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42"/>
  </p:notesMasterIdLst>
  <p:sldIdLst>
    <p:sldId id="480" r:id="rId2"/>
    <p:sldId id="4333" r:id="rId3"/>
    <p:sldId id="482" r:id="rId4"/>
    <p:sldId id="4362" r:id="rId5"/>
    <p:sldId id="4369" r:id="rId6"/>
    <p:sldId id="4337" r:id="rId7"/>
    <p:sldId id="4364" r:id="rId8"/>
    <p:sldId id="4365" r:id="rId9"/>
    <p:sldId id="4370" r:id="rId10"/>
    <p:sldId id="4341" r:id="rId11"/>
    <p:sldId id="4371" r:id="rId12"/>
    <p:sldId id="4372" r:id="rId13"/>
    <p:sldId id="4373" r:id="rId14"/>
    <p:sldId id="4368" r:id="rId15"/>
    <p:sldId id="4375" r:id="rId16"/>
    <p:sldId id="4376" r:id="rId17"/>
    <p:sldId id="4393" r:id="rId18"/>
    <p:sldId id="4381" r:id="rId19"/>
    <p:sldId id="4394" r:id="rId20"/>
    <p:sldId id="4395" r:id="rId21"/>
    <p:sldId id="4386" r:id="rId22"/>
    <p:sldId id="4378" r:id="rId23"/>
    <p:sldId id="4382" r:id="rId24"/>
    <p:sldId id="4384" r:id="rId25"/>
    <p:sldId id="4383" r:id="rId26"/>
    <p:sldId id="4385" r:id="rId27"/>
    <p:sldId id="4374" r:id="rId28"/>
    <p:sldId id="4377" r:id="rId29"/>
    <p:sldId id="4380" r:id="rId30"/>
    <p:sldId id="4388" r:id="rId31"/>
    <p:sldId id="4389" r:id="rId32"/>
    <p:sldId id="4392" r:id="rId33"/>
    <p:sldId id="4390" r:id="rId34"/>
    <p:sldId id="4391" r:id="rId35"/>
    <p:sldId id="4379" r:id="rId36"/>
    <p:sldId id="4387" r:id="rId37"/>
    <p:sldId id="4329" r:id="rId38"/>
    <p:sldId id="4328" r:id="rId39"/>
    <p:sldId id="4360" r:id="rId40"/>
    <p:sldId id="349" r:id="rId41"/>
  </p:sldIdLst>
  <p:sldSz cx="18288000" cy="10287000"/>
  <p:notesSz cx="6858000" cy="9144000"/>
  <p:embeddedFontLst>
    <p:embeddedFont>
      <p:font typeface="Alexandria" pitchFamily="2" charset="-78"/>
      <p:regular r:id="rId43"/>
    </p:embeddedFont>
    <p:embeddedFont>
      <p:font typeface="Alexandria Bold" pitchFamily="2" charset="-78"/>
      <p:regular r:id="rId44"/>
      <p:bold r:id="rId45"/>
    </p:embeddedFont>
    <p:embeddedFont>
      <p:font typeface="Poppins Bold" pitchFamily="2" charset="77"/>
      <p:regular r:id="rId46"/>
      <p:bold r:id="rId47"/>
    </p:embeddedFont>
    <p:embeddedFont>
      <p:font typeface="Roboto Light" panose="02000000000000000000" pitchFamily="2" charset="0"/>
      <p:regular r:id="rId48"/>
      <p:italic r:id="rId49"/>
    </p:embeddedFont>
    <p:embeddedFont>
      <p:font typeface="Tajawal" panose="020F0502020204030204" pitchFamily="34" charset="0"/>
      <p:regular r:id="rId50"/>
      <p:bold r:id="rId51"/>
      <p:italic r:id="rId52"/>
      <p:boldItalic r:id="rId53"/>
    </p:embeddedFont>
    <p:embeddedFont>
      <p:font typeface="Times New Roman Bold" panose="020F0502020204030204" pitchFamily="34" charset="0"/>
      <p:regular r:id="rId54"/>
      <p:bold r:id="rId55"/>
      <p:italic r:id="rId56"/>
      <p:boldItalic r:id="rId5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F1CF3C-BDC0-5D4F-803E-559E4ED1A07C}" v="1" dt="2026-06-09T19:04:43.685"/>
  </p1510:revLst>
</p1510:revInfo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9" autoAdjust="0"/>
    <p:restoredTop sz="94585" autoAdjust="0"/>
  </p:normalViewPr>
  <p:slideViewPr>
    <p:cSldViewPr>
      <p:cViewPr>
        <p:scale>
          <a:sx n="29" d="100"/>
          <a:sy n="29" d="100"/>
        </p:scale>
        <p:origin x="2192" y="1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63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64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6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theme" Target="theme/theme1.xml"/><Relationship Id="rId65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33B752-0E6E-1642-821F-781068BB08AB}" type="doc">
      <dgm:prSet loTypeId="urn:microsoft.com/office/officeart/2005/8/layout/hProcess11" loCatId="" qsTypeId="urn:microsoft.com/office/officeart/2005/8/quickstyle/simple1" qsCatId="simple" csTypeId="urn:microsoft.com/office/officeart/2005/8/colors/accent1_2" csCatId="accent1" phldr="1"/>
      <dgm:spPr/>
    </dgm:pt>
    <dgm:pt modelId="{DD091FD0-ECCF-0A41-AEF1-B9373D476800}">
      <dgm:prSet phldrT="[Text]" custT="1"/>
      <dgm:spPr/>
      <dgm:t>
        <a:bodyPr/>
        <a:lstStyle/>
        <a:p>
          <a:r>
            <a:rPr lang="en-US" sz="2800" dirty="0"/>
            <a:t>Connect Data</a:t>
          </a:r>
        </a:p>
      </dgm:t>
    </dgm:pt>
    <dgm:pt modelId="{B3CFF934-BE4A-A24F-9D9E-9555D2E9FA1E}" type="parTrans" cxnId="{CC4DFF50-A115-2C42-A43B-339F539CA11B}">
      <dgm:prSet/>
      <dgm:spPr/>
      <dgm:t>
        <a:bodyPr/>
        <a:lstStyle/>
        <a:p>
          <a:endParaRPr lang="en-US" sz="4000"/>
        </a:p>
      </dgm:t>
    </dgm:pt>
    <dgm:pt modelId="{0F6B02A6-E89C-9B45-ACF9-F5646C34E580}" type="sibTrans" cxnId="{CC4DFF50-A115-2C42-A43B-339F539CA11B}">
      <dgm:prSet/>
      <dgm:spPr/>
      <dgm:t>
        <a:bodyPr/>
        <a:lstStyle/>
        <a:p>
          <a:endParaRPr lang="en-US" sz="4000"/>
        </a:p>
      </dgm:t>
    </dgm:pt>
    <dgm:pt modelId="{29DE7446-F244-964F-AEF9-E52853E08B76}">
      <dgm:prSet phldrT="[Text]" custT="1"/>
      <dgm:spPr/>
      <dgm:t>
        <a:bodyPr/>
        <a:lstStyle/>
        <a:p>
          <a:r>
            <a:rPr lang="en-US" sz="2800" dirty="0"/>
            <a:t>Model Data</a:t>
          </a:r>
        </a:p>
      </dgm:t>
    </dgm:pt>
    <dgm:pt modelId="{34E4558F-D17C-424F-A412-2CED33B5F5D2}" type="parTrans" cxnId="{7F51542A-C011-6244-990C-E97BA0CB9F2F}">
      <dgm:prSet/>
      <dgm:spPr/>
      <dgm:t>
        <a:bodyPr/>
        <a:lstStyle/>
        <a:p>
          <a:endParaRPr lang="en-US" sz="4000"/>
        </a:p>
      </dgm:t>
    </dgm:pt>
    <dgm:pt modelId="{DA112110-1B07-2C4E-BA1B-6604DDADB84E}" type="sibTrans" cxnId="{7F51542A-C011-6244-990C-E97BA0CB9F2F}">
      <dgm:prSet/>
      <dgm:spPr/>
      <dgm:t>
        <a:bodyPr/>
        <a:lstStyle/>
        <a:p>
          <a:endParaRPr lang="en-US" sz="4000"/>
        </a:p>
      </dgm:t>
    </dgm:pt>
    <dgm:pt modelId="{35BCB91D-493C-C844-B542-0DA551A40AC6}">
      <dgm:prSet phldrT="[Text]" custT="1"/>
      <dgm:spPr/>
      <dgm:t>
        <a:bodyPr/>
        <a:lstStyle/>
        <a:p>
          <a:r>
            <a:rPr lang="en-US" sz="2800" dirty="0"/>
            <a:t>Create Visualizations</a:t>
          </a:r>
        </a:p>
      </dgm:t>
    </dgm:pt>
    <dgm:pt modelId="{6B9DE8FF-590A-2E4E-8486-43B81E9CBECD}" type="parTrans" cxnId="{CEACCB0D-3A70-0C42-A228-48CAAF42355A}">
      <dgm:prSet/>
      <dgm:spPr/>
      <dgm:t>
        <a:bodyPr/>
        <a:lstStyle/>
        <a:p>
          <a:endParaRPr lang="en-US" sz="4000"/>
        </a:p>
      </dgm:t>
    </dgm:pt>
    <dgm:pt modelId="{17B61092-5544-3C4C-86C3-FC339A81F24E}" type="sibTrans" cxnId="{CEACCB0D-3A70-0C42-A228-48CAAF42355A}">
      <dgm:prSet/>
      <dgm:spPr/>
      <dgm:t>
        <a:bodyPr/>
        <a:lstStyle/>
        <a:p>
          <a:endParaRPr lang="en-US" sz="4000"/>
        </a:p>
      </dgm:t>
    </dgm:pt>
    <dgm:pt modelId="{9A40A588-46EA-BC4D-B568-398673C63F5D}">
      <dgm:prSet phldrT="[Text]" custT="1"/>
      <dgm:spPr/>
      <dgm:t>
        <a:bodyPr/>
        <a:lstStyle/>
        <a:p>
          <a:r>
            <a:rPr lang="en-US" sz="2800" dirty="0"/>
            <a:t>Transform Data</a:t>
          </a:r>
        </a:p>
      </dgm:t>
    </dgm:pt>
    <dgm:pt modelId="{157FB7C3-443E-0940-A2B7-B7AE7C6BFBE2}" type="parTrans" cxnId="{19551785-1DBA-C048-9678-51763352A561}">
      <dgm:prSet/>
      <dgm:spPr/>
      <dgm:t>
        <a:bodyPr/>
        <a:lstStyle/>
        <a:p>
          <a:endParaRPr lang="en-US" sz="4000"/>
        </a:p>
      </dgm:t>
    </dgm:pt>
    <dgm:pt modelId="{B4D22B74-F3D9-4C42-8372-A1FED27E8C04}" type="sibTrans" cxnId="{19551785-1DBA-C048-9678-51763352A561}">
      <dgm:prSet/>
      <dgm:spPr/>
      <dgm:t>
        <a:bodyPr/>
        <a:lstStyle/>
        <a:p>
          <a:endParaRPr lang="en-US" sz="4000"/>
        </a:p>
      </dgm:t>
    </dgm:pt>
    <dgm:pt modelId="{28F5F05B-27F7-7E47-8D6D-866DC0510BD7}">
      <dgm:prSet phldrT="[Text]" custT="1"/>
      <dgm:spPr/>
      <dgm:t>
        <a:bodyPr/>
        <a:lstStyle/>
        <a:p>
          <a:r>
            <a:rPr lang="en-US" sz="2800" dirty="0"/>
            <a:t>Build Reports/ Dashboards</a:t>
          </a:r>
        </a:p>
      </dgm:t>
    </dgm:pt>
    <dgm:pt modelId="{33C9C568-6A03-294B-8F25-28658B9493E8}" type="parTrans" cxnId="{A9C8EEC3-D96C-9842-A444-497F1DF96B45}">
      <dgm:prSet/>
      <dgm:spPr/>
      <dgm:t>
        <a:bodyPr/>
        <a:lstStyle/>
        <a:p>
          <a:endParaRPr lang="en-US" sz="4000"/>
        </a:p>
      </dgm:t>
    </dgm:pt>
    <dgm:pt modelId="{12553D40-2768-A44F-B71A-0B980431A0EE}" type="sibTrans" cxnId="{A9C8EEC3-D96C-9842-A444-497F1DF96B45}">
      <dgm:prSet/>
      <dgm:spPr/>
      <dgm:t>
        <a:bodyPr/>
        <a:lstStyle/>
        <a:p>
          <a:endParaRPr lang="en-US" sz="4000"/>
        </a:p>
      </dgm:t>
    </dgm:pt>
    <dgm:pt modelId="{F4316595-94F8-BC4E-BB68-A989CDE5E7AB}">
      <dgm:prSet phldrT="[Text]" custT="1"/>
      <dgm:spPr/>
      <dgm:t>
        <a:bodyPr/>
        <a:lstStyle/>
        <a:p>
          <a:r>
            <a:rPr lang="en-US" sz="2800" dirty="0"/>
            <a:t>Publish/ Share</a:t>
          </a:r>
        </a:p>
      </dgm:t>
    </dgm:pt>
    <dgm:pt modelId="{113B598A-29DF-454E-B4F2-1EDE180C24E7}" type="parTrans" cxnId="{CD2BFE64-B08F-184D-92F6-5CC157B75393}">
      <dgm:prSet/>
      <dgm:spPr/>
      <dgm:t>
        <a:bodyPr/>
        <a:lstStyle/>
        <a:p>
          <a:endParaRPr lang="en-US" sz="4000"/>
        </a:p>
      </dgm:t>
    </dgm:pt>
    <dgm:pt modelId="{9400EB64-9E31-FA4F-A1EE-1C22A3B62B32}" type="sibTrans" cxnId="{CD2BFE64-B08F-184D-92F6-5CC157B75393}">
      <dgm:prSet/>
      <dgm:spPr/>
      <dgm:t>
        <a:bodyPr/>
        <a:lstStyle/>
        <a:p>
          <a:endParaRPr lang="en-US" sz="4000"/>
        </a:p>
      </dgm:t>
    </dgm:pt>
    <dgm:pt modelId="{F1158BC9-79AA-B245-AE9B-25A1FA584254}">
      <dgm:prSet phldrT="[Text]" custT="1"/>
      <dgm:spPr/>
      <dgm:t>
        <a:bodyPr/>
        <a:lstStyle/>
        <a:p>
          <a:r>
            <a:rPr lang="en-US" sz="2800" dirty="0"/>
            <a:t>Make Decision</a:t>
          </a:r>
        </a:p>
      </dgm:t>
    </dgm:pt>
    <dgm:pt modelId="{2E6EC4FB-1213-6749-8655-3A2DA238003E}" type="parTrans" cxnId="{7F5E8CB0-9849-7D41-A6B6-4AECE9AA234F}">
      <dgm:prSet/>
      <dgm:spPr/>
      <dgm:t>
        <a:bodyPr/>
        <a:lstStyle/>
        <a:p>
          <a:endParaRPr lang="en-US" sz="4000"/>
        </a:p>
      </dgm:t>
    </dgm:pt>
    <dgm:pt modelId="{E573D1DE-2667-5C4D-BCAE-5310DFB68696}" type="sibTrans" cxnId="{7F5E8CB0-9849-7D41-A6B6-4AECE9AA234F}">
      <dgm:prSet/>
      <dgm:spPr/>
      <dgm:t>
        <a:bodyPr/>
        <a:lstStyle/>
        <a:p>
          <a:endParaRPr lang="en-US" sz="4000"/>
        </a:p>
      </dgm:t>
    </dgm:pt>
    <dgm:pt modelId="{CF1D173C-C468-ED43-85FE-6599087B212B}" type="pres">
      <dgm:prSet presAssocID="{2C33B752-0E6E-1642-821F-781068BB08AB}" presName="Name0" presStyleCnt="0">
        <dgm:presLayoutVars>
          <dgm:dir/>
          <dgm:resizeHandles val="exact"/>
        </dgm:presLayoutVars>
      </dgm:prSet>
      <dgm:spPr/>
    </dgm:pt>
    <dgm:pt modelId="{C8025CCF-CA4C-634D-A948-B4C716D3FFB5}" type="pres">
      <dgm:prSet presAssocID="{2C33B752-0E6E-1642-821F-781068BB08AB}" presName="arrow" presStyleLbl="bgShp" presStyleIdx="0" presStyleCnt="1"/>
      <dgm:spPr/>
    </dgm:pt>
    <dgm:pt modelId="{1F460B43-435F-A748-A43F-AD530AABCB75}" type="pres">
      <dgm:prSet presAssocID="{2C33B752-0E6E-1642-821F-781068BB08AB}" presName="points" presStyleCnt="0"/>
      <dgm:spPr/>
    </dgm:pt>
    <dgm:pt modelId="{799FA79F-A41C-AC46-81C7-79502735D632}" type="pres">
      <dgm:prSet presAssocID="{DD091FD0-ECCF-0A41-AEF1-B9373D476800}" presName="compositeA" presStyleCnt="0"/>
      <dgm:spPr/>
    </dgm:pt>
    <dgm:pt modelId="{9342D05A-43EF-1648-9B70-3B6889972A61}" type="pres">
      <dgm:prSet presAssocID="{DD091FD0-ECCF-0A41-AEF1-B9373D476800}" presName="textA" presStyleLbl="revTx" presStyleIdx="0" presStyleCnt="7">
        <dgm:presLayoutVars>
          <dgm:bulletEnabled val="1"/>
        </dgm:presLayoutVars>
      </dgm:prSet>
      <dgm:spPr/>
    </dgm:pt>
    <dgm:pt modelId="{DADC73AA-2EF0-7545-B12D-9411E0C79541}" type="pres">
      <dgm:prSet presAssocID="{DD091FD0-ECCF-0A41-AEF1-B9373D476800}" presName="circleA" presStyleLbl="node1" presStyleIdx="0" presStyleCnt="7"/>
      <dgm:spPr/>
    </dgm:pt>
    <dgm:pt modelId="{2200C8C2-9C0A-DF42-A714-D00E4F8F35DA}" type="pres">
      <dgm:prSet presAssocID="{DD091FD0-ECCF-0A41-AEF1-B9373D476800}" presName="spaceA" presStyleCnt="0"/>
      <dgm:spPr/>
    </dgm:pt>
    <dgm:pt modelId="{91518FE7-3748-B541-81F5-F5429D0B75F2}" type="pres">
      <dgm:prSet presAssocID="{0F6B02A6-E89C-9B45-ACF9-F5646C34E580}" presName="space" presStyleCnt="0"/>
      <dgm:spPr/>
    </dgm:pt>
    <dgm:pt modelId="{885ECA60-BC22-3B4D-991B-CB77A0E0A3D3}" type="pres">
      <dgm:prSet presAssocID="{9A40A588-46EA-BC4D-B568-398673C63F5D}" presName="compositeB" presStyleCnt="0"/>
      <dgm:spPr/>
    </dgm:pt>
    <dgm:pt modelId="{11C7992F-23E8-BF4D-A815-740BC675EFAF}" type="pres">
      <dgm:prSet presAssocID="{9A40A588-46EA-BC4D-B568-398673C63F5D}" presName="textB" presStyleLbl="revTx" presStyleIdx="1" presStyleCnt="7" custScaleX="103373">
        <dgm:presLayoutVars>
          <dgm:bulletEnabled val="1"/>
        </dgm:presLayoutVars>
      </dgm:prSet>
      <dgm:spPr/>
    </dgm:pt>
    <dgm:pt modelId="{E27FC20B-5773-854E-AA44-6E0702A29E4B}" type="pres">
      <dgm:prSet presAssocID="{9A40A588-46EA-BC4D-B568-398673C63F5D}" presName="circleB" presStyleLbl="node1" presStyleIdx="1" presStyleCnt="7"/>
      <dgm:spPr/>
    </dgm:pt>
    <dgm:pt modelId="{C29199C3-42CA-F84A-815B-E47D74FDF097}" type="pres">
      <dgm:prSet presAssocID="{9A40A588-46EA-BC4D-B568-398673C63F5D}" presName="spaceB" presStyleCnt="0"/>
      <dgm:spPr/>
    </dgm:pt>
    <dgm:pt modelId="{C8B9D906-E985-894F-895F-E0E44E5246DF}" type="pres">
      <dgm:prSet presAssocID="{B4D22B74-F3D9-4C42-8372-A1FED27E8C04}" presName="space" presStyleCnt="0"/>
      <dgm:spPr/>
    </dgm:pt>
    <dgm:pt modelId="{E384561F-96C9-694F-A845-1C17FA496659}" type="pres">
      <dgm:prSet presAssocID="{29DE7446-F244-964F-AEF9-E52853E08B76}" presName="compositeA" presStyleCnt="0"/>
      <dgm:spPr/>
    </dgm:pt>
    <dgm:pt modelId="{D092F3CB-CE1C-A74F-AA36-B7BA90369AF2}" type="pres">
      <dgm:prSet presAssocID="{29DE7446-F244-964F-AEF9-E52853E08B76}" presName="textA" presStyleLbl="revTx" presStyleIdx="2" presStyleCnt="7">
        <dgm:presLayoutVars>
          <dgm:bulletEnabled val="1"/>
        </dgm:presLayoutVars>
      </dgm:prSet>
      <dgm:spPr/>
    </dgm:pt>
    <dgm:pt modelId="{A2182512-CD80-664A-AF5E-6089D4BC4AD2}" type="pres">
      <dgm:prSet presAssocID="{29DE7446-F244-964F-AEF9-E52853E08B76}" presName="circleA" presStyleLbl="node1" presStyleIdx="2" presStyleCnt="7"/>
      <dgm:spPr/>
    </dgm:pt>
    <dgm:pt modelId="{D28B796C-6E8C-3646-BED3-473F0DC53C46}" type="pres">
      <dgm:prSet presAssocID="{29DE7446-F244-964F-AEF9-E52853E08B76}" presName="spaceA" presStyleCnt="0"/>
      <dgm:spPr/>
    </dgm:pt>
    <dgm:pt modelId="{159B738D-2398-E442-B5A4-1784DABB4FEB}" type="pres">
      <dgm:prSet presAssocID="{DA112110-1B07-2C4E-BA1B-6604DDADB84E}" presName="space" presStyleCnt="0"/>
      <dgm:spPr/>
    </dgm:pt>
    <dgm:pt modelId="{1BED01B0-A031-8244-A91C-6FAE1591A566}" type="pres">
      <dgm:prSet presAssocID="{35BCB91D-493C-C844-B542-0DA551A40AC6}" presName="compositeB" presStyleCnt="0"/>
      <dgm:spPr/>
    </dgm:pt>
    <dgm:pt modelId="{92BA7B90-8CCA-F94D-9EAC-C56E9AF2B101}" type="pres">
      <dgm:prSet presAssocID="{35BCB91D-493C-C844-B542-0DA551A40AC6}" presName="textB" presStyleLbl="revTx" presStyleIdx="3" presStyleCnt="7" custScaleX="133644">
        <dgm:presLayoutVars>
          <dgm:bulletEnabled val="1"/>
        </dgm:presLayoutVars>
      </dgm:prSet>
      <dgm:spPr/>
    </dgm:pt>
    <dgm:pt modelId="{3FE0A918-45B6-FC40-922C-283F74A36957}" type="pres">
      <dgm:prSet presAssocID="{35BCB91D-493C-C844-B542-0DA551A40AC6}" presName="circleB" presStyleLbl="node1" presStyleIdx="3" presStyleCnt="7"/>
      <dgm:spPr/>
    </dgm:pt>
    <dgm:pt modelId="{2B0B50C1-8D5E-0B46-9213-FEA78A521A6C}" type="pres">
      <dgm:prSet presAssocID="{35BCB91D-493C-C844-B542-0DA551A40AC6}" presName="spaceB" presStyleCnt="0"/>
      <dgm:spPr/>
    </dgm:pt>
    <dgm:pt modelId="{7789B323-9672-F649-B743-0C5EBDDE2A84}" type="pres">
      <dgm:prSet presAssocID="{17B61092-5544-3C4C-86C3-FC339A81F24E}" presName="space" presStyleCnt="0"/>
      <dgm:spPr/>
    </dgm:pt>
    <dgm:pt modelId="{9150146E-E74F-2044-AC0F-3ED3F583D24D}" type="pres">
      <dgm:prSet presAssocID="{28F5F05B-27F7-7E47-8D6D-866DC0510BD7}" presName="compositeA" presStyleCnt="0"/>
      <dgm:spPr/>
    </dgm:pt>
    <dgm:pt modelId="{25DFA08A-B099-E744-AC6E-1E556192CC32}" type="pres">
      <dgm:prSet presAssocID="{28F5F05B-27F7-7E47-8D6D-866DC0510BD7}" presName="textA" presStyleLbl="revTx" presStyleIdx="4" presStyleCnt="7" custScaleX="116841">
        <dgm:presLayoutVars>
          <dgm:bulletEnabled val="1"/>
        </dgm:presLayoutVars>
      </dgm:prSet>
      <dgm:spPr/>
    </dgm:pt>
    <dgm:pt modelId="{36AF1E28-725B-F84B-A36E-1D1D65FEE82C}" type="pres">
      <dgm:prSet presAssocID="{28F5F05B-27F7-7E47-8D6D-866DC0510BD7}" presName="circleA" presStyleLbl="node1" presStyleIdx="4" presStyleCnt="7"/>
      <dgm:spPr/>
    </dgm:pt>
    <dgm:pt modelId="{AACD8CC4-E8C6-AC40-B66E-83F62BAFE633}" type="pres">
      <dgm:prSet presAssocID="{28F5F05B-27F7-7E47-8D6D-866DC0510BD7}" presName="spaceA" presStyleCnt="0"/>
      <dgm:spPr/>
    </dgm:pt>
    <dgm:pt modelId="{4442FEA7-551C-DF48-B59C-EF1BEAA949C6}" type="pres">
      <dgm:prSet presAssocID="{12553D40-2768-A44F-B71A-0B980431A0EE}" presName="space" presStyleCnt="0"/>
      <dgm:spPr/>
    </dgm:pt>
    <dgm:pt modelId="{762D8D3E-8AB1-9F4C-9E8D-4FCFF1A6F1E2}" type="pres">
      <dgm:prSet presAssocID="{F4316595-94F8-BC4E-BB68-A989CDE5E7AB}" presName="compositeB" presStyleCnt="0"/>
      <dgm:spPr/>
    </dgm:pt>
    <dgm:pt modelId="{F0CAF6FE-2C28-AC48-9ABC-C5B1892D6744}" type="pres">
      <dgm:prSet presAssocID="{F4316595-94F8-BC4E-BB68-A989CDE5E7AB}" presName="textB" presStyleLbl="revTx" presStyleIdx="5" presStyleCnt="7">
        <dgm:presLayoutVars>
          <dgm:bulletEnabled val="1"/>
        </dgm:presLayoutVars>
      </dgm:prSet>
      <dgm:spPr/>
    </dgm:pt>
    <dgm:pt modelId="{8E002AE7-50EC-4345-A582-D309EF44B6AF}" type="pres">
      <dgm:prSet presAssocID="{F4316595-94F8-BC4E-BB68-A989CDE5E7AB}" presName="circleB" presStyleLbl="node1" presStyleIdx="5" presStyleCnt="7"/>
      <dgm:spPr/>
    </dgm:pt>
    <dgm:pt modelId="{4C451D12-7DD5-404B-A41F-4A3127C73B44}" type="pres">
      <dgm:prSet presAssocID="{F4316595-94F8-BC4E-BB68-A989CDE5E7AB}" presName="spaceB" presStyleCnt="0"/>
      <dgm:spPr/>
    </dgm:pt>
    <dgm:pt modelId="{B17D4BAE-8119-C94B-B121-A4B9D5676E66}" type="pres">
      <dgm:prSet presAssocID="{9400EB64-9E31-FA4F-A1EE-1C22A3B62B32}" presName="space" presStyleCnt="0"/>
      <dgm:spPr/>
    </dgm:pt>
    <dgm:pt modelId="{7B1E7099-DF4A-1140-84DA-D48978663B3D}" type="pres">
      <dgm:prSet presAssocID="{F1158BC9-79AA-B245-AE9B-25A1FA584254}" presName="compositeA" presStyleCnt="0"/>
      <dgm:spPr/>
    </dgm:pt>
    <dgm:pt modelId="{32DA7467-EA13-CE43-9309-1666173FEE96}" type="pres">
      <dgm:prSet presAssocID="{F1158BC9-79AA-B245-AE9B-25A1FA584254}" presName="textA" presStyleLbl="revTx" presStyleIdx="6" presStyleCnt="7">
        <dgm:presLayoutVars>
          <dgm:bulletEnabled val="1"/>
        </dgm:presLayoutVars>
      </dgm:prSet>
      <dgm:spPr/>
    </dgm:pt>
    <dgm:pt modelId="{04613EEC-45FE-2241-A0C7-972FA8ECF4F9}" type="pres">
      <dgm:prSet presAssocID="{F1158BC9-79AA-B245-AE9B-25A1FA584254}" presName="circleA" presStyleLbl="node1" presStyleIdx="6" presStyleCnt="7"/>
      <dgm:spPr/>
    </dgm:pt>
    <dgm:pt modelId="{975541DC-9DBB-A642-8F7D-1784E896EDA9}" type="pres">
      <dgm:prSet presAssocID="{F1158BC9-79AA-B245-AE9B-25A1FA584254}" presName="spaceA" presStyleCnt="0"/>
      <dgm:spPr/>
    </dgm:pt>
  </dgm:ptLst>
  <dgm:cxnLst>
    <dgm:cxn modelId="{CEACCB0D-3A70-0C42-A228-48CAAF42355A}" srcId="{2C33B752-0E6E-1642-821F-781068BB08AB}" destId="{35BCB91D-493C-C844-B542-0DA551A40AC6}" srcOrd="3" destOrd="0" parTransId="{6B9DE8FF-590A-2E4E-8486-43B81E9CBECD}" sibTransId="{17B61092-5544-3C4C-86C3-FC339A81F24E}"/>
    <dgm:cxn modelId="{BDDB9923-F59B-E548-B5EF-2A414E4F1D0F}" type="presOf" srcId="{28F5F05B-27F7-7E47-8D6D-866DC0510BD7}" destId="{25DFA08A-B099-E744-AC6E-1E556192CC32}" srcOrd="0" destOrd="0" presId="urn:microsoft.com/office/officeart/2005/8/layout/hProcess11"/>
    <dgm:cxn modelId="{7F51542A-C011-6244-990C-E97BA0CB9F2F}" srcId="{2C33B752-0E6E-1642-821F-781068BB08AB}" destId="{29DE7446-F244-964F-AEF9-E52853E08B76}" srcOrd="2" destOrd="0" parTransId="{34E4558F-D17C-424F-A412-2CED33B5F5D2}" sibTransId="{DA112110-1B07-2C4E-BA1B-6604DDADB84E}"/>
    <dgm:cxn modelId="{CC4DFF50-A115-2C42-A43B-339F539CA11B}" srcId="{2C33B752-0E6E-1642-821F-781068BB08AB}" destId="{DD091FD0-ECCF-0A41-AEF1-B9373D476800}" srcOrd="0" destOrd="0" parTransId="{B3CFF934-BE4A-A24F-9D9E-9555D2E9FA1E}" sibTransId="{0F6B02A6-E89C-9B45-ACF9-F5646C34E580}"/>
    <dgm:cxn modelId="{0B289C5D-D1A1-944E-BAAE-0F57E381FDF7}" type="presOf" srcId="{9A40A588-46EA-BC4D-B568-398673C63F5D}" destId="{11C7992F-23E8-BF4D-A815-740BC675EFAF}" srcOrd="0" destOrd="0" presId="urn:microsoft.com/office/officeart/2005/8/layout/hProcess11"/>
    <dgm:cxn modelId="{CD2BFE64-B08F-184D-92F6-5CC157B75393}" srcId="{2C33B752-0E6E-1642-821F-781068BB08AB}" destId="{F4316595-94F8-BC4E-BB68-A989CDE5E7AB}" srcOrd="5" destOrd="0" parTransId="{113B598A-29DF-454E-B4F2-1EDE180C24E7}" sibTransId="{9400EB64-9E31-FA4F-A1EE-1C22A3B62B32}"/>
    <dgm:cxn modelId="{92608A69-7234-7E44-8244-AE81A0174626}" type="presOf" srcId="{F4316595-94F8-BC4E-BB68-A989CDE5E7AB}" destId="{F0CAF6FE-2C28-AC48-9ABC-C5B1892D6744}" srcOrd="0" destOrd="0" presId="urn:microsoft.com/office/officeart/2005/8/layout/hProcess11"/>
    <dgm:cxn modelId="{15BA2972-C31C-324C-87B1-830E9DCF74DC}" type="presOf" srcId="{F1158BC9-79AA-B245-AE9B-25A1FA584254}" destId="{32DA7467-EA13-CE43-9309-1666173FEE96}" srcOrd="0" destOrd="0" presId="urn:microsoft.com/office/officeart/2005/8/layout/hProcess11"/>
    <dgm:cxn modelId="{FDDC0179-A105-5D48-B67F-7C131852A82E}" type="presOf" srcId="{29DE7446-F244-964F-AEF9-E52853E08B76}" destId="{D092F3CB-CE1C-A74F-AA36-B7BA90369AF2}" srcOrd="0" destOrd="0" presId="urn:microsoft.com/office/officeart/2005/8/layout/hProcess11"/>
    <dgm:cxn modelId="{19551785-1DBA-C048-9678-51763352A561}" srcId="{2C33B752-0E6E-1642-821F-781068BB08AB}" destId="{9A40A588-46EA-BC4D-B568-398673C63F5D}" srcOrd="1" destOrd="0" parTransId="{157FB7C3-443E-0940-A2B7-B7AE7C6BFBE2}" sibTransId="{B4D22B74-F3D9-4C42-8372-A1FED27E8C04}"/>
    <dgm:cxn modelId="{78D830A7-32C6-5948-AE19-ACD56FEBCED6}" type="presOf" srcId="{35BCB91D-493C-C844-B542-0DA551A40AC6}" destId="{92BA7B90-8CCA-F94D-9EAC-C56E9AF2B101}" srcOrd="0" destOrd="0" presId="urn:microsoft.com/office/officeart/2005/8/layout/hProcess11"/>
    <dgm:cxn modelId="{7F5E8CB0-9849-7D41-A6B6-4AECE9AA234F}" srcId="{2C33B752-0E6E-1642-821F-781068BB08AB}" destId="{F1158BC9-79AA-B245-AE9B-25A1FA584254}" srcOrd="6" destOrd="0" parTransId="{2E6EC4FB-1213-6749-8655-3A2DA238003E}" sibTransId="{E573D1DE-2667-5C4D-BCAE-5310DFB68696}"/>
    <dgm:cxn modelId="{0B14F1B0-4D46-F947-A7C6-324F0148E32F}" type="presOf" srcId="{2C33B752-0E6E-1642-821F-781068BB08AB}" destId="{CF1D173C-C468-ED43-85FE-6599087B212B}" srcOrd="0" destOrd="0" presId="urn:microsoft.com/office/officeart/2005/8/layout/hProcess11"/>
    <dgm:cxn modelId="{A9C8EEC3-D96C-9842-A444-497F1DF96B45}" srcId="{2C33B752-0E6E-1642-821F-781068BB08AB}" destId="{28F5F05B-27F7-7E47-8D6D-866DC0510BD7}" srcOrd="4" destOrd="0" parTransId="{33C9C568-6A03-294B-8F25-28658B9493E8}" sibTransId="{12553D40-2768-A44F-B71A-0B980431A0EE}"/>
    <dgm:cxn modelId="{0F8271DC-C537-2545-BD0F-85EF9B2DE0A8}" type="presOf" srcId="{DD091FD0-ECCF-0A41-AEF1-B9373D476800}" destId="{9342D05A-43EF-1648-9B70-3B6889972A61}" srcOrd="0" destOrd="0" presId="urn:microsoft.com/office/officeart/2005/8/layout/hProcess11"/>
    <dgm:cxn modelId="{7F375E31-F1AD-2946-B093-2E1B0AC64A8E}" type="presParOf" srcId="{CF1D173C-C468-ED43-85FE-6599087B212B}" destId="{C8025CCF-CA4C-634D-A948-B4C716D3FFB5}" srcOrd="0" destOrd="0" presId="urn:microsoft.com/office/officeart/2005/8/layout/hProcess11"/>
    <dgm:cxn modelId="{4FCEAA07-3A87-F141-A07B-2E15C5D3783B}" type="presParOf" srcId="{CF1D173C-C468-ED43-85FE-6599087B212B}" destId="{1F460B43-435F-A748-A43F-AD530AABCB75}" srcOrd="1" destOrd="0" presId="urn:microsoft.com/office/officeart/2005/8/layout/hProcess11"/>
    <dgm:cxn modelId="{48D41D71-EA44-4148-B5A1-BDCDEEBA57B7}" type="presParOf" srcId="{1F460B43-435F-A748-A43F-AD530AABCB75}" destId="{799FA79F-A41C-AC46-81C7-79502735D632}" srcOrd="0" destOrd="0" presId="urn:microsoft.com/office/officeart/2005/8/layout/hProcess11"/>
    <dgm:cxn modelId="{003D13B4-A320-3047-9BF5-9AA63C262687}" type="presParOf" srcId="{799FA79F-A41C-AC46-81C7-79502735D632}" destId="{9342D05A-43EF-1648-9B70-3B6889972A61}" srcOrd="0" destOrd="0" presId="urn:microsoft.com/office/officeart/2005/8/layout/hProcess11"/>
    <dgm:cxn modelId="{13048F2C-A142-F74B-BFF3-F58078CB8F78}" type="presParOf" srcId="{799FA79F-A41C-AC46-81C7-79502735D632}" destId="{DADC73AA-2EF0-7545-B12D-9411E0C79541}" srcOrd="1" destOrd="0" presId="urn:microsoft.com/office/officeart/2005/8/layout/hProcess11"/>
    <dgm:cxn modelId="{B7AED43A-99E1-614D-9A9D-8C9F63B8BDE5}" type="presParOf" srcId="{799FA79F-A41C-AC46-81C7-79502735D632}" destId="{2200C8C2-9C0A-DF42-A714-D00E4F8F35DA}" srcOrd="2" destOrd="0" presId="urn:microsoft.com/office/officeart/2005/8/layout/hProcess11"/>
    <dgm:cxn modelId="{58CA8E77-E63C-4D43-B143-922CEF0F8FD0}" type="presParOf" srcId="{1F460B43-435F-A748-A43F-AD530AABCB75}" destId="{91518FE7-3748-B541-81F5-F5429D0B75F2}" srcOrd="1" destOrd="0" presId="urn:microsoft.com/office/officeart/2005/8/layout/hProcess11"/>
    <dgm:cxn modelId="{E368A014-9CF5-BF4F-BE48-383B3C2B50AC}" type="presParOf" srcId="{1F460B43-435F-A748-A43F-AD530AABCB75}" destId="{885ECA60-BC22-3B4D-991B-CB77A0E0A3D3}" srcOrd="2" destOrd="0" presId="urn:microsoft.com/office/officeart/2005/8/layout/hProcess11"/>
    <dgm:cxn modelId="{1C9A80EE-4D31-D14C-87BC-D2C29620773B}" type="presParOf" srcId="{885ECA60-BC22-3B4D-991B-CB77A0E0A3D3}" destId="{11C7992F-23E8-BF4D-A815-740BC675EFAF}" srcOrd="0" destOrd="0" presId="urn:microsoft.com/office/officeart/2005/8/layout/hProcess11"/>
    <dgm:cxn modelId="{3EB1D4E5-0469-DD40-97FD-206BDFBC0ADB}" type="presParOf" srcId="{885ECA60-BC22-3B4D-991B-CB77A0E0A3D3}" destId="{E27FC20B-5773-854E-AA44-6E0702A29E4B}" srcOrd="1" destOrd="0" presId="urn:microsoft.com/office/officeart/2005/8/layout/hProcess11"/>
    <dgm:cxn modelId="{842A374F-457F-6947-9145-3191D187C06E}" type="presParOf" srcId="{885ECA60-BC22-3B4D-991B-CB77A0E0A3D3}" destId="{C29199C3-42CA-F84A-815B-E47D74FDF097}" srcOrd="2" destOrd="0" presId="urn:microsoft.com/office/officeart/2005/8/layout/hProcess11"/>
    <dgm:cxn modelId="{4ADCAD2B-F738-3844-AA31-90AEF56DDC13}" type="presParOf" srcId="{1F460B43-435F-A748-A43F-AD530AABCB75}" destId="{C8B9D906-E985-894F-895F-E0E44E5246DF}" srcOrd="3" destOrd="0" presId="urn:microsoft.com/office/officeart/2005/8/layout/hProcess11"/>
    <dgm:cxn modelId="{5237B2F6-70F2-3E4B-BA47-BEAD660B85C6}" type="presParOf" srcId="{1F460B43-435F-A748-A43F-AD530AABCB75}" destId="{E384561F-96C9-694F-A845-1C17FA496659}" srcOrd="4" destOrd="0" presId="urn:microsoft.com/office/officeart/2005/8/layout/hProcess11"/>
    <dgm:cxn modelId="{20C12F5A-1B9C-9C4E-A1DE-9543F2855A2E}" type="presParOf" srcId="{E384561F-96C9-694F-A845-1C17FA496659}" destId="{D092F3CB-CE1C-A74F-AA36-B7BA90369AF2}" srcOrd="0" destOrd="0" presId="urn:microsoft.com/office/officeart/2005/8/layout/hProcess11"/>
    <dgm:cxn modelId="{7C699699-DE8D-4945-9681-C3CB347041D1}" type="presParOf" srcId="{E384561F-96C9-694F-A845-1C17FA496659}" destId="{A2182512-CD80-664A-AF5E-6089D4BC4AD2}" srcOrd="1" destOrd="0" presId="urn:microsoft.com/office/officeart/2005/8/layout/hProcess11"/>
    <dgm:cxn modelId="{932FF047-842D-5E48-91E1-2CEBD2F70370}" type="presParOf" srcId="{E384561F-96C9-694F-A845-1C17FA496659}" destId="{D28B796C-6E8C-3646-BED3-473F0DC53C46}" srcOrd="2" destOrd="0" presId="urn:microsoft.com/office/officeart/2005/8/layout/hProcess11"/>
    <dgm:cxn modelId="{59F3C3D3-5473-B246-B19D-DBD54586CE6B}" type="presParOf" srcId="{1F460B43-435F-A748-A43F-AD530AABCB75}" destId="{159B738D-2398-E442-B5A4-1784DABB4FEB}" srcOrd="5" destOrd="0" presId="urn:microsoft.com/office/officeart/2005/8/layout/hProcess11"/>
    <dgm:cxn modelId="{55619D31-4272-A945-8BCD-224440DF15FF}" type="presParOf" srcId="{1F460B43-435F-A748-A43F-AD530AABCB75}" destId="{1BED01B0-A031-8244-A91C-6FAE1591A566}" srcOrd="6" destOrd="0" presId="urn:microsoft.com/office/officeart/2005/8/layout/hProcess11"/>
    <dgm:cxn modelId="{672ED58B-1367-524D-A12B-5E875849C422}" type="presParOf" srcId="{1BED01B0-A031-8244-A91C-6FAE1591A566}" destId="{92BA7B90-8CCA-F94D-9EAC-C56E9AF2B101}" srcOrd="0" destOrd="0" presId="urn:microsoft.com/office/officeart/2005/8/layout/hProcess11"/>
    <dgm:cxn modelId="{AF0D9775-613E-5242-9975-9BDE7E814289}" type="presParOf" srcId="{1BED01B0-A031-8244-A91C-6FAE1591A566}" destId="{3FE0A918-45B6-FC40-922C-283F74A36957}" srcOrd="1" destOrd="0" presId="urn:microsoft.com/office/officeart/2005/8/layout/hProcess11"/>
    <dgm:cxn modelId="{DB0F3DA0-58DE-C741-A3B9-06E65A8D5EAD}" type="presParOf" srcId="{1BED01B0-A031-8244-A91C-6FAE1591A566}" destId="{2B0B50C1-8D5E-0B46-9213-FEA78A521A6C}" srcOrd="2" destOrd="0" presId="urn:microsoft.com/office/officeart/2005/8/layout/hProcess11"/>
    <dgm:cxn modelId="{1A2A33B0-C2F1-6B49-858A-D4273D11674B}" type="presParOf" srcId="{1F460B43-435F-A748-A43F-AD530AABCB75}" destId="{7789B323-9672-F649-B743-0C5EBDDE2A84}" srcOrd="7" destOrd="0" presId="urn:microsoft.com/office/officeart/2005/8/layout/hProcess11"/>
    <dgm:cxn modelId="{462000D3-6C06-C14B-B3EC-1B46A4E73D32}" type="presParOf" srcId="{1F460B43-435F-A748-A43F-AD530AABCB75}" destId="{9150146E-E74F-2044-AC0F-3ED3F583D24D}" srcOrd="8" destOrd="0" presId="urn:microsoft.com/office/officeart/2005/8/layout/hProcess11"/>
    <dgm:cxn modelId="{AE0B057B-9777-C348-8054-C9730C87F44D}" type="presParOf" srcId="{9150146E-E74F-2044-AC0F-3ED3F583D24D}" destId="{25DFA08A-B099-E744-AC6E-1E556192CC32}" srcOrd="0" destOrd="0" presId="urn:microsoft.com/office/officeart/2005/8/layout/hProcess11"/>
    <dgm:cxn modelId="{80D99E5D-544F-E840-93E8-0BB0CA958D13}" type="presParOf" srcId="{9150146E-E74F-2044-AC0F-3ED3F583D24D}" destId="{36AF1E28-725B-F84B-A36E-1D1D65FEE82C}" srcOrd="1" destOrd="0" presId="urn:microsoft.com/office/officeart/2005/8/layout/hProcess11"/>
    <dgm:cxn modelId="{16140714-5A98-E24B-B3AF-CE72DFEC83E5}" type="presParOf" srcId="{9150146E-E74F-2044-AC0F-3ED3F583D24D}" destId="{AACD8CC4-E8C6-AC40-B66E-83F62BAFE633}" srcOrd="2" destOrd="0" presId="urn:microsoft.com/office/officeart/2005/8/layout/hProcess11"/>
    <dgm:cxn modelId="{9BF3E1B4-DE1C-D245-A69F-4A907DB367FD}" type="presParOf" srcId="{1F460B43-435F-A748-A43F-AD530AABCB75}" destId="{4442FEA7-551C-DF48-B59C-EF1BEAA949C6}" srcOrd="9" destOrd="0" presId="urn:microsoft.com/office/officeart/2005/8/layout/hProcess11"/>
    <dgm:cxn modelId="{26AAFE8E-F650-0645-B1A5-C6989F682C76}" type="presParOf" srcId="{1F460B43-435F-A748-A43F-AD530AABCB75}" destId="{762D8D3E-8AB1-9F4C-9E8D-4FCFF1A6F1E2}" srcOrd="10" destOrd="0" presId="urn:microsoft.com/office/officeart/2005/8/layout/hProcess11"/>
    <dgm:cxn modelId="{67BDF30D-97E7-0D43-80A8-3B02E99FF931}" type="presParOf" srcId="{762D8D3E-8AB1-9F4C-9E8D-4FCFF1A6F1E2}" destId="{F0CAF6FE-2C28-AC48-9ABC-C5B1892D6744}" srcOrd="0" destOrd="0" presId="urn:microsoft.com/office/officeart/2005/8/layout/hProcess11"/>
    <dgm:cxn modelId="{CF967270-9180-F547-9021-3520CA35A075}" type="presParOf" srcId="{762D8D3E-8AB1-9F4C-9E8D-4FCFF1A6F1E2}" destId="{8E002AE7-50EC-4345-A582-D309EF44B6AF}" srcOrd="1" destOrd="0" presId="urn:microsoft.com/office/officeart/2005/8/layout/hProcess11"/>
    <dgm:cxn modelId="{1365774F-3D23-6745-BD16-EF6AF92A6B78}" type="presParOf" srcId="{762D8D3E-8AB1-9F4C-9E8D-4FCFF1A6F1E2}" destId="{4C451D12-7DD5-404B-A41F-4A3127C73B44}" srcOrd="2" destOrd="0" presId="urn:microsoft.com/office/officeart/2005/8/layout/hProcess11"/>
    <dgm:cxn modelId="{AA93D656-436F-8A4E-8265-4B821C356B6A}" type="presParOf" srcId="{1F460B43-435F-A748-A43F-AD530AABCB75}" destId="{B17D4BAE-8119-C94B-B121-A4B9D5676E66}" srcOrd="11" destOrd="0" presId="urn:microsoft.com/office/officeart/2005/8/layout/hProcess11"/>
    <dgm:cxn modelId="{AF05FBC6-B12A-A645-8F49-8E2B7614F5A1}" type="presParOf" srcId="{1F460B43-435F-A748-A43F-AD530AABCB75}" destId="{7B1E7099-DF4A-1140-84DA-D48978663B3D}" srcOrd="12" destOrd="0" presId="urn:microsoft.com/office/officeart/2005/8/layout/hProcess11"/>
    <dgm:cxn modelId="{AC6EDFF7-A047-E747-9768-B1D25C61CD89}" type="presParOf" srcId="{7B1E7099-DF4A-1140-84DA-D48978663B3D}" destId="{32DA7467-EA13-CE43-9309-1666173FEE96}" srcOrd="0" destOrd="0" presId="urn:microsoft.com/office/officeart/2005/8/layout/hProcess11"/>
    <dgm:cxn modelId="{BB532A5A-137B-CA49-9621-6A4C9B4B6489}" type="presParOf" srcId="{7B1E7099-DF4A-1140-84DA-D48978663B3D}" destId="{04613EEC-45FE-2241-A0C7-972FA8ECF4F9}" srcOrd="1" destOrd="0" presId="urn:microsoft.com/office/officeart/2005/8/layout/hProcess11"/>
    <dgm:cxn modelId="{C73DC76F-1CB5-EC42-B3C1-BDEC9ABDB890}" type="presParOf" srcId="{7B1E7099-DF4A-1140-84DA-D48978663B3D}" destId="{975541DC-9DBB-A642-8F7D-1784E896EDA9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2BFE73-16C8-D941-83D2-4BA4C27BC391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3B8A4D-FFD7-3745-B90F-FD108C539D0A}">
      <dgm:prSet phldrT="[Text]"/>
      <dgm:spPr/>
      <dgm:t>
        <a:bodyPr/>
        <a:lstStyle/>
        <a:p>
          <a:r>
            <a:rPr lang="en-US" dirty="0"/>
            <a:t>No coding required</a:t>
          </a:r>
        </a:p>
      </dgm:t>
    </dgm:pt>
    <dgm:pt modelId="{6DD643A9-6F3A-5241-830D-8FA8614E287D}" type="parTrans" cxnId="{2598E7F1-6F7C-6140-AFF3-9A297D694AEB}">
      <dgm:prSet/>
      <dgm:spPr/>
      <dgm:t>
        <a:bodyPr/>
        <a:lstStyle/>
        <a:p>
          <a:endParaRPr lang="en-US"/>
        </a:p>
      </dgm:t>
    </dgm:pt>
    <dgm:pt modelId="{7F92208F-CA52-B744-AFDE-6F0877DE13E5}" type="sibTrans" cxnId="{2598E7F1-6F7C-6140-AFF3-9A297D694AEB}">
      <dgm:prSet/>
      <dgm:spPr/>
      <dgm:t>
        <a:bodyPr/>
        <a:lstStyle/>
        <a:p>
          <a:endParaRPr lang="en-US"/>
        </a:p>
      </dgm:t>
    </dgm:pt>
    <dgm:pt modelId="{FC52B575-4995-7A46-A0E0-496132428CC3}">
      <dgm:prSet phldrT="[Text]"/>
      <dgm:spPr/>
      <dgm:t>
        <a:bodyPr/>
        <a:lstStyle/>
        <a:p>
          <a:r>
            <a:rPr lang="en-US" dirty="0"/>
            <a:t>Automated Transformations</a:t>
          </a:r>
        </a:p>
      </dgm:t>
    </dgm:pt>
    <dgm:pt modelId="{E1EBF517-DFD2-9D46-9106-E8D0F9A2E5C4}" type="parTrans" cxnId="{3C66B013-5B43-9E40-896B-22B21309B500}">
      <dgm:prSet/>
      <dgm:spPr/>
      <dgm:t>
        <a:bodyPr/>
        <a:lstStyle/>
        <a:p>
          <a:endParaRPr lang="en-US"/>
        </a:p>
      </dgm:t>
    </dgm:pt>
    <dgm:pt modelId="{2E8E0CFE-B056-9147-AF2B-C49296C2ECA5}" type="sibTrans" cxnId="{3C66B013-5B43-9E40-896B-22B21309B500}">
      <dgm:prSet/>
      <dgm:spPr/>
      <dgm:t>
        <a:bodyPr/>
        <a:lstStyle/>
        <a:p>
          <a:endParaRPr lang="en-US"/>
        </a:p>
      </dgm:t>
    </dgm:pt>
    <dgm:pt modelId="{5E55A9AE-57A7-7E47-8E52-94EB49246BD8}">
      <dgm:prSet phldrT="[Text]"/>
      <dgm:spPr/>
      <dgm:t>
        <a:bodyPr/>
        <a:lstStyle/>
        <a:p>
          <a:r>
            <a:rPr lang="en-US" dirty="0"/>
            <a:t>Faster reporting</a:t>
          </a:r>
        </a:p>
      </dgm:t>
    </dgm:pt>
    <dgm:pt modelId="{955AA6E4-2845-CF4E-ADEA-A586063C8212}" type="parTrans" cxnId="{CD192B5E-1BCF-DA48-A7EC-06616CD756FD}">
      <dgm:prSet/>
      <dgm:spPr/>
      <dgm:t>
        <a:bodyPr/>
        <a:lstStyle/>
        <a:p>
          <a:endParaRPr lang="en-US"/>
        </a:p>
      </dgm:t>
    </dgm:pt>
    <dgm:pt modelId="{7C2FFA2C-F5E8-0D4E-BA55-17B2A5C16A3A}" type="sibTrans" cxnId="{CD192B5E-1BCF-DA48-A7EC-06616CD756FD}">
      <dgm:prSet/>
      <dgm:spPr/>
      <dgm:t>
        <a:bodyPr/>
        <a:lstStyle/>
        <a:p>
          <a:endParaRPr lang="en-US"/>
        </a:p>
      </dgm:t>
    </dgm:pt>
    <dgm:pt modelId="{75081675-8EBC-AE4D-933F-36284044B9F8}">
      <dgm:prSet phldrT="[Text]"/>
      <dgm:spPr/>
      <dgm:t>
        <a:bodyPr/>
        <a:lstStyle/>
        <a:p>
          <a:r>
            <a:rPr lang="en-US" dirty="0"/>
            <a:t>Reduced manual work</a:t>
          </a:r>
        </a:p>
      </dgm:t>
    </dgm:pt>
    <dgm:pt modelId="{C9C4753E-DA54-7D43-8621-A1457DD6D435}" type="parTrans" cxnId="{95AD6528-1660-D447-8C91-132A740840EA}">
      <dgm:prSet/>
      <dgm:spPr/>
      <dgm:t>
        <a:bodyPr/>
        <a:lstStyle/>
        <a:p>
          <a:endParaRPr lang="en-US"/>
        </a:p>
      </dgm:t>
    </dgm:pt>
    <dgm:pt modelId="{699C773C-712E-A54C-A04F-2363DF5250D3}" type="sibTrans" cxnId="{95AD6528-1660-D447-8C91-132A740840EA}">
      <dgm:prSet/>
      <dgm:spPr/>
      <dgm:t>
        <a:bodyPr/>
        <a:lstStyle/>
        <a:p>
          <a:endParaRPr lang="en-US"/>
        </a:p>
      </dgm:t>
    </dgm:pt>
    <dgm:pt modelId="{44FDAAEF-F30B-4347-ACA6-1960489EEFAD}" type="pres">
      <dgm:prSet presAssocID="{2A2BFE73-16C8-D941-83D2-4BA4C27BC391}" presName="linear" presStyleCnt="0">
        <dgm:presLayoutVars>
          <dgm:animLvl val="lvl"/>
          <dgm:resizeHandles val="exact"/>
        </dgm:presLayoutVars>
      </dgm:prSet>
      <dgm:spPr/>
    </dgm:pt>
    <dgm:pt modelId="{C254D5B5-977D-3540-AB67-EAFDBB2C496F}" type="pres">
      <dgm:prSet presAssocID="{D43B8A4D-FFD7-3745-B90F-FD108C539D0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252EC62-E586-314D-BE73-894920B95FC7}" type="pres">
      <dgm:prSet presAssocID="{7F92208F-CA52-B744-AFDE-6F0877DE13E5}" presName="spacer" presStyleCnt="0"/>
      <dgm:spPr/>
    </dgm:pt>
    <dgm:pt modelId="{84135E76-803A-C94A-9506-08CFC6E749FE}" type="pres">
      <dgm:prSet presAssocID="{FC52B575-4995-7A46-A0E0-496132428CC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1BB55F3-9704-7A4E-A2DB-C323C9679483}" type="pres">
      <dgm:prSet presAssocID="{2E8E0CFE-B056-9147-AF2B-C49296C2ECA5}" presName="spacer" presStyleCnt="0"/>
      <dgm:spPr/>
    </dgm:pt>
    <dgm:pt modelId="{6DFC2A58-9DF3-434E-8332-649781C7411A}" type="pres">
      <dgm:prSet presAssocID="{5E55A9AE-57A7-7E47-8E52-94EB49246BD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C89A4E2-06D4-714D-A492-96598CDDE2DB}" type="pres">
      <dgm:prSet presAssocID="{7C2FFA2C-F5E8-0D4E-BA55-17B2A5C16A3A}" presName="spacer" presStyleCnt="0"/>
      <dgm:spPr/>
    </dgm:pt>
    <dgm:pt modelId="{2AC99DF4-DE20-D54A-AD2A-B3EC62C27D36}" type="pres">
      <dgm:prSet presAssocID="{75081675-8EBC-AE4D-933F-36284044B9F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C66B013-5B43-9E40-896B-22B21309B500}" srcId="{2A2BFE73-16C8-D941-83D2-4BA4C27BC391}" destId="{FC52B575-4995-7A46-A0E0-496132428CC3}" srcOrd="1" destOrd="0" parTransId="{E1EBF517-DFD2-9D46-9106-E8D0F9A2E5C4}" sibTransId="{2E8E0CFE-B056-9147-AF2B-C49296C2ECA5}"/>
    <dgm:cxn modelId="{95AD6528-1660-D447-8C91-132A740840EA}" srcId="{2A2BFE73-16C8-D941-83D2-4BA4C27BC391}" destId="{75081675-8EBC-AE4D-933F-36284044B9F8}" srcOrd="3" destOrd="0" parTransId="{C9C4753E-DA54-7D43-8621-A1457DD6D435}" sibTransId="{699C773C-712E-A54C-A04F-2363DF5250D3}"/>
    <dgm:cxn modelId="{2B77DE55-D170-174E-976B-61BA435D99D3}" type="presOf" srcId="{D43B8A4D-FFD7-3745-B90F-FD108C539D0A}" destId="{C254D5B5-977D-3540-AB67-EAFDBB2C496F}" srcOrd="0" destOrd="0" presId="urn:microsoft.com/office/officeart/2005/8/layout/vList2"/>
    <dgm:cxn modelId="{CD192B5E-1BCF-DA48-A7EC-06616CD756FD}" srcId="{2A2BFE73-16C8-D941-83D2-4BA4C27BC391}" destId="{5E55A9AE-57A7-7E47-8E52-94EB49246BD8}" srcOrd="2" destOrd="0" parTransId="{955AA6E4-2845-CF4E-ADEA-A586063C8212}" sibTransId="{7C2FFA2C-F5E8-0D4E-BA55-17B2A5C16A3A}"/>
    <dgm:cxn modelId="{96E4B266-6150-F046-8732-2D34733D0EF9}" type="presOf" srcId="{FC52B575-4995-7A46-A0E0-496132428CC3}" destId="{84135E76-803A-C94A-9506-08CFC6E749FE}" srcOrd="0" destOrd="0" presId="urn:microsoft.com/office/officeart/2005/8/layout/vList2"/>
    <dgm:cxn modelId="{4E11D290-FD49-B64E-9981-9DCC3BF00CF7}" type="presOf" srcId="{5E55A9AE-57A7-7E47-8E52-94EB49246BD8}" destId="{6DFC2A58-9DF3-434E-8332-649781C7411A}" srcOrd="0" destOrd="0" presId="urn:microsoft.com/office/officeart/2005/8/layout/vList2"/>
    <dgm:cxn modelId="{8591AA9A-4FA2-034A-B29D-ACE22B7551BE}" type="presOf" srcId="{75081675-8EBC-AE4D-933F-36284044B9F8}" destId="{2AC99DF4-DE20-D54A-AD2A-B3EC62C27D36}" srcOrd="0" destOrd="0" presId="urn:microsoft.com/office/officeart/2005/8/layout/vList2"/>
    <dgm:cxn modelId="{1FA80E9B-B933-E243-A731-EA1ED798F3BC}" type="presOf" srcId="{2A2BFE73-16C8-D941-83D2-4BA4C27BC391}" destId="{44FDAAEF-F30B-4347-ACA6-1960489EEFAD}" srcOrd="0" destOrd="0" presId="urn:microsoft.com/office/officeart/2005/8/layout/vList2"/>
    <dgm:cxn modelId="{2598E7F1-6F7C-6140-AFF3-9A297D694AEB}" srcId="{2A2BFE73-16C8-D941-83D2-4BA4C27BC391}" destId="{D43B8A4D-FFD7-3745-B90F-FD108C539D0A}" srcOrd="0" destOrd="0" parTransId="{6DD643A9-6F3A-5241-830D-8FA8614E287D}" sibTransId="{7F92208F-CA52-B744-AFDE-6F0877DE13E5}"/>
    <dgm:cxn modelId="{474C4BAB-54AF-7A4B-AF99-1721B2A7A561}" type="presParOf" srcId="{44FDAAEF-F30B-4347-ACA6-1960489EEFAD}" destId="{C254D5B5-977D-3540-AB67-EAFDBB2C496F}" srcOrd="0" destOrd="0" presId="urn:microsoft.com/office/officeart/2005/8/layout/vList2"/>
    <dgm:cxn modelId="{31231C0B-2D1C-3847-A17A-02B7AFE3ADE9}" type="presParOf" srcId="{44FDAAEF-F30B-4347-ACA6-1960489EEFAD}" destId="{6252EC62-E586-314D-BE73-894920B95FC7}" srcOrd="1" destOrd="0" presId="urn:microsoft.com/office/officeart/2005/8/layout/vList2"/>
    <dgm:cxn modelId="{A9813191-CA3C-2E4C-8CF8-A2533CB98BEB}" type="presParOf" srcId="{44FDAAEF-F30B-4347-ACA6-1960489EEFAD}" destId="{84135E76-803A-C94A-9506-08CFC6E749FE}" srcOrd="2" destOrd="0" presId="urn:microsoft.com/office/officeart/2005/8/layout/vList2"/>
    <dgm:cxn modelId="{5D40DA84-1AB1-7F4C-AB26-3D398FBEE4B3}" type="presParOf" srcId="{44FDAAEF-F30B-4347-ACA6-1960489EEFAD}" destId="{71BB55F3-9704-7A4E-A2DB-C323C9679483}" srcOrd="3" destOrd="0" presId="urn:microsoft.com/office/officeart/2005/8/layout/vList2"/>
    <dgm:cxn modelId="{4B99F606-7072-704D-B9E9-5D6CC5287813}" type="presParOf" srcId="{44FDAAEF-F30B-4347-ACA6-1960489EEFAD}" destId="{6DFC2A58-9DF3-434E-8332-649781C7411A}" srcOrd="4" destOrd="0" presId="urn:microsoft.com/office/officeart/2005/8/layout/vList2"/>
    <dgm:cxn modelId="{F9D9AF0D-90DA-E74B-B80F-64C9B45C8976}" type="presParOf" srcId="{44FDAAEF-F30B-4347-ACA6-1960489EEFAD}" destId="{AC89A4E2-06D4-714D-A492-96598CDDE2DB}" srcOrd="5" destOrd="0" presId="urn:microsoft.com/office/officeart/2005/8/layout/vList2"/>
    <dgm:cxn modelId="{73FB7A6A-B261-D647-924A-F286D8D75F4F}" type="presParOf" srcId="{44FDAAEF-F30B-4347-ACA6-1960489EEFAD}" destId="{2AC99DF4-DE20-D54A-AD2A-B3EC62C27D3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Power BI connects to multiple data sources.</a:t>
          </a:r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3583CDE5-67BB-E24E-9D01-04D538A2510D}">
      <dgm:prSet/>
      <dgm:spPr/>
      <dgm:t>
        <a:bodyPr/>
        <a:lstStyle/>
        <a:p>
          <a:pPr>
            <a:buNone/>
          </a:pPr>
          <a:r>
            <a:rPr lang="en-US" dirty="0"/>
            <a:t>Power Query prepares data for analysis.</a:t>
          </a:r>
        </a:p>
      </dgm:t>
    </dgm:pt>
    <dgm:pt modelId="{5376E091-4D16-F641-9BA9-D3DA5ED7856B}" type="parTrans" cxnId="{C74AA1B2-6315-6B48-8946-E69FFF4094FB}">
      <dgm:prSet/>
      <dgm:spPr/>
      <dgm:t>
        <a:bodyPr/>
        <a:lstStyle/>
        <a:p>
          <a:endParaRPr lang="en-US"/>
        </a:p>
      </dgm:t>
    </dgm:pt>
    <dgm:pt modelId="{AF6F82CD-368E-9842-B53D-5C0058C1DBEB}" type="sibTrans" cxnId="{C74AA1B2-6315-6B48-8946-E69FFF4094FB}">
      <dgm:prSet/>
      <dgm:spPr/>
      <dgm:t>
        <a:bodyPr/>
        <a:lstStyle/>
        <a:p>
          <a:endParaRPr lang="en-US"/>
        </a:p>
      </dgm:t>
    </dgm:pt>
    <dgm:pt modelId="{8812B3DA-2FA5-F443-ACF1-20E874919777}">
      <dgm:prSet/>
      <dgm:spPr/>
      <dgm:t>
        <a:bodyPr/>
        <a:lstStyle/>
        <a:p>
          <a:pPr>
            <a:buNone/>
          </a:pPr>
          <a:r>
            <a:rPr lang="en-US" dirty="0"/>
            <a:t>Data quality drives reporting quality.</a:t>
          </a:r>
        </a:p>
      </dgm:t>
    </dgm:pt>
    <dgm:pt modelId="{BDCE32E1-2550-3445-A44C-32C9EAB08828}" type="parTrans" cxnId="{BE0C3B55-1F81-AD4A-BE92-0FD4BF7E73E0}">
      <dgm:prSet/>
      <dgm:spPr/>
      <dgm:t>
        <a:bodyPr/>
        <a:lstStyle/>
        <a:p>
          <a:endParaRPr lang="en-US"/>
        </a:p>
      </dgm:t>
    </dgm:pt>
    <dgm:pt modelId="{1D78762B-FB79-A643-B3F4-397629D68025}" type="sibTrans" cxnId="{BE0C3B55-1F81-AD4A-BE92-0FD4BF7E73E0}">
      <dgm:prSet/>
      <dgm:spPr/>
      <dgm:t>
        <a:bodyPr/>
        <a:lstStyle/>
        <a:p>
          <a:endParaRPr lang="en-US"/>
        </a:p>
      </dgm:t>
    </dgm:pt>
    <dgm:pt modelId="{BE10363E-712F-B14B-929D-96DD5CBB6972}">
      <dgm:prSet/>
      <dgm:spPr/>
      <dgm:t>
        <a:bodyPr/>
        <a:lstStyle/>
        <a:p>
          <a:pPr>
            <a:buNone/>
          </a:pPr>
          <a:r>
            <a:rPr lang="en-US" dirty="0"/>
            <a:t>Data preparation is the foundation of every successful Power BI dashboard.</a:t>
          </a:r>
        </a:p>
      </dgm:t>
    </dgm:pt>
    <dgm:pt modelId="{EDB6F43B-7E85-E944-A7F9-7B71510FDC29}" type="parTrans" cxnId="{6CCF24FC-E743-7749-B4D5-2FDC0999AB2E}">
      <dgm:prSet/>
      <dgm:spPr/>
      <dgm:t>
        <a:bodyPr/>
        <a:lstStyle/>
        <a:p>
          <a:endParaRPr lang="en-US"/>
        </a:p>
      </dgm:t>
    </dgm:pt>
    <dgm:pt modelId="{821B7BE9-ECDC-A64A-8A86-8228B9FFCD84}" type="sibTrans" cxnId="{6CCF24FC-E743-7749-B4D5-2FDC0999AB2E}">
      <dgm:prSet/>
      <dgm:spPr/>
      <dgm:t>
        <a:bodyPr/>
        <a:lstStyle/>
        <a:p>
          <a:endParaRPr lang="en-US"/>
        </a:p>
      </dgm:t>
    </dgm:pt>
    <dgm:pt modelId="{06A20AEB-DF58-FD46-BB2A-10CC749AB1C3}">
      <dgm:prSet/>
      <dgm:spPr/>
      <dgm:t>
        <a:bodyPr/>
        <a:lstStyle/>
        <a:p>
          <a:pPr>
            <a:buNone/>
          </a:pPr>
          <a:r>
            <a:rPr lang="en-US" dirty="0"/>
            <a:t>Clean data leads to trustworthy insights.</a:t>
          </a:r>
        </a:p>
      </dgm:t>
    </dgm:pt>
    <dgm:pt modelId="{ABFFFDDB-387E-4B49-8838-D966C8B17679}" type="parTrans" cxnId="{1A7E3F88-0DB6-A847-AD6D-6E128BBDA449}">
      <dgm:prSet/>
      <dgm:spPr/>
      <dgm:t>
        <a:bodyPr/>
        <a:lstStyle/>
        <a:p>
          <a:endParaRPr lang="en-US"/>
        </a:p>
      </dgm:t>
    </dgm:pt>
    <dgm:pt modelId="{10D3F856-F0BB-4649-AAD6-F4B4886F2C1F}" type="sibTrans" cxnId="{1A7E3F88-0DB6-A847-AD6D-6E128BBDA449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DB9DCF60-F204-324B-9A0C-A553E8C6B8BB}" type="pres">
      <dgm:prSet presAssocID="{3583CDE5-67BB-E24E-9D01-04D538A2510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0A5EF87-2FDF-A448-955C-066CF2BE3685}" type="pres">
      <dgm:prSet presAssocID="{AF6F82CD-368E-9842-B53D-5C0058C1DBEB}" presName="spacer" presStyleCnt="0"/>
      <dgm:spPr/>
    </dgm:pt>
    <dgm:pt modelId="{86947839-D8A3-DC45-937A-2C36B029BCFA}" type="pres">
      <dgm:prSet presAssocID="{8812B3DA-2FA5-F443-ACF1-20E87491977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7378D5F-669C-B144-8C47-49EE97597144}" type="pres">
      <dgm:prSet presAssocID="{1D78762B-FB79-A643-B3F4-397629D68025}" presName="spacer" presStyleCnt="0"/>
      <dgm:spPr/>
    </dgm:pt>
    <dgm:pt modelId="{9E1437F6-413E-8D4C-AD8D-56A3B05369C8}" type="pres">
      <dgm:prSet presAssocID="{06A20AEB-DF58-FD46-BB2A-10CC749AB1C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630453F-49A9-CF42-852C-1396780C1F4E}" type="pres">
      <dgm:prSet presAssocID="{10D3F856-F0BB-4649-AAD6-F4B4886F2C1F}" presName="spacer" presStyleCnt="0"/>
      <dgm:spPr/>
    </dgm:pt>
    <dgm:pt modelId="{5AAFDAED-A1A0-F34D-98AA-0B2C1E18B20B}" type="pres">
      <dgm:prSet presAssocID="{BE10363E-712F-B14B-929D-96DD5CBB697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AC87D03-F40C-9E44-8C73-5B2C6AB2C791}" type="presOf" srcId="{06A20AEB-DF58-FD46-BB2A-10CC749AB1C3}" destId="{9E1437F6-413E-8D4C-AD8D-56A3B05369C8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BE0C3B55-1F81-AD4A-BE92-0FD4BF7E73E0}" srcId="{86B1F3D8-D957-B14D-87E1-B0D1D6D72F90}" destId="{8812B3DA-2FA5-F443-ACF1-20E874919777}" srcOrd="2" destOrd="0" parTransId="{BDCE32E1-2550-3445-A44C-32C9EAB08828}" sibTransId="{1D78762B-FB79-A643-B3F4-397629D68025}"/>
    <dgm:cxn modelId="{C2FE755E-EF01-BD4D-9312-64681E559F63}" type="presOf" srcId="{8812B3DA-2FA5-F443-ACF1-20E874919777}" destId="{86947839-D8A3-DC45-937A-2C36B029BCFA}" srcOrd="0" destOrd="0" presId="urn:microsoft.com/office/officeart/2005/8/layout/vList2"/>
    <dgm:cxn modelId="{1A7E3F88-0DB6-A847-AD6D-6E128BBDA449}" srcId="{86B1F3D8-D957-B14D-87E1-B0D1D6D72F90}" destId="{06A20AEB-DF58-FD46-BB2A-10CC749AB1C3}" srcOrd="3" destOrd="0" parTransId="{ABFFFDDB-387E-4B49-8838-D966C8B17679}" sibTransId="{10D3F856-F0BB-4649-AAD6-F4B4886F2C1F}"/>
    <dgm:cxn modelId="{C74AA1B2-6315-6B48-8946-E69FFF4094FB}" srcId="{86B1F3D8-D957-B14D-87E1-B0D1D6D72F90}" destId="{3583CDE5-67BB-E24E-9D01-04D538A2510D}" srcOrd="1" destOrd="0" parTransId="{5376E091-4D16-F641-9BA9-D3DA5ED7856B}" sibTransId="{AF6F82CD-368E-9842-B53D-5C0058C1DBEB}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F0C9FEE0-4866-C640-9500-27B788CA11CE}" type="presOf" srcId="{3583CDE5-67BB-E24E-9D01-04D538A2510D}" destId="{DB9DCF60-F204-324B-9A0C-A553E8C6B8BB}" srcOrd="0" destOrd="0" presId="urn:microsoft.com/office/officeart/2005/8/layout/vList2"/>
    <dgm:cxn modelId="{6CCF24FC-E743-7749-B4D5-2FDC0999AB2E}" srcId="{86B1F3D8-D957-B14D-87E1-B0D1D6D72F90}" destId="{BE10363E-712F-B14B-929D-96DD5CBB6972}" srcOrd="4" destOrd="0" parTransId="{EDB6F43B-7E85-E944-A7F9-7B71510FDC29}" sibTransId="{821B7BE9-ECDC-A64A-8A86-8228B9FFCD84}"/>
    <dgm:cxn modelId="{B4DB2FFC-2D09-E64A-9234-DA9DAFECB88B}" type="presOf" srcId="{BE10363E-712F-B14B-929D-96DD5CBB6972}" destId="{5AAFDAED-A1A0-F34D-98AA-0B2C1E18B20B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F4BABC46-9879-AD48-BBFD-327DC7FBACB7}" type="presParOf" srcId="{D80DA091-FED0-1B4D-827F-FFA5C4DA7BE3}" destId="{DB9DCF60-F204-324B-9A0C-A553E8C6B8BB}" srcOrd="2" destOrd="0" presId="urn:microsoft.com/office/officeart/2005/8/layout/vList2"/>
    <dgm:cxn modelId="{ABF0C5A0-E4AD-0740-A865-EB271DD869DF}" type="presParOf" srcId="{D80DA091-FED0-1B4D-827F-FFA5C4DA7BE3}" destId="{10A5EF87-2FDF-A448-955C-066CF2BE3685}" srcOrd="3" destOrd="0" presId="urn:microsoft.com/office/officeart/2005/8/layout/vList2"/>
    <dgm:cxn modelId="{E0E9698B-4649-8C41-AEE8-DD77389991C6}" type="presParOf" srcId="{D80DA091-FED0-1B4D-827F-FFA5C4DA7BE3}" destId="{86947839-D8A3-DC45-937A-2C36B029BCFA}" srcOrd="4" destOrd="0" presId="urn:microsoft.com/office/officeart/2005/8/layout/vList2"/>
    <dgm:cxn modelId="{15B4FDF4-0C63-6D46-A765-E8DFD2165B35}" type="presParOf" srcId="{D80DA091-FED0-1B4D-827F-FFA5C4DA7BE3}" destId="{D7378D5F-669C-B144-8C47-49EE97597144}" srcOrd="5" destOrd="0" presId="urn:microsoft.com/office/officeart/2005/8/layout/vList2"/>
    <dgm:cxn modelId="{186EAFEF-00DC-F84B-B3CA-19A75C657CD9}" type="presParOf" srcId="{D80DA091-FED0-1B4D-827F-FFA5C4DA7BE3}" destId="{9E1437F6-413E-8D4C-AD8D-56A3B05369C8}" srcOrd="6" destOrd="0" presId="urn:microsoft.com/office/officeart/2005/8/layout/vList2"/>
    <dgm:cxn modelId="{60B3BE59-5A8B-6A42-949D-2B20520B2FB7}" type="presParOf" srcId="{D80DA091-FED0-1B4D-827F-FFA5C4DA7BE3}" destId="{F630453F-49A9-CF42-852C-1396780C1F4E}" srcOrd="7" destOrd="0" presId="urn:microsoft.com/office/officeart/2005/8/layout/vList2"/>
    <dgm:cxn modelId="{7D53AD68-FFE5-8D42-A10F-1516C3073934}" type="presParOf" srcId="{D80DA091-FED0-1B4D-827F-FFA5C4DA7BE3}" destId="{5AAFDAED-A1A0-F34D-98AA-0B2C1E18B20B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025CCF-CA4C-634D-A948-B4C716D3FFB5}">
      <dsp:nvSpPr>
        <dsp:cNvPr id="0" name=""/>
        <dsp:cNvSpPr/>
      </dsp:nvSpPr>
      <dsp:spPr>
        <a:xfrm>
          <a:off x="0" y="2027590"/>
          <a:ext cx="15788678" cy="270345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42D05A-43EF-1648-9B70-3B6889972A61}">
      <dsp:nvSpPr>
        <dsp:cNvPr id="0" name=""/>
        <dsp:cNvSpPr/>
      </dsp:nvSpPr>
      <dsp:spPr>
        <a:xfrm>
          <a:off x="7391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Connect Data</a:t>
          </a:r>
        </a:p>
      </dsp:txBody>
      <dsp:txXfrm>
        <a:off x="7391" y="0"/>
        <a:ext cx="1810918" cy="2703454"/>
      </dsp:txXfrm>
    </dsp:sp>
    <dsp:sp modelId="{DADC73AA-2EF0-7545-B12D-9411E0C79541}">
      <dsp:nvSpPr>
        <dsp:cNvPr id="0" name=""/>
        <dsp:cNvSpPr/>
      </dsp:nvSpPr>
      <dsp:spPr>
        <a:xfrm>
          <a:off x="574918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7992F-23E8-BF4D-A815-740BC675EFAF}">
      <dsp:nvSpPr>
        <dsp:cNvPr id="0" name=""/>
        <dsp:cNvSpPr/>
      </dsp:nvSpPr>
      <dsp:spPr>
        <a:xfrm>
          <a:off x="1908855" y="4055181"/>
          <a:ext cx="1872000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Transform Data</a:t>
          </a:r>
        </a:p>
      </dsp:txBody>
      <dsp:txXfrm>
        <a:off x="1908855" y="4055181"/>
        <a:ext cx="1872000" cy="2703454"/>
      </dsp:txXfrm>
    </dsp:sp>
    <dsp:sp modelId="{E27FC20B-5773-854E-AA44-6E0702A29E4B}">
      <dsp:nvSpPr>
        <dsp:cNvPr id="0" name=""/>
        <dsp:cNvSpPr/>
      </dsp:nvSpPr>
      <dsp:spPr>
        <a:xfrm>
          <a:off x="2506924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92F3CB-CE1C-A74F-AA36-B7BA90369AF2}">
      <dsp:nvSpPr>
        <dsp:cNvPr id="0" name=""/>
        <dsp:cNvSpPr/>
      </dsp:nvSpPr>
      <dsp:spPr>
        <a:xfrm>
          <a:off x="3871402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Model Data</a:t>
          </a:r>
        </a:p>
      </dsp:txBody>
      <dsp:txXfrm>
        <a:off x="3871402" y="0"/>
        <a:ext cx="1810918" cy="2703454"/>
      </dsp:txXfrm>
    </dsp:sp>
    <dsp:sp modelId="{A2182512-CD80-664A-AF5E-6089D4BC4AD2}">
      <dsp:nvSpPr>
        <dsp:cNvPr id="0" name=""/>
        <dsp:cNvSpPr/>
      </dsp:nvSpPr>
      <dsp:spPr>
        <a:xfrm>
          <a:off x="4438929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A7B90-8CCA-F94D-9EAC-C56E9AF2B101}">
      <dsp:nvSpPr>
        <dsp:cNvPr id="0" name=""/>
        <dsp:cNvSpPr/>
      </dsp:nvSpPr>
      <dsp:spPr>
        <a:xfrm>
          <a:off x="5772866" y="4055181"/>
          <a:ext cx="2420183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Create Visualizations</a:t>
          </a:r>
        </a:p>
      </dsp:txBody>
      <dsp:txXfrm>
        <a:off x="5772866" y="4055181"/>
        <a:ext cx="2420183" cy="2703454"/>
      </dsp:txXfrm>
    </dsp:sp>
    <dsp:sp modelId="{3FE0A918-45B6-FC40-922C-283F74A36957}">
      <dsp:nvSpPr>
        <dsp:cNvPr id="0" name=""/>
        <dsp:cNvSpPr/>
      </dsp:nvSpPr>
      <dsp:spPr>
        <a:xfrm>
          <a:off x="6645026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DFA08A-B099-E744-AC6E-1E556192CC32}">
      <dsp:nvSpPr>
        <dsp:cNvPr id="0" name=""/>
        <dsp:cNvSpPr/>
      </dsp:nvSpPr>
      <dsp:spPr>
        <a:xfrm>
          <a:off x="8283595" y="0"/>
          <a:ext cx="2115894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Build Reports/ Dashboards</a:t>
          </a:r>
        </a:p>
      </dsp:txBody>
      <dsp:txXfrm>
        <a:off x="8283595" y="0"/>
        <a:ext cx="2115894" cy="2703454"/>
      </dsp:txXfrm>
    </dsp:sp>
    <dsp:sp modelId="{36AF1E28-725B-F84B-A36E-1D1D65FEE82C}">
      <dsp:nvSpPr>
        <dsp:cNvPr id="0" name=""/>
        <dsp:cNvSpPr/>
      </dsp:nvSpPr>
      <dsp:spPr>
        <a:xfrm>
          <a:off x="9003611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CAF6FE-2C28-AC48-9ABC-C5B1892D6744}">
      <dsp:nvSpPr>
        <dsp:cNvPr id="0" name=""/>
        <dsp:cNvSpPr/>
      </dsp:nvSpPr>
      <dsp:spPr>
        <a:xfrm>
          <a:off x="10490036" y="4055181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Publish/ Share</a:t>
          </a:r>
        </a:p>
      </dsp:txBody>
      <dsp:txXfrm>
        <a:off x="10490036" y="4055181"/>
        <a:ext cx="1810918" cy="2703454"/>
      </dsp:txXfrm>
    </dsp:sp>
    <dsp:sp modelId="{8E002AE7-50EC-4345-A582-D309EF44B6AF}">
      <dsp:nvSpPr>
        <dsp:cNvPr id="0" name=""/>
        <dsp:cNvSpPr/>
      </dsp:nvSpPr>
      <dsp:spPr>
        <a:xfrm>
          <a:off x="11057563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DA7467-EA13-CE43-9309-1666173FEE96}">
      <dsp:nvSpPr>
        <dsp:cNvPr id="0" name=""/>
        <dsp:cNvSpPr/>
      </dsp:nvSpPr>
      <dsp:spPr>
        <a:xfrm>
          <a:off x="12391500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Make Decision</a:t>
          </a:r>
        </a:p>
      </dsp:txBody>
      <dsp:txXfrm>
        <a:off x="12391500" y="0"/>
        <a:ext cx="1810918" cy="2703454"/>
      </dsp:txXfrm>
    </dsp:sp>
    <dsp:sp modelId="{04613EEC-45FE-2241-A0C7-972FA8ECF4F9}">
      <dsp:nvSpPr>
        <dsp:cNvPr id="0" name=""/>
        <dsp:cNvSpPr/>
      </dsp:nvSpPr>
      <dsp:spPr>
        <a:xfrm>
          <a:off x="12959027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54D5B5-977D-3540-AB67-EAFDBB2C496F}">
      <dsp:nvSpPr>
        <dsp:cNvPr id="0" name=""/>
        <dsp:cNvSpPr/>
      </dsp:nvSpPr>
      <dsp:spPr>
        <a:xfrm>
          <a:off x="0" y="128903"/>
          <a:ext cx="6042270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No coding required</a:t>
          </a:r>
        </a:p>
      </dsp:txBody>
      <dsp:txXfrm>
        <a:off x="45663" y="174566"/>
        <a:ext cx="5950944" cy="844089"/>
      </dsp:txXfrm>
    </dsp:sp>
    <dsp:sp modelId="{84135E76-803A-C94A-9506-08CFC6E749FE}">
      <dsp:nvSpPr>
        <dsp:cNvPr id="0" name=""/>
        <dsp:cNvSpPr/>
      </dsp:nvSpPr>
      <dsp:spPr>
        <a:xfrm>
          <a:off x="0" y="1176638"/>
          <a:ext cx="6042270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Automated Transformations</a:t>
          </a:r>
        </a:p>
      </dsp:txBody>
      <dsp:txXfrm>
        <a:off x="45663" y="1222301"/>
        <a:ext cx="5950944" cy="844089"/>
      </dsp:txXfrm>
    </dsp:sp>
    <dsp:sp modelId="{6DFC2A58-9DF3-434E-8332-649781C7411A}">
      <dsp:nvSpPr>
        <dsp:cNvPr id="0" name=""/>
        <dsp:cNvSpPr/>
      </dsp:nvSpPr>
      <dsp:spPr>
        <a:xfrm>
          <a:off x="0" y="2224373"/>
          <a:ext cx="6042270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Faster reporting</a:t>
          </a:r>
        </a:p>
      </dsp:txBody>
      <dsp:txXfrm>
        <a:off x="45663" y="2270036"/>
        <a:ext cx="5950944" cy="844089"/>
      </dsp:txXfrm>
    </dsp:sp>
    <dsp:sp modelId="{2AC99DF4-DE20-D54A-AD2A-B3EC62C27D36}">
      <dsp:nvSpPr>
        <dsp:cNvPr id="0" name=""/>
        <dsp:cNvSpPr/>
      </dsp:nvSpPr>
      <dsp:spPr>
        <a:xfrm>
          <a:off x="0" y="3272108"/>
          <a:ext cx="6042270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Reduced manual work</a:t>
          </a:r>
        </a:p>
      </dsp:txBody>
      <dsp:txXfrm>
        <a:off x="45663" y="3317771"/>
        <a:ext cx="5950944" cy="8440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693394"/>
          <a:ext cx="12890195" cy="767520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200" kern="1200" dirty="0"/>
            <a:t>Power BI connects to multiple data sources.</a:t>
          </a:r>
        </a:p>
      </dsp:txBody>
      <dsp:txXfrm>
        <a:off x="37467" y="730861"/>
        <a:ext cx="12815261" cy="692586"/>
      </dsp:txXfrm>
    </dsp:sp>
    <dsp:sp modelId="{DB9DCF60-F204-324B-9A0C-A553E8C6B8BB}">
      <dsp:nvSpPr>
        <dsp:cNvPr id="0" name=""/>
        <dsp:cNvSpPr/>
      </dsp:nvSpPr>
      <dsp:spPr>
        <a:xfrm>
          <a:off x="0" y="1553074"/>
          <a:ext cx="128901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Power Query prepares data for analysis.</a:t>
          </a:r>
        </a:p>
      </dsp:txBody>
      <dsp:txXfrm>
        <a:off x="37467" y="1590541"/>
        <a:ext cx="12815261" cy="692586"/>
      </dsp:txXfrm>
    </dsp:sp>
    <dsp:sp modelId="{86947839-D8A3-DC45-937A-2C36B029BCFA}">
      <dsp:nvSpPr>
        <dsp:cNvPr id="0" name=""/>
        <dsp:cNvSpPr/>
      </dsp:nvSpPr>
      <dsp:spPr>
        <a:xfrm>
          <a:off x="0" y="2412754"/>
          <a:ext cx="128901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Data quality drives reporting quality.</a:t>
          </a:r>
        </a:p>
      </dsp:txBody>
      <dsp:txXfrm>
        <a:off x="37467" y="2450221"/>
        <a:ext cx="12815261" cy="692586"/>
      </dsp:txXfrm>
    </dsp:sp>
    <dsp:sp modelId="{9E1437F6-413E-8D4C-AD8D-56A3B05369C8}">
      <dsp:nvSpPr>
        <dsp:cNvPr id="0" name=""/>
        <dsp:cNvSpPr/>
      </dsp:nvSpPr>
      <dsp:spPr>
        <a:xfrm>
          <a:off x="0" y="3272434"/>
          <a:ext cx="128901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Clean data leads to trustworthy insights.</a:t>
          </a:r>
        </a:p>
      </dsp:txBody>
      <dsp:txXfrm>
        <a:off x="37467" y="3309901"/>
        <a:ext cx="12815261" cy="692586"/>
      </dsp:txXfrm>
    </dsp:sp>
    <dsp:sp modelId="{5AAFDAED-A1A0-F34D-98AA-0B2C1E18B20B}">
      <dsp:nvSpPr>
        <dsp:cNvPr id="0" name=""/>
        <dsp:cNvSpPr/>
      </dsp:nvSpPr>
      <dsp:spPr>
        <a:xfrm>
          <a:off x="0" y="4132114"/>
          <a:ext cx="128901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Data preparation is the foundation of every successful Power BI dashboard.</a:t>
          </a:r>
        </a:p>
      </dsp:txBody>
      <dsp:txXfrm>
        <a:off x="37467" y="4169581"/>
        <a:ext cx="12815261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timeline" pri="103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08.06.2026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167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C4319-F8CE-77A1-CB75-672E7C68F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78BA79-8E32-4E92-A630-513F4C4247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14F109-6614-0484-243C-B7AAF75E86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C9B686-967F-4BBC-70CA-1BF4A94CCE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7626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4033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EE226-AE53-16BE-5E8E-F481AFD62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DB4264-4FEE-3369-88B2-7A2790B9A7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FA190B-036D-F764-9BA2-4A6D2CF32B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1AE1D0-4CE7-D198-840E-09D5605221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781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3857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708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D7F46-80BF-C229-BE88-E62A150FF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D79D3E-B8F2-AE6C-427D-97960ADAFC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A1AE47-052A-0BD9-BF07-EFA55CD72E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316FC1-7269-CBCE-E8E4-D119DE272C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5989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7C6723-8DC4-1C53-B5AC-9CF056166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DB5B1E-C19F-FAB3-F279-E26A7B2EC0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32EDE7-7B5B-E9E5-5D41-5AB5961F09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4FF118-CBF8-ACD7-4121-8F71B287D3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4931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7A9622-F084-689B-28B0-22A17C111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A556F7-67CA-C7AE-15D9-C2F97D1CF5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983F58-DC13-FBAC-6323-D96B3DEFCC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B27868-1F64-987B-E86A-A8FA060C73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8980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7C6723-8DC4-1C53-B5AC-9CF056166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DB5B1E-C19F-FAB3-F279-E26A7B2EC0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32EDE7-7B5B-E9E5-5D41-5AB5961F09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4FF118-CBF8-ACD7-4121-8F71B287D3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493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F1CFB-D745-C02A-5182-9C63D1C47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984B4B-DDFF-4467-2C48-13B8916763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8107A7-D3F6-DE05-F7EE-C34F516582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D4C87A-403F-1029-B3CE-8CCFE14557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08035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1DE94-E8E5-6E3C-FB17-C15E55150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9D4CD4-307E-D2A2-07A0-F6B249A6E1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27B255-FEA5-FC28-83BF-EF8A140DDD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757FB5-C0BE-ADBE-C979-3D0AF6D007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664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3F42B-B0B5-C6C3-FE8F-DBEDA8BD4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674BEC-299D-B4F2-A211-B19076BC8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A9AD2A-C61A-53A7-03B1-665068E13D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C78768-8B5C-53DC-67AE-F37414E8DF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251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73EA5-9C14-2078-5342-62CBF6C81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4039D4-027B-D1AB-63DD-E71305D1CD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6711EB-2189-9E58-6186-CF281F2712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64788-6045-D566-9BDC-13756E0197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1343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6BEAC-4A52-C196-ACD0-AEE0CD438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CD2140-AFD1-B7D0-8162-53DEAB22F7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F109CE-67E6-2982-1BDA-3B6A324F81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77D9F4-2D15-0A7A-EF72-A3C0B24AF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9062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7AB8E-A44A-9E53-0154-C7129B527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61C5EE-E412-A9F4-2232-DAC1D5902A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F3BDD9-11D8-6B0B-BD18-6FE47B66F2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01AFFC-D7D3-C5A8-4303-7B98653916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7356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BF3AA-7657-5FC9-17A7-627EFABF9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E1812E-4ECA-E211-4090-F9E57D2711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776E33-00EC-E76D-DBF1-6FA1AC4C86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BC58CD-EAD4-11ED-5E4F-4E3906EF46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454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8288000" cy="10287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9545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0633387" y="763231"/>
            <a:ext cx="5552771" cy="7776086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9095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9144000" y="1400175"/>
            <a:ext cx="7443219" cy="374332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3853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178974" y="-5"/>
            <a:ext cx="13109027" cy="10287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53954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91640" y="1685925"/>
            <a:ext cx="14904720" cy="691515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686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9081644" y="-1081087"/>
            <a:ext cx="11673536" cy="113680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30" name="TextBox 29"/>
          <p:cNvSpPr txBox="1"/>
          <p:nvPr/>
        </p:nvSpPr>
        <p:spPr>
          <a:xfrm>
            <a:off x="493904" y="5715033"/>
            <a:ext cx="83198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3904" y="3636056"/>
            <a:ext cx="98231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Connecting and </a:t>
            </a:r>
          </a:p>
          <a:p>
            <a:r>
              <a:rPr lang="en-US" sz="6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Preparing Data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810398" y="8765486"/>
            <a:ext cx="7329693" cy="793751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93904" y="7656361"/>
            <a:ext cx="76354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Course: From Data to Decisions using Power BI</a:t>
            </a:r>
          </a:p>
        </p:txBody>
      </p:sp>
      <p:sp>
        <p:nvSpPr>
          <p:cNvPr id="14" name="Oval 13"/>
          <p:cNvSpPr/>
          <p:nvPr/>
        </p:nvSpPr>
        <p:spPr>
          <a:xfrm>
            <a:off x="9300515" y="-481013"/>
            <a:ext cx="11115675" cy="11115675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91926" y="404480"/>
            <a:ext cx="4431983" cy="20694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/>
          <p:cNvGrpSpPr/>
          <p:nvPr/>
        </p:nvGrpSpPr>
        <p:grpSpPr>
          <a:xfrm>
            <a:off x="4210" y="0"/>
            <a:ext cx="8321526" cy="8360235"/>
            <a:chOff x="0" y="0"/>
            <a:chExt cx="11095368" cy="1114698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095355" cy="11146917"/>
            </a:xfrm>
            <a:custGeom>
              <a:avLst/>
              <a:gdLst/>
              <a:ahLst/>
              <a:cxnLst/>
              <a:rect l="l" t="t" r="r" b="b"/>
              <a:pathLst>
                <a:path w="11095355" h="11146917">
                  <a:moveTo>
                    <a:pt x="0" y="0"/>
                  </a:moveTo>
                  <a:lnTo>
                    <a:pt x="11095355" y="0"/>
                  </a:lnTo>
                  <a:lnTo>
                    <a:pt x="11095355" y="11146917"/>
                  </a:lnTo>
                  <a:lnTo>
                    <a:pt x="0" y="111469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9298" r="-19298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-6258" y="6267"/>
            <a:ext cx="2698956" cy="2686431"/>
            <a:chOff x="0" y="0"/>
            <a:chExt cx="3598608" cy="35819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598545" cy="3581908"/>
            </a:xfrm>
            <a:custGeom>
              <a:avLst/>
              <a:gdLst/>
              <a:ahLst/>
              <a:cxnLst/>
              <a:rect l="l" t="t" r="r" b="b"/>
              <a:pathLst>
                <a:path w="3598545" h="3581908">
                  <a:moveTo>
                    <a:pt x="0" y="3581908"/>
                  </a:moveTo>
                  <a:lnTo>
                    <a:pt x="0" y="0"/>
                  </a:lnTo>
                  <a:lnTo>
                    <a:pt x="3598545" y="35819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-959729" y="6149235"/>
            <a:ext cx="8360226" cy="3715655"/>
            <a:chOff x="0" y="0"/>
            <a:chExt cx="11146968" cy="495420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147044" cy="4954270"/>
            </a:xfrm>
            <a:custGeom>
              <a:avLst/>
              <a:gdLst/>
              <a:ahLst/>
              <a:cxnLst/>
              <a:rect l="l" t="t" r="r" b="b"/>
              <a:pathLst>
                <a:path w="11147044" h="4954270">
                  <a:moveTo>
                    <a:pt x="0" y="0"/>
                  </a:moveTo>
                  <a:lnTo>
                    <a:pt x="4977384" y="4954270"/>
                  </a:lnTo>
                  <a:lnTo>
                    <a:pt x="11147044" y="4954270"/>
                  </a:lnTo>
                  <a:lnTo>
                    <a:pt x="6169660" y="0"/>
                  </a:lnTo>
                  <a:close/>
                </a:path>
              </a:pathLst>
            </a:custGeom>
            <a:solidFill>
              <a:srgbClr val="669BBC">
                <a:alpha val="7059"/>
              </a:srgbClr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125329" y="2146097"/>
            <a:ext cx="5987967" cy="712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>
                <a:solidFill>
                  <a:srgbClr val="00B0F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What we will cover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4726238" y="875167"/>
            <a:ext cx="9775374" cy="68580"/>
            <a:chOff x="0" y="0"/>
            <a:chExt cx="13033832" cy="9144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033883" cy="91440"/>
            </a:xfrm>
            <a:custGeom>
              <a:avLst/>
              <a:gdLst/>
              <a:ahLst/>
              <a:cxnLst/>
              <a:rect l="l" t="t" r="r" b="b"/>
              <a:pathLst>
                <a:path w="13033883" h="91440">
                  <a:moveTo>
                    <a:pt x="0" y="0"/>
                  </a:moveTo>
                  <a:lnTo>
                    <a:pt x="13033883" y="0"/>
                  </a:lnTo>
                  <a:lnTo>
                    <a:pt x="13033883" y="91440"/>
                  </a:lnTo>
                  <a:lnTo>
                    <a:pt x="0" y="914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8156503" y="3559664"/>
            <a:ext cx="9775413" cy="30521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51510" lvl="1" indent="-325755" algn="l">
              <a:lnSpc>
                <a:spcPts val="6480"/>
              </a:lnSpc>
              <a:buAutoNum type="arabicPeriod"/>
            </a:pPr>
            <a:r>
              <a:rPr lang="en-US" sz="3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Connecting to different data sources</a:t>
            </a:r>
          </a:p>
          <a:p>
            <a:pPr marL="651510" lvl="1" indent="-325755" algn="l">
              <a:lnSpc>
                <a:spcPts val="6480"/>
              </a:lnSpc>
              <a:buAutoNum type="arabicPeriod"/>
            </a:pPr>
            <a:r>
              <a:rPr lang="en-US" sz="3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Using Power Query</a:t>
            </a:r>
          </a:p>
          <a:p>
            <a:pPr marL="651510" lvl="1" indent="-325755" algn="l">
              <a:lnSpc>
                <a:spcPts val="6480"/>
              </a:lnSpc>
              <a:buAutoNum type="arabicPeriod"/>
            </a:pPr>
            <a:r>
              <a:rPr lang="en-US" sz="3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Clean and Transform data</a:t>
            </a:r>
          </a:p>
          <a:p>
            <a:pPr marL="651510" lvl="1" indent="-325755" algn="l">
              <a:lnSpc>
                <a:spcPts val="4320"/>
              </a:lnSpc>
            </a:pPr>
            <a:endParaRPr lang="en-US" sz="36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5054660" y="2021100"/>
            <a:ext cx="1844240" cy="481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169656" y="2426589"/>
            <a:ext cx="1604610" cy="481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1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Lecture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6" name="Slide Number Placeholder 35">
            <a:extLst>
              <a:ext uri="{FF2B5EF4-FFF2-40B4-BE49-F238E27FC236}">
                <a16:creationId xmlns:a16="http://schemas.microsoft.com/office/drawing/2014/main" id="{9D64BE18-A566-9D37-24DB-C119C49BD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67B0424-0C36-D8D6-A41C-03168008DC52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</a:t>
            </a:fld>
            <a:endParaRPr lang="en-EG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6DCE2F0-986C-F4C5-FCB9-074E5949CF8E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9452009" y="1410624"/>
            <a:ext cx="71373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AutoNum type="arabicPeriod"/>
            </a:pPr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Connecting to different data sources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1A253C9-FE40-15FC-1A27-B999EE1BE862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7775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1FDEE-CA78-17F2-3F2A-D94DEA235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A01ACDB-D3D9-6810-954A-9F90A3D6DD5A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453FBC5C-A7A2-5E0A-D4B1-6333C7C9CE86}"/>
              </a:ext>
            </a:extLst>
          </p:cNvPr>
          <p:cNvSpPr txBox="1"/>
          <p:nvPr/>
        </p:nvSpPr>
        <p:spPr>
          <a:xfrm>
            <a:off x="4309622" y="3700433"/>
            <a:ext cx="9668756" cy="11098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331"/>
              </a:lnSpc>
            </a:pPr>
            <a:r>
              <a:rPr lang="en-US" sz="4800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"Garbage In, Garbage Out"</a:t>
            </a:r>
          </a:p>
          <a:p>
            <a:pPr marL="0" lvl="0" indent="0" algn="ctr">
              <a:lnSpc>
                <a:spcPts val="4331"/>
              </a:lnSpc>
            </a:pPr>
            <a:endParaRPr lang="en-US" sz="3766" b="1" dirty="0">
              <a:solidFill>
                <a:srgbClr val="000000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7FA702E5-3880-0565-3A0F-0FB707395F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AC9617B9-6F85-D92B-0E9E-11B768A893F3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4</a:t>
            </a:fld>
            <a:endParaRPr lang="en-EG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54907F-FF85-0349-B309-74DC9027B924}"/>
              </a:ext>
            </a:extLst>
          </p:cNvPr>
          <p:cNvSpPr txBox="1"/>
          <p:nvPr/>
        </p:nvSpPr>
        <p:spPr>
          <a:xfrm>
            <a:off x="1621412" y="5471268"/>
            <a:ext cx="15045176" cy="681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3840"/>
              </a:lnSpc>
              <a:spcBef>
                <a:spcPct val="0"/>
              </a:spcBef>
            </a:pPr>
            <a:r>
              <a:rPr lang="en-US" sz="6600" b="1" u="none" strike="noStrike" dirty="0">
                <a:solidFill>
                  <a:srgbClr val="8A8A8A"/>
                </a:solidFill>
                <a:ea typeface="Tajawal"/>
                <a:cs typeface="Tajawal"/>
                <a:sym typeface="Tajawal"/>
              </a:rPr>
              <a:t>Poor data leads to poor decisions.</a:t>
            </a:r>
          </a:p>
        </p:txBody>
      </p:sp>
    </p:spTree>
    <p:extLst>
      <p:ext uri="{BB962C8B-B14F-4D97-AF65-F5344CB8AC3E}">
        <p14:creationId xmlns:p14="http://schemas.microsoft.com/office/powerpoint/2010/main" val="1934314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0601" y="53479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/>
          <p:cNvGrpSpPr/>
          <p:nvPr/>
        </p:nvGrpSpPr>
        <p:grpSpPr>
          <a:xfrm>
            <a:off x="897341" y="2499665"/>
            <a:ext cx="16276234" cy="6612769"/>
            <a:chOff x="0" y="0"/>
            <a:chExt cx="21701646" cy="881702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733800" y="1104900"/>
            <a:ext cx="8407032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Power BI Workflow</a:t>
            </a:r>
          </a:p>
          <a:p>
            <a:pPr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(The Analytics Journey)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58820" y="1509684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849383" y="1883883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graphicFrame>
        <p:nvGraphicFramePr>
          <p:cNvPr id="42" name="Diagram 41">
            <a:extLst>
              <a:ext uri="{FF2B5EF4-FFF2-40B4-BE49-F238E27FC236}">
                <a16:creationId xmlns:a16="http://schemas.microsoft.com/office/drawing/2014/main" id="{E889261B-138F-FE21-6D77-23C91BC363C8}"/>
              </a:ext>
            </a:extLst>
          </p:cNvPr>
          <p:cNvGraphicFramePr/>
          <p:nvPr/>
        </p:nvGraphicFramePr>
        <p:xfrm>
          <a:off x="1114436" y="2499664"/>
          <a:ext cx="15788678" cy="6758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3A96A921-431B-5B24-9E3D-8BD093C33003}"/>
              </a:ext>
            </a:extLst>
          </p:cNvPr>
          <p:cNvSpPr/>
          <p:nvPr/>
        </p:nvSpPr>
        <p:spPr>
          <a:xfrm>
            <a:off x="40601" y="4076700"/>
            <a:ext cx="5140999" cy="3886200"/>
          </a:xfrm>
          <a:prstGeom prst="ellipse">
            <a:avLst/>
          </a:prstGeom>
          <a:solidFill>
            <a:srgbClr val="FF0000">
              <a:alpha val="1399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DE07F71-E4E1-A8B0-44A0-AA649B83C5A8}"/>
              </a:ext>
            </a:extLst>
          </p:cNvPr>
          <p:cNvSpPr txBox="1"/>
          <p:nvPr/>
        </p:nvSpPr>
        <p:spPr>
          <a:xfrm>
            <a:off x="2237266" y="8539896"/>
            <a:ext cx="13543017" cy="491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4400" b="1" u="none" strike="noStrike" dirty="0">
                <a:latin typeface="Tajawal"/>
                <a:ea typeface="Tajawal"/>
                <a:cs typeface="Tajawal"/>
                <a:sym typeface="Tajawal"/>
              </a:rPr>
              <a:t>Each stage adds value — skip one and the chain breaks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2C8C13-DA1E-66B2-8F3E-FE9FE9ABD16B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5</a:t>
            </a:fld>
            <a:endParaRPr lang="en-E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31A34-765E-3AE3-C862-7D13741E3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A65E940-E769-161C-D240-06BB08E5FEAC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6CBB8F2C-1B4E-9490-52E1-89383B233F11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AA607C76-8A6D-6964-DE90-1EAD2D335550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8B9A7BD5-E79A-9810-0D55-640D395D9369}"/>
              </a:ext>
            </a:extLst>
          </p:cNvPr>
          <p:cNvSpPr txBox="1"/>
          <p:nvPr/>
        </p:nvSpPr>
        <p:spPr>
          <a:xfrm>
            <a:off x="3861168" y="1574321"/>
            <a:ext cx="62734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What is Data Quality?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9A3BB675-33A1-497D-196B-8A95FEB82F06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597B8A43-5BC0-A1D5-CEAE-C79B97532777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E7EC1F30-83D2-E782-9F2B-99A639E28C00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09687356-67BE-D61C-5214-D5799AB26C6D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1CC2C815-2EF9-3D5D-A35A-6B4CDD28725E}"/>
              </a:ext>
            </a:extLst>
          </p:cNvPr>
          <p:cNvSpPr txBox="1"/>
          <p:nvPr/>
        </p:nvSpPr>
        <p:spPr>
          <a:xfrm>
            <a:off x="1408317" y="3111868"/>
            <a:ext cx="11240883" cy="4602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Data quality refers to four key dimensions:</a:t>
            </a: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910A981F-C3F4-6284-3640-68EAFE1FFE6F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172BEB5D-2B12-4F84-2323-4B1A33FFC291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696EB22-FD18-4ADC-4BAA-E0892D1E0FD6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2637DD3-5DE1-2B13-184D-06942CA4D281}"/>
              </a:ext>
            </a:extLst>
          </p:cNvPr>
          <p:cNvSpPr txBox="1"/>
          <p:nvPr/>
        </p:nvSpPr>
        <p:spPr>
          <a:xfrm>
            <a:off x="1839802" y="1883883"/>
            <a:ext cx="1284398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41" name="Slide Number Placeholder 40">
            <a:extLst>
              <a:ext uri="{FF2B5EF4-FFF2-40B4-BE49-F238E27FC236}">
                <a16:creationId xmlns:a16="http://schemas.microsoft.com/office/drawing/2014/main" id="{54CC1CDF-0A7F-639B-954D-2B6526C5B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schemeClr val="tx1"/>
                </a:solidFill>
              </a:rPr>
              <a:pPr/>
              <a:t>6</a:t>
            </a:fld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" name="Group 6">
            <a:extLst>
              <a:ext uri="{FF2B5EF4-FFF2-40B4-BE49-F238E27FC236}">
                <a16:creationId xmlns:a16="http://schemas.microsoft.com/office/drawing/2014/main" id="{749D1D13-DD5E-AE5C-F861-F2D75584A7B0}"/>
              </a:ext>
            </a:extLst>
          </p:cNvPr>
          <p:cNvGrpSpPr/>
          <p:nvPr/>
        </p:nvGrpSpPr>
        <p:grpSpPr>
          <a:xfrm>
            <a:off x="1447800" y="4273545"/>
            <a:ext cx="3429000" cy="3810000"/>
            <a:chOff x="0" y="0"/>
            <a:chExt cx="4572000" cy="5080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7AD2B979-4961-E166-81BB-8866D9F93F76}"/>
                </a:ext>
              </a:extLst>
            </p:cNvPr>
            <p:cNvSpPr/>
            <p:nvPr/>
          </p:nvSpPr>
          <p:spPr>
            <a:xfrm>
              <a:off x="0" y="0"/>
              <a:ext cx="4572000" cy="5080000"/>
            </a:xfrm>
            <a:custGeom>
              <a:avLst/>
              <a:gdLst/>
              <a:ahLst/>
              <a:cxnLst/>
              <a:rect l="l" t="t" r="r" b="b"/>
              <a:pathLst>
                <a:path w="4572000" h="5080000">
                  <a:moveTo>
                    <a:pt x="457200" y="0"/>
                  </a:moveTo>
                  <a:lnTo>
                    <a:pt x="4114800" y="0"/>
                  </a:lnTo>
                  <a:cubicBezTo>
                    <a:pt x="4367305" y="0"/>
                    <a:pt x="4572000" y="204695"/>
                    <a:pt x="4572000" y="457200"/>
                  </a:cubicBezTo>
                  <a:lnTo>
                    <a:pt x="4572000" y="4622800"/>
                  </a:lnTo>
                  <a:cubicBezTo>
                    <a:pt x="4572000" y="4875305"/>
                    <a:pt x="4367305" y="5080000"/>
                    <a:pt x="4114800" y="5080000"/>
                  </a:cubicBezTo>
                  <a:lnTo>
                    <a:pt x="457200" y="5080000"/>
                  </a:lnTo>
                  <a:cubicBezTo>
                    <a:pt x="204695" y="5080000"/>
                    <a:pt x="0" y="4875305"/>
                    <a:pt x="0" y="4622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18" name="Group 8">
            <a:extLst>
              <a:ext uri="{FF2B5EF4-FFF2-40B4-BE49-F238E27FC236}">
                <a16:creationId xmlns:a16="http://schemas.microsoft.com/office/drawing/2014/main" id="{28355B5C-8AAD-7D94-EAF9-EDEFACFBDF18}"/>
              </a:ext>
            </a:extLst>
          </p:cNvPr>
          <p:cNvGrpSpPr/>
          <p:nvPr/>
        </p:nvGrpSpPr>
        <p:grpSpPr>
          <a:xfrm>
            <a:off x="2781300" y="4654545"/>
            <a:ext cx="762000" cy="857250"/>
            <a:chOff x="0" y="0"/>
            <a:chExt cx="1016000" cy="1143000"/>
          </a:xfrm>
        </p:grpSpPr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168ACD60-BDEB-4062-AA3F-D64088A0693B}"/>
                </a:ext>
              </a:extLst>
            </p:cNvPr>
            <p:cNvSpPr/>
            <p:nvPr/>
          </p:nvSpPr>
          <p:spPr>
            <a:xfrm>
              <a:off x="0" y="0"/>
              <a:ext cx="1016000" cy="1143000"/>
            </a:xfrm>
            <a:custGeom>
              <a:avLst/>
              <a:gdLst/>
              <a:ahLst/>
              <a:cxnLst/>
              <a:rect l="l" t="t" r="r" b="b"/>
              <a:pathLst>
                <a:path w="1016000" h="1143000">
                  <a:moveTo>
                    <a:pt x="508000" y="0"/>
                  </a:moveTo>
                  <a:cubicBezTo>
                    <a:pt x="227439" y="0"/>
                    <a:pt x="0" y="255869"/>
                    <a:pt x="0" y="571500"/>
                  </a:cubicBezTo>
                  <a:cubicBezTo>
                    <a:pt x="0" y="887131"/>
                    <a:pt x="227439" y="1143000"/>
                    <a:pt x="508000" y="1143000"/>
                  </a:cubicBezTo>
                  <a:cubicBezTo>
                    <a:pt x="788561" y="1143000"/>
                    <a:pt x="1016000" y="887131"/>
                    <a:pt x="1016000" y="571500"/>
                  </a:cubicBezTo>
                  <a:cubicBezTo>
                    <a:pt x="1016000" y="25586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b="1"/>
            </a:p>
          </p:txBody>
        </p:sp>
        <p:sp>
          <p:nvSpPr>
            <p:cNvPr id="20" name="TextBox 10">
              <a:extLst>
                <a:ext uri="{FF2B5EF4-FFF2-40B4-BE49-F238E27FC236}">
                  <a16:creationId xmlns:a16="http://schemas.microsoft.com/office/drawing/2014/main" id="{117B8FDA-DA3B-CBEE-7130-3BA27B84E603}"/>
                </a:ext>
              </a:extLst>
            </p:cNvPr>
            <p:cNvSpPr txBox="1"/>
            <p:nvPr/>
          </p:nvSpPr>
          <p:spPr>
            <a:xfrm>
              <a:off x="0" y="-142875"/>
              <a:ext cx="1016000" cy="1285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 b="1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1</a:t>
              </a:r>
            </a:p>
          </p:txBody>
        </p:sp>
      </p:grpSp>
      <p:sp>
        <p:nvSpPr>
          <p:cNvPr id="21" name="TextBox 11">
            <a:extLst>
              <a:ext uri="{FF2B5EF4-FFF2-40B4-BE49-F238E27FC236}">
                <a16:creationId xmlns:a16="http://schemas.microsoft.com/office/drawing/2014/main" id="{0F29055B-C2EB-AC1A-D9B9-1443F4265D91}"/>
              </a:ext>
            </a:extLst>
          </p:cNvPr>
          <p:cNvSpPr txBox="1"/>
          <p:nvPr/>
        </p:nvSpPr>
        <p:spPr>
          <a:xfrm>
            <a:off x="1638300" y="5568945"/>
            <a:ext cx="3048000" cy="52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4000" b="1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Accuracy</a:t>
            </a:r>
          </a:p>
        </p:txBody>
      </p:sp>
      <p:sp>
        <p:nvSpPr>
          <p:cNvPr id="22" name="TextBox 12">
            <a:extLst>
              <a:ext uri="{FF2B5EF4-FFF2-40B4-BE49-F238E27FC236}">
                <a16:creationId xmlns:a16="http://schemas.microsoft.com/office/drawing/2014/main" id="{64365FD0-E17E-1952-1F0F-4EB6C38E039C}"/>
              </a:ext>
            </a:extLst>
          </p:cNvPr>
          <p:cNvSpPr txBox="1"/>
          <p:nvPr/>
        </p:nvSpPr>
        <p:spPr>
          <a:xfrm>
            <a:off x="1638300" y="6521445"/>
            <a:ext cx="3048000" cy="10958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800"/>
              </a:lnSpc>
              <a:spcBef>
                <a:spcPct val="0"/>
              </a:spcBef>
            </a:pPr>
            <a:r>
              <a:rPr lang="en-US" sz="3200" u="none" strike="noStrike" dirty="0">
                <a:latin typeface="Tajawal"/>
                <a:ea typeface="Tajawal"/>
                <a:cs typeface="Tajawal"/>
                <a:sym typeface="Tajawal"/>
              </a:rPr>
              <a:t>Data reflects the real world correctly</a:t>
            </a:r>
          </a:p>
        </p:txBody>
      </p:sp>
      <p:grpSp>
        <p:nvGrpSpPr>
          <p:cNvPr id="23" name="Group 13">
            <a:extLst>
              <a:ext uri="{FF2B5EF4-FFF2-40B4-BE49-F238E27FC236}">
                <a16:creationId xmlns:a16="http://schemas.microsoft.com/office/drawing/2014/main" id="{18952D65-A549-D6E6-5C15-C09CC560B30F}"/>
              </a:ext>
            </a:extLst>
          </p:cNvPr>
          <p:cNvGrpSpPr/>
          <p:nvPr/>
        </p:nvGrpSpPr>
        <p:grpSpPr>
          <a:xfrm>
            <a:off x="5257800" y="4273545"/>
            <a:ext cx="3429000" cy="3810000"/>
            <a:chOff x="0" y="0"/>
            <a:chExt cx="4572000" cy="5080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7FF74093-4F4E-D242-7DCD-8284A7660F13}"/>
                </a:ext>
              </a:extLst>
            </p:cNvPr>
            <p:cNvSpPr/>
            <p:nvPr/>
          </p:nvSpPr>
          <p:spPr>
            <a:xfrm>
              <a:off x="0" y="0"/>
              <a:ext cx="4572000" cy="5080000"/>
            </a:xfrm>
            <a:custGeom>
              <a:avLst/>
              <a:gdLst/>
              <a:ahLst/>
              <a:cxnLst/>
              <a:rect l="l" t="t" r="r" b="b"/>
              <a:pathLst>
                <a:path w="4572000" h="5080000">
                  <a:moveTo>
                    <a:pt x="457200" y="0"/>
                  </a:moveTo>
                  <a:lnTo>
                    <a:pt x="4114800" y="0"/>
                  </a:lnTo>
                  <a:cubicBezTo>
                    <a:pt x="4367305" y="0"/>
                    <a:pt x="4572000" y="204695"/>
                    <a:pt x="4572000" y="457200"/>
                  </a:cubicBezTo>
                  <a:lnTo>
                    <a:pt x="4572000" y="4622800"/>
                  </a:lnTo>
                  <a:cubicBezTo>
                    <a:pt x="4572000" y="4875305"/>
                    <a:pt x="4367305" y="5080000"/>
                    <a:pt x="4114800" y="5080000"/>
                  </a:cubicBezTo>
                  <a:lnTo>
                    <a:pt x="457200" y="5080000"/>
                  </a:lnTo>
                  <a:cubicBezTo>
                    <a:pt x="204695" y="5080000"/>
                    <a:pt x="0" y="4875305"/>
                    <a:pt x="0" y="4622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25" name="Group 15">
            <a:extLst>
              <a:ext uri="{FF2B5EF4-FFF2-40B4-BE49-F238E27FC236}">
                <a16:creationId xmlns:a16="http://schemas.microsoft.com/office/drawing/2014/main" id="{C3EC5B8D-D7D2-D4F0-369F-D5DB48D1C6EF}"/>
              </a:ext>
            </a:extLst>
          </p:cNvPr>
          <p:cNvGrpSpPr/>
          <p:nvPr/>
        </p:nvGrpSpPr>
        <p:grpSpPr>
          <a:xfrm>
            <a:off x="6591300" y="4654545"/>
            <a:ext cx="762000" cy="857250"/>
            <a:chOff x="0" y="0"/>
            <a:chExt cx="1016000" cy="1143000"/>
          </a:xfrm>
        </p:grpSpPr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B5DB0878-4F71-175A-C08F-3580DEE9E5E6}"/>
                </a:ext>
              </a:extLst>
            </p:cNvPr>
            <p:cNvSpPr/>
            <p:nvPr/>
          </p:nvSpPr>
          <p:spPr>
            <a:xfrm>
              <a:off x="0" y="0"/>
              <a:ext cx="1016000" cy="1143000"/>
            </a:xfrm>
            <a:custGeom>
              <a:avLst/>
              <a:gdLst/>
              <a:ahLst/>
              <a:cxnLst/>
              <a:rect l="l" t="t" r="r" b="b"/>
              <a:pathLst>
                <a:path w="1016000" h="1143000">
                  <a:moveTo>
                    <a:pt x="508000" y="0"/>
                  </a:moveTo>
                  <a:cubicBezTo>
                    <a:pt x="227439" y="0"/>
                    <a:pt x="0" y="255869"/>
                    <a:pt x="0" y="571500"/>
                  </a:cubicBezTo>
                  <a:cubicBezTo>
                    <a:pt x="0" y="887131"/>
                    <a:pt x="227439" y="1143000"/>
                    <a:pt x="508000" y="1143000"/>
                  </a:cubicBezTo>
                  <a:cubicBezTo>
                    <a:pt x="788561" y="1143000"/>
                    <a:pt x="1016000" y="887131"/>
                    <a:pt x="1016000" y="571500"/>
                  </a:cubicBezTo>
                  <a:cubicBezTo>
                    <a:pt x="1016000" y="25586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b="1"/>
            </a:p>
          </p:txBody>
        </p:sp>
        <p:sp>
          <p:nvSpPr>
            <p:cNvPr id="27" name="TextBox 17">
              <a:extLst>
                <a:ext uri="{FF2B5EF4-FFF2-40B4-BE49-F238E27FC236}">
                  <a16:creationId xmlns:a16="http://schemas.microsoft.com/office/drawing/2014/main" id="{EC2D02FD-1261-ABA1-1C5E-55E4F81B721D}"/>
                </a:ext>
              </a:extLst>
            </p:cNvPr>
            <p:cNvSpPr txBox="1"/>
            <p:nvPr/>
          </p:nvSpPr>
          <p:spPr>
            <a:xfrm>
              <a:off x="0" y="-142875"/>
              <a:ext cx="1016000" cy="1285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 b="1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2</a:t>
              </a:r>
            </a:p>
          </p:txBody>
        </p:sp>
      </p:grpSp>
      <p:sp>
        <p:nvSpPr>
          <p:cNvPr id="28" name="TextBox 18">
            <a:extLst>
              <a:ext uri="{FF2B5EF4-FFF2-40B4-BE49-F238E27FC236}">
                <a16:creationId xmlns:a16="http://schemas.microsoft.com/office/drawing/2014/main" id="{CED36683-6CC5-9C68-D631-56311FD30251}"/>
              </a:ext>
            </a:extLst>
          </p:cNvPr>
          <p:cNvSpPr txBox="1"/>
          <p:nvPr/>
        </p:nvSpPr>
        <p:spPr>
          <a:xfrm>
            <a:off x="5448300" y="5568945"/>
            <a:ext cx="3048000" cy="52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4000" b="1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Completeness</a:t>
            </a:r>
          </a:p>
        </p:txBody>
      </p:sp>
      <p:sp>
        <p:nvSpPr>
          <p:cNvPr id="29" name="TextBox 19">
            <a:extLst>
              <a:ext uri="{FF2B5EF4-FFF2-40B4-BE49-F238E27FC236}">
                <a16:creationId xmlns:a16="http://schemas.microsoft.com/office/drawing/2014/main" id="{3F537FB1-A13C-CF20-F499-FF4EC043E70E}"/>
              </a:ext>
            </a:extLst>
          </p:cNvPr>
          <p:cNvSpPr txBox="1"/>
          <p:nvPr/>
        </p:nvSpPr>
        <p:spPr>
          <a:xfrm>
            <a:off x="5448300" y="6521445"/>
            <a:ext cx="3048000" cy="736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800"/>
              </a:lnSpc>
              <a:spcBef>
                <a:spcPct val="0"/>
              </a:spcBef>
            </a:pPr>
            <a:r>
              <a:rPr lang="en-US" sz="3200" u="none" strike="noStrike">
                <a:latin typeface="Tajawal"/>
                <a:ea typeface="Tajawal"/>
                <a:cs typeface="Tajawal"/>
                <a:sym typeface="Tajawal"/>
              </a:rPr>
              <a:t>No critical values are missing</a:t>
            </a:r>
          </a:p>
        </p:txBody>
      </p:sp>
      <p:grpSp>
        <p:nvGrpSpPr>
          <p:cNvPr id="30" name="Group 20">
            <a:extLst>
              <a:ext uri="{FF2B5EF4-FFF2-40B4-BE49-F238E27FC236}">
                <a16:creationId xmlns:a16="http://schemas.microsoft.com/office/drawing/2014/main" id="{8529F5DF-175C-5317-35E5-3C7C24DC2257}"/>
              </a:ext>
            </a:extLst>
          </p:cNvPr>
          <p:cNvGrpSpPr/>
          <p:nvPr/>
        </p:nvGrpSpPr>
        <p:grpSpPr>
          <a:xfrm>
            <a:off x="9067800" y="4273545"/>
            <a:ext cx="3429000" cy="3810000"/>
            <a:chOff x="0" y="0"/>
            <a:chExt cx="4572000" cy="5080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A72C250D-0426-3169-ACE8-260F532276EF}"/>
                </a:ext>
              </a:extLst>
            </p:cNvPr>
            <p:cNvSpPr/>
            <p:nvPr/>
          </p:nvSpPr>
          <p:spPr>
            <a:xfrm>
              <a:off x="0" y="0"/>
              <a:ext cx="4572000" cy="5080000"/>
            </a:xfrm>
            <a:custGeom>
              <a:avLst/>
              <a:gdLst/>
              <a:ahLst/>
              <a:cxnLst/>
              <a:rect l="l" t="t" r="r" b="b"/>
              <a:pathLst>
                <a:path w="4572000" h="5080000">
                  <a:moveTo>
                    <a:pt x="457200" y="0"/>
                  </a:moveTo>
                  <a:lnTo>
                    <a:pt x="4114800" y="0"/>
                  </a:lnTo>
                  <a:cubicBezTo>
                    <a:pt x="4367305" y="0"/>
                    <a:pt x="4572000" y="204695"/>
                    <a:pt x="4572000" y="457200"/>
                  </a:cubicBezTo>
                  <a:lnTo>
                    <a:pt x="4572000" y="4622800"/>
                  </a:lnTo>
                  <a:cubicBezTo>
                    <a:pt x="4572000" y="4875305"/>
                    <a:pt x="4367305" y="5080000"/>
                    <a:pt x="4114800" y="5080000"/>
                  </a:cubicBezTo>
                  <a:lnTo>
                    <a:pt x="457200" y="5080000"/>
                  </a:lnTo>
                  <a:cubicBezTo>
                    <a:pt x="204695" y="5080000"/>
                    <a:pt x="0" y="4875305"/>
                    <a:pt x="0" y="4622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32" name="Group 22">
            <a:extLst>
              <a:ext uri="{FF2B5EF4-FFF2-40B4-BE49-F238E27FC236}">
                <a16:creationId xmlns:a16="http://schemas.microsoft.com/office/drawing/2014/main" id="{C8FC423E-B502-F758-4006-0B0D62A7A503}"/>
              </a:ext>
            </a:extLst>
          </p:cNvPr>
          <p:cNvGrpSpPr/>
          <p:nvPr/>
        </p:nvGrpSpPr>
        <p:grpSpPr>
          <a:xfrm>
            <a:off x="10401300" y="4654545"/>
            <a:ext cx="762000" cy="857250"/>
            <a:chOff x="0" y="0"/>
            <a:chExt cx="1016000" cy="1143000"/>
          </a:xfrm>
        </p:grpSpPr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01CE5C01-571D-D8BC-0414-82EDA41BB657}"/>
                </a:ext>
              </a:extLst>
            </p:cNvPr>
            <p:cNvSpPr/>
            <p:nvPr/>
          </p:nvSpPr>
          <p:spPr>
            <a:xfrm>
              <a:off x="0" y="0"/>
              <a:ext cx="1016000" cy="1143000"/>
            </a:xfrm>
            <a:custGeom>
              <a:avLst/>
              <a:gdLst/>
              <a:ahLst/>
              <a:cxnLst/>
              <a:rect l="l" t="t" r="r" b="b"/>
              <a:pathLst>
                <a:path w="1016000" h="1143000">
                  <a:moveTo>
                    <a:pt x="508000" y="0"/>
                  </a:moveTo>
                  <a:cubicBezTo>
                    <a:pt x="227439" y="0"/>
                    <a:pt x="0" y="255869"/>
                    <a:pt x="0" y="571500"/>
                  </a:cubicBezTo>
                  <a:cubicBezTo>
                    <a:pt x="0" y="887131"/>
                    <a:pt x="227439" y="1143000"/>
                    <a:pt x="508000" y="1143000"/>
                  </a:cubicBezTo>
                  <a:cubicBezTo>
                    <a:pt x="788561" y="1143000"/>
                    <a:pt x="1016000" y="887131"/>
                    <a:pt x="1016000" y="571500"/>
                  </a:cubicBezTo>
                  <a:cubicBezTo>
                    <a:pt x="1016000" y="25586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b="1"/>
            </a:p>
          </p:txBody>
        </p:sp>
        <p:sp>
          <p:nvSpPr>
            <p:cNvPr id="34" name="TextBox 24">
              <a:extLst>
                <a:ext uri="{FF2B5EF4-FFF2-40B4-BE49-F238E27FC236}">
                  <a16:creationId xmlns:a16="http://schemas.microsoft.com/office/drawing/2014/main" id="{8DD91D76-014D-14E9-B8F0-A3AA3C9028B5}"/>
                </a:ext>
              </a:extLst>
            </p:cNvPr>
            <p:cNvSpPr txBox="1"/>
            <p:nvPr/>
          </p:nvSpPr>
          <p:spPr>
            <a:xfrm>
              <a:off x="0" y="-142875"/>
              <a:ext cx="1016000" cy="1285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 b="1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3</a:t>
              </a:r>
            </a:p>
          </p:txBody>
        </p:sp>
      </p:grpSp>
      <p:sp>
        <p:nvSpPr>
          <p:cNvPr id="35" name="TextBox 25">
            <a:extLst>
              <a:ext uri="{FF2B5EF4-FFF2-40B4-BE49-F238E27FC236}">
                <a16:creationId xmlns:a16="http://schemas.microsoft.com/office/drawing/2014/main" id="{D9C81118-A00E-C53C-E9E4-ADA5F4B9489B}"/>
              </a:ext>
            </a:extLst>
          </p:cNvPr>
          <p:cNvSpPr txBox="1"/>
          <p:nvPr/>
        </p:nvSpPr>
        <p:spPr>
          <a:xfrm>
            <a:off x="9258300" y="5568945"/>
            <a:ext cx="3048000" cy="52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4000" b="1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Consistency</a:t>
            </a:r>
          </a:p>
        </p:txBody>
      </p:sp>
      <p:sp>
        <p:nvSpPr>
          <p:cNvPr id="36" name="TextBox 26">
            <a:extLst>
              <a:ext uri="{FF2B5EF4-FFF2-40B4-BE49-F238E27FC236}">
                <a16:creationId xmlns:a16="http://schemas.microsoft.com/office/drawing/2014/main" id="{E2E44545-6DD4-F1E0-8061-B5E51501BED8}"/>
              </a:ext>
            </a:extLst>
          </p:cNvPr>
          <p:cNvSpPr txBox="1"/>
          <p:nvPr/>
        </p:nvSpPr>
        <p:spPr>
          <a:xfrm>
            <a:off x="9258300" y="6521445"/>
            <a:ext cx="3048000" cy="10958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800"/>
              </a:lnSpc>
              <a:spcBef>
                <a:spcPct val="0"/>
              </a:spcBef>
            </a:pPr>
            <a:r>
              <a:rPr lang="en-US" sz="3200" u="none" strike="noStrike">
                <a:latin typeface="Tajawal"/>
                <a:ea typeface="Tajawal"/>
                <a:cs typeface="Tajawal"/>
                <a:sym typeface="Tajawal"/>
              </a:rPr>
              <a:t>Same data, same answer everywhere</a:t>
            </a:r>
          </a:p>
        </p:txBody>
      </p:sp>
      <p:grpSp>
        <p:nvGrpSpPr>
          <p:cNvPr id="37" name="Group 27">
            <a:extLst>
              <a:ext uri="{FF2B5EF4-FFF2-40B4-BE49-F238E27FC236}">
                <a16:creationId xmlns:a16="http://schemas.microsoft.com/office/drawing/2014/main" id="{1A8FE4B9-B19C-DD92-C580-07DDC357B894}"/>
              </a:ext>
            </a:extLst>
          </p:cNvPr>
          <p:cNvGrpSpPr/>
          <p:nvPr/>
        </p:nvGrpSpPr>
        <p:grpSpPr>
          <a:xfrm>
            <a:off x="12877800" y="4273545"/>
            <a:ext cx="3429000" cy="3810000"/>
            <a:chOff x="0" y="0"/>
            <a:chExt cx="4572000" cy="5080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38" name="Freeform 28">
              <a:extLst>
                <a:ext uri="{FF2B5EF4-FFF2-40B4-BE49-F238E27FC236}">
                  <a16:creationId xmlns:a16="http://schemas.microsoft.com/office/drawing/2014/main" id="{016CBDF7-DDFF-41DC-EC2D-4EBDC09654FB}"/>
                </a:ext>
              </a:extLst>
            </p:cNvPr>
            <p:cNvSpPr/>
            <p:nvPr/>
          </p:nvSpPr>
          <p:spPr>
            <a:xfrm>
              <a:off x="0" y="0"/>
              <a:ext cx="4572000" cy="5080000"/>
            </a:xfrm>
            <a:custGeom>
              <a:avLst/>
              <a:gdLst/>
              <a:ahLst/>
              <a:cxnLst/>
              <a:rect l="l" t="t" r="r" b="b"/>
              <a:pathLst>
                <a:path w="4572000" h="5080000">
                  <a:moveTo>
                    <a:pt x="457200" y="0"/>
                  </a:moveTo>
                  <a:lnTo>
                    <a:pt x="4114800" y="0"/>
                  </a:lnTo>
                  <a:cubicBezTo>
                    <a:pt x="4367305" y="0"/>
                    <a:pt x="4572000" y="204695"/>
                    <a:pt x="4572000" y="457200"/>
                  </a:cubicBezTo>
                  <a:lnTo>
                    <a:pt x="4572000" y="4622800"/>
                  </a:lnTo>
                  <a:cubicBezTo>
                    <a:pt x="4572000" y="4875305"/>
                    <a:pt x="4367305" y="5080000"/>
                    <a:pt x="4114800" y="5080000"/>
                  </a:cubicBezTo>
                  <a:lnTo>
                    <a:pt x="457200" y="5080000"/>
                  </a:lnTo>
                  <a:cubicBezTo>
                    <a:pt x="204695" y="5080000"/>
                    <a:pt x="0" y="4875305"/>
                    <a:pt x="0" y="4622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39" name="Group 29">
            <a:extLst>
              <a:ext uri="{FF2B5EF4-FFF2-40B4-BE49-F238E27FC236}">
                <a16:creationId xmlns:a16="http://schemas.microsoft.com/office/drawing/2014/main" id="{C5E474E2-22AD-7634-35AC-5A75A446BA99}"/>
              </a:ext>
            </a:extLst>
          </p:cNvPr>
          <p:cNvGrpSpPr/>
          <p:nvPr/>
        </p:nvGrpSpPr>
        <p:grpSpPr>
          <a:xfrm>
            <a:off x="14211300" y="4654545"/>
            <a:ext cx="762000" cy="857250"/>
            <a:chOff x="0" y="0"/>
            <a:chExt cx="1016000" cy="1143000"/>
          </a:xfrm>
        </p:grpSpPr>
        <p:sp>
          <p:nvSpPr>
            <p:cNvPr id="42" name="Freeform 30">
              <a:extLst>
                <a:ext uri="{FF2B5EF4-FFF2-40B4-BE49-F238E27FC236}">
                  <a16:creationId xmlns:a16="http://schemas.microsoft.com/office/drawing/2014/main" id="{2317B5EB-B030-F909-4401-6839AFAB08B6}"/>
                </a:ext>
              </a:extLst>
            </p:cNvPr>
            <p:cNvSpPr/>
            <p:nvPr/>
          </p:nvSpPr>
          <p:spPr>
            <a:xfrm>
              <a:off x="0" y="0"/>
              <a:ext cx="1016000" cy="1143000"/>
            </a:xfrm>
            <a:custGeom>
              <a:avLst/>
              <a:gdLst/>
              <a:ahLst/>
              <a:cxnLst/>
              <a:rect l="l" t="t" r="r" b="b"/>
              <a:pathLst>
                <a:path w="1016000" h="1143000">
                  <a:moveTo>
                    <a:pt x="508000" y="0"/>
                  </a:moveTo>
                  <a:cubicBezTo>
                    <a:pt x="227439" y="0"/>
                    <a:pt x="0" y="255869"/>
                    <a:pt x="0" y="571500"/>
                  </a:cubicBezTo>
                  <a:cubicBezTo>
                    <a:pt x="0" y="887131"/>
                    <a:pt x="227439" y="1143000"/>
                    <a:pt x="508000" y="1143000"/>
                  </a:cubicBezTo>
                  <a:cubicBezTo>
                    <a:pt x="788561" y="1143000"/>
                    <a:pt x="1016000" y="887131"/>
                    <a:pt x="1016000" y="571500"/>
                  </a:cubicBezTo>
                  <a:cubicBezTo>
                    <a:pt x="1016000" y="25586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b="1"/>
            </a:p>
          </p:txBody>
        </p:sp>
        <p:sp>
          <p:nvSpPr>
            <p:cNvPr id="43" name="TextBox 31">
              <a:extLst>
                <a:ext uri="{FF2B5EF4-FFF2-40B4-BE49-F238E27FC236}">
                  <a16:creationId xmlns:a16="http://schemas.microsoft.com/office/drawing/2014/main" id="{84782C67-EBE2-C26A-D4C4-3D1981007C13}"/>
                </a:ext>
              </a:extLst>
            </p:cNvPr>
            <p:cNvSpPr txBox="1"/>
            <p:nvPr/>
          </p:nvSpPr>
          <p:spPr>
            <a:xfrm>
              <a:off x="0" y="-142875"/>
              <a:ext cx="1016000" cy="1285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 b="1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4</a:t>
              </a:r>
            </a:p>
          </p:txBody>
        </p:sp>
      </p:grpSp>
      <p:sp>
        <p:nvSpPr>
          <p:cNvPr id="44" name="TextBox 32">
            <a:extLst>
              <a:ext uri="{FF2B5EF4-FFF2-40B4-BE49-F238E27FC236}">
                <a16:creationId xmlns:a16="http://schemas.microsoft.com/office/drawing/2014/main" id="{DDA67826-2147-8BBD-5C1E-8315218EB3EF}"/>
              </a:ext>
            </a:extLst>
          </p:cNvPr>
          <p:cNvSpPr txBox="1"/>
          <p:nvPr/>
        </p:nvSpPr>
        <p:spPr>
          <a:xfrm>
            <a:off x="13068300" y="5568945"/>
            <a:ext cx="3048000" cy="52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4000" b="1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Reliability</a:t>
            </a:r>
          </a:p>
        </p:txBody>
      </p:sp>
      <p:sp>
        <p:nvSpPr>
          <p:cNvPr id="45" name="TextBox 33">
            <a:extLst>
              <a:ext uri="{FF2B5EF4-FFF2-40B4-BE49-F238E27FC236}">
                <a16:creationId xmlns:a16="http://schemas.microsoft.com/office/drawing/2014/main" id="{B1FFD582-BBF9-AB85-7EAA-7B8AC7D101B3}"/>
              </a:ext>
            </a:extLst>
          </p:cNvPr>
          <p:cNvSpPr txBox="1"/>
          <p:nvPr/>
        </p:nvSpPr>
        <p:spPr>
          <a:xfrm>
            <a:off x="13068300" y="6521445"/>
            <a:ext cx="3048000" cy="736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800"/>
              </a:lnSpc>
              <a:spcBef>
                <a:spcPct val="0"/>
              </a:spcBef>
            </a:pPr>
            <a:r>
              <a:rPr lang="en-US" sz="3200" u="none" strike="noStrike">
                <a:latin typeface="Tajawal"/>
                <a:ea typeface="Tajawal"/>
                <a:cs typeface="Tajawal"/>
                <a:sym typeface="Tajawal"/>
              </a:rPr>
              <a:t>Trustworthy over time and sources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4B025D-2A6C-0EED-7D22-64F7673745E0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6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061913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5098B2-2359-62A6-C329-52B666E9B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433F1E8-8E44-96A3-CF5D-95D11706414C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0A58067-5F82-5024-B1E3-E1EF864FAD89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11812121-A2C3-B898-56B5-BF80E2CBBD7B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DD85BC44-EDB7-C901-B53D-A5989EA8F8A1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Why Data Quality Matters?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B55A0F47-EB4E-1754-EDE2-4DC7CE4DA785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2329E954-3E2B-0564-A376-C44C37DB9A43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90A395AC-7927-909E-4EAF-C0C115119FE5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F54F241-590A-A4BE-7073-40A74FB4D9CA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1E4EBE8D-83E0-CC61-863B-4572D4E0492F}"/>
              </a:ext>
            </a:extLst>
          </p:cNvPr>
          <p:cNvSpPr txBox="1"/>
          <p:nvPr/>
        </p:nvSpPr>
        <p:spPr>
          <a:xfrm>
            <a:off x="1408317" y="3111868"/>
            <a:ext cx="11240883" cy="4602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Poor data causes real business damage:</a:t>
            </a: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F54F289B-C878-65E5-D198-B4A6991116C7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806F0400-7B36-534D-49CF-D49DB0990DAE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CD8E1B5-EF5E-4837-0CFC-9C0C02140547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7FFF00C-7DB1-1103-CA73-6E42322B9C90}"/>
              </a:ext>
            </a:extLst>
          </p:cNvPr>
          <p:cNvSpPr txBox="1"/>
          <p:nvPr/>
        </p:nvSpPr>
        <p:spPr>
          <a:xfrm>
            <a:off x="1828800" y="1883883"/>
            <a:ext cx="1405505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15" name="Group 6">
            <a:extLst>
              <a:ext uri="{FF2B5EF4-FFF2-40B4-BE49-F238E27FC236}">
                <a16:creationId xmlns:a16="http://schemas.microsoft.com/office/drawing/2014/main" id="{05AD7B79-EC17-AC1D-10D9-F78518BBF015}"/>
              </a:ext>
            </a:extLst>
          </p:cNvPr>
          <p:cNvGrpSpPr/>
          <p:nvPr/>
        </p:nvGrpSpPr>
        <p:grpSpPr>
          <a:xfrm>
            <a:off x="1737049" y="4202014"/>
            <a:ext cx="3429000" cy="3619500"/>
            <a:chOff x="0" y="0"/>
            <a:chExt cx="4572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40" name="Freeform 7">
              <a:extLst>
                <a:ext uri="{FF2B5EF4-FFF2-40B4-BE49-F238E27FC236}">
                  <a16:creationId xmlns:a16="http://schemas.microsoft.com/office/drawing/2014/main" id="{32C82CE5-DC81-98E3-1A59-F9B383501ECD}"/>
                </a:ext>
              </a:extLst>
            </p:cNvPr>
            <p:cNvSpPr/>
            <p:nvPr/>
          </p:nvSpPr>
          <p:spPr>
            <a:xfrm>
              <a:off x="0" y="0"/>
              <a:ext cx="4572000" cy="4826000"/>
            </a:xfrm>
            <a:custGeom>
              <a:avLst/>
              <a:gdLst/>
              <a:ahLst/>
              <a:cxnLst/>
              <a:rect l="l" t="t" r="r" b="b"/>
              <a:pathLst>
                <a:path w="4572000" h="4826000">
                  <a:moveTo>
                    <a:pt x="457200" y="0"/>
                  </a:moveTo>
                  <a:lnTo>
                    <a:pt x="4114800" y="0"/>
                  </a:lnTo>
                  <a:cubicBezTo>
                    <a:pt x="4367305" y="0"/>
                    <a:pt x="4572000" y="204695"/>
                    <a:pt x="4572000" y="457200"/>
                  </a:cubicBezTo>
                  <a:lnTo>
                    <a:pt x="4572000" y="4368800"/>
                  </a:lnTo>
                  <a:cubicBezTo>
                    <a:pt x="4572000" y="4621305"/>
                    <a:pt x="4367305" y="4826000"/>
                    <a:pt x="4114800" y="4826000"/>
                  </a:cubicBezTo>
                  <a:lnTo>
                    <a:pt x="457200" y="4826000"/>
                  </a:lnTo>
                  <a:cubicBezTo>
                    <a:pt x="204695" y="4826000"/>
                    <a:pt x="0" y="4621305"/>
                    <a:pt x="0" y="4368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46" name="Group 8">
            <a:extLst>
              <a:ext uri="{FF2B5EF4-FFF2-40B4-BE49-F238E27FC236}">
                <a16:creationId xmlns:a16="http://schemas.microsoft.com/office/drawing/2014/main" id="{377C25C5-B6CC-FD6A-9A94-2E23E568636C}"/>
              </a:ext>
            </a:extLst>
          </p:cNvPr>
          <p:cNvGrpSpPr/>
          <p:nvPr/>
        </p:nvGrpSpPr>
        <p:grpSpPr>
          <a:xfrm>
            <a:off x="3118174" y="4583014"/>
            <a:ext cx="666750" cy="857250"/>
            <a:chOff x="0" y="0"/>
            <a:chExt cx="889000" cy="1143000"/>
          </a:xfrm>
        </p:grpSpPr>
        <p:sp>
          <p:nvSpPr>
            <p:cNvPr id="47" name="Freeform 9">
              <a:extLst>
                <a:ext uri="{FF2B5EF4-FFF2-40B4-BE49-F238E27FC236}">
                  <a16:creationId xmlns:a16="http://schemas.microsoft.com/office/drawing/2014/main" id="{DA0A3126-87FA-DA31-8835-A5FB692A1228}"/>
                </a:ext>
              </a:extLst>
            </p:cNvPr>
            <p:cNvSpPr/>
            <p:nvPr/>
          </p:nvSpPr>
          <p:spPr>
            <a:xfrm>
              <a:off x="0" y="0"/>
              <a:ext cx="889000" cy="1143000"/>
            </a:xfrm>
            <a:custGeom>
              <a:avLst/>
              <a:gdLst/>
              <a:ahLst/>
              <a:cxnLst/>
              <a:rect l="l" t="t" r="r" b="b"/>
              <a:pathLst>
                <a:path w="889000" h="1143000">
                  <a:moveTo>
                    <a:pt x="444500" y="0"/>
                  </a:moveTo>
                  <a:cubicBezTo>
                    <a:pt x="199009" y="0"/>
                    <a:pt x="0" y="255869"/>
                    <a:pt x="0" y="571500"/>
                  </a:cubicBezTo>
                  <a:cubicBezTo>
                    <a:pt x="0" y="887131"/>
                    <a:pt x="199009" y="1143000"/>
                    <a:pt x="444500" y="1143000"/>
                  </a:cubicBezTo>
                  <a:cubicBezTo>
                    <a:pt x="689991" y="1143000"/>
                    <a:pt x="889000" y="887131"/>
                    <a:pt x="889000" y="571500"/>
                  </a:cubicBezTo>
                  <a:cubicBezTo>
                    <a:pt x="889000" y="255869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FF4D4D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48" name="TextBox 10">
              <a:extLst>
                <a:ext uri="{FF2B5EF4-FFF2-40B4-BE49-F238E27FC236}">
                  <a16:creationId xmlns:a16="http://schemas.microsoft.com/office/drawing/2014/main" id="{E20BD829-D6E4-0932-C498-89A94FD71BC7}"/>
                </a:ext>
              </a:extLst>
            </p:cNvPr>
            <p:cNvSpPr txBox="1"/>
            <p:nvPr/>
          </p:nvSpPr>
          <p:spPr>
            <a:xfrm>
              <a:off x="0" y="-142875"/>
              <a:ext cx="889000" cy="1285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!</a:t>
              </a:r>
            </a:p>
          </p:txBody>
        </p:sp>
      </p:grpSp>
      <p:sp>
        <p:nvSpPr>
          <p:cNvPr id="49" name="TextBox 11">
            <a:extLst>
              <a:ext uri="{FF2B5EF4-FFF2-40B4-BE49-F238E27FC236}">
                <a16:creationId xmlns:a16="http://schemas.microsoft.com/office/drawing/2014/main" id="{05ABC7BA-50F5-217D-52C7-3F1ECC7FF6E2}"/>
              </a:ext>
            </a:extLst>
          </p:cNvPr>
          <p:cNvSpPr txBox="1"/>
          <p:nvPr/>
        </p:nvSpPr>
        <p:spPr>
          <a:xfrm>
            <a:off x="1927549" y="5506939"/>
            <a:ext cx="3048000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40"/>
              </a:lnSpc>
              <a:spcBef>
                <a:spcPct val="0"/>
              </a:spcBef>
            </a:pPr>
            <a:r>
              <a:rPr lang="en-US" sz="3200" b="1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Incorrect KPIs</a:t>
            </a:r>
          </a:p>
        </p:txBody>
      </p:sp>
      <p:sp>
        <p:nvSpPr>
          <p:cNvPr id="50" name="TextBox 12">
            <a:extLst>
              <a:ext uri="{FF2B5EF4-FFF2-40B4-BE49-F238E27FC236}">
                <a16:creationId xmlns:a16="http://schemas.microsoft.com/office/drawing/2014/main" id="{87DB1589-153F-9B4E-8380-AE9781D5D970}"/>
              </a:ext>
            </a:extLst>
          </p:cNvPr>
          <p:cNvSpPr txBox="1"/>
          <p:nvPr/>
        </p:nvSpPr>
        <p:spPr>
          <a:xfrm>
            <a:off x="1927549" y="6326089"/>
            <a:ext cx="3048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79"/>
              </a:lnSpc>
              <a:spcBef>
                <a:spcPct val="0"/>
              </a:spcBef>
            </a:pPr>
            <a:r>
              <a:rPr lang="en-US" sz="2800" u="none" strike="noStrike" dirty="0">
                <a:latin typeface="Tajawal"/>
                <a:ea typeface="Tajawal"/>
                <a:cs typeface="Tajawal"/>
                <a:sym typeface="Tajawal"/>
              </a:rPr>
              <a:t>Metrics mislead leadership</a:t>
            </a:r>
          </a:p>
        </p:txBody>
      </p:sp>
      <p:grpSp>
        <p:nvGrpSpPr>
          <p:cNvPr id="51" name="Group 13">
            <a:extLst>
              <a:ext uri="{FF2B5EF4-FFF2-40B4-BE49-F238E27FC236}">
                <a16:creationId xmlns:a16="http://schemas.microsoft.com/office/drawing/2014/main" id="{319C5B4A-4C50-2F21-8742-ACF51797A272}"/>
              </a:ext>
            </a:extLst>
          </p:cNvPr>
          <p:cNvGrpSpPr/>
          <p:nvPr/>
        </p:nvGrpSpPr>
        <p:grpSpPr>
          <a:xfrm>
            <a:off x="5547049" y="4202014"/>
            <a:ext cx="3429000" cy="3619500"/>
            <a:chOff x="0" y="0"/>
            <a:chExt cx="4572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2" name="Freeform 14">
              <a:extLst>
                <a:ext uri="{FF2B5EF4-FFF2-40B4-BE49-F238E27FC236}">
                  <a16:creationId xmlns:a16="http://schemas.microsoft.com/office/drawing/2014/main" id="{354E4365-578E-E6DF-7341-06A96DE84E26}"/>
                </a:ext>
              </a:extLst>
            </p:cNvPr>
            <p:cNvSpPr/>
            <p:nvPr/>
          </p:nvSpPr>
          <p:spPr>
            <a:xfrm>
              <a:off x="0" y="0"/>
              <a:ext cx="4572000" cy="4826000"/>
            </a:xfrm>
            <a:custGeom>
              <a:avLst/>
              <a:gdLst/>
              <a:ahLst/>
              <a:cxnLst/>
              <a:rect l="l" t="t" r="r" b="b"/>
              <a:pathLst>
                <a:path w="4572000" h="4826000">
                  <a:moveTo>
                    <a:pt x="457200" y="0"/>
                  </a:moveTo>
                  <a:lnTo>
                    <a:pt x="4114800" y="0"/>
                  </a:lnTo>
                  <a:cubicBezTo>
                    <a:pt x="4367305" y="0"/>
                    <a:pt x="4572000" y="204695"/>
                    <a:pt x="4572000" y="457200"/>
                  </a:cubicBezTo>
                  <a:lnTo>
                    <a:pt x="4572000" y="4368800"/>
                  </a:lnTo>
                  <a:cubicBezTo>
                    <a:pt x="4572000" y="4621305"/>
                    <a:pt x="4367305" y="4826000"/>
                    <a:pt x="4114800" y="4826000"/>
                  </a:cubicBezTo>
                  <a:lnTo>
                    <a:pt x="457200" y="4826000"/>
                  </a:lnTo>
                  <a:cubicBezTo>
                    <a:pt x="204695" y="4826000"/>
                    <a:pt x="0" y="4621305"/>
                    <a:pt x="0" y="4368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53" name="Group 15">
            <a:extLst>
              <a:ext uri="{FF2B5EF4-FFF2-40B4-BE49-F238E27FC236}">
                <a16:creationId xmlns:a16="http://schemas.microsoft.com/office/drawing/2014/main" id="{93E2BCD1-6E22-F204-6A17-01A3C597267E}"/>
              </a:ext>
            </a:extLst>
          </p:cNvPr>
          <p:cNvGrpSpPr/>
          <p:nvPr/>
        </p:nvGrpSpPr>
        <p:grpSpPr>
          <a:xfrm>
            <a:off x="6928174" y="4583014"/>
            <a:ext cx="666750" cy="857250"/>
            <a:chOff x="0" y="0"/>
            <a:chExt cx="889000" cy="1143000"/>
          </a:xfrm>
        </p:grpSpPr>
        <p:sp>
          <p:nvSpPr>
            <p:cNvPr id="54" name="Freeform 16">
              <a:extLst>
                <a:ext uri="{FF2B5EF4-FFF2-40B4-BE49-F238E27FC236}">
                  <a16:creationId xmlns:a16="http://schemas.microsoft.com/office/drawing/2014/main" id="{EBF03C5A-F895-95AB-5F4C-835731B64D9E}"/>
                </a:ext>
              </a:extLst>
            </p:cNvPr>
            <p:cNvSpPr/>
            <p:nvPr/>
          </p:nvSpPr>
          <p:spPr>
            <a:xfrm>
              <a:off x="0" y="0"/>
              <a:ext cx="889000" cy="1143000"/>
            </a:xfrm>
            <a:custGeom>
              <a:avLst/>
              <a:gdLst/>
              <a:ahLst/>
              <a:cxnLst/>
              <a:rect l="l" t="t" r="r" b="b"/>
              <a:pathLst>
                <a:path w="889000" h="1143000">
                  <a:moveTo>
                    <a:pt x="444500" y="0"/>
                  </a:moveTo>
                  <a:cubicBezTo>
                    <a:pt x="199009" y="0"/>
                    <a:pt x="0" y="255869"/>
                    <a:pt x="0" y="571500"/>
                  </a:cubicBezTo>
                  <a:cubicBezTo>
                    <a:pt x="0" y="887131"/>
                    <a:pt x="199009" y="1143000"/>
                    <a:pt x="444500" y="1143000"/>
                  </a:cubicBezTo>
                  <a:cubicBezTo>
                    <a:pt x="689991" y="1143000"/>
                    <a:pt x="889000" y="887131"/>
                    <a:pt x="889000" y="571500"/>
                  </a:cubicBezTo>
                  <a:cubicBezTo>
                    <a:pt x="889000" y="255869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FF4D4D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55" name="TextBox 17">
              <a:extLst>
                <a:ext uri="{FF2B5EF4-FFF2-40B4-BE49-F238E27FC236}">
                  <a16:creationId xmlns:a16="http://schemas.microsoft.com/office/drawing/2014/main" id="{22D4167A-1DC9-F633-8FDA-49C98417FBC8}"/>
                </a:ext>
              </a:extLst>
            </p:cNvPr>
            <p:cNvSpPr txBox="1"/>
            <p:nvPr/>
          </p:nvSpPr>
          <p:spPr>
            <a:xfrm>
              <a:off x="0" y="-142875"/>
              <a:ext cx="889000" cy="1285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!</a:t>
              </a:r>
            </a:p>
          </p:txBody>
        </p:sp>
      </p:grpSp>
      <p:sp>
        <p:nvSpPr>
          <p:cNvPr id="56" name="TextBox 18">
            <a:extLst>
              <a:ext uri="{FF2B5EF4-FFF2-40B4-BE49-F238E27FC236}">
                <a16:creationId xmlns:a16="http://schemas.microsoft.com/office/drawing/2014/main" id="{2415BF6E-E632-6EE4-608A-B464553CEA39}"/>
              </a:ext>
            </a:extLst>
          </p:cNvPr>
          <p:cNvSpPr txBox="1"/>
          <p:nvPr/>
        </p:nvSpPr>
        <p:spPr>
          <a:xfrm>
            <a:off x="5737549" y="5506939"/>
            <a:ext cx="3048000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40"/>
              </a:lnSpc>
              <a:spcBef>
                <a:spcPct val="0"/>
              </a:spcBef>
            </a:pPr>
            <a:r>
              <a:rPr lang="en-US" sz="3200" b="1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Bad Decisions</a:t>
            </a:r>
          </a:p>
        </p:txBody>
      </p:sp>
      <p:sp>
        <p:nvSpPr>
          <p:cNvPr id="57" name="TextBox 19">
            <a:extLst>
              <a:ext uri="{FF2B5EF4-FFF2-40B4-BE49-F238E27FC236}">
                <a16:creationId xmlns:a16="http://schemas.microsoft.com/office/drawing/2014/main" id="{94B8E2DF-5FDA-6C22-439F-EF82865E5C91}"/>
              </a:ext>
            </a:extLst>
          </p:cNvPr>
          <p:cNvSpPr txBox="1"/>
          <p:nvPr/>
        </p:nvSpPr>
        <p:spPr>
          <a:xfrm>
            <a:off x="5737549" y="6316564"/>
            <a:ext cx="3048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79"/>
              </a:lnSpc>
              <a:spcBef>
                <a:spcPct val="0"/>
              </a:spcBef>
            </a:pPr>
            <a:r>
              <a:rPr lang="en-US" sz="2800" u="none" strike="noStrike">
                <a:latin typeface="Tajawal"/>
                <a:ea typeface="Tajawal"/>
                <a:cs typeface="Tajawal"/>
                <a:sym typeface="Tajawal"/>
              </a:rPr>
              <a:t>Actions based on wrong data</a:t>
            </a:r>
          </a:p>
        </p:txBody>
      </p:sp>
      <p:grpSp>
        <p:nvGrpSpPr>
          <p:cNvPr id="58" name="Group 20">
            <a:extLst>
              <a:ext uri="{FF2B5EF4-FFF2-40B4-BE49-F238E27FC236}">
                <a16:creationId xmlns:a16="http://schemas.microsoft.com/office/drawing/2014/main" id="{19DF3098-1F4E-A05C-3BE3-74ED85302F9A}"/>
              </a:ext>
            </a:extLst>
          </p:cNvPr>
          <p:cNvGrpSpPr/>
          <p:nvPr/>
        </p:nvGrpSpPr>
        <p:grpSpPr>
          <a:xfrm>
            <a:off x="9357049" y="4202014"/>
            <a:ext cx="3429000" cy="3619500"/>
            <a:chOff x="0" y="0"/>
            <a:chExt cx="4572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9" name="Freeform 21">
              <a:extLst>
                <a:ext uri="{FF2B5EF4-FFF2-40B4-BE49-F238E27FC236}">
                  <a16:creationId xmlns:a16="http://schemas.microsoft.com/office/drawing/2014/main" id="{B347A385-0E05-A8D5-58C6-90B38714D7FA}"/>
                </a:ext>
              </a:extLst>
            </p:cNvPr>
            <p:cNvSpPr/>
            <p:nvPr/>
          </p:nvSpPr>
          <p:spPr>
            <a:xfrm>
              <a:off x="0" y="0"/>
              <a:ext cx="4572000" cy="4826000"/>
            </a:xfrm>
            <a:custGeom>
              <a:avLst/>
              <a:gdLst/>
              <a:ahLst/>
              <a:cxnLst/>
              <a:rect l="l" t="t" r="r" b="b"/>
              <a:pathLst>
                <a:path w="4572000" h="4826000">
                  <a:moveTo>
                    <a:pt x="457200" y="0"/>
                  </a:moveTo>
                  <a:lnTo>
                    <a:pt x="4114800" y="0"/>
                  </a:lnTo>
                  <a:cubicBezTo>
                    <a:pt x="4367305" y="0"/>
                    <a:pt x="4572000" y="204695"/>
                    <a:pt x="4572000" y="457200"/>
                  </a:cubicBezTo>
                  <a:lnTo>
                    <a:pt x="4572000" y="4368800"/>
                  </a:lnTo>
                  <a:cubicBezTo>
                    <a:pt x="4572000" y="4621305"/>
                    <a:pt x="4367305" y="4826000"/>
                    <a:pt x="4114800" y="4826000"/>
                  </a:cubicBezTo>
                  <a:lnTo>
                    <a:pt x="457200" y="4826000"/>
                  </a:lnTo>
                  <a:cubicBezTo>
                    <a:pt x="204695" y="4826000"/>
                    <a:pt x="0" y="4621305"/>
                    <a:pt x="0" y="4368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60" name="Group 22">
            <a:extLst>
              <a:ext uri="{FF2B5EF4-FFF2-40B4-BE49-F238E27FC236}">
                <a16:creationId xmlns:a16="http://schemas.microsoft.com/office/drawing/2014/main" id="{3F344337-7D43-4858-252C-56DAAEBC81CE}"/>
              </a:ext>
            </a:extLst>
          </p:cNvPr>
          <p:cNvGrpSpPr/>
          <p:nvPr/>
        </p:nvGrpSpPr>
        <p:grpSpPr>
          <a:xfrm>
            <a:off x="10738174" y="4583014"/>
            <a:ext cx="666750" cy="857250"/>
            <a:chOff x="0" y="0"/>
            <a:chExt cx="889000" cy="1143000"/>
          </a:xfrm>
        </p:grpSpPr>
        <p:sp>
          <p:nvSpPr>
            <p:cNvPr id="61" name="Freeform 23">
              <a:extLst>
                <a:ext uri="{FF2B5EF4-FFF2-40B4-BE49-F238E27FC236}">
                  <a16:creationId xmlns:a16="http://schemas.microsoft.com/office/drawing/2014/main" id="{605F8791-A238-DEA2-7C29-C8B067EF04C8}"/>
                </a:ext>
              </a:extLst>
            </p:cNvPr>
            <p:cNvSpPr/>
            <p:nvPr/>
          </p:nvSpPr>
          <p:spPr>
            <a:xfrm>
              <a:off x="0" y="0"/>
              <a:ext cx="889000" cy="1143000"/>
            </a:xfrm>
            <a:custGeom>
              <a:avLst/>
              <a:gdLst/>
              <a:ahLst/>
              <a:cxnLst/>
              <a:rect l="l" t="t" r="r" b="b"/>
              <a:pathLst>
                <a:path w="889000" h="1143000">
                  <a:moveTo>
                    <a:pt x="444500" y="0"/>
                  </a:moveTo>
                  <a:cubicBezTo>
                    <a:pt x="199009" y="0"/>
                    <a:pt x="0" y="255869"/>
                    <a:pt x="0" y="571500"/>
                  </a:cubicBezTo>
                  <a:cubicBezTo>
                    <a:pt x="0" y="887131"/>
                    <a:pt x="199009" y="1143000"/>
                    <a:pt x="444500" y="1143000"/>
                  </a:cubicBezTo>
                  <a:cubicBezTo>
                    <a:pt x="689991" y="1143000"/>
                    <a:pt x="889000" y="887131"/>
                    <a:pt x="889000" y="571500"/>
                  </a:cubicBezTo>
                  <a:cubicBezTo>
                    <a:pt x="889000" y="255869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FF4D4D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62" name="TextBox 24">
              <a:extLst>
                <a:ext uri="{FF2B5EF4-FFF2-40B4-BE49-F238E27FC236}">
                  <a16:creationId xmlns:a16="http://schemas.microsoft.com/office/drawing/2014/main" id="{9712A361-CE57-6524-1EE6-2D18E7DB69ED}"/>
                </a:ext>
              </a:extLst>
            </p:cNvPr>
            <p:cNvSpPr txBox="1"/>
            <p:nvPr/>
          </p:nvSpPr>
          <p:spPr>
            <a:xfrm>
              <a:off x="0" y="-142875"/>
              <a:ext cx="889000" cy="1285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!</a:t>
              </a:r>
            </a:p>
          </p:txBody>
        </p:sp>
      </p:grpSp>
      <p:sp>
        <p:nvSpPr>
          <p:cNvPr id="63" name="TextBox 25">
            <a:extLst>
              <a:ext uri="{FF2B5EF4-FFF2-40B4-BE49-F238E27FC236}">
                <a16:creationId xmlns:a16="http://schemas.microsoft.com/office/drawing/2014/main" id="{B5AE67D2-0DEF-1F34-6A2C-C3784008D1D2}"/>
              </a:ext>
            </a:extLst>
          </p:cNvPr>
          <p:cNvSpPr txBox="1"/>
          <p:nvPr/>
        </p:nvSpPr>
        <p:spPr>
          <a:xfrm>
            <a:off x="9547549" y="5506939"/>
            <a:ext cx="3048000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40"/>
              </a:lnSpc>
              <a:spcBef>
                <a:spcPct val="0"/>
              </a:spcBef>
            </a:pPr>
            <a:r>
              <a:rPr lang="en-US" sz="3200" b="1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Loss of Trust</a:t>
            </a:r>
          </a:p>
        </p:txBody>
      </p:sp>
      <p:sp>
        <p:nvSpPr>
          <p:cNvPr id="64" name="TextBox 26">
            <a:extLst>
              <a:ext uri="{FF2B5EF4-FFF2-40B4-BE49-F238E27FC236}">
                <a16:creationId xmlns:a16="http://schemas.microsoft.com/office/drawing/2014/main" id="{8D2A6EE3-8405-AD3C-021B-92BE5F52800F}"/>
              </a:ext>
            </a:extLst>
          </p:cNvPr>
          <p:cNvSpPr txBox="1"/>
          <p:nvPr/>
        </p:nvSpPr>
        <p:spPr>
          <a:xfrm>
            <a:off x="9547549" y="6316564"/>
            <a:ext cx="3048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79"/>
              </a:lnSpc>
              <a:spcBef>
                <a:spcPct val="0"/>
              </a:spcBef>
            </a:pPr>
            <a:r>
              <a:rPr lang="en-US" sz="2800" u="none" strike="noStrike">
                <a:latin typeface="Tajawal"/>
                <a:ea typeface="Tajawal"/>
                <a:cs typeface="Tajawal"/>
                <a:sym typeface="Tajawal"/>
              </a:rPr>
              <a:t>Stakeholders lose confidence</a:t>
            </a:r>
          </a:p>
        </p:txBody>
      </p:sp>
      <p:grpSp>
        <p:nvGrpSpPr>
          <p:cNvPr id="65" name="Group 27">
            <a:extLst>
              <a:ext uri="{FF2B5EF4-FFF2-40B4-BE49-F238E27FC236}">
                <a16:creationId xmlns:a16="http://schemas.microsoft.com/office/drawing/2014/main" id="{81A0F118-426C-840F-3196-9D2748F6F19A}"/>
              </a:ext>
            </a:extLst>
          </p:cNvPr>
          <p:cNvGrpSpPr/>
          <p:nvPr/>
        </p:nvGrpSpPr>
        <p:grpSpPr>
          <a:xfrm>
            <a:off x="13167049" y="4202014"/>
            <a:ext cx="3429000" cy="3619500"/>
            <a:chOff x="0" y="0"/>
            <a:chExt cx="4572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66" name="Freeform 28">
              <a:extLst>
                <a:ext uri="{FF2B5EF4-FFF2-40B4-BE49-F238E27FC236}">
                  <a16:creationId xmlns:a16="http://schemas.microsoft.com/office/drawing/2014/main" id="{9DCF30E6-2DF5-98EE-5EE2-CCEEA2C4EA1F}"/>
                </a:ext>
              </a:extLst>
            </p:cNvPr>
            <p:cNvSpPr/>
            <p:nvPr/>
          </p:nvSpPr>
          <p:spPr>
            <a:xfrm>
              <a:off x="0" y="0"/>
              <a:ext cx="4572000" cy="4826000"/>
            </a:xfrm>
            <a:custGeom>
              <a:avLst/>
              <a:gdLst/>
              <a:ahLst/>
              <a:cxnLst/>
              <a:rect l="l" t="t" r="r" b="b"/>
              <a:pathLst>
                <a:path w="4572000" h="4826000">
                  <a:moveTo>
                    <a:pt x="457200" y="0"/>
                  </a:moveTo>
                  <a:lnTo>
                    <a:pt x="4114800" y="0"/>
                  </a:lnTo>
                  <a:cubicBezTo>
                    <a:pt x="4367305" y="0"/>
                    <a:pt x="4572000" y="204695"/>
                    <a:pt x="4572000" y="457200"/>
                  </a:cubicBezTo>
                  <a:lnTo>
                    <a:pt x="4572000" y="4368800"/>
                  </a:lnTo>
                  <a:cubicBezTo>
                    <a:pt x="4572000" y="4621305"/>
                    <a:pt x="4367305" y="4826000"/>
                    <a:pt x="4114800" y="4826000"/>
                  </a:cubicBezTo>
                  <a:lnTo>
                    <a:pt x="457200" y="4826000"/>
                  </a:lnTo>
                  <a:cubicBezTo>
                    <a:pt x="204695" y="4826000"/>
                    <a:pt x="0" y="4621305"/>
                    <a:pt x="0" y="4368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67" name="Group 29">
            <a:extLst>
              <a:ext uri="{FF2B5EF4-FFF2-40B4-BE49-F238E27FC236}">
                <a16:creationId xmlns:a16="http://schemas.microsoft.com/office/drawing/2014/main" id="{102A84A2-0BE8-C22C-7974-54DF60F8A464}"/>
              </a:ext>
            </a:extLst>
          </p:cNvPr>
          <p:cNvGrpSpPr/>
          <p:nvPr/>
        </p:nvGrpSpPr>
        <p:grpSpPr>
          <a:xfrm>
            <a:off x="14548174" y="4583014"/>
            <a:ext cx="666750" cy="857250"/>
            <a:chOff x="0" y="0"/>
            <a:chExt cx="889000" cy="1143000"/>
          </a:xfrm>
        </p:grpSpPr>
        <p:sp>
          <p:nvSpPr>
            <p:cNvPr id="68" name="Freeform 30">
              <a:extLst>
                <a:ext uri="{FF2B5EF4-FFF2-40B4-BE49-F238E27FC236}">
                  <a16:creationId xmlns:a16="http://schemas.microsoft.com/office/drawing/2014/main" id="{330DF348-7CAF-1870-E019-DF1FE35392B7}"/>
                </a:ext>
              </a:extLst>
            </p:cNvPr>
            <p:cNvSpPr/>
            <p:nvPr/>
          </p:nvSpPr>
          <p:spPr>
            <a:xfrm>
              <a:off x="0" y="0"/>
              <a:ext cx="889000" cy="1143000"/>
            </a:xfrm>
            <a:custGeom>
              <a:avLst/>
              <a:gdLst/>
              <a:ahLst/>
              <a:cxnLst/>
              <a:rect l="l" t="t" r="r" b="b"/>
              <a:pathLst>
                <a:path w="889000" h="1143000">
                  <a:moveTo>
                    <a:pt x="444500" y="0"/>
                  </a:moveTo>
                  <a:cubicBezTo>
                    <a:pt x="199009" y="0"/>
                    <a:pt x="0" y="255869"/>
                    <a:pt x="0" y="571500"/>
                  </a:cubicBezTo>
                  <a:cubicBezTo>
                    <a:pt x="0" y="887131"/>
                    <a:pt x="199009" y="1143000"/>
                    <a:pt x="444500" y="1143000"/>
                  </a:cubicBezTo>
                  <a:cubicBezTo>
                    <a:pt x="689991" y="1143000"/>
                    <a:pt x="889000" y="887131"/>
                    <a:pt x="889000" y="571500"/>
                  </a:cubicBezTo>
                  <a:cubicBezTo>
                    <a:pt x="889000" y="255869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FF4D4D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69" name="TextBox 31">
              <a:extLst>
                <a:ext uri="{FF2B5EF4-FFF2-40B4-BE49-F238E27FC236}">
                  <a16:creationId xmlns:a16="http://schemas.microsoft.com/office/drawing/2014/main" id="{4A9EBA08-6B3E-C75D-D7E2-1382B40387E3}"/>
                </a:ext>
              </a:extLst>
            </p:cNvPr>
            <p:cNvSpPr txBox="1"/>
            <p:nvPr/>
          </p:nvSpPr>
          <p:spPr>
            <a:xfrm>
              <a:off x="0" y="-142875"/>
              <a:ext cx="889000" cy="1285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!</a:t>
              </a:r>
            </a:p>
          </p:txBody>
        </p:sp>
      </p:grpSp>
      <p:sp>
        <p:nvSpPr>
          <p:cNvPr id="70" name="TextBox 32">
            <a:extLst>
              <a:ext uri="{FF2B5EF4-FFF2-40B4-BE49-F238E27FC236}">
                <a16:creationId xmlns:a16="http://schemas.microsoft.com/office/drawing/2014/main" id="{7EC73BA2-069F-0637-44D5-1AE88F4949B9}"/>
              </a:ext>
            </a:extLst>
          </p:cNvPr>
          <p:cNvSpPr txBox="1"/>
          <p:nvPr/>
        </p:nvSpPr>
        <p:spPr>
          <a:xfrm>
            <a:off x="13357549" y="5506939"/>
            <a:ext cx="3048000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40"/>
              </a:lnSpc>
              <a:spcBef>
                <a:spcPct val="0"/>
              </a:spcBef>
            </a:pPr>
            <a:r>
              <a:rPr lang="en-US" sz="3200" b="1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Reporting Delays</a:t>
            </a:r>
          </a:p>
        </p:txBody>
      </p:sp>
      <p:sp>
        <p:nvSpPr>
          <p:cNvPr id="71" name="TextBox 33">
            <a:extLst>
              <a:ext uri="{FF2B5EF4-FFF2-40B4-BE49-F238E27FC236}">
                <a16:creationId xmlns:a16="http://schemas.microsoft.com/office/drawing/2014/main" id="{AB0345B7-2501-68E7-9D3A-C302318CB6B3}"/>
              </a:ext>
            </a:extLst>
          </p:cNvPr>
          <p:cNvSpPr txBox="1"/>
          <p:nvPr/>
        </p:nvSpPr>
        <p:spPr>
          <a:xfrm>
            <a:off x="13357549" y="6316564"/>
            <a:ext cx="3048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79"/>
              </a:lnSpc>
              <a:spcBef>
                <a:spcPct val="0"/>
              </a:spcBef>
            </a:pPr>
            <a:r>
              <a:rPr lang="en-US" sz="2800" u="none" strike="noStrike">
                <a:latin typeface="Tajawal"/>
                <a:ea typeface="Tajawal"/>
                <a:cs typeface="Tajawal"/>
                <a:sym typeface="Tajawal"/>
              </a:rPr>
              <a:t>Teams waste time fixing errors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18CBDB-FCCC-D2BC-BEA7-679D189665AA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7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708634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7DF85-2840-6C84-3A2D-52F26CA68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D6E0D10-1C09-1982-BA19-11617138B917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C622F0AD-E20D-D1FC-277F-144D5DBA7164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16E34C2-DA6A-D0F4-2162-9E550D148C16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11640899-88F7-8640-218A-9427BF95FD9D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Common Data Problems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02BC5FCD-7598-08ED-8E81-0D7894058D0A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186019CC-0D79-BE24-3FB3-188719861075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501EBFDA-2ED3-AA55-9FF0-C83E993CEAAE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356954D9-68FD-5D24-5088-72DD477A7E34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659AD25B-5830-2FC8-1A82-630EC77C043C}"/>
              </a:ext>
            </a:extLst>
          </p:cNvPr>
          <p:cNvSpPr txBox="1"/>
          <p:nvPr/>
        </p:nvSpPr>
        <p:spPr>
          <a:xfrm>
            <a:off x="1408317" y="3111868"/>
            <a:ext cx="11240883" cy="4602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Issues that compromise your analysis:</a:t>
            </a: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115E7892-305A-51A0-2ECF-8CD38C14F418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EACF41ED-45F6-E113-8740-6F2E761D20CB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F8C6C17-4980-C3C4-3700-C97A6AF22209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39F79C-EE55-B3BD-C45E-BBB952548FA2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13" name="Group 6">
            <a:extLst>
              <a:ext uri="{FF2B5EF4-FFF2-40B4-BE49-F238E27FC236}">
                <a16:creationId xmlns:a16="http://schemas.microsoft.com/office/drawing/2014/main" id="{6A0248E4-BE42-B8DF-872E-F319C252614D}"/>
              </a:ext>
            </a:extLst>
          </p:cNvPr>
          <p:cNvGrpSpPr/>
          <p:nvPr/>
        </p:nvGrpSpPr>
        <p:grpSpPr>
          <a:xfrm>
            <a:off x="1372951" y="4527947"/>
            <a:ext cx="2857500" cy="3619500"/>
            <a:chOff x="0" y="0"/>
            <a:chExt cx="3810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83395B80-1C20-D57A-9293-EE4B19392149}"/>
                </a:ext>
              </a:extLst>
            </p:cNvPr>
            <p:cNvSpPr/>
            <p:nvPr/>
          </p:nvSpPr>
          <p:spPr>
            <a:xfrm>
              <a:off x="0" y="0"/>
              <a:ext cx="3810000" cy="4826000"/>
            </a:xfrm>
            <a:custGeom>
              <a:avLst/>
              <a:gdLst/>
              <a:ahLst/>
              <a:cxnLst/>
              <a:rect l="l" t="t" r="r" b="b"/>
              <a:pathLst>
                <a:path w="3810000" h="4826000">
                  <a:moveTo>
                    <a:pt x="381000" y="0"/>
                  </a:moveTo>
                  <a:lnTo>
                    <a:pt x="3429000" y="0"/>
                  </a:lnTo>
                  <a:cubicBezTo>
                    <a:pt x="3639420" y="0"/>
                    <a:pt x="3810000" y="170580"/>
                    <a:pt x="3810000" y="381000"/>
                  </a:cubicBezTo>
                  <a:lnTo>
                    <a:pt x="3810000" y="4445000"/>
                  </a:lnTo>
                  <a:cubicBezTo>
                    <a:pt x="3810000" y="4655420"/>
                    <a:pt x="3639420" y="4826000"/>
                    <a:pt x="3429000" y="4826000"/>
                  </a:cubicBezTo>
                  <a:lnTo>
                    <a:pt x="381000" y="4826000"/>
                  </a:lnTo>
                  <a:cubicBezTo>
                    <a:pt x="170580" y="4826000"/>
                    <a:pt x="0" y="4655420"/>
                    <a:pt x="0" y="4445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 sz="2000"/>
            </a:p>
          </p:txBody>
        </p:sp>
      </p:grpSp>
      <p:grpSp>
        <p:nvGrpSpPr>
          <p:cNvPr id="18" name="Group 8">
            <a:extLst>
              <a:ext uri="{FF2B5EF4-FFF2-40B4-BE49-F238E27FC236}">
                <a16:creationId xmlns:a16="http://schemas.microsoft.com/office/drawing/2014/main" id="{4AC52AE3-CC99-A085-F64A-03CB742AA599}"/>
              </a:ext>
            </a:extLst>
          </p:cNvPr>
          <p:cNvGrpSpPr/>
          <p:nvPr/>
        </p:nvGrpSpPr>
        <p:grpSpPr>
          <a:xfrm>
            <a:off x="2420701" y="4908947"/>
            <a:ext cx="762000" cy="762000"/>
            <a:chOff x="0" y="0"/>
            <a:chExt cx="1016000" cy="1016000"/>
          </a:xfrm>
          <a:solidFill>
            <a:schemeClr val="tx1"/>
          </a:solidFill>
        </p:grpSpPr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2E8C5D6D-D830-9A68-11D6-1E5766D3D539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  <p:sp>
          <p:nvSpPr>
            <p:cNvPr id="20" name="TextBox 10">
              <a:extLst>
                <a:ext uri="{FF2B5EF4-FFF2-40B4-BE49-F238E27FC236}">
                  <a16:creationId xmlns:a16="http://schemas.microsoft.com/office/drawing/2014/main" id="{1CE5721F-0101-3378-00D1-3738E94E1AAA}"/>
                </a:ext>
              </a:extLst>
            </p:cNvPr>
            <p:cNvSpPr txBox="1"/>
            <p:nvPr/>
          </p:nvSpPr>
          <p:spPr>
            <a:xfrm>
              <a:off x="0" y="-95250"/>
              <a:ext cx="1016000" cy="111125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?</a:t>
              </a:r>
            </a:p>
          </p:txBody>
        </p:sp>
      </p:grpSp>
      <p:sp>
        <p:nvSpPr>
          <p:cNvPr id="21" name="TextBox 11">
            <a:extLst>
              <a:ext uri="{FF2B5EF4-FFF2-40B4-BE49-F238E27FC236}">
                <a16:creationId xmlns:a16="http://schemas.microsoft.com/office/drawing/2014/main" id="{8EB9A836-05CE-6BE8-E2E0-AECE4E73FE0B}"/>
              </a:ext>
            </a:extLst>
          </p:cNvPr>
          <p:cNvSpPr txBox="1"/>
          <p:nvPr/>
        </p:nvSpPr>
        <p:spPr>
          <a:xfrm>
            <a:off x="1563451" y="5870972"/>
            <a:ext cx="2476500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Missing</a:t>
            </a:r>
          </a:p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Values</a:t>
            </a:r>
          </a:p>
        </p:txBody>
      </p:sp>
      <p:grpSp>
        <p:nvGrpSpPr>
          <p:cNvPr id="22" name="Group 12">
            <a:extLst>
              <a:ext uri="{FF2B5EF4-FFF2-40B4-BE49-F238E27FC236}">
                <a16:creationId xmlns:a16="http://schemas.microsoft.com/office/drawing/2014/main" id="{31EE59DF-49B6-690C-FE24-C264B8CCAC68}"/>
              </a:ext>
            </a:extLst>
          </p:cNvPr>
          <p:cNvGrpSpPr/>
          <p:nvPr/>
        </p:nvGrpSpPr>
        <p:grpSpPr>
          <a:xfrm>
            <a:off x="4611451" y="4527947"/>
            <a:ext cx="2857500" cy="3619500"/>
            <a:chOff x="0" y="0"/>
            <a:chExt cx="3810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5F980994-8A03-5F90-1A6A-2F7DFA8EE293}"/>
                </a:ext>
              </a:extLst>
            </p:cNvPr>
            <p:cNvSpPr/>
            <p:nvPr/>
          </p:nvSpPr>
          <p:spPr>
            <a:xfrm>
              <a:off x="0" y="0"/>
              <a:ext cx="3810000" cy="4826000"/>
            </a:xfrm>
            <a:custGeom>
              <a:avLst/>
              <a:gdLst/>
              <a:ahLst/>
              <a:cxnLst/>
              <a:rect l="l" t="t" r="r" b="b"/>
              <a:pathLst>
                <a:path w="3810000" h="4826000">
                  <a:moveTo>
                    <a:pt x="381000" y="0"/>
                  </a:moveTo>
                  <a:lnTo>
                    <a:pt x="3429000" y="0"/>
                  </a:lnTo>
                  <a:cubicBezTo>
                    <a:pt x="3639420" y="0"/>
                    <a:pt x="3810000" y="170580"/>
                    <a:pt x="3810000" y="381000"/>
                  </a:cubicBezTo>
                  <a:lnTo>
                    <a:pt x="3810000" y="4445000"/>
                  </a:lnTo>
                  <a:cubicBezTo>
                    <a:pt x="3810000" y="4655420"/>
                    <a:pt x="3639420" y="4826000"/>
                    <a:pt x="3429000" y="4826000"/>
                  </a:cubicBezTo>
                  <a:lnTo>
                    <a:pt x="381000" y="4826000"/>
                  </a:lnTo>
                  <a:cubicBezTo>
                    <a:pt x="170580" y="4826000"/>
                    <a:pt x="0" y="4655420"/>
                    <a:pt x="0" y="4445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 sz="2000"/>
            </a:p>
          </p:txBody>
        </p:sp>
      </p:grpSp>
      <p:grpSp>
        <p:nvGrpSpPr>
          <p:cNvPr id="24" name="Group 14">
            <a:extLst>
              <a:ext uri="{FF2B5EF4-FFF2-40B4-BE49-F238E27FC236}">
                <a16:creationId xmlns:a16="http://schemas.microsoft.com/office/drawing/2014/main" id="{41CD6C4E-C7D9-FBCF-62A6-19BE75113CA5}"/>
              </a:ext>
            </a:extLst>
          </p:cNvPr>
          <p:cNvGrpSpPr/>
          <p:nvPr/>
        </p:nvGrpSpPr>
        <p:grpSpPr>
          <a:xfrm>
            <a:off x="5659201" y="4908947"/>
            <a:ext cx="762000" cy="762000"/>
            <a:chOff x="0" y="0"/>
            <a:chExt cx="1016000" cy="1016000"/>
          </a:xfrm>
          <a:solidFill>
            <a:schemeClr val="tx1"/>
          </a:solidFill>
        </p:grpSpPr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2BC130E3-6676-DD33-AC57-1B3B9DACF033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  <p:sp>
          <p:nvSpPr>
            <p:cNvPr id="26" name="TextBox 16">
              <a:extLst>
                <a:ext uri="{FF2B5EF4-FFF2-40B4-BE49-F238E27FC236}">
                  <a16:creationId xmlns:a16="http://schemas.microsoft.com/office/drawing/2014/main" id="{5C504C5F-6E93-E5A6-F146-2D2EA1846B01}"/>
                </a:ext>
              </a:extLst>
            </p:cNvPr>
            <p:cNvSpPr txBox="1"/>
            <p:nvPr/>
          </p:nvSpPr>
          <p:spPr>
            <a:xfrm>
              <a:off x="0" y="-95250"/>
              <a:ext cx="1016000" cy="111125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2x</a:t>
              </a:r>
            </a:p>
          </p:txBody>
        </p:sp>
      </p:grpSp>
      <p:sp>
        <p:nvSpPr>
          <p:cNvPr id="27" name="TextBox 17">
            <a:extLst>
              <a:ext uri="{FF2B5EF4-FFF2-40B4-BE49-F238E27FC236}">
                <a16:creationId xmlns:a16="http://schemas.microsoft.com/office/drawing/2014/main" id="{6CCE4BB6-0DD4-2A57-23EB-F67768CADF92}"/>
              </a:ext>
            </a:extLst>
          </p:cNvPr>
          <p:cNvSpPr txBox="1"/>
          <p:nvPr/>
        </p:nvSpPr>
        <p:spPr>
          <a:xfrm>
            <a:off x="4801951" y="6109097"/>
            <a:ext cx="2476500" cy="500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Duplicates</a:t>
            </a:r>
          </a:p>
        </p:txBody>
      </p:sp>
      <p:grpSp>
        <p:nvGrpSpPr>
          <p:cNvPr id="28" name="Group 18">
            <a:extLst>
              <a:ext uri="{FF2B5EF4-FFF2-40B4-BE49-F238E27FC236}">
                <a16:creationId xmlns:a16="http://schemas.microsoft.com/office/drawing/2014/main" id="{30E4C016-0561-6388-D800-0C2A7774BFDA}"/>
              </a:ext>
            </a:extLst>
          </p:cNvPr>
          <p:cNvGrpSpPr/>
          <p:nvPr/>
        </p:nvGrpSpPr>
        <p:grpSpPr>
          <a:xfrm>
            <a:off x="7849951" y="4527947"/>
            <a:ext cx="2857500" cy="3619500"/>
            <a:chOff x="0" y="0"/>
            <a:chExt cx="3810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3D95AA60-CA8A-5422-BCA7-C7998095A651}"/>
                </a:ext>
              </a:extLst>
            </p:cNvPr>
            <p:cNvSpPr/>
            <p:nvPr/>
          </p:nvSpPr>
          <p:spPr>
            <a:xfrm>
              <a:off x="0" y="0"/>
              <a:ext cx="3810000" cy="4826000"/>
            </a:xfrm>
            <a:custGeom>
              <a:avLst/>
              <a:gdLst/>
              <a:ahLst/>
              <a:cxnLst/>
              <a:rect l="l" t="t" r="r" b="b"/>
              <a:pathLst>
                <a:path w="3810000" h="4826000">
                  <a:moveTo>
                    <a:pt x="381000" y="0"/>
                  </a:moveTo>
                  <a:lnTo>
                    <a:pt x="3429000" y="0"/>
                  </a:lnTo>
                  <a:cubicBezTo>
                    <a:pt x="3639420" y="0"/>
                    <a:pt x="3810000" y="170580"/>
                    <a:pt x="3810000" y="381000"/>
                  </a:cubicBezTo>
                  <a:lnTo>
                    <a:pt x="3810000" y="4445000"/>
                  </a:lnTo>
                  <a:cubicBezTo>
                    <a:pt x="3810000" y="4655420"/>
                    <a:pt x="3639420" y="4826000"/>
                    <a:pt x="3429000" y="4826000"/>
                  </a:cubicBezTo>
                  <a:lnTo>
                    <a:pt x="381000" y="4826000"/>
                  </a:lnTo>
                  <a:cubicBezTo>
                    <a:pt x="170580" y="4826000"/>
                    <a:pt x="0" y="4655420"/>
                    <a:pt x="0" y="4445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 sz="2000"/>
            </a:p>
          </p:txBody>
        </p:sp>
      </p:grpSp>
      <p:grpSp>
        <p:nvGrpSpPr>
          <p:cNvPr id="30" name="Group 20">
            <a:extLst>
              <a:ext uri="{FF2B5EF4-FFF2-40B4-BE49-F238E27FC236}">
                <a16:creationId xmlns:a16="http://schemas.microsoft.com/office/drawing/2014/main" id="{E399EE06-A5A0-C06C-8B95-BAEE287CBF6A}"/>
              </a:ext>
            </a:extLst>
          </p:cNvPr>
          <p:cNvGrpSpPr/>
          <p:nvPr/>
        </p:nvGrpSpPr>
        <p:grpSpPr>
          <a:xfrm>
            <a:off x="8897701" y="4908947"/>
            <a:ext cx="762000" cy="762000"/>
            <a:chOff x="0" y="0"/>
            <a:chExt cx="1016000" cy="1016000"/>
          </a:xfrm>
          <a:solidFill>
            <a:schemeClr val="tx1"/>
          </a:solidFill>
        </p:grpSpPr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198AEF57-3B71-51A6-5794-DDA2C370D4E4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  <p:sp>
          <p:nvSpPr>
            <p:cNvPr id="32" name="TextBox 22">
              <a:extLst>
                <a:ext uri="{FF2B5EF4-FFF2-40B4-BE49-F238E27FC236}">
                  <a16:creationId xmlns:a16="http://schemas.microsoft.com/office/drawing/2014/main" id="{2EBE1395-974C-5E71-8F09-231DB3005027}"/>
                </a:ext>
              </a:extLst>
            </p:cNvPr>
            <p:cNvSpPr txBox="1"/>
            <p:nvPr/>
          </p:nvSpPr>
          <p:spPr>
            <a:xfrm>
              <a:off x="0" y="-95250"/>
              <a:ext cx="1016000" cy="111125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A/a</a:t>
              </a:r>
            </a:p>
          </p:txBody>
        </p:sp>
      </p:grpSp>
      <p:sp>
        <p:nvSpPr>
          <p:cNvPr id="33" name="TextBox 23">
            <a:extLst>
              <a:ext uri="{FF2B5EF4-FFF2-40B4-BE49-F238E27FC236}">
                <a16:creationId xmlns:a16="http://schemas.microsoft.com/office/drawing/2014/main" id="{F2759460-8AAA-00E4-11BA-7D82AF2E3641}"/>
              </a:ext>
            </a:extLst>
          </p:cNvPr>
          <p:cNvSpPr txBox="1"/>
          <p:nvPr/>
        </p:nvSpPr>
        <p:spPr>
          <a:xfrm>
            <a:off x="8040451" y="5870972"/>
            <a:ext cx="2476500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Inconsistent</a:t>
            </a:r>
          </a:p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Formats</a:t>
            </a:r>
          </a:p>
        </p:txBody>
      </p:sp>
      <p:grpSp>
        <p:nvGrpSpPr>
          <p:cNvPr id="34" name="Group 24">
            <a:extLst>
              <a:ext uri="{FF2B5EF4-FFF2-40B4-BE49-F238E27FC236}">
                <a16:creationId xmlns:a16="http://schemas.microsoft.com/office/drawing/2014/main" id="{159E1C51-FA8C-A227-1318-7B3993E5BB79}"/>
              </a:ext>
            </a:extLst>
          </p:cNvPr>
          <p:cNvGrpSpPr/>
          <p:nvPr/>
        </p:nvGrpSpPr>
        <p:grpSpPr>
          <a:xfrm>
            <a:off x="11088451" y="4527947"/>
            <a:ext cx="2857500" cy="3619500"/>
            <a:chOff x="0" y="0"/>
            <a:chExt cx="3810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id="{336B777F-1B0D-548F-C352-2379B154CA7A}"/>
                </a:ext>
              </a:extLst>
            </p:cNvPr>
            <p:cNvSpPr/>
            <p:nvPr/>
          </p:nvSpPr>
          <p:spPr>
            <a:xfrm>
              <a:off x="0" y="0"/>
              <a:ext cx="3810000" cy="4826000"/>
            </a:xfrm>
            <a:custGeom>
              <a:avLst/>
              <a:gdLst/>
              <a:ahLst/>
              <a:cxnLst/>
              <a:rect l="l" t="t" r="r" b="b"/>
              <a:pathLst>
                <a:path w="3810000" h="4826000">
                  <a:moveTo>
                    <a:pt x="381000" y="0"/>
                  </a:moveTo>
                  <a:lnTo>
                    <a:pt x="3429000" y="0"/>
                  </a:lnTo>
                  <a:cubicBezTo>
                    <a:pt x="3639420" y="0"/>
                    <a:pt x="3810000" y="170580"/>
                    <a:pt x="3810000" y="381000"/>
                  </a:cubicBezTo>
                  <a:lnTo>
                    <a:pt x="3810000" y="4445000"/>
                  </a:lnTo>
                  <a:cubicBezTo>
                    <a:pt x="3810000" y="4655420"/>
                    <a:pt x="3639420" y="4826000"/>
                    <a:pt x="3429000" y="4826000"/>
                  </a:cubicBezTo>
                  <a:lnTo>
                    <a:pt x="381000" y="4826000"/>
                  </a:lnTo>
                  <a:cubicBezTo>
                    <a:pt x="170580" y="4826000"/>
                    <a:pt x="0" y="4655420"/>
                    <a:pt x="0" y="4445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 sz="2000"/>
            </a:p>
          </p:txBody>
        </p:sp>
      </p:grpSp>
      <p:grpSp>
        <p:nvGrpSpPr>
          <p:cNvPr id="36" name="Group 26">
            <a:extLst>
              <a:ext uri="{FF2B5EF4-FFF2-40B4-BE49-F238E27FC236}">
                <a16:creationId xmlns:a16="http://schemas.microsoft.com/office/drawing/2014/main" id="{F17AF843-53FD-06D4-0E6E-F6B43BCA0F3D}"/>
              </a:ext>
            </a:extLst>
          </p:cNvPr>
          <p:cNvGrpSpPr/>
          <p:nvPr/>
        </p:nvGrpSpPr>
        <p:grpSpPr>
          <a:xfrm>
            <a:off x="12115800" y="4837510"/>
            <a:ext cx="990600" cy="1047750"/>
            <a:chOff x="-230401" y="-95249"/>
            <a:chExt cx="1524000" cy="1670051"/>
          </a:xfrm>
          <a:solidFill>
            <a:schemeClr val="tx1"/>
          </a:solidFill>
        </p:grpSpPr>
        <p:sp>
          <p:nvSpPr>
            <p:cNvPr id="37" name="Freeform 27">
              <a:extLst>
                <a:ext uri="{FF2B5EF4-FFF2-40B4-BE49-F238E27FC236}">
                  <a16:creationId xmlns:a16="http://schemas.microsoft.com/office/drawing/2014/main" id="{7EA3BF2C-FEFB-2F55-B079-D411FAC7D682}"/>
                </a:ext>
              </a:extLst>
            </p:cNvPr>
            <p:cNvSpPr/>
            <p:nvPr/>
          </p:nvSpPr>
          <p:spPr>
            <a:xfrm>
              <a:off x="0" y="0"/>
              <a:ext cx="1016000" cy="1574800"/>
            </a:xfrm>
            <a:custGeom>
              <a:avLst/>
              <a:gdLst/>
              <a:ahLst/>
              <a:cxnLst/>
              <a:rect l="l" t="t" r="r" b="b"/>
              <a:pathLst>
                <a:path w="1016000" h="1574800">
                  <a:moveTo>
                    <a:pt x="508000" y="0"/>
                  </a:moveTo>
                  <a:cubicBezTo>
                    <a:pt x="227439" y="0"/>
                    <a:pt x="0" y="352531"/>
                    <a:pt x="0" y="787400"/>
                  </a:cubicBezTo>
                  <a:cubicBezTo>
                    <a:pt x="0" y="1222269"/>
                    <a:pt x="227439" y="1574800"/>
                    <a:pt x="508000" y="1574800"/>
                  </a:cubicBezTo>
                  <a:cubicBezTo>
                    <a:pt x="788561" y="1574800"/>
                    <a:pt x="1016000" y="1222269"/>
                    <a:pt x="1016000" y="787400"/>
                  </a:cubicBezTo>
                  <a:cubicBezTo>
                    <a:pt x="1016000" y="352531"/>
                    <a:pt x="788561" y="0"/>
                    <a:pt x="508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  <p:sp>
          <p:nvSpPr>
            <p:cNvPr id="38" name="TextBox 28">
              <a:extLst>
                <a:ext uri="{FF2B5EF4-FFF2-40B4-BE49-F238E27FC236}">
                  <a16:creationId xmlns:a16="http://schemas.microsoft.com/office/drawing/2014/main" id="{9E5734EF-4B3C-6852-FDB4-E3D084995AF9}"/>
                </a:ext>
              </a:extLst>
            </p:cNvPr>
            <p:cNvSpPr txBox="1"/>
            <p:nvPr/>
          </p:nvSpPr>
          <p:spPr>
            <a:xfrm>
              <a:off x="-230401" y="-95249"/>
              <a:ext cx="1524000" cy="1670051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 dirty="0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31/13</a:t>
              </a:r>
            </a:p>
          </p:txBody>
        </p:sp>
      </p:grpSp>
      <p:sp>
        <p:nvSpPr>
          <p:cNvPr id="39" name="TextBox 29">
            <a:extLst>
              <a:ext uri="{FF2B5EF4-FFF2-40B4-BE49-F238E27FC236}">
                <a16:creationId xmlns:a16="http://schemas.microsoft.com/office/drawing/2014/main" id="{C5A88443-9388-090B-DD41-0C287AD210C6}"/>
              </a:ext>
            </a:extLst>
          </p:cNvPr>
          <p:cNvSpPr txBox="1"/>
          <p:nvPr/>
        </p:nvSpPr>
        <p:spPr>
          <a:xfrm>
            <a:off x="11278951" y="5870972"/>
            <a:ext cx="2476500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Incorrect</a:t>
            </a:r>
          </a:p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Dates</a:t>
            </a:r>
          </a:p>
        </p:txBody>
      </p:sp>
      <p:grpSp>
        <p:nvGrpSpPr>
          <p:cNvPr id="41" name="Group 30">
            <a:extLst>
              <a:ext uri="{FF2B5EF4-FFF2-40B4-BE49-F238E27FC236}">
                <a16:creationId xmlns:a16="http://schemas.microsoft.com/office/drawing/2014/main" id="{AD92F3DE-9894-158E-60BA-4DE75B2E6BFB}"/>
              </a:ext>
            </a:extLst>
          </p:cNvPr>
          <p:cNvGrpSpPr/>
          <p:nvPr/>
        </p:nvGrpSpPr>
        <p:grpSpPr>
          <a:xfrm>
            <a:off x="14326951" y="4527947"/>
            <a:ext cx="2857500" cy="3619500"/>
            <a:chOff x="0" y="0"/>
            <a:chExt cx="3810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42" name="Freeform 31">
              <a:extLst>
                <a:ext uri="{FF2B5EF4-FFF2-40B4-BE49-F238E27FC236}">
                  <a16:creationId xmlns:a16="http://schemas.microsoft.com/office/drawing/2014/main" id="{E60C7E97-6C23-6C05-82F5-CAEC97FD4176}"/>
                </a:ext>
              </a:extLst>
            </p:cNvPr>
            <p:cNvSpPr/>
            <p:nvPr/>
          </p:nvSpPr>
          <p:spPr>
            <a:xfrm>
              <a:off x="0" y="0"/>
              <a:ext cx="3810000" cy="4826000"/>
            </a:xfrm>
            <a:custGeom>
              <a:avLst/>
              <a:gdLst/>
              <a:ahLst/>
              <a:cxnLst/>
              <a:rect l="l" t="t" r="r" b="b"/>
              <a:pathLst>
                <a:path w="3810000" h="4826000">
                  <a:moveTo>
                    <a:pt x="381000" y="0"/>
                  </a:moveTo>
                  <a:lnTo>
                    <a:pt x="3429000" y="0"/>
                  </a:lnTo>
                  <a:cubicBezTo>
                    <a:pt x="3639420" y="0"/>
                    <a:pt x="3810000" y="170580"/>
                    <a:pt x="3810000" y="381000"/>
                  </a:cubicBezTo>
                  <a:lnTo>
                    <a:pt x="3810000" y="4445000"/>
                  </a:lnTo>
                  <a:cubicBezTo>
                    <a:pt x="3810000" y="4655420"/>
                    <a:pt x="3639420" y="4826000"/>
                    <a:pt x="3429000" y="4826000"/>
                  </a:cubicBezTo>
                  <a:lnTo>
                    <a:pt x="381000" y="4826000"/>
                  </a:lnTo>
                  <a:cubicBezTo>
                    <a:pt x="170580" y="4826000"/>
                    <a:pt x="0" y="4655420"/>
                    <a:pt x="0" y="4445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 sz="2000"/>
            </a:p>
          </p:txBody>
        </p:sp>
      </p:grpSp>
      <p:grpSp>
        <p:nvGrpSpPr>
          <p:cNvPr id="43" name="Group 32">
            <a:extLst>
              <a:ext uri="{FF2B5EF4-FFF2-40B4-BE49-F238E27FC236}">
                <a16:creationId xmlns:a16="http://schemas.microsoft.com/office/drawing/2014/main" id="{75BF7AA1-636C-ED44-0940-A013CAB664A0}"/>
              </a:ext>
            </a:extLst>
          </p:cNvPr>
          <p:cNvGrpSpPr/>
          <p:nvPr/>
        </p:nvGrpSpPr>
        <p:grpSpPr>
          <a:xfrm>
            <a:off x="15374701" y="4908947"/>
            <a:ext cx="762000" cy="762000"/>
            <a:chOff x="0" y="0"/>
            <a:chExt cx="1016000" cy="1016000"/>
          </a:xfrm>
          <a:solidFill>
            <a:schemeClr val="tx1"/>
          </a:solidFill>
        </p:grpSpPr>
        <p:sp>
          <p:nvSpPr>
            <p:cNvPr id="44" name="Freeform 33">
              <a:extLst>
                <a:ext uri="{FF2B5EF4-FFF2-40B4-BE49-F238E27FC236}">
                  <a16:creationId xmlns:a16="http://schemas.microsoft.com/office/drawing/2014/main" id="{E42DF859-06B1-BE2E-46E3-460F78A07E0E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  <p:sp>
          <p:nvSpPr>
            <p:cNvPr id="45" name="TextBox 34">
              <a:extLst>
                <a:ext uri="{FF2B5EF4-FFF2-40B4-BE49-F238E27FC236}">
                  <a16:creationId xmlns:a16="http://schemas.microsoft.com/office/drawing/2014/main" id="{AB453CDC-EC01-152A-1C85-3E0A6563B343}"/>
                </a:ext>
              </a:extLst>
            </p:cNvPr>
            <p:cNvSpPr txBox="1"/>
            <p:nvPr/>
          </p:nvSpPr>
          <p:spPr>
            <a:xfrm>
              <a:off x="0" y="-95250"/>
              <a:ext cx="1016000" cy="111125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#!</a:t>
              </a:r>
            </a:p>
          </p:txBody>
        </p:sp>
      </p:grpSp>
      <p:sp>
        <p:nvSpPr>
          <p:cNvPr id="72" name="TextBox 35">
            <a:extLst>
              <a:ext uri="{FF2B5EF4-FFF2-40B4-BE49-F238E27FC236}">
                <a16:creationId xmlns:a16="http://schemas.microsoft.com/office/drawing/2014/main" id="{7EE7DE20-ACCE-9F93-E7B8-256E1EE85C2B}"/>
              </a:ext>
            </a:extLst>
          </p:cNvPr>
          <p:cNvSpPr txBox="1"/>
          <p:nvPr/>
        </p:nvSpPr>
        <p:spPr>
          <a:xfrm>
            <a:off x="14517451" y="5870972"/>
            <a:ext cx="2476500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Wrong</a:t>
            </a:r>
          </a:p>
          <a:p>
            <a:pPr marL="0" lvl="0" indent="0" algn="ctr">
              <a:lnSpc>
                <a:spcPts val="390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Data Types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BB6EC7C-AA34-7E9B-84F4-F73DEC26372E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8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481144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45043D-8AC6-F0A3-9300-4218DD498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F5C7A672-68B9-7B07-3870-96AFF27F2103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E60231-6ED3-9571-43E6-1F21BB451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825" y="911913"/>
            <a:ext cx="11374400" cy="1782202"/>
          </a:xfrm>
        </p:spPr>
        <p:txBody>
          <a:bodyPr>
            <a:normAutofit/>
          </a:bodyPr>
          <a:lstStyle/>
          <a:p>
            <a:pPr algn="l"/>
            <a:r>
              <a:rPr lang="en-US" sz="5400" b="1" dirty="0"/>
              <a:t>Power BI Connectivity</a:t>
            </a:r>
            <a:br>
              <a:rPr lang="en-US" sz="5400" b="1" dirty="0"/>
            </a:br>
            <a:endParaRPr lang="en-US" sz="5400" b="1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ACD6BB2-E778-24C9-2FB8-EE3AB4D97C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1D5AE0-F37B-B7D8-7512-09E44152DD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48600" y="3200146"/>
            <a:ext cx="9753600" cy="6174941"/>
          </a:xfrm>
          <a:prstGeom prst="rect">
            <a:avLst/>
          </a:prstGeom>
        </p:spPr>
      </p:pic>
      <p:sp>
        <p:nvSpPr>
          <p:cNvPr id="41" name="TextBox 10">
            <a:extLst>
              <a:ext uri="{FF2B5EF4-FFF2-40B4-BE49-F238E27FC236}">
                <a16:creationId xmlns:a16="http://schemas.microsoft.com/office/drawing/2014/main" id="{FDF6277C-9B01-CB8B-A3C6-B7F1090947BC}"/>
              </a:ext>
            </a:extLst>
          </p:cNvPr>
          <p:cNvSpPr txBox="1"/>
          <p:nvPr/>
        </p:nvSpPr>
        <p:spPr>
          <a:xfrm>
            <a:off x="674725" y="2553214"/>
            <a:ext cx="7173875" cy="79868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Connecting to data through Power BI is easy, and can be achieved with a variety of data source formats:</a:t>
            </a: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Files</a:t>
            </a: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Databases</a:t>
            </a: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Online Services</a:t>
            </a: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SaaS</a:t>
            </a: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Other</a:t>
            </a:r>
          </a:p>
          <a:p>
            <a:pPr marL="342900" indent="-342900" algn="l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3820655-9670-81C5-BDD8-EEDF254BB871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9</a:t>
            </a:fld>
            <a:endParaRPr lang="en-E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4945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CE103-1517-0BBD-55FE-034A1B643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44C06F93-99B2-349F-A597-36690A3B817E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80DBFE-0C45-1C4E-5EA0-FFD24DBA2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825" y="911913"/>
            <a:ext cx="11374400" cy="1782202"/>
          </a:xfrm>
        </p:spPr>
        <p:txBody>
          <a:bodyPr>
            <a:normAutofit/>
          </a:bodyPr>
          <a:lstStyle/>
          <a:p>
            <a:pPr algn="l"/>
            <a:r>
              <a:rPr lang="en-US" sz="5400" b="1" dirty="0"/>
              <a:t>Power BI Connectivity</a:t>
            </a:r>
            <a:br>
              <a:rPr lang="en-US" sz="5400" b="1" dirty="0"/>
            </a:br>
            <a:r>
              <a:rPr lang="en-US" sz="5400" dirty="0">
                <a:solidFill>
                  <a:srgbClr val="8A8A8A"/>
                </a:solidFill>
                <a:latin typeface="Tajawal"/>
                <a:ea typeface="Tajawal"/>
                <a:cs typeface="Tajawal"/>
                <a:sym typeface="Tajawal"/>
              </a:rPr>
              <a:t>Most Common Data Sources</a:t>
            </a:r>
            <a:endParaRPr lang="en-US" sz="5400" b="1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8698B98-AF46-7874-31D7-01E229112F0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76" name="Slide Number Placeholder 75">
            <a:extLst>
              <a:ext uri="{FF2B5EF4-FFF2-40B4-BE49-F238E27FC236}">
                <a16:creationId xmlns:a16="http://schemas.microsoft.com/office/drawing/2014/main" id="{429C2452-F999-BA46-0B5C-89A713AEB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592834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z="2000" smtClean="0"/>
              <a:pPr/>
              <a:t>10</a:t>
            </a:fld>
            <a:endParaRPr lang="en-US" sz="200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3DF9C82E-4483-39EE-C4FF-C7564D631CDD}"/>
              </a:ext>
            </a:extLst>
          </p:cNvPr>
          <p:cNvGrpSpPr/>
          <p:nvPr/>
        </p:nvGrpSpPr>
        <p:grpSpPr>
          <a:xfrm>
            <a:off x="609600" y="4037140"/>
            <a:ext cx="2952750" cy="3619500"/>
            <a:chOff x="0" y="0"/>
            <a:chExt cx="3937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738A91E-E6B8-EC0C-A69E-9AE2533B31F5}"/>
                </a:ext>
              </a:extLst>
            </p:cNvPr>
            <p:cNvSpPr/>
            <p:nvPr/>
          </p:nvSpPr>
          <p:spPr>
            <a:xfrm>
              <a:off x="0" y="0"/>
              <a:ext cx="3937000" cy="4826000"/>
            </a:xfrm>
            <a:custGeom>
              <a:avLst/>
              <a:gdLst/>
              <a:ahLst/>
              <a:cxnLst/>
              <a:rect l="l" t="t" r="r" b="b"/>
              <a:pathLst>
                <a:path w="3937000" h="4826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432300"/>
                  </a:lnTo>
                  <a:cubicBezTo>
                    <a:pt x="3937000" y="4649734"/>
                    <a:pt x="3760734" y="4826000"/>
                    <a:pt x="3543300" y="4826000"/>
                  </a:cubicBezTo>
                  <a:lnTo>
                    <a:pt x="393700" y="4826000"/>
                  </a:lnTo>
                  <a:cubicBezTo>
                    <a:pt x="176265" y="4826000"/>
                    <a:pt x="0" y="4649734"/>
                    <a:pt x="0" y="4432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50F8A02C-1556-C6AD-2887-0E805E6CD3EF}"/>
              </a:ext>
            </a:extLst>
          </p:cNvPr>
          <p:cNvGrpSpPr/>
          <p:nvPr/>
        </p:nvGrpSpPr>
        <p:grpSpPr>
          <a:xfrm>
            <a:off x="1704975" y="4325271"/>
            <a:ext cx="762000" cy="854870"/>
            <a:chOff x="0" y="-123826"/>
            <a:chExt cx="1016000" cy="11398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917AA61E-58FB-C6D3-8A32-CA39B46C4CDD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sz="3200"/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BC42C040-08AA-2E09-F029-3AB6318E278D}"/>
                </a:ext>
              </a:extLst>
            </p:cNvPr>
            <p:cNvSpPr txBox="1"/>
            <p:nvPr/>
          </p:nvSpPr>
          <p:spPr>
            <a:xfrm>
              <a:off x="0" y="-123826"/>
              <a:ext cx="1016000" cy="11398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480"/>
                </a:lnSpc>
                <a:spcBef>
                  <a:spcPct val="0"/>
                </a:spcBef>
              </a:pPr>
              <a:r>
                <a:rPr lang="en-US" sz="4800" u="none" strike="noStrike" dirty="0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1</a:t>
              </a:r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EA7BBF0B-E098-07D7-7B57-6C7D58917F68}"/>
              </a:ext>
            </a:extLst>
          </p:cNvPr>
          <p:cNvSpPr txBox="1"/>
          <p:nvPr/>
        </p:nvSpPr>
        <p:spPr>
          <a:xfrm>
            <a:off x="704850" y="5549974"/>
            <a:ext cx="2762250" cy="5963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5400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Files</a:t>
            </a: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79D7D769-F716-7E39-03AA-68F03A855700}"/>
              </a:ext>
            </a:extLst>
          </p:cNvPr>
          <p:cNvSpPr txBox="1"/>
          <p:nvPr/>
        </p:nvSpPr>
        <p:spPr>
          <a:xfrm>
            <a:off x="752475" y="6378649"/>
            <a:ext cx="2667000" cy="898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4000" u="none" strike="noStrike" dirty="0">
                <a:latin typeface="Tajawal"/>
                <a:ea typeface="Tajawal"/>
                <a:cs typeface="Tajawal"/>
                <a:sym typeface="Tajawal"/>
              </a:rPr>
              <a:t>Excel, CSV, XML</a:t>
            </a:r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AAF3D027-3CFA-BA25-8A23-6162D7D06407}"/>
              </a:ext>
            </a:extLst>
          </p:cNvPr>
          <p:cNvGrpSpPr/>
          <p:nvPr/>
        </p:nvGrpSpPr>
        <p:grpSpPr>
          <a:xfrm>
            <a:off x="3943350" y="4037140"/>
            <a:ext cx="2952750" cy="3619500"/>
            <a:chOff x="0" y="0"/>
            <a:chExt cx="3937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342F0EE7-8B31-9B56-D8C5-1F4C637EE04F}"/>
                </a:ext>
              </a:extLst>
            </p:cNvPr>
            <p:cNvSpPr/>
            <p:nvPr/>
          </p:nvSpPr>
          <p:spPr>
            <a:xfrm>
              <a:off x="0" y="0"/>
              <a:ext cx="3937000" cy="4826000"/>
            </a:xfrm>
            <a:custGeom>
              <a:avLst/>
              <a:gdLst/>
              <a:ahLst/>
              <a:cxnLst/>
              <a:rect l="l" t="t" r="r" b="b"/>
              <a:pathLst>
                <a:path w="3937000" h="4826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432300"/>
                  </a:lnTo>
                  <a:cubicBezTo>
                    <a:pt x="3937000" y="4649734"/>
                    <a:pt x="3760734" y="4826000"/>
                    <a:pt x="3543300" y="4826000"/>
                  </a:cubicBezTo>
                  <a:lnTo>
                    <a:pt x="393700" y="4826000"/>
                  </a:lnTo>
                  <a:cubicBezTo>
                    <a:pt x="176265" y="4826000"/>
                    <a:pt x="0" y="4649734"/>
                    <a:pt x="0" y="4432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15" name="Group 15">
            <a:extLst>
              <a:ext uri="{FF2B5EF4-FFF2-40B4-BE49-F238E27FC236}">
                <a16:creationId xmlns:a16="http://schemas.microsoft.com/office/drawing/2014/main" id="{97BB4A72-EB0D-E14C-932B-298FED651E85}"/>
              </a:ext>
            </a:extLst>
          </p:cNvPr>
          <p:cNvGrpSpPr/>
          <p:nvPr/>
        </p:nvGrpSpPr>
        <p:grpSpPr>
          <a:xfrm>
            <a:off x="5038725" y="4418140"/>
            <a:ext cx="762000" cy="762000"/>
            <a:chOff x="0" y="0"/>
            <a:chExt cx="1016000" cy="1016000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4A426540-8C0C-3E2F-EFF9-8AF709AB0DF9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sz="3200"/>
            </a:p>
          </p:txBody>
        </p:sp>
        <p:sp>
          <p:nvSpPr>
            <p:cNvPr id="17" name="TextBox 17">
              <a:extLst>
                <a:ext uri="{FF2B5EF4-FFF2-40B4-BE49-F238E27FC236}">
                  <a16:creationId xmlns:a16="http://schemas.microsoft.com/office/drawing/2014/main" id="{E162CA8A-99C7-6122-ED07-AA83372BC104}"/>
                </a:ext>
              </a:extLst>
            </p:cNvPr>
            <p:cNvSpPr txBox="1"/>
            <p:nvPr/>
          </p:nvSpPr>
          <p:spPr>
            <a:xfrm>
              <a:off x="0" y="-123825"/>
              <a:ext cx="1016000" cy="11398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480"/>
                </a:lnSpc>
                <a:spcBef>
                  <a:spcPct val="0"/>
                </a:spcBef>
              </a:pPr>
              <a:r>
                <a:rPr lang="en-US" sz="48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2</a:t>
              </a:r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291EA87D-7293-70ED-F910-33881B215313}"/>
              </a:ext>
            </a:extLst>
          </p:cNvPr>
          <p:cNvSpPr txBox="1"/>
          <p:nvPr/>
        </p:nvSpPr>
        <p:spPr>
          <a:xfrm>
            <a:off x="4038600" y="5549974"/>
            <a:ext cx="2762250" cy="1147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54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Databases</a:t>
            </a: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E9FCF939-61F1-4E80-7BA6-2667BF287112}"/>
              </a:ext>
            </a:extLst>
          </p:cNvPr>
          <p:cNvSpPr txBox="1"/>
          <p:nvPr/>
        </p:nvSpPr>
        <p:spPr>
          <a:xfrm>
            <a:off x="4086225" y="6378649"/>
            <a:ext cx="2667000" cy="898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4000" u="none" strike="noStrike">
                <a:latin typeface="Tajawal"/>
                <a:ea typeface="Tajawal"/>
                <a:cs typeface="Tajawal"/>
                <a:sym typeface="Tajawal"/>
              </a:rPr>
              <a:t>SQL, Oracle, MySQL</a:t>
            </a:r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AB9A4390-D5D7-026A-468A-45CD4C0B8EC2}"/>
              </a:ext>
            </a:extLst>
          </p:cNvPr>
          <p:cNvGrpSpPr/>
          <p:nvPr/>
        </p:nvGrpSpPr>
        <p:grpSpPr>
          <a:xfrm>
            <a:off x="7277100" y="4037140"/>
            <a:ext cx="2952750" cy="3619500"/>
            <a:chOff x="0" y="0"/>
            <a:chExt cx="3937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ED6CE6F3-9B3A-7053-6E49-5F722F1F909A}"/>
                </a:ext>
              </a:extLst>
            </p:cNvPr>
            <p:cNvSpPr/>
            <p:nvPr/>
          </p:nvSpPr>
          <p:spPr>
            <a:xfrm>
              <a:off x="0" y="0"/>
              <a:ext cx="3937000" cy="4826000"/>
            </a:xfrm>
            <a:custGeom>
              <a:avLst/>
              <a:gdLst/>
              <a:ahLst/>
              <a:cxnLst/>
              <a:rect l="l" t="t" r="r" b="b"/>
              <a:pathLst>
                <a:path w="3937000" h="4826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432300"/>
                  </a:lnTo>
                  <a:cubicBezTo>
                    <a:pt x="3937000" y="4649734"/>
                    <a:pt x="3760734" y="4826000"/>
                    <a:pt x="3543300" y="4826000"/>
                  </a:cubicBezTo>
                  <a:lnTo>
                    <a:pt x="393700" y="4826000"/>
                  </a:lnTo>
                  <a:cubicBezTo>
                    <a:pt x="176265" y="4826000"/>
                    <a:pt x="0" y="4649734"/>
                    <a:pt x="0" y="4432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1483753B-6627-D08A-9478-D072ECE44831}"/>
              </a:ext>
            </a:extLst>
          </p:cNvPr>
          <p:cNvGrpSpPr/>
          <p:nvPr/>
        </p:nvGrpSpPr>
        <p:grpSpPr>
          <a:xfrm>
            <a:off x="8372475" y="4418140"/>
            <a:ext cx="762000" cy="762000"/>
            <a:chOff x="0" y="0"/>
            <a:chExt cx="1016000" cy="1016000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9A00D89D-F57C-AE56-48EE-B3E375A875D3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sz="3200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614E8F75-6AE1-BF2E-6456-593BC0171C64}"/>
                </a:ext>
              </a:extLst>
            </p:cNvPr>
            <p:cNvSpPr txBox="1"/>
            <p:nvPr/>
          </p:nvSpPr>
          <p:spPr>
            <a:xfrm>
              <a:off x="0" y="-123825"/>
              <a:ext cx="1016000" cy="11398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480"/>
                </a:lnSpc>
                <a:spcBef>
                  <a:spcPct val="0"/>
                </a:spcBef>
              </a:pPr>
              <a:r>
                <a:rPr lang="en-US" sz="48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3</a:t>
              </a:r>
            </a:p>
          </p:txBody>
        </p:sp>
      </p:grpSp>
      <p:sp>
        <p:nvSpPr>
          <p:cNvPr id="25" name="TextBox 25">
            <a:extLst>
              <a:ext uri="{FF2B5EF4-FFF2-40B4-BE49-F238E27FC236}">
                <a16:creationId xmlns:a16="http://schemas.microsoft.com/office/drawing/2014/main" id="{F48AB578-B613-F835-E082-8692B70D2CAD}"/>
              </a:ext>
            </a:extLst>
          </p:cNvPr>
          <p:cNvSpPr txBox="1"/>
          <p:nvPr/>
        </p:nvSpPr>
        <p:spPr>
          <a:xfrm>
            <a:off x="7372350" y="5549974"/>
            <a:ext cx="2762250" cy="5963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54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Cloud</a:t>
            </a:r>
          </a:p>
        </p:txBody>
      </p:sp>
      <p:sp>
        <p:nvSpPr>
          <p:cNvPr id="26" name="TextBox 26">
            <a:extLst>
              <a:ext uri="{FF2B5EF4-FFF2-40B4-BE49-F238E27FC236}">
                <a16:creationId xmlns:a16="http://schemas.microsoft.com/office/drawing/2014/main" id="{9D780468-A12D-E568-0DEA-84246ABF4B63}"/>
              </a:ext>
            </a:extLst>
          </p:cNvPr>
          <p:cNvSpPr txBox="1"/>
          <p:nvPr/>
        </p:nvSpPr>
        <p:spPr>
          <a:xfrm>
            <a:off x="7419975" y="6378649"/>
            <a:ext cx="2667000" cy="898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4000" u="none" strike="noStrike">
                <a:latin typeface="Tajawal"/>
                <a:ea typeface="Tajawal"/>
                <a:cs typeface="Tajawal"/>
                <a:sym typeface="Tajawal"/>
              </a:rPr>
              <a:t>Azure, SharePoint</a:t>
            </a:r>
          </a:p>
        </p:txBody>
      </p:sp>
      <p:grpSp>
        <p:nvGrpSpPr>
          <p:cNvPr id="27" name="Group 27">
            <a:extLst>
              <a:ext uri="{FF2B5EF4-FFF2-40B4-BE49-F238E27FC236}">
                <a16:creationId xmlns:a16="http://schemas.microsoft.com/office/drawing/2014/main" id="{20C27DA5-D3CA-9632-E7A3-0F8ABFD23A04}"/>
              </a:ext>
            </a:extLst>
          </p:cNvPr>
          <p:cNvGrpSpPr/>
          <p:nvPr/>
        </p:nvGrpSpPr>
        <p:grpSpPr>
          <a:xfrm>
            <a:off x="10610850" y="4037140"/>
            <a:ext cx="2952750" cy="3619500"/>
            <a:chOff x="0" y="0"/>
            <a:chExt cx="3937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67B443BA-B076-4E9C-CA25-1FABBCA267D5}"/>
                </a:ext>
              </a:extLst>
            </p:cNvPr>
            <p:cNvSpPr/>
            <p:nvPr/>
          </p:nvSpPr>
          <p:spPr>
            <a:xfrm>
              <a:off x="0" y="0"/>
              <a:ext cx="3937000" cy="4826000"/>
            </a:xfrm>
            <a:custGeom>
              <a:avLst/>
              <a:gdLst/>
              <a:ahLst/>
              <a:cxnLst/>
              <a:rect l="l" t="t" r="r" b="b"/>
              <a:pathLst>
                <a:path w="3937000" h="4826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432300"/>
                  </a:lnTo>
                  <a:cubicBezTo>
                    <a:pt x="3937000" y="4649734"/>
                    <a:pt x="3760734" y="4826000"/>
                    <a:pt x="3543300" y="4826000"/>
                  </a:cubicBezTo>
                  <a:lnTo>
                    <a:pt x="393700" y="4826000"/>
                  </a:lnTo>
                  <a:cubicBezTo>
                    <a:pt x="176265" y="4826000"/>
                    <a:pt x="0" y="4649734"/>
                    <a:pt x="0" y="4432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29" name="Group 29">
            <a:extLst>
              <a:ext uri="{FF2B5EF4-FFF2-40B4-BE49-F238E27FC236}">
                <a16:creationId xmlns:a16="http://schemas.microsoft.com/office/drawing/2014/main" id="{363914AC-63D7-20D4-AA96-E37C630476BF}"/>
              </a:ext>
            </a:extLst>
          </p:cNvPr>
          <p:cNvGrpSpPr/>
          <p:nvPr/>
        </p:nvGrpSpPr>
        <p:grpSpPr>
          <a:xfrm>
            <a:off x="11706225" y="4418140"/>
            <a:ext cx="762000" cy="762000"/>
            <a:chOff x="0" y="0"/>
            <a:chExt cx="1016000" cy="1016000"/>
          </a:xfrm>
        </p:grpSpPr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CDE3A8E5-C630-F27D-30A4-42F9226461CD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sz="3200"/>
            </a:p>
          </p:txBody>
        </p:sp>
        <p:sp>
          <p:nvSpPr>
            <p:cNvPr id="31" name="TextBox 31">
              <a:extLst>
                <a:ext uri="{FF2B5EF4-FFF2-40B4-BE49-F238E27FC236}">
                  <a16:creationId xmlns:a16="http://schemas.microsoft.com/office/drawing/2014/main" id="{155CCC0C-5B8B-8DDC-E862-7BC9075F4DB7}"/>
                </a:ext>
              </a:extLst>
            </p:cNvPr>
            <p:cNvSpPr txBox="1"/>
            <p:nvPr/>
          </p:nvSpPr>
          <p:spPr>
            <a:xfrm>
              <a:off x="0" y="-123825"/>
              <a:ext cx="1016000" cy="11398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480"/>
                </a:lnSpc>
                <a:spcBef>
                  <a:spcPct val="0"/>
                </a:spcBef>
              </a:pPr>
              <a:r>
                <a:rPr lang="en-US" sz="48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4</a:t>
              </a:r>
            </a:p>
          </p:txBody>
        </p:sp>
      </p:grpSp>
      <p:sp>
        <p:nvSpPr>
          <p:cNvPr id="32" name="TextBox 32">
            <a:extLst>
              <a:ext uri="{FF2B5EF4-FFF2-40B4-BE49-F238E27FC236}">
                <a16:creationId xmlns:a16="http://schemas.microsoft.com/office/drawing/2014/main" id="{529E676A-4FC9-DFC6-6181-17A79DFD40AF}"/>
              </a:ext>
            </a:extLst>
          </p:cNvPr>
          <p:cNvSpPr txBox="1"/>
          <p:nvPr/>
        </p:nvSpPr>
        <p:spPr>
          <a:xfrm>
            <a:off x="10706100" y="5549974"/>
            <a:ext cx="2762250" cy="5963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54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Websites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2F9CC415-1D7E-6B8E-1560-C1691BBD0730}"/>
              </a:ext>
            </a:extLst>
          </p:cNvPr>
          <p:cNvSpPr txBox="1"/>
          <p:nvPr/>
        </p:nvSpPr>
        <p:spPr>
          <a:xfrm>
            <a:off x="10753725" y="6378649"/>
            <a:ext cx="2667000" cy="898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4000" u="none" strike="noStrike">
                <a:latin typeface="Tajawal"/>
                <a:ea typeface="Tajawal"/>
                <a:cs typeface="Tajawal"/>
                <a:sym typeface="Tajawal"/>
              </a:rPr>
              <a:t>Web scraping</a:t>
            </a:r>
          </a:p>
        </p:txBody>
      </p:sp>
      <p:grpSp>
        <p:nvGrpSpPr>
          <p:cNvPr id="34" name="Group 34">
            <a:extLst>
              <a:ext uri="{FF2B5EF4-FFF2-40B4-BE49-F238E27FC236}">
                <a16:creationId xmlns:a16="http://schemas.microsoft.com/office/drawing/2014/main" id="{6B319AC5-FB75-0A02-A225-A8FB2D1680A9}"/>
              </a:ext>
            </a:extLst>
          </p:cNvPr>
          <p:cNvGrpSpPr/>
          <p:nvPr/>
        </p:nvGrpSpPr>
        <p:grpSpPr>
          <a:xfrm>
            <a:off x="13944600" y="4037140"/>
            <a:ext cx="2952750" cy="3619500"/>
            <a:chOff x="0" y="0"/>
            <a:chExt cx="3937000" cy="4826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DEBF9F52-61DB-90DE-ED9E-7755756EBAA7}"/>
                </a:ext>
              </a:extLst>
            </p:cNvPr>
            <p:cNvSpPr/>
            <p:nvPr/>
          </p:nvSpPr>
          <p:spPr>
            <a:xfrm>
              <a:off x="0" y="0"/>
              <a:ext cx="3937000" cy="4826000"/>
            </a:xfrm>
            <a:custGeom>
              <a:avLst/>
              <a:gdLst/>
              <a:ahLst/>
              <a:cxnLst/>
              <a:rect l="l" t="t" r="r" b="b"/>
              <a:pathLst>
                <a:path w="3937000" h="4826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432300"/>
                  </a:lnTo>
                  <a:cubicBezTo>
                    <a:pt x="3937000" y="4649734"/>
                    <a:pt x="3760734" y="4826000"/>
                    <a:pt x="3543300" y="4826000"/>
                  </a:cubicBezTo>
                  <a:lnTo>
                    <a:pt x="393700" y="4826000"/>
                  </a:lnTo>
                  <a:cubicBezTo>
                    <a:pt x="176265" y="4826000"/>
                    <a:pt x="0" y="4649734"/>
                    <a:pt x="0" y="4432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36" name="Group 36">
            <a:extLst>
              <a:ext uri="{FF2B5EF4-FFF2-40B4-BE49-F238E27FC236}">
                <a16:creationId xmlns:a16="http://schemas.microsoft.com/office/drawing/2014/main" id="{C80CA5F6-E6B9-21D9-7764-03262860890F}"/>
              </a:ext>
            </a:extLst>
          </p:cNvPr>
          <p:cNvGrpSpPr/>
          <p:nvPr/>
        </p:nvGrpSpPr>
        <p:grpSpPr>
          <a:xfrm>
            <a:off x="15039975" y="4418140"/>
            <a:ext cx="762000" cy="762000"/>
            <a:chOff x="0" y="0"/>
            <a:chExt cx="1016000" cy="1016000"/>
          </a:xfrm>
        </p:grpSpPr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DCECF5A5-0414-8E03-EFB7-CA608CF54D88}"/>
                </a:ext>
              </a:extLst>
            </p:cNvPr>
            <p:cNvSpPr/>
            <p:nvPr/>
          </p:nvSpPr>
          <p:spPr>
            <a:xfrm>
              <a:off x="0" y="0"/>
              <a:ext cx="1016000" cy="1016000"/>
            </a:xfrm>
            <a:custGeom>
              <a:avLst/>
              <a:gdLst/>
              <a:ahLst/>
              <a:cxnLst/>
              <a:rect l="l" t="t" r="r" b="b"/>
              <a:pathLst>
                <a:path w="1016000" h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 sz="3200"/>
            </a:p>
          </p:txBody>
        </p:sp>
        <p:sp>
          <p:nvSpPr>
            <p:cNvPr id="38" name="TextBox 38">
              <a:extLst>
                <a:ext uri="{FF2B5EF4-FFF2-40B4-BE49-F238E27FC236}">
                  <a16:creationId xmlns:a16="http://schemas.microsoft.com/office/drawing/2014/main" id="{BA92AC6F-EB18-9408-4EED-39FC26C39B28}"/>
                </a:ext>
              </a:extLst>
            </p:cNvPr>
            <p:cNvSpPr txBox="1"/>
            <p:nvPr/>
          </p:nvSpPr>
          <p:spPr>
            <a:xfrm>
              <a:off x="0" y="-123825"/>
              <a:ext cx="1016000" cy="11398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480"/>
                </a:lnSpc>
                <a:spcBef>
                  <a:spcPct val="0"/>
                </a:spcBef>
              </a:pPr>
              <a:r>
                <a:rPr lang="en-US" sz="48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5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4E8ED21-4717-55FA-405D-4389D9B84C42}"/>
              </a:ext>
            </a:extLst>
          </p:cNvPr>
          <p:cNvSpPr txBox="1"/>
          <p:nvPr/>
        </p:nvSpPr>
        <p:spPr>
          <a:xfrm>
            <a:off x="14039850" y="5549974"/>
            <a:ext cx="2762250" cy="5963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54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APIs</a:t>
            </a:r>
          </a:p>
        </p:txBody>
      </p:sp>
      <p:sp>
        <p:nvSpPr>
          <p:cNvPr id="40" name="TextBox 40">
            <a:extLst>
              <a:ext uri="{FF2B5EF4-FFF2-40B4-BE49-F238E27FC236}">
                <a16:creationId xmlns:a16="http://schemas.microsoft.com/office/drawing/2014/main" id="{EE9590B5-688D-1AE2-011D-C3EC08576840}"/>
              </a:ext>
            </a:extLst>
          </p:cNvPr>
          <p:cNvSpPr txBox="1"/>
          <p:nvPr/>
        </p:nvSpPr>
        <p:spPr>
          <a:xfrm>
            <a:off x="14087475" y="6378649"/>
            <a:ext cx="2667000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4000" u="none" strike="noStrike">
                <a:latin typeface="Tajawal"/>
                <a:ea typeface="Tajawal"/>
                <a:cs typeface="Tajawal"/>
                <a:sym typeface="Tajawal"/>
              </a:rPr>
              <a:t>REST, OData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B71BE1E-3537-4BFC-82E7-ADDA8F1C7847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10</a:t>
            </a:fld>
            <a:endParaRPr lang="en-E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502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3C8797-1E45-62FD-F50E-ADF113DFCF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0C2E523-7E5A-7587-9FF1-915ED67E25E9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6AA21E3C-6DDB-7722-E602-2FA2BADD2023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1C74553-178A-C553-10B4-5E05F96A7ABA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3A427B6B-AB9C-E9D7-7993-32B8072D597B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Importing Data to Power BI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7BF069E-921E-69BD-CBA9-B0CAB56CC322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C35BE6F7-BCB5-974C-6F8D-AF7A314F79CA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35B8AB55-2FE0-DB4E-75CE-916F19AE8C0C}"/>
              </a:ext>
            </a:extLst>
          </p:cNvPr>
          <p:cNvGrpSpPr/>
          <p:nvPr/>
        </p:nvGrpSpPr>
        <p:grpSpPr>
          <a:xfrm>
            <a:off x="1005883" y="297943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D5AC72EC-D96C-6E13-4B02-8096F0040D33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40855ED4-293F-2F9A-7C8E-7D52F2D78F42}"/>
              </a:ext>
            </a:extLst>
          </p:cNvPr>
          <p:cNvSpPr txBox="1"/>
          <p:nvPr/>
        </p:nvSpPr>
        <p:spPr>
          <a:xfrm>
            <a:off x="1384887" y="3388242"/>
            <a:ext cx="7507083" cy="6367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Open Power BI Desktop </a:t>
            </a: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Wingdings" pitchFamily="2" charset="2"/>
              </a:rPr>
              <a:t> New Report</a:t>
            </a: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Click Home → Get Data.</a:t>
            </a:r>
          </a:p>
          <a:p>
            <a:pPr marL="342900" indent="-342900" algn="l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Select the Source</a:t>
            </a: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Wingdings" pitchFamily="2" charset="2"/>
            </a:endParaRPr>
          </a:p>
          <a:p>
            <a:pPr marL="342900" indent="-342900" algn="l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Wingdings" pitchFamily="2" charset="2"/>
              </a:rPr>
              <a:t>Connect</a:t>
            </a: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 to your file/database.</a:t>
            </a:r>
          </a:p>
          <a:p>
            <a:pPr algn="l">
              <a:lnSpc>
                <a:spcPct val="150000"/>
              </a:lnSpc>
              <a:spcBef>
                <a:spcPct val="0"/>
              </a:spcBef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B9DC7654-183B-339A-0A0B-39234C3FD5AB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AC4874D-1E7E-CECD-5656-979E0D5C196F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83D6DD7-46B1-B14A-DDE4-47C8E8B378B1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E72059-C606-2E3F-33DA-9A9A33358849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76B39C15-505E-B625-6D0A-584A256434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4054" y="3119825"/>
            <a:ext cx="6605968" cy="6332036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C5A9E92C-8958-B1A2-D3AA-6980591D59AE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11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625376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E89E4-FB16-95CB-204C-AB8468880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14DB0FD-EC31-3407-A427-4DA18BD6E12D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DB8ABD53-2656-E78C-DCAA-8C3D1676C54F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08D7AC3E-D27E-EB30-2C06-FF2F6F44CD61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D722660E-1EC6-5DF9-1218-0479F4DC331A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Previewing Data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08A2551F-E541-CFD0-60F9-A31EA795C4F1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A9122F05-5329-96C3-97BF-0896C0C75950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D37D7D3E-5320-E117-73FC-27ACC87B7739}"/>
              </a:ext>
            </a:extLst>
          </p:cNvPr>
          <p:cNvGrpSpPr/>
          <p:nvPr/>
        </p:nvGrpSpPr>
        <p:grpSpPr>
          <a:xfrm>
            <a:off x="1005883" y="297943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5B5502D2-0F5A-46AC-E4F7-FF9E2A245933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2BE0ECB3-165B-03E3-2B1E-167780A5D1FC}"/>
              </a:ext>
            </a:extLst>
          </p:cNvPr>
          <p:cNvSpPr txBox="1"/>
          <p:nvPr/>
        </p:nvSpPr>
        <p:spPr>
          <a:xfrm>
            <a:off x="1384887" y="3388242"/>
            <a:ext cx="7507083" cy="63486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Before loading data into Power BI, we should always inspect and prepare it. 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Loading poor quality data directly into the report can lead to misleading dashboards.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Navigator Window Previews tables and sheets before loading into your model</a:t>
            </a:r>
          </a:p>
          <a:p>
            <a:pPr marL="342900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ea typeface="Alexandria Bold"/>
                <a:cs typeface="Alexandria Bold"/>
                <a:sym typeface="Alexandria Bold"/>
              </a:rPr>
              <a:t>. Choose Transform Data instead of Load to open Power Query</a:t>
            </a: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7439BF58-D299-93D1-2E29-17C386D981F2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FDA7965A-4661-08F6-06F2-12BB74FF5A2D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05C9122-BB2D-D0A2-5346-F858F7B0B547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B7D85C-EBD3-72A8-747C-5794EA09D319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E812271-40D1-797E-FC24-C981F7805F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923" y="3025998"/>
            <a:ext cx="7772400" cy="6161264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EDF295E5-6B85-E57B-343A-22B2BB68CA17}"/>
              </a:ext>
            </a:extLst>
          </p:cNvPr>
          <p:cNvSpPr/>
          <p:nvPr/>
        </p:nvSpPr>
        <p:spPr>
          <a:xfrm>
            <a:off x="15087599" y="8648699"/>
            <a:ext cx="1246449" cy="621011"/>
          </a:xfrm>
          <a:prstGeom prst="ellipse">
            <a:avLst/>
          </a:prstGeom>
          <a:solidFill>
            <a:schemeClr val="accent2">
              <a:alpha val="18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CF1A4BB-BA96-9ACF-6611-EAB728243225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12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484184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63925-1413-B673-01DC-DB7418FBF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5F4BE07-56C8-FF2D-D587-AB158ABA1B5C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C88AACD-8B75-F16C-B9C6-A5C15A850FB6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4D74C46-CB6A-71D4-62B1-6DDD3732CAAA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321A7E7-E647-D56E-CE31-9511AAF42F1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73E916C-8479-8960-CFE7-7A994D945DAE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85A882-A9FE-4BD0-AD55-4E5DFF64592E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0D1CE6C-656A-15A7-2262-073BF748D17D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9250651-CBEC-194B-986A-033AC8ED65FC}"/>
              </a:ext>
            </a:extLst>
          </p:cNvPr>
          <p:cNvSpPr txBox="1"/>
          <p:nvPr/>
        </p:nvSpPr>
        <p:spPr>
          <a:xfrm>
            <a:off x="9452009" y="1410624"/>
            <a:ext cx="713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Using Power Query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6F48843-BC17-4769-BCC7-5FC2CA3626B8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44B932C-049F-1BF2-A28F-A59C10FC29F2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48A4680-8E28-5638-3497-B60F4B0F8E2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3F7AABD-A428-DBDD-3C0B-C0AE72A1018D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13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16996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D5EEAA-413A-369B-781A-904372A25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6F69516-D90F-36BA-7C3A-C5D70C1F3017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1684D1F4-0874-F13F-0260-11A3CE5E2F1D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0B7D771F-57B5-D93C-8A67-DF60E42E4D09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6C72CA5B-C0CA-42B7-FAB7-63892BB87D2D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What is Power Query?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AA2DB928-15C3-72BA-7BD6-1723B62F3BED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DEC6D49E-EA38-D985-FF74-547E468ACA0B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530341C8-3A55-1701-BF2B-7EEE239C5C02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A280C17F-30AC-0EC4-D42A-CBA12AB0A5F1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2E46B187-4D36-B0BC-67ED-D7EC7BF78635}"/>
              </a:ext>
            </a:extLst>
          </p:cNvPr>
          <p:cNvSpPr txBox="1"/>
          <p:nvPr/>
        </p:nvSpPr>
        <p:spPr>
          <a:xfrm>
            <a:off x="1384888" y="3304607"/>
            <a:ext cx="8873548" cy="66479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rgbClr val="000000"/>
                </a:solidFill>
                <a:latin typeface="Calibri" panose="020F0502020204030204" pitchFamily="34" charset="0"/>
                <a:ea typeface="Alexandria Bold"/>
                <a:cs typeface="Calibri" panose="020F0502020204030204" pitchFamily="34" charset="0"/>
                <a:sym typeface="Alexandria Bold"/>
              </a:rPr>
              <a:t>Power BI's data preparation engine</a:t>
            </a:r>
          </a:p>
          <a:p>
            <a:pPr marL="342900" indent="-3429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rgbClr val="000000"/>
                </a:solidFill>
                <a:latin typeface="Calibri" panose="020F0502020204030204" pitchFamily="34" charset="0"/>
                <a:ea typeface="Alexandria Bold"/>
                <a:cs typeface="Calibri" panose="020F0502020204030204" pitchFamily="34" charset="0"/>
                <a:sym typeface="Alexandria Bold"/>
              </a:rPr>
              <a:t>"The workshop where data gets fixed.”</a:t>
            </a:r>
          </a:p>
          <a:p>
            <a:pPr marL="342900" indent="-3429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rgbClr val="000000"/>
                </a:solidFill>
                <a:latin typeface="Calibri" panose="020F0502020204030204" pitchFamily="34" charset="0"/>
                <a:ea typeface="Alexandria Bold"/>
                <a:cs typeface="Calibri" panose="020F0502020204030204" pitchFamily="34" charset="0"/>
                <a:sym typeface="Alexandria Bold"/>
              </a:rPr>
              <a:t>Benefits:</a:t>
            </a:r>
          </a:p>
          <a:p>
            <a:pPr marL="342900" indent="-342900" algn="l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5400" dirty="0">
              <a:solidFill>
                <a:srgbClr val="000000"/>
              </a:solidFill>
              <a:latin typeface="Calibri" panose="020F0502020204030204" pitchFamily="34" charset="0"/>
              <a:ea typeface="Alexandria Bold"/>
              <a:cs typeface="Calibri" panose="020F0502020204030204" pitchFamily="34" charset="0"/>
              <a:sym typeface="Alexandria Bold"/>
            </a:endParaRPr>
          </a:p>
          <a:p>
            <a:pPr marL="342900" indent="-342900" algn="l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5400" dirty="0">
              <a:solidFill>
                <a:srgbClr val="000000"/>
              </a:solidFill>
              <a:latin typeface="Calibri" panose="020F0502020204030204" pitchFamily="34" charset="0"/>
              <a:ea typeface="Alexandria Bold"/>
              <a:cs typeface="Calibri" panose="020F0502020204030204" pitchFamily="34" charset="0"/>
              <a:sym typeface="Alexandria Bold"/>
            </a:endParaRPr>
          </a:p>
          <a:p>
            <a:pPr marL="342900" indent="-342900" algn="l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5400" dirty="0">
              <a:solidFill>
                <a:srgbClr val="000000"/>
              </a:solidFill>
              <a:latin typeface="Calibri" panose="020F0502020204030204" pitchFamily="34" charset="0"/>
              <a:ea typeface="Alexandria Bold"/>
              <a:cs typeface="Calibri" panose="020F0502020204030204" pitchFamily="34" charset="0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2EC7E7DA-A38E-2B54-4A7B-58B54AE315DC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6FD1BF23-D942-A55B-C9B9-8C55864E2D1C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A97390A-4DC9-1755-5D10-BF4CF654691A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E0171D0-DB2E-C435-FAAE-79EB46A6CEFB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01B2F59-AF66-404B-4F7A-5237EF1F5B95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14</a:t>
            </a:fld>
            <a:endParaRPr lang="en-EG" dirty="0"/>
          </a:p>
        </p:txBody>
      </p:sp>
      <p:graphicFrame>
        <p:nvGraphicFramePr>
          <p:cNvPr id="26" name="Diagram 25">
            <a:extLst>
              <a:ext uri="{FF2B5EF4-FFF2-40B4-BE49-F238E27FC236}">
                <a16:creationId xmlns:a16="http://schemas.microsoft.com/office/drawing/2014/main" id="{5A68E038-9CE0-33AB-AFE7-E884434C80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3806641"/>
              </p:ext>
            </p:extLst>
          </p:nvPr>
        </p:nvGraphicFramePr>
        <p:xfrm>
          <a:off x="10694865" y="3789843"/>
          <a:ext cx="6042270" cy="4336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9976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17C27-8199-E2CB-61A5-B3D9CC08C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8795BBD-AF5E-8880-328D-2127F365EBEB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06900804-26F0-4DC4-3168-7A00684C45DF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Power Query Interface Main Area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D6472F66-339D-36AA-1BBA-0605B4EE6FFC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6AD5E17F-56F7-F121-51DF-6AC083D66E20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8CA13EDD-D4FD-FA60-0147-A0ECC431F5F2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5F0FF3E0-B21A-3E9D-8671-9435131A0B51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D99067BD-7845-EC90-6058-E2FA110B1E60}"/>
              </a:ext>
            </a:extLst>
          </p:cNvPr>
          <p:cNvSpPr txBox="1"/>
          <p:nvPr/>
        </p:nvSpPr>
        <p:spPr>
          <a:xfrm>
            <a:off x="1384887" y="3474314"/>
            <a:ext cx="11240883" cy="48731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Queries Pane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Data Preview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Applied Steps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8A03B2D2-1DA0-515C-BCF5-DC6249294629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DD566637-7504-A08A-8D18-9B67CE40D115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E87AD8C-2B27-2DFD-320F-F5ACFA5E19C5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79F723-2ED7-9847-B9E0-1BAB29A0AC31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F604E08-DC67-01C1-2413-F29AD51C0B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938" y="2954494"/>
            <a:ext cx="10193046" cy="5803950"/>
          </a:xfrm>
          <a:prstGeom prst="rect">
            <a:avLst/>
          </a:prstGeom>
        </p:spPr>
      </p:pic>
      <p:sp>
        <p:nvSpPr>
          <p:cNvPr id="18" name="Right Arrow 17">
            <a:extLst>
              <a:ext uri="{FF2B5EF4-FFF2-40B4-BE49-F238E27FC236}">
                <a16:creationId xmlns:a16="http://schemas.microsoft.com/office/drawing/2014/main" id="{AC9E1576-E03A-205C-A8AD-80666AAB1150}"/>
              </a:ext>
            </a:extLst>
          </p:cNvPr>
          <p:cNvSpPr/>
          <p:nvPr/>
        </p:nvSpPr>
        <p:spPr>
          <a:xfrm rot="733413">
            <a:off x="4348967" y="3843273"/>
            <a:ext cx="2068443" cy="24584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83F3A634-9B9E-816F-7C3C-6CDCF55B6947}"/>
              </a:ext>
            </a:extLst>
          </p:cNvPr>
          <p:cNvSpPr/>
          <p:nvPr/>
        </p:nvSpPr>
        <p:spPr>
          <a:xfrm>
            <a:off x="4274957" y="5018757"/>
            <a:ext cx="5186793" cy="2498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/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id="{082F576F-7434-2977-9DF7-9D67BD0D1248}"/>
              </a:ext>
            </a:extLst>
          </p:cNvPr>
          <p:cNvSpPr/>
          <p:nvPr/>
        </p:nvSpPr>
        <p:spPr>
          <a:xfrm rot="21378201" flipV="1">
            <a:off x="4418551" y="6042053"/>
            <a:ext cx="10190549" cy="3675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5529F2A-B953-CF73-F905-721D291E1D23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15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155735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76878-8C45-D499-40DD-D356C0E3B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91F42E2-0E22-BFC5-8E1A-CFC401C32EEF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868383F0-C2A6-6223-EB52-226F265CE40A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C03898F-21EB-3490-BA3A-1B1278837B82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F951F11A-B3A7-4B88-725F-E4101FD09F53}"/>
              </a:ext>
            </a:extLst>
          </p:cNvPr>
          <p:cNvSpPr txBox="1"/>
          <p:nvPr/>
        </p:nvSpPr>
        <p:spPr>
          <a:xfrm>
            <a:off x="3657600" y="1574321"/>
            <a:ext cx="10997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What is Applied Steps in Power Query?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BEDEFAB5-0E5F-795D-3F23-05E90BD17FC1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27D5EF27-7252-EF67-E1E6-F1DCEA6CF9A0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0519B019-B7CD-04A6-7FAA-C1DD3481B3FF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BDA4B646-D173-08FE-08C4-1E276183C210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FE1355AA-79E7-2471-6EC0-EE7347087545}"/>
              </a:ext>
            </a:extLst>
          </p:cNvPr>
          <p:cNvSpPr txBox="1"/>
          <p:nvPr/>
        </p:nvSpPr>
        <p:spPr>
          <a:xfrm>
            <a:off x="1384887" y="3162300"/>
            <a:ext cx="10273713" cy="63350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Applied Steps in Power Query are the list of transformations Power BI records every time you clean or change your data.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The most important benefit is that Power BI remembers your cleaning process as: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Removing duplicate transactions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Fixing fields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Changing formats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Replacing blank values</a:t>
            </a:r>
          </a:p>
          <a:p>
            <a:pPr marL="342900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Applied Steps make data preparation repeatable, transparent, and reliable.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654B7C12-9996-4148-59DB-49ADBEC3392A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4E46420-3C72-83C8-754C-C2DB34F32499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09F7352-D0DD-BBB7-FC3E-B58E07FF3A63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323B8B-FF1D-929E-DA1C-51DBEA557DB1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410A9CB9-4E19-600D-4790-20C3D818CF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741295"/>
              </p:ext>
            </p:extLst>
          </p:nvPr>
        </p:nvGraphicFramePr>
        <p:xfrm>
          <a:off x="10515600" y="4244340"/>
          <a:ext cx="7467600" cy="3413760"/>
        </p:xfrm>
        <a:graphic>
          <a:graphicData uri="http://schemas.openxmlformats.org/drawingml/2006/table">
            <a:tbl>
              <a:tblPr/>
              <a:tblGrid>
                <a:gridCol w="2281766">
                  <a:extLst>
                    <a:ext uri="{9D8B030D-6E8A-4147-A177-3AD203B41FA5}">
                      <a16:colId xmlns:a16="http://schemas.microsoft.com/office/drawing/2014/main" val="1847773911"/>
                    </a:ext>
                  </a:extLst>
                </a:gridCol>
                <a:gridCol w="5185834">
                  <a:extLst>
                    <a:ext uri="{9D8B030D-6E8A-4147-A177-3AD203B41FA5}">
                      <a16:colId xmlns:a16="http://schemas.microsoft.com/office/drawing/2014/main" val="33881971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Action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Example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17646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Connecting to data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Importing an Excel file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7883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Promoting headers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Making the first row become column names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75790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Changing data types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Converting Revenue from text to number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18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Removing duplicates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Keeping only one record per Transaction ID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07298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Replacing values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Changing “Alex” to “Alexandria”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5848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Trimming spaces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Removing extra spaces from names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17648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Filtering rows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Keeping only Q1 transactions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470618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E5EB4760-0B60-5DC0-9C9D-D714E24D0A91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16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19725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2F8AF-0D4A-28E5-94F4-BA73AF97C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4089DF3-E25A-75D3-4CF1-85D3B69B67C9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D870D13-A3E2-1949-6D01-16E71403A048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BE998DB-468F-1303-A62C-B85B71ECFBF1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C426BD8D-69E7-9CCE-D89D-A236D38D257F}"/>
              </a:ext>
            </a:extLst>
          </p:cNvPr>
          <p:cNvSpPr txBox="1"/>
          <p:nvPr/>
        </p:nvSpPr>
        <p:spPr>
          <a:xfrm>
            <a:off x="3657600" y="1574321"/>
            <a:ext cx="10997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What is Applied Steps in Power Query?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F9CDD022-EF8D-2EDC-389F-90AFF433F2A2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23D58E5B-9518-4E61-4FD8-693F0C3BA58A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36A471E1-AC1C-C7E0-D87F-5AC618E9AD05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08B6A7F-D8E4-92B3-BCFF-B782BCB4C229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B90A864B-ED1D-7744-04AC-1FB29BB4EA63}"/>
              </a:ext>
            </a:extLst>
          </p:cNvPr>
          <p:cNvSpPr txBox="1"/>
          <p:nvPr/>
        </p:nvSpPr>
        <p:spPr>
          <a:xfrm>
            <a:off x="1384887" y="3162300"/>
            <a:ext cx="10273713" cy="63350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Applied Steps in Power Query are the list of transformations Power BI records every time you clean or change your data.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The most important benefit is that Power BI remembers your cleaning process as: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Removing duplicate transactions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Fixing fields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Changing formats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Replacing blank values</a:t>
            </a:r>
          </a:p>
          <a:p>
            <a:pPr marL="342900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Applied Steps make data preparation repeatable, transparent, and reliable.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ADDBD1A8-1956-2CA9-5DF9-09474A6345EE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9E28253F-1E20-92C9-3348-2C5172693386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FC2F182-A4AA-5A92-11C7-3868CEF30F1F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DDE00F-0D48-BBB7-C565-54EAA66F262B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7CC524E-CE0D-19F3-8C40-9C0BECC3D197}"/>
              </a:ext>
            </a:extLst>
          </p:cNvPr>
          <p:cNvGraphicFramePr>
            <a:graphicFrameLocks noGrp="1"/>
          </p:cNvGraphicFramePr>
          <p:nvPr/>
        </p:nvGraphicFramePr>
        <p:xfrm>
          <a:off x="10515600" y="4244340"/>
          <a:ext cx="7467600" cy="3413760"/>
        </p:xfrm>
        <a:graphic>
          <a:graphicData uri="http://schemas.openxmlformats.org/drawingml/2006/table">
            <a:tbl>
              <a:tblPr/>
              <a:tblGrid>
                <a:gridCol w="2281766">
                  <a:extLst>
                    <a:ext uri="{9D8B030D-6E8A-4147-A177-3AD203B41FA5}">
                      <a16:colId xmlns:a16="http://schemas.microsoft.com/office/drawing/2014/main" val="1847773911"/>
                    </a:ext>
                  </a:extLst>
                </a:gridCol>
                <a:gridCol w="5185834">
                  <a:extLst>
                    <a:ext uri="{9D8B030D-6E8A-4147-A177-3AD203B41FA5}">
                      <a16:colId xmlns:a16="http://schemas.microsoft.com/office/drawing/2014/main" val="33881971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Action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Example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17646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Connecting to data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Importing an Excel file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7883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Promoting headers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Making the first row become column names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75790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Changing data types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Converting Revenue from text to number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1218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Removing duplicates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Keeping only one record per Transaction ID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07298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Replacing values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Changing “Alex” to “Alexandria”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5848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Trimming spaces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Removing extra spaces from names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17648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Filtering rows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Keeping only Q1 transactions</a:t>
                      </a:r>
                    </a:p>
                  </a:txBody>
                  <a:tcPr marL="114300" marR="114300" marT="76200" marB="762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470618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EE7CFF31-389D-8C50-2745-90C5F76D7996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17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591995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C908E-9EBC-2697-2918-AB2005DB3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B83A2DE-E9B7-1547-6011-8F29FDCE3D7F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FB9E047-DDB3-265E-0C11-B42B5D5B6409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984BE3C-9A2A-0641-B2E0-A47A53D550E4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B8269AFB-1CAF-D0D9-A111-BB9B871C73D7}"/>
              </a:ext>
            </a:extLst>
          </p:cNvPr>
          <p:cNvSpPr txBox="1"/>
          <p:nvPr/>
        </p:nvSpPr>
        <p:spPr>
          <a:xfrm>
            <a:off x="3657600" y="1574321"/>
            <a:ext cx="10997832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EG" sz="4400" b="1" dirty="0"/>
              <a:t>Using SQL Queries in Power Query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4BC7DBD-DEE7-4AB6-E04E-952DA9A78EB5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D48AFBEA-2E20-3481-B8F5-89B3840A0D1D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E22A6D86-4267-5750-8C11-8CBCA4C045D1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6D2C0AA-83B2-EE59-326A-E91ED50AA101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51A20EEF-3D98-A9F7-DBDA-4E0083D9DE9A}"/>
              </a:ext>
            </a:extLst>
          </p:cNvPr>
          <p:cNvSpPr txBox="1"/>
          <p:nvPr/>
        </p:nvSpPr>
        <p:spPr>
          <a:xfrm>
            <a:off x="1384887" y="3162300"/>
            <a:ext cx="15518226" cy="32573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EG" sz="3600" dirty="0"/>
              <a:t>When connecting Power BI to a database, Power Query can use </a:t>
            </a:r>
            <a:r>
              <a:rPr lang="en-EG" sz="3600" b="1" dirty="0"/>
              <a:t>SQL queries</a:t>
            </a:r>
            <a:r>
              <a:rPr lang="en-EG" sz="3600" dirty="0"/>
              <a:t> to retrieve specific data instead of importing entire tables.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EG" sz="3600" dirty="0"/>
              <a:t>This helps users bring only the data needed for analysis.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EG" sz="3600" b="1" dirty="0"/>
              <a:t>When to Use SQL Queries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EG" sz="3600" dirty="0"/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44E595C9-BED4-CB9B-E3E9-A53F598C1B17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54E8DD2B-3C79-582B-78D5-3F0F3B30F275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E7814C5-50A5-D212-B5AF-CD5F54067B02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A64B25A-DF58-EE66-FD38-6636F0FA1F42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0104837-FB51-3511-333B-D7EC723E38A3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18</a:t>
            </a:fld>
            <a:endParaRPr lang="en-EG" dirty="0"/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8CDACA38-ADF2-70DB-4CB1-0677F2AEE8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986929"/>
              </p:ext>
            </p:extLst>
          </p:nvPr>
        </p:nvGraphicFramePr>
        <p:xfrm>
          <a:off x="1904999" y="5514118"/>
          <a:ext cx="14998113" cy="3363182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6388085">
                  <a:extLst>
                    <a:ext uri="{9D8B030D-6E8A-4147-A177-3AD203B41FA5}">
                      <a16:colId xmlns:a16="http://schemas.microsoft.com/office/drawing/2014/main" val="41777830"/>
                    </a:ext>
                  </a:extLst>
                </a:gridCol>
                <a:gridCol w="8610028">
                  <a:extLst>
                    <a:ext uri="{9D8B030D-6E8A-4147-A177-3AD203B41FA5}">
                      <a16:colId xmlns:a16="http://schemas.microsoft.com/office/drawing/2014/main" val="3195818757"/>
                    </a:ext>
                  </a:extLst>
                </a:gridCol>
              </a:tblGrid>
              <a:tr h="48615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Use Case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Example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44124293"/>
                  </a:ext>
                </a:extLst>
              </a:tr>
              <a:tr h="48615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Filter data before import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Import only sales transactions for 2026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66581083"/>
                  </a:ext>
                </a:extLst>
              </a:tr>
              <a:tr h="64527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Select specific columns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Import Date, Customer ID, Product ID, and Revenue only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179590503"/>
                  </a:ext>
                </a:extLst>
              </a:tr>
              <a:tr h="64527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Join database tables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Combine Sales and Customer tables before loading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948102246"/>
                  </a:ext>
                </a:extLst>
              </a:tr>
              <a:tr h="48615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Reduce data volume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Avoid importing millions of unnecessary rows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95219289"/>
                  </a:ext>
                </a:extLst>
              </a:tr>
              <a:tr h="48615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Improve performance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Let the database process part of the work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6567657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67649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2AE5FF-3B8B-1ED9-8E9C-3C12D6747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8DA7986-4F6E-D2A2-00CF-2E4E31F1DF04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41D8140-2349-7CF2-F815-FF3057647927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A0677CF-0F6B-3689-6D53-AE98CF508F2E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1013B35A-7E95-7B87-EE56-00A90A4057A4}"/>
              </a:ext>
            </a:extLst>
          </p:cNvPr>
          <p:cNvSpPr txBox="1"/>
          <p:nvPr/>
        </p:nvSpPr>
        <p:spPr>
          <a:xfrm>
            <a:off x="3657600" y="1574321"/>
            <a:ext cx="10997832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EG" sz="4400" b="1" dirty="0"/>
              <a:t>Using SQL Queries in Power Query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9D706118-42EA-0338-A3C6-00B9B2671D6B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589F7253-59A7-99D1-DF73-67FFC1DB6DDA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7C03F888-B238-945E-61F6-2297D6FA7BF4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FA63D85E-F1C8-620F-038A-7776D5A964AC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FD20BD1D-6E0D-C68E-D36F-36479B3594E3}"/>
              </a:ext>
            </a:extLst>
          </p:cNvPr>
          <p:cNvSpPr txBox="1"/>
          <p:nvPr/>
        </p:nvSpPr>
        <p:spPr>
          <a:xfrm>
            <a:off x="1384887" y="3162300"/>
            <a:ext cx="15518226" cy="61555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SQL queries are mainly used when connecting to database sources such as: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EG" sz="4000" dirty="0"/>
              <a:t>SQL Server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EG" sz="4000" dirty="0"/>
              <a:t>Oracle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EG" sz="4000" dirty="0"/>
              <a:t>MySQL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EG" sz="4000" dirty="0"/>
              <a:t>PostgreSQL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EG" sz="4000" dirty="0"/>
          </a:p>
          <a:p>
            <a:r>
              <a:rPr lang="en-EG" sz="4000" dirty="0"/>
              <a:t>SQL queries help Power Query import the right data, not all data.</a:t>
            </a:r>
          </a:p>
          <a:p>
            <a:endParaRPr lang="en-EG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ACCF37BA-E374-AEBF-0D90-C64C7BDAF9AE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2BD5A6A7-6F2F-B174-04EF-81B586216D24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708678C-4ED0-CC6A-CC58-0CA89DD9CE3E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00FF8D-2F15-85C5-0F2A-0E0711120FF6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9B3A457-7C4E-6947-DAD5-6A0B47861929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19</a:t>
            </a:fld>
            <a:endParaRPr lang="en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EB0993-BB81-724D-7E7A-E04129309579}"/>
              </a:ext>
            </a:extLst>
          </p:cNvPr>
          <p:cNvSpPr txBox="1"/>
          <p:nvPr/>
        </p:nvSpPr>
        <p:spPr>
          <a:xfrm>
            <a:off x="6324600" y="4449921"/>
            <a:ext cx="10578513" cy="230832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en-EG" dirty="0"/>
              <a:t>SELECT </a:t>
            </a:r>
          </a:p>
          <a:p>
            <a:r>
              <a:rPr lang="en-EG" dirty="0"/>
              <a:t>    TransactionDate,</a:t>
            </a:r>
          </a:p>
          <a:p>
            <a:r>
              <a:rPr lang="en-EG" dirty="0"/>
              <a:t>    CustomerID,</a:t>
            </a:r>
          </a:p>
          <a:p>
            <a:r>
              <a:rPr lang="en-EG" dirty="0"/>
              <a:t>    ProductID,</a:t>
            </a:r>
          </a:p>
          <a:p>
            <a:r>
              <a:rPr lang="en-EG" dirty="0"/>
              <a:t>    Region,</a:t>
            </a:r>
          </a:p>
          <a:p>
            <a:r>
              <a:rPr lang="en-EG" dirty="0"/>
              <a:t>    Revenue</a:t>
            </a:r>
          </a:p>
          <a:p>
            <a:r>
              <a:rPr lang="en-EG" dirty="0"/>
              <a:t>FROM SalesTransactions</a:t>
            </a:r>
          </a:p>
          <a:p>
            <a:r>
              <a:rPr lang="en-EG" dirty="0"/>
              <a:t>WHERE TransactionDate &gt;= '2026-01-01';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C569A69-F7A1-DA33-2B4C-261A16BA3B43}"/>
              </a:ext>
            </a:extLst>
          </p:cNvPr>
          <p:cNvSpPr txBox="1"/>
          <p:nvPr/>
        </p:nvSpPr>
        <p:spPr>
          <a:xfrm>
            <a:off x="10134600" y="4000500"/>
            <a:ext cx="396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EG" sz="3200" dirty="0"/>
              <a:t>SQL EXAMPLE</a:t>
            </a:r>
          </a:p>
        </p:txBody>
      </p:sp>
    </p:spTree>
    <p:extLst>
      <p:ext uri="{BB962C8B-B14F-4D97-AF65-F5344CB8AC3E}">
        <p14:creationId xmlns:p14="http://schemas.microsoft.com/office/powerpoint/2010/main" val="28663178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C908E-9EBC-2697-2918-AB2005DB3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B83A2DE-E9B7-1547-6011-8F29FDCE3D7F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FB9E047-DDB3-265E-0C11-B42B5D5B6409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984BE3C-9A2A-0641-B2E0-A47A53D550E4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B8269AFB-1CAF-D0D9-A111-BB9B871C73D7}"/>
              </a:ext>
            </a:extLst>
          </p:cNvPr>
          <p:cNvSpPr txBox="1"/>
          <p:nvPr/>
        </p:nvSpPr>
        <p:spPr>
          <a:xfrm>
            <a:off x="3657600" y="1574321"/>
            <a:ext cx="10997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Refreshing Data in Power BI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4BC7DBD-DEE7-4AB6-E04E-952DA9A78EB5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D48AFBEA-2E20-3481-B8F5-89B3840A0D1D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E22A6D86-4267-5750-8C11-8CBCA4C045D1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6D2C0AA-83B2-EE59-326A-E91ED50AA101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51A20EEF-3D98-A9F7-DBDA-4E0083D9DE9A}"/>
              </a:ext>
            </a:extLst>
          </p:cNvPr>
          <p:cNvSpPr txBox="1"/>
          <p:nvPr/>
        </p:nvSpPr>
        <p:spPr>
          <a:xfrm>
            <a:off x="1384887" y="3162300"/>
            <a:ext cx="15788678" cy="58477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Power BI enables online and on-premises data refresh for datasets uploaded from: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Power BI Desktop files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Excel workbooks, where Power Query or Power Pivot is used to query data</a:t>
            </a:r>
          </a:p>
          <a:p>
            <a:pPr marL="342900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Data refresh can be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on-demand, </a:t>
            </a:r>
            <a:r>
              <a:rPr lang="en-US" sz="3600" dirty="0">
                <a:solidFill>
                  <a:srgbClr val="000000"/>
                </a:solidFill>
                <a:ea typeface="Alexandria Bold"/>
                <a:cs typeface="Alexandria Bold"/>
                <a:sym typeface="Alexandria Bold"/>
              </a:rPr>
              <a:t>or </a:t>
            </a: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scheduled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Minimum schedule frequency is hourly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Achieved via a gateway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Personal</a:t>
            </a:r>
          </a:p>
          <a:p>
            <a:pPr marL="800100" lvl="1" indent="-342900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Enterprise</a:t>
            </a:r>
            <a:r>
              <a:rPr lang="en-US" sz="3600" dirty="0">
                <a:solidFill>
                  <a:srgbClr val="000000"/>
                </a:solidFill>
                <a:ea typeface="Alexandria Bold"/>
                <a:cs typeface="Alexandria Bold"/>
                <a:sym typeface="Alexandria Bold"/>
              </a:rPr>
              <a:t> (Available only on Pro License)</a:t>
            </a: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44E595C9-BED4-CB9B-E3E9-A53F598C1B17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54E8DD2B-3C79-582B-78D5-3F0F3B30F275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E7814C5-50A5-D212-B5AF-CD5F54067B02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A64B25A-DF58-EE66-FD38-6636F0FA1F42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943553F-351E-2295-9D20-DD9C4E83B14C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20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0657663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C8767-FA65-26A7-B585-181D441C9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253CCFC-A99F-DDA2-DE42-97E8FC6F08BB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896ACDA3-400E-3E39-6B9B-22225CF2C4E9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91FEB09-6D8D-76C8-1477-F2E270A4F2BB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FF8A5B1B-B7D0-5468-E2E0-34AC294CEE0E}"/>
              </a:ext>
            </a:extLst>
          </p:cNvPr>
          <p:cNvSpPr txBox="1"/>
          <p:nvPr/>
        </p:nvSpPr>
        <p:spPr>
          <a:xfrm>
            <a:off x="3657600" y="1574321"/>
            <a:ext cx="10997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What Happens during Refresh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310A026E-CE97-9656-E637-15C13CE63025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D3A2A270-5301-3B37-327B-1B46F59996C2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E351E491-2C33-668F-C1DB-A5B554150D6A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BB347E10-4479-4601-5F52-62940FFA819D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5BC093F7-B22B-CC43-C782-ED605A81D5CE}"/>
              </a:ext>
            </a:extLst>
          </p:cNvPr>
          <p:cNvSpPr txBox="1"/>
          <p:nvPr/>
        </p:nvSpPr>
        <p:spPr>
          <a:xfrm>
            <a:off x="1384887" y="3162300"/>
            <a:ext cx="10273713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EG" sz="3600" dirty="0"/>
              <a:t>When you click refresh, Power BI repeats the process:</a:t>
            </a: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0530260E-5F45-F066-F7CE-562BC5E52362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DCB24F93-E183-2BF2-591D-C58922A2BC9E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DA8B323-FBB6-AFCF-2A48-DCC069425994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4D57A5-0384-56DA-1D6C-B7DDC12015DA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D641458-FFA7-6B87-511D-8F220A37DB92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21</a:t>
            </a:fld>
            <a:endParaRPr lang="en-EG" dirty="0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C38CECEF-4ED8-44B8-8681-AA7DDB758F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958961"/>
              </p:ext>
            </p:extLst>
          </p:nvPr>
        </p:nvGraphicFramePr>
        <p:xfrm>
          <a:off x="1912706" y="4315321"/>
          <a:ext cx="13441594" cy="38404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658960">
                  <a:extLst>
                    <a:ext uri="{9D8B030D-6E8A-4147-A177-3AD203B41FA5}">
                      <a16:colId xmlns:a16="http://schemas.microsoft.com/office/drawing/2014/main" val="1823412550"/>
                    </a:ext>
                  </a:extLst>
                </a:gridCol>
                <a:gridCol w="9782634">
                  <a:extLst>
                    <a:ext uri="{9D8B030D-6E8A-4147-A177-3AD203B41FA5}">
                      <a16:colId xmlns:a16="http://schemas.microsoft.com/office/drawing/2014/main" val="38080567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Step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What Power BI Does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0193951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1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Connects to the original data source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9578528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2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Imports the latest data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925881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3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Applies the saved Power Query steps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5336095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4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Updates relationships and calculations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7266620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5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Updates all visuals in the report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3097036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9697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425367-CFD5-70F2-FDD7-A312E9308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659413F-7AA8-06DC-EE6C-483E7195E1EA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CAC6623-E0F6-F54A-1E39-EAFCB9CDF65B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7E12D8C-3E18-6008-943E-E72AFC9EC2C3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336BB75-FB70-5C22-8724-C2B01554FE4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2FCB73C-244C-62E0-0A9D-B08BD6C54FFD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FD33FC-7E36-B8DE-7845-C1AECA5B723B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9EF50E8-FCEA-7EA0-6D29-06671AFB6573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759EA54-52B7-4AC4-29DE-8E7B2C19C775}"/>
              </a:ext>
            </a:extLst>
          </p:cNvPr>
          <p:cNvSpPr txBox="1"/>
          <p:nvPr/>
        </p:nvSpPr>
        <p:spPr>
          <a:xfrm>
            <a:off x="9452009" y="1410624"/>
            <a:ext cx="71373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Clean and Transform Data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BAD2FF6-75EE-8534-7445-15BFF5D68E35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9FFF7A6-6F51-3CB5-3DD8-8679EBC1039E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5D0F989-23C7-8324-C36A-24EFDF242A5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55BF6CF-2C65-B44B-1B9D-4D526A7D745D}"/>
              </a:ext>
            </a:extLst>
          </p:cNvPr>
          <p:cNvSpPr txBox="1"/>
          <p:nvPr/>
        </p:nvSpPr>
        <p:spPr>
          <a:xfrm>
            <a:off x="17068800" y="9604230"/>
            <a:ext cx="871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22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45372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EAA85-6E4B-A7EE-6E47-73CCA7088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2C26828-6F68-8BE5-337F-62F71F800276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404E4910-13DA-AC48-0CC6-1CDB6F4E2FAC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7987BF8-7BAA-DCEB-5212-BDFEB90C78D4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7DED5E3E-0B03-3BF9-EE09-9B97FEBA51FC}"/>
              </a:ext>
            </a:extLst>
          </p:cNvPr>
          <p:cNvSpPr txBox="1"/>
          <p:nvPr/>
        </p:nvSpPr>
        <p:spPr>
          <a:xfrm>
            <a:off x="3657600" y="1574321"/>
            <a:ext cx="10997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Data Preparation in Power Query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6655262C-985E-AB64-1A13-799695F5DBBD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7D0B0E63-26A7-7035-1340-A2344F3B721C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C8965718-BDCA-48A9-0B8B-7C0DCEA5CC0E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C840F58B-7A15-0257-B782-517F4D468E91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3898A6D9-CFFC-9F48-98F3-2754FF4FFC88}"/>
              </a:ext>
            </a:extLst>
          </p:cNvPr>
          <p:cNvSpPr txBox="1"/>
          <p:nvPr/>
        </p:nvSpPr>
        <p:spPr>
          <a:xfrm>
            <a:off x="1384887" y="3162300"/>
            <a:ext cx="14998113" cy="19492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Power Query is mainly used to clean, transform, combine, and prepare data before loading it into Power BI.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The three most important tabs are:</a:t>
            </a: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14F35379-10B7-8218-1FFE-4DE00444A714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8649F183-D3FF-4EC3-7B40-0C4D1380967D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BABB784-4FEE-3732-AD03-8A2D44834F19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1779E39-236E-BCBB-1093-A41293868BFA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9F67459-E808-9FC1-C382-54CBE6F589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690414"/>
              </p:ext>
            </p:extLst>
          </p:nvPr>
        </p:nvGraphicFramePr>
        <p:xfrm>
          <a:off x="9433034" y="4393769"/>
          <a:ext cx="6423145" cy="17068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504279">
                  <a:extLst>
                    <a:ext uri="{9D8B030D-6E8A-4147-A177-3AD203B41FA5}">
                      <a16:colId xmlns:a16="http://schemas.microsoft.com/office/drawing/2014/main" val="2348607916"/>
                    </a:ext>
                  </a:extLst>
                </a:gridCol>
                <a:gridCol w="4918866">
                  <a:extLst>
                    <a:ext uri="{9D8B030D-6E8A-4147-A177-3AD203B41FA5}">
                      <a16:colId xmlns:a16="http://schemas.microsoft.com/office/drawing/2014/main" val="42592773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Tab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Main Purpose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5177533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Home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Import, manage, combine, and load data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1264401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 dirty="0">
                          <a:effectLst/>
                        </a:rPr>
                        <a:t>Transform</a:t>
                      </a:r>
                      <a:endParaRPr lang="en-EG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Change existing columns and clean existing data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0171348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 dirty="0">
                          <a:effectLst/>
                        </a:rPr>
                        <a:t>Add Column</a:t>
                      </a:r>
                      <a:endParaRPr lang="en-EG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Create new columns based on existing data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346296227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180158EB-7142-CD3E-19BE-F8DF3A3BB2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921" y="6692687"/>
            <a:ext cx="14940158" cy="194925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DB05F50-6F5B-7740-958C-C32A4F3CB250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23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467109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F585C-1C7F-95FF-C229-8ABC44209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96588BE-C1A7-E74D-FB2B-8AFADE99A62C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61D15D2A-E16E-D6D9-553C-02B4D311ACAA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A331BA9A-2772-120A-F37B-32B4D711778C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F1EE40E0-E1B5-D525-4259-A19D50CCA020}"/>
              </a:ext>
            </a:extLst>
          </p:cNvPr>
          <p:cNvSpPr txBox="1"/>
          <p:nvPr/>
        </p:nvSpPr>
        <p:spPr>
          <a:xfrm>
            <a:off x="3657600" y="1574321"/>
            <a:ext cx="10997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Key Functions Under Home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278A86A7-40F1-7420-504E-F93B236F97AA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B0EE2439-22D7-E062-A9A6-432FC1BF1578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5467D8A4-1BB1-D7E5-8FC8-5C792A89183A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7465EE37-AE6C-846B-D58B-2CF843CFDCE2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C99BFA14-FBAE-7A88-4CE5-4479FD8F7981}"/>
              </a:ext>
            </a:extLst>
          </p:cNvPr>
          <p:cNvSpPr txBox="1"/>
          <p:nvPr/>
        </p:nvSpPr>
        <p:spPr>
          <a:xfrm>
            <a:off x="1384887" y="3162300"/>
            <a:ext cx="14998113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The Home tab contains the most commonly used functions in Power Query.</a:t>
            </a: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FD59B145-6C81-B6D5-13DD-31D453E4E14D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5DB1EF56-C431-933B-EF03-0D102F73DD75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258392F-F016-4C14-8C9C-EC588FEC5BA4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C7C1CC-0310-57DE-EC76-6619E1F4F4C1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473A53E-604B-E40C-DD8F-67F21C6019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591899"/>
              </p:ext>
            </p:extLst>
          </p:nvPr>
        </p:nvGraphicFramePr>
        <p:xfrm>
          <a:off x="1384888" y="3735392"/>
          <a:ext cx="15314090" cy="4511343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321574">
                  <a:extLst>
                    <a:ext uri="{9D8B030D-6E8A-4147-A177-3AD203B41FA5}">
                      <a16:colId xmlns:a16="http://schemas.microsoft.com/office/drawing/2014/main" val="3751890428"/>
                    </a:ext>
                  </a:extLst>
                </a:gridCol>
                <a:gridCol w="5856459">
                  <a:extLst>
                    <a:ext uri="{9D8B030D-6E8A-4147-A177-3AD203B41FA5}">
                      <a16:colId xmlns:a16="http://schemas.microsoft.com/office/drawing/2014/main" val="3914426433"/>
                    </a:ext>
                  </a:extLst>
                </a:gridCol>
                <a:gridCol w="6136057">
                  <a:extLst>
                    <a:ext uri="{9D8B030D-6E8A-4147-A177-3AD203B41FA5}">
                      <a16:colId xmlns:a16="http://schemas.microsoft.com/office/drawing/2014/main" val="3403668023"/>
                    </a:ext>
                  </a:extLst>
                </a:gridCol>
              </a:tblGrid>
              <a:tr h="5794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Function</a:t>
                      </a:r>
                      <a:endParaRPr lang="en-EG" sz="2000">
                        <a:effectLst/>
                      </a:endParaRPr>
                    </a:p>
                  </a:txBody>
                  <a:tcPr marL="42968" marR="42968" marT="28645" marB="2864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What It Does</a:t>
                      </a:r>
                      <a:endParaRPr lang="en-EG" sz="2000">
                        <a:effectLst/>
                      </a:endParaRPr>
                    </a:p>
                  </a:txBody>
                  <a:tcPr marL="42968" marR="42968" marT="28645" marB="2864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Business Example</a:t>
                      </a:r>
                      <a:endParaRPr lang="en-EG" sz="2000">
                        <a:effectLst/>
                      </a:endParaRPr>
                    </a:p>
                  </a:txBody>
                  <a:tcPr marL="42968" marR="42968" marT="28645" marB="28645" anchor="ctr"/>
                </a:tc>
                <a:extLst>
                  <a:ext uri="{0D108BD9-81ED-4DB2-BD59-A6C34878D82A}">
                    <a16:rowId xmlns:a16="http://schemas.microsoft.com/office/drawing/2014/main" val="3140601565"/>
                  </a:ext>
                </a:extLst>
              </a:tr>
              <a:tr h="2959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Close &amp; Apply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Saves Power Query changes and loads the cleaned data into Power BI.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Load the cleaned sales dataset into the report view.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932104249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New Source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Connects to a new data source such as Excel, CSV, database, or folder.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Import sales data from Excel and customer data from CSV.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233675506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Choose / Remove Columns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Keeps only the columns needed for analysis and removes unnecessary ones.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Remove unused notes or system columns from a sales file.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419131380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Remove Rows / Remove Duplicates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Removes unwanted rows, blank rows, errors, or duplicate records.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Remove repeated sales transactions using Transaction ID.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67901684"/>
                  </a:ext>
                </a:extLst>
              </a:tr>
              <a:tr h="2959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Merge Queries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Combines two tables side by side using a common field.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Merge Sales with Customer Master using Customer ID.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820047122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b="1">
                          <a:effectLst/>
                        </a:rPr>
                        <a:t>Append Queries</a:t>
                      </a:r>
                      <a:endParaRPr lang="en-EG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Combines similar tables by stacking them together.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Combine January, February, and March sales files into one table.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69814900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6332DB07-7019-DF2E-98EB-9BDB084BD078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24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2598733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7B351-ABE0-7C5B-BC0A-C6BB7F58F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A1B80F3-A75A-3343-54AB-4A9E904AB0B3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104B54DC-F761-E51D-2C7A-B840ED49A7B2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10C1A458-44BF-39C2-D4BA-685AB86C87C9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26E6492F-A50E-B8C1-0809-441E80FF6263}"/>
              </a:ext>
            </a:extLst>
          </p:cNvPr>
          <p:cNvSpPr txBox="1"/>
          <p:nvPr/>
        </p:nvSpPr>
        <p:spPr>
          <a:xfrm>
            <a:off x="3657600" y="1574321"/>
            <a:ext cx="10997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Key Functions Under Transform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F5C06492-AE5D-91E5-D989-8D4542B38196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73937680-BF9E-0455-7F59-D297547620FE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6A40593D-B098-53F7-4904-2F87AA72E487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C8DB20F6-F166-5C47-08A5-D1CB6680BBE4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11" name="Group 11">
            <a:extLst>
              <a:ext uri="{FF2B5EF4-FFF2-40B4-BE49-F238E27FC236}">
                <a16:creationId xmlns:a16="http://schemas.microsoft.com/office/drawing/2014/main" id="{2553E6BB-A2DD-9E6B-6906-C7968FDB843D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264ABF7B-377D-AD62-3300-A1F27C5A919A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65FCF53-5E66-B54A-9AF4-A9A2002A1845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E31504-44F3-4B47-ED7B-E65528EC3885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ACB0F9B-DE01-2E5C-EC26-5C216C9564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137388"/>
              </p:ext>
            </p:extLst>
          </p:nvPr>
        </p:nvGraphicFramePr>
        <p:xfrm>
          <a:off x="1378408" y="3493580"/>
          <a:ext cx="15314090" cy="331865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279192">
                  <a:extLst>
                    <a:ext uri="{9D8B030D-6E8A-4147-A177-3AD203B41FA5}">
                      <a16:colId xmlns:a16="http://schemas.microsoft.com/office/drawing/2014/main" val="3751890428"/>
                    </a:ext>
                  </a:extLst>
                </a:gridCol>
                <a:gridCol w="6553200">
                  <a:extLst>
                    <a:ext uri="{9D8B030D-6E8A-4147-A177-3AD203B41FA5}">
                      <a16:colId xmlns:a16="http://schemas.microsoft.com/office/drawing/2014/main" val="3914426433"/>
                    </a:ext>
                  </a:extLst>
                </a:gridCol>
                <a:gridCol w="6481698">
                  <a:extLst>
                    <a:ext uri="{9D8B030D-6E8A-4147-A177-3AD203B41FA5}">
                      <a16:colId xmlns:a16="http://schemas.microsoft.com/office/drawing/2014/main" val="3403668023"/>
                    </a:ext>
                  </a:extLst>
                </a:gridCol>
              </a:tblGrid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Function</a:t>
                      </a:r>
                      <a:endParaRPr lang="en-EG" sz="2400">
                        <a:effectLst/>
                      </a:endParaRPr>
                    </a:p>
                  </a:txBody>
                  <a:tcPr marL="42968" marR="42968" marT="28645" marB="2864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What It Does</a:t>
                      </a:r>
                      <a:endParaRPr lang="en-EG" sz="2400">
                        <a:effectLst/>
                      </a:endParaRPr>
                    </a:p>
                  </a:txBody>
                  <a:tcPr marL="42968" marR="42968" marT="28645" marB="2864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Business Example</a:t>
                      </a:r>
                      <a:endParaRPr lang="en-EG" sz="2400">
                        <a:effectLst/>
                      </a:endParaRPr>
                    </a:p>
                  </a:txBody>
                  <a:tcPr marL="42968" marR="42968" marT="28645" marB="28645" anchor="ctr"/>
                </a:tc>
                <a:extLst>
                  <a:ext uri="{0D108BD9-81ED-4DB2-BD59-A6C34878D82A}">
                    <a16:rowId xmlns:a16="http://schemas.microsoft.com/office/drawing/2014/main" val="3140601565"/>
                  </a:ext>
                </a:extLst>
              </a:tr>
              <a:tr h="5440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Data Type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Changes columns to the correct format such as Date, Text, Number, or Currency.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Convert Revenue from text to decimal number.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89904398"/>
                  </a:ext>
                </a:extLst>
              </a:tr>
              <a:tr h="2959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Format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Cleans text by trimming spaces, cleaning hidden characters, or capitalizing words.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Convert “ cairo ”, “CAIRO”, and “cairo” into “Cairo”.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932104249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Replace Values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Replaces specific values to standardize data.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Replace “Alex” with “Alexandria” or blanks with “Unknown”.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233675506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Split Column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Splits one column into multiple columns.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Split Full Name into First Name and Last Name.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419131380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 dirty="0">
                          <a:effectLst/>
                        </a:rPr>
                        <a:t>Unpivot Columns</a:t>
                      </a:r>
                      <a:endParaRPr lang="en-EG" sz="20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Converts multiple columns into rows for better reporting.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dirty="0">
                          <a:effectLst/>
                        </a:rPr>
                        <a:t>Convert Jan, Feb, Mar columns into Month and Sales rows.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67901684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2457E6C6-5349-D046-FEEA-D4E34E0869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276" y="6972300"/>
            <a:ext cx="15654572" cy="194590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C045070-6D53-E6E3-6DFE-3FB86A6CDA92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25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0554078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EAB56-3120-3FB8-F58C-675D3C403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0E72379-4EB6-C948-89E0-3CA37002892A}"/>
              </a:ext>
            </a:extLst>
          </p:cNvPr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5646DBB5-7E65-18BB-BBAA-41EEB12ADD07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D7ED9C3-FA9F-0736-BD86-2356D4A1FEFD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AB3F2C92-49CC-DF3C-CAC1-6B7B21B61A92}"/>
              </a:ext>
            </a:extLst>
          </p:cNvPr>
          <p:cNvSpPr txBox="1"/>
          <p:nvPr/>
        </p:nvSpPr>
        <p:spPr>
          <a:xfrm>
            <a:off x="3657600" y="1574321"/>
            <a:ext cx="10997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Key Functions Under Add Column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3EC33186-61C2-E3C9-2368-710B8301DC45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F799585C-5D3A-E776-A3AB-D2A7354E7611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9CF36897-7178-4018-E4B6-526322E45AD1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B014204-7E84-BDCE-7461-418DB103C139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11" name="Group 11">
            <a:extLst>
              <a:ext uri="{FF2B5EF4-FFF2-40B4-BE49-F238E27FC236}">
                <a16:creationId xmlns:a16="http://schemas.microsoft.com/office/drawing/2014/main" id="{8FFD5F51-F3BE-4066-E830-2C1578A69766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7D1E8C78-33EB-780A-0D43-5F037212C4CF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AF382C4-287A-F4F7-CC33-FD7F8D1652D8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36AE5D-8918-0860-E7D6-9E20252F1AD1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037C8BD-4116-6974-0585-F5B5E3C61B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516717"/>
              </p:ext>
            </p:extLst>
          </p:nvPr>
        </p:nvGraphicFramePr>
        <p:xfrm>
          <a:off x="1378408" y="3493580"/>
          <a:ext cx="15314090" cy="340552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279192">
                  <a:extLst>
                    <a:ext uri="{9D8B030D-6E8A-4147-A177-3AD203B41FA5}">
                      <a16:colId xmlns:a16="http://schemas.microsoft.com/office/drawing/2014/main" val="3751890428"/>
                    </a:ext>
                  </a:extLst>
                </a:gridCol>
                <a:gridCol w="6553200">
                  <a:extLst>
                    <a:ext uri="{9D8B030D-6E8A-4147-A177-3AD203B41FA5}">
                      <a16:colId xmlns:a16="http://schemas.microsoft.com/office/drawing/2014/main" val="3914426433"/>
                    </a:ext>
                  </a:extLst>
                </a:gridCol>
                <a:gridCol w="6481698">
                  <a:extLst>
                    <a:ext uri="{9D8B030D-6E8A-4147-A177-3AD203B41FA5}">
                      <a16:colId xmlns:a16="http://schemas.microsoft.com/office/drawing/2014/main" val="3403668023"/>
                    </a:ext>
                  </a:extLst>
                </a:gridCol>
              </a:tblGrid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Function</a:t>
                      </a:r>
                      <a:endParaRPr lang="en-EG" sz="2400">
                        <a:effectLst/>
                      </a:endParaRPr>
                    </a:p>
                  </a:txBody>
                  <a:tcPr marL="42968" marR="42968" marT="28645" marB="2864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 dirty="0">
                          <a:effectLst/>
                        </a:rPr>
                        <a:t>What It Does</a:t>
                      </a:r>
                      <a:endParaRPr lang="en-EG" sz="2400" dirty="0">
                        <a:effectLst/>
                      </a:endParaRPr>
                    </a:p>
                  </a:txBody>
                  <a:tcPr marL="42968" marR="42968" marT="28645" marB="2864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Business Example</a:t>
                      </a:r>
                      <a:endParaRPr lang="en-EG" sz="2400">
                        <a:effectLst/>
                      </a:endParaRPr>
                    </a:p>
                  </a:txBody>
                  <a:tcPr marL="42968" marR="42968" marT="28645" marB="28645" anchor="ctr"/>
                </a:tc>
                <a:extLst>
                  <a:ext uri="{0D108BD9-81ED-4DB2-BD59-A6C34878D82A}">
                    <a16:rowId xmlns:a16="http://schemas.microsoft.com/office/drawing/2014/main" val="3140601565"/>
                  </a:ext>
                </a:extLst>
              </a:tr>
              <a:tr h="5440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Custom Column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dirty="0">
                          <a:effectLst/>
                        </a:rPr>
                        <a:t>Creates a new calculated column using a formula.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Create Profit = Revenue - Cost.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89904398"/>
                  </a:ext>
                </a:extLst>
              </a:tr>
              <a:tr h="2959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Conditional Column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dirty="0">
                          <a:effectLst/>
                        </a:rPr>
                        <a:t>Creates a new column based on business rules.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Classify customers as High, Medium, or Low Value based on revenue.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932104249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Column From Examples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dirty="0">
                          <a:effectLst/>
                        </a:rPr>
                        <a:t>Creates a new column by learning from examples you type.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Extract first name from a full customer name.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233675506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Index Column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Adds a sequence number to the rows.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Add row numbers to transaction records for tracking.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419131380"/>
                  </a:ext>
                </a:extLst>
              </a:tr>
              <a:tr h="29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b="1">
                          <a:effectLst/>
                        </a:rPr>
                        <a:t>Date Columns</a:t>
                      </a:r>
                      <a:endParaRPr lang="en-EG" sz="20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>
                          <a:effectLst/>
                        </a:rPr>
                        <a:t>Extracts date parts such as Year, Month, Quarter, or Day.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000" dirty="0">
                          <a:effectLst/>
                        </a:rPr>
                        <a:t>Create Month and Quarter columns from the Sales Date.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67901684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DD92E86F-8BA1-236C-1E20-B6F0265AC4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7028892"/>
            <a:ext cx="15320898" cy="188359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96A8A83-8672-3BC5-56EA-E40CB7416419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26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1139890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8F388-E8CB-3902-ED8E-278B65A5A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7DEED80-C85A-FEBC-947D-A87D942C2497}"/>
              </a:ext>
            </a:extLst>
          </p:cNvPr>
          <p:cNvSpPr/>
          <p:nvPr/>
        </p:nvSpPr>
        <p:spPr>
          <a:xfrm>
            <a:off x="-23041" y="-44991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E8D6FA59-82AE-056F-E3D7-553846911522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96D716FB-E14F-B105-EE6F-CD9AB13C26D5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2257C92B-26E7-6B70-244B-925F06897D26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Examples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B13E3C10-F35A-F3E6-238F-B9B287CCADC3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9104ABB9-E568-3CDA-5E8E-6BF258B789A6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A493AD8F-6ABD-996B-90D2-93B5429390D2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ADB3FF7B-6BC4-A4E2-A176-8BA5EA602925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C521E5E1-F5E0-7E8F-D39E-D6E87C65A5AE}"/>
              </a:ext>
            </a:extLst>
          </p:cNvPr>
          <p:cNvSpPr txBox="1"/>
          <p:nvPr/>
        </p:nvSpPr>
        <p:spPr>
          <a:xfrm>
            <a:off x="1384887" y="3212997"/>
            <a:ext cx="11240883" cy="2883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Removing Duplicates: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ts val="3777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FE5C75C1-7946-A305-7803-2C238FBF0A5D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85814D8-0286-8522-7C33-1D95AC3A52A2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AB0DB2F-3D87-4144-BD33-2D1675C483E3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14B5788-1C73-ADBB-54DD-C3B5F78208D0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B75BCF1D-3564-0AFF-C827-F9D6CFA617A6}"/>
              </a:ext>
            </a:extLst>
          </p:cNvPr>
          <p:cNvSpPr txBox="1"/>
          <p:nvPr/>
        </p:nvSpPr>
        <p:spPr>
          <a:xfrm>
            <a:off x="2857500" y="3713990"/>
            <a:ext cx="3447462" cy="421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2799" u="none" strike="noStrike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BEFORE</a:t>
            </a:r>
          </a:p>
        </p:txBody>
      </p:sp>
      <p:grpSp>
        <p:nvGrpSpPr>
          <p:cNvPr id="14" name="Group 6">
            <a:extLst>
              <a:ext uri="{FF2B5EF4-FFF2-40B4-BE49-F238E27FC236}">
                <a16:creationId xmlns:a16="http://schemas.microsoft.com/office/drawing/2014/main" id="{D1E40972-4C69-FB28-7EFD-D926175D2B92}"/>
              </a:ext>
            </a:extLst>
          </p:cNvPr>
          <p:cNvGrpSpPr/>
          <p:nvPr/>
        </p:nvGrpSpPr>
        <p:grpSpPr>
          <a:xfrm>
            <a:off x="1905000" y="4124325"/>
            <a:ext cx="5715000" cy="476250"/>
            <a:chOff x="0" y="0"/>
            <a:chExt cx="7620000" cy="635000"/>
          </a:xfrm>
        </p:grpSpPr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2B864AFA-B5AA-1909-5854-D47FAED67933}"/>
                </a:ext>
              </a:extLst>
            </p:cNvPr>
            <p:cNvSpPr/>
            <p:nvPr/>
          </p:nvSpPr>
          <p:spPr>
            <a:xfrm>
              <a:off x="0" y="0"/>
              <a:ext cx="7620000" cy="635000"/>
            </a:xfrm>
            <a:custGeom>
              <a:avLst/>
              <a:gdLst/>
              <a:ahLst/>
              <a:cxnLst/>
              <a:rect l="l" t="t" r="r" b="b"/>
              <a:pathLst>
                <a:path w="7620000" h="635000">
                  <a:moveTo>
                    <a:pt x="0" y="0"/>
                  </a:moveTo>
                  <a:lnTo>
                    <a:pt x="7620000" y="0"/>
                  </a:lnTo>
                  <a:lnTo>
                    <a:pt x="762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9" name="TextBox 8">
            <a:extLst>
              <a:ext uri="{FF2B5EF4-FFF2-40B4-BE49-F238E27FC236}">
                <a16:creationId xmlns:a16="http://schemas.microsoft.com/office/drawing/2014/main" id="{3C402773-7C97-8AC0-13EC-E92E7DA11648}"/>
              </a:ext>
            </a:extLst>
          </p:cNvPr>
          <p:cNvSpPr txBox="1"/>
          <p:nvPr/>
        </p:nvSpPr>
        <p:spPr>
          <a:xfrm>
            <a:off x="2095500" y="4143375"/>
            <a:ext cx="5334000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Name              Revenue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:a16="http://schemas.microsoft.com/office/drawing/2014/main" id="{5FFAF5A9-E3E7-41AC-EC5D-6CC73209081C}"/>
              </a:ext>
            </a:extLst>
          </p:cNvPr>
          <p:cNvGrpSpPr/>
          <p:nvPr/>
        </p:nvGrpSpPr>
        <p:grpSpPr>
          <a:xfrm>
            <a:off x="1905000" y="4619625"/>
            <a:ext cx="5715000" cy="495300"/>
            <a:chOff x="0" y="0"/>
            <a:chExt cx="7620000" cy="660400"/>
          </a:xfrm>
        </p:grpSpPr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33CA3152-D692-6046-0039-AD2F07FF2681}"/>
                </a:ext>
              </a:extLst>
            </p:cNvPr>
            <p:cNvSpPr/>
            <p:nvPr/>
          </p:nvSpPr>
          <p:spPr>
            <a:xfrm>
              <a:off x="0" y="0"/>
              <a:ext cx="7620000" cy="660400"/>
            </a:xfrm>
            <a:custGeom>
              <a:avLst/>
              <a:gdLst/>
              <a:ahLst/>
              <a:cxnLst/>
              <a:rect l="l" t="t" r="r" b="b"/>
              <a:pathLst>
                <a:path w="7620000" h="660400">
                  <a:moveTo>
                    <a:pt x="0" y="0"/>
                  </a:moveTo>
                  <a:lnTo>
                    <a:pt x="7620000" y="0"/>
                  </a:lnTo>
                  <a:lnTo>
                    <a:pt x="7620000" y="66040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22" name="TextBox 11">
            <a:extLst>
              <a:ext uri="{FF2B5EF4-FFF2-40B4-BE49-F238E27FC236}">
                <a16:creationId xmlns:a16="http://schemas.microsoft.com/office/drawing/2014/main" id="{0B4EDC23-E707-75F8-C3A6-96C69F1767C7}"/>
              </a:ext>
            </a:extLst>
          </p:cNvPr>
          <p:cNvSpPr txBox="1"/>
          <p:nvPr/>
        </p:nvSpPr>
        <p:spPr>
          <a:xfrm>
            <a:off x="2095500" y="4667250"/>
            <a:ext cx="5334000" cy="35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00"/>
              </a:lnSpc>
              <a:spcBef>
                <a:spcPct val="0"/>
              </a:spcBef>
            </a:pPr>
            <a:r>
              <a:rPr lang="en-US" sz="2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Ahmed              $5,000</a:t>
            </a:r>
          </a:p>
        </p:txBody>
      </p:sp>
      <p:grpSp>
        <p:nvGrpSpPr>
          <p:cNvPr id="23" name="Group 12">
            <a:extLst>
              <a:ext uri="{FF2B5EF4-FFF2-40B4-BE49-F238E27FC236}">
                <a16:creationId xmlns:a16="http://schemas.microsoft.com/office/drawing/2014/main" id="{6C8ED100-57CE-463B-E268-894339E52494}"/>
              </a:ext>
            </a:extLst>
          </p:cNvPr>
          <p:cNvGrpSpPr/>
          <p:nvPr/>
        </p:nvGrpSpPr>
        <p:grpSpPr>
          <a:xfrm>
            <a:off x="1905000" y="5143500"/>
            <a:ext cx="5715000" cy="495300"/>
            <a:chOff x="0" y="0"/>
            <a:chExt cx="7620000" cy="660400"/>
          </a:xfrm>
        </p:grpSpPr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8AA5F971-CCBE-D1FC-978B-D7DF6CECF3A9}"/>
                </a:ext>
              </a:extLst>
            </p:cNvPr>
            <p:cNvSpPr/>
            <p:nvPr/>
          </p:nvSpPr>
          <p:spPr>
            <a:xfrm>
              <a:off x="0" y="0"/>
              <a:ext cx="7620000" cy="660400"/>
            </a:xfrm>
            <a:custGeom>
              <a:avLst/>
              <a:gdLst/>
              <a:ahLst/>
              <a:cxnLst/>
              <a:rect l="l" t="t" r="r" b="b"/>
              <a:pathLst>
                <a:path w="7620000" h="660400">
                  <a:moveTo>
                    <a:pt x="0" y="0"/>
                  </a:moveTo>
                  <a:lnTo>
                    <a:pt x="7620000" y="0"/>
                  </a:lnTo>
                  <a:lnTo>
                    <a:pt x="7620000" y="66040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25" name="TextBox 14">
            <a:extLst>
              <a:ext uri="{FF2B5EF4-FFF2-40B4-BE49-F238E27FC236}">
                <a16:creationId xmlns:a16="http://schemas.microsoft.com/office/drawing/2014/main" id="{763BC5BE-62A9-13A2-1AE3-339A060D9EB5}"/>
              </a:ext>
            </a:extLst>
          </p:cNvPr>
          <p:cNvSpPr txBox="1"/>
          <p:nvPr/>
        </p:nvSpPr>
        <p:spPr>
          <a:xfrm>
            <a:off x="2095500" y="5191125"/>
            <a:ext cx="5334000" cy="35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00"/>
              </a:lnSpc>
              <a:spcBef>
                <a:spcPct val="0"/>
              </a:spcBef>
            </a:pPr>
            <a:r>
              <a:rPr lang="en-US" sz="2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Sara              $3,000</a:t>
            </a:r>
          </a:p>
        </p:txBody>
      </p:sp>
      <p:grpSp>
        <p:nvGrpSpPr>
          <p:cNvPr id="26" name="Group 15">
            <a:extLst>
              <a:ext uri="{FF2B5EF4-FFF2-40B4-BE49-F238E27FC236}">
                <a16:creationId xmlns:a16="http://schemas.microsoft.com/office/drawing/2014/main" id="{08A7B1C3-B40A-789F-9BE1-63A61ACF614D}"/>
              </a:ext>
            </a:extLst>
          </p:cNvPr>
          <p:cNvGrpSpPr/>
          <p:nvPr/>
        </p:nvGrpSpPr>
        <p:grpSpPr>
          <a:xfrm>
            <a:off x="1905000" y="5667375"/>
            <a:ext cx="5715000" cy="495300"/>
            <a:chOff x="0" y="0"/>
            <a:chExt cx="7620000" cy="660400"/>
          </a:xfrm>
        </p:grpSpPr>
        <p:sp>
          <p:nvSpPr>
            <p:cNvPr id="27" name="Freeform 16">
              <a:extLst>
                <a:ext uri="{FF2B5EF4-FFF2-40B4-BE49-F238E27FC236}">
                  <a16:creationId xmlns:a16="http://schemas.microsoft.com/office/drawing/2014/main" id="{D4CB8405-5F51-2558-548E-86C1AF8C0A3C}"/>
                </a:ext>
              </a:extLst>
            </p:cNvPr>
            <p:cNvSpPr/>
            <p:nvPr/>
          </p:nvSpPr>
          <p:spPr>
            <a:xfrm>
              <a:off x="0" y="0"/>
              <a:ext cx="7620000" cy="660400"/>
            </a:xfrm>
            <a:custGeom>
              <a:avLst/>
              <a:gdLst/>
              <a:ahLst/>
              <a:cxnLst/>
              <a:rect l="l" t="t" r="r" b="b"/>
              <a:pathLst>
                <a:path w="7620000" h="660400">
                  <a:moveTo>
                    <a:pt x="0" y="0"/>
                  </a:moveTo>
                  <a:lnTo>
                    <a:pt x="7620000" y="0"/>
                  </a:lnTo>
                  <a:lnTo>
                    <a:pt x="7620000" y="66040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3A1A1A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28" name="TextBox 17">
            <a:extLst>
              <a:ext uri="{FF2B5EF4-FFF2-40B4-BE49-F238E27FC236}">
                <a16:creationId xmlns:a16="http://schemas.microsoft.com/office/drawing/2014/main" id="{0EE1D4CA-2C2C-0FD1-A394-4FAD9C63FF10}"/>
              </a:ext>
            </a:extLst>
          </p:cNvPr>
          <p:cNvSpPr txBox="1"/>
          <p:nvPr/>
        </p:nvSpPr>
        <p:spPr>
          <a:xfrm>
            <a:off x="2095500" y="5715000"/>
            <a:ext cx="5334000" cy="35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00"/>
              </a:lnSpc>
              <a:spcBef>
                <a:spcPct val="0"/>
              </a:spcBef>
            </a:pPr>
            <a:r>
              <a:rPr lang="en-US" sz="2000" u="none" strike="noStrike">
                <a:solidFill>
                  <a:srgbClr val="FF4D4D"/>
                </a:solidFill>
                <a:latin typeface="Tajawal"/>
                <a:ea typeface="Tajawal"/>
                <a:cs typeface="Tajawal"/>
                <a:sym typeface="Tajawal"/>
              </a:rPr>
              <a:t>Ahmed              $5,000</a:t>
            </a:r>
          </a:p>
        </p:txBody>
      </p:sp>
      <p:sp>
        <p:nvSpPr>
          <p:cNvPr id="29" name="TextBox 18">
            <a:extLst>
              <a:ext uri="{FF2B5EF4-FFF2-40B4-BE49-F238E27FC236}">
                <a16:creationId xmlns:a16="http://schemas.microsoft.com/office/drawing/2014/main" id="{1A750E2C-2873-35C2-0951-612ACB1F1370}"/>
              </a:ext>
            </a:extLst>
          </p:cNvPr>
          <p:cNvSpPr txBox="1"/>
          <p:nvPr/>
        </p:nvSpPr>
        <p:spPr>
          <a:xfrm>
            <a:off x="12001500" y="3467100"/>
            <a:ext cx="3810000" cy="485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2799" u="none" strike="noStrike">
                <a:solidFill>
                  <a:srgbClr val="4ADE80"/>
                </a:solidFill>
                <a:latin typeface="Tajawal"/>
                <a:ea typeface="Tajawal"/>
                <a:cs typeface="Tajawal"/>
                <a:sym typeface="Tajawal"/>
              </a:rPr>
              <a:t>AFTER</a:t>
            </a:r>
          </a:p>
        </p:txBody>
      </p:sp>
      <p:grpSp>
        <p:nvGrpSpPr>
          <p:cNvPr id="30" name="Group 19">
            <a:extLst>
              <a:ext uri="{FF2B5EF4-FFF2-40B4-BE49-F238E27FC236}">
                <a16:creationId xmlns:a16="http://schemas.microsoft.com/office/drawing/2014/main" id="{1C4FBC75-49AA-A462-C68D-CC80CE16A220}"/>
              </a:ext>
            </a:extLst>
          </p:cNvPr>
          <p:cNvGrpSpPr/>
          <p:nvPr/>
        </p:nvGrpSpPr>
        <p:grpSpPr>
          <a:xfrm>
            <a:off x="11049000" y="4124325"/>
            <a:ext cx="5715000" cy="476250"/>
            <a:chOff x="0" y="0"/>
            <a:chExt cx="7620000" cy="635000"/>
          </a:xfrm>
        </p:grpSpPr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1673DA1C-F470-BF02-1AE0-CAB13BAE4591}"/>
                </a:ext>
              </a:extLst>
            </p:cNvPr>
            <p:cNvSpPr/>
            <p:nvPr/>
          </p:nvSpPr>
          <p:spPr>
            <a:xfrm>
              <a:off x="0" y="0"/>
              <a:ext cx="7620000" cy="635000"/>
            </a:xfrm>
            <a:custGeom>
              <a:avLst/>
              <a:gdLst/>
              <a:ahLst/>
              <a:cxnLst/>
              <a:rect l="l" t="t" r="r" b="b"/>
              <a:pathLst>
                <a:path w="7620000" h="635000">
                  <a:moveTo>
                    <a:pt x="0" y="0"/>
                  </a:moveTo>
                  <a:lnTo>
                    <a:pt x="7620000" y="0"/>
                  </a:lnTo>
                  <a:lnTo>
                    <a:pt x="762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4ADE80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2" name="TextBox 21">
            <a:extLst>
              <a:ext uri="{FF2B5EF4-FFF2-40B4-BE49-F238E27FC236}">
                <a16:creationId xmlns:a16="http://schemas.microsoft.com/office/drawing/2014/main" id="{84C13A69-BDA4-D92D-C6B7-10077A6A110B}"/>
              </a:ext>
            </a:extLst>
          </p:cNvPr>
          <p:cNvSpPr txBox="1"/>
          <p:nvPr/>
        </p:nvSpPr>
        <p:spPr>
          <a:xfrm>
            <a:off x="11239500" y="4143375"/>
            <a:ext cx="5334000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Name              Revenue</a:t>
            </a:r>
          </a:p>
        </p:txBody>
      </p:sp>
      <p:grpSp>
        <p:nvGrpSpPr>
          <p:cNvPr id="33" name="Group 22">
            <a:extLst>
              <a:ext uri="{FF2B5EF4-FFF2-40B4-BE49-F238E27FC236}">
                <a16:creationId xmlns:a16="http://schemas.microsoft.com/office/drawing/2014/main" id="{EC5FC6E3-49B4-BD1D-8247-5CAEB261CDD3}"/>
              </a:ext>
            </a:extLst>
          </p:cNvPr>
          <p:cNvGrpSpPr/>
          <p:nvPr/>
        </p:nvGrpSpPr>
        <p:grpSpPr>
          <a:xfrm>
            <a:off x="11049000" y="4619625"/>
            <a:ext cx="5715000" cy="495300"/>
            <a:chOff x="0" y="0"/>
            <a:chExt cx="7620000" cy="660400"/>
          </a:xfrm>
        </p:grpSpPr>
        <p:sp>
          <p:nvSpPr>
            <p:cNvPr id="34" name="Freeform 23">
              <a:extLst>
                <a:ext uri="{FF2B5EF4-FFF2-40B4-BE49-F238E27FC236}">
                  <a16:creationId xmlns:a16="http://schemas.microsoft.com/office/drawing/2014/main" id="{53DD5740-C6B4-5A1D-0D5D-EC18481DAEBF}"/>
                </a:ext>
              </a:extLst>
            </p:cNvPr>
            <p:cNvSpPr/>
            <p:nvPr/>
          </p:nvSpPr>
          <p:spPr>
            <a:xfrm>
              <a:off x="0" y="0"/>
              <a:ext cx="7620000" cy="660400"/>
            </a:xfrm>
            <a:custGeom>
              <a:avLst/>
              <a:gdLst/>
              <a:ahLst/>
              <a:cxnLst/>
              <a:rect l="l" t="t" r="r" b="b"/>
              <a:pathLst>
                <a:path w="7620000" h="660400">
                  <a:moveTo>
                    <a:pt x="0" y="0"/>
                  </a:moveTo>
                  <a:lnTo>
                    <a:pt x="7620000" y="0"/>
                  </a:lnTo>
                  <a:lnTo>
                    <a:pt x="7620000" y="66040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5" name="TextBox 24">
            <a:extLst>
              <a:ext uri="{FF2B5EF4-FFF2-40B4-BE49-F238E27FC236}">
                <a16:creationId xmlns:a16="http://schemas.microsoft.com/office/drawing/2014/main" id="{D7340FF9-D4F3-FD4B-192C-A4F3252E946E}"/>
              </a:ext>
            </a:extLst>
          </p:cNvPr>
          <p:cNvSpPr txBox="1"/>
          <p:nvPr/>
        </p:nvSpPr>
        <p:spPr>
          <a:xfrm>
            <a:off x="11239500" y="4667250"/>
            <a:ext cx="5334000" cy="35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00"/>
              </a:lnSpc>
              <a:spcBef>
                <a:spcPct val="0"/>
              </a:spcBef>
            </a:pPr>
            <a:r>
              <a:rPr lang="en-US" sz="2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Ahmed              $5,000</a:t>
            </a:r>
          </a:p>
        </p:txBody>
      </p:sp>
      <p:grpSp>
        <p:nvGrpSpPr>
          <p:cNvPr id="36" name="Group 25">
            <a:extLst>
              <a:ext uri="{FF2B5EF4-FFF2-40B4-BE49-F238E27FC236}">
                <a16:creationId xmlns:a16="http://schemas.microsoft.com/office/drawing/2014/main" id="{642138B9-7E82-4FC3-E087-0DCF2B6709CF}"/>
              </a:ext>
            </a:extLst>
          </p:cNvPr>
          <p:cNvGrpSpPr/>
          <p:nvPr/>
        </p:nvGrpSpPr>
        <p:grpSpPr>
          <a:xfrm>
            <a:off x="11049000" y="5143500"/>
            <a:ext cx="5715000" cy="495300"/>
            <a:chOff x="0" y="0"/>
            <a:chExt cx="7620000" cy="660400"/>
          </a:xfrm>
        </p:grpSpPr>
        <p:sp>
          <p:nvSpPr>
            <p:cNvPr id="37" name="Freeform 26">
              <a:extLst>
                <a:ext uri="{FF2B5EF4-FFF2-40B4-BE49-F238E27FC236}">
                  <a16:creationId xmlns:a16="http://schemas.microsoft.com/office/drawing/2014/main" id="{CFCE8DED-0BC2-547E-5B8E-4FFF1C34380B}"/>
                </a:ext>
              </a:extLst>
            </p:cNvPr>
            <p:cNvSpPr/>
            <p:nvPr/>
          </p:nvSpPr>
          <p:spPr>
            <a:xfrm>
              <a:off x="0" y="0"/>
              <a:ext cx="7620000" cy="660400"/>
            </a:xfrm>
            <a:custGeom>
              <a:avLst/>
              <a:gdLst/>
              <a:ahLst/>
              <a:cxnLst/>
              <a:rect l="l" t="t" r="r" b="b"/>
              <a:pathLst>
                <a:path w="7620000" h="660400">
                  <a:moveTo>
                    <a:pt x="0" y="0"/>
                  </a:moveTo>
                  <a:lnTo>
                    <a:pt x="7620000" y="0"/>
                  </a:lnTo>
                  <a:lnTo>
                    <a:pt x="7620000" y="66040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8" name="TextBox 27">
            <a:extLst>
              <a:ext uri="{FF2B5EF4-FFF2-40B4-BE49-F238E27FC236}">
                <a16:creationId xmlns:a16="http://schemas.microsoft.com/office/drawing/2014/main" id="{89DEAC5F-016D-B3C2-F92E-76C1A992AA9A}"/>
              </a:ext>
            </a:extLst>
          </p:cNvPr>
          <p:cNvSpPr txBox="1"/>
          <p:nvPr/>
        </p:nvSpPr>
        <p:spPr>
          <a:xfrm>
            <a:off x="11239500" y="5191125"/>
            <a:ext cx="5334000" cy="35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00"/>
              </a:lnSpc>
              <a:spcBef>
                <a:spcPct val="0"/>
              </a:spcBef>
            </a:pPr>
            <a:r>
              <a:rPr lang="en-US" sz="2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Sara              $3,000</a:t>
            </a:r>
          </a:p>
        </p:txBody>
      </p:sp>
      <p:sp>
        <p:nvSpPr>
          <p:cNvPr id="39" name="TextBox 5">
            <a:extLst>
              <a:ext uri="{FF2B5EF4-FFF2-40B4-BE49-F238E27FC236}">
                <a16:creationId xmlns:a16="http://schemas.microsoft.com/office/drawing/2014/main" id="{ED7E4813-8283-06A6-9BC1-0FFD2BE8EEDA}"/>
              </a:ext>
            </a:extLst>
          </p:cNvPr>
          <p:cNvSpPr txBox="1"/>
          <p:nvPr/>
        </p:nvSpPr>
        <p:spPr>
          <a:xfrm>
            <a:off x="3179169" y="6761990"/>
            <a:ext cx="3447462" cy="421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2799" u="none" strike="noStrike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BEFORE</a:t>
            </a:r>
          </a:p>
        </p:txBody>
      </p:sp>
      <p:grpSp>
        <p:nvGrpSpPr>
          <p:cNvPr id="41" name="Group 6">
            <a:extLst>
              <a:ext uri="{FF2B5EF4-FFF2-40B4-BE49-F238E27FC236}">
                <a16:creationId xmlns:a16="http://schemas.microsoft.com/office/drawing/2014/main" id="{F854F55B-01D6-7C95-22B0-8A7E388D529B}"/>
              </a:ext>
            </a:extLst>
          </p:cNvPr>
          <p:cNvGrpSpPr/>
          <p:nvPr/>
        </p:nvGrpSpPr>
        <p:grpSpPr>
          <a:xfrm>
            <a:off x="2702919" y="7157051"/>
            <a:ext cx="4309327" cy="434035"/>
            <a:chOff x="0" y="-26440"/>
            <a:chExt cx="6350000" cy="1169440"/>
          </a:xfrm>
        </p:grpSpPr>
        <p:sp>
          <p:nvSpPr>
            <p:cNvPr id="42" name="Freeform 7">
              <a:extLst>
                <a:ext uri="{FF2B5EF4-FFF2-40B4-BE49-F238E27FC236}">
                  <a16:creationId xmlns:a16="http://schemas.microsoft.com/office/drawing/2014/main" id="{5E6957D0-CCF7-30AA-15A9-495E59A11ABD}"/>
                </a:ext>
              </a:extLst>
            </p:cNvPr>
            <p:cNvSpPr/>
            <p:nvPr/>
          </p:nvSpPr>
          <p:spPr>
            <a:xfrm>
              <a:off x="0" y="-26440"/>
              <a:ext cx="6350000" cy="1169440"/>
            </a:xfrm>
            <a:custGeom>
              <a:avLst/>
              <a:gdLst/>
              <a:ahLst/>
              <a:cxnLst/>
              <a:rect l="l" t="t" r="r" b="b"/>
              <a:pathLst>
                <a:path w="6350000" h="1143000">
                  <a:moveTo>
                    <a:pt x="114300" y="0"/>
                  </a:moveTo>
                  <a:lnTo>
                    <a:pt x="6235700" y="0"/>
                  </a:lnTo>
                  <a:cubicBezTo>
                    <a:pt x="6298826" y="0"/>
                    <a:pt x="6350000" y="51174"/>
                    <a:pt x="6350000" y="114300"/>
                  </a:cubicBezTo>
                  <a:lnTo>
                    <a:pt x="6350000" y="1028700"/>
                  </a:lnTo>
                  <a:cubicBezTo>
                    <a:pt x="6350000" y="1091826"/>
                    <a:pt x="6298826" y="1143000"/>
                    <a:pt x="6235700" y="1143000"/>
                  </a:cubicBezTo>
                  <a:lnTo>
                    <a:pt x="114300" y="1143000"/>
                  </a:lnTo>
                  <a:cubicBezTo>
                    <a:pt x="51174" y="1143000"/>
                    <a:pt x="0" y="1091826"/>
                    <a:pt x="0" y="1028700"/>
                  </a:cubicBezTo>
                  <a:lnTo>
                    <a:pt x="0" y="114300"/>
                  </a:lnTo>
                  <a:cubicBezTo>
                    <a:pt x="0" y="51174"/>
                    <a:pt x="51174" y="0"/>
                    <a:pt x="114300" y="0"/>
                  </a:cubicBez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43" name="TextBox 8">
            <a:extLst>
              <a:ext uri="{FF2B5EF4-FFF2-40B4-BE49-F238E27FC236}">
                <a16:creationId xmlns:a16="http://schemas.microsoft.com/office/drawing/2014/main" id="{1AFD59CC-443E-66E6-0187-694C7970C4B0}"/>
              </a:ext>
            </a:extLst>
          </p:cNvPr>
          <p:cNvSpPr txBox="1"/>
          <p:nvPr/>
        </p:nvSpPr>
        <p:spPr>
          <a:xfrm>
            <a:off x="2893419" y="7124700"/>
            <a:ext cx="3964581" cy="551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3600" u="none" strike="noStrike">
                <a:solidFill>
                  <a:srgbClr val="FF4D4D"/>
                </a:solidFill>
                <a:latin typeface="Tajawal"/>
                <a:ea typeface="Tajawal"/>
                <a:cs typeface="Tajawal"/>
                <a:sym typeface="Tajawal"/>
              </a:rPr>
              <a:t>CAIRO</a:t>
            </a:r>
          </a:p>
        </p:txBody>
      </p:sp>
      <p:grpSp>
        <p:nvGrpSpPr>
          <p:cNvPr id="44" name="Group 9">
            <a:extLst>
              <a:ext uri="{FF2B5EF4-FFF2-40B4-BE49-F238E27FC236}">
                <a16:creationId xmlns:a16="http://schemas.microsoft.com/office/drawing/2014/main" id="{2DEBD6D3-1DAA-4E3E-20B2-A685543F1954}"/>
              </a:ext>
            </a:extLst>
          </p:cNvPr>
          <p:cNvGrpSpPr/>
          <p:nvPr/>
        </p:nvGrpSpPr>
        <p:grpSpPr>
          <a:xfrm>
            <a:off x="2702919" y="7628638"/>
            <a:ext cx="4309327" cy="552789"/>
            <a:chOff x="0" y="-346404"/>
            <a:chExt cx="6350000" cy="1489404"/>
          </a:xfrm>
        </p:grpSpPr>
        <p:sp>
          <p:nvSpPr>
            <p:cNvPr id="45" name="Freeform 10">
              <a:extLst>
                <a:ext uri="{FF2B5EF4-FFF2-40B4-BE49-F238E27FC236}">
                  <a16:creationId xmlns:a16="http://schemas.microsoft.com/office/drawing/2014/main" id="{04A8B727-1169-F5F4-DF84-5FF40E41F3ED}"/>
                </a:ext>
              </a:extLst>
            </p:cNvPr>
            <p:cNvSpPr/>
            <p:nvPr/>
          </p:nvSpPr>
          <p:spPr>
            <a:xfrm>
              <a:off x="0" y="-346404"/>
              <a:ext cx="6350000" cy="1489404"/>
            </a:xfrm>
            <a:custGeom>
              <a:avLst/>
              <a:gdLst/>
              <a:ahLst/>
              <a:cxnLst/>
              <a:rect l="l" t="t" r="r" b="b"/>
              <a:pathLst>
                <a:path w="6350000" h="1143000">
                  <a:moveTo>
                    <a:pt x="114300" y="0"/>
                  </a:moveTo>
                  <a:lnTo>
                    <a:pt x="6235700" y="0"/>
                  </a:lnTo>
                  <a:cubicBezTo>
                    <a:pt x="6298826" y="0"/>
                    <a:pt x="6350000" y="51174"/>
                    <a:pt x="6350000" y="114300"/>
                  </a:cubicBezTo>
                  <a:lnTo>
                    <a:pt x="6350000" y="1028700"/>
                  </a:lnTo>
                  <a:cubicBezTo>
                    <a:pt x="6350000" y="1091826"/>
                    <a:pt x="6298826" y="1143000"/>
                    <a:pt x="6235700" y="1143000"/>
                  </a:cubicBezTo>
                  <a:lnTo>
                    <a:pt x="114300" y="1143000"/>
                  </a:lnTo>
                  <a:cubicBezTo>
                    <a:pt x="51174" y="1143000"/>
                    <a:pt x="0" y="1091826"/>
                    <a:pt x="0" y="1028700"/>
                  </a:cubicBezTo>
                  <a:lnTo>
                    <a:pt x="0" y="114300"/>
                  </a:lnTo>
                  <a:cubicBezTo>
                    <a:pt x="0" y="51174"/>
                    <a:pt x="51174" y="0"/>
                    <a:pt x="114300" y="0"/>
                  </a:cubicBez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5" name="TextBox 11">
            <a:extLst>
              <a:ext uri="{FF2B5EF4-FFF2-40B4-BE49-F238E27FC236}">
                <a16:creationId xmlns:a16="http://schemas.microsoft.com/office/drawing/2014/main" id="{76279B90-E470-195F-14B4-93CAABC928E5}"/>
              </a:ext>
            </a:extLst>
          </p:cNvPr>
          <p:cNvSpPr txBox="1"/>
          <p:nvPr/>
        </p:nvSpPr>
        <p:spPr>
          <a:xfrm>
            <a:off x="2893419" y="7581900"/>
            <a:ext cx="3964581" cy="551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3600" u="none" strike="noStrike" dirty="0" err="1">
                <a:solidFill>
                  <a:srgbClr val="FF4D4D"/>
                </a:solidFill>
                <a:latin typeface="Tajawal"/>
                <a:ea typeface="Tajawal"/>
                <a:cs typeface="Tajawal"/>
                <a:sym typeface="Tajawal"/>
              </a:rPr>
              <a:t>cairo</a:t>
            </a:r>
            <a:endParaRPr lang="en-US" sz="3600" u="none" strike="noStrike" dirty="0">
              <a:solidFill>
                <a:srgbClr val="FF4D4D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56" name="Group 12">
            <a:extLst>
              <a:ext uri="{FF2B5EF4-FFF2-40B4-BE49-F238E27FC236}">
                <a16:creationId xmlns:a16="http://schemas.microsoft.com/office/drawing/2014/main" id="{896CDF3D-D922-6F4C-944F-5BF37182FC54}"/>
              </a:ext>
            </a:extLst>
          </p:cNvPr>
          <p:cNvGrpSpPr/>
          <p:nvPr/>
        </p:nvGrpSpPr>
        <p:grpSpPr>
          <a:xfrm>
            <a:off x="2702919" y="8191500"/>
            <a:ext cx="4309327" cy="552788"/>
            <a:chOff x="0" y="0"/>
            <a:chExt cx="6350000" cy="1143000"/>
          </a:xfrm>
        </p:grpSpPr>
        <p:sp>
          <p:nvSpPr>
            <p:cNvPr id="57" name="Freeform 13">
              <a:extLst>
                <a:ext uri="{FF2B5EF4-FFF2-40B4-BE49-F238E27FC236}">
                  <a16:creationId xmlns:a16="http://schemas.microsoft.com/office/drawing/2014/main" id="{EF10DB76-7B66-59EA-3297-33B0F533D5F6}"/>
                </a:ext>
              </a:extLst>
            </p:cNvPr>
            <p:cNvSpPr/>
            <p:nvPr/>
          </p:nvSpPr>
          <p:spPr>
            <a:xfrm>
              <a:off x="0" y="0"/>
              <a:ext cx="6350000" cy="1143000"/>
            </a:xfrm>
            <a:custGeom>
              <a:avLst/>
              <a:gdLst/>
              <a:ahLst/>
              <a:cxnLst/>
              <a:rect l="l" t="t" r="r" b="b"/>
              <a:pathLst>
                <a:path w="6350000" h="1143000">
                  <a:moveTo>
                    <a:pt x="114300" y="0"/>
                  </a:moveTo>
                  <a:lnTo>
                    <a:pt x="6235700" y="0"/>
                  </a:lnTo>
                  <a:cubicBezTo>
                    <a:pt x="6298826" y="0"/>
                    <a:pt x="6350000" y="51174"/>
                    <a:pt x="6350000" y="114300"/>
                  </a:cubicBezTo>
                  <a:lnTo>
                    <a:pt x="6350000" y="1028700"/>
                  </a:lnTo>
                  <a:cubicBezTo>
                    <a:pt x="6350000" y="1091826"/>
                    <a:pt x="6298826" y="1143000"/>
                    <a:pt x="6235700" y="1143000"/>
                  </a:cubicBezTo>
                  <a:lnTo>
                    <a:pt x="114300" y="1143000"/>
                  </a:lnTo>
                  <a:cubicBezTo>
                    <a:pt x="51174" y="1143000"/>
                    <a:pt x="0" y="1091826"/>
                    <a:pt x="0" y="1028700"/>
                  </a:cubicBezTo>
                  <a:lnTo>
                    <a:pt x="0" y="114300"/>
                  </a:lnTo>
                  <a:cubicBezTo>
                    <a:pt x="0" y="51174"/>
                    <a:pt x="51174" y="0"/>
                    <a:pt x="114300" y="0"/>
                  </a:cubicBez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8" name="TextBox 14">
            <a:extLst>
              <a:ext uri="{FF2B5EF4-FFF2-40B4-BE49-F238E27FC236}">
                <a16:creationId xmlns:a16="http://schemas.microsoft.com/office/drawing/2014/main" id="{1082124E-70F1-1F31-6895-202FE1B7C4F1}"/>
              </a:ext>
            </a:extLst>
          </p:cNvPr>
          <p:cNvSpPr txBox="1"/>
          <p:nvPr/>
        </p:nvSpPr>
        <p:spPr>
          <a:xfrm>
            <a:off x="2893419" y="8191500"/>
            <a:ext cx="3964581" cy="551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3600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Cairo</a:t>
            </a:r>
          </a:p>
        </p:txBody>
      </p:sp>
      <p:sp>
        <p:nvSpPr>
          <p:cNvPr id="59" name="TextBox 15">
            <a:extLst>
              <a:ext uri="{FF2B5EF4-FFF2-40B4-BE49-F238E27FC236}">
                <a16:creationId xmlns:a16="http://schemas.microsoft.com/office/drawing/2014/main" id="{059FBB72-9446-D790-9037-7FCEE4FE82CF}"/>
              </a:ext>
            </a:extLst>
          </p:cNvPr>
          <p:cNvSpPr txBox="1"/>
          <p:nvPr/>
        </p:nvSpPr>
        <p:spPr>
          <a:xfrm>
            <a:off x="8634519" y="7551221"/>
            <a:ext cx="1905000" cy="819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59"/>
              </a:lnSpc>
              <a:spcBef>
                <a:spcPct val="0"/>
              </a:spcBef>
            </a:pPr>
            <a:r>
              <a:rPr lang="en-US" sz="4800" u="none" strike="noStrike" dirty="0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&gt;&gt;&gt;</a:t>
            </a:r>
          </a:p>
        </p:txBody>
      </p:sp>
      <p:sp>
        <p:nvSpPr>
          <p:cNvPr id="60" name="TextBox 16">
            <a:extLst>
              <a:ext uri="{FF2B5EF4-FFF2-40B4-BE49-F238E27FC236}">
                <a16:creationId xmlns:a16="http://schemas.microsoft.com/office/drawing/2014/main" id="{27D8DC61-8DFE-5FC8-235D-7BC08CCFB74D}"/>
              </a:ext>
            </a:extLst>
          </p:cNvPr>
          <p:cNvSpPr txBox="1"/>
          <p:nvPr/>
        </p:nvSpPr>
        <p:spPr>
          <a:xfrm>
            <a:off x="12001500" y="6516869"/>
            <a:ext cx="3810000" cy="485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2799" u="none" strike="noStrike" dirty="0">
                <a:solidFill>
                  <a:srgbClr val="4ADE80"/>
                </a:solidFill>
                <a:latin typeface="Tajawal"/>
                <a:ea typeface="Tajawal"/>
                <a:cs typeface="Tajawal"/>
                <a:sym typeface="Tajawal"/>
              </a:rPr>
              <a:t>AFTER</a:t>
            </a:r>
          </a:p>
        </p:txBody>
      </p:sp>
      <p:grpSp>
        <p:nvGrpSpPr>
          <p:cNvPr id="61" name="Group 17">
            <a:extLst>
              <a:ext uri="{FF2B5EF4-FFF2-40B4-BE49-F238E27FC236}">
                <a16:creationId xmlns:a16="http://schemas.microsoft.com/office/drawing/2014/main" id="{FFDBB493-0275-380B-BA14-C58F6FAA7573}"/>
              </a:ext>
            </a:extLst>
          </p:cNvPr>
          <p:cNvGrpSpPr/>
          <p:nvPr/>
        </p:nvGrpSpPr>
        <p:grpSpPr>
          <a:xfrm>
            <a:off x="11454581" y="7401394"/>
            <a:ext cx="5154838" cy="1311285"/>
            <a:chOff x="0" y="0"/>
            <a:chExt cx="6350000" cy="2540000"/>
          </a:xfrm>
        </p:grpSpPr>
        <p:sp>
          <p:nvSpPr>
            <p:cNvPr id="62" name="Freeform 18">
              <a:extLst>
                <a:ext uri="{FF2B5EF4-FFF2-40B4-BE49-F238E27FC236}">
                  <a16:creationId xmlns:a16="http://schemas.microsoft.com/office/drawing/2014/main" id="{5C2A5D9F-9313-4A05-46FE-CC90C8CCBDB5}"/>
                </a:ext>
              </a:extLst>
            </p:cNvPr>
            <p:cNvSpPr/>
            <p:nvPr/>
          </p:nvSpPr>
          <p:spPr>
            <a:xfrm>
              <a:off x="0" y="0"/>
              <a:ext cx="6350000" cy="2540000"/>
            </a:xfrm>
            <a:custGeom>
              <a:avLst/>
              <a:gdLst/>
              <a:ahLst/>
              <a:cxnLst/>
              <a:rect l="l" t="t" r="r" b="b"/>
              <a:pathLst>
                <a:path w="6350000" h="2540000">
                  <a:moveTo>
                    <a:pt x="254000" y="0"/>
                  </a:moveTo>
                  <a:lnTo>
                    <a:pt x="6096000" y="0"/>
                  </a:lnTo>
                  <a:cubicBezTo>
                    <a:pt x="6236280" y="0"/>
                    <a:pt x="6350000" y="113720"/>
                    <a:pt x="6350000" y="254000"/>
                  </a:cubicBezTo>
                  <a:lnTo>
                    <a:pt x="6350000" y="2286000"/>
                  </a:lnTo>
                  <a:cubicBezTo>
                    <a:pt x="6350000" y="2426280"/>
                    <a:pt x="6236280" y="2540000"/>
                    <a:pt x="6096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253545"/>
            </a:solidFill>
            <a:ln w="19050" cap="sq">
              <a:solidFill>
                <a:srgbClr val="4ADE8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63" name="TextBox 19">
            <a:extLst>
              <a:ext uri="{FF2B5EF4-FFF2-40B4-BE49-F238E27FC236}">
                <a16:creationId xmlns:a16="http://schemas.microsoft.com/office/drawing/2014/main" id="{7DE9A6DF-E2DC-8BF6-9278-39FFF635067F}"/>
              </a:ext>
            </a:extLst>
          </p:cNvPr>
          <p:cNvSpPr txBox="1"/>
          <p:nvPr/>
        </p:nvSpPr>
        <p:spPr>
          <a:xfrm>
            <a:off x="11715750" y="7637316"/>
            <a:ext cx="4381500" cy="819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59"/>
              </a:lnSpc>
              <a:spcBef>
                <a:spcPct val="0"/>
              </a:spcBef>
            </a:pPr>
            <a:r>
              <a:rPr lang="en-US" sz="4800" u="none" strike="noStrike" dirty="0">
                <a:solidFill>
                  <a:srgbClr val="4ADE80"/>
                </a:solidFill>
                <a:latin typeface="Tajawal"/>
                <a:ea typeface="Tajawal"/>
                <a:cs typeface="Tajawal"/>
                <a:sym typeface="Tajawal"/>
              </a:rPr>
              <a:t>Cairo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697A605-13CF-1B42-7427-3FA87C935B13}"/>
              </a:ext>
            </a:extLst>
          </p:cNvPr>
          <p:cNvSpPr txBox="1"/>
          <p:nvPr/>
        </p:nvSpPr>
        <p:spPr>
          <a:xfrm>
            <a:off x="1384887" y="6280845"/>
            <a:ext cx="9154632" cy="5932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Standardizing Text</a:t>
            </a:r>
          </a:p>
        </p:txBody>
      </p:sp>
      <p:sp>
        <p:nvSpPr>
          <p:cNvPr id="67" name="TextBox 15">
            <a:extLst>
              <a:ext uri="{FF2B5EF4-FFF2-40B4-BE49-F238E27FC236}">
                <a16:creationId xmlns:a16="http://schemas.microsoft.com/office/drawing/2014/main" id="{A52F7DA6-4BED-55EE-CA87-B0C29DCEFFB7}"/>
              </a:ext>
            </a:extLst>
          </p:cNvPr>
          <p:cNvSpPr txBox="1"/>
          <p:nvPr/>
        </p:nvSpPr>
        <p:spPr>
          <a:xfrm>
            <a:off x="8625659" y="4519214"/>
            <a:ext cx="1905000" cy="819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59"/>
              </a:lnSpc>
              <a:spcBef>
                <a:spcPct val="0"/>
              </a:spcBef>
            </a:pPr>
            <a:r>
              <a:rPr lang="en-US" sz="4800" u="none" strike="noStrike" dirty="0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&gt;&gt;&gt;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B322D3D-E1B2-E885-A19B-90E33E5E2878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27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608776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3396E-0BEE-FCB9-B4FE-A2DDC3054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F3B7C77-5186-6753-A7D2-F3A8CBCE60A0}"/>
              </a:ext>
            </a:extLst>
          </p:cNvPr>
          <p:cNvSpPr/>
          <p:nvPr/>
        </p:nvSpPr>
        <p:spPr>
          <a:xfrm>
            <a:off x="0" y="-13335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DE017392-8ACC-BEF6-771E-59A8F05EE515}"/>
              </a:ext>
            </a:extLst>
          </p:cNvPr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87FC1DBB-CB30-D19B-FA03-A0AF4E8A5E6D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7112EF86-B3BC-BB72-44CE-CD89DBB514D6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Examples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399E5294-E0C9-F4BB-8D19-12774F548F96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9BB9BA0A-2C34-124B-4495-CE541926769F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F23D08DD-B684-4EF8-1B79-DF4BD8511679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F2F587FF-FB52-A4E2-34D2-94AE4B97349E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6DDEF702-49FE-FA8E-5A0A-36457F66378A}"/>
              </a:ext>
            </a:extLst>
          </p:cNvPr>
          <p:cNvSpPr txBox="1"/>
          <p:nvPr/>
        </p:nvSpPr>
        <p:spPr>
          <a:xfrm>
            <a:off x="1384887" y="3212997"/>
            <a:ext cx="11240883" cy="29238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Handling Missing Values (Options):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ts val="3777"/>
              </a:lnSpc>
              <a:spcBef>
                <a:spcPct val="0"/>
              </a:spcBef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AFD7234C-C160-464F-A082-73F8379E8940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02E41396-22DE-BEF9-DCEE-D6DE946F14DC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E8CE2C5-F74F-1941-EDD6-E005E1960DFA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008FD7-AE42-0DD6-BF25-ADE0A3FA8555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9812272-9B67-1173-F6D1-ED27E47711A7}"/>
              </a:ext>
            </a:extLst>
          </p:cNvPr>
          <p:cNvSpPr txBox="1"/>
          <p:nvPr/>
        </p:nvSpPr>
        <p:spPr>
          <a:xfrm>
            <a:off x="1384887" y="6280845"/>
            <a:ext cx="9154632" cy="60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Correcting Data Types:</a:t>
            </a:r>
          </a:p>
        </p:txBody>
      </p:sp>
      <p:grpSp>
        <p:nvGrpSpPr>
          <p:cNvPr id="15" name="Group 6">
            <a:extLst>
              <a:ext uri="{FF2B5EF4-FFF2-40B4-BE49-F238E27FC236}">
                <a16:creationId xmlns:a16="http://schemas.microsoft.com/office/drawing/2014/main" id="{4EB37A8F-B931-43D9-E370-1B55759CCB1B}"/>
              </a:ext>
            </a:extLst>
          </p:cNvPr>
          <p:cNvGrpSpPr/>
          <p:nvPr/>
        </p:nvGrpSpPr>
        <p:grpSpPr>
          <a:xfrm>
            <a:off x="2079161" y="3908584"/>
            <a:ext cx="4343400" cy="1844516"/>
            <a:chOff x="0" y="0"/>
            <a:chExt cx="5334000" cy="3810000"/>
          </a:xfrm>
          <a:solidFill>
            <a:schemeClr val="accent1">
              <a:lumMod val="75000"/>
            </a:schemeClr>
          </a:solidFill>
        </p:grpSpPr>
        <p:sp>
          <p:nvSpPr>
            <p:cNvPr id="40" name="Freeform 7">
              <a:extLst>
                <a:ext uri="{FF2B5EF4-FFF2-40B4-BE49-F238E27FC236}">
                  <a16:creationId xmlns:a16="http://schemas.microsoft.com/office/drawing/2014/main" id="{9C49850F-C45A-7136-74FC-524B3E6B4624}"/>
                </a:ext>
              </a:extLst>
            </p:cNvPr>
            <p:cNvSpPr/>
            <p:nvPr/>
          </p:nvSpPr>
          <p:spPr>
            <a:xfrm>
              <a:off x="0" y="0"/>
              <a:ext cx="5334000" cy="3810000"/>
            </a:xfrm>
            <a:custGeom>
              <a:avLst/>
              <a:gdLst/>
              <a:ahLst/>
              <a:cxnLst/>
              <a:rect l="l" t="t" r="r" b="b"/>
              <a:pathLst>
                <a:path w="5334000" h="3810000">
                  <a:moveTo>
                    <a:pt x="381000" y="0"/>
                  </a:moveTo>
                  <a:lnTo>
                    <a:pt x="4953000" y="0"/>
                  </a:lnTo>
                  <a:cubicBezTo>
                    <a:pt x="5163420" y="0"/>
                    <a:pt x="5334000" y="170580"/>
                    <a:pt x="5334000" y="381000"/>
                  </a:cubicBezTo>
                  <a:lnTo>
                    <a:pt x="5334000" y="3429000"/>
                  </a:lnTo>
                  <a:cubicBezTo>
                    <a:pt x="5334000" y="3639420"/>
                    <a:pt x="5163420" y="3810000"/>
                    <a:pt x="495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46" name="Group 8">
            <a:extLst>
              <a:ext uri="{FF2B5EF4-FFF2-40B4-BE49-F238E27FC236}">
                <a16:creationId xmlns:a16="http://schemas.microsoft.com/office/drawing/2014/main" id="{C2A6E8F0-3A05-5595-EF59-32FF5254BCF4}"/>
              </a:ext>
            </a:extLst>
          </p:cNvPr>
          <p:cNvGrpSpPr/>
          <p:nvPr/>
        </p:nvGrpSpPr>
        <p:grpSpPr>
          <a:xfrm>
            <a:off x="4031786" y="4101781"/>
            <a:ext cx="723900" cy="626494"/>
            <a:chOff x="0" y="0"/>
            <a:chExt cx="889000" cy="914400"/>
          </a:xfrm>
        </p:grpSpPr>
        <p:sp>
          <p:nvSpPr>
            <p:cNvPr id="47" name="Freeform 9">
              <a:extLst>
                <a:ext uri="{FF2B5EF4-FFF2-40B4-BE49-F238E27FC236}">
                  <a16:creationId xmlns:a16="http://schemas.microsoft.com/office/drawing/2014/main" id="{53A2619B-CD7B-9F81-B5F2-56A3FC7F0CDA}"/>
                </a:ext>
              </a:extLst>
            </p:cNvPr>
            <p:cNvSpPr/>
            <p:nvPr/>
          </p:nvSpPr>
          <p:spPr>
            <a:xfrm>
              <a:off x="0" y="0"/>
              <a:ext cx="889000" cy="914400"/>
            </a:xfrm>
            <a:custGeom>
              <a:avLst/>
              <a:gdLst/>
              <a:ahLst/>
              <a:cxnLst/>
              <a:rect l="l" t="t" r="r" b="b"/>
              <a:pathLst>
                <a:path w="889000" h="914400">
                  <a:moveTo>
                    <a:pt x="444500" y="0"/>
                  </a:moveTo>
                  <a:cubicBezTo>
                    <a:pt x="199009" y="0"/>
                    <a:pt x="0" y="204695"/>
                    <a:pt x="0" y="457200"/>
                  </a:cubicBezTo>
                  <a:cubicBezTo>
                    <a:pt x="0" y="709705"/>
                    <a:pt x="199009" y="914400"/>
                    <a:pt x="444500" y="914400"/>
                  </a:cubicBezTo>
                  <a:cubicBezTo>
                    <a:pt x="689991" y="914400"/>
                    <a:pt x="889000" y="709705"/>
                    <a:pt x="889000" y="457200"/>
                  </a:cubicBezTo>
                  <a:cubicBezTo>
                    <a:pt x="889000" y="204695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48" name="TextBox 10">
              <a:extLst>
                <a:ext uri="{FF2B5EF4-FFF2-40B4-BE49-F238E27FC236}">
                  <a16:creationId xmlns:a16="http://schemas.microsoft.com/office/drawing/2014/main" id="{1FFA1BCA-BF74-670B-1ABE-3F8BAB1FB86D}"/>
                </a:ext>
              </a:extLst>
            </p:cNvPr>
            <p:cNvSpPr txBox="1"/>
            <p:nvPr/>
          </p:nvSpPr>
          <p:spPr>
            <a:xfrm>
              <a:off x="0" y="-123825"/>
              <a:ext cx="889000" cy="1038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r>
                <a:rPr lang="en-US" sz="2799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1</a:t>
              </a:r>
            </a:p>
          </p:txBody>
        </p:sp>
      </p:grpSp>
      <p:sp>
        <p:nvSpPr>
          <p:cNvPr id="49" name="TextBox 11">
            <a:extLst>
              <a:ext uri="{FF2B5EF4-FFF2-40B4-BE49-F238E27FC236}">
                <a16:creationId xmlns:a16="http://schemas.microsoft.com/office/drawing/2014/main" id="{D6886680-2E59-305B-49F2-F209013CD0B5}"/>
              </a:ext>
            </a:extLst>
          </p:cNvPr>
          <p:cNvSpPr txBox="1"/>
          <p:nvPr/>
        </p:nvSpPr>
        <p:spPr>
          <a:xfrm>
            <a:off x="2302318" y="5221253"/>
            <a:ext cx="3929743" cy="4785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  <a:spcBef>
                <a:spcPct val="0"/>
              </a:spcBef>
            </a:pPr>
            <a:r>
              <a:rPr lang="en-US" sz="3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Remove rows</a:t>
            </a:r>
          </a:p>
        </p:txBody>
      </p:sp>
      <p:grpSp>
        <p:nvGrpSpPr>
          <p:cNvPr id="50" name="Group 12">
            <a:extLst>
              <a:ext uri="{FF2B5EF4-FFF2-40B4-BE49-F238E27FC236}">
                <a16:creationId xmlns:a16="http://schemas.microsoft.com/office/drawing/2014/main" id="{1D6E7E87-3B76-98DA-FD9F-8AB5182308BE}"/>
              </a:ext>
            </a:extLst>
          </p:cNvPr>
          <p:cNvGrpSpPr/>
          <p:nvPr/>
        </p:nvGrpSpPr>
        <p:grpSpPr>
          <a:xfrm>
            <a:off x="6841661" y="3908584"/>
            <a:ext cx="4343400" cy="1844516"/>
            <a:chOff x="0" y="0"/>
            <a:chExt cx="5334000" cy="3810000"/>
          </a:xfrm>
          <a:solidFill>
            <a:schemeClr val="accent1">
              <a:lumMod val="75000"/>
            </a:schemeClr>
          </a:solidFill>
        </p:grpSpPr>
        <p:sp>
          <p:nvSpPr>
            <p:cNvPr id="51" name="Freeform 13">
              <a:extLst>
                <a:ext uri="{FF2B5EF4-FFF2-40B4-BE49-F238E27FC236}">
                  <a16:creationId xmlns:a16="http://schemas.microsoft.com/office/drawing/2014/main" id="{922EB106-7B0D-5689-4A6C-9AED4EB19B90}"/>
                </a:ext>
              </a:extLst>
            </p:cNvPr>
            <p:cNvSpPr/>
            <p:nvPr/>
          </p:nvSpPr>
          <p:spPr>
            <a:xfrm>
              <a:off x="0" y="0"/>
              <a:ext cx="5334000" cy="3810000"/>
            </a:xfrm>
            <a:custGeom>
              <a:avLst/>
              <a:gdLst/>
              <a:ahLst/>
              <a:cxnLst/>
              <a:rect l="l" t="t" r="r" b="b"/>
              <a:pathLst>
                <a:path w="5334000" h="3810000">
                  <a:moveTo>
                    <a:pt x="381000" y="0"/>
                  </a:moveTo>
                  <a:lnTo>
                    <a:pt x="4953000" y="0"/>
                  </a:lnTo>
                  <a:cubicBezTo>
                    <a:pt x="5163420" y="0"/>
                    <a:pt x="5334000" y="170580"/>
                    <a:pt x="5334000" y="381000"/>
                  </a:cubicBezTo>
                  <a:lnTo>
                    <a:pt x="5334000" y="3429000"/>
                  </a:lnTo>
                  <a:cubicBezTo>
                    <a:pt x="5334000" y="3639420"/>
                    <a:pt x="5163420" y="3810000"/>
                    <a:pt x="495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52" name="Group 14">
            <a:extLst>
              <a:ext uri="{FF2B5EF4-FFF2-40B4-BE49-F238E27FC236}">
                <a16:creationId xmlns:a16="http://schemas.microsoft.com/office/drawing/2014/main" id="{DA686B9B-9670-A342-2DDF-2F8F3C5576B1}"/>
              </a:ext>
            </a:extLst>
          </p:cNvPr>
          <p:cNvGrpSpPr/>
          <p:nvPr/>
        </p:nvGrpSpPr>
        <p:grpSpPr>
          <a:xfrm>
            <a:off x="8794286" y="4101781"/>
            <a:ext cx="723900" cy="626494"/>
            <a:chOff x="0" y="0"/>
            <a:chExt cx="889000" cy="914400"/>
          </a:xfrm>
        </p:grpSpPr>
        <p:sp>
          <p:nvSpPr>
            <p:cNvPr id="53" name="Freeform 15">
              <a:extLst>
                <a:ext uri="{FF2B5EF4-FFF2-40B4-BE49-F238E27FC236}">
                  <a16:creationId xmlns:a16="http://schemas.microsoft.com/office/drawing/2014/main" id="{BA54E1AE-A89E-B059-A663-751CC22C443E}"/>
                </a:ext>
              </a:extLst>
            </p:cNvPr>
            <p:cNvSpPr/>
            <p:nvPr/>
          </p:nvSpPr>
          <p:spPr>
            <a:xfrm>
              <a:off x="0" y="0"/>
              <a:ext cx="889000" cy="914400"/>
            </a:xfrm>
            <a:custGeom>
              <a:avLst/>
              <a:gdLst/>
              <a:ahLst/>
              <a:cxnLst/>
              <a:rect l="l" t="t" r="r" b="b"/>
              <a:pathLst>
                <a:path w="889000" h="914400">
                  <a:moveTo>
                    <a:pt x="444500" y="0"/>
                  </a:moveTo>
                  <a:cubicBezTo>
                    <a:pt x="199009" y="0"/>
                    <a:pt x="0" y="204695"/>
                    <a:pt x="0" y="457200"/>
                  </a:cubicBezTo>
                  <a:cubicBezTo>
                    <a:pt x="0" y="709705"/>
                    <a:pt x="199009" y="914400"/>
                    <a:pt x="444500" y="914400"/>
                  </a:cubicBezTo>
                  <a:cubicBezTo>
                    <a:pt x="689991" y="914400"/>
                    <a:pt x="889000" y="709705"/>
                    <a:pt x="889000" y="457200"/>
                  </a:cubicBezTo>
                  <a:cubicBezTo>
                    <a:pt x="889000" y="204695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54" name="TextBox 16">
              <a:extLst>
                <a:ext uri="{FF2B5EF4-FFF2-40B4-BE49-F238E27FC236}">
                  <a16:creationId xmlns:a16="http://schemas.microsoft.com/office/drawing/2014/main" id="{5C29FAAB-E7E0-F35E-C6AF-8545EB8E71A8}"/>
                </a:ext>
              </a:extLst>
            </p:cNvPr>
            <p:cNvSpPr txBox="1"/>
            <p:nvPr/>
          </p:nvSpPr>
          <p:spPr>
            <a:xfrm>
              <a:off x="0" y="-123825"/>
              <a:ext cx="889000" cy="1038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r>
                <a:rPr lang="en-US" sz="2799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2</a:t>
              </a:r>
            </a:p>
          </p:txBody>
        </p:sp>
      </p:grpSp>
      <p:sp>
        <p:nvSpPr>
          <p:cNvPr id="64" name="TextBox 17">
            <a:extLst>
              <a:ext uri="{FF2B5EF4-FFF2-40B4-BE49-F238E27FC236}">
                <a16:creationId xmlns:a16="http://schemas.microsoft.com/office/drawing/2014/main" id="{46427A1D-31C5-7043-7C12-DC9064008C8D}"/>
              </a:ext>
            </a:extLst>
          </p:cNvPr>
          <p:cNvSpPr txBox="1"/>
          <p:nvPr/>
        </p:nvSpPr>
        <p:spPr>
          <a:xfrm>
            <a:off x="7064818" y="5221253"/>
            <a:ext cx="3929743" cy="4785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  <a:spcBef>
                <a:spcPct val="0"/>
              </a:spcBef>
            </a:pPr>
            <a:r>
              <a:rPr lang="en-US" sz="3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Replace values</a:t>
            </a:r>
          </a:p>
        </p:txBody>
      </p:sp>
      <p:grpSp>
        <p:nvGrpSpPr>
          <p:cNvPr id="65" name="Group 18">
            <a:extLst>
              <a:ext uri="{FF2B5EF4-FFF2-40B4-BE49-F238E27FC236}">
                <a16:creationId xmlns:a16="http://schemas.microsoft.com/office/drawing/2014/main" id="{FFCEEEC4-D977-580C-5F35-A5002BFD30D0}"/>
              </a:ext>
            </a:extLst>
          </p:cNvPr>
          <p:cNvGrpSpPr/>
          <p:nvPr/>
        </p:nvGrpSpPr>
        <p:grpSpPr>
          <a:xfrm>
            <a:off x="11604161" y="3908584"/>
            <a:ext cx="4343400" cy="1844516"/>
            <a:chOff x="0" y="0"/>
            <a:chExt cx="5334000" cy="3810000"/>
          </a:xfrm>
          <a:solidFill>
            <a:schemeClr val="accent1">
              <a:lumMod val="75000"/>
            </a:schemeClr>
          </a:solidFill>
        </p:grpSpPr>
        <p:sp>
          <p:nvSpPr>
            <p:cNvPr id="68" name="Freeform 19">
              <a:extLst>
                <a:ext uri="{FF2B5EF4-FFF2-40B4-BE49-F238E27FC236}">
                  <a16:creationId xmlns:a16="http://schemas.microsoft.com/office/drawing/2014/main" id="{4A4A7E57-3302-CBF1-A7D6-5C62E51C1A60}"/>
                </a:ext>
              </a:extLst>
            </p:cNvPr>
            <p:cNvSpPr/>
            <p:nvPr/>
          </p:nvSpPr>
          <p:spPr>
            <a:xfrm>
              <a:off x="0" y="0"/>
              <a:ext cx="5334000" cy="3810000"/>
            </a:xfrm>
            <a:custGeom>
              <a:avLst/>
              <a:gdLst/>
              <a:ahLst/>
              <a:cxnLst/>
              <a:rect l="l" t="t" r="r" b="b"/>
              <a:pathLst>
                <a:path w="5334000" h="3810000">
                  <a:moveTo>
                    <a:pt x="381000" y="0"/>
                  </a:moveTo>
                  <a:lnTo>
                    <a:pt x="4953000" y="0"/>
                  </a:lnTo>
                  <a:cubicBezTo>
                    <a:pt x="5163420" y="0"/>
                    <a:pt x="5334000" y="170580"/>
                    <a:pt x="5334000" y="381000"/>
                  </a:cubicBezTo>
                  <a:lnTo>
                    <a:pt x="5334000" y="3429000"/>
                  </a:lnTo>
                  <a:cubicBezTo>
                    <a:pt x="5334000" y="3639420"/>
                    <a:pt x="5163420" y="3810000"/>
                    <a:pt x="495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69" name="Group 20">
            <a:extLst>
              <a:ext uri="{FF2B5EF4-FFF2-40B4-BE49-F238E27FC236}">
                <a16:creationId xmlns:a16="http://schemas.microsoft.com/office/drawing/2014/main" id="{4AFDED67-5480-A651-1982-AE6FF932E527}"/>
              </a:ext>
            </a:extLst>
          </p:cNvPr>
          <p:cNvGrpSpPr/>
          <p:nvPr/>
        </p:nvGrpSpPr>
        <p:grpSpPr>
          <a:xfrm>
            <a:off x="13556786" y="4101781"/>
            <a:ext cx="723900" cy="626494"/>
            <a:chOff x="0" y="0"/>
            <a:chExt cx="889000" cy="914400"/>
          </a:xfrm>
        </p:grpSpPr>
        <p:sp>
          <p:nvSpPr>
            <p:cNvPr id="70" name="Freeform 21">
              <a:extLst>
                <a:ext uri="{FF2B5EF4-FFF2-40B4-BE49-F238E27FC236}">
                  <a16:creationId xmlns:a16="http://schemas.microsoft.com/office/drawing/2014/main" id="{21F2B4F8-B539-72CE-7FD5-2F7EB51B60EA}"/>
                </a:ext>
              </a:extLst>
            </p:cNvPr>
            <p:cNvSpPr/>
            <p:nvPr/>
          </p:nvSpPr>
          <p:spPr>
            <a:xfrm>
              <a:off x="0" y="0"/>
              <a:ext cx="889000" cy="914400"/>
            </a:xfrm>
            <a:custGeom>
              <a:avLst/>
              <a:gdLst/>
              <a:ahLst/>
              <a:cxnLst/>
              <a:rect l="l" t="t" r="r" b="b"/>
              <a:pathLst>
                <a:path w="889000" h="914400">
                  <a:moveTo>
                    <a:pt x="444500" y="0"/>
                  </a:moveTo>
                  <a:cubicBezTo>
                    <a:pt x="199009" y="0"/>
                    <a:pt x="0" y="204695"/>
                    <a:pt x="0" y="457200"/>
                  </a:cubicBezTo>
                  <a:cubicBezTo>
                    <a:pt x="0" y="709705"/>
                    <a:pt x="199009" y="914400"/>
                    <a:pt x="444500" y="914400"/>
                  </a:cubicBezTo>
                  <a:cubicBezTo>
                    <a:pt x="689991" y="914400"/>
                    <a:pt x="889000" y="709705"/>
                    <a:pt x="889000" y="457200"/>
                  </a:cubicBezTo>
                  <a:cubicBezTo>
                    <a:pt x="889000" y="204695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71" name="TextBox 22">
              <a:extLst>
                <a:ext uri="{FF2B5EF4-FFF2-40B4-BE49-F238E27FC236}">
                  <a16:creationId xmlns:a16="http://schemas.microsoft.com/office/drawing/2014/main" id="{8D98FE2B-0362-2A68-BCDB-927F9AB6CB81}"/>
                </a:ext>
              </a:extLst>
            </p:cNvPr>
            <p:cNvSpPr txBox="1"/>
            <p:nvPr/>
          </p:nvSpPr>
          <p:spPr>
            <a:xfrm>
              <a:off x="0" y="-123825"/>
              <a:ext cx="889000" cy="1038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r>
                <a:rPr lang="en-US" sz="2799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3</a:t>
              </a:r>
            </a:p>
          </p:txBody>
        </p:sp>
      </p:grpSp>
      <p:sp>
        <p:nvSpPr>
          <p:cNvPr id="72" name="TextBox 23">
            <a:extLst>
              <a:ext uri="{FF2B5EF4-FFF2-40B4-BE49-F238E27FC236}">
                <a16:creationId xmlns:a16="http://schemas.microsoft.com/office/drawing/2014/main" id="{FBF268D0-758A-5B9E-6CDB-F568D9D5BAC7}"/>
              </a:ext>
            </a:extLst>
          </p:cNvPr>
          <p:cNvSpPr txBox="1"/>
          <p:nvPr/>
        </p:nvSpPr>
        <p:spPr>
          <a:xfrm>
            <a:off x="11827318" y="5221253"/>
            <a:ext cx="3929743" cy="4785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  <a:spcBef>
                <a:spcPct val="0"/>
              </a:spcBef>
            </a:pPr>
            <a:r>
              <a:rPr lang="en-US" sz="3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Fill missing data</a:t>
            </a:r>
          </a:p>
        </p:txBody>
      </p:sp>
      <p:grpSp>
        <p:nvGrpSpPr>
          <p:cNvPr id="73" name="Group 6">
            <a:extLst>
              <a:ext uri="{FF2B5EF4-FFF2-40B4-BE49-F238E27FC236}">
                <a16:creationId xmlns:a16="http://schemas.microsoft.com/office/drawing/2014/main" id="{292D62B3-CE84-8015-D10B-44DF8F573F86}"/>
              </a:ext>
            </a:extLst>
          </p:cNvPr>
          <p:cNvGrpSpPr/>
          <p:nvPr/>
        </p:nvGrpSpPr>
        <p:grpSpPr>
          <a:xfrm>
            <a:off x="1600200" y="6834500"/>
            <a:ext cx="3156203" cy="2265612"/>
            <a:chOff x="0" y="0"/>
            <a:chExt cx="4572000" cy="4445000"/>
          </a:xfrm>
          <a:solidFill>
            <a:schemeClr val="accent1">
              <a:lumMod val="75000"/>
            </a:schemeClr>
          </a:solidFill>
        </p:grpSpPr>
        <p:sp>
          <p:nvSpPr>
            <p:cNvPr id="74" name="Freeform 7">
              <a:extLst>
                <a:ext uri="{FF2B5EF4-FFF2-40B4-BE49-F238E27FC236}">
                  <a16:creationId xmlns:a16="http://schemas.microsoft.com/office/drawing/2014/main" id="{ACBB4782-D7C2-3A04-0083-3368F1208E47}"/>
                </a:ext>
              </a:extLst>
            </p:cNvPr>
            <p:cNvSpPr/>
            <p:nvPr/>
          </p:nvSpPr>
          <p:spPr>
            <a:xfrm>
              <a:off x="0" y="0"/>
              <a:ext cx="4572000" cy="4445000"/>
            </a:xfrm>
            <a:custGeom>
              <a:avLst/>
              <a:gdLst/>
              <a:ahLst/>
              <a:cxnLst/>
              <a:rect l="l" t="t" r="r" b="b"/>
              <a:pathLst>
                <a:path w="4572000" h="4445000">
                  <a:moveTo>
                    <a:pt x="444500" y="0"/>
                  </a:moveTo>
                  <a:lnTo>
                    <a:pt x="4127500" y="0"/>
                  </a:lnTo>
                  <a:cubicBezTo>
                    <a:pt x="4372990" y="0"/>
                    <a:pt x="4572000" y="199009"/>
                    <a:pt x="4572000" y="444500"/>
                  </a:cubicBezTo>
                  <a:lnTo>
                    <a:pt x="4572000" y="4000500"/>
                  </a:lnTo>
                  <a:cubicBezTo>
                    <a:pt x="4572000" y="4245990"/>
                    <a:pt x="4372990" y="4445000"/>
                    <a:pt x="4127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75" name="Group 8">
            <a:extLst>
              <a:ext uri="{FF2B5EF4-FFF2-40B4-BE49-F238E27FC236}">
                <a16:creationId xmlns:a16="http://schemas.microsoft.com/office/drawing/2014/main" id="{DBE09044-5FC7-D9CC-8468-2FDE94E843CC}"/>
              </a:ext>
            </a:extLst>
          </p:cNvPr>
          <p:cNvGrpSpPr/>
          <p:nvPr/>
        </p:nvGrpSpPr>
        <p:grpSpPr>
          <a:xfrm>
            <a:off x="2886075" y="7200027"/>
            <a:ext cx="789051" cy="810206"/>
            <a:chOff x="0" y="0"/>
            <a:chExt cx="1143000" cy="1574800"/>
          </a:xfrm>
        </p:grpSpPr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86B557FA-DCDB-3513-6218-6679D616A6C2}"/>
                </a:ext>
              </a:extLst>
            </p:cNvPr>
            <p:cNvSpPr/>
            <p:nvPr/>
          </p:nvSpPr>
          <p:spPr>
            <a:xfrm>
              <a:off x="0" y="0"/>
              <a:ext cx="1143000" cy="1574800"/>
            </a:xfrm>
            <a:custGeom>
              <a:avLst/>
              <a:gdLst/>
              <a:ahLst/>
              <a:cxnLst/>
              <a:rect l="l" t="t" r="r" b="b"/>
              <a:pathLst>
                <a:path w="1143000" h="1574800">
                  <a:moveTo>
                    <a:pt x="571500" y="0"/>
                  </a:moveTo>
                  <a:cubicBezTo>
                    <a:pt x="255869" y="0"/>
                    <a:pt x="0" y="352531"/>
                    <a:pt x="0" y="787400"/>
                  </a:cubicBezTo>
                  <a:cubicBezTo>
                    <a:pt x="0" y="1222269"/>
                    <a:pt x="255869" y="1574800"/>
                    <a:pt x="571500" y="1574800"/>
                  </a:cubicBezTo>
                  <a:cubicBezTo>
                    <a:pt x="887131" y="1574800"/>
                    <a:pt x="1143000" y="1222269"/>
                    <a:pt x="1143000" y="787400"/>
                  </a:cubicBezTo>
                  <a:cubicBezTo>
                    <a:pt x="1143000" y="352531"/>
                    <a:pt x="887131" y="0"/>
                    <a:pt x="5715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77" name="TextBox 10">
              <a:extLst>
                <a:ext uri="{FF2B5EF4-FFF2-40B4-BE49-F238E27FC236}">
                  <a16:creationId xmlns:a16="http://schemas.microsoft.com/office/drawing/2014/main" id="{765807EA-40CB-B5F0-2725-AE890C000621}"/>
                </a:ext>
              </a:extLst>
            </p:cNvPr>
            <p:cNvSpPr txBox="1"/>
            <p:nvPr/>
          </p:nvSpPr>
          <p:spPr>
            <a:xfrm>
              <a:off x="0" y="-95250"/>
              <a:ext cx="1143000" cy="16700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ABC</a:t>
              </a:r>
            </a:p>
          </p:txBody>
        </p:sp>
      </p:grpSp>
      <p:sp>
        <p:nvSpPr>
          <p:cNvPr id="78" name="TextBox 11">
            <a:extLst>
              <a:ext uri="{FF2B5EF4-FFF2-40B4-BE49-F238E27FC236}">
                <a16:creationId xmlns:a16="http://schemas.microsoft.com/office/drawing/2014/main" id="{6FACBC47-7ADF-E7DD-1BBC-C57DA4FFC2AF}"/>
              </a:ext>
            </a:extLst>
          </p:cNvPr>
          <p:cNvSpPr txBox="1"/>
          <p:nvPr/>
        </p:nvSpPr>
        <p:spPr>
          <a:xfrm>
            <a:off x="1790700" y="8590677"/>
            <a:ext cx="2805514" cy="509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33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Text</a:t>
            </a:r>
          </a:p>
        </p:txBody>
      </p:sp>
      <p:grpSp>
        <p:nvGrpSpPr>
          <p:cNvPr id="79" name="Group 12">
            <a:extLst>
              <a:ext uri="{FF2B5EF4-FFF2-40B4-BE49-F238E27FC236}">
                <a16:creationId xmlns:a16="http://schemas.microsoft.com/office/drawing/2014/main" id="{5E7394C0-85F4-1CC8-D42A-DD2526AFDFE4}"/>
              </a:ext>
            </a:extLst>
          </p:cNvPr>
          <p:cNvGrpSpPr/>
          <p:nvPr/>
        </p:nvGrpSpPr>
        <p:grpSpPr>
          <a:xfrm>
            <a:off x="5600700" y="6834500"/>
            <a:ext cx="3156203" cy="2265612"/>
            <a:chOff x="0" y="0"/>
            <a:chExt cx="4572000" cy="4445000"/>
          </a:xfrm>
          <a:solidFill>
            <a:schemeClr val="accent1">
              <a:lumMod val="75000"/>
            </a:schemeClr>
          </a:solidFill>
        </p:grpSpPr>
        <p:sp>
          <p:nvSpPr>
            <p:cNvPr id="80" name="Freeform 13">
              <a:extLst>
                <a:ext uri="{FF2B5EF4-FFF2-40B4-BE49-F238E27FC236}">
                  <a16:creationId xmlns:a16="http://schemas.microsoft.com/office/drawing/2014/main" id="{0BD4C352-F932-98C4-AC20-2838EF3C025A}"/>
                </a:ext>
              </a:extLst>
            </p:cNvPr>
            <p:cNvSpPr/>
            <p:nvPr/>
          </p:nvSpPr>
          <p:spPr>
            <a:xfrm>
              <a:off x="0" y="0"/>
              <a:ext cx="4572000" cy="4445000"/>
            </a:xfrm>
            <a:custGeom>
              <a:avLst/>
              <a:gdLst/>
              <a:ahLst/>
              <a:cxnLst/>
              <a:rect l="l" t="t" r="r" b="b"/>
              <a:pathLst>
                <a:path w="4572000" h="4445000">
                  <a:moveTo>
                    <a:pt x="444500" y="0"/>
                  </a:moveTo>
                  <a:lnTo>
                    <a:pt x="4127500" y="0"/>
                  </a:lnTo>
                  <a:cubicBezTo>
                    <a:pt x="4372990" y="0"/>
                    <a:pt x="4572000" y="199009"/>
                    <a:pt x="4572000" y="444500"/>
                  </a:cubicBezTo>
                  <a:lnTo>
                    <a:pt x="4572000" y="4000500"/>
                  </a:lnTo>
                  <a:cubicBezTo>
                    <a:pt x="4572000" y="4245990"/>
                    <a:pt x="4372990" y="4445000"/>
                    <a:pt x="4127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81" name="Group 14">
            <a:extLst>
              <a:ext uri="{FF2B5EF4-FFF2-40B4-BE49-F238E27FC236}">
                <a16:creationId xmlns:a16="http://schemas.microsoft.com/office/drawing/2014/main" id="{4CE6E9D4-A63E-D6E6-8329-5915F118AC5E}"/>
              </a:ext>
            </a:extLst>
          </p:cNvPr>
          <p:cNvGrpSpPr/>
          <p:nvPr/>
        </p:nvGrpSpPr>
        <p:grpSpPr>
          <a:xfrm>
            <a:off x="6886575" y="7200027"/>
            <a:ext cx="789051" cy="588053"/>
            <a:chOff x="0" y="0"/>
            <a:chExt cx="1143000" cy="1143000"/>
          </a:xfrm>
        </p:grpSpPr>
        <p:sp>
          <p:nvSpPr>
            <p:cNvPr id="82" name="Freeform 15">
              <a:extLst>
                <a:ext uri="{FF2B5EF4-FFF2-40B4-BE49-F238E27FC236}">
                  <a16:creationId xmlns:a16="http://schemas.microsoft.com/office/drawing/2014/main" id="{491DE55B-E72A-AE00-96D9-54E6E3ECFF12}"/>
                </a:ext>
              </a:extLst>
            </p:cNvPr>
            <p:cNvSpPr/>
            <p:nvPr/>
          </p:nvSpPr>
          <p:spPr>
            <a:xfrm>
              <a:off x="0" y="0"/>
              <a:ext cx="1143000" cy="1143000"/>
            </a:xfrm>
            <a:custGeom>
              <a:avLst/>
              <a:gdLst/>
              <a:ahLst/>
              <a:cxnLst/>
              <a:rect l="l" t="t" r="r" b="b"/>
              <a:pathLst>
                <a:path w="1143000" h="1143000">
                  <a:moveTo>
                    <a:pt x="571500" y="0"/>
                  </a:moveTo>
                  <a:cubicBezTo>
                    <a:pt x="255869" y="0"/>
                    <a:pt x="0" y="255869"/>
                    <a:pt x="0" y="571500"/>
                  </a:cubicBezTo>
                  <a:cubicBezTo>
                    <a:pt x="0" y="887131"/>
                    <a:pt x="255869" y="1143000"/>
                    <a:pt x="571500" y="1143000"/>
                  </a:cubicBezTo>
                  <a:cubicBezTo>
                    <a:pt x="887131" y="1143000"/>
                    <a:pt x="1143000" y="887131"/>
                    <a:pt x="1143000" y="571500"/>
                  </a:cubicBezTo>
                  <a:cubicBezTo>
                    <a:pt x="1143000" y="255869"/>
                    <a:pt x="887131" y="0"/>
                    <a:pt x="5715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83" name="TextBox 16">
              <a:extLst>
                <a:ext uri="{FF2B5EF4-FFF2-40B4-BE49-F238E27FC236}">
                  <a16:creationId xmlns:a16="http://schemas.microsoft.com/office/drawing/2014/main" id="{F6E866FC-969F-AF87-952A-0CA44C52E304}"/>
                </a:ext>
              </a:extLst>
            </p:cNvPr>
            <p:cNvSpPr txBox="1"/>
            <p:nvPr/>
          </p:nvSpPr>
          <p:spPr>
            <a:xfrm>
              <a:off x="0" y="-95250"/>
              <a:ext cx="1143000" cy="1238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123</a:t>
              </a:r>
            </a:p>
          </p:txBody>
        </p:sp>
      </p:grpSp>
      <p:sp>
        <p:nvSpPr>
          <p:cNvPr id="84" name="TextBox 17">
            <a:extLst>
              <a:ext uri="{FF2B5EF4-FFF2-40B4-BE49-F238E27FC236}">
                <a16:creationId xmlns:a16="http://schemas.microsoft.com/office/drawing/2014/main" id="{2DB3B90D-A1EC-184D-0A3C-DFFA4E92DB8C}"/>
              </a:ext>
            </a:extLst>
          </p:cNvPr>
          <p:cNvSpPr txBox="1"/>
          <p:nvPr/>
        </p:nvSpPr>
        <p:spPr>
          <a:xfrm>
            <a:off x="5791200" y="8590677"/>
            <a:ext cx="2805514" cy="509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33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Number</a:t>
            </a:r>
          </a:p>
        </p:txBody>
      </p:sp>
      <p:grpSp>
        <p:nvGrpSpPr>
          <p:cNvPr id="85" name="Group 18">
            <a:extLst>
              <a:ext uri="{FF2B5EF4-FFF2-40B4-BE49-F238E27FC236}">
                <a16:creationId xmlns:a16="http://schemas.microsoft.com/office/drawing/2014/main" id="{DD87FACD-CA85-26DA-FB75-934F4207C4A1}"/>
              </a:ext>
            </a:extLst>
          </p:cNvPr>
          <p:cNvGrpSpPr/>
          <p:nvPr/>
        </p:nvGrpSpPr>
        <p:grpSpPr>
          <a:xfrm>
            <a:off x="9601200" y="6834500"/>
            <a:ext cx="3156203" cy="2265612"/>
            <a:chOff x="0" y="0"/>
            <a:chExt cx="4572000" cy="4445000"/>
          </a:xfrm>
          <a:solidFill>
            <a:schemeClr val="accent1">
              <a:lumMod val="75000"/>
            </a:schemeClr>
          </a:solidFill>
        </p:grpSpPr>
        <p:sp>
          <p:nvSpPr>
            <p:cNvPr id="86" name="Freeform 19">
              <a:extLst>
                <a:ext uri="{FF2B5EF4-FFF2-40B4-BE49-F238E27FC236}">
                  <a16:creationId xmlns:a16="http://schemas.microsoft.com/office/drawing/2014/main" id="{514F3CFE-8111-E2A5-E2D6-944B2B8DE904}"/>
                </a:ext>
              </a:extLst>
            </p:cNvPr>
            <p:cNvSpPr/>
            <p:nvPr/>
          </p:nvSpPr>
          <p:spPr>
            <a:xfrm>
              <a:off x="0" y="0"/>
              <a:ext cx="4572000" cy="4445000"/>
            </a:xfrm>
            <a:custGeom>
              <a:avLst/>
              <a:gdLst/>
              <a:ahLst/>
              <a:cxnLst/>
              <a:rect l="l" t="t" r="r" b="b"/>
              <a:pathLst>
                <a:path w="4572000" h="4445000">
                  <a:moveTo>
                    <a:pt x="444500" y="0"/>
                  </a:moveTo>
                  <a:lnTo>
                    <a:pt x="4127500" y="0"/>
                  </a:lnTo>
                  <a:cubicBezTo>
                    <a:pt x="4372990" y="0"/>
                    <a:pt x="4572000" y="199009"/>
                    <a:pt x="4572000" y="444500"/>
                  </a:cubicBezTo>
                  <a:lnTo>
                    <a:pt x="4572000" y="4000500"/>
                  </a:lnTo>
                  <a:cubicBezTo>
                    <a:pt x="4572000" y="4245990"/>
                    <a:pt x="4372990" y="4445000"/>
                    <a:pt x="4127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87" name="Group 20">
            <a:extLst>
              <a:ext uri="{FF2B5EF4-FFF2-40B4-BE49-F238E27FC236}">
                <a16:creationId xmlns:a16="http://schemas.microsoft.com/office/drawing/2014/main" id="{A79F1A6D-33A3-C2CD-A2F2-66C550C3D4E0}"/>
              </a:ext>
            </a:extLst>
          </p:cNvPr>
          <p:cNvGrpSpPr/>
          <p:nvPr/>
        </p:nvGrpSpPr>
        <p:grpSpPr>
          <a:xfrm>
            <a:off x="10581150" y="7200027"/>
            <a:ext cx="1347588" cy="810206"/>
            <a:chOff x="0" y="0"/>
            <a:chExt cx="1143000" cy="1574800"/>
          </a:xfrm>
        </p:grpSpPr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id="{54D1A461-33C2-8EDB-EA01-F07D4C4164D7}"/>
                </a:ext>
              </a:extLst>
            </p:cNvPr>
            <p:cNvSpPr/>
            <p:nvPr/>
          </p:nvSpPr>
          <p:spPr>
            <a:xfrm>
              <a:off x="0" y="0"/>
              <a:ext cx="1143000" cy="1574800"/>
            </a:xfrm>
            <a:custGeom>
              <a:avLst/>
              <a:gdLst/>
              <a:ahLst/>
              <a:cxnLst/>
              <a:rect l="l" t="t" r="r" b="b"/>
              <a:pathLst>
                <a:path w="1143000" h="1574800">
                  <a:moveTo>
                    <a:pt x="571500" y="0"/>
                  </a:moveTo>
                  <a:cubicBezTo>
                    <a:pt x="255869" y="0"/>
                    <a:pt x="0" y="352531"/>
                    <a:pt x="0" y="787400"/>
                  </a:cubicBezTo>
                  <a:cubicBezTo>
                    <a:pt x="0" y="1222269"/>
                    <a:pt x="255869" y="1574800"/>
                    <a:pt x="571500" y="1574800"/>
                  </a:cubicBezTo>
                  <a:cubicBezTo>
                    <a:pt x="887131" y="1574800"/>
                    <a:pt x="1143000" y="1222269"/>
                    <a:pt x="1143000" y="787400"/>
                  </a:cubicBezTo>
                  <a:cubicBezTo>
                    <a:pt x="1143000" y="352531"/>
                    <a:pt x="887131" y="0"/>
                    <a:pt x="5715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89" name="TextBox 22">
              <a:extLst>
                <a:ext uri="{FF2B5EF4-FFF2-40B4-BE49-F238E27FC236}">
                  <a16:creationId xmlns:a16="http://schemas.microsoft.com/office/drawing/2014/main" id="{C6B8F01C-6D15-37B2-E092-A1B262C10958}"/>
                </a:ext>
              </a:extLst>
            </p:cNvPr>
            <p:cNvSpPr txBox="1"/>
            <p:nvPr/>
          </p:nvSpPr>
          <p:spPr>
            <a:xfrm>
              <a:off x="0" y="-95250"/>
              <a:ext cx="1143000" cy="16700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 dirty="0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01/06</a:t>
              </a:r>
            </a:p>
          </p:txBody>
        </p:sp>
      </p:grpSp>
      <p:sp>
        <p:nvSpPr>
          <p:cNvPr id="90" name="TextBox 23">
            <a:extLst>
              <a:ext uri="{FF2B5EF4-FFF2-40B4-BE49-F238E27FC236}">
                <a16:creationId xmlns:a16="http://schemas.microsoft.com/office/drawing/2014/main" id="{19F02169-F01D-FB05-BFB6-0F4C5B4C8845}"/>
              </a:ext>
            </a:extLst>
          </p:cNvPr>
          <p:cNvSpPr txBox="1"/>
          <p:nvPr/>
        </p:nvSpPr>
        <p:spPr>
          <a:xfrm>
            <a:off x="9791700" y="8590677"/>
            <a:ext cx="2805514" cy="509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33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Date</a:t>
            </a:r>
          </a:p>
        </p:txBody>
      </p:sp>
      <p:grpSp>
        <p:nvGrpSpPr>
          <p:cNvPr id="91" name="Group 24">
            <a:extLst>
              <a:ext uri="{FF2B5EF4-FFF2-40B4-BE49-F238E27FC236}">
                <a16:creationId xmlns:a16="http://schemas.microsoft.com/office/drawing/2014/main" id="{7AE38A90-7A06-EA2D-F2BA-474A51B69956}"/>
              </a:ext>
            </a:extLst>
          </p:cNvPr>
          <p:cNvGrpSpPr/>
          <p:nvPr/>
        </p:nvGrpSpPr>
        <p:grpSpPr>
          <a:xfrm>
            <a:off x="13601700" y="6834500"/>
            <a:ext cx="3156203" cy="2265612"/>
            <a:chOff x="0" y="0"/>
            <a:chExt cx="4572000" cy="4445000"/>
          </a:xfrm>
          <a:solidFill>
            <a:schemeClr val="accent1">
              <a:lumMod val="75000"/>
            </a:schemeClr>
          </a:solidFill>
        </p:grpSpPr>
        <p:sp>
          <p:nvSpPr>
            <p:cNvPr id="92" name="Freeform 25">
              <a:extLst>
                <a:ext uri="{FF2B5EF4-FFF2-40B4-BE49-F238E27FC236}">
                  <a16:creationId xmlns:a16="http://schemas.microsoft.com/office/drawing/2014/main" id="{FD50FA60-B293-A65D-F367-D73A42EE103F}"/>
                </a:ext>
              </a:extLst>
            </p:cNvPr>
            <p:cNvSpPr/>
            <p:nvPr/>
          </p:nvSpPr>
          <p:spPr>
            <a:xfrm>
              <a:off x="0" y="0"/>
              <a:ext cx="4572000" cy="4445000"/>
            </a:xfrm>
            <a:custGeom>
              <a:avLst/>
              <a:gdLst/>
              <a:ahLst/>
              <a:cxnLst/>
              <a:rect l="l" t="t" r="r" b="b"/>
              <a:pathLst>
                <a:path w="4572000" h="4445000">
                  <a:moveTo>
                    <a:pt x="444500" y="0"/>
                  </a:moveTo>
                  <a:lnTo>
                    <a:pt x="4127500" y="0"/>
                  </a:lnTo>
                  <a:cubicBezTo>
                    <a:pt x="4372990" y="0"/>
                    <a:pt x="4572000" y="199009"/>
                    <a:pt x="4572000" y="444500"/>
                  </a:cubicBezTo>
                  <a:lnTo>
                    <a:pt x="4572000" y="4000500"/>
                  </a:lnTo>
                  <a:cubicBezTo>
                    <a:pt x="4572000" y="4245990"/>
                    <a:pt x="4372990" y="4445000"/>
                    <a:pt x="4127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93" name="Group 26">
            <a:extLst>
              <a:ext uri="{FF2B5EF4-FFF2-40B4-BE49-F238E27FC236}">
                <a16:creationId xmlns:a16="http://schemas.microsoft.com/office/drawing/2014/main" id="{A06199F2-C6E4-E33C-9E24-52DCEE331D1C}"/>
              </a:ext>
            </a:extLst>
          </p:cNvPr>
          <p:cNvGrpSpPr/>
          <p:nvPr/>
        </p:nvGrpSpPr>
        <p:grpSpPr>
          <a:xfrm>
            <a:off x="14785275" y="7204457"/>
            <a:ext cx="789051" cy="588053"/>
            <a:chOff x="0" y="0"/>
            <a:chExt cx="1143000" cy="1143000"/>
          </a:xfrm>
        </p:grpSpPr>
        <p:sp>
          <p:nvSpPr>
            <p:cNvPr id="94" name="Freeform 27">
              <a:extLst>
                <a:ext uri="{FF2B5EF4-FFF2-40B4-BE49-F238E27FC236}">
                  <a16:creationId xmlns:a16="http://schemas.microsoft.com/office/drawing/2014/main" id="{72F30993-6932-430D-7DC4-88A8790789F6}"/>
                </a:ext>
              </a:extLst>
            </p:cNvPr>
            <p:cNvSpPr/>
            <p:nvPr/>
          </p:nvSpPr>
          <p:spPr>
            <a:xfrm>
              <a:off x="0" y="0"/>
              <a:ext cx="1143000" cy="1143000"/>
            </a:xfrm>
            <a:custGeom>
              <a:avLst/>
              <a:gdLst/>
              <a:ahLst/>
              <a:cxnLst/>
              <a:rect l="l" t="t" r="r" b="b"/>
              <a:pathLst>
                <a:path w="1143000" h="1143000">
                  <a:moveTo>
                    <a:pt x="571500" y="0"/>
                  </a:moveTo>
                  <a:cubicBezTo>
                    <a:pt x="255869" y="0"/>
                    <a:pt x="0" y="255869"/>
                    <a:pt x="0" y="571500"/>
                  </a:cubicBezTo>
                  <a:cubicBezTo>
                    <a:pt x="0" y="887131"/>
                    <a:pt x="255869" y="1143000"/>
                    <a:pt x="571500" y="1143000"/>
                  </a:cubicBezTo>
                  <a:cubicBezTo>
                    <a:pt x="887131" y="1143000"/>
                    <a:pt x="1143000" y="887131"/>
                    <a:pt x="1143000" y="571500"/>
                  </a:cubicBezTo>
                  <a:cubicBezTo>
                    <a:pt x="1143000" y="255869"/>
                    <a:pt x="887131" y="0"/>
                    <a:pt x="571500" y="0"/>
                  </a:cubicBezTo>
                  <a:close/>
                </a:path>
              </a:pathLst>
            </a:custGeom>
            <a:solidFill>
              <a:srgbClr val="00ADEE"/>
            </a:solidFill>
          </p:spPr>
          <p:txBody>
            <a:bodyPr/>
            <a:lstStyle/>
            <a:p>
              <a:endParaRPr lang="en-EG"/>
            </a:p>
          </p:txBody>
        </p:sp>
        <p:sp>
          <p:nvSpPr>
            <p:cNvPr id="95" name="TextBox 28">
              <a:extLst>
                <a:ext uri="{FF2B5EF4-FFF2-40B4-BE49-F238E27FC236}">
                  <a16:creationId xmlns:a16="http://schemas.microsoft.com/office/drawing/2014/main" id="{81FF5BB4-CC82-C52D-2108-3A0D5E309060}"/>
                </a:ext>
              </a:extLst>
            </p:cNvPr>
            <p:cNvSpPr txBox="1"/>
            <p:nvPr/>
          </p:nvSpPr>
          <p:spPr>
            <a:xfrm>
              <a:off x="0" y="-95250"/>
              <a:ext cx="1143000" cy="1238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 strike="noStrike" dirty="0">
                  <a:solidFill>
                    <a:srgbClr val="FFFFFF"/>
                  </a:solidFill>
                  <a:latin typeface="Tajawal"/>
                  <a:ea typeface="Tajawal"/>
                  <a:cs typeface="Tajawal"/>
                  <a:sym typeface="Tajawal"/>
                </a:rPr>
                <a:t>$$$</a:t>
              </a:r>
            </a:p>
          </p:txBody>
        </p:sp>
      </p:grpSp>
      <p:sp>
        <p:nvSpPr>
          <p:cNvPr id="96" name="TextBox 29">
            <a:extLst>
              <a:ext uri="{FF2B5EF4-FFF2-40B4-BE49-F238E27FC236}">
                <a16:creationId xmlns:a16="http://schemas.microsoft.com/office/drawing/2014/main" id="{19B19C19-6AA5-361B-0ADB-D347FA38B3B8}"/>
              </a:ext>
            </a:extLst>
          </p:cNvPr>
          <p:cNvSpPr txBox="1"/>
          <p:nvPr/>
        </p:nvSpPr>
        <p:spPr>
          <a:xfrm>
            <a:off x="13792200" y="8590677"/>
            <a:ext cx="2805514" cy="509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33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Currency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AF1C439-DB45-6822-A9E7-D3B796A4E14D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28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171747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F203A-6707-3485-214F-A3520336F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B415C7D-4C84-5D25-4F67-8EF72C3B9ABD}"/>
              </a:ext>
            </a:extLst>
          </p:cNvPr>
          <p:cNvSpPr/>
          <p:nvPr/>
        </p:nvSpPr>
        <p:spPr>
          <a:xfrm>
            <a:off x="0" y="31383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A3E7EAD3-951E-0E08-82DD-A2B1EE70A737}"/>
              </a:ext>
            </a:extLst>
          </p:cNvPr>
          <p:cNvGrpSpPr/>
          <p:nvPr/>
        </p:nvGrpSpPr>
        <p:grpSpPr>
          <a:xfrm>
            <a:off x="13747992" y="416460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226A782-7B91-3E6C-54D0-7844EEEAFE46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A763A371-4DE7-325F-81D7-AED41EF66FE4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Examples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AA48ED78-F8D4-D06F-CF11-D611791E0DFD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47F13D15-B809-8816-34BD-5F65F5B76981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D7A44977-441C-BCD7-349D-B6A5B60381EF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FF3ABBDE-A536-4ED9-2E0C-9AA277BAE615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 dirty="0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60694165-A222-3B7E-9944-FF327E5F392F}"/>
              </a:ext>
            </a:extLst>
          </p:cNvPr>
          <p:cNvSpPr txBox="1"/>
          <p:nvPr/>
        </p:nvSpPr>
        <p:spPr>
          <a:xfrm>
            <a:off x="1384887" y="3212997"/>
            <a:ext cx="11240883" cy="2883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Splitting Columns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ts val="3777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AB6DF1E1-63F6-64E7-425C-1470E35DAE0E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B05A344B-A00A-637E-FE4A-18915F58F9A5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0C7CEB06-3345-C0FE-8EF8-2A568A0D15AE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99F26AB-CB08-1415-A18A-0873C3A9F45A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1722EBF-9335-30B0-3DC2-A82F28BA51CB}"/>
              </a:ext>
            </a:extLst>
          </p:cNvPr>
          <p:cNvSpPr txBox="1"/>
          <p:nvPr/>
        </p:nvSpPr>
        <p:spPr>
          <a:xfrm>
            <a:off x="1499187" y="6034961"/>
            <a:ext cx="9154632" cy="5932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Adding New Columns</a:t>
            </a:r>
          </a:p>
        </p:txBody>
      </p:sp>
      <p:grpSp>
        <p:nvGrpSpPr>
          <p:cNvPr id="13" name="Group 5">
            <a:extLst>
              <a:ext uri="{FF2B5EF4-FFF2-40B4-BE49-F238E27FC236}">
                <a16:creationId xmlns:a16="http://schemas.microsoft.com/office/drawing/2014/main" id="{782E3403-076D-F3D9-46FA-928745F46FD7}"/>
              </a:ext>
            </a:extLst>
          </p:cNvPr>
          <p:cNvGrpSpPr/>
          <p:nvPr/>
        </p:nvGrpSpPr>
        <p:grpSpPr>
          <a:xfrm>
            <a:off x="1568320" y="3955866"/>
            <a:ext cx="4961450" cy="1143000"/>
            <a:chOff x="0" y="0"/>
            <a:chExt cx="8890000" cy="1524000"/>
          </a:xfrm>
          <a:solidFill>
            <a:schemeClr val="accent1">
              <a:lumMod val="75000"/>
            </a:schemeClr>
          </a:solidFill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ADE4486B-FDA2-AA66-D557-48855324283A}"/>
                </a:ext>
              </a:extLst>
            </p:cNvPr>
            <p:cNvSpPr/>
            <p:nvPr/>
          </p:nvSpPr>
          <p:spPr>
            <a:xfrm>
              <a:off x="0" y="0"/>
              <a:ext cx="8890000" cy="1524000"/>
            </a:xfrm>
            <a:custGeom>
              <a:avLst/>
              <a:gdLst/>
              <a:ahLst/>
              <a:cxnLst/>
              <a:rect l="l" t="t" r="r" b="b"/>
              <a:pathLst>
                <a:path w="8890000" h="1524000">
                  <a:moveTo>
                    <a:pt x="152400" y="0"/>
                  </a:moveTo>
                  <a:lnTo>
                    <a:pt x="8737600" y="0"/>
                  </a:lnTo>
                  <a:cubicBezTo>
                    <a:pt x="8821769" y="0"/>
                    <a:pt x="8890000" y="68232"/>
                    <a:pt x="8890000" y="152400"/>
                  </a:cubicBezTo>
                  <a:lnTo>
                    <a:pt x="8890000" y="1371600"/>
                  </a:lnTo>
                  <a:cubicBezTo>
                    <a:pt x="8890000" y="1455768"/>
                    <a:pt x="8821769" y="1524000"/>
                    <a:pt x="873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8" name="TextBox 7">
            <a:extLst>
              <a:ext uri="{FF2B5EF4-FFF2-40B4-BE49-F238E27FC236}">
                <a16:creationId xmlns:a16="http://schemas.microsoft.com/office/drawing/2014/main" id="{202E8CF5-4274-8809-5308-7F2B31126D2E}"/>
              </a:ext>
            </a:extLst>
          </p:cNvPr>
          <p:cNvSpPr txBox="1"/>
          <p:nvPr/>
        </p:nvSpPr>
        <p:spPr>
          <a:xfrm>
            <a:off x="1758820" y="4203516"/>
            <a:ext cx="4677939" cy="509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33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Ahmed Mohamed Hassan</a:t>
            </a:r>
          </a:p>
        </p:txBody>
      </p:sp>
      <p:sp>
        <p:nvSpPr>
          <p:cNvPr id="19" name="TextBox 8">
            <a:extLst>
              <a:ext uri="{FF2B5EF4-FFF2-40B4-BE49-F238E27FC236}">
                <a16:creationId xmlns:a16="http://schemas.microsoft.com/office/drawing/2014/main" id="{A73FA453-AC0B-46E9-F403-23BEBD2EAA05}"/>
              </a:ext>
            </a:extLst>
          </p:cNvPr>
          <p:cNvSpPr txBox="1"/>
          <p:nvPr/>
        </p:nvSpPr>
        <p:spPr>
          <a:xfrm>
            <a:off x="6324600" y="4260978"/>
            <a:ext cx="1905000" cy="619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20"/>
              </a:lnSpc>
              <a:spcBef>
                <a:spcPct val="0"/>
              </a:spcBef>
            </a:pPr>
            <a:r>
              <a:rPr lang="en-US" sz="3600" u="none" strike="noStrike" dirty="0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SPLIT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:a16="http://schemas.microsoft.com/office/drawing/2014/main" id="{C1025E79-3BBD-F455-BCE4-466829DDB38A}"/>
              </a:ext>
            </a:extLst>
          </p:cNvPr>
          <p:cNvGrpSpPr/>
          <p:nvPr/>
        </p:nvGrpSpPr>
        <p:grpSpPr>
          <a:xfrm>
            <a:off x="7992720" y="3727083"/>
            <a:ext cx="2966037" cy="1905000"/>
            <a:chOff x="0" y="0"/>
            <a:chExt cx="4826000" cy="2540000"/>
          </a:xfrm>
          <a:solidFill>
            <a:schemeClr val="accent1">
              <a:lumMod val="75000"/>
            </a:schemeClr>
          </a:solidFill>
        </p:grpSpPr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10555FB1-1FFA-637F-3EAF-232F41CF7D76}"/>
                </a:ext>
              </a:extLst>
            </p:cNvPr>
            <p:cNvSpPr/>
            <p:nvPr/>
          </p:nvSpPr>
          <p:spPr>
            <a:xfrm>
              <a:off x="0" y="0"/>
              <a:ext cx="4826000" cy="2540000"/>
            </a:xfrm>
            <a:custGeom>
              <a:avLst/>
              <a:gdLst/>
              <a:ahLst/>
              <a:cxnLst/>
              <a:rect l="l" t="t" r="r" b="b"/>
              <a:pathLst>
                <a:path w="4826000" h="2540000">
                  <a:moveTo>
                    <a:pt x="254000" y="0"/>
                  </a:moveTo>
                  <a:lnTo>
                    <a:pt x="4572000" y="0"/>
                  </a:lnTo>
                  <a:cubicBezTo>
                    <a:pt x="4712280" y="0"/>
                    <a:pt x="4826000" y="113720"/>
                    <a:pt x="4826000" y="254000"/>
                  </a:cubicBezTo>
                  <a:lnTo>
                    <a:pt x="4826000" y="2286000"/>
                  </a:lnTo>
                  <a:cubicBezTo>
                    <a:pt x="4826000" y="2426280"/>
                    <a:pt x="4712280" y="2540000"/>
                    <a:pt x="4572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22" name="TextBox 11">
            <a:extLst>
              <a:ext uri="{FF2B5EF4-FFF2-40B4-BE49-F238E27FC236}">
                <a16:creationId xmlns:a16="http://schemas.microsoft.com/office/drawing/2014/main" id="{1D92AF98-E25B-800E-6793-47296704E4BC}"/>
              </a:ext>
            </a:extLst>
          </p:cNvPr>
          <p:cNvSpPr txBox="1"/>
          <p:nvPr/>
        </p:nvSpPr>
        <p:spPr>
          <a:xfrm>
            <a:off x="8183220" y="3984258"/>
            <a:ext cx="2653823" cy="3334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 dirty="0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First Name</a:t>
            </a:r>
          </a:p>
        </p:txBody>
      </p:sp>
      <p:sp>
        <p:nvSpPr>
          <p:cNvPr id="23" name="TextBox 12">
            <a:extLst>
              <a:ext uri="{FF2B5EF4-FFF2-40B4-BE49-F238E27FC236}">
                <a16:creationId xmlns:a16="http://schemas.microsoft.com/office/drawing/2014/main" id="{07DD3D32-1E5D-F750-21C9-E029F5ECB741}"/>
              </a:ext>
            </a:extLst>
          </p:cNvPr>
          <p:cNvSpPr txBox="1"/>
          <p:nvPr/>
        </p:nvSpPr>
        <p:spPr>
          <a:xfrm>
            <a:off x="8183220" y="4736733"/>
            <a:ext cx="2653823" cy="509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3399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Ahmed</a:t>
            </a:r>
          </a:p>
        </p:txBody>
      </p:sp>
      <p:grpSp>
        <p:nvGrpSpPr>
          <p:cNvPr id="24" name="Group 13">
            <a:extLst>
              <a:ext uri="{FF2B5EF4-FFF2-40B4-BE49-F238E27FC236}">
                <a16:creationId xmlns:a16="http://schemas.microsoft.com/office/drawing/2014/main" id="{09D4412A-8EC6-FF2E-25E8-0E7E21909469}"/>
              </a:ext>
            </a:extLst>
          </p:cNvPr>
          <p:cNvGrpSpPr/>
          <p:nvPr/>
        </p:nvGrpSpPr>
        <p:grpSpPr>
          <a:xfrm>
            <a:off x="11073057" y="3727083"/>
            <a:ext cx="2966037" cy="1905000"/>
            <a:chOff x="0" y="0"/>
            <a:chExt cx="4826000" cy="2540000"/>
          </a:xfrm>
          <a:solidFill>
            <a:schemeClr val="accent1">
              <a:lumMod val="75000"/>
            </a:schemeClr>
          </a:solidFill>
        </p:grpSpPr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id="{37D83DB7-14F8-6283-FC92-EBCC6D440414}"/>
                </a:ext>
              </a:extLst>
            </p:cNvPr>
            <p:cNvSpPr/>
            <p:nvPr/>
          </p:nvSpPr>
          <p:spPr>
            <a:xfrm>
              <a:off x="0" y="0"/>
              <a:ext cx="4826000" cy="2540000"/>
            </a:xfrm>
            <a:custGeom>
              <a:avLst/>
              <a:gdLst/>
              <a:ahLst/>
              <a:cxnLst/>
              <a:rect l="l" t="t" r="r" b="b"/>
              <a:pathLst>
                <a:path w="4826000" h="2540000">
                  <a:moveTo>
                    <a:pt x="254000" y="0"/>
                  </a:moveTo>
                  <a:lnTo>
                    <a:pt x="4572000" y="0"/>
                  </a:lnTo>
                  <a:cubicBezTo>
                    <a:pt x="4712280" y="0"/>
                    <a:pt x="4826000" y="113720"/>
                    <a:pt x="4826000" y="254000"/>
                  </a:cubicBezTo>
                  <a:lnTo>
                    <a:pt x="4826000" y="2286000"/>
                  </a:lnTo>
                  <a:cubicBezTo>
                    <a:pt x="4826000" y="2426280"/>
                    <a:pt x="4712280" y="2540000"/>
                    <a:pt x="4572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26" name="TextBox 15">
            <a:extLst>
              <a:ext uri="{FF2B5EF4-FFF2-40B4-BE49-F238E27FC236}">
                <a16:creationId xmlns:a16="http://schemas.microsoft.com/office/drawing/2014/main" id="{71EA2D6C-6420-96D1-4EF6-89F588FDD2D1}"/>
              </a:ext>
            </a:extLst>
          </p:cNvPr>
          <p:cNvSpPr txBox="1"/>
          <p:nvPr/>
        </p:nvSpPr>
        <p:spPr>
          <a:xfrm>
            <a:off x="11263557" y="3984258"/>
            <a:ext cx="2653823" cy="3334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Middle Name</a:t>
            </a:r>
          </a:p>
        </p:txBody>
      </p:sp>
      <p:sp>
        <p:nvSpPr>
          <p:cNvPr id="27" name="TextBox 16">
            <a:extLst>
              <a:ext uri="{FF2B5EF4-FFF2-40B4-BE49-F238E27FC236}">
                <a16:creationId xmlns:a16="http://schemas.microsoft.com/office/drawing/2014/main" id="{540B0D45-25E7-351A-6C66-7EB79E0C77D8}"/>
              </a:ext>
            </a:extLst>
          </p:cNvPr>
          <p:cNvSpPr txBox="1"/>
          <p:nvPr/>
        </p:nvSpPr>
        <p:spPr>
          <a:xfrm>
            <a:off x="11263557" y="4736733"/>
            <a:ext cx="2653823" cy="509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33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Mohamed</a:t>
            </a:r>
          </a:p>
        </p:txBody>
      </p:sp>
      <p:grpSp>
        <p:nvGrpSpPr>
          <p:cNvPr id="28" name="Group 17">
            <a:extLst>
              <a:ext uri="{FF2B5EF4-FFF2-40B4-BE49-F238E27FC236}">
                <a16:creationId xmlns:a16="http://schemas.microsoft.com/office/drawing/2014/main" id="{759D9F9F-AA71-EE1E-F8DE-3C8CB316BF5E}"/>
              </a:ext>
            </a:extLst>
          </p:cNvPr>
          <p:cNvGrpSpPr/>
          <p:nvPr/>
        </p:nvGrpSpPr>
        <p:grpSpPr>
          <a:xfrm>
            <a:off x="14088720" y="3727083"/>
            <a:ext cx="2966037" cy="1905000"/>
            <a:chOff x="0" y="0"/>
            <a:chExt cx="4826000" cy="2540000"/>
          </a:xfrm>
          <a:solidFill>
            <a:schemeClr val="accent1">
              <a:lumMod val="75000"/>
            </a:schemeClr>
          </a:solidFill>
        </p:grpSpPr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79E4F7E6-D90C-6351-6528-44E793906887}"/>
                </a:ext>
              </a:extLst>
            </p:cNvPr>
            <p:cNvSpPr/>
            <p:nvPr/>
          </p:nvSpPr>
          <p:spPr>
            <a:xfrm>
              <a:off x="0" y="0"/>
              <a:ext cx="4826000" cy="2540000"/>
            </a:xfrm>
            <a:custGeom>
              <a:avLst/>
              <a:gdLst/>
              <a:ahLst/>
              <a:cxnLst/>
              <a:rect l="l" t="t" r="r" b="b"/>
              <a:pathLst>
                <a:path w="4826000" h="2540000">
                  <a:moveTo>
                    <a:pt x="254000" y="0"/>
                  </a:moveTo>
                  <a:lnTo>
                    <a:pt x="4572000" y="0"/>
                  </a:lnTo>
                  <a:cubicBezTo>
                    <a:pt x="4712280" y="0"/>
                    <a:pt x="4826000" y="113720"/>
                    <a:pt x="4826000" y="254000"/>
                  </a:cubicBezTo>
                  <a:lnTo>
                    <a:pt x="4826000" y="2286000"/>
                  </a:lnTo>
                  <a:cubicBezTo>
                    <a:pt x="4826000" y="2426280"/>
                    <a:pt x="4712280" y="2540000"/>
                    <a:pt x="4572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0" name="TextBox 19">
            <a:extLst>
              <a:ext uri="{FF2B5EF4-FFF2-40B4-BE49-F238E27FC236}">
                <a16:creationId xmlns:a16="http://schemas.microsoft.com/office/drawing/2014/main" id="{C5F9BC25-8521-9478-CD29-51B9DE0C5370}"/>
              </a:ext>
            </a:extLst>
          </p:cNvPr>
          <p:cNvSpPr txBox="1"/>
          <p:nvPr/>
        </p:nvSpPr>
        <p:spPr>
          <a:xfrm>
            <a:off x="14279220" y="3984258"/>
            <a:ext cx="2653823" cy="3334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Last Name</a:t>
            </a:r>
          </a:p>
        </p:txBody>
      </p:sp>
      <p:sp>
        <p:nvSpPr>
          <p:cNvPr id="31" name="TextBox 20">
            <a:extLst>
              <a:ext uri="{FF2B5EF4-FFF2-40B4-BE49-F238E27FC236}">
                <a16:creationId xmlns:a16="http://schemas.microsoft.com/office/drawing/2014/main" id="{4EC56A11-A2B6-7474-3986-5B79CB6D57F7}"/>
              </a:ext>
            </a:extLst>
          </p:cNvPr>
          <p:cNvSpPr txBox="1"/>
          <p:nvPr/>
        </p:nvSpPr>
        <p:spPr>
          <a:xfrm>
            <a:off x="14279220" y="4736733"/>
            <a:ext cx="2653823" cy="509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079"/>
              </a:lnSpc>
              <a:spcBef>
                <a:spcPct val="0"/>
              </a:spcBef>
            </a:pPr>
            <a:r>
              <a:rPr lang="en-US" sz="3399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Hassan</a:t>
            </a:r>
          </a:p>
        </p:txBody>
      </p:sp>
      <p:grpSp>
        <p:nvGrpSpPr>
          <p:cNvPr id="32" name="Group 6">
            <a:extLst>
              <a:ext uri="{FF2B5EF4-FFF2-40B4-BE49-F238E27FC236}">
                <a16:creationId xmlns:a16="http://schemas.microsoft.com/office/drawing/2014/main" id="{1C7BB4DB-9336-6A25-B183-F2B6B9FF1A82}"/>
              </a:ext>
            </a:extLst>
          </p:cNvPr>
          <p:cNvGrpSpPr/>
          <p:nvPr/>
        </p:nvGrpSpPr>
        <p:grpSpPr>
          <a:xfrm>
            <a:off x="2529270" y="6675428"/>
            <a:ext cx="3719130" cy="2354272"/>
            <a:chOff x="0" y="0"/>
            <a:chExt cx="5334000" cy="4064000"/>
          </a:xfrm>
          <a:solidFill>
            <a:schemeClr val="accent1">
              <a:lumMod val="75000"/>
            </a:schemeClr>
          </a:solidFill>
        </p:grpSpPr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C83C6E0A-3AA7-AA12-3B40-7D7B8A0BC340}"/>
                </a:ext>
              </a:extLst>
            </p:cNvPr>
            <p:cNvSpPr/>
            <p:nvPr/>
          </p:nvSpPr>
          <p:spPr>
            <a:xfrm>
              <a:off x="0" y="0"/>
              <a:ext cx="5334000" cy="4064000"/>
            </a:xfrm>
            <a:custGeom>
              <a:avLst/>
              <a:gdLst/>
              <a:ahLst/>
              <a:cxnLst/>
              <a:rect l="l" t="t" r="r" b="b"/>
              <a:pathLst>
                <a:path w="5334000" h="4064000">
                  <a:moveTo>
                    <a:pt x="406400" y="0"/>
                  </a:moveTo>
                  <a:lnTo>
                    <a:pt x="4927600" y="0"/>
                  </a:lnTo>
                  <a:cubicBezTo>
                    <a:pt x="5152049" y="0"/>
                    <a:pt x="5334000" y="181951"/>
                    <a:pt x="5334000" y="406400"/>
                  </a:cubicBezTo>
                  <a:lnTo>
                    <a:pt x="5334000" y="3657600"/>
                  </a:lnTo>
                  <a:cubicBezTo>
                    <a:pt x="5334000" y="3882049"/>
                    <a:pt x="5152049" y="4064000"/>
                    <a:pt x="4927600" y="4064000"/>
                  </a:cubicBezTo>
                  <a:lnTo>
                    <a:pt x="406400" y="4064000"/>
                  </a:lnTo>
                  <a:cubicBezTo>
                    <a:pt x="181951" y="4064000"/>
                    <a:pt x="0" y="3882049"/>
                    <a:pt x="0" y="3657600"/>
                  </a:cubicBezTo>
                  <a:lnTo>
                    <a:pt x="0" y="406400"/>
                  </a:lnTo>
                  <a:cubicBezTo>
                    <a:pt x="0" y="181951"/>
                    <a:pt x="181951" y="0"/>
                    <a:pt x="4064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4" name="TextBox 8">
            <a:extLst>
              <a:ext uri="{FF2B5EF4-FFF2-40B4-BE49-F238E27FC236}">
                <a16:creationId xmlns:a16="http://schemas.microsoft.com/office/drawing/2014/main" id="{E0218AFE-2353-A341-AA6C-BE2424E8BE77}"/>
              </a:ext>
            </a:extLst>
          </p:cNvPr>
          <p:cNvSpPr txBox="1"/>
          <p:nvPr/>
        </p:nvSpPr>
        <p:spPr>
          <a:xfrm>
            <a:off x="2719770" y="7179029"/>
            <a:ext cx="3364927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840"/>
              </a:lnSpc>
              <a:spcBef>
                <a:spcPct val="0"/>
              </a:spcBef>
            </a:pPr>
            <a:r>
              <a:rPr lang="en-US" sz="32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Full Name</a:t>
            </a:r>
          </a:p>
        </p:txBody>
      </p:sp>
      <p:sp>
        <p:nvSpPr>
          <p:cNvPr id="35" name="TextBox 9">
            <a:extLst>
              <a:ext uri="{FF2B5EF4-FFF2-40B4-BE49-F238E27FC236}">
                <a16:creationId xmlns:a16="http://schemas.microsoft.com/office/drawing/2014/main" id="{27250CD2-F00A-D5C7-45DD-F3ED23603B09}"/>
              </a:ext>
            </a:extLst>
          </p:cNvPr>
          <p:cNvSpPr txBox="1"/>
          <p:nvPr/>
        </p:nvSpPr>
        <p:spPr>
          <a:xfrm>
            <a:off x="2719770" y="8188679"/>
            <a:ext cx="3364927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120"/>
              </a:lnSpc>
              <a:spcBef>
                <a:spcPct val="0"/>
              </a:spcBef>
            </a:pPr>
            <a:r>
              <a:rPr lang="en-US" sz="2600" u="none" strike="noStrike" dirty="0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First + Last</a:t>
            </a:r>
          </a:p>
        </p:txBody>
      </p:sp>
      <p:grpSp>
        <p:nvGrpSpPr>
          <p:cNvPr id="36" name="Group 10">
            <a:extLst>
              <a:ext uri="{FF2B5EF4-FFF2-40B4-BE49-F238E27FC236}">
                <a16:creationId xmlns:a16="http://schemas.microsoft.com/office/drawing/2014/main" id="{F559A16A-67C0-9201-E2EC-44C1F5AE7DB8}"/>
              </a:ext>
            </a:extLst>
          </p:cNvPr>
          <p:cNvGrpSpPr/>
          <p:nvPr/>
        </p:nvGrpSpPr>
        <p:grpSpPr>
          <a:xfrm>
            <a:off x="7291770" y="6675428"/>
            <a:ext cx="3719130" cy="2354272"/>
            <a:chOff x="0" y="0"/>
            <a:chExt cx="5334000" cy="4064000"/>
          </a:xfrm>
          <a:solidFill>
            <a:schemeClr val="accent1">
              <a:lumMod val="75000"/>
            </a:schemeClr>
          </a:solidFill>
        </p:grpSpPr>
        <p:sp>
          <p:nvSpPr>
            <p:cNvPr id="37" name="Freeform 11">
              <a:extLst>
                <a:ext uri="{FF2B5EF4-FFF2-40B4-BE49-F238E27FC236}">
                  <a16:creationId xmlns:a16="http://schemas.microsoft.com/office/drawing/2014/main" id="{C8B1831B-7829-4A51-8A18-EC2A31A806F9}"/>
                </a:ext>
              </a:extLst>
            </p:cNvPr>
            <p:cNvSpPr/>
            <p:nvPr/>
          </p:nvSpPr>
          <p:spPr>
            <a:xfrm>
              <a:off x="0" y="0"/>
              <a:ext cx="5334000" cy="4064000"/>
            </a:xfrm>
            <a:custGeom>
              <a:avLst/>
              <a:gdLst/>
              <a:ahLst/>
              <a:cxnLst/>
              <a:rect l="l" t="t" r="r" b="b"/>
              <a:pathLst>
                <a:path w="5334000" h="4064000">
                  <a:moveTo>
                    <a:pt x="406400" y="0"/>
                  </a:moveTo>
                  <a:lnTo>
                    <a:pt x="4927600" y="0"/>
                  </a:lnTo>
                  <a:cubicBezTo>
                    <a:pt x="5152049" y="0"/>
                    <a:pt x="5334000" y="181951"/>
                    <a:pt x="5334000" y="406400"/>
                  </a:cubicBezTo>
                  <a:lnTo>
                    <a:pt x="5334000" y="3657600"/>
                  </a:lnTo>
                  <a:cubicBezTo>
                    <a:pt x="5334000" y="3882049"/>
                    <a:pt x="5152049" y="4064000"/>
                    <a:pt x="4927600" y="4064000"/>
                  </a:cubicBezTo>
                  <a:lnTo>
                    <a:pt x="406400" y="4064000"/>
                  </a:lnTo>
                  <a:cubicBezTo>
                    <a:pt x="181951" y="4064000"/>
                    <a:pt x="0" y="3882049"/>
                    <a:pt x="0" y="3657600"/>
                  </a:cubicBezTo>
                  <a:lnTo>
                    <a:pt x="0" y="406400"/>
                  </a:lnTo>
                  <a:cubicBezTo>
                    <a:pt x="0" y="181951"/>
                    <a:pt x="181951" y="0"/>
                    <a:pt x="4064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8" name="TextBox 12">
            <a:extLst>
              <a:ext uri="{FF2B5EF4-FFF2-40B4-BE49-F238E27FC236}">
                <a16:creationId xmlns:a16="http://schemas.microsoft.com/office/drawing/2014/main" id="{10144CA3-16BC-B25F-E7F5-68AB611B8519}"/>
              </a:ext>
            </a:extLst>
          </p:cNvPr>
          <p:cNvSpPr txBox="1"/>
          <p:nvPr/>
        </p:nvSpPr>
        <p:spPr>
          <a:xfrm>
            <a:off x="7482270" y="7179029"/>
            <a:ext cx="3364927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840"/>
              </a:lnSpc>
              <a:spcBef>
                <a:spcPct val="0"/>
              </a:spcBef>
            </a:pPr>
            <a:r>
              <a:rPr lang="en-US" sz="32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Profit</a:t>
            </a:r>
          </a:p>
        </p:txBody>
      </p:sp>
      <p:sp>
        <p:nvSpPr>
          <p:cNvPr id="39" name="TextBox 13">
            <a:extLst>
              <a:ext uri="{FF2B5EF4-FFF2-40B4-BE49-F238E27FC236}">
                <a16:creationId xmlns:a16="http://schemas.microsoft.com/office/drawing/2014/main" id="{E0B26293-2D46-8AD4-C822-671B93722FCF}"/>
              </a:ext>
            </a:extLst>
          </p:cNvPr>
          <p:cNvSpPr txBox="1"/>
          <p:nvPr/>
        </p:nvSpPr>
        <p:spPr>
          <a:xfrm>
            <a:off x="7482270" y="8188679"/>
            <a:ext cx="3364927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120"/>
              </a:lnSpc>
              <a:spcBef>
                <a:spcPct val="0"/>
              </a:spcBef>
            </a:pPr>
            <a:r>
              <a:rPr lang="en-US" sz="2600" u="none" strike="noStrike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Revenue - Cost</a:t>
            </a:r>
          </a:p>
        </p:txBody>
      </p:sp>
      <p:grpSp>
        <p:nvGrpSpPr>
          <p:cNvPr id="41" name="Group 14">
            <a:extLst>
              <a:ext uri="{FF2B5EF4-FFF2-40B4-BE49-F238E27FC236}">
                <a16:creationId xmlns:a16="http://schemas.microsoft.com/office/drawing/2014/main" id="{B920D913-B54D-D4D1-6A7F-672646490CBE}"/>
              </a:ext>
            </a:extLst>
          </p:cNvPr>
          <p:cNvGrpSpPr/>
          <p:nvPr/>
        </p:nvGrpSpPr>
        <p:grpSpPr>
          <a:xfrm>
            <a:off x="12054270" y="6675428"/>
            <a:ext cx="3719130" cy="2354272"/>
            <a:chOff x="0" y="0"/>
            <a:chExt cx="5334000" cy="4064000"/>
          </a:xfrm>
          <a:solidFill>
            <a:schemeClr val="accent1">
              <a:lumMod val="75000"/>
            </a:schemeClr>
          </a:solidFill>
        </p:grpSpPr>
        <p:sp>
          <p:nvSpPr>
            <p:cNvPr id="42" name="Freeform 15">
              <a:extLst>
                <a:ext uri="{FF2B5EF4-FFF2-40B4-BE49-F238E27FC236}">
                  <a16:creationId xmlns:a16="http://schemas.microsoft.com/office/drawing/2014/main" id="{FAE68409-C912-860D-7ABF-5FD7427BCB55}"/>
                </a:ext>
              </a:extLst>
            </p:cNvPr>
            <p:cNvSpPr/>
            <p:nvPr/>
          </p:nvSpPr>
          <p:spPr>
            <a:xfrm>
              <a:off x="0" y="0"/>
              <a:ext cx="5334000" cy="4064000"/>
            </a:xfrm>
            <a:custGeom>
              <a:avLst/>
              <a:gdLst/>
              <a:ahLst/>
              <a:cxnLst/>
              <a:rect l="l" t="t" r="r" b="b"/>
              <a:pathLst>
                <a:path w="5334000" h="4064000">
                  <a:moveTo>
                    <a:pt x="406400" y="0"/>
                  </a:moveTo>
                  <a:lnTo>
                    <a:pt x="4927600" y="0"/>
                  </a:lnTo>
                  <a:cubicBezTo>
                    <a:pt x="5152049" y="0"/>
                    <a:pt x="5334000" y="181951"/>
                    <a:pt x="5334000" y="406400"/>
                  </a:cubicBezTo>
                  <a:lnTo>
                    <a:pt x="5334000" y="3657600"/>
                  </a:lnTo>
                  <a:cubicBezTo>
                    <a:pt x="5334000" y="3882049"/>
                    <a:pt x="5152049" y="4064000"/>
                    <a:pt x="4927600" y="4064000"/>
                  </a:cubicBezTo>
                  <a:lnTo>
                    <a:pt x="406400" y="4064000"/>
                  </a:lnTo>
                  <a:cubicBezTo>
                    <a:pt x="181951" y="4064000"/>
                    <a:pt x="0" y="3882049"/>
                    <a:pt x="0" y="3657600"/>
                  </a:cubicBezTo>
                  <a:lnTo>
                    <a:pt x="0" y="406400"/>
                  </a:lnTo>
                  <a:cubicBezTo>
                    <a:pt x="0" y="181951"/>
                    <a:pt x="181951" y="0"/>
                    <a:pt x="406400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43" name="TextBox 16">
            <a:extLst>
              <a:ext uri="{FF2B5EF4-FFF2-40B4-BE49-F238E27FC236}">
                <a16:creationId xmlns:a16="http://schemas.microsoft.com/office/drawing/2014/main" id="{FFBD8018-EEF9-C6E7-6A18-266AB50FEA21}"/>
              </a:ext>
            </a:extLst>
          </p:cNvPr>
          <p:cNvSpPr txBox="1"/>
          <p:nvPr/>
        </p:nvSpPr>
        <p:spPr>
          <a:xfrm>
            <a:off x="12244770" y="7179029"/>
            <a:ext cx="3364927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840"/>
              </a:lnSpc>
              <a:spcBef>
                <a:spcPct val="0"/>
              </a:spcBef>
            </a:pPr>
            <a:r>
              <a:rPr lang="en-US" sz="32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Region Category</a:t>
            </a:r>
          </a:p>
        </p:txBody>
      </p:sp>
      <p:sp>
        <p:nvSpPr>
          <p:cNvPr id="44" name="TextBox 17">
            <a:extLst>
              <a:ext uri="{FF2B5EF4-FFF2-40B4-BE49-F238E27FC236}">
                <a16:creationId xmlns:a16="http://schemas.microsoft.com/office/drawing/2014/main" id="{19915D54-571F-1D40-5523-E25C31F3129C}"/>
              </a:ext>
            </a:extLst>
          </p:cNvPr>
          <p:cNvSpPr txBox="1"/>
          <p:nvPr/>
        </p:nvSpPr>
        <p:spPr>
          <a:xfrm>
            <a:off x="12244770" y="8188679"/>
            <a:ext cx="3364927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120"/>
              </a:lnSpc>
              <a:spcBef>
                <a:spcPct val="0"/>
              </a:spcBef>
            </a:pPr>
            <a:r>
              <a:rPr lang="en-US" sz="2600" u="none" strike="noStrike">
                <a:solidFill>
                  <a:srgbClr val="00ADEE"/>
                </a:solidFill>
                <a:latin typeface="Tajawal"/>
                <a:ea typeface="Tajawal"/>
                <a:cs typeface="Tajawal"/>
                <a:sym typeface="Tajawal"/>
              </a:rPr>
              <a:t>IF logic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9156ED8-AFED-E393-E478-0FCB78FCA669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29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6638774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09E765-5694-1801-06F0-3B67DB61C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9F6B7B8-BA04-DC0D-627C-C151CFA9A0EA}"/>
              </a:ext>
            </a:extLst>
          </p:cNvPr>
          <p:cNvSpPr/>
          <p:nvPr/>
        </p:nvSpPr>
        <p:spPr>
          <a:xfrm>
            <a:off x="0" y="31383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3A422A73-BFCE-3219-BE08-164112CF5C53}"/>
              </a:ext>
            </a:extLst>
          </p:cNvPr>
          <p:cNvGrpSpPr/>
          <p:nvPr/>
        </p:nvGrpSpPr>
        <p:grpSpPr>
          <a:xfrm>
            <a:off x="13747992" y="416460"/>
            <a:ext cx="3457708" cy="1614516"/>
            <a:chOff x="0" y="0"/>
            <a:chExt cx="4610278" cy="215268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788D6EEE-287D-2A1B-C507-02D7677A426A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56CF3C8E-8F55-1C74-AC75-3C8D75F65558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Examples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B4331FC2-4BB3-31A8-760E-80C7299FE889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D1553F75-4D12-0FDF-C64E-3DF2231F8FCE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C47EC047-8134-911F-699C-E1585119384C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F15D2344-E61F-2FFD-DC41-6609CDAA5EEA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 dirty="0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A1719D99-E4E3-A201-19C1-F661E61C81A2}"/>
              </a:ext>
            </a:extLst>
          </p:cNvPr>
          <p:cNvSpPr txBox="1"/>
          <p:nvPr/>
        </p:nvSpPr>
        <p:spPr>
          <a:xfrm>
            <a:off x="1384887" y="3212997"/>
            <a:ext cx="11240883" cy="2883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Unpivot Columns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ts val="3777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5BDD884C-9529-1643-0594-38D1AD4662D0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6EA74719-4B1A-DF02-97BE-9C9022AA0680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2C85B6A-221A-8386-570B-967A15996CE3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61DB59A-03AB-D5F7-BE38-45B9CF4B7C17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A07349C-B723-3BC7-D81A-70E4EC08A5E2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30</a:t>
            </a:fld>
            <a:endParaRPr lang="en-EG" dirty="0"/>
          </a:p>
        </p:txBody>
      </p:sp>
      <p:grpSp>
        <p:nvGrpSpPr>
          <p:cNvPr id="53" name="Group 5">
            <a:extLst>
              <a:ext uri="{FF2B5EF4-FFF2-40B4-BE49-F238E27FC236}">
                <a16:creationId xmlns:a16="http://schemas.microsoft.com/office/drawing/2014/main" id="{914DD02C-0ECC-1A80-A5D9-DDF6EE837045}"/>
              </a:ext>
            </a:extLst>
          </p:cNvPr>
          <p:cNvGrpSpPr/>
          <p:nvPr/>
        </p:nvGrpSpPr>
        <p:grpSpPr>
          <a:xfrm>
            <a:off x="1200148" y="4386987"/>
            <a:ext cx="7620001" cy="1103196"/>
            <a:chOff x="0" y="0"/>
            <a:chExt cx="12700000" cy="762000"/>
          </a:xfrm>
        </p:grpSpPr>
        <p:sp>
          <p:nvSpPr>
            <p:cNvPr id="54" name="Freeform 6">
              <a:extLst>
                <a:ext uri="{FF2B5EF4-FFF2-40B4-BE49-F238E27FC236}">
                  <a16:creationId xmlns:a16="http://schemas.microsoft.com/office/drawing/2014/main" id="{786781FD-EE15-A68A-5515-ED26D6A33877}"/>
                </a:ext>
              </a:extLst>
            </p:cNvPr>
            <p:cNvSpPr/>
            <p:nvPr/>
          </p:nvSpPr>
          <p:spPr>
            <a:xfrm>
              <a:off x="0" y="0"/>
              <a:ext cx="12700000" cy="762000"/>
            </a:xfrm>
            <a:custGeom>
              <a:avLst/>
              <a:gdLst/>
              <a:ahLst/>
              <a:cxnLst/>
              <a:rect l="l" t="t" r="r" b="b"/>
              <a:pathLst>
                <a:path w="12700000" h="762000">
                  <a:moveTo>
                    <a:pt x="0" y="0"/>
                  </a:moveTo>
                  <a:lnTo>
                    <a:pt x="12700000" y="0"/>
                  </a:lnTo>
                  <a:lnTo>
                    <a:pt x="12700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FF4D4D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6" name="TextBox 7">
            <a:extLst>
              <a:ext uri="{FF2B5EF4-FFF2-40B4-BE49-F238E27FC236}">
                <a16:creationId xmlns:a16="http://schemas.microsoft.com/office/drawing/2014/main" id="{27429B04-00F6-D173-1601-761AE76696E8}"/>
              </a:ext>
            </a:extLst>
          </p:cNvPr>
          <p:cNvSpPr txBox="1"/>
          <p:nvPr/>
        </p:nvSpPr>
        <p:spPr>
          <a:xfrm>
            <a:off x="1104900" y="4444137"/>
            <a:ext cx="7905750" cy="3601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879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Product          Jan          Feb          Mar</a:t>
            </a:r>
          </a:p>
        </p:txBody>
      </p:sp>
      <p:grpSp>
        <p:nvGrpSpPr>
          <p:cNvPr id="57" name="Group 8">
            <a:extLst>
              <a:ext uri="{FF2B5EF4-FFF2-40B4-BE49-F238E27FC236}">
                <a16:creationId xmlns:a16="http://schemas.microsoft.com/office/drawing/2014/main" id="{B74E4B7B-4D22-17A9-BE64-6E0A7394E81F}"/>
              </a:ext>
            </a:extLst>
          </p:cNvPr>
          <p:cNvGrpSpPr/>
          <p:nvPr/>
        </p:nvGrpSpPr>
        <p:grpSpPr>
          <a:xfrm>
            <a:off x="1228714" y="4861451"/>
            <a:ext cx="7620001" cy="570850"/>
            <a:chOff x="0" y="1"/>
            <a:chExt cx="12700000" cy="463188"/>
          </a:xfrm>
        </p:grpSpPr>
        <p:sp>
          <p:nvSpPr>
            <p:cNvPr id="59" name="Freeform 9">
              <a:extLst>
                <a:ext uri="{FF2B5EF4-FFF2-40B4-BE49-F238E27FC236}">
                  <a16:creationId xmlns:a16="http://schemas.microsoft.com/office/drawing/2014/main" id="{3F76B518-E2FF-71DF-59FD-0E8E0EA4976C}"/>
                </a:ext>
              </a:extLst>
            </p:cNvPr>
            <p:cNvSpPr/>
            <p:nvPr/>
          </p:nvSpPr>
          <p:spPr>
            <a:xfrm>
              <a:off x="0" y="1"/>
              <a:ext cx="12700000" cy="463188"/>
            </a:xfrm>
            <a:custGeom>
              <a:avLst/>
              <a:gdLst/>
              <a:ahLst/>
              <a:cxnLst/>
              <a:rect l="l" t="t" r="r" b="b"/>
              <a:pathLst>
                <a:path w="12700000" h="762000">
                  <a:moveTo>
                    <a:pt x="0" y="0"/>
                  </a:moveTo>
                  <a:lnTo>
                    <a:pt x="12700000" y="0"/>
                  </a:lnTo>
                  <a:lnTo>
                    <a:pt x="12700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60" name="TextBox 10">
            <a:extLst>
              <a:ext uri="{FF2B5EF4-FFF2-40B4-BE49-F238E27FC236}">
                <a16:creationId xmlns:a16="http://schemas.microsoft.com/office/drawing/2014/main" id="{560A25B3-ACE3-C727-CE48-8000C6AEAA88}"/>
              </a:ext>
            </a:extLst>
          </p:cNvPr>
          <p:cNvSpPr txBox="1"/>
          <p:nvPr/>
        </p:nvSpPr>
        <p:spPr>
          <a:xfrm>
            <a:off x="1104900" y="5044212"/>
            <a:ext cx="7505700" cy="3334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Widget A       $5K         $3K         $7K</a:t>
            </a:r>
          </a:p>
        </p:txBody>
      </p:sp>
      <p:grpSp>
        <p:nvGrpSpPr>
          <p:cNvPr id="61" name="Group 11">
            <a:extLst>
              <a:ext uri="{FF2B5EF4-FFF2-40B4-BE49-F238E27FC236}">
                <a16:creationId xmlns:a16="http://schemas.microsoft.com/office/drawing/2014/main" id="{60350E38-984F-C766-93BC-ADF15DA0EAAD}"/>
              </a:ext>
            </a:extLst>
          </p:cNvPr>
          <p:cNvGrpSpPr/>
          <p:nvPr/>
        </p:nvGrpSpPr>
        <p:grpSpPr>
          <a:xfrm>
            <a:off x="1228715" y="5914580"/>
            <a:ext cx="7620000" cy="1905000"/>
            <a:chOff x="0" y="0"/>
            <a:chExt cx="10160000" cy="2540000"/>
          </a:xfrm>
        </p:grpSpPr>
        <p:sp>
          <p:nvSpPr>
            <p:cNvPr id="62" name="Freeform 12">
              <a:extLst>
                <a:ext uri="{FF2B5EF4-FFF2-40B4-BE49-F238E27FC236}">
                  <a16:creationId xmlns:a16="http://schemas.microsoft.com/office/drawing/2014/main" id="{C3C5B75A-BABF-EF6B-BA9E-324ADB19F803}"/>
                </a:ext>
              </a:extLst>
            </p:cNvPr>
            <p:cNvSpPr/>
            <p:nvPr/>
          </p:nvSpPr>
          <p:spPr>
            <a:xfrm>
              <a:off x="0" y="0"/>
              <a:ext cx="10160000" cy="2540000"/>
            </a:xfrm>
            <a:custGeom>
              <a:avLst/>
              <a:gdLst/>
              <a:ahLst/>
              <a:cxnLst/>
              <a:rect l="l" t="t" r="r" b="b"/>
              <a:pathLst>
                <a:path w="10160000" h="2540000">
                  <a:moveTo>
                    <a:pt x="254000" y="0"/>
                  </a:moveTo>
                  <a:lnTo>
                    <a:pt x="9906000" y="0"/>
                  </a:lnTo>
                  <a:cubicBezTo>
                    <a:pt x="10046281" y="0"/>
                    <a:pt x="10160000" y="113720"/>
                    <a:pt x="10160000" y="254000"/>
                  </a:cubicBezTo>
                  <a:lnTo>
                    <a:pt x="10160000" y="2286000"/>
                  </a:lnTo>
                  <a:cubicBezTo>
                    <a:pt x="10160000" y="2426280"/>
                    <a:pt x="10046281" y="2540000"/>
                    <a:pt x="9906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3A1A1A"/>
            </a:solidFill>
            <a:ln w="19050" cap="sq">
              <a:solidFill>
                <a:srgbClr val="FF4D4D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63" name="TextBox 13">
            <a:extLst>
              <a:ext uri="{FF2B5EF4-FFF2-40B4-BE49-F238E27FC236}">
                <a16:creationId xmlns:a16="http://schemas.microsoft.com/office/drawing/2014/main" id="{6B015A06-E07B-5090-BD6B-8B1F055A9693}"/>
              </a:ext>
            </a:extLst>
          </p:cNvPr>
          <p:cNvSpPr txBox="1"/>
          <p:nvPr/>
        </p:nvSpPr>
        <p:spPr>
          <a:xfrm>
            <a:off x="1676400" y="6210300"/>
            <a:ext cx="6667500" cy="485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2799" u="none" strike="noStrike" dirty="0">
                <a:solidFill>
                  <a:srgbClr val="FF4D4D"/>
                </a:solidFill>
                <a:latin typeface="Tajawal"/>
                <a:ea typeface="Tajawal"/>
                <a:cs typeface="Tajawal"/>
                <a:sym typeface="Tajawal"/>
              </a:rPr>
              <a:t>PROBLEM</a:t>
            </a:r>
          </a:p>
        </p:txBody>
      </p:sp>
      <p:sp>
        <p:nvSpPr>
          <p:cNvPr id="64" name="TextBox 14">
            <a:extLst>
              <a:ext uri="{FF2B5EF4-FFF2-40B4-BE49-F238E27FC236}">
                <a16:creationId xmlns:a16="http://schemas.microsoft.com/office/drawing/2014/main" id="{72398149-C538-F61B-62A9-AD61CC8D964F}"/>
              </a:ext>
            </a:extLst>
          </p:cNvPr>
          <p:cNvSpPr txBox="1"/>
          <p:nvPr/>
        </p:nvSpPr>
        <p:spPr>
          <a:xfrm>
            <a:off x="1676400" y="6953250"/>
            <a:ext cx="6667500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  <a:spcBef>
                <a:spcPct val="0"/>
              </a:spcBef>
            </a:pPr>
            <a:r>
              <a:rPr lang="en-US" sz="3000" u="none" strike="noStrike" dirty="0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Difficult to analyze, filter, or visualize</a:t>
            </a:r>
          </a:p>
        </p:txBody>
      </p:sp>
      <p:grpSp>
        <p:nvGrpSpPr>
          <p:cNvPr id="65" name="Group 5">
            <a:extLst>
              <a:ext uri="{FF2B5EF4-FFF2-40B4-BE49-F238E27FC236}">
                <a16:creationId xmlns:a16="http://schemas.microsoft.com/office/drawing/2014/main" id="{D32E928E-5D21-AEB4-8E91-B24432451B01}"/>
              </a:ext>
            </a:extLst>
          </p:cNvPr>
          <p:cNvGrpSpPr/>
          <p:nvPr/>
        </p:nvGrpSpPr>
        <p:grpSpPr>
          <a:xfrm>
            <a:off x="9298161" y="3914696"/>
            <a:ext cx="7620000" cy="571500"/>
            <a:chOff x="0" y="0"/>
            <a:chExt cx="10160000" cy="762000"/>
          </a:xfrm>
        </p:grpSpPr>
        <p:sp>
          <p:nvSpPr>
            <p:cNvPr id="67" name="Freeform 6">
              <a:extLst>
                <a:ext uri="{FF2B5EF4-FFF2-40B4-BE49-F238E27FC236}">
                  <a16:creationId xmlns:a16="http://schemas.microsoft.com/office/drawing/2014/main" id="{3600CCB7-95FA-92CA-B7B4-3338C742BD84}"/>
                </a:ext>
              </a:extLst>
            </p:cNvPr>
            <p:cNvSpPr/>
            <p:nvPr/>
          </p:nvSpPr>
          <p:spPr>
            <a:xfrm>
              <a:off x="0" y="0"/>
              <a:ext cx="10160000" cy="762000"/>
            </a:xfrm>
            <a:custGeom>
              <a:avLst/>
              <a:gdLst/>
              <a:ahLst/>
              <a:cxnLst/>
              <a:rect l="l" t="t" r="r" b="b"/>
              <a:pathLst>
                <a:path w="10160000" h="762000">
                  <a:moveTo>
                    <a:pt x="0" y="0"/>
                  </a:moveTo>
                  <a:lnTo>
                    <a:pt x="10160000" y="0"/>
                  </a:lnTo>
                  <a:lnTo>
                    <a:pt x="10160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4ADE80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68" name="TextBox 7">
            <a:extLst>
              <a:ext uri="{FF2B5EF4-FFF2-40B4-BE49-F238E27FC236}">
                <a16:creationId xmlns:a16="http://schemas.microsoft.com/office/drawing/2014/main" id="{A0566E99-E623-905E-EDE3-F447DCC0E776}"/>
              </a:ext>
            </a:extLst>
          </p:cNvPr>
          <p:cNvSpPr txBox="1"/>
          <p:nvPr/>
        </p:nvSpPr>
        <p:spPr>
          <a:xfrm>
            <a:off x="9488661" y="3971846"/>
            <a:ext cx="7239000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879"/>
              </a:lnSpc>
              <a:spcBef>
                <a:spcPct val="0"/>
              </a:spcBef>
            </a:pPr>
            <a:r>
              <a:rPr lang="en-US" sz="24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Product       Month       Sales</a:t>
            </a:r>
          </a:p>
        </p:txBody>
      </p:sp>
      <p:grpSp>
        <p:nvGrpSpPr>
          <p:cNvPr id="69" name="Group 8">
            <a:extLst>
              <a:ext uri="{FF2B5EF4-FFF2-40B4-BE49-F238E27FC236}">
                <a16:creationId xmlns:a16="http://schemas.microsoft.com/office/drawing/2014/main" id="{BB393A09-887C-CA35-3742-3B4741DC6330}"/>
              </a:ext>
            </a:extLst>
          </p:cNvPr>
          <p:cNvGrpSpPr/>
          <p:nvPr/>
        </p:nvGrpSpPr>
        <p:grpSpPr>
          <a:xfrm>
            <a:off x="9298161" y="4505246"/>
            <a:ext cx="7620000" cy="495300"/>
            <a:chOff x="0" y="0"/>
            <a:chExt cx="10160000" cy="660400"/>
          </a:xfrm>
        </p:grpSpPr>
        <p:sp>
          <p:nvSpPr>
            <p:cNvPr id="70" name="Freeform 9">
              <a:extLst>
                <a:ext uri="{FF2B5EF4-FFF2-40B4-BE49-F238E27FC236}">
                  <a16:creationId xmlns:a16="http://schemas.microsoft.com/office/drawing/2014/main" id="{5D588C1D-246B-AD66-548D-60062B74CDA0}"/>
                </a:ext>
              </a:extLst>
            </p:cNvPr>
            <p:cNvSpPr/>
            <p:nvPr/>
          </p:nvSpPr>
          <p:spPr>
            <a:xfrm>
              <a:off x="0" y="0"/>
              <a:ext cx="10160000" cy="660400"/>
            </a:xfrm>
            <a:custGeom>
              <a:avLst/>
              <a:gdLst/>
              <a:ahLst/>
              <a:cxnLst/>
              <a:rect l="l" t="t" r="r" b="b"/>
              <a:pathLst>
                <a:path w="10160000" h="660400">
                  <a:moveTo>
                    <a:pt x="0" y="0"/>
                  </a:moveTo>
                  <a:lnTo>
                    <a:pt x="10160000" y="0"/>
                  </a:lnTo>
                  <a:lnTo>
                    <a:pt x="10160000" y="66040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71" name="TextBox 10">
            <a:extLst>
              <a:ext uri="{FF2B5EF4-FFF2-40B4-BE49-F238E27FC236}">
                <a16:creationId xmlns:a16="http://schemas.microsoft.com/office/drawing/2014/main" id="{ECCFDB04-BA61-588C-7743-95CD3C02EE7B}"/>
              </a:ext>
            </a:extLst>
          </p:cNvPr>
          <p:cNvSpPr txBox="1"/>
          <p:nvPr/>
        </p:nvSpPr>
        <p:spPr>
          <a:xfrm>
            <a:off x="9488661" y="4533821"/>
            <a:ext cx="7239000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Widget A       Jan       $5K</a:t>
            </a:r>
          </a:p>
        </p:txBody>
      </p:sp>
      <p:grpSp>
        <p:nvGrpSpPr>
          <p:cNvPr id="72" name="Group 11">
            <a:extLst>
              <a:ext uri="{FF2B5EF4-FFF2-40B4-BE49-F238E27FC236}">
                <a16:creationId xmlns:a16="http://schemas.microsoft.com/office/drawing/2014/main" id="{420C3049-A149-EF44-DA71-00083879DFF1}"/>
              </a:ext>
            </a:extLst>
          </p:cNvPr>
          <p:cNvGrpSpPr/>
          <p:nvPr/>
        </p:nvGrpSpPr>
        <p:grpSpPr>
          <a:xfrm>
            <a:off x="9298161" y="5029121"/>
            <a:ext cx="7620000" cy="495300"/>
            <a:chOff x="0" y="0"/>
            <a:chExt cx="10160000" cy="660400"/>
          </a:xfrm>
        </p:grpSpPr>
        <p:sp>
          <p:nvSpPr>
            <p:cNvPr id="73" name="Freeform 12">
              <a:extLst>
                <a:ext uri="{FF2B5EF4-FFF2-40B4-BE49-F238E27FC236}">
                  <a16:creationId xmlns:a16="http://schemas.microsoft.com/office/drawing/2014/main" id="{EE7E15EA-5A9E-8605-15DA-B082272119C5}"/>
                </a:ext>
              </a:extLst>
            </p:cNvPr>
            <p:cNvSpPr/>
            <p:nvPr/>
          </p:nvSpPr>
          <p:spPr>
            <a:xfrm>
              <a:off x="0" y="0"/>
              <a:ext cx="10160000" cy="660400"/>
            </a:xfrm>
            <a:custGeom>
              <a:avLst/>
              <a:gdLst/>
              <a:ahLst/>
              <a:cxnLst/>
              <a:rect l="l" t="t" r="r" b="b"/>
              <a:pathLst>
                <a:path w="10160000" h="660400">
                  <a:moveTo>
                    <a:pt x="0" y="0"/>
                  </a:moveTo>
                  <a:lnTo>
                    <a:pt x="10160000" y="0"/>
                  </a:lnTo>
                  <a:lnTo>
                    <a:pt x="10160000" y="66040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74" name="TextBox 13">
            <a:extLst>
              <a:ext uri="{FF2B5EF4-FFF2-40B4-BE49-F238E27FC236}">
                <a16:creationId xmlns:a16="http://schemas.microsoft.com/office/drawing/2014/main" id="{5F029974-BC72-C264-9410-962AFC0F051F}"/>
              </a:ext>
            </a:extLst>
          </p:cNvPr>
          <p:cNvSpPr txBox="1"/>
          <p:nvPr/>
        </p:nvSpPr>
        <p:spPr>
          <a:xfrm>
            <a:off x="9488661" y="5057696"/>
            <a:ext cx="7239000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Widget A       Feb       $3K</a:t>
            </a:r>
          </a:p>
        </p:txBody>
      </p:sp>
      <p:grpSp>
        <p:nvGrpSpPr>
          <p:cNvPr id="75" name="Group 14">
            <a:extLst>
              <a:ext uri="{FF2B5EF4-FFF2-40B4-BE49-F238E27FC236}">
                <a16:creationId xmlns:a16="http://schemas.microsoft.com/office/drawing/2014/main" id="{3750EB0F-D417-8327-8958-8B0704BAC460}"/>
              </a:ext>
            </a:extLst>
          </p:cNvPr>
          <p:cNvGrpSpPr/>
          <p:nvPr/>
        </p:nvGrpSpPr>
        <p:grpSpPr>
          <a:xfrm>
            <a:off x="9298161" y="5552996"/>
            <a:ext cx="7620000" cy="495300"/>
            <a:chOff x="0" y="0"/>
            <a:chExt cx="10160000" cy="660400"/>
          </a:xfrm>
        </p:grpSpPr>
        <p:sp>
          <p:nvSpPr>
            <p:cNvPr id="76" name="Freeform 15">
              <a:extLst>
                <a:ext uri="{FF2B5EF4-FFF2-40B4-BE49-F238E27FC236}">
                  <a16:creationId xmlns:a16="http://schemas.microsoft.com/office/drawing/2014/main" id="{A6DB3DDE-91AE-1FED-4A70-81A9593C4CD5}"/>
                </a:ext>
              </a:extLst>
            </p:cNvPr>
            <p:cNvSpPr/>
            <p:nvPr/>
          </p:nvSpPr>
          <p:spPr>
            <a:xfrm>
              <a:off x="0" y="0"/>
              <a:ext cx="10160000" cy="660400"/>
            </a:xfrm>
            <a:custGeom>
              <a:avLst/>
              <a:gdLst/>
              <a:ahLst/>
              <a:cxnLst/>
              <a:rect l="l" t="t" r="r" b="b"/>
              <a:pathLst>
                <a:path w="10160000" h="660400">
                  <a:moveTo>
                    <a:pt x="0" y="0"/>
                  </a:moveTo>
                  <a:lnTo>
                    <a:pt x="10160000" y="0"/>
                  </a:lnTo>
                  <a:lnTo>
                    <a:pt x="10160000" y="66040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77" name="TextBox 16">
            <a:extLst>
              <a:ext uri="{FF2B5EF4-FFF2-40B4-BE49-F238E27FC236}">
                <a16:creationId xmlns:a16="http://schemas.microsoft.com/office/drawing/2014/main" id="{54A16371-ABCD-33DC-C799-1058B668EEF6}"/>
              </a:ext>
            </a:extLst>
          </p:cNvPr>
          <p:cNvSpPr txBox="1"/>
          <p:nvPr/>
        </p:nvSpPr>
        <p:spPr>
          <a:xfrm>
            <a:off x="9488661" y="5581571"/>
            <a:ext cx="7239000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2199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Widget A       Mar       $7K</a:t>
            </a:r>
          </a:p>
        </p:txBody>
      </p:sp>
      <p:sp>
        <p:nvSpPr>
          <p:cNvPr id="78" name="TextBox 17">
            <a:extLst>
              <a:ext uri="{FF2B5EF4-FFF2-40B4-BE49-F238E27FC236}">
                <a16:creationId xmlns:a16="http://schemas.microsoft.com/office/drawing/2014/main" id="{BC5FA65A-5974-AE08-2365-9001E7BDAA80}"/>
              </a:ext>
            </a:extLst>
          </p:cNvPr>
          <p:cNvSpPr txBox="1"/>
          <p:nvPr/>
        </p:nvSpPr>
        <p:spPr>
          <a:xfrm>
            <a:off x="11277988" y="6257925"/>
            <a:ext cx="3810000" cy="485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59"/>
              </a:lnSpc>
              <a:spcBef>
                <a:spcPct val="0"/>
              </a:spcBef>
            </a:pPr>
            <a:r>
              <a:rPr lang="en-US" sz="2799" u="none" strike="noStrike" dirty="0">
                <a:solidFill>
                  <a:srgbClr val="4ADE80"/>
                </a:solidFill>
                <a:latin typeface="Tajawal"/>
                <a:ea typeface="Tajawal"/>
                <a:cs typeface="Tajawal"/>
                <a:sym typeface="Tajawal"/>
              </a:rPr>
              <a:t>Benefits</a:t>
            </a:r>
          </a:p>
        </p:txBody>
      </p:sp>
      <p:grpSp>
        <p:nvGrpSpPr>
          <p:cNvPr id="79" name="Group 18">
            <a:extLst>
              <a:ext uri="{FF2B5EF4-FFF2-40B4-BE49-F238E27FC236}">
                <a16:creationId xmlns:a16="http://schemas.microsoft.com/office/drawing/2014/main" id="{490C1B33-BFF3-F833-EAA5-3BA910EA09FE}"/>
              </a:ext>
            </a:extLst>
          </p:cNvPr>
          <p:cNvGrpSpPr/>
          <p:nvPr/>
        </p:nvGrpSpPr>
        <p:grpSpPr>
          <a:xfrm>
            <a:off x="10801738" y="6743700"/>
            <a:ext cx="4762500" cy="762000"/>
            <a:chOff x="0" y="0"/>
            <a:chExt cx="6350000" cy="1016000"/>
          </a:xfrm>
        </p:grpSpPr>
        <p:sp>
          <p:nvSpPr>
            <p:cNvPr id="80" name="Freeform 19">
              <a:extLst>
                <a:ext uri="{FF2B5EF4-FFF2-40B4-BE49-F238E27FC236}">
                  <a16:creationId xmlns:a16="http://schemas.microsoft.com/office/drawing/2014/main" id="{B946B378-C54E-E40A-6A57-9787F3FD96D1}"/>
                </a:ext>
              </a:extLst>
            </p:cNvPr>
            <p:cNvSpPr/>
            <p:nvPr/>
          </p:nvSpPr>
          <p:spPr>
            <a:xfrm>
              <a:off x="0" y="0"/>
              <a:ext cx="6350000" cy="1016000"/>
            </a:xfrm>
            <a:custGeom>
              <a:avLst/>
              <a:gdLst/>
              <a:ahLst/>
              <a:cxnLst/>
              <a:rect l="l" t="t" r="r" b="b"/>
              <a:pathLst>
                <a:path w="6350000" h="1016000">
                  <a:moveTo>
                    <a:pt x="101600" y="0"/>
                  </a:moveTo>
                  <a:lnTo>
                    <a:pt x="6248400" y="0"/>
                  </a:lnTo>
                  <a:cubicBezTo>
                    <a:pt x="6304512" y="0"/>
                    <a:pt x="6350000" y="45488"/>
                    <a:pt x="6350000" y="101600"/>
                  </a:cubicBezTo>
                  <a:lnTo>
                    <a:pt x="6350000" y="914400"/>
                  </a:lnTo>
                  <a:cubicBezTo>
                    <a:pt x="6350000" y="970512"/>
                    <a:pt x="6304512" y="1016000"/>
                    <a:pt x="624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81" name="TextBox 20">
            <a:extLst>
              <a:ext uri="{FF2B5EF4-FFF2-40B4-BE49-F238E27FC236}">
                <a16:creationId xmlns:a16="http://schemas.microsoft.com/office/drawing/2014/main" id="{1C6B1DF6-A0A6-CCCB-2FF4-516AE582BC35}"/>
              </a:ext>
            </a:extLst>
          </p:cNvPr>
          <p:cNvSpPr txBox="1"/>
          <p:nvPr/>
        </p:nvSpPr>
        <p:spPr>
          <a:xfrm>
            <a:off x="10992238" y="6829425"/>
            <a:ext cx="4381500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  <a:spcBef>
                <a:spcPct val="0"/>
              </a:spcBef>
            </a:pPr>
            <a:r>
              <a:rPr lang="en-US" sz="3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Easier reporting</a:t>
            </a:r>
          </a:p>
        </p:txBody>
      </p:sp>
      <p:grpSp>
        <p:nvGrpSpPr>
          <p:cNvPr id="82" name="Group 21">
            <a:extLst>
              <a:ext uri="{FF2B5EF4-FFF2-40B4-BE49-F238E27FC236}">
                <a16:creationId xmlns:a16="http://schemas.microsoft.com/office/drawing/2014/main" id="{0FD57214-5913-519D-D5A2-AC5E88096CD8}"/>
              </a:ext>
            </a:extLst>
          </p:cNvPr>
          <p:cNvGrpSpPr/>
          <p:nvPr/>
        </p:nvGrpSpPr>
        <p:grpSpPr>
          <a:xfrm>
            <a:off x="10801738" y="7505700"/>
            <a:ext cx="4762500" cy="762000"/>
            <a:chOff x="0" y="0"/>
            <a:chExt cx="6350000" cy="1016000"/>
          </a:xfrm>
        </p:grpSpPr>
        <p:sp>
          <p:nvSpPr>
            <p:cNvPr id="83" name="Freeform 22">
              <a:extLst>
                <a:ext uri="{FF2B5EF4-FFF2-40B4-BE49-F238E27FC236}">
                  <a16:creationId xmlns:a16="http://schemas.microsoft.com/office/drawing/2014/main" id="{AD2DD326-181C-055B-EE47-15B105C1BC31}"/>
                </a:ext>
              </a:extLst>
            </p:cNvPr>
            <p:cNvSpPr/>
            <p:nvPr/>
          </p:nvSpPr>
          <p:spPr>
            <a:xfrm>
              <a:off x="0" y="0"/>
              <a:ext cx="6350000" cy="1016000"/>
            </a:xfrm>
            <a:custGeom>
              <a:avLst/>
              <a:gdLst/>
              <a:ahLst/>
              <a:cxnLst/>
              <a:rect l="l" t="t" r="r" b="b"/>
              <a:pathLst>
                <a:path w="6350000" h="1016000">
                  <a:moveTo>
                    <a:pt x="101600" y="0"/>
                  </a:moveTo>
                  <a:lnTo>
                    <a:pt x="6248400" y="0"/>
                  </a:lnTo>
                  <a:cubicBezTo>
                    <a:pt x="6304512" y="0"/>
                    <a:pt x="6350000" y="45488"/>
                    <a:pt x="6350000" y="101600"/>
                  </a:cubicBezTo>
                  <a:lnTo>
                    <a:pt x="6350000" y="914400"/>
                  </a:lnTo>
                  <a:cubicBezTo>
                    <a:pt x="6350000" y="970512"/>
                    <a:pt x="6304512" y="1016000"/>
                    <a:pt x="624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84" name="TextBox 23">
            <a:extLst>
              <a:ext uri="{FF2B5EF4-FFF2-40B4-BE49-F238E27FC236}">
                <a16:creationId xmlns:a16="http://schemas.microsoft.com/office/drawing/2014/main" id="{F9F46681-6FC4-FB24-F39F-2B77D18CFA63}"/>
              </a:ext>
            </a:extLst>
          </p:cNvPr>
          <p:cNvSpPr txBox="1"/>
          <p:nvPr/>
        </p:nvSpPr>
        <p:spPr>
          <a:xfrm>
            <a:off x="10992238" y="7591425"/>
            <a:ext cx="4381500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  <a:spcBef>
                <a:spcPct val="0"/>
              </a:spcBef>
            </a:pPr>
            <a:r>
              <a:rPr lang="en-US" sz="3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Easier filtering</a:t>
            </a:r>
          </a:p>
        </p:txBody>
      </p:sp>
      <p:grpSp>
        <p:nvGrpSpPr>
          <p:cNvPr id="85" name="Group 24">
            <a:extLst>
              <a:ext uri="{FF2B5EF4-FFF2-40B4-BE49-F238E27FC236}">
                <a16:creationId xmlns:a16="http://schemas.microsoft.com/office/drawing/2014/main" id="{23DAE776-E379-E4E4-3D6D-5CEFCCD83A26}"/>
              </a:ext>
            </a:extLst>
          </p:cNvPr>
          <p:cNvGrpSpPr/>
          <p:nvPr/>
        </p:nvGrpSpPr>
        <p:grpSpPr>
          <a:xfrm>
            <a:off x="10801738" y="8191500"/>
            <a:ext cx="4762500" cy="762000"/>
            <a:chOff x="0" y="0"/>
            <a:chExt cx="6350000" cy="1016000"/>
          </a:xfrm>
        </p:grpSpPr>
        <p:sp>
          <p:nvSpPr>
            <p:cNvPr id="86" name="Freeform 25">
              <a:extLst>
                <a:ext uri="{FF2B5EF4-FFF2-40B4-BE49-F238E27FC236}">
                  <a16:creationId xmlns:a16="http://schemas.microsoft.com/office/drawing/2014/main" id="{44199494-E3E3-F5BE-B61F-CC082C18B06E}"/>
                </a:ext>
              </a:extLst>
            </p:cNvPr>
            <p:cNvSpPr/>
            <p:nvPr/>
          </p:nvSpPr>
          <p:spPr>
            <a:xfrm>
              <a:off x="0" y="0"/>
              <a:ext cx="6350000" cy="1016000"/>
            </a:xfrm>
            <a:custGeom>
              <a:avLst/>
              <a:gdLst/>
              <a:ahLst/>
              <a:cxnLst/>
              <a:rect l="l" t="t" r="r" b="b"/>
              <a:pathLst>
                <a:path w="6350000" h="1016000">
                  <a:moveTo>
                    <a:pt x="101600" y="0"/>
                  </a:moveTo>
                  <a:lnTo>
                    <a:pt x="6248400" y="0"/>
                  </a:lnTo>
                  <a:cubicBezTo>
                    <a:pt x="6304512" y="0"/>
                    <a:pt x="6350000" y="45488"/>
                    <a:pt x="6350000" y="101600"/>
                  </a:cubicBezTo>
                  <a:lnTo>
                    <a:pt x="6350000" y="914400"/>
                  </a:lnTo>
                  <a:cubicBezTo>
                    <a:pt x="6350000" y="970512"/>
                    <a:pt x="6304512" y="1016000"/>
                    <a:pt x="624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253545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87" name="TextBox 26">
            <a:extLst>
              <a:ext uri="{FF2B5EF4-FFF2-40B4-BE49-F238E27FC236}">
                <a16:creationId xmlns:a16="http://schemas.microsoft.com/office/drawing/2014/main" id="{BC100528-071B-53F3-2039-0085EDC8A833}"/>
              </a:ext>
            </a:extLst>
          </p:cNvPr>
          <p:cNvSpPr txBox="1"/>
          <p:nvPr/>
        </p:nvSpPr>
        <p:spPr>
          <a:xfrm>
            <a:off x="10992238" y="8277225"/>
            <a:ext cx="4381500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  <a:spcBef>
                <a:spcPct val="0"/>
              </a:spcBef>
            </a:pPr>
            <a:r>
              <a:rPr lang="en-US" sz="3000" u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Better visualizations</a:t>
            </a:r>
          </a:p>
        </p:txBody>
      </p:sp>
    </p:spTree>
    <p:extLst>
      <p:ext uri="{BB962C8B-B14F-4D97-AF65-F5344CB8AC3E}">
        <p14:creationId xmlns:p14="http://schemas.microsoft.com/office/powerpoint/2010/main" val="22211790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54B00D-E979-64B4-20E8-A08997AC9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13BBDDE-041A-7609-3970-1B75635279E9}"/>
              </a:ext>
            </a:extLst>
          </p:cNvPr>
          <p:cNvSpPr/>
          <p:nvPr/>
        </p:nvSpPr>
        <p:spPr>
          <a:xfrm>
            <a:off x="0" y="31383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1AD0242A-4CC8-1D59-D868-F29FED3043C1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Examples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2A05A3C0-23BC-686E-E137-A1B21D525780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E88E1F54-73AB-E0E0-BE47-AD07E1326BEA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20" name="Group 8">
            <a:extLst>
              <a:ext uri="{FF2B5EF4-FFF2-40B4-BE49-F238E27FC236}">
                <a16:creationId xmlns:a16="http://schemas.microsoft.com/office/drawing/2014/main" id="{3E7342CA-487D-0BA8-2837-67FEAAC61922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A124FA30-AEA1-6D8B-16B8-6649F6A5AD3F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 dirty="0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EFF07530-86DA-57B8-65B5-E9B6E3AF0711}"/>
              </a:ext>
            </a:extLst>
          </p:cNvPr>
          <p:cNvSpPr txBox="1"/>
          <p:nvPr/>
        </p:nvSpPr>
        <p:spPr>
          <a:xfrm>
            <a:off x="1384887" y="3212997"/>
            <a:ext cx="11240883" cy="64483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Merge Query</a:t>
            </a:r>
          </a:p>
          <a:p>
            <a:r>
              <a:rPr lang="en-EG" sz="4000" dirty="0"/>
              <a:t>Sales Table</a:t>
            </a:r>
          </a:p>
          <a:p>
            <a:endParaRPr lang="en-EG" sz="4000" dirty="0"/>
          </a:p>
          <a:p>
            <a:endParaRPr lang="en-EG" sz="4000" dirty="0"/>
          </a:p>
          <a:p>
            <a:endParaRPr lang="en-EG" sz="4000" dirty="0"/>
          </a:p>
          <a:p>
            <a:r>
              <a:rPr lang="en-EG" sz="4000" dirty="0"/>
              <a:t>Customer Table</a:t>
            </a: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ts val="3777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767CAB17-1865-A13F-9571-AF3661493BA7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01682832-C2EA-9FC0-91AB-3B6A1C26B5EE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7F0F7A4-765F-D9D4-4F82-8BA3F0C7BC14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552055A-5591-4448-0018-66377DB84DFC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807A717-E66E-515A-7936-B6A33BA0669E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31</a:t>
            </a:fld>
            <a:endParaRPr lang="en-EG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2533333-927C-131A-F3B9-BEC1ED5B6C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151745"/>
              </p:ext>
            </p:extLst>
          </p:nvPr>
        </p:nvGraphicFramePr>
        <p:xfrm>
          <a:off x="1226319" y="4315321"/>
          <a:ext cx="6172200" cy="15544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88733009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457812667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179993085"/>
                    </a:ext>
                  </a:extLst>
                </a:gridCol>
              </a:tblGrid>
              <a:tr h="4402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Transaction ID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Customer ID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Revenue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028170594"/>
                  </a:ext>
                </a:extLst>
              </a:tr>
              <a:tr h="4402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T001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C001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5000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256721020"/>
                  </a:ext>
                </a:extLst>
              </a:tr>
              <a:tr h="4402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T002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C002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3000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25495335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40934B7-3528-AD67-2143-637B5D3CA1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257823"/>
              </p:ext>
            </p:extLst>
          </p:nvPr>
        </p:nvGraphicFramePr>
        <p:xfrm>
          <a:off x="1226319" y="6799200"/>
          <a:ext cx="6172200" cy="19202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245608997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88615394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275805833"/>
                    </a:ext>
                  </a:extLst>
                </a:gridCol>
              </a:tblGrid>
              <a:tr h="7510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 dirty="0">
                          <a:effectLst/>
                        </a:rPr>
                        <a:t>Customer ID</a:t>
                      </a:r>
                      <a:endParaRPr lang="en-EG" sz="24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Customer Name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Segment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151093565"/>
                  </a:ext>
                </a:extLst>
              </a:tr>
              <a:tr h="4402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C001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Delta Trading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Corporate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600729787"/>
                  </a:ext>
                </a:extLst>
              </a:tr>
              <a:tr h="4402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C002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Nile Foods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SME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946278367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89FFBBA5-C964-63F5-3E9E-D75E6E6EFB7C}"/>
              </a:ext>
            </a:extLst>
          </p:cNvPr>
          <p:cNvSpPr txBox="1"/>
          <p:nvPr/>
        </p:nvSpPr>
        <p:spPr>
          <a:xfrm>
            <a:off x="9576387" y="4281047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EG" sz="4000" b="1" dirty="0"/>
              <a:t>After Merge</a:t>
            </a: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6BA33BAE-472B-58C9-AAF9-6DEB482707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627413"/>
              </p:ext>
            </p:extLst>
          </p:nvPr>
        </p:nvGraphicFramePr>
        <p:xfrm>
          <a:off x="8295860" y="5180740"/>
          <a:ext cx="8476481" cy="228600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718842">
                  <a:extLst>
                    <a:ext uri="{9D8B030D-6E8A-4147-A177-3AD203B41FA5}">
                      <a16:colId xmlns:a16="http://schemas.microsoft.com/office/drawing/2014/main" val="3395513442"/>
                    </a:ext>
                  </a:extLst>
                </a:gridCol>
                <a:gridCol w="1554022">
                  <a:extLst>
                    <a:ext uri="{9D8B030D-6E8A-4147-A177-3AD203B41FA5}">
                      <a16:colId xmlns:a16="http://schemas.microsoft.com/office/drawing/2014/main" val="2966092655"/>
                    </a:ext>
                  </a:extLst>
                </a:gridCol>
                <a:gridCol w="1813025">
                  <a:extLst>
                    <a:ext uri="{9D8B030D-6E8A-4147-A177-3AD203B41FA5}">
                      <a16:colId xmlns:a16="http://schemas.microsoft.com/office/drawing/2014/main" val="2338103812"/>
                    </a:ext>
                  </a:extLst>
                </a:gridCol>
                <a:gridCol w="1695296">
                  <a:extLst>
                    <a:ext uri="{9D8B030D-6E8A-4147-A177-3AD203B41FA5}">
                      <a16:colId xmlns:a16="http://schemas.microsoft.com/office/drawing/2014/main" val="393439419"/>
                    </a:ext>
                  </a:extLst>
                </a:gridCol>
                <a:gridCol w="1695296">
                  <a:extLst>
                    <a:ext uri="{9D8B030D-6E8A-4147-A177-3AD203B41FA5}">
                      <a16:colId xmlns:a16="http://schemas.microsoft.com/office/drawing/2014/main" val="30911606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Transaction ID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 dirty="0">
                          <a:effectLst/>
                        </a:rPr>
                        <a:t>Customer ID</a:t>
                      </a:r>
                      <a:endParaRPr lang="en-EG" sz="24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 dirty="0">
                          <a:effectLst/>
                        </a:rPr>
                        <a:t>Customer Name</a:t>
                      </a:r>
                      <a:endParaRPr lang="en-EG" sz="24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Segment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Revenue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676556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T001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C001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Delta Trading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Corporate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5000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520681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T002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C002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Nile Foods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SME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3000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519631338"/>
                  </a:ext>
                </a:extLst>
              </a:tr>
            </a:tbl>
          </a:graphicData>
        </a:graphic>
      </p:graphicFrame>
      <p:grpSp>
        <p:nvGrpSpPr>
          <p:cNvPr id="22" name="Group 3">
            <a:extLst>
              <a:ext uri="{FF2B5EF4-FFF2-40B4-BE49-F238E27FC236}">
                <a16:creationId xmlns:a16="http://schemas.microsoft.com/office/drawing/2014/main" id="{6CE9A273-E29A-91E2-6909-1EF1A7231954}"/>
              </a:ext>
            </a:extLst>
          </p:cNvPr>
          <p:cNvGrpSpPr/>
          <p:nvPr/>
        </p:nvGrpSpPr>
        <p:grpSpPr>
          <a:xfrm>
            <a:off x="13747992" y="416460"/>
            <a:ext cx="3457708" cy="1614516"/>
            <a:chOff x="0" y="0"/>
            <a:chExt cx="4610278" cy="2152688"/>
          </a:xfrm>
        </p:grpSpPr>
        <p:sp>
          <p:nvSpPr>
            <p:cNvPr id="23" name="Freeform 4">
              <a:extLst>
                <a:ext uri="{FF2B5EF4-FFF2-40B4-BE49-F238E27FC236}">
                  <a16:creationId xmlns:a16="http://schemas.microsoft.com/office/drawing/2014/main" id="{E575C37B-0428-5579-0778-0B464C349D53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</p:spTree>
    <p:extLst>
      <p:ext uri="{BB962C8B-B14F-4D97-AF65-F5344CB8AC3E}">
        <p14:creationId xmlns:p14="http://schemas.microsoft.com/office/powerpoint/2010/main" val="33356314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67277-FB5E-1919-9A7F-84DD063C5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D6FA762-FCD6-B9D4-88D8-0D90FE98805F}"/>
              </a:ext>
            </a:extLst>
          </p:cNvPr>
          <p:cNvSpPr/>
          <p:nvPr/>
        </p:nvSpPr>
        <p:spPr>
          <a:xfrm>
            <a:off x="0" y="31383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7DBAEE72-7E41-A7E4-D827-DE98326C7202}"/>
              </a:ext>
            </a:extLst>
          </p:cNvPr>
          <p:cNvSpPr txBox="1"/>
          <p:nvPr/>
        </p:nvSpPr>
        <p:spPr>
          <a:xfrm>
            <a:off x="3740297" y="778679"/>
            <a:ext cx="9854832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4400" b="1" dirty="0"/>
              <a:t>Moving from Data Preparation</a:t>
            </a:r>
          </a:p>
          <a:p>
            <a:r>
              <a:rPr lang="en-US" sz="4400" b="1" dirty="0"/>
              <a:t>to Reporting</a:t>
            </a:r>
            <a:endParaRPr lang="en-EG" sz="4400" b="1" dirty="0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AC6468BE-C083-5331-01C3-94E187B0CF1C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5F9CCAFF-8818-657A-1BA2-14154AC6C7D0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20" name="Group 8">
            <a:extLst>
              <a:ext uri="{FF2B5EF4-FFF2-40B4-BE49-F238E27FC236}">
                <a16:creationId xmlns:a16="http://schemas.microsoft.com/office/drawing/2014/main" id="{BD9B32C4-F1D9-19A7-D4DC-A53F17199EAA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80E2BFA1-5E3B-A481-30D8-A60412EE3F48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 dirty="0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B273D149-CA37-78CD-F68E-7875D8D63443}"/>
              </a:ext>
            </a:extLst>
          </p:cNvPr>
          <p:cNvSpPr txBox="1"/>
          <p:nvPr/>
        </p:nvSpPr>
        <p:spPr>
          <a:xfrm>
            <a:off x="1422987" y="3271180"/>
            <a:ext cx="6197013" cy="62893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EG" sz="4000" dirty="0"/>
              <a:t>After cleaning &amp; transforming data in </a:t>
            </a:r>
            <a:r>
              <a:rPr lang="en-EG" sz="4000" b="1" dirty="0"/>
              <a:t>Power Query</a:t>
            </a:r>
            <a:r>
              <a:rPr lang="en-EG" sz="4000" dirty="0"/>
              <a:t>, you need to apply the changes so Power BI can use the prepared data for reports, visuals, and dashboards.</a:t>
            </a:r>
          </a:p>
          <a:p>
            <a:endParaRPr lang="en-EG" sz="3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EG" sz="3600" dirty="0"/>
              <a:t>In Power BI, the main report file is saved as a: </a:t>
            </a:r>
            <a:r>
              <a:rPr lang="en-EG" sz="3600" b="1" dirty="0"/>
              <a:t>.pbix file</a:t>
            </a: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ts val="3777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826D026C-8162-F4FB-45F2-4AD3215F83F7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8BFFE284-C26A-0771-78AC-EA9FD306A057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806BB9A-18B0-78EB-7D1D-F8DE15C6C623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02C7D8-6770-AB61-383A-1232DC515CEE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AC8BB05-C6A4-70AC-717D-00B5EE68C57D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32</a:t>
            </a:fld>
            <a:endParaRPr lang="en-EG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DD31140-BF9E-8653-BDA0-C70D4D1F0B9D}"/>
              </a:ext>
            </a:extLst>
          </p:cNvPr>
          <p:cNvGrpSpPr/>
          <p:nvPr/>
        </p:nvGrpSpPr>
        <p:grpSpPr>
          <a:xfrm>
            <a:off x="13747992" y="416460"/>
            <a:ext cx="3457708" cy="1614516"/>
            <a:chOff x="0" y="0"/>
            <a:chExt cx="4610278" cy="2152688"/>
          </a:xfrm>
        </p:grpSpPr>
        <p:sp>
          <p:nvSpPr>
            <p:cNvPr id="8" name="Freeform 4">
              <a:extLst>
                <a:ext uri="{FF2B5EF4-FFF2-40B4-BE49-F238E27FC236}">
                  <a16:creationId xmlns:a16="http://schemas.microsoft.com/office/drawing/2014/main" id="{78C08414-3732-F64B-3795-953A472579BB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F361742-0AA1-6000-D180-150C2FC7C5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820585"/>
              </p:ext>
            </p:extLst>
          </p:nvPr>
        </p:nvGraphicFramePr>
        <p:xfrm>
          <a:off x="7839065" y="3724659"/>
          <a:ext cx="9025948" cy="493776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181277">
                  <a:extLst>
                    <a:ext uri="{9D8B030D-6E8A-4147-A177-3AD203B41FA5}">
                      <a16:colId xmlns:a16="http://schemas.microsoft.com/office/drawing/2014/main" val="848899203"/>
                    </a:ext>
                  </a:extLst>
                </a:gridCol>
                <a:gridCol w="5844671">
                  <a:extLst>
                    <a:ext uri="{9D8B030D-6E8A-4147-A177-3AD203B41FA5}">
                      <a16:colId xmlns:a16="http://schemas.microsoft.com/office/drawing/2014/main" val="166515548"/>
                    </a:ext>
                  </a:extLst>
                </a:gridCol>
              </a:tblGrid>
              <a:tr h="37564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Action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What Happens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219217190"/>
                  </a:ext>
                </a:extLst>
              </a:tr>
              <a:tr h="640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Closes Power Query Editor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Takes you back to the main Power BI report screen.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947612123"/>
                  </a:ext>
                </a:extLst>
              </a:tr>
              <a:tr h="640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Applies all transformation steps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Runs all cleaning steps recorded in Applied Steps.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019048295"/>
                  </a:ext>
                </a:extLst>
              </a:tr>
              <a:tr h="640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Loads the cleaned data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Makes the prepared tables available in Power BI.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859987390"/>
                  </a:ext>
                </a:extLst>
              </a:tr>
              <a:tr h="640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Updates the data model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Allows tables, columns, and relationships to be used in visuals.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131432541"/>
                  </a:ext>
                </a:extLst>
              </a:tr>
              <a:tr h="640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Refreshes report fields</a:t>
                      </a:r>
                      <a:endParaRPr lang="en-EG" sz="24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The cleaned columns appear in the Fields/Data pane.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602058131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5A291C52-C7A8-483B-A0B8-5DFC72E48D50}"/>
              </a:ext>
            </a:extLst>
          </p:cNvPr>
          <p:cNvSpPr txBox="1"/>
          <p:nvPr/>
        </p:nvSpPr>
        <p:spPr>
          <a:xfrm>
            <a:off x="7746413" y="2598356"/>
            <a:ext cx="9144000" cy="1039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777"/>
              </a:lnSpc>
              <a:spcBef>
                <a:spcPct val="0"/>
              </a:spcBef>
            </a:pPr>
            <a:r>
              <a:rPr lang="en-EG" sz="2800" b="1" dirty="0"/>
              <a:t>Home Tab </a:t>
            </a:r>
            <a:r>
              <a:rPr lang="en-EG" sz="2800" b="1" dirty="0">
                <a:sym typeface="Wingdings" pitchFamily="2" charset="2"/>
              </a:rPr>
              <a:t> Close &amp; Apply</a:t>
            </a:r>
            <a:endParaRPr lang="en-EG" sz="2800" b="1" dirty="0"/>
          </a:p>
          <a:p>
            <a:pPr algn="ctr">
              <a:lnSpc>
                <a:spcPts val="3777"/>
              </a:lnSpc>
              <a:spcBef>
                <a:spcPct val="0"/>
              </a:spcBef>
            </a:pPr>
            <a:r>
              <a:rPr lang="en-EG" sz="2800" b="1" dirty="0"/>
              <a:t>What “Close &amp; Apply” Does:</a:t>
            </a:r>
          </a:p>
        </p:txBody>
      </p:sp>
    </p:spTree>
    <p:extLst>
      <p:ext uri="{BB962C8B-B14F-4D97-AF65-F5344CB8AC3E}">
        <p14:creationId xmlns:p14="http://schemas.microsoft.com/office/powerpoint/2010/main" val="4214938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8DA403-B1F1-DCCD-AAC2-C5725EB4E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A67E6FB-DEBE-2C4D-C495-08BD1CAAAD02}"/>
              </a:ext>
            </a:extLst>
          </p:cNvPr>
          <p:cNvSpPr/>
          <p:nvPr/>
        </p:nvSpPr>
        <p:spPr>
          <a:xfrm>
            <a:off x="0" y="31383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D7D6E244-4E4F-B4FE-79F2-6479DD8A0FA7}"/>
              </a:ext>
            </a:extLst>
          </p:cNvPr>
          <p:cNvSpPr txBox="1"/>
          <p:nvPr/>
        </p:nvSpPr>
        <p:spPr>
          <a:xfrm>
            <a:off x="3861168" y="1574321"/>
            <a:ext cx="985483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Validating Data After Power Query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AC3BABFE-0E3F-4C75-0B83-7A54119F6B93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E9E03F64-49B2-CEDD-4B73-C348D3AF1E3C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20" name="Group 8">
            <a:extLst>
              <a:ext uri="{FF2B5EF4-FFF2-40B4-BE49-F238E27FC236}">
                <a16:creationId xmlns:a16="http://schemas.microsoft.com/office/drawing/2014/main" id="{ACA8A183-A936-84EE-0C4B-6BC930CCD6EE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76A620D7-3DAE-98D3-E163-C82424D52DCD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 dirty="0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F6C9FCC6-0F20-5991-1094-58398F733C5B}"/>
              </a:ext>
            </a:extLst>
          </p:cNvPr>
          <p:cNvSpPr txBox="1"/>
          <p:nvPr/>
        </p:nvSpPr>
        <p:spPr>
          <a:xfrm>
            <a:off x="1384887" y="3212997"/>
            <a:ext cx="15676794" cy="44734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j-lt"/>
                <a:ea typeface="Alexandria Bold"/>
                <a:cs typeface="Alexandria Bold"/>
                <a:sym typeface="Alexandria Bold"/>
              </a:rPr>
              <a:t>Before building reports and dashboards, we need to confirm that the cleaned data is accurate, complete, and ready for analysis.</a:t>
            </a:r>
            <a:endParaRPr lang="en-EG" sz="4000" dirty="0"/>
          </a:p>
          <a:p>
            <a:endParaRPr lang="en-EG" sz="4000" dirty="0"/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ts val="3777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856350C5-19B9-F01B-28EF-3C410B50A545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4C6959F8-3AAD-2514-F228-79099C310556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DB0CBF3-0891-8A66-0FA8-4B1A968D066D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C9B559-BA8C-9D49-91C8-4CE35F2577B9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F3CEFB7-324B-C248-68A9-0085C54E86A0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33</a:t>
            </a:fld>
            <a:endParaRPr lang="en-EG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329016-DD96-1F9A-840E-3724A7301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971509"/>
              </p:ext>
            </p:extLst>
          </p:nvPr>
        </p:nvGraphicFramePr>
        <p:xfrm>
          <a:off x="1384886" y="4311667"/>
          <a:ext cx="15226713" cy="5158098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196514">
                  <a:extLst>
                    <a:ext uri="{9D8B030D-6E8A-4147-A177-3AD203B41FA5}">
                      <a16:colId xmlns:a16="http://schemas.microsoft.com/office/drawing/2014/main" val="3072010395"/>
                    </a:ext>
                  </a:extLst>
                </a:gridCol>
                <a:gridCol w="6629400">
                  <a:extLst>
                    <a:ext uri="{9D8B030D-6E8A-4147-A177-3AD203B41FA5}">
                      <a16:colId xmlns:a16="http://schemas.microsoft.com/office/drawing/2014/main" val="3239863553"/>
                    </a:ext>
                  </a:extLst>
                </a:gridCol>
                <a:gridCol w="6400799">
                  <a:extLst>
                    <a:ext uri="{9D8B030D-6E8A-4147-A177-3AD203B41FA5}">
                      <a16:colId xmlns:a16="http://schemas.microsoft.com/office/drawing/2014/main" val="2120955480"/>
                    </a:ext>
                  </a:extLst>
                </a:gridCol>
              </a:tblGrid>
              <a:tr h="4117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Validation Area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What to Check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Example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extLst>
                  <a:ext uri="{0D108BD9-81ED-4DB2-BD59-A6C34878D82A}">
                    <a16:rowId xmlns:a16="http://schemas.microsoft.com/office/drawing/2014/main" val="1058180656"/>
                  </a:ext>
                </a:extLst>
              </a:tr>
              <a:tr h="7284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Row Count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Confirm the number of records is reasonable after cleaning.</a:t>
                      </a: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Did removing duplicates reduce the sales records correctly?</a:t>
                      </a:r>
                    </a:p>
                  </a:txBody>
                  <a:tcPr marL="82390" marR="82390" marT="54927" marB="54927" anchor="ctr"/>
                </a:tc>
                <a:extLst>
                  <a:ext uri="{0D108BD9-81ED-4DB2-BD59-A6C34878D82A}">
                    <a16:rowId xmlns:a16="http://schemas.microsoft.com/office/drawing/2014/main" val="2211710592"/>
                  </a:ext>
                </a:extLst>
              </a:tr>
              <a:tr h="7284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Data Types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Ensure each column has the correct format.</a:t>
                      </a: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Date = Date, Revenue = Decimal Number, Customer ID = Text</a:t>
                      </a:r>
                    </a:p>
                  </a:txBody>
                  <a:tcPr marL="82390" marR="82390" marT="54927" marB="54927" anchor="ctr"/>
                </a:tc>
                <a:extLst>
                  <a:ext uri="{0D108BD9-81ED-4DB2-BD59-A6C34878D82A}">
                    <a16:rowId xmlns:a16="http://schemas.microsoft.com/office/drawing/2014/main" val="2609568181"/>
                  </a:ext>
                </a:extLst>
              </a:tr>
              <a:tr h="7284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Missing Values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Check for blanks or null values in important fields.</a:t>
                      </a: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Are any Customer IDs, Product IDs, or Revenue values missing?</a:t>
                      </a:r>
                    </a:p>
                  </a:txBody>
                  <a:tcPr marL="82390" marR="82390" marT="54927" marB="54927" anchor="ctr"/>
                </a:tc>
                <a:extLst>
                  <a:ext uri="{0D108BD9-81ED-4DB2-BD59-A6C34878D82A}">
                    <a16:rowId xmlns:a16="http://schemas.microsoft.com/office/drawing/2014/main" val="3253521836"/>
                  </a:ext>
                </a:extLst>
              </a:tr>
              <a:tr h="4117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Duplicates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Confirm duplicate records have been removed.</a:t>
                      </a: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No repeated Transaction IDs should remain.</a:t>
                      </a:r>
                    </a:p>
                  </a:txBody>
                  <a:tcPr marL="82390" marR="82390" marT="54927" marB="54927" anchor="ctr"/>
                </a:tc>
                <a:extLst>
                  <a:ext uri="{0D108BD9-81ED-4DB2-BD59-A6C34878D82A}">
                    <a16:rowId xmlns:a16="http://schemas.microsoft.com/office/drawing/2014/main" val="1432849895"/>
                  </a:ext>
                </a:extLst>
              </a:tr>
              <a:tr h="7284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Standardized Values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Check that inconsistent names have been corrected.</a:t>
                      </a: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Cairo, cairo, and CAIRO should appear as Cairo.</a:t>
                      </a:r>
                    </a:p>
                  </a:txBody>
                  <a:tcPr marL="82390" marR="82390" marT="54927" marB="54927" anchor="ctr"/>
                </a:tc>
                <a:extLst>
                  <a:ext uri="{0D108BD9-81ED-4DB2-BD59-A6C34878D82A}">
                    <a16:rowId xmlns:a16="http://schemas.microsoft.com/office/drawing/2014/main" val="1160555240"/>
                  </a:ext>
                </a:extLst>
              </a:tr>
              <a:tr h="7284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b="1">
                          <a:effectLst/>
                        </a:rPr>
                        <a:t>Merged Data</a:t>
                      </a:r>
                      <a:endParaRPr lang="en-EG" sz="2400">
                        <a:effectLst/>
                      </a:endParaRP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>
                          <a:effectLst/>
                        </a:rPr>
                        <a:t>Confirm related tables were combined correctly.</a:t>
                      </a:r>
                    </a:p>
                  </a:txBody>
                  <a:tcPr marL="82390" marR="82390" marT="54927" marB="549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400" dirty="0">
                          <a:effectLst/>
                        </a:rPr>
                        <a:t>Each sales transaction should show the correct Customer Name and Product Name.</a:t>
                      </a:r>
                    </a:p>
                  </a:txBody>
                  <a:tcPr marL="82390" marR="82390" marT="54927" marB="54927" anchor="ctr"/>
                </a:tc>
                <a:extLst>
                  <a:ext uri="{0D108BD9-81ED-4DB2-BD59-A6C34878D82A}">
                    <a16:rowId xmlns:a16="http://schemas.microsoft.com/office/drawing/2014/main" val="4250189647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94F8FB85-74E7-770E-9EF8-BCE597476414}"/>
              </a:ext>
            </a:extLst>
          </p:cNvPr>
          <p:cNvGrpSpPr/>
          <p:nvPr/>
        </p:nvGrpSpPr>
        <p:grpSpPr>
          <a:xfrm>
            <a:off x="13747992" y="416460"/>
            <a:ext cx="3457708" cy="1614516"/>
            <a:chOff x="0" y="0"/>
            <a:chExt cx="4610278" cy="2152688"/>
          </a:xfrm>
        </p:grpSpPr>
        <p:sp>
          <p:nvSpPr>
            <p:cNvPr id="8" name="Freeform 4">
              <a:extLst>
                <a:ext uri="{FF2B5EF4-FFF2-40B4-BE49-F238E27FC236}">
                  <a16:creationId xmlns:a16="http://schemas.microsoft.com/office/drawing/2014/main" id="{1BCAE3B6-2F16-FCB0-9E08-445A6DFE91C7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</p:spTree>
    <p:extLst>
      <p:ext uri="{BB962C8B-B14F-4D97-AF65-F5344CB8AC3E}">
        <p14:creationId xmlns:p14="http://schemas.microsoft.com/office/powerpoint/2010/main" val="40673345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C84805-8EC0-9144-51F0-E28C8FB85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97FF565-7576-CAD3-2297-098FF3979541}"/>
              </a:ext>
            </a:extLst>
          </p:cNvPr>
          <p:cNvSpPr/>
          <p:nvPr/>
        </p:nvSpPr>
        <p:spPr>
          <a:xfrm>
            <a:off x="0" y="31383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0F236DD0-82CA-FAAD-2650-2DF6C90A333D}"/>
              </a:ext>
            </a:extLst>
          </p:cNvPr>
          <p:cNvSpPr txBox="1"/>
          <p:nvPr/>
        </p:nvSpPr>
        <p:spPr>
          <a:xfrm>
            <a:off x="3861168" y="1574321"/>
            <a:ext cx="9854832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EG" sz="4400" b="1" dirty="0"/>
              <a:t>Quick Validation Visuals in Power BI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FEEE2F57-9FA9-FF63-D31B-D75800543252}"/>
              </a:ext>
            </a:extLst>
          </p:cNvPr>
          <p:cNvSpPr txBox="1"/>
          <p:nvPr/>
        </p:nvSpPr>
        <p:spPr>
          <a:xfrm>
            <a:off x="1758820" y="1509684"/>
            <a:ext cx="1607544" cy="462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2E3E69BA-87E9-C93C-CDD9-0704B7B18DD1}"/>
              </a:ext>
            </a:extLst>
          </p:cNvPr>
          <p:cNvSpPr txBox="1"/>
          <p:nvPr/>
        </p:nvSpPr>
        <p:spPr>
          <a:xfrm>
            <a:off x="1912706" y="1883883"/>
            <a:ext cx="1266463" cy="107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grpSp>
        <p:nvGrpSpPr>
          <p:cNvPr id="20" name="Group 8">
            <a:extLst>
              <a:ext uri="{FF2B5EF4-FFF2-40B4-BE49-F238E27FC236}">
                <a16:creationId xmlns:a16="http://schemas.microsoft.com/office/drawing/2014/main" id="{BA8D980D-5CFD-0B55-7436-D7B2B73AA9AB}"/>
              </a:ext>
            </a:extLst>
          </p:cNvPr>
          <p:cNvGrpSpPr/>
          <p:nvPr/>
        </p:nvGrpSpPr>
        <p:grpSpPr>
          <a:xfrm>
            <a:off x="897341" y="2509190"/>
            <a:ext cx="16276234" cy="6612769"/>
            <a:chOff x="0" y="0"/>
            <a:chExt cx="21701646" cy="8817026"/>
          </a:xfrm>
        </p:grpSpPr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43BA0DCA-DC65-D964-0F4A-63470B7F55A9}"/>
                </a:ext>
              </a:extLst>
            </p:cNvPr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 dirty="0"/>
            </a:p>
          </p:txBody>
        </p:sp>
      </p:grpSp>
      <p:sp>
        <p:nvSpPr>
          <p:cNvPr id="10" name="TextBox 10">
            <a:extLst>
              <a:ext uri="{FF2B5EF4-FFF2-40B4-BE49-F238E27FC236}">
                <a16:creationId xmlns:a16="http://schemas.microsoft.com/office/drawing/2014/main" id="{92F6A491-A743-2357-BE6B-E89B8A14A616}"/>
              </a:ext>
            </a:extLst>
          </p:cNvPr>
          <p:cNvSpPr txBox="1"/>
          <p:nvPr/>
        </p:nvSpPr>
        <p:spPr>
          <a:xfrm>
            <a:off x="1422987" y="3462197"/>
            <a:ext cx="15676794" cy="78077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EG" sz="4000" b="1" dirty="0"/>
              <a:t>Card:</a:t>
            </a:r>
            <a:r>
              <a:rPr lang="en-EG" sz="4000" dirty="0"/>
              <a:t> Total Revenue</a:t>
            </a:r>
          </a:p>
          <a:p>
            <a:endParaRPr lang="en-EG" sz="4000" dirty="0"/>
          </a:p>
          <a:p>
            <a:r>
              <a:rPr lang="en-EG" sz="4000" b="1" dirty="0"/>
              <a:t>Bar Chart:</a:t>
            </a:r>
            <a:r>
              <a:rPr lang="en-EG" sz="4000" dirty="0"/>
              <a:t> Revenue by Region</a:t>
            </a:r>
          </a:p>
          <a:p>
            <a:endParaRPr lang="en-EG" sz="4000" b="1" dirty="0"/>
          </a:p>
          <a:p>
            <a:r>
              <a:rPr lang="en-EG" sz="4000" b="1" dirty="0"/>
              <a:t>Bar Chart:</a:t>
            </a:r>
            <a:r>
              <a:rPr lang="en-EG" sz="4000" dirty="0"/>
              <a:t> Revenue by Product Category</a:t>
            </a:r>
          </a:p>
          <a:p>
            <a:endParaRPr lang="en-EG" sz="4000" b="1" dirty="0"/>
          </a:p>
          <a:p>
            <a:r>
              <a:rPr lang="en-EG" sz="4000" b="1" dirty="0"/>
              <a:t>Table:</a:t>
            </a:r>
            <a:r>
              <a:rPr lang="en-EG" sz="4000" dirty="0"/>
              <a:t> Customer Name, Product Name, Revenue, Profit</a:t>
            </a:r>
          </a:p>
          <a:p>
            <a:endParaRPr lang="en-EG" sz="4000" dirty="0"/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marL="342900" indent="-342900" algn="l">
              <a:lnSpc>
                <a:spcPts val="3777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  <a:p>
            <a:pPr algn="l">
              <a:lnSpc>
                <a:spcPts val="3777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+mj-lt"/>
              <a:ea typeface="Alexandria Bold"/>
              <a:cs typeface="Alexandria Bold"/>
              <a:sym typeface="Alexandria Bold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6D851407-4907-4A70-DEFC-3795A495FDA8}"/>
              </a:ext>
            </a:extLst>
          </p:cNvPr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2DD0CC74-06B0-506E-29CB-FA88DD23340E}"/>
                </a:ext>
              </a:extLst>
            </p:cNvPr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B9708E6-E66F-3E5F-A81C-19CA8256BF3C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3DBB184-08B2-FC65-E255-F935DAD6C0B2}"/>
              </a:ext>
            </a:extLst>
          </p:cNvPr>
          <p:cNvSpPr txBox="1"/>
          <p:nvPr/>
        </p:nvSpPr>
        <p:spPr>
          <a:xfrm>
            <a:off x="1905000" y="1883883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6F638C5-0B6A-ADAE-3352-74BE3733B540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34</a:t>
            </a:fld>
            <a:endParaRPr lang="en-EG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C340445-4E6E-8387-4F25-FB5B89849296}"/>
              </a:ext>
            </a:extLst>
          </p:cNvPr>
          <p:cNvGrpSpPr/>
          <p:nvPr/>
        </p:nvGrpSpPr>
        <p:grpSpPr>
          <a:xfrm>
            <a:off x="13747992" y="416460"/>
            <a:ext cx="3457708" cy="1614516"/>
            <a:chOff x="0" y="0"/>
            <a:chExt cx="4610278" cy="2152688"/>
          </a:xfrm>
        </p:grpSpPr>
        <p:sp>
          <p:nvSpPr>
            <p:cNvPr id="8" name="Freeform 4">
              <a:extLst>
                <a:ext uri="{FF2B5EF4-FFF2-40B4-BE49-F238E27FC236}">
                  <a16:creationId xmlns:a16="http://schemas.microsoft.com/office/drawing/2014/main" id="{578E6AAB-9151-FC56-4F56-2F934A2EA46E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DDCACCC-A24E-D2AC-44C3-08982C146884}"/>
              </a:ext>
            </a:extLst>
          </p:cNvPr>
          <p:cNvSpPr txBox="1"/>
          <p:nvPr/>
        </p:nvSpPr>
        <p:spPr>
          <a:xfrm>
            <a:off x="894176" y="8343347"/>
            <a:ext cx="162762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EG" sz="4000" dirty="0"/>
              <a:t>Clean data is not enough — validated data is what makes reports trustworthy.</a:t>
            </a:r>
          </a:p>
        </p:txBody>
      </p:sp>
    </p:spTree>
    <p:extLst>
      <p:ext uri="{BB962C8B-B14F-4D97-AF65-F5344CB8AC3E}">
        <p14:creationId xmlns:p14="http://schemas.microsoft.com/office/powerpoint/2010/main" val="15561392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6E7AB0-AC74-5096-8FA8-A50D58528F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3A6217F-5072-8C38-50C3-D9B36D3C920C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2982D43-9A76-83DF-5E1B-D12C38294EFE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0F083BE-7F75-7CA4-AEEF-5F0F93937FB0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B50F1B9-341D-A7EE-3196-E5E1518018E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FD71A0B-C326-98F6-E222-FDE8A7D17C0C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BF7B94-455E-938E-87AC-03CA6A540A69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5726D0C-4E44-C513-551E-7423AD1249C5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A0162AE-0492-B923-5AAD-080088AFB8A5}"/>
              </a:ext>
            </a:extLst>
          </p:cNvPr>
          <p:cNvSpPr txBox="1"/>
          <p:nvPr/>
        </p:nvSpPr>
        <p:spPr>
          <a:xfrm>
            <a:off x="9452009" y="1410624"/>
            <a:ext cx="644772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on Power BI and </a:t>
            </a:r>
          </a:p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using Power Query</a:t>
            </a:r>
          </a:p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341A015-6868-9D29-0313-931923CA6599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D49CFAB-C6C4-EFF5-F4BE-A8BC690085C5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4E4D59D-8A8F-6775-BA33-5B665EB4285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C0928DF-7192-4693-E3BA-273ED89937FD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35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18569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9CDCFB-A000-6A2E-821F-DB2BA81624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56DCBE49-EE25-AA07-9AA5-6B5C6EF9B0F9}"/>
              </a:ext>
            </a:extLst>
          </p:cNvPr>
          <p:cNvSpPr/>
          <p:nvPr/>
        </p:nvSpPr>
        <p:spPr>
          <a:xfrm>
            <a:off x="0" y="0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42A509F-3899-971D-EE4F-93B1B460FFEB}"/>
              </a:ext>
            </a:extLst>
          </p:cNvPr>
          <p:cNvSpPr/>
          <p:nvPr/>
        </p:nvSpPr>
        <p:spPr>
          <a:xfrm>
            <a:off x="1700782" y="1403789"/>
            <a:ext cx="7433387" cy="74794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AE94D93-6D49-FD36-21E3-D825B4F7D63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9144000" y="2096520"/>
            <a:ext cx="7443219" cy="374332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9A79C73-AA3B-8D4F-E843-8BF7B6D2A914}"/>
              </a:ext>
            </a:extLst>
          </p:cNvPr>
          <p:cNvSpPr/>
          <p:nvPr/>
        </p:nvSpPr>
        <p:spPr>
          <a:xfrm>
            <a:off x="1655341" y="1480922"/>
            <a:ext cx="7525235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Exercise: Preparing Quarterly Sales Data in Power BI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Using the Provided Data Set:</a:t>
            </a:r>
          </a:p>
          <a:p>
            <a:pPr lvl="0"/>
            <a:r>
              <a:rPr lang="en-US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en-US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PowerBI_Session2_Demo_Dataset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endParaRPr lang="en-US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Includes 3 files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Sales_Transactions_Q1.xlsx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Product_Master.xlsx</a:t>
            </a:r>
            <a:endParaRPr lang="en-US" sz="3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Customer_Master.csv</a:t>
            </a:r>
            <a:endParaRPr lang="en-US" sz="3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needs to be Done:</a:t>
            </a:r>
          </a:p>
          <a:p>
            <a:pPr lvl="0"/>
            <a:endParaRPr lang="en-US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r>
              <a:rPr lang="en-US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Clean, transform, and combine sales, customer, and product data using Power BI Power Query to prepare a reliable dataset for reporting</a:t>
            </a:r>
            <a:r>
              <a:rPr lang="en-US" sz="2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E5263E7-9C9C-DC66-5E47-2D8338603C83}"/>
              </a:ext>
            </a:extLst>
          </p:cNvPr>
          <p:cNvSpPr txBox="1"/>
          <p:nvPr/>
        </p:nvSpPr>
        <p:spPr>
          <a:xfrm>
            <a:off x="10416372" y="5995127"/>
            <a:ext cx="6170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Exercise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6F4013C7-DBDD-68B4-AA1C-526B66D0B316}"/>
              </a:ext>
            </a:extLst>
          </p:cNvPr>
          <p:cNvSpPr/>
          <p:nvPr/>
        </p:nvSpPr>
        <p:spPr>
          <a:xfrm>
            <a:off x="8006720" y="4977930"/>
            <a:ext cx="2106686" cy="1749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CA92A00-3EAE-4038-A87C-05EEA7EC9D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6F72039C-FFA9-FE7D-A9AB-5BE8AC8D120D}"/>
              </a:ext>
            </a:extLst>
          </p:cNvPr>
          <p:cNvSpPr txBox="1"/>
          <p:nvPr/>
        </p:nvSpPr>
        <p:spPr>
          <a:xfrm>
            <a:off x="8244750" y="5215540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4A43ABCC-75C5-4BF9-DE94-8884767C934C}"/>
              </a:ext>
            </a:extLst>
          </p:cNvPr>
          <p:cNvSpPr txBox="1"/>
          <p:nvPr/>
        </p:nvSpPr>
        <p:spPr>
          <a:xfrm>
            <a:off x="8335313" y="5589739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51A685-425D-B050-F988-8B5F889BA2BC}"/>
              </a:ext>
            </a:extLst>
          </p:cNvPr>
          <p:cNvSpPr txBox="1"/>
          <p:nvPr/>
        </p:nvSpPr>
        <p:spPr>
          <a:xfrm>
            <a:off x="4590288" y="4954262"/>
            <a:ext cx="9180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0CC26DA-6BA8-8B79-104B-DADD09E4A26C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36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256849798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E2D228FB-0A36-8926-7FDC-FB4283D8B779}"/>
              </a:ext>
            </a:extLst>
          </p:cNvPr>
          <p:cNvSpPr/>
          <p:nvPr/>
        </p:nvSpPr>
        <p:spPr>
          <a:xfrm>
            <a:off x="0" y="0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700782" y="800100"/>
            <a:ext cx="8229599" cy="9079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9930381" y="2096520"/>
            <a:ext cx="7443219" cy="374332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655341" y="831144"/>
            <a:ext cx="75252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Exercise: Preparing Quarterly Sales Data in Power BI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11202753" y="5995127"/>
            <a:ext cx="6170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Exercise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8793101" y="4977930"/>
            <a:ext cx="2106686" cy="1749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2F05332-DB3C-38D7-92C5-54B9D3F1D7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7692C7B3-B50E-F116-DAD0-10A6346180E1}"/>
              </a:ext>
            </a:extLst>
          </p:cNvPr>
          <p:cNvSpPr txBox="1"/>
          <p:nvPr/>
        </p:nvSpPr>
        <p:spPr>
          <a:xfrm>
            <a:off x="9031131" y="5215540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CCCDEEE1-CC3A-313E-5621-5C576D7E029F}"/>
              </a:ext>
            </a:extLst>
          </p:cNvPr>
          <p:cNvSpPr txBox="1"/>
          <p:nvPr/>
        </p:nvSpPr>
        <p:spPr>
          <a:xfrm>
            <a:off x="9121694" y="5589739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6EAC16-1AD3-5704-D775-FA944FAB3C13}"/>
              </a:ext>
            </a:extLst>
          </p:cNvPr>
          <p:cNvSpPr txBox="1"/>
          <p:nvPr/>
        </p:nvSpPr>
        <p:spPr>
          <a:xfrm>
            <a:off x="4590288" y="4954262"/>
            <a:ext cx="9180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2B7DEA-4F23-090F-3C64-8909680F1E99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37</a:t>
            </a:fld>
            <a:endParaRPr lang="en-EG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A094CC0-982D-3508-A892-35B4F5AF0A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385052"/>
              </p:ext>
            </p:extLst>
          </p:nvPr>
        </p:nvGraphicFramePr>
        <p:xfrm>
          <a:off x="1507926" y="2223727"/>
          <a:ext cx="7175981" cy="7151892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35808">
                  <a:extLst>
                    <a:ext uri="{9D8B030D-6E8A-4147-A177-3AD203B41FA5}">
                      <a16:colId xmlns:a16="http://schemas.microsoft.com/office/drawing/2014/main" val="2524361524"/>
                    </a:ext>
                  </a:extLst>
                </a:gridCol>
                <a:gridCol w="1464164">
                  <a:extLst>
                    <a:ext uri="{9D8B030D-6E8A-4147-A177-3AD203B41FA5}">
                      <a16:colId xmlns:a16="http://schemas.microsoft.com/office/drawing/2014/main" val="310260130"/>
                    </a:ext>
                  </a:extLst>
                </a:gridCol>
                <a:gridCol w="5276009">
                  <a:extLst>
                    <a:ext uri="{9D8B030D-6E8A-4147-A177-3AD203B41FA5}">
                      <a16:colId xmlns:a16="http://schemas.microsoft.com/office/drawing/2014/main" val="1297696668"/>
                    </a:ext>
                  </a:extLst>
                </a:gridCol>
              </a:tblGrid>
              <a:tr h="5836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Step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Task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 dirty="0">
                          <a:effectLst/>
                        </a:rPr>
                        <a:t>What to Do</a:t>
                      </a:r>
                      <a:endParaRPr lang="en-EG" sz="1800" dirty="0">
                        <a:effectLst/>
                      </a:endParaRPr>
                    </a:p>
                  </a:txBody>
                  <a:tcPr marL="36737" marR="36737" marT="24491" marB="24491" anchor="ctr"/>
                </a:tc>
                <a:extLst>
                  <a:ext uri="{0D108BD9-81ED-4DB2-BD59-A6C34878D82A}">
                    <a16:rowId xmlns:a16="http://schemas.microsoft.com/office/drawing/2014/main" val="4068782905"/>
                  </a:ext>
                </a:extLst>
              </a:tr>
              <a:tr h="110729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1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Import the data files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dirty="0">
                          <a:effectLst/>
                        </a:rPr>
                        <a:t>Open Power BI Desktop and import the three files: </a:t>
                      </a:r>
                      <a:r>
                        <a:rPr lang="en-EG" sz="1800" b="1" dirty="0">
                          <a:effectLst/>
                        </a:rPr>
                        <a:t>Sales Transactions</a:t>
                      </a:r>
                      <a:r>
                        <a:rPr lang="en-EG" sz="1800" dirty="0">
                          <a:effectLst/>
                        </a:rPr>
                        <a:t>, </a:t>
                      </a:r>
                      <a:r>
                        <a:rPr lang="en-EG" sz="1800" b="1" dirty="0">
                          <a:effectLst/>
                        </a:rPr>
                        <a:t>Customer Master</a:t>
                      </a:r>
                      <a:r>
                        <a:rPr lang="en-EG" sz="1800" dirty="0">
                          <a:effectLst/>
                        </a:rPr>
                        <a:t>, and </a:t>
                      </a:r>
                      <a:r>
                        <a:rPr lang="en-EG" sz="1800" b="1" dirty="0">
                          <a:effectLst/>
                        </a:rPr>
                        <a:t>Product Master</a:t>
                      </a:r>
                      <a:r>
                        <a:rPr lang="en-EG" sz="1800" dirty="0">
                          <a:effectLst/>
                        </a:rPr>
                        <a:t>. Choose </a:t>
                      </a:r>
                      <a:r>
                        <a:rPr lang="en-EG" sz="1800" b="1" dirty="0">
                          <a:effectLst/>
                        </a:rPr>
                        <a:t>Transform Data</a:t>
                      </a:r>
                      <a:r>
                        <a:rPr lang="en-EG" sz="1800" dirty="0">
                          <a:effectLst/>
                        </a:rPr>
                        <a:t> to open Power Query instead of loading the files directly.</a:t>
                      </a:r>
                    </a:p>
                  </a:txBody>
                  <a:tcPr marL="36737" marR="36737" marT="24491" marB="24491" anchor="ctr"/>
                </a:tc>
                <a:extLst>
                  <a:ext uri="{0D108BD9-81ED-4DB2-BD59-A6C34878D82A}">
                    <a16:rowId xmlns:a16="http://schemas.microsoft.com/office/drawing/2014/main" val="3042327862"/>
                  </a:ext>
                </a:extLst>
              </a:tr>
              <a:tr h="110729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2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Clean the sales data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>
                          <a:effectLst/>
                        </a:rPr>
                        <a:t>Remove duplicate transactions, trim extra spaces, standardize region names, fix missing values, and correct data types such as Date, Quantity, Unit Price, Discount, and Revenue.</a:t>
                      </a:r>
                    </a:p>
                  </a:txBody>
                  <a:tcPr marL="36737" marR="36737" marT="24491" marB="24491" anchor="ctr"/>
                </a:tc>
                <a:extLst>
                  <a:ext uri="{0D108BD9-81ED-4DB2-BD59-A6C34878D82A}">
                    <a16:rowId xmlns:a16="http://schemas.microsoft.com/office/drawing/2014/main" val="598439583"/>
                  </a:ext>
                </a:extLst>
              </a:tr>
              <a:tr h="14730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3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Clean the master data files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dirty="0">
                          <a:effectLst/>
                        </a:rPr>
                        <a:t>In the Customer Master file, remove duplicate customers, standardize city names, and replace missing segments with </a:t>
                      </a:r>
                      <a:r>
                        <a:rPr lang="en-EG" sz="1800" b="1" dirty="0">
                          <a:effectLst/>
                        </a:rPr>
                        <a:t>Unclassified</a:t>
                      </a:r>
                      <a:r>
                        <a:rPr lang="en-EG" sz="1800" dirty="0">
                          <a:effectLst/>
                        </a:rPr>
                        <a:t>. In the Product Master file, remove duplicate products, standardize product names, fix unit cost data type, and replace missing categories with </a:t>
                      </a:r>
                      <a:r>
                        <a:rPr lang="en-EG" sz="1800" b="1" dirty="0">
                          <a:effectLst/>
                        </a:rPr>
                        <a:t>Uncategorized</a:t>
                      </a:r>
                      <a:r>
                        <a:rPr lang="en-EG" sz="1800" dirty="0">
                          <a:effectLst/>
                        </a:rPr>
                        <a:t>.</a:t>
                      </a:r>
                    </a:p>
                  </a:txBody>
                  <a:tcPr marL="36737" marR="36737" marT="24491" marB="24491" anchor="ctr"/>
                </a:tc>
                <a:extLst>
                  <a:ext uri="{0D108BD9-81ED-4DB2-BD59-A6C34878D82A}">
                    <a16:rowId xmlns:a16="http://schemas.microsoft.com/office/drawing/2014/main" val="2895022881"/>
                  </a:ext>
                </a:extLst>
              </a:tr>
              <a:tr h="110729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 dirty="0">
                          <a:effectLst/>
                        </a:rPr>
                        <a:t>4</a:t>
                      </a:r>
                      <a:endParaRPr lang="en-EG" sz="1800" dirty="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Combine the datasets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dirty="0">
                          <a:effectLst/>
                        </a:rPr>
                        <a:t>Merge the Sales table with the Customer Master table using </a:t>
                      </a:r>
                      <a:r>
                        <a:rPr lang="en-EG" sz="1800" b="1" dirty="0">
                          <a:effectLst/>
                        </a:rPr>
                        <a:t>Customer ID</a:t>
                      </a:r>
                      <a:r>
                        <a:rPr lang="en-EG" sz="1800" dirty="0">
                          <a:effectLst/>
                        </a:rPr>
                        <a:t>, then merge it with the Product Master table using </a:t>
                      </a:r>
                      <a:r>
                        <a:rPr lang="en-EG" sz="1800" b="1" dirty="0">
                          <a:effectLst/>
                        </a:rPr>
                        <a:t>Product ID</a:t>
                      </a:r>
                      <a:r>
                        <a:rPr lang="en-EG" sz="1800" dirty="0">
                          <a:effectLst/>
                        </a:rPr>
                        <a:t>. Expand the required customer and product fields into the sales table.</a:t>
                      </a:r>
                    </a:p>
                  </a:txBody>
                  <a:tcPr marL="36737" marR="36737" marT="24491" marB="24491" anchor="ctr"/>
                </a:tc>
                <a:extLst>
                  <a:ext uri="{0D108BD9-81ED-4DB2-BD59-A6C34878D82A}">
                    <a16:rowId xmlns:a16="http://schemas.microsoft.com/office/drawing/2014/main" val="2466013496"/>
                  </a:ext>
                </a:extLst>
              </a:tr>
              <a:tr h="13690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>
                          <a:effectLst/>
                        </a:rPr>
                        <a:t>5</a:t>
                      </a:r>
                      <a:endParaRPr lang="en-EG" sz="180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b="1" dirty="0">
                          <a:effectLst/>
                        </a:rPr>
                        <a:t>Validate the prepared data</a:t>
                      </a:r>
                      <a:endParaRPr lang="en-EG" sz="1800" dirty="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800" dirty="0">
                          <a:effectLst/>
                        </a:rPr>
                        <a:t>Load the cleaned data into Power BI and create quick validation visuals such as </a:t>
                      </a:r>
                      <a:r>
                        <a:rPr lang="en-EG" sz="1800" b="1" dirty="0">
                          <a:effectLst/>
                        </a:rPr>
                        <a:t>Total Revenue</a:t>
                      </a:r>
                      <a:r>
                        <a:rPr lang="en-EG" sz="1800" dirty="0">
                          <a:effectLst/>
                        </a:rPr>
                        <a:t>, </a:t>
                      </a:r>
                      <a:r>
                        <a:rPr lang="en-EG" sz="1800" b="1" dirty="0">
                          <a:effectLst/>
                        </a:rPr>
                        <a:t>Revenue by Region</a:t>
                      </a:r>
                      <a:r>
                        <a:rPr lang="en-EG" sz="1800" dirty="0">
                          <a:effectLst/>
                        </a:rPr>
                        <a:t>, </a:t>
                      </a:r>
                      <a:r>
                        <a:rPr lang="en-EG" sz="1800" b="1" dirty="0">
                          <a:effectLst/>
                        </a:rPr>
                        <a:t>Revenue by Product Category</a:t>
                      </a:r>
                      <a:r>
                        <a:rPr lang="en-EG" sz="1800" dirty="0">
                          <a:effectLst/>
                        </a:rPr>
                        <a:t>, and </a:t>
                      </a:r>
                      <a:r>
                        <a:rPr lang="en-EG" sz="1800" b="1" dirty="0">
                          <a:effectLst/>
                        </a:rPr>
                        <a:t>Revenue by Customer Segment</a:t>
                      </a:r>
                      <a:r>
                        <a:rPr lang="en-EG" sz="1800" dirty="0">
                          <a:effectLst/>
                        </a:rPr>
                        <a:t> to confirm the data is ready for reporting.</a:t>
                      </a:r>
                    </a:p>
                  </a:txBody>
                  <a:tcPr marL="36737" marR="36737" marT="24491" marB="24491" anchor="ctr"/>
                </a:tc>
                <a:extLst>
                  <a:ext uri="{0D108BD9-81ED-4DB2-BD59-A6C34878D82A}">
                    <a16:rowId xmlns:a16="http://schemas.microsoft.com/office/drawing/2014/main" val="3394729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4138649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2">
            <a:extLst>
              <a:ext uri="{FF2B5EF4-FFF2-40B4-BE49-F238E27FC236}">
                <a16:creationId xmlns:a16="http://schemas.microsoft.com/office/drawing/2014/main" id="{1D3E6C95-C975-2018-D05A-5FD610C98024}"/>
              </a:ext>
            </a:extLst>
          </p:cNvPr>
          <p:cNvSpPr/>
          <p:nvPr/>
        </p:nvSpPr>
        <p:spPr>
          <a:xfrm>
            <a:off x="-38016" y="-61015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5" name="Rectangle: Rounded Corners 24"/>
          <p:cNvSpPr/>
          <p:nvPr/>
        </p:nvSpPr>
        <p:spPr>
          <a:xfrm>
            <a:off x="925920" y="2528243"/>
            <a:ext cx="16219080" cy="65556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3" name="TextBox 2"/>
          <p:cNvSpPr txBox="1"/>
          <p:nvPr/>
        </p:nvSpPr>
        <p:spPr>
          <a:xfrm>
            <a:off x="3769725" y="1528604"/>
            <a:ext cx="131048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1413463" y="1403094"/>
            <a:ext cx="2106686" cy="1749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2E2FDAD-62C8-8729-4B16-8CA8F13ACCD4}"/>
              </a:ext>
            </a:extLst>
          </p:cNvPr>
          <p:cNvSpPr txBox="1"/>
          <p:nvPr/>
        </p:nvSpPr>
        <p:spPr>
          <a:xfrm>
            <a:off x="12051066" y="6598136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Scope</a:t>
            </a:r>
            <a:endParaRPr lang="ar-SA" sz="24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8F5DC7-C50B-D0D6-2F69-4DC8280F8B5F}"/>
              </a:ext>
            </a:extLst>
          </p:cNvPr>
          <p:cNvSpPr txBox="1"/>
          <p:nvPr/>
        </p:nvSpPr>
        <p:spPr>
          <a:xfrm>
            <a:off x="13176923" y="4159702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Cost</a:t>
            </a:r>
            <a:endParaRPr lang="ar-SA" sz="24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7426F-239B-6E0A-D469-D8F1F6C593F8}"/>
              </a:ext>
            </a:extLst>
          </p:cNvPr>
          <p:cNvSpPr txBox="1"/>
          <p:nvPr/>
        </p:nvSpPr>
        <p:spPr>
          <a:xfrm>
            <a:off x="10828104" y="4159702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Time</a:t>
            </a:r>
            <a:endParaRPr lang="ar-SA" sz="2400" dirty="0">
              <a:solidFill>
                <a:schemeClr val="bg1"/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8C9A3FB1-AE40-C976-B9F7-E37E3C0172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554642"/>
              </p:ext>
            </p:extLst>
          </p:nvPr>
        </p:nvGraphicFramePr>
        <p:xfrm>
          <a:off x="3769725" y="3022352"/>
          <a:ext cx="12890196" cy="55930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5">
            <a:extLst>
              <a:ext uri="{FF2B5EF4-FFF2-40B4-BE49-F238E27FC236}">
                <a16:creationId xmlns:a16="http://schemas.microsoft.com/office/drawing/2014/main" id="{348ADCAF-3956-CC9D-8456-E425414AE3D8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FEDB9818-13F3-EC94-5A3F-3F627D7B369B}"/>
              </a:ext>
            </a:extLst>
          </p:cNvPr>
          <p:cNvSpPr txBox="1"/>
          <p:nvPr/>
        </p:nvSpPr>
        <p:spPr>
          <a:xfrm>
            <a:off x="1841261" y="1897936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794EA3-C9A3-6D59-DF5C-E4659840640A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38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788093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B3400-ED2C-4E0D-3EDB-07A4FF301F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C08EC08D-3A5B-2304-7E37-37912810176C}"/>
              </a:ext>
            </a:extLst>
          </p:cNvPr>
          <p:cNvSpPr/>
          <p:nvPr/>
        </p:nvSpPr>
        <p:spPr>
          <a:xfrm>
            <a:off x="-9831" y="478936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F0178E-7A6C-C6F4-7425-11BBA743DC3E}"/>
              </a:ext>
            </a:extLst>
          </p:cNvPr>
          <p:cNvSpPr/>
          <p:nvPr/>
        </p:nvSpPr>
        <p:spPr>
          <a:xfrm>
            <a:off x="1700782" y="2096521"/>
            <a:ext cx="7433387" cy="6621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BFEB3E4-C25D-234D-A441-A32C0B20C59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9144000" y="2096520"/>
            <a:ext cx="7443219" cy="374332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FFB58A7-39D8-7700-7A3A-E22FADA309DC}"/>
              </a:ext>
            </a:extLst>
          </p:cNvPr>
          <p:cNvSpPr/>
          <p:nvPr/>
        </p:nvSpPr>
        <p:spPr>
          <a:xfrm>
            <a:off x="1962447" y="2324230"/>
            <a:ext cx="68785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Lecture 03:</a:t>
            </a:r>
          </a:p>
          <a:p>
            <a:pPr lvl="0"/>
            <a:endParaRPr lang="en-US" sz="4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4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Data Modelling for Business Reporting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EF3C29-1291-334A-CB5E-6D6AF39C85FB}"/>
              </a:ext>
            </a:extLst>
          </p:cNvPr>
          <p:cNvSpPr txBox="1"/>
          <p:nvPr/>
        </p:nvSpPr>
        <p:spPr>
          <a:xfrm>
            <a:off x="10416372" y="5995127"/>
            <a:ext cx="6170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Lecture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A0987A2C-4A00-E5E7-4C77-C28827519E6E}"/>
              </a:ext>
            </a:extLst>
          </p:cNvPr>
          <p:cNvSpPr/>
          <p:nvPr/>
        </p:nvSpPr>
        <p:spPr>
          <a:xfrm>
            <a:off x="8006720" y="4977930"/>
            <a:ext cx="2106686" cy="1749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F9159DE-0E92-2EEF-D54D-5DD2F35D62A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54E5AE11-96C9-40D6-90FD-4DE8A62496F5}"/>
              </a:ext>
            </a:extLst>
          </p:cNvPr>
          <p:cNvSpPr txBox="1"/>
          <p:nvPr/>
        </p:nvSpPr>
        <p:spPr>
          <a:xfrm>
            <a:off x="8244750" y="5215540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3F4AEE7D-DEA8-9B49-A761-95FC1D03DDD1}"/>
              </a:ext>
            </a:extLst>
          </p:cNvPr>
          <p:cNvSpPr txBox="1"/>
          <p:nvPr/>
        </p:nvSpPr>
        <p:spPr>
          <a:xfrm>
            <a:off x="8335313" y="5589739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1A4899-7D67-6EB3-9036-27C62A494241}"/>
              </a:ext>
            </a:extLst>
          </p:cNvPr>
          <p:cNvSpPr txBox="1"/>
          <p:nvPr/>
        </p:nvSpPr>
        <p:spPr>
          <a:xfrm>
            <a:off x="4590288" y="4954262"/>
            <a:ext cx="9180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A7BDE2-3B16-5C45-2E1C-5552E60F2B2C}"/>
              </a:ext>
            </a:extLst>
          </p:cNvPr>
          <p:cNvSpPr txBox="1"/>
          <p:nvPr/>
        </p:nvSpPr>
        <p:spPr>
          <a:xfrm>
            <a:off x="17391788" y="10296600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39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615981663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"/>
            <a:ext cx="18288000" cy="10265664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9768968" y="4729654"/>
            <a:ext cx="8519033" cy="555734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sp>
        <p:nvSpPr>
          <p:cNvPr id="10" name="TextBox 9"/>
          <p:cNvSpPr txBox="1"/>
          <p:nvPr/>
        </p:nvSpPr>
        <p:spPr>
          <a:xfrm>
            <a:off x="873010" y="8560613"/>
            <a:ext cx="678684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364270" y="9253110"/>
            <a:ext cx="3418899" cy="576078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3088416" y="6602121"/>
            <a:ext cx="5702238" cy="164618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138715" y="304800"/>
            <a:ext cx="3870009" cy="18070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2ABE3A-5A21-7765-A146-D07AE008015D}"/>
              </a:ext>
            </a:extLst>
          </p:cNvPr>
          <p:cNvSpPr txBox="1"/>
          <p:nvPr/>
        </p:nvSpPr>
        <p:spPr>
          <a:xfrm>
            <a:off x="3776472" y="5063990"/>
            <a:ext cx="96743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0B66A6B-019B-4B50-AF3A-1EE6AE5E7486}"/>
</file>

<file path=customXml/itemProps2.xml><?xml version="1.0" encoding="utf-8"?>
<ds:datastoreItem xmlns:ds="http://schemas.openxmlformats.org/officeDocument/2006/customXml" ds:itemID="{7425F41B-E4C1-4175-8224-A0F8A03735B5}"/>
</file>

<file path=customXml/itemProps3.xml><?xml version="1.0" encoding="utf-8"?>
<ds:datastoreItem xmlns:ds="http://schemas.openxmlformats.org/officeDocument/2006/customXml" ds:itemID="{B5AC174C-8E1B-4DD6-AF59-7A122289D370}"/>
</file>

<file path=docProps/app.xml><?xml version="1.0" encoding="utf-8"?>
<Properties xmlns="http://schemas.openxmlformats.org/officeDocument/2006/extended-properties" xmlns:vt="http://schemas.openxmlformats.org/officeDocument/2006/docPropsVTypes">
  <TotalTime>7956</TotalTime>
  <Words>2542</Words>
  <Application>Microsoft Macintosh PowerPoint</Application>
  <PresentationFormat>Custom</PresentationFormat>
  <Paragraphs>719</Paragraphs>
  <Slides>40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Times New Roman Bold</vt:lpstr>
      <vt:lpstr>Tajawal</vt:lpstr>
      <vt:lpstr>Calibri</vt:lpstr>
      <vt:lpstr>Wingdings</vt:lpstr>
      <vt:lpstr>Times New Roman</vt:lpstr>
      <vt:lpstr>Roboto Light</vt:lpstr>
      <vt:lpstr>Poppins Bold</vt:lpstr>
      <vt:lpstr>Alexandria</vt:lpstr>
      <vt:lpstr>Alexandria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 BI Connectivity </vt:lpstr>
      <vt:lpstr>Power BI Connectivity Most Common Data Sources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PowerBI Lecture 1</dc:title>
  <cp:lastModifiedBy>Ahmed Hussein</cp:lastModifiedBy>
  <cp:revision>3</cp:revision>
  <dcterms:created xsi:type="dcterms:W3CDTF">2006-08-16T00:00:00Z</dcterms:created>
  <dcterms:modified xsi:type="dcterms:W3CDTF">2026-06-09T19:04:48Z</dcterms:modified>
  <dc:identifier>DAHLCHaYTg4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