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79"/>
  </p:notesMasterIdLst>
  <p:sldIdLst>
    <p:sldId id="480" r:id="rId6"/>
    <p:sldId id="303" r:id="rId7"/>
    <p:sldId id="313" r:id="rId8"/>
    <p:sldId id="774" r:id="rId9"/>
    <p:sldId id="775" r:id="rId10"/>
    <p:sldId id="776" r:id="rId11"/>
    <p:sldId id="736" r:id="rId12"/>
    <p:sldId id="777" r:id="rId13"/>
    <p:sldId id="778" r:id="rId14"/>
    <p:sldId id="782" r:id="rId15"/>
    <p:sldId id="779" r:id="rId16"/>
    <p:sldId id="781" r:id="rId17"/>
    <p:sldId id="780" r:id="rId18"/>
    <p:sldId id="783" r:id="rId19"/>
    <p:sldId id="784" r:id="rId20"/>
    <p:sldId id="785" r:id="rId21"/>
    <p:sldId id="786" r:id="rId22"/>
    <p:sldId id="787" r:id="rId23"/>
    <p:sldId id="788" r:id="rId24"/>
    <p:sldId id="789" r:id="rId25"/>
    <p:sldId id="790" r:id="rId26"/>
    <p:sldId id="791" r:id="rId27"/>
    <p:sldId id="792" r:id="rId28"/>
    <p:sldId id="793" r:id="rId29"/>
    <p:sldId id="794" r:id="rId30"/>
    <p:sldId id="795" r:id="rId31"/>
    <p:sldId id="796" r:id="rId32"/>
    <p:sldId id="773" r:id="rId33"/>
    <p:sldId id="737" r:id="rId34"/>
    <p:sldId id="738" r:id="rId35"/>
    <p:sldId id="739" r:id="rId36"/>
    <p:sldId id="740" r:id="rId37"/>
    <p:sldId id="741" r:id="rId38"/>
    <p:sldId id="742" r:id="rId39"/>
    <p:sldId id="743" r:id="rId40"/>
    <p:sldId id="744" r:id="rId41"/>
    <p:sldId id="745" r:id="rId42"/>
    <p:sldId id="746" r:id="rId43"/>
    <p:sldId id="747" r:id="rId44"/>
    <p:sldId id="748" r:id="rId45"/>
    <p:sldId id="749" r:id="rId46"/>
    <p:sldId id="751" r:id="rId47"/>
    <p:sldId id="750" r:id="rId48"/>
    <p:sldId id="752" r:id="rId49"/>
    <p:sldId id="753" r:id="rId50"/>
    <p:sldId id="754" r:id="rId51"/>
    <p:sldId id="755" r:id="rId52"/>
    <p:sldId id="756" r:id="rId53"/>
    <p:sldId id="757" r:id="rId54"/>
    <p:sldId id="758" r:id="rId55"/>
    <p:sldId id="759" r:id="rId56"/>
    <p:sldId id="760" r:id="rId57"/>
    <p:sldId id="761" r:id="rId58"/>
    <p:sldId id="763" r:id="rId59"/>
    <p:sldId id="764" r:id="rId60"/>
    <p:sldId id="770" r:id="rId61"/>
    <p:sldId id="771" r:id="rId62"/>
    <p:sldId id="772" r:id="rId63"/>
    <p:sldId id="797" r:id="rId64"/>
    <p:sldId id="798" r:id="rId65"/>
    <p:sldId id="799" r:id="rId66"/>
    <p:sldId id="800" r:id="rId67"/>
    <p:sldId id="801" r:id="rId68"/>
    <p:sldId id="802" r:id="rId69"/>
    <p:sldId id="803" r:id="rId70"/>
    <p:sldId id="804" r:id="rId71"/>
    <p:sldId id="765" r:id="rId72"/>
    <p:sldId id="766" r:id="rId73"/>
    <p:sldId id="768" r:id="rId74"/>
    <p:sldId id="767" r:id="rId75"/>
    <p:sldId id="769" r:id="rId76"/>
    <p:sldId id="805" r:id="rId77"/>
    <p:sldId id="349" r:id="rId7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74"/>
            <p14:sldId id="775"/>
            <p14:sldId id="776"/>
            <p14:sldId id="736"/>
            <p14:sldId id="777"/>
            <p14:sldId id="778"/>
            <p14:sldId id="782"/>
            <p14:sldId id="779"/>
            <p14:sldId id="781"/>
            <p14:sldId id="780"/>
            <p14:sldId id="783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795"/>
            <p14:sldId id="796"/>
            <p14:sldId id="773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1"/>
            <p14:sldId id="750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63"/>
            <p14:sldId id="764"/>
            <p14:sldId id="770"/>
            <p14:sldId id="771"/>
            <p14:sldId id="772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765"/>
            <p14:sldId id="766"/>
            <p14:sldId id="768"/>
            <p14:sldId id="767"/>
            <p14:sldId id="769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F0F0"/>
    <a:srgbClr val="00AEEF"/>
    <a:srgbClr val="FFD200"/>
    <a:srgbClr val="203E5F"/>
    <a:srgbClr val="F58221"/>
    <a:srgbClr val="000000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BC2AC9-F8E5-321D-03B0-3834A8EB5C95}" v="1" dt="2025-07-17T07:07:37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5644" autoAdjust="0"/>
  </p:normalViewPr>
  <p:slideViewPr>
    <p:cSldViewPr snapToGrid="0">
      <p:cViewPr varScale="1">
        <p:scale>
          <a:sx n="63" d="100"/>
          <a:sy n="63" d="100"/>
        </p:scale>
        <p:origin x="629" y="58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66" d="100"/>
        <a:sy n="66" d="100"/>
      </p:scale>
      <p:origin x="0" y="0"/>
    </p:cViewPr>
  </p:notesTextViewPr>
  <p:notesViewPr>
    <p:cSldViewPr snapToGrid="0">
      <p:cViewPr varScale="1">
        <p:scale>
          <a:sx n="46" d="100"/>
          <a:sy n="46" d="100"/>
        </p:scale>
        <p:origin x="2728" y="5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microsoft.com/office/2016/11/relationships/changesInfo" Target="changesInfos/changesInfo1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presProps" Target="presProps.xml"/><Relationship Id="rId85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61" Type="http://schemas.openxmlformats.org/officeDocument/2006/relationships/slide" Target="slides/slide56.xml"/><Relationship Id="rId8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Alwakeel" userId="S::ahmedalwakeel@midocean.edu.km::2ae980e0-dab0-4e01-992d-d6b8d3b16403" providerId="AD" clId="Web-{34BC2AC9-F8E5-321D-03B0-3834A8EB5C95}"/>
    <pc:docChg chg="modSld">
      <pc:chgData name="Ahmed Alwakeel" userId="S::ahmedalwakeel@midocean.edu.km::2ae980e0-dab0-4e01-992d-d6b8d3b16403" providerId="AD" clId="Web-{34BC2AC9-F8E5-321D-03B0-3834A8EB5C95}" dt="2025-07-17T07:07:37.026" v="0"/>
      <pc:docMkLst>
        <pc:docMk/>
      </pc:docMkLst>
      <pc:sldChg chg="delSp">
        <pc:chgData name="Ahmed Alwakeel" userId="S::ahmedalwakeel@midocean.edu.km::2ae980e0-dab0-4e01-992d-d6b8d3b16403" providerId="AD" clId="Web-{34BC2AC9-F8E5-321D-03B0-3834A8EB5C95}" dt="2025-07-17T07:07:37.026" v="0"/>
        <pc:sldMkLst>
          <pc:docMk/>
          <pc:sldMk cId="0" sldId="349"/>
        </pc:sldMkLst>
        <pc:spChg chg="del">
          <ac:chgData name="Ahmed Alwakeel" userId="S::ahmedalwakeel@midocean.edu.km::2ae980e0-dab0-4e01-992d-d6b8d3b16403" providerId="AD" clId="Web-{34BC2AC9-F8E5-321D-03B0-3834A8EB5C95}" dt="2025-07-17T07:07:37.026" v="0"/>
          <ac:spMkLst>
            <pc:docMk/>
            <pc:sldMk cId="0" sldId="349"/>
            <ac:spMk id="1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B6FEC-52CA-202D-9015-13BE3488E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2560E5-3470-2394-8043-58154213D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1AC004-2040-0E0E-E1FF-F87C60A56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40743D-B605-5B5F-8AD8-EDB23694CC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78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DC387-8AF0-61E5-2073-4357E39FC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BA55CF-B518-5548-66A7-566B98F343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3393E8-866B-3BBB-00A3-09D5DD0E0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E83697-193C-4DCD-0DE9-2473C9C3C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9566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F2538-61DA-4AA5-A440-AD4D812F5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84CE69-A02A-50ED-D955-0EB82877FB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BAD8E-1CBC-88AD-2694-1132D8F18C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A9B410-9AC4-77A9-398E-EF4F6DDF6F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920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CE681-B3BC-7D56-55CA-926486942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588D0F-B7ED-157D-5A2F-754F3381E8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7BFE4D-54BA-1EE7-4DCE-40718BBB14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EC8668-4253-B9C9-2C3D-888D87D44E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637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5E861C-8684-BCBA-1875-DDEA53F0F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9AD6CB-0849-166C-A925-DCCF1A3C04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8D581C-0F28-613F-3F00-8F26F8BAA6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67D96E-7012-DD86-6BA8-5733C4C00D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29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A9F0D-04D5-42B0-D8AF-D965EC52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8A8F5-2AD1-7856-C34F-FF5B5400A5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C353AA-8510-AA84-14AC-E9F1589AB9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392859-E401-F627-D52A-609631F60B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724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7638F-91C0-DCC1-4A6C-CB7CC6EB4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9DA6F-27B3-10B3-6582-4DC42A02C0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57D321-72D2-C4FE-6730-C1B042D400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9F87AA-6F6B-0E30-69E7-BFDF5D56F4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55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24C32-489B-2B3B-27AE-A6D0CA57A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41BFB0-E7EB-583C-75CB-86942482A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31EEF3-51C2-4B5F-CDD5-5BCB3DB9B2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3C8D2C-8AB5-D2B0-91F9-2C51F827D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102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25A20-D4F5-7AA5-D873-202C83B9E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D7B367-B975-78B8-F1F3-A2CB77A8AA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20E802-6BA6-A1A1-D2B2-7EB94AB80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31578-1EED-A787-9E92-4F8E215AAD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478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BF5A0-1082-1658-C2C2-1CB835E5F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0192AE-2015-5798-1441-DAD1A6DFDC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C0664A-0D67-B562-974A-1B221C4BF1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13916C-393B-762D-69BE-DF8C1F486E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65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423BA-00D6-0AE0-7F70-96239E3DA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BC20F2-33F1-CF39-4F7C-F2F53F9B11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F12C02-A1A2-61FF-BC1E-95E6EBAB8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F8FD8F-CBA3-C6D5-1766-393BBE546B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528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88F20-CDD9-3D0A-94BE-E1ACFAD25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6C097C-A7D7-CF69-6E17-130178C39C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684BD3-9825-6ABE-68C5-BF16D27692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26DD5F-C905-E560-B7FA-D322F6C106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5850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02ABC-3959-B0D7-215B-F3F8585408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15D41-83DF-4521-66C0-087D03ED17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2C6436-0561-EF5B-3B85-63B2C35587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D88F9E-D0C2-5073-97E8-78AE1C0905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949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C86804-270D-A9F7-E748-560D5A00BC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3A506C-C1D8-3C5C-572E-97436DD240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4FEB72-E300-D1EC-F963-F2A3FDF24B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2F6B12-0D46-B017-D061-318FC57A61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9513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4F9C16-3220-63EE-3BD3-FC2FF929D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4C734A-ADA6-3045-A69A-0E5999CB7C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1AEC4C-A6BD-1F12-0E04-213D762691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A5FF0C-DF58-5FB0-B8B1-C483C7B1FB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4524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9DB0BB-D526-0708-4179-4AA0440CC9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621EC-31C4-E845-4137-CC18B0DCB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7A914E-5304-0930-92AF-B2369F9544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9B539B-7817-279F-1154-F70BCB221F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2755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3748D-D722-A4A4-DB86-B53695BCB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CD7FCE-4555-D70D-B50E-C8A74023E4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16A874-6332-11E6-8C96-755636D48C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6864C2-776F-DCF4-7D1F-045B5DEC77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0848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05256-F2C0-A5A4-73CF-0ADAF02BF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EE6A3B-B8A2-544B-DE30-6BFE981C74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92B564-F3AA-9956-BFF0-AB0BEEA6D0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0775A-B2C2-7348-4D49-2E4CF84B73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386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FA4E7-EA89-74DD-60B0-A1D038833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AE17BC-1AD2-418F-BB27-569D522810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20DB6F-B6DA-510B-4F8C-C7ACFFE67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06E9DF-CB05-47CC-9BAB-8533B721D0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8001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110F0C-F313-D278-2CD7-A27986F00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B69BF8-8886-AF50-7D19-BA582333F4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FF65CE-BA43-0814-F74F-6DDDE3FE94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1174C8-D2A0-358A-C81E-F0E06E94C7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4560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B67A2-1888-C9B3-7984-69BE705B1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BA1706-D0CF-76D2-AE7C-85EA788C1E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16466C-E0B8-6296-9C85-F9DF4F9B4F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EB5B6-F9F2-6AD7-8BFE-046DF14BA0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1020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C30F9-2E01-AB01-55EA-72510AA69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DF2543-A31F-28CE-032E-1BDA99DAA3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62C263-0741-B77A-40D4-DB3FB1A8D6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713E45-AF8F-D58C-47B5-90DBF60B6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35123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177B3-B54B-E7BF-FF46-906EF6A27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8C08EB-3D4E-FB7F-F7C8-165E203994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F3BF7-ECD5-A680-C55E-F02F7BCB35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8B5EFF-B2B3-EC9B-4CB3-C8973E98D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7649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77F6B-ABA1-08BE-7E10-3C5B194C0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565D58-A20F-064E-6160-7C1877139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D2B047-E052-8387-2220-0B4032CD69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C608BD-4A25-916F-5888-10757295A9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7953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7A47F-958F-A0C8-6331-A801387CF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27E50A-3634-5D39-F14C-79929650B7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B8FB7A-A3B6-F64A-D5D7-69825263E9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E3CDFD-1EF0-73EA-3EA9-EE1D88AC3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2143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630DB-F878-0876-429E-04C1AE3EE2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FEB8DC-2C3D-8112-420A-6BCBE285EC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442C37-AFF4-0A01-D402-B0F9CC0690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EA8CC7-1927-3454-1EFC-CD5D97356D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0984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105DD-E5F5-3117-EA3A-99161E438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02E45-4CFE-6015-FAC5-03F05EDE7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7FC549-D4F3-A14B-32B9-96DDA37EFB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38D510-676E-C0C6-751F-04C2AFD272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5842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F73F3-D847-F818-A690-0FA65405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99640-ADAF-132B-C36F-373D832B2A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238C78-89A8-3157-2EEF-974225AED2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302C14-BC64-7270-3AC5-53BF85D2F0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66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92083-CB38-93E8-64F0-5C6D80B157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B3E97E-76F1-14B5-1757-03B33864C0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7CBBC9-1F3A-4BA4-D5F5-0B8B40FFE2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574CD9-76EE-AE4E-88C9-FBFAC1BBA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3008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67E97-1FCF-2CE2-5E9D-8D9D4D550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10941F-5A78-2DFA-A0C2-603F167F71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09C693-D779-EC88-72B5-B9AEB83C95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C2A603-867B-7C89-5263-C972E2344B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1681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2A8CF-0905-4C35-6E30-0EBF9C9F9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8A59FD-C896-9D47-7D8F-C956BB5AC4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159B08-957A-C00D-4B1F-B0993BBA2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A2E2F-E5D0-63F5-8DF6-FF2A474C17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93227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627C52-97DC-4A7D-96AB-4AA048B2CD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B68CFC-2523-B691-D38D-F6024E1A7F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5C34C6-3552-48B2-7E91-14CCA193C0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47F930-7433-BFEE-462B-F8B0C5FDEC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18727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38DBF-92E4-11F1-CC8B-2A4498B945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576CD9-54C8-2914-519E-D5B38665E7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57B136-23C0-BEAF-1B05-549CB96129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526D14-302D-019F-9F29-885A07D5B6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5841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A6B807-FC25-370B-1D9B-3A78DEF39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62BF38-ED2F-7B13-28E0-F02B234BD7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3D793E-1C31-74F5-610C-B1DD72ECE9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7A41D6-E90F-8FD0-B796-90108D2513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209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07896-449D-9283-E049-724D9D431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B08729-2823-F571-CE88-81F8B2015A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4DA926-1BF5-4D5D-B85A-D17AF7B137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1AA063-24BC-153C-DC70-29A797F936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82714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60961-0395-E826-D454-AFD3AABED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CA7C8A-DDB6-EC19-B48B-A755FDD4FA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1331D-DF9E-B4D5-A192-CBC22D30D7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316F47-B902-5BAA-48D0-928300FC4C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06728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3E321-8519-BE55-5B71-A53884851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18037C-A188-AFFD-D350-AF351D97E9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199E7E-E9D1-AFF0-EED0-4F409E37CB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B4F085-28EF-4A90-A119-E81B35D464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8106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DB2D85-EDC0-5CF0-9C29-B03F7D8DF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95076-81DC-7D12-29B1-D0C0702D05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F5BAFF-D4F5-F551-1703-A78160174A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7EC92A-DD1D-7C41-1D62-A6E9969E44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86147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81635-D8ED-9BC7-0DCC-FC976D1E1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E2A8B3-6D83-3C84-FAE5-57CF3A7276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47559-0826-C752-221B-75B98388E9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5E1687-ED47-88D7-C756-978AEEECE1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3620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0500FA-470E-0160-F165-3F080B26F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5C321-A72A-B9A8-98E3-B177AB7D46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F1AD69-1B17-627E-8F82-4C6081EDDC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971FD6-A0D1-87C7-2B91-F948857040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7884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0A6249-FB3C-E4B1-1AA5-A5681573F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D3C69A-916F-6432-78FA-65E418AE7E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02F39A-2CC3-1349-31EF-A7CE1951B1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21BFBA-AE0C-D690-B22B-E5E4D3476C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11002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99F3FB-0AF2-DD1D-BEDC-306C378E8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01C991-54D9-AF53-65B3-E1C01988E2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6CBC71-9A36-0034-6F16-2AF1189347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3C114-6CF3-147C-FDA4-93DCB37D1D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0272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D6B73-13A0-190C-A9F1-BC9B57F57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0B7D81-0FE6-32BF-09F2-935504F693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D1C52B-5344-2AB3-CEC9-6398041930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EAB830-9B44-FE0E-BD79-DD2990E8D2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450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CDACB-A65E-A216-B5D7-78996DF24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2A3EF8-9757-FDAB-BE3F-03F507F681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F9BE0B-312A-126F-F069-D402D7967E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FB75FA-486A-9420-0985-E5E0EBA90D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0844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D2925-CF28-28F4-ECF7-8F6A49ADB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C5EBDA-8476-48B9-32C5-DD10336D34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CD8903-384E-CC30-8653-20C0045B7D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6D943D-785C-B2F6-BC3E-714A3B49DD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139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BA5E9-DAD4-BCC6-90A7-1A4B0EE40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6FD27E-0055-683F-FD42-F7ED71FA0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29F6EB-549A-0417-2F3E-91E7EBF6FC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06CED-F41F-F4EF-77D6-A8ADD8D4D3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16847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17B80C-D475-19FC-9829-FC6873BF3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724827-2A16-C86A-E990-8679A5EE30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9D7662-11D4-5957-1738-AE7595B06D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214597-8CB1-F636-E53F-81713C29EE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8803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59EA6B-1A41-C05F-C606-51D905671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BB59BB-FD19-C9CE-B5D7-D418C6DFB3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A58AFD-70AE-DC6E-BD6C-0D420514C9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4641BA-4ABF-C339-EA43-E6534EC7F1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28236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346E01-87DE-6483-71E3-0D966368C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198936-5E10-A529-C992-F45320F3B3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7661E2-82C5-1538-8F58-AA6AE3AF5F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0C102B-F755-B9B4-34D8-BE5EB8EEF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37026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25FED-794A-B931-FDFB-EE4369C49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CB7EEA-2472-532F-9066-155E9CFE30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1B56CE-C54F-BDD8-89E6-47B9284B5E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7B9EC-0BB6-77A4-B44B-07291B15E4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256220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A2E5C-91E6-4BD0-5D4D-36DA16A5A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1D0E33-086C-2AF7-C155-7F978F0F06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3DDB4F-E5EE-87FA-AE5C-448FC11718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3E8FE2-F129-CD9E-C49E-9E690DDC2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87183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3DEFA-2813-54FD-20EB-0185E046B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73741B-77AB-68DA-176E-DBDA2AE5FD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F733C3-B644-E823-67B7-5EB1CC5A2C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3F41D2-91BA-027A-90DA-94AD94ACFF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60494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F87AF-D3B5-A3F3-37A1-816244EB28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A4A57B-6AE6-0C77-71A0-2EB252F4F9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6AB5E4-2DDA-A292-34B9-426BB28807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44461A-3C1F-B738-AF59-C5F332D8B5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508405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D6127A-E400-E466-01B6-548FCD847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4152-8AF7-DB48-7E31-02BAA2CBFE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428BC8-10C7-8040-23B7-DDC82DB5F3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8ABDAC-9D3C-C11E-C82D-7CB71C4C5B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20153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03516-EA83-83B1-9D28-F0C14C028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09D933-D11C-5E60-BA1F-ED659F702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B9BAC6-EE35-BBCA-E8A2-CFF1EF3A6D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B409E4-BB46-ADA5-EA8B-69EC221565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96398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5C64E-0C97-B9E9-E4FD-DBEC4E0C9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DB6785-0A43-4774-D805-D18FF31433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B7E49-D9E1-2811-3D7E-0E6E7862F6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D21B64-A2E7-D46E-37A6-A7930B7ADC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65984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1ACBB-1B46-74E4-7FE5-8A0058FA5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45F36E-EFD2-C9A1-EB8C-E672A53C54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3FF0DF-D711-B1F5-CE18-CE19D70673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D206A7-D524-FF15-845C-33455AECAC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0540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8242D-8323-6044-727F-4C0AA2D5B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97E855-5326-FB0A-432A-5D9BB251EF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21C7EE-2889-9364-2D03-105CDDB2DD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5434FD-12BD-509E-EAC8-C647F030E9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68602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4CF48-C537-9EAE-A811-B681105A4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515A93-BB76-5F5C-4D28-A61D825098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230345-FDB2-7B9E-324A-B40F09D9F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6C8233-C64B-B16E-DCD5-448FCCEA3D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2670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66FA6E-EA58-53DA-65EE-3E7274E2E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0FF0A4-D7FC-CD2D-CD18-A8CCF3D36A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E66D76-D38D-FB90-5401-441F184BD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049A8-E47F-3F89-ABCC-5D872573E1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38939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C4105-6280-27E8-AD48-F5E1A65AD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20C7A2-45AD-B027-712C-0A5144A0F1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A3309A-2EA8-376B-09C9-2E87B2B302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C0CF42-CBB7-7A8A-EF62-8CB7113E9F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8629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53496-C4F3-183B-348E-DA310932E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4E2BF5-66DC-50A9-D026-45EA9385BD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0D121E-7931-E742-DEB2-B7078F2F5C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3DE3D-07EB-82EA-5646-B25B80551C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79639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94C79-D761-782F-F7BF-675879DA6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8C70BC-9DFB-DF4E-B0EF-1DEE307CA4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BD9A90-EF2F-C7DA-4653-515EF2F223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1D4F28-16D3-0E44-3D0E-F9B0148D17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2867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8A04F-2770-D84B-F765-95D939FF3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A88BFB-52AF-69C3-B95B-F2DCBCB7FE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0D9B23-1088-725A-84D6-E40D2778C0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09BDC4-DD67-89E8-9E3D-0D2D399A51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27885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19877-D96E-44CB-D9F7-1DBB52442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828E51-77A9-2051-CE48-27F5EE502B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65E3E0-A7C4-70CE-95C0-EA8CDAFEDA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345EA5-0636-3B58-4F0F-87C3DA8413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86325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7E137-EDBB-39E4-9102-04F3785DD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F91D94-9223-FABB-BF58-708560F0A0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8D01BE-06D3-6DC4-3B90-8222A0A970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9911AB-2F07-6644-DC07-4DD89F33F1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99428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59090-1611-E95B-A9F7-3E5ED0B6E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A965F-CA5B-0378-B368-E65646D977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C50A3B-4838-8EC9-00D5-839E0653D6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9DD74A-2E98-A567-3E9A-4F796285DD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34501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4ABDF-38DF-3A87-A227-7E7089A09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7C304-D39D-4152-C50F-45881BA596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6C839-64B6-19CA-DC44-33FC648ECC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3B94C-B419-3342-B692-A0C01A867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79115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4ABDF-38DF-3A87-A227-7E7089A09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7C304-D39D-4152-C50F-45881BA596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86C839-64B6-19CA-DC44-33FC648ECC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13B94C-B419-3342-B692-A0C01A8672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21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60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50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8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5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13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63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618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3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40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90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78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9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133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1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6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8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1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14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2.png"/><Relationship Id="rId4" Type="http://schemas.openxmlformats.org/officeDocument/2006/relationships/image" Target="../media/image7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43390" y="2987939"/>
            <a:ext cx="63447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File Servers and Group Policy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IT391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System Administration 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8883" y="166012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548283" y="135573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06B191-BC80-69CD-AD2E-E43B163E2C53}"/>
              </a:ext>
            </a:extLst>
          </p:cNvPr>
          <p:cNvSpPr/>
          <p:nvPr/>
        </p:nvSpPr>
        <p:spPr>
          <a:xfrm>
            <a:off x="3548283" y="2428703"/>
            <a:ext cx="7413884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What is a File Server? </a:t>
            </a:r>
            <a:endParaRPr lang="ar-EG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File Server Permissions (Access Control) </a:t>
            </a:r>
            <a:endParaRPr lang="ar-EG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Sharing Folders on a Server</a:t>
            </a:r>
            <a:endParaRPr lang="ar-EG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Introduction to Group Policy</a:t>
            </a:r>
            <a:endParaRPr lang="ar-EG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Applying Group Policy</a:t>
            </a:r>
          </a:p>
          <a:p>
            <a:pPr>
              <a:lnSpc>
                <a:spcPct val="150000"/>
              </a:lnSpc>
              <a:buNone/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ADF94-7F69-A017-936C-912E4B4D3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31AC4BC-59C4-A7CE-49A5-BBCAD9EEC0D9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What is a File Server?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dedicated server (physical or virtual) designed for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storing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managing files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and folders.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Acts as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central repository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for an organization's digital data.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Accessible by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multiple users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and devices across a network.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942A3-EA42-9C01-489E-FD02EAEB60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55A68E-5D7A-9667-8C46-147F4F490584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</p:spTree>
    <p:extLst>
      <p:ext uri="{BB962C8B-B14F-4D97-AF65-F5344CB8AC3E}">
        <p14:creationId xmlns:p14="http://schemas.microsoft.com/office/powerpoint/2010/main" val="1036747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3E031B-281A-16BA-FDEC-84CC60BCA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1170F6A-4AFF-63E3-7C50-6EA9F2EE4227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Key Role &amp; Purpose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Centralized Storage: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Provides a single, organized location for all shared documents, projects, and resources.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Data Consistency: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Ensures everyone works on the latest versions of files, reducing confusion and errors.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Enhanced Collaboration: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Facilitates teamwork by allowing multiple users to access and work on shared files.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F2E056-3972-1EEE-2F3B-BE340F7B63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519725-744E-8F84-BB85-3536868B344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</p:spTree>
    <p:extLst>
      <p:ext uri="{BB962C8B-B14F-4D97-AF65-F5344CB8AC3E}">
        <p14:creationId xmlns:p14="http://schemas.microsoft.com/office/powerpoint/2010/main" val="12278900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E2D702-6A3F-C9ED-69FC-79EACF03B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00D8CFF-C96A-842D-7C8A-9993630FF138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Core Functions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300" b="1" dirty="0">
                <a:solidFill>
                  <a:prstClr val="black"/>
                </a:solidFill>
                <a:latin typeface="Alexandria"/>
              </a:rPr>
              <a:t>File Storage: </a:t>
            </a:r>
            <a:r>
              <a:rPr lang="en-US" altLang="en-US" sz="2300" dirty="0">
                <a:solidFill>
                  <a:prstClr val="black"/>
                </a:solidFill>
                <a:latin typeface="Alexandria"/>
              </a:rPr>
              <a:t>Houses vast amounts of data, from documents and spreadsheets to media files.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300" b="1" dirty="0">
                <a:solidFill>
                  <a:prstClr val="black"/>
                </a:solidFill>
                <a:latin typeface="Alexandria"/>
              </a:rPr>
              <a:t>File Sharing: </a:t>
            </a:r>
            <a:r>
              <a:rPr lang="en-US" altLang="en-US" sz="2300" dirty="0">
                <a:solidFill>
                  <a:prstClr val="black"/>
                </a:solidFill>
                <a:latin typeface="Alexandria"/>
              </a:rPr>
              <a:t>Allows authorized users to access, read, write, and modify shared content over the network.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300" b="1" dirty="0">
                <a:solidFill>
                  <a:prstClr val="black"/>
                </a:solidFill>
                <a:latin typeface="Alexandria"/>
              </a:rPr>
              <a:t>Access Control</a:t>
            </a:r>
            <a:r>
              <a:rPr lang="en-US" altLang="en-US" sz="2300" dirty="0">
                <a:solidFill>
                  <a:prstClr val="black"/>
                </a:solidFill>
                <a:latin typeface="Alexandria"/>
              </a:rPr>
              <a:t>: Implements robust security permissions (NTFS and Share permissions) to dictate who can access what.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300" b="1" dirty="0">
                <a:solidFill>
                  <a:prstClr val="black"/>
                </a:solidFill>
                <a:latin typeface="Alexandria"/>
              </a:rPr>
              <a:t>Data Management: </a:t>
            </a:r>
            <a:r>
              <a:rPr lang="en-US" altLang="en-US" sz="2300" dirty="0">
                <a:solidFill>
                  <a:prstClr val="black"/>
                </a:solidFill>
                <a:latin typeface="Alexandria"/>
              </a:rPr>
              <a:t>Supports features like quotas, auditing, and data deduplication.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2FC37B-F4E9-D15E-31CE-44D278D2A3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1B6489-8F3B-8047-2E4D-7B75597922E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</p:spTree>
    <p:extLst>
      <p:ext uri="{BB962C8B-B14F-4D97-AF65-F5344CB8AC3E}">
        <p14:creationId xmlns:p14="http://schemas.microsoft.com/office/powerpoint/2010/main" val="2531186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992F3-991E-7439-62CE-689F291FB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0D684F5-2270-74C9-139F-CD0BDA6844A7}"/>
              </a:ext>
            </a:extLst>
          </p:cNvPr>
          <p:cNvSpPr/>
          <p:nvPr/>
        </p:nvSpPr>
        <p:spPr>
          <a:xfrm>
            <a:off x="626918" y="1658870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Create Folder in Client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(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Login as Administrator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4F13B2-D81A-C9A3-ADF6-AC721EAF64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D85842-156D-6945-864E-4F8590DD50D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8BD52-370D-CDDC-5550-63ED4462223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097" t="6196" r="28324" b="10108"/>
          <a:stretch>
            <a:fillRect/>
          </a:stretch>
        </p:blipFill>
        <p:spPr>
          <a:xfrm>
            <a:off x="771460" y="2308237"/>
            <a:ext cx="5704609" cy="40911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46E288-266C-EFDA-ED12-B4A830703F2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499" r="50980"/>
          <a:stretch>
            <a:fillRect/>
          </a:stretch>
        </p:blipFill>
        <p:spPr>
          <a:xfrm>
            <a:off x="8458201" y="2120265"/>
            <a:ext cx="3106881" cy="3905250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A1091AE-75A0-E863-E254-67B336C13E8A}"/>
              </a:ext>
            </a:extLst>
          </p:cNvPr>
          <p:cNvCxnSpPr/>
          <p:nvPr/>
        </p:nvCxnSpPr>
        <p:spPr>
          <a:xfrm>
            <a:off x="6951518" y="4072890"/>
            <a:ext cx="852055" cy="0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A99431DA-2471-44D6-7BAF-6A83EB4C07A3}"/>
              </a:ext>
            </a:extLst>
          </p:cNvPr>
          <p:cNvSpPr/>
          <p:nvPr/>
        </p:nvSpPr>
        <p:spPr>
          <a:xfrm>
            <a:off x="9268691" y="4353791"/>
            <a:ext cx="1184564" cy="3325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900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25A5D-4568-9CA1-49A5-19DC8AAE3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DA9CB8E-F606-10D9-5A55-670B7D856B73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Security tap : access from the same machine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D2A27F-B30B-50CB-FAF9-9E778B7F2F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0D9E3D-F09E-7455-1380-7EF6B5494D1B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518DBB0-B44D-25EE-6ECD-36BFF0363DDF}"/>
              </a:ext>
            </a:extLst>
          </p:cNvPr>
          <p:cNvCxnSpPr/>
          <p:nvPr/>
        </p:nvCxnSpPr>
        <p:spPr>
          <a:xfrm>
            <a:off x="5243945" y="4072890"/>
            <a:ext cx="852055" cy="0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35852EA4-B247-823C-84F5-9024589ACA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125" t="31696" r="63011" b="15896"/>
          <a:stretch>
            <a:fillRect/>
          </a:stretch>
        </p:blipFill>
        <p:spPr>
          <a:xfrm>
            <a:off x="1278082" y="2327564"/>
            <a:ext cx="3304310" cy="39533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2475D9F-959C-262B-A31B-2B3F6A280D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208" y="1841739"/>
            <a:ext cx="3486583" cy="42239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513FEEB-4B28-895F-4917-DA600F7E14E7}"/>
              </a:ext>
            </a:extLst>
          </p:cNvPr>
          <p:cNvSpPr/>
          <p:nvPr/>
        </p:nvSpPr>
        <p:spPr>
          <a:xfrm>
            <a:off x="7534524" y="2098964"/>
            <a:ext cx="633845" cy="228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506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BCC44B-F9F3-A392-1D8A-E318D5D65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BE1D218-44F9-3318-F788-BEA77AA74AB2}"/>
              </a:ext>
            </a:extLst>
          </p:cNvPr>
          <p:cNvSpPr/>
          <p:nvPr/>
        </p:nvSpPr>
        <p:spPr>
          <a:xfrm>
            <a:off x="364915" y="1658871"/>
            <a:ext cx="6094141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This is a critical security aspect. File servers implement robust mechanisms to control who can do what with shared data. This involves: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Full control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Modify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Read &amp; execute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List folder contents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Read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and "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Write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for different user or group names (like "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lexandria"/>
              </a:rPr>
              <a:t>CREATOR OWNER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lexandria"/>
              </a:rPr>
              <a:t>SYSTEM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"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lexandria"/>
              </a:rPr>
              <a:t>Administrators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," and "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latin typeface="Alexandria"/>
              </a:rPr>
              <a:t>Users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3051BB-1C87-E995-8D6B-2951E07D77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A82FF1-8E61-6DD3-A532-EA7ECFC7232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871A608-382F-E35C-B6A9-F8B3372475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2208" y="1841739"/>
            <a:ext cx="3486583" cy="422399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66463BD-F283-F472-293B-E05F2804D766}"/>
              </a:ext>
            </a:extLst>
          </p:cNvPr>
          <p:cNvSpPr/>
          <p:nvPr/>
        </p:nvSpPr>
        <p:spPr>
          <a:xfrm>
            <a:off x="9045005" y="3626428"/>
            <a:ext cx="795186" cy="2078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941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D6043-C0C1-5536-8B4D-9B61A250F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A658880-AC95-0DCF-F582-43EBE6E62AE6}"/>
              </a:ext>
            </a:extLst>
          </p:cNvPr>
          <p:cNvSpPr/>
          <p:nvPr/>
        </p:nvSpPr>
        <p:spPr>
          <a:xfrm>
            <a:off x="364915" y="1658871"/>
            <a:ext cx="9818176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Full control: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Grants complete access to a file or folder, including the ability to read, write, modify, delete, and change permissions or take ownership.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Modify: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Allows users to read, write, and delete files or folders, and to change attributes or execute files.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Read &amp; execute: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Permits viewing a file's contents, running executable files, and navigating through folders.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List folder contents: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Specifically allows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viewing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the names of files and subfolders within a directory, but does not grant access to the contents of those files or subfolders unless other permissions are present.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Read: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Grants permission to view the contents of a file or folder, including attributes and permissions, but not to make changes.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Write: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Enables users to create new files and folders, write data to existing files, and change file attributes.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5FC64D-8E26-804A-EE5C-A2F6474C8E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02730B-91B7-A5D8-9B08-2368CDB4D02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 Permissions</a:t>
            </a:r>
          </a:p>
        </p:txBody>
      </p:sp>
    </p:spTree>
    <p:extLst>
      <p:ext uri="{BB962C8B-B14F-4D97-AF65-F5344CB8AC3E}">
        <p14:creationId xmlns:p14="http://schemas.microsoft.com/office/powerpoint/2010/main" val="3495462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D666C-160A-1234-0FA4-9C2E9F9A2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282E795-D89D-EDA6-539E-0EC6993632B1}"/>
              </a:ext>
            </a:extLst>
          </p:cNvPr>
          <p:cNvSpPr/>
          <p:nvPr/>
        </p:nvSpPr>
        <p:spPr>
          <a:xfrm>
            <a:off x="364915" y="1658871"/>
            <a:ext cx="6094141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 Edit and Add/Remove permission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Or Add User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658C7D-0CA4-367E-AC47-E04C2CD9B3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DDB2B5-532F-2194-9F5C-C3ADEB96A29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02420-A356-D0BA-40B8-0211C30CE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667" y="1140737"/>
            <a:ext cx="4638675" cy="54483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6DE6EE9-D489-2D04-D7F6-2262B2D5D146}"/>
              </a:ext>
            </a:extLst>
          </p:cNvPr>
          <p:cNvSpPr/>
          <p:nvPr/>
        </p:nvSpPr>
        <p:spPr>
          <a:xfrm>
            <a:off x="9190478" y="3875463"/>
            <a:ext cx="795186" cy="2078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221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5E356-E29A-E9B9-A051-FAB6BF1B5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7FB9B3A-95AE-11F1-4F31-3617869381AB}"/>
              </a:ext>
            </a:extLst>
          </p:cNvPr>
          <p:cNvSpPr/>
          <p:nvPr/>
        </p:nvSpPr>
        <p:spPr>
          <a:xfrm>
            <a:off x="364915" y="1658871"/>
            <a:ext cx="6094141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Form Active Directory Users And Computers see/ add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users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F9D9E0-78E6-7B99-C855-8544C580DD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D5C38B-5AFA-9BA0-73C6-B1F65EFC35C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12FDCB-2ACF-86C2-0DB0-89C074ED589E}"/>
              </a:ext>
            </a:extLst>
          </p:cNvPr>
          <p:cNvSpPr/>
          <p:nvPr/>
        </p:nvSpPr>
        <p:spPr>
          <a:xfrm>
            <a:off x="9190478" y="3875463"/>
            <a:ext cx="795186" cy="2078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1203D58-BE99-0418-F9A2-DEE2EFA3D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0441" y="1268642"/>
            <a:ext cx="554355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89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ECD25-4A1F-3D0C-0D77-CC70B35B8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B8B2D1F-D36A-48D4-FAC6-6C83A3002706}"/>
              </a:ext>
            </a:extLst>
          </p:cNvPr>
          <p:cNvSpPr/>
          <p:nvPr/>
        </p:nvSpPr>
        <p:spPr>
          <a:xfrm>
            <a:off x="364915" y="1658872"/>
            <a:ext cx="6094141" cy="11155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Write username then click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Check Names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B302CA-0889-D944-AB42-1F9D33A1B1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C9AC27-4AB4-014D-3822-00BCD3A7689D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D079F1-4B36-EC5F-8985-03D18B25CD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38" y="3097789"/>
            <a:ext cx="5781675" cy="2886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0AE836-9BA6-11C9-4438-FB5AF981F0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5289" y="3097789"/>
            <a:ext cx="5576712" cy="290512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7891119-63A2-D8FC-8047-D11E06201A7A}"/>
              </a:ext>
            </a:extLst>
          </p:cNvPr>
          <p:cNvSpPr/>
          <p:nvPr/>
        </p:nvSpPr>
        <p:spPr>
          <a:xfrm>
            <a:off x="4644736" y="4862945"/>
            <a:ext cx="1143000" cy="25977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F25778-0BCF-06A3-BCE5-5EB1C5E33097}"/>
              </a:ext>
            </a:extLst>
          </p:cNvPr>
          <p:cNvCxnSpPr>
            <a:cxnSpLocks/>
          </p:cNvCxnSpPr>
          <p:nvPr/>
        </p:nvCxnSpPr>
        <p:spPr>
          <a:xfrm>
            <a:off x="5997350" y="4531301"/>
            <a:ext cx="690676" cy="9525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5930B05C-C88D-62D8-28C7-E311C2D189CA}"/>
              </a:ext>
            </a:extLst>
          </p:cNvPr>
          <p:cNvSpPr/>
          <p:nvPr/>
        </p:nvSpPr>
        <p:spPr>
          <a:xfrm>
            <a:off x="6688026" y="4862944"/>
            <a:ext cx="1406492" cy="2502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B224B9-E1A8-8AF6-25BD-BBE92BF4126D}"/>
              </a:ext>
            </a:extLst>
          </p:cNvPr>
          <p:cNvSpPr/>
          <p:nvPr/>
        </p:nvSpPr>
        <p:spPr>
          <a:xfrm>
            <a:off x="10151918" y="5638799"/>
            <a:ext cx="933424" cy="2528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084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18E57B-5A3B-6658-3BC3-E08C029F0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231D1CE-C1FF-95C2-912C-8AF59818A290}"/>
              </a:ext>
            </a:extLst>
          </p:cNvPr>
          <p:cNvSpPr/>
          <p:nvPr/>
        </p:nvSpPr>
        <p:spPr>
          <a:xfrm>
            <a:off x="364915" y="1658872"/>
            <a:ext cx="6094141" cy="11155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Select The required permissions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3557EB-881B-0880-582F-77AAE2ED58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43E920-9843-2714-3E81-9A95AE3C29F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6C0FCD7-2A1C-7764-87F9-AB3188F9B305}"/>
              </a:ext>
            </a:extLst>
          </p:cNvPr>
          <p:cNvCxnSpPr>
            <a:cxnSpLocks/>
          </p:cNvCxnSpPr>
          <p:nvPr/>
        </p:nvCxnSpPr>
        <p:spPr>
          <a:xfrm>
            <a:off x="5997350" y="4531301"/>
            <a:ext cx="690676" cy="9525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70E55C6-A2F3-CFA0-FEBD-8044A140A223}"/>
              </a:ext>
            </a:extLst>
          </p:cNvPr>
          <p:cNvSpPr/>
          <p:nvPr/>
        </p:nvSpPr>
        <p:spPr>
          <a:xfrm>
            <a:off x="6688026" y="4862944"/>
            <a:ext cx="1406492" cy="25024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327D5A-046B-74A2-337C-3709BDB8C82D}"/>
              </a:ext>
            </a:extLst>
          </p:cNvPr>
          <p:cNvSpPr/>
          <p:nvPr/>
        </p:nvSpPr>
        <p:spPr>
          <a:xfrm>
            <a:off x="6317673" y="4779818"/>
            <a:ext cx="4156363" cy="117417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57BE87-6E25-3EAB-D5F4-D860491238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0326" y="1606916"/>
            <a:ext cx="4581525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7165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4CACC-FC62-5B6B-064B-3057F1E1F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DF2F061-1559-0E66-3C14-6D77C51716FD}"/>
              </a:ext>
            </a:extLst>
          </p:cNvPr>
          <p:cNvSpPr/>
          <p:nvPr/>
        </p:nvSpPr>
        <p:spPr>
          <a:xfrm>
            <a:off x="364915" y="1658872"/>
            <a:ext cx="6094141" cy="11155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Trying create new Folder (Log in as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Ali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Not Allowed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3D8C17-1B2D-C688-9433-849B40D399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28C475-AECF-2EC1-52BD-1625A19F11E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0FD4E16-F6C1-F832-418A-24C8BA9E84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813" y="2590800"/>
            <a:ext cx="67437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080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E3CE4-558B-E52B-273A-CC1834DB39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D8AC73E-154F-0E88-EC7B-3F084C6B8457}"/>
              </a:ext>
            </a:extLst>
          </p:cNvPr>
          <p:cNvSpPr/>
          <p:nvPr/>
        </p:nvSpPr>
        <p:spPr>
          <a:xfrm>
            <a:off x="364915" y="1658872"/>
            <a:ext cx="6111154" cy="5577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More Advanced Permissions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955CDF-7D1A-0E4E-6B80-8FFAE1D0B9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7300ED-F00D-5A20-6FAA-A7156668AA83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81ABC8-E76E-15BA-39D6-06FC78C498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2454" y="2216623"/>
            <a:ext cx="3975822" cy="496772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F854F3B-8390-1FEF-F601-1C4A04F98841}"/>
              </a:ext>
            </a:extLst>
          </p:cNvPr>
          <p:cNvSpPr/>
          <p:nvPr/>
        </p:nvSpPr>
        <p:spPr>
          <a:xfrm>
            <a:off x="6774872" y="6026728"/>
            <a:ext cx="1080655" cy="228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50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56EDFD-FEC7-096B-3431-85B5C8B49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B07D1E2-C005-46E2-A400-1499467D2570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More Advanced Permissions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Select user and Click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Edit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F2509E-A350-E28F-71CF-E0AFF34B8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1334" y="2348629"/>
            <a:ext cx="6833755" cy="4244403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8C9E1163-B7FB-64BF-36C5-C8DB1E7053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9EF9880-E2D2-AF6E-3808-DFB24D4A3AD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64CC6E-A129-147A-7359-00322F50AE2C}"/>
              </a:ext>
            </a:extLst>
          </p:cNvPr>
          <p:cNvSpPr/>
          <p:nvPr/>
        </p:nvSpPr>
        <p:spPr>
          <a:xfrm>
            <a:off x="6317679" y="5455230"/>
            <a:ext cx="665020" cy="22859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29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ED5F5-B273-4F06-4AEA-550A08F1F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8A5C045-8181-8B76-74A0-65E4EA04FA73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More Advanced Permissions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 :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Show advanced permissions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D1EC5-590F-9CB6-EA30-31A374045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871" y="1850483"/>
            <a:ext cx="7833120" cy="4738554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13C027A3-E989-603A-7E5A-AE4FB5E8CE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7C0DDA-1B91-0E48-1B50-14D390AAA79D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A57F4-39DE-7357-CAC0-C6A67DF967AA}"/>
              </a:ext>
            </a:extLst>
          </p:cNvPr>
          <p:cNvSpPr/>
          <p:nvPr/>
        </p:nvSpPr>
        <p:spPr>
          <a:xfrm>
            <a:off x="10442864" y="3314701"/>
            <a:ext cx="1541127" cy="2389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933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93E1D-0D3B-5955-D4CE-2BBE9D744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2209402-6EE8-9D2E-24CE-A261BD0FF976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More Advanced Permissions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9FFFE8-3FA8-61F2-334C-35DA8878E8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A93EB7-880D-BB9C-8D06-D3F777348FF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DA018D-2ED2-DDCC-C906-C873617C8C8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29086"/>
          <a:stretch>
            <a:fillRect/>
          </a:stretch>
        </p:blipFill>
        <p:spPr>
          <a:xfrm>
            <a:off x="3184966" y="2356822"/>
            <a:ext cx="8642119" cy="371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0874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1371B-C144-4274-3FCE-B0DA19436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5B1E9D3-657E-1868-8FA7-5D43CBED8E3C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Only Admin can share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2E5A12-A0CA-F149-381F-2CE04E896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12E9F0-7D23-385C-5B4E-6D86E5C672DA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8DD91-FCF3-D5AA-20F0-7D7247B5D0E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756" t="6353" r="5823" b="9012"/>
          <a:stretch>
            <a:fillRect/>
          </a:stretch>
        </p:blipFill>
        <p:spPr>
          <a:xfrm>
            <a:off x="3602169" y="1879040"/>
            <a:ext cx="8683349" cy="463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989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1BB5B-A598-893D-7771-CBB8EE5EA1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33074A7-36D7-7000-0EC8-98F62000B4E4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Advanced Sharing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5EE435-BA51-03B4-ED10-1B9BCCB612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6362ED-77BA-3EE3-ACAF-3535F17D6CA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EEE949-701B-5D53-9AE5-9C7F85B76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6965" y="1345306"/>
            <a:ext cx="459105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16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A6D12-ECA7-B211-2B72-9B2A3E2A6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1F07A33-B0E7-3BD5-9B88-89D15C71AE6B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Advanced Sharing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Check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Share this folder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Permissions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CF7123-3F25-A17B-22E2-10CAB2CDF5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653946-4ABD-F55F-5E6F-21B26D54645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162049-FA08-7117-7880-9B8A58903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0475" y="1480388"/>
            <a:ext cx="4591050" cy="56673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A4F449-9FAE-2EC1-8026-FD62CD0FD1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1525" y="2110868"/>
            <a:ext cx="3663109" cy="373769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F2CD1CF-9381-EBC9-9B0B-752A57C228BA}"/>
              </a:ext>
            </a:extLst>
          </p:cNvPr>
          <p:cNvSpPr/>
          <p:nvPr/>
        </p:nvSpPr>
        <p:spPr>
          <a:xfrm>
            <a:off x="8391525" y="2514600"/>
            <a:ext cx="1287325" cy="2597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D81073-AA72-0619-30F0-C150DF5B76CF}"/>
              </a:ext>
            </a:extLst>
          </p:cNvPr>
          <p:cNvSpPr/>
          <p:nvPr/>
        </p:nvSpPr>
        <p:spPr>
          <a:xfrm>
            <a:off x="4165013" y="4672445"/>
            <a:ext cx="1851323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FEA7D36-2F9D-73EE-BC4D-1CBF0572621D}"/>
              </a:ext>
            </a:extLst>
          </p:cNvPr>
          <p:cNvSpPr/>
          <p:nvPr/>
        </p:nvSpPr>
        <p:spPr>
          <a:xfrm>
            <a:off x="8756063" y="4977245"/>
            <a:ext cx="824355" cy="2597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8055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70E78-788B-B5C2-168A-15350C881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980ACBC-58C5-E258-995D-AD1A01568039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Everyone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is allowed to </a:t>
            </a: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read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Click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Add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Add user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0FA6C8-C0AF-FB55-5EBE-046C18A368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C56525-59BD-6005-7FA1-5CD16CF8FB6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BDCA7C-9021-D2ED-42DB-4AD0E39AD593}"/>
              </a:ext>
            </a:extLst>
          </p:cNvPr>
          <p:cNvSpPr/>
          <p:nvPr/>
        </p:nvSpPr>
        <p:spPr>
          <a:xfrm>
            <a:off x="4165013" y="4672445"/>
            <a:ext cx="1851323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CEEE18-2C03-1D6E-6082-405D076EA015}"/>
              </a:ext>
            </a:extLst>
          </p:cNvPr>
          <p:cNvSpPr/>
          <p:nvPr/>
        </p:nvSpPr>
        <p:spPr>
          <a:xfrm>
            <a:off x="8756063" y="4977245"/>
            <a:ext cx="824355" cy="2597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A4A27D-0158-D047-1945-78943E83D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0492" y="1469997"/>
            <a:ext cx="4333875" cy="57816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20F7A8-65F2-760E-EEC1-052C1E8441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1374" y="3086099"/>
            <a:ext cx="4222617" cy="230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273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6915E-EB30-E56F-CB68-5F8E1B561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9F0F251-3920-DDBE-FA0B-5FEF06F18EBF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Add permission to Ali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B39C00-1030-FE88-09CA-D8B95EB1EB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B74A71-3538-CBCA-53E8-87057E6966DD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F8BA97-FFB3-96AE-FC3F-A062D866B371}"/>
              </a:ext>
            </a:extLst>
          </p:cNvPr>
          <p:cNvSpPr/>
          <p:nvPr/>
        </p:nvSpPr>
        <p:spPr>
          <a:xfrm>
            <a:off x="8756063" y="4977245"/>
            <a:ext cx="824355" cy="2597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0889B-169D-669E-836F-CA2471C5A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880" y="1345306"/>
            <a:ext cx="4248150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82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FE87F2-FB3A-8C0F-23D8-FC89E81B1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2B3E30-5CA8-1E2F-E3DF-1A01A9A14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328" y="1083696"/>
            <a:ext cx="4572000" cy="561975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1A27838-878C-E997-19C8-CF05E5A301ED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 Folder on Server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The folder become </a:t>
            </a: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Shared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In the Network path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\\DC\Data in Server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49133B-BD6D-A7FE-49E0-2A48DC9C732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952472-D67A-7D98-EA6E-6E39CB6912FB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A68445-4ACC-1096-9EEA-F1A8768B1AE6}"/>
              </a:ext>
            </a:extLst>
          </p:cNvPr>
          <p:cNvSpPr/>
          <p:nvPr/>
        </p:nvSpPr>
        <p:spPr>
          <a:xfrm>
            <a:off x="7477981" y="2306781"/>
            <a:ext cx="710055" cy="249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B8600F-FF13-6F0F-A510-06782775F340}"/>
              </a:ext>
            </a:extLst>
          </p:cNvPr>
          <p:cNvSpPr/>
          <p:nvPr/>
        </p:nvSpPr>
        <p:spPr>
          <a:xfrm>
            <a:off x="6899565" y="2819294"/>
            <a:ext cx="1409700" cy="249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7556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DA00C-ABCE-7606-578E-FA173C3F7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9CF07D-65D8-38B0-E48B-DFBE2C05096E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Open Client as Ali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Open File Explorer 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Write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\\DC\Data in Server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C7E2F-FD85-5D96-FF0D-58CDAC9D3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6386" y="1345306"/>
            <a:ext cx="8399319" cy="5128230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EA8EF350-AFAB-08C6-CBDD-3165B7DBBB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87811A-5B41-4F51-4873-BFC0D5923F6F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958B1C8-BC08-0EC7-B0CA-69C8B02E51D0}"/>
              </a:ext>
            </a:extLst>
          </p:cNvPr>
          <p:cNvSpPr/>
          <p:nvPr/>
        </p:nvSpPr>
        <p:spPr>
          <a:xfrm>
            <a:off x="4746796" y="1866872"/>
            <a:ext cx="3765891" cy="8163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1721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DC79FB-1AFC-F3C8-CBAC-C8F46195A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D695CF8-0131-DC24-5684-BCB24F9C021B}"/>
              </a:ext>
            </a:extLst>
          </p:cNvPr>
          <p:cNvSpPr/>
          <p:nvPr/>
        </p:nvSpPr>
        <p:spPr>
          <a:xfrm>
            <a:off x="364915" y="1658872"/>
            <a:ext cx="6111154" cy="2320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Open Client as Ali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Open the shared Folder</a:t>
            </a:r>
          </a:p>
          <a:p>
            <a:pPr>
              <a:lnSpc>
                <a:spcPct val="150000"/>
              </a:lnSpc>
            </a:pPr>
            <a:endParaRPr lang="en-US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4F7AF5-B0E6-A477-E972-7338029585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B80581-D56A-4044-3FC3-C186DE04E323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Server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3FF53DE-A4C5-7E7B-BA61-9E1D9FC258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6181" y="1440662"/>
            <a:ext cx="9105819" cy="483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7579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7EB77-9B91-E703-28DE-B87EACC6C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5DB3CBA-3135-C76D-09C4-F855271EF7EC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What is Group Policy?</a:t>
            </a:r>
            <a:endParaRPr lang="ar-EG" sz="2400" b="1" dirty="0">
              <a:solidFill>
                <a:schemeClr val="tx1"/>
              </a:solidFill>
              <a:latin typeface="Alexandria"/>
            </a:endParaRPr>
          </a:p>
          <a:p>
            <a:pPr>
              <a:lnSpc>
                <a:spcPct val="150000"/>
              </a:lnSpc>
            </a:pPr>
            <a:endParaRPr lang="en-US" sz="900" b="1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cornerstone feature in Microsoft Windows operating systems.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Provides a robust framework for centrally managing and securing user and computer settings across an Active Directory (AD) environment.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Purpose: Deliver consistent configurations to a multitude of computers and users, streamlining administrative tasks and enforcing organizational policies. 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Extends to server machines for configuring operational and security settings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96E2A3-0C32-A2A6-698B-855239608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3D3116-B2A8-CC5D-93C6-B2D7B0697A45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Introduction to Group Policy</a:t>
            </a:r>
          </a:p>
        </p:txBody>
      </p:sp>
    </p:spTree>
    <p:extLst>
      <p:ext uri="{BB962C8B-B14F-4D97-AF65-F5344CB8AC3E}">
        <p14:creationId xmlns:p14="http://schemas.microsoft.com/office/powerpoint/2010/main" val="5496901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E21C1-E06E-54C2-EB81-4582976B4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FACEF1-5A6F-27EB-1CD3-5DB0F1F15E31}"/>
              </a:ext>
            </a:extLst>
          </p:cNvPr>
          <p:cNvSpPr/>
          <p:nvPr/>
        </p:nvSpPr>
        <p:spPr>
          <a:xfrm>
            <a:off x="237994" y="1685494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Group Policy settings are contained within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Group Policy Objects (GPOs).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 GPO is a collection of policy settings that can be applied to users and computers. These GPOs are linked to Active Directory containers such as sites, domains, or Organizational Units (OUs).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B992A81-91E1-3C7A-1CAC-5885E0BD65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6D7755-2BE1-16FE-E25A-1D1A9E37FF48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Introduction to Group Policy</a:t>
            </a:r>
          </a:p>
        </p:txBody>
      </p:sp>
    </p:spTree>
    <p:extLst>
      <p:ext uri="{BB962C8B-B14F-4D97-AF65-F5344CB8AC3E}">
        <p14:creationId xmlns:p14="http://schemas.microsoft.com/office/powerpoint/2010/main" val="641328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0FF20-7C18-C5C6-C48C-C78707EBC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4A1DE59-F87F-FDDB-9B22-E1EC7CB6514E}"/>
              </a:ext>
            </a:extLst>
          </p:cNvPr>
          <p:cNvSpPr/>
          <p:nvPr/>
        </p:nvSpPr>
        <p:spPr>
          <a:xfrm>
            <a:off x="237994" y="1685494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Group Policy Objects (GPOs):</a:t>
            </a:r>
          </a:p>
          <a:p>
            <a:pPr algn="just">
              <a:lnSpc>
                <a:spcPct val="150000"/>
              </a:lnSpc>
            </a:pPr>
            <a:endParaRPr lang="en-US" sz="2400" b="1" u="sng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When integrated with Active Directory, Group Policy settings are encapsulated within a Group Policy Object (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GPO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).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GPO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 virtual collection of policy settings, security permissions, and a defined scope of management (SOM).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Serves as the logical container for all Group Policy configurations.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8C44CF-DA60-2064-0C9C-4E131DC524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8AF080-17CB-0344-C470-52FC5E31D253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Introduction to Group Policy</a:t>
            </a:r>
          </a:p>
        </p:txBody>
      </p:sp>
    </p:spTree>
    <p:extLst>
      <p:ext uri="{BB962C8B-B14F-4D97-AF65-F5344CB8AC3E}">
        <p14:creationId xmlns:p14="http://schemas.microsoft.com/office/powerpoint/2010/main" val="14546465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3919E-1EDD-B21C-AB7C-4808C35BD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97D74B9-CEF9-2AAA-5BAC-26C1B1DEEDE1}"/>
              </a:ext>
            </a:extLst>
          </p:cNvPr>
          <p:cNvSpPr/>
          <p:nvPr/>
        </p:nvSpPr>
        <p:spPr>
          <a:xfrm>
            <a:off x="237994" y="1685494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Configuration Types within GPOs:</a:t>
            </a:r>
          </a:p>
          <a:p>
            <a:pPr algn="just">
              <a:lnSpc>
                <a:spcPct val="150000"/>
              </a:lnSpc>
            </a:pPr>
            <a:endParaRPr lang="en-US" sz="2400" b="1" u="sng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Computer settings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Apply system-wide (e.g., power management, firewall rules); applied at computer startup. 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User settings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Affect only the current user (e.g., Internet Explorer settings, Folder Redirection); applied at user sign-in.  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chemeClr val="accent1"/>
                </a:solidFill>
                <a:latin typeface="Alexandria"/>
              </a:rPr>
              <a:t>Distinction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Computer settings are enforced regardless of the logged-in user; user settings typically follow the user across machines.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5B345B-7EA5-1A08-8605-B082E4FED9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FB25C41-64DB-ADAC-508F-2BE01165AB82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Introduction to Group Policy</a:t>
            </a:r>
          </a:p>
        </p:txBody>
      </p:sp>
    </p:spTree>
    <p:extLst>
      <p:ext uri="{BB962C8B-B14F-4D97-AF65-F5344CB8AC3E}">
        <p14:creationId xmlns:p14="http://schemas.microsoft.com/office/powerpoint/2010/main" val="1391546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0FA6C-350C-A3FD-D6E7-107AE6457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FDF88B7-86B1-5D74-7552-5FAE394079BD}"/>
              </a:ext>
            </a:extLst>
          </p:cNvPr>
          <p:cNvSpPr/>
          <p:nvPr/>
        </p:nvSpPr>
        <p:spPr>
          <a:xfrm>
            <a:off x="237995" y="1685494"/>
            <a:ext cx="5518570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Type </a:t>
            </a:r>
            <a:r>
              <a:rPr lang="en-US" sz="2400" b="1" dirty="0" err="1">
                <a:solidFill>
                  <a:schemeClr val="tx1"/>
                </a:solidFill>
                <a:latin typeface="Alexandria"/>
              </a:rPr>
              <a:t>gpedit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n the search bar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Open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Edit group policy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Note Login as Administrator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User name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Ahmed.local</a:t>
            </a:r>
            <a:r>
              <a:rPr lang="en-US" sz="2400" dirty="0">
                <a:solidFill>
                  <a:schemeClr val="accent1"/>
                </a:solidFill>
                <a:latin typeface="Alexandria"/>
              </a:rPr>
              <a:t>\</a:t>
            </a:r>
            <a:r>
              <a:rPr lang="en-US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Administrator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Password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:  </a:t>
            </a:r>
            <a:r>
              <a:rPr lang="en-US" sz="2400" dirty="0">
                <a:solidFill>
                  <a:schemeClr val="accent1"/>
                </a:solidFill>
                <a:latin typeface="Alexandria"/>
              </a:rPr>
              <a:t>*******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BFFA6C-FD0B-8D2D-B8B4-5CA9B12D3D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9528C7-E2B1-82C9-D5E5-A045BC3BF70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Open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70B6D0-A5DB-D617-5128-F853B1A5AC6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52" t="14193" r="51166" b="-1247"/>
          <a:stretch>
            <a:fillRect/>
          </a:stretch>
        </p:blipFill>
        <p:spPr>
          <a:xfrm>
            <a:off x="5926734" y="1566571"/>
            <a:ext cx="5715997" cy="506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406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AC5AE-E23A-67EB-1AEB-2C3167769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FA3CFB-FB53-9B6C-DFE9-BCBBC305B3DA}"/>
              </a:ext>
            </a:extLst>
          </p:cNvPr>
          <p:cNvSpPr/>
          <p:nvPr/>
        </p:nvSpPr>
        <p:spPr>
          <a:xfrm>
            <a:off x="237994" y="1685494"/>
            <a:ext cx="609413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The Console Divide into: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Computer Configuration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User Configuration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Each one contains: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Software settings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Windows settings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Administrative settings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46DB7C-B060-9B86-3906-3B1268D0C6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CD99A7-5676-481F-D28B-71E38B2A76BC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Open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786776-7EE9-90C7-B564-F1D216F1477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71108" b="40795"/>
          <a:stretch>
            <a:fillRect/>
          </a:stretch>
        </p:blipFill>
        <p:spPr>
          <a:xfrm>
            <a:off x="6837453" y="1685494"/>
            <a:ext cx="4450122" cy="46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1293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38192-8B63-1DA9-F60A-A30730E2E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CE33A23-4B17-53FF-841C-3B1FC6C76F00}"/>
              </a:ext>
            </a:extLst>
          </p:cNvPr>
          <p:cNvSpPr/>
          <p:nvPr/>
        </p:nvSpPr>
        <p:spPr>
          <a:xfrm>
            <a:off x="237995" y="1787236"/>
            <a:ext cx="6817432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Hide Clock from Taskbar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Open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All settings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User Configuration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→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Administrative settings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Right click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→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Filter Options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904CF88-7A16-A372-550F-6877E2E3C4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2D948D-A989-AD22-E2AC-248614AB2FC7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3618A2-03FC-E4FE-5562-879D96C2F5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256" t="5151" r="53211" b="19850"/>
          <a:stretch>
            <a:fillRect/>
          </a:stretch>
        </p:blipFill>
        <p:spPr>
          <a:xfrm>
            <a:off x="7426666" y="1477138"/>
            <a:ext cx="3404754" cy="503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8486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6DD82-EB4A-3849-0816-B9910A933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0441BBE-F6FB-C481-253E-5F22F878064B}"/>
              </a:ext>
            </a:extLst>
          </p:cNvPr>
          <p:cNvSpPr/>
          <p:nvPr/>
        </p:nvSpPr>
        <p:spPr>
          <a:xfrm>
            <a:off x="237995" y="1787236"/>
            <a:ext cx="6817432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Hide Clock from Taskbar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Check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Enable Keyword Filters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Write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Word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0C68FA-0FDA-14AC-E105-060B1D498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8A27B7-6EB9-FE52-4122-A6F49980CDF3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63F1E-B03C-00EF-D3EE-374EE308D7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207" y="1459138"/>
            <a:ext cx="4125024" cy="538249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0525E2C-D747-8CA3-E9C4-3A022A53C078}"/>
              </a:ext>
            </a:extLst>
          </p:cNvPr>
          <p:cNvSpPr/>
          <p:nvPr/>
        </p:nvSpPr>
        <p:spPr>
          <a:xfrm>
            <a:off x="7315200" y="3429000"/>
            <a:ext cx="1091045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6B11F1-DA49-FCC4-A483-A4676AC0E424}"/>
              </a:ext>
            </a:extLst>
          </p:cNvPr>
          <p:cNvSpPr/>
          <p:nvPr/>
        </p:nvSpPr>
        <p:spPr>
          <a:xfrm>
            <a:off x="8406245" y="3733800"/>
            <a:ext cx="1272605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54CD8D-63A5-24A7-1A01-70F6A38341AB}"/>
              </a:ext>
            </a:extLst>
          </p:cNvPr>
          <p:cNvSpPr/>
          <p:nvPr/>
        </p:nvSpPr>
        <p:spPr>
          <a:xfrm>
            <a:off x="9892145" y="6513532"/>
            <a:ext cx="640773" cy="23016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7208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3E0FC-5F18-7582-8DFD-5745F07A7C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62BE946-FCC8-5050-9E30-5D44A90C2208}"/>
              </a:ext>
            </a:extLst>
          </p:cNvPr>
          <p:cNvSpPr/>
          <p:nvPr/>
        </p:nvSpPr>
        <p:spPr>
          <a:xfrm>
            <a:off x="237995" y="1787236"/>
            <a:ext cx="6817432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Hide Clock from Taskbar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 Remove clock from the system notification area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9C2F0E-BF72-4355-E0D7-CD23820664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F287A9-9C69-32B4-35A6-8DAE38D1B86F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520B53-B9E3-2DE7-9F53-C5FC13D56C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3773" y="1787236"/>
            <a:ext cx="6817432" cy="466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02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E5FEA-022C-62D9-E6AB-FED2E311F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D36D5AF-74FF-D200-D356-DE184C2283F8}"/>
              </a:ext>
            </a:extLst>
          </p:cNvPr>
          <p:cNvSpPr/>
          <p:nvPr/>
        </p:nvSpPr>
        <p:spPr>
          <a:xfrm>
            <a:off x="237995" y="1787236"/>
            <a:ext cx="6817432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Hide Clock from Taskbar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Select: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Enabled</a:t>
            </a:r>
          </a:p>
          <a:p>
            <a:pPr algn="just">
              <a:lnSpc>
                <a:spcPct val="150000"/>
              </a:lnSpc>
            </a:pPr>
            <a:endParaRPr lang="en-US" sz="2000" b="1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Review the support area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You must log off then log on to see the changes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38535D-47B5-6BE6-236A-58F2D0D5CD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113805-C9BE-AF05-7C03-1D0098BA0479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Local </a:t>
            </a:r>
            <a:r>
              <a:rPr lang="en-US" sz="2800" b="1" dirty="0">
                <a:latin typeface="Alexandria"/>
              </a:rPr>
              <a:t>Computer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43107B-A149-55D2-E5AE-496F828BA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3060" y="1606916"/>
            <a:ext cx="5640931" cy="523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253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F7F4BC-B25D-95D2-B1D3-288748352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FEE52F9-78EB-0FD2-9902-43A760BEDD8A}"/>
              </a:ext>
            </a:extLst>
          </p:cNvPr>
          <p:cNvSpPr/>
          <p:nvPr/>
        </p:nvSpPr>
        <p:spPr>
          <a:xfrm>
            <a:off x="237995" y="1787236"/>
            <a:ext cx="6817432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This pane shows the hierarchical structure 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of the Active Directory forest.</a:t>
            </a:r>
            <a:endParaRPr lang="ar-EG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From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tools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open &gt;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Group Policy Management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    Under "Forest: </a:t>
            </a:r>
            <a:r>
              <a:rPr lang="en-US" dirty="0" err="1">
                <a:solidFill>
                  <a:schemeClr val="tx1"/>
                </a:solidFill>
                <a:latin typeface="Alexandria"/>
              </a:rPr>
              <a:t>Ahmed.local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       Domains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       Sites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       Group Policy Modeling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        Group Policy Results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509595-FF92-8D2B-FFA0-BD0B2FAC2D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F3E84D-CB25-3015-1FD8-F56521C70BBB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55FEF8-3DB7-73E3-9D7B-D8D1D253B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909" y="1776145"/>
            <a:ext cx="7464634" cy="473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881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BABD4-D7F2-C808-43AA-16853A249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D330D4A-0170-B37E-AA7B-B2BB8925B964}"/>
              </a:ext>
            </a:extLst>
          </p:cNvPr>
          <p:cNvSpPr/>
          <p:nvPr/>
        </p:nvSpPr>
        <p:spPr>
          <a:xfrm>
            <a:off x="237995" y="1787236"/>
            <a:ext cx="7277098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HR: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An OU nested under "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Mekkah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",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Computers: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sub-container or </a:t>
            </a: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OU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under HR, for computer objects.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Users: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sub-container or OU under HR, for user accounts.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IT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Another OU nested under "Mekkah",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Computers: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sub-container or OU under IT, for computer objects.</a:t>
            </a:r>
          </a:p>
          <a:p>
            <a:pPr marL="742950" lvl="1" indent="-28575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Users: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sub-container or OU under IT, for user accounts.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0A185F-EC7C-9800-DCD6-8C3ECAC00D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605430-924E-21D4-5791-C866BE244E4A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95C7A-99EE-9B4D-EF94-615BCCDF6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9027" y="1606916"/>
            <a:ext cx="3400425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250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306E1-B608-2F2C-0EDD-DBA27691D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CD95141-1DF4-5A73-6FD9-88623EB279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09B195-21B1-5329-139A-43E0681B5A36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61C566-8A29-731F-8E7C-90B78C7196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863" t="10756" r="25000" b="6141"/>
          <a:stretch>
            <a:fillRect/>
          </a:stretch>
        </p:blipFill>
        <p:spPr>
          <a:xfrm>
            <a:off x="2378713" y="1620982"/>
            <a:ext cx="8063345" cy="5237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86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27B5F-9AE4-3BA3-6787-E2C637354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D028C58-1C47-3ED7-B2E4-B62A487D5F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689B95-2F24-00F3-6BBC-7D209D65DFE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761FC3-1316-283A-5AC3-AF50A123352F}"/>
              </a:ext>
            </a:extLst>
          </p:cNvPr>
          <p:cNvSpPr/>
          <p:nvPr/>
        </p:nvSpPr>
        <p:spPr>
          <a:xfrm>
            <a:off x="591234" y="1897072"/>
            <a:ext cx="56270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Alexandria"/>
              </a:rPr>
              <a:t>Write a descriptive name for the GPO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EA0CAF-0CD5-2E66-6D32-C74D6DEAAB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4760" y="2744488"/>
            <a:ext cx="6144467" cy="302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405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7844E-4333-C1CF-785D-856780175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C91CEB5-2A3F-411F-6B1A-7D7E1AA8C9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1AE9AF-5685-6971-A0AA-675473A9E1A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F93BC0-B256-DD44-1A35-B9515059F9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0532" y="1731491"/>
            <a:ext cx="8373341" cy="470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3817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5EAF6-86E3-9FAE-3BB3-D1E57CB94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64DA725-469E-CF65-3FAA-32B05AE5A7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26CDF1-7CB4-FE89-CCBC-83E2F863847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AB9D7-CC08-6692-B534-B83BE3BD018E}"/>
              </a:ext>
            </a:extLst>
          </p:cNvPr>
          <p:cNvSpPr/>
          <p:nvPr/>
        </p:nvSpPr>
        <p:spPr>
          <a:xfrm>
            <a:off x="381928" y="2250363"/>
            <a:ext cx="350427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Alexandria"/>
              </a:rPr>
              <a:t>Right click in </a:t>
            </a:r>
          </a:p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Alexandria"/>
              </a:rPr>
              <a:t> “</a:t>
            </a:r>
            <a:r>
              <a:rPr lang="en-US" sz="2800" b="1" cap="none" spc="0" dirty="0" err="1">
                <a:ln w="0"/>
                <a:solidFill>
                  <a:schemeClr val="tx1"/>
                </a:solidFill>
                <a:latin typeface="Alexandria"/>
              </a:rPr>
              <a:t>RemoveClock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Alexandria"/>
              </a:rPr>
              <a:t>”</a:t>
            </a:r>
          </a:p>
          <a:p>
            <a:pPr algn="ctr"/>
            <a:r>
              <a:rPr lang="en-US" sz="2800" dirty="0">
                <a:ln w="0"/>
                <a:latin typeface="Alexandria"/>
              </a:rPr>
              <a:t>Select -&gt; Edit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D65F18-BE5D-65B8-D13C-B977695CC1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16" t="18506" r="25426" b="6471"/>
          <a:stretch>
            <a:fillRect/>
          </a:stretch>
        </p:blipFill>
        <p:spPr>
          <a:xfrm>
            <a:off x="4020477" y="1897072"/>
            <a:ext cx="7907481" cy="472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433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F57F2-645A-DC3C-2327-1804E4129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B0314C8-1B60-D0D4-71F2-AF35FBBE87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75CB6A-4F4E-CF44-16EC-9BA11A15BA72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FAA6DB-05D2-B528-76AC-F2C8895D5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06916"/>
            <a:ext cx="12192000" cy="451643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EF3C4A7-2A4A-75A5-AA7D-092FE6D24476}"/>
              </a:ext>
            </a:extLst>
          </p:cNvPr>
          <p:cNvSpPr/>
          <p:nvPr/>
        </p:nvSpPr>
        <p:spPr>
          <a:xfrm>
            <a:off x="135082" y="3179618"/>
            <a:ext cx="1444336" cy="2493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91176F0-18D9-A148-29E3-25CB4CC27824}"/>
              </a:ext>
            </a:extLst>
          </p:cNvPr>
          <p:cNvSpPr/>
          <p:nvPr/>
        </p:nvSpPr>
        <p:spPr>
          <a:xfrm>
            <a:off x="536863" y="3827529"/>
            <a:ext cx="3952009" cy="2493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4380615-F195-898E-87D1-CE1B5F628A87}"/>
              </a:ext>
            </a:extLst>
          </p:cNvPr>
          <p:cNvSpPr/>
          <p:nvPr/>
        </p:nvSpPr>
        <p:spPr>
          <a:xfrm>
            <a:off x="765463" y="4726059"/>
            <a:ext cx="1530927" cy="2493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2773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DCFC9-37BD-0963-F4A7-A359CFDB4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6848214-371D-FE15-34FB-448E8B4D10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750DEC-3655-E180-9827-EDC56D6E47F5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8D813-CA86-B158-EE89-F1299D16DA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8070" y="1564294"/>
            <a:ext cx="5909575" cy="52937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701558-BE04-5A22-D5AA-4AA8C112FE95}"/>
              </a:ext>
            </a:extLst>
          </p:cNvPr>
          <p:cNvSpPr/>
          <p:nvPr/>
        </p:nvSpPr>
        <p:spPr>
          <a:xfrm>
            <a:off x="2268070" y="2467840"/>
            <a:ext cx="828421" cy="2493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9183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43CFF-7FB3-6134-459A-E06358F62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EB527D7-295B-09E8-551C-BB322C2267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7B1FE7-9A79-CF1E-2DE2-31B260202AE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EBC171-ACF7-21A6-A89D-4D041E75AE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84988"/>
            <a:ext cx="12192000" cy="4566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6532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68837-C438-B497-F505-140C6DAD3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8E754B8-F7AA-0AB0-8FAA-0A7B0FB4C3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BDBCDF-07E2-D42C-BADA-EB0291D9219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AE438-76D5-8153-6178-F7B135BDADA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879"/>
          <a:stretch>
            <a:fillRect/>
          </a:stretch>
        </p:blipFill>
        <p:spPr>
          <a:xfrm>
            <a:off x="0" y="1654568"/>
            <a:ext cx="12192000" cy="49344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3C16F0-4880-7675-B59F-64BF2E70278F}"/>
              </a:ext>
            </a:extLst>
          </p:cNvPr>
          <p:cNvSpPr/>
          <p:nvPr/>
        </p:nvSpPr>
        <p:spPr>
          <a:xfrm>
            <a:off x="10997046" y="6263504"/>
            <a:ext cx="1194954" cy="364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21AD33-FEDD-AB69-9BBA-0CBADEEBF246}"/>
              </a:ext>
            </a:extLst>
          </p:cNvPr>
          <p:cNvSpPr/>
          <p:nvPr/>
        </p:nvSpPr>
        <p:spPr>
          <a:xfrm>
            <a:off x="381928" y="1562912"/>
            <a:ext cx="1500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User1 PC</a:t>
            </a:r>
          </a:p>
        </p:txBody>
      </p:sp>
    </p:spTree>
    <p:extLst>
      <p:ext uri="{BB962C8B-B14F-4D97-AF65-F5344CB8AC3E}">
        <p14:creationId xmlns:p14="http://schemas.microsoft.com/office/powerpoint/2010/main" val="15776254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EC327-4121-2303-8AF3-A1ACA5274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BF1986E-FF13-BFB2-E928-02C9D1003A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DC6DB0-5C6B-5A32-7BA1-6136370F9385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903FD6-0518-AD44-10A5-6B5DE8115EAA}"/>
              </a:ext>
            </a:extLst>
          </p:cNvPr>
          <p:cNvSpPr/>
          <p:nvPr/>
        </p:nvSpPr>
        <p:spPr>
          <a:xfrm>
            <a:off x="10900064" y="6224155"/>
            <a:ext cx="1194954" cy="364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71CDA2B-F404-DB51-0D8D-269A3997DA77}"/>
              </a:ext>
            </a:extLst>
          </p:cNvPr>
          <p:cNvSpPr/>
          <p:nvPr/>
        </p:nvSpPr>
        <p:spPr>
          <a:xfrm>
            <a:off x="-94157" y="3075393"/>
            <a:ext cx="333328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Remove GPO Link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from OU</a:t>
            </a:r>
          </a:p>
          <a:p>
            <a:pPr algn="ctr"/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 click-&gt; Link Enabled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039165-FA5A-7EAE-4A2A-4750833DF2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60" r="4119" b="7917"/>
          <a:stretch>
            <a:fillRect/>
          </a:stretch>
        </p:blipFill>
        <p:spPr>
          <a:xfrm>
            <a:off x="3432464" y="1700522"/>
            <a:ext cx="8759536" cy="508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5718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EF6AB-67B8-C1CA-17E7-234D861C1C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F66F37A-9800-D8DA-B3CA-9AC02B021A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98B9B4-9A55-C263-BFF9-D31C2D40C7B2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2793B4-B92E-5409-D817-E684FAC1BC91}"/>
              </a:ext>
            </a:extLst>
          </p:cNvPr>
          <p:cNvSpPr/>
          <p:nvPr/>
        </p:nvSpPr>
        <p:spPr>
          <a:xfrm>
            <a:off x="10900064" y="6224155"/>
            <a:ext cx="1194954" cy="3648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CCB30F-2DAA-7181-26E7-AF959FF3932E}"/>
              </a:ext>
            </a:extLst>
          </p:cNvPr>
          <p:cNvSpPr/>
          <p:nvPr/>
        </p:nvSpPr>
        <p:spPr>
          <a:xfrm>
            <a:off x="244559" y="3075393"/>
            <a:ext cx="2844176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Remove GPO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from OU</a:t>
            </a:r>
          </a:p>
          <a:p>
            <a:pPr algn="ctr"/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 click-&gt; Delete</a:t>
            </a:r>
          </a:p>
          <a:p>
            <a:pPr algn="ctr"/>
            <a:endParaRPr lang="en-US" sz="24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400" b="0" cap="none" spc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will still in:</a:t>
            </a:r>
            <a:br>
              <a:rPr lang="en-US" sz="2400" b="0" cap="none" spc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2400" b="0" cap="none" spc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Group Policy Objects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A597C-FD92-9E3B-819B-07FEC8AF5F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60" r="4206" b="6197"/>
          <a:stretch>
            <a:fillRect/>
          </a:stretch>
        </p:blipFill>
        <p:spPr>
          <a:xfrm>
            <a:off x="3439390" y="1677220"/>
            <a:ext cx="8752609" cy="518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311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99D5A-B1C6-634C-DB63-5B9B56BBF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5E33CD0-8D04-54AF-4C32-A06D810D5B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14084D-8A18-700C-EA9C-B4934CC242E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0B151A-0FF8-2B94-930E-27227E833B94}"/>
              </a:ext>
            </a:extLst>
          </p:cNvPr>
          <p:cNvSpPr/>
          <p:nvPr/>
        </p:nvSpPr>
        <p:spPr>
          <a:xfrm>
            <a:off x="312078" y="3075393"/>
            <a:ext cx="2709140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Re-Link GPO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to OU</a:t>
            </a:r>
          </a:p>
          <a:p>
            <a:pPr algn="ctr"/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 click-&gt; </a:t>
            </a:r>
          </a:p>
          <a:p>
            <a:pPr algn="ctr"/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Link an Existing GPO</a:t>
            </a:r>
          </a:p>
          <a:p>
            <a:pPr algn="ctr"/>
            <a:endParaRPr lang="en-US" sz="24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400" b="0" cap="none" spc="0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265801-A17C-3EE7-FB8C-8E3649F786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948" t="11515" r="20613" b="7917"/>
          <a:stretch>
            <a:fillRect/>
          </a:stretch>
        </p:blipFill>
        <p:spPr>
          <a:xfrm>
            <a:off x="3604195" y="1642589"/>
            <a:ext cx="8210269" cy="511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6822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FD14F-AA38-E643-0F6D-FCC9E262E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4922B66-9BFE-0ABE-83C4-6816970FE6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C4C048-B1C4-3522-03FF-D2EAAB88952A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193F8C7-2975-6B19-E966-0A54DFF3A314}"/>
              </a:ext>
            </a:extLst>
          </p:cNvPr>
          <p:cNvSpPr/>
          <p:nvPr/>
        </p:nvSpPr>
        <p:spPr>
          <a:xfrm>
            <a:off x="293518" y="3075393"/>
            <a:ext cx="274626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Then Select the </a:t>
            </a: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GPO</a:t>
            </a:r>
            <a:endParaRPr lang="en-US" sz="24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4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400" b="0" cap="none" spc="0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D666F2-594D-8157-9403-FA85EE359E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87"/>
          <a:stretch>
            <a:fillRect/>
          </a:stretch>
        </p:blipFill>
        <p:spPr>
          <a:xfrm>
            <a:off x="5413663" y="1631057"/>
            <a:ext cx="5300229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906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85349-1517-3D2D-8A92-D161CA722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E15FC47-8627-27EC-5B80-4C0760B8E6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C1C3C8-A325-F885-54FC-44A3B865875D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35C873-DD54-91E2-104F-82C7075272F2}"/>
              </a:ext>
            </a:extLst>
          </p:cNvPr>
          <p:cNvSpPr/>
          <p:nvPr/>
        </p:nvSpPr>
        <p:spPr>
          <a:xfrm>
            <a:off x="26041" y="3075393"/>
            <a:ext cx="50966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Default Domain Policy</a:t>
            </a:r>
          </a:p>
          <a:p>
            <a:pPr algn="ctr"/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GPO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For the entire Domain</a:t>
            </a:r>
          </a:p>
          <a:p>
            <a:pPr algn="ctr"/>
            <a:endParaRPr lang="en-US" sz="24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2400" b="0" cap="none" spc="0" dirty="0">
              <a:ln w="0"/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DA8E5E-1DFE-A738-A1C3-3F223D9FC6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2993" y="1606916"/>
            <a:ext cx="4448175" cy="50768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05E09B6-708C-5A8F-D413-47FDF959F1D0}"/>
              </a:ext>
            </a:extLst>
          </p:cNvPr>
          <p:cNvSpPr/>
          <p:nvPr/>
        </p:nvSpPr>
        <p:spPr>
          <a:xfrm>
            <a:off x="7450282" y="3782291"/>
            <a:ext cx="1808018" cy="20781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6139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28132-15A9-34D8-8D65-7D3867517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67248F8-3914-47CC-F18F-82F57FBE26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273E85D-76B4-6B2D-26A0-3883B82AF786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ED9EDC-906B-DEAB-7327-49766B59601D}"/>
              </a:ext>
            </a:extLst>
          </p:cNvPr>
          <p:cNvSpPr/>
          <p:nvPr/>
        </p:nvSpPr>
        <p:spPr>
          <a:xfrm>
            <a:off x="306596" y="1745356"/>
            <a:ext cx="509667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Create GPO to disable USB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F6654-FFD8-92C5-1334-ECC319569E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801" t="13549" r="50000" b="9794"/>
          <a:stretch>
            <a:fillRect/>
          </a:stretch>
        </p:blipFill>
        <p:spPr>
          <a:xfrm>
            <a:off x="4121728" y="1745356"/>
            <a:ext cx="4901045" cy="50915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059AE3-3E18-3CF8-4074-B3229F1623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4310" y="4904509"/>
            <a:ext cx="3829681" cy="180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652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6E63E1-8E6F-D6D9-901B-9C6F62310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6B3EA71-2A98-A058-17D2-CAC246E75E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9C5740-8AE0-BDA5-9C01-858E60FF8CF2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9C826E-A5DB-7649-BD55-21FD57F47602}"/>
              </a:ext>
            </a:extLst>
          </p:cNvPr>
          <p:cNvSpPr/>
          <p:nvPr/>
        </p:nvSpPr>
        <p:spPr>
          <a:xfrm>
            <a:off x="306596" y="1745356"/>
            <a:ext cx="3662731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4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GPO to disable USB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Computer Configuration &gt; Policies &gt; Administrative Templates &gt; System &gt; Removable Storage Access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"All Removable Storage classes: Deny all access"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457B72-D848-6577-DA14-F0D5047DB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7928" y="1772386"/>
            <a:ext cx="7786063" cy="481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13355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AA9D4-2B0C-5827-D3C3-DC45484341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B02A37D-0B07-E5E8-68CE-D2822582D0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0E8042-3FE0-C0E2-BBA8-A27A5370502B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7CC3AD-27C5-559B-16B5-CA484F993821}"/>
              </a:ext>
            </a:extLst>
          </p:cNvPr>
          <p:cNvSpPr/>
          <p:nvPr/>
        </p:nvSpPr>
        <p:spPr>
          <a:xfrm>
            <a:off x="306596" y="1745356"/>
            <a:ext cx="3662731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GPO to disable USB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the policy settings window, select the "Enabled" radio button.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Click "Apply" and then "OK" to save your changes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C91B72-3434-D5CB-5FDA-DCFD4270A7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2117" y="1606916"/>
            <a:ext cx="6163287" cy="523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340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5CF5B-FBAD-085D-7C35-3E81F8711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538F3DC-F24D-9A0C-1669-745FA921D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93BB2F-D138-777E-2F7E-197393702B72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400891-DB1A-DBA7-1AB5-2D7BBA85B60E}"/>
              </a:ext>
            </a:extLst>
          </p:cNvPr>
          <p:cNvSpPr/>
          <p:nvPr/>
        </p:nvSpPr>
        <p:spPr>
          <a:xfrm>
            <a:off x="265032" y="1514523"/>
            <a:ext cx="366273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Create New GPO 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557156-58FD-C6C1-9AF8-0F135E1420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6" t="6822" r="27898" b="18086"/>
          <a:stretch>
            <a:fillRect/>
          </a:stretch>
        </p:blipFill>
        <p:spPr>
          <a:xfrm>
            <a:off x="4613" y="2122381"/>
            <a:ext cx="7846299" cy="45596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46FC8C0-8344-FD5B-97ED-66660E5C61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0912" y="3262745"/>
            <a:ext cx="4183392" cy="1960418"/>
          </a:xfrm>
          <a:prstGeom prst="rect">
            <a:avLst/>
          </a:prstGeom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808685D-0814-C302-BC7B-2CDB3FFD2BB8}"/>
              </a:ext>
            </a:extLst>
          </p:cNvPr>
          <p:cNvCxnSpPr/>
          <p:nvPr/>
        </p:nvCxnSpPr>
        <p:spPr>
          <a:xfrm>
            <a:off x="7356764" y="4402228"/>
            <a:ext cx="592281" cy="0"/>
          </a:xfrm>
          <a:prstGeom prst="straightConnector1">
            <a:avLst/>
          </a:prstGeom>
          <a:ln w="571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27211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2D75A-3CCC-35CE-DAB5-83AD1A6E8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A5A3628-3939-E000-34CC-1AF083117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24D6AF-CEE0-6E96-4206-7D031EE31B5F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B37B47-BB9A-C945-5946-B2F3AAB87D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7" t="7604" r="29261" b="14644"/>
          <a:stretch>
            <a:fillRect/>
          </a:stretch>
        </p:blipFill>
        <p:spPr>
          <a:xfrm>
            <a:off x="3678573" y="1517073"/>
            <a:ext cx="8416446" cy="516428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3FD5652-FC52-54CD-27F3-5DA2A625BC5E}"/>
              </a:ext>
            </a:extLst>
          </p:cNvPr>
          <p:cNvSpPr/>
          <p:nvPr/>
        </p:nvSpPr>
        <p:spPr>
          <a:xfrm>
            <a:off x="265032" y="1514523"/>
            <a:ext cx="366273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u="sng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</a:rPr>
              <a:t>Right click &gt; Edit</a:t>
            </a: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0922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848EF8-11A5-8B9C-99CD-D0AC65238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71421FE-38D0-DEF3-DB62-A1EE176345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ED476B-2614-D1F9-E90E-3632BC209CCF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85E5EE-8238-DC35-392A-3019FAA75C53}"/>
              </a:ext>
            </a:extLst>
          </p:cNvPr>
          <p:cNvSpPr/>
          <p:nvPr/>
        </p:nvSpPr>
        <p:spPr>
          <a:xfrm>
            <a:off x="265032" y="1514523"/>
            <a:ext cx="366273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Save The Desktop image in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Shared Folder</a:t>
            </a:r>
            <a:endParaRPr lang="en-US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BEE7C5E-2F03-E7B6-8BAE-C3D4499130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0273" y="1683328"/>
            <a:ext cx="7569588" cy="45927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CB61CA-E3F8-379C-AECA-C1AA7B35DAF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920" t="169" b="7062"/>
          <a:stretch>
            <a:fillRect/>
          </a:stretch>
        </p:blipFill>
        <p:spPr>
          <a:xfrm>
            <a:off x="6096000" y="3429000"/>
            <a:ext cx="4313607" cy="226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178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A006E-4A94-8075-C5F1-2691954BA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EAA42FD-326B-EDF0-F8A8-6ADBCFAB93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EEFA7FA-A0C4-CE96-50AB-25F5136507C7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A39DBD-1B4D-11A7-3FBE-CCB0C93DB434}"/>
              </a:ext>
            </a:extLst>
          </p:cNvPr>
          <p:cNvSpPr/>
          <p:nvPr/>
        </p:nvSpPr>
        <p:spPr>
          <a:xfrm>
            <a:off x="265032" y="1514523"/>
            <a:ext cx="3662731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In the Group Policy Management Editor, navigate to:</a:t>
            </a:r>
            <a:endParaRPr lang="ar-EG" sz="2400" dirty="0">
              <a:ln w="0"/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ln w="0"/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User Configuration </a:t>
            </a: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&gt;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Policies</a:t>
            </a: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 &gt;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Administrative</a:t>
            </a: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Templates</a:t>
            </a: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 &gt;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Desktop</a:t>
            </a:r>
            <a:r>
              <a:rPr lang="en-US" sz="2400" dirty="0">
                <a:ln w="0"/>
                <a:solidFill>
                  <a:prstClr val="black"/>
                </a:solidFill>
                <a:latin typeface="Calibri"/>
              </a:rPr>
              <a:t> &gt; </a:t>
            </a:r>
            <a:r>
              <a:rPr lang="en-US" sz="2400" b="1" dirty="0">
                <a:ln w="0"/>
                <a:solidFill>
                  <a:prstClr val="black"/>
                </a:solidFill>
                <a:latin typeface="Calibri"/>
              </a:rPr>
              <a:t>Desktop</a:t>
            </a:r>
            <a:endParaRPr lang="ar-EG" sz="2400" b="1" dirty="0">
              <a:ln w="0"/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EG" sz="2400" b="1" dirty="0">
              <a:ln w="0"/>
              <a:solidFill>
                <a:prstClr val="black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ln w="0"/>
                <a:solidFill>
                  <a:schemeClr val="accent1"/>
                </a:solidFill>
                <a:latin typeface="Calibri"/>
              </a:rPr>
              <a:t>Desktop Wallpaper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6ECDF5-C062-FA75-2360-79AFBEA136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518" y="1787236"/>
            <a:ext cx="8502794" cy="470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4025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27BD6-3935-1B3F-FD0B-BD9CF0827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8C82AF9-CCF5-61F0-A51D-D10B87005A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579" t="9473" r="39432" b="7978"/>
          <a:stretch>
            <a:fillRect/>
          </a:stretch>
        </p:blipFill>
        <p:spPr>
          <a:xfrm>
            <a:off x="4623955" y="1508406"/>
            <a:ext cx="6338454" cy="5482954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A511668A-2F8A-36B9-2CBA-451866B7BF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C3585F-F883-9C9F-C7FF-D8E52A3B5F69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529871-FBC8-85EA-05EB-6A84E7BACDAF}"/>
              </a:ext>
            </a:extLst>
          </p:cNvPr>
          <p:cNvSpPr/>
          <p:nvPr/>
        </p:nvSpPr>
        <p:spPr>
          <a:xfrm>
            <a:off x="265032" y="1514523"/>
            <a:ext cx="71889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\\DC\Data in Server\R.jpg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ACC348B-3E97-DD62-8304-6B1B94F33F4A}"/>
              </a:ext>
            </a:extLst>
          </p:cNvPr>
          <p:cNvSpPr/>
          <p:nvPr/>
        </p:nvSpPr>
        <p:spPr>
          <a:xfrm>
            <a:off x="4706653" y="2608117"/>
            <a:ext cx="769356" cy="2182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31F332-C9C7-0EB6-3344-5BFD431FC4C1}"/>
              </a:ext>
            </a:extLst>
          </p:cNvPr>
          <p:cNvSpPr/>
          <p:nvPr/>
        </p:nvSpPr>
        <p:spPr>
          <a:xfrm>
            <a:off x="4623955" y="4209827"/>
            <a:ext cx="2057829" cy="2182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15152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FEA87-32B0-14E2-DE44-EEEB7AF58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AED2DF3-FE42-8D73-3755-E633522857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6E0DF5-4D7C-33DF-B50C-6C36942E7627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2E770C6-7CB9-D7A3-D799-541069ED8BC9}"/>
              </a:ext>
            </a:extLst>
          </p:cNvPr>
          <p:cNvSpPr/>
          <p:nvPr/>
        </p:nvSpPr>
        <p:spPr>
          <a:xfrm>
            <a:off x="-1" y="1491374"/>
            <a:ext cx="1206384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latin typeface="Calibri"/>
              </a:rPr>
              <a:t>Prevent Changing Desktop Background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latin typeface="Calibri"/>
              </a:rPr>
              <a:t>User Configuration &gt; </a:t>
            </a:r>
            <a:r>
              <a:rPr lang="fr-FR" sz="2400" b="1" dirty="0" err="1">
                <a:ln w="0"/>
                <a:latin typeface="Calibri"/>
              </a:rPr>
              <a:t>Policies</a:t>
            </a:r>
            <a:r>
              <a:rPr lang="fr-FR" sz="2400" b="1" dirty="0">
                <a:ln w="0"/>
                <a:latin typeface="Calibri"/>
              </a:rPr>
              <a:t> &gt; Administrative </a:t>
            </a:r>
            <a:r>
              <a:rPr lang="fr-FR" sz="2400" b="1" dirty="0" err="1">
                <a:ln w="0"/>
                <a:latin typeface="Calibri"/>
              </a:rPr>
              <a:t>Templates</a:t>
            </a:r>
            <a:r>
              <a:rPr lang="fr-FR" sz="2400" b="1" dirty="0">
                <a:ln w="0"/>
                <a:latin typeface="Calibri"/>
              </a:rPr>
              <a:t> &gt; Control Panel &gt; </a:t>
            </a:r>
            <a:r>
              <a:rPr lang="fr-FR" sz="2400" b="1" dirty="0" err="1">
                <a:ln w="0"/>
                <a:solidFill>
                  <a:schemeClr val="accent1"/>
                </a:solidFill>
                <a:latin typeface="Calibri"/>
              </a:rPr>
              <a:t>Personalization</a:t>
            </a: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Enable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F95A73-4B97-B892-36A0-B2EED42363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2027" y="2433558"/>
            <a:ext cx="9479973" cy="425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7011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1C203-25D5-A4EB-7A74-AEE31E051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E54CC9A-BDA1-D09C-0A88-43E28CDC9A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7BD50DE-0037-9305-EF3C-F477776E3269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1F83728-8994-8FD8-7A48-BC565394EAFD}"/>
              </a:ext>
            </a:extLst>
          </p:cNvPr>
          <p:cNvSpPr/>
          <p:nvPr/>
        </p:nvSpPr>
        <p:spPr>
          <a:xfrm>
            <a:off x="-1" y="1491374"/>
            <a:ext cx="1206384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latin typeface="Calibri"/>
              </a:rPr>
              <a:t>Link the GPO to the Domain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3BAA43-5E4D-1F95-FF57-94EF585D43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6" t="8699" r="30029" b="17929"/>
          <a:stretch>
            <a:fillRect/>
          </a:stretch>
        </p:blipFill>
        <p:spPr>
          <a:xfrm>
            <a:off x="3117463" y="1715701"/>
            <a:ext cx="8322927" cy="487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8119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A3189-2CFD-B9C8-DA1A-C2884448D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F89CBFA-8DDF-597D-317A-DF400D4599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D9B1F6-E13C-74C8-63BF-FA26C54FD438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025D56-D4E7-EF60-98DA-42033A01B6BE}"/>
              </a:ext>
            </a:extLst>
          </p:cNvPr>
          <p:cNvSpPr/>
          <p:nvPr/>
        </p:nvSpPr>
        <p:spPr>
          <a:xfrm>
            <a:off x="-1" y="1491374"/>
            <a:ext cx="1206384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latin typeface="Calibri"/>
              </a:rPr>
              <a:t>Link the GPO to the Domain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660517-6E42-9011-A72D-4F3CBA9CF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2189" y="1491374"/>
            <a:ext cx="524827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804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B1D70-C3CD-35D5-CE11-7BBB23579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1B17D61-BF1E-2DE4-1961-0E80B6A3D1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5F1C7D-799B-A11C-93CE-A2144069418C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Force Desktop Background via Group Policy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027C601-DCED-713B-B4A8-E37D1546318E}"/>
              </a:ext>
            </a:extLst>
          </p:cNvPr>
          <p:cNvSpPr/>
          <p:nvPr/>
        </p:nvSpPr>
        <p:spPr>
          <a:xfrm>
            <a:off x="-1" y="1491374"/>
            <a:ext cx="1206384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ln w="0"/>
                <a:latin typeface="Calibri"/>
              </a:rPr>
              <a:t>Open Client PC</a:t>
            </a:r>
            <a:endParaRPr lang="fr-FR" sz="2400" b="1" dirty="0">
              <a:ln w="0"/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1B62C5-DDC2-D3F9-71E9-09C71EB933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8182" y="1892857"/>
            <a:ext cx="8385464" cy="456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9629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582D4-2629-7973-A275-A759BFDE8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1BA16B3-3A4E-B3DA-B357-32542DE797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D103C2-F10A-6046-0D5B-33181552A388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Default Domain Policy -Security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3079F49-CC1D-DB9D-561C-6DE4C161E043}"/>
              </a:ext>
            </a:extLst>
          </p:cNvPr>
          <p:cNvSpPr/>
          <p:nvPr/>
        </p:nvSpPr>
        <p:spPr>
          <a:xfrm>
            <a:off x="-1" y="1491374"/>
            <a:ext cx="120638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56505-E55B-1B06-15C7-B759631E0D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575" y="1644628"/>
            <a:ext cx="9678850" cy="494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4237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5D4C8-B3DD-5E5E-C135-4F5069EA6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73BB51A-CC9B-0D35-6AE8-1B1BB88C06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D9DE6E-D365-C9D8-6C32-890F77451E9F}"/>
              </a:ext>
            </a:extLst>
          </p:cNvPr>
          <p:cNvSpPr txBox="1"/>
          <p:nvPr/>
        </p:nvSpPr>
        <p:spPr>
          <a:xfrm>
            <a:off x="176837" y="845110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Default Domain Policy -Security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5DE36C-E865-1ECA-FD7B-340C9EFF0738}"/>
              </a:ext>
            </a:extLst>
          </p:cNvPr>
          <p:cNvSpPr/>
          <p:nvPr/>
        </p:nvSpPr>
        <p:spPr>
          <a:xfrm>
            <a:off x="-1" y="1491374"/>
            <a:ext cx="120638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solidFill>
                <a:schemeClr val="accent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ln w="0"/>
                <a:solidFill>
                  <a:schemeClr val="accent1"/>
                </a:solidFill>
                <a:latin typeface="Calibri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400" b="1" dirty="0">
              <a:ln w="0"/>
              <a:latin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BCD794-5106-D490-72C5-20BB1063B438}"/>
              </a:ext>
            </a:extLst>
          </p:cNvPr>
          <p:cNvSpPr txBox="1"/>
          <p:nvPr/>
        </p:nvSpPr>
        <p:spPr>
          <a:xfrm>
            <a:off x="270164" y="1491374"/>
            <a:ext cx="1135726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Enforce password history: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setting determines how many unique new passwords a user must create before they can reuse an old password. In your image, it's set to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"24 passwords remembered,"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meaning a user cannot reuse any of their last 24 passwords.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Maximum password age: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specifies the maximum number of days a password can be used before the system requires the user to change it. In your image, it's set to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"42 days,"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meaning users must change their password every 42 days.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Minimum password age: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defines the minimum number of days a password must be used before a user can change it. This prevents users from immediately changing their password multiple times to bypass the password history requirement. In your image, it's set to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"1 day."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Minimum password length: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sets the minimum number of characters required for a user's password. In your image, it's set to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"7 characters."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Password must meet complexity requirements: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setting, when enabled, enforces rules like requiring passwords to contain characters from three of the four categories (uppercase letters, lowercase letters, numbers, and symbols). In your image, it's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"Enabled."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Store passwords using reversible encryption: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This setting determines whether the operating system stores passwords in a format that can be easily decrypted. It's almost always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"Disabled"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 for security reasons, as it makes passwords more vulnerable if the system is compromised. In your image, it's correctly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"Disabled."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522286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4ACF1-ADEB-85B3-59B7-388D827BA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0D252F3-23B4-9394-567D-6F11C7FF01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A01B9A-AB38-DFB4-7765-4C36A0A38E7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A8B1393-746E-7DC7-6976-6878D5EF5AC4}"/>
              </a:ext>
            </a:extLst>
          </p:cNvPr>
          <p:cNvSpPr/>
          <p:nvPr/>
        </p:nvSpPr>
        <p:spPr>
          <a:xfrm>
            <a:off x="306596" y="1745356"/>
            <a:ext cx="1072854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GPO to Control Panel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User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Configuration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Policies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Administrative Templates </a:t>
            </a:r>
            <a:r>
              <a:rPr lang="en-US" sz="2400" b="0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Control Panel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Prohibit access to Control Panel and PC settings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the policy settings window, select the "</a:t>
            </a:r>
            <a:r>
              <a:rPr lang="en-US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Enabled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 radio button.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This setting will prevent users from launching Control Panel or the modern "PC settings" application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11085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6E4FD-C8D2-2230-A97F-9B642D706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870737C-16B8-8F2A-47FD-9083B2D76A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6DEAFF-DAA1-9B98-A2E7-DE54F0E5620C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Apply Group Policy in 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Domain Controller</a:t>
            </a:r>
            <a:endParaRPr lang="en-US" sz="2800" b="1" dirty="0">
              <a:latin typeface="Alexandria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DE9146-6673-C8B3-522D-6EACCE0D3C29}"/>
              </a:ext>
            </a:extLst>
          </p:cNvPr>
          <p:cNvSpPr/>
          <p:nvPr/>
        </p:nvSpPr>
        <p:spPr>
          <a:xfrm>
            <a:off x="306596" y="1745356"/>
            <a:ext cx="5148631" cy="40934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sng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Backing Up GPOs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u="sng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Right-click on the "</a:t>
            </a:r>
            <a:r>
              <a:rPr lang="en-US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Group Policy Objects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Select "</a:t>
            </a:r>
            <a:r>
              <a:rPr lang="en-US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Back Up All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...“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Chose Save Location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u="sng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/>
              </a:rPr>
              <a:t>Restore Saved  Backup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u="sng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Right-click on the "</a:t>
            </a:r>
            <a:r>
              <a:rPr lang="en-US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Group Policy Objects</a:t>
            </a: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Select </a:t>
            </a: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2000" b="1" dirty="0"/>
              <a:t>Manage Backups</a:t>
            </a:r>
            <a:endParaRPr lang="en-US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67112-1F2F-FC9E-C97E-8E8D759172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48" t="7291" r="29857" b="17460"/>
          <a:stretch>
            <a:fillRect/>
          </a:stretch>
        </p:blipFill>
        <p:spPr>
          <a:xfrm>
            <a:off x="4842164" y="1745356"/>
            <a:ext cx="7349836" cy="499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3556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9D9F60-12A8-F7ED-555B-2215C5B94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60B1137D-028B-6114-A7A6-6DC7E1682D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545389-115E-4D01-C4DE-65E495560D27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Default Group Policy Refresh Interval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699C505-5FD0-1100-1193-3B119219CF76}"/>
              </a:ext>
            </a:extLst>
          </p:cNvPr>
          <p:cNvSpPr/>
          <p:nvPr/>
        </p:nvSpPr>
        <p:spPr>
          <a:xfrm>
            <a:off x="237994" y="1787236"/>
            <a:ext cx="11285523" cy="47262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Group Policy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refresh interval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dictates how often client computers and users check for updates to Group Policy Objects (GPOs) from domain controllers. This is a crucial setting for how quickly policy changes propagate throughout your network.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By default, the refresh interval for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client computers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and users is: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90 minutes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(1 hour and 30 minutes)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A random offset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of up to 30 minutes is added to this interval.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For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Domain Controllers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the default refresh interval typically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5 minutes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, with a random offset of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0 minutes</a:t>
            </a:r>
          </a:p>
        </p:txBody>
      </p:sp>
    </p:spTree>
    <p:extLst>
      <p:ext uri="{BB962C8B-B14F-4D97-AF65-F5344CB8AC3E}">
        <p14:creationId xmlns:p14="http://schemas.microsoft.com/office/powerpoint/2010/main" val="308975903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78F1E-D00B-5677-B6F1-15EBABA9F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35CED9B-2100-85F2-0F6F-ACC8A1CA79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CC4AEA-17E5-AB70-12A9-CFBDC4CBFC0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Default Group Policy Refresh Interval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7B63EAC-1218-D050-8970-C7CED0EDDE78}"/>
              </a:ext>
            </a:extLst>
          </p:cNvPr>
          <p:cNvSpPr/>
          <p:nvPr/>
        </p:nvSpPr>
        <p:spPr>
          <a:xfrm>
            <a:off x="237995" y="1787236"/>
            <a:ext cx="6204370" cy="4821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How to Change the Group Policy Refresh Interval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Computer Configuration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Policies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Administrative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Templates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System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Group Policy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&gt; "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Set Group Policy refresh interval for computers</a:t>
            </a:r>
            <a:r>
              <a:rPr lang="en-US" sz="2000" dirty="0">
                <a:solidFill>
                  <a:schemeClr val="accent1"/>
                </a:solidFill>
                <a:latin typeface="Alexandria"/>
              </a:rPr>
              <a:t>“</a:t>
            </a: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User Configuration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Policies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Administrative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Templates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System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Group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Policy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&gt; "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Set Group Policy refresh interval for users"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49B6063-7DEF-17B9-E910-8A4F1920E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7857" y="1787236"/>
            <a:ext cx="5474143" cy="482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429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25AC1-CF55-100D-B229-0A8E371BD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1748D37-565C-5031-8DF7-135647085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AFB62-6C51-39CA-4004-926B69E34F7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Group Policy Refresh Interval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6A61E3-791B-4F60-770D-7A0B2DB18A9A}"/>
              </a:ext>
            </a:extLst>
          </p:cNvPr>
          <p:cNvSpPr/>
          <p:nvPr/>
        </p:nvSpPr>
        <p:spPr>
          <a:xfrm>
            <a:off x="237994" y="1787236"/>
            <a:ext cx="10693241" cy="4821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Considerations when Changing the Refresh Interval: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Impact on Network Traffic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Shorter refresh intervals (e.g., every 15-30 minutes) can increase network traffic, especially in large environments with many clients.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Policy Propagation Speed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Shorter intervals mean that policy changes will apply more quickly to client machines. This is often desired for security policies or urgent configurations.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Performance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While modern systems handle GPO processing efficiently, extremely short intervals (like 7 seconds) can consume CPU cycles and network bandwidth unnecessarily.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Random Offset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: Always use a random offset. It's crucial for preventing "thundering herd" scenarios where all clients try to update at the exact same moment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.</a:t>
            </a:r>
            <a:endParaRPr lang="en-US" sz="2000" b="1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4619675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25AC1-CF55-100D-B229-0A8E371BD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1748D37-565C-5031-8DF7-135647085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EAFB62-6C51-39CA-4004-926B69E34F7F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Summary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6A61E3-791B-4F60-770D-7A0B2DB18A9A}"/>
              </a:ext>
            </a:extLst>
          </p:cNvPr>
          <p:cNvSpPr/>
          <p:nvPr/>
        </p:nvSpPr>
        <p:spPr>
          <a:xfrm>
            <a:off x="237994" y="1787236"/>
            <a:ext cx="10693241" cy="4821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File Servers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Practical Steps for Sharing Folders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Group Policy</a:t>
            </a:r>
          </a:p>
        </p:txBody>
      </p:sp>
    </p:spTree>
    <p:extLst>
      <p:ext uri="{BB962C8B-B14F-4D97-AF65-F5344CB8AC3E}">
        <p14:creationId xmlns:p14="http://schemas.microsoft.com/office/powerpoint/2010/main" val="313503448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aca13214-df29-4e3c-a050-857c0bf7bd8e"/>
    <ds:schemaRef ds:uri="688354b5-287c-4cda-825e-1d7935aea40e"/>
    <ds:schemaRef ds:uri="http://purl.org/dc/dcmitype/"/>
    <ds:schemaRef ds:uri="http://schemas.microsoft.com/office/infopath/2007/PartnerControls"/>
    <ds:schemaRef ds:uri="http://purl.org/dc/terms/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2F31C1-E05C-4EE5-8243-A1661A8894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6423</TotalTime>
  <Words>2367</Words>
  <Application>Microsoft Office PowerPoint</Application>
  <PresentationFormat>Widescreen</PresentationFormat>
  <Paragraphs>390</Paragraphs>
  <Slides>73</Slides>
  <Notes>72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73</vt:i4>
      </vt:variant>
    </vt:vector>
  </HeadingPairs>
  <TitlesOfParts>
    <vt:vector size="75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Omar</cp:lastModifiedBy>
  <cp:revision>408</cp:revision>
  <dcterms:created xsi:type="dcterms:W3CDTF">2023-04-29T09:08:00Z</dcterms:created>
  <dcterms:modified xsi:type="dcterms:W3CDTF">2025-07-17T07:07:37Z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