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6" r:id="rId2"/>
  </p:sldMasterIdLst>
  <p:notesMasterIdLst>
    <p:notesMasterId r:id="rId45"/>
  </p:notesMasterIdLst>
  <p:sldIdLst>
    <p:sldId id="480" r:id="rId3"/>
    <p:sldId id="303" r:id="rId4"/>
    <p:sldId id="559" r:id="rId5"/>
    <p:sldId id="494" r:id="rId6"/>
    <p:sldId id="507" r:id="rId7"/>
    <p:sldId id="537" r:id="rId8"/>
    <p:sldId id="538" r:id="rId9"/>
    <p:sldId id="541" r:id="rId10"/>
    <p:sldId id="503" r:id="rId11"/>
    <p:sldId id="502" r:id="rId12"/>
    <p:sldId id="501" r:id="rId13"/>
    <p:sldId id="514" r:id="rId14"/>
    <p:sldId id="539" r:id="rId15"/>
    <p:sldId id="540" r:id="rId16"/>
    <p:sldId id="513" r:id="rId17"/>
    <p:sldId id="512" r:id="rId18"/>
    <p:sldId id="511" r:id="rId19"/>
    <p:sldId id="542" r:id="rId20"/>
    <p:sldId id="543" r:id="rId21"/>
    <p:sldId id="544" r:id="rId22"/>
    <p:sldId id="510" r:id="rId23"/>
    <p:sldId id="545" r:id="rId24"/>
    <p:sldId id="495" r:id="rId25"/>
    <p:sldId id="515" r:id="rId26"/>
    <p:sldId id="546" r:id="rId27"/>
    <p:sldId id="516" r:id="rId28"/>
    <p:sldId id="517" r:id="rId29"/>
    <p:sldId id="547" r:id="rId30"/>
    <p:sldId id="548" r:id="rId31"/>
    <p:sldId id="551" r:id="rId32"/>
    <p:sldId id="550" r:id="rId33"/>
    <p:sldId id="552" r:id="rId34"/>
    <p:sldId id="549" r:id="rId35"/>
    <p:sldId id="553" r:id="rId36"/>
    <p:sldId id="557" r:id="rId37"/>
    <p:sldId id="555" r:id="rId38"/>
    <p:sldId id="556" r:id="rId39"/>
    <p:sldId id="558" r:id="rId40"/>
    <p:sldId id="554" r:id="rId41"/>
    <p:sldId id="560" r:id="rId42"/>
    <p:sldId id="535" r:id="rId43"/>
    <p:sldId id="349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559"/>
            <p14:sldId id="494"/>
            <p14:sldId id="507"/>
            <p14:sldId id="537"/>
            <p14:sldId id="538"/>
            <p14:sldId id="541"/>
            <p14:sldId id="503"/>
            <p14:sldId id="502"/>
            <p14:sldId id="501"/>
            <p14:sldId id="514"/>
            <p14:sldId id="539"/>
            <p14:sldId id="540"/>
            <p14:sldId id="513"/>
            <p14:sldId id="512"/>
            <p14:sldId id="511"/>
            <p14:sldId id="542"/>
            <p14:sldId id="543"/>
            <p14:sldId id="544"/>
            <p14:sldId id="510"/>
            <p14:sldId id="545"/>
            <p14:sldId id="495"/>
            <p14:sldId id="515"/>
            <p14:sldId id="546"/>
            <p14:sldId id="516"/>
            <p14:sldId id="517"/>
            <p14:sldId id="547"/>
            <p14:sldId id="548"/>
            <p14:sldId id="551"/>
            <p14:sldId id="550"/>
            <p14:sldId id="552"/>
            <p14:sldId id="549"/>
            <p14:sldId id="553"/>
            <p14:sldId id="557"/>
            <p14:sldId id="555"/>
            <p14:sldId id="556"/>
            <p14:sldId id="558"/>
            <p14:sldId id="554"/>
            <p14:sldId id="560"/>
            <p14:sldId id="53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17" autoAdjust="0"/>
    <p:restoredTop sz="93738" autoAdjust="0"/>
  </p:normalViewPr>
  <p:slideViewPr>
    <p:cSldViewPr snapToGrid="0">
      <p:cViewPr varScale="1">
        <p:scale>
          <a:sx n="63" d="100"/>
          <a:sy n="63" d="100"/>
        </p:scale>
        <p:origin x="789" y="3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4/3/2024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1A0BF8-6686-4F02-AB36-9614142B36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3B406FE-1165-421C-8D35-96F0CFEA6D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7B22AA-13F6-430C-B5C3-3ED6A1325F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61375A-C223-44C8-917C-F7C3A1BCD50F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282F39">
                    <a:tint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03/04/2024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282F39">
                  <a:tint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FB799C-1B8A-42C0-AD53-6DBEF2EC7E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282F39">
                  <a:tint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8C035E-958A-44D5-9920-E77375E90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983841B-0DB4-4C99-B5E5-79625F01DBF7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282F39">
                    <a:tint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282F39">
                  <a:tint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987765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628C7A-67F3-4CAD-9852-569FF656AD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1E717F-25DD-4AF6-8E4C-C3F0B72587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B9BF79-C6C8-4A28-B317-36AB52011B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61375A-C223-44C8-917C-F7C3A1BCD50F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282F39">
                    <a:tint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03/04/2024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282F39">
                  <a:tint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52C1D1-F1BF-42DD-A7C6-2ED272DF8A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282F39">
                  <a:tint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5916BF-016F-4056-985B-466516E684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983841B-0DB4-4C99-B5E5-79625F01DBF7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282F39">
                    <a:tint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282F39">
                  <a:tint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9317820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9FAECB-6827-4D91-8EB5-800DD8EA28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3CEBD6D-8344-4937-9A0D-E2DBE531B3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598055-7F4B-4E57-92A1-C43CE07ED7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61375A-C223-44C8-917C-F7C3A1BCD50F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282F39">
                    <a:tint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03/04/2024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282F39">
                  <a:tint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C8293C-337A-46B9-801C-405BA28F91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282F39">
                  <a:tint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FE3A87-6EF6-4E32-958D-D3BDE968EC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983841B-0DB4-4C99-B5E5-79625F01DBF7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282F39">
                    <a:tint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282F39">
                  <a:tint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363266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9C1E4F-8411-4152-A040-45E4E38D46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93C882-D441-40BC-AAB7-FB3EF79F6F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80FF742-A50B-4EB6-86AE-E67F120A5B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CB9172-F4DE-4657-A074-EF8778EE7E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61375A-C223-44C8-917C-F7C3A1BCD50F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282F39">
                    <a:tint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03/04/2024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282F39">
                  <a:tint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507DBE-C8F7-423C-9124-EE7B3D22E3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282F39">
                  <a:tint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81AC0B-71D5-43A5-AD86-9668B4D922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983841B-0DB4-4C99-B5E5-79625F01DBF7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282F39">
                    <a:tint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282F39">
                  <a:tint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4238859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C204D3-549C-4770-B620-7E3D4678A9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4306D22-9474-474E-A4DD-36D304E576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D9ED9F3-E75B-4CB6-9C20-44656AF015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2AB8604-4E78-4EF6-AF81-B832751C756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4C7266C-4F95-4B63-B8A4-5D430A6FCB5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DA605C0-AC58-49C3-BFDA-E7ADCFC7B8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61375A-C223-44C8-917C-F7C3A1BCD50F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282F39">
                    <a:tint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03/04/2024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282F39">
                  <a:tint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8CDB99B-8E2F-47DA-B6C3-50842D8C3D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282F39">
                  <a:tint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00ACA83-753D-4AEE-B568-755DCF5ED7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983841B-0DB4-4C99-B5E5-79625F01DBF7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282F39">
                    <a:tint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282F39">
                  <a:tint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6694045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738EDC-8D44-427B-90E0-FBD0FBAC96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8AE544B-A36F-473A-86AF-50F0242918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61375A-C223-44C8-917C-F7C3A1BCD50F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282F39">
                    <a:tint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03/04/2024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282F39">
                  <a:tint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E6F2748-531A-4318-A370-27EDE490E8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282F39">
                  <a:tint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5AD6E57-F20B-43D2-A268-2449E7D4AD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983841B-0DB4-4C99-B5E5-79625F01DBF7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282F39">
                    <a:tint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282F39">
                  <a:tint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9949941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CEC2F6E-BB8D-4A07-B873-A379FEAE4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61375A-C223-44C8-917C-F7C3A1BCD50F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282F39">
                    <a:tint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03/04/2024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282F39">
                  <a:tint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9C64672-2E28-45BB-AB1E-9CA10E9088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282F39">
                  <a:tint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3CCF35-5028-4E4D-8F6E-2E2DF0FB42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983841B-0DB4-4C99-B5E5-79625F01DBF7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282F39">
                    <a:tint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282F39">
                  <a:tint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032136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60471D-7A64-4A50-B9A6-0F3A78088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6427B1-871E-4C56-AF97-3F78ADBFA9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CF52702-EC0A-4FBA-9939-DCF10E412D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EDDBB8-93FE-4585-A97D-0E391EE246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61375A-C223-44C8-917C-F7C3A1BCD50F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282F39">
                    <a:tint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03/04/2024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282F39">
                  <a:tint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B77A2A-D97D-4B06-A029-77A3A88DA3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282F39">
                  <a:tint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F4E011-48A8-486A-BF53-E7C085173F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983841B-0DB4-4C99-B5E5-79625F01DBF7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282F39">
                    <a:tint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282F39">
                  <a:tint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643095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EA2B76-0D50-4AE7-8E70-B69B2F112A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E700288-1A1C-45A8-B99A-68E661D708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D19D42-4449-4938-BE9F-F8A026382E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15CB693-3AD5-4FB5-9BD7-DDA6EA895A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61375A-C223-44C8-917C-F7C3A1BCD50F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282F39">
                    <a:tint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03/04/2024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282F39">
                  <a:tint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28CAAB-378F-4646-836D-6723AF2269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282F39">
                  <a:tint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8A5F22-2F00-4B7E-95E3-D4E37EE6F9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983841B-0DB4-4C99-B5E5-79625F01DBF7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282F39">
                    <a:tint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282F39">
                  <a:tint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3300505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BE3A36-A7B5-4AED-90CE-DAABE341C7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26DD818-2AC6-4AD8-ADB0-757AE6DE1F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B561BE-2670-413D-B85D-350DC6A08A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61375A-C223-44C8-917C-F7C3A1BCD50F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282F39">
                    <a:tint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03/04/2024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282F39">
                  <a:tint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7469BC-9B02-4F1D-9332-C52CAA6CD6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282F39">
                  <a:tint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F37A4D-841D-4B35-BD23-CCB82FC1C5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983841B-0DB4-4C99-B5E5-79625F01DBF7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282F39">
                    <a:tint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282F39">
                  <a:tint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2996412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24028CB-78B2-414A-9948-C32EA4A46C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52AA2E1-9030-407F-A8FB-98BCFFFDF7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722082-BED4-46DC-B1C0-9696140EF4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61375A-C223-44C8-917C-F7C3A1BCD50F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282F39">
                    <a:tint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03/04/2024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282F39">
                  <a:tint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485038-E165-45A4-8C75-C8A3CA8177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282F39">
                  <a:tint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9D7943-C606-446E-B743-3AB1AE587B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983841B-0DB4-4C99-B5E5-79625F01DBF7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282F39">
                    <a:tint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282F39">
                  <a:tint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255851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4/3/2024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4" r:id="rId14"/>
    <p:sldLayoutId id="214748366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C73493B-E27E-4DC0-A41A-7E254FDDD4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619A8B-408B-4DCB-AC39-AC640BF856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A87CC5-FBB1-4FE5-893F-7BD071C75E0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61375A-C223-44C8-917C-F7C3A1BCD50F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282F39">
                    <a:tint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03/04/2024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282F39">
                  <a:tint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8E1BCB-E2F2-4D1B-BCFC-521169C8EA8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282F39">
                  <a:tint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11173B-B48E-4DCF-8715-5805390549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983841B-0DB4-4C99-B5E5-79625F01DBF7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282F39">
                    <a:tint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282F39">
                  <a:tint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902316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7.sv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6.png"/><Relationship Id="rId5" Type="http://schemas.openxmlformats.org/officeDocument/2006/relationships/image" Target="../media/image26.png"/><Relationship Id="rId4" Type="http://schemas.openxmlformats.org/officeDocument/2006/relationships/image" Target="../media/image2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1105196" y="3794396"/>
            <a:ext cx="4886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000" b="1" dirty="0">
                <a:latin typeface="Alexandria" pitchFamily="2" charset="-78"/>
                <a:cs typeface="Alexandria" pitchFamily="2" charset="-78"/>
              </a:rPr>
              <a:t>إعداد د/ميرهان محسن </a:t>
            </a:r>
            <a:endParaRPr lang="en-US" sz="20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75302" y="2497454"/>
            <a:ext cx="53531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000" b="1" dirty="0">
                <a:latin typeface="Alexandria" pitchFamily="2" charset="-78"/>
                <a:cs typeface="Alexandria" pitchFamily="2" charset="-78"/>
              </a:rPr>
              <a:t>مقرر حملات العلاقات العامة </a:t>
            </a:r>
            <a:endParaRPr lang="en-US" sz="20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704753" y="5903279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Lecture </a:t>
            </a:r>
            <a:r>
              <a:rPr lang="ar-EG" sz="2800" b="1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10</a:t>
            </a:r>
            <a:endParaRPr lang="en-US" sz="28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12314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latin typeface="Alexandria" pitchFamily="2" charset="-78"/>
                <a:cs typeface="Alexandria" pitchFamily="2" charset="-78"/>
              </a:rPr>
              <a:t>PRL 622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384964" y="3039091"/>
            <a:ext cx="64958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000" b="1" u="sng" dirty="0">
                <a:latin typeface="Alexandria" pitchFamily="2" charset="-78"/>
                <a:cs typeface="Alexandria" pitchFamily="2" charset="-78"/>
              </a:rPr>
              <a:t>حملات العلاقات العامة في إطار دعم التنمية المستدامة </a:t>
            </a:r>
            <a:endParaRPr lang="en-US" sz="2000" b="1" u="sng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2488728" y="500818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Lecture 10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إ</a:t>
            </a:r>
            <a:r>
              <a:rPr lang="ar-EG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عداد / د.ميرهان محسن</a:t>
            </a:r>
            <a:r>
              <a:rPr lang="ar-EG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699AC3C-FE44-4341-B799-F20DE8937C2B}"/>
              </a:ext>
            </a:extLst>
          </p:cNvPr>
          <p:cNvSpPr txBox="1"/>
          <p:nvPr/>
        </p:nvSpPr>
        <p:spPr>
          <a:xfrm>
            <a:off x="1202749" y="235148"/>
            <a:ext cx="967370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5000" b="1" i="0" u="sng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Times New Roman" panose="02020603050405020304" pitchFamily="18" charset="0"/>
              </a:rPr>
              <a:t>محتوى المحاضرة  </a:t>
            </a:r>
            <a:endParaRPr kumimoji="0" lang="en-US" sz="5000" b="1" i="0" u="sng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+mn-cs"/>
            </a:endParaRPr>
          </a:p>
        </p:txBody>
      </p:sp>
      <p:sp>
        <p:nvSpPr>
          <p:cNvPr id="2" name="Arrow: Pentagon 1">
            <a:extLst>
              <a:ext uri="{FF2B5EF4-FFF2-40B4-BE49-F238E27FC236}">
                <a16:creationId xmlns:a16="http://schemas.microsoft.com/office/drawing/2014/main" id="{E20D09A7-83DA-47D7-8835-65AA6E22E227}"/>
              </a:ext>
            </a:extLst>
          </p:cNvPr>
          <p:cNvSpPr/>
          <p:nvPr/>
        </p:nvSpPr>
        <p:spPr>
          <a:xfrm>
            <a:off x="303635" y="1294538"/>
            <a:ext cx="2139830" cy="829844"/>
          </a:xfrm>
          <a:prstGeom prst="homePlate">
            <a:avLst/>
          </a:prstGeom>
          <a:solidFill>
            <a:srgbClr val="FEE0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F75430F2-C29B-490A-A12B-C953EE76E860}"/>
              </a:ext>
            </a:extLst>
          </p:cNvPr>
          <p:cNvGrpSpPr/>
          <p:nvPr/>
        </p:nvGrpSpPr>
        <p:grpSpPr>
          <a:xfrm>
            <a:off x="2148852" y="1294538"/>
            <a:ext cx="9378130" cy="859540"/>
            <a:chOff x="2189480" y="2153920"/>
            <a:chExt cx="7213599" cy="1137920"/>
          </a:xfrm>
          <a:solidFill>
            <a:srgbClr val="FEE0B1"/>
          </a:solidFill>
        </p:grpSpPr>
        <p:sp>
          <p:nvSpPr>
            <p:cNvPr id="3" name="Arrow: Chevron 2">
              <a:extLst>
                <a:ext uri="{FF2B5EF4-FFF2-40B4-BE49-F238E27FC236}">
                  <a16:creationId xmlns:a16="http://schemas.microsoft.com/office/drawing/2014/main" id="{E4902C58-E153-4BF7-950A-D1AAB4AFC986}"/>
                </a:ext>
              </a:extLst>
            </p:cNvPr>
            <p:cNvSpPr/>
            <p:nvPr/>
          </p:nvSpPr>
          <p:spPr>
            <a:xfrm>
              <a:off x="2189480" y="2153920"/>
              <a:ext cx="7172960" cy="1137920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AAE41742-CF4A-4F94-8B35-9ACD7CFFA56B}"/>
                </a:ext>
              </a:extLst>
            </p:cNvPr>
            <p:cNvSpPr/>
            <p:nvPr/>
          </p:nvSpPr>
          <p:spPr>
            <a:xfrm>
              <a:off x="7779408" y="2153920"/>
              <a:ext cx="1623671" cy="11379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9" name="Arrow: Pentagon 8">
            <a:extLst>
              <a:ext uri="{FF2B5EF4-FFF2-40B4-BE49-F238E27FC236}">
                <a16:creationId xmlns:a16="http://schemas.microsoft.com/office/drawing/2014/main" id="{83FC3BF6-085A-465A-AC29-C6850C13445A}"/>
              </a:ext>
            </a:extLst>
          </p:cNvPr>
          <p:cNvSpPr/>
          <p:nvPr/>
        </p:nvSpPr>
        <p:spPr>
          <a:xfrm>
            <a:off x="960434" y="2321998"/>
            <a:ext cx="1483031" cy="709209"/>
          </a:xfrm>
          <a:prstGeom prst="homePlate">
            <a:avLst/>
          </a:prstGeom>
          <a:solidFill>
            <a:srgbClr val="FF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C62A3799-0CD7-4C64-8242-AC9EA24CA07C}"/>
              </a:ext>
            </a:extLst>
          </p:cNvPr>
          <p:cNvGrpSpPr/>
          <p:nvPr/>
        </p:nvGrpSpPr>
        <p:grpSpPr>
          <a:xfrm>
            <a:off x="2148852" y="2247405"/>
            <a:ext cx="9378130" cy="859540"/>
            <a:chOff x="2189480" y="2153920"/>
            <a:chExt cx="7213599" cy="1137920"/>
          </a:xfrm>
          <a:solidFill>
            <a:srgbClr val="FFCC00"/>
          </a:solidFill>
        </p:grpSpPr>
        <p:sp>
          <p:nvSpPr>
            <p:cNvPr id="11" name="Arrow: Chevron 10">
              <a:extLst>
                <a:ext uri="{FF2B5EF4-FFF2-40B4-BE49-F238E27FC236}">
                  <a16:creationId xmlns:a16="http://schemas.microsoft.com/office/drawing/2014/main" id="{69D05AF8-0362-40E3-A7E7-10278B88F503}"/>
                </a:ext>
              </a:extLst>
            </p:cNvPr>
            <p:cNvSpPr/>
            <p:nvPr/>
          </p:nvSpPr>
          <p:spPr>
            <a:xfrm>
              <a:off x="2189480" y="2153920"/>
              <a:ext cx="7172960" cy="1137920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0053719-8142-4D73-BD76-5FA6F7C9E069}"/>
                </a:ext>
              </a:extLst>
            </p:cNvPr>
            <p:cNvSpPr/>
            <p:nvPr/>
          </p:nvSpPr>
          <p:spPr>
            <a:xfrm>
              <a:off x="7779408" y="2153920"/>
              <a:ext cx="1623671" cy="11379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3" name="Arrow: Pentagon 12">
            <a:extLst>
              <a:ext uri="{FF2B5EF4-FFF2-40B4-BE49-F238E27FC236}">
                <a16:creationId xmlns:a16="http://schemas.microsoft.com/office/drawing/2014/main" id="{8645047F-D9CB-4CC1-BC0F-1C4292F5A94A}"/>
              </a:ext>
            </a:extLst>
          </p:cNvPr>
          <p:cNvSpPr/>
          <p:nvPr/>
        </p:nvSpPr>
        <p:spPr>
          <a:xfrm>
            <a:off x="1041024" y="3270158"/>
            <a:ext cx="1468358" cy="706709"/>
          </a:xfrm>
          <a:prstGeom prst="homePlate">
            <a:avLst/>
          </a:prstGeom>
          <a:solidFill>
            <a:srgbClr val="F582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1F283355-3C29-4FB8-A131-09D9EB725ACF}"/>
              </a:ext>
            </a:extLst>
          </p:cNvPr>
          <p:cNvGrpSpPr/>
          <p:nvPr/>
        </p:nvGrpSpPr>
        <p:grpSpPr>
          <a:xfrm>
            <a:off x="2240161" y="3206395"/>
            <a:ext cx="9286821" cy="859540"/>
            <a:chOff x="2189480" y="2153920"/>
            <a:chExt cx="7213599" cy="1137920"/>
          </a:xfrm>
          <a:solidFill>
            <a:srgbClr val="F58221"/>
          </a:solidFill>
        </p:grpSpPr>
        <p:sp>
          <p:nvSpPr>
            <p:cNvPr id="15" name="Arrow: Chevron 14">
              <a:extLst>
                <a:ext uri="{FF2B5EF4-FFF2-40B4-BE49-F238E27FC236}">
                  <a16:creationId xmlns:a16="http://schemas.microsoft.com/office/drawing/2014/main" id="{7CEDD191-1D4E-49C5-8444-8F22619709F6}"/>
                </a:ext>
              </a:extLst>
            </p:cNvPr>
            <p:cNvSpPr/>
            <p:nvPr/>
          </p:nvSpPr>
          <p:spPr>
            <a:xfrm>
              <a:off x="2189480" y="2153920"/>
              <a:ext cx="7172960" cy="1137920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C065D71D-6D12-4F7F-8EFA-813DA9004804}"/>
                </a:ext>
              </a:extLst>
            </p:cNvPr>
            <p:cNvSpPr/>
            <p:nvPr/>
          </p:nvSpPr>
          <p:spPr>
            <a:xfrm>
              <a:off x="7779408" y="2153920"/>
              <a:ext cx="1623671" cy="11379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7" name="Arrow: Pentagon 16">
            <a:extLst>
              <a:ext uri="{FF2B5EF4-FFF2-40B4-BE49-F238E27FC236}">
                <a16:creationId xmlns:a16="http://schemas.microsoft.com/office/drawing/2014/main" id="{BF9B6AB6-6147-424D-8F82-81A2B273645F}"/>
              </a:ext>
            </a:extLst>
          </p:cNvPr>
          <p:cNvSpPr/>
          <p:nvPr/>
        </p:nvSpPr>
        <p:spPr>
          <a:xfrm>
            <a:off x="1292833" y="4214641"/>
            <a:ext cx="1299564" cy="709210"/>
          </a:xfrm>
          <a:prstGeom prst="homePlate">
            <a:avLst/>
          </a:prstGeom>
          <a:solidFill>
            <a:srgbClr val="203E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E733BE8E-BFBE-43EA-A9FD-BD45F197DD84}"/>
              </a:ext>
            </a:extLst>
          </p:cNvPr>
          <p:cNvGrpSpPr/>
          <p:nvPr/>
        </p:nvGrpSpPr>
        <p:grpSpPr>
          <a:xfrm>
            <a:off x="2313530" y="4130879"/>
            <a:ext cx="9213452" cy="859540"/>
            <a:chOff x="2189480" y="2153920"/>
            <a:chExt cx="7213599" cy="1137920"/>
          </a:xfrm>
          <a:solidFill>
            <a:srgbClr val="203E5F"/>
          </a:solidFill>
        </p:grpSpPr>
        <p:sp>
          <p:nvSpPr>
            <p:cNvPr id="19" name="Arrow: Chevron 18">
              <a:extLst>
                <a:ext uri="{FF2B5EF4-FFF2-40B4-BE49-F238E27FC236}">
                  <a16:creationId xmlns:a16="http://schemas.microsoft.com/office/drawing/2014/main" id="{1E05DB33-7027-4243-B2B1-AE959B934587}"/>
                </a:ext>
              </a:extLst>
            </p:cNvPr>
            <p:cNvSpPr/>
            <p:nvPr/>
          </p:nvSpPr>
          <p:spPr>
            <a:xfrm>
              <a:off x="2189480" y="2153920"/>
              <a:ext cx="7172960" cy="1137920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53CAB0D8-22D4-44B8-BBE1-517EC44C45DC}"/>
                </a:ext>
              </a:extLst>
            </p:cNvPr>
            <p:cNvSpPr/>
            <p:nvPr/>
          </p:nvSpPr>
          <p:spPr>
            <a:xfrm>
              <a:off x="7779408" y="2153920"/>
              <a:ext cx="1623671" cy="11379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7" name="TextBox 26">
            <a:extLst>
              <a:ext uri="{FF2B5EF4-FFF2-40B4-BE49-F238E27FC236}">
                <a16:creationId xmlns:a16="http://schemas.microsoft.com/office/drawing/2014/main" id="{72A83EA8-E44D-4CC9-982F-1B8B609D21F2}"/>
              </a:ext>
            </a:extLst>
          </p:cNvPr>
          <p:cNvSpPr txBox="1"/>
          <p:nvPr/>
        </p:nvSpPr>
        <p:spPr>
          <a:xfrm>
            <a:off x="454003" y="1406056"/>
            <a:ext cx="1108637" cy="707886"/>
          </a:xfrm>
          <a:prstGeom prst="rect">
            <a:avLst/>
          </a:prstGeom>
          <a:solidFill>
            <a:srgbClr val="FEE0B1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4000" b="1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Arial" panose="020B0604020202020204" pitchFamily="34" charset="0"/>
              </a:rPr>
              <a:t>1</a:t>
            </a:r>
            <a:endParaRPr kumimoji="0" lang="en-GB" sz="4000" b="1" i="0" u="none" strike="noStrike" kern="1200" cap="none" spc="0" normalizeH="0" baseline="0" noProof="0" dirty="0">
              <a:ln>
                <a:noFill/>
              </a:ln>
              <a:solidFill>
                <a:srgbClr val="282F39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AF674A17-AAE5-4964-89E9-E927EF4D90FD}"/>
              </a:ext>
            </a:extLst>
          </p:cNvPr>
          <p:cNvSpPr txBox="1"/>
          <p:nvPr/>
        </p:nvSpPr>
        <p:spPr>
          <a:xfrm>
            <a:off x="336304" y="2321998"/>
            <a:ext cx="1344033" cy="707886"/>
          </a:xfrm>
          <a:prstGeom prst="rect">
            <a:avLst/>
          </a:prstGeom>
          <a:solidFill>
            <a:srgbClr val="FFCC00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Arial" panose="020B0604020202020204" pitchFamily="34" charset="0"/>
              </a:rPr>
              <a:t>2</a:t>
            </a:r>
            <a:endParaRPr kumimoji="0" lang="en-GB" sz="4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F09FA8CE-2609-4B18-A96B-C2D56CF5BE9D}"/>
              </a:ext>
            </a:extLst>
          </p:cNvPr>
          <p:cNvSpPr txBox="1"/>
          <p:nvPr/>
        </p:nvSpPr>
        <p:spPr>
          <a:xfrm>
            <a:off x="336304" y="3268981"/>
            <a:ext cx="1344033" cy="707886"/>
          </a:xfrm>
          <a:prstGeom prst="rect">
            <a:avLst/>
          </a:prstGeom>
          <a:solidFill>
            <a:srgbClr val="F58221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3</a:t>
            </a:r>
            <a:endParaRPr kumimoji="0" lang="en-GB" sz="4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0FB775DB-7BDA-40F8-8943-FE3A0A82B375}"/>
              </a:ext>
            </a:extLst>
          </p:cNvPr>
          <p:cNvSpPr txBox="1"/>
          <p:nvPr/>
        </p:nvSpPr>
        <p:spPr>
          <a:xfrm>
            <a:off x="92059" y="4215965"/>
            <a:ext cx="1832522" cy="707886"/>
          </a:xfrm>
          <a:prstGeom prst="rect">
            <a:avLst/>
          </a:prstGeom>
          <a:solidFill>
            <a:srgbClr val="203E5F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4</a:t>
            </a:r>
            <a:endParaRPr kumimoji="0" lang="en-GB" sz="4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D21EF9FC-F363-4D04-8D70-B84B5D145B65}"/>
              </a:ext>
            </a:extLst>
          </p:cNvPr>
          <p:cNvSpPr txBox="1"/>
          <p:nvPr/>
        </p:nvSpPr>
        <p:spPr>
          <a:xfrm>
            <a:off x="2695418" y="2383553"/>
            <a:ext cx="86657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  <a:lumOff val="25000"/>
                  </a:schemeClr>
                </a:solidFill>
                <a:effectLst/>
                <a:uLnTx/>
                <a:uFillTx/>
                <a:latin typeface="Alexandria" pitchFamily="2" charset="-78"/>
                <a:ea typeface="Noto Sans" panose="020B0502040504020204" pitchFamily="34"/>
                <a:cs typeface="Alexandria" pitchFamily="2" charset="-78"/>
              </a:rPr>
              <a:t>التخطيط لحملات العلاقات العامة والتنمية المستدامة 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75000"/>
                  <a:lumOff val="25000"/>
                </a:schemeClr>
              </a:solidFill>
              <a:effectLst/>
              <a:uLnTx/>
              <a:uFillTx/>
              <a:latin typeface="Alexandria" pitchFamily="2" charset="-78"/>
              <a:ea typeface="Noto Sans" panose="020B0502040504020204" pitchFamily="34"/>
              <a:cs typeface="Alexandria" pitchFamily="2" charset="-78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3A837B94-CD7C-46F8-B906-D4E292308213}"/>
              </a:ext>
            </a:extLst>
          </p:cNvPr>
          <p:cNvSpPr txBox="1"/>
          <p:nvPr/>
        </p:nvSpPr>
        <p:spPr>
          <a:xfrm>
            <a:off x="2509382" y="3453647"/>
            <a:ext cx="89974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  <a:lumOff val="25000"/>
                  </a:schemeClr>
                </a:solidFill>
                <a:effectLst/>
                <a:uLnTx/>
                <a:uFillTx/>
                <a:latin typeface="Alexandria" pitchFamily="2" charset="-78"/>
                <a:ea typeface="Noto Sans" panose="020B0502040504020204" pitchFamily="34"/>
                <a:cs typeface="Alexandria" pitchFamily="2" charset="-78"/>
              </a:rPr>
              <a:t>دور وسائل الإعلام في دعم حملات </a:t>
            </a:r>
            <a:r>
              <a:rPr kumimoji="0" lang="ar-EG" sz="2000" b="1" i="0" u="none" strike="noStrike" kern="1200" cap="none" spc="0" normalizeH="0" noProof="0" dirty="0">
                <a:ln>
                  <a:noFill/>
                </a:ln>
                <a:solidFill>
                  <a:schemeClr val="tx2">
                    <a:lumMod val="75000"/>
                    <a:lumOff val="25000"/>
                  </a:schemeClr>
                </a:solidFill>
                <a:effectLst/>
                <a:uLnTx/>
                <a:uFillTx/>
                <a:latin typeface="Alexandria" pitchFamily="2" charset="-78"/>
                <a:ea typeface="Noto Sans" panose="020B0502040504020204" pitchFamily="34"/>
                <a:cs typeface="Alexandria" pitchFamily="2" charset="-78"/>
              </a:rPr>
              <a:t> التنمية المستدامة 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75000"/>
                  <a:lumOff val="25000"/>
                </a:schemeClr>
              </a:solidFill>
              <a:effectLst/>
              <a:uLnTx/>
              <a:uFillTx/>
              <a:latin typeface="Alexandria" pitchFamily="2" charset="-78"/>
              <a:ea typeface="Noto Sans" panose="020B0502040504020204" pitchFamily="34"/>
              <a:cs typeface="Alexandria" pitchFamily="2" charset="-78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BB2D7612-B51C-417D-8AB4-D43CA5AFCC99}"/>
              </a:ext>
            </a:extLst>
          </p:cNvPr>
          <p:cNvSpPr txBox="1"/>
          <p:nvPr/>
        </p:nvSpPr>
        <p:spPr>
          <a:xfrm>
            <a:off x="2321665" y="4267027"/>
            <a:ext cx="92134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الإعلام الجديد والتنمية المستدامة 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282F39"/>
              </a:solidFill>
              <a:effectLst/>
              <a:uLnTx/>
              <a:uFillTx/>
              <a:latin typeface="Alexandria" pitchFamily="2" charset="-78"/>
              <a:ea typeface="Noto Sans" panose="020B0502040504020204" pitchFamily="34"/>
              <a:cs typeface="Alexandria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480111" y="1485087"/>
            <a:ext cx="799143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أهمية حملات العلاقات</a:t>
            </a:r>
            <a:r>
              <a:rPr kumimoji="0" lang="ar-EG" sz="2000" b="1" i="0" u="none" strike="noStrike" kern="1200" cap="none" spc="0" normalizeH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العامة لدعم أهداف التنمية المستدامة </a:t>
            </a:r>
            <a:endParaRPr kumimoji="0" lang="ar-EG" sz="2000" b="1" i="0" u="none" strike="noStrike" kern="1200" cap="none" spc="0" normalizeH="0" baseline="0" noProof="0" dirty="0">
              <a:ln>
                <a:noFill/>
              </a:ln>
              <a:solidFill>
                <a:srgbClr val="282F39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9501" y="5100489"/>
            <a:ext cx="2139881" cy="82912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0161" y="5100489"/>
            <a:ext cx="9376461" cy="859611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0769" y="4978558"/>
            <a:ext cx="1109568" cy="107298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8852" y="5100488"/>
            <a:ext cx="9211854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61196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009096" y="2310183"/>
            <a:ext cx="601008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/>
            <a:r>
              <a:rPr lang="ar-BH" sz="20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لاشك</a:t>
            </a:r>
            <a:r>
              <a:rPr lang="ar-EG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أن العلاقات العامة تلعب دوراَ بارزاً في تحقيق أهداف التنمية المستدامة من خلال حملات هادفة وفعالة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/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/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يُعد الإعلام التنموي أحد الفروع الأساسية للنشاط الإعلامي الذي يهتم بقضايا التنمية المستدامة، فهو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إعلام هادف وشامل، ويفترض أن يكون إعلاماً واقعياً، يهدف إلى تحقيق غايات اجتماعية تنموية مستدامة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ويرتبط بالنواحي السياسية والاقتصادية والاجتماعية والثقافية والتربوية، ويستند إلى الصدق والوضوح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/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والصراحة في التعامل مع الجمهور، ودوره في التنمية المستدامة لا يحتاج إلى دليل. ويجب هنا تحديد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تفعيل دور وسائل ومشاركة المؤسسات الأخرى معه.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170F9BF-92A6-9DCB-A78F-1CF5C8B40F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2712" y="2685871"/>
            <a:ext cx="3025149" cy="2605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481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392355" y="2788448"/>
            <a:ext cx="65776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/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ويمكن أيضا تسليط الضوء على أداء دور الإعلام تجاه موضوعات وقضايا التنمية المستدامة، مع تشخيص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الموقف الإعلامي العربي الراهن تجاه هذه القضايا، والعمل على إيجاد رؤية إعلامية تنموية حديثة لتحقيق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/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التغيير الشامل وخلق ثقافة ديمقراطية، وتفعيل دور المؤسسات الوطنية والأهلية من أجل إيجاد حلول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ومقترحات لتعزيز مجالات التنمية المستدامة للنهوض بالدول النامية.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68DD395-8354-1DAD-0AEC-8D3BAB9A93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9608" y="2957933"/>
            <a:ext cx="2952750" cy="2607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7196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174147" y="1773064"/>
            <a:ext cx="9698986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/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إن أهمية الإعلام في التنمية المستدامة ترتبط ارتباطا كبيرا بأبعادها المختلفة لتشمل النظام المجتمعي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/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/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بكل ما يتضمنه من نظم فرعية كالنظام السياسي والاجتماعي والاقتصادي والثقافي، والتي في ضوئها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/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/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تتسع وتتعدد أبعاد التنمية المستدامة لتشمل التنمية البشرية، والاقتصادية، والسياسة، والبشرية، والإدارية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/>
            <a:endParaRPr lang="ar-BH" sz="1600" b="1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/>
            <a:r>
              <a:rPr lang="ar-EG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والتشريعية، ولضمان تحقيق ذلك يجب تهيئة المجتمع لأداء رسالته من خلال ما يلي:</a:t>
            </a:r>
            <a:endParaRPr lang="ar-BH" sz="1600" b="1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/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285750" lvl="0" indent="-285750" algn="just" rtl="1">
              <a:buFontTx/>
              <a:buChar char="-"/>
              <a:tabLst>
                <a:tab pos="350838" algn="l"/>
              </a:tabLst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تهيئة المجتمع لأداء رسالته الحضارية.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285750" lvl="0" indent="-285750" algn="just" rtl="1">
              <a:buFontTx/>
              <a:buChar char="-"/>
              <a:tabLst>
                <a:tab pos="350838" algn="l"/>
              </a:tabLst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285750" lvl="0" indent="-285750" algn="just" rtl="1">
              <a:buFontTx/>
              <a:buChar char="-"/>
              <a:tabLst>
                <a:tab pos="350838" algn="l"/>
              </a:tabLst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توفير الاحتياجات الأساسية ومتطلبات الوجود الحيوي. 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285750" lvl="0" indent="-285750" algn="just" rtl="1">
              <a:buFontTx/>
              <a:buChar char="-"/>
              <a:tabLst>
                <a:tab pos="350838" algn="l"/>
              </a:tabLst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285750" lvl="0" indent="-285750" algn="just" rtl="1">
              <a:buFontTx/>
              <a:buChar char="-"/>
              <a:tabLst>
                <a:tab pos="350838" algn="l"/>
              </a:tabLst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توفير ضمانات الأمن الشامل على مستوى الفرد والمجتمع الوطني. 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285750" lvl="0" indent="-285750" algn="just" rtl="1">
              <a:buFontTx/>
              <a:buChar char="-"/>
              <a:tabLst>
                <a:tab pos="350838" algn="l"/>
              </a:tabLst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285750" lvl="0" indent="-285750" algn="just" rtl="1">
              <a:buFontTx/>
              <a:buChar char="-"/>
              <a:tabLst>
                <a:tab pos="350838" algn="l"/>
              </a:tabLst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تصفية بناء التبعية وإبطال مفعول آلياتها. 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285750" lvl="0" indent="-285750" algn="just" rtl="1">
              <a:buFontTx/>
              <a:buChar char="-"/>
              <a:tabLst>
                <a:tab pos="350838" algn="l"/>
              </a:tabLst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tabLst>
                <a:tab pos="350838" algn="l"/>
              </a:tabLst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-	تأكيد ضرورة الترابط بين الجهد والمكافأة.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019D874-1B7A-E0C4-289F-1265A2A22B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6054" y="3912111"/>
            <a:ext cx="3190875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949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329790" y="2459133"/>
            <a:ext cx="969898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 rtl="1">
              <a:buFontTx/>
              <a:buChar char="-"/>
              <a:tabLst>
                <a:tab pos="350838" algn="l"/>
              </a:tabLst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تعميق أسس المشاركة السياسية في اتخاذ القرار على جميع المستويات. 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285750" lvl="0" indent="-285750" algn="just" rtl="1">
              <a:buFontTx/>
              <a:buChar char="-"/>
              <a:tabLst>
                <a:tab pos="350838" algn="l"/>
              </a:tabLst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285750" lvl="0" indent="-285750" algn="just" rtl="1">
              <a:buFontTx/>
              <a:buChar char="-"/>
              <a:tabLst>
                <a:tab pos="350838" algn="l"/>
              </a:tabLst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تهيئة البيئة الثقافية التي تسمح بأقصى إمكانيات العطاء والإبداع وتحقيق الذات. 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285750" lvl="0" indent="-285750" algn="just" rtl="1">
              <a:buFontTx/>
              <a:buChar char="-"/>
              <a:tabLst>
                <a:tab pos="350838" algn="l"/>
              </a:tabLst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tabLst>
                <a:tab pos="350838" algn="l"/>
              </a:tabLst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-	تكوين قاعدة عريضة لإطلاق طاقات إنتاجية ذاتية ودائمة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9A4F29A-4BD3-21A1-56A4-7689351E47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9231" y="2916843"/>
            <a:ext cx="3472052" cy="2920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3315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174147" y="2049253"/>
            <a:ext cx="969898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فالتنمية المستدامة عملية حضارية شاملة وديناميكية لمختلف أوجه النشاط في المجتمع، </a:t>
            </a: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فهي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عملية مجتمعية متشابكة ومتكاملة في إطار نسيج بالغ التعقيد تتفاعل فيه عوامل اقتصادية واجتماعية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وسياسية وثقافية، تتم من خلال إحداث تغييرات تراكمية، منتظمة ومخططة في الأبنية والهياكل الاجتماعية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والسياسية والاقتصادية والثقافية للمجتمع، وذلك على النحو الذي يؤدي إلى توسيع القاعدة الإنتاجية،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وتوفير الحاجات الأساسية للسكان ورفع مستوى معيشتهم، والانتقال بالمجتمع من حالة التخلف إلى حالة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التقدم.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BF7EBCF-FC0B-4A2E-C862-4E4355EB80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280" y="4315255"/>
            <a:ext cx="2286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9133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174147" y="2049253"/>
            <a:ext cx="969898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/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ويعتبر الإعلام بوسائله المختلفة التقليدية منها والحديثة هو الناتج الذي استحوذ على معظم ثمار التقدم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/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/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في الحضارة الإنسانية في الوقت الحاضر، فلقد تطورت أدواته واتسعت مساحاته واشتدت تأثيراته، فهو أداة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/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/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فاعلة في البناء أو الهدم، ووسيلة لدعم قيم الإنتاج والتسامح واحترام الآخر، وأداة لدفع عجلة النمو والتنمية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/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/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المستدامة في الدول النامية التي تشهد تراجعاً في أداء الاقتصاد وانخفاضا في معدلات النمو والتنمية.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9CB6F51-FD05-66F3-EFE0-FB78CA3A8B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8452" y="4103271"/>
            <a:ext cx="238125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49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76685" y="2664806"/>
            <a:ext cx="100364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/>
            <a:r>
              <a:rPr lang="ar-EG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وتكمن أهمية الإعلام التنموي في الدفع قدماً لتحقيق أهداف التنمية المستدامة تعبئة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الموارد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/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/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الذاتية للمجتمع وفق استراتيجية واضحة ومدروسة لكيفية تحقيق التنمية وحصر أولوياتها من حيث توسيع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/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/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نطاق المشاركة الشعبية وإنشاء وتحديث الأجهزة والمؤسسات التي تنهض بالدور الرئيسي في تنفيذ الخطط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/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/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وبرامج التنمية المستدامة، وتحقيق قدر من العدالة في توزيع أعباء التنمية وعوائدها. كما يرى البعض أن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/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/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للإعلام أدواراً في مجالات التنمية المستدامة </a:t>
            </a:r>
            <a:r>
              <a:rPr lang="ar-EG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منها: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876685" y="818565"/>
            <a:ext cx="776526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EG" sz="2000" b="1" u="sng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أهمية الإعلام التنموي في تحقيق</a:t>
            </a:r>
            <a:r>
              <a:rPr lang="ar-BH" sz="2000" b="1" u="sng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حملات</a:t>
            </a:r>
            <a:r>
              <a:rPr lang="ar-EG" sz="2000" b="1" u="sng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التنمية المستدامة </a:t>
            </a:r>
            <a:endParaRPr lang="en-US" sz="2000" u="sng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74259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11157" y="2470317"/>
            <a:ext cx="10369685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الناحية الاجتماعية: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تقوم بتوسيع الآفاق الفكرية، ولفت انتباه الناس إلى القضايا العامة باعتبار التنمية تتطلب </a:t>
            </a:r>
            <a:r>
              <a:rPr lang="ar-BH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فيما </a:t>
            </a: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ومعايير ومعتقدات اجتماعية متجددة. فنظام الاتصال هو أداة للتغيير نحو نظام اجتماعي شامل. 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الناحية السياسية: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فإنه يهدف إلى تأكيد أهمية مبدأ الوحدة الوطنية وتوسيع دائرة الحوار السياسي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الناحية الثقافية: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يسعى في خلق الظروف المواتية للتنمية ودعم التحولات الاجتماعية، وترسيخ التطورات الإيجابية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في مجال التعليم، والاهتمام بالتربية جنباً إلى جنب مع التطور الاقتصادي والاجتماعي، فالتنمية عملية إنسانية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حضارية ونسبية.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7460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84501" y="2172364"/>
            <a:ext cx="10078278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لذلك فالإعلام ودوره في التنمية المستدامة يهدف إلى خدمة قضايا المجتمع وأهداف أخرى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فهو يسعى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في تحقيق أهداف وغايات إجتماعية مستوحاة من حاجات المجتمع الأساسية ومصالحه الحيوية. ويسهم أيضاً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في ترسيخ الوعي الحقيقي بالتنمية القائم على المصارحة وتقديم الحقائق ومن ثم تبني برامج وخطط التنمية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المستدامة اللازمة. 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ومسئولية الإعلام تجاه عملية التنمية المستدامة هي تزويد المجتمع بأكبر قدر من الحقائق والمعلومات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الدقيقة التي يمكن للمعنيين بالتنمية التحقيق من صحتها ودقتها والتأكد من مصدرها، وبقدر ما في الإعلام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من حقائق ومعلومات دقيقة، بقدر تحقيق أهداف التنمية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642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84501" y="2274838"/>
            <a:ext cx="1007827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ويركز الكثير من العلماء المهتمين بدور الإعلام في التنمية ويسمون الدور الذي يضطلع به الإعلام في تطوير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المجتمعات باسم </a:t>
            </a:r>
            <a:r>
              <a:rPr kumimoji="0" lang="ar-EG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الهندسة الاجتماعية للإعلام الجماهيري،خاصة </a:t>
            </a: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وأن هذا الدور ينصب على كيفية توجيه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الجمهور لخدمة الرخاء الإنساني. وتتضح المعادلة التي دعت إلى تسمية دور الإعلام "</a:t>
            </a:r>
            <a:r>
              <a:rPr kumimoji="0" lang="ar-EG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بالهندسة الاجتماعية</a:t>
            </a: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"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إذاعرفنا أن الهدف الجوهري للتنمية الاجتماعية لا يستطاع تحقيقه بدون رفع المستوى الاقتصادي باستخدام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برامج ومشروعات التنمية الاقتصادية والاجتماعية لتوفير الخدمات وإشاعة العدالة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  <a:endParaRPr kumimoji="0" lang="ar-EG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160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083892" y="2065698"/>
            <a:ext cx="9879495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التخطيط الإعلامي </a:t>
            </a: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هو التوظيف الأمثل للإمكانيات البشرية والمتاحة، أو التي يمكن أن تتاح أثناء الفترة الزمنية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من أجل تحقيق أهداف معينة مع الاستخدام الأمثل لهذه الإمكانيات، ويتضمن التخطيط الإعلامي ما يلي: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285750" marR="0" lvl="0" indent="-28575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>
                <a:tab pos="225425" algn="l"/>
              </a:tabLst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وضع السياسة العامة. 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285750" marR="0" lvl="0" indent="-28575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>
                <a:tab pos="225425" algn="l"/>
              </a:tabLst>
              <a:defRPr/>
            </a:pPr>
            <a:endParaRPr kumimoji="0" lang="ar-EG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285750" marR="0" lvl="0" indent="-28575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>
                <a:tab pos="225425" algn="l"/>
              </a:tabLst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اختيار الاستراتيجيات المناسبة لتنفيذ هذه السياسات.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285750" marR="0" lvl="0" indent="-28575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>
                <a:tab pos="225425" algn="l"/>
              </a:tabLst>
              <a:defRPr/>
            </a:pPr>
            <a:endParaRPr kumimoji="0" lang="ar-EG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285750" marR="0" lvl="0" indent="-28575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>
                <a:tab pos="225425" algn="l"/>
              </a:tabLst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ترجمة كل من السياسات والاستراتيجيات إلى واقع ملموس.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285750" marR="0" lvl="0" indent="-28575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>
                <a:tab pos="225425" algn="l"/>
              </a:tabLst>
              <a:defRPr/>
            </a:pPr>
            <a:endParaRPr kumimoji="0" lang="ar-EG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25425" algn="l"/>
              </a:tabLst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-	</a:t>
            </a:r>
            <a:r>
              <a:rPr kumimoji="0" lang="ar-B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 </a:t>
            </a: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تحديد مستويات الجهات المختلفة المسئولة عن التنفيذ.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229532" y="970809"/>
            <a:ext cx="859397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التخطي</a:t>
            </a:r>
            <a:r>
              <a:rPr lang="ar-EG" sz="1600" b="1" u="sng" noProof="0" dirty="0">
                <a:solidFill>
                  <a:prstClr val="black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ط لحملات العلاقات العامة </a:t>
            </a:r>
            <a:r>
              <a:rPr kumimoji="0" lang="ar-EG" sz="16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والتنمية المستدامة</a:t>
            </a:r>
            <a:r>
              <a:rPr kumimoji="0" lang="ar-EG" sz="18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: </a:t>
            </a:r>
            <a:endParaRPr kumimoji="0" lang="en-US" sz="18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10790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083892" y="2065698"/>
            <a:ext cx="9879495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 rtl="1">
              <a:buFontTx/>
              <a:buChar char="-"/>
              <a:tabLst>
                <a:tab pos="225425" algn="l"/>
              </a:tabLst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تحديد احتياجات المجتمع بطريقة علمية وترتيب أولوياتها. 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285750" lvl="0" indent="-285750" algn="just" rtl="1">
              <a:buFontTx/>
              <a:buChar char="-"/>
              <a:tabLst>
                <a:tab pos="225425" algn="l"/>
              </a:tabLst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285750" lvl="0" indent="-285750" algn="just" rtl="1">
              <a:buFontTx/>
              <a:buChar char="-"/>
              <a:tabLst>
                <a:tab pos="225425" algn="l"/>
              </a:tabLst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285750" lvl="0" indent="-285750" algn="just" rtl="1">
              <a:buFontTx/>
              <a:buChar char="-"/>
              <a:tabLst>
                <a:tab pos="225425" algn="l"/>
              </a:tabLst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تحديد المشكلات التي تواجه المجتمع واختيار أنسب الطرق لمعالجتها. 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285750" lvl="0" indent="-285750" algn="just" rtl="1">
              <a:buFontTx/>
              <a:buChar char="-"/>
              <a:tabLst>
                <a:tab pos="225425" algn="l"/>
              </a:tabLst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285750" lvl="0" indent="-285750" algn="just" rtl="1">
              <a:buFontTx/>
              <a:buChar char="-"/>
              <a:tabLst>
                <a:tab pos="225425" algn="l"/>
              </a:tabLst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285750" lvl="0" indent="-285750" algn="just" rtl="1">
              <a:buFontTx/>
              <a:buChar char="-"/>
              <a:tabLst>
                <a:tab pos="225425" algn="l"/>
              </a:tabLst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تحقيق التوازن في التنمية.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tabLst>
                <a:tab pos="225425" algn="l"/>
              </a:tabLst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tabLst>
                <a:tab pos="225425" algn="l"/>
              </a:tabLst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-	ربط مجهودات التنمية في مختلف أنحاء المجتمع</a:t>
            </a:r>
            <a:r>
              <a:rPr lang="ar-EG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lvl="0" algn="just" rtl="1">
              <a:defRPr/>
            </a:pP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EA9773D-AA03-14DD-46EF-BB0F278A84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057" y="3364862"/>
            <a:ext cx="2619375" cy="174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3969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34278" y="2049253"/>
            <a:ext cx="10316818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ويختلف التخطيط الإعلامي من مجتمع لآخر ومن دولة لأخرى ومن نظام إعلامي إلى آخر طبقاً للمفاهيم والأفكار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والثقافات السائدة، بل يختلف في البلد الواحد ومن مرحلة إلى أخرى وفقاً للاستراتيجية العامة للمجتمع، التي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تتضمن الأهداف العليا التنموية للدولة وللاستراتيجية الإعلامية، التي تستوعب هذه الأهداف العليا 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الإعلامية، التي تترجم الاستراتيجية الإعلامية إلى مبادئ ثابتة وترتبط معها في إطار السياسات الأخرى السكانية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والتعليمية والاقتصادية والاجتماعية، وتعبر عنها في شكل خطط إعلامية تمثل الأهداف التي ينشد المجتمع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تحقيقها خلال فترة زمنية طويلة.. وخطط تفصيلية سنوية تمثل الترجمة التفصيلية لأهداف الخطة في شكل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مشروعات وأعمال محددة بتوقيتات زمنية محددة.</a:t>
            </a:r>
            <a:endParaRPr kumimoji="0" lang="ar-EG" sz="1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67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094030" y="2009864"/>
            <a:ext cx="1009906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ولإيجاد تكامل بين خطة الإعلام وتوظيفها في دعم خطط التنمية المستدامة، يجب اتباع الآتي:</a:t>
            </a:r>
            <a:endParaRPr lang="ar-BH" sz="1600" b="1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b="1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-</a:t>
            </a:r>
            <a:r>
              <a:rPr lang="ar-EG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تخطيط حملات إعلامية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لجذب رؤوس الأموال العربية والدولية للاستثمار في بعض البلدان النامية، حيث إن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ذلك عمل قومي وإسلامي. 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-</a:t>
            </a:r>
            <a:r>
              <a:rPr lang="ar-EG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تفعيل دور وسائل الإعلام في المجال الثقافي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، حيث تعد التنمية الثقافية بعداً أساسياً للتنمية الاجتماعية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الاقتصادية، باعتبار ان الثقافة هي المظهر التعبيري للسلوك الإنساني. 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-</a:t>
            </a:r>
            <a:r>
              <a:rPr lang="ar-EG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تبني خطة إعلامية يمكن من خلالها تفعيل دور المحاضرات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والمؤتمرات والمجموعات النقاشية، لدعم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خطط التنمية من أجل القضاء على الأمية، ومساهمة وسائل الإعلامية بالعمل على نشر الدعوة إلى التنمية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المستدامة، وتعميق أبعادها التربوية والثقافة.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7471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74109" y="2264697"/>
            <a:ext cx="10099061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ar-EG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تحقيق التوعية الشعبية من خلال العمل الصادق </a:t>
            </a: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والتجربة الواقعية التي تستطيع أن تقنع المواطن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285750" marR="0" lvl="0" indent="-28575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R="0" lvl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ar-BH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     </a:t>
            </a: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بالتغيير، وتحقيق حاجاته ومطالبه، وهذا ما يمكن أن تقوم به وسائل الإعلام المختلفة. 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285750" marR="0" lvl="0" indent="-28575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kumimoji="0" lang="ar-EG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285750" marR="0" lvl="0" indent="-28575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ar-EG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تقوم وسائل الإعلام بالتعبير الحقيقي عن آراء الشعوب</a:t>
            </a: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، وأن تشجع الحوار البناء، فالحرية لا تتمثل فقط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285750" marR="0" lvl="0" indent="-28575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R="0" lvl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ar-BH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     </a:t>
            </a: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في عدم الرقابة والقيود على وسائل الإعلام. 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285750" marR="0" lvl="0" indent="-28575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kumimoji="0" lang="ar-EG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285750" marR="0" lvl="0" indent="-28575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ar-EG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إعادة النظر في القوانين والتشريعات المنظمة ل</a:t>
            </a: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لعمل الإعلامي، بما يجعلها أكثر مرونة، حتى يمكن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285750" marR="0" lvl="0" indent="-28575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R="0" lvl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ar-BH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     </a:t>
            </a: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تشجيع</a:t>
            </a:r>
            <a:r>
              <a:rPr kumimoji="0" lang="ar-B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المنظمات الإنمائية والنقابات على التعبير بشكل جاد، وبما لا يجعل التشريعات والقوانين الإعلامية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285750" marR="0" lvl="0" indent="-28575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R="0" lvl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ar-BH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    </a:t>
            </a: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قيودا تحد من حرية الفكر والتعبير.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1640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74109" y="2264697"/>
            <a:ext cx="10099061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-</a:t>
            </a:r>
            <a:r>
              <a:rPr kumimoji="0" lang="ar-EG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التطوير المستمر للعاملين في مجال الإعلام</a:t>
            </a: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، وذلك بتدريبهم ومدهم بالإحصاءات والمعلومات من أجل التزود</a:t>
            </a:r>
            <a:r>
              <a:rPr kumimoji="0" lang="ar-B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lang="ar-BH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بالمعرفة، حتى يمكن نقلها إلى الجمهور. 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-</a:t>
            </a:r>
            <a:r>
              <a:rPr kumimoji="0" lang="ar-EG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دعم أجهزة الإعلام بالتكنولوجيا الحديثة </a:t>
            </a: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حتى تصبح وسائل الإعلام أكثر انتشاراً وتأثيراً في هذا العصر. 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-</a:t>
            </a:r>
            <a:r>
              <a:rPr kumimoji="0" lang="ar-EG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تنويع مجالات التناول الإعلامي </a:t>
            </a: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لزيادة جاذبية البرامج ودورها في عرض الأفكار والإنجازات من خلال الأعمال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الدرامية كالمسلسلات والأفلام، وكذلك البرامج الثقافية. 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-</a:t>
            </a:r>
            <a:r>
              <a:rPr kumimoji="0" lang="ar-EG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تركيز الاهتمام على الأنشطة التنموية</a:t>
            </a: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، بما يحقق التعاون والولاء والاستقلالية والاعتماد على النفس.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042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74109" y="2264697"/>
            <a:ext cx="10099061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-إعداد كوادر إعلامية متخصصة في المجالات الصناعية والزراعية والصحية والخدمية، بما يعطي مساحة أكبر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للخريجين للمشاركة في التنمية المستدامة. 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-قيام وزارة الإعلام بتوجيه بوسائل الإعلام لنشر إعلانات عن المنتجات وإمكانات التنمية المستدامة، والاستثمار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بأسعار مخفضة، ومجانية في أحيان أخرى. 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-الاعتراف بأن التنمية أولاً وقبل كل شيء قضية وطنية تعتمد على جهد الشعب، وكل مساعدة خارجية يجب أن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تضاف إلى هذا الجهد، لا أن تكون بديلاً عنه أو عبئاً عليه.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392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214179" y="2244602"/>
            <a:ext cx="969898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أصبحت وسائل الإعلام تمارس دوراً جوهرياً في إثارة اهتمام الجمهور بالقضايا والمشكلات المطروحة، حيث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تُعد وسائل الإعلام مصدراً رئيساً يلجأ إليه الجمهور في استقاء معلوماته عن جميع القضايا السياسية،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والثقافية، والاجتماعية بسبب فاعليته الاجتماعية وانتشاره الواسع، فالإعلام له القدرة على الحراك ومخاطبة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فئات المجتمع كافة، كما يمتلك الإمكانية على تشكيل الوعي الاجتماعي بصورة غير مباشرة، كما يمثل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عنصراً مؤثراً في حياة المجتمعات باعتباره مصدرا لنشر الفكر والثقافة، ويساهم بفاعلية في عملية تشكيل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الوعي الاجتماعي للأفراد إلى جانب الأسرة والمؤسسات التعليمية والمؤسسات المدنية.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itle 1"/>
          <p:cNvSpPr txBox="1">
            <a:spLocks noChangeArrowheads="1"/>
          </p:cNvSpPr>
          <p:nvPr/>
        </p:nvSpPr>
        <p:spPr bwMode="auto">
          <a:xfrm>
            <a:off x="1449250" y="807134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ar-EG" sz="2000" b="1" u="sng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دور وسائل الإعلام في دعم حملات التنمية المستدامة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4400" b="1" i="0" u="sng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/>
              <a:ea typeface="+mj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59806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557319" y="184968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132434" y="2049730"/>
            <a:ext cx="999026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وتأتي أهمية استخدام وسائل الإعلام المختلفة من حاجة الدول إلى إعلام يواكب خطط التنمية المستدامة،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ويعمل على خلق المشاركة من جانب الأفراد في عجلة التنمية المستدامة، فوسائل الإعلام تستطيع أن تحقق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فاعليتها القصوى كوسائل تنموية إذا أخذت في الاعتبار عدة عوامل منها: الخبرات والمعارف التي يتمتع بها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القائم بالاتصال تجاه هذه القضايا، ودرايته بخصائص الوسيلة الإعلامية التي يبث من خلالها رسائله الإعلامية،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فضلا عن معرفته لخصائص الجمهور الذي توجه له الرسالة الإعلامية، واهتماماته والعوامل الانتقائية المؤثرة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في سلوكه الاتصالي، وكذلك إعداد الرسالة المناسبة لنوعية هذا المجتمع، واختيار الوسيلة الإعلامية المناسبة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له، مع استخام أساليب التشويق وعوامل الجذب في هذه الرسالة.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610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89640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100866" y="2525980"/>
            <a:ext cx="99902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وتهدف برامج التنمية المستدامة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في المجتمعات النامية إلى إحداث تغيير في اتجاهات الناس وفي البنية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الطبيعية وإنشاء علاقات جديدة بينهم وبين الموارد الاقتصادية وإدخال الوسائل التكنولوجية الحديثة في الإنتاج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وما يتبع ذلك من تغيرات لأساليب الإنتاج ولمفاهيم الثروة والدخل والاستهلاك، مما يترتب عليه تغيير في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التركيب الاجتماعي والعلاقات ومجموع القيم الاجتماعية وإدخال مفاهيم علمية جديدة في السلوك والعادات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والخبرات التقليدية في مجالات العمل الجماعي والحياة السياسية والتعليم والإدارة والصحة وغيرها.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6438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14558" y="1773064"/>
            <a:ext cx="1041816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عملية التنمية المستدامة عندما تتم لا تحدث دون مشاكل أو معوقات، وهذه المعوقات تتمثل في القيم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والعادات السيئة المتوارثة وسيطرة العقلية التقليدية على تفكير أغلب أبناء هذه الشعوب، كما تعاني هذه الشعوب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أيضا من مشكلات تتعلق بنظم التعليم فيها، فالأمية سمة من السمات الرئيسية وهبوط المستوى التعليمي نتيجة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كثرة الطلاب وقلة الخبرات العلمية والأجهزة وضيق القاعات، مما أدى إلى تردي المستوى التعليمي وانخفاض القدرة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الإبداعية واستمرار الاعتماد على التكنولوجيا المستوردة.. هذا بالإضافة إلى المشكلات المرتبطة بوضع المرأة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الاجتماعية وقلة إنتاجيتها.. والمشكلة السكانية التي تتمثل ليس في مجرد ارتفاع الزيادة السكانية وإنما في عدم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استثمار الطاقات البشرية الاستثمار الأمثل. كل هذه المشاكل تتعلق ببرامج التنمية المستدامة، وهنا يأتي دور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الإعلام المساند في تجسيد هذه المشاكل، والعمل على إيجاد الحلول لها.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 bwMode="auto">
          <a:xfrm>
            <a:off x="1214179" y="744107"/>
            <a:ext cx="8229600" cy="941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2800" b="0" i="1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raditional Arabic" panose="02020603050405020304" pitchFamily="18" charset="-78"/>
              </a:rPr>
            </a:br>
            <a:endParaRPr kumimoji="0" lang="en-US" sz="4400" b="0" i="1" u="sng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/>
              <a:ea typeface="+mj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58791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17280" y="2470317"/>
            <a:ext cx="10356047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كما تقوم وسائل الإعلام بدور إيجابي </a:t>
            </a: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في المعاونة على تحقيق هذه الخطط والأهداف التنموية في الدول النامية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باعتبارها جزءاً مهماً من التطور القومي، وارتباطها بالنظام الاجتماعي والسياسي والاقتصادي في المجتمع الذي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تعمل في إطاره، حيث قد يصبح نجاح خطط التنمية المستدامة مرهوناً بالمشاركة الإيجابية للقوى المنتجة من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خلال الإعلام المخطط له، ودوره في التوعية والتربية والتثقيف، مما يتطلب إعداد سياسات إعلامية وطنية تحدد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الأولويات وترسم الوسائل لبلوغ الأهداف المرجوة انطلاقاً من أن الإعلام لا ينتج التنمية المستدامة بل يمهد الطريق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إليها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  <a:endParaRPr kumimoji="0" lang="ar-EG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722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45616" y="2565186"/>
            <a:ext cx="1035604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وأن الإعلام الردئ قد يعطل مسيرة التنمية المستدامة في مراحلها كافة، وينطلق هذا الدور من التطور القائم بين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الإعلام والتنمية من المنظور الذي يؤمن بأن المعرفة ليست عنصراً منفصلاً عن الواقع المادي الذي يفرزها من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خلال التفاعل المستمر معها، وأن هذه العلاقة بين الفكر والعمل هي التي توضح وتحدد شكل الصلة بينهما.</a:t>
            </a:r>
            <a:endParaRPr kumimoji="0" lang="ar-EG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628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64498" y="1825614"/>
            <a:ext cx="10433154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-اعتبار وسائل الإعلام جزءا مهما من منظومة متكاملة مع باقي قطاعات الدولة. 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-أخذ التدابير اللازمة لإنشاء وتطوير وسائل الإعلام المطلوبة للتنمية المستدامة. 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-توفير مجالات استثمارية في مجال وسائل الإعلام أسوة بباقي مجالات المجتمع. 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-اعتبار الاتصال والإعلام موردان رئيسيان من موارد التنمية من خلال تنمية إستراتيجيات الاتصال.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-إدخال التكنولوجيا الحديثة اللازمة في تطوير منظومة الإعلام لخدمة التنمية المستدامة. 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-إشراك وسائل الإعلام في السياسات الثقافية واعتبارها الركن الأساسي لذلك.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EG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-توسيع نظم الاتصال وتنوعها بما يلائم تطور المجتمع ومتطلباته. </a:t>
            </a:r>
          </a:p>
          <a:p>
            <a:pPr lvl="0" algn="just" rtl="1">
              <a:defRPr/>
            </a:pPr>
            <a:endParaRPr lang="ar-EG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68951" y="371553"/>
            <a:ext cx="82953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rtl="1">
              <a:defRPr/>
            </a:pPr>
            <a:r>
              <a:rPr lang="ar-EG" sz="2000" b="1" u="sng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ولكي تقوم وسائل الإعلام بدورها الفعال في مجالات التنمية المستدامة، يجب الأخذ في الاعتبار الآتي: </a:t>
            </a:r>
          </a:p>
        </p:txBody>
      </p:sp>
    </p:spTree>
    <p:extLst>
      <p:ext uri="{BB962C8B-B14F-4D97-AF65-F5344CB8AC3E}">
        <p14:creationId xmlns:p14="http://schemas.microsoft.com/office/powerpoint/2010/main" val="2743427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132434" y="2116982"/>
            <a:ext cx="9698986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-الربط بين السياسات التربوية والعلمية والإعلامية لخدمة عمليات التنمية المستدامة. 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-زيادة حصة البرامج التعليمية والإرشادية والتنموية في وسائل الإعلام. 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-تغطية البرامج الإعلامية لباقي القطاعات التي لا تحظى بالاهتمام مثل السياحة – البيئة – المرور – التنمية. 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--إنشاء هيئة وطنية تشرف على برامج التنمية المستدامة في وسائل الإعلام المختلفة (العام والخاص)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لتنسيق الجهود بين جميع المؤسسات. 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-إجراء بحوث إعلامية في المناطق المختلفة لقياس وتقييم فاعلية وسائل الإعلام في المدن، وأثره على التنمية المستدامة. 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-عمل دورات تدريبية للعاملين في وسائل الإعلام المختلفة، وتعريفهم بأهداف وخطط التنمية المستدامة.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333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730937" y="2911027"/>
            <a:ext cx="630671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شهدت الحياة المعاصرة تغيراً في مجالات متعددة، إذ يواكب العالم تقدماً تقنياً يصاحبه انفجار سكاني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ومعرفي. وهناك إجماع بين العديد من الباحثين على أن تكنولوجيا الاتصال الحديثة وفي مقدمتها شبكة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الإنترنت التي قد فتحت عصراً جديداً من عصور الاتصال والتفاعل بين البشر، كما وفرت المعلومات والمعارف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التي تقدمها لمستخدميها، ولكن على الجانب الآخر هنا مخاوف من الآثار السلبية النفسية والاجتماعية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والثقافية والأسرية التي قد تحدثها. </a:t>
            </a:r>
            <a:endParaRPr kumimoji="0" lang="ar-EG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525570" y="679330"/>
            <a:ext cx="544572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EG" sz="2000" b="1" u="sng" dirty="0">
                <a:latin typeface="Alexandria" pitchFamily="2" charset="-78"/>
                <a:cs typeface="Alexandria" pitchFamily="2" charset="-78"/>
              </a:rPr>
              <a:t>الإعلام الجديد </a:t>
            </a:r>
            <a:r>
              <a:rPr lang="ar-BH" sz="2000" b="1" u="sng" dirty="0">
                <a:latin typeface="Alexandria" pitchFamily="2" charset="-78"/>
                <a:cs typeface="Alexandria" pitchFamily="2" charset="-78"/>
              </a:rPr>
              <a:t>وحملاات </a:t>
            </a:r>
            <a:r>
              <a:rPr lang="ar-EG" sz="2000" b="1" u="sng" dirty="0">
                <a:latin typeface="Alexandria" pitchFamily="2" charset="-78"/>
                <a:cs typeface="Alexandria" pitchFamily="2" charset="-78"/>
              </a:rPr>
              <a:t>التنمية المستدامة</a:t>
            </a:r>
            <a:endParaRPr lang="en-US" sz="2000" b="1" u="sng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3913C0-3F7C-0EBC-7F09-10CB379A9F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4346" y="2960091"/>
            <a:ext cx="2771775" cy="2470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427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132434" y="1773064"/>
            <a:ext cx="969898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والتطوّر التكنولوجي هو جوهر حياة الإعلام والاتصال، فالإعلام جديد في كلّ طور من أطواره، حيث يطرح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قضايا معرفيّة حادّة تدور كلّها حول فهم الآفاق الحقيقيّة للواقع الاجتماعي المركّب الذي أفرزه ظهور بيئة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عالميّة جديدة تتمتّع بقوّة تدفق فائقة للمعلومات، مما يعكس ثقافة الاستخدام المرن لتكنولوجيا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المعلومات ممّا أدّى إلى حصر التفكير في تنمية أساليب التعامل والتعايش مع الأنماط الحديثة لمجتمع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المعلومات. والتطوّر التقني لا يحدث ولا يستمرّ وفق نظام مستقلّ بذاته، تحرّكه الوسائل والأدوات، إنّما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يرافقه تطوّر للسلوك الإنساني الذي ينظّم ويراقب وسطا ثقافياً بعينه لذلك فإنّه من الضّروري، عند دراسة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مظاهر التطوّر التقني الحديث، النّظر إلى مجتمع المعلومات التي بمقتضاها يتحول العالم إلى نظام مفتوح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تنشّطه المعلومة في كلّ حالاته وأطواره.</a:t>
            </a:r>
            <a:endParaRPr kumimoji="0" lang="ar-EG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9198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132433" y="1773064"/>
            <a:ext cx="10054375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وتقوم فكرة وسائل الإعلام الجديدة على تطوير أشكال منفردة من وسائل الإعلام الرقمية، وإعادة خلق أشكال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أخرى من وسائل الإعلام التقليدية تتبنى وتتكيف مع تكنولوجيا الإعلام الجديدة، في حين أنه غالباً ما يكون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المضمون الإعلامي لمواقع الإنترنت، هو إعادة تجميع لمحتوى وسائل الإعلام القديمة الموجودة بالفعل (نص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مطبوع، صور، أفلام، مقاطع فيديو مصورة)، حيث أسهمت هذه الوسائل التقليدية في دعم التواجد الوظيفي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للشبكة ضمن حقل الاتصال، بارتباطاتها بالشبكة من خلال مواقع الصف اليومية والأسبوعية، ومحطات الراديو،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والتليفزيون، ووكالات الأنباء، قبل أن تُشرع مواقع الإنترنت بإنتاج جيل جديد من المحتوى.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9321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068812" y="2441280"/>
            <a:ext cx="10054375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وسائل الإعلام الجديدة، هو مصطلح عام يشير للتغير الثابت في طريقة توصيل المعلومات والتسلية للمستهلكين، وهي مسألة</a:t>
            </a:r>
            <a:endParaRPr kumimoji="0" lang="ar-BH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4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متغيرة ولكنها تتضمن حالياً الإنترنت، تليفونات الويب، التليفزيون الرقمي، وصناديق تشفير القنوات، مقابل وسائل الاتصال</a:t>
            </a:r>
            <a:endParaRPr kumimoji="0" lang="ar-BH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4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التقليدية، كالجرائد والتليفزيون التماثلي والكتب والراديو التماثلي وقنوات التواصل الاجتماعي.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B26A028-BEA0-B4EC-C87B-C2D12F5D25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280" y="3610831"/>
            <a:ext cx="2962275" cy="2452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07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575567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132434" y="2318797"/>
            <a:ext cx="969898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ويُعد الإعلام الجديد أفضل وسائل الاتصال الدولية الناجحة والمتفوقة على كل الوسائل التقليدية والحديثة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لكونه وسيلة تتميز باللامكان واللازمان، والتفاعلية، والمجانية أو شبه المجانية، والربط الدائم وتنوع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التطبيقات، والسهولة، كما يؤثر تأثيراً كبيراً في العلاقات الاجتماعية سواء على المستوى الفردي أو الجماعي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، فالتغيرات التي تحققت في مجال تقنية الاتصالات قد سمحت مع انتشار الإعلام الجديد وربطه مع الأقمار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الاصطناعية التي أدت إلى تقوية شبكات الاتصال وظهور أنماط جديدة من الاتصال تسمح بها التقنيات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الحديثة. </a:t>
            </a:r>
            <a:endParaRPr kumimoji="0" lang="ar-EG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3559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575567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132434" y="2172363"/>
            <a:ext cx="9698986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وسعت وسائل الإعلام الجديدة إلى مضاعفة سرعة تدفّق الرّسائل والمضامين التي تمثّل محور قوّته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الإنتاجيّة، كما إن كثرة المعلومات وتنوعها ما بين علمية بحتة وثقافية عامة وتجارية، كان سبباً رئيسياً وراء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تطورها والتواصل معها، والتي تحقق للكثير من الناس إشباع  ميولهم نتيجة مهاراتهم واطلاعهم على الجديد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والمفيد، أما السبب الثاني الذي جعل الإنترنت تنتشر وتزدهر بهذه السرعة وبدون قيود، فهو جعلها بغير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ملكية لجهة ما أو تتحكم فيها جهة حكومية، أو تديرها دولة من الدول، وإنما تديرها جمعيةومجلس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استشاري يقومن بمهمة وضع المواصفات والإشراف عليها، خاصة بعد أن أخذت أبعاداً جديدة من وظائف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التشويق والتعليم والترفيه للإعلانات التي ربما تجلب أعداداً غفيرة من المستخدمين لها.</a:t>
            </a:r>
            <a:endParaRPr kumimoji="0" lang="ar-EG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4263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575567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132434" y="2186391"/>
            <a:ext cx="969898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أصبحت مواقع التواصل الاجتماعي اليوم من الوسائل المهمة التي تقوم بدور مهم في التنمية من خلال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تربية النشء، وإكسابهم عادات وسلوكيات مختلفة، وأداة من أدوات التغيير الاجتماعي، كما يتضح أهمية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هذه القنوات في الاستفادة من إشغال أوقات الشباب بقصد تنمية جوانب وأمور مهمة في مجالات التنمية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المستدامة، كما تساهم هذه القنوات في بناء شخصية الشباب وبث روح وتحمل المسئولية الاجتماعية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والأسرية والوطنية والاعتداد بالذات، وتعزيز العلاقات الاجتماعية والأسرية، وتنبه علماء الاجتماع بأهمية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هذه المواقع ودورها في التنمية المجتمعية المستدامة.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88990" y="904359"/>
            <a:ext cx="493756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 rtl="1">
              <a:defRPr/>
            </a:pPr>
            <a:r>
              <a:rPr lang="ar-EG" sz="1600" b="1" u="sng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مواقع التواصل الاجتماعي والتنمية المستدامة: </a:t>
            </a:r>
          </a:p>
        </p:txBody>
      </p:sp>
    </p:spTree>
    <p:extLst>
      <p:ext uri="{BB962C8B-B14F-4D97-AF65-F5344CB8AC3E}">
        <p14:creationId xmlns:p14="http://schemas.microsoft.com/office/powerpoint/2010/main" val="2189501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575567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132434" y="2131919"/>
            <a:ext cx="969898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فضلاً عن سرعة الاتصال وقلة التكلفة المالية خدمة لقضايا مجتمعاتها، طبقا لنظرة تختلف من مجتمع لآخر،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تتحكم فيها كثير من العوامل التاريخية والاهتمامات الشخصية، خاصة أن ظهور وسائل التواصل الاجتماعي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مثّل فرصا نقلت المجتمعات إلى آفاق غير مسبوقة بما تحققه من تأثير وانتقال بلا قيود أو رقابة، بتكثيف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تدفق المعرفة التي تستهدف تغيير السلوك والاهتمام ببناء صورة ذهنية لدى الجمهور المستهدف.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205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575567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73739" y="2204917"/>
            <a:ext cx="969898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وتُعد مواقع التواصل الاجتماعي عبر الإنترنت من أحدث منتجات تكنولوجيا الاتصالات وأكثرها شعبية، ورغم أن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هذه المواقع أُنشئت في الأساس للتواصل الاجتماعي بين الأفراد، وأشهرها على الإطلاق فيس بوك وتويتر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وانستجرام واسناب شات، وغيرها. 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وتمثل مواقع التواصل الاجتماعي أكبر منصة للتواصل بين فئات المجتمع، وتعتبر أهم مخرجات ثورة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المعلومات والاتصالات، تبارت المجتمعات والكيانات البشرية في توظيف خصائصها وميزاتها التفضيلية في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إعادة تشكيل خارطة العمل الاتصالي بما تحمله من خصائص التفاعلية وعالمية الانتشار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  <a:endParaRPr kumimoji="0" lang="ar-EG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7782" y="774151"/>
            <a:ext cx="4084674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511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575567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73739" y="2028616"/>
            <a:ext cx="969898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ويرى علماء الاجتماع أن مواقع التواصل الاجتماعي أثرت تأثيراً بالغاً في مستقبل الشباب، حيث إنها تساعد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الشباب على تنظيم أسلوب حياتهم وطريقة تفكيرهم، كما تعزز التماسك الاجتماعي وتطور أنماط التفاعل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الاجتماعي من خلال تدعيم التفاعل مع جميع المستويات لدى الشباب، وبالتالي تطوير ودعم التراث الثقافي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والإنساني العالمي، الأمر الذي يؤدي إلى زيادة الحوار الاجتماعي بين الشعوب، ومن ثم تكوين صداقات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جديدة مع مجموعات ذات اهتمام مشترك تسهل عمليات الاتصال والتعامل عبر المسافات بين الأجيال،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وتعريف الشباب بالخدمات الاجتماعية والاقتصادية في مجالات التعليم والصحة والإسكان.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253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575567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132434" y="1773064"/>
            <a:ext cx="9698986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وسعت وسائل الإعلام الجديدة إلى مضاعفة سرعة تدفّق الرّسائل والمضامين التي تمثّل محور قوّته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الإنتاجيّة، كما إن كثرة المعلومات وتنوعها ما بين علمية بحتة وثقافية عامة وتجارية، كان سبباً رئيسياً وراء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تطورها والتواصل معها، والتي تحقق للكثير من الناس إشباع  ميولهم نتيجة مهاراتهم واطلاعهم على الجديد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والمفيد، أما السبب الثاني الذي جعل الإنترنت تنتشر وتزدهر بهذه السرعة وبدون قيود، فهو جعلها بغير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ملكية لجهة ما أو تتحكم فيها جهة حكومية، أو تديرها دولة من الدول، وإنما تديرها جمعيةومجلس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استشاري يقومن بمهمة وضع المواصفات والإشراف عليها، خاصة بعد أن أخذت أبعاداً جديدة من وظائف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التشويق والتعليم والترفيه للإعلانات التي ربما تجلب أعداداً غفيرة من المستخدمين لها.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167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54765" y="2434784"/>
            <a:ext cx="10575235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وختاماً.... فإن التنمية</a:t>
            </a:r>
            <a:r>
              <a:rPr kumimoji="0" lang="ar-B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المستدامة </a:t>
            </a: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لا تعتمد على التقدم الاقتصادي فقط، بل تركز على التعامل مع الانسان كمحور لأي 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مبادرة</a:t>
            </a:r>
            <a:r>
              <a:rPr kumimoji="0" lang="ar-B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تنموية ومما لا شك فيه أن العالم يمر بمرحلة تغيرات سريعة، ولعل التنمية أبرز القضايا التي أهتمت بها الدول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وظهرت</a:t>
            </a:r>
            <a:r>
              <a:rPr kumimoji="0" lang="ar-B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إلى حيز الوجود، إذ وضعت الحكومات لنفسها خططه، وبرامج تنموية </a:t>
            </a:r>
            <a:r>
              <a:rPr kumimoji="0" lang="ar-B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متنوعة </a:t>
            </a: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تتفق وفلسفاتها الاجتماعية، </a:t>
            </a:r>
            <a:endParaRPr kumimoji="0" lang="ar-B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واتجاهاتها</a:t>
            </a:r>
            <a:r>
              <a:rPr kumimoji="0" lang="ar-B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</a:t>
            </a:r>
            <a:r>
              <a:rPr kumimoji="0" lang="ar-EG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 الايدلوجية، وثقافتها الوطنية؛ من أجل القضاء على التخلف ورفع مستوى المعيشة، وزيادة انتاجية الفرد في المجتمع.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6931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36022" y="2242087"/>
            <a:ext cx="10575235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وبما أن جوانب التنمية تتعدد وتتسع لتشمل النظام المجتمعي بأسره بكل ما يتضمنه من نظم فرعية مثل الجانب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(الاجتماعي، والسياسي والاقتصادي، والثقافي، والاتصالي)، فإن مسؤولية وسائل الاتصال في أي مجتمع كبيرة جدا،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خاصة إذ كانت تمتلك من الإمكانات، والأساليب، ما يجعلها تؤثر في محيطها بفعالية واضحة إذ يؤدي الإعلام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والعلاقات العامة في المؤسسات الحكومية وغير الحكومية أدواره مهمة ومؤثرة في عمل الأفراد والمجتمعات من</a:t>
            </a: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endParaRPr lang="ar-BH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just" rtl="1">
              <a:defRPr/>
            </a:pPr>
            <a:r>
              <a:rPr lang="ar-EG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خلال إطلاق حملات هادفة وداعمة لأهداف التنمية المستدامة وهو ما تم التطرق له خلال هذه المحاضرة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627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Custom 5">
      <a:dk1>
        <a:srgbClr val="282F39"/>
      </a:dk1>
      <a:lt1>
        <a:srgbClr val="FFFFFF"/>
      </a:lt1>
      <a:dk2>
        <a:srgbClr val="000000"/>
      </a:dk2>
      <a:lt2>
        <a:srgbClr val="EEEEEE"/>
      </a:lt2>
      <a:accent1>
        <a:srgbClr val="C2C923"/>
      </a:accent1>
      <a:accent2>
        <a:srgbClr val="42AFB6"/>
      </a:accent2>
      <a:accent3>
        <a:srgbClr val="074D67"/>
      </a:accent3>
      <a:accent4>
        <a:srgbClr val="CB1B4A"/>
      </a:accent4>
      <a:accent5>
        <a:srgbClr val="FCB414"/>
      </a:accent5>
      <a:accent6>
        <a:srgbClr val="007A7D"/>
      </a:accent6>
      <a:hlink>
        <a:srgbClr val="1EB7EF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712</TotalTime>
  <Words>3612</Words>
  <Application>Microsoft Office PowerPoint</Application>
  <PresentationFormat>Widescreen</PresentationFormat>
  <Paragraphs>450</Paragraphs>
  <Slides>42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42</vt:i4>
      </vt:variant>
    </vt:vector>
  </HeadingPairs>
  <TitlesOfParts>
    <vt:vector size="51" baseType="lpstr">
      <vt:lpstr>Alexandria</vt:lpstr>
      <vt:lpstr>Arial</vt:lpstr>
      <vt:lpstr>Calibri</vt:lpstr>
      <vt:lpstr>Calibri Light</vt:lpstr>
      <vt:lpstr>Noto Sans</vt:lpstr>
      <vt:lpstr>Open Sans</vt:lpstr>
      <vt:lpstr>Times New Roman</vt:lpstr>
      <vt:lpstr>Office Theme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Shima Mansour</cp:lastModifiedBy>
  <cp:revision>50</cp:revision>
  <dcterms:created xsi:type="dcterms:W3CDTF">2023-04-29T09:08:00Z</dcterms:created>
  <dcterms:modified xsi:type="dcterms:W3CDTF">2024-04-03T18:38:28Z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</Properties>
</file>