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1"/>
  </p:notesMasterIdLst>
  <p:sldIdLst>
    <p:sldId id="480" r:id="rId2"/>
    <p:sldId id="530" r:id="rId3"/>
    <p:sldId id="313" r:id="rId4"/>
    <p:sldId id="482" r:id="rId5"/>
    <p:sldId id="541" r:id="rId6"/>
    <p:sldId id="537" r:id="rId7"/>
    <p:sldId id="542" r:id="rId8"/>
    <p:sldId id="538" r:id="rId9"/>
    <p:sldId id="483" r:id="rId10"/>
    <p:sldId id="536" r:id="rId11"/>
    <p:sldId id="256" r:id="rId12"/>
    <p:sldId id="481" r:id="rId13"/>
    <p:sldId id="484" r:id="rId14"/>
    <p:sldId id="539" r:id="rId15"/>
    <p:sldId id="540" r:id="rId16"/>
    <p:sldId id="543" r:id="rId17"/>
    <p:sldId id="548" r:id="rId18"/>
    <p:sldId id="544" r:id="rId19"/>
    <p:sldId id="486" r:id="rId20"/>
    <p:sldId id="545" r:id="rId21"/>
    <p:sldId id="546" r:id="rId22"/>
    <p:sldId id="547" r:id="rId23"/>
    <p:sldId id="549" r:id="rId24"/>
    <p:sldId id="487" r:id="rId25"/>
    <p:sldId id="550" r:id="rId26"/>
    <p:sldId id="551" r:id="rId27"/>
    <p:sldId id="488" r:id="rId28"/>
    <p:sldId id="552" r:id="rId29"/>
    <p:sldId id="489" r:id="rId30"/>
    <p:sldId id="553" r:id="rId31"/>
    <p:sldId id="554" r:id="rId32"/>
    <p:sldId id="491" r:id="rId33"/>
    <p:sldId id="556" r:id="rId34"/>
    <p:sldId id="496" r:id="rId35"/>
    <p:sldId id="513" r:id="rId36"/>
    <p:sldId id="560" r:id="rId37"/>
    <p:sldId id="559" r:id="rId38"/>
    <p:sldId id="582" r:id="rId39"/>
    <p:sldId id="555" r:id="rId40"/>
    <p:sldId id="573" r:id="rId41"/>
    <p:sldId id="514" r:id="rId42"/>
    <p:sldId id="576" r:id="rId43"/>
    <p:sldId id="575" r:id="rId44"/>
    <p:sldId id="577" r:id="rId45"/>
    <p:sldId id="508" r:id="rId46"/>
    <p:sldId id="574" r:id="rId47"/>
    <p:sldId id="515" r:id="rId48"/>
    <p:sldId id="494" r:id="rId49"/>
    <p:sldId id="521" r:id="rId50"/>
    <p:sldId id="566" r:id="rId51"/>
    <p:sldId id="522" r:id="rId52"/>
    <p:sldId id="561" r:id="rId53"/>
    <p:sldId id="567" r:id="rId54"/>
    <p:sldId id="569" r:id="rId55"/>
    <p:sldId id="562" r:id="rId56"/>
    <p:sldId id="563" r:id="rId57"/>
    <p:sldId id="564" r:id="rId58"/>
    <p:sldId id="570" r:id="rId59"/>
    <p:sldId id="571" r:id="rId60"/>
    <p:sldId id="306" r:id="rId61"/>
    <p:sldId id="584" r:id="rId62"/>
    <p:sldId id="523" r:id="rId63"/>
    <p:sldId id="524" r:id="rId64"/>
    <p:sldId id="572" r:id="rId65"/>
    <p:sldId id="585" r:id="rId66"/>
    <p:sldId id="586" r:id="rId67"/>
    <p:sldId id="580" r:id="rId68"/>
    <p:sldId id="583" r:id="rId69"/>
    <p:sldId id="349"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0"/>
            <p14:sldId id="313"/>
            <p14:sldId id="482"/>
            <p14:sldId id="541"/>
            <p14:sldId id="537"/>
            <p14:sldId id="542"/>
            <p14:sldId id="538"/>
            <p14:sldId id="483"/>
            <p14:sldId id="536"/>
            <p14:sldId id="256"/>
            <p14:sldId id="481"/>
            <p14:sldId id="484"/>
            <p14:sldId id="539"/>
            <p14:sldId id="540"/>
            <p14:sldId id="543"/>
            <p14:sldId id="548"/>
            <p14:sldId id="544"/>
            <p14:sldId id="486"/>
            <p14:sldId id="545"/>
            <p14:sldId id="546"/>
            <p14:sldId id="547"/>
            <p14:sldId id="549"/>
            <p14:sldId id="487"/>
            <p14:sldId id="550"/>
            <p14:sldId id="551"/>
            <p14:sldId id="488"/>
            <p14:sldId id="552"/>
            <p14:sldId id="489"/>
            <p14:sldId id="553"/>
            <p14:sldId id="554"/>
            <p14:sldId id="491"/>
            <p14:sldId id="556"/>
            <p14:sldId id="496"/>
            <p14:sldId id="513"/>
            <p14:sldId id="560"/>
            <p14:sldId id="559"/>
            <p14:sldId id="582"/>
            <p14:sldId id="555"/>
            <p14:sldId id="573"/>
            <p14:sldId id="514"/>
            <p14:sldId id="576"/>
            <p14:sldId id="575"/>
            <p14:sldId id="577"/>
            <p14:sldId id="508"/>
            <p14:sldId id="574"/>
            <p14:sldId id="515"/>
            <p14:sldId id="494"/>
            <p14:sldId id="521"/>
            <p14:sldId id="566"/>
            <p14:sldId id="522"/>
            <p14:sldId id="561"/>
            <p14:sldId id="567"/>
            <p14:sldId id="569"/>
            <p14:sldId id="562"/>
            <p14:sldId id="563"/>
            <p14:sldId id="564"/>
            <p14:sldId id="570"/>
            <p14:sldId id="571"/>
            <p14:sldId id="306"/>
            <p14:sldId id="584"/>
            <p14:sldId id="523"/>
            <p14:sldId id="524"/>
            <p14:sldId id="572"/>
            <p14:sldId id="585"/>
            <p14:sldId id="586"/>
            <p14:sldId id="580"/>
            <p14:sldId id="58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4472C4"/>
    <a:srgbClr val="000000"/>
    <a:srgbClr val="FFFFFF"/>
    <a:srgbClr val="669BBC"/>
    <a:srgbClr val="2D3956"/>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59" autoAdjust="0"/>
    <p:restoredTop sz="93738" autoAdjust="0"/>
  </p:normalViewPr>
  <p:slideViewPr>
    <p:cSldViewPr snapToGrid="0">
      <p:cViewPr varScale="1">
        <p:scale>
          <a:sx n="68" d="100"/>
          <a:sy n="68" d="100"/>
        </p:scale>
        <p:origin x="73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dgm:spPr/>
      <dgm:t>
        <a:bodyPr/>
        <a:lstStyle/>
        <a:p>
          <a:r>
            <a:rPr lang="en-US" dirty="0"/>
            <a:t>Introduction </a:t>
          </a:r>
          <a:r>
            <a:rPr lang="ar-EG" dirty="0"/>
            <a:t>المقدمة</a:t>
          </a:r>
          <a:endParaRPr lang="en-US" dirty="0"/>
        </a:p>
      </dgm:t>
    </dgm:pt>
    <dgm:pt modelId="{1569FF5F-FAD4-44D9-B32D-E19B1563A929}" type="parTrans" cxnId="{59FC91D6-921F-4E63-9628-6DCED6540C58}">
      <dgm:prSet/>
      <dgm:spPr/>
      <dgm:t>
        <a:bodyPr/>
        <a:lstStyle/>
        <a:p>
          <a:endParaRPr lang="en-US"/>
        </a:p>
      </dgm:t>
    </dgm:pt>
    <dgm:pt modelId="{BB860C5A-679A-42AC-ACA0-B9A29DFBE457}" type="sibTrans" cxnId="{59FC91D6-921F-4E63-9628-6DCED6540C58}">
      <dgm:prSet/>
      <dgm:spPr/>
      <dgm:t>
        <a:bodyPr/>
        <a:lstStyle/>
        <a:p>
          <a:endParaRPr lang="en-US"/>
        </a:p>
      </dgm:t>
    </dgm:pt>
    <dgm:pt modelId="{389932F0-FEE2-478E-B2F9-1DBAD13B8145}">
      <dgm:prSet phldrT="[Text]"/>
      <dgm:spPr/>
      <dgm:t>
        <a:bodyPr/>
        <a:lstStyle/>
        <a:p>
          <a:r>
            <a:rPr lang="en-US" dirty="0"/>
            <a:t>Research Problem</a:t>
          </a:r>
          <a:r>
            <a:rPr lang="ar-EG" dirty="0"/>
            <a:t> مشكلة الدراسة </a:t>
          </a:r>
          <a:endParaRPr lang="en-US" dirty="0"/>
        </a:p>
      </dgm:t>
    </dgm:pt>
    <dgm:pt modelId="{B972AD42-24C6-49D9-A646-25119667A7CC}" type="parTrans" cxnId="{0D25ADE6-45FD-4B37-9C59-CB65494AED73}">
      <dgm:prSet/>
      <dgm:spPr/>
      <dgm:t>
        <a:bodyPr/>
        <a:lstStyle/>
        <a:p>
          <a:endParaRPr lang="en-US"/>
        </a:p>
      </dgm:t>
    </dgm:pt>
    <dgm:pt modelId="{7541CF92-6D10-4B8A-B2B1-03A40CABC766}" type="sibTrans" cxnId="{0D25ADE6-45FD-4B37-9C59-CB65494AED73}">
      <dgm:prSet/>
      <dgm:spPr/>
      <dgm:t>
        <a:bodyPr/>
        <a:lstStyle/>
        <a:p>
          <a:endParaRPr lang="en-US"/>
        </a:p>
      </dgm:t>
    </dgm:pt>
    <dgm:pt modelId="{4D9F3ED8-374F-4ED6-95BF-1A87E94C2B5E}">
      <dgm:prSet phldrT="[Text]"/>
      <dgm:spPr/>
      <dgm:t>
        <a:bodyPr/>
        <a:lstStyle/>
        <a:p>
          <a:r>
            <a:rPr lang="en-US" dirty="0"/>
            <a:t>Research Questions</a:t>
          </a:r>
          <a:r>
            <a:rPr lang="ar-EG" dirty="0"/>
            <a:t> أسئلة الدراسة </a:t>
          </a:r>
          <a:endParaRPr lang="en-US" dirty="0"/>
        </a:p>
      </dgm:t>
    </dgm:pt>
    <dgm:pt modelId="{242EC983-4A9B-4A57-B503-0A631004C252}" type="parTrans" cxnId="{28F880DA-D49D-4688-8CB5-7C17AE018FEA}">
      <dgm:prSet/>
      <dgm:spPr/>
      <dgm:t>
        <a:bodyPr/>
        <a:lstStyle/>
        <a:p>
          <a:endParaRPr lang="en-US"/>
        </a:p>
      </dgm:t>
    </dgm:pt>
    <dgm:pt modelId="{BB94A7BF-AA90-4A64-9714-7FA10D5CB51E}" type="sibTrans" cxnId="{28F880DA-D49D-4688-8CB5-7C17AE018FEA}">
      <dgm:prSet/>
      <dgm:spPr/>
      <dgm:t>
        <a:bodyPr/>
        <a:lstStyle/>
        <a:p>
          <a:endParaRPr lang="en-US"/>
        </a:p>
      </dgm:t>
    </dgm:pt>
    <dgm:pt modelId="{85609F15-5299-4B0D-9D65-E722AB51EA90}">
      <dgm:prSet phldrT="[Text]"/>
      <dgm:spPr/>
      <dgm:t>
        <a:bodyPr/>
        <a:lstStyle/>
        <a:p>
          <a:r>
            <a:rPr lang="en-US" dirty="0"/>
            <a:t>Research Objectives</a:t>
          </a:r>
          <a:r>
            <a:rPr lang="ar-EG" dirty="0"/>
            <a:t> أهداف الدراسة </a:t>
          </a:r>
          <a:endParaRPr lang="en-US" dirty="0"/>
        </a:p>
      </dgm:t>
    </dgm:pt>
    <dgm:pt modelId="{0B5464C6-CD94-4E7E-9D8E-27DD5B4D9CAB}" type="parTrans" cxnId="{A889C96E-858E-47E9-B5A3-EF3B5FF4DD2F}">
      <dgm:prSet/>
      <dgm:spPr/>
      <dgm:t>
        <a:bodyPr/>
        <a:lstStyle/>
        <a:p>
          <a:endParaRPr lang="en-US"/>
        </a:p>
      </dgm:t>
    </dgm:pt>
    <dgm:pt modelId="{6FC7A943-27D6-4E35-A08A-CA5CAF1D59E0}" type="sibTrans" cxnId="{A889C96E-858E-47E9-B5A3-EF3B5FF4DD2F}">
      <dgm:prSet/>
      <dgm:spPr/>
      <dgm:t>
        <a:bodyPr/>
        <a:lstStyle/>
        <a:p>
          <a:endParaRPr lang="en-US"/>
        </a:p>
      </dgm:t>
    </dgm:pt>
    <dgm:pt modelId="{F8ED3BE6-D2AB-49CB-85CB-36414B725B16}">
      <dgm:prSet phldrT="[Text]"/>
      <dgm:spPr/>
      <dgm:t>
        <a:bodyPr/>
        <a:lstStyle/>
        <a:p>
          <a:r>
            <a:rPr lang="en-US" dirty="0"/>
            <a:t>Research Significance</a:t>
          </a:r>
          <a:r>
            <a:rPr lang="ar-EG" dirty="0"/>
            <a:t> أهمية الدراسة </a:t>
          </a:r>
          <a:endParaRPr lang="en-US" dirty="0"/>
        </a:p>
      </dgm:t>
    </dgm:pt>
    <dgm:pt modelId="{7F1B8D99-8ED2-457E-841D-3705B893E14D}" type="parTrans" cxnId="{F2066B4A-0965-461F-8D1F-B78810A7684F}">
      <dgm:prSet/>
      <dgm:spPr/>
      <dgm:t>
        <a:bodyPr/>
        <a:lstStyle/>
        <a:p>
          <a:endParaRPr lang="en-US"/>
        </a:p>
      </dgm:t>
    </dgm:pt>
    <dgm:pt modelId="{E21C8BF4-AD81-40BB-B273-7E300A7FB7BF}" type="sibTrans" cxnId="{F2066B4A-0965-461F-8D1F-B78810A7684F}">
      <dgm:prSet/>
      <dgm:spPr/>
      <dgm:t>
        <a:bodyPr/>
        <a:lstStyle/>
        <a:p>
          <a:endParaRPr lang="en-US"/>
        </a:p>
      </dgm:t>
    </dgm:pt>
    <dgm:pt modelId="{4F4ACB61-5161-43B2-82F0-07A50F61E56E}">
      <dgm:prSet phldrT="[Text]"/>
      <dgm:spPr/>
      <dgm:t>
        <a:bodyPr/>
        <a:lstStyle/>
        <a:p>
          <a:r>
            <a:rPr lang="en-US" dirty="0"/>
            <a:t>Research Model &amp; Hypotheses </a:t>
          </a:r>
          <a:r>
            <a:rPr lang="ar-EG" dirty="0"/>
            <a:t>نموذج وفرضيات الدراسة</a:t>
          </a:r>
          <a:endParaRPr lang="en-US" dirty="0"/>
        </a:p>
      </dgm:t>
    </dgm:pt>
    <dgm:pt modelId="{45C353D3-29FE-4A8E-A8E9-8938EC0AF2AE}" type="parTrans" cxnId="{757A4B28-D852-4CC5-B8FA-ABE2ABDA4F55}">
      <dgm:prSet/>
      <dgm:spPr/>
      <dgm:t>
        <a:bodyPr/>
        <a:lstStyle/>
        <a:p>
          <a:endParaRPr lang="en-US"/>
        </a:p>
      </dgm:t>
    </dgm:pt>
    <dgm:pt modelId="{E5A62DE1-0FBB-4239-B253-C1D9EBADB7BA}" type="sibTrans" cxnId="{757A4B28-D852-4CC5-B8FA-ABE2ABDA4F55}">
      <dgm:prSet/>
      <dgm:spPr/>
      <dgm:t>
        <a:bodyPr/>
        <a:lstStyle/>
        <a:p>
          <a:endParaRPr lang="en-US"/>
        </a:p>
      </dgm:t>
    </dgm:pt>
    <dgm:pt modelId="{553F1735-4488-4282-9B6C-578349BFDDC1}">
      <dgm:prSet phldrT="[Text]"/>
      <dgm:spPr/>
      <dgm:t>
        <a:bodyPr/>
        <a:lstStyle/>
        <a:p>
          <a:r>
            <a:rPr lang="en-US" dirty="0"/>
            <a:t>Research Methodology </a:t>
          </a:r>
          <a:r>
            <a:rPr lang="ar-EG" dirty="0"/>
            <a:t>منهجية الدراسة</a:t>
          </a:r>
          <a:endParaRPr lang="en-US" dirty="0"/>
        </a:p>
      </dgm:t>
    </dgm:pt>
    <dgm:pt modelId="{3A3AE37E-02D4-456D-9A3F-CABD461CDD11}" type="parTrans" cxnId="{F4E562AF-185E-4366-BEC1-0B41B446AA76}">
      <dgm:prSet/>
      <dgm:spPr/>
      <dgm:t>
        <a:bodyPr/>
        <a:lstStyle/>
        <a:p>
          <a:endParaRPr lang="en-US"/>
        </a:p>
      </dgm:t>
    </dgm:pt>
    <dgm:pt modelId="{48331327-58E3-4E5B-A095-DA9DF4D63EB4}" type="sibTrans" cxnId="{F4E562AF-185E-4366-BEC1-0B41B446AA76}">
      <dgm:prSet/>
      <dgm:spPr/>
      <dgm:t>
        <a:bodyPr/>
        <a:lstStyle/>
        <a:p>
          <a:endParaRPr lang="en-US"/>
        </a:p>
      </dgm:t>
    </dgm:pt>
    <dgm:pt modelId="{011E5183-CCB0-4C31-9A6D-0E907E01D7B8}">
      <dgm:prSet phldrT="[Text]"/>
      <dgm:spPr/>
      <dgm:t>
        <a:bodyPr/>
        <a:lstStyle/>
        <a:p>
          <a:r>
            <a:rPr lang="en-US" dirty="0"/>
            <a:t>Scope of Study </a:t>
          </a:r>
          <a:r>
            <a:rPr lang="ar-EG" dirty="0"/>
            <a:t>الدراسة الميدانية</a:t>
          </a:r>
          <a:endParaRPr lang="en-US" dirty="0"/>
        </a:p>
      </dgm:t>
    </dgm:pt>
    <dgm:pt modelId="{6C25202C-AC1E-4CF2-AB2A-07CBFCA3C5E6}" type="parTrans" cxnId="{6E870095-C941-4D3C-A307-2D29BBB73FB1}">
      <dgm:prSet/>
      <dgm:spPr/>
      <dgm:t>
        <a:bodyPr/>
        <a:lstStyle/>
        <a:p>
          <a:endParaRPr lang="en-US"/>
        </a:p>
      </dgm:t>
    </dgm:pt>
    <dgm:pt modelId="{FF9C9486-8D6E-4F6C-AF59-164AAADA8707}" type="sibTrans" cxnId="{6E870095-C941-4D3C-A307-2D29BBB73FB1}">
      <dgm:prSet/>
      <dgm:spPr/>
      <dgm:t>
        <a:bodyPr/>
        <a:lstStyle/>
        <a:p>
          <a:endParaRPr lang="en-US"/>
        </a:p>
      </dgm:t>
    </dgm:pt>
    <dgm:pt modelId="{88249610-EC87-4E86-9EA6-9548BC2B24AD}">
      <dgm:prSet phldrT="[Text]"/>
      <dgm:spPr/>
      <dgm:t>
        <a:bodyPr/>
        <a:lstStyle/>
        <a:p>
          <a:r>
            <a:rPr lang="en-US" dirty="0"/>
            <a:t>Proposed Research Structure </a:t>
          </a:r>
          <a:r>
            <a:rPr lang="ar-EG" dirty="0"/>
            <a:t>الهيكل المقترح للدراسة</a:t>
          </a:r>
          <a:endParaRPr lang="en-US" dirty="0"/>
        </a:p>
      </dgm:t>
    </dgm:pt>
    <dgm:pt modelId="{E8381BA5-5F27-4353-BFAA-F9C4123E36F5}" type="parTrans" cxnId="{27DD1D58-8928-475B-9F6C-6F5B1D801853}">
      <dgm:prSet/>
      <dgm:spPr/>
      <dgm:t>
        <a:bodyPr/>
        <a:lstStyle/>
        <a:p>
          <a:endParaRPr lang="en-US"/>
        </a:p>
      </dgm:t>
    </dgm:pt>
    <dgm:pt modelId="{4C3FC90D-67D9-4D10-A9C0-C6CEBFFEEAC6}" type="sibTrans" cxnId="{27DD1D58-8928-475B-9F6C-6F5B1D801853}">
      <dgm:prSet/>
      <dgm:spPr/>
      <dgm:t>
        <a:bodyPr/>
        <a:lstStyle/>
        <a:p>
          <a:endParaRPr lang="en-US"/>
        </a:p>
      </dgm:t>
    </dgm:pt>
    <dgm:pt modelId="{50089AC6-4DFB-44DC-8929-A6C9F4CB01D7}">
      <dgm:prSet phldrT="[Text]"/>
      <dgm:spPr/>
      <dgm:t>
        <a:bodyPr/>
        <a:lstStyle/>
        <a:p>
          <a:r>
            <a:rPr lang="en-US" dirty="0"/>
            <a:t>References </a:t>
          </a:r>
          <a:r>
            <a:rPr lang="ar-EG" dirty="0"/>
            <a:t>قائمة المراجع</a:t>
          </a:r>
          <a:endParaRPr lang="en-US" dirty="0"/>
        </a:p>
      </dgm:t>
    </dgm:pt>
    <dgm:pt modelId="{878EC45B-B551-441E-A4A8-1C627748D0AF}" type="parTrans" cxnId="{BEF89C74-9E46-4722-8C62-164A0DF03164}">
      <dgm:prSet/>
      <dgm:spPr/>
      <dgm:t>
        <a:bodyPr/>
        <a:lstStyle/>
        <a:p>
          <a:endParaRPr lang="en-US"/>
        </a:p>
      </dgm:t>
    </dgm:pt>
    <dgm:pt modelId="{EF4F73F3-C347-413D-BB6C-69E3DD9FAEE1}" type="sibTrans" cxnId="{BEF89C74-9E46-4722-8C62-164A0DF03164}">
      <dgm:prSet/>
      <dgm:spPr/>
      <dgm:t>
        <a:bodyPr/>
        <a:lstStyle/>
        <a:p>
          <a:endParaRPr lang="en-US"/>
        </a:p>
      </dgm:t>
    </dgm:pt>
    <dgm:pt modelId="{8D27EB80-D332-463E-83CD-4EB9EFEC2D58}">
      <dgm:prSet phldrT="[Text]"/>
      <dgm:spPr/>
      <dgm:t>
        <a:bodyPr/>
        <a:lstStyle/>
        <a:p>
          <a:r>
            <a:rPr lang="en-US" dirty="0"/>
            <a:t>Appendices </a:t>
          </a:r>
          <a:r>
            <a:rPr lang="ar-EG" dirty="0"/>
            <a:t>الملاحق </a:t>
          </a:r>
          <a:endParaRPr lang="en-US" dirty="0"/>
        </a:p>
      </dgm:t>
    </dgm:pt>
    <dgm:pt modelId="{F892DF37-4E7A-4C35-B951-D2CF97FCC937}" type="parTrans" cxnId="{7217E4EA-CE78-4F7C-AC6A-F4965EC2D40C}">
      <dgm:prSet/>
      <dgm:spPr/>
      <dgm:t>
        <a:bodyPr/>
        <a:lstStyle/>
        <a:p>
          <a:endParaRPr lang="en-US"/>
        </a:p>
      </dgm:t>
    </dgm:pt>
    <dgm:pt modelId="{F2A45BAE-27C5-4912-B24E-8716257084C3}" type="sibTrans" cxnId="{7217E4EA-CE78-4F7C-AC6A-F4965EC2D40C}">
      <dgm:prSet/>
      <dgm:spPr/>
      <dgm:t>
        <a:bodyPr/>
        <a:lstStyle/>
        <a:p>
          <a:endParaRPr lang="en-US"/>
        </a:p>
      </dgm:t>
    </dgm:pt>
    <dgm:pt modelId="{716A7B2F-CB81-4A95-86EF-9A912800EFE1}">
      <dgm:prSet phldrT="[Text]"/>
      <dgm:spPr/>
      <dgm:t>
        <a:bodyPr/>
        <a:lstStyle/>
        <a:p>
          <a:r>
            <a:rPr lang="en-US" dirty="0"/>
            <a:t>Research Title </a:t>
          </a:r>
          <a:r>
            <a:rPr lang="ar-EG" dirty="0"/>
            <a:t>عنوان الدراسة</a:t>
          </a:r>
          <a:endParaRPr lang="en-US" dirty="0"/>
        </a:p>
      </dgm:t>
    </dgm:pt>
    <dgm:pt modelId="{222AED6F-F453-4117-AFD7-CD48F2A9F12F}" type="parTrans" cxnId="{0B6380D8-DC7A-4ABB-8962-140324E042B4}">
      <dgm:prSet/>
      <dgm:spPr/>
      <dgm:t>
        <a:bodyPr/>
        <a:lstStyle/>
        <a:p>
          <a:endParaRPr lang="en-US"/>
        </a:p>
      </dgm:t>
    </dgm:pt>
    <dgm:pt modelId="{E0DE0489-DD4E-409C-A5D6-0A9D734737DF}" type="sibTrans" cxnId="{0B6380D8-DC7A-4ABB-8962-140324E042B4}">
      <dgm:prSet/>
      <dgm:spPr/>
      <dgm:t>
        <a:bodyPr/>
        <a:lstStyle/>
        <a:p>
          <a:endParaRPr lang="en-US"/>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2">
        <dgm:presLayoutVars>
          <dgm:bulletEnabled val="1"/>
        </dgm:presLayoutVars>
      </dgm:prSet>
      <dgm:spPr/>
    </dgm:pt>
    <dgm:pt modelId="{3B1DBD99-B53C-4235-A4B9-A16B79CFF3B3}" type="pres">
      <dgm:prSet presAssocID="{E0DE0489-DD4E-409C-A5D6-0A9D734737DF}" presName="space" presStyleCnt="0"/>
      <dgm:spPr/>
    </dgm:pt>
    <dgm:pt modelId="{ECEDCEBD-3A31-4A51-BD7F-B4B4DBD28F28}" type="pres">
      <dgm:prSet presAssocID="{0FF3961C-2B5A-41EA-A0D9-E0F80717AA56}" presName="text" presStyleLbl="node1" presStyleIdx="1" presStyleCnt="12"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2" presStyleCnt="12">
        <dgm:presLayoutVars>
          <dgm:bulletEnabled val="1"/>
        </dgm:presLayoutVars>
      </dgm:prSet>
      <dgm:spPr/>
    </dgm:pt>
    <dgm:pt modelId="{89F4593A-B2C2-4766-8B88-FE3BE0ABC7D7}" type="pres">
      <dgm:prSet presAssocID="{7541CF92-6D10-4B8A-B2B1-03A40CABC766}" presName="space" presStyleCnt="0"/>
      <dgm:spPr/>
    </dgm:pt>
    <dgm:pt modelId="{BCB0F75D-2B58-486A-940A-01B3002EF4CD}" type="pres">
      <dgm:prSet presAssocID="{4D9F3ED8-374F-4ED6-95BF-1A87E94C2B5E}" presName="text" presStyleLbl="node1" presStyleIdx="3" presStyleCnt="12">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4" presStyleCnt="12">
        <dgm:presLayoutVars>
          <dgm:bulletEnabled val="1"/>
        </dgm:presLayoutVars>
      </dgm:prSet>
      <dgm:spPr/>
    </dgm:pt>
    <dgm:pt modelId="{5B15F317-E615-48DC-9821-A8C35385E660}" type="pres">
      <dgm:prSet presAssocID="{6FC7A943-27D6-4E35-A08A-CA5CAF1D59E0}" presName="space" presStyleCnt="0"/>
      <dgm:spPr/>
    </dgm:pt>
    <dgm:pt modelId="{8191F0D5-4E0B-419E-9B77-1A249C6C659D}" type="pres">
      <dgm:prSet presAssocID="{F8ED3BE6-D2AB-49CB-85CB-36414B725B16}" presName="text" presStyleLbl="node1" presStyleIdx="5" presStyleCnt="12">
        <dgm:presLayoutVars>
          <dgm:bulletEnabled val="1"/>
        </dgm:presLayoutVars>
      </dgm:prSet>
      <dgm:spPr/>
    </dgm:pt>
    <dgm:pt modelId="{C00AD1DF-9F38-4BCF-A922-8FC69F693C91}" type="pres">
      <dgm:prSet presAssocID="{E21C8BF4-AD81-40BB-B273-7E300A7FB7BF}" presName="space" presStyleCnt="0"/>
      <dgm:spPr/>
    </dgm:pt>
    <dgm:pt modelId="{9E91EA2D-0534-43AA-AF0C-25FE01324703}" type="pres">
      <dgm:prSet presAssocID="{4F4ACB61-5161-43B2-82F0-07A50F61E56E}" presName="text" presStyleLbl="node1" presStyleIdx="6" presStyleCnt="12">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7" presStyleCnt="12">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8" presStyleCnt="12">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9" presStyleCnt="12">
        <dgm:presLayoutVars>
          <dgm:bulletEnabled val="1"/>
        </dgm:presLayoutVars>
      </dgm:prSet>
      <dgm:spPr/>
    </dgm:pt>
    <dgm:pt modelId="{E6A7E1E8-C6CA-4B5A-9656-8A3D89B0AD94}" type="pres">
      <dgm:prSet presAssocID="{4C3FC90D-67D9-4D10-A9C0-C6CEBFFEEAC6}" presName="space" presStyleCnt="0"/>
      <dgm:spPr/>
    </dgm:pt>
    <dgm:pt modelId="{494A3454-5139-458F-A913-63CDB206BCFD}" type="pres">
      <dgm:prSet presAssocID="{50089AC6-4DFB-44DC-8929-A6C9F4CB01D7}" presName="text" presStyleLbl="node1" presStyleIdx="10" presStyleCnt="12">
        <dgm:presLayoutVars>
          <dgm:bulletEnabled val="1"/>
        </dgm:presLayoutVars>
      </dgm:prSet>
      <dgm:spPr/>
    </dgm:pt>
    <dgm:pt modelId="{E6C91CCD-3C2A-4B0D-B8CD-8436CA3366B6}" type="pres">
      <dgm:prSet presAssocID="{EF4F73F3-C347-413D-BB6C-69E3DD9FAEE1}" presName="space" presStyleCnt="0"/>
      <dgm:spPr/>
    </dgm:pt>
    <dgm:pt modelId="{A917EBDB-02CA-48D6-B1AE-F0760510AC71}" type="pres">
      <dgm:prSet presAssocID="{8D27EB80-D332-463E-83CD-4EB9EFEC2D58}" presName="text" presStyleLbl="node1" presStyleIdx="11" presStyleCnt="12">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0062F11C-E1B8-459D-BC08-B2E151CD1A94}" type="presOf" srcId="{F8ED3BE6-D2AB-49CB-85CB-36414B725B16}" destId="{8191F0D5-4E0B-419E-9B77-1A249C6C659D}" srcOrd="0" destOrd="0" presId="urn:diagrams.loki3.com/VaryingWidthList"/>
    <dgm:cxn modelId="{757A4B28-D852-4CC5-B8FA-ABE2ABDA4F55}" srcId="{EC0DD46D-97F1-4264-B295-5B83F983DB47}" destId="{4F4ACB61-5161-43B2-82F0-07A50F61E56E}" srcOrd="6" destOrd="0" parTransId="{45C353D3-29FE-4A8E-A8E9-8938EC0AF2AE}" sibTransId="{E5A62DE1-0FBB-4239-B253-C1D9EBADB7BA}"/>
    <dgm:cxn modelId="{08980869-A445-4522-A666-77BF06A07243}" type="presOf" srcId="{85609F15-5299-4B0D-9D65-E722AB51EA90}" destId="{779C773A-F489-478E-B8A5-88BD6AF0D122}" srcOrd="0" destOrd="0" presId="urn:diagrams.loki3.com/VaryingWidthList"/>
    <dgm:cxn modelId="{F2066B4A-0965-461F-8D1F-B78810A7684F}" srcId="{EC0DD46D-97F1-4264-B295-5B83F983DB47}" destId="{F8ED3BE6-D2AB-49CB-85CB-36414B725B16}" srcOrd="5" destOrd="0" parTransId="{7F1B8D99-8ED2-457E-841D-3705B893E14D}" sibTransId="{E21C8BF4-AD81-40BB-B273-7E300A7FB7BF}"/>
    <dgm:cxn modelId="{A889C96E-858E-47E9-B5A3-EF3B5FF4DD2F}" srcId="{EC0DD46D-97F1-4264-B295-5B83F983DB47}" destId="{85609F15-5299-4B0D-9D65-E722AB51EA90}" srcOrd="4" destOrd="0" parTransId="{0B5464C6-CD94-4E7E-9D8E-27DD5B4D9CAB}" sibTransId="{6FC7A943-27D6-4E35-A08A-CA5CAF1D59E0}"/>
    <dgm:cxn modelId="{F59D5570-3A12-4D41-89AA-D3B4226A6D72}" type="presOf" srcId="{011E5183-CCB0-4C31-9A6D-0E907E01D7B8}" destId="{F22E00D2-B6B8-46CD-A2A2-B3A50DEB31F5}" srcOrd="0" destOrd="0" presId="urn:diagrams.loki3.com/VaryingWidthList"/>
    <dgm:cxn modelId="{BEF89C74-9E46-4722-8C62-164A0DF03164}" srcId="{EC0DD46D-97F1-4264-B295-5B83F983DB47}" destId="{50089AC6-4DFB-44DC-8929-A6C9F4CB01D7}" srcOrd="10" destOrd="0" parTransId="{878EC45B-B551-441E-A4A8-1C627748D0AF}" sibTransId="{EF4F73F3-C347-413D-BB6C-69E3DD9FAEE1}"/>
    <dgm:cxn modelId="{27DD1D58-8928-475B-9F6C-6F5B1D801853}" srcId="{EC0DD46D-97F1-4264-B295-5B83F983DB47}" destId="{88249610-EC87-4E86-9EA6-9548BC2B24AD}" srcOrd="9"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6E870095-C941-4D3C-A307-2D29BBB73FB1}" srcId="{EC0DD46D-97F1-4264-B295-5B83F983DB47}" destId="{011E5183-CCB0-4C31-9A6D-0E907E01D7B8}" srcOrd="8" destOrd="0" parTransId="{6C25202C-AC1E-4CF2-AB2A-07CBFCA3C5E6}" sibTransId="{FF9C9486-8D6E-4F6C-AF59-164AAADA8707}"/>
    <dgm:cxn modelId="{F4E562AF-185E-4366-BEC1-0B41B446AA76}" srcId="{EC0DD46D-97F1-4264-B295-5B83F983DB47}" destId="{553F1735-4488-4282-9B6C-578349BFDDC1}" srcOrd="7"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6EBEC6C8-81FC-4CF5-A47C-19F5FBBF7A38}" type="presOf" srcId="{8D27EB80-D332-463E-83CD-4EB9EFEC2D58}" destId="{A917EBDB-02CA-48D6-B1AE-F0760510AC71}"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1"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3" destOrd="0" parTransId="{242EC983-4A9B-4A57-B503-0A631004C252}" sibTransId="{BB94A7BF-AA90-4A64-9714-7FA10D5CB51E}"/>
    <dgm:cxn modelId="{0D25ADE6-45FD-4B37-9C59-CB65494AED73}" srcId="{EC0DD46D-97F1-4264-B295-5B83F983DB47}" destId="{389932F0-FEE2-478E-B2F9-1DBAD13B8145}" srcOrd="2" destOrd="0" parTransId="{B972AD42-24C6-49D9-A646-25119667A7CC}" sibTransId="{7541CF92-6D10-4B8A-B2B1-03A40CABC766}"/>
    <dgm:cxn modelId="{7217E4EA-CE78-4F7C-AC6A-F4965EC2D40C}" srcId="{EC0DD46D-97F1-4264-B295-5B83F983DB47}" destId="{8D27EB80-D332-463E-83CD-4EB9EFEC2D58}" srcOrd="11" destOrd="0" parTransId="{F892DF37-4E7A-4C35-B951-D2CF97FCC937}" sibTransId="{F2A45BAE-27C5-4912-B24E-8716257084C3}"/>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5C434AFC-4175-4482-A4B2-84CC1C7A9972}" type="presOf" srcId="{50089AC6-4DFB-44DC-8929-A6C9F4CB01D7}" destId="{494A3454-5139-458F-A913-63CDB206BCFD}" srcOrd="0" destOrd="0" presId="urn:diagrams.loki3.com/VaryingWidthList"/>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A8785368-7491-43F9-A77A-E7F8462F1D88}" type="presParOf" srcId="{16FDD885-99AF-4EB8-BA64-266F72DBF523}" destId="{ECEDCEBD-3A31-4A51-BD7F-B4B4DBD28F28}" srcOrd="2" destOrd="0" presId="urn:diagrams.loki3.com/VaryingWidthList"/>
    <dgm:cxn modelId="{70C4D245-6997-4584-99B6-1D13DD568E5E}" type="presParOf" srcId="{16FDD885-99AF-4EB8-BA64-266F72DBF523}" destId="{96A57473-9033-4F94-984D-C5BB32AF2F54}" srcOrd="3" destOrd="0" presId="urn:diagrams.loki3.com/VaryingWidthList"/>
    <dgm:cxn modelId="{4518B2D4-8919-4DC2-BA13-736E7244452E}" type="presParOf" srcId="{16FDD885-99AF-4EB8-BA64-266F72DBF523}" destId="{94C58217-1473-4AC2-9620-3E1956789323}" srcOrd="4" destOrd="0" presId="urn:diagrams.loki3.com/VaryingWidthList"/>
    <dgm:cxn modelId="{91545ED9-77BC-4F2C-B251-AC23F9EB1BB2}" type="presParOf" srcId="{16FDD885-99AF-4EB8-BA64-266F72DBF523}" destId="{89F4593A-B2C2-4766-8B88-FE3BE0ABC7D7}" srcOrd="5" destOrd="0" presId="urn:diagrams.loki3.com/VaryingWidthList"/>
    <dgm:cxn modelId="{D878B35E-50B7-4F1D-8536-7F8FDAF18830}" type="presParOf" srcId="{16FDD885-99AF-4EB8-BA64-266F72DBF523}" destId="{BCB0F75D-2B58-486A-940A-01B3002EF4CD}" srcOrd="6" destOrd="0" presId="urn:diagrams.loki3.com/VaryingWidthList"/>
    <dgm:cxn modelId="{3E3E024B-F345-49B2-9F7F-219084F43299}" type="presParOf" srcId="{16FDD885-99AF-4EB8-BA64-266F72DBF523}" destId="{04ED963B-A8BB-4B5C-B6F1-071DEE232439}" srcOrd="7" destOrd="0" presId="urn:diagrams.loki3.com/VaryingWidthList"/>
    <dgm:cxn modelId="{579E0947-D656-4668-93B8-61E05810CAF0}" type="presParOf" srcId="{16FDD885-99AF-4EB8-BA64-266F72DBF523}" destId="{779C773A-F489-478E-B8A5-88BD6AF0D122}" srcOrd="8" destOrd="0" presId="urn:diagrams.loki3.com/VaryingWidthList"/>
    <dgm:cxn modelId="{3FB181F8-42EB-4F5C-908C-B1425A25F53E}" type="presParOf" srcId="{16FDD885-99AF-4EB8-BA64-266F72DBF523}" destId="{5B15F317-E615-48DC-9821-A8C35385E660}" srcOrd="9" destOrd="0" presId="urn:diagrams.loki3.com/VaryingWidthList"/>
    <dgm:cxn modelId="{19E77EDE-6932-4859-894E-5CBA2BF383C6}" type="presParOf" srcId="{16FDD885-99AF-4EB8-BA64-266F72DBF523}" destId="{8191F0D5-4E0B-419E-9B77-1A249C6C659D}" srcOrd="10" destOrd="0" presId="urn:diagrams.loki3.com/VaryingWidthList"/>
    <dgm:cxn modelId="{1BD924F9-4A30-41DD-8EA9-AABD9CE07157}" type="presParOf" srcId="{16FDD885-99AF-4EB8-BA64-266F72DBF523}" destId="{C00AD1DF-9F38-4BCF-A922-8FC69F693C91}" srcOrd="11" destOrd="0" presId="urn:diagrams.loki3.com/VaryingWidthList"/>
    <dgm:cxn modelId="{B23B5C47-25AE-47B3-8AEA-B1B788CE16F3}" type="presParOf" srcId="{16FDD885-99AF-4EB8-BA64-266F72DBF523}" destId="{9E91EA2D-0534-43AA-AF0C-25FE01324703}" srcOrd="12" destOrd="0" presId="urn:diagrams.loki3.com/VaryingWidthList"/>
    <dgm:cxn modelId="{400B56D4-4FE0-4A26-BD77-A6A7001A7D94}" type="presParOf" srcId="{16FDD885-99AF-4EB8-BA64-266F72DBF523}" destId="{E889D3CF-3215-4FC4-9AA2-01EBA3C2BB8F}" srcOrd="13" destOrd="0" presId="urn:diagrams.loki3.com/VaryingWidthList"/>
    <dgm:cxn modelId="{98DE7278-6CDC-4916-AEF7-21CFD2AB740C}" type="presParOf" srcId="{16FDD885-99AF-4EB8-BA64-266F72DBF523}" destId="{8D074F2B-DC70-4168-BCBF-F02C4D223BC9}" srcOrd="14" destOrd="0" presId="urn:diagrams.loki3.com/VaryingWidthList"/>
    <dgm:cxn modelId="{9D0F66AB-DFB5-4B7F-9400-CBF22A3CE76B}" type="presParOf" srcId="{16FDD885-99AF-4EB8-BA64-266F72DBF523}" destId="{D1CB9C4E-9A31-4D68-9628-8002BDB9846D}" srcOrd="15" destOrd="0" presId="urn:diagrams.loki3.com/VaryingWidthList"/>
    <dgm:cxn modelId="{48F9776D-F805-4826-BA82-D41DB42158C0}" type="presParOf" srcId="{16FDD885-99AF-4EB8-BA64-266F72DBF523}" destId="{F22E00D2-B6B8-46CD-A2A2-B3A50DEB31F5}" srcOrd="16" destOrd="0" presId="urn:diagrams.loki3.com/VaryingWidthList"/>
    <dgm:cxn modelId="{7ED08588-C1B5-41FF-8761-39ED0FF4E2F3}" type="presParOf" srcId="{16FDD885-99AF-4EB8-BA64-266F72DBF523}" destId="{0CE6F475-0623-438C-A10C-36A50B757CE4}" srcOrd="17" destOrd="0" presId="urn:diagrams.loki3.com/VaryingWidthList"/>
    <dgm:cxn modelId="{BA942E63-E009-425B-B661-56070622BC63}" type="presParOf" srcId="{16FDD885-99AF-4EB8-BA64-266F72DBF523}" destId="{E37E68C4-5134-4C7C-8BFC-22743FBE0C96}" srcOrd="18" destOrd="0" presId="urn:diagrams.loki3.com/VaryingWidthList"/>
    <dgm:cxn modelId="{9FFF754A-645E-4C46-BDFA-863633E9B845}" type="presParOf" srcId="{16FDD885-99AF-4EB8-BA64-266F72DBF523}" destId="{E6A7E1E8-C6CA-4B5A-9656-8A3D89B0AD94}" srcOrd="19" destOrd="0" presId="urn:diagrams.loki3.com/VaryingWidthList"/>
    <dgm:cxn modelId="{05617490-565A-42B0-B42F-8113B3AFA8F1}" type="presParOf" srcId="{16FDD885-99AF-4EB8-BA64-266F72DBF523}" destId="{494A3454-5139-458F-A913-63CDB206BCFD}" srcOrd="20" destOrd="0" presId="urn:diagrams.loki3.com/VaryingWidthList"/>
    <dgm:cxn modelId="{492FC089-3DC9-465E-A514-45EDB4D94FF6}" type="presParOf" srcId="{16FDD885-99AF-4EB8-BA64-266F72DBF523}" destId="{E6C91CCD-3C2A-4B0D-B8CD-8436CA3366B6}" srcOrd="21" destOrd="0" presId="urn:diagrams.loki3.com/VaryingWidthList"/>
    <dgm:cxn modelId="{B642C58B-50F5-4A56-B30B-1D2B9F22DB9A}" type="presParOf" srcId="{16FDD885-99AF-4EB8-BA64-266F72DBF523}" destId="{A917EBDB-02CA-48D6-B1AE-F0760510AC71}" srcOrd="22" destOrd="0" presId="urn:diagrams.loki3.com/VaryingWidth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A2C4475-F3F8-4283-AAEB-097F536182DD}" type="doc">
      <dgm:prSet loTypeId="urn:diagrams.loki3.com/BracketList" loCatId="list" qsTypeId="urn:microsoft.com/office/officeart/2005/8/quickstyle/simple1" qsCatId="simple" csTypeId="urn:microsoft.com/office/officeart/2005/8/colors/accent1_2" csCatId="accent1" phldr="1"/>
      <dgm:spPr/>
      <dgm:t>
        <a:bodyPr/>
        <a:lstStyle/>
        <a:p>
          <a:endParaRPr lang="en-US"/>
        </a:p>
      </dgm:t>
    </dgm:pt>
    <dgm:pt modelId="{09F542EB-86D7-4653-82FE-25F83360A992}">
      <dgm:prSet phldrT="[Text]"/>
      <dgm:spPr/>
      <dgm:t>
        <a:bodyPr/>
        <a:lstStyle/>
        <a:p>
          <a:r>
            <a:rPr lang="en-US" dirty="0"/>
            <a:t>Introduction </a:t>
          </a:r>
          <a:r>
            <a:rPr lang="ar-EG" dirty="0"/>
            <a:t>المقدمة</a:t>
          </a:r>
          <a:endParaRPr lang="en-US" dirty="0"/>
        </a:p>
      </dgm:t>
    </dgm:pt>
    <dgm:pt modelId="{A4DF4262-569E-4641-ACC0-F15F10A952CC}" type="parTrans" cxnId="{3CF1FDFA-6A71-4764-9AF6-3367A4C7CA6A}">
      <dgm:prSet/>
      <dgm:spPr/>
      <dgm:t>
        <a:bodyPr/>
        <a:lstStyle/>
        <a:p>
          <a:endParaRPr lang="en-US"/>
        </a:p>
      </dgm:t>
    </dgm:pt>
    <dgm:pt modelId="{0EB0E26E-1BBF-436C-8F26-E1FF74CA1BD1}" type="sibTrans" cxnId="{3CF1FDFA-6A71-4764-9AF6-3367A4C7CA6A}">
      <dgm:prSet/>
      <dgm:spPr/>
      <dgm:t>
        <a:bodyPr/>
        <a:lstStyle/>
        <a:p>
          <a:endParaRPr lang="en-US"/>
        </a:p>
      </dgm:t>
    </dgm:pt>
    <dgm:pt modelId="{CFBA0AD6-738F-48C5-9053-AC6DDA5EB5AA}">
      <dgm:prSet phldrT="[Text]"/>
      <dgm:spPr/>
      <dgm:t>
        <a:bodyPr/>
        <a:lstStyle/>
        <a:p>
          <a:r>
            <a:rPr lang="en-US" dirty="0">
              <a:solidFill>
                <a:schemeClr val="bg1"/>
              </a:solidFill>
            </a:rPr>
            <a:t>First part in Thesis</a:t>
          </a:r>
        </a:p>
      </dgm:t>
    </dgm:pt>
    <dgm:pt modelId="{CB9E8657-B0C1-44CB-BF3F-B43662143098}" type="sibTrans" cxnId="{24E79E22-6AB1-467D-9CA4-0C0CF07CFE2F}">
      <dgm:prSet/>
      <dgm:spPr/>
      <dgm:t>
        <a:bodyPr/>
        <a:lstStyle/>
        <a:p>
          <a:endParaRPr lang="en-US"/>
        </a:p>
      </dgm:t>
    </dgm:pt>
    <dgm:pt modelId="{4B5C5FAE-6C10-4B94-B9F5-3567C7E9C743}" type="parTrans" cxnId="{24E79E22-6AB1-467D-9CA4-0C0CF07CFE2F}">
      <dgm:prSet/>
      <dgm:spPr/>
      <dgm:t>
        <a:bodyPr/>
        <a:lstStyle/>
        <a:p>
          <a:endParaRPr lang="en-US"/>
        </a:p>
      </dgm:t>
    </dgm:pt>
    <dgm:pt modelId="{0B66E343-65C3-4446-8F01-8B8EB748384D}">
      <dgm:prSet phldrT="[Text]"/>
      <dgm:spPr/>
      <dgm:t>
        <a:bodyPr/>
        <a:lstStyle/>
        <a:p>
          <a:r>
            <a:rPr lang="en-US" dirty="0">
              <a:solidFill>
                <a:schemeClr val="bg1"/>
              </a:solidFill>
            </a:rPr>
            <a:t>Chapter 1- Introduction </a:t>
          </a:r>
          <a:r>
            <a:rPr lang="ar-EG" dirty="0">
              <a:solidFill>
                <a:schemeClr val="bg1"/>
              </a:solidFill>
            </a:rPr>
            <a:t>الفصل الأول- الاطار العام للدراسة</a:t>
          </a:r>
          <a:endParaRPr lang="en-US" dirty="0">
            <a:solidFill>
              <a:schemeClr val="bg1"/>
            </a:solidFill>
          </a:endParaRPr>
        </a:p>
      </dgm:t>
    </dgm:pt>
    <dgm:pt modelId="{3184E38D-56D8-42A6-A0F4-197CF63C4A8D}" type="sibTrans" cxnId="{8C67523A-0A65-496C-ABA9-DCA100B426DE}">
      <dgm:prSet/>
      <dgm:spPr/>
      <dgm:t>
        <a:bodyPr/>
        <a:lstStyle/>
        <a:p>
          <a:endParaRPr lang="en-US"/>
        </a:p>
      </dgm:t>
    </dgm:pt>
    <dgm:pt modelId="{050F633B-C2A7-4538-B518-8FD756576521}" type="parTrans" cxnId="{8C67523A-0A65-496C-ABA9-DCA100B426DE}">
      <dgm:prSet/>
      <dgm:spPr/>
      <dgm:t>
        <a:bodyPr/>
        <a:lstStyle/>
        <a:p>
          <a:endParaRPr lang="en-US"/>
        </a:p>
      </dgm:t>
    </dgm:pt>
    <dgm:pt modelId="{0EFBA877-6E4C-49BE-857A-40D6EF0F9AA9}">
      <dgm:prSet phldrT="[Text]"/>
      <dgm:spPr/>
      <dgm:t>
        <a:bodyPr/>
        <a:lstStyle/>
        <a:p>
          <a:r>
            <a:rPr lang="en-US" dirty="0"/>
            <a:t>Cover page-Title </a:t>
          </a:r>
          <a:r>
            <a:rPr lang="ar-EG" dirty="0"/>
            <a:t>صغحة الغلاف-العنوان</a:t>
          </a:r>
          <a:endParaRPr lang="en-US" dirty="0"/>
        </a:p>
      </dgm:t>
    </dgm:pt>
    <dgm:pt modelId="{2733FC28-E2D0-4F16-BCA9-45C27A093A49}" type="sibTrans" cxnId="{B6AD83E6-6C72-4AAB-95C9-3F5299C560E9}">
      <dgm:prSet/>
      <dgm:spPr/>
      <dgm:t>
        <a:bodyPr/>
        <a:lstStyle/>
        <a:p>
          <a:endParaRPr lang="en-US"/>
        </a:p>
      </dgm:t>
    </dgm:pt>
    <dgm:pt modelId="{353BCA9A-3A6F-405B-B006-806999BBE865}" type="parTrans" cxnId="{B6AD83E6-6C72-4AAB-95C9-3F5299C560E9}">
      <dgm:prSet/>
      <dgm:spPr/>
      <dgm:t>
        <a:bodyPr/>
        <a:lstStyle/>
        <a:p>
          <a:endParaRPr lang="en-US"/>
        </a:p>
      </dgm:t>
    </dgm:pt>
    <dgm:pt modelId="{B5842C37-0495-492F-8E53-A3EC35EEACE1}">
      <dgm:prSet phldrT="[Text]"/>
      <dgm:spPr/>
      <dgm:t>
        <a:bodyPr/>
        <a:lstStyle/>
        <a:p>
          <a:r>
            <a:rPr lang="en-US" dirty="0"/>
            <a:t>Abstract</a:t>
          </a:r>
          <a:r>
            <a:rPr lang="ar-EG" dirty="0"/>
            <a:t> مستخلص الدراسة</a:t>
          </a:r>
          <a:endParaRPr lang="en-US" dirty="0"/>
        </a:p>
      </dgm:t>
    </dgm:pt>
    <dgm:pt modelId="{B74884A1-19F4-4023-A944-94535244C5B8}" type="parTrans" cxnId="{15144EB8-26E5-4B13-99FF-DB733AC36090}">
      <dgm:prSet/>
      <dgm:spPr/>
      <dgm:t>
        <a:bodyPr/>
        <a:lstStyle/>
        <a:p>
          <a:endParaRPr lang="en-US"/>
        </a:p>
      </dgm:t>
    </dgm:pt>
    <dgm:pt modelId="{274E579E-669E-420D-9708-44FC12631FDC}" type="sibTrans" cxnId="{15144EB8-26E5-4B13-99FF-DB733AC36090}">
      <dgm:prSet/>
      <dgm:spPr/>
      <dgm:t>
        <a:bodyPr/>
        <a:lstStyle/>
        <a:p>
          <a:endParaRPr lang="en-US"/>
        </a:p>
      </dgm:t>
    </dgm:pt>
    <dgm:pt modelId="{AFC59107-4057-4527-AF08-50B04B26D4ED}">
      <dgm:prSet phldrT="[Text]"/>
      <dgm:spPr/>
      <dgm:t>
        <a:bodyPr/>
        <a:lstStyle/>
        <a:p>
          <a:r>
            <a:rPr lang="en-US" dirty="0"/>
            <a:t>Table of contents/ Table of figures and tables</a:t>
          </a:r>
        </a:p>
      </dgm:t>
    </dgm:pt>
    <dgm:pt modelId="{1338F399-EA76-4975-BA45-9F2449F63CBF}" type="parTrans" cxnId="{388C7600-3881-48D1-866A-D30BCAA54B4F}">
      <dgm:prSet/>
      <dgm:spPr/>
      <dgm:t>
        <a:bodyPr/>
        <a:lstStyle/>
        <a:p>
          <a:endParaRPr lang="en-US"/>
        </a:p>
      </dgm:t>
    </dgm:pt>
    <dgm:pt modelId="{A011C678-E51D-4B95-9C69-CB5FC2261610}" type="sibTrans" cxnId="{388C7600-3881-48D1-866A-D30BCAA54B4F}">
      <dgm:prSet/>
      <dgm:spPr/>
      <dgm:t>
        <a:bodyPr/>
        <a:lstStyle/>
        <a:p>
          <a:endParaRPr lang="en-US"/>
        </a:p>
      </dgm:t>
    </dgm:pt>
    <dgm:pt modelId="{16F50622-55B8-4FB8-8F98-9AF8584549C6}">
      <dgm:prSet phldrT="[Text]"/>
      <dgm:spPr/>
      <dgm:t>
        <a:bodyPr/>
        <a:lstStyle/>
        <a:p>
          <a:r>
            <a:rPr lang="en-US" dirty="0"/>
            <a:t>Acknowledgment</a:t>
          </a:r>
        </a:p>
      </dgm:t>
    </dgm:pt>
    <dgm:pt modelId="{95303252-E32D-4B4B-A958-0D9C11F07E8B}" type="parTrans" cxnId="{31FED1FE-1237-4269-AFCC-E58CCF1A5243}">
      <dgm:prSet/>
      <dgm:spPr/>
      <dgm:t>
        <a:bodyPr/>
        <a:lstStyle/>
        <a:p>
          <a:endParaRPr lang="en-US"/>
        </a:p>
      </dgm:t>
    </dgm:pt>
    <dgm:pt modelId="{5EF6815C-7578-4500-B1D5-E4EB23B6FE7D}" type="sibTrans" cxnId="{31FED1FE-1237-4269-AFCC-E58CCF1A5243}">
      <dgm:prSet/>
      <dgm:spPr/>
      <dgm:t>
        <a:bodyPr/>
        <a:lstStyle/>
        <a:p>
          <a:endParaRPr lang="en-US"/>
        </a:p>
      </dgm:t>
    </dgm:pt>
    <dgm:pt modelId="{81141749-EEC1-4B96-97D3-1C4B65FF22A7}">
      <dgm:prSet phldrT="[Text]"/>
      <dgm:spPr/>
      <dgm:t>
        <a:bodyPr/>
        <a:lstStyle/>
        <a:p>
          <a:r>
            <a:rPr lang="en-US" dirty="0"/>
            <a:t>Dedication </a:t>
          </a:r>
        </a:p>
      </dgm:t>
    </dgm:pt>
    <dgm:pt modelId="{BCE6CCCF-FB83-453A-855F-6778ECDB0600}" type="parTrans" cxnId="{45D9C776-D1C0-4E70-A001-5E11C38DEB06}">
      <dgm:prSet/>
      <dgm:spPr/>
      <dgm:t>
        <a:bodyPr/>
        <a:lstStyle/>
        <a:p>
          <a:endParaRPr lang="en-US"/>
        </a:p>
      </dgm:t>
    </dgm:pt>
    <dgm:pt modelId="{15A3C711-BFBE-4300-884F-CEB567AF8899}" type="sibTrans" cxnId="{45D9C776-D1C0-4E70-A001-5E11C38DEB06}">
      <dgm:prSet/>
      <dgm:spPr/>
      <dgm:t>
        <a:bodyPr/>
        <a:lstStyle/>
        <a:p>
          <a:endParaRPr lang="en-US"/>
        </a:p>
      </dgm:t>
    </dgm:pt>
    <dgm:pt modelId="{6899804C-9EA5-4CDB-8681-C307214C2C9F}">
      <dgm:prSet phldrT="[Text]"/>
      <dgm:spPr/>
      <dgm:t>
        <a:bodyPr/>
        <a:lstStyle/>
        <a:p>
          <a:r>
            <a:rPr lang="en-US" dirty="0"/>
            <a:t>Research Problem</a:t>
          </a:r>
          <a:r>
            <a:rPr lang="ar-EG" dirty="0"/>
            <a:t> مشكلة الدراسة </a:t>
          </a:r>
          <a:endParaRPr lang="en-US" dirty="0"/>
        </a:p>
      </dgm:t>
    </dgm:pt>
    <dgm:pt modelId="{21329272-3B1C-4C5B-80D7-392E8685D7B2}" type="parTrans" cxnId="{D66997D3-6D87-4B37-AF14-36A553D4D06B}">
      <dgm:prSet/>
      <dgm:spPr/>
      <dgm:t>
        <a:bodyPr/>
        <a:lstStyle/>
        <a:p>
          <a:endParaRPr lang="en-US"/>
        </a:p>
      </dgm:t>
    </dgm:pt>
    <dgm:pt modelId="{B21ABA6A-23EC-4842-89A9-10D448F26B5F}" type="sibTrans" cxnId="{D66997D3-6D87-4B37-AF14-36A553D4D06B}">
      <dgm:prSet/>
      <dgm:spPr/>
      <dgm:t>
        <a:bodyPr/>
        <a:lstStyle/>
        <a:p>
          <a:endParaRPr lang="en-US"/>
        </a:p>
      </dgm:t>
    </dgm:pt>
    <dgm:pt modelId="{BCF754F7-911E-4742-8AB3-C10485B5EDB6}">
      <dgm:prSet phldrT="[Text]"/>
      <dgm:spPr/>
      <dgm:t>
        <a:bodyPr/>
        <a:lstStyle/>
        <a:p>
          <a:r>
            <a:rPr lang="en-US" dirty="0"/>
            <a:t>Research Questions</a:t>
          </a:r>
          <a:r>
            <a:rPr lang="ar-EG" dirty="0"/>
            <a:t> أسئلة الدراسة </a:t>
          </a:r>
          <a:endParaRPr lang="en-US" dirty="0"/>
        </a:p>
      </dgm:t>
    </dgm:pt>
    <dgm:pt modelId="{11C72D9A-E6AD-4A2E-A907-7837CFC5ABA3}" type="parTrans" cxnId="{135B59A0-13CA-48CF-88B7-77BBE2830B06}">
      <dgm:prSet/>
      <dgm:spPr/>
      <dgm:t>
        <a:bodyPr/>
        <a:lstStyle/>
        <a:p>
          <a:endParaRPr lang="en-US"/>
        </a:p>
      </dgm:t>
    </dgm:pt>
    <dgm:pt modelId="{A4DC7907-9CAC-48CD-831E-CD8971501883}" type="sibTrans" cxnId="{135B59A0-13CA-48CF-88B7-77BBE2830B06}">
      <dgm:prSet/>
      <dgm:spPr/>
      <dgm:t>
        <a:bodyPr/>
        <a:lstStyle/>
        <a:p>
          <a:endParaRPr lang="en-US"/>
        </a:p>
      </dgm:t>
    </dgm:pt>
    <dgm:pt modelId="{3D51FB9D-3184-4ADE-B884-B5B69F7D2493}">
      <dgm:prSet phldrT="[Text]"/>
      <dgm:spPr/>
      <dgm:t>
        <a:bodyPr/>
        <a:lstStyle/>
        <a:p>
          <a:r>
            <a:rPr lang="en-US" dirty="0"/>
            <a:t>Research Objectives</a:t>
          </a:r>
          <a:r>
            <a:rPr lang="ar-EG" dirty="0"/>
            <a:t> أهداف الدراسة </a:t>
          </a:r>
          <a:endParaRPr lang="en-US" dirty="0"/>
        </a:p>
      </dgm:t>
    </dgm:pt>
    <dgm:pt modelId="{9F983B37-55E4-4EA4-A6BD-8FE37CEA80A6}" type="parTrans" cxnId="{EB590BD1-4007-4DBE-B699-C55931AFA0C5}">
      <dgm:prSet/>
      <dgm:spPr/>
      <dgm:t>
        <a:bodyPr/>
        <a:lstStyle/>
        <a:p>
          <a:endParaRPr lang="en-US"/>
        </a:p>
      </dgm:t>
    </dgm:pt>
    <dgm:pt modelId="{49105FDD-DD21-40CF-8F6D-B6992B634559}" type="sibTrans" cxnId="{EB590BD1-4007-4DBE-B699-C55931AFA0C5}">
      <dgm:prSet/>
      <dgm:spPr/>
      <dgm:t>
        <a:bodyPr/>
        <a:lstStyle/>
        <a:p>
          <a:endParaRPr lang="en-US"/>
        </a:p>
      </dgm:t>
    </dgm:pt>
    <dgm:pt modelId="{129061A3-956F-4FD9-8607-BE120AAC39AE}">
      <dgm:prSet phldrT="[Text]"/>
      <dgm:spPr/>
      <dgm:t>
        <a:bodyPr/>
        <a:lstStyle/>
        <a:p>
          <a:r>
            <a:rPr lang="en-US" dirty="0"/>
            <a:t>Research Significance</a:t>
          </a:r>
          <a:r>
            <a:rPr lang="ar-EG" dirty="0"/>
            <a:t> أهمية الدراسة </a:t>
          </a:r>
          <a:endParaRPr lang="en-US" dirty="0"/>
        </a:p>
      </dgm:t>
    </dgm:pt>
    <dgm:pt modelId="{1E65813B-C23C-4F25-BB41-8F804E73C0A3}" type="parTrans" cxnId="{D8331DC2-8966-4B32-A91B-A64B00A407D3}">
      <dgm:prSet/>
      <dgm:spPr/>
      <dgm:t>
        <a:bodyPr/>
        <a:lstStyle/>
        <a:p>
          <a:endParaRPr lang="en-US"/>
        </a:p>
      </dgm:t>
    </dgm:pt>
    <dgm:pt modelId="{41B273BC-BD31-4049-AB27-84C42A8F6A86}" type="sibTrans" cxnId="{D8331DC2-8966-4B32-A91B-A64B00A407D3}">
      <dgm:prSet/>
      <dgm:spPr/>
      <dgm:t>
        <a:bodyPr/>
        <a:lstStyle/>
        <a:p>
          <a:endParaRPr lang="en-US"/>
        </a:p>
      </dgm:t>
    </dgm:pt>
    <dgm:pt modelId="{8CF92C68-1DF6-42AB-8921-B53269B02BB3}">
      <dgm:prSet phldrT="[Text]"/>
      <dgm:spPr/>
      <dgm:t>
        <a:bodyPr/>
        <a:lstStyle/>
        <a:p>
          <a:r>
            <a:rPr lang="en-US" dirty="0"/>
            <a:t>Scope of Study </a:t>
          </a:r>
          <a:r>
            <a:rPr lang="ar-EG" dirty="0"/>
            <a:t>الدراسة الميدانية</a:t>
          </a:r>
          <a:endParaRPr lang="en-US" dirty="0"/>
        </a:p>
      </dgm:t>
    </dgm:pt>
    <dgm:pt modelId="{53F1F50A-36F9-4BB9-9555-3548136E1BD3}" type="parTrans" cxnId="{394053C0-FF4C-4AAB-A07C-3334BE6DAC6E}">
      <dgm:prSet/>
      <dgm:spPr/>
      <dgm:t>
        <a:bodyPr/>
        <a:lstStyle/>
        <a:p>
          <a:endParaRPr lang="en-US"/>
        </a:p>
      </dgm:t>
    </dgm:pt>
    <dgm:pt modelId="{02ED9CAA-81BF-4709-B096-E5250DE71608}" type="sibTrans" cxnId="{394053C0-FF4C-4AAB-A07C-3334BE6DAC6E}">
      <dgm:prSet/>
      <dgm:spPr/>
      <dgm:t>
        <a:bodyPr/>
        <a:lstStyle/>
        <a:p>
          <a:endParaRPr lang="en-US"/>
        </a:p>
      </dgm:t>
    </dgm:pt>
    <dgm:pt modelId="{6BD69360-0AA4-48CC-BF9C-92E0AB6FBFAD}">
      <dgm:prSet phldrT="[Text]"/>
      <dgm:spPr/>
      <dgm:t>
        <a:bodyPr/>
        <a:lstStyle/>
        <a:p>
          <a:r>
            <a:rPr lang="en-US" dirty="0"/>
            <a:t>Proposed Research Structure </a:t>
          </a:r>
          <a:r>
            <a:rPr lang="ar-EG" dirty="0"/>
            <a:t>الهيكل المقترح للدراسة</a:t>
          </a:r>
          <a:endParaRPr lang="en-US" dirty="0"/>
        </a:p>
      </dgm:t>
    </dgm:pt>
    <dgm:pt modelId="{B58BB9F8-0AE8-455A-AE57-DD477DF9C4B3}" type="parTrans" cxnId="{4812A6DE-00E0-493B-9B4A-B4BACC78A2A0}">
      <dgm:prSet/>
      <dgm:spPr/>
      <dgm:t>
        <a:bodyPr/>
        <a:lstStyle/>
        <a:p>
          <a:endParaRPr lang="en-US"/>
        </a:p>
      </dgm:t>
    </dgm:pt>
    <dgm:pt modelId="{D9266375-79A4-4C8B-9AF2-9A90A633E5F0}" type="sibTrans" cxnId="{4812A6DE-00E0-493B-9B4A-B4BACC78A2A0}">
      <dgm:prSet/>
      <dgm:spPr/>
      <dgm:t>
        <a:bodyPr/>
        <a:lstStyle/>
        <a:p>
          <a:endParaRPr lang="en-US"/>
        </a:p>
      </dgm:t>
    </dgm:pt>
    <dgm:pt modelId="{442484CD-CB11-4EB3-BADB-C93CDDFD00E2}" type="pres">
      <dgm:prSet presAssocID="{4A2C4475-F3F8-4283-AAEB-097F536182DD}" presName="Name0" presStyleCnt="0">
        <dgm:presLayoutVars>
          <dgm:dir/>
          <dgm:animLvl val="lvl"/>
          <dgm:resizeHandles val="exact"/>
        </dgm:presLayoutVars>
      </dgm:prSet>
      <dgm:spPr/>
    </dgm:pt>
    <dgm:pt modelId="{DCC2F92B-B42B-42DF-9FD8-998209D626EA}" type="pres">
      <dgm:prSet presAssocID="{CFBA0AD6-738F-48C5-9053-AC6DDA5EB5AA}" presName="linNode" presStyleCnt="0"/>
      <dgm:spPr/>
    </dgm:pt>
    <dgm:pt modelId="{9D9DBEF8-EBB4-4F64-8DCE-FD168F1C1D9E}" type="pres">
      <dgm:prSet presAssocID="{CFBA0AD6-738F-48C5-9053-AC6DDA5EB5AA}" presName="parTx" presStyleLbl="revTx" presStyleIdx="0" presStyleCnt="2">
        <dgm:presLayoutVars>
          <dgm:chMax val="1"/>
          <dgm:bulletEnabled val="1"/>
        </dgm:presLayoutVars>
      </dgm:prSet>
      <dgm:spPr/>
    </dgm:pt>
    <dgm:pt modelId="{D6A2F25E-0EFE-4DC5-AA83-557CE8B78F7B}" type="pres">
      <dgm:prSet presAssocID="{CFBA0AD6-738F-48C5-9053-AC6DDA5EB5AA}" presName="bracket" presStyleLbl="parChTrans1D1" presStyleIdx="0" presStyleCnt="2"/>
      <dgm:spPr/>
    </dgm:pt>
    <dgm:pt modelId="{D9E5D4CF-CB91-4E89-B275-F2563559AD51}" type="pres">
      <dgm:prSet presAssocID="{CFBA0AD6-738F-48C5-9053-AC6DDA5EB5AA}" presName="spH" presStyleCnt="0"/>
      <dgm:spPr/>
    </dgm:pt>
    <dgm:pt modelId="{5255EE26-2533-46AE-AD96-9B5719BB1C4C}" type="pres">
      <dgm:prSet presAssocID="{CFBA0AD6-738F-48C5-9053-AC6DDA5EB5AA}" presName="desTx" presStyleLbl="node1" presStyleIdx="0" presStyleCnt="2">
        <dgm:presLayoutVars>
          <dgm:bulletEnabled val="1"/>
        </dgm:presLayoutVars>
      </dgm:prSet>
      <dgm:spPr/>
    </dgm:pt>
    <dgm:pt modelId="{52FBF0E2-5C11-4EC7-986B-5CE12A68A76F}" type="pres">
      <dgm:prSet presAssocID="{CB9E8657-B0C1-44CB-BF3F-B43662143098}" presName="spV" presStyleCnt="0"/>
      <dgm:spPr/>
    </dgm:pt>
    <dgm:pt modelId="{006BC604-EB8A-4738-A07D-212772C34FC6}" type="pres">
      <dgm:prSet presAssocID="{0B66E343-65C3-4446-8F01-8B8EB748384D}" presName="linNode" presStyleCnt="0"/>
      <dgm:spPr/>
    </dgm:pt>
    <dgm:pt modelId="{409BA9E3-2CE3-4252-A435-82C66B205285}" type="pres">
      <dgm:prSet presAssocID="{0B66E343-65C3-4446-8F01-8B8EB748384D}" presName="parTx" presStyleLbl="revTx" presStyleIdx="1" presStyleCnt="2">
        <dgm:presLayoutVars>
          <dgm:chMax val="1"/>
          <dgm:bulletEnabled val="1"/>
        </dgm:presLayoutVars>
      </dgm:prSet>
      <dgm:spPr/>
    </dgm:pt>
    <dgm:pt modelId="{259378F1-B572-42EF-9DD3-BF156AEFD8F7}" type="pres">
      <dgm:prSet presAssocID="{0B66E343-65C3-4446-8F01-8B8EB748384D}" presName="bracket" presStyleLbl="parChTrans1D1" presStyleIdx="1" presStyleCnt="2"/>
      <dgm:spPr/>
    </dgm:pt>
    <dgm:pt modelId="{75F82720-F068-4F18-919D-51C233798C23}" type="pres">
      <dgm:prSet presAssocID="{0B66E343-65C3-4446-8F01-8B8EB748384D}" presName="spH" presStyleCnt="0"/>
      <dgm:spPr/>
    </dgm:pt>
    <dgm:pt modelId="{495CB4B5-1D45-4A29-9C1B-ED29CF8F2E76}" type="pres">
      <dgm:prSet presAssocID="{0B66E343-65C3-4446-8F01-8B8EB748384D}" presName="desTx" presStyleLbl="node1" presStyleIdx="1" presStyleCnt="2" custScaleX="147431">
        <dgm:presLayoutVars>
          <dgm:bulletEnabled val="1"/>
        </dgm:presLayoutVars>
      </dgm:prSet>
      <dgm:spPr/>
    </dgm:pt>
  </dgm:ptLst>
  <dgm:cxnLst>
    <dgm:cxn modelId="{388C7600-3881-48D1-866A-D30BCAA54B4F}" srcId="{CFBA0AD6-738F-48C5-9053-AC6DDA5EB5AA}" destId="{AFC59107-4057-4527-AF08-50B04B26D4ED}" srcOrd="2" destOrd="0" parTransId="{1338F399-EA76-4975-BA45-9F2449F63CBF}" sibTransId="{A011C678-E51D-4B95-9C69-CB5FC2261610}"/>
    <dgm:cxn modelId="{46854014-5FD2-40C1-AFB3-83595C6AEC84}" type="presOf" srcId="{BCF754F7-911E-4742-8AB3-C10485B5EDB6}" destId="{495CB4B5-1D45-4A29-9C1B-ED29CF8F2E76}" srcOrd="0" destOrd="2" presId="urn:diagrams.loki3.com/BracketList"/>
    <dgm:cxn modelId="{91539B21-478C-423E-94EC-739BD6E95519}" type="presOf" srcId="{3D51FB9D-3184-4ADE-B884-B5B69F7D2493}" destId="{495CB4B5-1D45-4A29-9C1B-ED29CF8F2E76}" srcOrd="0" destOrd="3" presId="urn:diagrams.loki3.com/BracketList"/>
    <dgm:cxn modelId="{55E0C621-B15F-4E72-8AC2-8189EDED9055}" type="presOf" srcId="{16F50622-55B8-4FB8-8F98-9AF8584549C6}" destId="{5255EE26-2533-46AE-AD96-9B5719BB1C4C}" srcOrd="0" destOrd="3" presId="urn:diagrams.loki3.com/BracketList"/>
    <dgm:cxn modelId="{24E79E22-6AB1-467D-9CA4-0C0CF07CFE2F}" srcId="{4A2C4475-F3F8-4283-AAEB-097F536182DD}" destId="{CFBA0AD6-738F-48C5-9053-AC6DDA5EB5AA}" srcOrd="0" destOrd="0" parTransId="{4B5C5FAE-6C10-4B94-B9F5-3567C7E9C743}" sibTransId="{CB9E8657-B0C1-44CB-BF3F-B43662143098}"/>
    <dgm:cxn modelId="{8C67523A-0A65-496C-ABA9-DCA100B426DE}" srcId="{4A2C4475-F3F8-4283-AAEB-097F536182DD}" destId="{0B66E343-65C3-4446-8F01-8B8EB748384D}" srcOrd="1" destOrd="0" parTransId="{050F633B-C2A7-4538-B518-8FD756576521}" sibTransId="{3184E38D-56D8-42A6-A0F4-197CF63C4A8D}"/>
    <dgm:cxn modelId="{B69D3146-CE01-40EB-8D6E-4CDF6B9DFC1F}" type="presOf" srcId="{6BD69360-0AA4-48CC-BF9C-92E0AB6FBFAD}" destId="{495CB4B5-1D45-4A29-9C1B-ED29CF8F2E76}" srcOrd="0" destOrd="6" presId="urn:diagrams.loki3.com/BracketList"/>
    <dgm:cxn modelId="{47ED2C69-B373-4A70-B935-92E05BE1FE37}" type="presOf" srcId="{4A2C4475-F3F8-4283-AAEB-097F536182DD}" destId="{442484CD-CB11-4EB3-BADB-C93CDDFD00E2}" srcOrd="0" destOrd="0" presId="urn:diagrams.loki3.com/BracketList"/>
    <dgm:cxn modelId="{1FE3496D-5CD6-4EFB-811B-930232821FC7}" type="presOf" srcId="{129061A3-956F-4FD9-8607-BE120AAC39AE}" destId="{495CB4B5-1D45-4A29-9C1B-ED29CF8F2E76}" srcOrd="0" destOrd="4" presId="urn:diagrams.loki3.com/BracketList"/>
    <dgm:cxn modelId="{E1BA0B6F-D6A6-44FE-9CBA-DBF2E44FB3B4}" type="presOf" srcId="{81141749-EEC1-4B96-97D3-1C4B65FF22A7}" destId="{5255EE26-2533-46AE-AD96-9B5719BB1C4C}" srcOrd="0" destOrd="4" presId="urn:diagrams.loki3.com/BracketList"/>
    <dgm:cxn modelId="{B9C4B174-DB6E-42ED-A179-F4C9CB4B5A0D}" type="presOf" srcId="{AFC59107-4057-4527-AF08-50B04B26D4ED}" destId="{5255EE26-2533-46AE-AD96-9B5719BB1C4C}" srcOrd="0" destOrd="2" presId="urn:diagrams.loki3.com/BracketList"/>
    <dgm:cxn modelId="{C3A85B56-0555-435C-8BA4-F0A58EE653EF}" type="presOf" srcId="{09F542EB-86D7-4653-82FE-25F83360A992}" destId="{495CB4B5-1D45-4A29-9C1B-ED29CF8F2E76}" srcOrd="0" destOrd="0" presId="urn:diagrams.loki3.com/BracketList"/>
    <dgm:cxn modelId="{45D9C776-D1C0-4E70-A001-5E11C38DEB06}" srcId="{CFBA0AD6-738F-48C5-9053-AC6DDA5EB5AA}" destId="{81141749-EEC1-4B96-97D3-1C4B65FF22A7}" srcOrd="4" destOrd="0" parTransId="{BCE6CCCF-FB83-453A-855F-6778ECDB0600}" sibTransId="{15A3C711-BFBE-4300-884F-CEB567AF8899}"/>
    <dgm:cxn modelId="{135B59A0-13CA-48CF-88B7-77BBE2830B06}" srcId="{0B66E343-65C3-4446-8F01-8B8EB748384D}" destId="{BCF754F7-911E-4742-8AB3-C10485B5EDB6}" srcOrd="2" destOrd="0" parTransId="{11C72D9A-E6AD-4A2E-A907-7837CFC5ABA3}" sibTransId="{A4DC7907-9CAC-48CD-831E-CD8971501883}"/>
    <dgm:cxn modelId="{5A8DE6AF-EC62-4AE7-860C-4785236A59AF}" type="presOf" srcId="{8CF92C68-1DF6-42AB-8921-B53269B02BB3}" destId="{495CB4B5-1D45-4A29-9C1B-ED29CF8F2E76}" srcOrd="0" destOrd="5" presId="urn:diagrams.loki3.com/BracketList"/>
    <dgm:cxn modelId="{9E0249B3-F17B-4C93-B539-1B60C15BCE8D}" type="presOf" srcId="{B5842C37-0495-492F-8E53-A3EC35EEACE1}" destId="{5255EE26-2533-46AE-AD96-9B5719BB1C4C}" srcOrd="0" destOrd="1" presId="urn:diagrams.loki3.com/BracketList"/>
    <dgm:cxn modelId="{15144EB8-26E5-4B13-99FF-DB733AC36090}" srcId="{CFBA0AD6-738F-48C5-9053-AC6DDA5EB5AA}" destId="{B5842C37-0495-492F-8E53-A3EC35EEACE1}" srcOrd="1" destOrd="0" parTransId="{B74884A1-19F4-4023-A944-94535244C5B8}" sibTransId="{274E579E-669E-420D-9708-44FC12631FDC}"/>
    <dgm:cxn modelId="{D3BEE7BA-3BBB-4414-9CF6-BC65C7843722}" type="presOf" srcId="{0EFBA877-6E4C-49BE-857A-40D6EF0F9AA9}" destId="{5255EE26-2533-46AE-AD96-9B5719BB1C4C}" srcOrd="0" destOrd="0" presId="urn:diagrams.loki3.com/BracketList"/>
    <dgm:cxn modelId="{27267EBD-C938-458C-BAB5-67B8CF35CF91}" type="presOf" srcId="{0B66E343-65C3-4446-8F01-8B8EB748384D}" destId="{409BA9E3-2CE3-4252-A435-82C66B205285}" srcOrd="0" destOrd="0" presId="urn:diagrams.loki3.com/BracketList"/>
    <dgm:cxn modelId="{394053C0-FF4C-4AAB-A07C-3334BE6DAC6E}" srcId="{0B66E343-65C3-4446-8F01-8B8EB748384D}" destId="{8CF92C68-1DF6-42AB-8921-B53269B02BB3}" srcOrd="5" destOrd="0" parTransId="{53F1F50A-36F9-4BB9-9555-3548136E1BD3}" sibTransId="{02ED9CAA-81BF-4709-B096-E5250DE71608}"/>
    <dgm:cxn modelId="{D8331DC2-8966-4B32-A91B-A64B00A407D3}" srcId="{0B66E343-65C3-4446-8F01-8B8EB748384D}" destId="{129061A3-956F-4FD9-8607-BE120AAC39AE}" srcOrd="4" destOrd="0" parTransId="{1E65813B-C23C-4F25-BB41-8F804E73C0A3}" sibTransId="{41B273BC-BD31-4049-AB27-84C42A8F6A86}"/>
    <dgm:cxn modelId="{EB590BD1-4007-4DBE-B699-C55931AFA0C5}" srcId="{0B66E343-65C3-4446-8F01-8B8EB748384D}" destId="{3D51FB9D-3184-4ADE-B884-B5B69F7D2493}" srcOrd="3" destOrd="0" parTransId="{9F983B37-55E4-4EA4-A6BD-8FE37CEA80A6}" sibTransId="{49105FDD-DD21-40CF-8F6D-B6992B634559}"/>
    <dgm:cxn modelId="{D66997D3-6D87-4B37-AF14-36A553D4D06B}" srcId="{0B66E343-65C3-4446-8F01-8B8EB748384D}" destId="{6899804C-9EA5-4CDB-8681-C307214C2C9F}" srcOrd="1" destOrd="0" parTransId="{21329272-3B1C-4C5B-80D7-392E8685D7B2}" sibTransId="{B21ABA6A-23EC-4842-89A9-10D448F26B5F}"/>
    <dgm:cxn modelId="{4812A6DE-00E0-493B-9B4A-B4BACC78A2A0}" srcId="{0B66E343-65C3-4446-8F01-8B8EB748384D}" destId="{6BD69360-0AA4-48CC-BF9C-92E0AB6FBFAD}" srcOrd="6" destOrd="0" parTransId="{B58BB9F8-0AE8-455A-AE57-DD477DF9C4B3}" sibTransId="{D9266375-79A4-4C8B-9AF2-9A90A633E5F0}"/>
    <dgm:cxn modelId="{F427A9E0-67FC-40D1-8FE1-EBACEFA4F735}" type="presOf" srcId="{6899804C-9EA5-4CDB-8681-C307214C2C9F}" destId="{495CB4B5-1D45-4A29-9C1B-ED29CF8F2E76}" srcOrd="0" destOrd="1" presId="urn:diagrams.loki3.com/BracketList"/>
    <dgm:cxn modelId="{B6AD83E6-6C72-4AAB-95C9-3F5299C560E9}" srcId="{CFBA0AD6-738F-48C5-9053-AC6DDA5EB5AA}" destId="{0EFBA877-6E4C-49BE-857A-40D6EF0F9AA9}" srcOrd="0" destOrd="0" parTransId="{353BCA9A-3A6F-405B-B006-806999BBE865}" sibTransId="{2733FC28-E2D0-4F16-BCA9-45C27A093A49}"/>
    <dgm:cxn modelId="{338E88E9-0EC0-45F1-8400-2854F29C90A8}" type="presOf" srcId="{CFBA0AD6-738F-48C5-9053-AC6DDA5EB5AA}" destId="{9D9DBEF8-EBB4-4F64-8DCE-FD168F1C1D9E}" srcOrd="0" destOrd="0" presId="urn:diagrams.loki3.com/BracketList"/>
    <dgm:cxn modelId="{3CF1FDFA-6A71-4764-9AF6-3367A4C7CA6A}" srcId="{0B66E343-65C3-4446-8F01-8B8EB748384D}" destId="{09F542EB-86D7-4653-82FE-25F83360A992}" srcOrd="0" destOrd="0" parTransId="{A4DF4262-569E-4641-ACC0-F15F10A952CC}" sibTransId="{0EB0E26E-1BBF-436C-8F26-E1FF74CA1BD1}"/>
    <dgm:cxn modelId="{31FED1FE-1237-4269-AFCC-E58CCF1A5243}" srcId="{CFBA0AD6-738F-48C5-9053-AC6DDA5EB5AA}" destId="{16F50622-55B8-4FB8-8F98-9AF8584549C6}" srcOrd="3" destOrd="0" parTransId="{95303252-E32D-4B4B-A958-0D9C11F07E8B}" sibTransId="{5EF6815C-7578-4500-B1D5-E4EB23B6FE7D}"/>
    <dgm:cxn modelId="{79EED343-9BCD-46DA-B945-15AB81703F22}" type="presParOf" srcId="{442484CD-CB11-4EB3-BADB-C93CDDFD00E2}" destId="{DCC2F92B-B42B-42DF-9FD8-998209D626EA}" srcOrd="0" destOrd="0" presId="urn:diagrams.loki3.com/BracketList"/>
    <dgm:cxn modelId="{AFCD4B6A-81D7-43F9-AA52-A8441EA8735C}" type="presParOf" srcId="{DCC2F92B-B42B-42DF-9FD8-998209D626EA}" destId="{9D9DBEF8-EBB4-4F64-8DCE-FD168F1C1D9E}" srcOrd="0" destOrd="0" presId="urn:diagrams.loki3.com/BracketList"/>
    <dgm:cxn modelId="{6B41353F-A6B9-4580-AD37-5448F50B5F82}" type="presParOf" srcId="{DCC2F92B-B42B-42DF-9FD8-998209D626EA}" destId="{D6A2F25E-0EFE-4DC5-AA83-557CE8B78F7B}" srcOrd="1" destOrd="0" presId="urn:diagrams.loki3.com/BracketList"/>
    <dgm:cxn modelId="{32846F5F-9C6A-41F4-A731-21D7D09E4058}" type="presParOf" srcId="{DCC2F92B-B42B-42DF-9FD8-998209D626EA}" destId="{D9E5D4CF-CB91-4E89-B275-F2563559AD51}" srcOrd="2" destOrd="0" presId="urn:diagrams.loki3.com/BracketList"/>
    <dgm:cxn modelId="{3605B73C-6EF9-4A7B-901E-9C95941ABAAE}" type="presParOf" srcId="{DCC2F92B-B42B-42DF-9FD8-998209D626EA}" destId="{5255EE26-2533-46AE-AD96-9B5719BB1C4C}" srcOrd="3" destOrd="0" presId="urn:diagrams.loki3.com/BracketList"/>
    <dgm:cxn modelId="{14E8799B-F9D8-4A8D-BD1B-B9E8FB6F7405}" type="presParOf" srcId="{442484CD-CB11-4EB3-BADB-C93CDDFD00E2}" destId="{52FBF0E2-5C11-4EC7-986B-5CE12A68A76F}" srcOrd="1" destOrd="0" presId="urn:diagrams.loki3.com/BracketList"/>
    <dgm:cxn modelId="{245BA5A6-9926-442A-997B-A5CB4EF9F34F}" type="presParOf" srcId="{442484CD-CB11-4EB3-BADB-C93CDDFD00E2}" destId="{006BC604-EB8A-4738-A07D-212772C34FC6}" srcOrd="2" destOrd="0" presId="urn:diagrams.loki3.com/BracketList"/>
    <dgm:cxn modelId="{FE67B374-DD83-4C71-ACBA-D5AD7F845D40}" type="presParOf" srcId="{006BC604-EB8A-4738-A07D-212772C34FC6}" destId="{409BA9E3-2CE3-4252-A435-82C66B205285}" srcOrd="0" destOrd="0" presId="urn:diagrams.loki3.com/BracketList"/>
    <dgm:cxn modelId="{1976CC7F-617F-47D8-AEBC-DB9DA25F5F54}" type="presParOf" srcId="{006BC604-EB8A-4738-A07D-212772C34FC6}" destId="{259378F1-B572-42EF-9DD3-BF156AEFD8F7}" srcOrd="1" destOrd="0" presId="urn:diagrams.loki3.com/BracketList"/>
    <dgm:cxn modelId="{625D8A28-0683-42EF-8A27-E061EAE2A25C}" type="presParOf" srcId="{006BC604-EB8A-4738-A07D-212772C34FC6}" destId="{75F82720-F068-4F18-919D-51C233798C23}" srcOrd="2" destOrd="0" presId="urn:diagrams.loki3.com/BracketList"/>
    <dgm:cxn modelId="{0332F3C0-F2D6-40B8-9CE5-67CD902ED390}" type="presParOf" srcId="{006BC604-EB8A-4738-A07D-212772C34FC6}" destId="{495CB4B5-1D45-4A29-9C1B-ED29CF8F2E76}" srcOrd="3" destOrd="0" presId="urn:diagrams.loki3.com/Bracket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A2C4475-F3F8-4283-AAEB-097F536182DD}" type="doc">
      <dgm:prSet loTypeId="urn:diagrams.loki3.com/BracketList" loCatId="list" qsTypeId="urn:microsoft.com/office/officeart/2005/8/quickstyle/simple1" qsCatId="simple" csTypeId="urn:microsoft.com/office/officeart/2005/8/colors/accent1_2" csCatId="accent1" phldr="1"/>
      <dgm:spPr/>
      <dgm:t>
        <a:bodyPr/>
        <a:lstStyle/>
        <a:p>
          <a:endParaRPr lang="en-US"/>
        </a:p>
      </dgm:t>
    </dgm:pt>
    <dgm:pt modelId="{CFBA0AD6-738F-48C5-9053-AC6DDA5EB5AA}">
      <dgm:prSet phldrT="[Text]" custT="1"/>
      <dgm:spPr/>
      <dgm:t>
        <a:bodyPr/>
        <a:lstStyle/>
        <a:p>
          <a:pPr algn="ctr"/>
          <a:r>
            <a:rPr lang="en-US" sz="1600" dirty="0">
              <a:solidFill>
                <a:schemeClr val="bg1"/>
              </a:solidFill>
              <a:cs typeface="+mj-cs"/>
            </a:rPr>
            <a:t>Chapter 2- Theoretical Framework</a:t>
          </a:r>
          <a:r>
            <a:rPr lang="ar-EG" sz="1600" dirty="0">
              <a:solidFill>
                <a:schemeClr val="bg1"/>
              </a:solidFill>
              <a:cs typeface="+mj-cs"/>
            </a:rPr>
            <a:t>- الاطار النظري </a:t>
          </a:r>
          <a:endParaRPr lang="en-US" sz="1600" dirty="0">
            <a:solidFill>
              <a:schemeClr val="bg1"/>
            </a:solidFill>
            <a:cs typeface="+mj-cs"/>
          </a:endParaRPr>
        </a:p>
      </dgm:t>
    </dgm:pt>
    <dgm:pt modelId="{CB9E8657-B0C1-44CB-BF3F-B43662143098}" type="sibTrans" cxnId="{24E79E22-6AB1-467D-9CA4-0C0CF07CFE2F}">
      <dgm:prSet/>
      <dgm:spPr/>
      <dgm:t>
        <a:bodyPr/>
        <a:lstStyle/>
        <a:p>
          <a:endParaRPr lang="en-US" sz="2400">
            <a:solidFill>
              <a:schemeClr val="bg1"/>
            </a:solidFill>
            <a:cs typeface="+mj-cs"/>
          </a:endParaRPr>
        </a:p>
      </dgm:t>
    </dgm:pt>
    <dgm:pt modelId="{4B5C5FAE-6C10-4B94-B9F5-3567C7E9C743}" type="parTrans" cxnId="{24E79E22-6AB1-467D-9CA4-0C0CF07CFE2F}">
      <dgm:prSet/>
      <dgm:spPr/>
      <dgm:t>
        <a:bodyPr/>
        <a:lstStyle/>
        <a:p>
          <a:endParaRPr lang="en-US" sz="2400">
            <a:solidFill>
              <a:schemeClr val="bg1"/>
            </a:solidFill>
            <a:cs typeface="+mj-cs"/>
          </a:endParaRPr>
        </a:p>
      </dgm:t>
    </dgm:pt>
    <dgm:pt modelId="{0EFBA877-6E4C-49BE-857A-40D6EF0F9AA9}">
      <dgm:prSet phldrT="[Text]" custT="1"/>
      <dgm:spPr/>
      <dgm:t>
        <a:bodyPr/>
        <a:lstStyle/>
        <a:p>
          <a:r>
            <a:rPr lang="en-US" sz="1600" dirty="0">
              <a:solidFill>
                <a:schemeClr val="bg1"/>
              </a:solidFill>
              <a:cs typeface="+mj-cs"/>
            </a:rPr>
            <a:t>Independent Variable </a:t>
          </a:r>
          <a:r>
            <a:rPr lang="ar-EG" sz="1600" dirty="0">
              <a:solidFill>
                <a:schemeClr val="bg1"/>
              </a:solidFill>
              <a:cs typeface="+mj-cs"/>
            </a:rPr>
            <a:t>المتغير المستقل</a:t>
          </a:r>
          <a:endParaRPr lang="en-US" sz="1600" dirty="0">
            <a:solidFill>
              <a:schemeClr val="bg1"/>
            </a:solidFill>
            <a:cs typeface="+mj-cs"/>
          </a:endParaRPr>
        </a:p>
      </dgm:t>
    </dgm:pt>
    <dgm:pt modelId="{2733FC28-E2D0-4F16-BCA9-45C27A093A49}" type="sibTrans" cxnId="{B6AD83E6-6C72-4AAB-95C9-3F5299C560E9}">
      <dgm:prSet/>
      <dgm:spPr/>
      <dgm:t>
        <a:bodyPr/>
        <a:lstStyle/>
        <a:p>
          <a:endParaRPr lang="en-US" sz="2400">
            <a:solidFill>
              <a:schemeClr val="bg1"/>
            </a:solidFill>
            <a:cs typeface="+mj-cs"/>
          </a:endParaRPr>
        </a:p>
      </dgm:t>
    </dgm:pt>
    <dgm:pt modelId="{353BCA9A-3A6F-405B-B006-806999BBE865}" type="parTrans" cxnId="{B6AD83E6-6C72-4AAB-95C9-3F5299C560E9}">
      <dgm:prSet/>
      <dgm:spPr/>
      <dgm:t>
        <a:bodyPr/>
        <a:lstStyle/>
        <a:p>
          <a:endParaRPr lang="en-US" sz="2400">
            <a:solidFill>
              <a:schemeClr val="bg1"/>
            </a:solidFill>
            <a:cs typeface="+mj-cs"/>
          </a:endParaRPr>
        </a:p>
      </dgm:t>
    </dgm:pt>
    <dgm:pt modelId="{B5842C37-0495-492F-8E53-A3EC35EEACE1}">
      <dgm:prSet phldrT="[Text]" custT="1"/>
      <dgm:spPr/>
      <dgm:t>
        <a:bodyPr/>
        <a:lstStyle/>
        <a:p>
          <a:r>
            <a:rPr lang="en-US" sz="1600" dirty="0">
              <a:solidFill>
                <a:schemeClr val="bg1"/>
              </a:solidFill>
              <a:cs typeface="+mj-cs"/>
            </a:rPr>
            <a:t>Dependent Variable </a:t>
          </a:r>
          <a:r>
            <a:rPr lang="ar-EG" sz="1600" dirty="0">
              <a:solidFill>
                <a:schemeClr val="bg1"/>
              </a:solidFill>
              <a:cs typeface="+mj-cs"/>
            </a:rPr>
            <a:t>المتغير التابع </a:t>
          </a:r>
          <a:endParaRPr lang="en-US" sz="1600" dirty="0">
            <a:solidFill>
              <a:schemeClr val="bg1"/>
            </a:solidFill>
            <a:cs typeface="+mj-cs"/>
          </a:endParaRPr>
        </a:p>
      </dgm:t>
    </dgm:pt>
    <dgm:pt modelId="{B74884A1-19F4-4023-A944-94535244C5B8}" type="parTrans" cxnId="{15144EB8-26E5-4B13-99FF-DB733AC36090}">
      <dgm:prSet/>
      <dgm:spPr/>
      <dgm:t>
        <a:bodyPr/>
        <a:lstStyle/>
        <a:p>
          <a:endParaRPr lang="en-US" sz="2400">
            <a:solidFill>
              <a:schemeClr val="bg1"/>
            </a:solidFill>
            <a:cs typeface="+mj-cs"/>
          </a:endParaRPr>
        </a:p>
      </dgm:t>
    </dgm:pt>
    <dgm:pt modelId="{274E579E-669E-420D-9708-44FC12631FDC}" type="sibTrans" cxnId="{15144EB8-26E5-4B13-99FF-DB733AC36090}">
      <dgm:prSet/>
      <dgm:spPr/>
      <dgm:t>
        <a:bodyPr/>
        <a:lstStyle/>
        <a:p>
          <a:endParaRPr lang="en-US" sz="2400">
            <a:solidFill>
              <a:schemeClr val="bg1"/>
            </a:solidFill>
            <a:cs typeface="+mj-cs"/>
          </a:endParaRPr>
        </a:p>
      </dgm:t>
    </dgm:pt>
    <dgm:pt modelId="{AFC59107-4057-4527-AF08-50B04B26D4ED}">
      <dgm:prSet phldrT="[Text]" custT="1"/>
      <dgm:spPr/>
      <dgm:t>
        <a:bodyPr/>
        <a:lstStyle/>
        <a:p>
          <a:r>
            <a:rPr lang="en-US" sz="1600" dirty="0">
              <a:solidFill>
                <a:schemeClr val="bg1"/>
              </a:solidFill>
              <a:cs typeface="+mj-cs"/>
            </a:rPr>
            <a:t>Mediating/ Moderating Variable </a:t>
          </a:r>
          <a:r>
            <a:rPr lang="ar-EG" sz="1600" dirty="0">
              <a:solidFill>
                <a:schemeClr val="bg1"/>
              </a:solidFill>
              <a:cs typeface="+mj-cs"/>
            </a:rPr>
            <a:t>المتغير الوسيط/ المعدل</a:t>
          </a:r>
          <a:endParaRPr lang="en-US" sz="1600" dirty="0">
            <a:solidFill>
              <a:schemeClr val="bg1"/>
            </a:solidFill>
            <a:cs typeface="+mj-cs"/>
          </a:endParaRPr>
        </a:p>
      </dgm:t>
    </dgm:pt>
    <dgm:pt modelId="{1338F399-EA76-4975-BA45-9F2449F63CBF}" type="parTrans" cxnId="{388C7600-3881-48D1-866A-D30BCAA54B4F}">
      <dgm:prSet/>
      <dgm:spPr/>
      <dgm:t>
        <a:bodyPr/>
        <a:lstStyle/>
        <a:p>
          <a:endParaRPr lang="en-US" sz="2400">
            <a:solidFill>
              <a:schemeClr val="bg1"/>
            </a:solidFill>
            <a:cs typeface="+mj-cs"/>
          </a:endParaRPr>
        </a:p>
      </dgm:t>
    </dgm:pt>
    <dgm:pt modelId="{A011C678-E51D-4B95-9C69-CB5FC2261610}" type="sibTrans" cxnId="{388C7600-3881-48D1-866A-D30BCAA54B4F}">
      <dgm:prSet/>
      <dgm:spPr/>
      <dgm:t>
        <a:bodyPr/>
        <a:lstStyle/>
        <a:p>
          <a:endParaRPr lang="en-US" sz="2400">
            <a:solidFill>
              <a:schemeClr val="bg1"/>
            </a:solidFill>
            <a:cs typeface="+mj-cs"/>
          </a:endParaRPr>
        </a:p>
      </dgm:t>
    </dgm:pt>
    <dgm:pt modelId="{5D562C9E-9D58-4529-A19E-46A00F476CB4}">
      <dgm:prSet phldrT="[Text]" custT="1"/>
      <dgm:spPr/>
      <dgm:t>
        <a:bodyPr/>
        <a:lstStyle/>
        <a:p>
          <a:pPr algn="ctr"/>
          <a:r>
            <a:rPr lang="en-US" sz="1600" dirty="0">
              <a:solidFill>
                <a:schemeClr val="bg1"/>
              </a:solidFill>
              <a:cs typeface="+mj-cs"/>
            </a:rPr>
            <a:t>Chapter 3: Research Model &amp; Developing Research Hypotheses </a:t>
          </a:r>
          <a:r>
            <a:rPr lang="ar-EG" sz="1600" dirty="0">
              <a:solidFill>
                <a:schemeClr val="bg1"/>
              </a:solidFill>
              <a:cs typeface="+mj-cs"/>
            </a:rPr>
            <a:t>نموذج وفرضيات الدراسة</a:t>
          </a:r>
          <a:endParaRPr lang="en-US" sz="1600" dirty="0">
            <a:solidFill>
              <a:schemeClr val="bg1"/>
            </a:solidFill>
            <a:cs typeface="+mj-cs"/>
          </a:endParaRPr>
        </a:p>
      </dgm:t>
    </dgm:pt>
    <dgm:pt modelId="{E6C97354-F2D7-4BF6-9B6D-3004DF0FE22D}" type="parTrans" cxnId="{E4EBBF41-4733-40C7-B1A8-10F284DE9082}">
      <dgm:prSet/>
      <dgm:spPr/>
      <dgm:t>
        <a:bodyPr/>
        <a:lstStyle/>
        <a:p>
          <a:endParaRPr lang="en-US" sz="2400">
            <a:solidFill>
              <a:schemeClr val="bg1"/>
            </a:solidFill>
            <a:cs typeface="+mj-cs"/>
          </a:endParaRPr>
        </a:p>
      </dgm:t>
    </dgm:pt>
    <dgm:pt modelId="{821B5E35-3265-4618-9534-A80FF590EC8C}" type="sibTrans" cxnId="{E4EBBF41-4733-40C7-B1A8-10F284DE9082}">
      <dgm:prSet/>
      <dgm:spPr/>
      <dgm:t>
        <a:bodyPr/>
        <a:lstStyle/>
        <a:p>
          <a:endParaRPr lang="en-US" sz="2400">
            <a:solidFill>
              <a:schemeClr val="bg1"/>
            </a:solidFill>
            <a:cs typeface="+mj-cs"/>
          </a:endParaRPr>
        </a:p>
      </dgm:t>
    </dgm:pt>
    <dgm:pt modelId="{0D6EDC29-5F29-46EC-AACA-6704C97349B1}">
      <dgm:prSet phldrT="[Text]" custT="1"/>
      <dgm:spPr/>
      <dgm:t>
        <a:bodyPr/>
        <a:lstStyle/>
        <a:p>
          <a:pPr algn="ctr"/>
          <a:r>
            <a:rPr lang="en-US" sz="1600" dirty="0">
              <a:solidFill>
                <a:schemeClr val="bg1"/>
              </a:solidFill>
              <a:cs typeface="+mj-cs"/>
            </a:rPr>
            <a:t>Chapter 4: Research Methodology</a:t>
          </a:r>
          <a:r>
            <a:rPr lang="ar-EG" sz="1600" dirty="0">
              <a:solidFill>
                <a:schemeClr val="bg1"/>
              </a:solidFill>
              <a:cs typeface="+mj-cs"/>
            </a:rPr>
            <a:t> منهجية الدراسة </a:t>
          </a:r>
          <a:endParaRPr lang="en-US" sz="1600" dirty="0">
            <a:solidFill>
              <a:schemeClr val="bg1"/>
            </a:solidFill>
            <a:cs typeface="+mj-cs"/>
          </a:endParaRPr>
        </a:p>
      </dgm:t>
    </dgm:pt>
    <dgm:pt modelId="{3EE613A2-72BD-4D57-B767-CD081C4A9E6B}" type="parTrans" cxnId="{3A5F5517-6B4F-4D45-98D7-DF992E3DAD91}">
      <dgm:prSet/>
      <dgm:spPr/>
      <dgm:t>
        <a:bodyPr/>
        <a:lstStyle/>
        <a:p>
          <a:endParaRPr lang="en-US" sz="2400">
            <a:solidFill>
              <a:schemeClr val="bg1"/>
            </a:solidFill>
            <a:cs typeface="+mj-cs"/>
          </a:endParaRPr>
        </a:p>
      </dgm:t>
    </dgm:pt>
    <dgm:pt modelId="{08801CB5-2B2C-4BCA-BEDF-E5C46226F2E0}" type="sibTrans" cxnId="{3A5F5517-6B4F-4D45-98D7-DF992E3DAD91}">
      <dgm:prSet/>
      <dgm:spPr/>
      <dgm:t>
        <a:bodyPr/>
        <a:lstStyle/>
        <a:p>
          <a:endParaRPr lang="en-US" sz="2400">
            <a:solidFill>
              <a:schemeClr val="bg1"/>
            </a:solidFill>
            <a:cs typeface="+mj-cs"/>
          </a:endParaRPr>
        </a:p>
      </dgm:t>
    </dgm:pt>
    <dgm:pt modelId="{000CB386-FD3B-4A79-AD75-D9F8D66CDD06}">
      <dgm:prSet phldrT="[Text]" custT="1"/>
      <dgm:spPr/>
      <dgm:t>
        <a:bodyPr/>
        <a:lstStyle/>
        <a:p>
          <a:pPr algn="ctr"/>
          <a:r>
            <a:rPr lang="en-US" sz="1600" dirty="0">
              <a:solidFill>
                <a:schemeClr val="bg1"/>
              </a:solidFill>
              <a:cs typeface="+mj-cs"/>
            </a:rPr>
            <a:t>Chapter 5: Statistical Analysis/ Research Findings </a:t>
          </a:r>
          <a:r>
            <a:rPr lang="ar-EG" sz="1600" dirty="0">
              <a:solidFill>
                <a:schemeClr val="bg1"/>
              </a:solidFill>
              <a:cs typeface="+mj-cs"/>
            </a:rPr>
            <a:t>التحليل الاحصائي/ نتائج الدراسة</a:t>
          </a:r>
          <a:endParaRPr lang="en-US" sz="1600" dirty="0">
            <a:solidFill>
              <a:schemeClr val="bg1"/>
            </a:solidFill>
            <a:cs typeface="+mj-cs"/>
          </a:endParaRPr>
        </a:p>
      </dgm:t>
    </dgm:pt>
    <dgm:pt modelId="{6A9BB2BE-7EBA-456D-9FBE-C5B79373EDE4}" type="parTrans" cxnId="{A4F01A4A-5BE4-44A6-BA4A-F84311672F93}">
      <dgm:prSet/>
      <dgm:spPr/>
      <dgm:t>
        <a:bodyPr/>
        <a:lstStyle/>
        <a:p>
          <a:endParaRPr lang="en-US" sz="2400">
            <a:solidFill>
              <a:schemeClr val="bg1"/>
            </a:solidFill>
            <a:cs typeface="+mj-cs"/>
          </a:endParaRPr>
        </a:p>
      </dgm:t>
    </dgm:pt>
    <dgm:pt modelId="{BCD4E9D9-1FBE-4420-B3A0-AF54DD4DAA0C}" type="sibTrans" cxnId="{A4F01A4A-5BE4-44A6-BA4A-F84311672F93}">
      <dgm:prSet/>
      <dgm:spPr/>
      <dgm:t>
        <a:bodyPr/>
        <a:lstStyle/>
        <a:p>
          <a:endParaRPr lang="en-US" sz="2400">
            <a:solidFill>
              <a:schemeClr val="bg1"/>
            </a:solidFill>
            <a:cs typeface="+mj-cs"/>
          </a:endParaRPr>
        </a:p>
      </dgm:t>
    </dgm:pt>
    <dgm:pt modelId="{D6103BB2-C561-4EF6-9446-549F11A21819}">
      <dgm:prSet phldrT="[Text]" custT="1"/>
      <dgm:spPr/>
      <dgm:t>
        <a:bodyPr/>
        <a:lstStyle/>
        <a:p>
          <a:pPr algn="ctr"/>
          <a:r>
            <a:rPr lang="en-US" sz="1600" dirty="0">
              <a:solidFill>
                <a:schemeClr val="bg1"/>
              </a:solidFill>
              <a:cs typeface="+mj-cs"/>
            </a:rPr>
            <a:t>Chapter 6: Findings Discussion</a:t>
          </a:r>
          <a:r>
            <a:rPr lang="ar-EG" sz="1600" dirty="0">
              <a:solidFill>
                <a:schemeClr val="bg1"/>
              </a:solidFill>
              <a:cs typeface="+mj-cs"/>
            </a:rPr>
            <a:t> مناقشة نتائج الدراسة</a:t>
          </a:r>
          <a:endParaRPr lang="en-US" sz="1600" dirty="0">
            <a:solidFill>
              <a:schemeClr val="bg1"/>
            </a:solidFill>
            <a:cs typeface="+mj-cs"/>
          </a:endParaRPr>
        </a:p>
      </dgm:t>
    </dgm:pt>
    <dgm:pt modelId="{37EFCAA2-9673-4928-991D-810D9EE359FD}" type="parTrans" cxnId="{236A9698-3EF4-4906-8E6C-990FB309A4C8}">
      <dgm:prSet/>
      <dgm:spPr/>
      <dgm:t>
        <a:bodyPr/>
        <a:lstStyle/>
        <a:p>
          <a:endParaRPr lang="en-US" sz="2400">
            <a:solidFill>
              <a:schemeClr val="bg1"/>
            </a:solidFill>
            <a:cs typeface="+mj-cs"/>
          </a:endParaRPr>
        </a:p>
      </dgm:t>
    </dgm:pt>
    <dgm:pt modelId="{6FDDCF38-2290-4402-8A1B-8F11D402C3AD}" type="sibTrans" cxnId="{236A9698-3EF4-4906-8E6C-990FB309A4C8}">
      <dgm:prSet/>
      <dgm:spPr/>
      <dgm:t>
        <a:bodyPr/>
        <a:lstStyle/>
        <a:p>
          <a:endParaRPr lang="en-US" sz="2400">
            <a:solidFill>
              <a:schemeClr val="bg1"/>
            </a:solidFill>
            <a:cs typeface="+mj-cs"/>
          </a:endParaRPr>
        </a:p>
      </dgm:t>
    </dgm:pt>
    <dgm:pt modelId="{3306AC92-D95A-4D49-81E1-EC9055179E59}">
      <dgm:prSet phldrT="[Text]" custT="1"/>
      <dgm:spPr/>
      <dgm:t>
        <a:bodyPr/>
        <a:lstStyle/>
        <a:p>
          <a:pPr algn="ctr"/>
          <a:r>
            <a:rPr lang="en-US" sz="1600" dirty="0">
              <a:solidFill>
                <a:schemeClr val="bg1"/>
              </a:solidFill>
              <a:cs typeface="+mj-cs"/>
            </a:rPr>
            <a:t>Chapter 7: Conclusion, Limitations , Recommendations, and future research  </a:t>
          </a:r>
          <a:r>
            <a:rPr lang="ar-EG" sz="1600" dirty="0">
              <a:solidFill>
                <a:schemeClr val="bg1"/>
              </a:solidFill>
              <a:cs typeface="+mj-cs"/>
            </a:rPr>
            <a:t> ملخص الدراسة, محددات الدراسة, توصيات الدراسة, والدراسات المستقبلية</a:t>
          </a:r>
          <a:endParaRPr lang="en-US" sz="1600" dirty="0">
            <a:solidFill>
              <a:schemeClr val="bg1"/>
            </a:solidFill>
            <a:cs typeface="+mj-cs"/>
          </a:endParaRPr>
        </a:p>
      </dgm:t>
    </dgm:pt>
    <dgm:pt modelId="{5E18C088-1F5C-4AAC-8C4C-A23CF1B6F107}" type="parTrans" cxnId="{718090E7-A6CB-42F9-8E65-D6044071FB5F}">
      <dgm:prSet/>
      <dgm:spPr/>
      <dgm:t>
        <a:bodyPr/>
        <a:lstStyle/>
        <a:p>
          <a:endParaRPr lang="en-US" sz="2400">
            <a:solidFill>
              <a:schemeClr val="bg1"/>
            </a:solidFill>
            <a:cs typeface="+mj-cs"/>
          </a:endParaRPr>
        </a:p>
      </dgm:t>
    </dgm:pt>
    <dgm:pt modelId="{B619E202-4D03-4186-8D55-B328C154558A}" type="sibTrans" cxnId="{718090E7-A6CB-42F9-8E65-D6044071FB5F}">
      <dgm:prSet/>
      <dgm:spPr/>
      <dgm:t>
        <a:bodyPr/>
        <a:lstStyle/>
        <a:p>
          <a:endParaRPr lang="en-US" sz="2400">
            <a:solidFill>
              <a:schemeClr val="bg1"/>
            </a:solidFill>
            <a:cs typeface="+mj-cs"/>
          </a:endParaRPr>
        </a:p>
      </dgm:t>
    </dgm:pt>
    <dgm:pt modelId="{442484CD-CB11-4EB3-BADB-C93CDDFD00E2}" type="pres">
      <dgm:prSet presAssocID="{4A2C4475-F3F8-4283-AAEB-097F536182DD}" presName="Name0" presStyleCnt="0">
        <dgm:presLayoutVars>
          <dgm:dir/>
          <dgm:animLvl val="lvl"/>
          <dgm:resizeHandles val="exact"/>
        </dgm:presLayoutVars>
      </dgm:prSet>
      <dgm:spPr/>
    </dgm:pt>
    <dgm:pt modelId="{DCC2F92B-B42B-42DF-9FD8-998209D626EA}" type="pres">
      <dgm:prSet presAssocID="{CFBA0AD6-738F-48C5-9053-AC6DDA5EB5AA}" presName="linNode" presStyleCnt="0"/>
      <dgm:spPr/>
    </dgm:pt>
    <dgm:pt modelId="{9D9DBEF8-EBB4-4F64-8DCE-FD168F1C1D9E}" type="pres">
      <dgm:prSet presAssocID="{CFBA0AD6-738F-48C5-9053-AC6DDA5EB5AA}" presName="parTx" presStyleLbl="revTx" presStyleIdx="0" presStyleCnt="6">
        <dgm:presLayoutVars>
          <dgm:chMax val="1"/>
          <dgm:bulletEnabled val="1"/>
        </dgm:presLayoutVars>
      </dgm:prSet>
      <dgm:spPr/>
    </dgm:pt>
    <dgm:pt modelId="{D6A2F25E-0EFE-4DC5-AA83-557CE8B78F7B}" type="pres">
      <dgm:prSet presAssocID="{CFBA0AD6-738F-48C5-9053-AC6DDA5EB5AA}" presName="bracket" presStyleLbl="parChTrans1D1" presStyleIdx="0" presStyleCnt="6"/>
      <dgm:spPr/>
    </dgm:pt>
    <dgm:pt modelId="{D9E5D4CF-CB91-4E89-B275-F2563559AD51}" type="pres">
      <dgm:prSet presAssocID="{CFBA0AD6-738F-48C5-9053-AC6DDA5EB5AA}" presName="spH" presStyleCnt="0"/>
      <dgm:spPr/>
    </dgm:pt>
    <dgm:pt modelId="{5255EE26-2533-46AE-AD96-9B5719BB1C4C}" type="pres">
      <dgm:prSet presAssocID="{CFBA0AD6-738F-48C5-9053-AC6DDA5EB5AA}" presName="desTx" presStyleLbl="node1" presStyleIdx="0" presStyleCnt="1">
        <dgm:presLayoutVars>
          <dgm:bulletEnabled val="1"/>
        </dgm:presLayoutVars>
      </dgm:prSet>
      <dgm:spPr/>
    </dgm:pt>
    <dgm:pt modelId="{0D4147A7-AAFE-462B-B893-790D6BEAD1BA}" type="pres">
      <dgm:prSet presAssocID="{CB9E8657-B0C1-44CB-BF3F-B43662143098}" presName="spV" presStyleCnt="0"/>
      <dgm:spPr/>
    </dgm:pt>
    <dgm:pt modelId="{3393917D-EFA4-4EF8-B957-AE983776FD7A}" type="pres">
      <dgm:prSet presAssocID="{5D562C9E-9D58-4529-A19E-46A00F476CB4}" presName="linNode" presStyleCnt="0"/>
      <dgm:spPr/>
    </dgm:pt>
    <dgm:pt modelId="{2F246825-F102-4706-B436-0404C0709E6B}" type="pres">
      <dgm:prSet presAssocID="{5D562C9E-9D58-4529-A19E-46A00F476CB4}" presName="parTx" presStyleLbl="revTx" presStyleIdx="1" presStyleCnt="6">
        <dgm:presLayoutVars>
          <dgm:chMax val="1"/>
          <dgm:bulletEnabled val="1"/>
        </dgm:presLayoutVars>
      </dgm:prSet>
      <dgm:spPr/>
    </dgm:pt>
    <dgm:pt modelId="{1F0A2BC5-4997-48B5-A5D6-BD89D0BC6553}" type="pres">
      <dgm:prSet presAssocID="{5D562C9E-9D58-4529-A19E-46A00F476CB4}" presName="bracket" presStyleLbl="parChTrans1D1" presStyleIdx="1" presStyleCnt="6"/>
      <dgm:spPr/>
    </dgm:pt>
    <dgm:pt modelId="{6F425A14-8B8F-41BD-AA68-3B0E42B8F848}" type="pres">
      <dgm:prSet presAssocID="{5D562C9E-9D58-4529-A19E-46A00F476CB4}" presName="spH" presStyleCnt="0"/>
      <dgm:spPr/>
    </dgm:pt>
    <dgm:pt modelId="{B8FD5EFD-2F99-4260-83DC-F2CABA045885}" type="pres">
      <dgm:prSet presAssocID="{821B5E35-3265-4618-9534-A80FF590EC8C}" presName="spV" presStyleCnt="0"/>
      <dgm:spPr/>
    </dgm:pt>
    <dgm:pt modelId="{1BF7932B-50BB-42C0-8298-B3AE0DF41036}" type="pres">
      <dgm:prSet presAssocID="{0D6EDC29-5F29-46EC-AACA-6704C97349B1}" presName="linNode" presStyleCnt="0"/>
      <dgm:spPr/>
    </dgm:pt>
    <dgm:pt modelId="{612D216E-EC05-4B40-8FD5-C3D4A960FC8E}" type="pres">
      <dgm:prSet presAssocID="{0D6EDC29-5F29-46EC-AACA-6704C97349B1}" presName="parTx" presStyleLbl="revTx" presStyleIdx="2" presStyleCnt="6" custLinFactNeighborY="44148">
        <dgm:presLayoutVars>
          <dgm:chMax val="1"/>
          <dgm:bulletEnabled val="1"/>
        </dgm:presLayoutVars>
      </dgm:prSet>
      <dgm:spPr/>
    </dgm:pt>
    <dgm:pt modelId="{F1408538-9BCF-48FB-9640-C40A84D1B038}" type="pres">
      <dgm:prSet presAssocID="{0D6EDC29-5F29-46EC-AACA-6704C97349B1}" presName="bracket" presStyleLbl="parChTrans1D1" presStyleIdx="2" presStyleCnt="6" custLinFactNeighborX="-29372" custLinFactNeighborY="44148"/>
      <dgm:spPr/>
    </dgm:pt>
    <dgm:pt modelId="{FBFEE5B7-5A7E-4FD8-A4E6-0597AA5EF230}" type="pres">
      <dgm:prSet presAssocID="{0D6EDC29-5F29-46EC-AACA-6704C97349B1}" presName="spH" presStyleCnt="0"/>
      <dgm:spPr/>
    </dgm:pt>
    <dgm:pt modelId="{FCEA4A04-A744-456D-AC4D-C1967B64373C}" type="pres">
      <dgm:prSet presAssocID="{08801CB5-2B2C-4BCA-BEDF-E5C46226F2E0}" presName="spV" presStyleCnt="0"/>
      <dgm:spPr/>
    </dgm:pt>
    <dgm:pt modelId="{636CA9F9-6047-4DDD-9CD3-E3FE7731E5A3}" type="pres">
      <dgm:prSet presAssocID="{000CB386-FD3B-4A79-AD75-D9F8D66CDD06}" presName="linNode" presStyleCnt="0"/>
      <dgm:spPr/>
    </dgm:pt>
    <dgm:pt modelId="{82FE04A8-ADEA-41D5-94A2-875BC9BBA4AF}" type="pres">
      <dgm:prSet presAssocID="{000CB386-FD3B-4A79-AD75-D9F8D66CDD06}" presName="parTx" presStyleLbl="revTx" presStyleIdx="3" presStyleCnt="6" custLinFactNeighborY="31368">
        <dgm:presLayoutVars>
          <dgm:chMax val="1"/>
          <dgm:bulletEnabled val="1"/>
        </dgm:presLayoutVars>
      </dgm:prSet>
      <dgm:spPr/>
    </dgm:pt>
    <dgm:pt modelId="{A5B66FA1-355C-4536-B647-E32B32EA0105}" type="pres">
      <dgm:prSet presAssocID="{000CB386-FD3B-4A79-AD75-D9F8D66CDD06}" presName="bracket" presStyleLbl="parChTrans1D1" presStyleIdx="3" presStyleCnt="6" custLinFactNeighborX="-29372" custLinFactNeighborY="31368"/>
      <dgm:spPr/>
    </dgm:pt>
    <dgm:pt modelId="{CAF97AB7-430E-40CE-8705-2BD382BE5735}" type="pres">
      <dgm:prSet presAssocID="{000CB386-FD3B-4A79-AD75-D9F8D66CDD06}" presName="spH" presStyleCnt="0"/>
      <dgm:spPr/>
    </dgm:pt>
    <dgm:pt modelId="{1A336492-DD92-4BB7-B570-A38AB0013003}" type="pres">
      <dgm:prSet presAssocID="{BCD4E9D9-1FBE-4420-B3A0-AF54DD4DAA0C}" presName="spV" presStyleCnt="0"/>
      <dgm:spPr/>
    </dgm:pt>
    <dgm:pt modelId="{027C002C-353D-40BC-811B-917BB1586D9B}" type="pres">
      <dgm:prSet presAssocID="{D6103BB2-C561-4EF6-9446-549F11A21819}" presName="linNode" presStyleCnt="0"/>
      <dgm:spPr/>
    </dgm:pt>
    <dgm:pt modelId="{E11EA5CB-407E-4E4C-B1E0-AE750C8993E6}" type="pres">
      <dgm:prSet presAssocID="{D6103BB2-C561-4EF6-9446-549F11A21819}" presName="parTx" presStyleLbl="revTx" presStyleIdx="4" presStyleCnt="6" custLinFactNeighborX="7726" custLinFactNeighborY="11504">
        <dgm:presLayoutVars>
          <dgm:chMax val="1"/>
          <dgm:bulletEnabled val="1"/>
        </dgm:presLayoutVars>
      </dgm:prSet>
      <dgm:spPr/>
    </dgm:pt>
    <dgm:pt modelId="{AE328500-FBFE-4BE0-B138-4386A86D6296}" type="pres">
      <dgm:prSet presAssocID="{D6103BB2-C561-4EF6-9446-549F11A21819}" presName="bracket" presStyleLbl="parChTrans1D1" presStyleIdx="4" presStyleCnt="6" custLinFactNeighborX="-29372" custLinFactNeighborY="44148"/>
      <dgm:spPr/>
    </dgm:pt>
    <dgm:pt modelId="{EC288C6D-02BA-44DD-BFB0-7D4D1E204612}" type="pres">
      <dgm:prSet presAssocID="{D6103BB2-C561-4EF6-9446-549F11A21819}" presName="spH" presStyleCnt="0"/>
      <dgm:spPr/>
    </dgm:pt>
    <dgm:pt modelId="{AE1D6F77-1278-415D-83DE-A427008F0046}" type="pres">
      <dgm:prSet presAssocID="{6FDDCF38-2290-4402-8A1B-8F11D402C3AD}" presName="spV" presStyleCnt="0"/>
      <dgm:spPr/>
    </dgm:pt>
    <dgm:pt modelId="{BDED3361-E5FC-45D4-B3DD-84505291D372}" type="pres">
      <dgm:prSet presAssocID="{3306AC92-D95A-4D49-81E1-EC9055179E59}" presName="linNode" presStyleCnt="0"/>
      <dgm:spPr/>
    </dgm:pt>
    <dgm:pt modelId="{77F8D10C-D496-4AE2-B29B-13EF7155EB35}" type="pres">
      <dgm:prSet presAssocID="{3306AC92-D95A-4D49-81E1-EC9055179E59}" presName="parTx" presStyleLbl="revTx" presStyleIdx="5" presStyleCnt="6" custScaleX="109071" custScaleY="67578" custLinFactNeighborY="16555">
        <dgm:presLayoutVars>
          <dgm:chMax val="1"/>
          <dgm:bulletEnabled val="1"/>
        </dgm:presLayoutVars>
      </dgm:prSet>
      <dgm:spPr/>
    </dgm:pt>
    <dgm:pt modelId="{CF163BF5-2D22-4886-8311-B074B898F300}" type="pres">
      <dgm:prSet presAssocID="{3306AC92-D95A-4D49-81E1-EC9055179E59}" presName="bracket" presStyleLbl="parChTrans1D1" presStyleIdx="5" presStyleCnt="6" custScaleY="56840" custLinFactNeighborX="-29372" custLinFactNeighborY="16555"/>
      <dgm:spPr/>
    </dgm:pt>
    <dgm:pt modelId="{816DCBC4-0EF0-4B3C-9521-2F6493FB9508}" type="pres">
      <dgm:prSet presAssocID="{3306AC92-D95A-4D49-81E1-EC9055179E59}" presName="spH" presStyleCnt="0"/>
      <dgm:spPr/>
    </dgm:pt>
  </dgm:ptLst>
  <dgm:cxnLst>
    <dgm:cxn modelId="{388C7600-3881-48D1-866A-D30BCAA54B4F}" srcId="{CFBA0AD6-738F-48C5-9053-AC6DDA5EB5AA}" destId="{AFC59107-4057-4527-AF08-50B04B26D4ED}" srcOrd="2" destOrd="0" parTransId="{1338F399-EA76-4975-BA45-9F2449F63CBF}" sibTransId="{A011C678-E51D-4B95-9C69-CB5FC2261610}"/>
    <dgm:cxn modelId="{88C36010-5EB2-44D8-B778-01F5BF016323}" type="presOf" srcId="{0D6EDC29-5F29-46EC-AACA-6704C97349B1}" destId="{612D216E-EC05-4B40-8FD5-C3D4A960FC8E}" srcOrd="0" destOrd="0" presId="urn:diagrams.loki3.com/BracketList"/>
    <dgm:cxn modelId="{3A5F5517-6B4F-4D45-98D7-DF992E3DAD91}" srcId="{4A2C4475-F3F8-4283-AAEB-097F536182DD}" destId="{0D6EDC29-5F29-46EC-AACA-6704C97349B1}" srcOrd="2" destOrd="0" parTransId="{3EE613A2-72BD-4D57-B767-CD081C4A9E6B}" sibTransId="{08801CB5-2B2C-4BCA-BEDF-E5C46226F2E0}"/>
    <dgm:cxn modelId="{24E79E22-6AB1-467D-9CA4-0C0CF07CFE2F}" srcId="{4A2C4475-F3F8-4283-AAEB-097F536182DD}" destId="{CFBA0AD6-738F-48C5-9053-AC6DDA5EB5AA}" srcOrd="0" destOrd="0" parTransId="{4B5C5FAE-6C10-4B94-B9F5-3567C7E9C743}" sibTransId="{CB9E8657-B0C1-44CB-BF3F-B43662143098}"/>
    <dgm:cxn modelId="{E4EBBF41-4733-40C7-B1A8-10F284DE9082}" srcId="{4A2C4475-F3F8-4283-AAEB-097F536182DD}" destId="{5D562C9E-9D58-4529-A19E-46A00F476CB4}" srcOrd="1" destOrd="0" parTransId="{E6C97354-F2D7-4BF6-9B6D-3004DF0FE22D}" sibTransId="{821B5E35-3265-4618-9534-A80FF590EC8C}"/>
    <dgm:cxn modelId="{EAFD5546-DC17-4531-8372-0079BEBBD590}" type="presOf" srcId="{5D562C9E-9D58-4529-A19E-46A00F476CB4}" destId="{2F246825-F102-4706-B436-0404C0709E6B}" srcOrd="0" destOrd="0" presId="urn:diagrams.loki3.com/BracketList"/>
    <dgm:cxn modelId="{47ED2C69-B373-4A70-B935-92E05BE1FE37}" type="presOf" srcId="{4A2C4475-F3F8-4283-AAEB-097F536182DD}" destId="{442484CD-CB11-4EB3-BADB-C93CDDFD00E2}" srcOrd="0" destOrd="0" presId="urn:diagrams.loki3.com/BracketList"/>
    <dgm:cxn modelId="{A4F01A4A-5BE4-44A6-BA4A-F84311672F93}" srcId="{4A2C4475-F3F8-4283-AAEB-097F536182DD}" destId="{000CB386-FD3B-4A79-AD75-D9F8D66CDD06}" srcOrd="3" destOrd="0" parTransId="{6A9BB2BE-7EBA-456D-9FBE-C5B79373EDE4}" sibTransId="{BCD4E9D9-1FBE-4420-B3A0-AF54DD4DAA0C}"/>
    <dgm:cxn modelId="{98D7954F-9021-4E82-A4D0-9369A5FA20B8}" type="presOf" srcId="{D6103BB2-C561-4EF6-9446-549F11A21819}" destId="{E11EA5CB-407E-4E4C-B1E0-AE750C8993E6}" srcOrd="0" destOrd="0" presId="urn:diagrams.loki3.com/BracketList"/>
    <dgm:cxn modelId="{DA45FC72-C5D4-4018-BF9A-3694AE748299}" type="presOf" srcId="{000CB386-FD3B-4A79-AD75-D9F8D66CDD06}" destId="{82FE04A8-ADEA-41D5-94A2-875BC9BBA4AF}" srcOrd="0" destOrd="0" presId="urn:diagrams.loki3.com/BracketList"/>
    <dgm:cxn modelId="{B9C4B174-DB6E-42ED-A179-F4C9CB4B5A0D}" type="presOf" srcId="{AFC59107-4057-4527-AF08-50B04B26D4ED}" destId="{5255EE26-2533-46AE-AD96-9B5719BB1C4C}" srcOrd="0" destOrd="2" presId="urn:diagrams.loki3.com/BracketList"/>
    <dgm:cxn modelId="{174A7357-3EFB-4594-BC67-6403AF67DD21}" type="presOf" srcId="{3306AC92-D95A-4D49-81E1-EC9055179E59}" destId="{77F8D10C-D496-4AE2-B29B-13EF7155EB35}" srcOrd="0" destOrd="0" presId="urn:diagrams.loki3.com/BracketList"/>
    <dgm:cxn modelId="{236A9698-3EF4-4906-8E6C-990FB309A4C8}" srcId="{4A2C4475-F3F8-4283-AAEB-097F536182DD}" destId="{D6103BB2-C561-4EF6-9446-549F11A21819}" srcOrd="4" destOrd="0" parTransId="{37EFCAA2-9673-4928-991D-810D9EE359FD}" sibTransId="{6FDDCF38-2290-4402-8A1B-8F11D402C3AD}"/>
    <dgm:cxn modelId="{9E0249B3-F17B-4C93-B539-1B60C15BCE8D}" type="presOf" srcId="{B5842C37-0495-492F-8E53-A3EC35EEACE1}" destId="{5255EE26-2533-46AE-AD96-9B5719BB1C4C}" srcOrd="0" destOrd="1" presId="urn:diagrams.loki3.com/BracketList"/>
    <dgm:cxn modelId="{15144EB8-26E5-4B13-99FF-DB733AC36090}" srcId="{CFBA0AD6-738F-48C5-9053-AC6DDA5EB5AA}" destId="{B5842C37-0495-492F-8E53-A3EC35EEACE1}" srcOrd="1" destOrd="0" parTransId="{B74884A1-19F4-4023-A944-94535244C5B8}" sibTransId="{274E579E-669E-420D-9708-44FC12631FDC}"/>
    <dgm:cxn modelId="{D3BEE7BA-3BBB-4414-9CF6-BC65C7843722}" type="presOf" srcId="{0EFBA877-6E4C-49BE-857A-40D6EF0F9AA9}" destId="{5255EE26-2533-46AE-AD96-9B5719BB1C4C}" srcOrd="0" destOrd="0" presId="urn:diagrams.loki3.com/BracketList"/>
    <dgm:cxn modelId="{B6AD83E6-6C72-4AAB-95C9-3F5299C560E9}" srcId="{CFBA0AD6-738F-48C5-9053-AC6DDA5EB5AA}" destId="{0EFBA877-6E4C-49BE-857A-40D6EF0F9AA9}" srcOrd="0" destOrd="0" parTransId="{353BCA9A-3A6F-405B-B006-806999BBE865}" sibTransId="{2733FC28-E2D0-4F16-BCA9-45C27A093A49}"/>
    <dgm:cxn modelId="{718090E7-A6CB-42F9-8E65-D6044071FB5F}" srcId="{4A2C4475-F3F8-4283-AAEB-097F536182DD}" destId="{3306AC92-D95A-4D49-81E1-EC9055179E59}" srcOrd="5" destOrd="0" parTransId="{5E18C088-1F5C-4AAC-8C4C-A23CF1B6F107}" sibTransId="{B619E202-4D03-4186-8D55-B328C154558A}"/>
    <dgm:cxn modelId="{338E88E9-0EC0-45F1-8400-2854F29C90A8}" type="presOf" srcId="{CFBA0AD6-738F-48C5-9053-AC6DDA5EB5AA}" destId="{9D9DBEF8-EBB4-4F64-8DCE-FD168F1C1D9E}" srcOrd="0" destOrd="0" presId="urn:diagrams.loki3.com/BracketList"/>
    <dgm:cxn modelId="{79EED343-9BCD-46DA-B945-15AB81703F22}" type="presParOf" srcId="{442484CD-CB11-4EB3-BADB-C93CDDFD00E2}" destId="{DCC2F92B-B42B-42DF-9FD8-998209D626EA}" srcOrd="0" destOrd="0" presId="urn:diagrams.loki3.com/BracketList"/>
    <dgm:cxn modelId="{AFCD4B6A-81D7-43F9-AA52-A8441EA8735C}" type="presParOf" srcId="{DCC2F92B-B42B-42DF-9FD8-998209D626EA}" destId="{9D9DBEF8-EBB4-4F64-8DCE-FD168F1C1D9E}" srcOrd="0" destOrd="0" presId="urn:diagrams.loki3.com/BracketList"/>
    <dgm:cxn modelId="{6B41353F-A6B9-4580-AD37-5448F50B5F82}" type="presParOf" srcId="{DCC2F92B-B42B-42DF-9FD8-998209D626EA}" destId="{D6A2F25E-0EFE-4DC5-AA83-557CE8B78F7B}" srcOrd="1" destOrd="0" presId="urn:diagrams.loki3.com/BracketList"/>
    <dgm:cxn modelId="{32846F5F-9C6A-41F4-A731-21D7D09E4058}" type="presParOf" srcId="{DCC2F92B-B42B-42DF-9FD8-998209D626EA}" destId="{D9E5D4CF-CB91-4E89-B275-F2563559AD51}" srcOrd="2" destOrd="0" presId="urn:diagrams.loki3.com/BracketList"/>
    <dgm:cxn modelId="{3605B73C-6EF9-4A7B-901E-9C95941ABAAE}" type="presParOf" srcId="{DCC2F92B-B42B-42DF-9FD8-998209D626EA}" destId="{5255EE26-2533-46AE-AD96-9B5719BB1C4C}" srcOrd="3" destOrd="0" presId="urn:diagrams.loki3.com/BracketList"/>
    <dgm:cxn modelId="{CFA1BC35-0A20-4785-803B-C6B7D94DAE01}" type="presParOf" srcId="{442484CD-CB11-4EB3-BADB-C93CDDFD00E2}" destId="{0D4147A7-AAFE-462B-B893-790D6BEAD1BA}" srcOrd="1" destOrd="0" presId="urn:diagrams.loki3.com/BracketList"/>
    <dgm:cxn modelId="{104E5CD7-AC9F-4E4C-9E11-7E5A5A2FF82C}" type="presParOf" srcId="{442484CD-CB11-4EB3-BADB-C93CDDFD00E2}" destId="{3393917D-EFA4-4EF8-B957-AE983776FD7A}" srcOrd="2" destOrd="0" presId="urn:diagrams.loki3.com/BracketList"/>
    <dgm:cxn modelId="{154F1401-EB88-4D27-AC8F-57401159E937}" type="presParOf" srcId="{3393917D-EFA4-4EF8-B957-AE983776FD7A}" destId="{2F246825-F102-4706-B436-0404C0709E6B}" srcOrd="0" destOrd="0" presId="urn:diagrams.loki3.com/BracketList"/>
    <dgm:cxn modelId="{C1F88A44-0976-47B6-ABEB-613507798E1A}" type="presParOf" srcId="{3393917D-EFA4-4EF8-B957-AE983776FD7A}" destId="{1F0A2BC5-4997-48B5-A5D6-BD89D0BC6553}" srcOrd="1" destOrd="0" presId="urn:diagrams.loki3.com/BracketList"/>
    <dgm:cxn modelId="{EB8110D5-5E8A-4E04-B9B4-307839A60E15}" type="presParOf" srcId="{3393917D-EFA4-4EF8-B957-AE983776FD7A}" destId="{6F425A14-8B8F-41BD-AA68-3B0E42B8F848}" srcOrd="2" destOrd="0" presId="urn:diagrams.loki3.com/BracketList"/>
    <dgm:cxn modelId="{73D3FC4D-E2CA-4F36-9C0C-4D2B9C22F6EE}" type="presParOf" srcId="{442484CD-CB11-4EB3-BADB-C93CDDFD00E2}" destId="{B8FD5EFD-2F99-4260-83DC-F2CABA045885}" srcOrd="3" destOrd="0" presId="urn:diagrams.loki3.com/BracketList"/>
    <dgm:cxn modelId="{25FB866A-AFA9-47E3-9D9B-DC8694C6C04B}" type="presParOf" srcId="{442484CD-CB11-4EB3-BADB-C93CDDFD00E2}" destId="{1BF7932B-50BB-42C0-8298-B3AE0DF41036}" srcOrd="4" destOrd="0" presId="urn:diagrams.loki3.com/BracketList"/>
    <dgm:cxn modelId="{BE592982-B04B-4C2F-9D4C-5256CE36132C}" type="presParOf" srcId="{1BF7932B-50BB-42C0-8298-B3AE0DF41036}" destId="{612D216E-EC05-4B40-8FD5-C3D4A960FC8E}" srcOrd="0" destOrd="0" presId="urn:diagrams.loki3.com/BracketList"/>
    <dgm:cxn modelId="{2FD98B44-AC3F-45AD-962B-8B99D8E4A92D}" type="presParOf" srcId="{1BF7932B-50BB-42C0-8298-B3AE0DF41036}" destId="{F1408538-9BCF-48FB-9640-C40A84D1B038}" srcOrd="1" destOrd="0" presId="urn:diagrams.loki3.com/BracketList"/>
    <dgm:cxn modelId="{9002173B-F14B-4718-AAE7-95598F3BFE98}" type="presParOf" srcId="{1BF7932B-50BB-42C0-8298-B3AE0DF41036}" destId="{FBFEE5B7-5A7E-4FD8-A4E6-0597AA5EF230}" srcOrd="2" destOrd="0" presId="urn:diagrams.loki3.com/BracketList"/>
    <dgm:cxn modelId="{3E688594-A45D-418A-A85F-E26BA6B7EFF8}" type="presParOf" srcId="{442484CD-CB11-4EB3-BADB-C93CDDFD00E2}" destId="{FCEA4A04-A744-456D-AC4D-C1967B64373C}" srcOrd="5" destOrd="0" presId="urn:diagrams.loki3.com/BracketList"/>
    <dgm:cxn modelId="{DA48E438-7FF5-4B93-B640-9F8B3555C364}" type="presParOf" srcId="{442484CD-CB11-4EB3-BADB-C93CDDFD00E2}" destId="{636CA9F9-6047-4DDD-9CD3-E3FE7731E5A3}" srcOrd="6" destOrd="0" presId="urn:diagrams.loki3.com/BracketList"/>
    <dgm:cxn modelId="{330CCA70-02A8-48C4-AEFA-79718A67C942}" type="presParOf" srcId="{636CA9F9-6047-4DDD-9CD3-E3FE7731E5A3}" destId="{82FE04A8-ADEA-41D5-94A2-875BC9BBA4AF}" srcOrd="0" destOrd="0" presId="urn:diagrams.loki3.com/BracketList"/>
    <dgm:cxn modelId="{10FDD3E7-07F0-444B-97E7-7D6E92CF28CD}" type="presParOf" srcId="{636CA9F9-6047-4DDD-9CD3-E3FE7731E5A3}" destId="{A5B66FA1-355C-4536-B647-E32B32EA0105}" srcOrd="1" destOrd="0" presId="urn:diagrams.loki3.com/BracketList"/>
    <dgm:cxn modelId="{DE7F12E5-F653-417E-87FA-E5E92474B7BB}" type="presParOf" srcId="{636CA9F9-6047-4DDD-9CD3-E3FE7731E5A3}" destId="{CAF97AB7-430E-40CE-8705-2BD382BE5735}" srcOrd="2" destOrd="0" presId="urn:diagrams.loki3.com/BracketList"/>
    <dgm:cxn modelId="{FC33CFC3-3627-41F8-9BBE-18069C674DAB}" type="presParOf" srcId="{442484CD-CB11-4EB3-BADB-C93CDDFD00E2}" destId="{1A336492-DD92-4BB7-B570-A38AB0013003}" srcOrd="7" destOrd="0" presId="urn:diagrams.loki3.com/BracketList"/>
    <dgm:cxn modelId="{7E0664B6-28D5-4ADB-92C6-BE96426B6788}" type="presParOf" srcId="{442484CD-CB11-4EB3-BADB-C93CDDFD00E2}" destId="{027C002C-353D-40BC-811B-917BB1586D9B}" srcOrd="8" destOrd="0" presId="urn:diagrams.loki3.com/BracketList"/>
    <dgm:cxn modelId="{1B85E0C9-9123-40D1-B84C-2BE86CAC89FE}" type="presParOf" srcId="{027C002C-353D-40BC-811B-917BB1586D9B}" destId="{E11EA5CB-407E-4E4C-B1E0-AE750C8993E6}" srcOrd="0" destOrd="0" presId="urn:diagrams.loki3.com/BracketList"/>
    <dgm:cxn modelId="{4A89C301-6344-438C-81B7-01C8505BFC48}" type="presParOf" srcId="{027C002C-353D-40BC-811B-917BB1586D9B}" destId="{AE328500-FBFE-4BE0-B138-4386A86D6296}" srcOrd="1" destOrd="0" presId="urn:diagrams.loki3.com/BracketList"/>
    <dgm:cxn modelId="{7E3F06DE-AD78-4CC4-B62C-F224A3F636B5}" type="presParOf" srcId="{027C002C-353D-40BC-811B-917BB1586D9B}" destId="{EC288C6D-02BA-44DD-BFB0-7D4D1E204612}" srcOrd="2" destOrd="0" presId="urn:diagrams.loki3.com/BracketList"/>
    <dgm:cxn modelId="{AAD45B48-9FB6-438E-B1D1-4F7342D4F6A0}" type="presParOf" srcId="{442484CD-CB11-4EB3-BADB-C93CDDFD00E2}" destId="{AE1D6F77-1278-415D-83DE-A427008F0046}" srcOrd="9" destOrd="0" presId="urn:diagrams.loki3.com/BracketList"/>
    <dgm:cxn modelId="{3D86FE0F-A84B-4559-BCBF-ACBA479C20C9}" type="presParOf" srcId="{442484CD-CB11-4EB3-BADB-C93CDDFD00E2}" destId="{BDED3361-E5FC-45D4-B3DD-84505291D372}" srcOrd="10" destOrd="0" presId="urn:diagrams.loki3.com/BracketList"/>
    <dgm:cxn modelId="{1EC18A88-9E95-4ED7-A45B-7DAD9E313B37}" type="presParOf" srcId="{BDED3361-E5FC-45D4-B3DD-84505291D372}" destId="{77F8D10C-D496-4AE2-B29B-13EF7155EB35}" srcOrd="0" destOrd="0" presId="urn:diagrams.loki3.com/BracketList"/>
    <dgm:cxn modelId="{7844ABA3-EF82-4201-B145-AD00BD14D73A}" type="presParOf" srcId="{BDED3361-E5FC-45D4-B3DD-84505291D372}" destId="{CF163BF5-2D22-4886-8311-B074B898F300}" srcOrd="1" destOrd="0" presId="urn:diagrams.loki3.com/BracketList"/>
    <dgm:cxn modelId="{D1336F5F-97BB-4045-A14A-7E82E1B92C7C}" type="presParOf" srcId="{BDED3361-E5FC-45D4-B3DD-84505291D372}" destId="{816DCBC4-0EF0-4B3C-9521-2F6493FB9508}" srcOrd="2" destOrd="0" presId="urn:diagrams.loki3.com/Bracket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6EF2FD46-AFE7-4A36-BA03-3F530380C26F}" type="presOf" srcId="{834085BB-C313-44AC-A751-3049E75885DF}" destId="{12F7ECE1-EDE0-4474-915F-3CBB1C07FDEE}" srcOrd="0" destOrd="0" presId="urn:microsoft.com/office/officeart/2005/8/layout/hierarchy2"/>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6EF2FD46-AFE7-4A36-BA03-3F530380C26F}" type="presOf" srcId="{834085BB-C313-44AC-A751-3049E75885DF}" destId="{12F7ECE1-EDE0-4474-915F-3CBB1C07FDEE}" srcOrd="0" destOrd="0" presId="urn:microsoft.com/office/officeart/2005/8/layout/hierarchy2"/>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534000" y="3108"/>
          <a:ext cx="306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lvl="0" indent="0" algn="ctr" defTabSz="977900">
            <a:lnSpc>
              <a:spcPct val="90000"/>
            </a:lnSpc>
            <a:spcBef>
              <a:spcPct val="0"/>
            </a:spcBef>
            <a:spcAft>
              <a:spcPct val="35000"/>
            </a:spcAft>
            <a:buNone/>
          </a:pPr>
          <a:r>
            <a:rPr lang="en-US" sz="2200" kern="1200" dirty="0"/>
            <a:t>Research Title </a:t>
          </a:r>
          <a:r>
            <a:rPr lang="ar-EG" sz="2200" kern="1200" dirty="0"/>
            <a:t>عنوان الدراسة</a:t>
          </a:r>
          <a:endParaRPr lang="en-US" sz="2200" kern="1200" dirty="0"/>
        </a:p>
      </dsp:txBody>
      <dsp:txXfrm>
        <a:off x="2534000" y="3108"/>
        <a:ext cx="3060000" cy="431270"/>
      </dsp:txXfrm>
    </dsp:sp>
    <dsp:sp modelId="{ECEDCEBD-3A31-4A51-BD7F-B4B4DBD28F28}">
      <dsp:nvSpPr>
        <dsp:cNvPr id="0" name=""/>
        <dsp:cNvSpPr/>
      </dsp:nvSpPr>
      <dsp:spPr>
        <a:xfrm>
          <a:off x="2438573" y="455943"/>
          <a:ext cx="3250853"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lvl="0" indent="0" algn="ctr" defTabSz="977900">
            <a:lnSpc>
              <a:spcPct val="90000"/>
            </a:lnSpc>
            <a:spcBef>
              <a:spcPct val="0"/>
            </a:spcBef>
            <a:spcAft>
              <a:spcPct val="35000"/>
            </a:spcAft>
            <a:buNone/>
          </a:pPr>
          <a:r>
            <a:rPr lang="en-US" sz="2200" kern="1200" dirty="0"/>
            <a:t>Introduction </a:t>
          </a:r>
          <a:r>
            <a:rPr lang="ar-EG" sz="2200" kern="1200" dirty="0"/>
            <a:t>المقدمة</a:t>
          </a:r>
          <a:endParaRPr lang="en-US" sz="2200" kern="1200" dirty="0"/>
        </a:p>
      </dsp:txBody>
      <dsp:txXfrm>
        <a:off x="2438573" y="455943"/>
        <a:ext cx="3250853" cy="431270"/>
      </dsp:txXfrm>
    </dsp:sp>
    <dsp:sp modelId="{94C58217-1473-4AC2-9620-3E1956789323}">
      <dsp:nvSpPr>
        <dsp:cNvPr id="0" name=""/>
        <dsp:cNvSpPr/>
      </dsp:nvSpPr>
      <dsp:spPr>
        <a:xfrm>
          <a:off x="2264000" y="908777"/>
          <a:ext cx="360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lvl="0" indent="0" algn="ctr" defTabSz="977900">
            <a:lnSpc>
              <a:spcPct val="90000"/>
            </a:lnSpc>
            <a:spcBef>
              <a:spcPct val="0"/>
            </a:spcBef>
            <a:spcAft>
              <a:spcPct val="35000"/>
            </a:spcAft>
            <a:buNone/>
          </a:pPr>
          <a:r>
            <a:rPr lang="en-US" sz="2200" kern="1200" dirty="0"/>
            <a:t>Research Problem</a:t>
          </a:r>
          <a:r>
            <a:rPr lang="ar-EG" sz="2200" kern="1200" dirty="0"/>
            <a:t> مشكلة الدراسة </a:t>
          </a:r>
          <a:endParaRPr lang="en-US" sz="2200" kern="1200" dirty="0"/>
        </a:p>
      </dsp:txBody>
      <dsp:txXfrm>
        <a:off x="2264000" y="908777"/>
        <a:ext cx="3600000" cy="431270"/>
      </dsp:txXfrm>
    </dsp:sp>
    <dsp:sp modelId="{BCB0F75D-2B58-486A-940A-01B3002EF4CD}">
      <dsp:nvSpPr>
        <dsp:cNvPr id="0" name=""/>
        <dsp:cNvSpPr/>
      </dsp:nvSpPr>
      <dsp:spPr>
        <a:xfrm>
          <a:off x="2219000" y="1361612"/>
          <a:ext cx="369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lvl="0" indent="0" algn="ctr" defTabSz="977900">
            <a:lnSpc>
              <a:spcPct val="90000"/>
            </a:lnSpc>
            <a:spcBef>
              <a:spcPct val="0"/>
            </a:spcBef>
            <a:spcAft>
              <a:spcPct val="35000"/>
            </a:spcAft>
            <a:buNone/>
          </a:pPr>
          <a:r>
            <a:rPr lang="en-US" sz="2200" kern="1200" dirty="0"/>
            <a:t>Research Questions</a:t>
          </a:r>
          <a:r>
            <a:rPr lang="ar-EG" sz="2200" kern="1200" dirty="0"/>
            <a:t> أسئلة الدراسة </a:t>
          </a:r>
          <a:endParaRPr lang="en-US" sz="2200" kern="1200" dirty="0"/>
        </a:p>
      </dsp:txBody>
      <dsp:txXfrm>
        <a:off x="2219000" y="1361612"/>
        <a:ext cx="3690000" cy="431270"/>
      </dsp:txXfrm>
    </dsp:sp>
    <dsp:sp modelId="{779C773A-F489-478E-B8A5-88BD6AF0D122}">
      <dsp:nvSpPr>
        <dsp:cNvPr id="0" name=""/>
        <dsp:cNvSpPr/>
      </dsp:nvSpPr>
      <dsp:spPr>
        <a:xfrm>
          <a:off x="2129000" y="1814446"/>
          <a:ext cx="387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lvl="0" indent="0" algn="ctr" defTabSz="977900">
            <a:lnSpc>
              <a:spcPct val="90000"/>
            </a:lnSpc>
            <a:spcBef>
              <a:spcPct val="0"/>
            </a:spcBef>
            <a:spcAft>
              <a:spcPct val="35000"/>
            </a:spcAft>
            <a:buNone/>
          </a:pPr>
          <a:r>
            <a:rPr lang="en-US" sz="2200" kern="1200" dirty="0"/>
            <a:t>Research Objectives</a:t>
          </a:r>
          <a:r>
            <a:rPr lang="ar-EG" sz="2200" kern="1200" dirty="0"/>
            <a:t> أهداف الدراسة </a:t>
          </a:r>
          <a:endParaRPr lang="en-US" sz="2200" kern="1200" dirty="0"/>
        </a:p>
      </dsp:txBody>
      <dsp:txXfrm>
        <a:off x="2129000" y="1814446"/>
        <a:ext cx="3870000" cy="431270"/>
      </dsp:txXfrm>
    </dsp:sp>
    <dsp:sp modelId="{8191F0D5-4E0B-419E-9B77-1A249C6C659D}">
      <dsp:nvSpPr>
        <dsp:cNvPr id="0" name=""/>
        <dsp:cNvSpPr/>
      </dsp:nvSpPr>
      <dsp:spPr>
        <a:xfrm>
          <a:off x="2084000" y="2267280"/>
          <a:ext cx="396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lvl="0" indent="0" algn="ctr" defTabSz="977900">
            <a:lnSpc>
              <a:spcPct val="90000"/>
            </a:lnSpc>
            <a:spcBef>
              <a:spcPct val="0"/>
            </a:spcBef>
            <a:spcAft>
              <a:spcPct val="35000"/>
            </a:spcAft>
            <a:buNone/>
          </a:pPr>
          <a:r>
            <a:rPr lang="en-US" sz="2200" kern="1200" dirty="0"/>
            <a:t>Research Significance</a:t>
          </a:r>
          <a:r>
            <a:rPr lang="ar-EG" sz="2200" kern="1200" dirty="0"/>
            <a:t> أهمية الدراسة </a:t>
          </a:r>
          <a:endParaRPr lang="en-US" sz="2200" kern="1200" dirty="0"/>
        </a:p>
      </dsp:txBody>
      <dsp:txXfrm>
        <a:off x="2084000" y="2267280"/>
        <a:ext cx="3960000" cy="431270"/>
      </dsp:txXfrm>
    </dsp:sp>
    <dsp:sp modelId="{9E91EA2D-0534-43AA-AF0C-25FE01324703}">
      <dsp:nvSpPr>
        <dsp:cNvPr id="0" name=""/>
        <dsp:cNvSpPr/>
      </dsp:nvSpPr>
      <dsp:spPr>
        <a:xfrm>
          <a:off x="1093999" y="2720115"/>
          <a:ext cx="594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lvl="0" indent="0" algn="ctr" defTabSz="977900">
            <a:lnSpc>
              <a:spcPct val="90000"/>
            </a:lnSpc>
            <a:spcBef>
              <a:spcPct val="0"/>
            </a:spcBef>
            <a:spcAft>
              <a:spcPct val="35000"/>
            </a:spcAft>
            <a:buNone/>
          </a:pPr>
          <a:r>
            <a:rPr lang="en-US" sz="2200" kern="1200" dirty="0"/>
            <a:t>Research Model &amp; Hypotheses </a:t>
          </a:r>
          <a:r>
            <a:rPr lang="ar-EG" sz="2200" kern="1200" dirty="0"/>
            <a:t>نموذج وفرضيات الدراسة</a:t>
          </a:r>
          <a:endParaRPr lang="en-US" sz="2200" kern="1200" dirty="0"/>
        </a:p>
      </dsp:txBody>
      <dsp:txXfrm>
        <a:off x="1093999" y="2720115"/>
        <a:ext cx="5940000" cy="431270"/>
      </dsp:txXfrm>
    </dsp:sp>
    <dsp:sp modelId="{8D074F2B-DC70-4168-BCBF-F02C4D223BC9}">
      <dsp:nvSpPr>
        <dsp:cNvPr id="0" name=""/>
        <dsp:cNvSpPr/>
      </dsp:nvSpPr>
      <dsp:spPr>
        <a:xfrm>
          <a:off x="1994000" y="3172949"/>
          <a:ext cx="414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lvl="0" indent="0" algn="ctr" defTabSz="977900">
            <a:lnSpc>
              <a:spcPct val="90000"/>
            </a:lnSpc>
            <a:spcBef>
              <a:spcPct val="0"/>
            </a:spcBef>
            <a:spcAft>
              <a:spcPct val="35000"/>
            </a:spcAft>
            <a:buNone/>
          </a:pPr>
          <a:r>
            <a:rPr lang="en-US" sz="2200" kern="1200" dirty="0"/>
            <a:t>Research Methodology </a:t>
          </a:r>
          <a:r>
            <a:rPr lang="ar-EG" sz="2200" kern="1200" dirty="0"/>
            <a:t>منهجية الدراسة</a:t>
          </a:r>
          <a:endParaRPr lang="en-US" sz="2200" kern="1200" dirty="0"/>
        </a:p>
      </dsp:txBody>
      <dsp:txXfrm>
        <a:off x="1994000" y="3172949"/>
        <a:ext cx="4140000" cy="431270"/>
      </dsp:txXfrm>
    </dsp:sp>
    <dsp:sp modelId="{F22E00D2-B6B8-46CD-A2A2-B3A50DEB31F5}">
      <dsp:nvSpPr>
        <dsp:cNvPr id="0" name=""/>
        <dsp:cNvSpPr/>
      </dsp:nvSpPr>
      <dsp:spPr>
        <a:xfrm>
          <a:off x="2422828" y="3625784"/>
          <a:ext cx="3282343"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lvl="0" indent="0" algn="ctr" defTabSz="977900">
            <a:lnSpc>
              <a:spcPct val="90000"/>
            </a:lnSpc>
            <a:spcBef>
              <a:spcPct val="0"/>
            </a:spcBef>
            <a:spcAft>
              <a:spcPct val="35000"/>
            </a:spcAft>
            <a:buNone/>
          </a:pPr>
          <a:r>
            <a:rPr lang="en-US" sz="2200" kern="1200" dirty="0"/>
            <a:t>Scope of Study </a:t>
          </a:r>
          <a:r>
            <a:rPr lang="ar-EG" sz="2200" kern="1200" dirty="0"/>
            <a:t>الدراسة الميدانية</a:t>
          </a:r>
          <a:endParaRPr lang="en-US" sz="2200" kern="1200" dirty="0"/>
        </a:p>
      </dsp:txBody>
      <dsp:txXfrm>
        <a:off x="2422828" y="3625784"/>
        <a:ext cx="3282343" cy="431270"/>
      </dsp:txXfrm>
    </dsp:sp>
    <dsp:sp modelId="{E37E68C4-5134-4C7C-8BFC-22743FBE0C96}">
      <dsp:nvSpPr>
        <dsp:cNvPr id="0" name=""/>
        <dsp:cNvSpPr/>
      </dsp:nvSpPr>
      <dsp:spPr>
        <a:xfrm>
          <a:off x="1318999" y="4078618"/>
          <a:ext cx="549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lvl="0" indent="0" algn="ctr" defTabSz="977900">
            <a:lnSpc>
              <a:spcPct val="90000"/>
            </a:lnSpc>
            <a:spcBef>
              <a:spcPct val="0"/>
            </a:spcBef>
            <a:spcAft>
              <a:spcPct val="35000"/>
            </a:spcAft>
            <a:buNone/>
          </a:pPr>
          <a:r>
            <a:rPr lang="en-US" sz="2200" kern="1200" dirty="0"/>
            <a:t>Proposed Research Structure </a:t>
          </a:r>
          <a:r>
            <a:rPr lang="ar-EG" sz="2200" kern="1200" dirty="0"/>
            <a:t>الهيكل المقترح للدراسة</a:t>
          </a:r>
          <a:endParaRPr lang="en-US" sz="2200" kern="1200" dirty="0"/>
        </a:p>
      </dsp:txBody>
      <dsp:txXfrm>
        <a:off x="1318999" y="4078618"/>
        <a:ext cx="5490000" cy="431270"/>
      </dsp:txXfrm>
    </dsp:sp>
    <dsp:sp modelId="{494A3454-5139-458F-A913-63CDB206BCFD}">
      <dsp:nvSpPr>
        <dsp:cNvPr id="0" name=""/>
        <dsp:cNvSpPr/>
      </dsp:nvSpPr>
      <dsp:spPr>
        <a:xfrm>
          <a:off x="2736500" y="4531452"/>
          <a:ext cx="2655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lvl="0" indent="0" algn="ctr" defTabSz="977900">
            <a:lnSpc>
              <a:spcPct val="90000"/>
            </a:lnSpc>
            <a:spcBef>
              <a:spcPct val="0"/>
            </a:spcBef>
            <a:spcAft>
              <a:spcPct val="35000"/>
            </a:spcAft>
            <a:buNone/>
          </a:pPr>
          <a:r>
            <a:rPr lang="en-US" sz="2200" kern="1200" dirty="0"/>
            <a:t>References </a:t>
          </a:r>
          <a:r>
            <a:rPr lang="ar-EG" sz="2200" kern="1200" dirty="0"/>
            <a:t>قائمة المراجع</a:t>
          </a:r>
          <a:endParaRPr lang="en-US" sz="2200" kern="1200" dirty="0"/>
        </a:p>
      </dsp:txBody>
      <dsp:txXfrm>
        <a:off x="2736500" y="4531452"/>
        <a:ext cx="2655000" cy="431270"/>
      </dsp:txXfrm>
    </dsp:sp>
    <dsp:sp modelId="{A917EBDB-02CA-48D6-B1AE-F0760510AC71}">
      <dsp:nvSpPr>
        <dsp:cNvPr id="0" name=""/>
        <dsp:cNvSpPr/>
      </dsp:nvSpPr>
      <dsp:spPr>
        <a:xfrm>
          <a:off x="2916500" y="4984287"/>
          <a:ext cx="2295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lvl="0" indent="0" algn="ctr" defTabSz="977900">
            <a:lnSpc>
              <a:spcPct val="90000"/>
            </a:lnSpc>
            <a:spcBef>
              <a:spcPct val="0"/>
            </a:spcBef>
            <a:spcAft>
              <a:spcPct val="35000"/>
            </a:spcAft>
            <a:buNone/>
          </a:pPr>
          <a:r>
            <a:rPr lang="en-US" sz="2200" kern="1200" dirty="0"/>
            <a:t>Appendices </a:t>
          </a:r>
          <a:r>
            <a:rPr lang="ar-EG" sz="2200" kern="1200" dirty="0"/>
            <a:t>الملاحق </a:t>
          </a:r>
          <a:endParaRPr lang="en-US" sz="2200" kern="1200" dirty="0"/>
        </a:p>
      </dsp:txBody>
      <dsp:txXfrm>
        <a:off x="2916500" y="4984287"/>
        <a:ext cx="2295000" cy="4312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9DBEF8-EBB4-4F64-8DCE-FD168F1C1D9E}">
      <dsp:nvSpPr>
        <dsp:cNvPr id="0" name=""/>
        <dsp:cNvSpPr/>
      </dsp:nvSpPr>
      <dsp:spPr>
        <a:xfrm>
          <a:off x="1433" y="1211480"/>
          <a:ext cx="2030015" cy="634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48260" rIns="135128" bIns="48260" numCol="1" spcCol="1270" anchor="ctr" anchorCtr="0">
          <a:noAutofit/>
        </a:bodyPr>
        <a:lstStyle/>
        <a:p>
          <a:pPr marL="0" lvl="0" indent="0" algn="r" defTabSz="844550">
            <a:lnSpc>
              <a:spcPct val="90000"/>
            </a:lnSpc>
            <a:spcBef>
              <a:spcPct val="0"/>
            </a:spcBef>
            <a:spcAft>
              <a:spcPct val="35000"/>
            </a:spcAft>
            <a:buNone/>
          </a:pPr>
          <a:r>
            <a:rPr lang="en-US" sz="1900" kern="1200" dirty="0">
              <a:solidFill>
                <a:schemeClr val="bg1"/>
              </a:solidFill>
            </a:rPr>
            <a:t>First part in Thesis</a:t>
          </a:r>
        </a:p>
      </dsp:txBody>
      <dsp:txXfrm>
        <a:off x="1433" y="1211480"/>
        <a:ext cx="2030015" cy="634837"/>
      </dsp:txXfrm>
    </dsp:sp>
    <dsp:sp modelId="{D6A2F25E-0EFE-4DC5-AA83-557CE8B78F7B}">
      <dsp:nvSpPr>
        <dsp:cNvPr id="0" name=""/>
        <dsp:cNvSpPr/>
      </dsp:nvSpPr>
      <dsp:spPr>
        <a:xfrm>
          <a:off x="2031448" y="695674"/>
          <a:ext cx="406003" cy="1666448"/>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255EE26-2533-46AE-AD96-9B5719BB1C4C}">
      <dsp:nvSpPr>
        <dsp:cNvPr id="0" name=""/>
        <dsp:cNvSpPr/>
      </dsp:nvSpPr>
      <dsp:spPr>
        <a:xfrm>
          <a:off x="2599853" y="695674"/>
          <a:ext cx="5521642" cy="166644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171450" lvl="1" indent="-171450" algn="l" defTabSz="844550">
            <a:lnSpc>
              <a:spcPct val="90000"/>
            </a:lnSpc>
            <a:spcBef>
              <a:spcPct val="0"/>
            </a:spcBef>
            <a:spcAft>
              <a:spcPct val="15000"/>
            </a:spcAft>
            <a:buChar char="•"/>
          </a:pPr>
          <a:r>
            <a:rPr lang="en-US" sz="1900" kern="1200" dirty="0"/>
            <a:t>Cover page-Title </a:t>
          </a:r>
          <a:r>
            <a:rPr lang="ar-EG" sz="1900" kern="1200" dirty="0"/>
            <a:t>صغحة الغلاف-العنوان</a:t>
          </a:r>
          <a:endParaRPr lang="en-US" sz="1900" kern="1200" dirty="0"/>
        </a:p>
        <a:p>
          <a:pPr marL="171450" lvl="1" indent="-171450" algn="l" defTabSz="844550">
            <a:lnSpc>
              <a:spcPct val="90000"/>
            </a:lnSpc>
            <a:spcBef>
              <a:spcPct val="0"/>
            </a:spcBef>
            <a:spcAft>
              <a:spcPct val="15000"/>
            </a:spcAft>
            <a:buChar char="•"/>
          </a:pPr>
          <a:r>
            <a:rPr lang="en-US" sz="1900" kern="1200" dirty="0"/>
            <a:t>Abstract</a:t>
          </a:r>
          <a:r>
            <a:rPr lang="ar-EG" sz="1900" kern="1200" dirty="0"/>
            <a:t> مستخلص الدراسة</a:t>
          </a:r>
          <a:endParaRPr lang="en-US" sz="1900" kern="1200" dirty="0"/>
        </a:p>
        <a:p>
          <a:pPr marL="171450" lvl="1" indent="-171450" algn="l" defTabSz="844550">
            <a:lnSpc>
              <a:spcPct val="90000"/>
            </a:lnSpc>
            <a:spcBef>
              <a:spcPct val="0"/>
            </a:spcBef>
            <a:spcAft>
              <a:spcPct val="15000"/>
            </a:spcAft>
            <a:buChar char="•"/>
          </a:pPr>
          <a:r>
            <a:rPr lang="en-US" sz="1900" kern="1200" dirty="0"/>
            <a:t>Table of contents/ Table of figures and tables</a:t>
          </a:r>
        </a:p>
        <a:p>
          <a:pPr marL="171450" lvl="1" indent="-171450" algn="l" defTabSz="844550">
            <a:lnSpc>
              <a:spcPct val="90000"/>
            </a:lnSpc>
            <a:spcBef>
              <a:spcPct val="0"/>
            </a:spcBef>
            <a:spcAft>
              <a:spcPct val="15000"/>
            </a:spcAft>
            <a:buChar char="•"/>
          </a:pPr>
          <a:r>
            <a:rPr lang="en-US" sz="1900" kern="1200" dirty="0"/>
            <a:t>Acknowledgment</a:t>
          </a:r>
        </a:p>
        <a:p>
          <a:pPr marL="171450" lvl="1" indent="-171450" algn="l" defTabSz="844550">
            <a:lnSpc>
              <a:spcPct val="90000"/>
            </a:lnSpc>
            <a:spcBef>
              <a:spcPct val="0"/>
            </a:spcBef>
            <a:spcAft>
              <a:spcPct val="15000"/>
            </a:spcAft>
            <a:buChar char="•"/>
          </a:pPr>
          <a:r>
            <a:rPr lang="en-US" sz="1900" kern="1200" dirty="0"/>
            <a:t>Dedication </a:t>
          </a:r>
        </a:p>
      </dsp:txBody>
      <dsp:txXfrm>
        <a:off x="2599853" y="695674"/>
        <a:ext cx="5521642" cy="1666448"/>
      </dsp:txXfrm>
    </dsp:sp>
    <dsp:sp modelId="{409BA9E3-2CE3-4252-A435-82C66B205285}">
      <dsp:nvSpPr>
        <dsp:cNvPr id="0" name=""/>
        <dsp:cNvSpPr/>
      </dsp:nvSpPr>
      <dsp:spPr>
        <a:xfrm>
          <a:off x="1433" y="2871382"/>
          <a:ext cx="1535906" cy="1410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48260" rIns="135128" bIns="48260" numCol="1" spcCol="1270" anchor="ctr" anchorCtr="0">
          <a:noAutofit/>
        </a:bodyPr>
        <a:lstStyle/>
        <a:p>
          <a:pPr marL="0" lvl="0" indent="0" algn="r" defTabSz="844550">
            <a:lnSpc>
              <a:spcPct val="90000"/>
            </a:lnSpc>
            <a:spcBef>
              <a:spcPct val="0"/>
            </a:spcBef>
            <a:spcAft>
              <a:spcPct val="35000"/>
            </a:spcAft>
            <a:buNone/>
          </a:pPr>
          <a:r>
            <a:rPr lang="en-US" sz="1900" kern="1200" dirty="0">
              <a:solidFill>
                <a:schemeClr val="bg1"/>
              </a:solidFill>
            </a:rPr>
            <a:t>Chapter 1- Introduction </a:t>
          </a:r>
          <a:r>
            <a:rPr lang="ar-EG" sz="1900" kern="1200" dirty="0">
              <a:solidFill>
                <a:schemeClr val="bg1"/>
              </a:solidFill>
            </a:rPr>
            <a:t>الفصل الأول- الاطار العام للدراسة</a:t>
          </a:r>
          <a:endParaRPr lang="en-US" sz="1900" kern="1200" dirty="0">
            <a:solidFill>
              <a:schemeClr val="bg1"/>
            </a:solidFill>
          </a:endParaRPr>
        </a:p>
      </dsp:txBody>
      <dsp:txXfrm>
        <a:off x="1433" y="2871382"/>
        <a:ext cx="1535906" cy="1410750"/>
      </dsp:txXfrm>
    </dsp:sp>
    <dsp:sp modelId="{259378F1-B572-42EF-9DD3-BF156AEFD8F7}">
      <dsp:nvSpPr>
        <dsp:cNvPr id="0" name=""/>
        <dsp:cNvSpPr/>
      </dsp:nvSpPr>
      <dsp:spPr>
        <a:xfrm>
          <a:off x="1537339" y="2430523"/>
          <a:ext cx="307181" cy="2292468"/>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95CB4B5-1D45-4A29-9C1B-ED29CF8F2E76}">
      <dsp:nvSpPr>
        <dsp:cNvPr id="0" name=""/>
        <dsp:cNvSpPr/>
      </dsp:nvSpPr>
      <dsp:spPr>
        <a:xfrm>
          <a:off x="1967393" y="2430523"/>
          <a:ext cx="6159173" cy="229246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171450" lvl="1" indent="-171450" algn="l" defTabSz="844550">
            <a:lnSpc>
              <a:spcPct val="90000"/>
            </a:lnSpc>
            <a:spcBef>
              <a:spcPct val="0"/>
            </a:spcBef>
            <a:spcAft>
              <a:spcPct val="15000"/>
            </a:spcAft>
            <a:buChar char="•"/>
          </a:pPr>
          <a:r>
            <a:rPr lang="en-US" sz="1900" kern="1200" dirty="0"/>
            <a:t>Introduction </a:t>
          </a:r>
          <a:r>
            <a:rPr lang="ar-EG" sz="1900" kern="1200" dirty="0"/>
            <a:t>المقدمة</a:t>
          </a:r>
          <a:endParaRPr lang="en-US" sz="1900" kern="1200" dirty="0"/>
        </a:p>
        <a:p>
          <a:pPr marL="171450" lvl="1" indent="-171450" algn="l" defTabSz="844550">
            <a:lnSpc>
              <a:spcPct val="90000"/>
            </a:lnSpc>
            <a:spcBef>
              <a:spcPct val="0"/>
            </a:spcBef>
            <a:spcAft>
              <a:spcPct val="15000"/>
            </a:spcAft>
            <a:buChar char="•"/>
          </a:pPr>
          <a:r>
            <a:rPr lang="en-US" sz="1900" kern="1200" dirty="0"/>
            <a:t>Research Problem</a:t>
          </a:r>
          <a:r>
            <a:rPr lang="ar-EG" sz="1900" kern="1200" dirty="0"/>
            <a:t> مشكلة الدراسة </a:t>
          </a:r>
          <a:endParaRPr lang="en-US" sz="1900" kern="1200" dirty="0"/>
        </a:p>
        <a:p>
          <a:pPr marL="171450" lvl="1" indent="-171450" algn="l" defTabSz="844550">
            <a:lnSpc>
              <a:spcPct val="90000"/>
            </a:lnSpc>
            <a:spcBef>
              <a:spcPct val="0"/>
            </a:spcBef>
            <a:spcAft>
              <a:spcPct val="15000"/>
            </a:spcAft>
            <a:buChar char="•"/>
          </a:pPr>
          <a:r>
            <a:rPr lang="en-US" sz="1900" kern="1200" dirty="0"/>
            <a:t>Research Questions</a:t>
          </a:r>
          <a:r>
            <a:rPr lang="ar-EG" sz="1900" kern="1200" dirty="0"/>
            <a:t> أسئلة الدراسة </a:t>
          </a:r>
          <a:endParaRPr lang="en-US" sz="1900" kern="1200" dirty="0"/>
        </a:p>
        <a:p>
          <a:pPr marL="171450" lvl="1" indent="-171450" algn="l" defTabSz="844550">
            <a:lnSpc>
              <a:spcPct val="90000"/>
            </a:lnSpc>
            <a:spcBef>
              <a:spcPct val="0"/>
            </a:spcBef>
            <a:spcAft>
              <a:spcPct val="15000"/>
            </a:spcAft>
            <a:buChar char="•"/>
          </a:pPr>
          <a:r>
            <a:rPr lang="en-US" sz="1900" kern="1200" dirty="0"/>
            <a:t>Research Objectives</a:t>
          </a:r>
          <a:r>
            <a:rPr lang="ar-EG" sz="1900" kern="1200" dirty="0"/>
            <a:t> أهداف الدراسة </a:t>
          </a:r>
          <a:endParaRPr lang="en-US" sz="1900" kern="1200" dirty="0"/>
        </a:p>
        <a:p>
          <a:pPr marL="171450" lvl="1" indent="-171450" algn="l" defTabSz="844550">
            <a:lnSpc>
              <a:spcPct val="90000"/>
            </a:lnSpc>
            <a:spcBef>
              <a:spcPct val="0"/>
            </a:spcBef>
            <a:spcAft>
              <a:spcPct val="15000"/>
            </a:spcAft>
            <a:buChar char="•"/>
          </a:pPr>
          <a:r>
            <a:rPr lang="en-US" sz="1900" kern="1200" dirty="0"/>
            <a:t>Research Significance</a:t>
          </a:r>
          <a:r>
            <a:rPr lang="ar-EG" sz="1900" kern="1200" dirty="0"/>
            <a:t> أهمية الدراسة </a:t>
          </a:r>
          <a:endParaRPr lang="en-US" sz="1900" kern="1200" dirty="0"/>
        </a:p>
        <a:p>
          <a:pPr marL="171450" lvl="1" indent="-171450" algn="l" defTabSz="844550">
            <a:lnSpc>
              <a:spcPct val="90000"/>
            </a:lnSpc>
            <a:spcBef>
              <a:spcPct val="0"/>
            </a:spcBef>
            <a:spcAft>
              <a:spcPct val="15000"/>
            </a:spcAft>
            <a:buChar char="•"/>
          </a:pPr>
          <a:r>
            <a:rPr lang="en-US" sz="1900" kern="1200" dirty="0"/>
            <a:t>Scope of Study </a:t>
          </a:r>
          <a:r>
            <a:rPr lang="ar-EG" sz="1900" kern="1200" dirty="0"/>
            <a:t>الدراسة الميدانية</a:t>
          </a:r>
          <a:endParaRPr lang="en-US" sz="1900" kern="1200" dirty="0"/>
        </a:p>
        <a:p>
          <a:pPr marL="171450" lvl="1" indent="-171450" algn="l" defTabSz="844550">
            <a:lnSpc>
              <a:spcPct val="90000"/>
            </a:lnSpc>
            <a:spcBef>
              <a:spcPct val="0"/>
            </a:spcBef>
            <a:spcAft>
              <a:spcPct val="15000"/>
            </a:spcAft>
            <a:buChar char="•"/>
          </a:pPr>
          <a:r>
            <a:rPr lang="en-US" sz="1900" kern="1200" dirty="0"/>
            <a:t>Proposed Research Structure </a:t>
          </a:r>
          <a:r>
            <a:rPr lang="ar-EG" sz="1900" kern="1200" dirty="0"/>
            <a:t>الهيكل المقترح للدراسة</a:t>
          </a:r>
          <a:endParaRPr lang="en-US" sz="1900" kern="1200" dirty="0"/>
        </a:p>
      </dsp:txBody>
      <dsp:txXfrm>
        <a:off x="1967393" y="2430523"/>
        <a:ext cx="6159173" cy="229246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9DBEF8-EBB4-4F64-8DCE-FD168F1C1D9E}">
      <dsp:nvSpPr>
        <dsp:cNvPr id="0" name=""/>
        <dsp:cNvSpPr/>
      </dsp:nvSpPr>
      <dsp:spPr>
        <a:xfrm>
          <a:off x="0" y="86787"/>
          <a:ext cx="2731086" cy="732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40640" rIns="113792" bIns="4064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bg1"/>
              </a:solidFill>
              <a:cs typeface="+mj-cs"/>
            </a:rPr>
            <a:t>Chapter 2- Theoretical Framework</a:t>
          </a:r>
          <a:r>
            <a:rPr lang="ar-EG" sz="1600" kern="1200" dirty="0">
              <a:solidFill>
                <a:schemeClr val="bg1"/>
              </a:solidFill>
              <a:cs typeface="+mj-cs"/>
            </a:rPr>
            <a:t>- الاطار النظري </a:t>
          </a:r>
          <a:endParaRPr lang="en-US" sz="1600" kern="1200" dirty="0">
            <a:solidFill>
              <a:schemeClr val="bg1"/>
            </a:solidFill>
            <a:cs typeface="+mj-cs"/>
          </a:endParaRPr>
        </a:p>
      </dsp:txBody>
      <dsp:txXfrm>
        <a:off x="0" y="86787"/>
        <a:ext cx="2731086" cy="732600"/>
      </dsp:txXfrm>
    </dsp:sp>
    <dsp:sp modelId="{D6A2F25E-0EFE-4DC5-AA83-557CE8B78F7B}">
      <dsp:nvSpPr>
        <dsp:cNvPr id="0" name=""/>
        <dsp:cNvSpPr/>
      </dsp:nvSpPr>
      <dsp:spPr>
        <a:xfrm>
          <a:off x="2731085" y="18106"/>
          <a:ext cx="546217" cy="869962"/>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255EE26-2533-46AE-AD96-9B5719BB1C4C}">
      <dsp:nvSpPr>
        <dsp:cNvPr id="0" name=""/>
        <dsp:cNvSpPr/>
      </dsp:nvSpPr>
      <dsp:spPr>
        <a:xfrm>
          <a:off x="3495790" y="18106"/>
          <a:ext cx="7428553" cy="8699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solidFill>
                <a:schemeClr val="bg1"/>
              </a:solidFill>
              <a:cs typeface="+mj-cs"/>
            </a:rPr>
            <a:t>Independent Variable </a:t>
          </a:r>
          <a:r>
            <a:rPr lang="ar-EG" sz="1600" kern="1200" dirty="0">
              <a:solidFill>
                <a:schemeClr val="bg1"/>
              </a:solidFill>
              <a:cs typeface="+mj-cs"/>
            </a:rPr>
            <a:t>المتغير المستقل</a:t>
          </a:r>
          <a:endParaRPr lang="en-US" sz="1600" kern="1200" dirty="0">
            <a:solidFill>
              <a:schemeClr val="bg1"/>
            </a:solidFill>
            <a:cs typeface="+mj-cs"/>
          </a:endParaRPr>
        </a:p>
        <a:p>
          <a:pPr marL="171450" lvl="1" indent="-171450" algn="l" defTabSz="711200">
            <a:lnSpc>
              <a:spcPct val="90000"/>
            </a:lnSpc>
            <a:spcBef>
              <a:spcPct val="0"/>
            </a:spcBef>
            <a:spcAft>
              <a:spcPct val="15000"/>
            </a:spcAft>
            <a:buChar char="•"/>
          </a:pPr>
          <a:r>
            <a:rPr lang="en-US" sz="1600" kern="1200" dirty="0">
              <a:solidFill>
                <a:schemeClr val="bg1"/>
              </a:solidFill>
              <a:cs typeface="+mj-cs"/>
            </a:rPr>
            <a:t>Dependent Variable </a:t>
          </a:r>
          <a:r>
            <a:rPr lang="ar-EG" sz="1600" kern="1200" dirty="0">
              <a:solidFill>
                <a:schemeClr val="bg1"/>
              </a:solidFill>
              <a:cs typeface="+mj-cs"/>
            </a:rPr>
            <a:t>المتغير التابع </a:t>
          </a:r>
          <a:endParaRPr lang="en-US" sz="1600" kern="1200" dirty="0">
            <a:solidFill>
              <a:schemeClr val="bg1"/>
            </a:solidFill>
            <a:cs typeface="+mj-cs"/>
          </a:endParaRPr>
        </a:p>
        <a:p>
          <a:pPr marL="171450" lvl="1" indent="-171450" algn="l" defTabSz="711200">
            <a:lnSpc>
              <a:spcPct val="90000"/>
            </a:lnSpc>
            <a:spcBef>
              <a:spcPct val="0"/>
            </a:spcBef>
            <a:spcAft>
              <a:spcPct val="15000"/>
            </a:spcAft>
            <a:buChar char="•"/>
          </a:pPr>
          <a:r>
            <a:rPr lang="en-US" sz="1600" kern="1200" dirty="0">
              <a:solidFill>
                <a:schemeClr val="bg1"/>
              </a:solidFill>
              <a:cs typeface="+mj-cs"/>
            </a:rPr>
            <a:t>Mediating/ Moderating Variable </a:t>
          </a:r>
          <a:r>
            <a:rPr lang="ar-EG" sz="1600" kern="1200" dirty="0">
              <a:solidFill>
                <a:schemeClr val="bg1"/>
              </a:solidFill>
              <a:cs typeface="+mj-cs"/>
            </a:rPr>
            <a:t>المتغير الوسيط/ المعدل</a:t>
          </a:r>
          <a:endParaRPr lang="en-US" sz="1600" kern="1200" dirty="0">
            <a:solidFill>
              <a:schemeClr val="bg1"/>
            </a:solidFill>
            <a:cs typeface="+mj-cs"/>
          </a:endParaRPr>
        </a:p>
      </dsp:txBody>
      <dsp:txXfrm>
        <a:off x="3495790" y="18106"/>
        <a:ext cx="7428553" cy="869962"/>
      </dsp:txXfrm>
    </dsp:sp>
    <dsp:sp modelId="{2F246825-F102-4706-B436-0404C0709E6B}">
      <dsp:nvSpPr>
        <dsp:cNvPr id="0" name=""/>
        <dsp:cNvSpPr/>
      </dsp:nvSpPr>
      <dsp:spPr>
        <a:xfrm>
          <a:off x="0" y="1021268"/>
          <a:ext cx="2731086" cy="9844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40640" rIns="113792" bIns="4064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bg1"/>
              </a:solidFill>
              <a:cs typeface="+mj-cs"/>
            </a:rPr>
            <a:t>Chapter 3: Research Model &amp; Developing Research Hypotheses </a:t>
          </a:r>
          <a:r>
            <a:rPr lang="ar-EG" sz="1600" kern="1200" dirty="0">
              <a:solidFill>
                <a:schemeClr val="bg1"/>
              </a:solidFill>
              <a:cs typeface="+mj-cs"/>
            </a:rPr>
            <a:t>نموذج وفرضيات الدراسة</a:t>
          </a:r>
          <a:endParaRPr lang="en-US" sz="1600" kern="1200" dirty="0">
            <a:solidFill>
              <a:schemeClr val="bg1"/>
            </a:solidFill>
            <a:cs typeface="+mj-cs"/>
          </a:endParaRPr>
        </a:p>
      </dsp:txBody>
      <dsp:txXfrm>
        <a:off x="0" y="1021268"/>
        <a:ext cx="2731086" cy="984431"/>
      </dsp:txXfrm>
    </dsp:sp>
    <dsp:sp modelId="{1F0A2BC5-4997-48B5-A5D6-BD89D0BC6553}">
      <dsp:nvSpPr>
        <dsp:cNvPr id="0" name=""/>
        <dsp:cNvSpPr/>
      </dsp:nvSpPr>
      <dsp:spPr>
        <a:xfrm>
          <a:off x="2731085" y="1021268"/>
          <a:ext cx="546217" cy="984431"/>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2D216E-EC05-4B40-8FD5-C3D4A960FC8E}">
      <dsp:nvSpPr>
        <dsp:cNvPr id="0" name=""/>
        <dsp:cNvSpPr/>
      </dsp:nvSpPr>
      <dsp:spPr>
        <a:xfrm>
          <a:off x="0" y="2462328"/>
          <a:ext cx="2731086" cy="732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40640" rIns="113792" bIns="4064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bg1"/>
              </a:solidFill>
              <a:cs typeface="+mj-cs"/>
            </a:rPr>
            <a:t>Chapter 4: Research Methodology</a:t>
          </a:r>
          <a:r>
            <a:rPr lang="ar-EG" sz="1600" kern="1200" dirty="0">
              <a:solidFill>
                <a:schemeClr val="bg1"/>
              </a:solidFill>
              <a:cs typeface="+mj-cs"/>
            </a:rPr>
            <a:t> منهجية الدراسة </a:t>
          </a:r>
          <a:endParaRPr lang="en-US" sz="1600" kern="1200" dirty="0">
            <a:solidFill>
              <a:schemeClr val="bg1"/>
            </a:solidFill>
            <a:cs typeface="+mj-cs"/>
          </a:endParaRPr>
        </a:p>
      </dsp:txBody>
      <dsp:txXfrm>
        <a:off x="0" y="2462328"/>
        <a:ext cx="2731086" cy="732600"/>
      </dsp:txXfrm>
    </dsp:sp>
    <dsp:sp modelId="{F1408538-9BCF-48FB-9640-C40A84D1B038}">
      <dsp:nvSpPr>
        <dsp:cNvPr id="0" name=""/>
        <dsp:cNvSpPr/>
      </dsp:nvSpPr>
      <dsp:spPr>
        <a:xfrm>
          <a:off x="2666912" y="2462328"/>
          <a:ext cx="546217" cy="732600"/>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FE04A8-ADEA-41D5-94A2-875BC9BBA4AF}">
      <dsp:nvSpPr>
        <dsp:cNvPr id="0" name=""/>
        <dsp:cNvSpPr/>
      </dsp:nvSpPr>
      <dsp:spPr>
        <a:xfrm>
          <a:off x="0" y="3241683"/>
          <a:ext cx="2731086" cy="755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40640" rIns="113792" bIns="4064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bg1"/>
              </a:solidFill>
              <a:cs typeface="+mj-cs"/>
            </a:rPr>
            <a:t>Chapter 5: Statistical Analysis/ Research Findings </a:t>
          </a:r>
          <a:r>
            <a:rPr lang="ar-EG" sz="1600" kern="1200" dirty="0">
              <a:solidFill>
                <a:schemeClr val="bg1"/>
              </a:solidFill>
              <a:cs typeface="+mj-cs"/>
            </a:rPr>
            <a:t>التحليل الاحصائي/ نتائج الدراسة</a:t>
          </a:r>
          <a:endParaRPr lang="en-US" sz="1600" kern="1200" dirty="0">
            <a:solidFill>
              <a:schemeClr val="bg1"/>
            </a:solidFill>
            <a:cs typeface="+mj-cs"/>
          </a:endParaRPr>
        </a:p>
      </dsp:txBody>
      <dsp:txXfrm>
        <a:off x="0" y="3241683"/>
        <a:ext cx="2731086" cy="755493"/>
      </dsp:txXfrm>
    </dsp:sp>
    <dsp:sp modelId="{A5B66FA1-355C-4536-B647-E32B32EA0105}">
      <dsp:nvSpPr>
        <dsp:cNvPr id="0" name=""/>
        <dsp:cNvSpPr/>
      </dsp:nvSpPr>
      <dsp:spPr>
        <a:xfrm>
          <a:off x="2666912" y="3241683"/>
          <a:ext cx="546217" cy="755493"/>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11EA5CB-407E-4E4C-B1E0-AE750C8993E6}">
      <dsp:nvSpPr>
        <dsp:cNvPr id="0" name=""/>
        <dsp:cNvSpPr/>
      </dsp:nvSpPr>
      <dsp:spPr>
        <a:xfrm>
          <a:off x="42200" y="3977672"/>
          <a:ext cx="2731086" cy="732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40640" rIns="113792" bIns="4064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bg1"/>
              </a:solidFill>
              <a:cs typeface="+mj-cs"/>
            </a:rPr>
            <a:t>Chapter 6: Findings Discussion</a:t>
          </a:r>
          <a:r>
            <a:rPr lang="ar-EG" sz="1600" kern="1200" dirty="0">
              <a:solidFill>
                <a:schemeClr val="bg1"/>
              </a:solidFill>
              <a:cs typeface="+mj-cs"/>
            </a:rPr>
            <a:t> مناقشة نتائج الدراسة</a:t>
          </a:r>
          <a:endParaRPr lang="en-US" sz="1600" kern="1200" dirty="0">
            <a:solidFill>
              <a:schemeClr val="bg1"/>
            </a:solidFill>
            <a:cs typeface="+mj-cs"/>
          </a:endParaRPr>
        </a:p>
      </dsp:txBody>
      <dsp:txXfrm>
        <a:off x="42200" y="3977672"/>
        <a:ext cx="2731086" cy="732600"/>
      </dsp:txXfrm>
    </dsp:sp>
    <dsp:sp modelId="{AE328500-FBFE-4BE0-B138-4386A86D6296}">
      <dsp:nvSpPr>
        <dsp:cNvPr id="0" name=""/>
        <dsp:cNvSpPr/>
      </dsp:nvSpPr>
      <dsp:spPr>
        <a:xfrm>
          <a:off x="2666912" y="4216822"/>
          <a:ext cx="546217" cy="732600"/>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7F8D10C-D496-4AE2-B29B-13EF7155EB35}">
      <dsp:nvSpPr>
        <dsp:cNvPr id="0" name=""/>
        <dsp:cNvSpPr/>
      </dsp:nvSpPr>
      <dsp:spPr>
        <a:xfrm>
          <a:off x="0" y="4777300"/>
          <a:ext cx="2978822" cy="9592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40640" rIns="113792" bIns="4064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bg1"/>
              </a:solidFill>
              <a:cs typeface="+mj-cs"/>
            </a:rPr>
            <a:t>Chapter 7: Conclusion, Limitations , Recommendations, and future research  </a:t>
          </a:r>
          <a:r>
            <a:rPr lang="ar-EG" sz="1600" kern="1200" dirty="0">
              <a:solidFill>
                <a:schemeClr val="bg1"/>
              </a:solidFill>
              <a:cs typeface="+mj-cs"/>
            </a:rPr>
            <a:t> ملخص الدراسة, محددات الدراسة, توصيات الدراسة, والدراسات المستقبلية</a:t>
          </a:r>
          <a:endParaRPr lang="en-US" sz="1600" kern="1200" dirty="0">
            <a:solidFill>
              <a:schemeClr val="bg1"/>
            </a:solidFill>
            <a:cs typeface="+mj-cs"/>
          </a:endParaRPr>
        </a:p>
      </dsp:txBody>
      <dsp:txXfrm>
        <a:off x="0" y="4777300"/>
        <a:ext cx="2978822" cy="959210"/>
      </dsp:txXfrm>
    </dsp:sp>
    <dsp:sp modelId="{CF163BF5-2D22-4886-8311-B074B898F300}">
      <dsp:nvSpPr>
        <dsp:cNvPr id="0" name=""/>
        <dsp:cNvSpPr/>
      </dsp:nvSpPr>
      <dsp:spPr>
        <a:xfrm>
          <a:off x="2914648" y="4929716"/>
          <a:ext cx="546217" cy="806794"/>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2.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3.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778210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33662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880078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699901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1851806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5656795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0369620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5684708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1729305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9123357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6949019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0112764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4793386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083082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8194545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3356440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0072611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6672387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8742627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3890343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10853590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31749066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58904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16662496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18776849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8821232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16818638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42650713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26056827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7185314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png"/><Relationship Id="rId7" Type="http://schemas.openxmlformats.org/officeDocument/2006/relationships/diagramColors" Target="../diagrams/colors2.xm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26.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png"/><Relationship Id="rId7" Type="http://schemas.openxmlformats.org/officeDocument/2006/relationships/diagramColors" Target="../diagrams/colors5.xm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 Id="rId4" Type="http://schemas.openxmlformats.org/officeDocument/2006/relationships/image" Target="../media/image15.png"/></Relationships>
</file>

<file path=ppt/slides/_rels/slide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7.xml"/><Relationship Id="rId4" Type="http://schemas.openxmlformats.org/officeDocument/2006/relationships/image" Target="../media/image20.png"/></Relationships>
</file>

<file path=ppt/slides/_rels/slide69.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21.png"/><Relationship Id="rId7"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555036" y="-149914"/>
            <a:ext cx="6085488" cy="626339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92210" y="4011206"/>
            <a:ext cx="5766576"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Mona </a:t>
            </a:r>
            <a:r>
              <a:rPr lang="en-US" sz="2400" dirty="0" err="1">
                <a:solidFill>
                  <a:schemeClr val="bg1"/>
                </a:solidFill>
                <a:latin typeface="Times New Roman" panose="02020603050405020304" pitchFamily="18" charset="0"/>
                <a:cs typeface="Times New Roman" panose="02020603050405020304" pitchFamily="18" charset="0"/>
              </a:rPr>
              <a:t>Moustafa</a:t>
            </a:r>
            <a:r>
              <a:rPr lang="en-US" sz="2400" dirty="0">
                <a:solidFill>
                  <a:schemeClr val="bg1"/>
                </a:solidFill>
                <a:latin typeface="Times New Roman" panose="02020603050405020304" pitchFamily="18" charset="0"/>
                <a:cs typeface="Times New Roman" panose="02020603050405020304" pitchFamily="18" charset="0"/>
              </a:rPr>
              <a:t> Elashry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7150" y="2531819"/>
            <a:ext cx="8732591"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Scientific Research Workshops</a:t>
            </a:r>
          </a:p>
          <a:p>
            <a:r>
              <a:rPr lang="en-US" sz="3600" b="1" dirty="0">
                <a:solidFill>
                  <a:srgbClr val="00B0F0"/>
                </a:solidFill>
                <a:latin typeface="Times New Roman" panose="02020603050405020304" pitchFamily="18" charset="0"/>
                <a:cs typeface="Times New Roman" panose="02020603050405020304" pitchFamily="18" charset="0"/>
              </a:rPr>
              <a:t>- A Practical Perspective</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917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Session 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874993" y="-44450"/>
            <a:ext cx="5746953" cy="6122719"/>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023360" y="4047622"/>
            <a:ext cx="7711605" cy="1569660"/>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"Building the Foundation: A Research Proposal for A field of business administration and project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Mona </a:t>
            </a:r>
            <a:r>
              <a:rPr lang="en-US" sz="2800" b="1" dirty="0" err="1">
                <a:solidFill>
                  <a:srgbClr val="00B0F0"/>
                </a:solidFill>
                <a:latin typeface="Times New Roman" panose="02020603050405020304" pitchFamily="18" charset="0"/>
                <a:cs typeface="Times New Roman" panose="02020603050405020304" pitchFamily="18" charset="0"/>
              </a:rPr>
              <a:t>Moustafa</a:t>
            </a:r>
            <a:r>
              <a:rPr lang="en-US" sz="2800" b="1" dirty="0">
                <a:solidFill>
                  <a:srgbClr val="00B0F0"/>
                </a:solidFill>
                <a:latin typeface="Times New Roman" panose="02020603050405020304" pitchFamily="18" charset="0"/>
                <a:cs typeface="Times New Roman" panose="02020603050405020304" pitchFamily="18" charset="0"/>
              </a:rPr>
              <a:t> Elashry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5" name="TextBox 14">
            <a:extLst>
              <a:ext uri="{FF2B5EF4-FFF2-40B4-BE49-F238E27FC236}">
                <a16:creationId xmlns:a16="http://schemas.microsoft.com/office/drawing/2014/main" id="{D6D44D99-9A40-482F-BC44-96F3BF70C801}"/>
              </a:ext>
            </a:extLst>
          </p:cNvPr>
          <p:cNvSpPr txBox="1"/>
          <p:nvPr/>
        </p:nvSpPr>
        <p:spPr>
          <a:xfrm>
            <a:off x="-163970" y="5299076"/>
            <a:ext cx="9090374"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"Empowering Research: Practical Approaches to Selecting the Perfect Research Title")</a:t>
            </a:r>
          </a:p>
        </p:txBody>
      </p:sp>
    </p:spTree>
    <p:extLst>
      <p:ext uri="{BB962C8B-B14F-4D97-AF65-F5344CB8AC3E}">
        <p14:creationId xmlns:p14="http://schemas.microsoft.com/office/powerpoint/2010/main" val="34630868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970318"/>
          </a:xfrm>
          <a:prstGeom prst="rect">
            <a:avLst/>
          </a:prstGeom>
          <a:noFill/>
        </p:spPr>
        <p:txBody>
          <a:bodyPr wrap="square" rtlCol="0">
            <a:spAutoFit/>
          </a:bodyPr>
          <a:lstStyle/>
          <a:p>
            <a:pPr marL="457200" indent="-4572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Research Process</a:t>
            </a:r>
          </a:p>
          <a:p>
            <a:pPr marL="457200" indent="-4572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Research proposal &amp; Thesis components</a:t>
            </a:r>
          </a:p>
          <a:p>
            <a:pPr marL="457200" indent="-4572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Research Introduction</a:t>
            </a:r>
          </a:p>
          <a:p>
            <a:pPr marL="457200" indent="-4572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Research Problem</a:t>
            </a:r>
          </a:p>
          <a:p>
            <a:pPr marL="457200" indent="-4572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Research Questions</a:t>
            </a:r>
          </a:p>
          <a:p>
            <a:pPr marL="457200" indent="-4572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Research Objectives</a:t>
            </a:r>
          </a:p>
          <a:p>
            <a:pPr marL="457200" indent="-4572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Research Hypotheses</a:t>
            </a:r>
          </a:p>
          <a:p>
            <a:pPr marL="457200" indent="-4572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Research Model</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2369074"/>
            <a:ext cx="8417320" cy="4401205"/>
          </a:xfrm>
          <a:prstGeom prst="rect">
            <a:avLst/>
          </a:prstGeom>
          <a:noFill/>
        </p:spPr>
        <p:txBody>
          <a:bodyPr wrap="square" rtlCol="0">
            <a:spAutoFit/>
          </a:bodyPr>
          <a:lstStyle/>
          <a:p>
            <a:pPr marL="514350" indent="-514350" algn="just">
              <a:buFont typeface="+mj-lt"/>
              <a:buAutoNum type="arabicPeriod"/>
            </a:pPr>
            <a:r>
              <a:rPr lang="en-US" sz="2800" dirty="0">
                <a:solidFill>
                  <a:schemeClr val="bg1"/>
                </a:solidFill>
                <a:latin typeface="Times New Roman" panose="02020603050405020304" pitchFamily="18" charset="0"/>
                <a:cs typeface="Times New Roman" panose="02020603050405020304" pitchFamily="18" charset="0"/>
              </a:rPr>
              <a:t>Develop a well-structured research proposal with all essential components.</a:t>
            </a:r>
          </a:p>
          <a:p>
            <a:pPr marL="514350" indent="-514350" algn="just">
              <a:buFont typeface="+mj-lt"/>
              <a:buAutoNum type="arabicPeriod"/>
            </a:pPr>
            <a:r>
              <a:rPr lang="en-US" sz="2800" dirty="0">
                <a:solidFill>
                  <a:schemeClr val="bg1"/>
                </a:solidFill>
                <a:latin typeface="Times New Roman" panose="02020603050405020304" pitchFamily="18" charset="0"/>
                <a:cs typeface="Times New Roman" panose="02020603050405020304" pitchFamily="18" charset="0"/>
              </a:rPr>
              <a:t>Formulate focused and answerable research questions.</a:t>
            </a:r>
          </a:p>
          <a:p>
            <a:pPr marL="514350" indent="-514350" algn="just">
              <a:buFont typeface="+mj-lt"/>
              <a:buAutoNum type="arabicPeriod"/>
            </a:pPr>
            <a:r>
              <a:rPr lang="en-US" sz="2800" dirty="0">
                <a:solidFill>
                  <a:schemeClr val="bg1"/>
                </a:solidFill>
                <a:latin typeface="Times New Roman" panose="02020603050405020304" pitchFamily="18" charset="0"/>
                <a:cs typeface="Times New Roman" panose="02020603050405020304" pitchFamily="18" charset="0"/>
              </a:rPr>
              <a:t>Develop clear and measurable research objectives.</a:t>
            </a:r>
          </a:p>
          <a:p>
            <a:pPr marL="514350" indent="-514350" algn="just">
              <a:buFont typeface="+mj-lt"/>
              <a:buAutoNum type="arabicPeriod"/>
            </a:pPr>
            <a:r>
              <a:rPr lang="en-US" sz="2800" dirty="0">
                <a:solidFill>
                  <a:schemeClr val="bg1"/>
                </a:solidFill>
                <a:latin typeface="Times New Roman" panose="02020603050405020304" pitchFamily="18" charset="0"/>
                <a:cs typeface="Times New Roman" panose="02020603050405020304" pitchFamily="18" charset="0"/>
              </a:rPr>
              <a:t>Formulate testable hypotheses aligned with research questions and objectives.</a:t>
            </a:r>
          </a:p>
          <a:p>
            <a:pPr marL="514350" indent="-514350" algn="just">
              <a:buFont typeface="+mj-lt"/>
              <a:buAutoNum type="arabicPeriod"/>
            </a:pPr>
            <a:r>
              <a:rPr lang="en-US" sz="2800" dirty="0">
                <a:solidFill>
                  <a:schemeClr val="bg1"/>
                </a:solidFill>
                <a:latin typeface="Times New Roman" panose="02020603050405020304" pitchFamily="18" charset="0"/>
                <a:cs typeface="Times New Roman" panose="02020603050405020304" pitchFamily="18" charset="0"/>
              </a:rPr>
              <a:t>Create a research model that visualizes the relationships between variables.</a:t>
            </a:r>
          </a:p>
          <a:p>
            <a:pPr algn="just"/>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424493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Process </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عملية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0573042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400" b="1">
                <a:solidFill>
                  <a:srgbClr val="FF0000"/>
                </a:solidFill>
              </a:rPr>
              <a:t>مراحل عملية البحث</a:t>
            </a:r>
            <a:endParaRPr lang="ar-EG"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Stages of Research Process</a:t>
            </a:r>
          </a:p>
        </p:txBody>
      </p:sp>
    </p:spTree>
    <p:extLst>
      <p:ext uri="{BB962C8B-B14F-4D97-AF65-F5344CB8AC3E}">
        <p14:creationId xmlns:p14="http://schemas.microsoft.com/office/powerpoint/2010/main" val="9592324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rtl="1"/>
            <a:r>
              <a:rPr lang="ar-EG" sz="2800" dirty="0">
                <a:solidFill>
                  <a:schemeClr val="tx1"/>
                </a:solidFill>
              </a:rPr>
              <a:t>تشير عملية البحث إلى المنهج المنظم المستخدم لجمع المعلومات وتحليل البيانات واستخلاص النتائج من أجل الإجابة على سؤال بحثي أو التحقيق في موضوع معين. يتضمن عادةً الخطوات التالية:</a:t>
            </a:r>
            <a:endParaRPr lang="en-US" sz="2800"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7488" y="1662497"/>
            <a:ext cx="8417320" cy="2677656"/>
          </a:xfrm>
          <a:prstGeom prst="rect">
            <a:avLst/>
          </a:prstGeom>
          <a:noFill/>
        </p:spPr>
        <p:txBody>
          <a:bodyPr wrap="square" rtlCol="0">
            <a:spAutoFit/>
          </a:bodyPr>
          <a:lstStyle/>
          <a:p>
            <a:pPr algn="just"/>
            <a:r>
              <a:rPr lang="en-US" sz="2800" dirty="0">
                <a:solidFill>
                  <a:srgbClr val="2D3956"/>
                </a:solidFill>
                <a:latin typeface="Times New Roman" panose="02020603050405020304" pitchFamily="18" charset="0"/>
                <a:cs typeface="Times New Roman" panose="02020603050405020304" pitchFamily="18" charset="0"/>
              </a:rPr>
              <a:t>The research process refers to the systematic and organized approach used to gather information, analyze data, and draw conclusions in order to answer a research question or investigate a specific topic. It typically involves the following steps:</a:t>
            </a: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707425"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Research</a:t>
            </a:r>
            <a:r>
              <a:rPr lang="ar-EG" sz="3600" b="1" dirty="0">
                <a:solidFill>
                  <a:srgbClr val="FFFFFF"/>
                </a:solidFill>
                <a:latin typeface="Times New Roman" panose="02020603050405020304" pitchFamily="18" charset="0"/>
                <a:cs typeface="Times New Roman" panose="02020603050405020304" pitchFamily="18" charset="0"/>
              </a:rPr>
              <a:t> </a:t>
            </a:r>
            <a:r>
              <a:rPr lang="en-US" sz="3600" b="1" dirty="0">
                <a:solidFill>
                  <a:srgbClr val="FFFFFF"/>
                </a:solidFill>
                <a:latin typeface="Times New Roman" panose="02020603050405020304" pitchFamily="18" charset="0"/>
                <a:cs typeface="Times New Roman" panose="02020603050405020304" pitchFamily="18" charset="0"/>
              </a:rPr>
              <a:t> Process</a:t>
            </a:r>
            <a:endParaRPr lang="en-US" sz="3200" b="1" dirty="0">
              <a:solidFill>
                <a:srgbClr val="FFFFFF"/>
              </a:solidFill>
            </a:endParaRPr>
          </a:p>
        </p:txBody>
      </p:sp>
    </p:spTree>
    <p:extLst>
      <p:ext uri="{BB962C8B-B14F-4D97-AF65-F5344CB8AC3E}">
        <p14:creationId xmlns:p14="http://schemas.microsoft.com/office/powerpoint/2010/main" val="17910279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7258CAB-5E63-43BC-A6AA-29F81DEA5FF7}"/>
              </a:ext>
            </a:extLst>
          </p:cNvPr>
          <p:cNvPicPr>
            <a:picLocks noChangeAspect="1"/>
          </p:cNvPicPr>
          <p:nvPr/>
        </p:nvPicPr>
        <p:blipFill rotWithShape="1">
          <a:blip r:embed="rId2"/>
          <a:srcRect t="3692" b="6872"/>
          <a:stretch/>
        </p:blipFill>
        <p:spPr>
          <a:xfrm>
            <a:off x="1294228" y="0"/>
            <a:ext cx="10067778" cy="6858000"/>
          </a:xfrm>
          <a:prstGeom prst="rect">
            <a:avLst/>
          </a:prstGeom>
        </p:spPr>
      </p:pic>
    </p:spTree>
    <p:extLst>
      <p:ext uri="{BB962C8B-B14F-4D97-AF65-F5344CB8AC3E}">
        <p14:creationId xmlns:p14="http://schemas.microsoft.com/office/powerpoint/2010/main" val="4950939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59838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proposal &amp; Thesis components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مكونات مقترح البحث والرسالة</a:t>
            </a: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96292927"/>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400" b="1" dirty="0">
                <a:solidFill>
                  <a:srgbClr val="FF0000"/>
                </a:solidFill>
              </a:rPr>
              <a:t>ما هو مقترح البحث؟</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What is the research proposal?</a:t>
            </a:r>
          </a:p>
        </p:txBody>
      </p:sp>
    </p:spTree>
    <p:extLst>
      <p:ext uri="{BB962C8B-B14F-4D97-AF65-F5344CB8AC3E}">
        <p14:creationId xmlns:p14="http://schemas.microsoft.com/office/powerpoint/2010/main" val="10618066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rtl="1"/>
            <a:r>
              <a:rPr lang="ar-EG" sz="2800" dirty="0">
                <a:solidFill>
                  <a:schemeClr val="tx1"/>
                </a:solidFill>
              </a:rPr>
              <a:t>يعد مقترح البحث وثيقة أساسية في المجال الأكاديمي، خاصة لطلاب الدراسات العليا. وهو بمثابة مخطط للدراسة البحثية ويحدد أهداف البحث المقترح ومنهجيته وأهميته.</a:t>
            </a:r>
            <a:endParaRPr lang="en-US" sz="2800"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7488" y="1662497"/>
            <a:ext cx="8417320" cy="2677656"/>
          </a:xfrm>
          <a:prstGeom prst="rect">
            <a:avLst/>
          </a:prstGeom>
          <a:noFill/>
        </p:spPr>
        <p:txBody>
          <a:bodyPr wrap="square" rtlCol="0">
            <a:spAutoFit/>
          </a:bodyPr>
          <a:lstStyle/>
          <a:p>
            <a:pPr algn="just"/>
            <a:r>
              <a:rPr lang="en-US" sz="2800" dirty="0">
                <a:solidFill>
                  <a:srgbClr val="2D3956"/>
                </a:solidFill>
                <a:latin typeface="Times New Roman" panose="02020603050405020304" pitchFamily="18" charset="0"/>
                <a:cs typeface="Times New Roman" panose="02020603050405020304" pitchFamily="18" charset="0"/>
              </a:rPr>
              <a:t>A research proposal is an essential document in the field of academia, particularly for postgraduate students. It serves as a blueprint for the research study and outlines the objectives, methodology, and significance of the proposed research. </a:t>
            </a: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963906"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Research</a:t>
            </a:r>
            <a:r>
              <a:rPr lang="ar-EG" sz="3600" b="1" dirty="0">
                <a:solidFill>
                  <a:srgbClr val="FFFFFF"/>
                </a:solidFill>
                <a:latin typeface="Times New Roman" panose="02020603050405020304" pitchFamily="18" charset="0"/>
                <a:cs typeface="Times New Roman" panose="02020603050405020304" pitchFamily="18" charset="0"/>
              </a:rPr>
              <a:t> </a:t>
            </a:r>
            <a:r>
              <a:rPr lang="en-US" sz="3600" b="1" dirty="0">
                <a:solidFill>
                  <a:srgbClr val="FFFFFF"/>
                </a:solidFill>
                <a:latin typeface="Times New Roman" panose="02020603050405020304" pitchFamily="18" charset="0"/>
                <a:cs typeface="Times New Roman" panose="02020603050405020304" pitchFamily="18" charset="0"/>
              </a:rPr>
              <a:t> Proposal</a:t>
            </a:r>
            <a:endParaRPr lang="en-US" sz="3200" b="1" dirty="0">
              <a:solidFill>
                <a:srgbClr val="FFFFFF"/>
              </a:solidFill>
            </a:endParaRPr>
          </a:p>
        </p:txBody>
      </p:sp>
    </p:spTree>
    <p:extLst>
      <p:ext uri="{BB962C8B-B14F-4D97-AF65-F5344CB8AC3E}">
        <p14:creationId xmlns:p14="http://schemas.microsoft.com/office/powerpoint/2010/main" val="34343966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400" b="1" dirty="0">
                <a:solidFill>
                  <a:srgbClr val="FF0000"/>
                </a:solidFill>
              </a:rPr>
              <a:t>ما هي مكونات مقترح البحث؟</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What are the components of a research proposal?</a:t>
            </a:r>
          </a:p>
        </p:txBody>
      </p:sp>
    </p:spTree>
    <p:extLst>
      <p:ext uri="{BB962C8B-B14F-4D97-AF65-F5344CB8AC3E}">
        <p14:creationId xmlns:p14="http://schemas.microsoft.com/office/powerpoint/2010/main" val="16480371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2482391" y="57124"/>
            <a:ext cx="6451766"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Research Proposal Components</a:t>
            </a:r>
            <a:endParaRPr lang="en-US" sz="3200" b="1" dirty="0">
              <a:solidFill>
                <a:srgbClr val="FFFFFF"/>
              </a:solidFill>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1835755885"/>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57488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400" b="1" dirty="0">
                <a:solidFill>
                  <a:srgbClr val="FF0000"/>
                </a:solidFill>
              </a:rPr>
              <a:t>ما هي مكونات الرسالة؟</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What are the components of The Thesis?</a:t>
            </a:r>
          </a:p>
        </p:txBody>
      </p:sp>
    </p:spTree>
    <p:extLst>
      <p:ext uri="{BB962C8B-B14F-4D97-AF65-F5344CB8AC3E}">
        <p14:creationId xmlns:p14="http://schemas.microsoft.com/office/powerpoint/2010/main" val="1957105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3846957" y="57124"/>
            <a:ext cx="4044697"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Thesis Components</a:t>
            </a:r>
            <a:endParaRPr lang="en-US" sz="3200" b="1" dirty="0">
              <a:solidFill>
                <a:srgbClr val="FFFFFF"/>
              </a:solidFill>
            </a:endParaRPr>
          </a:p>
        </p:txBody>
      </p:sp>
      <p:graphicFrame>
        <p:nvGraphicFramePr>
          <p:cNvPr id="7" name="Diagram 6">
            <a:extLst>
              <a:ext uri="{FF2B5EF4-FFF2-40B4-BE49-F238E27FC236}">
                <a16:creationId xmlns:a16="http://schemas.microsoft.com/office/drawing/2014/main" id="{89E047F9-687C-4140-854A-FC4C07905273}"/>
              </a:ext>
            </a:extLst>
          </p:cNvPr>
          <p:cNvGraphicFramePr/>
          <p:nvPr>
            <p:extLst>
              <p:ext uri="{D42A27DB-BD31-4B8C-83A1-F6EECF244321}">
                <p14:modId xmlns:p14="http://schemas.microsoft.com/office/powerpoint/2010/main" val="3055764770"/>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7359966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3846957" y="57124"/>
            <a:ext cx="4044697"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Thesis Components</a:t>
            </a:r>
            <a:endParaRPr lang="en-US" sz="3200" b="1" dirty="0">
              <a:solidFill>
                <a:srgbClr val="FFFFFF"/>
              </a:solidFill>
            </a:endParaRPr>
          </a:p>
        </p:txBody>
      </p:sp>
      <p:graphicFrame>
        <p:nvGraphicFramePr>
          <p:cNvPr id="7" name="Diagram 6">
            <a:extLst>
              <a:ext uri="{FF2B5EF4-FFF2-40B4-BE49-F238E27FC236}">
                <a16:creationId xmlns:a16="http://schemas.microsoft.com/office/drawing/2014/main" id="{89E047F9-687C-4140-854A-FC4C07905273}"/>
              </a:ext>
            </a:extLst>
          </p:cNvPr>
          <p:cNvGraphicFramePr/>
          <p:nvPr>
            <p:extLst>
              <p:ext uri="{D42A27DB-BD31-4B8C-83A1-F6EECF244321}">
                <p14:modId xmlns:p14="http://schemas.microsoft.com/office/powerpoint/2010/main" val="1510799545"/>
              </p:ext>
            </p:extLst>
          </p:nvPr>
        </p:nvGraphicFramePr>
        <p:xfrm>
          <a:off x="633828" y="871788"/>
          <a:ext cx="10924344" cy="57365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8" name="Group 7">
            <a:extLst>
              <a:ext uri="{FF2B5EF4-FFF2-40B4-BE49-F238E27FC236}">
                <a16:creationId xmlns:a16="http://schemas.microsoft.com/office/drawing/2014/main" id="{B7A48BA8-735F-4967-8BA2-3A4421A53741}"/>
              </a:ext>
            </a:extLst>
          </p:cNvPr>
          <p:cNvGrpSpPr/>
          <p:nvPr/>
        </p:nvGrpSpPr>
        <p:grpSpPr>
          <a:xfrm>
            <a:off x="3846957" y="1759488"/>
            <a:ext cx="8345043" cy="1447944"/>
            <a:chOff x="3495790" y="-92404"/>
            <a:chExt cx="7428553" cy="844303"/>
          </a:xfrm>
        </p:grpSpPr>
        <p:sp>
          <p:nvSpPr>
            <p:cNvPr id="9" name="Rectangle 8">
              <a:extLst>
                <a:ext uri="{FF2B5EF4-FFF2-40B4-BE49-F238E27FC236}">
                  <a16:creationId xmlns:a16="http://schemas.microsoft.com/office/drawing/2014/main" id="{BC95C1F8-D9D3-4E5E-93DE-AC5D63DE4AF2}"/>
                </a:ext>
              </a:extLst>
            </p:cNvPr>
            <p:cNvSpPr/>
            <p:nvPr/>
          </p:nvSpPr>
          <p:spPr>
            <a:xfrm>
              <a:off x="3495790" y="-92404"/>
              <a:ext cx="7428553" cy="844303"/>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 name="TextBox 9">
              <a:extLst>
                <a:ext uri="{FF2B5EF4-FFF2-40B4-BE49-F238E27FC236}">
                  <a16:creationId xmlns:a16="http://schemas.microsoft.com/office/drawing/2014/main" id="{CE9C8096-0C6D-4A78-B11B-C00F4CF4EF93}"/>
                </a:ext>
              </a:extLst>
            </p:cNvPr>
            <p:cNvSpPr txBox="1"/>
            <p:nvPr/>
          </p:nvSpPr>
          <p:spPr>
            <a:xfrm>
              <a:off x="3495790" y="12371"/>
              <a:ext cx="7428553" cy="65606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60960" rIns="60960" bIns="60960" numCol="1" spcCol="1270" anchor="ctr" anchorCtr="0">
              <a:noAutofit/>
            </a:bodyPr>
            <a:lstStyle/>
            <a:p>
              <a:pPr marL="171450" lvl="1" indent="-171450" algn="l" defTabSz="711200">
                <a:lnSpc>
                  <a:spcPct val="90000"/>
                </a:lnSpc>
                <a:spcBef>
                  <a:spcPct val="0"/>
                </a:spcBef>
                <a:spcAft>
                  <a:spcPct val="15000"/>
                </a:spcAft>
                <a:buChar char="•"/>
              </a:pPr>
              <a:r>
                <a:rPr lang="en-US" sz="1400" dirty="0">
                  <a:solidFill>
                    <a:schemeClr val="bg1"/>
                  </a:solidFill>
                  <a:cs typeface="+mj-cs"/>
                </a:rPr>
                <a:t>The relationship between  Independent &amp; Dependent</a:t>
              </a:r>
            </a:p>
            <a:p>
              <a:pPr marL="171450" lvl="1" indent="-171450" defTabSz="711200">
                <a:lnSpc>
                  <a:spcPct val="90000"/>
                </a:lnSpc>
                <a:spcBef>
                  <a:spcPct val="0"/>
                </a:spcBef>
                <a:spcAft>
                  <a:spcPct val="15000"/>
                </a:spcAft>
                <a:buChar char="•"/>
              </a:pPr>
              <a:r>
                <a:rPr lang="en-US" sz="1400" dirty="0">
                  <a:solidFill>
                    <a:schemeClr val="bg1"/>
                  </a:solidFill>
                  <a:cs typeface="+mj-cs"/>
                </a:rPr>
                <a:t>The relationship between  Independent &amp; Mediator</a:t>
              </a:r>
            </a:p>
            <a:p>
              <a:pPr marL="171450" lvl="1" indent="-171450" defTabSz="711200">
                <a:lnSpc>
                  <a:spcPct val="90000"/>
                </a:lnSpc>
                <a:spcBef>
                  <a:spcPct val="0"/>
                </a:spcBef>
                <a:spcAft>
                  <a:spcPct val="15000"/>
                </a:spcAft>
                <a:buFontTx/>
                <a:buChar char="•"/>
              </a:pPr>
              <a:r>
                <a:rPr lang="en-US" sz="1400" dirty="0">
                  <a:solidFill>
                    <a:prstClr val="white"/>
                  </a:solidFill>
                </a:rPr>
                <a:t>The relationship between  Independent &amp; Mediator</a:t>
              </a:r>
            </a:p>
            <a:p>
              <a:pPr marL="171450" lvl="1" indent="-171450" defTabSz="711200">
                <a:lnSpc>
                  <a:spcPct val="90000"/>
                </a:lnSpc>
                <a:spcBef>
                  <a:spcPct val="0"/>
                </a:spcBef>
                <a:spcAft>
                  <a:spcPct val="15000"/>
                </a:spcAft>
                <a:buFontTx/>
                <a:buChar char="•"/>
              </a:pPr>
              <a:r>
                <a:rPr lang="en-US" sz="1400" dirty="0">
                  <a:solidFill>
                    <a:prstClr val="white"/>
                  </a:solidFill>
                </a:rPr>
                <a:t>The relationship between  Independent &amp; Dependent</a:t>
              </a:r>
            </a:p>
            <a:p>
              <a:pPr marL="171450" lvl="1" indent="-171450" defTabSz="711200">
                <a:lnSpc>
                  <a:spcPct val="90000"/>
                </a:lnSpc>
                <a:spcBef>
                  <a:spcPct val="0"/>
                </a:spcBef>
                <a:spcAft>
                  <a:spcPct val="15000"/>
                </a:spcAft>
                <a:buFontTx/>
                <a:buChar char="•"/>
              </a:pPr>
              <a:r>
                <a:rPr lang="en-US" sz="1400" dirty="0">
                  <a:solidFill>
                    <a:prstClr val="white"/>
                  </a:solidFill>
                  <a:cs typeface="+mj-cs"/>
                </a:rPr>
                <a:t>The relationship between Mediator and Dependent</a:t>
              </a:r>
              <a:endParaRPr lang="en-US" sz="1400" dirty="0">
                <a:solidFill>
                  <a:schemeClr val="bg1"/>
                </a:solidFill>
                <a:cs typeface="+mj-cs"/>
              </a:endParaRPr>
            </a:p>
            <a:p>
              <a:pPr marL="171450" lvl="1" indent="-171450" algn="l" defTabSz="711200">
                <a:lnSpc>
                  <a:spcPct val="90000"/>
                </a:lnSpc>
                <a:spcBef>
                  <a:spcPct val="0"/>
                </a:spcBef>
                <a:spcAft>
                  <a:spcPct val="15000"/>
                </a:spcAft>
                <a:buChar char="•"/>
              </a:pPr>
              <a:r>
                <a:rPr lang="en-US" sz="1400" kern="1200" dirty="0">
                  <a:solidFill>
                    <a:schemeClr val="bg1"/>
                  </a:solidFill>
                  <a:cs typeface="+mj-cs"/>
                </a:rPr>
                <a:t>The Mediating/ Moderating Role</a:t>
              </a:r>
            </a:p>
          </p:txBody>
        </p:sp>
      </p:grpSp>
      <p:grpSp>
        <p:nvGrpSpPr>
          <p:cNvPr id="11" name="Group 10">
            <a:extLst>
              <a:ext uri="{FF2B5EF4-FFF2-40B4-BE49-F238E27FC236}">
                <a16:creationId xmlns:a16="http://schemas.microsoft.com/office/drawing/2014/main" id="{4D4CE3E3-D3AD-4DAD-9E7C-12DF4617C99A}"/>
              </a:ext>
            </a:extLst>
          </p:cNvPr>
          <p:cNvGrpSpPr/>
          <p:nvPr/>
        </p:nvGrpSpPr>
        <p:grpSpPr>
          <a:xfrm>
            <a:off x="4018919" y="3286595"/>
            <a:ext cx="8937425" cy="869962"/>
            <a:chOff x="3495790" y="18106"/>
            <a:chExt cx="8173080" cy="869962"/>
          </a:xfrm>
        </p:grpSpPr>
        <p:sp>
          <p:nvSpPr>
            <p:cNvPr id="12" name="Rectangle 11">
              <a:extLst>
                <a:ext uri="{FF2B5EF4-FFF2-40B4-BE49-F238E27FC236}">
                  <a16:creationId xmlns:a16="http://schemas.microsoft.com/office/drawing/2014/main" id="{9A5A7232-CC65-47CB-BFEB-74823F7470E5}"/>
                </a:ext>
              </a:extLst>
            </p:cNvPr>
            <p:cNvSpPr/>
            <p:nvPr/>
          </p:nvSpPr>
          <p:spPr>
            <a:xfrm>
              <a:off x="3495790" y="18106"/>
              <a:ext cx="7428553" cy="869962"/>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3" name="TextBox 12">
              <a:extLst>
                <a:ext uri="{FF2B5EF4-FFF2-40B4-BE49-F238E27FC236}">
                  <a16:creationId xmlns:a16="http://schemas.microsoft.com/office/drawing/2014/main" id="{C4ACF0B0-6818-4C4F-853B-23AFCDD4F6B5}"/>
                </a:ext>
              </a:extLst>
            </p:cNvPr>
            <p:cNvSpPr txBox="1"/>
            <p:nvPr/>
          </p:nvSpPr>
          <p:spPr>
            <a:xfrm>
              <a:off x="3812704" y="18106"/>
              <a:ext cx="7856166" cy="86996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60960" rIns="60960" bIns="6096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solidFill>
                    <a:schemeClr val="bg1"/>
                  </a:solidFill>
                  <a:cs typeface="+mj-cs"/>
                </a:rPr>
                <a:t>Research Design                                                                - Statistical Analysis Techniques</a:t>
              </a:r>
            </a:p>
            <a:p>
              <a:pPr marL="171450" lvl="1" indent="-171450" algn="l" defTabSz="711200">
                <a:lnSpc>
                  <a:spcPct val="90000"/>
                </a:lnSpc>
                <a:spcBef>
                  <a:spcPct val="0"/>
                </a:spcBef>
                <a:spcAft>
                  <a:spcPct val="15000"/>
                </a:spcAft>
                <a:buChar char="•"/>
              </a:pPr>
              <a:r>
                <a:rPr lang="en-US" sz="1600" dirty="0">
                  <a:solidFill>
                    <a:schemeClr val="bg1"/>
                  </a:solidFill>
                  <a:cs typeface="+mj-cs"/>
                </a:rPr>
                <a:t>Research Approach                                                            - Data Collection tools and techniques</a:t>
              </a:r>
              <a:endParaRPr lang="en-US" sz="1600" kern="1200" dirty="0">
                <a:solidFill>
                  <a:schemeClr val="bg1"/>
                </a:solidFill>
                <a:cs typeface="+mj-cs"/>
              </a:endParaRPr>
            </a:p>
            <a:p>
              <a:pPr marL="171450" lvl="1" indent="-171450" algn="l" defTabSz="711200">
                <a:lnSpc>
                  <a:spcPct val="90000"/>
                </a:lnSpc>
                <a:spcBef>
                  <a:spcPct val="0"/>
                </a:spcBef>
                <a:spcAft>
                  <a:spcPct val="15000"/>
                </a:spcAft>
                <a:buChar char="•"/>
              </a:pPr>
              <a:r>
                <a:rPr lang="en-US" sz="1600" dirty="0">
                  <a:solidFill>
                    <a:schemeClr val="bg1"/>
                  </a:solidFill>
                  <a:cs typeface="+mj-cs"/>
                </a:rPr>
                <a:t>Sampling</a:t>
              </a:r>
              <a:endParaRPr lang="en-US" sz="1600" kern="1200" dirty="0">
                <a:solidFill>
                  <a:schemeClr val="bg1"/>
                </a:solidFill>
                <a:cs typeface="+mj-cs"/>
              </a:endParaRPr>
            </a:p>
          </p:txBody>
        </p:sp>
      </p:grpSp>
    </p:spTree>
    <p:extLst>
      <p:ext uri="{BB962C8B-B14F-4D97-AF65-F5344CB8AC3E}">
        <p14:creationId xmlns:p14="http://schemas.microsoft.com/office/powerpoint/2010/main" val="26721220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Introduction</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مقدمة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73000010"/>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3206"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rPr>
              <a:t>Provide a brief overview of the research topic and its importance in the field of management, project management, or risk management.</a:t>
            </a:r>
          </a:p>
          <a:p>
            <a:pPr marL="342900" indent="-342900">
              <a:buFontTx/>
              <a:buChar char="-"/>
            </a:pPr>
            <a:r>
              <a:rPr lang="en-US" sz="2400" dirty="0">
                <a:solidFill>
                  <a:schemeClr val="tx1"/>
                </a:solidFill>
              </a:rPr>
              <a:t>Explain the historical background or current state of knowledge related to the research problem.</a:t>
            </a:r>
          </a:p>
          <a:p>
            <a:pPr marL="342900" indent="-342900">
              <a:buFontTx/>
              <a:buChar char="-"/>
            </a:pPr>
            <a:r>
              <a:rPr lang="en-US" sz="2400" dirty="0">
                <a:solidFill>
                  <a:schemeClr val="tx1"/>
                </a:solidFill>
              </a:rPr>
              <a:t>Highlight any gaps, controversies, or unresolved issues in the literature.</a:t>
            </a:r>
          </a:p>
          <a:p>
            <a:pPr algn="just" rtl="1"/>
            <a:r>
              <a:rPr lang="ar-EG" sz="2400" dirty="0">
                <a:solidFill>
                  <a:schemeClr val="tx1"/>
                </a:solidFill>
              </a:rPr>
              <a:t>تقديم نبذة مختصرة عن موضوع البحث وأهميته في مجال الإدارة أو إدارة المشاريع أو إدارة المخاطر.- شرح الخلفية التاريخية أو الوضع الحالي للمعرفة المتعلقة بمشكلة البحث.- تسليط الضوء على أي فجوات أو خلافات أو قضايا لم يتم حلها في الأدبيات.</a:t>
            </a:r>
            <a:endParaRPr lang="en-US" sz="2400" dirty="0">
              <a:solidFill>
                <a:schemeClr val="tx1"/>
              </a:solidFill>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46171"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Research Introduction</a:t>
            </a:r>
            <a:endParaRPr lang="en-US" sz="3200" b="1" dirty="0">
              <a:solidFill>
                <a:srgbClr val="FFFFFF"/>
              </a:solidFill>
            </a:endParaRPr>
          </a:p>
        </p:txBody>
      </p:sp>
    </p:spTree>
    <p:extLst>
      <p:ext uri="{BB962C8B-B14F-4D97-AF65-F5344CB8AC3E}">
        <p14:creationId xmlns:p14="http://schemas.microsoft.com/office/powerpoint/2010/main" val="15357371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3206"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chemeClr val="accent1"/>
                </a:solidFill>
              </a:rPr>
              <a:t>Example</a:t>
            </a:r>
            <a:r>
              <a:rPr lang="en-US" sz="2400" dirty="0">
                <a:solidFill>
                  <a:schemeClr val="tx1"/>
                </a:solidFill>
              </a:rPr>
              <a:t>: If the research topic is "Effective Change Management Strategies," the introduction could discuss the increasing importance of change management in today's dynamic business environment and the challenges organizations face in implementing successful change initiatives.</a:t>
            </a:r>
            <a:endParaRPr lang="ar-EG" sz="2400" dirty="0">
              <a:solidFill>
                <a:schemeClr val="tx1"/>
              </a:solidFill>
            </a:endParaRPr>
          </a:p>
          <a:p>
            <a:pPr algn="just" rtl="1"/>
            <a:r>
              <a:rPr lang="ar-EG" sz="2400" b="1" dirty="0">
                <a:solidFill>
                  <a:schemeClr val="accent1"/>
                </a:solidFill>
              </a:rPr>
              <a:t>مثال</a:t>
            </a:r>
            <a:r>
              <a:rPr lang="ar-EG" sz="2400" dirty="0">
                <a:solidFill>
                  <a:schemeClr val="tx1"/>
                </a:solidFill>
              </a:rPr>
              <a:t>: إذا كان موضوع البحث هو "استراتيجيات إدارة التغيير الفعالة"، يمكن أن تناقش المقدمة الأهمية المتزايدة لإدارة التغيير في بيئة الأعمال الديناميكية الحالية والتحديات التي تواجهها المنظمات في تنفيذ مبادرات التغيير الناجحة.</a:t>
            </a:r>
            <a:endParaRPr lang="en-US" sz="2400" dirty="0">
              <a:solidFill>
                <a:schemeClr val="tx1"/>
              </a:solidFill>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46171"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Research Introduction</a:t>
            </a:r>
            <a:endParaRPr lang="en-US" sz="3200" b="1" dirty="0">
              <a:solidFill>
                <a:srgbClr val="FFFFFF"/>
              </a:solidFill>
            </a:endParaRPr>
          </a:p>
        </p:txBody>
      </p:sp>
    </p:spTree>
    <p:extLst>
      <p:ext uri="{BB962C8B-B14F-4D97-AF65-F5344CB8AC3E}">
        <p14:creationId xmlns:p14="http://schemas.microsoft.com/office/powerpoint/2010/main" val="10771245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950741" y="0"/>
            <a:ext cx="10515600" cy="1325563"/>
          </a:xfrm>
        </p:spPr>
        <p:txBody>
          <a:bodyPr/>
          <a:lstStyle/>
          <a:p>
            <a:pPr algn="ctr"/>
            <a:r>
              <a:rPr lang="en-US" b="1" dirty="0">
                <a:solidFill>
                  <a:schemeClr val="bg1"/>
                </a:solidFill>
              </a:rPr>
              <a:t>Research Introduction Funnel</a:t>
            </a:r>
          </a:p>
        </p:txBody>
      </p:sp>
      <p:pic>
        <p:nvPicPr>
          <p:cNvPr id="4" name="Picture 3">
            <a:extLst>
              <a:ext uri="{FF2B5EF4-FFF2-40B4-BE49-F238E27FC236}">
                <a16:creationId xmlns:a16="http://schemas.microsoft.com/office/drawing/2014/main" id="{81BBE277-C968-4AC2-9CFF-0D51EBFFD559}"/>
              </a:ext>
            </a:extLst>
          </p:cNvPr>
          <p:cNvPicPr>
            <a:picLocks noChangeAspect="1"/>
          </p:cNvPicPr>
          <p:nvPr/>
        </p:nvPicPr>
        <p:blipFill>
          <a:blip r:embed="rId2"/>
          <a:stretch>
            <a:fillRect/>
          </a:stretch>
        </p:blipFill>
        <p:spPr>
          <a:xfrm>
            <a:off x="3158196" y="1016473"/>
            <a:ext cx="6100689" cy="5609409"/>
          </a:xfrm>
          <a:prstGeom prst="rect">
            <a:avLst/>
          </a:prstGeom>
        </p:spPr>
      </p:pic>
    </p:spTree>
    <p:extLst>
      <p:ext uri="{BB962C8B-B14F-4D97-AF65-F5344CB8AC3E}">
        <p14:creationId xmlns:p14="http://schemas.microsoft.com/office/powerpoint/2010/main" val="17620693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54744" y="101674"/>
            <a:ext cx="11915335" cy="1325563"/>
          </a:xfrm>
        </p:spPr>
        <p:txBody>
          <a:bodyPr>
            <a:noAutofit/>
          </a:bodyPr>
          <a:lstStyle/>
          <a:p>
            <a:pPr algn="just"/>
            <a:r>
              <a:rPr lang="en-US" sz="2800" b="1" dirty="0">
                <a:solidFill>
                  <a:srgbClr val="00B0F0"/>
                </a:solidFill>
              </a:rPr>
              <a:t>Examples: the impact of transformational leadership on employee engagement and organizational performance in the context of small and medium-sized enterprises (SMEs)</a:t>
            </a:r>
          </a:p>
        </p:txBody>
      </p:sp>
      <p:sp>
        <p:nvSpPr>
          <p:cNvPr id="3" name="Rectangle 2">
            <a:extLst>
              <a:ext uri="{FF2B5EF4-FFF2-40B4-BE49-F238E27FC236}">
                <a16:creationId xmlns:a16="http://schemas.microsoft.com/office/drawing/2014/main" id="{B9CB2C62-F864-4BDD-81F4-7AFC2C256AAE}"/>
              </a:ext>
            </a:extLst>
          </p:cNvPr>
          <p:cNvSpPr/>
          <p:nvPr/>
        </p:nvSpPr>
        <p:spPr>
          <a:xfrm>
            <a:off x="276665" y="1427237"/>
            <a:ext cx="11915335" cy="4893647"/>
          </a:xfrm>
          <a:prstGeom prst="rect">
            <a:avLst/>
          </a:prstGeom>
        </p:spPr>
        <p:txBody>
          <a:bodyPr wrap="square">
            <a:spAutoFit/>
          </a:bodyPr>
          <a:lstStyle/>
          <a:p>
            <a:pPr algn="just"/>
            <a:r>
              <a:rPr lang="en-US" sz="2400" dirty="0">
                <a:highlight>
                  <a:srgbClr val="FFFF00"/>
                </a:highlight>
                <a:latin typeface="Poppins"/>
              </a:rPr>
              <a:t>The field of management is constantly evolving, driven by the dynamic nature of organizations and the challenges they face in an increasingly complex business environment (June, 2022).</a:t>
            </a:r>
            <a:r>
              <a:rPr lang="en-US" sz="2400" dirty="0">
                <a:solidFill>
                  <a:schemeClr val="bg1"/>
                </a:solidFill>
                <a:highlight>
                  <a:srgbClr val="FFFF00"/>
                </a:highlight>
                <a:latin typeface="Poppins"/>
              </a:rPr>
              <a:t> </a:t>
            </a:r>
            <a:r>
              <a:rPr lang="en-US" sz="2400" dirty="0">
                <a:solidFill>
                  <a:schemeClr val="bg1"/>
                </a:solidFill>
                <a:latin typeface="Poppins"/>
              </a:rPr>
              <a:t>One area that has garnered significant attention in recent years is the role of leadership in driving organizational performance. Effective leadership has been identified as a critical factor in achieving organizational goals and maintaining a competitive advantage (Avolio &amp; </a:t>
            </a:r>
            <a:r>
              <a:rPr lang="en-US" sz="2400" dirty="0" err="1">
                <a:solidFill>
                  <a:schemeClr val="bg1"/>
                </a:solidFill>
                <a:latin typeface="Poppins"/>
              </a:rPr>
              <a:t>Yammarino</a:t>
            </a:r>
            <a:r>
              <a:rPr lang="en-US" sz="2400" dirty="0">
                <a:solidFill>
                  <a:schemeClr val="bg1"/>
                </a:solidFill>
                <a:latin typeface="Poppins"/>
              </a:rPr>
              <a:t>, 2013; Yukl, 2013). </a:t>
            </a:r>
            <a:r>
              <a:rPr lang="en-US" sz="2400" dirty="0">
                <a:solidFill>
                  <a:srgbClr val="FFFF00"/>
                </a:solidFill>
                <a:latin typeface="Poppins"/>
              </a:rPr>
              <a:t>However</a:t>
            </a:r>
            <a:r>
              <a:rPr lang="en-US" sz="2400" dirty="0">
                <a:solidFill>
                  <a:schemeClr val="bg1"/>
                </a:solidFill>
                <a:latin typeface="Poppins"/>
              </a:rPr>
              <a:t>, despite the extensive research on leadership, there is still a need to explore the specific leadership behaviors and strategies that are most effective in different organizational contexts. </a:t>
            </a:r>
            <a:r>
              <a:rPr lang="en-US" sz="2400" u="sng" dirty="0">
                <a:solidFill>
                  <a:schemeClr val="bg1"/>
                </a:solidFill>
                <a:latin typeface="Poppins"/>
              </a:rPr>
              <a:t>This research proposal aims </a:t>
            </a:r>
            <a:r>
              <a:rPr lang="en-US" sz="2400" dirty="0">
                <a:solidFill>
                  <a:schemeClr val="bg1"/>
                </a:solidFill>
                <a:latin typeface="Poppins"/>
              </a:rPr>
              <a:t>to investigate the impact of transformational leadership on employee engagement and organizational performance in the context of small and medium-sized enterprises (SMEs). By examining the relationship between leadership, employee engagement, and performance outcomes, </a:t>
            </a:r>
            <a:r>
              <a:rPr lang="en-US" sz="2400" u="sng" dirty="0">
                <a:solidFill>
                  <a:schemeClr val="bg1"/>
                </a:solidFill>
                <a:latin typeface="Poppins"/>
              </a:rPr>
              <a:t>this study seeks to contribute to the existing body of knowledge </a:t>
            </a:r>
            <a:r>
              <a:rPr lang="en-US" sz="2400" dirty="0">
                <a:solidFill>
                  <a:schemeClr val="bg1"/>
                </a:solidFill>
                <a:latin typeface="Poppins"/>
              </a:rPr>
              <a:t>on leadership effectiveness and provide practical insights for managers and leaders in SMEs.</a:t>
            </a:r>
          </a:p>
        </p:txBody>
      </p:sp>
    </p:spTree>
    <p:extLst>
      <p:ext uri="{BB962C8B-B14F-4D97-AF65-F5344CB8AC3E}">
        <p14:creationId xmlns:p14="http://schemas.microsoft.com/office/powerpoint/2010/main" val="19852989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54744" y="534572"/>
            <a:ext cx="11915335" cy="1610117"/>
          </a:xfrm>
        </p:spPr>
        <p:txBody>
          <a:bodyPr>
            <a:noAutofit/>
          </a:bodyPr>
          <a:lstStyle/>
          <a:p>
            <a:pPr algn="just" rtl="1"/>
            <a:r>
              <a:rPr lang="en-US" sz="2800" b="1" dirty="0">
                <a:solidFill>
                  <a:srgbClr val="00B0F0"/>
                </a:solidFill>
              </a:rPr>
              <a:t>Examples: the role of leadership, organizational culture, and employee engagement in facilitating successful change management in MNCs</a:t>
            </a:r>
            <a:br>
              <a:rPr lang="ar-EG" sz="2800" b="1" dirty="0">
                <a:solidFill>
                  <a:srgbClr val="00B0F0"/>
                </a:solidFill>
              </a:rPr>
            </a:br>
            <a:r>
              <a:rPr lang="ar-EG" sz="2800" b="1" dirty="0">
                <a:solidFill>
                  <a:srgbClr val="00B0F0"/>
                </a:solidFill>
              </a:rPr>
              <a:t>دور القيادة والثقافة التنظيمية ومشاركة الموظفين في تسهيل إدارة التغيير الناجحة في الشركات متعددة الجنسيات</a:t>
            </a:r>
            <a:endParaRPr lang="en-US" sz="2800" b="1" dirty="0">
              <a:solidFill>
                <a:srgbClr val="00B0F0"/>
              </a:solidFill>
            </a:endParaRPr>
          </a:p>
        </p:txBody>
      </p:sp>
      <p:sp>
        <p:nvSpPr>
          <p:cNvPr id="3" name="Rectangle 2">
            <a:extLst>
              <a:ext uri="{FF2B5EF4-FFF2-40B4-BE49-F238E27FC236}">
                <a16:creationId xmlns:a16="http://schemas.microsoft.com/office/drawing/2014/main" id="{B9CB2C62-F864-4BDD-81F4-7AFC2C256AAE}"/>
              </a:ext>
            </a:extLst>
          </p:cNvPr>
          <p:cNvSpPr/>
          <p:nvPr/>
        </p:nvSpPr>
        <p:spPr>
          <a:xfrm>
            <a:off x="154744" y="2025908"/>
            <a:ext cx="11915335" cy="4832092"/>
          </a:xfrm>
          <a:prstGeom prst="rect">
            <a:avLst/>
          </a:prstGeom>
        </p:spPr>
        <p:txBody>
          <a:bodyPr wrap="square">
            <a:spAutoFit/>
          </a:bodyPr>
          <a:lstStyle/>
          <a:p>
            <a:pPr algn="just" rtl="1"/>
            <a:r>
              <a:rPr lang="ar-EG" sz="2800" dirty="0">
                <a:solidFill>
                  <a:schemeClr val="bg1"/>
                </a:solidFill>
                <a:latin typeface="Poppins"/>
              </a:rPr>
              <a:t>في مشهد الأعمال سريع التغير اليوم، تواجه المنظمات العديد من التحديات، بما في ذلك العولمة والتقدم التكنولوجي والمنافسة المتزايدة (</a:t>
            </a:r>
            <a:r>
              <a:rPr lang="en-US" sz="2800" dirty="0">
                <a:solidFill>
                  <a:schemeClr val="bg1"/>
                </a:solidFill>
                <a:latin typeface="Poppins"/>
              </a:rPr>
              <a:t>(Mark, 2018</a:t>
            </a:r>
            <a:r>
              <a:rPr lang="ar-EG" sz="2800" dirty="0">
                <a:solidFill>
                  <a:schemeClr val="bg1"/>
                </a:solidFill>
                <a:latin typeface="Poppins"/>
              </a:rPr>
              <a:t>. ومن أجل تحقيق النجاح في هذه البيئة، يجب أن تكون المنظمات قادرة على إدارة التغيير بفعالية</a:t>
            </a:r>
            <a:r>
              <a:rPr lang="ar-EG" sz="2800" dirty="0">
                <a:solidFill>
                  <a:prstClr val="white"/>
                </a:solidFill>
                <a:latin typeface="Poppins"/>
              </a:rPr>
              <a:t> (</a:t>
            </a:r>
            <a:r>
              <a:rPr lang="en-US" sz="2800" dirty="0">
                <a:solidFill>
                  <a:prstClr val="white"/>
                </a:solidFill>
                <a:latin typeface="Poppins"/>
              </a:rPr>
              <a:t>(Ali, 2020</a:t>
            </a:r>
            <a:r>
              <a:rPr lang="en-US" sz="2800" dirty="0">
                <a:solidFill>
                  <a:schemeClr val="bg1"/>
                </a:solidFill>
                <a:latin typeface="Poppins"/>
              </a:rPr>
              <a:t> </a:t>
            </a:r>
            <a:r>
              <a:rPr lang="ar-EG" sz="2800" dirty="0">
                <a:solidFill>
                  <a:schemeClr val="bg1"/>
                </a:solidFill>
                <a:latin typeface="Poppins"/>
              </a:rPr>
              <a:t>. برزت إدارة التغيير كمجال دراسة بالغ الأهمية في مجال الإدارة، حيث أنها تشمل العمليات والاستراتيجيات المستخدمة لتسهيل مبادرات التغيير التنظيمي الناجحة </a:t>
            </a:r>
            <a:r>
              <a:rPr lang="en-US" sz="2800" dirty="0">
                <a:solidFill>
                  <a:schemeClr val="bg1"/>
                </a:solidFill>
                <a:latin typeface="Poppins"/>
              </a:rPr>
              <a:t>(Cameron &amp; Green, 2015; Kotter, 1996) </a:t>
            </a:r>
            <a:r>
              <a:rPr lang="ar-EG" sz="2800" dirty="0">
                <a:solidFill>
                  <a:schemeClr val="bg1"/>
                </a:solidFill>
                <a:latin typeface="Poppins"/>
              </a:rPr>
              <a:t>في حين أن هناك ثروة من الأبحاث حول إدارة التغيير، لا تزال هناك حاجة لاستكشاف العوامل التي تؤثر على نجاح مبادرات التغيير، لا سيما في سياق الشركات الكبيرة المتعددة الجنسيات (</a:t>
            </a:r>
            <a:r>
              <a:rPr lang="en-US" sz="2800" dirty="0">
                <a:solidFill>
                  <a:schemeClr val="bg1"/>
                </a:solidFill>
                <a:latin typeface="Poppins"/>
              </a:rPr>
              <a:t>MNCs</a:t>
            </a:r>
            <a:r>
              <a:rPr lang="ar-EG" sz="2800" dirty="0">
                <a:solidFill>
                  <a:schemeClr val="bg1"/>
                </a:solidFill>
                <a:latin typeface="Poppins"/>
              </a:rPr>
              <a:t> ) </a:t>
            </a:r>
            <a:r>
              <a:rPr lang="ar-EG" sz="2800" dirty="0">
                <a:solidFill>
                  <a:prstClr val="white"/>
                </a:solidFill>
                <a:latin typeface="Poppins"/>
              </a:rPr>
              <a:t>(</a:t>
            </a:r>
            <a:r>
              <a:rPr lang="en-US" sz="2800" dirty="0">
                <a:solidFill>
                  <a:prstClr val="white"/>
                </a:solidFill>
                <a:latin typeface="Poppins"/>
              </a:rPr>
              <a:t> .(Rani, 2022 </a:t>
            </a:r>
            <a:r>
              <a:rPr lang="ar-EG" sz="2800" dirty="0">
                <a:solidFill>
                  <a:schemeClr val="bg1"/>
                </a:solidFill>
                <a:latin typeface="Poppins"/>
              </a:rPr>
              <a:t>يهدف هذا المقترح البحثي إلى دراسة دور القيادة والثقافة التنظيمية ومشاركة الموظفين في تسهيل إدارة التغيير الناجحة في الشركات متعددة الجنسيات. ومن خلال دراسة التفاعل بين هذه العوامل، تسعى هذه الدراسة إلى المساهمة في مجموعة المعرفة الحالية حول إدارة التغيير وتقديم توصيات عملية للمديرين والقادة في الشركات المتعددة الجنسيات.</a:t>
            </a:r>
            <a:endParaRPr lang="en-US" sz="2800" dirty="0">
              <a:solidFill>
                <a:schemeClr val="bg1"/>
              </a:solidFill>
              <a:latin typeface="Poppins"/>
            </a:endParaRPr>
          </a:p>
        </p:txBody>
      </p:sp>
    </p:spTree>
    <p:extLst>
      <p:ext uri="{BB962C8B-B14F-4D97-AF65-F5344CB8AC3E}">
        <p14:creationId xmlns:p14="http://schemas.microsoft.com/office/powerpoint/2010/main" val="41611232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Problem</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مشكلة الدراسة</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68887697"/>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q"/>
            </a:pPr>
            <a:r>
              <a:rPr lang="en-US" sz="2400" b="1" dirty="0">
                <a:solidFill>
                  <a:srgbClr val="002060"/>
                </a:solidFill>
              </a:rPr>
              <a:t>Definition of research problem</a:t>
            </a:r>
            <a:r>
              <a:rPr lang="en-US" sz="2400" dirty="0">
                <a:solidFill>
                  <a:schemeClr val="tx1"/>
                </a:solidFill>
              </a:rPr>
              <a:t>: A research problem is a specific issue or gap in knowledge that needs to be addressed through research.</a:t>
            </a:r>
            <a:endParaRPr lang="ar-EG" sz="2400" dirty="0">
              <a:solidFill>
                <a:schemeClr val="tx1"/>
              </a:solidFill>
            </a:endParaRPr>
          </a:p>
          <a:p>
            <a:pPr marL="342900" indent="-342900" algn="just" rtl="1">
              <a:buFont typeface="Wingdings" panose="05000000000000000000" pitchFamily="2" charset="2"/>
              <a:buChar char="q"/>
            </a:pPr>
            <a:r>
              <a:rPr lang="ar-EG" sz="2400" dirty="0">
                <a:solidFill>
                  <a:schemeClr val="tx1"/>
                </a:solidFill>
              </a:rPr>
              <a:t>تعريف مشكلة البحث: مشكلة البحث هي قضية محددة أو فجوة معرفية يجب معالجتها من خلال البحث.</a:t>
            </a:r>
          </a:p>
          <a:p>
            <a:pPr marL="342900" indent="-342900" algn="just" rtl="1">
              <a:buFont typeface="Wingdings" panose="05000000000000000000" pitchFamily="2" charset="2"/>
              <a:buChar char="q"/>
            </a:pPr>
            <a:endParaRPr lang="en-US" sz="2400" dirty="0">
              <a:solidFill>
                <a:schemeClr val="tx1"/>
              </a:solidFill>
            </a:endParaRPr>
          </a:p>
          <a:p>
            <a:pPr marL="342900" indent="-342900" algn="just">
              <a:buFont typeface="Wingdings" panose="05000000000000000000" pitchFamily="2" charset="2"/>
              <a:buChar char="ü"/>
            </a:pPr>
            <a:r>
              <a:rPr lang="en-US" sz="2400" b="1" dirty="0">
                <a:solidFill>
                  <a:srgbClr val="0070C0"/>
                </a:solidFill>
              </a:rPr>
              <a:t>Example</a:t>
            </a:r>
            <a:r>
              <a:rPr lang="en-US" sz="2400" dirty="0">
                <a:solidFill>
                  <a:schemeClr val="tx1"/>
                </a:solidFill>
              </a:rPr>
              <a:t>: The lack of comprehensive risk management strategies in small and medium-sized enterprises (SMEs) leads to increased vulnerability to unexpected events and financial losses.</a:t>
            </a:r>
            <a:endParaRPr lang="ar-EG" sz="2400" dirty="0">
              <a:solidFill>
                <a:schemeClr val="tx1"/>
              </a:solidFill>
            </a:endParaRPr>
          </a:p>
          <a:p>
            <a:pPr marL="342900" indent="-342900" algn="just" rtl="1">
              <a:buFont typeface="Wingdings" panose="05000000000000000000" pitchFamily="2" charset="2"/>
              <a:buChar char="ü"/>
            </a:pPr>
            <a:r>
              <a:rPr lang="ar-EG" sz="2400" dirty="0">
                <a:solidFill>
                  <a:schemeClr val="tx1"/>
                </a:solidFill>
              </a:rPr>
              <a:t>مثال: عدم وجود استراتيجيات شاملة لإدارة المخاطر في المؤسسات الصغيرة والمتوسطة الحجم يؤدي إلى زيادة التعرض للأحداث غير المتوقعة والخسائر المالية.</a:t>
            </a:r>
            <a:endParaRPr lang="en-US" sz="2400" dirty="0">
              <a:solidFill>
                <a:schemeClr val="tx1"/>
              </a:solidFill>
            </a:endParaRPr>
          </a:p>
          <a:p>
            <a:pPr algn="ctr"/>
            <a:endParaRPr lang="en-US" dirty="0">
              <a:solidFill>
                <a:schemeClr val="tx1"/>
              </a:solidFill>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Research Problem</a:t>
            </a:r>
          </a:p>
        </p:txBody>
      </p:sp>
    </p:spTree>
    <p:extLst>
      <p:ext uri="{BB962C8B-B14F-4D97-AF65-F5344CB8AC3E}">
        <p14:creationId xmlns:p14="http://schemas.microsoft.com/office/powerpoint/2010/main" val="12201083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extLst>
              <p:ext uri="{D42A27DB-BD31-4B8C-83A1-F6EECF244321}">
                <p14:modId xmlns:p14="http://schemas.microsoft.com/office/powerpoint/2010/main" val="2088320293"/>
              </p:ext>
            </p:extLst>
          </p:nvPr>
        </p:nvGraphicFramePr>
        <p:xfrm>
          <a:off x="2243427" y="982099"/>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332808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r>
              <a:rPr lang="en-US" sz="3600" b="1" dirty="0">
                <a:solidFill>
                  <a:srgbClr val="FFFFFF"/>
                </a:solidFill>
                <a:latin typeface="Times New Roman" panose="02020603050405020304" pitchFamily="18" charset="0"/>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extLst>
              <p:ext uri="{D42A27DB-BD31-4B8C-83A1-F6EECF244321}">
                <p14:modId xmlns:p14="http://schemas.microsoft.com/office/powerpoint/2010/main" val="400045840"/>
              </p:ext>
            </p:extLst>
          </p:nvPr>
        </p:nvGraphicFramePr>
        <p:xfrm>
          <a:off x="202746" y="1223274"/>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Rectangle: Rounded Corners 6">
            <a:extLst>
              <a:ext uri="{FF2B5EF4-FFF2-40B4-BE49-F238E27FC236}">
                <a16:creationId xmlns:a16="http://schemas.microsoft.com/office/drawing/2014/main" id="{9D5F5BED-98F8-442B-B0B6-3A4AD7263F9D}"/>
              </a:ext>
            </a:extLst>
          </p:cNvPr>
          <p:cNvSpPr/>
          <p:nvPr/>
        </p:nvSpPr>
        <p:spPr>
          <a:xfrm>
            <a:off x="9505977" y="2622551"/>
            <a:ext cx="2686023" cy="26201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Problem Statement/ the main research question</a:t>
            </a:r>
          </a:p>
          <a:p>
            <a:pPr algn="ctr"/>
            <a:r>
              <a:rPr lang="ar-EG" sz="2400" dirty="0"/>
              <a:t>السؤال الرئيسي لمشكلة البحث</a:t>
            </a:r>
            <a:r>
              <a:rPr lang="en-US" sz="2400" dirty="0"/>
              <a:t> </a:t>
            </a:r>
          </a:p>
        </p:txBody>
      </p:sp>
      <p:cxnSp>
        <p:nvCxnSpPr>
          <p:cNvPr id="9" name="Straight Arrow Connector 8">
            <a:extLst>
              <a:ext uri="{FF2B5EF4-FFF2-40B4-BE49-F238E27FC236}">
                <a16:creationId xmlns:a16="http://schemas.microsoft.com/office/drawing/2014/main" id="{36BBDCD1-F6C7-4883-B778-4425DE9B6ACC}"/>
              </a:ext>
            </a:extLst>
          </p:cNvPr>
          <p:cNvCxnSpPr>
            <a:cxnSpLocks/>
          </p:cNvCxnSpPr>
          <p:nvPr/>
        </p:nvCxnSpPr>
        <p:spPr>
          <a:xfrm>
            <a:off x="8330746" y="2968283"/>
            <a:ext cx="1175231" cy="7737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55FDE72-D7D7-4F15-BF24-298E55705D56}"/>
              </a:ext>
            </a:extLst>
          </p:cNvPr>
          <p:cNvCxnSpPr>
            <a:cxnSpLocks/>
            <a:endCxn id="7" idx="1"/>
          </p:cNvCxnSpPr>
          <p:nvPr/>
        </p:nvCxnSpPr>
        <p:spPr>
          <a:xfrm flipV="1">
            <a:off x="8330746" y="3932607"/>
            <a:ext cx="1175231" cy="10026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20970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2797650" y="574158"/>
            <a:ext cx="5990101" cy="646331"/>
          </a:xfrm>
          <a:prstGeom prst="rect">
            <a:avLst/>
          </a:prstGeom>
        </p:spPr>
        <p:txBody>
          <a:bodyPr wrap="none">
            <a:spAutoFit/>
          </a:bodyPr>
          <a:lstStyle/>
          <a:p>
            <a:r>
              <a:rPr lang="en-US" sz="3600" b="1" dirty="0">
                <a:solidFill>
                  <a:srgbClr val="0070C0"/>
                </a:solidFill>
                <a:latin typeface="Times New Roman" panose="02020603050405020304" pitchFamily="18" charset="0"/>
                <a:cs typeface="Times New Roman" panose="02020603050405020304" pitchFamily="18" charset="0"/>
              </a:rPr>
              <a:t>Examples: Research Problem</a:t>
            </a:r>
          </a:p>
        </p:txBody>
      </p:sp>
      <p:sp>
        <p:nvSpPr>
          <p:cNvPr id="9" name="Rectangle: Rounded Corners 8">
            <a:extLst>
              <a:ext uri="{FF2B5EF4-FFF2-40B4-BE49-F238E27FC236}">
                <a16:creationId xmlns:a16="http://schemas.microsoft.com/office/drawing/2014/main" id="{D9AA2EA7-47D7-40D9-8A10-37CBB3E907C5}"/>
              </a:ext>
            </a:extLst>
          </p:cNvPr>
          <p:cNvSpPr/>
          <p:nvPr/>
        </p:nvSpPr>
        <p:spPr>
          <a:xfrm>
            <a:off x="98474" y="1409958"/>
            <a:ext cx="12093526" cy="5448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solidFill>
                <a:highlight>
                  <a:srgbClr val="00FFFF"/>
                </a:highlight>
              </a:rPr>
              <a:t>Title: The Impact of Employee Empowerment on Organizational Innovation: A Study in the Manufacturing Sector</a:t>
            </a:r>
          </a:p>
          <a:p>
            <a:pPr algn="just"/>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bg1"/>
                </a:solidFill>
                <a:highlight>
                  <a:srgbClr val="FF0000"/>
                </a:highlight>
              </a:rPr>
              <a:t>Theoretical Gap</a:t>
            </a:r>
            <a:r>
              <a:rPr lang="en-US" sz="2400" dirty="0">
                <a:solidFill>
                  <a:schemeClr val="tx1"/>
                </a:solidFill>
              </a:rPr>
              <a:t>: While previous research has established a positive relationship between employee empowerment and organizational outcomes, there is a lack of understanding regarding the specific mechanisms through which employee empowerment fosters innovation in the manufacturing sector.</a:t>
            </a:r>
          </a:p>
          <a:p>
            <a:pPr marL="342900" indent="-342900" algn="just">
              <a:buFont typeface="Wingdings" panose="05000000000000000000" pitchFamily="2" charset="2"/>
              <a:buChar char="ü"/>
            </a:pPr>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bg1"/>
                </a:solidFill>
                <a:highlight>
                  <a:srgbClr val="FF0000"/>
                </a:highlight>
              </a:rPr>
              <a:t>Empirical Gap</a:t>
            </a:r>
            <a:r>
              <a:rPr lang="en-US" sz="2400" dirty="0">
                <a:solidFill>
                  <a:schemeClr val="tx1"/>
                </a:solidFill>
              </a:rPr>
              <a:t>: Limited empirical studies have explored the relationship between employee empowerment and organizational innovation in the context of the manufacturing sector, leaving a gap in the literature.</a:t>
            </a:r>
          </a:p>
          <a:p>
            <a:pPr marL="342900" indent="-342900" algn="just">
              <a:buFont typeface="Wingdings" panose="05000000000000000000" pitchFamily="2" charset="2"/>
              <a:buChar char="ü"/>
            </a:pPr>
            <a:endParaRPr lang="en-US" sz="2400" dirty="0">
              <a:solidFill>
                <a:schemeClr val="tx1"/>
              </a:solidFill>
            </a:endParaRPr>
          </a:p>
          <a:p>
            <a:pPr marL="342900" indent="-342900" algn="just">
              <a:buFont typeface="Wingdings" panose="05000000000000000000" pitchFamily="2" charset="2"/>
              <a:buChar char="q"/>
            </a:pPr>
            <a:r>
              <a:rPr lang="en-US" sz="2400" dirty="0">
                <a:solidFill>
                  <a:schemeClr val="bg1"/>
                </a:solidFill>
                <a:highlight>
                  <a:srgbClr val="FF0000"/>
                </a:highlight>
              </a:rPr>
              <a:t>Main Research Question</a:t>
            </a:r>
            <a:r>
              <a:rPr lang="en-US" sz="2400" dirty="0">
                <a:solidFill>
                  <a:schemeClr val="tx1"/>
                </a:solidFill>
              </a:rPr>
              <a:t>: How does employee empowerment influence organizational innovation in the manufacturing sector?</a:t>
            </a:r>
          </a:p>
          <a:p>
            <a:pPr marL="342900" indent="-342900" algn="just">
              <a:buFont typeface="Wingdings" panose="05000000000000000000" pitchFamily="2" charset="2"/>
              <a:buChar char="q"/>
            </a:pPr>
            <a:endParaRPr lang="en-US" sz="2400" dirty="0">
              <a:solidFill>
                <a:schemeClr val="tx1"/>
              </a:solidFill>
            </a:endParaRPr>
          </a:p>
          <a:p>
            <a:pPr algn="ctr"/>
            <a:endParaRPr lang="en-US" dirty="0">
              <a:solidFill>
                <a:schemeClr val="tx1"/>
              </a:solidFill>
            </a:endParaRPr>
          </a:p>
        </p:txBody>
      </p:sp>
    </p:spTree>
    <p:extLst>
      <p:ext uri="{BB962C8B-B14F-4D97-AF65-F5344CB8AC3E}">
        <p14:creationId xmlns:p14="http://schemas.microsoft.com/office/powerpoint/2010/main" val="655021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animEffect transition="in" filter="fade">
                                      <p:cBhvr>
                                        <p:cTn id="7" dur="500"/>
                                        <p:tgtEl>
                                          <p:spTgt spid="9">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4" end="4"/>
                                            </p:txEl>
                                          </p:spTgt>
                                        </p:tgtEl>
                                        <p:attrNameLst>
                                          <p:attrName>style.visibility</p:attrName>
                                        </p:attrNameLst>
                                      </p:cBhvr>
                                      <p:to>
                                        <p:strVal val="visible"/>
                                      </p:to>
                                    </p:set>
                                    <p:animEffect transition="in" filter="fade">
                                      <p:cBhvr>
                                        <p:cTn id="12" dur="500"/>
                                        <p:tgtEl>
                                          <p:spTgt spid="9">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6" end="6"/>
                                            </p:txEl>
                                          </p:spTgt>
                                        </p:tgtEl>
                                        <p:attrNameLst>
                                          <p:attrName>style.visibility</p:attrName>
                                        </p:attrNameLst>
                                      </p:cBhvr>
                                      <p:to>
                                        <p:strVal val="visible"/>
                                      </p:to>
                                    </p:set>
                                    <p:animEffect transition="in" filter="fade">
                                      <p:cBhvr>
                                        <p:cTn id="17"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0DD2832-B8AE-44A1-ABA2-7CE355E3C2A5}"/>
              </a:ext>
            </a:extLst>
          </p:cNvPr>
          <p:cNvSpPr/>
          <p:nvPr/>
        </p:nvSpPr>
        <p:spPr>
          <a:xfrm>
            <a:off x="2797650" y="574158"/>
            <a:ext cx="5990101" cy="646331"/>
          </a:xfrm>
          <a:prstGeom prst="rect">
            <a:avLst/>
          </a:prstGeom>
        </p:spPr>
        <p:txBody>
          <a:bodyPr wrap="none">
            <a:spAutoFit/>
          </a:bodyPr>
          <a:lstStyle/>
          <a:p>
            <a:r>
              <a:rPr lang="en-US" sz="3600" b="1" dirty="0">
                <a:solidFill>
                  <a:srgbClr val="0070C0"/>
                </a:solidFill>
                <a:latin typeface="Times New Roman" panose="02020603050405020304" pitchFamily="18" charset="0"/>
                <a:cs typeface="Times New Roman" panose="02020603050405020304" pitchFamily="18" charset="0"/>
              </a:rPr>
              <a:t>Examples: Research Problem</a:t>
            </a:r>
          </a:p>
        </p:txBody>
      </p:sp>
      <p:sp>
        <p:nvSpPr>
          <p:cNvPr id="9" name="Rectangle: Rounded Corners 8">
            <a:extLst>
              <a:ext uri="{FF2B5EF4-FFF2-40B4-BE49-F238E27FC236}">
                <a16:creationId xmlns:a16="http://schemas.microsoft.com/office/drawing/2014/main" id="{D9AA2EA7-47D7-40D9-8A10-37CBB3E907C5}"/>
              </a:ext>
            </a:extLst>
          </p:cNvPr>
          <p:cNvSpPr/>
          <p:nvPr/>
        </p:nvSpPr>
        <p:spPr>
          <a:xfrm>
            <a:off x="98474" y="1295819"/>
            <a:ext cx="12093526" cy="556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solidFill>
                <a:highlight>
                  <a:srgbClr val="00FF00"/>
                </a:highlight>
              </a:rPr>
              <a:t>Title: Exploring the Relationship between Work-Life Balance and Employee Engagement: A Study in the Service Industry</a:t>
            </a:r>
          </a:p>
          <a:p>
            <a:pPr algn="just" rtl="1"/>
            <a:r>
              <a:rPr lang="ar-EG" sz="2400" dirty="0">
                <a:solidFill>
                  <a:schemeClr val="tx1"/>
                </a:solidFill>
                <a:highlight>
                  <a:srgbClr val="00FF00"/>
                </a:highlight>
              </a:rPr>
              <a:t>العنوان: استكشاف العلاقة بين التوازن بين العمل والحياة ومشاركة الموظفين: دراسة في صناعة الخدمات</a:t>
            </a:r>
            <a:endParaRPr lang="en-US" sz="2400" dirty="0">
              <a:solidFill>
                <a:schemeClr val="tx1"/>
              </a:solidFill>
              <a:highlight>
                <a:srgbClr val="00FF00"/>
              </a:highlight>
            </a:endParaRPr>
          </a:p>
          <a:p>
            <a:pPr algn="just" rtl="1"/>
            <a:endParaRPr lang="en-US" sz="2400" dirty="0">
              <a:solidFill>
                <a:schemeClr val="tx1"/>
              </a:solidFill>
            </a:endParaRPr>
          </a:p>
          <a:p>
            <a:pPr marL="342900" lvl="0" indent="-342900" algn="just" rtl="1">
              <a:buFont typeface="Wingdings" panose="05000000000000000000" pitchFamily="2" charset="2"/>
              <a:buChar char="ü"/>
            </a:pPr>
            <a:r>
              <a:rPr lang="ar-EG" sz="2400" dirty="0">
                <a:solidFill>
                  <a:prstClr val="white"/>
                </a:solidFill>
                <a:highlight>
                  <a:srgbClr val="FF0000"/>
                </a:highlight>
              </a:rPr>
              <a:t>الفجوة النظرية</a:t>
            </a:r>
            <a:r>
              <a:rPr lang="ar-EG" sz="2400" dirty="0">
                <a:solidFill>
                  <a:prstClr val="black"/>
                </a:solidFill>
              </a:rPr>
              <a:t>: في حين أشارت الأبحاث السابقة إلى وجود علاقة إيجابية بين التوازن بين العمل والحياة ومشاركة الموظفين، إلا أن هناك نقص في الفهم فيما يتعلق بالآليات الأساسية والشروط الحدودية لهذه العلاقة، لا سيما في صناعة الخدمات.</a:t>
            </a:r>
            <a:endParaRPr lang="en-US" sz="2400" dirty="0">
              <a:solidFill>
                <a:prstClr val="black"/>
              </a:solidFill>
            </a:endParaRPr>
          </a:p>
          <a:p>
            <a:pPr marL="342900" indent="-342900" algn="just" rtl="1">
              <a:buFont typeface="Wingdings" panose="05000000000000000000" pitchFamily="2" charset="2"/>
              <a:buChar char="ü"/>
            </a:pPr>
            <a:endParaRPr lang="ar-EG" sz="2400" dirty="0">
              <a:solidFill>
                <a:schemeClr val="bg1"/>
              </a:solidFill>
              <a:highlight>
                <a:srgbClr val="FF0000"/>
              </a:highlight>
            </a:endParaRPr>
          </a:p>
          <a:p>
            <a:pPr marL="342900" indent="-342900" algn="just" rtl="1">
              <a:buFont typeface="Wingdings" panose="05000000000000000000" pitchFamily="2" charset="2"/>
              <a:buChar char="ü"/>
            </a:pPr>
            <a:r>
              <a:rPr lang="ar-EG" sz="2400" dirty="0">
                <a:solidFill>
                  <a:schemeClr val="bg1"/>
                </a:solidFill>
                <a:highlight>
                  <a:srgbClr val="FF0000"/>
                </a:highlight>
              </a:rPr>
              <a:t>الفجوة التطبيقية/العملية</a:t>
            </a:r>
            <a:r>
              <a:rPr lang="ar-EG" sz="2400" dirty="0">
                <a:solidFill>
                  <a:schemeClr val="tx1"/>
                </a:solidFill>
              </a:rPr>
              <a:t>: لقد بحثت دراسات تجريبية محدودة التأثير المحدد للتوازن بين العمل والحياة على مشاركة الموظفين في صناعة الخدمات، مما خلق فجوة في الأدبيات التي تحتاج إلى معالجة.</a:t>
            </a:r>
          </a:p>
          <a:p>
            <a:pPr marL="342900" indent="-342900" algn="just" rtl="1">
              <a:buFont typeface="Wingdings" panose="05000000000000000000" pitchFamily="2" charset="2"/>
              <a:buChar char="ü"/>
            </a:pPr>
            <a:endParaRPr lang="en-US" sz="2400" dirty="0">
              <a:solidFill>
                <a:schemeClr val="tx1"/>
              </a:solidFill>
            </a:endParaRPr>
          </a:p>
          <a:p>
            <a:pPr marL="342900" indent="-342900" algn="just" rtl="1">
              <a:buFont typeface="Wingdings" panose="05000000000000000000" pitchFamily="2" charset="2"/>
              <a:buChar char="q"/>
            </a:pPr>
            <a:r>
              <a:rPr lang="ar-EG" sz="2400" dirty="0">
                <a:solidFill>
                  <a:schemeClr val="bg1"/>
                </a:solidFill>
                <a:highlight>
                  <a:srgbClr val="FF0000"/>
                </a:highlight>
              </a:rPr>
              <a:t>سؤال البحث الرئيسي</a:t>
            </a:r>
            <a:r>
              <a:rPr lang="ar-EG" sz="2400" dirty="0">
                <a:solidFill>
                  <a:schemeClr val="tx1"/>
                </a:solidFill>
              </a:rPr>
              <a:t>: كيف يؤثر التوازن بين العمل والحياة على مشاركة الموظفين في صناعة الخدمات؟</a:t>
            </a:r>
            <a:endParaRPr lang="en-US" sz="2400" dirty="0">
              <a:solidFill>
                <a:schemeClr val="tx1"/>
              </a:solidFill>
            </a:endParaRPr>
          </a:p>
          <a:p>
            <a:pPr algn="ctr"/>
            <a:endParaRPr lang="en-US" dirty="0">
              <a:solidFill>
                <a:schemeClr val="tx1"/>
              </a:solidFill>
            </a:endParaRPr>
          </a:p>
        </p:txBody>
      </p:sp>
    </p:spTree>
    <p:extLst>
      <p:ext uri="{BB962C8B-B14F-4D97-AF65-F5344CB8AC3E}">
        <p14:creationId xmlns:p14="http://schemas.microsoft.com/office/powerpoint/2010/main" val="3310147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571500" indent="-571500" algn="ctr" rtl="1">
              <a:buFont typeface="Wingdings" panose="05000000000000000000" pitchFamily="2" charset="2"/>
              <a:buChar char="v"/>
            </a:pPr>
            <a:r>
              <a:rPr lang="ar-EG" sz="4400" b="1" dirty="0">
                <a:solidFill>
                  <a:srgbClr val="FF0000"/>
                </a:solidFill>
              </a:rPr>
              <a:t>أقرأ الحالة جيدا</a:t>
            </a:r>
            <a:r>
              <a:rPr lang="en-US" sz="4400" b="1" dirty="0">
                <a:solidFill>
                  <a:srgbClr val="FF0000"/>
                </a:solidFill>
              </a:rPr>
              <a:t>,</a:t>
            </a:r>
            <a:r>
              <a:rPr lang="ar-EG" sz="4400" b="1" dirty="0">
                <a:solidFill>
                  <a:srgbClr val="FF0000"/>
                </a:solidFill>
              </a:rPr>
              <a:t> ثم حدد:</a:t>
            </a:r>
          </a:p>
          <a:p>
            <a:pPr marL="571500" indent="-571500" algn="ctr" rtl="1">
              <a:buFont typeface="Arial" panose="020B0604020202020204" pitchFamily="34" charset="0"/>
              <a:buChar char="•"/>
            </a:pPr>
            <a:r>
              <a:rPr lang="en-US" sz="4400" b="1" dirty="0">
                <a:solidFill>
                  <a:srgbClr val="FF0000"/>
                </a:solidFill>
              </a:rPr>
              <a:t> </a:t>
            </a:r>
            <a:r>
              <a:rPr lang="ar-EG" sz="4000" b="1" dirty="0">
                <a:solidFill>
                  <a:srgbClr val="002060"/>
                </a:solidFill>
              </a:rPr>
              <a:t>نوع الفجوات البحثية بها</a:t>
            </a:r>
          </a:p>
          <a:p>
            <a:pPr marL="571500" indent="-571500" algn="ctr" rtl="1">
              <a:buFont typeface="Arial" panose="020B0604020202020204" pitchFamily="34" charset="0"/>
              <a:buChar char="•"/>
            </a:pPr>
            <a:r>
              <a:rPr lang="ar-EG" sz="4000" b="1" dirty="0">
                <a:solidFill>
                  <a:srgbClr val="002060"/>
                </a:solidFill>
              </a:rPr>
              <a:t>السؤال الرئيسي للمشكلة</a:t>
            </a:r>
            <a:endParaRPr lang="en-US" sz="4000" b="1" dirty="0">
              <a:solidFill>
                <a:srgbClr val="00206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707886"/>
          </a:xfrm>
          <a:prstGeom prst="rect">
            <a:avLst/>
          </a:prstGeom>
          <a:noFill/>
        </p:spPr>
        <p:txBody>
          <a:bodyPr wrap="square" rtlCol="0">
            <a:spAutoFit/>
          </a:bodyPr>
          <a:lstStyle/>
          <a:p>
            <a:pPr marL="571500" indent="-571500" algn="ctr">
              <a:buFont typeface="Wingdings" panose="05000000000000000000" pitchFamily="2" charset="2"/>
              <a:buChar char="q"/>
            </a:pPr>
            <a:r>
              <a:rPr lang="en-US" sz="4000" b="1" dirty="0">
                <a:solidFill>
                  <a:srgbClr val="C00000"/>
                </a:solidFill>
                <a:latin typeface="Times New Roman" panose="02020603050405020304" pitchFamily="18" charset="0"/>
                <a:cs typeface="Times New Roman" panose="02020603050405020304" pitchFamily="18" charset="0"/>
              </a:rPr>
              <a:t>Case Study</a:t>
            </a:r>
            <a:r>
              <a:rPr lang="ar-EG" sz="4000" b="1" dirty="0">
                <a:solidFill>
                  <a:srgbClr val="C00000"/>
                </a:solidFill>
                <a:latin typeface="Times New Roman" panose="02020603050405020304" pitchFamily="18" charset="0"/>
                <a:cs typeface="Times New Roman" panose="02020603050405020304" pitchFamily="18" charset="0"/>
              </a:rPr>
              <a:t> دراسة حالة </a:t>
            </a:r>
            <a:endParaRPr lang="en-US" sz="4000"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39188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703385" y="-225083"/>
            <a:ext cx="11213123" cy="1325563"/>
          </a:xfrm>
        </p:spPr>
        <p:txBody>
          <a:bodyPr>
            <a:noAutofit/>
          </a:bodyPr>
          <a:lstStyle/>
          <a:p>
            <a:pPr algn="ctr"/>
            <a:r>
              <a:rPr lang="en-US" sz="3200" b="1" dirty="0">
                <a:solidFill>
                  <a:schemeClr val="bg1"/>
                </a:solidFill>
              </a:rPr>
              <a:t>Case Study 1: Supply Chain Management in the Retail Industry</a:t>
            </a:r>
          </a:p>
        </p:txBody>
      </p:sp>
      <p:sp>
        <p:nvSpPr>
          <p:cNvPr id="3" name="Rectangle 2">
            <a:extLst>
              <a:ext uri="{FF2B5EF4-FFF2-40B4-BE49-F238E27FC236}">
                <a16:creationId xmlns:a16="http://schemas.microsoft.com/office/drawing/2014/main" id="{125006CB-FF55-4E8C-9D74-F7DFA5D3980D}"/>
              </a:ext>
            </a:extLst>
          </p:cNvPr>
          <p:cNvSpPr/>
          <p:nvPr/>
        </p:nvSpPr>
        <p:spPr>
          <a:xfrm>
            <a:off x="123678" y="917912"/>
            <a:ext cx="11944643" cy="4401205"/>
          </a:xfrm>
          <a:prstGeom prst="rect">
            <a:avLst/>
          </a:prstGeom>
        </p:spPr>
        <p:txBody>
          <a:bodyPr wrap="square">
            <a:spAutoFit/>
          </a:bodyPr>
          <a:lstStyle/>
          <a:p>
            <a:r>
              <a:rPr lang="en-US" sz="2000" dirty="0">
                <a:solidFill>
                  <a:schemeClr val="bg1"/>
                </a:solidFill>
                <a:latin typeface="Poppins"/>
              </a:rPr>
              <a:t>Background: ABC Retail is a large multinational retail company that operates a complex supply chain network. The company has been facing challenges in managing its supply chain effectively, resulting in issues such as stockouts, delays in product delivery, and increased costs.</a:t>
            </a:r>
            <a:br>
              <a:rPr lang="en-US" sz="2000" dirty="0">
                <a:solidFill>
                  <a:schemeClr val="bg1"/>
                </a:solidFill>
              </a:rPr>
            </a:br>
            <a:br>
              <a:rPr lang="en-US" sz="2000" dirty="0">
                <a:solidFill>
                  <a:schemeClr val="bg1"/>
                </a:solidFill>
              </a:rPr>
            </a:br>
            <a:r>
              <a:rPr lang="en-US" sz="2000" dirty="0">
                <a:solidFill>
                  <a:schemeClr val="bg1"/>
                </a:solidFill>
                <a:latin typeface="Poppins"/>
              </a:rPr>
              <a:t>Management Issue: The management issue in this case study is the inefficiencies in supply chain management at ABC Retail.</a:t>
            </a:r>
            <a:br>
              <a:rPr lang="en-US" sz="2000" dirty="0">
                <a:solidFill>
                  <a:schemeClr val="bg1"/>
                </a:solidFill>
              </a:rPr>
            </a:br>
            <a:br>
              <a:rPr lang="en-US" sz="2000" dirty="0">
                <a:solidFill>
                  <a:schemeClr val="bg1"/>
                </a:solidFill>
              </a:rPr>
            </a:br>
            <a:r>
              <a:rPr lang="en-US" sz="2000" dirty="0">
                <a:solidFill>
                  <a:schemeClr val="bg1"/>
                </a:solidFill>
                <a:latin typeface="Poppins"/>
              </a:rPr>
              <a:t>While there is existing research on supply chain management, there is a theoretical gap in understanding the specific factors that contribute to supply chain inefficiencies in the retail industry. Additionally, there is a need to explore the relationship between supply chain management practices, customer satisfaction, and financial performance.</a:t>
            </a:r>
            <a:br>
              <a:rPr lang="en-US" sz="2000" dirty="0">
                <a:solidFill>
                  <a:schemeClr val="bg1"/>
                </a:solidFill>
              </a:rPr>
            </a:br>
            <a:r>
              <a:rPr lang="en-US" sz="2000" dirty="0">
                <a:solidFill>
                  <a:schemeClr val="bg1"/>
                </a:solidFill>
                <a:latin typeface="Poppins"/>
              </a:rPr>
              <a:t>Limited empirical studies have been conducted on supply chain management in the specific context of ABC Retail. There is a need for empirical research to identify the root causes of supply chain inefficiencies and propose effective strategies for improvement.</a:t>
            </a:r>
            <a:endParaRPr lang="en-US" sz="2000" dirty="0">
              <a:solidFill>
                <a:schemeClr val="bg1"/>
              </a:solidFill>
            </a:endParaRPr>
          </a:p>
        </p:txBody>
      </p:sp>
      <p:sp>
        <p:nvSpPr>
          <p:cNvPr id="4" name="Rectangle 3">
            <a:extLst>
              <a:ext uri="{FF2B5EF4-FFF2-40B4-BE49-F238E27FC236}">
                <a16:creationId xmlns:a16="http://schemas.microsoft.com/office/drawing/2014/main" id="{F13231CE-2D81-465C-94B1-314DD629DE7E}"/>
              </a:ext>
            </a:extLst>
          </p:cNvPr>
          <p:cNvSpPr/>
          <p:nvPr/>
        </p:nvSpPr>
        <p:spPr>
          <a:xfrm>
            <a:off x="286042" y="5549095"/>
            <a:ext cx="11619914" cy="1508105"/>
          </a:xfrm>
          <a:prstGeom prst="rect">
            <a:avLst/>
          </a:prstGeom>
        </p:spPr>
        <p:txBody>
          <a:bodyPr wrap="square">
            <a:spAutoFit/>
          </a:bodyPr>
          <a:lstStyle/>
          <a:p>
            <a:r>
              <a:rPr lang="en-US" sz="2400" dirty="0">
                <a:highlight>
                  <a:srgbClr val="00FF00"/>
                </a:highlight>
                <a:latin typeface="Poppins"/>
              </a:rPr>
              <a:t>What are the key factors contributing to supply chain inefficiencies in the retail industry,? How can ABC Retail enhance its supply chain management practices to improve operational performance?</a:t>
            </a:r>
            <a:br>
              <a:rPr lang="en-US" sz="2400" dirty="0">
                <a:highlight>
                  <a:srgbClr val="00FF00"/>
                </a:highlight>
              </a:rPr>
            </a:br>
            <a:endParaRPr lang="en-US" sz="2000" dirty="0">
              <a:highlight>
                <a:srgbClr val="00FF00"/>
              </a:highlight>
            </a:endParaRPr>
          </a:p>
        </p:txBody>
      </p:sp>
    </p:spTree>
    <p:extLst>
      <p:ext uri="{BB962C8B-B14F-4D97-AF65-F5344CB8AC3E}">
        <p14:creationId xmlns:p14="http://schemas.microsoft.com/office/powerpoint/2010/main" val="1641420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64267-2F10-4786-B3D8-C4AC9B9C970D}"/>
              </a:ext>
            </a:extLst>
          </p:cNvPr>
          <p:cNvSpPr>
            <a:spLocks noGrp="1"/>
          </p:cNvSpPr>
          <p:nvPr>
            <p:ph type="title"/>
          </p:nvPr>
        </p:nvSpPr>
        <p:spPr>
          <a:xfrm>
            <a:off x="703385" y="-225083"/>
            <a:ext cx="11213123" cy="1325563"/>
          </a:xfrm>
        </p:spPr>
        <p:txBody>
          <a:bodyPr>
            <a:noAutofit/>
          </a:bodyPr>
          <a:lstStyle/>
          <a:p>
            <a:pPr algn="ctr"/>
            <a:r>
              <a:rPr lang="ar-EG" sz="3200" b="1" dirty="0">
                <a:solidFill>
                  <a:schemeClr val="bg1"/>
                </a:solidFill>
              </a:rPr>
              <a:t>دراسة الحالة الثانية: تطوير القيادة في شركة ناشئة في مجال التكنولوجيا</a:t>
            </a:r>
          </a:p>
        </p:txBody>
      </p:sp>
      <p:sp>
        <p:nvSpPr>
          <p:cNvPr id="4" name="Rectangle 3">
            <a:extLst>
              <a:ext uri="{FF2B5EF4-FFF2-40B4-BE49-F238E27FC236}">
                <a16:creationId xmlns:a16="http://schemas.microsoft.com/office/drawing/2014/main" id="{16A6979C-F8AD-41D9-8751-67C93223C492}"/>
              </a:ext>
            </a:extLst>
          </p:cNvPr>
          <p:cNvSpPr/>
          <p:nvPr/>
        </p:nvSpPr>
        <p:spPr>
          <a:xfrm>
            <a:off x="112542" y="719052"/>
            <a:ext cx="11987431" cy="4893647"/>
          </a:xfrm>
          <a:prstGeom prst="rect">
            <a:avLst/>
          </a:prstGeom>
        </p:spPr>
        <p:txBody>
          <a:bodyPr wrap="square">
            <a:spAutoFit/>
          </a:bodyPr>
          <a:lstStyle/>
          <a:p>
            <a:pPr algn="just" rtl="1"/>
            <a:endParaRPr lang="ar-EG" sz="2400" dirty="0">
              <a:solidFill>
                <a:schemeClr val="bg1"/>
              </a:solidFill>
            </a:endParaRPr>
          </a:p>
          <a:p>
            <a:pPr algn="just" rtl="1"/>
            <a:r>
              <a:rPr lang="ar-EG" sz="2400" dirty="0">
                <a:solidFill>
                  <a:schemeClr val="bg1"/>
                </a:solidFill>
              </a:rPr>
              <a:t>الخلفية: </a:t>
            </a:r>
            <a:r>
              <a:rPr lang="en-US" sz="2400" dirty="0">
                <a:solidFill>
                  <a:schemeClr val="bg1"/>
                </a:solidFill>
              </a:rPr>
              <a:t>XYZ Tech </a:t>
            </a:r>
            <a:r>
              <a:rPr lang="ar-EG" sz="2400" dirty="0">
                <a:solidFill>
                  <a:schemeClr val="bg1"/>
                </a:solidFill>
              </a:rPr>
              <a:t>هي شركة ناشئة في مجال التكنولوجيا سريعة النمو وشهدت توسعًا سريعًا في فترة قصيرة. تواجه الشركة تحديات في تطوير قادة فعالين يمكنهم التنقل في صناعة التكنولوجيا الديناميكية والتنافسية.</a:t>
            </a:r>
          </a:p>
          <a:p>
            <a:pPr algn="just" rtl="1"/>
            <a:endParaRPr lang="ar-EG" sz="2400" dirty="0">
              <a:solidFill>
                <a:schemeClr val="bg1"/>
              </a:solidFill>
            </a:endParaRPr>
          </a:p>
          <a:p>
            <a:pPr algn="just" rtl="1"/>
            <a:r>
              <a:rPr lang="ar-EG" sz="2400" dirty="0">
                <a:solidFill>
                  <a:schemeClr val="bg1"/>
                </a:solidFill>
              </a:rPr>
              <a:t> مشكلة الإدارة في دراسة الحالة هذه هي الحاجة إلى تطوير القيادة في </a:t>
            </a:r>
            <a:r>
              <a:rPr lang="en-US" sz="2400" dirty="0">
                <a:solidFill>
                  <a:schemeClr val="bg1"/>
                </a:solidFill>
              </a:rPr>
              <a:t>XYZ Tech.</a:t>
            </a:r>
          </a:p>
          <a:p>
            <a:pPr algn="just" rtl="1"/>
            <a:endParaRPr lang="en-US" sz="2400" dirty="0">
              <a:solidFill>
                <a:schemeClr val="bg1"/>
              </a:solidFill>
            </a:endParaRPr>
          </a:p>
          <a:p>
            <a:pPr algn="just" rtl="1"/>
            <a:r>
              <a:rPr lang="ar-EG" sz="2400" dirty="0">
                <a:solidFill>
                  <a:schemeClr val="bg1"/>
                </a:solidFill>
              </a:rPr>
              <a:t>على الرغم من وجود أبحاث موجودة حول تنمية المهارات القيادية، إلا أن هناك فجوة نظرية في فهم الكفاءات والاستراتيجيات القيادية المحددة الأكثر فعالية في سياق الشركات الناشئة في مجال التكنولوجيا. بالإضافة إلى ذلك، هناك حاجة لاستكشاف تأثير تطوير القيادة على مشاركة الموظفين والاحتفاظ بهم والأداء التنظيمي.</a:t>
            </a:r>
          </a:p>
          <a:p>
            <a:pPr algn="just" rtl="1"/>
            <a:endParaRPr lang="ar-EG" sz="2400" dirty="0">
              <a:solidFill>
                <a:schemeClr val="bg1"/>
              </a:solidFill>
            </a:endParaRPr>
          </a:p>
          <a:p>
            <a:pPr algn="just" rtl="1"/>
            <a:r>
              <a:rPr lang="ar-EG" sz="2400" dirty="0">
                <a:solidFill>
                  <a:schemeClr val="bg1"/>
                </a:solidFill>
              </a:rPr>
              <a:t>تم إجراء دراسات تجريبية محدودة حول تنمية المهارات القيادية في سياق محدد للشركات الناشئة في مجال التكنولوجيا مثل </a:t>
            </a:r>
            <a:r>
              <a:rPr lang="en-US" sz="2400" dirty="0">
                <a:solidFill>
                  <a:schemeClr val="bg1"/>
                </a:solidFill>
              </a:rPr>
              <a:t>XYZ Tech. </a:t>
            </a:r>
            <a:r>
              <a:rPr lang="ar-EG" sz="2400" dirty="0">
                <a:solidFill>
                  <a:schemeClr val="bg1"/>
                </a:solidFill>
              </a:rPr>
              <a:t>هناك حاجة لإجراء بحث تجريبي لتحديد احتياجات التنمية القيادية للموظفين وتقييم فعالية برامج تنمية المهارات القيادية في تعزيز القدرات القيادية.</a:t>
            </a:r>
          </a:p>
        </p:txBody>
      </p:sp>
      <p:sp>
        <p:nvSpPr>
          <p:cNvPr id="5" name="Rectangle 4">
            <a:extLst>
              <a:ext uri="{FF2B5EF4-FFF2-40B4-BE49-F238E27FC236}">
                <a16:creationId xmlns:a16="http://schemas.microsoft.com/office/drawing/2014/main" id="{80EAAEAA-EA72-4251-906A-6FC12C7C441D}"/>
              </a:ext>
            </a:extLst>
          </p:cNvPr>
          <p:cNvSpPr/>
          <p:nvPr/>
        </p:nvSpPr>
        <p:spPr>
          <a:xfrm>
            <a:off x="61545" y="5725837"/>
            <a:ext cx="12130455" cy="830997"/>
          </a:xfrm>
          <a:prstGeom prst="rect">
            <a:avLst/>
          </a:prstGeom>
        </p:spPr>
        <p:txBody>
          <a:bodyPr wrap="square">
            <a:spAutoFit/>
          </a:bodyPr>
          <a:lstStyle/>
          <a:p>
            <a:pPr lvl="0" algn="just" rtl="1"/>
            <a:r>
              <a:rPr lang="ar-EG" sz="2400" dirty="0">
                <a:highlight>
                  <a:srgbClr val="00FF00"/>
                </a:highlight>
              </a:rPr>
              <a:t>ما هي الكفاءات القيادية الرئيسية المطلوبة للنجاح في الشركات الناشئة في مجال التكنولوجيا؟ كيف يمكن لشركة </a:t>
            </a:r>
            <a:r>
              <a:rPr lang="en-US" sz="2400" dirty="0">
                <a:highlight>
                  <a:srgbClr val="00FF00"/>
                </a:highlight>
              </a:rPr>
              <a:t>XYZ Tech </a:t>
            </a:r>
            <a:r>
              <a:rPr lang="ar-EG" sz="2400" dirty="0">
                <a:highlight>
                  <a:srgbClr val="00FF00"/>
                </a:highlight>
              </a:rPr>
              <a:t>تصميم وتنفيذ برنامج فعال لتطوير القيادة لتعزيز مشاركة الموظفين والأداء التنظيمي؟</a:t>
            </a:r>
            <a:endParaRPr lang="en-US" sz="2400" dirty="0">
              <a:highlight>
                <a:srgbClr val="00FF00"/>
              </a:highlight>
            </a:endParaRPr>
          </a:p>
        </p:txBody>
      </p:sp>
    </p:spTree>
    <p:extLst>
      <p:ext uri="{BB962C8B-B14F-4D97-AF65-F5344CB8AC3E}">
        <p14:creationId xmlns:p14="http://schemas.microsoft.com/office/powerpoint/2010/main" val="1058402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222642"/>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Research Questions</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أسئلة الدراسة</a:t>
            </a:r>
            <a:endParaRPr lang="en-US"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ar-EG"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4513912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FF0000"/>
                </a:solidFill>
              </a:rPr>
              <a:t>ما هو سؤال البحث؟</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696442"/>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What is a research question?</a:t>
            </a:r>
          </a:p>
        </p:txBody>
      </p:sp>
    </p:spTree>
    <p:extLst>
      <p:ext uri="{BB962C8B-B14F-4D97-AF65-F5344CB8AC3E}">
        <p14:creationId xmlns:p14="http://schemas.microsoft.com/office/powerpoint/2010/main" val="35500976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A39FD22-27BE-4F6E-B473-61558989C73D}"/>
              </a:ext>
            </a:extLst>
          </p:cNvPr>
          <p:cNvSpPr/>
          <p:nvPr/>
        </p:nvSpPr>
        <p:spPr>
          <a:xfrm flipV="1">
            <a:off x="-255605" y="834830"/>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ED37ECB-8B8A-4F40-8872-7BD527E792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2532EE0E-1A18-4907-89C9-C6450A1E802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7EFC45FF-997E-4EBC-9501-8ADE2C6EF731}"/>
              </a:ext>
            </a:extLst>
          </p:cNvPr>
          <p:cNvSpPr/>
          <p:nvPr/>
        </p:nvSpPr>
        <p:spPr>
          <a:xfrm>
            <a:off x="127307" y="1259175"/>
            <a:ext cx="11937386" cy="4339650"/>
          </a:xfrm>
          <a:prstGeom prst="rect">
            <a:avLst/>
          </a:prstGeom>
        </p:spPr>
        <p:txBody>
          <a:bodyPr wrap="square">
            <a:spAutoFit/>
          </a:bodyPr>
          <a:lstStyle/>
          <a:p>
            <a:pPr marL="457200" indent="-457200" algn="just">
              <a:buFont typeface="Arial" panose="020B0604020202020204" pitchFamily="34" charset="0"/>
              <a:buChar char="•"/>
            </a:pPr>
            <a:r>
              <a:rPr lang="en-US" sz="3600" dirty="0">
                <a:solidFill>
                  <a:schemeClr val="bg1"/>
                </a:solidFill>
              </a:rPr>
              <a:t>A research question is a concise and well-defined inquiry that guides the research process and provides a focus for investigation. It should be specific, measurable, achievable, relevant, and time-bound (SMART).</a:t>
            </a:r>
          </a:p>
          <a:p>
            <a:pPr marL="457200" indent="-457200" algn="just">
              <a:buFont typeface="Arial" panose="020B0604020202020204" pitchFamily="34" charset="0"/>
              <a:buChar char="•"/>
            </a:pPr>
            <a:endParaRPr lang="en-US" sz="3600" dirty="0">
              <a:solidFill>
                <a:schemeClr val="bg1"/>
              </a:solidFill>
            </a:endParaRPr>
          </a:p>
          <a:p>
            <a:pPr marL="457200" indent="-457200" algn="just" rtl="1">
              <a:buFont typeface="Arial" panose="020B0604020202020204" pitchFamily="34" charset="0"/>
              <a:buChar char="•"/>
            </a:pPr>
            <a:r>
              <a:rPr lang="ar-EG" sz="3200" dirty="0">
                <a:solidFill>
                  <a:schemeClr val="bg1"/>
                </a:solidFill>
              </a:rPr>
              <a:t>سؤال البحث هو استفسار موجز ومحدد جيدًا يوجه عملية البحث ويوفر التركيز للتحقيق. وينبغي أن تكون محددة وقابلة للقياس وقابلة للتحقيق وذات صلة ومحددة زمنياً (</a:t>
            </a:r>
            <a:r>
              <a:rPr lang="en-US" sz="3200" dirty="0">
                <a:solidFill>
                  <a:schemeClr val="bg1"/>
                </a:solidFill>
              </a:rPr>
              <a:t>SMART).</a:t>
            </a:r>
          </a:p>
        </p:txBody>
      </p:sp>
      <p:sp>
        <p:nvSpPr>
          <p:cNvPr id="6" name="Rectangle 5">
            <a:extLst>
              <a:ext uri="{FF2B5EF4-FFF2-40B4-BE49-F238E27FC236}">
                <a16:creationId xmlns:a16="http://schemas.microsoft.com/office/drawing/2014/main" id="{4F2D9B8F-8292-452A-B010-CFA5B8E29A17}"/>
              </a:ext>
            </a:extLst>
          </p:cNvPr>
          <p:cNvSpPr/>
          <p:nvPr/>
        </p:nvSpPr>
        <p:spPr>
          <a:xfrm>
            <a:off x="3056925" y="211358"/>
            <a:ext cx="3867534" cy="646331"/>
          </a:xfrm>
          <a:prstGeom prst="rect">
            <a:avLst/>
          </a:prstGeom>
        </p:spPr>
        <p:txBody>
          <a:bodyPr wrap="none">
            <a:spAutoFit/>
          </a:bodyPr>
          <a:lstStyle/>
          <a:p>
            <a:r>
              <a:rPr lang="en-US" sz="3600" dirty="0">
                <a:solidFill>
                  <a:prstClr val="white"/>
                </a:solidFill>
              </a:rPr>
              <a:t>Research Questions</a:t>
            </a:r>
            <a:endParaRPr lang="en-US" sz="2400" dirty="0"/>
          </a:p>
        </p:txBody>
      </p:sp>
    </p:spTree>
    <p:extLst>
      <p:ext uri="{BB962C8B-B14F-4D97-AF65-F5344CB8AC3E}">
        <p14:creationId xmlns:p14="http://schemas.microsoft.com/office/powerpoint/2010/main" val="34367655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FF0000"/>
                </a:solidFill>
              </a:rPr>
              <a:t>معايير اسئلة البحث الجيدة</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2096086" y="1738645"/>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Criteria for Good Research Questions:</a:t>
            </a:r>
          </a:p>
        </p:txBody>
      </p:sp>
    </p:spTree>
    <p:extLst>
      <p:ext uri="{BB962C8B-B14F-4D97-AF65-F5344CB8AC3E}">
        <p14:creationId xmlns:p14="http://schemas.microsoft.com/office/powerpoint/2010/main" val="1820465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426EA5-BF71-4E7F-9734-05974C51AA4B}"/>
              </a:ext>
            </a:extLst>
          </p:cNvPr>
          <p:cNvPicPr>
            <a:picLocks noChangeAspect="1"/>
          </p:cNvPicPr>
          <p:nvPr/>
        </p:nvPicPr>
        <p:blipFill rotWithShape="1">
          <a:blip r:embed="rId3"/>
          <a:srcRect l="6116" t="18899" r="75423" b="4255"/>
          <a:stretch/>
        </p:blipFill>
        <p:spPr>
          <a:xfrm>
            <a:off x="10407747" y="944171"/>
            <a:ext cx="1491175" cy="3645101"/>
          </a:xfrm>
          <a:prstGeom prst="rect">
            <a:avLst/>
          </a:prstGeom>
        </p:spPr>
      </p:pic>
      <p:sp>
        <p:nvSpPr>
          <p:cNvPr id="3" name="Rectangle 2">
            <a:extLst>
              <a:ext uri="{FF2B5EF4-FFF2-40B4-BE49-F238E27FC236}">
                <a16:creationId xmlns:a16="http://schemas.microsoft.com/office/drawing/2014/main" id="{D2C97379-144F-4964-862A-AB75E62038E5}"/>
              </a:ext>
            </a:extLst>
          </p:cNvPr>
          <p:cNvSpPr/>
          <p:nvPr/>
        </p:nvSpPr>
        <p:spPr>
          <a:xfrm>
            <a:off x="150056" y="566678"/>
            <a:ext cx="9964613" cy="3785652"/>
          </a:xfrm>
          <a:prstGeom prst="rect">
            <a:avLst/>
          </a:prstGeom>
        </p:spPr>
        <p:txBody>
          <a:bodyPr wrap="square">
            <a:spAutoFit/>
          </a:bodyPr>
          <a:lstStyle/>
          <a:p>
            <a:pPr marL="285750" indent="-285750" algn="just">
              <a:buFont typeface="Arial" panose="020B0604020202020204" pitchFamily="34" charset="0"/>
              <a:buChar char="•"/>
            </a:pPr>
            <a:r>
              <a:rPr lang="en-US" sz="2400" dirty="0">
                <a:solidFill>
                  <a:schemeClr val="bg1"/>
                </a:solidFill>
              </a:rPr>
              <a:t>Relevance: The research question should address a significant and relevant problem or gap in knowledge.</a:t>
            </a:r>
            <a:endParaRPr lang="ar-EG" sz="2400" dirty="0">
              <a:solidFill>
                <a:schemeClr val="bg1"/>
              </a:solidFill>
            </a:endParaRPr>
          </a:p>
          <a:p>
            <a:pPr marL="285750" indent="-285750" algn="just">
              <a:buFont typeface="Arial" panose="020B0604020202020204" pitchFamily="34" charset="0"/>
              <a:buChar char="•"/>
            </a:pPr>
            <a:r>
              <a:rPr lang="en-US" sz="2400" dirty="0">
                <a:solidFill>
                  <a:schemeClr val="bg1"/>
                </a:solidFill>
              </a:rPr>
              <a:t>Feasibility: The question should be answerable within the available resources, time, and scope of the study.</a:t>
            </a:r>
          </a:p>
          <a:p>
            <a:pPr marL="285750" indent="-285750" algn="just">
              <a:buFont typeface="Arial" panose="020B0604020202020204" pitchFamily="34" charset="0"/>
              <a:buChar char="•"/>
            </a:pPr>
            <a:r>
              <a:rPr lang="en-US" sz="2400" dirty="0">
                <a:solidFill>
                  <a:schemeClr val="bg1"/>
                </a:solidFill>
              </a:rPr>
              <a:t>Clarity: The question should be clear, unambiguous, and easily understood by both researchers and readers.</a:t>
            </a:r>
          </a:p>
          <a:p>
            <a:pPr marL="285750" indent="-285750" algn="just">
              <a:buFont typeface="Arial" panose="020B0604020202020204" pitchFamily="34" charset="0"/>
              <a:buChar char="•"/>
            </a:pPr>
            <a:r>
              <a:rPr lang="en-US" sz="2400" dirty="0">
                <a:solidFill>
                  <a:schemeClr val="bg1"/>
                </a:solidFill>
              </a:rPr>
              <a:t>Measurability: The question should allow for the collection of empirical data that can be analyzed and interpreted.</a:t>
            </a:r>
          </a:p>
          <a:p>
            <a:pPr marL="285750" indent="-285750" algn="just">
              <a:buFont typeface="Arial" panose="020B0604020202020204" pitchFamily="34" charset="0"/>
              <a:buChar char="•"/>
            </a:pPr>
            <a:r>
              <a:rPr lang="en-US" sz="2400" dirty="0">
                <a:solidFill>
                  <a:schemeClr val="bg1"/>
                </a:solidFill>
              </a:rPr>
              <a:t>Novelty: The question should contribute to existing knowledge by exploring new perspectives or approaches.</a:t>
            </a:r>
          </a:p>
        </p:txBody>
      </p:sp>
      <p:sp>
        <p:nvSpPr>
          <p:cNvPr id="4" name="Rectangle 3">
            <a:extLst>
              <a:ext uri="{FF2B5EF4-FFF2-40B4-BE49-F238E27FC236}">
                <a16:creationId xmlns:a16="http://schemas.microsoft.com/office/drawing/2014/main" id="{CCD02D80-6E75-49AE-B0BE-728FCCC19F92}"/>
              </a:ext>
            </a:extLst>
          </p:cNvPr>
          <p:cNvSpPr/>
          <p:nvPr/>
        </p:nvSpPr>
        <p:spPr>
          <a:xfrm>
            <a:off x="815926" y="4725578"/>
            <a:ext cx="11376074" cy="1938992"/>
          </a:xfrm>
          <a:prstGeom prst="rect">
            <a:avLst/>
          </a:prstGeom>
        </p:spPr>
        <p:txBody>
          <a:bodyPr wrap="square">
            <a:spAutoFit/>
          </a:bodyPr>
          <a:lstStyle/>
          <a:p>
            <a:pPr marL="285750" indent="-285750" algn="just" rtl="1">
              <a:buFont typeface="Arial" panose="020B0604020202020204" pitchFamily="34" charset="0"/>
              <a:buChar char="•"/>
            </a:pPr>
            <a:r>
              <a:rPr lang="ar-EG" sz="2400" dirty="0">
                <a:solidFill>
                  <a:schemeClr val="bg1"/>
                </a:solidFill>
              </a:rPr>
              <a:t> الملاءمة: يجب أن يتناول سؤال البحث مشكلة كبيرة وذات صلة أو فجوة في المعرفة.</a:t>
            </a:r>
          </a:p>
          <a:p>
            <a:pPr marL="285750" indent="-285750" algn="just" rtl="1">
              <a:buFont typeface="Arial" panose="020B0604020202020204" pitchFamily="34" charset="0"/>
              <a:buChar char="•"/>
            </a:pPr>
            <a:r>
              <a:rPr lang="ar-EG" sz="2400" dirty="0">
                <a:solidFill>
                  <a:schemeClr val="bg1"/>
                </a:solidFill>
              </a:rPr>
              <a:t>الجدوى: يجب أن يكون السؤال قابلاً للإجابة في حدود الموارد المتاحة والوقت ونطاق الدراسة</a:t>
            </a:r>
          </a:p>
          <a:p>
            <a:pPr marL="285750" indent="-285750" algn="just" rtl="1">
              <a:buFont typeface="Arial" panose="020B0604020202020204" pitchFamily="34" charset="0"/>
              <a:buChar char="•"/>
            </a:pPr>
            <a:r>
              <a:rPr lang="ar-EG" sz="2400" dirty="0">
                <a:solidFill>
                  <a:schemeClr val="bg1"/>
                </a:solidFill>
              </a:rPr>
              <a:t> الوضوح: يجب أن يكون السؤال واضحاً لا لبس فيه، ويسهل فهمه من قبل الباحثين والقراء على حد سواء.</a:t>
            </a:r>
          </a:p>
          <a:p>
            <a:pPr marL="285750" indent="-285750" algn="just" rtl="1">
              <a:buFont typeface="Arial" panose="020B0604020202020204" pitchFamily="34" charset="0"/>
              <a:buChar char="•"/>
            </a:pPr>
            <a:r>
              <a:rPr lang="ar-EG" sz="2400" dirty="0">
                <a:solidFill>
                  <a:schemeClr val="bg1"/>
                </a:solidFill>
              </a:rPr>
              <a:t>قابلية القياس: يجب أن يسمح السؤال بجمع البيانات التجريبية التي يمكن تحليلها وتفسيرها.</a:t>
            </a:r>
          </a:p>
          <a:p>
            <a:pPr marL="285750" indent="-285750" algn="just" rtl="1">
              <a:buFont typeface="Arial" panose="020B0604020202020204" pitchFamily="34" charset="0"/>
              <a:buChar char="•"/>
            </a:pPr>
            <a:r>
              <a:rPr lang="ar-EG" sz="2400" dirty="0">
                <a:solidFill>
                  <a:schemeClr val="bg1"/>
                </a:solidFill>
              </a:rPr>
              <a:t> الجدة: يجب أن يساهم السؤال في المعرفة الموجودة من خلال استكشاف وجهات نظر أو مناهج جديدة.</a:t>
            </a:r>
            <a:endParaRPr lang="en-US" sz="2400" dirty="0">
              <a:solidFill>
                <a:schemeClr val="bg1"/>
              </a:solidFill>
            </a:endParaRPr>
          </a:p>
        </p:txBody>
      </p:sp>
      <p:sp>
        <p:nvSpPr>
          <p:cNvPr id="5" name="Rectangle 4">
            <a:extLst>
              <a:ext uri="{FF2B5EF4-FFF2-40B4-BE49-F238E27FC236}">
                <a16:creationId xmlns:a16="http://schemas.microsoft.com/office/drawing/2014/main" id="{BEBAF894-9ABF-4660-9F57-743C3FAD95CD}"/>
              </a:ext>
            </a:extLst>
          </p:cNvPr>
          <p:cNvSpPr/>
          <p:nvPr/>
        </p:nvSpPr>
        <p:spPr>
          <a:xfrm flipV="1">
            <a:off x="0" y="394555"/>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CC1A228-2C63-4AFD-96D7-E8679C66920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C834A566-9523-40D1-9C17-019378EEB976}"/>
              </a:ext>
            </a:extLst>
          </p:cNvPr>
          <p:cNvPicPr>
            <a:picLocks noChangeAspect="1"/>
          </p:cNvPicPr>
          <p:nvPr/>
        </p:nvPicPr>
        <p:blipFill>
          <a:blip r:embed="rId4"/>
          <a:stretch>
            <a:fillRect/>
          </a:stretch>
        </p:blipFill>
        <p:spPr>
          <a:xfrm>
            <a:off x="9808257" y="0"/>
            <a:ext cx="2383743" cy="880549"/>
          </a:xfrm>
          <a:prstGeom prst="rect">
            <a:avLst/>
          </a:prstGeom>
        </p:spPr>
      </p:pic>
    </p:spTree>
    <p:extLst>
      <p:ext uri="{BB962C8B-B14F-4D97-AF65-F5344CB8AC3E}">
        <p14:creationId xmlns:p14="http://schemas.microsoft.com/office/powerpoint/2010/main" val="15238567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FF0000"/>
                </a:solidFill>
              </a:rPr>
              <a:t>ما هي أنواع أسئلة البحث؟</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What are the types of research questions?</a:t>
            </a:r>
          </a:p>
        </p:txBody>
      </p:sp>
    </p:spTree>
    <p:extLst>
      <p:ext uri="{BB962C8B-B14F-4D97-AF65-F5344CB8AC3E}">
        <p14:creationId xmlns:p14="http://schemas.microsoft.com/office/powerpoint/2010/main" val="5960932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881B216-C332-47F6-BCFD-B458386AE73E}"/>
              </a:ext>
            </a:extLst>
          </p:cNvPr>
          <p:cNvPicPr>
            <a:picLocks noChangeAspect="1"/>
          </p:cNvPicPr>
          <p:nvPr/>
        </p:nvPicPr>
        <p:blipFill rotWithShape="1">
          <a:blip r:embed="rId2"/>
          <a:srcRect b="28205"/>
          <a:stretch/>
        </p:blipFill>
        <p:spPr>
          <a:xfrm>
            <a:off x="1887051" y="1212844"/>
            <a:ext cx="7864658" cy="4923692"/>
          </a:xfrm>
          <a:prstGeom prst="rect">
            <a:avLst/>
          </a:prstGeom>
        </p:spPr>
      </p:pic>
      <p:sp>
        <p:nvSpPr>
          <p:cNvPr id="4" name="Rectangle 3">
            <a:extLst>
              <a:ext uri="{FF2B5EF4-FFF2-40B4-BE49-F238E27FC236}">
                <a16:creationId xmlns:a16="http://schemas.microsoft.com/office/drawing/2014/main" id="{2D3EAAE6-7E21-43EA-8EFD-C3EE724156CE}"/>
              </a:ext>
            </a:extLst>
          </p:cNvPr>
          <p:cNvSpPr/>
          <p:nvPr/>
        </p:nvSpPr>
        <p:spPr>
          <a:xfrm flipV="1">
            <a:off x="-255605" y="834830"/>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37A7217-65DA-4CC1-A731-7D16A33A0E7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2682A29D-AF69-4598-A045-A1BA1A0D4EA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0AE32125-C7E5-4679-8890-2C57B792050F}"/>
              </a:ext>
            </a:extLst>
          </p:cNvPr>
          <p:cNvSpPr/>
          <p:nvPr/>
        </p:nvSpPr>
        <p:spPr>
          <a:xfrm>
            <a:off x="3056925" y="211358"/>
            <a:ext cx="5524910" cy="646331"/>
          </a:xfrm>
          <a:prstGeom prst="rect">
            <a:avLst/>
          </a:prstGeom>
        </p:spPr>
        <p:txBody>
          <a:bodyPr wrap="none">
            <a:spAutoFit/>
          </a:bodyPr>
          <a:lstStyle/>
          <a:p>
            <a:r>
              <a:rPr lang="en-US" sz="3600" dirty="0">
                <a:solidFill>
                  <a:prstClr val="white"/>
                </a:solidFill>
              </a:rPr>
              <a:t>Types of Research Questions</a:t>
            </a:r>
            <a:endParaRPr lang="en-US" sz="2400" dirty="0"/>
          </a:p>
        </p:txBody>
      </p:sp>
    </p:spTree>
    <p:extLst>
      <p:ext uri="{BB962C8B-B14F-4D97-AF65-F5344CB8AC3E}">
        <p14:creationId xmlns:p14="http://schemas.microsoft.com/office/powerpoint/2010/main" val="7008398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A39FD22-27BE-4F6E-B473-61558989C73D}"/>
              </a:ext>
            </a:extLst>
          </p:cNvPr>
          <p:cNvSpPr/>
          <p:nvPr/>
        </p:nvSpPr>
        <p:spPr>
          <a:xfrm flipV="1">
            <a:off x="-255605" y="834830"/>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ED37ECB-8B8A-4F40-8872-7BD527E792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2532EE0E-1A18-4907-89C9-C6450A1E802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7EFC45FF-997E-4EBC-9501-8ADE2C6EF731}"/>
              </a:ext>
            </a:extLst>
          </p:cNvPr>
          <p:cNvSpPr/>
          <p:nvPr/>
        </p:nvSpPr>
        <p:spPr>
          <a:xfrm>
            <a:off x="127307" y="1062227"/>
            <a:ext cx="11937386" cy="6617196"/>
          </a:xfrm>
          <a:prstGeom prst="rect">
            <a:avLst/>
          </a:prstGeom>
        </p:spPr>
        <p:txBody>
          <a:bodyPr wrap="square">
            <a:spAutoFit/>
          </a:bodyPr>
          <a:lstStyle/>
          <a:p>
            <a:pPr marL="571500" indent="-571500" algn="just">
              <a:buFont typeface="Wingdings" panose="05000000000000000000" pitchFamily="2" charset="2"/>
              <a:buChar char="q"/>
            </a:pPr>
            <a:r>
              <a:rPr lang="en-US" sz="3600" dirty="0">
                <a:solidFill>
                  <a:schemeClr val="bg1"/>
                </a:solidFill>
              </a:rPr>
              <a:t>"What are the factors influencing employee satisfaction in the IT industry?“</a:t>
            </a:r>
          </a:p>
          <a:p>
            <a:pPr marL="457200" indent="-457200" algn="just" rtl="1">
              <a:buFont typeface="Arial" panose="020B0604020202020204" pitchFamily="34" charset="0"/>
              <a:buChar char="•"/>
            </a:pPr>
            <a:r>
              <a:rPr lang="ar-EG" sz="3200" dirty="0">
                <a:solidFill>
                  <a:schemeClr val="bg1"/>
                </a:solidFill>
              </a:rPr>
              <a:t>"ما هي العوامل المؤثرة على رضا الموظفين في صناعة تكنولوجيا المعلومات؟“</a:t>
            </a:r>
            <a:endParaRPr lang="en-US" sz="3200" dirty="0">
              <a:solidFill>
                <a:schemeClr val="bg1"/>
              </a:solidFill>
            </a:endParaRPr>
          </a:p>
          <a:p>
            <a:pPr marL="457200" indent="-457200" algn="just" rtl="1">
              <a:buFont typeface="Arial" panose="020B0604020202020204" pitchFamily="34" charset="0"/>
              <a:buChar char="•"/>
            </a:pPr>
            <a:endParaRPr lang="en-US" sz="3200" dirty="0">
              <a:solidFill>
                <a:schemeClr val="bg1"/>
              </a:solidFill>
            </a:endParaRPr>
          </a:p>
          <a:p>
            <a:pPr marL="457200" indent="-457200" algn="just">
              <a:buFont typeface="Wingdings" panose="05000000000000000000" pitchFamily="2" charset="2"/>
              <a:buChar char="q"/>
            </a:pPr>
            <a:r>
              <a:rPr lang="en-US" sz="3200" dirty="0">
                <a:solidFill>
                  <a:schemeClr val="bg1"/>
                </a:solidFill>
              </a:rPr>
              <a:t>"How does team diversity impact project outcomes in the construction industry?“</a:t>
            </a:r>
          </a:p>
          <a:p>
            <a:pPr marL="457200" indent="-457200" algn="just" rtl="1">
              <a:buFont typeface="Arial" panose="020B0604020202020204" pitchFamily="34" charset="0"/>
              <a:buChar char="•"/>
            </a:pPr>
            <a:r>
              <a:rPr lang="ar-EG" sz="3200" dirty="0">
                <a:solidFill>
                  <a:schemeClr val="bg1"/>
                </a:solidFill>
              </a:rPr>
              <a:t>، "كيف يؤثر تنوع الفريق على نتائج المشروع في صناعة البناء والتشييد؟“</a:t>
            </a:r>
            <a:endParaRPr lang="en-US" sz="3200" dirty="0">
              <a:solidFill>
                <a:schemeClr val="bg1"/>
              </a:solidFill>
            </a:endParaRPr>
          </a:p>
          <a:p>
            <a:pPr marL="457200" indent="-457200" algn="just" rtl="1">
              <a:buFont typeface="Arial" panose="020B0604020202020204" pitchFamily="34" charset="0"/>
              <a:buChar char="•"/>
            </a:pPr>
            <a:endParaRPr lang="en-US" sz="3200" dirty="0">
              <a:solidFill>
                <a:schemeClr val="bg1"/>
              </a:solidFill>
            </a:endParaRPr>
          </a:p>
          <a:p>
            <a:pPr marL="514350" indent="-514350" algn="just">
              <a:buFont typeface="Wingdings" panose="05000000000000000000" pitchFamily="2" charset="2"/>
              <a:buChar char="q"/>
            </a:pPr>
            <a:r>
              <a:rPr lang="en-US" sz="3200" dirty="0">
                <a:solidFill>
                  <a:schemeClr val="bg1"/>
                </a:solidFill>
              </a:rPr>
              <a:t>"What are the factors contributing to project cost overruns in the manufacturing sector?“</a:t>
            </a:r>
          </a:p>
          <a:p>
            <a:pPr marL="457200" indent="-457200" algn="just" rtl="1">
              <a:buFont typeface="Wingdings" panose="05000000000000000000" pitchFamily="2" charset="2"/>
              <a:buChar char="§"/>
            </a:pPr>
            <a:r>
              <a:rPr lang="ar-EG" sz="3200" dirty="0">
                <a:solidFill>
                  <a:schemeClr val="bg1"/>
                </a:solidFill>
              </a:rPr>
              <a:t>"ما هي العوامل التي تساهم في تجاوز تكاليف المشروع في قطاع التصنيع؟"</a:t>
            </a:r>
            <a:endParaRPr lang="en-US" sz="3200" dirty="0">
              <a:solidFill>
                <a:schemeClr val="bg1"/>
              </a:solidFill>
            </a:endParaRPr>
          </a:p>
          <a:p>
            <a:pPr marL="514350" indent="-514350" algn="just">
              <a:buFont typeface="Wingdings" panose="05000000000000000000" pitchFamily="2" charset="2"/>
              <a:buChar char="q"/>
            </a:pPr>
            <a:endParaRPr lang="en-US" sz="3200" dirty="0">
              <a:solidFill>
                <a:schemeClr val="bg1"/>
              </a:solidFill>
            </a:endParaRPr>
          </a:p>
          <a:p>
            <a:pPr marL="457200" indent="-457200" algn="just">
              <a:buFont typeface="Wingdings" panose="05000000000000000000" pitchFamily="2" charset="2"/>
              <a:buChar char="q"/>
            </a:pPr>
            <a:endParaRPr lang="en-US" sz="3200" dirty="0">
              <a:solidFill>
                <a:schemeClr val="bg1"/>
              </a:solidFill>
            </a:endParaRPr>
          </a:p>
        </p:txBody>
      </p:sp>
      <p:sp>
        <p:nvSpPr>
          <p:cNvPr id="6" name="Rectangle 5">
            <a:extLst>
              <a:ext uri="{FF2B5EF4-FFF2-40B4-BE49-F238E27FC236}">
                <a16:creationId xmlns:a16="http://schemas.microsoft.com/office/drawing/2014/main" id="{4F2D9B8F-8292-452A-B010-CFA5B8E29A17}"/>
              </a:ext>
            </a:extLst>
          </p:cNvPr>
          <p:cNvSpPr/>
          <p:nvPr/>
        </p:nvSpPr>
        <p:spPr>
          <a:xfrm>
            <a:off x="2907274" y="211358"/>
            <a:ext cx="6377451" cy="646331"/>
          </a:xfrm>
          <a:prstGeom prst="rect">
            <a:avLst/>
          </a:prstGeom>
        </p:spPr>
        <p:txBody>
          <a:bodyPr wrap="none">
            <a:spAutoFit/>
          </a:bodyPr>
          <a:lstStyle/>
          <a:p>
            <a:r>
              <a:rPr lang="en-US" sz="3600" dirty="0">
                <a:solidFill>
                  <a:prstClr val="white"/>
                </a:solidFill>
              </a:rPr>
              <a:t>Examples for Research Questions</a:t>
            </a:r>
            <a:endParaRPr lang="en-US" sz="2400" dirty="0"/>
          </a:p>
        </p:txBody>
      </p:sp>
    </p:spTree>
    <p:extLst>
      <p:ext uri="{BB962C8B-B14F-4D97-AF65-F5344CB8AC3E}">
        <p14:creationId xmlns:p14="http://schemas.microsoft.com/office/powerpoint/2010/main" val="10321334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FF0000"/>
                </a:solidFill>
              </a:rPr>
              <a:t>الأسئلة الفرعية للبحث</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499494"/>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Research Sub-questions</a:t>
            </a:r>
          </a:p>
        </p:txBody>
      </p:sp>
    </p:spTree>
    <p:extLst>
      <p:ext uri="{BB962C8B-B14F-4D97-AF65-F5344CB8AC3E}">
        <p14:creationId xmlns:p14="http://schemas.microsoft.com/office/powerpoint/2010/main" val="22539366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199281"/>
            <a:ext cx="11430882" cy="51525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30130" y="1237473"/>
            <a:ext cx="10592971" cy="5016758"/>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Research sub-questions are specific questions that are derived from the main research question and help to further explore different aspects or dimensions of the research topic.</a:t>
            </a:r>
          </a:p>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They provide more focused inquiries that contribute to answering the main research question. </a:t>
            </a:r>
          </a:p>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Sub-questions help to break down the main research question into smaller, manageable parts and guide the research process.</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أسئلة الفرعية للبحث هي أسئلة محددة مستمدة من سؤال البحث الرئيسي وتساعد على استكشاف جوانب أو أبعاد مختلفة لموضوع البحث. أنها توفر استفسارات أكثر تركيزًا تساهم في الإجابة على سؤال البحث الرئيسي. تساعد الأسئلة الفرعية على تقسيم سؤال البحث الرئيسي إلى أجزاء أصغر يمكن التحكم فيها وتوجيه عملية البحث.</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FD43D183-DEEE-4B8B-8714-F7C79B6E7D35}"/>
              </a:ext>
            </a:extLst>
          </p:cNvPr>
          <p:cNvSpPr/>
          <p:nvPr/>
        </p:nvSpPr>
        <p:spPr>
          <a:xfrm>
            <a:off x="4289713" y="781555"/>
            <a:ext cx="4187300" cy="523220"/>
          </a:xfrm>
          <a:prstGeom prst="rect">
            <a:avLst/>
          </a:prstGeom>
        </p:spPr>
        <p:txBody>
          <a:bodyPr wrap="none">
            <a:spAutoFit/>
          </a:bodyPr>
          <a:lstStyle/>
          <a:p>
            <a:pPr marL="342900" lvl="0" indent="-342900" algn="just">
              <a:buFont typeface="Wingdings" panose="05000000000000000000" pitchFamily="2" charset="2"/>
              <a:buChar char="q"/>
            </a:pPr>
            <a:r>
              <a:rPr lang="en-US" sz="2800" b="1" dirty="0">
                <a:solidFill>
                  <a:schemeClr val="bg1"/>
                </a:solidFill>
                <a:latin typeface="Times New Roman" panose="02020603050405020304" pitchFamily="18" charset="0"/>
                <a:cs typeface="Times New Roman" panose="02020603050405020304" pitchFamily="18" charset="0"/>
              </a:rPr>
              <a:t>Research Sub-questions</a:t>
            </a:r>
          </a:p>
        </p:txBody>
      </p:sp>
    </p:spTree>
    <p:extLst>
      <p:ext uri="{BB962C8B-B14F-4D97-AF65-F5344CB8AC3E}">
        <p14:creationId xmlns:p14="http://schemas.microsoft.com/office/powerpoint/2010/main" val="18098462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2039815" y="1457290"/>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Examples for Research Sub-questions</a:t>
            </a:r>
          </a:p>
        </p:txBody>
      </p:sp>
    </p:spTree>
    <p:extLst>
      <p:ext uri="{BB962C8B-B14F-4D97-AF65-F5344CB8AC3E}">
        <p14:creationId xmlns:p14="http://schemas.microsoft.com/office/powerpoint/2010/main" val="728977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847576"/>
            <a:ext cx="12192000" cy="60104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0" y="847576"/>
            <a:ext cx="12192000" cy="6124754"/>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b="1" dirty="0">
                <a:solidFill>
                  <a:schemeClr val="bg1"/>
                </a:solidFill>
                <a:highlight>
                  <a:srgbClr val="000080"/>
                </a:highlight>
                <a:latin typeface="Times New Roman" panose="02020603050405020304" pitchFamily="18" charset="0"/>
                <a:cs typeface="Times New Roman" panose="02020603050405020304" pitchFamily="18" charset="0"/>
              </a:rPr>
              <a:t>Research Title: "The Impact of Leadership Styles on Employee Motivation in the Workplace"</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en-US" sz="2800" dirty="0">
                <a:solidFill>
                  <a:schemeClr val="bg1"/>
                </a:solidFill>
                <a:highlight>
                  <a:srgbClr val="800000"/>
                </a:highlight>
                <a:latin typeface="Times New Roman" panose="02020603050405020304" pitchFamily="18" charset="0"/>
                <a:cs typeface="Times New Roman" panose="02020603050405020304" pitchFamily="18" charset="0"/>
              </a:rPr>
              <a:t>Main Research Question: What is the impact of leadership styles on employee motivation in the workplace?</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en-US" sz="2800" dirty="0">
                <a:solidFill>
                  <a:schemeClr val="bg1"/>
                </a:solidFill>
                <a:highlight>
                  <a:srgbClr val="4472C4"/>
                </a:highlight>
                <a:latin typeface="Times New Roman" panose="02020603050405020304" pitchFamily="18" charset="0"/>
                <a:cs typeface="Times New Roman" panose="02020603050405020304" pitchFamily="18" charset="0"/>
              </a:rPr>
              <a:t>Sub-questions:</a:t>
            </a:r>
          </a:p>
          <a:p>
            <a:pPr algn="just"/>
            <a:r>
              <a:rPr lang="en-US" sz="2800" dirty="0">
                <a:solidFill>
                  <a:srgbClr val="2D3956"/>
                </a:solidFill>
                <a:latin typeface="Times New Roman" panose="02020603050405020304" pitchFamily="18" charset="0"/>
                <a:cs typeface="Times New Roman" panose="02020603050405020304" pitchFamily="18" charset="0"/>
              </a:rPr>
              <a:t>1. How does transformational leadership style influence employee motivation?</a:t>
            </a:r>
          </a:p>
          <a:p>
            <a:pPr algn="just"/>
            <a:r>
              <a:rPr lang="en-US" sz="2800" dirty="0">
                <a:solidFill>
                  <a:srgbClr val="2D3956"/>
                </a:solidFill>
                <a:latin typeface="Times New Roman" panose="02020603050405020304" pitchFamily="18" charset="0"/>
                <a:cs typeface="Times New Roman" panose="02020603050405020304" pitchFamily="18" charset="0"/>
              </a:rPr>
              <a:t>2. What is the relationship between transactional leadership style and employee motivation?</a:t>
            </a:r>
          </a:p>
          <a:p>
            <a:pPr algn="just"/>
            <a:r>
              <a:rPr lang="en-US" sz="2800" dirty="0">
                <a:solidFill>
                  <a:srgbClr val="2D3956"/>
                </a:solidFill>
                <a:latin typeface="Times New Roman" panose="02020603050405020304" pitchFamily="18" charset="0"/>
                <a:cs typeface="Times New Roman" panose="02020603050405020304" pitchFamily="18" charset="0"/>
              </a:rPr>
              <a:t>3. How does autocratic leadership style affect employee motivation?</a:t>
            </a:r>
          </a:p>
          <a:p>
            <a:pPr algn="just"/>
            <a:r>
              <a:rPr lang="en-US" sz="2800" dirty="0">
                <a:solidFill>
                  <a:srgbClr val="2D3956"/>
                </a:solidFill>
                <a:latin typeface="Times New Roman" panose="02020603050405020304" pitchFamily="18" charset="0"/>
                <a:cs typeface="Times New Roman" panose="02020603050405020304" pitchFamily="18" charset="0"/>
              </a:rPr>
              <a:t>4. What role does participative leadership style play in enhancing employee motivation?</a:t>
            </a:r>
          </a:p>
          <a:p>
            <a:pPr algn="just"/>
            <a:r>
              <a:rPr lang="en-US" sz="2800" dirty="0">
                <a:solidFill>
                  <a:srgbClr val="2D3956"/>
                </a:solidFill>
                <a:latin typeface="Times New Roman" panose="02020603050405020304" pitchFamily="18" charset="0"/>
                <a:cs typeface="Times New Roman" panose="02020603050405020304" pitchFamily="18" charset="0"/>
              </a:rPr>
              <a:t>5. How does the laissez-faire leadership style impact employee motivation?</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535902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847577"/>
            <a:ext cx="12192000" cy="60104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 y="1578112"/>
            <a:ext cx="12192000" cy="4524315"/>
          </a:xfrm>
          <a:prstGeom prst="rect">
            <a:avLst/>
          </a:prstGeom>
          <a:noFill/>
        </p:spPr>
        <p:txBody>
          <a:bodyPr wrap="square" rtlCol="0">
            <a:spAutoFit/>
          </a:bodyPr>
          <a:lstStyle/>
          <a:p>
            <a:pPr marL="342900" indent="-342900" algn="just" rtl="1">
              <a:buFont typeface="Wingdings" panose="05000000000000000000" pitchFamily="2" charset="2"/>
              <a:buChar char="q"/>
            </a:pPr>
            <a:r>
              <a:rPr lang="ar-EG" sz="3200" b="1" dirty="0">
                <a:latin typeface="Times New Roman" panose="02020603050405020304" pitchFamily="18" charset="0"/>
                <a:cs typeface="Times New Roman" panose="02020603050405020304" pitchFamily="18" charset="0"/>
              </a:rPr>
              <a:t>عنوان البحث: "أثر الأنماط القيادية على تحفيز الموظفين في مكان العمل“</a:t>
            </a:r>
            <a:endParaRPr lang="en-US" sz="3200" b="1"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3200" b="1"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3200" b="1" dirty="0">
                <a:latin typeface="Times New Roman" panose="02020603050405020304" pitchFamily="18" charset="0"/>
                <a:cs typeface="Times New Roman" panose="02020603050405020304" pitchFamily="18" charset="0"/>
              </a:rPr>
              <a:t>سؤال البحث الرئيسي: ما تأثير الأساليب القيادية على تحفيز الموظفين في مكان العمل؟</a:t>
            </a:r>
            <a:endParaRPr lang="en-US" sz="3200" b="1"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3200" b="1"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3200" b="1" dirty="0">
                <a:latin typeface="Times New Roman" panose="02020603050405020304" pitchFamily="18" charset="0"/>
                <a:cs typeface="Times New Roman" panose="02020603050405020304" pitchFamily="18" charset="0"/>
              </a:rPr>
              <a:t>الأسئلة الفرعية:</a:t>
            </a:r>
            <a:endParaRPr lang="en-US" sz="3200" b="1" dirty="0">
              <a:latin typeface="Times New Roman" panose="02020603050405020304" pitchFamily="18" charset="0"/>
              <a:cs typeface="Times New Roman" panose="02020603050405020304" pitchFamily="18" charset="0"/>
            </a:endParaRPr>
          </a:p>
          <a:p>
            <a:pPr algn="just" rtl="1"/>
            <a:r>
              <a:rPr lang="ar-EG" sz="3200" b="1" dirty="0">
                <a:latin typeface="Times New Roman" panose="02020603050405020304" pitchFamily="18" charset="0"/>
                <a:cs typeface="Times New Roman" panose="02020603050405020304" pitchFamily="18" charset="0"/>
              </a:rPr>
              <a:t>. </a:t>
            </a:r>
            <a:r>
              <a:rPr lang="ar-EG" sz="3200" dirty="0">
                <a:latin typeface="Times New Roman" panose="02020603050405020304" pitchFamily="18" charset="0"/>
                <a:cs typeface="Times New Roman" panose="02020603050405020304" pitchFamily="18" charset="0"/>
              </a:rPr>
              <a:t>كيف يؤثر أسلوب القيادة التحويلية على تحفيز الموظفين؟</a:t>
            </a:r>
            <a:endParaRPr lang="en-US" sz="3200" dirty="0">
              <a:latin typeface="Times New Roman" panose="02020603050405020304" pitchFamily="18" charset="0"/>
              <a:cs typeface="Times New Roman" panose="02020603050405020304" pitchFamily="18" charset="0"/>
            </a:endParaRPr>
          </a:p>
          <a:p>
            <a:pPr algn="just" rtl="1"/>
            <a:r>
              <a:rPr lang="ar-EG" sz="3200" dirty="0">
                <a:latin typeface="Times New Roman" panose="02020603050405020304" pitchFamily="18" charset="0"/>
                <a:cs typeface="Times New Roman" panose="02020603050405020304" pitchFamily="18" charset="0"/>
              </a:rPr>
              <a:t>. ما هي العلاقة بين أسلوب القيادة المعاملاتية وتحفيز الموظفين</a:t>
            </a:r>
            <a:endParaRPr lang="en-US" sz="3200" dirty="0">
              <a:latin typeface="Times New Roman" panose="02020603050405020304" pitchFamily="18" charset="0"/>
              <a:cs typeface="Times New Roman" panose="02020603050405020304" pitchFamily="18" charset="0"/>
            </a:endParaRPr>
          </a:p>
          <a:p>
            <a:pPr algn="just" rtl="1"/>
            <a:r>
              <a:rPr lang="ar-EG" sz="3200" dirty="0">
                <a:latin typeface="Times New Roman" panose="02020603050405020304" pitchFamily="18" charset="0"/>
                <a:cs typeface="Times New Roman" panose="02020603050405020304" pitchFamily="18" charset="0"/>
              </a:rPr>
              <a:t>. كيف يؤثر أسلوب القيادة الاستبدادية على تحفيز الموظفين؟</a:t>
            </a:r>
            <a:endParaRPr lang="en-US" sz="3200" dirty="0">
              <a:latin typeface="Times New Roman" panose="02020603050405020304" pitchFamily="18" charset="0"/>
              <a:cs typeface="Times New Roman" panose="02020603050405020304" pitchFamily="18" charset="0"/>
            </a:endParaRPr>
          </a:p>
          <a:p>
            <a:pPr algn="just" rtl="1"/>
            <a:r>
              <a:rPr lang="ar-EG" sz="3200" dirty="0">
                <a:latin typeface="Times New Roman" panose="02020603050405020304" pitchFamily="18" charset="0"/>
                <a:cs typeface="Times New Roman" panose="02020603050405020304" pitchFamily="18" charset="0"/>
              </a:rPr>
              <a:t>. ما هو الدور الذي يلعبه أسلوب القيادة التشاركية في تعزيز تحفيز الموظفين؟</a:t>
            </a:r>
            <a:endParaRPr lang="en-US" sz="32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245236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813573"/>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Research Objectives</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اهداف البحث</a:t>
            </a:r>
            <a:endParaRPr lang="en-US" sz="3200" b="1" dirty="0">
              <a:solidFill>
                <a:srgbClr val="000000"/>
              </a:solidFill>
              <a:latin typeface="Times New Roman" panose="02020603050405020304" pitchFamily="18" charset="0"/>
              <a:cs typeface="Times New Roman" panose="02020603050405020304" pitchFamily="18" charset="0"/>
            </a:endParaRPr>
          </a:p>
          <a:p>
            <a:pPr algn="ctr">
              <a:lnSpc>
                <a:spcPct val="120000"/>
              </a:lnSpc>
            </a:pPr>
            <a:endParaRPr lang="en-US" sz="3200"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86189515"/>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44912"/>
            <a:ext cx="9345750" cy="51525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47309" y="1304775"/>
            <a:ext cx="9279503" cy="5262979"/>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Research objectives are clear, concise statements that articulate the purpose of a research study. They outline the specific questions that the researcher intends to answer or the specific problems they aim to solve through their research. These objectives provide a roadmap for the study, guiding the researcher in collecting and analyzing data to achieve their research goals.</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أهداف البحث هي بيانات واضحة وموجزة توضح الغرض من الدراسة البحثية. وهي تحدد الأسئلة المحددة التي ينوي الباحث الإجابة عليها أو المشكلات المحددة التي يهدف إلى حلها من خلال بحثه. توفر هذه الأهداف خارطة طريق للدراسة، حيث توجه الباحث في جمع البيانات وتحليلها لتحقيق أهدافه البحثية.</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FD43D183-DEEE-4B8B-8714-F7C79B6E7D35}"/>
              </a:ext>
            </a:extLst>
          </p:cNvPr>
          <p:cNvSpPr/>
          <p:nvPr/>
        </p:nvSpPr>
        <p:spPr>
          <a:xfrm>
            <a:off x="3493822" y="781555"/>
            <a:ext cx="5779083" cy="523220"/>
          </a:xfrm>
          <a:prstGeom prst="rect">
            <a:avLst/>
          </a:prstGeom>
        </p:spPr>
        <p:txBody>
          <a:bodyPr wrap="none">
            <a:spAutoFit/>
          </a:bodyPr>
          <a:lstStyle/>
          <a:p>
            <a:pPr marL="342900" lvl="0" indent="-342900" algn="just">
              <a:buFont typeface="Wingdings" panose="05000000000000000000" pitchFamily="2" charset="2"/>
              <a:buChar char="q"/>
            </a:pPr>
            <a:r>
              <a:rPr lang="en-US" sz="2800" b="1" dirty="0">
                <a:solidFill>
                  <a:schemeClr val="bg1"/>
                </a:solidFill>
                <a:latin typeface="Times New Roman" panose="02020603050405020304" pitchFamily="18" charset="0"/>
                <a:cs typeface="Times New Roman" panose="02020603050405020304" pitchFamily="18" charset="0"/>
              </a:rPr>
              <a:t>Definition of Research Objectives:</a:t>
            </a:r>
          </a:p>
        </p:txBody>
      </p:sp>
    </p:spTree>
    <p:extLst>
      <p:ext uri="{BB962C8B-B14F-4D97-AF65-F5344CB8AC3E}">
        <p14:creationId xmlns:p14="http://schemas.microsoft.com/office/powerpoint/2010/main" val="96181094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FF0000"/>
                </a:solidFill>
              </a:rPr>
              <a:t>أمثلة لأهداف البحث</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2039815" y="1457290"/>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Examples for Research Objectives</a:t>
            </a:r>
          </a:p>
        </p:txBody>
      </p:sp>
    </p:spTree>
    <p:extLst>
      <p:ext uri="{BB962C8B-B14F-4D97-AF65-F5344CB8AC3E}">
        <p14:creationId xmlns:p14="http://schemas.microsoft.com/office/powerpoint/2010/main" val="10983359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38C84D2-4768-4270-8547-EC4417A4834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96E0F2F3-296C-49F2-A3B3-DA81E1D465F8}"/>
              </a:ext>
            </a:extLst>
          </p:cNvPr>
          <p:cNvSpPr/>
          <p:nvPr/>
        </p:nvSpPr>
        <p:spPr>
          <a:xfrm>
            <a:off x="0" y="57124"/>
            <a:ext cx="12192000" cy="6740307"/>
          </a:xfrm>
          <a:prstGeom prst="rect">
            <a:avLst/>
          </a:prstGeom>
        </p:spPr>
        <p:txBody>
          <a:bodyPr wrap="square">
            <a:spAutoFit/>
          </a:bodyPr>
          <a:lstStyle/>
          <a:p>
            <a:pPr marL="457200" indent="-457200">
              <a:buFont typeface="Arial" panose="020B0604020202020204" pitchFamily="34" charset="0"/>
              <a:buChar char="•"/>
            </a:pPr>
            <a:r>
              <a:rPr lang="en-US" sz="2400" dirty="0">
                <a:solidFill>
                  <a:schemeClr val="bg1"/>
                </a:solidFill>
              </a:rPr>
              <a:t>The research question of this case study in project management research is: </a:t>
            </a:r>
          </a:p>
          <a:p>
            <a:r>
              <a:rPr lang="en-US" sz="2400" dirty="0">
                <a:solidFill>
                  <a:schemeClr val="bg1"/>
                </a:solidFill>
                <a:highlight>
                  <a:srgbClr val="000080"/>
                </a:highlight>
              </a:rPr>
              <a:t>"How can effective project management strategies be implemented to improve project success rates?"</a:t>
            </a:r>
            <a:r>
              <a:rPr lang="ar-EG" sz="2400" dirty="0">
                <a:solidFill>
                  <a:schemeClr val="bg1"/>
                </a:solidFill>
                <a:highlight>
                  <a:srgbClr val="000080"/>
                </a:highlight>
              </a:rPr>
              <a:t>"كيف يمكن تنفيذ استراتيجيات إدارة المشاريع الفعالة لتحسين معدلات نجاح المشروع؟"</a:t>
            </a:r>
            <a:endParaRPr lang="en-US" sz="2400" dirty="0">
              <a:solidFill>
                <a:schemeClr val="bg1"/>
              </a:solidFill>
              <a:highlight>
                <a:srgbClr val="000080"/>
              </a:highlight>
            </a:endParaRPr>
          </a:p>
          <a:p>
            <a:pPr marL="457200" indent="-457200">
              <a:buFont typeface="Arial" panose="020B0604020202020204" pitchFamily="34" charset="0"/>
              <a:buChar char="•"/>
            </a:pPr>
            <a:endParaRPr lang="en-US" sz="2400" dirty="0">
              <a:solidFill>
                <a:schemeClr val="bg1"/>
              </a:solidFill>
            </a:endParaRPr>
          </a:p>
          <a:p>
            <a:pPr marL="457200" indent="-457200">
              <a:buFont typeface="Arial" panose="020B0604020202020204" pitchFamily="34" charset="0"/>
              <a:buChar char="•"/>
            </a:pPr>
            <a:r>
              <a:rPr lang="en-US" sz="2400" dirty="0">
                <a:solidFill>
                  <a:schemeClr val="bg1"/>
                </a:solidFill>
              </a:rPr>
              <a:t>To answer this research question, several research objectives have been identified:</a:t>
            </a:r>
          </a:p>
          <a:p>
            <a:pPr marL="457200" indent="-457200">
              <a:buFont typeface="Arial" panose="020B0604020202020204" pitchFamily="34" charset="0"/>
              <a:buChar char="•"/>
            </a:pPr>
            <a:endParaRPr lang="en-US" sz="2400" dirty="0">
              <a:solidFill>
                <a:schemeClr val="bg1"/>
              </a:solidFill>
            </a:endParaRPr>
          </a:p>
          <a:p>
            <a:pPr marL="457200" indent="-457200">
              <a:buFont typeface="Arial" panose="020B0604020202020204" pitchFamily="34" charset="0"/>
              <a:buChar char="•"/>
            </a:pPr>
            <a:r>
              <a:rPr lang="en-US" sz="2400" dirty="0">
                <a:solidFill>
                  <a:schemeClr val="bg1"/>
                </a:solidFill>
              </a:rPr>
              <a:t>1. </a:t>
            </a:r>
            <a:r>
              <a:rPr lang="en-US" sz="2400" dirty="0">
                <a:solidFill>
                  <a:schemeClr val="bg1"/>
                </a:solidFill>
                <a:highlight>
                  <a:srgbClr val="4472C4"/>
                </a:highlight>
              </a:rPr>
              <a:t>To examine </a:t>
            </a:r>
            <a:r>
              <a:rPr lang="en-US" sz="2400" dirty="0">
                <a:solidFill>
                  <a:schemeClr val="bg1"/>
                </a:solidFill>
              </a:rPr>
              <a:t>the current project management practices in the chosen organization</a:t>
            </a:r>
          </a:p>
          <a:p>
            <a:pPr marL="457200" indent="-457200">
              <a:buFont typeface="Arial" panose="020B0604020202020204" pitchFamily="34" charset="0"/>
              <a:buChar char="•"/>
            </a:pPr>
            <a:r>
              <a:rPr lang="en-US" sz="2400" dirty="0">
                <a:solidFill>
                  <a:schemeClr val="bg1"/>
                </a:solidFill>
              </a:rPr>
              <a:t>2. </a:t>
            </a:r>
            <a:r>
              <a:rPr lang="en-US" sz="2400" dirty="0">
                <a:solidFill>
                  <a:schemeClr val="bg1"/>
                </a:solidFill>
                <a:highlight>
                  <a:srgbClr val="4472C4"/>
                </a:highlight>
              </a:rPr>
              <a:t>To identify </a:t>
            </a:r>
            <a:r>
              <a:rPr lang="en-US" sz="2400" dirty="0">
                <a:solidFill>
                  <a:schemeClr val="bg1"/>
                </a:solidFill>
              </a:rPr>
              <a:t>the key challenges faced in project management</a:t>
            </a:r>
          </a:p>
          <a:p>
            <a:pPr marL="457200" indent="-457200">
              <a:buFont typeface="Arial" panose="020B0604020202020204" pitchFamily="34" charset="0"/>
              <a:buChar char="•"/>
            </a:pPr>
            <a:r>
              <a:rPr lang="en-US" sz="2400" dirty="0">
                <a:solidFill>
                  <a:schemeClr val="bg1"/>
                </a:solidFill>
              </a:rPr>
              <a:t>3. </a:t>
            </a:r>
            <a:r>
              <a:rPr lang="en-US" sz="2400" dirty="0">
                <a:solidFill>
                  <a:schemeClr val="bg1"/>
                </a:solidFill>
                <a:highlight>
                  <a:srgbClr val="4472C4"/>
                </a:highlight>
              </a:rPr>
              <a:t>To evaluate </a:t>
            </a:r>
            <a:r>
              <a:rPr lang="en-US" sz="2400" dirty="0">
                <a:solidFill>
                  <a:schemeClr val="bg1"/>
                </a:solidFill>
              </a:rPr>
              <a:t>the impact of project management practices on project success</a:t>
            </a:r>
          </a:p>
          <a:p>
            <a:pPr marL="457200" indent="-457200">
              <a:buFont typeface="Arial" panose="020B0604020202020204" pitchFamily="34" charset="0"/>
              <a:buChar char="•"/>
            </a:pPr>
            <a:r>
              <a:rPr lang="en-US" sz="2400" dirty="0">
                <a:solidFill>
                  <a:schemeClr val="bg1"/>
                </a:solidFill>
              </a:rPr>
              <a:t>4. </a:t>
            </a:r>
            <a:r>
              <a:rPr lang="en-US" sz="2400" dirty="0">
                <a:solidFill>
                  <a:schemeClr val="bg1"/>
                </a:solidFill>
                <a:highlight>
                  <a:srgbClr val="4472C4"/>
                </a:highlight>
              </a:rPr>
              <a:t>To propose </a:t>
            </a:r>
            <a:r>
              <a:rPr lang="en-US" sz="2400" dirty="0">
                <a:solidFill>
                  <a:schemeClr val="bg1"/>
                </a:solidFill>
              </a:rPr>
              <a:t>recommendations for improving project management practices</a:t>
            </a:r>
          </a:p>
          <a:p>
            <a:pPr marL="457200" indent="-457200">
              <a:buFont typeface="Arial" panose="020B0604020202020204" pitchFamily="34" charset="0"/>
              <a:buChar char="•"/>
            </a:pPr>
            <a:r>
              <a:rPr lang="en-US" sz="2400" dirty="0">
                <a:solidFill>
                  <a:schemeClr val="bg1"/>
                </a:solidFill>
              </a:rPr>
              <a:t>5. </a:t>
            </a:r>
            <a:r>
              <a:rPr lang="en-US" sz="2400" dirty="0">
                <a:solidFill>
                  <a:schemeClr val="bg1"/>
                </a:solidFill>
                <a:highlight>
                  <a:srgbClr val="4472C4"/>
                </a:highlight>
              </a:rPr>
              <a:t>To generate </a:t>
            </a:r>
            <a:r>
              <a:rPr lang="en-US" sz="2400" dirty="0">
                <a:solidFill>
                  <a:schemeClr val="bg1"/>
                </a:solidFill>
              </a:rPr>
              <a:t>insights for future project management research</a:t>
            </a:r>
          </a:p>
          <a:p>
            <a:pPr marL="457200" indent="-457200">
              <a:buFont typeface="Arial" panose="020B0604020202020204" pitchFamily="34" charset="0"/>
              <a:buChar char="•"/>
            </a:pPr>
            <a:endParaRPr lang="en-US" sz="2400" dirty="0">
              <a:solidFill>
                <a:schemeClr val="bg1"/>
              </a:solidFill>
            </a:endParaRPr>
          </a:p>
          <a:p>
            <a:pPr algn="just" rtl="1"/>
            <a:r>
              <a:rPr lang="ar-EG" sz="2400" dirty="0">
                <a:solidFill>
                  <a:schemeClr val="bg1"/>
                </a:solidFill>
              </a:rPr>
              <a:t>1. </a:t>
            </a:r>
            <a:r>
              <a:rPr lang="ar-EG" sz="2400" dirty="0">
                <a:solidFill>
                  <a:schemeClr val="bg1"/>
                </a:solidFill>
                <a:highlight>
                  <a:srgbClr val="4472C4"/>
                </a:highlight>
              </a:rPr>
              <a:t>دراسة</a:t>
            </a:r>
            <a:r>
              <a:rPr lang="ar-EG" sz="2400" dirty="0">
                <a:solidFill>
                  <a:schemeClr val="bg1"/>
                </a:solidFill>
              </a:rPr>
              <a:t> ممارسات إدارة المشاريع الحالية في المنظمة المختارة</a:t>
            </a:r>
          </a:p>
          <a:p>
            <a:pPr algn="just" rtl="1"/>
            <a:r>
              <a:rPr lang="ar-EG" sz="2400" dirty="0">
                <a:solidFill>
                  <a:schemeClr val="bg1"/>
                </a:solidFill>
              </a:rPr>
              <a:t>2. </a:t>
            </a:r>
            <a:r>
              <a:rPr lang="ar-EG" sz="2400" dirty="0">
                <a:solidFill>
                  <a:schemeClr val="bg1"/>
                </a:solidFill>
                <a:highlight>
                  <a:srgbClr val="4472C4"/>
                </a:highlight>
              </a:rPr>
              <a:t>التعرف على </a:t>
            </a:r>
            <a:r>
              <a:rPr lang="ar-EG" sz="2400" dirty="0">
                <a:solidFill>
                  <a:schemeClr val="bg1"/>
                </a:solidFill>
              </a:rPr>
              <a:t>التحديات الرئيسية التي تواجه إدارة المشاريع</a:t>
            </a:r>
          </a:p>
          <a:p>
            <a:pPr algn="just" rtl="1"/>
            <a:r>
              <a:rPr lang="ar-EG" sz="2400" dirty="0">
                <a:solidFill>
                  <a:schemeClr val="bg1"/>
                </a:solidFill>
              </a:rPr>
              <a:t>3. </a:t>
            </a:r>
            <a:r>
              <a:rPr lang="ar-EG" sz="2400" dirty="0">
                <a:solidFill>
                  <a:schemeClr val="bg1"/>
                </a:solidFill>
                <a:highlight>
                  <a:srgbClr val="4472C4"/>
                </a:highlight>
              </a:rPr>
              <a:t>تقييم</a:t>
            </a:r>
            <a:r>
              <a:rPr lang="ar-EG" sz="2400" dirty="0">
                <a:solidFill>
                  <a:schemeClr val="bg1"/>
                </a:solidFill>
              </a:rPr>
              <a:t> تأثير ممارسات إدارة المشروع على نجاح المشروع</a:t>
            </a:r>
          </a:p>
          <a:p>
            <a:pPr algn="just" rtl="1"/>
            <a:r>
              <a:rPr lang="ar-EG" sz="2400" dirty="0">
                <a:solidFill>
                  <a:schemeClr val="bg1"/>
                </a:solidFill>
              </a:rPr>
              <a:t>4. </a:t>
            </a:r>
            <a:r>
              <a:rPr lang="ar-EG" sz="2400" dirty="0">
                <a:solidFill>
                  <a:schemeClr val="bg1"/>
                </a:solidFill>
                <a:highlight>
                  <a:srgbClr val="4472C4"/>
                </a:highlight>
              </a:rPr>
              <a:t>اقتراح</a:t>
            </a:r>
            <a:r>
              <a:rPr lang="ar-EG" sz="2400" dirty="0">
                <a:solidFill>
                  <a:schemeClr val="bg1"/>
                </a:solidFill>
              </a:rPr>
              <a:t> توصيات لتحسين ممارسات إدارة المشاريع</a:t>
            </a:r>
          </a:p>
          <a:p>
            <a:pPr algn="just" rtl="1"/>
            <a:r>
              <a:rPr lang="ar-EG" sz="2400" dirty="0">
                <a:solidFill>
                  <a:schemeClr val="bg1"/>
                </a:solidFill>
              </a:rPr>
              <a:t>5. </a:t>
            </a:r>
            <a:r>
              <a:rPr lang="ar-EG" sz="2400" dirty="0">
                <a:solidFill>
                  <a:schemeClr val="bg1"/>
                </a:solidFill>
                <a:highlight>
                  <a:srgbClr val="4472C4"/>
                </a:highlight>
              </a:rPr>
              <a:t>لتوليد رؤى </a:t>
            </a:r>
            <a:r>
              <a:rPr lang="ar-EG" sz="2400" dirty="0">
                <a:solidFill>
                  <a:schemeClr val="bg1"/>
                </a:solidFill>
              </a:rPr>
              <a:t>لأبحاث إدارة المشاريع في المستقبل</a:t>
            </a:r>
            <a:endParaRPr lang="en-US" sz="2400" dirty="0">
              <a:solidFill>
                <a:schemeClr val="bg1"/>
              </a:solidFill>
            </a:endParaRPr>
          </a:p>
          <a:p>
            <a:endParaRPr lang="en-US" sz="2400" dirty="0">
              <a:solidFill>
                <a:schemeClr val="bg1"/>
              </a:solidFill>
              <a:highlight>
                <a:srgbClr val="00FF00"/>
              </a:highlight>
            </a:endParaRPr>
          </a:p>
        </p:txBody>
      </p:sp>
    </p:spTree>
    <p:extLst>
      <p:ext uri="{BB962C8B-B14F-4D97-AF65-F5344CB8AC3E}">
        <p14:creationId xmlns:p14="http://schemas.microsoft.com/office/powerpoint/2010/main" val="372804998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64234" y="1492341"/>
            <a:ext cx="5471979"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464234" y="2438485"/>
            <a:ext cx="5363042" cy="1363900"/>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Research Hypotheses</a:t>
            </a:r>
          </a:p>
          <a:p>
            <a:pPr algn="ctr">
              <a:lnSpc>
                <a:spcPct val="120000"/>
              </a:lnSpc>
            </a:pPr>
            <a:r>
              <a:rPr lang="ar-EG" sz="3600" b="1" dirty="0">
                <a:solidFill>
                  <a:srgbClr val="000000"/>
                </a:solidFill>
                <a:latin typeface="Times New Roman" panose="02020603050405020304" pitchFamily="18" charset="0"/>
                <a:cs typeface="Times New Roman" panose="02020603050405020304" pitchFamily="18" charset="0"/>
              </a:rPr>
              <a:t>فرضيات البحث</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3A17E624-C72A-46A4-94F2-30FB032159F3}"/>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4640399"/>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FF0000"/>
                </a:solidFill>
              </a:rPr>
              <a:t>فرضيات البحث</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729983" y="2032815"/>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Research Hypotheses</a:t>
            </a:r>
          </a:p>
        </p:txBody>
      </p:sp>
    </p:spTree>
    <p:extLst>
      <p:ext uri="{BB962C8B-B14F-4D97-AF65-F5344CB8AC3E}">
        <p14:creationId xmlns:p14="http://schemas.microsoft.com/office/powerpoint/2010/main" val="382139274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 y="1017512"/>
            <a:ext cx="12041946" cy="53375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50055" y="1443841"/>
            <a:ext cx="12041945" cy="3970318"/>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chemeClr val="bg1"/>
                </a:solidFill>
                <a:highlight>
                  <a:srgbClr val="000080"/>
                </a:highlight>
                <a:latin typeface="Times New Roman" panose="02020603050405020304" pitchFamily="18" charset="0"/>
                <a:cs typeface="Times New Roman" panose="02020603050405020304" pitchFamily="18" charset="0"/>
              </a:rPr>
              <a:t>Research Hypotheses</a:t>
            </a:r>
          </a:p>
          <a:p>
            <a:pPr marL="342900" indent="-342900" algn="just">
              <a:buFont typeface="Wingdings" panose="05000000000000000000" pitchFamily="2" charset="2"/>
              <a:buChar char="q"/>
            </a:pP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A research hypothesis is a statement that predicts the relationship between variables in a study.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It is an educated guess or assumption that guides the investigation and helps researchers formulate specific research questions. </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فرضية البحث هي عبارة تتنبأ بالعلاقة بين المتغيرات في الدراسة.</a:t>
            </a: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إنه تخمين أو افتراض مدروس يوجه التحقيق ويساعد الباحثين على صياغة أسئلة بحثية محددة.</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0079546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017512"/>
            <a:ext cx="10211459" cy="38921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59460" y="1193853"/>
            <a:ext cx="7348024" cy="3539430"/>
          </a:xfrm>
          <a:prstGeom prst="rect">
            <a:avLst/>
          </a:prstGeom>
          <a:noFill/>
        </p:spPr>
        <p:txBody>
          <a:bodyPr wrap="square" rtlCol="0">
            <a:spAutoFit/>
          </a:bodyPr>
          <a:lstStyle/>
          <a:p>
            <a:pPr marL="457200" indent="-457200" algn="just" rtl="1">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Null Hypothesis (H0)</a:t>
            </a:r>
          </a:p>
          <a:p>
            <a:pPr marL="457200" indent="-4572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Alternative Hypothesis (Ha)</a:t>
            </a:r>
          </a:p>
          <a:p>
            <a:pPr marL="457200" indent="-4572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Directional Hypothesis</a:t>
            </a:r>
          </a:p>
          <a:p>
            <a:pPr marL="457200" indent="-4572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Non-directional Hypothesis</a:t>
            </a:r>
          </a:p>
          <a:p>
            <a:pPr marL="457200" indent="-4572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Null Hypothesis of No Difference</a:t>
            </a:r>
          </a:p>
          <a:p>
            <a:pPr marL="457200" indent="-4572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Experimental Hypothesis</a:t>
            </a:r>
          </a:p>
          <a:p>
            <a:pPr marL="457200" indent="-4572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55605" y="731542"/>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0EE80C88-CF88-427A-82AC-B70E2CA703BD}"/>
              </a:ext>
            </a:extLst>
          </p:cNvPr>
          <p:cNvSpPr/>
          <p:nvPr/>
        </p:nvSpPr>
        <p:spPr>
          <a:xfrm>
            <a:off x="2968495" y="169627"/>
            <a:ext cx="5335307" cy="584775"/>
          </a:xfrm>
          <a:prstGeom prst="rect">
            <a:avLst/>
          </a:prstGeom>
        </p:spPr>
        <p:txBody>
          <a:bodyPr wrap="none">
            <a:spAutoFit/>
          </a:bodyPr>
          <a:lstStyle/>
          <a:p>
            <a:pPr lvl="0" algn="just"/>
            <a:r>
              <a:rPr lang="en-US" sz="3200" dirty="0">
                <a:solidFill>
                  <a:prstClr val="black"/>
                </a:solidFill>
                <a:highlight>
                  <a:srgbClr val="00FF00"/>
                </a:highlight>
                <a:latin typeface="Times New Roman" panose="02020603050405020304" pitchFamily="18" charset="0"/>
                <a:cs typeface="Times New Roman" panose="02020603050405020304" pitchFamily="18" charset="0"/>
              </a:rPr>
              <a:t>Types of Research Hypotheses </a:t>
            </a:r>
          </a:p>
        </p:txBody>
      </p:sp>
    </p:spTree>
    <p:extLst>
      <p:ext uri="{BB962C8B-B14F-4D97-AF65-F5344CB8AC3E}">
        <p14:creationId xmlns:p14="http://schemas.microsoft.com/office/powerpoint/2010/main" val="41109164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017512"/>
            <a:ext cx="11569650" cy="53832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22031" y="1017512"/>
            <a:ext cx="11071274" cy="526297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Null Hypothesis (H0):</a:t>
            </a:r>
          </a:p>
          <a:p>
            <a:pPr algn="just"/>
            <a:r>
              <a:rPr lang="en-US" sz="2800" b="1" dirty="0">
                <a:solidFill>
                  <a:srgbClr val="2D3956"/>
                </a:solidFill>
                <a:latin typeface="Times New Roman" panose="02020603050405020304" pitchFamily="18" charset="0"/>
                <a:cs typeface="Times New Roman" panose="02020603050405020304" pitchFamily="18" charset="0"/>
              </a:rPr>
              <a:t>Definition</a:t>
            </a:r>
            <a:r>
              <a:rPr lang="en-US" sz="2800" dirty="0">
                <a:solidFill>
                  <a:srgbClr val="2D3956"/>
                </a:solidFill>
                <a:latin typeface="Times New Roman" panose="02020603050405020304" pitchFamily="18" charset="0"/>
                <a:cs typeface="Times New Roman" panose="02020603050405020304" pitchFamily="18" charset="0"/>
              </a:rPr>
              <a:t>: The null hypothesis states that there is no significant relationship or difference between variables.</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b="1" dirty="0">
                <a:solidFill>
                  <a:srgbClr val="2D3956"/>
                </a:solidFill>
                <a:latin typeface="Times New Roman" panose="02020603050405020304" pitchFamily="18" charset="0"/>
                <a:cs typeface="Times New Roman" panose="02020603050405020304" pitchFamily="18" charset="0"/>
              </a:rPr>
              <a:t>Example:</a:t>
            </a:r>
            <a:r>
              <a:rPr lang="en-US" sz="2800" dirty="0">
                <a:solidFill>
                  <a:srgbClr val="2D3956"/>
                </a:solidFill>
                <a:latin typeface="Times New Roman" panose="02020603050405020304" pitchFamily="18" charset="0"/>
                <a:cs typeface="Times New Roman" panose="02020603050405020304" pitchFamily="18" charset="0"/>
              </a:rPr>
              <a:t> There is no significant relationship between employee job satisfaction and organizational commitment in the manufacturing industry.</a:t>
            </a: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r>
              <a:rPr lang="ar-EG" sz="2800" b="1" dirty="0">
                <a:solidFill>
                  <a:srgbClr val="2D3956"/>
                </a:solidFill>
                <a:latin typeface="Times New Roman" panose="02020603050405020304" pitchFamily="18" charset="0"/>
                <a:cs typeface="Times New Roman" panose="02020603050405020304" pitchFamily="18" charset="0"/>
              </a:rPr>
              <a:t>الفرضية الصفرية</a:t>
            </a:r>
            <a:r>
              <a:rPr lang="en-US" sz="2800" b="1" dirty="0">
                <a:solidFill>
                  <a:srgbClr val="2D3956"/>
                </a:solidFill>
                <a:latin typeface="Times New Roman" panose="02020603050405020304" pitchFamily="18" charset="0"/>
                <a:cs typeface="Times New Roman" panose="02020603050405020304" pitchFamily="18" charset="0"/>
              </a:rPr>
              <a:t>H0:- </a:t>
            </a:r>
            <a:r>
              <a:rPr lang="ar-EG" sz="2800" b="1" dirty="0">
                <a:solidFill>
                  <a:srgbClr val="2D3956"/>
                </a:solidFill>
                <a:latin typeface="Times New Roman" panose="02020603050405020304" pitchFamily="18" charset="0"/>
                <a:cs typeface="Times New Roman" panose="02020603050405020304" pitchFamily="18" charset="0"/>
              </a:rPr>
              <a:t> </a:t>
            </a:r>
          </a:p>
          <a:p>
            <a:pPr algn="just" rtl="1"/>
            <a:r>
              <a:rPr lang="ar-EG" sz="2800" b="1" dirty="0">
                <a:solidFill>
                  <a:srgbClr val="2D3956"/>
                </a:solidFill>
                <a:latin typeface="Times New Roman" panose="02020603050405020304" pitchFamily="18" charset="0"/>
                <a:cs typeface="Times New Roman" panose="02020603050405020304" pitchFamily="18" charset="0"/>
              </a:rPr>
              <a:t>التعريف</a:t>
            </a:r>
            <a:r>
              <a:rPr lang="ar-EG" sz="2800" dirty="0">
                <a:solidFill>
                  <a:srgbClr val="2D3956"/>
                </a:solidFill>
                <a:latin typeface="Times New Roman" panose="02020603050405020304" pitchFamily="18" charset="0"/>
                <a:cs typeface="Times New Roman" panose="02020603050405020304" pitchFamily="18" charset="0"/>
              </a:rPr>
              <a:t>: تنص الفرضية الصفرية على عدم وجود علاقة أو فرق معنوي بين المتغيرات.- </a:t>
            </a:r>
          </a:p>
          <a:p>
            <a:pPr algn="just" rtl="1"/>
            <a:endParaRPr lang="ar-EG" sz="2800" dirty="0">
              <a:solidFill>
                <a:srgbClr val="2D3956"/>
              </a:solidFill>
              <a:latin typeface="Times New Roman" panose="02020603050405020304" pitchFamily="18" charset="0"/>
              <a:cs typeface="Times New Roman" panose="02020603050405020304" pitchFamily="18" charset="0"/>
            </a:endParaRPr>
          </a:p>
          <a:p>
            <a:pPr algn="just" rtl="1"/>
            <a:r>
              <a:rPr lang="ar-EG" sz="2800" b="1" dirty="0">
                <a:solidFill>
                  <a:srgbClr val="2D3956"/>
                </a:solidFill>
                <a:latin typeface="Times New Roman" panose="02020603050405020304" pitchFamily="18" charset="0"/>
                <a:cs typeface="Times New Roman" panose="02020603050405020304" pitchFamily="18" charset="0"/>
              </a:rPr>
              <a:t>مثال</a:t>
            </a:r>
            <a:r>
              <a:rPr lang="ar-EG" sz="2800" dirty="0">
                <a:solidFill>
                  <a:srgbClr val="2D3956"/>
                </a:solidFill>
                <a:latin typeface="Times New Roman" panose="02020603050405020304" pitchFamily="18" charset="0"/>
                <a:cs typeface="Times New Roman" panose="02020603050405020304" pitchFamily="18" charset="0"/>
              </a:rPr>
              <a:t>: لا توجد علاقة ذات دلالة إحصائية بين الرضا الوظيفي للموظفين والالتزام التنظيمي في الصناعة التحويلية.</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55605" y="731542"/>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0EE80C88-CF88-427A-82AC-B70E2CA703BD}"/>
              </a:ext>
            </a:extLst>
          </p:cNvPr>
          <p:cNvSpPr/>
          <p:nvPr/>
        </p:nvSpPr>
        <p:spPr>
          <a:xfrm>
            <a:off x="2968495" y="169627"/>
            <a:ext cx="5335307" cy="584775"/>
          </a:xfrm>
          <a:prstGeom prst="rect">
            <a:avLst/>
          </a:prstGeom>
        </p:spPr>
        <p:txBody>
          <a:bodyPr wrap="none">
            <a:spAutoFit/>
          </a:bodyPr>
          <a:lstStyle/>
          <a:p>
            <a:pPr lvl="0" algn="just"/>
            <a:r>
              <a:rPr lang="en-US" sz="3200" dirty="0">
                <a:solidFill>
                  <a:prstClr val="black"/>
                </a:solidFill>
                <a:highlight>
                  <a:srgbClr val="00FF00"/>
                </a:highlight>
                <a:latin typeface="Times New Roman" panose="02020603050405020304" pitchFamily="18" charset="0"/>
                <a:cs typeface="Times New Roman" panose="02020603050405020304" pitchFamily="18" charset="0"/>
              </a:rPr>
              <a:t>Types of Research Hypotheses </a:t>
            </a:r>
          </a:p>
        </p:txBody>
      </p:sp>
    </p:spTree>
    <p:extLst>
      <p:ext uri="{BB962C8B-B14F-4D97-AF65-F5344CB8AC3E}">
        <p14:creationId xmlns:p14="http://schemas.microsoft.com/office/powerpoint/2010/main" val="276575521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017512"/>
            <a:ext cx="11569650" cy="53832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50166" y="1453095"/>
            <a:ext cx="11071274" cy="397031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Alternative Hypothesis (Ha):</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Definition: </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 alternative hypothesis states that there is a significant relationship or difference between variables.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Example: </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There is a significant positive relationship between transformational leadership and employee performance in the service sector.</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 الفرضية البديلة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التعريف: </a:t>
            </a: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تنص الفرضية البديلة على وجود علاقة أو فرق معنوي بين المتغيرات</a:t>
            </a:r>
            <a:r>
              <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مثال: </a:t>
            </a: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توجد علاقة إيجابية معنوية بين القيادة التحويلية وأداء الموظفين في قطاع الخدمات.</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55605" y="731542"/>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0EE80C88-CF88-427A-82AC-B70E2CA703BD}"/>
              </a:ext>
            </a:extLst>
          </p:cNvPr>
          <p:cNvSpPr/>
          <p:nvPr/>
        </p:nvSpPr>
        <p:spPr>
          <a:xfrm>
            <a:off x="2968495" y="183695"/>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00"/>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308915895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 y="1017512"/>
            <a:ext cx="12041946" cy="53375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50055" y="1439283"/>
            <a:ext cx="12041945" cy="4401205"/>
          </a:xfrm>
          <a:prstGeom prst="rect">
            <a:avLst/>
          </a:prstGeom>
          <a:noFill/>
        </p:spPr>
        <p:txBody>
          <a:bodyPr wrap="square" rtlCol="0">
            <a:spAutoFit/>
          </a:bodyPr>
          <a:lstStyle/>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Hypotheses can be either </a:t>
            </a:r>
            <a:r>
              <a:rPr lang="en-US" sz="2800" b="1" dirty="0">
                <a:solidFill>
                  <a:srgbClr val="2D3956"/>
                </a:solidFill>
                <a:latin typeface="Times New Roman" panose="02020603050405020304" pitchFamily="18" charset="0"/>
                <a:cs typeface="Times New Roman" panose="02020603050405020304" pitchFamily="18" charset="0"/>
              </a:rPr>
              <a:t>directional or non-directional</a:t>
            </a:r>
            <a:r>
              <a:rPr lang="en-US" sz="2800" dirty="0">
                <a:solidFill>
                  <a:srgbClr val="2D3956"/>
                </a:solidFill>
                <a:latin typeface="Times New Roman" panose="02020603050405020304" pitchFamily="18" charset="0"/>
                <a:cs typeface="Times New Roman" panose="02020603050405020304" pitchFamily="18" charset="0"/>
              </a:rPr>
              <a:t>. </a:t>
            </a: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Directional hypotheses </a:t>
            </a:r>
            <a:r>
              <a:rPr lang="en-US" sz="2800" dirty="0">
                <a:solidFill>
                  <a:srgbClr val="2D3956"/>
                </a:solidFill>
                <a:latin typeface="Times New Roman" panose="02020603050405020304" pitchFamily="18" charset="0"/>
                <a:cs typeface="Times New Roman" panose="02020603050405020304" pitchFamily="18" charset="0"/>
              </a:rPr>
              <a:t>predict the direction of the relationship between variables</a:t>
            </a: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Non-directional hypotheses </a:t>
            </a:r>
            <a:r>
              <a:rPr lang="en-US" sz="2800" dirty="0">
                <a:solidFill>
                  <a:srgbClr val="2D3956"/>
                </a:solidFill>
                <a:latin typeface="Times New Roman" panose="02020603050405020304" pitchFamily="18" charset="0"/>
                <a:cs typeface="Times New Roman" panose="02020603050405020304" pitchFamily="18" charset="0"/>
              </a:rPr>
              <a:t>merely state that a relationship exists without specifying its direction.</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ar-EG" sz="2800" dirty="0">
                <a:solidFill>
                  <a:srgbClr val="2D3956"/>
                </a:solidFill>
                <a:latin typeface="Times New Roman" panose="02020603050405020304" pitchFamily="18" charset="0"/>
                <a:cs typeface="Times New Roman" panose="02020603050405020304" pitchFamily="18" charset="0"/>
              </a:rPr>
              <a:t>يمكن أن تكون الفرضيات إما اتجاهية أو غير اتجاهية. تتنبأ الفرضيات الاتجاهية باتجاه العلاقة بين المتغيرات، بينما تنص الفرضيات غير الاتجاهية فقط على وجود علاقة دون تحديد اتجاهها.</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529187" y="748873"/>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63AF3BB8-C5CC-4A15-B62F-E171E87A7D7A}"/>
              </a:ext>
            </a:extLst>
          </p:cNvPr>
          <p:cNvSpPr/>
          <p:nvPr/>
        </p:nvSpPr>
        <p:spPr>
          <a:xfrm>
            <a:off x="2968494" y="124796"/>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00"/>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9217159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 y="1017512"/>
            <a:ext cx="12041946" cy="53375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30615" y="1017512"/>
            <a:ext cx="11730770"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chemeClr val="bg1"/>
                </a:solidFill>
                <a:highlight>
                  <a:srgbClr val="000080"/>
                </a:highlight>
                <a:latin typeface="Times New Roman" panose="02020603050405020304" pitchFamily="18" charset="0"/>
                <a:cs typeface="Times New Roman" panose="02020603050405020304" pitchFamily="18" charset="0"/>
              </a:rPr>
              <a:t>For example: </a:t>
            </a:r>
            <a:r>
              <a:rPr lang="en-US" sz="2800" dirty="0">
                <a:solidFill>
                  <a:srgbClr val="2D3956"/>
                </a:solidFill>
                <a:latin typeface="Times New Roman" panose="02020603050405020304" pitchFamily="18" charset="0"/>
                <a:cs typeface="Times New Roman" panose="02020603050405020304" pitchFamily="18" charset="0"/>
              </a:rPr>
              <a:t>Suppose we are interested in </a:t>
            </a:r>
            <a:r>
              <a:rPr lang="en-US" sz="2800" u="sng" dirty="0">
                <a:solidFill>
                  <a:srgbClr val="2D3956"/>
                </a:solidFill>
                <a:latin typeface="Times New Roman" panose="02020603050405020304" pitchFamily="18" charset="0"/>
                <a:cs typeface="Times New Roman" panose="02020603050405020304" pitchFamily="18" charset="0"/>
              </a:rPr>
              <a:t>investigating the impact of employee motivation on job performance. </a:t>
            </a:r>
            <a:endParaRPr lang="ar-EG" sz="2800" u="sng"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ar-EG" sz="2800" u="sng"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b="1" dirty="0">
                <a:solidFill>
                  <a:schemeClr val="bg1"/>
                </a:solidFill>
                <a:highlight>
                  <a:srgbClr val="4472C4"/>
                </a:highlight>
                <a:latin typeface="Times New Roman" panose="02020603050405020304" pitchFamily="18" charset="0"/>
                <a:cs typeface="Times New Roman" panose="02020603050405020304" pitchFamily="18" charset="0"/>
              </a:rPr>
              <a:t>A directional research hypothesis could be</a:t>
            </a:r>
            <a:r>
              <a:rPr lang="en-US" sz="2800" dirty="0">
                <a:solidFill>
                  <a:srgbClr val="2D3956"/>
                </a:solidFill>
                <a:latin typeface="Times New Roman" panose="02020603050405020304" pitchFamily="18" charset="0"/>
                <a:cs typeface="Times New Roman" panose="02020603050405020304" pitchFamily="18" charset="0"/>
              </a:rPr>
              <a:t>: "Increased employee motivation positively and significantly affects job performance." </a:t>
            </a:r>
          </a:p>
          <a:p>
            <a:pPr algn="just"/>
            <a:r>
              <a:rPr lang="en-US" sz="2800" dirty="0">
                <a:solidFill>
                  <a:srgbClr val="2D3956"/>
                </a:solidFill>
                <a:latin typeface="Times New Roman" panose="02020603050405020304" pitchFamily="18" charset="0"/>
                <a:cs typeface="Times New Roman" panose="02020603050405020304" pitchFamily="18" charset="0"/>
              </a:rPr>
              <a:t>This hypothesis predicts a positive and significant relationship between employee motivation and job performance. </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chemeClr val="bg1"/>
                </a:solidFill>
                <a:highlight>
                  <a:srgbClr val="4472C4"/>
                </a:highlight>
                <a:latin typeface="Times New Roman" panose="02020603050405020304" pitchFamily="18" charset="0"/>
                <a:cs typeface="Times New Roman" panose="02020603050405020304" pitchFamily="18" charset="0"/>
              </a:rPr>
              <a:t>كن أن تكون فرضية البحث الاتجاهي كما يلي</a:t>
            </a:r>
            <a:r>
              <a:rPr lang="ar-EG" sz="2800" dirty="0">
                <a:latin typeface="Times New Roman" panose="02020603050405020304" pitchFamily="18" charset="0"/>
                <a:cs typeface="Times New Roman" panose="02020603050405020304" pitchFamily="18" charset="0"/>
              </a:rPr>
              <a:t>: "زيادة تحفيز الموظفين تؤثر بشكل إيجابي ومعنوي على الأداء الوظيفي".تتنبأ هذه الفرضية بوجود علاقة إيجابية ومعنوية بين تحفيز الموظفين والأداء الوظيفي.</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548299" y="770845"/>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68867FF-EBEE-4B82-A216-A6DCDF395ABD}"/>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00"/>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200005851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 y="1017512"/>
            <a:ext cx="12041946" cy="53375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50056" y="1439283"/>
            <a:ext cx="11730770"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chemeClr val="bg1"/>
                </a:solidFill>
                <a:highlight>
                  <a:srgbClr val="000080"/>
                </a:highlight>
                <a:latin typeface="Times New Roman" panose="02020603050405020304" pitchFamily="18" charset="0"/>
                <a:cs typeface="Times New Roman" panose="02020603050405020304" pitchFamily="18" charset="0"/>
              </a:rPr>
              <a:t>For example: </a:t>
            </a:r>
            <a:r>
              <a:rPr lang="en-US" sz="2800" dirty="0">
                <a:solidFill>
                  <a:srgbClr val="2D3956"/>
                </a:solidFill>
                <a:latin typeface="Times New Roman" panose="02020603050405020304" pitchFamily="18" charset="0"/>
                <a:cs typeface="Times New Roman" panose="02020603050405020304" pitchFamily="18" charset="0"/>
              </a:rPr>
              <a:t>Suppose we are interested in </a:t>
            </a:r>
            <a:r>
              <a:rPr lang="en-US" sz="2800" u="sng" dirty="0">
                <a:solidFill>
                  <a:srgbClr val="2D3956"/>
                </a:solidFill>
                <a:latin typeface="Times New Roman" panose="02020603050405020304" pitchFamily="18" charset="0"/>
                <a:cs typeface="Times New Roman" panose="02020603050405020304" pitchFamily="18" charset="0"/>
              </a:rPr>
              <a:t>investigating the impact of employee motivation on job performance. </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chemeClr val="bg1"/>
                </a:solidFill>
                <a:highlight>
                  <a:srgbClr val="4472C4"/>
                </a:highlight>
                <a:latin typeface="Times New Roman" panose="02020603050405020304" pitchFamily="18" charset="0"/>
                <a:cs typeface="Times New Roman" panose="02020603050405020304" pitchFamily="18" charset="0"/>
              </a:rPr>
              <a:t>A non-directional hypothesis would state:</a:t>
            </a:r>
            <a:r>
              <a:rPr lang="en-US" sz="2800" dirty="0">
                <a:solidFill>
                  <a:srgbClr val="2D3956"/>
                </a:solidFill>
                <a:latin typeface="Times New Roman" panose="02020603050405020304" pitchFamily="18" charset="0"/>
                <a:cs typeface="Times New Roman" panose="02020603050405020304" pitchFamily="18" charset="0"/>
              </a:rPr>
              <a:t> "There is a </a:t>
            </a:r>
            <a:r>
              <a:rPr lang="en-US" sz="2800" dirty="0" err="1">
                <a:solidFill>
                  <a:srgbClr val="2D3956"/>
                </a:solidFill>
                <a:latin typeface="Times New Roman" panose="02020603050405020304" pitchFamily="18" charset="0"/>
                <a:cs typeface="Times New Roman" panose="02020603050405020304" pitchFamily="18" charset="0"/>
              </a:rPr>
              <a:t>a</a:t>
            </a:r>
            <a:r>
              <a:rPr lang="en-US" sz="2800" dirty="0">
                <a:solidFill>
                  <a:srgbClr val="2D3956"/>
                </a:solidFill>
                <a:latin typeface="Times New Roman" panose="02020603050405020304" pitchFamily="18" charset="0"/>
                <a:cs typeface="Times New Roman" panose="02020603050405020304" pitchFamily="18" charset="0"/>
              </a:rPr>
              <a:t> significant relationship between employee motivation and job performance." This hypothesis does not specify the direction of the relationship.</a:t>
            </a: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chemeClr val="bg1"/>
                </a:solidFill>
                <a:highlight>
                  <a:srgbClr val="4472C4"/>
                </a:highlight>
                <a:latin typeface="Times New Roman" panose="02020603050405020304" pitchFamily="18" charset="0"/>
                <a:cs typeface="Times New Roman" panose="02020603050405020304" pitchFamily="18" charset="0"/>
              </a:rPr>
              <a:t>ومن ناحية أخرى، فإن الفرضية غير الاتجاهية تنص على ما يلي</a:t>
            </a:r>
            <a:r>
              <a:rPr lang="ar-EG" sz="2800" dirty="0">
                <a:solidFill>
                  <a:srgbClr val="2D3956"/>
                </a:solidFill>
                <a:latin typeface="Times New Roman" panose="02020603050405020304" pitchFamily="18" charset="0"/>
                <a:cs typeface="Times New Roman" panose="02020603050405020304" pitchFamily="18" charset="0"/>
              </a:rPr>
              <a:t>: "هناك علاقة معنوية بين تحفيز الموظف والأداء الوظيفي". هذه الفرضية لا تحدد اتجاه العلاقة.</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548299" y="777262"/>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854C6D6-1D94-4443-9BB4-6697CBDB3781}"/>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00"/>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422925935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 y="1017512"/>
            <a:ext cx="12041946" cy="53375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30615" y="1017512"/>
            <a:ext cx="11730770"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Null Hypothesis of No Difference:</a:t>
            </a:r>
          </a:p>
          <a:p>
            <a:pPr algn="just"/>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Definition</a:t>
            </a:r>
            <a:r>
              <a:rPr lang="en-US" sz="2800" dirty="0">
                <a:latin typeface="Times New Roman" panose="02020603050405020304" pitchFamily="18" charset="0"/>
                <a:cs typeface="Times New Roman" panose="02020603050405020304" pitchFamily="18" charset="0"/>
              </a:rPr>
              <a:t>: The null hypothesis of no difference states that there is no significant difference between groups or conditions.</a:t>
            </a:r>
          </a:p>
          <a:p>
            <a:pPr marL="457200" indent="-457200" algn="just">
              <a:buFontTx/>
              <a:buChar char="-"/>
            </a:pPr>
            <a:r>
              <a:rPr lang="en-US" sz="2800" b="1" dirty="0">
                <a:latin typeface="Times New Roman" panose="02020603050405020304" pitchFamily="18" charset="0"/>
                <a:cs typeface="Times New Roman" panose="02020603050405020304" pitchFamily="18" charset="0"/>
              </a:rPr>
              <a:t>Example</a:t>
            </a:r>
            <a:r>
              <a:rPr lang="en-US" sz="2800" dirty="0">
                <a:latin typeface="Times New Roman" panose="02020603050405020304" pitchFamily="18" charset="0"/>
                <a:cs typeface="Times New Roman" panose="02020603050405020304" pitchFamily="18" charset="0"/>
              </a:rPr>
              <a:t>: There is no significant difference in customer loyalty between two different marketing strategies in the hospitality industry.</a:t>
            </a:r>
          </a:p>
          <a:p>
            <a:pPr marL="457200" indent="-457200" algn="just">
              <a:buFontTx/>
              <a:buChar char="-"/>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b="1" dirty="0">
                <a:latin typeface="Times New Roman" panose="02020603050405020304" pitchFamily="18" charset="0"/>
                <a:cs typeface="Times New Roman" panose="02020603050405020304" pitchFamily="18" charset="0"/>
              </a:rPr>
              <a:t>الفرضية الصفرية لعدم وجود فرق:- </a:t>
            </a:r>
            <a:endParaRPr lang="en-US" sz="2800" b="1" dirty="0">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b="1" dirty="0">
                <a:latin typeface="Times New Roman" panose="02020603050405020304" pitchFamily="18" charset="0"/>
                <a:cs typeface="Times New Roman" panose="02020603050405020304" pitchFamily="18" charset="0"/>
              </a:rPr>
              <a:t>التعريف</a:t>
            </a:r>
            <a:r>
              <a:rPr lang="ar-EG" sz="2800" dirty="0">
                <a:latin typeface="Times New Roman" panose="02020603050405020304" pitchFamily="18" charset="0"/>
                <a:cs typeface="Times New Roman" panose="02020603050405020304" pitchFamily="18" charset="0"/>
              </a:rPr>
              <a:t>: تنص الفرضية الصفرية لعدم وجود فرق على عدم وجود فرق كبير بين المجموعات أو الظروف</a:t>
            </a:r>
            <a:endParaRPr lang="en-US" sz="2800" dirty="0">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b="1" dirty="0">
                <a:latin typeface="Times New Roman" panose="02020603050405020304" pitchFamily="18" charset="0"/>
                <a:cs typeface="Times New Roman" panose="02020603050405020304" pitchFamily="18" charset="0"/>
              </a:rPr>
              <a:t>مثال</a:t>
            </a:r>
            <a:r>
              <a:rPr lang="ar-EG" sz="2800" dirty="0">
                <a:latin typeface="Times New Roman" panose="02020603050405020304" pitchFamily="18" charset="0"/>
                <a:cs typeface="Times New Roman" panose="02020603050405020304" pitchFamily="18" charset="0"/>
              </a:rPr>
              <a:t>: لا يوجد فرق كبير في ولاء العملاء بين استراتيجيتين تسويقيتين مختلفتين في صناعة الضيافة.</a:t>
            </a:r>
            <a:endParaRPr lang="en-US" sz="28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548299" y="770845"/>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68867FF-EBEE-4B82-A216-A6DCDF395ABD}"/>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00"/>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240547273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 y="1017512"/>
            <a:ext cx="12041946" cy="53375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30615" y="1255063"/>
            <a:ext cx="11730770"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Experimental Hypothesis:</a:t>
            </a:r>
          </a:p>
          <a:p>
            <a:pPr marL="457200" indent="-457200" algn="just">
              <a:buFont typeface="Wingdings" panose="05000000000000000000" pitchFamily="2" charset="2"/>
              <a:buChar char="q"/>
            </a:pPr>
            <a:endParaRPr lang="en-US" sz="2800" b="1" dirty="0">
              <a:latin typeface="Times New Roman" panose="02020603050405020304" pitchFamily="18" charset="0"/>
              <a:cs typeface="Times New Roman" panose="02020603050405020304" pitchFamily="18" charset="0"/>
            </a:endParaRPr>
          </a:p>
          <a:p>
            <a:pPr algn="just"/>
            <a:r>
              <a:rPr lang="en-US" sz="2800" b="1" dirty="0">
                <a:latin typeface="Times New Roman" panose="02020603050405020304" pitchFamily="18" charset="0"/>
                <a:cs typeface="Times New Roman" panose="02020603050405020304" pitchFamily="18" charset="0"/>
              </a:rPr>
              <a:t>- Definition: </a:t>
            </a:r>
            <a:r>
              <a:rPr lang="en-US" sz="2800" dirty="0">
                <a:latin typeface="Times New Roman" panose="02020603050405020304" pitchFamily="18" charset="0"/>
                <a:cs typeface="Times New Roman" panose="02020603050405020304" pitchFamily="18" charset="0"/>
              </a:rPr>
              <a:t>The experimental hypothesis predicts the outcome of an experiment or intervention.</a:t>
            </a:r>
          </a:p>
          <a:p>
            <a:pPr marL="457200" indent="-457200" algn="just">
              <a:buFontTx/>
              <a:buChar char="-"/>
            </a:pPr>
            <a:r>
              <a:rPr lang="en-US" sz="2800" b="1" dirty="0">
                <a:latin typeface="Times New Roman" panose="02020603050405020304" pitchFamily="18" charset="0"/>
                <a:cs typeface="Times New Roman" panose="02020603050405020304" pitchFamily="18" charset="0"/>
              </a:rPr>
              <a:t>Example: </a:t>
            </a:r>
            <a:r>
              <a:rPr lang="en-US" sz="2800" dirty="0">
                <a:latin typeface="Times New Roman" panose="02020603050405020304" pitchFamily="18" charset="0"/>
                <a:cs typeface="Times New Roman" panose="02020603050405020304" pitchFamily="18" charset="0"/>
              </a:rPr>
              <a:t>The implementation of a flexible work arrangement will lead to a decrease in employee turnover in the banking sector.</a:t>
            </a:r>
          </a:p>
          <a:p>
            <a:pPr algn="just" rtl="1"/>
            <a:endParaRPr lang="en-US" sz="2800" dirty="0">
              <a:latin typeface="Times New Roman" panose="02020603050405020304" pitchFamily="18" charset="0"/>
              <a:cs typeface="Times New Roman" panose="02020603050405020304" pitchFamily="18" charset="0"/>
            </a:endParaRPr>
          </a:p>
          <a:p>
            <a:pPr algn="just" rtl="1"/>
            <a:endParaRPr lang="en-US" sz="2800" b="1" dirty="0">
              <a:latin typeface="Times New Roman" panose="02020603050405020304" pitchFamily="18" charset="0"/>
              <a:cs typeface="Times New Roman" panose="02020603050405020304" pitchFamily="18" charset="0"/>
            </a:endParaRPr>
          </a:p>
          <a:p>
            <a:pPr algn="just" rtl="1"/>
            <a:r>
              <a:rPr lang="ar-EG" sz="2800" b="1" dirty="0">
                <a:latin typeface="Times New Roman" panose="02020603050405020304" pitchFamily="18" charset="0"/>
                <a:cs typeface="Times New Roman" panose="02020603050405020304" pitchFamily="18" charset="0"/>
              </a:rPr>
              <a:t>الفرضية التجريبية:- </a:t>
            </a:r>
            <a:endParaRPr lang="en-US" sz="2800" b="1" dirty="0">
              <a:latin typeface="Times New Roman" panose="02020603050405020304" pitchFamily="18" charset="0"/>
              <a:cs typeface="Times New Roman" panose="02020603050405020304" pitchFamily="18" charset="0"/>
            </a:endParaRPr>
          </a:p>
          <a:p>
            <a:pPr algn="just" rtl="1"/>
            <a:r>
              <a:rPr lang="ar-EG" sz="2800" b="1" dirty="0">
                <a:latin typeface="Times New Roman" panose="02020603050405020304" pitchFamily="18" charset="0"/>
                <a:cs typeface="Times New Roman" panose="02020603050405020304" pitchFamily="18" charset="0"/>
              </a:rPr>
              <a:t>التعريف: </a:t>
            </a:r>
            <a:r>
              <a:rPr lang="ar-EG" sz="2800" dirty="0">
                <a:latin typeface="Times New Roman" panose="02020603050405020304" pitchFamily="18" charset="0"/>
                <a:cs typeface="Times New Roman" panose="02020603050405020304" pitchFamily="18" charset="0"/>
              </a:rPr>
              <a:t>الفرضية التجريبية تتنبأ بنتيجة التجربة أو التدخل.</a:t>
            </a:r>
            <a:endParaRPr lang="en-US" sz="2800" dirty="0">
              <a:latin typeface="Times New Roman" panose="02020603050405020304" pitchFamily="18" charset="0"/>
              <a:cs typeface="Times New Roman" panose="02020603050405020304" pitchFamily="18" charset="0"/>
            </a:endParaRPr>
          </a:p>
          <a:p>
            <a:pPr algn="just" rtl="1"/>
            <a:r>
              <a:rPr lang="ar-EG" sz="2800" b="1" dirty="0">
                <a:latin typeface="Times New Roman" panose="02020603050405020304" pitchFamily="18" charset="0"/>
                <a:cs typeface="Times New Roman" panose="02020603050405020304" pitchFamily="18" charset="0"/>
              </a:rPr>
              <a:t>مثال: </a:t>
            </a:r>
            <a:r>
              <a:rPr lang="ar-EG" sz="2800" dirty="0">
                <a:latin typeface="Times New Roman" panose="02020603050405020304" pitchFamily="18" charset="0"/>
                <a:cs typeface="Times New Roman" panose="02020603050405020304" pitchFamily="18" charset="0"/>
              </a:rPr>
              <a:t>تطبيق ترتيبات العمل المرنة سيؤدي إلى انخفاض معدل دوران الموظفين في القطاع المصرفي.</a:t>
            </a:r>
            <a:endParaRPr lang="en-US" sz="28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548299" y="770845"/>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68867FF-EBEE-4B82-A216-A6DCDF395ABD}"/>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00"/>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263310431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54659" y="1630344"/>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21184" y="2399649"/>
            <a:ext cx="4222539" cy="1363900"/>
          </a:xfrm>
          <a:prstGeom prst="rect">
            <a:avLst/>
          </a:prstGeom>
        </p:spPr>
        <p:txBody>
          <a:bodyPr wrap="square">
            <a:spAutoFit/>
          </a:bodyPr>
          <a:lstStyle/>
          <a:p>
            <a:pPr algn="ctr">
              <a:lnSpc>
                <a:spcPct val="120000"/>
              </a:lnSpc>
            </a:pPr>
            <a:r>
              <a:rPr lang="en-US" sz="3600" b="1" dirty="0">
                <a:solidFill>
                  <a:srgbClr val="8E5A6D"/>
                </a:solidFill>
                <a:latin typeface="Times New Roman" panose="02020603050405020304" pitchFamily="18" charset="0"/>
                <a:cs typeface="Times New Roman" panose="02020603050405020304" pitchFamily="18" charset="0"/>
              </a:rPr>
              <a:t>KAHOOT Time</a:t>
            </a:r>
          </a:p>
          <a:p>
            <a:pPr>
              <a:lnSpc>
                <a:spcPct val="120000"/>
              </a:lnSpc>
            </a:pPr>
            <a:endParaRPr lang="en-US" sz="3600" b="1" dirty="0">
              <a:solidFill>
                <a:srgbClr val="00000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5F4CE6DB-FB31-47A1-BC3D-CE0198E20823}"/>
              </a:ext>
            </a:extLst>
          </p:cNvPr>
          <p:cNvPicPr>
            <a:picLocks noChangeAspect="1"/>
          </p:cNvPicPr>
          <p:nvPr/>
        </p:nvPicPr>
        <p:blipFill>
          <a:blip r:embed="rId4"/>
          <a:stretch>
            <a:fillRect/>
          </a:stretch>
        </p:blipFill>
        <p:spPr>
          <a:xfrm>
            <a:off x="1681655" y="3804458"/>
            <a:ext cx="3667125" cy="1247775"/>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64234" y="1492341"/>
            <a:ext cx="5471979"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464234" y="2438485"/>
            <a:ext cx="5363042" cy="2028697"/>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Research Model/ Conceptual Model</a:t>
            </a:r>
          </a:p>
          <a:p>
            <a:pPr algn="ctr">
              <a:lnSpc>
                <a:spcPct val="120000"/>
              </a:lnSpc>
            </a:pPr>
            <a:r>
              <a:rPr lang="ar-EG" sz="3600" b="1" dirty="0">
                <a:solidFill>
                  <a:srgbClr val="000000"/>
                </a:solidFill>
                <a:latin typeface="Times New Roman" panose="02020603050405020304" pitchFamily="18" charset="0"/>
                <a:cs typeface="Times New Roman" panose="02020603050405020304" pitchFamily="18" charset="0"/>
              </a:rPr>
              <a:t>نموذج البحث</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3A17E624-C72A-46A4-94F2-30FB032159F3}"/>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762241"/>
      </p:ext>
    </p:extLst>
  </p:cSld>
  <p:clrMapOvr>
    <a:masterClrMapping/>
  </p:clrMapOvr>
  <p:transition spd="slow">
    <p:comb/>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946050"/>
            <a:ext cx="11569650" cy="54089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5" y="1258565"/>
            <a:ext cx="11569650" cy="3539430"/>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A conceptual model is a representation or framework that helps to organize and understand complex ideas or concepts. </a:t>
            </a:r>
          </a:p>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It provides a visual or written depiction of the relationships between different elements or variables in a particular system or theory. </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النموذج المفاهيمي هو تمثيل أو إطار يساعد على تنظيم وفهم الأفكار أو المفاهيم المعقدة.</a:t>
            </a: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فهو يوفر تصويرًا مرئيًا أو مكتوبًا للعلاقات بين العناصر أو المتغيرات المختلفة في نظام أو نظرية معينة.</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9368072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659285"/>
            <a:ext cx="9099324" cy="3539430"/>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Steps for creating a conceptual model:</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514350" indent="-514350" algn="just">
              <a:buAutoNum type="arabicPeriod"/>
            </a:pPr>
            <a:r>
              <a:rPr lang="en-US" sz="2800" b="1" dirty="0">
                <a:solidFill>
                  <a:srgbClr val="2D3956"/>
                </a:solidFill>
                <a:latin typeface="Times New Roman" panose="02020603050405020304" pitchFamily="18" charset="0"/>
                <a:cs typeface="Times New Roman" panose="02020603050405020304" pitchFamily="18" charset="0"/>
              </a:rPr>
              <a:t>Identify the key elements</a:t>
            </a:r>
            <a:r>
              <a:rPr lang="en-US" sz="2800" dirty="0">
                <a:solidFill>
                  <a:srgbClr val="2D3956"/>
                </a:solidFill>
                <a:latin typeface="Times New Roman" panose="02020603050405020304" pitchFamily="18" charset="0"/>
                <a:cs typeface="Times New Roman" panose="02020603050405020304" pitchFamily="18" charset="0"/>
              </a:rPr>
              <a:t>: Start by identifying the main components or variables that are relevant to your topic or theory. </a:t>
            </a:r>
          </a:p>
          <a:p>
            <a:pPr marL="514350" indent="-514350" algn="just">
              <a:buAutoNum type="arabicPeriod"/>
            </a:pPr>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2. </a:t>
            </a:r>
            <a:r>
              <a:rPr lang="en-US" sz="2800" b="1" dirty="0">
                <a:solidFill>
                  <a:srgbClr val="2D3956"/>
                </a:solidFill>
                <a:latin typeface="Times New Roman" panose="02020603050405020304" pitchFamily="18" charset="0"/>
                <a:cs typeface="Times New Roman" panose="02020603050405020304" pitchFamily="18" charset="0"/>
              </a:rPr>
              <a:t>Determine the relationships</a:t>
            </a:r>
            <a:r>
              <a:rPr lang="en-US" sz="2800" dirty="0">
                <a:solidFill>
                  <a:srgbClr val="2D3956"/>
                </a:solidFill>
                <a:latin typeface="Times New Roman" panose="02020603050405020304" pitchFamily="18" charset="0"/>
                <a:cs typeface="Times New Roman" panose="02020603050405020304" pitchFamily="18" charset="0"/>
              </a:rPr>
              <a:t>: Use arrows or lines to represent these relationships in your conceptual model.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7168981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E1280C2-7947-4057-A84C-E4DCF60262C7}"/>
              </a:ext>
            </a:extLst>
          </p:cNvPr>
          <p:cNvPicPr>
            <a:picLocks noChangeAspect="1"/>
          </p:cNvPicPr>
          <p:nvPr/>
        </p:nvPicPr>
        <p:blipFill>
          <a:blip r:embed="rId2"/>
          <a:stretch>
            <a:fillRect/>
          </a:stretch>
        </p:blipFill>
        <p:spPr>
          <a:xfrm>
            <a:off x="6382044" y="1043354"/>
            <a:ext cx="5809955" cy="4555588"/>
          </a:xfrm>
          <a:prstGeom prst="rect">
            <a:avLst/>
          </a:prstGeom>
        </p:spPr>
      </p:pic>
      <p:pic>
        <p:nvPicPr>
          <p:cNvPr id="7" name="Picture 6">
            <a:extLst>
              <a:ext uri="{FF2B5EF4-FFF2-40B4-BE49-F238E27FC236}">
                <a16:creationId xmlns:a16="http://schemas.microsoft.com/office/drawing/2014/main" id="{FF31727F-A8CE-4467-8525-3E629464BE63}"/>
              </a:ext>
            </a:extLst>
          </p:cNvPr>
          <p:cNvPicPr>
            <a:picLocks noChangeAspect="1"/>
          </p:cNvPicPr>
          <p:nvPr/>
        </p:nvPicPr>
        <p:blipFill>
          <a:blip r:embed="rId3"/>
          <a:stretch>
            <a:fillRect/>
          </a:stretch>
        </p:blipFill>
        <p:spPr>
          <a:xfrm>
            <a:off x="0" y="1152085"/>
            <a:ext cx="5995918" cy="4446857"/>
          </a:xfrm>
          <a:prstGeom prst="rect">
            <a:avLst/>
          </a:prstGeom>
        </p:spPr>
      </p:pic>
    </p:spTree>
    <p:extLst>
      <p:ext uri="{BB962C8B-B14F-4D97-AF65-F5344CB8AC3E}">
        <p14:creationId xmlns:p14="http://schemas.microsoft.com/office/powerpoint/2010/main" val="218832740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D006088-3220-4B5B-AB5F-FB30C6950693}"/>
              </a:ext>
            </a:extLst>
          </p:cNvPr>
          <p:cNvPicPr>
            <a:picLocks noChangeAspect="1"/>
          </p:cNvPicPr>
          <p:nvPr/>
        </p:nvPicPr>
        <p:blipFill>
          <a:blip r:embed="rId2"/>
          <a:stretch>
            <a:fillRect/>
          </a:stretch>
        </p:blipFill>
        <p:spPr>
          <a:xfrm>
            <a:off x="1198171" y="602422"/>
            <a:ext cx="9795657" cy="5653156"/>
          </a:xfrm>
          <a:prstGeom prst="rect">
            <a:avLst/>
          </a:prstGeom>
          <a:solidFill>
            <a:schemeClr val="bg1"/>
          </a:solidFill>
        </p:spPr>
      </p:pic>
    </p:spTree>
    <p:extLst>
      <p:ext uri="{BB962C8B-B14F-4D97-AF65-F5344CB8AC3E}">
        <p14:creationId xmlns:p14="http://schemas.microsoft.com/office/powerpoint/2010/main" val="68491967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9D4A87D-3250-429D-830F-4F5345D2A441}"/>
              </a:ext>
            </a:extLst>
          </p:cNvPr>
          <p:cNvPicPr>
            <a:picLocks noChangeAspect="1"/>
          </p:cNvPicPr>
          <p:nvPr/>
        </p:nvPicPr>
        <p:blipFill>
          <a:blip r:embed="rId2"/>
          <a:stretch>
            <a:fillRect/>
          </a:stretch>
        </p:blipFill>
        <p:spPr>
          <a:xfrm>
            <a:off x="1456923" y="1542647"/>
            <a:ext cx="9278153" cy="3772706"/>
          </a:xfrm>
          <a:prstGeom prst="rect">
            <a:avLst/>
          </a:prstGeom>
        </p:spPr>
      </p:pic>
    </p:spTree>
    <p:extLst>
      <p:ext uri="{BB962C8B-B14F-4D97-AF65-F5344CB8AC3E}">
        <p14:creationId xmlns:p14="http://schemas.microsoft.com/office/powerpoint/2010/main" val="80273201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ar-EG"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856935" y="2019998"/>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Example For Research Proposal</a:t>
            </a:r>
          </a:p>
        </p:txBody>
      </p:sp>
    </p:spTree>
    <p:extLst>
      <p:ext uri="{BB962C8B-B14F-4D97-AF65-F5344CB8AC3E}">
        <p14:creationId xmlns:p14="http://schemas.microsoft.com/office/powerpoint/2010/main" val="313790427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54659" y="1630344"/>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21184" y="2399649"/>
            <a:ext cx="4222539" cy="2028697"/>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Write Example for Research Proposal</a:t>
            </a:r>
          </a:p>
          <a:p>
            <a:pPr>
              <a:lnSpc>
                <a:spcPct val="120000"/>
              </a:lnSpc>
            </a:pPr>
            <a:endParaRPr lang="en-US" sz="3600" b="1" dirty="0">
              <a:solidFill>
                <a:srgbClr val="00000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D77CF726-8591-4077-8CD5-6244584E1705}"/>
              </a:ext>
            </a:extLst>
          </p:cNvPr>
          <p:cNvSpPr/>
          <p:nvPr/>
        </p:nvSpPr>
        <p:spPr>
          <a:xfrm>
            <a:off x="6096000" y="4611826"/>
            <a:ext cx="6096000" cy="1077218"/>
          </a:xfrm>
          <a:prstGeom prst="rect">
            <a:avLst/>
          </a:prstGeom>
        </p:spPr>
        <p:txBody>
          <a:bodyPr>
            <a:spAutoFit/>
          </a:bodyPr>
          <a:lstStyle/>
          <a:p>
            <a:pPr algn="ctr"/>
            <a:r>
              <a:rPr lang="en-US" sz="3200" b="1" dirty="0">
                <a:solidFill>
                  <a:schemeClr val="bg1"/>
                </a:solidFill>
              </a:rPr>
              <a:t>Brainstorming Activity to Write Research Proposal</a:t>
            </a:r>
          </a:p>
        </p:txBody>
      </p:sp>
      <p:sp>
        <p:nvSpPr>
          <p:cNvPr id="14" name="Rectangle 13">
            <a:extLst>
              <a:ext uri="{FF2B5EF4-FFF2-40B4-BE49-F238E27FC236}">
                <a16:creationId xmlns:a16="http://schemas.microsoft.com/office/drawing/2014/main" id="{01B2C490-1260-405E-9B28-12D621775B0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5" name="TextBox 14">
            <a:extLst>
              <a:ext uri="{FF2B5EF4-FFF2-40B4-BE49-F238E27FC236}">
                <a16:creationId xmlns:a16="http://schemas.microsoft.com/office/drawing/2014/main" id="{60AFF675-C346-473F-8978-9580E7F3C95F}"/>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80971CE4-8AB9-405B-B962-6164981D6061}"/>
              </a:ext>
            </a:extLst>
          </p:cNvPr>
          <p:cNvPicPr>
            <a:picLocks noChangeAspect="1"/>
          </p:cNvPicPr>
          <p:nvPr/>
        </p:nvPicPr>
        <p:blipFill>
          <a:blip r:embed="rId4"/>
          <a:stretch>
            <a:fillRect/>
          </a:stretch>
        </p:blipFill>
        <p:spPr>
          <a:xfrm>
            <a:off x="2675597" y="4056774"/>
            <a:ext cx="1804572" cy="1237595"/>
          </a:xfrm>
          <a:prstGeom prst="rect">
            <a:avLst/>
          </a:prstGeom>
        </p:spPr>
      </p:pic>
    </p:spTree>
    <p:extLst>
      <p:ext uri="{BB962C8B-B14F-4D97-AF65-F5344CB8AC3E}">
        <p14:creationId xmlns:p14="http://schemas.microsoft.com/office/powerpoint/2010/main" val="4192915774"/>
      </p:ext>
    </p:extLst>
  </p:cSld>
  <p:clrMapOvr>
    <a:masterClrMapping/>
  </p:clrMapOvr>
  <p:transition spd="slow">
    <p:comb/>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1754</TotalTime>
  <Words>3938</Words>
  <Application>Microsoft Office PowerPoint</Application>
  <PresentationFormat>Widescreen</PresentationFormat>
  <Paragraphs>557</Paragraphs>
  <Slides>69</Slides>
  <Notes>33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69</vt:i4>
      </vt:variant>
    </vt:vector>
  </HeadingPairs>
  <TitlesOfParts>
    <vt:vector size="77" baseType="lpstr">
      <vt:lpstr>Arial</vt:lpstr>
      <vt:lpstr>Calibri</vt:lpstr>
      <vt:lpstr>Calibri Light</vt:lpstr>
      <vt:lpstr>Poppins</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Research Introduction Funnel</vt:lpstr>
      <vt:lpstr>Examples: the impact of transformational leadership on employee engagement and organizational performance in the context of small and medium-sized enterprises (SMEs)</vt:lpstr>
      <vt:lpstr>Examples: the role of leadership, organizational culture, and employee engagement in facilitating successful change management in MNCs دور القيادة والثقافة التنظيمية ومشاركة الموظفين في تسهيل إدارة التغيير الناجحة في الشركات متعددة الجنسيات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Case Study 1: Supply Chain Management in the Retail Industry</vt:lpstr>
      <vt:lpstr>دراسة الحالة الثانية: تطوير القيادة في شركة ناشئة في مجال التكنولوجيا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227</cp:revision>
  <dcterms:created xsi:type="dcterms:W3CDTF">2023-04-29T09:08:23Z</dcterms:created>
  <dcterms:modified xsi:type="dcterms:W3CDTF">2023-10-09T17:49:14Z</dcterms:modified>
</cp:coreProperties>
</file>