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313" r:id="rId7"/>
    <p:sldId id="497" r:id="rId8"/>
    <p:sldId id="505" r:id="rId9"/>
    <p:sldId id="577" r:id="rId10"/>
    <p:sldId id="578" r:id="rId11"/>
    <p:sldId id="579" r:id="rId12"/>
    <p:sldId id="580" r:id="rId13"/>
    <p:sldId id="581" r:id="rId14"/>
    <p:sldId id="582" r:id="rId15"/>
    <p:sldId id="583" r:id="rId16"/>
    <p:sldId id="584" r:id="rId17"/>
    <p:sldId id="585" r:id="rId18"/>
    <p:sldId id="586" r:id="rId19"/>
    <p:sldId id="587" r:id="rId20"/>
    <p:sldId id="588" r:id="rId21"/>
    <p:sldId id="589" r:id="rId22"/>
    <p:sldId id="606" r:id="rId23"/>
    <p:sldId id="590" r:id="rId24"/>
    <p:sldId id="591" r:id="rId25"/>
    <p:sldId id="592" r:id="rId26"/>
    <p:sldId id="593" r:id="rId27"/>
    <p:sldId id="594" r:id="rId28"/>
    <p:sldId id="595" r:id="rId29"/>
    <p:sldId id="596" r:id="rId30"/>
    <p:sldId id="597" r:id="rId31"/>
    <p:sldId id="598" r:id="rId32"/>
    <p:sldId id="599" r:id="rId33"/>
    <p:sldId id="600" r:id="rId34"/>
    <p:sldId id="601" r:id="rId35"/>
    <p:sldId id="602" r:id="rId36"/>
    <p:sldId id="603" r:id="rId37"/>
    <p:sldId id="604" r:id="rId38"/>
    <p:sldId id="605" r:id="rId39"/>
    <p:sldId id="549" r:id="rId40"/>
    <p:sldId id="543" r:id="rId41"/>
    <p:sldId id="503"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7"/>
            <p14:sldId id="505"/>
            <p14:sldId id="577"/>
            <p14:sldId id="578"/>
            <p14:sldId id="579"/>
            <p14:sldId id="580"/>
            <p14:sldId id="581"/>
            <p14:sldId id="582"/>
            <p14:sldId id="583"/>
            <p14:sldId id="584"/>
            <p14:sldId id="585"/>
            <p14:sldId id="586"/>
            <p14:sldId id="587"/>
            <p14:sldId id="588"/>
            <p14:sldId id="589"/>
            <p14:sldId id="606"/>
            <p14:sldId id="590"/>
            <p14:sldId id="591"/>
            <p14:sldId id="592"/>
            <p14:sldId id="593"/>
            <p14:sldId id="594"/>
            <p14:sldId id="595"/>
            <p14:sldId id="596"/>
            <p14:sldId id="597"/>
            <p14:sldId id="598"/>
            <p14:sldId id="599"/>
            <p14:sldId id="600"/>
            <p14:sldId id="601"/>
            <p14:sldId id="602"/>
            <p14:sldId id="603"/>
            <p14:sldId id="604"/>
            <p14:sldId id="605"/>
            <p14:sldId id="549"/>
            <p14:sldId id="543"/>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95020" autoAdjust="0"/>
  </p:normalViewPr>
  <p:slideViewPr>
    <p:cSldViewPr snapToGrid="0">
      <p:cViewPr varScale="1">
        <p:scale>
          <a:sx n="78" d="100"/>
          <a:sy n="78" d="100"/>
        </p:scale>
        <p:origin x="739"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32.jpg"/><Relationship Id="rId4" Type="http://schemas.openxmlformats.org/officeDocument/2006/relationships/image" Target="../media/image31.jpg"/></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5.xml"/><Relationship Id="rId5" Type="http://schemas.openxmlformats.org/officeDocument/2006/relationships/image" Target="../media/image3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Fifth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إدارة السمعة المؤسسية</a:t>
            </a:r>
          </a:p>
          <a:p>
            <a:pPr algn="ctr"/>
            <a:r>
              <a:rPr lang="en-US" sz="2800" b="1" dirty="0">
                <a:solidFill>
                  <a:srgbClr val="FF0000"/>
                </a:solidFill>
                <a:latin typeface="Alexandria"/>
              </a:rPr>
              <a:t>Corporate Reputation Management</a:t>
            </a:r>
            <a:endParaRPr lang="ar-SA" sz="2800" b="1" dirty="0">
              <a:solidFill>
                <a:srgbClr val="FF0000"/>
              </a:solidFill>
              <a:latin typeface="Alexandr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87156" y="2864682"/>
            <a:ext cx="4855181" cy="769441"/>
          </a:xfrm>
          <a:prstGeom prst="rect">
            <a:avLst/>
          </a:prstGeom>
          <a:noFill/>
        </p:spPr>
        <p:txBody>
          <a:bodyPr wrap="square" rtlCol="0">
            <a:spAutoFit/>
          </a:bodyPr>
          <a:lstStyle/>
          <a:p>
            <a:pPr algn="ctr" rtl="1"/>
            <a:r>
              <a:rPr lang="ar-SA" sz="4400" b="1" dirty="0" smtClean="0">
                <a:solidFill>
                  <a:srgbClr val="00AEEF"/>
                </a:solidFill>
                <a:latin typeface="Alexandria"/>
              </a:rPr>
              <a:t>أصحاب المصلحة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Fifth </a:t>
            </a:r>
            <a:r>
              <a:rPr lang="en-US" sz="2800" b="1" dirty="0">
                <a:solidFill>
                  <a:schemeClr val="tx1"/>
                </a:solidFill>
              </a:rPr>
              <a:t>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Fifth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flipH="1">
            <a:off x="3543299" y="2657115"/>
            <a:ext cx="8210549" cy="38046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latin typeface="Alexandria"/>
              </a:rPr>
              <a:t>1- مفهوم أصحاب المصلحة.</a:t>
            </a:r>
          </a:p>
          <a:p>
            <a:pPr algn="r" rtl="1">
              <a:lnSpc>
                <a:spcPts val="6000"/>
              </a:lnSpc>
            </a:pPr>
            <a:r>
              <a:rPr lang="ar-SA" sz="3200" b="1" dirty="0" smtClean="0">
                <a:latin typeface="Alexandria"/>
              </a:rPr>
              <a:t>2- تحديد وتحليل أصحاب المصلحة.</a:t>
            </a:r>
          </a:p>
          <a:p>
            <a:pPr algn="r" rtl="1">
              <a:lnSpc>
                <a:spcPts val="6000"/>
              </a:lnSpc>
            </a:pPr>
            <a:r>
              <a:rPr lang="ar-SA" sz="3200" b="1" dirty="0" smtClean="0">
                <a:latin typeface="Alexandria"/>
              </a:rPr>
              <a:t>3- توقعاتهم وتأثيرهم على السمعة.</a:t>
            </a:r>
          </a:p>
          <a:p>
            <a:pPr algn="r" rtl="1">
              <a:lnSpc>
                <a:spcPts val="6000"/>
              </a:lnSpc>
            </a:pPr>
            <a:r>
              <a:rPr lang="ar-SA" sz="3200" b="1" dirty="0" smtClean="0">
                <a:latin typeface="Alexandria"/>
              </a:rPr>
              <a:t>4- إدارة العلاقة مع أصحاب المصلحة.</a:t>
            </a:r>
            <a:endParaRPr lang="ar-SA" sz="3200" b="1" dirty="0">
              <a:latin typeface="Alexandria"/>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80687" cy="693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5247" y="1709824"/>
            <a:ext cx="8373484" cy="504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هذه 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a:solidFill>
                  <a:schemeClr val="tx1"/>
                </a:solidFill>
                <a:latin typeface="Alexandria"/>
              </a:rPr>
              <a:t>إدراك </a:t>
            </a:r>
            <a:r>
              <a:rPr lang="ar-SA" sz="2800" dirty="0" smtClean="0">
                <a:solidFill>
                  <a:schemeClr val="tx1"/>
                </a:solidFill>
                <a:latin typeface="Alexandria"/>
              </a:rPr>
              <a:t>وفهم مفهوم أصحاب المصلحة في سياق السمعة.</a:t>
            </a:r>
            <a:endParaRPr lang="ar-SA"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كيفية تصنيف أصحاب المصلحة وفق القوة والاهتمام.</a:t>
            </a:r>
            <a:endParaRPr lang="en-US" sz="2800"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smtClean="0">
                <a:solidFill>
                  <a:schemeClr val="tx1"/>
                </a:solidFill>
                <a:latin typeface="Alexandria"/>
              </a:rPr>
              <a:t>استراتيجيات التواصل مع أصحاب المصلحة.</a:t>
            </a:r>
            <a:endParaRPr lang="en-US"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كيف ندير العلاقة مع أصحاب المصلحة في سياق السمعة.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01216" y="945640"/>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182445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8731" y="1376029"/>
            <a:ext cx="3793875" cy="5378732"/>
          </a:xfrm>
          <a:prstGeom prst="rect">
            <a:avLst/>
          </a:prstGeom>
        </p:spPr>
      </p:pic>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7" dur="500"/>
                                        <p:tgtEl>
                                          <p:spTgt spid="2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2"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80"/>
            <a:ext cx="8092621" cy="611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602036" y="89590"/>
            <a:ext cx="132449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مقدمة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965201" y="1666650"/>
            <a:ext cx="8615679" cy="3939540"/>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في عالم إدارة السمعة نحن لا نغرد منفردين. المؤسسة تعيش في نظام بيئي متكامل يحيط بها شبكة معقدة من الأفراد والجهات الذين نسميهم (أصحاب المصلحة). هؤلاء ليسوا مجرد أرقام في التقارير السنوية، بل هم القضاة الذين يمنحون المؤسسة رخصة العمل المجتمعية، أو يسحبونها منها، فالسمعة لا تُبنى بما تقوله المؤسسة عن نفسها، بل ما يقوله أصحاب المصلحة عنها عندما يغادر مديرها الغرفة.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91040" y="1666650"/>
            <a:ext cx="2682240" cy="4305300"/>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986897" y="1461585"/>
            <a:ext cx="10117394" cy="1761060"/>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أصحاب المصلحة: هم أي فرد أو مجموعة يمكن أن تؤثر على أهداف المؤسسة، أو تتأثر بها، وفي إدارة السمعة هم ليسوا مجرد متلقين للرسائل بل هم شركاء في صناعة المعنى. والسمعة هي المحصلة الإجمالية لتقييمات أصحاب المصلحة لأداء المؤسسة التاريخي.</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6607" y="3222645"/>
            <a:ext cx="10817973" cy="2983239"/>
          </a:xfrm>
          <a:prstGeom prst="rect">
            <a:avLst/>
          </a:prstGeom>
        </p:spPr>
      </p:pic>
    </p:spTree>
    <p:extLst>
      <p:ext uri="{BB962C8B-B14F-4D97-AF65-F5344CB8AC3E}">
        <p14:creationId xmlns:p14="http://schemas.microsoft.com/office/powerpoint/2010/main" val="4124044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657600" y="1454290"/>
            <a:ext cx="3523620"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تصنيف أصحاب المصلحة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986897" y="2053139"/>
            <a:ext cx="8029284"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لا يمكن معاملة أو إرضاء الجميع بنفس الطريقة لذلك الخطوة الأولى يجب أن تكون تصنيفهم بناءً على نموذج القوة والاهتمام:</a:t>
            </a:r>
            <a:endParaRPr lang="en-US" sz="2800" dirty="0">
              <a:effectLst/>
              <a:latin typeface="Alexandria"/>
              <a:ea typeface="Calibri" panose="020F0502020204030204" pitchFamily="34" charset="0"/>
            </a:endParaRPr>
          </a:p>
        </p:txBody>
      </p:sp>
      <p:sp>
        <p:nvSpPr>
          <p:cNvPr id="9" name="مستطيل 8"/>
          <p:cNvSpPr/>
          <p:nvPr/>
        </p:nvSpPr>
        <p:spPr>
          <a:xfrm>
            <a:off x="1060639" y="3121351"/>
            <a:ext cx="7955542" cy="1631216"/>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1) أصحاب مصلحة رئيسيون</a:t>
            </a:r>
            <a:r>
              <a:rPr lang="ar-SA" sz="2800" dirty="0" smtClean="0">
                <a:latin typeface="Alexandria"/>
                <a:ea typeface="Calibri" panose="020F0502020204030204" pitchFamily="34" charset="0"/>
              </a:rPr>
              <a:t>: (عالي القوة / عالي التأثير) مثل المستثمرين، المنظمين الحكوميين، كبار العملاء. هؤلاء يجب إدارتهم عن كثب لأنهم يمنحون المؤسسة الشرعية للعمل.</a:t>
            </a:r>
            <a:endParaRPr lang="en-US" sz="2800" dirty="0">
              <a:effectLst/>
              <a:latin typeface="Alexandria"/>
              <a:ea typeface="Calibri" panose="020F0502020204030204" pitchFamily="34" charset="0"/>
            </a:endParaRPr>
          </a:p>
        </p:txBody>
      </p:sp>
      <p:sp>
        <p:nvSpPr>
          <p:cNvPr id="11" name="مستطيل 10"/>
          <p:cNvSpPr/>
          <p:nvPr/>
        </p:nvSpPr>
        <p:spPr>
          <a:xfrm>
            <a:off x="1060639" y="4855598"/>
            <a:ext cx="7955542" cy="1118255"/>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2) أصحاب مصلحة </a:t>
            </a:r>
            <a:r>
              <a:rPr lang="ar-SA" sz="2800" b="1" dirty="0" err="1" smtClean="0">
                <a:latin typeface="Alexandria"/>
                <a:ea typeface="Calibri" panose="020F0502020204030204" pitchFamily="34" charset="0"/>
              </a:rPr>
              <a:t>سياقيون</a:t>
            </a:r>
            <a:r>
              <a:rPr lang="ar-SA" sz="2800" dirty="0" smtClean="0">
                <a:latin typeface="Alexandria"/>
                <a:ea typeface="Calibri" panose="020F0502020204030204" pitchFamily="34" charset="0"/>
              </a:rPr>
              <a:t>: (عالي القوة / منخفض الاهتمام) مثل الجهات الرقابية العامة وهؤلاء يجب الحفاظ على رضاهم</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9923" y="1552742"/>
            <a:ext cx="3974383" cy="4435583"/>
          </a:xfrm>
          <a:prstGeom prst="rect">
            <a:avLst/>
          </a:prstGeom>
        </p:spPr>
      </p:pic>
    </p:spTree>
    <p:extLst>
      <p:ext uri="{BB962C8B-B14F-4D97-AF65-F5344CB8AC3E}">
        <p14:creationId xmlns:p14="http://schemas.microsoft.com/office/powerpoint/2010/main" val="12793020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020" y="616530"/>
            <a:ext cx="528747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02012" y="194843"/>
            <a:ext cx="4424515"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تصنيف أصحاب المصلحة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a:off x="986897" y="2053139"/>
            <a:ext cx="8029284" cy="1631216"/>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أصحاب مصلحة </a:t>
            </a:r>
            <a:r>
              <a:rPr lang="ar-SA" sz="2800" b="1" dirty="0" err="1" smtClean="0">
                <a:effectLst/>
                <a:latin typeface="Alexandria"/>
                <a:ea typeface="Calibri" panose="020F0502020204030204" pitchFamily="34" charset="0"/>
              </a:rPr>
              <a:t>تشغيليون</a:t>
            </a:r>
            <a:r>
              <a:rPr lang="ar-SA" sz="2800" dirty="0" smtClean="0">
                <a:effectLst/>
                <a:latin typeface="Alexandria"/>
                <a:ea typeface="Calibri" panose="020F0502020204030204" pitchFamily="34" charset="0"/>
              </a:rPr>
              <a:t>: (منخفض القوة / عالي الاهتمام) مثل الموظفين أو المجتمع المحلي وهؤلاء يجب إبقاؤهم على إطلاع وهم خط الدفاع الأول وسفراء السمعة.</a:t>
            </a:r>
            <a:endParaRPr lang="en-US" sz="2800" dirty="0">
              <a:effectLst/>
              <a:latin typeface="Alexandria"/>
              <a:ea typeface="Calibri" panose="020F0502020204030204" pitchFamily="34" charset="0"/>
            </a:endParaRPr>
          </a:p>
        </p:txBody>
      </p:sp>
      <p:sp>
        <p:nvSpPr>
          <p:cNvPr id="9" name="مستطيل 8"/>
          <p:cNvSpPr/>
          <p:nvPr/>
        </p:nvSpPr>
        <p:spPr>
          <a:xfrm>
            <a:off x="1097510" y="3770533"/>
            <a:ext cx="7955542" cy="2144177"/>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يقسم بعض الأكاديميين أصحاب المصلحة أيضاً إلى قسمين </a:t>
            </a:r>
            <a:r>
              <a:rPr lang="ar-SA" sz="2800" b="1" u="sng" dirty="0" smtClean="0">
                <a:latin typeface="Alexandria"/>
                <a:ea typeface="Calibri" panose="020F0502020204030204" pitchFamily="34" charset="0"/>
              </a:rPr>
              <a:t>داخليين</a:t>
            </a:r>
            <a:r>
              <a:rPr lang="ar-SA" sz="2800" dirty="0" smtClean="0">
                <a:latin typeface="Alexandria"/>
                <a:ea typeface="Calibri" panose="020F0502020204030204" pitchFamily="34" charset="0"/>
              </a:rPr>
              <a:t> يشمل (الموظفون، الإدارة، ومجلس الإدارة)، </a:t>
            </a:r>
            <a:r>
              <a:rPr lang="ar-SA" sz="2800" b="1" u="sng" dirty="0" smtClean="0">
                <a:latin typeface="Alexandria"/>
                <a:ea typeface="Calibri" panose="020F0502020204030204" pitchFamily="34" charset="0"/>
              </a:rPr>
              <a:t>وخارجيون</a:t>
            </a:r>
            <a:r>
              <a:rPr lang="ar-SA" sz="2800" dirty="0" smtClean="0">
                <a:latin typeface="Alexandria"/>
                <a:ea typeface="Calibri" panose="020F0502020204030204" pitchFamily="34" charset="0"/>
              </a:rPr>
              <a:t> يشمل (العملاء، المستثمرون، الموردون، وسائل الإعلام، الحكومة، المجتمع).</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9923" y="1552742"/>
            <a:ext cx="3974383" cy="4435583"/>
          </a:xfrm>
          <a:prstGeom prst="rect">
            <a:avLst/>
          </a:prstGeom>
        </p:spPr>
      </p:pic>
    </p:spTree>
    <p:extLst>
      <p:ext uri="{BB962C8B-B14F-4D97-AF65-F5344CB8AC3E}">
        <p14:creationId xmlns:p14="http://schemas.microsoft.com/office/powerpoint/2010/main" val="11166042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7781" y="1307554"/>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657600" y="1454290"/>
            <a:ext cx="5024284"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مصفوفة </a:t>
            </a:r>
            <a:r>
              <a:rPr lang="ar-SA" sz="2800" b="1" dirty="0" err="1" smtClean="0">
                <a:solidFill>
                  <a:srgbClr val="FF0000"/>
                </a:solidFill>
                <a:effectLst/>
                <a:latin typeface="Alexandria"/>
                <a:ea typeface="Calibri" panose="020F0502020204030204" pitchFamily="34" charset="0"/>
              </a:rPr>
              <a:t>مندلو</a:t>
            </a:r>
            <a:r>
              <a:rPr lang="ar-SA" sz="2800" b="1" dirty="0" smtClean="0">
                <a:solidFill>
                  <a:srgbClr val="FF0000"/>
                </a:solidFill>
                <a:effectLst/>
                <a:latin typeface="Alexandria"/>
                <a:ea typeface="Calibri" panose="020F0502020204030204" pitchFamily="34" charset="0"/>
              </a:rPr>
              <a:t> لتحليل القوة والاهتمام</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2982846" y="2063720"/>
            <a:ext cx="8029284"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لإدارة السمعة بذكاء يجب تصنيف أصحاب المصلحة على معيارين:</a:t>
            </a:r>
            <a:endParaRPr lang="en-US" sz="2800" dirty="0">
              <a:effectLst/>
              <a:latin typeface="Alexandria"/>
              <a:ea typeface="Calibri" panose="020F0502020204030204" pitchFamily="34" charset="0"/>
            </a:endParaRPr>
          </a:p>
        </p:txBody>
      </p:sp>
      <p:sp>
        <p:nvSpPr>
          <p:cNvPr id="9" name="مستطيل 8"/>
          <p:cNvSpPr/>
          <p:nvPr/>
        </p:nvSpPr>
        <p:spPr>
          <a:xfrm>
            <a:off x="2810781" y="2673150"/>
            <a:ext cx="7955542" cy="558807"/>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1) القوة: مدى قدرتهم على التأثير في قرارات المؤسسة.</a:t>
            </a:r>
            <a:endParaRPr lang="en-US" sz="2800" dirty="0">
              <a:effectLst/>
              <a:latin typeface="Alexandria"/>
              <a:ea typeface="Calibri" panose="020F0502020204030204" pitchFamily="34" charset="0"/>
            </a:endParaRPr>
          </a:p>
        </p:txBody>
      </p:sp>
      <p:sp>
        <p:nvSpPr>
          <p:cNvPr id="11" name="مستطيل 10"/>
          <p:cNvSpPr/>
          <p:nvPr/>
        </p:nvSpPr>
        <p:spPr>
          <a:xfrm>
            <a:off x="2810781" y="3302233"/>
            <a:ext cx="7955542" cy="558807"/>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2) الاهتمام: مدى اهتمامهم بمخرجات المؤسسة وأنشطتها.</a:t>
            </a:r>
            <a:endParaRPr lang="en-US" sz="2800" dirty="0">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789203550"/>
              </p:ext>
            </p:extLst>
          </p:nvPr>
        </p:nvGraphicFramePr>
        <p:xfrm>
          <a:off x="924232" y="4012725"/>
          <a:ext cx="10284544" cy="2103120"/>
        </p:xfrm>
        <a:graphic>
          <a:graphicData uri="http://schemas.openxmlformats.org/drawingml/2006/table">
            <a:tbl>
              <a:tblPr rtl="1" firstRow="1" bandRow="1">
                <a:tableStyleId>{5C22544A-7EE6-4342-B048-85BDC9FD1C3A}</a:tableStyleId>
              </a:tblPr>
              <a:tblGrid>
                <a:gridCol w="2222092">
                  <a:extLst>
                    <a:ext uri="{9D8B030D-6E8A-4147-A177-3AD203B41FA5}">
                      <a16:colId xmlns:a16="http://schemas.microsoft.com/office/drawing/2014/main" val="1086014531"/>
                    </a:ext>
                  </a:extLst>
                </a:gridCol>
                <a:gridCol w="3805084">
                  <a:extLst>
                    <a:ext uri="{9D8B030D-6E8A-4147-A177-3AD203B41FA5}">
                      <a16:colId xmlns:a16="http://schemas.microsoft.com/office/drawing/2014/main" val="1387220790"/>
                    </a:ext>
                  </a:extLst>
                </a:gridCol>
                <a:gridCol w="4257368">
                  <a:extLst>
                    <a:ext uri="{9D8B030D-6E8A-4147-A177-3AD203B41FA5}">
                      <a16:colId xmlns:a16="http://schemas.microsoft.com/office/drawing/2014/main" val="4089170987"/>
                    </a:ext>
                  </a:extLst>
                </a:gridCol>
              </a:tblGrid>
              <a:tr h="370840">
                <a:tc>
                  <a:txBody>
                    <a:bodyPr/>
                    <a:lstStyle/>
                    <a:p>
                      <a:pPr algn="ctr" rtl="1"/>
                      <a:r>
                        <a:rPr lang="ar-SA" sz="2400" dirty="0" smtClean="0"/>
                        <a:t>مستوى الاهتمام</a:t>
                      </a:r>
                      <a:endParaRPr lang="ar-SA" sz="2400" dirty="0"/>
                    </a:p>
                  </a:txBody>
                  <a:tcPr/>
                </a:tc>
                <a:tc>
                  <a:txBody>
                    <a:bodyPr/>
                    <a:lstStyle/>
                    <a:p>
                      <a:pPr algn="ctr" rtl="1"/>
                      <a:r>
                        <a:rPr lang="ar-SA" sz="2400" dirty="0" smtClean="0"/>
                        <a:t>قوة</a:t>
                      </a:r>
                      <a:r>
                        <a:rPr lang="ar-SA" sz="2400" baseline="0" dirty="0" smtClean="0"/>
                        <a:t> منخفضة</a:t>
                      </a:r>
                      <a:endParaRPr lang="ar-SA" sz="2400" dirty="0"/>
                    </a:p>
                  </a:txBody>
                  <a:tcPr/>
                </a:tc>
                <a:tc>
                  <a:txBody>
                    <a:bodyPr/>
                    <a:lstStyle/>
                    <a:p>
                      <a:pPr algn="ctr" rtl="1"/>
                      <a:r>
                        <a:rPr lang="ar-SA" sz="2400" dirty="0" smtClean="0"/>
                        <a:t>قوة عالية</a:t>
                      </a:r>
                      <a:endParaRPr lang="ar-SA" sz="2400" dirty="0"/>
                    </a:p>
                  </a:txBody>
                  <a:tcPr/>
                </a:tc>
                <a:extLst>
                  <a:ext uri="{0D108BD9-81ED-4DB2-BD59-A6C34878D82A}">
                    <a16:rowId xmlns:a16="http://schemas.microsoft.com/office/drawing/2014/main" val="2420039388"/>
                  </a:ext>
                </a:extLst>
              </a:tr>
              <a:tr h="370840">
                <a:tc>
                  <a:txBody>
                    <a:bodyPr/>
                    <a:lstStyle/>
                    <a:p>
                      <a:pPr algn="ctr" rtl="1"/>
                      <a:r>
                        <a:rPr lang="ar-SA" sz="2400" dirty="0" smtClean="0"/>
                        <a:t>اهتمام منخفض</a:t>
                      </a:r>
                      <a:endParaRPr lang="ar-SA" sz="2400" dirty="0"/>
                    </a:p>
                  </a:txBody>
                  <a:tcPr/>
                </a:tc>
                <a:tc>
                  <a:txBody>
                    <a:bodyPr/>
                    <a:lstStyle/>
                    <a:p>
                      <a:pPr algn="ctr" rtl="1"/>
                      <a:r>
                        <a:rPr lang="ar-SA" sz="2400" dirty="0" smtClean="0"/>
                        <a:t>جهد أدنى: المراقبة فقط (مثل عامة الناس)</a:t>
                      </a:r>
                      <a:endParaRPr lang="ar-SA" sz="2400" dirty="0"/>
                    </a:p>
                  </a:txBody>
                  <a:tcPr/>
                </a:tc>
                <a:tc>
                  <a:txBody>
                    <a:bodyPr/>
                    <a:lstStyle/>
                    <a:p>
                      <a:pPr algn="ctr" rtl="1"/>
                      <a:r>
                        <a:rPr lang="ar-SA" sz="2400" dirty="0" smtClean="0"/>
                        <a:t>الحفاظ على</a:t>
                      </a:r>
                      <a:r>
                        <a:rPr lang="ar-SA" sz="2400" baseline="0" dirty="0" smtClean="0"/>
                        <a:t> الرضا: إبقاؤهم مطلعين لتجنب معارضتهم (مثل الجهات التنظيمية)</a:t>
                      </a:r>
                      <a:endParaRPr lang="ar-SA" sz="2400" dirty="0"/>
                    </a:p>
                  </a:txBody>
                  <a:tcPr/>
                </a:tc>
                <a:extLst>
                  <a:ext uri="{0D108BD9-81ED-4DB2-BD59-A6C34878D82A}">
                    <a16:rowId xmlns:a16="http://schemas.microsoft.com/office/drawing/2014/main" val="784396948"/>
                  </a:ext>
                </a:extLst>
              </a:tr>
              <a:tr h="370840">
                <a:tc>
                  <a:txBody>
                    <a:bodyPr/>
                    <a:lstStyle/>
                    <a:p>
                      <a:pPr algn="ctr" rtl="1"/>
                      <a:r>
                        <a:rPr lang="ar-SA" sz="2400" dirty="0" smtClean="0"/>
                        <a:t>اهتمام مرتفع</a:t>
                      </a:r>
                      <a:endParaRPr lang="ar-SA" sz="2400" dirty="0"/>
                    </a:p>
                  </a:txBody>
                  <a:tcPr/>
                </a:tc>
                <a:tc>
                  <a:txBody>
                    <a:bodyPr/>
                    <a:lstStyle/>
                    <a:p>
                      <a:pPr algn="ctr" rtl="1"/>
                      <a:r>
                        <a:rPr lang="ar-SA" sz="2400" dirty="0" smtClean="0"/>
                        <a:t>إبقاء المطلعين والتواصل المستمر معهم (مثل المجتمع المحلي)</a:t>
                      </a:r>
                      <a:endParaRPr lang="ar-SA" sz="2400" dirty="0"/>
                    </a:p>
                  </a:txBody>
                  <a:tcPr/>
                </a:tc>
                <a:tc>
                  <a:txBody>
                    <a:bodyPr/>
                    <a:lstStyle/>
                    <a:p>
                      <a:pPr algn="ctr" rtl="1"/>
                      <a:r>
                        <a:rPr lang="ar-SA" sz="2400" dirty="0" smtClean="0"/>
                        <a:t>اللاعبون الرئيسيون: الشراكة الوثيقة (مثل كبار المستثمرين والعملاء)</a:t>
                      </a:r>
                      <a:endParaRPr lang="ar-SA" sz="2400" dirty="0"/>
                    </a:p>
                  </a:txBody>
                  <a:tcPr/>
                </a:tc>
                <a:extLst>
                  <a:ext uri="{0D108BD9-81ED-4DB2-BD59-A6C34878D82A}">
                    <a16:rowId xmlns:a16="http://schemas.microsoft.com/office/drawing/2014/main" val="664893452"/>
                  </a:ext>
                </a:extLst>
              </a:tr>
            </a:tbl>
          </a:graphicData>
        </a:graphic>
      </p:graphicFrame>
    </p:spTree>
    <p:extLst>
      <p:ext uri="{BB962C8B-B14F-4D97-AF65-F5344CB8AC3E}">
        <p14:creationId xmlns:p14="http://schemas.microsoft.com/office/powerpoint/2010/main" val="12572116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randombar(horizontal)">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7781" y="1307554"/>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657600" y="1454290"/>
            <a:ext cx="5024284"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دور أصحاب المصلحة في دورة السمعة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2982846" y="2063720"/>
            <a:ext cx="8029284"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تتشكل السمعة من خلال الفجوة بين الوعود والواقع:</a:t>
            </a:r>
            <a:endParaRPr lang="en-US" sz="2800" dirty="0">
              <a:effectLst/>
              <a:latin typeface="Alexandria"/>
              <a:ea typeface="Calibri" panose="020F0502020204030204" pitchFamily="34" charset="0"/>
            </a:endParaRPr>
          </a:p>
        </p:txBody>
      </p:sp>
      <p:sp>
        <p:nvSpPr>
          <p:cNvPr id="9" name="مستطيل 8"/>
          <p:cNvSpPr/>
          <p:nvPr/>
        </p:nvSpPr>
        <p:spPr>
          <a:xfrm>
            <a:off x="786581" y="2673150"/>
            <a:ext cx="9979742" cy="1118255"/>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1) التوقعات: لكل فئة توقعات مختلفة (الموظف يريد الأمان، المستثمر يريد الربح، العميل يريد الجودة).</a:t>
            </a:r>
            <a:endParaRPr lang="en-US" sz="2800" dirty="0">
              <a:effectLst/>
              <a:latin typeface="Alexandria"/>
              <a:ea typeface="Calibri" panose="020F0502020204030204" pitchFamily="34" charset="0"/>
            </a:endParaRPr>
          </a:p>
        </p:txBody>
      </p:sp>
      <p:sp>
        <p:nvSpPr>
          <p:cNvPr id="12" name="مستطيل 11"/>
          <p:cNvSpPr/>
          <p:nvPr/>
        </p:nvSpPr>
        <p:spPr>
          <a:xfrm>
            <a:off x="993058" y="3739528"/>
            <a:ext cx="10019072"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تحدث الأزمة في السمعة عندما تفشل المؤسسة في تلبية التوقعات لأصحاب المصلحة وهذه التوقعات تنقسم لقسمين:</a:t>
            </a:r>
            <a:endParaRPr lang="en-US" sz="2800" dirty="0">
              <a:effectLst/>
              <a:latin typeface="Alexandria"/>
              <a:ea typeface="Calibri" panose="020F0502020204030204" pitchFamily="34" charset="0"/>
            </a:endParaRPr>
          </a:p>
        </p:txBody>
      </p:sp>
      <p:sp>
        <p:nvSpPr>
          <p:cNvPr id="13" name="مستطيل 12"/>
          <p:cNvSpPr/>
          <p:nvPr/>
        </p:nvSpPr>
        <p:spPr>
          <a:xfrm>
            <a:off x="2889439" y="4836957"/>
            <a:ext cx="8029284" cy="605294"/>
          </a:xfrm>
          <a:prstGeom prst="rect">
            <a:avLst/>
          </a:prstGeom>
        </p:spPr>
        <p:txBody>
          <a:bodyPr wrap="square">
            <a:spAutoFit/>
          </a:bodyPr>
          <a:lstStyle/>
          <a:p>
            <a:pPr marL="457200" indent="-457200" algn="justLow" rtl="1">
              <a:lnSpc>
                <a:spcPts val="4000"/>
              </a:lnSpc>
              <a:spcAft>
                <a:spcPts val="0"/>
              </a:spcAft>
              <a:buFont typeface="Wingdings" panose="05000000000000000000" pitchFamily="2" charset="2"/>
              <a:buChar char="ü"/>
            </a:pPr>
            <a:r>
              <a:rPr lang="ar-SA" sz="2800" dirty="0" smtClean="0">
                <a:effectLst/>
                <a:latin typeface="Alexandria"/>
                <a:ea typeface="Calibri" panose="020F0502020204030204" pitchFamily="34" charset="0"/>
              </a:rPr>
              <a:t>توقعات عقلانية: مرتبطة بجودة المنتج والسعر.</a:t>
            </a:r>
            <a:endParaRPr lang="en-US" sz="2800" dirty="0">
              <a:effectLst/>
              <a:latin typeface="Alexandria"/>
              <a:ea typeface="Calibri" panose="020F0502020204030204" pitchFamily="34" charset="0"/>
            </a:endParaRPr>
          </a:p>
        </p:txBody>
      </p:sp>
      <p:sp>
        <p:nvSpPr>
          <p:cNvPr id="14" name="مستطيل 13"/>
          <p:cNvSpPr/>
          <p:nvPr/>
        </p:nvSpPr>
        <p:spPr>
          <a:xfrm>
            <a:off x="2889439" y="5508913"/>
            <a:ext cx="8029284" cy="558807"/>
          </a:xfrm>
          <a:prstGeom prst="rect">
            <a:avLst/>
          </a:prstGeom>
        </p:spPr>
        <p:txBody>
          <a:bodyPr wrap="square">
            <a:spAutoFit/>
          </a:bodyPr>
          <a:lstStyle/>
          <a:p>
            <a:pPr marL="457200" indent="-457200" algn="justLow" rtl="1">
              <a:lnSpc>
                <a:spcPts val="4000"/>
              </a:lnSpc>
              <a:spcAft>
                <a:spcPts val="0"/>
              </a:spcAft>
              <a:buFont typeface="Wingdings" panose="05000000000000000000" pitchFamily="2" charset="2"/>
              <a:buChar char="ü"/>
            </a:pPr>
            <a:r>
              <a:rPr lang="ar-SA" sz="2800" dirty="0" smtClean="0">
                <a:effectLst/>
                <a:latin typeface="Alexandria"/>
                <a:ea typeface="Calibri" panose="020F0502020204030204" pitchFamily="34" charset="0"/>
              </a:rPr>
              <a:t>توقعات عاطفية: مرتبطة بالقيّم، الأخلاقيات، والنزاهة.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331269308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7781" y="1307554"/>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657600" y="1454290"/>
            <a:ext cx="5024284"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دور أصحاب المصلحة في دورة السمعة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2982846" y="2063720"/>
            <a:ext cx="8029284"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2) الإدراك: كيف يرى أصحاب المصلحة سلوك المؤسسة الفعلي؟ </a:t>
            </a:r>
            <a:endParaRPr lang="en-US" sz="2800" dirty="0">
              <a:effectLst/>
              <a:latin typeface="Alexandria"/>
              <a:ea typeface="Calibri" panose="020F0502020204030204" pitchFamily="34" charset="0"/>
            </a:endParaRPr>
          </a:p>
        </p:txBody>
      </p:sp>
      <p:sp>
        <p:nvSpPr>
          <p:cNvPr id="9" name="مستطيل 8"/>
          <p:cNvSpPr/>
          <p:nvPr/>
        </p:nvSpPr>
        <p:spPr>
          <a:xfrm>
            <a:off x="1032388" y="2774212"/>
            <a:ext cx="9979742" cy="1118255"/>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3) الفجوة: إذا كانت التوقعات أعلى من الواقع تنهار السمعة. لذلك وظيفة مدير السمعة هنا أن يكون جسر لهذه الفجوة.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781" y="3892467"/>
            <a:ext cx="10817974" cy="2321384"/>
          </a:xfrm>
          <a:prstGeom prst="rect">
            <a:avLst/>
          </a:prstGeom>
        </p:spPr>
      </p:pic>
    </p:spTree>
    <p:extLst>
      <p:ext uri="{BB962C8B-B14F-4D97-AF65-F5344CB8AC3E}">
        <p14:creationId xmlns:p14="http://schemas.microsoft.com/office/powerpoint/2010/main" val="16110328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randombar(horizontal)">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7781" y="1307554"/>
            <a:ext cx="10817974"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333001" y="1456014"/>
            <a:ext cx="5699038"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إدارة توقعات أصحاب المصلحة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924232" y="2225312"/>
            <a:ext cx="7895303"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السمعة لا تنشأ من العدم بل هي نتاج معادلة بسيطة ولكنها حاسمة: السمعة = الأداء – التوقعات.</a:t>
            </a:r>
            <a:endParaRPr lang="en-US" sz="2800" dirty="0">
              <a:effectLst/>
              <a:latin typeface="Alexandria"/>
              <a:ea typeface="Calibri" panose="020F0502020204030204" pitchFamily="34" charset="0"/>
            </a:endParaRPr>
          </a:p>
        </p:txBody>
      </p:sp>
      <p:sp>
        <p:nvSpPr>
          <p:cNvPr id="9" name="مستطيل 8"/>
          <p:cNvSpPr/>
          <p:nvPr/>
        </p:nvSpPr>
        <p:spPr>
          <a:xfrm>
            <a:off x="1160205" y="3448009"/>
            <a:ext cx="7659330" cy="605294"/>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إذا كان الأداء أكبر من التوقعات تنمو السمعة وتصبح إيجابية جداً.</a:t>
            </a:r>
            <a:endParaRPr lang="en-US" sz="2800" dirty="0">
              <a:effectLst/>
              <a:latin typeface="Alexandria"/>
              <a:ea typeface="Calibri" panose="020F0502020204030204" pitchFamily="34" charset="0"/>
            </a:endParaRPr>
          </a:p>
        </p:txBody>
      </p:sp>
      <p:sp>
        <p:nvSpPr>
          <p:cNvPr id="11" name="مستطيل 10"/>
          <p:cNvSpPr/>
          <p:nvPr/>
        </p:nvSpPr>
        <p:spPr>
          <a:xfrm>
            <a:off x="924231" y="4175628"/>
            <a:ext cx="7895303" cy="1118255"/>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إذا كان الأداء يساوي التوقعات هنا تكون السمعة مستقرة لكنها عرضة للاختراق.</a:t>
            </a:r>
            <a:endParaRPr lang="en-US" sz="2800" dirty="0">
              <a:effectLst/>
              <a:latin typeface="Alexandria"/>
              <a:ea typeface="Calibri" panose="020F0502020204030204" pitchFamily="34" charset="0"/>
            </a:endParaRPr>
          </a:p>
        </p:txBody>
      </p:sp>
      <p:sp>
        <p:nvSpPr>
          <p:cNvPr id="12" name="مستطيل 11"/>
          <p:cNvSpPr/>
          <p:nvPr/>
        </p:nvSpPr>
        <p:spPr>
          <a:xfrm>
            <a:off x="2015610" y="5387973"/>
            <a:ext cx="6803924" cy="605294"/>
          </a:xfrm>
          <a:prstGeom prst="rect">
            <a:avLst/>
          </a:prstGeom>
        </p:spPr>
        <p:txBody>
          <a:bodyPr wrap="square">
            <a:spAutoFit/>
          </a:bodyPr>
          <a:lstStyle/>
          <a:p>
            <a:pPr algn="justLow" rtl="1">
              <a:lnSpc>
                <a:spcPts val="4000"/>
              </a:lnSpc>
              <a:spcAft>
                <a:spcPts val="0"/>
              </a:spcAft>
            </a:pPr>
            <a:r>
              <a:rPr lang="ar-SA" sz="2800" dirty="0" smtClean="0">
                <a:latin typeface="Alexandria"/>
                <a:ea typeface="Calibri" panose="020F0502020204030204" pitchFamily="34" charset="0"/>
              </a:rPr>
              <a:t>إذا كان الأداء أصغر من التوقعات هنا تحدث أزمة السمعة.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9534" y="1454290"/>
            <a:ext cx="3372466" cy="4538977"/>
          </a:xfrm>
          <a:prstGeom prst="rect">
            <a:avLst/>
          </a:prstGeom>
        </p:spPr>
      </p:pic>
    </p:spTree>
    <p:extLst>
      <p:ext uri="{BB962C8B-B14F-4D97-AF65-F5344CB8AC3E}">
        <p14:creationId xmlns:p14="http://schemas.microsoft.com/office/powerpoint/2010/main" val="7965399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7781" y="1116380"/>
            <a:ext cx="10817974" cy="55695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362020" y="1219784"/>
            <a:ext cx="6646607"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خريطة توقعات أصحاب المصلحة (ماذا يريدون حقاً)</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1293672" y="1814564"/>
            <a:ext cx="9773265"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كل فئة تنظر إلى المؤسسة من زاوية مصلحتها الخاصة وتوقعاتهم تختلف جذرياً.</a:t>
            </a:r>
            <a:endParaRPr lang="en-US" sz="2800" dirty="0">
              <a:effectLst/>
              <a:latin typeface="Alexandria"/>
              <a:ea typeface="Calibri" panose="020F0502020204030204" pitchFamily="34" charset="0"/>
            </a:endParaRPr>
          </a:p>
        </p:txBody>
      </p:sp>
      <p:graphicFrame>
        <p:nvGraphicFramePr>
          <p:cNvPr id="4" name="جدول 3"/>
          <p:cNvGraphicFramePr>
            <a:graphicFrameLocks noGrp="1"/>
          </p:cNvGraphicFramePr>
          <p:nvPr>
            <p:extLst>
              <p:ext uri="{D42A27DB-BD31-4B8C-83A1-F6EECF244321}">
                <p14:modId xmlns:p14="http://schemas.microsoft.com/office/powerpoint/2010/main" val="2259580097"/>
              </p:ext>
            </p:extLst>
          </p:nvPr>
        </p:nvGraphicFramePr>
        <p:xfrm>
          <a:off x="868910" y="2478081"/>
          <a:ext cx="10215716" cy="3840480"/>
        </p:xfrm>
        <a:graphic>
          <a:graphicData uri="http://schemas.openxmlformats.org/drawingml/2006/table">
            <a:tbl>
              <a:tblPr rtl="1" firstRow="1" bandRow="1">
                <a:tableStyleId>{5C22544A-7EE6-4342-B048-85BDC9FD1C3A}</a:tableStyleId>
              </a:tblPr>
              <a:tblGrid>
                <a:gridCol w="2075904">
                  <a:extLst>
                    <a:ext uri="{9D8B030D-6E8A-4147-A177-3AD203B41FA5}">
                      <a16:colId xmlns:a16="http://schemas.microsoft.com/office/drawing/2014/main" val="2415407651"/>
                    </a:ext>
                  </a:extLst>
                </a:gridCol>
                <a:gridCol w="4069906">
                  <a:extLst>
                    <a:ext uri="{9D8B030D-6E8A-4147-A177-3AD203B41FA5}">
                      <a16:colId xmlns:a16="http://schemas.microsoft.com/office/drawing/2014/main" val="3155621656"/>
                    </a:ext>
                  </a:extLst>
                </a:gridCol>
                <a:gridCol w="4069906">
                  <a:extLst>
                    <a:ext uri="{9D8B030D-6E8A-4147-A177-3AD203B41FA5}">
                      <a16:colId xmlns:a16="http://schemas.microsoft.com/office/drawing/2014/main" val="300724172"/>
                    </a:ext>
                  </a:extLst>
                </a:gridCol>
              </a:tblGrid>
              <a:tr h="370840">
                <a:tc>
                  <a:txBody>
                    <a:bodyPr/>
                    <a:lstStyle/>
                    <a:p>
                      <a:pPr algn="ctr" rtl="1"/>
                      <a:r>
                        <a:rPr lang="ar-SA" sz="2400" dirty="0" smtClean="0"/>
                        <a:t>صاحب المصلحة</a:t>
                      </a:r>
                      <a:endParaRPr lang="ar-SA" sz="2400" dirty="0"/>
                    </a:p>
                  </a:txBody>
                  <a:tcPr/>
                </a:tc>
                <a:tc>
                  <a:txBody>
                    <a:bodyPr/>
                    <a:lstStyle/>
                    <a:p>
                      <a:pPr algn="ctr" rtl="1"/>
                      <a:r>
                        <a:rPr lang="ar-SA" sz="2400" dirty="0" smtClean="0"/>
                        <a:t>التوقع الرئيسي</a:t>
                      </a:r>
                      <a:endParaRPr lang="ar-SA" sz="2400" dirty="0"/>
                    </a:p>
                  </a:txBody>
                  <a:tcPr/>
                </a:tc>
                <a:tc>
                  <a:txBody>
                    <a:bodyPr/>
                    <a:lstStyle/>
                    <a:p>
                      <a:pPr algn="ctr" rtl="1"/>
                      <a:r>
                        <a:rPr lang="ar-SA" sz="2400" dirty="0" smtClean="0"/>
                        <a:t>تأثيره على السمعة عند الخذلان</a:t>
                      </a:r>
                      <a:endParaRPr lang="ar-SA" sz="2400" dirty="0"/>
                    </a:p>
                  </a:txBody>
                  <a:tcPr/>
                </a:tc>
                <a:extLst>
                  <a:ext uri="{0D108BD9-81ED-4DB2-BD59-A6C34878D82A}">
                    <a16:rowId xmlns:a16="http://schemas.microsoft.com/office/drawing/2014/main" val="744271735"/>
                  </a:ext>
                </a:extLst>
              </a:tr>
              <a:tr h="370840">
                <a:tc>
                  <a:txBody>
                    <a:bodyPr/>
                    <a:lstStyle/>
                    <a:p>
                      <a:pPr algn="ctr" rtl="1"/>
                      <a:r>
                        <a:rPr lang="ar-SA" sz="2400" dirty="0" smtClean="0"/>
                        <a:t>العملاء</a:t>
                      </a:r>
                      <a:endParaRPr lang="ar-SA" sz="2400" dirty="0"/>
                    </a:p>
                  </a:txBody>
                  <a:tcPr/>
                </a:tc>
                <a:tc>
                  <a:txBody>
                    <a:bodyPr/>
                    <a:lstStyle/>
                    <a:p>
                      <a:pPr algn="ctr" rtl="1"/>
                      <a:r>
                        <a:rPr lang="ar-SA" sz="2400" dirty="0" smtClean="0"/>
                        <a:t>الجودة، القيمة مقابل السعر</a:t>
                      </a:r>
                      <a:r>
                        <a:rPr lang="ar-SA" sz="2400" baseline="0" dirty="0" smtClean="0"/>
                        <a:t> والصدق</a:t>
                      </a:r>
                      <a:endParaRPr lang="ar-SA" sz="2400" dirty="0"/>
                    </a:p>
                  </a:txBody>
                  <a:tcPr/>
                </a:tc>
                <a:tc>
                  <a:txBody>
                    <a:bodyPr/>
                    <a:lstStyle/>
                    <a:p>
                      <a:pPr algn="ctr" rtl="1"/>
                      <a:r>
                        <a:rPr lang="ar-SA" sz="2400" dirty="0" smtClean="0"/>
                        <a:t>مقاطعة، تقييمات سلبية (</a:t>
                      </a:r>
                      <a:r>
                        <a:rPr lang="ar-SA" sz="2400" dirty="0" err="1" smtClean="0"/>
                        <a:t>سوشيال</a:t>
                      </a:r>
                      <a:r>
                        <a:rPr lang="ar-SA" sz="2400" dirty="0" smtClean="0"/>
                        <a:t> ميديا)</a:t>
                      </a:r>
                      <a:endParaRPr lang="ar-SA" sz="2400" dirty="0"/>
                    </a:p>
                  </a:txBody>
                  <a:tcPr/>
                </a:tc>
                <a:extLst>
                  <a:ext uri="{0D108BD9-81ED-4DB2-BD59-A6C34878D82A}">
                    <a16:rowId xmlns:a16="http://schemas.microsoft.com/office/drawing/2014/main" val="3845699672"/>
                  </a:ext>
                </a:extLst>
              </a:tr>
              <a:tr h="370840">
                <a:tc>
                  <a:txBody>
                    <a:bodyPr/>
                    <a:lstStyle/>
                    <a:p>
                      <a:pPr algn="ctr" rtl="1"/>
                      <a:r>
                        <a:rPr lang="ar-SA" sz="2400" dirty="0" smtClean="0"/>
                        <a:t>الموظفون</a:t>
                      </a:r>
                      <a:endParaRPr lang="ar-SA" sz="2400" dirty="0"/>
                    </a:p>
                  </a:txBody>
                  <a:tcPr/>
                </a:tc>
                <a:tc>
                  <a:txBody>
                    <a:bodyPr/>
                    <a:lstStyle/>
                    <a:p>
                      <a:pPr algn="ctr" rtl="1"/>
                      <a:r>
                        <a:rPr lang="ar-SA" sz="2400" dirty="0" smtClean="0"/>
                        <a:t>الأمان الوظيفي، التقدير، البيئة الأخلاقية</a:t>
                      </a:r>
                      <a:endParaRPr lang="ar-SA" sz="2400" dirty="0"/>
                    </a:p>
                  </a:txBody>
                  <a:tcPr/>
                </a:tc>
                <a:tc>
                  <a:txBody>
                    <a:bodyPr/>
                    <a:lstStyle/>
                    <a:p>
                      <a:pPr algn="ctr" rtl="1"/>
                      <a:r>
                        <a:rPr lang="ar-SA" sz="2400" dirty="0" smtClean="0"/>
                        <a:t>تسريب أسرار،</a:t>
                      </a:r>
                      <a:r>
                        <a:rPr lang="ar-SA" sz="2400" baseline="0" dirty="0" smtClean="0"/>
                        <a:t> انخفاض الإنتاجية، فقدان الكفاءات.</a:t>
                      </a:r>
                      <a:endParaRPr lang="ar-SA" sz="2400" dirty="0"/>
                    </a:p>
                  </a:txBody>
                  <a:tcPr/>
                </a:tc>
                <a:extLst>
                  <a:ext uri="{0D108BD9-81ED-4DB2-BD59-A6C34878D82A}">
                    <a16:rowId xmlns:a16="http://schemas.microsoft.com/office/drawing/2014/main" val="2468769806"/>
                  </a:ext>
                </a:extLst>
              </a:tr>
              <a:tr h="370840">
                <a:tc>
                  <a:txBody>
                    <a:bodyPr/>
                    <a:lstStyle/>
                    <a:p>
                      <a:pPr algn="ctr" rtl="1"/>
                      <a:r>
                        <a:rPr lang="ar-SA" sz="2400" dirty="0" smtClean="0"/>
                        <a:t>المستثمرون</a:t>
                      </a:r>
                      <a:endParaRPr lang="ar-SA" sz="2400" dirty="0"/>
                    </a:p>
                  </a:txBody>
                  <a:tcPr/>
                </a:tc>
                <a:tc>
                  <a:txBody>
                    <a:bodyPr/>
                    <a:lstStyle/>
                    <a:p>
                      <a:pPr algn="ctr" rtl="1"/>
                      <a:r>
                        <a:rPr lang="ar-SA" sz="2400" dirty="0" smtClean="0"/>
                        <a:t>الربحية، الشفافية</a:t>
                      </a:r>
                      <a:r>
                        <a:rPr lang="ar-SA" sz="2400" baseline="0" dirty="0" smtClean="0"/>
                        <a:t> </a:t>
                      </a:r>
                      <a:r>
                        <a:rPr lang="ar-SA" sz="2400" baseline="0" dirty="0" err="1" smtClean="0"/>
                        <a:t>والحوكمة</a:t>
                      </a:r>
                      <a:endParaRPr lang="ar-SA" sz="2400" dirty="0"/>
                    </a:p>
                  </a:txBody>
                  <a:tcPr/>
                </a:tc>
                <a:tc>
                  <a:txBody>
                    <a:bodyPr/>
                    <a:lstStyle/>
                    <a:p>
                      <a:pPr algn="ctr" rtl="1"/>
                      <a:r>
                        <a:rPr lang="ar-SA" sz="2400" dirty="0" smtClean="0"/>
                        <a:t>انخفاض أسهم الشركة وسحب</a:t>
                      </a:r>
                      <a:r>
                        <a:rPr lang="ar-SA" sz="2400" baseline="0" dirty="0" smtClean="0"/>
                        <a:t> الاستثمارات</a:t>
                      </a:r>
                      <a:endParaRPr lang="ar-SA" sz="2400" dirty="0"/>
                    </a:p>
                  </a:txBody>
                  <a:tcPr/>
                </a:tc>
                <a:extLst>
                  <a:ext uri="{0D108BD9-81ED-4DB2-BD59-A6C34878D82A}">
                    <a16:rowId xmlns:a16="http://schemas.microsoft.com/office/drawing/2014/main" val="157614332"/>
                  </a:ext>
                </a:extLst>
              </a:tr>
              <a:tr h="370840">
                <a:tc>
                  <a:txBody>
                    <a:bodyPr/>
                    <a:lstStyle/>
                    <a:p>
                      <a:pPr algn="ctr" rtl="1"/>
                      <a:r>
                        <a:rPr lang="ar-SA" sz="2400" dirty="0" smtClean="0"/>
                        <a:t>المجتمع</a:t>
                      </a:r>
                      <a:endParaRPr lang="ar-SA" sz="2400" dirty="0"/>
                    </a:p>
                  </a:txBody>
                  <a:tcPr/>
                </a:tc>
                <a:tc>
                  <a:txBody>
                    <a:bodyPr/>
                    <a:lstStyle/>
                    <a:p>
                      <a:pPr algn="ctr" rtl="1"/>
                      <a:r>
                        <a:rPr lang="ar-SA" sz="2400" dirty="0" smtClean="0"/>
                        <a:t>المسؤولية البيئية ودعم القضايا المحلية</a:t>
                      </a:r>
                      <a:endParaRPr lang="ar-SA" sz="2400" dirty="0"/>
                    </a:p>
                  </a:txBody>
                  <a:tcPr/>
                </a:tc>
                <a:tc>
                  <a:txBody>
                    <a:bodyPr/>
                    <a:lstStyle/>
                    <a:p>
                      <a:pPr algn="ctr" rtl="1"/>
                      <a:r>
                        <a:rPr lang="ar-SA" sz="2400" dirty="0" smtClean="0"/>
                        <a:t>احتجاجات وضغط شعبي وتشويه الصورة الذهنية</a:t>
                      </a:r>
                      <a:endParaRPr lang="ar-SA" sz="2400" dirty="0"/>
                    </a:p>
                  </a:txBody>
                  <a:tcPr/>
                </a:tc>
                <a:extLst>
                  <a:ext uri="{0D108BD9-81ED-4DB2-BD59-A6C34878D82A}">
                    <a16:rowId xmlns:a16="http://schemas.microsoft.com/office/drawing/2014/main" val="430497759"/>
                  </a:ext>
                </a:extLst>
              </a:tr>
              <a:tr h="370840">
                <a:tc>
                  <a:txBody>
                    <a:bodyPr/>
                    <a:lstStyle/>
                    <a:p>
                      <a:pPr algn="ctr" rtl="1"/>
                      <a:r>
                        <a:rPr lang="ar-SA" sz="2400" dirty="0" smtClean="0"/>
                        <a:t>الحكومة</a:t>
                      </a:r>
                      <a:endParaRPr lang="ar-SA" sz="2400" dirty="0"/>
                    </a:p>
                  </a:txBody>
                  <a:tcPr/>
                </a:tc>
                <a:tc>
                  <a:txBody>
                    <a:bodyPr/>
                    <a:lstStyle/>
                    <a:p>
                      <a:pPr algn="ctr" rtl="1"/>
                      <a:r>
                        <a:rPr lang="ar-SA" sz="2400" dirty="0" smtClean="0"/>
                        <a:t>الامتثال للقوانين ودفع</a:t>
                      </a:r>
                      <a:r>
                        <a:rPr lang="ar-SA" sz="2400" baseline="0" dirty="0" smtClean="0"/>
                        <a:t> الضرائب</a:t>
                      </a:r>
                      <a:endParaRPr lang="ar-SA" sz="2400" dirty="0"/>
                    </a:p>
                  </a:txBody>
                  <a:tcPr/>
                </a:tc>
                <a:tc>
                  <a:txBody>
                    <a:bodyPr/>
                    <a:lstStyle/>
                    <a:p>
                      <a:pPr algn="ctr" rtl="1"/>
                      <a:r>
                        <a:rPr lang="ar-SA" sz="2400" dirty="0" smtClean="0"/>
                        <a:t>غرامات قانونية</a:t>
                      </a:r>
                      <a:r>
                        <a:rPr lang="ar-SA" sz="2400" baseline="0" dirty="0" smtClean="0"/>
                        <a:t> وسحب تراخيص العمل</a:t>
                      </a:r>
                      <a:endParaRPr lang="ar-SA" sz="2400" dirty="0"/>
                    </a:p>
                  </a:txBody>
                  <a:tcPr/>
                </a:tc>
                <a:extLst>
                  <a:ext uri="{0D108BD9-81ED-4DB2-BD59-A6C34878D82A}">
                    <a16:rowId xmlns:a16="http://schemas.microsoft.com/office/drawing/2014/main" val="3697063503"/>
                  </a:ext>
                </a:extLst>
              </a:tr>
            </a:tbl>
          </a:graphicData>
        </a:graphic>
      </p:graphicFrame>
    </p:spTree>
    <p:extLst>
      <p:ext uri="{BB962C8B-B14F-4D97-AF65-F5344CB8AC3E}">
        <p14:creationId xmlns:p14="http://schemas.microsoft.com/office/powerpoint/2010/main" val="187047184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7781" y="1363983"/>
            <a:ext cx="10817974" cy="5125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180920" y="1593778"/>
            <a:ext cx="6646607"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كيف تتشكل التوقعات (مصادر التأثير)</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2769329" y="2513930"/>
            <a:ext cx="6239298"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التوقعات ليست ثابتة بل تتشكل عبر ثلاثة مصادر:</a:t>
            </a:r>
            <a:endParaRPr lang="en-US" sz="2800" dirty="0">
              <a:effectLst/>
              <a:latin typeface="Alexandria"/>
              <a:ea typeface="Calibri" panose="020F0502020204030204" pitchFamily="34" charset="0"/>
            </a:endParaRPr>
          </a:p>
        </p:txBody>
      </p:sp>
      <p:sp>
        <p:nvSpPr>
          <p:cNvPr id="9" name="مستطيل 8"/>
          <p:cNvSpPr/>
          <p:nvPr/>
        </p:nvSpPr>
        <p:spPr>
          <a:xfrm>
            <a:off x="638175" y="3355743"/>
            <a:ext cx="8370452"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وعود المؤسسة: ما تقوله المؤسسة في إعلاناتها، وتصريحات مسؤوليها.</a:t>
            </a:r>
            <a:endParaRPr lang="en-US" sz="2800" dirty="0">
              <a:effectLst/>
              <a:latin typeface="Alexandria"/>
              <a:ea typeface="Calibri" panose="020F0502020204030204" pitchFamily="34" charset="0"/>
            </a:endParaRPr>
          </a:p>
        </p:txBody>
      </p:sp>
      <p:sp>
        <p:nvSpPr>
          <p:cNvPr id="11" name="مستطيل 10"/>
          <p:cNvSpPr/>
          <p:nvPr/>
        </p:nvSpPr>
        <p:spPr>
          <a:xfrm>
            <a:off x="2271252" y="4257306"/>
            <a:ext cx="6737375"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الخبرة السابقة: كيف كان التعامل معهم في الماضي.</a:t>
            </a:r>
            <a:endParaRPr lang="en-US" sz="2800" dirty="0">
              <a:effectLst/>
              <a:latin typeface="Alexandria"/>
              <a:ea typeface="Calibri" panose="020F0502020204030204" pitchFamily="34" charset="0"/>
            </a:endParaRPr>
          </a:p>
        </p:txBody>
      </p:sp>
      <p:sp>
        <p:nvSpPr>
          <p:cNvPr id="12" name="مستطيل 11"/>
          <p:cNvSpPr/>
          <p:nvPr/>
        </p:nvSpPr>
        <p:spPr>
          <a:xfrm>
            <a:off x="865239" y="5198699"/>
            <a:ext cx="8143388"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تأثير الأقران والمنافسين: ما الذي يقدمه المنافسون؟ ماذا يقول المؤثرون عن القطاع؟</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9021" y="1591939"/>
            <a:ext cx="3436000" cy="4627886"/>
          </a:xfrm>
          <a:prstGeom prst="rect">
            <a:avLst/>
          </a:prstGeom>
        </p:spPr>
      </p:pic>
    </p:spTree>
    <p:extLst>
      <p:ext uri="{BB962C8B-B14F-4D97-AF65-F5344CB8AC3E}">
        <p14:creationId xmlns:p14="http://schemas.microsoft.com/office/powerpoint/2010/main" val="18974967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7781" y="1155869"/>
            <a:ext cx="10817974" cy="5454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686050" y="1214353"/>
            <a:ext cx="4074677"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نشاط تفاعلي لحلقة النقاش</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15852" y="1984596"/>
            <a:ext cx="7995317"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تخيل أنك مدير سمعة في شركة طيران وحدث تأخير مفاجئ لرحلة دولية بسبب عطل فني.</a:t>
            </a:r>
            <a:endParaRPr lang="en-US" sz="2800" dirty="0">
              <a:effectLst/>
              <a:latin typeface="Alexandria"/>
              <a:ea typeface="Calibri" panose="020F0502020204030204" pitchFamily="34" charset="0"/>
            </a:endParaRPr>
          </a:p>
        </p:txBody>
      </p:sp>
      <p:sp>
        <p:nvSpPr>
          <p:cNvPr id="9" name="مستطيل 8"/>
          <p:cNvSpPr/>
          <p:nvPr/>
        </p:nvSpPr>
        <p:spPr>
          <a:xfrm>
            <a:off x="713121" y="3024175"/>
            <a:ext cx="7963424"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أمامك أربع أطراف يجب التعامل معهم فوراً، رتبهم حسب الأولوية مع ذكر السبب:</a:t>
            </a:r>
            <a:endParaRPr lang="en-US" sz="2800" dirty="0">
              <a:effectLst/>
              <a:latin typeface="Alexandria"/>
              <a:ea typeface="Calibri" panose="020F0502020204030204" pitchFamily="34" charset="0"/>
            </a:endParaRPr>
          </a:p>
        </p:txBody>
      </p:sp>
      <p:sp>
        <p:nvSpPr>
          <p:cNvPr id="11" name="مستطيل 10"/>
          <p:cNvSpPr/>
          <p:nvPr/>
        </p:nvSpPr>
        <p:spPr>
          <a:xfrm>
            <a:off x="3207742" y="3953877"/>
            <a:ext cx="5503427"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1) المسافرون الغاضبون في المطار. (العملاء)</a:t>
            </a:r>
            <a:endParaRPr lang="en-US" sz="2800" dirty="0">
              <a:effectLst/>
              <a:latin typeface="Alexandria"/>
              <a:ea typeface="Calibri" panose="020F0502020204030204" pitchFamily="34" charset="0"/>
            </a:endParaRPr>
          </a:p>
        </p:txBody>
      </p:sp>
      <p:sp>
        <p:nvSpPr>
          <p:cNvPr id="12" name="مستطيل 11"/>
          <p:cNvSpPr/>
          <p:nvPr/>
        </p:nvSpPr>
        <p:spPr>
          <a:xfrm>
            <a:off x="533156" y="4556359"/>
            <a:ext cx="8143388"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2) طاقم الطائرة المنهك. (الموظفون)</a:t>
            </a:r>
            <a:endParaRPr lang="en-US" sz="2800" dirty="0">
              <a:effectLst/>
              <a:latin typeface="Alexandria"/>
              <a:ea typeface="Calibri" panose="020F0502020204030204" pitchFamily="34" charset="0"/>
            </a:endParaRPr>
          </a:p>
        </p:txBody>
      </p:sp>
      <p:sp>
        <p:nvSpPr>
          <p:cNvPr id="13" name="مستطيل 12"/>
          <p:cNvSpPr/>
          <p:nvPr/>
        </p:nvSpPr>
        <p:spPr>
          <a:xfrm>
            <a:off x="567781" y="5256387"/>
            <a:ext cx="8143388"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3) الصحفي الذي بدأ يُغرد عن الحادثة. (الإعلام)</a:t>
            </a:r>
            <a:endParaRPr lang="en-US" sz="2800" dirty="0">
              <a:effectLst/>
              <a:latin typeface="Alexandria"/>
              <a:ea typeface="Calibri" panose="020F0502020204030204" pitchFamily="34" charset="0"/>
            </a:endParaRPr>
          </a:p>
        </p:txBody>
      </p:sp>
      <p:sp>
        <p:nvSpPr>
          <p:cNvPr id="14" name="مستطيل 13"/>
          <p:cNvSpPr/>
          <p:nvPr/>
        </p:nvSpPr>
        <p:spPr>
          <a:xfrm>
            <a:off x="538496" y="5896749"/>
            <a:ext cx="8143388"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4) هيئة الطيران المدني. (الجهات التنظيمية)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1884" y="1489068"/>
            <a:ext cx="3635317" cy="4822289"/>
          </a:xfrm>
          <a:prstGeom prst="rect">
            <a:avLst/>
          </a:prstGeom>
        </p:spPr>
      </p:pic>
    </p:spTree>
    <p:extLst>
      <p:ext uri="{BB962C8B-B14F-4D97-AF65-F5344CB8AC3E}">
        <p14:creationId xmlns:p14="http://schemas.microsoft.com/office/powerpoint/2010/main" val="26110912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randombar(horizontal)">
                                      <p:cBhvr>
                                        <p:cTn id="5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P spid="12" grpId="0"/>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67781" y="1231696"/>
            <a:ext cx="10817974" cy="5262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686050" y="1214353"/>
            <a:ext cx="5476875"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استراتيجيات التواصل مع أصحاب المصلحة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15852" y="1984596"/>
            <a:ext cx="7344415" cy="1183978"/>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للحفاظ على سمعة قوية يجب اتباع نهج اتصالي مكون من أربعة أركان في التعامل مع أصحاب المصلحة:</a:t>
            </a:r>
            <a:endParaRPr lang="en-US" sz="2800" dirty="0">
              <a:effectLst/>
              <a:latin typeface="Alexandria"/>
              <a:ea typeface="Calibri" panose="020F0502020204030204" pitchFamily="34" charset="0"/>
            </a:endParaRPr>
          </a:p>
        </p:txBody>
      </p:sp>
      <p:sp>
        <p:nvSpPr>
          <p:cNvPr id="9" name="مستطيل 8"/>
          <p:cNvSpPr/>
          <p:nvPr/>
        </p:nvSpPr>
        <p:spPr>
          <a:xfrm>
            <a:off x="857055" y="3452009"/>
            <a:ext cx="7449804" cy="2338141"/>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1) </a:t>
            </a:r>
            <a:r>
              <a:rPr lang="ar-SA" sz="2800" b="1" dirty="0" smtClean="0">
                <a:effectLst/>
                <a:latin typeface="Alexandria"/>
                <a:ea typeface="Calibri" panose="020F0502020204030204" pitchFamily="34" charset="0"/>
              </a:rPr>
              <a:t>الشفافية والمصداقية</a:t>
            </a:r>
            <a:r>
              <a:rPr lang="ar-SA" sz="2800" dirty="0" smtClean="0">
                <a:effectLst/>
                <a:latin typeface="Alexandria"/>
                <a:ea typeface="Calibri" panose="020F0502020204030204" pitchFamily="34" charset="0"/>
              </a:rPr>
              <a:t>: السمعة تُبنى عندما تتطابق الوعود مع الأفعال الفجوة بين ما تقوله المؤسسة وما يختبره أصحاب المصلحة هو المكان الذي تولد فيه الأزمات، كما أن الصدق في الأزمات يعزز الثقة مع المستثمرين والإعلام.</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8306859" y="1378219"/>
            <a:ext cx="3351012" cy="4675448"/>
          </a:xfrm>
          <a:prstGeom prst="rect">
            <a:avLst/>
          </a:prstGeom>
        </p:spPr>
      </p:pic>
    </p:spTree>
    <p:extLst>
      <p:ext uri="{BB962C8B-B14F-4D97-AF65-F5344CB8AC3E}">
        <p14:creationId xmlns:p14="http://schemas.microsoft.com/office/powerpoint/2010/main" val="255566771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3870" y="1155869"/>
            <a:ext cx="10817974" cy="5454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686050" y="1214353"/>
            <a:ext cx="5476875"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استراتيجيات التواصل مع أصحاب المصلحة</a:t>
            </a:r>
            <a:endParaRPr lang="en-US" sz="2800" b="1" dirty="0">
              <a:solidFill>
                <a:srgbClr val="FF0000"/>
              </a:solidFill>
              <a:effectLst/>
              <a:latin typeface="Alexandria"/>
              <a:ea typeface="Calibri" panose="020F0502020204030204" pitchFamily="34" charset="0"/>
            </a:endParaRPr>
          </a:p>
        </p:txBody>
      </p:sp>
      <p:sp>
        <p:nvSpPr>
          <p:cNvPr id="11" name="مستطيل 10"/>
          <p:cNvSpPr/>
          <p:nvPr/>
        </p:nvSpPr>
        <p:spPr>
          <a:xfrm>
            <a:off x="812800" y="1894550"/>
            <a:ext cx="10220114" cy="214417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2) </a:t>
            </a:r>
            <a:r>
              <a:rPr lang="ar-SA" sz="2800" b="1" dirty="0" smtClean="0">
                <a:effectLst/>
                <a:latin typeface="Alexandria"/>
                <a:ea typeface="Calibri" panose="020F0502020204030204" pitchFamily="34" charset="0"/>
              </a:rPr>
              <a:t>التواصل ذو الاتجاهين</a:t>
            </a:r>
            <a:r>
              <a:rPr lang="ar-SA" sz="2800" dirty="0" smtClean="0">
                <a:effectLst/>
                <a:latin typeface="Alexandria"/>
                <a:ea typeface="Calibri" panose="020F0502020204030204" pitchFamily="34" charset="0"/>
              </a:rPr>
              <a:t>: الانتقال من مرحلة إبلاغ أصحاب المصلحة إلى مرحلة إشراكهم في صنع القرار، الاستماع لمخاوفهم وتوقعاتهم، بجعلهم يشعرون بالملكية تجاه نجاح المؤسسة مما يرفع مستوى الولاء المؤسسي، ويحولهم إلى مدافعين عن السمعة وقت الأزمات</a:t>
            </a:r>
            <a:endParaRPr lang="en-US" sz="2800" dirty="0">
              <a:effectLst/>
              <a:latin typeface="Alexandria"/>
              <a:ea typeface="Calibri" panose="020F0502020204030204" pitchFamily="34" charset="0"/>
            </a:endParaRPr>
          </a:p>
        </p:txBody>
      </p:sp>
      <p:sp>
        <p:nvSpPr>
          <p:cNvPr id="15" name="مستطيل 14"/>
          <p:cNvSpPr/>
          <p:nvPr/>
        </p:nvSpPr>
        <p:spPr>
          <a:xfrm>
            <a:off x="747391" y="4073208"/>
            <a:ext cx="10285523" cy="1408399"/>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3)</a:t>
            </a:r>
            <a:r>
              <a:rPr lang="ar-SA" sz="2800" b="1" dirty="0" smtClean="0">
                <a:effectLst/>
                <a:latin typeface="Alexandria"/>
                <a:ea typeface="Calibri" panose="020F0502020204030204" pitchFamily="34" charset="0"/>
              </a:rPr>
              <a:t> المسؤولية الاجتماعية</a:t>
            </a:r>
            <a:r>
              <a:rPr lang="ar-SA" sz="2800" dirty="0" smtClean="0">
                <a:effectLst/>
                <a:latin typeface="Alexandria"/>
                <a:ea typeface="Calibri" panose="020F0502020204030204" pitchFamily="34" charset="0"/>
              </a:rPr>
              <a:t>: الاهتمام بالقضايا التي تهم المجتمع (أصحاب المصلحة الخارجيين) يعزز من رصيد الثقة هذا الرصيد هو ما يحمي المؤسسة عندما ترتكب خطأ غير مقصود.</a:t>
            </a:r>
            <a:endParaRPr lang="en-US" sz="2800" dirty="0">
              <a:effectLst/>
              <a:latin typeface="Alexandria"/>
              <a:ea typeface="Calibri" panose="020F0502020204030204" pitchFamily="34" charset="0"/>
            </a:endParaRPr>
          </a:p>
        </p:txBody>
      </p:sp>
      <p:sp>
        <p:nvSpPr>
          <p:cNvPr id="12" name="مستطيل 11"/>
          <p:cNvSpPr/>
          <p:nvPr/>
        </p:nvSpPr>
        <p:spPr>
          <a:xfrm>
            <a:off x="780095" y="5547667"/>
            <a:ext cx="10285523"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4)</a:t>
            </a:r>
            <a:r>
              <a:rPr lang="ar-SA" sz="2800" b="1" dirty="0" smtClean="0">
                <a:effectLst/>
                <a:latin typeface="Alexandria"/>
                <a:ea typeface="Calibri" panose="020F0502020204030204" pitchFamily="34" charset="0"/>
              </a:rPr>
              <a:t> الاستجابة: </a:t>
            </a:r>
            <a:r>
              <a:rPr lang="ar-SA" sz="2800" dirty="0" smtClean="0">
                <a:effectLst/>
                <a:latin typeface="Alexandria"/>
                <a:ea typeface="Calibri" panose="020F0502020204030204" pitchFamily="34" charset="0"/>
              </a:rPr>
              <a:t>التفاعل السريع مع شكاوى العملاء على منصات التواصل الاجتماعي.</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15650587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randombar(horizont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5"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3870" y="1449579"/>
            <a:ext cx="10817974" cy="5160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564231" y="1516474"/>
            <a:ext cx="5476875"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مثال عملي للفشل في إدارة أصحاب المصلحة</a:t>
            </a:r>
            <a:endParaRPr lang="en-US" sz="2800" b="1" dirty="0">
              <a:solidFill>
                <a:srgbClr val="FF0000"/>
              </a:solidFill>
              <a:effectLst/>
              <a:latin typeface="Alexandria"/>
              <a:ea typeface="Calibri" panose="020F0502020204030204" pitchFamily="34" charset="0"/>
            </a:endParaRPr>
          </a:p>
        </p:txBody>
      </p:sp>
      <p:grpSp>
        <p:nvGrpSpPr>
          <p:cNvPr id="12" name="مجموعة 11"/>
          <p:cNvGrpSpPr/>
          <p:nvPr/>
        </p:nvGrpSpPr>
        <p:grpSpPr>
          <a:xfrm>
            <a:off x="513870" y="2287582"/>
            <a:ext cx="10817974" cy="4322768"/>
            <a:chOff x="636608" y="2287582"/>
            <a:chExt cx="10867134" cy="4132883"/>
          </a:xfrm>
        </p:grpSpPr>
        <p:pic>
          <p:nvPicPr>
            <p:cNvPr id="13" name="صورة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608" y="2287582"/>
              <a:ext cx="6108322" cy="4132883"/>
            </a:xfrm>
            <a:prstGeom prst="rect">
              <a:avLst/>
            </a:prstGeom>
          </p:spPr>
        </p:pic>
        <p:pic>
          <p:nvPicPr>
            <p:cNvPr id="14" name="صورة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44930" y="2287582"/>
              <a:ext cx="4758812" cy="4132883"/>
            </a:xfrm>
            <a:prstGeom prst="rect">
              <a:avLst/>
            </a:prstGeom>
          </p:spPr>
        </p:pic>
      </p:grpSp>
    </p:spTree>
    <p:extLst>
      <p:ext uri="{BB962C8B-B14F-4D97-AF65-F5344CB8AC3E}">
        <p14:creationId xmlns:p14="http://schemas.microsoft.com/office/powerpoint/2010/main" val="3766367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3870" y="1449579"/>
            <a:ext cx="10817974" cy="5160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485572" y="1613685"/>
            <a:ext cx="5476875"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مثال عملي للنجاح في إدارة أصحاب المصلحة</a:t>
            </a:r>
            <a:endParaRPr lang="en-US" sz="2800" b="1" dirty="0">
              <a:solidFill>
                <a:srgbClr val="FF0000"/>
              </a:solidFill>
              <a:effectLst/>
              <a:latin typeface="Alexandria"/>
              <a:ea typeface="Calibri" panose="020F0502020204030204" pitchFamily="34" charset="0"/>
            </a:endParaRPr>
          </a:p>
        </p:txBody>
      </p:sp>
      <p:sp>
        <p:nvSpPr>
          <p:cNvPr id="11" name="مستطيل 10"/>
          <p:cNvSpPr/>
          <p:nvPr/>
        </p:nvSpPr>
        <p:spPr>
          <a:xfrm>
            <a:off x="812800" y="2394532"/>
            <a:ext cx="8054975" cy="214417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النجاح في إدارة أصحاب المصلحة لشركة ستاربكس خلال أزمة العنصرية عام </a:t>
            </a:r>
            <a:r>
              <a:rPr lang="en-US" sz="2800" dirty="0" smtClean="0">
                <a:effectLst/>
                <a:latin typeface="Alexandria"/>
                <a:ea typeface="Calibri" panose="020F0502020204030204" pitchFamily="34" charset="0"/>
              </a:rPr>
              <a:t>2018</a:t>
            </a:r>
            <a:r>
              <a:rPr lang="ar-SA" sz="2800" dirty="0" smtClean="0">
                <a:effectLst/>
                <a:latin typeface="Alexandria"/>
                <a:ea typeface="Calibri" panose="020F0502020204030204" pitchFamily="34" charset="0"/>
              </a:rPr>
              <a:t> بعد أن تعرضت الشركة لأزمة كبرى بعد اعتقال رجلين من ذوي البشرة السمراء في أحد فرعها دون سبب، مما أثار موجة غضب عارمة.</a:t>
            </a:r>
            <a:endParaRPr lang="en-US" sz="2800" dirty="0">
              <a:effectLst/>
              <a:latin typeface="Alexandria"/>
              <a:ea typeface="Calibri" panose="020F0502020204030204" pitchFamily="34" charset="0"/>
            </a:endParaRPr>
          </a:p>
        </p:txBody>
      </p:sp>
      <p:sp>
        <p:nvSpPr>
          <p:cNvPr id="15" name="مستطيل 14"/>
          <p:cNvSpPr/>
          <p:nvPr/>
        </p:nvSpPr>
        <p:spPr>
          <a:xfrm>
            <a:off x="812800" y="4777408"/>
            <a:ext cx="8054975"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التحرك السريع: لم تكتف الشركة ببيان اعتذار بل استهدفت كل صاحب مصلحة بخطوة ملموسة.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8867775" y="1716190"/>
            <a:ext cx="3582417" cy="4627547"/>
          </a:xfrm>
          <a:prstGeom prst="rect">
            <a:avLst/>
          </a:prstGeom>
        </p:spPr>
      </p:pic>
    </p:spTree>
    <p:extLst>
      <p:ext uri="{BB962C8B-B14F-4D97-AF65-F5344CB8AC3E}">
        <p14:creationId xmlns:p14="http://schemas.microsoft.com/office/powerpoint/2010/main" val="12881908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3870" y="1449579"/>
            <a:ext cx="10817974" cy="5160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485572" y="1613685"/>
            <a:ext cx="5476875"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مثال عملي للنجاح في إدارة أصحاب المصلحة</a:t>
            </a:r>
            <a:endParaRPr lang="en-US" sz="2800" b="1" dirty="0">
              <a:solidFill>
                <a:srgbClr val="FF0000"/>
              </a:solidFill>
              <a:effectLst/>
              <a:latin typeface="Alexandria"/>
              <a:ea typeface="Calibri" panose="020F0502020204030204" pitchFamily="34" charset="0"/>
            </a:endParaRPr>
          </a:p>
        </p:txBody>
      </p:sp>
      <p:sp>
        <p:nvSpPr>
          <p:cNvPr id="11" name="مستطيل 10"/>
          <p:cNvSpPr/>
          <p:nvPr/>
        </p:nvSpPr>
        <p:spPr>
          <a:xfrm>
            <a:off x="1856921" y="2386396"/>
            <a:ext cx="6734175" cy="605294"/>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العملاء والمجتمع: اعتذار علني مباشر من المدير التنفيذي.</a:t>
            </a:r>
            <a:endParaRPr lang="en-US" sz="2800" dirty="0">
              <a:effectLst/>
              <a:latin typeface="Alexandria"/>
              <a:ea typeface="Calibri" panose="020F0502020204030204" pitchFamily="34" charset="0"/>
            </a:endParaRPr>
          </a:p>
        </p:txBody>
      </p:sp>
      <p:sp>
        <p:nvSpPr>
          <p:cNvPr id="15" name="مستطيل 14"/>
          <p:cNvSpPr/>
          <p:nvPr/>
        </p:nvSpPr>
        <p:spPr>
          <a:xfrm>
            <a:off x="812800" y="3080774"/>
            <a:ext cx="7869084"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الموظفون: إغلاق </a:t>
            </a:r>
            <a:r>
              <a:rPr lang="en-US" sz="2800" dirty="0" smtClean="0">
                <a:effectLst/>
                <a:latin typeface="Alexandria"/>
                <a:ea typeface="Calibri" panose="020F0502020204030204" pitchFamily="34" charset="0"/>
              </a:rPr>
              <a:t>8000</a:t>
            </a:r>
            <a:r>
              <a:rPr lang="ar-SA" sz="2800" dirty="0" smtClean="0">
                <a:effectLst/>
                <a:latin typeface="Alexandria"/>
                <a:ea typeface="Calibri" panose="020F0502020204030204" pitchFamily="34" charset="0"/>
              </a:rPr>
              <a:t> فرع لمدة يوم كامل لتدريب </a:t>
            </a:r>
            <a:r>
              <a:rPr lang="en-US" sz="2800" dirty="0" smtClean="0">
                <a:effectLst/>
                <a:latin typeface="Alexandria"/>
                <a:ea typeface="Calibri" panose="020F0502020204030204" pitchFamily="34" charset="0"/>
              </a:rPr>
              <a:t>175000</a:t>
            </a:r>
            <a:r>
              <a:rPr lang="ar-SA" sz="2800" dirty="0" smtClean="0">
                <a:effectLst/>
                <a:latin typeface="Alexandria"/>
                <a:ea typeface="Calibri" panose="020F0502020204030204" pitchFamily="34" charset="0"/>
              </a:rPr>
              <a:t> موظف على مواجهة الانحياز غير الواعي.</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8867775" y="1716190"/>
            <a:ext cx="3582417" cy="4627547"/>
          </a:xfrm>
          <a:prstGeom prst="rect">
            <a:avLst/>
          </a:prstGeom>
        </p:spPr>
      </p:pic>
      <p:sp>
        <p:nvSpPr>
          <p:cNvPr id="12" name="مستطيل 11"/>
          <p:cNvSpPr/>
          <p:nvPr/>
        </p:nvSpPr>
        <p:spPr>
          <a:xfrm>
            <a:off x="756281" y="4222314"/>
            <a:ext cx="7869084"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المستثمرون: إثبات أن قيّم العلامة التجارية أهم من أرباح يوم واحد من المبيعات.</a:t>
            </a:r>
            <a:endParaRPr lang="en-US" sz="2800" dirty="0">
              <a:effectLst/>
              <a:latin typeface="Alexandria"/>
              <a:ea typeface="Calibri" panose="020F0502020204030204" pitchFamily="34" charset="0"/>
            </a:endParaRPr>
          </a:p>
        </p:txBody>
      </p:sp>
      <p:sp>
        <p:nvSpPr>
          <p:cNvPr id="13" name="مستطيل 12"/>
          <p:cNvSpPr/>
          <p:nvPr/>
        </p:nvSpPr>
        <p:spPr>
          <a:xfrm>
            <a:off x="812801" y="5298638"/>
            <a:ext cx="7778296" cy="1071768"/>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النتيجة</a:t>
            </a:r>
            <a:r>
              <a:rPr lang="ar-SA" sz="2800" dirty="0" smtClean="0">
                <a:effectLst/>
                <a:latin typeface="Alexandria"/>
                <a:ea typeface="Calibri" panose="020F0502020204030204" pitchFamily="34" charset="0"/>
              </a:rPr>
              <a:t>: تحولت الأزمة من كارثة سمعة إلى نموذج للمسؤولية الاجتماعية واستعادت الشركة ثقة الجمهور بسرعة قياسية.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300836046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5" grpId="0"/>
      <p:bldP spid="12"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3870" y="1449579"/>
            <a:ext cx="10817974" cy="5160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485572" y="1613685"/>
            <a:ext cx="5476875"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قياس أثر أصحاب المصلحة على السمعة</a:t>
            </a:r>
            <a:endParaRPr lang="en-US" sz="2800" b="1" dirty="0">
              <a:solidFill>
                <a:srgbClr val="FF0000"/>
              </a:solidFill>
              <a:effectLst/>
              <a:latin typeface="Alexandria"/>
              <a:ea typeface="Calibri" panose="020F0502020204030204" pitchFamily="34" charset="0"/>
            </a:endParaRPr>
          </a:p>
        </p:txBody>
      </p:sp>
      <p:sp>
        <p:nvSpPr>
          <p:cNvPr id="11" name="مستطيل 10"/>
          <p:cNvSpPr/>
          <p:nvPr/>
        </p:nvSpPr>
        <p:spPr>
          <a:xfrm>
            <a:off x="812801" y="2386396"/>
            <a:ext cx="7741263" cy="1071768"/>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لا يمكن إدارة ما لا يمكن قياسه لذلك يمكن استخدام أدوات للقياس مثل:</a:t>
            </a:r>
            <a:endParaRPr lang="en-US" sz="2800" dirty="0">
              <a:effectLst/>
              <a:latin typeface="Alexandria"/>
              <a:ea typeface="Calibri" panose="020F0502020204030204" pitchFamily="34" charset="0"/>
            </a:endParaRPr>
          </a:p>
        </p:txBody>
      </p:sp>
      <p:sp>
        <p:nvSpPr>
          <p:cNvPr id="12" name="مستطيل 11"/>
          <p:cNvSpPr/>
          <p:nvPr/>
        </p:nvSpPr>
        <p:spPr>
          <a:xfrm>
            <a:off x="599425" y="3501928"/>
            <a:ext cx="7869084"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استطلاعات الرأي: لقياس مدى رضا العملاء والموظفين.</a:t>
            </a:r>
            <a:endParaRPr lang="en-US" sz="2800" dirty="0">
              <a:effectLst/>
              <a:latin typeface="Alexandria"/>
              <a:ea typeface="Calibri" panose="020F0502020204030204" pitchFamily="34" charset="0"/>
            </a:endParaRPr>
          </a:p>
        </p:txBody>
      </p:sp>
      <p:sp>
        <p:nvSpPr>
          <p:cNvPr id="13" name="مستطيل 12"/>
          <p:cNvSpPr/>
          <p:nvPr/>
        </p:nvSpPr>
        <p:spPr>
          <a:xfrm>
            <a:off x="731717" y="4366518"/>
            <a:ext cx="7778296" cy="558807"/>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تحليل المحتوى: ماذا يقول الإعلام والمؤثرين عنا؟.</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17424" r="19174"/>
          <a:stretch/>
        </p:blipFill>
        <p:spPr>
          <a:xfrm>
            <a:off x="8554064" y="1706734"/>
            <a:ext cx="3762374" cy="4503566"/>
          </a:xfrm>
          <a:prstGeom prst="rect">
            <a:avLst/>
          </a:prstGeom>
        </p:spPr>
      </p:pic>
      <p:sp>
        <p:nvSpPr>
          <p:cNvPr id="14" name="مستطيل 13"/>
          <p:cNvSpPr/>
          <p:nvPr/>
        </p:nvSpPr>
        <p:spPr>
          <a:xfrm>
            <a:off x="687665" y="5231109"/>
            <a:ext cx="7778296" cy="1071768"/>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صافي نقاط الترويج: لقياس مدى استعداد  العميل للتوصية بالمؤسسة.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2718239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3870" y="1155869"/>
            <a:ext cx="10817974" cy="5454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485572" y="1231697"/>
            <a:ext cx="5476875"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مستويات تأثير أصحاب المصلحة على السمعة</a:t>
            </a:r>
            <a:endParaRPr lang="en-US" sz="2800" b="1" dirty="0">
              <a:solidFill>
                <a:srgbClr val="FF0000"/>
              </a:solidFill>
              <a:effectLst/>
              <a:latin typeface="Alexandria"/>
              <a:ea typeface="Calibri" panose="020F0502020204030204" pitchFamily="34" charset="0"/>
            </a:endParaRPr>
          </a:p>
        </p:txBody>
      </p:sp>
      <p:sp>
        <p:nvSpPr>
          <p:cNvPr id="11" name="مستطيل 10"/>
          <p:cNvSpPr/>
          <p:nvPr/>
        </p:nvSpPr>
        <p:spPr>
          <a:xfrm>
            <a:off x="663336" y="1761657"/>
            <a:ext cx="7981516" cy="1118255"/>
          </a:xfrm>
          <a:prstGeom prst="rect">
            <a:avLst/>
          </a:prstGeom>
        </p:spPr>
        <p:txBody>
          <a:bodyPr wrap="square">
            <a:spAutoFit/>
          </a:bodyPr>
          <a:lstStyle/>
          <a:p>
            <a:pPr algn="justLow" rtl="1">
              <a:lnSpc>
                <a:spcPts val="4000"/>
              </a:lnSpc>
              <a:spcAft>
                <a:spcPts val="0"/>
              </a:spcAft>
            </a:pPr>
            <a:r>
              <a:rPr lang="ar-SA" sz="2800" dirty="0" smtClean="0">
                <a:effectLst/>
                <a:latin typeface="Alexandria"/>
                <a:ea typeface="Calibri" panose="020F0502020204030204" pitchFamily="34" charset="0"/>
              </a:rPr>
              <a:t>لا يمتلك جميع أصحاب المصلحة نفس القدرة على التأثير ويمكن تقسيم تأثيرهم إلى ثلاثة أنواع:</a:t>
            </a:r>
            <a:endParaRPr lang="en-US" sz="2800" dirty="0">
              <a:effectLst/>
              <a:latin typeface="Alexandria"/>
              <a:ea typeface="Calibri" panose="020F0502020204030204" pitchFamily="34" charset="0"/>
            </a:endParaRPr>
          </a:p>
        </p:txBody>
      </p:sp>
      <p:sp>
        <p:nvSpPr>
          <p:cNvPr id="12" name="مستطيل 11"/>
          <p:cNvSpPr/>
          <p:nvPr/>
        </p:nvSpPr>
        <p:spPr>
          <a:xfrm>
            <a:off x="663335" y="2849090"/>
            <a:ext cx="8018549" cy="1071768"/>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التأثير المباشر</a:t>
            </a:r>
            <a:r>
              <a:rPr lang="ar-SA" sz="2800" dirty="0" smtClean="0">
                <a:effectLst/>
                <a:latin typeface="Alexandria"/>
                <a:ea typeface="Calibri" panose="020F0502020204030204" pitchFamily="34" charset="0"/>
              </a:rPr>
              <a:t>: مثل العملاء والمستثمرين، قراراتهم بالبيع أو الشراء تؤثر فوراً على القيمة السوقية والمكانة العامة.</a:t>
            </a:r>
            <a:endParaRPr lang="en-US" sz="2800" dirty="0">
              <a:effectLst/>
              <a:latin typeface="Alexandria"/>
              <a:ea typeface="Calibri" panose="020F0502020204030204" pitchFamily="34" charset="0"/>
            </a:endParaRPr>
          </a:p>
        </p:txBody>
      </p:sp>
      <p:sp>
        <p:nvSpPr>
          <p:cNvPr id="13" name="مستطيل 12"/>
          <p:cNvSpPr/>
          <p:nvPr/>
        </p:nvSpPr>
        <p:spPr>
          <a:xfrm>
            <a:off x="663335" y="3992957"/>
            <a:ext cx="8018549" cy="1071768"/>
          </a:xfrm>
          <a:prstGeom prst="rect">
            <a:avLst/>
          </a:prstGeom>
        </p:spPr>
        <p:txBody>
          <a:bodyPr wrap="square">
            <a:spAutoFit/>
          </a:bodyPr>
          <a:lstStyle/>
          <a:p>
            <a:pPr algn="justLow" rtl="1">
              <a:lnSpc>
                <a:spcPts val="4000"/>
              </a:lnSpc>
              <a:spcAft>
                <a:spcPts val="0"/>
              </a:spcAft>
            </a:pPr>
            <a:r>
              <a:rPr lang="ar-SA" sz="2800" b="1" dirty="0" smtClean="0">
                <a:effectLst/>
                <a:latin typeface="Alexandria"/>
                <a:ea typeface="Calibri" panose="020F0502020204030204" pitchFamily="34" charset="0"/>
              </a:rPr>
              <a:t>التأثير التنظيمي</a:t>
            </a:r>
            <a:r>
              <a:rPr lang="ar-SA" sz="2800" dirty="0" smtClean="0">
                <a:effectLst/>
                <a:latin typeface="Alexandria"/>
                <a:ea typeface="Calibri" panose="020F0502020204030204" pitchFamily="34" charset="0"/>
              </a:rPr>
              <a:t>: مثل الحكومات والنقابات يمكنهم فرض قوانين تعيد تشكيل سمعة المؤسسة ككيان مخالف أو كيان ممتثل.</a:t>
            </a:r>
            <a:endParaRPr lang="en-US" sz="2800" dirty="0">
              <a:effectLst/>
              <a:latin typeface="Alexandria"/>
              <a:ea typeface="Calibri" panose="020F0502020204030204" pitchFamily="34" charset="0"/>
            </a:endParaRPr>
          </a:p>
        </p:txBody>
      </p:sp>
      <p:sp>
        <p:nvSpPr>
          <p:cNvPr id="14" name="مستطيل 13"/>
          <p:cNvSpPr/>
          <p:nvPr/>
        </p:nvSpPr>
        <p:spPr>
          <a:xfrm>
            <a:off x="663335" y="5121132"/>
            <a:ext cx="8018549"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التأثير الاجتماعي الإعلامي</a:t>
            </a:r>
            <a:r>
              <a:rPr lang="ar-SA" sz="2800" dirty="0" smtClean="0">
                <a:effectLst/>
                <a:latin typeface="Alexandria"/>
                <a:ea typeface="Calibri" panose="020F0502020204030204" pitchFamily="34" charset="0"/>
              </a:rPr>
              <a:t>: مثل ناشطي البيئة أو مدوني التقنية قد لا يشترون منتجك لكنهم يملكون القدرة على تسميم البيئة التي ينمو بها اسمك التجاري.</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rotWithShape="1">
          <a:blip r:embed="rId3"/>
          <a:srcRect l="1118" b="1878"/>
          <a:stretch/>
        </p:blipFill>
        <p:spPr>
          <a:xfrm>
            <a:off x="8681884" y="1421786"/>
            <a:ext cx="3721340" cy="4922646"/>
          </a:xfrm>
          <a:prstGeom prst="rect">
            <a:avLst/>
          </a:prstGeom>
        </p:spPr>
      </p:pic>
    </p:spTree>
    <p:extLst>
      <p:ext uri="{BB962C8B-B14F-4D97-AF65-F5344CB8AC3E}">
        <p14:creationId xmlns:p14="http://schemas.microsoft.com/office/powerpoint/2010/main" val="31013012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P spid="13" grpId="0"/>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3870" y="1116380"/>
            <a:ext cx="10817974" cy="5455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029421" y="1102198"/>
            <a:ext cx="5476875"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إستراتيجية إدارة الفجوة</a:t>
            </a:r>
            <a:endParaRPr lang="en-US" sz="2800" b="1" dirty="0">
              <a:solidFill>
                <a:srgbClr val="FF0000"/>
              </a:solidFill>
              <a:effectLst/>
              <a:latin typeface="Alexandria"/>
              <a:ea typeface="Calibri" panose="020F0502020204030204" pitchFamily="34" charset="0"/>
            </a:endParaRPr>
          </a:p>
        </p:txBody>
      </p:sp>
      <p:sp>
        <p:nvSpPr>
          <p:cNvPr id="11" name="مستطيل 10"/>
          <p:cNvSpPr/>
          <p:nvPr/>
        </p:nvSpPr>
        <p:spPr>
          <a:xfrm>
            <a:off x="663335" y="1618568"/>
            <a:ext cx="7981516"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لكي تسيطر المؤسسة على سمعتها يجب عليها إدارة الفجوة بين ما يتوقعه أصحاب المصلحة وما تقدمه فعلياً عبر أربع خطوات:</a:t>
            </a:r>
            <a:endParaRPr lang="en-US" sz="2800" dirty="0">
              <a:effectLst/>
              <a:latin typeface="Alexandria"/>
              <a:ea typeface="Calibri" panose="020F0502020204030204" pitchFamily="34" charset="0"/>
            </a:endParaRPr>
          </a:p>
        </p:txBody>
      </p:sp>
      <p:sp>
        <p:nvSpPr>
          <p:cNvPr id="12" name="مستطيل 11"/>
          <p:cNvSpPr/>
          <p:nvPr/>
        </p:nvSpPr>
        <p:spPr>
          <a:xfrm>
            <a:off x="644818" y="2663973"/>
            <a:ext cx="8018549" cy="959558"/>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الرصد الاستباقي</a:t>
            </a:r>
            <a:r>
              <a:rPr lang="ar-SA" sz="2800" dirty="0" smtClean="0">
                <a:latin typeface="Alexandria"/>
                <a:ea typeface="Calibri" panose="020F0502020204030204" pitchFamily="34" charset="0"/>
              </a:rPr>
              <a:t>: استخدام أدوات الاستماع الاجتماعي لمعرفة التوقعات المتغيرة قبل أن تصبح مطالب</a:t>
            </a:r>
            <a:r>
              <a:rPr lang="ar-SA" sz="2800" dirty="0" smtClean="0">
                <a:effectLst/>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sp>
        <p:nvSpPr>
          <p:cNvPr id="13" name="مستطيل 12"/>
          <p:cNvSpPr/>
          <p:nvPr/>
        </p:nvSpPr>
        <p:spPr>
          <a:xfrm>
            <a:off x="663335" y="3602435"/>
            <a:ext cx="8018549" cy="959558"/>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تعديل الوعود: </a:t>
            </a:r>
            <a:r>
              <a:rPr lang="ar-SA" sz="2800" dirty="0" smtClean="0">
                <a:effectLst/>
                <a:latin typeface="Alexandria"/>
                <a:ea typeface="Calibri" panose="020F0502020204030204" pitchFamily="34" charset="0"/>
              </a:rPr>
              <a:t>لا تعد بما لا تستطع الوفاء به الصدق يقق سقف التوقعات إلى حد آمن.</a:t>
            </a:r>
            <a:endParaRPr lang="en-US" sz="2800" dirty="0">
              <a:effectLst/>
              <a:latin typeface="Alexandria"/>
              <a:ea typeface="Calibri" panose="020F0502020204030204" pitchFamily="34" charset="0"/>
            </a:endParaRPr>
          </a:p>
        </p:txBody>
      </p:sp>
      <p:sp>
        <p:nvSpPr>
          <p:cNvPr id="14" name="مستطيل 13"/>
          <p:cNvSpPr/>
          <p:nvPr/>
        </p:nvSpPr>
        <p:spPr>
          <a:xfrm>
            <a:off x="758585" y="5352628"/>
            <a:ext cx="8018549"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الاتصال التفسيري: </a:t>
            </a:r>
            <a:r>
              <a:rPr lang="ar-SA" sz="2800" dirty="0" smtClean="0">
                <a:effectLst/>
                <a:latin typeface="Alexandria"/>
                <a:ea typeface="Calibri" panose="020F0502020204030204" pitchFamily="34" charset="0"/>
              </a:rPr>
              <a:t>إذا فشلت المؤسسة في تلبية توقع ما. يجب شرح لماذا فوراً قبل أن يملأ الآخرون الفراغ بالإشاعات.</a:t>
            </a:r>
            <a:endParaRPr lang="en-US" sz="2800" dirty="0">
              <a:effectLst/>
              <a:latin typeface="Alexandria"/>
              <a:ea typeface="Calibri" panose="020F0502020204030204" pitchFamily="34" charset="0"/>
            </a:endParaRPr>
          </a:p>
        </p:txBody>
      </p:sp>
      <p:sp>
        <p:nvSpPr>
          <p:cNvPr id="15" name="مستطيل 14"/>
          <p:cNvSpPr/>
          <p:nvPr/>
        </p:nvSpPr>
        <p:spPr>
          <a:xfrm>
            <a:off x="644817" y="4691889"/>
            <a:ext cx="8018549"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تطوير الأداء: </a:t>
            </a:r>
            <a:r>
              <a:rPr lang="ar-SA" sz="2800" dirty="0" smtClean="0">
                <a:effectLst/>
                <a:latin typeface="Alexandria"/>
                <a:ea typeface="Calibri" panose="020F0502020204030204" pitchFamily="34" charset="0"/>
              </a:rPr>
              <a:t>تحسين العمليات الداخلية لتواكب ما ينتظره الجمهور.</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94313" y="1379290"/>
            <a:ext cx="3651526" cy="4930049"/>
          </a:xfrm>
          <a:prstGeom prst="rect">
            <a:avLst/>
          </a:prstGeom>
        </p:spPr>
      </p:pic>
    </p:spTree>
    <p:extLst>
      <p:ext uri="{BB962C8B-B14F-4D97-AF65-F5344CB8AC3E}">
        <p14:creationId xmlns:p14="http://schemas.microsoft.com/office/powerpoint/2010/main" val="319664757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2">
                                            <p:txEl>
                                              <p:pRg st="0" end="0"/>
                                            </p:txEl>
                                          </p:spTgt>
                                        </p:tgtEl>
                                        <p:attrNameLst>
                                          <p:attrName>style.visibility</p:attrName>
                                        </p:attrNameLst>
                                      </p:cBhvr>
                                      <p:to>
                                        <p:strVal val="visible"/>
                                      </p:to>
                                    </p:set>
                                    <p:animEffect transition="in" filter="randombar(horizontal)">
                                      <p:cBhvr>
                                        <p:cTn id="32" dur="500"/>
                                        <p:tgtEl>
                                          <p:spTgt spid="12">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37" dur="500"/>
                                        <p:tgtEl>
                                          <p:spTgt spid="13">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15">
                                            <p:txEl>
                                              <p:pRg st="0" end="0"/>
                                            </p:txEl>
                                          </p:spTgt>
                                        </p:tgtEl>
                                        <p:attrNameLst>
                                          <p:attrName>style.visibility</p:attrName>
                                        </p:attrNameLst>
                                      </p:cBhvr>
                                      <p:to>
                                        <p:strVal val="visible"/>
                                      </p:to>
                                    </p:set>
                                    <p:animEffect transition="in" filter="randombar(horizontal)">
                                      <p:cBhvr>
                                        <p:cTn id="42" dur="500"/>
                                        <p:tgtEl>
                                          <p:spTgt spid="15">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47"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3870" y="1116380"/>
            <a:ext cx="10817974" cy="5455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029421" y="1102198"/>
            <a:ext cx="5476875"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مصفوفة إدارة أصحاب المصلحة</a:t>
            </a:r>
            <a:endParaRPr lang="en-US" sz="2800" b="1" dirty="0">
              <a:solidFill>
                <a:srgbClr val="FF0000"/>
              </a:solidFill>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24138254"/>
              </p:ext>
            </p:extLst>
          </p:nvPr>
        </p:nvGraphicFramePr>
        <p:xfrm>
          <a:off x="741257" y="1813805"/>
          <a:ext cx="10363200" cy="4329820"/>
        </p:xfrm>
        <a:graphic>
          <a:graphicData uri="http://schemas.openxmlformats.org/drawingml/2006/table">
            <a:tbl>
              <a:tblPr rtl="1" firstRow="1" bandRow="1">
                <a:tableStyleId>{5C22544A-7EE6-4342-B048-85BDC9FD1C3A}</a:tableStyleId>
              </a:tblPr>
              <a:tblGrid>
                <a:gridCol w="1874732">
                  <a:extLst>
                    <a:ext uri="{9D8B030D-6E8A-4147-A177-3AD203B41FA5}">
                      <a16:colId xmlns:a16="http://schemas.microsoft.com/office/drawing/2014/main" val="2516200305"/>
                    </a:ext>
                  </a:extLst>
                </a:gridCol>
                <a:gridCol w="1352550">
                  <a:extLst>
                    <a:ext uri="{9D8B030D-6E8A-4147-A177-3AD203B41FA5}">
                      <a16:colId xmlns:a16="http://schemas.microsoft.com/office/drawing/2014/main" val="2963481579"/>
                    </a:ext>
                  </a:extLst>
                </a:gridCol>
                <a:gridCol w="1771650">
                  <a:extLst>
                    <a:ext uri="{9D8B030D-6E8A-4147-A177-3AD203B41FA5}">
                      <a16:colId xmlns:a16="http://schemas.microsoft.com/office/drawing/2014/main" val="2679671524"/>
                    </a:ext>
                  </a:extLst>
                </a:gridCol>
                <a:gridCol w="2743200">
                  <a:extLst>
                    <a:ext uri="{9D8B030D-6E8A-4147-A177-3AD203B41FA5}">
                      <a16:colId xmlns:a16="http://schemas.microsoft.com/office/drawing/2014/main" val="1835097062"/>
                    </a:ext>
                  </a:extLst>
                </a:gridCol>
                <a:gridCol w="2621068">
                  <a:extLst>
                    <a:ext uri="{9D8B030D-6E8A-4147-A177-3AD203B41FA5}">
                      <a16:colId xmlns:a16="http://schemas.microsoft.com/office/drawing/2014/main" val="796067090"/>
                    </a:ext>
                  </a:extLst>
                </a:gridCol>
              </a:tblGrid>
              <a:tr h="492025">
                <a:tc>
                  <a:txBody>
                    <a:bodyPr/>
                    <a:lstStyle/>
                    <a:p>
                      <a:pPr algn="ctr" rtl="1"/>
                      <a:r>
                        <a:rPr lang="ar-SA" sz="2400" dirty="0" smtClean="0"/>
                        <a:t>صاحب</a:t>
                      </a:r>
                      <a:r>
                        <a:rPr lang="ar-SA" sz="2400" baseline="0" dirty="0" smtClean="0"/>
                        <a:t> المصلحة</a:t>
                      </a:r>
                      <a:endParaRPr lang="ar-SA" sz="2400" dirty="0"/>
                    </a:p>
                  </a:txBody>
                  <a:tcPr anchor="ctr"/>
                </a:tc>
                <a:tc>
                  <a:txBody>
                    <a:bodyPr/>
                    <a:lstStyle/>
                    <a:p>
                      <a:pPr algn="ctr" rtl="1"/>
                      <a:r>
                        <a:rPr lang="ar-SA" sz="2400" dirty="0" smtClean="0"/>
                        <a:t>قوة التأثير</a:t>
                      </a:r>
                      <a:endParaRPr lang="ar-SA" sz="2400" dirty="0"/>
                    </a:p>
                  </a:txBody>
                  <a:tcPr anchor="ctr"/>
                </a:tc>
                <a:tc>
                  <a:txBody>
                    <a:bodyPr/>
                    <a:lstStyle/>
                    <a:p>
                      <a:pPr algn="ctr" rtl="1"/>
                      <a:r>
                        <a:rPr lang="ar-SA" sz="2400" dirty="0" smtClean="0"/>
                        <a:t>مستوى الاهتمام</a:t>
                      </a:r>
                      <a:endParaRPr lang="ar-SA" sz="2400" dirty="0"/>
                    </a:p>
                  </a:txBody>
                  <a:tcPr anchor="ctr"/>
                </a:tc>
                <a:tc>
                  <a:txBody>
                    <a:bodyPr/>
                    <a:lstStyle/>
                    <a:p>
                      <a:pPr algn="ctr" rtl="1"/>
                      <a:r>
                        <a:rPr lang="ar-SA" sz="2400" dirty="0" smtClean="0"/>
                        <a:t>الاستراتيجية المثلى</a:t>
                      </a:r>
                      <a:endParaRPr lang="ar-SA" sz="2400" dirty="0"/>
                    </a:p>
                  </a:txBody>
                  <a:tcPr anchor="ctr"/>
                </a:tc>
                <a:tc>
                  <a:txBody>
                    <a:bodyPr/>
                    <a:lstStyle/>
                    <a:p>
                      <a:pPr algn="ctr" rtl="1"/>
                      <a:r>
                        <a:rPr lang="ar-SA" sz="2400" dirty="0" smtClean="0"/>
                        <a:t>قناة التواصل المفضلة</a:t>
                      </a:r>
                      <a:endParaRPr lang="ar-SA" sz="2400" dirty="0"/>
                    </a:p>
                  </a:txBody>
                  <a:tcPr anchor="ctr"/>
                </a:tc>
                <a:extLst>
                  <a:ext uri="{0D108BD9-81ED-4DB2-BD59-A6C34878D82A}">
                    <a16:rowId xmlns:a16="http://schemas.microsoft.com/office/drawing/2014/main" val="1906647854"/>
                  </a:ext>
                </a:extLst>
              </a:tr>
              <a:tr h="1279265">
                <a:tc>
                  <a:txBody>
                    <a:bodyPr/>
                    <a:lstStyle/>
                    <a:p>
                      <a:pPr algn="ctr" rtl="1"/>
                      <a:r>
                        <a:rPr lang="ar-SA" sz="2400" dirty="0" smtClean="0"/>
                        <a:t>مستثمر</a:t>
                      </a:r>
                      <a:endParaRPr lang="ar-SA" sz="2400" dirty="0"/>
                    </a:p>
                  </a:txBody>
                  <a:tcPr anchor="ctr"/>
                </a:tc>
                <a:tc>
                  <a:txBody>
                    <a:bodyPr/>
                    <a:lstStyle/>
                    <a:p>
                      <a:pPr algn="ctr" rtl="1"/>
                      <a:r>
                        <a:rPr lang="ar-SA" sz="2400" dirty="0" smtClean="0"/>
                        <a:t>عالية جداً</a:t>
                      </a:r>
                      <a:endParaRPr lang="ar-SA" sz="2400" dirty="0"/>
                    </a:p>
                  </a:txBody>
                  <a:tcPr anchor="ctr"/>
                </a:tc>
                <a:tc>
                  <a:txBody>
                    <a:bodyPr/>
                    <a:lstStyle/>
                    <a:p>
                      <a:pPr algn="ctr" rtl="1"/>
                      <a:r>
                        <a:rPr lang="ar-SA" sz="2400" dirty="0" smtClean="0"/>
                        <a:t>عالي جداً</a:t>
                      </a:r>
                      <a:endParaRPr lang="ar-SA" sz="2400" dirty="0"/>
                    </a:p>
                  </a:txBody>
                  <a:tcPr anchor="ctr"/>
                </a:tc>
                <a:tc>
                  <a:txBody>
                    <a:bodyPr/>
                    <a:lstStyle/>
                    <a:p>
                      <a:pPr algn="ctr" rtl="1"/>
                      <a:r>
                        <a:rPr lang="ar-SA" sz="2400" dirty="0" smtClean="0"/>
                        <a:t>إدارة عن كثب،</a:t>
                      </a:r>
                      <a:r>
                        <a:rPr lang="ar-SA" sz="2400" baseline="0" dirty="0" smtClean="0"/>
                        <a:t> تقارير شفافة عن الأداء المالي والمخاطر</a:t>
                      </a:r>
                      <a:endParaRPr lang="ar-SA" sz="2400" dirty="0"/>
                    </a:p>
                  </a:txBody>
                  <a:tcPr anchor="ctr"/>
                </a:tc>
                <a:tc>
                  <a:txBody>
                    <a:bodyPr/>
                    <a:lstStyle/>
                    <a:p>
                      <a:pPr algn="ctr" rtl="1"/>
                      <a:r>
                        <a:rPr lang="ar-SA" sz="2400" dirty="0" smtClean="0"/>
                        <a:t>اجتماعات الجمعية العمومية، تقارير ربع سنوية</a:t>
                      </a:r>
                      <a:endParaRPr lang="ar-SA" sz="2400" dirty="0"/>
                    </a:p>
                  </a:txBody>
                  <a:tcPr anchor="ctr"/>
                </a:tc>
                <a:extLst>
                  <a:ext uri="{0D108BD9-81ED-4DB2-BD59-A6C34878D82A}">
                    <a16:rowId xmlns:a16="http://schemas.microsoft.com/office/drawing/2014/main" val="1940672387"/>
                  </a:ext>
                </a:extLst>
              </a:tr>
              <a:tr h="1279265">
                <a:tc>
                  <a:txBody>
                    <a:bodyPr/>
                    <a:lstStyle/>
                    <a:p>
                      <a:pPr algn="ctr" rtl="1"/>
                      <a:r>
                        <a:rPr lang="ar-SA" sz="2400" dirty="0" smtClean="0"/>
                        <a:t>جهات حكومية</a:t>
                      </a:r>
                      <a:endParaRPr lang="ar-SA" sz="2400" dirty="0"/>
                    </a:p>
                  </a:txBody>
                  <a:tcPr anchor="ctr"/>
                </a:tc>
                <a:tc>
                  <a:txBody>
                    <a:bodyPr/>
                    <a:lstStyle/>
                    <a:p>
                      <a:pPr algn="ctr" rtl="1"/>
                      <a:r>
                        <a:rPr lang="ar-SA" sz="2400" dirty="0" smtClean="0"/>
                        <a:t>عالية جداً</a:t>
                      </a:r>
                      <a:endParaRPr lang="ar-SA" sz="2400" dirty="0"/>
                    </a:p>
                  </a:txBody>
                  <a:tcPr anchor="ctr"/>
                </a:tc>
                <a:tc>
                  <a:txBody>
                    <a:bodyPr/>
                    <a:lstStyle/>
                    <a:p>
                      <a:pPr algn="ctr" rtl="1"/>
                      <a:r>
                        <a:rPr lang="ar-SA" sz="2400" dirty="0" smtClean="0"/>
                        <a:t>متوسط</a:t>
                      </a:r>
                      <a:endParaRPr lang="ar-SA" sz="2400" dirty="0"/>
                    </a:p>
                  </a:txBody>
                  <a:tcPr anchor="ctr"/>
                </a:tc>
                <a:tc>
                  <a:txBody>
                    <a:bodyPr/>
                    <a:lstStyle/>
                    <a:p>
                      <a:pPr algn="ctr" rtl="1"/>
                      <a:r>
                        <a:rPr lang="ar-SA" sz="2400" dirty="0" smtClean="0"/>
                        <a:t>ضمان الامتثال: الالتزام التام بالقوانين والمعايير</a:t>
                      </a:r>
                      <a:endParaRPr lang="ar-SA" sz="2400" dirty="0"/>
                    </a:p>
                  </a:txBody>
                  <a:tcPr anchor="ctr"/>
                </a:tc>
                <a:tc>
                  <a:txBody>
                    <a:bodyPr/>
                    <a:lstStyle/>
                    <a:p>
                      <a:pPr algn="ctr" rtl="1"/>
                      <a:r>
                        <a:rPr lang="ar-SA" sz="2400" dirty="0" smtClean="0"/>
                        <a:t>تقارير الامتثال</a:t>
                      </a:r>
                      <a:r>
                        <a:rPr lang="ar-SA" sz="2400" baseline="0" dirty="0" smtClean="0"/>
                        <a:t>، اجتماعات رسمية، زيارات تفتيشية</a:t>
                      </a:r>
                      <a:endParaRPr lang="ar-SA" sz="2400" dirty="0"/>
                    </a:p>
                  </a:txBody>
                  <a:tcPr anchor="ctr"/>
                </a:tc>
                <a:extLst>
                  <a:ext uri="{0D108BD9-81ED-4DB2-BD59-A6C34878D82A}">
                    <a16:rowId xmlns:a16="http://schemas.microsoft.com/office/drawing/2014/main" val="2670719020"/>
                  </a:ext>
                </a:extLst>
              </a:tr>
              <a:tr h="1279265">
                <a:tc>
                  <a:txBody>
                    <a:bodyPr/>
                    <a:lstStyle/>
                    <a:p>
                      <a:pPr algn="ctr" rtl="1"/>
                      <a:r>
                        <a:rPr lang="ar-SA" sz="2400" dirty="0" smtClean="0"/>
                        <a:t>الموظفون</a:t>
                      </a:r>
                      <a:endParaRPr lang="ar-SA" sz="2400" dirty="0"/>
                    </a:p>
                  </a:txBody>
                  <a:tcPr anchor="ctr"/>
                </a:tc>
                <a:tc>
                  <a:txBody>
                    <a:bodyPr/>
                    <a:lstStyle/>
                    <a:p>
                      <a:pPr algn="ctr" rtl="1"/>
                      <a:r>
                        <a:rPr lang="ar-SA" sz="2400" dirty="0" smtClean="0"/>
                        <a:t>متوسطة</a:t>
                      </a:r>
                      <a:endParaRPr lang="ar-SA" sz="2400" dirty="0"/>
                    </a:p>
                  </a:txBody>
                  <a:tcPr anchor="ctr"/>
                </a:tc>
                <a:tc>
                  <a:txBody>
                    <a:bodyPr/>
                    <a:lstStyle/>
                    <a:p>
                      <a:pPr algn="ctr" rtl="1"/>
                      <a:r>
                        <a:rPr lang="ar-SA" sz="2400" dirty="0" smtClean="0"/>
                        <a:t>عالي</a:t>
                      </a:r>
                      <a:endParaRPr lang="ar-SA" sz="2400" dirty="0"/>
                    </a:p>
                  </a:txBody>
                  <a:tcPr anchor="ctr"/>
                </a:tc>
                <a:tc>
                  <a:txBody>
                    <a:bodyPr/>
                    <a:lstStyle/>
                    <a:p>
                      <a:pPr algn="ctr" rtl="1"/>
                      <a:r>
                        <a:rPr lang="ar-SA" sz="2400" dirty="0" smtClean="0"/>
                        <a:t>المشاركة والتمكين: جعلهم سفراء</a:t>
                      </a:r>
                      <a:r>
                        <a:rPr lang="ar-SA" sz="2400" baseline="0" dirty="0" smtClean="0"/>
                        <a:t> للمؤسسة</a:t>
                      </a:r>
                      <a:endParaRPr lang="ar-SA" sz="2400" dirty="0"/>
                    </a:p>
                  </a:txBody>
                  <a:tcPr anchor="ctr"/>
                </a:tc>
                <a:tc>
                  <a:txBody>
                    <a:bodyPr/>
                    <a:lstStyle/>
                    <a:p>
                      <a:pPr algn="ctr" rtl="1"/>
                      <a:r>
                        <a:rPr lang="ar-SA" sz="2400" dirty="0" smtClean="0"/>
                        <a:t>رسائل داخلية، ورش عمل، منصات تواصل اجتماعي</a:t>
                      </a:r>
                      <a:endParaRPr lang="ar-SA" sz="2400" dirty="0"/>
                    </a:p>
                  </a:txBody>
                  <a:tcPr anchor="ctr"/>
                </a:tc>
                <a:extLst>
                  <a:ext uri="{0D108BD9-81ED-4DB2-BD59-A6C34878D82A}">
                    <a16:rowId xmlns:a16="http://schemas.microsoft.com/office/drawing/2014/main" val="4166647851"/>
                  </a:ext>
                </a:extLst>
              </a:tr>
            </a:tbl>
          </a:graphicData>
        </a:graphic>
      </p:graphicFrame>
    </p:spTree>
    <p:extLst>
      <p:ext uri="{BB962C8B-B14F-4D97-AF65-F5344CB8AC3E}">
        <p14:creationId xmlns:p14="http://schemas.microsoft.com/office/powerpoint/2010/main" val="377829412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2020" y="632752"/>
            <a:ext cx="6319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3870" y="1116380"/>
            <a:ext cx="10817974" cy="5455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554064" y="194843"/>
            <a:ext cx="3372463"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029421" y="1102198"/>
            <a:ext cx="5476875"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مصفوفة إدارة أصحاب المصلحة</a:t>
            </a:r>
            <a:endParaRPr lang="en-US" sz="2800" b="1" dirty="0">
              <a:solidFill>
                <a:srgbClr val="FF0000"/>
              </a:solidFill>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763582680"/>
              </p:ext>
            </p:extLst>
          </p:nvPr>
        </p:nvGraphicFramePr>
        <p:xfrm>
          <a:off x="741257" y="1813805"/>
          <a:ext cx="10363200" cy="4329820"/>
        </p:xfrm>
        <a:graphic>
          <a:graphicData uri="http://schemas.openxmlformats.org/drawingml/2006/table">
            <a:tbl>
              <a:tblPr rtl="1" firstRow="1" bandRow="1">
                <a:tableStyleId>{5C22544A-7EE6-4342-B048-85BDC9FD1C3A}</a:tableStyleId>
              </a:tblPr>
              <a:tblGrid>
                <a:gridCol w="1874732">
                  <a:extLst>
                    <a:ext uri="{9D8B030D-6E8A-4147-A177-3AD203B41FA5}">
                      <a16:colId xmlns:a16="http://schemas.microsoft.com/office/drawing/2014/main" val="2516200305"/>
                    </a:ext>
                  </a:extLst>
                </a:gridCol>
                <a:gridCol w="1352550">
                  <a:extLst>
                    <a:ext uri="{9D8B030D-6E8A-4147-A177-3AD203B41FA5}">
                      <a16:colId xmlns:a16="http://schemas.microsoft.com/office/drawing/2014/main" val="2963481579"/>
                    </a:ext>
                  </a:extLst>
                </a:gridCol>
                <a:gridCol w="1771650">
                  <a:extLst>
                    <a:ext uri="{9D8B030D-6E8A-4147-A177-3AD203B41FA5}">
                      <a16:colId xmlns:a16="http://schemas.microsoft.com/office/drawing/2014/main" val="2679671524"/>
                    </a:ext>
                  </a:extLst>
                </a:gridCol>
                <a:gridCol w="2743200">
                  <a:extLst>
                    <a:ext uri="{9D8B030D-6E8A-4147-A177-3AD203B41FA5}">
                      <a16:colId xmlns:a16="http://schemas.microsoft.com/office/drawing/2014/main" val="1835097062"/>
                    </a:ext>
                  </a:extLst>
                </a:gridCol>
                <a:gridCol w="2621068">
                  <a:extLst>
                    <a:ext uri="{9D8B030D-6E8A-4147-A177-3AD203B41FA5}">
                      <a16:colId xmlns:a16="http://schemas.microsoft.com/office/drawing/2014/main" val="796067090"/>
                    </a:ext>
                  </a:extLst>
                </a:gridCol>
              </a:tblGrid>
              <a:tr h="492025">
                <a:tc>
                  <a:txBody>
                    <a:bodyPr/>
                    <a:lstStyle/>
                    <a:p>
                      <a:pPr algn="ctr" rtl="1"/>
                      <a:r>
                        <a:rPr lang="ar-SA" sz="2400" dirty="0" smtClean="0"/>
                        <a:t>صاحب</a:t>
                      </a:r>
                      <a:r>
                        <a:rPr lang="ar-SA" sz="2400" baseline="0" dirty="0" smtClean="0"/>
                        <a:t> المصلحة</a:t>
                      </a:r>
                      <a:endParaRPr lang="ar-SA" sz="2400" dirty="0"/>
                    </a:p>
                  </a:txBody>
                  <a:tcPr anchor="ctr"/>
                </a:tc>
                <a:tc>
                  <a:txBody>
                    <a:bodyPr/>
                    <a:lstStyle/>
                    <a:p>
                      <a:pPr algn="ctr" rtl="1"/>
                      <a:r>
                        <a:rPr lang="ar-SA" sz="2400" dirty="0" smtClean="0"/>
                        <a:t>قوة التأثير</a:t>
                      </a:r>
                      <a:endParaRPr lang="ar-SA" sz="2400" dirty="0"/>
                    </a:p>
                  </a:txBody>
                  <a:tcPr anchor="ctr"/>
                </a:tc>
                <a:tc>
                  <a:txBody>
                    <a:bodyPr/>
                    <a:lstStyle/>
                    <a:p>
                      <a:pPr algn="ctr" rtl="1"/>
                      <a:r>
                        <a:rPr lang="ar-SA" sz="2400" dirty="0" smtClean="0"/>
                        <a:t>مستوى الاهتمام</a:t>
                      </a:r>
                      <a:endParaRPr lang="ar-SA" sz="2400" dirty="0"/>
                    </a:p>
                  </a:txBody>
                  <a:tcPr anchor="ctr"/>
                </a:tc>
                <a:tc>
                  <a:txBody>
                    <a:bodyPr/>
                    <a:lstStyle/>
                    <a:p>
                      <a:pPr algn="ctr" rtl="1"/>
                      <a:r>
                        <a:rPr lang="ar-SA" sz="2400" dirty="0" smtClean="0"/>
                        <a:t>الاستراتيجية المثلى</a:t>
                      </a:r>
                      <a:endParaRPr lang="ar-SA" sz="2400" dirty="0"/>
                    </a:p>
                  </a:txBody>
                  <a:tcPr anchor="ctr"/>
                </a:tc>
                <a:tc>
                  <a:txBody>
                    <a:bodyPr/>
                    <a:lstStyle/>
                    <a:p>
                      <a:pPr algn="ctr" rtl="1"/>
                      <a:r>
                        <a:rPr lang="ar-SA" sz="2400" dirty="0" smtClean="0"/>
                        <a:t>قناة التواصل المفضلة</a:t>
                      </a:r>
                      <a:endParaRPr lang="ar-SA" sz="2400" dirty="0"/>
                    </a:p>
                  </a:txBody>
                  <a:tcPr anchor="ctr"/>
                </a:tc>
                <a:extLst>
                  <a:ext uri="{0D108BD9-81ED-4DB2-BD59-A6C34878D82A}">
                    <a16:rowId xmlns:a16="http://schemas.microsoft.com/office/drawing/2014/main" val="1906647854"/>
                  </a:ext>
                </a:extLst>
              </a:tr>
              <a:tr h="1279265">
                <a:tc>
                  <a:txBody>
                    <a:bodyPr/>
                    <a:lstStyle/>
                    <a:p>
                      <a:pPr algn="ctr" rtl="1"/>
                      <a:r>
                        <a:rPr lang="ar-SA" sz="2400" dirty="0" smtClean="0"/>
                        <a:t>العملاء</a:t>
                      </a:r>
                      <a:endParaRPr lang="ar-SA" sz="2400" dirty="0"/>
                    </a:p>
                  </a:txBody>
                  <a:tcPr anchor="ctr"/>
                </a:tc>
                <a:tc>
                  <a:txBody>
                    <a:bodyPr/>
                    <a:lstStyle/>
                    <a:p>
                      <a:pPr algn="ctr" rtl="1"/>
                      <a:r>
                        <a:rPr lang="ar-SA" sz="2400" dirty="0" smtClean="0"/>
                        <a:t>عالية</a:t>
                      </a:r>
                      <a:endParaRPr lang="ar-SA" sz="2400" dirty="0"/>
                    </a:p>
                  </a:txBody>
                  <a:tcPr anchor="ctr"/>
                </a:tc>
                <a:tc>
                  <a:txBody>
                    <a:bodyPr/>
                    <a:lstStyle/>
                    <a:p>
                      <a:pPr algn="ctr" rtl="1"/>
                      <a:r>
                        <a:rPr lang="ar-SA" sz="2400" dirty="0" smtClean="0"/>
                        <a:t>عالي</a:t>
                      </a:r>
                      <a:endParaRPr lang="ar-SA" sz="2400" dirty="0"/>
                    </a:p>
                  </a:txBody>
                  <a:tcPr anchor="ctr"/>
                </a:tc>
                <a:tc>
                  <a:txBody>
                    <a:bodyPr/>
                    <a:lstStyle/>
                    <a:p>
                      <a:pPr algn="ctr" rtl="1"/>
                      <a:r>
                        <a:rPr lang="ar-SA" sz="2400" dirty="0" smtClean="0"/>
                        <a:t>بناء الثقة: التركيز على الجودة وخدمات ما بعد البيع</a:t>
                      </a:r>
                      <a:endParaRPr lang="ar-SA" sz="2400" dirty="0"/>
                    </a:p>
                  </a:txBody>
                  <a:tcPr anchor="ctr"/>
                </a:tc>
                <a:tc>
                  <a:txBody>
                    <a:bodyPr/>
                    <a:lstStyle/>
                    <a:p>
                      <a:pPr algn="ctr" rtl="1"/>
                      <a:r>
                        <a:rPr lang="ar-SA" sz="2400" dirty="0" smtClean="0"/>
                        <a:t>منصات التواصل الاجتماعي، استطلاعات الرأي</a:t>
                      </a:r>
                      <a:endParaRPr lang="ar-SA" sz="2400" dirty="0"/>
                    </a:p>
                  </a:txBody>
                  <a:tcPr anchor="ctr"/>
                </a:tc>
                <a:extLst>
                  <a:ext uri="{0D108BD9-81ED-4DB2-BD59-A6C34878D82A}">
                    <a16:rowId xmlns:a16="http://schemas.microsoft.com/office/drawing/2014/main" val="1940672387"/>
                  </a:ext>
                </a:extLst>
              </a:tr>
              <a:tr h="1279265">
                <a:tc>
                  <a:txBody>
                    <a:bodyPr/>
                    <a:lstStyle/>
                    <a:p>
                      <a:pPr algn="ctr" rtl="1"/>
                      <a:r>
                        <a:rPr lang="ar-SA" sz="2400" dirty="0" smtClean="0"/>
                        <a:t>المجتمع المحلي والإعلام</a:t>
                      </a:r>
                      <a:endParaRPr lang="ar-SA" sz="2400" dirty="0"/>
                    </a:p>
                  </a:txBody>
                  <a:tcPr anchor="ctr"/>
                </a:tc>
                <a:tc>
                  <a:txBody>
                    <a:bodyPr/>
                    <a:lstStyle/>
                    <a:p>
                      <a:pPr algn="ctr" rtl="1"/>
                      <a:r>
                        <a:rPr lang="ar-SA" sz="2400" dirty="0" smtClean="0"/>
                        <a:t>منخفضة لمتوسطة</a:t>
                      </a:r>
                      <a:endParaRPr lang="ar-SA" sz="2400" dirty="0"/>
                    </a:p>
                  </a:txBody>
                  <a:tcPr anchor="ctr"/>
                </a:tc>
                <a:tc>
                  <a:txBody>
                    <a:bodyPr/>
                    <a:lstStyle/>
                    <a:p>
                      <a:pPr algn="ctr" rtl="1"/>
                      <a:r>
                        <a:rPr lang="ar-SA" sz="2400" dirty="0" smtClean="0"/>
                        <a:t>متوسط</a:t>
                      </a:r>
                      <a:endParaRPr lang="ar-SA" sz="2400" dirty="0"/>
                    </a:p>
                  </a:txBody>
                  <a:tcPr anchor="ctr"/>
                </a:tc>
                <a:tc>
                  <a:txBody>
                    <a:bodyPr/>
                    <a:lstStyle/>
                    <a:p>
                      <a:pPr algn="ctr" rtl="1"/>
                      <a:r>
                        <a:rPr lang="ar-SA" sz="2400" dirty="0" smtClean="0"/>
                        <a:t>المسؤولية الاجتماعية: إظهار الأثر الإيجابي للمؤسسة</a:t>
                      </a:r>
                      <a:endParaRPr lang="ar-SA" sz="2400" dirty="0"/>
                    </a:p>
                  </a:txBody>
                  <a:tcPr anchor="ctr"/>
                </a:tc>
                <a:tc>
                  <a:txBody>
                    <a:bodyPr/>
                    <a:lstStyle/>
                    <a:p>
                      <a:pPr algn="ctr" rtl="1"/>
                      <a:r>
                        <a:rPr lang="ar-SA" sz="2400" dirty="0" smtClean="0"/>
                        <a:t>البيانات الصحفية، مبادرات المسؤولية</a:t>
                      </a:r>
                      <a:r>
                        <a:rPr lang="ar-SA" sz="2400" baseline="0" dirty="0" smtClean="0"/>
                        <a:t> الاجتماعية</a:t>
                      </a:r>
                      <a:endParaRPr lang="ar-SA" sz="2400" dirty="0"/>
                    </a:p>
                  </a:txBody>
                  <a:tcPr anchor="ctr"/>
                </a:tc>
                <a:extLst>
                  <a:ext uri="{0D108BD9-81ED-4DB2-BD59-A6C34878D82A}">
                    <a16:rowId xmlns:a16="http://schemas.microsoft.com/office/drawing/2014/main" val="2670719020"/>
                  </a:ext>
                </a:extLst>
              </a:tr>
              <a:tr h="1279265">
                <a:tc>
                  <a:txBody>
                    <a:bodyPr/>
                    <a:lstStyle/>
                    <a:p>
                      <a:pPr algn="ctr" rtl="1"/>
                      <a:r>
                        <a:rPr lang="ar-SA" sz="2400" dirty="0" smtClean="0"/>
                        <a:t>الموردون</a:t>
                      </a:r>
                      <a:endParaRPr lang="ar-SA" sz="2400" dirty="0"/>
                    </a:p>
                  </a:txBody>
                  <a:tcPr anchor="ctr"/>
                </a:tc>
                <a:tc>
                  <a:txBody>
                    <a:bodyPr/>
                    <a:lstStyle/>
                    <a:p>
                      <a:pPr algn="ctr" rtl="1"/>
                      <a:r>
                        <a:rPr lang="ar-SA" sz="2400" dirty="0" smtClean="0"/>
                        <a:t>منخفضة</a:t>
                      </a:r>
                      <a:endParaRPr lang="ar-SA" sz="2400" dirty="0"/>
                    </a:p>
                  </a:txBody>
                  <a:tcPr anchor="ctr"/>
                </a:tc>
                <a:tc>
                  <a:txBody>
                    <a:bodyPr/>
                    <a:lstStyle/>
                    <a:p>
                      <a:pPr algn="ctr" rtl="1"/>
                      <a:r>
                        <a:rPr lang="ar-SA" sz="2400" dirty="0" smtClean="0"/>
                        <a:t>عالي</a:t>
                      </a:r>
                      <a:endParaRPr lang="ar-SA" sz="2400" dirty="0"/>
                    </a:p>
                  </a:txBody>
                  <a:tcPr anchor="ctr"/>
                </a:tc>
                <a:tc>
                  <a:txBody>
                    <a:bodyPr/>
                    <a:lstStyle/>
                    <a:p>
                      <a:pPr algn="ctr" rtl="1"/>
                      <a:r>
                        <a:rPr lang="ar-SA" sz="2400" dirty="0" smtClean="0"/>
                        <a:t>الشراكة</a:t>
                      </a:r>
                      <a:r>
                        <a:rPr lang="ar-SA" sz="2400" baseline="0" dirty="0" smtClean="0"/>
                        <a:t> الاستراتيجية: ضمان استدامة سلاسل التوريد</a:t>
                      </a:r>
                      <a:endParaRPr lang="ar-SA" sz="2400" dirty="0"/>
                    </a:p>
                  </a:txBody>
                  <a:tcPr anchor="ctr"/>
                </a:tc>
                <a:tc>
                  <a:txBody>
                    <a:bodyPr/>
                    <a:lstStyle/>
                    <a:p>
                      <a:pPr algn="ctr" rtl="1"/>
                      <a:r>
                        <a:rPr lang="ar-SA" sz="2400" dirty="0" smtClean="0"/>
                        <a:t>عقود واضحة</a:t>
                      </a:r>
                      <a:r>
                        <a:rPr lang="ar-SA" sz="2400" baseline="0" dirty="0" smtClean="0"/>
                        <a:t>، اجتماعات دورية لتقييم الأداء</a:t>
                      </a:r>
                      <a:endParaRPr lang="ar-SA" sz="2400" dirty="0"/>
                    </a:p>
                  </a:txBody>
                  <a:tcPr anchor="ctr"/>
                </a:tc>
                <a:extLst>
                  <a:ext uri="{0D108BD9-81ED-4DB2-BD59-A6C34878D82A}">
                    <a16:rowId xmlns:a16="http://schemas.microsoft.com/office/drawing/2014/main" val="4166647851"/>
                  </a:ext>
                </a:extLst>
              </a:tr>
            </a:tbl>
          </a:graphicData>
        </a:graphic>
      </p:graphicFrame>
    </p:spTree>
    <p:extLst>
      <p:ext uri="{BB962C8B-B14F-4D97-AF65-F5344CB8AC3E}">
        <p14:creationId xmlns:p14="http://schemas.microsoft.com/office/powerpoint/2010/main" val="289492097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3919" y="627854"/>
            <a:ext cx="74582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3870" y="1300068"/>
            <a:ext cx="10817974" cy="5272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658350" y="194843"/>
            <a:ext cx="2268177"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819871" y="1539834"/>
            <a:ext cx="5476875"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سيناريو أزمة تسريب بيانات ضخمة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681850" y="2286090"/>
            <a:ext cx="7128651" cy="1823576"/>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تخيل أن لديك شركة تقنية وهذه الشركة تعرضت لخرق أمني أدى لتسريب بيانات </a:t>
            </a:r>
            <a:r>
              <a:rPr lang="en-US" sz="2800" dirty="0" smtClean="0">
                <a:effectLst/>
                <a:latin typeface="Alexandria"/>
                <a:ea typeface="Calibri" panose="020F0502020204030204" pitchFamily="34" charset="0"/>
              </a:rPr>
              <a:t>500</a:t>
            </a:r>
            <a:r>
              <a:rPr lang="ar-SA" sz="2800" dirty="0" smtClean="0">
                <a:effectLst/>
                <a:latin typeface="Alexandria"/>
                <a:ea typeface="Calibri" panose="020F0502020204030204" pitchFamily="34" charset="0"/>
              </a:rPr>
              <a:t> ألف عميل، بما في ذلك عناوينهم، وتاريخ معاملاتهم:</a:t>
            </a:r>
            <a:endParaRPr lang="en-US" sz="2800" dirty="0">
              <a:effectLst/>
              <a:latin typeface="Alexandria"/>
              <a:ea typeface="Calibri" panose="020F0502020204030204" pitchFamily="34" charset="0"/>
            </a:endParaRPr>
          </a:p>
        </p:txBody>
      </p:sp>
      <p:sp>
        <p:nvSpPr>
          <p:cNvPr id="9" name="مستطيل 8"/>
          <p:cNvSpPr/>
          <p:nvPr/>
        </p:nvSpPr>
        <p:spPr>
          <a:xfrm>
            <a:off x="777101" y="4489957"/>
            <a:ext cx="7033400" cy="1246495"/>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السمعة الآن في خطر حقيقي!! كيف ستقوم بإدارة أصحاب المصلحة بناءً على المصفوفة السابقة؟؟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8481" y="1539834"/>
            <a:ext cx="4342919" cy="4743585"/>
          </a:xfrm>
          <a:prstGeom prst="rect">
            <a:avLst/>
          </a:prstGeom>
        </p:spPr>
      </p:pic>
    </p:spTree>
    <p:extLst>
      <p:ext uri="{BB962C8B-B14F-4D97-AF65-F5344CB8AC3E}">
        <p14:creationId xmlns:p14="http://schemas.microsoft.com/office/powerpoint/2010/main" val="32221045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3919" y="627854"/>
            <a:ext cx="74582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3870" y="1300068"/>
            <a:ext cx="10817974" cy="5272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658350" y="194843"/>
            <a:ext cx="2268177"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3809999" y="1350164"/>
            <a:ext cx="3749971"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خطة إدارة أصحاب المصلحة</a:t>
            </a:r>
            <a:endParaRPr lang="en-US" sz="2800" b="1" dirty="0">
              <a:solidFill>
                <a:srgbClr val="FF0000"/>
              </a:solidFill>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61493500"/>
              </p:ext>
            </p:extLst>
          </p:nvPr>
        </p:nvGraphicFramePr>
        <p:xfrm>
          <a:off x="901433" y="2101260"/>
          <a:ext cx="10164269" cy="4023360"/>
        </p:xfrm>
        <a:graphic>
          <a:graphicData uri="http://schemas.openxmlformats.org/drawingml/2006/table">
            <a:tbl>
              <a:tblPr rtl="1" firstRow="1" bandRow="1">
                <a:tableStyleId>{5C22544A-7EE6-4342-B048-85BDC9FD1C3A}</a:tableStyleId>
              </a:tblPr>
              <a:tblGrid>
                <a:gridCol w="2057138">
                  <a:extLst>
                    <a:ext uri="{9D8B030D-6E8A-4147-A177-3AD203B41FA5}">
                      <a16:colId xmlns:a16="http://schemas.microsoft.com/office/drawing/2014/main" val="24401376"/>
                    </a:ext>
                  </a:extLst>
                </a:gridCol>
                <a:gridCol w="1038543">
                  <a:extLst>
                    <a:ext uri="{9D8B030D-6E8A-4147-A177-3AD203B41FA5}">
                      <a16:colId xmlns:a16="http://schemas.microsoft.com/office/drawing/2014/main" val="1432669760"/>
                    </a:ext>
                  </a:extLst>
                </a:gridCol>
                <a:gridCol w="2356196">
                  <a:extLst>
                    <a:ext uri="{9D8B030D-6E8A-4147-A177-3AD203B41FA5}">
                      <a16:colId xmlns:a16="http://schemas.microsoft.com/office/drawing/2014/main" val="2568114964"/>
                    </a:ext>
                  </a:extLst>
                </a:gridCol>
                <a:gridCol w="2356196">
                  <a:extLst>
                    <a:ext uri="{9D8B030D-6E8A-4147-A177-3AD203B41FA5}">
                      <a16:colId xmlns:a16="http://schemas.microsoft.com/office/drawing/2014/main" val="4132662037"/>
                    </a:ext>
                  </a:extLst>
                </a:gridCol>
                <a:gridCol w="2356196">
                  <a:extLst>
                    <a:ext uri="{9D8B030D-6E8A-4147-A177-3AD203B41FA5}">
                      <a16:colId xmlns:a16="http://schemas.microsoft.com/office/drawing/2014/main" val="1472955318"/>
                    </a:ext>
                  </a:extLst>
                </a:gridCol>
              </a:tblGrid>
              <a:tr h="370840">
                <a:tc>
                  <a:txBody>
                    <a:bodyPr/>
                    <a:lstStyle/>
                    <a:p>
                      <a:pPr algn="ctr" rtl="1"/>
                      <a:r>
                        <a:rPr lang="ar-SA" sz="2400" dirty="0" smtClean="0"/>
                        <a:t>أصحاب المصلحة</a:t>
                      </a:r>
                      <a:endParaRPr lang="ar-SA" sz="2400" dirty="0"/>
                    </a:p>
                  </a:txBody>
                  <a:tcPr anchor="ctr"/>
                </a:tc>
                <a:tc>
                  <a:txBody>
                    <a:bodyPr/>
                    <a:lstStyle/>
                    <a:p>
                      <a:pPr algn="ctr" rtl="1"/>
                      <a:r>
                        <a:rPr lang="ar-SA" sz="2400" dirty="0" smtClean="0"/>
                        <a:t>الأولوية</a:t>
                      </a:r>
                      <a:endParaRPr lang="ar-SA" sz="2400" dirty="0"/>
                    </a:p>
                  </a:txBody>
                  <a:tcPr anchor="ctr"/>
                </a:tc>
                <a:tc>
                  <a:txBody>
                    <a:bodyPr/>
                    <a:lstStyle/>
                    <a:p>
                      <a:pPr algn="ctr" rtl="1"/>
                      <a:r>
                        <a:rPr lang="ar-SA" sz="2400" dirty="0" smtClean="0"/>
                        <a:t>الرسالة الجوهرية</a:t>
                      </a:r>
                      <a:endParaRPr lang="ar-SA" sz="2400" dirty="0"/>
                    </a:p>
                  </a:txBody>
                  <a:tcPr anchor="ctr"/>
                </a:tc>
                <a:tc>
                  <a:txBody>
                    <a:bodyPr/>
                    <a:lstStyle/>
                    <a:p>
                      <a:pPr algn="ctr" rtl="1"/>
                      <a:r>
                        <a:rPr lang="ar-SA" sz="2400" dirty="0" smtClean="0"/>
                        <a:t>الإجراء الفوري</a:t>
                      </a:r>
                      <a:endParaRPr lang="ar-SA" sz="2400" dirty="0"/>
                    </a:p>
                  </a:txBody>
                  <a:tcPr anchor="ctr"/>
                </a:tc>
                <a:tc>
                  <a:txBody>
                    <a:bodyPr/>
                    <a:lstStyle/>
                    <a:p>
                      <a:pPr algn="ctr" rtl="1"/>
                      <a:r>
                        <a:rPr lang="ar-SA" sz="2400" dirty="0" smtClean="0"/>
                        <a:t>الهدف من التواصل</a:t>
                      </a:r>
                      <a:endParaRPr lang="ar-SA" sz="2400" dirty="0"/>
                    </a:p>
                  </a:txBody>
                  <a:tcPr anchor="ctr"/>
                </a:tc>
                <a:extLst>
                  <a:ext uri="{0D108BD9-81ED-4DB2-BD59-A6C34878D82A}">
                    <a16:rowId xmlns:a16="http://schemas.microsoft.com/office/drawing/2014/main" val="1957263868"/>
                  </a:ext>
                </a:extLst>
              </a:tr>
              <a:tr h="370840">
                <a:tc>
                  <a:txBody>
                    <a:bodyPr/>
                    <a:lstStyle/>
                    <a:p>
                      <a:pPr algn="ctr" rtl="1"/>
                      <a:r>
                        <a:rPr lang="ar-SA" sz="2400" dirty="0" smtClean="0"/>
                        <a:t>العملاء المتضررون</a:t>
                      </a:r>
                      <a:endParaRPr lang="ar-SA" sz="2400" dirty="0"/>
                    </a:p>
                  </a:txBody>
                  <a:tcPr anchor="ctr"/>
                </a:tc>
                <a:tc>
                  <a:txBody>
                    <a:bodyPr/>
                    <a:lstStyle/>
                    <a:p>
                      <a:pPr algn="ctr" rtl="1"/>
                      <a:r>
                        <a:rPr lang="ar-SA" sz="2400" dirty="0" smtClean="0"/>
                        <a:t>قصوى</a:t>
                      </a:r>
                      <a:endParaRPr lang="ar-SA" sz="2400" dirty="0"/>
                    </a:p>
                  </a:txBody>
                  <a:tcPr anchor="ctr"/>
                </a:tc>
                <a:tc>
                  <a:txBody>
                    <a:bodyPr/>
                    <a:lstStyle/>
                    <a:p>
                      <a:pPr algn="ctr" rtl="1"/>
                      <a:r>
                        <a:rPr lang="ar-SA" sz="2400" dirty="0" smtClean="0"/>
                        <a:t>نحن نعتذر!</a:t>
                      </a:r>
                      <a:r>
                        <a:rPr lang="ar-SA" sz="2400" baseline="0" dirty="0" smtClean="0"/>
                        <a:t> بياناتكم أولويتنا وسنعوضكم ونحميكم</a:t>
                      </a:r>
                      <a:endParaRPr lang="ar-SA" sz="2400" dirty="0"/>
                    </a:p>
                  </a:txBody>
                  <a:tcPr anchor="ctr"/>
                </a:tc>
                <a:tc>
                  <a:txBody>
                    <a:bodyPr/>
                    <a:lstStyle/>
                    <a:p>
                      <a:pPr algn="ctr" rtl="1"/>
                      <a:r>
                        <a:rPr lang="ar-SA" sz="2400" dirty="0" smtClean="0"/>
                        <a:t>إرسال  بريد إلكتروني مباشر وتوفير خط ساخن للدعم</a:t>
                      </a:r>
                      <a:endParaRPr lang="ar-SA" sz="2400" dirty="0"/>
                    </a:p>
                  </a:txBody>
                  <a:tcPr anchor="ctr"/>
                </a:tc>
                <a:tc>
                  <a:txBody>
                    <a:bodyPr/>
                    <a:lstStyle/>
                    <a:p>
                      <a:pPr algn="ctr" rtl="1"/>
                      <a:r>
                        <a:rPr lang="ar-SA" sz="2400" dirty="0" smtClean="0"/>
                        <a:t>الحد من الغضب ومنع الهجرة للمنافسين</a:t>
                      </a:r>
                      <a:endParaRPr lang="ar-SA" sz="2400" dirty="0"/>
                    </a:p>
                  </a:txBody>
                  <a:tcPr anchor="ctr"/>
                </a:tc>
                <a:extLst>
                  <a:ext uri="{0D108BD9-81ED-4DB2-BD59-A6C34878D82A}">
                    <a16:rowId xmlns:a16="http://schemas.microsoft.com/office/drawing/2014/main" val="2430248955"/>
                  </a:ext>
                </a:extLst>
              </a:tr>
              <a:tr h="370840">
                <a:tc>
                  <a:txBody>
                    <a:bodyPr/>
                    <a:lstStyle/>
                    <a:p>
                      <a:pPr algn="ctr" rtl="1"/>
                      <a:r>
                        <a:rPr lang="ar-SA" sz="2400" dirty="0" smtClean="0"/>
                        <a:t>جهات حكومية أمن </a:t>
                      </a:r>
                      <a:r>
                        <a:rPr lang="ar-SA" sz="2400" dirty="0" err="1" smtClean="0"/>
                        <a:t>سيبراني</a:t>
                      </a:r>
                      <a:endParaRPr lang="ar-SA" sz="2400" dirty="0"/>
                    </a:p>
                  </a:txBody>
                  <a:tcPr anchor="ctr"/>
                </a:tc>
                <a:tc>
                  <a:txBody>
                    <a:bodyPr/>
                    <a:lstStyle/>
                    <a:p>
                      <a:pPr algn="ctr" rtl="1"/>
                      <a:r>
                        <a:rPr lang="ar-SA" sz="2400" dirty="0" smtClean="0"/>
                        <a:t>قصوى</a:t>
                      </a:r>
                      <a:endParaRPr lang="ar-SA" sz="2400" dirty="0"/>
                    </a:p>
                  </a:txBody>
                  <a:tcPr anchor="ctr"/>
                </a:tc>
                <a:tc>
                  <a:txBody>
                    <a:bodyPr/>
                    <a:lstStyle/>
                    <a:p>
                      <a:pPr algn="ctr" rtl="1"/>
                      <a:r>
                        <a:rPr lang="ar-SA" sz="2400" dirty="0" smtClean="0"/>
                        <a:t>نحن ممتثلون للقانون أبلغناكم فوراً ونتعاون للتحقيق</a:t>
                      </a:r>
                      <a:endParaRPr lang="ar-SA" sz="2400" dirty="0"/>
                    </a:p>
                  </a:txBody>
                  <a:tcPr anchor="ctr"/>
                </a:tc>
                <a:tc>
                  <a:txBody>
                    <a:bodyPr/>
                    <a:lstStyle/>
                    <a:p>
                      <a:pPr algn="ctr" rtl="1"/>
                      <a:r>
                        <a:rPr lang="ar-SA" sz="2400" dirty="0" smtClean="0"/>
                        <a:t>تقديم تقرير فني أولي رسمي خلال </a:t>
                      </a:r>
                      <a:r>
                        <a:rPr lang="en-US" sz="2400" dirty="0" smtClean="0"/>
                        <a:t>24</a:t>
                      </a:r>
                      <a:r>
                        <a:rPr lang="ar-SA" sz="2400" baseline="0" dirty="0" smtClean="0"/>
                        <a:t> ساعة</a:t>
                      </a:r>
                      <a:endParaRPr lang="ar-SA" sz="2400" dirty="0"/>
                    </a:p>
                  </a:txBody>
                  <a:tcPr anchor="ctr"/>
                </a:tc>
                <a:tc>
                  <a:txBody>
                    <a:bodyPr/>
                    <a:lstStyle/>
                    <a:p>
                      <a:pPr algn="ctr" rtl="1"/>
                      <a:r>
                        <a:rPr lang="ar-SA" sz="2400" dirty="0" smtClean="0"/>
                        <a:t>تجنب</a:t>
                      </a:r>
                      <a:r>
                        <a:rPr lang="ar-SA" sz="2400" baseline="0" dirty="0" smtClean="0"/>
                        <a:t> الغرامة الضخمة وسحب التراخيص</a:t>
                      </a:r>
                      <a:endParaRPr lang="ar-SA" sz="2400" dirty="0"/>
                    </a:p>
                  </a:txBody>
                  <a:tcPr anchor="ctr"/>
                </a:tc>
                <a:extLst>
                  <a:ext uri="{0D108BD9-81ED-4DB2-BD59-A6C34878D82A}">
                    <a16:rowId xmlns:a16="http://schemas.microsoft.com/office/drawing/2014/main" val="102904024"/>
                  </a:ext>
                </a:extLst>
              </a:tr>
              <a:tr h="370840">
                <a:tc>
                  <a:txBody>
                    <a:bodyPr/>
                    <a:lstStyle/>
                    <a:p>
                      <a:pPr algn="ctr" rtl="1"/>
                      <a:r>
                        <a:rPr lang="ar-SA" sz="2400" dirty="0" smtClean="0"/>
                        <a:t>موظفون</a:t>
                      </a:r>
                      <a:endParaRPr lang="ar-SA" sz="2400" dirty="0"/>
                    </a:p>
                  </a:txBody>
                  <a:tcPr anchor="ctr"/>
                </a:tc>
                <a:tc>
                  <a:txBody>
                    <a:bodyPr/>
                    <a:lstStyle/>
                    <a:p>
                      <a:pPr algn="ctr" rtl="1"/>
                      <a:r>
                        <a:rPr lang="ar-SA" sz="2400" dirty="0" smtClean="0"/>
                        <a:t>عالية</a:t>
                      </a:r>
                      <a:endParaRPr lang="ar-SA" sz="2400" dirty="0"/>
                    </a:p>
                  </a:txBody>
                  <a:tcPr anchor="ctr"/>
                </a:tc>
                <a:tc>
                  <a:txBody>
                    <a:bodyPr/>
                    <a:lstStyle/>
                    <a:p>
                      <a:pPr algn="ctr" rtl="1"/>
                      <a:r>
                        <a:rPr lang="ar-SA" sz="2400" dirty="0" smtClean="0"/>
                        <a:t>هذا ما حدث إليكم الحقائق</a:t>
                      </a:r>
                      <a:r>
                        <a:rPr lang="ar-SA" sz="2400" baseline="0" dirty="0" smtClean="0"/>
                        <a:t> لا تصرحوا للإعلان نحن معاً</a:t>
                      </a:r>
                      <a:endParaRPr lang="ar-SA" sz="2400" dirty="0"/>
                    </a:p>
                  </a:txBody>
                  <a:tcPr anchor="ctr"/>
                </a:tc>
                <a:tc>
                  <a:txBody>
                    <a:bodyPr/>
                    <a:lstStyle/>
                    <a:p>
                      <a:pPr algn="ctr" rtl="1"/>
                      <a:r>
                        <a:rPr lang="ar-SA" sz="2400" dirty="0" smtClean="0"/>
                        <a:t>اجتماع داخلي عاجل يشرح الموقف</a:t>
                      </a:r>
                      <a:endParaRPr lang="ar-SA" sz="2400" dirty="0"/>
                    </a:p>
                  </a:txBody>
                  <a:tcPr anchor="ctr"/>
                </a:tc>
                <a:tc>
                  <a:txBody>
                    <a:bodyPr/>
                    <a:lstStyle/>
                    <a:p>
                      <a:pPr algn="ctr" rtl="1"/>
                      <a:r>
                        <a:rPr lang="ar-SA" sz="2400" dirty="0" smtClean="0"/>
                        <a:t>منع تسريب معلومات مغلوطة والحفاظ</a:t>
                      </a:r>
                      <a:r>
                        <a:rPr lang="ar-SA" sz="2400" baseline="0" dirty="0" smtClean="0"/>
                        <a:t> على الثبات</a:t>
                      </a:r>
                      <a:endParaRPr lang="ar-SA" sz="2400" dirty="0"/>
                    </a:p>
                  </a:txBody>
                  <a:tcPr anchor="ctr"/>
                </a:tc>
                <a:extLst>
                  <a:ext uri="{0D108BD9-81ED-4DB2-BD59-A6C34878D82A}">
                    <a16:rowId xmlns:a16="http://schemas.microsoft.com/office/drawing/2014/main" val="1337327549"/>
                  </a:ext>
                </a:extLst>
              </a:tr>
            </a:tbl>
          </a:graphicData>
        </a:graphic>
      </p:graphicFrame>
    </p:spTree>
    <p:extLst>
      <p:ext uri="{BB962C8B-B14F-4D97-AF65-F5344CB8AC3E}">
        <p14:creationId xmlns:p14="http://schemas.microsoft.com/office/powerpoint/2010/main" val="31964091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3919" y="627854"/>
            <a:ext cx="74582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3870" y="1300068"/>
            <a:ext cx="10817974" cy="5272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658350" y="194843"/>
            <a:ext cx="2268177"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3809999" y="1350164"/>
            <a:ext cx="3749971"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خطة إدارة أصحاب المصلحة</a:t>
            </a:r>
            <a:endParaRPr lang="en-US" sz="2800" b="1" dirty="0">
              <a:solidFill>
                <a:srgbClr val="FF0000"/>
              </a:solidFill>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2505111683"/>
              </p:ext>
            </p:extLst>
          </p:nvPr>
        </p:nvGraphicFramePr>
        <p:xfrm>
          <a:off x="901433" y="2101260"/>
          <a:ext cx="10164269" cy="3861391"/>
        </p:xfrm>
        <a:graphic>
          <a:graphicData uri="http://schemas.openxmlformats.org/drawingml/2006/table">
            <a:tbl>
              <a:tblPr rtl="1" firstRow="1" bandRow="1">
                <a:tableStyleId>{5C22544A-7EE6-4342-B048-85BDC9FD1C3A}</a:tableStyleId>
              </a:tblPr>
              <a:tblGrid>
                <a:gridCol w="2057138">
                  <a:extLst>
                    <a:ext uri="{9D8B030D-6E8A-4147-A177-3AD203B41FA5}">
                      <a16:colId xmlns:a16="http://schemas.microsoft.com/office/drawing/2014/main" val="24401376"/>
                    </a:ext>
                  </a:extLst>
                </a:gridCol>
                <a:gridCol w="1038543">
                  <a:extLst>
                    <a:ext uri="{9D8B030D-6E8A-4147-A177-3AD203B41FA5}">
                      <a16:colId xmlns:a16="http://schemas.microsoft.com/office/drawing/2014/main" val="1432669760"/>
                    </a:ext>
                  </a:extLst>
                </a:gridCol>
                <a:gridCol w="2356196">
                  <a:extLst>
                    <a:ext uri="{9D8B030D-6E8A-4147-A177-3AD203B41FA5}">
                      <a16:colId xmlns:a16="http://schemas.microsoft.com/office/drawing/2014/main" val="2568114964"/>
                    </a:ext>
                  </a:extLst>
                </a:gridCol>
                <a:gridCol w="2356196">
                  <a:extLst>
                    <a:ext uri="{9D8B030D-6E8A-4147-A177-3AD203B41FA5}">
                      <a16:colId xmlns:a16="http://schemas.microsoft.com/office/drawing/2014/main" val="4132662037"/>
                    </a:ext>
                  </a:extLst>
                </a:gridCol>
                <a:gridCol w="2356196">
                  <a:extLst>
                    <a:ext uri="{9D8B030D-6E8A-4147-A177-3AD203B41FA5}">
                      <a16:colId xmlns:a16="http://schemas.microsoft.com/office/drawing/2014/main" val="1472955318"/>
                    </a:ext>
                  </a:extLst>
                </a:gridCol>
              </a:tblGrid>
              <a:tr h="622805">
                <a:tc>
                  <a:txBody>
                    <a:bodyPr/>
                    <a:lstStyle/>
                    <a:p>
                      <a:pPr algn="ctr" rtl="1"/>
                      <a:r>
                        <a:rPr lang="ar-SA" sz="2400" dirty="0" smtClean="0"/>
                        <a:t>أصحاب المصلحة</a:t>
                      </a:r>
                      <a:endParaRPr lang="ar-SA" sz="2400" dirty="0"/>
                    </a:p>
                  </a:txBody>
                  <a:tcPr anchor="ctr"/>
                </a:tc>
                <a:tc>
                  <a:txBody>
                    <a:bodyPr/>
                    <a:lstStyle/>
                    <a:p>
                      <a:pPr algn="ctr" rtl="1"/>
                      <a:r>
                        <a:rPr lang="ar-SA" sz="2400" dirty="0" smtClean="0"/>
                        <a:t>الأولوية</a:t>
                      </a:r>
                      <a:endParaRPr lang="ar-SA" sz="2400" dirty="0"/>
                    </a:p>
                  </a:txBody>
                  <a:tcPr anchor="ctr"/>
                </a:tc>
                <a:tc>
                  <a:txBody>
                    <a:bodyPr/>
                    <a:lstStyle/>
                    <a:p>
                      <a:pPr algn="ctr" rtl="1"/>
                      <a:r>
                        <a:rPr lang="ar-SA" sz="2400" dirty="0" smtClean="0"/>
                        <a:t>الرسالة الجوهرية</a:t>
                      </a:r>
                      <a:endParaRPr lang="ar-SA" sz="2400" dirty="0"/>
                    </a:p>
                  </a:txBody>
                  <a:tcPr anchor="ctr"/>
                </a:tc>
                <a:tc>
                  <a:txBody>
                    <a:bodyPr/>
                    <a:lstStyle/>
                    <a:p>
                      <a:pPr algn="ctr" rtl="1"/>
                      <a:r>
                        <a:rPr lang="ar-SA" sz="2400" dirty="0" smtClean="0"/>
                        <a:t>الإجراء الفوري</a:t>
                      </a:r>
                      <a:endParaRPr lang="ar-SA" sz="2400" dirty="0"/>
                    </a:p>
                  </a:txBody>
                  <a:tcPr anchor="ctr"/>
                </a:tc>
                <a:tc>
                  <a:txBody>
                    <a:bodyPr/>
                    <a:lstStyle/>
                    <a:p>
                      <a:pPr algn="ctr" rtl="1"/>
                      <a:r>
                        <a:rPr lang="ar-SA" sz="2400" dirty="0" smtClean="0"/>
                        <a:t>الهدف من التواصل</a:t>
                      </a:r>
                      <a:endParaRPr lang="ar-SA" sz="2400" dirty="0"/>
                    </a:p>
                  </a:txBody>
                  <a:tcPr anchor="ctr"/>
                </a:tc>
                <a:extLst>
                  <a:ext uri="{0D108BD9-81ED-4DB2-BD59-A6C34878D82A}">
                    <a16:rowId xmlns:a16="http://schemas.microsoft.com/office/drawing/2014/main" val="1957263868"/>
                  </a:ext>
                </a:extLst>
              </a:tr>
              <a:tr h="1619293">
                <a:tc>
                  <a:txBody>
                    <a:bodyPr/>
                    <a:lstStyle/>
                    <a:p>
                      <a:pPr algn="ctr" rtl="1"/>
                      <a:r>
                        <a:rPr lang="ar-SA" sz="2400" dirty="0" smtClean="0"/>
                        <a:t>مستثمرون</a:t>
                      </a:r>
                      <a:endParaRPr lang="ar-SA" sz="2400" dirty="0"/>
                    </a:p>
                  </a:txBody>
                  <a:tcPr anchor="ctr"/>
                </a:tc>
                <a:tc>
                  <a:txBody>
                    <a:bodyPr/>
                    <a:lstStyle/>
                    <a:p>
                      <a:pPr algn="ctr" rtl="1"/>
                      <a:r>
                        <a:rPr lang="ar-SA" sz="2400" dirty="0" smtClean="0"/>
                        <a:t>عالية</a:t>
                      </a:r>
                      <a:endParaRPr lang="ar-SA" sz="2400" dirty="0"/>
                    </a:p>
                  </a:txBody>
                  <a:tcPr anchor="ctr"/>
                </a:tc>
                <a:tc>
                  <a:txBody>
                    <a:bodyPr/>
                    <a:lstStyle/>
                    <a:p>
                      <a:pPr algn="ctr" rtl="1"/>
                      <a:r>
                        <a:rPr lang="ar-SA" sz="2400" dirty="0" smtClean="0"/>
                        <a:t>الوضع</a:t>
                      </a:r>
                      <a:r>
                        <a:rPr lang="ar-SA" sz="2400" baseline="0" dirty="0" smtClean="0"/>
                        <a:t> تحت السيطرة، الأثر المالي مدروس ولدينا خطة تعافي</a:t>
                      </a:r>
                      <a:endParaRPr lang="ar-SA" sz="2400" dirty="0"/>
                    </a:p>
                  </a:txBody>
                  <a:tcPr anchor="ctr"/>
                </a:tc>
                <a:tc>
                  <a:txBody>
                    <a:bodyPr/>
                    <a:lstStyle/>
                    <a:p>
                      <a:pPr algn="ctr" rtl="1"/>
                      <a:r>
                        <a:rPr lang="ar-SA" sz="2400" dirty="0" smtClean="0"/>
                        <a:t>بيان توضيحي للسوق المالي والمساهمين</a:t>
                      </a:r>
                      <a:endParaRPr lang="ar-SA" sz="2400" dirty="0"/>
                    </a:p>
                  </a:txBody>
                  <a:tcPr anchor="ctr"/>
                </a:tc>
                <a:tc>
                  <a:txBody>
                    <a:bodyPr/>
                    <a:lstStyle/>
                    <a:p>
                      <a:pPr algn="ctr" rtl="1"/>
                      <a:r>
                        <a:rPr lang="ar-SA" sz="2400" dirty="0" smtClean="0"/>
                        <a:t>منع انهيار السهم وبيع الحصص </a:t>
                      </a:r>
                      <a:r>
                        <a:rPr lang="ar-SA" sz="2400" dirty="0" err="1" smtClean="0"/>
                        <a:t>الذُعري</a:t>
                      </a:r>
                      <a:endParaRPr lang="ar-SA" sz="2400" dirty="0"/>
                    </a:p>
                  </a:txBody>
                  <a:tcPr anchor="ctr"/>
                </a:tc>
                <a:extLst>
                  <a:ext uri="{0D108BD9-81ED-4DB2-BD59-A6C34878D82A}">
                    <a16:rowId xmlns:a16="http://schemas.microsoft.com/office/drawing/2014/main" val="2430248955"/>
                  </a:ext>
                </a:extLst>
              </a:tr>
              <a:tr h="1619293">
                <a:tc>
                  <a:txBody>
                    <a:bodyPr/>
                    <a:lstStyle/>
                    <a:p>
                      <a:pPr algn="ctr" rtl="1"/>
                      <a:r>
                        <a:rPr lang="ar-SA" sz="2400" dirty="0" smtClean="0"/>
                        <a:t>وسائل إعلام</a:t>
                      </a:r>
                      <a:endParaRPr lang="ar-SA" sz="2400" dirty="0"/>
                    </a:p>
                  </a:txBody>
                  <a:tcPr anchor="ctr"/>
                </a:tc>
                <a:tc>
                  <a:txBody>
                    <a:bodyPr/>
                    <a:lstStyle/>
                    <a:p>
                      <a:pPr algn="ctr" rtl="1"/>
                      <a:r>
                        <a:rPr lang="ar-SA" sz="2400" dirty="0" smtClean="0"/>
                        <a:t>متوسطة</a:t>
                      </a:r>
                      <a:endParaRPr lang="ar-SA" sz="2400" dirty="0"/>
                    </a:p>
                  </a:txBody>
                  <a:tcPr anchor="ctr"/>
                </a:tc>
                <a:tc>
                  <a:txBody>
                    <a:bodyPr/>
                    <a:lstStyle/>
                    <a:p>
                      <a:pPr algn="ctr" rtl="1"/>
                      <a:r>
                        <a:rPr lang="ar-SA" sz="2400" dirty="0" smtClean="0"/>
                        <a:t>نحن شفافون نتعامل مع الموقف بجديّة وسنوافيكم بالتحديثات</a:t>
                      </a:r>
                      <a:endParaRPr lang="ar-SA" sz="2400" dirty="0"/>
                    </a:p>
                  </a:txBody>
                  <a:tcPr anchor="ctr"/>
                </a:tc>
                <a:tc>
                  <a:txBody>
                    <a:bodyPr/>
                    <a:lstStyle/>
                    <a:p>
                      <a:pPr algn="ctr" rtl="1"/>
                      <a:r>
                        <a:rPr lang="ar-SA" sz="2400" dirty="0" smtClean="0"/>
                        <a:t>مؤتمر صحفي أو بيان رسمي موحد</a:t>
                      </a:r>
                      <a:endParaRPr lang="ar-SA" sz="2400" dirty="0"/>
                    </a:p>
                  </a:txBody>
                  <a:tcPr anchor="ctr"/>
                </a:tc>
                <a:tc>
                  <a:txBody>
                    <a:bodyPr/>
                    <a:lstStyle/>
                    <a:p>
                      <a:pPr algn="ctr" rtl="1"/>
                      <a:r>
                        <a:rPr lang="ar-SA" sz="2400" dirty="0" smtClean="0"/>
                        <a:t>السيطرة على</a:t>
                      </a:r>
                      <a:r>
                        <a:rPr lang="ar-SA" sz="2400" baseline="0" dirty="0" smtClean="0"/>
                        <a:t> الرواية الإعلامية</a:t>
                      </a:r>
                      <a:endParaRPr lang="ar-SA" sz="2400" dirty="0"/>
                    </a:p>
                  </a:txBody>
                  <a:tcPr anchor="ctr"/>
                </a:tc>
                <a:extLst>
                  <a:ext uri="{0D108BD9-81ED-4DB2-BD59-A6C34878D82A}">
                    <a16:rowId xmlns:a16="http://schemas.microsoft.com/office/drawing/2014/main" val="102904024"/>
                  </a:ext>
                </a:extLst>
              </a:tr>
            </a:tbl>
          </a:graphicData>
        </a:graphic>
      </p:graphicFrame>
    </p:spTree>
    <p:extLst>
      <p:ext uri="{BB962C8B-B14F-4D97-AF65-F5344CB8AC3E}">
        <p14:creationId xmlns:p14="http://schemas.microsoft.com/office/powerpoint/2010/main" val="377825467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3919" y="627854"/>
            <a:ext cx="74582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13870" y="1300068"/>
            <a:ext cx="10817974" cy="5272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658350" y="194843"/>
            <a:ext cx="2268177"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5505450" y="1539834"/>
            <a:ext cx="1791296"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قواعد ذهبية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681851" y="2207232"/>
            <a:ext cx="8462150" cy="1246495"/>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قاعدة الـ </a:t>
            </a:r>
            <a:r>
              <a:rPr lang="en-US" sz="2800" dirty="0" smtClean="0">
                <a:effectLst/>
                <a:latin typeface="Alexandria"/>
                <a:ea typeface="Calibri" panose="020F0502020204030204" pitchFamily="34" charset="0"/>
              </a:rPr>
              <a:t>24</a:t>
            </a:r>
            <a:r>
              <a:rPr lang="ar-SA" sz="2800" dirty="0" smtClean="0">
                <a:effectLst/>
                <a:latin typeface="Alexandria"/>
                <a:ea typeface="Calibri" panose="020F0502020204030204" pitchFamily="34" charset="0"/>
              </a:rPr>
              <a:t> ساعة: في عصر السوشيال ميديا الصمت هو اعتراف بالذنب، يجب أن تخرج الرسالة الأولى لأصحاب المصلحة بسرعة فائقة</a:t>
            </a:r>
            <a:endParaRPr lang="en-US" sz="2800" dirty="0">
              <a:effectLst/>
              <a:latin typeface="Alexandria"/>
              <a:ea typeface="Calibri" panose="020F0502020204030204" pitchFamily="34" charset="0"/>
            </a:endParaRPr>
          </a:p>
        </p:txBody>
      </p:sp>
      <p:sp>
        <p:nvSpPr>
          <p:cNvPr id="9" name="مستطيل 8"/>
          <p:cNvSpPr/>
          <p:nvPr/>
        </p:nvSpPr>
        <p:spPr>
          <a:xfrm>
            <a:off x="692670" y="4844421"/>
            <a:ext cx="8619312" cy="1246495"/>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تحمل المسؤولية: أصحاب المصلحة يغفرون الأخطاء التقنية، لكنهم لا يغفرون الغطرسة والتهرب من المسؤولية.</a:t>
            </a:r>
            <a:endParaRPr lang="en-US" sz="2800" dirty="0">
              <a:effectLst/>
              <a:latin typeface="Alexandria"/>
              <a:ea typeface="Calibri" panose="020F0502020204030204" pitchFamily="34" charset="0"/>
            </a:endParaRPr>
          </a:p>
        </p:txBody>
      </p:sp>
      <p:sp>
        <p:nvSpPr>
          <p:cNvPr id="11" name="مستطيل 10"/>
          <p:cNvSpPr/>
          <p:nvPr/>
        </p:nvSpPr>
        <p:spPr>
          <a:xfrm>
            <a:off x="524689" y="3597926"/>
            <a:ext cx="8776474" cy="1246495"/>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الاتساق: لا يجوز أن تقول للمستثمرين المشكلة بسيطة وتقول للجهات الرقابية المشكلة معقدة. أي تضارب سيتم اكتشافه وسيدمر ما تبقى من مصداقية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11982" y="1565762"/>
            <a:ext cx="3113784" cy="4525154"/>
          </a:xfrm>
          <a:prstGeom prst="rect">
            <a:avLst/>
          </a:prstGeom>
        </p:spPr>
      </p:pic>
    </p:spTree>
    <p:extLst>
      <p:ext uri="{BB962C8B-B14F-4D97-AF65-F5344CB8AC3E}">
        <p14:creationId xmlns:p14="http://schemas.microsoft.com/office/powerpoint/2010/main" val="162152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3919" y="627854"/>
            <a:ext cx="74582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4689" y="1300068"/>
            <a:ext cx="10817974" cy="5272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658350" y="194843"/>
            <a:ext cx="2268177"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4261750" y="1456136"/>
            <a:ext cx="1791296"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ما بعد الأزمة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681851" y="2207232"/>
            <a:ext cx="7536209" cy="1246495"/>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بمجرد انتهاء العاصفة يجب العودة للمصفوفة والبحث عن مَن </a:t>
            </a:r>
            <a:r>
              <a:rPr lang="ar-SA" sz="2800" dirty="0" err="1" smtClean="0">
                <a:effectLst/>
                <a:latin typeface="Alexandria"/>
                <a:ea typeface="Calibri" panose="020F0502020204030204" pitchFamily="34" charset="0"/>
              </a:rPr>
              <a:t>مِن</a:t>
            </a:r>
            <a:r>
              <a:rPr lang="ar-SA" sz="2800" dirty="0" smtClean="0">
                <a:effectLst/>
                <a:latin typeface="Alexandria"/>
                <a:ea typeface="Calibri" panose="020F0502020204030204" pitchFamily="34" charset="0"/>
              </a:rPr>
              <a:t> أصحاب المصلحة تضررت علاقتنا به أكثر</a:t>
            </a:r>
            <a:endParaRPr lang="en-US" sz="2800" dirty="0">
              <a:effectLst/>
              <a:latin typeface="Alexandria"/>
              <a:ea typeface="Calibri" panose="020F0502020204030204" pitchFamily="34" charset="0"/>
            </a:endParaRPr>
          </a:p>
        </p:txBody>
      </p:sp>
      <p:sp>
        <p:nvSpPr>
          <p:cNvPr id="9" name="مستطيل 8"/>
          <p:cNvSpPr/>
          <p:nvPr/>
        </p:nvSpPr>
        <p:spPr>
          <a:xfrm>
            <a:off x="825910" y="4527146"/>
            <a:ext cx="6851194" cy="669414"/>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إذا كانوا المنظمون: نطلب تدقيقاً خارجياً لإثبات جدارتنا.</a:t>
            </a:r>
            <a:endParaRPr lang="en-US" sz="2800" dirty="0">
              <a:effectLst/>
              <a:latin typeface="Alexandria"/>
              <a:ea typeface="Calibri" panose="020F0502020204030204" pitchFamily="34" charset="0"/>
            </a:endParaRPr>
          </a:p>
        </p:txBody>
      </p:sp>
      <p:sp>
        <p:nvSpPr>
          <p:cNvPr id="11" name="مستطيل 10"/>
          <p:cNvSpPr/>
          <p:nvPr/>
        </p:nvSpPr>
        <p:spPr>
          <a:xfrm>
            <a:off x="1547170" y="3633319"/>
            <a:ext cx="6024563" cy="669414"/>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إذا كانوا العملاء: نطلق حملة ولاء وخصومات.</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18061" y="1577671"/>
            <a:ext cx="3973940" cy="4716976"/>
          </a:xfrm>
          <a:prstGeom prst="rect">
            <a:avLst/>
          </a:prstGeom>
        </p:spPr>
      </p:pic>
    </p:spTree>
    <p:extLst>
      <p:ext uri="{BB962C8B-B14F-4D97-AF65-F5344CB8AC3E}">
        <p14:creationId xmlns:p14="http://schemas.microsoft.com/office/powerpoint/2010/main" val="23441025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3919" y="657351"/>
            <a:ext cx="637762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4689" y="1069457"/>
            <a:ext cx="10817974" cy="55086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18060" y="194843"/>
            <a:ext cx="3708467"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485572" y="1143696"/>
            <a:ext cx="3956310"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دليل تواصل أصحاب المصلحة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11581" y="1759759"/>
            <a:ext cx="7536209" cy="606897"/>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1) مع العملاء (بناء الطمأنينة): نستخدم عبارات مثل: </a:t>
            </a:r>
            <a:endParaRPr lang="en-US" sz="2800" dirty="0">
              <a:effectLst/>
              <a:latin typeface="Alexandria"/>
              <a:ea typeface="Calibri" panose="020F0502020204030204" pitchFamily="34" charset="0"/>
            </a:endParaRPr>
          </a:p>
        </p:txBody>
      </p:sp>
      <p:sp>
        <p:nvSpPr>
          <p:cNvPr id="9" name="مستطيل 8"/>
          <p:cNvSpPr/>
          <p:nvPr/>
        </p:nvSpPr>
        <p:spPr>
          <a:xfrm>
            <a:off x="1077043" y="3165025"/>
            <a:ext cx="6851194" cy="606897"/>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أولويتنا القصوى هي حماية بياناتكم وأموالكم. (التعاطف)</a:t>
            </a:r>
            <a:endParaRPr lang="en-US" sz="2800" dirty="0">
              <a:effectLst/>
              <a:latin typeface="Alexandria"/>
              <a:ea typeface="Calibri" panose="020F0502020204030204" pitchFamily="34" charset="0"/>
            </a:endParaRPr>
          </a:p>
        </p:txBody>
      </p:sp>
      <p:sp>
        <p:nvSpPr>
          <p:cNvPr id="11" name="مستطيل 10"/>
          <p:cNvSpPr/>
          <p:nvPr/>
        </p:nvSpPr>
        <p:spPr>
          <a:xfrm>
            <a:off x="1077043" y="2466863"/>
            <a:ext cx="6745823" cy="669414"/>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نحن نتحمل المسؤولية كاملة عن هذا الخلل. (النزاهة)</a:t>
            </a:r>
            <a:endParaRPr lang="en-US" sz="2800" dirty="0">
              <a:effectLst/>
              <a:latin typeface="Alexandria"/>
              <a:ea typeface="Calibri" panose="020F0502020204030204" pitchFamily="34" charset="0"/>
            </a:endParaRPr>
          </a:p>
        </p:txBody>
      </p:sp>
      <p:sp>
        <p:nvSpPr>
          <p:cNvPr id="12" name="مستطيل 11"/>
          <p:cNvSpPr/>
          <p:nvPr/>
        </p:nvSpPr>
        <p:spPr>
          <a:xfrm>
            <a:off x="758051" y="4430082"/>
            <a:ext cx="7193703"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تجنب تماماً العبارات الآتية:</a:t>
            </a:r>
            <a:endParaRPr lang="en-US" sz="2800" b="1" dirty="0">
              <a:solidFill>
                <a:srgbClr val="FF0000"/>
              </a:solidFill>
              <a:effectLst/>
              <a:latin typeface="Alexandria"/>
              <a:ea typeface="Calibri" panose="020F0502020204030204" pitchFamily="34" charset="0"/>
            </a:endParaRPr>
          </a:p>
        </p:txBody>
      </p:sp>
      <p:sp>
        <p:nvSpPr>
          <p:cNvPr id="13" name="مستطيل 12"/>
          <p:cNvSpPr/>
          <p:nvPr/>
        </p:nvSpPr>
        <p:spPr>
          <a:xfrm>
            <a:off x="758051" y="3882352"/>
            <a:ext cx="7193703" cy="669414"/>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إليكم الخطوات التي اتخذناها لضمان عدم تكرار ذلك. (الفعل)</a:t>
            </a:r>
            <a:endParaRPr lang="en-US" sz="2800" dirty="0">
              <a:effectLst/>
              <a:latin typeface="Alexandria"/>
              <a:ea typeface="Calibri" panose="020F0502020204030204" pitchFamily="34" charset="0"/>
            </a:endParaRPr>
          </a:p>
        </p:txBody>
      </p:sp>
      <p:sp>
        <p:nvSpPr>
          <p:cNvPr id="14" name="مستطيل 13"/>
          <p:cNvSpPr/>
          <p:nvPr/>
        </p:nvSpPr>
        <p:spPr>
          <a:xfrm>
            <a:off x="822131" y="4972958"/>
            <a:ext cx="7193703" cy="606897"/>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المشكلة تقنية بحتة ولا داعي للقلق. (استخفاف بالعقول)</a:t>
            </a:r>
            <a:endParaRPr lang="en-US" sz="2800" dirty="0">
              <a:effectLst/>
              <a:latin typeface="Alexandria"/>
              <a:ea typeface="Calibri" panose="020F0502020204030204" pitchFamily="34" charset="0"/>
            </a:endParaRPr>
          </a:p>
        </p:txBody>
      </p:sp>
      <p:sp>
        <p:nvSpPr>
          <p:cNvPr id="15" name="مستطيل 14"/>
          <p:cNvSpPr/>
          <p:nvPr/>
        </p:nvSpPr>
        <p:spPr>
          <a:xfrm>
            <a:off x="853102" y="5612550"/>
            <a:ext cx="7193703"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نحن لسنا الوحيدين هناك شركات أخرى تعرضت لنفس الخرق. (هروب من المسؤولية)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t="23965"/>
          <a:stretch/>
        </p:blipFill>
        <p:spPr>
          <a:xfrm>
            <a:off x="8527622" y="1325415"/>
            <a:ext cx="4149060" cy="4831034"/>
          </a:xfrm>
          <a:prstGeom prst="rect">
            <a:avLst/>
          </a:prstGeom>
        </p:spPr>
      </p:pic>
    </p:spTree>
    <p:extLst>
      <p:ext uri="{BB962C8B-B14F-4D97-AF65-F5344CB8AC3E}">
        <p14:creationId xmlns:p14="http://schemas.microsoft.com/office/powerpoint/2010/main" val="405847422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randombar(horizontal)">
                                      <p:cBhvr>
                                        <p:cTn id="52" dur="5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randombar(horizontal)">
                                      <p:cBhvr>
                                        <p:cTn id="5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9" grpId="0"/>
      <p:bldP spid="11" grpId="0"/>
      <p:bldP spid="12" grpId="0"/>
      <p:bldP spid="13" grpId="0"/>
      <p:bldP spid="14" grpId="0"/>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3919" y="657351"/>
            <a:ext cx="637762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4689" y="1063424"/>
            <a:ext cx="10817974" cy="55086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18060" y="194843"/>
            <a:ext cx="3708467"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485572" y="1143696"/>
            <a:ext cx="3956310"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دليل تواصل أصحاب المصلحة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11581" y="1759759"/>
            <a:ext cx="7536209" cy="606897"/>
          </a:xfrm>
          <a:prstGeom prst="rect">
            <a:avLst/>
          </a:prstGeom>
        </p:spPr>
        <p:txBody>
          <a:bodyPr wrap="square">
            <a:spAutoFit/>
          </a:bodyPr>
          <a:lstStyle/>
          <a:p>
            <a:pPr algn="justLow" rtl="1">
              <a:lnSpc>
                <a:spcPts val="4500"/>
              </a:lnSpc>
              <a:spcAft>
                <a:spcPts val="0"/>
              </a:spcAft>
            </a:pPr>
            <a:r>
              <a:rPr lang="ar-SA" sz="2800" dirty="0" smtClean="0">
                <a:latin typeface="Alexandria"/>
                <a:ea typeface="Calibri" panose="020F0502020204030204" pitchFamily="34" charset="0"/>
              </a:rPr>
              <a:t>2) </a:t>
            </a:r>
            <a:r>
              <a:rPr lang="ar-SA" sz="2800" dirty="0" smtClean="0">
                <a:effectLst/>
                <a:latin typeface="Alexandria"/>
                <a:ea typeface="Calibri" panose="020F0502020204030204" pitchFamily="34" charset="0"/>
              </a:rPr>
              <a:t>مع الموظفين (الحفاظ على الجبهة الداخلية): نستخدم عبارات: </a:t>
            </a:r>
            <a:endParaRPr lang="en-US" sz="2800" dirty="0">
              <a:effectLst/>
              <a:latin typeface="Alexandria"/>
              <a:ea typeface="Calibri" panose="020F0502020204030204" pitchFamily="34" charset="0"/>
            </a:endParaRPr>
          </a:p>
        </p:txBody>
      </p:sp>
      <p:sp>
        <p:nvSpPr>
          <p:cNvPr id="11" name="مستطيل 10"/>
          <p:cNvSpPr/>
          <p:nvPr/>
        </p:nvSpPr>
        <p:spPr>
          <a:xfrm>
            <a:off x="524689" y="2466863"/>
            <a:ext cx="8176859" cy="606897"/>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نحن نقدر ثباتكم وإليكم الحقائق كاملة كي تكونوا على دراية. (الشفافية)</a:t>
            </a:r>
            <a:endParaRPr lang="en-US" sz="2800" dirty="0">
              <a:effectLst/>
              <a:latin typeface="Alexandria"/>
              <a:ea typeface="Calibri" panose="020F0502020204030204" pitchFamily="34" charset="0"/>
            </a:endParaRPr>
          </a:p>
        </p:txBody>
      </p:sp>
      <p:sp>
        <p:nvSpPr>
          <p:cNvPr id="12" name="مستطيل 11"/>
          <p:cNvSpPr/>
          <p:nvPr/>
        </p:nvSpPr>
        <p:spPr>
          <a:xfrm>
            <a:off x="822130" y="3979948"/>
            <a:ext cx="7193703"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تجنب تماماً العبارات الآتية:</a:t>
            </a:r>
            <a:endParaRPr lang="en-US" sz="2800" b="1" dirty="0">
              <a:solidFill>
                <a:srgbClr val="FF0000"/>
              </a:solidFill>
              <a:effectLst/>
              <a:latin typeface="Alexandria"/>
              <a:ea typeface="Calibri" panose="020F0502020204030204" pitchFamily="34" charset="0"/>
            </a:endParaRPr>
          </a:p>
        </p:txBody>
      </p:sp>
      <p:sp>
        <p:nvSpPr>
          <p:cNvPr id="13" name="مستطيل 12"/>
          <p:cNvSpPr/>
          <p:nvPr/>
        </p:nvSpPr>
        <p:spPr>
          <a:xfrm>
            <a:off x="354098" y="3245784"/>
            <a:ext cx="8396748" cy="669414"/>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نعتمد عليكم لتقديم أفضل خدمة للعملاء في هذا الوقت الصعب. (التمكين)</a:t>
            </a:r>
            <a:endParaRPr lang="en-US" sz="2800" dirty="0">
              <a:effectLst/>
              <a:latin typeface="Alexandria"/>
              <a:ea typeface="Calibri" panose="020F0502020204030204" pitchFamily="34" charset="0"/>
            </a:endParaRPr>
          </a:p>
        </p:txBody>
      </p:sp>
      <p:sp>
        <p:nvSpPr>
          <p:cNvPr id="14" name="مستطيل 13"/>
          <p:cNvSpPr/>
          <p:nvPr/>
        </p:nvSpPr>
        <p:spPr>
          <a:xfrm>
            <a:off x="1330264" y="4660872"/>
            <a:ext cx="7193703" cy="606897"/>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لا تتحدثوا مع أحد، ولا تسألوا ماذا يحدث؟. (إثارة الشك)</a:t>
            </a:r>
            <a:endParaRPr lang="en-US" sz="2800" dirty="0">
              <a:effectLst/>
              <a:latin typeface="Alexandria"/>
              <a:ea typeface="Calibri" panose="020F0502020204030204" pitchFamily="34" charset="0"/>
            </a:endParaRPr>
          </a:p>
        </p:txBody>
      </p:sp>
      <p:sp>
        <p:nvSpPr>
          <p:cNvPr id="15" name="مستطيل 14"/>
          <p:cNvSpPr/>
          <p:nvPr/>
        </p:nvSpPr>
        <p:spPr>
          <a:xfrm>
            <a:off x="1214285" y="5409221"/>
            <a:ext cx="7193703"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إرسال بريد إلكتروني جاف دون عقد اجتماع مباشر.</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rotWithShape="1">
          <a:blip r:embed="rId3"/>
          <a:srcRect l="532" t="2241" r="1055" b="1660"/>
          <a:stretch/>
        </p:blipFill>
        <p:spPr>
          <a:xfrm>
            <a:off x="8821408" y="1319381"/>
            <a:ext cx="3714721" cy="4983096"/>
          </a:xfrm>
          <a:prstGeom prst="rect">
            <a:avLst/>
          </a:prstGeom>
        </p:spPr>
      </p:pic>
    </p:spTree>
    <p:extLst>
      <p:ext uri="{BB962C8B-B14F-4D97-AF65-F5344CB8AC3E}">
        <p14:creationId xmlns:p14="http://schemas.microsoft.com/office/powerpoint/2010/main" val="31587650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randombar(horizontal)">
                                      <p:cBhvr>
                                        <p:cTn id="5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1" grpId="0"/>
      <p:bldP spid="12" grpId="0"/>
      <p:bldP spid="13" grpId="0"/>
      <p:bldP spid="14" grpId="0"/>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3919" y="657351"/>
            <a:ext cx="637762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4689" y="1063424"/>
            <a:ext cx="10817974" cy="55086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18060" y="194843"/>
            <a:ext cx="3708467"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485572" y="1143696"/>
            <a:ext cx="3956310"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دليل تواصل أصحاب المصلحة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11581" y="1759759"/>
            <a:ext cx="7536209" cy="669414"/>
          </a:xfrm>
          <a:prstGeom prst="rect">
            <a:avLst/>
          </a:prstGeom>
        </p:spPr>
        <p:txBody>
          <a:bodyPr wrap="square">
            <a:spAutoFit/>
          </a:bodyPr>
          <a:lstStyle/>
          <a:p>
            <a:pPr algn="justLow" rtl="1">
              <a:lnSpc>
                <a:spcPts val="4500"/>
              </a:lnSpc>
              <a:spcAft>
                <a:spcPts val="0"/>
              </a:spcAft>
            </a:pPr>
            <a:r>
              <a:rPr lang="ar-SA" sz="2800" dirty="0" smtClean="0">
                <a:latin typeface="Alexandria"/>
                <a:ea typeface="Calibri" panose="020F0502020204030204" pitchFamily="34" charset="0"/>
              </a:rPr>
              <a:t>3) </a:t>
            </a:r>
            <a:r>
              <a:rPr lang="ar-SA" sz="2800" dirty="0" smtClean="0">
                <a:effectLst/>
                <a:latin typeface="Alexandria"/>
                <a:ea typeface="Calibri" panose="020F0502020204030204" pitchFamily="34" charset="0"/>
              </a:rPr>
              <a:t>مع المستثمرين (الحفاظ على القيمة السوقية): نستخدم عبارات: </a:t>
            </a:r>
            <a:endParaRPr lang="en-US" sz="2800" dirty="0">
              <a:effectLst/>
              <a:latin typeface="Alexandria"/>
              <a:ea typeface="Calibri" panose="020F0502020204030204" pitchFamily="34" charset="0"/>
            </a:endParaRPr>
          </a:p>
        </p:txBody>
      </p:sp>
      <p:sp>
        <p:nvSpPr>
          <p:cNvPr id="11" name="مستطيل 10"/>
          <p:cNvSpPr/>
          <p:nvPr/>
        </p:nvSpPr>
        <p:spPr>
          <a:xfrm>
            <a:off x="1478345" y="2455199"/>
            <a:ext cx="6377629" cy="669414"/>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لقد قمنا بتفعيل خطة استمرارية الأعمال. (الاحترافية)</a:t>
            </a:r>
            <a:endParaRPr lang="en-US" sz="2800" dirty="0">
              <a:effectLst/>
              <a:latin typeface="Alexandria"/>
              <a:ea typeface="Calibri" panose="020F0502020204030204" pitchFamily="34" charset="0"/>
            </a:endParaRPr>
          </a:p>
        </p:txBody>
      </p:sp>
      <p:sp>
        <p:nvSpPr>
          <p:cNvPr id="12" name="مستطيل 11"/>
          <p:cNvSpPr/>
          <p:nvPr/>
        </p:nvSpPr>
        <p:spPr>
          <a:xfrm>
            <a:off x="822129" y="4352187"/>
            <a:ext cx="7193703"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تجنب تماماً العبارات الآتية:</a:t>
            </a:r>
            <a:endParaRPr lang="en-US" sz="2800" b="1" dirty="0">
              <a:solidFill>
                <a:srgbClr val="FF0000"/>
              </a:solidFill>
              <a:effectLst/>
              <a:latin typeface="Alexandria"/>
              <a:ea typeface="Calibri" panose="020F0502020204030204" pitchFamily="34" charset="0"/>
            </a:endParaRPr>
          </a:p>
        </p:txBody>
      </p:sp>
      <p:sp>
        <p:nvSpPr>
          <p:cNvPr id="13" name="مستطيل 12"/>
          <p:cNvSpPr/>
          <p:nvPr/>
        </p:nvSpPr>
        <p:spPr>
          <a:xfrm>
            <a:off x="766854" y="3153388"/>
            <a:ext cx="7304251" cy="1246495"/>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الأثر المالي المتوقع يقع ضمن نطاق الاحتياطات المرصودة. (السيطرة المالية)</a:t>
            </a:r>
            <a:endParaRPr lang="en-US" sz="2800" dirty="0">
              <a:effectLst/>
              <a:latin typeface="Alexandria"/>
              <a:ea typeface="Calibri" panose="020F0502020204030204" pitchFamily="34" charset="0"/>
            </a:endParaRPr>
          </a:p>
        </p:txBody>
      </p:sp>
      <p:sp>
        <p:nvSpPr>
          <p:cNvPr id="14" name="مستطيل 13"/>
          <p:cNvSpPr/>
          <p:nvPr/>
        </p:nvSpPr>
        <p:spPr>
          <a:xfrm>
            <a:off x="822129" y="4927738"/>
            <a:ext cx="7193703" cy="606897"/>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لا نعرف حجم الخسائر حتى الآن. (إثارة الذعر)</a:t>
            </a:r>
            <a:endParaRPr lang="en-US" sz="2800" dirty="0">
              <a:effectLst/>
              <a:latin typeface="Alexandria"/>
              <a:ea typeface="Calibri" panose="020F0502020204030204" pitchFamily="34" charset="0"/>
            </a:endParaRPr>
          </a:p>
        </p:txBody>
      </p:sp>
      <p:sp>
        <p:nvSpPr>
          <p:cNvPr id="15" name="مستطيل 14"/>
          <p:cNvSpPr/>
          <p:nvPr/>
        </p:nvSpPr>
        <p:spPr>
          <a:xfrm>
            <a:off x="662271" y="5664580"/>
            <a:ext cx="7193703"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التأخر في إصدار بيان رسمي للسوق المالي.</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8303065" y="1280895"/>
            <a:ext cx="4606691" cy="4889179"/>
          </a:xfrm>
          <a:prstGeom prst="rect">
            <a:avLst/>
          </a:prstGeom>
        </p:spPr>
      </p:pic>
    </p:spTree>
    <p:extLst>
      <p:ext uri="{BB962C8B-B14F-4D97-AF65-F5344CB8AC3E}">
        <p14:creationId xmlns:p14="http://schemas.microsoft.com/office/powerpoint/2010/main" val="207208129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randombar(horizontal)">
                                      <p:cBhvr>
                                        <p:cTn id="5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1" grpId="0"/>
      <p:bldP spid="12" grpId="0"/>
      <p:bldP spid="13" grpId="0"/>
      <p:bldP spid="14" grpId="0"/>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3919" y="657351"/>
            <a:ext cx="637762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4689" y="1022293"/>
            <a:ext cx="10817974" cy="55086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18060" y="194843"/>
            <a:ext cx="3708467"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485572" y="1143696"/>
            <a:ext cx="3956310" cy="669414"/>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دليل تواصل أصحاب المصلحة</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711581" y="1759759"/>
            <a:ext cx="7536209" cy="606897"/>
          </a:xfrm>
          <a:prstGeom prst="rect">
            <a:avLst/>
          </a:prstGeom>
        </p:spPr>
        <p:txBody>
          <a:bodyPr wrap="square">
            <a:spAutoFit/>
          </a:bodyPr>
          <a:lstStyle/>
          <a:p>
            <a:pPr algn="justLow" rtl="1">
              <a:lnSpc>
                <a:spcPts val="4500"/>
              </a:lnSpc>
              <a:spcAft>
                <a:spcPts val="0"/>
              </a:spcAft>
            </a:pPr>
            <a:r>
              <a:rPr lang="ar-SA" sz="2800" dirty="0" smtClean="0">
                <a:latin typeface="Alexandria"/>
                <a:ea typeface="Calibri" panose="020F0502020204030204" pitchFamily="34" charset="0"/>
              </a:rPr>
              <a:t>4) </a:t>
            </a:r>
            <a:r>
              <a:rPr lang="ar-SA" sz="2800" dirty="0" smtClean="0">
                <a:effectLst/>
                <a:latin typeface="Alexandria"/>
                <a:ea typeface="Calibri" panose="020F0502020204030204" pitchFamily="34" charset="0"/>
              </a:rPr>
              <a:t>مع الجهات الرقابية (تجنب العقوبات): نستخدم عبارات مثل: </a:t>
            </a:r>
            <a:endParaRPr lang="en-US" sz="2800" dirty="0">
              <a:effectLst/>
              <a:latin typeface="Alexandria"/>
              <a:ea typeface="Calibri" panose="020F0502020204030204" pitchFamily="34" charset="0"/>
            </a:endParaRPr>
          </a:p>
        </p:txBody>
      </p:sp>
      <p:sp>
        <p:nvSpPr>
          <p:cNvPr id="11" name="مستطيل 10"/>
          <p:cNvSpPr/>
          <p:nvPr/>
        </p:nvSpPr>
        <p:spPr>
          <a:xfrm>
            <a:off x="884903" y="2455199"/>
            <a:ext cx="6971071" cy="1246495"/>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نحن ملتزمون تماماً بالتعاون مع التحقيقات وتزويدكم بكافة الوثائق. (الامتثال)</a:t>
            </a:r>
            <a:endParaRPr lang="en-US" sz="2800" dirty="0">
              <a:effectLst/>
              <a:latin typeface="Alexandria"/>
              <a:ea typeface="Calibri" panose="020F0502020204030204" pitchFamily="34" charset="0"/>
            </a:endParaRPr>
          </a:p>
        </p:txBody>
      </p:sp>
      <p:sp>
        <p:nvSpPr>
          <p:cNvPr id="12" name="مستطيل 11"/>
          <p:cNvSpPr/>
          <p:nvPr/>
        </p:nvSpPr>
        <p:spPr>
          <a:xfrm>
            <a:off x="524689" y="4623075"/>
            <a:ext cx="7193703"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تجنب تماماً العبارات الآتية:</a:t>
            </a:r>
            <a:endParaRPr lang="en-US" sz="2800" b="1" dirty="0">
              <a:solidFill>
                <a:srgbClr val="FF0000"/>
              </a:solidFill>
              <a:effectLst/>
              <a:latin typeface="Alexandria"/>
              <a:ea typeface="Calibri" panose="020F0502020204030204" pitchFamily="34" charset="0"/>
            </a:endParaRPr>
          </a:p>
        </p:txBody>
      </p:sp>
      <p:sp>
        <p:nvSpPr>
          <p:cNvPr id="13" name="مستطيل 12"/>
          <p:cNvSpPr/>
          <p:nvPr/>
        </p:nvSpPr>
        <p:spPr>
          <a:xfrm>
            <a:off x="711581" y="3547028"/>
            <a:ext cx="7304251" cy="1183978"/>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نحن بصدد مراجعة كافة بروتوكولاتنا لرفع معاييرنا فوق الحد المطلوب. (الاستباقية)</a:t>
            </a:r>
            <a:endParaRPr lang="en-US" sz="2800" dirty="0">
              <a:effectLst/>
              <a:latin typeface="Alexandria"/>
              <a:ea typeface="Calibri" panose="020F0502020204030204" pitchFamily="34" charset="0"/>
            </a:endParaRPr>
          </a:p>
        </p:txBody>
      </p:sp>
      <p:sp>
        <p:nvSpPr>
          <p:cNvPr id="14" name="مستطيل 13"/>
          <p:cNvSpPr/>
          <p:nvPr/>
        </p:nvSpPr>
        <p:spPr>
          <a:xfrm>
            <a:off x="590351" y="5179196"/>
            <a:ext cx="7193703" cy="606897"/>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لم نكن نعلم بوجود هذه الثغرة. (الاعتراف بالتقصير المهني)</a:t>
            </a:r>
            <a:endParaRPr lang="en-US" sz="2800" dirty="0">
              <a:effectLst/>
              <a:latin typeface="Alexandria"/>
              <a:ea typeface="Calibri" panose="020F0502020204030204" pitchFamily="34" charset="0"/>
            </a:endParaRPr>
          </a:p>
        </p:txBody>
      </p:sp>
      <p:sp>
        <p:nvSpPr>
          <p:cNvPr id="15" name="مستطيل 14"/>
          <p:cNvSpPr/>
          <p:nvPr/>
        </p:nvSpPr>
        <p:spPr>
          <a:xfrm>
            <a:off x="590351" y="5803161"/>
            <a:ext cx="7193703"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محاولة إخفاء حجم الضرر الحقيقي.</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7790" y="1281795"/>
            <a:ext cx="3997827" cy="5032083"/>
          </a:xfrm>
          <a:prstGeom prst="rect">
            <a:avLst/>
          </a:prstGeom>
        </p:spPr>
      </p:pic>
    </p:spTree>
    <p:extLst>
      <p:ext uri="{BB962C8B-B14F-4D97-AF65-F5344CB8AC3E}">
        <p14:creationId xmlns:p14="http://schemas.microsoft.com/office/powerpoint/2010/main" val="129257583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randombar(horizontal)">
                                      <p:cBhvr>
                                        <p:cTn id="5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1" grpId="0"/>
      <p:bldP spid="12" grpId="0"/>
      <p:bldP spid="13" grpId="0"/>
      <p:bldP spid="14" grpId="0"/>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23919" y="657351"/>
            <a:ext cx="637762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4689" y="1078965"/>
            <a:ext cx="10817974" cy="55086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18060" y="194843"/>
            <a:ext cx="3708467"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أصحاب المصلحة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485572" y="1143696"/>
            <a:ext cx="3956310" cy="606897"/>
          </a:xfrm>
          <a:prstGeom prst="rect">
            <a:avLst/>
          </a:prstGeom>
        </p:spPr>
        <p:txBody>
          <a:bodyPr wrap="square">
            <a:spAutoFit/>
          </a:bodyPr>
          <a:lstStyle/>
          <a:p>
            <a:pPr algn="justLow" rtl="1">
              <a:lnSpc>
                <a:spcPts val="4500"/>
              </a:lnSpc>
              <a:spcAft>
                <a:spcPts val="0"/>
              </a:spcAft>
            </a:pPr>
            <a:r>
              <a:rPr lang="ar-SA" sz="2800" b="1" dirty="0" smtClean="0">
                <a:solidFill>
                  <a:srgbClr val="FF0000"/>
                </a:solidFill>
                <a:effectLst/>
                <a:latin typeface="Alexandria"/>
                <a:ea typeface="Calibri" panose="020F0502020204030204" pitchFamily="34" charset="0"/>
              </a:rPr>
              <a:t>نصيحة ذهبية قاعدة </a:t>
            </a:r>
            <a:r>
              <a:rPr lang="en-US" sz="2800" b="1" dirty="0" smtClean="0">
                <a:solidFill>
                  <a:srgbClr val="FF0000"/>
                </a:solidFill>
                <a:effectLst/>
                <a:latin typeface="Alexandria"/>
                <a:ea typeface="Calibri" panose="020F0502020204030204" pitchFamily="34" charset="0"/>
              </a:rPr>
              <a:t>3C</a:t>
            </a:r>
            <a:endParaRPr lang="en-US" sz="2800" b="1" dirty="0">
              <a:solidFill>
                <a:srgbClr val="FF0000"/>
              </a:solidFill>
              <a:effectLst/>
              <a:latin typeface="Alexandria"/>
              <a:ea typeface="Calibri" panose="020F0502020204030204" pitchFamily="34" charset="0"/>
            </a:endParaRPr>
          </a:p>
        </p:txBody>
      </p:sp>
      <p:sp>
        <p:nvSpPr>
          <p:cNvPr id="8" name="مستطيل 7"/>
          <p:cNvSpPr/>
          <p:nvPr/>
        </p:nvSpPr>
        <p:spPr>
          <a:xfrm>
            <a:off x="3872725" y="1759759"/>
            <a:ext cx="7080410" cy="1246495"/>
          </a:xfrm>
          <a:prstGeom prst="rect">
            <a:avLst/>
          </a:prstGeom>
        </p:spPr>
        <p:txBody>
          <a:bodyPr wrap="square">
            <a:spAutoFit/>
          </a:bodyPr>
          <a:lstStyle/>
          <a:p>
            <a:pPr algn="justLow" rtl="1">
              <a:lnSpc>
                <a:spcPts val="4500"/>
              </a:lnSpc>
              <a:spcAft>
                <a:spcPts val="0"/>
              </a:spcAft>
            </a:pPr>
            <a:r>
              <a:rPr lang="ar-SA" sz="2800" dirty="0" smtClean="0">
                <a:latin typeface="Alexandria"/>
                <a:ea typeface="Calibri" panose="020F0502020204030204" pitchFamily="34" charset="0"/>
              </a:rPr>
              <a:t>قاعدة الـ </a:t>
            </a:r>
            <a:r>
              <a:rPr lang="en-US" sz="2800" dirty="0" smtClean="0">
                <a:latin typeface="Alexandria"/>
                <a:ea typeface="Calibri" panose="020F0502020204030204" pitchFamily="34" charset="0"/>
              </a:rPr>
              <a:t>3C</a:t>
            </a:r>
            <a:r>
              <a:rPr lang="ar-SA" sz="2800" dirty="0" smtClean="0">
                <a:latin typeface="Alexandria"/>
                <a:ea typeface="Calibri" panose="020F0502020204030204" pitchFamily="34" charset="0"/>
              </a:rPr>
              <a:t> في لغة السمعة لكي تنجح في إدارة أي علاقة مع صاحب مصلحة يجب أن تتسم رسالتك بـ:</a:t>
            </a:r>
            <a:r>
              <a:rPr lang="ar-SA" sz="2800" dirty="0" smtClean="0">
                <a:effectLst/>
                <a:latin typeface="Alexandria"/>
                <a:ea typeface="Calibri" panose="020F0502020204030204" pitchFamily="34" charset="0"/>
              </a:rPr>
              <a:t> </a:t>
            </a:r>
            <a:endParaRPr lang="en-US" sz="2800" dirty="0">
              <a:effectLst/>
              <a:latin typeface="Alexandria"/>
              <a:ea typeface="Calibri" panose="020F0502020204030204" pitchFamily="34" charset="0"/>
            </a:endParaRPr>
          </a:p>
        </p:txBody>
      </p:sp>
      <p:sp>
        <p:nvSpPr>
          <p:cNvPr id="13" name="مستطيل 12"/>
          <p:cNvSpPr/>
          <p:nvPr/>
        </p:nvSpPr>
        <p:spPr>
          <a:xfrm>
            <a:off x="3578942" y="3163893"/>
            <a:ext cx="7524220" cy="669414"/>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1) التعاطف (</a:t>
            </a:r>
            <a:r>
              <a:rPr lang="en-US" sz="2800" dirty="0" smtClean="0">
                <a:effectLst/>
                <a:latin typeface="Alexandria"/>
                <a:ea typeface="Calibri" panose="020F0502020204030204" pitchFamily="34" charset="0"/>
              </a:rPr>
              <a:t>Compassion</a:t>
            </a:r>
            <a:r>
              <a:rPr lang="ar-SA" sz="2800" dirty="0" smtClean="0">
                <a:effectLst/>
                <a:latin typeface="Alexandria"/>
                <a:ea typeface="Calibri" panose="020F0502020204030204" pitchFamily="34" charset="0"/>
              </a:rPr>
              <a:t>): أظهر أنك تشعر بالمتضررين.</a:t>
            </a:r>
            <a:endParaRPr lang="en-US" sz="2800" dirty="0">
              <a:effectLst/>
              <a:latin typeface="Alexandria"/>
              <a:ea typeface="Calibri" panose="020F0502020204030204" pitchFamily="34" charset="0"/>
            </a:endParaRPr>
          </a:p>
        </p:txBody>
      </p:sp>
      <p:sp>
        <p:nvSpPr>
          <p:cNvPr id="14" name="مستطيل 13"/>
          <p:cNvSpPr/>
          <p:nvPr/>
        </p:nvSpPr>
        <p:spPr>
          <a:xfrm>
            <a:off x="3909459" y="3990946"/>
            <a:ext cx="7193703" cy="1246495"/>
          </a:xfrm>
          <a:prstGeom prst="rect">
            <a:avLst/>
          </a:prstGeom>
        </p:spPr>
        <p:txBody>
          <a:bodyPr wrap="square">
            <a:spAutoFit/>
          </a:bodyPr>
          <a:lstStyle/>
          <a:p>
            <a:pPr algn="justLow" rtl="1">
              <a:lnSpc>
                <a:spcPts val="4500"/>
              </a:lnSpc>
              <a:spcAft>
                <a:spcPts val="0"/>
              </a:spcAft>
            </a:pPr>
            <a:r>
              <a:rPr lang="ar-SA" sz="2800" dirty="0" smtClean="0">
                <a:effectLst/>
                <a:latin typeface="Alexandria"/>
                <a:ea typeface="Calibri" panose="020F0502020204030204" pitchFamily="34" charset="0"/>
              </a:rPr>
              <a:t>2) الثقة (</a:t>
            </a:r>
            <a:r>
              <a:rPr lang="en-US" sz="2800" dirty="0" smtClean="0">
                <a:effectLst/>
                <a:latin typeface="Alexandria"/>
                <a:ea typeface="Calibri" panose="020F0502020204030204" pitchFamily="34" charset="0"/>
              </a:rPr>
              <a:t>Confidence</a:t>
            </a:r>
            <a:r>
              <a:rPr lang="ar-SA" sz="2800" dirty="0" smtClean="0">
                <a:effectLst/>
                <a:latin typeface="Alexandria"/>
                <a:ea typeface="Calibri" panose="020F0502020204030204" pitchFamily="34" charset="0"/>
              </a:rPr>
              <a:t>): أظهر بأنك تملك الخبرة والأدوات لحل المشكلة.</a:t>
            </a:r>
            <a:endParaRPr lang="en-US" sz="2800" dirty="0">
              <a:effectLst/>
              <a:latin typeface="Alexandria"/>
              <a:ea typeface="Calibri" panose="020F0502020204030204" pitchFamily="34" charset="0"/>
            </a:endParaRPr>
          </a:p>
        </p:txBody>
      </p:sp>
      <p:sp>
        <p:nvSpPr>
          <p:cNvPr id="15" name="مستطيل 14"/>
          <p:cNvSpPr/>
          <p:nvPr/>
        </p:nvSpPr>
        <p:spPr>
          <a:xfrm>
            <a:off x="3834996" y="5464190"/>
            <a:ext cx="7193703"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3) السيطرة (</a:t>
            </a:r>
            <a:r>
              <a:rPr lang="en-US" sz="2800" dirty="0" smtClean="0">
                <a:effectLst/>
                <a:latin typeface="Alexandria"/>
                <a:ea typeface="Calibri" panose="020F0502020204030204" pitchFamily="34" charset="0"/>
              </a:rPr>
              <a:t>Control</a:t>
            </a:r>
            <a:r>
              <a:rPr lang="ar-SA" sz="2800" dirty="0" smtClean="0">
                <a:effectLst/>
                <a:latin typeface="Alexandria"/>
                <a:ea typeface="Calibri" panose="020F0502020204030204" pitchFamily="34" charset="0"/>
              </a:rPr>
              <a:t>): أظهر بأنك تمسك بزمام الأمور ولست منقاداً للأحداث.</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971" y="1433913"/>
            <a:ext cx="2760470" cy="1729980"/>
          </a:xfrm>
          <a:prstGeom prst="ellipse">
            <a:avLst/>
          </a:prstGeom>
          <a:ln>
            <a:noFill/>
          </a:ln>
          <a:effectLst>
            <a:softEdge rad="112500"/>
          </a:effectLst>
        </p:spPr>
      </p:pic>
      <p:pic>
        <p:nvPicPr>
          <p:cNvPr id="6" name="صورة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8971" y="3283831"/>
            <a:ext cx="2533579" cy="1389356"/>
          </a:xfrm>
          <a:prstGeom prst="ellipse">
            <a:avLst/>
          </a:prstGeom>
          <a:ln>
            <a:noFill/>
          </a:ln>
          <a:effectLst>
            <a:softEdge rad="112500"/>
          </a:effectLst>
        </p:spPr>
      </p:pic>
      <p:pic>
        <p:nvPicPr>
          <p:cNvPr id="7" name="صورة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8971" y="4940038"/>
            <a:ext cx="2331320" cy="1380760"/>
          </a:xfrm>
          <a:prstGeom prst="ellipse">
            <a:avLst/>
          </a:prstGeom>
          <a:ln>
            <a:noFill/>
          </a:ln>
          <a:effectLst>
            <a:softEdge rad="112500"/>
          </a:effectLst>
        </p:spPr>
      </p:pic>
    </p:spTree>
    <p:extLst>
      <p:ext uri="{BB962C8B-B14F-4D97-AF65-F5344CB8AC3E}">
        <p14:creationId xmlns:p14="http://schemas.microsoft.com/office/powerpoint/2010/main" val="168693013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randombar(horizontal)">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randombar(horizontal)">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randombar(horizontal)">
                                      <p:cBhvr>
                                        <p:cTn id="5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8" grpId="0"/>
      <p:bldP spid="13" grpId="0"/>
      <p:bldP spid="14" grpId="0"/>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1" y="5787410"/>
            <a:ext cx="26795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Fifth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10129519" y="89590"/>
            <a:ext cx="179700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الخاتمة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609529" y="1493889"/>
            <a:ext cx="10726993" cy="4708981"/>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في ختام حديثنا اليوم يجب أن نتذكر أن السمعة المؤسسية ليست مجرد درع نحتمي به وقت الأزمات، بل هي "رصيد بنكي" من الثقة نبنيه يومياً من خلال تعاملاتنا مع كل صاحب مصلحة لقد تعلمنا أن أصحاب المصلحة ليسوا عبئاً يُدار، بل شركاء في النجاح! فالموظف الراضي هو أفضل مسوق، والعميل الواثق هو أكبر مدافع، والمستثمر المطمئن هو الداعم الاستراتيجي.</a:t>
            </a:r>
          </a:p>
          <a:p>
            <a:pPr algn="justLow" rtl="1">
              <a:lnSpc>
                <a:spcPts val="6000"/>
              </a:lnSpc>
              <a:spcAft>
                <a:spcPts val="0"/>
              </a:spcAft>
            </a:pPr>
            <a:r>
              <a:rPr lang="ar-SA" sz="2800" dirty="0" smtClean="0">
                <a:latin typeface="Alexandria"/>
                <a:ea typeface="Calibri" panose="020F0502020204030204" pitchFamily="34" charset="0"/>
              </a:rPr>
              <a:t>الشفافية هي العملة الوحيدة المقبولة في سوق السمعة اليوم، فالأخطاء يمكن غفرانها، لكن الكذب والتضليل يدمر الجسور التي قد يستغرق بناؤها عقوداً.  </a:t>
            </a:r>
          </a:p>
        </p:txBody>
      </p:sp>
    </p:spTree>
    <p:extLst>
      <p:ext uri="{BB962C8B-B14F-4D97-AF65-F5344CB8AC3E}">
        <p14:creationId xmlns:p14="http://schemas.microsoft.com/office/powerpoint/2010/main" val="24334594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129519" y="89590"/>
            <a:ext cx="1797009" cy="703078"/>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cs typeface="Arial" panose="020B0604020202020204" pitchFamily="34" charset="0"/>
              </a:rPr>
              <a:t>تذكير</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176" y="1155869"/>
            <a:ext cx="11289540" cy="5274416"/>
          </a:xfrm>
          <a:prstGeom prst="rect">
            <a:avLst/>
          </a:prstGeom>
        </p:spPr>
      </p:pic>
    </p:spTree>
    <p:extLst>
      <p:ext uri="{BB962C8B-B14F-4D97-AF65-F5344CB8AC3E}">
        <p14:creationId xmlns:p14="http://schemas.microsoft.com/office/powerpoint/2010/main" val="20688258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14369" cy="660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4934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7000"/>
              </a:lnSpc>
            </a:pPr>
            <a:r>
              <a:rPr lang="ar-SA" sz="2800" b="1" u="sng" dirty="0" smtClean="0">
                <a:solidFill>
                  <a:schemeClr val="tx1"/>
                </a:solidFill>
                <a:latin typeface="Alexandria"/>
              </a:rPr>
              <a:t>ستتمحور المحاضرة القادمة حول الأمور الآتية:</a:t>
            </a:r>
          </a:p>
          <a:p>
            <a:pPr marL="457200" indent="-457200" algn="justLow" rtl="1">
              <a:lnSpc>
                <a:spcPts val="7000"/>
              </a:lnSpc>
              <a:buFont typeface="Arial" panose="020B0604020202020204" pitchFamily="34" charset="0"/>
              <a:buChar char="•"/>
            </a:pPr>
            <a:r>
              <a:rPr lang="ar-SA" sz="2800" dirty="0" smtClean="0">
                <a:solidFill>
                  <a:schemeClr val="tx1"/>
                </a:solidFill>
                <a:latin typeface="Alexandria"/>
              </a:rPr>
              <a:t>الاتصال المؤسسي وإدارة السمعة:</a:t>
            </a:r>
            <a:endParaRPr lang="ar-SA" sz="2800" dirty="0">
              <a:solidFill>
                <a:schemeClr val="tx1"/>
              </a:solidFill>
              <a:latin typeface="Alexandria"/>
            </a:endParaRPr>
          </a:p>
          <a:p>
            <a:pPr marL="457200" indent="-457200" algn="justLow" rtl="1">
              <a:lnSpc>
                <a:spcPts val="7000"/>
              </a:lnSpc>
              <a:buFont typeface="Wingdings" panose="05000000000000000000" pitchFamily="2" charset="2"/>
              <a:buChar char="ü"/>
            </a:pPr>
            <a:r>
              <a:rPr lang="ar-SA" sz="2800" dirty="0" smtClean="0">
                <a:solidFill>
                  <a:schemeClr val="tx1"/>
                </a:solidFill>
                <a:latin typeface="Alexandria"/>
              </a:rPr>
              <a:t>استراتيجيات الاتصال المؤسسي.</a:t>
            </a:r>
          </a:p>
          <a:p>
            <a:pPr marL="457200" indent="-457200" algn="justLow" rtl="1">
              <a:lnSpc>
                <a:spcPts val="7000"/>
              </a:lnSpc>
              <a:buFont typeface="Wingdings" panose="05000000000000000000" pitchFamily="2" charset="2"/>
              <a:buChar char="ü"/>
            </a:pPr>
            <a:r>
              <a:rPr lang="ar-SA" sz="2800" dirty="0" smtClean="0">
                <a:solidFill>
                  <a:schemeClr val="tx1"/>
                </a:solidFill>
                <a:latin typeface="Alexandria"/>
              </a:rPr>
              <a:t>الاتصال الداخلي ودوره في بناء السمعة.</a:t>
            </a:r>
          </a:p>
          <a:p>
            <a:pPr marL="457200" indent="-457200" algn="justLow" rtl="1">
              <a:lnSpc>
                <a:spcPts val="7000"/>
              </a:lnSpc>
              <a:buFont typeface="Wingdings" panose="05000000000000000000" pitchFamily="2" charset="2"/>
              <a:buChar char="ü"/>
            </a:pPr>
            <a:r>
              <a:rPr lang="ar-SA" sz="2800" dirty="0" smtClean="0">
                <a:solidFill>
                  <a:schemeClr val="tx1"/>
                </a:solidFill>
                <a:latin typeface="Alexandria"/>
              </a:rPr>
              <a:t>الإعلام والعلاقات العامة.</a:t>
            </a:r>
            <a:endParaRPr lang="ar-SA"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25733" y="5889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Fifth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5" dur="500"/>
                                        <p:tgtEl>
                                          <p:spTgt spid="25">
                                            <p:txEl>
                                              <p:pRg st="1" end="1"/>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8" dur="500"/>
                                        <p:tgtEl>
                                          <p:spTgt spid="25">
                                            <p:txEl>
                                              <p:pRg st="2" end="2"/>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1" dur="500"/>
                                        <p:tgtEl>
                                          <p:spTgt spid="25">
                                            <p:txEl>
                                              <p:pRg st="3" end="3"/>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4"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2FF06A0-64D7-436A-8004-103AC05B921B}"/>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5295</TotalTime>
  <Words>2351</Words>
  <Application>Microsoft Office PowerPoint</Application>
  <PresentationFormat>شاشة عريضة</PresentationFormat>
  <Paragraphs>294</Paragraphs>
  <Slides>39</Slides>
  <Notes>3</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39</vt:i4>
      </vt:variant>
    </vt:vector>
  </HeadingPairs>
  <TitlesOfParts>
    <vt:vector size="45"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328</cp:revision>
  <dcterms:created xsi:type="dcterms:W3CDTF">2023-04-29T09:08:00Z</dcterms:created>
  <dcterms:modified xsi:type="dcterms:W3CDTF">2026-02-15T05:17:05Z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