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3"/>
  </p:notesMasterIdLst>
  <p:sldIdLst>
    <p:sldId id="256" r:id="rId2"/>
    <p:sldId id="262" r:id="rId3"/>
    <p:sldId id="305" r:id="rId4"/>
    <p:sldId id="307" r:id="rId5"/>
    <p:sldId id="331" r:id="rId6"/>
    <p:sldId id="309" r:id="rId7"/>
    <p:sldId id="310" r:id="rId8"/>
    <p:sldId id="311" r:id="rId9"/>
    <p:sldId id="308" r:id="rId10"/>
    <p:sldId id="306" r:id="rId11"/>
    <p:sldId id="332" r:id="rId12"/>
    <p:sldId id="312" r:id="rId13"/>
    <p:sldId id="313" r:id="rId14"/>
    <p:sldId id="268" r:id="rId15"/>
    <p:sldId id="315" r:id="rId16"/>
    <p:sldId id="316" r:id="rId17"/>
    <p:sldId id="317" r:id="rId18"/>
    <p:sldId id="318" r:id="rId19"/>
    <p:sldId id="319" r:id="rId20"/>
    <p:sldId id="320" r:id="rId21"/>
    <p:sldId id="321" r:id="rId22"/>
    <p:sldId id="322" r:id="rId23"/>
    <p:sldId id="323" r:id="rId24"/>
    <p:sldId id="324" r:id="rId25"/>
    <p:sldId id="314" r:id="rId26"/>
    <p:sldId id="339" r:id="rId27"/>
    <p:sldId id="340" r:id="rId28"/>
    <p:sldId id="341" r:id="rId29"/>
    <p:sldId id="338" r:id="rId30"/>
    <p:sldId id="325" r:id="rId31"/>
    <p:sldId id="327" r:id="rId32"/>
    <p:sldId id="326" r:id="rId33"/>
    <p:sldId id="334" r:id="rId34"/>
    <p:sldId id="336" r:id="rId35"/>
    <p:sldId id="337" r:id="rId36"/>
    <p:sldId id="335" r:id="rId37"/>
    <p:sldId id="333" r:id="rId38"/>
    <p:sldId id="328" r:id="rId39"/>
    <p:sldId id="329" r:id="rId40"/>
    <p:sldId id="330" r:id="rId41"/>
    <p:sldId id="267"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25A9E7"/>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6588" autoAdjust="0"/>
    <p:restoredTop sz="94660"/>
  </p:normalViewPr>
  <p:slideViewPr>
    <p:cSldViewPr snapToGrid="0">
      <p:cViewPr varScale="1">
        <p:scale>
          <a:sx n="67" d="100"/>
          <a:sy n="67" d="100"/>
        </p:scale>
        <p:origin x="294"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StepDownProcess" loCatId="process" qsTypeId="urn:microsoft.com/office/officeart/2005/8/quickstyle/simple1" qsCatId="simple" csTypeId="urn:microsoft.com/office/officeart/2005/8/colors/colorful1" csCatId="colorful" phldr="1"/>
      <dgm:spPr/>
      <dgm:t>
        <a:bodyPr/>
        <a:lstStyle/>
        <a:p>
          <a:endParaRPr lang="en-US"/>
        </a:p>
      </dgm:t>
    </dgm:pt>
    <dgm:pt modelId="{186C2DC1-EF1A-4BF0-B4C9-47110930BB29}">
      <dgm:prSet custT="1"/>
      <dgm:spPr/>
      <dgm:t>
        <a:bodyPr/>
        <a:lstStyle/>
        <a:p>
          <a:r>
            <a:rPr lang="en-US" sz="1800" dirty="0"/>
            <a:t>Internal Audit Standards for Evaluating Risk</a:t>
          </a:r>
        </a:p>
      </dgm:t>
    </dgm:pt>
    <dgm:pt modelId="{BDFABE90-35CE-4AB4-AA75-963906C64C53}" type="parTrans" cxnId="{8CBF4CD0-4938-4818-861B-A1FF9F8C68CE}">
      <dgm:prSet/>
      <dgm:spPr/>
      <dgm:t>
        <a:bodyPr/>
        <a:lstStyle/>
        <a:p>
          <a:endParaRPr lang="en-US" sz="4000"/>
        </a:p>
      </dgm:t>
    </dgm:pt>
    <dgm:pt modelId="{960FEC72-6B61-48E5-9DE9-C44B04770902}" type="sibTrans" cxnId="{8CBF4CD0-4938-4818-861B-A1FF9F8C68CE}">
      <dgm:prSet/>
      <dgm:spPr/>
      <dgm:t>
        <a:bodyPr/>
        <a:lstStyle/>
        <a:p>
          <a:endParaRPr lang="en-US" sz="4000"/>
        </a:p>
      </dgm:t>
    </dgm:pt>
    <dgm:pt modelId="{C7D740BD-D243-48D4-ACF3-62A0FA03A546}">
      <dgm:prSet custT="1"/>
      <dgm:spPr/>
      <dgm:t>
        <a:bodyPr/>
        <a:lstStyle/>
        <a:p>
          <a:r>
            <a:rPr lang="en-US" sz="1800" dirty="0"/>
            <a:t>ERM for More Effective Internal Audit Planning</a:t>
          </a:r>
        </a:p>
      </dgm:t>
    </dgm:pt>
    <dgm:pt modelId="{6C4D2921-BB83-42F3-B2F5-AA964E4ED0E6}" type="parTrans" cxnId="{0D5B96D2-4A85-4D8D-89C6-D681B22DC456}">
      <dgm:prSet/>
      <dgm:spPr/>
      <dgm:t>
        <a:bodyPr/>
        <a:lstStyle/>
        <a:p>
          <a:endParaRPr lang="en-US" sz="4000"/>
        </a:p>
      </dgm:t>
    </dgm:pt>
    <dgm:pt modelId="{79D1F487-A95D-4271-86B5-EB6C8862F750}" type="sibTrans" cxnId="{0D5B96D2-4A85-4D8D-89C6-D681B22DC456}">
      <dgm:prSet/>
      <dgm:spPr/>
      <dgm:t>
        <a:bodyPr/>
        <a:lstStyle/>
        <a:p>
          <a:endParaRPr lang="en-US" sz="4000"/>
        </a:p>
      </dgm:t>
    </dgm:pt>
    <dgm:pt modelId="{86E4830E-081E-4653-97C1-09CA902EEDD1}">
      <dgm:prSet custT="1"/>
      <dgm:spPr/>
      <dgm:t>
        <a:bodyPr/>
        <a:lstStyle/>
        <a:p>
          <a:r>
            <a:rPr lang="en-US" sz="1800" dirty="0"/>
            <a:t>Risk-Based Internal Audit Findings and Recommendations</a:t>
          </a:r>
        </a:p>
      </dgm:t>
    </dgm:pt>
    <dgm:pt modelId="{852D14FE-F6A4-4D18-98C2-BF1961B8095D}" type="parTrans" cxnId="{0456E117-C143-4CAF-BE1E-910F8751D8A5}">
      <dgm:prSet/>
      <dgm:spPr/>
      <dgm:t>
        <a:bodyPr/>
        <a:lstStyle/>
        <a:p>
          <a:endParaRPr lang="en-US" sz="4000"/>
        </a:p>
      </dgm:t>
    </dgm:pt>
    <dgm:pt modelId="{4F522934-4A53-48AE-A270-84C93756C039}" type="sibTrans" cxnId="{0456E117-C143-4CAF-BE1E-910F8751D8A5}">
      <dgm:prSet/>
      <dgm:spPr/>
      <dgm:t>
        <a:bodyPr/>
        <a:lstStyle/>
        <a:p>
          <a:endParaRPr lang="en-US" sz="4000"/>
        </a:p>
      </dgm:t>
    </dgm:pt>
    <dgm:pt modelId="{624739C3-D523-4029-B261-5C2C4429D9A6}">
      <dgm:prSet custT="1"/>
      <dgm:spPr/>
      <dgm:t>
        <a:bodyPr/>
        <a:lstStyle/>
        <a:p>
          <a:r>
            <a:rPr lang="en-US" sz="1800" dirty="0"/>
            <a:t>Audit And Risk Committee Coordination</a:t>
          </a:r>
        </a:p>
      </dgm:t>
    </dgm:pt>
    <dgm:pt modelId="{5E8C4247-5350-47CB-9927-1BB194E5F5F0}" type="parTrans" cxnId="{8630CC14-64E6-4419-B2FC-D24153DF6027}">
      <dgm:prSet/>
      <dgm:spPr/>
      <dgm:t>
        <a:bodyPr/>
        <a:lstStyle/>
        <a:p>
          <a:endParaRPr lang="en-US" sz="4000"/>
        </a:p>
      </dgm:t>
    </dgm:pt>
    <dgm:pt modelId="{E6B26D9B-42BA-48AF-B912-37E9B7C0ADF9}" type="sibTrans" cxnId="{8630CC14-64E6-4419-B2FC-D24153DF6027}">
      <dgm:prSet/>
      <dgm:spPr/>
      <dgm:t>
        <a:bodyPr/>
        <a:lstStyle/>
        <a:p>
          <a:endParaRPr lang="en-US" sz="4000"/>
        </a:p>
      </dgm:t>
    </dgm:pt>
    <dgm:pt modelId="{97D1DC93-F440-4DE2-909F-6A4F709E1330}">
      <dgm:prSet custT="1"/>
      <dgm:spPr/>
      <dgm:t>
        <a:bodyPr/>
        <a:lstStyle/>
        <a:p>
          <a:r>
            <a:rPr lang="en-US" sz="1800"/>
            <a:t>Risk Tolerance and Building Internal Audit Plans</a:t>
          </a:r>
          <a:endParaRPr lang="en-US" sz="1800" dirty="0"/>
        </a:p>
      </dgm:t>
    </dgm:pt>
    <dgm:pt modelId="{EAAD4D0C-90A2-4CA5-92D6-6C2263053318}" type="parTrans" cxnId="{2B1F7EBD-3B6D-43A5-9E7C-319942A40778}">
      <dgm:prSet/>
      <dgm:spPr/>
      <dgm:t>
        <a:bodyPr/>
        <a:lstStyle/>
        <a:p>
          <a:endParaRPr lang="en-US" sz="4000"/>
        </a:p>
      </dgm:t>
    </dgm:pt>
    <dgm:pt modelId="{0B9183BA-67D9-4AF3-86A7-05D5967D0F67}" type="sibTrans" cxnId="{2B1F7EBD-3B6D-43A5-9E7C-319942A40778}">
      <dgm:prSet/>
      <dgm:spPr/>
      <dgm:t>
        <a:bodyPr/>
        <a:lstStyle/>
        <a:p>
          <a:endParaRPr lang="en-US" sz="4000"/>
        </a:p>
      </dgm:t>
    </dgm:pt>
    <dgm:pt modelId="{59CE2003-FCEC-440F-B5B2-479162651D6E}" type="pres">
      <dgm:prSet presAssocID="{6141646F-D791-4CA2-A717-C4D765645C71}" presName="rootnode" presStyleCnt="0">
        <dgm:presLayoutVars>
          <dgm:chMax/>
          <dgm:chPref/>
          <dgm:dir/>
          <dgm:animLvl val="lvl"/>
        </dgm:presLayoutVars>
      </dgm:prSet>
      <dgm:spPr/>
    </dgm:pt>
    <dgm:pt modelId="{90CFF1BC-CD55-4578-B47E-7346C9831163}" type="pres">
      <dgm:prSet presAssocID="{186C2DC1-EF1A-4BF0-B4C9-47110930BB29}" presName="composite" presStyleCnt="0"/>
      <dgm:spPr/>
    </dgm:pt>
    <dgm:pt modelId="{7FE9C232-328C-4D6D-9486-CC4662927BA7}" type="pres">
      <dgm:prSet presAssocID="{186C2DC1-EF1A-4BF0-B4C9-47110930BB29}" presName="bentUpArrow1" presStyleLbl="alignImgPlace1" presStyleIdx="0" presStyleCnt="4"/>
      <dgm:spPr/>
    </dgm:pt>
    <dgm:pt modelId="{499C7417-2923-450A-BB8C-52EFD22452A4}" type="pres">
      <dgm:prSet presAssocID="{186C2DC1-EF1A-4BF0-B4C9-47110930BB29}" presName="ParentText" presStyleLbl="node1" presStyleIdx="0" presStyleCnt="5" custScaleX="242215">
        <dgm:presLayoutVars>
          <dgm:chMax val="1"/>
          <dgm:chPref val="1"/>
          <dgm:bulletEnabled val="1"/>
        </dgm:presLayoutVars>
      </dgm:prSet>
      <dgm:spPr/>
    </dgm:pt>
    <dgm:pt modelId="{2E77D3BA-D4D1-43FC-8523-0F9BAD65BA12}" type="pres">
      <dgm:prSet presAssocID="{186C2DC1-EF1A-4BF0-B4C9-47110930BB29}" presName="ChildText" presStyleLbl="revTx" presStyleIdx="0" presStyleCnt="4">
        <dgm:presLayoutVars>
          <dgm:chMax val="0"/>
          <dgm:chPref val="0"/>
          <dgm:bulletEnabled val="1"/>
        </dgm:presLayoutVars>
      </dgm:prSet>
      <dgm:spPr/>
    </dgm:pt>
    <dgm:pt modelId="{868DF789-C349-43B1-8194-0B86666A7197}" type="pres">
      <dgm:prSet presAssocID="{960FEC72-6B61-48E5-9DE9-C44B04770902}" presName="sibTrans" presStyleCnt="0"/>
      <dgm:spPr/>
    </dgm:pt>
    <dgm:pt modelId="{988D9AA7-D444-461E-98AC-6E3D8C458446}" type="pres">
      <dgm:prSet presAssocID="{C7D740BD-D243-48D4-ACF3-62A0FA03A546}" presName="composite" presStyleCnt="0"/>
      <dgm:spPr/>
    </dgm:pt>
    <dgm:pt modelId="{F883D4E4-44B3-4F01-BD19-A74A3D32B219}" type="pres">
      <dgm:prSet presAssocID="{C7D740BD-D243-48D4-ACF3-62A0FA03A546}" presName="bentUpArrow1" presStyleLbl="alignImgPlace1" presStyleIdx="1" presStyleCnt="4"/>
      <dgm:spPr/>
    </dgm:pt>
    <dgm:pt modelId="{A85FF852-10DB-4ED3-B41D-CB7EEE9D2128}" type="pres">
      <dgm:prSet presAssocID="{C7D740BD-D243-48D4-ACF3-62A0FA03A546}" presName="ParentText" presStyleLbl="node1" presStyleIdx="1" presStyleCnt="5" custScaleX="242215">
        <dgm:presLayoutVars>
          <dgm:chMax val="1"/>
          <dgm:chPref val="1"/>
          <dgm:bulletEnabled val="1"/>
        </dgm:presLayoutVars>
      </dgm:prSet>
      <dgm:spPr/>
    </dgm:pt>
    <dgm:pt modelId="{9951B417-7E81-4FB3-B764-3434B8BE6B81}" type="pres">
      <dgm:prSet presAssocID="{C7D740BD-D243-48D4-ACF3-62A0FA03A546}" presName="ChildText" presStyleLbl="revTx" presStyleIdx="1" presStyleCnt="4">
        <dgm:presLayoutVars>
          <dgm:chMax val="0"/>
          <dgm:chPref val="0"/>
          <dgm:bulletEnabled val="1"/>
        </dgm:presLayoutVars>
      </dgm:prSet>
      <dgm:spPr/>
    </dgm:pt>
    <dgm:pt modelId="{0E2075FB-4CFB-4521-B52B-E9D714C914CC}" type="pres">
      <dgm:prSet presAssocID="{79D1F487-A95D-4271-86B5-EB6C8862F750}" presName="sibTrans" presStyleCnt="0"/>
      <dgm:spPr/>
    </dgm:pt>
    <dgm:pt modelId="{49B8DBED-79B0-43EF-B6EC-0E6BD2A58746}" type="pres">
      <dgm:prSet presAssocID="{97D1DC93-F440-4DE2-909F-6A4F709E1330}" presName="composite" presStyleCnt="0"/>
      <dgm:spPr/>
    </dgm:pt>
    <dgm:pt modelId="{CD8DC185-C50A-47BA-87EB-674562CD12AF}" type="pres">
      <dgm:prSet presAssocID="{97D1DC93-F440-4DE2-909F-6A4F709E1330}" presName="bentUpArrow1" presStyleLbl="alignImgPlace1" presStyleIdx="2" presStyleCnt="4"/>
      <dgm:spPr/>
    </dgm:pt>
    <dgm:pt modelId="{5281A2CA-A97D-423E-93DB-E2D3550597A2}" type="pres">
      <dgm:prSet presAssocID="{97D1DC93-F440-4DE2-909F-6A4F709E1330}" presName="ParentText" presStyleLbl="node1" presStyleIdx="2" presStyleCnt="5" custScaleX="242215">
        <dgm:presLayoutVars>
          <dgm:chMax val="1"/>
          <dgm:chPref val="1"/>
          <dgm:bulletEnabled val="1"/>
        </dgm:presLayoutVars>
      </dgm:prSet>
      <dgm:spPr/>
    </dgm:pt>
    <dgm:pt modelId="{154B03E7-4922-42D5-A5C5-CE41AD9F8D7B}" type="pres">
      <dgm:prSet presAssocID="{97D1DC93-F440-4DE2-909F-6A4F709E1330}" presName="ChildText" presStyleLbl="revTx" presStyleIdx="2" presStyleCnt="4">
        <dgm:presLayoutVars>
          <dgm:chMax val="0"/>
          <dgm:chPref val="0"/>
          <dgm:bulletEnabled val="1"/>
        </dgm:presLayoutVars>
      </dgm:prSet>
      <dgm:spPr/>
    </dgm:pt>
    <dgm:pt modelId="{7AAD63BA-663B-40F6-B142-22BB02947589}" type="pres">
      <dgm:prSet presAssocID="{0B9183BA-67D9-4AF3-86A7-05D5967D0F67}" presName="sibTrans" presStyleCnt="0"/>
      <dgm:spPr/>
    </dgm:pt>
    <dgm:pt modelId="{0BD414FD-8AF7-4458-8502-2498F3D91058}" type="pres">
      <dgm:prSet presAssocID="{86E4830E-081E-4653-97C1-09CA902EEDD1}" presName="composite" presStyleCnt="0"/>
      <dgm:spPr/>
    </dgm:pt>
    <dgm:pt modelId="{34D1D8BF-2D5F-4C1A-BE82-C15D0C760CA0}" type="pres">
      <dgm:prSet presAssocID="{86E4830E-081E-4653-97C1-09CA902EEDD1}" presName="bentUpArrow1" presStyleLbl="alignImgPlace1" presStyleIdx="3" presStyleCnt="4"/>
      <dgm:spPr/>
    </dgm:pt>
    <dgm:pt modelId="{D32D688A-D7FE-4914-AAD1-0B262EE45A2A}" type="pres">
      <dgm:prSet presAssocID="{86E4830E-081E-4653-97C1-09CA902EEDD1}" presName="ParentText" presStyleLbl="node1" presStyleIdx="3" presStyleCnt="5" custScaleX="242215">
        <dgm:presLayoutVars>
          <dgm:chMax val="1"/>
          <dgm:chPref val="1"/>
          <dgm:bulletEnabled val="1"/>
        </dgm:presLayoutVars>
      </dgm:prSet>
      <dgm:spPr/>
    </dgm:pt>
    <dgm:pt modelId="{BE6CC96F-EE42-4FF2-806D-508EDBEE1B17}" type="pres">
      <dgm:prSet presAssocID="{86E4830E-081E-4653-97C1-09CA902EEDD1}" presName="ChildText" presStyleLbl="revTx" presStyleIdx="3" presStyleCnt="4">
        <dgm:presLayoutVars>
          <dgm:chMax val="0"/>
          <dgm:chPref val="0"/>
          <dgm:bulletEnabled val="1"/>
        </dgm:presLayoutVars>
      </dgm:prSet>
      <dgm:spPr/>
    </dgm:pt>
    <dgm:pt modelId="{3A0D4D85-BDA6-40F4-83D1-343B9AB54899}" type="pres">
      <dgm:prSet presAssocID="{4F522934-4A53-48AE-A270-84C93756C039}" presName="sibTrans" presStyleCnt="0"/>
      <dgm:spPr/>
    </dgm:pt>
    <dgm:pt modelId="{0CD61254-5623-4C6F-803B-29BBC5B8F1A9}" type="pres">
      <dgm:prSet presAssocID="{624739C3-D523-4029-B261-5C2C4429D9A6}" presName="composite" presStyleCnt="0"/>
      <dgm:spPr/>
    </dgm:pt>
    <dgm:pt modelId="{0D3519D9-7F6C-499D-9909-7C68475F8B35}" type="pres">
      <dgm:prSet presAssocID="{624739C3-D523-4029-B261-5C2C4429D9A6}" presName="ParentText" presStyleLbl="node1" presStyleIdx="4" presStyleCnt="5" custScaleX="242215">
        <dgm:presLayoutVars>
          <dgm:chMax val="1"/>
          <dgm:chPref val="1"/>
          <dgm:bulletEnabled val="1"/>
        </dgm:presLayoutVars>
      </dgm:prSet>
      <dgm:spPr/>
    </dgm:pt>
  </dgm:ptLst>
  <dgm:cxnLst>
    <dgm:cxn modelId="{E83BA10E-B1CC-4751-9550-3D3B7EFF9E37}" type="presOf" srcId="{97D1DC93-F440-4DE2-909F-6A4F709E1330}" destId="{5281A2CA-A97D-423E-93DB-E2D3550597A2}" srcOrd="0" destOrd="0" presId="urn:microsoft.com/office/officeart/2005/8/layout/StepDownProcess"/>
    <dgm:cxn modelId="{8630CC14-64E6-4419-B2FC-D24153DF6027}" srcId="{6141646F-D791-4CA2-A717-C4D765645C71}" destId="{624739C3-D523-4029-B261-5C2C4429D9A6}" srcOrd="4" destOrd="0" parTransId="{5E8C4247-5350-47CB-9927-1BB194E5F5F0}" sibTransId="{E6B26D9B-42BA-48AF-B912-37E9B7C0ADF9}"/>
    <dgm:cxn modelId="{0456E117-C143-4CAF-BE1E-910F8751D8A5}" srcId="{6141646F-D791-4CA2-A717-C4D765645C71}" destId="{86E4830E-081E-4653-97C1-09CA902EEDD1}" srcOrd="3" destOrd="0" parTransId="{852D14FE-F6A4-4D18-98C2-BF1961B8095D}" sibTransId="{4F522934-4A53-48AE-A270-84C93756C039}"/>
    <dgm:cxn modelId="{51D6E466-0F90-409C-B259-E4340AA8C362}" type="presOf" srcId="{624739C3-D523-4029-B261-5C2C4429D9A6}" destId="{0D3519D9-7F6C-499D-9909-7C68475F8B35}" srcOrd="0" destOrd="0" presId="urn:microsoft.com/office/officeart/2005/8/layout/StepDownProcess"/>
    <dgm:cxn modelId="{86A03C86-E610-4C74-B1E8-C47C3704DC35}" type="presOf" srcId="{186C2DC1-EF1A-4BF0-B4C9-47110930BB29}" destId="{499C7417-2923-450A-BB8C-52EFD22452A4}" srcOrd="0" destOrd="0" presId="urn:microsoft.com/office/officeart/2005/8/layout/StepDownProcess"/>
    <dgm:cxn modelId="{01EA65A0-43AF-441E-9E8E-FDDC8EF5F947}" type="presOf" srcId="{C7D740BD-D243-48D4-ACF3-62A0FA03A546}" destId="{A85FF852-10DB-4ED3-B41D-CB7EEE9D2128}" srcOrd="0" destOrd="0" presId="urn:microsoft.com/office/officeart/2005/8/layout/StepDownProcess"/>
    <dgm:cxn modelId="{2B1F7EBD-3B6D-43A5-9E7C-319942A40778}" srcId="{6141646F-D791-4CA2-A717-C4D765645C71}" destId="{97D1DC93-F440-4DE2-909F-6A4F709E1330}" srcOrd="2" destOrd="0" parTransId="{EAAD4D0C-90A2-4CA5-92D6-6C2263053318}" sibTransId="{0B9183BA-67D9-4AF3-86A7-05D5967D0F67}"/>
    <dgm:cxn modelId="{8CBF4CD0-4938-4818-861B-A1FF9F8C68CE}" srcId="{6141646F-D791-4CA2-A717-C4D765645C71}" destId="{186C2DC1-EF1A-4BF0-B4C9-47110930BB29}" srcOrd="0" destOrd="0" parTransId="{BDFABE90-35CE-4AB4-AA75-963906C64C53}" sibTransId="{960FEC72-6B61-48E5-9DE9-C44B04770902}"/>
    <dgm:cxn modelId="{0D5B96D2-4A85-4D8D-89C6-D681B22DC456}" srcId="{6141646F-D791-4CA2-A717-C4D765645C71}" destId="{C7D740BD-D243-48D4-ACF3-62A0FA03A546}" srcOrd="1" destOrd="0" parTransId="{6C4D2921-BB83-42F3-B2F5-AA964E4ED0E6}" sibTransId="{79D1F487-A95D-4271-86B5-EB6C8862F750}"/>
    <dgm:cxn modelId="{FB8C3AD8-F8F3-4B1D-9CB7-E2AFF8F8312C}" type="presOf" srcId="{86E4830E-081E-4653-97C1-09CA902EEDD1}" destId="{D32D688A-D7FE-4914-AAD1-0B262EE45A2A}" srcOrd="0" destOrd="0" presId="urn:microsoft.com/office/officeart/2005/8/layout/StepDownProcess"/>
    <dgm:cxn modelId="{F36304FF-1A45-4FC3-B666-6759D82D56A8}" type="presOf" srcId="{6141646F-D791-4CA2-A717-C4D765645C71}" destId="{59CE2003-FCEC-440F-B5B2-479162651D6E}" srcOrd="0" destOrd="0" presId="urn:microsoft.com/office/officeart/2005/8/layout/StepDownProcess"/>
    <dgm:cxn modelId="{7C353497-18A2-4007-9A40-6A5BE0EC720B}" type="presParOf" srcId="{59CE2003-FCEC-440F-B5B2-479162651D6E}" destId="{90CFF1BC-CD55-4578-B47E-7346C9831163}" srcOrd="0" destOrd="0" presId="urn:microsoft.com/office/officeart/2005/8/layout/StepDownProcess"/>
    <dgm:cxn modelId="{D0D8256D-508F-4D60-997A-925336756705}" type="presParOf" srcId="{90CFF1BC-CD55-4578-B47E-7346C9831163}" destId="{7FE9C232-328C-4D6D-9486-CC4662927BA7}" srcOrd="0" destOrd="0" presId="urn:microsoft.com/office/officeart/2005/8/layout/StepDownProcess"/>
    <dgm:cxn modelId="{26830469-A66B-4D2F-B716-FEC6868DA79E}" type="presParOf" srcId="{90CFF1BC-CD55-4578-B47E-7346C9831163}" destId="{499C7417-2923-450A-BB8C-52EFD22452A4}" srcOrd="1" destOrd="0" presId="urn:microsoft.com/office/officeart/2005/8/layout/StepDownProcess"/>
    <dgm:cxn modelId="{713E154A-A191-4D61-852C-CE0BDDA70897}" type="presParOf" srcId="{90CFF1BC-CD55-4578-B47E-7346C9831163}" destId="{2E77D3BA-D4D1-43FC-8523-0F9BAD65BA12}" srcOrd="2" destOrd="0" presId="urn:microsoft.com/office/officeart/2005/8/layout/StepDownProcess"/>
    <dgm:cxn modelId="{33D71AA8-99F5-4654-A7DD-0E60D145D9A8}" type="presParOf" srcId="{59CE2003-FCEC-440F-B5B2-479162651D6E}" destId="{868DF789-C349-43B1-8194-0B86666A7197}" srcOrd="1" destOrd="0" presId="urn:microsoft.com/office/officeart/2005/8/layout/StepDownProcess"/>
    <dgm:cxn modelId="{50FFE3DB-A406-41C5-A6F0-3544EA32FB8A}" type="presParOf" srcId="{59CE2003-FCEC-440F-B5B2-479162651D6E}" destId="{988D9AA7-D444-461E-98AC-6E3D8C458446}" srcOrd="2" destOrd="0" presId="urn:microsoft.com/office/officeart/2005/8/layout/StepDownProcess"/>
    <dgm:cxn modelId="{D2D2F466-0E40-42AA-9551-7EEA83F8A14A}" type="presParOf" srcId="{988D9AA7-D444-461E-98AC-6E3D8C458446}" destId="{F883D4E4-44B3-4F01-BD19-A74A3D32B219}" srcOrd="0" destOrd="0" presId="urn:microsoft.com/office/officeart/2005/8/layout/StepDownProcess"/>
    <dgm:cxn modelId="{809106C8-6571-4FF5-B398-DF62ECA62A9E}" type="presParOf" srcId="{988D9AA7-D444-461E-98AC-6E3D8C458446}" destId="{A85FF852-10DB-4ED3-B41D-CB7EEE9D2128}" srcOrd="1" destOrd="0" presId="urn:microsoft.com/office/officeart/2005/8/layout/StepDownProcess"/>
    <dgm:cxn modelId="{4C6D9FF8-8D9F-4530-8C6C-8AD6F05A1893}" type="presParOf" srcId="{988D9AA7-D444-461E-98AC-6E3D8C458446}" destId="{9951B417-7E81-4FB3-B764-3434B8BE6B81}" srcOrd="2" destOrd="0" presId="urn:microsoft.com/office/officeart/2005/8/layout/StepDownProcess"/>
    <dgm:cxn modelId="{95808494-2A17-4005-B836-7C14144F0B01}" type="presParOf" srcId="{59CE2003-FCEC-440F-B5B2-479162651D6E}" destId="{0E2075FB-4CFB-4521-B52B-E9D714C914CC}" srcOrd="3" destOrd="0" presId="urn:microsoft.com/office/officeart/2005/8/layout/StepDownProcess"/>
    <dgm:cxn modelId="{7D789B61-9DFE-44F3-91BE-F84A3CC84E70}" type="presParOf" srcId="{59CE2003-FCEC-440F-B5B2-479162651D6E}" destId="{49B8DBED-79B0-43EF-B6EC-0E6BD2A58746}" srcOrd="4" destOrd="0" presId="urn:microsoft.com/office/officeart/2005/8/layout/StepDownProcess"/>
    <dgm:cxn modelId="{7B0AE74E-06D5-439B-B880-5A641CBD64EE}" type="presParOf" srcId="{49B8DBED-79B0-43EF-B6EC-0E6BD2A58746}" destId="{CD8DC185-C50A-47BA-87EB-674562CD12AF}" srcOrd="0" destOrd="0" presId="urn:microsoft.com/office/officeart/2005/8/layout/StepDownProcess"/>
    <dgm:cxn modelId="{44AFEAE1-6781-47E1-914F-06BE4A1868AF}" type="presParOf" srcId="{49B8DBED-79B0-43EF-B6EC-0E6BD2A58746}" destId="{5281A2CA-A97D-423E-93DB-E2D3550597A2}" srcOrd="1" destOrd="0" presId="urn:microsoft.com/office/officeart/2005/8/layout/StepDownProcess"/>
    <dgm:cxn modelId="{53F2EFB6-A741-4DC2-817F-1E4F86C1F0E9}" type="presParOf" srcId="{49B8DBED-79B0-43EF-B6EC-0E6BD2A58746}" destId="{154B03E7-4922-42D5-A5C5-CE41AD9F8D7B}" srcOrd="2" destOrd="0" presId="urn:microsoft.com/office/officeart/2005/8/layout/StepDownProcess"/>
    <dgm:cxn modelId="{B440A8D7-9A56-4B1C-88D6-772B24911B21}" type="presParOf" srcId="{59CE2003-FCEC-440F-B5B2-479162651D6E}" destId="{7AAD63BA-663B-40F6-B142-22BB02947589}" srcOrd="5" destOrd="0" presId="urn:microsoft.com/office/officeart/2005/8/layout/StepDownProcess"/>
    <dgm:cxn modelId="{32B39B6E-7116-4A93-B23A-65BDD9CCC086}" type="presParOf" srcId="{59CE2003-FCEC-440F-B5B2-479162651D6E}" destId="{0BD414FD-8AF7-4458-8502-2498F3D91058}" srcOrd="6" destOrd="0" presId="urn:microsoft.com/office/officeart/2005/8/layout/StepDownProcess"/>
    <dgm:cxn modelId="{A6432E1E-4C8B-492B-95C3-23A7BCC3B432}" type="presParOf" srcId="{0BD414FD-8AF7-4458-8502-2498F3D91058}" destId="{34D1D8BF-2D5F-4C1A-BE82-C15D0C760CA0}" srcOrd="0" destOrd="0" presId="urn:microsoft.com/office/officeart/2005/8/layout/StepDownProcess"/>
    <dgm:cxn modelId="{ED35890C-8C6E-470D-81F2-D45D7DAF1486}" type="presParOf" srcId="{0BD414FD-8AF7-4458-8502-2498F3D91058}" destId="{D32D688A-D7FE-4914-AAD1-0B262EE45A2A}" srcOrd="1" destOrd="0" presId="urn:microsoft.com/office/officeart/2005/8/layout/StepDownProcess"/>
    <dgm:cxn modelId="{FA8B0C17-D671-4990-A87E-19EDCDFE2316}" type="presParOf" srcId="{0BD414FD-8AF7-4458-8502-2498F3D91058}" destId="{BE6CC96F-EE42-4FF2-806D-508EDBEE1B17}" srcOrd="2" destOrd="0" presId="urn:microsoft.com/office/officeart/2005/8/layout/StepDownProcess"/>
    <dgm:cxn modelId="{FF0273CD-429D-4239-9099-C0F0F67BA9EF}" type="presParOf" srcId="{59CE2003-FCEC-440F-B5B2-479162651D6E}" destId="{3A0D4D85-BDA6-40F4-83D1-343B9AB54899}" srcOrd="7" destOrd="0" presId="urn:microsoft.com/office/officeart/2005/8/layout/StepDownProcess"/>
    <dgm:cxn modelId="{E055BB2F-55C6-400D-B12F-C6474A98799A}" type="presParOf" srcId="{59CE2003-FCEC-440F-B5B2-479162651D6E}" destId="{0CD61254-5623-4C6F-803B-29BBC5B8F1A9}" srcOrd="8" destOrd="0" presId="urn:microsoft.com/office/officeart/2005/8/layout/StepDownProcess"/>
    <dgm:cxn modelId="{6B251099-74E2-46EE-B94A-CBD03F1A5FC4}" type="presParOf" srcId="{0CD61254-5623-4C6F-803B-29BBC5B8F1A9}" destId="{0D3519D9-7F6C-499D-9909-7C68475F8B35}" srcOrd="0"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E9C232-328C-4D6D-9486-CC4662927BA7}">
      <dsp:nvSpPr>
        <dsp:cNvPr id="0" name=""/>
        <dsp:cNvSpPr/>
      </dsp:nvSpPr>
      <dsp:spPr>
        <a:xfrm rot="5400000">
          <a:off x="1164101" y="790555"/>
          <a:ext cx="688008" cy="783273"/>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99C7417-2923-450A-BB8C-52EFD22452A4}">
      <dsp:nvSpPr>
        <dsp:cNvPr id="0" name=""/>
        <dsp:cNvSpPr/>
      </dsp:nvSpPr>
      <dsp:spPr>
        <a:xfrm>
          <a:off x="158252" y="27884"/>
          <a:ext cx="2805337" cy="810703"/>
        </a:xfrm>
        <a:prstGeom prst="roundRect">
          <a:avLst>
            <a:gd name="adj" fmla="val 1667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Internal Audit Standards for Evaluating Risk</a:t>
          </a:r>
        </a:p>
      </dsp:txBody>
      <dsp:txXfrm>
        <a:off x="197834" y="67466"/>
        <a:ext cx="2726173" cy="731539"/>
      </dsp:txXfrm>
    </dsp:sp>
    <dsp:sp modelId="{2E77D3BA-D4D1-43FC-8523-0F9BAD65BA12}">
      <dsp:nvSpPr>
        <dsp:cNvPr id="0" name=""/>
        <dsp:cNvSpPr/>
      </dsp:nvSpPr>
      <dsp:spPr>
        <a:xfrm>
          <a:off x="2140022" y="105203"/>
          <a:ext cx="842365" cy="655246"/>
        </a:xfrm>
        <a:prstGeom prst="rect">
          <a:avLst/>
        </a:prstGeom>
        <a:noFill/>
        <a:ln>
          <a:noFill/>
        </a:ln>
        <a:effectLst/>
      </dsp:spPr>
      <dsp:style>
        <a:lnRef idx="0">
          <a:scrgbClr r="0" g="0" b="0"/>
        </a:lnRef>
        <a:fillRef idx="0">
          <a:scrgbClr r="0" g="0" b="0"/>
        </a:fillRef>
        <a:effectRef idx="0">
          <a:scrgbClr r="0" g="0" b="0"/>
        </a:effectRef>
        <a:fontRef idx="minor"/>
      </dsp:style>
    </dsp:sp>
    <dsp:sp modelId="{F883D4E4-44B3-4F01-BD19-A74A3D32B219}">
      <dsp:nvSpPr>
        <dsp:cNvPr id="0" name=""/>
        <dsp:cNvSpPr/>
      </dsp:nvSpPr>
      <dsp:spPr>
        <a:xfrm rot="5400000">
          <a:off x="2519685" y="1701243"/>
          <a:ext cx="688008" cy="783273"/>
        </a:xfrm>
        <a:prstGeom prst="bentUpArrow">
          <a:avLst>
            <a:gd name="adj1" fmla="val 32840"/>
            <a:gd name="adj2" fmla="val 25000"/>
            <a:gd name="adj3" fmla="val 35780"/>
          </a:avLst>
        </a:prstGeom>
        <a:solidFill>
          <a:schemeClr val="accent1">
            <a:tint val="50000"/>
            <a:hueOff val="-4019912"/>
            <a:satOff val="8042"/>
            <a:lumOff val="34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85FF852-10DB-4ED3-B41D-CB7EEE9D2128}">
      <dsp:nvSpPr>
        <dsp:cNvPr id="0" name=""/>
        <dsp:cNvSpPr/>
      </dsp:nvSpPr>
      <dsp:spPr>
        <a:xfrm>
          <a:off x="1513837" y="938571"/>
          <a:ext cx="2805337" cy="810703"/>
        </a:xfrm>
        <a:prstGeom prst="roundRect">
          <a:avLst>
            <a:gd name="adj" fmla="val 1667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ERM for More Effective Internal Audit Planning</a:t>
          </a:r>
        </a:p>
      </dsp:txBody>
      <dsp:txXfrm>
        <a:off x="1553419" y="978153"/>
        <a:ext cx="2726173" cy="731539"/>
      </dsp:txXfrm>
    </dsp:sp>
    <dsp:sp modelId="{9951B417-7E81-4FB3-B764-3434B8BE6B81}">
      <dsp:nvSpPr>
        <dsp:cNvPr id="0" name=""/>
        <dsp:cNvSpPr/>
      </dsp:nvSpPr>
      <dsp:spPr>
        <a:xfrm>
          <a:off x="3495606" y="1015890"/>
          <a:ext cx="842365" cy="655246"/>
        </a:xfrm>
        <a:prstGeom prst="rect">
          <a:avLst/>
        </a:prstGeom>
        <a:noFill/>
        <a:ln>
          <a:noFill/>
        </a:ln>
        <a:effectLst/>
      </dsp:spPr>
      <dsp:style>
        <a:lnRef idx="0">
          <a:scrgbClr r="0" g="0" b="0"/>
        </a:lnRef>
        <a:fillRef idx="0">
          <a:scrgbClr r="0" g="0" b="0"/>
        </a:fillRef>
        <a:effectRef idx="0">
          <a:scrgbClr r="0" g="0" b="0"/>
        </a:effectRef>
        <a:fontRef idx="minor"/>
      </dsp:style>
    </dsp:sp>
    <dsp:sp modelId="{CD8DC185-C50A-47BA-87EB-674562CD12AF}">
      <dsp:nvSpPr>
        <dsp:cNvPr id="0" name=""/>
        <dsp:cNvSpPr/>
      </dsp:nvSpPr>
      <dsp:spPr>
        <a:xfrm rot="5400000">
          <a:off x="3875270" y="2611930"/>
          <a:ext cx="688008" cy="783273"/>
        </a:xfrm>
        <a:prstGeom prst="bentUpArrow">
          <a:avLst>
            <a:gd name="adj1" fmla="val 32840"/>
            <a:gd name="adj2" fmla="val 25000"/>
            <a:gd name="adj3" fmla="val 35780"/>
          </a:avLst>
        </a:prstGeom>
        <a:solidFill>
          <a:schemeClr val="accent1">
            <a:tint val="50000"/>
            <a:hueOff val="-8039823"/>
            <a:satOff val="16083"/>
            <a:lumOff val="6817"/>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281A2CA-A97D-423E-93DB-E2D3550597A2}">
      <dsp:nvSpPr>
        <dsp:cNvPr id="0" name=""/>
        <dsp:cNvSpPr/>
      </dsp:nvSpPr>
      <dsp:spPr>
        <a:xfrm>
          <a:off x="2869422" y="1849259"/>
          <a:ext cx="2805337" cy="810703"/>
        </a:xfrm>
        <a:prstGeom prst="roundRect">
          <a:avLst>
            <a:gd name="adj" fmla="val 1667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a:t>Risk Tolerance and Building Internal Audit Plans</a:t>
          </a:r>
          <a:endParaRPr lang="en-US" sz="1800" kern="1200" dirty="0"/>
        </a:p>
      </dsp:txBody>
      <dsp:txXfrm>
        <a:off x="2909004" y="1888841"/>
        <a:ext cx="2726173" cy="731539"/>
      </dsp:txXfrm>
    </dsp:sp>
    <dsp:sp modelId="{154B03E7-4922-42D5-A5C5-CE41AD9F8D7B}">
      <dsp:nvSpPr>
        <dsp:cNvPr id="0" name=""/>
        <dsp:cNvSpPr/>
      </dsp:nvSpPr>
      <dsp:spPr>
        <a:xfrm>
          <a:off x="4851191" y="1926578"/>
          <a:ext cx="842365" cy="655246"/>
        </a:xfrm>
        <a:prstGeom prst="rect">
          <a:avLst/>
        </a:prstGeom>
        <a:noFill/>
        <a:ln>
          <a:noFill/>
        </a:ln>
        <a:effectLst/>
      </dsp:spPr>
      <dsp:style>
        <a:lnRef idx="0">
          <a:scrgbClr r="0" g="0" b="0"/>
        </a:lnRef>
        <a:fillRef idx="0">
          <a:scrgbClr r="0" g="0" b="0"/>
        </a:fillRef>
        <a:effectRef idx="0">
          <a:scrgbClr r="0" g="0" b="0"/>
        </a:effectRef>
        <a:fontRef idx="minor"/>
      </dsp:style>
    </dsp:sp>
    <dsp:sp modelId="{34D1D8BF-2D5F-4C1A-BE82-C15D0C760CA0}">
      <dsp:nvSpPr>
        <dsp:cNvPr id="0" name=""/>
        <dsp:cNvSpPr/>
      </dsp:nvSpPr>
      <dsp:spPr>
        <a:xfrm rot="5400000">
          <a:off x="5230855" y="3522618"/>
          <a:ext cx="688008" cy="783273"/>
        </a:xfrm>
        <a:prstGeom prst="bentUpArrow">
          <a:avLst>
            <a:gd name="adj1" fmla="val 32840"/>
            <a:gd name="adj2" fmla="val 25000"/>
            <a:gd name="adj3" fmla="val 35780"/>
          </a:avLst>
        </a:prstGeom>
        <a:solidFill>
          <a:schemeClr val="accent1">
            <a:tint val="50000"/>
            <a:hueOff val="-12059734"/>
            <a:satOff val="24125"/>
            <a:lumOff val="1022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32D688A-D7FE-4914-AAD1-0B262EE45A2A}">
      <dsp:nvSpPr>
        <dsp:cNvPr id="0" name=""/>
        <dsp:cNvSpPr/>
      </dsp:nvSpPr>
      <dsp:spPr>
        <a:xfrm>
          <a:off x="4225006" y="2759946"/>
          <a:ext cx="2805337" cy="810703"/>
        </a:xfrm>
        <a:prstGeom prst="roundRect">
          <a:avLst>
            <a:gd name="adj" fmla="val 1667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Risk-Based Internal Audit Findings and Recommendations</a:t>
          </a:r>
        </a:p>
      </dsp:txBody>
      <dsp:txXfrm>
        <a:off x="4264588" y="2799528"/>
        <a:ext cx="2726173" cy="731539"/>
      </dsp:txXfrm>
    </dsp:sp>
    <dsp:sp modelId="{BE6CC96F-EE42-4FF2-806D-508EDBEE1B17}">
      <dsp:nvSpPr>
        <dsp:cNvPr id="0" name=""/>
        <dsp:cNvSpPr/>
      </dsp:nvSpPr>
      <dsp:spPr>
        <a:xfrm>
          <a:off x="6206776" y="2837265"/>
          <a:ext cx="842365" cy="655246"/>
        </a:xfrm>
        <a:prstGeom prst="rect">
          <a:avLst/>
        </a:prstGeom>
        <a:noFill/>
        <a:ln>
          <a:noFill/>
        </a:ln>
        <a:effectLst/>
      </dsp:spPr>
      <dsp:style>
        <a:lnRef idx="0">
          <a:scrgbClr r="0" g="0" b="0"/>
        </a:lnRef>
        <a:fillRef idx="0">
          <a:scrgbClr r="0" g="0" b="0"/>
        </a:fillRef>
        <a:effectRef idx="0">
          <a:scrgbClr r="0" g="0" b="0"/>
        </a:effectRef>
        <a:fontRef idx="minor"/>
      </dsp:style>
    </dsp:sp>
    <dsp:sp modelId="{0D3519D9-7F6C-499D-9909-7C68475F8B35}">
      <dsp:nvSpPr>
        <dsp:cNvPr id="0" name=""/>
        <dsp:cNvSpPr/>
      </dsp:nvSpPr>
      <dsp:spPr>
        <a:xfrm>
          <a:off x="5580591" y="3670634"/>
          <a:ext cx="2805337" cy="810703"/>
        </a:xfrm>
        <a:prstGeom prst="roundRect">
          <a:avLst>
            <a:gd name="adj" fmla="val 16670"/>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t>Audit And Risk Committee Coordination</a:t>
          </a:r>
        </a:p>
      </dsp:txBody>
      <dsp:txXfrm>
        <a:off x="5620173" y="3710216"/>
        <a:ext cx="2726173" cy="731539"/>
      </dsp:txXfrm>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482FB2-0F4B-4DB5-9B88-2A6C265E8895}" type="datetimeFigureOut">
              <a:rPr lang="en-US" smtClean="0"/>
              <a:t>11/8/2021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6612BA-AF4E-4C10-98D8-08BB9560BB3C}" type="slidenum">
              <a:rPr lang="en-US" smtClean="0"/>
              <a:t>‹#›</a:t>
            </a:fld>
            <a:endParaRPr lang="en-US"/>
          </a:p>
        </p:txBody>
      </p:sp>
    </p:spTree>
    <p:extLst>
      <p:ext uri="{BB962C8B-B14F-4D97-AF65-F5344CB8AC3E}">
        <p14:creationId xmlns:p14="http://schemas.microsoft.com/office/powerpoint/2010/main" val="2452647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emf"/><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emf"/><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5.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0DD84C-1E32-4302-A681-039E6AD7246C}" type="datetime1">
              <a:rPr lang="en-US" smtClean="0"/>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300868" y="1667741"/>
            <a:ext cx="11572684"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B8AB6BC4-EA6F-4C6C-9195-F444EF55F62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289" y="6176963"/>
            <a:ext cx="781679" cy="700968"/>
          </a:xfrm>
          <a:prstGeom prst="rect">
            <a:avLst/>
          </a:prstGeom>
        </p:spPr>
      </p:pic>
      <p:pic>
        <p:nvPicPr>
          <p:cNvPr id="8" name="Picture 7">
            <a:extLst>
              <a:ext uri="{FF2B5EF4-FFF2-40B4-BE49-F238E27FC236}">
                <a16:creationId xmlns:a16="http://schemas.microsoft.com/office/drawing/2014/main" id="{3B527B3B-A9BD-4831-A6ED-6433F76F3E64}"/>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9" name="Picture 8">
            <a:extLst>
              <a:ext uri="{FF2B5EF4-FFF2-40B4-BE49-F238E27FC236}">
                <a16:creationId xmlns:a16="http://schemas.microsoft.com/office/drawing/2014/main" id="{A843FBBC-BFEC-436B-9FE4-88B8FF99C105}"/>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A53A87E9-9A91-4B91-8E1C-1518D00795B5}"/>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11" name="TextBox 10">
            <a:extLst>
              <a:ext uri="{FF2B5EF4-FFF2-40B4-BE49-F238E27FC236}">
                <a16:creationId xmlns:a16="http://schemas.microsoft.com/office/drawing/2014/main" id="{44733943-607A-447B-B418-263698E830E6}"/>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C05BF01-B5F7-4F09-AFFE-CFFE46D86860}"/>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grpSp>
        <p:nvGrpSpPr>
          <p:cNvPr id="14" name="Group 4">
            <a:extLst>
              <a:ext uri="{FF2B5EF4-FFF2-40B4-BE49-F238E27FC236}">
                <a16:creationId xmlns:a16="http://schemas.microsoft.com/office/drawing/2014/main" id="{082EDD82-D3DE-4222-9AEB-F22F8B348C97}"/>
              </a:ext>
            </a:extLst>
          </p:cNvPr>
          <p:cNvGrpSpPr>
            <a:grpSpLocks noChangeAspect="1"/>
          </p:cNvGrpSpPr>
          <p:nvPr userDrawn="1"/>
        </p:nvGrpSpPr>
        <p:grpSpPr bwMode="auto">
          <a:xfrm>
            <a:off x="0" y="12677"/>
            <a:ext cx="11999912" cy="1633538"/>
            <a:chOff x="-8" y="-18"/>
            <a:chExt cx="7559" cy="1029"/>
          </a:xfrm>
        </p:grpSpPr>
        <p:sp>
          <p:nvSpPr>
            <p:cNvPr id="15" name="AutoShape 3">
              <a:extLst>
                <a:ext uri="{FF2B5EF4-FFF2-40B4-BE49-F238E27FC236}">
                  <a16:creationId xmlns:a16="http://schemas.microsoft.com/office/drawing/2014/main" id="{2D5B6F2B-D3E5-49B0-AB9D-7628B123E370}"/>
                </a:ext>
              </a:extLst>
            </p:cNvPr>
            <p:cNvSpPr>
              <a:spLocks noChangeAspect="1" noChangeArrowheads="1" noTextEdit="1"/>
            </p:cNvSpPr>
            <p:nvPr/>
          </p:nvSpPr>
          <p:spPr bwMode="auto">
            <a:xfrm>
              <a:off x="7" y="-18"/>
              <a:ext cx="6005" cy="1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5">
              <a:extLst>
                <a:ext uri="{FF2B5EF4-FFF2-40B4-BE49-F238E27FC236}">
                  <a16:creationId xmlns:a16="http://schemas.microsoft.com/office/drawing/2014/main" id="{10A03B44-EEFC-460B-94AE-0A6A901222CC}"/>
                </a:ext>
              </a:extLst>
            </p:cNvPr>
            <p:cNvSpPr>
              <a:spLocks/>
            </p:cNvSpPr>
            <p:nvPr/>
          </p:nvSpPr>
          <p:spPr bwMode="auto">
            <a:xfrm>
              <a:off x="129" y="-17"/>
              <a:ext cx="1541" cy="102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6">
              <a:extLst>
                <a:ext uri="{FF2B5EF4-FFF2-40B4-BE49-F238E27FC236}">
                  <a16:creationId xmlns:a16="http://schemas.microsoft.com/office/drawing/2014/main" id="{9A0484C2-1413-4C37-9958-585CBBC49154}"/>
                </a:ext>
              </a:extLst>
            </p:cNvPr>
            <p:cNvSpPr>
              <a:spLocks/>
            </p:cNvSpPr>
            <p:nvPr/>
          </p:nvSpPr>
          <p:spPr bwMode="auto">
            <a:xfrm>
              <a:off x="61" y="-17"/>
              <a:ext cx="1541" cy="102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7">
              <a:extLst>
                <a:ext uri="{FF2B5EF4-FFF2-40B4-BE49-F238E27FC236}">
                  <a16:creationId xmlns:a16="http://schemas.microsoft.com/office/drawing/2014/main" id="{1DA5C8F8-F1AD-4AA4-8364-AA211608C7FA}"/>
                </a:ext>
              </a:extLst>
            </p:cNvPr>
            <p:cNvSpPr>
              <a:spLocks/>
            </p:cNvSpPr>
            <p:nvPr/>
          </p:nvSpPr>
          <p:spPr bwMode="auto">
            <a:xfrm>
              <a:off x="938" y="264"/>
              <a:ext cx="6613" cy="528"/>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8">
              <a:extLst>
                <a:ext uri="{FF2B5EF4-FFF2-40B4-BE49-F238E27FC236}">
                  <a16:creationId xmlns:a16="http://schemas.microsoft.com/office/drawing/2014/main" id="{DE9E4DAE-439C-40F3-BA03-C5911758AF87}"/>
                </a:ext>
              </a:extLst>
            </p:cNvPr>
            <p:cNvSpPr>
              <a:spLocks/>
            </p:cNvSpPr>
            <p:nvPr/>
          </p:nvSpPr>
          <p:spPr bwMode="auto">
            <a:xfrm>
              <a:off x="-8" y="-17"/>
              <a:ext cx="1556" cy="102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1" name="TextBox 20">
            <a:extLst>
              <a:ext uri="{FF2B5EF4-FFF2-40B4-BE49-F238E27FC236}">
                <a16:creationId xmlns:a16="http://schemas.microsoft.com/office/drawing/2014/main" id="{0F3F4508-55FE-4BAA-9D0B-AA9E68593745}"/>
              </a:ext>
            </a:extLst>
          </p:cNvPr>
          <p:cNvSpPr txBox="1"/>
          <p:nvPr userDrawn="1"/>
        </p:nvSpPr>
        <p:spPr>
          <a:xfrm>
            <a:off x="38279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9</a:t>
            </a:r>
          </a:p>
        </p:txBody>
      </p:sp>
      <p:sp>
        <p:nvSpPr>
          <p:cNvPr id="2" name="Title 1"/>
          <p:cNvSpPr>
            <a:spLocks noGrp="1"/>
          </p:cNvSpPr>
          <p:nvPr>
            <p:ph type="title"/>
          </p:nvPr>
        </p:nvSpPr>
        <p:spPr>
          <a:xfrm>
            <a:off x="2470150" y="365126"/>
            <a:ext cx="9212334"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Slide Number Placeholder 1">
            <a:extLst>
              <a:ext uri="{FF2B5EF4-FFF2-40B4-BE49-F238E27FC236}">
                <a16:creationId xmlns:a16="http://schemas.microsoft.com/office/drawing/2014/main" id="{4668D91C-A202-4D35-8C8A-BABCAC3A0B9D}"/>
              </a:ext>
            </a:extLst>
          </p:cNvPr>
          <p:cNvSpPr>
            <a:spLocks noGrp="1"/>
          </p:cNvSpPr>
          <p:nvPr>
            <p:ph type="sldNum" sz="quarter" idx="12"/>
          </p:nvPr>
        </p:nvSpPr>
        <p:spPr>
          <a:xfrm>
            <a:off x="11013739" y="6582714"/>
            <a:ext cx="1166972" cy="204838"/>
          </a:xfrm>
        </p:spPr>
        <p:txBody>
          <a:bodyPr/>
          <a:lstStyle/>
          <a:p>
            <a:r>
              <a:rPr lang="en-US" dirty="0"/>
              <a:t>L9 - </a:t>
            </a:r>
            <a:fld id="{FDED41F8-FC0F-4085-8150-313B6CF05213}" type="slidenum">
              <a:rPr lang="en-US" smtClean="0"/>
              <a:pPr/>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BC813C5-9562-4BF8-B0B1-CE9C0B6FD872}"/>
              </a:ext>
            </a:extLst>
          </p:cNvPr>
          <p:cNvPicPr>
            <a:picLocks noChangeAspect="1"/>
          </p:cNvPicPr>
          <p:nvPr userDrawn="1"/>
        </p:nvPicPr>
        <p:blipFill>
          <a:blip r:embed="rId2"/>
          <a:stretch>
            <a:fillRect/>
          </a:stretch>
        </p:blipFill>
        <p:spPr>
          <a:xfrm>
            <a:off x="9833969" y="-27434"/>
            <a:ext cx="2483250" cy="6912868"/>
          </a:xfrm>
          <a:prstGeom prst="rect">
            <a:avLst/>
          </a:prstGeom>
        </p:spPr>
      </p:pic>
      <p:sp>
        <p:nvSpPr>
          <p:cNvPr id="8" name="TextBox 7">
            <a:extLst>
              <a:ext uri="{FF2B5EF4-FFF2-40B4-BE49-F238E27FC236}">
                <a16:creationId xmlns:a16="http://schemas.microsoft.com/office/drawing/2014/main" id="{55012F13-B1CF-47A4-9C02-3AB29C83D1A5}"/>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EA91084-0378-4C05-9973-D14BCE781232}"/>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526BC8B-BFA4-45C9-8BDA-3FC2CE5A5581}"/>
              </a:ext>
            </a:extLst>
          </p:cNvPr>
          <p:cNvSpPr txBox="1"/>
          <p:nvPr userDrawn="1"/>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5" name="Picture 14">
            <a:extLst>
              <a:ext uri="{FF2B5EF4-FFF2-40B4-BE49-F238E27FC236}">
                <a16:creationId xmlns:a16="http://schemas.microsoft.com/office/drawing/2014/main" id="{E9B43A68-9E7F-46AA-9EF3-53BE8FE65CC5}"/>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16" name="Picture 15">
            <a:extLst>
              <a:ext uri="{FF2B5EF4-FFF2-40B4-BE49-F238E27FC236}">
                <a16:creationId xmlns:a16="http://schemas.microsoft.com/office/drawing/2014/main" id="{642F49CE-EAA2-41D6-BB3E-C1DC5A5ED057}"/>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17" name="Picture 16">
            <a:extLst>
              <a:ext uri="{FF2B5EF4-FFF2-40B4-BE49-F238E27FC236}">
                <a16:creationId xmlns:a16="http://schemas.microsoft.com/office/drawing/2014/main" id="{C7497FFD-E5A8-4229-A426-C5D671244CE4}"/>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18" name="TextBox 17">
            <a:extLst>
              <a:ext uri="{FF2B5EF4-FFF2-40B4-BE49-F238E27FC236}">
                <a16:creationId xmlns:a16="http://schemas.microsoft.com/office/drawing/2014/main" id="{43EF2447-7FCC-48A1-9BEA-CCF4433AA6FD}"/>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C4D42BE8-817D-455D-AD46-325B65A0D7B4}"/>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0" name="AutoShape 3">
            <a:extLst>
              <a:ext uri="{FF2B5EF4-FFF2-40B4-BE49-F238E27FC236}">
                <a16:creationId xmlns:a16="http://schemas.microsoft.com/office/drawing/2014/main" id="{A66D9959-0770-4C98-86D8-950246DA0206}"/>
              </a:ext>
            </a:extLst>
          </p:cNvPr>
          <p:cNvSpPr>
            <a:spLocks noChangeAspect="1" noChangeArrowheads="1" noTextEdit="1"/>
          </p:cNvSpPr>
          <p:nvPr userDrawn="1"/>
        </p:nvSpPr>
        <p:spPr bwMode="auto">
          <a:xfrm>
            <a:off x="23812" y="12677"/>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5">
            <a:extLst>
              <a:ext uri="{FF2B5EF4-FFF2-40B4-BE49-F238E27FC236}">
                <a16:creationId xmlns:a16="http://schemas.microsoft.com/office/drawing/2014/main" id="{B2C4689D-41A3-4D8C-834D-3F01AF6B8C72}"/>
              </a:ext>
            </a:extLst>
          </p:cNvPr>
          <p:cNvSpPr>
            <a:spLocks/>
          </p:cNvSpPr>
          <p:nvPr userDrawn="1"/>
        </p:nvSpPr>
        <p:spPr bwMode="auto">
          <a:xfrm>
            <a:off x="217487"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6">
            <a:extLst>
              <a:ext uri="{FF2B5EF4-FFF2-40B4-BE49-F238E27FC236}">
                <a16:creationId xmlns:a16="http://schemas.microsoft.com/office/drawing/2014/main" id="{0C1AFEFC-8923-4E8C-BEE5-74CFE6240105}"/>
              </a:ext>
            </a:extLst>
          </p:cNvPr>
          <p:cNvSpPr>
            <a:spLocks/>
          </p:cNvSpPr>
          <p:nvPr userDrawn="1"/>
        </p:nvSpPr>
        <p:spPr bwMode="auto">
          <a:xfrm>
            <a:off x="109537"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7">
            <a:extLst>
              <a:ext uri="{FF2B5EF4-FFF2-40B4-BE49-F238E27FC236}">
                <a16:creationId xmlns:a16="http://schemas.microsoft.com/office/drawing/2014/main" id="{02BB2FC4-5D30-466B-A155-B991994CFA6E}"/>
              </a:ext>
            </a:extLst>
          </p:cNvPr>
          <p:cNvSpPr>
            <a:spLocks/>
          </p:cNvSpPr>
          <p:nvPr userDrawn="1"/>
        </p:nvSpPr>
        <p:spPr bwMode="auto">
          <a:xfrm>
            <a:off x="158967" y="1361858"/>
            <a:ext cx="8220075" cy="2089305"/>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8">
            <a:extLst>
              <a:ext uri="{FF2B5EF4-FFF2-40B4-BE49-F238E27FC236}">
                <a16:creationId xmlns:a16="http://schemas.microsoft.com/office/drawing/2014/main" id="{798556A1-4E2E-431C-AA80-4D8249485776}"/>
              </a:ext>
            </a:extLst>
          </p:cNvPr>
          <p:cNvSpPr>
            <a:spLocks/>
          </p:cNvSpPr>
          <p:nvPr userDrawn="1"/>
        </p:nvSpPr>
        <p:spPr bwMode="auto">
          <a:xfrm>
            <a:off x="0" y="1426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TextBox 24">
            <a:extLst>
              <a:ext uri="{FF2B5EF4-FFF2-40B4-BE49-F238E27FC236}">
                <a16:creationId xmlns:a16="http://schemas.microsoft.com/office/drawing/2014/main" id="{CD699928-30F6-4573-97E2-7FF0799D3784}"/>
              </a:ext>
            </a:extLst>
          </p:cNvPr>
          <p:cNvSpPr txBox="1"/>
          <p:nvPr userDrawn="1"/>
        </p:nvSpPr>
        <p:spPr>
          <a:xfrm>
            <a:off x="414264" y="283705"/>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9</a:t>
            </a:r>
          </a:p>
        </p:txBody>
      </p:sp>
      <p:sp>
        <p:nvSpPr>
          <p:cNvPr id="26" name="Title 1">
            <a:extLst>
              <a:ext uri="{FF2B5EF4-FFF2-40B4-BE49-F238E27FC236}">
                <a16:creationId xmlns:a16="http://schemas.microsoft.com/office/drawing/2014/main" id="{D4635F51-FE41-463D-A2F6-E52B7C744EC4}"/>
              </a:ext>
            </a:extLst>
          </p:cNvPr>
          <p:cNvSpPr>
            <a:spLocks noGrp="1"/>
          </p:cNvSpPr>
          <p:nvPr>
            <p:ph type="title"/>
          </p:nvPr>
        </p:nvSpPr>
        <p:spPr>
          <a:xfrm>
            <a:off x="622775" y="1894307"/>
            <a:ext cx="7043900"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7" name="Content Placeholder 2">
            <a:extLst>
              <a:ext uri="{FF2B5EF4-FFF2-40B4-BE49-F238E27FC236}">
                <a16:creationId xmlns:a16="http://schemas.microsoft.com/office/drawing/2014/main" id="{D221EDBF-8D74-4315-A00A-7D5DFAA14904}"/>
              </a:ext>
            </a:extLst>
          </p:cNvPr>
          <p:cNvSpPr>
            <a:spLocks noGrp="1"/>
          </p:cNvSpPr>
          <p:nvPr>
            <p:ph idx="1"/>
          </p:nvPr>
        </p:nvSpPr>
        <p:spPr>
          <a:xfrm>
            <a:off x="272016" y="3746311"/>
            <a:ext cx="8324454" cy="2383473"/>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8" name="Picture 27">
            <a:extLst>
              <a:ext uri="{FF2B5EF4-FFF2-40B4-BE49-F238E27FC236}">
                <a16:creationId xmlns:a16="http://schemas.microsoft.com/office/drawing/2014/main" id="{A1F5BD7C-0369-428C-A7CC-AA571F565F81}"/>
              </a:ext>
            </a:extLst>
          </p:cNvPr>
          <p:cNvPicPr>
            <a:picLocks noChangeAspect="1"/>
          </p:cNvPicPr>
          <p:nvPr userDrawn="1"/>
        </p:nvPicPr>
        <p:blipFill>
          <a:blip r:embed="rId5"/>
          <a:stretch>
            <a:fillRect/>
          </a:stretch>
        </p:blipFill>
        <p:spPr>
          <a:xfrm>
            <a:off x="8817450" y="1331392"/>
            <a:ext cx="3179850" cy="4972041"/>
          </a:xfrm>
          <a:prstGeom prst="rect">
            <a:avLst/>
          </a:prstGeom>
        </p:spPr>
      </p:pic>
      <p:pic>
        <p:nvPicPr>
          <p:cNvPr id="14" name="Picture 13">
            <a:extLst>
              <a:ext uri="{FF2B5EF4-FFF2-40B4-BE49-F238E27FC236}">
                <a16:creationId xmlns:a16="http://schemas.microsoft.com/office/drawing/2014/main" id="{B15BD7CC-5728-48DA-A14E-9BA5826320EA}"/>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8898469" y="2328678"/>
            <a:ext cx="3021515" cy="2709534"/>
          </a:xfrm>
          <a:prstGeom prst="rect">
            <a:avLst/>
          </a:prstGeom>
        </p:spPr>
      </p:pic>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927C8C4-DED1-4D72-B308-DEC1A1C5148B}" type="datetime1">
              <a:rPr lang="en-US" smtClean="0"/>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EFEF790-AF7F-4B38-B4F5-230FE77BA304}" type="datetime1">
              <a:rPr lang="en-US" smtClean="0"/>
              <a:t>11/8/2021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D09D0EE-0F2A-43B8-A197-D876580607DB}" type="datetime1">
              <a:rPr lang="en-US" smtClean="0"/>
              <a:t>11/8/2021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9320284" y="6407434"/>
            <a:ext cx="2743200" cy="365125"/>
          </a:xfrm>
        </p:spPr>
        <p:txBody>
          <a:bodyPr/>
          <a:lstStyle/>
          <a:p>
            <a:r>
              <a:rPr lang="en-US" dirty="0"/>
              <a:t>L9 - </a:t>
            </a:r>
            <a:fld id="{FDED41F8-FC0F-4085-8150-313B6CF05213}" type="slidenum">
              <a:rPr lang="en-US" smtClean="0"/>
              <a:pPr/>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9093C909-3884-4268-A23B-7F62D3C7C730}"/>
              </a:ext>
            </a:extLst>
          </p:cNvPr>
          <p:cNvPicPr>
            <a:picLocks noChangeAspect="1"/>
          </p:cNvPicPr>
          <p:nvPr userDrawn="1"/>
        </p:nvPicPr>
        <p:blipFill>
          <a:blip r:embed="rId2"/>
          <a:stretch>
            <a:fillRect/>
          </a:stretch>
        </p:blipFill>
        <p:spPr>
          <a:xfrm>
            <a:off x="9833969" y="-27434"/>
            <a:ext cx="2483250" cy="6912868"/>
          </a:xfrm>
          <a:prstGeom prst="rect">
            <a:avLst/>
          </a:prstGeom>
        </p:spPr>
      </p:pic>
      <p:sp>
        <p:nvSpPr>
          <p:cNvPr id="4" name="Slide Number Placeholder 3"/>
          <p:cNvSpPr>
            <a:spLocks noGrp="1"/>
          </p:cNvSpPr>
          <p:nvPr>
            <p:ph type="sldNum" sz="quarter" idx="12"/>
          </p:nvPr>
        </p:nvSpPr>
        <p:spPr>
          <a:xfrm>
            <a:off x="11013739" y="6582714"/>
            <a:ext cx="1166972" cy="204838"/>
          </a:xfrm>
        </p:spPr>
        <p:txBody>
          <a:bodyPr/>
          <a:lstStyle/>
          <a:p>
            <a:r>
              <a:rPr lang="en-US" dirty="0"/>
              <a:t>L9 - </a:t>
            </a:r>
            <a:fld id="{FDED41F8-FC0F-4085-8150-313B6CF05213}" type="slidenum">
              <a:rPr lang="en-US" smtClean="0"/>
              <a:pPr/>
              <a:t>‹#›</a:t>
            </a:fld>
            <a:endParaRPr lang="en-US" dirty="0"/>
          </a:p>
        </p:txBody>
      </p:sp>
      <p:sp>
        <p:nvSpPr>
          <p:cNvPr id="9" name="TextBox 8">
            <a:extLst>
              <a:ext uri="{FF2B5EF4-FFF2-40B4-BE49-F238E27FC236}">
                <a16:creationId xmlns:a16="http://schemas.microsoft.com/office/drawing/2014/main" id="{61EA7733-5B66-4BA3-B355-6D5E2EEE0B5F}"/>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CFA0336-FC90-414C-ABD8-4578B26A8B5D}"/>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D90F98F-9106-4685-9A42-813777284BDA}"/>
              </a:ext>
            </a:extLst>
          </p:cNvPr>
          <p:cNvSpPr txBox="1"/>
          <p:nvPr userDrawn="1"/>
        </p:nvSpPr>
        <p:spPr>
          <a:xfrm>
            <a:off x="2674188" y="607260"/>
            <a:ext cx="892726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8C84BF96-1D29-4651-8A53-3A98DE3A21B1}"/>
              </a:ext>
            </a:extLst>
          </p:cNvPr>
          <p:cNvSpPr txBox="1"/>
          <p:nvPr userDrawn="1"/>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5" name="Picture 24">
            <a:extLst>
              <a:ext uri="{FF2B5EF4-FFF2-40B4-BE49-F238E27FC236}">
                <a16:creationId xmlns:a16="http://schemas.microsoft.com/office/drawing/2014/main" id="{D7A3E628-0ADF-4390-9F92-C5A83C32CF4F}"/>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26" name="Picture 25">
            <a:extLst>
              <a:ext uri="{FF2B5EF4-FFF2-40B4-BE49-F238E27FC236}">
                <a16:creationId xmlns:a16="http://schemas.microsoft.com/office/drawing/2014/main" id="{B098E2F3-C1EC-4309-A277-598FE03CDC01}"/>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27" name="Picture 26">
            <a:extLst>
              <a:ext uri="{FF2B5EF4-FFF2-40B4-BE49-F238E27FC236}">
                <a16:creationId xmlns:a16="http://schemas.microsoft.com/office/drawing/2014/main" id="{0050A925-BF87-4BFE-AD01-0271858835A3}"/>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28" name="TextBox 27">
            <a:extLst>
              <a:ext uri="{FF2B5EF4-FFF2-40B4-BE49-F238E27FC236}">
                <a16:creationId xmlns:a16="http://schemas.microsoft.com/office/drawing/2014/main" id="{13CA91F2-7789-4DD7-99E3-C4BF4C8A247B}"/>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9" name="TextBox 28">
            <a:extLst>
              <a:ext uri="{FF2B5EF4-FFF2-40B4-BE49-F238E27FC236}">
                <a16:creationId xmlns:a16="http://schemas.microsoft.com/office/drawing/2014/main" id="{FC950D74-DE94-4C62-96F5-6E7AD1CAC41D}"/>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AutoShape 3">
            <a:extLst>
              <a:ext uri="{FF2B5EF4-FFF2-40B4-BE49-F238E27FC236}">
                <a16:creationId xmlns:a16="http://schemas.microsoft.com/office/drawing/2014/main" id="{50B7E86A-9794-49DF-876D-07AE9B03A4C9}"/>
              </a:ext>
            </a:extLst>
          </p:cNvPr>
          <p:cNvSpPr>
            <a:spLocks noChangeAspect="1" noChangeArrowheads="1" noTextEdit="1"/>
          </p:cNvSpPr>
          <p:nvPr/>
        </p:nvSpPr>
        <p:spPr bwMode="auto">
          <a:xfrm>
            <a:off x="23812" y="12677"/>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5">
            <a:extLst>
              <a:ext uri="{FF2B5EF4-FFF2-40B4-BE49-F238E27FC236}">
                <a16:creationId xmlns:a16="http://schemas.microsoft.com/office/drawing/2014/main" id="{66CCA949-8644-46CA-BA52-B67976800684}"/>
              </a:ext>
            </a:extLst>
          </p:cNvPr>
          <p:cNvSpPr>
            <a:spLocks/>
          </p:cNvSpPr>
          <p:nvPr/>
        </p:nvSpPr>
        <p:spPr bwMode="auto">
          <a:xfrm>
            <a:off x="217487"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6">
            <a:extLst>
              <a:ext uri="{FF2B5EF4-FFF2-40B4-BE49-F238E27FC236}">
                <a16:creationId xmlns:a16="http://schemas.microsoft.com/office/drawing/2014/main" id="{42DCF0BF-9465-4DBD-A0C2-150446AD62DE}"/>
              </a:ext>
            </a:extLst>
          </p:cNvPr>
          <p:cNvSpPr>
            <a:spLocks/>
          </p:cNvSpPr>
          <p:nvPr/>
        </p:nvSpPr>
        <p:spPr bwMode="auto">
          <a:xfrm>
            <a:off x="109537"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7">
            <a:extLst>
              <a:ext uri="{FF2B5EF4-FFF2-40B4-BE49-F238E27FC236}">
                <a16:creationId xmlns:a16="http://schemas.microsoft.com/office/drawing/2014/main" id="{1E6FFE5F-514D-4D5F-9F3C-FD2C54211DF3}"/>
              </a:ext>
            </a:extLst>
          </p:cNvPr>
          <p:cNvSpPr>
            <a:spLocks/>
          </p:cNvSpPr>
          <p:nvPr/>
        </p:nvSpPr>
        <p:spPr bwMode="auto">
          <a:xfrm>
            <a:off x="1501775" y="460352"/>
            <a:ext cx="8220075" cy="838200"/>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8">
            <a:extLst>
              <a:ext uri="{FF2B5EF4-FFF2-40B4-BE49-F238E27FC236}">
                <a16:creationId xmlns:a16="http://schemas.microsoft.com/office/drawing/2014/main" id="{36314B23-7EB0-4E56-A165-4F18A66D6369}"/>
              </a:ext>
            </a:extLst>
          </p:cNvPr>
          <p:cNvSpPr>
            <a:spLocks/>
          </p:cNvSpPr>
          <p:nvPr/>
        </p:nvSpPr>
        <p:spPr bwMode="auto">
          <a:xfrm>
            <a:off x="0" y="1426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TextBox 35">
            <a:extLst>
              <a:ext uri="{FF2B5EF4-FFF2-40B4-BE49-F238E27FC236}">
                <a16:creationId xmlns:a16="http://schemas.microsoft.com/office/drawing/2014/main" id="{4585F897-03F7-49FF-86E6-7BA76597E2CD}"/>
              </a:ext>
            </a:extLst>
          </p:cNvPr>
          <p:cNvSpPr txBox="1"/>
          <p:nvPr userDrawn="1"/>
        </p:nvSpPr>
        <p:spPr>
          <a:xfrm>
            <a:off x="390839" y="251650"/>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9</a:t>
            </a:r>
          </a:p>
        </p:txBody>
      </p:sp>
      <p:sp>
        <p:nvSpPr>
          <p:cNvPr id="37" name="Title 1">
            <a:extLst>
              <a:ext uri="{FF2B5EF4-FFF2-40B4-BE49-F238E27FC236}">
                <a16:creationId xmlns:a16="http://schemas.microsoft.com/office/drawing/2014/main" id="{A91D5265-AB25-4A7A-A9E1-D6D9B6F31F80}"/>
              </a:ext>
            </a:extLst>
          </p:cNvPr>
          <p:cNvSpPr>
            <a:spLocks noGrp="1"/>
          </p:cNvSpPr>
          <p:nvPr userDrawn="1">
            <p:ph type="title"/>
          </p:nvPr>
        </p:nvSpPr>
        <p:spPr>
          <a:xfrm>
            <a:off x="2470150" y="365126"/>
            <a:ext cx="7043900"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Content Placeholder 2">
            <a:extLst>
              <a:ext uri="{FF2B5EF4-FFF2-40B4-BE49-F238E27FC236}">
                <a16:creationId xmlns:a16="http://schemas.microsoft.com/office/drawing/2014/main" id="{461A3696-A044-442A-8A96-3C3356C1A438}"/>
              </a:ext>
            </a:extLst>
          </p:cNvPr>
          <p:cNvSpPr>
            <a:spLocks noGrp="1"/>
          </p:cNvSpPr>
          <p:nvPr userDrawn="1">
            <p:ph idx="1"/>
          </p:nvPr>
        </p:nvSpPr>
        <p:spPr>
          <a:xfrm>
            <a:off x="272016" y="1667741"/>
            <a:ext cx="8324454"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1" name="Picture 20">
            <a:extLst>
              <a:ext uri="{FF2B5EF4-FFF2-40B4-BE49-F238E27FC236}">
                <a16:creationId xmlns:a16="http://schemas.microsoft.com/office/drawing/2014/main" id="{3069AD7F-6D4B-44F8-AAA4-C12320F58AC8}"/>
              </a:ext>
            </a:extLst>
          </p:cNvPr>
          <p:cNvPicPr>
            <a:picLocks noChangeAspect="1"/>
          </p:cNvPicPr>
          <p:nvPr userDrawn="1"/>
        </p:nvPicPr>
        <p:blipFill>
          <a:blip r:embed="rId5"/>
          <a:stretch>
            <a:fillRect/>
          </a:stretch>
        </p:blipFill>
        <p:spPr>
          <a:xfrm>
            <a:off x="8817450" y="1331392"/>
            <a:ext cx="3179850" cy="4972041"/>
          </a:xfrm>
          <a:prstGeom prst="rect">
            <a:avLst/>
          </a:prstGeom>
        </p:spPr>
      </p:pic>
      <p:pic>
        <p:nvPicPr>
          <p:cNvPr id="24" name="Picture 23">
            <a:extLst>
              <a:ext uri="{FF2B5EF4-FFF2-40B4-BE49-F238E27FC236}">
                <a16:creationId xmlns:a16="http://schemas.microsoft.com/office/drawing/2014/main" id="{B3F8AC94-E70F-4BC2-987B-A45A63266002}"/>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0" y="6191286"/>
            <a:ext cx="781679" cy="700968"/>
          </a:xfrm>
          <a:prstGeom prst="rect">
            <a:avLst/>
          </a:prstGeom>
        </p:spPr>
      </p:pic>
      <p:sp>
        <p:nvSpPr>
          <p:cNvPr id="39" name="Content Placeholder 2">
            <a:extLst>
              <a:ext uri="{FF2B5EF4-FFF2-40B4-BE49-F238E27FC236}">
                <a16:creationId xmlns:a16="http://schemas.microsoft.com/office/drawing/2014/main" id="{AFB2A71E-D285-4908-8284-018090157150}"/>
              </a:ext>
            </a:extLst>
          </p:cNvPr>
          <p:cNvSpPr>
            <a:spLocks noGrp="1"/>
          </p:cNvSpPr>
          <p:nvPr>
            <p:ph idx="13" hasCustomPrompt="1"/>
          </p:nvPr>
        </p:nvSpPr>
        <p:spPr>
          <a:xfrm>
            <a:off x="9042500" y="1628070"/>
            <a:ext cx="2673614" cy="4509222"/>
          </a:xfrm>
        </p:spPr>
        <p:txBody>
          <a:bodyPr anchor="ctr">
            <a:normAutofit/>
          </a:bodyPr>
          <a:lstStyle>
            <a:lvl1pPr marL="0" indent="0" algn="ctr">
              <a:lnSpc>
                <a:spcPct val="150000"/>
              </a:lnSpc>
              <a:buNone/>
              <a:defRPr sz="2400"/>
            </a:lvl1pPr>
            <a:lvl2pPr marL="457200" indent="0" algn="ctr">
              <a:lnSpc>
                <a:spcPct val="150000"/>
              </a:lnSpc>
              <a:buNone/>
              <a:defRPr sz="2000"/>
            </a:lvl2pPr>
            <a:lvl3pPr marL="914400" indent="0" algn="ctr">
              <a:lnSpc>
                <a:spcPct val="150000"/>
              </a:lnSpc>
              <a:buNone/>
              <a:defRPr sz="1800"/>
            </a:lvl3pPr>
            <a:lvl4pPr marL="1371600" indent="0" algn="ctr">
              <a:lnSpc>
                <a:spcPct val="150000"/>
              </a:lnSpc>
              <a:buNone/>
              <a:defRPr sz="1600"/>
            </a:lvl4pPr>
            <a:lvl5pPr marL="1828800" indent="0" algn="ctr">
              <a:lnSpc>
                <a:spcPct val="150000"/>
              </a:lnSpc>
              <a:buNone/>
              <a:defRPr sz="1600"/>
            </a:lvl5pPr>
          </a:lstStyle>
          <a:p>
            <a:pPr lvl="0"/>
            <a:r>
              <a:rPr lang="en-US" dirty="0"/>
              <a:t>Edit Master text styles</a:t>
            </a:r>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300C5A8-0174-4B53-B38F-5F00C4121D25}" type="datetime1">
              <a:rPr lang="en-US" smtClean="0"/>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3B0F7C4-D28A-4E81-A93F-D59E8C9C1FEE}" type="datetime1">
              <a:rPr lang="en-US" smtClean="0"/>
              <a:t>11/8/2021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AF64428-3995-41BC-99B0-C7FE91D82EB7}" type="datetime1">
              <a:rPr lang="en-US" smtClean="0"/>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76AF853-BCDA-4204-8805-133F80F7850B}" type="datetime1">
              <a:rPr lang="en-US" smtClean="0"/>
              <a:t>11/8/2021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57B739-8E3A-4247-9182-FB18089E66F7}" type="datetime1">
              <a:rPr lang="en-US" smtClean="0"/>
              <a:t>11/8/2021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t>L9 - </a:t>
            </a:r>
            <a:fld id="{FDED41F8-FC0F-4085-8150-313B6CF05213}" type="slidenum">
              <a:rPr lang="en-US" smtClean="0"/>
              <a:pPr/>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2.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4.tmp"/><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5703" y="264954"/>
            <a:ext cx="7223901" cy="1972334"/>
          </a:xfrm>
          <a:prstGeom prst="rect">
            <a:avLst/>
          </a:prstGeom>
        </p:spPr>
      </p:pic>
      <p:pic>
        <p:nvPicPr>
          <p:cNvPr id="13" name="Picture 12"/>
          <p:cNvPicPr>
            <a:picLocks noChangeAspect="1"/>
          </p:cNvPicPr>
          <p:nvPr/>
        </p:nvPicPr>
        <p:blipFill>
          <a:blip r:embed="rId6"/>
          <a:stretch>
            <a:fillRect/>
          </a:stretch>
        </p:blipFill>
        <p:spPr>
          <a:xfrm>
            <a:off x="6276609" y="3180121"/>
            <a:ext cx="5882401" cy="1972334"/>
          </a:xfrm>
          <a:prstGeom prst="rect">
            <a:avLst/>
          </a:prstGeom>
        </p:spPr>
      </p:pic>
      <p:sp>
        <p:nvSpPr>
          <p:cNvPr id="14" name="TextBox 13"/>
          <p:cNvSpPr txBox="1"/>
          <p:nvPr/>
        </p:nvSpPr>
        <p:spPr>
          <a:xfrm>
            <a:off x="30496" y="544336"/>
            <a:ext cx="7124514" cy="1384995"/>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PMG 611</a:t>
            </a:r>
          </a:p>
          <a:p>
            <a:r>
              <a:rPr lang="en-US" sz="2800" dirty="0">
                <a:solidFill>
                  <a:schemeClr val="bg1"/>
                </a:solidFill>
                <a:latin typeface="Tajawal Medium" panose="00000600000000000000" pitchFamily="2" charset="-78"/>
                <a:cs typeface="Tajawal Medium" panose="00000600000000000000" pitchFamily="2" charset="-78"/>
              </a:rPr>
              <a:t>Enterprise Risk Management</a:t>
            </a:r>
          </a:p>
          <a:p>
            <a:r>
              <a:rPr lang="en-US" sz="2800" dirty="0">
                <a:solidFill>
                  <a:srgbClr val="24A9E1"/>
                </a:solidFill>
                <a:latin typeface="Tajawal Medium" panose="00000600000000000000" pitchFamily="2" charset="-78"/>
                <a:cs typeface="Tajawal Medium" panose="00000600000000000000" pitchFamily="2" charset="-78"/>
              </a:rPr>
              <a:t>Prepared by Dr. Abdullah Jameel Halawany</a:t>
            </a:r>
          </a:p>
        </p:txBody>
      </p:sp>
      <p:sp>
        <p:nvSpPr>
          <p:cNvPr id="16" name="TextBox 15"/>
          <p:cNvSpPr txBox="1"/>
          <p:nvPr/>
        </p:nvSpPr>
        <p:spPr>
          <a:xfrm>
            <a:off x="6500813" y="3419198"/>
            <a:ext cx="5658197" cy="1384995"/>
          </a:xfrm>
          <a:prstGeom prst="rect">
            <a:avLst/>
          </a:prstGeom>
          <a:noFill/>
        </p:spPr>
        <p:txBody>
          <a:bodyPr wrap="square" rtlCol="0" anchor="ctr">
            <a:spAutoFit/>
          </a:bodyPr>
          <a:lstStyle/>
          <a:p>
            <a:r>
              <a:rPr lang="en-US" sz="2800" dirty="0">
                <a:solidFill>
                  <a:schemeClr val="bg1"/>
                </a:solidFill>
                <a:cs typeface="Tajawal Medium" panose="00000600000000000000" pitchFamily="2" charset="-78"/>
              </a:rPr>
              <a:t>Lecture 9</a:t>
            </a:r>
          </a:p>
          <a:p>
            <a:r>
              <a:rPr lang="en-US" sz="2800" dirty="0">
                <a:solidFill>
                  <a:schemeClr val="bg1"/>
                </a:solidFill>
                <a:latin typeface="Tajawal Medium" panose="00000600000000000000" pitchFamily="2" charset="-78"/>
                <a:cs typeface="Tajawal Medium" panose="00000600000000000000" pitchFamily="2" charset="-78"/>
              </a:rPr>
              <a:t>Role of Internal Audit in Enterprise Risk Management</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D4991E8-0CD4-410B-8AD2-C8640D39D587}"/>
              </a:ext>
            </a:extLst>
          </p:cNvPr>
          <p:cNvSpPr>
            <a:spLocks noGrp="1"/>
          </p:cNvSpPr>
          <p:nvPr>
            <p:ph type="title"/>
          </p:nvPr>
        </p:nvSpPr>
        <p:spPr/>
        <p:txBody>
          <a:bodyPr/>
          <a:lstStyle/>
          <a:p>
            <a:r>
              <a:rPr lang="en-US" dirty="0"/>
              <a:t>Session Outline</a:t>
            </a:r>
          </a:p>
        </p:txBody>
      </p:sp>
      <p:graphicFrame>
        <p:nvGraphicFramePr>
          <p:cNvPr id="2" name="Content Placeholder 1">
            <a:extLst>
              <a:ext uri="{FF2B5EF4-FFF2-40B4-BE49-F238E27FC236}">
                <a16:creationId xmlns:a16="http://schemas.microsoft.com/office/drawing/2014/main" id="{999ED87C-4618-4037-9F44-228C7CC008BD}"/>
              </a:ext>
            </a:extLst>
          </p:cNvPr>
          <p:cNvGraphicFramePr>
            <a:graphicFrameLocks noGrp="1"/>
          </p:cNvGraphicFramePr>
          <p:nvPr>
            <p:ph idx="1"/>
            <p:extLst>
              <p:ext uri="{D42A27DB-BD31-4B8C-83A1-F6EECF244321}">
                <p14:modId xmlns:p14="http://schemas.microsoft.com/office/powerpoint/2010/main" val="4222241532"/>
              </p:ext>
            </p:extLst>
          </p:nvPr>
        </p:nvGraphicFramePr>
        <p:xfrm>
          <a:off x="272014" y="1667741"/>
          <a:ext cx="8544182" cy="45092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Content Placeholder 8">
            <a:extLst>
              <a:ext uri="{FF2B5EF4-FFF2-40B4-BE49-F238E27FC236}">
                <a16:creationId xmlns:a16="http://schemas.microsoft.com/office/drawing/2014/main" id="{C18D56AF-D231-4BFD-A0B8-C5A801164EE6}"/>
              </a:ext>
            </a:extLst>
          </p:cNvPr>
          <p:cNvSpPr>
            <a:spLocks noGrp="1"/>
          </p:cNvSpPr>
          <p:nvPr>
            <p:ph idx="13"/>
          </p:nvPr>
        </p:nvSpPr>
        <p:spPr/>
        <p:txBody>
          <a:bodyPr>
            <a:normAutofit/>
          </a:bodyPr>
          <a:lstStyle/>
          <a:p>
            <a:r>
              <a:rPr lang="en-US" sz="3600" dirty="0"/>
              <a:t>Session Outline</a:t>
            </a:r>
          </a:p>
        </p:txBody>
      </p:sp>
      <p:pic>
        <p:nvPicPr>
          <p:cNvPr id="12" name="Picture 11">
            <a:extLst>
              <a:ext uri="{FF2B5EF4-FFF2-40B4-BE49-F238E27FC236}">
                <a16:creationId xmlns:a16="http://schemas.microsoft.com/office/drawing/2014/main" id="{73335B20-E458-476C-AC7C-1BB94BA4A00D}"/>
              </a:ext>
            </a:extLst>
          </p:cNvPr>
          <p:cNvPicPr>
            <a:picLocks noChangeAspect="1"/>
          </p:cNvPicPr>
          <p:nvPr/>
        </p:nvPicPr>
        <p:blipFill>
          <a:blip r:embed="rId7"/>
          <a:stretch>
            <a:fillRect/>
          </a:stretch>
        </p:blipFill>
        <p:spPr>
          <a:xfrm>
            <a:off x="9042500" y="3052453"/>
            <a:ext cx="2673614" cy="1660455"/>
          </a:xfrm>
          <a:prstGeom prst="rect">
            <a:avLst/>
          </a:prstGeom>
        </p:spPr>
      </p:pic>
    </p:spTree>
    <p:extLst>
      <p:ext uri="{BB962C8B-B14F-4D97-AF65-F5344CB8AC3E}">
        <p14:creationId xmlns:p14="http://schemas.microsoft.com/office/powerpoint/2010/main" val="36198716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EF714A6-ACF0-4CCB-876C-F21D34328473}"/>
              </a:ext>
            </a:extLst>
          </p:cNvPr>
          <p:cNvSpPr>
            <a:spLocks noGrp="1"/>
          </p:cNvSpPr>
          <p:nvPr>
            <p:ph type="title"/>
          </p:nvPr>
        </p:nvSpPr>
        <p:spPr>
          <a:xfrm>
            <a:off x="272016" y="1671636"/>
            <a:ext cx="7771847" cy="1671636"/>
          </a:xfrm>
        </p:spPr>
        <p:txBody>
          <a:bodyPr>
            <a:normAutofit/>
          </a:bodyPr>
          <a:lstStyle/>
          <a:p>
            <a:r>
              <a:rPr lang="en-US" sz="5400" dirty="0"/>
              <a:t>Introduction </a:t>
            </a:r>
          </a:p>
        </p:txBody>
      </p:sp>
      <p:sp>
        <p:nvSpPr>
          <p:cNvPr id="7" name="Content Placeholder 6">
            <a:extLst>
              <a:ext uri="{FF2B5EF4-FFF2-40B4-BE49-F238E27FC236}">
                <a16:creationId xmlns:a16="http://schemas.microsoft.com/office/drawing/2014/main" id="{E1C9D1E7-2761-4161-A96A-3978437939A6}"/>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3383252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p:txBody>
          <a:bodyPr>
            <a:normAutofit/>
          </a:bodyPr>
          <a:lstStyle/>
          <a:p>
            <a:pPr>
              <a:lnSpc>
                <a:spcPct val="250000"/>
              </a:lnSpc>
            </a:pPr>
            <a:r>
              <a:rPr lang="en-US" b="1" i="1" dirty="0">
                <a:solidFill>
                  <a:srgbClr val="FF0000"/>
                </a:solidFill>
              </a:rPr>
              <a:t>Internal Audit</a:t>
            </a:r>
            <a:r>
              <a:rPr lang="en-US" dirty="0"/>
              <a:t> the ‘‘eyes and ears’’ of management in their role as specialists who visit all areas of an enterprise and report to the audit committee and management on the internal controls status of the operations visited.</a:t>
            </a:r>
          </a:p>
          <a:p>
            <a:pPr>
              <a:lnSpc>
                <a:spcPct val="250000"/>
              </a:lnSpc>
            </a:pPr>
            <a:r>
              <a:rPr lang="en-US" dirty="0"/>
              <a:t>They have historically had ongoing concerns and  interests in risk management.</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introduction</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4</a:t>
            </a:fld>
            <a:endParaRPr lang="en-US" dirty="0"/>
          </a:p>
        </p:txBody>
      </p:sp>
    </p:spTree>
    <p:extLst>
      <p:ext uri="{BB962C8B-B14F-4D97-AF65-F5344CB8AC3E}">
        <p14:creationId xmlns:p14="http://schemas.microsoft.com/office/powerpoint/2010/main" val="7088907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p:txBody>
          <a:bodyPr>
            <a:normAutofit/>
          </a:bodyPr>
          <a:lstStyle/>
          <a:p>
            <a:pPr>
              <a:lnSpc>
                <a:spcPct val="250000"/>
              </a:lnSpc>
            </a:pPr>
            <a:r>
              <a:rPr lang="en-US" dirty="0"/>
              <a:t>With limited time and internal auditor resources available for the many areas and activities in an enterprise to review, an internal audit department and its </a:t>
            </a:r>
            <a:r>
              <a:rPr lang="en-US" i="1" dirty="0"/>
              <a:t>Chief Audit Executive</a:t>
            </a:r>
            <a:r>
              <a:rPr lang="en-US" dirty="0"/>
              <a:t> (CAE) should focus their time and attention on the riskier areas of the enterprise, deferring other audit review candidates for another time.</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introduction</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5</a:t>
            </a:fld>
            <a:endParaRPr lang="en-US" dirty="0"/>
          </a:p>
        </p:txBody>
      </p:sp>
    </p:spTree>
    <p:extLst>
      <p:ext uri="{BB962C8B-B14F-4D97-AF65-F5344CB8AC3E}">
        <p14:creationId xmlns:p14="http://schemas.microsoft.com/office/powerpoint/2010/main" val="18282560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p:txBody>
          <a:bodyPr>
            <a:normAutofit/>
          </a:bodyPr>
          <a:lstStyle/>
          <a:p>
            <a:pPr>
              <a:lnSpc>
                <a:spcPct val="200000"/>
              </a:lnSpc>
            </a:pPr>
            <a:r>
              <a:rPr lang="en-US" dirty="0"/>
              <a:t>Earlier risk assessment processes used for internal audit planning were often informal and limited in scope. </a:t>
            </a:r>
          </a:p>
          <a:p>
            <a:pPr>
              <a:lnSpc>
                <a:spcPct val="200000"/>
              </a:lnSpc>
            </a:pPr>
            <a:r>
              <a:rPr lang="en-US" dirty="0"/>
              <a:t>An internal audit function with the responsibility for reviews of multiple internal controls and operations throughout an enterprise often would decide which of these often activities to include in an annual audit plan based on concerns expressed by the board of director’s audit committee or only on some very informal internal audit risk measures.</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introduction</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6</a:t>
            </a:fld>
            <a:endParaRPr lang="en-US" dirty="0"/>
          </a:p>
        </p:txBody>
      </p:sp>
    </p:spTree>
    <p:extLst>
      <p:ext uri="{BB962C8B-B14F-4D97-AF65-F5344CB8AC3E}">
        <p14:creationId xmlns:p14="http://schemas.microsoft.com/office/powerpoint/2010/main" val="28245732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p:txBody>
          <a:bodyPr>
            <a:normAutofit/>
          </a:bodyPr>
          <a:lstStyle/>
          <a:p>
            <a:pPr>
              <a:lnSpc>
                <a:spcPct val="200000"/>
              </a:lnSpc>
            </a:pPr>
            <a:r>
              <a:rPr lang="en-US" dirty="0"/>
              <a:t>With only very limited knowledge, internal auditors often made quick, cursory decisions on whether some area should be considered high or low risk and then focused their audit planning on the assumed higher risk areas. </a:t>
            </a:r>
          </a:p>
          <a:p>
            <a:pPr>
              <a:lnSpc>
                <a:spcPct val="200000"/>
              </a:lnSpc>
            </a:pPr>
            <a:r>
              <a:rPr lang="en-US" dirty="0"/>
              <a:t>These risk assessment planning approaches were often based on only limited areas of the enterprise, such as an emphasis on operations and processes at the unit’s headquarters rather than units covering the entire breadth of the enterprise.</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introduction</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7</a:t>
            </a:fld>
            <a:endParaRPr lang="en-US" dirty="0"/>
          </a:p>
        </p:txBody>
      </p:sp>
    </p:spTree>
    <p:extLst>
      <p:ext uri="{BB962C8B-B14F-4D97-AF65-F5344CB8AC3E}">
        <p14:creationId xmlns:p14="http://schemas.microsoft.com/office/powerpoint/2010/main" val="23925384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p:txBody>
          <a:bodyPr>
            <a:normAutofit/>
          </a:bodyPr>
          <a:lstStyle/>
          <a:p>
            <a:pPr>
              <a:lnSpc>
                <a:spcPct val="200000"/>
              </a:lnSpc>
            </a:pPr>
            <a:r>
              <a:rPr lang="en-US" b="1" i="1" dirty="0">
                <a:solidFill>
                  <a:srgbClr val="FF0000"/>
                </a:solidFill>
              </a:rPr>
              <a:t>Enterprise Risk Management (ERM) </a:t>
            </a:r>
            <a:r>
              <a:rPr lang="en-US" dirty="0"/>
              <a:t>encourages a more formal and comprehensive approach to risk-based thinking and encourages internal auditors to give much more attention to risk management when planning for and performing many of their internal audits. </a:t>
            </a:r>
          </a:p>
          <a:p>
            <a:pPr>
              <a:lnSpc>
                <a:spcPct val="200000"/>
              </a:lnSpc>
            </a:pPr>
            <a:r>
              <a:rPr lang="en-US" dirty="0"/>
              <a:t>An internal auditor should be prepared to better understand risks under ERM</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introduction</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8</a:t>
            </a:fld>
            <a:endParaRPr lang="en-US" dirty="0"/>
          </a:p>
        </p:txBody>
      </p:sp>
    </p:spTree>
    <p:extLst>
      <p:ext uri="{BB962C8B-B14F-4D97-AF65-F5344CB8AC3E}">
        <p14:creationId xmlns:p14="http://schemas.microsoft.com/office/powerpoint/2010/main" val="6540916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EF714A6-ACF0-4CCB-876C-F21D34328473}"/>
              </a:ext>
            </a:extLst>
          </p:cNvPr>
          <p:cNvSpPr>
            <a:spLocks noGrp="1"/>
          </p:cNvSpPr>
          <p:nvPr>
            <p:ph type="title"/>
          </p:nvPr>
        </p:nvSpPr>
        <p:spPr>
          <a:xfrm>
            <a:off x="272016" y="1671636"/>
            <a:ext cx="7771847" cy="1671636"/>
          </a:xfrm>
        </p:spPr>
        <p:txBody>
          <a:bodyPr>
            <a:normAutofit/>
          </a:bodyPr>
          <a:lstStyle/>
          <a:p>
            <a:r>
              <a:rPr lang="en-US" sz="5400" dirty="0"/>
              <a:t>Internal Audit Standards for Evaluating Risk</a:t>
            </a:r>
          </a:p>
        </p:txBody>
      </p:sp>
      <p:sp>
        <p:nvSpPr>
          <p:cNvPr id="7" name="Content Placeholder 6">
            <a:extLst>
              <a:ext uri="{FF2B5EF4-FFF2-40B4-BE49-F238E27FC236}">
                <a16:creationId xmlns:a16="http://schemas.microsoft.com/office/drawing/2014/main" id="{E1C9D1E7-2761-4161-A96A-3978437939A6}"/>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3931851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539148"/>
            <a:ext cx="11572684" cy="4825133"/>
          </a:xfrm>
        </p:spPr>
        <p:txBody>
          <a:bodyPr>
            <a:normAutofit/>
          </a:bodyPr>
          <a:lstStyle/>
          <a:p>
            <a:pPr>
              <a:lnSpc>
                <a:spcPct val="250000"/>
              </a:lnSpc>
            </a:pPr>
            <a:r>
              <a:rPr lang="en-US" dirty="0"/>
              <a:t>With the wide range of reviews over many areas and processes to be considered in a plan of enterprise internal audits, effective activity planning is a major responsibility of internal audit at all levels.</a:t>
            </a:r>
          </a:p>
          <a:p>
            <a:pPr>
              <a:lnSpc>
                <a:spcPct val="250000"/>
              </a:lnSpc>
            </a:pPr>
            <a:r>
              <a:rPr lang="en-US" dirty="0"/>
              <a:t>The audit committee has responsibility for an enterprise’s internal audit function.</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Internal Audit Standards for Evaluating Risk</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10</a:t>
            </a:fld>
            <a:endParaRPr lang="en-US" dirty="0"/>
          </a:p>
        </p:txBody>
      </p:sp>
    </p:spTree>
    <p:extLst>
      <p:ext uri="{BB962C8B-B14F-4D97-AF65-F5344CB8AC3E}">
        <p14:creationId xmlns:p14="http://schemas.microsoft.com/office/powerpoint/2010/main" val="26101330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539148"/>
            <a:ext cx="11572684" cy="4825133"/>
          </a:xfrm>
        </p:spPr>
        <p:txBody>
          <a:bodyPr>
            <a:normAutofit/>
          </a:bodyPr>
          <a:lstStyle/>
          <a:p>
            <a:pPr>
              <a:lnSpc>
                <a:spcPct val="250000"/>
              </a:lnSpc>
            </a:pPr>
            <a:r>
              <a:rPr lang="en-US" dirty="0"/>
              <a:t>Over the years, internal auditors have frequently asserted that their internal audit planning decisions were based on ‘‘risk,’’ but these assertions were often made without a formal risk assessment approach or a good understanding of the various risks surrounding their enterprises and how those risks would have impacted their audit planning.</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Internal Audit Standards for Evaluating Risk</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11</a:t>
            </a:fld>
            <a:endParaRPr lang="en-US" dirty="0"/>
          </a:p>
        </p:txBody>
      </p:sp>
    </p:spTree>
    <p:extLst>
      <p:ext uri="{BB962C8B-B14F-4D97-AF65-F5344CB8AC3E}">
        <p14:creationId xmlns:p14="http://schemas.microsoft.com/office/powerpoint/2010/main" val="32382418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567724"/>
            <a:ext cx="11572684" cy="4825133"/>
          </a:xfrm>
        </p:spPr>
        <p:txBody>
          <a:bodyPr>
            <a:normAutofit/>
          </a:bodyPr>
          <a:lstStyle/>
          <a:p>
            <a:r>
              <a:rPr lang="en-US" dirty="0"/>
              <a:t>Internal Auditors Standers call for to monitor the effectiveness of the enterprise’s risk management system.</a:t>
            </a:r>
          </a:p>
          <a:p>
            <a:r>
              <a:rPr lang="en-US" dirty="0"/>
              <a:t>Many enterprises did not have an effective and consistent risk management system prior to COSO ERM. </a:t>
            </a:r>
          </a:p>
          <a:p>
            <a:r>
              <a:rPr lang="en-US" dirty="0"/>
              <a:t>This begs the question of how internal audit functions in the past had been able to evaluate the effectiveness of their enterprise’s risk management systems when there had been no consistent definition of risk management.</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Internal Audit Standards for Evaluating Risk</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12</a:t>
            </a:fld>
            <a:endParaRPr lang="en-US" dirty="0"/>
          </a:p>
        </p:txBody>
      </p:sp>
    </p:spTree>
    <p:extLst>
      <p:ext uri="{BB962C8B-B14F-4D97-AF65-F5344CB8AC3E}">
        <p14:creationId xmlns:p14="http://schemas.microsoft.com/office/powerpoint/2010/main" val="32348130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567724"/>
            <a:ext cx="11572684" cy="4825133"/>
          </a:xfrm>
        </p:spPr>
        <p:txBody>
          <a:bodyPr>
            <a:normAutofit/>
          </a:bodyPr>
          <a:lstStyle/>
          <a:p>
            <a:r>
              <a:rPr lang="en-US" dirty="0"/>
              <a:t>The earlier IIA standards also did not have a specific section on risk management but discussed the ‘‘consideration of risk’’ as part of the standards for planning the internal audit.</a:t>
            </a:r>
          </a:p>
          <a:p>
            <a:r>
              <a:rPr lang="en-US" dirty="0"/>
              <a:t>Our references here are examples for an older, out-of-date set of IIA standards that have been long ago renumbered and superseded with the current standards.</a:t>
            </a:r>
          </a:p>
          <a:p>
            <a:r>
              <a:rPr lang="en-US" dirty="0"/>
              <a:t>ERM has changed things here and promotes better internal audit planning and performance at all levels.</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Internal Audit Standards for Evaluating Risk</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13</a:t>
            </a:fld>
            <a:endParaRPr lang="en-US" dirty="0"/>
          </a:p>
        </p:txBody>
      </p:sp>
    </p:spTree>
    <p:extLst>
      <p:ext uri="{BB962C8B-B14F-4D97-AF65-F5344CB8AC3E}">
        <p14:creationId xmlns:p14="http://schemas.microsoft.com/office/powerpoint/2010/main" val="22268220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645850" cy="1534693"/>
          </a:xfrm>
        </p:spPr>
        <p:txBody>
          <a:bodyPr>
            <a:normAutofit fontScale="90000"/>
          </a:bodyPr>
          <a:lstStyle/>
          <a:p>
            <a:r>
              <a:rPr lang="en-US" sz="6600" dirty="0"/>
              <a:t>ERM For More Effective Internal Audit Planning</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19889126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539148"/>
            <a:ext cx="11572684" cy="4825133"/>
          </a:xfrm>
        </p:spPr>
        <p:txBody>
          <a:bodyPr>
            <a:normAutofit/>
          </a:bodyPr>
          <a:lstStyle/>
          <a:p>
            <a:pPr>
              <a:lnSpc>
                <a:spcPct val="200000"/>
              </a:lnSpc>
            </a:pPr>
            <a:r>
              <a:rPr lang="en-US" b="1" i="1" dirty="0">
                <a:solidFill>
                  <a:srgbClr val="FF0000"/>
                </a:solidFill>
              </a:rPr>
              <a:t>Internal Audit </a:t>
            </a:r>
            <a:r>
              <a:rPr lang="en-US" dirty="0"/>
              <a:t>functions prepare annual audit plans to inform their audit committee and senior management of their planned upcoming costs and internal audit activities.</a:t>
            </a:r>
          </a:p>
          <a:p>
            <a:pPr>
              <a:lnSpc>
                <a:spcPct val="200000"/>
              </a:lnSpc>
            </a:pPr>
            <a:r>
              <a:rPr lang="en-US" b="1" i="1" dirty="0"/>
              <a:t>Internal Audit </a:t>
            </a:r>
            <a:r>
              <a:rPr lang="en-US" dirty="0"/>
              <a:t>risk assessments were often not all that formal, and many internal audit planning decisions were heavily dependent on just the strategy and preferences of the senior management.</a:t>
            </a:r>
          </a:p>
          <a:p>
            <a:pPr>
              <a:lnSpc>
                <a:spcPct val="200000"/>
              </a:lnSpc>
            </a:pPr>
            <a:r>
              <a:rPr lang="en-US" b="1" i="1" dirty="0"/>
              <a:t>Internal Audit</a:t>
            </a:r>
            <a:r>
              <a:rPr lang="en-US" dirty="0"/>
              <a:t> outsourcing was common.</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ERM For More Effective Internal Audit Planning</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15</a:t>
            </a:fld>
            <a:endParaRPr lang="en-US" dirty="0"/>
          </a:p>
        </p:txBody>
      </p:sp>
    </p:spTree>
    <p:extLst>
      <p:ext uri="{BB962C8B-B14F-4D97-AF65-F5344CB8AC3E}">
        <p14:creationId xmlns:p14="http://schemas.microsoft.com/office/powerpoint/2010/main" val="11961903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539148"/>
            <a:ext cx="11572684" cy="4825133"/>
          </a:xfrm>
        </p:spPr>
        <p:txBody>
          <a:bodyPr>
            <a:normAutofit/>
          </a:bodyPr>
          <a:lstStyle/>
          <a:p>
            <a:pPr>
              <a:lnSpc>
                <a:spcPct val="200000"/>
              </a:lnSpc>
            </a:pPr>
            <a:r>
              <a:rPr lang="en-US" dirty="0"/>
              <a:t>Many of the external audit firms probably had better audit planning risk assessment processes than did many internal auditors. </a:t>
            </a:r>
          </a:p>
          <a:p>
            <a:pPr>
              <a:lnSpc>
                <a:spcPct val="200000"/>
              </a:lnSpc>
            </a:pPr>
            <a:r>
              <a:rPr lang="en-US" dirty="0"/>
              <a:t>However, the activities and plans of these outsourced internal auditors did not always consider the risks and objectives of the enterprise but tended to be much more aligned with the goals and often billing revenue objectives of their external auditors.</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ERM For More Effective Internal Audit Planning</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16</a:t>
            </a:fld>
            <a:endParaRPr lang="en-US" dirty="0"/>
          </a:p>
        </p:txBody>
      </p:sp>
    </p:spTree>
    <p:extLst>
      <p:ext uri="{BB962C8B-B14F-4D97-AF65-F5344CB8AC3E}">
        <p14:creationId xmlns:p14="http://schemas.microsoft.com/office/powerpoint/2010/main" val="31818767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539148"/>
            <a:ext cx="11572684" cy="4825133"/>
          </a:xfrm>
        </p:spPr>
        <p:txBody>
          <a:bodyPr>
            <a:normAutofit fontScale="92500"/>
          </a:bodyPr>
          <a:lstStyle/>
          <a:p>
            <a:pPr>
              <a:lnSpc>
                <a:spcPct val="200000"/>
              </a:lnSpc>
            </a:pPr>
            <a:r>
              <a:rPr lang="en-US" dirty="0"/>
              <a:t>‘‘</a:t>
            </a:r>
            <a:r>
              <a:rPr lang="en-US" b="1" i="1" dirty="0">
                <a:solidFill>
                  <a:srgbClr val="0070C0"/>
                </a:solidFill>
              </a:rPr>
              <a:t>Audit Universe</a:t>
            </a:r>
            <a:r>
              <a:rPr lang="en-US" dirty="0"/>
              <a:t>’’ list all auditable entities in the enterprise and to develop a plan that would allow for audits at each of these units over current and future periods. </a:t>
            </a:r>
          </a:p>
          <a:p>
            <a:pPr>
              <a:lnSpc>
                <a:spcPct val="200000"/>
              </a:lnSpc>
            </a:pPr>
            <a:r>
              <a:rPr lang="en-US" dirty="0"/>
              <a:t>This audit universe list gave little consideration to risk—some units would be scheduled for annual internal audits even though past audit findings were minimal and the risks low.</a:t>
            </a:r>
          </a:p>
          <a:p>
            <a:pPr>
              <a:lnSpc>
                <a:spcPct val="200000"/>
              </a:lnSpc>
            </a:pPr>
            <a:r>
              <a:rPr lang="en-US" dirty="0"/>
              <a:t>For many internal audit departments, this audit universe concept broke down because of a lack of audit resources to cover these long lists of auditable entities in any reasonable manner.</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ERM For More Effective Internal Audit Planning</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17</a:t>
            </a:fld>
            <a:endParaRPr lang="en-US" dirty="0"/>
          </a:p>
        </p:txBody>
      </p:sp>
    </p:spTree>
    <p:extLst>
      <p:ext uri="{BB962C8B-B14F-4D97-AF65-F5344CB8AC3E}">
        <p14:creationId xmlns:p14="http://schemas.microsoft.com/office/powerpoint/2010/main" val="41767473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539148"/>
            <a:ext cx="11572684" cy="4825133"/>
          </a:xfrm>
        </p:spPr>
        <p:txBody>
          <a:bodyPr>
            <a:normAutofit/>
          </a:bodyPr>
          <a:lstStyle/>
          <a:p>
            <a:pPr>
              <a:lnSpc>
                <a:spcPct val="200000"/>
              </a:lnSpc>
            </a:pPr>
            <a:r>
              <a:rPr lang="en-US" dirty="0"/>
              <a:t>ERM has changed all of this for developing and planning individual internal audits today. </a:t>
            </a:r>
          </a:p>
          <a:p>
            <a:pPr>
              <a:lnSpc>
                <a:spcPct val="200000"/>
              </a:lnSpc>
            </a:pPr>
            <a:r>
              <a:rPr lang="en-US" dirty="0"/>
              <a:t>There is now a need to better consider an enterprise’s overall ERM processes as well as specific known audit risks and protective audit requirements when developing an annual internal audit plan.</a:t>
            </a:r>
          </a:p>
          <a:p>
            <a:pPr>
              <a:lnSpc>
                <a:spcPct val="200000"/>
              </a:lnSpc>
            </a:pPr>
            <a:r>
              <a:rPr lang="en-US" b="1" i="1" dirty="0">
                <a:solidFill>
                  <a:srgbClr val="C00000"/>
                </a:solidFill>
              </a:rPr>
              <a:t>For many other enterprises, an effective internal audit function will often be a key catalyst in launching ERM.</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ERM For More Effective Internal Audit Planning</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18</a:t>
            </a:fld>
            <a:endParaRPr lang="en-US" dirty="0"/>
          </a:p>
        </p:txBody>
      </p:sp>
    </p:spTree>
    <p:extLst>
      <p:ext uri="{BB962C8B-B14F-4D97-AF65-F5344CB8AC3E}">
        <p14:creationId xmlns:p14="http://schemas.microsoft.com/office/powerpoint/2010/main" val="32583976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539148"/>
            <a:ext cx="11572684" cy="4825133"/>
          </a:xfrm>
        </p:spPr>
        <p:txBody>
          <a:bodyPr>
            <a:normAutofit/>
          </a:bodyPr>
          <a:lstStyle/>
          <a:p>
            <a:pPr>
              <a:lnSpc>
                <a:spcPct val="200000"/>
              </a:lnSpc>
            </a:pPr>
            <a:r>
              <a:rPr lang="en-US" dirty="0"/>
              <a:t>There are many areas in enterprise operations where internal audit’s presence is needed even though the review area has never been a problem.</a:t>
            </a:r>
          </a:p>
          <a:p>
            <a:pPr>
              <a:lnSpc>
                <a:spcPct val="200000"/>
              </a:lnSpc>
            </a:pPr>
            <a:r>
              <a:rPr lang="en-US" dirty="0"/>
              <a:t>For example, observation may be necessary at some locations because of the large amount of physical assets even though past inventories have been clean with no expected problems.</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ERM For More Effective Internal Audit Planning</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19</a:t>
            </a:fld>
            <a:endParaRPr lang="en-US" dirty="0"/>
          </a:p>
        </p:txBody>
      </p:sp>
    </p:spTree>
    <p:extLst>
      <p:ext uri="{BB962C8B-B14F-4D97-AF65-F5344CB8AC3E}">
        <p14:creationId xmlns:p14="http://schemas.microsoft.com/office/powerpoint/2010/main" val="18635096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539148"/>
            <a:ext cx="11572684" cy="4825133"/>
          </a:xfrm>
        </p:spPr>
        <p:txBody>
          <a:bodyPr>
            <a:normAutofit/>
          </a:bodyPr>
          <a:lstStyle/>
          <a:p>
            <a:r>
              <a:rPr lang="en-US" dirty="0"/>
              <a:t>The same </a:t>
            </a:r>
            <a:r>
              <a:rPr lang="en-US" b="1" i="1" dirty="0"/>
              <a:t>concept</a:t>
            </a:r>
            <a:r>
              <a:rPr lang="en-US" dirty="0"/>
              <a:t> for ranking the risk (the relative likelihood of the risk occurring and the significance of that risk to the enterprise) can be used to rank the audit universe list of auditable entities.</a:t>
            </a:r>
          </a:p>
          <a:p>
            <a:r>
              <a:rPr lang="en-US" dirty="0"/>
              <a:t>Using three different and linked scoring measures for each entity.</a:t>
            </a:r>
          </a:p>
          <a:p>
            <a:pPr lvl="1"/>
            <a:r>
              <a:rPr lang="en-US" sz="2400" b="1" i="1" dirty="0">
                <a:solidFill>
                  <a:srgbClr val="00B050"/>
                </a:solidFill>
              </a:rPr>
              <a:t>Audit</a:t>
            </a:r>
            <a:r>
              <a:rPr lang="en-US" b="1" i="1" dirty="0">
                <a:solidFill>
                  <a:srgbClr val="00B050"/>
                </a:solidFill>
              </a:rPr>
              <a:t> </a:t>
            </a:r>
            <a:r>
              <a:rPr lang="en-US" sz="2400" b="1" i="1" dirty="0">
                <a:solidFill>
                  <a:srgbClr val="00B050"/>
                </a:solidFill>
              </a:rPr>
              <a:t>Requirement Score</a:t>
            </a:r>
          </a:p>
          <a:p>
            <a:pPr lvl="1"/>
            <a:r>
              <a:rPr lang="en-US" sz="2400" b="1" i="1" dirty="0">
                <a:solidFill>
                  <a:srgbClr val="FF0000"/>
                </a:solidFill>
              </a:rPr>
              <a:t>Internal Control Significance of the Auditable Entity</a:t>
            </a:r>
          </a:p>
          <a:p>
            <a:pPr lvl="1"/>
            <a:r>
              <a:rPr lang="en-US" sz="2400" b="1" i="1" dirty="0">
                <a:solidFill>
                  <a:srgbClr val="FF9518"/>
                </a:solidFill>
              </a:rPr>
              <a:t>Likelihood of Significant Internal Control Weaknesses</a:t>
            </a:r>
          </a:p>
          <a:p>
            <a:endParaRPr lang="en-US" dirty="0"/>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ERM For More Effective Internal Audit Planning</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20</a:t>
            </a:fld>
            <a:endParaRPr lang="en-US" dirty="0"/>
          </a:p>
        </p:txBody>
      </p:sp>
    </p:spTree>
    <p:extLst>
      <p:ext uri="{BB962C8B-B14F-4D97-AF65-F5344CB8AC3E}">
        <p14:creationId xmlns:p14="http://schemas.microsoft.com/office/powerpoint/2010/main" val="31726819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539148"/>
            <a:ext cx="11572684" cy="4825133"/>
          </a:xfrm>
        </p:spPr>
        <p:txBody>
          <a:bodyPr>
            <a:normAutofit/>
          </a:bodyPr>
          <a:lstStyle/>
          <a:p>
            <a:r>
              <a:rPr lang="en-US" b="1" i="1" dirty="0">
                <a:solidFill>
                  <a:srgbClr val="00B050"/>
                </a:solidFill>
              </a:rPr>
              <a:t>Audit Requirement Score </a:t>
            </a:r>
            <a:r>
              <a:rPr lang="en-US" dirty="0"/>
              <a:t>(</a:t>
            </a:r>
            <a:r>
              <a:rPr lang="en-US" b="1" i="1" dirty="0">
                <a:solidFill>
                  <a:srgbClr val="FF0000"/>
                </a:solidFill>
              </a:rPr>
              <a:t>1 or 0</a:t>
            </a:r>
            <a:r>
              <a:rPr lang="en-US" dirty="0"/>
              <a:t>)</a:t>
            </a:r>
          </a:p>
          <a:p>
            <a:pPr lvl="1"/>
            <a:r>
              <a:rPr lang="en-US" sz="2200" b="1" i="1" dirty="0">
                <a:solidFill>
                  <a:srgbClr val="FF0000"/>
                </a:solidFill>
              </a:rPr>
              <a:t>1</a:t>
            </a:r>
            <a:r>
              <a:rPr lang="en-US" sz="2200" dirty="0"/>
              <a:t> if internal audit knows that it will be performing an audit. Often this is a senior management or external audit mandated matter. No matter the level of risk, internal audit will be required to schedule a review over this auditable entity.</a:t>
            </a:r>
          </a:p>
          <a:p>
            <a:pPr lvl="1"/>
            <a:r>
              <a:rPr lang="en-US" sz="2200" b="1" i="1" dirty="0">
                <a:solidFill>
                  <a:srgbClr val="FF0000"/>
                </a:solidFill>
              </a:rPr>
              <a:t>0</a:t>
            </a:r>
            <a:r>
              <a:rPr lang="en-US" sz="2200" dirty="0"/>
              <a:t> if internal audit does not have a requirement to perform a review during the current period but may schedule an audit based on its risk assessments and further analysis.</a:t>
            </a:r>
          </a:p>
          <a:p>
            <a:r>
              <a:rPr lang="en-US" b="1" i="1" dirty="0"/>
              <a:t>Sets the rule of whether or not an entity should be reviewed by internal audit during a period.</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ERM For More Effective Internal Audit Planning</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21</a:t>
            </a:fld>
            <a:endParaRPr lang="en-US" dirty="0"/>
          </a:p>
        </p:txBody>
      </p:sp>
    </p:spTree>
    <p:extLst>
      <p:ext uri="{BB962C8B-B14F-4D97-AF65-F5344CB8AC3E}">
        <p14:creationId xmlns:p14="http://schemas.microsoft.com/office/powerpoint/2010/main" val="183723603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419368"/>
            <a:ext cx="11572684" cy="4944913"/>
          </a:xfrm>
        </p:spPr>
        <p:txBody>
          <a:bodyPr>
            <a:normAutofit/>
          </a:bodyPr>
          <a:lstStyle/>
          <a:p>
            <a:r>
              <a:rPr lang="en-US" b="1" i="1" dirty="0">
                <a:solidFill>
                  <a:srgbClr val="FF0000"/>
                </a:solidFill>
              </a:rPr>
              <a:t>Internal Control Significance of the Auditable Entity</a:t>
            </a:r>
          </a:p>
          <a:p>
            <a:r>
              <a:rPr lang="en-US" dirty="0"/>
              <a:t>Each item should receive an internal controls significance rating of between 0.01 and 0.99. </a:t>
            </a:r>
          </a:p>
          <a:p>
            <a:r>
              <a:rPr lang="en-US" dirty="0"/>
              <a:t>The lower end of this range says that the auditable entity has essentially minimal internal control significance, from an internal audit perspective.</a:t>
            </a:r>
          </a:p>
          <a:p>
            <a:pPr lvl="1"/>
            <a:r>
              <a:rPr lang="en-US" dirty="0"/>
              <a:t>Corporate legal department should have its own professional internal control responsibilities, and internal audit should probably not get involved in any direct reviews of such areas. The ranking score would be low.</a:t>
            </a:r>
          </a:p>
          <a:p>
            <a:pPr lvl="1"/>
            <a:r>
              <a:rPr lang="en-US" dirty="0"/>
              <a:t>Computer systems applications security, general ledger balancing procedures, or annual physical inventory would receive relatively higher scores.</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ERM For More Effective Internal Audit Planning</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22</a:t>
            </a:fld>
            <a:endParaRPr lang="en-US" dirty="0"/>
          </a:p>
        </p:txBody>
      </p:sp>
    </p:spTree>
    <p:extLst>
      <p:ext uri="{BB962C8B-B14F-4D97-AF65-F5344CB8AC3E}">
        <p14:creationId xmlns:p14="http://schemas.microsoft.com/office/powerpoint/2010/main" val="282489620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419368"/>
            <a:ext cx="11572684" cy="4944913"/>
          </a:xfrm>
        </p:spPr>
        <p:txBody>
          <a:bodyPr>
            <a:normAutofit/>
          </a:bodyPr>
          <a:lstStyle/>
          <a:p>
            <a:pPr marL="228600" marR="0" lvl="1" algn="l" defTabSz="914400" rtl="0" eaLnBrk="1" fontAlgn="auto" latinLnBrk="0" hangingPunct="1">
              <a:lnSpc>
                <a:spcPct val="150000"/>
              </a:lnSpc>
              <a:spcBef>
                <a:spcPts val="500"/>
              </a:spcBef>
              <a:spcAft>
                <a:spcPts val="0"/>
              </a:spcAft>
              <a:buClrTx/>
              <a:buSzTx/>
              <a:buFont typeface="Arial" panose="020B0604020202020204" pitchFamily="34" charset="0"/>
              <a:buChar char="•"/>
              <a:tabLst/>
              <a:defRPr/>
            </a:pPr>
            <a:r>
              <a:rPr kumimoji="0" lang="en-US" sz="2400" b="1" i="1" u="none" strike="noStrike" kern="1200" cap="none" spc="0" normalizeH="0" baseline="0" noProof="0" dirty="0">
                <a:ln>
                  <a:noFill/>
                </a:ln>
                <a:solidFill>
                  <a:srgbClr val="FF9518"/>
                </a:solidFill>
                <a:effectLst/>
                <a:uLnTx/>
                <a:uFillTx/>
                <a:latin typeface="Calibri" panose="020F0502020204030204"/>
                <a:ea typeface="+mn-ea"/>
                <a:cs typeface="+mn-cs"/>
              </a:rPr>
              <a:t>Likelihood of Significant Internal Control Weaknesses</a:t>
            </a:r>
          </a:p>
          <a:p>
            <a:r>
              <a:rPr lang="en-US" dirty="0"/>
              <a:t>Each item again also should receive a rating of between 0.01 and 0.99. </a:t>
            </a:r>
          </a:p>
          <a:p>
            <a:r>
              <a:rPr lang="en-US" dirty="0"/>
              <a:t>This rating would be a relative ranking based on internal audit’s assessment of the possible number of internal control failures in the area, following this approach:</a:t>
            </a:r>
          </a:p>
          <a:p>
            <a:pPr lvl="1"/>
            <a:r>
              <a:rPr lang="en-US" dirty="0"/>
              <a:t>Significant weaknesses from past internal audits would receive a higher score.</a:t>
            </a:r>
          </a:p>
          <a:p>
            <a:pPr lvl="1"/>
            <a:r>
              <a:rPr lang="en-US" dirty="0"/>
              <a:t>Lower scores would be assigned to areas with limited internal control exposures. For example, office materials inventories in a shipping department might receive a lower score than other high-value inventory materials.</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ERM For More Effective Internal Audit Planning</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23</a:t>
            </a:fld>
            <a:endParaRPr lang="en-US" dirty="0"/>
          </a:p>
        </p:txBody>
      </p:sp>
    </p:spTree>
    <p:extLst>
      <p:ext uri="{BB962C8B-B14F-4D97-AF65-F5344CB8AC3E}">
        <p14:creationId xmlns:p14="http://schemas.microsoft.com/office/powerpoint/2010/main" val="31092188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419368"/>
            <a:ext cx="11572684" cy="4944913"/>
          </a:xfrm>
        </p:spPr>
        <p:txBody>
          <a:bodyPr>
            <a:normAutofit/>
          </a:bodyPr>
          <a:lstStyle/>
          <a:p>
            <a:pPr marL="228600" marR="0" lvl="1" algn="l" defTabSz="914400" rtl="0" eaLnBrk="1" fontAlgn="auto" latinLnBrk="0" hangingPunct="1">
              <a:lnSpc>
                <a:spcPct val="150000"/>
              </a:lnSpc>
              <a:spcBef>
                <a:spcPts val="500"/>
              </a:spcBef>
              <a:spcAft>
                <a:spcPts val="0"/>
              </a:spcAft>
              <a:buClrTx/>
              <a:buSzTx/>
              <a:buFont typeface="Arial" panose="020B0604020202020204" pitchFamily="34" charset="0"/>
              <a:buChar char="•"/>
              <a:tabLst/>
              <a:defRPr/>
            </a:pPr>
            <a:r>
              <a:rPr kumimoji="0" lang="en-US" sz="2400" u="none" strike="noStrike" kern="1200" cap="none" spc="0" normalizeH="0" baseline="0" noProof="0" dirty="0">
                <a:ln>
                  <a:noFill/>
                </a:ln>
                <a:effectLst/>
                <a:uLnTx/>
                <a:uFillTx/>
                <a:latin typeface="Calibri" panose="020F0502020204030204"/>
                <a:ea typeface="+mn-ea"/>
                <a:cs typeface="+mn-cs"/>
              </a:rPr>
              <a:t>These will provide support for building a risk-ranked internal audit plan.</a:t>
            </a:r>
            <a:endParaRPr lang="en-US" dirty="0"/>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ERM For More Effective Internal Audit Planning</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24</a:t>
            </a:fld>
            <a:endParaRPr lang="en-US" dirty="0"/>
          </a:p>
        </p:txBody>
      </p:sp>
      <p:pic>
        <p:nvPicPr>
          <p:cNvPr id="7" name="Picture 6" descr="Table&#10;&#10;Description automatically generated">
            <a:extLst>
              <a:ext uri="{FF2B5EF4-FFF2-40B4-BE49-F238E27FC236}">
                <a16:creationId xmlns:a16="http://schemas.microsoft.com/office/drawing/2014/main" id="{F3E6DB0D-EC9B-4878-A437-223231D924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599" y="2000002"/>
            <a:ext cx="5847402" cy="4253314"/>
          </a:xfrm>
          <a:prstGeom prst="rect">
            <a:avLst/>
          </a:prstGeom>
          <a:ln>
            <a:noFill/>
          </a:ln>
          <a:effectLst>
            <a:outerShdw blurRad="292100" dist="139700" dir="2700000" algn="tl" rotWithShape="0">
              <a:srgbClr val="333333">
                <a:alpha val="65000"/>
              </a:srgbClr>
            </a:outerShdw>
          </a:effectLst>
        </p:spPr>
      </p:pic>
      <p:pic>
        <p:nvPicPr>
          <p:cNvPr id="9" name="Picture 8" descr="Calendar&#10;&#10;Description automatically generated">
            <a:extLst>
              <a:ext uri="{FF2B5EF4-FFF2-40B4-BE49-F238E27FC236}">
                <a16:creationId xmlns:a16="http://schemas.microsoft.com/office/drawing/2014/main" id="{4E410D9D-ED16-44C6-AEBE-C2E023647E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12964" y="4047272"/>
            <a:ext cx="5737123" cy="220604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0905730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186288" y="1703237"/>
            <a:ext cx="8200471" cy="1534693"/>
          </a:xfrm>
        </p:spPr>
        <p:txBody>
          <a:bodyPr>
            <a:noAutofit/>
          </a:bodyPr>
          <a:lstStyle/>
          <a:p>
            <a:r>
              <a:rPr lang="en-US" sz="4800" dirty="0"/>
              <a:t>Risk Tolerance and Building Internal Audit Plans</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8252475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757363"/>
            <a:ext cx="11572684" cy="4606918"/>
          </a:xfrm>
        </p:spPr>
        <p:txBody>
          <a:bodyPr>
            <a:normAutofit/>
          </a:bodyPr>
          <a:lstStyle/>
          <a:p>
            <a:r>
              <a:rPr lang="en-US" dirty="0"/>
              <a:t>Using the auditable entity risk assessment approach discussed in the previous section, internal audit and its CAE should next build and develop an annual audit plan for their enterprise based on both a ERM risk-based framework as well as internal audit’s responsibility to management to be management’s ‘‘eyes and ears’’ reviewing all activities. </a:t>
            </a:r>
          </a:p>
          <a:p>
            <a:r>
              <a:rPr lang="en-US" dirty="0"/>
              <a:t>This latter requirement says that an effective internal audit function also must at least consider planning reviews of all areas in an enterprise, even some lower risk areas.</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Risk Tolerance and Building Internal Audit Plans</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26</a:t>
            </a:fld>
            <a:endParaRPr lang="en-US" dirty="0"/>
          </a:p>
        </p:txBody>
      </p:sp>
    </p:spTree>
    <p:extLst>
      <p:ext uri="{BB962C8B-B14F-4D97-AF65-F5344CB8AC3E}">
        <p14:creationId xmlns:p14="http://schemas.microsoft.com/office/powerpoint/2010/main" val="3377290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728788"/>
            <a:ext cx="11572684" cy="4635493"/>
          </a:xfrm>
        </p:spPr>
        <p:txBody>
          <a:bodyPr>
            <a:normAutofit/>
          </a:bodyPr>
          <a:lstStyle/>
          <a:p>
            <a:r>
              <a:rPr lang="en-US" dirty="0"/>
              <a:t>That internal audit plan should be based on the following general concepts:</a:t>
            </a:r>
          </a:p>
          <a:p>
            <a:r>
              <a:rPr lang="en-US" dirty="0"/>
              <a:t>Understand the risk universe surrounding the enterprise, including the number of auditable entities in the enterprise and their estimated risk-related levels significance and probability.</a:t>
            </a:r>
          </a:p>
          <a:p>
            <a:r>
              <a:rPr lang="en-US" dirty="0"/>
              <a:t>Based on the mixture of required auditable entities and the risk-ranked units, develop a general audit plan for all areas in the enterprise. This should be discussed with senior management and others.</a:t>
            </a:r>
          </a:p>
          <a:p>
            <a:endParaRPr lang="en-US" dirty="0"/>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Risk Tolerance and Building Internal Audit Plans</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27</a:t>
            </a:fld>
            <a:endParaRPr lang="en-US" dirty="0"/>
          </a:p>
        </p:txBody>
      </p:sp>
    </p:spTree>
    <p:extLst>
      <p:ext uri="{BB962C8B-B14F-4D97-AF65-F5344CB8AC3E}">
        <p14:creationId xmlns:p14="http://schemas.microsoft.com/office/powerpoint/2010/main" val="40752313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671638"/>
            <a:ext cx="11572684" cy="4692643"/>
          </a:xfrm>
        </p:spPr>
        <p:txBody>
          <a:bodyPr>
            <a:normAutofit/>
          </a:bodyPr>
          <a:lstStyle/>
          <a:p>
            <a:r>
              <a:rPr lang="en-US" dirty="0"/>
              <a:t>Develop time and duration estimates of the internal audit resource requirements to perform internal audits for these various auditable audit candidates.</a:t>
            </a:r>
          </a:p>
          <a:p>
            <a:r>
              <a:rPr lang="en-US" dirty="0"/>
              <a:t>Based on current internal audit capacities and capabilities, develop a series of alternative internal audit plans to cover these audit universe auditable entities.</a:t>
            </a:r>
          </a:p>
          <a:p>
            <a:r>
              <a:rPr lang="en-US" dirty="0"/>
              <a:t>Review audit plan alternatives with the audit committee and senior management</a:t>
            </a:r>
          </a:p>
          <a:p>
            <a:r>
              <a:rPr lang="en-US" dirty="0"/>
              <a:t>and obtain their approvals.</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lstStyle/>
          <a:p>
            <a:r>
              <a:rPr lang="en-US" dirty="0"/>
              <a:t>Risk Tolerance and Building Internal Audit Plans</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28</a:t>
            </a:fld>
            <a:endParaRPr lang="en-US" dirty="0"/>
          </a:p>
        </p:txBody>
      </p:sp>
    </p:spTree>
    <p:extLst>
      <p:ext uri="{BB962C8B-B14F-4D97-AF65-F5344CB8AC3E}">
        <p14:creationId xmlns:p14="http://schemas.microsoft.com/office/powerpoint/2010/main" val="10635523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186288" y="1703237"/>
            <a:ext cx="8200471" cy="1534693"/>
          </a:xfrm>
        </p:spPr>
        <p:txBody>
          <a:bodyPr>
            <a:noAutofit/>
          </a:bodyPr>
          <a:lstStyle/>
          <a:p>
            <a:r>
              <a:rPr lang="en-US" sz="4800" dirty="0"/>
              <a:t>Risk-Based Internal Audit Findings And Recommendations</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4277232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419368"/>
            <a:ext cx="11572684" cy="4944913"/>
          </a:xfrm>
        </p:spPr>
        <p:txBody>
          <a:bodyPr>
            <a:normAutofit/>
          </a:bodyPr>
          <a:lstStyle/>
          <a:p>
            <a:pPr>
              <a:lnSpc>
                <a:spcPct val="200000"/>
              </a:lnSpc>
            </a:pPr>
            <a:r>
              <a:rPr lang="en-US" dirty="0"/>
              <a:t>An internal audit report with its formal findings and recommendations is the major output product from an internal audit function. </a:t>
            </a:r>
          </a:p>
          <a:p>
            <a:pPr>
              <a:lnSpc>
                <a:spcPct val="200000"/>
              </a:lnSpc>
            </a:pPr>
            <a:r>
              <a:rPr lang="en-US" dirty="0"/>
              <a:t>Internal auditors will review internal control procedures, based on internal audit standards, audit department procedures, and the individual auditor’s own knowledge, and then will comment on the status of these controls through a formal audit report with its findings and recommendations.</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a:xfrm>
            <a:off x="2384422" y="365126"/>
            <a:ext cx="9721850" cy="1054242"/>
          </a:xfrm>
        </p:spPr>
        <p:txBody>
          <a:bodyPr>
            <a:normAutofit fontScale="90000"/>
          </a:bodyPr>
          <a:lstStyle/>
          <a:p>
            <a:r>
              <a:rPr lang="en-US" dirty="0"/>
              <a:t>Risk-Based Internal Audit Findings And Recommendations</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30</a:t>
            </a:fld>
            <a:endParaRPr lang="en-US" dirty="0"/>
          </a:p>
        </p:txBody>
      </p:sp>
    </p:spTree>
    <p:extLst>
      <p:ext uri="{BB962C8B-B14F-4D97-AF65-F5344CB8AC3E}">
        <p14:creationId xmlns:p14="http://schemas.microsoft.com/office/powerpoint/2010/main" val="27806114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419368"/>
            <a:ext cx="11572684" cy="4944913"/>
          </a:xfrm>
        </p:spPr>
        <p:txBody>
          <a:bodyPr>
            <a:normAutofit/>
          </a:bodyPr>
          <a:lstStyle/>
          <a:p>
            <a:r>
              <a:rPr lang="en-US" dirty="0"/>
              <a:t>Unless the internal audit function has some very strong quality assurance processes in place, those audit report recommendations can sometimes cause problems for the people who were audited.</a:t>
            </a:r>
          </a:p>
          <a:p>
            <a:r>
              <a:rPr lang="en-US" dirty="0"/>
              <a:t>It is sometimes difficult or impractical to implement the auditor’s recommendations because the overall process was not fully considered in the audit report. </a:t>
            </a:r>
          </a:p>
          <a:p>
            <a:r>
              <a:rPr lang="en-US" dirty="0"/>
              <a:t>Such that Internal Auditors should better consider risk when planning their internal audits, those same risk considerations should be considered when drafting internal audit reports.</a:t>
            </a:r>
          </a:p>
          <a:p>
            <a:endParaRPr lang="en-US" dirty="0"/>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a:xfrm>
            <a:off x="2370133" y="365126"/>
            <a:ext cx="9710561" cy="1054242"/>
          </a:xfrm>
        </p:spPr>
        <p:txBody>
          <a:bodyPr>
            <a:normAutofit fontScale="90000"/>
          </a:bodyPr>
          <a:lstStyle/>
          <a:p>
            <a:r>
              <a:rPr lang="en-US" dirty="0"/>
              <a:t>Risk-based Internal Audit Findings And Recommendations</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31</a:t>
            </a:fld>
            <a:endParaRPr lang="en-US" dirty="0"/>
          </a:p>
        </p:txBody>
      </p:sp>
    </p:spTree>
    <p:extLst>
      <p:ext uri="{BB962C8B-B14F-4D97-AF65-F5344CB8AC3E}">
        <p14:creationId xmlns:p14="http://schemas.microsoft.com/office/powerpoint/2010/main" val="26397167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272016" y="1717525"/>
            <a:ext cx="7745862" cy="1534693"/>
          </a:xfrm>
        </p:spPr>
        <p:txBody>
          <a:bodyPr>
            <a:normAutofit fontScale="90000"/>
          </a:bodyPr>
          <a:lstStyle/>
          <a:p>
            <a:r>
              <a:rPr lang="en-US" sz="6600" dirty="0"/>
              <a:t>Audit And Risk Committee Coordination</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10196935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419368"/>
            <a:ext cx="11572684" cy="4944913"/>
          </a:xfrm>
        </p:spPr>
        <p:txBody>
          <a:bodyPr>
            <a:normAutofit/>
          </a:bodyPr>
          <a:lstStyle/>
          <a:p>
            <a:pPr>
              <a:lnSpc>
                <a:spcPct val="250000"/>
              </a:lnSpc>
            </a:pPr>
            <a:r>
              <a:rPr lang="en-US" dirty="0"/>
              <a:t>The increased level of responsibility for and attention given to audit committees today very much supports the concept of a board risk management committee working in parallel with the audit committee. </a:t>
            </a:r>
          </a:p>
          <a:p>
            <a:pPr>
              <a:lnSpc>
                <a:spcPct val="250000"/>
              </a:lnSpc>
            </a:pPr>
            <a:r>
              <a:rPr lang="en-US" dirty="0"/>
              <a:t>This split allows separate but independent board attention to be given to both audit committee matters and board risk management issues. </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a:xfrm>
            <a:off x="2370133" y="365126"/>
            <a:ext cx="9710561" cy="1054242"/>
          </a:xfrm>
        </p:spPr>
        <p:txBody>
          <a:bodyPr>
            <a:normAutofit/>
          </a:bodyPr>
          <a:lstStyle/>
          <a:p>
            <a:r>
              <a:rPr lang="en-US" dirty="0"/>
              <a:t>Audit And Risk Committee Coordination</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33</a:t>
            </a:fld>
            <a:endParaRPr lang="en-US" dirty="0"/>
          </a:p>
        </p:txBody>
      </p:sp>
    </p:spTree>
    <p:extLst>
      <p:ext uri="{BB962C8B-B14F-4D97-AF65-F5344CB8AC3E}">
        <p14:creationId xmlns:p14="http://schemas.microsoft.com/office/powerpoint/2010/main" val="20344358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419368"/>
            <a:ext cx="11572684" cy="4944913"/>
          </a:xfrm>
        </p:spPr>
        <p:txBody>
          <a:bodyPr>
            <a:normAutofit/>
          </a:bodyPr>
          <a:lstStyle/>
          <a:p>
            <a:pPr>
              <a:lnSpc>
                <a:spcPct val="250000"/>
              </a:lnSpc>
            </a:pPr>
            <a:r>
              <a:rPr lang="en-US" dirty="0"/>
              <a:t>Following Exhibit shows how these two committees might operate in a board corporate governance framework. </a:t>
            </a:r>
          </a:p>
          <a:p>
            <a:pPr>
              <a:lnSpc>
                <a:spcPct val="250000"/>
              </a:lnSpc>
            </a:pPr>
            <a:r>
              <a:rPr lang="en-US" dirty="0"/>
              <a:t>The risk committee and the audit committee would each operate as senior board committees reporting directly to the full board of directors and its chair. </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a:xfrm>
            <a:off x="2370133" y="365126"/>
            <a:ext cx="9710561" cy="1054242"/>
          </a:xfrm>
        </p:spPr>
        <p:txBody>
          <a:bodyPr>
            <a:normAutofit/>
          </a:bodyPr>
          <a:lstStyle/>
          <a:p>
            <a:r>
              <a:rPr lang="en-US" dirty="0"/>
              <a:t>Audit And Risk Committee Coordination</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34</a:t>
            </a:fld>
            <a:endParaRPr lang="en-US" dirty="0"/>
          </a:p>
        </p:txBody>
      </p:sp>
    </p:spTree>
    <p:extLst>
      <p:ext uri="{BB962C8B-B14F-4D97-AF65-F5344CB8AC3E}">
        <p14:creationId xmlns:p14="http://schemas.microsoft.com/office/powerpoint/2010/main" val="259549801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419368"/>
            <a:ext cx="11572684" cy="4944913"/>
          </a:xfrm>
        </p:spPr>
        <p:txBody>
          <a:bodyPr>
            <a:normAutofit/>
          </a:bodyPr>
          <a:lstStyle/>
          <a:p>
            <a:pPr>
              <a:lnSpc>
                <a:spcPct val="250000"/>
              </a:lnSpc>
            </a:pPr>
            <a:r>
              <a:rPr lang="en-US" dirty="0"/>
              <a:t>Both board committees would directly supervise the work of the CFO, with the risk committee having additional responsibilities for the CRO. </a:t>
            </a:r>
          </a:p>
          <a:p>
            <a:pPr>
              <a:lnSpc>
                <a:spcPct val="250000"/>
              </a:lnSpc>
            </a:pPr>
            <a:r>
              <a:rPr lang="en-US" dirty="0"/>
              <a:t>The chart in Following Exhibit shows the CRO reporting to the CFO, with the board risk committee</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a:xfrm>
            <a:off x="2370133" y="365126"/>
            <a:ext cx="9710561" cy="1054242"/>
          </a:xfrm>
        </p:spPr>
        <p:txBody>
          <a:bodyPr>
            <a:normAutofit/>
          </a:bodyPr>
          <a:lstStyle/>
          <a:p>
            <a:r>
              <a:rPr lang="en-US" dirty="0"/>
              <a:t>Audit And Risk Committee Coordination</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35</a:t>
            </a:fld>
            <a:endParaRPr lang="en-US" dirty="0"/>
          </a:p>
        </p:txBody>
      </p:sp>
    </p:spTree>
    <p:extLst>
      <p:ext uri="{BB962C8B-B14F-4D97-AF65-F5344CB8AC3E}">
        <p14:creationId xmlns:p14="http://schemas.microsoft.com/office/powerpoint/2010/main" val="28273766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36</a:t>
            </a:fld>
            <a:endParaRPr lang="en-US" dirty="0"/>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p:txBody>
          <a:bodyPr>
            <a:normAutofit/>
          </a:bodyPr>
          <a:lstStyle/>
          <a:p>
            <a:endParaRPr lang="en-US" dirty="0"/>
          </a:p>
        </p:txBody>
      </p:sp>
      <p:pic>
        <p:nvPicPr>
          <p:cNvPr id="6" name="Content Placeholder 5" descr="Diagram, schematic&#10;&#10;Description automatically generated">
            <a:extLst>
              <a:ext uri="{FF2B5EF4-FFF2-40B4-BE49-F238E27FC236}">
                <a16:creationId xmlns:a16="http://schemas.microsoft.com/office/drawing/2014/main" id="{5659ACC7-85AA-439B-8D88-D4C73DCFC451}"/>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3837" t="3944" r="1974"/>
          <a:stretch/>
        </p:blipFill>
        <p:spPr>
          <a:xfrm>
            <a:off x="2470150" y="95613"/>
            <a:ext cx="6029325" cy="6691939"/>
          </a:xfrm>
          <a:prstGeom prst="rect">
            <a:avLst/>
          </a:prstGeom>
          <a:ln>
            <a:noFill/>
          </a:ln>
          <a:effectLst>
            <a:outerShdw blurRad="292100" dist="139700" dir="2700000" algn="tl" rotWithShape="0">
              <a:srgbClr val="333333">
                <a:alpha val="65000"/>
              </a:srgbClr>
            </a:outerShdw>
          </a:effectLst>
        </p:spPr>
      </p:pic>
      <p:sp>
        <p:nvSpPr>
          <p:cNvPr id="7" name="Content Placeholder 6">
            <a:extLst>
              <a:ext uri="{FF2B5EF4-FFF2-40B4-BE49-F238E27FC236}">
                <a16:creationId xmlns:a16="http://schemas.microsoft.com/office/drawing/2014/main" id="{54C9845F-5416-4179-A909-442844C63D1E}"/>
              </a:ext>
            </a:extLst>
          </p:cNvPr>
          <p:cNvSpPr>
            <a:spLocks noGrp="1"/>
          </p:cNvSpPr>
          <p:nvPr>
            <p:ph idx="13"/>
          </p:nvPr>
        </p:nvSpPr>
        <p:spPr/>
        <p:txBody>
          <a:bodyPr/>
          <a:lstStyle/>
          <a:p>
            <a:r>
              <a:rPr kumimoji="0" lang="en-US" sz="3200" b="0" i="0" u="none" strike="noStrike" kern="1200" cap="none" spc="0" normalizeH="0" baseline="0" noProof="0" dirty="0">
                <a:ln>
                  <a:noFill/>
                </a:ln>
                <a:solidFill>
                  <a:prstClr val="white">
                    <a:lumMod val="95000"/>
                  </a:prstClr>
                </a:solidFill>
                <a:effectLst/>
                <a:uLnTx/>
                <a:uFillTx/>
                <a:latin typeface="Calibri Light" panose="020F0302020204030204"/>
                <a:ea typeface="+mj-ea"/>
                <a:cs typeface="+mj-cs"/>
              </a:rPr>
              <a:t>Audit And Risk Committee Coordination</a:t>
            </a:r>
            <a:endParaRPr lang="en-US" dirty="0"/>
          </a:p>
        </p:txBody>
      </p:sp>
    </p:spTree>
    <p:extLst>
      <p:ext uri="{BB962C8B-B14F-4D97-AF65-F5344CB8AC3E}">
        <p14:creationId xmlns:p14="http://schemas.microsoft.com/office/powerpoint/2010/main" val="316169234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043900" cy="1534693"/>
          </a:xfrm>
        </p:spPr>
        <p:txBody>
          <a:bodyPr>
            <a:normAutofit/>
          </a:bodyPr>
          <a:lstStyle/>
          <a:p>
            <a:r>
              <a:rPr lang="en-US" sz="6600" dirty="0"/>
              <a:t>Summary</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238172178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419368"/>
            <a:ext cx="11572684" cy="4944913"/>
          </a:xfrm>
        </p:spPr>
        <p:txBody>
          <a:bodyPr>
            <a:normAutofit/>
          </a:bodyPr>
          <a:lstStyle/>
          <a:p>
            <a:pPr>
              <a:lnSpc>
                <a:spcPct val="200000"/>
              </a:lnSpc>
            </a:pPr>
            <a:r>
              <a:rPr lang="en-US" dirty="0"/>
              <a:t>The effective use of ERM should be an important element of internal audit’s work.</a:t>
            </a:r>
          </a:p>
          <a:p>
            <a:pPr>
              <a:lnSpc>
                <a:spcPct val="200000"/>
              </a:lnSpc>
            </a:pPr>
            <a:r>
              <a:rPr lang="en-US" dirty="0"/>
              <a:t>In addition to this internal audit planning and performing role, all internal auditors should develop a good understanding of the COSO ERM framework and use it where appropriate in their internal audit activities. </a:t>
            </a:r>
          </a:p>
          <a:p>
            <a:pPr>
              <a:lnSpc>
                <a:spcPct val="200000"/>
              </a:lnSpc>
            </a:pPr>
            <a:r>
              <a:rPr lang="en-US" dirty="0"/>
              <a:t>We have used the example of internal audit  as the ‘‘eyes and ears’’ to review and monitor enterprise activities. </a:t>
            </a:r>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a:xfrm>
            <a:off x="2370133" y="365126"/>
            <a:ext cx="9710561" cy="1054242"/>
          </a:xfrm>
        </p:spPr>
        <p:txBody>
          <a:bodyPr>
            <a:normAutofit/>
          </a:bodyPr>
          <a:lstStyle/>
          <a:p>
            <a:r>
              <a:rPr lang="en-US" dirty="0"/>
              <a:t>Summary</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38</a:t>
            </a:fld>
            <a:endParaRPr lang="en-US" dirty="0"/>
          </a:p>
        </p:txBody>
      </p:sp>
    </p:spTree>
    <p:extLst>
      <p:ext uri="{BB962C8B-B14F-4D97-AF65-F5344CB8AC3E}">
        <p14:creationId xmlns:p14="http://schemas.microsoft.com/office/powerpoint/2010/main" val="196296365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D2E99FC1-BE6B-4D7E-B679-EEA210C56866}"/>
              </a:ext>
            </a:extLst>
          </p:cNvPr>
          <p:cNvSpPr>
            <a:spLocks noGrp="1"/>
          </p:cNvSpPr>
          <p:nvPr>
            <p:ph idx="1"/>
          </p:nvPr>
        </p:nvSpPr>
        <p:spPr>
          <a:xfrm>
            <a:off x="300868" y="1419368"/>
            <a:ext cx="11572684" cy="4944913"/>
          </a:xfrm>
        </p:spPr>
        <p:txBody>
          <a:bodyPr>
            <a:normAutofit fontScale="85000" lnSpcReduction="10000"/>
          </a:bodyPr>
          <a:lstStyle/>
          <a:p>
            <a:pPr>
              <a:lnSpc>
                <a:spcPct val="200000"/>
              </a:lnSpc>
            </a:pPr>
            <a:r>
              <a:rPr lang="en-US" dirty="0"/>
              <a:t>When an enterprise embraces a new initiative, such as COSO ERM, not all units will embrace things. </a:t>
            </a:r>
          </a:p>
          <a:p>
            <a:pPr>
              <a:lnSpc>
                <a:spcPct val="200000"/>
              </a:lnSpc>
            </a:pPr>
            <a:r>
              <a:rPr lang="en-US" dirty="0"/>
              <a:t>For some it will be due to a lack of education or communication while for others it will be the often natural resistance to change.</a:t>
            </a:r>
          </a:p>
          <a:p>
            <a:pPr>
              <a:lnSpc>
                <a:spcPct val="200000"/>
              </a:lnSpc>
            </a:pPr>
            <a:r>
              <a:rPr lang="en-US" dirty="0"/>
              <a:t>Auditor who understands ERM should be able to discuss and describe it to others and help them in its appropriate application. Of course, when an internal auditor encounters resistance to new COSO ERM principles, the matter should be discussed in audit reports or raised to the audit committee when appropriate.</a:t>
            </a:r>
          </a:p>
          <a:p>
            <a:pPr>
              <a:lnSpc>
                <a:spcPct val="200000"/>
              </a:lnSpc>
            </a:pPr>
            <a:endParaRPr lang="en-US" dirty="0"/>
          </a:p>
        </p:txBody>
      </p:sp>
      <p:sp>
        <p:nvSpPr>
          <p:cNvPr id="4" name="Title 3">
            <a:extLst>
              <a:ext uri="{FF2B5EF4-FFF2-40B4-BE49-F238E27FC236}">
                <a16:creationId xmlns:a16="http://schemas.microsoft.com/office/drawing/2014/main" id="{5A005741-2106-4965-92AE-99D194F2708C}"/>
              </a:ext>
            </a:extLst>
          </p:cNvPr>
          <p:cNvSpPr>
            <a:spLocks noGrp="1"/>
          </p:cNvSpPr>
          <p:nvPr>
            <p:ph type="title"/>
          </p:nvPr>
        </p:nvSpPr>
        <p:spPr>
          <a:xfrm>
            <a:off x="2370133" y="365126"/>
            <a:ext cx="9710561" cy="1054242"/>
          </a:xfrm>
        </p:spPr>
        <p:txBody>
          <a:bodyPr>
            <a:normAutofit/>
          </a:bodyPr>
          <a:lstStyle/>
          <a:p>
            <a:r>
              <a:rPr lang="en-US" dirty="0"/>
              <a:t>Summary</a:t>
            </a:r>
          </a:p>
        </p:txBody>
      </p:sp>
      <p:sp>
        <p:nvSpPr>
          <p:cNvPr id="3" name="Slide Number Placeholder 2">
            <a:extLst>
              <a:ext uri="{FF2B5EF4-FFF2-40B4-BE49-F238E27FC236}">
                <a16:creationId xmlns:a16="http://schemas.microsoft.com/office/drawing/2014/main" id="{CC9C1EE5-7361-4246-831E-0D8C0BE4A56D}"/>
              </a:ext>
            </a:extLst>
          </p:cNvPr>
          <p:cNvSpPr>
            <a:spLocks noGrp="1"/>
          </p:cNvSpPr>
          <p:nvPr>
            <p:ph type="sldNum" sz="quarter" idx="12"/>
          </p:nvPr>
        </p:nvSpPr>
        <p:spPr/>
        <p:txBody>
          <a:bodyPr/>
          <a:lstStyle/>
          <a:p>
            <a:r>
              <a:rPr lang="en-US"/>
              <a:t>L9 - </a:t>
            </a:r>
            <a:fld id="{FDED41F8-FC0F-4085-8150-313B6CF05213}" type="slidenum">
              <a:rPr lang="en-US" smtClean="0"/>
              <a:pPr/>
              <a:t>39</a:t>
            </a:fld>
            <a:endParaRPr lang="en-US" dirty="0"/>
          </a:p>
        </p:txBody>
      </p:sp>
    </p:spTree>
    <p:extLst>
      <p:ext uri="{BB962C8B-B14F-4D97-AF65-F5344CB8AC3E}">
        <p14:creationId xmlns:p14="http://schemas.microsoft.com/office/powerpoint/2010/main" val="199195004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68C2FCB-7724-4E26-A84D-0E860297A837}"/>
              </a:ext>
            </a:extLst>
          </p:cNvPr>
          <p:cNvSpPr>
            <a:spLocks noGrp="1"/>
          </p:cNvSpPr>
          <p:nvPr>
            <p:ph idx="1"/>
          </p:nvPr>
        </p:nvSpPr>
        <p:spPr/>
        <p:txBody>
          <a:bodyPr/>
          <a:lstStyle/>
          <a:p>
            <a:endParaRPr lang="en-US" dirty="0"/>
          </a:p>
        </p:txBody>
      </p:sp>
      <p:sp>
        <p:nvSpPr>
          <p:cNvPr id="3" name="Title 2">
            <a:extLst>
              <a:ext uri="{FF2B5EF4-FFF2-40B4-BE49-F238E27FC236}">
                <a16:creationId xmlns:a16="http://schemas.microsoft.com/office/drawing/2014/main" id="{3B8EDE16-2EB9-498B-921D-0A9EB6AACF77}"/>
              </a:ext>
            </a:extLst>
          </p:cNvPr>
          <p:cNvSpPr>
            <a:spLocks noGrp="1"/>
          </p:cNvSpPr>
          <p:nvPr>
            <p:ph type="title"/>
          </p:nvPr>
        </p:nvSpPr>
        <p:spPr/>
        <p:txBody>
          <a:bodyPr/>
          <a:lstStyle/>
          <a:p>
            <a:endParaRPr lang="en-US"/>
          </a:p>
        </p:txBody>
      </p:sp>
      <p:sp>
        <p:nvSpPr>
          <p:cNvPr id="4" name="Slide Number Placeholder 3">
            <a:extLst>
              <a:ext uri="{FF2B5EF4-FFF2-40B4-BE49-F238E27FC236}">
                <a16:creationId xmlns:a16="http://schemas.microsoft.com/office/drawing/2014/main" id="{27BAE69E-A4DC-4B9B-860F-74A5854D099F}"/>
              </a:ext>
            </a:extLst>
          </p:cNvPr>
          <p:cNvSpPr>
            <a:spLocks noGrp="1"/>
          </p:cNvSpPr>
          <p:nvPr>
            <p:ph type="sldNum" sz="quarter" idx="12"/>
          </p:nvPr>
        </p:nvSpPr>
        <p:spPr/>
        <p:txBody>
          <a:bodyPr/>
          <a:lstStyle/>
          <a:p>
            <a:r>
              <a:rPr lang="en-US"/>
              <a:t>L9 - </a:t>
            </a:r>
            <a:fld id="{FDED41F8-FC0F-4085-8150-313B6CF05213}" type="slidenum">
              <a:rPr lang="en-US" smtClean="0"/>
              <a:pPr/>
              <a:t>40</a:t>
            </a:fld>
            <a:endParaRPr lang="en-US" dirty="0"/>
          </a:p>
        </p:txBody>
      </p:sp>
      <p:pic>
        <p:nvPicPr>
          <p:cNvPr id="5" name="Picture 4">
            <a:extLst>
              <a:ext uri="{FF2B5EF4-FFF2-40B4-BE49-F238E27FC236}">
                <a16:creationId xmlns:a16="http://schemas.microsoft.com/office/drawing/2014/main" id="{D8A8E5E1-A1AE-4F3A-97AC-72C732CD7F1A}"/>
              </a:ext>
            </a:extLst>
          </p:cNvPr>
          <p:cNvPicPr>
            <a:picLocks noChangeAspect="1"/>
          </p:cNvPicPr>
          <p:nvPr/>
        </p:nvPicPr>
        <p:blipFill>
          <a:blip r:embed="rId2"/>
          <a:stretch>
            <a:fillRect/>
          </a:stretch>
        </p:blipFill>
        <p:spPr>
          <a:xfrm>
            <a:off x="0" y="0"/>
            <a:ext cx="6558226" cy="3689002"/>
          </a:xfrm>
          <a:prstGeom prst="rect">
            <a:avLst/>
          </a:prstGeom>
        </p:spPr>
      </p:pic>
      <p:pic>
        <p:nvPicPr>
          <p:cNvPr id="6" name="Picture 5">
            <a:extLst>
              <a:ext uri="{FF2B5EF4-FFF2-40B4-BE49-F238E27FC236}">
                <a16:creationId xmlns:a16="http://schemas.microsoft.com/office/drawing/2014/main" id="{8D8E0105-6497-42DD-A151-DAE1BB03B89A}"/>
              </a:ext>
            </a:extLst>
          </p:cNvPr>
          <p:cNvPicPr>
            <a:picLocks noChangeAspect="1"/>
          </p:cNvPicPr>
          <p:nvPr/>
        </p:nvPicPr>
        <p:blipFill>
          <a:blip r:embed="rId3"/>
          <a:stretch>
            <a:fillRect/>
          </a:stretch>
        </p:blipFill>
        <p:spPr>
          <a:xfrm>
            <a:off x="5933811" y="3063577"/>
            <a:ext cx="6096528" cy="3429297"/>
          </a:xfrm>
          <a:prstGeom prst="rect">
            <a:avLst/>
          </a:prstGeom>
        </p:spPr>
      </p:pic>
    </p:spTree>
    <p:extLst>
      <p:ext uri="{BB962C8B-B14F-4D97-AF65-F5344CB8AC3E}">
        <p14:creationId xmlns:p14="http://schemas.microsoft.com/office/powerpoint/2010/main" val="24434375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F2D79B7-899F-4AF6-84E8-C1C8505928A1}"/>
              </a:ext>
            </a:extLst>
          </p:cNvPr>
          <p:cNvSpPr>
            <a:spLocks noGrp="1"/>
          </p:cNvSpPr>
          <p:nvPr>
            <p:ph type="title"/>
          </p:nvPr>
        </p:nvSpPr>
        <p:spPr/>
        <p:txBody>
          <a:bodyPr/>
          <a:lstStyle/>
          <a:p>
            <a:r>
              <a:rPr lang="en-US" dirty="0"/>
              <a:t>References </a:t>
            </a:r>
          </a:p>
        </p:txBody>
      </p:sp>
      <p:sp>
        <p:nvSpPr>
          <p:cNvPr id="6" name="Content Placeholder 5">
            <a:extLst>
              <a:ext uri="{FF2B5EF4-FFF2-40B4-BE49-F238E27FC236}">
                <a16:creationId xmlns:a16="http://schemas.microsoft.com/office/drawing/2014/main" id="{35D1E37B-1082-42CF-B292-2B18B071FB68}"/>
              </a:ext>
            </a:extLst>
          </p:cNvPr>
          <p:cNvSpPr>
            <a:spLocks noGrp="1"/>
          </p:cNvSpPr>
          <p:nvPr>
            <p:ph idx="1"/>
          </p:nvPr>
        </p:nvSpPr>
        <p:spPr>
          <a:xfrm>
            <a:off x="272016" y="3603008"/>
            <a:ext cx="8324454" cy="2770495"/>
          </a:xfrm>
        </p:spPr>
        <p:txBody>
          <a:bodyPr>
            <a:normAutofit/>
          </a:bodyPr>
          <a:lstStyle/>
          <a:p>
            <a:pPr>
              <a:lnSpc>
                <a:spcPct val="200000"/>
              </a:lnSpc>
            </a:pPr>
            <a:r>
              <a:rPr lang="en-US" sz="2000" dirty="0"/>
              <a:t>COSO Enterprise Risk Management: Establishing Effective Governance, Risk, and Compliance Processes. </a:t>
            </a:r>
            <a:r>
              <a:rPr lang="en-US" sz="2000" i="1" dirty="0"/>
              <a:t>Robert R. Moeller</a:t>
            </a:r>
            <a:r>
              <a:rPr lang="en-US" sz="2000" dirty="0"/>
              <a:t>.</a:t>
            </a:r>
          </a:p>
        </p:txBody>
      </p:sp>
    </p:spTree>
    <p:extLst>
      <p:ext uri="{BB962C8B-B14F-4D97-AF65-F5344CB8AC3E}">
        <p14:creationId xmlns:p14="http://schemas.microsoft.com/office/powerpoint/2010/main" val="16415484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4090</TotalTime>
  <Words>2311</Words>
  <Application>Microsoft Office PowerPoint</Application>
  <PresentationFormat>Widescreen</PresentationFormat>
  <Paragraphs>159</Paragraphs>
  <Slides>41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Calibri Light</vt:lpstr>
      <vt:lpstr>Tajawal Medium</vt:lpstr>
      <vt:lpstr>Office Theme</vt:lpstr>
      <vt:lpstr>PowerPoint Presentation</vt:lpstr>
      <vt:lpstr>Session Outline</vt:lpstr>
      <vt:lpstr>Introduction </vt:lpstr>
      <vt:lpstr>introduction</vt:lpstr>
      <vt:lpstr>introduction</vt:lpstr>
      <vt:lpstr>introduction</vt:lpstr>
      <vt:lpstr>introduction</vt:lpstr>
      <vt:lpstr>introduction</vt:lpstr>
      <vt:lpstr>Internal Audit Standards for Evaluating Risk</vt:lpstr>
      <vt:lpstr>Internal Audit Standards for Evaluating Risk</vt:lpstr>
      <vt:lpstr>Internal Audit Standards for Evaluating Risk</vt:lpstr>
      <vt:lpstr>Internal Audit Standards for Evaluating Risk</vt:lpstr>
      <vt:lpstr>Internal Audit Standards for Evaluating Risk</vt:lpstr>
      <vt:lpstr>ERM For More Effective Internal Audit Planning</vt:lpstr>
      <vt:lpstr>ERM For More Effective Internal Audit Planning</vt:lpstr>
      <vt:lpstr>ERM For More Effective Internal Audit Planning</vt:lpstr>
      <vt:lpstr>ERM For More Effective Internal Audit Planning</vt:lpstr>
      <vt:lpstr>ERM For More Effective Internal Audit Planning</vt:lpstr>
      <vt:lpstr>ERM For More Effective Internal Audit Planning</vt:lpstr>
      <vt:lpstr>ERM For More Effective Internal Audit Planning</vt:lpstr>
      <vt:lpstr>ERM For More Effective Internal Audit Planning</vt:lpstr>
      <vt:lpstr>ERM For More Effective Internal Audit Planning</vt:lpstr>
      <vt:lpstr>ERM For More Effective Internal Audit Planning</vt:lpstr>
      <vt:lpstr>ERM For More Effective Internal Audit Planning</vt:lpstr>
      <vt:lpstr>Risk Tolerance and Building Internal Audit Plans</vt:lpstr>
      <vt:lpstr>Risk Tolerance and Building Internal Audit Plans</vt:lpstr>
      <vt:lpstr>Risk Tolerance and Building Internal Audit Plans</vt:lpstr>
      <vt:lpstr>Risk Tolerance and Building Internal Audit Plans</vt:lpstr>
      <vt:lpstr>Risk-Based Internal Audit Findings And Recommendations</vt:lpstr>
      <vt:lpstr>Risk-Based Internal Audit Findings And Recommendations</vt:lpstr>
      <vt:lpstr>Risk-based Internal Audit Findings And Recommendations</vt:lpstr>
      <vt:lpstr>Audit And Risk Committee Coordination</vt:lpstr>
      <vt:lpstr>Audit And Risk Committee Coordination</vt:lpstr>
      <vt:lpstr>Audit And Risk Committee Coordination</vt:lpstr>
      <vt:lpstr>Audit And Risk Committee Coordination</vt:lpstr>
      <vt:lpstr>PowerPoint Presentation</vt:lpstr>
      <vt:lpstr>Summary</vt:lpstr>
      <vt:lpstr>Summary</vt:lpstr>
      <vt:lpstr>Summary</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Abdullah Jameel Yousuf Halawany</cp:lastModifiedBy>
  <cp:revision>40</cp:revision>
  <dcterms:created xsi:type="dcterms:W3CDTF">2021-08-03T13:03:26Z</dcterms:created>
  <dcterms:modified xsi:type="dcterms:W3CDTF">2021-11-08T15:38:34Z</dcterms:modified>
</cp:coreProperties>
</file>