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Layouts/slideLayout2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media/image8.jpg" ContentType="image/jpg"/>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5"/>
  </p:notesMasterIdLst>
  <p:sldIdLst>
    <p:sldId id="480" r:id="rId2"/>
    <p:sldId id="561" r:id="rId3"/>
    <p:sldId id="276" r:id="rId4"/>
    <p:sldId id="292" r:id="rId5"/>
    <p:sldId id="626" r:id="rId6"/>
    <p:sldId id="627" r:id="rId7"/>
    <p:sldId id="628" r:id="rId8"/>
    <p:sldId id="629" r:id="rId9"/>
    <p:sldId id="306" r:id="rId10"/>
    <p:sldId id="307" r:id="rId11"/>
    <p:sldId id="267" r:id="rId12"/>
    <p:sldId id="260" r:id="rId13"/>
    <p:sldId id="594" r:id="rId14"/>
    <p:sldId id="630" r:id="rId15"/>
    <p:sldId id="595" r:id="rId16"/>
    <p:sldId id="596" r:id="rId17"/>
    <p:sldId id="348" r:id="rId18"/>
    <p:sldId id="632" r:id="rId19"/>
    <p:sldId id="633" r:id="rId20"/>
    <p:sldId id="347" r:id="rId21"/>
    <p:sldId id="631" r:id="rId22"/>
    <p:sldId id="634" r:id="rId23"/>
    <p:sldId id="291" r:id="rId24"/>
    <p:sldId id="635" r:id="rId25"/>
    <p:sldId id="293" r:id="rId26"/>
    <p:sldId id="636" r:id="rId27"/>
    <p:sldId id="295" r:id="rId28"/>
    <p:sldId id="638" r:id="rId29"/>
    <p:sldId id="637" r:id="rId30"/>
    <p:sldId id="309" r:id="rId31"/>
    <p:sldId id="640" r:id="rId32"/>
    <p:sldId id="641" r:id="rId33"/>
    <p:sldId id="647" r:id="rId34"/>
    <p:sldId id="642" r:id="rId35"/>
    <p:sldId id="643" r:id="rId36"/>
    <p:sldId id="336" r:id="rId37"/>
    <p:sldId id="639" r:id="rId38"/>
    <p:sldId id="645" r:id="rId39"/>
    <p:sldId id="298" r:id="rId40"/>
    <p:sldId id="562" r:id="rId41"/>
    <p:sldId id="648" r:id="rId42"/>
    <p:sldId id="625" r:id="rId43"/>
    <p:sldId id="542"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58221"/>
    <a:srgbClr val="00AEEF"/>
    <a:srgbClr val="FEE5B1"/>
    <a:srgbClr val="203E5F"/>
    <a:srgbClr val="000000"/>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958"/>
    <p:restoredTop sz="94684"/>
  </p:normalViewPr>
  <p:slideViewPr>
    <p:cSldViewPr snapToGrid="0">
      <p:cViewPr varScale="1">
        <p:scale>
          <a:sx n="68" d="100"/>
          <a:sy n="68" d="100"/>
        </p:scale>
        <p:origin x="312"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54569F-1BF7-4902-ADFC-75BE349B7491}" type="datetimeFigureOut">
              <a:rPr lang="en-US" smtClean="0"/>
              <a:t>5/24/2025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79EA6AD-F550-48E9-B516-1C0C5601C4E0}" type="slidenum">
              <a:rPr lang="en-US" smtClean="0"/>
              <a:t>‹#›</a:t>
            </a:fld>
            <a:endParaRPr lang="en-US"/>
          </a:p>
        </p:txBody>
      </p:sp>
    </p:spTree>
    <p:extLst>
      <p:ext uri="{BB962C8B-B14F-4D97-AF65-F5344CB8AC3E}">
        <p14:creationId xmlns:p14="http://schemas.microsoft.com/office/powerpoint/2010/main" val="13449695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a:bodyPr>
          <a:lstStyle/>
          <a:p>
            <a:r>
              <a:rPr dirty="0"/>
              <a:t>Presenter</a:t>
            </a:r>
          </a:p>
          <a:p>
            <a:r>
              <a:rPr dirty="0"/>
              <a:t>2014-07-30 11:12:58</a:t>
            </a:r>
          </a:p>
          <a:p>
            <a:r>
              <a:rPr dirty="0"/>
              <a:t>--------------------------------------------</a:t>
            </a:r>
          </a:p>
          <a:p>
            <a:r>
              <a:rPr dirty="0"/>
              <a:t>Patient Care that is compassionate, appropriate, and effective for the treatment of health problems and the promotion of health </a:t>
            </a:r>
          </a:p>
          <a:p>
            <a:r>
              <a:rPr dirty="0"/>
              <a:t>Medical Knowledge about established and evolving biomedical, clinical, and cognate (e.g. epidemiological and social-behavioral) sciences and the application of this knowledge to patient care Practice-Based Learning and Improvement that involves investigation and evaluation of their own patient care, appraisal and assimilation of scientific evidence, and improvements in patient care Interpersonal and Communication Skills that result in effective information exchange and teaming with patients, their families, and other health professionals </a:t>
            </a:r>
          </a:p>
          <a:p>
            <a:r>
              <a:rPr dirty="0"/>
              <a:t>Professionalism, as manifested through a commitment to carrying out professional responsibilities, adherence to ethical principles, and sensitivity to a diverse patient population </a:t>
            </a:r>
          </a:p>
          <a:p>
            <a:r>
              <a:rPr dirty="0"/>
              <a:t>Systems-Based Practice, as manifested by actions that demonstrate an awareness of and responsiveness to the larger context and system of health care and the ability to effectively call on system resources to provide care that is of optimal value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a:extLst>
              <a:ext uri="{FF2B5EF4-FFF2-40B4-BE49-F238E27FC236}">
                <a16:creationId xmlns:a16="http://schemas.microsoft.com/office/drawing/2014/main" id="{32E959B5-FA3E-99BC-350F-87E14869D6F3}"/>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ndParaRPr>
          </a:p>
        </p:txBody>
      </p:sp>
      <p:sp>
        <p:nvSpPr>
          <p:cNvPr id="63491" name="Rectangle 3">
            <a:extLst>
              <a:ext uri="{FF2B5EF4-FFF2-40B4-BE49-F238E27FC236}">
                <a16:creationId xmlns:a16="http://schemas.microsoft.com/office/drawing/2014/main" id="{051F4474-1C9C-D92B-65EA-4C64ECF72119}"/>
              </a:ext>
            </a:extLst>
          </p:cNvPr>
          <p:cNvSpPr>
            <a:spLocks noGrp="1" noRot="1" noChangeAspect="1" noChangeArrowheads="1" noTextEdit="1"/>
          </p:cNvSpPr>
          <p:nvPr>
            <p:ph type="sldImg"/>
          </p:nvPr>
        </p:nvSpPr>
        <p:spPr>
          <a:xfrm>
            <a:off x="393700" y="692150"/>
            <a:ext cx="6070600" cy="3416300"/>
          </a:xfrm>
          <a:ln cap="flat"/>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a:extLst>
              <a:ext uri="{FF2B5EF4-FFF2-40B4-BE49-F238E27FC236}">
                <a16:creationId xmlns:a16="http://schemas.microsoft.com/office/drawing/2014/main" id="{32E959B5-FA3E-99BC-350F-87E14869D6F3}"/>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ndParaRPr>
          </a:p>
        </p:txBody>
      </p:sp>
      <p:sp>
        <p:nvSpPr>
          <p:cNvPr id="63491" name="Rectangle 3">
            <a:extLst>
              <a:ext uri="{FF2B5EF4-FFF2-40B4-BE49-F238E27FC236}">
                <a16:creationId xmlns:a16="http://schemas.microsoft.com/office/drawing/2014/main" id="{051F4474-1C9C-D92B-65EA-4C64ECF72119}"/>
              </a:ext>
            </a:extLst>
          </p:cNvPr>
          <p:cNvSpPr>
            <a:spLocks noGrp="1" noRot="1" noChangeAspect="1" noChangeArrowheads="1" noTextEdit="1"/>
          </p:cNvSpPr>
          <p:nvPr>
            <p:ph type="sldImg"/>
          </p:nvPr>
        </p:nvSpPr>
        <p:spPr>
          <a:xfrm>
            <a:off x="393700" y="692150"/>
            <a:ext cx="6070600" cy="3416300"/>
          </a:xfrm>
          <a:ln cap="flat"/>
        </p:spPr>
      </p:sp>
    </p:spTree>
    <p:extLst>
      <p:ext uri="{BB962C8B-B14F-4D97-AF65-F5344CB8AC3E}">
        <p14:creationId xmlns:p14="http://schemas.microsoft.com/office/powerpoint/2010/main" val="15529699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a:extLst>
              <a:ext uri="{FF2B5EF4-FFF2-40B4-BE49-F238E27FC236}">
                <a16:creationId xmlns:a16="http://schemas.microsoft.com/office/drawing/2014/main" id="{32E959B5-FA3E-99BC-350F-87E14869D6F3}"/>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ndParaRPr>
          </a:p>
        </p:txBody>
      </p:sp>
      <p:sp>
        <p:nvSpPr>
          <p:cNvPr id="63491" name="Rectangle 3">
            <a:extLst>
              <a:ext uri="{FF2B5EF4-FFF2-40B4-BE49-F238E27FC236}">
                <a16:creationId xmlns:a16="http://schemas.microsoft.com/office/drawing/2014/main" id="{051F4474-1C9C-D92B-65EA-4C64ECF72119}"/>
              </a:ext>
            </a:extLst>
          </p:cNvPr>
          <p:cNvSpPr>
            <a:spLocks noGrp="1" noRot="1" noChangeAspect="1" noChangeArrowheads="1" noTextEdit="1"/>
          </p:cNvSpPr>
          <p:nvPr>
            <p:ph type="sldImg"/>
          </p:nvPr>
        </p:nvSpPr>
        <p:spPr>
          <a:xfrm>
            <a:off x="393700" y="692150"/>
            <a:ext cx="6070600" cy="3416300"/>
          </a:xfrm>
          <a:ln cap="flat"/>
        </p:spPr>
      </p:sp>
    </p:spTree>
    <p:extLst>
      <p:ext uri="{BB962C8B-B14F-4D97-AF65-F5344CB8AC3E}">
        <p14:creationId xmlns:p14="http://schemas.microsoft.com/office/powerpoint/2010/main" val="25654582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a:extLst>
              <a:ext uri="{FF2B5EF4-FFF2-40B4-BE49-F238E27FC236}">
                <a16:creationId xmlns:a16="http://schemas.microsoft.com/office/drawing/2014/main" id="{5B77E297-3E98-0846-9B48-4DEBCB0D540E}"/>
              </a:ext>
            </a:extLst>
          </p:cNvPr>
          <p:cNvSpPr>
            <a:spLocks noGrp="1" noRot="1" noChangeAspect="1" noTextEdit="1"/>
          </p:cNvSpPr>
          <p:nvPr>
            <p:ph type="sldImg"/>
          </p:nvPr>
        </p:nvSpPr>
        <p:spPr>
          <a:xfrm>
            <a:off x="393700" y="692150"/>
            <a:ext cx="6070600" cy="3416300"/>
          </a:xfrm>
          <a:ln/>
        </p:spPr>
      </p:sp>
      <p:sp>
        <p:nvSpPr>
          <p:cNvPr id="64515" name="Notes Placeholder 2">
            <a:extLst>
              <a:ext uri="{FF2B5EF4-FFF2-40B4-BE49-F238E27FC236}">
                <a16:creationId xmlns:a16="http://schemas.microsoft.com/office/drawing/2014/main" id="{2A60BBA4-39DA-0EDE-4755-9E2EC964D261}"/>
              </a:ext>
            </a:extLst>
          </p:cNvPr>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Times New Roman" panose="02020603050405020304" pitchFamily="18" charset="0"/>
              </a:rPr>
              <a:t>4. Jackson JL, Kroenke K. Difficult patient encounters in the ambulatory clinic. Arch Intern Med. 1999;159:1069-1075.</a:t>
            </a:r>
          </a:p>
          <a:p>
            <a:r>
              <a:rPr lang="en-US" altLang="en-US">
                <a:latin typeface="Times New Roman" panose="02020603050405020304" pitchFamily="18" charset="0"/>
              </a:rPr>
              <a:t>5. Hahn SR, Thompson KS, Wills TA </a:t>
            </a:r>
            <a:r>
              <a:rPr lang="en-US" altLang="en-US" i="1">
                <a:latin typeface="Times New Roman" panose="02020603050405020304" pitchFamily="18" charset="0"/>
              </a:rPr>
              <a:t>et al</a:t>
            </a:r>
            <a:r>
              <a:rPr lang="en-US" altLang="en-US">
                <a:latin typeface="Times New Roman" panose="02020603050405020304" pitchFamily="18" charset="0"/>
              </a:rPr>
              <a:t>. The difficult doctor-patient relationship: somatization, personality and psychopathology. </a:t>
            </a:r>
            <a:r>
              <a:rPr lang="en-US" altLang="en-US" i="1">
                <a:latin typeface="Times New Roman" panose="02020603050405020304" pitchFamily="18" charset="0"/>
              </a:rPr>
              <a:t>J Clin Epidemiol</a:t>
            </a:r>
            <a:r>
              <a:rPr lang="en-US" altLang="en-US">
                <a:latin typeface="Times New Roman" panose="02020603050405020304" pitchFamily="18" charset="0"/>
              </a:rPr>
              <a:t>. 1994:47:647-657.</a:t>
            </a:r>
          </a:p>
          <a:p>
            <a:r>
              <a:rPr lang="en-US" altLang="en-US">
                <a:latin typeface="Times New Roman" panose="02020603050405020304" pitchFamily="18" charset="0"/>
              </a:rPr>
              <a:t>6. Hinchey, SA, Jackson AL. A cohort study assessing difficult patient encounters in a walk-in primary care clinic, predictors and outcomes. J Gen Intern Med. 2011 Jan 25. </a:t>
            </a:r>
          </a:p>
          <a:p>
            <a:r>
              <a:rPr lang="en-US" altLang="en-US">
                <a:latin typeface="Times New Roman" panose="02020603050405020304" pitchFamily="18" charset="0"/>
              </a:rPr>
              <a:t>	</a:t>
            </a:r>
          </a:p>
        </p:txBody>
      </p:sp>
      <p:sp>
        <p:nvSpPr>
          <p:cNvPr id="64516" name="Slide Number Placeholder 3">
            <a:extLst>
              <a:ext uri="{FF2B5EF4-FFF2-40B4-BE49-F238E27FC236}">
                <a16:creationId xmlns:a16="http://schemas.microsoft.com/office/drawing/2014/main" id="{F7E20A9D-FBEB-BFB5-9116-EC4F64B06060}"/>
              </a:ext>
            </a:extLst>
          </p:cNvPr>
          <p:cNvSpPr>
            <a:spLocks noGrp="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07BDCA0-573A-49D3-8C13-AA606D73D0DA}" type="slidenum">
              <a:rPr kumimoji="0" lang="en-US" altLang="en-US" sz="24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altLang="en-US" sz="24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投影片圖像版面配置區 1">
            <a:extLst>
              <a:ext uri="{FF2B5EF4-FFF2-40B4-BE49-F238E27FC236}">
                <a16:creationId xmlns:a16="http://schemas.microsoft.com/office/drawing/2014/main" id="{CD7E4423-3A39-A193-0DD6-F3AE9926AF0A}"/>
              </a:ext>
            </a:extLst>
          </p:cNvPr>
          <p:cNvSpPr>
            <a:spLocks noGrp="1" noRot="1" noChangeAspect="1" noTextEdit="1"/>
          </p:cNvSpPr>
          <p:nvPr>
            <p:ph type="sldImg"/>
          </p:nvPr>
        </p:nvSpPr>
        <p:spPr>
          <a:xfrm>
            <a:off x="393700" y="692150"/>
            <a:ext cx="6070600" cy="3416300"/>
          </a:xfrm>
          <a:ln/>
        </p:spPr>
      </p:sp>
      <p:sp>
        <p:nvSpPr>
          <p:cNvPr id="65539" name="備忘稿版面配置區 2">
            <a:extLst>
              <a:ext uri="{FF2B5EF4-FFF2-40B4-BE49-F238E27FC236}">
                <a16:creationId xmlns:a16="http://schemas.microsoft.com/office/drawing/2014/main" id="{E6DBBC88-7934-786D-0015-323502917D47}"/>
              </a:ext>
            </a:extLst>
          </p:cNvPr>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TW" altLang="en-US">
              <a:latin typeface="Times New Roman" panose="02020603050405020304" pitchFamily="18" charset="0"/>
            </a:endParaRPr>
          </a:p>
        </p:txBody>
      </p:sp>
      <p:sp>
        <p:nvSpPr>
          <p:cNvPr id="65540" name="投影片編號版面配置區 3">
            <a:extLst>
              <a:ext uri="{FF2B5EF4-FFF2-40B4-BE49-F238E27FC236}">
                <a16:creationId xmlns:a16="http://schemas.microsoft.com/office/drawing/2014/main" id="{44AB0222-A24C-6457-1FD8-96A769FCCF54}"/>
              </a:ext>
            </a:extLst>
          </p:cNvPr>
          <p:cNvSpPr>
            <a:spLocks noGrp="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CB3E2958-40B9-4921-99C2-DA97EC092402}" type="slidenum">
              <a:rPr kumimoji="0" lang="zh-TW" altLang="en-US" sz="2400" b="0" i="0" u="none" strike="noStrike" kern="1200" cap="none" spc="0" normalizeH="0" baseline="0" noProof="0">
                <a:ln>
                  <a:noFill/>
                </a:ln>
                <a:solidFill>
                  <a:prstClr val="black"/>
                </a:solidFill>
                <a:effectLst/>
                <a:uLnTx/>
                <a:uFillTx/>
                <a:latin typeface="Times New Roman" panose="02020603050405020304" pitchFamily="18" charset="0"/>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zh-TW" altLang="en-US" sz="2400" b="0" i="0" u="none" strike="noStrike" kern="1200" cap="none" spc="0" normalizeH="0" baseline="0" noProof="0">
              <a:ln>
                <a:noFill/>
              </a:ln>
              <a:solidFill>
                <a:prstClr val="black"/>
              </a:solidFill>
              <a:effectLst/>
              <a:uLnTx/>
              <a:uFillTx/>
              <a:latin typeface="Times New Roman" panose="02020603050405020304" pitchFamily="18" charset="0"/>
              <a:ea typeface="新細明體" panose="02020500000000000000" pitchFamily="18" charset="-120"/>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71867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07582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243516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73809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619639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195944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55682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412720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14588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556348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257634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517612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30468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49627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29865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485840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51612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48865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Slide 4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50D48"/>
          </a:solidFill>
          <a:ln/>
        </p:spPr>
      </p:sp>
      <p:sp>
        <p:nvSpPr>
          <p:cNvPr id="3" name="Shape 1"/>
          <p:cNvSpPr/>
          <p:nvPr/>
        </p:nvSpPr>
        <p:spPr>
          <a:xfrm>
            <a:off x="0" y="0"/>
            <a:ext cx="12192000" cy="6858000"/>
          </a:xfrm>
          <a:prstGeom prst="rect">
            <a:avLst/>
          </a:prstGeom>
          <a:solidFill>
            <a:srgbClr val="0C0A33"/>
          </a:solidFill>
          <a:ln/>
        </p:spPr>
      </p:sp>
      <p:pic>
        <p:nvPicPr>
          <p:cNvPr id="4" name="Image 0" descr="preencoded.png">
            <a:hlinkClick r:id="rId2"/>
          </p:cNvPr>
          <p:cNvPicPr>
            <a:picLocks noChangeAspect="1"/>
          </p:cNvPicPr>
          <p:nvPr/>
        </p:nvPicPr>
        <p:blipFill>
          <a:blip r:embed="rId3"/>
          <a:stretch>
            <a:fillRect/>
          </a:stretch>
        </p:blipFill>
        <p:spPr>
          <a:xfrm>
            <a:off x="10699346" y="6457950"/>
            <a:ext cx="1435504" cy="342900"/>
          </a:xfrm>
          <a:prstGeom prst="rect">
            <a:avLst/>
          </a:prstGeom>
        </p:spPr>
      </p:pic>
    </p:spTree>
    <p:extLst>
      <p:ext uri="{BB962C8B-B14F-4D97-AF65-F5344CB8AC3E}">
        <p14:creationId xmlns:p14="http://schemas.microsoft.com/office/powerpoint/2010/main" val="36559301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Slide 5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50D48"/>
          </a:solidFill>
          <a:ln/>
        </p:spPr>
      </p:sp>
      <p:sp>
        <p:nvSpPr>
          <p:cNvPr id="3" name="Shape 1"/>
          <p:cNvSpPr/>
          <p:nvPr/>
        </p:nvSpPr>
        <p:spPr>
          <a:xfrm>
            <a:off x="0" y="0"/>
            <a:ext cx="12192000" cy="6858000"/>
          </a:xfrm>
          <a:prstGeom prst="rect">
            <a:avLst/>
          </a:prstGeom>
          <a:solidFill>
            <a:srgbClr val="0C0A33"/>
          </a:solidFill>
          <a:ln/>
        </p:spPr>
      </p:sp>
      <p:pic>
        <p:nvPicPr>
          <p:cNvPr id="4" name="Image 0" descr="preencoded.png">
            <a:hlinkClick r:id="rId2"/>
          </p:cNvPr>
          <p:cNvPicPr>
            <a:picLocks noChangeAspect="1"/>
          </p:cNvPicPr>
          <p:nvPr/>
        </p:nvPicPr>
        <p:blipFill>
          <a:blip r:embed="rId3"/>
          <a:stretch>
            <a:fillRect/>
          </a:stretch>
        </p:blipFill>
        <p:spPr>
          <a:xfrm>
            <a:off x="10699346" y="6457950"/>
            <a:ext cx="1435504" cy="342900"/>
          </a:xfrm>
          <a:prstGeom prst="rect">
            <a:avLst/>
          </a:prstGeom>
        </p:spPr>
      </p:pic>
    </p:spTree>
    <p:extLst>
      <p:ext uri="{BB962C8B-B14F-4D97-AF65-F5344CB8AC3E}">
        <p14:creationId xmlns:p14="http://schemas.microsoft.com/office/powerpoint/2010/main" val="2398127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914400" y="228600"/>
            <a:ext cx="10363200" cy="1219200"/>
          </a:xfrm>
        </p:spPr>
        <p:txBody>
          <a:bodyPr/>
          <a:lstStyle/>
          <a:p>
            <a:r>
              <a:rPr lang="en-US"/>
              <a:t>Click to edit Master title style</a:t>
            </a:r>
          </a:p>
        </p:txBody>
      </p:sp>
      <p:sp>
        <p:nvSpPr>
          <p:cNvPr id="3" name="ClipArt Placeholder 2"/>
          <p:cNvSpPr>
            <a:spLocks noGrp="1"/>
          </p:cNvSpPr>
          <p:nvPr>
            <p:ph type="clipArt" sz="half" idx="1"/>
          </p:nvPr>
        </p:nvSpPr>
        <p:spPr>
          <a:xfrm>
            <a:off x="914400" y="1828800"/>
            <a:ext cx="5080000" cy="4114800"/>
          </a:xfrm>
        </p:spPr>
        <p:txBody>
          <a:bodyPr/>
          <a:lstStyle/>
          <a:p>
            <a:pPr lvl="0"/>
            <a:endParaRPr lang="en-US" noProof="0"/>
          </a:p>
        </p:txBody>
      </p:sp>
      <p:sp>
        <p:nvSpPr>
          <p:cNvPr id="4" name="Text Placeholder 3"/>
          <p:cNvSpPr>
            <a:spLocks noGrp="1"/>
          </p:cNvSpPr>
          <p:nvPr>
            <p:ph type="body" sz="half" idx="2"/>
          </p:nvPr>
        </p:nvSpPr>
        <p:spPr>
          <a:xfrm>
            <a:off x="6197600" y="18288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7167749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F3BC5E0-B1CD-F67A-F34D-CEF9DD175821}"/>
              </a:ext>
            </a:extLst>
          </p:cNvPr>
          <p:cNvSpPr>
            <a:spLocks noGrp="1"/>
          </p:cNvSpPr>
          <p:nvPr>
            <p:ph type="dt" sz="half" idx="10"/>
          </p:nvPr>
        </p:nvSpPr>
        <p:spPr>
          <a:xfrm>
            <a:off x="609600" y="6245225"/>
            <a:ext cx="2844800" cy="476250"/>
          </a:xfrm>
          <a:prstGeom prst="rect">
            <a:avLst/>
          </a:prstGeom>
        </p:spPr>
        <p:txBody>
          <a:bodyPr/>
          <a:lstStyle>
            <a:lvl1pPr>
              <a:defRPr/>
            </a:lvl1pPr>
          </a:lstStyle>
          <a:p>
            <a:pPr>
              <a:defRPr/>
            </a:pPr>
            <a:endParaRPr lang="hu-HU"/>
          </a:p>
        </p:txBody>
      </p:sp>
      <p:sp>
        <p:nvSpPr>
          <p:cNvPr id="6" name="Footer Placeholder 5">
            <a:extLst>
              <a:ext uri="{FF2B5EF4-FFF2-40B4-BE49-F238E27FC236}">
                <a16:creationId xmlns:a16="http://schemas.microsoft.com/office/drawing/2014/main" id="{FF7D6ED9-E89D-828A-B3B6-01D81082B147}"/>
              </a:ext>
            </a:extLst>
          </p:cNvPr>
          <p:cNvSpPr>
            <a:spLocks noGrp="1"/>
          </p:cNvSpPr>
          <p:nvPr>
            <p:ph type="ftr" sz="quarter" idx="11"/>
          </p:nvPr>
        </p:nvSpPr>
        <p:spPr>
          <a:xfrm>
            <a:off x="4165600" y="6245225"/>
            <a:ext cx="3860800" cy="476250"/>
          </a:xfrm>
          <a:prstGeom prst="rect">
            <a:avLst/>
          </a:prstGeom>
        </p:spPr>
        <p:txBody>
          <a:bodyPr/>
          <a:lstStyle>
            <a:lvl1pPr>
              <a:defRPr/>
            </a:lvl1pPr>
          </a:lstStyle>
          <a:p>
            <a:pPr>
              <a:defRPr/>
            </a:pPr>
            <a:endParaRPr lang="hu-HU"/>
          </a:p>
        </p:txBody>
      </p:sp>
      <p:sp>
        <p:nvSpPr>
          <p:cNvPr id="7" name="Slide Number Placeholder 6">
            <a:extLst>
              <a:ext uri="{FF2B5EF4-FFF2-40B4-BE49-F238E27FC236}">
                <a16:creationId xmlns:a16="http://schemas.microsoft.com/office/drawing/2014/main" id="{24110864-01FA-4A3F-54EB-ECB96229E9BC}"/>
              </a:ext>
            </a:extLst>
          </p:cNvPr>
          <p:cNvSpPr>
            <a:spLocks noGrp="1"/>
          </p:cNvSpPr>
          <p:nvPr>
            <p:ph type="sldNum" sz="quarter" idx="12"/>
          </p:nvPr>
        </p:nvSpPr>
        <p:spPr>
          <a:xfrm>
            <a:off x="8737600" y="6245225"/>
            <a:ext cx="2844800" cy="476250"/>
          </a:xfrm>
          <a:prstGeom prst="rect">
            <a:avLst/>
          </a:prstGeom>
        </p:spPr>
        <p:txBody>
          <a:bodyPr vert="horz" wrap="square" lIns="91440" tIns="45720" rIns="91440" bIns="45720" numCol="1" anchor="t" anchorCtr="0" compatLnSpc="1">
            <a:prstTxWarp prst="textNoShape">
              <a:avLst/>
            </a:prstTxWarp>
          </a:bodyPr>
          <a:lstStyle>
            <a:lvl1pPr>
              <a:defRPr/>
            </a:lvl1pPr>
          </a:lstStyle>
          <a:p>
            <a:fld id="{98991E82-5D0E-49D2-886E-22B9BC5CD8DC}" type="slidenum">
              <a:rPr lang="hu-HU" altLang="en-US"/>
              <a:pPr/>
              <a:t>‹#›</a:t>
            </a:fld>
            <a:endParaRPr lang="hu-HU" altLang="en-US"/>
          </a:p>
        </p:txBody>
      </p:sp>
    </p:spTree>
    <p:extLst>
      <p:ext uri="{BB962C8B-B14F-4D97-AF65-F5344CB8AC3E}">
        <p14:creationId xmlns:p14="http://schemas.microsoft.com/office/powerpoint/2010/main" val="3304565524"/>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28E80666-FB37-4B36-9149-507F3B0178E3}" type="datetimeFigureOut">
              <a:rPr lang="en-US" smtClean="0"/>
              <a:pPr/>
              <a:t>5/24/2025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E63A33-8271-4DD0-9C48-789913D7C115}" type="slidenum">
              <a:rPr lang="en-US" smtClean="0"/>
              <a:pPr/>
              <a:t>‹#›</a:t>
            </a:fld>
            <a:endParaRPr lang="en-US"/>
          </a:p>
        </p:txBody>
      </p:sp>
      <p:sp>
        <p:nvSpPr>
          <p:cNvPr id="9" name="Content Placeholder 8"/>
          <p:cNvSpPr>
            <a:spLocks noGrp="1"/>
          </p:cNvSpPr>
          <p:nvPr>
            <p:ph sz="quarter" idx="13"/>
          </p:nvPr>
        </p:nvSpPr>
        <p:spPr>
          <a:xfrm>
            <a:off x="1731264" y="2121407"/>
            <a:ext cx="4267200" cy="36027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6217920" y="2119313"/>
            <a:ext cx="4267200" cy="36052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958438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able of contents">
  <p:cSld name="Table of contents">
    <p:spTree>
      <p:nvGrpSpPr>
        <p:cNvPr id="1" name="Shape 126"/>
        <p:cNvGrpSpPr/>
        <p:nvPr/>
      </p:nvGrpSpPr>
      <p:grpSpPr>
        <a:xfrm>
          <a:off x="0" y="0"/>
          <a:ext cx="0" cy="0"/>
          <a:chOff x="0" y="0"/>
          <a:chExt cx="0" cy="0"/>
        </a:xfrm>
      </p:grpSpPr>
      <p:sp>
        <p:nvSpPr>
          <p:cNvPr id="127" name="Google Shape;127;p16"/>
          <p:cNvSpPr/>
          <p:nvPr/>
        </p:nvSpPr>
        <p:spPr>
          <a:xfrm rot="9339447" flipH="1">
            <a:off x="-6876941" y="2926827"/>
            <a:ext cx="9962073" cy="6362309"/>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28" name="Google Shape;128;p16"/>
          <p:cNvSpPr/>
          <p:nvPr/>
        </p:nvSpPr>
        <p:spPr>
          <a:xfrm>
            <a:off x="1491422" y="2065591"/>
            <a:ext cx="1801116" cy="1297527"/>
          </a:xfrm>
          <a:custGeom>
            <a:avLst/>
            <a:gdLst/>
            <a:ahLst/>
            <a:cxnLst/>
            <a:rect l="l" t="t" r="r" b="b"/>
            <a:pathLst>
              <a:path w="18827" h="13563" extrusionOk="0">
                <a:moveTo>
                  <a:pt x="7161" y="0"/>
                </a:moveTo>
                <a:cubicBezTo>
                  <a:pt x="6367" y="0"/>
                  <a:pt x="5745" y="97"/>
                  <a:pt x="5462" y="302"/>
                </a:cubicBezTo>
                <a:cubicBezTo>
                  <a:pt x="5439" y="302"/>
                  <a:pt x="5416" y="302"/>
                  <a:pt x="5393" y="302"/>
                </a:cubicBezTo>
                <a:cubicBezTo>
                  <a:pt x="1116" y="302"/>
                  <a:pt x="1" y="5785"/>
                  <a:pt x="370" y="9035"/>
                </a:cubicBezTo>
                <a:cubicBezTo>
                  <a:pt x="734" y="12239"/>
                  <a:pt x="5348" y="13486"/>
                  <a:pt x="7931" y="13560"/>
                </a:cubicBezTo>
                <a:cubicBezTo>
                  <a:pt x="7975" y="13562"/>
                  <a:pt x="8020" y="13562"/>
                  <a:pt x="8064" y="13562"/>
                </a:cubicBezTo>
                <a:cubicBezTo>
                  <a:pt x="13120" y="13562"/>
                  <a:pt x="18826" y="5169"/>
                  <a:pt x="13911" y="1714"/>
                </a:cubicBezTo>
                <a:cubicBezTo>
                  <a:pt x="12377" y="637"/>
                  <a:pt x="9200" y="0"/>
                  <a:pt x="7161" y="0"/>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29" name="Google Shape;129;p16"/>
          <p:cNvSpPr/>
          <p:nvPr/>
        </p:nvSpPr>
        <p:spPr>
          <a:xfrm flipH="1">
            <a:off x="6421685" y="2065601"/>
            <a:ext cx="1801116" cy="1297527"/>
          </a:xfrm>
          <a:custGeom>
            <a:avLst/>
            <a:gdLst/>
            <a:ahLst/>
            <a:cxnLst/>
            <a:rect l="l" t="t" r="r" b="b"/>
            <a:pathLst>
              <a:path w="18827" h="13563" extrusionOk="0">
                <a:moveTo>
                  <a:pt x="7161" y="0"/>
                </a:moveTo>
                <a:cubicBezTo>
                  <a:pt x="6367" y="0"/>
                  <a:pt x="5745" y="97"/>
                  <a:pt x="5462" y="302"/>
                </a:cubicBezTo>
                <a:cubicBezTo>
                  <a:pt x="5439" y="302"/>
                  <a:pt x="5416" y="302"/>
                  <a:pt x="5393" y="302"/>
                </a:cubicBezTo>
                <a:cubicBezTo>
                  <a:pt x="1116" y="302"/>
                  <a:pt x="1" y="5785"/>
                  <a:pt x="370" y="9035"/>
                </a:cubicBezTo>
                <a:cubicBezTo>
                  <a:pt x="734" y="12239"/>
                  <a:pt x="5348" y="13486"/>
                  <a:pt x="7931" y="13560"/>
                </a:cubicBezTo>
                <a:cubicBezTo>
                  <a:pt x="7975" y="13562"/>
                  <a:pt x="8020" y="13562"/>
                  <a:pt x="8064" y="13562"/>
                </a:cubicBezTo>
                <a:cubicBezTo>
                  <a:pt x="13120" y="13562"/>
                  <a:pt x="18826" y="5169"/>
                  <a:pt x="13911" y="1714"/>
                </a:cubicBezTo>
                <a:cubicBezTo>
                  <a:pt x="12377" y="637"/>
                  <a:pt x="9200" y="0"/>
                  <a:pt x="7161" y="0"/>
                </a:cubicBezTo>
                <a:close/>
              </a:path>
            </a:pathLst>
          </a:custGeom>
          <a:solidFill>
            <a:schemeClr val="dk2">
              <a:alpha val="1285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0" name="Google Shape;130;p16"/>
          <p:cNvSpPr/>
          <p:nvPr/>
        </p:nvSpPr>
        <p:spPr>
          <a:xfrm flipH="1">
            <a:off x="9216114" y="1986050"/>
            <a:ext cx="1549665" cy="1377089"/>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rgbClr val="627588">
              <a:alpha val="1300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1" name="Google Shape;131;p16"/>
          <p:cNvSpPr/>
          <p:nvPr/>
        </p:nvSpPr>
        <p:spPr>
          <a:xfrm>
            <a:off x="4067601" y="2025818"/>
            <a:ext cx="1460129" cy="1297525"/>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accent3">
              <a:alpha val="2588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2" name="Google Shape;132;p16"/>
          <p:cNvSpPr/>
          <p:nvPr/>
        </p:nvSpPr>
        <p:spPr>
          <a:xfrm rot="-10285603">
            <a:off x="9533762" y="-3021844"/>
            <a:ext cx="9962348" cy="6362485"/>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3" name="Google Shape;133;p16"/>
          <p:cNvSpPr/>
          <p:nvPr/>
        </p:nvSpPr>
        <p:spPr>
          <a:xfrm rot="649785">
            <a:off x="9130704" y="-325366"/>
            <a:ext cx="6078529" cy="1821148"/>
          </a:xfrm>
          <a:custGeom>
            <a:avLst/>
            <a:gdLst/>
            <a:ahLst/>
            <a:cxnLst/>
            <a:rect l="l" t="t" r="r" b="b"/>
            <a:pathLst>
              <a:path w="49165" h="14730" extrusionOk="0">
                <a:moveTo>
                  <a:pt x="10042" y="1"/>
                </a:moveTo>
                <a:cubicBezTo>
                  <a:pt x="7738" y="1"/>
                  <a:pt x="5495" y="326"/>
                  <a:pt x="4009" y="1712"/>
                </a:cubicBezTo>
                <a:cubicBezTo>
                  <a:pt x="1833" y="3743"/>
                  <a:pt x="1312" y="7198"/>
                  <a:pt x="759" y="9976"/>
                </a:cubicBezTo>
                <a:cubicBezTo>
                  <a:pt x="1" y="13802"/>
                  <a:pt x="5815" y="14642"/>
                  <a:pt x="11014" y="14723"/>
                </a:cubicBezTo>
                <a:cubicBezTo>
                  <a:pt x="11312" y="14728"/>
                  <a:pt x="11609" y="14730"/>
                  <a:pt x="11901" y="14730"/>
                </a:cubicBezTo>
                <a:cubicBezTo>
                  <a:pt x="14717" y="14730"/>
                  <a:pt x="17219" y="14537"/>
                  <a:pt x="18198" y="14531"/>
                </a:cubicBezTo>
                <a:cubicBezTo>
                  <a:pt x="20643" y="14515"/>
                  <a:pt x="23088" y="14508"/>
                  <a:pt x="25533" y="14508"/>
                </a:cubicBezTo>
                <a:cubicBezTo>
                  <a:pt x="31860" y="14508"/>
                  <a:pt x="38186" y="14553"/>
                  <a:pt x="44512" y="14593"/>
                </a:cubicBezTo>
                <a:cubicBezTo>
                  <a:pt x="44551" y="14593"/>
                  <a:pt x="44589" y="14594"/>
                  <a:pt x="44628" y="14594"/>
                </a:cubicBezTo>
                <a:cubicBezTo>
                  <a:pt x="45065" y="14594"/>
                  <a:pt x="45520" y="14568"/>
                  <a:pt x="45879" y="14323"/>
                </a:cubicBezTo>
                <a:cubicBezTo>
                  <a:pt x="46214" y="14095"/>
                  <a:pt x="46403" y="13708"/>
                  <a:pt x="46569" y="13337"/>
                </a:cubicBezTo>
                <a:cubicBezTo>
                  <a:pt x="47681" y="10865"/>
                  <a:pt x="49165" y="7692"/>
                  <a:pt x="48504" y="4911"/>
                </a:cubicBezTo>
                <a:cubicBezTo>
                  <a:pt x="47559" y="915"/>
                  <a:pt x="42091" y="691"/>
                  <a:pt x="37832" y="691"/>
                </a:cubicBezTo>
                <a:cubicBezTo>
                  <a:pt x="37295" y="691"/>
                  <a:pt x="36777" y="694"/>
                  <a:pt x="36289" y="694"/>
                </a:cubicBezTo>
                <a:cubicBezTo>
                  <a:pt x="35639" y="694"/>
                  <a:pt x="35044" y="688"/>
                  <a:pt x="34531" y="658"/>
                </a:cubicBezTo>
                <a:cubicBezTo>
                  <a:pt x="29340" y="361"/>
                  <a:pt x="24149" y="242"/>
                  <a:pt x="18952" y="242"/>
                </a:cubicBezTo>
                <a:cubicBezTo>
                  <a:pt x="17950" y="242"/>
                  <a:pt x="16949" y="246"/>
                  <a:pt x="15946" y="255"/>
                </a:cubicBezTo>
                <a:cubicBezTo>
                  <a:pt x="15904" y="255"/>
                  <a:pt x="15862" y="255"/>
                  <a:pt x="15819" y="255"/>
                </a:cubicBezTo>
                <a:cubicBezTo>
                  <a:pt x="14168" y="255"/>
                  <a:pt x="12081" y="1"/>
                  <a:pt x="10042" y="1"/>
                </a:cubicBezTo>
                <a:close/>
              </a:path>
            </a:pathLst>
          </a:custGeom>
          <a:solidFill>
            <a:srgbClr val="627588">
              <a:alpha val="1300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4" name="Google Shape;134;p16"/>
          <p:cNvSpPr/>
          <p:nvPr/>
        </p:nvSpPr>
        <p:spPr>
          <a:xfrm rot="813319">
            <a:off x="-5732535" y="-6290030"/>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5" name="Google Shape;135;p16"/>
          <p:cNvSpPr/>
          <p:nvPr/>
        </p:nvSpPr>
        <p:spPr>
          <a:xfrm rot="9089871">
            <a:off x="9399935" y="2525041"/>
            <a:ext cx="10434933" cy="3837193"/>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6" name="Google Shape;136;p16"/>
          <p:cNvSpPr/>
          <p:nvPr/>
        </p:nvSpPr>
        <p:spPr>
          <a:xfrm rot="-576017">
            <a:off x="-6434039" y="-896366"/>
            <a:ext cx="10434765" cy="3837131"/>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7" name="Google Shape;137;p16"/>
          <p:cNvSpPr txBox="1">
            <a:spLocks noGrp="1"/>
          </p:cNvSpPr>
          <p:nvPr>
            <p:ph type="title"/>
          </p:nvPr>
        </p:nvSpPr>
        <p:spPr>
          <a:xfrm>
            <a:off x="977033" y="3509733"/>
            <a:ext cx="2448000" cy="1116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38" name="Google Shape;138;p16"/>
          <p:cNvSpPr txBox="1">
            <a:spLocks noGrp="1"/>
          </p:cNvSpPr>
          <p:nvPr>
            <p:ph type="subTitle" idx="1"/>
          </p:nvPr>
        </p:nvSpPr>
        <p:spPr>
          <a:xfrm>
            <a:off x="977049" y="4682288"/>
            <a:ext cx="2448000" cy="1116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39" name="Google Shape;139;p16"/>
          <p:cNvSpPr txBox="1">
            <a:spLocks noGrp="1"/>
          </p:cNvSpPr>
          <p:nvPr>
            <p:ph type="title" idx="2" hasCustomPrompt="1"/>
          </p:nvPr>
        </p:nvSpPr>
        <p:spPr>
          <a:xfrm>
            <a:off x="977035" y="2415785"/>
            <a:ext cx="2448000" cy="5968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4800">
                <a:solidFill>
                  <a:schemeClr val="lt1"/>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0" name="Google Shape;140;p16"/>
          <p:cNvSpPr txBox="1">
            <a:spLocks noGrp="1"/>
          </p:cNvSpPr>
          <p:nvPr>
            <p:ph type="title" idx="3"/>
          </p:nvPr>
        </p:nvSpPr>
        <p:spPr>
          <a:xfrm>
            <a:off x="3573667" y="3509733"/>
            <a:ext cx="2448000" cy="1116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41" name="Google Shape;141;p16"/>
          <p:cNvSpPr txBox="1">
            <a:spLocks noGrp="1"/>
          </p:cNvSpPr>
          <p:nvPr>
            <p:ph type="subTitle" idx="4"/>
          </p:nvPr>
        </p:nvSpPr>
        <p:spPr>
          <a:xfrm>
            <a:off x="3573683" y="4682288"/>
            <a:ext cx="2448000" cy="1116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42" name="Google Shape;142;p16"/>
          <p:cNvSpPr txBox="1">
            <a:spLocks noGrp="1"/>
          </p:cNvSpPr>
          <p:nvPr>
            <p:ph type="title" idx="5"/>
          </p:nvPr>
        </p:nvSpPr>
        <p:spPr>
          <a:xfrm>
            <a:off x="6170300" y="3509733"/>
            <a:ext cx="2448000" cy="1116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43" name="Google Shape;143;p16"/>
          <p:cNvSpPr txBox="1">
            <a:spLocks noGrp="1"/>
          </p:cNvSpPr>
          <p:nvPr>
            <p:ph type="subTitle" idx="6"/>
          </p:nvPr>
        </p:nvSpPr>
        <p:spPr>
          <a:xfrm>
            <a:off x="6170316" y="4682288"/>
            <a:ext cx="2448000" cy="1116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44" name="Google Shape;144;p16"/>
          <p:cNvSpPr txBox="1">
            <a:spLocks noGrp="1"/>
          </p:cNvSpPr>
          <p:nvPr>
            <p:ph type="title" idx="7"/>
          </p:nvPr>
        </p:nvSpPr>
        <p:spPr>
          <a:xfrm>
            <a:off x="8766933" y="3509733"/>
            <a:ext cx="2448000" cy="1116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45" name="Google Shape;145;p16"/>
          <p:cNvSpPr txBox="1">
            <a:spLocks noGrp="1"/>
          </p:cNvSpPr>
          <p:nvPr>
            <p:ph type="subTitle" idx="8"/>
          </p:nvPr>
        </p:nvSpPr>
        <p:spPr>
          <a:xfrm>
            <a:off x="8766949" y="4682288"/>
            <a:ext cx="2448000" cy="1116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46" name="Google Shape;146;p16"/>
          <p:cNvSpPr txBox="1">
            <a:spLocks noGrp="1"/>
          </p:cNvSpPr>
          <p:nvPr>
            <p:ph type="title" idx="9" hasCustomPrompt="1"/>
          </p:nvPr>
        </p:nvSpPr>
        <p:spPr>
          <a:xfrm>
            <a:off x="3573661" y="2415785"/>
            <a:ext cx="2448000" cy="5968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4800">
                <a:solidFill>
                  <a:schemeClr val="lt1"/>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7" name="Google Shape;147;p16"/>
          <p:cNvSpPr txBox="1">
            <a:spLocks noGrp="1"/>
          </p:cNvSpPr>
          <p:nvPr>
            <p:ph type="title" idx="13" hasCustomPrompt="1"/>
          </p:nvPr>
        </p:nvSpPr>
        <p:spPr>
          <a:xfrm>
            <a:off x="6170295" y="2415785"/>
            <a:ext cx="2448000" cy="5968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4800">
                <a:solidFill>
                  <a:schemeClr val="lt1"/>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8" name="Google Shape;148;p16"/>
          <p:cNvSpPr txBox="1">
            <a:spLocks noGrp="1"/>
          </p:cNvSpPr>
          <p:nvPr>
            <p:ph type="title" idx="14" hasCustomPrompt="1"/>
          </p:nvPr>
        </p:nvSpPr>
        <p:spPr>
          <a:xfrm>
            <a:off x="8766928" y="2415785"/>
            <a:ext cx="2448000" cy="5968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4800">
                <a:solidFill>
                  <a:schemeClr val="lt1"/>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9" name="Google Shape;149;p16"/>
          <p:cNvSpPr txBox="1">
            <a:spLocks noGrp="1"/>
          </p:cNvSpPr>
          <p:nvPr>
            <p:ph type="title" idx="15"/>
          </p:nvPr>
        </p:nvSpPr>
        <p:spPr>
          <a:xfrm flipH="1">
            <a:off x="959900" y="583600"/>
            <a:ext cx="10272000" cy="877200"/>
          </a:xfrm>
          <a:prstGeom prst="rect">
            <a:avLst/>
          </a:prstGeom>
          <a:noFill/>
          <a:ln>
            <a:noFill/>
          </a:ln>
        </p:spPr>
        <p:txBody>
          <a:bodyPr spcFirstLastPara="1" wrap="square" lIns="91425" tIns="91425" rIns="91425" bIns="91425" anchor="ctr" anchorCtr="0">
            <a:noAutofit/>
          </a:bodyPr>
          <a:lstStyle>
            <a:lvl1pPr lvl="0" rtl="0">
              <a:spcBef>
                <a:spcPts val="0"/>
              </a:spcBef>
              <a:spcAft>
                <a:spcPts val="0"/>
              </a:spcAft>
              <a:buSzPts val="2800"/>
              <a:buNone/>
              <a:defRPr sz="4000">
                <a:latin typeface="Kulim Park"/>
                <a:ea typeface="Kulim Park"/>
                <a:cs typeface="Kulim Park"/>
                <a:sym typeface="Kulim Park"/>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extLst>
      <p:ext uri="{BB962C8B-B14F-4D97-AF65-F5344CB8AC3E}">
        <p14:creationId xmlns:p14="http://schemas.microsoft.com/office/powerpoint/2010/main" val="372293629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57"/>
        <p:cNvGrpSpPr/>
        <p:nvPr/>
      </p:nvGrpSpPr>
      <p:grpSpPr>
        <a:xfrm>
          <a:off x="0" y="0"/>
          <a:ext cx="0" cy="0"/>
          <a:chOff x="0" y="0"/>
          <a:chExt cx="0" cy="0"/>
        </a:xfrm>
      </p:grpSpPr>
      <p:sp>
        <p:nvSpPr>
          <p:cNvPr id="58" name="Google Shape;58;p7"/>
          <p:cNvSpPr/>
          <p:nvPr/>
        </p:nvSpPr>
        <p:spPr>
          <a:xfrm rot="3394465" flipH="1">
            <a:off x="6721980" y="3048025"/>
            <a:ext cx="11604457" cy="7410964"/>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59" name="Google Shape;59;p7"/>
          <p:cNvSpPr/>
          <p:nvPr/>
        </p:nvSpPr>
        <p:spPr>
          <a:xfrm rot="-10285603">
            <a:off x="9533762" y="-3021844"/>
            <a:ext cx="9962348" cy="6362485"/>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3">
              <a:alpha val="2549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60" name="Google Shape;60;p7"/>
          <p:cNvSpPr/>
          <p:nvPr/>
        </p:nvSpPr>
        <p:spPr>
          <a:xfrm rot="955394" flipH="1">
            <a:off x="1947815" y="-2930283"/>
            <a:ext cx="10434704" cy="3837109"/>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61" name="Google Shape;61;p7"/>
          <p:cNvSpPr txBox="1">
            <a:spLocks noGrp="1"/>
          </p:cNvSpPr>
          <p:nvPr>
            <p:ph type="body" idx="1"/>
          </p:nvPr>
        </p:nvSpPr>
        <p:spPr>
          <a:xfrm>
            <a:off x="6096000" y="1825767"/>
            <a:ext cx="5134000" cy="4443600"/>
          </a:xfrm>
          <a:prstGeom prst="rect">
            <a:avLst/>
          </a:prstGeom>
        </p:spPr>
        <p:txBody>
          <a:bodyPr spcFirstLastPara="1" wrap="square" lIns="91425" tIns="91425" rIns="91425" bIns="91425" anchor="ctr" anchorCtr="0">
            <a:noAutofit/>
          </a:bodyPr>
          <a:lstStyle>
            <a:lvl1pPr marL="609585" lvl="0" indent="-440256" rtl="0">
              <a:lnSpc>
                <a:spcPct val="100000"/>
              </a:lnSpc>
              <a:spcBef>
                <a:spcPts val="0"/>
              </a:spcBef>
              <a:spcAft>
                <a:spcPts val="0"/>
              </a:spcAft>
              <a:buSzPts val="1600"/>
              <a:buFont typeface="Nunito Light"/>
              <a:buChar char="●"/>
              <a:defRPr sz="1867"/>
            </a:lvl1pPr>
            <a:lvl2pPr marL="1219170" lvl="1" indent="-440256" rtl="0">
              <a:lnSpc>
                <a:spcPct val="100000"/>
              </a:lnSpc>
              <a:spcBef>
                <a:spcPts val="0"/>
              </a:spcBef>
              <a:spcAft>
                <a:spcPts val="0"/>
              </a:spcAft>
              <a:buSzPts val="1600"/>
              <a:buFont typeface="Nunito Light"/>
              <a:buChar char="○"/>
              <a:defRPr/>
            </a:lvl2pPr>
            <a:lvl3pPr marL="1828754" lvl="2" indent="-431789" rtl="0">
              <a:lnSpc>
                <a:spcPct val="100000"/>
              </a:lnSpc>
              <a:spcBef>
                <a:spcPts val="2133"/>
              </a:spcBef>
              <a:spcAft>
                <a:spcPts val="0"/>
              </a:spcAft>
              <a:buSzPts val="1500"/>
              <a:buFont typeface="Nunito Light"/>
              <a:buChar char="■"/>
              <a:defRPr/>
            </a:lvl3pPr>
            <a:lvl4pPr marL="2438339" lvl="3" indent="-431789" rtl="0">
              <a:lnSpc>
                <a:spcPct val="100000"/>
              </a:lnSpc>
              <a:spcBef>
                <a:spcPts val="2133"/>
              </a:spcBef>
              <a:spcAft>
                <a:spcPts val="0"/>
              </a:spcAft>
              <a:buSzPts val="1500"/>
              <a:buFont typeface="Nunito Light"/>
              <a:buChar char="●"/>
              <a:defRPr/>
            </a:lvl4pPr>
            <a:lvl5pPr marL="3047924" lvl="4" indent="-440256" rtl="0">
              <a:lnSpc>
                <a:spcPct val="100000"/>
              </a:lnSpc>
              <a:spcBef>
                <a:spcPts val="2133"/>
              </a:spcBef>
              <a:spcAft>
                <a:spcPts val="0"/>
              </a:spcAft>
              <a:buSzPts val="1600"/>
              <a:buFont typeface="Nunito Light"/>
              <a:buChar char="○"/>
              <a:defRPr/>
            </a:lvl5pPr>
            <a:lvl6pPr marL="3657509" lvl="5" indent="-440256" rtl="0">
              <a:lnSpc>
                <a:spcPct val="100000"/>
              </a:lnSpc>
              <a:spcBef>
                <a:spcPts val="2133"/>
              </a:spcBef>
              <a:spcAft>
                <a:spcPts val="0"/>
              </a:spcAft>
              <a:buSzPts val="1600"/>
              <a:buFont typeface="Nunito Light"/>
              <a:buChar char="■"/>
              <a:defRPr/>
            </a:lvl6pPr>
            <a:lvl7pPr marL="4267093" lvl="6" indent="-414856" rtl="0">
              <a:lnSpc>
                <a:spcPct val="100000"/>
              </a:lnSpc>
              <a:spcBef>
                <a:spcPts val="2133"/>
              </a:spcBef>
              <a:spcAft>
                <a:spcPts val="0"/>
              </a:spcAft>
              <a:buSzPts val="1300"/>
              <a:buFont typeface="Nunito Light"/>
              <a:buChar char="●"/>
              <a:defRPr/>
            </a:lvl7pPr>
            <a:lvl8pPr marL="4876678" lvl="7" indent="-414856" rtl="0">
              <a:lnSpc>
                <a:spcPct val="100000"/>
              </a:lnSpc>
              <a:spcBef>
                <a:spcPts val="2133"/>
              </a:spcBef>
              <a:spcAft>
                <a:spcPts val="0"/>
              </a:spcAft>
              <a:buSzPts val="1300"/>
              <a:buFont typeface="Nunito Light"/>
              <a:buChar char="○"/>
              <a:defRPr/>
            </a:lvl8pPr>
            <a:lvl9pPr marL="5486263" lvl="8" indent="-440256" rtl="0">
              <a:lnSpc>
                <a:spcPct val="100000"/>
              </a:lnSpc>
              <a:spcBef>
                <a:spcPts val="2133"/>
              </a:spcBef>
              <a:spcAft>
                <a:spcPts val="2133"/>
              </a:spcAft>
              <a:buSzPts val="1600"/>
              <a:buFont typeface="Nunito Light"/>
              <a:buChar char="■"/>
              <a:defRPr/>
            </a:lvl9pPr>
          </a:lstStyle>
          <a:p>
            <a:endParaRPr/>
          </a:p>
        </p:txBody>
      </p:sp>
      <p:sp>
        <p:nvSpPr>
          <p:cNvPr id="62" name="Google Shape;62;p7"/>
          <p:cNvSpPr txBox="1">
            <a:spLocks noGrp="1"/>
          </p:cNvSpPr>
          <p:nvPr>
            <p:ph type="title"/>
          </p:nvPr>
        </p:nvSpPr>
        <p:spPr>
          <a:xfrm>
            <a:off x="959900" y="583600"/>
            <a:ext cx="10272000" cy="877200"/>
          </a:xfrm>
          <a:prstGeom prst="rect">
            <a:avLst/>
          </a:prstGeom>
          <a:noFill/>
          <a:ln>
            <a:noFill/>
          </a:ln>
        </p:spPr>
        <p:txBody>
          <a:bodyPr spcFirstLastPara="1" wrap="square" lIns="91425" tIns="91425" rIns="91425" bIns="91425" anchor="ctr" anchorCtr="0">
            <a:noAutofit/>
          </a:bodyPr>
          <a:lstStyle>
            <a:lvl1pPr lvl="0" rtl="0">
              <a:spcBef>
                <a:spcPts val="0"/>
              </a:spcBef>
              <a:spcAft>
                <a:spcPts val="0"/>
              </a:spcAft>
              <a:buSzPts val="2800"/>
              <a:buNone/>
              <a:defRPr sz="4000">
                <a:latin typeface="Kulim Park"/>
                <a:ea typeface="Kulim Park"/>
                <a:cs typeface="Kulim Park"/>
                <a:sym typeface="Kulim Park"/>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extLst>
      <p:ext uri="{BB962C8B-B14F-4D97-AF65-F5344CB8AC3E}">
        <p14:creationId xmlns:p14="http://schemas.microsoft.com/office/powerpoint/2010/main" val="228897380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text 3">
  <p:cSld name="Title and text 3">
    <p:spTree>
      <p:nvGrpSpPr>
        <p:cNvPr id="1" name="Shape 225"/>
        <p:cNvGrpSpPr/>
        <p:nvPr/>
      </p:nvGrpSpPr>
      <p:grpSpPr>
        <a:xfrm>
          <a:off x="0" y="0"/>
          <a:ext cx="0" cy="0"/>
          <a:chOff x="0" y="0"/>
          <a:chExt cx="0" cy="0"/>
        </a:xfrm>
      </p:grpSpPr>
      <p:sp>
        <p:nvSpPr>
          <p:cNvPr id="226" name="Google Shape;226;p26"/>
          <p:cNvSpPr/>
          <p:nvPr/>
        </p:nvSpPr>
        <p:spPr>
          <a:xfrm rot="-3394465">
            <a:off x="-5865031" y="5615258"/>
            <a:ext cx="11604457" cy="7410964"/>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27" name="Google Shape;227;p26"/>
          <p:cNvSpPr/>
          <p:nvPr/>
        </p:nvSpPr>
        <p:spPr>
          <a:xfrm flipH="1">
            <a:off x="-6687788" y="-1657996"/>
            <a:ext cx="9420656" cy="7195189"/>
          </a:xfrm>
          <a:custGeom>
            <a:avLst/>
            <a:gdLst/>
            <a:ahLst/>
            <a:cxnLst/>
            <a:rect l="l" t="t" r="r" b="b"/>
            <a:pathLst>
              <a:path w="38799" h="29633" extrusionOk="0">
                <a:moveTo>
                  <a:pt x="24862" y="1"/>
                </a:moveTo>
                <a:cubicBezTo>
                  <a:pt x="17606" y="1"/>
                  <a:pt x="2522" y="6530"/>
                  <a:pt x="2408" y="6818"/>
                </a:cubicBezTo>
                <a:cubicBezTo>
                  <a:pt x="0" y="12908"/>
                  <a:pt x="709" y="23105"/>
                  <a:pt x="5362" y="28314"/>
                </a:cubicBezTo>
                <a:cubicBezTo>
                  <a:pt x="6190" y="29241"/>
                  <a:pt x="7638" y="29632"/>
                  <a:pt x="9471" y="29632"/>
                </a:cubicBezTo>
                <a:cubicBezTo>
                  <a:pt x="17936" y="29632"/>
                  <a:pt x="34625" y="21288"/>
                  <a:pt x="36508" y="18846"/>
                </a:cubicBezTo>
                <a:cubicBezTo>
                  <a:pt x="38798" y="15872"/>
                  <a:pt x="32779" y="1993"/>
                  <a:pt x="26923" y="249"/>
                </a:cubicBezTo>
                <a:cubicBezTo>
                  <a:pt x="26348" y="78"/>
                  <a:pt x="25651" y="1"/>
                  <a:pt x="24862" y="1"/>
                </a:cubicBezTo>
                <a:close/>
              </a:path>
            </a:pathLst>
          </a:custGeom>
          <a:solidFill>
            <a:schemeClr val="accent3">
              <a:alpha val="2588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28" name="Google Shape;228;p26"/>
          <p:cNvSpPr/>
          <p:nvPr/>
        </p:nvSpPr>
        <p:spPr>
          <a:xfrm rot="-3952094" flipH="1">
            <a:off x="-6368546" y="886712"/>
            <a:ext cx="10434836" cy="3837157"/>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29" name="Google Shape;229;p26"/>
          <p:cNvSpPr/>
          <p:nvPr/>
        </p:nvSpPr>
        <p:spPr>
          <a:xfrm rot="649760">
            <a:off x="-5618664" y="713489"/>
            <a:ext cx="6632645" cy="1987163"/>
          </a:xfrm>
          <a:custGeom>
            <a:avLst/>
            <a:gdLst/>
            <a:ahLst/>
            <a:cxnLst/>
            <a:rect l="l" t="t" r="r" b="b"/>
            <a:pathLst>
              <a:path w="49165" h="14730" extrusionOk="0">
                <a:moveTo>
                  <a:pt x="10042" y="1"/>
                </a:moveTo>
                <a:cubicBezTo>
                  <a:pt x="7738" y="1"/>
                  <a:pt x="5495" y="326"/>
                  <a:pt x="4009" y="1712"/>
                </a:cubicBezTo>
                <a:cubicBezTo>
                  <a:pt x="1833" y="3743"/>
                  <a:pt x="1312" y="7198"/>
                  <a:pt x="759" y="9976"/>
                </a:cubicBezTo>
                <a:cubicBezTo>
                  <a:pt x="1" y="13802"/>
                  <a:pt x="5815" y="14642"/>
                  <a:pt x="11014" y="14723"/>
                </a:cubicBezTo>
                <a:cubicBezTo>
                  <a:pt x="11312" y="14728"/>
                  <a:pt x="11609" y="14730"/>
                  <a:pt x="11901" y="14730"/>
                </a:cubicBezTo>
                <a:cubicBezTo>
                  <a:pt x="14717" y="14730"/>
                  <a:pt x="17219" y="14537"/>
                  <a:pt x="18198" y="14531"/>
                </a:cubicBezTo>
                <a:cubicBezTo>
                  <a:pt x="20643" y="14515"/>
                  <a:pt x="23088" y="14508"/>
                  <a:pt x="25533" y="14508"/>
                </a:cubicBezTo>
                <a:cubicBezTo>
                  <a:pt x="31860" y="14508"/>
                  <a:pt x="38186" y="14553"/>
                  <a:pt x="44512" y="14593"/>
                </a:cubicBezTo>
                <a:cubicBezTo>
                  <a:pt x="44551" y="14593"/>
                  <a:pt x="44589" y="14594"/>
                  <a:pt x="44628" y="14594"/>
                </a:cubicBezTo>
                <a:cubicBezTo>
                  <a:pt x="45065" y="14594"/>
                  <a:pt x="45520" y="14568"/>
                  <a:pt x="45879" y="14323"/>
                </a:cubicBezTo>
                <a:cubicBezTo>
                  <a:pt x="46214" y="14095"/>
                  <a:pt x="46403" y="13708"/>
                  <a:pt x="46569" y="13337"/>
                </a:cubicBezTo>
                <a:cubicBezTo>
                  <a:pt x="47681" y="10865"/>
                  <a:pt x="49165" y="7692"/>
                  <a:pt x="48504" y="4911"/>
                </a:cubicBezTo>
                <a:cubicBezTo>
                  <a:pt x="47559" y="915"/>
                  <a:pt x="42091" y="691"/>
                  <a:pt x="37832" y="691"/>
                </a:cubicBezTo>
                <a:cubicBezTo>
                  <a:pt x="37295" y="691"/>
                  <a:pt x="36777" y="694"/>
                  <a:pt x="36289" y="694"/>
                </a:cubicBezTo>
                <a:cubicBezTo>
                  <a:pt x="35639" y="694"/>
                  <a:pt x="35044" y="688"/>
                  <a:pt x="34531" y="658"/>
                </a:cubicBezTo>
                <a:cubicBezTo>
                  <a:pt x="29340" y="361"/>
                  <a:pt x="24149" y="242"/>
                  <a:pt x="18952" y="242"/>
                </a:cubicBezTo>
                <a:cubicBezTo>
                  <a:pt x="17950" y="242"/>
                  <a:pt x="16949" y="246"/>
                  <a:pt x="15946" y="255"/>
                </a:cubicBezTo>
                <a:cubicBezTo>
                  <a:pt x="15904" y="255"/>
                  <a:pt x="15862" y="255"/>
                  <a:pt x="15819" y="255"/>
                </a:cubicBezTo>
                <a:cubicBezTo>
                  <a:pt x="14168" y="255"/>
                  <a:pt x="12081" y="1"/>
                  <a:pt x="10042" y="1"/>
                </a:cubicBezTo>
                <a:close/>
              </a:path>
            </a:pathLst>
          </a:custGeom>
          <a:solidFill>
            <a:schemeClr val="accent3">
              <a:alpha val="3464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0" name="Google Shape;230;p26"/>
          <p:cNvSpPr/>
          <p:nvPr/>
        </p:nvSpPr>
        <p:spPr>
          <a:xfrm rot="-813319" flipH="1">
            <a:off x="6036462" y="-4553063"/>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1" name="Google Shape;231;p26"/>
          <p:cNvSpPr/>
          <p:nvPr/>
        </p:nvSpPr>
        <p:spPr>
          <a:xfrm rot="10285603" flipH="1">
            <a:off x="6408463" y="4484990"/>
            <a:ext cx="9962348" cy="6362485"/>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2" name="Google Shape;232;p26"/>
          <p:cNvSpPr/>
          <p:nvPr/>
        </p:nvSpPr>
        <p:spPr>
          <a:xfrm rot="5626330" flipH="1">
            <a:off x="5224700" y="900886"/>
            <a:ext cx="10434680" cy="3837100"/>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3" name="Google Shape;233;p26"/>
          <p:cNvSpPr txBox="1">
            <a:spLocks noGrp="1"/>
          </p:cNvSpPr>
          <p:nvPr>
            <p:ph type="body" idx="1"/>
          </p:nvPr>
        </p:nvSpPr>
        <p:spPr>
          <a:xfrm>
            <a:off x="2019867" y="2491633"/>
            <a:ext cx="5134000" cy="3136800"/>
          </a:xfrm>
          <a:prstGeom prst="rect">
            <a:avLst/>
          </a:prstGeom>
        </p:spPr>
        <p:txBody>
          <a:bodyPr spcFirstLastPara="1" wrap="square" lIns="91425" tIns="91425" rIns="91425" bIns="91425" anchor="ctr" anchorCtr="0">
            <a:noAutofit/>
          </a:bodyPr>
          <a:lstStyle>
            <a:lvl1pPr marL="609585" lvl="0" indent="-440256" rtl="0">
              <a:lnSpc>
                <a:spcPct val="100000"/>
              </a:lnSpc>
              <a:spcBef>
                <a:spcPts val="0"/>
              </a:spcBef>
              <a:spcAft>
                <a:spcPts val="0"/>
              </a:spcAft>
              <a:buSzPts val="1600"/>
              <a:buFont typeface="Nunito Light"/>
              <a:buChar char="●"/>
              <a:defRPr sz="1867"/>
            </a:lvl1pPr>
            <a:lvl2pPr marL="1219170" lvl="1" indent="-440256" rtl="0">
              <a:lnSpc>
                <a:spcPct val="100000"/>
              </a:lnSpc>
              <a:spcBef>
                <a:spcPts val="0"/>
              </a:spcBef>
              <a:spcAft>
                <a:spcPts val="0"/>
              </a:spcAft>
              <a:buSzPts val="1600"/>
              <a:buFont typeface="Nunito Light"/>
              <a:buChar char="○"/>
              <a:defRPr/>
            </a:lvl2pPr>
            <a:lvl3pPr marL="1828754" lvl="2" indent="-431789" rtl="0">
              <a:lnSpc>
                <a:spcPct val="100000"/>
              </a:lnSpc>
              <a:spcBef>
                <a:spcPts val="2133"/>
              </a:spcBef>
              <a:spcAft>
                <a:spcPts val="0"/>
              </a:spcAft>
              <a:buSzPts val="1500"/>
              <a:buFont typeface="Nunito Light"/>
              <a:buChar char="■"/>
              <a:defRPr/>
            </a:lvl3pPr>
            <a:lvl4pPr marL="2438339" lvl="3" indent="-431789" rtl="0">
              <a:lnSpc>
                <a:spcPct val="100000"/>
              </a:lnSpc>
              <a:spcBef>
                <a:spcPts val="2133"/>
              </a:spcBef>
              <a:spcAft>
                <a:spcPts val="0"/>
              </a:spcAft>
              <a:buSzPts val="1500"/>
              <a:buFont typeface="Nunito Light"/>
              <a:buChar char="●"/>
              <a:defRPr/>
            </a:lvl4pPr>
            <a:lvl5pPr marL="3047924" lvl="4" indent="-440256" rtl="0">
              <a:lnSpc>
                <a:spcPct val="100000"/>
              </a:lnSpc>
              <a:spcBef>
                <a:spcPts val="2133"/>
              </a:spcBef>
              <a:spcAft>
                <a:spcPts val="0"/>
              </a:spcAft>
              <a:buSzPts val="1600"/>
              <a:buFont typeface="Nunito Light"/>
              <a:buChar char="○"/>
              <a:defRPr/>
            </a:lvl5pPr>
            <a:lvl6pPr marL="3657509" lvl="5" indent="-440256" rtl="0">
              <a:lnSpc>
                <a:spcPct val="100000"/>
              </a:lnSpc>
              <a:spcBef>
                <a:spcPts val="2133"/>
              </a:spcBef>
              <a:spcAft>
                <a:spcPts val="0"/>
              </a:spcAft>
              <a:buSzPts val="1600"/>
              <a:buFont typeface="Nunito Light"/>
              <a:buChar char="■"/>
              <a:defRPr/>
            </a:lvl6pPr>
            <a:lvl7pPr marL="4267093" lvl="6" indent="-414856" rtl="0">
              <a:lnSpc>
                <a:spcPct val="100000"/>
              </a:lnSpc>
              <a:spcBef>
                <a:spcPts val="2133"/>
              </a:spcBef>
              <a:spcAft>
                <a:spcPts val="0"/>
              </a:spcAft>
              <a:buSzPts val="1300"/>
              <a:buFont typeface="Nunito Light"/>
              <a:buChar char="●"/>
              <a:defRPr/>
            </a:lvl7pPr>
            <a:lvl8pPr marL="4876678" lvl="7" indent="-414856" rtl="0">
              <a:lnSpc>
                <a:spcPct val="100000"/>
              </a:lnSpc>
              <a:spcBef>
                <a:spcPts val="2133"/>
              </a:spcBef>
              <a:spcAft>
                <a:spcPts val="0"/>
              </a:spcAft>
              <a:buSzPts val="1300"/>
              <a:buFont typeface="Nunito Light"/>
              <a:buChar char="○"/>
              <a:defRPr/>
            </a:lvl8pPr>
            <a:lvl9pPr marL="5486263" lvl="8" indent="-440256" rtl="0">
              <a:lnSpc>
                <a:spcPct val="100000"/>
              </a:lnSpc>
              <a:spcBef>
                <a:spcPts val="2133"/>
              </a:spcBef>
              <a:spcAft>
                <a:spcPts val="2133"/>
              </a:spcAft>
              <a:buSzPts val="1600"/>
              <a:buFont typeface="Nunito Light"/>
              <a:buChar char="■"/>
              <a:defRPr/>
            </a:lvl9pPr>
          </a:lstStyle>
          <a:p>
            <a:endParaRPr/>
          </a:p>
        </p:txBody>
      </p:sp>
      <p:sp>
        <p:nvSpPr>
          <p:cNvPr id="234" name="Google Shape;234;p26"/>
          <p:cNvSpPr txBox="1">
            <a:spLocks noGrp="1"/>
          </p:cNvSpPr>
          <p:nvPr>
            <p:ph type="title"/>
          </p:nvPr>
        </p:nvSpPr>
        <p:spPr>
          <a:xfrm>
            <a:off x="2019867" y="1229567"/>
            <a:ext cx="6416400" cy="1200400"/>
          </a:xfrm>
          <a:prstGeom prst="rect">
            <a:avLst/>
          </a:prstGeom>
          <a:noFill/>
          <a:ln>
            <a:noFill/>
          </a:ln>
        </p:spPr>
        <p:txBody>
          <a:bodyPr spcFirstLastPara="1" wrap="square" lIns="91425" tIns="91425" rIns="91425" bIns="91425" anchor="ctr" anchorCtr="0">
            <a:noAutofit/>
          </a:bodyPr>
          <a:lstStyle>
            <a:lvl1pPr lvl="0" rtl="0">
              <a:spcBef>
                <a:spcPts val="0"/>
              </a:spcBef>
              <a:spcAft>
                <a:spcPts val="0"/>
              </a:spcAft>
              <a:buSzPts val="2800"/>
              <a:buNone/>
              <a:defRPr sz="6667">
                <a:latin typeface="Kulim Park"/>
                <a:ea typeface="Kulim Park"/>
                <a:cs typeface="Kulim Park"/>
                <a:sym typeface="Kulim Park"/>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extLst>
      <p:ext uri="{BB962C8B-B14F-4D97-AF65-F5344CB8AC3E}">
        <p14:creationId xmlns:p14="http://schemas.microsoft.com/office/powerpoint/2010/main" val="103235573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and text">
  <p:cSld name="Title and text">
    <p:spTree>
      <p:nvGrpSpPr>
        <p:cNvPr id="1" name="Shape 203"/>
        <p:cNvGrpSpPr/>
        <p:nvPr/>
      </p:nvGrpSpPr>
      <p:grpSpPr>
        <a:xfrm>
          <a:off x="0" y="0"/>
          <a:ext cx="0" cy="0"/>
          <a:chOff x="0" y="0"/>
          <a:chExt cx="0" cy="0"/>
        </a:xfrm>
      </p:grpSpPr>
      <p:sp>
        <p:nvSpPr>
          <p:cNvPr id="204" name="Google Shape;204;p23"/>
          <p:cNvSpPr/>
          <p:nvPr/>
        </p:nvSpPr>
        <p:spPr>
          <a:xfrm rot="-10285629">
            <a:off x="6755265" y="-2832497"/>
            <a:ext cx="12628784" cy="8065413"/>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5" name="Google Shape;205;p23"/>
          <p:cNvSpPr/>
          <p:nvPr/>
        </p:nvSpPr>
        <p:spPr>
          <a:xfrm flipH="1">
            <a:off x="10589338" y="1339984"/>
            <a:ext cx="7689028" cy="4910623"/>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dk2">
              <a:alpha val="1285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6" name="Google Shape;206;p23"/>
          <p:cNvSpPr/>
          <p:nvPr/>
        </p:nvSpPr>
        <p:spPr>
          <a:xfrm rot="2839443">
            <a:off x="-411223" y="3256046"/>
            <a:ext cx="8536188" cy="7585575"/>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7" name="Google Shape;207;p23"/>
          <p:cNvSpPr/>
          <p:nvPr/>
        </p:nvSpPr>
        <p:spPr>
          <a:xfrm rot="9405665">
            <a:off x="-5740487" y="1708242"/>
            <a:ext cx="9746869" cy="9133113"/>
          </a:xfrm>
          <a:custGeom>
            <a:avLst/>
            <a:gdLst/>
            <a:ahLst/>
            <a:cxnLst/>
            <a:rect l="l" t="t" r="r" b="b"/>
            <a:pathLst>
              <a:path w="93299" h="87424" extrusionOk="0">
                <a:moveTo>
                  <a:pt x="34162" y="1"/>
                </a:moveTo>
                <a:cubicBezTo>
                  <a:pt x="24245" y="1"/>
                  <a:pt x="25039" y="12520"/>
                  <a:pt x="13717" y="17147"/>
                </a:cubicBezTo>
                <a:cubicBezTo>
                  <a:pt x="1" y="22753"/>
                  <a:pt x="25599" y="33483"/>
                  <a:pt x="18923" y="50349"/>
                </a:cubicBezTo>
                <a:cubicBezTo>
                  <a:pt x="13077" y="65115"/>
                  <a:pt x="23069" y="87424"/>
                  <a:pt x="32143" y="87424"/>
                </a:cubicBezTo>
                <a:cubicBezTo>
                  <a:pt x="33432" y="87424"/>
                  <a:pt x="34703" y="86974"/>
                  <a:pt x="35906" y="85988"/>
                </a:cubicBezTo>
                <a:cubicBezTo>
                  <a:pt x="38841" y="83585"/>
                  <a:pt x="41192" y="82952"/>
                  <a:pt x="43240" y="82952"/>
                </a:cubicBezTo>
                <a:cubicBezTo>
                  <a:pt x="45526" y="82952"/>
                  <a:pt x="47435" y="83741"/>
                  <a:pt x="49356" y="83741"/>
                </a:cubicBezTo>
                <a:cubicBezTo>
                  <a:pt x="51391" y="83741"/>
                  <a:pt x="53441" y="82856"/>
                  <a:pt x="55968" y="79208"/>
                </a:cubicBezTo>
                <a:cubicBezTo>
                  <a:pt x="79663" y="45004"/>
                  <a:pt x="87416" y="44135"/>
                  <a:pt x="87416" y="44135"/>
                </a:cubicBezTo>
                <a:cubicBezTo>
                  <a:pt x="93298" y="21497"/>
                  <a:pt x="60858" y="9397"/>
                  <a:pt x="42111" y="1875"/>
                </a:cubicBezTo>
                <a:cubicBezTo>
                  <a:pt x="38838" y="561"/>
                  <a:pt x="36260" y="1"/>
                  <a:pt x="34162" y="1"/>
                </a:cubicBezTo>
                <a:close/>
              </a:path>
            </a:pathLst>
          </a:custGeom>
          <a:solidFill>
            <a:schemeClr val="accent3">
              <a:alpha val="3352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8" name="Google Shape;208;p23"/>
          <p:cNvSpPr/>
          <p:nvPr/>
        </p:nvSpPr>
        <p:spPr>
          <a:xfrm rot="-1478505">
            <a:off x="-3112801" y="-1333381"/>
            <a:ext cx="10434848" cy="3837161"/>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9" name="Google Shape;209;p23"/>
          <p:cNvSpPr/>
          <p:nvPr/>
        </p:nvSpPr>
        <p:spPr>
          <a:xfrm rot="9555841" flipH="1">
            <a:off x="9364603" y="2411342"/>
            <a:ext cx="10934589" cy="4020929"/>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0" name="Google Shape;210;p23"/>
          <p:cNvSpPr txBox="1">
            <a:spLocks noGrp="1"/>
          </p:cNvSpPr>
          <p:nvPr>
            <p:ph type="title"/>
          </p:nvPr>
        </p:nvSpPr>
        <p:spPr>
          <a:xfrm>
            <a:off x="2333033" y="1785867"/>
            <a:ext cx="7526000" cy="2046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800"/>
              <a:buNone/>
              <a:defRPr sz="14933"/>
            </a:lvl1pPr>
            <a:lvl2pPr lvl="1" algn="ctr" rtl="0">
              <a:spcBef>
                <a:spcPts val="0"/>
              </a:spcBef>
              <a:spcAft>
                <a:spcPts val="0"/>
              </a:spcAft>
              <a:buSzPts val="3500"/>
              <a:buNone/>
              <a:defRPr/>
            </a:lvl2pPr>
            <a:lvl3pPr lvl="2" algn="ctr" rtl="0">
              <a:spcBef>
                <a:spcPts val="0"/>
              </a:spcBef>
              <a:spcAft>
                <a:spcPts val="0"/>
              </a:spcAft>
              <a:buSzPts val="3500"/>
              <a:buNone/>
              <a:defRPr/>
            </a:lvl3pPr>
            <a:lvl4pPr lvl="3" algn="ctr" rtl="0">
              <a:spcBef>
                <a:spcPts val="0"/>
              </a:spcBef>
              <a:spcAft>
                <a:spcPts val="0"/>
              </a:spcAft>
              <a:buSzPts val="3500"/>
              <a:buNone/>
              <a:defRPr/>
            </a:lvl4pPr>
            <a:lvl5pPr lvl="4" algn="ctr" rtl="0">
              <a:spcBef>
                <a:spcPts val="0"/>
              </a:spcBef>
              <a:spcAft>
                <a:spcPts val="0"/>
              </a:spcAft>
              <a:buSzPts val="3500"/>
              <a:buNone/>
              <a:defRPr/>
            </a:lvl5pPr>
            <a:lvl6pPr lvl="5" algn="ctr" rtl="0">
              <a:spcBef>
                <a:spcPts val="0"/>
              </a:spcBef>
              <a:spcAft>
                <a:spcPts val="0"/>
              </a:spcAft>
              <a:buSzPts val="3500"/>
              <a:buNone/>
              <a:defRPr/>
            </a:lvl6pPr>
            <a:lvl7pPr lvl="6" algn="ctr" rtl="0">
              <a:spcBef>
                <a:spcPts val="0"/>
              </a:spcBef>
              <a:spcAft>
                <a:spcPts val="0"/>
              </a:spcAft>
              <a:buSzPts val="3500"/>
              <a:buNone/>
              <a:defRPr/>
            </a:lvl7pPr>
            <a:lvl8pPr lvl="7" algn="ctr" rtl="0">
              <a:spcBef>
                <a:spcPts val="0"/>
              </a:spcBef>
              <a:spcAft>
                <a:spcPts val="0"/>
              </a:spcAft>
              <a:buSzPts val="3500"/>
              <a:buNone/>
              <a:defRPr/>
            </a:lvl8pPr>
            <a:lvl9pPr lvl="8" algn="ctr" rtl="0">
              <a:spcBef>
                <a:spcPts val="0"/>
              </a:spcBef>
              <a:spcAft>
                <a:spcPts val="0"/>
              </a:spcAft>
              <a:buSzPts val="3500"/>
              <a:buNone/>
              <a:defRPr/>
            </a:lvl9pPr>
          </a:lstStyle>
          <a:p>
            <a:endParaRPr/>
          </a:p>
        </p:txBody>
      </p:sp>
      <p:sp>
        <p:nvSpPr>
          <p:cNvPr id="211" name="Google Shape;211;p23"/>
          <p:cNvSpPr txBox="1">
            <a:spLocks noGrp="1"/>
          </p:cNvSpPr>
          <p:nvPr>
            <p:ph type="subTitle" idx="1"/>
          </p:nvPr>
        </p:nvSpPr>
        <p:spPr>
          <a:xfrm>
            <a:off x="2871733" y="3832533"/>
            <a:ext cx="6449200" cy="1239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Tree>
    <p:extLst>
      <p:ext uri="{BB962C8B-B14F-4D97-AF65-F5344CB8AC3E}">
        <p14:creationId xmlns:p14="http://schemas.microsoft.com/office/powerpoint/2010/main" val="223923490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37"/>
        <p:cNvGrpSpPr/>
        <p:nvPr/>
      </p:nvGrpSpPr>
      <p:grpSpPr>
        <a:xfrm>
          <a:off x="0" y="0"/>
          <a:ext cx="0" cy="0"/>
          <a:chOff x="0" y="0"/>
          <a:chExt cx="0" cy="0"/>
        </a:xfrm>
      </p:grpSpPr>
      <p:sp>
        <p:nvSpPr>
          <p:cNvPr id="38" name="Google Shape;38;p5"/>
          <p:cNvSpPr/>
          <p:nvPr/>
        </p:nvSpPr>
        <p:spPr>
          <a:xfrm>
            <a:off x="-6037807" y="1339984"/>
            <a:ext cx="7689028" cy="4910623"/>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dk2">
              <a:alpha val="1285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39" name="Google Shape;39;p5"/>
          <p:cNvSpPr/>
          <p:nvPr/>
        </p:nvSpPr>
        <p:spPr>
          <a:xfrm rot="-9405665" flipH="1">
            <a:off x="9128108" y="1708209"/>
            <a:ext cx="9746869" cy="9133113"/>
          </a:xfrm>
          <a:custGeom>
            <a:avLst/>
            <a:gdLst/>
            <a:ahLst/>
            <a:cxnLst/>
            <a:rect l="l" t="t" r="r" b="b"/>
            <a:pathLst>
              <a:path w="93299" h="87424" extrusionOk="0">
                <a:moveTo>
                  <a:pt x="34162" y="1"/>
                </a:moveTo>
                <a:cubicBezTo>
                  <a:pt x="24245" y="1"/>
                  <a:pt x="25039" y="12520"/>
                  <a:pt x="13717" y="17147"/>
                </a:cubicBezTo>
                <a:cubicBezTo>
                  <a:pt x="1" y="22753"/>
                  <a:pt x="25599" y="33483"/>
                  <a:pt x="18923" y="50349"/>
                </a:cubicBezTo>
                <a:cubicBezTo>
                  <a:pt x="13077" y="65115"/>
                  <a:pt x="23069" y="87424"/>
                  <a:pt x="32143" y="87424"/>
                </a:cubicBezTo>
                <a:cubicBezTo>
                  <a:pt x="33432" y="87424"/>
                  <a:pt x="34703" y="86974"/>
                  <a:pt x="35906" y="85988"/>
                </a:cubicBezTo>
                <a:cubicBezTo>
                  <a:pt x="38841" y="83585"/>
                  <a:pt x="41192" y="82952"/>
                  <a:pt x="43240" y="82952"/>
                </a:cubicBezTo>
                <a:cubicBezTo>
                  <a:pt x="45526" y="82952"/>
                  <a:pt x="47435" y="83741"/>
                  <a:pt x="49356" y="83741"/>
                </a:cubicBezTo>
                <a:cubicBezTo>
                  <a:pt x="51391" y="83741"/>
                  <a:pt x="53441" y="82856"/>
                  <a:pt x="55968" y="79208"/>
                </a:cubicBezTo>
                <a:cubicBezTo>
                  <a:pt x="79663" y="45004"/>
                  <a:pt x="87416" y="44135"/>
                  <a:pt x="87416" y="44135"/>
                </a:cubicBezTo>
                <a:cubicBezTo>
                  <a:pt x="93298" y="21497"/>
                  <a:pt x="60858" y="9397"/>
                  <a:pt x="42111" y="1875"/>
                </a:cubicBezTo>
                <a:cubicBezTo>
                  <a:pt x="38838" y="561"/>
                  <a:pt x="36260" y="1"/>
                  <a:pt x="34162" y="1"/>
                </a:cubicBezTo>
                <a:close/>
              </a:path>
            </a:pathLst>
          </a:custGeom>
          <a:solidFill>
            <a:schemeClr val="accent3">
              <a:alpha val="3352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40" name="Google Shape;40;p5"/>
          <p:cNvSpPr/>
          <p:nvPr/>
        </p:nvSpPr>
        <p:spPr>
          <a:xfrm rot="1478505" flipH="1">
            <a:off x="4946044" y="-1333381"/>
            <a:ext cx="10434848" cy="3837161"/>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41" name="Google Shape;41;p5"/>
          <p:cNvSpPr txBox="1">
            <a:spLocks noGrp="1"/>
          </p:cNvSpPr>
          <p:nvPr>
            <p:ph type="title"/>
          </p:nvPr>
        </p:nvSpPr>
        <p:spPr>
          <a:xfrm flipH="1">
            <a:off x="960000" y="585216"/>
            <a:ext cx="10272000" cy="763600"/>
          </a:xfrm>
          <a:prstGeom prst="rect">
            <a:avLst/>
          </a:prstGeom>
        </p:spPr>
        <p:txBody>
          <a:bodyPr spcFirstLastPara="1" wrap="square" lIns="91425" tIns="91425" rIns="91425" bIns="91425" anchor="ctr" anchorCtr="0">
            <a:noAutofit/>
          </a:bodyPr>
          <a:lstStyle>
            <a:lvl1pPr lvl="0" rtl="0">
              <a:spcBef>
                <a:spcPts val="0"/>
              </a:spcBef>
              <a:spcAft>
                <a:spcPts val="0"/>
              </a:spcAft>
              <a:buSzPts val="28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42" name="Google Shape;42;p5"/>
          <p:cNvSpPr txBox="1">
            <a:spLocks noGrp="1"/>
          </p:cNvSpPr>
          <p:nvPr>
            <p:ph type="title" idx="2"/>
          </p:nvPr>
        </p:nvSpPr>
        <p:spPr>
          <a:xfrm>
            <a:off x="6386567" y="4495368"/>
            <a:ext cx="3100400" cy="6500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43" name="Google Shape;43;p5"/>
          <p:cNvSpPr txBox="1">
            <a:spLocks noGrp="1"/>
          </p:cNvSpPr>
          <p:nvPr>
            <p:ph type="subTitle" idx="1"/>
          </p:nvPr>
        </p:nvSpPr>
        <p:spPr>
          <a:xfrm>
            <a:off x="6386600" y="5172801"/>
            <a:ext cx="3100400" cy="831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44" name="Google Shape;44;p5"/>
          <p:cNvSpPr txBox="1">
            <a:spLocks noGrp="1"/>
          </p:cNvSpPr>
          <p:nvPr>
            <p:ph type="title" idx="3"/>
          </p:nvPr>
        </p:nvSpPr>
        <p:spPr>
          <a:xfrm>
            <a:off x="2705000" y="4495368"/>
            <a:ext cx="3100400" cy="6500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45" name="Google Shape;45;p5"/>
          <p:cNvSpPr txBox="1">
            <a:spLocks noGrp="1"/>
          </p:cNvSpPr>
          <p:nvPr>
            <p:ph type="subTitle" idx="4"/>
          </p:nvPr>
        </p:nvSpPr>
        <p:spPr>
          <a:xfrm>
            <a:off x="2705033" y="5172801"/>
            <a:ext cx="3100400" cy="831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46" name="Google Shape;46;p5"/>
          <p:cNvSpPr/>
          <p:nvPr/>
        </p:nvSpPr>
        <p:spPr>
          <a:xfrm rot="9524149" flipH="1">
            <a:off x="-8879229" y="-3900402"/>
            <a:ext cx="12628759" cy="8065396"/>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47" name="Google Shape;47;p5"/>
          <p:cNvSpPr/>
          <p:nvPr/>
        </p:nvSpPr>
        <p:spPr>
          <a:xfrm rot="-9555841">
            <a:off x="-9047697" y="2411342"/>
            <a:ext cx="10934589" cy="4020929"/>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Tree>
    <p:extLst>
      <p:ext uri="{BB962C8B-B14F-4D97-AF65-F5344CB8AC3E}">
        <p14:creationId xmlns:p14="http://schemas.microsoft.com/office/powerpoint/2010/main" val="6720170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and text 1">
  <p:cSld name="Title and text 1">
    <p:spTree>
      <p:nvGrpSpPr>
        <p:cNvPr id="1" name="Shape 212"/>
        <p:cNvGrpSpPr/>
        <p:nvPr/>
      </p:nvGrpSpPr>
      <p:grpSpPr>
        <a:xfrm>
          <a:off x="0" y="0"/>
          <a:ext cx="0" cy="0"/>
          <a:chOff x="0" y="0"/>
          <a:chExt cx="0" cy="0"/>
        </a:xfrm>
      </p:grpSpPr>
      <p:sp>
        <p:nvSpPr>
          <p:cNvPr id="213" name="Google Shape;213;p24"/>
          <p:cNvSpPr/>
          <p:nvPr/>
        </p:nvSpPr>
        <p:spPr>
          <a:xfrm rot="4102360" flipH="1">
            <a:off x="-3678111" y="5506248"/>
            <a:ext cx="9962104" cy="6362329"/>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4" name="Google Shape;214;p24"/>
          <p:cNvSpPr/>
          <p:nvPr/>
        </p:nvSpPr>
        <p:spPr>
          <a:xfrm rot="813319">
            <a:off x="-5751402" y="-2316030"/>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5" name="Google Shape;215;p24"/>
          <p:cNvSpPr txBox="1">
            <a:spLocks noGrp="1"/>
          </p:cNvSpPr>
          <p:nvPr>
            <p:ph type="subTitle" idx="1"/>
          </p:nvPr>
        </p:nvSpPr>
        <p:spPr>
          <a:xfrm>
            <a:off x="964400" y="4028100"/>
            <a:ext cx="4525600" cy="1514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216" name="Google Shape;216;p24"/>
          <p:cNvSpPr txBox="1">
            <a:spLocks noGrp="1"/>
          </p:cNvSpPr>
          <p:nvPr>
            <p:ph type="title"/>
          </p:nvPr>
        </p:nvSpPr>
        <p:spPr>
          <a:xfrm flipH="1">
            <a:off x="959767" y="1315900"/>
            <a:ext cx="3851200" cy="2556400"/>
          </a:xfrm>
          <a:prstGeom prst="rect">
            <a:avLst/>
          </a:prstGeom>
          <a:noFill/>
          <a:ln>
            <a:noFill/>
          </a:ln>
        </p:spPr>
        <p:txBody>
          <a:bodyPr spcFirstLastPara="1" wrap="square" lIns="91425" tIns="91425" rIns="91425" bIns="91425" anchor="b" anchorCtr="0">
            <a:noAutofit/>
          </a:bodyPr>
          <a:lstStyle>
            <a:lvl1pPr lvl="0" algn="l" rtl="0">
              <a:spcBef>
                <a:spcPts val="0"/>
              </a:spcBef>
              <a:spcAft>
                <a:spcPts val="0"/>
              </a:spcAft>
              <a:buSzPts val="2800"/>
              <a:buNone/>
              <a:defRPr sz="4000">
                <a:latin typeface="Kulim Park"/>
                <a:ea typeface="Kulim Park"/>
                <a:cs typeface="Kulim Park"/>
                <a:sym typeface="Kulim Park"/>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extLst>
      <p:ext uri="{BB962C8B-B14F-4D97-AF65-F5344CB8AC3E}">
        <p14:creationId xmlns:p14="http://schemas.microsoft.com/office/powerpoint/2010/main" val="174819721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itle and two columns 2">
  <p:cSld name="Title and two columns 2">
    <p:spTree>
      <p:nvGrpSpPr>
        <p:cNvPr id="1" name="Shape 278"/>
        <p:cNvGrpSpPr/>
        <p:nvPr/>
      </p:nvGrpSpPr>
      <p:grpSpPr>
        <a:xfrm>
          <a:off x="0" y="0"/>
          <a:ext cx="0" cy="0"/>
          <a:chOff x="0" y="0"/>
          <a:chExt cx="0" cy="0"/>
        </a:xfrm>
      </p:grpSpPr>
      <p:sp>
        <p:nvSpPr>
          <p:cNvPr id="279" name="Google Shape;279;p32"/>
          <p:cNvSpPr txBox="1">
            <a:spLocks noGrp="1"/>
          </p:cNvSpPr>
          <p:nvPr>
            <p:ph type="title"/>
          </p:nvPr>
        </p:nvSpPr>
        <p:spPr>
          <a:xfrm flipH="1">
            <a:off x="960000" y="585216"/>
            <a:ext cx="10272000" cy="763600"/>
          </a:xfrm>
          <a:prstGeom prst="rect">
            <a:avLst/>
          </a:prstGeom>
        </p:spPr>
        <p:txBody>
          <a:bodyPr spcFirstLastPara="1" wrap="square" lIns="91425" tIns="91425" rIns="91425" bIns="91425" anchor="ctr" anchorCtr="0">
            <a:noAutofit/>
          </a:bodyPr>
          <a:lstStyle>
            <a:lvl1pPr lvl="0" rtl="0">
              <a:spcBef>
                <a:spcPts val="0"/>
              </a:spcBef>
              <a:spcAft>
                <a:spcPts val="0"/>
              </a:spcAft>
              <a:buSzPts val="28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280" name="Google Shape;280;p32"/>
          <p:cNvSpPr txBox="1">
            <a:spLocks noGrp="1"/>
          </p:cNvSpPr>
          <p:nvPr>
            <p:ph type="title" idx="2"/>
          </p:nvPr>
        </p:nvSpPr>
        <p:spPr>
          <a:xfrm>
            <a:off x="6096016" y="4249001"/>
            <a:ext cx="3100400" cy="650000"/>
          </a:xfrm>
          <a:prstGeom prst="rect">
            <a:avLst/>
          </a:prstGeom>
        </p:spPr>
        <p:txBody>
          <a:bodyPr spcFirstLastPara="1" wrap="square" lIns="91425" tIns="91425" rIns="91425" bIns="91425" anchor="b" anchorCtr="0">
            <a:noAutofit/>
          </a:bodyPr>
          <a:lstStyle>
            <a:lvl1pPr lvl="0" algn="l"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281" name="Google Shape;281;p32"/>
          <p:cNvSpPr txBox="1">
            <a:spLocks noGrp="1"/>
          </p:cNvSpPr>
          <p:nvPr>
            <p:ph type="subTitle" idx="1"/>
          </p:nvPr>
        </p:nvSpPr>
        <p:spPr>
          <a:xfrm>
            <a:off x="6096049" y="4926435"/>
            <a:ext cx="3100400" cy="831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282" name="Google Shape;282;p32"/>
          <p:cNvSpPr txBox="1">
            <a:spLocks noGrp="1"/>
          </p:cNvSpPr>
          <p:nvPr>
            <p:ph type="title" idx="3"/>
          </p:nvPr>
        </p:nvSpPr>
        <p:spPr>
          <a:xfrm>
            <a:off x="6096000" y="2330468"/>
            <a:ext cx="3100400" cy="650000"/>
          </a:xfrm>
          <a:prstGeom prst="rect">
            <a:avLst/>
          </a:prstGeom>
        </p:spPr>
        <p:txBody>
          <a:bodyPr spcFirstLastPara="1" wrap="square" lIns="91425" tIns="91425" rIns="91425" bIns="91425" anchor="b" anchorCtr="0">
            <a:noAutofit/>
          </a:bodyPr>
          <a:lstStyle>
            <a:lvl1pPr lvl="0" algn="l"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283" name="Google Shape;283;p32"/>
          <p:cNvSpPr txBox="1">
            <a:spLocks noGrp="1"/>
          </p:cNvSpPr>
          <p:nvPr>
            <p:ph type="subTitle" idx="4"/>
          </p:nvPr>
        </p:nvSpPr>
        <p:spPr>
          <a:xfrm>
            <a:off x="6096033" y="3007901"/>
            <a:ext cx="3100400" cy="831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284" name="Google Shape;284;p32"/>
          <p:cNvSpPr/>
          <p:nvPr/>
        </p:nvSpPr>
        <p:spPr>
          <a:xfrm rot="-813319" flipH="1">
            <a:off x="9374323" y="-1900963"/>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Tree>
    <p:extLst>
      <p:ext uri="{BB962C8B-B14F-4D97-AF65-F5344CB8AC3E}">
        <p14:creationId xmlns:p14="http://schemas.microsoft.com/office/powerpoint/2010/main" val="129244190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83"/>
        <p:cNvGrpSpPr/>
        <p:nvPr/>
      </p:nvGrpSpPr>
      <p:grpSpPr>
        <a:xfrm>
          <a:off x="0" y="0"/>
          <a:ext cx="0" cy="0"/>
          <a:chOff x="0" y="0"/>
          <a:chExt cx="0" cy="0"/>
        </a:xfrm>
      </p:grpSpPr>
      <p:sp>
        <p:nvSpPr>
          <p:cNvPr id="84" name="Google Shape;84;p10"/>
          <p:cNvSpPr>
            <a:spLocks noGrp="1"/>
          </p:cNvSpPr>
          <p:nvPr>
            <p:ph type="pic" idx="2"/>
          </p:nvPr>
        </p:nvSpPr>
        <p:spPr>
          <a:xfrm>
            <a:off x="0" y="0"/>
            <a:ext cx="12192000" cy="6858000"/>
          </a:xfrm>
          <a:prstGeom prst="rect">
            <a:avLst/>
          </a:prstGeom>
          <a:noFill/>
          <a:ln>
            <a:noFill/>
          </a:ln>
        </p:spPr>
      </p:sp>
      <p:sp>
        <p:nvSpPr>
          <p:cNvPr id="85" name="Google Shape;85;p10"/>
          <p:cNvSpPr txBox="1">
            <a:spLocks noGrp="1"/>
          </p:cNvSpPr>
          <p:nvPr>
            <p:ph type="title"/>
          </p:nvPr>
        </p:nvSpPr>
        <p:spPr>
          <a:xfrm>
            <a:off x="964400" y="1754600"/>
            <a:ext cx="3695600" cy="3348800"/>
          </a:xfrm>
          <a:prstGeom prst="rect">
            <a:avLst/>
          </a:prstGeom>
        </p:spPr>
        <p:txBody>
          <a:bodyPr spcFirstLastPara="1" wrap="square" lIns="91425" tIns="91425" rIns="91425" bIns="91425" anchor="ctr" anchorCtr="0">
            <a:noAutofit/>
          </a:bodyPr>
          <a:lstStyle>
            <a:lvl1pPr lvl="0" algn="l" rtl="0">
              <a:spcBef>
                <a:spcPts val="0"/>
              </a:spcBef>
              <a:spcAft>
                <a:spcPts val="0"/>
              </a:spcAft>
              <a:buSzPts val="2800"/>
              <a:buNone/>
              <a:defRPr sz="4800"/>
            </a:lvl1pPr>
            <a:lvl2pPr lvl="1" algn="ctr" rtl="0">
              <a:spcBef>
                <a:spcPts val="0"/>
              </a:spcBef>
              <a:spcAft>
                <a:spcPts val="0"/>
              </a:spcAft>
              <a:buSzPts val="3500"/>
              <a:buNone/>
              <a:defRPr/>
            </a:lvl2pPr>
            <a:lvl3pPr lvl="2" algn="ctr" rtl="0">
              <a:spcBef>
                <a:spcPts val="0"/>
              </a:spcBef>
              <a:spcAft>
                <a:spcPts val="0"/>
              </a:spcAft>
              <a:buSzPts val="3500"/>
              <a:buNone/>
              <a:defRPr/>
            </a:lvl3pPr>
            <a:lvl4pPr lvl="3" algn="ctr" rtl="0">
              <a:spcBef>
                <a:spcPts val="0"/>
              </a:spcBef>
              <a:spcAft>
                <a:spcPts val="0"/>
              </a:spcAft>
              <a:buSzPts val="3500"/>
              <a:buNone/>
              <a:defRPr/>
            </a:lvl4pPr>
            <a:lvl5pPr lvl="4" algn="ctr" rtl="0">
              <a:spcBef>
                <a:spcPts val="0"/>
              </a:spcBef>
              <a:spcAft>
                <a:spcPts val="0"/>
              </a:spcAft>
              <a:buSzPts val="3500"/>
              <a:buNone/>
              <a:defRPr/>
            </a:lvl5pPr>
            <a:lvl6pPr lvl="5" algn="ctr" rtl="0">
              <a:spcBef>
                <a:spcPts val="0"/>
              </a:spcBef>
              <a:spcAft>
                <a:spcPts val="0"/>
              </a:spcAft>
              <a:buSzPts val="3500"/>
              <a:buNone/>
              <a:defRPr/>
            </a:lvl6pPr>
            <a:lvl7pPr lvl="6" algn="ctr" rtl="0">
              <a:spcBef>
                <a:spcPts val="0"/>
              </a:spcBef>
              <a:spcAft>
                <a:spcPts val="0"/>
              </a:spcAft>
              <a:buSzPts val="3500"/>
              <a:buNone/>
              <a:defRPr/>
            </a:lvl7pPr>
            <a:lvl8pPr lvl="7" algn="ctr" rtl="0">
              <a:spcBef>
                <a:spcPts val="0"/>
              </a:spcBef>
              <a:spcAft>
                <a:spcPts val="0"/>
              </a:spcAft>
              <a:buSzPts val="3500"/>
              <a:buNone/>
              <a:defRPr/>
            </a:lvl8pPr>
            <a:lvl9pPr lvl="8" algn="ctr" rtl="0">
              <a:spcBef>
                <a:spcPts val="0"/>
              </a:spcBef>
              <a:spcAft>
                <a:spcPts val="0"/>
              </a:spcAft>
              <a:buSzPts val="3500"/>
              <a:buNone/>
              <a:defRPr/>
            </a:lvl9pPr>
          </a:lstStyle>
          <a:p>
            <a:endParaRPr/>
          </a:p>
        </p:txBody>
      </p:sp>
    </p:spTree>
    <p:extLst>
      <p:ext uri="{BB962C8B-B14F-4D97-AF65-F5344CB8AC3E}">
        <p14:creationId xmlns:p14="http://schemas.microsoft.com/office/powerpoint/2010/main" val="427785824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73"/>
        <p:cNvGrpSpPr/>
        <p:nvPr/>
      </p:nvGrpSpPr>
      <p:grpSpPr>
        <a:xfrm>
          <a:off x="0" y="0"/>
          <a:ext cx="0" cy="0"/>
          <a:chOff x="0" y="0"/>
          <a:chExt cx="0" cy="0"/>
        </a:xfrm>
      </p:grpSpPr>
      <p:sp>
        <p:nvSpPr>
          <p:cNvPr id="74" name="Google Shape;74;p9"/>
          <p:cNvSpPr/>
          <p:nvPr/>
        </p:nvSpPr>
        <p:spPr>
          <a:xfrm rot="813319">
            <a:off x="-3303669" y="-4099097"/>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5" name="Google Shape;75;p9"/>
          <p:cNvSpPr/>
          <p:nvPr/>
        </p:nvSpPr>
        <p:spPr>
          <a:xfrm rot="3394465" flipH="1">
            <a:off x="4102780" y="4577625"/>
            <a:ext cx="11604457" cy="7410964"/>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6" name="Google Shape;76;p9"/>
          <p:cNvSpPr/>
          <p:nvPr/>
        </p:nvSpPr>
        <p:spPr>
          <a:xfrm>
            <a:off x="7822703" y="-1657996"/>
            <a:ext cx="9420656" cy="7195189"/>
          </a:xfrm>
          <a:custGeom>
            <a:avLst/>
            <a:gdLst/>
            <a:ahLst/>
            <a:cxnLst/>
            <a:rect l="l" t="t" r="r" b="b"/>
            <a:pathLst>
              <a:path w="38799" h="29633" extrusionOk="0">
                <a:moveTo>
                  <a:pt x="24862" y="1"/>
                </a:moveTo>
                <a:cubicBezTo>
                  <a:pt x="17606" y="1"/>
                  <a:pt x="2522" y="6530"/>
                  <a:pt x="2408" y="6818"/>
                </a:cubicBezTo>
                <a:cubicBezTo>
                  <a:pt x="0" y="12908"/>
                  <a:pt x="709" y="23105"/>
                  <a:pt x="5362" y="28314"/>
                </a:cubicBezTo>
                <a:cubicBezTo>
                  <a:pt x="6190" y="29241"/>
                  <a:pt x="7638" y="29632"/>
                  <a:pt x="9471" y="29632"/>
                </a:cubicBezTo>
                <a:cubicBezTo>
                  <a:pt x="17936" y="29632"/>
                  <a:pt x="34625" y="21288"/>
                  <a:pt x="36508" y="18846"/>
                </a:cubicBezTo>
                <a:cubicBezTo>
                  <a:pt x="38798" y="15872"/>
                  <a:pt x="32779" y="1993"/>
                  <a:pt x="26923" y="249"/>
                </a:cubicBezTo>
                <a:cubicBezTo>
                  <a:pt x="26348" y="78"/>
                  <a:pt x="25651" y="1"/>
                  <a:pt x="24862" y="1"/>
                </a:cubicBezTo>
                <a:close/>
              </a:path>
            </a:pathLst>
          </a:custGeom>
          <a:solidFill>
            <a:schemeClr val="accent3">
              <a:alpha val="2549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7" name="Google Shape;77;p9"/>
          <p:cNvSpPr/>
          <p:nvPr/>
        </p:nvSpPr>
        <p:spPr>
          <a:xfrm rot="3406877">
            <a:off x="4130747" y="-42834"/>
            <a:ext cx="10434787" cy="3837140"/>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8" name="Google Shape;78;p9"/>
          <p:cNvSpPr/>
          <p:nvPr/>
        </p:nvSpPr>
        <p:spPr>
          <a:xfrm rot="-649760" flipH="1">
            <a:off x="9433523" y="-951011"/>
            <a:ext cx="6632645" cy="1987163"/>
          </a:xfrm>
          <a:custGeom>
            <a:avLst/>
            <a:gdLst/>
            <a:ahLst/>
            <a:cxnLst/>
            <a:rect l="l" t="t" r="r" b="b"/>
            <a:pathLst>
              <a:path w="49165" h="14730" extrusionOk="0">
                <a:moveTo>
                  <a:pt x="10042" y="1"/>
                </a:moveTo>
                <a:cubicBezTo>
                  <a:pt x="7738" y="1"/>
                  <a:pt x="5495" y="326"/>
                  <a:pt x="4009" y="1712"/>
                </a:cubicBezTo>
                <a:cubicBezTo>
                  <a:pt x="1833" y="3743"/>
                  <a:pt x="1312" y="7198"/>
                  <a:pt x="759" y="9976"/>
                </a:cubicBezTo>
                <a:cubicBezTo>
                  <a:pt x="1" y="13802"/>
                  <a:pt x="5815" y="14642"/>
                  <a:pt x="11014" y="14723"/>
                </a:cubicBezTo>
                <a:cubicBezTo>
                  <a:pt x="11312" y="14728"/>
                  <a:pt x="11609" y="14730"/>
                  <a:pt x="11901" y="14730"/>
                </a:cubicBezTo>
                <a:cubicBezTo>
                  <a:pt x="14717" y="14730"/>
                  <a:pt x="17219" y="14537"/>
                  <a:pt x="18198" y="14531"/>
                </a:cubicBezTo>
                <a:cubicBezTo>
                  <a:pt x="20643" y="14515"/>
                  <a:pt x="23088" y="14508"/>
                  <a:pt x="25533" y="14508"/>
                </a:cubicBezTo>
                <a:cubicBezTo>
                  <a:pt x="31860" y="14508"/>
                  <a:pt x="38186" y="14553"/>
                  <a:pt x="44512" y="14593"/>
                </a:cubicBezTo>
                <a:cubicBezTo>
                  <a:pt x="44551" y="14593"/>
                  <a:pt x="44589" y="14594"/>
                  <a:pt x="44628" y="14594"/>
                </a:cubicBezTo>
                <a:cubicBezTo>
                  <a:pt x="45065" y="14594"/>
                  <a:pt x="45520" y="14568"/>
                  <a:pt x="45879" y="14323"/>
                </a:cubicBezTo>
                <a:cubicBezTo>
                  <a:pt x="46214" y="14095"/>
                  <a:pt x="46403" y="13708"/>
                  <a:pt x="46569" y="13337"/>
                </a:cubicBezTo>
                <a:cubicBezTo>
                  <a:pt x="47681" y="10865"/>
                  <a:pt x="49165" y="7692"/>
                  <a:pt x="48504" y="4911"/>
                </a:cubicBezTo>
                <a:cubicBezTo>
                  <a:pt x="47559" y="915"/>
                  <a:pt x="42091" y="691"/>
                  <a:pt x="37832" y="691"/>
                </a:cubicBezTo>
                <a:cubicBezTo>
                  <a:pt x="37295" y="691"/>
                  <a:pt x="36777" y="694"/>
                  <a:pt x="36289" y="694"/>
                </a:cubicBezTo>
                <a:cubicBezTo>
                  <a:pt x="35639" y="694"/>
                  <a:pt x="35044" y="688"/>
                  <a:pt x="34531" y="658"/>
                </a:cubicBezTo>
                <a:cubicBezTo>
                  <a:pt x="29340" y="361"/>
                  <a:pt x="24149" y="242"/>
                  <a:pt x="18952" y="242"/>
                </a:cubicBezTo>
                <a:cubicBezTo>
                  <a:pt x="17950" y="242"/>
                  <a:pt x="16949" y="246"/>
                  <a:pt x="15946" y="255"/>
                </a:cubicBezTo>
                <a:cubicBezTo>
                  <a:pt x="15904" y="255"/>
                  <a:pt x="15862" y="255"/>
                  <a:pt x="15819" y="255"/>
                </a:cubicBezTo>
                <a:cubicBezTo>
                  <a:pt x="14168" y="255"/>
                  <a:pt x="12081" y="1"/>
                  <a:pt x="10042" y="1"/>
                </a:cubicBezTo>
                <a:close/>
              </a:path>
            </a:pathLst>
          </a:custGeom>
          <a:solidFill>
            <a:schemeClr val="accent3">
              <a:alpha val="3464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9" name="Google Shape;79;p9"/>
          <p:cNvSpPr/>
          <p:nvPr/>
        </p:nvSpPr>
        <p:spPr>
          <a:xfrm rot="-10285603">
            <a:off x="-6269205" y="5003789"/>
            <a:ext cx="9962348" cy="6362485"/>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80" name="Google Shape;80;p9"/>
          <p:cNvSpPr/>
          <p:nvPr/>
        </p:nvSpPr>
        <p:spPr>
          <a:xfrm rot="-7426355">
            <a:off x="-7410056" y="1510440"/>
            <a:ext cx="10434728" cy="3837117"/>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81" name="Google Shape;81;p9"/>
          <p:cNvSpPr txBox="1">
            <a:spLocks noGrp="1"/>
          </p:cNvSpPr>
          <p:nvPr>
            <p:ph type="title"/>
          </p:nvPr>
        </p:nvSpPr>
        <p:spPr>
          <a:xfrm>
            <a:off x="964400" y="1844167"/>
            <a:ext cx="6014000" cy="1229200"/>
          </a:xfrm>
          <a:prstGeom prst="rect">
            <a:avLst/>
          </a:prstGeom>
        </p:spPr>
        <p:txBody>
          <a:bodyPr spcFirstLastPara="1" wrap="square" lIns="91425" tIns="91425" rIns="91425" bIns="91425" anchor="b" anchorCtr="0">
            <a:noAutofit/>
          </a:bodyPr>
          <a:lstStyle>
            <a:lvl1pPr lvl="0" algn="l" rtl="0">
              <a:spcBef>
                <a:spcPts val="0"/>
              </a:spcBef>
              <a:spcAft>
                <a:spcPts val="0"/>
              </a:spcAft>
              <a:buSzPts val="2800"/>
              <a:buNone/>
              <a:defRPr sz="6667">
                <a:solidFill>
                  <a:schemeClr val="lt1"/>
                </a:solidFill>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82" name="Google Shape;82;p9"/>
          <p:cNvSpPr txBox="1">
            <a:spLocks noGrp="1"/>
          </p:cNvSpPr>
          <p:nvPr>
            <p:ph type="subTitle" idx="1"/>
          </p:nvPr>
        </p:nvSpPr>
        <p:spPr>
          <a:xfrm>
            <a:off x="964400" y="3104633"/>
            <a:ext cx="5813200" cy="1909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Tree>
    <p:extLst>
      <p:ext uri="{BB962C8B-B14F-4D97-AF65-F5344CB8AC3E}">
        <p14:creationId xmlns:p14="http://schemas.microsoft.com/office/powerpoint/2010/main" val="213248089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27686757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 id="2147483692" r:id="rId3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1.png"/><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oleObject" Target="../embeddings/oleObject3.bin"/><Relationship Id="rId5" Type="http://schemas.openxmlformats.org/officeDocument/2006/relationships/image" Target="../media/image10.png"/><Relationship Id="rId4" Type="http://schemas.openxmlformats.org/officeDocument/2006/relationships/oleObject" Target="../embeddings/oleObject2.bin"/></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Aya Mohamed</a:t>
            </a:r>
          </a:p>
        </p:txBody>
      </p:sp>
      <p:sp>
        <p:nvSpPr>
          <p:cNvPr id="31" name="TextBox 30"/>
          <p:cNvSpPr txBox="1"/>
          <p:nvPr/>
        </p:nvSpPr>
        <p:spPr>
          <a:xfrm>
            <a:off x="673669" y="2424037"/>
            <a:ext cx="5434629"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Health Law and Ethics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6</a:t>
            </a:r>
          </a:p>
        </p:txBody>
      </p:sp>
      <p:sp>
        <p:nvSpPr>
          <p:cNvPr id="46" name="TextBox 45"/>
          <p:cNvSpPr txBox="1"/>
          <p:nvPr/>
        </p:nvSpPr>
        <p:spPr>
          <a:xfrm>
            <a:off x="329269" y="5104240"/>
            <a:ext cx="3225178"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MHA 633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Doctor – Patient Relationship</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822120"/>
            <a:ext cx="6898137"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charset="0"/>
                <a:ea typeface="+mn-ea"/>
                <a:cs typeface="Alexandria" charset="0"/>
              </a:rPr>
              <a:t>In </a:t>
            </a:r>
            <a:r>
              <a:rPr lang="en-US" sz="2800" b="1" dirty="0">
                <a:solidFill>
                  <a:srgbClr val="002060"/>
                </a:solidFill>
                <a:latin typeface="Alexandria" charset="0"/>
                <a:cs typeface="Alexandria" charset="0"/>
              </a:rPr>
              <a:t>the </a:t>
            </a:r>
            <a:r>
              <a:rPr kumimoji="0" lang="en-US" sz="2800" b="1" i="0" u="none" strike="noStrike" kern="1200" cap="none" spc="0" normalizeH="0" baseline="0" noProof="0" dirty="0">
                <a:ln>
                  <a:noFill/>
                </a:ln>
                <a:solidFill>
                  <a:srgbClr val="002060"/>
                </a:solidFill>
                <a:effectLst/>
                <a:uLnTx/>
                <a:uFillTx/>
                <a:latin typeface="Alexandria" charset="0"/>
                <a:ea typeface="+mn-ea"/>
                <a:cs typeface="Alexandria" charset="0"/>
              </a:rPr>
              <a:t>previous Lecture: Doctor – Patient Relationship </a:t>
            </a:r>
          </a:p>
        </p:txBody>
      </p:sp>
      <p:sp>
        <p:nvSpPr>
          <p:cNvPr id="5" name="Rectangle 4"/>
          <p:cNvSpPr/>
          <p:nvPr/>
        </p:nvSpPr>
        <p:spPr>
          <a:xfrm>
            <a:off x="942308" y="79471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797707"/>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04</a:t>
            </a:r>
          </a:p>
        </p:txBody>
      </p:sp>
      <p:sp>
        <p:nvSpPr>
          <p:cNvPr id="48" name="TextBox 47"/>
          <p:cNvSpPr txBox="1"/>
          <p:nvPr/>
        </p:nvSpPr>
        <p:spPr>
          <a:xfrm>
            <a:off x="889000" y="2068288"/>
            <a:ext cx="10541000" cy="5078313"/>
          </a:xfrm>
          <a:prstGeom prst="rect">
            <a:avLst/>
          </a:prstGeom>
          <a:noFill/>
        </p:spPr>
        <p:txBody>
          <a:bodyPr wrap="square" rtlCol="0">
            <a:spAutoFit/>
          </a:bodyPr>
          <a:lstStyle/>
          <a:p>
            <a:pPr marL="342900" indent="-342900">
              <a:buFont typeface="Wingdings" panose="05000000000000000000" pitchFamily="2" charset="2"/>
              <a:buChar char="ü"/>
              <a:defRPr/>
            </a:pPr>
            <a:r>
              <a:rPr kumimoji="0" lang="en-US" sz="2800" b="1" i="0" u="none" strike="noStrike" kern="1200" cap="none" spc="0" normalizeH="0" baseline="0" noProof="0" dirty="0">
                <a:ln>
                  <a:noFill/>
                </a:ln>
                <a:solidFill>
                  <a:prstClr val="black"/>
                </a:solidFill>
                <a:effectLst/>
                <a:uLnTx/>
                <a:uFillTx/>
                <a:latin typeface="Calibri Light"/>
                <a:ea typeface="+mn-ea"/>
                <a:cs typeface="+mn-cs"/>
              </a:rPr>
              <a:t>Ethical Analysis……… Different Approaches </a:t>
            </a:r>
          </a:p>
          <a:p>
            <a:pPr>
              <a:defRPr/>
            </a:pPr>
            <a:endParaRPr lang="en-US" sz="2800" b="1" dirty="0">
              <a:solidFill>
                <a:prstClr val="black"/>
              </a:solidFill>
              <a:latin typeface="Calibri Light"/>
            </a:endParaRPr>
          </a:p>
          <a:p>
            <a:pPr>
              <a:defRPr/>
            </a:pPr>
            <a:r>
              <a:rPr kumimoji="0" lang="en-US" sz="2800" b="1" i="0" u="none" strike="noStrike" kern="1200" cap="none" spc="0" normalizeH="0" baseline="0" noProof="0" dirty="0">
                <a:ln>
                  <a:noFill/>
                </a:ln>
                <a:solidFill>
                  <a:prstClr val="black"/>
                </a:solidFill>
                <a:effectLst/>
                <a:uLnTx/>
                <a:uFillTx/>
                <a:latin typeface="Calibri Light"/>
                <a:ea typeface="+mn-ea"/>
                <a:cs typeface="+mn-cs"/>
              </a:rPr>
              <a:t> </a:t>
            </a:r>
            <a:endParaRPr kumimoji="0" lang="ar-SA" sz="28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1" i="0" u="none" strike="noStrike" kern="1200" cap="none" spc="0" normalizeH="0" baseline="0" noProof="0" dirty="0">
                <a:ln>
                  <a:noFill/>
                </a:ln>
                <a:solidFill>
                  <a:prstClr val="black"/>
                </a:solidFill>
                <a:effectLst/>
                <a:uLnTx/>
                <a:uFillTx/>
                <a:latin typeface="Calibri Light"/>
                <a:ea typeface="+mn-ea"/>
                <a:cs typeface="Times New Roman" pitchFamily="18" charset="0"/>
              </a:rPr>
              <a:t>Doctor – Patient Relationship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1" i="0" u="none" strike="noStrike" kern="1200" cap="none" spc="0" normalizeH="0" baseline="0" noProof="0" dirty="0">
                <a:ln>
                  <a:noFill/>
                </a:ln>
                <a:solidFill>
                  <a:prstClr val="black"/>
                </a:solidFill>
                <a:effectLst/>
                <a:uLnTx/>
                <a:uFillTx/>
                <a:latin typeface="Calibri Light"/>
                <a:ea typeface="+mn-ea"/>
                <a:cs typeface="+mn-cs"/>
              </a:rPr>
              <a:t>Oath of Muslim Doctor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1" i="0" u="none" strike="noStrike" kern="1200" cap="none" spc="0" normalizeH="0" baseline="0" noProof="0" dirty="0">
                <a:ln>
                  <a:noFill/>
                </a:ln>
                <a:solidFill>
                  <a:prstClr val="black"/>
                </a:solidFill>
                <a:effectLst/>
                <a:uLnTx/>
                <a:uFillTx/>
                <a:latin typeface="Calibri Light"/>
                <a:ea typeface="+mn-ea"/>
                <a:cs typeface="+mn-cs"/>
              </a:rPr>
              <a:t>Why does it matter?</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1" i="0" u="none" strike="noStrike" kern="1200" cap="none" spc="0" normalizeH="0" baseline="0" noProof="0" dirty="0">
                <a:ln>
                  <a:noFill/>
                </a:ln>
                <a:solidFill>
                  <a:prstClr val="black"/>
                </a:solidFill>
                <a:effectLst/>
                <a:uLnTx/>
                <a:uFillTx/>
                <a:latin typeface="Calibri Light"/>
                <a:ea typeface="+mn-ea"/>
                <a:cs typeface="+mn-cs"/>
              </a:rPr>
              <a:t>Types of relationship</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1" i="0" u="none" strike="noStrike" kern="1200" cap="none" spc="0" normalizeH="0" baseline="0" noProof="0" dirty="0">
                <a:ln>
                  <a:noFill/>
                </a:ln>
                <a:solidFill>
                  <a:prstClr val="black"/>
                </a:solidFill>
                <a:effectLst/>
                <a:uLnTx/>
                <a:uFillTx/>
                <a:latin typeface="Calibri Light"/>
                <a:ea typeface="+mn-ea"/>
                <a:cs typeface="+mn-cs"/>
              </a:rPr>
              <a:t>What is the ideal patient-physician relationship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Calibri Light"/>
              <a:ea typeface="+mn-ea"/>
              <a:cs typeface="+mn-cs"/>
            </a:endParaRPr>
          </a:p>
          <a:p>
            <a:pPr marR="0" lvl="0" algn="l" defTabSz="914400" rtl="0" eaLnBrk="1" fontAlgn="auto" latinLnBrk="0" hangingPunct="1">
              <a:lnSpc>
                <a:spcPct val="100000"/>
              </a:lnSpc>
              <a:spcBef>
                <a:spcPts val="0"/>
              </a:spcBef>
              <a:spcAft>
                <a:spcPts val="0"/>
              </a:spcAft>
              <a:buClrTx/>
              <a:buSzTx/>
              <a:tabLst/>
              <a:defRPr/>
            </a:pP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953507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77071" y="709582"/>
            <a:ext cx="5554055"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charset="0"/>
                <a:ea typeface="+mn-ea"/>
                <a:cs typeface="Alexandria" charset="0"/>
              </a:rPr>
              <a:t>In this Lecture: </a:t>
            </a: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Doctor- Patient Relationship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04</a:t>
            </a:r>
          </a:p>
        </p:txBody>
      </p:sp>
      <p:sp>
        <p:nvSpPr>
          <p:cNvPr id="48" name="TextBox 47"/>
          <p:cNvSpPr txBox="1"/>
          <p:nvPr/>
        </p:nvSpPr>
        <p:spPr>
          <a:xfrm>
            <a:off x="889000" y="2166761"/>
            <a:ext cx="10541000" cy="71096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Introduction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prstClr val="black"/>
                </a:solidFill>
                <a:latin typeface="Alexandria" charset="0"/>
                <a:cs typeface="Alexandria" charset="0"/>
              </a:rPr>
              <a:t>Duties of a good doctor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Doctor competencies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 7 Principal elements that are essential to the relationship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Etiquette Based Medicine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prstClr val="black"/>
                </a:solidFill>
                <a:latin typeface="Alexandria" charset="0"/>
                <a:cs typeface="Alexandria" charset="0"/>
              </a:rPr>
              <a:t>Communication skills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Consultation styles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Four Models of Decision Making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prstClr val="black"/>
                </a:solidFill>
                <a:latin typeface="Alexandria" charset="0"/>
                <a:cs typeface="Alexandria" charset="0"/>
              </a:rPr>
              <a:t>Patient Education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Improving Doctor-patient relationship</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ar-SA" sz="24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343C922-CD89-D58A-5EBD-1DEBF32EBB7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Rounded Corners 4">
            <a:extLst>
              <a:ext uri="{FF2B5EF4-FFF2-40B4-BE49-F238E27FC236}">
                <a16:creationId xmlns:a16="http://schemas.microsoft.com/office/drawing/2014/main" id="{C97395B8-79EB-E6DE-8DD0-1E2B4C78A20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Rounded Corners 5">
            <a:extLst>
              <a:ext uri="{FF2B5EF4-FFF2-40B4-BE49-F238E27FC236}">
                <a16:creationId xmlns:a16="http://schemas.microsoft.com/office/drawing/2014/main" id="{686BA789-9E2D-4FEC-7D5C-6B0EE0E3F9AF}"/>
              </a:ext>
            </a:extLst>
          </p:cNvPr>
          <p:cNvSpPr/>
          <p:nvPr/>
        </p:nvSpPr>
        <p:spPr>
          <a:xfrm>
            <a:off x="1181062" y="1285192"/>
            <a:ext cx="9730778" cy="40464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E0F8A839-09AE-DB6A-4C09-48670D3B27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p:cNvSpPr>
            <a:spLocks noGrp="1"/>
          </p:cNvSpPr>
          <p:nvPr>
            <p:ph type="title" idx="4294967295"/>
          </p:nvPr>
        </p:nvSpPr>
        <p:spPr>
          <a:xfrm>
            <a:off x="1803009" y="331568"/>
            <a:ext cx="7772400" cy="1143000"/>
          </a:xfrm>
        </p:spPr>
        <p:txBody>
          <a:bodyPr>
            <a:normAutofit/>
          </a:bodyPr>
          <a:lstStyle/>
          <a:p>
            <a:pPr algn="ctr"/>
            <a:r>
              <a:rPr lang="en-US" sz="3600" b="1" dirty="0">
                <a:solidFill>
                  <a:srgbClr val="000000"/>
                </a:solidFill>
                <a:latin typeface="Times New Roman" pitchFamily="18" charset="0"/>
                <a:cs typeface="Times New Roman" pitchFamily="18" charset="0"/>
              </a:rPr>
              <a:t>Introduction</a:t>
            </a:r>
          </a:p>
        </p:txBody>
      </p:sp>
      <p:sp>
        <p:nvSpPr>
          <p:cNvPr id="3" name="Content Placeholder 2"/>
          <p:cNvSpPr>
            <a:spLocks noGrp="1"/>
          </p:cNvSpPr>
          <p:nvPr>
            <p:ph sz="quarter" idx="4294967295"/>
          </p:nvPr>
        </p:nvSpPr>
        <p:spPr>
          <a:xfrm>
            <a:off x="1420837" y="1261404"/>
            <a:ext cx="9388475" cy="5638800"/>
          </a:xfrm>
        </p:spPr>
        <p:txBody>
          <a:bodyPr>
            <a:normAutofit/>
          </a:bodyPr>
          <a:lstStyle/>
          <a:p>
            <a:pPr>
              <a:lnSpc>
                <a:spcPct val="150000"/>
              </a:lnSpc>
              <a:buClr>
                <a:srgbClr val="F58221"/>
              </a:buClr>
            </a:pPr>
            <a:r>
              <a:rPr lang="en-US" sz="2400" dirty="0">
                <a:solidFill>
                  <a:srgbClr val="203E5F"/>
                </a:solidFill>
                <a:latin typeface="Times New Roman" pitchFamily="18" charset="0"/>
                <a:cs typeface="Times New Roman" pitchFamily="18" charset="0"/>
              </a:rPr>
              <a:t>This is a unique social relationship where bonding is planned with the ultimate objective of assisting the patient to achieve treatment goals. </a:t>
            </a:r>
          </a:p>
          <a:p>
            <a:pPr>
              <a:lnSpc>
                <a:spcPct val="150000"/>
              </a:lnSpc>
              <a:buClr>
                <a:srgbClr val="F58221"/>
              </a:buClr>
            </a:pPr>
            <a:endParaRPr lang="en-US" sz="2400" dirty="0">
              <a:solidFill>
                <a:srgbClr val="203E5F"/>
              </a:solidFill>
              <a:latin typeface="Times New Roman" pitchFamily="18" charset="0"/>
              <a:cs typeface="Times New Roman" pitchFamily="18" charset="0"/>
            </a:endParaRPr>
          </a:p>
          <a:p>
            <a:pPr>
              <a:lnSpc>
                <a:spcPct val="150000"/>
              </a:lnSpc>
              <a:buClr>
                <a:srgbClr val="F58221"/>
              </a:buClr>
            </a:pPr>
            <a:r>
              <a:rPr lang="en-US" sz="2400" dirty="0">
                <a:solidFill>
                  <a:srgbClr val="203E5F"/>
                </a:solidFill>
                <a:latin typeface="Times New Roman" pitchFamily="18" charset="0"/>
                <a:cs typeface="Times New Roman" pitchFamily="18" charset="0"/>
              </a:rPr>
              <a:t>This approach requires the doctor </a:t>
            </a:r>
            <a:r>
              <a:rPr lang="en-US" sz="2400" dirty="0">
                <a:solidFill>
                  <a:srgbClr val="F58221"/>
                </a:solidFill>
                <a:latin typeface="Times New Roman" pitchFamily="18" charset="0"/>
                <a:cs typeface="Times New Roman" pitchFamily="18" charset="0"/>
              </a:rPr>
              <a:t>(care provider) </a:t>
            </a:r>
            <a:r>
              <a:rPr lang="en-US" sz="2400" dirty="0">
                <a:solidFill>
                  <a:srgbClr val="203E5F"/>
                </a:solidFill>
                <a:latin typeface="Times New Roman" pitchFamily="18" charset="0"/>
                <a:cs typeface="Times New Roman" pitchFamily="18" charset="0"/>
              </a:rPr>
              <a:t>to take on the responsibility of directing , effecting and maintaining the therapeutic relationship, exhibiting a professional and ethical approach.</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343C922-CD89-D58A-5EBD-1DEBF32EBB7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Rounded Corners 4">
            <a:extLst>
              <a:ext uri="{FF2B5EF4-FFF2-40B4-BE49-F238E27FC236}">
                <a16:creationId xmlns:a16="http://schemas.microsoft.com/office/drawing/2014/main" id="{C97395B8-79EB-E6DE-8DD0-1E2B4C78A20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Rounded Corners 5">
            <a:extLst>
              <a:ext uri="{FF2B5EF4-FFF2-40B4-BE49-F238E27FC236}">
                <a16:creationId xmlns:a16="http://schemas.microsoft.com/office/drawing/2014/main" id="{686BA789-9E2D-4FEC-7D5C-6B0EE0E3F9AF}"/>
              </a:ext>
            </a:extLst>
          </p:cNvPr>
          <p:cNvSpPr/>
          <p:nvPr/>
        </p:nvSpPr>
        <p:spPr>
          <a:xfrm>
            <a:off x="1181062" y="1285192"/>
            <a:ext cx="9730778" cy="40464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E0F8A839-09AE-DB6A-4C09-48670D3B27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p:cNvSpPr>
            <a:spLocks noGrp="1"/>
          </p:cNvSpPr>
          <p:nvPr>
            <p:ph type="title" idx="4294967295"/>
          </p:nvPr>
        </p:nvSpPr>
        <p:spPr>
          <a:xfrm>
            <a:off x="2070295" y="317500"/>
            <a:ext cx="7772400" cy="1143000"/>
          </a:xfrm>
        </p:spPr>
        <p:txBody>
          <a:bodyPr>
            <a:normAutofit/>
          </a:bodyPr>
          <a:lstStyle/>
          <a:p>
            <a:pPr algn="ctr"/>
            <a:r>
              <a:rPr lang="en-US" sz="3600" b="1" dirty="0">
                <a:solidFill>
                  <a:srgbClr val="000000"/>
                </a:solidFill>
                <a:latin typeface="Times New Roman" pitchFamily="18" charset="0"/>
                <a:cs typeface="Times New Roman" pitchFamily="18" charset="0"/>
              </a:rPr>
              <a:t>Introduction</a:t>
            </a:r>
          </a:p>
        </p:txBody>
      </p:sp>
      <p:sp>
        <p:nvSpPr>
          <p:cNvPr id="10" name="عنصر نائب للمحتوى 2">
            <a:extLst>
              <a:ext uri="{FF2B5EF4-FFF2-40B4-BE49-F238E27FC236}">
                <a16:creationId xmlns:a16="http://schemas.microsoft.com/office/drawing/2014/main" id="{A0A7C93A-76F0-E0CA-0B6F-0FAC3E82AC25}"/>
              </a:ext>
            </a:extLst>
          </p:cNvPr>
          <p:cNvSpPr txBox="1">
            <a:spLocks/>
          </p:cNvSpPr>
          <p:nvPr/>
        </p:nvSpPr>
        <p:spPr>
          <a:xfrm>
            <a:off x="1573236" y="1164101"/>
            <a:ext cx="8766517" cy="4873752"/>
          </a:xfrm>
          <a:prstGeom prst="rect">
            <a:avLst/>
          </a:prstGeom>
        </p:spPr>
        <p:txBody>
          <a:bodyPr vert="horz">
            <a:normAutofit/>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marR="0" lvl="0" algn="ctr" defTabSz="914400" rtl="0" eaLnBrk="1" fontAlgn="auto" latinLnBrk="0" hangingPunct="1">
              <a:lnSpc>
                <a:spcPct val="100000"/>
              </a:lnSpc>
              <a:spcBef>
                <a:spcPts val="600"/>
              </a:spcBef>
              <a:spcAft>
                <a:spcPts val="0"/>
              </a:spcAft>
              <a:buClr>
                <a:srgbClr val="F58221"/>
              </a:buClr>
              <a:buSzPct val="70000"/>
              <a:buFont typeface="Courier New" panose="02070309020205020404" pitchFamily="49" charset="0"/>
              <a:buChar char="o"/>
              <a:tabLst/>
              <a:defRPr/>
            </a:pPr>
            <a:endParaRPr kumimoji="0" lang="en-US" sz="2400" b="0" i="0" u="none" strike="noStrike" kern="1200" cap="none" spc="0" normalizeH="0" baseline="0" noProof="0" dirty="0">
              <a:ln>
                <a:noFill/>
              </a:ln>
              <a:solidFill>
                <a:sysClr val="windowText" lastClr="000000"/>
              </a:solidFill>
              <a:effectLst/>
              <a:uLnTx/>
              <a:uFillTx/>
              <a:latin typeface="Calibri"/>
              <a:ea typeface="+mn-ea"/>
              <a:cs typeface="Times New Roman" pitchFamily="18" charset="0"/>
            </a:endParaRPr>
          </a:p>
          <a:p>
            <a:pPr marR="0" lvl="0" algn="l" defTabSz="914400" rtl="0" eaLnBrk="1" fontAlgn="auto" latinLnBrk="0" hangingPunct="1">
              <a:lnSpc>
                <a:spcPct val="100000"/>
              </a:lnSpc>
              <a:spcBef>
                <a:spcPts val="600"/>
              </a:spcBef>
              <a:spcAft>
                <a:spcPts val="0"/>
              </a:spcAft>
              <a:buClr>
                <a:srgbClr val="F58221"/>
              </a:buClr>
              <a:buSzPct val="70000"/>
              <a:buFont typeface="Courier New" panose="02070309020205020404" pitchFamily="49" charset="0"/>
              <a:buChar char="o"/>
              <a:tabLst/>
              <a:defRPr/>
            </a:pPr>
            <a:r>
              <a:rPr kumimoji="0" lang="en-US" sz="2400" b="0" i="0" u="none" strike="noStrike" kern="1200" cap="none" spc="0" normalizeH="0" baseline="0" noProof="0" dirty="0">
                <a:ln>
                  <a:noFill/>
                </a:ln>
                <a:solidFill>
                  <a:sysClr val="windowText" lastClr="000000"/>
                </a:solidFill>
                <a:effectLst/>
                <a:uLnTx/>
                <a:uFillTx/>
                <a:latin typeface="Calibri"/>
                <a:ea typeface="+mn-ea"/>
                <a:cs typeface="Times New Roman" pitchFamily="18" charset="0"/>
              </a:rPr>
              <a:t>Doctor –Patient relationships express the values of medical profession </a:t>
            </a:r>
          </a:p>
          <a:p>
            <a:pPr marR="0" lvl="0" algn="l" defTabSz="914400" rtl="0" eaLnBrk="1" fontAlgn="auto" latinLnBrk="0" hangingPunct="1">
              <a:lnSpc>
                <a:spcPct val="100000"/>
              </a:lnSpc>
              <a:spcBef>
                <a:spcPts val="600"/>
              </a:spcBef>
              <a:spcAft>
                <a:spcPts val="0"/>
              </a:spcAft>
              <a:buClr>
                <a:srgbClr val="F58221"/>
              </a:buClr>
              <a:buSzPct val="70000"/>
              <a:buFont typeface="Courier New" panose="02070309020205020404" pitchFamily="49" charset="0"/>
              <a:buChar char="o"/>
              <a:tabLst/>
              <a:defRPr/>
            </a:pPr>
            <a:r>
              <a:rPr kumimoji="0" lang="en-US" sz="2400" b="0" i="0" u="none" strike="noStrike" kern="1200" cap="none" spc="0" normalizeH="0" baseline="0" noProof="0" dirty="0">
                <a:ln>
                  <a:noFill/>
                </a:ln>
                <a:solidFill>
                  <a:sysClr val="windowText" lastClr="000000"/>
                </a:solidFill>
                <a:effectLst/>
                <a:uLnTx/>
                <a:uFillTx/>
                <a:latin typeface="Calibri"/>
                <a:ea typeface="+mn-ea"/>
                <a:cs typeface="Times New Roman" pitchFamily="18" charset="0"/>
              </a:rPr>
              <a:t>The relationship should</a:t>
            </a:r>
            <a:r>
              <a:rPr kumimoji="0" lang="en-US" sz="2400" b="0" i="0" u="none" strike="noStrike" kern="1200" cap="none" spc="0" normalizeH="0" baseline="0" noProof="0" dirty="0">
                <a:ln>
                  <a:noFill/>
                </a:ln>
                <a:solidFill>
                  <a:srgbClr val="F58221"/>
                </a:solidFill>
                <a:effectLst/>
                <a:uLnTx/>
                <a:uFillTx/>
                <a:latin typeface="Calibri"/>
                <a:ea typeface="+mn-ea"/>
                <a:cs typeface="Times New Roman" pitchFamily="18" charset="0"/>
              </a:rPr>
              <a:t> </a:t>
            </a:r>
            <a:r>
              <a:rPr kumimoji="0" lang="en-US" sz="2400" b="0" i="0" u="sng" strike="noStrike" kern="1200" cap="none" spc="0" normalizeH="0" baseline="0" noProof="0" dirty="0">
                <a:ln>
                  <a:noFill/>
                </a:ln>
                <a:solidFill>
                  <a:srgbClr val="F58221"/>
                </a:solidFill>
                <a:effectLst/>
                <a:uLnTx/>
                <a:uFillTx/>
                <a:latin typeface="Calibri"/>
                <a:ea typeface="+mn-ea"/>
                <a:cs typeface="Times New Roman" pitchFamily="18" charset="0"/>
              </a:rPr>
              <a:t>not</a:t>
            </a:r>
            <a:r>
              <a:rPr kumimoji="0" lang="en-US" sz="2400" b="0" i="0" u="none" strike="noStrike" kern="1200" cap="none" spc="0" normalizeH="0" baseline="0" noProof="0" dirty="0">
                <a:ln>
                  <a:noFill/>
                </a:ln>
                <a:solidFill>
                  <a:srgbClr val="F58221"/>
                </a:solidFill>
                <a:effectLst/>
                <a:uLnTx/>
                <a:uFillTx/>
                <a:latin typeface="Calibri"/>
                <a:ea typeface="+mn-ea"/>
                <a:cs typeface="Times New Roman" pitchFamily="18" charset="0"/>
              </a:rPr>
              <a:t> </a:t>
            </a:r>
            <a:r>
              <a:rPr kumimoji="0" lang="en-US" sz="2400" b="0" i="0" u="none" strike="noStrike" kern="1200" cap="none" spc="0" normalizeH="0" baseline="0" noProof="0" dirty="0">
                <a:ln>
                  <a:noFill/>
                </a:ln>
                <a:solidFill>
                  <a:sysClr val="windowText" lastClr="000000"/>
                </a:solidFill>
                <a:effectLst/>
                <a:uLnTx/>
                <a:uFillTx/>
                <a:latin typeface="Calibri"/>
                <a:ea typeface="+mn-ea"/>
                <a:cs typeface="Times New Roman" pitchFamily="18" charset="0"/>
              </a:rPr>
              <a:t>be the fish &amp; fisherman </a:t>
            </a:r>
          </a:p>
          <a:p>
            <a:pPr marR="0" lvl="0" algn="l" defTabSz="914400" rtl="0" eaLnBrk="1" fontAlgn="auto" latinLnBrk="0" hangingPunct="1">
              <a:lnSpc>
                <a:spcPct val="100000"/>
              </a:lnSpc>
              <a:spcBef>
                <a:spcPts val="600"/>
              </a:spcBef>
              <a:spcAft>
                <a:spcPts val="0"/>
              </a:spcAft>
              <a:buClr>
                <a:srgbClr val="F58221"/>
              </a:buClr>
              <a:buSzPct val="70000"/>
              <a:buFont typeface="Courier New" panose="02070309020205020404" pitchFamily="49" charset="0"/>
              <a:buChar char="o"/>
              <a:tabLst/>
              <a:defRPr/>
            </a:pPr>
            <a:r>
              <a:rPr kumimoji="0" lang="en-US" sz="2400" b="0" i="0" u="none" strike="noStrike" kern="1200" cap="none" spc="0" normalizeH="0" baseline="0" noProof="0" dirty="0">
                <a:ln>
                  <a:noFill/>
                </a:ln>
                <a:solidFill>
                  <a:sysClr val="windowText" lastClr="000000"/>
                </a:solidFill>
                <a:effectLst/>
                <a:uLnTx/>
                <a:uFillTx/>
                <a:latin typeface="Calibri"/>
                <a:ea typeface="+mn-ea"/>
                <a:cs typeface="Times New Roman" pitchFamily="18" charset="0"/>
              </a:rPr>
              <a:t>It should be always like fish and water </a:t>
            </a:r>
          </a:p>
          <a:p>
            <a:pPr marR="0" lvl="0" algn="l" defTabSz="914400" rtl="0" eaLnBrk="1" fontAlgn="auto" latinLnBrk="0" hangingPunct="1">
              <a:lnSpc>
                <a:spcPct val="100000"/>
              </a:lnSpc>
              <a:spcBef>
                <a:spcPts val="600"/>
              </a:spcBef>
              <a:spcAft>
                <a:spcPts val="0"/>
              </a:spcAft>
              <a:buClr>
                <a:srgbClr val="F58221"/>
              </a:buClr>
              <a:buSzPct val="70000"/>
              <a:buFont typeface="Courier New" panose="02070309020205020404" pitchFamily="49" charset="0"/>
              <a:buChar char="o"/>
              <a:tabLst/>
              <a:defRPr/>
            </a:pPr>
            <a:r>
              <a:rPr kumimoji="0" lang="en-US" sz="2400" b="0" i="0" u="none" strike="noStrike" kern="1200" cap="none" spc="0" normalizeH="0" baseline="0" noProof="0" dirty="0">
                <a:ln>
                  <a:noFill/>
                </a:ln>
                <a:solidFill>
                  <a:sysClr val="windowText" lastClr="000000"/>
                </a:solidFill>
                <a:effectLst/>
                <a:uLnTx/>
                <a:uFillTx/>
                <a:latin typeface="Calibri"/>
                <a:ea typeface="+mn-ea"/>
                <a:cs typeface="+mn-cs"/>
              </a:rPr>
              <a:t>The doctor-patient relationship has been defined as “</a:t>
            </a:r>
            <a:r>
              <a:rPr kumimoji="0" lang="en-US" sz="2400" b="1" i="0" u="none" strike="noStrike" kern="1200" cap="none" spc="0" normalizeH="0" baseline="0" noProof="0" dirty="0">
                <a:ln>
                  <a:noFill/>
                </a:ln>
                <a:solidFill>
                  <a:sysClr val="windowText" lastClr="000000"/>
                </a:solidFill>
                <a:effectLst/>
                <a:uLnTx/>
                <a:uFillTx/>
                <a:latin typeface="Calibri"/>
                <a:ea typeface="+mn-ea"/>
                <a:cs typeface="+mn-cs"/>
              </a:rPr>
              <a:t>a consensual relationship in which the patient knowingly seeks the physician’s assistance and in which the physician knowingly accepts the person as a patient</a:t>
            </a:r>
            <a:r>
              <a:rPr kumimoji="0" lang="en-US" sz="2400" b="0" i="0" u="none" strike="noStrike" kern="1200" cap="none" spc="0" normalizeH="0" baseline="0" noProof="0" dirty="0">
                <a:ln>
                  <a:noFill/>
                </a:ln>
                <a:solidFill>
                  <a:sysClr val="windowText" lastClr="000000"/>
                </a:solidFill>
                <a:effectLst/>
                <a:uLnTx/>
                <a:uFillTx/>
                <a:latin typeface="Calibri"/>
                <a:ea typeface="+mn-ea"/>
                <a:cs typeface="+mn-cs"/>
              </a:rPr>
              <a:t>.”</a:t>
            </a:r>
            <a:endParaRPr kumimoji="0" lang="ar-SY" sz="2400" b="0" i="0" u="none" strike="noStrike" kern="1200" cap="none" spc="0" normalizeH="0" baseline="0" noProof="0" dirty="0">
              <a:ln>
                <a:noFill/>
              </a:ln>
              <a:solidFill>
                <a:sysClr val="windowText" lastClr="000000"/>
              </a:solidFill>
              <a:effectLst/>
              <a:uLnTx/>
              <a:uFillTx/>
              <a:latin typeface="Calibri"/>
              <a:ea typeface="+mn-ea"/>
              <a:cs typeface="Times New Roman" pitchFamily="18" charset="0"/>
            </a:endParaRPr>
          </a:p>
        </p:txBody>
      </p:sp>
    </p:spTree>
    <p:extLst>
      <p:ext uri="{BB962C8B-B14F-4D97-AF65-F5344CB8AC3E}">
        <p14:creationId xmlns:p14="http://schemas.microsoft.com/office/powerpoint/2010/main" val="36349682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343C922-CD89-D58A-5EBD-1DEBF32EBB7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Rounded Corners 4">
            <a:extLst>
              <a:ext uri="{FF2B5EF4-FFF2-40B4-BE49-F238E27FC236}">
                <a16:creationId xmlns:a16="http://schemas.microsoft.com/office/drawing/2014/main" id="{C97395B8-79EB-E6DE-8DD0-1E2B4C78A20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Rounded Corners 5">
            <a:extLst>
              <a:ext uri="{FF2B5EF4-FFF2-40B4-BE49-F238E27FC236}">
                <a16:creationId xmlns:a16="http://schemas.microsoft.com/office/drawing/2014/main" id="{686BA789-9E2D-4FEC-7D5C-6B0EE0E3F9AF}"/>
              </a:ext>
            </a:extLst>
          </p:cNvPr>
          <p:cNvSpPr/>
          <p:nvPr/>
        </p:nvSpPr>
        <p:spPr>
          <a:xfrm>
            <a:off x="1181062" y="1285192"/>
            <a:ext cx="9730778" cy="40464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E0F8A839-09AE-DB6A-4C09-48670D3B27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p:cNvSpPr>
            <a:spLocks noGrp="1"/>
          </p:cNvSpPr>
          <p:nvPr>
            <p:ph type="title" idx="4294967295"/>
          </p:nvPr>
        </p:nvSpPr>
        <p:spPr>
          <a:xfrm>
            <a:off x="1662332" y="317500"/>
            <a:ext cx="7772400" cy="1143000"/>
          </a:xfrm>
        </p:spPr>
        <p:txBody>
          <a:bodyPr>
            <a:normAutofit/>
          </a:bodyPr>
          <a:lstStyle/>
          <a:p>
            <a:pPr algn="ctr"/>
            <a:r>
              <a:rPr lang="en-US" sz="3600" b="1" dirty="0">
                <a:solidFill>
                  <a:srgbClr val="000000"/>
                </a:solidFill>
                <a:latin typeface="Times New Roman" pitchFamily="18" charset="0"/>
                <a:cs typeface="Times New Roman" pitchFamily="18" charset="0"/>
              </a:rPr>
              <a:t>ROOTs of DPR</a:t>
            </a:r>
          </a:p>
        </p:txBody>
      </p:sp>
      <p:sp>
        <p:nvSpPr>
          <p:cNvPr id="3" name="Content Placeholder 2">
            <a:extLst>
              <a:ext uri="{FF2B5EF4-FFF2-40B4-BE49-F238E27FC236}">
                <a16:creationId xmlns:a16="http://schemas.microsoft.com/office/drawing/2014/main" id="{A274E4B0-DCF5-3031-3966-F3DA57658E7F}"/>
              </a:ext>
            </a:extLst>
          </p:cNvPr>
          <p:cNvSpPr>
            <a:spLocks noGrp="1"/>
          </p:cNvSpPr>
          <p:nvPr>
            <p:ph sz="quarter" idx="4294967295"/>
          </p:nvPr>
        </p:nvSpPr>
        <p:spPr>
          <a:xfrm>
            <a:off x="1378634" y="1600200"/>
            <a:ext cx="9129713" cy="2873375"/>
          </a:xfrm>
        </p:spPr>
        <p:txBody>
          <a:bodyPr>
            <a:normAutofit/>
          </a:bodyPr>
          <a:lstStyle/>
          <a:p>
            <a:r>
              <a:rPr lang="en-US" sz="2400" dirty="0">
                <a:cs typeface="Times New Roman" pitchFamily="18" charset="0"/>
              </a:rPr>
              <a:t>The physician-patient relationship has at least three roots:</a:t>
            </a:r>
          </a:p>
          <a:p>
            <a:pPr marL="859536" lvl="1" indent="-457200">
              <a:buFont typeface="+mj-lt"/>
              <a:buAutoNum type="arabicPeriod"/>
            </a:pPr>
            <a:r>
              <a:rPr lang="en-US" sz="2200" dirty="0">
                <a:cs typeface="Times New Roman" pitchFamily="18" charset="0"/>
              </a:rPr>
              <a:t>A  root of </a:t>
            </a:r>
            <a:r>
              <a:rPr lang="en-US" sz="2200" u="sng" dirty="0">
                <a:solidFill>
                  <a:srgbClr val="F58221"/>
                </a:solidFill>
                <a:cs typeface="Times New Roman" pitchFamily="18" charset="0"/>
              </a:rPr>
              <a:t>social contract </a:t>
            </a:r>
            <a:r>
              <a:rPr lang="en-US" sz="2200" dirty="0">
                <a:cs typeface="Times New Roman" pitchFamily="18" charset="0"/>
              </a:rPr>
              <a:t>relying upon a mutual perception of profession; </a:t>
            </a:r>
          </a:p>
          <a:p>
            <a:pPr marL="859536" lvl="1" indent="-457200">
              <a:buFont typeface="+mj-lt"/>
              <a:buAutoNum type="arabicPeriod"/>
            </a:pPr>
            <a:r>
              <a:rPr lang="en-US" sz="2200" dirty="0">
                <a:cs typeface="Times New Roman" pitchFamily="18" charset="0"/>
              </a:rPr>
              <a:t>A  root developing out of </a:t>
            </a:r>
            <a:r>
              <a:rPr lang="en-US" sz="2200" u="sng" dirty="0">
                <a:solidFill>
                  <a:srgbClr val="F58221"/>
                </a:solidFill>
                <a:cs typeface="Times New Roman" pitchFamily="18" charset="0"/>
              </a:rPr>
              <a:t>the historical tradition of society and profession</a:t>
            </a:r>
            <a:r>
              <a:rPr lang="en-US" sz="2200" dirty="0">
                <a:cs typeface="Times New Roman" pitchFamily="18" charset="0"/>
              </a:rPr>
              <a:t>; and </a:t>
            </a:r>
          </a:p>
          <a:p>
            <a:pPr marL="859536" lvl="1" indent="-457200">
              <a:buFont typeface="+mj-lt"/>
              <a:buAutoNum type="arabicPeriod"/>
            </a:pPr>
            <a:r>
              <a:rPr lang="en-US" sz="2200" u="sng" dirty="0">
                <a:solidFill>
                  <a:srgbClr val="F58221"/>
                </a:solidFill>
                <a:cs typeface="Times New Roman" pitchFamily="18" charset="0"/>
              </a:rPr>
              <a:t>A  personal root </a:t>
            </a:r>
            <a:r>
              <a:rPr lang="en-US" sz="2200" dirty="0">
                <a:cs typeface="Times New Roman" pitchFamily="18" charset="0"/>
              </a:rPr>
              <a:t>which gains its strength from the specific personality of both physician and patient and from that unique relationship</a:t>
            </a:r>
            <a:r>
              <a:rPr lang="en-US" sz="2000" dirty="0">
                <a:cs typeface="Times New Roman" pitchFamily="18" charset="0"/>
              </a:rPr>
              <a:t>.</a:t>
            </a:r>
          </a:p>
        </p:txBody>
      </p:sp>
      <p:pic>
        <p:nvPicPr>
          <p:cNvPr id="8" name="صورة 10" descr="healthcare+team.jpg">
            <a:extLst>
              <a:ext uri="{FF2B5EF4-FFF2-40B4-BE49-F238E27FC236}">
                <a16:creationId xmlns:a16="http://schemas.microsoft.com/office/drawing/2014/main" id="{625CF519-FBDF-AA52-A670-2B535D839A37}"/>
              </a:ext>
            </a:extLst>
          </p:cNvPr>
          <p:cNvPicPr>
            <a:picLocks noChangeAspect="1"/>
          </p:cNvPicPr>
          <p:nvPr/>
        </p:nvPicPr>
        <p:blipFill>
          <a:blip r:embed="rId3"/>
          <a:stretch>
            <a:fillRect/>
          </a:stretch>
        </p:blipFill>
        <p:spPr>
          <a:xfrm>
            <a:off x="8827579" y="4473526"/>
            <a:ext cx="2183359" cy="149718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42756616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343C922-CD89-D58A-5EBD-1DEBF32EBB7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Rounded Corners 4">
            <a:extLst>
              <a:ext uri="{FF2B5EF4-FFF2-40B4-BE49-F238E27FC236}">
                <a16:creationId xmlns:a16="http://schemas.microsoft.com/office/drawing/2014/main" id="{C97395B8-79EB-E6DE-8DD0-1E2B4C78A20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Rounded Corners 5">
            <a:extLst>
              <a:ext uri="{FF2B5EF4-FFF2-40B4-BE49-F238E27FC236}">
                <a16:creationId xmlns:a16="http://schemas.microsoft.com/office/drawing/2014/main" id="{686BA789-9E2D-4FEC-7D5C-6B0EE0E3F9AF}"/>
              </a:ext>
            </a:extLst>
          </p:cNvPr>
          <p:cNvSpPr/>
          <p:nvPr/>
        </p:nvSpPr>
        <p:spPr>
          <a:xfrm>
            <a:off x="1181062" y="1285192"/>
            <a:ext cx="9730778" cy="40464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E0F8A839-09AE-DB6A-4C09-48670D3B27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p:cNvSpPr>
            <a:spLocks noGrp="1"/>
          </p:cNvSpPr>
          <p:nvPr>
            <p:ph type="title" idx="4294967295"/>
          </p:nvPr>
        </p:nvSpPr>
        <p:spPr>
          <a:xfrm>
            <a:off x="2225040" y="331568"/>
            <a:ext cx="7772400" cy="1143000"/>
          </a:xfrm>
        </p:spPr>
        <p:txBody>
          <a:bodyPr>
            <a:normAutofit/>
          </a:bodyPr>
          <a:lstStyle/>
          <a:p>
            <a:pPr algn="ctr"/>
            <a:r>
              <a:rPr lang="en-US" sz="3600" b="1" dirty="0">
                <a:solidFill>
                  <a:srgbClr val="000000"/>
                </a:solidFill>
                <a:latin typeface="Times New Roman" pitchFamily="18" charset="0"/>
                <a:cs typeface="Times New Roman" pitchFamily="18" charset="0"/>
              </a:rPr>
              <a:t>DPR ….Why does it matter ?</a:t>
            </a:r>
          </a:p>
        </p:txBody>
      </p:sp>
      <p:sp>
        <p:nvSpPr>
          <p:cNvPr id="11" name="Content Placeholder 2">
            <a:extLst>
              <a:ext uri="{FF2B5EF4-FFF2-40B4-BE49-F238E27FC236}">
                <a16:creationId xmlns:a16="http://schemas.microsoft.com/office/drawing/2014/main" id="{377E56B8-01FB-1902-1700-5B24C5564790}"/>
              </a:ext>
            </a:extLst>
          </p:cNvPr>
          <p:cNvSpPr>
            <a:spLocks noGrp="1"/>
          </p:cNvSpPr>
          <p:nvPr>
            <p:ph sz="quarter" idx="4294967295"/>
          </p:nvPr>
        </p:nvSpPr>
        <p:spPr>
          <a:xfrm>
            <a:off x="1786597" y="1219200"/>
            <a:ext cx="9094788" cy="5410200"/>
          </a:xfrm>
        </p:spPr>
        <p:txBody>
          <a:bodyPr>
            <a:normAutofit/>
          </a:bodyPr>
          <a:lstStyle/>
          <a:p>
            <a:pPr>
              <a:lnSpc>
                <a:spcPct val="150000"/>
              </a:lnSpc>
              <a:buClr>
                <a:srgbClr val="F58221"/>
              </a:buClr>
              <a:defRPr/>
            </a:pPr>
            <a:r>
              <a:rPr lang="en-US" sz="2400" dirty="0">
                <a:latin typeface="Times New Roman" pitchFamily="18" charset="0"/>
                <a:cs typeface="Times New Roman" pitchFamily="18" charset="0"/>
              </a:rPr>
              <a:t>The </a:t>
            </a:r>
            <a:r>
              <a:rPr lang="en-US" sz="2400" dirty="0">
                <a:solidFill>
                  <a:srgbClr val="F58221"/>
                </a:solidFill>
                <a:latin typeface="Times New Roman" pitchFamily="18" charset="0"/>
                <a:cs typeface="Times New Roman" pitchFamily="18" charset="0"/>
              </a:rPr>
              <a:t>patient-physician relationship </a:t>
            </a:r>
            <a:r>
              <a:rPr lang="en-US" sz="2400" dirty="0">
                <a:latin typeface="Times New Roman" pitchFamily="18" charset="0"/>
                <a:cs typeface="Times New Roman" pitchFamily="18" charset="0"/>
              </a:rPr>
              <a:t>is fundamental for providing </a:t>
            </a:r>
          </a:p>
          <a:p>
            <a:pPr marL="514350" indent="-514350">
              <a:lnSpc>
                <a:spcPct val="150000"/>
              </a:lnSpc>
              <a:buClr>
                <a:srgbClr val="F58221"/>
              </a:buClr>
              <a:buFont typeface="+mj-lt"/>
              <a:buAutoNum type="arabicPeriod"/>
              <a:defRPr/>
            </a:pPr>
            <a:r>
              <a:rPr lang="en-US" sz="2400" dirty="0">
                <a:latin typeface="Times New Roman" pitchFamily="18" charset="0"/>
                <a:cs typeface="Times New Roman" pitchFamily="18" charset="0"/>
              </a:rPr>
              <a:t>excellent care </a:t>
            </a:r>
          </a:p>
          <a:p>
            <a:pPr marL="514350" indent="-514350">
              <a:lnSpc>
                <a:spcPct val="150000"/>
              </a:lnSpc>
              <a:buClr>
                <a:srgbClr val="F58221"/>
              </a:buClr>
              <a:buFont typeface="+mj-lt"/>
              <a:buAutoNum type="arabicPeriod"/>
              <a:defRPr/>
            </a:pPr>
            <a:r>
              <a:rPr lang="en-US" sz="2400" dirty="0">
                <a:latin typeface="Times New Roman" pitchFamily="18" charset="0"/>
                <a:cs typeface="Times New Roman" pitchFamily="18" charset="0"/>
              </a:rPr>
              <a:t>to the healing process  </a:t>
            </a:r>
          </a:p>
          <a:p>
            <a:pPr marL="514350" indent="-514350">
              <a:lnSpc>
                <a:spcPct val="150000"/>
              </a:lnSpc>
              <a:buClr>
                <a:srgbClr val="F58221"/>
              </a:buClr>
              <a:buFont typeface="+mj-lt"/>
              <a:buAutoNum type="arabicPeriod"/>
              <a:defRPr/>
            </a:pPr>
            <a:r>
              <a:rPr lang="en-US" sz="2400" dirty="0">
                <a:latin typeface="Times New Roman" pitchFamily="18" charset="0"/>
                <a:cs typeface="Times New Roman" pitchFamily="18" charset="0"/>
              </a:rPr>
              <a:t>to improved outcomes </a:t>
            </a:r>
          </a:p>
          <a:p>
            <a:pPr>
              <a:lnSpc>
                <a:spcPct val="150000"/>
              </a:lnSpc>
              <a:buClr>
                <a:srgbClr val="FFFF00"/>
              </a:buClr>
              <a:buNone/>
              <a:defRPr/>
            </a:pPr>
            <a:r>
              <a:rPr lang="en-US" sz="2400" dirty="0">
                <a:latin typeface="Times New Roman" pitchFamily="18" charset="0"/>
                <a:cs typeface="Times New Roman" pitchFamily="18" charset="0"/>
              </a:rPr>
              <a:t>                  Therefore, it is important to understand what elements comprise the relationship and identify those that make it </a:t>
            </a:r>
            <a:r>
              <a:rPr lang="en-US" sz="2400" dirty="0">
                <a:solidFill>
                  <a:srgbClr val="00AEEF"/>
                </a:solidFill>
                <a:latin typeface="Times New Roman" pitchFamily="18" charset="0"/>
                <a:cs typeface="Times New Roman" pitchFamily="18" charset="0"/>
              </a:rPr>
              <a:t>"good</a:t>
            </a:r>
            <a:r>
              <a:rPr lang="en-US" sz="2400" dirty="0">
                <a:solidFill>
                  <a:srgbClr val="00AEEF"/>
                </a:solidFill>
              </a:rPr>
              <a:t>." </a:t>
            </a:r>
          </a:p>
          <a:p>
            <a:pPr marL="0" indent="0">
              <a:buClr>
                <a:srgbClr val="FFFF00"/>
              </a:buClr>
              <a:buNone/>
              <a:defRPr/>
            </a:pPr>
            <a:endParaRPr lang="en-US" dirty="0"/>
          </a:p>
        </p:txBody>
      </p:sp>
    </p:spTree>
    <p:extLst>
      <p:ext uri="{BB962C8B-B14F-4D97-AF65-F5344CB8AC3E}">
        <p14:creationId xmlns:p14="http://schemas.microsoft.com/office/powerpoint/2010/main" val="38268405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343C922-CD89-D58A-5EBD-1DEBF32EBB7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Rounded Corners 4">
            <a:extLst>
              <a:ext uri="{FF2B5EF4-FFF2-40B4-BE49-F238E27FC236}">
                <a16:creationId xmlns:a16="http://schemas.microsoft.com/office/drawing/2014/main" id="{C97395B8-79EB-E6DE-8DD0-1E2B4C78A204}"/>
              </a:ext>
            </a:extLst>
          </p:cNvPr>
          <p:cNvSpPr/>
          <p:nvPr/>
        </p:nvSpPr>
        <p:spPr>
          <a:xfrm>
            <a:off x="8214019"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Rounded Corners 5">
            <a:extLst>
              <a:ext uri="{FF2B5EF4-FFF2-40B4-BE49-F238E27FC236}">
                <a16:creationId xmlns:a16="http://schemas.microsoft.com/office/drawing/2014/main" id="{686BA789-9E2D-4FEC-7D5C-6B0EE0E3F9AF}"/>
              </a:ext>
            </a:extLst>
          </p:cNvPr>
          <p:cNvSpPr/>
          <p:nvPr/>
        </p:nvSpPr>
        <p:spPr>
          <a:xfrm>
            <a:off x="1181062" y="1285192"/>
            <a:ext cx="9730778" cy="40464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E0F8A839-09AE-DB6A-4C09-48670D3B27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p:cNvSpPr>
            <a:spLocks noGrp="1"/>
          </p:cNvSpPr>
          <p:nvPr>
            <p:ph type="title" idx="4294967295"/>
          </p:nvPr>
        </p:nvSpPr>
        <p:spPr>
          <a:xfrm>
            <a:off x="2448120" y="317500"/>
            <a:ext cx="8308975" cy="1143000"/>
          </a:xfrm>
        </p:spPr>
        <p:txBody>
          <a:bodyPr>
            <a:normAutofit/>
          </a:bodyPr>
          <a:lstStyle/>
          <a:p>
            <a:pPr algn="ctr"/>
            <a:r>
              <a:rPr lang="en-US" sz="3600" b="1" dirty="0">
                <a:solidFill>
                  <a:srgbClr val="000000"/>
                </a:solidFill>
                <a:latin typeface="Times New Roman" pitchFamily="18" charset="0"/>
                <a:cs typeface="Times New Roman" pitchFamily="18" charset="0"/>
              </a:rPr>
              <a:t>DPR …. Shocking findings from research </a:t>
            </a:r>
          </a:p>
        </p:txBody>
      </p:sp>
      <p:sp>
        <p:nvSpPr>
          <p:cNvPr id="9" name="Content Placeholder 2">
            <a:extLst>
              <a:ext uri="{FF2B5EF4-FFF2-40B4-BE49-F238E27FC236}">
                <a16:creationId xmlns:a16="http://schemas.microsoft.com/office/drawing/2014/main" id="{F5B0EC7B-CD82-0B7F-A419-BEA84F1F150A}"/>
              </a:ext>
            </a:extLst>
          </p:cNvPr>
          <p:cNvSpPr>
            <a:spLocks noGrp="1"/>
          </p:cNvSpPr>
          <p:nvPr>
            <p:ph sz="quarter" idx="4294967295"/>
          </p:nvPr>
        </p:nvSpPr>
        <p:spPr>
          <a:xfrm>
            <a:off x="1352917" y="1585693"/>
            <a:ext cx="9291637" cy="2451100"/>
          </a:xfrm>
        </p:spPr>
        <p:txBody>
          <a:bodyPr>
            <a:normAutofit/>
          </a:bodyPr>
          <a:lstStyle/>
          <a:p>
            <a:r>
              <a:rPr lang="en-US" dirty="0">
                <a:solidFill>
                  <a:srgbClr val="00AEEF"/>
                </a:solidFill>
                <a:cs typeface="Times New Roman" pitchFamily="18" charset="0"/>
              </a:rPr>
              <a:t>During interviews between </a:t>
            </a:r>
            <a:r>
              <a:rPr lang="en-US" sz="2400" dirty="0">
                <a:solidFill>
                  <a:srgbClr val="00AEEF"/>
                </a:solidFill>
                <a:cs typeface="Times New Roman" pitchFamily="18" charset="0"/>
              </a:rPr>
              <a:t>doctor and patient :</a:t>
            </a:r>
          </a:p>
          <a:p>
            <a:r>
              <a:rPr lang="en-US" sz="2400" dirty="0">
                <a:solidFill>
                  <a:srgbClr val="F58221"/>
                </a:solidFill>
                <a:cs typeface="Times New Roman" pitchFamily="18" charset="0"/>
              </a:rPr>
              <a:t>60% </a:t>
            </a:r>
            <a:r>
              <a:rPr lang="en-US" sz="2400" dirty="0">
                <a:cs typeface="Times New Roman" pitchFamily="18" charset="0"/>
              </a:rPr>
              <a:t>of taped interviews showed interruption in first 20 seconds</a:t>
            </a:r>
          </a:p>
          <a:p>
            <a:r>
              <a:rPr lang="en-US" sz="2400" dirty="0">
                <a:cs typeface="Times New Roman" pitchFamily="18" charset="0"/>
              </a:rPr>
              <a:t>In </a:t>
            </a:r>
            <a:r>
              <a:rPr lang="en-US" sz="2400" dirty="0">
                <a:solidFill>
                  <a:srgbClr val="F58221"/>
                </a:solidFill>
                <a:cs typeface="Times New Roman" pitchFamily="18" charset="0"/>
              </a:rPr>
              <a:t>50 % </a:t>
            </a:r>
            <a:r>
              <a:rPr lang="en-US" sz="2400" dirty="0">
                <a:cs typeface="Times New Roman" pitchFamily="18" charset="0"/>
              </a:rPr>
              <a:t>of the cases: doctors and patients did not agree on the key  problem	</a:t>
            </a:r>
          </a:p>
          <a:p>
            <a:r>
              <a:rPr lang="en-US" sz="2400" dirty="0">
                <a:solidFill>
                  <a:srgbClr val="F58221"/>
                </a:solidFill>
                <a:cs typeface="Times New Roman" pitchFamily="18" charset="0"/>
              </a:rPr>
              <a:t>80% </a:t>
            </a:r>
            <a:r>
              <a:rPr lang="en-US" sz="2400" dirty="0">
                <a:cs typeface="Times New Roman" pitchFamily="18" charset="0"/>
              </a:rPr>
              <a:t>of the cases could not adequately repeat the	 prescription</a:t>
            </a:r>
          </a:p>
        </p:txBody>
      </p:sp>
      <p:pic>
        <p:nvPicPr>
          <p:cNvPr id="12" name="Picture 11" descr="A cartoon of a doctor surrounded by many hands pointing at him&#10;&#10;Description automatically generated">
            <a:extLst>
              <a:ext uri="{FF2B5EF4-FFF2-40B4-BE49-F238E27FC236}">
                <a16:creationId xmlns:a16="http://schemas.microsoft.com/office/drawing/2014/main" id="{8835A301-C646-83F4-29E2-DC7052AF993F}"/>
              </a:ext>
            </a:extLst>
          </p:cNvPr>
          <p:cNvPicPr>
            <a:picLocks noChangeAspect="1"/>
          </p:cNvPicPr>
          <p:nvPr/>
        </p:nvPicPr>
        <p:blipFill rotWithShape="1">
          <a:blip r:embed="rId3">
            <a:extLst>
              <a:ext uri="{28A0092B-C50C-407E-A947-70E740481C1C}">
                <a14:useLocalDpi xmlns:a14="http://schemas.microsoft.com/office/drawing/2010/main" val="0"/>
              </a:ext>
            </a:extLst>
          </a:blip>
          <a:srcRect b="8367"/>
          <a:stretch/>
        </p:blipFill>
        <p:spPr>
          <a:xfrm>
            <a:off x="7998255" y="4004645"/>
            <a:ext cx="2995647" cy="2246923"/>
          </a:xfrm>
          <a:prstGeom prst="rect">
            <a:avLst/>
          </a:prstGeom>
        </p:spPr>
      </p:pic>
    </p:spTree>
    <p:extLst>
      <p:ext uri="{BB962C8B-B14F-4D97-AF65-F5344CB8AC3E}">
        <p14:creationId xmlns:p14="http://schemas.microsoft.com/office/powerpoint/2010/main" val="8476238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8833EF3-39F4-FEED-F691-0D825F3B3B2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Rectangle: Rounded Corners 7">
            <a:extLst>
              <a:ext uri="{FF2B5EF4-FFF2-40B4-BE49-F238E27FC236}">
                <a16:creationId xmlns:a16="http://schemas.microsoft.com/office/drawing/2014/main" id="{B24351CE-B2B5-2509-8A73-F60D636BB1E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Rectangle: Rounded Corners 8">
            <a:extLst>
              <a:ext uri="{FF2B5EF4-FFF2-40B4-BE49-F238E27FC236}">
                <a16:creationId xmlns:a16="http://schemas.microsoft.com/office/drawing/2014/main" id="{DE9D9294-FE10-9DA1-3CFE-2217577712CC}"/>
              </a:ext>
            </a:extLst>
          </p:cNvPr>
          <p:cNvSpPr/>
          <p:nvPr/>
        </p:nvSpPr>
        <p:spPr>
          <a:xfrm>
            <a:off x="1181062" y="1285192"/>
            <a:ext cx="9730778" cy="40464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10" name="Graphic 21">
            <a:extLst>
              <a:ext uri="{FF2B5EF4-FFF2-40B4-BE49-F238E27FC236}">
                <a16:creationId xmlns:a16="http://schemas.microsoft.com/office/drawing/2014/main" id="{241E206C-8439-AC0E-AEFF-65D70D53C3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p:cNvSpPr>
            <a:spLocks noGrp="1"/>
          </p:cNvSpPr>
          <p:nvPr>
            <p:ph type="title" idx="4294967295"/>
          </p:nvPr>
        </p:nvSpPr>
        <p:spPr>
          <a:xfrm>
            <a:off x="3052688" y="713202"/>
            <a:ext cx="5365597" cy="508000"/>
          </a:xfrm>
        </p:spPr>
        <p:txBody>
          <a:bodyPr>
            <a:normAutofit fontScale="90000"/>
          </a:bodyPr>
          <a:lstStyle/>
          <a:p>
            <a:r>
              <a:rPr lang="en-US" b="1" dirty="0"/>
              <a:t> Duties of a good doctor</a:t>
            </a:r>
          </a:p>
        </p:txBody>
      </p:sp>
      <p:sp>
        <p:nvSpPr>
          <p:cNvPr id="3" name="Content Placeholder 2"/>
          <p:cNvSpPr>
            <a:spLocks noGrp="1"/>
          </p:cNvSpPr>
          <p:nvPr>
            <p:ph sz="quarter" idx="4294967295"/>
          </p:nvPr>
        </p:nvSpPr>
        <p:spPr>
          <a:xfrm>
            <a:off x="1505243" y="1376070"/>
            <a:ext cx="8623495" cy="3097212"/>
          </a:xfrm>
        </p:spPr>
        <p:txBody>
          <a:bodyPr>
            <a:normAutofit/>
          </a:bodyPr>
          <a:lstStyle/>
          <a:p>
            <a:r>
              <a:rPr lang="en-US" sz="2200" dirty="0"/>
              <a:t>Patients must trust doctors with their life and death. To justify that the Doctor must show respect for human life:</a:t>
            </a:r>
          </a:p>
          <a:p>
            <a:r>
              <a:rPr lang="en-US" sz="2200" b="1" dirty="0"/>
              <a:t>Knowledge, skills and performance *</a:t>
            </a:r>
          </a:p>
          <a:p>
            <a:pPr lvl="1"/>
            <a:r>
              <a:rPr lang="en-US" sz="2200" dirty="0"/>
              <a:t>Make the care of your patient the first concern.</a:t>
            </a:r>
          </a:p>
          <a:p>
            <a:pPr lvl="1"/>
            <a:r>
              <a:rPr lang="en-US" sz="2200" dirty="0"/>
              <a:t>Provide a good standard of practice and care. </a:t>
            </a:r>
          </a:p>
          <a:p>
            <a:r>
              <a:rPr lang="en-US" sz="2200" b="1" dirty="0"/>
              <a:t>Safety and quality</a:t>
            </a:r>
          </a:p>
          <a:p>
            <a:pPr lvl="1"/>
            <a:r>
              <a:rPr lang="en-US" sz="2200" dirty="0"/>
              <a:t>Protect and promote the health of patients.</a:t>
            </a:r>
          </a:p>
          <a:p>
            <a:pPr lvl="1"/>
            <a:r>
              <a:rPr lang="en-US" sz="2200" dirty="0"/>
              <a:t>Take prompt action for patient safety, dignity. </a:t>
            </a:r>
          </a:p>
        </p:txBody>
      </p:sp>
      <p:sp>
        <p:nvSpPr>
          <p:cNvPr id="6" name="Rectangle 5"/>
          <p:cNvSpPr/>
          <p:nvPr/>
        </p:nvSpPr>
        <p:spPr>
          <a:xfrm>
            <a:off x="2067951" y="4570684"/>
            <a:ext cx="7567213" cy="1938992"/>
          </a:xfrm>
          <a:prstGeom prst="rect">
            <a:avLst/>
          </a:prstGeom>
          <a:solidFill>
            <a:srgbClr val="FEE5B1"/>
          </a:solidFill>
        </p:spPr>
        <p:txBody>
          <a:bodyPr wrap="square">
            <a:spAutoFit/>
          </a:bodyPr>
          <a:lstStyle/>
          <a:p>
            <a:r>
              <a:rPr lang="en-US" sz="2000" dirty="0"/>
              <a:t>* Skills all </a:t>
            </a:r>
            <a:r>
              <a:rPr lang="en-US" sz="2000" b="1" u="sng" dirty="0">
                <a:solidFill>
                  <a:srgbClr val="203E5F"/>
                </a:solidFill>
              </a:rPr>
              <a:t>doctors should possess </a:t>
            </a:r>
            <a:r>
              <a:rPr lang="en-US" sz="2000" dirty="0"/>
              <a:t>: E.g.</a:t>
            </a:r>
          </a:p>
          <a:p>
            <a:pPr marL="859536" lvl="1" indent="-457200">
              <a:buFont typeface="+mj-lt"/>
              <a:buAutoNum type="arabicPeriod"/>
            </a:pPr>
            <a:r>
              <a:rPr lang="en-US" sz="2000" dirty="0"/>
              <a:t>Recognize when a patient needs to be transferred to the ICU.</a:t>
            </a:r>
          </a:p>
          <a:p>
            <a:pPr marL="859536" lvl="1" indent="-457200">
              <a:buFont typeface="+mj-lt"/>
              <a:buAutoNum type="arabicPeriod"/>
            </a:pPr>
            <a:r>
              <a:rPr lang="en-US" sz="2000" dirty="0"/>
              <a:t>Deliver bad news compassionately, yet honestly.</a:t>
            </a:r>
          </a:p>
          <a:p>
            <a:pPr marL="859536" lvl="1" indent="-457200">
              <a:buFont typeface="+mj-lt"/>
              <a:buAutoNum type="arabicPeriod"/>
            </a:pPr>
            <a:r>
              <a:rPr lang="en-US" sz="2000" dirty="0"/>
              <a:t>Explain a disease or procedure to patients in plain, understandable terms.</a:t>
            </a:r>
          </a:p>
          <a:p>
            <a:pPr marL="859536" lvl="1" indent="-457200">
              <a:buFont typeface="+mj-lt"/>
              <a:buAutoNum type="arabicPeriod"/>
            </a:pPr>
            <a:r>
              <a:rPr lang="en-US" sz="2000" dirty="0"/>
              <a:t>Know when to speak, and when to listen</a:t>
            </a:r>
          </a:p>
        </p:txBody>
      </p:sp>
    </p:spTree>
    <p:extLst>
      <p:ext uri="{BB962C8B-B14F-4D97-AF65-F5344CB8AC3E}">
        <p14:creationId xmlns:p14="http://schemas.microsoft.com/office/powerpoint/2010/main" val="26589475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E25E22E-1425-E50C-4038-23E9904793F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Rectangle: Rounded Corners 6">
            <a:extLst>
              <a:ext uri="{FF2B5EF4-FFF2-40B4-BE49-F238E27FC236}">
                <a16:creationId xmlns:a16="http://schemas.microsoft.com/office/drawing/2014/main" id="{72FCCA65-00F7-BA31-D017-268E75E34A8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Rectangle: Rounded Corners 7">
            <a:extLst>
              <a:ext uri="{FF2B5EF4-FFF2-40B4-BE49-F238E27FC236}">
                <a16:creationId xmlns:a16="http://schemas.microsoft.com/office/drawing/2014/main" id="{F359C886-95A1-D752-D76B-DBD7533167C0}"/>
              </a:ext>
            </a:extLst>
          </p:cNvPr>
          <p:cNvSpPr/>
          <p:nvPr/>
        </p:nvSpPr>
        <p:spPr>
          <a:xfrm>
            <a:off x="1181062" y="1285192"/>
            <a:ext cx="9730778" cy="40464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9" name="Graphic 21">
            <a:extLst>
              <a:ext uri="{FF2B5EF4-FFF2-40B4-BE49-F238E27FC236}">
                <a16:creationId xmlns:a16="http://schemas.microsoft.com/office/drawing/2014/main" id="{687CF5A5-BB4B-F1B4-1E33-9EA429374B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p:cNvSpPr>
            <a:spLocks noGrp="1"/>
          </p:cNvSpPr>
          <p:nvPr>
            <p:ph type="title" idx="4294967295"/>
          </p:nvPr>
        </p:nvSpPr>
        <p:spPr>
          <a:xfrm>
            <a:off x="2616591" y="351057"/>
            <a:ext cx="10515600" cy="1325563"/>
          </a:xfrm>
        </p:spPr>
        <p:txBody>
          <a:bodyPr/>
          <a:lstStyle/>
          <a:p>
            <a:r>
              <a:rPr lang="en-US" b="1" dirty="0"/>
              <a:t> Duties of a good doctor</a:t>
            </a:r>
          </a:p>
        </p:txBody>
      </p:sp>
      <p:sp>
        <p:nvSpPr>
          <p:cNvPr id="3" name="Content Placeholder 2"/>
          <p:cNvSpPr>
            <a:spLocks noGrp="1"/>
          </p:cNvSpPr>
          <p:nvPr>
            <p:ph sz="quarter" idx="4294967295"/>
          </p:nvPr>
        </p:nvSpPr>
        <p:spPr>
          <a:xfrm>
            <a:off x="1280159" y="1473933"/>
            <a:ext cx="10515600" cy="4351338"/>
          </a:xfrm>
        </p:spPr>
        <p:txBody>
          <a:bodyPr>
            <a:normAutofit/>
          </a:bodyPr>
          <a:lstStyle/>
          <a:p>
            <a:r>
              <a:rPr lang="en-US" sz="2200" b="1" dirty="0"/>
              <a:t>Communication, partnership and teamwork</a:t>
            </a:r>
          </a:p>
          <a:p>
            <a:pPr lvl="1"/>
            <a:r>
              <a:rPr lang="en-US" sz="2200" dirty="0"/>
              <a:t>Treat patients as individuals and respect their dignity.</a:t>
            </a:r>
          </a:p>
          <a:p>
            <a:pPr lvl="1"/>
            <a:r>
              <a:rPr lang="en-US" sz="2200" dirty="0"/>
              <a:t>Respect patient’s right to confidentiality.</a:t>
            </a:r>
          </a:p>
          <a:p>
            <a:pPr lvl="1"/>
            <a:r>
              <a:rPr lang="en-US" sz="2200" dirty="0"/>
              <a:t>Work in partnership with patient</a:t>
            </a:r>
          </a:p>
          <a:p>
            <a:pPr lvl="1"/>
            <a:r>
              <a:rPr lang="en-US" sz="2200" dirty="0"/>
              <a:t>Work with colleagues in the ways that best serve patient’s interests</a:t>
            </a:r>
          </a:p>
          <a:p>
            <a:r>
              <a:rPr lang="en-US" sz="2200" b="1" dirty="0"/>
              <a:t>Maintaining trust</a:t>
            </a:r>
          </a:p>
          <a:p>
            <a:pPr lvl="1"/>
            <a:r>
              <a:rPr lang="en-US" sz="2200" dirty="0"/>
              <a:t>Be honest and open and act with integrity</a:t>
            </a:r>
          </a:p>
          <a:p>
            <a:pPr lvl="1"/>
            <a:r>
              <a:rPr lang="en-US" sz="2200" dirty="0"/>
              <a:t>Never discriminate unfairly against patients or colleagues</a:t>
            </a:r>
          </a:p>
          <a:p>
            <a:pPr lvl="1"/>
            <a:r>
              <a:rPr lang="en-US" sz="2200" dirty="0"/>
              <a:t>Never abuse your patient’s trust</a:t>
            </a:r>
          </a:p>
        </p:txBody>
      </p:sp>
    </p:spTree>
    <p:extLst>
      <p:ext uri="{BB962C8B-B14F-4D97-AF65-F5344CB8AC3E}">
        <p14:creationId xmlns:p14="http://schemas.microsoft.com/office/powerpoint/2010/main" val="39153551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448490D-3D73-3E85-87EB-9CAE54A19BE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Rounded Corners 5">
            <a:extLst>
              <a:ext uri="{FF2B5EF4-FFF2-40B4-BE49-F238E27FC236}">
                <a16:creationId xmlns:a16="http://schemas.microsoft.com/office/drawing/2014/main" id="{FBE8DFA3-AC0D-A3FB-A2FB-E384DEB8DCF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Rectangle: Rounded Corners 6">
            <a:extLst>
              <a:ext uri="{FF2B5EF4-FFF2-40B4-BE49-F238E27FC236}">
                <a16:creationId xmlns:a16="http://schemas.microsoft.com/office/drawing/2014/main" id="{5EA199D8-7CD9-B582-3EFA-70D2B8BEA3F2}"/>
              </a:ext>
            </a:extLst>
          </p:cNvPr>
          <p:cNvSpPr/>
          <p:nvPr/>
        </p:nvSpPr>
        <p:spPr>
          <a:xfrm>
            <a:off x="1181062" y="1285192"/>
            <a:ext cx="9730778" cy="40464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E7394B46-5F59-3F04-5A28-C5A970A2EB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عنصر نائب للمحتوى 2"/>
          <p:cNvSpPr>
            <a:spLocks noGrp="1"/>
          </p:cNvSpPr>
          <p:nvPr>
            <p:ph sz="quarter" idx="4294967295"/>
          </p:nvPr>
        </p:nvSpPr>
        <p:spPr>
          <a:xfrm>
            <a:off x="1223889" y="1797489"/>
            <a:ext cx="10515600" cy="4351338"/>
          </a:xfrm>
        </p:spPr>
        <p:txBody>
          <a:bodyPr>
            <a:normAutofit/>
          </a:bodyPr>
          <a:lstStyle/>
          <a:p>
            <a:pPr>
              <a:buClr>
                <a:srgbClr val="F58221"/>
              </a:buClr>
              <a:buFont typeface="Courier New" panose="02070309020205020404" pitchFamily="49" charset="0"/>
              <a:buChar char="o"/>
            </a:pPr>
            <a:r>
              <a:rPr lang="en-US" u="sng" dirty="0"/>
              <a:t>Being a doctor today is </a:t>
            </a:r>
            <a:r>
              <a:rPr lang="en-US" u="sng" dirty="0">
                <a:solidFill>
                  <a:srgbClr val="F58221"/>
                </a:solidFill>
              </a:rPr>
              <a:t>not easy!</a:t>
            </a:r>
          </a:p>
          <a:p>
            <a:pPr lvl="1">
              <a:buClr>
                <a:srgbClr val="F58221"/>
              </a:buClr>
              <a:buFont typeface="Courier New" panose="02070309020205020404" pitchFamily="49" charset="0"/>
              <a:buChar char="o"/>
            </a:pPr>
            <a:r>
              <a:rPr lang="en-US" dirty="0"/>
              <a:t>too much work </a:t>
            </a:r>
          </a:p>
          <a:p>
            <a:pPr lvl="1">
              <a:buClr>
                <a:srgbClr val="F58221"/>
              </a:buClr>
              <a:buFont typeface="Courier New" panose="02070309020205020404" pitchFamily="49" charset="0"/>
              <a:buChar char="o"/>
            </a:pPr>
            <a:r>
              <a:rPr lang="en-US" dirty="0"/>
              <a:t>too much hassle </a:t>
            </a:r>
          </a:p>
          <a:p>
            <a:pPr lvl="1">
              <a:buClr>
                <a:srgbClr val="F58221"/>
              </a:buClr>
              <a:buFont typeface="Courier New" panose="02070309020205020404" pitchFamily="49" charset="0"/>
              <a:buChar char="o"/>
            </a:pPr>
            <a:r>
              <a:rPr lang="en-US" dirty="0"/>
              <a:t>too much competition </a:t>
            </a:r>
          </a:p>
          <a:p>
            <a:pPr lvl="1">
              <a:buClr>
                <a:srgbClr val="F58221"/>
              </a:buClr>
              <a:buFont typeface="Courier New" panose="02070309020205020404" pitchFamily="49" charset="0"/>
              <a:buChar char="o"/>
            </a:pPr>
            <a:r>
              <a:rPr lang="en-US" dirty="0"/>
              <a:t>too much despair; and </a:t>
            </a:r>
          </a:p>
          <a:p>
            <a:pPr lvl="1">
              <a:buClr>
                <a:srgbClr val="F58221"/>
              </a:buClr>
              <a:buFont typeface="Courier New" panose="02070309020205020404" pitchFamily="49" charset="0"/>
              <a:buChar char="o"/>
            </a:pPr>
            <a:r>
              <a:rPr lang="en-US" dirty="0"/>
              <a:t>too little reimbursement ?</a:t>
            </a:r>
            <a:endParaRPr lang="ar-SY"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C33508CC-2ECA-47EC-8D28-FB35C12F6C3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9" name="Rectangle: Rounded Corners 18">
            <a:extLst>
              <a:ext uri="{FF2B5EF4-FFF2-40B4-BE49-F238E27FC236}">
                <a16:creationId xmlns:a16="http://schemas.microsoft.com/office/drawing/2014/main" id="{73353473-F215-FEE2-EBEB-7890CF9AFE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0" name="Rectangle: Rounded Corners 19">
            <a:extLst>
              <a:ext uri="{FF2B5EF4-FFF2-40B4-BE49-F238E27FC236}">
                <a16:creationId xmlns:a16="http://schemas.microsoft.com/office/drawing/2014/main" id="{7B373BC8-B48C-0BA0-3C5F-0B8FF29216D0}"/>
              </a:ext>
            </a:extLst>
          </p:cNvPr>
          <p:cNvSpPr/>
          <p:nvPr/>
        </p:nvSpPr>
        <p:spPr>
          <a:xfrm>
            <a:off x="1181062" y="1285192"/>
            <a:ext cx="9730778" cy="40464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21" name="Graphic 21">
            <a:extLst>
              <a:ext uri="{FF2B5EF4-FFF2-40B4-BE49-F238E27FC236}">
                <a16:creationId xmlns:a16="http://schemas.microsoft.com/office/drawing/2014/main" id="{B3435DBA-7936-12F0-D519-7D83ABBAE65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object 2"/>
          <p:cNvPicPr/>
          <p:nvPr/>
        </p:nvPicPr>
        <p:blipFill>
          <a:blip r:embed="rId4" cstate="print"/>
          <a:stretch>
            <a:fillRect/>
          </a:stretch>
        </p:blipFill>
        <p:spPr>
          <a:xfrm>
            <a:off x="8801138" y="4000175"/>
            <a:ext cx="2209800" cy="1904979"/>
          </a:xfrm>
          <a:prstGeom prst="rect">
            <a:avLst/>
          </a:prstGeom>
        </p:spPr>
      </p:pic>
      <p:sp>
        <p:nvSpPr>
          <p:cNvPr id="4" name="object 4"/>
          <p:cNvSpPr txBox="1">
            <a:spLocks noGrp="1"/>
          </p:cNvSpPr>
          <p:nvPr>
            <p:ph type="title"/>
          </p:nvPr>
        </p:nvSpPr>
        <p:spPr>
          <a:xfrm>
            <a:off x="3182777" y="594495"/>
            <a:ext cx="4920615" cy="695960"/>
          </a:xfrm>
          <a:prstGeom prst="rect">
            <a:avLst/>
          </a:prstGeom>
        </p:spPr>
        <p:txBody>
          <a:bodyPr vert="horz" wrap="square" lIns="0" tIns="12065" rIns="0" bIns="0" rtlCol="0" anchor="ctr">
            <a:spAutoFit/>
          </a:bodyPr>
          <a:lstStyle/>
          <a:p>
            <a:pPr marL="12700">
              <a:lnSpc>
                <a:spcPct val="100000"/>
              </a:lnSpc>
              <a:spcBef>
                <a:spcPts val="95"/>
              </a:spcBef>
            </a:pPr>
            <a:r>
              <a:rPr dirty="0">
                <a:latin typeface="Calibri"/>
                <a:cs typeface="Calibri"/>
              </a:rPr>
              <a:t>Doctor</a:t>
            </a:r>
            <a:r>
              <a:rPr spc="-160" dirty="0">
                <a:latin typeface="Calibri"/>
                <a:cs typeface="Calibri"/>
              </a:rPr>
              <a:t> </a:t>
            </a:r>
            <a:r>
              <a:rPr spc="-10" dirty="0">
                <a:latin typeface="Calibri"/>
                <a:cs typeface="Calibri"/>
              </a:rPr>
              <a:t>Competencies</a:t>
            </a:r>
            <a:endParaRPr dirty="0">
              <a:latin typeface="Calibri"/>
              <a:cs typeface="Calibri"/>
            </a:endParaRPr>
          </a:p>
        </p:txBody>
      </p:sp>
      <p:sp>
        <p:nvSpPr>
          <p:cNvPr id="5" name="object 5"/>
          <p:cNvSpPr txBox="1"/>
          <p:nvPr/>
        </p:nvSpPr>
        <p:spPr>
          <a:xfrm>
            <a:off x="1569916" y="1540608"/>
            <a:ext cx="6031865" cy="3591560"/>
          </a:xfrm>
          <a:prstGeom prst="rect">
            <a:avLst/>
          </a:prstGeom>
        </p:spPr>
        <p:txBody>
          <a:bodyPr vert="horz" wrap="square" lIns="0" tIns="12700" rIns="0" bIns="0" rtlCol="0">
            <a:spAutoFit/>
          </a:bodyPr>
          <a:lstStyle/>
          <a:p>
            <a:pPr marL="621665" indent="-608965">
              <a:spcBef>
                <a:spcPts val="100"/>
              </a:spcBef>
              <a:buFont typeface="Arial"/>
              <a:buChar char="•"/>
              <a:tabLst>
                <a:tab pos="621665" algn="l"/>
              </a:tabLst>
            </a:pPr>
            <a:r>
              <a:rPr sz="3000" spc="-10" dirty="0">
                <a:latin typeface="Calibri"/>
                <a:cs typeface="Calibri"/>
              </a:rPr>
              <a:t>Patient</a:t>
            </a:r>
            <a:r>
              <a:rPr sz="3000" spc="-120" dirty="0">
                <a:latin typeface="Calibri"/>
                <a:cs typeface="Calibri"/>
              </a:rPr>
              <a:t> </a:t>
            </a:r>
            <a:r>
              <a:rPr sz="3000" spc="-20" dirty="0">
                <a:latin typeface="Calibri"/>
                <a:cs typeface="Calibri"/>
              </a:rPr>
              <a:t>Care</a:t>
            </a:r>
            <a:endParaRPr sz="3000" dirty="0">
              <a:latin typeface="Calibri"/>
              <a:cs typeface="Calibri"/>
            </a:endParaRPr>
          </a:p>
          <a:p>
            <a:pPr marL="621665" indent="-608965">
              <a:buFont typeface="Arial"/>
              <a:buChar char="•"/>
              <a:tabLst>
                <a:tab pos="621665" algn="l"/>
              </a:tabLst>
            </a:pPr>
            <a:r>
              <a:rPr sz="3000" dirty="0">
                <a:latin typeface="Calibri"/>
                <a:cs typeface="Calibri"/>
              </a:rPr>
              <a:t>Medical</a:t>
            </a:r>
            <a:r>
              <a:rPr sz="3000" spc="-65" dirty="0">
                <a:latin typeface="Calibri"/>
                <a:cs typeface="Calibri"/>
              </a:rPr>
              <a:t> </a:t>
            </a:r>
            <a:r>
              <a:rPr sz="3000" spc="-10" dirty="0">
                <a:latin typeface="Calibri"/>
                <a:cs typeface="Calibri"/>
              </a:rPr>
              <a:t>Knowledge</a:t>
            </a:r>
            <a:endParaRPr sz="3000" dirty="0">
              <a:latin typeface="Calibri"/>
              <a:cs typeface="Calibri"/>
            </a:endParaRPr>
          </a:p>
          <a:p>
            <a:pPr marL="622300" marR="5080" indent="-609600">
              <a:lnSpc>
                <a:spcPts val="2880"/>
              </a:lnSpc>
              <a:spcBef>
                <a:spcPts val="695"/>
              </a:spcBef>
              <a:buFont typeface="Arial"/>
              <a:buChar char="•"/>
              <a:tabLst>
                <a:tab pos="622300" algn="l"/>
              </a:tabLst>
            </a:pPr>
            <a:r>
              <a:rPr sz="3000" spc="-20" dirty="0">
                <a:latin typeface="Calibri"/>
                <a:cs typeface="Calibri"/>
              </a:rPr>
              <a:t>Practice-</a:t>
            </a:r>
            <a:r>
              <a:rPr sz="3000" dirty="0">
                <a:latin typeface="Calibri"/>
                <a:cs typeface="Calibri"/>
              </a:rPr>
              <a:t>Based</a:t>
            </a:r>
            <a:r>
              <a:rPr sz="3000" spc="-60" dirty="0">
                <a:latin typeface="Calibri"/>
                <a:cs typeface="Calibri"/>
              </a:rPr>
              <a:t> </a:t>
            </a:r>
            <a:r>
              <a:rPr sz="3000" dirty="0">
                <a:latin typeface="Calibri"/>
                <a:cs typeface="Calibri"/>
              </a:rPr>
              <a:t>Learning</a:t>
            </a:r>
            <a:r>
              <a:rPr sz="3000" spc="-50" dirty="0">
                <a:latin typeface="Calibri"/>
                <a:cs typeface="Calibri"/>
              </a:rPr>
              <a:t> </a:t>
            </a:r>
            <a:r>
              <a:rPr sz="3000" dirty="0">
                <a:latin typeface="Calibri"/>
                <a:cs typeface="Calibri"/>
              </a:rPr>
              <a:t>(EBM)</a:t>
            </a:r>
            <a:r>
              <a:rPr sz="3000" spc="-20" dirty="0">
                <a:latin typeface="Calibri"/>
                <a:cs typeface="Calibri"/>
              </a:rPr>
              <a:t> </a:t>
            </a:r>
            <a:r>
              <a:rPr sz="3000" spc="-25" dirty="0">
                <a:latin typeface="Calibri"/>
                <a:cs typeface="Calibri"/>
              </a:rPr>
              <a:t>and </a:t>
            </a:r>
            <a:r>
              <a:rPr sz="3000" spc="-10" dirty="0">
                <a:latin typeface="Calibri"/>
                <a:cs typeface="Calibri"/>
              </a:rPr>
              <a:t>Improvement</a:t>
            </a:r>
            <a:endParaRPr sz="3000" dirty="0">
              <a:latin typeface="Calibri"/>
              <a:cs typeface="Calibri"/>
            </a:endParaRPr>
          </a:p>
          <a:p>
            <a:pPr marL="621665" indent="-608965">
              <a:spcBef>
                <a:spcPts val="25"/>
              </a:spcBef>
              <a:buFont typeface="Arial"/>
              <a:buChar char="•"/>
              <a:tabLst>
                <a:tab pos="621665" algn="l"/>
              </a:tabLst>
            </a:pPr>
            <a:r>
              <a:rPr sz="3000" spc="-10" dirty="0">
                <a:latin typeface="Calibri"/>
                <a:cs typeface="Calibri"/>
              </a:rPr>
              <a:t>Interpersonal</a:t>
            </a:r>
            <a:r>
              <a:rPr sz="3000" spc="-114" dirty="0">
                <a:latin typeface="Calibri"/>
                <a:cs typeface="Calibri"/>
              </a:rPr>
              <a:t> </a:t>
            </a:r>
            <a:r>
              <a:rPr sz="3000" spc="-10" dirty="0">
                <a:latin typeface="Calibri"/>
                <a:cs typeface="Calibri"/>
              </a:rPr>
              <a:t>Skills</a:t>
            </a:r>
            <a:endParaRPr sz="3000" dirty="0">
              <a:latin typeface="Calibri"/>
              <a:cs typeface="Calibri"/>
            </a:endParaRPr>
          </a:p>
          <a:p>
            <a:pPr marL="621665" indent="-608965">
              <a:buFont typeface="Arial"/>
              <a:buChar char="•"/>
              <a:tabLst>
                <a:tab pos="621665" algn="l"/>
              </a:tabLst>
            </a:pPr>
            <a:r>
              <a:rPr sz="3000" b="1" dirty="0">
                <a:solidFill>
                  <a:srgbClr val="F58221"/>
                </a:solidFill>
                <a:latin typeface="Calibri"/>
                <a:cs typeface="Calibri"/>
              </a:rPr>
              <a:t>Communication</a:t>
            </a:r>
            <a:r>
              <a:rPr sz="3000" b="1" spc="-165" dirty="0">
                <a:solidFill>
                  <a:srgbClr val="FF0000"/>
                </a:solidFill>
                <a:latin typeface="Calibri"/>
                <a:cs typeface="Calibri"/>
              </a:rPr>
              <a:t> </a:t>
            </a:r>
            <a:r>
              <a:rPr sz="3000" spc="-10" dirty="0">
                <a:latin typeface="Calibri"/>
                <a:cs typeface="Calibri"/>
              </a:rPr>
              <a:t>Skills</a:t>
            </a:r>
            <a:endParaRPr sz="3000" dirty="0">
              <a:latin typeface="Calibri"/>
              <a:cs typeface="Calibri"/>
            </a:endParaRPr>
          </a:p>
          <a:p>
            <a:pPr marL="621665" indent="-608965">
              <a:buFont typeface="Arial"/>
              <a:buChar char="•"/>
              <a:tabLst>
                <a:tab pos="621665" algn="l"/>
              </a:tabLst>
            </a:pPr>
            <a:r>
              <a:rPr sz="3000" spc="-10" dirty="0">
                <a:latin typeface="Calibri"/>
                <a:cs typeface="Calibri"/>
              </a:rPr>
              <a:t>Professionalism</a:t>
            </a:r>
            <a:endParaRPr sz="3000" dirty="0">
              <a:latin typeface="Calibri"/>
              <a:cs typeface="Calibri"/>
            </a:endParaRPr>
          </a:p>
          <a:p>
            <a:pPr marL="621665" indent="-608965">
              <a:buFont typeface="Arial"/>
              <a:buChar char="•"/>
              <a:tabLst>
                <a:tab pos="621665" algn="l"/>
              </a:tabLst>
            </a:pPr>
            <a:r>
              <a:rPr sz="3000" spc="-30" dirty="0">
                <a:latin typeface="Calibri"/>
                <a:cs typeface="Calibri"/>
              </a:rPr>
              <a:t>Systems-</a:t>
            </a:r>
            <a:r>
              <a:rPr sz="3000" dirty="0">
                <a:latin typeface="Calibri"/>
                <a:cs typeface="Calibri"/>
              </a:rPr>
              <a:t>Based </a:t>
            </a:r>
            <a:r>
              <a:rPr sz="3000" spc="-10" dirty="0">
                <a:latin typeface="Calibri"/>
                <a:cs typeface="Calibri"/>
              </a:rPr>
              <a:t>Practice</a:t>
            </a:r>
            <a:endParaRPr sz="3000" dirty="0">
              <a:latin typeface="Calibri"/>
              <a:cs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CEDBE03E-B20A-94FD-7FBA-076F7A7B96C6}"/>
              </a:ext>
            </a:extLst>
          </p:cNvPr>
          <p:cNvSpPr/>
          <p:nvPr/>
        </p:nvSpPr>
        <p:spPr>
          <a:xfrm>
            <a:off x="825289" y="178165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05FE701C-3E03-FFB4-E3B2-3D8B3796AA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38528"/>
            <a:ext cx="2305141" cy="1076343"/>
          </a:xfrm>
          <a:prstGeom prst="rect">
            <a:avLst/>
          </a:prstGeom>
        </p:spPr>
      </p:pic>
      <p:sp>
        <p:nvSpPr>
          <p:cNvPr id="3074" name="Title 1">
            <a:extLst>
              <a:ext uri="{FF2B5EF4-FFF2-40B4-BE49-F238E27FC236}">
                <a16:creationId xmlns:a16="http://schemas.microsoft.com/office/drawing/2014/main" id="{0D1214B1-F133-D54A-3A44-0A4FC0A47F5F}"/>
              </a:ext>
            </a:extLst>
          </p:cNvPr>
          <p:cNvSpPr>
            <a:spLocks noGrp="1"/>
          </p:cNvSpPr>
          <p:nvPr>
            <p:ph type="title" idx="4294967295"/>
          </p:nvPr>
        </p:nvSpPr>
        <p:spPr>
          <a:xfrm>
            <a:off x="1012874" y="365125"/>
            <a:ext cx="9502726" cy="1325563"/>
          </a:xfrm>
        </p:spPr>
        <p:txBody>
          <a:bodyPr rtlCol="0">
            <a:normAutofit fontScale="90000"/>
          </a:bodyPr>
          <a:lstStyle/>
          <a:p>
            <a:pPr>
              <a:defRPr/>
            </a:pPr>
            <a:r>
              <a:rPr lang="en-US" sz="3600" dirty="0">
                <a:latin typeface="Times New Roman" panose="02020603050405020304" pitchFamily="18" charset="0"/>
                <a:cs typeface="Times New Roman" panose="02020603050405020304" pitchFamily="18" charset="0"/>
              </a:rPr>
              <a:t> </a:t>
            </a:r>
            <a:r>
              <a:rPr lang="en-US" sz="6600" dirty="0">
                <a:solidFill>
                  <a:srgbClr val="F58221"/>
                </a:solidFill>
                <a:latin typeface="Times New Roman" panose="02020603050405020304" pitchFamily="18" charset="0"/>
                <a:cs typeface="Times New Roman" panose="02020603050405020304" pitchFamily="18" charset="0"/>
              </a:rPr>
              <a:t>7 </a:t>
            </a:r>
            <a:r>
              <a:rPr lang="en-US" sz="3600" dirty="0">
                <a:latin typeface="Times New Roman" panose="02020603050405020304" pitchFamily="18" charset="0"/>
                <a:cs typeface="Times New Roman" panose="02020603050405020304" pitchFamily="18" charset="0"/>
              </a:rPr>
              <a:t>Principal elements that are essential to the relationship:</a:t>
            </a:r>
          </a:p>
        </p:txBody>
      </p:sp>
      <p:sp>
        <p:nvSpPr>
          <p:cNvPr id="21507" name="Content Placeholder 2">
            <a:extLst>
              <a:ext uri="{FF2B5EF4-FFF2-40B4-BE49-F238E27FC236}">
                <a16:creationId xmlns:a16="http://schemas.microsoft.com/office/drawing/2014/main" id="{52304D0F-8174-8A1A-A4FE-4BE4EF226342}"/>
              </a:ext>
            </a:extLst>
          </p:cNvPr>
          <p:cNvSpPr>
            <a:spLocks noGrp="1"/>
          </p:cNvSpPr>
          <p:nvPr>
            <p:ph idx="4294967295"/>
          </p:nvPr>
        </p:nvSpPr>
        <p:spPr>
          <a:xfrm>
            <a:off x="900331" y="2440748"/>
            <a:ext cx="3854549" cy="3840163"/>
          </a:xfrm>
        </p:spPr>
        <p:txBody>
          <a:bodyPr/>
          <a:lstStyle/>
          <a:p>
            <a:pPr eaLnBrk="1" hangingPunct="1">
              <a:buFont typeface="Arial" charset="0"/>
              <a:buNone/>
              <a:defRPr/>
            </a:pPr>
            <a:r>
              <a:rPr lang="en-US" b="1" dirty="0">
                <a:solidFill>
                  <a:srgbClr val="000000"/>
                </a:solidFill>
              </a:rPr>
              <a:t>1-COMMUNICATION</a:t>
            </a:r>
          </a:p>
          <a:p>
            <a:pPr eaLnBrk="1" hangingPunct="1">
              <a:buFont typeface="Arial" charset="0"/>
              <a:buNone/>
              <a:defRPr/>
            </a:pPr>
            <a:r>
              <a:rPr lang="en-US" b="1" dirty="0">
                <a:solidFill>
                  <a:srgbClr val="F58221"/>
                </a:solidFill>
              </a:rPr>
              <a:t>2-OFFICE EXPERIENCE</a:t>
            </a:r>
          </a:p>
          <a:p>
            <a:pPr eaLnBrk="1" hangingPunct="1">
              <a:buFont typeface="Arial" charset="0"/>
              <a:buNone/>
              <a:defRPr/>
            </a:pPr>
            <a:r>
              <a:rPr lang="en-US" b="1" dirty="0">
                <a:solidFill>
                  <a:srgbClr val="F58221"/>
                </a:solidFill>
              </a:rPr>
              <a:t>3-HOSPITAL EXPERIENCE</a:t>
            </a:r>
          </a:p>
          <a:p>
            <a:pPr eaLnBrk="1" hangingPunct="1">
              <a:buFont typeface="Arial" charset="0"/>
              <a:buNone/>
              <a:defRPr/>
            </a:pPr>
            <a:r>
              <a:rPr lang="en-US" b="1" dirty="0">
                <a:solidFill>
                  <a:srgbClr val="F58221"/>
                </a:solidFill>
              </a:rPr>
              <a:t>4-EDUCATION</a:t>
            </a:r>
          </a:p>
          <a:p>
            <a:pPr eaLnBrk="1" hangingPunct="1">
              <a:buFont typeface="Arial" charset="0"/>
              <a:buNone/>
              <a:defRPr/>
            </a:pPr>
            <a:r>
              <a:rPr lang="en-US" b="1" dirty="0">
                <a:solidFill>
                  <a:srgbClr val="F58221"/>
                </a:solidFill>
              </a:rPr>
              <a:t>5-INTEGRATION</a:t>
            </a:r>
          </a:p>
          <a:p>
            <a:pPr eaLnBrk="1" hangingPunct="1">
              <a:buFont typeface="Arial" charset="0"/>
              <a:buNone/>
              <a:defRPr/>
            </a:pPr>
            <a:r>
              <a:rPr lang="en-US" b="1" dirty="0">
                <a:solidFill>
                  <a:srgbClr val="F58221"/>
                </a:solidFill>
              </a:rPr>
              <a:t>6-DECISION-MAKING</a:t>
            </a:r>
          </a:p>
          <a:p>
            <a:pPr eaLnBrk="1" hangingPunct="1">
              <a:buFont typeface="Arial" charset="0"/>
              <a:buNone/>
              <a:defRPr/>
            </a:pPr>
            <a:r>
              <a:rPr lang="en-US" b="1" dirty="0">
                <a:solidFill>
                  <a:srgbClr val="F58221"/>
                </a:solidFill>
              </a:rPr>
              <a:t>7-OUTCOMES      </a:t>
            </a:r>
            <a:endParaRPr lang="en-US" dirty="0">
              <a:solidFill>
                <a:srgbClr val="F58221"/>
              </a:solidFill>
            </a:endParaRPr>
          </a:p>
        </p:txBody>
      </p:sp>
      <p:sp>
        <p:nvSpPr>
          <p:cNvPr id="4" name="object 2">
            <a:extLst>
              <a:ext uri="{FF2B5EF4-FFF2-40B4-BE49-F238E27FC236}">
                <a16:creationId xmlns:a16="http://schemas.microsoft.com/office/drawing/2014/main" id="{AEF4D22B-5815-A958-9AF4-79E81FD908E4}"/>
              </a:ext>
            </a:extLst>
          </p:cNvPr>
          <p:cNvSpPr txBox="1"/>
          <p:nvPr/>
        </p:nvSpPr>
        <p:spPr>
          <a:xfrm>
            <a:off x="4587438" y="2118253"/>
            <a:ext cx="6905868" cy="3877985"/>
          </a:xfrm>
          <a:custGeom>
            <a:avLst/>
            <a:gdLst>
              <a:gd name="connsiteX0" fmla="*/ 0 w 6905868"/>
              <a:gd name="connsiteY0" fmla="*/ 0 h 3877985"/>
              <a:gd name="connsiteX1" fmla="*/ 368313 w 6905868"/>
              <a:gd name="connsiteY1" fmla="*/ 0 h 3877985"/>
              <a:gd name="connsiteX2" fmla="*/ 874743 w 6905868"/>
              <a:gd name="connsiteY2" fmla="*/ 0 h 3877985"/>
              <a:gd name="connsiteX3" fmla="*/ 1519291 w 6905868"/>
              <a:gd name="connsiteY3" fmla="*/ 0 h 3877985"/>
              <a:gd name="connsiteX4" fmla="*/ 2025721 w 6905868"/>
              <a:gd name="connsiteY4" fmla="*/ 0 h 3877985"/>
              <a:gd name="connsiteX5" fmla="*/ 2532152 w 6905868"/>
              <a:gd name="connsiteY5" fmla="*/ 0 h 3877985"/>
              <a:gd name="connsiteX6" fmla="*/ 2969523 w 6905868"/>
              <a:gd name="connsiteY6" fmla="*/ 0 h 3877985"/>
              <a:gd name="connsiteX7" fmla="*/ 3475954 w 6905868"/>
              <a:gd name="connsiteY7" fmla="*/ 0 h 3877985"/>
              <a:gd name="connsiteX8" fmla="*/ 4189560 w 6905868"/>
              <a:gd name="connsiteY8" fmla="*/ 0 h 3877985"/>
              <a:gd name="connsiteX9" fmla="*/ 4557873 w 6905868"/>
              <a:gd name="connsiteY9" fmla="*/ 0 h 3877985"/>
              <a:gd name="connsiteX10" fmla="*/ 5064303 w 6905868"/>
              <a:gd name="connsiteY10" fmla="*/ 0 h 3877985"/>
              <a:gd name="connsiteX11" fmla="*/ 5501675 w 6905868"/>
              <a:gd name="connsiteY11" fmla="*/ 0 h 3877985"/>
              <a:gd name="connsiteX12" fmla="*/ 6008105 w 6905868"/>
              <a:gd name="connsiteY12" fmla="*/ 0 h 3877985"/>
              <a:gd name="connsiteX13" fmla="*/ 6376418 w 6905868"/>
              <a:gd name="connsiteY13" fmla="*/ 0 h 3877985"/>
              <a:gd name="connsiteX14" fmla="*/ 6905868 w 6905868"/>
              <a:gd name="connsiteY14" fmla="*/ 0 h 3877985"/>
              <a:gd name="connsiteX15" fmla="*/ 6905868 w 6905868"/>
              <a:gd name="connsiteY15" fmla="*/ 553998 h 3877985"/>
              <a:gd name="connsiteX16" fmla="*/ 6905868 w 6905868"/>
              <a:gd name="connsiteY16" fmla="*/ 1069216 h 3877985"/>
              <a:gd name="connsiteX17" fmla="*/ 6905868 w 6905868"/>
              <a:gd name="connsiteY17" fmla="*/ 1506874 h 3877985"/>
              <a:gd name="connsiteX18" fmla="*/ 6905868 w 6905868"/>
              <a:gd name="connsiteY18" fmla="*/ 2099652 h 3877985"/>
              <a:gd name="connsiteX19" fmla="*/ 6905868 w 6905868"/>
              <a:gd name="connsiteY19" fmla="*/ 2692430 h 3877985"/>
              <a:gd name="connsiteX20" fmla="*/ 6905868 w 6905868"/>
              <a:gd name="connsiteY20" fmla="*/ 3285207 h 3877985"/>
              <a:gd name="connsiteX21" fmla="*/ 6905868 w 6905868"/>
              <a:gd name="connsiteY21" fmla="*/ 3877985 h 3877985"/>
              <a:gd name="connsiteX22" fmla="*/ 6330379 w 6905868"/>
              <a:gd name="connsiteY22" fmla="*/ 3877985 h 3877985"/>
              <a:gd name="connsiteX23" fmla="*/ 5823949 w 6905868"/>
              <a:gd name="connsiteY23" fmla="*/ 3877985 h 3877985"/>
              <a:gd name="connsiteX24" fmla="*/ 5386577 w 6905868"/>
              <a:gd name="connsiteY24" fmla="*/ 3877985 h 3877985"/>
              <a:gd name="connsiteX25" fmla="*/ 4880147 w 6905868"/>
              <a:gd name="connsiteY25" fmla="*/ 3877985 h 3877985"/>
              <a:gd name="connsiteX26" fmla="*/ 4304658 w 6905868"/>
              <a:gd name="connsiteY26" fmla="*/ 3877985 h 3877985"/>
              <a:gd name="connsiteX27" fmla="*/ 3660110 w 6905868"/>
              <a:gd name="connsiteY27" fmla="*/ 3877985 h 3877985"/>
              <a:gd name="connsiteX28" fmla="*/ 3222738 w 6905868"/>
              <a:gd name="connsiteY28" fmla="*/ 3877985 h 3877985"/>
              <a:gd name="connsiteX29" fmla="*/ 2785367 w 6905868"/>
              <a:gd name="connsiteY29" fmla="*/ 3877985 h 3877985"/>
              <a:gd name="connsiteX30" fmla="*/ 2278936 w 6905868"/>
              <a:gd name="connsiteY30" fmla="*/ 3877985 h 3877985"/>
              <a:gd name="connsiteX31" fmla="*/ 1634389 w 6905868"/>
              <a:gd name="connsiteY31" fmla="*/ 3877985 h 3877985"/>
              <a:gd name="connsiteX32" fmla="*/ 1266076 w 6905868"/>
              <a:gd name="connsiteY32" fmla="*/ 3877985 h 3877985"/>
              <a:gd name="connsiteX33" fmla="*/ 759645 w 6905868"/>
              <a:gd name="connsiteY33" fmla="*/ 3877985 h 3877985"/>
              <a:gd name="connsiteX34" fmla="*/ 0 w 6905868"/>
              <a:gd name="connsiteY34" fmla="*/ 3877985 h 3877985"/>
              <a:gd name="connsiteX35" fmla="*/ 0 w 6905868"/>
              <a:gd name="connsiteY35" fmla="*/ 3246427 h 3877985"/>
              <a:gd name="connsiteX36" fmla="*/ 0 w 6905868"/>
              <a:gd name="connsiteY36" fmla="*/ 2769989 h 3877985"/>
              <a:gd name="connsiteX37" fmla="*/ 0 w 6905868"/>
              <a:gd name="connsiteY37" fmla="*/ 2293551 h 3877985"/>
              <a:gd name="connsiteX38" fmla="*/ 0 w 6905868"/>
              <a:gd name="connsiteY38" fmla="*/ 1700773 h 3877985"/>
              <a:gd name="connsiteX39" fmla="*/ 0 w 6905868"/>
              <a:gd name="connsiteY39" fmla="*/ 1146776 h 3877985"/>
              <a:gd name="connsiteX40" fmla="*/ 0 w 6905868"/>
              <a:gd name="connsiteY40" fmla="*/ 553998 h 3877985"/>
              <a:gd name="connsiteX41" fmla="*/ 0 w 6905868"/>
              <a:gd name="connsiteY41" fmla="*/ 0 h 3877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6905868" h="3877985" fill="none" extrusionOk="0">
                <a:moveTo>
                  <a:pt x="0" y="0"/>
                </a:moveTo>
                <a:cubicBezTo>
                  <a:pt x="105160" y="-2425"/>
                  <a:pt x="230996" y="19299"/>
                  <a:pt x="368313" y="0"/>
                </a:cubicBezTo>
                <a:cubicBezTo>
                  <a:pt x="505630" y="-19299"/>
                  <a:pt x="639544" y="46363"/>
                  <a:pt x="874743" y="0"/>
                </a:cubicBezTo>
                <a:cubicBezTo>
                  <a:pt x="1109942" y="-46363"/>
                  <a:pt x="1252871" y="73464"/>
                  <a:pt x="1519291" y="0"/>
                </a:cubicBezTo>
                <a:cubicBezTo>
                  <a:pt x="1785711" y="-73464"/>
                  <a:pt x="1803917" y="52312"/>
                  <a:pt x="2025721" y="0"/>
                </a:cubicBezTo>
                <a:cubicBezTo>
                  <a:pt x="2247525" y="-52312"/>
                  <a:pt x="2298761" y="56903"/>
                  <a:pt x="2532152" y="0"/>
                </a:cubicBezTo>
                <a:cubicBezTo>
                  <a:pt x="2765543" y="-56903"/>
                  <a:pt x="2780738" y="46423"/>
                  <a:pt x="2969523" y="0"/>
                </a:cubicBezTo>
                <a:cubicBezTo>
                  <a:pt x="3158308" y="-46423"/>
                  <a:pt x="3356842" y="41821"/>
                  <a:pt x="3475954" y="0"/>
                </a:cubicBezTo>
                <a:cubicBezTo>
                  <a:pt x="3595066" y="-41821"/>
                  <a:pt x="3952366" y="84082"/>
                  <a:pt x="4189560" y="0"/>
                </a:cubicBezTo>
                <a:cubicBezTo>
                  <a:pt x="4426754" y="-84082"/>
                  <a:pt x="4464423" y="16108"/>
                  <a:pt x="4557873" y="0"/>
                </a:cubicBezTo>
                <a:cubicBezTo>
                  <a:pt x="4651323" y="-16108"/>
                  <a:pt x="4931503" y="42462"/>
                  <a:pt x="5064303" y="0"/>
                </a:cubicBezTo>
                <a:cubicBezTo>
                  <a:pt x="5197103" y="-42462"/>
                  <a:pt x="5363571" y="15306"/>
                  <a:pt x="5501675" y="0"/>
                </a:cubicBezTo>
                <a:cubicBezTo>
                  <a:pt x="5639779" y="-15306"/>
                  <a:pt x="5797379" y="18452"/>
                  <a:pt x="6008105" y="0"/>
                </a:cubicBezTo>
                <a:cubicBezTo>
                  <a:pt x="6218831" y="-18452"/>
                  <a:pt x="6282910" y="4348"/>
                  <a:pt x="6376418" y="0"/>
                </a:cubicBezTo>
                <a:cubicBezTo>
                  <a:pt x="6469926" y="-4348"/>
                  <a:pt x="6702653" y="25558"/>
                  <a:pt x="6905868" y="0"/>
                </a:cubicBezTo>
                <a:cubicBezTo>
                  <a:pt x="6921102" y="209121"/>
                  <a:pt x="6874136" y="307730"/>
                  <a:pt x="6905868" y="553998"/>
                </a:cubicBezTo>
                <a:cubicBezTo>
                  <a:pt x="6937600" y="800266"/>
                  <a:pt x="6888949" y="870261"/>
                  <a:pt x="6905868" y="1069216"/>
                </a:cubicBezTo>
                <a:cubicBezTo>
                  <a:pt x="6922787" y="1268171"/>
                  <a:pt x="6866607" y="1360889"/>
                  <a:pt x="6905868" y="1506874"/>
                </a:cubicBezTo>
                <a:cubicBezTo>
                  <a:pt x="6945129" y="1652859"/>
                  <a:pt x="6877147" y="1895139"/>
                  <a:pt x="6905868" y="2099652"/>
                </a:cubicBezTo>
                <a:cubicBezTo>
                  <a:pt x="6934589" y="2304165"/>
                  <a:pt x="6871325" y="2488068"/>
                  <a:pt x="6905868" y="2692430"/>
                </a:cubicBezTo>
                <a:cubicBezTo>
                  <a:pt x="6940411" y="2896792"/>
                  <a:pt x="6888413" y="3056477"/>
                  <a:pt x="6905868" y="3285207"/>
                </a:cubicBezTo>
                <a:cubicBezTo>
                  <a:pt x="6923323" y="3513937"/>
                  <a:pt x="6843916" y="3671775"/>
                  <a:pt x="6905868" y="3877985"/>
                </a:cubicBezTo>
                <a:cubicBezTo>
                  <a:pt x="6634698" y="3944714"/>
                  <a:pt x="6490268" y="3815059"/>
                  <a:pt x="6330379" y="3877985"/>
                </a:cubicBezTo>
                <a:cubicBezTo>
                  <a:pt x="6170490" y="3940911"/>
                  <a:pt x="5972625" y="3834332"/>
                  <a:pt x="5823949" y="3877985"/>
                </a:cubicBezTo>
                <a:cubicBezTo>
                  <a:pt x="5675273" y="3921638"/>
                  <a:pt x="5486497" y="3863449"/>
                  <a:pt x="5386577" y="3877985"/>
                </a:cubicBezTo>
                <a:cubicBezTo>
                  <a:pt x="5286657" y="3892521"/>
                  <a:pt x="5066241" y="3855932"/>
                  <a:pt x="4880147" y="3877985"/>
                </a:cubicBezTo>
                <a:cubicBezTo>
                  <a:pt x="4694053" y="3900038"/>
                  <a:pt x="4525215" y="3852856"/>
                  <a:pt x="4304658" y="3877985"/>
                </a:cubicBezTo>
                <a:cubicBezTo>
                  <a:pt x="4084101" y="3903114"/>
                  <a:pt x="3810474" y="3837646"/>
                  <a:pt x="3660110" y="3877985"/>
                </a:cubicBezTo>
                <a:cubicBezTo>
                  <a:pt x="3509746" y="3918324"/>
                  <a:pt x="3391341" y="3873148"/>
                  <a:pt x="3222738" y="3877985"/>
                </a:cubicBezTo>
                <a:cubicBezTo>
                  <a:pt x="3054135" y="3882822"/>
                  <a:pt x="2909444" y="3856128"/>
                  <a:pt x="2785367" y="3877985"/>
                </a:cubicBezTo>
                <a:cubicBezTo>
                  <a:pt x="2661290" y="3899842"/>
                  <a:pt x="2388763" y="3821919"/>
                  <a:pt x="2278936" y="3877985"/>
                </a:cubicBezTo>
                <a:cubicBezTo>
                  <a:pt x="2169109" y="3934051"/>
                  <a:pt x="1779642" y="3858988"/>
                  <a:pt x="1634389" y="3877985"/>
                </a:cubicBezTo>
                <a:cubicBezTo>
                  <a:pt x="1489136" y="3896982"/>
                  <a:pt x="1369480" y="3865006"/>
                  <a:pt x="1266076" y="3877985"/>
                </a:cubicBezTo>
                <a:cubicBezTo>
                  <a:pt x="1162672" y="3890964"/>
                  <a:pt x="877830" y="3868314"/>
                  <a:pt x="759645" y="3877985"/>
                </a:cubicBezTo>
                <a:cubicBezTo>
                  <a:pt x="641460" y="3887656"/>
                  <a:pt x="292657" y="3810037"/>
                  <a:pt x="0" y="3877985"/>
                </a:cubicBezTo>
                <a:cubicBezTo>
                  <a:pt x="-8985" y="3580367"/>
                  <a:pt x="61488" y="3518399"/>
                  <a:pt x="0" y="3246427"/>
                </a:cubicBezTo>
                <a:cubicBezTo>
                  <a:pt x="-61488" y="2974455"/>
                  <a:pt x="25044" y="2972028"/>
                  <a:pt x="0" y="2769989"/>
                </a:cubicBezTo>
                <a:cubicBezTo>
                  <a:pt x="-25044" y="2567950"/>
                  <a:pt x="53669" y="2413021"/>
                  <a:pt x="0" y="2293551"/>
                </a:cubicBezTo>
                <a:cubicBezTo>
                  <a:pt x="-53669" y="2174081"/>
                  <a:pt x="5953" y="1940030"/>
                  <a:pt x="0" y="1700773"/>
                </a:cubicBezTo>
                <a:cubicBezTo>
                  <a:pt x="-5953" y="1461516"/>
                  <a:pt x="34234" y="1378903"/>
                  <a:pt x="0" y="1146776"/>
                </a:cubicBezTo>
                <a:cubicBezTo>
                  <a:pt x="-34234" y="914649"/>
                  <a:pt x="24388" y="807877"/>
                  <a:pt x="0" y="553998"/>
                </a:cubicBezTo>
                <a:cubicBezTo>
                  <a:pt x="-24388" y="300119"/>
                  <a:pt x="11449" y="273012"/>
                  <a:pt x="0" y="0"/>
                </a:cubicBezTo>
                <a:close/>
              </a:path>
              <a:path w="6905868" h="3877985" stroke="0" extrusionOk="0">
                <a:moveTo>
                  <a:pt x="0" y="0"/>
                </a:moveTo>
                <a:cubicBezTo>
                  <a:pt x="251577" y="-10424"/>
                  <a:pt x="300833" y="29467"/>
                  <a:pt x="506430" y="0"/>
                </a:cubicBezTo>
                <a:cubicBezTo>
                  <a:pt x="712027" y="-29467"/>
                  <a:pt x="719762" y="25064"/>
                  <a:pt x="874743" y="0"/>
                </a:cubicBezTo>
                <a:cubicBezTo>
                  <a:pt x="1029724" y="-25064"/>
                  <a:pt x="1283031" y="26084"/>
                  <a:pt x="1519291" y="0"/>
                </a:cubicBezTo>
                <a:cubicBezTo>
                  <a:pt x="1755551" y="-26084"/>
                  <a:pt x="1784409" y="41008"/>
                  <a:pt x="2025721" y="0"/>
                </a:cubicBezTo>
                <a:cubicBezTo>
                  <a:pt x="2267033" y="-41008"/>
                  <a:pt x="2475008" y="24272"/>
                  <a:pt x="2739328" y="0"/>
                </a:cubicBezTo>
                <a:cubicBezTo>
                  <a:pt x="3003648" y="-24272"/>
                  <a:pt x="3152461" y="39916"/>
                  <a:pt x="3452934" y="0"/>
                </a:cubicBezTo>
                <a:cubicBezTo>
                  <a:pt x="3753407" y="-39916"/>
                  <a:pt x="3795626" y="53874"/>
                  <a:pt x="3959364" y="0"/>
                </a:cubicBezTo>
                <a:cubicBezTo>
                  <a:pt x="4123102" y="-53874"/>
                  <a:pt x="4303414" y="45653"/>
                  <a:pt x="4603912" y="0"/>
                </a:cubicBezTo>
                <a:cubicBezTo>
                  <a:pt x="4904410" y="-45653"/>
                  <a:pt x="4864801" y="41467"/>
                  <a:pt x="4972225" y="0"/>
                </a:cubicBezTo>
                <a:cubicBezTo>
                  <a:pt x="5079649" y="-41467"/>
                  <a:pt x="5358516" y="52701"/>
                  <a:pt x="5547714" y="0"/>
                </a:cubicBezTo>
                <a:cubicBezTo>
                  <a:pt x="5736912" y="-52701"/>
                  <a:pt x="5888203" y="18707"/>
                  <a:pt x="6123203" y="0"/>
                </a:cubicBezTo>
                <a:cubicBezTo>
                  <a:pt x="6358203" y="-18707"/>
                  <a:pt x="6526342" y="17757"/>
                  <a:pt x="6905868" y="0"/>
                </a:cubicBezTo>
                <a:cubicBezTo>
                  <a:pt x="6949189" y="220661"/>
                  <a:pt x="6903067" y="332925"/>
                  <a:pt x="6905868" y="476438"/>
                </a:cubicBezTo>
                <a:cubicBezTo>
                  <a:pt x="6908669" y="619951"/>
                  <a:pt x="6900858" y="853051"/>
                  <a:pt x="6905868" y="1107996"/>
                </a:cubicBezTo>
                <a:cubicBezTo>
                  <a:pt x="6910878" y="1362941"/>
                  <a:pt x="6893819" y="1424295"/>
                  <a:pt x="6905868" y="1739553"/>
                </a:cubicBezTo>
                <a:cubicBezTo>
                  <a:pt x="6917917" y="2054811"/>
                  <a:pt x="6863124" y="2087225"/>
                  <a:pt x="6905868" y="2254771"/>
                </a:cubicBezTo>
                <a:cubicBezTo>
                  <a:pt x="6948612" y="2422317"/>
                  <a:pt x="6873465" y="2581348"/>
                  <a:pt x="6905868" y="2692430"/>
                </a:cubicBezTo>
                <a:cubicBezTo>
                  <a:pt x="6938271" y="2803512"/>
                  <a:pt x="6889948" y="3058511"/>
                  <a:pt x="6905868" y="3246427"/>
                </a:cubicBezTo>
                <a:cubicBezTo>
                  <a:pt x="6921788" y="3434343"/>
                  <a:pt x="6889769" y="3623988"/>
                  <a:pt x="6905868" y="3877985"/>
                </a:cubicBezTo>
                <a:cubicBezTo>
                  <a:pt x="6646162" y="3888774"/>
                  <a:pt x="6488436" y="3844308"/>
                  <a:pt x="6330379" y="3877985"/>
                </a:cubicBezTo>
                <a:cubicBezTo>
                  <a:pt x="6172322" y="3911662"/>
                  <a:pt x="6060345" y="3833323"/>
                  <a:pt x="5893007" y="3877985"/>
                </a:cubicBezTo>
                <a:cubicBezTo>
                  <a:pt x="5725669" y="3922647"/>
                  <a:pt x="5463885" y="3858006"/>
                  <a:pt x="5248460" y="3877985"/>
                </a:cubicBezTo>
                <a:cubicBezTo>
                  <a:pt x="5033035" y="3897964"/>
                  <a:pt x="4911094" y="3856364"/>
                  <a:pt x="4603912" y="3877985"/>
                </a:cubicBezTo>
                <a:cubicBezTo>
                  <a:pt x="4296730" y="3899606"/>
                  <a:pt x="4161997" y="3812431"/>
                  <a:pt x="3959364" y="3877985"/>
                </a:cubicBezTo>
                <a:cubicBezTo>
                  <a:pt x="3756731" y="3943539"/>
                  <a:pt x="3426149" y="3850710"/>
                  <a:pt x="3245758" y="3877985"/>
                </a:cubicBezTo>
                <a:cubicBezTo>
                  <a:pt x="3065367" y="3905260"/>
                  <a:pt x="2836955" y="3812748"/>
                  <a:pt x="2670269" y="3877985"/>
                </a:cubicBezTo>
                <a:cubicBezTo>
                  <a:pt x="2503583" y="3943222"/>
                  <a:pt x="2388946" y="3859886"/>
                  <a:pt x="2232897" y="3877985"/>
                </a:cubicBezTo>
                <a:cubicBezTo>
                  <a:pt x="2076848" y="3896084"/>
                  <a:pt x="1916886" y="3839135"/>
                  <a:pt x="1726467" y="3877985"/>
                </a:cubicBezTo>
                <a:cubicBezTo>
                  <a:pt x="1536048" y="3916835"/>
                  <a:pt x="1384793" y="3866722"/>
                  <a:pt x="1220037" y="3877985"/>
                </a:cubicBezTo>
                <a:cubicBezTo>
                  <a:pt x="1055281" y="3889248"/>
                  <a:pt x="986564" y="3834690"/>
                  <a:pt x="851724" y="3877985"/>
                </a:cubicBezTo>
                <a:cubicBezTo>
                  <a:pt x="716884" y="3921280"/>
                  <a:pt x="347481" y="3867866"/>
                  <a:pt x="0" y="3877985"/>
                </a:cubicBezTo>
                <a:cubicBezTo>
                  <a:pt x="-41997" y="3719807"/>
                  <a:pt x="27974" y="3546678"/>
                  <a:pt x="0" y="3440327"/>
                </a:cubicBezTo>
                <a:cubicBezTo>
                  <a:pt x="-27974" y="3333976"/>
                  <a:pt x="12604" y="3073449"/>
                  <a:pt x="0" y="2963889"/>
                </a:cubicBezTo>
                <a:cubicBezTo>
                  <a:pt x="-12604" y="2854329"/>
                  <a:pt x="31457" y="2509272"/>
                  <a:pt x="0" y="2371111"/>
                </a:cubicBezTo>
                <a:cubicBezTo>
                  <a:pt x="-31457" y="2232950"/>
                  <a:pt x="53714" y="1919761"/>
                  <a:pt x="0" y="1778333"/>
                </a:cubicBezTo>
                <a:cubicBezTo>
                  <a:pt x="-53714" y="1636905"/>
                  <a:pt x="20217" y="1433714"/>
                  <a:pt x="0" y="1340675"/>
                </a:cubicBezTo>
                <a:cubicBezTo>
                  <a:pt x="-20217" y="1247636"/>
                  <a:pt x="33994" y="1021560"/>
                  <a:pt x="0" y="786677"/>
                </a:cubicBezTo>
                <a:cubicBezTo>
                  <a:pt x="-33994" y="551794"/>
                  <a:pt x="9612" y="348751"/>
                  <a:pt x="0" y="0"/>
                </a:cubicBezTo>
                <a:close/>
              </a:path>
            </a:pathLst>
          </a:custGeom>
          <a:ln>
            <a:solidFill>
              <a:srgbClr val="000000"/>
            </a:solidFill>
            <a:extLst>
              <a:ext uri="{C807C97D-BFC1-408E-A445-0C87EB9F89A2}">
                <ask:lineSketchStyleProps xmlns:ask="http://schemas.microsoft.com/office/drawing/2018/sketchyshapes" sd="4141566834">
                  <a:prstGeom prst="rect">
                    <a:avLst/>
                  </a:prstGeom>
                  <ask:type>
                    <ask:lineSketchScribble/>
                  </ask:type>
                </ask:lineSketchStyleProps>
              </a:ext>
            </a:extLst>
          </a:ln>
        </p:spPr>
        <p:txBody>
          <a:bodyPr vert="horz" wrap="square" lIns="0" tIns="71120" rIns="0" bIns="0" rtlCol="0">
            <a:spAutoFit/>
          </a:bodyPr>
          <a:lstStyle/>
          <a:p>
            <a:pPr marL="354965" indent="-342265">
              <a:lnSpc>
                <a:spcPct val="100000"/>
              </a:lnSpc>
              <a:spcBef>
                <a:spcPts val="560"/>
              </a:spcBef>
              <a:buFont typeface="Arial"/>
              <a:buChar char="•"/>
              <a:tabLst>
                <a:tab pos="354965" algn="l"/>
              </a:tabLst>
            </a:pPr>
            <a:r>
              <a:rPr sz="2800" dirty="0">
                <a:latin typeface="Calibri"/>
                <a:cs typeface="Calibri"/>
              </a:rPr>
              <a:t>-</a:t>
            </a:r>
            <a:r>
              <a:rPr sz="2800" spc="-35" dirty="0">
                <a:latin typeface="Calibri"/>
                <a:cs typeface="Calibri"/>
              </a:rPr>
              <a:t> </a:t>
            </a:r>
            <a:r>
              <a:rPr sz="2800" dirty="0">
                <a:solidFill>
                  <a:srgbClr val="00AEEF"/>
                </a:solidFill>
                <a:latin typeface="Calibri"/>
                <a:cs typeface="Calibri"/>
              </a:rPr>
              <a:t>in</a:t>
            </a:r>
            <a:r>
              <a:rPr sz="2800" spc="-35" dirty="0">
                <a:solidFill>
                  <a:srgbClr val="00AEEF"/>
                </a:solidFill>
                <a:latin typeface="Calibri"/>
                <a:cs typeface="Calibri"/>
              </a:rPr>
              <a:t> </a:t>
            </a:r>
            <a:r>
              <a:rPr sz="2800" spc="-25" dirty="0">
                <a:solidFill>
                  <a:srgbClr val="00AEEF"/>
                </a:solidFill>
                <a:latin typeface="Calibri"/>
                <a:cs typeface="Calibri"/>
              </a:rPr>
              <a:t>Physician-</a:t>
            </a:r>
            <a:r>
              <a:rPr sz="2800" spc="-10" dirty="0">
                <a:solidFill>
                  <a:srgbClr val="00AEEF"/>
                </a:solidFill>
                <a:latin typeface="Calibri"/>
                <a:cs typeface="Calibri"/>
              </a:rPr>
              <a:t>Patient</a:t>
            </a:r>
            <a:r>
              <a:rPr sz="2800" spc="-45" dirty="0">
                <a:solidFill>
                  <a:srgbClr val="00AEEF"/>
                </a:solidFill>
                <a:latin typeface="Calibri"/>
                <a:cs typeface="Calibri"/>
              </a:rPr>
              <a:t> </a:t>
            </a:r>
            <a:r>
              <a:rPr sz="2800" spc="-10" dirty="0">
                <a:solidFill>
                  <a:srgbClr val="00AEEF"/>
                </a:solidFill>
                <a:latin typeface="Calibri"/>
                <a:cs typeface="Calibri"/>
              </a:rPr>
              <a:t>Communication</a:t>
            </a:r>
            <a:endParaRPr sz="2800" dirty="0">
              <a:solidFill>
                <a:srgbClr val="00AEEF"/>
              </a:solidFill>
              <a:latin typeface="Calibri"/>
              <a:cs typeface="Calibri"/>
            </a:endParaRPr>
          </a:p>
          <a:p>
            <a:pPr marL="983615" lvl="1" indent="-513715">
              <a:lnSpc>
                <a:spcPct val="100000"/>
              </a:lnSpc>
              <a:spcBef>
                <a:spcPts val="405"/>
              </a:spcBef>
              <a:buAutoNum type="arabicPeriod"/>
              <a:tabLst>
                <a:tab pos="983615" algn="l"/>
              </a:tabLst>
            </a:pPr>
            <a:r>
              <a:rPr sz="2800" dirty="0">
                <a:latin typeface="Calibri"/>
                <a:cs typeface="Calibri"/>
              </a:rPr>
              <a:t>Build</a:t>
            </a:r>
            <a:r>
              <a:rPr sz="2800" spc="-70" dirty="0">
                <a:latin typeface="Calibri"/>
                <a:cs typeface="Calibri"/>
              </a:rPr>
              <a:t> </a:t>
            </a:r>
            <a:r>
              <a:rPr sz="2800" dirty="0">
                <a:latin typeface="Calibri"/>
                <a:cs typeface="Calibri"/>
              </a:rPr>
              <a:t>the</a:t>
            </a:r>
            <a:r>
              <a:rPr sz="2800" spc="-75" dirty="0">
                <a:latin typeface="Calibri"/>
                <a:cs typeface="Calibri"/>
              </a:rPr>
              <a:t> </a:t>
            </a:r>
            <a:r>
              <a:rPr sz="2800" spc="-20" dirty="0">
                <a:latin typeface="Calibri"/>
                <a:cs typeface="Calibri"/>
              </a:rPr>
              <a:t>doctor-</a:t>
            </a:r>
            <a:r>
              <a:rPr sz="2800" dirty="0">
                <a:latin typeface="Calibri"/>
                <a:cs typeface="Calibri"/>
              </a:rPr>
              <a:t>patient</a:t>
            </a:r>
            <a:r>
              <a:rPr sz="2800" spc="-65" dirty="0">
                <a:latin typeface="Calibri"/>
                <a:cs typeface="Calibri"/>
              </a:rPr>
              <a:t> </a:t>
            </a:r>
            <a:r>
              <a:rPr sz="2800" spc="-10" dirty="0">
                <a:latin typeface="Calibri"/>
                <a:cs typeface="Calibri"/>
              </a:rPr>
              <a:t>relationship</a:t>
            </a:r>
            <a:endParaRPr sz="2800" dirty="0">
              <a:latin typeface="Calibri"/>
              <a:cs typeface="Calibri"/>
            </a:endParaRPr>
          </a:p>
          <a:p>
            <a:pPr marL="983615" lvl="1" indent="-514350">
              <a:lnSpc>
                <a:spcPct val="100000"/>
              </a:lnSpc>
              <a:spcBef>
                <a:spcPts val="384"/>
              </a:spcBef>
              <a:buAutoNum type="arabicPeriod"/>
              <a:tabLst>
                <a:tab pos="983615" algn="l"/>
              </a:tabLst>
            </a:pPr>
            <a:r>
              <a:rPr sz="2800" dirty="0">
                <a:latin typeface="Calibri"/>
                <a:cs typeface="Calibri"/>
              </a:rPr>
              <a:t>Open</a:t>
            </a:r>
            <a:r>
              <a:rPr sz="2800" spc="-50" dirty="0">
                <a:latin typeface="Calibri"/>
                <a:cs typeface="Calibri"/>
              </a:rPr>
              <a:t> </a:t>
            </a:r>
            <a:r>
              <a:rPr sz="2800" dirty="0">
                <a:latin typeface="Calibri"/>
                <a:cs typeface="Calibri"/>
              </a:rPr>
              <a:t>the</a:t>
            </a:r>
            <a:r>
              <a:rPr sz="2800" spc="-55" dirty="0">
                <a:latin typeface="Calibri"/>
                <a:cs typeface="Calibri"/>
              </a:rPr>
              <a:t> </a:t>
            </a:r>
            <a:r>
              <a:rPr sz="2800" spc="-10" dirty="0">
                <a:latin typeface="Calibri"/>
                <a:cs typeface="Calibri"/>
              </a:rPr>
              <a:t>discussion</a:t>
            </a:r>
            <a:endParaRPr sz="2800" dirty="0">
              <a:latin typeface="Calibri"/>
              <a:cs typeface="Calibri"/>
            </a:endParaRPr>
          </a:p>
          <a:p>
            <a:pPr marL="983615" lvl="1" indent="-514350">
              <a:lnSpc>
                <a:spcPct val="100000"/>
              </a:lnSpc>
              <a:spcBef>
                <a:spcPts val="384"/>
              </a:spcBef>
              <a:buAutoNum type="arabicPeriod"/>
              <a:tabLst>
                <a:tab pos="983615" algn="l"/>
              </a:tabLst>
            </a:pPr>
            <a:r>
              <a:rPr sz="2800" dirty="0">
                <a:latin typeface="Calibri"/>
                <a:cs typeface="Calibri"/>
              </a:rPr>
              <a:t>Gather</a:t>
            </a:r>
            <a:r>
              <a:rPr sz="2800" spc="-110" dirty="0">
                <a:latin typeface="Calibri"/>
                <a:cs typeface="Calibri"/>
              </a:rPr>
              <a:t> </a:t>
            </a:r>
            <a:r>
              <a:rPr sz="2800" spc="-10" dirty="0">
                <a:latin typeface="Calibri"/>
                <a:cs typeface="Calibri"/>
              </a:rPr>
              <a:t>information</a:t>
            </a:r>
            <a:endParaRPr sz="2800" dirty="0">
              <a:latin typeface="Calibri"/>
              <a:cs typeface="Calibri"/>
            </a:endParaRPr>
          </a:p>
          <a:p>
            <a:pPr marL="983615" lvl="1" indent="-514350">
              <a:lnSpc>
                <a:spcPct val="100000"/>
              </a:lnSpc>
              <a:spcBef>
                <a:spcPts val="380"/>
              </a:spcBef>
              <a:buAutoNum type="arabicPeriod"/>
              <a:tabLst>
                <a:tab pos="983615" algn="l"/>
              </a:tabLst>
            </a:pPr>
            <a:r>
              <a:rPr sz="2800" spc="-10" dirty="0">
                <a:latin typeface="Calibri"/>
                <a:cs typeface="Calibri"/>
              </a:rPr>
              <a:t>Understand</a:t>
            </a:r>
            <a:r>
              <a:rPr sz="2800" spc="-100" dirty="0">
                <a:latin typeface="Calibri"/>
                <a:cs typeface="Calibri"/>
              </a:rPr>
              <a:t> </a:t>
            </a:r>
            <a:r>
              <a:rPr sz="2800" dirty="0">
                <a:latin typeface="Calibri"/>
                <a:cs typeface="Calibri"/>
              </a:rPr>
              <a:t>the</a:t>
            </a:r>
            <a:r>
              <a:rPr sz="2800" spc="-110" dirty="0">
                <a:latin typeface="Calibri"/>
                <a:cs typeface="Calibri"/>
              </a:rPr>
              <a:t> </a:t>
            </a:r>
            <a:r>
              <a:rPr sz="2800" spc="-10" dirty="0">
                <a:latin typeface="Calibri"/>
                <a:cs typeface="Calibri"/>
              </a:rPr>
              <a:t>patient’s</a:t>
            </a:r>
            <a:r>
              <a:rPr sz="2800" spc="-100" dirty="0">
                <a:latin typeface="Calibri"/>
                <a:cs typeface="Calibri"/>
              </a:rPr>
              <a:t> </a:t>
            </a:r>
            <a:r>
              <a:rPr sz="2800" spc="-10" dirty="0">
                <a:latin typeface="Calibri"/>
                <a:cs typeface="Calibri"/>
              </a:rPr>
              <a:t>perspective</a:t>
            </a:r>
            <a:endParaRPr sz="2800" dirty="0">
              <a:latin typeface="Calibri"/>
              <a:cs typeface="Calibri"/>
            </a:endParaRPr>
          </a:p>
          <a:p>
            <a:pPr marL="983615" lvl="1" indent="-514350">
              <a:lnSpc>
                <a:spcPct val="100000"/>
              </a:lnSpc>
              <a:spcBef>
                <a:spcPts val="385"/>
              </a:spcBef>
              <a:buAutoNum type="arabicPeriod"/>
              <a:tabLst>
                <a:tab pos="983615" algn="l"/>
              </a:tabLst>
            </a:pPr>
            <a:r>
              <a:rPr sz="2800" dirty="0">
                <a:latin typeface="Calibri"/>
                <a:cs typeface="Calibri"/>
              </a:rPr>
              <a:t>Share</a:t>
            </a:r>
            <a:r>
              <a:rPr sz="2800" spc="-95" dirty="0">
                <a:latin typeface="Calibri"/>
                <a:cs typeface="Calibri"/>
              </a:rPr>
              <a:t> </a:t>
            </a:r>
            <a:r>
              <a:rPr sz="2800" spc="-10" dirty="0">
                <a:latin typeface="Calibri"/>
                <a:cs typeface="Calibri"/>
              </a:rPr>
              <a:t>information</a:t>
            </a:r>
            <a:endParaRPr sz="2800" dirty="0">
              <a:latin typeface="Calibri"/>
              <a:cs typeface="Calibri"/>
            </a:endParaRPr>
          </a:p>
          <a:p>
            <a:pPr marL="983615" lvl="1" indent="-514350">
              <a:lnSpc>
                <a:spcPct val="100000"/>
              </a:lnSpc>
              <a:spcBef>
                <a:spcPts val="385"/>
              </a:spcBef>
              <a:buAutoNum type="arabicPeriod"/>
              <a:tabLst>
                <a:tab pos="983615" algn="l"/>
              </a:tabLst>
            </a:pPr>
            <a:r>
              <a:rPr sz="2800" dirty="0">
                <a:latin typeface="Calibri"/>
                <a:cs typeface="Calibri"/>
              </a:rPr>
              <a:t>Reach</a:t>
            </a:r>
            <a:r>
              <a:rPr sz="2800" spc="-120" dirty="0">
                <a:latin typeface="Calibri"/>
                <a:cs typeface="Calibri"/>
              </a:rPr>
              <a:t> </a:t>
            </a:r>
            <a:r>
              <a:rPr sz="2800" dirty="0">
                <a:latin typeface="Calibri"/>
                <a:cs typeface="Calibri"/>
              </a:rPr>
              <a:t>agreement</a:t>
            </a:r>
            <a:r>
              <a:rPr sz="2800" spc="-95" dirty="0">
                <a:latin typeface="Calibri"/>
                <a:cs typeface="Calibri"/>
              </a:rPr>
              <a:t> </a:t>
            </a:r>
            <a:r>
              <a:rPr sz="2800" dirty="0">
                <a:latin typeface="Calibri"/>
                <a:cs typeface="Calibri"/>
              </a:rPr>
              <a:t>on</a:t>
            </a:r>
            <a:r>
              <a:rPr sz="2800" spc="-120" dirty="0">
                <a:latin typeface="Calibri"/>
                <a:cs typeface="Calibri"/>
              </a:rPr>
              <a:t> </a:t>
            </a:r>
            <a:r>
              <a:rPr sz="2800" dirty="0">
                <a:latin typeface="Calibri"/>
                <a:cs typeface="Calibri"/>
              </a:rPr>
              <a:t>problems</a:t>
            </a:r>
            <a:r>
              <a:rPr sz="2800" spc="-100" dirty="0">
                <a:latin typeface="Calibri"/>
                <a:cs typeface="Calibri"/>
              </a:rPr>
              <a:t> </a:t>
            </a:r>
            <a:r>
              <a:rPr sz="2800" dirty="0">
                <a:latin typeface="Calibri"/>
                <a:cs typeface="Calibri"/>
              </a:rPr>
              <a:t>and</a:t>
            </a:r>
            <a:r>
              <a:rPr sz="2800" spc="-105" dirty="0">
                <a:latin typeface="Calibri"/>
                <a:cs typeface="Calibri"/>
              </a:rPr>
              <a:t> </a:t>
            </a:r>
            <a:r>
              <a:rPr sz="2800" spc="-10" dirty="0">
                <a:latin typeface="Calibri"/>
                <a:cs typeface="Calibri"/>
              </a:rPr>
              <a:t>plans</a:t>
            </a:r>
            <a:endParaRPr sz="2800" dirty="0">
              <a:latin typeface="Calibri"/>
              <a:cs typeface="Calibri"/>
            </a:endParaRPr>
          </a:p>
          <a:p>
            <a:pPr marL="983615" lvl="1" indent="-514350">
              <a:lnSpc>
                <a:spcPct val="100000"/>
              </a:lnSpc>
              <a:spcBef>
                <a:spcPts val="385"/>
              </a:spcBef>
              <a:buAutoNum type="arabicPeriod"/>
              <a:tabLst>
                <a:tab pos="983615" algn="l"/>
              </a:tabLst>
            </a:pPr>
            <a:r>
              <a:rPr sz="2800" dirty="0">
                <a:latin typeface="Calibri"/>
                <a:cs typeface="Calibri"/>
              </a:rPr>
              <a:t>Provide</a:t>
            </a:r>
            <a:r>
              <a:rPr sz="2800" spc="-140" dirty="0">
                <a:latin typeface="Calibri"/>
                <a:cs typeface="Calibri"/>
              </a:rPr>
              <a:t> </a:t>
            </a:r>
            <a:r>
              <a:rPr sz="2800" spc="-10" dirty="0">
                <a:latin typeface="Calibri"/>
                <a:cs typeface="Calibri"/>
              </a:rPr>
              <a:t>closure</a:t>
            </a:r>
            <a:endParaRPr sz="2800" dirty="0">
              <a:latin typeface="Calibri"/>
              <a:cs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448490D-3D73-3E85-87EB-9CAE54A19BE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Rounded Corners 5">
            <a:extLst>
              <a:ext uri="{FF2B5EF4-FFF2-40B4-BE49-F238E27FC236}">
                <a16:creationId xmlns:a16="http://schemas.microsoft.com/office/drawing/2014/main" id="{FBE8DFA3-AC0D-A3FB-A2FB-E384DEB8DCF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Rectangle: Rounded Corners 6">
            <a:extLst>
              <a:ext uri="{FF2B5EF4-FFF2-40B4-BE49-F238E27FC236}">
                <a16:creationId xmlns:a16="http://schemas.microsoft.com/office/drawing/2014/main" id="{5EA199D8-7CD9-B582-3EFA-70D2B8BEA3F2}"/>
              </a:ext>
            </a:extLst>
          </p:cNvPr>
          <p:cNvSpPr/>
          <p:nvPr/>
        </p:nvSpPr>
        <p:spPr>
          <a:xfrm>
            <a:off x="1181062" y="1285192"/>
            <a:ext cx="9730778" cy="43665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E7394B46-5F59-3F04-5A28-C5A970A2EB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object 3">
            <a:extLst>
              <a:ext uri="{FF2B5EF4-FFF2-40B4-BE49-F238E27FC236}">
                <a16:creationId xmlns:a16="http://schemas.microsoft.com/office/drawing/2014/main" id="{B9229845-9237-B4E2-3E44-03B2134E0EFF}"/>
              </a:ext>
            </a:extLst>
          </p:cNvPr>
          <p:cNvSpPr txBox="1"/>
          <p:nvPr/>
        </p:nvSpPr>
        <p:spPr>
          <a:xfrm>
            <a:off x="1406770" y="1434923"/>
            <a:ext cx="9172136" cy="4082528"/>
          </a:xfrm>
          <a:prstGeom prst="rect">
            <a:avLst/>
          </a:prstGeom>
        </p:spPr>
        <p:txBody>
          <a:bodyPr vert="horz" wrap="square" lIns="0" tIns="12700" rIns="0" bIns="0" rtlCol="0">
            <a:spAutoFit/>
          </a:bodyPr>
          <a:lstStyle/>
          <a:p>
            <a:pPr marL="12700" marR="1365885">
              <a:lnSpc>
                <a:spcPct val="100000"/>
              </a:lnSpc>
              <a:spcBef>
                <a:spcPts val="100"/>
              </a:spcBef>
            </a:pPr>
            <a:r>
              <a:rPr sz="2800" u="sng" dirty="0">
                <a:solidFill>
                  <a:srgbClr val="F58221"/>
                </a:solidFill>
                <a:latin typeface="Calibri"/>
                <a:cs typeface="Calibri"/>
              </a:rPr>
              <a:t>Checklist</a:t>
            </a:r>
            <a:r>
              <a:rPr sz="2800" u="sng" spc="-60" dirty="0">
                <a:solidFill>
                  <a:srgbClr val="FF0000"/>
                </a:solidFill>
                <a:latin typeface="Calibri"/>
                <a:cs typeface="Calibri"/>
              </a:rPr>
              <a:t> </a:t>
            </a:r>
            <a:r>
              <a:rPr sz="2800" u="sng" dirty="0">
                <a:latin typeface="Calibri"/>
                <a:cs typeface="Calibri"/>
              </a:rPr>
              <a:t>for</a:t>
            </a:r>
            <a:r>
              <a:rPr sz="2800" u="sng" spc="-70" dirty="0">
                <a:latin typeface="Calibri"/>
                <a:cs typeface="Calibri"/>
              </a:rPr>
              <a:t> </a:t>
            </a:r>
            <a:r>
              <a:rPr sz="2800" u="sng" dirty="0">
                <a:latin typeface="Calibri"/>
                <a:cs typeface="Calibri"/>
              </a:rPr>
              <a:t>first</a:t>
            </a:r>
            <a:r>
              <a:rPr sz="2800" u="sng" spc="-70" dirty="0">
                <a:latin typeface="Calibri"/>
                <a:cs typeface="Calibri"/>
              </a:rPr>
              <a:t> </a:t>
            </a:r>
            <a:r>
              <a:rPr sz="2800" u="sng" dirty="0">
                <a:latin typeface="Calibri"/>
                <a:cs typeface="Calibri"/>
              </a:rPr>
              <a:t>meeting</a:t>
            </a:r>
            <a:r>
              <a:rPr sz="2800" u="sng" spc="-65" dirty="0">
                <a:latin typeface="Calibri"/>
                <a:cs typeface="Calibri"/>
              </a:rPr>
              <a:t> </a:t>
            </a:r>
            <a:r>
              <a:rPr sz="2800" u="sng" dirty="0">
                <a:latin typeface="Calibri"/>
                <a:cs typeface="Calibri"/>
              </a:rPr>
              <a:t>with</a:t>
            </a:r>
            <a:r>
              <a:rPr sz="2800" u="sng" spc="-60" dirty="0">
                <a:latin typeface="Calibri"/>
                <a:cs typeface="Calibri"/>
              </a:rPr>
              <a:t> </a:t>
            </a:r>
            <a:r>
              <a:rPr sz="2800" u="sng" dirty="0">
                <a:latin typeface="Calibri"/>
                <a:cs typeface="Calibri"/>
              </a:rPr>
              <a:t>a</a:t>
            </a:r>
            <a:r>
              <a:rPr sz="2800" u="sng" spc="-60" dirty="0">
                <a:latin typeface="Calibri"/>
                <a:cs typeface="Calibri"/>
              </a:rPr>
              <a:t> </a:t>
            </a:r>
            <a:r>
              <a:rPr sz="2800" u="sng" spc="-10" dirty="0">
                <a:latin typeface="Calibri"/>
                <a:cs typeface="Calibri"/>
              </a:rPr>
              <a:t>hospitalized patient:</a:t>
            </a:r>
            <a:endParaRPr sz="2800" u="sng" dirty="0">
              <a:latin typeface="Calibri"/>
              <a:cs typeface="Calibri"/>
            </a:endParaRPr>
          </a:p>
          <a:p>
            <a:pPr marL="355600" marR="368300" indent="-343535">
              <a:lnSpc>
                <a:spcPct val="80000"/>
              </a:lnSpc>
              <a:spcBef>
                <a:spcPts val="670"/>
              </a:spcBef>
              <a:buFont typeface="Arial"/>
              <a:buChar char="•"/>
              <a:tabLst>
                <a:tab pos="355600" algn="l"/>
              </a:tabLst>
            </a:pPr>
            <a:r>
              <a:rPr sz="2800" dirty="0">
                <a:latin typeface="Calibri"/>
                <a:cs typeface="Calibri"/>
              </a:rPr>
              <a:t>Ask</a:t>
            </a:r>
            <a:r>
              <a:rPr sz="2800" spc="-55" dirty="0">
                <a:latin typeface="Calibri"/>
                <a:cs typeface="Calibri"/>
              </a:rPr>
              <a:t> </a:t>
            </a:r>
            <a:r>
              <a:rPr sz="2800" dirty="0">
                <a:solidFill>
                  <a:srgbClr val="F58221"/>
                </a:solidFill>
                <a:latin typeface="Calibri"/>
                <a:cs typeface="Calibri"/>
              </a:rPr>
              <a:t>permission</a:t>
            </a:r>
            <a:r>
              <a:rPr sz="2800" spc="-65" dirty="0">
                <a:solidFill>
                  <a:srgbClr val="FF0000"/>
                </a:solidFill>
                <a:latin typeface="Calibri"/>
                <a:cs typeface="Calibri"/>
              </a:rPr>
              <a:t> </a:t>
            </a:r>
            <a:r>
              <a:rPr sz="2800" dirty="0">
                <a:latin typeface="Calibri"/>
                <a:cs typeface="Calibri"/>
              </a:rPr>
              <a:t>to</a:t>
            </a:r>
            <a:r>
              <a:rPr sz="2800" spc="-60" dirty="0">
                <a:latin typeface="Calibri"/>
                <a:cs typeface="Calibri"/>
              </a:rPr>
              <a:t> </a:t>
            </a:r>
            <a:r>
              <a:rPr sz="2800" dirty="0">
                <a:latin typeface="Calibri"/>
                <a:cs typeface="Calibri"/>
              </a:rPr>
              <a:t>enter</a:t>
            </a:r>
            <a:r>
              <a:rPr sz="2800" spc="-60" dirty="0">
                <a:latin typeface="Calibri"/>
                <a:cs typeface="Calibri"/>
              </a:rPr>
              <a:t> </a:t>
            </a:r>
            <a:r>
              <a:rPr sz="2800" dirty="0">
                <a:latin typeface="Calibri"/>
                <a:cs typeface="Calibri"/>
              </a:rPr>
              <a:t>the</a:t>
            </a:r>
            <a:r>
              <a:rPr sz="2800" spc="-50" dirty="0">
                <a:latin typeface="Calibri"/>
                <a:cs typeface="Calibri"/>
              </a:rPr>
              <a:t> </a:t>
            </a:r>
            <a:r>
              <a:rPr sz="2800" dirty="0">
                <a:latin typeface="Calibri"/>
                <a:cs typeface="Calibri"/>
              </a:rPr>
              <a:t>room</a:t>
            </a:r>
            <a:r>
              <a:rPr sz="2800" spc="-60" dirty="0">
                <a:latin typeface="Calibri"/>
                <a:cs typeface="Calibri"/>
              </a:rPr>
              <a:t> </a:t>
            </a:r>
            <a:r>
              <a:rPr sz="2800" spc="-10" dirty="0">
                <a:latin typeface="Calibri"/>
                <a:cs typeface="Calibri"/>
              </a:rPr>
              <a:t>/interrogation</a:t>
            </a:r>
            <a:r>
              <a:rPr sz="2800" spc="-65" dirty="0">
                <a:latin typeface="Calibri"/>
                <a:cs typeface="Calibri"/>
              </a:rPr>
              <a:t> </a:t>
            </a:r>
            <a:r>
              <a:rPr sz="2800" spc="-50" dirty="0">
                <a:latin typeface="Calibri"/>
                <a:cs typeface="Calibri"/>
              </a:rPr>
              <a:t>; </a:t>
            </a:r>
            <a:r>
              <a:rPr sz="2800" dirty="0">
                <a:latin typeface="Calibri"/>
                <a:cs typeface="Calibri"/>
              </a:rPr>
              <a:t>wait</a:t>
            </a:r>
            <a:r>
              <a:rPr sz="2800" spc="-60" dirty="0">
                <a:latin typeface="Calibri"/>
                <a:cs typeface="Calibri"/>
              </a:rPr>
              <a:t> </a:t>
            </a:r>
            <a:r>
              <a:rPr sz="2800" dirty="0">
                <a:latin typeface="Calibri"/>
                <a:cs typeface="Calibri"/>
              </a:rPr>
              <a:t>for</a:t>
            </a:r>
            <a:r>
              <a:rPr sz="2800" spc="-50" dirty="0">
                <a:latin typeface="Calibri"/>
                <a:cs typeface="Calibri"/>
              </a:rPr>
              <a:t> </a:t>
            </a:r>
            <a:r>
              <a:rPr sz="2800" dirty="0">
                <a:latin typeface="Calibri"/>
                <a:cs typeface="Calibri"/>
              </a:rPr>
              <a:t>an</a:t>
            </a:r>
            <a:r>
              <a:rPr sz="2800" spc="-40" dirty="0">
                <a:latin typeface="Calibri"/>
                <a:cs typeface="Calibri"/>
              </a:rPr>
              <a:t> </a:t>
            </a:r>
            <a:r>
              <a:rPr sz="2800" spc="-10" dirty="0">
                <a:latin typeface="Calibri"/>
                <a:cs typeface="Calibri"/>
              </a:rPr>
              <a:t>answer</a:t>
            </a:r>
            <a:endParaRPr sz="2800" dirty="0">
              <a:latin typeface="Calibri"/>
              <a:cs typeface="Calibri"/>
            </a:endParaRPr>
          </a:p>
          <a:p>
            <a:pPr marL="355600" indent="-342900">
              <a:lnSpc>
                <a:spcPct val="100000"/>
              </a:lnSpc>
              <a:buFont typeface="Arial"/>
              <a:buChar char="•"/>
              <a:tabLst>
                <a:tab pos="355600" algn="l"/>
              </a:tabLst>
            </a:pPr>
            <a:r>
              <a:rPr sz="2800" dirty="0">
                <a:solidFill>
                  <a:srgbClr val="F58221"/>
                </a:solidFill>
                <a:latin typeface="Calibri"/>
                <a:cs typeface="Calibri"/>
              </a:rPr>
              <a:t>Introduce</a:t>
            </a:r>
            <a:r>
              <a:rPr sz="2800" spc="-85" dirty="0">
                <a:solidFill>
                  <a:srgbClr val="F58221"/>
                </a:solidFill>
                <a:latin typeface="Calibri"/>
                <a:cs typeface="Calibri"/>
              </a:rPr>
              <a:t> </a:t>
            </a:r>
            <a:r>
              <a:rPr sz="2800" spc="-25" dirty="0">
                <a:solidFill>
                  <a:srgbClr val="F58221"/>
                </a:solidFill>
                <a:latin typeface="Calibri"/>
                <a:cs typeface="Calibri"/>
              </a:rPr>
              <a:t>yourself,</a:t>
            </a:r>
            <a:r>
              <a:rPr sz="2800" spc="-95" dirty="0">
                <a:solidFill>
                  <a:srgbClr val="F58221"/>
                </a:solidFill>
                <a:latin typeface="Calibri"/>
                <a:cs typeface="Calibri"/>
              </a:rPr>
              <a:t> </a:t>
            </a:r>
            <a:r>
              <a:rPr sz="2800" dirty="0">
                <a:latin typeface="Calibri"/>
                <a:cs typeface="Calibri"/>
              </a:rPr>
              <a:t>showing</a:t>
            </a:r>
            <a:r>
              <a:rPr sz="2800" spc="-85" dirty="0">
                <a:latin typeface="Calibri"/>
                <a:cs typeface="Calibri"/>
              </a:rPr>
              <a:t> </a:t>
            </a:r>
            <a:r>
              <a:rPr sz="2800" dirty="0">
                <a:latin typeface="Calibri"/>
                <a:cs typeface="Calibri"/>
              </a:rPr>
              <a:t>ID</a:t>
            </a:r>
            <a:r>
              <a:rPr sz="2800" spc="-85" dirty="0">
                <a:latin typeface="Calibri"/>
                <a:cs typeface="Calibri"/>
              </a:rPr>
              <a:t> </a:t>
            </a:r>
            <a:r>
              <a:rPr sz="2800" spc="-10" dirty="0">
                <a:latin typeface="Calibri"/>
                <a:cs typeface="Calibri"/>
              </a:rPr>
              <a:t>badge</a:t>
            </a:r>
            <a:endParaRPr sz="2800" dirty="0">
              <a:latin typeface="Calibri"/>
              <a:cs typeface="Calibri"/>
            </a:endParaRPr>
          </a:p>
          <a:p>
            <a:pPr marL="356235" indent="-342900">
              <a:lnSpc>
                <a:spcPct val="100000"/>
              </a:lnSpc>
              <a:buFont typeface="Arial"/>
              <a:buChar char="•"/>
              <a:tabLst>
                <a:tab pos="356235" algn="l"/>
              </a:tabLst>
            </a:pPr>
            <a:r>
              <a:rPr sz="2800" dirty="0">
                <a:latin typeface="Calibri"/>
                <a:cs typeface="Calibri"/>
              </a:rPr>
              <a:t>Shake</a:t>
            </a:r>
            <a:r>
              <a:rPr sz="2800" spc="-80" dirty="0">
                <a:latin typeface="Calibri"/>
                <a:cs typeface="Calibri"/>
              </a:rPr>
              <a:t> </a:t>
            </a:r>
            <a:r>
              <a:rPr sz="2800" dirty="0">
                <a:latin typeface="Calibri"/>
                <a:cs typeface="Calibri"/>
              </a:rPr>
              <a:t>hands</a:t>
            </a:r>
            <a:r>
              <a:rPr sz="2800" spc="-50" dirty="0">
                <a:latin typeface="Calibri"/>
                <a:cs typeface="Calibri"/>
              </a:rPr>
              <a:t> </a:t>
            </a:r>
            <a:r>
              <a:rPr sz="2800" spc="-10" dirty="0">
                <a:latin typeface="Calibri"/>
                <a:cs typeface="Calibri"/>
              </a:rPr>
              <a:t>/greeting</a:t>
            </a:r>
            <a:r>
              <a:rPr sz="2800" spc="-70" dirty="0">
                <a:latin typeface="Calibri"/>
                <a:cs typeface="Calibri"/>
              </a:rPr>
              <a:t> </a:t>
            </a:r>
            <a:r>
              <a:rPr sz="2800" dirty="0">
                <a:latin typeface="Calibri"/>
                <a:cs typeface="Calibri"/>
              </a:rPr>
              <a:t>(wear</a:t>
            </a:r>
            <a:r>
              <a:rPr sz="2800" spc="-75" dirty="0">
                <a:latin typeface="Calibri"/>
                <a:cs typeface="Calibri"/>
              </a:rPr>
              <a:t> </a:t>
            </a:r>
            <a:r>
              <a:rPr sz="2800" dirty="0">
                <a:latin typeface="Calibri"/>
                <a:cs typeface="Calibri"/>
              </a:rPr>
              <a:t>gloves</a:t>
            </a:r>
            <a:r>
              <a:rPr sz="2800" spc="-80" dirty="0">
                <a:latin typeface="Calibri"/>
                <a:cs typeface="Calibri"/>
              </a:rPr>
              <a:t> </a:t>
            </a:r>
            <a:r>
              <a:rPr sz="2800" dirty="0">
                <a:latin typeface="Calibri"/>
                <a:cs typeface="Calibri"/>
              </a:rPr>
              <a:t>if</a:t>
            </a:r>
            <a:r>
              <a:rPr sz="2800" spc="-70" dirty="0">
                <a:latin typeface="Calibri"/>
                <a:cs typeface="Calibri"/>
              </a:rPr>
              <a:t> </a:t>
            </a:r>
            <a:r>
              <a:rPr sz="2800" spc="-10" dirty="0">
                <a:latin typeface="Calibri"/>
                <a:cs typeface="Calibri"/>
              </a:rPr>
              <a:t>needed)</a:t>
            </a:r>
            <a:endParaRPr sz="2800" dirty="0">
              <a:latin typeface="Calibri"/>
              <a:cs typeface="Calibri"/>
            </a:endParaRPr>
          </a:p>
          <a:p>
            <a:pPr marL="356235" marR="389255" indent="-343535">
              <a:lnSpc>
                <a:spcPct val="80000"/>
              </a:lnSpc>
              <a:spcBef>
                <a:spcPts val="670"/>
              </a:spcBef>
              <a:buFont typeface="Arial"/>
              <a:buChar char="•"/>
              <a:tabLst>
                <a:tab pos="356235" algn="l"/>
              </a:tabLst>
            </a:pPr>
            <a:r>
              <a:rPr sz="2800" dirty="0">
                <a:latin typeface="Calibri"/>
                <a:cs typeface="Calibri"/>
              </a:rPr>
              <a:t>Sit</a:t>
            </a:r>
            <a:r>
              <a:rPr sz="2800" spc="-65" dirty="0">
                <a:latin typeface="Calibri"/>
                <a:cs typeface="Calibri"/>
              </a:rPr>
              <a:t> </a:t>
            </a:r>
            <a:r>
              <a:rPr sz="2800" dirty="0">
                <a:latin typeface="Calibri"/>
                <a:cs typeface="Calibri"/>
              </a:rPr>
              <a:t>down,</a:t>
            </a:r>
            <a:r>
              <a:rPr sz="2800" spc="-30" dirty="0">
                <a:latin typeface="Calibri"/>
                <a:cs typeface="Calibri"/>
              </a:rPr>
              <a:t> </a:t>
            </a:r>
            <a:r>
              <a:rPr sz="2800" dirty="0">
                <a:latin typeface="Calibri"/>
                <a:cs typeface="Calibri"/>
              </a:rPr>
              <a:t>Smile</a:t>
            </a:r>
            <a:r>
              <a:rPr sz="2800" spc="-50" dirty="0">
                <a:latin typeface="Calibri"/>
                <a:cs typeface="Calibri"/>
              </a:rPr>
              <a:t> </a:t>
            </a:r>
            <a:r>
              <a:rPr sz="2800" dirty="0">
                <a:latin typeface="Calibri"/>
                <a:cs typeface="Calibri"/>
              </a:rPr>
              <a:t>if</a:t>
            </a:r>
            <a:r>
              <a:rPr sz="2800" spc="-50" dirty="0">
                <a:latin typeface="Calibri"/>
                <a:cs typeface="Calibri"/>
              </a:rPr>
              <a:t> </a:t>
            </a:r>
            <a:r>
              <a:rPr sz="2800" spc="-10" dirty="0">
                <a:latin typeface="Calibri"/>
                <a:cs typeface="Calibri"/>
              </a:rPr>
              <a:t>appropriate</a:t>
            </a:r>
            <a:r>
              <a:rPr sz="2800" spc="-50" dirty="0">
                <a:latin typeface="Calibri"/>
                <a:cs typeface="Calibri"/>
              </a:rPr>
              <a:t> </a:t>
            </a:r>
            <a:r>
              <a:rPr sz="2800" dirty="0">
                <a:latin typeface="Calibri"/>
                <a:cs typeface="Calibri"/>
              </a:rPr>
              <a:t>(</a:t>
            </a:r>
            <a:r>
              <a:rPr sz="2800" dirty="0">
                <a:solidFill>
                  <a:srgbClr val="F58221"/>
                </a:solidFill>
                <a:latin typeface="Calibri"/>
                <a:cs typeface="Calibri"/>
              </a:rPr>
              <a:t>relax</a:t>
            </a:r>
            <a:r>
              <a:rPr sz="2800" spc="-65" dirty="0">
                <a:solidFill>
                  <a:srgbClr val="F58221"/>
                </a:solidFill>
                <a:latin typeface="Calibri"/>
                <a:cs typeface="Calibri"/>
              </a:rPr>
              <a:t> </a:t>
            </a:r>
            <a:r>
              <a:rPr sz="2800" dirty="0">
                <a:latin typeface="Calibri"/>
                <a:cs typeface="Calibri"/>
              </a:rPr>
              <a:t>your</a:t>
            </a:r>
            <a:r>
              <a:rPr sz="2800" spc="-40" dirty="0">
                <a:latin typeface="Calibri"/>
                <a:cs typeface="Calibri"/>
              </a:rPr>
              <a:t> </a:t>
            </a:r>
            <a:r>
              <a:rPr sz="2800" dirty="0">
                <a:latin typeface="Calibri"/>
                <a:cs typeface="Calibri"/>
              </a:rPr>
              <a:t>self</a:t>
            </a:r>
            <a:r>
              <a:rPr sz="2800" spc="-45" dirty="0">
                <a:latin typeface="Calibri"/>
                <a:cs typeface="Calibri"/>
              </a:rPr>
              <a:t> </a:t>
            </a:r>
            <a:r>
              <a:rPr sz="2800" spc="-25" dirty="0">
                <a:latin typeface="Calibri"/>
                <a:cs typeface="Calibri"/>
              </a:rPr>
              <a:t>and </a:t>
            </a:r>
            <a:r>
              <a:rPr sz="2800" dirty="0">
                <a:latin typeface="Calibri"/>
                <a:cs typeface="Calibri"/>
              </a:rPr>
              <a:t>make</a:t>
            </a:r>
            <a:r>
              <a:rPr sz="2800" spc="-110" dirty="0">
                <a:latin typeface="Calibri"/>
                <a:cs typeface="Calibri"/>
              </a:rPr>
              <a:t> </a:t>
            </a:r>
            <a:r>
              <a:rPr sz="2800" dirty="0">
                <a:latin typeface="Calibri"/>
                <a:cs typeface="Calibri"/>
              </a:rPr>
              <a:t>patient</a:t>
            </a:r>
            <a:r>
              <a:rPr sz="2800" spc="-110" dirty="0">
                <a:latin typeface="Calibri"/>
                <a:cs typeface="Calibri"/>
              </a:rPr>
              <a:t> </a:t>
            </a:r>
            <a:r>
              <a:rPr sz="2800" spc="-10" dirty="0">
                <a:latin typeface="Calibri"/>
                <a:cs typeface="Calibri"/>
              </a:rPr>
              <a:t>relaxed)</a:t>
            </a:r>
            <a:endParaRPr sz="2800" dirty="0">
              <a:latin typeface="Calibri"/>
              <a:cs typeface="Calibri"/>
            </a:endParaRPr>
          </a:p>
          <a:p>
            <a:pPr marL="356235" indent="-342900">
              <a:lnSpc>
                <a:spcPct val="100000"/>
              </a:lnSpc>
              <a:buFont typeface="Arial"/>
              <a:buChar char="•"/>
              <a:tabLst>
                <a:tab pos="356235" algn="l"/>
              </a:tabLst>
            </a:pPr>
            <a:r>
              <a:rPr sz="2800" dirty="0">
                <a:latin typeface="Calibri"/>
                <a:cs typeface="Calibri"/>
              </a:rPr>
              <a:t>Briefly</a:t>
            </a:r>
            <a:r>
              <a:rPr sz="2800" spc="-65" dirty="0">
                <a:latin typeface="Calibri"/>
                <a:cs typeface="Calibri"/>
              </a:rPr>
              <a:t> </a:t>
            </a:r>
            <a:r>
              <a:rPr sz="2800" dirty="0">
                <a:latin typeface="Calibri"/>
                <a:cs typeface="Calibri"/>
              </a:rPr>
              <a:t>explain</a:t>
            </a:r>
            <a:r>
              <a:rPr sz="2800" spc="-75" dirty="0">
                <a:latin typeface="Calibri"/>
                <a:cs typeface="Calibri"/>
              </a:rPr>
              <a:t> </a:t>
            </a:r>
            <a:r>
              <a:rPr sz="2800" dirty="0">
                <a:solidFill>
                  <a:srgbClr val="F58221"/>
                </a:solidFill>
                <a:latin typeface="Calibri"/>
                <a:cs typeface="Calibri"/>
              </a:rPr>
              <a:t>your</a:t>
            </a:r>
            <a:r>
              <a:rPr sz="2800" spc="-55" dirty="0">
                <a:solidFill>
                  <a:srgbClr val="F58221"/>
                </a:solidFill>
                <a:latin typeface="Calibri"/>
                <a:cs typeface="Calibri"/>
              </a:rPr>
              <a:t> </a:t>
            </a:r>
            <a:r>
              <a:rPr sz="2800" dirty="0">
                <a:solidFill>
                  <a:srgbClr val="F58221"/>
                </a:solidFill>
                <a:latin typeface="Calibri"/>
                <a:cs typeface="Calibri"/>
              </a:rPr>
              <a:t>role</a:t>
            </a:r>
            <a:r>
              <a:rPr sz="2800" spc="-75" dirty="0">
                <a:solidFill>
                  <a:srgbClr val="F58221"/>
                </a:solidFill>
                <a:latin typeface="Calibri"/>
                <a:cs typeface="Calibri"/>
              </a:rPr>
              <a:t> </a:t>
            </a:r>
            <a:r>
              <a:rPr sz="2800" dirty="0">
                <a:latin typeface="Calibri"/>
                <a:cs typeface="Calibri"/>
              </a:rPr>
              <a:t>on</a:t>
            </a:r>
            <a:r>
              <a:rPr sz="2800" spc="-55" dirty="0">
                <a:latin typeface="Calibri"/>
                <a:cs typeface="Calibri"/>
              </a:rPr>
              <a:t> </a:t>
            </a:r>
            <a:r>
              <a:rPr sz="2800" dirty="0">
                <a:latin typeface="Calibri"/>
                <a:cs typeface="Calibri"/>
              </a:rPr>
              <a:t>the</a:t>
            </a:r>
            <a:r>
              <a:rPr sz="2800" spc="-60" dirty="0">
                <a:latin typeface="Calibri"/>
                <a:cs typeface="Calibri"/>
              </a:rPr>
              <a:t> </a:t>
            </a:r>
            <a:r>
              <a:rPr sz="2800" spc="-20" dirty="0">
                <a:latin typeface="Calibri"/>
                <a:cs typeface="Calibri"/>
              </a:rPr>
              <a:t>team</a:t>
            </a:r>
            <a:endParaRPr sz="2800" dirty="0">
              <a:latin typeface="Calibri"/>
              <a:cs typeface="Calibri"/>
            </a:endParaRPr>
          </a:p>
          <a:p>
            <a:pPr marL="356235" marR="5080" indent="-343535">
              <a:lnSpc>
                <a:spcPct val="80000"/>
              </a:lnSpc>
              <a:spcBef>
                <a:spcPts val="675"/>
              </a:spcBef>
              <a:buFont typeface="Arial"/>
              <a:buChar char="•"/>
              <a:tabLst>
                <a:tab pos="356235" algn="l"/>
              </a:tabLst>
            </a:pPr>
            <a:r>
              <a:rPr sz="2800" dirty="0">
                <a:latin typeface="Calibri"/>
                <a:cs typeface="Calibri"/>
              </a:rPr>
              <a:t>Ask</a:t>
            </a:r>
            <a:r>
              <a:rPr sz="2800" spc="-60" dirty="0">
                <a:latin typeface="Calibri"/>
                <a:cs typeface="Calibri"/>
              </a:rPr>
              <a:t> </a:t>
            </a:r>
            <a:r>
              <a:rPr sz="2800" dirty="0">
                <a:latin typeface="Calibri"/>
                <a:cs typeface="Calibri"/>
              </a:rPr>
              <a:t>the</a:t>
            </a:r>
            <a:r>
              <a:rPr sz="2800" spc="-55" dirty="0">
                <a:latin typeface="Calibri"/>
                <a:cs typeface="Calibri"/>
              </a:rPr>
              <a:t> </a:t>
            </a:r>
            <a:r>
              <a:rPr sz="2800" dirty="0">
                <a:latin typeface="Calibri"/>
                <a:cs typeface="Calibri"/>
              </a:rPr>
              <a:t>patient</a:t>
            </a:r>
            <a:r>
              <a:rPr sz="2800" spc="-70" dirty="0">
                <a:latin typeface="Calibri"/>
                <a:cs typeface="Calibri"/>
              </a:rPr>
              <a:t> </a:t>
            </a:r>
            <a:r>
              <a:rPr sz="2800" dirty="0">
                <a:latin typeface="Calibri"/>
                <a:cs typeface="Calibri"/>
              </a:rPr>
              <a:t>how</a:t>
            </a:r>
            <a:r>
              <a:rPr sz="2800" spc="-60" dirty="0">
                <a:latin typeface="Calibri"/>
                <a:cs typeface="Calibri"/>
              </a:rPr>
              <a:t> </a:t>
            </a:r>
            <a:r>
              <a:rPr sz="2800" dirty="0">
                <a:latin typeface="Calibri"/>
                <a:cs typeface="Calibri"/>
              </a:rPr>
              <a:t>he/she</a:t>
            </a:r>
            <a:r>
              <a:rPr sz="2800" spc="-50" dirty="0">
                <a:latin typeface="Calibri"/>
                <a:cs typeface="Calibri"/>
              </a:rPr>
              <a:t> </a:t>
            </a:r>
            <a:r>
              <a:rPr sz="2800" dirty="0">
                <a:latin typeface="Calibri"/>
                <a:cs typeface="Calibri"/>
              </a:rPr>
              <a:t>is</a:t>
            </a:r>
            <a:r>
              <a:rPr sz="2800" spc="-55" dirty="0">
                <a:latin typeface="Calibri"/>
                <a:cs typeface="Calibri"/>
              </a:rPr>
              <a:t> </a:t>
            </a:r>
            <a:r>
              <a:rPr sz="2800" dirty="0">
                <a:latin typeface="Calibri"/>
                <a:cs typeface="Calibri"/>
              </a:rPr>
              <a:t>feeling</a:t>
            </a:r>
            <a:r>
              <a:rPr sz="2800" spc="-85" dirty="0">
                <a:latin typeface="Calibri"/>
                <a:cs typeface="Calibri"/>
              </a:rPr>
              <a:t> </a:t>
            </a:r>
            <a:r>
              <a:rPr sz="2800" dirty="0">
                <a:latin typeface="Calibri"/>
                <a:cs typeface="Calibri"/>
              </a:rPr>
              <a:t>about</a:t>
            </a:r>
            <a:r>
              <a:rPr sz="2800" spc="-55" dirty="0">
                <a:latin typeface="Calibri"/>
                <a:cs typeface="Calibri"/>
              </a:rPr>
              <a:t> </a:t>
            </a:r>
            <a:r>
              <a:rPr sz="2800" dirty="0">
                <a:latin typeface="Calibri"/>
                <a:cs typeface="Calibri"/>
              </a:rPr>
              <a:t>being</a:t>
            </a:r>
            <a:r>
              <a:rPr sz="2800" spc="-65" dirty="0">
                <a:latin typeface="Calibri"/>
                <a:cs typeface="Calibri"/>
              </a:rPr>
              <a:t> </a:t>
            </a:r>
            <a:r>
              <a:rPr sz="2800" spc="-25" dirty="0">
                <a:latin typeface="Calibri"/>
                <a:cs typeface="Calibri"/>
              </a:rPr>
              <a:t>in </a:t>
            </a:r>
            <a:r>
              <a:rPr sz="2800" dirty="0">
                <a:latin typeface="Calibri"/>
                <a:cs typeface="Calibri"/>
              </a:rPr>
              <a:t>the</a:t>
            </a:r>
            <a:r>
              <a:rPr sz="2800" spc="-55" dirty="0">
                <a:latin typeface="Calibri"/>
                <a:cs typeface="Calibri"/>
              </a:rPr>
              <a:t> </a:t>
            </a:r>
            <a:r>
              <a:rPr sz="2800" dirty="0">
                <a:latin typeface="Calibri"/>
                <a:cs typeface="Calibri"/>
              </a:rPr>
              <a:t>hospital</a:t>
            </a:r>
            <a:r>
              <a:rPr sz="2800" spc="-45" dirty="0">
                <a:latin typeface="Calibri"/>
                <a:cs typeface="Calibri"/>
              </a:rPr>
              <a:t> </a:t>
            </a:r>
            <a:r>
              <a:rPr sz="2800" dirty="0">
                <a:latin typeface="Calibri"/>
                <a:cs typeface="Calibri"/>
              </a:rPr>
              <a:t>&amp;</a:t>
            </a:r>
            <a:r>
              <a:rPr sz="2800" spc="-40" dirty="0">
                <a:latin typeface="Calibri"/>
                <a:cs typeface="Calibri"/>
              </a:rPr>
              <a:t> </a:t>
            </a:r>
            <a:r>
              <a:rPr sz="2800" dirty="0">
                <a:latin typeface="Calibri"/>
                <a:cs typeface="Calibri"/>
              </a:rPr>
              <a:t>about</a:t>
            </a:r>
            <a:r>
              <a:rPr sz="2800" spc="-45" dirty="0">
                <a:latin typeface="Calibri"/>
                <a:cs typeface="Calibri"/>
              </a:rPr>
              <a:t> </a:t>
            </a:r>
            <a:r>
              <a:rPr sz="2800" dirty="0">
                <a:latin typeface="Calibri"/>
                <a:cs typeface="Calibri"/>
              </a:rPr>
              <a:t>the</a:t>
            </a:r>
            <a:r>
              <a:rPr sz="2800" spc="-45" dirty="0">
                <a:latin typeface="Calibri"/>
                <a:cs typeface="Calibri"/>
              </a:rPr>
              <a:t> </a:t>
            </a:r>
            <a:r>
              <a:rPr sz="2800" spc="-10" dirty="0">
                <a:latin typeface="Calibri"/>
                <a:cs typeface="Calibri"/>
              </a:rPr>
              <a:t>treatments</a:t>
            </a:r>
            <a:endParaRPr sz="2800" dirty="0">
              <a:latin typeface="Calibri"/>
              <a:cs typeface="Calibri"/>
            </a:endParaRPr>
          </a:p>
        </p:txBody>
      </p:sp>
      <p:sp>
        <p:nvSpPr>
          <p:cNvPr id="10" name="TextBox 9">
            <a:extLst>
              <a:ext uri="{FF2B5EF4-FFF2-40B4-BE49-F238E27FC236}">
                <a16:creationId xmlns:a16="http://schemas.microsoft.com/office/drawing/2014/main" id="{605628F2-5532-9BE4-25A4-B8B95A6B090F}"/>
              </a:ext>
            </a:extLst>
          </p:cNvPr>
          <p:cNvSpPr txBox="1"/>
          <p:nvPr/>
        </p:nvSpPr>
        <p:spPr>
          <a:xfrm>
            <a:off x="3172264" y="483550"/>
            <a:ext cx="6513340" cy="707886"/>
          </a:xfrm>
          <a:prstGeom prst="rect">
            <a:avLst/>
          </a:prstGeom>
          <a:noFill/>
        </p:spPr>
        <p:txBody>
          <a:bodyPr wrap="square">
            <a:spAutoFit/>
          </a:bodyPr>
          <a:lstStyle/>
          <a:p>
            <a:r>
              <a:rPr lang="en-US" sz="4000" b="0" spc="-10" dirty="0">
                <a:latin typeface="Calibri"/>
                <a:cs typeface="Calibri"/>
              </a:rPr>
              <a:t>Etiquette</a:t>
            </a:r>
            <a:r>
              <a:rPr lang="en-US" sz="4000" b="0" spc="-185" dirty="0">
                <a:latin typeface="Calibri"/>
                <a:cs typeface="Calibri"/>
              </a:rPr>
              <a:t> </a:t>
            </a:r>
            <a:r>
              <a:rPr lang="en-US" sz="4000" b="0" dirty="0">
                <a:latin typeface="Calibri"/>
                <a:cs typeface="Calibri"/>
              </a:rPr>
              <a:t>Based</a:t>
            </a:r>
            <a:r>
              <a:rPr lang="en-US" sz="4000" b="0" spc="-175" dirty="0">
                <a:latin typeface="Calibri"/>
                <a:cs typeface="Calibri"/>
              </a:rPr>
              <a:t> </a:t>
            </a:r>
            <a:r>
              <a:rPr lang="en-US" sz="4000" b="0" spc="-10" dirty="0">
                <a:latin typeface="Calibri"/>
                <a:cs typeface="Calibri"/>
              </a:rPr>
              <a:t>Medicine</a:t>
            </a:r>
            <a:endParaRPr lang="en-US" sz="4000" dirty="0"/>
          </a:p>
        </p:txBody>
      </p:sp>
    </p:spTree>
    <p:extLst>
      <p:ext uri="{BB962C8B-B14F-4D97-AF65-F5344CB8AC3E}">
        <p14:creationId xmlns:p14="http://schemas.microsoft.com/office/powerpoint/2010/main" val="4788825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A0080F7A-B9CE-9081-365F-1285037D365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0165397A-571B-55E8-2D22-EF5229187C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2770" name="Rectangle 2">
            <a:extLst>
              <a:ext uri="{FF2B5EF4-FFF2-40B4-BE49-F238E27FC236}">
                <a16:creationId xmlns:a16="http://schemas.microsoft.com/office/drawing/2014/main" id="{FC9FB201-8348-1F33-4BB3-8C5BCD0F22DE}"/>
              </a:ext>
            </a:extLst>
          </p:cNvPr>
          <p:cNvSpPr>
            <a:spLocks noChangeArrowheads="1"/>
          </p:cNvSpPr>
          <p:nvPr/>
        </p:nvSpPr>
        <p:spPr bwMode="auto">
          <a:xfrm>
            <a:off x="22098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spcBef>
                <a:spcPct val="20000"/>
              </a:spcBef>
              <a:buClr>
                <a:schemeClr val="tx2"/>
              </a:buClr>
              <a:buSzPct val="75000"/>
              <a:buFont typeface="Monotype Sorts" pitchFamily="2" charset="2"/>
              <a:buChar char="n"/>
              <a:defRPr sz="32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8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400">
                <a:solidFill>
                  <a:schemeClr val="tx1"/>
                </a:solidFill>
                <a:latin typeface="Times New Roman" panose="02020603050405020304" pitchFamily="18" charset="0"/>
              </a:defRPr>
            </a:lvl3pPr>
            <a:lvl4pPr marL="1600200" indent="-228600">
              <a:spcBef>
                <a:spcPct val="20000"/>
              </a:spcBef>
              <a:buClr>
                <a:schemeClr val="tx2"/>
              </a:buClr>
              <a:buSzPct val="65000"/>
              <a:buFont typeface="Monotype Sorts" pitchFamily="2" charset="2"/>
              <a:buChar char="n"/>
              <a:defRPr sz="2000">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2000">
                <a:solidFill>
                  <a:schemeClr val="tx1"/>
                </a:solidFill>
                <a:latin typeface="Times New Roman" panose="02020603050405020304" pitchFamily="18"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altLang="en-US" sz="24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endParaRPr>
          </a:p>
        </p:txBody>
      </p:sp>
      <p:sp>
        <p:nvSpPr>
          <p:cNvPr id="32771" name="Rectangle 3">
            <a:extLst>
              <a:ext uri="{FF2B5EF4-FFF2-40B4-BE49-F238E27FC236}">
                <a16:creationId xmlns:a16="http://schemas.microsoft.com/office/drawing/2014/main" id="{F43E12A4-6E1F-7C15-B51F-FF1366D1E55C}"/>
              </a:ext>
            </a:extLst>
          </p:cNvPr>
          <p:cNvSpPr>
            <a:spLocks noChangeArrowheads="1"/>
          </p:cNvSpPr>
          <p:nvPr/>
        </p:nvSpPr>
        <p:spPr bwMode="auto">
          <a:xfrm>
            <a:off x="46482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spcBef>
                <a:spcPct val="20000"/>
              </a:spcBef>
              <a:buClr>
                <a:schemeClr val="tx2"/>
              </a:buClr>
              <a:buSzPct val="75000"/>
              <a:buFont typeface="Monotype Sorts" pitchFamily="2" charset="2"/>
              <a:buChar char="n"/>
              <a:defRPr sz="32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8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400">
                <a:solidFill>
                  <a:schemeClr val="tx1"/>
                </a:solidFill>
                <a:latin typeface="Times New Roman" panose="02020603050405020304" pitchFamily="18" charset="0"/>
              </a:defRPr>
            </a:lvl3pPr>
            <a:lvl4pPr marL="1600200" indent="-228600">
              <a:spcBef>
                <a:spcPct val="20000"/>
              </a:spcBef>
              <a:buClr>
                <a:schemeClr val="tx2"/>
              </a:buClr>
              <a:buSzPct val="65000"/>
              <a:buFont typeface="Monotype Sorts" pitchFamily="2" charset="2"/>
              <a:buChar char="n"/>
              <a:defRPr sz="2000">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2000">
                <a:solidFill>
                  <a:schemeClr val="tx1"/>
                </a:solidFill>
                <a:latin typeface="Times New Roman" panose="02020603050405020304" pitchFamily="18"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altLang="en-US" sz="24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endParaRPr>
          </a:p>
        </p:txBody>
      </p:sp>
      <p:sp>
        <p:nvSpPr>
          <p:cNvPr id="10244" name="Rectangle 4">
            <a:extLst>
              <a:ext uri="{FF2B5EF4-FFF2-40B4-BE49-F238E27FC236}">
                <a16:creationId xmlns:a16="http://schemas.microsoft.com/office/drawing/2014/main" id="{95AB5017-BFA6-48B5-C163-B00D4E8CBDB5}"/>
              </a:ext>
            </a:extLst>
          </p:cNvPr>
          <p:cNvSpPr>
            <a:spLocks noGrp="1" noChangeArrowheads="1"/>
          </p:cNvSpPr>
          <p:nvPr>
            <p:ph type="title" idx="4294967295"/>
          </p:nvPr>
        </p:nvSpPr>
        <p:spPr>
          <a:xfrm>
            <a:off x="900331" y="365125"/>
            <a:ext cx="10515600" cy="1325563"/>
          </a:xfrm>
        </p:spPr>
        <p:txBody>
          <a:bodyPr>
            <a:normAutofit/>
          </a:bodyPr>
          <a:lstStyle/>
          <a:p>
            <a:pPr>
              <a:defRPr/>
            </a:pPr>
            <a:r>
              <a:rPr lang="en-GB" sz="3600" b="1" dirty="0"/>
              <a:t>Communication Skills </a:t>
            </a:r>
          </a:p>
        </p:txBody>
      </p:sp>
      <p:sp>
        <p:nvSpPr>
          <p:cNvPr id="10245" name="Rectangle 5">
            <a:extLst>
              <a:ext uri="{FF2B5EF4-FFF2-40B4-BE49-F238E27FC236}">
                <a16:creationId xmlns:a16="http://schemas.microsoft.com/office/drawing/2014/main" id="{CD42AA5A-5886-6AC4-3565-4EF5536138D1}"/>
              </a:ext>
            </a:extLst>
          </p:cNvPr>
          <p:cNvSpPr>
            <a:spLocks noGrp="1" noChangeArrowheads="1"/>
          </p:cNvSpPr>
          <p:nvPr>
            <p:ph type="body" idx="4294967295"/>
          </p:nvPr>
        </p:nvSpPr>
        <p:spPr>
          <a:xfrm>
            <a:off x="829992" y="1825625"/>
            <a:ext cx="10515600" cy="4351338"/>
          </a:xfrm>
        </p:spPr>
        <p:txBody>
          <a:bodyPr/>
          <a:lstStyle/>
          <a:p>
            <a:pPr>
              <a:buFont typeface="Monotype Sorts" pitchFamily="2" charset="2"/>
              <a:buNone/>
              <a:defRPr/>
            </a:pPr>
            <a:r>
              <a:rPr lang="en-GB" dirty="0"/>
              <a:t>   Advice reassurance and support from the doctor can have a significant effect on recovery</a:t>
            </a:r>
          </a:p>
          <a:p>
            <a:pPr algn="ctr">
              <a:buFont typeface="Monotype Sorts" pitchFamily="2" charset="2"/>
              <a:buNone/>
              <a:defRPr/>
            </a:pPr>
            <a:r>
              <a:rPr lang="en-GB" sz="3200" b="1" dirty="0">
                <a:solidFill>
                  <a:srgbClr val="F58221"/>
                </a:solidFill>
              </a:rPr>
              <a:t>The placebo effect</a:t>
            </a:r>
          </a:p>
        </p:txBody>
      </p:sp>
      <p:sp>
        <p:nvSpPr>
          <p:cNvPr id="4" name="عنصر نائب للمحتوى 2">
            <a:extLst>
              <a:ext uri="{FF2B5EF4-FFF2-40B4-BE49-F238E27FC236}">
                <a16:creationId xmlns:a16="http://schemas.microsoft.com/office/drawing/2014/main" id="{96EF6836-6177-475D-4B50-2A8C21AF83D1}"/>
              </a:ext>
            </a:extLst>
          </p:cNvPr>
          <p:cNvSpPr txBox="1">
            <a:spLocks/>
          </p:cNvSpPr>
          <p:nvPr/>
        </p:nvSpPr>
        <p:spPr>
          <a:xfrm>
            <a:off x="780757" y="3344594"/>
            <a:ext cx="10515600" cy="487375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Communication skills in clinical practice: “</a:t>
            </a:r>
            <a:r>
              <a:rPr lang="en-US" u="sng" dirty="0">
                <a:solidFill>
                  <a:srgbClr val="F58221"/>
                </a:solidFill>
              </a:rPr>
              <a:t>Its an art to talk medicine in the language of a non medical men</a:t>
            </a:r>
            <a:r>
              <a:rPr lang="en-US" dirty="0">
                <a:solidFill>
                  <a:srgbClr val="F58221"/>
                </a:solidFill>
              </a:rPr>
              <a:t>”! </a:t>
            </a:r>
          </a:p>
          <a:p>
            <a:r>
              <a:rPr lang="en-US" dirty="0"/>
              <a:t>Separates successful doctors from unsuccessful ones!</a:t>
            </a:r>
          </a:p>
          <a:p>
            <a:r>
              <a:rPr lang="en-US" dirty="0"/>
              <a:t>Include ability to engage with patients at emotional level, to listen, to convey information with clarity &amp; sympathy</a:t>
            </a:r>
            <a:endParaRPr lang="ar-SY" dirty="0"/>
          </a:p>
        </p:txBody>
      </p:sp>
    </p:spTree>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FC97F450-C4A3-8A8F-5D84-FC39223D0DF8}"/>
              </a:ext>
            </a:extLst>
          </p:cNvPr>
          <p:cNvSpPr/>
          <p:nvPr/>
        </p:nvSpPr>
        <p:spPr>
          <a:xfrm>
            <a:off x="689640" y="1541329"/>
            <a:ext cx="10885080" cy="50477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11796BBA-AD85-E365-E280-5CA90DEA11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338" name="Rectangle 2">
            <a:extLst>
              <a:ext uri="{FF2B5EF4-FFF2-40B4-BE49-F238E27FC236}">
                <a16:creationId xmlns:a16="http://schemas.microsoft.com/office/drawing/2014/main" id="{4E9E718F-9AE2-7F43-BF55-678FBC1070B0}"/>
              </a:ext>
            </a:extLst>
          </p:cNvPr>
          <p:cNvSpPr>
            <a:spLocks noGrp="1" noChangeArrowheads="1"/>
          </p:cNvSpPr>
          <p:nvPr>
            <p:ph type="title" idx="4294967295"/>
          </p:nvPr>
        </p:nvSpPr>
        <p:spPr>
          <a:xfrm>
            <a:off x="787791" y="365125"/>
            <a:ext cx="10515600" cy="1325563"/>
          </a:xfrm>
        </p:spPr>
        <p:txBody>
          <a:bodyPr>
            <a:normAutofit/>
          </a:bodyPr>
          <a:lstStyle/>
          <a:p>
            <a:pPr>
              <a:defRPr/>
            </a:pPr>
            <a:r>
              <a:rPr lang="en-US" sz="3200" b="1" dirty="0"/>
              <a:t>Communication Skills </a:t>
            </a:r>
          </a:p>
        </p:txBody>
      </p:sp>
      <p:sp>
        <p:nvSpPr>
          <p:cNvPr id="4" name="Content Placeholder 2">
            <a:extLst>
              <a:ext uri="{FF2B5EF4-FFF2-40B4-BE49-F238E27FC236}">
                <a16:creationId xmlns:a16="http://schemas.microsoft.com/office/drawing/2014/main" id="{46F4B4C6-7163-D91D-B746-9CDCAE6DB465}"/>
              </a:ext>
            </a:extLst>
          </p:cNvPr>
          <p:cNvSpPr txBox="1">
            <a:spLocks/>
          </p:cNvSpPr>
          <p:nvPr/>
        </p:nvSpPr>
        <p:spPr>
          <a:xfrm>
            <a:off x="617280" y="1786850"/>
            <a:ext cx="10242978" cy="4713984"/>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82296" indent="0" algn="ctr">
              <a:buFont typeface="Arial" panose="020B0604020202020204" pitchFamily="34" charset="0"/>
              <a:buNone/>
            </a:pPr>
            <a:r>
              <a:rPr lang="en-US" b="1" u="sng" dirty="0">
                <a:solidFill>
                  <a:srgbClr val="F58221"/>
                </a:solidFill>
              </a:rPr>
              <a:t>Polish your bedside manner</a:t>
            </a:r>
          </a:p>
          <a:p>
            <a:r>
              <a:rPr lang="en-US" dirty="0"/>
              <a:t>Non-verbal communication – </a:t>
            </a:r>
            <a:r>
              <a:rPr lang="en-US" b="1" dirty="0"/>
              <a:t>SOFTEN</a:t>
            </a:r>
          </a:p>
          <a:p>
            <a:pPr lvl="2"/>
            <a:r>
              <a:rPr lang="en-US" sz="2400" dirty="0"/>
              <a:t>S - Smile </a:t>
            </a:r>
          </a:p>
          <a:p>
            <a:pPr lvl="2"/>
            <a:r>
              <a:rPr lang="en-US" sz="2400" dirty="0"/>
              <a:t>O - Open posture </a:t>
            </a:r>
          </a:p>
          <a:p>
            <a:pPr lvl="2"/>
            <a:r>
              <a:rPr lang="en-US" sz="2400" dirty="0"/>
              <a:t>F - Forward lean </a:t>
            </a:r>
          </a:p>
          <a:p>
            <a:pPr lvl="2"/>
            <a:r>
              <a:rPr lang="en-US" sz="2400" dirty="0"/>
              <a:t>T - Touch. This is a privilege – use it ! </a:t>
            </a:r>
          </a:p>
          <a:p>
            <a:pPr lvl="2"/>
            <a:r>
              <a:rPr lang="en-US" sz="2400" dirty="0"/>
              <a:t>E - Eye contact </a:t>
            </a:r>
          </a:p>
          <a:p>
            <a:pPr lvl="2"/>
            <a:r>
              <a:rPr lang="en-US" sz="2400" dirty="0"/>
              <a:t>N – Nod</a:t>
            </a:r>
          </a:p>
          <a:p>
            <a:pPr marL="82296" indent="0" algn="ctr">
              <a:buFont typeface="Arial" panose="020B0604020202020204" pitchFamily="34" charset="0"/>
              <a:buNone/>
            </a:pPr>
            <a:r>
              <a:rPr lang="en-US" b="1" u="sng" dirty="0">
                <a:cs typeface="Times New Roman" pitchFamily="18" charset="0"/>
              </a:rPr>
              <a:t>Communication</a:t>
            </a:r>
          </a:p>
          <a:p>
            <a:pPr lvl="1"/>
            <a:r>
              <a:rPr lang="en-US" dirty="0">
                <a:cs typeface="Times New Roman" pitchFamily="18" charset="0"/>
              </a:rPr>
              <a:t>7% - Spoken words !</a:t>
            </a:r>
          </a:p>
          <a:p>
            <a:pPr lvl="1"/>
            <a:r>
              <a:rPr lang="en-US" dirty="0">
                <a:cs typeface="Times New Roman" pitchFamily="18" charset="0"/>
              </a:rPr>
              <a:t>38% - Voice quality like Tone, Tempo, intonation !</a:t>
            </a:r>
          </a:p>
          <a:p>
            <a:pPr lvl="1"/>
            <a:r>
              <a:rPr lang="en-US" dirty="0">
                <a:solidFill>
                  <a:srgbClr val="F58221"/>
                </a:solidFill>
                <a:cs typeface="Times New Roman" pitchFamily="18" charset="0"/>
              </a:rPr>
              <a:t>55% </a:t>
            </a:r>
            <a:r>
              <a:rPr lang="en-US" dirty="0">
                <a:cs typeface="Times New Roman" pitchFamily="18" charset="0"/>
              </a:rPr>
              <a:t>- Body language !</a:t>
            </a:r>
          </a:p>
          <a:p>
            <a:endParaRPr lang="en-US" dirty="0"/>
          </a:p>
        </p:txBody>
      </p:sp>
      <p:sp>
        <p:nvSpPr>
          <p:cNvPr id="5" name="Rectangle 3">
            <a:extLst>
              <a:ext uri="{FF2B5EF4-FFF2-40B4-BE49-F238E27FC236}">
                <a16:creationId xmlns:a16="http://schemas.microsoft.com/office/drawing/2014/main" id="{D640F721-2593-D8E8-1CD4-CE7F66499CB4}"/>
              </a:ext>
            </a:extLst>
          </p:cNvPr>
          <p:cNvSpPr txBox="1">
            <a:spLocks noChangeArrowheads="1"/>
          </p:cNvSpPr>
          <p:nvPr/>
        </p:nvSpPr>
        <p:spPr>
          <a:xfrm>
            <a:off x="6760572" y="2259764"/>
            <a:ext cx="4741788" cy="262702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hu-HU" b="1" dirty="0">
                <a:solidFill>
                  <a:srgbClr val="F58221"/>
                </a:solidFill>
              </a:rPr>
              <a:t>Nonverbal skills</a:t>
            </a:r>
          </a:p>
          <a:p>
            <a:pPr lvl="1">
              <a:defRPr/>
            </a:pPr>
            <a:r>
              <a:rPr lang="hu-HU" dirty="0"/>
              <a:t>Attentive and interested body posture</a:t>
            </a:r>
          </a:p>
          <a:p>
            <a:pPr lvl="1">
              <a:defRPr/>
            </a:pPr>
            <a:r>
              <a:rPr lang="hu-HU" dirty="0"/>
              <a:t>Facial expression</a:t>
            </a:r>
          </a:p>
          <a:p>
            <a:pPr lvl="1">
              <a:defRPr/>
            </a:pPr>
            <a:r>
              <a:rPr lang="hu-HU" dirty="0"/>
              <a:t>Appropriate eye contact</a:t>
            </a:r>
          </a:p>
          <a:p>
            <a:pPr lvl="1">
              <a:defRPr/>
            </a:pPr>
            <a:r>
              <a:rPr lang="hu-HU" dirty="0"/>
              <a:t>Touch</a:t>
            </a:r>
          </a:p>
          <a:p>
            <a:pPr lvl="1">
              <a:defRPr/>
            </a:pPr>
            <a:endParaRPr lang="hu-HU" dirty="0"/>
          </a:p>
        </p:txBody>
      </p:sp>
      <p:graphicFrame>
        <p:nvGraphicFramePr>
          <p:cNvPr id="6" name="Object 2">
            <a:extLst>
              <a:ext uri="{FF2B5EF4-FFF2-40B4-BE49-F238E27FC236}">
                <a16:creationId xmlns:a16="http://schemas.microsoft.com/office/drawing/2014/main" id="{755D6B8B-CDCA-05DA-CA04-4DB084C27C93}"/>
              </a:ext>
            </a:extLst>
          </p:cNvPr>
          <p:cNvGraphicFramePr>
            <a:graphicFrameLocks noChangeAspect="1"/>
          </p:cNvGraphicFramePr>
          <p:nvPr>
            <p:extLst>
              <p:ext uri="{D42A27DB-BD31-4B8C-83A1-F6EECF244321}">
                <p14:modId xmlns:p14="http://schemas.microsoft.com/office/powerpoint/2010/main" val="2686276815"/>
              </p:ext>
            </p:extLst>
          </p:nvPr>
        </p:nvGraphicFramePr>
        <p:xfrm>
          <a:off x="8766595" y="4312011"/>
          <a:ext cx="2771945" cy="2586434"/>
        </p:xfrm>
        <a:graphic>
          <a:graphicData uri="http://schemas.openxmlformats.org/presentationml/2006/ole">
            <mc:AlternateContent xmlns:mc="http://schemas.openxmlformats.org/markup-compatibility/2006">
              <mc:Choice xmlns:v="urn:schemas-microsoft-com:vml" Requires="v">
                <p:oleObj name="Image" r:id="rId3" imgW="2880366" imgH="2688114" progId="Photoshop.Image.7">
                  <p:embed/>
                </p:oleObj>
              </mc:Choice>
              <mc:Fallback>
                <p:oleObj name="Image" r:id="rId3" imgW="2880366" imgH="2688114" progId="Photoshop.Image.7">
                  <p:embed/>
                  <p:pic>
                    <p:nvPicPr>
                      <p:cNvPr id="34820" name="Object 2">
                        <a:extLst>
                          <a:ext uri="{FF2B5EF4-FFF2-40B4-BE49-F238E27FC236}">
                            <a16:creationId xmlns:a16="http://schemas.microsoft.com/office/drawing/2014/main" id="{7D128F4F-2F4E-F085-2DA9-7360FE7B800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6595" y="4312011"/>
                        <a:ext cx="2771945" cy="2586434"/>
                      </a:xfrm>
                      <a:prstGeom prst="rect">
                        <a:avLst/>
                      </a:prstGeom>
                      <a:noFill/>
                      <a:ln>
                        <a:noFill/>
                      </a:ln>
                      <a:effectLst/>
                    </p:spPr>
                  </p:pic>
                </p:oleObj>
              </mc:Fallback>
            </mc:AlternateContent>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C93B09AA-018C-3FB6-922F-98BBC6E771E9}"/>
              </a:ext>
            </a:extLst>
          </p:cNvPr>
          <p:cNvSpPr/>
          <p:nvPr/>
        </p:nvSpPr>
        <p:spPr>
          <a:xfrm>
            <a:off x="618203" y="979487"/>
            <a:ext cx="10812720" cy="560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DDE64A3B-EBE8-AFEB-AB17-451DC4B727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3380" y="41746"/>
            <a:ext cx="2305141" cy="1076343"/>
          </a:xfrm>
          <a:prstGeom prst="rect">
            <a:avLst/>
          </a:prstGeom>
        </p:spPr>
      </p:pic>
      <p:graphicFrame>
        <p:nvGraphicFramePr>
          <p:cNvPr id="35842" name="Object 2">
            <a:extLst>
              <a:ext uri="{FF2B5EF4-FFF2-40B4-BE49-F238E27FC236}">
                <a16:creationId xmlns:a16="http://schemas.microsoft.com/office/drawing/2014/main" id="{633A18F3-20F7-B536-D0A4-6B417596DFD6}"/>
              </a:ext>
            </a:extLst>
          </p:cNvPr>
          <p:cNvGraphicFramePr>
            <a:graphicFrameLocks noChangeAspect="1"/>
          </p:cNvGraphicFramePr>
          <p:nvPr/>
        </p:nvGraphicFramePr>
        <p:xfrm>
          <a:off x="1524000" y="1052513"/>
          <a:ext cx="5056188" cy="5016500"/>
        </p:xfrm>
        <a:graphic>
          <a:graphicData uri="http://schemas.openxmlformats.org/presentationml/2006/ole">
            <mc:AlternateContent xmlns:mc="http://schemas.openxmlformats.org/markup-compatibility/2006">
              <mc:Choice xmlns:v="urn:schemas-microsoft-com:vml" Requires="v">
                <p:oleObj name="Image" r:id="rId4" imgW="3617677" imgH="3176022" progId="Photoshop.Image.7">
                  <p:embed/>
                </p:oleObj>
              </mc:Choice>
              <mc:Fallback>
                <p:oleObj name="Image" r:id="rId4" imgW="3617677" imgH="3176022" progId="Photoshop.Image.7">
                  <p:embed/>
                  <p:pic>
                    <p:nvPicPr>
                      <p:cNvPr id="35842" name="Object 2">
                        <a:extLst>
                          <a:ext uri="{FF2B5EF4-FFF2-40B4-BE49-F238E27FC236}">
                            <a16:creationId xmlns:a16="http://schemas.microsoft.com/office/drawing/2014/main" id="{633A18F3-20F7-B536-D0A4-6B417596DFD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1052513"/>
                        <a:ext cx="5056188" cy="5016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5843" name="Object 3">
            <a:extLst>
              <a:ext uri="{FF2B5EF4-FFF2-40B4-BE49-F238E27FC236}">
                <a16:creationId xmlns:a16="http://schemas.microsoft.com/office/drawing/2014/main" id="{8A82AA88-AB3A-6931-BDFD-288A839454CD}"/>
              </a:ext>
            </a:extLst>
          </p:cNvPr>
          <p:cNvGraphicFramePr>
            <a:graphicFrameLocks noChangeAspect="1"/>
          </p:cNvGraphicFramePr>
          <p:nvPr/>
        </p:nvGraphicFramePr>
        <p:xfrm>
          <a:off x="7319963" y="1412875"/>
          <a:ext cx="2849562" cy="4248150"/>
        </p:xfrm>
        <a:graphic>
          <a:graphicData uri="http://schemas.openxmlformats.org/presentationml/2006/ole">
            <mc:AlternateContent xmlns:mc="http://schemas.openxmlformats.org/markup-compatibility/2006">
              <mc:Choice xmlns:v="urn:schemas-microsoft-com:vml" Requires="v">
                <p:oleObj name="Image" r:id="rId6" imgW="1932109" imgH="2880366" progId="Photoshop.Image.7">
                  <p:embed/>
                </p:oleObj>
              </mc:Choice>
              <mc:Fallback>
                <p:oleObj name="Image" r:id="rId6" imgW="1932109" imgH="2880366" progId="Photoshop.Image.7">
                  <p:embed/>
                  <p:pic>
                    <p:nvPicPr>
                      <p:cNvPr id="35843" name="Object 3">
                        <a:extLst>
                          <a:ext uri="{FF2B5EF4-FFF2-40B4-BE49-F238E27FC236}">
                            <a16:creationId xmlns:a16="http://schemas.microsoft.com/office/drawing/2014/main" id="{8A82AA88-AB3A-6931-BDFD-288A839454C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319963" y="1412875"/>
                        <a:ext cx="2849562" cy="4248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6388" name="Line 4">
            <a:extLst>
              <a:ext uri="{FF2B5EF4-FFF2-40B4-BE49-F238E27FC236}">
                <a16:creationId xmlns:a16="http://schemas.microsoft.com/office/drawing/2014/main" id="{2131C214-AC81-F603-3910-37E67BE8FCFD}"/>
              </a:ext>
            </a:extLst>
          </p:cNvPr>
          <p:cNvSpPr>
            <a:spLocks noChangeShapeType="1"/>
          </p:cNvSpPr>
          <p:nvPr/>
        </p:nvSpPr>
        <p:spPr bwMode="auto">
          <a:xfrm flipV="1">
            <a:off x="2063750" y="908050"/>
            <a:ext cx="4032250" cy="5041900"/>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389" name="Line 5">
            <a:extLst>
              <a:ext uri="{FF2B5EF4-FFF2-40B4-BE49-F238E27FC236}">
                <a16:creationId xmlns:a16="http://schemas.microsoft.com/office/drawing/2014/main" id="{B02866E0-F6B7-2734-6905-CC317305CB06}"/>
              </a:ext>
            </a:extLst>
          </p:cNvPr>
          <p:cNvSpPr>
            <a:spLocks noChangeShapeType="1"/>
          </p:cNvSpPr>
          <p:nvPr/>
        </p:nvSpPr>
        <p:spPr bwMode="auto">
          <a:xfrm flipV="1">
            <a:off x="6167438" y="836613"/>
            <a:ext cx="4032250" cy="5041900"/>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390" name="Line 6">
            <a:extLst>
              <a:ext uri="{FF2B5EF4-FFF2-40B4-BE49-F238E27FC236}">
                <a16:creationId xmlns:a16="http://schemas.microsoft.com/office/drawing/2014/main" id="{DEFEDB80-E260-345B-81CB-BA5CA564FCD1}"/>
              </a:ext>
            </a:extLst>
          </p:cNvPr>
          <p:cNvSpPr>
            <a:spLocks noChangeShapeType="1"/>
          </p:cNvSpPr>
          <p:nvPr/>
        </p:nvSpPr>
        <p:spPr bwMode="auto">
          <a:xfrm>
            <a:off x="2424114" y="1125539"/>
            <a:ext cx="3311525" cy="4967287"/>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391" name="Line 7">
            <a:extLst>
              <a:ext uri="{FF2B5EF4-FFF2-40B4-BE49-F238E27FC236}">
                <a16:creationId xmlns:a16="http://schemas.microsoft.com/office/drawing/2014/main" id="{B0C089AA-C75E-12AD-EFBB-AEB04CA06878}"/>
              </a:ext>
            </a:extLst>
          </p:cNvPr>
          <p:cNvSpPr>
            <a:spLocks noChangeShapeType="1"/>
          </p:cNvSpPr>
          <p:nvPr/>
        </p:nvSpPr>
        <p:spPr bwMode="auto">
          <a:xfrm>
            <a:off x="6743701" y="836614"/>
            <a:ext cx="3311525" cy="4967287"/>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16388"/>
                                        </p:tgtEl>
                                        <p:attrNameLst>
                                          <p:attrName>style.visibility</p:attrName>
                                        </p:attrNameLst>
                                      </p:cBhvr>
                                      <p:to>
                                        <p:strVal val="visible"/>
                                      </p:to>
                                    </p:set>
                                    <p:animEffect transition="in" filter="slide(fromBottom)">
                                      <p:cBhvr>
                                        <p:cTn id="7" dur="500"/>
                                        <p:tgtEl>
                                          <p:spTgt spid="16388"/>
                                        </p:tgtEl>
                                      </p:cBhvr>
                                    </p:animEffect>
                                  </p:childTnLst>
                                </p:cTn>
                              </p:par>
                              <p:par>
                                <p:cTn id="8" presetID="12" presetClass="entr" presetSubtype="4" fill="hold" nodeType="withEffect">
                                  <p:stCondLst>
                                    <p:cond delay="0"/>
                                  </p:stCondLst>
                                  <p:childTnLst>
                                    <p:set>
                                      <p:cBhvr>
                                        <p:cTn id="9" dur="1" fill="hold">
                                          <p:stCondLst>
                                            <p:cond delay="0"/>
                                          </p:stCondLst>
                                        </p:cTn>
                                        <p:tgtEl>
                                          <p:spTgt spid="16390"/>
                                        </p:tgtEl>
                                        <p:attrNameLst>
                                          <p:attrName>style.visibility</p:attrName>
                                        </p:attrNameLst>
                                      </p:cBhvr>
                                      <p:to>
                                        <p:strVal val="visible"/>
                                      </p:to>
                                    </p:set>
                                    <p:animEffect transition="in" filter="slide(fromBottom)">
                                      <p:cBhvr>
                                        <p:cTn id="10" dur="500"/>
                                        <p:tgtEl>
                                          <p:spTgt spid="16390"/>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2" presetClass="entr" presetSubtype="4" fill="hold" nodeType="clickEffect">
                                  <p:stCondLst>
                                    <p:cond delay="0"/>
                                  </p:stCondLst>
                                  <p:childTnLst>
                                    <p:set>
                                      <p:cBhvr>
                                        <p:cTn id="14" dur="1" fill="hold">
                                          <p:stCondLst>
                                            <p:cond delay="0"/>
                                          </p:stCondLst>
                                        </p:cTn>
                                        <p:tgtEl>
                                          <p:spTgt spid="16391"/>
                                        </p:tgtEl>
                                        <p:attrNameLst>
                                          <p:attrName>style.visibility</p:attrName>
                                        </p:attrNameLst>
                                      </p:cBhvr>
                                      <p:to>
                                        <p:strVal val="visible"/>
                                      </p:to>
                                    </p:set>
                                    <p:animEffect transition="in" filter="slide(fromBottom)">
                                      <p:cBhvr>
                                        <p:cTn id="15" dur="500"/>
                                        <p:tgtEl>
                                          <p:spTgt spid="16391"/>
                                        </p:tgtEl>
                                      </p:cBhvr>
                                    </p:animEffect>
                                  </p:childTnLst>
                                </p:cTn>
                              </p:par>
                              <p:par>
                                <p:cTn id="16" presetID="12" presetClass="entr" presetSubtype="4" fill="hold" nodeType="withEffect">
                                  <p:stCondLst>
                                    <p:cond delay="0"/>
                                  </p:stCondLst>
                                  <p:childTnLst>
                                    <p:set>
                                      <p:cBhvr>
                                        <p:cTn id="17" dur="1" fill="hold">
                                          <p:stCondLst>
                                            <p:cond delay="0"/>
                                          </p:stCondLst>
                                        </p:cTn>
                                        <p:tgtEl>
                                          <p:spTgt spid="16389"/>
                                        </p:tgtEl>
                                        <p:attrNameLst>
                                          <p:attrName>style.visibility</p:attrName>
                                        </p:attrNameLst>
                                      </p:cBhvr>
                                      <p:to>
                                        <p:strVal val="visible"/>
                                      </p:to>
                                    </p:set>
                                    <p:animEffect transition="in" filter="slide(fromBottom)">
                                      <p:cBhvr>
                                        <p:cTn id="18" dur="500"/>
                                        <p:tgtEl>
                                          <p:spTgt spid="163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A0080F7A-B9CE-9081-365F-1285037D365F}"/>
              </a:ext>
            </a:extLst>
          </p:cNvPr>
          <p:cNvSpPr/>
          <p:nvPr/>
        </p:nvSpPr>
        <p:spPr>
          <a:xfrm>
            <a:off x="617280" y="1309688"/>
            <a:ext cx="10812720" cy="53959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0165397A-571B-55E8-2D22-EF5229187C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2770" name="Rectangle 2">
            <a:extLst>
              <a:ext uri="{FF2B5EF4-FFF2-40B4-BE49-F238E27FC236}">
                <a16:creationId xmlns:a16="http://schemas.microsoft.com/office/drawing/2014/main" id="{FC9FB201-8348-1F33-4BB3-8C5BCD0F22DE}"/>
              </a:ext>
            </a:extLst>
          </p:cNvPr>
          <p:cNvSpPr>
            <a:spLocks noChangeArrowheads="1"/>
          </p:cNvSpPr>
          <p:nvPr/>
        </p:nvSpPr>
        <p:spPr bwMode="auto">
          <a:xfrm>
            <a:off x="22098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spcBef>
                <a:spcPct val="20000"/>
              </a:spcBef>
              <a:buClr>
                <a:schemeClr val="tx2"/>
              </a:buClr>
              <a:buSzPct val="75000"/>
              <a:buFont typeface="Monotype Sorts" pitchFamily="2" charset="2"/>
              <a:buChar char="n"/>
              <a:defRPr sz="32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8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400">
                <a:solidFill>
                  <a:schemeClr val="tx1"/>
                </a:solidFill>
                <a:latin typeface="Times New Roman" panose="02020603050405020304" pitchFamily="18" charset="0"/>
              </a:defRPr>
            </a:lvl3pPr>
            <a:lvl4pPr marL="1600200" indent="-228600">
              <a:spcBef>
                <a:spcPct val="20000"/>
              </a:spcBef>
              <a:buClr>
                <a:schemeClr val="tx2"/>
              </a:buClr>
              <a:buSzPct val="65000"/>
              <a:buFont typeface="Monotype Sorts" pitchFamily="2" charset="2"/>
              <a:buChar char="n"/>
              <a:defRPr sz="2000">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2000">
                <a:solidFill>
                  <a:schemeClr val="tx1"/>
                </a:solidFill>
                <a:latin typeface="Times New Roman" panose="02020603050405020304" pitchFamily="18"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altLang="en-US" sz="24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endParaRPr>
          </a:p>
        </p:txBody>
      </p:sp>
      <p:sp>
        <p:nvSpPr>
          <p:cNvPr id="32771" name="Rectangle 3">
            <a:extLst>
              <a:ext uri="{FF2B5EF4-FFF2-40B4-BE49-F238E27FC236}">
                <a16:creationId xmlns:a16="http://schemas.microsoft.com/office/drawing/2014/main" id="{F43E12A4-6E1F-7C15-B51F-FF1366D1E55C}"/>
              </a:ext>
            </a:extLst>
          </p:cNvPr>
          <p:cNvSpPr>
            <a:spLocks noChangeArrowheads="1"/>
          </p:cNvSpPr>
          <p:nvPr/>
        </p:nvSpPr>
        <p:spPr bwMode="auto">
          <a:xfrm>
            <a:off x="46482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spcBef>
                <a:spcPct val="20000"/>
              </a:spcBef>
              <a:buClr>
                <a:schemeClr val="tx2"/>
              </a:buClr>
              <a:buSzPct val="75000"/>
              <a:buFont typeface="Monotype Sorts" pitchFamily="2" charset="2"/>
              <a:buChar char="n"/>
              <a:defRPr sz="32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8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400">
                <a:solidFill>
                  <a:schemeClr val="tx1"/>
                </a:solidFill>
                <a:latin typeface="Times New Roman" panose="02020603050405020304" pitchFamily="18" charset="0"/>
              </a:defRPr>
            </a:lvl3pPr>
            <a:lvl4pPr marL="1600200" indent="-228600">
              <a:spcBef>
                <a:spcPct val="20000"/>
              </a:spcBef>
              <a:buClr>
                <a:schemeClr val="tx2"/>
              </a:buClr>
              <a:buSzPct val="65000"/>
              <a:buFont typeface="Monotype Sorts" pitchFamily="2" charset="2"/>
              <a:buChar char="n"/>
              <a:defRPr sz="2000">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2000">
                <a:solidFill>
                  <a:schemeClr val="tx1"/>
                </a:solidFill>
                <a:latin typeface="Times New Roman" panose="02020603050405020304" pitchFamily="18"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altLang="en-US" sz="24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endParaRPr>
          </a:p>
        </p:txBody>
      </p:sp>
      <p:sp>
        <p:nvSpPr>
          <p:cNvPr id="10244" name="Rectangle 4">
            <a:extLst>
              <a:ext uri="{FF2B5EF4-FFF2-40B4-BE49-F238E27FC236}">
                <a16:creationId xmlns:a16="http://schemas.microsoft.com/office/drawing/2014/main" id="{95AB5017-BFA6-48B5-C163-B00D4E8CBDB5}"/>
              </a:ext>
            </a:extLst>
          </p:cNvPr>
          <p:cNvSpPr>
            <a:spLocks noGrp="1" noChangeArrowheads="1"/>
          </p:cNvSpPr>
          <p:nvPr>
            <p:ph type="title" idx="4294967295"/>
          </p:nvPr>
        </p:nvSpPr>
        <p:spPr>
          <a:xfrm>
            <a:off x="900331" y="365125"/>
            <a:ext cx="10515600" cy="1325563"/>
          </a:xfrm>
        </p:spPr>
        <p:txBody>
          <a:bodyPr>
            <a:normAutofit/>
          </a:bodyPr>
          <a:lstStyle/>
          <a:p>
            <a:pPr>
              <a:defRPr/>
            </a:pPr>
            <a:r>
              <a:rPr lang="en-GB" sz="3600" b="1" dirty="0"/>
              <a:t>Communication Skills </a:t>
            </a:r>
          </a:p>
        </p:txBody>
      </p:sp>
      <p:sp>
        <p:nvSpPr>
          <p:cNvPr id="5" name="Content Placeholder 2">
            <a:extLst>
              <a:ext uri="{FF2B5EF4-FFF2-40B4-BE49-F238E27FC236}">
                <a16:creationId xmlns:a16="http://schemas.microsoft.com/office/drawing/2014/main" id="{788E4E27-656A-E0F8-33D5-067116A76DAB}"/>
              </a:ext>
            </a:extLst>
          </p:cNvPr>
          <p:cNvSpPr txBox="1">
            <a:spLocks/>
          </p:cNvSpPr>
          <p:nvPr/>
        </p:nvSpPr>
        <p:spPr>
          <a:xfrm>
            <a:off x="762000" y="1686230"/>
            <a:ext cx="10529668" cy="4746219"/>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10000"/>
              </a:lnSpc>
              <a:buClr>
                <a:srgbClr val="F58221"/>
              </a:buClr>
              <a:buNone/>
            </a:pPr>
            <a:r>
              <a:rPr lang="en-US" sz="2400" dirty="0">
                <a:latin typeface="Times New Roman" pitchFamily="18" charset="0"/>
                <a:cs typeface="Times New Roman" pitchFamily="18" charset="0"/>
              </a:rPr>
              <a:t>Patients perception of inadequacies of communication arise from</a:t>
            </a:r>
          </a:p>
          <a:p>
            <a:pPr algn="just">
              <a:lnSpc>
                <a:spcPct val="150000"/>
              </a:lnSpc>
              <a:buClr>
                <a:srgbClr val="F58221"/>
              </a:buClr>
            </a:pPr>
            <a:r>
              <a:rPr lang="en-US" sz="2000" b="1" dirty="0">
                <a:solidFill>
                  <a:srgbClr val="00AEEF"/>
                </a:solidFill>
                <a:latin typeface="Times New Roman" pitchFamily="18" charset="0"/>
                <a:cs typeface="Times New Roman" pitchFamily="18" charset="0"/>
              </a:rPr>
              <a:t>Content skills</a:t>
            </a:r>
            <a:r>
              <a:rPr lang="en-US" sz="2000" dirty="0">
                <a:solidFill>
                  <a:srgbClr val="00AEEF"/>
                </a:solidFill>
                <a:latin typeface="Times New Roman" pitchFamily="18" charset="0"/>
                <a:cs typeface="Times New Roman" pitchFamily="18" charset="0"/>
              </a:rPr>
              <a:t> </a:t>
            </a:r>
            <a:r>
              <a:rPr lang="en-US" sz="2000" dirty="0">
                <a:latin typeface="Times New Roman" pitchFamily="18" charset="0"/>
                <a:cs typeface="Times New Roman" pitchFamily="18" charset="0"/>
              </a:rPr>
              <a:t>–</a:t>
            </a:r>
            <a:r>
              <a:rPr lang="en-US" sz="2000" b="1" dirty="0">
                <a:latin typeface="Times New Roman" pitchFamily="18" charset="0"/>
                <a:cs typeface="Times New Roman" pitchFamily="18" charset="0"/>
              </a:rPr>
              <a:t> what doctors</a:t>
            </a:r>
            <a:r>
              <a:rPr lang="en-US" sz="2000" dirty="0">
                <a:latin typeface="Times New Roman" pitchFamily="18" charset="0"/>
                <a:cs typeface="Times New Roman" pitchFamily="18" charset="0"/>
              </a:rPr>
              <a:t> </a:t>
            </a:r>
            <a:r>
              <a:rPr lang="en-US" sz="2000" b="1" dirty="0">
                <a:latin typeface="Times New Roman" pitchFamily="18" charset="0"/>
                <a:cs typeface="Times New Roman" pitchFamily="18" charset="0"/>
              </a:rPr>
              <a:t>say</a:t>
            </a:r>
            <a:r>
              <a:rPr lang="en-US" sz="2000" dirty="0">
                <a:latin typeface="Times New Roman" pitchFamily="18" charset="0"/>
                <a:cs typeface="Times New Roman" pitchFamily="18" charset="0"/>
              </a:rPr>
              <a:t>, e.g., the substance of the questions asked, the answers received, the information given, the differential diagnosis list, and the doctors medical knowledge base </a:t>
            </a:r>
          </a:p>
          <a:p>
            <a:pPr algn="just">
              <a:lnSpc>
                <a:spcPct val="150000"/>
              </a:lnSpc>
              <a:buClr>
                <a:srgbClr val="F58221"/>
              </a:buClr>
            </a:pPr>
            <a:r>
              <a:rPr lang="en-US" sz="2000" dirty="0">
                <a:latin typeface="Times New Roman" pitchFamily="18" charset="0"/>
                <a:cs typeface="Times New Roman" pitchFamily="18" charset="0"/>
              </a:rPr>
              <a:t>The content of communication is influenced by a number of</a:t>
            </a:r>
            <a:r>
              <a:rPr lang="cs-CZ" sz="2000" dirty="0">
                <a:latin typeface="Times New Roman" pitchFamily="18" charset="0"/>
                <a:cs typeface="Times New Roman" pitchFamily="18" charset="0"/>
              </a:rPr>
              <a:t> </a:t>
            </a:r>
            <a:r>
              <a:rPr lang="en-US" sz="2000" dirty="0">
                <a:latin typeface="Times New Roman" pitchFamily="18" charset="0"/>
                <a:cs typeface="Times New Roman" pitchFamily="18" charset="0"/>
              </a:rPr>
              <a:t>practical and situational factors (time available, initial or subsequent visit, private</a:t>
            </a:r>
            <a:r>
              <a:rPr lang="cs-CZ" sz="2000" dirty="0">
                <a:latin typeface="Times New Roman" pitchFamily="18" charset="0"/>
                <a:cs typeface="Times New Roman" pitchFamily="18" charset="0"/>
              </a:rPr>
              <a:t> </a:t>
            </a:r>
            <a:r>
              <a:rPr lang="en-US" sz="2000" dirty="0">
                <a:latin typeface="Times New Roman" pitchFamily="18" charset="0"/>
                <a:cs typeface="Times New Roman" pitchFamily="18" charset="0"/>
              </a:rPr>
              <a:t>patient)</a:t>
            </a:r>
          </a:p>
          <a:p>
            <a:pPr algn="just">
              <a:lnSpc>
                <a:spcPct val="150000"/>
              </a:lnSpc>
              <a:buClr>
                <a:srgbClr val="F58221"/>
              </a:buClr>
            </a:pPr>
            <a:r>
              <a:rPr lang="en-US" sz="2000" b="1" dirty="0">
                <a:solidFill>
                  <a:srgbClr val="00AEEF"/>
                </a:solidFill>
                <a:latin typeface="Times New Roman" pitchFamily="18" charset="0"/>
                <a:cs typeface="Times New Roman" pitchFamily="18" charset="0"/>
              </a:rPr>
              <a:t>Process skills </a:t>
            </a:r>
            <a:r>
              <a:rPr lang="en-US" sz="2000" dirty="0">
                <a:latin typeface="Times New Roman" pitchFamily="18" charset="0"/>
                <a:cs typeface="Times New Roman" pitchFamily="18" charset="0"/>
              </a:rPr>
              <a:t>– </a:t>
            </a:r>
            <a:r>
              <a:rPr lang="en-US" sz="2000" b="1" dirty="0">
                <a:latin typeface="Times New Roman" pitchFamily="18" charset="0"/>
                <a:cs typeface="Times New Roman" pitchFamily="18" charset="0"/>
              </a:rPr>
              <a:t>how doctors say it</a:t>
            </a:r>
            <a:r>
              <a:rPr lang="en-US" sz="2000" dirty="0">
                <a:latin typeface="Times New Roman" pitchFamily="18" charset="0"/>
                <a:cs typeface="Times New Roman" pitchFamily="18" charset="0"/>
              </a:rPr>
              <a:t>, e.g., how the doctor asks questions, how well he listens, how he sets up explanation and planning with the patient, how he structures his interaction and makes that structure visible to the patient through signposting or transitions &amp;how he build relationships with patients</a:t>
            </a:r>
          </a:p>
          <a:p>
            <a:pPr algn="just">
              <a:lnSpc>
                <a:spcPct val="150000"/>
              </a:lnSpc>
              <a:buClr>
                <a:srgbClr val="F58221"/>
              </a:buClr>
            </a:pPr>
            <a:endParaRPr lang="en-US" sz="2000" dirty="0">
              <a:latin typeface="Times New Roman" pitchFamily="18" charset="0"/>
              <a:cs typeface="Times New Roman" pitchFamily="18" charset="0"/>
            </a:endParaRPr>
          </a:p>
        </p:txBody>
      </p:sp>
    </p:spTree>
    <p:extLst>
      <p:ext uri="{BB962C8B-B14F-4D97-AF65-F5344CB8AC3E}">
        <p14:creationId xmlns:p14="http://schemas.microsoft.com/office/powerpoint/2010/main" val="3739867633"/>
      </p:ext>
    </p:extLst>
  </p:cSld>
  <p:clrMapOvr>
    <a:masterClrMapping/>
  </p:clrMapOvr>
  <p:transition spd="slow"/>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A0080F7A-B9CE-9081-365F-1285037D365F}"/>
              </a:ext>
            </a:extLst>
          </p:cNvPr>
          <p:cNvSpPr/>
          <p:nvPr/>
        </p:nvSpPr>
        <p:spPr>
          <a:xfrm>
            <a:off x="617280" y="1309688"/>
            <a:ext cx="10812720" cy="53959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0165397A-571B-55E8-2D22-EF5229187C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2770" name="Rectangle 2">
            <a:extLst>
              <a:ext uri="{FF2B5EF4-FFF2-40B4-BE49-F238E27FC236}">
                <a16:creationId xmlns:a16="http://schemas.microsoft.com/office/drawing/2014/main" id="{FC9FB201-8348-1F33-4BB3-8C5BCD0F22DE}"/>
              </a:ext>
            </a:extLst>
          </p:cNvPr>
          <p:cNvSpPr>
            <a:spLocks noChangeArrowheads="1"/>
          </p:cNvSpPr>
          <p:nvPr/>
        </p:nvSpPr>
        <p:spPr bwMode="auto">
          <a:xfrm>
            <a:off x="22098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spcBef>
                <a:spcPct val="20000"/>
              </a:spcBef>
              <a:buClr>
                <a:schemeClr val="tx2"/>
              </a:buClr>
              <a:buSzPct val="75000"/>
              <a:buFont typeface="Monotype Sorts" pitchFamily="2" charset="2"/>
              <a:buChar char="n"/>
              <a:defRPr sz="32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8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400">
                <a:solidFill>
                  <a:schemeClr val="tx1"/>
                </a:solidFill>
                <a:latin typeface="Times New Roman" panose="02020603050405020304" pitchFamily="18" charset="0"/>
              </a:defRPr>
            </a:lvl3pPr>
            <a:lvl4pPr marL="1600200" indent="-228600">
              <a:spcBef>
                <a:spcPct val="20000"/>
              </a:spcBef>
              <a:buClr>
                <a:schemeClr val="tx2"/>
              </a:buClr>
              <a:buSzPct val="65000"/>
              <a:buFont typeface="Monotype Sorts" pitchFamily="2" charset="2"/>
              <a:buChar char="n"/>
              <a:defRPr sz="2000">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2000">
                <a:solidFill>
                  <a:schemeClr val="tx1"/>
                </a:solidFill>
                <a:latin typeface="Times New Roman" panose="02020603050405020304" pitchFamily="18"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altLang="en-US" sz="24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endParaRPr>
          </a:p>
        </p:txBody>
      </p:sp>
      <p:sp>
        <p:nvSpPr>
          <p:cNvPr id="32771" name="Rectangle 3">
            <a:extLst>
              <a:ext uri="{FF2B5EF4-FFF2-40B4-BE49-F238E27FC236}">
                <a16:creationId xmlns:a16="http://schemas.microsoft.com/office/drawing/2014/main" id="{F43E12A4-6E1F-7C15-B51F-FF1366D1E55C}"/>
              </a:ext>
            </a:extLst>
          </p:cNvPr>
          <p:cNvSpPr>
            <a:spLocks noChangeArrowheads="1"/>
          </p:cNvSpPr>
          <p:nvPr/>
        </p:nvSpPr>
        <p:spPr bwMode="auto">
          <a:xfrm>
            <a:off x="46482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spcBef>
                <a:spcPct val="20000"/>
              </a:spcBef>
              <a:buClr>
                <a:schemeClr val="tx2"/>
              </a:buClr>
              <a:buSzPct val="75000"/>
              <a:buFont typeface="Monotype Sorts" pitchFamily="2" charset="2"/>
              <a:buChar char="n"/>
              <a:defRPr sz="32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8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400">
                <a:solidFill>
                  <a:schemeClr val="tx1"/>
                </a:solidFill>
                <a:latin typeface="Times New Roman" panose="02020603050405020304" pitchFamily="18" charset="0"/>
              </a:defRPr>
            </a:lvl3pPr>
            <a:lvl4pPr marL="1600200" indent="-228600">
              <a:spcBef>
                <a:spcPct val="20000"/>
              </a:spcBef>
              <a:buClr>
                <a:schemeClr val="tx2"/>
              </a:buClr>
              <a:buSzPct val="65000"/>
              <a:buFont typeface="Monotype Sorts" pitchFamily="2" charset="2"/>
              <a:buChar char="n"/>
              <a:defRPr sz="2000">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2000">
                <a:solidFill>
                  <a:schemeClr val="tx1"/>
                </a:solidFill>
                <a:latin typeface="Times New Roman" panose="02020603050405020304" pitchFamily="18"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altLang="en-US" sz="24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endParaRPr>
          </a:p>
        </p:txBody>
      </p:sp>
      <p:sp>
        <p:nvSpPr>
          <p:cNvPr id="10244" name="Rectangle 4">
            <a:extLst>
              <a:ext uri="{FF2B5EF4-FFF2-40B4-BE49-F238E27FC236}">
                <a16:creationId xmlns:a16="http://schemas.microsoft.com/office/drawing/2014/main" id="{95AB5017-BFA6-48B5-C163-B00D4E8CBDB5}"/>
              </a:ext>
            </a:extLst>
          </p:cNvPr>
          <p:cNvSpPr>
            <a:spLocks noGrp="1" noChangeArrowheads="1"/>
          </p:cNvSpPr>
          <p:nvPr>
            <p:ph type="title" idx="4294967295"/>
          </p:nvPr>
        </p:nvSpPr>
        <p:spPr>
          <a:xfrm>
            <a:off x="900331" y="365125"/>
            <a:ext cx="10515600" cy="1325563"/>
          </a:xfrm>
        </p:spPr>
        <p:txBody>
          <a:bodyPr>
            <a:normAutofit/>
          </a:bodyPr>
          <a:lstStyle/>
          <a:p>
            <a:pPr>
              <a:defRPr/>
            </a:pPr>
            <a:r>
              <a:rPr lang="en-GB" sz="3600" b="1" dirty="0"/>
              <a:t>Communication Skills </a:t>
            </a:r>
          </a:p>
        </p:txBody>
      </p:sp>
      <p:sp>
        <p:nvSpPr>
          <p:cNvPr id="4" name="Zástupný symbol pro obsah 2">
            <a:extLst>
              <a:ext uri="{FF2B5EF4-FFF2-40B4-BE49-F238E27FC236}">
                <a16:creationId xmlns:a16="http://schemas.microsoft.com/office/drawing/2014/main" id="{57629B9F-3CC1-D6D1-7240-6A0C07CCB07D}"/>
              </a:ext>
            </a:extLst>
          </p:cNvPr>
          <p:cNvSpPr txBox="1">
            <a:spLocks/>
          </p:cNvSpPr>
          <p:nvPr/>
        </p:nvSpPr>
        <p:spPr>
          <a:xfrm>
            <a:off x="631875" y="1456005"/>
            <a:ext cx="11255327" cy="58674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Clr>
                <a:srgbClr val="FFFF00"/>
              </a:buClr>
              <a:buFont typeface="Wingdings" pitchFamily="2" charset="2"/>
              <a:buChar char="ü"/>
              <a:defRPr/>
            </a:pPr>
            <a:r>
              <a:rPr lang="en-US" sz="2400" b="1" u="sng" dirty="0">
                <a:solidFill>
                  <a:srgbClr val="00AEEF"/>
                </a:solidFill>
                <a:latin typeface="Times New Roman" pitchFamily="18" charset="0"/>
                <a:cs typeface="Times New Roman" pitchFamily="18" charset="0"/>
              </a:rPr>
              <a:t>Communication skills and steps to be achieved in consultation</a:t>
            </a:r>
          </a:p>
          <a:p>
            <a:pPr marL="0" indent="0">
              <a:buClr>
                <a:srgbClr val="FFFF00"/>
              </a:buClr>
              <a:buNone/>
              <a:defRPr/>
            </a:pPr>
            <a:endParaRPr lang="en-US" sz="2400" b="1" u="sng" dirty="0">
              <a:solidFill>
                <a:srgbClr val="00AEEF"/>
              </a:solidFill>
              <a:latin typeface="Times New Roman" pitchFamily="18" charset="0"/>
              <a:cs typeface="Times New Roman" pitchFamily="18" charset="0"/>
            </a:endParaRPr>
          </a:p>
          <a:p>
            <a:pPr marL="457200" indent="-457200">
              <a:lnSpc>
                <a:spcPct val="110000"/>
              </a:lnSpc>
              <a:buClr>
                <a:srgbClr val="F58221"/>
              </a:buClr>
              <a:buFont typeface="+mj-lt"/>
              <a:buAutoNum type="arabicPeriod"/>
              <a:defRPr/>
            </a:pPr>
            <a:r>
              <a:rPr lang="cs-CZ" sz="2400" dirty="0">
                <a:latin typeface="Times New Roman" pitchFamily="18" charset="0"/>
                <a:cs typeface="Times New Roman" pitchFamily="18" charset="0"/>
              </a:rPr>
              <a:t>I</a:t>
            </a:r>
            <a:r>
              <a:rPr lang="en-US" sz="2400" dirty="0" err="1">
                <a:latin typeface="Times New Roman" pitchFamily="18" charset="0"/>
                <a:cs typeface="Times New Roman" pitchFamily="18" charset="0"/>
              </a:rPr>
              <a:t>nitiating</a:t>
            </a:r>
            <a:r>
              <a:rPr lang="en-US" sz="2400" dirty="0">
                <a:latin typeface="Times New Roman" pitchFamily="18" charset="0"/>
                <a:cs typeface="Times New Roman" pitchFamily="18" charset="0"/>
              </a:rPr>
              <a:t> the session (establishing the initial rapport and identifying the reason(s) for the</a:t>
            </a:r>
            <a:r>
              <a:rPr lang="cs-CZ" sz="2400" dirty="0">
                <a:latin typeface="Times New Roman" pitchFamily="18" charset="0"/>
                <a:cs typeface="Times New Roman" pitchFamily="18" charset="0"/>
              </a:rPr>
              <a:t>consultation).</a:t>
            </a:r>
          </a:p>
          <a:p>
            <a:pPr marL="457200" indent="-457200">
              <a:lnSpc>
                <a:spcPct val="110000"/>
              </a:lnSpc>
              <a:buClr>
                <a:srgbClr val="F58221"/>
              </a:buClr>
              <a:buFont typeface="+mj-lt"/>
              <a:buAutoNum type="arabicPeriod"/>
              <a:defRPr/>
            </a:pPr>
            <a:r>
              <a:rPr lang="en-US" sz="2400" dirty="0">
                <a:latin typeface="Times New Roman" pitchFamily="18" charset="0"/>
                <a:cs typeface="Times New Roman" pitchFamily="18" charset="0"/>
              </a:rPr>
              <a:t>Gathering information (exploring the problem, understanding the patients’ perspective, providing structure to the consultation)</a:t>
            </a:r>
            <a:r>
              <a:rPr lang="cs-CZ" sz="2400" dirty="0">
                <a:latin typeface="Times New Roman" pitchFamily="18" charset="0"/>
                <a:cs typeface="Times New Roman" pitchFamily="18" charset="0"/>
              </a:rPr>
              <a:t>.</a:t>
            </a:r>
            <a:endParaRPr lang="en-US" sz="2400" dirty="0">
              <a:latin typeface="Times New Roman" pitchFamily="18" charset="0"/>
              <a:cs typeface="Times New Roman" pitchFamily="18" charset="0"/>
            </a:endParaRPr>
          </a:p>
          <a:p>
            <a:pPr marL="457200" indent="-457200">
              <a:lnSpc>
                <a:spcPct val="110000"/>
              </a:lnSpc>
              <a:buClr>
                <a:srgbClr val="F58221"/>
              </a:buClr>
              <a:buFont typeface="+mj-lt"/>
              <a:buAutoNum type="arabicPeriod"/>
              <a:defRPr/>
            </a:pPr>
            <a:r>
              <a:rPr lang="en-US" sz="2400" dirty="0">
                <a:latin typeface="Times New Roman" pitchFamily="18" charset="0"/>
                <a:cs typeface="Times New Roman" pitchFamily="18" charset="0"/>
              </a:rPr>
              <a:t>Building the relationship (developing rapport and involving the patient)</a:t>
            </a:r>
            <a:r>
              <a:rPr lang="cs-CZ" sz="2400" dirty="0">
                <a:latin typeface="Times New Roman" pitchFamily="18" charset="0"/>
                <a:cs typeface="Times New Roman" pitchFamily="18" charset="0"/>
              </a:rPr>
              <a:t>.</a:t>
            </a:r>
            <a:endParaRPr lang="en-US" sz="2400" dirty="0">
              <a:latin typeface="Times New Roman" pitchFamily="18" charset="0"/>
              <a:cs typeface="Times New Roman" pitchFamily="18" charset="0"/>
            </a:endParaRPr>
          </a:p>
          <a:p>
            <a:pPr marL="457200" indent="-457200">
              <a:lnSpc>
                <a:spcPct val="110000"/>
              </a:lnSpc>
              <a:buClr>
                <a:srgbClr val="F58221"/>
              </a:buClr>
              <a:buFont typeface="+mj-lt"/>
              <a:buAutoNum type="arabicPeriod"/>
              <a:defRPr/>
            </a:pPr>
            <a:r>
              <a:rPr lang="en-US" sz="2400" dirty="0">
                <a:latin typeface="Times New Roman" pitchFamily="18" charset="0"/>
                <a:cs typeface="Times New Roman" pitchFamily="18" charset="0"/>
              </a:rPr>
              <a:t>Explanation and planning (providing the appropriate amount and type of information, aiding accurate recall and understanding, achieving a shared understanding and planning)</a:t>
            </a:r>
          </a:p>
          <a:p>
            <a:pPr marL="457200" indent="-457200">
              <a:lnSpc>
                <a:spcPct val="110000"/>
              </a:lnSpc>
              <a:buClr>
                <a:srgbClr val="F58221"/>
              </a:buClr>
              <a:buFont typeface="+mj-lt"/>
              <a:buAutoNum type="arabicPeriod"/>
              <a:defRPr/>
            </a:pPr>
            <a:r>
              <a:rPr lang="en-US" sz="2400" dirty="0">
                <a:latin typeface="Times New Roman" pitchFamily="18" charset="0"/>
                <a:cs typeface="Times New Roman" pitchFamily="18" charset="0"/>
              </a:rPr>
              <a:t>Closing the session.</a:t>
            </a:r>
          </a:p>
          <a:p>
            <a:pPr marL="457200" indent="-457200">
              <a:lnSpc>
                <a:spcPct val="150000"/>
              </a:lnSpc>
              <a:buClr>
                <a:srgbClr val="F58221"/>
              </a:buClr>
              <a:buFont typeface="+mj-lt"/>
              <a:buAutoNum type="arabicPeriod"/>
              <a:defRPr/>
            </a:pP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204366310"/>
      </p:ext>
    </p:extLst>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297AF132-A0F5-DF03-BDB9-735819A0B52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4850A0AE-7451-558B-4161-BBB98B2F4B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362" name="Rectangle 2">
            <a:extLst>
              <a:ext uri="{FF2B5EF4-FFF2-40B4-BE49-F238E27FC236}">
                <a16:creationId xmlns:a16="http://schemas.microsoft.com/office/drawing/2014/main" id="{6D348C23-155C-8AED-724F-46AF0DCB3A4B}"/>
              </a:ext>
            </a:extLst>
          </p:cNvPr>
          <p:cNvSpPr>
            <a:spLocks noGrp="1" noChangeArrowheads="1"/>
          </p:cNvSpPr>
          <p:nvPr>
            <p:ph type="title" idx="4294967295"/>
          </p:nvPr>
        </p:nvSpPr>
        <p:spPr>
          <a:xfrm>
            <a:off x="959369" y="364578"/>
            <a:ext cx="10972800" cy="1143000"/>
          </a:xfrm>
          <a:noFill/>
          <a:ln>
            <a:noFill/>
          </a:ln>
        </p:spPr>
        <p:txBody>
          <a:bodyPr/>
          <a:lstStyle/>
          <a:p>
            <a:pPr>
              <a:defRPr/>
            </a:pPr>
            <a:r>
              <a:rPr lang="en-US" sz="3200" b="1" dirty="0">
                <a:ln w="0"/>
                <a:solidFill>
                  <a:srgbClr val="203E5F"/>
                </a:solidFill>
              </a:rPr>
              <a:t>Consultation Styles </a:t>
            </a:r>
            <a:endParaRPr lang="hu-HU" b="1" dirty="0">
              <a:ln w="0"/>
              <a:solidFill>
                <a:srgbClr val="203E5F"/>
              </a:solidFill>
            </a:endParaRPr>
          </a:p>
        </p:txBody>
      </p:sp>
      <p:sp>
        <p:nvSpPr>
          <p:cNvPr id="4" name="Content Placeholder 2">
            <a:extLst>
              <a:ext uri="{FF2B5EF4-FFF2-40B4-BE49-F238E27FC236}">
                <a16:creationId xmlns:a16="http://schemas.microsoft.com/office/drawing/2014/main" id="{1D422101-9A2A-9891-FABC-4590D83A13BE}"/>
              </a:ext>
            </a:extLst>
          </p:cNvPr>
          <p:cNvSpPr txBox="1">
            <a:spLocks/>
          </p:cNvSpPr>
          <p:nvPr/>
        </p:nvSpPr>
        <p:spPr>
          <a:xfrm>
            <a:off x="869430" y="1873770"/>
            <a:ext cx="10103370" cy="460323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rgbClr val="FFFF00"/>
              </a:buClr>
              <a:buFont typeface="Arial" panose="020B0604020202020204" pitchFamily="34" charset="0"/>
              <a:buNone/>
            </a:pPr>
            <a:r>
              <a:rPr lang="en-US" dirty="0">
                <a:solidFill>
                  <a:srgbClr val="00AEEF"/>
                </a:solidFill>
                <a:latin typeface="Times New Roman" pitchFamily="18" charset="0"/>
                <a:cs typeface="Times New Roman" pitchFamily="18" charset="0"/>
              </a:rPr>
              <a:t> 1. Doctor centered</a:t>
            </a:r>
          </a:p>
          <a:p>
            <a:pPr algn="just">
              <a:lnSpc>
                <a:spcPct val="150000"/>
              </a:lnSpc>
              <a:buClr>
                <a:srgbClr val="F58221"/>
              </a:buClr>
            </a:pPr>
            <a:r>
              <a:rPr lang="en-GB" sz="2400" dirty="0">
                <a:latin typeface="Times New Roman" pitchFamily="18" charset="0"/>
                <a:cs typeface="Times New Roman" pitchFamily="18" charset="0"/>
              </a:rPr>
              <a:t>Paternalistic - doctor is the expert and patient expected to cooperate</a:t>
            </a:r>
          </a:p>
          <a:p>
            <a:pPr algn="just">
              <a:lnSpc>
                <a:spcPct val="150000"/>
              </a:lnSpc>
              <a:buClr>
                <a:srgbClr val="F58221"/>
              </a:buClr>
            </a:pPr>
            <a:r>
              <a:rPr lang="en-GB" sz="2400" dirty="0">
                <a:latin typeface="Times New Roman" pitchFamily="18" charset="0"/>
                <a:cs typeface="Times New Roman" pitchFamily="18" charset="0"/>
              </a:rPr>
              <a:t>Tightly controlled interviewing style aimed at reaching an organic diagnosis.</a:t>
            </a:r>
          </a:p>
          <a:p>
            <a:pPr algn="just">
              <a:lnSpc>
                <a:spcPct val="150000"/>
              </a:lnSpc>
              <a:buClr>
                <a:srgbClr val="F58221"/>
              </a:buClr>
            </a:pPr>
            <a:r>
              <a:rPr lang="en-GB" sz="2400" dirty="0">
                <a:latin typeface="Times New Roman" pitchFamily="18" charset="0"/>
                <a:cs typeface="Times New Roman" pitchFamily="18" charset="0"/>
              </a:rPr>
              <a:t>Closed questions </a:t>
            </a:r>
          </a:p>
          <a:p>
            <a:pPr algn="just">
              <a:lnSpc>
                <a:spcPct val="150000"/>
              </a:lnSpc>
              <a:buClr>
                <a:srgbClr val="F58221"/>
              </a:buClr>
            </a:pPr>
            <a:r>
              <a:rPr lang="en-GB" sz="2400" dirty="0">
                <a:latin typeface="Times New Roman" pitchFamily="18" charset="0"/>
                <a:cs typeface="Times New Roman" pitchFamily="18" charset="0"/>
              </a:rPr>
              <a:t>‘Voice of medicine’- focus on biomedical diagnosis and treatment as quickly as possible</a:t>
            </a:r>
            <a:endParaRPr lang="en-US" sz="2400" dirty="0">
              <a:latin typeface="Times New Roman" pitchFamily="18" charset="0"/>
              <a:cs typeface="Times New Roman" pitchFamily="18" charset="0"/>
            </a:endParaRPr>
          </a:p>
          <a:p>
            <a:pPr lvl="1">
              <a:lnSpc>
                <a:spcPct val="150000"/>
              </a:lnSpc>
              <a:buClr>
                <a:srgbClr val="FFFF00"/>
              </a:buClr>
              <a:buFont typeface="Arial" panose="020B0604020202020204" pitchFamily="34" charset="0"/>
              <a:buNone/>
            </a:pPr>
            <a:endParaRPr lang="cs-CZ" sz="2800" dirty="0">
              <a:latin typeface="Times New Roman" pitchFamily="18" charset="0"/>
              <a:cs typeface="Times New Roman" pitchFamily="18" charset="0"/>
            </a:endParaRPr>
          </a:p>
          <a:p>
            <a:pPr>
              <a:buClr>
                <a:srgbClr val="FFFF00"/>
              </a:buClr>
              <a:buFont typeface="Arial" panose="020B0604020202020204" pitchFamily="34" charset="0"/>
              <a:buNone/>
            </a:pPr>
            <a:endParaRPr lang="en-US" dirty="0">
              <a:latin typeface="Times New Roman" pitchFamily="18" charset="0"/>
              <a:cs typeface="Times New Roman" pitchFamily="18" charset="0"/>
            </a:endParaRPr>
          </a:p>
          <a:p>
            <a:pPr>
              <a:buClr>
                <a:srgbClr val="FFFF00"/>
              </a:buClr>
              <a:buFont typeface="Arial" panose="020B0604020202020204" pitchFamily="34" charset="0"/>
              <a:buNone/>
            </a:pPr>
            <a:endParaRPr lang="en-US" dirty="0">
              <a:latin typeface="Times New Roman" pitchFamily="18" charset="0"/>
              <a:cs typeface="Times New Roman"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297AF132-A0F5-DF03-BDB9-735819A0B52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4850A0AE-7451-558B-4161-BBB98B2F4B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362" name="Rectangle 2">
            <a:extLst>
              <a:ext uri="{FF2B5EF4-FFF2-40B4-BE49-F238E27FC236}">
                <a16:creationId xmlns:a16="http://schemas.microsoft.com/office/drawing/2014/main" id="{6D348C23-155C-8AED-724F-46AF0DCB3A4B}"/>
              </a:ext>
            </a:extLst>
          </p:cNvPr>
          <p:cNvSpPr>
            <a:spLocks noGrp="1" noChangeArrowheads="1"/>
          </p:cNvSpPr>
          <p:nvPr>
            <p:ph type="title" idx="4294967295"/>
          </p:nvPr>
        </p:nvSpPr>
        <p:spPr>
          <a:xfrm>
            <a:off x="959369" y="364578"/>
            <a:ext cx="10972800" cy="1143000"/>
          </a:xfrm>
          <a:noFill/>
          <a:ln>
            <a:noFill/>
          </a:ln>
        </p:spPr>
        <p:txBody>
          <a:bodyPr/>
          <a:lstStyle/>
          <a:p>
            <a:pPr>
              <a:defRPr/>
            </a:pPr>
            <a:r>
              <a:rPr lang="en-US" sz="3200" b="1" dirty="0">
                <a:ln w="0"/>
                <a:solidFill>
                  <a:srgbClr val="203E5F"/>
                </a:solidFill>
              </a:rPr>
              <a:t>Consultation Styles  contd..</a:t>
            </a:r>
            <a:endParaRPr lang="hu-HU" b="1" dirty="0">
              <a:ln w="0"/>
              <a:solidFill>
                <a:srgbClr val="203E5F"/>
              </a:solidFill>
            </a:endParaRPr>
          </a:p>
        </p:txBody>
      </p:sp>
      <p:sp>
        <p:nvSpPr>
          <p:cNvPr id="5" name="Content Placeholder 2">
            <a:extLst>
              <a:ext uri="{FF2B5EF4-FFF2-40B4-BE49-F238E27FC236}">
                <a16:creationId xmlns:a16="http://schemas.microsoft.com/office/drawing/2014/main" id="{7671FBBA-2303-6794-E604-85B2B6FC5218}"/>
              </a:ext>
            </a:extLst>
          </p:cNvPr>
          <p:cNvSpPr txBox="1">
            <a:spLocks/>
          </p:cNvSpPr>
          <p:nvPr/>
        </p:nvSpPr>
        <p:spPr>
          <a:xfrm>
            <a:off x="762000" y="1755751"/>
            <a:ext cx="5334000" cy="4370412"/>
          </a:xfrm>
          <a:custGeom>
            <a:avLst/>
            <a:gdLst>
              <a:gd name="connsiteX0" fmla="*/ 0 w 5334000"/>
              <a:gd name="connsiteY0" fmla="*/ 0 h 4370412"/>
              <a:gd name="connsiteX1" fmla="*/ 699347 w 5334000"/>
              <a:gd name="connsiteY1" fmla="*/ 0 h 4370412"/>
              <a:gd name="connsiteX2" fmla="*/ 1345353 w 5334000"/>
              <a:gd name="connsiteY2" fmla="*/ 0 h 4370412"/>
              <a:gd name="connsiteX3" fmla="*/ 2044700 w 5334000"/>
              <a:gd name="connsiteY3" fmla="*/ 0 h 4370412"/>
              <a:gd name="connsiteX4" fmla="*/ 2530687 w 5334000"/>
              <a:gd name="connsiteY4" fmla="*/ 0 h 4370412"/>
              <a:gd name="connsiteX5" fmla="*/ 3070013 w 5334000"/>
              <a:gd name="connsiteY5" fmla="*/ 0 h 4370412"/>
              <a:gd name="connsiteX6" fmla="*/ 3769360 w 5334000"/>
              <a:gd name="connsiteY6" fmla="*/ 0 h 4370412"/>
              <a:gd name="connsiteX7" fmla="*/ 4415367 w 5334000"/>
              <a:gd name="connsiteY7" fmla="*/ 0 h 4370412"/>
              <a:gd name="connsiteX8" fmla="*/ 5334000 w 5334000"/>
              <a:gd name="connsiteY8" fmla="*/ 0 h 4370412"/>
              <a:gd name="connsiteX9" fmla="*/ 5334000 w 5334000"/>
              <a:gd name="connsiteY9" fmla="*/ 502597 h 4370412"/>
              <a:gd name="connsiteX10" fmla="*/ 5334000 w 5334000"/>
              <a:gd name="connsiteY10" fmla="*/ 961491 h 4370412"/>
              <a:gd name="connsiteX11" fmla="*/ 5334000 w 5334000"/>
              <a:gd name="connsiteY11" fmla="*/ 1464088 h 4370412"/>
              <a:gd name="connsiteX12" fmla="*/ 5334000 w 5334000"/>
              <a:gd name="connsiteY12" fmla="*/ 2010390 h 4370412"/>
              <a:gd name="connsiteX13" fmla="*/ 5334000 w 5334000"/>
              <a:gd name="connsiteY13" fmla="*/ 2425579 h 4370412"/>
              <a:gd name="connsiteX14" fmla="*/ 5334000 w 5334000"/>
              <a:gd name="connsiteY14" fmla="*/ 3015584 h 4370412"/>
              <a:gd name="connsiteX15" fmla="*/ 5334000 w 5334000"/>
              <a:gd name="connsiteY15" fmla="*/ 3649294 h 4370412"/>
              <a:gd name="connsiteX16" fmla="*/ 5334000 w 5334000"/>
              <a:gd name="connsiteY16" fmla="*/ 4370412 h 4370412"/>
              <a:gd name="connsiteX17" fmla="*/ 4794673 w 5334000"/>
              <a:gd name="connsiteY17" fmla="*/ 4370412 h 4370412"/>
              <a:gd name="connsiteX18" fmla="*/ 4202007 w 5334000"/>
              <a:gd name="connsiteY18" fmla="*/ 4370412 h 4370412"/>
              <a:gd name="connsiteX19" fmla="*/ 3609340 w 5334000"/>
              <a:gd name="connsiteY19" fmla="*/ 4370412 h 4370412"/>
              <a:gd name="connsiteX20" fmla="*/ 2909993 w 5334000"/>
              <a:gd name="connsiteY20" fmla="*/ 4370412 h 4370412"/>
              <a:gd name="connsiteX21" fmla="*/ 2370667 w 5334000"/>
              <a:gd name="connsiteY21" fmla="*/ 4370412 h 4370412"/>
              <a:gd name="connsiteX22" fmla="*/ 1884680 w 5334000"/>
              <a:gd name="connsiteY22" fmla="*/ 4370412 h 4370412"/>
              <a:gd name="connsiteX23" fmla="*/ 1452033 w 5334000"/>
              <a:gd name="connsiteY23" fmla="*/ 4370412 h 4370412"/>
              <a:gd name="connsiteX24" fmla="*/ 912707 w 5334000"/>
              <a:gd name="connsiteY24" fmla="*/ 4370412 h 4370412"/>
              <a:gd name="connsiteX25" fmla="*/ 0 w 5334000"/>
              <a:gd name="connsiteY25" fmla="*/ 4370412 h 4370412"/>
              <a:gd name="connsiteX26" fmla="*/ 0 w 5334000"/>
              <a:gd name="connsiteY26" fmla="*/ 3780406 h 4370412"/>
              <a:gd name="connsiteX27" fmla="*/ 0 w 5334000"/>
              <a:gd name="connsiteY27" fmla="*/ 3146697 h 4370412"/>
              <a:gd name="connsiteX28" fmla="*/ 0 w 5334000"/>
              <a:gd name="connsiteY28" fmla="*/ 2731508 h 4370412"/>
              <a:gd name="connsiteX29" fmla="*/ 0 w 5334000"/>
              <a:gd name="connsiteY29" fmla="*/ 2185206 h 4370412"/>
              <a:gd name="connsiteX30" fmla="*/ 0 w 5334000"/>
              <a:gd name="connsiteY30" fmla="*/ 1551496 h 4370412"/>
              <a:gd name="connsiteX31" fmla="*/ 0 w 5334000"/>
              <a:gd name="connsiteY31" fmla="*/ 1005195 h 4370412"/>
              <a:gd name="connsiteX32" fmla="*/ 0 w 5334000"/>
              <a:gd name="connsiteY32" fmla="*/ 502597 h 4370412"/>
              <a:gd name="connsiteX33" fmla="*/ 0 w 5334000"/>
              <a:gd name="connsiteY33" fmla="*/ 0 h 4370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5334000" h="4370412" fill="none" extrusionOk="0">
                <a:moveTo>
                  <a:pt x="0" y="0"/>
                </a:moveTo>
                <a:cubicBezTo>
                  <a:pt x="196280" y="-1796"/>
                  <a:pt x="467682" y="63528"/>
                  <a:pt x="699347" y="0"/>
                </a:cubicBezTo>
                <a:cubicBezTo>
                  <a:pt x="931012" y="-63528"/>
                  <a:pt x="1096083" y="3877"/>
                  <a:pt x="1345353" y="0"/>
                </a:cubicBezTo>
                <a:cubicBezTo>
                  <a:pt x="1594623" y="-3877"/>
                  <a:pt x="1868751" y="63074"/>
                  <a:pt x="2044700" y="0"/>
                </a:cubicBezTo>
                <a:cubicBezTo>
                  <a:pt x="2220649" y="-63074"/>
                  <a:pt x="2330245" y="8912"/>
                  <a:pt x="2530687" y="0"/>
                </a:cubicBezTo>
                <a:cubicBezTo>
                  <a:pt x="2731129" y="-8912"/>
                  <a:pt x="2949659" y="34990"/>
                  <a:pt x="3070013" y="0"/>
                </a:cubicBezTo>
                <a:cubicBezTo>
                  <a:pt x="3190367" y="-34990"/>
                  <a:pt x="3591935" y="1709"/>
                  <a:pt x="3769360" y="0"/>
                </a:cubicBezTo>
                <a:cubicBezTo>
                  <a:pt x="3946785" y="-1709"/>
                  <a:pt x="4132693" y="72155"/>
                  <a:pt x="4415367" y="0"/>
                </a:cubicBezTo>
                <a:cubicBezTo>
                  <a:pt x="4698041" y="-72155"/>
                  <a:pt x="4954662" y="60001"/>
                  <a:pt x="5334000" y="0"/>
                </a:cubicBezTo>
                <a:cubicBezTo>
                  <a:pt x="5378093" y="104623"/>
                  <a:pt x="5296280" y="307268"/>
                  <a:pt x="5334000" y="502597"/>
                </a:cubicBezTo>
                <a:cubicBezTo>
                  <a:pt x="5371720" y="697926"/>
                  <a:pt x="5319274" y="752305"/>
                  <a:pt x="5334000" y="961491"/>
                </a:cubicBezTo>
                <a:cubicBezTo>
                  <a:pt x="5348726" y="1170677"/>
                  <a:pt x="5329413" y="1242141"/>
                  <a:pt x="5334000" y="1464088"/>
                </a:cubicBezTo>
                <a:cubicBezTo>
                  <a:pt x="5338587" y="1686035"/>
                  <a:pt x="5300268" y="1757440"/>
                  <a:pt x="5334000" y="2010390"/>
                </a:cubicBezTo>
                <a:cubicBezTo>
                  <a:pt x="5367732" y="2263340"/>
                  <a:pt x="5311304" y="2303651"/>
                  <a:pt x="5334000" y="2425579"/>
                </a:cubicBezTo>
                <a:cubicBezTo>
                  <a:pt x="5356696" y="2547507"/>
                  <a:pt x="5310398" y="2747220"/>
                  <a:pt x="5334000" y="3015584"/>
                </a:cubicBezTo>
                <a:cubicBezTo>
                  <a:pt x="5357602" y="3283949"/>
                  <a:pt x="5302039" y="3462521"/>
                  <a:pt x="5334000" y="3649294"/>
                </a:cubicBezTo>
                <a:cubicBezTo>
                  <a:pt x="5365961" y="3836067"/>
                  <a:pt x="5332466" y="4154930"/>
                  <a:pt x="5334000" y="4370412"/>
                </a:cubicBezTo>
                <a:cubicBezTo>
                  <a:pt x="5149523" y="4423191"/>
                  <a:pt x="5054365" y="4326342"/>
                  <a:pt x="4794673" y="4370412"/>
                </a:cubicBezTo>
                <a:cubicBezTo>
                  <a:pt x="4534981" y="4414482"/>
                  <a:pt x="4406935" y="4312406"/>
                  <a:pt x="4202007" y="4370412"/>
                </a:cubicBezTo>
                <a:cubicBezTo>
                  <a:pt x="3997079" y="4428418"/>
                  <a:pt x="3804110" y="4345886"/>
                  <a:pt x="3609340" y="4370412"/>
                </a:cubicBezTo>
                <a:cubicBezTo>
                  <a:pt x="3414570" y="4394938"/>
                  <a:pt x="3186918" y="4356639"/>
                  <a:pt x="2909993" y="4370412"/>
                </a:cubicBezTo>
                <a:cubicBezTo>
                  <a:pt x="2633068" y="4384185"/>
                  <a:pt x="2545785" y="4331835"/>
                  <a:pt x="2370667" y="4370412"/>
                </a:cubicBezTo>
                <a:cubicBezTo>
                  <a:pt x="2195549" y="4408989"/>
                  <a:pt x="2075626" y="4348583"/>
                  <a:pt x="1884680" y="4370412"/>
                </a:cubicBezTo>
                <a:cubicBezTo>
                  <a:pt x="1693734" y="4392241"/>
                  <a:pt x="1647887" y="4321286"/>
                  <a:pt x="1452033" y="4370412"/>
                </a:cubicBezTo>
                <a:cubicBezTo>
                  <a:pt x="1256179" y="4419538"/>
                  <a:pt x="1157589" y="4320836"/>
                  <a:pt x="912707" y="4370412"/>
                </a:cubicBezTo>
                <a:cubicBezTo>
                  <a:pt x="667825" y="4419988"/>
                  <a:pt x="309045" y="4327924"/>
                  <a:pt x="0" y="4370412"/>
                </a:cubicBezTo>
                <a:cubicBezTo>
                  <a:pt x="-33464" y="4080228"/>
                  <a:pt x="16476" y="3985872"/>
                  <a:pt x="0" y="3780406"/>
                </a:cubicBezTo>
                <a:cubicBezTo>
                  <a:pt x="-16476" y="3574940"/>
                  <a:pt x="5808" y="3442170"/>
                  <a:pt x="0" y="3146697"/>
                </a:cubicBezTo>
                <a:cubicBezTo>
                  <a:pt x="-5808" y="2851224"/>
                  <a:pt x="29518" y="2918758"/>
                  <a:pt x="0" y="2731508"/>
                </a:cubicBezTo>
                <a:cubicBezTo>
                  <a:pt x="-29518" y="2544258"/>
                  <a:pt x="34422" y="2407070"/>
                  <a:pt x="0" y="2185206"/>
                </a:cubicBezTo>
                <a:cubicBezTo>
                  <a:pt x="-34422" y="1963342"/>
                  <a:pt x="486" y="1796857"/>
                  <a:pt x="0" y="1551496"/>
                </a:cubicBezTo>
                <a:cubicBezTo>
                  <a:pt x="-486" y="1306135"/>
                  <a:pt x="37184" y="1156666"/>
                  <a:pt x="0" y="1005195"/>
                </a:cubicBezTo>
                <a:cubicBezTo>
                  <a:pt x="-37184" y="853724"/>
                  <a:pt x="49891" y="632479"/>
                  <a:pt x="0" y="502597"/>
                </a:cubicBezTo>
                <a:cubicBezTo>
                  <a:pt x="-49891" y="372715"/>
                  <a:pt x="46294" y="160310"/>
                  <a:pt x="0" y="0"/>
                </a:cubicBezTo>
                <a:close/>
              </a:path>
              <a:path w="5334000" h="4370412" stroke="0" extrusionOk="0">
                <a:moveTo>
                  <a:pt x="0" y="0"/>
                </a:moveTo>
                <a:cubicBezTo>
                  <a:pt x="211842" y="-40356"/>
                  <a:pt x="326062" y="862"/>
                  <a:pt x="485987" y="0"/>
                </a:cubicBezTo>
                <a:cubicBezTo>
                  <a:pt x="645912" y="-862"/>
                  <a:pt x="802677" y="6726"/>
                  <a:pt x="1025313" y="0"/>
                </a:cubicBezTo>
                <a:cubicBezTo>
                  <a:pt x="1247949" y="-6726"/>
                  <a:pt x="1474358" y="24085"/>
                  <a:pt x="1671320" y="0"/>
                </a:cubicBezTo>
                <a:cubicBezTo>
                  <a:pt x="1868282" y="-24085"/>
                  <a:pt x="2005001" y="22397"/>
                  <a:pt x="2103967" y="0"/>
                </a:cubicBezTo>
                <a:cubicBezTo>
                  <a:pt x="2202933" y="-22397"/>
                  <a:pt x="2320978" y="29426"/>
                  <a:pt x="2536613" y="0"/>
                </a:cubicBezTo>
                <a:cubicBezTo>
                  <a:pt x="2752248" y="-29426"/>
                  <a:pt x="2926297" y="11922"/>
                  <a:pt x="3129280" y="0"/>
                </a:cubicBezTo>
                <a:cubicBezTo>
                  <a:pt x="3332263" y="-11922"/>
                  <a:pt x="3506440" y="28129"/>
                  <a:pt x="3668607" y="0"/>
                </a:cubicBezTo>
                <a:cubicBezTo>
                  <a:pt x="3830774" y="-28129"/>
                  <a:pt x="4034490" y="29769"/>
                  <a:pt x="4367953" y="0"/>
                </a:cubicBezTo>
                <a:cubicBezTo>
                  <a:pt x="4701416" y="-29769"/>
                  <a:pt x="5061990" y="112519"/>
                  <a:pt x="5334000" y="0"/>
                </a:cubicBezTo>
                <a:cubicBezTo>
                  <a:pt x="5356456" y="251812"/>
                  <a:pt x="5283243" y="436423"/>
                  <a:pt x="5334000" y="546302"/>
                </a:cubicBezTo>
                <a:cubicBezTo>
                  <a:pt x="5384757" y="656181"/>
                  <a:pt x="5289175" y="835193"/>
                  <a:pt x="5334000" y="961491"/>
                </a:cubicBezTo>
                <a:cubicBezTo>
                  <a:pt x="5378825" y="1087789"/>
                  <a:pt x="5311275" y="1269137"/>
                  <a:pt x="5334000" y="1464088"/>
                </a:cubicBezTo>
                <a:cubicBezTo>
                  <a:pt x="5356725" y="1659039"/>
                  <a:pt x="5310969" y="1826196"/>
                  <a:pt x="5334000" y="2097798"/>
                </a:cubicBezTo>
                <a:cubicBezTo>
                  <a:pt x="5357031" y="2369400"/>
                  <a:pt x="5327778" y="2393355"/>
                  <a:pt x="5334000" y="2600395"/>
                </a:cubicBezTo>
                <a:cubicBezTo>
                  <a:pt x="5340222" y="2807435"/>
                  <a:pt x="5286188" y="2895740"/>
                  <a:pt x="5334000" y="3015584"/>
                </a:cubicBezTo>
                <a:cubicBezTo>
                  <a:pt x="5381812" y="3135428"/>
                  <a:pt x="5306670" y="3245531"/>
                  <a:pt x="5334000" y="3430773"/>
                </a:cubicBezTo>
                <a:cubicBezTo>
                  <a:pt x="5361330" y="3616015"/>
                  <a:pt x="5263298" y="4067414"/>
                  <a:pt x="5334000" y="4370412"/>
                </a:cubicBezTo>
                <a:cubicBezTo>
                  <a:pt x="5189936" y="4449018"/>
                  <a:pt x="4843587" y="4309867"/>
                  <a:pt x="4634653" y="4370412"/>
                </a:cubicBezTo>
                <a:cubicBezTo>
                  <a:pt x="4425719" y="4430957"/>
                  <a:pt x="4174241" y="4326592"/>
                  <a:pt x="3935307" y="4370412"/>
                </a:cubicBezTo>
                <a:cubicBezTo>
                  <a:pt x="3696373" y="4414232"/>
                  <a:pt x="3611280" y="4340664"/>
                  <a:pt x="3395980" y="4370412"/>
                </a:cubicBezTo>
                <a:cubicBezTo>
                  <a:pt x="3180680" y="4400160"/>
                  <a:pt x="3048006" y="4335803"/>
                  <a:pt x="2909993" y="4370412"/>
                </a:cubicBezTo>
                <a:cubicBezTo>
                  <a:pt x="2771980" y="4405021"/>
                  <a:pt x="2403619" y="4354444"/>
                  <a:pt x="2263987" y="4370412"/>
                </a:cubicBezTo>
                <a:cubicBezTo>
                  <a:pt x="2124355" y="4386380"/>
                  <a:pt x="1956590" y="4322906"/>
                  <a:pt x="1778000" y="4370412"/>
                </a:cubicBezTo>
                <a:cubicBezTo>
                  <a:pt x="1599410" y="4417918"/>
                  <a:pt x="1552205" y="4329280"/>
                  <a:pt x="1345353" y="4370412"/>
                </a:cubicBezTo>
                <a:cubicBezTo>
                  <a:pt x="1138501" y="4411544"/>
                  <a:pt x="924635" y="4350157"/>
                  <a:pt x="752687" y="4370412"/>
                </a:cubicBezTo>
                <a:cubicBezTo>
                  <a:pt x="580739" y="4390667"/>
                  <a:pt x="336619" y="4301795"/>
                  <a:pt x="0" y="4370412"/>
                </a:cubicBezTo>
                <a:cubicBezTo>
                  <a:pt x="-7637" y="4241047"/>
                  <a:pt x="4198" y="4138612"/>
                  <a:pt x="0" y="3911519"/>
                </a:cubicBezTo>
                <a:cubicBezTo>
                  <a:pt x="-4198" y="3684426"/>
                  <a:pt x="4883" y="3429073"/>
                  <a:pt x="0" y="3277809"/>
                </a:cubicBezTo>
                <a:cubicBezTo>
                  <a:pt x="-4883" y="3126545"/>
                  <a:pt x="20677" y="2981278"/>
                  <a:pt x="0" y="2862620"/>
                </a:cubicBezTo>
                <a:cubicBezTo>
                  <a:pt x="-20677" y="2743962"/>
                  <a:pt x="23625" y="2629116"/>
                  <a:pt x="0" y="2403727"/>
                </a:cubicBezTo>
                <a:cubicBezTo>
                  <a:pt x="-23625" y="2178338"/>
                  <a:pt x="27995" y="2095454"/>
                  <a:pt x="0" y="1901129"/>
                </a:cubicBezTo>
                <a:cubicBezTo>
                  <a:pt x="-27995" y="1706804"/>
                  <a:pt x="4713" y="1647107"/>
                  <a:pt x="0" y="1442236"/>
                </a:cubicBezTo>
                <a:cubicBezTo>
                  <a:pt x="-4713" y="1237365"/>
                  <a:pt x="27602" y="1130604"/>
                  <a:pt x="0" y="895934"/>
                </a:cubicBezTo>
                <a:cubicBezTo>
                  <a:pt x="-27602" y="661264"/>
                  <a:pt x="19728" y="663050"/>
                  <a:pt x="0" y="480745"/>
                </a:cubicBezTo>
                <a:cubicBezTo>
                  <a:pt x="-19728" y="298440"/>
                  <a:pt x="880" y="224184"/>
                  <a:pt x="0" y="0"/>
                </a:cubicBezTo>
                <a:close/>
              </a:path>
            </a:pathLst>
          </a:custGeom>
          <a:ln>
            <a:solidFill>
              <a:schemeClr val="tx1"/>
            </a:solidFill>
            <a:extLst>
              <a:ext uri="{C807C97D-BFC1-408E-A445-0C87EB9F89A2}">
                <ask:lineSketchStyleProps xmlns:ask="http://schemas.microsoft.com/office/drawing/2018/sketchyshapes" sd="3977939155">
                  <a:prstGeom prst="rect">
                    <a:avLst/>
                  </a:prstGeom>
                  <ask:type>
                    <ask:lineSketchScribble/>
                  </ask:type>
                </ask:lineSketchStyleProps>
              </a:ext>
            </a:extLst>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buClr>
                <a:srgbClr val="FFFF00"/>
              </a:buClr>
              <a:buFont typeface="Arial" panose="020B0604020202020204" pitchFamily="34" charset="0"/>
              <a:buNone/>
            </a:pPr>
            <a:r>
              <a:rPr lang="en-US" sz="2400" dirty="0">
                <a:solidFill>
                  <a:srgbClr val="00AEEF"/>
                </a:solidFill>
                <a:latin typeface="Times New Roman" pitchFamily="18" charset="0"/>
                <a:cs typeface="Times New Roman" pitchFamily="18" charset="0"/>
              </a:rPr>
              <a:t>2. Patient centered</a:t>
            </a:r>
          </a:p>
          <a:p>
            <a:pPr>
              <a:lnSpc>
                <a:spcPct val="100000"/>
              </a:lnSpc>
              <a:buClr>
                <a:srgbClr val="F58221"/>
              </a:buClr>
            </a:pPr>
            <a:r>
              <a:rPr lang="en-GB" sz="2400" dirty="0">
                <a:latin typeface="Times New Roman" pitchFamily="18" charset="0"/>
                <a:cs typeface="Times New Roman" pitchFamily="18" charset="0"/>
              </a:rPr>
              <a:t>Mutuality</a:t>
            </a:r>
          </a:p>
          <a:p>
            <a:pPr>
              <a:lnSpc>
                <a:spcPct val="100000"/>
              </a:lnSpc>
              <a:buClr>
                <a:srgbClr val="F58221"/>
              </a:buClr>
            </a:pPr>
            <a:r>
              <a:rPr lang="en-GB" sz="2400" dirty="0">
                <a:latin typeface="Times New Roman" pitchFamily="18" charset="0"/>
                <a:cs typeface="Times New Roman" pitchFamily="18" charset="0"/>
              </a:rPr>
              <a:t>Less authoritarian - encourages patient to their own feelings and concerns</a:t>
            </a:r>
          </a:p>
          <a:p>
            <a:pPr>
              <a:lnSpc>
                <a:spcPct val="100000"/>
              </a:lnSpc>
              <a:buClr>
                <a:srgbClr val="F58221"/>
              </a:buClr>
            </a:pPr>
            <a:r>
              <a:rPr lang="en-GB" sz="2400" dirty="0">
                <a:latin typeface="Times New Roman" pitchFamily="18" charset="0"/>
                <a:cs typeface="Times New Roman" pitchFamily="18" charset="0"/>
              </a:rPr>
              <a:t>Open questions</a:t>
            </a:r>
          </a:p>
          <a:p>
            <a:pPr>
              <a:lnSpc>
                <a:spcPct val="100000"/>
              </a:lnSpc>
              <a:buClr>
                <a:srgbClr val="F58221"/>
              </a:buClr>
            </a:pPr>
            <a:r>
              <a:rPr lang="en-GB" sz="2400" dirty="0">
                <a:latin typeface="Times New Roman" pitchFamily="18" charset="0"/>
                <a:cs typeface="Times New Roman" pitchFamily="18" charset="0"/>
              </a:rPr>
              <a:t>‘Voice of the patient’ - communication of patients beliefs, feelings &amp; psychosocial context (bio psychosocial)</a:t>
            </a:r>
          </a:p>
          <a:p>
            <a:pPr>
              <a:lnSpc>
                <a:spcPct val="150000"/>
              </a:lnSpc>
              <a:buClr>
                <a:srgbClr val="FFFF00"/>
              </a:buClr>
              <a:buFont typeface="Arial" panose="020B0604020202020204" pitchFamily="34" charset="0"/>
              <a:buNone/>
            </a:pPr>
            <a:endParaRPr lang="en-US" sz="2400" dirty="0">
              <a:latin typeface="Times New Roman" pitchFamily="18" charset="0"/>
              <a:cs typeface="Times New Roman" pitchFamily="18" charset="0"/>
            </a:endParaRPr>
          </a:p>
        </p:txBody>
      </p:sp>
      <p:sp>
        <p:nvSpPr>
          <p:cNvPr id="6" name="Content Placeholder 2">
            <a:extLst>
              <a:ext uri="{FF2B5EF4-FFF2-40B4-BE49-F238E27FC236}">
                <a16:creationId xmlns:a16="http://schemas.microsoft.com/office/drawing/2014/main" id="{622B8893-9B27-CE75-A379-6902286D3731}"/>
              </a:ext>
            </a:extLst>
          </p:cNvPr>
          <p:cNvSpPr txBox="1">
            <a:spLocks/>
          </p:cNvSpPr>
          <p:nvPr/>
        </p:nvSpPr>
        <p:spPr>
          <a:xfrm>
            <a:off x="6480560" y="1873775"/>
            <a:ext cx="4949440" cy="4252388"/>
          </a:xfrm>
          <a:custGeom>
            <a:avLst/>
            <a:gdLst>
              <a:gd name="connsiteX0" fmla="*/ 0 w 4949440"/>
              <a:gd name="connsiteY0" fmla="*/ 0 h 4252388"/>
              <a:gd name="connsiteX1" fmla="*/ 401455 w 4949440"/>
              <a:gd name="connsiteY1" fmla="*/ 0 h 4252388"/>
              <a:gd name="connsiteX2" fmla="*/ 1000887 w 4949440"/>
              <a:gd name="connsiteY2" fmla="*/ 0 h 4252388"/>
              <a:gd name="connsiteX3" fmla="*/ 1501330 w 4949440"/>
              <a:gd name="connsiteY3" fmla="*/ 0 h 4252388"/>
              <a:gd name="connsiteX4" fmla="*/ 1902785 w 4949440"/>
              <a:gd name="connsiteY4" fmla="*/ 0 h 4252388"/>
              <a:gd name="connsiteX5" fmla="*/ 2353734 w 4949440"/>
              <a:gd name="connsiteY5" fmla="*/ 0 h 4252388"/>
              <a:gd name="connsiteX6" fmla="*/ 2903671 w 4949440"/>
              <a:gd name="connsiteY6" fmla="*/ 0 h 4252388"/>
              <a:gd name="connsiteX7" fmla="*/ 3354620 w 4949440"/>
              <a:gd name="connsiteY7" fmla="*/ 0 h 4252388"/>
              <a:gd name="connsiteX8" fmla="*/ 3904558 w 4949440"/>
              <a:gd name="connsiteY8" fmla="*/ 0 h 4252388"/>
              <a:gd name="connsiteX9" fmla="*/ 4949440 w 4949440"/>
              <a:gd name="connsiteY9" fmla="*/ 0 h 4252388"/>
              <a:gd name="connsiteX10" fmla="*/ 4949440 w 4949440"/>
              <a:gd name="connsiteY10" fmla="*/ 531549 h 4252388"/>
              <a:gd name="connsiteX11" fmla="*/ 4949440 w 4949440"/>
              <a:gd name="connsiteY11" fmla="*/ 978049 h 4252388"/>
              <a:gd name="connsiteX12" fmla="*/ 4949440 w 4949440"/>
              <a:gd name="connsiteY12" fmla="*/ 1552122 h 4252388"/>
              <a:gd name="connsiteX13" fmla="*/ 4949440 w 4949440"/>
              <a:gd name="connsiteY13" fmla="*/ 2041146 h 4252388"/>
              <a:gd name="connsiteX14" fmla="*/ 4949440 w 4949440"/>
              <a:gd name="connsiteY14" fmla="*/ 2615219 h 4252388"/>
              <a:gd name="connsiteX15" fmla="*/ 4949440 w 4949440"/>
              <a:gd name="connsiteY15" fmla="*/ 3231815 h 4252388"/>
              <a:gd name="connsiteX16" fmla="*/ 4949440 w 4949440"/>
              <a:gd name="connsiteY16" fmla="*/ 4252388 h 4252388"/>
              <a:gd name="connsiteX17" fmla="*/ 4498491 w 4949440"/>
              <a:gd name="connsiteY17" fmla="*/ 4252388 h 4252388"/>
              <a:gd name="connsiteX18" fmla="*/ 4047542 w 4949440"/>
              <a:gd name="connsiteY18" fmla="*/ 4252388 h 4252388"/>
              <a:gd name="connsiteX19" fmla="*/ 3448110 w 4949440"/>
              <a:gd name="connsiteY19" fmla="*/ 4252388 h 4252388"/>
              <a:gd name="connsiteX20" fmla="*/ 3046655 w 4949440"/>
              <a:gd name="connsiteY20" fmla="*/ 4252388 h 4252388"/>
              <a:gd name="connsiteX21" fmla="*/ 2546212 w 4949440"/>
              <a:gd name="connsiteY21" fmla="*/ 4252388 h 4252388"/>
              <a:gd name="connsiteX22" fmla="*/ 1897285 w 4949440"/>
              <a:gd name="connsiteY22" fmla="*/ 4252388 h 4252388"/>
              <a:gd name="connsiteX23" fmla="*/ 1446336 w 4949440"/>
              <a:gd name="connsiteY23" fmla="*/ 4252388 h 4252388"/>
              <a:gd name="connsiteX24" fmla="*/ 945893 w 4949440"/>
              <a:gd name="connsiteY24" fmla="*/ 4252388 h 4252388"/>
              <a:gd name="connsiteX25" fmla="*/ 544438 w 4949440"/>
              <a:gd name="connsiteY25" fmla="*/ 4252388 h 4252388"/>
              <a:gd name="connsiteX26" fmla="*/ 0 w 4949440"/>
              <a:gd name="connsiteY26" fmla="*/ 4252388 h 4252388"/>
              <a:gd name="connsiteX27" fmla="*/ 0 w 4949440"/>
              <a:gd name="connsiteY27" fmla="*/ 3720840 h 4252388"/>
              <a:gd name="connsiteX28" fmla="*/ 0 w 4949440"/>
              <a:gd name="connsiteY28" fmla="*/ 3104243 h 4252388"/>
              <a:gd name="connsiteX29" fmla="*/ 0 w 4949440"/>
              <a:gd name="connsiteY29" fmla="*/ 2700266 h 4252388"/>
              <a:gd name="connsiteX30" fmla="*/ 0 w 4949440"/>
              <a:gd name="connsiteY30" fmla="*/ 2083670 h 4252388"/>
              <a:gd name="connsiteX31" fmla="*/ 0 w 4949440"/>
              <a:gd name="connsiteY31" fmla="*/ 1594646 h 4252388"/>
              <a:gd name="connsiteX32" fmla="*/ 0 w 4949440"/>
              <a:gd name="connsiteY32" fmla="*/ 1020573 h 4252388"/>
              <a:gd name="connsiteX33" fmla="*/ 0 w 4949440"/>
              <a:gd name="connsiteY33" fmla="*/ 0 h 4252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4949440" h="4252388" fill="none" extrusionOk="0">
                <a:moveTo>
                  <a:pt x="0" y="0"/>
                </a:moveTo>
                <a:cubicBezTo>
                  <a:pt x="150913" y="-42461"/>
                  <a:pt x="224308" y="37604"/>
                  <a:pt x="401455" y="0"/>
                </a:cubicBezTo>
                <a:cubicBezTo>
                  <a:pt x="578602" y="-37604"/>
                  <a:pt x="782902" y="16832"/>
                  <a:pt x="1000887" y="0"/>
                </a:cubicBezTo>
                <a:cubicBezTo>
                  <a:pt x="1218872" y="-16832"/>
                  <a:pt x="1338454" y="776"/>
                  <a:pt x="1501330" y="0"/>
                </a:cubicBezTo>
                <a:cubicBezTo>
                  <a:pt x="1664206" y="-776"/>
                  <a:pt x="1732016" y="745"/>
                  <a:pt x="1902785" y="0"/>
                </a:cubicBezTo>
                <a:cubicBezTo>
                  <a:pt x="2073555" y="-745"/>
                  <a:pt x="2182661" y="11574"/>
                  <a:pt x="2353734" y="0"/>
                </a:cubicBezTo>
                <a:cubicBezTo>
                  <a:pt x="2524807" y="-11574"/>
                  <a:pt x="2717706" y="23691"/>
                  <a:pt x="2903671" y="0"/>
                </a:cubicBezTo>
                <a:cubicBezTo>
                  <a:pt x="3089636" y="-23691"/>
                  <a:pt x="3193675" y="43474"/>
                  <a:pt x="3354620" y="0"/>
                </a:cubicBezTo>
                <a:cubicBezTo>
                  <a:pt x="3515565" y="-43474"/>
                  <a:pt x="3762646" y="6421"/>
                  <a:pt x="3904558" y="0"/>
                </a:cubicBezTo>
                <a:cubicBezTo>
                  <a:pt x="4046470" y="-6421"/>
                  <a:pt x="4464642" y="30383"/>
                  <a:pt x="4949440" y="0"/>
                </a:cubicBezTo>
                <a:cubicBezTo>
                  <a:pt x="5000131" y="255790"/>
                  <a:pt x="4900251" y="382996"/>
                  <a:pt x="4949440" y="531549"/>
                </a:cubicBezTo>
                <a:cubicBezTo>
                  <a:pt x="4998629" y="680102"/>
                  <a:pt x="4929362" y="767655"/>
                  <a:pt x="4949440" y="978049"/>
                </a:cubicBezTo>
                <a:cubicBezTo>
                  <a:pt x="4969518" y="1188443"/>
                  <a:pt x="4889283" y="1434469"/>
                  <a:pt x="4949440" y="1552122"/>
                </a:cubicBezTo>
                <a:cubicBezTo>
                  <a:pt x="5009597" y="1669775"/>
                  <a:pt x="4941654" y="1820521"/>
                  <a:pt x="4949440" y="2041146"/>
                </a:cubicBezTo>
                <a:cubicBezTo>
                  <a:pt x="4957226" y="2261771"/>
                  <a:pt x="4919298" y="2381821"/>
                  <a:pt x="4949440" y="2615219"/>
                </a:cubicBezTo>
                <a:cubicBezTo>
                  <a:pt x="4979582" y="2848617"/>
                  <a:pt x="4933947" y="3007488"/>
                  <a:pt x="4949440" y="3231815"/>
                </a:cubicBezTo>
                <a:cubicBezTo>
                  <a:pt x="4964933" y="3456142"/>
                  <a:pt x="4918499" y="3895960"/>
                  <a:pt x="4949440" y="4252388"/>
                </a:cubicBezTo>
                <a:cubicBezTo>
                  <a:pt x="4776807" y="4257850"/>
                  <a:pt x="4713694" y="4244188"/>
                  <a:pt x="4498491" y="4252388"/>
                </a:cubicBezTo>
                <a:cubicBezTo>
                  <a:pt x="4283288" y="4260588"/>
                  <a:pt x="4215231" y="4202843"/>
                  <a:pt x="4047542" y="4252388"/>
                </a:cubicBezTo>
                <a:cubicBezTo>
                  <a:pt x="3879853" y="4301933"/>
                  <a:pt x="3744559" y="4207211"/>
                  <a:pt x="3448110" y="4252388"/>
                </a:cubicBezTo>
                <a:cubicBezTo>
                  <a:pt x="3151661" y="4297565"/>
                  <a:pt x="3156151" y="4244360"/>
                  <a:pt x="3046655" y="4252388"/>
                </a:cubicBezTo>
                <a:cubicBezTo>
                  <a:pt x="2937159" y="4260416"/>
                  <a:pt x="2676785" y="4204655"/>
                  <a:pt x="2546212" y="4252388"/>
                </a:cubicBezTo>
                <a:cubicBezTo>
                  <a:pt x="2415639" y="4300121"/>
                  <a:pt x="2034276" y="4177245"/>
                  <a:pt x="1897285" y="4252388"/>
                </a:cubicBezTo>
                <a:cubicBezTo>
                  <a:pt x="1760294" y="4327531"/>
                  <a:pt x="1595595" y="4217684"/>
                  <a:pt x="1446336" y="4252388"/>
                </a:cubicBezTo>
                <a:cubicBezTo>
                  <a:pt x="1297077" y="4287092"/>
                  <a:pt x="1071075" y="4244205"/>
                  <a:pt x="945893" y="4252388"/>
                </a:cubicBezTo>
                <a:cubicBezTo>
                  <a:pt x="820711" y="4260571"/>
                  <a:pt x="667886" y="4225036"/>
                  <a:pt x="544438" y="4252388"/>
                </a:cubicBezTo>
                <a:cubicBezTo>
                  <a:pt x="420991" y="4279740"/>
                  <a:pt x="250840" y="4195718"/>
                  <a:pt x="0" y="4252388"/>
                </a:cubicBezTo>
                <a:cubicBezTo>
                  <a:pt x="-7531" y="4030435"/>
                  <a:pt x="7930" y="3891358"/>
                  <a:pt x="0" y="3720840"/>
                </a:cubicBezTo>
                <a:cubicBezTo>
                  <a:pt x="-7930" y="3550322"/>
                  <a:pt x="27998" y="3352179"/>
                  <a:pt x="0" y="3104243"/>
                </a:cubicBezTo>
                <a:cubicBezTo>
                  <a:pt x="-27998" y="2856307"/>
                  <a:pt x="31587" y="2788168"/>
                  <a:pt x="0" y="2700266"/>
                </a:cubicBezTo>
                <a:cubicBezTo>
                  <a:pt x="-31587" y="2612364"/>
                  <a:pt x="45819" y="2357958"/>
                  <a:pt x="0" y="2083670"/>
                </a:cubicBezTo>
                <a:cubicBezTo>
                  <a:pt x="-45819" y="1809382"/>
                  <a:pt x="18126" y="1744992"/>
                  <a:pt x="0" y="1594646"/>
                </a:cubicBezTo>
                <a:cubicBezTo>
                  <a:pt x="-18126" y="1444300"/>
                  <a:pt x="68222" y="1246737"/>
                  <a:pt x="0" y="1020573"/>
                </a:cubicBezTo>
                <a:cubicBezTo>
                  <a:pt x="-68222" y="794409"/>
                  <a:pt x="112276" y="409765"/>
                  <a:pt x="0" y="0"/>
                </a:cubicBezTo>
                <a:close/>
              </a:path>
              <a:path w="4949440" h="4252388" stroke="0" extrusionOk="0">
                <a:moveTo>
                  <a:pt x="0" y="0"/>
                </a:moveTo>
                <a:cubicBezTo>
                  <a:pt x="227221" y="-2547"/>
                  <a:pt x="439561" y="45412"/>
                  <a:pt x="599432" y="0"/>
                </a:cubicBezTo>
                <a:cubicBezTo>
                  <a:pt x="759303" y="-45412"/>
                  <a:pt x="935769" y="1821"/>
                  <a:pt x="1050381" y="0"/>
                </a:cubicBezTo>
                <a:cubicBezTo>
                  <a:pt x="1164993" y="-1821"/>
                  <a:pt x="1384050" y="15316"/>
                  <a:pt x="1649813" y="0"/>
                </a:cubicBezTo>
                <a:cubicBezTo>
                  <a:pt x="1915576" y="-15316"/>
                  <a:pt x="2050012" y="63108"/>
                  <a:pt x="2199751" y="0"/>
                </a:cubicBezTo>
                <a:cubicBezTo>
                  <a:pt x="2349490" y="-63108"/>
                  <a:pt x="2713988" y="21866"/>
                  <a:pt x="2848678" y="0"/>
                </a:cubicBezTo>
                <a:cubicBezTo>
                  <a:pt x="2983368" y="-21866"/>
                  <a:pt x="3115112" y="48047"/>
                  <a:pt x="3299627" y="0"/>
                </a:cubicBezTo>
                <a:cubicBezTo>
                  <a:pt x="3484142" y="-48047"/>
                  <a:pt x="3504548" y="8336"/>
                  <a:pt x="3701081" y="0"/>
                </a:cubicBezTo>
                <a:cubicBezTo>
                  <a:pt x="3897614" y="-8336"/>
                  <a:pt x="3979883" y="34657"/>
                  <a:pt x="4102536" y="0"/>
                </a:cubicBezTo>
                <a:cubicBezTo>
                  <a:pt x="4225189" y="-34657"/>
                  <a:pt x="4702905" y="56538"/>
                  <a:pt x="4949440" y="0"/>
                </a:cubicBezTo>
                <a:cubicBezTo>
                  <a:pt x="4954610" y="137565"/>
                  <a:pt x="4937200" y="262685"/>
                  <a:pt x="4949440" y="446501"/>
                </a:cubicBezTo>
                <a:cubicBezTo>
                  <a:pt x="4961680" y="630317"/>
                  <a:pt x="4944820" y="728971"/>
                  <a:pt x="4949440" y="935525"/>
                </a:cubicBezTo>
                <a:cubicBezTo>
                  <a:pt x="4954060" y="1142079"/>
                  <a:pt x="4938258" y="1346742"/>
                  <a:pt x="4949440" y="1467074"/>
                </a:cubicBezTo>
                <a:cubicBezTo>
                  <a:pt x="4960622" y="1587406"/>
                  <a:pt x="4910261" y="1855307"/>
                  <a:pt x="4949440" y="2083670"/>
                </a:cubicBezTo>
                <a:cubicBezTo>
                  <a:pt x="4988619" y="2312033"/>
                  <a:pt x="4919167" y="2390214"/>
                  <a:pt x="4949440" y="2615219"/>
                </a:cubicBezTo>
                <a:cubicBezTo>
                  <a:pt x="4979713" y="2840224"/>
                  <a:pt x="4919727" y="2820110"/>
                  <a:pt x="4949440" y="3019195"/>
                </a:cubicBezTo>
                <a:cubicBezTo>
                  <a:pt x="4979153" y="3218280"/>
                  <a:pt x="4942824" y="3326022"/>
                  <a:pt x="4949440" y="3508220"/>
                </a:cubicBezTo>
                <a:cubicBezTo>
                  <a:pt x="4956056" y="3690418"/>
                  <a:pt x="4914332" y="3901397"/>
                  <a:pt x="4949440" y="4252388"/>
                </a:cubicBezTo>
                <a:cubicBezTo>
                  <a:pt x="4778801" y="4290050"/>
                  <a:pt x="4655380" y="4220320"/>
                  <a:pt x="4498491" y="4252388"/>
                </a:cubicBezTo>
                <a:cubicBezTo>
                  <a:pt x="4341602" y="4284456"/>
                  <a:pt x="3997330" y="4248755"/>
                  <a:pt x="3849564" y="4252388"/>
                </a:cubicBezTo>
                <a:cubicBezTo>
                  <a:pt x="3701798" y="4256021"/>
                  <a:pt x="3538989" y="4210533"/>
                  <a:pt x="3299627" y="4252388"/>
                </a:cubicBezTo>
                <a:cubicBezTo>
                  <a:pt x="3060265" y="4294243"/>
                  <a:pt x="3000618" y="4239406"/>
                  <a:pt x="2898172" y="4252388"/>
                </a:cubicBezTo>
                <a:cubicBezTo>
                  <a:pt x="2795726" y="4265370"/>
                  <a:pt x="2540419" y="4210475"/>
                  <a:pt x="2447223" y="4252388"/>
                </a:cubicBezTo>
                <a:cubicBezTo>
                  <a:pt x="2354027" y="4294301"/>
                  <a:pt x="2099304" y="4224466"/>
                  <a:pt x="1897285" y="4252388"/>
                </a:cubicBezTo>
                <a:cubicBezTo>
                  <a:pt x="1695266" y="4280310"/>
                  <a:pt x="1596433" y="4233445"/>
                  <a:pt x="1396842" y="4252388"/>
                </a:cubicBezTo>
                <a:cubicBezTo>
                  <a:pt x="1197251" y="4271331"/>
                  <a:pt x="1174840" y="4228184"/>
                  <a:pt x="995387" y="4252388"/>
                </a:cubicBezTo>
                <a:cubicBezTo>
                  <a:pt x="815934" y="4276592"/>
                  <a:pt x="791655" y="4232262"/>
                  <a:pt x="593933" y="4252388"/>
                </a:cubicBezTo>
                <a:cubicBezTo>
                  <a:pt x="396211" y="4272514"/>
                  <a:pt x="159831" y="4247313"/>
                  <a:pt x="0" y="4252388"/>
                </a:cubicBezTo>
                <a:cubicBezTo>
                  <a:pt x="-60915" y="4097357"/>
                  <a:pt x="25588" y="3911932"/>
                  <a:pt x="0" y="3720840"/>
                </a:cubicBezTo>
                <a:cubicBezTo>
                  <a:pt x="-25588" y="3529748"/>
                  <a:pt x="37964" y="3380158"/>
                  <a:pt x="0" y="3231815"/>
                </a:cubicBezTo>
                <a:cubicBezTo>
                  <a:pt x="-37964" y="3083472"/>
                  <a:pt x="49451" y="2903621"/>
                  <a:pt x="0" y="2785314"/>
                </a:cubicBezTo>
                <a:cubicBezTo>
                  <a:pt x="-49451" y="2667007"/>
                  <a:pt x="32260" y="2509473"/>
                  <a:pt x="0" y="2381337"/>
                </a:cubicBezTo>
                <a:cubicBezTo>
                  <a:pt x="-32260" y="2253201"/>
                  <a:pt x="30434" y="2126706"/>
                  <a:pt x="0" y="1934837"/>
                </a:cubicBezTo>
                <a:cubicBezTo>
                  <a:pt x="-30434" y="1742968"/>
                  <a:pt x="59410" y="1589563"/>
                  <a:pt x="0" y="1360764"/>
                </a:cubicBezTo>
                <a:cubicBezTo>
                  <a:pt x="-59410" y="1131965"/>
                  <a:pt x="15620" y="1089919"/>
                  <a:pt x="0" y="829216"/>
                </a:cubicBezTo>
                <a:cubicBezTo>
                  <a:pt x="-15620" y="568513"/>
                  <a:pt x="89621" y="220327"/>
                  <a:pt x="0" y="0"/>
                </a:cubicBezTo>
                <a:close/>
              </a:path>
            </a:pathLst>
          </a:custGeom>
          <a:ln>
            <a:solidFill>
              <a:schemeClr val="tx1"/>
            </a:solidFill>
            <a:extLst>
              <a:ext uri="{C807C97D-BFC1-408E-A445-0C87EB9F89A2}">
                <ask:lineSketchStyleProps xmlns:ask="http://schemas.microsoft.com/office/drawing/2018/sketchyshapes" sd="2177477200">
                  <a:prstGeom prst="rect">
                    <a:avLst/>
                  </a:prstGeom>
                  <ask:type>
                    <ask:lineSketchScribble/>
                  </ask:type>
                </ask:lineSketchStyleProps>
              </a:ext>
            </a:extLst>
          </a:ln>
        </p:spPr>
        <p:txBody>
          <a:bodyP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indent="-274320">
              <a:lnSpc>
                <a:spcPct val="150000"/>
              </a:lnSpc>
              <a:buClr>
                <a:srgbClr val="FFFF00"/>
              </a:buClr>
              <a:buFont typeface="Arial" panose="020B0604020202020204" pitchFamily="34" charset="0"/>
              <a:buNone/>
              <a:defRPr/>
            </a:pPr>
            <a:r>
              <a:rPr lang="en-US" b="1" dirty="0">
                <a:solidFill>
                  <a:srgbClr val="00AEEF"/>
                </a:solidFill>
                <a:latin typeface="Times New Roman" pitchFamily="18" charset="0"/>
                <a:cs typeface="Times New Roman" pitchFamily="18" charset="0"/>
              </a:rPr>
              <a:t>Key aspects of a of patient-</a:t>
            </a:r>
            <a:r>
              <a:rPr lang="en-US" b="1" dirty="0" err="1">
                <a:solidFill>
                  <a:srgbClr val="00AEEF"/>
                </a:solidFill>
                <a:latin typeface="Times New Roman" pitchFamily="18" charset="0"/>
                <a:cs typeface="Times New Roman" pitchFamily="18" charset="0"/>
              </a:rPr>
              <a:t>centred</a:t>
            </a:r>
            <a:r>
              <a:rPr lang="en-US" b="1" dirty="0">
                <a:solidFill>
                  <a:srgbClr val="00AEEF"/>
                </a:solidFill>
                <a:latin typeface="Times New Roman" pitchFamily="18" charset="0"/>
                <a:cs typeface="Times New Roman" pitchFamily="18" charset="0"/>
              </a:rPr>
              <a:t> consultation</a:t>
            </a:r>
          </a:p>
          <a:p>
            <a:pPr marL="274320" indent="-274320">
              <a:lnSpc>
                <a:spcPct val="150000"/>
              </a:lnSpc>
              <a:buClr>
                <a:srgbClr val="F58221"/>
              </a:buClr>
              <a:defRPr/>
            </a:pPr>
            <a:r>
              <a:rPr lang="en-US" dirty="0">
                <a:latin typeface="Times New Roman" pitchFamily="18" charset="0"/>
                <a:cs typeface="Times New Roman" pitchFamily="18" charset="0"/>
              </a:rPr>
              <a:t>Biopsychosocial perspective </a:t>
            </a:r>
          </a:p>
          <a:p>
            <a:pPr marL="274320" indent="-274320">
              <a:lnSpc>
                <a:spcPct val="150000"/>
              </a:lnSpc>
              <a:buClr>
                <a:srgbClr val="F58221"/>
              </a:buClr>
              <a:defRPr/>
            </a:pPr>
            <a:r>
              <a:rPr lang="en-US" dirty="0">
                <a:latin typeface="Times New Roman" pitchFamily="18" charset="0"/>
                <a:cs typeface="Times New Roman" pitchFamily="18" charset="0"/>
              </a:rPr>
              <a:t>Patient-as-a-person</a:t>
            </a:r>
          </a:p>
          <a:p>
            <a:pPr marL="274320" indent="-274320">
              <a:lnSpc>
                <a:spcPct val="150000"/>
              </a:lnSpc>
              <a:buClr>
                <a:srgbClr val="F58221"/>
              </a:buClr>
              <a:defRPr/>
            </a:pPr>
            <a:r>
              <a:rPr lang="en-US" dirty="0">
                <a:latin typeface="Times New Roman" pitchFamily="18" charset="0"/>
                <a:cs typeface="Times New Roman" pitchFamily="18" charset="0"/>
              </a:rPr>
              <a:t>Sharing power and responsibility</a:t>
            </a:r>
          </a:p>
          <a:p>
            <a:pPr marL="274320" indent="-274320">
              <a:lnSpc>
                <a:spcPct val="150000"/>
              </a:lnSpc>
              <a:buClr>
                <a:srgbClr val="F58221"/>
              </a:buClr>
              <a:defRPr/>
            </a:pPr>
            <a:r>
              <a:rPr lang="en-US" dirty="0">
                <a:latin typeface="Times New Roman" pitchFamily="18" charset="0"/>
                <a:cs typeface="Times New Roman" pitchFamily="18" charset="0"/>
              </a:rPr>
              <a:t>Therapeutic alliance</a:t>
            </a:r>
            <a:endParaRPr lang="cs-CZ" dirty="0">
              <a:latin typeface="Times New Roman" pitchFamily="18" charset="0"/>
              <a:cs typeface="Times New Roman" pitchFamily="18" charset="0"/>
            </a:endParaRPr>
          </a:p>
          <a:p>
            <a:pPr marL="274320" indent="-274320">
              <a:lnSpc>
                <a:spcPct val="150000"/>
              </a:lnSpc>
              <a:buClr>
                <a:srgbClr val="F58221"/>
              </a:buClr>
              <a:defRPr/>
            </a:pPr>
            <a:r>
              <a:rPr lang="en-US" dirty="0">
                <a:latin typeface="Times New Roman" pitchFamily="18" charset="0"/>
                <a:cs typeface="Times New Roman" pitchFamily="18" charset="0"/>
              </a:rPr>
              <a:t>Doctor-as-a-person</a:t>
            </a:r>
            <a:endParaRPr lang="cs-CZ" dirty="0">
              <a:latin typeface="Times New Roman" pitchFamily="18" charset="0"/>
              <a:cs typeface="Times New Roman" pitchFamily="18" charset="0"/>
            </a:endParaRPr>
          </a:p>
          <a:p>
            <a:pPr>
              <a:buClr>
                <a:srgbClr val="FFFF00"/>
              </a:buClr>
              <a:buFont typeface="Arial" panose="020B0604020202020204" pitchFamily="34" charset="0"/>
              <a:buNone/>
            </a:pPr>
            <a:endParaRPr lang="en-US" dirty="0"/>
          </a:p>
        </p:txBody>
      </p:sp>
    </p:spTree>
    <p:extLst>
      <p:ext uri="{BB962C8B-B14F-4D97-AF65-F5344CB8AC3E}">
        <p14:creationId xmlns:p14="http://schemas.microsoft.com/office/powerpoint/2010/main" val="13546898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297AF132-A0F5-DF03-BDB9-735819A0B52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4850A0AE-7451-558B-4161-BBB98B2F4B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362" name="Rectangle 2">
            <a:extLst>
              <a:ext uri="{FF2B5EF4-FFF2-40B4-BE49-F238E27FC236}">
                <a16:creationId xmlns:a16="http://schemas.microsoft.com/office/drawing/2014/main" id="{6D348C23-155C-8AED-724F-46AF0DCB3A4B}"/>
              </a:ext>
            </a:extLst>
          </p:cNvPr>
          <p:cNvSpPr>
            <a:spLocks noGrp="1" noChangeArrowheads="1"/>
          </p:cNvSpPr>
          <p:nvPr>
            <p:ph type="title" idx="4294967295"/>
          </p:nvPr>
        </p:nvSpPr>
        <p:spPr>
          <a:xfrm>
            <a:off x="959369" y="364578"/>
            <a:ext cx="10972800" cy="1143000"/>
          </a:xfrm>
          <a:noFill/>
          <a:ln>
            <a:noFill/>
          </a:ln>
        </p:spPr>
        <p:txBody>
          <a:bodyPr/>
          <a:lstStyle/>
          <a:p>
            <a:pPr>
              <a:defRPr/>
            </a:pPr>
            <a:r>
              <a:rPr lang="en-US" sz="3200" b="1" dirty="0">
                <a:ln w="0"/>
                <a:solidFill>
                  <a:srgbClr val="F58221"/>
                </a:solidFill>
              </a:rPr>
              <a:t>BARRIERS</a:t>
            </a:r>
            <a:r>
              <a:rPr lang="en-US" sz="3200" b="1" dirty="0">
                <a:ln w="0"/>
                <a:solidFill>
                  <a:srgbClr val="203E5F"/>
                </a:solidFill>
              </a:rPr>
              <a:t> IN COMMUNICATION</a:t>
            </a:r>
            <a:endParaRPr lang="hu-HU" b="1" dirty="0">
              <a:ln w="0"/>
              <a:solidFill>
                <a:srgbClr val="203E5F"/>
              </a:solidFill>
            </a:endParaRPr>
          </a:p>
        </p:txBody>
      </p:sp>
      <p:sp>
        <p:nvSpPr>
          <p:cNvPr id="5" name="Content Placeholder 2">
            <a:extLst>
              <a:ext uri="{FF2B5EF4-FFF2-40B4-BE49-F238E27FC236}">
                <a16:creationId xmlns:a16="http://schemas.microsoft.com/office/drawing/2014/main" id="{7671FBBA-2303-6794-E604-85B2B6FC5218}"/>
              </a:ext>
            </a:extLst>
          </p:cNvPr>
          <p:cNvSpPr txBox="1">
            <a:spLocks/>
          </p:cNvSpPr>
          <p:nvPr/>
        </p:nvSpPr>
        <p:spPr>
          <a:xfrm>
            <a:off x="762000" y="1755751"/>
            <a:ext cx="5334000" cy="4370412"/>
          </a:xfrm>
          <a:custGeom>
            <a:avLst/>
            <a:gdLst>
              <a:gd name="connsiteX0" fmla="*/ 0 w 5334000"/>
              <a:gd name="connsiteY0" fmla="*/ 0 h 4370412"/>
              <a:gd name="connsiteX1" fmla="*/ 699347 w 5334000"/>
              <a:gd name="connsiteY1" fmla="*/ 0 h 4370412"/>
              <a:gd name="connsiteX2" fmla="*/ 1345353 w 5334000"/>
              <a:gd name="connsiteY2" fmla="*/ 0 h 4370412"/>
              <a:gd name="connsiteX3" fmla="*/ 2044700 w 5334000"/>
              <a:gd name="connsiteY3" fmla="*/ 0 h 4370412"/>
              <a:gd name="connsiteX4" fmla="*/ 2530687 w 5334000"/>
              <a:gd name="connsiteY4" fmla="*/ 0 h 4370412"/>
              <a:gd name="connsiteX5" fmla="*/ 3070013 w 5334000"/>
              <a:gd name="connsiteY5" fmla="*/ 0 h 4370412"/>
              <a:gd name="connsiteX6" fmla="*/ 3769360 w 5334000"/>
              <a:gd name="connsiteY6" fmla="*/ 0 h 4370412"/>
              <a:gd name="connsiteX7" fmla="*/ 4415367 w 5334000"/>
              <a:gd name="connsiteY7" fmla="*/ 0 h 4370412"/>
              <a:gd name="connsiteX8" fmla="*/ 5334000 w 5334000"/>
              <a:gd name="connsiteY8" fmla="*/ 0 h 4370412"/>
              <a:gd name="connsiteX9" fmla="*/ 5334000 w 5334000"/>
              <a:gd name="connsiteY9" fmla="*/ 502597 h 4370412"/>
              <a:gd name="connsiteX10" fmla="*/ 5334000 w 5334000"/>
              <a:gd name="connsiteY10" fmla="*/ 961491 h 4370412"/>
              <a:gd name="connsiteX11" fmla="*/ 5334000 w 5334000"/>
              <a:gd name="connsiteY11" fmla="*/ 1464088 h 4370412"/>
              <a:gd name="connsiteX12" fmla="*/ 5334000 w 5334000"/>
              <a:gd name="connsiteY12" fmla="*/ 2010390 h 4370412"/>
              <a:gd name="connsiteX13" fmla="*/ 5334000 w 5334000"/>
              <a:gd name="connsiteY13" fmla="*/ 2425579 h 4370412"/>
              <a:gd name="connsiteX14" fmla="*/ 5334000 w 5334000"/>
              <a:gd name="connsiteY14" fmla="*/ 3015584 h 4370412"/>
              <a:gd name="connsiteX15" fmla="*/ 5334000 w 5334000"/>
              <a:gd name="connsiteY15" fmla="*/ 3649294 h 4370412"/>
              <a:gd name="connsiteX16" fmla="*/ 5334000 w 5334000"/>
              <a:gd name="connsiteY16" fmla="*/ 4370412 h 4370412"/>
              <a:gd name="connsiteX17" fmla="*/ 4794673 w 5334000"/>
              <a:gd name="connsiteY17" fmla="*/ 4370412 h 4370412"/>
              <a:gd name="connsiteX18" fmla="*/ 4202007 w 5334000"/>
              <a:gd name="connsiteY18" fmla="*/ 4370412 h 4370412"/>
              <a:gd name="connsiteX19" fmla="*/ 3609340 w 5334000"/>
              <a:gd name="connsiteY19" fmla="*/ 4370412 h 4370412"/>
              <a:gd name="connsiteX20" fmla="*/ 2909993 w 5334000"/>
              <a:gd name="connsiteY20" fmla="*/ 4370412 h 4370412"/>
              <a:gd name="connsiteX21" fmla="*/ 2370667 w 5334000"/>
              <a:gd name="connsiteY21" fmla="*/ 4370412 h 4370412"/>
              <a:gd name="connsiteX22" fmla="*/ 1884680 w 5334000"/>
              <a:gd name="connsiteY22" fmla="*/ 4370412 h 4370412"/>
              <a:gd name="connsiteX23" fmla="*/ 1452033 w 5334000"/>
              <a:gd name="connsiteY23" fmla="*/ 4370412 h 4370412"/>
              <a:gd name="connsiteX24" fmla="*/ 912707 w 5334000"/>
              <a:gd name="connsiteY24" fmla="*/ 4370412 h 4370412"/>
              <a:gd name="connsiteX25" fmla="*/ 0 w 5334000"/>
              <a:gd name="connsiteY25" fmla="*/ 4370412 h 4370412"/>
              <a:gd name="connsiteX26" fmla="*/ 0 w 5334000"/>
              <a:gd name="connsiteY26" fmla="*/ 3780406 h 4370412"/>
              <a:gd name="connsiteX27" fmla="*/ 0 w 5334000"/>
              <a:gd name="connsiteY27" fmla="*/ 3146697 h 4370412"/>
              <a:gd name="connsiteX28" fmla="*/ 0 w 5334000"/>
              <a:gd name="connsiteY28" fmla="*/ 2731508 h 4370412"/>
              <a:gd name="connsiteX29" fmla="*/ 0 w 5334000"/>
              <a:gd name="connsiteY29" fmla="*/ 2185206 h 4370412"/>
              <a:gd name="connsiteX30" fmla="*/ 0 w 5334000"/>
              <a:gd name="connsiteY30" fmla="*/ 1551496 h 4370412"/>
              <a:gd name="connsiteX31" fmla="*/ 0 w 5334000"/>
              <a:gd name="connsiteY31" fmla="*/ 1005195 h 4370412"/>
              <a:gd name="connsiteX32" fmla="*/ 0 w 5334000"/>
              <a:gd name="connsiteY32" fmla="*/ 502597 h 4370412"/>
              <a:gd name="connsiteX33" fmla="*/ 0 w 5334000"/>
              <a:gd name="connsiteY33" fmla="*/ 0 h 4370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5334000" h="4370412" fill="none" extrusionOk="0">
                <a:moveTo>
                  <a:pt x="0" y="0"/>
                </a:moveTo>
                <a:cubicBezTo>
                  <a:pt x="196280" y="-1796"/>
                  <a:pt x="467682" y="63528"/>
                  <a:pt x="699347" y="0"/>
                </a:cubicBezTo>
                <a:cubicBezTo>
                  <a:pt x="931012" y="-63528"/>
                  <a:pt x="1096083" y="3877"/>
                  <a:pt x="1345353" y="0"/>
                </a:cubicBezTo>
                <a:cubicBezTo>
                  <a:pt x="1594623" y="-3877"/>
                  <a:pt x="1868751" y="63074"/>
                  <a:pt x="2044700" y="0"/>
                </a:cubicBezTo>
                <a:cubicBezTo>
                  <a:pt x="2220649" y="-63074"/>
                  <a:pt x="2330245" y="8912"/>
                  <a:pt x="2530687" y="0"/>
                </a:cubicBezTo>
                <a:cubicBezTo>
                  <a:pt x="2731129" y="-8912"/>
                  <a:pt x="2949659" y="34990"/>
                  <a:pt x="3070013" y="0"/>
                </a:cubicBezTo>
                <a:cubicBezTo>
                  <a:pt x="3190367" y="-34990"/>
                  <a:pt x="3591935" y="1709"/>
                  <a:pt x="3769360" y="0"/>
                </a:cubicBezTo>
                <a:cubicBezTo>
                  <a:pt x="3946785" y="-1709"/>
                  <a:pt x="4132693" y="72155"/>
                  <a:pt x="4415367" y="0"/>
                </a:cubicBezTo>
                <a:cubicBezTo>
                  <a:pt x="4698041" y="-72155"/>
                  <a:pt x="4954662" y="60001"/>
                  <a:pt x="5334000" y="0"/>
                </a:cubicBezTo>
                <a:cubicBezTo>
                  <a:pt x="5378093" y="104623"/>
                  <a:pt x="5296280" y="307268"/>
                  <a:pt x="5334000" y="502597"/>
                </a:cubicBezTo>
                <a:cubicBezTo>
                  <a:pt x="5371720" y="697926"/>
                  <a:pt x="5319274" y="752305"/>
                  <a:pt x="5334000" y="961491"/>
                </a:cubicBezTo>
                <a:cubicBezTo>
                  <a:pt x="5348726" y="1170677"/>
                  <a:pt x="5329413" y="1242141"/>
                  <a:pt x="5334000" y="1464088"/>
                </a:cubicBezTo>
                <a:cubicBezTo>
                  <a:pt x="5338587" y="1686035"/>
                  <a:pt x="5300268" y="1757440"/>
                  <a:pt x="5334000" y="2010390"/>
                </a:cubicBezTo>
                <a:cubicBezTo>
                  <a:pt x="5367732" y="2263340"/>
                  <a:pt x="5311304" y="2303651"/>
                  <a:pt x="5334000" y="2425579"/>
                </a:cubicBezTo>
                <a:cubicBezTo>
                  <a:pt x="5356696" y="2547507"/>
                  <a:pt x="5310398" y="2747220"/>
                  <a:pt x="5334000" y="3015584"/>
                </a:cubicBezTo>
                <a:cubicBezTo>
                  <a:pt x="5357602" y="3283949"/>
                  <a:pt x="5302039" y="3462521"/>
                  <a:pt x="5334000" y="3649294"/>
                </a:cubicBezTo>
                <a:cubicBezTo>
                  <a:pt x="5365961" y="3836067"/>
                  <a:pt x="5332466" y="4154930"/>
                  <a:pt x="5334000" y="4370412"/>
                </a:cubicBezTo>
                <a:cubicBezTo>
                  <a:pt x="5149523" y="4423191"/>
                  <a:pt x="5054365" y="4326342"/>
                  <a:pt x="4794673" y="4370412"/>
                </a:cubicBezTo>
                <a:cubicBezTo>
                  <a:pt x="4534981" y="4414482"/>
                  <a:pt x="4406935" y="4312406"/>
                  <a:pt x="4202007" y="4370412"/>
                </a:cubicBezTo>
                <a:cubicBezTo>
                  <a:pt x="3997079" y="4428418"/>
                  <a:pt x="3804110" y="4345886"/>
                  <a:pt x="3609340" y="4370412"/>
                </a:cubicBezTo>
                <a:cubicBezTo>
                  <a:pt x="3414570" y="4394938"/>
                  <a:pt x="3186918" y="4356639"/>
                  <a:pt x="2909993" y="4370412"/>
                </a:cubicBezTo>
                <a:cubicBezTo>
                  <a:pt x="2633068" y="4384185"/>
                  <a:pt x="2545785" y="4331835"/>
                  <a:pt x="2370667" y="4370412"/>
                </a:cubicBezTo>
                <a:cubicBezTo>
                  <a:pt x="2195549" y="4408989"/>
                  <a:pt x="2075626" y="4348583"/>
                  <a:pt x="1884680" y="4370412"/>
                </a:cubicBezTo>
                <a:cubicBezTo>
                  <a:pt x="1693734" y="4392241"/>
                  <a:pt x="1647887" y="4321286"/>
                  <a:pt x="1452033" y="4370412"/>
                </a:cubicBezTo>
                <a:cubicBezTo>
                  <a:pt x="1256179" y="4419538"/>
                  <a:pt x="1157589" y="4320836"/>
                  <a:pt x="912707" y="4370412"/>
                </a:cubicBezTo>
                <a:cubicBezTo>
                  <a:pt x="667825" y="4419988"/>
                  <a:pt x="309045" y="4327924"/>
                  <a:pt x="0" y="4370412"/>
                </a:cubicBezTo>
                <a:cubicBezTo>
                  <a:pt x="-33464" y="4080228"/>
                  <a:pt x="16476" y="3985872"/>
                  <a:pt x="0" y="3780406"/>
                </a:cubicBezTo>
                <a:cubicBezTo>
                  <a:pt x="-16476" y="3574940"/>
                  <a:pt x="5808" y="3442170"/>
                  <a:pt x="0" y="3146697"/>
                </a:cubicBezTo>
                <a:cubicBezTo>
                  <a:pt x="-5808" y="2851224"/>
                  <a:pt x="29518" y="2918758"/>
                  <a:pt x="0" y="2731508"/>
                </a:cubicBezTo>
                <a:cubicBezTo>
                  <a:pt x="-29518" y="2544258"/>
                  <a:pt x="34422" y="2407070"/>
                  <a:pt x="0" y="2185206"/>
                </a:cubicBezTo>
                <a:cubicBezTo>
                  <a:pt x="-34422" y="1963342"/>
                  <a:pt x="486" y="1796857"/>
                  <a:pt x="0" y="1551496"/>
                </a:cubicBezTo>
                <a:cubicBezTo>
                  <a:pt x="-486" y="1306135"/>
                  <a:pt x="37184" y="1156666"/>
                  <a:pt x="0" y="1005195"/>
                </a:cubicBezTo>
                <a:cubicBezTo>
                  <a:pt x="-37184" y="853724"/>
                  <a:pt x="49891" y="632479"/>
                  <a:pt x="0" y="502597"/>
                </a:cubicBezTo>
                <a:cubicBezTo>
                  <a:pt x="-49891" y="372715"/>
                  <a:pt x="46294" y="160310"/>
                  <a:pt x="0" y="0"/>
                </a:cubicBezTo>
                <a:close/>
              </a:path>
              <a:path w="5334000" h="4370412" stroke="0" extrusionOk="0">
                <a:moveTo>
                  <a:pt x="0" y="0"/>
                </a:moveTo>
                <a:cubicBezTo>
                  <a:pt x="211842" y="-40356"/>
                  <a:pt x="326062" y="862"/>
                  <a:pt x="485987" y="0"/>
                </a:cubicBezTo>
                <a:cubicBezTo>
                  <a:pt x="645912" y="-862"/>
                  <a:pt x="802677" y="6726"/>
                  <a:pt x="1025313" y="0"/>
                </a:cubicBezTo>
                <a:cubicBezTo>
                  <a:pt x="1247949" y="-6726"/>
                  <a:pt x="1474358" y="24085"/>
                  <a:pt x="1671320" y="0"/>
                </a:cubicBezTo>
                <a:cubicBezTo>
                  <a:pt x="1868282" y="-24085"/>
                  <a:pt x="2005001" y="22397"/>
                  <a:pt x="2103967" y="0"/>
                </a:cubicBezTo>
                <a:cubicBezTo>
                  <a:pt x="2202933" y="-22397"/>
                  <a:pt x="2320978" y="29426"/>
                  <a:pt x="2536613" y="0"/>
                </a:cubicBezTo>
                <a:cubicBezTo>
                  <a:pt x="2752248" y="-29426"/>
                  <a:pt x="2926297" y="11922"/>
                  <a:pt x="3129280" y="0"/>
                </a:cubicBezTo>
                <a:cubicBezTo>
                  <a:pt x="3332263" y="-11922"/>
                  <a:pt x="3506440" y="28129"/>
                  <a:pt x="3668607" y="0"/>
                </a:cubicBezTo>
                <a:cubicBezTo>
                  <a:pt x="3830774" y="-28129"/>
                  <a:pt x="4034490" y="29769"/>
                  <a:pt x="4367953" y="0"/>
                </a:cubicBezTo>
                <a:cubicBezTo>
                  <a:pt x="4701416" y="-29769"/>
                  <a:pt x="5061990" y="112519"/>
                  <a:pt x="5334000" y="0"/>
                </a:cubicBezTo>
                <a:cubicBezTo>
                  <a:pt x="5356456" y="251812"/>
                  <a:pt x="5283243" y="436423"/>
                  <a:pt x="5334000" y="546302"/>
                </a:cubicBezTo>
                <a:cubicBezTo>
                  <a:pt x="5384757" y="656181"/>
                  <a:pt x="5289175" y="835193"/>
                  <a:pt x="5334000" y="961491"/>
                </a:cubicBezTo>
                <a:cubicBezTo>
                  <a:pt x="5378825" y="1087789"/>
                  <a:pt x="5311275" y="1269137"/>
                  <a:pt x="5334000" y="1464088"/>
                </a:cubicBezTo>
                <a:cubicBezTo>
                  <a:pt x="5356725" y="1659039"/>
                  <a:pt x="5310969" y="1826196"/>
                  <a:pt x="5334000" y="2097798"/>
                </a:cubicBezTo>
                <a:cubicBezTo>
                  <a:pt x="5357031" y="2369400"/>
                  <a:pt x="5327778" y="2393355"/>
                  <a:pt x="5334000" y="2600395"/>
                </a:cubicBezTo>
                <a:cubicBezTo>
                  <a:pt x="5340222" y="2807435"/>
                  <a:pt x="5286188" y="2895740"/>
                  <a:pt x="5334000" y="3015584"/>
                </a:cubicBezTo>
                <a:cubicBezTo>
                  <a:pt x="5381812" y="3135428"/>
                  <a:pt x="5306670" y="3245531"/>
                  <a:pt x="5334000" y="3430773"/>
                </a:cubicBezTo>
                <a:cubicBezTo>
                  <a:pt x="5361330" y="3616015"/>
                  <a:pt x="5263298" y="4067414"/>
                  <a:pt x="5334000" y="4370412"/>
                </a:cubicBezTo>
                <a:cubicBezTo>
                  <a:pt x="5189936" y="4449018"/>
                  <a:pt x="4843587" y="4309867"/>
                  <a:pt x="4634653" y="4370412"/>
                </a:cubicBezTo>
                <a:cubicBezTo>
                  <a:pt x="4425719" y="4430957"/>
                  <a:pt x="4174241" y="4326592"/>
                  <a:pt x="3935307" y="4370412"/>
                </a:cubicBezTo>
                <a:cubicBezTo>
                  <a:pt x="3696373" y="4414232"/>
                  <a:pt x="3611280" y="4340664"/>
                  <a:pt x="3395980" y="4370412"/>
                </a:cubicBezTo>
                <a:cubicBezTo>
                  <a:pt x="3180680" y="4400160"/>
                  <a:pt x="3048006" y="4335803"/>
                  <a:pt x="2909993" y="4370412"/>
                </a:cubicBezTo>
                <a:cubicBezTo>
                  <a:pt x="2771980" y="4405021"/>
                  <a:pt x="2403619" y="4354444"/>
                  <a:pt x="2263987" y="4370412"/>
                </a:cubicBezTo>
                <a:cubicBezTo>
                  <a:pt x="2124355" y="4386380"/>
                  <a:pt x="1956590" y="4322906"/>
                  <a:pt x="1778000" y="4370412"/>
                </a:cubicBezTo>
                <a:cubicBezTo>
                  <a:pt x="1599410" y="4417918"/>
                  <a:pt x="1552205" y="4329280"/>
                  <a:pt x="1345353" y="4370412"/>
                </a:cubicBezTo>
                <a:cubicBezTo>
                  <a:pt x="1138501" y="4411544"/>
                  <a:pt x="924635" y="4350157"/>
                  <a:pt x="752687" y="4370412"/>
                </a:cubicBezTo>
                <a:cubicBezTo>
                  <a:pt x="580739" y="4390667"/>
                  <a:pt x="336619" y="4301795"/>
                  <a:pt x="0" y="4370412"/>
                </a:cubicBezTo>
                <a:cubicBezTo>
                  <a:pt x="-7637" y="4241047"/>
                  <a:pt x="4198" y="4138612"/>
                  <a:pt x="0" y="3911519"/>
                </a:cubicBezTo>
                <a:cubicBezTo>
                  <a:pt x="-4198" y="3684426"/>
                  <a:pt x="4883" y="3429073"/>
                  <a:pt x="0" y="3277809"/>
                </a:cubicBezTo>
                <a:cubicBezTo>
                  <a:pt x="-4883" y="3126545"/>
                  <a:pt x="20677" y="2981278"/>
                  <a:pt x="0" y="2862620"/>
                </a:cubicBezTo>
                <a:cubicBezTo>
                  <a:pt x="-20677" y="2743962"/>
                  <a:pt x="23625" y="2629116"/>
                  <a:pt x="0" y="2403727"/>
                </a:cubicBezTo>
                <a:cubicBezTo>
                  <a:pt x="-23625" y="2178338"/>
                  <a:pt x="27995" y="2095454"/>
                  <a:pt x="0" y="1901129"/>
                </a:cubicBezTo>
                <a:cubicBezTo>
                  <a:pt x="-27995" y="1706804"/>
                  <a:pt x="4713" y="1647107"/>
                  <a:pt x="0" y="1442236"/>
                </a:cubicBezTo>
                <a:cubicBezTo>
                  <a:pt x="-4713" y="1237365"/>
                  <a:pt x="27602" y="1130604"/>
                  <a:pt x="0" y="895934"/>
                </a:cubicBezTo>
                <a:cubicBezTo>
                  <a:pt x="-27602" y="661264"/>
                  <a:pt x="19728" y="663050"/>
                  <a:pt x="0" y="480745"/>
                </a:cubicBezTo>
                <a:cubicBezTo>
                  <a:pt x="-19728" y="298440"/>
                  <a:pt x="880" y="224184"/>
                  <a:pt x="0" y="0"/>
                </a:cubicBezTo>
                <a:close/>
              </a:path>
            </a:pathLst>
          </a:custGeom>
          <a:ln>
            <a:solidFill>
              <a:schemeClr val="tx1"/>
            </a:solidFill>
            <a:extLst>
              <a:ext uri="{C807C97D-BFC1-408E-A445-0C87EB9F89A2}">
                <ask:lineSketchStyleProps xmlns:ask="http://schemas.microsoft.com/office/drawing/2018/sketchyshapes" sd="3977939155">
                  <a:prstGeom prst="rect">
                    <a:avLst/>
                  </a:prstGeom>
                  <ask:type>
                    <ask:lineSketchScribble/>
                  </ask:type>
                </ask:lineSketchStyleProps>
              </a:ext>
            </a:extLst>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buClr>
                <a:srgbClr val="FFFF00"/>
              </a:buClr>
              <a:buFont typeface="Arial" panose="020B0604020202020204" pitchFamily="34" charset="0"/>
              <a:buNone/>
            </a:pPr>
            <a:r>
              <a:rPr lang="en-US" sz="2400" b="1" dirty="0">
                <a:solidFill>
                  <a:srgbClr val="00AEEF"/>
                </a:solidFill>
                <a:latin typeface="Times New Roman" pitchFamily="18" charset="0"/>
                <a:cs typeface="Times New Roman" pitchFamily="18" charset="0"/>
              </a:rPr>
              <a:t>A) Doctor’s barrier to effective communication</a:t>
            </a:r>
          </a:p>
          <a:p>
            <a:pPr algn="just">
              <a:lnSpc>
                <a:spcPct val="150000"/>
              </a:lnSpc>
              <a:buClr>
                <a:srgbClr val="F58221"/>
              </a:buClr>
              <a:buFont typeface="Wingdings" panose="05000000000000000000" pitchFamily="2" charset="2"/>
              <a:buChar char="q"/>
            </a:pPr>
            <a:r>
              <a:rPr lang="en-US" sz="2400" b="1" dirty="0">
                <a:solidFill>
                  <a:srgbClr val="203E5F"/>
                </a:solidFill>
                <a:latin typeface="Times New Roman" pitchFamily="18" charset="0"/>
                <a:cs typeface="Times New Roman" pitchFamily="18" charset="0"/>
              </a:rPr>
              <a:t>Lack of specific knowledge</a:t>
            </a:r>
          </a:p>
          <a:p>
            <a:pPr algn="just">
              <a:lnSpc>
                <a:spcPct val="150000"/>
              </a:lnSpc>
              <a:buClr>
                <a:srgbClr val="F58221"/>
              </a:buClr>
              <a:buFont typeface="Wingdings" panose="05000000000000000000" pitchFamily="2" charset="2"/>
              <a:buChar char="q"/>
            </a:pPr>
            <a:r>
              <a:rPr lang="en-US" sz="2400" b="1" dirty="0">
                <a:solidFill>
                  <a:srgbClr val="203E5F"/>
                </a:solidFill>
                <a:latin typeface="Times New Roman" pitchFamily="18" charset="0"/>
                <a:cs typeface="Times New Roman" pitchFamily="18" charset="0"/>
              </a:rPr>
              <a:t>Lack of counseling skills</a:t>
            </a:r>
          </a:p>
          <a:p>
            <a:pPr algn="just">
              <a:lnSpc>
                <a:spcPct val="150000"/>
              </a:lnSpc>
              <a:buClr>
                <a:srgbClr val="F58221"/>
              </a:buClr>
              <a:buFont typeface="Wingdings" panose="05000000000000000000" pitchFamily="2" charset="2"/>
              <a:buChar char="q"/>
            </a:pPr>
            <a:r>
              <a:rPr lang="en-US" sz="2400" b="1" dirty="0">
                <a:solidFill>
                  <a:srgbClr val="203E5F"/>
                </a:solidFill>
                <a:latin typeface="Times New Roman" pitchFamily="18" charset="0"/>
                <a:cs typeface="Times New Roman" pitchFamily="18" charset="0"/>
              </a:rPr>
              <a:t>Lack of time</a:t>
            </a:r>
          </a:p>
          <a:p>
            <a:pPr algn="just">
              <a:lnSpc>
                <a:spcPct val="150000"/>
              </a:lnSpc>
              <a:buClr>
                <a:srgbClr val="F58221"/>
              </a:buClr>
              <a:buFont typeface="Wingdings" panose="05000000000000000000" pitchFamily="2" charset="2"/>
              <a:buChar char="q"/>
            </a:pPr>
            <a:r>
              <a:rPr lang="en-US" sz="2400" b="1" dirty="0">
                <a:solidFill>
                  <a:srgbClr val="203E5F"/>
                </a:solidFill>
                <a:latin typeface="Times New Roman" pitchFamily="18" charset="0"/>
                <a:cs typeface="Times New Roman" pitchFamily="18" charset="0"/>
              </a:rPr>
              <a:t>Lack of appropriate resources</a:t>
            </a:r>
          </a:p>
          <a:p>
            <a:pPr>
              <a:lnSpc>
                <a:spcPct val="150000"/>
              </a:lnSpc>
              <a:buClr>
                <a:srgbClr val="FFFF00"/>
              </a:buClr>
              <a:buFont typeface="Arial" panose="020B0604020202020204" pitchFamily="34" charset="0"/>
              <a:buNone/>
            </a:pPr>
            <a:endParaRPr lang="en-US" sz="2400" dirty="0">
              <a:latin typeface="Times New Roman" pitchFamily="18" charset="0"/>
              <a:cs typeface="Times New Roman" pitchFamily="18" charset="0"/>
            </a:endParaRPr>
          </a:p>
        </p:txBody>
      </p:sp>
      <p:sp>
        <p:nvSpPr>
          <p:cNvPr id="6" name="Content Placeholder 2">
            <a:extLst>
              <a:ext uri="{FF2B5EF4-FFF2-40B4-BE49-F238E27FC236}">
                <a16:creationId xmlns:a16="http://schemas.microsoft.com/office/drawing/2014/main" id="{622B8893-9B27-CE75-A379-6902286D3731}"/>
              </a:ext>
            </a:extLst>
          </p:cNvPr>
          <p:cNvSpPr txBox="1">
            <a:spLocks/>
          </p:cNvSpPr>
          <p:nvPr/>
        </p:nvSpPr>
        <p:spPr>
          <a:xfrm>
            <a:off x="6480560" y="1873775"/>
            <a:ext cx="4949440" cy="4252388"/>
          </a:xfrm>
          <a:custGeom>
            <a:avLst/>
            <a:gdLst>
              <a:gd name="connsiteX0" fmla="*/ 0 w 4949440"/>
              <a:gd name="connsiteY0" fmla="*/ 0 h 4252388"/>
              <a:gd name="connsiteX1" fmla="*/ 401455 w 4949440"/>
              <a:gd name="connsiteY1" fmla="*/ 0 h 4252388"/>
              <a:gd name="connsiteX2" fmla="*/ 1000887 w 4949440"/>
              <a:gd name="connsiteY2" fmla="*/ 0 h 4252388"/>
              <a:gd name="connsiteX3" fmla="*/ 1501330 w 4949440"/>
              <a:gd name="connsiteY3" fmla="*/ 0 h 4252388"/>
              <a:gd name="connsiteX4" fmla="*/ 1902785 w 4949440"/>
              <a:gd name="connsiteY4" fmla="*/ 0 h 4252388"/>
              <a:gd name="connsiteX5" fmla="*/ 2353734 w 4949440"/>
              <a:gd name="connsiteY5" fmla="*/ 0 h 4252388"/>
              <a:gd name="connsiteX6" fmla="*/ 2903671 w 4949440"/>
              <a:gd name="connsiteY6" fmla="*/ 0 h 4252388"/>
              <a:gd name="connsiteX7" fmla="*/ 3354620 w 4949440"/>
              <a:gd name="connsiteY7" fmla="*/ 0 h 4252388"/>
              <a:gd name="connsiteX8" fmla="*/ 3904558 w 4949440"/>
              <a:gd name="connsiteY8" fmla="*/ 0 h 4252388"/>
              <a:gd name="connsiteX9" fmla="*/ 4949440 w 4949440"/>
              <a:gd name="connsiteY9" fmla="*/ 0 h 4252388"/>
              <a:gd name="connsiteX10" fmla="*/ 4949440 w 4949440"/>
              <a:gd name="connsiteY10" fmla="*/ 531549 h 4252388"/>
              <a:gd name="connsiteX11" fmla="*/ 4949440 w 4949440"/>
              <a:gd name="connsiteY11" fmla="*/ 978049 h 4252388"/>
              <a:gd name="connsiteX12" fmla="*/ 4949440 w 4949440"/>
              <a:gd name="connsiteY12" fmla="*/ 1552122 h 4252388"/>
              <a:gd name="connsiteX13" fmla="*/ 4949440 w 4949440"/>
              <a:gd name="connsiteY13" fmla="*/ 2041146 h 4252388"/>
              <a:gd name="connsiteX14" fmla="*/ 4949440 w 4949440"/>
              <a:gd name="connsiteY14" fmla="*/ 2615219 h 4252388"/>
              <a:gd name="connsiteX15" fmla="*/ 4949440 w 4949440"/>
              <a:gd name="connsiteY15" fmla="*/ 3231815 h 4252388"/>
              <a:gd name="connsiteX16" fmla="*/ 4949440 w 4949440"/>
              <a:gd name="connsiteY16" fmla="*/ 4252388 h 4252388"/>
              <a:gd name="connsiteX17" fmla="*/ 4498491 w 4949440"/>
              <a:gd name="connsiteY17" fmla="*/ 4252388 h 4252388"/>
              <a:gd name="connsiteX18" fmla="*/ 4047542 w 4949440"/>
              <a:gd name="connsiteY18" fmla="*/ 4252388 h 4252388"/>
              <a:gd name="connsiteX19" fmla="*/ 3448110 w 4949440"/>
              <a:gd name="connsiteY19" fmla="*/ 4252388 h 4252388"/>
              <a:gd name="connsiteX20" fmla="*/ 3046655 w 4949440"/>
              <a:gd name="connsiteY20" fmla="*/ 4252388 h 4252388"/>
              <a:gd name="connsiteX21" fmla="*/ 2546212 w 4949440"/>
              <a:gd name="connsiteY21" fmla="*/ 4252388 h 4252388"/>
              <a:gd name="connsiteX22" fmla="*/ 1897285 w 4949440"/>
              <a:gd name="connsiteY22" fmla="*/ 4252388 h 4252388"/>
              <a:gd name="connsiteX23" fmla="*/ 1446336 w 4949440"/>
              <a:gd name="connsiteY23" fmla="*/ 4252388 h 4252388"/>
              <a:gd name="connsiteX24" fmla="*/ 945893 w 4949440"/>
              <a:gd name="connsiteY24" fmla="*/ 4252388 h 4252388"/>
              <a:gd name="connsiteX25" fmla="*/ 544438 w 4949440"/>
              <a:gd name="connsiteY25" fmla="*/ 4252388 h 4252388"/>
              <a:gd name="connsiteX26" fmla="*/ 0 w 4949440"/>
              <a:gd name="connsiteY26" fmla="*/ 4252388 h 4252388"/>
              <a:gd name="connsiteX27" fmla="*/ 0 w 4949440"/>
              <a:gd name="connsiteY27" fmla="*/ 3720840 h 4252388"/>
              <a:gd name="connsiteX28" fmla="*/ 0 w 4949440"/>
              <a:gd name="connsiteY28" fmla="*/ 3104243 h 4252388"/>
              <a:gd name="connsiteX29" fmla="*/ 0 w 4949440"/>
              <a:gd name="connsiteY29" fmla="*/ 2700266 h 4252388"/>
              <a:gd name="connsiteX30" fmla="*/ 0 w 4949440"/>
              <a:gd name="connsiteY30" fmla="*/ 2083670 h 4252388"/>
              <a:gd name="connsiteX31" fmla="*/ 0 w 4949440"/>
              <a:gd name="connsiteY31" fmla="*/ 1594646 h 4252388"/>
              <a:gd name="connsiteX32" fmla="*/ 0 w 4949440"/>
              <a:gd name="connsiteY32" fmla="*/ 1020573 h 4252388"/>
              <a:gd name="connsiteX33" fmla="*/ 0 w 4949440"/>
              <a:gd name="connsiteY33" fmla="*/ 0 h 4252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4949440" h="4252388" fill="none" extrusionOk="0">
                <a:moveTo>
                  <a:pt x="0" y="0"/>
                </a:moveTo>
                <a:cubicBezTo>
                  <a:pt x="150913" y="-42461"/>
                  <a:pt x="224308" y="37604"/>
                  <a:pt x="401455" y="0"/>
                </a:cubicBezTo>
                <a:cubicBezTo>
                  <a:pt x="578602" y="-37604"/>
                  <a:pt x="782902" y="16832"/>
                  <a:pt x="1000887" y="0"/>
                </a:cubicBezTo>
                <a:cubicBezTo>
                  <a:pt x="1218872" y="-16832"/>
                  <a:pt x="1338454" y="776"/>
                  <a:pt x="1501330" y="0"/>
                </a:cubicBezTo>
                <a:cubicBezTo>
                  <a:pt x="1664206" y="-776"/>
                  <a:pt x="1732016" y="745"/>
                  <a:pt x="1902785" y="0"/>
                </a:cubicBezTo>
                <a:cubicBezTo>
                  <a:pt x="2073555" y="-745"/>
                  <a:pt x="2182661" y="11574"/>
                  <a:pt x="2353734" y="0"/>
                </a:cubicBezTo>
                <a:cubicBezTo>
                  <a:pt x="2524807" y="-11574"/>
                  <a:pt x="2717706" y="23691"/>
                  <a:pt x="2903671" y="0"/>
                </a:cubicBezTo>
                <a:cubicBezTo>
                  <a:pt x="3089636" y="-23691"/>
                  <a:pt x="3193675" y="43474"/>
                  <a:pt x="3354620" y="0"/>
                </a:cubicBezTo>
                <a:cubicBezTo>
                  <a:pt x="3515565" y="-43474"/>
                  <a:pt x="3762646" y="6421"/>
                  <a:pt x="3904558" y="0"/>
                </a:cubicBezTo>
                <a:cubicBezTo>
                  <a:pt x="4046470" y="-6421"/>
                  <a:pt x="4464642" y="30383"/>
                  <a:pt x="4949440" y="0"/>
                </a:cubicBezTo>
                <a:cubicBezTo>
                  <a:pt x="5000131" y="255790"/>
                  <a:pt x="4900251" y="382996"/>
                  <a:pt x="4949440" y="531549"/>
                </a:cubicBezTo>
                <a:cubicBezTo>
                  <a:pt x="4998629" y="680102"/>
                  <a:pt x="4929362" y="767655"/>
                  <a:pt x="4949440" y="978049"/>
                </a:cubicBezTo>
                <a:cubicBezTo>
                  <a:pt x="4969518" y="1188443"/>
                  <a:pt x="4889283" y="1434469"/>
                  <a:pt x="4949440" y="1552122"/>
                </a:cubicBezTo>
                <a:cubicBezTo>
                  <a:pt x="5009597" y="1669775"/>
                  <a:pt x="4941654" y="1820521"/>
                  <a:pt x="4949440" y="2041146"/>
                </a:cubicBezTo>
                <a:cubicBezTo>
                  <a:pt x="4957226" y="2261771"/>
                  <a:pt x="4919298" y="2381821"/>
                  <a:pt x="4949440" y="2615219"/>
                </a:cubicBezTo>
                <a:cubicBezTo>
                  <a:pt x="4979582" y="2848617"/>
                  <a:pt x="4933947" y="3007488"/>
                  <a:pt x="4949440" y="3231815"/>
                </a:cubicBezTo>
                <a:cubicBezTo>
                  <a:pt x="4964933" y="3456142"/>
                  <a:pt x="4918499" y="3895960"/>
                  <a:pt x="4949440" y="4252388"/>
                </a:cubicBezTo>
                <a:cubicBezTo>
                  <a:pt x="4776807" y="4257850"/>
                  <a:pt x="4713694" y="4244188"/>
                  <a:pt x="4498491" y="4252388"/>
                </a:cubicBezTo>
                <a:cubicBezTo>
                  <a:pt x="4283288" y="4260588"/>
                  <a:pt x="4215231" y="4202843"/>
                  <a:pt x="4047542" y="4252388"/>
                </a:cubicBezTo>
                <a:cubicBezTo>
                  <a:pt x="3879853" y="4301933"/>
                  <a:pt x="3744559" y="4207211"/>
                  <a:pt x="3448110" y="4252388"/>
                </a:cubicBezTo>
                <a:cubicBezTo>
                  <a:pt x="3151661" y="4297565"/>
                  <a:pt x="3156151" y="4244360"/>
                  <a:pt x="3046655" y="4252388"/>
                </a:cubicBezTo>
                <a:cubicBezTo>
                  <a:pt x="2937159" y="4260416"/>
                  <a:pt x="2676785" y="4204655"/>
                  <a:pt x="2546212" y="4252388"/>
                </a:cubicBezTo>
                <a:cubicBezTo>
                  <a:pt x="2415639" y="4300121"/>
                  <a:pt x="2034276" y="4177245"/>
                  <a:pt x="1897285" y="4252388"/>
                </a:cubicBezTo>
                <a:cubicBezTo>
                  <a:pt x="1760294" y="4327531"/>
                  <a:pt x="1595595" y="4217684"/>
                  <a:pt x="1446336" y="4252388"/>
                </a:cubicBezTo>
                <a:cubicBezTo>
                  <a:pt x="1297077" y="4287092"/>
                  <a:pt x="1071075" y="4244205"/>
                  <a:pt x="945893" y="4252388"/>
                </a:cubicBezTo>
                <a:cubicBezTo>
                  <a:pt x="820711" y="4260571"/>
                  <a:pt x="667886" y="4225036"/>
                  <a:pt x="544438" y="4252388"/>
                </a:cubicBezTo>
                <a:cubicBezTo>
                  <a:pt x="420991" y="4279740"/>
                  <a:pt x="250840" y="4195718"/>
                  <a:pt x="0" y="4252388"/>
                </a:cubicBezTo>
                <a:cubicBezTo>
                  <a:pt x="-7531" y="4030435"/>
                  <a:pt x="7930" y="3891358"/>
                  <a:pt x="0" y="3720840"/>
                </a:cubicBezTo>
                <a:cubicBezTo>
                  <a:pt x="-7930" y="3550322"/>
                  <a:pt x="27998" y="3352179"/>
                  <a:pt x="0" y="3104243"/>
                </a:cubicBezTo>
                <a:cubicBezTo>
                  <a:pt x="-27998" y="2856307"/>
                  <a:pt x="31587" y="2788168"/>
                  <a:pt x="0" y="2700266"/>
                </a:cubicBezTo>
                <a:cubicBezTo>
                  <a:pt x="-31587" y="2612364"/>
                  <a:pt x="45819" y="2357958"/>
                  <a:pt x="0" y="2083670"/>
                </a:cubicBezTo>
                <a:cubicBezTo>
                  <a:pt x="-45819" y="1809382"/>
                  <a:pt x="18126" y="1744992"/>
                  <a:pt x="0" y="1594646"/>
                </a:cubicBezTo>
                <a:cubicBezTo>
                  <a:pt x="-18126" y="1444300"/>
                  <a:pt x="68222" y="1246737"/>
                  <a:pt x="0" y="1020573"/>
                </a:cubicBezTo>
                <a:cubicBezTo>
                  <a:pt x="-68222" y="794409"/>
                  <a:pt x="112276" y="409765"/>
                  <a:pt x="0" y="0"/>
                </a:cubicBezTo>
                <a:close/>
              </a:path>
              <a:path w="4949440" h="4252388" stroke="0" extrusionOk="0">
                <a:moveTo>
                  <a:pt x="0" y="0"/>
                </a:moveTo>
                <a:cubicBezTo>
                  <a:pt x="227221" y="-2547"/>
                  <a:pt x="439561" y="45412"/>
                  <a:pt x="599432" y="0"/>
                </a:cubicBezTo>
                <a:cubicBezTo>
                  <a:pt x="759303" y="-45412"/>
                  <a:pt x="935769" y="1821"/>
                  <a:pt x="1050381" y="0"/>
                </a:cubicBezTo>
                <a:cubicBezTo>
                  <a:pt x="1164993" y="-1821"/>
                  <a:pt x="1384050" y="15316"/>
                  <a:pt x="1649813" y="0"/>
                </a:cubicBezTo>
                <a:cubicBezTo>
                  <a:pt x="1915576" y="-15316"/>
                  <a:pt x="2050012" y="63108"/>
                  <a:pt x="2199751" y="0"/>
                </a:cubicBezTo>
                <a:cubicBezTo>
                  <a:pt x="2349490" y="-63108"/>
                  <a:pt x="2713988" y="21866"/>
                  <a:pt x="2848678" y="0"/>
                </a:cubicBezTo>
                <a:cubicBezTo>
                  <a:pt x="2983368" y="-21866"/>
                  <a:pt x="3115112" y="48047"/>
                  <a:pt x="3299627" y="0"/>
                </a:cubicBezTo>
                <a:cubicBezTo>
                  <a:pt x="3484142" y="-48047"/>
                  <a:pt x="3504548" y="8336"/>
                  <a:pt x="3701081" y="0"/>
                </a:cubicBezTo>
                <a:cubicBezTo>
                  <a:pt x="3897614" y="-8336"/>
                  <a:pt x="3979883" y="34657"/>
                  <a:pt x="4102536" y="0"/>
                </a:cubicBezTo>
                <a:cubicBezTo>
                  <a:pt x="4225189" y="-34657"/>
                  <a:pt x="4702905" y="56538"/>
                  <a:pt x="4949440" y="0"/>
                </a:cubicBezTo>
                <a:cubicBezTo>
                  <a:pt x="4954610" y="137565"/>
                  <a:pt x="4937200" y="262685"/>
                  <a:pt x="4949440" y="446501"/>
                </a:cubicBezTo>
                <a:cubicBezTo>
                  <a:pt x="4961680" y="630317"/>
                  <a:pt x="4944820" y="728971"/>
                  <a:pt x="4949440" y="935525"/>
                </a:cubicBezTo>
                <a:cubicBezTo>
                  <a:pt x="4954060" y="1142079"/>
                  <a:pt x="4938258" y="1346742"/>
                  <a:pt x="4949440" y="1467074"/>
                </a:cubicBezTo>
                <a:cubicBezTo>
                  <a:pt x="4960622" y="1587406"/>
                  <a:pt x="4910261" y="1855307"/>
                  <a:pt x="4949440" y="2083670"/>
                </a:cubicBezTo>
                <a:cubicBezTo>
                  <a:pt x="4988619" y="2312033"/>
                  <a:pt x="4919167" y="2390214"/>
                  <a:pt x="4949440" y="2615219"/>
                </a:cubicBezTo>
                <a:cubicBezTo>
                  <a:pt x="4979713" y="2840224"/>
                  <a:pt x="4919727" y="2820110"/>
                  <a:pt x="4949440" y="3019195"/>
                </a:cubicBezTo>
                <a:cubicBezTo>
                  <a:pt x="4979153" y="3218280"/>
                  <a:pt x="4942824" y="3326022"/>
                  <a:pt x="4949440" y="3508220"/>
                </a:cubicBezTo>
                <a:cubicBezTo>
                  <a:pt x="4956056" y="3690418"/>
                  <a:pt x="4914332" y="3901397"/>
                  <a:pt x="4949440" y="4252388"/>
                </a:cubicBezTo>
                <a:cubicBezTo>
                  <a:pt x="4778801" y="4290050"/>
                  <a:pt x="4655380" y="4220320"/>
                  <a:pt x="4498491" y="4252388"/>
                </a:cubicBezTo>
                <a:cubicBezTo>
                  <a:pt x="4341602" y="4284456"/>
                  <a:pt x="3997330" y="4248755"/>
                  <a:pt x="3849564" y="4252388"/>
                </a:cubicBezTo>
                <a:cubicBezTo>
                  <a:pt x="3701798" y="4256021"/>
                  <a:pt x="3538989" y="4210533"/>
                  <a:pt x="3299627" y="4252388"/>
                </a:cubicBezTo>
                <a:cubicBezTo>
                  <a:pt x="3060265" y="4294243"/>
                  <a:pt x="3000618" y="4239406"/>
                  <a:pt x="2898172" y="4252388"/>
                </a:cubicBezTo>
                <a:cubicBezTo>
                  <a:pt x="2795726" y="4265370"/>
                  <a:pt x="2540419" y="4210475"/>
                  <a:pt x="2447223" y="4252388"/>
                </a:cubicBezTo>
                <a:cubicBezTo>
                  <a:pt x="2354027" y="4294301"/>
                  <a:pt x="2099304" y="4224466"/>
                  <a:pt x="1897285" y="4252388"/>
                </a:cubicBezTo>
                <a:cubicBezTo>
                  <a:pt x="1695266" y="4280310"/>
                  <a:pt x="1596433" y="4233445"/>
                  <a:pt x="1396842" y="4252388"/>
                </a:cubicBezTo>
                <a:cubicBezTo>
                  <a:pt x="1197251" y="4271331"/>
                  <a:pt x="1174840" y="4228184"/>
                  <a:pt x="995387" y="4252388"/>
                </a:cubicBezTo>
                <a:cubicBezTo>
                  <a:pt x="815934" y="4276592"/>
                  <a:pt x="791655" y="4232262"/>
                  <a:pt x="593933" y="4252388"/>
                </a:cubicBezTo>
                <a:cubicBezTo>
                  <a:pt x="396211" y="4272514"/>
                  <a:pt x="159831" y="4247313"/>
                  <a:pt x="0" y="4252388"/>
                </a:cubicBezTo>
                <a:cubicBezTo>
                  <a:pt x="-60915" y="4097357"/>
                  <a:pt x="25588" y="3911932"/>
                  <a:pt x="0" y="3720840"/>
                </a:cubicBezTo>
                <a:cubicBezTo>
                  <a:pt x="-25588" y="3529748"/>
                  <a:pt x="37964" y="3380158"/>
                  <a:pt x="0" y="3231815"/>
                </a:cubicBezTo>
                <a:cubicBezTo>
                  <a:pt x="-37964" y="3083472"/>
                  <a:pt x="49451" y="2903621"/>
                  <a:pt x="0" y="2785314"/>
                </a:cubicBezTo>
                <a:cubicBezTo>
                  <a:pt x="-49451" y="2667007"/>
                  <a:pt x="32260" y="2509473"/>
                  <a:pt x="0" y="2381337"/>
                </a:cubicBezTo>
                <a:cubicBezTo>
                  <a:pt x="-32260" y="2253201"/>
                  <a:pt x="30434" y="2126706"/>
                  <a:pt x="0" y="1934837"/>
                </a:cubicBezTo>
                <a:cubicBezTo>
                  <a:pt x="-30434" y="1742968"/>
                  <a:pt x="59410" y="1589563"/>
                  <a:pt x="0" y="1360764"/>
                </a:cubicBezTo>
                <a:cubicBezTo>
                  <a:pt x="-59410" y="1131965"/>
                  <a:pt x="15620" y="1089919"/>
                  <a:pt x="0" y="829216"/>
                </a:cubicBezTo>
                <a:cubicBezTo>
                  <a:pt x="-15620" y="568513"/>
                  <a:pt x="89621" y="220327"/>
                  <a:pt x="0" y="0"/>
                </a:cubicBezTo>
                <a:close/>
              </a:path>
            </a:pathLst>
          </a:custGeom>
          <a:ln>
            <a:solidFill>
              <a:schemeClr val="tx1"/>
            </a:solidFill>
            <a:extLst>
              <a:ext uri="{C807C97D-BFC1-408E-A445-0C87EB9F89A2}">
                <ask:lineSketchStyleProps xmlns:ask="http://schemas.microsoft.com/office/drawing/2018/sketchyshapes" sd="2177477200">
                  <a:prstGeom prst="rect">
                    <a:avLst/>
                  </a:prstGeom>
                  <ask:type>
                    <ask:lineSketchScribble/>
                  </ask:type>
                </ask:lineSketchStyleProps>
              </a:ext>
            </a:extLst>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indent="-274320">
              <a:lnSpc>
                <a:spcPct val="150000"/>
              </a:lnSpc>
              <a:buClr>
                <a:srgbClr val="FFFF00"/>
              </a:buClr>
              <a:buFont typeface="Arial" panose="020B0604020202020204" pitchFamily="34" charset="0"/>
              <a:buNone/>
              <a:defRPr/>
            </a:pPr>
            <a:r>
              <a:rPr lang="en-US" b="1" dirty="0">
                <a:solidFill>
                  <a:srgbClr val="00AEEF"/>
                </a:solidFill>
                <a:latin typeface="Times New Roman" pitchFamily="18" charset="0"/>
                <a:cs typeface="Times New Roman" pitchFamily="18" charset="0"/>
              </a:rPr>
              <a:t>B) Patient’s barrier to effective communication</a:t>
            </a:r>
          </a:p>
          <a:p>
            <a:pPr>
              <a:lnSpc>
                <a:spcPct val="150000"/>
              </a:lnSpc>
              <a:buClr>
                <a:srgbClr val="F58221"/>
              </a:buClr>
              <a:buFont typeface="Wingdings" panose="05000000000000000000" pitchFamily="2" charset="2"/>
              <a:buChar char="q"/>
              <a:defRPr/>
            </a:pPr>
            <a:r>
              <a:rPr lang="en-US" b="1" dirty="0">
                <a:solidFill>
                  <a:srgbClr val="203E5F"/>
                </a:solidFill>
                <a:latin typeface="Times New Roman" pitchFamily="18" charset="0"/>
                <a:cs typeface="Times New Roman" pitchFamily="18" charset="0"/>
              </a:rPr>
              <a:t>Sex</a:t>
            </a:r>
          </a:p>
          <a:p>
            <a:pPr>
              <a:lnSpc>
                <a:spcPct val="150000"/>
              </a:lnSpc>
              <a:buClr>
                <a:srgbClr val="F58221"/>
              </a:buClr>
              <a:buFont typeface="Wingdings" panose="05000000000000000000" pitchFamily="2" charset="2"/>
              <a:buChar char="q"/>
              <a:defRPr/>
            </a:pPr>
            <a:r>
              <a:rPr lang="en-US" b="1" dirty="0">
                <a:solidFill>
                  <a:srgbClr val="203E5F"/>
                </a:solidFill>
                <a:latin typeface="Times New Roman" pitchFamily="18" charset="0"/>
                <a:cs typeface="Times New Roman" pitchFamily="18" charset="0"/>
              </a:rPr>
              <a:t>Social and educational level</a:t>
            </a:r>
          </a:p>
          <a:p>
            <a:pPr>
              <a:lnSpc>
                <a:spcPct val="150000"/>
              </a:lnSpc>
              <a:buClr>
                <a:srgbClr val="F58221"/>
              </a:buClr>
              <a:buFont typeface="Wingdings" panose="05000000000000000000" pitchFamily="2" charset="2"/>
              <a:buChar char="q"/>
              <a:defRPr/>
            </a:pPr>
            <a:r>
              <a:rPr lang="en-US" b="1" dirty="0">
                <a:solidFill>
                  <a:srgbClr val="203E5F"/>
                </a:solidFill>
                <a:latin typeface="Times New Roman" pitchFamily="18" charset="0"/>
                <a:cs typeface="Times New Roman" pitchFamily="18" charset="0"/>
              </a:rPr>
              <a:t>Different languages</a:t>
            </a:r>
          </a:p>
          <a:p>
            <a:pPr>
              <a:lnSpc>
                <a:spcPct val="150000"/>
              </a:lnSpc>
              <a:buClr>
                <a:srgbClr val="F58221"/>
              </a:buClr>
              <a:buFont typeface="Wingdings" panose="05000000000000000000" pitchFamily="2" charset="2"/>
              <a:buChar char="q"/>
              <a:defRPr/>
            </a:pPr>
            <a:r>
              <a:rPr lang="en-US" b="1" dirty="0">
                <a:solidFill>
                  <a:srgbClr val="203E5F"/>
                </a:solidFill>
                <a:latin typeface="Times New Roman" pitchFamily="18" charset="0"/>
                <a:cs typeface="Times New Roman" pitchFamily="18" charset="0"/>
              </a:rPr>
              <a:t> Minority</a:t>
            </a:r>
          </a:p>
          <a:p>
            <a:pPr>
              <a:buClr>
                <a:srgbClr val="FFFF00"/>
              </a:buClr>
              <a:buFont typeface="Arial" panose="020B0604020202020204" pitchFamily="34" charset="0"/>
              <a:buNone/>
            </a:pPr>
            <a:endParaRPr lang="en-US" dirty="0"/>
          </a:p>
        </p:txBody>
      </p:sp>
    </p:spTree>
    <p:extLst>
      <p:ext uri="{BB962C8B-B14F-4D97-AF65-F5344CB8AC3E}">
        <p14:creationId xmlns:p14="http://schemas.microsoft.com/office/powerpoint/2010/main" val="10166635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208BB367-7AD2-57D6-2C2A-D07B33BAAC54}"/>
              </a:ext>
            </a:extLst>
          </p:cNvPr>
          <p:cNvSpPr/>
          <p:nvPr/>
        </p:nvSpPr>
        <p:spPr>
          <a:xfrm>
            <a:off x="689640" y="1541329"/>
            <a:ext cx="10885080" cy="50477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4CB1CDA6-719E-1361-612D-E45CCEE052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عنوان 1"/>
          <p:cNvSpPr>
            <a:spLocks noGrp="1"/>
          </p:cNvSpPr>
          <p:nvPr>
            <p:ph type="title"/>
          </p:nvPr>
        </p:nvSpPr>
        <p:spPr>
          <a:xfrm>
            <a:off x="838200" y="335145"/>
            <a:ext cx="10515600" cy="1325563"/>
          </a:xfrm>
        </p:spPr>
        <p:txBody>
          <a:bodyPr>
            <a:normAutofit/>
          </a:bodyPr>
          <a:lstStyle/>
          <a:p>
            <a:r>
              <a:rPr lang="en-US" sz="2800" b="1" dirty="0"/>
              <a:t>Four Models of Decision Making: </a:t>
            </a:r>
            <a:br>
              <a:rPr lang="en-US" sz="2800" b="1" dirty="0"/>
            </a:br>
            <a:r>
              <a:rPr lang="en-US" sz="2800" b="1" dirty="0"/>
              <a:t>1) The </a:t>
            </a:r>
            <a:r>
              <a:rPr lang="en-US" sz="2800" b="1" dirty="0">
                <a:solidFill>
                  <a:srgbClr val="F58221"/>
                </a:solidFill>
              </a:rPr>
              <a:t>paternalistic</a:t>
            </a:r>
            <a:r>
              <a:rPr lang="en-US" sz="2800" b="1" dirty="0"/>
              <a:t> model</a:t>
            </a:r>
            <a:endParaRPr lang="ar-SY" sz="2800" b="1" dirty="0"/>
          </a:p>
        </p:txBody>
      </p:sp>
      <p:sp>
        <p:nvSpPr>
          <p:cNvPr id="3" name="عنصر نائب للمحتوى 2"/>
          <p:cNvSpPr>
            <a:spLocks noGrp="1"/>
          </p:cNvSpPr>
          <p:nvPr>
            <p:ph sz="quarter" idx="1"/>
          </p:nvPr>
        </p:nvSpPr>
        <p:spPr>
          <a:xfrm>
            <a:off x="1004341" y="1600200"/>
            <a:ext cx="10073390" cy="5043510"/>
          </a:xfrm>
        </p:spPr>
        <p:txBody>
          <a:bodyPr>
            <a:noAutofit/>
          </a:bodyPr>
          <a:lstStyle/>
          <a:p>
            <a:r>
              <a:rPr lang="en-US" sz="2400" dirty="0"/>
              <a:t>Similar relationship </a:t>
            </a:r>
            <a:r>
              <a:rPr lang="en-US" sz="2400" b="1" dirty="0"/>
              <a:t>as father and child </a:t>
            </a:r>
            <a:r>
              <a:rPr lang="en-US" sz="2400" dirty="0"/>
              <a:t>, hence paternalism </a:t>
            </a:r>
          </a:p>
          <a:p>
            <a:pPr lvl="1"/>
            <a:r>
              <a:rPr lang="en-US" dirty="0"/>
              <a:t>father overriding decision of child . </a:t>
            </a:r>
          </a:p>
          <a:p>
            <a:r>
              <a:rPr lang="en-US" sz="2400" dirty="0"/>
              <a:t>Doctor has the patient's best interest in mind , and overrides the patient's choice </a:t>
            </a:r>
          </a:p>
          <a:p>
            <a:pPr lvl="1"/>
            <a:r>
              <a:rPr lang="en-US" dirty="0"/>
              <a:t>may be appropriate in </a:t>
            </a:r>
            <a:r>
              <a:rPr lang="en-US" dirty="0">
                <a:solidFill>
                  <a:srgbClr val="00AEEF"/>
                </a:solidFill>
              </a:rPr>
              <a:t>emergencies</a:t>
            </a:r>
            <a:r>
              <a:rPr lang="en-US" dirty="0"/>
              <a:t> patient cannot voices wishes . </a:t>
            </a:r>
          </a:p>
          <a:p>
            <a:r>
              <a:rPr lang="en-US" sz="2400" dirty="0"/>
              <a:t>This is in </a:t>
            </a:r>
            <a:r>
              <a:rPr lang="en-US" sz="2400" b="1" dirty="0"/>
              <a:t>contrast to ethical principle of autonomy </a:t>
            </a:r>
            <a:r>
              <a:rPr lang="en-US" sz="2400" dirty="0"/>
              <a:t>.</a:t>
            </a:r>
          </a:p>
          <a:p>
            <a:pPr lvl="1"/>
            <a:r>
              <a:rPr lang="en-US" dirty="0"/>
              <a:t>much in </a:t>
            </a:r>
            <a:r>
              <a:rPr lang="en-US" dirty="0" err="1"/>
              <a:t>favour</a:t>
            </a:r>
            <a:r>
              <a:rPr lang="en-US" dirty="0"/>
              <a:t> of ethical principle of beneficence . </a:t>
            </a:r>
          </a:p>
          <a:p>
            <a:pPr lvl="1"/>
            <a:r>
              <a:rPr lang="en-US" dirty="0"/>
              <a:t>allows for uncertain patient to " allow the doctor to decide what's best " </a:t>
            </a:r>
          </a:p>
          <a:p>
            <a:r>
              <a:rPr lang="en-US" sz="2400" dirty="0"/>
              <a:t>Doctor seen as </a:t>
            </a:r>
            <a:r>
              <a:rPr lang="en-US" sz="2400" b="1" u="sng" dirty="0">
                <a:solidFill>
                  <a:srgbClr val="F58221"/>
                </a:solidFill>
              </a:rPr>
              <a:t>a father figure</a:t>
            </a:r>
            <a:endParaRPr lang="ar-SY" sz="2400" b="1" u="sng" dirty="0">
              <a:solidFill>
                <a:srgbClr val="F58221"/>
              </a:solidFill>
            </a:endParaRPr>
          </a:p>
        </p:txBody>
      </p:sp>
      <p:sp>
        <p:nvSpPr>
          <p:cNvPr id="5" name="Slide Number Placeholder 4"/>
          <p:cNvSpPr>
            <a:spLocks noGrp="1"/>
          </p:cNvSpPr>
          <p:nvPr>
            <p:ph type="sldNum" sz="quarter" idx="15"/>
          </p:nvPr>
        </p:nvSpPr>
        <p:spPr>
          <a:xfrm>
            <a:off x="8129016" y="5734050"/>
            <a:ext cx="609600" cy="521208"/>
          </a:xfrm>
          <a:prstGeom prst="rect">
            <a:avLst/>
          </a:prstGeom>
        </p:spPr>
        <p:txBody>
          <a:bodyPr vert="horz" rtlCol="0" anchor="ctr"/>
          <a:lstStyle>
            <a:defPPr>
              <a:defRPr lang="en-US"/>
            </a:defPPr>
            <a:lvl1pPr marL="0" algn="ctr" defTabSz="914400" rtl="0" eaLnBrk="1" latinLnBrk="0" hangingPunct="1">
              <a:defRPr kumimoji="0" sz="1400" b="1" kern="1200">
                <a:solidFill>
                  <a:srgbClr val="FFFFF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6F15528-21DE-4FAA-801E-634DDDAF4B2B}" type="slidenum">
              <a:rPr lang="en-US" smtClean="0"/>
              <a:pPr/>
              <a:t>23</a:t>
            </a:fld>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208BB367-7AD2-57D6-2C2A-D07B33BAAC54}"/>
              </a:ext>
            </a:extLst>
          </p:cNvPr>
          <p:cNvSpPr/>
          <p:nvPr/>
        </p:nvSpPr>
        <p:spPr>
          <a:xfrm>
            <a:off x="689640" y="1541329"/>
            <a:ext cx="10885080" cy="50477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4CB1CDA6-719E-1361-612D-E45CCEE052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عنوان 1"/>
          <p:cNvSpPr>
            <a:spLocks noGrp="1"/>
          </p:cNvSpPr>
          <p:nvPr>
            <p:ph type="title"/>
          </p:nvPr>
        </p:nvSpPr>
        <p:spPr>
          <a:xfrm>
            <a:off x="838200" y="335145"/>
            <a:ext cx="10515600" cy="1325563"/>
          </a:xfrm>
        </p:spPr>
        <p:txBody>
          <a:bodyPr>
            <a:normAutofit/>
          </a:bodyPr>
          <a:lstStyle/>
          <a:p>
            <a:r>
              <a:rPr lang="en-US" sz="2800" b="1" dirty="0"/>
              <a:t>Four Models of Decision Making: </a:t>
            </a:r>
            <a:br>
              <a:rPr lang="en-US" sz="2800" b="1" dirty="0"/>
            </a:br>
            <a:r>
              <a:rPr lang="en-US" sz="2800" b="1" dirty="0"/>
              <a:t>1) The </a:t>
            </a:r>
            <a:r>
              <a:rPr lang="en-US" sz="2800" b="1" dirty="0">
                <a:solidFill>
                  <a:srgbClr val="F58221"/>
                </a:solidFill>
              </a:rPr>
              <a:t>paternalistic</a:t>
            </a:r>
            <a:r>
              <a:rPr lang="en-US" sz="2800" b="1" dirty="0"/>
              <a:t> model</a:t>
            </a:r>
            <a:endParaRPr lang="ar-SY" sz="2800" b="1" dirty="0"/>
          </a:p>
        </p:txBody>
      </p:sp>
      <p:sp>
        <p:nvSpPr>
          <p:cNvPr id="5" name="Slide Number Placeholder 4"/>
          <p:cNvSpPr>
            <a:spLocks noGrp="1"/>
          </p:cNvSpPr>
          <p:nvPr>
            <p:ph type="sldNum" sz="quarter" idx="15"/>
          </p:nvPr>
        </p:nvSpPr>
        <p:spPr>
          <a:xfrm>
            <a:off x="8129016" y="5734050"/>
            <a:ext cx="609600" cy="521208"/>
          </a:xfrm>
          <a:prstGeom prst="rect">
            <a:avLst/>
          </a:prstGeom>
        </p:spPr>
        <p:txBody>
          <a:bodyPr vert="horz" rtlCol="0" anchor="ctr"/>
          <a:lstStyle>
            <a:defPPr>
              <a:defRPr lang="en-US"/>
            </a:defPPr>
            <a:lvl1pPr marL="0" algn="ctr" defTabSz="914400" rtl="0" eaLnBrk="1" latinLnBrk="0" hangingPunct="1">
              <a:defRPr kumimoji="0" sz="1400" b="1" kern="1200">
                <a:solidFill>
                  <a:srgbClr val="FFFFF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6F15528-21DE-4FAA-801E-634DDDAF4B2B}" type="slidenum">
              <a:rPr lang="en-US" smtClean="0"/>
              <a:pPr/>
              <a:t>24</a:t>
            </a:fld>
            <a:endParaRPr lang="en-US"/>
          </a:p>
        </p:txBody>
      </p:sp>
      <p:sp>
        <p:nvSpPr>
          <p:cNvPr id="9" name="object 13">
            <a:extLst>
              <a:ext uri="{FF2B5EF4-FFF2-40B4-BE49-F238E27FC236}">
                <a16:creationId xmlns:a16="http://schemas.microsoft.com/office/drawing/2014/main" id="{F0E72F73-18C4-2527-610D-4B34C556E34B}"/>
              </a:ext>
            </a:extLst>
          </p:cNvPr>
          <p:cNvSpPr txBox="1"/>
          <p:nvPr/>
        </p:nvSpPr>
        <p:spPr>
          <a:xfrm>
            <a:off x="1360072" y="1842064"/>
            <a:ext cx="8546465" cy="4334520"/>
          </a:xfrm>
          <a:prstGeom prst="rect">
            <a:avLst/>
          </a:prstGeom>
        </p:spPr>
        <p:txBody>
          <a:bodyPr vert="horz" wrap="square" lIns="0" tIns="12700" rIns="0" bIns="0" rtlCol="0">
            <a:spAutoFit/>
          </a:bodyPr>
          <a:lstStyle/>
          <a:p>
            <a:pPr marL="469265" indent="-456565">
              <a:lnSpc>
                <a:spcPts val="2440"/>
              </a:lnSpc>
              <a:buFont typeface="Arial"/>
              <a:buChar char="•"/>
              <a:tabLst>
                <a:tab pos="469265" algn="l"/>
              </a:tabLst>
            </a:pPr>
            <a:r>
              <a:rPr sz="2400" kern="0" spc="-10" dirty="0">
                <a:solidFill>
                  <a:srgbClr val="F58221"/>
                </a:solidFill>
                <a:cs typeface="Calibri"/>
              </a:rPr>
              <a:t>Principle</a:t>
            </a:r>
            <a:endParaRPr sz="2400" kern="0" dirty="0">
              <a:solidFill>
                <a:srgbClr val="F58221"/>
              </a:solidFill>
              <a:cs typeface="Calibri"/>
            </a:endParaRPr>
          </a:p>
          <a:p>
            <a:pPr marL="869950" lvl="1" indent="-457200">
              <a:lnSpc>
                <a:spcPts val="2590"/>
              </a:lnSpc>
              <a:buFont typeface="Arial"/>
              <a:buChar char="–"/>
              <a:tabLst>
                <a:tab pos="869950" algn="l"/>
              </a:tabLst>
            </a:pPr>
            <a:r>
              <a:rPr sz="2400" kern="0" dirty="0">
                <a:solidFill>
                  <a:sysClr val="windowText" lastClr="000000"/>
                </a:solidFill>
                <a:cs typeface="Calibri"/>
              </a:rPr>
              <a:t>The</a:t>
            </a:r>
            <a:r>
              <a:rPr sz="2400" kern="0" spc="-45" dirty="0">
                <a:solidFill>
                  <a:sysClr val="windowText" lastClr="000000"/>
                </a:solidFill>
                <a:cs typeface="Calibri"/>
              </a:rPr>
              <a:t> </a:t>
            </a:r>
            <a:r>
              <a:rPr sz="2400" kern="0" dirty="0">
                <a:solidFill>
                  <a:sysClr val="windowText" lastClr="000000"/>
                </a:solidFill>
                <a:cs typeface="Calibri"/>
              </a:rPr>
              <a:t>doctor</a:t>
            </a:r>
            <a:r>
              <a:rPr sz="2400" kern="0" spc="-60" dirty="0">
                <a:solidFill>
                  <a:sysClr val="windowText" lastClr="000000"/>
                </a:solidFill>
                <a:cs typeface="Calibri"/>
              </a:rPr>
              <a:t> </a:t>
            </a:r>
            <a:r>
              <a:rPr sz="2400" kern="0" dirty="0">
                <a:solidFill>
                  <a:sysClr val="windowText" lastClr="000000"/>
                </a:solidFill>
                <a:cs typeface="Calibri"/>
              </a:rPr>
              <a:t>should</a:t>
            </a:r>
            <a:r>
              <a:rPr sz="2400" kern="0" spc="-40" dirty="0">
                <a:solidFill>
                  <a:sysClr val="windowText" lastClr="000000"/>
                </a:solidFill>
                <a:cs typeface="Calibri"/>
              </a:rPr>
              <a:t> </a:t>
            </a:r>
            <a:r>
              <a:rPr sz="2400" kern="0" dirty="0">
                <a:solidFill>
                  <a:sysClr val="windowText" lastClr="000000"/>
                </a:solidFill>
                <a:cs typeface="Calibri"/>
              </a:rPr>
              <a:t>make</a:t>
            </a:r>
            <a:r>
              <a:rPr sz="2400" kern="0" spc="-60" dirty="0">
                <a:solidFill>
                  <a:sysClr val="windowText" lastClr="000000"/>
                </a:solidFill>
                <a:cs typeface="Calibri"/>
              </a:rPr>
              <a:t> </a:t>
            </a:r>
            <a:r>
              <a:rPr sz="2400" kern="0" dirty="0">
                <a:solidFill>
                  <a:sysClr val="windowText" lastClr="000000"/>
                </a:solidFill>
                <a:cs typeface="Calibri"/>
              </a:rPr>
              <a:t>all</a:t>
            </a:r>
            <a:r>
              <a:rPr sz="2400" kern="0" spc="-50" dirty="0">
                <a:solidFill>
                  <a:sysClr val="windowText" lastClr="000000"/>
                </a:solidFill>
                <a:cs typeface="Calibri"/>
              </a:rPr>
              <a:t> </a:t>
            </a:r>
            <a:r>
              <a:rPr sz="2400" kern="0" dirty="0">
                <a:solidFill>
                  <a:sysClr val="windowText" lastClr="000000"/>
                </a:solidFill>
                <a:cs typeface="Calibri"/>
              </a:rPr>
              <a:t>the</a:t>
            </a:r>
            <a:r>
              <a:rPr sz="2400" kern="0" spc="-45" dirty="0">
                <a:solidFill>
                  <a:sysClr val="windowText" lastClr="000000"/>
                </a:solidFill>
                <a:cs typeface="Calibri"/>
              </a:rPr>
              <a:t> </a:t>
            </a:r>
            <a:r>
              <a:rPr sz="2400" kern="0" dirty="0">
                <a:solidFill>
                  <a:sysClr val="windowText" lastClr="000000"/>
                </a:solidFill>
                <a:cs typeface="Calibri"/>
              </a:rPr>
              <a:t>decisions</a:t>
            </a:r>
            <a:r>
              <a:rPr sz="2400" kern="0" spc="-50" dirty="0">
                <a:solidFill>
                  <a:sysClr val="windowText" lastClr="000000"/>
                </a:solidFill>
                <a:cs typeface="Calibri"/>
              </a:rPr>
              <a:t> </a:t>
            </a:r>
            <a:r>
              <a:rPr sz="2400" kern="0" dirty="0">
                <a:solidFill>
                  <a:sysClr val="windowText" lastClr="000000"/>
                </a:solidFill>
                <a:cs typeface="Calibri"/>
              </a:rPr>
              <a:t>for</a:t>
            </a:r>
            <a:r>
              <a:rPr sz="2400" kern="0" spc="-50" dirty="0">
                <a:solidFill>
                  <a:sysClr val="windowText" lastClr="000000"/>
                </a:solidFill>
                <a:cs typeface="Calibri"/>
              </a:rPr>
              <a:t> </a:t>
            </a:r>
            <a:r>
              <a:rPr sz="2400" kern="0" dirty="0">
                <a:solidFill>
                  <a:sysClr val="windowText" lastClr="000000"/>
                </a:solidFill>
                <a:cs typeface="Calibri"/>
              </a:rPr>
              <a:t>a</a:t>
            </a:r>
            <a:r>
              <a:rPr sz="2400" kern="0" spc="-50" dirty="0">
                <a:solidFill>
                  <a:sysClr val="windowText" lastClr="000000"/>
                </a:solidFill>
                <a:cs typeface="Calibri"/>
              </a:rPr>
              <a:t> </a:t>
            </a:r>
            <a:r>
              <a:rPr sz="2400" kern="0" spc="-10" dirty="0">
                <a:solidFill>
                  <a:sysClr val="windowText" lastClr="000000"/>
                </a:solidFill>
                <a:cs typeface="Calibri"/>
              </a:rPr>
              <a:t>patient.</a:t>
            </a:r>
            <a:endParaRPr sz="2400" kern="0" dirty="0">
              <a:solidFill>
                <a:sysClr val="windowText" lastClr="000000"/>
              </a:solidFill>
              <a:cs typeface="Calibri"/>
            </a:endParaRPr>
          </a:p>
          <a:p>
            <a:pPr marL="469265" indent="-456565">
              <a:lnSpc>
                <a:spcPts val="2590"/>
              </a:lnSpc>
              <a:buFont typeface="Arial"/>
              <a:buChar char="•"/>
              <a:tabLst>
                <a:tab pos="469265" algn="l"/>
              </a:tabLst>
            </a:pPr>
            <a:r>
              <a:rPr sz="2400" kern="0" spc="-10" dirty="0">
                <a:solidFill>
                  <a:srgbClr val="F58221"/>
                </a:solidFill>
                <a:cs typeface="Calibri"/>
              </a:rPr>
              <a:t>Assumptions</a:t>
            </a:r>
            <a:endParaRPr sz="2400" kern="0" dirty="0">
              <a:solidFill>
                <a:srgbClr val="F58221"/>
              </a:solidFill>
              <a:cs typeface="Calibri"/>
            </a:endParaRPr>
          </a:p>
          <a:p>
            <a:pPr marL="869950" lvl="1" indent="-457200">
              <a:lnSpc>
                <a:spcPts val="2590"/>
              </a:lnSpc>
              <a:buFont typeface="Arial"/>
              <a:buChar char="–"/>
              <a:tabLst>
                <a:tab pos="869950" algn="l"/>
              </a:tabLst>
            </a:pPr>
            <a:r>
              <a:rPr sz="2400" kern="0" dirty="0">
                <a:solidFill>
                  <a:sysClr val="windowText" lastClr="000000"/>
                </a:solidFill>
                <a:cs typeface="Calibri"/>
              </a:rPr>
              <a:t>People</a:t>
            </a:r>
            <a:r>
              <a:rPr sz="2400" kern="0" spc="-75" dirty="0">
                <a:solidFill>
                  <a:sysClr val="windowText" lastClr="000000"/>
                </a:solidFill>
                <a:cs typeface="Calibri"/>
              </a:rPr>
              <a:t> </a:t>
            </a:r>
            <a:r>
              <a:rPr sz="2400" kern="0" dirty="0">
                <a:solidFill>
                  <a:sysClr val="windowText" lastClr="000000"/>
                </a:solidFill>
                <a:cs typeface="Calibri"/>
              </a:rPr>
              <a:t>are</a:t>
            </a:r>
            <a:r>
              <a:rPr sz="2400" kern="0" spc="-65" dirty="0">
                <a:solidFill>
                  <a:sysClr val="windowText" lastClr="000000"/>
                </a:solidFill>
                <a:cs typeface="Calibri"/>
              </a:rPr>
              <a:t> </a:t>
            </a:r>
            <a:r>
              <a:rPr sz="2400" kern="0" dirty="0">
                <a:solidFill>
                  <a:sysClr val="windowText" lastClr="000000"/>
                </a:solidFill>
                <a:cs typeface="Calibri"/>
              </a:rPr>
              <a:t>not</a:t>
            </a:r>
            <a:r>
              <a:rPr sz="2400" kern="0" spc="-70" dirty="0">
                <a:solidFill>
                  <a:sysClr val="windowText" lastClr="000000"/>
                </a:solidFill>
                <a:cs typeface="Calibri"/>
              </a:rPr>
              <a:t> </a:t>
            </a:r>
            <a:r>
              <a:rPr sz="2400" kern="0" spc="-10" dirty="0">
                <a:solidFill>
                  <a:sysClr val="windowText" lastClr="000000"/>
                </a:solidFill>
                <a:cs typeface="Calibri"/>
              </a:rPr>
              <a:t>always</a:t>
            </a:r>
            <a:r>
              <a:rPr sz="2400" kern="0" spc="-70" dirty="0">
                <a:solidFill>
                  <a:sysClr val="windowText" lastClr="000000"/>
                </a:solidFill>
                <a:cs typeface="Calibri"/>
              </a:rPr>
              <a:t> </a:t>
            </a:r>
            <a:r>
              <a:rPr sz="2400" kern="0" spc="-10" dirty="0">
                <a:solidFill>
                  <a:sysClr val="windowText" lastClr="000000"/>
                </a:solidFill>
                <a:cs typeface="Calibri"/>
              </a:rPr>
              <a:t>rational/mature.</a:t>
            </a:r>
            <a:endParaRPr sz="2400" kern="0" dirty="0">
              <a:solidFill>
                <a:sysClr val="windowText" lastClr="000000"/>
              </a:solidFill>
              <a:cs typeface="Calibri"/>
            </a:endParaRPr>
          </a:p>
          <a:p>
            <a:pPr marL="869950" lvl="1" indent="-457200">
              <a:lnSpc>
                <a:spcPts val="2590"/>
              </a:lnSpc>
              <a:buFont typeface="Arial"/>
              <a:buChar char="–"/>
              <a:tabLst>
                <a:tab pos="869950" algn="l"/>
              </a:tabLst>
            </a:pPr>
            <a:r>
              <a:rPr sz="2400" kern="0" dirty="0">
                <a:solidFill>
                  <a:sysClr val="windowText" lastClr="000000"/>
                </a:solidFill>
                <a:cs typeface="Calibri"/>
              </a:rPr>
              <a:t>Experts</a:t>
            </a:r>
            <a:r>
              <a:rPr sz="2400" kern="0" spc="-60" dirty="0">
                <a:solidFill>
                  <a:sysClr val="windowText" lastClr="000000"/>
                </a:solidFill>
                <a:cs typeface="Calibri"/>
              </a:rPr>
              <a:t> </a:t>
            </a:r>
            <a:r>
              <a:rPr sz="2400" kern="0" dirty="0">
                <a:solidFill>
                  <a:sysClr val="windowText" lastClr="000000"/>
                </a:solidFill>
                <a:cs typeface="Calibri"/>
              </a:rPr>
              <a:t>know</a:t>
            </a:r>
            <a:r>
              <a:rPr sz="2400" kern="0" spc="-65" dirty="0">
                <a:solidFill>
                  <a:sysClr val="windowText" lastClr="000000"/>
                </a:solidFill>
                <a:cs typeface="Calibri"/>
              </a:rPr>
              <a:t> </a:t>
            </a:r>
            <a:r>
              <a:rPr sz="2400" kern="0" dirty="0">
                <a:solidFill>
                  <a:sysClr val="windowText" lastClr="000000"/>
                </a:solidFill>
                <a:cs typeface="Calibri"/>
              </a:rPr>
              <a:t>better</a:t>
            </a:r>
            <a:r>
              <a:rPr sz="2400" kern="0" spc="-50" dirty="0">
                <a:solidFill>
                  <a:sysClr val="windowText" lastClr="000000"/>
                </a:solidFill>
                <a:cs typeface="Calibri"/>
              </a:rPr>
              <a:t> </a:t>
            </a:r>
            <a:r>
              <a:rPr sz="2400" kern="0" dirty="0">
                <a:solidFill>
                  <a:sysClr val="windowText" lastClr="000000"/>
                </a:solidFill>
                <a:cs typeface="Calibri"/>
              </a:rPr>
              <a:t>about</a:t>
            </a:r>
            <a:r>
              <a:rPr sz="2400" kern="0" spc="-65" dirty="0">
                <a:solidFill>
                  <a:sysClr val="windowText" lastClr="000000"/>
                </a:solidFill>
                <a:cs typeface="Calibri"/>
              </a:rPr>
              <a:t> </a:t>
            </a:r>
            <a:r>
              <a:rPr sz="2400" kern="0" dirty="0">
                <a:solidFill>
                  <a:sysClr val="windowText" lastClr="000000"/>
                </a:solidFill>
                <a:cs typeface="Calibri"/>
              </a:rPr>
              <a:t>the</a:t>
            </a:r>
            <a:r>
              <a:rPr sz="2400" kern="0" spc="-55" dirty="0">
                <a:solidFill>
                  <a:sysClr val="windowText" lastClr="000000"/>
                </a:solidFill>
                <a:cs typeface="Calibri"/>
              </a:rPr>
              <a:t> </a:t>
            </a:r>
            <a:r>
              <a:rPr sz="2400" kern="0" dirty="0">
                <a:solidFill>
                  <a:sysClr val="windowText" lastClr="000000"/>
                </a:solidFill>
                <a:cs typeface="Calibri"/>
              </a:rPr>
              <a:t>needs</a:t>
            </a:r>
            <a:r>
              <a:rPr sz="2400" kern="0" spc="-50" dirty="0">
                <a:solidFill>
                  <a:sysClr val="windowText" lastClr="000000"/>
                </a:solidFill>
                <a:cs typeface="Calibri"/>
              </a:rPr>
              <a:t> </a:t>
            </a:r>
            <a:r>
              <a:rPr sz="2400" kern="0" dirty="0">
                <a:solidFill>
                  <a:sysClr val="windowText" lastClr="000000"/>
                </a:solidFill>
                <a:cs typeface="Calibri"/>
              </a:rPr>
              <a:t>of</a:t>
            </a:r>
            <a:r>
              <a:rPr sz="2400" kern="0" spc="-55" dirty="0">
                <a:solidFill>
                  <a:sysClr val="windowText" lastClr="000000"/>
                </a:solidFill>
                <a:cs typeface="Calibri"/>
              </a:rPr>
              <a:t> </a:t>
            </a:r>
            <a:r>
              <a:rPr sz="2400" kern="0" spc="-10" dirty="0">
                <a:solidFill>
                  <a:sysClr val="windowText" lastClr="000000"/>
                </a:solidFill>
                <a:cs typeface="Calibri"/>
              </a:rPr>
              <a:t>patients.</a:t>
            </a:r>
            <a:endParaRPr sz="2400" kern="0" dirty="0">
              <a:solidFill>
                <a:sysClr val="windowText" lastClr="000000"/>
              </a:solidFill>
              <a:cs typeface="Calibri"/>
            </a:endParaRPr>
          </a:p>
          <a:p>
            <a:pPr marL="869950" lvl="1" indent="-457200">
              <a:lnSpc>
                <a:spcPts val="2590"/>
              </a:lnSpc>
              <a:buFont typeface="Arial"/>
              <a:buChar char="–"/>
              <a:tabLst>
                <a:tab pos="869950" algn="l"/>
              </a:tabLst>
            </a:pPr>
            <a:r>
              <a:rPr sz="2400" kern="0" dirty="0">
                <a:solidFill>
                  <a:sysClr val="windowText" lastClr="000000"/>
                </a:solidFill>
                <a:cs typeface="Calibri"/>
              </a:rPr>
              <a:t>Qualified</a:t>
            </a:r>
            <a:r>
              <a:rPr sz="2400" kern="0" spc="-85" dirty="0">
                <a:solidFill>
                  <a:sysClr val="windowText" lastClr="000000"/>
                </a:solidFill>
                <a:cs typeface="Calibri"/>
              </a:rPr>
              <a:t> </a:t>
            </a:r>
            <a:r>
              <a:rPr sz="2400" kern="0" dirty="0">
                <a:solidFill>
                  <a:sysClr val="windowText" lastClr="000000"/>
                </a:solidFill>
                <a:cs typeface="Calibri"/>
              </a:rPr>
              <a:t>doctors</a:t>
            </a:r>
            <a:r>
              <a:rPr sz="2400" kern="0" spc="-90" dirty="0">
                <a:solidFill>
                  <a:sysClr val="windowText" lastClr="000000"/>
                </a:solidFill>
                <a:cs typeface="Calibri"/>
              </a:rPr>
              <a:t> </a:t>
            </a:r>
            <a:r>
              <a:rPr sz="2400" kern="0" dirty="0">
                <a:solidFill>
                  <a:sysClr val="windowText" lastClr="000000"/>
                </a:solidFill>
                <a:cs typeface="Calibri"/>
              </a:rPr>
              <a:t>have</a:t>
            </a:r>
            <a:r>
              <a:rPr sz="2400" kern="0" spc="-75" dirty="0">
                <a:solidFill>
                  <a:sysClr val="windowText" lastClr="000000"/>
                </a:solidFill>
                <a:cs typeface="Calibri"/>
              </a:rPr>
              <a:t> </a:t>
            </a:r>
            <a:r>
              <a:rPr sz="2400" kern="0" dirty="0">
                <a:solidFill>
                  <a:sysClr val="windowText" lastClr="000000"/>
                </a:solidFill>
                <a:cs typeface="Calibri"/>
              </a:rPr>
              <a:t>good</a:t>
            </a:r>
            <a:r>
              <a:rPr sz="2400" kern="0" spc="-90" dirty="0">
                <a:solidFill>
                  <a:sysClr val="windowText" lastClr="000000"/>
                </a:solidFill>
                <a:cs typeface="Calibri"/>
              </a:rPr>
              <a:t> </a:t>
            </a:r>
            <a:r>
              <a:rPr sz="2400" kern="0" spc="-10" dirty="0">
                <a:solidFill>
                  <a:sysClr val="windowText" lastClr="000000"/>
                </a:solidFill>
                <a:cs typeface="Calibri"/>
              </a:rPr>
              <a:t>will.</a:t>
            </a:r>
            <a:endParaRPr sz="2400" kern="0" dirty="0">
              <a:solidFill>
                <a:sysClr val="windowText" lastClr="000000"/>
              </a:solidFill>
              <a:cs typeface="Calibri"/>
            </a:endParaRPr>
          </a:p>
          <a:p>
            <a:pPr marL="469265" indent="-456565">
              <a:lnSpc>
                <a:spcPts val="2590"/>
              </a:lnSpc>
              <a:buFont typeface="Arial"/>
              <a:buChar char="•"/>
              <a:tabLst>
                <a:tab pos="469265" algn="l"/>
              </a:tabLst>
            </a:pPr>
            <a:r>
              <a:rPr sz="2400" kern="0" spc="-10" dirty="0">
                <a:solidFill>
                  <a:srgbClr val="F58221"/>
                </a:solidFill>
                <a:cs typeface="Calibri"/>
              </a:rPr>
              <a:t>Sources</a:t>
            </a:r>
            <a:endParaRPr sz="2400" kern="0" dirty="0">
              <a:solidFill>
                <a:srgbClr val="F58221"/>
              </a:solidFill>
              <a:cs typeface="Calibri"/>
            </a:endParaRPr>
          </a:p>
          <a:p>
            <a:pPr marL="869950" lvl="1" indent="-457200">
              <a:lnSpc>
                <a:spcPts val="2590"/>
              </a:lnSpc>
              <a:buFont typeface="Arial"/>
              <a:buChar char="–"/>
              <a:tabLst>
                <a:tab pos="869950" algn="l"/>
              </a:tabLst>
            </a:pPr>
            <a:r>
              <a:rPr sz="2400" kern="0" spc="-10" dirty="0">
                <a:solidFill>
                  <a:sysClr val="windowText" lastClr="000000"/>
                </a:solidFill>
                <a:cs typeface="Calibri"/>
              </a:rPr>
              <a:t>Hippocratic</a:t>
            </a:r>
            <a:r>
              <a:rPr sz="2400" kern="0" spc="-45" dirty="0">
                <a:solidFill>
                  <a:sysClr val="windowText" lastClr="000000"/>
                </a:solidFill>
                <a:cs typeface="Calibri"/>
              </a:rPr>
              <a:t> </a:t>
            </a:r>
            <a:r>
              <a:rPr sz="2400" kern="0" dirty="0">
                <a:solidFill>
                  <a:sysClr val="windowText" lastClr="000000"/>
                </a:solidFill>
                <a:cs typeface="Calibri"/>
              </a:rPr>
              <a:t>Oath</a:t>
            </a:r>
            <a:r>
              <a:rPr sz="2400" kern="0" spc="-10" dirty="0">
                <a:solidFill>
                  <a:sysClr val="windowText" lastClr="000000"/>
                </a:solidFill>
                <a:cs typeface="Calibri"/>
              </a:rPr>
              <a:t>.</a:t>
            </a:r>
            <a:endParaRPr sz="2400" kern="0" dirty="0">
              <a:solidFill>
                <a:sysClr val="windowText" lastClr="000000"/>
              </a:solidFill>
              <a:cs typeface="Calibri"/>
            </a:endParaRPr>
          </a:p>
          <a:p>
            <a:pPr marL="469265" indent="-456565">
              <a:lnSpc>
                <a:spcPts val="2590"/>
              </a:lnSpc>
              <a:buFont typeface="Arial"/>
              <a:buChar char="•"/>
              <a:tabLst>
                <a:tab pos="469265" algn="l"/>
              </a:tabLst>
            </a:pPr>
            <a:r>
              <a:rPr sz="2400" kern="0" spc="-10" dirty="0">
                <a:solidFill>
                  <a:srgbClr val="F58221"/>
                </a:solidFill>
                <a:cs typeface="Calibri"/>
              </a:rPr>
              <a:t>Problems</a:t>
            </a:r>
            <a:endParaRPr sz="2400" kern="0" dirty="0">
              <a:solidFill>
                <a:srgbClr val="F58221"/>
              </a:solidFill>
              <a:cs typeface="Calibri"/>
            </a:endParaRPr>
          </a:p>
          <a:p>
            <a:pPr marL="869950" lvl="1" indent="-457200">
              <a:lnSpc>
                <a:spcPts val="2590"/>
              </a:lnSpc>
              <a:buFont typeface="Arial"/>
              <a:buChar char="–"/>
              <a:tabLst>
                <a:tab pos="869950" algn="l"/>
              </a:tabLst>
            </a:pPr>
            <a:r>
              <a:rPr sz="2400" kern="0" dirty="0">
                <a:solidFill>
                  <a:sysClr val="windowText" lastClr="000000"/>
                </a:solidFill>
                <a:cs typeface="Calibri"/>
              </a:rPr>
              <a:t>Are</a:t>
            </a:r>
            <a:r>
              <a:rPr sz="2400" kern="0" spc="-70" dirty="0">
                <a:solidFill>
                  <a:sysClr val="windowText" lastClr="000000"/>
                </a:solidFill>
                <a:cs typeface="Calibri"/>
              </a:rPr>
              <a:t> </a:t>
            </a:r>
            <a:r>
              <a:rPr sz="2400" kern="0" dirty="0">
                <a:solidFill>
                  <a:sysClr val="windowText" lastClr="000000"/>
                </a:solidFill>
                <a:cs typeface="Calibri"/>
              </a:rPr>
              <a:t>the</a:t>
            </a:r>
            <a:r>
              <a:rPr sz="2400" kern="0" spc="-60" dirty="0">
                <a:solidFill>
                  <a:sysClr val="windowText" lastClr="000000"/>
                </a:solidFill>
                <a:cs typeface="Calibri"/>
              </a:rPr>
              <a:t> </a:t>
            </a:r>
            <a:r>
              <a:rPr sz="2400" kern="0" dirty="0">
                <a:solidFill>
                  <a:sysClr val="windowText" lastClr="000000"/>
                </a:solidFill>
                <a:cs typeface="Calibri"/>
              </a:rPr>
              <a:t>needs</a:t>
            </a:r>
            <a:r>
              <a:rPr sz="2400" kern="0" spc="-55" dirty="0">
                <a:solidFill>
                  <a:sysClr val="windowText" lastClr="000000"/>
                </a:solidFill>
                <a:cs typeface="Calibri"/>
              </a:rPr>
              <a:t> </a:t>
            </a:r>
            <a:r>
              <a:rPr sz="2400" kern="0" dirty="0">
                <a:solidFill>
                  <a:sysClr val="windowText" lastClr="000000"/>
                </a:solidFill>
                <a:cs typeface="Calibri"/>
              </a:rPr>
              <a:t>of</a:t>
            </a:r>
            <a:r>
              <a:rPr sz="2400" kern="0" spc="-70" dirty="0">
                <a:solidFill>
                  <a:sysClr val="windowText" lastClr="000000"/>
                </a:solidFill>
                <a:cs typeface="Calibri"/>
              </a:rPr>
              <a:t> </a:t>
            </a:r>
            <a:r>
              <a:rPr sz="2400" kern="0" dirty="0">
                <a:solidFill>
                  <a:sysClr val="windowText" lastClr="000000"/>
                </a:solidFill>
                <a:cs typeface="Calibri"/>
              </a:rPr>
              <a:t>patients</a:t>
            </a:r>
            <a:r>
              <a:rPr sz="2400" kern="0" spc="-70" dirty="0">
                <a:solidFill>
                  <a:sysClr val="windowText" lastClr="000000"/>
                </a:solidFill>
                <a:cs typeface="Calibri"/>
              </a:rPr>
              <a:t> </a:t>
            </a:r>
            <a:r>
              <a:rPr sz="2400" kern="0" spc="-10" dirty="0">
                <a:solidFill>
                  <a:sysClr val="windowText" lastClr="000000"/>
                </a:solidFill>
                <a:cs typeface="Calibri"/>
              </a:rPr>
              <a:t>objective?</a:t>
            </a:r>
            <a:endParaRPr sz="2400" kern="0" dirty="0">
              <a:solidFill>
                <a:sysClr val="windowText" lastClr="000000"/>
              </a:solidFill>
              <a:cs typeface="Calibri"/>
            </a:endParaRPr>
          </a:p>
          <a:p>
            <a:pPr marL="869950" lvl="1" indent="-457200">
              <a:lnSpc>
                <a:spcPts val="2590"/>
              </a:lnSpc>
              <a:buFont typeface="Arial"/>
              <a:buChar char="–"/>
              <a:tabLst>
                <a:tab pos="869950" algn="l"/>
              </a:tabLst>
            </a:pPr>
            <a:r>
              <a:rPr sz="2400" kern="0" dirty="0">
                <a:solidFill>
                  <a:sysClr val="windowText" lastClr="000000"/>
                </a:solidFill>
                <a:cs typeface="Calibri"/>
              </a:rPr>
              <a:t>How</a:t>
            </a:r>
            <a:r>
              <a:rPr sz="2400" kern="0" spc="-65" dirty="0">
                <a:solidFill>
                  <a:sysClr val="windowText" lastClr="000000"/>
                </a:solidFill>
                <a:cs typeface="Calibri"/>
              </a:rPr>
              <a:t> </a:t>
            </a:r>
            <a:r>
              <a:rPr sz="2400" kern="0" dirty="0">
                <a:solidFill>
                  <a:sysClr val="windowText" lastClr="000000"/>
                </a:solidFill>
                <a:cs typeface="Calibri"/>
              </a:rPr>
              <a:t>can</a:t>
            </a:r>
            <a:r>
              <a:rPr sz="2400" kern="0" spc="-65" dirty="0">
                <a:solidFill>
                  <a:sysClr val="windowText" lastClr="000000"/>
                </a:solidFill>
                <a:cs typeface="Calibri"/>
              </a:rPr>
              <a:t> </a:t>
            </a:r>
            <a:r>
              <a:rPr sz="2400" kern="0" dirty="0">
                <a:solidFill>
                  <a:sysClr val="windowText" lastClr="000000"/>
                </a:solidFill>
                <a:cs typeface="Calibri"/>
              </a:rPr>
              <a:t>we</a:t>
            </a:r>
            <a:r>
              <a:rPr sz="2400" kern="0" spc="-55" dirty="0">
                <a:solidFill>
                  <a:sysClr val="windowText" lastClr="000000"/>
                </a:solidFill>
                <a:cs typeface="Calibri"/>
              </a:rPr>
              <a:t> </a:t>
            </a:r>
            <a:r>
              <a:rPr sz="2400" kern="0" dirty="0">
                <a:solidFill>
                  <a:sysClr val="windowText" lastClr="000000"/>
                </a:solidFill>
                <a:cs typeface="Calibri"/>
              </a:rPr>
              <a:t>be</a:t>
            </a:r>
            <a:r>
              <a:rPr sz="2400" kern="0" spc="-55" dirty="0">
                <a:solidFill>
                  <a:sysClr val="windowText" lastClr="000000"/>
                </a:solidFill>
                <a:cs typeface="Calibri"/>
              </a:rPr>
              <a:t> </a:t>
            </a:r>
            <a:r>
              <a:rPr sz="2400" kern="0" dirty="0">
                <a:solidFill>
                  <a:sysClr val="windowText" lastClr="000000"/>
                </a:solidFill>
                <a:cs typeface="Calibri"/>
              </a:rPr>
              <a:t>sure</a:t>
            </a:r>
            <a:r>
              <a:rPr sz="2400" kern="0" spc="-45" dirty="0">
                <a:solidFill>
                  <a:sysClr val="windowText" lastClr="000000"/>
                </a:solidFill>
                <a:cs typeface="Calibri"/>
              </a:rPr>
              <a:t> </a:t>
            </a:r>
            <a:r>
              <a:rPr sz="2400" kern="0" dirty="0">
                <a:solidFill>
                  <a:sysClr val="windowText" lastClr="000000"/>
                </a:solidFill>
                <a:cs typeface="Calibri"/>
              </a:rPr>
              <a:t>that</a:t>
            </a:r>
            <a:r>
              <a:rPr sz="2400" kern="0" spc="-65" dirty="0">
                <a:solidFill>
                  <a:sysClr val="windowText" lastClr="000000"/>
                </a:solidFill>
                <a:cs typeface="Calibri"/>
              </a:rPr>
              <a:t> </a:t>
            </a:r>
            <a:r>
              <a:rPr sz="2400" kern="0" dirty="0">
                <a:solidFill>
                  <a:sysClr val="windowText" lastClr="000000"/>
                </a:solidFill>
                <a:cs typeface="Calibri"/>
              </a:rPr>
              <a:t>doctors</a:t>
            </a:r>
            <a:r>
              <a:rPr sz="2400" kern="0" spc="-65" dirty="0">
                <a:solidFill>
                  <a:sysClr val="windowText" lastClr="000000"/>
                </a:solidFill>
                <a:cs typeface="Calibri"/>
              </a:rPr>
              <a:t> </a:t>
            </a:r>
            <a:r>
              <a:rPr sz="2400" kern="0" dirty="0">
                <a:solidFill>
                  <a:sysClr val="windowText" lastClr="000000"/>
                </a:solidFill>
                <a:cs typeface="Calibri"/>
              </a:rPr>
              <a:t>have</a:t>
            </a:r>
            <a:r>
              <a:rPr sz="2400" kern="0" spc="-50" dirty="0">
                <a:solidFill>
                  <a:sysClr val="windowText" lastClr="000000"/>
                </a:solidFill>
                <a:cs typeface="Calibri"/>
              </a:rPr>
              <a:t> </a:t>
            </a:r>
            <a:r>
              <a:rPr sz="2400" kern="0" dirty="0">
                <a:solidFill>
                  <a:sysClr val="windowText" lastClr="000000"/>
                </a:solidFill>
                <a:cs typeface="Calibri"/>
              </a:rPr>
              <a:t>good</a:t>
            </a:r>
            <a:r>
              <a:rPr sz="2400" kern="0" spc="-70" dirty="0">
                <a:solidFill>
                  <a:sysClr val="windowText" lastClr="000000"/>
                </a:solidFill>
                <a:cs typeface="Calibri"/>
              </a:rPr>
              <a:t> </a:t>
            </a:r>
            <a:r>
              <a:rPr sz="2400" kern="0" spc="-10" dirty="0">
                <a:solidFill>
                  <a:sysClr val="windowText" lastClr="000000"/>
                </a:solidFill>
                <a:cs typeface="Calibri"/>
              </a:rPr>
              <a:t>will?</a:t>
            </a:r>
            <a:endParaRPr sz="2400" kern="0" dirty="0">
              <a:solidFill>
                <a:sysClr val="windowText" lastClr="000000"/>
              </a:solidFill>
              <a:cs typeface="Calibri"/>
            </a:endParaRPr>
          </a:p>
          <a:p>
            <a:pPr marL="469265" indent="-456565">
              <a:lnSpc>
                <a:spcPts val="2590"/>
              </a:lnSpc>
              <a:buFont typeface="Arial"/>
              <a:buChar char="•"/>
              <a:tabLst>
                <a:tab pos="469265" algn="l"/>
              </a:tabLst>
            </a:pPr>
            <a:r>
              <a:rPr sz="2400" kern="0" dirty="0">
                <a:solidFill>
                  <a:srgbClr val="F58221"/>
                </a:solidFill>
                <a:cs typeface="Calibri"/>
              </a:rPr>
              <a:t>Objection</a:t>
            </a:r>
            <a:r>
              <a:rPr sz="2400" kern="0" spc="-80" dirty="0">
                <a:solidFill>
                  <a:srgbClr val="F58221"/>
                </a:solidFill>
                <a:cs typeface="Calibri"/>
              </a:rPr>
              <a:t> </a:t>
            </a:r>
            <a:r>
              <a:rPr sz="2400" kern="0" dirty="0">
                <a:solidFill>
                  <a:srgbClr val="F58221"/>
                </a:solidFill>
                <a:cs typeface="Calibri"/>
              </a:rPr>
              <a:t>and</a:t>
            </a:r>
            <a:r>
              <a:rPr sz="2400" kern="0" spc="-65" dirty="0">
                <a:solidFill>
                  <a:srgbClr val="F58221"/>
                </a:solidFill>
                <a:cs typeface="Calibri"/>
              </a:rPr>
              <a:t> </a:t>
            </a:r>
            <a:r>
              <a:rPr sz="2400" kern="0" spc="-10" dirty="0">
                <a:solidFill>
                  <a:srgbClr val="F58221"/>
                </a:solidFill>
                <a:cs typeface="Calibri"/>
              </a:rPr>
              <a:t>modification</a:t>
            </a:r>
            <a:endParaRPr sz="2400" kern="0" dirty="0">
              <a:solidFill>
                <a:srgbClr val="F58221"/>
              </a:solidFill>
              <a:cs typeface="Calibri"/>
            </a:endParaRPr>
          </a:p>
          <a:p>
            <a:pPr marL="869315" lvl="1" indent="-456565">
              <a:lnSpc>
                <a:spcPts val="2735"/>
              </a:lnSpc>
              <a:buFont typeface="Arial"/>
              <a:buChar char="–"/>
              <a:tabLst>
                <a:tab pos="869315" algn="l"/>
              </a:tabLst>
            </a:pPr>
            <a:r>
              <a:rPr sz="2400" kern="0" dirty="0">
                <a:solidFill>
                  <a:sysClr val="windowText" lastClr="000000"/>
                </a:solidFill>
                <a:cs typeface="Calibri"/>
              </a:rPr>
              <a:t>liberal</a:t>
            </a:r>
            <a:r>
              <a:rPr sz="2400" kern="0" spc="-60" dirty="0">
                <a:solidFill>
                  <a:sysClr val="windowText" lastClr="000000"/>
                </a:solidFill>
                <a:cs typeface="Calibri"/>
              </a:rPr>
              <a:t> </a:t>
            </a:r>
            <a:r>
              <a:rPr sz="2400" kern="0" spc="-10" dirty="0">
                <a:solidFill>
                  <a:sysClr val="windowText" lastClr="000000"/>
                </a:solidFill>
                <a:cs typeface="Calibri"/>
              </a:rPr>
              <a:t>principle</a:t>
            </a:r>
            <a:endParaRPr sz="2400" kern="0" dirty="0">
              <a:solidFill>
                <a:sysClr val="windowText" lastClr="000000"/>
              </a:solidFill>
              <a:cs typeface="Calibri"/>
            </a:endParaRPr>
          </a:p>
        </p:txBody>
      </p:sp>
    </p:spTree>
    <p:extLst>
      <p:ext uri="{BB962C8B-B14F-4D97-AF65-F5344CB8AC3E}">
        <p14:creationId xmlns:p14="http://schemas.microsoft.com/office/powerpoint/2010/main" val="8477976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68BFA41E-09E0-1E17-27A9-D74EE67C7B0E}"/>
              </a:ext>
            </a:extLst>
          </p:cNvPr>
          <p:cNvSpPr/>
          <p:nvPr/>
        </p:nvSpPr>
        <p:spPr>
          <a:xfrm>
            <a:off x="689640" y="1541329"/>
            <a:ext cx="10885080" cy="50477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B29C90BD-62F1-0BAB-4DC3-D20021F630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عنوان 1"/>
          <p:cNvSpPr>
            <a:spLocks noGrp="1"/>
          </p:cNvSpPr>
          <p:nvPr>
            <p:ph type="title"/>
          </p:nvPr>
        </p:nvSpPr>
        <p:spPr/>
        <p:txBody>
          <a:bodyPr>
            <a:normAutofit/>
          </a:bodyPr>
          <a:lstStyle/>
          <a:p>
            <a:pPr marL="514350" indent="-514350">
              <a:buFont typeface="+mj-lt"/>
              <a:buAutoNum type="arabicParenR" startAt="2"/>
            </a:pPr>
            <a:r>
              <a:rPr lang="en-US" sz="2800" b="1" dirty="0"/>
              <a:t>The </a:t>
            </a:r>
            <a:r>
              <a:rPr lang="en-US" sz="2800" b="1" dirty="0">
                <a:solidFill>
                  <a:srgbClr val="F58221"/>
                </a:solidFill>
              </a:rPr>
              <a:t>informative</a:t>
            </a:r>
            <a:r>
              <a:rPr lang="en-US" sz="2800" b="1" dirty="0"/>
              <a:t> model</a:t>
            </a:r>
            <a:endParaRPr lang="ar-SY" sz="2800" b="1" dirty="0"/>
          </a:p>
        </p:txBody>
      </p:sp>
      <p:sp>
        <p:nvSpPr>
          <p:cNvPr id="3" name="عنصر نائب للمحتوى 2"/>
          <p:cNvSpPr>
            <a:spLocks noGrp="1"/>
          </p:cNvSpPr>
          <p:nvPr>
            <p:ph sz="quarter" idx="1"/>
          </p:nvPr>
        </p:nvSpPr>
        <p:spPr>
          <a:xfrm>
            <a:off x="838200" y="1571612"/>
            <a:ext cx="10317480" cy="3828660"/>
          </a:xfrm>
        </p:spPr>
        <p:txBody>
          <a:bodyPr>
            <a:normAutofit/>
          </a:bodyPr>
          <a:lstStyle/>
          <a:p>
            <a:r>
              <a:rPr lang="en-US" sz="2400" dirty="0"/>
              <a:t>Doctor provides patient with facts regarding treatment .</a:t>
            </a:r>
          </a:p>
          <a:p>
            <a:r>
              <a:rPr lang="en-US" sz="2400" dirty="0"/>
              <a:t> Patient </a:t>
            </a:r>
            <a:r>
              <a:rPr lang="en-US" sz="2400" b="1" dirty="0"/>
              <a:t>makes decision based upon these facts provided </a:t>
            </a:r>
            <a:r>
              <a:rPr lang="en-US" sz="2400" dirty="0"/>
              <a:t>, and doctor follows through with the patient's plan. </a:t>
            </a:r>
          </a:p>
          <a:p>
            <a:pPr lvl="1">
              <a:buClr>
                <a:srgbClr val="F58221"/>
              </a:buClr>
              <a:buFont typeface="Wingdings" pitchFamily="2" charset="2"/>
              <a:buChar char="Ø"/>
            </a:pPr>
            <a:r>
              <a:rPr lang="en-US" dirty="0"/>
              <a:t>informed patient decision .</a:t>
            </a:r>
          </a:p>
          <a:p>
            <a:pPr lvl="1">
              <a:buClr>
                <a:srgbClr val="F58221"/>
              </a:buClr>
              <a:buFont typeface="Wingdings" pitchFamily="2" charset="2"/>
              <a:buChar char="Ø"/>
            </a:pPr>
            <a:r>
              <a:rPr lang="en-US" dirty="0"/>
              <a:t> Increased patient autonomy , potentially decreased beneficence .</a:t>
            </a:r>
          </a:p>
          <a:p>
            <a:pPr lvl="1">
              <a:buClr>
                <a:srgbClr val="F58221"/>
              </a:buClr>
              <a:buFont typeface="Wingdings" pitchFamily="2" charset="2"/>
              <a:buChar char="Ø"/>
            </a:pPr>
            <a:r>
              <a:rPr lang="en-US" dirty="0"/>
              <a:t>patients may not make a decision that is in their best interest . </a:t>
            </a:r>
          </a:p>
          <a:p>
            <a:pPr lvl="1">
              <a:buClr>
                <a:srgbClr val="F58221"/>
              </a:buClr>
              <a:buFont typeface="Wingdings" pitchFamily="2" charset="2"/>
              <a:buChar char="Ø"/>
            </a:pPr>
            <a:r>
              <a:rPr lang="en-US" b="1" dirty="0"/>
              <a:t>opposite of paternalistic model </a:t>
            </a:r>
            <a:r>
              <a:rPr lang="en-US" dirty="0"/>
              <a:t>. </a:t>
            </a:r>
          </a:p>
          <a:p>
            <a:r>
              <a:rPr lang="en-US" sz="2400" dirty="0"/>
              <a:t>Concept here is that the doctor is </a:t>
            </a:r>
            <a:r>
              <a:rPr lang="en-US" sz="2400" b="1" u="sng" dirty="0">
                <a:solidFill>
                  <a:srgbClr val="F58221"/>
                </a:solidFill>
              </a:rPr>
              <a:t>an expert</a:t>
            </a:r>
            <a:endParaRPr lang="ar-SY" sz="2400" b="1" u="sng" dirty="0">
              <a:solidFill>
                <a:srgbClr val="F58221"/>
              </a:solidFill>
            </a:endParaRPr>
          </a:p>
        </p:txBody>
      </p:sp>
      <p:sp>
        <p:nvSpPr>
          <p:cNvPr id="5" name="Slide Number Placeholder 4"/>
          <p:cNvSpPr>
            <a:spLocks noGrp="1"/>
          </p:cNvSpPr>
          <p:nvPr>
            <p:ph type="sldNum" sz="quarter" idx="15"/>
          </p:nvPr>
        </p:nvSpPr>
        <p:spPr>
          <a:xfrm>
            <a:off x="8129016" y="5734050"/>
            <a:ext cx="609600" cy="521208"/>
          </a:xfrm>
          <a:prstGeom prst="rect">
            <a:avLst/>
          </a:prstGeom>
        </p:spPr>
        <p:txBody>
          <a:bodyPr vert="horz" rtlCol="0" anchor="ctr"/>
          <a:lstStyle>
            <a:defPPr>
              <a:defRPr lang="en-US"/>
            </a:defPPr>
            <a:lvl1pPr marL="0" algn="ctr" defTabSz="914400" rtl="0" eaLnBrk="1" latinLnBrk="0" hangingPunct="1">
              <a:defRPr kumimoji="0" sz="1400" b="1" kern="1200">
                <a:solidFill>
                  <a:srgbClr val="FFFFF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6F15528-21DE-4FAA-801E-634DDDAF4B2B}" type="slidenum">
              <a:rPr lang="en-US" smtClean="0"/>
              <a:pPr/>
              <a:t>25</a:t>
            </a:fld>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68BFA41E-09E0-1E17-27A9-D74EE67C7B0E}"/>
              </a:ext>
            </a:extLst>
          </p:cNvPr>
          <p:cNvSpPr/>
          <p:nvPr/>
        </p:nvSpPr>
        <p:spPr>
          <a:xfrm>
            <a:off x="689640" y="1541329"/>
            <a:ext cx="10885080" cy="50477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B29C90BD-62F1-0BAB-4DC3-D20021F630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عنوان 1"/>
          <p:cNvSpPr>
            <a:spLocks noGrp="1"/>
          </p:cNvSpPr>
          <p:nvPr>
            <p:ph type="title"/>
          </p:nvPr>
        </p:nvSpPr>
        <p:spPr/>
        <p:txBody>
          <a:bodyPr>
            <a:normAutofit/>
          </a:bodyPr>
          <a:lstStyle/>
          <a:p>
            <a:pPr marL="514350" indent="-514350">
              <a:buFont typeface="+mj-lt"/>
              <a:buAutoNum type="arabicParenR" startAt="2"/>
            </a:pPr>
            <a:r>
              <a:rPr lang="en-US" sz="2800" b="1" dirty="0"/>
              <a:t>The </a:t>
            </a:r>
            <a:r>
              <a:rPr lang="en-US" sz="2800" b="1" dirty="0">
                <a:solidFill>
                  <a:srgbClr val="F58221"/>
                </a:solidFill>
              </a:rPr>
              <a:t>informative</a:t>
            </a:r>
            <a:r>
              <a:rPr lang="en-US" sz="2800" b="1" dirty="0"/>
              <a:t> model</a:t>
            </a:r>
            <a:endParaRPr lang="ar-SY" sz="2800" b="1" dirty="0"/>
          </a:p>
        </p:txBody>
      </p:sp>
      <p:sp>
        <p:nvSpPr>
          <p:cNvPr id="5" name="Slide Number Placeholder 4"/>
          <p:cNvSpPr>
            <a:spLocks noGrp="1"/>
          </p:cNvSpPr>
          <p:nvPr>
            <p:ph type="sldNum" sz="quarter" idx="15"/>
          </p:nvPr>
        </p:nvSpPr>
        <p:spPr>
          <a:xfrm>
            <a:off x="8129016" y="5734050"/>
            <a:ext cx="609600" cy="521208"/>
          </a:xfrm>
          <a:prstGeom prst="rect">
            <a:avLst/>
          </a:prstGeom>
        </p:spPr>
        <p:txBody>
          <a:bodyPr vert="horz" rtlCol="0" anchor="ctr"/>
          <a:lstStyle>
            <a:defPPr>
              <a:defRPr lang="en-US"/>
            </a:defPPr>
            <a:lvl1pPr marL="0" algn="ctr" defTabSz="914400" rtl="0" eaLnBrk="1" latinLnBrk="0" hangingPunct="1">
              <a:defRPr kumimoji="0" sz="1400" b="1" kern="1200">
                <a:solidFill>
                  <a:srgbClr val="FFFFF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6F15528-21DE-4FAA-801E-634DDDAF4B2B}" type="slidenum">
              <a:rPr lang="en-US" smtClean="0"/>
              <a:pPr/>
              <a:t>26</a:t>
            </a:fld>
            <a:endParaRPr lang="en-US"/>
          </a:p>
        </p:txBody>
      </p:sp>
      <p:sp>
        <p:nvSpPr>
          <p:cNvPr id="9" name="object 13">
            <a:extLst>
              <a:ext uri="{FF2B5EF4-FFF2-40B4-BE49-F238E27FC236}">
                <a16:creationId xmlns:a16="http://schemas.microsoft.com/office/drawing/2014/main" id="{03B11AD7-368B-3FE1-8C4B-2FE8DB0CA26F}"/>
              </a:ext>
            </a:extLst>
          </p:cNvPr>
          <p:cNvSpPr txBox="1"/>
          <p:nvPr/>
        </p:nvSpPr>
        <p:spPr>
          <a:xfrm>
            <a:off x="974383" y="1645118"/>
            <a:ext cx="10251635" cy="3598421"/>
          </a:xfrm>
          <a:prstGeom prst="rect">
            <a:avLst/>
          </a:prstGeom>
        </p:spPr>
        <p:txBody>
          <a:bodyPr vert="horz" wrap="square" lIns="0" tIns="12700" rIns="0" bIns="0" rtlCol="0">
            <a:spAutoFit/>
          </a:bodyPr>
          <a:lstStyle/>
          <a:p>
            <a:pPr marL="354965" indent="-342265">
              <a:lnSpc>
                <a:spcPts val="2585"/>
              </a:lnSpc>
              <a:buFont typeface="Arial"/>
              <a:buChar char="•"/>
              <a:tabLst>
                <a:tab pos="354965" algn="l"/>
              </a:tabLst>
            </a:pPr>
            <a:r>
              <a:rPr sz="2200" spc="-10" dirty="0">
                <a:solidFill>
                  <a:srgbClr val="F58221"/>
                </a:solidFill>
                <a:latin typeface="Calibri"/>
                <a:cs typeface="Calibri"/>
              </a:rPr>
              <a:t>Principle</a:t>
            </a:r>
            <a:endParaRPr sz="2200" dirty="0">
              <a:solidFill>
                <a:srgbClr val="F58221"/>
              </a:solidFill>
              <a:latin typeface="Calibri"/>
              <a:cs typeface="Calibri"/>
            </a:endParaRPr>
          </a:p>
          <a:p>
            <a:pPr marL="755650" marR="479425" lvl="1" indent="-286385">
              <a:lnSpc>
                <a:spcPts val="2380"/>
              </a:lnSpc>
              <a:spcBef>
                <a:spcPts val="560"/>
              </a:spcBef>
              <a:buFont typeface="Arial"/>
              <a:buChar char="–"/>
              <a:tabLst>
                <a:tab pos="755650" algn="l"/>
              </a:tabLst>
            </a:pPr>
            <a:r>
              <a:rPr sz="2200" dirty="0">
                <a:latin typeface="Calibri"/>
                <a:cs typeface="Calibri"/>
              </a:rPr>
              <a:t>The</a:t>
            </a:r>
            <a:r>
              <a:rPr sz="2200" spc="-35" dirty="0">
                <a:latin typeface="Calibri"/>
                <a:cs typeface="Calibri"/>
              </a:rPr>
              <a:t> </a:t>
            </a:r>
            <a:r>
              <a:rPr sz="2200" dirty="0">
                <a:latin typeface="Calibri"/>
                <a:cs typeface="Calibri"/>
              </a:rPr>
              <a:t>doctor</a:t>
            </a:r>
            <a:r>
              <a:rPr sz="2200" spc="-45" dirty="0">
                <a:latin typeface="Calibri"/>
                <a:cs typeface="Calibri"/>
              </a:rPr>
              <a:t> </a:t>
            </a:r>
            <a:r>
              <a:rPr sz="2200" dirty="0">
                <a:latin typeface="Calibri"/>
                <a:cs typeface="Calibri"/>
              </a:rPr>
              <a:t>should</a:t>
            </a:r>
            <a:r>
              <a:rPr sz="2200" spc="-30" dirty="0">
                <a:latin typeface="Calibri"/>
                <a:cs typeface="Calibri"/>
              </a:rPr>
              <a:t> </a:t>
            </a:r>
            <a:r>
              <a:rPr sz="2200" spc="-10" dirty="0">
                <a:latin typeface="Calibri"/>
                <a:cs typeface="Calibri"/>
              </a:rPr>
              <a:t>provide</a:t>
            </a:r>
            <a:r>
              <a:rPr sz="2200" spc="-40" dirty="0">
                <a:latin typeface="Calibri"/>
                <a:cs typeface="Calibri"/>
              </a:rPr>
              <a:t> </a:t>
            </a:r>
            <a:r>
              <a:rPr sz="2200" dirty="0">
                <a:latin typeface="Calibri"/>
                <a:cs typeface="Calibri"/>
              </a:rPr>
              <a:t>all</a:t>
            </a:r>
            <a:r>
              <a:rPr sz="2200" spc="-40" dirty="0">
                <a:latin typeface="Calibri"/>
                <a:cs typeface="Calibri"/>
              </a:rPr>
              <a:t> </a:t>
            </a:r>
            <a:r>
              <a:rPr sz="2200" dirty="0">
                <a:latin typeface="Calibri"/>
                <a:cs typeface="Calibri"/>
              </a:rPr>
              <a:t>the</a:t>
            </a:r>
            <a:r>
              <a:rPr sz="2200" spc="-30" dirty="0">
                <a:latin typeface="Calibri"/>
                <a:cs typeface="Calibri"/>
              </a:rPr>
              <a:t> </a:t>
            </a:r>
            <a:r>
              <a:rPr sz="2200" spc="-10" dirty="0">
                <a:latin typeface="Calibri"/>
                <a:cs typeface="Calibri"/>
              </a:rPr>
              <a:t>relevant</a:t>
            </a:r>
            <a:r>
              <a:rPr sz="2200" spc="-45" dirty="0">
                <a:latin typeface="Calibri"/>
                <a:cs typeface="Calibri"/>
              </a:rPr>
              <a:t> </a:t>
            </a:r>
            <a:r>
              <a:rPr sz="2200" spc="-10" dirty="0">
                <a:latin typeface="Calibri"/>
                <a:cs typeface="Calibri"/>
              </a:rPr>
              <a:t>information</a:t>
            </a:r>
            <a:r>
              <a:rPr sz="2200" spc="-55" dirty="0">
                <a:latin typeface="Calibri"/>
                <a:cs typeface="Calibri"/>
              </a:rPr>
              <a:t> </a:t>
            </a:r>
            <a:r>
              <a:rPr sz="2200" dirty="0">
                <a:latin typeface="Calibri"/>
                <a:cs typeface="Calibri"/>
              </a:rPr>
              <a:t>for</a:t>
            </a:r>
            <a:r>
              <a:rPr sz="2200" spc="-25" dirty="0">
                <a:latin typeface="Calibri"/>
                <a:cs typeface="Calibri"/>
              </a:rPr>
              <a:t> the </a:t>
            </a:r>
            <a:r>
              <a:rPr sz="2200" dirty="0">
                <a:latin typeface="Calibri"/>
                <a:cs typeface="Calibri"/>
              </a:rPr>
              <a:t>patient</a:t>
            </a:r>
            <a:r>
              <a:rPr sz="2200" spc="-70" dirty="0">
                <a:latin typeface="Calibri"/>
                <a:cs typeface="Calibri"/>
              </a:rPr>
              <a:t> </a:t>
            </a:r>
            <a:r>
              <a:rPr sz="2200" dirty="0">
                <a:latin typeface="Calibri"/>
                <a:cs typeface="Calibri"/>
              </a:rPr>
              <a:t>to</a:t>
            </a:r>
            <a:r>
              <a:rPr sz="2200" spc="-35" dirty="0">
                <a:latin typeface="Calibri"/>
                <a:cs typeface="Calibri"/>
              </a:rPr>
              <a:t> </a:t>
            </a:r>
            <a:r>
              <a:rPr sz="2200" dirty="0">
                <a:latin typeface="Calibri"/>
                <a:cs typeface="Calibri"/>
              </a:rPr>
              <a:t>make</a:t>
            </a:r>
            <a:r>
              <a:rPr sz="2200" spc="-45" dirty="0">
                <a:latin typeface="Calibri"/>
                <a:cs typeface="Calibri"/>
              </a:rPr>
              <a:t> </a:t>
            </a:r>
            <a:r>
              <a:rPr sz="2200" dirty="0">
                <a:latin typeface="Calibri"/>
                <a:cs typeface="Calibri"/>
              </a:rPr>
              <a:t>a</a:t>
            </a:r>
            <a:r>
              <a:rPr sz="2200" spc="-45" dirty="0">
                <a:latin typeface="Calibri"/>
                <a:cs typeface="Calibri"/>
              </a:rPr>
              <a:t> </a:t>
            </a:r>
            <a:r>
              <a:rPr sz="2200" dirty="0">
                <a:latin typeface="Calibri"/>
                <a:cs typeface="Calibri"/>
              </a:rPr>
              <a:t>decision,</a:t>
            </a:r>
            <a:r>
              <a:rPr sz="2200" spc="-70" dirty="0">
                <a:latin typeface="Calibri"/>
                <a:cs typeface="Calibri"/>
              </a:rPr>
              <a:t> </a:t>
            </a:r>
            <a:r>
              <a:rPr sz="2200" dirty="0">
                <a:latin typeface="Calibri"/>
                <a:cs typeface="Calibri"/>
              </a:rPr>
              <a:t>and</a:t>
            </a:r>
            <a:r>
              <a:rPr sz="2200" spc="-60" dirty="0">
                <a:latin typeface="Calibri"/>
                <a:cs typeface="Calibri"/>
              </a:rPr>
              <a:t> </a:t>
            </a:r>
            <a:r>
              <a:rPr sz="2200" dirty="0">
                <a:latin typeface="Calibri"/>
                <a:cs typeface="Calibri"/>
              </a:rPr>
              <a:t>provide</a:t>
            </a:r>
            <a:r>
              <a:rPr sz="2200" spc="-65" dirty="0">
                <a:latin typeface="Calibri"/>
                <a:cs typeface="Calibri"/>
              </a:rPr>
              <a:t> </a:t>
            </a:r>
            <a:r>
              <a:rPr sz="2200" dirty="0">
                <a:latin typeface="Calibri"/>
                <a:cs typeface="Calibri"/>
              </a:rPr>
              <a:t>the</a:t>
            </a:r>
            <a:r>
              <a:rPr sz="2200" spc="-50" dirty="0">
                <a:latin typeface="Calibri"/>
                <a:cs typeface="Calibri"/>
              </a:rPr>
              <a:t> </a:t>
            </a:r>
            <a:r>
              <a:rPr sz="2200" dirty="0">
                <a:latin typeface="Calibri"/>
                <a:cs typeface="Calibri"/>
              </a:rPr>
              <a:t>selected</a:t>
            </a:r>
            <a:r>
              <a:rPr sz="2200" spc="-55" dirty="0">
                <a:latin typeface="Calibri"/>
                <a:cs typeface="Calibri"/>
              </a:rPr>
              <a:t> </a:t>
            </a:r>
            <a:r>
              <a:rPr sz="2200" spc="-10" dirty="0">
                <a:latin typeface="Calibri"/>
                <a:cs typeface="Calibri"/>
              </a:rPr>
              <a:t>intervention </a:t>
            </a:r>
            <a:r>
              <a:rPr sz="2200" dirty="0">
                <a:latin typeface="Calibri"/>
                <a:cs typeface="Calibri"/>
              </a:rPr>
              <a:t>on</a:t>
            </a:r>
            <a:r>
              <a:rPr sz="2200" spc="-25" dirty="0">
                <a:latin typeface="Calibri"/>
                <a:cs typeface="Calibri"/>
              </a:rPr>
              <a:t> </a:t>
            </a:r>
            <a:r>
              <a:rPr sz="2200" dirty="0">
                <a:latin typeface="Calibri"/>
                <a:cs typeface="Calibri"/>
              </a:rPr>
              <a:t>this</a:t>
            </a:r>
            <a:r>
              <a:rPr sz="2200" spc="-25" dirty="0">
                <a:latin typeface="Calibri"/>
                <a:cs typeface="Calibri"/>
              </a:rPr>
              <a:t> </a:t>
            </a:r>
            <a:r>
              <a:rPr sz="2200" spc="-10" dirty="0">
                <a:latin typeface="Calibri"/>
                <a:cs typeface="Calibri"/>
              </a:rPr>
              <a:t>basis.</a:t>
            </a:r>
            <a:endParaRPr sz="2200" dirty="0">
              <a:latin typeface="Calibri"/>
              <a:cs typeface="Calibri"/>
            </a:endParaRPr>
          </a:p>
          <a:p>
            <a:pPr marL="354965" indent="-342265">
              <a:lnSpc>
                <a:spcPct val="100000"/>
              </a:lnSpc>
              <a:spcBef>
                <a:spcPts val="220"/>
              </a:spcBef>
              <a:buFont typeface="Arial"/>
              <a:buChar char="•"/>
              <a:tabLst>
                <a:tab pos="354965" algn="l"/>
              </a:tabLst>
            </a:pPr>
            <a:r>
              <a:rPr sz="2200" spc="-10" dirty="0">
                <a:solidFill>
                  <a:srgbClr val="F58221"/>
                </a:solidFill>
                <a:latin typeface="Calibri"/>
                <a:cs typeface="Calibri"/>
              </a:rPr>
              <a:t>Assumptions</a:t>
            </a:r>
            <a:endParaRPr sz="2200" dirty="0">
              <a:solidFill>
                <a:srgbClr val="F58221"/>
              </a:solidFill>
              <a:latin typeface="Calibri"/>
              <a:cs typeface="Calibri"/>
            </a:endParaRPr>
          </a:p>
          <a:p>
            <a:pPr marL="755650" lvl="1" indent="-285750">
              <a:lnSpc>
                <a:spcPct val="100000"/>
              </a:lnSpc>
              <a:spcBef>
                <a:spcPts val="265"/>
              </a:spcBef>
              <a:buFont typeface="Arial"/>
              <a:buChar char="–"/>
              <a:tabLst>
                <a:tab pos="755650" algn="l"/>
              </a:tabLst>
            </a:pPr>
            <a:r>
              <a:rPr sz="2200" dirty="0">
                <a:latin typeface="Calibri"/>
                <a:cs typeface="Calibri"/>
              </a:rPr>
              <a:t>A</a:t>
            </a:r>
            <a:r>
              <a:rPr sz="2200" spc="-25" dirty="0">
                <a:latin typeface="Calibri"/>
                <a:cs typeface="Calibri"/>
              </a:rPr>
              <a:t> </a:t>
            </a:r>
            <a:r>
              <a:rPr sz="2200" spc="-10" dirty="0">
                <a:latin typeface="Calibri"/>
                <a:cs typeface="Calibri"/>
              </a:rPr>
              <a:t>fact/value</a:t>
            </a:r>
            <a:r>
              <a:rPr sz="2200" spc="-35" dirty="0">
                <a:latin typeface="Calibri"/>
                <a:cs typeface="Calibri"/>
              </a:rPr>
              <a:t> </a:t>
            </a:r>
            <a:r>
              <a:rPr sz="2200" dirty="0">
                <a:latin typeface="Calibri"/>
                <a:cs typeface="Calibri"/>
              </a:rPr>
              <a:t>division</a:t>
            </a:r>
            <a:r>
              <a:rPr sz="2200" spc="-25" dirty="0">
                <a:latin typeface="Calibri"/>
                <a:cs typeface="Calibri"/>
              </a:rPr>
              <a:t> </a:t>
            </a:r>
            <a:r>
              <a:rPr sz="2200" dirty="0">
                <a:latin typeface="Calibri"/>
                <a:cs typeface="Calibri"/>
              </a:rPr>
              <a:t>of</a:t>
            </a:r>
            <a:r>
              <a:rPr sz="2200" spc="-35" dirty="0">
                <a:latin typeface="Calibri"/>
                <a:cs typeface="Calibri"/>
              </a:rPr>
              <a:t> </a:t>
            </a:r>
            <a:r>
              <a:rPr sz="2200" dirty="0">
                <a:latin typeface="Calibri"/>
                <a:cs typeface="Calibri"/>
              </a:rPr>
              <a:t>labor</a:t>
            </a:r>
            <a:r>
              <a:rPr sz="2200" spc="-45" dirty="0">
                <a:latin typeface="Calibri"/>
                <a:cs typeface="Calibri"/>
              </a:rPr>
              <a:t> </a:t>
            </a:r>
            <a:r>
              <a:rPr sz="2200" dirty="0">
                <a:latin typeface="Calibri"/>
                <a:cs typeface="Calibri"/>
              </a:rPr>
              <a:t>yields</a:t>
            </a:r>
            <a:r>
              <a:rPr sz="2200" spc="-25" dirty="0">
                <a:latin typeface="Calibri"/>
                <a:cs typeface="Calibri"/>
              </a:rPr>
              <a:t> </a:t>
            </a:r>
            <a:r>
              <a:rPr sz="2200" dirty="0">
                <a:latin typeface="Calibri"/>
                <a:cs typeface="Calibri"/>
              </a:rPr>
              <a:t>the</a:t>
            </a:r>
            <a:r>
              <a:rPr sz="2200" spc="-25" dirty="0">
                <a:latin typeface="Calibri"/>
                <a:cs typeface="Calibri"/>
              </a:rPr>
              <a:t> </a:t>
            </a:r>
            <a:r>
              <a:rPr sz="2200" dirty="0">
                <a:latin typeface="Calibri"/>
                <a:cs typeface="Calibri"/>
              </a:rPr>
              <a:t>best</a:t>
            </a:r>
            <a:r>
              <a:rPr sz="2200" spc="-25" dirty="0">
                <a:latin typeface="Calibri"/>
                <a:cs typeface="Calibri"/>
              </a:rPr>
              <a:t> </a:t>
            </a:r>
            <a:r>
              <a:rPr sz="2200" dirty="0">
                <a:latin typeface="Calibri"/>
                <a:cs typeface="Calibri"/>
              </a:rPr>
              <a:t>medical</a:t>
            </a:r>
            <a:r>
              <a:rPr sz="2200" spc="-40" dirty="0">
                <a:latin typeface="Calibri"/>
                <a:cs typeface="Calibri"/>
              </a:rPr>
              <a:t> </a:t>
            </a:r>
            <a:r>
              <a:rPr sz="2200" spc="-10" dirty="0">
                <a:latin typeface="Calibri"/>
                <a:cs typeface="Calibri"/>
              </a:rPr>
              <a:t>result.</a:t>
            </a:r>
            <a:endParaRPr sz="2200" dirty="0">
              <a:latin typeface="Calibri"/>
              <a:cs typeface="Calibri"/>
            </a:endParaRPr>
          </a:p>
          <a:p>
            <a:pPr marL="755650" marR="963294" lvl="1" indent="-286385">
              <a:lnSpc>
                <a:spcPts val="2380"/>
              </a:lnSpc>
              <a:spcBef>
                <a:spcPts val="560"/>
              </a:spcBef>
              <a:buFont typeface="Arial"/>
              <a:buChar char="–"/>
              <a:tabLst>
                <a:tab pos="755650" algn="l"/>
              </a:tabLst>
            </a:pPr>
            <a:r>
              <a:rPr sz="2200" dirty="0">
                <a:latin typeface="Calibri"/>
                <a:cs typeface="Calibri"/>
              </a:rPr>
              <a:t>What</a:t>
            </a:r>
            <a:r>
              <a:rPr sz="2200" spc="-50" dirty="0">
                <a:latin typeface="Calibri"/>
                <a:cs typeface="Calibri"/>
              </a:rPr>
              <a:t> </a:t>
            </a:r>
            <a:r>
              <a:rPr sz="2200" dirty="0">
                <a:latin typeface="Calibri"/>
                <a:cs typeface="Calibri"/>
              </a:rPr>
              <a:t>is</a:t>
            </a:r>
            <a:r>
              <a:rPr sz="2200" spc="-30" dirty="0">
                <a:latin typeface="Calibri"/>
                <a:cs typeface="Calibri"/>
              </a:rPr>
              <a:t> </a:t>
            </a:r>
            <a:r>
              <a:rPr sz="2200" dirty="0">
                <a:latin typeface="Calibri"/>
                <a:cs typeface="Calibri"/>
              </a:rPr>
              <a:t>good</a:t>
            </a:r>
            <a:r>
              <a:rPr sz="2200" spc="-35" dirty="0">
                <a:latin typeface="Calibri"/>
                <a:cs typeface="Calibri"/>
              </a:rPr>
              <a:t> </a:t>
            </a:r>
            <a:r>
              <a:rPr sz="2200" dirty="0">
                <a:latin typeface="Calibri"/>
                <a:cs typeface="Calibri"/>
              </a:rPr>
              <a:t>for</a:t>
            </a:r>
            <a:r>
              <a:rPr sz="2200" spc="-25" dirty="0">
                <a:latin typeface="Calibri"/>
                <a:cs typeface="Calibri"/>
              </a:rPr>
              <a:t> </a:t>
            </a:r>
            <a:r>
              <a:rPr sz="2200" dirty="0">
                <a:latin typeface="Calibri"/>
                <a:cs typeface="Calibri"/>
              </a:rPr>
              <a:t>a</a:t>
            </a:r>
            <a:r>
              <a:rPr sz="2200" spc="-35" dirty="0">
                <a:latin typeface="Calibri"/>
                <a:cs typeface="Calibri"/>
              </a:rPr>
              <a:t> </a:t>
            </a:r>
            <a:r>
              <a:rPr sz="2200" dirty="0">
                <a:latin typeface="Calibri"/>
                <a:cs typeface="Calibri"/>
              </a:rPr>
              <a:t>patient</a:t>
            </a:r>
            <a:r>
              <a:rPr sz="2200" spc="-45" dirty="0">
                <a:latin typeface="Calibri"/>
                <a:cs typeface="Calibri"/>
              </a:rPr>
              <a:t> </a:t>
            </a:r>
            <a:r>
              <a:rPr sz="2200" dirty="0">
                <a:latin typeface="Calibri"/>
                <a:cs typeface="Calibri"/>
              </a:rPr>
              <a:t>depends</a:t>
            </a:r>
            <a:r>
              <a:rPr sz="2200" spc="-50" dirty="0">
                <a:latin typeface="Calibri"/>
                <a:cs typeface="Calibri"/>
              </a:rPr>
              <a:t> </a:t>
            </a:r>
            <a:r>
              <a:rPr sz="2200" dirty="0">
                <a:latin typeface="Calibri"/>
                <a:cs typeface="Calibri"/>
              </a:rPr>
              <a:t>on</a:t>
            </a:r>
            <a:r>
              <a:rPr sz="2200" spc="-35" dirty="0">
                <a:latin typeface="Calibri"/>
                <a:cs typeface="Calibri"/>
              </a:rPr>
              <a:t> </a:t>
            </a:r>
            <a:r>
              <a:rPr sz="2200" dirty="0">
                <a:latin typeface="Calibri"/>
                <a:cs typeface="Calibri"/>
              </a:rPr>
              <a:t>what</a:t>
            </a:r>
            <a:r>
              <a:rPr sz="2200" spc="-40" dirty="0">
                <a:latin typeface="Calibri"/>
                <a:cs typeface="Calibri"/>
              </a:rPr>
              <a:t> </a:t>
            </a:r>
            <a:r>
              <a:rPr sz="2200" dirty="0">
                <a:latin typeface="Calibri"/>
                <a:cs typeface="Calibri"/>
              </a:rPr>
              <a:t>his/her</a:t>
            </a:r>
            <a:r>
              <a:rPr sz="2200" spc="-40" dirty="0">
                <a:latin typeface="Calibri"/>
                <a:cs typeface="Calibri"/>
              </a:rPr>
              <a:t> </a:t>
            </a:r>
            <a:r>
              <a:rPr sz="2200" spc="-10" dirty="0">
                <a:latin typeface="Calibri"/>
                <a:cs typeface="Calibri"/>
              </a:rPr>
              <a:t>personal values.</a:t>
            </a:r>
            <a:endParaRPr sz="2200" dirty="0">
              <a:latin typeface="Calibri"/>
              <a:cs typeface="Calibri"/>
            </a:endParaRPr>
          </a:p>
          <a:p>
            <a:pPr marL="755650" lvl="1" indent="-285750">
              <a:lnSpc>
                <a:spcPct val="100000"/>
              </a:lnSpc>
              <a:spcBef>
                <a:spcPts val="225"/>
              </a:spcBef>
              <a:buFont typeface="Arial"/>
              <a:buChar char="–"/>
              <a:tabLst>
                <a:tab pos="755650" algn="l"/>
              </a:tabLst>
            </a:pPr>
            <a:r>
              <a:rPr sz="2200" spc="-10" dirty="0">
                <a:latin typeface="Calibri"/>
                <a:cs typeface="Calibri"/>
              </a:rPr>
              <a:t>Consumerism.</a:t>
            </a:r>
            <a:endParaRPr sz="2200" dirty="0">
              <a:latin typeface="Calibri"/>
              <a:cs typeface="Calibri"/>
            </a:endParaRPr>
          </a:p>
          <a:p>
            <a:pPr marL="354965" indent="-342265">
              <a:lnSpc>
                <a:spcPct val="100000"/>
              </a:lnSpc>
              <a:spcBef>
                <a:spcPts val="265"/>
              </a:spcBef>
              <a:buFont typeface="Arial"/>
              <a:buChar char="•"/>
              <a:tabLst>
                <a:tab pos="354965" algn="l"/>
              </a:tabLst>
            </a:pPr>
            <a:r>
              <a:rPr sz="2200" spc="-10" dirty="0">
                <a:solidFill>
                  <a:srgbClr val="F58221"/>
                </a:solidFill>
                <a:latin typeface="Calibri"/>
                <a:cs typeface="Calibri"/>
              </a:rPr>
              <a:t>Problems</a:t>
            </a:r>
            <a:endParaRPr sz="2200" dirty="0">
              <a:solidFill>
                <a:srgbClr val="F58221"/>
              </a:solidFill>
              <a:latin typeface="Calibri"/>
              <a:cs typeface="Calibri"/>
            </a:endParaRPr>
          </a:p>
          <a:p>
            <a:pPr marL="755650" marR="982980" lvl="1" indent="-286385">
              <a:lnSpc>
                <a:spcPts val="2380"/>
              </a:lnSpc>
              <a:spcBef>
                <a:spcPts val="560"/>
              </a:spcBef>
              <a:buFont typeface="Arial"/>
              <a:buChar char="–"/>
              <a:tabLst>
                <a:tab pos="755650" algn="l"/>
              </a:tabLst>
            </a:pPr>
            <a:r>
              <a:rPr sz="2200" dirty="0">
                <a:latin typeface="Calibri"/>
                <a:cs typeface="Calibri"/>
              </a:rPr>
              <a:t>What</a:t>
            </a:r>
            <a:r>
              <a:rPr sz="2200" spc="-30" dirty="0">
                <a:latin typeface="Calibri"/>
                <a:cs typeface="Calibri"/>
              </a:rPr>
              <a:t> </a:t>
            </a:r>
            <a:r>
              <a:rPr sz="2200" dirty="0">
                <a:latin typeface="Calibri"/>
                <a:cs typeface="Calibri"/>
              </a:rPr>
              <a:t>if</a:t>
            </a:r>
            <a:r>
              <a:rPr sz="2200" spc="-15" dirty="0">
                <a:latin typeface="Calibri"/>
                <a:cs typeface="Calibri"/>
              </a:rPr>
              <a:t> </a:t>
            </a:r>
            <a:r>
              <a:rPr sz="2200" dirty="0">
                <a:latin typeface="Calibri"/>
                <a:cs typeface="Calibri"/>
              </a:rPr>
              <a:t>the</a:t>
            </a:r>
            <a:r>
              <a:rPr sz="2200" spc="-15" dirty="0">
                <a:latin typeface="Calibri"/>
                <a:cs typeface="Calibri"/>
              </a:rPr>
              <a:t> </a:t>
            </a:r>
            <a:r>
              <a:rPr sz="2200" dirty="0">
                <a:latin typeface="Calibri"/>
                <a:cs typeface="Calibri"/>
              </a:rPr>
              <a:t>patient</a:t>
            </a:r>
            <a:r>
              <a:rPr sz="2200" spc="-30" dirty="0">
                <a:latin typeface="Calibri"/>
                <a:cs typeface="Calibri"/>
              </a:rPr>
              <a:t> </a:t>
            </a:r>
            <a:r>
              <a:rPr sz="2200" dirty="0">
                <a:latin typeface="Calibri"/>
                <a:cs typeface="Calibri"/>
              </a:rPr>
              <a:t>is</a:t>
            </a:r>
            <a:r>
              <a:rPr sz="2200" spc="-10" dirty="0">
                <a:latin typeface="Calibri"/>
                <a:cs typeface="Calibri"/>
              </a:rPr>
              <a:t> unconscious,</a:t>
            </a:r>
            <a:r>
              <a:rPr sz="2200" spc="-30" dirty="0">
                <a:latin typeface="Calibri"/>
                <a:cs typeface="Calibri"/>
              </a:rPr>
              <a:t> </a:t>
            </a:r>
            <a:r>
              <a:rPr sz="2200" spc="-10" dirty="0">
                <a:latin typeface="Calibri"/>
                <a:cs typeface="Calibri"/>
              </a:rPr>
              <a:t>incompetent,</a:t>
            </a:r>
            <a:r>
              <a:rPr sz="2200" spc="-35" dirty="0">
                <a:latin typeface="Calibri"/>
                <a:cs typeface="Calibri"/>
              </a:rPr>
              <a:t> </a:t>
            </a:r>
            <a:r>
              <a:rPr sz="2200" dirty="0">
                <a:latin typeface="Calibri"/>
                <a:cs typeface="Calibri"/>
              </a:rPr>
              <a:t>and</a:t>
            </a:r>
            <a:r>
              <a:rPr sz="2200" spc="-30" dirty="0">
                <a:latin typeface="Calibri"/>
                <a:cs typeface="Calibri"/>
              </a:rPr>
              <a:t> </a:t>
            </a:r>
            <a:r>
              <a:rPr sz="2200" spc="-10" dirty="0">
                <a:latin typeface="Calibri"/>
                <a:cs typeface="Calibri"/>
              </a:rPr>
              <a:t>making </a:t>
            </a:r>
            <a:r>
              <a:rPr sz="2200" dirty="0">
                <a:latin typeface="Calibri"/>
                <a:cs typeface="Calibri"/>
              </a:rPr>
              <a:t>choices</a:t>
            </a:r>
            <a:r>
              <a:rPr sz="2200" spc="-70" dirty="0">
                <a:latin typeface="Calibri"/>
                <a:cs typeface="Calibri"/>
              </a:rPr>
              <a:t> </a:t>
            </a:r>
            <a:r>
              <a:rPr sz="2200" dirty="0">
                <a:latin typeface="Calibri"/>
                <a:cs typeface="Calibri"/>
              </a:rPr>
              <a:t>totally</a:t>
            </a:r>
            <a:r>
              <a:rPr sz="2200" spc="-65" dirty="0">
                <a:latin typeface="Calibri"/>
                <a:cs typeface="Calibri"/>
              </a:rPr>
              <a:t> </a:t>
            </a:r>
            <a:r>
              <a:rPr sz="2200" dirty="0">
                <a:latin typeface="Calibri"/>
                <a:cs typeface="Calibri"/>
              </a:rPr>
              <a:t>unacceptable</a:t>
            </a:r>
            <a:r>
              <a:rPr sz="2200" spc="-65" dirty="0">
                <a:latin typeface="Calibri"/>
                <a:cs typeface="Calibri"/>
              </a:rPr>
              <a:t> </a:t>
            </a:r>
            <a:r>
              <a:rPr sz="2200" dirty="0">
                <a:latin typeface="Calibri"/>
                <a:cs typeface="Calibri"/>
              </a:rPr>
              <a:t>by</a:t>
            </a:r>
            <a:r>
              <a:rPr sz="2200" spc="-55" dirty="0">
                <a:latin typeface="Calibri"/>
                <a:cs typeface="Calibri"/>
              </a:rPr>
              <a:t> </a:t>
            </a:r>
            <a:r>
              <a:rPr sz="2200" dirty="0">
                <a:latin typeface="Calibri"/>
                <a:cs typeface="Calibri"/>
              </a:rPr>
              <a:t>our</a:t>
            </a:r>
            <a:r>
              <a:rPr sz="2200" spc="-60" dirty="0">
                <a:latin typeface="Calibri"/>
                <a:cs typeface="Calibri"/>
              </a:rPr>
              <a:t> </a:t>
            </a:r>
            <a:r>
              <a:rPr sz="2200" dirty="0">
                <a:latin typeface="Calibri"/>
                <a:cs typeface="Calibri"/>
              </a:rPr>
              <a:t>ethical</a:t>
            </a:r>
            <a:r>
              <a:rPr sz="2200" spc="-60" dirty="0">
                <a:latin typeface="Calibri"/>
                <a:cs typeface="Calibri"/>
              </a:rPr>
              <a:t> </a:t>
            </a:r>
            <a:r>
              <a:rPr sz="2200" spc="-10" dirty="0">
                <a:latin typeface="Calibri"/>
                <a:cs typeface="Calibri"/>
              </a:rPr>
              <a:t>standards?</a:t>
            </a:r>
            <a:endParaRPr sz="2200" dirty="0">
              <a:latin typeface="Calibri"/>
              <a:cs typeface="Calibri"/>
            </a:endParaRPr>
          </a:p>
        </p:txBody>
      </p:sp>
    </p:spTree>
    <p:extLst>
      <p:ext uri="{BB962C8B-B14F-4D97-AF65-F5344CB8AC3E}">
        <p14:creationId xmlns:p14="http://schemas.microsoft.com/office/powerpoint/2010/main" val="19423517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5B670AA2-34E2-47EC-77F8-114C149E791A}"/>
              </a:ext>
            </a:extLst>
          </p:cNvPr>
          <p:cNvSpPr/>
          <p:nvPr/>
        </p:nvSpPr>
        <p:spPr>
          <a:xfrm>
            <a:off x="689640" y="1541329"/>
            <a:ext cx="10885080" cy="50477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EC4B9048-1BC8-923F-4557-69A3A570EC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عنوان 1"/>
          <p:cNvSpPr>
            <a:spLocks noGrp="1"/>
          </p:cNvSpPr>
          <p:nvPr>
            <p:ph type="title"/>
          </p:nvPr>
        </p:nvSpPr>
        <p:spPr/>
        <p:txBody>
          <a:bodyPr>
            <a:normAutofit/>
          </a:bodyPr>
          <a:lstStyle/>
          <a:p>
            <a:pPr marL="514350" indent="-514350">
              <a:buFont typeface="+mj-lt"/>
              <a:buAutoNum type="arabicParenR" startAt="3"/>
            </a:pPr>
            <a:r>
              <a:rPr lang="en-US" sz="2800" b="1" dirty="0"/>
              <a:t>The </a:t>
            </a:r>
            <a:r>
              <a:rPr lang="en-US" sz="2800" b="1" dirty="0">
                <a:solidFill>
                  <a:srgbClr val="F58221"/>
                </a:solidFill>
              </a:rPr>
              <a:t>deliberative</a:t>
            </a:r>
            <a:r>
              <a:rPr lang="en-US" sz="2800" b="1" dirty="0"/>
              <a:t> model</a:t>
            </a:r>
            <a:endParaRPr lang="ar-SY" sz="2800" b="1" dirty="0"/>
          </a:p>
        </p:txBody>
      </p:sp>
      <p:sp>
        <p:nvSpPr>
          <p:cNvPr id="3" name="عنصر نائب للمحتوى 2"/>
          <p:cNvSpPr>
            <a:spLocks noGrp="1"/>
          </p:cNvSpPr>
          <p:nvPr>
            <p:ph sz="quarter" idx="1"/>
          </p:nvPr>
        </p:nvSpPr>
        <p:spPr/>
        <p:txBody>
          <a:bodyPr>
            <a:normAutofit/>
          </a:bodyPr>
          <a:lstStyle/>
          <a:p>
            <a:r>
              <a:rPr lang="en-US" sz="2400" dirty="0"/>
              <a:t>Discussion of patient values , by doctor </a:t>
            </a:r>
            <a:r>
              <a:rPr lang="en-US" sz="2400" b="1" dirty="0"/>
              <a:t>, to clarify and challenge them </a:t>
            </a:r>
          </a:p>
          <a:p>
            <a:r>
              <a:rPr lang="en-US" sz="2400" dirty="0"/>
              <a:t>Doctor tries to challenge patient views and attempt to guide  patient towards values doctor believes is in the patients best interests . </a:t>
            </a:r>
          </a:p>
          <a:p>
            <a:r>
              <a:rPr lang="en-US" sz="2400" dirty="0"/>
              <a:t>Concept here is that the doctor </a:t>
            </a:r>
            <a:r>
              <a:rPr lang="en-US" sz="2400" dirty="0">
                <a:solidFill>
                  <a:srgbClr val="F58221"/>
                </a:solidFill>
              </a:rPr>
              <a:t>is </a:t>
            </a:r>
            <a:r>
              <a:rPr lang="en-US" sz="2400" b="1" u="sng" dirty="0">
                <a:solidFill>
                  <a:srgbClr val="F58221"/>
                </a:solidFill>
              </a:rPr>
              <a:t>a friend </a:t>
            </a:r>
            <a:r>
              <a:rPr lang="en-US" sz="2400" b="1" dirty="0">
                <a:solidFill>
                  <a:srgbClr val="F58221"/>
                </a:solidFill>
              </a:rPr>
              <a:t>.</a:t>
            </a:r>
            <a:endParaRPr lang="ar-SY" sz="2400" b="1" dirty="0">
              <a:solidFill>
                <a:srgbClr val="F58221"/>
              </a:solidFill>
            </a:endParaRPr>
          </a:p>
        </p:txBody>
      </p:sp>
      <p:sp>
        <p:nvSpPr>
          <p:cNvPr id="5" name="Slide Number Placeholder 4"/>
          <p:cNvSpPr>
            <a:spLocks noGrp="1"/>
          </p:cNvSpPr>
          <p:nvPr>
            <p:ph type="sldNum" sz="quarter" idx="15"/>
          </p:nvPr>
        </p:nvSpPr>
        <p:spPr>
          <a:xfrm>
            <a:off x="8129016" y="5734050"/>
            <a:ext cx="609600" cy="521208"/>
          </a:xfrm>
          <a:prstGeom prst="rect">
            <a:avLst/>
          </a:prstGeom>
        </p:spPr>
        <p:txBody>
          <a:bodyPr vert="horz" rtlCol="0" anchor="ctr"/>
          <a:lstStyle>
            <a:defPPr>
              <a:defRPr lang="en-US"/>
            </a:defPPr>
            <a:lvl1pPr marL="0" algn="ctr" defTabSz="914400" rtl="0" eaLnBrk="1" latinLnBrk="0" hangingPunct="1">
              <a:defRPr kumimoji="0" sz="1400" b="1" kern="1200">
                <a:solidFill>
                  <a:srgbClr val="FFFFF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6F15528-21DE-4FAA-801E-634DDDAF4B2B}" type="slidenum">
              <a:rPr lang="en-US" smtClean="0"/>
              <a:pPr/>
              <a:t>27</a:t>
            </a:fld>
            <a:endParaRPr lang="en-US"/>
          </a:p>
        </p:txBody>
      </p:sp>
      <p:sp>
        <p:nvSpPr>
          <p:cNvPr id="8" name="عنصر نائب للمحتوى 2">
            <a:extLst>
              <a:ext uri="{FF2B5EF4-FFF2-40B4-BE49-F238E27FC236}">
                <a16:creationId xmlns:a16="http://schemas.microsoft.com/office/drawing/2014/main" id="{52F41492-D3A7-57B5-EBCB-1DAE5A5451B7}"/>
              </a:ext>
            </a:extLst>
          </p:cNvPr>
          <p:cNvSpPr txBox="1">
            <a:spLocks/>
          </p:cNvSpPr>
          <p:nvPr/>
        </p:nvSpPr>
        <p:spPr>
          <a:xfrm>
            <a:off x="871936" y="4326284"/>
            <a:ext cx="10361943" cy="210449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cs typeface="Times New Roman" pitchFamily="18" charset="0"/>
              </a:rPr>
              <a:t>Doctor discusses patient management , in order to clarify patients values , </a:t>
            </a:r>
            <a:r>
              <a:rPr lang="en-US" sz="2400" b="1" dirty="0">
                <a:cs typeface="Times New Roman" pitchFamily="18" charset="0"/>
              </a:rPr>
              <a:t>and promote patient understanding of the consequence of their decisions </a:t>
            </a:r>
            <a:r>
              <a:rPr lang="en-US" sz="2400" dirty="0">
                <a:cs typeface="Times New Roman" pitchFamily="18" charset="0"/>
              </a:rPr>
              <a:t>.</a:t>
            </a:r>
          </a:p>
          <a:p>
            <a:r>
              <a:rPr lang="en-US" sz="2400" dirty="0">
                <a:cs typeface="Times New Roman" pitchFamily="18" charset="0"/>
              </a:rPr>
              <a:t> Development of deliberative model , respects patient autonomy by informing patient rather than manipulating of their views . </a:t>
            </a:r>
          </a:p>
          <a:p>
            <a:r>
              <a:rPr lang="en-US" sz="2400" dirty="0">
                <a:cs typeface="Times New Roman" pitchFamily="18" charset="0"/>
              </a:rPr>
              <a:t>Doctor is seen as an </a:t>
            </a:r>
            <a:r>
              <a:rPr lang="en-US" sz="2400" b="1" u="sng" dirty="0">
                <a:solidFill>
                  <a:srgbClr val="F58221"/>
                </a:solidFill>
                <a:cs typeface="Times New Roman" pitchFamily="18" charset="0"/>
              </a:rPr>
              <a:t>advisor</a:t>
            </a:r>
            <a:r>
              <a:rPr lang="en-US" sz="2400" dirty="0">
                <a:cs typeface="Times New Roman" pitchFamily="18" charset="0"/>
              </a:rPr>
              <a:t> .</a:t>
            </a:r>
            <a:endParaRPr lang="ar-SY" sz="2400" dirty="0">
              <a:cs typeface="Times New Roman" pitchFamily="18" charset="0"/>
            </a:endParaRPr>
          </a:p>
        </p:txBody>
      </p:sp>
      <p:sp>
        <p:nvSpPr>
          <p:cNvPr id="9" name="عنوان 1">
            <a:extLst>
              <a:ext uri="{FF2B5EF4-FFF2-40B4-BE49-F238E27FC236}">
                <a16:creationId xmlns:a16="http://schemas.microsoft.com/office/drawing/2014/main" id="{3A1A3AD3-88E2-FC9B-C64E-F86425723FD9}"/>
              </a:ext>
            </a:extLst>
          </p:cNvPr>
          <p:cNvSpPr txBox="1">
            <a:spLocks/>
          </p:cNvSpPr>
          <p:nvPr/>
        </p:nvSpPr>
        <p:spPr>
          <a:xfrm>
            <a:off x="945630" y="3230737"/>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514350" indent="-514350">
              <a:buFont typeface="+mj-lt"/>
              <a:buAutoNum type="arabicParenR" startAt="4"/>
            </a:pPr>
            <a:r>
              <a:rPr lang="en-US" sz="2800" b="1" dirty="0">
                <a:cs typeface="Times New Roman" pitchFamily="18" charset="0"/>
              </a:rPr>
              <a:t>The </a:t>
            </a:r>
            <a:r>
              <a:rPr lang="en-US" sz="2800" b="1" dirty="0">
                <a:solidFill>
                  <a:srgbClr val="F58221"/>
                </a:solidFill>
                <a:cs typeface="Times New Roman" pitchFamily="18" charset="0"/>
              </a:rPr>
              <a:t>interpretive</a:t>
            </a:r>
            <a:r>
              <a:rPr lang="en-US" sz="2800" b="1" dirty="0">
                <a:cs typeface="Times New Roman" pitchFamily="18" charset="0"/>
              </a:rPr>
              <a:t> model</a:t>
            </a:r>
            <a:endParaRPr lang="ar-SY" sz="2800" b="1" dirty="0">
              <a:cs typeface="Times New Roman" pitchFamily="18"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5B670AA2-34E2-47EC-77F8-114C149E791A}"/>
              </a:ext>
            </a:extLst>
          </p:cNvPr>
          <p:cNvSpPr/>
          <p:nvPr/>
        </p:nvSpPr>
        <p:spPr>
          <a:xfrm>
            <a:off x="689640" y="1541329"/>
            <a:ext cx="10885080" cy="50477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EC4B9048-1BC8-923F-4557-69A3A570EC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عنوان 1"/>
          <p:cNvSpPr>
            <a:spLocks noGrp="1"/>
          </p:cNvSpPr>
          <p:nvPr>
            <p:ph type="title"/>
          </p:nvPr>
        </p:nvSpPr>
        <p:spPr/>
        <p:txBody>
          <a:bodyPr>
            <a:normAutofit/>
          </a:bodyPr>
          <a:lstStyle/>
          <a:p>
            <a:pPr marL="514350" indent="-514350">
              <a:buFont typeface="+mj-lt"/>
              <a:buAutoNum type="arabicParenR" startAt="3"/>
            </a:pPr>
            <a:r>
              <a:rPr lang="en-US" sz="2800" b="1" dirty="0"/>
              <a:t>The </a:t>
            </a:r>
            <a:r>
              <a:rPr lang="en-US" sz="2800" b="1" dirty="0">
                <a:solidFill>
                  <a:srgbClr val="F58221"/>
                </a:solidFill>
              </a:rPr>
              <a:t>deliberative</a:t>
            </a:r>
            <a:r>
              <a:rPr lang="en-US" sz="2800" b="1" dirty="0"/>
              <a:t> model</a:t>
            </a:r>
            <a:endParaRPr lang="ar-SY" sz="2800" b="1" dirty="0"/>
          </a:p>
        </p:txBody>
      </p:sp>
      <p:sp>
        <p:nvSpPr>
          <p:cNvPr id="5" name="Slide Number Placeholder 4"/>
          <p:cNvSpPr>
            <a:spLocks noGrp="1"/>
          </p:cNvSpPr>
          <p:nvPr>
            <p:ph type="sldNum" sz="quarter" idx="15"/>
          </p:nvPr>
        </p:nvSpPr>
        <p:spPr>
          <a:xfrm>
            <a:off x="8129016" y="5734050"/>
            <a:ext cx="609600" cy="521208"/>
          </a:xfrm>
          <a:prstGeom prst="rect">
            <a:avLst/>
          </a:prstGeom>
        </p:spPr>
        <p:txBody>
          <a:bodyPr vert="horz" rtlCol="0" anchor="ctr"/>
          <a:lstStyle>
            <a:defPPr>
              <a:defRPr lang="en-US"/>
            </a:defPPr>
            <a:lvl1pPr marL="0" algn="ctr" defTabSz="914400" rtl="0" eaLnBrk="1" latinLnBrk="0" hangingPunct="1">
              <a:defRPr kumimoji="0" sz="1400" b="1" kern="1200">
                <a:solidFill>
                  <a:srgbClr val="FFFFF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6F15528-21DE-4FAA-801E-634DDDAF4B2B}" type="slidenum">
              <a:rPr lang="en-US" smtClean="0"/>
              <a:pPr/>
              <a:t>28</a:t>
            </a:fld>
            <a:endParaRPr lang="en-US"/>
          </a:p>
        </p:txBody>
      </p:sp>
      <p:sp>
        <p:nvSpPr>
          <p:cNvPr id="3" name="object 13">
            <a:extLst>
              <a:ext uri="{FF2B5EF4-FFF2-40B4-BE49-F238E27FC236}">
                <a16:creationId xmlns:a16="http://schemas.microsoft.com/office/drawing/2014/main" id="{9306AE5D-698A-4BFC-21C9-0190C9B5F14A}"/>
              </a:ext>
            </a:extLst>
          </p:cNvPr>
          <p:cNvSpPr txBox="1"/>
          <p:nvPr/>
        </p:nvSpPr>
        <p:spPr>
          <a:xfrm>
            <a:off x="1190496" y="1443017"/>
            <a:ext cx="10163303" cy="4605107"/>
          </a:xfrm>
          <a:prstGeom prst="rect">
            <a:avLst/>
          </a:prstGeom>
        </p:spPr>
        <p:txBody>
          <a:bodyPr vert="horz" wrap="square" lIns="0" tIns="31750" rIns="0" bIns="0" rtlCol="0">
            <a:spAutoFit/>
          </a:bodyPr>
          <a:lstStyle/>
          <a:p>
            <a:pPr marR="5080" algn="r">
              <a:lnSpc>
                <a:spcPct val="100000"/>
              </a:lnSpc>
              <a:spcBef>
                <a:spcPts val="250"/>
              </a:spcBef>
            </a:pPr>
            <a:endParaRPr sz="1800" dirty="0">
              <a:latin typeface="Calibri"/>
              <a:cs typeface="Calibri"/>
            </a:endParaRPr>
          </a:p>
          <a:p>
            <a:pPr marL="355600" indent="-342265">
              <a:lnSpc>
                <a:spcPct val="100000"/>
              </a:lnSpc>
              <a:spcBef>
                <a:spcPts val="165"/>
              </a:spcBef>
              <a:buFont typeface="Arial"/>
              <a:buChar char="•"/>
              <a:tabLst>
                <a:tab pos="355600" algn="l"/>
              </a:tabLst>
            </a:pPr>
            <a:r>
              <a:rPr sz="2000" b="1" spc="-10" dirty="0">
                <a:solidFill>
                  <a:srgbClr val="F58221"/>
                </a:solidFill>
                <a:latin typeface="Calibri"/>
                <a:cs typeface="Calibri"/>
              </a:rPr>
              <a:t>Principle</a:t>
            </a:r>
            <a:endParaRPr sz="2000" dirty="0">
              <a:solidFill>
                <a:srgbClr val="F58221"/>
              </a:solidFill>
              <a:latin typeface="Calibri"/>
              <a:cs typeface="Calibri"/>
            </a:endParaRPr>
          </a:p>
          <a:p>
            <a:pPr marL="755650" marR="365760" lvl="1" indent="-285750">
              <a:lnSpc>
                <a:spcPct val="100000"/>
              </a:lnSpc>
              <a:spcBef>
                <a:spcPts val="480"/>
              </a:spcBef>
              <a:buFont typeface="Arial"/>
              <a:buChar char="–"/>
              <a:tabLst>
                <a:tab pos="755650" algn="l"/>
              </a:tabLst>
            </a:pPr>
            <a:r>
              <a:rPr sz="2000" b="1" dirty="0">
                <a:latin typeface="Calibri"/>
                <a:cs typeface="Calibri"/>
              </a:rPr>
              <a:t>The</a:t>
            </a:r>
            <a:r>
              <a:rPr sz="2000" b="1" spc="-65" dirty="0">
                <a:latin typeface="Calibri"/>
                <a:cs typeface="Calibri"/>
              </a:rPr>
              <a:t> </a:t>
            </a:r>
            <a:r>
              <a:rPr sz="2000" b="1" dirty="0">
                <a:latin typeface="Calibri"/>
                <a:cs typeface="Calibri"/>
              </a:rPr>
              <a:t>doctor</a:t>
            </a:r>
            <a:r>
              <a:rPr sz="2000" b="1" spc="-55" dirty="0">
                <a:latin typeface="Calibri"/>
                <a:cs typeface="Calibri"/>
              </a:rPr>
              <a:t> </a:t>
            </a:r>
            <a:r>
              <a:rPr sz="2000" b="1" dirty="0">
                <a:latin typeface="Calibri"/>
                <a:cs typeface="Calibri"/>
              </a:rPr>
              <a:t>should</a:t>
            </a:r>
            <a:r>
              <a:rPr sz="2000" b="1" spc="-55" dirty="0">
                <a:latin typeface="Calibri"/>
                <a:cs typeface="Calibri"/>
              </a:rPr>
              <a:t> </a:t>
            </a:r>
            <a:r>
              <a:rPr sz="2000" b="1" dirty="0">
                <a:latin typeface="Calibri"/>
                <a:cs typeface="Calibri"/>
              </a:rPr>
              <a:t>help</a:t>
            </a:r>
            <a:r>
              <a:rPr sz="2000" b="1" spc="-60" dirty="0">
                <a:latin typeface="Calibri"/>
                <a:cs typeface="Calibri"/>
              </a:rPr>
              <a:t> </a:t>
            </a:r>
            <a:r>
              <a:rPr sz="2000" b="1" dirty="0">
                <a:latin typeface="Calibri"/>
                <a:cs typeface="Calibri"/>
              </a:rPr>
              <a:t>the</a:t>
            </a:r>
            <a:r>
              <a:rPr sz="2000" b="1" spc="-60" dirty="0">
                <a:latin typeface="Calibri"/>
                <a:cs typeface="Calibri"/>
              </a:rPr>
              <a:t> </a:t>
            </a:r>
            <a:r>
              <a:rPr sz="2000" b="1" dirty="0">
                <a:latin typeface="Calibri"/>
                <a:cs typeface="Calibri"/>
              </a:rPr>
              <a:t>patient</a:t>
            </a:r>
            <a:r>
              <a:rPr sz="2000" b="1" spc="-65" dirty="0">
                <a:latin typeface="Calibri"/>
                <a:cs typeface="Calibri"/>
              </a:rPr>
              <a:t> </a:t>
            </a:r>
            <a:r>
              <a:rPr sz="2000" b="1" dirty="0">
                <a:latin typeface="Calibri"/>
                <a:cs typeface="Calibri"/>
              </a:rPr>
              <a:t>to</a:t>
            </a:r>
            <a:r>
              <a:rPr sz="2000" b="1" spc="-65" dirty="0">
                <a:latin typeface="Calibri"/>
                <a:cs typeface="Calibri"/>
              </a:rPr>
              <a:t> </a:t>
            </a:r>
            <a:r>
              <a:rPr sz="2000" b="1" spc="-10" dirty="0">
                <a:latin typeface="Calibri"/>
                <a:cs typeface="Calibri"/>
              </a:rPr>
              <a:t>deliberate</a:t>
            </a:r>
            <a:r>
              <a:rPr sz="2000" b="1" spc="-45" dirty="0">
                <a:latin typeface="Calibri"/>
                <a:cs typeface="Calibri"/>
              </a:rPr>
              <a:t> </a:t>
            </a:r>
            <a:r>
              <a:rPr sz="2000" b="1" dirty="0">
                <a:latin typeface="Calibri"/>
                <a:cs typeface="Calibri"/>
              </a:rPr>
              <a:t>well</a:t>
            </a:r>
            <a:r>
              <a:rPr sz="2000" b="1" spc="-65" dirty="0">
                <a:latin typeface="Calibri"/>
                <a:cs typeface="Calibri"/>
              </a:rPr>
              <a:t> </a:t>
            </a:r>
            <a:r>
              <a:rPr sz="2000" b="1" dirty="0">
                <a:latin typeface="Calibri"/>
                <a:cs typeface="Calibri"/>
              </a:rPr>
              <a:t>through</a:t>
            </a:r>
            <a:r>
              <a:rPr sz="2000" b="1" spc="-50" dirty="0">
                <a:latin typeface="Calibri"/>
                <a:cs typeface="Calibri"/>
              </a:rPr>
              <a:t> </a:t>
            </a:r>
            <a:r>
              <a:rPr sz="2000" b="1" spc="-10" dirty="0">
                <a:latin typeface="Calibri"/>
                <a:cs typeface="Calibri"/>
              </a:rPr>
              <a:t>dialogue </a:t>
            </a:r>
            <a:r>
              <a:rPr sz="2000" b="1" dirty="0">
                <a:latin typeface="Calibri"/>
                <a:cs typeface="Calibri"/>
              </a:rPr>
              <a:t>and</a:t>
            </a:r>
            <a:r>
              <a:rPr sz="2000" b="1" spc="-70" dirty="0">
                <a:latin typeface="Calibri"/>
                <a:cs typeface="Calibri"/>
              </a:rPr>
              <a:t> </a:t>
            </a:r>
            <a:r>
              <a:rPr sz="2000" b="1" dirty="0">
                <a:latin typeface="Calibri"/>
                <a:cs typeface="Calibri"/>
              </a:rPr>
              <a:t>discussion,</a:t>
            </a:r>
            <a:r>
              <a:rPr sz="2000" b="1" spc="-70" dirty="0">
                <a:latin typeface="Calibri"/>
                <a:cs typeface="Calibri"/>
              </a:rPr>
              <a:t> </a:t>
            </a:r>
            <a:r>
              <a:rPr sz="2000" b="1" spc="-25" dirty="0">
                <a:latin typeface="Calibri"/>
                <a:cs typeface="Calibri"/>
              </a:rPr>
              <a:t>and</a:t>
            </a:r>
            <a:r>
              <a:rPr lang="en-US" sz="2000" spc="-25" dirty="0">
                <a:latin typeface="Calibri"/>
                <a:cs typeface="Calibri"/>
              </a:rPr>
              <a:t> </a:t>
            </a:r>
            <a:r>
              <a:rPr sz="2000" b="1" dirty="0">
                <a:latin typeface="Calibri"/>
                <a:cs typeface="Calibri"/>
              </a:rPr>
              <a:t>so</a:t>
            </a:r>
            <a:r>
              <a:rPr sz="2000" b="1" spc="-65" dirty="0">
                <a:latin typeface="Calibri"/>
                <a:cs typeface="Calibri"/>
              </a:rPr>
              <a:t> </a:t>
            </a:r>
            <a:r>
              <a:rPr sz="2000" b="1" dirty="0">
                <a:latin typeface="Calibri"/>
                <a:cs typeface="Calibri"/>
              </a:rPr>
              <a:t>develop</a:t>
            </a:r>
            <a:r>
              <a:rPr sz="2000" b="1" spc="-65" dirty="0">
                <a:latin typeface="Calibri"/>
                <a:cs typeface="Calibri"/>
              </a:rPr>
              <a:t> </a:t>
            </a:r>
            <a:r>
              <a:rPr sz="2000" b="1" dirty="0">
                <a:latin typeface="Calibri"/>
                <a:cs typeface="Calibri"/>
              </a:rPr>
              <a:t>values</a:t>
            </a:r>
            <a:r>
              <a:rPr sz="2000" b="1" spc="-55" dirty="0">
                <a:latin typeface="Calibri"/>
                <a:cs typeface="Calibri"/>
              </a:rPr>
              <a:t> </a:t>
            </a:r>
            <a:r>
              <a:rPr sz="2000" b="1" dirty="0">
                <a:latin typeface="Calibri"/>
                <a:cs typeface="Calibri"/>
              </a:rPr>
              <a:t>which</a:t>
            </a:r>
            <a:r>
              <a:rPr sz="2000" b="1" spc="-65" dirty="0">
                <a:latin typeface="Calibri"/>
                <a:cs typeface="Calibri"/>
              </a:rPr>
              <a:t> </a:t>
            </a:r>
            <a:r>
              <a:rPr sz="2000" b="1" dirty="0">
                <a:latin typeface="Calibri"/>
                <a:cs typeface="Calibri"/>
              </a:rPr>
              <a:t>are</a:t>
            </a:r>
            <a:r>
              <a:rPr sz="2000" b="1" spc="-50" dirty="0">
                <a:latin typeface="Calibri"/>
                <a:cs typeface="Calibri"/>
              </a:rPr>
              <a:t> </a:t>
            </a:r>
            <a:r>
              <a:rPr sz="2000" b="1" dirty="0">
                <a:latin typeface="Calibri"/>
                <a:cs typeface="Calibri"/>
              </a:rPr>
              <a:t>objective</a:t>
            </a:r>
            <a:r>
              <a:rPr sz="2000" b="1" spc="-50" dirty="0">
                <a:latin typeface="Calibri"/>
                <a:cs typeface="Calibri"/>
              </a:rPr>
              <a:t> </a:t>
            </a:r>
            <a:r>
              <a:rPr sz="2000" b="1" dirty="0">
                <a:latin typeface="Calibri"/>
                <a:cs typeface="Calibri"/>
              </a:rPr>
              <a:t>and</a:t>
            </a:r>
            <a:r>
              <a:rPr sz="2000" b="1" spc="-60" dirty="0">
                <a:latin typeface="Calibri"/>
                <a:cs typeface="Calibri"/>
              </a:rPr>
              <a:t> </a:t>
            </a:r>
            <a:r>
              <a:rPr sz="2000" b="1" dirty="0">
                <a:latin typeface="Calibri"/>
                <a:cs typeface="Calibri"/>
              </a:rPr>
              <a:t>truly</a:t>
            </a:r>
            <a:r>
              <a:rPr sz="2000" b="1" spc="-65" dirty="0">
                <a:latin typeface="Calibri"/>
                <a:cs typeface="Calibri"/>
              </a:rPr>
              <a:t> </a:t>
            </a:r>
            <a:r>
              <a:rPr sz="2000" b="1" spc="-10" dirty="0">
                <a:latin typeface="Calibri"/>
                <a:cs typeface="Calibri"/>
              </a:rPr>
              <a:t>worthy.</a:t>
            </a:r>
            <a:endParaRPr sz="2000" dirty="0">
              <a:latin typeface="Calibri"/>
              <a:cs typeface="Calibri"/>
            </a:endParaRPr>
          </a:p>
          <a:p>
            <a:pPr marL="355600" indent="-342900">
              <a:lnSpc>
                <a:spcPct val="100000"/>
              </a:lnSpc>
              <a:spcBef>
                <a:spcPts val="480"/>
              </a:spcBef>
              <a:buFont typeface="Arial"/>
              <a:buChar char="•"/>
              <a:tabLst>
                <a:tab pos="355600" algn="l"/>
              </a:tabLst>
            </a:pPr>
            <a:r>
              <a:rPr sz="2000" b="1" spc="-10" dirty="0">
                <a:solidFill>
                  <a:srgbClr val="F58221"/>
                </a:solidFill>
                <a:latin typeface="Calibri"/>
                <a:cs typeface="Calibri"/>
              </a:rPr>
              <a:t>Assumptions</a:t>
            </a:r>
            <a:endParaRPr sz="2000" dirty="0">
              <a:solidFill>
                <a:srgbClr val="F58221"/>
              </a:solidFill>
              <a:latin typeface="Calibri"/>
              <a:cs typeface="Calibri"/>
            </a:endParaRPr>
          </a:p>
          <a:p>
            <a:pPr marL="755650" lvl="1" indent="-285750">
              <a:lnSpc>
                <a:spcPct val="100000"/>
              </a:lnSpc>
              <a:spcBef>
                <a:spcPts val="475"/>
              </a:spcBef>
              <a:buFont typeface="Arial"/>
              <a:buChar char="–"/>
              <a:tabLst>
                <a:tab pos="755650" algn="l"/>
              </a:tabLst>
            </a:pPr>
            <a:r>
              <a:rPr sz="2000" b="1" dirty="0">
                <a:latin typeface="Calibri"/>
                <a:cs typeface="Calibri"/>
              </a:rPr>
              <a:t>The</a:t>
            </a:r>
            <a:r>
              <a:rPr sz="2000" b="1" spc="-55" dirty="0">
                <a:latin typeface="Calibri"/>
                <a:cs typeface="Calibri"/>
              </a:rPr>
              <a:t> </a:t>
            </a:r>
            <a:r>
              <a:rPr sz="2000" b="1" dirty="0">
                <a:latin typeface="Calibri"/>
                <a:cs typeface="Calibri"/>
              </a:rPr>
              <a:t>objectivity</a:t>
            </a:r>
            <a:r>
              <a:rPr sz="2000" b="1" spc="-50" dirty="0">
                <a:latin typeface="Calibri"/>
                <a:cs typeface="Calibri"/>
              </a:rPr>
              <a:t> </a:t>
            </a:r>
            <a:r>
              <a:rPr sz="2000" b="1" dirty="0">
                <a:latin typeface="Calibri"/>
                <a:cs typeface="Calibri"/>
              </a:rPr>
              <a:t>of</a:t>
            </a:r>
            <a:r>
              <a:rPr sz="2000" b="1" spc="-45" dirty="0">
                <a:latin typeface="Calibri"/>
                <a:cs typeface="Calibri"/>
              </a:rPr>
              <a:t> </a:t>
            </a:r>
            <a:r>
              <a:rPr sz="2000" b="1" spc="-10" dirty="0">
                <a:latin typeface="Calibri"/>
                <a:cs typeface="Calibri"/>
              </a:rPr>
              <a:t>values.</a:t>
            </a:r>
            <a:endParaRPr sz="2000" dirty="0">
              <a:latin typeface="Calibri"/>
              <a:cs typeface="Calibri"/>
            </a:endParaRPr>
          </a:p>
          <a:p>
            <a:pPr marL="755650" marR="660400" lvl="1" indent="-285750">
              <a:lnSpc>
                <a:spcPct val="100000"/>
              </a:lnSpc>
              <a:spcBef>
                <a:spcPts val="480"/>
              </a:spcBef>
              <a:buFont typeface="Arial"/>
              <a:buChar char="–"/>
              <a:tabLst>
                <a:tab pos="755650" algn="l"/>
              </a:tabLst>
            </a:pPr>
            <a:r>
              <a:rPr sz="2000" b="1" dirty="0">
                <a:latin typeface="Calibri"/>
                <a:cs typeface="Calibri"/>
              </a:rPr>
              <a:t>The</a:t>
            </a:r>
            <a:r>
              <a:rPr sz="2000" b="1" spc="-55" dirty="0">
                <a:latin typeface="Calibri"/>
                <a:cs typeface="Calibri"/>
              </a:rPr>
              <a:t> </a:t>
            </a:r>
            <a:r>
              <a:rPr sz="2000" b="1" spc="-10" dirty="0">
                <a:latin typeface="Calibri"/>
                <a:cs typeface="Calibri"/>
              </a:rPr>
              <a:t>patient’s</a:t>
            </a:r>
            <a:r>
              <a:rPr sz="2000" b="1" spc="-60" dirty="0">
                <a:latin typeface="Calibri"/>
                <a:cs typeface="Calibri"/>
              </a:rPr>
              <a:t> </a:t>
            </a:r>
            <a:r>
              <a:rPr sz="2000" b="1" dirty="0">
                <a:latin typeface="Calibri"/>
                <a:cs typeface="Calibri"/>
              </a:rPr>
              <a:t>good</a:t>
            </a:r>
            <a:r>
              <a:rPr sz="2000" b="1" spc="-50" dirty="0">
                <a:latin typeface="Calibri"/>
                <a:cs typeface="Calibri"/>
              </a:rPr>
              <a:t> </a:t>
            </a:r>
            <a:r>
              <a:rPr sz="2000" b="1" dirty="0">
                <a:latin typeface="Calibri"/>
                <a:cs typeface="Calibri"/>
              </a:rPr>
              <a:t>life</a:t>
            </a:r>
            <a:r>
              <a:rPr sz="2000" b="1" spc="-50" dirty="0">
                <a:latin typeface="Calibri"/>
                <a:cs typeface="Calibri"/>
              </a:rPr>
              <a:t> </a:t>
            </a:r>
            <a:r>
              <a:rPr sz="2000" b="1" dirty="0">
                <a:latin typeface="Calibri"/>
                <a:cs typeface="Calibri"/>
              </a:rPr>
              <a:t>consists</a:t>
            </a:r>
            <a:r>
              <a:rPr sz="2000" b="1" spc="-50" dirty="0">
                <a:latin typeface="Calibri"/>
                <a:cs typeface="Calibri"/>
              </a:rPr>
              <a:t> </a:t>
            </a:r>
            <a:r>
              <a:rPr sz="2000" b="1" dirty="0">
                <a:latin typeface="Calibri"/>
                <a:cs typeface="Calibri"/>
              </a:rPr>
              <a:t>not</a:t>
            </a:r>
            <a:r>
              <a:rPr sz="2000" b="1" spc="-60" dirty="0">
                <a:latin typeface="Calibri"/>
                <a:cs typeface="Calibri"/>
              </a:rPr>
              <a:t> </a:t>
            </a:r>
            <a:r>
              <a:rPr sz="2000" b="1" dirty="0">
                <a:latin typeface="Calibri"/>
                <a:cs typeface="Calibri"/>
              </a:rPr>
              <a:t>in</a:t>
            </a:r>
            <a:r>
              <a:rPr sz="2000" b="1" spc="-60" dirty="0">
                <a:latin typeface="Calibri"/>
                <a:cs typeface="Calibri"/>
              </a:rPr>
              <a:t> </a:t>
            </a:r>
            <a:r>
              <a:rPr sz="2000" b="1" dirty="0">
                <a:latin typeface="Calibri"/>
                <a:cs typeface="Calibri"/>
              </a:rPr>
              <a:t>the</a:t>
            </a:r>
            <a:r>
              <a:rPr sz="2000" b="1" spc="-50" dirty="0">
                <a:latin typeface="Calibri"/>
                <a:cs typeface="Calibri"/>
              </a:rPr>
              <a:t> </a:t>
            </a:r>
            <a:r>
              <a:rPr sz="2000" b="1" spc="-10" dirty="0">
                <a:latin typeface="Calibri"/>
                <a:cs typeface="Calibri"/>
              </a:rPr>
              <a:t>satisfaction</a:t>
            </a:r>
            <a:r>
              <a:rPr sz="2000" b="1" spc="-50" dirty="0">
                <a:latin typeface="Calibri"/>
                <a:cs typeface="Calibri"/>
              </a:rPr>
              <a:t> </a:t>
            </a:r>
            <a:r>
              <a:rPr sz="2000" b="1" dirty="0">
                <a:latin typeface="Calibri"/>
                <a:cs typeface="Calibri"/>
              </a:rPr>
              <a:t>of</a:t>
            </a:r>
            <a:r>
              <a:rPr sz="2000" b="1" spc="-45" dirty="0">
                <a:latin typeface="Calibri"/>
                <a:cs typeface="Calibri"/>
              </a:rPr>
              <a:t> </a:t>
            </a:r>
            <a:r>
              <a:rPr sz="2000" b="1" dirty="0">
                <a:latin typeface="Calibri"/>
                <a:cs typeface="Calibri"/>
              </a:rPr>
              <a:t>desires,</a:t>
            </a:r>
            <a:r>
              <a:rPr sz="2000" b="1" spc="-45" dirty="0">
                <a:latin typeface="Calibri"/>
                <a:cs typeface="Calibri"/>
              </a:rPr>
              <a:t> </a:t>
            </a:r>
            <a:r>
              <a:rPr sz="2000" b="1" spc="-25" dirty="0">
                <a:latin typeface="Calibri"/>
                <a:cs typeface="Calibri"/>
              </a:rPr>
              <a:t>but </a:t>
            </a:r>
            <a:r>
              <a:rPr sz="2000" b="1" dirty="0">
                <a:latin typeface="Calibri"/>
                <a:cs typeface="Calibri"/>
              </a:rPr>
              <a:t>maturity</a:t>
            </a:r>
            <a:r>
              <a:rPr sz="2000" b="1" spc="-75" dirty="0">
                <a:latin typeface="Calibri"/>
                <a:cs typeface="Calibri"/>
              </a:rPr>
              <a:t> </a:t>
            </a:r>
            <a:r>
              <a:rPr sz="2000" b="1" dirty="0">
                <a:latin typeface="Calibri"/>
                <a:cs typeface="Calibri"/>
              </a:rPr>
              <a:t>and</a:t>
            </a:r>
            <a:r>
              <a:rPr sz="2000" b="1" spc="-65" dirty="0">
                <a:latin typeface="Calibri"/>
                <a:cs typeface="Calibri"/>
              </a:rPr>
              <a:t> </a:t>
            </a:r>
            <a:r>
              <a:rPr sz="2000" b="1" spc="-10" dirty="0">
                <a:latin typeface="Calibri"/>
                <a:cs typeface="Calibri"/>
              </a:rPr>
              <a:t>rationality.</a:t>
            </a:r>
            <a:endParaRPr sz="2000" dirty="0">
              <a:latin typeface="Calibri"/>
              <a:cs typeface="Calibri"/>
            </a:endParaRPr>
          </a:p>
          <a:p>
            <a:pPr marL="355600" indent="-342900">
              <a:lnSpc>
                <a:spcPct val="100000"/>
              </a:lnSpc>
              <a:spcBef>
                <a:spcPts val="480"/>
              </a:spcBef>
              <a:buFont typeface="Arial"/>
              <a:buChar char="•"/>
              <a:tabLst>
                <a:tab pos="355600" algn="l"/>
              </a:tabLst>
            </a:pPr>
            <a:r>
              <a:rPr sz="2000" b="1" spc="-10" dirty="0">
                <a:solidFill>
                  <a:srgbClr val="F58221"/>
                </a:solidFill>
                <a:latin typeface="Calibri"/>
                <a:cs typeface="Calibri"/>
              </a:rPr>
              <a:t>Source</a:t>
            </a:r>
            <a:endParaRPr sz="2000" dirty="0">
              <a:solidFill>
                <a:srgbClr val="F58221"/>
              </a:solidFill>
              <a:latin typeface="Calibri"/>
              <a:cs typeface="Calibri"/>
            </a:endParaRPr>
          </a:p>
          <a:p>
            <a:pPr marL="755015" lvl="1" indent="-285115">
              <a:lnSpc>
                <a:spcPct val="100000"/>
              </a:lnSpc>
              <a:spcBef>
                <a:spcPts val="480"/>
              </a:spcBef>
              <a:buFont typeface="Arial"/>
              <a:buChar char="–"/>
              <a:tabLst>
                <a:tab pos="755015" algn="l"/>
              </a:tabLst>
            </a:pPr>
            <a:r>
              <a:rPr sz="2000" b="1" spc="-10" dirty="0">
                <a:latin typeface="Calibri"/>
                <a:cs typeface="Calibri"/>
              </a:rPr>
              <a:t>Aristotelian</a:t>
            </a:r>
            <a:r>
              <a:rPr sz="2000" b="1" spc="-55" dirty="0">
                <a:latin typeface="Calibri"/>
                <a:cs typeface="Calibri"/>
              </a:rPr>
              <a:t> </a:t>
            </a:r>
            <a:r>
              <a:rPr sz="2000" b="1" spc="-10" dirty="0">
                <a:latin typeface="Calibri"/>
                <a:cs typeface="Calibri"/>
              </a:rPr>
              <a:t>ethics</a:t>
            </a:r>
            <a:endParaRPr sz="2000" dirty="0">
              <a:latin typeface="Calibri"/>
              <a:cs typeface="Calibri"/>
            </a:endParaRPr>
          </a:p>
          <a:p>
            <a:pPr marL="354965" indent="-342265">
              <a:lnSpc>
                <a:spcPct val="100000"/>
              </a:lnSpc>
              <a:spcBef>
                <a:spcPts val="480"/>
              </a:spcBef>
              <a:buFont typeface="Arial"/>
              <a:buChar char="•"/>
              <a:tabLst>
                <a:tab pos="354965" algn="l"/>
              </a:tabLst>
            </a:pPr>
            <a:r>
              <a:rPr sz="2000" b="1" spc="-10" dirty="0">
                <a:solidFill>
                  <a:srgbClr val="F58221"/>
                </a:solidFill>
                <a:latin typeface="Calibri"/>
                <a:cs typeface="Calibri"/>
              </a:rPr>
              <a:t>Problems</a:t>
            </a:r>
            <a:endParaRPr sz="2000" dirty="0">
              <a:solidFill>
                <a:srgbClr val="F58221"/>
              </a:solidFill>
              <a:latin typeface="Calibri"/>
              <a:cs typeface="Calibri"/>
            </a:endParaRPr>
          </a:p>
          <a:p>
            <a:pPr marL="755015" lvl="1" indent="-285750">
              <a:lnSpc>
                <a:spcPct val="100000"/>
              </a:lnSpc>
              <a:spcBef>
                <a:spcPts val="475"/>
              </a:spcBef>
              <a:buFont typeface="Arial"/>
              <a:buChar char="–"/>
              <a:tabLst>
                <a:tab pos="755015" algn="l"/>
              </a:tabLst>
            </a:pPr>
            <a:r>
              <a:rPr sz="2000" b="1" dirty="0">
                <a:latin typeface="Calibri"/>
                <a:cs typeface="Calibri"/>
              </a:rPr>
              <a:t>Is</a:t>
            </a:r>
            <a:r>
              <a:rPr sz="2000" b="1" spc="-50" dirty="0">
                <a:latin typeface="Calibri"/>
                <a:cs typeface="Calibri"/>
              </a:rPr>
              <a:t> </a:t>
            </a:r>
            <a:r>
              <a:rPr sz="2000" b="1" dirty="0">
                <a:latin typeface="Calibri"/>
                <a:cs typeface="Calibri"/>
              </a:rPr>
              <a:t>the</a:t>
            </a:r>
            <a:r>
              <a:rPr sz="2000" b="1" spc="-45" dirty="0">
                <a:latin typeface="Calibri"/>
                <a:cs typeface="Calibri"/>
              </a:rPr>
              <a:t> </a:t>
            </a:r>
            <a:r>
              <a:rPr sz="2000" b="1" dirty="0">
                <a:latin typeface="Calibri"/>
                <a:cs typeface="Calibri"/>
              </a:rPr>
              <a:t>model</a:t>
            </a:r>
            <a:r>
              <a:rPr sz="2000" b="1" spc="-40" dirty="0">
                <a:latin typeface="Calibri"/>
                <a:cs typeface="Calibri"/>
              </a:rPr>
              <a:t> </a:t>
            </a:r>
            <a:r>
              <a:rPr sz="2000" b="1" spc="-10" dirty="0">
                <a:latin typeface="Calibri"/>
                <a:cs typeface="Calibri"/>
              </a:rPr>
              <a:t>different</a:t>
            </a:r>
            <a:r>
              <a:rPr sz="2000" b="1" spc="-30" dirty="0">
                <a:latin typeface="Calibri"/>
                <a:cs typeface="Calibri"/>
              </a:rPr>
              <a:t> </a:t>
            </a:r>
            <a:r>
              <a:rPr sz="2000" b="1" dirty="0">
                <a:latin typeface="Calibri"/>
                <a:cs typeface="Calibri"/>
              </a:rPr>
              <a:t>from</a:t>
            </a:r>
            <a:r>
              <a:rPr sz="2000" b="1" spc="-35" dirty="0">
                <a:latin typeface="Calibri"/>
                <a:cs typeface="Calibri"/>
              </a:rPr>
              <a:t> </a:t>
            </a:r>
            <a:r>
              <a:rPr sz="2000" b="1" dirty="0">
                <a:latin typeface="Calibri"/>
                <a:cs typeface="Calibri"/>
              </a:rPr>
              <a:t>the</a:t>
            </a:r>
            <a:r>
              <a:rPr sz="2000" b="1" spc="-45" dirty="0">
                <a:latin typeface="Calibri"/>
                <a:cs typeface="Calibri"/>
              </a:rPr>
              <a:t> </a:t>
            </a:r>
            <a:r>
              <a:rPr sz="2000" b="1" spc="-10" dirty="0">
                <a:latin typeface="Calibri"/>
                <a:cs typeface="Calibri"/>
              </a:rPr>
              <a:t>paternalistic</a:t>
            </a:r>
            <a:r>
              <a:rPr sz="2000" b="1" spc="-40" dirty="0">
                <a:latin typeface="Calibri"/>
                <a:cs typeface="Calibri"/>
              </a:rPr>
              <a:t> </a:t>
            </a:r>
            <a:r>
              <a:rPr sz="2000" b="1" spc="-10" dirty="0">
                <a:latin typeface="Calibri"/>
                <a:cs typeface="Calibri"/>
              </a:rPr>
              <a:t>model?</a:t>
            </a:r>
            <a:endParaRPr sz="2000" dirty="0">
              <a:latin typeface="Calibri"/>
              <a:cs typeface="Calibri"/>
            </a:endParaRPr>
          </a:p>
          <a:p>
            <a:pPr marL="755015" lvl="1" indent="-285750">
              <a:lnSpc>
                <a:spcPct val="100000"/>
              </a:lnSpc>
              <a:spcBef>
                <a:spcPts val="480"/>
              </a:spcBef>
              <a:buFont typeface="Arial"/>
              <a:buChar char="–"/>
              <a:tabLst>
                <a:tab pos="755015" algn="l"/>
              </a:tabLst>
            </a:pPr>
            <a:r>
              <a:rPr sz="2000" b="1" dirty="0">
                <a:latin typeface="Calibri"/>
                <a:cs typeface="Calibri"/>
              </a:rPr>
              <a:t>What</a:t>
            </a:r>
            <a:r>
              <a:rPr sz="2000" b="1" spc="-65" dirty="0">
                <a:latin typeface="Calibri"/>
                <a:cs typeface="Calibri"/>
              </a:rPr>
              <a:t> </a:t>
            </a:r>
            <a:r>
              <a:rPr sz="2000" b="1" dirty="0">
                <a:latin typeface="Calibri"/>
                <a:cs typeface="Calibri"/>
              </a:rPr>
              <a:t>is</a:t>
            </a:r>
            <a:r>
              <a:rPr sz="2000" b="1" spc="-55" dirty="0">
                <a:latin typeface="Calibri"/>
                <a:cs typeface="Calibri"/>
              </a:rPr>
              <a:t> </a:t>
            </a:r>
            <a:r>
              <a:rPr sz="2000" b="1" dirty="0">
                <a:latin typeface="Calibri"/>
                <a:cs typeface="Calibri"/>
              </a:rPr>
              <a:t>the</a:t>
            </a:r>
            <a:r>
              <a:rPr sz="2000" b="1" spc="-55" dirty="0">
                <a:latin typeface="Calibri"/>
                <a:cs typeface="Calibri"/>
              </a:rPr>
              <a:t> </a:t>
            </a:r>
            <a:r>
              <a:rPr sz="2000" b="1" spc="-10" dirty="0">
                <a:latin typeface="Calibri"/>
                <a:cs typeface="Calibri"/>
              </a:rPr>
              <a:t>difference</a:t>
            </a:r>
            <a:r>
              <a:rPr sz="2000" b="1" spc="-30" dirty="0">
                <a:latin typeface="Calibri"/>
                <a:cs typeface="Calibri"/>
              </a:rPr>
              <a:t> </a:t>
            </a:r>
            <a:r>
              <a:rPr sz="2000" b="1" dirty="0">
                <a:latin typeface="Calibri"/>
                <a:cs typeface="Calibri"/>
              </a:rPr>
              <a:t>between</a:t>
            </a:r>
            <a:r>
              <a:rPr sz="2000" b="1" spc="-40" dirty="0">
                <a:latin typeface="Calibri"/>
                <a:cs typeface="Calibri"/>
              </a:rPr>
              <a:t> </a:t>
            </a:r>
            <a:r>
              <a:rPr sz="2000" b="1" dirty="0">
                <a:latin typeface="Calibri"/>
                <a:cs typeface="Calibri"/>
              </a:rPr>
              <a:t>dialogue</a:t>
            </a:r>
            <a:r>
              <a:rPr sz="2000" b="1" spc="-55" dirty="0">
                <a:latin typeface="Calibri"/>
                <a:cs typeface="Calibri"/>
              </a:rPr>
              <a:t> </a:t>
            </a:r>
            <a:r>
              <a:rPr sz="2000" b="1" dirty="0">
                <a:latin typeface="Calibri"/>
                <a:cs typeface="Calibri"/>
              </a:rPr>
              <a:t>and</a:t>
            </a:r>
            <a:r>
              <a:rPr sz="2000" b="1" spc="-50" dirty="0">
                <a:latin typeface="Calibri"/>
                <a:cs typeface="Calibri"/>
              </a:rPr>
              <a:t> </a:t>
            </a:r>
            <a:r>
              <a:rPr sz="2000" b="1" spc="-10" dirty="0">
                <a:latin typeface="Calibri"/>
                <a:cs typeface="Calibri"/>
              </a:rPr>
              <a:t>persuasion?</a:t>
            </a:r>
            <a:endParaRPr sz="2000" dirty="0">
              <a:latin typeface="Calibri"/>
              <a:cs typeface="Calibri"/>
            </a:endParaRPr>
          </a:p>
        </p:txBody>
      </p:sp>
    </p:spTree>
    <p:extLst>
      <p:ext uri="{BB962C8B-B14F-4D97-AF65-F5344CB8AC3E}">
        <p14:creationId xmlns:p14="http://schemas.microsoft.com/office/powerpoint/2010/main" val="12610785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5B670AA2-34E2-47EC-77F8-114C149E791A}"/>
              </a:ext>
            </a:extLst>
          </p:cNvPr>
          <p:cNvSpPr/>
          <p:nvPr/>
        </p:nvSpPr>
        <p:spPr>
          <a:xfrm>
            <a:off x="689640" y="1541329"/>
            <a:ext cx="10885080" cy="50477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EC4B9048-1BC8-923F-4557-69A3A570EC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عنوان 1"/>
          <p:cNvSpPr>
            <a:spLocks noGrp="1"/>
          </p:cNvSpPr>
          <p:nvPr>
            <p:ph type="title"/>
          </p:nvPr>
        </p:nvSpPr>
        <p:spPr/>
        <p:txBody>
          <a:bodyPr>
            <a:normAutofit/>
          </a:bodyPr>
          <a:lstStyle/>
          <a:p>
            <a:r>
              <a:rPr lang="en-US" sz="2800" b="1" dirty="0"/>
              <a:t>4) The </a:t>
            </a:r>
            <a:r>
              <a:rPr lang="en-US" sz="2800" b="1" dirty="0">
                <a:solidFill>
                  <a:srgbClr val="F58221"/>
                </a:solidFill>
              </a:rPr>
              <a:t>interpretive</a:t>
            </a:r>
            <a:r>
              <a:rPr lang="en-US" sz="2800" b="1" dirty="0"/>
              <a:t> model</a:t>
            </a:r>
            <a:endParaRPr lang="ar-SY" sz="2800" b="1" dirty="0"/>
          </a:p>
        </p:txBody>
      </p:sp>
      <p:sp>
        <p:nvSpPr>
          <p:cNvPr id="5" name="Slide Number Placeholder 4"/>
          <p:cNvSpPr>
            <a:spLocks noGrp="1"/>
          </p:cNvSpPr>
          <p:nvPr>
            <p:ph type="sldNum" sz="quarter" idx="15"/>
          </p:nvPr>
        </p:nvSpPr>
        <p:spPr>
          <a:xfrm>
            <a:off x="8129016" y="5734050"/>
            <a:ext cx="609600" cy="521208"/>
          </a:xfrm>
          <a:prstGeom prst="rect">
            <a:avLst/>
          </a:prstGeom>
        </p:spPr>
        <p:txBody>
          <a:bodyPr vert="horz" rtlCol="0" anchor="ctr"/>
          <a:lstStyle>
            <a:defPPr>
              <a:defRPr lang="en-US"/>
            </a:defPPr>
            <a:lvl1pPr marL="0" algn="ctr" defTabSz="914400" rtl="0" eaLnBrk="1" latinLnBrk="0" hangingPunct="1">
              <a:defRPr kumimoji="0" sz="1400" b="1" kern="1200">
                <a:solidFill>
                  <a:srgbClr val="FFFFF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6F15528-21DE-4FAA-801E-634DDDAF4B2B}" type="slidenum">
              <a:rPr lang="en-US" smtClean="0"/>
              <a:pPr/>
              <a:t>29</a:t>
            </a:fld>
            <a:endParaRPr lang="en-US"/>
          </a:p>
        </p:txBody>
      </p:sp>
      <p:sp>
        <p:nvSpPr>
          <p:cNvPr id="11" name="object 13">
            <a:extLst>
              <a:ext uri="{FF2B5EF4-FFF2-40B4-BE49-F238E27FC236}">
                <a16:creationId xmlns:a16="http://schemas.microsoft.com/office/drawing/2014/main" id="{FD674F89-4416-29A1-491E-D8908308D82A}"/>
              </a:ext>
            </a:extLst>
          </p:cNvPr>
          <p:cNvSpPr txBox="1"/>
          <p:nvPr/>
        </p:nvSpPr>
        <p:spPr>
          <a:xfrm>
            <a:off x="1228726" y="1701389"/>
            <a:ext cx="10515599" cy="4470776"/>
          </a:xfrm>
          <a:prstGeom prst="rect">
            <a:avLst/>
          </a:prstGeom>
        </p:spPr>
        <p:txBody>
          <a:bodyPr vert="horz" wrap="square" lIns="0" tIns="12700" rIns="0" bIns="0" rtlCol="0">
            <a:spAutoFit/>
          </a:bodyPr>
          <a:lstStyle/>
          <a:p>
            <a:pPr marR="5080" algn="r">
              <a:lnSpc>
                <a:spcPts val="1970"/>
              </a:lnSpc>
              <a:spcBef>
                <a:spcPts val="100"/>
              </a:spcBef>
            </a:pPr>
            <a:endParaRPr sz="1800" dirty="0">
              <a:latin typeface="Calibri"/>
              <a:cs typeface="Calibri"/>
            </a:endParaRPr>
          </a:p>
          <a:p>
            <a:pPr marL="353695" indent="-340360" algn="just">
              <a:lnSpc>
                <a:spcPts val="2690"/>
              </a:lnSpc>
              <a:buFont typeface="Arial"/>
              <a:buChar char="•"/>
              <a:tabLst>
                <a:tab pos="353695" algn="l"/>
              </a:tabLst>
            </a:pPr>
            <a:r>
              <a:rPr sz="2400" spc="-10" dirty="0">
                <a:solidFill>
                  <a:srgbClr val="F58221"/>
                </a:solidFill>
                <a:latin typeface="Calibri"/>
                <a:cs typeface="Calibri"/>
              </a:rPr>
              <a:t>Principle</a:t>
            </a:r>
            <a:endParaRPr sz="2400" dirty="0">
              <a:solidFill>
                <a:srgbClr val="F58221"/>
              </a:solidFill>
              <a:latin typeface="Calibri"/>
              <a:cs typeface="Calibri"/>
            </a:endParaRPr>
          </a:p>
          <a:p>
            <a:pPr marL="755015" marR="1165225" lvl="1" indent="-284480" algn="just">
              <a:lnSpc>
                <a:spcPts val="2300"/>
              </a:lnSpc>
              <a:spcBef>
                <a:spcPts val="560"/>
              </a:spcBef>
              <a:buFont typeface="Arial"/>
              <a:buChar char="–"/>
              <a:tabLst>
                <a:tab pos="756285" algn="l"/>
              </a:tabLst>
            </a:pPr>
            <a:r>
              <a:rPr sz="2400" dirty="0">
                <a:latin typeface="Calibri"/>
                <a:cs typeface="Calibri"/>
              </a:rPr>
              <a:t>The</a:t>
            </a:r>
            <a:r>
              <a:rPr sz="2400" spc="-55" dirty="0">
                <a:latin typeface="Calibri"/>
                <a:cs typeface="Calibri"/>
              </a:rPr>
              <a:t> </a:t>
            </a:r>
            <a:r>
              <a:rPr sz="2400" dirty="0">
                <a:latin typeface="Calibri"/>
                <a:cs typeface="Calibri"/>
              </a:rPr>
              <a:t>doctor</a:t>
            </a:r>
            <a:r>
              <a:rPr sz="2400" spc="-70" dirty="0">
                <a:latin typeface="Calibri"/>
                <a:cs typeface="Calibri"/>
              </a:rPr>
              <a:t> </a:t>
            </a:r>
            <a:r>
              <a:rPr sz="2400" dirty="0">
                <a:latin typeface="Calibri"/>
                <a:cs typeface="Calibri"/>
              </a:rPr>
              <a:t>should</a:t>
            </a:r>
            <a:r>
              <a:rPr sz="2400" spc="-55" dirty="0">
                <a:latin typeface="Calibri"/>
                <a:cs typeface="Calibri"/>
              </a:rPr>
              <a:t> </a:t>
            </a:r>
            <a:r>
              <a:rPr sz="2400" dirty="0">
                <a:latin typeface="Calibri"/>
                <a:cs typeface="Calibri"/>
              </a:rPr>
              <a:t>help</a:t>
            </a:r>
            <a:r>
              <a:rPr sz="2400" spc="-55" dirty="0">
                <a:latin typeface="Calibri"/>
                <a:cs typeface="Calibri"/>
              </a:rPr>
              <a:t> </a:t>
            </a:r>
            <a:r>
              <a:rPr sz="2400" dirty="0">
                <a:latin typeface="Calibri"/>
                <a:cs typeface="Calibri"/>
              </a:rPr>
              <a:t>the</a:t>
            </a:r>
            <a:r>
              <a:rPr sz="2400" spc="-55" dirty="0">
                <a:latin typeface="Calibri"/>
                <a:cs typeface="Calibri"/>
              </a:rPr>
              <a:t> </a:t>
            </a:r>
            <a:r>
              <a:rPr sz="2400" dirty="0">
                <a:latin typeface="Calibri"/>
                <a:cs typeface="Calibri"/>
              </a:rPr>
              <a:t>patient</a:t>
            </a:r>
            <a:r>
              <a:rPr sz="2400" spc="-60" dirty="0">
                <a:latin typeface="Calibri"/>
                <a:cs typeface="Calibri"/>
              </a:rPr>
              <a:t> </a:t>
            </a:r>
            <a:r>
              <a:rPr sz="2400" dirty="0">
                <a:latin typeface="Calibri"/>
                <a:cs typeface="Calibri"/>
              </a:rPr>
              <a:t>to</a:t>
            </a:r>
            <a:r>
              <a:rPr sz="2400" spc="-70" dirty="0">
                <a:latin typeface="Calibri"/>
                <a:cs typeface="Calibri"/>
              </a:rPr>
              <a:t> </a:t>
            </a:r>
            <a:r>
              <a:rPr sz="2400" dirty="0">
                <a:latin typeface="Calibri"/>
                <a:cs typeface="Calibri"/>
              </a:rPr>
              <a:t>articulate</a:t>
            </a:r>
            <a:r>
              <a:rPr sz="2400" spc="-70" dirty="0">
                <a:latin typeface="Calibri"/>
                <a:cs typeface="Calibri"/>
              </a:rPr>
              <a:t> </a:t>
            </a:r>
            <a:r>
              <a:rPr sz="2400" spc="-10" dirty="0">
                <a:latin typeface="Calibri"/>
                <a:cs typeface="Calibri"/>
              </a:rPr>
              <a:t>his/her 	</a:t>
            </a:r>
            <a:r>
              <a:rPr sz="2400" dirty="0">
                <a:latin typeface="Calibri"/>
                <a:cs typeface="Calibri"/>
              </a:rPr>
              <a:t>values</a:t>
            </a:r>
            <a:r>
              <a:rPr sz="2400" spc="-95" dirty="0">
                <a:latin typeface="Calibri"/>
                <a:cs typeface="Calibri"/>
              </a:rPr>
              <a:t> </a:t>
            </a:r>
            <a:r>
              <a:rPr sz="2400" dirty="0">
                <a:latin typeface="Calibri"/>
                <a:cs typeface="Calibri"/>
              </a:rPr>
              <a:t>through</a:t>
            </a:r>
            <a:r>
              <a:rPr sz="2400" spc="-100" dirty="0">
                <a:latin typeface="Calibri"/>
                <a:cs typeface="Calibri"/>
              </a:rPr>
              <a:t> </a:t>
            </a:r>
            <a:r>
              <a:rPr sz="2400" spc="-10" dirty="0">
                <a:latin typeface="Calibri"/>
                <a:cs typeface="Calibri"/>
              </a:rPr>
              <a:t>interpretation,</a:t>
            </a:r>
            <a:r>
              <a:rPr sz="2400" spc="-85" dirty="0">
                <a:latin typeface="Calibri"/>
                <a:cs typeface="Calibri"/>
              </a:rPr>
              <a:t> </a:t>
            </a:r>
            <a:r>
              <a:rPr sz="2400" dirty="0">
                <a:latin typeface="Calibri"/>
                <a:cs typeface="Calibri"/>
              </a:rPr>
              <a:t>and</a:t>
            </a:r>
            <a:r>
              <a:rPr sz="2400" spc="-90" dirty="0">
                <a:latin typeface="Calibri"/>
                <a:cs typeface="Calibri"/>
              </a:rPr>
              <a:t> </a:t>
            </a:r>
            <a:r>
              <a:rPr sz="2400" dirty="0">
                <a:latin typeface="Calibri"/>
                <a:cs typeface="Calibri"/>
              </a:rPr>
              <a:t>provide</a:t>
            </a:r>
            <a:r>
              <a:rPr sz="2400" spc="-90" dirty="0">
                <a:latin typeface="Calibri"/>
                <a:cs typeface="Calibri"/>
              </a:rPr>
              <a:t> </a:t>
            </a:r>
            <a:r>
              <a:rPr sz="2400" spc="-10" dirty="0">
                <a:latin typeface="Calibri"/>
                <a:cs typeface="Calibri"/>
              </a:rPr>
              <a:t>intervention 	</a:t>
            </a:r>
            <a:r>
              <a:rPr sz="2400" dirty="0">
                <a:latin typeface="Calibri"/>
                <a:cs typeface="Calibri"/>
              </a:rPr>
              <a:t>which</a:t>
            </a:r>
            <a:r>
              <a:rPr sz="2400" spc="-45" dirty="0">
                <a:latin typeface="Calibri"/>
                <a:cs typeface="Calibri"/>
              </a:rPr>
              <a:t> </a:t>
            </a:r>
            <a:r>
              <a:rPr sz="2400" dirty="0">
                <a:latin typeface="Calibri"/>
                <a:cs typeface="Calibri"/>
              </a:rPr>
              <a:t>is</a:t>
            </a:r>
            <a:r>
              <a:rPr sz="2400" spc="-30" dirty="0">
                <a:latin typeface="Calibri"/>
                <a:cs typeface="Calibri"/>
              </a:rPr>
              <a:t> </a:t>
            </a:r>
            <a:r>
              <a:rPr sz="2400" dirty="0">
                <a:latin typeface="Calibri"/>
                <a:cs typeface="Calibri"/>
              </a:rPr>
              <a:t>truly</a:t>
            </a:r>
            <a:r>
              <a:rPr sz="2400" spc="-30" dirty="0">
                <a:latin typeface="Calibri"/>
                <a:cs typeface="Calibri"/>
              </a:rPr>
              <a:t> </a:t>
            </a:r>
            <a:r>
              <a:rPr sz="2400" spc="-10" dirty="0">
                <a:latin typeface="Calibri"/>
                <a:cs typeface="Calibri"/>
              </a:rPr>
              <a:t>wanted.</a:t>
            </a:r>
            <a:endParaRPr sz="2400" dirty="0">
              <a:latin typeface="Calibri"/>
              <a:cs typeface="Calibri"/>
            </a:endParaRPr>
          </a:p>
          <a:p>
            <a:pPr marL="353695" indent="-340360" algn="just">
              <a:lnSpc>
                <a:spcPct val="100000"/>
              </a:lnSpc>
              <a:spcBef>
                <a:spcPts val="25"/>
              </a:spcBef>
              <a:buFont typeface="Arial"/>
              <a:buChar char="•"/>
              <a:tabLst>
                <a:tab pos="353695" algn="l"/>
              </a:tabLst>
            </a:pPr>
            <a:r>
              <a:rPr sz="2400" spc="-10" dirty="0">
                <a:solidFill>
                  <a:srgbClr val="F58221"/>
                </a:solidFill>
                <a:latin typeface="Calibri"/>
                <a:cs typeface="Calibri"/>
              </a:rPr>
              <a:t>Assumptions</a:t>
            </a:r>
            <a:endParaRPr sz="2400" dirty="0">
              <a:solidFill>
                <a:srgbClr val="F58221"/>
              </a:solidFill>
              <a:latin typeface="Calibri"/>
              <a:cs typeface="Calibri"/>
            </a:endParaRPr>
          </a:p>
          <a:p>
            <a:pPr marL="755015" lvl="1" indent="-284480" algn="just">
              <a:lnSpc>
                <a:spcPct val="100000"/>
              </a:lnSpc>
              <a:buFont typeface="Arial"/>
              <a:buChar char="–"/>
              <a:tabLst>
                <a:tab pos="755015" algn="l"/>
              </a:tabLst>
            </a:pPr>
            <a:r>
              <a:rPr sz="2400" spc="-10" dirty="0">
                <a:latin typeface="Calibri"/>
                <a:cs typeface="Calibri"/>
              </a:rPr>
              <a:t>Patients</a:t>
            </a:r>
            <a:r>
              <a:rPr sz="2400" spc="-90" dirty="0">
                <a:latin typeface="Calibri"/>
                <a:cs typeface="Calibri"/>
              </a:rPr>
              <a:t> </a:t>
            </a:r>
            <a:r>
              <a:rPr sz="2400" dirty="0">
                <a:latin typeface="Calibri"/>
                <a:cs typeface="Calibri"/>
              </a:rPr>
              <a:t>have</a:t>
            </a:r>
            <a:r>
              <a:rPr sz="2400" spc="-70" dirty="0">
                <a:latin typeface="Calibri"/>
                <a:cs typeface="Calibri"/>
              </a:rPr>
              <a:t> </a:t>
            </a:r>
            <a:r>
              <a:rPr sz="2400" dirty="0">
                <a:latin typeface="Calibri"/>
                <a:cs typeface="Calibri"/>
              </a:rPr>
              <a:t>unconscious</a:t>
            </a:r>
            <a:r>
              <a:rPr sz="2400" spc="-80" dirty="0">
                <a:latin typeface="Calibri"/>
                <a:cs typeface="Calibri"/>
              </a:rPr>
              <a:t> </a:t>
            </a:r>
            <a:r>
              <a:rPr sz="2400" dirty="0">
                <a:latin typeface="Calibri"/>
                <a:cs typeface="Calibri"/>
              </a:rPr>
              <a:t>and</a:t>
            </a:r>
            <a:r>
              <a:rPr sz="2400" spc="-75" dirty="0">
                <a:latin typeface="Calibri"/>
                <a:cs typeface="Calibri"/>
              </a:rPr>
              <a:t> </a:t>
            </a:r>
            <a:r>
              <a:rPr sz="2400" spc="-10" dirty="0">
                <a:latin typeface="Calibri"/>
                <a:cs typeface="Calibri"/>
              </a:rPr>
              <a:t>inconsistent</a:t>
            </a:r>
            <a:r>
              <a:rPr sz="2400" spc="-75" dirty="0">
                <a:latin typeface="Calibri"/>
                <a:cs typeface="Calibri"/>
              </a:rPr>
              <a:t> </a:t>
            </a:r>
            <a:r>
              <a:rPr sz="2400" spc="-10" dirty="0">
                <a:latin typeface="Calibri"/>
                <a:cs typeface="Calibri"/>
              </a:rPr>
              <a:t>desires.</a:t>
            </a:r>
            <a:endParaRPr sz="2400" dirty="0">
              <a:latin typeface="Calibri"/>
              <a:cs typeface="Calibri"/>
            </a:endParaRPr>
          </a:p>
          <a:p>
            <a:pPr marL="754380" marR="1229360" lvl="1" indent="-284480" algn="just">
              <a:lnSpc>
                <a:spcPct val="80000"/>
              </a:lnSpc>
              <a:spcBef>
                <a:spcPts val="580"/>
              </a:spcBef>
              <a:buFont typeface="Arial"/>
              <a:buChar char="–"/>
              <a:tabLst>
                <a:tab pos="755650" algn="l"/>
              </a:tabLst>
            </a:pPr>
            <a:r>
              <a:rPr sz="2400" dirty="0">
                <a:solidFill>
                  <a:srgbClr val="203E5F"/>
                </a:solidFill>
                <a:latin typeface="Calibri"/>
                <a:cs typeface="Calibri"/>
              </a:rPr>
              <a:t>Their</a:t>
            </a:r>
            <a:r>
              <a:rPr sz="2400" spc="-65" dirty="0">
                <a:solidFill>
                  <a:srgbClr val="203E5F"/>
                </a:solidFill>
                <a:latin typeface="Calibri"/>
                <a:cs typeface="Calibri"/>
              </a:rPr>
              <a:t> </a:t>
            </a:r>
            <a:r>
              <a:rPr sz="2400" dirty="0">
                <a:solidFill>
                  <a:srgbClr val="203E5F"/>
                </a:solidFill>
                <a:latin typeface="Calibri"/>
                <a:cs typeface="Calibri"/>
              </a:rPr>
              <a:t>conscious</a:t>
            </a:r>
            <a:r>
              <a:rPr sz="2400" spc="-70" dirty="0">
                <a:solidFill>
                  <a:srgbClr val="203E5F"/>
                </a:solidFill>
                <a:latin typeface="Calibri"/>
                <a:cs typeface="Calibri"/>
              </a:rPr>
              <a:t> </a:t>
            </a:r>
            <a:r>
              <a:rPr sz="2400" dirty="0">
                <a:solidFill>
                  <a:srgbClr val="203E5F"/>
                </a:solidFill>
                <a:latin typeface="Calibri"/>
                <a:cs typeface="Calibri"/>
              </a:rPr>
              <a:t>decisions</a:t>
            </a:r>
            <a:r>
              <a:rPr sz="2400" spc="-65" dirty="0">
                <a:solidFill>
                  <a:srgbClr val="203E5F"/>
                </a:solidFill>
                <a:latin typeface="Calibri"/>
                <a:cs typeface="Calibri"/>
              </a:rPr>
              <a:t> </a:t>
            </a:r>
            <a:r>
              <a:rPr sz="2400" dirty="0">
                <a:solidFill>
                  <a:srgbClr val="203E5F"/>
                </a:solidFill>
                <a:latin typeface="Calibri"/>
                <a:cs typeface="Calibri"/>
              </a:rPr>
              <a:t>may</a:t>
            </a:r>
            <a:r>
              <a:rPr sz="2400" spc="-75" dirty="0">
                <a:solidFill>
                  <a:srgbClr val="203E5F"/>
                </a:solidFill>
                <a:latin typeface="Calibri"/>
                <a:cs typeface="Calibri"/>
              </a:rPr>
              <a:t> </a:t>
            </a:r>
            <a:r>
              <a:rPr sz="2400" dirty="0">
                <a:solidFill>
                  <a:srgbClr val="203E5F"/>
                </a:solidFill>
                <a:latin typeface="Calibri"/>
                <a:cs typeface="Calibri"/>
              </a:rPr>
              <a:t>not</a:t>
            </a:r>
            <a:r>
              <a:rPr sz="2400" spc="-65" dirty="0">
                <a:solidFill>
                  <a:srgbClr val="203E5F"/>
                </a:solidFill>
                <a:latin typeface="Calibri"/>
                <a:cs typeface="Calibri"/>
              </a:rPr>
              <a:t> </a:t>
            </a:r>
            <a:r>
              <a:rPr sz="2400" dirty="0">
                <a:solidFill>
                  <a:srgbClr val="203E5F"/>
                </a:solidFill>
                <a:latin typeface="Calibri"/>
                <a:cs typeface="Calibri"/>
              </a:rPr>
              <a:t>reflect</a:t>
            </a:r>
            <a:r>
              <a:rPr sz="2400" spc="-50" dirty="0">
                <a:solidFill>
                  <a:srgbClr val="203E5F"/>
                </a:solidFill>
                <a:latin typeface="Calibri"/>
                <a:cs typeface="Calibri"/>
              </a:rPr>
              <a:t> </a:t>
            </a:r>
            <a:r>
              <a:rPr sz="2400" dirty="0">
                <a:solidFill>
                  <a:srgbClr val="203E5F"/>
                </a:solidFill>
                <a:latin typeface="Calibri"/>
                <a:cs typeface="Calibri"/>
              </a:rPr>
              <a:t>their</a:t>
            </a:r>
            <a:r>
              <a:rPr sz="2400" spc="-65" dirty="0">
                <a:solidFill>
                  <a:srgbClr val="203E5F"/>
                </a:solidFill>
                <a:latin typeface="Calibri"/>
                <a:cs typeface="Calibri"/>
              </a:rPr>
              <a:t> </a:t>
            </a:r>
            <a:r>
              <a:rPr sz="2400" spc="-10" dirty="0">
                <a:solidFill>
                  <a:srgbClr val="203E5F"/>
                </a:solidFill>
                <a:latin typeface="Calibri"/>
                <a:cs typeface="Calibri"/>
              </a:rPr>
              <a:t>deepest 	values.</a:t>
            </a:r>
            <a:endParaRPr sz="2400" dirty="0">
              <a:solidFill>
                <a:srgbClr val="203E5F"/>
              </a:solidFill>
              <a:latin typeface="Calibri"/>
              <a:cs typeface="Calibri"/>
            </a:endParaRPr>
          </a:p>
          <a:p>
            <a:pPr marL="353060" indent="-340360" algn="just">
              <a:lnSpc>
                <a:spcPct val="100000"/>
              </a:lnSpc>
              <a:buFont typeface="Arial"/>
              <a:buChar char="•"/>
              <a:tabLst>
                <a:tab pos="353060" algn="l"/>
              </a:tabLst>
            </a:pPr>
            <a:r>
              <a:rPr sz="2400" spc="-10" dirty="0">
                <a:solidFill>
                  <a:srgbClr val="F58221"/>
                </a:solidFill>
                <a:latin typeface="Calibri"/>
                <a:cs typeface="Calibri"/>
              </a:rPr>
              <a:t>Sources</a:t>
            </a:r>
            <a:endParaRPr sz="2400" dirty="0">
              <a:solidFill>
                <a:srgbClr val="F58221"/>
              </a:solidFill>
              <a:latin typeface="Calibri"/>
              <a:cs typeface="Calibri"/>
            </a:endParaRPr>
          </a:p>
          <a:p>
            <a:pPr marL="754380" lvl="1" indent="-284480" algn="just">
              <a:lnSpc>
                <a:spcPct val="100000"/>
              </a:lnSpc>
              <a:buFont typeface="Arial"/>
              <a:buChar char="–"/>
              <a:tabLst>
                <a:tab pos="754380" algn="l"/>
              </a:tabLst>
            </a:pPr>
            <a:r>
              <a:rPr sz="2400" dirty="0">
                <a:latin typeface="Calibri"/>
                <a:cs typeface="Calibri"/>
              </a:rPr>
              <a:t>Sigmund</a:t>
            </a:r>
            <a:r>
              <a:rPr sz="2400" spc="-85" dirty="0">
                <a:latin typeface="Calibri"/>
                <a:cs typeface="Calibri"/>
              </a:rPr>
              <a:t> </a:t>
            </a:r>
            <a:r>
              <a:rPr sz="2400" dirty="0">
                <a:latin typeface="Calibri"/>
                <a:cs typeface="Calibri"/>
              </a:rPr>
              <a:t>Freud</a:t>
            </a:r>
            <a:r>
              <a:rPr sz="2400" spc="-10" dirty="0">
                <a:latin typeface="Calibri"/>
                <a:cs typeface="Calibri"/>
              </a:rPr>
              <a:t>.</a:t>
            </a:r>
            <a:endParaRPr sz="2400" dirty="0">
              <a:latin typeface="Calibri"/>
              <a:cs typeface="Calibri"/>
            </a:endParaRPr>
          </a:p>
          <a:p>
            <a:pPr marL="353060" indent="-340360" algn="just">
              <a:lnSpc>
                <a:spcPct val="100000"/>
              </a:lnSpc>
              <a:buFont typeface="Arial"/>
              <a:buChar char="•"/>
              <a:tabLst>
                <a:tab pos="353060" algn="l"/>
              </a:tabLst>
            </a:pPr>
            <a:r>
              <a:rPr sz="2400" spc="-10" dirty="0">
                <a:solidFill>
                  <a:srgbClr val="F58221"/>
                </a:solidFill>
                <a:latin typeface="Calibri"/>
                <a:cs typeface="Calibri"/>
              </a:rPr>
              <a:t>Limitation</a:t>
            </a:r>
            <a:endParaRPr sz="2400" dirty="0">
              <a:solidFill>
                <a:srgbClr val="F58221"/>
              </a:solidFill>
              <a:latin typeface="Calibri"/>
              <a:cs typeface="Calibri"/>
            </a:endParaRPr>
          </a:p>
          <a:p>
            <a:pPr marL="753745" marR="451484" lvl="1" indent="-284480" algn="just">
              <a:lnSpc>
                <a:spcPts val="2300"/>
              </a:lnSpc>
              <a:spcBef>
                <a:spcPts val="560"/>
              </a:spcBef>
              <a:buFont typeface="Arial"/>
              <a:buChar char="–"/>
              <a:tabLst>
                <a:tab pos="755015" algn="l"/>
              </a:tabLst>
            </a:pPr>
            <a:r>
              <a:rPr sz="2400" dirty="0">
                <a:latin typeface="Calibri"/>
                <a:cs typeface="Calibri"/>
              </a:rPr>
              <a:t>All</a:t>
            </a:r>
            <a:r>
              <a:rPr sz="2400" spc="-50" dirty="0">
                <a:latin typeface="Calibri"/>
                <a:cs typeface="Calibri"/>
              </a:rPr>
              <a:t> </a:t>
            </a:r>
            <a:r>
              <a:rPr sz="2400" dirty="0">
                <a:latin typeface="Calibri"/>
                <a:cs typeface="Calibri"/>
              </a:rPr>
              <a:t>that</a:t>
            </a:r>
            <a:r>
              <a:rPr sz="2400" spc="-45" dirty="0">
                <a:latin typeface="Calibri"/>
                <a:cs typeface="Calibri"/>
              </a:rPr>
              <a:t> </a:t>
            </a:r>
            <a:r>
              <a:rPr sz="2400" dirty="0">
                <a:latin typeface="Calibri"/>
                <a:cs typeface="Calibri"/>
              </a:rPr>
              <a:t>a</a:t>
            </a:r>
            <a:r>
              <a:rPr sz="2400" spc="-40" dirty="0">
                <a:latin typeface="Calibri"/>
                <a:cs typeface="Calibri"/>
              </a:rPr>
              <a:t> </a:t>
            </a:r>
            <a:r>
              <a:rPr sz="2400" dirty="0">
                <a:latin typeface="Calibri"/>
                <a:cs typeface="Calibri"/>
              </a:rPr>
              <a:t>doctor</a:t>
            </a:r>
            <a:r>
              <a:rPr sz="2400" spc="-50" dirty="0">
                <a:latin typeface="Calibri"/>
                <a:cs typeface="Calibri"/>
              </a:rPr>
              <a:t> </a:t>
            </a:r>
            <a:r>
              <a:rPr sz="2400" dirty="0">
                <a:latin typeface="Calibri"/>
                <a:cs typeface="Calibri"/>
              </a:rPr>
              <a:t>can</a:t>
            </a:r>
            <a:r>
              <a:rPr sz="2400" spc="-45" dirty="0">
                <a:latin typeface="Calibri"/>
                <a:cs typeface="Calibri"/>
              </a:rPr>
              <a:t> </a:t>
            </a:r>
            <a:r>
              <a:rPr sz="2400" dirty="0">
                <a:latin typeface="Calibri"/>
                <a:cs typeface="Calibri"/>
              </a:rPr>
              <a:t>do</a:t>
            </a:r>
            <a:r>
              <a:rPr sz="2400" spc="-50" dirty="0">
                <a:latin typeface="Calibri"/>
                <a:cs typeface="Calibri"/>
              </a:rPr>
              <a:t> </a:t>
            </a:r>
            <a:r>
              <a:rPr sz="2400" dirty="0">
                <a:latin typeface="Calibri"/>
                <a:cs typeface="Calibri"/>
              </a:rPr>
              <a:t>is</a:t>
            </a:r>
            <a:r>
              <a:rPr sz="2400" spc="-40" dirty="0">
                <a:latin typeface="Calibri"/>
                <a:cs typeface="Calibri"/>
              </a:rPr>
              <a:t> </a:t>
            </a:r>
            <a:r>
              <a:rPr sz="2400" dirty="0">
                <a:latin typeface="Calibri"/>
                <a:cs typeface="Calibri"/>
              </a:rPr>
              <a:t>to</a:t>
            </a:r>
            <a:r>
              <a:rPr sz="2400" spc="-55" dirty="0">
                <a:latin typeface="Calibri"/>
                <a:cs typeface="Calibri"/>
              </a:rPr>
              <a:t> </a:t>
            </a:r>
            <a:r>
              <a:rPr sz="2400" dirty="0">
                <a:latin typeface="Calibri"/>
                <a:cs typeface="Calibri"/>
              </a:rPr>
              <a:t>help</a:t>
            </a:r>
            <a:r>
              <a:rPr sz="2400" spc="-30" dirty="0">
                <a:latin typeface="Calibri"/>
                <a:cs typeface="Calibri"/>
              </a:rPr>
              <a:t> </a:t>
            </a:r>
            <a:r>
              <a:rPr sz="2400" dirty="0">
                <a:latin typeface="Calibri"/>
                <a:cs typeface="Calibri"/>
              </a:rPr>
              <a:t>the</a:t>
            </a:r>
            <a:r>
              <a:rPr sz="2400" spc="-40" dirty="0">
                <a:latin typeface="Calibri"/>
                <a:cs typeface="Calibri"/>
              </a:rPr>
              <a:t> </a:t>
            </a:r>
            <a:r>
              <a:rPr sz="2400" dirty="0">
                <a:latin typeface="Calibri"/>
                <a:cs typeface="Calibri"/>
              </a:rPr>
              <a:t>patient</a:t>
            </a:r>
            <a:r>
              <a:rPr sz="2400" spc="-40" dirty="0">
                <a:latin typeface="Calibri"/>
                <a:cs typeface="Calibri"/>
              </a:rPr>
              <a:t> </a:t>
            </a:r>
            <a:r>
              <a:rPr sz="2400" dirty="0">
                <a:latin typeface="Calibri"/>
                <a:cs typeface="Calibri"/>
              </a:rPr>
              <a:t>see</a:t>
            </a:r>
            <a:r>
              <a:rPr sz="2400" spc="-30" dirty="0">
                <a:latin typeface="Calibri"/>
                <a:cs typeface="Calibri"/>
              </a:rPr>
              <a:t> </a:t>
            </a:r>
            <a:r>
              <a:rPr sz="2400" dirty="0">
                <a:latin typeface="Calibri"/>
                <a:cs typeface="Calibri"/>
              </a:rPr>
              <a:t>his/her</a:t>
            </a:r>
            <a:r>
              <a:rPr sz="2400" spc="-20" dirty="0">
                <a:latin typeface="Calibri"/>
                <a:cs typeface="Calibri"/>
              </a:rPr>
              <a:t> </a:t>
            </a:r>
            <a:r>
              <a:rPr sz="2400" spc="-25" dirty="0">
                <a:latin typeface="Calibri"/>
                <a:cs typeface="Calibri"/>
              </a:rPr>
              <a:t>own 	</a:t>
            </a:r>
            <a:r>
              <a:rPr sz="2400" spc="-10" dirty="0">
                <a:latin typeface="Calibri"/>
                <a:cs typeface="Calibri"/>
              </a:rPr>
              <a:t>desires/values</a:t>
            </a:r>
            <a:r>
              <a:rPr sz="2400" spc="-45" dirty="0">
                <a:latin typeface="Calibri"/>
                <a:cs typeface="Calibri"/>
              </a:rPr>
              <a:t> </a:t>
            </a:r>
            <a:r>
              <a:rPr sz="2400" dirty="0">
                <a:latin typeface="Calibri"/>
                <a:cs typeface="Calibri"/>
              </a:rPr>
              <a:t>more</a:t>
            </a:r>
            <a:r>
              <a:rPr sz="2400" spc="-65" dirty="0">
                <a:latin typeface="Calibri"/>
                <a:cs typeface="Calibri"/>
              </a:rPr>
              <a:t> </a:t>
            </a:r>
            <a:r>
              <a:rPr sz="2400" spc="-20" dirty="0">
                <a:latin typeface="Calibri"/>
                <a:cs typeface="Calibri"/>
              </a:rPr>
              <a:t>clearly,</a:t>
            </a:r>
            <a:r>
              <a:rPr sz="2400" spc="-45" dirty="0">
                <a:latin typeface="Calibri"/>
                <a:cs typeface="Calibri"/>
              </a:rPr>
              <a:t> </a:t>
            </a:r>
            <a:r>
              <a:rPr sz="2400" dirty="0">
                <a:latin typeface="Calibri"/>
                <a:cs typeface="Calibri"/>
              </a:rPr>
              <a:t>but</a:t>
            </a:r>
            <a:r>
              <a:rPr sz="2400" spc="-55" dirty="0">
                <a:latin typeface="Calibri"/>
                <a:cs typeface="Calibri"/>
              </a:rPr>
              <a:t> </a:t>
            </a:r>
            <a:r>
              <a:rPr sz="2400" dirty="0">
                <a:latin typeface="Calibri"/>
                <a:cs typeface="Calibri"/>
              </a:rPr>
              <a:t>not</a:t>
            </a:r>
            <a:r>
              <a:rPr sz="2400" spc="-60" dirty="0">
                <a:latin typeface="Calibri"/>
                <a:cs typeface="Calibri"/>
              </a:rPr>
              <a:t> </a:t>
            </a:r>
            <a:r>
              <a:rPr sz="2400" dirty="0">
                <a:latin typeface="Calibri"/>
                <a:cs typeface="Calibri"/>
              </a:rPr>
              <a:t>to</a:t>
            </a:r>
            <a:r>
              <a:rPr sz="2400" spc="-65" dirty="0">
                <a:latin typeface="Calibri"/>
                <a:cs typeface="Calibri"/>
              </a:rPr>
              <a:t> </a:t>
            </a:r>
            <a:r>
              <a:rPr sz="2400" dirty="0">
                <a:latin typeface="Calibri"/>
                <a:cs typeface="Calibri"/>
              </a:rPr>
              <a:t>criticize</a:t>
            </a:r>
            <a:r>
              <a:rPr sz="2400" spc="-60" dirty="0">
                <a:latin typeface="Calibri"/>
                <a:cs typeface="Calibri"/>
              </a:rPr>
              <a:t> </a:t>
            </a:r>
            <a:r>
              <a:rPr sz="2400" spc="-10" dirty="0">
                <a:latin typeface="Calibri"/>
                <a:cs typeface="Calibri"/>
              </a:rPr>
              <a:t>them.</a:t>
            </a:r>
            <a:endParaRPr sz="2400" dirty="0">
              <a:latin typeface="Calibri"/>
              <a:cs typeface="Calibri"/>
            </a:endParaRPr>
          </a:p>
        </p:txBody>
      </p:sp>
    </p:spTree>
    <p:extLst>
      <p:ext uri="{BB962C8B-B14F-4D97-AF65-F5344CB8AC3E}">
        <p14:creationId xmlns:p14="http://schemas.microsoft.com/office/powerpoint/2010/main" val="34376402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90E107D2-C92A-1226-9769-E0B7C16BF847}"/>
              </a:ext>
            </a:extLst>
          </p:cNvPr>
          <p:cNvSpPr/>
          <p:nvPr/>
        </p:nvSpPr>
        <p:spPr>
          <a:xfrm>
            <a:off x="689640" y="1541329"/>
            <a:ext cx="10885080" cy="50477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9B69DCBA-E901-5F1A-73EE-6035630496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Footer Placeholder 4"/>
          <p:cNvSpPr>
            <a:spLocks noGrp="1"/>
          </p:cNvSpPr>
          <p:nvPr>
            <p:ph type="ftr" sz="quarter" idx="16"/>
          </p:nvPr>
        </p:nvSpPr>
        <p:spPr>
          <a:xfrm rot="5400000">
            <a:off x="6990186" y="3737240"/>
            <a:ext cx="3200400" cy="365760"/>
          </a:xfrm>
          <a:prstGeom prst="rect">
            <a:avLst/>
          </a:prstGeom>
        </p:spPr>
        <p:txBody>
          <a:bodyPr vert="horz" rtlCol="0" anchor="ctr" anchorCtr="0"/>
          <a:lstStyle>
            <a:defPPr>
              <a:defRPr lang="en-US"/>
            </a:defPPr>
            <a:lvl1pPr marL="0" algn="l" defTabSz="914400" rtl="0" eaLnBrk="1" latinLnBrk="0" hangingPunct="1">
              <a:defRPr kumimoji="0" sz="12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pt-BR"/>
              <a:t>Medical Ethics  -   Dr. Rami Abo Ali</a:t>
            </a:r>
            <a:endParaRPr lang="en-US"/>
          </a:p>
        </p:txBody>
      </p:sp>
      <p:pic>
        <p:nvPicPr>
          <p:cNvPr id="1026" name="Picture 2" descr="Four models of the physician–patient relationship, definitions from... |  Download Scientific Diagram"/>
          <p:cNvPicPr>
            <a:picLocks noChangeAspect="1" noChangeArrowheads="1"/>
          </p:cNvPicPr>
          <p:nvPr/>
        </p:nvPicPr>
        <p:blipFill>
          <a:blip r:embed="rId3"/>
          <a:srcRect/>
          <a:stretch>
            <a:fillRect/>
          </a:stretch>
        </p:blipFill>
        <p:spPr bwMode="auto">
          <a:xfrm>
            <a:off x="1998419" y="1955585"/>
            <a:ext cx="7858137" cy="3929070"/>
          </a:xfrm>
          <a:prstGeom prst="rect">
            <a:avLst/>
          </a:prstGeom>
          <a:noFill/>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68BFA41E-09E0-1E17-27A9-D74EE67C7B0E}"/>
              </a:ext>
            </a:extLst>
          </p:cNvPr>
          <p:cNvSpPr/>
          <p:nvPr/>
        </p:nvSpPr>
        <p:spPr>
          <a:xfrm>
            <a:off x="689640" y="1541329"/>
            <a:ext cx="10885080" cy="50477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B29C90BD-62F1-0BAB-4DC3-D20021F630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عنوان 1"/>
          <p:cNvSpPr>
            <a:spLocks noGrp="1"/>
          </p:cNvSpPr>
          <p:nvPr>
            <p:ph type="title"/>
          </p:nvPr>
        </p:nvSpPr>
        <p:spPr/>
        <p:txBody>
          <a:bodyPr>
            <a:normAutofit/>
          </a:bodyPr>
          <a:lstStyle/>
          <a:p>
            <a:r>
              <a:rPr lang="en-US" sz="2800" b="1" dirty="0"/>
              <a:t>Take on Consideration …..</a:t>
            </a:r>
            <a:endParaRPr lang="ar-SY" sz="2800" b="1" dirty="0"/>
          </a:p>
        </p:txBody>
      </p:sp>
      <p:sp>
        <p:nvSpPr>
          <p:cNvPr id="5" name="Slide Number Placeholder 4"/>
          <p:cNvSpPr>
            <a:spLocks noGrp="1"/>
          </p:cNvSpPr>
          <p:nvPr>
            <p:ph type="sldNum" sz="quarter" idx="15"/>
          </p:nvPr>
        </p:nvSpPr>
        <p:spPr>
          <a:xfrm>
            <a:off x="8129016" y="5734050"/>
            <a:ext cx="609600" cy="521208"/>
          </a:xfrm>
          <a:prstGeom prst="rect">
            <a:avLst/>
          </a:prstGeom>
        </p:spPr>
        <p:txBody>
          <a:bodyPr vert="horz" rtlCol="0" anchor="ctr"/>
          <a:lstStyle>
            <a:defPPr>
              <a:defRPr lang="en-US"/>
            </a:defPPr>
            <a:lvl1pPr marL="0" algn="ctr" defTabSz="914400" rtl="0" eaLnBrk="1" latinLnBrk="0" hangingPunct="1">
              <a:defRPr kumimoji="0" sz="1400" b="1" kern="1200">
                <a:solidFill>
                  <a:srgbClr val="FFFFF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6F15528-21DE-4FAA-801E-634DDDAF4B2B}" type="slidenum">
              <a:rPr lang="en-US" smtClean="0"/>
              <a:pPr/>
              <a:t>31</a:t>
            </a:fld>
            <a:endParaRPr lang="en-US"/>
          </a:p>
        </p:txBody>
      </p:sp>
      <p:sp>
        <p:nvSpPr>
          <p:cNvPr id="9" name="عنصر نائب للمحتوى 2">
            <a:extLst>
              <a:ext uri="{FF2B5EF4-FFF2-40B4-BE49-F238E27FC236}">
                <a16:creationId xmlns:a16="http://schemas.microsoft.com/office/drawing/2014/main" id="{DA8445E0-25BB-F3B5-28C4-32864F288E13}"/>
              </a:ext>
            </a:extLst>
          </p:cNvPr>
          <p:cNvSpPr>
            <a:spLocks noGrp="1"/>
          </p:cNvSpPr>
          <p:nvPr>
            <p:ph sz="quarter" idx="1"/>
          </p:nvPr>
        </p:nvSpPr>
        <p:spPr>
          <a:xfrm>
            <a:off x="1112987" y="1712959"/>
            <a:ext cx="10225572" cy="5843736"/>
          </a:xfrm>
        </p:spPr>
        <p:txBody>
          <a:bodyPr>
            <a:noAutofit/>
          </a:bodyPr>
          <a:lstStyle/>
          <a:p>
            <a:r>
              <a:rPr lang="en-US" sz="2400" b="1" u="sng" dirty="0">
                <a:solidFill>
                  <a:srgbClr val="F58221"/>
                </a:solidFill>
              </a:rPr>
              <a:t>Patient Autonomy</a:t>
            </a:r>
          </a:p>
          <a:p>
            <a:pPr lvl="1">
              <a:buFont typeface="Wingdings" pitchFamily="2" charset="2"/>
              <a:buChar char="§"/>
            </a:pPr>
            <a:r>
              <a:rPr lang="en-US" sz="2400" dirty="0"/>
              <a:t>Autonomy = freedom to decide !</a:t>
            </a:r>
          </a:p>
          <a:p>
            <a:pPr lvl="1">
              <a:buFont typeface="Wingdings" pitchFamily="2" charset="2"/>
              <a:buChar char="§"/>
            </a:pPr>
            <a:r>
              <a:rPr lang="en-US" sz="2400" dirty="0"/>
              <a:t>Doctors need to : </a:t>
            </a:r>
          </a:p>
          <a:p>
            <a:pPr marL="946404" lvl="2" indent="-342900">
              <a:buFont typeface="Wingdings" pitchFamily="2" charset="2"/>
              <a:buChar char="§"/>
            </a:pPr>
            <a:r>
              <a:rPr lang="en-US" sz="2200" dirty="0"/>
              <a:t>1. present the options to the patients and </a:t>
            </a:r>
          </a:p>
          <a:p>
            <a:pPr marL="946404" lvl="2" indent="-342900">
              <a:buFont typeface="Wingdings" pitchFamily="2" charset="2"/>
              <a:buChar char="§"/>
            </a:pPr>
            <a:r>
              <a:rPr lang="en-US" sz="2200" dirty="0"/>
              <a:t>2. allow patients to choose for themselves</a:t>
            </a:r>
          </a:p>
          <a:p>
            <a:pPr lvl="1">
              <a:buFont typeface="Wingdings" pitchFamily="2" charset="2"/>
              <a:buChar char="§"/>
            </a:pPr>
            <a:r>
              <a:rPr lang="en-US" sz="2400" dirty="0"/>
              <a:t>Informed choice means patients need </a:t>
            </a:r>
          </a:p>
          <a:p>
            <a:pPr lvl="1"/>
            <a:endParaRPr lang="en-US" sz="2400" dirty="0"/>
          </a:p>
          <a:p>
            <a:r>
              <a:rPr lang="en-US" sz="2400" b="1" u="sng" dirty="0">
                <a:solidFill>
                  <a:srgbClr val="F58221"/>
                </a:solidFill>
              </a:rPr>
              <a:t>Educating patients </a:t>
            </a:r>
          </a:p>
          <a:p>
            <a:pPr lvl="1">
              <a:buFont typeface="Wingdings" pitchFamily="2" charset="2"/>
              <a:buChar char="Ø"/>
            </a:pPr>
            <a:r>
              <a:rPr lang="en-US" sz="2400" dirty="0"/>
              <a:t>Most doctors do not spend much time educating their patients!</a:t>
            </a:r>
          </a:p>
          <a:p>
            <a:pPr lvl="1">
              <a:buFont typeface="Wingdings" pitchFamily="2" charset="2"/>
              <a:buChar char="Ø"/>
            </a:pPr>
            <a:r>
              <a:rPr lang="en-US" sz="2400" dirty="0"/>
              <a:t>Primary role of a doctor should not be merely treating an illness, but helping people remain healthy</a:t>
            </a:r>
          </a:p>
          <a:p>
            <a:pPr lvl="1">
              <a:buFont typeface="Wingdings" pitchFamily="2" charset="2"/>
              <a:buChar char="Ø"/>
            </a:pPr>
            <a:r>
              <a:rPr lang="en-US" sz="2400" dirty="0"/>
              <a:t>Patients are the practice !</a:t>
            </a:r>
          </a:p>
        </p:txBody>
      </p:sp>
    </p:spTree>
    <p:extLst>
      <p:ext uri="{BB962C8B-B14F-4D97-AF65-F5344CB8AC3E}">
        <p14:creationId xmlns:p14="http://schemas.microsoft.com/office/powerpoint/2010/main" val="8081541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68BFA41E-09E0-1E17-27A9-D74EE67C7B0E}"/>
              </a:ext>
            </a:extLst>
          </p:cNvPr>
          <p:cNvSpPr/>
          <p:nvPr/>
        </p:nvSpPr>
        <p:spPr>
          <a:xfrm>
            <a:off x="689640" y="1541329"/>
            <a:ext cx="10885080" cy="50477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B29C90BD-62F1-0BAB-4DC3-D20021F630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عنوان 1"/>
          <p:cNvSpPr>
            <a:spLocks noGrp="1"/>
          </p:cNvSpPr>
          <p:nvPr>
            <p:ph type="title"/>
          </p:nvPr>
        </p:nvSpPr>
        <p:spPr/>
        <p:txBody>
          <a:bodyPr>
            <a:normAutofit/>
          </a:bodyPr>
          <a:lstStyle/>
          <a:p>
            <a:r>
              <a:rPr lang="en-US" sz="2800" b="1" dirty="0"/>
              <a:t>Patient Education</a:t>
            </a:r>
            <a:endParaRPr lang="ar-SY" sz="2800" b="1" dirty="0"/>
          </a:p>
        </p:txBody>
      </p:sp>
      <p:sp>
        <p:nvSpPr>
          <p:cNvPr id="5" name="Slide Number Placeholder 4"/>
          <p:cNvSpPr>
            <a:spLocks noGrp="1"/>
          </p:cNvSpPr>
          <p:nvPr>
            <p:ph type="sldNum" sz="quarter" idx="15"/>
          </p:nvPr>
        </p:nvSpPr>
        <p:spPr>
          <a:xfrm>
            <a:off x="8129016" y="5734050"/>
            <a:ext cx="609600" cy="521208"/>
          </a:xfrm>
          <a:prstGeom prst="rect">
            <a:avLst/>
          </a:prstGeom>
        </p:spPr>
        <p:txBody>
          <a:bodyPr vert="horz" rtlCol="0" anchor="ctr"/>
          <a:lstStyle>
            <a:defPPr>
              <a:defRPr lang="en-US"/>
            </a:defPPr>
            <a:lvl1pPr marL="0" algn="ctr" defTabSz="914400" rtl="0" eaLnBrk="1" latinLnBrk="0" hangingPunct="1">
              <a:defRPr kumimoji="0" sz="1400" b="1" kern="1200">
                <a:solidFill>
                  <a:srgbClr val="FFFFF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6F15528-21DE-4FAA-801E-634DDDAF4B2B}" type="slidenum">
              <a:rPr lang="en-US" smtClean="0"/>
              <a:pPr/>
              <a:t>32</a:t>
            </a:fld>
            <a:endParaRPr lang="en-US"/>
          </a:p>
        </p:txBody>
      </p:sp>
      <p:sp>
        <p:nvSpPr>
          <p:cNvPr id="8" name="عنصر نائب للمحتوى 2">
            <a:extLst>
              <a:ext uri="{FF2B5EF4-FFF2-40B4-BE49-F238E27FC236}">
                <a16:creationId xmlns:a16="http://schemas.microsoft.com/office/drawing/2014/main" id="{0807867C-F4FD-4EBB-E243-856ACEAFF06D}"/>
              </a:ext>
            </a:extLst>
          </p:cNvPr>
          <p:cNvSpPr>
            <a:spLocks noGrp="1"/>
          </p:cNvSpPr>
          <p:nvPr>
            <p:ph sz="quarter" idx="1"/>
          </p:nvPr>
        </p:nvSpPr>
        <p:spPr>
          <a:xfrm>
            <a:off x="921432" y="1614268"/>
            <a:ext cx="10432367" cy="4997152"/>
          </a:xfrm>
          <a:custGeom>
            <a:avLst/>
            <a:gdLst>
              <a:gd name="connsiteX0" fmla="*/ 0 w 10432367"/>
              <a:gd name="connsiteY0" fmla="*/ 0 h 4997152"/>
              <a:gd name="connsiteX1" fmla="*/ 695491 w 10432367"/>
              <a:gd name="connsiteY1" fmla="*/ 0 h 4997152"/>
              <a:gd name="connsiteX2" fmla="*/ 1390982 w 10432367"/>
              <a:gd name="connsiteY2" fmla="*/ 0 h 4997152"/>
              <a:gd name="connsiteX3" fmla="*/ 2295121 w 10432367"/>
              <a:gd name="connsiteY3" fmla="*/ 0 h 4997152"/>
              <a:gd name="connsiteX4" fmla="*/ 2990612 w 10432367"/>
              <a:gd name="connsiteY4" fmla="*/ 0 h 4997152"/>
              <a:gd name="connsiteX5" fmla="*/ 3790427 w 10432367"/>
              <a:gd name="connsiteY5" fmla="*/ 0 h 4997152"/>
              <a:gd name="connsiteX6" fmla="*/ 4485918 w 10432367"/>
              <a:gd name="connsiteY6" fmla="*/ 0 h 4997152"/>
              <a:gd name="connsiteX7" fmla="*/ 5181409 w 10432367"/>
              <a:gd name="connsiteY7" fmla="*/ 0 h 4997152"/>
              <a:gd name="connsiteX8" fmla="*/ 5563929 w 10432367"/>
              <a:gd name="connsiteY8" fmla="*/ 0 h 4997152"/>
              <a:gd name="connsiteX9" fmla="*/ 6468068 w 10432367"/>
              <a:gd name="connsiteY9" fmla="*/ 0 h 4997152"/>
              <a:gd name="connsiteX10" fmla="*/ 7163559 w 10432367"/>
              <a:gd name="connsiteY10" fmla="*/ 0 h 4997152"/>
              <a:gd name="connsiteX11" fmla="*/ 7546079 w 10432367"/>
              <a:gd name="connsiteY11" fmla="*/ 0 h 4997152"/>
              <a:gd name="connsiteX12" fmla="*/ 7928599 w 10432367"/>
              <a:gd name="connsiteY12" fmla="*/ 0 h 4997152"/>
              <a:gd name="connsiteX13" fmla="*/ 8415443 w 10432367"/>
              <a:gd name="connsiteY13" fmla="*/ 0 h 4997152"/>
              <a:gd name="connsiteX14" fmla="*/ 9319581 w 10432367"/>
              <a:gd name="connsiteY14" fmla="*/ 0 h 4997152"/>
              <a:gd name="connsiteX15" fmla="*/ 10432367 w 10432367"/>
              <a:gd name="connsiteY15" fmla="*/ 0 h 4997152"/>
              <a:gd name="connsiteX16" fmla="*/ 10432367 w 10432367"/>
              <a:gd name="connsiteY16" fmla="*/ 674616 h 4997152"/>
              <a:gd name="connsiteX17" fmla="*/ 10432367 w 10432367"/>
              <a:gd name="connsiteY17" fmla="*/ 1399203 h 4997152"/>
              <a:gd name="connsiteX18" fmla="*/ 10432367 w 10432367"/>
              <a:gd name="connsiteY18" fmla="*/ 2123790 h 4997152"/>
              <a:gd name="connsiteX19" fmla="*/ 10432367 w 10432367"/>
              <a:gd name="connsiteY19" fmla="*/ 2798405 h 4997152"/>
              <a:gd name="connsiteX20" fmla="*/ 10432367 w 10432367"/>
              <a:gd name="connsiteY20" fmla="*/ 3373078 h 4997152"/>
              <a:gd name="connsiteX21" fmla="*/ 10432367 w 10432367"/>
              <a:gd name="connsiteY21" fmla="*/ 3847807 h 4997152"/>
              <a:gd name="connsiteX22" fmla="*/ 10432367 w 10432367"/>
              <a:gd name="connsiteY22" fmla="*/ 4372508 h 4997152"/>
              <a:gd name="connsiteX23" fmla="*/ 10432367 w 10432367"/>
              <a:gd name="connsiteY23" fmla="*/ 4997152 h 4997152"/>
              <a:gd name="connsiteX24" fmla="*/ 9528229 w 10432367"/>
              <a:gd name="connsiteY24" fmla="*/ 4997152 h 4997152"/>
              <a:gd name="connsiteX25" fmla="*/ 8832737 w 10432367"/>
              <a:gd name="connsiteY25" fmla="*/ 4997152 h 4997152"/>
              <a:gd name="connsiteX26" fmla="*/ 8241570 w 10432367"/>
              <a:gd name="connsiteY26" fmla="*/ 4997152 h 4997152"/>
              <a:gd name="connsiteX27" fmla="*/ 7337431 w 10432367"/>
              <a:gd name="connsiteY27" fmla="*/ 4997152 h 4997152"/>
              <a:gd name="connsiteX28" fmla="*/ 6746264 w 10432367"/>
              <a:gd name="connsiteY28" fmla="*/ 4997152 h 4997152"/>
              <a:gd name="connsiteX29" fmla="*/ 6363744 w 10432367"/>
              <a:gd name="connsiteY29" fmla="*/ 4997152 h 4997152"/>
              <a:gd name="connsiteX30" fmla="*/ 5876900 w 10432367"/>
              <a:gd name="connsiteY30" fmla="*/ 4997152 h 4997152"/>
              <a:gd name="connsiteX31" fmla="*/ 4972762 w 10432367"/>
              <a:gd name="connsiteY31" fmla="*/ 4997152 h 4997152"/>
              <a:gd name="connsiteX32" fmla="*/ 4381594 w 10432367"/>
              <a:gd name="connsiteY32" fmla="*/ 4997152 h 4997152"/>
              <a:gd name="connsiteX33" fmla="*/ 3790427 w 10432367"/>
              <a:gd name="connsiteY33" fmla="*/ 4997152 h 4997152"/>
              <a:gd name="connsiteX34" fmla="*/ 2990612 w 10432367"/>
              <a:gd name="connsiteY34" fmla="*/ 4997152 h 4997152"/>
              <a:gd name="connsiteX35" fmla="*/ 2295121 w 10432367"/>
              <a:gd name="connsiteY35" fmla="*/ 4997152 h 4997152"/>
              <a:gd name="connsiteX36" fmla="*/ 1599630 w 10432367"/>
              <a:gd name="connsiteY36" fmla="*/ 4997152 h 4997152"/>
              <a:gd name="connsiteX37" fmla="*/ 1008462 w 10432367"/>
              <a:gd name="connsiteY37" fmla="*/ 4997152 h 4997152"/>
              <a:gd name="connsiteX38" fmla="*/ 0 w 10432367"/>
              <a:gd name="connsiteY38" fmla="*/ 4997152 h 4997152"/>
              <a:gd name="connsiteX39" fmla="*/ 0 w 10432367"/>
              <a:gd name="connsiteY39" fmla="*/ 4372508 h 4997152"/>
              <a:gd name="connsiteX40" fmla="*/ 0 w 10432367"/>
              <a:gd name="connsiteY40" fmla="*/ 3747864 h 4997152"/>
              <a:gd name="connsiteX41" fmla="*/ 0 w 10432367"/>
              <a:gd name="connsiteY41" fmla="*/ 3073248 h 4997152"/>
              <a:gd name="connsiteX42" fmla="*/ 0 w 10432367"/>
              <a:gd name="connsiteY42" fmla="*/ 2548548 h 4997152"/>
              <a:gd name="connsiteX43" fmla="*/ 0 w 10432367"/>
              <a:gd name="connsiteY43" fmla="*/ 1973875 h 4997152"/>
              <a:gd name="connsiteX44" fmla="*/ 0 w 10432367"/>
              <a:gd name="connsiteY44" fmla="*/ 1399203 h 4997152"/>
              <a:gd name="connsiteX45" fmla="*/ 0 w 10432367"/>
              <a:gd name="connsiteY45" fmla="*/ 674616 h 4997152"/>
              <a:gd name="connsiteX46" fmla="*/ 0 w 10432367"/>
              <a:gd name="connsiteY46" fmla="*/ 0 h 4997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0432367" h="4997152" fill="none" extrusionOk="0">
                <a:moveTo>
                  <a:pt x="0" y="0"/>
                </a:moveTo>
                <a:cubicBezTo>
                  <a:pt x="333677" y="-544"/>
                  <a:pt x="475386" y="22080"/>
                  <a:pt x="695491" y="0"/>
                </a:cubicBezTo>
                <a:cubicBezTo>
                  <a:pt x="915596" y="-22080"/>
                  <a:pt x="1132108" y="-20952"/>
                  <a:pt x="1390982" y="0"/>
                </a:cubicBezTo>
                <a:cubicBezTo>
                  <a:pt x="1649856" y="20952"/>
                  <a:pt x="2075396" y="21586"/>
                  <a:pt x="2295121" y="0"/>
                </a:cubicBezTo>
                <a:cubicBezTo>
                  <a:pt x="2514846" y="-21586"/>
                  <a:pt x="2835421" y="-17422"/>
                  <a:pt x="2990612" y="0"/>
                </a:cubicBezTo>
                <a:cubicBezTo>
                  <a:pt x="3145803" y="17422"/>
                  <a:pt x="3604977" y="-32529"/>
                  <a:pt x="3790427" y="0"/>
                </a:cubicBezTo>
                <a:cubicBezTo>
                  <a:pt x="3975878" y="32529"/>
                  <a:pt x="4223639" y="13425"/>
                  <a:pt x="4485918" y="0"/>
                </a:cubicBezTo>
                <a:cubicBezTo>
                  <a:pt x="4748197" y="-13425"/>
                  <a:pt x="4957578" y="-31660"/>
                  <a:pt x="5181409" y="0"/>
                </a:cubicBezTo>
                <a:cubicBezTo>
                  <a:pt x="5405240" y="31660"/>
                  <a:pt x="5430647" y="-10125"/>
                  <a:pt x="5563929" y="0"/>
                </a:cubicBezTo>
                <a:cubicBezTo>
                  <a:pt x="5697211" y="10125"/>
                  <a:pt x="6175588" y="-35193"/>
                  <a:pt x="6468068" y="0"/>
                </a:cubicBezTo>
                <a:cubicBezTo>
                  <a:pt x="6760548" y="35193"/>
                  <a:pt x="6953222" y="27331"/>
                  <a:pt x="7163559" y="0"/>
                </a:cubicBezTo>
                <a:cubicBezTo>
                  <a:pt x="7373896" y="-27331"/>
                  <a:pt x="7450556" y="-10301"/>
                  <a:pt x="7546079" y="0"/>
                </a:cubicBezTo>
                <a:cubicBezTo>
                  <a:pt x="7641602" y="10301"/>
                  <a:pt x="7752994" y="15690"/>
                  <a:pt x="7928599" y="0"/>
                </a:cubicBezTo>
                <a:cubicBezTo>
                  <a:pt x="8104204" y="-15690"/>
                  <a:pt x="8303307" y="16742"/>
                  <a:pt x="8415443" y="0"/>
                </a:cubicBezTo>
                <a:cubicBezTo>
                  <a:pt x="8527579" y="-16742"/>
                  <a:pt x="9027339" y="-7888"/>
                  <a:pt x="9319581" y="0"/>
                </a:cubicBezTo>
                <a:cubicBezTo>
                  <a:pt x="9611823" y="7888"/>
                  <a:pt x="9907798" y="-9522"/>
                  <a:pt x="10432367" y="0"/>
                </a:cubicBezTo>
                <a:cubicBezTo>
                  <a:pt x="10422122" y="314293"/>
                  <a:pt x="10455999" y="525745"/>
                  <a:pt x="10432367" y="674616"/>
                </a:cubicBezTo>
                <a:cubicBezTo>
                  <a:pt x="10408735" y="823487"/>
                  <a:pt x="10453146" y="1058585"/>
                  <a:pt x="10432367" y="1399203"/>
                </a:cubicBezTo>
                <a:cubicBezTo>
                  <a:pt x="10411588" y="1739821"/>
                  <a:pt x="10443279" y="1956857"/>
                  <a:pt x="10432367" y="2123790"/>
                </a:cubicBezTo>
                <a:cubicBezTo>
                  <a:pt x="10421455" y="2290723"/>
                  <a:pt x="10418018" y="2518445"/>
                  <a:pt x="10432367" y="2798405"/>
                </a:cubicBezTo>
                <a:cubicBezTo>
                  <a:pt x="10446716" y="3078365"/>
                  <a:pt x="10451556" y="3117756"/>
                  <a:pt x="10432367" y="3373078"/>
                </a:cubicBezTo>
                <a:cubicBezTo>
                  <a:pt x="10413178" y="3628400"/>
                  <a:pt x="10414758" y="3665490"/>
                  <a:pt x="10432367" y="3847807"/>
                </a:cubicBezTo>
                <a:cubicBezTo>
                  <a:pt x="10449976" y="4030124"/>
                  <a:pt x="10439898" y="4206082"/>
                  <a:pt x="10432367" y="4372508"/>
                </a:cubicBezTo>
                <a:cubicBezTo>
                  <a:pt x="10424836" y="4538934"/>
                  <a:pt x="10421391" y="4798958"/>
                  <a:pt x="10432367" y="4997152"/>
                </a:cubicBezTo>
                <a:cubicBezTo>
                  <a:pt x="9985087" y="5014203"/>
                  <a:pt x="9848833" y="4972965"/>
                  <a:pt x="9528229" y="4997152"/>
                </a:cubicBezTo>
                <a:cubicBezTo>
                  <a:pt x="9207625" y="5021339"/>
                  <a:pt x="9119157" y="4969895"/>
                  <a:pt x="8832737" y="4997152"/>
                </a:cubicBezTo>
                <a:cubicBezTo>
                  <a:pt x="8546317" y="5024409"/>
                  <a:pt x="8419421" y="5012945"/>
                  <a:pt x="8241570" y="4997152"/>
                </a:cubicBezTo>
                <a:cubicBezTo>
                  <a:pt x="8063719" y="4981359"/>
                  <a:pt x="7786170" y="5027114"/>
                  <a:pt x="7337431" y="4997152"/>
                </a:cubicBezTo>
                <a:cubicBezTo>
                  <a:pt x="6888692" y="4967190"/>
                  <a:pt x="6882108" y="4972949"/>
                  <a:pt x="6746264" y="4997152"/>
                </a:cubicBezTo>
                <a:cubicBezTo>
                  <a:pt x="6610420" y="5021355"/>
                  <a:pt x="6546206" y="4995509"/>
                  <a:pt x="6363744" y="4997152"/>
                </a:cubicBezTo>
                <a:cubicBezTo>
                  <a:pt x="6181282" y="4998795"/>
                  <a:pt x="6071066" y="4997262"/>
                  <a:pt x="5876900" y="4997152"/>
                </a:cubicBezTo>
                <a:cubicBezTo>
                  <a:pt x="5682734" y="4997042"/>
                  <a:pt x="5376562" y="5007965"/>
                  <a:pt x="4972762" y="4997152"/>
                </a:cubicBezTo>
                <a:cubicBezTo>
                  <a:pt x="4568962" y="4986339"/>
                  <a:pt x="4521370" y="5024520"/>
                  <a:pt x="4381594" y="4997152"/>
                </a:cubicBezTo>
                <a:cubicBezTo>
                  <a:pt x="4241818" y="4969784"/>
                  <a:pt x="3951493" y="5006153"/>
                  <a:pt x="3790427" y="4997152"/>
                </a:cubicBezTo>
                <a:cubicBezTo>
                  <a:pt x="3629361" y="4988151"/>
                  <a:pt x="3253448" y="5011405"/>
                  <a:pt x="2990612" y="4997152"/>
                </a:cubicBezTo>
                <a:cubicBezTo>
                  <a:pt x="2727776" y="4982899"/>
                  <a:pt x="2605361" y="4998586"/>
                  <a:pt x="2295121" y="4997152"/>
                </a:cubicBezTo>
                <a:cubicBezTo>
                  <a:pt x="1984881" y="4995718"/>
                  <a:pt x="1947163" y="5022887"/>
                  <a:pt x="1599630" y="4997152"/>
                </a:cubicBezTo>
                <a:cubicBezTo>
                  <a:pt x="1252097" y="4971417"/>
                  <a:pt x="1260810" y="5010464"/>
                  <a:pt x="1008462" y="4997152"/>
                </a:cubicBezTo>
                <a:cubicBezTo>
                  <a:pt x="756114" y="4983840"/>
                  <a:pt x="412730" y="4965092"/>
                  <a:pt x="0" y="4997152"/>
                </a:cubicBezTo>
                <a:cubicBezTo>
                  <a:pt x="-18050" y="4740709"/>
                  <a:pt x="-5296" y="4552437"/>
                  <a:pt x="0" y="4372508"/>
                </a:cubicBezTo>
                <a:cubicBezTo>
                  <a:pt x="5296" y="4192579"/>
                  <a:pt x="22601" y="4019319"/>
                  <a:pt x="0" y="3747864"/>
                </a:cubicBezTo>
                <a:cubicBezTo>
                  <a:pt x="-22601" y="3476409"/>
                  <a:pt x="17262" y="3372410"/>
                  <a:pt x="0" y="3073248"/>
                </a:cubicBezTo>
                <a:cubicBezTo>
                  <a:pt x="-17262" y="2774086"/>
                  <a:pt x="24833" y="2777595"/>
                  <a:pt x="0" y="2548548"/>
                </a:cubicBezTo>
                <a:cubicBezTo>
                  <a:pt x="-24833" y="2319501"/>
                  <a:pt x="26356" y="2139282"/>
                  <a:pt x="0" y="1973875"/>
                </a:cubicBezTo>
                <a:cubicBezTo>
                  <a:pt x="-26356" y="1808468"/>
                  <a:pt x="25500" y="1607046"/>
                  <a:pt x="0" y="1399203"/>
                </a:cubicBezTo>
                <a:cubicBezTo>
                  <a:pt x="-25500" y="1191360"/>
                  <a:pt x="-29528" y="1020836"/>
                  <a:pt x="0" y="674616"/>
                </a:cubicBezTo>
                <a:cubicBezTo>
                  <a:pt x="29528" y="328396"/>
                  <a:pt x="-15848" y="156280"/>
                  <a:pt x="0" y="0"/>
                </a:cubicBezTo>
                <a:close/>
              </a:path>
              <a:path w="10432367" h="4997152" stroke="0" extrusionOk="0">
                <a:moveTo>
                  <a:pt x="0" y="0"/>
                </a:moveTo>
                <a:cubicBezTo>
                  <a:pt x="292669" y="-18306"/>
                  <a:pt x="455720" y="-24358"/>
                  <a:pt x="591167" y="0"/>
                </a:cubicBezTo>
                <a:cubicBezTo>
                  <a:pt x="726614" y="24358"/>
                  <a:pt x="1195137" y="-30135"/>
                  <a:pt x="1495306" y="0"/>
                </a:cubicBezTo>
                <a:cubicBezTo>
                  <a:pt x="1795475" y="30135"/>
                  <a:pt x="2113250" y="-14320"/>
                  <a:pt x="2399444" y="0"/>
                </a:cubicBezTo>
                <a:cubicBezTo>
                  <a:pt x="2685638" y="14320"/>
                  <a:pt x="2660885" y="955"/>
                  <a:pt x="2781965" y="0"/>
                </a:cubicBezTo>
                <a:cubicBezTo>
                  <a:pt x="2903045" y="-955"/>
                  <a:pt x="3214507" y="-27825"/>
                  <a:pt x="3373132" y="0"/>
                </a:cubicBezTo>
                <a:cubicBezTo>
                  <a:pt x="3531757" y="27825"/>
                  <a:pt x="3797555" y="3644"/>
                  <a:pt x="4068623" y="0"/>
                </a:cubicBezTo>
                <a:cubicBezTo>
                  <a:pt x="4339691" y="-3644"/>
                  <a:pt x="4645308" y="43488"/>
                  <a:pt x="4972762" y="0"/>
                </a:cubicBezTo>
                <a:cubicBezTo>
                  <a:pt x="5300216" y="-43488"/>
                  <a:pt x="5237273" y="13892"/>
                  <a:pt x="5459605" y="0"/>
                </a:cubicBezTo>
                <a:cubicBezTo>
                  <a:pt x="5681937" y="-13892"/>
                  <a:pt x="5777552" y="15598"/>
                  <a:pt x="5946449" y="0"/>
                </a:cubicBezTo>
                <a:cubicBezTo>
                  <a:pt x="6115346" y="-15598"/>
                  <a:pt x="6188791" y="13776"/>
                  <a:pt x="6328969" y="0"/>
                </a:cubicBezTo>
                <a:cubicBezTo>
                  <a:pt x="6469147" y="-13776"/>
                  <a:pt x="6930462" y="3832"/>
                  <a:pt x="7128784" y="0"/>
                </a:cubicBezTo>
                <a:cubicBezTo>
                  <a:pt x="7327106" y="-3832"/>
                  <a:pt x="7440936" y="13956"/>
                  <a:pt x="7615628" y="0"/>
                </a:cubicBezTo>
                <a:cubicBezTo>
                  <a:pt x="7790320" y="-13956"/>
                  <a:pt x="7977138" y="-25973"/>
                  <a:pt x="8311119" y="0"/>
                </a:cubicBezTo>
                <a:cubicBezTo>
                  <a:pt x="8645100" y="25973"/>
                  <a:pt x="8758927" y="10697"/>
                  <a:pt x="8902287" y="0"/>
                </a:cubicBezTo>
                <a:cubicBezTo>
                  <a:pt x="9045647" y="-10697"/>
                  <a:pt x="9330665" y="-24365"/>
                  <a:pt x="9493454" y="0"/>
                </a:cubicBezTo>
                <a:cubicBezTo>
                  <a:pt x="9656243" y="24365"/>
                  <a:pt x="10083208" y="-37535"/>
                  <a:pt x="10432367" y="0"/>
                </a:cubicBezTo>
                <a:cubicBezTo>
                  <a:pt x="10409834" y="217349"/>
                  <a:pt x="10414149" y="239027"/>
                  <a:pt x="10432367" y="474729"/>
                </a:cubicBezTo>
                <a:cubicBezTo>
                  <a:pt x="10450585" y="710431"/>
                  <a:pt x="10402978" y="947963"/>
                  <a:pt x="10432367" y="1199316"/>
                </a:cubicBezTo>
                <a:cubicBezTo>
                  <a:pt x="10461756" y="1450669"/>
                  <a:pt x="10441115" y="1737615"/>
                  <a:pt x="10432367" y="1923904"/>
                </a:cubicBezTo>
                <a:cubicBezTo>
                  <a:pt x="10423619" y="2110193"/>
                  <a:pt x="10427933" y="2341607"/>
                  <a:pt x="10432367" y="2548548"/>
                </a:cubicBezTo>
                <a:cubicBezTo>
                  <a:pt x="10436801" y="2755489"/>
                  <a:pt x="10404212" y="3023412"/>
                  <a:pt x="10432367" y="3173192"/>
                </a:cubicBezTo>
                <a:cubicBezTo>
                  <a:pt x="10460522" y="3322972"/>
                  <a:pt x="10453255" y="3547226"/>
                  <a:pt x="10432367" y="3797836"/>
                </a:cubicBezTo>
                <a:cubicBezTo>
                  <a:pt x="10411479" y="4048446"/>
                  <a:pt x="10422540" y="4101493"/>
                  <a:pt x="10432367" y="4322536"/>
                </a:cubicBezTo>
                <a:cubicBezTo>
                  <a:pt x="10442194" y="4543579"/>
                  <a:pt x="10425574" y="4841044"/>
                  <a:pt x="10432367" y="4997152"/>
                </a:cubicBezTo>
                <a:cubicBezTo>
                  <a:pt x="10177796" y="4962239"/>
                  <a:pt x="9985354" y="4996170"/>
                  <a:pt x="9632552" y="4997152"/>
                </a:cubicBezTo>
                <a:cubicBezTo>
                  <a:pt x="9279751" y="4998134"/>
                  <a:pt x="9159267" y="5012550"/>
                  <a:pt x="8937061" y="4997152"/>
                </a:cubicBezTo>
                <a:cubicBezTo>
                  <a:pt x="8714855" y="4981754"/>
                  <a:pt x="8494521" y="5019402"/>
                  <a:pt x="8345894" y="4997152"/>
                </a:cubicBezTo>
                <a:cubicBezTo>
                  <a:pt x="8197267" y="4974902"/>
                  <a:pt x="7881708" y="5020273"/>
                  <a:pt x="7546079" y="4997152"/>
                </a:cubicBezTo>
                <a:cubicBezTo>
                  <a:pt x="7210450" y="4974031"/>
                  <a:pt x="6920749" y="4987711"/>
                  <a:pt x="6641940" y="4997152"/>
                </a:cubicBezTo>
                <a:cubicBezTo>
                  <a:pt x="6363131" y="5006593"/>
                  <a:pt x="6010511" y="4974359"/>
                  <a:pt x="5842126" y="4997152"/>
                </a:cubicBezTo>
                <a:cubicBezTo>
                  <a:pt x="5673741" y="5019945"/>
                  <a:pt x="5542293" y="4968169"/>
                  <a:pt x="5250958" y="4997152"/>
                </a:cubicBezTo>
                <a:cubicBezTo>
                  <a:pt x="4959623" y="5026135"/>
                  <a:pt x="4896310" y="5010361"/>
                  <a:pt x="4659791" y="4997152"/>
                </a:cubicBezTo>
                <a:cubicBezTo>
                  <a:pt x="4423272" y="4983943"/>
                  <a:pt x="4330174" y="5015535"/>
                  <a:pt x="4172947" y="4997152"/>
                </a:cubicBezTo>
                <a:cubicBezTo>
                  <a:pt x="4015720" y="4978769"/>
                  <a:pt x="3944271" y="5015828"/>
                  <a:pt x="3790427" y="4997152"/>
                </a:cubicBezTo>
                <a:cubicBezTo>
                  <a:pt x="3636583" y="4978476"/>
                  <a:pt x="3448265" y="4984162"/>
                  <a:pt x="3199259" y="4997152"/>
                </a:cubicBezTo>
                <a:cubicBezTo>
                  <a:pt x="2950253" y="5010142"/>
                  <a:pt x="2895704" y="5011460"/>
                  <a:pt x="2816739" y="4997152"/>
                </a:cubicBezTo>
                <a:cubicBezTo>
                  <a:pt x="2737774" y="4982844"/>
                  <a:pt x="2294524" y="5032213"/>
                  <a:pt x="1912601" y="4997152"/>
                </a:cubicBezTo>
                <a:cubicBezTo>
                  <a:pt x="1530678" y="4962091"/>
                  <a:pt x="1374654" y="5020560"/>
                  <a:pt x="1217109" y="4997152"/>
                </a:cubicBezTo>
                <a:cubicBezTo>
                  <a:pt x="1059564" y="4973744"/>
                  <a:pt x="1000331" y="4998632"/>
                  <a:pt x="834589" y="4997152"/>
                </a:cubicBezTo>
                <a:cubicBezTo>
                  <a:pt x="668847" y="4995672"/>
                  <a:pt x="314190" y="4975544"/>
                  <a:pt x="0" y="4997152"/>
                </a:cubicBezTo>
                <a:cubicBezTo>
                  <a:pt x="-9555" y="4670706"/>
                  <a:pt x="31832" y="4469965"/>
                  <a:pt x="0" y="4272565"/>
                </a:cubicBezTo>
                <a:cubicBezTo>
                  <a:pt x="-31832" y="4075165"/>
                  <a:pt x="22445" y="3945282"/>
                  <a:pt x="0" y="3797836"/>
                </a:cubicBezTo>
                <a:cubicBezTo>
                  <a:pt x="-22445" y="3650390"/>
                  <a:pt x="-33533" y="3394510"/>
                  <a:pt x="0" y="3123220"/>
                </a:cubicBezTo>
                <a:cubicBezTo>
                  <a:pt x="33533" y="2851930"/>
                  <a:pt x="17033" y="2827404"/>
                  <a:pt x="0" y="2598519"/>
                </a:cubicBezTo>
                <a:cubicBezTo>
                  <a:pt x="-17033" y="2369634"/>
                  <a:pt x="8725" y="2217676"/>
                  <a:pt x="0" y="1873932"/>
                </a:cubicBezTo>
                <a:cubicBezTo>
                  <a:pt x="-8725" y="1530188"/>
                  <a:pt x="20272" y="1459517"/>
                  <a:pt x="0" y="1299260"/>
                </a:cubicBezTo>
                <a:cubicBezTo>
                  <a:pt x="-20272" y="1139003"/>
                  <a:pt x="12513" y="855229"/>
                  <a:pt x="0" y="624644"/>
                </a:cubicBezTo>
                <a:cubicBezTo>
                  <a:pt x="-12513" y="394059"/>
                  <a:pt x="-6266" y="251358"/>
                  <a:pt x="0" y="0"/>
                </a:cubicBezTo>
                <a:close/>
              </a:path>
            </a:pathLst>
          </a:custGeom>
          <a:ln>
            <a:solidFill>
              <a:schemeClr val="tx1"/>
            </a:solidFill>
            <a:extLst>
              <a:ext uri="{C807C97D-BFC1-408E-A445-0C87EB9F89A2}">
                <ask:lineSketchStyleProps xmlns:ask="http://schemas.microsoft.com/office/drawing/2018/sketchyshapes" sd="2162420038">
                  <ask:type>
                    <ask:lineSketchFreehand/>
                  </ask:type>
                </ask:lineSketchStyleProps>
              </a:ext>
            </a:extLst>
          </a:ln>
        </p:spPr>
        <p:txBody>
          <a:bodyPr numCol="2">
            <a:noAutofit/>
          </a:bodyPr>
          <a:lstStyle/>
          <a:p>
            <a:r>
              <a:rPr lang="en-US" sz="2400" dirty="0"/>
              <a:t>Key component of </a:t>
            </a:r>
            <a:r>
              <a:rPr lang="en-US" sz="2400" dirty="0">
                <a:solidFill>
                  <a:srgbClr val="F58221"/>
                </a:solidFill>
              </a:rPr>
              <a:t>informed consent</a:t>
            </a:r>
          </a:p>
          <a:p>
            <a:r>
              <a:rPr lang="en-US" sz="2400" dirty="0"/>
              <a:t>Don’t tell the patient what to do </a:t>
            </a:r>
          </a:p>
          <a:p>
            <a:r>
              <a:rPr lang="en-US" sz="2400" dirty="0"/>
              <a:t>Present the information and the treatment options – and allow them to make up their own mind ! </a:t>
            </a:r>
          </a:p>
          <a:p>
            <a:r>
              <a:rPr lang="en-US" sz="2400" dirty="0"/>
              <a:t>Empower patients with information – they will respect you for this !</a:t>
            </a:r>
          </a:p>
          <a:p>
            <a:r>
              <a:rPr lang="en-US" sz="2400" dirty="0"/>
              <a:t>Information therapy - “ </a:t>
            </a:r>
            <a:r>
              <a:rPr lang="en-US" sz="2400" b="1" dirty="0">
                <a:solidFill>
                  <a:srgbClr val="00AEEF"/>
                </a:solidFill>
              </a:rPr>
              <a:t>Prescribing the Right Information to the Right Person at the Right Time</a:t>
            </a:r>
            <a:r>
              <a:rPr lang="en-US" sz="2400" dirty="0">
                <a:solidFill>
                  <a:srgbClr val="00AEEF"/>
                </a:solidFill>
              </a:rPr>
              <a:t>” </a:t>
            </a:r>
            <a:r>
              <a:rPr lang="en-US" sz="2400" dirty="0"/>
              <a:t>is the best way of bridging the doctor-patient communication gap today !</a:t>
            </a:r>
          </a:p>
          <a:p>
            <a:r>
              <a:rPr lang="en-US" sz="2400" b="1" u="sng" dirty="0">
                <a:solidFill>
                  <a:srgbClr val="F58221"/>
                </a:solidFill>
              </a:rPr>
              <a:t>Benefits of patient education :</a:t>
            </a:r>
          </a:p>
          <a:p>
            <a:pPr lvl="1">
              <a:buFont typeface="Wingdings" pitchFamily="2" charset="2"/>
              <a:buChar char="Ø"/>
            </a:pPr>
            <a:r>
              <a:rPr lang="en-US" dirty="0"/>
              <a:t>Happier patients practice promoter</a:t>
            </a:r>
          </a:p>
          <a:p>
            <a:pPr lvl="1">
              <a:buFont typeface="Wingdings" pitchFamily="2" charset="2"/>
              <a:buChar char="Ø"/>
            </a:pPr>
            <a:r>
              <a:rPr lang="en-US" dirty="0"/>
              <a:t>Increase patient compliance</a:t>
            </a:r>
          </a:p>
          <a:p>
            <a:pPr lvl="1">
              <a:buFont typeface="Wingdings" pitchFamily="2" charset="2"/>
              <a:buChar char="Ø"/>
            </a:pPr>
            <a:r>
              <a:rPr lang="en-US" dirty="0"/>
              <a:t>Improve public health</a:t>
            </a:r>
          </a:p>
          <a:p>
            <a:pPr lvl="1">
              <a:buFont typeface="Wingdings" pitchFamily="2" charset="2"/>
              <a:buChar char="Ø"/>
            </a:pPr>
            <a:r>
              <a:rPr lang="en-US" dirty="0"/>
              <a:t>Overall :Helps to improve empathy</a:t>
            </a:r>
          </a:p>
          <a:p>
            <a:pPr lvl="1">
              <a:buFont typeface="Wingdings" pitchFamily="2" charset="2"/>
              <a:buChar char="Ø"/>
            </a:pPr>
            <a:r>
              <a:rPr lang="en-US" dirty="0"/>
              <a:t>Reduce risk of complications</a:t>
            </a:r>
          </a:p>
          <a:p>
            <a:pPr marL="0" indent="0">
              <a:buNone/>
            </a:pPr>
            <a:endParaRPr lang="ar-SY" sz="2400" dirty="0"/>
          </a:p>
        </p:txBody>
      </p:sp>
    </p:spTree>
    <p:extLst>
      <p:ext uri="{BB962C8B-B14F-4D97-AF65-F5344CB8AC3E}">
        <p14:creationId xmlns:p14="http://schemas.microsoft.com/office/powerpoint/2010/main" val="25441864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68BFA41E-09E0-1E17-27A9-D74EE67C7B0E}"/>
              </a:ext>
            </a:extLst>
          </p:cNvPr>
          <p:cNvSpPr/>
          <p:nvPr/>
        </p:nvSpPr>
        <p:spPr>
          <a:xfrm>
            <a:off x="689640" y="1541329"/>
            <a:ext cx="10885080" cy="50477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B29C90BD-62F1-0BAB-4DC3-D20021F630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عنوان 1"/>
          <p:cNvSpPr>
            <a:spLocks noGrp="1"/>
          </p:cNvSpPr>
          <p:nvPr>
            <p:ph type="title"/>
          </p:nvPr>
        </p:nvSpPr>
        <p:spPr/>
        <p:txBody>
          <a:bodyPr>
            <a:normAutofit/>
          </a:bodyPr>
          <a:lstStyle/>
          <a:p>
            <a:r>
              <a:rPr lang="en-US" sz="2800" b="1" dirty="0"/>
              <a:t>Take on Consideration …..</a:t>
            </a:r>
            <a:endParaRPr lang="ar-SY" sz="2800" b="1" dirty="0"/>
          </a:p>
        </p:txBody>
      </p:sp>
      <p:sp>
        <p:nvSpPr>
          <p:cNvPr id="5" name="Slide Number Placeholder 4"/>
          <p:cNvSpPr>
            <a:spLocks noGrp="1"/>
          </p:cNvSpPr>
          <p:nvPr>
            <p:ph type="sldNum" sz="quarter" idx="15"/>
          </p:nvPr>
        </p:nvSpPr>
        <p:spPr>
          <a:xfrm>
            <a:off x="8129016" y="5734050"/>
            <a:ext cx="609600" cy="521208"/>
          </a:xfrm>
          <a:prstGeom prst="rect">
            <a:avLst/>
          </a:prstGeom>
        </p:spPr>
        <p:txBody>
          <a:bodyPr vert="horz" rtlCol="0" anchor="ctr"/>
          <a:lstStyle>
            <a:defPPr>
              <a:defRPr lang="en-US"/>
            </a:defPPr>
            <a:lvl1pPr marL="0" algn="ctr" defTabSz="914400" rtl="0" eaLnBrk="1" latinLnBrk="0" hangingPunct="1">
              <a:defRPr kumimoji="0" sz="1400" b="1" kern="1200">
                <a:solidFill>
                  <a:srgbClr val="FFFFF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6F15528-21DE-4FAA-801E-634DDDAF4B2B}" type="slidenum">
              <a:rPr lang="en-US" smtClean="0"/>
              <a:pPr/>
              <a:t>33</a:t>
            </a:fld>
            <a:endParaRPr lang="en-US"/>
          </a:p>
        </p:txBody>
      </p:sp>
      <p:sp>
        <p:nvSpPr>
          <p:cNvPr id="8" name="Content Placeholder 2">
            <a:extLst>
              <a:ext uri="{FF2B5EF4-FFF2-40B4-BE49-F238E27FC236}">
                <a16:creationId xmlns:a16="http://schemas.microsoft.com/office/drawing/2014/main" id="{719CF29C-67C8-B74C-30CD-A2456CC2B2E3}"/>
              </a:ext>
            </a:extLst>
          </p:cNvPr>
          <p:cNvSpPr>
            <a:spLocks noGrp="1"/>
          </p:cNvSpPr>
          <p:nvPr>
            <p:ph sz="quarter" idx="1"/>
          </p:nvPr>
        </p:nvSpPr>
        <p:spPr>
          <a:xfrm>
            <a:off x="811237" y="1827627"/>
            <a:ext cx="10515600" cy="4418428"/>
          </a:xfrm>
        </p:spPr>
        <p:txBody>
          <a:bodyPr>
            <a:normAutofit lnSpcReduction="10000"/>
          </a:bodyPr>
          <a:lstStyle/>
          <a:p>
            <a:pPr>
              <a:lnSpc>
                <a:spcPct val="150000"/>
              </a:lnSpc>
              <a:buClr>
                <a:srgbClr val="FFFF00"/>
              </a:buClr>
              <a:buNone/>
            </a:pPr>
            <a:r>
              <a:rPr lang="en-US" sz="2000" b="1" dirty="0">
                <a:solidFill>
                  <a:srgbClr val="F58221"/>
                </a:solidFill>
                <a:latin typeface="Times New Roman" pitchFamily="18" charset="0"/>
                <a:cs typeface="Times New Roman" pitchFamily="18" charset="0"/>
              </a:rPr>
              <a:t>Intervention---</a:t>
            </a:r>
          </a:p>
          <a:p>
            <a:pPr>
              <a:lnSpc>
                <a:spcPct val="150000"/>
              </a:lnSpc>
              <a:buClr>
                <a:srgbClr val="F58221"/>
              </a:buClr>
            </a:pPr>
            <a:r>
              <a:rPr lang="en-US" sz="2000" dirty="0">
                <a:latin typeface="Times New Roman" pitchFamily="18" charset="0"/>
                <a:cs typeface="Times New Roman" pitchFamily="18" charset="0"/>
              </a:rPr>
              <a:t>Teach back method.</a:t>
            </a:r>
            <a:endParaRPr lang="en-US" sz="2000" baseline="30000" dirty="0">
              <a:latin typeface="Times New Roman" pitchFamily="18" charset="0"/>
              <a:cs typeface="Times New Roman" pitchFamily="18" charset="0"/>
            </a:endParaRPr>
          </a:p>
          <a:p>
            <a:pPr>
              <a:lnSpc>
                <a:spcPct val="150000"/>
              </a:lnSpc>
              <a:buClr>
                <a:srgbClr val="F58221"/>
              </a:buClr>
            </a:pPr>
            <a:r>
              <a:rPr lang="en-US" sz="3200" b="1" dirty="0">
                <a:solidFill>
                  <a:srgbClr val="00AEEF"/>
                </a:solidFill>
                <a:latin typeface="Times New Roman" pitchFamily="18" charset="0"/>
                <a:cs typeface="Times New Roman" pitchFamily="18" charset="0"/>
              </a:rPr>
              <a:t>Ask Me 3" </a:t>
            </a:r>
            <a:r>
              <a:rPr lang="en-US" sz="2000" dirty="0">
                <a:latin typeface="Times New Roman" pitchFamily="18" charset="0"/>
                <a:cs typeface="Times New Roman" pitchFamily="18" charset="0"/>
              </a:rPr>
              <a:t>is designed to bring public and physician attention to this issue, by letting patients know that they should ask three questions each time they talk to a doctor, nurse, or pharmacist:</a:t>
            </a:r>
          </a:p>
          <a:p>
            <a:pPr marL="514350" indent="-514350">
              <a:lnSpc>
                <a:spcPct val="150000"/>
              </a:lnSpc>
              <a:buClr>
                <a:srgbClr val="F58221"/>
              </a:buClr>
              <a:buFont typeface="+mj-lt"/>
              <a:buAutoNum type="arabicParenR"/>
            </a:pPr>
            <a:r>
              <a:rPr lang="en-US" sz="2000" dirty="0">
                <a:latin typeface="Times New Roman" pitchFamily="18" charset="0"/>
                <a:cs typeface="Times New Roman" pitchFamily="18" charset="0"/>
              </a:rPr>
              <a:t>What is my main problem?</a:t>
            </a:r>
          </a:p>
          <a:p>
            <a:pPr marL="514350" indent="-514350">
              <a:lnSpc>
                <a:spcPct val="150000"/>
              </a:lnSpc>
              <a:buClr>
                <a:srgbClr val="F58221"/>
              </a:buClr>
              <a:buFont typeface="+mj-lt"/>
              <a:buAutoNum type="arabicParenR"/>
            </a:pPr>
            <a:r>
              <a:rPr lang="en-US" sz="2000" dirty="0">
                <a:latin typeface="Times New Roman" pitchFamily="18" charset="0"/>
                <a:cs typeface="Times New Roman" pitchFamily="18" charset="0"/>
              </a:rPr>
              <a:t>What do I need to do?</a:t>
            </a:r>
          </a:p>
          <a:p>
            <a:pPr marL="514350" indent="-514350">
              <a:lnSpc>
                <a:spcPct val="150000"/>
              </a:lnSpc>
              <a:buClr>
                <a:srgbClr val="F58221"/>
              </a:buClr>
              <a:buFont typeface="+mj-lt"/>
              <a:buAutoNum type="arabicParenR"/>
            </a:pPr>
            <a:r>
              <a:rPr lang="en-US" sz="2000" dirty="0">
                <a:latin typeface="Times New Roman" pitchFamily="18" charset="0"/>
                <a:cs typeface="Times New Roman" pitchFamily="18" charset="0"/>
              </a:rPr>
              <a:t>Why is it important for me to do this?</a:t>
            </a:r>
          </a:p>
        </p:txBody>
      </p:sp>
    </p:spTree>
    <p:extLst>
      <p:ext uri="{BB962C8B-B14F-4D97-AF65-F5344CB8AC3E}">
        <p14:creationId xmlns:p14="http://schemas.microsoft.com/office/powerpoint/2010/main" val="28130633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68BFA41E-09E0-1E17-27A9-D74EE67C7B0E}"/>
              </a:ext>
            </a:extLst>
          </p:cNvPr>
          <p:cNvSpPr/>
          <p:nvPr/>
        </p:nvSpPr>
        <p:spPr>
          <a:xfrm>
            <a:off x="689640" y="1541329"/>
            <a:ext cx="10885080" cy="50477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B29C90BD-62F1-0BAB-4DC3-D20021F630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عنوان 1"/>
          <p:cNvSpPr>
            <a:spLocks noGrp="1"/>
          </p:cNvSpPr>
          <p:nvPr>
            <p:ph type="title"/>
          </p:nvPr>
        </p:nvSpPr>
        <p:spPr/>
        <p:txBody>
          <a:bodyPr>
            <a:normAutofit/>
          </a:bodyPr>
          <a:lstStyle/>
          <a:p>
            <a:r>
              <a:rPr lang="en-US" sz="2800" b="1" dirty="0"/>
              <a:t>Patient Expectation From Their Doctors?</a:t>
            </a:r>
            <a:endParaRPr lang="ar-SY" sz="2800" b="1" dirty="0"/>
          </a:p>
        </p:txBody>
      </p:sp>
      <p:sp>
        <p:nvSpPr>
          <p:cNvPr id="5" name="Slide Number Placeholder 4"/>
          <p:cNvSpPr>
            <a:spLocks noGrp="1"/>
          </p:cNvSpPr>
          <p:nvPr>
            <p:ph type="sldNum" sz="quarter" idx="15"/>
          </p:nvPr>
        </p:nvSpPr>
        <p:spPr>
          <a:xfrm>
            <a:off x="8129016" y="5734050"/>
            <a:ext cx="609600" cy="521208"/>
          </a:xfrm>
          <a:prstGeom prst="rect">
            <a:avLst/>
          </a:prstGeom>
        </p:spPr>
        <p:txBody>
          <a:bodyPr vert="horz" rtlCol="0" anchor="ctr"/>
          <a:lstStyle>
            <a:defPPr>
              <a:defRPr lang="en-US"/>
            </a:defPPr>
            <a:lvl1pPr marL="0" algn="ctr" defTabSz="914400" rtl="0" eaLnBrk="1" latinLnBrk="0" hangingPunct="1">
              <a:defRPr kumimoji="0" sz="1400" b="1" kern="1200">
                <a:solidFill>
                  <a:srgbClr val="FFFFF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6F15528-21DE-4FAA-801E-634DDDAF4B2B}" type="slidenum">
              <a:rPr lang="en-US" smtClean="0"/>
              <a:pPr/>
              <a:t>34</a:t>
            </a:fld>
            <a:endParaRPr lang="en-US"/>
          </a:p>
        </p:txBody>
      </p:sp>
      <p:sp>
        <p:nvSpPr>
          <p:cNvPr id="8" name="عنصر نائب للمحتوى 2">
            <a:extLst>
              <a:ext uri="{FF2B5EF4-FFF2-40B4-BE49-F238E27FC236}">
                <a16:creationId xmlns:a16="http://schemas.microsoft.com/office/drawing/2014/main" id="{FD8E19E1-C921-4FB8-B42A-21A4A17604B9}"/>
              </a:ext>
            </a:extLst>
          </p:cNvPr>
          <p:cNvSpPr>
            <a:spLocks noGrp="1"/>
          </p:cNvSpPr>
          <p:nvPr>
            <p:ph sz="quarter" idx="1"/>
          </p:nvPr>
        </p:nvSpPr>
        <p:spPr>
          <a:xfrm>
            <a:off x="893299" y="1614268"/>
            <a:ext cx="11117520" cy="4873752"/>
          </a:xfrm>
        </p:spPr>
        <p:txBody>
          <a:bodyPr>
            <a:normAutofit/>
          </a:bodyPr>
          <a:lstStyle/>
          <a:p>
            <a:pPr>
              <a:buFont typeface="Wingdings" pitchFamily="2" charset="2"/>
              <a:buChar char="Ø"/>
            </a:pPr>
            <a:r>
              <a:rPr lang="en-US" sz="2400" b="1" dirty="0"/>
              <a:t>Expertise</a:t>
            </a:r>
            <a:r>
              <a:rPr lang="en-US" sz="2400" dirty="0"/>
              <a:t> ( be well-informed and UpToDate)!</a:t>
            </a:r>
          </a:p>
          <a:p>
            <a:pPr>
              <a:buFont typeface="Wingdings" pitchFamily="2" charset="2"/>
              <a:buChar char="Ø"/>
            </a:pPr>
            <a:r>
              <a:rPr lang="en-US" sz="2400" b="1" dirty="0"/>
              <a:t>Professionalism</a:t>
            </a:r>
            <a:r>
              <a:rPr lang="en-US" sz="2400" dirty="0"/>
              <a:t> – look out for the patient’s best interests!</a:t>
            </a:r>
          </a:p>
          <a:p>
            <a:pPr>
              <a:buFont typeface="Wingdings" pitchFamily="2" charset="2"/>
              <a:buChar char="Ø"/>
            </a:pPr>
            <a:r>
              <a:rPr lang="en-US" sz="2400" b="1" dirty="0"/>
              <a:t>Accountability</a:t>
            </a:r>
            <a:r>
              <a:rPr lang="en-US" sz="2400" dirty="0"/>
              <a:t> – be answerable; say Sorry ( if there is a mistake)!</a:t>
            </a:r>
          </a:p>
          <a:p>
            <a:pPr>
              <a:buFont typeface="Wingdings" pitchFamily="2" charset="2"/>
              <a:buChar char="Ø"/>
            </a:pPr>
            <a:r>
              <a:rPr lang="en-US" sz="2400" b="1" dirty="0"/>
              <a:t>Transparency</a:t>
            </a:r>
            <a:r>
              <a:rPr lang="en-US" sz="2400" dirty="0"/>
              <a:t> – no unnecessary tests and referrals!</a:t>
            </a:r>
          </a:p>
          <a:p>
            <a:pPr>
              <a:buFont typeface="Wingdings" pitchFamily="2" charset="2"/>
              <a:buChar char="Ø"/>
            </a:pPr>
            <a:r>
              <a:rPr lang="en-US" sz="2400" b="1" dirty="0"/>
              <a:t>Respect</a:t>
            </a:r>
            <a:r>
              <a:rPr lang="en-US" sz="2400" dirty="0"/>
              <a:t> their desires and their time!</a:t>
            </a:r>
          </a:p>
          <a:p>
            <a:pPr>
              <a:buFont typeface="Wingdings" pitchFamily="2" charset="2"/>
              <a:buChar char="Ø"/>
            </a:pPr>
            <a:r>
              <a:rPr lang="en-US" sz="2400" dirty="0"/>
              <a:t>Treat them as intelligent human beings</a:t>
            </a:r>
          </a:p>
          <a:p>
            <a:pPr marL="82296" indent="0" algn="ctr">
              <a:buNone/>
            </a:pPr>
            <a:r>
              <a:rPr lang="en-US" sz="2400" b="1" dirty="0">
                <a:solidFill>
                  <a:srgbClr val="00AEEF"/>
                </a:solidFill>
              </a:rPr>
              <a:t>Experience + Needs + Communication = Expectation !</a:t>
            </a:r>
          </a:p>
          <a:p>
            <a:pPr marL="82296" indent="0" algn="ctr">
              <a:buNone/>
            </a:pPr>
            <a:endParaRPr lang="en-US" sz="2400" dirty="0"/>
          </a:p>
          <a:p>
            <a:pPr>
              <a:buFont typeface="Wingdings" pitchFamily="2" charset="2"/>
              <a:buChar char="Ø"/>
            </a:pPr>
            <a:r>
              <a:rPr lang="en-US" sz="2400" dirty="0"/>
              <a:t>If Perception exceeds expectations: </a:t>
            </a:r>
            <a:r>
              <a:rPr lang="en-US" sz="2400" u="sng" dirty="0">
                <a:solidFill>
                  <a:srgbClr val="F58221"/>
                </a:solidFill>
              </a:rPr>
              <a:t>Satisfaction!</a:t>
            </a:r>
          </a:p>
          <a:p>
            <a:pPr>
              <a:buFont typeface="Wingdings" pitchFamily="2" charset="2"/>
              <a:buChar char="Ø"/>
            </a:pPr>
            <a:r>
              <a:rPr lang="en-US" sz="2400" dirty="0"/>
              <a:t>If Expectations are less than perception: </a:t>
            </a:r>
            <a:r>
              <a:rPr lang="en-US" sz="2400" u="sng" dirty="0">
                <a:solidFill>
                  <a:srgbClr val="F58221"/>
                </a:solidFill>
              </a:rPr>
              <a:t>Dissatisfaction!</a:t>
            </a:r>
            <a:endParaRPr lang="ar-SY" sz="2400" u="sng" dirty="0">
              <a:solidFill>
                <a:srgbClr val="F58221"/>
              </a:solidFill>
            </a:endParaRPr>
          </a:p>
          <a:p>
            <a:pPr marL="0" indent="0">
              <a:buNone/>
            </a:pPr>
            <a:endParaRPr lang="ar-SY" sz="2400" dirty="0"/>
          </a:p>
        </p:txBody>
      </p:sp>
    </p:spTree>
    <p:extLst>
      <p:ext uri="{BB962C8B-B14F-4D97-AF65-F5344CB8AC3E}">
        <p14:creationId xmlns:p14="http://schemas.microsoft.com/office/powerpoint/2010/main" val="206792748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448490D-3D73-3E85-87EB-9CAE54A19BE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Rounded Corners 5">
            <a:extLst>
              <a:ext uri="{FF2B5EF4-FFF2-40B4-BE49-F238E27FC236}">
                <a16:creationId xmlns:a16="http://schemas.microsoft.com/office/drawing/2014/main" id="{FBE8DFA3-AC0D-A3FB-A2FB-E384DEB8DCF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Rectangle: Rounded Corners 6">
            <a:extLst>
              <a:ext uri="{FF2B5EF4-FFF2-40B4-BE49-F238E27FC236}">
                <a16:creationId xmlns:a16="http://schemas.microsoft.com/office/drawing/2014/main" id="{5EA199D8-7CD9-B582-3EFA-70D2B8BEA3F2}"/>
              </a:ext>
            </a:extLst>
          </p:cNvPr>
          <p:cNvSpPr/>
          <p:nvPr/>
        </p:nvSpPr>
        <p:spPr>
          <a:xfrm>
            <a:off x="1181062" y="1285192"/>
            <a:ext cx="10326310"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E7394B46-5F59-3F04-5A28-C5A970A2EB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Slide Number Placeholder 4"/>
          <p:cNvSpPr>
            <a:spLocks noGrp="1"/>
          </p:cNvSpPr>
          <p:nvPr>
            <p:ph type="sldNum" sz="quarter" idx="12"/>
          </p:nvPr>
        </p:nvSpPr>
        <p:spPr>
          <a:prstGeom prst="rect">
            <a:avLst/>
          </a:prstGeom>
        </p:spPr>
        <p:txBody>
          <a:bodyPr vert="horz" rtlCol="0" anchor="ctr"/>
          <a:lstStyle>
            <a:defPPr>
              <a:defRPr lang="en-US"/>
            </a:defPPr>
            <a:lvl1pPr marL="0" algn="ctr" defTabSz="914400" rtl="0" eaLnBrk="1" latinLnBrk="0" hangingPunct="1">
              <a:defRPr kumimoji="0" sz="1400" b="1" kern="1200">
                <a:solidFill>
                  <a:srgbClr val="FFFFF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6F15528-21DE-4FAA-801E-634DDDAF4B2B}" type="slidenum">
              <a:rPr lang="en-US" smtClean="0"/>
              <a:pPr/>
              <a:t>35</a:t>
            </a:fld>
            <a:endParaRPr lang="en-US"/>
          </a:p>
        </p:txBody>
      </p:sp>
      <p:sp>
        <p:nvSpPr>
          <p:cNvPr id="10" name="TextBox 9">
            <a:extLst>
              <a:ext uri="{FF2B5EF4-FFF2-40B4-BE49-F238E27FC236}">
                <a16:creationId xmlns:a16="http://schemas.microsoft.com/office/drawing/2014/main" id="{605628F2-5532-9BE4-25A4-B8B95A6B090F}"/>
              </a:ext>
            </a:extLst>
          </p:cNvPr>
          <p:cNvSpPr txBox="1"/>
          <p:nvPr/>
        </p:nvSpPr>
        <p:spPr>
          <a:xfrm>
            <a:off x="2626178" y="483550"/>
            <a:ext cx="8093334" cy="584775"/>
          </a:xfrm>
          <a:prstGeom prst="rect">
            <a:avLst/>
          </a:prstGeom>
          <a:noFill/>
        </p:spPr>
        <p:txBody>
          <a:bodyPr wrap="square">
            <a:spAutoFit/>
          </a:bodyPr>
          <a:lstStyle/>
          <a:p>
            <a:r>
              <a:rPr lang="en-US" sz="3200" b="0" spc="-10" dirty="0">
                <a:latin typeface="Calibri"/>
                <a:cs typeface="Calibri"/>
              </a:rPr>
              <a:t>Doctor Expectation from His Patients?</a:t>
            </a:r>
            <a:endParaRPr lang="en-US" sz="3200" dirty="0"/>
          </a:p>
        </p:txBody>
      </p:sp>
      <p:sp>
        <p:nvSpPr>
          <p:cNvPr id="3" name="عنصر نائب للمحتوى 2">
            <a:extLst>
              <a:ext uri="{FF2B5EF4-FFF2-40B4-BE49-F238E27FC236}">
                <a16:creationId xmlns:a16="http://schemas.microsoft.com/office/drawing/2014/main" id="{63DB0C7E-8784-736B-E282-66A86F8A5A0D}"/>
              </a:ext>
            </a:extLst>
          </p:cNvPr>
          <p:cNvSpPr txBox="1">
            <a:spLocks/>
          </p:cNvSpPr>
          <p:nvPr/>
        </p:nvSpPr>
        <p:spPr>
          <a:xfrm>
            <a:off x="1259058" y="1375117"/>
            <a:ext cx="10051366" cy="487375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u="sng" dirty="0">
                <a:solidFill>
                  <a:srgbClr val="00AEEF"/>
                </a:solidFill>
              </a:rPr>
              <a:t>Patient’s will :</a:t>
            </a:r>
          </a:p>
          <a:p>
            <a:pPr lvl="1"/>
            <a:r>
              <a:rPr lang="en-US" sz="2000" dirty="0"/>
              <a:t>Deal with Doctor with respect </a:t>
            </a:r>
          </a:p>
          <a:p>
            <a:pPr lvl="1"/>
            <a:r>
              <a:rPr lang="en-US" sz="2000" dirty="0"/>
              <a:t>Will say “Thank You” when things go well </a:t>
            </a:r>
          </a:p>
          <a:p>
            <a:pPr lvl="1"/>
            <a:r>
              <a:rPr lang="en-US" sz="2000" dirty="0"/>
              <a:t>Will have realistic expectations of treatment </a:t>
            </a:r>
          </a:p>
          <a:p>
            <a:pPr lvl="1"/>
            <a:r>
              <a:rPr lang="en-US" sz="2000" dirty="0"/>
              <a:t>Will not unfairly blame doctor anytime there is a problem </a:t>
            </a:r>
          </a:p>
          <a:p>
            <a:pPr lvl="1"/>
            <a:r>
              <a:rPr lang="en-US" sz="2000" dirty="0"/>
              <a:t>Will pay their professional fees promptly and gracefully</a:t>
            </a:r>
          </a:p>
          <a:p>
            <a:pPr lvl="1"/>
            <a:r>
              <a:rPr lang="en-US" sz="2000" dirty="0"/>
              <a:t>Many patients, furthermore, are not ill: they see physicians to have their health evaluated or certified, to be examined for employment, or to meet a number of other requirements not directly associated with illness. </a:t>
            </a:r>
          </a:p>
          <a:p>
            <a:pPr lvl="1"/>
            <a:r>
              <a:rPr lang="en-US" sz="2000" dirty="0"/>
              <a:t>In the last 50 years, the patient-physician relationship has become complicated beyond imagination. </a:t>
            </a:r>
          </a:p>
          <a:p>
            <a:pPr lvl="1"/>
            <a:r>
              <a:rPr lang="en-US" sz="2000" dirty="0"/>
              <a:t>And yet, there remains that unavoidably deeply private relationship still reflecting a slowly evolving traditional vision, the patient-physician relationship remains inevitably based on trust, fear, and hope.</a:t>
            </a:r>
          </a:p>
          <a:p>
            <a:pPr lvl="1"/>
            <a:endParaRPr lang="ar-SY" sz="2000" dirty="0"/>
          </a:p>
        </p:txBody>
      </p:sp>
    </p:spTree>
    <p:extLst>
      <p:ext uri="{BB962C8B-B14F-4D97-AF65-F5344CB8AC3E}">
        <p14:creationId xmlns:p14="http://schemas.microsoft.com/office/powerpoint/2010/main" val="8147105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07C3EB69-88C5-D678-0433-12921D2F72B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DC902BFD-E631-AF7C-3D94-9D028BD38FC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15B04E3D-40D0-CA2C-B9A2-E6CFEE02BFA1}"/>
              </a:ext>
            </a:extLst>
          </p:cNvPr>
          <p:cNvSpPr>
            <a:spLocks noGrp="1"/>
          </p:cNvSpPr>
          <p:nvPr>
            <p:ph type="title" idx="4294967295"/>
          </p:nvPr>
        </p:nvSpPr>
        <p:spPr>
          <a:xfrm>
            <a:off x="647113" y="365125"/>
            <a:ext cx="10515600" cy="1325563"/>
          </a:xfrm>
        </p:spPr>
        <p:txBody>
          <a:bodyPr/>
          <a:lstStyle/>
          <a:p>
            <a:pPr>
              <a:defRPr/>
            </a:pPr>
            <a:r>
              <a:rPr lang="en-US" sz="4000" dirty="0"/>
              <a:t>Doctor Expectation from His Patients?</a:t>
            </a:r>
          </a:p>
        </p:txBody>
      </p:sp>
      <p:sp>
        <p:nvSpPr>
          <p:cNvPr id="8" name="TextBox 7">
            <a:extLst>
              <a:ext uri="{FF2B5EF4-FFF2-40B4-BE49-F238E27FC236}">
                <a16:creationId xmlns:a16="http://schemas.microsoft.com/office/drawing/2014/main" id="{B75CA5D8-21D6-FCBE-7FCB-4453524D95F6}"/>
              </a:ext>
            </a:extLst>
          </p:cNvPr>
          <p:cNvSpPr txBox="1"/>
          <p:nvPr/>
        </p:nvSpPr>
        <p:spPr>
          <a:xfrm>
            <a:off x="970671" y="2030878"/>
            <a:ext cx="8176845" cy="2308324"/>
          </a:xfrm>
          <a:prstGeom prst="rect">
            <a:avLst/>
          </a:prstGeom>
          <a:noFill/>
        </p:spPr>
        <p:txBody>
          <a:bodyPr wrap="square">
            <a:spAutoFit/>
          </a:bodyPr>
          <a:lstStyle/>
          <a:p>
            <a:r>
              <a:rPr lang="en-US" sz="2400" dirty="0"/>
              <a:t>Physicians are capable of acting unprofessionally, but cannot act unethically, as ethical standards are part of their profession. </a:t>
            </a:r>
          </a:p>
          <a:p>
            <a:endParaRPr lang="en-US" sz="2400" dirty="0"/>
          </a:p>
          <a:p>
            <a:r>
              <a:rPr lang="en-US" sz="2400" dirty="0"/>
              <a:t>Therefore, it behooves all patients to educate themselves on what constitutes “professional” and “unprofessional” </a:t>
            </a:r>
            <a:r>
              <a:rPr lang="en-US" sz="2400" dirty="0" err="1"/>
              <a:t>behaviour</a:t>
            </a:r>
            <a:r>
              <a:rPr lang="en-US" sz="2400" dirty="0"/>
              <a:t> for those involved in health care. </a:t>
            </a:r>
            <a:endParaRPr lang="ar-SY" sz="240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5B670AA2-34E2-47EC-77F8-114C149E791A}"/>
              </a:ext>
            </a:extLst>
          </p:cNvPr>
          <p:cNvSpPr/>
          <p:nvPr/>
        </p:nvSpPr>
        <p:spPr>
          <a:xfrm>
            <a:off x="689640" y="1541329"/>
            <a:ext cx="10885080" cy="50477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EC4B9048-1BC8-923F-4557-69A3A570EC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عنوان 1"/>
          <p:cNvSpPr>
            <a:spLocks noGrp="1"/>
          </p:cNvSpPr>
          <p:nvPr>
            <p:ph type="title"/>
          </p:nvPr>
        </p:nvSpPr>
        <p:spPr/>
        <p:txBody>
          <a:bodyPr>
            <a:normAutofit/>
          </a:bodyPr>
          <a:lstStyle/>
          <a:p>
            <a:r>
              <a:rPr lang="en-US" sz="2800" b="1" dirty="0"/>
              <a:t>Influences On The Doctor–patient Relationship</a:t>
            </a:r>
            <a:endParaRPr lang="ar-SY" sz="2800" b="1" dirty="0"/>
          </a:p>
        </p:txBody>
      </p:sp>
      <p:sp>
        <p:nvSpPr>
          <p:cNvPr id="5" name="Slide Number Placeholder 4"/>
          <p:cNvSpPr>
            <a:spLocks noGrp="1"/>
          </p:cNvSpPr>
          <p:nvPr>
            <p:ph type="sldNum" sz="quarter" idx="15"/>
          </p:nvPr>
        </p:nvSpPr>
        <p:spPr>
          <a:xfrm>
            <a:off x="8129016" y="5734050"/>
            <a:ext cx="609600" cy="521208"/>
          </a:xfrm>
          <a:prstGeom prst="rect">
            <a:avLst/>
          </a:prstGeom>
        </p:spPr>
        <p:txBody>
          <a:bodyPr vert="horz" rtlCol="0" anchor="ctr"/>
          <a:lstStyle>
            <a:defPPr>
              <a:defRPr lang="en-US"/>
            </a:defPPr>
            <a:lvl1pPr marL="0" algn="ctr" defTabSz="914400" rtl="0" eaLnBrk="1" latinLnBrk="0" hangingPunct="1">
              <a:defRPr kumimoji="0" sz="1400" b="1" kern="1200">
                <a:solidFill>
                  <a:srgbClr val="FFFFF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6F15528-21DE-4FAA-801E-634DDDAF4B2B}" type="slidenum">
              <a:rPr lang="en-US" smtClean="0"/>
              <a:pPr/>
              <a:t>37</a:t>
            </a:fld>
            <a:endParaRPr lang="en-US"/>
          </a:p>
        </p:txBody>
      </p:sp>
      <p:sp>
        <p:nvSpPr>
          <p:cNvPr id="3" name="Content Placeholder 2">
            <a:extLst>
              <a:ext uri="{FF2B5EF4-FFF2-40B4-BE49-F238E27FC236}">
                <a16:creationId xmlns:a16="http://schemas.microsoft.com/office/drawing/2014/main" id="{0195A9B7-6CAC-E21F-9231-A1D4B34D1E95}"/>
              </a:ext>
            </a:extLst>
          </p:cNvPr>
          <p:cNvSpPr>
            <a:spLocks noGrp="1"/>
          </p:cNvSpPr>
          <p:nvPr>
            <p:ph sz="quarter" idx="1"/>
          </p:nvPr>
        </p:nvSpPr>
        <p:spPr>
          <a:xfrm>
            <a:off x="901502" y="1588477"/>
            <a:ext cx="10972801" cy="5105400"/>
          </a:xfrm>
        </p:spPr>
        <p:txBody>
          <a:bodyPr>
            <a:normAutofit/>
          </a:bodyPr>
          <a:lstStyle/>
          <a:p>
            <a:pPr>
              <a:lnSpc>
                <a:spcPct val="100000"/>
              </a:lnSpc>
              <a:buClr>
                <a:srgbClr val="FFFF00"/>
              </a:buClr>
              <a:buNone/>
            </a:pPr>
            <a:r>
              <a:rPr lang="en-US" sz="2400" b="1" dirty="0">
                <a:solidFill>
                  <a:srgbClr val="00AEEF"/>
                </a:solidFill>
                <a:latin typeface="Times New Roman" pitchFamily="18" charset="0"/>
                <a:cs typeface="Times New Roman" pitchFamily="18" charset="0"/>
              </a:rPr>
              <a:t>1. </a:t>
            </a:r>
            <a:r>
              <a:rPr lang="cs-CZ" sz="2400" b="1" dirty="0">
                <a:solidFill>
                  <a:srgbClr val="00AEEF"/>
                </a:solidFill>
                <a:latin typeface="Times New Roman" pitchFamily="18" charset="0"/>
                <a:cs typeface="Times New Roman" pitchFamily="18" charset="0"/>
              </a:rPr>
              <a:t>Influence of </a:t>
            </a:r>
            <a:r>
              <a:rPr lang="en-US" sz="2400" b="1" dirty="0">
                <a:solidFill>
                  <a:srgbClr val="00AEEF"/>
                </a:solidFill>
                <a:latin typeface="Times New Roman" pitchFamily="18" charset="0"/>
                <a:cs typeface="Times New Roman" pitchFamily="18" charset="0"/>
              </a:rPr>
              <a:t>time –</a:t>
            </a:r>
          </a:p>
          <a:p>
            <a:pPr>
              <a:lnSpc>
                <a:spcPct val="100000"/>
              </a:lnSpc>
              <a:buClr>
                <a:srgbClr val="F58221"/>
              </a:buClr>
            </a:pPr>
            <a:r>
              <a:rPr lang="en-US" sz="2400" dirty="0">
                <a:latin typeface="Times New Roman" pitchFamily="18" charset="0"/>
                <a:cs typeface="Times New Roman" pitchFamily="18" charset="0"/>
              </a:rPr>
              <a:t>Average 8 minutes (avg 2-20 min)</a:t>
            </a:r>
          </a:p>
          <a:p>
            <a:pPr>
              <a:lnSpc>
                <a:spcPct val="100000"/>
              </a:lnSpc>
              <a:buClr>
                <a:srgbClr val="F58221"/>
              </a:buClr>
            </a:pPr>
            <a:r>
              <a:rPr lang="en-US" sz="2400" dirty="0">
                <a:latin typeface="Times New Roman" pitchFamily="18" charset="0"/>
                <a:cs typeface="Times New Roman" pitchFamily="18" charset="0"/>
              </a:rPr>
              <a:t>Pressures of time- doctor centered consultation</a:t>
            </a:r>
          </a:p>
          <a:p>
            <a:pPr>
              <a:lnSpc>
                <a:spcPct val="100000"/>
              </a:lnSpc>
              <a:buClr>
                <a:srgbClr val="F58221"/>
              </a:buClr>
            </a:pPr>
            <a:r>
              <a:rPr lang="en-US" sz="2400" dirty="0">
                <a:latin typeface="Times New Roman" pitchFamily="18" charset="0"/>
                <a:cs typeface="Times New Roman" pitchFamily="18" charset="0"/>
              </a:rPr>
              <a:t>However, doctors own style &amp; approach influences than the time available.</a:t>
            </a:r>
          </a:p>
          <a:p>
            <a:pPr>
              <a:lnSpc>
                <a:spcPct val="100000"/>
              </a:lnSpc>
              <a:buClr>
                <a:srgbClr val="F58221"/>
              </a:buClr>
            </a:pPr>
            <a:r>
              <a:rPr lang="en-US" sz="2400" dirty="0">
                <a:latin typeface="Times New Roman" pitchFamily="18" charset="0"/>
                <a:cs typeface="Times New Roman" pitchFamily="18" charset="0"/>
              </a:rPr>
              <a:t>Patient centric approach needs more time but overall reduces the number of return visits &amp; thus the total consultation time .</a:t>
            </a:r>
          </a:p>
          <a:p>
            <a:pPr>
              <a:lnSpc>
                <a:spcPct val="100000"/>
              </a:lnSpc>
              <a:buClr>
                <a:srgbClr val="FFFF00"/>
              </a:buClr>
            </a:pPr>
            <a:endParaRPr lang="en-US" sz="2400" dirty="0">
              <a:latin typeface="Times New Roman" pitchFamily="18" charset="0"/>
              <a:cs typeface="Times New Roman" pitchFamily="18" charset="0"/>
            </a:endParaRPr>
          </a:p>
          <a:p>
            <a:pPr>
              <a:lnSpc>
                <a:spcPct val="100000"/>
              </a:lnSpc>
              <a:buClr>
                <a:srgbClr val="FFFF00"/>
              </a:buClr>
            </a:pPr>
            <a:endParaRPr lang="en-US" sz="2400" dirty="0">
              <a:latin typeface="Times New Roman" pitchFamily="18" charset="0"/>
              <a:cs typeface="Times New Roman" pitchFamily="18" charset="0"/>
            </a:endParaRPr>
          </a:p>
        </p:txBody>
      </p:sp>
      <p:sp>
        <p:nvSpPr>
          <p:cNvPr id="8" name="Content Placeholder 2">
            <a:extLst>
              <a:ext uri="{FF2B5EF4-FFF2-40B4-BE49-F238E27FC236}">
                <a16:creationId xmlns:a16="http://schemas.microsoft.com/office/drawing/2014/main" id="{7E5C7901-EBBA-1419-60AD-676F9946770C}"/>
              </a:ext>
            </a:extLst>
          </p:cNvPr>
          <p:cNvSpPr txBox="1">
            <a:spLocks/>
          </p:cNvSpPr>
          <p:nvPr/>
        </p:nvSpPr>
        <p:spPr>
          <a:xfrm>
            <a:off x="851093" y="4299169"/>
            <a:ext cx="11117520" cy="490696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FFFF00"/>
              </a:buClr>
              <a:buFont typeface="Monotype Sorts" pitchFamily="2" charset="2"/>
              <a:buNone/>
            </a:pPr>
            <a:r>
              <a:rPr lang="en-GB" sz="2400" dirty="0">
                <a:latin typeface="Times New Roman" pitchFamily="18" charset="0"/>
                <a:cs typeface="Times New Roman" pitchFamily="18" charset="0"/>
              </a:rPr>
              <a:t>        </a:t>
            </a:r>
            <a:r>
              <a:rPr lang="en-GB" sz="2400" b="1" dirty="0">
                <a:solidFill>
                  <a:srgbClr val="00AEEF"/>
                </a:solidFill>
                <a:latin typeface="Times New Roman" pitchFamily="18" charset="0"/>
                <a:cs typeface="Times New Roman" pitchFamily="18" charset="0"/>
              </a:rPr>
              <a:t>2. The patient’s characteristics and behaviour</a:t>
            </a:r>
            <a:r>
              <a:rPr lang="en-GB" sz="2400" dirty="0">
                <a:solidFill>
                  <a:srgbClr val="00AEEF"/>
                </a:solidFill>
                <a:latin typeface="Times New Roman" pitchFamily="18" charset="0"/>
                <a:cs typeface="Times New Roman" pitchFamily="18" charset="0"/>
              </a:rPr>
              <a:t> depends on a number of factors:</a:t>
            </a:r>
          </a:p>
          <a:p>
            <a:pPr>
              <a:lnSpc>
                <a:spcPct val="100000"/>
              </a:lnSpc>
              <a:buClr>
                <a:srgbClr val="F58221"/>
              </a:buClr>
            </a:pPr>
            <a:r>
              <a:rPr lang="en-GB" sz="2000" dirty="0">
                <a:latin typeface="Times New Roman" pitchFamily="18" charset="0"/>
                <a:cs typeface="Times New Roman" pitchFamily="18" charset="0"/>
              </a:rPr>
              <a:t>Age </a:t>
            </a:r>
          </a:p>
          <a:p>
            <a:pPr>
              <a:lnSpc>
                <a:spcPct val="100000"/>
              </a:lnSpc>
              <a:buClr>
                <a:srgbClr val="F58221"/>
              </a:buClr>
            </a:pPr>
            <a:r>
              <a:rPr lang="en-GB" sz="2000" dirty="0">
                <a:latin typeface="Times New Roman" pitchFamily="18" charset="0"/>
                <a:cs typeface="Times New Roman" pitchFamily="18" charset="0"/>
              </a:rPr>
              <a:t>Social and educational level </a:t>
            </a:r>
          </a:p>
          <a:p>
            <a:pPr>
              <a:lnSpc>
                <a:spcPct val="100000"/>
              </a:lnSpc>
              <a:buClr>
                <a:srgbClr val="F58221"/>
              </a:buClr>
            </a:pPr>
            <a:r>
              <a:rPr lang="en-GB" sz="2000" dirty="0">
                <a:latin typeface="Times New Roman" pitchFamily="18" charset="0"/>
                <a:cs typeface="Times New Roman" pitchFamily="18" charset="0"/>
              </a:rPr>
              <a:t> Sex</a:t>
            </a:r>
          </a:p>
          <a:p>
            <a:pPr>
              <a:lnSpc>
                <a:spcPct val="100000"/>
              </a:lnSpc>
              <a:buClr>
                <a:srgbClr val="F58221"/>
              </a:buClr>
            </a:pPr>
            <a:r>
              <a:rPr lang="en-GB" sz="2000" dirty="0">
                <a:latin typeface="Times New Roman" pitchFamily="18" charset="0"/>
                <a:cs typeface="Times New Roman" pitchFamily="18" charset="0"/>
              </a:rPr>
              <a:t>Different languages </a:t>
            </a:r>
          </a:p>
          <a:p>
            <a:pPr>
              <a:lnSpc>
                <a:spcPct val="100000"/>
              </a:lnSpc>
              <a:buClr>
                <a:srgbClr val="FFFF00"/>
              </a:buClr>
              <a:buFont typeface="Arial" panose="020B0604020202020204" pitchFamily="34" charset="0"/>
              <a:buNone/>
            </a:pPr>
            <a:endParaRPr lang="en-GB" sz="2400" dirty="0">
              <a:latin typeface="Times New Roman" pitchFamily="18" charset="0"/>
              <a:cs typeface="Times New Roman" pitchFamily="18" charset="0"/>
            </a:endParaRPr>
          </a:p>
          <a:p>
            <a:pPr>
              <a:lnSpc>
                <a:spcPct val="100000"/>
              </a:lnSpc>
              <a:buClr>
                <a:srgbClr val="FFFF00"/>
              </a:buClr>
            </a:pPr>
            <a:endParaRPr lang="en-US" sz="2400" dirty="0"/>
          </a:p>
        </p:txBody>
      </p:sp>
      <p:sp>
        <p:nvSpPr>
          <p:cNvPr id="10" name="TextBox 9">
            <a:extLst>
              <a:ext uri="{FF2B5EF4-FFF2-40B4-BE49-F238E27FC236}">
                <a16:creationId xmlns:a16="http://schemas.microsoft.com/office/drawing/2014/main" id="{9A174D02-F6C5-473D-A529-567D09BBBBEC}"/>
              </a:ext>
            </a:extLst>
          </p:cNvPr>
          <p:cNvSpPr txBox="1"/>
          <p:nvPr/>
        </p:nvSpPr>
        <p:spPr>
          <a:xfrm>
            <a:off x="6622367" y="4993340"/>
            <a:ext cx="4561450" cy="1514325"/>
          </a:xfrm>
          <a:custGeom>
            <a:avLst/>
            <a:gdLst>
              <a:gd name="connsiteX0" fmla="*/ 0 w 4561450"/>
              <a:gd name="connsiteY0" fmla="*/ 0 h 1514325"/>
              <a:gd name="connsiteX1" fmla="*/ 661410 w 4561450"/>
              <a:gd name="connsiteY1" fmla="*/ 0 h 1514325"/>
              <a:gd name="connsiteX2" fmla="*/ 1277206 w 4561450"/>
              <a:gd name="connsiteY2" fmla="*/ 0 h 1514325"/>
              <a:gd name="connsiteX3" fmla="*/ 1893002 w 4561450"/>
              <a:gd name="connsiteY3" fmla="*/ 0 h 1514325"/>
              <a:gd name="connsiteX4" fmla="*/ 2326340 w 4561450"/>
              <a:gd name="connsiteY4" fmla="*/ 0 h 1514325"/>
              <a:gd name="connsiteX5" fmla="*/ 2850906 w 4561450"/>
              <a:gd name="connsiteY5" fmla="*/ 0 h 1514325"/>
              <a:gd name="connsiteX6" fmla="*/ 3421088 w 4561450"/>
              <a:gd name="connsiteY6" fmla="*/ 0 h 1514325"/>
              <a:gd name="connsiteX7" fmla="*/ 3945654 w 4561450"/>
              <a:gd name="connsiteY7" fmla="*/ 0 h 1514325"/>
              <a:gd name="connsiteX8" fmla="*/ 4561450 w 4561450"/>
              <a:gd name="connsiteY8" fmla="*/ 0 h 1514325"/>
              <a:gd name="connsiteX9" fmla="*/ 4561450 w 4561450"/>
              <a:gd name="connsiteY9" fmla="*/ 489632 h 1514325"/>
              <a:gd name="connsiteX10" fmla="*/ 4561450 w 4561450"/>
              <a:gd name="connsiteY10" fmla="*/ 948977 h 1514325"/>
              <a:gd name="connsiteX11" fmla="*/ 4561450 w 4561450"/>
              <a:gd name="connsiteY11" fmla="*/ 1514325 h 1514325"/>
              <a:gd name="connsiteX12" fmla="*/ 3991269 w 4561450"/>
              <a:gd name="connsiteY12" fmla="*/ 1514325 h 1514325"/>
              <a:gd name="connsiteX13" fmla="*/ 3512317 w 4561450"/>
              <a:gd name="connsiteY13" fmla="*/ 1514325 h 1514325"/>
              <a:gd name="connsiteX14" fmla="*/ 2896521 w 4561450"/>
              <a:gd name="connsiteY14" fmla="*/ 1514325 h 1514325"/>
              <a:gd name="connsiteX15" fmla="*/ 2371954 w 4561450"/>
              <a:gd name="connsiteY15" fmla="*/ 1514325 h 1514325"/>
              <a:gd name="connsiteX16" fmla="*/ 1710544 w 4561450"/>
              <a:gd name="connsiteY16" fmla="*/ 1514325 h 1514325"/>
              <a:gd name="connsiteX17" fmla="*/ 1140363 w 4561450"/>
              <a:gd name="connsiteY17" fmla="*/ 1514325 h 1514325"/>
              <a:gd name="connsiteX18" fmla="*/ 707025 w 4561450"/>
              <a:gd name="connsiteY18" fmla="*/ 1514325 h 1514325"/>
              <a:gd name="connsiteX19" fmla="*/ 0 w 4561450"/>
              <a:gd name="connsiteY19" fmla="*/ 1514325 h 1514325"/>
              <a:gd name="connsiteX20" fmla="*/ 0 w 4561450"/>
              <a:gd name="connsiteY20" fmla="*/ 994407 h 1514325"/>
              <a:gd name="connsiteX21" fmla="*/ 0 w 4561450"/>
              <a:gd name="connsiteY21" fmla="*/ 489632 h 1514325"/>
              <a:gd name="connsiteX22" fmla="*/ 0 w 4561450"/>
              <a:gd name="connsiteY22" fmla="*/ 0 h 1514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4561450" h="1514325" extrusionOk="0">
                <a:moveTo>
                  <a:pt x="0" y="0"/>
                </a:moveTo>
                <a:cubicBezTo>
                  <a:pt x="224178" y="-20109"/>
                  <a:pt x="398393" y="39761"/>
                  <a:pt x="661410" y="0"/>
                </a:cubicBezTo>
                <a:cubicBezTo>
                  <a:pt x="924427" y="-39761"/>
                  <a:pt x="1069375" y="37399"/>
                  <a:pt x="1277206" y="0"/>
                </a:cubicBezTo>
                <a:cubicBezTo>
                  <a:pt x="1485037" y="-37399"/>
                  <a:pt x="1686229" y="72991"/>
                  <a:pt x="1893002" y="0"/>
                </a:cubicBezTo>
                <a:cubicBezTo>
                  <a:pt x="2099775" y="-72991"/>
                  <a:pt x="2220348" y="30861"/>
                  <a:pt x="2326340" y="0"/>
                </a:cubicBezTo>
                <a:cubicBezTo>
                  <a:pt x="2432332" y="-30861"/>
                  <a:pt x="2670078" y="27197"/>
                  <a:pt x="2850906" y="0"/>
                </a:cubicBezTo>
                <a:cubicBezTo>
                  <a:pt x="3031734" y="-27197"/>
                  <a:pt x="3179127" y="64758"/>
                  <a:pt x="3421088" y="0"/>
                </a:cubicBezTo>
                <a:cubicBezTo>
                  <a:pt x="3663049" y="-64758"/>
                  <a:pt x="3731233" y="52602"/>
                  <a:pt x="3945654" y="0"/>
                </a:cubicBezTo>
                <a:cubicBezTo>
                  <a:pt x="4160075" y="-52602"/>
                  <a:pt x="4282690" y="27869"/>
                  <a:pt x="4561450" y="0"/>
                </a:cubicBezTo>
                <a:cubicBezTo>
                  <a:pt x="4567149" y="183161"/>
                  <a:pt x="4529146" y="305500"/>
                  <a:pt x="4561450" y="489632"/>
                </a:cubicBezTo>
                <a:cubicBezTo>
                  <a:pt x="4593754" y="673764"/>
                  <a:pt x="4521510" y="724505"/>
                  <a:pt x="4561450" y="948977"/>
                </a:cubicBezTo>
                <a:cubicBezTo>
                  <a:pt x="4601390" y="1173449"/>
                  <a:pt x="4529826" y="1334300"/>
                  <a:pt x="4561450" y="1514325"/>
                </a:cubicBezTo>
                <a:cubicBezTo>
                  <a:pt x="4444216" y="1545926"/>
                  <a:pt x="4212075" y="1465953"/>
                  <a:pt x="3991269" y="1514325"/>
                </a:cubicBezTo>
                <a:cubicBezTo>
                  <a:pt x="3770463" y="1562697"/>
                  <a:pt x="3643328" y="1497982"/>
                  <a:pt x="3512317" y="1514325"/>
                </a:cubicBezTo>
                <a:cubicBezTo>
                  <a:pt x="3381306" y="1530668"/>
                  <a:pt x="3117534" y="1510920"/>
                  <a:pt x="2896521" y="1514325"/>
                </a:cubicBezTo>
                <a:cubicBezTo>
                  <a:pt x="2675508" y="1517730"/>
                  <a:pt x="2590354" y="1488535"/>
                  <a:pt x="2371954" y="1514325"/>
                </a:cubicBezTo>
                <a:cubicBezTo>
                  <a:pt x="2153554" y="1540115"/>
                  <a:pt x="1947172" y="1465991"/>
                  <a:pt x="1710544" y="1514325"/>
                </a:cubicBezTo>
                <a:cubicBezTo>
                  <a:pt x="1473916" y="1562659"/>
                  <a:pt x="1385742" y="1492132"/>
                  <a:pt x="1140363" y="1514325"/>
                </a:cubicBezTo>
                <a:cubicBezTo>
                  <a:pt x="894984" y="1536518"/>
                  <a:pt x="852389" y="1507639"/>
                  <a:pt x="707025" y="1514325"/>
                </a:cubicBezTo>
                <a:cubicBezTo>
                  <a:pt x="561661" y="1521011"/>
                  <a:pt x="300786" y="1514031"/>
                  <a:pt x="0" y="1514325"/>
                </a:cubicBezTo>
                <a:cubicBezTo>
                  <a:pt x="-46167" y="1337493"/>
                  <a:pt x="37576" y="1249377"/>
                  <a:pt x="0" y="994407"/>
                </a:cubicBezTo>
                <a:cubicBezTo>
                  <a:pt x="-37576" y="739437"/>
                  <a:pt x="18211" y="638397"/>
                  <a:pt x="0" y="489632"/>
                </a:cubicBezTo>
                <a:cubicBezTo>
                  <a:pt x="-18211" y="340868"/>
                  <a:pt x="42348" y="188306"/>
                  <a:pt x="0" y="0"/>
                </a:cubicBezTo>
                <a:close/>
              </a:path>
            </a:pathLst>
          </a:custGeom>
          <a:noFill/>
          <a:ln>
            <a:solidFill>
              <a:schemeClr val="tx1"/>
            </a:solidFill>
            <a:extLst>
              <a:ext uri="{C807C97D-BFC1-408E-A445-0C87EB9F89A2}">
                <ask:lineSketchStyleProps xmlns:ask="http://schemas.microsoft.com/office/drawing/2018/sketchyshapes" sd="3036596899">
                  <a:prstGeom prst="rect">
                    <a:avLst/>
                  </a:prstGeom>
                  <ask:type>
                    <ask:lineSketchScribble/>
                  </ask:type>
                </ask:lineSketchStyleProps>
              </a:ext>
            </a:extLst>
          </a:ln>
        </p:spPr>
        <p:txBody>
          <a:bodyPr wrap="square">
            <a:spAutoFit/>
          </a:bodyPr>
          <a:lstStyle/>
          <a:p>
            <a:pPr>
              <a:lnSpc>
                <a:spcPct val="150000"/>
              </a:lnSpc>
              <a:buClr>
                <a:srgbClr val="FFFF00"/>
              </a:buClr>
            </a:pPr>
            <a:r>
              <a:rPr lang="en-US" sz="2400" b="1" dirty="0">
                <a:solidFill>
                  <a:srgbClr val="00AEEF"/>
                </a:solidFill>
                <a:latin typeface="Times New Roman" pitchFamily="18" charset="0"/>
                <a:cs typeface="Times New Roman" pitchFamily="18" charset="0"/>
              </a:rPr>
              <a:t>3. Influence of structural context</a:t>
            </a:r>
          </a:p>
          <a:p>
            <a:pPr>
              <a:lnSpc>
                <a:spcPct val="150000"/>
              </a:lnSpc>
              <a:buClr>
                <a:srgbClr val="FFFF00"/>
              </a:buClr>
            </a:pPr>
            <a:r>
              <a:rPr lang="en-US" sz="2000" dirty="0">
                <a:latin typeface="Times New Roman" pitchFamily="18" charset="0"/>
                <a:cs typeface="Times New Roman" pitchFamily="18" charset="0"/>
              </a:rPr>
              <a:t>Hospital situation/ Ward</a:t>
            </a:r>
          </a:p>
          <a:p>
            <a:pPr>
              <a:lnSpc>
                <a:spcPct val="150000"/>
              </a:lnSpc>
              <a:buClr>
                <a:srgbClr val="FFFF00"/>
              </a:buClr>
            </a:pPr>
            <a:r>
              <a:rPr lang="en-US" sz="2000" dirty="0">
                <a:latin typeface="Times New Roman" pitchFamily="18" charset="0"/>
                <a:cs typeface="Times New Roman" pitchFamily="18" charset="0"/>
              </a:rPr>
              <a:t>Fee-for service</a:t>
            </a:r>
          </a:p>
        </p:txBody>
      </p:sp>
    </p:spTree>
    <p:extLst>
      <p:ext uri="{BB962C8B-B14F-4D97-AF65-F5344CB8AC3E}">
        <p14:creationId xmlns:p14="http://schemas.microsoft.com/office/powerpoint/2010/main" val="4268994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5B670AA2-34E2-47EC-77F8-114C149E791A}"/>
              </a:ext>
            </a:extLst>
          </p:cNvPr>
          <p:cNvSpPr/>
          <p:nvPr/>
        </p:nvSpPr>
        <p:spPr>
          <a:xfrm>
            <a:off x="689640" y="1541329"/>
            <a:ext cx="10885080" cy="50477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EC4B9048-1BC8-923F-4557-69A3A570EC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عنوان 1"/>
          <p:cNvSpPr>
            <a:spLocks noGrp="1"/>
          </p:cNvSpPr>
          <p:nvPr>
            <p:ph type="title"/>
          </p:nvPr>
        </p:nvSpPr>
        <p:spPr/>
        <p:txBody>
          <a:bodyPr>
            <a:normAutofit/>
          </a:bodyPr>
          <a:lstStyle/>
          <a:p>
            <a:r>
              <a:rPr lang="en-US" sz="2800" b="1" dirty="0"/>
              <a:t>Improving Doctor–patient Relationship</a:t>
            </a:r>
            <a:endParaRPr lang="ar-SY" sz="2800" b="1" dirty="0"/>
          </a:p>
        </p:txBody>
      </p:sp>
      <p:sp>
        <p:nvSpPr>
          <p:cNvPr id="5" name="Slide Number Placeholder 4"/>
          <p:cNvSpPr>
            <a:spLocks noGrp="1"/>
          </p:cNvSpPr>
          <p:nvPr>
            <p:ph type="sldNum" sz="quarter" idx="15"/>
          </p:nvPr>
        </p:nvSpPr>
        <p:spPr>
          <a:xfrm>
            <a:off x="8129016" y="5734050"/>
            <a:ext cx="609600" cy="521208"/>
          </a:xfrm>
          <a:prstGeom prst="rect">
            <a:avLst/>
          </a:prstGeom>
        </p:spPr>
        <p:txBody>
          <a:bodyPr vert="horz" rtlCol="0" anchor="ctr"/>
          <a:lstStyle>
            <a:defPPr>
              <a:defRPr lang="en-US"/>
            </a:defPPr>
            <a:lvl1pPr marL="0" algn="ctr" defTabSz="914400" rtl="0" eaLnBrk="1" latinLnBrk="0" hangingPunct="1">
              <a:defRPr kumimoji="0" sz="1400" b="1" kern="1200">
                <a:solidFill>
                  <a:srgbClr val="FFFFF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6F15528-21DE-4FAA-801E-634DDDAF4B2B}" type="slidenum">
              <a:rPr lang="en-US" smtClean="0"/>
              <a:pPr/>
              <a:t>38</a:t>
            </a:fld>
            <a:endParaRPr lang="en-US"/>
          </a:p>
        </p:txBody>
      </p:sp>
      <p:sp>
        <p:nvSpPr>
          <p:cNvPr id="11" name="Content Placeholder 2">
            <a:extLst>
              <a:ext uri="{FF2B5EF4-FFF2-40B4-BE49-F238E27FC236}">
                <a16:creationId xmlns:a16="http://schemas.microsoft.com/office/drawing/2014/main" id="{7DC63576-C3D9-F96D-AD55-32535E3A0DEA}"/>
              </a:ext>
            </a:extLst>
          </p:cNvPr>
          <p:cNvSpPr>
            <a:spLocks noGrp="1"/>
          </p:cNvSpPr>
          <p:nvPr>
            <p:ph sz="quarter" idx="1"/>
          </p:nvPr>
        </p:nvSpPr>
        <p:spPr>
          <a:xfrm>
            <a:off x="914400" y="1573237"/>
            <a:ext cx="7772400" cy="4953000"/>
          </a:xfrm>
        </p:spPr>
        <p:txBody>
          <a:bodyPr>
            <a:noAutofit/>
          </a:bodyPr>
          <a:lstStyle/>
          <a:p>
            <a:pPr>
              <a:lnSpc>
                <a:spcPts val="1200"/>
              </a:lnSpc>
              <a:buClr>
                <a:srgbClr val="F58221"/>
              </a:buClr>
              <a:buFont typeface="Wingdings" panose="05000000000000000000" pitchFamily="2" charset="2"/>
              <a:buChar char="v"/>
            </a:pPr>
            <a:endParaRPr lang="en-US" sz="2400" dirty="0">
              <a:latin typeface="Times New Roman" pitchFamily="18" charset="0"/>
              <a:cs typeface="Times New Roman" pitchFamily="18" charset="0"/>
            </a:endParaRPr>
          </a:p>
          <a:p>
            <a:pPr>
              <a:lnSpc>
                <a:spcPts val="1200"/>
              </a:lnSpc>
              <a:buClr>
                <a:srgbClr val="F58221"/>
              </a:buClr>
              <a:buFont typeface="Wingdings" panose="05000000000000000000" pitchFamily="2" charset="2"/>
              <a:buChar char="v"/>
            </a:pPr>
            <a:r>
              <a:rPr lang="en-US" sz="2400" dirty="0">
                <a:latin typeface="Times New Roman" pitchFamily="18" charset="0"/>
                <a:cs typeface="Times New Roman" pitchFamily="18" charset="0"/>
              </a:rPr>
              <a:t> Active Listening</a:t>
            </a:r>
          </a:p>
          <a:p>
            <a:pPr>
              <a:lnSpc>
                <a:spcPts val="1200"/>
              </a:lnSpc>
              <a:buClr>
                <a:srgbClr val="F58221"/>
              </a:buClr>
              <a:buFont typeface="Wingdings" panose="05000000000000000000" pitchFamily="2" charset="2"/>
              <a:buChar char="v"/>
            </a:pPr>
            <a:endParaRPr lang="en-US" sz="2400" dirty="0">
              <a:latin typeface="Times New Roman" pitchFamily="18" charset="0"/>
              <a:cs typeface="Times New Roman" pitchFamily="18" charset="0"/>
            </a:endParaRPr>
          </a:p>
          <a:p>
            <a:pPr>
              <a:lnSpc>
                <a:spcPts val="1200"/>
              </a:lnSpc>
              <a:buClr>
                <a:srgbClr val="F58221"/>
              </a:buClr>
              <a:buFont typeface="Wingdings" panose="05000000000000000000" pitchFamily="2" charset="2"/>
              <a:buChar char="v"/>
            </a:pPr>
            <a:r>
              <a:rPr lang="en-US" sz="2400" dirty="0">
                <a:latin typeface="Times New Roman" pitchFamily="18" charset="0"/>
                <a:cs typeface="Times New Roman" pitchFamily="18" charset="0"/>
              </a:rPr>
              <a:t> Nonverbal Communication </a:t>
            </a:r>
          </a:p>
          <a:p>
            <a:pPr>
              <a:lnSpc>
                <a:spcPts val="1200"/>
              </a:lnSpc>
              <a:buClr>
                <a:srgbClr val="F58221"/>
              </a:buClr>
              <a:buFont typeface="Wingdings" panose="05000000000000000000" pitchFamily="2" charset="2"/>
              <a:buChar char="v"/>
            </a:pPr>
            <a:endParaRPr lang="en-US" sz="2400" dirty="0">
              <a:latin typeface="Times New Roman" pitchFamily="18" charset="0"/>
              <a:cs typeface="Times New Roman" pitchFamily="18" charset="0"/>
            </a:endParaRPr>
          </a:p>
          <a:p>
            <a:pPr>
              <a:lnSpc>
                <a:spcPts val="1200"/>
              </a:lnSpc>
              <a:buClr>
                <a:srgbClr val="F58221"/>
              </a:buClr>
              <a:buFont typeface="Wingdings" panose="05000000000000000000" pitchFamily="2" charset="2"/>
              <a:buChar char="v"/>
            </a:pPr>
            <a:r>
              <a:rPr lang="en-US" sz="2400" dirty="0">
                <a:latin typeface="Times New Roman" pitchFamily="18" charset="0"/>
                <a:cs typeface="Times New Roman" pitchFamily="18" charset="0"/>
              </a:rPr>
              <a:t> Agendas</a:t>
            </a:r>
          </a:p>
          <a:p>
            <a:pPr>
              <a:lnSpc>
                <a:spcPts val="1200"/>
              </a:lnSpc>
              <a:buClr>
                <a:srgbClr val="F58221"/>
              </a:buClr>
              <a:buFont typeface="Wingdings" panose="05000000000000000000" pitchFamily="2" charset="2"/>
              <a:buChar char="v"/>
            </a:pPr>
            <a:endParaRPr lang="en-US" sz="2400" dirty="0">
              <a:latin typeface="Times New Roman" pitchFamily="18" charset="0"/>
              <a:cs typeface="Times New Roman" pitchFamily="18" charset="0"/>
            </a:endParaRPr>
          </a:p>
          <a:p>
            <a:pPr>
              <a:lnSpc>
                <a:spcPts val="1200"/>
              </a:lnSpc>
              <a:buClr>
                <a:srgbClr val="F58221"/>
              </a:buClr>
              <a:buFont typeface="Wingdings" panose="05000000000000000000" pitchFamily="2" charset="2"/>
              <a:buChar char="v"/>
            </a:pPr>
            <a:r>
              <a:rPr lang="en-US" sz="2400" dirty="0">
                <a:latin typeface="Times New Roman" pitchFamily="18" charset="0"/>
                <a:cs typeface="Times New Roman" pitchFamily="18" charset="0"/>
              </a:rPr>
              <a:t> Empathize </a:t>
            </a:r>
          </a:p>
          <a:p>
            <a:pPr>
              <a:lnSpc>
                <a:spcPts val="1200"/>
              </a:lnSpc>
              <a:buClr>
                <a:srgbClr val="F58221"/>
              </a:buClr>
              <a:buFont typeface="Wingdings" panose="05000000000000000000" pitchFamily="2" charset="2"/>
              <a:buChar char="v"/>
            </a:pPr>
            <a:endParaRPr lang="en-US" sz="2400" dirty="0">
              <a:latin typeface="Times New Roman" pitchFamily="18" charset="0"/>
              <a:cs typeface="Times New Roman" pitchFamily="18" charset="0"/>
            </a:endParaRPr>
          </a:p>
          <a:p>
            <a:pPr>
              <a:lnSpc>
                <a:spcPts val="1200"/>
              </a:lnSpc>
              <a:buClr>
                <a:srgbClr val="F58221"/>
              </a:buClr>
              <a:buFont typeface="Wingdings" panose="05000000000000000000" pitchFamily="2" charset="2"/>
              <a:buChar char="v"/>
            </a:pPr>
            <a:r>
              <a:rPr lang="en-US" sz="2400" dirty="0">
                <a:latin typeface="Times New Roman" pitchFamily="18" charset="0"/>
                <a:cs typeface="Times New Roman" pitchFamily="18" charset="0"/>
              </a:rPr>
              <a:t> Educating Patients</a:t>
            </a:r>
          </a:p>
          <a:p>
            <a:pPr>
              <a:lnSpc>
                <a:spcPts val="1200"/>
              </a:lnSpc>
              <a:buClr>
                <a:srgbClr val="F58221"/>
              </a:buClr>
              <a:buFont typeface="Wingdings" panose="05000000000000000000" pitchFamily="2" charset="2"/>
              <a:buChar char="v"/>
            </a:pPr>
            <a:r>
              <a:rPr lang="en-US" sz="2400" dirty="0">
                <a:latin typeface="Times New Roman" pitchFamily="18" charset="0"/>
                <a:cs typeface="Times New Roman" pitchFamily="18" charset="0"/>
              </a:rPr>
              <a:t> Reassurance</a:t>
            </a:r>
          </a:p>
          <a:p>
            <a:pPr>
              <a:lnSpc>
                <a:spcPts val="1200"/>
              </a:lnSpc>
              <a:buClr>
                <a:srgbClr val="F58221"/>
              </a:buClr>
              <a:buFont typeface="Wingdings" panose="05000000000000000000" pitchFamily="2" charset="2"/>
              <a:buChar char="v"/>
            </a:pPr>
            <a:endParaRPr lang="en-US" sz="2400" dirty="0">
              <a:latin typeface="Times New Roman" pitchFamily="18" charset="0"/>
              <a:cs typeface="Times New Roman" pitchFamily="18" charset="0"/>
            </a:endParaRPr>
          </a:p>
          <a:p>
            <a:pPr>
              <a:lnSpc>
                <a:spcPts val="1200"/>
              </a:lnSpc>
              <a:buClr>
                <a:srgbClr val="F58221"/>
              </a:buClr>
              <a:buFont typeface="Wingdings" panose="05000000000000000000" pitchFamily="2" charset="2"/>
              <a:buChar char="v"/>
            </a:pPr>
            <a:r>
              <a:rPr lang="en-US" sz="2400" dirty="0">
                <a:latin typeface="Times New Roman" pitchFamily="18" charset="0"/>
                <a:cs typeface="Times New Roman" pitchFamily="18" charset="0"/>
              </a:rPr>
              <a:t>Agreeing on a treatment plan</a:t>
            </a:r>
          </a:p>
          <a:p>
            <a:pPr>
              <a:lnSpc>
                <a:spcPts val="1200"/>
              </a:lnSpc>
              <a:buClr>
                <a:srgbClr val="F58221"/>
              </a:buClr>
              <a:buFont typeface="Wingdings" panose="05000000000000000000" pitchFamily="2" charset="2"/>
              <a:buChar char="v"/>
            </a:pPr>
            <a:r>
              <a:rPr lang="en-US" sz="2400" dirty="0">
                <a:latin typeface="Times New Roman" pitchFamily="18" charset="0"/>
                <a:cs typeface="Times New Roman" pitchFamily="18" charset="0"/>
              </a:rPr>
              <a:t>Taking responsibility</a:t>
            </a:r>
          </a:p>
          <a:p>
            <a:pPr>
              <a:lnSpc>
                <a:spcPts val="1200"/>
              </a:lnSpc>
              <a:buClr>
                <a:srgbClr val="F58221"/>
              </a:buClr>
              <a:buFont typeface="Wingdings" panose="05000000000000000000" pitchFamily="2" charset="2"/>
              <a:buChar char="v"/>
            </a:pPr>
            <a:r>
              <a:rPr lang="en-US" sz="2400" dirty="0">
                <a:latin typeface="Times New Roman" pitchFamily="18" charset="0"/>
                <a:cs typeface="Times New Roman" pitchFamily="18" charset="0"/>
              </a:rPr>
              <a:t>Avoid overreacting</a:t>
            </a:r>
          </a:p>
          <a:p>
            <a:pPr>
              <a:lnSpc>
                <a:spcPts val="1200"/>
              </a:lnSpc>
              <a:buClr>
                <a:srgbClr val="F58221"/>
              </a:buClr>
              <a:buFont typeface="Wingdings" panose="05000000000000000000" pitchFamily="2" charset="2"/>
              <a:buChar char="v"/>
            </a:pPr>
            <a:r>
              <a:rPr lang="en-US" sz="2400" dirty="0">
                <a:latin typeface="Times New Roman" pitchFamily="18" charset="0"/>
                <a:cs typeface="Times New Roman" pitchFamily="18" charset="0"/>
              </a:rPr>
              <a:t>Establishing boundaries</a:t>
            </a:r>
          </a:p>
          <a:p>
            <a:pPr marL="0" indent="0">
              <a:lnSpc>
                <a:spcPts val="1200"/>
              </a:lnSpc>
              <a:buClr>
                <a:srgbClr val="F58221"/>
              </a:buClr>
              <a:buNone/>
            </a:pPr>
            <a:endParaRPr lang="en-US" sz="2400" dirty="0">
              <a:latin typeface="Times New Roman" pitchFamily="18" charset="0"/>
              <a:cs typeface="Times New Roman" pitchFamily="18" charset="0"/>
            </a:endParaRPr>
          </a:p>
        </p:txBody>
      </p:sp>
      <p:sp>
        <p:nvSpPr>
          <p:cNvPr id="13" name="TextBox 12">
            <a:extLst>
              <a:ext uri="{FF2B5EF4-FFF2-40B4-BE49-F238E27FC236}">
                <a16:creationId xmlns:a16="http://schemas.microsoft.com/office/drawing/2014/main" id="{E02FD732-71FD-4795-E383-589B8A758759}"/>
              </a:ext>
            </a:extLst>
          </p:cNvPr>
          <p:cNvSpPr txBox="1"/>
          <p:nvPr/>
        </p:nvSpPr>
        <p:spPr>
          <a:xfrm>
            <a:off x="6414867" y="1898420"/>
            <a:ext cx="4698609" cy="4154984"/>
          </a:xfrm>
          <a:custGeom>
            <a:avLst/>
            <a:gdLst>
              <a:gd name="connsiteX0" fmla="*/ 0 w 4698609"/>
              <a:gd name="connsiteY0" fmla="*/ 0 h 4154984"/>
              <a:gd name="connsiteX1" fmla="*/ 634312 w 4698609"/>
              <a:gd name="connsiteY1" fmla="*/ 0 h 4154984"/>
              <a:gd name="connsiteX2" fmla="*/ 1221638 w 4698609"/>
              <a:gd name="connsiteY2" fmla="*/ 0 h 4154984"/>
              <a:gd name="connsiteX3" fmla="*/ 1668006 w 4698609"/>
              <a:gd name="connsiteY3" fmla="*/ 0 h 4154984"/>
              <a:gd name="connsiteX4" fmla="*/ 2208346 w 4698609"/>
              <a:gd name="connsiteY4" fmla="*/ 0 h 4154984"/>
              <a:gd name="connsiteX5" fmla="*/ 2842658 w 4698609"/>
              <a:gd name="connsiteY5" fmla="*/ 0 h 4154984"/>
              <a:gd name="connsiteX6" fmla="*/ 3429985 w 4698609"/>
              <a:gd name="connsiteY6" fmla="*/ 0 h 4154984"/>
              <a:gd name="connsiteX7" fmla="*/ 3876352 w 4698609"/>
              <a:gd name="connsiteY7" fmla="*/ 0 h 4154984"/>
              <a:gd name="connsiteX8" fmla="*/ 4698609 w 4698609"/>
              <a:gd name="connsiteY8" fmla="*/ 0 h 4154984"/>
              <a:gd name="connsiteX9" fmla="*/ 4698609 w 4698609"/>
              <a:gd name="connsiteY9" fmla="*/ 468920 h 4154984"/>
              <a:gd name="connsiteX10" fmla="*/ 4698609 w 4698609"/>
              <a:gd name="connsiteY10" fmla="*/ 1062489 h 4154984"/>
              <a:gd name="connsiteX11" fmla="*/ 4698609 w 4698609"/>
              <a:gd name="connsiteY11" fmla="*/ 1739158 h 4154984"/>
              <a:gd name="connsiteX12" fmla="*/ 4698609 w 4698609"/>
              <a:gd name="connsiteY12" fmla="*/ 2249627 h 4154984"/>
              <a:gd name="connsiteX13" fmla="*/ 4698609 w 4698609"/>
              <a:gd name="connsiteY13" fmla="*/ 2718547 h 4154984"/>
              <a:gd name="connsiteX14" fmla="*/ 4698609 w 4698609"/>
              <a:gd name="connsiteY14" fmla="*/ 3353666 h 4154984"/>
              <a:gd name="connsiteX15" fmla="*/ 4698609 w 4698609"/>
              <a:gd name="connsiteY15" fmla="*/ 4154984 h 4154984"/>
              <a:gd name="connsiteX16" fmla="*/ 4158269 w 4698609"/>
              <a:gd name="connsiteY16" fmla="*/ 4154984 h 4154984"/>
              <a:gd name="connsiteX17" fmla="*/ 3711901 w 4698609"/>
              <a:gd name="connsiteY17" fmla="*/ 4154984 h 4154984"/>
              <a:gd name="connsiteX18" fmla="*/ 3171561 w 4698609"/>
              <a:gd name="connsiteY18" fmla="*/ 4154984 h 4154984"/>
              <a:gd name="connsiteX19" fmla="*/ 2490263 w 4698609"/>
              <a:gd name="connsiteY19" fmla="*/ 4154984 h 4154984"/>
              <a:gd name="connsiteX20" fmla="*/ 1855951 w 4698609"/>
              <a:gd name="connsiteY20" fmla="*/ 4154984 h 4154984"/>
              <a:gd name="connsiteX21" fmla="*/ 1409583 w 4698609"/>
              <a:gd name="connsiteY21" fmla="*/ 4154984 h 4154984"/>
              <a:gd name="connsiteX22" fmla="*/ 963215 w 4698609"/>
              <a:gd name="connsiteY22" fmla="*/ 4154984 h 4154984"/>
              <a:gd name="connsiteX23" fmla="*/ 0 w 4698609"/>
              <a:gd name="connsiteY23" fmla="*/ 4154984 h 4154984"/>
              <a:gd name="connsiteX24" fmla="*/ 0 w 4698609"/>
              <a:gd name="connsiteY24" fmla="*/ 3602965 h 4154984"/>
              <a:gd name="connsiteX25" fmla="*/ 0 w 4698609"/>
              <a:gd name="connsiteY25" fmla="*/ 3050945 h 4154984"/>
              <a:gd name="connsiteX26" fmla="*/ 0 w 4698609"/>
              <a:gd name="connsiteY26" fmla="*/ 2457376 h 4154984"/>
              <a:gd name="connsiteX27" fmla="*/ 0 w 4698609"/>
              <a:gd name="connsiteY27" fmla="*/ 1988457 h 4154984"/>
              <a:gd name="connsiteX28" fmla="*/ 0 w 4698609"/>
              <a:gd name="connsiteY28" fmla="*/ 1519537 h 4154984"/>
              <a:gd name="connsiteX29" fmla="*/ 0 w 4698609"/>
              <a:gd name="connsiteY29" fmla="*/ 1050617 h 4154984"/>
              <a:gd name="connsiteX30" fmla="*/ 0 w 4698609"/>
              <a:gd name="connsiteY30" fmla="*/ 0 h 4154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698609" h="4154984" fill="none" extrusionOk="0">
                <a:moveTo>
                  <a:pt x="0" y="0"/>
                </a:moveTo>
                <a:cubicBezTo>
                  <a:pt x="216507" y="-71256"/>
                  <a:pt x="383087" y="59633"/>
                  <a:pt x="634312" y="0"/>
                </a:cubicBezTo>
                <a:cubicBezTo>
                  <a:pt x="885537" y="-59633"/>
                  <a:pt x="996973" y="66550"/>
                  <a:pt x="1221638" y="0"/>
                </a:cubicBezTo>
                <a:cubicBezTo>
                  <a:pt x="1446303" y="-66550"/>
                  <a:pt x="1511180" y="2399"/>
                  <a:pt x="1668006" y="0"/>
                </a:cubicBezTo>
                <a:cubicBezTo>
                  <a:pt x="1824832" y="-2399"/>
                  <a:pt x="2037274" y="28510"/>
                  <a:pt x="2208346" y="0"/>
                </a:cubicBezTo>
                <a:cubicBezTo>
                  <a:pt x="2379418" y="-28510"/>
                  <a:pt x="2584934" y="47338"/>
                  <a:pt x="2842658" y="0"/>
                </a:cubicBezTo>
                <a:cubicBezTo>
                  <a:pt x="3100382" y="-47338"/>
                  <a:pt x="3200036" y="13711"/>
                  <a:pt x="3429985" y="0"/>
                </a:cubicBezTo>
                <a:cubicBezTo>
                  <a:pt x="3659934" y="-13711"/>
                  <a:pt x="3693510" y="52446"/>
                  <a:pt x="3876352" y="0"/>
                </a:cubicBezTo>
                <a:cubicBezTo>
                  <a:pt x="4059194" y="-52446"/>
                  <a:pt x="4314815" y="39748"/>
                  <a:pt x="4698609" y="0"/>
                </a:cubicBezTo>
                <a:cubicBezTo>
                  <a:pt x="4723566" y="129990"/>
                  <a:pt x="4686864" y="310458"/>
                  <a:pt x="4698609" y="468920"/>
                </a:cubicBezTo>
                <a:cubicBezTo>
                  <a:pt x="4710354" y="627382"/>
                  <a:pt x="4696686" y="832536"/>
                  <a:pt x="4698609" y="1062489"/>
                </a:cubicBezTo>
                <a:cubicBezTo>
                  <a:pt x="4700532" y="1292442"/>
                  <a:pt x="4682716" y="1462483"/>
                  <a:pt x="4698609" y="1739158"/>
                </a:cubicBezTo>
                <a:cubicBezTo>
                  <a:pt x="4714502" y="2015833"/>
                  <a:pt x="4677172" y="2029846"/>
                  <a:pt x="4698609" y="2249627"/>
                </a:cubicBezTo>
                <a:cubicBezTo>
                  <a:pt x="4720046" y="2469408"/>
                  <a:pt x="4672822" y="2497617"/>
                  <a:pt x="4698609" y="2718547"/>
                </a:cubicBezTo>
                <a:cubicBezTo>
                  <a:pt x="4724396" y="2939477"/>
                  <a:pt x="4670790" y="3072952"/>
                  <a:pt x="4698609" y="3353666"/>
                </a:cubicBezTo>
                <a:cubicBezTo>
                  <a:pt x="4726428" y="3634380"/>
                  <a:pt x="4631815" y="3793205"/>
                  <a:pt x="4698609" y="4154984"/>
                </a:cubicBezTo>
                <a:cubicBezTo>
                  <a:pt x="4436427" y="4169956"/>
                  <a:pt x="4419946" y="4094494"/>
                  <a:pt x="4158269" y="4154984"/>
                </a:cubicBezTo>
                <a:cubicBezTo>
                  <a:pt x="3896592" y="4215474"/>
                  <a:pt x="3894568" y="4154631"/>
                  <a:pt x="3711901" y="4154984"/>
                </a:cubicBezTo>
                <a:cubicBezTo>
                  <a:pt x="3529234" y="4155337"/>
                  <a:pt x="3380624" y="4135190"/>
                  <a:pt x="3171561" y="4154984"/>
                </a:cubicBezTo>
                <a:cubicBezTo>
                  <a:pt x="2962498" y="4174778"/>
                  <a:pt x="2733410" y="4094521"/>
                  <a:pt x="2490263" y="4154984"/>
                </a:cubicBezTo>
                <a:cubicBezTo>
                  <a:pt x="2247116" y="4215447"/>
                  <a:pt x="2063189" y="4098075"/>
                  <a:pt x="1855951" y="4154984"/>
                </a:cubicBezTo>
                <a:cubicBezTo>
                  <a:pt x="1648713" y="4211893"/>
                  <a:pt x="1616308" y="4108479"/>
                  <a:pt x="1409583" y="4154984"/>
                </a:cubicBezTo>
                <a:cubicBezTo>
                  <a:pt x="1202858" y="4201489"/>
                  <a:pt x="1069208" y="4143105"/>
                  <a:pt x="963215" y="4154984"/>
                </a:cubicBezTo>
                <a:cubicBezTo>
                  <a:pt x="857222" y="4166863"/>
                  <a:pt x="324335" y="4089163"/>
                  <a:pt x="0" y="4154984"/>
                </a:cubicBezTo>
                <a:cubicBezTo>
                  <a:pt x="-14526" y="3968522"/>
                  <a:pt x="32457" y="3874425"/>
                  <a:pt x="0" y="3602965"/>
                </a:cubicBezTo>
                <a:cubicBezTo>
                  <a:pt x="-32457" y="3331505"/>
                  <a:pt x="51396" y="3292576"/>
                  <a:pt x="0" y="3050945"/>
                </a:cubicBezTo>
                <a:cubicBezTo>
                  <a:pt x="-51396" y="2809314"/>
                  <a:pt x="28197" y="2646174"/>
                  <a:pt x="0" y="2457376"/>
                </a:cubicBezTo>
                <a:cubicBezTo>
                  <a:pt x="-28197" y="2268578"/>
                  <a:pt x="46715" y="2135082"/>
                  <a:pt x="0" y="1988457"/>
                </a:cubicBezTo>
                <a:cubicBezTo>
                  <a:pt x="-46715" y="1841832"/>
                  <a:pt x="20143" y="1650458"/>
                  <a:pt x="0" y="1519537"/>
                </a:cubicBezTo>
                <a:cubicBezTo>
                  <a:pt x="-20143" y="1388616"/>
                  <a:pt x="54058" y="1193841"/>
                  <a:pt x="0" y="1050617"/>
                </a:cubicBezTo>
                <a:cubicBezTo>
                  <a:pt x="-54058" y="907393"/>
                  <a:pt x="3043" y="283977"/>
                  <a:pt x="0" y="0"/>
                </a:cubicBezTo>
                <a:close/>
              </a:path>
              <a:path w="4698609" h="4154984" stroke="0" extrusionOk="0">
                <a:moveTo>
                  <a:pt x="0" y="0"/>
                </a:moveTo>
                <a:cubicBezTo>
                  <a:pt x="136010" y="-12572"/>
                  <a:pt x="345080" y="35747"/>
                  <a:pt x="540340" y="0"/>
                </a:cubicBezTo>
                <a:cubicBezTo>
                  <a:pt x="735600" y="-35747"/>
                  <a:pt x="886161" y="7548"/>
                  <a:pt x="986708" y="0"/>
                </a:cubicBezTo>
                <a:cubicBezTo>
                  <a:pt x="1087255" y="-7548"/>
                  <a:pt x="1393809" y="31782"/>
                  <a:pt x="1574034" y="0"/>
                </a:cubicBezTo>
                <a:cubicBezTo>
                  <a:pt x="1754259" y="-31782"/>
                  <a:pt x="1847490" y="40889"/>
                  <a:pt x="2067388" y="0"/>
                </a:cubicBezTo>
                <a:cubicBezTo>
                  <a:pt x="2287286" y="-40889"/>
                  <a:pt x="2339653" y="55332"/>
                  <a:pt x="2560742" y="0"/>
                </a:cubicBezTo>
                <a:cubicBezTo>
                  <a:pt x="2781831" y="-55332"/>
                  <a:pt x="2980317" y="62904"/>
                  <a:pt x="3195054" y="0"/>
                </a:cubicBezTo>
                <a:cubicBezTo>
                  <a:pt x="3409791" y="-62904"/>
                  <a:pt x="3629416" y="63850"/>
                  <a:pt x="3829366" y="0"/>
                </a:cubicBezTo>
                <a:cubicBezTo>
                  <a:pt x="4029316" y="-63850"/>
                  <a:pt x="4468944" y="26921"/>
                  <a:pt x="4698609" y="0"/>
                </a:cubicBezTo>
                <a:cubicBezTo>
                  <a:pt x="4736900" y="117381"/>
                  <a:pt x="4672105" y="249976"/>
                  <a:pt x="4698609" y="468920"/>
                </a:cubicBezTo>
                <a:cubicBezTo>
                  <a:pt x="4725113" y="687864"/>
                  <a:pt x="4693919" y="951714"/>
                  <a:pt x="4698609" y="1104039"/>
                </a:cubicBezTo>
                <a:cubicBezTo>
                  <a:pt x="4703299" y="1256364"/>
                  <a:pt x="4630767" y="1470496"/>
                  <a:pt x="4698609" y="1697608"/>
                </a:cubicBezTo>
                <a:cubicBezTo>
                  <a:pt x="4766451" y="1924720"/>
                  <a:pt x="4659420" y="2076325"/>
                  <a:pt x="4698609" y="2332727"/>
                </a:cubicBezTo>
                <a:cubicBezTo>
                  <a:pt x="4737798" y="2589129"/>
                  <a:pt x="4637488" y="2753814"/>
                  <a:pt x="4698609" y="3009396"/>
                </a:cubicBezTo>
                <a:cubicBezTo>
                  <a:pt x="4759730" y="3264978"/>
                  <a:pt x="4645747" y="3291897"/>
                  <a:pt x="4698609" y="3561415"/>
                </a:cubicBezTo>
                <a:cubicBezTo>
                  <a:pt x="4751471" y="3830933"/>
                  <a:pt x="4682563" y="3984570"/>
                  <a:pt x="4698609" y="4154984"/>
                </a:cubicBezTo>
                <a:cubicBezTo>
                  <a:pt x="4573725" y="4162041"/>
                  <a:pt x="4388540" y="4098739"/>
                  <a:pt x="4205255" y="4154984"/>
                </a:cubicBezTo>
                <a:cubicBezTo>
                  <a:pt x="4021970" y="4211229"/>
                  <a:pt x="3784232" y="4103021"/>
                  <a:pt x="3664915" y="4154984"/>
                </a:cubicBezTo>
                <a:cubicBezTo>
                  <a:pt x="3545598" y="4206947"/>
                  <a:pt x="3332242" y="4109216"/>
                  <a:pt x="3171561" y="4154984"/>
                </a:cubicBezTo>
                <a:cubicBezTo>
                  <a:pt x="3010880" y="4200752"/>
                  <a:pt x="2808036" y="4098608"/>
                  <a:pt x="2584235" y="4154984"/>
                </a:cubicBezTo>
                <a:cubicBezTo>
                  <a:pt x="2360434" y="4211360"/>
                  <a:pt x="2191721" y="4146197"/>
                  <a:pt x="1996909" y="4154984"/>
                </a:cubicBezTo>
                <a:cubicBezTo>
                  <a:pt x="1802097" y="4163771"/>
                  <a:pt x="1563833" y="4142063"/>
                  <a:pt x="1315611" y="4154984"/>
                </a:cubicBezTo>
                <a:cubicBezTo>
                  <a:pt x="1067389" y="4167905"/>
                  <a:pt x="1061314" y="4131188"/>
                  <a:pt x="822257" y="4154984"/>
                </a:cubicBezTo>
                <a:cubicBezTo>
                  <a:pt x="583200" y="4178780"/>
                  <a:pt x="189210" y="4119304"/>
                  <a:pt x="0" y="4154984"/>
                </a:cubicBezTo>
                <a:cubicBezTo>
                  <a:pt x="-48145" y="4034870"/>
                  <a:pt x="63778" y="3687622"/>
                  <a:pt x="0" y="3561415"/>
                </a:cubicBezTo>
                <a:cubicBezTo>
                  <a:pt x="-63778" y="3435208"/>
                  <a:pt x="49176" y="3302912"/>
                  <a:pt x="0" y="3092495"/>
                </a:cubicBezTo>
                <a:cubicBezTo>
                  <a:pt x="-49176" y="2882078"/>
                  <a:pt x="30240" y="2805591"/>
                  <a:pt x="0" y="2582026"/>
                </a:cubicBezTo>
                <a:cubicBezTo>
                  <a:pt x="-30240" y="2358461"/>
                  <a:pt x="45466" y="2312819"/>
                  <a:pt x="0" y="2071556"/>
                </a:cubicBezTo>
                <a:cubicBezTo>
                  <a:pt x="-45466" y="1830293"/>
                  <a:pt x="27604" y="1628279"/>
                  <a:pt x="0" y="1436437"/>
                </a:cubicBezTo>
                <a:cubicBezTo>
                  <a:pt x="-27604" y="1244595"/>
                  <a:pt x="31334" y="1067382"/>
                  <a:pt x="0" y="884418"/>
                </a:cubicBezTo>
                <a:cubicBezTo>
                  <a:pt x="-31334" y="701454"/>
                  <a:pt x="83141" y="365251"/>
                  <a:pt x="0" y="0"/>
                </a:cubicBezTo>
                <a:close/>
              </a:path>
            </a:pathLst>
          </a:custGeom>
          <a:solidFill>
            <a:srgbClr val="FEE5B1"/>
          </a:solidFill>
          <a:ln>
            <a:solidFill>
              <a:schemeClr val="tx1"/>
            </a:solidFill>
            <a:extLst>
              <a:ext uri="{C807C97D-BFC1-408E-A445-0C87EB9F89A2}">
                <ask:lineSketchStyleProps xmlns:ask="http://schemas.microsoft.com/office/drawing/2018/sketchyshapes" sd="3185255623">
                  <a:prstGeom prst="rect">
                    <a:avLst/>
                  </a:prstGeom>
                  <ask:type>
                    <ask:lineSketchScribble/>
                  </ask:type>
                </ask:lineSketchStyleProps>
              </a:ext>
            </a:extLst>
          </a:ln>
        </p:spPr>
        <p:txBody>
          <a:bodyPr wrap="square">
            <a:spAutoFit/>
          </a:bodyPr>
          <a:lstStyle/>
          <a:p>
            <a:r>
              <a:rPr lang="en-US" sz="2400" dirty="0">
                <a:solidFill>
                  <a:srgbClr val="00AEEF"/>
                </a:solidFill>
              </a:rPr>
              <a:t>SO, what makes a GOOD Doctor </a:t>
            </a:r>
            <a:r>
              <a:rPr lang="en-US" sz="2400" dirty="0"/>
              <a:t>Listening</a:t>
            </a:r>
          </a:p>
          <a:p>
            <a:r>
              <a:rPr lang="en-US" sz="2400" dirty="0"/>
              <a:t>Interest – concern</a:t>
            </a:r>
          </a:p>
          <a:p>
            <a:r>
              <a:rPr lang="en-US" sz="2400" dirty="0"/>
              <a:t>Respect</a:t>
            </a:r>
          </a:p>
          <a:p>
            <a:r>
              <a:rPr lang="en-US" sz="2400" dirty="0"/>
              <a:t>Flexibility</a:t>
            </a:r>
          </a:p>
          <a:p>
            <a:r>
              <a:rPr lang="en-US" sz="2400" dirty="0"/>
              <a:t>Knowledge</a:t>
            </a:r>
          </a:p>
          <a:p>
            <a:r>
              <a:rPr lang="en-US" sz="2400" dirty="0"/>
              <a:t>Subject matter</a:t>
            </a:r>
          </a:p>
          <a:p>
            <a:r>
              <a:rPr lang="en-US" sz="2400" dirty="0"/>
              <a:t>General examination</a:t>
            </a:r>
          </a:p>
          <a:p>
            <a:pPr lvl="1"/>
            <a:r>
              <a:rPr lang="en-US" sz="2400" dirty="0"/>
              <a:t>interview techniques</a:t>
            </a:r>
          </a:p>
          <a:p>
            <a:r>
              <a:rPr lang="en-US" sz="2400" dirty="0"/>
              <a:t>Symptomatic reading of the patient</a:t>
            </a:r>
          </a:p>
          <a:p>
            <a:r>
              <a:rPr lang="en-US" sz="2400" dirty="0"/>
              <a:t>Relationship reading</a:t>
            </a:r>
          </a:p>
        </p:txBody>
      </p:sp>
    </p:spTree>
    <p:extLst>
      <p:ext uri="{BB962C8B-B14F-4D97-AF65-F5344CB8AC3E}">
        <p14:creationId xmlns:p14="http://schemas.microsoft.com/office/powerpoint/2010/main" val="125116411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339ABAC4-C28D-4AD8-4E93-B473F362A70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848D393B-39FE-3A47-706A-DA93A0AA8A6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9698" name="標題 1">
            <a:extLst>
              <a:ext uri="{FF2B5EF4-FFF2-40B4-BE49-F238E27FC236}">
                <a16:creationId xmlns:a16="http://schemas.microsoft.com/office/drawing/2014/main" id="{1DB59256-AC2A-09E7-4A2F-34B02F1B4D47}"/>
              </a:ext>
            </a:extLst>
          </p:cNvPr>
          <p:cNvSpPr>
            <a:spLocks noGrp="1"/>
          </p:cNvSpPr>
          <p:nvPr>
            <p:ph type="title" idx="4294967295"/>
          </p:nvPr>
        </p:nvSpPr>
        <p:spPr>
          <a:xfrm>
            <a:off x="379828" y="365125"/>
            <a:ext cx="10515600" cy="1325563"/>
          </a:xfrm>
        </p:spPr>
        <p:txBody>
          <a:bodyPr>
            <a:normAutofit/>
          </a:bodyPr>
          <a:lstStyle/>
          <a:p>
            <a:pPr eaLnBrk="1" hangingPunct="1">
              <a:defRPr/>
            </a:pPr>
            <a:r>
              <a:rPr lang="en-US" altLang="zh-TW" sz="4000" b="1" dirty="0">
                <a:cs typeface="Times New Roman" charset="0"/>
              </a:rPr>
              <a:t>Proof of Negligence …. Lodge a Complain</a:t>
            </a:r>
            <a:r>
              <a:rPr lang="en-US" altLang="zh-TW" sz="4000" b="1" dirty="0"/>
              <a:t> </a:t>
            </a:r>
            <a:endParaRPr lang="zh-TW" altLang="en-US" sz="4000" b="1" dirty="0"/>
          </a:p>
        </p:txBody>
      </p:sp>
      <p:sp>
        <p:nvSpPr>
          <p:cNvPr id="4" name="عنصر نائب للمحتوى 2">
            <a:extLst>
              <a:ext uri="{FF2B5EF4-FFF2-40B4-BE49-F238E27FC236}">
                <a16:creationId xmlns:a16="http://schemas.microsoft.com/office/drawing/2014/main" id="{98F2EE05-91B0-15B5-EAE6-B1BD04E0F6C8}"/>
              </a:ext>
            </a:extLst>
          </p:cNvPr>
          <p:cNvSpPr txBox="1">
            <a:spLocks/>
          </p:cNvSpPr>
          <p:nvPr/>
        </p:nvSpPr>
        <p:spPr>
          <a:xfrm>
            <a:off x="761999" y="1786850"/>
            <a:ext cx="9802837" cy="31227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The essentials of negligence </a:t>
            </a:r>
            <a:r>
              <a:rPr lang="en-US" u="sng" dirty="0">
                <a:solidFill>
                  <a:srgbClr val="00AEEF"/>
                </a:solidFill>
              </a:rPr>
              <a:t>are four "D"s</a:t>
            </a:r>
            <a:r>
              <a:rPr lang="en-US" dirty="0">
                <a:solidFill>
                  <a:srgbClr val="00AEEF"/>
                </a:solidFill>
              </a:rPr>
              <a:t>: </a:t>
            </a:r>
          </a:p>
          <a:p>
            <a:pPr marL="0" indent="0">
              <a:buNone/>
            </a:pPr>
            <a:endParaRPr lang="en-US" dirty="0"/>
          </a:p>
          <a:p>
            <a:pPr lvl="3"/>
            <a:r>
              <a:rPr lang="en-US" sz="2400" dirty="0"/>
              <a:t>1. There was a </a:t>
            </a:r>
            <a:r>
              <a:rPr lang="en-US" sz="2400" u="sng" dirty="0">
                <a:solidFill>
                  <a:srgbClr val="00AEEF"/>
                </a:solidFill>
              </a:rPr>
              <a:t>D</a:t>
            </a:r>
            <a:r>
              <a:rPr lang="en-US" sz="2400" dirty="0"/>
              <a:t>uty towards patients</a:t>
            </a:r>
          </a:p>
          <a:p>
            <a:pPr lvl="3"/>
            <a:r>
              <a:rPr lang="en-US" sz="2400" dirty="0"/>
              <a:t>2. There was </a:t>
            </a:r>
            <a:r>
              <a:rPr lang="en-US" sz="2400" u="sng" dirty="0">
                <a:solidFill>
                  <a:srgbClr val="00AEEF"/>
                </a:solidFill>
              </a:rPr>
              <a:t>D</a:t>
            </a:r>
            <a:r>
              <a:rPr lang="en-US" sz="2400" dirty="0"/>
              <a:t>eficiency in duty</a:t>
            </a:r>
          </a:p>
          <a:p>
            <a:pPr lvl="3"/>
            <a:r>
              <a:rPr lang="en-US" sz="2400" dirty="0"/>
              <a:t>3. This </a:t>
            </a:r>
            <a:r>
              <a:rPr lang="en-US" sz="2400" u="sng" dirty="0">
                <a:solidFill>
                  <a:srgbClr val="00AEEF"/>
                </a:solidFill>
              </a:rPr>
              <a:t>D</a:t>
            </a:r>
            <a:r>
              <a:rPr lang="en-US" sz="2400" dirty="0"/>
              <a:t>irectly resulted in the problem</a:t>
            </a:r>
          </a:p>
          <a:p>
            <a:pPr lvl="3"/>
            <a:r>
              <a:rPr lang="en-US" sz="2400" dirty="0"/>
              <a:t>4. </a:t>
            </a:r>
            <a:r>
              <a:rPr lang="en-US" sz="2400" u="sng" dirty="0">
                <a:solidFill>
                  <a:srgbClr val="00AEEF"/>
                </a:solidFill>
              </a:rPr>
              <a:t>D</a:t>
            </a:r>
            <a:r>
              <a:rPr lang="en-US" sz="2400" dirty="0"/>
              <a:t>amage which may be physical, mental or financial loss to patient or relatives </a:t>
            </a:r>
            <a:endParaRPr lang="ar-SY" sz="2400"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C8657CA-0029-2EAC-883F-7FC50731A5C2}"/>
              </a:ext>
            </a:extLst>
          </p:cNvPr>
          <p:cNvSpPr/>
          <p:nvPr/>
        </p:nvSpPr>
        <p:spPr>
          <a:xfrm>
            <a:off x="2626178" y="500900"/>
            <a:ext cx="9922203" cy="5439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Rounded Corners 5">
            <a:extLst>
              <a:ext uri="{FF2B5EF4-FFF2-40B4-BE49-F238E27FC236}">
                <a16:creationId xmlns:a16="http://schemas.microsoft.com/office/drawing/2014/main" id="{532B7FD7-7D76-7C75-A4BA-53E70BD71836}"/>
              </a:ext>
            </a:extLst>
          </p:cNvPr>
          <p:cNvSpPr/>
          <p:nvPr/>
        </p:nvSpPr>
        <p:spPr>
          <a:xfrm>
            <a:off x="744965" y="1285192"/>
            <a:ext cx="11010938" cy="51015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ar-SA" sz="1800" b="0" i="0" u="none" strike="noStrike" kern="1200" cap="none" spc="0" normalizeH="0" baseline="0" noProof="0">
              <a:ln>
                <a:noFill/>
              </a:ln>
              <a:solidFill>
                <a:prstClr val="white"/>
              </a:solidFill>
              <a:effectLst/>
              <a:uLnTx/>
              <a:uFillTx/>
              <a:latin typeface="Calibri"/>
              <a:ea typeface="+mn-ea"/>
              <a:cs typeface="Arial" panose="020B0604020202020204" pitchFamily="34" charset="0"/>
            </a:endParaRP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44DB264B-DDE7-5B48-479A-6092AA8397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280667"/>
          </a:xfrm>
          <a:prstGeom prst="rect">
            <a:avLst/>
          </a:prstGeom>
        </p:spPr>
      </p:pic>
      <p:sp>
        <p:nvSpPr>
          <p:cNvPr id="2" name="Title 1"/>
          <p:cNvSpPr>
            <a:spLocks noGrp="1"/>
          </p:cNvSpPr>
          <p:nvPr>
            <p:ph type="title" idx="4294967295"/>
          </p:nvPr>
        </p:nvSpPr>
        <p:spPr>
          <a:xfrm>
            <a:off x="0" y="365125"/>
            <a:ext cx="10515600" cy="1325563"/>
          </a:xfrm>
        </p:spPr>
        <p:txBody>
          <a:bodyPr/>
          <a:lstStyle/>
          <a:p>
            <a:pPr algn="ctr"/>
            <a:r>
              <a:rPr lang="en-US" b="1">
                <a:latin typeface="Times New Roman" pitchFamily="18" charset="0"/>
                <a:cs typeface="Times New Roman" pitchFamily="18" charset="0"/>
              </a:rPr>
              <a:t>Conclusion</a:t>
            </a:r>
          </a:p>
        </p:txBody>
      </p:sp>
      <p:sp>
        <p:nvSpPr>
          <p:cNvPr id="13" name="Rectangle 2">
            <a:extLst>
              <a:ext uri="{FF2B5EF4-FFF2-40B4-BE49-F238E27FC236}">
                <a16:creationId xmlns:a16="http://schemas.microsoft.com/office/drawing/2014/main" id="{B138AE76-2D94-38FD-2D1B-8EE398A6F931}"/>
              </a:ext>
            </a:extLst>
          </p:cNvPr>
          <p:cNvSpPr>
            <a:spLocks noChangeArrowheads="1"/>
          </p:cNvSpPr>
          <p:nvPr/>
        </p:nvSpPr>
        <p:spPr bwMode="auto">
          <a:xfrm>
            <a:off x="900192" y="541676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br>
              <a:rPr kumimoji="0" lang="en-EG" altLang="en-EG" sz="1800" b="0" i="0" u="none" strike="noStrike" kern="1200" cap="none" spc="0" normalizeH="0" baseline="0" noProof="0">
                <a:ln>
                  <a:noFill/>
                </a:ln>
                <a:solidFill>
                  <a:prstClr val="black"/>
                </a:solidFill>
                <a:effectLst/>
                <a:uLnTx/>
                <a:uFillTx/>
                <a:latin typeface="Arial" panose="020B0604020202020204" pitchFamily="34" charset="0"/>
                <a:ea typeface="+mn-ea"/>
                <a:cs typeface="+mn-cs"/>
              </a:rPr>
            </a:br>
            <a:endParaRPr kumimoji="0" lang="en-EG" altLang="en-EG"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3" name="Rectangle 3">
            <a:extLst>
              <a:ext uri="{FF2B5EF4-FFF2-40B4-BE49-F238E27FC236}">
                <a16:creationId xmlns:a16="http://schemas.microsoft.com/office/drawing/2014/main" id="{28D1FA1E-BEA9-C971-1F3E-90307B2A7DFF}"/>
              </a:ext>
            </a:extLst>
          </p:cNvPr>
          <p:cNvSpPr txBox="1">
            <a:spLocks noChangeArrowheads="1"/>
          </p:cNvSpPr>
          <p:nvPr/>
        </p:nvSpPr>
        <p:spPr>
          <a:xfrm>
            <a:off x="965982" y="1703360"/>
            <a:ext cx="10775334" cy="406579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9728" indent="0">
              <a:lnSpc>
                <a:spcPct val="150000"/>
              </a:lnSpc>
              <a:buClr>
                <a:schemeClr val="tx1"/>
              </a:buClr>
              <a:buFont typeface="Wingdings 3" pitchFamily="18" charset="2"/>
              <a:buNone/>
              <a:defRPr/>
            </a:pPr>
            <a:endParaRPr lang="en-US" sz="2400" dirty="0">
              <a:latin typeface="Times New Roman" charset="0"/>
            </a:endParaRPr>
          </a:p>
          <a:p>
            <a:pPr marL="457200" indent="-457200">
              <a:lnSpc>
                <a:spcPct val="150000"/>
              </a:lnSpc>
              <a:spcBef>
                <a:spcPct val="0"/>
              </a:spcBef>
              <a:buFont typeface="Wingdings" pitchFamily="2" charset="2"/>
              <a:buChar char="q"/>
              <a:defRPr/>
            </a:pPr>
            <a:r>
              <a:rPr lang="en-GB" sz="2400" dirty="0">
                <a:latin typeface="Times New Roman" pitchFamily="18" charset="0"/>
                <a:cs typeface="Arial" pitchFamily="34" charset="0"/>
              </a:rPr>
              <a:t>The doctor-patient relationship is </a:t>
            </a:r>
            <a:r>
              <a:rPr lang="en-US" sz="2400" dirty="0">
                <a:latin typeface="Times New Roman" charset="0"/>
              </a:rPr>
              <a:t>at the core of the practice </a:t>
            </a:r>
            <a:r>
              <a:rPr lang="en-GB" sz="2400" dirty="0">
                <a:latin typeface="Times New Roman" pitchFamily="18" charset="0"/>
                <a:cs typeface="Arial" pitchFamily="34" charset="0"/>
              </a:rPr>
              <a:t>of healthcare.</a:t>
            </a:r>
          </a:p>
          <a:p>
            <a:pPr marL="457200" indent="-457200">
              <a:lnSpc>
                <a:spcPct val="150000"/>
              </a:lnSpc>
              <a:spcBef>
                <a:spcPct val="0"/>
              </a:spcBef>
              <a:buFont typeface="Wingdings" pitchFamily="2" charset="2"/>
              <a:buChar char="q"/>
              <a:defRPr/>
            </a:pPr>
            <a:r>
              <a:rPr lang="en-GB" sz="2400" dirty="0">
                <a:latin typeface="Times New Roman" pitchFamily="18" charset="0"/>
                <a:cs typeface="Arial" pitchFamily="34" charset="0"/>
              </a:rPr>
              <a:t>Essential for the delivery of high-quality health care in the diagnosis and treatment of disease.</a:t>
            </a:r>
          </a:p>
          <a:p>
            <a:pPr marL="457200" indent="-457200">
              <a:lnSpc>
                <a:spcPct val="150000"/>
              </a:lnSpc>
              <a:spcBef>
                <a:spcPct val="0"/>
              </a:spcBef>
              <a:buFont typeface="Wingdings" pitchFamily="2" charset="2"/>
              <a:buChar char="q"/>
              <a:defRPr/>
            </a:pPr>
            <a:r>
              <a:rPr lang="en-US" sz="2400" dirty="0">
                <a:latin typeface="Times New Roman" pitchFamily="18" charset="0"/>
                <a:cs typeface="Times New Roman" pitchFamily="18" charset="0"/>
              </a:rPr>
              <a:t>The Doctor-Patient Relationship itself is part of the therapeutic process.</a:t>
            </a:r>
          </a:p>
          <a:p>
            <a:pPr marL="457200" indent="-457200">
              <a:lnSpc>
                <a:spcPct val="150000"/>
              </a:lnSpc>
              <a:spcBef>
                <a:spcPct val="0"/>
              </a:spcBef>
              <a:buFont typeface="Wingdings" pitchFamily="2" charset="2"/>
              <a:buChar char="q"/>
              <a:defRPr/>
            </a:pPr>
            <a:r>
              <a:rPr lang="en-US" sz="2400" dirty="0">
                <a:latin typeface="Times New Roman" pitchFamily="18" charset="0"/>
                <a:cs typeface="Times New Roman" pitchFamily="18" charset="0"/>
              </a:rPr>
              <a:t>Many issues may complicate or negatively affect the doctor-patient relationship if not taken properly into consideration.</a:t>
            </a:r>
            <a:endParaRPr lang="en-GB" sz="2400" dirty="0">
              <a:latin typeface="Times New Roman" pitchFamily="18" charset="0"/>
              <a:cs typeface="Times New Roman" pitchFamily="18" charset="0"/>
            </a:endParaRPr>
          </a:p>
          <a:p>
            <a:pPr marL="457200" indent="-457200">
              <a:spcBef>
                <a:spcPct val="0"/>
              </a:spcBef>
              <a:buFont typeface="Arial" panose="020B0604020202020204" pitchFamily="34" charset="0"/>
              <a:buNone/>
              <a:defRPr/>
            </a:pPr>
            <a:endParaRPr lang="en-GB" dirty="0">
              <a:latin typeface="Times New Roman" pitchFamily="18" charset="0"/>
              <a:cs typeface="Arial" pitchFamily="34" charset="0"/>
            </a:endParaRPr>
          </a:p>
        </p:txBody>
      </p:sp>
    </p:spTree>
    <p:extLst>
      <p:ext uri="{BB962C8B-B14F-4D97-AF65-F5344CB8AC3E}">
        <p14:creationId xmlns:p14="http://schemas.microsoft.com/office/powerpoint/2010/main" val="233881424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C8657CA-0029-2EAC-883F-7FC50731A5C2}"/>
              </a:ext>
            </a:extLst>
          </p:cNvPr>
          <p:cNvSpPr/>
          <p:nvPr/>
        </p:nvSpPr>
        <p:spPr>
          <a:xfrm>
            <a:off x="2626178" y="500900"/>
            <a:ext cx="9922203" cy="5439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Rounded Corners 5">
            <a:extLst>
              <a:ext uri="{FF2B5EF4-FFF2-40B4-BE49-F238E27FC236}">
                <a16:creationId xmlns:a16="http://schemas.microsoft.com/office/drawing/2014/main" id="{532B7FD7-7D76-7C75-A4BA-53E70BD71836}"/>
              </a:ext>
            </a:extLst>
          </p:cNvPr>
          <p:cNvSpPr/>
          <p:nvPr/>
        </p:nvSpPr>
        <p:spPr>
          <a:xfrm>
            <a:off x="744965" y="1285192"/>
            <a:ext cx="11010938" cy="51015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ar-SA" sz="1800" b="0" i="0" u="none" strike="noStrike" kern="1200" cap="none" spc="0" normalizeH="0" baseline="0" noProof="0">
              <a:ln>
                <a:noFill/>
              </a:ln>
              <a:solidFill>
                <a:prstClr val="white"/>
              </a:solidFill>
              <a:effectLst/>
              <a:uLnTx/>
              <a:uFillTx/>
              <a:latin typeface="Calibri"/>
              <a:ea typeface="+mn-ea"/>
              <a:cs typeface="Arial" panose="020B0604020202020204" pitchFamily="34" charset="0"/>
            </a:endParaRP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44DB264B-DDE7-5B48-479A-6092AA8397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280667"/>
          </a:xfrm>
          <a:prstGeom prst="rect">
            <a:avLst/>
          </a:prstGeom>
        </p:spPr>
      </p:pic>
      <p:sp>
        <p:nvSpPr>
          <p:cNvPr id="13" name="Rectangle 2">
            <a:extLst>
              <a:ext uri="{FF2B5EF4-FFF2-40B4-BE49-F238E27FC236}">
                <a16:creationId xmlns:a16="http://schemas.microsoft.com/office/drawing/2014/main" id="{B138AE76-2D94-38FD-2D1B-8EE398A6F931}"/>
              </a:ext>
            </a:extLst>
          </p:cNvPr>
          <p:cNvSpPr>
            <a:spLocks noChangeArrowheads="1"/>
          </p:cNvSpPr>
          <p:nvPr/>
        </p:nvSpPr>
        <p:spPr bwMode="auto">
          <a:xfrm>
            <a:off x="900192" y="541676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br>
              <a:rPr kumimoji="0" lang="en-EG" altLang="en-EG" sz="1800" b="0" i="0" u="none" strike="noStrike" kern="1200" cap="none" spc="0" normalizeH="0" baseline="0" noProof="0">
                <a:ln>
                  <a:noFill/>
                </a:ln>
                <a:solidFill>
                  <a:prstClr val="black"/>
                </a:solidFill>
                <a:effectLst/>
                <a:uLnTx/>
                <a:uFillTx/>
                <a:latin typeface="Arial" panose="020B0604020202020204" pitchFamily="34" charset="0"/>
                <a:ea typeface="+mn-ea"/>
                <a:cs typeface="+mn-cs"/>
              </a:rPr>
            </a:br>
            <a:endParaRPr kumimoji="0" lang="en-EG" altLang="en-EG"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pic>
        <p:nvPicPr>
          <p:cNvPr id="4" name="عنصر نائب للمحتوى 5" descr="tvnz43vour-500-300-0.jpg">
            <a:extLst>
              <a:ext uri="{FF2B5EF4-FFF2-40B4-BE49-F238E27FC236}">
                <a16:creationId xmlns:a16="http://schemas.microsoft.com/office/drawing/2014/main" id="{2EFA67F1-EAEA-81B9-F209-87532933BC56}"/>
              </a:ext>
            </a:extLst>
          </p:cNvPr>
          <p:cNvPicPr>
            <a:picLocks noChangeAspect="1"/>
          </p:cNvPicPr>
          <p:nvPr/>
        </p:nvPicPr>
        <p:blipFill>
          <a:blip r:embed="rId3"/>
          <a:stretch>
            <a:fillRect/>
          </a:stretch>
        </p:blipFill>
        <p:spPr>
          <a:xfrm>
            <a:off x="2704960" y="1690688"/>
            <a:ext cx="6782079" cy="4069247"/>
          </a:xfrm>
          <a:prstGeom prst="rect">
            <a:avLst/>
          </a:prstGeom>
        </p:spPr>
      </p:pic>
    </p:spTree>
    <p:extLst>
      <p:ext uri="{BB962C8B-B14F-4D97-AF65-F5344CB8AC3E}">
        <p14:creationId xmlns:p14="http://schemas.microsoft.com/office/powerpoint/2010/main" val="123968705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892460"/>
            <a:ext cx="689813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charset="0"/>
                <a:ea typeface="+mn-ea"/>
                <a:cs typeface="Alexandria" charset="0"/>
              </a:rPr>
              <a:t>In this Lecture: Doctor – Patient Relationship </a:t>
            </a:r>
          </a:p>
        </p:txBody>
      </p:sp>
      <p:sp>
        <p:nvSpPr>
          <p:cNvPr id="5" name="Rectangle 4"/>
          <p:cNvSpPr/>
          <p:nvPr/>
        </p:nvSpPr>
        <p:spPr>
          <a:xfrm>
            <a:off x="942308" y="79471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797707"/>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04</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4498EE7-5724-1AF8-AA8D-555527ABBBEC}"/>
              </a:ext>
            </a:extLst>
          </p:cNvPr>
          <p:cNvSpPr txBox="1"/>
          <p:nvPr/>
        </p:nvSpPr>
        <p:spPr>
          <a:xfrm>
            <a:off x="889000" y="2166761"/>
            <a:ext cx="10541000" cy="71096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Introduction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prstClr val="black"/>
                </a:solidFill>
                <a:latin typeface="Alexandria" charset="0"/>
                <a:cs typeface="Alexandria" charset="0"/>
              </a:rPr>
              <a:t>Duties of a good doctor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Doctor competencies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 7 Principal elements that are essential to the relationship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Etiquette Based Medicine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prstClr val="black"/>
                </a:solidFill>
                <a:latin typeface="Alexandria" charset="0"/>
                <a:cs typeface="Alexandria" charset="0"/>
              </a:rPr>
              <a:t>Communication skills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Consultation styles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Four Models of Decision Making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prstClr val="black"/>
                </a:solidFill>
                <a:latin typeface="Alexandria" charset="0"/>
                <a:cs typeface="Alexandria" charset="0"/>
              </a:rPr>
              <a:t>Patient Education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Improving Doctor-patient relationship</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ar-SA" sz="24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p:txBody>
      </p:sp>
    </p:spTree>
    <p:extLst>
      <p:ext uri="{BB962C8B-B14F-4D97-AF65-F5344CB8AC3E}">
        <p14:creationId xmlns:p14="http://schemas.microsoft.com/office/powerpoint/2010/main" val="7866096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9626CFE-4F63-90FF-1B1D-3E7E7FEA5ABD}"/>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prstClr val="white"/>
                </a:solidFill>
                <a:effectLst/>
                <a:uLnTx/>
                <a:uFillTx/>
                <a:latin typeface="Tajawal Medium" panose="00000600000000000000" pitchFamily="2" charset="-78"/>
                <a:ea typeface="+mn-ea"/>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41.7|5.9"/>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6475776-9917-4F5C-ACFC-2B1688F604BD}"/>
</file>

<file path=customXml/itemProps2.xml><?xml version="1.0" encoding="utf-8"?>
<ds:datastoreItem xmlns:ds="http://schemas.openxmlformats.org/officeDocument/2006/customXml" ds:itemID="{5505FF69-0C3F-45D5-9857-0C06948884C0}"/>
</file>

<file path=customXml/itemProps3.xml><?xml version="1.0" encoding="utf-8"?>
<ds:datastoreItem xmlns:ds="http://schemas.openxmlformats.org/officeDocument/2006/customXml" ds:itemID="{ECD62E5E-CB90-48B4-B9BD-541337521AFB}"/>
</file>

<file path=docProps/app.xml><?xml version="1.0" encoding="utf-8"?>
<Properties xmlns="http://schemas.openxmlformats.org/officeDocument/2006/extended-properties" xmlns:vt="http://schemas.openxmlformats.org/officeDocument/2006/docPropsVTypes">
  <TotalTime>482</TotalTime>
  <Words>2951</Words>
  <Application>Microsoft Office PowerPoint</Application>
  <PresentationFormat>Widescreen</PresentationFormat>
  <Paragraphs>425</Paragraphs>
  <Slides>43</Slides>
  <Notes>7</Notes>
  <HiddenSlides>0</HiddenSlides>
  <MMClips>0</MMClips>
  <ScaleCrop>false</ScaleCrop>
  <HeadingPairs>
    <vt:vector size="8" baseType="variant">
      <vt:variant>
        <vt:lpstr>Fonts Used</vt:lpstr>
      </vt:variant>
      <vt:variant>
        <vt:i4>13</vt:i4>
      </vt:variant>
      <vt:variant>
        <vt:lpstr>Theme</vt:lpstr>
      </vt:variant>
      <vt:variant>
        <vt:i4>1</vt:i4>
      </vt:variant>
      <vt:variant>
        <vt:lpstr>Embedded OLE Servers</vt:lpstr>
      </vt:variant>
      <vt:variant>
        <vt:i4>1</vt:i4>
      </vt:variant>
      <vt:variant>
        <vt:lpstr>Slide Titles</vt:lpstr>
      </vt:variant>
      <vt:variant>
        <vt:i4>43</vt:i4>
      </vt:variant>
    </vt:vector>
  </HeadingPairs>
  <TitlesOfParts>
    <vt:vector size="58" baseType="lpstr">
      <vt:lpstr>Alexandria</vt:lpstr>
      <vt:lpstr>Arial</vt:lpstr>
      <vt:lpstr>Calibri</vt:lpstr>
      <vt:lpstr>Calibri Light</vt:lpstr>
      <vt:lpstr>Courier New</vt:lpstr>
      <vt:lpstr>Kulim Park</vt:lpstr>
      <vt:lpstr>Manrope</vt:lpstr>
      <vt:lpstr>Monotype Sorts</vt:lpstr>
      <vt:lpstr>Nunito Light</vt:lpstr>
      <vt:lpstr>Tajawal Medium</vt:lpstr>
      <vt:lpstr>Times New Roman</vt:lpstr>
      <vt:lpstr>Wingdings</vt:lpstr>
      <vt:lpstr>Wingdings 3</vt:lpstr>
      <vt:lpstr>1_Office Theme</vt:lpstr>
      <vt:lpstr>Image</vt:lpstr>
      <vt:lpstr>PowerPoint Presentation</vt:lpstr>
      <vt:lpstr>PowerPoint Presentation</vt:lpstr>
      <vt:lpstr>PowerPoint Presentation</vt:lpstr>
      <vt:lpstr>Introduction</vt:lpstr>
      <vt:lpstr>Introduction</vt:lpstr>
      <vt:lpstr>ROOTs of DPR</vt:lpstr>
      <vt:lpstr>DPR ….Why does it matter ?</vt:lpstr>
      <vt:lpstr>DPR …. Shocking findings from research </vt:lpstr>
      <vt:lpstr> Duties of a good doctor</vt:lpstr>
      <vt:lpstr> Duties of a good doctor</vt:lpstr>
      <vt:lpstr>PowerPoint Presentation</vt:lpstr>
      <vt:lpstr>Doctor Competencies</vt:lpstr>
      <vt:lpstr> 7 Principal elements that are essential to the relationship:</vt:lpstr>
      <vt:lpstr>PowerPoint Presentation</vt:lpstr>
      <vt:lpstr>Communication Skills </vt:lpstr>
      <vt:lpstr>Communication Skills </vt:lpstr>
      <vt:lpstr>PowerPoint Presentation</vt:lpstr>
      <vt:lpstr>Communication Skills </vt:lpstr>
      <vt:lpstr>Communication Skills </vt:lpstr>
      <vt:lpstr>Consultation Styles </vt:lpstr>
      <vt:lpstr>Consultation Styles  contd..</vt:lpstr>
      <vt:lpstr>BARRIERS IN COMMUNICATION</vt:lpstr>
      <vt:lpstr>Four Models of Decision Making:  1) The paternalistic model</vt:lpstr>
      <vt:lpstr>Four Models of Decision Making:  1) The paternalistic model</vt:lpstr>
      <vt:lpstr>The informative model</vt:lpstr>
      <vt:lpstr>The informative model</vt:lpstr>
      <vt:lpstr>The deliberative model</vt:lpstr>
      <vt:lpstr>The deliberative model</vt:lpstr>
      <vt:lpstr>4) The interpretive model</vt:lpstr>
      <vt:lpstr>PowerPoint Presentation</vt:lpstr>
      <vt:lpstr>Take on Consideration …..</vt:lpstr>
      <vt:lpstr>Patient Education</vt:lpstr>
      <vt:lpstr>Take on Consideration …..</vt:lpstr>
      <vt:lpstr>Patient Expectation From Their Doctors?</vt:lpstr>
      <vt:lpstr>PowerPoint Presentation</vt:lpstr>
      <vt:lpstr>Doctor Expectation from His Patients?</vt:lpstr>
      <vt:lpstr>Influences On The Doctor–patient Relationship</vt:lpstr>
      <vt:lpstr>Improving Doctor–patient Relationship</vt:lpstr>
      <vt:lpstr>Proof of Negligence …. Lodge a Complain </vt:lpstr>
      <vt:lpstr>Conclusion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ayadawaba365.el</dc:creator>
  <cp:lastModifiedBy>ayadawaba365.el</cp:lastModifiedBy>
  <cp:revision>16</cp:revision>
  <dcterms:created xsi:type="dcterms:W3CDTF">2025-05-24T08:07:20Z</dcterms:created>
  <dcterms:modified xsi:type="dcterms:W3CDTF">2025-05-24T16:47:18Z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