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97" r:id="rId2"/>
    <p:sldId id="496" r:id="rId3"/>
    <p:sldId id="495" r:id="rId4"/>
    <p:sldId id="458" r:id="rId5"/>
    <p:sldId id="459" r:id="rId6"/>
    <p:sldId id="460" r:id="rId7"/>
    <p:sldId id="461" r:id="rId8"/>
    <p:sldId id="462" r:id="rId9"/>
    <p:sldId id="463" r:id="rId10"/>
    <p:sldId id="464" r:id="rId11"/>
    <p:sldId id="465" r:id="rId12"/>
    <p:sldId id="466" r:id="rId13"/>
    <p:sldId id="467" r:id="rId14"/>
    <p:sldId id="468" r:id="rId15"/>
    <p:sldId id="469" r:id="rId16"/>
    <p:sldId id="470" r:id="rId17"/>
    <p:sldId id="471" r:id="rId18"/>
    <p:sldId id="429" r:id="rId19"/>
    <p:sldId id="472" r:id="rId20"/>
    <p:sldId id="473" r:id="rId21"/>
    <p:sldId id="474" r:id="rId22"/>
    <p:sldId id="475" r:id="rId23"/>
    <p:sldId id="476" r:id="rId24"/>
    <p:sldId id="477" r:id="rId25"/>
    <p:sldId id="478" r:id="rId26"/>
    <p:sldId id="479" r:id="rId27"/>
    <p:sldId id="480" r:id="rId28"/>
    <p:sldId id="481" r:id="rId29"/>
    <p:sldId id="482" r:id="rId30"/>
    <p:sldId id="483" r:id="rId31"/>
    <p:sldId id="484" r:id="rId32"/>
    <p:sldId id="485" r:id="rId33"/>
    <p:sldId id="486" r:id="rId34"/>
    <p:sldId id="487" r:id="rId35"/>
    <p:sldId id="488" r:id="rId36"/>
    <p:sldId id="489" r:id="rId37"/>
    <p:sldId id="491" r:id="rId38"/>
    <p:sldId id="492" r:id="rId39"/>
    <p:sldId id="405" r:id="rId40"/>
    <p:sldId id="406" r:id="rId41"/>
    <p:sldId id="493" r:id="rId42"/>
    <p:sldId id="404"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3" d="100"/>
          <a:sy n="73" d="100"/>
        </p:scale>
        <p:origin x="618"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9A2A424E-16F8-45C3-A47D-C1EE673E67A6}" type="datetimeFigureOut">
              <a:rPr lang="ar-SA" smtClean="0"/>
              <a:t>12/26/1444</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BB793111-0C69-4B83-9302-804B60B40421}" type="slidenum">
              <a:rPr lang="ar-SA" smtClean="0"/>
              <a:t>‹#›</a:t>
            </a:fld>
            <a:endParaRPr lang="ar-SA"/>
          </a:p>
        </p:txBody>
      </p:sp>
    </p:spTree>
    <p:extLst>
      <p:ext uri="{BB962C8B-B14F-4D97-AF65-F5344CB8AC3E}">
        <p14:creationId xmlns:p14="http://schemas.microsoft.com/office/powerpoint/2010/main" val="9163540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8731588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ar-SA" altLang="ar-SA" smtClean="0"/>
          </a:p>
        </p:txBody>
      </p:sp>
      <p:sp>
        <p:nvSpPr>
          <p:cNvPr id="18436"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02CBCE36-71FA-40AE-984E-52D295927D1F}" type="slidenum">
              <a:rPr lang="en-US" altLang="ar-SA">
                <a:latin typeface="Calibri" panose="020F0502020204030204" pitchFamily="34" charset="0"/>
              </a:rPr>
              <a:pPr eaLnBrk="1" hangingPunct="1"/>
              <a:t>18</a:t>
            </a:fld>
            <a:endParaRPr lang="en-US" altLang="ar-SA">
              <a:latin typeface="Calibri" panose="020F0502020204030204" pitchFamily="34" charset="0"/>
            </a:endParaRPr>
          </a:p>
        </p:txBody>
      </p:sp>
    </p:spTree>
    <p:extLst>
      <p:ext uri="{BB962C8B-B14F-4D97-AF65-F5344CB8AC3E}">
        <p14:creationId xmlns:p14="http://schemas.microsoft.com/office/powerpoint/2010/main" val="38197371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D0D753E-4283-4BD8-9720-909323B6BB39}" type="datetime1">
              <a:rPr lang="en-US" smtClean="0"/>
              <a:t>7/14/2023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pic>
        <p:nvPicPr>
          <p:cNvPr id="7" name="Picture 6"/>
          <p:cNvPicPr>
            <a:picLocks noChangeAspect="1"/>
          </p:cNvPicPr>
          <p:nvPr userDrawn="1"/>
        </p:nvPicPr>
        <p:blipFill>
          <a:blip r:embed="rId2"/>
          <a:stretch>
            <a:fillRect/>
          </a:stretch>
        </p:blipFill>
        <p:spPr>
          <a:xfrm>
            <a:off x="2440788" y="5949244"/>
            <a:ext cx="9902229" cy="204838"/>
          </a:xfrm>
          <a:prstGeom prst="rect">
            <a:avLst/>
          </a:prstGeom>
        </p:spPr>
      </p:pic>
      <p:pic>
        <p:nvPicPr>
          <p:cNvPr id="8" name="Picture 7"/>
          <p:cNvPicPr>
            <a:picLocks noChangeAspect="1"/>
          </p:cNvPicPr>
          <p:nvPr userDrawn="1"/>
        </p:nvPicPr>
        <p:blipFill>
          <a:blip r:embed="rId3"/>
          <a:stretch>
            <a:fillRect/>
          </a:stretch>
        </p:blipFill>
        <p:spPr>
          <a:xfrm>
            <a:off x="-108036" y="2204822"/>
            <a:ext cx="238650" cy="2709534"/>
          </a:xfrm>
          <a:prstGeom prst="rect">
            <a:avLst/>
          </a:prstGeom>
        </p:spPr>
      </p:pic>
      <p:pic>
        <p:nvPicPr>
          <p:cNvPr id="9" name="Picture 8"/>
          <p:cNvPicPr>
            <a:picLocks noChangeAspect="1"/>
          </p:cNvPicPr>
          <p:nvPr userDrawn="1"/>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userDrawn="1"/>
        </p:nvPicPr>
        <p:blipFill>
          <a:blip r:embed="rId4"/>
          <a:stretch>
            <a:fillRect/>
          </a:stretch>
        </p:blipFill>
        <p:spPr>
          <a:xfrm>
            <a:off x="-108036" y="0"/>
            <a:ext cx="9533101" cy="1610200"/>
          </a:xfrm>
          <a:prstGeom prst="rect">
            <a:avLst/>
          </a:prstGeom>
        </p:spPr>
      </p:pic>
      <p:sp>
        <p:nvSpPr>
          <p:cNvPr id="12" name="TextBox 11"/>
          <p:cNvSpPr txBox="1"/>
          <p:nvPr userDrawn="1"/>
        </p:nvSpPr>
        <p:spPr>
          <a:xfrm>
            <a:off x="-44579" y="236724"/>
            <a:ext cx="2117888"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Chapter-2</a:t>
            </a:r>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15355E5-C3FF-4CB5-82D7-8779D8B3D78E}" type="datetime1">
              <a:rPr lang="en-US" smtClean="0"/>
              <a:t>7/14/2023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75C6E2C-83BE-4D3A-B6F6-AD44EDE194B3}" type="datetime1">
              <a:rPr lang="en-US" smtClean="0"/>
              <a:t>7/14/2023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0CD2E92-1978-4DB1-A401-0B0823A5E3BB}" type="datetime1">
              <a:rPr lang="en-US" smtClean="0"/>
              <a:t>7/14/2023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F4CB34C-2A34-499B-8660-71537CD5180E}" type="datetime1">
              <a:rPr lang="en-US" smtClean="0"/>
              <a:t>7/14/2023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6C99FCF-01CD-4C92-8ACB-41A916EED971}" type="datetime1">
              <a:rPr lang="en-US" smtClean="0"/>
              <a:t>7/14/2023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B76399D-E5EC-4104-AECA-B15F14CE3847}" type="datetime1">
              <a:rPr lang="en-US" smtClean="0"/>
              <a:t>7/14/2023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E9558FD-850F-496A-B2B6-9312B82C9351}" type="datetime1">
              <a:rPr lang="en-US" smtClean="0"/>
              <a:t>7/14/2023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FAE988D-C13F-41A3-88EB-9F7FD3307AAA}" type="datetime1">
              <a:rPr lang="en-US" smtClean="0"/>
              <a:t>7/14/2023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6154C69-3B19-46A4-9B0F-D4BEAAF774D8}" type="datetime1">
              <a:rPr lang="en-US" smtClean="0"/>
              <a:t>7/14/2023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5448638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3B201D-84C4-4520-A52E-F2A952F7E2F5}" type="datetime1">
              <a:rPr lang="en-US" smtClean="0"/>
              <a:t>7/14/2023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emf"/><Relationship Id="rId7" Type="http://schemas.openxmlformats.org/officeDocument/2006/relationships/image" Target="../media/image6.pn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7.jpg"/><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emf"/><Relationship Id="rId7" Type="http://schemas.openxmlformats.org/officeDocument/2006/relationships/image" Target="../media/image6.pn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7.jpg"/><Relationship Id="rId4" Type="http://schemas.openxmlformats.org/officeDocument/2006/relationships/image" Target="../media/image3.emf"/></Relationships>
</file>

<file path=ppt/slides/_rels/slide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emf"/><Relationship Id="rId7" Type="http://schemas.openxmlformats.org/officeDocument/2006/relationships/image" Target="../media/image10.pn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svg"/><Relationship Id="rId4" Type="http://schemas.openxmlformats.org/officeDocument/2006/relationships/image" Target="../media/image3.emf"/><Relationship Id="rId9"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5.sv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3.emf"/></Relationships>
</file>

<file path=ppt/slides/_rels/slide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emf"/><Relationship Id="rId7" Type="http://schemas.openxmlformats.org/officeDocument/2006/relationships/image" Target="../media/image6.pn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11.jpg"/><Relationship Id="rId4" Type="http://schemas.openxmlformats.org/officeDocument/2006/relationships/image" Target="../media/image3.emf"/></Relationships>
</file>

<file path=ppt/slides/_rels/slide7.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5.sv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3.emf"/></Relationships>
</file>

<file path=ppt/slides/_rels/slide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emf"/><Relationship Id="rId7" Type="http://schemas.openxmlformats.org/officeDocument/2006/relationships/image" Target="../media/image6.pn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12.png"/><Relationship Id="rId4" Type="http://schemas.openxmlformats.org/officeDocument/2006/relationships/image" Target="../media/image3.emf"/></Relationships>
</file>

<file path=ppt/slides/_rels/slide9.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5.sv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3.emf"/></Relationships>
</file>

<file path=ppt/slides/_rels/slide10.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5.sv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3.emf"/></Relationships>
</file>

<file path=ppt/slides/_rels/slide1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5.sv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3.emf"/></Relationships>
</file>

<file path=ppt/slides/_rels/slide12.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5.sv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3.emf"/></Relationships>
</file>

<file path=ppt/slides/_rels/slide1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emf"/><Relationship Id="rId7" Type="http://schemas.openxmlformats.org/officeDocument/2006/relationships/image" Target="../media/image6.pn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13.png"/><Relationship Id="rId4" Type="http://schemas.openxmlformats.org/officeDocument/2006/relationships/image" Target="../media/image3.emf"/></Relationships>
</file>

<file path=ppt/slides/_rels/slide1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emf"/><Relationship Id="rId7" Type="http://schemas.openxmlformats.org/officeDocument/2006/relationships/image" Target="../media/image6.pn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14.png"/><Relationship Id="rId4" Type="http://schemas.openxmlformats.org/officeDocument/2006/relationships/image" Target="../media/image3.emf"/></Relationships>
</file>

<file path=ppt/slides/_rels/slide1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emf"/><Relationship Id="rId7" Type="http://schemas.openxmlformats.org/officeDocument/2006/relationships/image" Target="../media/image5.pn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3.emf"/><Relationship Id="rId9" Type="http://schemas.openxmlformats.org/officeDocument/2006/relationships/image" Target="../media/image5.svg"/></Relationships>
</file>

<file path=ppt/slides/_rels/slide1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emf"/><Relationship Id="rId7" Type="http://schemas.openxmlformats.org/officeDocument/2006/relationships/image" Target="../media/image5.pn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3.emf"/><Relationship Id="rId9" Type="http://schemas.openxmlformats.org/officeDocument/2006/relationships/image" Target="../media/image5.svg"/></Relationships>
</file>

<file path=ppt/slides/_rels/slide1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emf"/><Relationship Id="rId7" Type="http://schemas.openxmlformats.org/officeDocument/2006/relationships/image" Target="../media/image5.pn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3.emf"/><Relationship Id="rId9" Type="http://schemas.openxmlformats.org/officeDocument/2006/relationships/image" Target="../media/image5.svg"/></Relationships>
</file>

<file path=ppt/slides/_rels/slide1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1.png"/><Relationship Id="rId7"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24.jpg"/><Relationship Id="rId5" Type="http://schemas.openxmlformats.org/officeDocument/2006/relationships/image" Target="../media/image23.png"/><Relationship Id="rId4" Type="http://schemas.openxmlformats.org/officeDocument/2006/relationships/image" Target="../media/image22.png"/><Relationship Id="rId9" Type="http://schemas.openxmlformats.org/officeDocument/2006/relationships/image" Target="../media/image5.svg"/></Relationships>
</file>

<file path=ppt/slides/_rels/slide1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emf"/><Relationship Id="rId7" Type="http://schemas.openxmlformats.org/officeDocument/2006/relationships/image" Target="../media/image6.pn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25.png"/><Relationship Id="rId4" Type="http://schemas.openxmlformats.org/officeDocument/2006/relationships/image" Target="../media/image3.emf"/></Relationships>
</file>

<file path=ppt/slides/_rels/slide20.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5.sv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3.emf"/></Relationships>
</file>

<file path=ppt/slides/_rels/slide2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emf"/><Relationship Id="rId7" Type="http://schemas.openxmlformats.org/officeDocument/2006/relationships/image" Target="../media/image6.pn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26.png"/><Relationship Id="rId4" Type="http://schemas.openxmlformats.org/officeDocument/2006/relationships/image" Target="../media/image3.emf"/></Relationships>
</file>

<file path=ppt/slides/_rels/slide2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emf"/><Relationship Id="rId7" Type="http://schemas.openxmlformats.org/officeDocument/2006/relationships/image" Target="../media/image6.pn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27.png"/><Relationship Id="rId4" Type="http://schemas.openxmlformats.org/officeDocument/2006/relationships/image" Target="../media/image3.emf"/></Relationships>
</file>

<file path=ppt/slides/_rels/slide23.xml.rels><?xml version="1.0" encoding="UTF-8" standalone="yes"?>
<Relationships xmlns="http://schemas.openxmlformats.org/package/2006/relationships"><Relationship Id="rId8" Type="http://schemas.openxmlformats.org/officeDocument/2006/relationships/image" Target="../media/image31.jpg"/><Relationship Id="rId3" Type="http://schemas.openxmlformats.org/officeDocument/2006/relationships/image" Target="../media/image2.emf"/><Relationship Id="rId7" Type="http://schemas.openxmlformats.org/officeDocument/2006/relationships/image" Target="../media/image30.pn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29.png"/><Relationship Id="rId11" Type="http://schemas.openxmlformats.org/officeDocument/2006/relationships/image" Target="../media/image5.svg"/><Relationship Id="rId5" Type="http://schemas.openxmlformats.org/officeDocument/2006/relationships/image" Target="../media/image28.png"/><Relationship Id="rId10" Type="http://schemas.openxmlformats.org/officeDocument/2006/relationships/image" Target="../media/image6.png"/><Relationship Id="rId4" Type="http://schemas.openxmlformats.org/officeDocument/2006/relationships/image" Target="../media/image3.emf"/><Relationship Id="rId9" Type="http://schemas.openxmlformats.org/officeDocument/2006/relationships/image" Target="../media/image5.png"/></Relationships>
</file>

<file path=ppt/slides/_rels/slide2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emf"/><Relationship Id="rId7" Type="http://schemas.openxmlformats.org/officeDocument/2006/relationships/image" Target="../media/image5.pn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emf"/><Relationship Id="rId9" Type="http://schemas.openxmlformats.org/officeDocument/2006/relationships/image" Target="../media/image5.svg"/></Relationships>
</file>

<file path=ppt/slides/_rels/slide25.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5.sv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3.emf"/></Relationships>
</file>

<file path=ppt/slides/_rels/slide2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emf"/><Relationship Id="rId7" Type="http://schemas.openxmlformats.org/officeDocument/2006/relationships/image" Target="../media/image6.pn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34.jpeg"/><Relationship Id="rId4" Type="http://schemas.openxmlformats.org/officeDocument/2006/relationships/image" Target="../media/image3.emf"/></Relationships>
</file>

<file path=ppt/slides/_rels/slide27.xml.rels><?xml version="1.0" encoding="UTF-8" standalone="yes"?>
<Relationships xmlns="http://schemas.openxmlformats.org/package/2006/relationships"><Relationship Id="rId8" Type="http://schemas.openxmlformats.org/officeDocument/2006/relationships/image" Target="../media/image38.jpg"/><Relationship Id="rId3" Type="http://schemas.openxmlformats.org/officeDocument/2006/relationships/image" Target="../media/image2.emf"/><Relationship Id="rId7" Type="http://schemas.openxmlformats.org/officeDocument/2006/relationships/image" Target="../media/image37.jpe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36.jpeg"/><Relationship Id="rId11" Type="http://schemas.openxmlformats.org/officeDocument/2006/relationships/image" Target="../media/image5.svg"/><Relationship Id="rId5" Type="http://schemas.openxmlformats.org/officeDocument/2006/relationships/image" Target="../media/image35.jpeg"/><Relationship Id="rId10" Type="http://schemas.openxmlformats.org/officeDocument/2006/relationships/image" Target="../media/image6.png"/><Relationship Id="rId4" Type="http://schemas.openxmlformats.org/officeDocument/2006/relationships/image" Target="../media/image3.emf"/><Relationship Id="rId9" Type="http://schemas.openxmlformats.org/officeDocument/2006/relationships/image" Target="../media/image5.png"/></Relationships>
</file>

<file path=ppt/slides/_rels/slide28.xml.rels><?xml version="1.0" encoding="UTF-8" standalone="yes"?>
<Relationships xmlns="http://schemas.openxmlformats.org/package/2006/relationships"><Relationship Id="rId8" Type="http://schemas.openxmlformats.org/officeDocument/2006/relationships/image" Target="../media/image40.jpeg"/><Relationship Id="rId13" Type="http://schemas.openxmlformats.org/officeDocument/2006/relationships/image" Target="../media/image6.png"/><Relationship Id="rId3" Type="http://schemas.openxmlformats.org/officeDocument/2006/relationships/image" Target="../media/image2.emf"/><Relationship Id="rId7" Type="http://schemas.openxmlformats.org/officeDocument/2006/relationships/hyperlink" Target="http://images.google.com/imgres?imgurl=http://www.martinsvillemustangs.com/PepsiLogo1.jpg&amp;imgrefurl=http://brandzero.adidiot.com/wp/category/new-trends-in-advertising/&amp;h=627&amp;w=800&amp;sz=115&amp;hl=en&amp;start=5&amp;tbnid=UgGLp4tlxxSU1M:&amp;tbnh=112&amp;tbnw=143&amp;prev=/images?q%3Dpepsi%26gbv%3D2%26hl%3Den" TargetMode="External"/><Relationship Id="rId12" Type="http://schemas.openxmlformats.org/officeDocument/2006/relationships/image" Target="../media/image5.pn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39.jpeg"/><Relationship Id="rId11" Type="http://schemas.openxmlformats.org/officeDocument/2006/relationships/image" Target="../media/image42.jpg"/><Relationship Id="rId5" Type="http://schemas.openxmlformats.org/officeDocument/2006/relationships/hyperlink" Target="http://images.google.com/imgres?imgurl=http://www.flags.com/images/NFL.gif&amp;imgrefurl=http://www.flags.com/Football-Flags/c219_4055/index.html&amp;h=775&amp;w=600&amp;sz=22&amp;hl=en&amp;start=2&amp;tbnid=_9i698A9XSTZNM:&amp;tbnh=142&amp;tbnw=110&amp;prev=/images?q%3DNFL%26gbv%3D2%26hl%3Den%26sa%3DG" TargetMode="External"/><Relationship Id="rId10" Type="http://schemas.openxmlformats.org/officeDocument/2006/relationships/image" Target="../media/image41.jpeg"/><Relationship Id="rId4" Type="http://schemas.openxmlformats.org/officeDocument/2006/relationships/image" Target="../media/image3.emf"/><Relationship Id="rId9" Type="http://schemas.openxmlformats.org/officeDocument/2006/relationships/hyperlink" Target="http://images.google.com/imgres?imgurl=http://www.dameonjamie.com/images/visa.jpg&amp;imgrefurl=http://www.dameonjamie.com/payment/&amp;h=714&amp;w=1135&amp;sz=72&amp;hl=en&amp;start=2&amp;tbnid=84cLYQEg8-YLIM:&amp;tbnh=94&amp;tbnw=150&amp;prev=/images?q%3DVisa%26gbv%3D2%26hl%3Den" TargetMode="External"/><Relationship Id="rId14" Type="http://schemas.openxmlformats.org/officeDocument/2006/relationships/image" Target="../media/image5.svg"/></Relationships>
</file>

<file path=ppt/slides/_rels/slide2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emf"/><Relationship Id="rId7" Type="http://schemas.openxmlformats.org/officeDocument/2006/relationships/image" Target="../media/image45.jp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44.jpg"/><Relationship Id="rId5" Type="http://schemas.openxmlformats.org/officeDocument/2006/relationships/image" Target="../media/image43.png"/><Relationship Id="rId10" Type="http://schemas.openxmlformats.org/officeDocument/2006/relationships/image" Target="../media/image5.svg"/><Relationship Id="rId4" Type="http://schemas.openxmlformats.org/officeDocument/2006/relationships/image" Target="../media/image3.emf"/><Relationship Id="rId9" Type="http://schemas.openxmlformats.org/officeDocument/2006/relationships/image" Target="../media/image6.png"/></Relationships>
</file>

<file path=ppt/slides/_rels/slide30.xml.rels><?xml version="1.0" encoding="UTF-8" standalone="yes"?>
<Relationships xmlns="http://schemas.openxmlformats.org/package/2006/relationships"><Relationship Id="rId8" Type="http://schemas.openxmlformats.org/officeDocument/2006/relationships/image" Target="../media/image49.jpg"/><Relationship Id="rId3" Type="http://schemas.openxmlformats.org/officeDocument/2006/relationships/image" Target="../media/image2.emf"/><Relationship Id="rId7" Type="http://schemas.openxmlformats.org/officeDocument/2006/relationships/image" Target="../media/image48.jp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47.jpeg"/><Relationship Id="rId11" Type="http://schemas.openxmlformats.org/officeDocument/2006/relationships/image" Target="../media/image5.svg"/><Relationship Id="rId5" Type="http://schemas.openxmlformats.org/officeDocument/2006/relationships/image" Target="../media/image46.jpeg"/><Relationship Id="rId10" Type="http://schemas.openxmlformats.org/officeDocument/2006/relationships/image" Target="../media/image6.png"/><Relationship Id="rId4" Type="http://schemas.openxmlformats.org/officeDocument/2006/relationships/image" Target="../media/image3.emf"/><Relationship Id="rId9" Type="http://schemas.openxmlformats.org/officeDocument/2006/relationships/image" Target="../media/image5.png"/></Relationships>
</file>

<file path=ppt/slides/_rels/slide3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emf"/><Relationship Id="rId7" Type="http://schemas.openxmlformats.org/officeDocument/2006/relationships/image" Target="../media/image51.jp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0.jpeg"/><Relationship Id="rId5" Type="http://schemas.openxmlformats.org/officeDocument/2006/relationships/hyperlink" Target="http://www.apple.com/" TargetMode="External"/><Relationship Id="rId10" Type="http://schemas.openxmlformats.org/officeDocument/2006/relationships/image" Target="../media/image5.svg"/><Relationship Id="rId4" Type="http://schemas.openxmlformats.org/officeDocument/2006/relationships/image" Target="../media/image3.emf"/><Relationship Id="rId9" Type="http://schemas.openxmlformats.org/officeDocument/2006/relationships/image" Target="../media/image6.png"/></Relationships>
</file>

<file path=ppt/slides/_rels/slide32.xml.rels><?xml version="1.0" encoding="UTF-8" standalone="yes"?>
<Relationships xmlns="http://schemas.openxmlformats.org/package/2006/relationships"><Relationship Id="rId8" Type="http://schemas.openxmlformats.org/officeDocument/2006/relationships/image" Target="../media/image53.jpeg"/><Relationship Id="rId13" Type="http://schemas.openxmlformats.org/officeDocument/2006/relationships/image" Target="../media/image5.svg"/><Relationship Id="rId3" Type="http://schemas.openxmlformats.org/officeDocument/2006/relationships/image" Target="../media/image2.emf"/><Relationship Id="rId7" Type="http://schemas.openxmlformats.org/officeDocument/2006/relationships/hyperlink" Target="http://www.nike.com/" TargetMode="External"/><Relationship Id="rId12" Type="http://schemas.openxmlformats.org/officeDocument/2006/relationships/image" Target="../media/image6.pn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2.jpeg"/><Relationship Id="rId11" Type="http://schemas.openxmlformats.org/officeDocument/2006/relationships/image" Target="../media/image5.png"/><Relationship Id="rId5" Type="http://schemas.openxmlformats.org/officeDocument/2006/relationships/hyperlink" Target="http://www.google.com/" TargetMode="External"/><Relationship Id="rId10" Type="http://schemas.openxmlformats.org/officeDocument/2006/relationships/image" Target="../media/image54.jpeg"/><Relationship Id="rId4" Type="http://schemas.openxmlformats.org/officeDocument/2006/relationships/image" Target="../media/image3.emf"/><Relationship Id="rId9" Type="http://schemas.openxmlformats.org/officeDocument/2006/relationships/hyperlink" Target="http://www.walmart.com/" TargetMode="External"/></Relationships>
</file>

<file path=ppt/slides/_rels/slide3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emf"/><Relationship Id="rId7" Type="http://schemas.openxmlformats.org/officeDocument/2006/relationships/image" Target="../media/image6.pn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55.jpeg"/><Relationship Id="rId4" Type="http://schemas.openxmlformats.org/officeDocument/2006/relationships/image" Target="../media/image3.emf"/></Relationships>
</file>

<file path=ppt/slides/_rels/slide3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emf"/><Relationship Id="rId7" Type="http://schemas.openxmlformats.org/officeDocument/2006/relationships/image" Target="../media/image58.pn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7.png"/><Relationship Id="rId5" Type="http://schemas.openxmlformats.org/officeDocument/2006/relationships/image" Target="../media/image56.jpeg"/><Relationship Id="rId10" Type="http://schemas.openxmlformats.org/officeDocument/2006/relationships/image" Target="../media/image5.svg"/><Relationship Id="rId4" Type="http://schemas.openxmlformats.org/officeDocument/2006/relationships/image" Target="../media/image3.emf"/><Relationship Id="rId9"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5.sv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3.emf"/></Relationships>
</file>

<file path=ppt/slides/_rels/slide36.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5.sv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3.emf"/></Relationships>
</file>

<file path=ppt/slides/_rels/slide37.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5.sv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3.emf"/></Relationships>
</file>

<file path=ppt/slides/_rels/slide3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emf"/><Relationship Id="rId7" Type="http://schemas.openxmlformats.org/officeDocument/2006/relationships/image" Target="../media/image6.pn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59.jpeg"/><Relationship Id="rId4" Type="http://schemas.openxmlformats.org/officeDocument/2006/relationships/image" Target="../media/image3.emf"/></Relationships>
</file>

<file path=ppt/slides/_rels/slide3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emf"/><Relationship Id="rId7" Type="http://schemas.openxmlformats.org/officeDocument/2006/relationships/image" Target="../media/image5.pn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60.jpeg"/><Relationship Id="rId5" Type="http://schemas.openxmlformats.org/officeDocument/2006/relationships/hyperlink" Target="http://www.nike.com/" TargetMode="External"/><Relationship Id="rId4" Type="http://schemas.openxmlformats.org/officeDocument/2006/relationships/image" Target="../media/image3.emf"/><Relationship Id="rId9" Type="http://schemas.openxmlformats.org/officeDocument/2006/relationships/image" Target="../media/image5.svg"/></Relationships>
</file>

<file path=ppt/slides/_rels/slide40.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5.sv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3.emf"/></Relationships>
</file>

<file path=ppt/slides/_rels/slide4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emf"/><Relationship Id="rId7" Type="http://schemas.openxmlformats.org/officeDocument/2006/relationships/image" Target="../media/image6.pn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61.jpeg"/><Relationship Id="rId4" Type="http://schemas.openxmlformats.org/officeDocument/2006/relationships/image" Target="../media/image3.emf"/></Relationships>
</file>

<file path=ppt/slides/_rels/slide42.xml.rels><?xml version="1.0" encoding="UTF-8" standalone="yes"?>
<Relationships xmlns="http://schemas.openxmlformats.org/package/2006/relationships"><Relationship Id="rId8" Type="http://schemas.openxmlformats.org/officeDocument/2006/relationships/image" Target="../media/image65.jpeg"/><Relationship Id="rId3" Type="http://schemas.openxmlformats.org/officeDocument/2006/relationships/image" Target="../media/image2.emf"/><Relationship Id="rId7" Type="http://schemas.openxmlformats.org/officeDocument/2006/relationships/image" Target="../media/image64.jpeg"/><Relationship Id="rId12" Type="http://schemas.openxmlformats.org/officeDocument/2006/relationships/image" Target="../media/image5.sv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63.jpeg"/><Relationship Id="rId11" Type="http://schemas.openxmlformats.org/officeDocument/2006/relationships/image" Target="../media/image6.png"/><Relationship Id="rId5" Type="http://schemas.openxmlformats.org/officeDocument/2006/relationships/image" Target="../media/image62.jpeg"/><Relationship Id="rId10" Type="http://schemas.openxmlformats.org/officeDocument/2006/relationships/image" Target="../media/image5.png"/><Relationship Id="rId4" Type="http://schemas.openxmlformats.org/officeDocument/2006/relationships/image" Target="../media/image3.emf"/><Relationship Id="rId9" Type="http://schemas.openxmlformats.org/officeDocument/2006/relationships/image" Target="../media/image6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283695" y="4127583"/>
            <a:ext cx="5919081" cy="1501561"/>
          </a:xfrm>
          <a:prstGeom prst="rect">
            <a:avLst/>
          </a:prstGeom>
          <a:ln>
            <a:solidFill>
              <a:schemeClr val="bg2">
                <a:lumMod val="75000"/>
              </a:schemeClr>
            </a:solidFill>
          </a:ln>
        </p:spPr>
        <p:txBody>
          <a:bodyPr>
            <a:noAutofit/>
          </a:bodyPr>
          <a:lstStyle>
            <a:defPPr lvl="0">
              <a:defRPr lang="en-US"/>
            </a:defPPr>
            <a:lvl1pPr algn="ctr">
              <a:lnSpc>
                <a:spcPct val="90000"/>
              </a:lnSpc>
              <a:spcBef>
                <a:spcPct val="0"/>
              </a:spcBef>
              <a:buNone/>
              <a:defRPr sz="4400" b="1">
                <a:latin typeface="Aharoni" panose="02010803020104030203" pitchFamily="2" charset="-79"/>
                <a:ea typeface="+mj-ea"/>
                <a:cs typeface="Aharoni" panose="02010803020104030203" pitchFamily="2" charset="-79"/>
              </a:defRPr>
            </a:lvl1pPr>
          </a:lstStyle>
          <a:p>
            <a:r>
              <a:rPr lang="en-US" sz="3600" dirty="0"/>
              <a:t>Marketing Management</a:t>
            </a:r>
          </a:p>
          <a:p>
            <a:r>
              <a:rPr lang="en-US" sz="3600" dirty="0"/>
              <a:t> MGM612 </a:t>
            </a:r>
          </a:p>
          <a:p>
            <a:r>
              <a:rPr lang="en-US" sz="3600" dirty="0"/>
              <a:t>Dr. Magdy alhaj</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13" name="Title 1"/>
          <p:cNvSpPr txBox="1">
            <a:spLocks/>
          </p:cNvSpPr>
          <p:nvPr/>
        </p:nvSpPr>
        <p:spPr>
          <a:xfrm>
            <a:off x="2771335" y="1663326"/>
            <a:ext cx="9420665" cy="2008129"/>
          </a:xfrm>
          <a:prstGeom prst="rect">
            <a:avLst/>
          </a:prstGeom>
          <a:ln>
            <a:solidFill>
              <a:schemeClr val="bg2">
                <a:lumMod val="75000"/>
              </a:schemeClr>
            </a:solidFill>
          </a:ln>
          <a:extLst/>
        </p:spPr>
        <p:txBody>
          <a:bodyPr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5400" dirty="0">
                <a:latin typeface="Aharoni" panose="02010803020104030203" pitchFamily="2" charset="-79"/>
                <a:ea typeface="ＭＳ Ｐゴシック" panose="020B0600070205080204" pitchFamily="34" charset="-128"/>
                <a:cs typeface="Aharoni" panose="02010803020104030203" pitchFamily="2" charset="-79"/>
              </a:rPr>
              <a:t>Branding </a:t>
            </a:r>
            <a:endParaRPr lang="en-US" altLang="en-US" sz="5400" dirty="0" smtClean="0">
              <a:latin typeface="Aharoni" panose="02010803020104030203" pitchFamily="2" charset="-79"/>
              <a:ea typeface="ＭＳ Ｐゴシック" panose="020B0600070205080204" pitchFamily="34" charset="-128"/>
              <a:cs typeface="Aharoni" panose="02010803020104030203" pitchFamily="2" charset="-79"/>
            </a:endParaRPr>
          </a:p>
          <a:p>
            <a:pPr algn="ctr"/>
            <a:r>
              <a:rPr lang="en-US" sz="4800" b="1" dirty="0" smtClean="0">
                <a:latin typeface="Aharoni" panose="02010803020104030203" pitchFamily="2" charset="-79"/>
                <a:cs typeface="Aharoni" panose="02010803020104030203" pitchFamily="2" charset="-79"/>
              </a:rPr>
              <a:t>lecture-6</a:t>
            </a:r>
            <a:endParaRPr lang="en-US" sz="4800" b="1"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71330632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425065" cy="1610200"/>
          </a:xfrm>
          <a:prstGeom prst="rect">
            <a:avLst/>
          </a:prstGeom>
        </p:spPr>
      </p:pic>
      <p:sp>
        <p:nvSpPr>
          <p:cNvPr id="7" name="TextBox 6"/>
          <p:cNvSpPr txBox="1"/>
          <p:nvPr/>
        </p:nvSpPr>
        <p:spPr>
          <a:xfrm>
            <a:off x="2650377" y="543490"/>
            <a:ext cx="5736878" cy="523220"/>
          </a:xfrm>
          <a:prstGeom prst="rect">
            <a:avLst/>
          </a:prstGeom>
          <a:noFill/>
        </p:spPr>
        <p:txBody>
          <a:bodyPr wrap="square" rtlCol="0">
            <a:spAutoFit/>
          </a:bodyPr>
          <a:lstStyle/>
          <a:p>
            <a:pPr algn="ctr"/>
            <a:r>
              <a:rPr lang="en-US" sz="2800" b="1" dirty="0" smtClean="0">
                <a:solidFill>
                  <a:schemeClr val="bg1"/>
                </a:solidFill>
              </a:rPr>
              <a:t>Learn outcomes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073309" y="1610200"/>
            <a:ext cx="9268850" cy="7417415"/>
          </a:xfrm>
          <a:prstGeom prst="rect">
            <a:avLst/>
          </a:prstGeom>
          <a:noFill/>
          <a:ln>
            <a:noFill/>
          </a:ln>
        </p:spPr>
        <p:txBody>
          <a:bodyPr wrap="square" rtlCol="0" anchor="t">
            <a:spAutoFit/>
          </a:bodyPr>
          <a:lstStyle/>
          <a:p>
            <a:pPr marL="533400" indent="-533400">
              <a:buNone/>
            </a:pPr>
            <a:r>
              <a:rPr lang="en-US" altLang="ar-SA" sz="2800" dirty="0">
                <a:latin typeface="Aharoni" panose="02010803020104030203" pitchFamily="2" charset="-79"/>
                <a:ea typeface="ＭＳ Ｐゴシック" panose="020B0600070205080204" pitchFamily="34" charset="-128"/>
                <a:cs typeface="Aharoni" panose="02010803020104030203" pitchFamily="2" charset="-79"/>
              </a:rPr>
              <a:t>After studying this chapter, you should be able to:</a:t>
            </a:r>
          </a:p>
          <a:p>
            <a:pPr marL="533400" indent="-533400">
              <a:buFontTx/>
              <a:buAutoNum type="arabicPeriod"/>
            </a:pPr>
            <a:r>
              <a:rPr lang="ar-SA" altLang="ar-SA" sz="2800" dirty="0">
                <a:latin typeface="Aharoni" panose="02010803020104030203" pitchFamily="2" charset="-79"/>
                <a:ea typeface="ＭＳ Ｐゴシック" panose="020B0600070205080204" pitchFamily="34" charset="-128"/>
                <a:cs typeface="Aharoni" panose="02010803020104030203" pitchFamily="2" charset="-79"/>
              </a:rPr>
              <a:t>Brand Definition</a:t>
            </a:r>
            <a:endParaRPr lang="en-US" altLang="ar-SA" sz="2800" dirty="0">
              <a:latin typeface="Aharoni" panose="02010803020104030203" pitchFamily="2" charset="-79"/>
              <a:ea typeface="ＭＳ Ｐゴシック" panose="020B0600070205080204" pitchFamily="34" charset="-128"/>
              <a:cs typeface="Aharoni" panose="02010803020104030203" pitchFamily="2" charset="-79"/>
            </a:endParaRPr>
          </a:p>
          <a:p>
            <a:pPr marL="533400" indent="-533400">
              <a:buFontTx/>
              <a:buAutoNum type="arabicPeriod"/>
            </a:pPr>
            <a:r>
              <a:rPr lang="en-US" sz="2800" dirty="0">
                <a:latin typeface="Aharoni" panose="02010803020104030203" pitchFamily="2" charset="-79"/>
                <a:ea typeface="ＭＳ Ｐゴシック" panose="020B0600070205080204" pitchFamily="34" charset="-128"/>
                <a:cs typeface="Aharoni" panose="02010803020104030203" pitchFamily="2" charset="-79"/>
              </a:rPr>
              <a:t>The Importance Of Branding</a:t>
            </a:r>
          </a:p>
          <a:p>
            <a:pPr marL="533400" indent="-533400">
              <a:buFontTx/>
              <a:buAutoNum type="arabicPeriod"/>
            </a:pPr>
            <a:r>
              <a:rPr lang="en-US" altLang="en-US" sz="2800" dirty="0">
                <a:latin typeface="Aharoni" panose="02010803020104030203" pitchFamily="2" charset="-79"/>
                <a:ea typeface="ＭＳ Ｐゴシック" panose="020B0600070205080204" pitchFamily="34" charset="-128"/>
                <a:cs typeface="Aharoni" panose="02010803020104030203" pitchFamily="2" charset="-79"/>
              </a:rPr>
              <a:t>Forms</a:t>
            </a:r>
            <a:r>
              <a:rPr lang="en-US" sz="2800" dirty="0">
                <a:latin typeface="Aharoni" panose="02010803020104030203" pitchFamily="2" charset="-79"/>
                <a:ea typeface="ＭＳ Ｐゴシック" panose="020B0600070205080204" pitchFamily="34" charset="-128"/>
                <a:cs typeface="Aharoni" panose="02010803020104030203" pitchFamily="2" charset="-79"/>
              </a:rPr>
              <a:t> Of Brands</a:t>
            </a:r>
          </a:p>
          <a:p>
            <a:pPr marL="533400" indent="-533400">
              <a:buFontTx/>
              <a:buAutoNum type="arabicPeriod"/>
            </a:pPr>
            <a:r>
              <a:rPr lang="en-US" sz="2800" dirty="0">
                <a:latin typeface="Aharoni" panose="02010803020104030203" pitchFamily="2" charset="-79"/>
                <a:ea typeface="ＭＳ Ｐゴシック" panose="020B0600070205080204" pitchFamily="34" charset="-128"/>
                <a:cs typeface="Aharoni" panose="02010803020104030203" pitchFamily="2" charset="-79"/>
              </a:rPr>
              <a:t>Elements Of A Brand</a:t>
            </a:r>
          </a:p>
          <a:p>
            <a:pPr marL="533400" indent="-533400">
              <a:buFontTx/>
              <a:buAutoNum type="arabicPeriod"/>
            </a:pPr>
            <a:r>
              <a:rPr lang="en-US" sz="2800" dirty="0" smtClean="0">
                <a:latin typeface="Aharoni" panose="02010803020104030203" pitchFamily="2" charset="-79"/>
                <a:ea typeface="ＭＳ Ｐゴシック" panose="020B0600070205080204" pitchFamily="34" charset="-128"/>
                <a:cs typeface="Aharoni" panose="02010803020104030203" pitchFamily="2" charset="-79"/>
              </a:rPr>
              <a:t>Types </a:t>
            </a:r>
            <a:r>
              <a:rPr lang="en-US" sz="2800" dirty="0">
                <a:latin typeface="Aharoni" panose="02010803020104030203" pitchFamily="2" charset="-79"/>
                <a:ea typeface="ＭＳ Ｐゴシック" panose="020B0600070205080204" pitchFamily="34" charset="-128"/>
                <a:cs typeface="Aharoni" panose="02010803020104030203" pitchFamily="2" charset="-79"/>
              </a:rPr>
              <a:t>Of </a:t>
            </a:r>
            <a:r>
              <a:rPr lang="en-US" sz="2800" dirty="0" smtClean="0">
                <a:latin typeface="Aharoni" panose="02010803020104030203" pitchFamily="2" charset="-79"/>
                <a:ea typeface="ＭＳ Ｐゴシック" panose="020B0600070205080204" pitchFamily="34" charset="-128"/>
                <a:cs typeface="Aharoni" panose="02010803020104030203" pitchFamily="2" charset="-79"/>
              </a:rPr>
              <a:t>Brands</a:t>
            </a:r>
          </a:p>
          <a:p>
            <a:pPr marL="533400" indent="-533400">
              <a:buFontTx/>
              <a:buAutoNum type="arabicPeriod"/>
            </a:pPr>
            <a:r>
              <a:rPr lang="en-US" altLang="en-US" sz="2800" dirty="0" smtClean="0">
                <a:latin typeface="Aharoni" panose="02010803020104030203" pitchFamily="2" charset="-79"/>
                <a:ea typeface="ＭＳ Ｐゴシック" panose="020B0600070205080204" pitchFamily="34" charset="-128"/>
                <a:cs typeface="Aharoni" panose="02010803020104030203" pitchFamily="2" charset="-79"/>
              </a:rPr>
              <a:t>Branding </a:t>
            </a:r>
            <a:r>
              <a:rPr lang="en-US" altLang="en-US" sz="2800" dirty="0">
                <a:latin typeface="Aharoni" panose="02010803020104030203" pitchFamily="2" charset="-79"/>
                <a:ea typeface="ＭＳ Ｐゴシック" panose="020B0600070205080204" pitchFamily="34" charset="-128"/>
                <a:cs typeface="Aharoni" panose="02010803020104030203" pitchFamily="2" charset="-79"/>
              </a:rPr>
              <a:t>Mechanisms </a:t>
            </a:r>
          </a:p>
          <a:p>
            <a:pPr marL="533400" indent="-533400">
              <a:buFontTx/>
              <a:buAutoNum type="arabicPeriod"/>
            </a:pPr>
            <a:endParaRPr lang="en-US" sz="2800" b="1" dirty="0"/>
          </a:p>
          <a:p>
            <a:pPr marL="533400" indent="-533400">
              <a:buFontTx/>
              <a:buAutoNum type="arabicPeriod"/>
            </a:pPr>
            <a:endParaRPr lang="en-US" sz="2800" dirty="0" smtClean="0">
              <a:latin typeface="Aharoni" panose="02010803020104030203" pitchFamily="2" charset="-79"/>
              <a:ea typeface="ＭＳ Ｐゴシック" panose="020B0600070205080204" pitchFamily="34" charset="-128"/>
              <a:cs typeface="Aharoni" panose="02010803020104030203" pitchFamily="2" charset="-79"/>
            </a:endParaRPr>
          </a:p>
          <a:p>
            <a:pPr marL="533400" indent="-533400">
              <a:buFontTx/>
              <a:buAutoNum type="arabicPeriod"/>
            </a:pPr>
            <a:endParaRPr lang="en-US" sz="2800" dirty="0">
              <a:latin typeface="Aharoni" panose="02010803020104030203" pitchFamily="2" charset="-79"/>
              <a:ea typeface="ＭＳ Ｐゴシック" panose="020B0600070205080204" pitchFamily="34" charset="-128"/>
              <a:cs typeface="Aharoni" panose="02010803020104030203" pitchFamily="2" charset="-79"/>
            </a:endParaRPr>
          </a:p>
          <a:p>
            <a:pPr marL="533400" indent="-533400">
              <a:buFontTx/>
              <a:buAutoNum type="arabicPeriod"/>
            </a:pPr>
            <a:endParaRPr lang="en-US" sz="2800" dirty="0" smtClean="0">
              <a:latin typeface="Aharoni" panose="02010803020104030203" pitchFamily="2" charset="-79"/>
              <a:ea typeface="ＭＳ Ｐゴシック" panose="020B0600070205080204" pitchFamily="34" charset="-128"/>
              <a:cs typeface="Aharoni" panose="02010803020104030203" pitchFamily="2" charset="-79"/>
            </a:endParaRPr>
          </a:p>
          <a:p>
            <a:pPr marL="533400" indent="-533400">
              <a:buFontTx/>
              <a:buAutoNum type="arabicPeriod"/>
            </a:pPr>
            <a:endParaRPr lang="en-US" sz="2800" dirty="0">
              <a:latin typeface="Aharoni" panose="02010803020104030203" pitchFamily="2" charset="-79"/>
              <a:ea typeface="ＭＳ Ｐゴシック" panose="020B0600070205080204" pitchFamily="34" charset="-128"/>
              <a:cs typeface="Aharoni" panose="02010803020104030203" pitchFamily="2" charset="-79"/>
            </a:endParaRPr>
          </a:p>
          <a:p>
            <a:pPr marL="533400" indent="-533400">
              <a:buFontTx/>
              <a:buAutoNum type="arabicPeriod"/>
            </a:pPr>
            <a:endParaRPr lang="ar-SA" altLang="ar-SA" sz="2800" b="1" dirty="0"/>
          </a:p>
          <a:p>
            <a:pPr marL="533400" indent="-533400">
              <a:buFontTx/>
              <a:buAutoNum type="arabicPeriod"/>
            </a:pPr>
            <a:endParaRPr lang="en-US" altLang="ar-SA" sz="2800" b="1" dirty="0"/>
          </a:p>
          <a:p>
            <a:pPr marL="457200" indent="-457200">
              <a:buFont typeface="Wingdings" panose="05000000000000000000" pitchFamily="2" charset="2"/>
              <a:buChar char="q"/>
            </a:pPr>
            <a:endParaRPr lang="ar-SA" sz="2800" b="1" dirty="0"/>
          </a:p>
          <a:p>
            <a:pPr marL="457200" indent="-457200">
              <a:buFont typeface="Wingdings" panose="05000000000000000000" pitchFamily="2" charset="2"/>
              <a:buChar char="q"/>
            </a:pPr>
            <a:endParaRPr lang="en-US" sz="2800" dirty="0">
              <a:latin typeface="Tajawal Medium" panose="00000600000000000000" pitchFamily="2" charset="-78"/>
              <a:cs typeface="Tajawal Medium" panose="00000600000000000000" pitchFamily="2" charset="-78"/>
            </a:endParaRPr>
          </a:p>
          <a:p>
            <a:pPr marL="457200" indent="-457200">
              <a:buFont typeface="Wingdings" panose="05000000000000000000" pitchFamily="2" charset="2"/>
              <a:buChar char="q"/>
            </a:pPr>
            <a:endParaRPr lang="en-US" sz="2800" b="1" dirty="0"/>
          </a:p>
        </p:txBody>
      </p:sp>
      <p:sp>
        <p:nvSpPr>
          <p:cNvPr id="10" name="Slide Number Placeholder 9"/>
          <p:cNvSpPr>
            <a:spLocks noGrp="1"/>
          </p:cNvSpPr>
          <p:nvPr>
            <p:ph type="sldNum" sz="quarter" idx="12"/>
          </p:nvPr>
        </p:nvSpPr>
        <p:spPr>
          <a:xfrm>
            <a:off x="10993820" y="6356350"/>
            <a:ext cx="515008" cy="365125"/>
          </a:xfrm>
          <a:solidFill>
            <a:schemeClr val="accent1"/>
          </a:solidFill>
          <a:ln>
            <a:solidFill>
              <a:schemeClr val="tx1"/>
            </a:solidFill>
          </a:ln>
        </p:spPr>
        <p:txBody>
          <a:bodyPr/>
          <a:lstStyle/>
          <a:p>
            <a:pPr algn="ctr"/>
            <a:fld id="{FDED41F8-FC0F-4085-8150-313B6CF05213}" type="slidenum">
              <a:rPr lang="en-US" sz="1800" b="1" smtClean="0">
                <a:solidFill>
                  <a:schemeClr val="tx1"/>
                </a:solidFill>
              </a:rPr>
              <a:pPr algn="ctr"/>
              <a:t>2</a:t>
            </a:fld>
            <a:endParaRPr lang="en-US" sz="1800" b="1">
              <a:solidFill>
                <a:schemeClr val="tx1"/>
              </a:solidFill>
            </a:endParaRPr>
          </a:p>
        </p:txBody>
      </p:sp>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56583" y="3421637"/>
            <a:ext cx="4850834" cy="2297603"/>
          </a:xfrm>
          <a:prstGeom prst="rect">
            <a:avLst/>
          </a:prstGeom>
          <a:ln>
            <a:solidFill>
              <a:schemeClr val="accent1"/>
            </a:solidFill>
          </a:ln>
        </p:spPr>
      </p:pic>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pic>
        <p:nvPicPr>
          <p:cNvPr id="13"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83739" y="469663"/>
            <a:ext cx="2457656" cy="670874"/>
          </a:xfrm>
          <a:prstGeom prst="rect">
            <a:avLst/>
          </a:prstGeom>
        </p:spPr>
      </p:pic>
    </p:spTree>
    <p:extLst>
      <p:ext uri="{BB962C8B-B14F-4D97-AF65-F5344CB8AC3E}">
        <p14:creationId xmlns:p14="http://schemas.microsoft.com/office/powerpoint/2010/main" val="14671132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5242" y="0"/>
            <a:ext cx="9533101" cy="1610200"/>
          </a:xfrm>
          <a:prstGeom prst="rect">
            <a:avLst/>
          </a:prstGeom>
        </p:spPr>
      </p:pic>
      <p:sp>
        <p:nvSpPr>
          <p:cNvPr id="7" name="TextBox 6"/>
          <p:cNvSpPr txBox="1"/>
          <p:nvPr/>
        </p:nvSpPr>
        <p:spPr>
          <a:xfrm>
            <a:off x="2650377" y="543490"/>
            <a:ext cx="5736878" cy="523220"/>
          </a:xfrm>
          <a:prstGeom prst="rect">
            <a:avLst/>
          </a:prstGeom>
          <a:noFill/>
        </p:spPr>
        <p:txBody>
          <a:bodyPr wrap="square" rtlCol="0">
            <a:spAutoFit/>
          </a:bodyPr>
          <a:lstStyle/>
          <a:p>
            <a:pPr algn="ctr"/>
            <a:r>
              <a:rPr lang="en-US" altLang="en-US" sz="2800" b="1" dirty="0">
                <a:solidFill>
                  <a:schemeClr val="bg1"/>
                </a:solidFill>
              </a:rPr>
              <a:t>Branding</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Rectangle 7"/>
          <p:cNvSpPr>
            <a:spLocks noChangeArrowheads="1"/>
          </p:cNvSpPr>
          <p:nvPr/>
        </p:nvSpPr>
        <p:spPr bwMode="auto">
          <a:xfrm>
            <a:off x="1619051" y="3546356"/>
            <a:ext cx="7412673" cy="1569660"/>
          </a:xfrm>
          <a:prstGeom prst="rect">
            <a:avLst/>
          </a:prstGeom>
          <a:noFill/>
          <a:ln>
            <a:solidFill>
              <a:schemeClr val="accent1"/>
            </a:solidFill>
          </a:ln>
          <a:extLst/>
        </p:spPr>
        <p:txBody>
          <a:bodyPr wrap="square" rtlCol="0" anchor="t">
            <a:spAutoFit/>
          </a:bodyPr>
          <a:lstStyle/>
          <a:p>
            <a:pPr marL="533400" indent="-533400"/>
            <a:r>
              <a:rPr lang="en-US" altLang="en-US" sz="2400" b="1" dirty="0">
                <a:solidFill>
                  <a:srgbClr val="FF0000"/>
                </a:solidFill>
              </a:rPr>
              <a:t>Branding</a:t>
            </a:r>
            <a:r>
              <a:rPr lang="en-US" altLang="en-US" sz="2400" b="1" dirty="0"/>
              <a:t> </a:t>
            </a:r>
            <a:r>
              <a:rPr lang="en-US" altLang="en-US" sz="2400" b="1" dirty="0" smtClean="0"/>
              <a:t> </a:t>
            </a:r>
          </a:p>
          <a:p>
            <a:pPr marL="533400" indent="-533400"/>
            <a:r>
              <a:rPr lang="en-US" altLang="en-US" sz="2400" b="1" dirty="0" smtClean="0"/>
              <a:t>       describes </a:t>
            </a:r>
            <a:r>
              <a:rPr lang="en-US" altLang="en-US" sz="2400" b="1" dirty="0"/>
              <a:t>a company’s or event’s efforts to develop a personality and make its products or services different from the </a:t>
            </a:r>
            <a:r>
              <a:rPr lang="en-US" altLang="en-US" sz="2400" b="1" dirty="0" smtClean="0"/>
              <a:t>competition</a:t>
            </a:r>
            <a:endParaRPr lang="en-US" altLang="en-US" sz="2400" b="1" dirty="0"/>
          </a:p>
        </p:txBody>
      </p:sp>
      <p:sp>
        <p:nvSpPr>
          <p:cNvPr id="11" name="Rectangle 12"/>
          <p:cNvSpPr>
            <a:spLocks noChangeArrowheads="1"/>
          </p:cNvSpPr>
          <p:nvPr/>
        </p:nvSpPr>
        <p:spPr bwMode="auto">
          <a:xfrm>
            <a:off x="1699056" y="1521703"/>
            <a:ext cx="7412672" cy="1569660"/>
          </a:xfrm>
          <a:prstGeom prst="rect">
            <a:avLst/>
          </a:prstGeom>
          <a:noFill/>
          <a:ln>
            <a:solidFill>
              <a:schemeClr val="accent1"/>
            </a:solidFill>
          </a:ln>
          <a:extLst/>
        </p:spPr>
        <p:txBody>
          <a:bodyPr wrap="square" rtlCol="0" anchor="t">
            <a:spAutoFit/>
          </a:bodyPr>
          <a:lstStyle/>
          <a:p>
            <a:pPr marL="533400" indent="-533400"/>
            <a:r>
              <a:rPr lang="en-US" altLang="en-US" sz="2400" b="1" dirty="0">
                <a:solidFill>
                  <a:srgbClr val="FF0000"/>
                </a:solidFill>
              </a:rPr>
              <a:t>Branding</a:t>
            </a:r>
            <a:r>
              <a:rPr lang="en-US" altLang="en-US" sz="2400" b="1" dirty="0" smtClean="0">
                <a:solidFill>
                  <a:srgbClr val="FF0000"/>
                </a:solidFill>
              </a:rPr>
              <a:t>:</a:t>
            </a:r>
            <a:endParaRPr lang="en-US" altLang="en-US" sz="2400" b="1" dirty="0"/>
          </a:p>
          <a:p>
            <a:pPr marL="533400" indent="-533400"/>
            <a:r>
              <a:rPr lang="en-US" altLang="en-US" sz="2400" b="1" dirty="0" smtClean="0"/>
              <a:t>       The </a:t>
            </a:r>
            <a:r>
              <a:rPr lang="en-US" altLang="en-US" sz="2400" b="1" dirty="0"/>
              <a:t>use of a name, design, symbol, or </a:t>
            </a:r>
            <a:r>
              <a:rPr lang="en-US" altLang="en-US" sz="2400" b="1" dirty="0" smtClean="0"/>
              <a:t>a combination </a:t>
            </a:r>
            <a:r>
              <a:rPr lang="en-US" altLang="en-US" sz="2400" b="1" dirty="0"/>
              <a:t>of those elements that </a:t>
            </a:r>
            <a:r>
              <a:rPr lang="en-US" altLang="en-US" sz="2400" b="1" dirty="0" smtClean="0"/>
              <a:t>at organization </a:t>
            </a:r>
            <a:r>
              <a:rPr lang="en-US" altLang="en-US" sz="2400" b="1" dirty="0"/>
              <a:t>uses to help differentiate its products from the competition </a:t>
            </a:r>
          </a:p>
        </p:txBody>
      </p:sp>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32038" y="3092159"/>
            <a:ext cx="2440010" cy="1559761"/>
          </a:xfrm>
          <a:prstGeom prst="rect">
            <a:avLst/>
          </a:prstGeom>
        </p:spPr>
      </p:pic>
      <p:sp>
        <p:nvSpPr>
          <p:cNvPr id="9" name="Slide Number Placeholder 8"/>
          <p:cNvSpPr>
            <a:spLocks noGrp="1"/>
          </p:cNvSpPr>
          <p:nvPr>
            <p:ph type="sldNum" sz="quarter" idx="12"/>
          </p:nvPr>
        </p:nvSpPr>
        <p:spPr>
          <a:xfrm>
            <a:off x="5325387" y="6337673"/>
            <a:ext cx="696310" cy="365125"/>
          </a:xfrm>
          <a:solidFill>
            <a:schemeClr val="accent1"/>
          </a:solidFill>
          <a:ln>
            <a:solidFill>
              <a:schemeClr val="accent1">
                <a:lumMod val="50000"/>
              </a:schemeClr>
            </a:solidFill>
          </a:ln>
        </p:spPr>
        <p:txBody>
          <a:bodyPr/>
          <a:lstStyle/>
          <a:p>
            <a:pPr algn="ctr"/>
            <a:fld id="{FDED41F8-FC0F-4085-8150-313B6CF05213}" type="slidenum">
              <a:rPr lang="en-US" sz="1600" b="1" smtClean="0">
                <a:solidFill>
                  <a:schemeClr val="tx1"/>
                </a:solidFill>
              </a:rPr>
              <a:pPr algn="ctr"/>
              <a:t>3</a:t>
            </a:fld>
            <a:endParaRPr lang="en-US" sz="1600" b="1" dirty="0">
              <a:solidFill>
                <a:schemeClr val="tx1"/>
              </a:solidFill>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pic>
        <p:nvPicPr>
          <p:cNvPr id="14"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12933" y="467828"/>
            <a:ext cx="2457656" cy="670874"/>
          </a:xfrm>
          <a:prstGeom prst="rect">
            <a:avLst/>
          </a:prstGeom>
        </p:spPr>
      </p:pic>
    </p:spTree>
    <p:extLst>
      <p:ext uri="{BB962C8B-B14F-4D97-AF65-F5344CB8AC3E}">
        <p14:creationId xmlns:p14="http://schemas.microsoft.com/office/powerpoint/2010/main" val="3761339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1+#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 calcmode="lin" valueType="num">
                                      <p:cBhvr additive="base">
                                        <p:cTn id="12" dur="500" fill="hold"/>
                                        <p:tgtEl>
                                          <p:spTgt spid="10">
                                            <p:txEl>
                                              <p:pRg st="0" end="0"/>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10">
                                            <p:txEl>
                                              <p:pRg st="0" end="0"/>
                                            </p:txEl>
                                          </p:spTgt>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0">
                                            <p:txEl>
                                              <p:pRg st="1" end="1"/>
                                            </p:txEl>
                                          </p:spTgt>
                                        </p:tgtEl>
                                        <p:attrNameLst>
                                          <p:attrName>style.visibility</p:attrName>
                                        </p:attrNameLst>
                                      </p:cBhvr>
                                      <p:to>
                                        <p:strVal val="visible"/>
                                      </p:to>
                                    </p:set>
                                    <p:anim calcmode="lin" valueType="num">
                                      <p:cBhvr additive="base">
                                        <p:cTn id="17" dur="500" fill="hold"/>
                                        <p:tgtEl>
                                          <p:spTgt spid="10">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0">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533101" cy="1610200"/>
          </a:xfrm>
          <a:prstGeom prst="rect">
            <a:avLst/>
          </a:prstGeom>
        </p:spPr>
      </p:pic>
      <p:sp>
        <p:nvSpPr>
          <p:cNvPr id="9" name="Title 1"/>
          <p:cNvSpPr txBox="1">
            <a:spLocks/>
          </p:cNvSpPr>
          <p:nvPr/>
        </p:nvSpPr>
        <p:spPr>
          <a:xfrm>
            <a:off x="920360" y="285911"/>
            <a:ext cx="9913434" cy="1421928"/>
          </a:xfrm>
          <a:prstGeom prst="rect">
            <a:avLst/>
          </a:prstGeom>
          <a:noFill/>
          <a:ln>
            <a:noFill/>
          </a:ln>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SA" altLang="ar-SA"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
            </a:r>
            <a:br>
              <a:rPr lang="ar-SA" altLang="ar-SA"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br>
            <a:r>
              <a:rPr lang="ar-SA" altLang="ar-SA"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Brand definition</a:t>
            </a:r>
            <a:br>
              <a:rPr lang="ar-SA" altLang="ar-SA"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br>
            <a:endParaRPr lang="ar-SA"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Rectangle 1"/>
          <p:cNvSpPr txBox="1">
            <a:spLocks noChangeArrowheads="1"/>
          </p:cNvSpPr>
          <p:nvPr/>
        </p:nvSpPr>
        <p:spPr bwMode="auto">
          <a:xfrm>
            <a:off x="1922145" y="1707839"/>
            <a:ext cx="8245621" cy="2817364"/>
          </a:xfrm>
          <a:prstGeom prst="rect">
            <a:avLst/>
          </a:prstGeom>
          <a:ln>
            <a:solidFill>
              <a:schemeClr val="accent1"/>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pPr>
            <a:r>
              <a:rPr lang="ar-SA" altLang="ar-SA" b="1" dirty="0" smtClean="0"/>
              <a:t>“A brand is a name, term, design, symbol, or any other feature that identifies one seller’s good or service as distinct from those of other sellers” (</a:t>
            </a:r>
            <a:r>
              <a:rPr lang="ar-SA" altLang="ar-SA" b="1" dirty="0" smtClean="0">
                <a:solidFill>
                  <a:srgbClr val="FF0000"/>
                </a:solidFill>
              </a:rPr>
              <a:t>American Marketing Association(</a:t>
            </a:r>
          </a:p>
          <a:p>
            <a:pPr>
              <a:buFont typeface="Wingdings" panose="05000000000000000000" pitchFamily="2" charset="2"/>
              <a:buChar char="Ø"/>
            </a:pPr>
            <a:endParaRPr lang="ar-SA" altLang="ar-SA" b="1" dirty="0" smtClean="0"/>
          </a:p>
          <a:p>
            <a:pPr>
              <a:buFont typeface="Wingdings" panose="05000000000000000000" pitchFamily="2" charset="2"/>
              <a:buChar char="Ø"/>
            </a:pPr>
            <a:r>
              <a:rPr lang="en-US" b="1" dirty="0" smtClean="0"/>
              <a:t>Branding is endowing products and services with the power of a brand” (</a:t>
            </a:r>
            <a:r>
              <a:rPr lang="en-US" b="1" dirty="0" smtClean="0">
                <a:solidFill>
                  <a:srgbClr val="FF0000"/>
                </a:solidFill>
              </a:rPr>
              <a:t>Kotler &amp; Keller, 2015)</a:t>
            </a:r>
          </a:p>
          <a:p>
            <a:pPr>
              <a:buFont typeface="Wingdings" panose="05000000000000000000" pitchFamily="2" charset="2"/>
              <a:buChar char="Ø"/>
            </a:pPr>
            <a:endParaRPr lang="ar-SA" altLang="ar-SA" b="1" dirty="0"/>
          </a:p>
        </p:txBody>
      </p:sp>
      <p:pic>
        <p:nvPicPr>
          <p:cNvPr id="11" name="Picture 3"/>
          <p:cNvPicPr>
            <a:picLocks noChangeAspect="1" noChangeArrowheads="1"/>
          </p:cNvPicPr>
          <p:nvPr/>
        </p:nvPicPr>
        <p:blipFill>
          <a:blip r:embed="rId5" cstate="print"/>
          <a:srcRect/>
          <a:stretch>
            <a:fillRect/>
          </a:stretch>
        </p:blipFill>
        <p:spPr bwMode="auto">
          <a:xfrm>
            <a:off x="234593" y="2865480"/>
            <a:ext cx="1687552" cy="13796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Picture 4"/>
          <p:cNvPicPr>
            <a:picLocks noChangeAspect="1" noChangeArrowheads="1"/>
          </p:cNvPicPr>
          <p:nvPr/>
        </p:nvPicPr>
        <p:blipFill>
          <a:blip r:embed="rId6" cstate="print"/>
          <a:srcRect/>
          <a:stretch>
            <a:fillRect/>
          </a:stretch>
        </p:blipFill>
        <p:spPr bwMode="auto">
          <a:xfrm>
            <a:off x="5064887" y="4602783"/>
            <a:ext cx="1624379" cy="108291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3" name="Picture 12"/>
          <p:cNvPicPr>
            <a:picLocks noChangeAspect="1" noChangeArrowheads="1"/>
          </p:cNvPicPr>
          <p:nvPr/>
        </p:nvPicPr>
        <p:blipFill>
          <a:blip r:embed="rId7" cstate="print"/>
          <a:srcRect/>
          <a:stretch>
            <a:fillRect/>
          </a:stretch>
        </p:blipFill>
        <p:spPr bwMode="auto">
          <a:xfrm>
            <a:off x="10235091" y="2240530"/>
            <a:ext cx="1065972" cy="102281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Slide Number Placeholder 6"/>
          <p:cNvSpPr>
            <a:spLocks noGrp="1"/>
          </p:cNvSpPr>
          <p:nvPr>
            <p:ph type="sldNum" sz="quarter" idx="12"/>
          </p:nvPr>
        </p:nvSpPr>
        <p:spPr>
          <a:xfrm>
            <a:off x="8610600" y="6356350"/>
            <a:ext cx="827690"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4</a:t>
            </a:fld>
            <a:endParaRPr lang="en-US" sz="1600" b="1">
              <a:solidFill>
                <a:schemeClr val="tx1"/>
              </a:solidFill>
            </a:endParaRPr>
          </a:p>
        </p:txBody>
      </p:sp>
      <p:pic>
        <p:nvPicPr>
          <p:cNvPr id="14" name="Picture 13">
            <a:extLst>
              <a:ext uri="{FF2B5EF4-FFF2-40B4-BE49-F238E27FC236}">
                <a16:creationId xmlns:a16="http://schemas.microsoft.com/office/drawing/2014/main" id="{7B1083B8-7F24-C9AF-FA88-CAB8BE99D406}"/>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9490886" y="108299"/>
            <a:ext cx="2403708" cy="2125989"/>
          </a:xfrm>
          <a:prstGeom prst="rect">
            <a:avLst/>
          </a:prstGeom>
        </p:spPr>
      </p:pic>
      <p:pic>
        <p:nvPicPr>
          <p:cNvPr id="15" name="Graphic 46">
            <a:extLst>
              <a:ext uri="{FF2B5EF4-FFF2-40B4-BE49-F238E27FC236}">
                <a16:creationId xmlns:a16="http://schemas.microsoft.com/office/drawing/2014/main" id="{D4AF3B79-7C62-249A-6AAB-EA6585FAC59E}"/>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308694" y="575753"/>
            <a:ext cx="2457656" cy="670874"/>
          </a:xfrm>
          <a:prstGeom prst="rect">
            <a:avLst/>
          </a:prstGeom>
        </p:spPr>
      </p:pic>
    </p:spTree>
    <p:extLst>
      <p:ext uri="{BB962C8B-B14F-4D97-AF65-F5344CB8AC3E}">
        <p14:creationId xmlns:p14="http://schemas.microsoft.com/office/powerpoint/2010/main" val="18928166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1289" y="0"/>
            <a:ext cx="9533101" cy="1610200"/>
          </a:xfrm>
          <a:prstGeom prst="rect">
            <a:avLst/>
          </a:prstGeom>
        </p:spPr>
      </p:pic>
      <p:sp>
        <p:nvSpPr>
          <p:cNvPr id="9" name="Title 1"/>
          <p:cNvSpPr txBox="1">
            <a:spLocks/>
          </p:cNvSpPr>
          <p:nvPr/>
        </p:nvSpPr>
        <p:spPr>
          <a:xfrm>
            <a:off x="491358" y="0"/>
            <a:ext cx="9922727" cy="1754326"/>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SA" altLang="ar-SA" sz="40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
            </a:r>
            <a:br>
              <a:rPr lang="ar-SA" altLang="ar-SA" sz="40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br>
            <a:r>
              <a:rPr lang="ar-SA" altLang="ar-SA" sz="40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Brand definition</a:t>
            </a:r>
            <a:br>
              <a:rPr lang="ar-SA" altLang="ar-SA" sz="40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br>
            <a:endParaRPr lang="ar-SA" sz="40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1538840" y="1754326"/>
            <a:ext cx="9125608" cy="3448261"/>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smtClean="0"/>
              <a:t>“</a:t>
            </a:r>
            <a:r>
              <a:rPr lang="en-US" b="1" dirty="0" smtClean="0">
                <a:solidFill>
                  <a:srgbClr val="FF0000"/>
                </a:solidFill>
              </a:rPr>
              <a:t>Branding</a:t>
            </a:r>
            <a:r>
              <a:rPr lang="en-US" b="1" dirty="0" smtClean="0"/>
              <a:t> is the process of giving a meaning to specific organization, company, products or services by creating and shaping a brand in consumers’ minds. It is a strategy designed by organizations to help people to quickly identify and experience their brand, and give them a reason to choose their products over the competition’s, by clarifying what this particular brand is and is not.</a:t>
            </a:r>
            <a:endParaRPr lang="ar-SA" b="1" dirty="0"/>
          </a:p>
        </p:txBody>
      </p:sp>
      <p:sp>
        <p:nvSpPr>
          <p:cNvPr id="7" name="Slide Number Placeholder 6"/>
          <p:cNvSpPr>
            <a:spLocks noGrp="1"/>
          </p:cNvSpPr>
          <p:nvPr>
            <p:ph type="sldNum" sz="quarter" idx="12"/>
          </p:nvPr>
        </p:nvSpPr>
        <p:spPr>
          <a:xfrm>
            <a:off x="10664448" y="6356350"/>
            <a:ext cx="689352"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5</a:t>
            </a:fld>
            <a:endParaRPr lang="en-US" sz="1600" b="1">
              <a:solidFill>
                <a:schemeClr val="tx1"/>
              </a:solidFill>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pic>
        <p:nvPicPr>
          <p:cNvPr id="13"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25583" y="450704"/>
            <a:ext cx="2457656" cy="670874"/>
          </a:xfrm>
          <a:prstGeom prst="rect">
            <a:avLst/>
          </a:prstGeom>
        </p:spPr>
      </p:pic>
    </p:spTree>
    <p:extLst>
      <p:ext uri="{BB962C8B-B14F-4D97-AF65-F5344CB8AC3E}">
        <p14:creationId xmlns:p14="http://schemas.microsoft.com/office/powerpoint/2010/main" val="12646529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533101" cy="1610200"/>
          </a:xfrm>
          <a:prstGeom prst="rect">
            <a:avLst/>
          </a:prstGeom>
        </p:spPr>
      </p:pic>
      <p:sp>
        <p:nvSpPr>
          <p:cNvPr id="9" name="Title 1"/>
          <p:cNvSpPr txBox="1">
            <a:spLocks/>
          </p:cNvSpPr>
          <p:nvPr/>
        </p:nvSpPr>
        <p:spPr>
          <a:xfrm>
            <a:off x="1981200" y="603145"/>
            <a:ext cx="7867650" cy="547842"/>
          </a:xfrm>
          <a:prstGeom prst="rect">
            <a:avLst/>
          </a:prstGeom>
          <a:noFill/>
          <a:ln>
            <a:noFill/>
          </a:ln>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THE IMPORTANCE OF BRANDING</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1442934" y="1610200"/>
            <a:ext cx="9317421" cy="3962400"/>
          </a:xfrm>
          <a:prstGeom prst="rect">
            <a:avLst/>
          </a:prstGeom>
          <a:ln>
            <a:solidFill>
              <a:schemeClr val="accent1"/>
            </a:solidFill>
          </a:ln>
        </p:spPr>
        <p:txBody>
          <a:bodyPr vert="horz" lIns="91440" tIns="45720" rIns="91440" bIns="45720" rtlCol="0">
            <a:normAutofit/>
          </a:bodyPr>
          <a:lstStyle>
            <a:defPPr>
              <a:defRPr lang="en-US"/>
            </a:defPPr>
            <a:lvl1pPr marL="228600" indent="-228600">
              <a:lnSpc>
                <a:spcPct val="90000"/>
              </a:lnSpc>
              <a:spcBef>
                <a:spcPts val="1000"/>
              </a:spcBef>
              <a:buFont typeface="Wingdings" panose="05000000000000000000" pitchFamily="2" charset="2"/>
              <a:buChar char="Ø"/>
              <a:defRPr sz="2800" b="1"/>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514350" indent="-514350">
              <a:buFont typeface="+mj-lt"/>
              <a:buAutoNum type="arabicPeriod"/>
            </a:pPr>
            <a:r>
              <a:rPr lang="en-US" dirty="0"/>
              <a:t>To build product recognition and customer loyalty</a:t>
            </a:r>
          </a:p>
          <a:p>
            <a:pPr marL="514350" indent="-514350">
              <a:buFont typeface="+mj-lt"/>
              <a:buAutoNum type="arabicPeriod"/>
            </a:pPr>
            <a:r>
              <a:rPr lang="en-US" dirty="0"/>
              <a:t>To ensure quality and consistency</a:t>
            </a:r>
          </a:p>
          <a:p>
            <a:pPr marL="514350" indent="-514350">
              <a:buFont typeface="+mj-lt"/>
              <a:buAutoNum type="arabicPeriod"/>
            </a:pPr>
            <a:r>
              <a:rPr lang="en-US" dirty="0"/>
              <a:t>To capitalize on brand </a:t>
            </a:r>
            <a:r>
              <a:rPr lang="en-US" dirty="0" smtClean="0"/>
              <a:t>exposure</a:t>
            </a:r>
          </a:p>
          <a:p>
            <a:pPr marL="514350" indent="-514350">
              <a:buFont typeface="+mj-lt"/>
              <a:buAutoNum type="arabicPeriod"/>
            </a:pPr>
            <a:r>
              <a:rPr lang="en-US" dirty="0"/>
              <a:t>Branding builds </a:t>
            </a:r>
            <a:r>
              <a:rPr lang="en-US" dirty="0" smtClean="0"/>
              <a:t>confidence</a:t>
            </a:r>
          </a:p>
          <a:p>
            <a:pPr marL="514350" indent="-514350">
              <a:buFont typeface="+mj-lt"/>
              <a:buAutoNum type="arabicPeriod"/>
            </a:pPr>
            <a:r>
              <a:rPr lang="en-US" dirty="0"/>
              <a:t>Branding builds an emotional </a:t>
            </a:r>
            <a:r>
              <a:rPr lang="en-US" dirty="0" smtClean="0"/>
              <a:t>connection</a:t>
            </a:r>
          </a:p>
          <a:p>
            <a:pPr marL="514350" indent="-514350">
              <a:buFont typeface="+mj-lt"/>
              <a:buAutoNum type="arabicPeriod"/>
            </a:pPr>
            <a:r>
              <a:rPr lang="en-US" dirty="0"/>
              <a:t>Branding tells your story in an instant</a:t>
            </a:r>
          </a:p>
          <a:p>
            <a:pPr marL="514350" indent="-514350">
              <a:buFont typeface="+mj-lt"/>
              <a:buAutoNum type="arabicPeriod"/>
            </a:pPr>
            <a:endParaRPr lang="en-US" dirty="0"/>
          </a:p>
        </p:txBody>
      </p:sp>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49406" y="3598772"/>
            <a:ext cx="2209800" cy="2066925"/>
          </a:xfrm>
          <a:prstGeom prst="rect">
            <a:avLst/>
          </a:prstGeom>
        </p:spPr>
      </p:pic>
      <p:sp>
        <p:nvSpPr>
          <p:cNvPr id="11" name="Slide Number Placeholder 10"/>
          <p:cNvSpPr>
            <a:spLocks noGrp="1"/>
          </p:cNvSpPr>
          <p:nvPr>
            <p:ph type="sldNum" sz="quarter" idx="12"/>
          </p:nvPr>
        </p:nvSpPr>
        <p:spPr>
          <a:xfrm>
            <a:off x="10760354" y="6356350"/>
            <a:ext cx="593445"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6</a:t>
            </a:fld>
            <a:endParaRPr lang="en-US" sz="1600" b="1">
              <a:solidFill>
                <a:schemeClr val="tx1"/>
              </a:solidFill>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pic>
        <p:nvPicPr>
          <p:cNvPr id="13"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11289" y="375497"/>
            <a:ext cx="2457656" cy="670874"/>
          </a:xfrm>
          <a:prstGeom prst="rect">
            <a:avLst/>
          </a:prstGeom>
        </p:spPr>
      </p:pic>
    </p:spTree>
    <p:extLst>
      <p:ext uri="{BB962C8B-B14F-4D97-AF65-F5344CB8AC3E}">
        <p14:creationId xmlns:p14="http://schemas.microsoft.com/office/powerpoint/2010/main" val="20922537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44579" y="0"/>
            <a:ext cx="9533101" cy="1610200"/>
          </a:xfrm>
          <a:prstGeom prst="rect">
            <a:avLst/>
          </a:prstGeom>
        </p:spPr>
      </p:pic>
      <p:sp>
        <p:nvSpPr>
          <p:cNvPr id="9" name="Rectangle 2"/>
          <p:cNvSpPr>
            <a:spLocks noChangeArrowheads="1"/>
          </p:cNvSpPr>
          <p:nvPr/>
        </p:nvSpPr>
        <p:spPr bwMode="auto">
          <a:xfrm>
            <a:off x="1806498" y="519467"/>
            <a:ext cx="8374565" cy="547842"/>
          </a:xfrm>
          <a:prstGeom prst="rect">
            <a:avLst/>
          </a:prstGeom>
          <a:noFill/>
          <a:ln>
            <a:noFill/>
          </a:ln>
          <a:extLst/>
        </p:spPr>
        <p:txBody>
          <a:bodyPr vert="horz" wrap="square" lIns="91440" tIns="45720" rIns="91440" bIns="45720" rtlCol="0" anchor="ctr">
            <a:spAutoFit/>
          </a:bodyPr>
          <a:lstStyle/>
          <a:p>
            <a:pPr algn="ctr">
              <a:lnSpc>
                <a:spcPct val="90000"/>
              </a:lnSpc>
              <a:spcBef>
                <a:spcPct val="0"/>
              </a:spcBef>
            </a:pPr>
            <a:r>
              <a:rPr lang="en-US" alt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rPr>
              <a:t>benefits</a:t>
            </a:r>
            <a:r>
              <a:rPr lang="en-US" alt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 </a:t>
            </a:r>
            <a:r>
              <a:rPr lang="en-US" alt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rPr>
              <a:t>of a Strong Brand </a:t>
            </a:r>
          </a:p>
        </p:txBody>
      </p:sp>
      <p:sp>
        <p:nvSpPr>
          <p:cNvPr id="10" name="Rectangle 3"/>
          <p:cNvSpPr>
            <a:spLocks noChangeArrowheads="1"/>
          </p:cNvSpPr>
          <p:nvPr/>
        </p:nvSpPr>
        <p:spPr bwMode="auto">
          <a:xfrm>
            <a:off x="1953386" y="2245343"/>
            <a:ext cx="8552985" cy="3477875"/>
          </a:xfrm>
          <a:prstGeom prst="rect">
            <a:avLst/>
          </a:prstGeom>
          <a:noFill/>
          <a:ln w="9525">
            <a:solidFill>
              <a:schemeClr val="accent1"/>
            </a:solidFill>
            <a:miter lim="800000"/>
            <a:headEnd/>
            <a:tailEnd/>
          </a:ln>
          <a:extLst/>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buFont typeface="Wingdings" panose="05000000000000000000" pitchFamily="2" charset="2"/>
              <a:buNone/>
            </a:pPr>
            <a:endParaRPr lang="en-US" altLang="en-US" sz="2000" b="1" dirty="0">
              <a:latin typeface="Verdana" panose="020B0604030504040204" pitchFamily="34" charset="0"/>
            </a:endParaRPr>
          </a:p>
          <a:p>
            <a:pPr marL="342900" indent="-342900" eaLnBrk="1" hangingPunct="1">
              <a:buFont typeface="Wingdings" panose="05000000000000000000" pitchFamily="2" charset="2"/>
              <a:buChar char="Ø"/>
            </a:pPr>
            <a:r>
              <a:rPr lang="en-US" altLang="en-US" sz="2000" b="1" dirty="0" smtClean="0">
                <a:latin typeface="Verdana" panose="020B0604030504040204" pitchFamily="34" charset="0"/>
              </a:rPr>
              <a:t>Strong </a:t>
            </a:r>
            <a:r>
              <a:rPr lang="en-US" altLang="en-US" sz="2000" b="1" dirty="0">
                <a:latin typeface="Verdana" panose="020B0604030504040204" pitchFamily="34" charset="0"/>
              </a:rPr>
              <a:t>brands have the power to create business value </a:t>
            </a:r>
            <a:r>
              <a:rPr lang="en-US" altLang="en-US" sz="2000" b="1" dirty="0" smtClean="0">
                <a:latin typeface="Verdana" panose="020B0604030504040204" pitchFamily="34" charset="0"/>
              </a:rPr>
              <a:t>and </a:t>
            </a:r>
            <a:r>
              <a:rPr lang="en-US" altLang="en-US" sz="2000" b="1" dirty="0">
                <a:latin typeface="Verdana" panose="020B0604030504040204" pitchFamily="34" charset="0"/>
              </a:rPr>
              <a:t>impact more than just corporate revenues and profit margins </a:t>
            </a:r>
          </a:p>
          <a:p>
            <a:pPr eaLnBrk="1" hangingPunct="1">
              <a:buFont typeface="Wingdings" panose="05000000000000000000" pitchFamily="2" charset="2"/>
              <a:buNone/>
            </a:pPr>
            <a:endParaRPr lang="en-US" altLang="en-US" sz="2000" b="1" dirty="0">
              <a:latin typeface="Verdana" panose="020B0604030504040204" pitchFamily="34" charset="0"/>
            </a:endParaRPr>
          </a:p>
          <a:p>
            <a:pPr eaLnBrk="1" hangingPunct="1">
              <a:buFont typeface="Wingdings" panose="05000000000000000000" pitchFamily="2" charset="2"/>
              <a:buChar char="Ø"/>
            </a:pPr>
            <a:r>
              <a:rPr lang="en-US" altLang="en-US" sz="2000" b="1" dirty="0">
                <a:latin typeface="Verdana" panose="020B0604030504040204" pitchFamily="34" charset="0"/>
              </a:rPr>
              <a:t>  Strong brands also create competitive advantage, command </a:t>
            </a:r>
            <a:r>
              <a:rPr lang="en-US" altLang="en-US" sz="2000" b="1" dirty="0" smtClean="0">
                <a:latin typeface="Verdana" panose="020B0604030504040204" pitchFamily="34" charset="0"/>
              </a:rPr>
              <a:t> </a:t>
            </a:r>
            <a:r>
              <a:rPr lang="en-US" altLang="en-US" sz="2000" b="1" dirty="0">
                <a:latin typeface="Verdana" panose="020B0604030504040204" pitchFamily="34" charset="0"/>
              </a:rPr>
              <a:t>price premiums and decrease cost of entry into new markets </a:t>
            </a:r>
          </a:p>
          <a:p>
            <a:pPr eaLnBrk="1" hangingPunct="1">
              <a:buFont typeface="Wingdings" panose="05000000000000000000" pitchFamily="2" charset="2"/>
              <a:buNone/>
            </a:pPr>
            <a:r>
              <a:rPr lang="en-US" altLang="en-US" sz="2000" b="1" dirty="0">
                <a:latin typeface="Verdana" panose="020B0604030504040204" pitchFamily="34" charset="0"/>
              </a:rPr>
              <a:t>    </a:t>
            </a:r>
          </a:p>
          <a:p>
            <a:pPr eaLnBrk="1" hangingPunct="1">
              <a:buFont typeface="Wingdings" panose="05000000000000000000" pitchFamily="2" charset="2"/>
              <a:buChar char="Ø"/>
            </a:pPr>
            <a:r>
              <a:rPr lang="en-US" altLang="en-US" sz="2000" b="1" dirty="0">
                <a:latin typeface="Verdana" panose="020B0604030504040204" pitchFamily="34" charset="0"/>
              </a:rPr>
              <a:t>  Strong brands reduce business risk and attract and retain </a:t>
            </a:r>
            <a:r>
              <a:rPr lang="en-US" altLang="en-US" sz="2000" b="1" dirty="0" smtClean="0">
                <a:latin typeface="Verdana" panose="020B0604030504040204" pitchFamily="34" charset="0"/>
              </a:rPr>
              <a:t>talented </a:t>
            </a:r>
            <a:r>
              <a:rPr lang="en-US" altLang="en-US" sz="2000" b="1" dirty="0">
                <a:latin typeface="Verdana" panose="020B0604030504040204" pitchFamily="34" charset="0"/>
              </a:rPr>
              <a:t>staff</a:t>
            </a:r>
          </a:p>
        </p:txBody>
      </p:sp>
      <p:sp>
        <p:nvSpPr>
          <p:cNvPr id="11" name="Rectangle 11"/>
          <p:cNvSpPr>
            <a:spLocks noChangeArrowheads="1"/>
          </p:cNvSpPr>
          <p:nvPr/>
        </p:nvSpPr>
        <p:spPr bwMode="auto">
          <a:xfrm>
            <a:off x="2378565" y="1375176"/>
            <a:ext cx="7702626" cy="707886"/>
          </a:xfrm>
          <a:prstGeom prst="rect">
            <a:avLst/>
          </a:prstGeom>
          <a:noFill/>
          <a:ln w="9525">
            <a:solidFill>
              <a:schemeClr val="accent1"/>
            </a:solidFill>
            <a:miter lim="800000"/>
            <a:headEnd/>
            <a:tailEnd/>
          </a:ln>
          <a:extLst/>
        </p:spPr>
        <p:txBody>
          <a:bodyPr wrap="square">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eaLnBrk="1" hangingPunct="1"/>
            <a:r>
              <a:rPr lang="en-US" altLang="en-US" sz="2000" b="1" dirty="0">
                <a:solidFill>
                  <a:srgbClr val="A50021"/>
                </a:solidFill>
                <a:latin typeface="Verdana" panose="020B0604030504040204" pitchFamily="34" charset="0"/>
              </a:rPr>
              <a:t>There are a number of benefits associated with the development of a strong brand:</a:t>
            </a:r>
          </a:p>
        </p:txBody>
      </p:sp>
      <p:sp>
        <p:nvSpPr>
          <p:cNvPr id="12" name="Slide Number Placeholder 11"/>
          <p:cNvSpPr>
            <a:spLocks noGrp="1"/>
          </p:cNvSpPr>
          <p:nvPr>
            <p:ph type="sldNum" sz="quarter" idx="12"/>
          </p:nvPr>
        </p:nvSpPr>
        <p:spPr>
          <a:xfrm>
            <a:off x="10752082" y="6356350"/>
            <a:ext cx="601717"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7</a:t>
            </a:fld>
            <a:endParaRPr lang="en-US" sz="1600" b="1">
              <a:solidFill>
                <a:schemeClr val="tx1"/>
              </a:solidFill>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pic>
        <p:nvPicPr>
          <p:cNvPr id="14"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1289" y="478276"/>
            <a:ext cx="2457656" cy="670874"/>
          </a:xfrm>
          <a:prstGeom prst="rect">
            <a:avLst/>
          </a:prstGeom>
        </p:spPr>
      </p:pic>
    </p:spTree>
    <p:extLst>
      <p:ext uri="{BB962C8B-B14F-4D97-AF65-F5344CB8AC3E}">
        <p14:creationId xmlns:p14="http://schemas.microsoft.com/office/powerpoint/2010/main" val="3692121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dissolve">
                                      <p:cBhvr>
                                        <p:cTn id="7" dur="500"/>
                                        <p:tgtEl>
                                          <p:spTgt spid="11"/>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anim calcmode="lin" valueType="num">
                                      <p:cBhvr additive="base">
                                        <p:cTn id="11" dur="500" fill="hold"/>
                                        <p:tgtEl>
                                          <p:spTgt spid="10">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
                                            <p:txEl>
                                              <p:pRg st="1" end="1"/>
                                            </p:txEl>
                                          </p:spTgt>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fill="hold" nodeType="afterEffect">
                                  <p:stCondLst>
                                    <p:cond delay="0"/>
                                  </p:stCondLst>
                                  <p:childTnLst>
                                    <p:set>
                                      <p:cBhvr>
                                        <p:cTn id="15" dur="1" fill="hold">
                                          <p:stCondLst>
                                            <p:cond delay="0"/>
                                          </p:stCondLst>
                                        </p:cTn>
                                        <p:tgtEl>
                                          <p:spTgt spid="10">
                                            <p:txEl>
                                              <p:pRg st="3" end="3"/>
                                            </p:txEl>
                                          </p:spTgt>
                                        </p:tgtEl>
                                        <p:attrNameLst>
                                          <p:attrName>style.visibility</p:attrName>
                                        </p:attrNameLst>
                                      </p:cBhvr>
                                      <p:to>
                                        <p:strVal val="visible"/>
                                      </p:to>
                                    </p:set>
                                    <p:anim calcmode="lin" valueType="num">
                                      <p:cBhvr additive="base">
                                        <p:cTn id="16" dur="500" fill="hold"/>
                                        <p:tgtEl>
                                          <p:spTgt spid="10">
                                            <p:txEl>
                                              <p:pRg st="3" end="3"/>
                                            </p:txEl>
                                          </p:spTgt>
                                        </p:tgtEl>
                                        <p:attrNameLst>
                                          <p:attrName>ppt_x</p:attrName>
                                        </p:attrNameLst>
                                      </p:cBhvr>
                                      <p:tavLst>
                                        <p:tav tm="0">
                                          <p:val>
                                            <p:strVal val="0-#ppt_w/2"/>
                                          </p:val>
                                        </p:tav>
                                        <p:tav tm="100000">
                                          <p:val>
                                            <p:strVal val="#ppt_x"/>
                                          </p:val>
                                        </p:tav>
                                      </p:tavLst>
                                    </p:anim>
                                    <p:anim calcmode="lin" valueType="num">
                                      <p:cBhvr additive="base">
                                        <p:cTn id="17" dur="500" fill="hold"/>
                                        <p:tgtEl>
                                          <p:spTgt spid="10">
                                            <p:txEl>
                                              <p:pRg st="3" end="3"/>
                                            </p:txEl>
                                          </p:spTgt>
                                        </p:tgtEl>
                                        <p:attrNameLst>
                                          <p:attrName>ppt_y</p:attrName>
                                        </p:attrNameLst>
                                      </p:cBhvr>
                                      <p:tavLst>
                                        <p:tav tm="0">
                                          <p:val>
                                            <p:strVal val="#ppt_y"/>
                                          </p:val>
                                        </p:tav>
                                        <p:tav tm="100000">
                                          <p:val>
                                            <p:strVal val="#ppt_y"/>
                                          </p:val>
                                        </p:tav>
                                      </p:tavLst>
                                    </p:anim>
                                  </p:childTnLst>
                                </p:cTn>
                              </p:par>
                              <p:par>
                                <p:cTn id="18" presetID="2" presetClass="entr" presetSubtype="8" fill="hold" nodeType="withEffect">
                                  <p:stCondLst>
                                    <p:cond delay="0"/>
                                  </p:stCondLst>
                                  <p:childTnLst>
                                    <p:set>
                                      <p:cBhvr>
                                        <p:cTn id="19" dur="1" fill="hold">
                                          <p:stCondLst>
                                            <p:cond delay="0"/>
                                          </p:stCondLst>
                                        </p:cTn>
                                        <p:tgtEl>
                                          <p:spTgt spid="10">
                                            <p:txEl>
                                              <p:pRg st="4" end="4"/>
                                            </p:txEl>
                                          </p:spTgt>
                                        </p:tgtEl>
                                        <p:attrNameLst>
                                          <p:attrName>style.visibility</p:attrName>
                                        </p:attrNameLst>
                                      </p:cBhvr>
                                      <p:to>
                                        <p:strVal val="visible"/>
                                      </p:to>
                                    </p:set>
                                    <p:anim calcmode="lin" valueType="num">
                                      <p:cBhvr additive="base">
                                        <p:cTn id="20" dur="500" fill="hold"/>
                                        <p:tgtEl>
                                          <p:spTgt spid="10">
                                            <p:txEl>
                                              <p:pRg st="4" end="4"/>
                                            </p:txEl>
                                          </p:spTgt>
                                        </p:tgtEl>
                                        <p:attrNameLst>
                                          <p:attrName>ppt_x</p:attrName>
                                        </p:attrNameLst>
                                      </p:cBhvr>
                                      <p:tavLst>
                                        <p:tav tm="0">
                                          <p:val>
                                            <p:strVal val="0-#ppt_w/2"/>
                                          </p:val>
                                        </p:tav>
                                        <p:tav tm="100000">
                                          <p:val>
                                            <p:strVal val="#ppt_x"/>
                                          </p:val>
                                        </p:tav>
                                      </p:tavLst>
                                    </p:anim>
                                    <p:anim calcmode="lin" valueType="num">
                                      <p:cBhvr additive="base">
                                        <p:cTn id="21" dur="500" fill="hold"/>
                                        <p:tgtEl>
                                          <p:spTgt spid="10">
                                            <p:txEl>
                                              <p:pRg st="4" end="4"/>
                                            </p:txEl>
                                          </p:spTgt>
                                        </p:tgtEl>
                                        <p:attrNameLst>
                                          <p:attrName>ppt_y</p:attrName>
                                        </p:attrNameLst>
                                      </p:cBhvr>
                                      <p:tavLst>
                                        <p:tav tm="0">
                                          <p:val>
                                            <p:strVal val="#ppt_y"/>
                                          </p:val>
                                        </p:tav>
                                        <p:tav tm="100000">
                                          <p:val>
                                            <p:strVal val="#ppt_y"/>
                                          </p:val>
                                        </p:tav>
                                      </p:tavLst>
                                    </p:anim>
                                  </p:childTnLst>
                                </p:cTn>
                              </p:par>
                            </p:childTnLst>
                          </p:cTn>
                        </p:par>
                        <p:par>
                          <p:cTn id="22" fill="hold">
                            <p:stCondLst>
                              <p:cond delay="1500"/>
                            </p:stCondLst>
                            <p:childTnLst>
                              <p:par>
                                <p:cTn id="23" presetID="2" presetClass="entr" presetSubtype="8" fill="hold" nodeType="afterEffect">
                                  <p:stCondLst>
                                    <p:cond delay="0"/>
                                  </p:stCondLst>
                                  <p:childTnLst>
                                    <p:set>
                                      <p:cBhvr>
                                        <p:cTn id="24" dur="1" fill="hold">
                                          <p:stCondLst>
                                            <p:cond delay="0"/>
                                          </p:stCondLst>
                                        </p:cTn>
                                        <p:tgtEl>
                                          <p:spTgt spid="10">
                                            <p:txEl>
                                              <p:pRg st="5" end="5"/>
                                            </p:txEl>
                                          </p:spTgt>
                                        </p:tgtEl>
                                        <p:attrNameLst>
                                          <p:attrName>style.visibility</p:attrName>
                                        </p:attrNameLst>
                                      </p:cBhvr>
                                      <p:to>
                                        <p:strVal val="visible"/>
                                      </p:to>
                                    </p:set>
                                    <p:anim calcmode="lin" valueType="num">
                                      <p:cBhvr additive="base">
                                        <p:cTn id="25" dur="500" fill="hold"/>
                                        <p:tgtEl>
                                          <p:spTgt spid="10">
                                            <p:txEl>
                                              <p:pRg st="5" end="5"/>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0">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29579" y="0"/>
            <a:ext cx="9533101" cy="1610200"/>
          </a:xfrm>
          <a:prstGeom prst="rect">
            <a:avLst/>
          </a:prstGeom>
        </p:spPr>
      </p:pic>
      <p:sp>
        <p:nvSpPr>
          <p:cNvPr id="9" name="Rectangle 2"/>
          <p:cNvSpPr>
            <a:spLocks noChangeArrowheads="1"/>
          </p:cNvSpPr>
          <p:nvPr/>
        </p:nvSpPr>
        <p:spPr bwMode="auto">
          <a:xfrm>
            <a:off x="1962848" y="618188"/>
            <a:ext cx="7861610" cy="433965"/>
          </a:xfrm>
          <a:prstGeom prst="rect">
            <a:avLst/>
          </a:prstGeom>
          <a:noFill/>
          <a:ln>
            <a:noFill/>
          </a:ln>
          <a:extLst/>
        </p:spPr>
        <p:txBody>
          <a:bodyPr vert="horz" wrap="square" lIns="91440" tIns="45720" rIns="91440" bIns="45720" rtlCol="0" anchor="ctr">
            <a:spAutoFit/>
          </a:bodyPr>
          <a:lstStyle/>
          <a:p>
            <a:pPr algn="ctr">
              <a:lnSpc>
                <a:spcPct val="90000"/>
              </a:lnSpc>
              <a:spcBef>
                <a:spcPct val="0"/>
              </a:spcBef>
            </a:pPr>
            <a:r>
              <a:rPr lang="en-US" altLang="en-US" sz="24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rPr>
              <a:t>Characteristics of a successful brand include:</a:t>
            </a:r>
          </a:p>
        </p:txBody>
      </p:sp>
      <p:sp>
        <p:nvSpPr>
          <p:cNvPr id="10" name="Rectangle 3"/>
          <p:cNvSpPr>
            <a:spLocks noChangeArrowheads="1"/>
          </p:cNvSpPr>
          <p:nvPr/>
        </p:nvSpPr>
        <p:spPr bwMode="auto">
          <a:xfrm>
            <a:off x="1563455" y="1620840"/>
            <a:ext cx="9216163" cy="3631763"/>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buFont typeface="Wingdings" panose="05000000000000000000" pitchFamily="2" charset="2"/>
              <a:buChar char="Ø"/>
            </a:pPr>
            <a:r>
              <a:rPr lang="en-US" altLang="en-US" sz="2000" b="1" dirty="0">
                <a:latin typeface="Verdana" panose="020B0604030504040204" pitchFamily="34" charset="0"/>
              </a:rPr>
              <a:t>  Positive, distinctive and generate positive feelings </a:t>
            </a:r>
          </a:p>
          <a:p>
            <a:pPr eaLnBrk="1" hangingPunct="1">
              <a:buFont typeface="Wingdings" panose="05000000000000000000" pitchFamily="2" charset="2"/>
              <a:buNone/>
            </a:pPr>
            <a:r>
              <a:rPr lang="en-US" altLang="en-US" sz="2000" b="1" dirty="0">
                <a:latin typeface="Verdana" panose="020B0604030504040204" pitchFamily="34" charset="0"/>
              </a:rPr>
              <a:t>    and association</a:t>
            </a:r>
          </a:p>
          <a:p>
            <a:pPr eaLnBrk="1" hangingPunct="1">
              <a:buFont typeface="Wingdings" panose="05000000000000000000" pitchFamily="2" charset="2"/>
              <a:buNone/>
            </a:pPr>
            <a:endParaRPr lang="en-US" altLang="en-US" sz="1400" b="1" dirty="0">
              <a:latin typeface="Verdana" panose="020B0604030504040204" pitchFamily="34" charset="0"/>
            </a:endParaRPr>
          </a:p>
          <a:p>
            <a:pPr eaLnBrk="1" hangingPunct="1">
              <a:buFont typeface="Wingdings" panose="05000000000000000000" pitchFamily="2" charset="2"/>
              <a:buChar char="Ø"/>
            </a:pPr>
            <a:r>
              <a:rPr lang="en-US" altLang="en-US" sz="2000" b="1" dirty="0">
                <a:latin typeface="Verdana" panose="020B0604030504040204" pitchFamily="34" charset="0"/>
              </a:rPr>
              <a:t>  Easy to remember and pronounce</a:t>
            </a:r>
          </a:p>
          <a:p>
            <a:pPr eaLnBrk="1" hangingPunct="1">
              <a:buFont typeface="Wingdings" panose="05000000000000000000" pitchFamily="2" charset="2"/>
              <a:buNone/>
            </a:pPr>
            <a:endParaRPr lang="en-US" altLang="en-US" sz="1400" b="1" dirty="0">
              <a:latin typeface="Verdana" panose="020B0604030504040204" pitchFamily="34" charset="0"/>
            </a:endParaRPr>
          </a:p>
          <a:p>
            <a:pPr eaLnBrk="1" hangingPunct="1">
              <a:buFont typeface="Wingdings" panose="05000000000000000000" pitchFamily="2" charset="2"/>
              <a:buChar char="Ø"/>
            </a:pPr>
            <a:r>
              <a:rPr lang="en-US" altLang="en-US" sz="2000" b="1" dirty="0">
                <a:latin typeface="Verdana" panose="020B0604030504040204" pitchFamily="34" charset="0"/>
              </a:rPr>
              <a:t>  Logo is easily recognizable</a:t>
            </a:r>
          </a:p>
          <a:p>
            <a:pPr eaLnBrk="1" hangingPunct="1">
              <a:buFont typeface="Wingdings" panose="05000000000000000000" pitchFamily="2" charset="2"/>
              <a:buNone/>
            </a:pPr>
            <a:endParaRPr lang="en-US" altLang="en-US" sz="1400" b="1" dirty="0">
              <a:latin typeface="Verdana" panose="020B0604030504040204" pitchFamily="34" charset="0"/>
            </a:endParaRPr>
          </a:p>
          <a:p>
            <a:pPr eaLnBrk="1" hangingPunct="1">
              <a:buFont typeface="Wingdings" panose="05000000000000000000" pitchFamily="2" charset="2"/>
              <a:buChar char="Ø"/>
            </a:pPr>
            <a:r>
              <a:rPr lang="en-US" altLang="en-US" sz="2000" b="1" dirty="0">
                <a:latin typeface="Verdana" panose="020B0604030504040204" pitchFamily="34" charset="0"/>
              </a:rPr>
              <a:t>  Implies the benefits </a:t>
            </a:r>
            <a:r>
              <a:rPr lang="en-US" altLang="en-US" sz="2000" b="1" dirty="0" smtClean="0">
                <a:latin typeface="Verdana" panose="020B0604030504040204" pitchFamily="34" charset="0"/>
              </a:rPr>
              <a:t>the product </a:t>
            </a:r>
            <a:r>
              <a:rPr lang="en-US" altLang="en-US" sz="2000" b="1" dirty="0">
                <a:latin typeface="Verdana" panose="020B0604030504040204" pitchFamily="34" charset="0"/>
              </a:rPr>
              <a:t>delivers</a:t>
            </a:r>
          </a:p>
          <a:p>
            <a:pPr eaLnBrk="1" hangingPunct="1">
              <a:buFont typeface="Wingdings" panose="05000000000000000000" pitchFamily="2" charset="2"/>
              <a:buNone/>
            </a:pPr>
            <a:endParaRPr lang="en-US" altLang="en-US" sz="1400" b="1" dirty="0">
              <a:latin typeface="Verdana" panose="020B0604030504040204" pitchFamily="34" charset="0"/>
            </a:endParaRPr>
          </a:p>
          <a:p>
            <a:pPr eaLnBrk="1" hangingPunct="1">
              <a:buFont typeface="Wingdings" panose="05000000000000000000" pitchFamily="2" charset="2"/>
              <a:buChar char="Ø"/>
            </a:pPr>
            <a:r>
              <a:rPr lang="en-US" altLang="en-US" sz="2000" b="1" dirty="0">
                <a:latin typeface="Verdana" panose="020B0604030504040204" pitchFamily="34" charset="0"/>
              </a:rPr>
              <a:t>  Consistent with the image of the rest of the product </a:t>
            </a:r>
          </a:p>
          <a:p>
            <a:pPr eaLnBrk="1" hangingPunct="1">
              <a:buFont typeface="Wingdings" panose="05000000000000000000" pitchFamily="2" charset="2"/>
              <a:buNone/>
            </a:pPr>
            <a:r>
              <a:rPr lang="en-US" altLang="en-US" sz="2000" b="1" dirty="0">
                <a:latin typeface="Verdana" panose="020B0604030504040204" pitchFamily="34" charset="0"/>
              </a:rPr>
              <a:t>    lines, organization, and/or city</a:t>
            </a:r>
          </a:p>
          <a:p>
            <a:pPr eaLnBrk="1" hangingPunct="1">
              <a:buFont typeface="Wingdings" panose="05000000000000000000" pitchFamily="2" charset="2"/>
              <a:buNone/>
            </a:pPr>
            <a:endParaRPr lang="en-US" altLang="en-US" sz="1400" b="1" dirty="0">
              <a:latin typeface="Verdana" panose="020B0604030504040204" pitchFamily="34" charset="0"/>
            </a:endParaRPr>
          </a:p>
          <a:p>
            <a:pPr eaLnBrk="1" hangingPunct="1">
              <a:buFont typeface="Wingdings" panose="05000000000000000000" pitchFamily="2" charset="2"/>
              <a:buChar char="Ø"/>
            </a:pPr>
            <a:r>
              <a:rPr lang="en-US" altLang="en-US" sz="2000" b="1" dirty="0">
                <a:latin typeface="Verdana" panose="020B0604030504040204" pitchFamily="34" charset="0"/>
              </a:rPr>
              <a:t>  Legally and ethically permissible</a:t>
            </a:r>
          </a:p>
        </p:txBody>
      </p:sp>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636493" y="1973317"/>
            <a:ext cx="2143125" cy="2133600"/>
          </a:xfrm>
          <a:prstGeom prst="rect">
            <a:avLst/>
          </a:prstGeom>
        </p:spPr>
      </p:pic>
      <p:sp>
        <p:nvSpPr>
          <p:cNvPr id="11" name="Slide Number Placeholder 10"/>
          <p:cNvSpPr>
            <a:spLocks noGrp="1"/>
          </p:cNvSpPr>
          <p:nvPr>
            <p:ph type="sldNum" sz="quarter" idx="12"/>
          </p:nvPr>
        </p:nvSpPr>
        <p:spPr>
          <a:xfrm>
            <a:off x="10779618" y="6356350"/>
            <a:ext cx="574182"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8</a:t>
            </a:fld>
            <a:endParaRPr lang="en-US" sz="1600" b="1">
              <a:solidFill>
                <a:schemeClr val="tx1"/>
              </a:solidFill>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pic>
        <p:nvPicPr>
          <p:cNvPr id="13"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22706" y="499733"/>
            <a:ext cx="2457656" cy="670874"/>
          </a:xfrm>
          <a:prstGeom prst="rect">
            <a:avLst/>
          </a:prstGeom>
        </p:spPr>
      </p:pic>
    </p:spTree>
    <p:extLst>
      <p:ext uri="{BB962C8B-B14F-4D97-AF65-F5344CB8AC3E}">
        <p14:creationId xmlns:p14="http://schemas.microsoft.com/office/powerpoint/2010/main" val="1481879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anim calcmode="lin" valueType="num">
                                      <p:cBhvr additive="base">
                                        <p:cTn id="11" dur="500" fill="hold"/>
                                        <p:tgtEl>
                                          <p:spTgt spid="10">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
                                            <p:txEl>
                                              <p:pRg st="1" end="1"/>
                                            </p:txEl>
                                          </p:spTgt>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8" fill="hold" nodeType="afterEffect">
                                  <p:stCondLst>
                                    <p:cond delay="0"/>
                                  </p:stCondLst>
                                  <p:childTnLst>
                                    <p:set>
                                      <p:cBhvr>
                                        <p:cTn id="15" dur="1" fill="hold">
                                          <p:stCondLst>
                                            <p:cond delay="0"/>
                                          </p:stCondLst>
                                        </p:cTn>
                                        <p:tgtEl>
                                          <p:spTgt spid="10">
                                            <p:txEl>
                                              <p:pRg st="3" end="3"/>
                                            </p:txEl>
                                          </p:spTgt>
                                        </p:tgtEl>
                                        <p:attrNameLst>
                                          <p:attrName>style.visibility</p:attrName>
                                        </p:attrNameLst>
                                      </p:cBhvr>
                                      <p:to>
                                        <p:strVal val="visible"/>
                                      </p:to>
                                    </p:set>
                                    <p:anim calcmode="lin" valueType="num">
                                      <p:cBhvr additive="base">
                                        <p:cTn id="16" dur="500" fill="hold"/>
                                        <p:tgtEl>
                                          <p:spTgt spid="10">
                                            <p:txEl>
                                              <p:pRg st="3" end="3"/>
                                            </p:txEl>
                                          </p:spTgt>
                                        </p:tgtEl>
                                        <p:attrNameLst>
                                          <p:attrName>ppt_x</p:attrName>
                                        </p:attrNameLst>
                                      </p:cBhvr>
                                      <p:tavLst>
                                        <p:tav tm="0">
                                          <p:val>
                                            <p:strVal val="0-#ppt_w/2"/>
                                          </p:val>
                                        </p:tav>
                                        <p:tav tm="100000">
                                          <p:val>
                                            <p:strVal val="#ppt_x"/>
                                          </p:val>
                                        </p:tav>
                                      </p:tavLst>
                                    </p:anim>
                                    <p:anim calcmode="lin" valueType="num">
                                      <p:cBhvr additive="base">
                                        <p:cTn id="17" dur="500" fill="hold"/>
                                        <p:tgtEl>
                                          <p:spTgt spid="10">
                                            <p:txEl>
                                              <p:pRg st="3" end="3"/>
                                            </p:txEl>
                                          </p:spTgt>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2" presetClass="entr" presetSubtype="8" fill="hold" nodeType="afterEffect">
                                  <p:stCondLst>
                                    <p:cond delay="0"/>
                                  </p:stCondLst>
                                  <p:childTnLst>
                                    <p:set>
                                      <p:cBhvr>
                                        <p:cTn id="20" dur="1" fill="hold">
                                          <p:stCondLst>
                                            <p:cond delay="0"/>
                                          </p:stCondLst>
                                        </p:cTn>
                                        <p:tgtEl>
                                          <p:spTgt spid="10">
                                            <p:txEl>
                                              <p:pRg st="5" end="5"/>
                                            </p:txEl>
                                          </p:spTgt>
                                        </p:tgtEl>
                                        <p:attrNameLst>
                                          <p:attrName>style.visibility</p:attrName>
                                        </p:attrNameLst>
                                      </p:cBhvr>
                                      <p:to>
                                        <p:strVal val="visible"/>
                                      </p:to>
                                    </p:set>
                                    <p:anim calcmode="lin" valueType="num">
                                      <p:cBhvr additive="base">
                                        <p:cTn id="21" dur="500" fill="hold"/>
                                        <p:tgtEl>
                                          <p:spTgt spid="10">
                                            <p:txEl>
                                              <p:pRg st="5" end="5"/>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10">
                                            <p:txEl>
                                              <p:pRg st="5" end="5"/>
                                            </p:txEl>
                                          </p:spTgt>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 presetClass="entr" presetSubtype="8" fill="hold" nodeType="afterEffect">
                                  <p:stCondLst>
                                    <p:cond delay="0"/>
                                  </p:stCondLst>
                                  <p:childTnLst>
                                    <p:set>
                                      <p:cBhvr>
                                        <p:cTn id="25" dur="1" fill="hold">
                                          <p:stCondLst>
                                            <p:cond delay="0"/>
                                          </p:stCondLst>
                                        </p:cTn>
                                        <p:tgtEl>
                                          <p:spTgt spid="10">
                                            <p:txEl>
                                              <p:pRg st="7" end="7"/>
                                            </p:txEl>
                                          </p:spTgt>
                                        </p:tgtEl>
                                        <p:attrNameLst>
                                          <p:attrName>style.visibility</p:attrName>
                                        </p:attrNameLst>
                                      </p:cBhvr>
                                      <p:to>
                                        <p:strVal val="visible"/>
                                      </p:to>
                                    </p:set>
                                    <p:anim calcmode="lin" valueType="num">
                                      <p:cBhvr additive="base">
                                        <p:cTn id="26" dur="500" fill="hold"/>
                                        <p:tgtEl>
                                          <p:spTgt spid="10">
                                            <p:txEl>
                                              <p:pRg st="7" end="7"/>
                                            </p:txEl>
                                          </p:spTgt>
                                        </p:tgtEl>
                                        <p:attrNameLst>
                                          <p:attrName>ppt_x</p:attrName>
                                        </p:attrNameLst>
                                      </p:cBhvr>
                                      <p:tavLst>
                                        <p:tav tm="0">
                                          <p:val>
                                            <p:strVal val="0-#ppt_w/2"/>
                                          </p:val>
                                        </p:tav>
                                        <p:tav tm="100000">
                                          <p:val>
                                            <p:strVal val="#ppt_x"/>
                                          </p:val>
                                        </p:tav>
                                      </p:tavLst>
                                    </p:anim>
                                    <p:anim calcmode="lin" valueType="num">
                                      <p:cBhvr additive="base">
                                        <p:cTn id="27" dur="500" fill="hold"/>
                                        <p:tgtEl>
                                          <p:spTgt spid="10">
                                            <p:txEl>
                                              <p:pRg st="7" end="7"/>
                                            </p:txEl>
                                          </p:spTgt>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8" fill="hold" nodeType="afterEffect">
                                  <p:stCondLst>
                                    <p:cond delay="0"/>
                                  </p:stCondLst>
                                  <p:childTnLst>
                                    <p:set>
                                      <p:cBhvr>
                                        <p:cTn id="30" dur="1" fill="hold">
                                          <p:stCondLst>
                                            <p:cond delay="0"/>
                                          </p:stCondLst>
                                        </p:cTn>
                                        <p:tgtEl>
                                          <p:spTgt spid="10">
                                            <p:txEl>
                                              <p:pRg st="9" end="9"/>
                                            </p:txEl>
                                          </p:spTgt>
                                        </p:tgtEl>
                                        <p:attrNameLst>
                                          <p:attrName>style.visibility</p:attrName>
                                        </p:attrNameLst>
                                      </p:cBhvr>
                                      <p:to>
                                        <p:strVal val="visible"/>
                                      </p:to>
                                    </p:set>
                                    <p:anim calcmode="lin" valueType="num">
                                      <p:cBhvr additive="base">
                                        <p:cTn id="31" dur="500" fill="hold"/>
                                        <p:tgtEl>
                                          <p:spTgt spid="10">
                                            <p:txEl>
                                              <p:pRg st="9" end="9"/>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0">
                                            <p:txEl>
                                              <p:pRg st="9" end="9"/>
                                            </p:txEl>
                                          </p:spTgt>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0">
                                            <p:txEl>
                                              <p:pRg st="10" end="10"/>
                                            </p:txEl>
                                          </p:spTgt>
                                        </p:tgtEl>
                                        <p:attrNameLst>
                                          <p:attrName>style.visibility</p:attrName>
                                        </p:attrNameLst>
                                      </p:cBhvr>
                                      <p:to>
                                        <p:strVal val="visible"/>
                                      </p:to>
                                    </p:set>
                                    <p:anim calcmode="lin" valueType="num">
                                      <p:cBhvr additive="base">
                                        <p:cTn id="35" dur="500" fill="hold"/>
                                        <p:tgtEl>
                                          <p:spTgt spid="10">
                                            <p:txEl>
                                              <p:pRg st="10" end="10"/>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10">
                                            <p:txEl>
                                              <p:pRg st="10" end="10"/>
                                            </p:txEl>
                                          </p:spTgt>
                                        </p:tgtEl>
                                        <p:attrNameLst>
                                          <p:attrName>ppt_y</p:attrName>
                                        </p:attrNameLst>
                                      </p:cBhvr>
                                      <p:tavLst>
                                        <p:tav tm="0">
                                          <p:val>
                                            <p:strVal val="#ppt_y"/>
                                          </p:val>
                                        </p:tav>
                                        <p:tav tm="100000">
                                          <p:val>
                                            <p:strVal val="#ppt_y"/>
                                          </p:val>
                                        </p:tav>
                                      </p:tavLst>
                                    </p:anim>
                                  </p:childTnLst>
                                </p:cTn>
                              </p:par>
                            </p:childTnLst>
                          </p:cTn>
                        </p:par>
                        <p:par>
                          <p:cTn id="37" fill="hold">
                            <p:stCondLst>
                              <p:cond delay="2500"/>
                            </p:stCondLst>
                            <p:childTnLst>
                              <p:par>
                                <p:cTn id="38" presetID="2" presetClass="entr" presetSubtype="8" fill="hold" nodeType="afterEffect">
                                  <p:stCondLst>
                                    <p:cond delay="0"/>
                                  </p:stCondLst>
                                  <p:childTnLst>
                                    <p:set>
                                      <p:cBhvr>
                                        <p:cTn id="39" dur="1" fill="hold">
                                          <p:stCondLst>
                                            <p:cond delay="0"/>
                                          </p:stCondLst>
                                        </p:cTn>
                                        <p:tgtEl>
                                          <p:spTgt spid="10">
                                            <p:txEl>
                                              <p:pRg st="12" end="12"/>
                                            </p:txEl>
                                          </p:spTgt>
                                        </p:tgtEl>
                                        <p:attrNameLst>
                                          <p:attrName>style.visibility</p:attrName>
                                        </p:attrNameLst>
                                      </p:cBhvr>
                                      <p:to>
                                        <p:strVal val="visible"/>
                                      </p:to>
                                    </p:set>
                                    <p:anim calcmode="lin" valueType="num">
                                      <p:cBhvr additive="base">
                                        <p:cTn id="40" dur="500" fill="hold"/>
                                        <p:tgtEl>
                                          <p:spTgt spid="10">
                                            <p:txEl>
                                              <p:pRg st="12" end="12"/>
                                            </p:txEl>
                                          </p:spTgt>
                                        </p:tgtEl>
                                        <p:attrNameLst>
                                          <p:attrName>ppt_x</p:attrName>
                                        </p:attrNameLst>
                                      </p:cBhvr>
                                      <p:tavLst>
                                        <p:tav tm="0">
                                          <p:val>
                                            <p:strVal val="0-#ppt_w/2"/>
                                          </p:val>
                                        </p:tav>
                                        <p:tav tm="100000">
                                          <p:val>
                                            <p:strVal val="#ppt_x"/>
                                          </p:val>
                                        </p:tav>
                                      </p:tavLst>
                                    </p:anim>
                                    <p:anim calcmode="lin" valueType="num">
                                      <p:cBhvr additive="base">
                                        <p:cTn id="41" dur="500" fill="hold"/>
                                        <p:tgtEl>
                                          <p:spTgt spid="10">
                                            <p:txEl>
                                              <p:pRg st="12" end="1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1289" y="0"/>
            <a:ext cx="9533101" cy="1610200"/>
          </a:xfrm>
          <a:prstGeom prst="rect">
            <a:avLst/>
          </a:prstGeom>
        </p:spPr>
      </p:pic>
      <p:sp>
        <p:nvSpPr>
          <p:cNvPr id="9" name="Title 1"/>
          <p:cNvSpPr txBox="1">
            <a:spLocks/>
          </p:cNvSpPr>
          <p:nvPr/>
        </p:nvSpPr>
        <p:spPr>
          <a:xfrm>
            <a:off x="491387" y="584082"/>
            <a:ext cx="10515600" cy="604781"/>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How can it be done?</a:t>
            </a:r>
            <a:endParaRPr lang="ar-SA" sz="36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1013201" y="1719055"/>
            <a:ext cx="10515600" cy="4351338"/>
          </a:xfrm>
          <a:prstGeom prst="rect">
            <a:avLst/>
          </a:prstGeom>
          <a:noFill/>
          <a:ln>
            <a:solidFill>
              <a:schemeClr val="accent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smtClean="0">
                <a:solidFill>
                  <a:srgbClr val="FF0000"/>
                </a:solidFill>
              </a:rPr>
              <a:t>Companies tend to use different tools to create and shape a brand. For example, branding can be achieved through:</a:t>
            </a:r>
          </a:p>
          <a:p>
            <a:pPr marL="514350" indent="-514350">
              <a:buFont typeface="+mj-lt"/>
              <a:buAutoNum type="arabicPeriod"/>
            </a:pPr>
            <a:r>
              <a:rPr lang="en-US" b="1" dirty="0" smtClean="0"/>
              <a:t>Brand definition:</a:t>
            </a:r>
            <a:r>
              <a:rPr lang="en-US" dirty="0" smtClean="0"/>
              <a:t> purpose, values, promise</a:t>
            </a:r>
          </a:p>
          <a:p>
            <a:pPr marL="514350" indent="-514350">
              <a:buFont typeface="+mj-lt"/>
              <a:buAutoNum type="arabicPeriod"/>
            </a:pPr>
            <a:r>
              <a:rPr lang="en-US" b="1" dirty="0" smtClean="0"/>
              <a:t>Brand positioning statement</a:t>
            </a:r>
            <a:endParaRPr lang="en-US" dirty="0" smtClean="0"/>
          </a:p>
          <a:p>
            <a:pPr marL="514350" indent="-514350">
              <a:buFont typeface="+mj-lt"/>
              <a:buAutoNum type="arabicPeriod"/>
            </a:pPr>
            <a:r>
              <a:rPr lang="en-US" b="1" dirty="0" smtClean="0"/>
              <a:t>Brand identity:</a:t>
            </a:r>
            <a:r>
              <a:rPr lang="en-US" dirty="0" smtClean="0"/>
              <a:t> name, tone of voice, visual identity design (which includes the logo design, color palette, typographies…)</a:t>
            </a:r>
          </a:p>
          <a:p>
            <a:pPr marL="514350" indent="-514350">
              <a:buFont typeface="+mj-lt"/>
              <a:buAutoNum type="arabicPeriod"/>
            </a:pPr>
            <a:r>
              <a:rPr lang="en-US" b="1" dirty="0" smtClean="0"/>
              <a:t>Advertising and communications:</a:t>
            </a:r>
            <a:r>
              <a:rPr lang="en-US" dirty="0" smtClean="0"/>
              <a:t> TV, radio, magazines, outdoor ads, website, mobile apps…</a:t>
            </a:r>
          </a:p>
          <a:p>
            <a:pPr marL="514350" indent="-514350">
              <a:buFont typeface="+mj-lt"/>
              <a:buAutoNum type="arabicPeriod"/>
            </a:pPr>
            <a:r>
              <a:rPr lang="en-US" b="1" dirty="0" smtClean="0"/>
              <a:t>Sponsoring and partnerships</a:t>
            </a:r>
            <a:endParaRPr lang="en-US" dirty="0" smtClean="0"/>
          </a:p>
          <a:p>
            <a:pPr marL="514350" indent="-514350">
              <a:buFont typeface="+mj-lt"/>
              <a:buAutoNum type="arabicPeriod"/>
            </a:pPr>
            <a:endParaRPr lang="en-US" dirty="0" smtClean="0"/>
          </a:p>
          <a:p>
            <a:endParaRPr lang="ar-SA" dirty="0"/>
          </a:p>
        </p:txBody>
      </p:sp>
      <p:sp>
        <p:nvSpPr>
          <p:cNvPr id="7" name="Slide Number Placeholder 6"/>
          <p:cNvSpPr>
            <a:spLocks noGrp="1"/>
          </p:cNvSpPr>
          <p:nvPr>
            <p:ph type="sldNum" sz="quarter" idx="12"/>
          </p:nvPr>
        </p:nvSpPr>
        <p:spPr>
          <a:xfrm>
            <a:off x="10762592" y="6356350"/>
            <a:ext cx="591207"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9</a:t>
            </a:fld>
            <a:endParaRPr lang="en-US" sz="1600" b="1">
              <a:solidFill>
                <a:schemeClr val="tx1"/>
              </a:solidFill>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pic>
        <p:nvPicPr>
          <p:cNvPr id="12"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1289" y="475227"/>
            <a:ext cx="2457656" cy="670874"/>
          </a:xfrm>
          <a:prstGeom prst="rect">
            <a:avLst/>
          </a:prstGeom>
        </p:spPr>
      </p:pic>
    </p:spTree>
    <p:extLst>
      <p:ext uri="{BB962C8B-B14F-4D97-AF65-F5344CB8AC3E}">
        <p14:creationId xmlns:p14="http://schemas.microsoft.com/office/powerpoint/2010/main" val="22229042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1289" y="0"/>
            <a:ext cx="9533101" cy="1610200"/>
          </a:xfrm>
          <a:prstGeom prst="rect">
            <a:avLst/>
          </a:prstGeom>
        </p:spPr>
      </p:pic>
      <p:sp>
        <p:nvSpPr>
          <p:cNvPr id="9" name="Title 1"/>
          <p:cNvSpPr txBox="1">
            <a:spLocks/>
          </p:cNvSpPr>
          <p:nvPr/>
        </p:nvSpPr>
        <p:spPr>
          <a:xfrm>
            <a:off x="741826" y="593736"/>
            <a:ext cx="10515600"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How can it be done?</a:t>
            </a:r>
            <a:endParaRPr lang="ar-SA"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1881352" y="1825625"/>
            <a:ext cx="9472448" cy="3654997"/>
          </a:xfrm>
          <a:prstGeom prst="rect">
            <a:avLst/>
          </a:prstGeom>
          <a:ln>
            <a:solidFill>
              <a:schemeClr val="accent1">
                <a:lumMod val="75000"/>
              </a:schemeClr>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smtClean="0"/>
              <a:t>6. Product and packaging design</a:t>
            </a:r>
            <a:endParaRPr lang="en-US" smtClean="0"/>
          </a:p>
          <a:p>
            <a:pPr marL="0" indent="0">
              <a:buFont typeface="Arial" panose="020B0604020202020204" pitchFamily="34" charset="0"/>
              <a:buNone/>
            </a:pPr>
            <a:r>
              <a:rPr lang="en-US" b="1" smtClean="0"/>
              <a:t>7. In-store experience</a:t>
            </a:r>
            <a:endParaRPr lang="en-US" smtClean="0"/>
          </a:p>
          <a:p>
            <a:pPr marL="0" indent="0">
              <a:buFont typeface="Arial" panose="020B0604020202020204" pitchFamily="34" charset="0"/>
              <a:buNone/>
            </a:pPr>
            <a:r>
              <a:rPr lang="en-US" b="1" smtClean="0"/>
              <a:t>8. Workspace experience and management style</a:t>
            </a:r>
            <a:endParaRPr lang="en-US" smtClean="0"/>
          </a:p>
          <a:p>
            <a:pPr marL="0" indent="0">
              <a:buFont typeface="Arial" panose="020B0604020202020204" pitchFamily="34" charset="0"/>
              <a:buNone/>
            </a:pPr>
            <a:r>
              <a:rPr lang="en-US" b="1" smtClean="0"/>
              <a:t>9. Customer service</a:t>
            </a:r>
            <a:endParaRPr lang="en-US" smtClean="0"/>
          </a:p>
          <a:p>
            <a:pPr marL="0" indent="0">
              <a:buFont typeface="Arial" panose="020B0604020202020204" pitchFamily="34" charset="0"/>
              <a:buNone/>
            </a:pPr>
            <a:r>
              <a:rPr lang="en-US" b="1" smtClean="0"/>
              <a:t>10. Pricing strategy</a:t>
            </a:r>
            <a:endParaRPr lang="en-US" smtClean="0"/>
          </a:p>
          <a:p>
            <a:endParaRPr lang="ar-SA" dirty="0"/>
          </a:p>
        </p:txBody>
      </p:sp>
      <p:sp>
        <p:nvSpPr>
          <p:cNvPr id="7" name="Slide Number Placeholder 6"/>
          <p:cNvSpPr>
            <a:spLocks noGrp="1"/>
          </p:cNvSpPr>
          <p:nvPr>
            <p:ph type="sldNum" sz="quarter" idx="12"/>
          </p:nvPr>
        </p:nvSpPr>
        <p:spPr>
          <a:xfrm>
            <a:off x="10594428" y="6356350"/>
            <a:ext cx="759372"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10</a:t>
            </a:fld>
            <a:endParaRPr lang="en-US" sz="1600" b="1">
              <a:solidFill>
                <a:schemeClr val="tx1"/>
              </a:solidFill>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pic>
        <p:nvPicPr>
          <p:cNvPr id="12"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26383855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6811"/>
            <a:ext cx="9533101" cy="1610200"/>
          </a:xfrm>
          <a:prstGeom prst="rect">
            <a:avLst/>
          </a:prstGeom>
        </p:spPr>
      </p:pic>
      <p:sp>
        <p:nvSpPr>
          <p:cNvPr id="9" name="Title 1"/>
          <p:cNvSpPr txBox="1">
            <a:spLocks/>
          </p:cNvSpPr>
          <p:nvPr/>
        </p:nvSpPr>
        <p:spPr>
          <a:xfrm>
            <a:off x="545405" y="128819"/>
            <a:ext cx="10515600" cy="1434239"/>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
            </a:r>
            <a:br>
              <a:rPr lang="en-US" alt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br>
            <a:r>
              <a:rPr lang="en-US" alt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Forms</a:t>
            </a:r>
            <a: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 of Brands</a:t>
            </a:r>
            <a:b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br>
            <a:endParaRPr lang="ar-SA"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1214062" y="1670963"/>
            <a:ext cx="10118717" cy="3917387"/>
          </a:xfrm>
          <a:prstGeom prst="rect">
            <a:avLst/>
          </a:prstGeom>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US" sz="2400" b="1" dirty="0" smtClean="0">
                <a:solidFill>
                  <a:srgbClr val="FF0000"/>
                </a:solidFill>
              </a:rPr>
              <a:t>The </a:t>
            </a:r>
            <a:r>
              <a:rPr lang="en-US" altLang="en-US" sz="2400" b="1" dirty="0" smtClean="0">
                <a:solidFill>
                  <a:srgbClr val="FF0000"/>
                </a:solidFill>
              </a:rPr>
              <a:t>Forms</a:t>
            </a:r>
            <a:r>
              <a:rPr lang="en-US" sz="2400" b="1" dirty="0" smtClean="0">
                <a:solidFill>
                  <a:srgbClr val="FF0000"/>
                </a:solidFill>
              </a:rPr>
              <a:t> of brand used depends on the particular entity using it. The following are some of the most common forms of brands:</a:t>
            </a:r>
          </a:p>
          <a:p>
            <a:r>
              <a:rPr lang="en-US" sz="2400" b="1" dirty="0" smtClean="0">
                <a:solidFill>
                  <a:srgbClr val="FF0000"/>
                </a:solidFill>
              </a:rPr>
              <a:t>Corporate Brands:</a:t>
            </a:r>
            <a:r>
              <a:rPr lang="en-US" sz="2400" b="1" dirty="0" smtClean="0"/>
              <a:t> Corporate branding is a way for companies to market themselves in order to give themselves an edge against their competition. They make a series of important decisions in order to accomplish this, such as pricing, mission, target market, and values.</a:t>
            </a:r>
          </a:p>
          <a:p>
            <a:r>
              <a:rPr lang="en-US" sz="2400" b="1" dirty="0" smtClean="0">
                <a:solidFill>
                  <a:srgbClr val="FF0000"/>
                </a:solidFill>
              </a:rPr>
              <a:t>Personal Brands:</a:t>
            </a:r>
            <a:r>
              <a:rPr lang="en-US" sz="2400" b="1" dirty="0" smtClean="0"/>
              <a:t> As mentioned above, branding isn't just for companies anymore. People use tools like social media to build their own personas, thereby boosting their brands. This includes regular social media posts, sharing images and videos, and conducting meet-and-greets.</a:t>
            </a:r>
          </a:p>
          <a:p>
            <a:endParaRPr lang="ar-SA" sz="2400" b="1" dirty="0"/>
          </a:p>
        </p:txBody>
      </p:sp>
      <p:sp>
        <p:nvSpPr>
          <p:cNvPr id="7" name="Slide Number Placeholder 6"/>
          <p:cNvSpPr>
            <a:spLocks noGrp="1"/>
          </p:cNvSpPr>
          <p:nvPr>
            <p:ph type="sldNum" sz="quarter" idx="12"/>
          </p:nvPr>
        </p:nvSpPr>
        <p:spPr>
          <a:xfrm>
            <a:off x="10857186" y="6356350"/>
            <a:ext cx="496614"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11</a:t>
            </a:fld>
            <a:endParaRPr lang="en-US" sz="1600" b="1">
              <a:solidFill>
                <a:schemeClr val="tx1"/>
              </a:solidFill>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pic>
        <p:nvPicPr>
          <p:cNvPr id="12"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30614" y="476474"/>
            <a:ext cx="2457656" cy="670874"/>
          </a:xfrm>
          <a:prstGeom prst="rect">
            <a:avLst/>
          </a:prstGeom>
        </p:spPr>
      </p:pic>
    </p:spTree>
    <p:extLst>
      <p:ext uri="{BB962C8B-B14F-4D97-AF65-F5344CB8AC3E}">
        <p14:creationId xmlns:p14="http://schemas.microsoft.com/office/powerpoint/2010/main" val="34223857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11440"/>
            <a:ext cx="9533101" cy="1610200"/>
          </a:xfrm>
          <a:prstGeom prst="rect">
            <a:avLst/>
          </a:prstGeom>
        </p:spPr>
      </p:pic>
      <p:sp>
        <p:nvSpPr>
          <p:cNvPr id="9" name="Title 1"/>
          <p:cNvSpPr txBox="1">
            <a:spLocks/>
          </p:cNvSpPr>
          <p:nvPr/>
        </p:nvSpPr>
        <p:spPr>
          <a:xfrm>
            <a:off x="741826" y="187401"/>
            <a:ext cx="10515600" cy="1434239"/>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rPr>
              <a:t/>
            </a:r>
            <a:br>
              <a:rPr lang="en-US" alt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rPr>
            </a:br>
            <a:r>
              <a:rPr lang="en-US" alt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rPr>
              <a:t>Forms</a:t>
            </a:r>
            <a:r>
              <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rPr>
              <a:t> of </a:t>
            </a:r>
            <a: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Brands cont. …</a:t>
            </a:r>
            <a:r>
              <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rPr>
              <a:t/>
            </a:r>
            <a:br>
              <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rPr>
            </a:br>
            <a:endParaRPr lang="ar-SA"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1222424" y="1825625"/>
            <a:ext cx="10131375" cy="3524141"/>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smtClean="0">
                <a:solidFill>
                  <a:srgbClr val="FF0000"/>
                </a:solidFill>
              </a:rPr>
              <a:t>Product Brands:</a:t>
            </a:r>
            <a:r>
              <a:rPr lang="en-US" b="1" dirty="0" smtClean="0"/>
              <a:t> This type of branding, which is also known as merchandise branding, involves marketing one particular product. Branding a product requires market research and choosing the proper target market.</a:t>
            </a:r>
          </a:p>
          <a:p>
            <a:r>
              <a:rPr lang="en-US" b="1" dirty="0" smtClean="0">
                <a:solidFill>
                  <a:srgbClr val="FF0000"/>
                </a:solidFill>
              </a:rPr>
              <a:t>Service Brands:</a:t>
            </a:r>
            <a:r>
              <a:rPr lang="en-US" b="1" dirty="0" smtClean="0"/>
              <a:t> This kind of branding applies to services, which often requires some creativity, as you can't actually show services in a physical way</a:t>
            </a:r>
          </a:p>
          <a:p>
            <a:endParaRPr lang="ar-SA" b="1" dirty="0"/>
          </a:p>
        </p:txBody>
      </p:sp>
      <p:sp>
        <p:nvSpPr>
          <p:cNvPr id="7" name="Slide Number Placeholder 6"/>
          <p:cNvSpPr>
            <a:spLocks noGrp="1"/>
          </p:cNvSpPr>
          <p:nvPr>
            <p:ph type="sldNum" sz="quarter" idx="12"/>
          </p:nvPr>
        </p:nvSpPr>
        <p:spPr>
          <a:xfrm>
            <a:off x="10583916" y="6356350"/>
            <a:ext cx="769883"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12</a:t>
            </a:fld>
            <a:endParaRPr lang="en-US" sz="1600" b="1">
              <a:solidFill>
                <a:schemeClr val="tx1"/>
              </a:solidFill>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pic>
        <p:nvPicPr>
          <p:cNvPr id="12"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30614" y="494663"/>
            <a:ext cx="2457656" cy="670874"/>
          </a:xfrm>
          <a:prstGeom prst="rect">
            <a:avLst/>
          </a:prstGeom>
        </p:spPr>
      </p:pic>
    </p:spTree>
    <p:extLst>
      <p:ext uri="{BB962C8B-B14F-4D97-AF65-F5344CB8AC3E}">
        <p14:creationId xmlns:p14="http://schemas.microsoft.com/office/powerpoint/2010/main" val="37711976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36773" y="0"/>
            <a:ext cx="9533101" cy="1610200"/>
          </a:xfrm>
          <a:prstGeom prst="rect">
            <a:avLst/>
          </a:prstGeom>
        </p:spPr>
      </p:pic>
      <p:sp>
        <p:nvSpPr>
          <p:cNvPr id="9" name="Title 1"/>
          <p:cNvSpPr txBox="1">
            <a:spLocks/>
          </p:cNvSpPr>
          <p:nvPr/>
        </p:nvSpPr>
        <p:spPr>
          <a:xfrm>
            <a:off x="2057400" y="544437"/>
            <a:ext cx="7958138"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UNDERSTANDING BRANDING</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1692166" y="1524000"/>
            <a:ext cx="5165834" cy="3810000"/>
          </a:xfrm>
          <a:prstGeom prst="rect">
            <a:avLst/>
          </a:prstGeom>
          <a:solidFill>
            <a:schemeClr val="bg2">
              <a:alpha val="50000"/>
            </a:schemeClr>
          </a:solidFill>
          <a:ln>
            <a:solidFill>
              <a:schemeClr val="accent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b="1" u="sng" dirty="0" smtClean="0">
                <a:solidFill>
                  <a:srgbClr val="0099FF"/>
                </a:solidFill>
                <a:effectLst>
                  <a:outerShdw blurRad="38100" dist="38100" dir="2700000" algn="tl">
                    <a:srgbClr val="FFFFFF"/>
                  </a:outerShdw>
                </a:effectLst>
              </a:rPr>
              <a:t>BRAND</a:t>
            </a:r>
            <a:r>
              <a:rPr lang="en-US" b="1" dirty="0" smtClean="0"/>
              <a:t> </a:t>
            </a:r>
          </a:p>
          <a:p>
            <a:pPr marL="265176" indent="-265176">
              <a:buFont typeface="Arial" panose="020B0604020202020204" pitchFamily="34" charset="0"/>
              <a:buNone/>
              <a:defRPr/>
            </a:pPr>
            <a:r>
              <a:rPr lang="en-US" b="1" dirty="0" smtClean="0"/>
              <a:t>	a name, term, design, symbol, or combination of these elements that identifies a product and distinguishes it from its competitors</a:t>
            </a:r>
          </a:p>
        </p:txBody>
      </p:sp>
      <p:pic>
        <p:nvPicPr>
          <p:cNvPr id="11" name="Picture 4"/>
          <p:cNvPicPr>
            <a:picLocks noChangeAspect="1" noChangeArrowheads="1"/>
          </p:cNvPicPr>
          <p:nvPr/>
        </p:nvPicPr>
        <p:blipFill>
          <a:blip r:embed="rId5" cstate="print"/>
          <a:srcRect/>
          <a:stretch>
            <a:fillRect/>
          </a:stretch>
        </p:blipFill>
        <p:spPr bwMode="auto">
          <a:xfrm>
            <a:off x="7656786" y="1610200"/>
            <a:ext cx="2743200" cy="2781300"/>
          </a:xfrm>
          <a:prstGeom prst="roundRect">
            <a:avLst>
              <a:gd name="adj" fmla="val 8594"/>
            </a:avLst>
          </a:prstGeom>
          <a:solidFill>
            <a:srgbClr val="FFFFFF">
              <a:shade val="85000"/>
            </a:srgbClr>
          </a:solidFill>
          <a:ln>
            <a:solidFill>
              <a:schemeClr val="accent1">
                <a:lumMod val="75000"/>
              </a:schemeClr>
            </a:solidFill>
          </a:ln>
          <a:effectLst>
            <a:reflection blurRad="12700" stA="38000" endPos="28000" dist="5000" dir="5400000" sy="-100000" algn="bl" rotWithShape="0"/>
          </a:effectLst>
        </p:spPr>
      </p:pic>
      <p:sp>
        <p:nvSpPr>
          <p:cNvPr id="7" name="Slide Number Placeholder 6"/>
          <p:cNvSpPr>
            <a:spLocks noGrp="1"/>
          </p:cNvSpPr>
          <p:nvPr>
            <p:ph type="sldNum" sz="quarter" idx="12"/>
          </p:nvPr>
        </p:nvSpPr>
        <p:spPr>
          <a:xfrm>
            <a:off x="10710040" y="6356350"/>
            <a:ext cx="643759"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13</a:t>
            </a:fld>
            <a:endParaRPr lang="en-US" sz="1600" b="1">
              <a:solidFill>
                <a:schemeClr val="tx1"/>
              </a:solidFill>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pic>
        <p:nvPicPr>
          <p:cNvPr id="13"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173359" y="432466"/>
            <a:ext cx="2457656" cy="670874"/>
          </a:xfrm>
          <a:prstGeom prst="rect">
            <a:avLst/>
          </a:prstGeom>
        </p:spPr>
      </p:pic>
    </p:spTree>
    <p:extLst>
      <p:ext uri="{BB962C8B-B14F-4D97-AF65-F5344CB8AC3E}">
        <p14:creationId xmlns:p14="http://schemas.microsoft.com/office/powerpoint/2010/main" val="14857462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1289" y="0"/>
            <a:ext cx="9533101" cy="1610200"/>
          </a:xfrm>
          <a:prstGeom prst="rect">
            <a:avLst/>
          </a:prstGeom>
        </p:spPr>
      </p:pic>
      <p:sp>
        <p:nvSpPr>
          <p:cNvPr id="9" name="Title 1"/>
          <p:cNvSpPr txBox="1">
            <a:spLocks/>
          </p:cNvSpPr>
          <p:nvPr/>
        </p:nvSpPr>
        <p:spPr>
          <a:xfrm>
            <a:off x="1987550" y="570631"/>
            <a:ext cx="8216900"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ELEMENTS OF A BRAND</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2209800" y="1752600"/>
            <a:ext cx="5105400" cy="3810000"/>
          </a:xfrm>
          <a:prstGeom prst="rect">
            <a:avLst/>
          </a:prstGeom>
          <a:solidFill>
            <a:schemeClr val="bg2">
              <a:alpha val="50000"/>
            </a:schemeClr>
          </a:solidFill>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Wingdings 2"/>
              <a:buChar char=""/>
              <a:defRPr/>
            </a:pPr>
            <a:r>
              <a:rPr lang="en-US" sz="4000" b="1" smtClean="0"/>
              <a:t>Brand Name</a:t>
            </a:r>
          </a:p>
          <a:p>
            <a:pPr marL="265176" indent="-265176">
              <a:buFont typeface="Wingdings 2"/>
              <a:buChar char=""/>
              <a:defRPr/>
            </a:pPr>
            <a:r>
              <a:rPr lang="en-US" sz="4000" b="1" smtClean="0"/>
              <a:t>Brand Mark</a:t>
            </a:r>
          </a:p>
          <a:p>
            <a:pPr marL="265176" indent="-265176">
              <a:buFont typeface="Wingdings 2"/>
              <a:buChar char=""/>
              <a:defRPr/>
            </a:pPr>
            <a:r>
              <a:rPr lang="en-US" sz="4000" b="1" smtClean="0"/>
              <a:t>Trade Name</a:t>
            </a:r>
          </a:p>
          <a:p>
            <a:pPr marL="265176" indent="-265176">
              <a:buFont typeface="Wingdings 2"/>
              <a:buChar char=""/>
              <a:defRPr/>
            </a:pPr>
            <a:r>
              <a:rPr lang="en-US" sz="4000" b="1" smtClean="0"/>
              <a:t>Trade Character</a:t>
            </a:r>
          </a:p>
          <a:p>
            <a:pPr marL="265176" indent="-265176">
              <a:buFont typeface="Wingdings 2"/>
              <a:buChar char=""/>
              <a:defRPr/>
            </a:pPr>
            <a:r>
              <a:rPr lang="en-US" sz="4000" b="1" smtClean="0"/>
              <a:t>Trade Mark</a:t>
            </a:r>
            <a:endParaRPr lang="en-US" sz="4000" b="1" dirty="0"/>
          </a:p>
        </p:txBody>
      </p:sp>
      <p:sp>
        <p:nvSpPr>
          <p:cNvPr id="7" name="Slide Number Placeholder 6"/>
          <p:cNvSpPr>
            <a:spLocks noGrp="1"/>
          </p:cNvSpPr>
          <p:nvPr>
            <p:ph type="sldNum" sz="quarter" idx="12"/>
          </p:nvPr>
        </p:nvSpPr>
        <p:spPr>
          <a:xfrm>
            <a:off x="10405240" y="6356350"/>
            <a:ext cx="948559"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14</a:t>
            </a:fld>
            <a:endParaRPr lang="en-US" sz="1600" b="1">
              <a:solidFill>
                <a:schemeClr val="tx1"/>
              </a:solidFill>
            </a:endParaRPr>
          </a:p>
        </p:txBody>
      </p:sp>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88771" y="2170280"/>
            <a:ext cx="4088525" cy="2517440"/>
          </a:xfrm>
          <a:prstGeom prst="rect">
            <a:avLst/>
          </a:prstGeom>
          <a:ln>
            <a:solidFill>
              <a:schemeClr val="accent1">
                <a:lumMod val="75000"/>
              </a:schemeClr>
            </a:solidFill>
          </a:ln>
        </p:spPr>
      </p:pic>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pic>
        <p:nvPicPr>
          <p:cNvPr id="13"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130614" y="509115"/>
            <a:ext cx="2457656" cy="670874"/>
          </a:xfrm>
          <a:prstGeom prst="rect">
            <a:avLst/>
          </a:prstGeom>
        </p:spPr>
      </p:pic>
    </p:spTree>
    <p:extLst>
      <p:ext uri="{BB962C8B-B14F-4D97-AF65-F5344CB8AC3E}">
        <p14:creationId xmlns:p14="http://schemas.microsoft.com/office/powerpoint/2010/main" val="26970196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27041" y="-26126"/>
            <a:ext cx="9533101" cy="1610200"/>
          </a:xfrm>
          <a:prstGeom prst="rect">
            <a:avLst/>
          </a:prstGeom>
        </p:spPr>
      </p:pic>
      <p:sp>
        <p:nvSpPr>
          <p:cNvPr id="9" name="Title 1"/>
          <p:cNvSpPr txBox="1">
            <a:spLocks/>
          </p:cNvSpPr>
          <p:nvPr/>
        </p:nvSpPr>
        <p:spPr>
          <a:xfrm>
            <a:off x="1987550" y="570631"/>
            <a:ext cx="8216900"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BRAND ELEMENT</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2869324" y="1795346"/>
            <a:ext cx="6398345" cy="3323064"/>
          </a:xfrm>
          <a:prstGeom prst="rect">
            <a:avLst/>
          </a:prstGeom>
          <a:solidFill>
            <a:schemeClr val="bg2">
              <a:alpha val="50000"/>
            </a:schemeClr>
          </a:solidFill>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b="1" u="sng" dirty="0" smtClean="0">
                <a:solidFill>
                  <a:srgbClr val="0099FF"/>
                </a:solidFill>
                <a:effectLst>
                  <a:outerShdw blurRad="38100" dist="38100" dir="2700000" algn="tl">
                    <a:srgbClr val="FFFFFF"/>
                  </a:outerShdw>
                </a:effectLst>
              </a:rPr>
              <a:t>BRAND NAME</a:t>
            </a:r>
            <a:endParaRPr lang="en-US" b="1" u="sng" dirty="0" smtClean="0"/>
          </a:p>
          <a:p>
            <a:pPr marL="265176" indent="-265176">
              <a:buFont typeface="Arial" panose="020B0604020202020204" pitchFamily="34" charset="0"/>
              <a:buNone/>
              <a:defRPr/>
            </a:pPr>
            <a:r>
              <a:rPr lang="en-US" b="1" dirty="0" smtClean="0"/>
              <a:t>	(or product brand) a word, group of words, letters, or numbers that represents a product that can be spoken</a:t>
            </a:r>
          </a:p>
          <a:p>
            <a:pPr marL="548640" lvl="1" indent="-201168">
              <a:buFont typeface="Verdana"/>
              <a:buChar char="◦"/>
              <a:defRPr/>
            </a:pPr>
            <a:r>
              <a:rPr lang="en-US" b="1" dirty="0" smtClean="0"/>
              <a:t>Should be easily pronounced, distinctive, and recognizable</a:t>
            </a:r>
          </a:p>
        </p:txBody>
      </p:sp>
      <p:pic>
        <p:nvPicPr>
          <p:cNvPr id="11" name="Picture 4"/>
          <p:cNvPicPr>
            <a:picLocks noChangeAspect="1" noChangeArrowheads="1"/>
          </p:cNvPicPr>
          <p:nvPr/>
        </p:nvPicPr>
        <p:blipFill>
          <a:blip r:embed="rId5"/>
          <a:srcRect/>
          <a:stretch>
            <a:fillRect/>
          </a:stretch>
        </p:blipFill>
        <p:spPr bwMode="auto">
          <a:xfrm>
            <a:off x="1265664" y="2575844"/>
            <a:ext cx="1221058" cy="16239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Picture 5"/>
          <p:cNvPicPr>
            <a:picLocks noChangeAspect="1" noChangeArrowheads="1"/>
          </p:cNvPicPr>
          <p:nvPr/>
        </p:nvPicPr>
        <p:blipFill>
          <a:blip r:embed="rId6"/>
          <a:srcRect/>
          <a:stretch>
            <a:fillRect/>
          </a:stretch>
        </p:blipFill>
        <p:spPr bwMode="auto">
          <a:xfrm>
            <a:off x="9852918" y="2623774"/>
            <a:ext cx="1581461" cy="152806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Slide Number Placeholder 6"/>
          <p:cNvSpPr>
            <a:spLocks noGrp="1"/>
          </p:cNvSpPr>
          <p:nvPr>
            <p:ph type="sldNum" sz="quarter" idx="12"/>
          </p:nvPr>
        </p:nvSpPr>
        <p:spPr>
          <a:xfrm>
            <a:off x="10436772" y="6356350"/>
            <a:ext cx="917028"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15</a:t>
            </a:fld>
            <a:endParaRPr lang="en-US" sz="1600" b="1">
              <a:solidFill>
                <a:schemeClr val="tx1"/>
              </a:solidFill>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pic>
        <p:nvPicPr>
          <p:cNvPr id="14" name="Graphic 46">
            <a:extLst>
              <a:ext uri="{FF2B5EF4-FFF2-40B4-BE49-F238E27FC236}">
                <a16:creationId xmlns:a16="http://schemas.microsoft.com/office/drawing/2014/main" id="{D4AF3B79-7C62-249A-6AAB-EA6585FAC59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22700797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533101" cy="1610200"/>
          </a:xfrm>
          <a:prstGeom prst="rect">
            <a:avLst/>
          </a:prstGeom>
        </p:spPr>
      </p:pic>
      <p:sp>
        <p:nvSpPr>
          <p:cNvPr id="9" name="Title 1"/>
          <p:cNvSpPr txBox="1">
            <a:spLocks/>
          </p:cNvSpPr>
          <p:nvPr/>
        </p:nvSpPr>
        <p:spPr>
          <a:xfrm>
            <a:off x="1987550" y="570631"/>
            <a:ext cx="8216900"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BRAND ELEMENT</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2448272" y="1452380"/>
            <a:ext cx="6640150" cy="1844401"/>
          </a:xfrm>
          <a:prstGeom prst="rect">
            <a:avLst/>
          </a:prstGeom>
          <a:solidFill>
            <a:schemeClr val="bg2">
              <a:alpha val="50000"/>
            </a:schemeClr>
          </a:solidFill>
          <a:ln>
            <a:solidFill>
              <a:schemeClr val="accent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b="1" u="sng" dirty="0" smtClean="0">
                <a:solidFill>
                  <a:srgbClr val="0099FF"/>
                </a:solidFill>
                <a:effectLst>
                  <a:outerShdw blurRad="38100" dist="38100" dir="2700000" algn="tl">
                    <a:srgbClr val="FFFFFF"/>
                  </a:outerShdw>
                </a:effectLst>
              </a:rPr>
              <a:t>BRAND MARK</a:t>
            </a:r>
          </a:p>
          <a:p>
            <a:pPr marL="265176" indent="-265176">
              <a:buFont typeface="Arial" panose="020B0604020202020204" pitchFamily="34" charset="0"/>
              <a:buNone/>
              <a:defRPr/>
            </a:pPr>
            <a:r>
              <a:rPr lang="en-US" b="1" dirty="0" smtClean="0"/>
              <a:t>	the part of a brand that is a symbol or design</a:t>
            </a:r>
          </a:p>
          <a:p>
            <a:pPr marL="548640" lvl="1" indent="-201168">
              <a:buFont typeface="Verdana"/>
              <a:buChar char="◦"/>
              <a:defRPr/>
            </a:pPr>
            <a:r>
              <a:rPr lang="en-US" b="1" dirty="0" smtClean="0"/>
              <a:t>It may include distinctive colors or lettering</a:t>
            </a:r>
          </a:p>
        </p:txBody>
      </p:sp>
      <p:pic>
        <p:nvPicPr>
          <p:cNvPr id="11" name="Picture 3"/>
          <p:cNvPicPr>
            <a:picLocks noChangeAspect="1" noChangeArrowheads="1"/>
          </p:cNvPicPr>
          <p:nvPr/>
        </p:nvPicPr>
        <p:blipFill>
          <a:blip r:embed="rId5"/>
          <a:srcRect/>
          <a:stretch>
            <a:fillRect/>
          </a:stretch>
        </p:blipFill>
        <p:spPr bwMode="auto">
          <a:xfrm>
            <a:off x="609601" y="2353967"/>
            <a:ext cx="1630850" cy="127681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Picture 4"/>
          <p:cNvPicPr>
            <a:picLocks noChangeAspect="1" noChangeArrowheads="1"/>
          </p:cNvPicPr>
          <p:nvPr/>
        </p:nvPicPr>
        <p:blipFill>
          <a:blip r:embed="rId6"/>
          <a:srcRect/>
          <a:stretch>
            <a:fillRect/>
          </a:stretch>
        </p:blipFill>
        <p:spPr bwMode="auto">
          <a:xfrm>
            <a:off x="9663748" y="1667108"/>
            <a:ext cx="1833601" cy="183360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Rectangle 6"/>
          <p:cNvSpPr/>
          <p:nvPr/>
        </p:nvSpPr>
        <p:spPr>
          <a:xfrm>
            <a:off x="2448272" y="3536291"/>
            <a:ext cx="6705818" cy="2023714"/>
          </a:xfrm>
          <a:prstGeom prst="rect">
            <a:avLst/>
          </a:prstGeom>
          <a:solidFill>
            <a:schemeClr val="bg2">
              <a:alpha val="50000"/>
            </a:schemeClr>
          </a:solidFill>
          <a:ln>
            <a:solidFill>
              <a:schemeClr val="accent1"/>
            </a:solidFill>
          </a:ln>
        </p:spPr>
        <p:txBody>
          <a:bodyPr>
            <a:normAutofit/>
          </a:bodyPr>
          <a:lstStyle/>
          <a:p>
            <a:pPr marL="265176" indent="-265176">
              <a:lnSpc>
                <a:spcPct val="90000"/>
              </a:lnSpc>
              <a:spcBef>
                <a:spcPts val="1000"/>
              </a:spcBef>
              <a:buFont typeface="Arial" panose="020B0604020202020204" pitchFamily="34" charset="0"/>
              <a:buNone/>
            </a:pPr>
            <a:r>
              <a:rPr lang="en-US" b="1" dirty="0"/>
              <a:t>Brand marks can come in a variety of forms, including the following:</a:t>
            </a:r>
          </a:p>
          <a:p>
            <a:pPr marL="265176" indent="-265176">
              <a:lnSpc>
                <a:spcPct val="90000"/>
              </a:lnSpc>
              <a:spcBef>
                <a:spcPts val="1000"/>
              </a:spcBef>
              <a:buFont typeface="Arial" panose="020B0604020202020204" pitchFamily="34" charset="0"/>
              <a:buNone/>
            </a:pPr>
            <a:r>
              <a:rPr lang="en-US" b="1" dirty="0"/>
              <a:t>Logos</a:t>
            </a:r>
          </a:p>
          <a:p>
            <a:pPr marL="265176" indent="-265176">
              <a:lnSpc>
                <a:spcPct val="90000"/>
              </a:lnSpc>
              <a:spcBef>
                <a:spcPts val="1000"/>
              </a:spcBef>
              <a:buFont typeface="Arial" panose="020B0604020202020204" pitchFamily="34" charset="0"/>
              <a:buNone/>
            </a:pPr>
            <a:r>
              <a:rPr lang="en-US" b="1" dirty="0"/>
              <a:t>Colors</a:t>
            </a:r>
          </a:p>
          <a:p>
            <a:pPr marL="265176" indent="-265176">
              <a:lnSpc>
                <a:spcPct val="90000"/>
              </a:lnSpc>
              <a:spcBef>
                <a:spcPts val="1000"/>
              </a:spcBef>
              <a:buFont typeface="Arial" panose="020B0604020202020204" pitchFamily="34" charset="0"/>
              <a:buNone/>
            </a:pPr>
            <a:r>
              <a:rPr lang="en-US" b="1" dirty="0"/>
              <a:t>Pictures</a:t>
            </a:r>
          </a:p>
          <a:p>
            <a:pPr marL="265176" indent="-265176">
              <a:lnSpc>
                <a:spcPct val="90000"/>
              </a:lnSpc>
              <a:spcBef>
                <a:spcPts val="1000"/>
              </a:spcBef>
              <a:buFont typeface="Arial" panose="020B0604020202020204" pitchFamily="34" charset="0"/>
              <a:buNone/>
            </a:pPr>
            <a:r>
              <a:rPr lang="en-US" b="1" dirty="0"/>
              <a:t>Icons</a:t>
            </a:r>
          </a:p>
        </p:txBody>
      </p:sp>
      <p:sp>
        <p:nvSpPr>
          <p:cNvPr id="13" name="Slide Number Placeholder 12"/>
          <p:cNvSpPr>
            <a:spLocks noGrp="1"/>
          </p:cNvSpPr>
          <p:nvPr>
            <p:ph type="sldNum" sz="quarter" idx="12"/>
          </p:nvPr>
        </p:nvSpPr>
        <p:spPr>
          <a:xfrm>
            <a:off x="10531366" y="6356350"/>
            <a:ext cx="822434"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16</a:t>
            </a:fld>
            <a:endParaRPr lang="en-US" sz="1600" b="1">
              <a:solidFill>
                <a:schemeClr val="tx1"/>
              </a:solidFill>
            </a:endParaRPr>
          </a:p>
        </p:txBody>
      </p:sp>
      <p:pic>
        <p:nvPicPr>
          <p:cNvPr id="14" name="Picture 13">
            <a:extLst>
              <a:ext uri="{FF2B5EF4-FFF2-40B4-BE49-F238E27FC236}">
                <a16:creationId xmlns:a16="http://schemas.microsoft.com/office/drawing/2014/main" id="{7B1083B8-7F24-C9AF-FA88-CAB8BE99D40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pic>
        <p:nvPicPr>
          <p:cNvPr id="15" name="Graphic 46">
            <a:extLst>
              <a:ext uri="{FF2B5EF4-FFF2-40B4-BE49-F238E27FC236}">
                <a16:creationId xmlns:a16="http://schemas.microsoft.com/office/drawing/2014/main" id="{D4AF3B79-7C62-249A-6AAB-EA6585FAC59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3235901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533101" cy="1610200"/>
          </a:xfrm>
          <a:prstGeom prst="rect">
            <a:avLst/>
          </a:prstGeom>
        </p:spPr>
      </p:pic>
      <p:sp>
        <p:nvSpPr>
          <p:cNvPr id="9" name="Title 1"/>
          <p:cNvSpPr txBox="1">
            <a:spLocks/>
          </p:cNvSpPr>
          <p:nvPr/>
        </p:nvSpPr>
        <p:spPr>
          <a:xfrm>
            <a:off x="1987550" y="570631"/>
            <a:ext cx="8216900"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BRAND ELEMENT</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2779113" y="1414890"/>
            <a:ext cx="5843239" cy="4495800"/>
          </a:xfrm>
          <a:prstGeom prst="rect">
            <a:avLst/>
          </a:prstGeom>
          <a:solidFill>
            <a:schemeClr val="bg2">
              <a:alpha val="50000"/>
            </a:schemeClr>
          </a:solidFill>
          <a:ln>
            <a:solidFill>
              <a:schemeClr val="accent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b="1" u="sng" dirty="0" smtClean="0">
                <a:solidFill>
                  <a:srgbClr val="0099FF"/>
                </a:solidFill>
                <a:effectLst>
                  <a:outerShdw blurRad="38100" dist="38100" dir="2700000" algn="tl">
                    <a:srgbClr val="FFFFFF"/>
                  </a:outerShdw>
                </a:effectLst>
              </a:rPr>
              <a:t>TRADE NAME</a:t>
            </a:r>
          </a:p>
          <a:p>
            <a:pPr marL="265176" indent="-265176">
              <a:buFont typeface="Arial" panose="020B0604020202020204" pitchFamily="34" charset="0"/>
              <a:buNone/>
              <a:defRPr/>
            </a:pPr>
            <a:r>
              <a:rPr lang="en-US" b="1" dirty="0" smtClean="0"/>
              <a:t>	(or corporate brand) identifies and promotes a company or a division of a particular corporation </a:t>
            </a:r>
          </a:p>
          <a:p>
            <a:pPr marL="548640" lvl="1" indent="-201168">
              <a:buFont typeface="Verdana"/>
              <a:buChar char="◦"/>
              <a:defRPr/>
            </a:pPr>
            <a:r>
              <a:rPr lang="en-US" b="1" dirty="0" smtClean="0"/>
              <a:t>The legal name used while conducting business</a:t>
            </a:r>
          </a:p>
          <a:p>
            <a:pPr marL="548640" lvl="1" indent="-201168">
              <a:buFont typeface="Verdana"/>
              <a:buChar char="◦"/>
              <a:defRPr/>
            </a:pPr>
            <a:r>
              <a:rPr lang="en-US" b="1" dirty="0" smtClean="0"/>
              <a:t>Used to promote a positive image of the organization (quality, value, reliability)</a:t>
            </a:r>
          </a:p>
        </p:txBody>
      </p:sp>
      <p:pic>
        <p:nvPicPr>
          <p:cNvPr id="11" name="Picture 3"/>
          <p:cNvPicPr>
            <a:picLocks noChangeAspect="1" noChangeArrowheads="1"/>
          </p:cNvPicPr>
          <p:nvPr/>
        </p:nvPicPr>
        <p:blipFill>
          <a:blip r:embed="rId5"/>
          <a:srcRect/>
          <a:stretch>
            <a:fillRect/>
          </a:stretch>
        </p:blipFill>
        <p:spPr bwMode="auto">
          <a:xfrm>
            <a:off x="8768575" y="1623906"/>
            <a:ext cx="2171855" cy="101944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Picture 5"/>
          <p:cNvPicPr>
            <a:picLocks noChangeAspect="1" noChangeArrowheads="1"/>
          </p:cNvPicPr>
          <p:nvPr/>
        </p:nvPicPr>
        <p:blipFill>
          <a:blip r:embed="rId6"/>
          <a:srcRect/>
          <a:stretch>
            <a:fillRect/>
          </a:stretch>
        </p:blipFill>
        <p:spPr bwMode="auto">
          <a:xfrm>
            <a:off x="931610" y="3908971"/>
            <a:ext cx="1396362" cy="139636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Slide Number Placeholder 6"/>
          <p:cNvSpPr>
            <a:spLocks noGrp="1"/>
          </p:cNvSpPr>
          <p:nvPr>
            <p:ph type="sldNum" sz="quarter" idx="12"/>
          </p:nvPr>
        </p:nvSpPr>
        <p:spPr>
          <a:xfrm>
            <a:off x="10657490" y="6356350"/>
            <a:ext cx="696310"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17</a:t>
            </a:fld>
            <a:endParaRPr lang="en-US" sz="1600" b="1">
              <a:solidFill>
                <a:schemeClr val="tx1"/>
              </a:solidFill>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pic>
        <p:nvPicPr>
          <p:cNvPr id="14" name="Graphic 46">
            <a:extLst>
              <a:ext uri="{FF2B5EF4-FFF2-40B4-BE49-F238E27FC236}">
                <a16:creationId xmlns:a16="http://schemas.microsoft.com/office/drawing/2014/main" id="{D4AF3B79-7C62-249A-6AAB-EA6585FAC59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21867618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a:xfrm>
            <a:off x="1987550" y="570631"/>
            <a:ext cx="8216900"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BRAND ELEMENT</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2286000" y="1447800"/>
            <a:ext cx="7086600" cy="1295400"/>
          </a:xfrm>
          <a:prstGeom prst="rect">
            <a:avLst/>
          </a:prstGeom>
          <a:solidFill>
            <a:schemeClr val="bg2">
              <a:alpha val="50000"/>
            </a:schemeClr>
          </a:solidFill>
          <a:ln>
            <a:solidFill>
              <a:schemeClr val="accent1"/>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b="1" u="sng" dirty="0" smtClean="0">
                <a:solidFill>
                  <a:srgbClr val="0099FF"/>
                </a:solidFill>
                <a:effectLst>
                  <a:outerShdw blurRad="38100" dist="38100" dir="2700000" algn="tl">
                    <a:srgbClr val="FFFFFF"/>
                  </a:outerShdw>
                </a:effectLst>
              </a:rPr>
              <a:t>TRADE CHARACTER</a:t>
            </a:r>
          </a:p>
          <a:p>
            <a:pPr marL="265176" indent="-265176">
              <a:buFont typeface="Arial" panose="020B0604020202020204" pitchFamily="34" charset="0"/>
              <a:buNone/>
              <a:defRPr/>
            </a:pPr>
            <a:r>
              <a:rPr lang="en-US" b="1" dirty="0" smtClean="0"/>
              <a:t>a brand mark with human form or characteristics</a:t>
            </a:r>
            <a:endParaRPr lang="en-US" sz="3200" b="1" dirty="0"/>
          </a:p>
        </p:txBody>
      </p:sp>
      <p:pic>
        <p:nvPicPr>
          <p:cNvPr id="12" name="Picture 3"/>
          <p:cNvPicPr>
            <a:picLocks noChangeAspect="1" noChangeArrowheads="1"/>
          </p:cNvPicPr>
          <p:nvPr/>
        </p:nvPicPr>
        <p:blipFill>
          <a:blip r:embed="rId3" cstate="print"/>
          <a:srcRect/>
          <a:stretch>
            <a:fillRect/>
          </a:stretch>
        </p:blipFill>
        <p:spPr bwMode="auto">
          <a:xfrm>
            <a:off x="2133600" y="2895600"/>
            <a:ext cx="1608138" cy="2351088"/>
          </a:xfrm>
          <a:prstGeom prst="roundRect">
            <a:avLst>
              <a:gd name="adj" fmla="val 8594"/>
            </a:avLst>
          </a:prstGeom>
          <a:solidFill>
            <a:srgbClr val="FFFFFF">
              <a:shade val="85000"/>
            </a:srgbClr>
          </a:solidFill>
          <a:ln>
            <a:solidFill>
              <a:schemeClr val="accent1"/>
            </a:solidFill>
          </a:ln>
          <a:effectLst>
            <a:reflection blurRad="12700" stA="38000" endPos="28000" dist="5000" dir="5400000" sy="-100000" algn="bl" rotWithShape="0"/>
          </a:effectLst>
        </p:spPr>
      </p:pic>
      <p:pic>
        <p:nvPicPr>
          <p:cNvPr id="13" name="Picture 4"/>
          <p:cNvPicPr>
            <a:picLocks noChangeAspect="1" noChangeArrowheads="1"/>
          </p:cNvPicPr>
          <p:nvPr/>
        </p:nvPicPr>
        <p:blipFill>
          <a:blip r:embed="rId4" cstate="print"/>
          <a:srcRect/>
          <a:stretch>
            <a:fillRect/>
          </a:stretch>
        </p:blipFill>
        <p:spPr bwMode="auto">
          <a:xfrm>
            <a:off x="4038600" y="2895600"/>
            <a:ext cx="1676400" cy="2343150"/>
          </a:xfrm>
          <a:prstGeom prst="roundRect">
            <a:avLst>
              <a:gd name="adj" fmla="val 8594"/>
            </a:avLst>
          </a:prstGeom>
          <a:solidFill>
            <a:srgbClr val="FFFFFF">
              <a:shade val="85000"/>
            </a:srgbClr>
          </a:solidFill>
          <a:ln>
            <a:solidFill>
              <a:schemeClr val="accent1"/>
            </a:solidFill>
          </a:ln>
          <a:effectLst>
            <a:reflection blurRad="12700" stA="38000" endPos="28000" dist="5000" dir="5400000" sy="-100000" algn="bl" rotWithShape="0"/>
          </a:effectLst>
        </p:spPr>
      </p:pic>
      <p:pic>
        <p:nvPicPr>
          <p:cNvPr id="14" name="Picture 5"/>
          <p:cNvPicPr>
            <a:picLocks noChangeAspect="1" noChangeArrowheads="1"/>
          </p:cNvPicPr>
          <p:nvPr/>
        </p:nvPicPr>
        <p:blipFill>
          <a:blip r:embed="rId5" cstate="print"/>
          <a:srcRect/>
          <a:stretch>
            <a:fillRect/>
          </a:stretch>
        </p:blipFill>
        <p:spPr bwMode="auto">
          <a:xfrm>
            <a:off x="8229600" y="2895601"/>
            <a:ext cx="1600200" cy="2278063"/>
          </a:xfrm>
          <a:prstGeom prst="roundRect">
            <a:avLst>
              <a:gd name="adj" fmla="val 8594"/>
            </a:avLst>
          </a:prstGeom>
          <a:solidFill>
            <a:srgbClr val="FFFFFF">
              <a:shade val="85000"/>
            </a:srgbClr>
          </a:solidFill>
          <a:ln>
            <a:solidFill>
              <a:schemeClr val="accent1"/>
            </a:solidFill>
          </a:ln>
          <a:effectLst>
            <a:reflection blurRad="12700" stA="38000" endPos="28000" dist="5000" dir="5400000" sy="-100000" algn="bl" rotWithShape="0"/>
          </a:effectLst>
        </p:spPr>
      </p:pic>
      <p:pic>
        <p:nvPicPr>
          <p:cNvPr id="2" name="Picture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96000" y="2895600"/>
            <a:ext cx="1862959" cy="2191407"/>
          </a:xfrm>
          <a:prstGeom prst="rect">
            <a:avLst/>
          </a:prstGeom>
          <a:ln>
            <a:solidFill>
              <a:schemeClr val="accent1"/>
            </a:solidFill>
          </a:ln>
        </p:spPr>
      </p:pic>
      <p:sp>
        <p:nvSpPr>
          <p:cNvPr id="3" name="Slide Number Placeholder 2"/>
          <p:cNvSpPr>
            <a:spLocks noGrp="1"/>
          </p:cNvSpPr>
          <p:nvPr>
            <p:ph type="sldNum" sz="quarter" idx="12"/>
          </p:nvPr>
        </p:nvSpPr>
        <p:spPr>
          <a:xfrm>
            <a:off x="10636468" y="6356350"/>
            <a:ext cx="717331"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18</a:t>
            </a:fld>
            <a:endParaRPr lang="en-US" sz="1600" b="1">
              <a:solidFill>
                <a:schemeClr val="tx1"/>
              </a:solidFill>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34614" y="55478"/>
            <a:ext cx="2403708" cy="2125989"/>
          </a:xfrm>
          <a:prstGeom prst="rect">
            <a:avLst/>
          </a:prstGeom>
        </p:spPr>
      </p:pic>
      <p:pic>
        <p:nvPicPr>
          <p:cNvPr id="15" name="Graphic 46">
            <a:extLst>
              <a:ext uri="{FF2B5EF4-FFF2-40B4-BE49-F238E27FC236}">
                <a16:creationId xmlns:a16="http://schemas.microsoft.com/office/drawing/2014/main" id="{D4AF3B79-7C62-249A-6AAB-EA6585FAC59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0" y="167414"/>
            <a:ext cx="2457656" cy="670874"/>
          </a:xfrm>
          <a:prstGeom prst="rect">
            <a:avLst/>
          </a:prstGeom>
        </p:spPr>
      </p:pic>
    </p:spTree>
    <p:extLst>
      <p:ext uri="{BB962C8B-B14F-4D97-AF65-F5344CB8AC3E}">
        <p14:creationId xmlns:p14="http://schemas.microsoft.com/office/powerpoint/2010/main" val="21339530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533101" cy="1610200"/>
          </a:xfrm>
          <a:prstGeom prst="rect">
            <a:avLst/>
          </a:prstGeom>
        </p:spPr>
      </p:pic>
      <p:sp>
        <p:nvSpPr>
          <p:cNvPr id="9" name="Title 1"/>
          <p:cNvSpPr txBox="1">
            <a:spLocks/>
          </p:cNvSpPr>
          <p:nvPr/>
        </p:nvSpPr>
        <p:spPr>
          <a:xfrm>
            <a:off x="1987550" y="570631"/>
            <a:ext cx="8216900"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BRAND ELEMENT</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2362200" y="1600200"/>
            <a:ext cx="4876800" cy="4114800"/>
          </a:xfrm>
          <a:prstGeom prst="rect">
            <a:avLst/>
          </a:prstGeom>
          <a:solidFill>
            <a:schemeClr val="bg2">
              <a:alpha val="50000"/>
            </a:schemeClr>
          </a:solidFill>
          <a:ln>
            <a:solidFill>
              <a:schemeClr val="accent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b="1" u="sng" dirty="0" smtClean="0">
                <a:solidFill>
                  <a:srgbClr val="0099FF"/>
                </a:solidFill>
                <a:effectLst>
                  <a:outerShdw blurRad="38100" dist="38100" dir="2700000" algn="tl">
                    <a:srgbClr val="FFFFFF"/>
                  </a:outerShdw>
                </a:effectLst>
              </a:rPr>
              <a:t>TRADE MARK</a:t>
            </a:r>
            <a:endParaRPr lang="en-US" b="1" dirty="0" smtClean="0">
              <a:solidFill>
                <a:srgbClr val="0099FF"/>
              </a:solidFill>
              <a:effectLst>
                <a:outerShdw blurRad="38100" dist="38100" dir="2700000" algn="tl">
                  <a:srgbClr val="FFFFFF"/>
                </a:outerShdw>
              </a:effectLst>
            </a:endParaRPr>
          </a:p>
          <a:p>
            <a:pPr marL="265176" indent="-265176">
              <a:buFont typeface="Arial" panose="020B0604020202020204" pitchFamily="34" charset="0"/>
              <a:buNone/>
              <a:defRPr/>
            </a:pPr>
            <a:r>
              <a:rPr lang="en-US" b="1" dirty="0" smtClean="0"/>
              <a:t>	a brand name, brand mark, trade name, trade character, or a combination of these that is given legal protection by the federal government</a:t>
            </a:r>
          </a:p>
        </p:txBody>
      </p:sp>
      <p:pic>
        <p:nvPicPr>
          <p:cNvPr id="11" name="Picture 3"/>
          <p:cNvPicPr>
            <a:picLocks noChangeAspect="1" noChangeArrowheads="1"/>
          </p:cNvPicPr>
          <p:nvPr/>
        </p:nvPicPr>
        <p:blipFill>
          <a:blip r:embed="rId5" cstate="print"/>
          <a:srcRect/>
          <a:stretch>
            <a:fillRect/>
          </a:stretch>
        </p:blipFill>
        <p:spPr bwMode="auto">
          <a:xfrm>
            <a:off x="7994650" y="2664544"/>
            <a:ext cx="2209800" cy="2761258"/>
          </a:xfrm>
          <a:prstGeom prst="roundRect">
            <a:avLst>
              <a:gd name="adj" fmla="val 8594"/>
            </a:avLst>
          </a:prstGeom>
          <a:solidFill>
            <a:srgbClr val="FFFFFF">
              <a:shade val="85000"/>
            </a:srgbClr>
          </a:solidFill>
          <a:ln>
            <a:solidFill>
              <a:schemeClr val="accent1">
                <a:lumMod val="75000"/>
              </a:schemeClr>
            </a:solidFill>
          </a:ln>
          <a:effectLst>
            <a:reflection blurRad="12700" stA="38000" endPos="28000" dist="5000" dir="5400000" sy="-100000" algn="bl" rotWithShape="0"/>
          </a:effectLst>
        </p:spPr>
      </p:pic>
      <p:sp>
        <p:nvSpPr>
          <p:cNvPr id="7" name="Slide Number Placeholder 6"/>
          <p:cNvSpPr>
            <a:spLocks noGrp="1"/>
          </p:cNvSpPr>
          <p:nvPr>
            <p:ph type="sldNum" sz="quarter" idx="12"/>
          </p:nvPr>
        </p:nvSpPr>
        <p:spPr>
          <a:xfrm>
            <a:off x="10604938" y="6356350"/>
            <a:ext cx="748862"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19</a:t>
            </a:fld>
            <a:endParaRPr lang="en-US" sz="1600" b="1">
              <a:solidFill>
                <a:schemeClr val="tx1"/>
              </a:solidFill>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pic>
        <p:nvPicPr>
          <p:cNvPr id="13"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1658958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1289" y="0"/>
            <a:ext cx="9533101" cy="1610200"/>
          </a:xfrm>
          <a:prstGeom prst="rect">
            <a:avLst/>
          </a:prstGeom>
        </p:spPr>
      </p:pic>
      <p:sp>
        <p:nvSpPr>
          <p:cNvPr id="9" name="Title 1"/>
          <p:cNvSpPr txBox="1">
            <a:spLocks/>
          </p:cNvSpPr>
          <p:nvPr/>
        </p:nvSpPr>
        <p:spPr>
          <a:xfrm>
            <a:off x="1987550" y="570631"/>
            <a:ext cx="8216900"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PRODUCT RECOGNITION</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1981200" y="1447800"/>
            <a:ext cx="8229600" cy="4114800"/>
          </a:xfrm>
          <a:prstGeom prst="rect">
            <a:avLst/>
          </a:prstGeom>
          <a:solidFill>
            <a:schemeClr val="bg2">
              <a:alpha val="50000"/>
            </a:schemeClr>
          </a:solidFill>
          <a:ln>
            <a:solidFill>
              <a:schemeClr val="accent1">
                <a:lumMod val="75000"/>
              </a:schemeClr>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sz="3200" b="1" dirty="0" smtClean="0"/>
              <a:t>It is important that customers who are satisfied with a product can easily </a:t>
            </a:r>
            <a:r>
              <a:rPr lang="en-US" sz="3200" b="1" dirty="0" smtClean="0">
                <a:effectLst>
                  <a:outerShdw blurRad="38100" dist="38100" dir="2700000" algn="tl">
                    <a:srgbClr val="FFFFFF"/>
                  </a:outerShdw>
                </a:effectLst>
              </a:rPr>
              <a:t>recognize and find</a:t>
            </a:r>
            <a:r>
              <a:rPr lang="en-US" sz="3200" b="1" dirty="0" smtClean="0"/>
              <a:t> a company’s branded products when they want to buy them again</a:t>
            </a:r>
            <a:endParaRPr lang="en-US" b="1" dirty="0" smtClean="0"/>
          </a:p>
        </p:txBody>
      </p:sp>
      <p:sp>
        <p:nvSpPr>
          <p:cNvPr id="7" name="Slide Number Placeholder 6"/>
          <p:cNvSpPr>
            <a:spLocks noGrp="1"/>
          </p:cNvSpPr>
          <p:nvPr>
            <p:ph type="sldNum" sz="quarter" idx="12"/>
          </p:nvPr>
        </p:nvSpPr>
        <p:spPr>
          <a:xfrm>
            <a:off x="10720552" y="6356350"/>
            <a:ext cx="633248"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20</a:t>
            </a:fld>
            <a:endParaRPr lang="en-US" sz="1600" b="1">
              <a:solidFill>
                <a:schemeClr val="tx1"/>
              </a:solidFill>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pic>
        <p:nvPicPr>
          <p:cNvPr id="12"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30614" y="447599"/>
            <a:ext cx="2457656" cy="670874"/>
          </a:xfrm>
          <a:prstGeom prst="rect">
            <a:avLst/>
          </a:prstGeom>
        </p:spPr>
      </p:pic>
    </p:spTree>
    <p:extLst>
      <p:ext uri="{BB962C8B-B14F-4D97-AF65-F5344CB8AC3E}">
        <p14:creationId xmlns:p14="http://schemas.microsoft.com/office/powerpoint/2010/main" val="16257026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1289" y="0"/>
            <a:ext cx="9533101" cy="1610200"/>
          </a:xfrm>
          <a:prstGeom prst="rect">
            <a:avLst/>
          </a:prstGeom>
        </p:spPr>
      </p:pic>
      <p:sp>
        <p:nvSpPr>
          <p:cNvPr id="9" name="Title 1"/>
          <p:cNvSpPr txBox="1">
            <a:spLocks/>
          </p:cNvSpPr>
          <p:nvPr/>
        </p:nvSpPr>
        <p:spPr>
          <a:xfrm>
            <a:off x="2073309" y="704623"/>
            <a:ext cx="7958138"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QUALITY AND CONSISTENCY</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1981200" y="1828800"/>
            <a:ext cx="8229600" cy="1676400"/>
          </a:xfrm>
          <a:prstGeom prst="rect">
            <a:avLst/>
          </a:prstGeom>
          <a:solidFill>
            <a:schemeClr val="bg2">
              <a:alpha val="50195"/>
            </a:schemeClr>
          </a:solidFill>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2" panose="05020102010507070707" pitchFamily="18" charset="2"/>
              <a:buNone/>
            </a:pPr>
            <a:r>
              <a:rPr lang="en-US" altLang="ar-SA" b="1" dirty="0" smtClean="0"/>
              <a:t>Companies communicate to customers that they can  expect consistent quality and performance, before purchase and  after purchase</a:t>
            </a:r>
          </a:p>
        </p:txBody>
      </p:sp>
      <p:pic>
        <p:nvPicPr>
          <p:cNvPr id="11" name="Picture 2"/>
          <p:cNvPicPr>
            <a:picLocks noChangeAspect="1" noChangeArrowheads="1"/>
          </p:cNvPicPr>
          <p:nvPr/>
        </p:nvPicPr>
        <p:blipFill>
          <a:blip r:embed="rId5"/>
          <a:srcRect/>
          <a:stretch>
            <a:fillRect/>
          </a:stretch>
        </p:blipFill>
        <p:spPr bwMode="auto">
          <a:xfrm>
            <a:off x="4658514" y="3752743"/>
            <a:ext cx="1500548" cy="150054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Slide Number Placeholder 6"/>
          <p:cNvSpPr>
            <a:spLocks noGrp="1"/>
          </p:cNvSpPr>
          <p:nvPr>
            <p:ph type="sldNum" sz="quarter" idx="12"/>
          </p:nvPr>
        </p:nvSpPr>
        <p:spPr>
          <a:xfrm>
            <a:off x="10615448" y="6356350"/>
            <a:ext cx="738352"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21</a:t>
            </a:fld>
            <a:endParaRPr lang="en-US" sz="1600" b="1">
              <a:solidFill>
                <a:schemeClr val="tx1"/>
              </a:solidFill>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pic>
        <p:nvPicPr>
          <p:cNvPr id="13"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130614" y="486023"/>
            <a:ext cx="2457656" cy="670874"/>
          </a:xfrm>
          <a:prstGeom prst="rect">
            <a:avLst/>
          </a:prstGeom>
        </p:spPr>
      </p:pic>
    </p:spTree>
    <p:extLst>
      <p:ext uri="{BB962C8B-B14F-4D97-AF65-F5344CB8AC3E}">
        <p14:creationId xmlns:p14="http://schemas.microsoft.com/office/powerpoint/2010/main" val="42722291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533101" cy="1610200"/>
          </a:xfrm>
          <a:prstGeom prst="rect">
            <a:avLst/>
          </a:prstGeom>
        </p:spPr>
      </p:pic>
      <p:sp>
        <p:nvSpPr>
          <p:cNvPr id="9" name="Title 1"/>
          <p:cNvSpPr txBox="1">
            <a:spLocks/>
          </p:cNvSpPr>
          <p:nvPr/>
        </p:nvSpPr>
        <p:spPr>
          <a:xfrm>
            <a:off x="1987550" y="570631"/>
            <a:ext cx="8216900"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BRAND EXPOSURE</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2084914" y="1610200"/>
            <a:ext cx="8229600" cy="3429000"/>
          </a:xfrm>
          <a:prstGeom prst="rect">
            <a:avLst/>
          </a:prstGeom>
          <a:solidFill>
            <a:schemeClr val="bg2">
              <a:alpha val="50195"/>
            </a:schemeClr>
          </a:solidFill>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2" panose="05020102010507070707" pitchFamily="18" charset="2"/>
              <a:buNone/>
            </a:pPr>
            <a:r>
              <a:rPr lang="en-US" altLang="ar-SA" b="1" dirty="0" smtClean="0"/>
              <a:t>Helps companies extend their products into new target markets, new product lines, and new categories</a:t>
            </a:r>
          </a:p>
          <a:p>
            <a:pPr lvl="1"/>
            <a:r>
              <a:rPr lang="en-US" altLang="ar-SA" b="1" dirty="0" smtClean="0"/>
              <a:t>Customers are more willing to try new products that carry a name they are familiar with</a:t>
            </a:r>
          </a:p>
          <a:p>
            <a:pPr lvl="1"/>
            <a:r>
              <a:rPr lang="en-US" altLang="ar-SA" b="1" dirty="0" smtClean="0"/>
              <a:t>Example: GLAD family of products</a:t>
            </a:r>
          </a:p>
          <a:p>
            <a:pPr lvl="2"/>
            <a:r>
              <a:rPr lang="en-US" altLang="ar-SA" b="1" dirty="0" smtClean="0"/>
              <a:t>Started with trash bags and has now moved into food storage containers and baggies</a:t>
            </a:r>
          </a:p>
        </p:txBody>
      </p:sp>
      <p:pic>
        <p:nvPicPr>
          <p:cNvPr id="11" name="Picture 2"/>
          <p:cNvPicPr>
            <a:picLocks noChangeAspect="1" noChangeArrowheads="1"/>
          </p:cNvPicPr>
          <p:nvPr/>
        </p:nvPicPr>
        <p:blipFill>
          <a:blip r:embed="rId5"/>
          <a:srcRect/>
          <a:stretch>
            <a:fillRect/>
          </a:stretch>
        </p:blipFill>
        <p:spPr bwMode="auto">
          <a:xfrm>
            <a:off x="591015" y="2667883"/>
            <a:ext cx="1204331" cy="127174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Slide Number Placeholder 6"/>
          <p:cNvSpPr>
            <a:spLocks noGrp="1"/>
          </p:cNvSpPr>
          <p:nvPr>
            <p:ph type="sldNum" sz="quarter" idx="12"/>
          </p:nvPr>
        </p:nvSpPr>
        <p:spPr>
          <a:xfrm>
            <a:off x="10468302" y="6356350"/>
            <a:ext cx="885497"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22</a:t>
            </a:fld>
            <a:endParaRPr lang="en-US" sz="1600" b="1">
              <a:solidFill>
                <a:schemeClr val="tx1"/>
              </a:solidFill>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pic>
        <p:nvPicPr>
          <p:cNvPr id="13"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149411" y="469663"/>
            <a:ext cx="2457656" cy="670874"/>
          </a:xfrm>
          <a:prstGeom prst="rect">
            <a:avLst/>
          </a:prstGeom>
        </p:spPr>
      </p:pic>
    </p:spTree>
    <p:extLst>
      <p:ext uri="{BB962C8B-B14F-4D97-AF65-F5344CB8AC3E}">
        <p14:creationId xmlns:p14="http://schemas.microsoft.com/office/powerpoint/2010/main" val="26438720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6020" y="0"/>
            <a:ext cx="9533101" cy="1610200"/>
          </a:xfrm>
          <a:prstGeom prst="rect">
            <a:avLst/>
          </a:prstGeom>
        </p:spPr>
      </p:pic>
      <p:sp>
        <p:nvSpPr>
          <p:cNvPr id="9" name="Title 1"/>
          <p:cNvSpPr txBox="1">
            <a:spLocks/>
          </p:cNvSpPr>
          <p:nvPr/>
        </p:nvSpPr>
        <p:spPr>
          <a:xfrm>
            <a:off x="1987550" y="570631"/>
            <a:ext cx="8216900"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TYPES OF BRANDS</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1828800" y="1524000"/>
            <a:ext cx="9312166" cy="2796779"/>
          </a:xfrm>
          <a:prstGeom prst="rect">
            <a:avLst/>
          </a:prstGeom>
          <a:solidFill>
            <a:schemeClr val="bg2">
              <a:alpha val="50000"/>
            </a:schemeClr>
          </a:solidFill>
          <a:ln>
            <a:solidFill>
              <a:schemeClr val="accent1">
                <a:lumMod val="75000"/>
              </a:schemeClr>
            </a:solid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b="1" u="sng" dirty="0" smtClean="0">
                <a:solidFill>
                  <a:srgbClr val="0099FF"/>
                </a:solidFill>
                <a:effectLst>
                  <a:outerShdw blurRad="38100" dist="38100" dir="2700000" algn="tl">
                    <a:srgbClr val="FFFFFF"/>
                  </a:outerShdw>
                </a:effectLst>
              </a:rPr>
              <a:t>National Brands</a:t>
            </a:r>
          </a:p>
          <a:p>
            <a:pPr marL="265176" indent="-265176">
              <a:buFont typeface="Arial" panose="020B0604020202020204" pitchFamily="34" charset="0"/>
              <a:buNone/>
              <a:defRPr/>
            </a:pPr>
            <a:r>
              <a:rPr lang="en-US" b="1" dirty="0" smtClean="0"/>
              <a:t>(producer brands) owned by national manufacturers</a:t>
            </a:r>
          </a:p>
          <a:p>
            <a:pPr marL="548640" lvl="1" indent="-201168">
              <a:buFont typeface="Verdana"/>
              <a:buChar char="◦"/>
              <a:defRPr/>
            </a:pPr>
            <a:r>
              <a:rPr lang="en-US" b="1" dirty="0" smtClean="0"/>
              <a:t>Generate the majority of sales for most categories</a:t>
            </a:r>
          </a:p>
          <a:p>
            <a:pPr marL="548640" lvl="1" indent="-201168">
              <a:buFont typeface="Verdana"/>
              <a:buChar char="◦"/>
              <a:defRPr/>
            </a:pPr>
            <a:r>
              <a:rPr lang="en-US" b="1" dirty="0" smtClean="0"/>
              <a:t>Examples: Hershey Foods, Whirlpool, Ford, Hilton, American Airlines, Kraft and Nestle</a:t>
            </a:r>
          </a:p>
          <a:p>
            <a:pPr marL="548640" lvl="1" indent="-201168">
              <a:buFont typeface="Verdana"/>
              <a:buChar char="◦"/>
              <a:defRPr/>
            </a:pPr>
            <a:r>
              <a:rPr lang="en-US" b="1" dirty="0" smtClean="0"/>
              <a:t>Internet based national brands</a:t>
            </a:r>
          </a:p>
          <a:p>
            <a:pPr marL="786384" lvl="2" indent="-182880">
              <a:buClr>
                <a:schemeClr val="accent2">
                  <a:tint val="85000"/>
                  <a:satMod val="285000"/>
                </a:schemeClr>
              </a:buClr>
              <a:buFont typeface="Wingdings 2"/>
              <a:buChar char=""/>
              <a:defRPr/>
            </a:pPr>
            <a:r>
              <a:rPr lang="en-US" sz="2400" b="1" dirty="0" smtClean="0"/>
              <a:t>Amazon.com, eBay, Monster</a:t>
            </a:r>
            <a:endParaRPr lang="en-US" sz="2400" b="1" dirty="0"/>
          </a:p>
        </p:txBody>
      </p:sp>
      <p:pic>
        <p:nvPicPr>
          <p:cNvPr id="11" name="Picture 2"/>
          <p:cNvPicPr>
            <a:picLocks noChangeAspect="1" noChangeArrowheads="1"/>
          </p:cNvPicPr>
          <p:nvPr/>
        </p:nvPicPr>
        <p:blipFill>
          <a:blip r:embed="rId5"/>
          <a:srcRect/>
          <a:stretch>
            <a:fillRect/>
          </a:stretch>
        </p:blipFill>
        <p:spPr bwMode="auto">
          <a:xfrm>
            <a:off x="422314" y="2091559"/>
            <a:ext cx="1280017" cy="96001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Picture 3"/>
          <p:cNvPicPr>
            <a:picLocks noChangeAspect="1" noChangeArrowheads="1"/>
          </p:cNvPicPr>
          <p:nvPr/>
        </p:nvPicPr>
        <p:blipFill>
          <a:blip r:embed="rId6"/>
          <a:srcRect/>
          <a:stretch>
            <a:fillRect/>
          </a:stretch>
        </p:blipFill>
        <p:spPr bwMode="auto">
          <a:xfrm>
            <a:off x="10589269" y="4646839"/>
            <a:ext cx="1335293" cy="108599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3" name="Picture 4"/>
          <p:cNvPicPr>
            <a:picLocks noChangeAspect="1" noChangeArrowheads="1"/>
          </p:cNvPicPr>
          <p:nvPr/>
        </p:nvPicPr>
        <p:blipFill>
          <a:blip r:embed="rId7"/>
          <a:srcRect/>
          <a:stretch>
            <a:fillRect/>
          </a:stretch>
        </p:blipFill>
        <p:spPr bwMode="auto">
          <a:xfrm>
            <a:off x="709379" y="4914356"/>
            <a:ext cx="2419350" cy="9683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789765" y="4377774"/>
            <a:ext cx="4362778" cy="1514475"/>
          </a:xfrm>
          <a:prstGeom prst="rect">
            <a:avLst/>
          </a:prstGeom>
        </p:spPr>
      </p:pic>
      <p:sp>
        <p:nvSpPr>
          <p:cNvPr id="14" name="Slide Number Placeholder 13"/>
          <p:cNvSpPr>
            <a:spLocks noGrp="1"/>
          </p:cNvSpPr>
          <p:nvPr>
            <p:ph type="sldNum" sz="quarter" idx="12"/>
          </p:nvPr>
        </p:nvSpPr>
        <p:spPr>
          <a:xfrm>
            <a:off x="10589268" y="6356350"/>
            <a:ext cx="764531"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23</a:t>
            </a:fld>
            <a:endParaRPr lang="en-US" sz="1600" b="1">
              <a:solidFill>
                <a:schemeClr val="tx1"/>
              </a:solidFill>
            </a:endParaRPr>
          </a:p>
        </p:txBody>
      </p:sp>
      <p:pic>
        <p:nvPicPr>
          <p:cNvPr id="15" name="Picture 14">
            <a:extLst>
              <a:ext uri="{FF2B5EF4-FFF2-40B4-BE49-F238E27FC236}">
                <a16:creationId xmlns:a16="http://schemas.microsoft.com/office/drawing/2014/main" id="{7B1083B8-7F24-C9AF-FA88-CAB8BE99D406}"/>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pic>
        <p:nvPicPr>
          <p:cNvPr id="16" name="Graphic 46">
            <a:extLst>
              <a:ext uri="{FF2B5EF4-FFF2-40B4-BE49-F238E27FC236}">
                <a16:creationId xmlns:a16="http://schemas.microsoft.com/office/drawing/2014/main" id="{D4AF3B79-7C62-249A-6AAB-EA6585FAC59E}"/>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117551" y="509115"/>
            <a:ext cx="2457656" cy="670874"/>
          </a:xfrm>
          <a:prstGeom prst="rect">
            <a:avLst/>
          </a:prstGeom>
        </p:spPr>
      </p:pic>
    </p:spTree>
    <p:extLst>
      <p:ext uri="{BB962C8B-B14F-4D97-AF65-F5344CB8AC3E}">
        <p14:creationId xmlns:p14="http://schemas.microsoft.com/office/powerpoint/2010/main" val="22429284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3048" y="0"/>
            <a:ext cx="9533101" cy="1610200"/>
          </a:xfrm>
          <a:prstGeom prst="rect">
            <a:avLst/>
          </a:prstGeom>
        </p:spPr>
      </p:pic>
      <p:sp>
        <p:nvSpPr>
          <p:cNvPr id="9" name="Title 1"/>
          <p:cNvSpPr txBox="1">
            <a:spLocks/>
          </p:cNvSpPr>
          <p:nvPr/>
        </p:nvSpPr>
        <p:spPr>
          <a:xfrm>
            <a:off x="1987550" y="570631"/>
            <a:ext cx="8216900"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TYPES OF BRANDS</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2133600" y="1600200"/>
            <a:ext cx="6653561" cy="2362200"/>
          </a:xfrm>
          <a:prstGeom prst="rect">
            <a:avLst/>
          </a:prstGeom>
          <a:solidFill>
            <a:schemeClr val="bg2">
              <a:alpha val="50000"/>
            </a:schemeClr>
          </a:solidFill>
          <a:ln>
            <a:solidFill>
              <a:schemeClr val="accent1">
                <a:lumMod val="75000"/>
              </a:schemeClr>
            </a:solidFill>
          </a:ln>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b="1" u="sng" smtClean="0">
                <a:solidFill>
                  <a:srgbClr val="0099FF"/>
                </a:solidFill>
                <a:effectLst>
                  <a:outerShdw blurRad="38100" dist="38100" dir="2700000" algn="tl">
                    <a:srgbClr val="FFFFFF"/>
                  </a:outerShdw>
                </a:effectLst>
              </a:rPr>
              <a:t>Private Distributor Brands</a:t>
            </a:r>
          </a:p>
          <a:p>
            <a:pPr marL="265176" indent="-265176">
              <a:buFont typeface="Arial" panose="020B0604020202020204" pitchFamily="34" charset="0"/>
              <a:buNone/>
              <a:defRPr/>
            </a:pPr>
            <a:r>
              <a:rPr lang="en-US" b="1" smtClean="0"/>
              <a:t>private brands, store brands, or dealer brands</a:t>
            </a:r>
          </a:p>
          <a:p>
            <a:pPr marL="548640" lvl="1" indent="-201168">
              <a:buFont typeface="Verdana"/>
              <a:buChar char="◦"/>
              <a:defRPr/>
            </a:pPr>
            <a:r>
              <a:rPr lang="en-US" b="1" smtClean="0"/>
              <a:t>Developed and owned by wholesalers and retailers</a:t>
            </a:r>
          </a:p>
          <a:p>
            <a:pPr marL="548640" lvl="1" indent="-201168">
              <a:buFont typeface="Verdana"/>
              <a:buChar char="◦"/>
              <a:defRPr/>
            </a:pPr>
            <a:r>
              <a:rPr lang="en-US" b="1" smtClean="0"/>
              <a:t>Examples: Arizona for JC Penney, George for Wal-Mart, Villager for Kohl's</a:t>
            </a:r>
            <a:endParaRPr lang="en-US" b="1" dirty="0" smtClean="0"/>
          </a:p>
        </p:txBody>
      </p:sp>
      <p:pic>
        <p:nvPicPr>
          <p:cNvPr id="11" name="Picture 5"/>
          <p:cNvPicPr>
            <a:picLocks noChangeAspect="1" noChangeArrowheads="1"/>
          </p:cNvPicPr>
          <p:nvPr/>
        </p:nvPicPr>
        <p:blipFill>
          <a:blip r:embed="rId5"/>
          <a:srcRect/>
          <a:stretch>
            <a:fillRect/>
          </a:stretch>
        </p:blipFill>
        <p:spPr bwMode="auto">
          <a:xfrm>
            <a:off x="2892426" y="5184422"/>
            <a:ext cx="2133600" cy="6858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Picture 6"/>
          <p:cNvPicPr>
            <a:picLocks noChangeAspect="1" noChangeArrowheads="1"/>
          </p:cNvPicPr>
          <p:nvPr/>
        </p:nvPicPr>
        <p:blipFill>
          <a:blip r:embed="rId6"/>
          <a:srcRect/>
          <a:stretch>
            <a:fillRect/>
          </a:stretch>
        </p:blipFill>
        <p:spPr bwMode="auto">
          <a:xfrm>
            <a:off x="2743201" y="4191001"/>
            <a:ext cx="3387725" cy="7905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Line 7"/>
          <p:cNvSpPr>
            <a:spLocks noChangeShapeType="1"/>
          </p:cNvSpPr>
          <p:nvPr/>
        </p:nvSpPr>
        <p:spPr bwMode="auto">
          <a:xfrm flipH="1" flipV="1">
            <a:off x="6227601" y="4606507"/>
            <a:ext cx="1752600" cy="1143000"/>
          </a:xfrm>
          <a:prstGeom prst="line">
            <a:avLst/>
          </a:prstGeom>
          <a:noFill/>
          <a:ln w="508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ar-SA"/>
          </a:p>
        </p:txBody>
      </p:sp>
      <p:sp>
        <p:nvSpPr>
          <p:cNvPr id="14" name="Line 8"/>
          <p:cNvSpPr>
            <a:spLocks noChangeShapeType="1"/>
          </p:cNvSpPr>
          <p:nvPr/>
        </p:nvSpPr>
        <p:spPr bwMode="auto">
          <a:xfrm flipH="1" flipV="1">
            <a:off x="5123247" y="5684066"/>
            <a:ext cx="2057400" cy="0"/>
          </a:xfrm>
          <a:prstGeom prst="line">
            <a:avLst/>
          </a:prstGeom>
          <a:noFill/>
          <a:ln w="508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ar-SA"/>
          </a:p>
        </p:txBody>
      </p:sp>
      <p:sp>
        <p:nvSpPr>
          <p:cNvPr id="15" name="TextBox 6"/>
          <p:cNvSpPr txBox="1">
            <a:spLocks noChangeArrowheads="1"/>
          </p:cNvSpPr>
          <p:nvPr/>
        </p:nvSpPr>
        <p:spPr bwMode="auto">
          <a:xfrm>
            <a:off x="7180647" y="5210754"/>
            <a:ext cx="3200400" cy="646331"/>
          </a:xfrm>
          <a:prstGeom prst="rect">
            <a:avLst/>
          </a:prstGeom>
          <a:ln>
            <a:headEnd/>
            <a:tailEnd/>
          </a:ln>
        </p:spPr>
        <p:style>
          <a:lnRef idx="2">
            <a:schemeClr val="dk1"/>
          </a:lnRef>
          <a:fillRef idx="1">
            <a:schemeClr val="lt1"/>
          </a:fillRef>
          <a:effectRef idx="0">
            <a:schemeClr val="dk1"/>
          </a:effectRef>
          <a:fontRef idx="minor">
            <a:schemeClr val="dk1"/>
          </a:fontRef>
        </p:style>
        <p:txBody>
          <a:bodyPr>
            <a:spAutoFit/>
          </a:bodyPr>
          <a:lstStyle/>
          <a:p>
            <a:pPr algn="ctr">
              <a:defRPr/>
            </a:pPr>
            <a:r>
              <a:rPr lang="en-US" dirty="0">
                <a:effectLst>
                  <a:outerShdw blurRad="38100" dist="38100" dir="2700000" algn="tl">
                    <a:srgbClr val="000000"/>
                  </a:outerShdw>
                </a:effectLst>
              </a:rPr>
              <a:t>Both are private distributor brands from SEARS</a:t>
            </a:r>
          </a:p>
        </p:txBody>
      </p:sp>
      <p:sp>
        <p:nvSpPr>
          <p:cNvPr id="7" name="Slide Number Placeholder 6"/>
          <p:cNvSpPr>
            <a:spLocks noGrp="1"/>
          </p:cNvSpPr>
          <p:nvPr>
            <p:ph type="sldNum" sz="quarter" idx="12"/>
          </p:nvPr>
        </p:nvSpPr>
        <p:spPr>
          <a:xfrm>
            <a:off x="10573406" y="6356350"/>
            <a:ext cx="780393"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24</a:t>
            </a:fld>
            <a:endParaRPr lang="en-US" sz="1600" b="1">
              <a:solidFill>
                <a:schemeClr val="tx1"/>
              </a:solidFill>
            </a:endParaRPr>
          </a:p>
        </p:txBody>
      </p:sp>
      <p:pic>
        <p:nvPicPr>
          <p:cNvPr id="16" name="Picture 15">
            <a:extLst>
              <a:ext uri="{FF2B5EF4-FFF2-40B4-BE49-F238E27FC236}">
                <a16:creationId xmlns:a16="http://schemas.microsoft.com/office/drawing/2014/main" id="{7B1083B8-7F24-C9AF-FA88-CAB8BE99D40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pic>
        <p:nvPicPr>
          <p:cNvPr id="17" name="Graphic 46">
            <a:extLst>
              <a:ext uri="{FF2B5EF4-FFF2-40B4-BE49-F238E27FC236}">
                <a16:creationId xmlns:a16="http://schemas.microsoft.com/office/drawing/2014/main" id="{D4AF3B79-7C62-249A-6AAB-EA6585FAC59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11223247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1289" y="0"/>
            <a:ext cx="9533101" cy="1610200"/>
          </a:xfrm>
          <a:prstGeom prst="rect">
            <a:avLst/>
          </a:prstGeom>
        </p:spPr>
      </p:pic>
      <p:sp>
        <p:nvSpPr>
          <p:cNvPr id="9" name="Title 1"/>
          <p:cNvSpPr txBox="1">
            <a:spLocks/>
          </p:cNvSpPr>
          <p:nvPr/>
        </p:nvSpPr>
        <p:spPr>
          <a:xfrm>
            <a:off x="1987550" y="570631"/>
            <a:ext cx="8216900"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TYPES OF BRANDS</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1981200" y="1905000"/>
            <a:ext cx="8229600" cy="3124200"/>
          </a:xfrm>
          <a:prstGeom prst="rect">
            <a:avLst/>
          </a:prstGeom>
          <a:solidFill>
            <a:schemeClr val="bg2">
              <a:alpha val="50000"/>
            </a:schemeClr>
          </a:solidFill>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b="1" u="sng" smtClean="0">
                <a:solidFill>
                  <a:srgbClr val="0099FF"/>
                </a:solidFill>
                <a:effectLst>
                  <a:outerShdw blurRad="38100" dist="38100" dir="2700000" algn="tl">
                    <a:srgbClr val="FFFFFF"/>
                  </a:outerShdw>
                </a:effectLst>
              </a:rPr>
              <a:t>Generic Brands</a:t>
            </a:r>
          </a:p>
          <a:p>
            <a:pPr marL="265176" indent="-265176">
              <a:buFont typeface="Arial" panose="020B0604020202020204" pitchFamily="34" charset="0"/>
              <a:buNone/>
              <a:defRPr/>
            </a:pPr>
            <a:r>
              <a:rPr lang="en-US" b="1" smtClean="0"/>
              <a:t>Does not carry a company identity</a:t>
            </a:r>
          </a:p>
          <a:p>
            <a:pPr marL="548640" lvl="1" indent="-201168">
              <a:buFont typeface="Verdana"/>
              <a:buChar char="◦"/>
              <a:defRPr/>
            </a:pPr>
            <a:r>
              <a:rPr lang="en-US" b="1" smtClean="0"/>
              <a:t>Packaging usually features a description of the product</a:t>
            </a:r>
          </a:p>
          <a:p>
            <a:pPr marL="786384" lvl="2" indent="-182880">
              <a:buClr>
                <a:schemeClr val="accent2">
                  <a:tint val="85000"/>
                  <a:satMod val="285000"/>
                </a:schemeClr>
              </a:buClr>
              <a:buFont typeface="Wingdings 2"/>
              <a:buChar char=""/>
              <a:defRPr/>
            </a:pPr>
            <a:r>
              <a:rPr lang="en-US" b="1" smtClean="0"/>
              <a:t>Example: Pancake Mix, Paper Towels</a:t>
            </a:r>
          </a:p>
          <a:p>
            <a:pPr marL="548640" lvl="1" indent="-201168">
              <a:buFont typeface="Verdana"/>
              <a:buChar char="◦"/>
              <a:defRPr/>
            </a:pPr>
            <a:r>
              <a:rPr lang="en-US" b="1" smtClean="0"/>
              <a:t>Usually sold in supermarkets and discount stores</a:t>
            </a:r>
          </a:p>
          <a:p>
            <a:pPr marL="548640" lvl="1" indent="-201168">
              <a:buFont typeface="Verdana"/>
              <a:buChar char="◦"/>
              <a:defRPr/>
            </a:pPr>
            <a:r>
              <a:rPr lang="en-US" b="1" smtClean="0"/>
              <a:t>Often sold for 30 – 50% less than name brands</a:t>
            </a:r>
            <a:endParaRPr lang="en-US" b="1" dirty="0" smtClean="0"/>
          </a:p>
        </p:txBody>
      </p:sp>
      <p:sp>
        <p:nvSpPr>
          <p:cNvPr id="7" name="Slide Number Placeholder 6"/>
          <p:cNvSpPr>
            <a:spLocks noGrp="1"/>
          </p:cNvSpPr>
          <p:nvPr>
            <p:ph type="sldNum" sz="quarter" idx="12"/>
          </p:nvPr>
        </p:nvSpPr>
        <p:spPr>
          <a:xfrm>
            <a:off x="10604938" y="6356350"/>
            <a:ext cx="748862"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25</a:t>
            </a:fld>
            <a:endParaRPr lang="en-US" sz="1600" b="1">
              <a:solidFill>
                <a:schemeClr val="tx1"/>
              </a:solidFill>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pic>
        <p:nvPicPr>
          <p:cNvPr id="12"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30614" y="447599"/>
            <a:ext cx="2457656" cy="670874"/>
          </a:xfrm>
          <a:prstGeom prst="rect">
            <a:avLst/>
          </a:prstGeom>
        </p:spPr>
      </p:pic>
    </p:spTree>
    <p:extLst>
      <p:ext uri="{BB962C8B-B14F-4D97-AF65-F5344CB8AC3E}">
        <p14:creationId xmlns:p14="http://schemas.microsoft.com/office/powerpoint/2010/main" val="33304766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1289" y="-12474"/>
            <a:ext cx="9533101" cy="1610200"/>
          </a:xfrm>
          <a:prstGeom prst="rect">
            <a:avLst/>
          </a:prstGeom>
        </p:spPr>
      </p:pic>
      <p:sp>
        <p:nvSpPr>
          <p:cNvPr id="9" name="Title 1"/>
          <p:cNvSpPr txBox="1">
            <a:spLocks/>
          </p:cNvSpPr>
          <p:nvPr/>
        </p:nvSpPr>
        <p:spPr>
          <a:xfrm>
            <a:off x="1987550" y="570631"/>
            <a:ext cx="8216900"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BRAND STRATEGIES</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2758539" y="2150028"/>
            <a:ext cx="4038600" cy="2362200"/>
          </a:xfrm>
          <a:prstGeom prst="rect">
            <a:avLst/>
          </a:prstGeom>
          <a:solidFill>
            <a:schemeClr val="bg2">
              <a:alpha val="50000"/>
            </a:schemeClr>
          </a:solidFill>
          <a:ln>
            <a:solidFill>
              <a:schemeClr val="accent1">
                <a:lumMod val="75000"/>
              </a:schemeClr>
            </a:solid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Wingdings 2"/>
              <a:buChar char=""/>
              <a:defRPr/>
            </a:pPr>
            <a:r>
              <a:rPr lang="en-US" sz="3600" smtClean="0">
                <a:solidFill>
                  <a:srgbClr val="0099FF"/>
                </a:solidFill>
                <a:effectLst>
                  <a:outerShdw blurRad="38100" dist="38100" dir="2700000" algn="tl">
                    <a:srgbClr val="FFFFFF"/>
                  </a:outerShdw>
                </a:effectLst>
              </a:rPr>
              <a:t>Brand Extension </a:t>
            </a:r>
          </a:p>
          <a:p>
            <a:pPr marL="265176" indent="-265176">
              <a:buFont typeface="Wingdings 2"/>
              <a:buChar char=""/>
              <a:defRPr/>
            </a:pPr>
            <a:r>
              <a:rPr lang="en-US" sz="3600" smtClean="0">
                <a:solidFill>
                  <a:srgbClr val="0099FF"/>
                </a:solidFill>
                <a:effectLst>
                  <a:outerShdw blurRad="38100" dist="38100" dir="2700000" algn="tl">
                    <a:srgbClr val="FFFFFF"/>
                  </a:outerShdw>
                </a:effectLst>
              </a:rPr>
              <a:t>Brand Licensing</a:t>
            </a:r>
          </a:p>
          <a:p>
            <a:pPr marL="265176" indent="-265176">
              <a:buFont typeface="Wingdings 2"/>
              <a:buChar char=""/>
              <a:defRPr/>
            </a:pPr>
            <a:r>
              <a:rPr lang="en-US" sz="3600" smtClean="0">
                <a:solidFill>
                  <a:srgbClr val="0099FF"/>
                </a:solidFill>
                <a:effectLst>
                  <a:outerShdw blurRad="38100" dist="38100" dir="2700000" algn="tl">
                    <a:srgbClr val="FFFFFF"/>
                  </a:outerShdw>
                </a:effectLst>
              </a:rPr>
              <a:t>Mixed Brands</a:t>
            </a:r>
          </a:p>
          <a:p>
            <a:pPr marL="265176" indent="-265176">
              <a:buFont typeface="Wingdings 2"/>
              <a:buChar char=""/>
              <a:defRPr/>
            </a:pPr>
            <a:r>
              <a:rPr lang="en-US" sz="3600" smtClean="0">
                <a:solidFill>
                  <a:srgbClr val="0099FF"/>
                </a:solidFill>
                <a:effectLst>
                  <a:outerShdw blurRad="38100" dist="38100" dir="2700000" algn="tl">
                    <a:srgbClr val="FFFFFF"/>
                  </a:outerShdw>
                </a:effectLst>
              </a:rPr>
              <a:t>Co-Branding</a:t>
            </a:r>
            <a:endParaRPr lang="en-US" sz="3600" dirty="0">
              <a:solidFill>
                <a:srgbClr val="0099FF"/>
              </a:solidFill>
              <a:effectLst>
                <a:outerShdw blurRad="38100" dist="38100" dir="2700000" algn="tl">
                  <a:srgbClr val="FFFFFF"/>
                </a:outerShdw>
              </a:effectLst>
            </a:endParaRPr>
          </a:p>
        </p:txBody>
      </p:sp>
      <p:pic>
        <p:nvPicPr>
          <p:cNvPr id="11" name="Picture 4" descr="http://www.stuartsco.com/acatalog/logo-branding.jpg"/>
          <p:cNvPicPr>
            <a:picLocks noChangeAspect="1" noChangeArrowheads="1"/>
          </p:cNvPicPr>
          <p:nvPr/>
        </p:nvPicPr>
        <p:blipFill>
          <a:blip r:embed="rId5" cstate="print"/>
          <a:srcRect/>
          <a:stretch>
            <a:fillRect/>
          </a:stretch>
        </p:blipFill>
        <p:spPr bwMode="auto">
          <a:xfrm>
            <a:off x="7481251" y="2180831"/>
            <a:ext cx="3429000" cy="2743200"/>
          </a:xfrm>
          <a:prstGeom prst="roundRect">
            <a:avLst>
              <a:gd name="adj" fmla="val 8594"/>
            </a:avLst>
          </a:prstGeom>
          <a:solidFill>
            <a:srgbClr val="FFFFFF">
              <a:shade val="85000"/>
            </a:srgbClr>
          </a:solidFill>
          <a:ln>
            <a:solidFill>
              <a:schemeClr val="accent1">
                <a:lumMod val="75000"/>
              </a:schemeClr>
            </a:solidFill>
          </a:ln>
          <a:effectLst>
            <a:reflection blurRad="12700" stA="38000" endPos="28000" dist="5000" dir="5400000" sy="-100000" algn="bl" rotWithShape="0"/>
          </a:effectLst>
        </p:spPr>
      </p:pic>
      <p:sp>
        <p:nvSpPr>
          <p:cNvPr id="7" name="Slide Number Placeholder 6"/>
          <p:cNvSpPr>
            <a:spLocks noGrp="1"/>
          </p:cNvSpPr>
          <p:nvPr>
            <p:ph type="sldNum" sz="quarter" idx="12"/>
          </p:nvPr>
        </p:nvSpPr>
        <p:spPr>
          <a:xfrm>
            <a:off x="10615960" y="6356350"/>
            <a:ext cx="737839"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26</a:t>
            </a:fld>
            <a:endParaRPr lang="en-US" sz="1600" b="1">
              <a:solidFill>
                <a:schemeClr val="tx1"/>
              </a:solidFill>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pic>
        <p:nvPicPr>
          <p:cNvPr id="13"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3229591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1289" y="0"/>
            <a:ext cx="9533101" cy="1610200"/>
          </a:xfrm>
          <a:prstGeom prst="rect">
            <a:avLst/>
          </a:prstGeom>
        </p:spPr>
      </p:pic>
      <p:sp>
        <p:nvSpPr>
          <p:cNvPr id="9" name="Title 1"/>
          <p:cNvSpPr txBox="1">
            <a:spLocks/>
          </p:cNvSpPr>
          <p:nvPr/>
        </p:nvSpPr>
        <p:spPr>
          <a:xfrm>
            <a:off x="1792014" y="509005"/>
            <a:ext cx="8216900"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BRAND EXTENTION</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1561171" y="1697523"/>
            <a:ext cx="9669811" cy="849029"/>
          </a:xfrm>
          <a:prstGeom prst="rect">
            <a:avLst/>
          </a:prstGeom>
          <a:solidFill>
            <a:schemeClr val="bg2">
              <a:alpha val="50195"/>
            </a:schemeClr>
          </a:solidFill>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sz="2400" b="1" dirty="0" smtClean="0"/>
              <a:t>  A branding strategy that uses an existing brand name to promote a new or improved product in a company’s product line</a:t>
            </a:r>
          </a:p>
        </p:txBody>
      </p:sp>
      <p:pic>
        <p:nvPicPr>
          <p:cNvPr id="11" name="Picture 4" descr="http://images.google.com/url?q=http://www.oceanspray.com.au/images/template/main-cranberry-classic.jpg&amp;usg=AFQjCNE3LRPw1vHENRuu4ir22Cn-xFEpkw"/>
          <p:cNvPicPr>
            <a:picLocks noChangeAspect="1" noChangeArrowheads="1"/>
          </p:cNvPicPr>
          <p:nvPr/>
        </p:nvPicPr>
        <p:blipFill>
          <a:blip r:embed="rId5" cstate="print"/>
          <a:srcRect/>
          <a:stretch>
            <a:fillRect/>
          </a:stretch>
        </p:blipFill>
        <p:spPr bwMode="auto">
          <a:xfrm>
            <a:off x="657295" y="4253808"/>
            <a:ext cx="1635512" cy="1230351"/>
          </a:xfrm>
          <a:prstGeom prst="roundRect">
            <a:avLst>
              <a:gd name="adj" fmla="val 8594"/>
            </a:avLst>
          </a:prstGeom>
          <a:solidFill>
            <a:srgbClr val="FFFFFF">
              <a:shade val="85000"/>
            </a:srgbClr>
          </a:solidFill>
          <a:ln>
            <a:solidFill>
              <a:schemeClr val="accent1"/>
            </a:solidFill>
          </a:ln>
          <a:effectLst/>
          <a:scene3d>
            <a:camera prst="orthographicFront"/>
            <a:lightRig rig="threePt" dir="t"/>
          </a:scene3d>
          <a:sp3d>
            <a:bevelT w="165100" prst="coolSlant"/>
          </a:sp3d>
        </p:spPr>
      </p:pic>
      <p:pic>
        <p:nvPicPr>
          <p:cNvPr id="12" name="Picture 6" descr="http://images-cdn01.associatedcontent.com/image/A1295/129536/300_129536.jpg"/>
          <p:cNvPicPr>
            <a:picLocks noChangeAspect="1" noChangeArrowheads="1"/>
          </p:cNvPicPr>
          <p:nvPr/>
        </p:nvPicPr>
        <p:blipFill>
          <a:blip r:embed="rId6" cstate="print"/>
          <a:srcRect/>
          <a:stretch>
            <a:fillRect/>
          </a:stretch>
        </p:blipFill>
        <p:spPr bwMode="auto">
          <a:xfrm>
            <a:off x="3554545" y="4032642"/>
            <a:ext cx="1957388" cy="836341"/>
          </a:xfrm>
          <a:prstGeom prst="roundRect">
            <a:avLst>
              <a:gd name="adj" fmla="val 8594"/>
            </a:avLst>
          </a:prstGeom>
          <a:solidFill>
            <a:srgbClr val="FFFFFF">
              <a:shade val="85000"/>
            </a:srgbClr>
          </a:solidFill>
          <a:ln>
            <a:solidFill>
              <a:schemeClr val="accent1"/>
            </a:solidFill>
          </a:ln>
          <a:effectLst/>
          <a:scene3d>
            <a:camera prst="orthographicFront"/>
            <a:lightRig rig="threePt" dir="t"/>
          </a:scene3d>
          <a:sp3d>
            <a:bevelT w="165100" prst="coolSlant"/>
          </a:sp3d>
        </p:spPr>
      </p:pic>
      <p:pic>
        <p:nvPicPr>
          <p:cNvPr id="13" name="Picture 10" descr="http://product.expotv.com/6/8/7/68757_150x150.jpg"/>
          <p:cNvPicPr>
            <a:picLocks noChangeAspect="1" noChangeArrowheads="1"/>
          </p:cNvPicPr>
          <p:nvPr/>
        </p:nvPicPr>
        <p:blipFill>
          <a:blip r:embed="rId7" cstate="print"/>
          <a:srcRect/>
          <a:stretch>
            <a:fillRect/>
          </a:stretch>
        </p:blipFill>
        <p:spPr bwMode="auto">
          <a:xfrm>
            <a:off x="6337021" y="4226000"/>
            <a:ext cx="1965325" cy="1376711"/>
          </a:xfrm>
          <a:prstGeom prst="roundRect">
            <a:avLst>
              <a:gd name="adj" fmla="val 8594"/>
            </a:avLst>
          </a:prstGeom>
          <a:solidFill>
            <a:srgbClr val="FFFFFF">
              <a:shade val="85000"/>
            </a:srgbClr>
          </a:solidFill>
          <a:ln>
            <a:solidFill>
              <a:schemeClr val="accent1"/>
            </a:solidFill>
          </a:ln>
          <a:effectLst/>
          <a:scene3d>
            <a:camera prst="orthographicFront"/>
            <a:lightRig rig="threePt" dir="t"/>
          </a:scene3d>
          <a:sp3d>
            <a:bevelT w="165100" prst="coolSlant"/>
          </a:sp3d>
        </p:spPr>
      </p:pic>
      <p:cxnSp>
        <p:nvCxnSpPr>
          <p:cNvPr id="14" name="Straight Arrow Connector 10"/>
          <p:cNvCxnSpPr>
            <a:cxnSpLocks noChangeShapeType="1"/>
          </p:cNvCxnSpPr>
          <p:nvPr/>
        </p:nvCxnSpPr>
        <p:spPr bwMode="auto">
          <a:xfrm>
            <a:off x="2455240" y="4339682"/>
            <a:ext cx="990601" cy="20173"/>
          </a:xfrm>
          <a:prstGeom prst="straightConnector1">
            <a:avLst/>
          </a:prstGeom>
          <a:noFill/>
          <a:ln w="76200" algn="ctr">
            <a:solidFill>
              <a:srgbClr val="660066"/>
            </a:solidFill>
            <a:round/>
            <a:headEnd/>
            <a:tailEnd type="arrow" w="med" len="med"/>
          </a:ln>
          <a:extLst>
            <a:ext uri="{909E8E84-426E-40DD-AFC4-6F175D3DCCD1}">
              <a14:hiddenFill xmlns:a14="http://schemas.microsoft.com/office/drawing/2010/main">
                <a:noFill/>
              </a14:hiddenFill>
            </a:ext>
          </a:extLst>
        </p:spPr>
      </p:cxnSp>
      <p:cxnSp>
        <p:nvCxnSpPr>
          <p:cNvPr id="15" name="Straight Arrow Connector 12"/>
          <p:cNvCxnSpPr>
            <a:cxnSpLocks noChangeShapeType="1"/>
          </p:cNvCxnSpPr>
          <p:nvPr/>
        </p:nvCxnSpPr>
        <p:spPr bwMode="auto">
          <a:xfrm>
            <a:off x="2440788" y="5192828"/>
            <a:ext cx="3733800" cy="1588"/>
          </a:xfrm>
          <a:prstGeom prst="straightConnector1">
            <a:avLst/>
          </a:prstGeom>
          <a:noFill/>
          <a:ln w="76200" algn="ctr">
            <a:solidFill>
              <a:srgbClr val="660066"/>
            </a:solidFill>
            <a:round/>
            <a:headEnd/>
            <a:tailEnd type="arrow" w="med" len="med"/>
          </a:ln>
          <a:extLst>
            <a:ext uri="{909E8E84-426E-40DD-AFC4-6F175D3DCCD1}">
              <a14:hiddenFill xmlns:a14="http://schemas.microsoft.com/office/drawing/2010/main">
                <a:noFill/>
              </a14:hiddenFill>
            </a:ext>
          </a:extLst>
        </p:spPr>
      </p:cxnSp>
      <p:sp>
        <p:nvSpPr>
          <p:cNvPr id="16" name="Rectangle 3"/>
          <p:cNvSpPr>
            <a:spLocks noChangeArrowheads="1"/>
          </p:cNvSpPr>
          <p:nvPr/>
        </p:nvSpPr>
        <p:spPr bwMode="auto">
          <a:xfrm>
            <a:off x="1561171" y="2835295"/>
            <a:ext cx="9669811" cy="757130"/>
          </a:xfrm>
          <a:prstGeom prst="rect">
            <a:avLst/>
          </a:prstGeom>
          <a:solidFill>
            <a:schemeClr val="bg2">
              <a:alpha val="50195"/>
            </a:schemeClr>
          </a:solidFill>
          <a:ln>
            <a:solidFill>
              <a:schemeClr val="accent1">
                <a:lumMod val="75000"/>
              </a:schemeClr>
            </a:solidFill>
          </a:ln>
          <a:extLst/>
        </p:spPr>
        <p:txBody>
          <a:bodyPr vert="horz" lIns="91440" tIns="45720" rIns="91440" bIns="45720" rtlCol="0">
            <a:normAutofit/>
          </a:bodyPr>
          <a:lstStyle/>
          <a:p>
            <a:pPr marL="265176" indent="-265176">
              <a:lnSpc>
                <a:spcPct val="90000"/>
              </a:lnSpc>
              <a:spcBef>
                <a:spcPts val="1000"/>
              </a:spcBef>
              <a:buFont typeface="Arial" panose="020B0604020202020204" pitchFamily="34" charset="0"/>
              <a:buNone/>
            </a:pPr>
            <a:r>
              <a:rPr lang="en-US" altLang="en-US" sz="2400" b="1" dirty="0" smtClean="0"/>
              <a:t>   Brand </a:t>
            </a:r>
            <a:r>
              <a:rPr lang="en-US" altLang="en-US" sz="2400" b="1" dirty="0"/>
              <a:t>extension refers to the use of a successful brand name to launch a new or modified product or service in a new market </a:t>
            </a:r>
          </a:p>
        </p:txBody>
      </p:sp>
      <p:pic>
        <p:nvPicPr>
          <p:cNvPr id="7" name="Picture 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853549" y="3967019"/>
            <a:ext cx="2838450" cy="1376935"/>
          </a:xfrm>
          <a:prstGeom prst="rect">
            <a:avLst/>
          </a:prstGeom>
          <a:ln>
            <a:solidFill>
              <a:schemeClr val="accent1"/>
            </a:solidFill>
          </a:ln>
        </p:spPr>
      </p:pic>
      <p:sp>
        <p:nvSpPr>
          <p:cNvPr id="17" name="Slide Number Placeholder 16"/>
          <p:cNvSpPr>
            <a:spLocks noGrp="1"/>
          </p:cNvSpPr>
          <p:nvPr>
            <p:ph type="sldNum" sz="quarter" idx="12"/>
          </p:nvPr>
        </p:nvSpPr>
        <p:spPr>
          <a:xfrm>
            <a:off x="10815144" y="6356350"/>
            <a:ext cx="538655"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27</a:t>
            </a:fld>
            <a:endParaRPr lang="en-US" sz="1600" b="1">
              <a:solidFill>
                <a:schemeClr val="tx1"/>
              </a:solidFill>
            </a:endParaRPr>
          </a:p>
        </p:txBody>
      </p:sp>
      <p:pic>
        <p:nvPicPr>
          <p:cNvPr id="19" name="Picture 18">
            <a:extLst>
              <a:ext uri="{FF2B5EF4-FFF2-40B4-BE49-F238E27FC236}">
                <a16:creationId xmlns:a16="http://schemas.microsoft.com/office/drawing/2014/main" id="{7B1083B8-7F24-C9AF-FA88-CAB8BE99D406}"/>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pic>
        <p:nvPicPr>
          <p:cNvPr id="20" name="Graphic 46">
            <a:extLst>
              <a:ext uri="{FF2B5EF4-FFF2-40B4-BE49-F238E27FC236}">
                <a16:creationId xmlns:a16="http://schemas.microsoft.com/office/drawing/2014/main" id="{D4AF3B79-7C62-249A-6AAB-EA6585FAC59E}"/>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4162827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dissolve">
                                      <p:cBhvr>
                                        <p:cTn id="7"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8101" y="0"/>
            <a:ext cx="9533101" cy="1610200"/>
          </a:xfrm>
          <a:prstGeom prst="rect">
            <a:avLst/>
          </a:prstGeom>
        </p:spPr>
      </p:pic>
      <p:sp>
        <p:nvSpPr>
          <p:cNvPr id="9" name="Title 1"/>
          <p:cNvSpPr txBox="1">
            <a:spLocks/>
          </p:cNvSpPr>
          <p:nvPr/>
        </p:nvSpPr>
        <p:spPr>
          <a:xfrm>
            <a:off x="1987550" y="570631"/>
            <a:ext cx="8216900"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BRAND LICENSING</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1981200" y="1524000"/>
            <a:ext cx="8229600" cy="2286000"/>
          </a:xfrm>
          <a:prstGeom prst="rect">
            <a:avLst/>
          </a:prstGeom>
          <a:solidFill>
            <a:schemeClr val="bg2">
              <a:alpha val="50000"/>
            </a:schemeClr>
          </a:solidFill>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b="1" smtClean="0"/>
              <a:t>Some companies allow other organizations to use their brand, brand mark, or trade character through </a:t>
            </a:r>
            <a:r>
              <a:rPr lang="en-US" b="1" smtClean="0">
                <a:solidFill>
                  <a:srgbClr val="0099FF"/>
                </a:solidFill>
                <a:effectLst>
                  <a:outerShdw blurRad="38100" dist="38100" dir="2700000" algn="tl">
                    <a:srgbClr val="FFFFFF"/>
                  </a:outerShdw>
                </a:effectLst>
              </a:rPr>
              <a:t>brand licensing</a:t>
            </a:r>
          </a:p>
          <a:p>
            <a:pPr marL="265176" indent="-265176">
              <a:buFont typeface="Arial" panose="020B0604020202020204" pitchFamily="34" charset="0"/>
              <a:buNone/>
              <a:defRPr/>
            </a:pPr>
            <a:r>
              <a:rPr lang="en-US" b="1" smtClean="0"/>
              <a:t>Licensing company gets a fee </a:t>
            </a:r>
            <a:r>
              <a:rPr lang="en-US" b="1" smtClean="0">
                <a:solidFill>
                  <a:srgbClr val="0099FF"/>
                </a:solidFill>
                <a:effectLst>
                  <a:outerShdw blurRad="38100" dist="38100" dir="2700000" algn="tl">
                    <a:srgbClr val="FFFFFF"/>
                  </a:outerShdw>
                </a:effectLst>
              </a:rPr>
              <a:t>(royalty)</a:t>
            </a:r>
            <a:r>
              <a:rPr lang="en-US" b="1" smtClean="0"/>
              <a:t> in return for authorization</a:t>
            </a:r>
            <a:endParaRPr lang="en-US" b="1" dirty="0" smtClean="0"/>
          </a:p>
        </p:txBody>
      </p:sp>
      <p:pic>
        <p:nvPicPr>
          <p:cNvPr id="11" name="Picture 2" descr="http://tbn0.google.com/images?q=tbn:_9i698A9XSTZNM:http://www.flags.com/images/NFL.gif">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4171505"/>
            <a:ext cx="1271608" cy="164153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2" name="Picture 4" descr="http://tbn0.google.com/images?q=tbn:UgGLp4tlxxSU1M:http://www.martinsvillemustangs.com/PepsiLogo1.jpg">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150780" y="3845862"/>
            <a:ext cx="1232338" cy="9645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6" descr="http://tbn0.google.com/images?q=tbn:84cLYQEg8-YLIM:http://www.dameonjamie.com/images/visa.jpg">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371026" y="5058377"/>
            <a:ext cx="1219669" cy="764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4" name="Straight Connector 13"/>
          <p:cNvCxnSpPr/>
          <p:nvPr/>
        </p:nvCxnSpPr>
        <p:spPr>
          <a:xfrm flipV="1">
            <a:off x="3340903" y="4926998"/>
            <a:ext cx="1024649" cy="4975"/>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V="1">
            <a:off x="4519619" y="4139228"/>
            <a:ext cx="1438674" cy="685800"/>
          </a:xfrm>
          <a:prstGeom prst="straightConnector1">
            <a:avLst/>
          </a:prstGeom>
          <a:ln w="508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4526893" y="5015565"/>
            <a:ext cx="1789717" cy="313470"/>
          </a:xfrm>
          <a:prstGeom prst="straightConnector1">
            <a:avLst/>
          </a:prstGeom>
          <a:ln w="50800">
            <a:solidFill>
              <a:schemeClr val="tx1"/>
            </a:solidFill>
            <a:tailEnd type="arrow"/>
          </a:ln>
        </p:spPr>
        <p:style>
          <a:lnRef idx="1">
            <a:schemeClr val="accent1"/>
          </a:lnRef>
          <a:fillRef idx="0">
            <a:schemeClr val="accent1"/>
          </a:fillRef>
          <a:effectRef idx="0">
            <a:schemeClr val="accent1"/>
          </a:effectRef>
          <a:fontRef idx="minor">
            <a:schemeClr val="tx1"/>
          </a:fontRef>
        </p:style>
      </p:cxnSp>
      <p:pic>
        <p:nvPicPr>
          <p:cNvPr id="7" name="Picture 6"/>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53117" y="4087650"/>
            <a:ext cx="3028950" cy="1514475"/>
          </a:xfrm>
          <a:prstGeom prst="rect">
            <a:avLst/>
          </a:prstGeom>
        </p:spPr>
      </p:pic>
      <p:sp>
        <p:nvSpPr>
          <p:cNvPr id="17" name="Slide Number Placeholder 16"/>
          <p:cNvSpPr>
            <a:spLocks noGrp="1"/>
          </p:cNvSpPr>
          <p:nvPr>
            <p:ph type="sldNum" sz="quarter" idx="12"/>
          </p:nvPr>
        </p:nvSpPr>
        <p:spPr>
          <a:xfrm>
            <a:off x="10499834" y="6356350"/>
            <a:ext cx="853966"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28</a:t>
            </a:fld>
            <a:endParaRPr lang="en-US" sz="1600" b="1">
              <a:solidFill>
                <a:schemeClr val="tx1"/>
              </a:solidFill>
            </a:endParaRPr>
          </a:p>
        </p:txBody>
      </p:sp>
      <p:pic>
        <p:nvPicPr>
          <p:cNvPr id="18" name="Picture 17">
            <a:extLst>
              <a:ext uri="{FF2B5EF4-FFF2-40B4-BE49-F238E27FC236}">
                <a16:creationId xmlns:a16="http://schemas.microsoft.com/office/drawing/2014/main" id="{7B1083B8-7F24-C9AF-FA88-CAB8BE99D406}"/>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pic>
        <p:nvPicPr>
          <p:cNvPr id="19" name="Graphic 46">
            <a:extLst>
              <a:ext uri="{FF2B5EF4-FFF2-40B4-BE49-F238E27FC236}">
                <a16:creationId xmlns:a16="http://schemas.microsoft.com/office/drawing/2014/main" id="{D4AF3B79-7C62-249A-6AAB-EA6585FAC59E}"/>
              </a:ext>
            </a:extLst>
          </p:cNvPr>
          <p:cNvPicPr>
            <a:picLocks noChangeAspect="1"/>
          </p:cNvPicPr>
          <p:nvPr/>
        </p:nvPicPr>
        <p:blipFill>
          <a:blip r:embed="rId13">
            <a:extLst>
              <a:ext uri="{96DAC541-7B7A-43D3-8B79-37D633B846F1}">
                <asvg:svgBlip xmlns:asvg="http://schemas.microsoft.com/office/drawing/2016/SVG/main" xmlns="" r:embed="rId14"/>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42399966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44579" y="0"/>
            <a:ext cx="9533101" cy="1610200"/>
          </a:xfrm>
          <a:prstGeom prst="rect">
            <a:avLst/>
          </a:prstGeom>
        </p:spPr>
      </p:pic>
      <p:sp>
        <p:nvSpPr>
          <p:cNvPr id="9" name="Title 1"/>
          <p:cNvSpPr txBox="1">
            <a:spLocks/>
          </p:cNvSpPr>
          <p:nvPr/>
        </p:nvSpPr>
        <p:spPr>
          <a:xfrm>
            <a:off x="1987550" y="570631"/>
            <a:ext cx="8216900"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MIXED BRANDS</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1981200" y="1600200"/>
            <a:ext cx="8229600" cy="1143000"/>
          </a:xfrm>
          <a:prstGeom prst="rect">
            <a:avLst/>
          </a:prstGeom>
          <a:solidFill>
            <a:schemeClr val="bg2">
              <a:alpha val="50195"/>
            </a:schemeClr>
          </a:solidFill>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2" panose="05020102010507070707" pitchFamily="18" charset="2"/>
              <a:buNone/>
            </a:pPr>
            <a:r>
              <a:rPr lang="en-US" altLang="ar-SA" b="1" smtClean="0"/>
              <a:t>Offer a combination of manufacturer, private distributor, and generic brands</a:t>
            </a:r>
            <a:endParaRPr lang="en-US" altLang="ar-SA" b="1" dirty="0" smtClean="0"/>
          </a:p>
        </p:txBody>
      </p:sp>
      <p:pic>
        <p:nvPicPr>
          <p:cNvPr id="11" name="Picture 4" descr="http://www.luscombeheritage.org/images/michelin.bmp"/>
          <p:cNvPicPr>
            <a:picLocks noChangeAspect="1" noChangeArrowheads="1"/>
          </p:cNvPicPr>
          <p:nvPr/>
        </p:nvPicPr>
        <p:blipFill>
          <a:blip r:embed="rId5" cstate="print"/>
          <a:srcRect/>
          <a:stretch>
            <a:fillRect/>
          </a:stretch>
        </p:blipFill>
        <p:spPr bwMode="auto">
          <a:xfrm>
            <a:off x="4191000" y="2895600"/>
            <a:ext cx="3295650" cy="1073150"/>
          </a:xfrm>
          <a:prstGeom prst="roundRect">
            <a:avLst>
              <a:gd name="adj" fmla="val 8594"/>
            </a:avLst>
          </a:prstGeom>
          <a:solidFill>
            <a:srgbClr val="FFFFFF">
              <a:shade val="85000"/>
            </a:srgbClr>
          </a:solidFill>
          <a:ln>
            <a:solidFill>
              <a:schemeClr val="tx1"/>
            </a:solidFill>
          </a:ln>
          <a:effectLst>
            <a:reflection blurRad="12700" stA="38000" endPos="28000" dist="5000" dir="5400000" sy="-100000" algn="bl" rotWithShape="0"/>
          </a:effectLst>
        </p:spPr>
      </p:pic>
      <p:cxnSp>
        <p:nvCxnSpPr>
          <p:cNvPr id="12" name="Straight Arrow Connector 11"/>
          <p:cNvCxnSpPr/>
          <p:nvPr/>
        </p:nvCxnSpPr>
        <p:spPr>
          <a:xfrm flipH="1">
            <a:off x="3648320" y="4114800"/>
            <a:ext cx="923680" cy="1279198"/>
          </a:xfrm>
          <a:prstGeom prst="straightConnector1">
            <a:avLst/>
          </a:prstGeom>
          <a:ln w="508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7086600" y="4114800"/>
            <a:ext cx="1003106" cy="1359230"/>
          </a:xfrm>
          <a:prstGeom prst="straightConnector1">
            <a:avLst/>
          </a:prstGeom>
          <a:ln w="508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4" name="TextBox 12"/>
          <p:cNvSpPr txBox="1">
            <a:spLocks noChangeArrowheads="1"/>
          </p:cNvSpPr>
          <p:nvPr/>
        </p:nvSpPr>
        <p:spPr bwMode="auto">
          <a:xfrm>
            <a:off x="1881351" y="5500387"/>
            <a:ext cx="3752193" cy="369332"/>
          </a:xfrm>
          <a:prstGeom prst="rect">
            <a:avLst/>
          </a:prstGeom>
          <a:ln>
            <a:solidFill>
              <a:schemeClr val="tx1"/>
            </a:solidFill>
          </a:ln>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ar-SA" b="1" dirty="0">
                <a:solidFill>
                  <a:srgbClr val="0099FF"/>
                </a:solidFill>
              </a:rPr>
              <a:t>Their own National Brand tires</a:t>
            </a:r>
          </a:p>
        </p:txBody>
      </p:sp>
      <p:sp>
        <p:nvSpPr>
          <p:cNvPr id="15" name="TextBox 13"/>
          <p:cNvSpPr txBox="1">
            <a:spLocks noChangeArrowheads="1"/>
          </p:cNvSpPr>
          <p:nvPr/>
        </p:nvSpPr>
        <p:spPr bwMode="auto">
          <a:xfrm>
            <a:off x="6421821" y="5474030"/>
            <a:ext cx="3221421" cy="369332"/>
          </a:xfrm>
          <a:prstGeom prst="rect">
            <a:avLst/>
          </a:prstGeom>
          <a:solidFill>
            <a:schemeClr val="bg2">
              <a:alpha val="50195"/>
            </a:schemeClr>
          </a:solidFill>
          <a:ln w="9525">
            <a:solidFill>
              <a:srgbClr val="000000"/>
            </a:solidFill>
            <a:miter lim="800000"/>
            <a:headEnd/>
            <a:tailEnd/>
          </a:ln>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ar-SA" b="1" dirty="0">
                <a:solidFill>
                  <a:srgbClr val="0099FF"/>
                </a:solidFill>
              </a:rPr>
              <a:t>Private Brand for SEARS</a:t>
            </a:r>
          </a:p>
        </p:txBody>
      </p:sp>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348525" y="2895600"/>
            <a:ext cx="2466975" cy="1857375"/>
          </a:xfrm>
          <a:prstGeom prst="rect">
            <a:avLst/>
          </a:prstGeom>
        </p:spPr>
      </p:pic>
      <p:pic>
        <p:nvPicPr>
          <p:cNvPr id="16" name="Picture 1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09637" y="2788085"/>
            <a:ext cx="2143125" cy="2143125"/>
          </a:xfrm>
          <a:prstGeom prst="rect">
            <a:avLst/>
          </a:prstGeom>
        </p:spPr>
      </p:pic>
      <p:sp>
        <p:nvSpPr>
          <p:cNvPr id="17" name="Slide Number Placeholder 16"/>
          <p:cNvSpPr>
            <a:spLocks noGrp="1"/>
          </p:cNvSpPr>
          <p:nvPr>
            <p:ph type="sldNum" sz="quarter" idx="12"/>
          </p:nvPr>
        </p:nvSpPr>
        <p:spPr>
          <a:xfrm>
            <a:off x="10541876" y="6356350"/>
            <a:ext cx="811924"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29</a:t>
            </a:fld>
            <a:endParaRPr lang="en-US" sz="1600" b="1">
              <a:solidFill>
                <a:schemeClr val="tx1"/>
              </a:solidFill>
            </a:endParaRPr>
          </a:p>
        </p:txBody>
      </p:sp>
      <p:pic>
        <p:nvPicPr>
          <p:cNvPr id="18" name="Picture 17">
            <a:extLst>
              <a:ext uri="{FF2B5EF4-FFF2-40B4-BE49-F238E27FC236}">
                <a16:creationId xmlns:a16="http://schemas.microsoft.com/office/drawing/2014/main" id="{7B1083B8-7F24-C9AF-FA88-CAB8BE99D406}"/>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pic>
        <p:nvPicPr>
          <p:cNvPr id="19" name="Graphic 46">
            <a:extLst>
              <a:ext uri="{FF2B5EF4-FFF2-40B4-BE49-F238E27FC236}">
                <a16:creationId xmlns:a16="http://schemas.microsoft.com/office/drawing/2014/main" id="{D4AF3B79-7C62-249A-6AAB-EA6585FAC59E}"/>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14690998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9" name="Title 1"/>
          <p:cNvSpPr txBox="1">
            <a:spLocks/>
          </p:cNvSpPr>
          <p:nvPr/>
        </p:nvSpPr>
        <p:spPr>
          <a:xfrm>
            <a:off x="1987550" y="570631"/>
            <a:ext cx="8216900"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Co-BRANDING</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1974850" y="1483670"/>
            <a:ext cx="6464957" cy="1219200"/>
          </a:xfrm>
          <a:prstGeom prst="rect">
            <a:avLst/>
          </a:prstGeom>
          <a:solidFill>
            <a:schemeClr val="bg2">
              <a:alpha val="50195"/>
            </a:schemeClr>
          </a:solidFill>
          <a:ln>
            <a:solidFill>
              <a:schemeClr val="accent1">
                <a:lumMod val="75000"/>
              </a:schemeClr>
            </a:solid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b="1" smtClean="0"/>
              <a:t>Combines one or more brands in the manufacture of a product or in the delivery of a service</a:t>
            </a:r>
            <a:endParaRPr lang="en-US" b="1" dirty="0" smtClean="0"/>
          </a:p>
        </p:txBody>
      </p:sp>
      <p:pic>
        <p:nvPicPr>
          <p:cNvPr id="11" name="Picture 2" descr="http://www.wackypackages.org/realproductsscans/2004/jk/poptarts_small.jpg"/>
          <p:cNvPicPr>
            <a:picLocks noChangeAspect="1" noChangeArrowheads="1"/>
          </p:cNvPicPr>
          <p:nvPr/>
        </p:nvPicPr>
        <p:blipFill>
          <a:blip r:embed="rId5" cstate="print"/>
          <a:srcRect/>
          <a:stretch>
            <a:fillRect/>
          </a:stretch>
        </p:blipFill>
        <p:spPr bwMode="auto">
          <a:xfrm>
            <a:off x="1998839" y="4089703"/>
            <a:ext cx="2209800" cy="18176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Picture 4" descr="http://smuckers.ca/img/smuckers_logo.jpg"/>
          <p:cNvPicPr>
            <a:picLocks noChangeAspect="1" noChangeArrowheads="1"/>
          </p:cNvPicPr>
          <p:nvPr/>
        </p:nvPicPr>
        <p:blipFill>
          <a:blip r:embed="rId6" cstate="print"/>
          <a:srcRect/>
          <a:stretch>
            <a:fillRect/>
          </a:stretch>
        </p:blipFill>
        <p:spPr bwMode="auto">
          <a:xfrm>
            <a:off x="6076863" y="4382879"/>
            <a:ext cx="2217283" cy="1062953"/>
          </a:xfrm>
          <a:prstGeom prst="roundRect">
            <a:avLst>
              <a:gd name="adj" fmla="val 8594"/>
            </a:avLst>
          </a:prstGeom>
          <a:solidFill>
            <a:srgbClr val="FFFFFF">
              <a:shade val="85000"/>
            </a:srgbClr>
          </a:solidFill>
          <a:ln>
            <a:solidFill>
              <a:schemeClr val="accent1"/>
            </a:solidFill>
          </a:ln>
          <a:effectLst>
            <a:reflection blurRad="12700" stA="38000" endPos="28000" dist="5000" dir="5400000" sy="-100000" algn="bl" rotWithShape="0"/>
          </a:effectLst>
        </p:spPr>
      </p:pic>
      <p:cxnSp>
        <p:nvCxnSpPr>
          <p:cNvPr id="13" name="Straight Arrow Connector 12"/>
          <p:cNvCxnSpPr/>
          <p:nvPr/>
        </p:nvCxnSpPr>
        <p:spPr>
          <a:xfrm>
            <a:off x="4304551" y="4950251"/>
            <a:ext cx="1676400" cy="1588"/>
          </a:xfrm>
          <a:prstGeom prst="straightConnector1">
            <a:avLst/>
          </a:prstGeom>
          <a:ln w="76200">
            <a:solidFill>
              <a:schemeClr val="tx1"/>
            </a:solidFill>
            <a:tailEnd type="arrow"/>
          </a:ln>
          <a:scene3d>
            <a:camera prst="orthographicFront"/>
            <a:lightRig rig="threePt" dir="t"/>
          </a:scene3d>
          <a:sp3d>
            <a:bevelB/>
          </a:sp3d>
        </p:spPr>
        <p:style>
          <a:lnRef idx="1">
            <a:schemeClr val="accent1"/>
          </a:lnRef>
          <a:fillRef idx="0">
            <a:schemeClr val="accent1"/>
          </a:fillRef>
          <a:effectRef idx="0">
            <a:schemeClr val="accent1"/>
          </a:effectRef>
          <a:fontRef idx="minor">
            <a:schemeClr val="tx1"/>
          </a:fontRef>
        </p:style>
      </p:cxnSp>
      <p:sp>
        <p:nvSpPr>
          <p:cNvPr id="14" name="Rectangle 3"/>
          <p:cNvSpPr>
            <a:spLocks noChangeArrowheads="1"/>
          </p:cNvSpPr>
          <p:nvPr/>
        </p:nvSpPr>
        <p:spPr bwMode="auto">
          <a:xfrm>
            <a:off x="1998839" y="2796886"/>
            <a:ext cx="8846634" cy="1255728"/>
          </a:xfrm>
          <a:prstGeom prst="rect">
            <a:avLst/>
          </a:prstGeom>
          <a:solidFill>
            <a:schemeClr val="bg2">
              <a:alpha val="50195"/>
            </a:schemeClr>
          </a:solidFill>
          <a:ln>
            <a:solidFill>
              <a:schemeClr val="accent1">
                <a:lumMod val="75000"/>
              </a:schemeClr>
            </a:solidFill>
          </a:ln>
          <a:extLst/>
        </p:spPr>
        <p:txBody>
          <a:bodyPr vert="horz" lIns="91440" tIns="45720" rIns="91440" bIns="45720" rtlCol="0">
            <a:normAutofit/>
          </a:bodyPr>
          <a:lstStyle/>
          <a:p>
            <a:pPr marL="265176" indent="-265176">
              <a:lnSpc>
                <a:spcPct val="90000"/>
              </a:lnSpc>
              <a:spcBef>
                <a:spcPts val="1000"/>
              </a:spcBef>
              <a:buFont typeface="Arial" panose="020B0604020202020204" pitchFamily="34" charset="0"/>
              <a:buNone/>
            </a:pPr>
            <a:r>
              <a:rPr lang="en-US" altLang="en-US" sz="2800" b="1" dirty="0">
                <a:solidFill>
                  <a:srgbClr val="FF0000"/>
                </a:solidFill>
              </a:rPr>
              <a:t>Co-branding</a:t>
            </a:r>
            <a:r>
              <a:rPr lang="en-US" altLang="en-US" sz="2800" b="1" dirty="0"/>
              <a:t> is the practice of using multiple brand names to jointly promote or market a single product or service </a:t>
            </a:r>
          </a:p>
        </p:txBody>
      </p:sp>
      <p:pic>
        <p:nvPicPr>
          <p:cNvPr id="7" name="Picture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425065" y="1168116"/>
            <a:ext cx="2173427" cy="1441077"/>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741766" y="4089703"/>
            <a:ext cx="3028950" cy="1514475"/>
          </a:xfrm>
          <a:prstGeom prst="rect">
            <a:avLst/>
          </a:prstGeom>
        </p:spPr>
      </p:pic>
      <p:sp>
        <p:nvSpPr>
          <p:cNvPr id="15" name="Slide Number Placeholder 14"/>
          <p:cNvSpPr>
            <a:spLocks noGrp="1"/>
          </p:cNvSpPr>
          <p:nvPr>
            <p:ph type="sldNum" sz="quarter" idx="12"/>
          </p:nvPr>
        </p:nvSpPr>
        <p:spPr>
          <a:xfrm>
            <a:off x="10689020" y="6356350"/>
            <a:ext cx="664779"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30</a:t>
            </a:fld>
            <a:endParaRPr lang="en-US" sz="1600" b="1">
              <a:solidFill>
                <a:schemeClr val="tx1"/>
              </a:solidFill>
            </a:endParaRPr>
          </a:p>
        </p:txBody>
      </p:sp>
      <p:pic>
        <p:nvPicPr>
          <p:cNvPr id="17" name="Picture 16">
            <a:extLst>
              <a:ext uri="{FF2B5EF4-FFF2-40B4-BE49-F238E27FC236}">
                <a16:creationId xmlns:a16="http://schemas.microsoft.com/office/drawing/2014/main" id="{7B1083B8-7F24-C9AF-FA88-CAB8BE99D406}"/>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pic>
        <p:nvPicPr>
          <p:cNvPr id="18" name="Graphic 46">
            <a:extLst>
              <a:ext uri="{FF2B5EF4-FFF2-40B4-BE49-F238E27FC236}">
                <a16:creationId xmlns:a16="http://schemas.microsoft.com/office/drawing/2014/main" id="{D4AF3B79-7C62-249A-6AAB-EA6585FAC59E}"/>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128999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dissolve">
                                      <p:cBhvr>
                                        <p:cTn id="7"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533101" cy="1610200"/>
          </a:xfrm>
          <a:prstGeom prst="rect">
            <a:avLst/>
          </a:prstGeom>
        </p:spPr>
      </p:pic>
      <p:sp>
        <p:nvSpPr>
          <p:cNvPr id="9" name="Title 1"/>
          <p:cNvSpPr txBox="1">
            <a:spLocks/>
          </p:cNvSpPr>
          <p:nvPr/>
        </p:nvSpPr>
        <p:spPr>
          <a:xfrm>
            <a:off x="1872049" y="448826"/>
            <a:ext cx="8183563"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Re-Branding</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pic>
        <p:nvPicPr>
          <p:cNvPr id="10" name="Picture 6" descr="Best Corporate Brand Logo Evolution">
            <a:hlinkClick r:id="rId5"/>
          </p:cNvPr>
          <p:cNvPicPr>
            <a:picLocks noChangeAspect="1" noChangeArrowheads="1"/>
          </p:cNvPicPr>
          <p:nvPr/>
        </p:nvPicPr>
        <p:blipFill>
          <a:blip r:embed="rId6"/>
          <a:stretch>
            <a:fillRect/>
          </a:stretch>
        </p:blipFill>
        <p:spPr>
          <a:xfrm>
            <a:off x="3709270" y="4640464"/>
            <a:ext cx="3634656" cy="1248880"/>
          </a:xfrm>
          <a:prstGeom prst="rect">
            <a:avLst/>
          </a:prstGeom>
          <a:ln w="38100" cap="sq">
            <a:solidFill>
              <a:srgbClr val="000000"/>
            </a:solidFill>
            <a:miter lim="800000"/>
          </a:ln>
          <a:effectLst>
            <a:outerShdw blurRad="50800" dist="38100" dir="2700000" algn="tl" rotWithShape="0">
              <a:srgbClr val="000000">
                <a:alpha val="43000"/>
              </a:srgbClr>
            </a:outerShdw>
          </a:effectLst>
        </p:spPr>
      </p:pic>
      <p:sp>
        <p:nvSpPr>
          <p:cNvPr id="11" name="Content Placeholder 2"/>
          <p:cNvSpPr txBox="1">
            <a:spLocks/>
          </p:cNvSpPr>
          <p:nvPr/>
        </p:nvSpPr>
        <p:spPr bwMode="auto">
          <a:xfrm>
            <a:off x="1872049" y="1388364"/>
            <a:ext cx="6803601" cy="1530661"/>
          </a:xfrm>
          <a:prstGeom prst="rect">
            <a:avLst/>
          </a:prstGeom>
          <a:solidFill>
            <a:schemeClr val="bg2">
              <a:alpha val="50000"/>
            </a:schemeClr>
          </a:solidFill>
          <a:ln w="9525">
            <a:solidFill>
              <a:schemeClr val="accent1">
                <a:lumMod val="75000"/>
              </a:schemeClr>
            </a:solidFill>
            <a:miter lim="800000"/>
            <a:headEnd/>
            <a:tailEnd/>
          </a:ln>
        </p:spPr>
        <p:txBody>
          <a:bodyPr/>
          <a:lstStyle/>
          <a:p>
            <a:pPr>
              <a:defRPr/>
            </a:pPr>
            <a:r>
              <a:rPr lang="en-US" sz="2400" b="1" dirty="0">
                <a:solidFill>
                  <a:srgbClr val="0099FF"/>
                </a:solidFill>
                <a:latin typeface="Arial" charset="0"/>
                <a:cs typeface="Arial" charset="0"/>
              </a:rPr>
              <a:t>Rebranding</a:t>
            </a:r>
            <a:r>
              <a:rPr lang="en-US" sz="2400" b="1" dirty="0">
                <a:latin typeface="Arial" charset="0"/>
                <a:cs typeface="Arial" charset="0"/>
              </a:rPr>
              <a:t> - a change to the brand name, logo, or image of a product or </a:t>
            </a:r>
            <a:r>
              <a:rPr lang="en-US" sz="2400" b="1" dirty="0" smtClean="0">
                <a:latin typeface="Arial" charset="0"/>
                <a:cs typeface="Arial" charset="0"/>
              </a:rPr>
              <a:t>company</a:t>
            </a:r>
            <a:endParaRPr lang="en-US" sz="2400" b="1" dirty="0">
              <a:latin typeface="Arial" charset="0"/>
              <a:cs typeface="Arial" charset="0"/>
            </a:endParaRPr>
          </a:p>
          <a:p>
            <a:pPr>
              <a:buClr>
                <a:srgbClr val="0099FF"/>
              </a:buClr>
              <a:buFont typeface="Wingdings" pitchFamily="2" charset="2"/>
              <a:buChar char="Ø"/>
              <a:defRPr/>
            </a:pPr>
            <a:r>
              <a:rPr lang="en-US" sz="2400" b="1" dirty="0">
                <a:latin typeface="Arial" charset="0"/>
                <a:cs typeface="Arial" charset="0"/>
              </a:rPr>
              <a:t>brand owner revisits the brand with the purpose of updating or revising</a:t>
            </a:r>
            <a:endParaRPr lang="en-US" sz="2400" b="1" dirty="0">
              <a:solidFill>
                <a:srgbClr val="FF0000"/>
              </a:solidFill>
              <a:latin typeface="Arial" charset="0"/>
              <a:cs typeface="Arial" charset="0"/>
            </a:endParaRPr>
          </a:p>
        </p:txBody>
      </p:sp>
      <p:sp>
        <p:nvSpPr>
          <p:cNvPr id="12" name="Rectangle 3"/>
          <p:cNvSpPr>
            <a:spLocks noChangeArrowheads="1"/>
          </p:cNvSpPr>
          <p:nvPr/>
        </p:nvSpPr>
        <p:spPr bwMode="auto">
          <a:xfrm>
            <a:off x="1353039" y="3194536"/>
            <a:ext cx="9451595" cy="1323439"/>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2000" b="1" dirty="0">
                <a:solidFill>
                  <a:srgbClr val="000099"/>
                </a:solidFill>
                <a:latin typeface="Verdana" panose="020B0604030504040204" pitchFamily="34" charset="0"/>
              </a:rPr>
              <a:t>Rebranding </a:t>
            </a:r>
            <a:r>
              <a:rPr lang="en-US" altLang="en-US" sz="2000" b="1" dirty="0">
                <a:latin typeface="Verdana" panose="020B0604030504040204" pitchFamily="34" charset="0"/>
              </a:rPr>
              <a:t>is the updating or creation of a new name, term, symbol, design, or a combination thereof for an established brand with the intention of developing a differentiated (new) position in the mind of stakeholders and competitors </a:t>
            </a:r>
          </a:p>
        </p:txBody>
      </p:sp>
      <p:pic>
        <p:nvPicPr>
          <p:cNvPr id="7" name="Picture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88335" y="1353594"/>
            <a:ext cx="2857500" cy="1600200"/>
          </a:xfrm>
          <a:prstGeom prst="rect">
            <a:avLst/>
          </a:prstGeom>
          <a:ln>
            <a:solidFill>
              <a:schemeClr val="accent1"/>
            </a:solidFill>
          </a:ln>
        </p:spPr>
      </p:pic>
      <p:sp>
        <p:nvSpPr>
          <p:cNvPr id="13" name="Slide Number Placeholder 12"/>
          <p:cNvSpPr>
            <a:spLocks noGrp="1"/>
          </p:cNvSpPr>
          <p:nvPr>
            <p:ph type="sldNum" sz="quarter" idx="12"/>
          </p:nvPr>
        </p:nvSpPr>
        <p:spPr>
          <a:xfrm>
            <a:off x="10804634" y="6356350"/>
            <a:ext cx="549166"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31</a:t>
            </a:fld>
            <a:endParaRPr lang="en-US" sz="1600" b="1">
              <a:solidFill>
                <a:schemeClr val="tx1"/>
              </a:solidFill>
            </a:endParaRPr>
          </a:p>
        </p:txBody>
      </p:sp>
      <p:pic>
        <p:nvPicPr>
          <p:cNvPr id="14" name="Picture 13">
            <a:extLst>
              <a:ext uri="{FF2B5EF4-FFF2-40B4-BE49-F238E27FC236}">
                <a16:creationId xmlns:a16="http://schemas.microsoft.com/office/drawing/2014/main" id="{7B1083B8-7F24-C9AF-FA88-CAB8BE99D406}"/>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pic>
        <p:nvPicPr>
          <p:cNvPr id="15" name="Graphic 46">
            <a:extLst>
              <a:ext uri="{FF2B5EF4-FFF2-40B4-BE49-F238E27FC236}">
                <a16:creationId xmlns:a16="http://schemas.microsoft.com/office/drawing/2014/main" id="{D4AF3B79-7C62-249A-6AAB-EA6585FAC59E}"/>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890484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ssolve">
                                      <p:cBhvr>
                                        <p:cTn id="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1289" y="0"/>
            <a:ext cx="9533101" cy="1610200"/>
          </a:xfrm>
          <a:prstGeom prst="rect">
            <a:avLst/>
          </a:prstGeom>
        </p:spPr>
      </p:pic>
      <p:pic>
        <p:nvPicPr>
          <p:cNvPr id="9" name="Picture 2" descr="Best Corporate Brand Logo Evolution">
            <a:hlinkClick r:id="rId5"/>
          </p:cNvPr>
          <p:cNvPicPr>
            <a:picLocks noChangeAspect="1" noChangeArrowheads="1"/>
          </p:cNvPicPr>
          <p:nvPr/>
        </p:nvPicPr>
        <p:blipFill>
          <a:blip r:embed="rId6" cstate="print"/>
          <a:srcRect/>
          <a:stretch>
            <a:fillRect/>
          </a:stretch>
        </p:blipFill>
        <p:spPr bwMode="auto">
          <a:xfrm>
            <a:off x="1681563" y="1945708"/>
            <a:ext cx="4420081" cy="13987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Picture 9" descr="Best Corporate Brand Logo Evolution">
            <a:hlinkClick r:id="rId7"/>
          </p:cNvPr>
          <p:cNvPicPr>
            <a:picLocks noChangeAspect="1" noChangeArrowheads="1"/>
          </p:cNvPicPr>
          <p:nvPr/>
        </p:nvPicPr>
        <p:blipFill>
          <a:blip r:embed="rId8" cstate="print"/>
          <a:srcRect/>
          <a:stretch>
            <a:fillRect/>
          </a:stretch>
        </p:blipFill>
        <p:spPr bwMode="auto">
          <a:xfrm>
            <a:off x="6695089" y="1788656"/>
            <a:ext cx="4500743" cy="15558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Picture 6" descr="Best Corporate Brand Logo Evolution">
            <a:hlinkClick r:id="rId9"/>
          </p:cNvPr>
          <p:cNvPicPr>
            <a:picLocks noChangeAspect="1" noChangeArrowheads="1"/>
          </p:cNvPicPr>
          <p:nvPr/>
        </p:nvPicPr>
        <p:blipFill>
          <a:blip r:embed="rId10" cstate="print"/>
          <a:srcRect/>
          <a:stretch>
            <a:fillRect/>
          </a:stretch>
        </p:blipFill>
        <p:spPr bwMode="auto">
          <a:xfrm>
            <a:off x="2440788" y="4084383"/>
            <a:ext cx="7489446" cy="1590907"/>
          </a:xfrm>
          <a:prstGeom prst="roundRect">
            <a:avLst>
              <a:gd name="adj" fmla="val 8594"/>
            </a:avLst>
          </a:prstGeom>
          <a:solidFill>
            <a:srgbClr val="FFFFFF">
              <a:shade val="85000"/>
            </a:srgbClr>
          </a:solidFill>
          <a:ln>
            <a:noFill/>
          </a:ln>
          <a:effectLst/>
        </p:spPr>
      </p:pic>
      <p:sp>
        <p:nvSpPr>
          <p:cNvPr id="7" name="Slide Number Placeholder 6"/>
          <p:cNvSpPr>
            <a:spLocks noGrp="1"/>
          </p:cNvSpPr>
          <p:nvPr>
            <p:ph type="sldNum" sz="quarter" idx="12"/>
          </p:nvPr>
        </p:nvSpPr>
        <p:spPr>
          <a:xfrm>
            <a:off x="10016358" y="6356350"/>
            <a:ext cx="620111"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32</a:t>
            </a:fld>
            <a:endParaRPr lang="en-US" sz="1600" b="1">
              <a:solidFill>
                <a:schemeClr val="tx1"/>
              </a:solidFill>
            </a:endParaRPr>
          </a:p>
        </p:txBody>
      </p:sp>
      <p:sp>
        <p:nvSpPr>
          <p:cNvPr id="12" name="Title 1"/>
          <p:cNvSpPr txBox="1">
            <a:spLocks/>
          </p:cNvSpPr>
          <p:nvPr/>
        </p:nvSpPr>
        <p:spPr>
          <a:xfrm>
            <a:off x="1746671" y="664479"/>
            <a:ext cx="8183563"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Re-Branding</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11">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pic>
        <p:nvPicPr>
          <p:cNvPr id="14" name="Graphic 46">
            <a:extLst>
              <a:ext uri="{FF2B5EF4-FFF2-40B4-BE49-F238E27FC236}">
                <a16:creationId xmlns:a16="http://schemas.microsoft.com/office/drawing/2014/main" id="{D4AF3B79-7C62-249A-6AAB-EA6585FAC59E}"/>
              </a:ext>
            </a:extLst>
          </p:cNvPr>
          <p:cNvPicPr>
            <a:picLocks noChangeAspect="1"/>
          </p:cNvPicPr>
          <p:nvPr/>
        </p:nvPicPr>
        <p:blipFill>
          <a:blip r:embed="rId12">
            <a:extLst>
              <a:ext uri="{96DAC541-7B7A-43D3-8B79-37D633B846F1}">
                <asvg:svgBlip xmlns:asvg="http://schemas.microsoft.com/office/drawing/2016/SVG/main" xmlns="" r:embed="rId13"/>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20838812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533101" cy="1610200"/>
          </a:xfrm>
          <a:prstGeom prst="rect">
            <a:avLst/>
          </a:prstGeom>
        </p:spPr>
      </p:pic>
      <p:sp>
        <p:nvSpPr>
          <p:cNvPr id="9" name="Title 1"/>
          <p:cNvSpPr txBox="1">
            <a:spLocks/>
          </p:cNvSpPr>
          <p:nvPr/>
        </p:nvSpPr>
        <p:spPr>
          <a:xfrm>
            <a:off x="1742164" y="655457"/>
            <a:ext cx="8183563"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Partial Rebrand</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1981200" y="1524000"/>
            <a:ext cx="8445190" cy="2514600"/>
          </a:xfrm>
          <a:prstGeom prst="rect">
            <a:avLst/>
          </a:prstGeom>
          <a:solidFill>
            <a:schemeClr val="bg1">
              <a:alpha val="50980"/>
            </a:schemeClr>
          </a:solidFill>
          <a:ln>
            <a:solidFill>
              <a:schemeClr val="accent1">
                <a:lumMod val="75000"/>
              </a:schemeClr>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3200" b="1" dirty="0" smtClean="0"/>
              <a:t>Situations when a brand has been firmly established yet is simply outdated or needs to be refreshed.</a:t>
            </a:r>
          </a:p>
          <a:p>
            <a:endParaRPr lang="en-US" altLang="ar-SA" sz="3200" b="1" dirty="0" smtClean="0"/>
          </a:p>
        </p:txBody>
      </p:sp>
      <p:pic>
        <p:nvPicPr>
          <p:cNvPr id="11" name="Picture 5" descr="http://graphicenzo.com/wp-content/uploads/2009/09/rebranding.jpg"/>
          <p:cNvPicPr>
            <a:picLocks noChangeAspect="1" noChangeArrowheads="1"/>
          </p:cNvPicPr>
          <p:nvPr/>
        </p:nvPicPr>
        <p:blipFill>
          <a:blip r:embed="rId5"/>
          <a:srcRect t="34091" b="34091"/>
          <a:stretch>
            <a:fillRect/>
          </a:stretch>
        </p:blipFill>
        <p:spPr bwMode="auto">
          <a:xfrm>
            <a:off x="4298730" y="4183156"/>
            <a:ext cx="4616669" cy="157629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Slide Number Placeholder 6"/>
          <p:cNvSpPr>
            <a:spLocks noGrp="1"/>
          </p:cNvSpPr>
          <p:nvPr>
            <p:ph type="sldNum" sz="quarter" idx="12"/>
          </p:nvPr>
        </p:nvSpPr>
        <p:spPr>
          <a:xfrm>
            <a:off x="10752082" y="6356350"/>
            <a:ext cx="601717"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33</a:t>
            </a:fld>
            <a:endParaRPr lang="en-US" sz="1600" b="1">
              <a:solidFill>
                <a:schemeClr val="tx1"/>
              </a:solidFill>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pic>
        <p:nvPicPr>
          <p:cNvPr id="13"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6647672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1289" y="0"/>
            <a:ext cx="9533101" cy="1610200"/>
          </a:xfrm>
          <a:prstGeom prst="rect">
            <a:avLst/>
          </a:prstGeom>
        </p:spPr>
      </p:pic>
      <p:sp>
        <p:nvSpPr>
          <p:cNvPr id="9" name="Title 1"/>
          <p:cNvSpPr txBox="1">
            <a:spLocks/>
          </p:cNvSpPr>
          <p:nvPr/>
        </p:nvSpPr>
        <p:spPr>
          <a:xfrm>
            <a:off x="1981201" y="556343"/>
            <a:ext cx="8183563"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Total Rebrand</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2009863" y="1794832"/>
            <a:ext cx="8183563" cy="1676400"/>
          </a:xfrm>
          <a:prstGeom prst="rect">
            <a:avLst/>
          </a:prstGeom>
          <a:solidFill>
            <a:schemeClr val="bg1">
              <a:alpha val="45882"/>
            </a:schemeClr>
          </a:solidFill>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b="1" dirty="0" smtClean="0"/>
              <a:t>Situations when a brand’s intent to erase any previous brand identity and replace it with completely new imagery</a:t>
            </a:r>
          </a:p>
          <a:p>
            <a:pPr>
              <a:buFont typeface="Wingdings 2" panose="05020102010507070707" pitchFamily="18" charset="2"/>
              <a:buNone/>
            </a:pPr>
            <a:endParaRPr lang="en-US" altLang="ar-SA" b="1" dirty="0" smtClean="0"/>
          </a:p>
        </p:txBody>
      </p:sp>
      <p:pic>
        <p:nvPicPr>
          <p:cNvPr id="11" name="Picture 2" descr="http://www.lobstersandligatures.com/wp-content/uploads/2010/02/comcast-to-xfinity.jpg"/>
          <p:cNvPicPr>
            <a:picLocks noChangeAspect="1" noChangeArrowheads="1"/>
          </p:cNvPicPr>
          <p:nvPr/>
        </p:nvPicPr>
        <p:blipFill>
          <a:blip r:embed="rId5"/>
          <a:srcRect/>
          <a:stretch>
            <a:fillRect/>
          </a:stretch>
        </p:blipFill>
        <p:spPr bwMode="auto">
          <a:xfrm>
            <a:off x="1074683" y="3886200"/>
            <a:ext cx="2866696" cy="123348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Picture 7" descr="http://www.underconsideration.com/brandnew/archives/martha_stewart_logo.gif"/>
          <p:cNvPicPr>
            <a:picLocks noChangeAspect="1" noChangeArrowheads="1"/>
          </p:cNvPicPr>
          <p:nvPr/>
        </p:nvPicPr>
        <p:blipFill>
          <a:blip r:embed="rId6"/>
          <a:srcRect/>
          <a:stretch>
            <a:fillRect/>
          </a:stretch>
        </p:blipFill>
        <p:spPr bwMode="auto">
          <a:xfrm>
            <a:off x="4553607" y="3890340"/>
            <a:ext cx="3823138" cy="129125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12772" y="3886199"/>
            <a:ext cx="2701159" cy="1295399"/>
          </a:xfrm>
          <a:prstGeom prst="rect">
            <a:avLst/>
          </a:prstGeom>
          <a:ln>
            <a:solidFill>
              <a:schemeClr val="accent1"/>
            </a:solidFill>
          </a:ln>
        </p:spPr>
      </p:pic>
      <p:sp>
        <p:nvSpPr>
          <p:cNvPr id="13" name="Slide Number Placeholder 12"/>
          <p:cNvSpPr>
            <a:spLocks noGrp="1"/>
          </p:cNvSpPr>
          <p:nvPr>
            <p:ph type="sldNum" sz="quarter" idx="12"/>
          </p:nvPr>
        </p:nvSpPr>
        <p:spPr>
          <a:xfrm>
            <a:off x="10762592" y="6356350"/>
            <a:ext cx="591207"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34</a:t>
            </a:fld>
            <a:endParaRPr lang="en-US" sz="1600" b="1">
              <a:solidFill>
                <a:schemeClr val="tx1"/>
              </a:solidFill>
            </a:endParaRPr>
          </a:p>
        </p:txBody>
      </p:sp>
      <p:pic>
        <p:nvPicPr>
          <p:cNvPr id="14" name="Picture 13">
            <a:extLst>
              <a:ext uri="{FF2B5EF4-FFF2-40B4-BE49-F238E27FC236}">
                <a16:creationId xmlns:a16="http://schemas.microsoft.com/office/drawing/2014/main" id="{7B1083B8-7F24-C9AF-FA88-CAB8BE99D406}"/>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pic>
        <p:nvPicPr>
          <p:cNvPr id="15" name="Graphic 46">
            <a:extLst>
              <a:ext uri="{FF2B5EF4-FFF2-40B4-BE49-F238E27FC236}">
                <a16:creationId xmlns:a16="http://schemas.microsoft.com/office/drawing/2014/main" id="{D4AF3B79-7C62-249A-6AAB-EA6585FAC59E}"/>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248989623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1289" y="0"/>
            <a:ext cx="9533101" cy="1610200"/>
          </a:xfrm>
          <a:prstGeom prst="rect">
            <a:avLst/>
          </a:prstGeom>
        </p:spPr>
      </p:pic>
      <p:sp>
        <p:nvSpPr>
          <p:cNvPr id="9" name="Title 1"/>
          <p:cNvSpPr txBox="1">
            <a:spLocks/>
          </p:cNvSpPr>
          <p:nvPr/>
        </p:nvSpPr>
        <p:spPr>
          <a:xfrm>
            <a:off x="1981201" y="610318"/>
            <a:ext cx="8183563"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Why Rebrand?</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2179348" y="1806498"/>
            <a:ext cx="7787268" cy="3886200"/>
          </a:xfrm>
          <a:prstGeom prst="rect">
            <a:avLst/>
          </a:prstGeom>
          <a:solidFill>
            <a:schemeClr val="bg1">
              <a:alpha val="45097"/>
            </a:schemeClr>
          </a:solidFill>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2" panose="05020102010507070707" pitchFamily="18" charset="2"/>
              <a:buNone/>
            </a:pPr>
            <a:r>
              <a:rPr lang="en-US" altLang="ar-SA" sz="3000" b="1" dirty="0" smtClean="0">
                <a:solidFill>
                  <a:srgbClr val="FF0000"/>
                </a:solidFill>
              </a:rPr>
              <a:t>Rebranding can help change a businesses:</a:t>
            </a:r>
          </a:p>
          <a:p>
            <a:pPr lvl="1">
              <a:buFont typeface="Wingdings 2" panose="05020102010507070707" pitchFamily="18" charset="2"/>
              <a:buChar char=""/>
            </a:pPr>
            <a:r>
              <a:rPr lang="en-US" altLang="ar-SA" sz="3000" b="1" dirty="0" smtClean="0">
                <a:ea typeface="ＭＳ Ｐゴシック" panose="020B0600070205080204" pitchFamily="34" charset="-128"/>
              </a:rPr>
              <a:t>Quality</a:t>
            </a:r>
          </a:p>
          <a:p>
            <a:pPr lvl="1">
              <a:buFont typeface="Wingdings 2" panose="05020102010507070707" pitchFamily="18" charset="2"/>
              <a:buChar char=""/>
            </a:pPr>
            <a:r>
              <a:rPr lang="en-US" altLang="ar-SA" sz="3000" b="1" dirty="0" smtClean="0">
                <a:ea typeface="ＭＳ Ｐゴシック" panose="020B0600070205080204" pitchFamily="34" charset="-128"/>
              </a:rPr>
              <a:t>Target Market</a:t>
            </a:r>
          </a:p>
          <a:p>
            <a:pPr lvl="1">
              <a:buFont typeface="Wingdings 2" panose="05020102010507070707" pitchFamily="18" charset="2"/>
              <a:buChar char=""/>
            </a:pPr>
            <a:r>
              <a:rPr lang="en-US" altLang="ar-SA" sz="3000" b="1" dirty="0" smtClean="0">
                <a:ea typeface="ＭＳ Ｐゴシック" panose="020B0600070205080204" pitchFamily="34" charset="-128"/>
              </a:rPr>
              <a:t>New Product Line</a:t>
            </a:r>
          </a:p>
          <a:p>
            <a:pPr lvl="1">
              <a:buFont typeface="Wingdings 2" panose="05020102010507070707" pitchFamily="18" charset="2"/>
              <a:buChar char=""/>
            </a:pPr>
            <a:r>
              <a:rPr lang="en-US" altLang="ar-SA" sz="3000" b="1" dirty="0" smtClean="0">
                <a:ea typeface="ＭＳ Ｐゴシック" panose="020B0600070205080204" pitchFamily="34" charset="-128"/>
              </a:rPr>
              <a:t>Repositioning and Image</a:t>
            </a:r>
          </a:p>
          <a:p>
            <a:pPr lvl="1">
              <a:buFont typeface="Wingdings 2" panose="05020102010507070707" pitchFamily="18" charset="2"/>
              <a:buChar char=""/>
            </a:pPr>
            <a:r>
              <a:rPr lang="en-US" altLang="ar-SA" sz="3000" b="1" dirty="0" smtClean="0">
                <a:ea typeface="ＭＳ Ｐゴシック" panose="020B0600070205080204" pitchFamily="34" charset="-128"/>
              </a:rPr>
              <a:t>Altered Public Image</a:t>
            </a:r>
          </a:p>
          <a:p>
            <a:endParaRPr lang="en-US" altLang="ar-SA" b="1" dirty="0" smtClean="0"/>
          </a:p>
        </p:txBody>
      </p:sp>
      <p:sp>
        <p:nvSpPr>
          <p:cNvPr id="7" name="Slide Number Placeholder 6"/>
          <p:cNvSpPr>
            <a:spLocks noGrp="1"/>
          </p:cNvSpPr>
          <p:nvPr>
            <p:ph type="sldNum" sz="quarter" idx="12"/>
          </p:nvPr>
        </p:nvSpPr>
        <p:spPr>
          <a:xfrm>
            <a:off x="10762592" y="6356350"/>
            <a:ext cx="591207"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35</a:t>
            </a:fld>
            <a:endParaRPr lang="en-US" sz="1600" b="1">
              <a:solidFill>
                <a:schemeClr val="tx1"/>
              </a:solidFill>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pic>
        <p:nvPicPr>
          <p:cNvPr id="12"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21983044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1289" y="0"/>
            <a:ext cx="9533101" cy="1610200"/>
          </a:xfrm>
          <a:prstGeom prst="rect">
            <a:avLst/>
          </a:prstGeom>
        </p:spPr>
      </p:pic>
      <p:sp>
        <p:nvSpPr>
          <p:cNvPr id="9" name="Rectangle 5"/>
          <p:cNvSpPr>
            <a:spLocks noChangeArrowheads="1"/>
          </p:cNvSpPr>
          <p:nvPr/>
        </p:nvSpPr>
        <p:spPr bwMode="auto">
          <a:xfrm>
            <a:off x="1878019" y="1426733"/>
            <a:ext cx="8432630" cy="535531"/>
          </a:xfrm>
          <a:prstGeom prst="rect">
            <a:avLst/>
          </a:prstGeom>
          <a:solidFill>
            <a:schemeClr val="accent1">
              <a:lumMod val="20000"/>
              <a:lumOff val="80000"/>
            </a:schemeClr>
          </a:solidFill>
          <a:ln>
            <a:solidFill>
              <a:schemeClr val="tx1"/>
            </a:solidFill>
          </a:ln>
          <a:extLst/>
        </p:spPr>
        <p:txBody>
          <a:bodyPr vert="horz" wrap="square" lIns="91440" tIns="45720" rIns="91440" bIns="45720" rtlCol="0" anchor="ctr">
            <a:spAutoFit/>
          </a:bodyPr>
          <a:lstStyle/>
          <a:p>
            <a:pPr algn="ctr">
              <a:lnSpc>
                <a:spcPct val="90000"/>
              </a:lnSpc>
              <a:spcBef>
                <a:spcPct val="0"/>
              </a:spcBef>
            </a:pPr>
            <a:r>
              <a:rPr lang="en-US" altLang="en-US" sz="3200" dirty="0">
                <a:latin typeface="Aharoni" panose="02010803020104030203" pitchFamily="2" charset="-79"/>
                <a:ea typeface="ＭＳ Ｐゴシック" panose="020B0600070205080204" pitchFamily="34" charset="-128"/>
                <a:cs typeface="Aharoni" panose="02010803020104030203" pitchFamily="2" charset="-79"/>
              </a:rPr>
              <a:t>Branding Efforts Often Include the Use Of: </a:t>
            </a:r>
          </a:p>
        </p:txBody>
      </p:sp>
      <p:sp>
        <p:nvSpPr>
          <p:cNvPr id="10" name="Rectangle 13"/>
          <p:cNvSpPr>
            <a:spLocks noChangeArrowheads="1"/>
          </p:cNvSpPr>
          <p:nvPr/>
        </p:nvSpPr>
        <p:spPr bwMode="auto">
          <a:xfrm>
            <a:off x="3189755" y="645033"/>
            <a:ext cx="4551247" cy="547842"/>
          </a:xfrm>
          <a:prstGeom prst="rect">
            <a:avLst/>
          </a:prstGeom>
          <a:noFill/>
          <a:ln>
            <a:noFill/>
          </a:ln>
          <a:extLst/>
        </p:spPr>
        <p:txBody>
          <a:bodyPr vert="horz" wrap="square" lIns="91440" tIns="45720" rIns="91440" bIns="45720" rtlCol="0" anchor="ctr">
            <a:spAutoFit/>
          </a:bodyPr>
          <a:lstStyle/>
          <a:p>
            <a:pPr algn="ctr">
              <a:lnSpc>
                <a:spcPct val="90000"/>
              </a:lnSpc>
              <a:spcBef>
                <a:spcPct val="0"/>
              </a:spcBef>
            </a:pPr>
            <a:r>
              <a:rPr lang="en-US" alt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rPr>
              <a:t>Branding Mechanisms </a:t>
            </a:r>
          </a:p>
        </p:txBody>
      </p:sp>
      <p:sp>
        <p:nvSpPr>
          <p:cNvPr id="12" name="Rectangle 7"/>
          <p:cNvSpPr>
            <a:spLocks noChangeArrowheads="1"/>
          </p:cNvSpPr>
          <p:nvPr/>
        </p:nvSpPr>
        <p:spPr bwMode="auto">
          <a:xfrm>
            <a:off x="2440789" y="2073004"/>
            <a:ext cx="5539876" cy="397033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buFont typeface="Wingdings" panose="05000000000000000000" pitchFamily="2" charset="2"/>
              <a:buChar char="Ø"/>
            </a:pPr>
            <a:r>
              <a:rPr lang="en-US" altLang="en-US" sz="2800" dirty="0">
                <a:solidFill>
                  <a:srgbClr val="006600"/>
                </a:solidFill>
                <a:latin typeface="Verdana" panose="020B0604030504040204" pitchFamily="34" charset="0"/>
              </a:rPr>
              <a:t>  Slogan</a:t>
            </a:r>
          </a:p>
          <a:p>
            <a:pPr eaLnBrk="1" hangingPunct="1"/>
            <a:endParaRPr lang="en-US" altLang="en-US" sz="2800" dirty="0">
              <a:solidFill>
                <a:srgbClr val="006600"/>
              </a:solidFill>
              <a:latin typeface="Verdana" panose="020B0604030504040204" pitchFamily="34" charset="0"/>
            </a:endParaRPr>
          </a:p>
          <a:p>
            <a:pPr eaLnBrk="1" hangingPunct="1">
              <a:buFont typeface="Wingdings" panose="05000000000000000000" pitchFamily="2" charset="2"/>
              <a:buChar char="Ø"/>
            </a:pPr>
            <a:r>
              <a:rPr lang="en-US" altLang="en-US" sz="2800" dirty="0">
                <a:solidFill>
                  <a:srgbClr val="006600"/>
                </a:solidFill>
                <a:latin typeface="Verdana" panose="020B0604030504040204" pitchFamily="34" charset="0"/>
              </a:rPr>
              <a:t>  Brand Mark</a:t>
            </a:r>
          </a:p>
          <a:p>
            <a:pPr eaLnBrk="1" hangingPunct="1">
              <a:buFont typeface="Wingdings" panose="05000000000000000000" pitchFamily="2" charset="2"/>
              <a:buNone/>
            </a:pPr>
            <a:endParaRPr lang="en-US" altLang="en-US" sz="2800" dirty="0">
              <a:solidFill>
                <a:srgbClr val="006600"/>
              </a:solidFill>
              <a:latin typeface="Verdana" panose="020B0604030504040204" pitchFamily="34" charset="0"/>
            </a:endParaRPr>
          </a:p>
          <a:p>
            <a:pPr eaLnBrk="1" hangingPunct="1">
              <a:buFont typeface="Wingdings" panose="05000000000000000000" pitchFamily="2" charset="2"/>
              <a:buChar char="Ø"/>
            </a:pPr>
            <a:r>
              <a:rPr lang="en-US" altLang="en-US" sz="2800" dirty="0">
                <a:solidFill>
                  <a:srgbClr val="006600"/>
                </a:solidFill>
                <a:latin typeface="Verdana" panose="020B0604030504040204" pitchFamily="34" charset="0"/>
              </a:rPr>
              <a:t>  Logo</a:t>
            </a:r>
          </a:p>
          <a:p>
            <a:pPr eaLnBrk="1" hangingPunct="1">
              <a:buFont typeface="Wingdings" panose="05000000000000000000" pitchFamily="2" charset="2"/>
              <a:buNone/>
            </a:pPr>
            <a:endParaRPr lang="en-US" altLang="en-US" sz="2800" dirty="0">
              <a:solidFill>
                <a:srgbClr val="006600"/>
              </a:solidFill>
              <a:latin typeface="Verdana" panose="020B0604030504040204" pitchFamily="34" charset="0"/>
            </a:endParaRPr>
          </a:p>
          <a:p>
            <a:pPr eaLnBrk="1" hangingPunct="1">
              <a:buFont typeface="Wingdings" panose="05000000000000000000" pitchFamily="2" charset="2"/>
              <a:buChar char="Ø"/>
            </a:pPr>
            <a:r>
              <a:rPr lang="en-US" altLang="en-US" sz="2800" dirty="0">
                <a:solidFill>
                  <a:srgbClr val="006600"/>
                </a:solidFill>
                <a:latin typeface="Verdana" panose="020B0604030504040204" pitchFamily="34" charset="0"/>
              </a:rPr>
              <a:t>  Trademark</a:t>
            </a:r>
          </a:p>
          <a:p>
            <a:pPr eaLnBrk="1" hangingPunct="1">
              <a:buFont typeface="Wingdings" panose="05000000000000000000" pitchFamily="2" charset="2"/>
              <a:buNone/>
            </a:pPr>
            <a:endParaRPr lang="en-US" altLang="en-US" sz="2800" dirty="0">
              <a:solidFill>
                <a:srgbClr val="006600"/>
              </a:solidFill>
              <a:latin typeface="Verdana" panose="020B0604030504040204" pitchFamily="34" charset="0"/>
            </a:endParaRPr>
          </a:p>
          <a:p>
            <a:pPr eaLnBrk="1" hangingPunct="1">
              <a:buFont typeface="Wingdings" panose="05000000000000000000" pitchFamily="2" charset="2"/>
              <a:buChar char="Ø"/>
            </a:pPr>
            <a:r>
              <a:rPr lang="en-US" altLang="en-US" sz="2800" dirty="0">
                <a:solidFill>
                  <a:srgbClr val="006600"/>
                </a:solidFill>
                <a:latin typeface="Verdana" panose="020B0604030504040204" pitchFamily="34" charset="0"/>
              </a:rPr>
              <a:t>  Graphics</a:t>
            </a:r>
          </a:p>
        </p:txBody>
      </p:sp>
      <p:sp>
        <p:nvSpPr>
          <p:cNvPr id="7" name="Slide Number Placeholder 6"/>
          <p:cNvSpPr>
            <a:spLocks noGrp="1"/>
          </p:cNvSpPr>
          <p:nvPr>
            <p:ph type="sldNum" sz="quarter" idx="12"/>
          </p:nvPr>
        </p:nvSpPr>
        <p:spPr>
          <a:xfrm>
            <a:off x="10689020" y="6356350"/>
            <a:ext cx="664779"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36</a:t>
            </a:fld>
            <a:endParaRPr lang="en-US" sz="1600" b="1">
              <a:solidFill>
                <a:schemeClr val="tx1"/>
              </a:solidFill>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pic>
        <p:nvPicPr>
          <p:cNvPr id="14"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2074334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2">
                                            <p:txEl>
                                              <p:pRg st="2" end="2"/>
                                            </p:txEl>
                                          </p:spTgt>
                                        </p:tgtEl>
                                        <p:attrNameLst>
                                          <p:attrName>style.visibility</p:attrName>
                                        </p:attrNameLst>
                                      </p:cBhvr>
                                      <p:to>
                                        <p:strVal val="visible"/>
                                      </p:to>
                                    </p:set>
                                    <p:anim calcmode="lin" valueType="num">
                                      <p:cBhvr additive="base">
                                        <p:cTn id="12" dur="500" fill="hold"/>
                                        <p:tgtEl>
                                          <p:spTgt spid="12">
                                            <p:txEl>
                                              <p:pRg st="2" end="2"/>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12">
                                            <p:txEl>
                                              <p:pRg st="2" end="2"/>
                                            </p:txEl>
                                          </p:spTgt>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2">
                                            <p:txEl>
                                              <p:pRg st="4" end="4"/>
                                            </p:txEl>
                                          </p:spTgt>
                                        </p:tgtEl>
                                        <p:attrNameLst>
                                          <p:attrName>style.visibility</p:attrName>
                                        </p:attrNameLst>
                                      </p:cBhvr>
                                      <p:to>
                                        <p:strVal val="visible"/>
                                      </p:to>
                                    </p:set>
                                    <p:anim calcmode="lin" valueType="num">
                                      <p:cBhvr additive="base">
                                        <p:cTn id="17" dur="500" fill="hold"/>
                                        <p:tgtEl>
                                          <p:spTgt spid="12">
                                            <p:txEl>
                                              <p:pRg st="4" end="4"/>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2">
                                            <p:txEl>
                                              <p:pRg st="4" end="4"/>
                                            </p:txEl>
                                          </p:spTgt>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12">
                                            <p:txEl>
                                              <p:pRg st="6" end="6"/>
                                            </p:txEl>
                                          </p:spTgt>
                                        </p:tgtEl>
                                        <p:attrNameLst>
                                          <p:attrName>style.visibility</p:attrName>
                                        </p:attrNameLst>
                                      </p:cBhvr>
                                      <p:to>
                                        <p:strVal val="visible"/>
                                      </p:to>
                                    </p:set>
                                    <p:anim calcmode="lin" valueType="num">
                                      <p:cBhvr additive="base">
                                        <p:cTn id="22" dur="500" fill="hold"/>
                                        <p:tgtEl>
                                          <p:spTgt spid="12">
                                            <p:txEl>
                                              <p:pRg st="6" end="6"/>
                                            </p:txEl>
                                          </p:spTgt>
                                        </p:tgtEl>
                                        <p:attrNameLst>
                                          <p:attrName>ppt_x</p:attrName>
                                        </p:attrNameLst>
                                      </p:cBhvr>
                                      <p:tavLst>
                                        <p:tav tm="0">
                                          <p:val>
                                            <p:strVal val="0-#ppt_w/2"/>
                                          </p:val>
                                        </p:tav>
                                        <p:tav tm="100000">
                                          <p:val>
                                            <p:strVal val="#ppt_x"/>
                                          </p:val>
                                        </p:tav>
                                      </p:tavLst>
                                    </p:anim>
                                    <p:anim calcmode="lin" valueType="num">
                                      <p:cBhvr additive="base">
                                        <p:cTn id="23" dur="500" fill="hold"/>
                                        <p:tgtEl>
                                          <p:spTgt spid="12">
                                            <p:txEl>
                                              <p:pRg st="6" end="6"/>
                                            </p:txEl>
                                          </p:spTgt>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12">
                                            <p:txEl>
                                              <p:pRg st="8" end="8"/>
                                            </p:txEl>
                                          </p:spTgt>
                                        </p:tgtEl>
                                        <p:attrNameLst>
                                          <p:attrName>style.visibility</p:attrName>
                                        </p:attrNameLst>
                                      </p:cBhvr>
                                      <p:to>
                                        <p:strVal val="visible"/>
                                      </p:to>
                                    </p:set>
                                    <p:anim calcmode="lin" valueType="num">
                                      <p:cBhvr additive="base">
                                        <p:cTn id="27" dur="500" fill="hold"/>
                                        <p:tgtEl>
                                          <p:spTgt spid="12">
                                            <p:txEl>
                                              <p:pRg st="8" end="8"/>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12">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533101" cy="1610200"/>
          </a:xfrm>
          <a:prstGeom prst="rect">
            <a:avLst/>
          </a:prstGeom>
        </p:spPr>
      </p:pic>
      <p:sp>
        <p:nvSpPr>
          <p:cNvPr id="9" name="Rectangle 2"/>
          <p:cNvSpPr>
            <a:spLocks noChangeArrowheads="1"/>
          </p:cNvSpPr>
          <p:nvPr/>
        </p:nvSpPr>
        <p:spPr bwMode="auto">
          <a:xfrm>
            <a:off x="3000607" y="658039"/>
            <a:ext cx="4876800" cy="547842"/>
          </a:xfrm>
          <a:prstGeom prst="rect">
            <a:avLst/>
          </a:prstGeom>
          <a:noFill/>
          <a:ln>
            <a:noFill/>
          </a:ln>
          <a:extLst/>
        </p:spPr>
        <p:txBody>
          <a:bodyPr vert="horz" wrap="square" lIns="91440" tIns="45720" rIns="91440" bIns="45720" rtlCol="0" anchor="ctr">
            <a:spAutoFit/>
          </a:bodyPr>
          <a:lstStyle/>
          <a:p>
            <a:pPr algn="ctr">
              <a:lnSpc>
                <a:spcPct val="90000"/>
              </a:lnSpc>
              <a:spcBef>
                <a:spcPct val="0"/>
              </a:spcBef>
            </a:pPr>
            <a:r>
              <a:rPr lang="en-US" alt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rPr>
              <a:t>Brand Building</a:t>
            </a:r>
          </a:p>
        </p:txBody>
      </p:sp>
      <p:sp>
        <p:nvSpPr>
          <p:cNvPr id="10" name="Rectangle 3"/>
          <p:cNvSpPr>
            <a:spLocks noChangeArrowheads="1"/>
          </p:cNvSpPr>
          <p:nvPr/>
        </p:nvSpPr>
        <p:spPr bwMode="auto">
          <a:xfrm>
            <a:off x="3505702" y="1819415"/>
            <a:ext cx="4650326" cy="310854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buFont typeface="Wingdings" panose="05000000000000000000" pitchFamily="2" charset="2"/>
              <a:buChar char="Ø"/>
            </a:pPr>
            <a:r>
              <a:rPr lang="en-US" altLang="en-US" sz="2800" b="1" dirty="0">
                <a:solidFill>
                  <a:srgbClr val="008000"/>
                </a:solidFill>
                <a:latin typeface="Verdana" panose="020B0604030504040204" pitchFamily="34" charset="0"/>
              </a:rPr>
              <a:t>  Brand awareness</a:t>
            </a:r>
          </a:p>
          <a:p>
            <a:pPr eaLnBrk="1" hangingPunct="1">
              <a:buFont typeface="Wingdings" panose="05000000000000000000" pitchFamily="2" charset="2"/>
              <a:buNone/>
            </a:pPr>
            <a:endParaRPr lang="en-US" altLang="en-US" sz="2800" b="1" dirty="0">
              <a:solidFill>
                <a:srgbClr val="008000"/>
              </a:solidFill>
              <a:latin typeface="Verdana" panose="020B0604030504040204" pitchFamily="34" charset="0"/>
            </a:endParaRPr>
          </a:p>
          <a:p>
            <a:pPr eaLnBrk="1" hangingPunct="1">
              <a:buFont typeface="Wingdings" panose="05000000000000000000" pitchFamily="2" charset="2"/>
              <a:buChar char="Ø"/>
            </a:pPr>
            <a:r>
              <a:rPr lang="en-US" altLang="en-US" sz="2800" b="1" dirty="0">
                <a:solidFill>
                  <a:srgbClr val="008000"/>
                </a:solidFill>
                <a:latin typeface="Verdana" panose="020B0604030504040204" pitchFamily="34" charset="0"/>
              </a:rPr>
              <a:t>  Brand image</a:t>
            </a:r>
          </a:p>
          <a:p>
            <a:pPr eaLnBrk="1" hangingPunct="1">
              <a:buFont typeface="Wingdings" panose="05000000000000000000" pitchFamily="2" charset="2"/>
              <a:buNone/>
            </a:pPr>
            <a:endParaRPr lang="en-US" altLang="en-US" sz="2800" b="1" dirty="0">
              <a:solidFill>
                <a:srgbClr val="008000"/>
              </a:solidFill>
              <a:latin typeface="Verdana" panose="020B0604030504040204" pitchFamily="34" charset="0"/>
            </a:endParaRPr>
          </a:p>
          <a:p>
            <a:pPr eaLnBrk="1" hangingPunct="1">
              <a:buFont typeface="Wingdings" panose="05000000000000000000" pitchFamily="2" charset="2"/>
              <a:buChar char="Ø"/>
            </a:pPr>
            <a:r>
              <a:rPr lang="en-US" altLang="en-US" sz="2800" b="1" dirty="0">
                <a:solidFill>
                  <a:srgbClr val="008000"/>
                </a:solidFill>
                <a:latin typeface="Verdana" panose="020B0604030504040204" pitchFamily="34" charset="0"/>
              </a:rPr>
              <a:t>  Brand equity</a:t>
            </a:r>
          </a:p>
          <a:p>
            <a:pPr eaLnBrk="1" hangingPunct="1">
              <a:buFont typeface="Wingdings" panose="05000000000000000000" pitchFamily="2" charset="2"/>
              <a:buNone/>
            </a:pPr>
            <a:endParaRPr lang="en-US" altLang="en-US" sz="2800" b="1" dirty="0">
              <a:solidFill>
                <a:srgbClr val="008000"/>
              </a:solidFill>
              <a:latin typeface="Verdana" panose="020B0604030504040204" pitchFamily="34" charset="0"/>
            </a:endParaRPr>
          </a:p>
          <a:p>
            <a:pPr eaLnBrk="1" hangingPunct="1">
              <a:buFont typeface="Wingdings" panose="05000000000000000000" pitchFamily="2" charset="2"/>
              <a:buChar char="Ø"/>
            </a:pPr>
            <a:r>
              <a:rPr lang="en-US" altLang="en-US" sz="2800" b="1" dirty="0">
                <a:solidFill>
                  <a:srgbClr val="008000"/>
                </a:solidFill>
                <a:latin typeface="Verdana" panose="020B0604030504040204" pitchFamily="34" charset="0"/>
              </a:rPr>
              <a:t>  Brand loyalty</a:t>
            </a:r>
          </a:p>
        </p:txBody>
      </p:sp>
      <p:sp>
        <p:nvSpPr>
          <p:cNvPr id="7" name="Slide Number Placeholder 6"/>
          <p:cNvSpPr>
            <a:spLocks noGrp="1"/>
          </p:cNvSpPr>
          <p:nvPr>
            <p:ph type="sldNum" sz="quarter" idx="12"/>
          </p:nvPr>
        </p:nvSpPr>
        <p:spPr>
          <a:xfrm>
            <a:off x="10636468" y="6356350"/>
            <a:ext cx="717331"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37</a:t>
            </a:fld>
            <a:endParaRPr lang="en-US" sz="1600" b="1">
              <a:solidFill>
                <a:schemeClr val="tx1"/>
              </a:solidFill>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pic>
        <p:nvPicPr>
          <p:cNvPr id="12"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4284702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 calcmode="lin" valueType="num">
                                      <p:cBhvr additive="base">
                                        <p:cTn id="12" dur="500" fill="hold"/>
                                        <p:tgtEl>
                                          <p:spTgt spid="10">
                                            <p:txEl>
                                              <p:pRg st="2" end="2"/>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10">
                                            <p:txEl>
                                              <p:pRg st="2" end="2"/>
                                            </p:txEl>
                                          </p:spTgt>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0">
                                            <p:txEl>
                                              <p:pRg st="4" end="4"/>
                                            </p:txEl>
                                          </p:spTgt>
                                        </p:tgtEl>
                                        <p:attrNameLst>
                                          <p:attrName>style.visibility</p:attrName>
                                        </p:attrNameLst>
                                      </p:cBhvr>
                                      <p:to>
                                        <p:strVal val="visible"/>
                                      </p:to>
                                    </p:set>
                                    <p:anim calcmode="lin" valueType="num">
                                      <p:cBhvr additive="base">
                                        <p:cTn id="17" dur="500" fill="hold"/>
                                        <p:tgtEl>
                                          <p:spTgt spid="10">
                                            <p:txEl>
                                              <p:pRg st="4" end="4"/>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0">
                                            <p:txEl>
                                              <p:pRg st="4" end="4"/>
                                            </p:txEl>
                                          </p:spTgt>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10">
                                            <p:txEl>
                                              <p:pRg st="6" end="6"/>
                                            </p:txEl>
                                          </p:spTgt>
                                        </p:tgtEl>
                                        <p:attrNameLst>
                                          <p:attrName>style.visibility</p:attrName>
                                        </p:attrNameLst>
                                      </p:cBhvr>
                                      <p:to>
                                        <p:strVal val="visible"/>
                                      </p:to>
                                    </p:set>
                                    <p:anim calcmode="lin" valueType="num">
                                      <p:cBhvr additive="base">
                                        <p:cTn id="22" dur="500" fill="hold"/>
                                        <p:tgtEl>
                                          <p:spTgt spid="10">
                                            <p:txEl>
                                              <p:pRg st="6" end="6"/>
                                            </p:txEl>
                                          </p:spTgt>
                                        </p:tgtEl>
                                        <p:attrNameLst>
                                          <p:attrName>ppt_x</p:attrName>
                                        </p:attrNameLst>
                                      </p:cBhvr>
                                      <p:tavLst>
                                        <p:tav tm="0">
                                          <p:val>
                                            <p:strVal val="0-#ppt_w/2"/>
                                          </p:val>
                                        </p:tav>
                                        <p:tav tm="100000">
                                          <p:val>
                                            <p:strVal val="#ppt_x"/>
                                          </p:val>
                                        </p:tav>
                                      </p:tavLst>
                                    </p:anim>
                                    <p:anim calcmode="lin" valueType="num">
                                      <p:cBhvr additive="base">
                                        <p:cTn id="23" dur="500" fill="hold"/>
                                        <p:tgtEl>
                                          <p:spTgt spid="10">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9" name="Rectangle 3"/>
          <p:cNvSpPr>
            <a:spLocks noChangeArrowheads="1"/>
          </p:cNvSpPr>
          <p:nvPr/>
        </p:nvSpPr>
        <p:spPr bwMode="auto">
          <a:xfrm>
            <a:off x="1830056" y="1452580"/>
            <a:ext cx="8019027" cy="138499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2800" b="1" dirty="0">
                <a:solidFill>
                  <a:srgbClr val="000099"/>
                </a:solidFill>
                <a:latin typeface="Verdana" panose="020B0604030504040204" pitchFamily="34" charset="0"/>
              </a:rPr>
              <a:t>B</a:t>
            </a:r>
            <a:r>
              <a:rPr lang="en-US" altLang="en-US" sz="2400" b="1" dirty="0">
                <a:solidFill>
                  <a:srgbClr val="000099"/>
                </a:solidFill>
                <a:latin typeface="Verdana" panose="020B0604030504040204" pitchFamily="34" charset="0"/>
              </a:rPr>
              <a:t>rand awareness</a:t>
            </a:r>
            <a:r>
              <a:rPr lang="en-US" altLang="en-US" sz="2800" b="1" dirty="0">
                <a:latin typeface="Verdana" panose="020B0604030504040204" pitchFamily="34" charset="0"/>
              </a:rPr>
              <a:t> is the process of working toward maximizing recognition of a particular brand</a:t>
            </a:r>
          </a:p>
        </p:txBody>
      </p:sp>
      <p:sp>
        <p:nvSpPr>
          <p:cNvPr id="10" name="Rectangle 11"/>
          <p:cNvSpPr>
            <a:spLocks noChangeArrowheads="1"/>
          </p:cNvSpPr>
          <p:nvPr/>
        </p:nvSpPr>
        <p:spPr bwMode="auto">
          <a:xfrm>
            <a:off x="4367161" y="609217"/>
            <a:ext cx="2074607" cy="547842"/>
          </a:xfrm>
          <a:prstGeom prst="rect">
            <a:avLst/>
          </a:prstGeom>
          <a:noFill/>
          <a:ln>
            <a:noFill/>
          </a:ln>
          <a:extLst/>
        </p:spPr>
        <p:txBody>
          <a:bodyPr vert="horz" wrap="square" lIns="91440" tIns="45720" rIns="91440" bIns="45720" rtlCol="0" anchor="ctr">
            <a:spAutoFit/>
          </a:bodyPr>
          <a:lstStyle/>
          <a:p>
            <a:pPr algn="ctr">
              <a:lnSpc>
                <a:spcPct val="90000"/>
              </a:lnSpc>
              <a:spcBef>
                <a:spcPct val="0"/>
              </a:spcBef>
            </a:pPr>
            <a:r>
              <a:rPr lang="en-US" alt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rPr>
              <a:t>Branding </a:t>
            </a:r>
          </a:p>
        </p:txBody>
      </p:sp>
      <p:sp>
        <p:nvSpPr>
          <p:cNvPr id="11" name="Rectangle 3"/>
          <p:cNvSpPr>
            <a:spLocks noChangeArrowheads="1"/>
          </p:cNvSpPr>
          <p:nvPr/>
        </p:nvSpPr>
        <p:spPr bwMode="auto">
          <a:xfrm>
            <a:off x="1620740" y="3197186"/>
            <a:ext cx="8437660" cy="138499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2800" b="1" dirty="0">
                <a:solidFill>
                  <a:srgbClr val="000099"/>
                </a:solidFill>
                <a:latin typeface="Verdana" panose="020B0604030504040204" pitchFamily="34" charset="0"/>
              </a:rPr>
              <a:t>B</a:t>
            </a:r>
            <a:r>
              <a:rPr lang="en-US" altLang="en-US" sz="2400" b="1" dirty="0">
                <a:solidFill>
                  <a:srgbClr val="000099"/>
                </a:solidFill>
                <a:latin typeface="Verdana" panose="020B0604030504040204" pitchFamily="34" charset="0"/>
              </a:rPr>
              <a:t>rand image</a:t>
            </a:r>
            <a:r>
              <a:rPr lang="en-US" altLang="en-US" sz="2800" b="1" dirty="0">
                <a:latin typeface="Verdana" panose="020B0604030504040204" pitchFamily="34" charset="0"/>
              </a:rPr>
              <a:t> refers to consumer perceptions linked to a particular brand such as health, excitement, fun or family</a:t>
            </a:r>
          </a:p>
        </p:txBody>
      </p:sp>
      <p:sp>
        <p:nvSpPr>
          <p:cNvPr id="12" name="Rectangle 12"/>
          <p:cNvSpPr>
            <a:spLocks noChangeArrowheads="1"/>
          </p:cNvSpPr>
          <p:nvPr/>
        </p:nvSpPr>
        <p:spPr bwMode="auto">
          <a:xfrm>
            <a:off x="1685789" y="4877702"/>
            <a:ext cx="8163294" cy="83099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2400" b="1" dirty="0">
                <a:solidFill>
                  <a:srgbClr val="CC0000"/>
                </a:solidFill>
                <a:latin typeface="Verdana" panose="020B0604030504040204" pitchFamily="34" charset="0"/>
              </a:rPr>
              <a:t>For example, the Disney brand is associated with family fun and entertainment </a:t>
            </a:r>
          </a:p>
        </p:txBody>
      </p:sp>
      <p:pic>
        <p:nvPicPr>
          <p:cNvPr id="13" name="Picture 15" descr="disney_logo"/>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320130" y="3877140"/>
            <a:ext cx="1642017" cy="1951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Slide Number Placeholder 6"/>
          <p:cNvSpPr>
            <a:spLocks noGrp="1"/>
          </p:cNvSpPr>
          <p:nvPr>
            <p:ph type="sldNum" sz="quarter" idx="12"/>
          </p:nvPr>
        </p:nvSpPr>
        <p:spPr>
          <a:xfrm>
            <a:off x="10741572" y="6356350"/>
            <a:ext cx="612228"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38</a:t>
            </a:fld>
            <a:endParaRPr lang="en-US" sz="1600" b="1">
              <a:solidFill>
                <a:schemeClr val="tx1"/>
              </a:solidFill>
            </a:endParaRPr>
          </a:p>
        </p:txBody>
      </p:sp>
      <p:pic>
        <p:nvPicPr>
          <p:cNvPr id="14" name="Picture 13">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pic>
        <p:nvPicPr>
          <p:cNvPr id="15"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1220247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1000"/>
                                        <p:tgtEl>
                                          <p:spTgt spid="9"/>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dissolve">
                                      <p:cBhvr>
                                        <p:cTn id="10" dur="1000"/>
                                        <p:tgtEl>
                                          <p:spTgt spid="11"/>
                                        </p:tgtEl>
                                      </p:cBhvr>
                                    </p:animEffect>
                                  </p:childTnLst>
                                </p:cTn>
                              </p:par>
                            </p:childTnLst>
                          </p:cTn>
                        </p:par>
                        <p:par>
                          <p:cTn id="11" fill="hold">
                            <p:stCondLst>
                              <p:cond delay="1000"/>
                            </p:stCondLst>
                            <p:childTnLst>
                              <p:par>
                                <p:cTn id="12" presetID="5" presetClass="entr" presetSubtype="10"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checkerboard(across)">
                                      <p:cBhvr>
                                        <p:cTn id="14" dur="500"/>
                                        <p:tgtEl>
                                          <p:spTgt spid="12"/>
                                        </p:tgtEl>
                                      </p:cBhvr>
                                    </p:animEffect>
                                  </p:childTnLst>
                                </p:cTn>
                              </p:par>
                              <p:par>
                                <p:cTn id="15" presetID="9" presetClass="entr" presetSubtype="0"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dissolve">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44579" y="0"/>
            <a:ext cx="9533101" cy="1610200"/>
          </a:xfrm>
          <a:prstGeom prst="rect">
            <a:avLst/>
          </a:prstGeom>
        </p:spPr>
      </p:pic>
      <p:sp>
        <p:nvSpPr>
          <p:cNvPr id="9" name="Rectangle 3"/>
          <p:cNvSpPr>
            <a:spLocks noChangeArrowheads="1"/>
          </p:cNvSpPr>
          <p:nvPr/>
        </p:nvSpPr>
        <p:spPr bwMode="auto">
          <a:xfrm>
            <a:off x="1771959" y="1544510"/>
            <a:ext cx="8458200" cy="95410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2800" b="1" dirty="0">
                <a:solidFill>
                  <a:srgbClr val="000099"/>
                </a:solidFill>
                <a:latin typeface="Verdana" panose="020B0604030504040204" pitchFamily="34" charset="0"/>
              </a:rPr>
              <a:t>B</a:t>
            </a:r>
            <a:r>
              <a:rPr lang="en-US" altLang="en-US" sz="2400" b="1" dirty="0">
                <a:solidFill>
                  <a:srgbClr val="000099"/>
                </a:solidFill>
                <a:latin typeface="Verdana" panose="020B0604030504040204" pitchFamily="34" charset="0"/>
              </a:rPr>
              <a:t>rand equity</a:t>
            </a:r>
            <a:r>
              <a:rPr lang="en-US" altLang="en-US" sz="2800" b="1" dirty="0">
                <a:latin typeface="Verdana" panose="020B0604030504040204" pitchFamily="34" charset="0"/>
              </a:rPr>
              <a:t> is the value placed on a brand by consumers </a:t>
            </a:r>
          </a:p>
        </p:txBody>
      </p:sp>
      <p:sp>
        <p:nvSpPr>
          <p:cNvPr id="10" name="Rectangle 11"/>
          <p:cNvSpPr>
            <a:spLocks noChangeArrowheads="1"/>
          </p:cNvSpPr>
          <p:nvPr/>
        </p:nvSpPr>
        <p:spPr bwMode="auto">
          <a:xfrm>
            <a:off x="4569040" y="498334"/>
            <a:ext cx="2074607" cy="547842"/>
          </a:xfrm>
          <a:prstGeom prst="rect">
            <a:avLst/>
          </a:prstGeom>
          <a:noFill/>
          <a:ln>
            <a:noFill/>
          </a:ln>
          <a:extLst/>
        </p:spPr>
        <p:txBody>
          <a:bodyPr vert="horz" wrap="square" lIns="91440" tIns="45720" rIns="91440" bIns="45720" rtlCol="0" anchor="ctr">
            <a:spAutoFit/>
          </a:bodyPr>
          <a:lstStyle/>
          <a:p>
            <a:pPr algn="ctr">
              <a:lnSpc>
                <a:spcPct val="90000"/>
              </a:lnSpc>
              <a:spcBef>
                <a:spcPct val="0"/>
              </a:spcBef>
            </a:pPr>
            <a:r>
              <a:rPr lang="en-US" alt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rPr>
              <a:t>Branding </a:t>
            </a:r>
          </a:p>
        </p:txBody>
      </p:sp>
      <p:sp>
        <p:nvSpPr>
          <p:cNvPr id="11" name="Rectangle 13"/>
          <p:cNvSpPr>
            <a:spLocks noChangeArrowheads="1"/>
          </p:cNvSpPr>
          <p:nvPr/>
        </p:nvSpPr>
        <p:spPr bwMode="auto">
          <a:xfrm>
            <a:off x="1453444" y="2840996"/>
            <a:ext cx="8305800" cy="101566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2000" b="1" dirty="0">
                <a:solidFill>
                  <a:srgbClr val="FF0000"/>
                </a:solidFill>
                <a:latin typeface="Verdana" panose="020B0604030504040204" pitchFamily="34" charset="0"/>
              </a:rPr>
              <a:t>For example, Nike has strong brand equity because consumers have long associated the brand with top level athletes and quality products </a:t>
            </a:r>
          </a:p>
        </p:txBody>
      </p:sp>
      <p:pic>
        <p:nvPicPr>
          <p:cNvPr id="12" name="Picture 14" descr="nik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230159" y="3029631"/>
            <a:ext cx="1371600" cy="52228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3" name="Rectangle 3"/>
          <p:cNvSpPr>
            <a:spLocks noChangeArrowheads="1"/>
          </p:cNvSpPr>
          <p:nvPr/>
        </p:nvSpPr>
        <p:spPr bwMode="auto">
          <a:xfrm>
            <a:off x="1605844" y="4334245"/>
            <a:ext cx="8458200" cy="138499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2800" b="1" dirty="0">
                <a:solidFill>
                  <a:srgbClr val="000099"/>
                </a:solidFill>
                <a:latin typeface="Verdana" panose="020B0604030504040204" pitchFamily="34" charset="0"/>
              </a:rPr>
              <a:t>B</a:t>
            </a:r>
            <a:r>
              <a:rPr lang="en-US" altLang="en-US" sz="2400" b="1" dirty="0">
                <a:solidFill>
                  <a:srgbClr val="000099"/>
                </a:solidFill>
                <a:latin typeface="Verdana" panose="020B0604030504040204" pitchFamily="34" charset="0"/>
              </a:rPr>
              <a:t>rand loyalty</a:t>
            </a:r>
            <a:r>
              <a:rPr lang="en-US" altLang="en-US" sz="2800" b="1" dirty="0">
                <a:latin typeface="Verdana" panose="020B0604030504040204" pitchFamily="34" charset="0"/>
              </a:rPr>
              <a:t> is a consumer preference for a particular brand as compared to competitor products or services</a:t>
            </a:r>
          </a:p>
        </p:txBody>
      </p:sp>
      <p:sp>
        <p:nvSpPr>
          <p:cNvPr id="7" name="Slide Number Placeholder 6"/>
          <p:cNvSpPr>
            <a:spLocks noGrp="1"/>
          </p:cNvSpPr>
          <p:nvPr>
            <p:ph type="sldNum" sz="quarter" idx="12"/>
          </p:nvPr>
        </p:nvSpPr>
        <p:spPr>
          <a:xfrm>
            <a:off x="10773102" y="6356350"/>
            <a:ext cx="580697"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39</a:t>
            </a:fld>
            <a:endParaRPr lang="en-US" sz="1600" b="1">
              <a:solidFill>
                <a:schemeClr val="tx1"/>
              </a:solidFill>
            </a:endParaRPr>
          </a:p>
        </p:txBody>
      </p:sp>
      <p:pic>
        <p:nvPicPr>
          <p:cNvPr id="14" name="Picture 13">
            <a:extLst>
              <a:ext uri="{FF2B5EF4-FFF2-40B4-BE49-F238E27FC236}">
                <a16:creationId xmlns:a16="http://schemas.microsoft.com/office/drawing/2014/main" id="{7B1083B8-7F24-C9AF-FA88-CAB8BE99D40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pic>
        <p:nvPicPr>
          <p:cNvPr id="15" name="Graphic 46">
            <a:extLst>
              <a:ext uri="{FF2B5EF4-FFF2-40B4-BE49-F238E27FC236}">
                <a16:creationId xmlns:a16="http://schemas.microsoft.com/office/drawing/2014/main" id="{D4AF3B79-7C62-249A-6AAB-EA6585FAC59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1881008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1000"/>
                                        <p:tgtEl>
                                          <p:spTgt spid="9"/>
                                        </p:tgtEl>
                                      </p:cBhvr>
                                    </p:animEffect>
                                  </p:childTnLst>
                                </p:cTn>
                              </p:par>
                            </p:childTnLst>
                          </p:cTn>
                        </p:par>
                        <p:par>
                          <p:cTn id="8" fill="hold">
                            <p:stCondLst>
                              <p:cond delay="1000"/>
                            </p:stCondLst>
                            <p:childTnLst>
                              <p:par>
                                <p:cTn id="9" presetID="5" presetClass="entr" presetSubtype="1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checkerboard(across)">
                                      <p:cBhvr>
                                        <p:cTn id="11" dur="500"/>
                                        <p:tgtEl>
                                          <p:spTgt spid="11"/>
                                        </p:tgtEl>
                                      </p:cBhvr>
                                    </p:animEffect>
                                  </p:childTnLst>
                                </p:cTn>
                              </p:par>
                            </p:childTnLst>
                          </p:cTn>
                        </p:par>
                        <p:par>
                          <p:cTn id="12" fill="hold">
                            <p:stCondLst>
                              <p:cond delay="1500"/>
                            </p:stCondLst>
                            <p:childTnLst>
                              <p:par>
                                <p:cTn id="13" presetID="9" presetClass="entr" presetSubtype="0"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dissolve">
                                      <p:cBhvr>
                                        <p:cTn id="15" dur="500"/>
                                        <p:tgtEl>
                                          <p:spTgt spid="12"/>
                                        </p:tgtEl>
                                      </p:cBhvr>
                                    </p:animEffect>
                                  </p:childTnLst>
                                </p:cTn>
                              </p:par>
                              <p:par>
                                <p:cTn id="16" presetID="9" presetClass="entr" presetSubtype="0"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dissolve">
                                      <p:cBhvr>
                                        <p:cTn id="18"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1289" y="10978"/>
            <a:ext cx="9533101" cy="1610200"/>
          </a:xfrm>
          <a:prstGeom prst="rect">
            <a:avLst/>
          </a:prstGeom>
        </p:spPr>
      </p:pic>
      <p:sp>
        <p:nvSpPr>
          <p:cNvPr id="9" name="Rectangle 2"/>
          <p:cNvSpPr>
            <a:spLocks noChangeArrowheads="1"/>
          </p:cNvSpPr>
          <p:nvPr/>
        </p:nvSpPr>
        <p:spPr bwMode="auto">
          <a:xfrm>
            <a:off x="1991837" y="446401"/>
            <a:ext cx="7561553" cy="978729"/>
          </a:xfrm>
          <a:prstGeom prst="rect">
            <a:avLst/>
          </a:prstGeom>
          <a:noFill/>
          <a:ln>
            <a:noFill/>
          </a:ln>
          <a:extLst/>
        </p:spPr>
        <p:txBody>
          <a:bodyPr vert="horz" wrap="square" lIns="91440" tIns="45720" rIns="91440" bIns="45720" rtlCol="0" anchor="ctr">
            <a:spAutoFit/>
          </a:bodyPr>
          <a:lstStyle/>
          <a:p>
            <a:pPr algn="ctr">
              <a:lnSpc>
                <a:spcPct val="90000"/>
              </a:lnSpc>
              <a:spcBef>
                <a:spcPct val="0"/>
              </a:spcBef>
            </a:pPr>
            <a:r>
              <a:rPr lang="en-US" alt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rPr>
              <a:t>Event branding opportunities may include</a:t>
            </a:r>
          </a:p>
        </p:txBody>
      </p:sp>
      <p:sp>
        <p:nvSpPr>
          <p:cNvPr id="10" name="Rectangle 3"/>
          <p:cNvSpPr>
            <a:spLocks noChangeArrowheads="1"/>
          </p:cNvSpPr>
          <p:nvPr/>
        </p:nvSpPr>
        <p:spPr bwMode="auto">
          <a:xfrm>
            <a:off x="2991314" y="1972820"/>
            <a:ext cx="6278810" cy="341632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buFont typeface="Wingdings" panose="05000000000000000000" pitchFamily="2" charset="2"/>
              <a:buChar char="Ø"/>
            </a:pPr>
            <a:r>
              <a:rPr lang="en-US" altLang="en-US" sz="2400" b="1" dirty="0">
                <a:solidFill>
                  <a:srgbClr val="008000"/>
                </a:solidFill>
                <a:latin typeface="Verdana" panose="020B0604030504040204" pitchFamily="34" charset="0"/>
              </a:rPr>
              <a:t>  Naming, Event Offerings</a:t>
            </a:r>
          </a:p>
          <a:p>
            <a:pPr eaLnBrk="1" hangingPunct="1">
              <a:buFont typeface="Wingdings" panose="05000000000000000000" pitchFamily="2" charset="2"/>
              <a:buNone/>
            </a:pPr>
            <a:endParaRPr lang="en-US" altLang="en-US" sz="2400" b="1" dirty="0">
              <a:solidFill>
                <a:srgbClr val="008000"/>
              </a:solidFill>
              <a:latin typeface="Verdana" panose="020B0604030504040204" pitchFamily="34" charset="0"/>
            </a:endParaRPr>
          </a:p>
          <a:p>
            <a:pPr eaLnBrk="1" hangingPunct="1">
              <a:buFont typeface="Wingdings" panose="05000000000000000000" pitchFamily="2" charset="2"/>
              <a:buChar char="Ø"/>
            </a:pPr>
            <a:r>
              <a:rPr lang="en-US" altLang="en-US" sz="2400" b="1" dirty="0">
                <a:solidFill>
                  <a:srgbClr val="008000"/>
                </a:solidFill>
                <a:latin typeface="Verdana" panose="020B0604030504040204" pitchFamily="34" charset="0"/>
              </a:rPr>
              <a:t>  Promotions and Co-Promotions</a:t>
            </a:r>
          </a:p>
          <a:p>
            <a:pPr eaLnBrk="1" hangingPunct="1">
              <a:buFont typeface="Wingdings" panose="05000000000000000000" pitchFamily="2" charset="2"/>
              <a:buNone/>
            </a:pPr>
            <a:endParaRPr lang="en-US" altLang="en-US" sz="2400" b="1" dirty="0">
              <a:solidFill>
                <a:srgbClr val="008000"/>
              </a:solidFill>
              <a:latin typeface="Verdana" panose="020B0604030504040204" pitchFamily="34" charset="0"/>
            </a:endParaRPr>
          </a:p>
          <a:p>
            <a:pPr eaLnBrk="1" hangingPunct="1">
              <a:buFont typeface="Wingdings" panose="05000000000000000000" pitchFamily="2" charset="2"/>
              <a:buChar char="Ø"/>
            </a:pPr>
            <a:r>
              <a:rPr lang="en-US" altLang="en-US" sz="2400" b="1" dirty="0">
                <a:solidFill>
                  <a:srgbClr val="008000"/>
                </a:solidFill>
                <a:latin typeface="Verdana" panose="020B0604030504040204" pitchFamily="34" charset="0"/>
              </a:rPr>
              <a:t>  Sponsorship Opportunities</a:t>
            </a:r>
          </a:p>
          <a:p>
            <a:pPr eaLnBrk="1" hangingPunct="1">
              <a:buFont typeface="Wingdings" panose="05000000000000000000" pitchFamily="2" charset="2"/>
              <a:buNone/>
            </a:pPr>
            <a:endParaRPr lang="en-US" altLang="en-US" sz="2400" b="1" dirty="0">
              <a:solidFill>
                <a:srgbClr val="008000"/>
              </a:solidFill>
              <a:latin typeface="Verdana" panose="020B0604030504040204" pitchFamily="34" charset="0"/>
            </a:endParaRPr>
          </a:p>
          <a:p>
            <a:pPr eaLnBrk="1" hangingPunct="1">
              <a:buFont typeface="Wingdings" panose="05000000000000000000" pitchFamily="2" charset="2"/>
              <a:buChar char="Ø"/>
            </a:pPr>
            <a:r>
              <a:rPr lang="en-US" altLang="en-US" sz="2400" b="1" dirty="0">
                <a:solidFill>
                  <a:srgbClr val="008000"/>
                </a:solidFill>
                <a:latin typeface="Verdana" panose="020B0604030504040204" pitchFamily="34" charset="0"/>
              </a:rPr>
              <a:t>  Merchandising Opportunities</a:t>
            </a:r>
          </a:p>
          <a:p>
            <a:pPr eaLnBrk="1" hangingPunct="1">
              <a:buFont typeface="Wingdings" panose="05000000000000000000" pitchFamily="2" charset="2"/>
              <a:buNone/>
            </a:pPr>
            <a:endParaRPr lang="en-US" altLang="en-US" sz="2400" b="1" dirty="0">
              <a:solidFill>
                <a:srgbClr val="008000"/>
              </a:solidFill>
              <a:latin typeface="Verdana" panose="020B0604030504040204" pitchFamily="34" charset="0"/>
            </a:endParaRPr>
          </a:p>
          <a:p>
            <a:pPr eaLnBrk="1" hangingPunct="1">
              <a:buFont typeface="Wingdings" panose="05000000000000000000" pitchFamily="2" charset="2"/>
              <a:buChar char="Ø"/>
            </a:pPr>
            <a:r>
              <a:rPr lang="en-US" altLang="en-US" sz="2400" b="1" dirty="0">
                <a:solidFill>
                  <a:srgbClr val="008000"/>
                </a:solidFill>
                <a:latin typeface="Verdana" panose="020B0604030504040204" pitchFamily="34" charset="0"/>
              </a:rPr>
              <a:t>  Hospitality</a:t>
            </a:r>
          </a:p>
        </p:txBody>
      </p:sp>
      <p:sp>
        <p:nvSpPr>
          <p:cNvPr id="7" name="Slide Number Placeholder 6"/>
          <p:cNvSpPr>
            <a:spLocks noGrp="1"/>
          </p:cNvSpPr>
          <p:nvPr>
            <p:ph type="sldNum" sz="quarter" idx="12"/>
          </p:nvPr>
        </p:nvSpPr>
        <p:spPr>
          <a:xfrm>
            <a:off x="10447282" y="6356350"/>
            <a:ext cx="906517"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40</a:t>
            </a:fld>
            <a:endParaRPr lang="en-US" sz="1600" b="1">
              <a:solidFill>
                <a:schemeClr val="tx1"/>
              </a:solidFill>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pic>
        <p:nvPicPr>
          <p:cNvPr id="12"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213493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 calcmode="lin" valueType="num">
                                      <p:cBhvr additive="base">
                                        <p:cTn id="12" dur="500" fill="hold"/>
                                        <p:tgtEl>
                                          <p:spTgt spid="10">
                                            <p:txEl>
                                              <p:pRg st="2" end="2"/>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10">
                                            <p:txEl>
                                              <p:pRg st="2" end="2"/>
                                            </p:txEl>
                                          </p:spTgt>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0">
                                            <p:txEl>
                                              <p:pRg st="4" end="4"/>
                                            </p:txEl>
                                          </p:spTgt>
                                        </p:tgtEl>
                                        <p:attrNameLst>
                                          <p:attrName>style.visibility</p:attrName>
                                        </p:attrNameLst>
                                      </p:cBhvr>
                                      <p:to>
                                        <p:strVal val="visible"/>
                                      </p:to>
                                    </p:set>
                                    <p:anim calcmode="lin" valueType="num">
                                      <p:cBhvr additive="base">
                                        <p:cTn id="17" dur="500" fill="hold"/>
                                        <p:tgtEl>
                                          <p:spTgt spid="10">
                                            <p:txEl>
                                              <p:pRg st="4" end="4"/>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0">
                                            <p:txEl>
                                              <p:pRg st="4" end="4"/>
                                            </p:txEl>
                                          </p:spTgt>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10">
                                            <p:txEl>
                                              <p:pRg st="6" end="6"/>
                                            </p:txEl>
                                          </p:spTgt>
                                        </p:tgtEl>
                                        <p:attrNameLst>
                                          <p:attrName>style.visibility</p:attrName>
                                        </p:attrNameLst>
                                      </p:cBhvr>
                                      <p:to>
                                        <p:strVal val="visible"/>
                                      </p:to>
                                    </p:set>
                                    <p:anim calcmode="lin" valueType="num">
                                      <p:cBhvr additive="base">
                                        <p:cTn id="22" dur="500" fill="hold"/>
                                        <p:tgtEl>
                                          <p:spTgt spid="10">
                                            <p:txEl>
                                              <p:pRg st="6" end="6"/>
                                            </p:txEl>
                                          </p:spTgt>
                                        </p:tgtEl>
                                        <p:attrNameLst>
                                          <p:attrName>ppt_x</p:attrName>
                                        </p:attrNameLst>
                                      </p:cBhvr>
                                      <p:tavLst>
                                        <p:tav tm="0">
                                          <p:val>
                                            <p:strVal val="0-#ppt_w/2"/>
                                          </p:val>
                                        </p:tav>
                                        <p:tav tm="100000">
                                          <p:val>
                                            <p:strVal val="#ppt_x"/>
                                          </p:val>
                                        </p:tav>
                                      </p:tavLst>
                                    </p:anim>
                                    <p:anim calcmode="lin" valueType="num">
                                      <p:cBhvr additive="base">
                                        <p:cTn id="23" dur="500" fill="hold"/>
                                        <p:tgtEl>
                                          <p:spTgt spid="10">
                                            <p:txEl>
                                              <p:pRg st="6" end="6"/>
                                            </p:txEl>
                                          </p:spTgt>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10">
                                            <p:txEl>
                                              <p:pRg st="8" end="8"/>
                                            </p:txEl>
                                          </p:spTgt>
                                        </p:tgtEl>
                                        <p:attrNameLst>
                                          <p:attrName>style.visibility</p:attrName>
                                        </p:attrNameLst>
                                      </p:cBhvr>
                                      <p:to>
                                        <p:strVal val="visible"/>
                                      </p:to>
                                    </p:set>
                                    <p:anim calcmode="lin" valueType="num">
                                      <p:cBhvr additive="base">
                                        <p:cTn id="27" dur="500" fill="hold"/>
                                        <p:tgtEl>
                                          <p:spTgt spid="10">
                                            <p:txEl>
                                              <p:pRg st="8" end="8"/>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10">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21799" y="0"/>
            <a:ext cx="9533101" cy="1610200"/>
          </a:xfrm>
          <a:prstGeom prst="rect">
            <a:avLst/>
          </a:prstGeom>
        </p:spPr>
      </p:pic>
      <p:sp>
        <p:nvSpPr>
          <p:cNvPr id="9" name="Rectangle 18"/>
          <p:cNvSpPr>
            <a:spLocks noChangeArrowheads="1"/>
          </p:cNvSpPr>
          <p:nvPr/>
        </p:nvSpPr>
        <p:spPr bwMode="auto">
          <a:xfrm>
            <a:off x="4245140" y="531179"/>
            <a:ext cx="2074607" cy="547842"/>
          </a:xfrm>
          <a:prstGeom prst="rect">
            <a:avLst/>
          </a:prstGeom>
          <a:noFill/>
          <a:ln>
            <a:noFill/>
          </a:ln>
          <a:extLst/>
        </p:spPr>
        <p:txBody>
          <a:bodyPr vert="horz" wrap="square" lIns="91440" tIns="45720" rIns="91440" bIns="45720" rtlCol="0" anchor="ctr">
            <a:spAutoFit/>
          </a:bodyPr>
          <a:lstStyle/>
          <a:p>
            <a:pPr algn="ctr">
              <a:lnSpc>
                <a:spcPct val="90000"/>
              </a:lnSpc>
              <a:spcBef>
                <a:spcPct val="0"/>
              </a:spcBef>
            </a:pPr>
            <a:r>
              <a:rPr lang="en-US" alt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rPr>
              <a:t>Branding </a:t>
            </a:r>
          </a:p>
        </p:txBody>
      </p:sp>
      <p:sp>
        <p:nvSpPr>
          <p:cNvPr id="10" name="Rectangle 21"/>
          <p:cNvSpPr>
            <a:spLocks noChangeArrowheads="1"/>
          </p:cNvSpPr>
          <p:nvPr/>
        </p:nvSpPr>
        <p:spPr bwMode="auto">
          <a:xfrm>
            <a:off x="1694937" y="1485439"/>
            <a:ext cx="8610600" cy="156966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eaLnBrk="1" hangingPunct="1">
              <a:buFont typeface="Wingdings" panose="05000000000000000000" pitchFamily="2" charset="2"/>
              <a:buNone/>
            </a:pPr>
            <a:r>
              <a:rPr lang="en-US" altLang="en-US" sz="2400" b="1" dirty="0">
                <a:latin typeface="Verdana" panose="020B0604030504040204" pitchFamily="34" charset="0"/>
              </a:rPr>
              <a:t>Re-establishing brand position and strengthening the brand is a critical component for maintaining a strong brand</a:t>
            </a:r>
          </a:p>
          <a:p>
            <a:pPr algn="ctr" eaLnBrk="1" hangingPunct="1">
              <a:buFont typeface="Wingdings" panose="05000000000000000000" pitchFamily="2" charset="2"/>
              <a:buNone/>
            </a:pPr>
            <a:endParaRPr lang="en-US" altLang="en-US" sz="2400" b="1" dirty="0">
              <a:solidFill>
                <a:srgbClr val="C00000"/>
              </a:solidFill>
              <a:latin typeface="Verdana" panose="020B0604030504040204" pitchFamily="34" charset="0"/>
            </a:endParaRPr>
          </a:p>
        </p:txBody>
      </p:sp>
      <p:pic>
        <p:nvPicPr>
          <p:cNvPr id="11"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42071" y="3559589"/>
            <a:ext cx="4109546" cy="1345606"/>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7" name="Slide Number Placeholder 6"/>
          <p:cNvSpPr>
            <a:spLocks noGrp="1"/>
          </p:cNvSpPr>
          <p:nvPr>
            <p:ph type="sldNum" sz="quarter" idx="12"/>
          </p:nvPr>
        </p:nvSpPr>
        <p:spPr>
          <a:xfrm>
            <a:off x="10562896" y="6356350"/>
            <a:ext cx="790903"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41</a:t>
            </a:fld>
            <a:endParaRPr lang="en-US" sz="1600" b="1">
              <a:solidFill>
                <a:schemeClr val="tx1"/>
              </a:solidFill>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pic>
        <p:nvPicPr>
          <p:cNvPr id="13"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257868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diamond(in)">
                                      <p:cBhvr>
                                        <p:cTn id="7" dur="1000"/>
                                        <p:tgtEl>
                                          <p:spTgt spid="10"/>
                                        </p:tgtEl>
                                      </p:cBhvr>
                                    </p:animEffect>
                                  </p:childTnLst>
                                </p:cTn>
                              </p:par>
                            </p:childTnLst>
                          </p:cTn>
                        </p:par>
                        <p:par>
                          <p:cTn id="8" fill="hold">
                            <p:stCondLst>
                              <p:cond delay="1000"/>
                            </p:stCondLst>
                            <p:childTnLst>
                              <p:par>
                                <p:cTn id="9" presetID="9"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dissolve">
                                      <p:cBhvr>
                                        <p:cTn id="1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1289" y="0"/>
            <a:ext cx="9533101" cy="1610200"/>
          </a:xfrm>
          <a:prstGeom prst="rect">
            <a:avLst/>
          </a:prstGeom>
        </p:spPr>
      </p:pic>
      <p:sp>
        <p:nvSpPr>
          <p:cNvPr id="9" name="Rectangle 18"/>
          <p:cNvSpPr>
            <a:spLocks noChangeArrowheads="1"/>
          </p:cNvSpPr>
          <p:nvPr/>
        </p:nvSpPr>
        <p:spPr bwMode="auto">
          <a:xfrm>
            <a:off x="4321431" y="498334"/>
            <a:ext cx="2074607" cy="547842"/>
          </a:xfrm>
          <a:prstGeom prst="rect">
            <a:avLst/>
          </a:prstGeom>
          <a:noFill/>
          <a:ln>
            <a:noFill/>
          </a:ln>
          <a:extLst/>
        </p:spPr>
        <p:txBody>
          <a:bodyPr vert="horz" wrap="square" lIns="91440" tIns="45720" rIns="91440" bIns="45720" rtlCol="0" anchor="ctr">
            <a:spAutoFit/>
          </a:bodyPr>
          <a:lstStyle/>
          <a:p>
            <a:pPr algn="ctr">
              <a:lnSpc>
                <a:spcPct val="90000"/>
              </a:lnSpc>
              <a:spcBef>
                <a:spcPct val="0"/>
              </a:spcBef>
            </a:pPr>
            <a:r>
              <a:rPr lang="en-US" alt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rPr>
              <a:t>Branding </a:t>
            </a:r>
          </a:p>
        </p:txBody>
      </p:sp>
      <p:sp>
        <p:nvSpPr>
          <p:cNvPr id="10" name="Rectangle 9"/>
          <p:cNvSpPr>
            <a:spLocks noChangeArrowheads="1"/>
          </p:cNvSpPr>
          <p:nvPr/>
        </p:nvSpPr>
        <p:spPr bwMode="auto">
          <a:xfrm>
            <a:off x="1476704" y="2027852"/>
            <a:ext cx="8991600" cy="253915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2400" b="1" dirty="0">
                <a:solidFill>
                  <a:srgbClr val="2D2DB9"/>
                </a:solidFill>
                <a:latin typeface="Verdana" panose="020B0604030504040204" pitchFamily="34" charset="0"/>
              </a:rPr>
              <a:t>Re-branding requires careful planning and exceptional attention to detail</a:t>
            </a:r>
          </a:p>
          <a:p>
            <a:pPr eaLnBrk="1" hangingPunct="1"/>
            <a:endParaRPr lang="en-US" altLang="en-US" sz="1100" b="1" dirty="0">
              <a:latin typeface="Verdana" panose="020B0604030504040204" pitchFamily="34" charset="0"/>
            </a:endParaRPr>
          </a:p>
          <a:p>
            <a:pPr eaLnBrk="1" hangingPunct="1"/>
            <a:r>
              <a:rPr lang="en-US" altLang="en-US" sz="2000" b="1" dirty="0">
                <a:latin typeface="Verdana" panose="020B0604030504040204" pitchFamily="34" charset="0"/>
              </a:rPr>
              <a:t>According to the Charlotte Observer, Charlotte’s rebranding effort cost the franchise nearly $3 million but has resulted in an immediate uptick in sales, with an increase of 59% in new ticket sales and a significant boost in sponsorship and merchandise sales</a:t>
            </a:r>
            <a:r>
              <a:rPr lang="en-US" altLang="en-US" sz="1600" b="1" dirty="0"/>
              <a:t> </a:t>
            </a:r>
          </a:p>
        </p:txBody>
      </p:sp>
      <p:pic>
        <p:nvPicPr>
          <p:cNvPr id="11" name="Picture 10" descr="horn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28800" y="4724400"/>
            <a:ext cx="15240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descr="horns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81401" y="4724401"/>
            <a:ext cx="1444625"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descr="horns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34000" y="4876801"/>
            <a:ext cx="1062038" cy="1343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3" descr="horns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705600" y="4953001"/>
            <a:ext cx="1600200" cy="110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descr="horn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610601" y="4800600"/>
            <a:ext cx="1724025" cy="123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Slide Number Placeholder 6"/>
          <p:cNvSpPr>
            <a:spLocks noGrp="1"/>
          </p:cNvSpPr>
          <p:nvPr>
            <p:ph type="sldNum" sz="quarter" idx="12"/>
          </p:nvPr>
        </p:nvSpPr>
        <p:spPr>
          <a:xfrm>
            <a:off x="10646978" y="6356350"/>
            <a:ext cx="706821"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42</a:t>
            </a:fld>
            <a:endParaRPr lang="en-US" sz="1600" b="1">
              <a:solidFill>
                <a:schemeClr val="tx1"/>
              </a:solidFill>
            </a:endParaRPr>
          </a:p>
        </p:txBody>
      </p:sp>
      <p:pic>
        <p:nvPicPr>
          <p:cNvPr id="16" name="Picture 15">
            <a:extLst>
              <a:ext uri="{FF2B5EF4-FFF2-40B4-BE49-F238E27FC236}">
                <a16:creationId xmlns:a16="http://schemas.microsoft.com/office/drawing/2014/main" id="{7B1083B8-7F24-C9AF-FA88-CAB8BE99D406}"/>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pic>
        <p:nvPicPr>
          <p:cNvPr id="17" name="Graphic 46">
            <a:extLst>
              <a:ext uri="{FF2B5EF4-FFF2-40B4-BE49-F238E27FC236}">
                <a16:creationId xmlns:a16="http://schemas.microsoft.com/office/drawing/2014/main" id="{D4AF3B79-7C62-249A-6AAB-EA6585FAC59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876135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autoUpdateAnimBg="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788</TotalTime>
  <Words>1730</Words>
  <Application>Microsoft Office PowerPoint</Application>
  <PresentationFormat>Widescreen</PresentationFormat>
  <Paragraphs>263</Paragraphs>
  <Slides>42</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42</vt:i4>
      </vt:variant>
    </vt:vector>
  </HeadingPairs>
  <TitlesOfParts>
    <vt:vector size="52" baseType="lpstr">
      <vt:lpstr>ＭＳ Ｐゴシック</vt:lpstr>
      <vt:lpstr>Aharoni</vt:lpstr>
      <vt:lpstr>Arial</vt:lpstr>
      <vt:lpstr>Calibri</vt:lpstr>
      <vt:lpstr>Calibri Light</vt:lpstr>
      <vt:lpstr>Tajawal Medium</vt:lpstr>
      <vt:lpstr>Verdana</vt:lpstr>
      <vt:lpstr>Wingdings</vt:lpstr>
      <vt:lpstr>Wingdings 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ABUBAKR</cp:lastModifiedBy>
  <cp:revision>122</cp:revision>
  <dcterms:created xsi:type="dcterms:W3CDTF">2021-08-03T13:03:26Z</dcterms:created>
  <dcterms:modified xsi:type="dcterms:W3CDTF">2023-07-14T11:47:48Z</dcterms:modified>
</cp:coreProperties>
</file>