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4.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 id="2147483687" r:id="rId3"/>
    <p:sldMasterId id="2147483706" r:id="rId4"/>
    <p:sldMasterId id="2147483722" r:id="rId5"/>
  </p:sldMasterIdLst>
  <p:notesMasterIdLst>
    <p:notesMasterId r:id="rId64"/>
  </p:notesMasterIdLst>
  <p:sldIdLst>
    <p:sldId id="494" r:id="rId6"/>
    <p:sldId id="313" r:id="rId7"/>
    <p:sldId id="541" r:id="rId8"/>
    <p:sldId id="648" r:id="rId9"/>
    <p:sldId id="580" r:id="rId10"/>
    <p:sldId id="650" r:id="rId11"/>
    <p:sldId id="651" r:id="rId12"/>
    <p:sldId id="652" r:id="rId13"/>
    <p:sldId id="653" r:id="rId14"/>
    <p:sldId id="649" r:id="rId15"/>
    <p:sldId id="537" r:id="rId16"/>
    <p:sldId id="542" r:id="rId17"/>
    <p:sldId id="641" r:id="rId18"/>
    <p:sldId id="642" r:id="rId19"/>
    <p:sldId id="643" r:id="rId20"/>
    <p:sldId id="644" r:id="rId21"/>
    <p:sldId id="639" r:id="rId22"/>
    <p:sldId id="967" r:id="rId23"/>
    <p:sldId id="968" r:id="rId24"/>
    <p:sldId id="969" r:id="rId25"/>
    <p:sldId id="970" r:id="rId26"/>
    <p:sldId id="966" r:id="rId27"/>
    <p:sldId id="646" r:id="rId28"/>
    <p:sldId id="647" r:id="rId29"/>
    <p:sldId id="681" r:id="rId30"/>
    <p:sldId id="640" r:id="rId31"/>
    <p:sldId id="654" r:id="rId32"/>
    <p:sldId id="645" r:id="rId33"/>
    <p:sldId id="581" r:id="rId34"/>
    <p:sldId id="656" r:id="rId35"/>
    <p:sldId id="657" r:id="rId36"/>
    <p:sldId id="659" r:id="rId37"/>
    <p:sldId id="583" r:id="rId38"/>
    <p:sldId id="660" r:id="rId39"/>
    <p:sldId id="661" r:id="rId40"/>
    <p:sldId id="662" r:id="rId41"/>
    <p:sldId id="665" r:id="rId42"/>
    <p:sldId id="655" r:id="rId43"/>
    <p:sldId id="669" r:id="rId44"/>
    <p:sldId id="670" r:id="rId45"/>
    <p:sldId id="673" r:id="rId46"/>
    <p:sldId id="582" r:id="rId47"/>
    <p:sldId id="674" r:id="rId48"/>
    <p:sldId id="675" r:id="rId49"/>
    <p:sldId id="585" r:id="rId50"/>
    <p:sldId id="676" r:id="rId51"/>
    <p:sldId id="788" r:id="rId52"/>
    <p:sldId id="789" r:id="rId53"/>
    <p:sldId id="790" r:id="rId54"/>
    <p:sldId id="971" r:id="rId55"/>
    <p:sldId id="972" r:id="rId56"/>
    <p:sldId id="978" r:id="rId57"/>
    <p:sldId id="976" r:id="rId58"/>
    <p:sldId id="973" r:id="rId59"/>
    <p:sldId id="974" r:id="rId60"/>
    <p:sldId id="977" r:id="rId61"/>
    <p:sldId id="975" r:id="rId62"/>
    <p:sldId id="680"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13"/>
            <p14:sldId id="541"/>
            <p14:sldId id="648"/>
            <p14:sldId id="580"/>
            <p14:sldId id="650"/>
            <p14:sldId id="651"/>
            <p14:sldId id="652"/>
            <p14:sldId id="653"/>
            <p14:sldId id="649"/>
            <p14:sldId id="537"/>
            <p14:sldId id="542"/>
            <p14:sldId id="641"/>
            <p14:sldId id="642"/>
            <p14:sldId id="643"/>
            <p14:sldId id="644"/>
            <p14:sldId id="639"/>
            <p14:sldId id="967"/>
            <p14:sldId id="968"/>
            <p14:sldId id="969"/>
            <p14:sldId id="970"/>
            <p14:sldId id="966"/>
            <p14:sldId id="646"/>
            <p14:sldId id="647"/>
            <p14:sldId id="681"/>
            <p14:sldId id="640"/>
            <p14:sldId id="654"/>
            <p14:sldId id="645"/>
            <p14:sldId id="581"/>
            <p14:sldId id="656"/>
            <p14:sldId id="657"/>
            <p14:sldId id="659"/>
            <p14:sldId id="583"/>
            <p14:sldId id="660"/>
            <p14:sldId id="661"/>
            <p14:sldId id="662"/>
            <p14:sldId id="665"/>
            <p14:sldId id="655"/>
            <p14:sldId id="669"/>
            <p14:sldId id="670"/>
            <p14:sldId id="673"/>
            <p14:sldId id="582"/>
            <p14:sldId id="674"/>
            <p14:sldId id="675"/>
            <p14:sldId id="585"/>
            <p14:sldId id="676"/>
            <p14:sldId id="788"/>
            <p14:sldId id="789"/>
            <p14:sldId id="790"/>
            <p14:sldId id="971"/>
            <p14:sldId id="972"/>
            <p14:sldId id="978"/>
            <p14:sldId id="976"/>
            <p14:sldId id="973"/>
            <p14:sldId id="974"/>
            <p14:sldId id="977"/>
            <p14:sldId id="975"/>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4472C4"/>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59" autoAdjust="0"/>
    <p:restoredTop sz="93738" autoAdjust="0"/>
  </p:normalViewPr>
  <p:slideViewPr>
    <p:cSldViewPr snapToGrid="0">
      <p:cViewPr varScale="1">
        <p:scale>
          <a:sx n="68" d="100"/>
          <a:sy n="68" d="100"/>
        </p:scale>
        <p:origin x="73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slide" Target="slides/slide58.xml"/><Relationship Id="rId68"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9372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880078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801799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659305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86818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7000949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4124815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4757162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9947646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6772603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7179607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0567540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1144030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9986150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7044970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2818683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4278059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682538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8201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374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77123601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667141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41976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416000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468470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6869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48053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104761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453672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971994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0384519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631150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9763028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70130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62335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68516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9852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image" Target="../media/image1.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theme" Target="../theme/theme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theme" Target="../theme/theme3.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image" Target="../media/image1.png"/><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image" Target="../media/image1.png"/><Relationship Id="rId2" Type="http://schemas.openxmlformats.org/officeDocument/2006/relationships/slideLayout" Target="../slideLayouts/slideLayout50.xml"/><Relationship Id="rId16" Type="http://schemas.openxmlformats.org/officeDocument/2006/relationships/theme" Target="../theme/theme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1.xml"/><Relationship Id="rId13" Type="http://schemas.openxmlformats.org/officeDocument/2006/relationships/slideLayout" Target="../slideLayouts/slideLayout76.xml"/><Relationship Id="rId18" Type="http://schemas.openxmlformats.org/officeDocument/2006/relationships/image" Target="../media/image1.png"/><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slideLayout" Target="../slideLayouts/slideLayout75.xml"/><Relationship Id="rId17" Type="http://schemas.openxmlformats.org/officeDocument/2006/relationships/theme" Target="../theme/theme5.xml"/><Relationship Id="rId2" Type="http://schemas.openxmlformats.org/officeDocument/2006/relationships/slideLayout" Target="../slideLayouts/slideLayout65.xml"/><Relationship Id="rId16" Type="http://schemas.openxmlformats.org/officeDocument/2006/relationships/slideLayout" Target="../slideLayouts/slideLayout79.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5" Type="http://schemas.openxmlformats.org/officeDocument/2006/relationships/slideLayout" Target="../slideLayouts/slideLayout78.xml"/><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 Id="rId14" Type="http://schemas.openxmlformats.org/officeDocument/2006/relationships/slideLayout" Target="../slideLayouts/slideLayout7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8FF7B8A6-53BE-4480-AA62-0E9348FF3DBD}"/>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604747E-76C9-4E64-A022-DE8D40F19EDE}"/>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0687572F-1122-46A7-8947-13AEE6F5DA7A}"/>
              </a:ext>
            </a:extLst>
          </p:cNvPr>
          <p:cNvSpPr txBox="1"/>
          <p:nvPr userDrawn="1"/>
        </p:nvSpPr>
        <p:spPr>
          <a:xfrm>
            <a:off x="9264625" y="6292631"/>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4" r:id="rId14"/>
    <p:sldLayoutId id="2147483685" r:id="rId15"/>
    <p:sldLayoutId id="214748368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28250256"/>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 id="214748373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0.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9.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70.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70.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70.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70.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47.xml"/><Relationship Id="rId5" Type="http://schemas.openxmlformats.org/officeDocument/2006/relationships/image" Target="../media/image5.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a:t>
            </a:r>
            <a:r>
              <a:rPr kumimoji="0" lang="ar-EG"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2</a:t>
            </a:r>
            <a:endPar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rPr>
              <a:t>Research </a:t>
            </a: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Methodology</a:t>
            </a:r>
            <a:r>
              <a:rPr lang="en-US" sz="2000" dirty="0">
                <a:solidFill>
                  <a:srgbClr val="2D3956"/>
                </a:solidFill>
                <a:latin typeface="Times New Roman" panose="02020603050405020304" pitchFamily="18" charset="0"/>
                <a:cs typeface="Times New Roman" panose="02020603050405020304" pitchFamily="18" charset="0"/>
              </a:rPr>
              <a:t>- P1</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96245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67188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4438" y="1354438"/>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18439" y="2000769"/>
            <a:ext cx="4936387" cy="3046988"/>
          </a:xfrm>
          <a:prstGeom prst="rect">
            <a:avLst/>
          </a:prstGeom>
          <a:noFill/>
        </p:spPr>
        <p:txBody>
          <a:bodyPr wrap="square" rtlCol="0">
            <a:spAutoFit/>
          </a:bodyPr>
          <a:lstStyle/>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Paradigms </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Methodology</a:t>
            </a:r>
            <a:endParaRPr lang="ar-EG"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Operational Definitions</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Design</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Data Collection method &amp; technique</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Paradigms</a:t>
            </a:r>
            <a:endPar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نماذج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0925779-AFEF-4401-9E34-405A40FBECFF}"/>
              </a:ext>
            </a:extLst>
          </p:cNvPr>
          <p:cNvPicPr>
            <a:picLocks noChangeAspect="1"/>
          </p:cNvPicPr>
          <p:nvPr/>
        </p:nvPicPr>
        <p:blipFill>
          <a:blip r:embed="rId2"/>
          <a:stretch>
            <a:fillRect/>
          </a:stretch>
        </p:blipFill>
        <p:spPr>
          <a:xfrm>
            <a:off x="1858913" y="1179381"/>
            <a:ext cx="8474174" cy="4499238"/>
          </a:xfrm>
          <a:prstGeom prst="rect">
            <a:avLst/>
          </a:prstGeom>
        </p:spPr>
      </p:pic>
    </p:spTree>
    <p:extLst>
      <p:ext uri="{BB962C8B-B14F-4D97-AF65-F5344CB8AC3E}">
        <p14:creationId xmlns:p14="http://schemas.microsoft.com/office/powerpoint/2010/main" val="1474247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104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57187" y="1540180"/>
            <a:ext cx="11677625"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Ontology -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is the nature of reality, different ways of constructing reality; ‘how things are’ and ‘how things really work’ (Denzin &amp; Lincoln, 1988 p.210) </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الأنطولوجيا</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علم الوجود - هي طبيعة الواقع، وطرق مختلفة لبناء الواقع؛ "كيف هي الأشياء" و"كيف تعمل الأشياء حقًا" (دينزين ولينكولن، 1988، ص 210)</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Epistemology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the philosophy of how we can know that reality; different forms of knowledge of that reality. </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نظرية المعرفة – هي فلسفة كيف يمكننا معرفة تلك الحقيقة؛ أشكال مختلفة من المعرفة بهذا الواقع.</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Methodology</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is the practice of how we come to know that reality; the tools we use to know that reality.</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المنهجية - هي ممارسة كيفية التعرف على هذا الواقع؛ الأدوات التي نستخدمها لمعرفة هذا الواقع.</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846086" y="642237"/>
            <a:ext cx="4292842"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Paradigms</a:t>
            </a:r>
          </a:p>
        </p:txBody>
      </p:sp>
      <p:sp>
        <p:nvSpPr>
          <p:cNvPr id="11" name="Rectangle 10">
            <a:extLst>
              <a:ext uri="{FF2B5EF4-FFF2-40B4-BE49-F238E27FC236}">
                <a16:creationId xmlns:a16="http://schemas.microsoft.com/office/drawing/2014/main" id="{DEB9BEB5-369D-4785-BD4C-8B8031E84E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CD07FC91-6CBA-4EEB-950C-EAD2D538711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97521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E1AF4A3-6877-46BD-92E8-23A0398E6419}"/>
              </a:ext>
            </a:extLst>
          </p:cNvPr>
          <p:cNvPicPr>
            <a:picLocks noChangeAspect="1"/>
          </p:cNvPicPr>
          <p:nvPr/>
        </p:nvPicPr>
        <p:blipFill>
          <a:blip r:embed="rId2"/>
          <a:stretch>
            <a:fillRect/>
          </a:stretch>
        </p:blipFill>
        <p:spPr>
          <a:xfrm>
            <a:off x="1133853" y="921923"/>
            <a:ext cx="10261841" cy="5014153"/>
          </a:xfrm>
          <a:prstGeom prst="rect">
            <a:avLst/>
          </a:prstGeom>
        </p:spPr>
      </p:pic>
      <p:sp>
        <p:nvSpPr>
          <p:cNvPr id="5" name="Rectangle 4">
            <a:extLst>
              <a:ext uri="{FF2B5EF4-FFF2-40B4-BE49-F238E27FC236}">
                <a16:creationId xmlns:a16="http://schemas.microsoft.com/office/drawing/2014/main" id="{C4058C3A-F824-4C94-8F1E-BD562D6F317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121A2B73-71C9-44D7-9D76-E3AE024D877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5039929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0990BD1-571A-4467-AC2D-E14995273F90}"/>
              </a:ext>
            </a:extLst>
          </p:cNvPr>
          <p:cNvPicPr>
            <a:picLocks noChangeAspect="1"/>
          </p:cNvPicPr>
          <p:nvPr/>
        </p:nvPicPr>
        <p:blipFill>
          <a:blip r:embed="rId2"/>
          <a:stretch>
            <a:fillRect/>
          </a:stretch>
        </p:blipFill>
        <p:spPr>
          <a:xfrm>
            <a:off x="249429" y="576117"/>
            <a:ext cx="11693141" cy="5050960"/>
          </a:xfrm>
          <a:prstGeom prst="rect">
            <a:avLst/>
          </a:prstGeom>
        </p:spPr>
      </p:pic>
      <p:sp>
        <p:nvSpPr>
          <p:cNvPr id="5" name="Rectangle 4">
            <a:extLst>
              <a:ext uri="{FF2B5EF4-FFF2-40B4-BE49-F238E27FC236}">
                <a16:creationId xmlns:a16="http://schemas.microsoft.com/office/drawing/2014/main" id="{D87108F1-EAF7-47CB-8520-13946FB383E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400BD911-290E-4457-8271-1E87ED11CA5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733890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0E1A6C5-190F-49F6-9B84-67CA32F66E66}"/>
              </a:ext>
            </a:extLst>
          </p:cNvPr>
          <p:cNvPicPr>
            <a:picLocks noChangeAspect="1"/>
          </p:cNvPicPr>
          <p:nvPr/>
        </p:nvPicPr>
        <p:blipFill>
          <a:blip r:embed="rId2"/>
          <a:stretch>
            <a:fillRect/>
          </a:stretch>
        </p:blipFill>
        <p:spPr>
          <a:xfrm>
            <a:off x="1262408" y="938689"/>
            <a:ext cx="10390728" cy="4980622"/>
          </a:xfrm>
          <a:prstGeom prst="rect">
            <a:avLst/>
          </a:prstGeom>
        </p:spPr>
      </p:pic>
      <p:sp>
        <p:nvSpPr>
          <p:cNvPr id="5" name="Rectangle 4">
            <a:extLst>
              <a:ext uri="{FF2B5EF4-FFF2-40B4-BE49-F238E27FC236}">
                <a16:creationId xmlns:a16="http://schemas.microsoft.com/office/drawing/2014/main" id="{496BD2EB-A20D-4AF1-B671-BA6D6CBA7C6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FBE5E745-8235-4A3C-9017-758C0E997B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054547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19908A7-9E3F-476B-A688-F7C6A54A61F5}"/>
              </a:ext>
            </a:extLst>
          </p:cNvPr>
          <p:cNvPicPr>
            <a:picLocks noChangeAspect="1"/>
          </p:cNvPicPr>
          <p:nvPr/>
        </p:nvPicPr>
        <p:blipFill>
          <a:blip r:embed="rId2"/>
          <a:stretch>
            <a:fillRect/>
          </a:stretch>
        </p:blipFill>
        <p:spPr>
          <a:xfrm>
            <a:off x="694680" y="982905"/>
            <a:ext cx="10802640" cy="5235015"/>
          </a:xfrm>
          <a:prstGeom prst="rect">
            <a:avLst/>
          </a:prstGeom>
        </p:spPr>
      </p:pic>
      <p:sp>
        <p:nvSpPr>
          <p:cNvPr id="5" name="Rectangle 4">
            <a:extLst>
              <a:ext uri="{FF2B5EF4-FFF2-40B4-BE49-F238E27FC236}">
                <a16:creationId xmlns:a16="http://schemas.microsoft.com/office/drawing/2014/main" id="{7F3C4840-E8F8-4F28-BED3-7D42323CC5E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176A514A-4CC3-4FE2-B6B8-1FC6019CCF0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48593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Methodology </a:t>
            </a:r>
            <a:r>
              <a:rPr lang="ar-EG" sz="2800" dirty="0">
                <a:solidFill>
                  <a:srgbClr val="000000"/>
                </a:solidFill>
                <a:latin typeface="Times New Roman" panose="02020603050405020304" pitchFamily="18" charset="0"/>
                <a:cs typeface="Times New Roman" panose="02020603050405020304" pitchFamily="18" charset="0"/>
              </a:rPr>
              <a:t>منهجية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42092686"/>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ماهو(بالضبط) الفصل المنهجي؟</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What (exactly) is the methodology chapter?</a:t>
            </a:r>
          </a:p>
        </p:txBody>
      </p:sp>
    </p:spTree>
    <p:extLst>
      <p:ext uri="{BB962C8B-B14F-4D97-AF65-F5344CB8AC3E}">
        <p14:creationId xmlns:p14="http://schemas.microsoft.com/office/powerpoint/2010/main" val="9592324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938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6124754"/>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The methodology chapter is where you outline the philosophical underpinnings of your research and outline the specific methodological choices you’ve made.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The point of the methodology chapter is to tell the reader exactly how you designed your study and, just as importantly, why you did it this way.</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فصل المنهجية هو المكان الذي تحدد فيه الأسس الفلسفية لبحثك وتحدد الاختيارات المنهجية المحددة التي قمت بها.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الهدف من فصل المنهجية هو إخبار القارئ بالضبط كيف صممت دراستك، وبنفس القدر من الأهمية، لماذا فعلت ذلك بهذه الطريقة.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0279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938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6124754"/>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Importantly, this chapter should comprehensively describe and justify all the methodological choices you made in your study. </a:t>
            </a:r>
          </a:p>
          <a:p>
            <a:pPr marL="457200" indent="-457200" algn="just">
              <a:buFont typeface="Arial" panose="020B0604020202020204" pitchFamily="34" charset="0"/>
              <a:buChar char="•"/>
            </a:pPr>
            <a:r>
              <a:rPr lang="en-US" sz="2800" dirty="0">
                <a:solidFill>
                  <a:srgbClr val="2D3956"/>
                </a:solidFill>
                <a:highlight>
                  <a:srgbClr val="00FF00"/>
                </a:highlight>
                <a:latin typeface="Times New Roman" panose="02020603050405020304" pitchFamily="18" charset="0"/>
                <a:cs typeface="Times New Roman" panose="02020603050405020304" pitchFamily="18" charset="0"/>
              </a:rPr>
              <a:t>For example</a:t>
            </a:r>
            <a:r>
              <a:rPr lang="en-US" sz="2800" dirty="0">
                <a:solidFill>
                  <a:srgbClr val="2D3956"/>
                </a:solidFill>
                <a:latin typeface="Times New Roman" panose="02020603050405020304" pitchFamily="18" charset="0"/>
                <a:cs typeface="Times New Roman" panose="02020603050405020304" pitchFamily="18" charset="0"/>
              </a:rPr>
              <a:t>, the approach you took to your research (i.e., qualitative, quantitative or mixed), who you collected data from (i.e., your sampling strategy), how you collected your data and, of course, how you analyzed it. </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والأهم من ذلك، يجب أن يصف هذا الفصل ويبرر بشكل شامل جميع الخيارات المنهجية التي قمت بها في دراستك.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على سبيل المثال، النهج الذي اتبعته في بحثك (أي النوعي أو الكمي أو المختلط)، ومن الذي جمعت البيانات منه (أي استراتيجية أخذ العينات الخاصة بك)، وكيف جمعت بياناتك، وبالطبع كيف قمت بتحليلها.</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F35D13BD-2EF8-4C71-B42B-489B15948D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68F61554-A31E-4502-AD10-5C7C55DEFB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407617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ما أهمية فصل المنهجية؟</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Why is the methodology chapter important?</a:t>
            </a:r>
          </a:p>
        </p:txBody>
      </p:sp>
      <p:sp>
        <p:nvSpPr>
          <p:cNvPr id="5" name="Rectangle 4">
            <a:extLst>
              <a:ext uri="{FF2B5EF4-FFF2-40B4-BE49-F238E27FC236}">
                <a16:creationId xmlns:a16="http://schemas.microsoft.com/office/drawing/2014/main" id="{A9EE896A-F625-4DEC-993E-3D2CBC2C4F7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16381B-7A08-408A-B841-2D56FFBAA4D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6177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938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6" y="1685578"/>
            <a:ext cx="11445395" cy="5693866"/>
          </a:xfrm>
          <a:prstGeom prst="rect">
            <a:avLst/>
          </a:prstGeom>
          <a:noFill/>
        </p:spPr>
        <p:txBody>
          <a:bodyPr wrap="square" rtlCol="0">
            <a:spAutoFit/>
          </a:bodyPr>
          <a:lstStyle/>
          <a:p>
            <a:pPr marL="457200" indent="-457200" algn="just">
              <a:buFont typeface="Arial" panose="020B0604020202020204" pitchFamily="34" charset="0"/>
              <a:buChar char="•"/>
            </a:pPr>
            <a:r>
              <a:rPr lang="en-US" sz="2800" u="sng" dirty="0">
                <a:solidFill>
                  <a:srgbClr val="2D3956"/>
                </a:solidFill>
                <a:latin typeface="Times New Roman" panose="02020603050405020304" pitchFamily="18" charset="0"/>
                <a:cs typeface="Times New Roman" panose="02020603050405020304" pitchFamily="18" charset="0"/>
              </a:rPr>
              <a:t>The methodology chapter plays two important roles in your dissertation or thesis:</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Firstly, it demonstrates your understanding of research theory.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A flawed research design or methodology would mean flawed results. So, this chapter is vital as it allows you to show the marker that you know what you’re doing and that your results are credible.</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أولاً، يوضح فهمك لنظرية البحث.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إن التصميم أو المنهجية البحثية المعيبة قد تعني نتائج معيبة. لذا، يعد هذا الفصل أمرًا حيويًا لأنه يسمح لك بإظهار أنك تعرف ما تفعله وأن نتائجك ذات مصداقية.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53514934-0C35-486A-81B3-AD53128D7DB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5CE8316-1A8E-4A7F-A61D-7C413D64A4C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49514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938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6" y="1685578"/>
            <a:ext cx="11445395" cy="4401205"/>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Secondly, the methodology chapter is what helps to make your study replicable. In other words, it allows other researchers to undertake your study using the same methodological approach, and compare their findings to yours. This is very important within academic research, as each study builds on previous studies.</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ثانيًا، الفصل الخاص بالمنهجية هو ما يساعد على جعل دراستك قابلة للتكرار. بمعنى آخر، يسمح للباحثين الآخرين بإجراء دراستك باستخدام نفس النهج المنهجي، ومقارنة نتائجهم بنتائجك. وهذا مهم جدًا في البحث الأكاديمي، حيث أن كل دراسة تعتمد على الدراسات السابقة.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FB887CF0-BD9B-4118-AA2B-5B2A5540CB9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19AEAA3-94E9-4314-BCD6-31489A88482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782280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كيفية كتابة الفصل المنهجي؟</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How To Write The Methodology Chapter?</a:t>
            </a:r>
          </a:p>
        </p:txBody>
      </p:sp>
      <p:sp>
        <p:nvSpPr>
          <p:cNvPr id="5" name="Rectangle 4">
            <a:extLst>
              <a:ext uri="{FF2B5EF4-FFF2-40B4-BE49-F238E27FC236}">
                <a16:creationId xmlns:a16="http://schemas.microsoft.com/office/drawing/2014/main" id="{EA633509-4B50-4A3A-A7FD-F3DD8B5DD5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26CF1D0-40F7-4CCC-A1E1-255DD6DE601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107085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Operational Definitions for Research Variables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التعريفات الإجرائية لمتغيرات الدراسة</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79574947"/>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41632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research studies, operational definitions are key in clearly defining the variables being measured. An operational definition describes how a variable will be measured, observed, or manipulated. It helps researchers ensure that their studies are consistent, reliable, and valid.</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في الدراسات البحثية، تعتبر التعريفات الإجرائية أساسية في تحديد المتغيرات التي يتم قياسها بوضوح. يصف التعريف الإجرائي كيفية قياس المتغير أو ملاحظته أو معالجته. يساعد الباحثين على التأكد من أن دراساتهم متسقة وموثوقة وصالحة.</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8719852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41632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Productivity Levels: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Operational Definition: Productivity levels can be operationalized as the number of units produced per hour by each employee on the manufacturing line.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Workplace Diversity: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Operational Definition: Workplace diversity can be operationalized as the percentage of employees from different ethnic backgrounds within the organization.</a:t>
            </a: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2541378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2308324"/>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Leadership style: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An operational definition for this variable might be: "Leadership style will be assessed using the Multifactor Leadership Questionnaire, which categorizes leadership styles into transformational, transactional, or laissez-faire based on respondents' self-reported behaviors."</a:t>
            </a:r>
          </a:p>
        </p:txBody>
      </p:sp>
      <p:sp>
        <p:nvSpPr>
          <p:cNvPr id="2" name="Rectangle 1">
            <a:extLst>
              <a:ext uri="{FF2B5EF4-FFF2-40B4-BE49-F238E27FC236}">
                <a16:creationId xmlns:a16="http://schemas.microsoft.com/office/drawing/2014/main" id="{13B057B5-E675-49E9-89DB-6AED2ACB5B29}"/>
              </a:ext>
            </a:extLst>
          </p:cNvPr>
          <p:cNvSpPr/>
          <p:nvPr/>
        </p:nvSpPr>
        <p:spPr>
          <a:xfrm>
            <a:off x="1020132" y="4161802"/>
            <a:ext cx="8426547" cy="1200329"/>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"أسلوب القيادة." قد يكون التعريف العملي لهذا المتغير كما يلي: "سيتم تقييم أسلوب القيادة باستخدام استبيان القيادة متعدد العوامل، الذي يصنف أساليب القيادة إلى تحويلية، أو معاملات، أو عدم التدخل بناءً على السلوكيات التي أبلغ عنها المشاركون ذاتيًا."</a:t>
            </a: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87247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Design</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تصميم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3726736"/>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B2FA6F-B398-4E9F-83D0-0D24C647F121}"/>
              </a:ext>
            </a:extLst>
          </p:cNvPr>
          <p:cNvPicPr>
            <a:picLocks noChangeAspect="1"/>
          </p:cNvPicPr>
          <p:nvPr/>
        </p:nvPicPr>
        <p:blipFill>
          <a:blip r:embed="rId2"/>
          <a:stretch>
            <a:fillRect/>
          </a:stretch>
        </p:blipFill>
        <p:spPr>
          <a:xfrm>
            <a:off x="1335100" y="1628145"/>
            <a:ext cx="9071634" cy="4389500"/>
          </a:xfrm>
          <a:prstGeom prst="rect">
            <a:avLst/>
          </a:prstGeom>
        </p:spPr>
      </p:pic>
      <p:sp>
        <p:nvSpPr>
          <p:cNvPr id="6" name="Rectangle 5">
            <a:extLst>
              <a:ext uri="{FF2B5EF4-FFF2-40B4-BE49-F238E27FC236}">
                <a16:creationId xmlns:a16="http://schemas.microsoft.com/office/drawing/2014/main" id="{C3D3A0A9-597B-4C3E-B64A-9D6520839A65}"/>
              </a:ext>
            </a:extLst>
          </p:cNvPr>
          <p:cNvSpPr/>
          <p:nvPr/>
        </p:nvSpPr>
        <p:spPr>
          <a:xfrm>
            <a:off x="4552423" y="654786"/>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sp>
        <p:nvSpPr>
          <p:cNvPr id="4" name="Rectangle 3">
            <a:extLst>
              <a:ext uri="{FF2B5EF4-FFF2-40B4-BE49-F238E27FC236}">
                <a16:creationId xmlns:a16="http://schemas.microsoft.com/office/drawing/2014/main" id="{96892669-D615-42C7-A8F3-8F65960A3B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24AD3A2F-2803-42D6-A2C9-150315E2409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128749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88025B5-9243-478E-AA45-76804370886D}"/>
              </a:ext>
            </a:extLst>
          </p:cNvPr>
          <p:cNvPicPr>
            <a:picLocks noChangeAspect="1"/>
          </p:cNvPicPr>
          <p:nvPr/>
        </p:nvPicPr>
        <p:blipFill rotWithShape="1">
          <a:blip r:embed="rId2"/>
          <a:srcRect l="3618" t="3003" r="745" b="4795"/>
          <a:stretch/>
        </p:blipFill>
        <p:spPr>
          <a:xfrm>
            <a:off x="215705" y="884371"/>
            <a:ext cx="11760590" cy="5973628"/>
          </a:xfrm>
          <a:prstGeom prst="rect">
            <a:avLst/>
          </a:prstGeom>
        </p:spPr>
      </p:pic>
      <p:sp>
        <p:nvSpPr>
          <p:cNvPr id="4" name="Rectangle 3">
            <a:extLst>
              <a:ext uri="{FF2B5EF4-FFF2-40B4-BE49-F238E27FC236}">
                <a16:creationId xmlns:a16="http://schemas.microsoft.com/office/drawing/2014/main" id="{A0CEAB4F-50DE-4F7D-B022-B5CB048B4F46}"/>
              </a:ext>
            </a:extLst>
          </p:cNvPr>
          <p:cNvSpPr/>
          <p:nvPr/>
        </p:nvSpPr>
        <p:spPr>
          <a:xfrm>
            <a:off x="3849038" y="0"/>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spTree>
    <p:extLst>
      <p:ext uri="{BB962C8B-B14F-4D97-AF65-F5344CB8AC3E}">
        <p14:creationId xmlns:p14="http://schemas.microsoft.com/office/powerpoint/2010/main" val="41188978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0CEAB4F-50DE-4F7D-B022-B5CB048B4F46}"/>
              </a:ext>
            </a:extLst>
          </p:cNvPr>
          <p:cNvSpPr/>
          <p:nvPr/>
        </p:nvSpPr>
        <p:spPr>
          <a:xfrm>
            <a:off x="3849038" y="0"/>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pic>
        <p:nvPicPr>
          <p:cNvPr id="2" name="Picture 1">
            <a:extLst>
              <a:ext uri="{FF2B5EF4-FFF2-40B4-BE49-F238E27FC236}">
                <a16:creationId xmlns:a16="http://schemas.microsoft.com/office/drawing/2014/main" id="{E60A0425-4F67-4EED-B96B-FF5455B70679}"/>
              </a:ext>
            </a:extLst>
          </p:cNvPr>
          <p:cNvPicPr>
            <a:picLocks noChangeAspect="1"/>
          </p:cNvPicPr>
          <p:nvPr/>
        </p:nvPicPr>
        <p:blipFill>
          <a:blip r:embed="rId2"/>
          <a:stretch>
            <a:fillRect/>
          </a:stretch>
        </p:blipFill>
        <p:spPr>
          <a:xfrm>
            <a:off x="1671607" y="1085420"/>
            <a:ext cx="9466749" cy="4949620"/>
          </a:xfrm>
          <a:prstGeom prst="rect">
            <a:avLst/>
          </a:prstGeom>
        </p:spPr>
      </p:pic>
    </p:spTree>
    <p:extLst>
      <p:ext uri="{BB962C8B-B14F-4D97-AF65-F5344CB8AC3E}">
        <p14:creationId xmlns:p14="http://schemas.microsoft.com/office/powerpoint/2010/main" val="466555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212845"/>
            <a:ext cx="11569649" cy="45653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5" y="1473655"/>
            <a:ext cx="11445395" cy="5693866"/>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#1 – Research Philosophy (e.g., interpretivist, positivist, etc.)</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#2 – Research Type/Logic (inductive or deductive)</a:t>
            </a: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#3 – Research Approach (qualitative, quantitative or mixed)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#4 – Research Strategy/ Design (Research Methods)</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#5 – Time Horizon</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#6 – Data Collection Method (Techniques &amp; Tools)</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057674" y="39604"/>
            <a:ext cx="4703211"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Methodology</a:t>
            </a:r>
            <a:endParaRPr lang="en-US" sz="3200" b="1" dirty="0"/>
          </a:p>
        </p:txBody>
      </p:sp>
      <p:sp>
        <p:nvSpPr>
          <p:cNvPr id="9" name="Rectangle 8">
            <a:extLst>
              <a:ext uri="{FF2B5EF4-FFF2-40B4-BE49-F238E27FC236}">
                <a16:creationId xmlns:a16="http://schemas.microsoft.com/office/drawing/2014/main" id="{D5014286-6068-4849-9313-595B4FF0ED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673ACFCA-3401-4C6B-903D-971C66D4F69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551329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504BFE9-992C-4047-8A88-7B869D4AB9AF}"/>
              </a:ext>
            </a:extLst>
          </p:cNvPr>
          <p:cNvPicPr>
            <a:picLocks noChangeAspect="1"/>
          </p:cNvPicPr>
          <p:nvPr/>
        </p:nvPicPr>
        <p:blipFill>
          <a:blip r:embed="rId2"/>
          <a:stretch>
            <a:fillRect/>
          </a:stretch>
        </p:blipFill>
        <p:spPr>
          <a:xfrm>
            <a:off x="414997" y="1874520"/>
            <a:ext cx="11362006" cy="3108959"/>
          </a:xfrm>
          <a:prstGeom prst="rect">
            <a:avLst/>
          </a:prstGeom>
        </p:spPr>
      </p:pic>
      <p:sp>
        <p:nvSpPr>
          <p:cNvPr id="4" name="Rectangle 3">
            <a:extLst>
              <a:ext uri="{FF2B5EF4-FFF2-40B4-BE49-F238E27FC236}">
                <a16:creationId xmlns:a16="http://schemas.microsoft.com/office/drawing/2014/main" id="{F30ECD1D-7DD1-4B66-8F3E-9826F8C9E5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BC2B1FC-A86A-4C44-812E-555D12C93BA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549985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Philosophy</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فلسفة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D32B1285-824F-4F96-81A2-450B66B01A5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437A948-42FC-4A97-B121-DD8301EE87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048465170"/>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58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Research philosophy </a:t>
            </a:r>
            <a:r>
              <a:rPr lang="en-US" sz="2800" dirty="0">
                <a:latin typeface="Times New Roman" panose="02020603050405020304" pitchFamily="18" charset="0"/>
                <a:cs typeface="Times New Roman" panose="02020603050405020304" pitchFamily="18" charset="0"/>
              </a:rPr>
              <a:t>refers to the set of beliefs, assumptions, and principles that will guide your approach to conducting your research.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There are several research philosophies to choose from, including </a:t>
            </a:r>
            <a:r>
              <a:rPr lang="en-US" sz="2800" b="1" u="sng" dirty="0">
                <a:solidFill>
                  <a:srgbClr val="0070C0"/>
                </a:solidFill>
                <a:latin typeface="Times New Roman" panose="02020603050405020304" pitchFamily="18" charset="0"/>
                <a:cs typeface="Times New Roman" panose="02020603050405020304" pitchFamily="18" charset="0"/>
              </a:rPr>
              <a:t>positivism, interpretivism and pragmatism/ post-positivism</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تشير فلسفة البحث إلى مجموعة المعتقدات والافتراضات والمبادئ التي ستوجه منهجك في إجراء بحثك. هناك العديد من فلسفات البحث للاختيار من بينها، بما في ذلك الوضعية والتفسيرية والبراغماتية:</a:t>
            </a: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4186E9A1-C8CF-490D-BBC8-0B61120B7C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6B50B8F5-A9E5-4885-B878-EAFDA23117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02937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58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Positivism</a:t>
            </a:r>
            <a:r>
              <a:rPr lang="en-US" sz="2800" dirty="0">
                <a:latin typeface="Times New Roman" panose="02020603050405020304" pitchFamily="18" charset="0"/>
                <a:cs typeface="Times New Roman" panose="02020603050405020304" pitchFamily="18" charset="0"/>
              </a:rPr>
              <a:t> emphasizes the use of scientific methods and seeks to uncover universal laws and generalizable knowledge. It assumes an objective reality that can be studied through empirical observation and measurement. Positivists aim for objectivity, reliability, and replicability in their research.</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تؤكد الوضعية على استخدام الأساليب العلمية وتسعى إلى الكشف عن القوانين العالمية والمعرفة القابلة للتعميم. ويفترض وجود واقع موضوعي يمكن دراسته بالملاحظة والقياس التجريبي. يهدف الوضعيون إلى الموضوعية والموثوقية والتكرار في أبحاثهم.</a:t>
            </a: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28268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294195"/>
            <a:ext cx="11677625" cy="4832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48578" y="1518482"/>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Interpretivism, </a:t>
            </a:r>
            <a:r>
              <a:rPr lang="en-US" sz="2800" dirty="0">
                <a:latin typeface="Times New Roman" panose="02020603050405020304" pitchFamily="18" charset="0"/>
                <a:cs typeface="Times New Roman" panose="02020603050405020304" pitchFamily="18" charset="0"/>
              </a:rPr>
              <a:t>focuses on understanding and interpreting human behavior and social phenomena through the lens of subjective meanings and social contexts. It recognizes the importance of individual experiences, values, and interpretations. Interpretivists often use qualitative methods, such as interviews, observations, and textual analysis, to explore the richness and complexity of social phenomena.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التفسيرية، على الطرف الآخر من الطيف، تركز على فهم وتفسير السلوك البشري والظواهر الاجتماعية من خلال عدسة المعاني الذاتية والسياقات الاجتماعية. ويدرك أهمية التجارب الفردية والقيم والتفسيرات. غالبًا ما يستخدم المفسرون الأساليب النوعية، مثل المقابلات والملاحظات والتحليل النصي، لاستكشاف ثراء الظواهر الاجتماعية وتعقيدها.</a:t>
            </a:r>
            <a:endParaRPr lang="en-US" sz="28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7BB3659A-3654-4B75-99A7-F64A3BD665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E4F45CF-2903-42B1-8C14-7C6EDF296D2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46196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Approach/Logic (inductive or deductive)</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مدخل البحث/المنطق (استقرائي أو استنتاجي)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04EC273A-A05F-4DBD-BF96-D169471BD4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4CE33912-E6D5-4E29-A8DB-8516ECA033A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52404375"/>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6555641"/>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Deductive reasoning: </a:t>
            </a:r>
            <a:r>
              <a:rPr lang="en-US" sz="2800" dirty="0">
                <a:latin typeface="Times New Roman" panose="02020603050405020304" pitchFamily="18" charset="0"/>
                <a:cs typeface="Times New Roman" panose="02020603050405020304" pitchFamily="18" charset="0"/>
              </a:rPr>
              <a:t>application of a general theory to a specific case.</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Ex.: Hypothesis testing</a:t>
            </a:r>
          </a:p>
          <a:p>
            <a:pPr algn="just" rtl="1"/>
            <a:r>
              <a:rPr lang="ar-EG" sz="2800" dirty="0">
                <a:solidFill>
                  <a:srgbClr val="2D3956"/>
                </a:solidFill>
                <a:latin typeface="Times New Roman" panose="02020603050405020304" pitchFamily="18" charset="0"/>
                <a:cs typeface="Times New Roman" panose="02020603050405020304" pitchFamily="18" charset="0"/>
              </a:rPr>
              <a:t>استدلال الاستنباطي: تطبيق نظرية عامة على حالة محددة.مثال: اختبار الفرضيات</a:t>
            </a: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Inductive reasoning</a:t>
            </a:r>
            <a:r>
              <a:rPr lang="en-US" sz="2800" dirty="0">
                <a:solidFill>
                  <a:srgbClr val="2D3956"/>
                </a:solidFill>
                <a:latin typeface="Times New Roman" panose="02020603050405020304" pitchFamily="18" charset="0"/>
                <a:cs typeface="Times New Roman" panose="02020603050405020304" pitchFamily="18" charset="0"/>
              </a:rPr>
              <a:t>: a process where we observe specific phenomena and on this basis arrive at general conclusions.</a:t>
            </a:r>
          </a:p>
          <a:p>
            <a:pPr algn="just"/>
            <a:r>
              <a:rPr lang="en-US" sz="2800" dirty="0">
                <a:solidFill>
                  <a:srgbClr val="2D3956"/>
                </a:solidFill>
                <a:latin typeface="Times New Roman" panose="02020603050405020304" pitchFamily="18" charset="0"/>
                <a:cs typeface="Times New Roman" panose="02020603050405020304" pitchFamily="18" charset="0"/>
              </a:rPr>
              <a:t>Both inductive and deductive processes are often used in research </a:t>
            </a:r>
            <a:r>
              <a:rPr lang="en-US" sz="2800" b="1" dirty="0">
                <a:solidFill>
                  <a:srgbClr val="4472C4"/>
                </a:solidFill>
                <a:latin typeface="Times New Roman" panose="02020603050405020304" pitchFamily="18" charset="0"/>
                <a:cs typeface="Times New Roman" panose="02020603050405020304" pitchFamily="18" charset="0"/>
              </a:rPr>
              <a:t>(Abductive)</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الاستدلال الاستقرائي: عملية نلاحظ فيها ظواهر محددة ونصل على هذا الأساس إلى استنتاجات عامة.غالبًا ما تستخدم العمليات الاستقرائية والاستنتاجية في البحث</a:t>
            </a:r>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الاستدلال الاستقرائي: عملية نلاحظ فيها ظواهر محددة ونصل على هذا الأساس إلى استنتاجات عامة.</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529937" y="567299"/>
            <a:ext cx="10085646"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Approach/Logic (inductive or deductive)</a:t>
            </a:r>
          </a:p>
        </p:txBody>
      </p:sp>
      <p:sp>
        <p:nvSpPr>
          <p:cNvPr id="9" name="Rectangle 8">
            <a:extLst>
              <a:ext uri="{FF2B5EF4-FFF2-40B4-BE49-F238E27FC236}">
                <a16:creationId xmlns:a16="http://schemas.microsoft.com/office/drawing/2014/main" id="{97C58220-BA25-47D2-B4E0-F3719318BC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42EE49BB-8AA8-4FC8-8600-49CE8A6850B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421223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ECACB9D-9DBF-4E3E-8033-AD992EE4DED8}"/>
              </a:ext>
            </a:extLst>
          </p:cNvPr>
          <p:cNvPicPr>
            <a:picLocks noChangeAspect="1"/>
          </p:cNvPicPr>
          <p:nvPr/>
        </p:nvPicPr>
        <p:blipFill>
          <a:blip r:embed="rId2"/>
          <a:stretch>
            <a:fillRect/>
          </a:stretch>
        </p:blipFill>
        <p:spPr>
          <a:xfrm>
            <a:off x="496338" y="1222056"/>
            <a:ext cx="11199323" cy="4413887"/>
          </a:xfrm>
          <a:prstGeom prst="rect">
            <a:avLst/>
          </a:prstGeom>
        </p:spPr>
      </p:pic>
      <p:sp>
        <p:nvSpPr>
          <p:cNvPr id="3" name="Rectangle 2">
            <a:extLst>
              <a:ext uri="{FF2B5EF4-FFF2-40B4-BE49-F238E27FC236}">
                <a16:creationId xmlns:a16="http://schemas.microsoft.com/office/drawing/2014/main" id="{796D25FA-8277-4971-BF56-499A1B36640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1A0499-D7A8-46BF-B75B-2C3C169F9E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903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A1B6631-7E64-4169-B259-86C351B89884}"/>
              </a:ext>
            </a:extLst>
          </p:cNvPr>
          <p:cNvPicPr>
            <a:picLocks noChangeAspect="1"/>
          </p:cNvPicPr>
          <p:nvPr/>
        </p:nvPicPr>
        <p:blipFill>
          <a:blip r:embed="rId2"/>
          <a:stretch>
            <a:fillRect/>
          </a:stretch>
        </p:blipFill>
        <p:spPr>
          <a:xfrm>
            <a:off x="145788" y="1090981"/>
            <a:ext cx="11900423" cy="4676037"/>
          </a:xfrm>
          <a:prstGeom prst="rect">
            <a:avLst/>
          </a:prstGeom>
        </p:spPr>
      </p:pic>
      <p:sp>
        <p:nvSpPr>
          <p:cNvPr id="3" name="Rectangle 2">
            <a:extLst>
              <a:ext uri="{FF2B5EF4-FFF2-40B4-BE49-F238E27FC236}">
                <a16:creationId xmlns:a16="http://schemas.microsoft.com/office/drawing/2014/main" id="{FD31FE97-6078-4E10-9C27-75C808437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9EFDBB74-204B-44AC-A5B0-99BC14BC158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0503462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3D92D9-B3C4-484A-BD43-A232650E41AA}"/>
              </a:ext>
            </a:extLst>
          </p:cNvPr>
          <p:cNvPicPr>
            <a:picLocks noChangeAspect="1"/>
          </p:cNvPicPr>
          <p:nvPr/>
        </p:nvPicPr>
        <p:blipFill>
          <a:blip r:embed="rId2"/>
          <a:stretch>
            <a:fillRect/>
          </a:stretch>
        </p:blipFill>
        <p:spPr>
          <a:xfrm>
            <a:off x="239151" y="1222056"/>
            <a:ext cx="11928991" cy="4413887"/>
          </a:xfrm>
          <a:prstGeom prst="rect">
            <a:avLst/>
          </a:prstGeom>
        </p:spPr>
      </p:pic>
      <p:sp>
        <p:nvSpPr>
          <p:cNvPr id="3" name="Rectangle 2">
            <a:extLst>
              <a:ext uri="{FF2B5EF4-FFF2-40B4-BE49-F238E27FC236}">
                <a16:creationId xmlns:a16="http://schemas.microsoft.com/office/drawing/2014/main" id="{E5C9CDD6-CF4B-441C-ADC7-815464B0CBE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DCAF8DB-8860-4B42-9398-DF87D488A6B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849647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15507" y="2342647"/>
            <a:ext cx="4307412" cy="159838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choice (qualitative, quantitative or mixed)</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C4EF948B-F2F9-4517-BB66-01D65C62618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CEB1657E-9AAF-412B-926D-4FF86A1D0A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8973155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Quantitative research </a:t>
            </a:r>
            <a:r>
              <a:rPr lang="en-US" sz="2800" dirty="0">
                <a:latin typeface="Times New Roman" panose="02020603050405020304" pitchFamily="18" charset="0"/>
                <a:cs typeface="Times New Roman" panose="02020603050405020304" pitchFamily="18" charset="0"/>
              </a:rPr>
              <a:t>involves the systematic collection and analysis of numerical data to test hypotheses, examine patterns, and establish relationships between variables. It aims to quantify and generalize findings to a larger population. This method uses structured data collection instruments such as surveys, experiments, or existing datasets.</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يتضمن البحث الكمي جمعًا وتحليلًا منهجيًا للبيانات الرقمية لاختبار الفرضيات وفحص الأنماط وإقامة العلاقات بين المتغيرات. ويهدف إلى قياس النتائج وتعميمها على عدد أكبر من السكان. تستخدم هذه الطريقة أدوات جمع البيانات المنظمة مثل الدراسات الاستقصائية أو التجارب أو مجموعات البيانات الموجودة.</a:t>
            </a:r>
            <a:endParaRPr lang="en-US" sz="2800" dirty="0">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863627F4-774A-4A49-AA12-A5992616E74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4558393B-361E-4534-ACF1-19C1D159C8D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818253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Qualitative research </a:t>
            </a:r>
            <a:r>
              <a:rPr lang="en-US" sz="2800" dirty="0">
                <a:latin typeface="Times New Roman" panose="02020603050405020304" pitchFamily="18" charset="0"/>
                <a:cs typeface="Times New Roman" panose="02020603050405020304" pitchFamily="18" charset="0"/>
              </a:rPr>
              <a:t>is focused on understanding and interpreting the meaning, context, and subjective experiences of individuals or groups. It typically draws on text-based data and aims to explore complex social phenomena, often using open-ended questions, observations, interviews, focus groups, or analysis of textual or visual data.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يركز البحث النوعي على فهم وتفسير المعنى والسياق والتجارب الشخصية للأفراد أو المجموعات. ويعتمد عادةً على البيانات النصية ويهدف إلى استكشاف الظواهر الاجتماعية المعقدة، وغالبًا ما يستخدم الأسئلة المفتوحة أو الملاحظات أو المقابلات أو مجموعات التركيز أو تحليل البيانات النصية أو المرئية.</a:t>
            </a:r>
            <a:r>
              <a:rPr lang="ar-EG" sz="2800" dirty="0">
                <a:solidFill>
                  <a:srgbClr val="2D3956"/>
                </a:solidFill>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36E866A9-82C2-416C-A6DF-FFE2ADB5E0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243D13C7-CB20-44D3-A9B8-8AE2179C4E0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1410850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07963" y="1530230"/>
            <a:ext cx="11472862"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Mixed methods research </a:t>
            </a:r>
            <a:r>
              <a:rPr lang="en-US" sz="2800" dirty="0">
                <a:latin typeface="Times New Roman" panose="02020603050405020304" pitchFamily="18" charset="0"/>
                <a:cs typeface="Times New Roman" panose="02020603050405020304" pitchFamily="18" charset="0"/>
              </a:rPr>
              <a:t>combines elements of both qualitative and quantitative approaches. It involves collecting and </a:t>
            </a:r>
            <a:r>
              <a:rPr lang="en-US" sz="2800" dirty="0" err="1">
                <a:latin typeface="Times New Roman" panose="02020603050405020304" pitchFamily="18" charset="0"/>
                <a:cs typeface="Times New Roman" panose="02020603050405020304" pitchFamily="18" charset="0"/>
              </a:rPr>
              <a:t>analysing</a:t>
            </a:r>
            <a:r>
              <a:rPr lang="en-US" sz="2800" dirty="0">
                <a:latin typeface="Times New Roman" panose="02020603050405020304" pitchFamily="18" charset="0"/>
                <a:cs typeface="Times New Roman" panose="02020603050405020304" pitchFamily="18" charset="0"/>
              </a:rPr>
              <a:t> both qualitative and quantitative data in a single study or across multiple phases of research. The purpose is to gain a more comprehensive understanding of a research problem by integrating different types of data.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يجمع البحث في الأساليب المختلطة بين عناصر النهج النوعي والكمي. يتضمن جمع وتحليل البيانات النوعية والكمية في دراسة واحدة أو عبر مراحل متعددة من البحث. والغرض من ذلك هو الحصول على فهم أكثر شمولاً لمشكلة البحث من خلال دمج أنواع مختلفة من البيانات.</a:t>
            </a:r>
            <a:endParaRPr lang="ar-EG" sz="28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98E0D8C0-0643-43DE-A4AC-86876094444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2FAB94A-E452-4B2C-8D26-D8CD7D939DF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04673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59838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Strategy (Research Methods)</a:t>
            </a:r>
            <a:endParaRPr lang="ar-EG" sz="2800" dirty="0">
              <a:solidFill>
                <a:srgbClr val="000000"/>
              </a:solidFill>
              <a:latin typeface="Times New Roman" panose="02020603050405020304" pitchFamily="18" charset="0"/>
              <a:cs typeface="Times New Roman" panose="02020603050405020304" pitchFamily="18" charset="0"/>
            </a:endParaRP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استراتيجية البحث (طرق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BEC7A767-0FAC-4EA3-B1E4-345244FFF0C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5CF735E2-9834-4B88-8179-551B1E7F674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20406644"/>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8658" y="1630746"/>
            <a:ext cx="10994684" cy="31192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58910" y="2282426"/>
            <a:ext cx="10474180"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the research strategy, </a:t>
            </a:r>
            <a:r>
              <a:rPr lang="en-US" sz="2800" dirty="0">
                <a:latin typeface="Times New Roman" panose="02020603050405020304" pitchFamily="18" charset="0"/>
                <a:cs typeface="Times New Roman" panose="02020603050405020304" pitchFamily="18" charset="0"/>
              </a:rPr>
              <a:t>also known as the research design. The research design refers to the overall plan, structure or strategy that guides a research project, from its conception to the final data analysis. </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687385" y="555732"/>
            <a:ext cx="7216591" cy="584775"/>
          </a:xfrm>
          <a:prstGeom prst="rect">
            <a:avLst/>
          </a:prstGeom>
        </p:spPr>
        <p:txBody>
          <a:bodyPr wrap="none">
            <a:spAutoFit/>
          </a:bodyPr>
          <a:lstStyle/>
          <a:p>
            <a:pPr algn="ctr"/>
            <a:r>
              <a:rPr lang="en-US" sz="3200" b="1" dirty="0">
                <a:latin typeface="Times New Roman" panose="02020603050405020304" pitchFamily="18" charset="0"/>
                <a:cs typeface="Times New Roman" panose="02020603050405020304" pitchFamily="18" charset="0"/>
              </a:rPr>
              <a:t>Research Strategy (Research Methods)</a:t>
            </a:r>
          </a:p>
        </p:txBody>
      </p:sp>
      <p:sp>
        <p:nvSpPr>
          <p:cNvPr id="9" name="Rectangle 8">
            <a:extLst>
              <a:ext uri="{FF2B5EF4-FFF2-40B4-BE49-F238E27FC236}">
                <a16:creationId xmlns:a16="http://schemas.microsoft.com/office/drawing/2014/main" id="{358229B8-13EB-4D2F-A296-7953FEF2B69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594DF745-45A6-450D-AC28-410E6BB6EF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80601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8658" y="1630746"/>
            <a:ext cx="10994684" cy="44042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59655" y="1630746"/>
            <a:ext cx="1057343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Common research designs for qualitative studies:</a:t>
            </a:r>
          </a:p>
          <a:p>
            <a:pPr marL="457200" indent="-457200" algn="just">
              <a:buFont typeface="Wingdings" panose="05000000000000000000" pitchFamily="2" charset="2"/>
              <a:buChar char="q"/>
            </a:pPr>
            <a:endParaRPr lang="en-US" sz="24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Historical research </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Grounded theory</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Case study</a:t>
            </a:r>
          </a:p>
          <a:p>
            <a:pPr marL="457200" indent="-457200" algn="just">
              <a:buFont typeface="Wingdings" panose="05000000000000000000" pitchFamily="2" charset="2"/>
              <a:buChar char="q"/>
            </a:pPr>
            <a:endParaRPr lang="en-US" sz="2800" b="1" dirty="0">
              <a:solidFill>
                <a:srgbClr val="0070C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Common research designs for quantitative studies:</a:t>
            </a:r>
          </a:p>
          <a:p>
            <a:pPr marL="457200" indent="-457200" algn="just">
              <a:buFont typeface="Wingdings" panose="05000000000000000000" pitchFamily="2" charset="2"/>
              <a:buChar char="q"/>
            </a:pPr>
            <a:endParaRPr lang="en-US" sz="2800" b="1" dirty="0">
              <a:solidFill>
                <a:srgbClr val="0070C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Descriptive</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Correlational</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Experimental</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687385" y="555732"/>
            <a:ext cx="7216591" cy="584775"/>
          </a:xfrm>
          <a:prstGeom prst="rect">
            <a:avLst/>
          </a:prstGeom>
        </p:spPr>
        <p:txBody>
          <a:bodyPr wrap="none">
            <a:spAutoFit/>
          </a:bodyPr>
          <a:lstStyle/>
          <a:p>
            <a:pPr algn="ctr"/>
            <a:r>
              <a:rPr lang="en-US" sz="3200" b="1" dirty="0">
                <a:latin typeface="Times New Roman" panose="02020603050405020304" pitchFamily="18" charset="0"/>
                <a:cs typeface="Times New Roman" panose="02020603050405020304" pitchFamily="18" charset="0"/>
              </a:rPr>
              <a:t>Research Strategy (Research Methods)</a:t>
            </a:r>
          </a:p>
        </p:txBody>
      </p:sp>
      <p:sp>
        <p:nvSpPr>
          <p:cNvPr id="9" name="Rectangle 8">
            <a:extLst>
              <a:ext uri="{FF2B5EF4-FFF2-40B4-BE49-F238E27FC236}">
                <a16:creationId xmlns:a16="http://schemas.microsoft.com/office/drawing/2014/main" id="{D426A037-FB7F-4093-ADCA-A4B50E9A3F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8725752E-CCF5-417F-B9EC-DDF1F6895A9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44553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4">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4">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Time Horizon</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أفق زمني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Rectangle 9">
            <a:extLst>
              <a:ext uri="{FF2B5EF4-FFF2-40B4-BE49-F238E27FC236}">
                <a16:creationId xmlns:a16="http://schemas.microsoft.com/office/drawing/2014/main" id="{7BD9A82C-DD0E-4D8D-B878-A4E4159583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98C3544B-9621-4AFC-A2DB-660FFC1A34D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8573298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09342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 next thing you’ll need to detail in your methodology chapter is the time horizon.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There are two options here: cross-sectional and longitudinal.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In other words, whether the data for your study were all collected at one point in time (cross-sectional) or at multiple points in time (longitudinal).</a:t>
            </a:r>
          </a:p>
          <a:p>
            <a:pPr algn="just" rtl="1"/>
            <a:endParaRPr lang="en-US" sz="2400"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الشيء التالي الذي ستحتاج إلى تفصيله في فصل المنهجية الخاص بك هو الأفق الزمني. </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هناك خياران هنا: المقطع العرضي والطولي.</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 بمعنى آخر، ما إذا كان قد تم جمع جميع بيانات دراستك في نقطة زمنية واحدة (مقطعية) أو في نقاط زمنية متعددة (طولية).</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2933495"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Time Horizon</a:t>
            </a:r>
          </a:p>
        </p:txBody>
      </p:sp>
      <p:sp>
        <p:nvSpPr>
          <p:cNvPr id="9" name="Rectangle 8">
            <a:extLst>
              <a:ext uri="{FF2B5EF4-FFF2-40B4-BE49-F238E27FC236}">
                <a16:creationId xmlns:a16="http://schemas.microsoft.com/office/drawing/2014/main" id="{6D5D857B-BAB8-4A9F-91BE-C78359096B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525B36D-540C-4FBB-A779-20F8581B4CB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08364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57187" y="1955823"/>
            <a:ext cx="11677625" cy="3539430"/>
          </a:xfrm>
          <a:prstGeom prst="rect">
            <a:avLst/>
          </a:prstGeom>
          <a:noFill/>
        </p:spPr>
        <p:txBody>
          <a:bodyPr wrap="square" rtlCol="0">
            <a:spAutoFit/>
          </a:bodyPr>
          <a:lstStyle/>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يعتمد الاختيار الذي تقوم به هنا مرة أخرى على أهدافك البحثية وأهدافك وأسئلة البحث. على سبيل المثال، إذا كنت تهدف إلى تقييم مدى تغير وجهات نظر مجموعة معينة من الأشخاص فيما يتعلق بموضوع ما بمرور الوقت، فمن المحتمل أن تتبنى أفقًا زمنيًا طوليًا.</a:t>
            </a:r>
          </a:p>
          <a:p>
            <a:pPr marL="457200" indent="-457200" algn="just" rtl="1">
              <a:buFont typeface="Wingdings" panose="05000000000000000000" pitchFamily="2" charset="2"/>
              <a:buChar char="q"/>
            </a:pPr>
            <a:endParaRPr lang="ar-EG"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هناك عامل مهم آخر يجب مراعاته وهو ببساطة ما إذا كان لديك الوقت اللازم لاعتماد نهج طولي (والذي قد يتضمن جمع البيانات على مدى عدة أشهر أو حتى سنوات). في كثير من الأحيان، ستجبرك الضغوط الزمنية لبرنامج شهادتك على اعتماد أفق زمني مستعرض، لذا ضع ذلك في الاعتبار.</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2933495"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Time Horizon</a:t>
            </a:r>
          </a:p>
        </p:txBody>
      </p:sp>
      <p:sp>
        <p:nvSpPr>
          <p:cNvPr id="9" name="Rectangle 8">
            <a:extLst>
              <a:ext uri="{FF2B5EF4-FFF2-40B4-BE49-F238E27FC236}">
                <a16:creationId xmlns:a16="http://schemas.microsoft.com/office/drawing/2014/main" id="{13E4EDFA-FD4F-4BD8-97C3-789741E370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0E2AE154-7C4E-4477-80DF-5D82E0CE7BC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72625091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techniques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تقنيات جمع البيانات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06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71194910"/>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1456349"/>
            <a:ext cx="8777727" cy="335476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section will deal with individual techniques for collecting empirical data.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single research design may include one or more data collection techniques. </a:t>
            </a: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سيتناول هذا القسم التقنيات الفردية لجمع البيانات.</a:t>
            </a:r>
          </a:p>
          <a:p>
            <a:pPr marL="457200" lvl="0" indent="-457200" algn="just" rtl="1">
              <a:buFont typeface="Wingdings" panose="05000000000000000000" pitchFamily="2" charset="2"/>
              <a:buChar char="q"/>
            </a:pPr>
            <a:endParaRPr lang="ar-EG" sz="2400" dirty="0">
              <a:solidFill>
                <a:srgbClr val="2D3956"/>
              </a:solidFill>
              <a:latin typeface="Tajawal ExtraBold" panose="00000800000000000000" pitchFamily="2" charset="-78"/>
              <a:cs typeface="Tajawal ExtraBold" panose="00000800000000000000" pitchFamily="2" charset="-78"/>
            </a:endParaRP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قد يتضمن تصميم البحث الواحد واحدة أو أكثر من تقنيات جمع البيانات.</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186802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650928" y="2025834"/>
            <a:ext cx="8777727" cy="335476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Remember that data collection and data analysis often go hand in hand; think carefully about selecting and designing your data collection tools and remember that whatever is gathered needs to be analyzed</a:t>
            </a: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تذكر أن جمع البيانات وتحليل البيانات يسيران جنبًا إلى جنب في كثير من الأحيان؛ فكر مليًا في اختيار وتصميم أدوات جمع البيانات الخاصة بك وتذكر أن كل ما يتم جمعه يحتاج إلى تحليل</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36494874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598386"/>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Data collection method &amp; techniques</a:t>
            </a:r>
          </a:p>
          <a:p>
            <a:pPr algn="ctr">
              <a:lnSpc>
                <a:spcPct val="120000"/>
              </a:lnSpc>
            </a:pPr>
            <a:r>
              <a:rPr lang="ar-EG" sz="2800" b="1" dirty="0">
                <a:solidFill>
                  <a:srgbClr val="000000"/>
                </a:solidFill>
                <a:latin typeface="Times New Roman" panose="02020603050405020304" pitchFamily="18" charset="0"/>
                <a:cs typeface="Times New Roman" panose="02020603050405020304" pitchFamily="18" charset="0"/>
              </a:rPr>
              <a:t>طرق وأساليب جمع البيانات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3883789"/>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624323" y="2419183"/>
            <a:ext cx="8777727" cy="2677656"/>
          </a:xfrm>
          <a:prstGeom prst="rect">
            <a:avLst/>
          </a:prstGeom>
          <a:noFill/>
        </p:spPr>
        <p:txBody>
          <a:bodyPr wrap="square" rtlCol="0">
            <a:spAutoFit/>
          </a:bodyPr>
          <a:lstStyle/>
          <a:p>
            <a:pPr marL="342900" lvl="0" indent="-342900" algn="just">
              <a:buFont typeface="Arial" panose="020B0604020202020204" pitchFamily="34" charset="0"/>
              <a:buChar char="•"/>
              <a:defRPr/>
            </a:pPr>
            <a:r>
              <a:rPr lang="en-US" sz="2400" dirty="0">
                <a:solidFill>
                  <a:srgbClr val="2D3956"/>
                </a:solidFill>
                <a:latin typeface="Tajawal ExtraBold" panose="00000800000000000000" pitchFamily="2" charset="-78"/>
                <a:cs typeface="Tajawal ExtraBold" panose="00000800000000000000" pitchFamily="2" charset="-78"/>
              </a:rPr>
              <a:t>Introduction</a:t>
            </a:r>
            <a:r>
              <a:rPr lang="ar-EG" sz="2400" dirty="0">
                <a:solidFill>
                  <a:srgbClr val="2D3956"/>
                </a:solidFill>
                <a:latin typeface="Tajawal ExtraBold" panose="00000800000000000000" pitchFamily="2" charset="-78"/>
                <a:cs typeface="Tajawal ExtraBold" panose="00000800000000000000" pitchFamily="2" charset="-78"/>
              </a:rPr>
              <a:t> المقدمة </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lvl="0" indent="-342900" algn="just">
              <a:buFont typeface="Arial" panose="020B0604020202020204" pitchFamily="34" charset="0"/>
              <a:buChar char="•"/>
              <a:defRP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lvl="0" indent="-342900" algn="just">
              <a:buFont typeface="Arial" panose="020B0604020202020204" pitchFamily="34" charset="0"/>
              <a:buChar char="•"/>
              <a:defRPr/>
            </a:pPr>
            <a:r>
              <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independent variable (  )</a:t>
            </a:r>
            <a:r>
              <a:rPr kumimoji="0" lang="ar-EG"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المتغير المستقل </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lvl="0" indent="-342900" algn="just">
              <a:buFont typeface="Arial" panose="020B0604020202020204" pitchFamily="34" charset="0"/>
              <a:buChar char="•"/>
              <a:defRP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lvl="0" indent="-342900" algn="just">
              <a:buFont typeface="Arial" panose="020B0604020202020204" pitchFamily="34" charset="0"/>
              <a:buChar char="•"/>
              <a:defRPr/>
            </a:pPr>
            <a:r>
              <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dependent variable (  )</a:t>
            </a:r>
            <a:r>
              <a:rPr kumimoji="0" lang="ar-EG"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المتغير التابع </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lvl="0" indent="-342900" algn="just">
              <a:buFont typeface="Arial" panose="020B0604020202020204" pitchFamily="34" charset="0"/>
              <a:buChar char="•"/>
              <a:defRP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lvl="0" indent="-342900" algn="just">
              <a:buFont typeface="Arial" panose="020B0604020202020204" pitchFamily="34" charset="0"/>
              <a:buChar char="•"/>
              <a:defRPr/>
            </a:pPr>
            <a:r>
              <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mediating variable (   )</a:t>
            </a:r>
            <a:r>
              <a:rPr kumimoji="0" lang="ar-EG"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المتغير الوسيط </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Rectangle 2">
            <a:extLst>
              <a:ext uri="{FF2B5EF4-FFF2-40B4-BE49-F238E27FC236}">
                <a16:creationId xmlns:a16="http://schemas.microsoft.com/office/drawing/2014/main" id="{31193CF5-185F-46CD-981D-B4194ECDE981}"/>
              </a:ext>
            </a:extLst>
          </p:cNvPr>
          <p:cNvSpPr/>
          <p:nvPr/>
        </p:nvSpPr>
        <p:spPr>
          <a:xfrm>
            <a:off x="577281" y="1606542"/>
            <a:ext cx="9166292" cy="564257"/>
          </a:xfrm>
          <a:prstGeom prst="rect">
            <a:avLst/>
          </a:prstGeom>
        </p:spPr>
        <p:txBody>
          <a:bodyPr wrap="none">
            <a:spAutoFit/>
          </a:bodyPr>
          <a:lstStyle/>
          <a:p>
            <a:pPr lvl="0" algn="ctr">
              <a:lnSpc>
                <a:spcPct val="120000"/>
              </a:lnSpc>
            </a:pPr>
            <a:r>
              <a:rPr lang="en-US" sz="2800" b="1" dirty="0">
                <a:solidFill>
                  <a:srgbClr val="002060"/>
                </a:solidFill>
                <a:latin typeface="Times New Roman" panose="02020603050405020304" pitchFamily="18" charset="0"/>
                <a:cs typeface="Times New Roman" panose="02020603050405020304" pitchFamily="18" charset="0"/>
              </a:rPr>
              <a:t>Data collection method &amp; techniques</a:t>
            </a:r>
            <a:r>
              <a:rPr lang="ar-EG" sz="2800" b="1" dirty="0">
                <a:solidFill>
                  <a:srgbClr val="002060"/>
                </a:solidFill>
                <a:latin typeface="Times New Roman" panose="02020603050405020304" pitchFamily="18" charset="0"/>
                <a:cs typeface="Times New Roman" panose="02020603050405020304" pitchFamily="18" charset="0"/>
              </a:rPr>
              <a:t> طرق وأساليب جمع البيانات </a:t>
            </a:r>
            <a:endParaRPr lang="en-US"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48961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416320"/>
          </a:xfrm>
          <a:prstGeom prst="rect">
            <a:avLst/>
          </a:prstGeom>
          <a:noFill/>
        </p:spPr>
        <p:txBody>
          <a:bodyPr wrap="square" rtlCol="0">
            <a:spAutoFit/>
          </a:bodyPr>
          <a:lstStyle/>
          <a:p>
            <a:pPr marL="457200" lvl="0" indent="-457200" algn="just">
              <a:buFont typeface="Wingdings" panose="05000000000000000000" pitchFamily="2" charset="2"/>
              <a:buChar char="q"/>
              <a:defRPr/>
            </a:pPr>
            <a:r>
              <a:rPr lang="en-US" sz="2400" b="1" dirty="0">
                <a:solidFill>
                  <a:srgbClr val="2D3956"/>
                </a:solidFill>
                <a:latin typeface="Tajawal ExtraBold" panose="00000800000000000000" pitchFamily="2" charset="-78"/>
                <a:cs typeface="Tajawal ExtraBold" panose="00000800000000000000" pitchFamily="2" charset="-78"/>
              </a:rPr>
              <a:t>Introduction </a:t>
            </a:r>
          </a:p>
          <a:p>
            <a:pPr lvl="0" algn="ju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lvl="0" algn="just">
              <a:defRPr/>
            </a:pPr>
            <a:r>
              <a:rPr lang="en-US" sz="2400" dirty="0">
                <a:solidFill>
                  <a:srgbClr val="2D3956"/>
                </a:solidFill>
                <a:latin typeface="Tajawal ExtraBold" panose="00000800000000000000" pitchFamily="2" charset="-78"/>
                <a:cs typeface="Tajawal ExtraBold" panose="00000800000000000000" pitchFamily="2" charset="-78"/>
              </a:rPr>
              <a:t>This section describes the research instruments that were used to collect the required data in order to answer the research questions and test the research hypotheses. Accordingly, the researcher relied on survey method in collecting the quantitative data via questionnaires. The following sections present the instruments that were used to measure the research variables</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417061539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046988"/>
          </a:xfrm>
          <a:prstGeom prst="rect">
            <a:avLst/>
          </a:prstGeom>
          <a:noFill/>
        </p:spPr>
        <p:txBody>
          <a:bodyPr wrap="square" rtlCol="0">
            <a:spAutoFit/>
          </a:bodyPr>
          <a:lstStyle/>
          <a:p>
            <a:pPr marL="457200" lvl="0" indent="-457200" algn="just">
              <a:buFont typeface="Wingdings" panose="05000000000000000000" pitchFamily="2" charset="2"/>
              <a:buChar char="q"/>
              <a:defRPr/>
            </a:pPr>
            <a:r>
              <a:rPr lang="en-US" sz="2400" b="1" dirty="0">
                <a:solidFill>
                  <a:srgbClr val="2D3956"/>
                </a:solidFill>
                <a:latin typeface="Tajawal ExtraBold" panose="00000800000000000000" pitchFamily="2" charset="-78"/>
                <a:cs typeface="Tajawal ExtraBold" panose="00000800000000000000" pitchFamily="2" charset="-78"/>
              </a:rPr>
              <a:t>The independent variable (      X         )</a:t>
            </a:r>
          </a:p>
          <a:p>
            <a:pPr lvl="0" algn="ju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lvl="0" algn="just">
              <a:defRPr/>
            </a:pPr>
            <a:r>
              <a:rPr lang="en-US" sz="2400" dirty="0">
                <a:solidFill>
                  <a:srgbClr val="2D3956"/>
                </a:solidFill>
                <a:latin typeface="Tajawal ExtraBold" panose="00000800000000000000" pitchFamily="2" charset="-78"/>
                <a:cs typeface="Tajawal ExtraBold" panose="00000800000000000000" pitchFamily="2" charset="-78"/>
              </a:rPr>
              <a:t>the researcher is relied on the questionnaire of Mark (2022). In order to measure the independent variable (X), in terms of three dimensions namely: b, c, m with overall 12 items for </a:t>
            </a:r>
            <a:r>
              <a:rPr lang="en-US" sz="2400" dirty="0" err="1">
                <a:solidFill>
                  <a:srgbClr val="2D3956"/>
                </a:solidFill>
                <a:latin typeface="Tajawal ExtraBold" panose="00000800000000000000" pitchFamily="2" charset="-78"/>
                <a:cs typeface="Tajawal ExtraBold" panose="00000800000000000000" pitchFamily="2" charset="-78"/>
              </a:rPr>
              <a:t>th</a:t>
            </a:r>
            <a:r>
              <a:rPr lang="en-US" sz="2400" dirty="0">
                <a:solidFill>
                  <a:srgbClr val="2D3956"/>
                </a:solidFill>
                <a:latin typeface="Tajawal ExtraBold" panose="00000800000000000000" pitchFamily="2" charset="-78"/>
                <a:cs typeface="Tajawal ExtraBold" panose="00000800000000000000" pitchFamily="2" charset="-78"/>
              </a:rPr>
              <a:t> whole variable. As, b dimension consists of 3 items, c dimension consists of 5 items, and m dimension consists of 4 items.</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414630994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833808" y="698798"/>
            <a:ext cx="9857638" cy="2677656"/>
          </a:xfrm>
          <a:prstGeom prst="rect">
            <a:avLst/>
          </a:prstGeom>
          <a:noFill/>
        </p:spPr>
        <p:txBody>
          <a:bodyPr wrap="square" rtlCol="0">
            <a:spAutoFit/>
          </a:bodyPr>
          <a:lstStyle/>
          <a:p>
            <a:pPr marL="457200" lvl="0" indent="-457200" algn="just">
              <a:buFont typeface="Wingdings" panose="05000000000000000000" pitchFamily="2" charset="2"/>
              <a:buChar char="q"/>
              <a:defRPr/>
            </a:pPr>
            <a:r>
              <a:rPr lang="en-US" sz="2400" b="1" dirty="0">
                <a:solidFill>
                  <a:srgbClr val="2D3956"/>
                </a:solidFill>
                <a:latin typeface="Tajawal ExtraBold" panose="00000800000000000000" pitchFamily="2" charset="-78"/>
                <a:cs typeface="Tajawal ExtraBold" panose="00000800000000000000" pitchFamily="2" charset="-78"/>
              </a:rPr>
              <a:t>The independent variable (      X         )</a:t>
            </a:r>
          </a:p>
          <a:p>
            <a:pPr lvl="0" algn="ju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lvl="0" algn="just">
              <a:defRPr/>
            </a:pPr>
            <a:r>
              <a:rPr lang="en-US" sz="2400" dirty="0">
                <a:solidFill>
                  <a:srgbClr val="2D3956"/>
                </a:solidFill>
                <a:latin typeface="Tajawal ExtraBold" panose="00000800000000000000" pitchFamily="2" charset="-78"/>
                <a:cs typeface="Tajawal ExtraBold" panose="00000800000000000000" pitchFamily="2" charset="-78"/>
              </a:rPr>
              <a:t>the researcher is relied on the questionnaire of Mark (2022). In order to measure the independent variable (X), in terms of three dimensions namely: b, c, m with overall 12 items for the whole variable. As, b dimension consists of 3 items, c dimension consists of 5 items, and m dimension consists of 4 items.</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graphicFrame>
        <p:nvGraphicFramePr>
          <p:cNvPr id="2" name="Table 1">
            <a:extLst>
              <a:ext uri="{FF2B5EF4-FFF2-40B4-BE49-F238E27FC236}">
                <a16:creationId xmlns:a16="http://schemas.microsoft.com/office/drawing/2014/main" id="{F1658405-0D79-49D2-95EF-4A0889AFE0A3}"/>
              </a:ext>
            </a:extLst>
          </p:cNvPr>
          <p:cNvGraphicFramePr>
            <a:graphicFrameLocks noGrp="1"/>
          </p:cNvGraphicFramePr>
          <p:nvPr>
            <p:extLst>
              <p:ext uri="{D42A27DB-BD31-4B8C-83A1-F6EECF244321}">
                <p14:modId xmlns:p14="http://schemas.microsoft.com/office/powerpoint/2010/main" val="424761416"/>
              </p:ext>
            </p:extLst>
          </p:nvPr>
        </p:nvGraphicFramePr>
        <p:xfrm>
          <a:off x="1398953" y="3789073"/>
          <a:ext cx="10052148" cy="2651760"/>
        </p:xfrm>
        <a:graphic>
          <a:graphicData uri="http://schemas.openxmlformats.org/drawingml/2006/table">
            <a:tbl>
              <a:tblPr firstRow="1" bandRow="1">
                <a:tableStyleId>{5C22544A-7EE6-4342-B048-85BDC9FD1C3A}</a:tableStyleId>
              </a:tblPr>
              <a:tblGrid>
                <a:gridCol w="2513037">
                  <a:extLst>
                    <a:ext uri="{9D8B030D-6E8A-4147-A177-3AD203B41FA5}">
                      <a16:colId xmlns:a16="http://schemas.microsoft.com/office/drawing/2014/main" val="2376960049"/>
                    </a:ext>
                  </a:extLst>
                </a:gridCol>
                <a:gridCol w="2513037">
                  <a:extLst>
                    <a:ext uri="{9D8B030D-6E8A-4147-A177-3AD203B41FA5}">
                      <a16:colId xmlns:a16="http://schemas.microsoft.com/office/drawing/2014/main" val="3515061972"/>
                    </a:ext>
                  </a:extLst>
                </a:gridCol>
                <a:gridCol w="2513037">
                  <a:extLst>
                    <a:ext uri="{9D8B030D-6E8A-4147-A177-3AD203B41FA5}">
                      <a16:colId xmlns:a16="http://schemas.microsoft.com/office/drawing/2014/main" val="1090190854"/>
                    </a:ext>
                  </a:extLst>
                </a:gridCol>
                <a:gridCol w="2513037">
                  <a:extLst>
                    <a:ext uri="{9D8B030D-6E8A-4147-A177-3AD203B41FA5}">
                      <a16:colId xmlns:a16="http://schemas.microsoft.com/office/drawing/2014/main" val="3735221393"/>
                    </a:ext>
                  </a:extLst>
                </a:gridCol>
              </a:tblGrid>
              <a:tr h="370840">
                <a:tc>
                  <a:txBody>
                    <a:bodyPr/>
                    <a:lstStyle/>
                    <a:p>
                      <a:pPr algn="ctr"/>
                      <a:r>
                        <a:rPr lang="en-US" sz="2400" b="1" dirty="0"/>
                        <a:t>Independent Variable</a:t>
                      </a:r>
                    </a:p>
                  </a:txBody>
                  <a:tcPr/>
                </a:tc>
                <a:tc>
                  <a:txBody>
                    <a:bodyPr/>
                    <a:lstStyle/>
                    <a:p>
                      <a:pPr algn="ctr"/>
                      <a:r>
                        <a:rPr lang="en-US" sz="2400" b="1" dirty="0"/>
                        <a:t>Dimensions </a:t>
                      </a:r>
                    </a:p>
                  </a:txBody>
                  <a:tcPr/>
                </a:tc>
                <a:tc>
                  <a:txBody>
                    <a:bodyPr/>
                    <a:lstStyle/>
                    <a:p>
                      <a:pPr algn="ctr"/>
                      <a:r>
                        <a:rPr lang="en-US" sz="2400" b="1" dirty="0"/>
                        <a:t>Number of Items</a:t>
                      </a:r>
                    </a:p>
                  </a:txBody>
                  <a:tcPr/>
                </a:tc>
                <a:tc>
                  <a:txBody>
                    <a:bodyPr/>
                    <a:lstStyle/>
                    <a:p>
                      <a:pPr algn="ctr"/>
                      <a:r>
                        <a:rPr lang="en-US" sz="2400" b="1" dirty="0"/>
                        <a:t>Sources</a:t>
                      </a:r>
                    </a:p>
                  </a:txBody>
                  <a:tcPr/>
                </a:tc>
                <a:extLst>
                  <a:ext uri="{0D108BD9-81ED-4DB2-BD59-A6C34878D82A}">
                    <a16:rowId xmlns:a16="http://schemas.microsoft.com/office/drawing/2014/main" val="1149482392"/>
                  </a:ext>
                </a:extLst>
              </a:tr>
              <a:tr h="370840">
                <a:tc rowSpan="4">
                  <a:txBody>
                    <a:bodyPr/>
                    <a:lstStyle/>
                    <a:p>
                      <a:pPr algn="ctr"/>
                      <a:endParaRPr lang="en-US" sz="2400" dirty="0"/>
                    </a:p>
                    <a:p>
                      <a:pPr algn="ctr"/>
                      <a:endParaRPr lang="en-US" sz="2400" dirty="0"/>
                    </a:p>
                    <a:p>
                      <a:pPr algn="ctr"/>
                      <a:r>
                        <a:rPr lang="en-US" sz="2400" dirty="0"/>
                        <a:t>X</a:t>
                      </a:r>
                    </a:p>
                  </a:txBody>
                  <a:tcPr/>
                </a:tc>
                <a:tc>
                  <a:txBody>
                    <a:bodyPr/>
                    <a:lstStyle/>
                    <a:p>
                      <a:pPr algn="ctr"/>
                      <a:r>
                        <a:rPr lang="en-US" sz="2400" dirty="0"/>
                        <a:t>b</a:t>
                      </a:r>
                    </a:p>
                  </a:txBody>
                  <a:tcPr/>
                </a:tc>
                <a:tc>
                  <a:txBody>
                    <a:bodyPr/>
                    <a:lstStyle/>
                    <a:p>
                      <a:pPr algn="ctr"/>
                      <a:r>
                        <a:rPr lang="en-US" sz="2400" dirty="0"/>
                        <a:t>3</a:t>
                      </a:r>
                    </a:p>
                  </a:txBody>
                  <a:tcPr/>
                </a:tc>
                <a:tc rowSpan="4">
                  <a:txBody>
                    <a:bodyPr/>
                    <a:lstStyle/>
                    <a:p>
                      <a:pPr algn="ctr"/>
                      <a:endParaRPr lang="en-US" sz="2400" dirty="0"/>
                    </a:p>
                    <a:p>
                      <a:pPr algn="ctr"/>
                      <a:endParaRPr lang="en-US" sz="2400" dirty="0"/>
                    </a:p>
                    <a:p>
                      <a:pPr algn="ctr"/>
                      <a:r>
                        <a:rPr lang="en-US" sz="2400" dirty="0"/>
                        <a:t>(Mark, 2022)</a:t>
                      </a:r>
                    </a:p>
                  </a:txBody>
                  <a:tcPr/>
                </a:tc>
                <a:extLst>
                  <a:ext uri="{0D108BD9-81ED-4DB2-BD59-A6C34878D82A}">
                    <a16:rowId xmlns:a16="http://schemas.microsoft.com/office/drawing/2014/main" val="2391229481"/>
                  </a:ext>
                </a:extLst>
              </a:tr>
              <a:tr h="370840">
                <a:tc vMerge="1">
                  <a:txBody>
                    <a:bodyPr/>
                    <a:lstStyle/>
                    <a:p>
                      <a:pPr algn="ctr"/>
                      <a:endParaRPr lang="en-US" sz="2000" dirty="0"/>
                    </a:p>
                  </a:txBody>
                  <a:tcPr/>
                </a:tc>
                <a:tc>
                  <a:txBody>
                    <a:bodyPr/>
                    <a:lstStyle/>
                    <a:p>
                      <a:pPr algn="ctr"/>
                      <a:r>
                        <a:rPr lang="en-US" sz="2400" dirty="0"/>
                        <a:t>c</a:t>
                      </a:r>
                    </a:p>
                  </a:txBody>
                  <a:tcPr/>
                </a:tc>
                <a:tc>
                  <a:txBody>
                    <a:bodyPr/>
                    <a:lstStyle/>
                    <a:p>
                      <a:pPr algn="ctr"/>
                      <a:r>
                        <a:rPr lang="en-US" sz="2400" dirty="0"/>
                        <a:t>5</a:t>
                      </a:r>
                    </a:p>
                  </a:txBody>
                  <a:tcPr/>
                </a:tc>
                <a:tc vMerge="1">
                  <a:txBody>
                    <a:bodyPr/>
                    <a:lstStyle/>
                    <a:p>
                      <a:pPr algn="ctr"/>
                      <a:endParaRPr lang="en-US" sz="2000" dirty="0"/>
                    </a:p>
                  </a:txBody>
                  <a:tcPr/>
                </a:tc>
                <a:extLst>
                  <a:ext uri="{0D108BD9-81ED-4DB2-BD59-A6C34878D82A}">
                    <a16:rowId xmlns:a16="http://schemas.microsoft.com/office/drawing/2014/main" val="4005190785"/>
                  </a:ext>
                </a:extLst>
              </a:tr>
              <a:tr h="370840">
                <a:tc vMerge="1">
                  <a:txBody>
                    <a:bodyPr/>
                    <a:lstStyle/>
                    <a:p>
                      <a:pPr algn="ctr"/>
                      <a:endParaRPr lang="en-US" sz="2000" dirty="0"/>
                    </a:p>
                  </a:txBody>
                  <a:tcPr/>
                </a:tc>
                <a:tc>
                  <a:txBody>
                    <a:bodyPr/>
                    <a:lstStyle/>
                    <a:p>
                      <a:pPr algn="ctr"/>
                      <a:r>
                        <a:rPr lang="en-US" sz="2400" dirty="0"/>
                        <a:t>m</a:t>
                      </a:r>
                    </a:p>
                  </a:txBody>
                  <a:tcPr/>
                </a:tc>
                <a:tc>
                  <a:txBody>
                    <a:bodyPr/>
                    <a:lstStyle/>
                    <a:p>
                      <a:pPr algn="ctr"/>
                      <a:r>
                        <a:rPr lang="en-US" sz="2400" dirty="0"/>
                        <a:t>4</a:t>
                      </a:r>
                    </a:p>
                  </a:txBody>
                  <a:tcPr/>
                </a:tc>
                <a:tc vMerge="1">
                  <a:txBody>
                    <a:bodyPr/>
                    <a:lstStyle/>
                    <a:p>
                      <a:pPr algn="ctr"/>
                      <a:endParaRPr lang="en-US" sz="2000" dirty="0"/>
                    </a:p>
                  </a:txBody>
                  <a:tcPr/>
                </a:tc>
                <a:extLst>
                  <a:ext uri="{0D108BD9-81ED-4DB2-BD59-A6C34878D82A}">
                    <a16:rowId xmlns:a16="http://schemas.microsoft.com/office/drawing/2014/main" val="4071648172"/>
                  </a:ext>
                </a:extLst>
              </a:tr>
              <a:tr h="370840">
                <a:tc vMerge="1">
                  <a:txBody>
                    <a:bodyPr/>
                    <a:lstStyle/>
                    <a:p>
                      <a:pPr algn="ctr"/>
                      <a:endParaRPr lang="en-US" sz="2000" dirty="0"/>
                    </a:p>
                  </a:txBody>
                  <a:tcPr/>
                </a:tc>
                <a:tc>
                  <a:txBody>
                    <a:bodyPr/>
                    <a:lstStyle/>
                    <a:p>
                      <a:pPr algn="ctr"/>
                      <a:r>
                        <a:rPr lang="en-US" sz="2400" b="1" dirty="0"/>
                        <a:t>Over all</a:t>
                      </a:r>
                    </a:p>
                  </a:txBody>
                  <a:tcPr/>
                </a:tc>
                <a:tc>
                  <a:txBody>
                    <a:bodyPr/>
                    <a:lstStyle/>
                    <a:p>
                      <a:pPr algn="ctr"/>
                      <a:r>
                        <a:rPr lang="en-US" sz="2400" b="1" dirty="0"/>
                        <a:t>12</a:t>
                      </a:r>
                    </a:p>
                  </a:txBody>
                  <a:tcPr/>
                </a:tc>
                <a:tc vMerge="1">
                  <a:txBody>
                    <a:bodyPr/>
                    <a:lstStyle/>
                    <a:p>
                      <a:pPr algn="ctr"/>
                      <a:endParaRPr lang="en-US" sz="2000" dirty="0"/>
                    </a:p>
                  </a:txBody>
                  <a:tcPr/>
                </a:tc>
                <a:extLst>
                  <a:ext uri="{0D108BD9-81ED-4DB2-BD59-A6C34878D82A}">
                    <a16:rowId xmlns:a16="http://schemas.microsoft.com/office/drawing/2014/main" val="2691803886"/>
                  </a:ext>
                </a:extLst>
              </a:tr>
            </a:tbl>
          </a:graphicData>
        </a:graphic>
      </p:graphicFrame>
    </p:spTree>
    <p:extLst>
      <p:ext uri="{BB962C8B-B14F-4D97-AF65-F5344CB8AC3E}">
        <p14:creationId xmlns:p14="http://schemas.microsoft.com/office/powerpoint/2010/main" val="332458963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720838"/>
            <a:ext cx="8937511" cy="29999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730819" y="1988313"/>
            <a:ext cx="8777727" cy="2308324"/>
          </a:xfrm>
          <a:prstGeom prst="rect">
            <a:avLst/>
          </a:prstGeom>
          <a:noFill/>
        </p:spPr>
        <p:txBody>
          <a:bodyPr wrap="square" rtlCol="0">
            <a:spAutoFit/>
          </a:bodyPr>
          <a:lstStyle/>
          <a:p>
            <a:pPr marL="457200" lvl="0" indent="-457200" algn="just" rtl="1">
              <a:buFont typeface="Wingdings" panose="05000000000000000000" pitchFamily="2" charset="2"/>
              <a:buChar char="q"/>
              <a:defRPr/>
            </a:pPr>
            <a:r>
              <a:rPr lang="ar-EG" sz="2400" b="1" dirty="0">
                <a:solidFill>
                  <a:srgbClr val="2D3956"/>
                </a:solidFill>
                <a:latin typeface="Tajawal ExtraBold" panose="00000800000000000000" pitchFamily="2" charset="-78"/>
                <a:cs typeface="Tajawal ExtraBold" panose="00000800000000000000" pitchFamily="2" charset="-78"/>
              </a:rPr>
              <a:t>المقدمة </a:t>
            </a:r>
          </a:p>
          <a:p>
            <a:pPr marL="457200" lvl="0" indent="-457200" algn="just" rtl="1">
              <a:buFont typeface="Wingdings" panose="05000000000000000000" pitchFamily="2" charset="2"/>
              <a:buChar char="q"/>
              <a:defRPr/>
            </a:pPr>
            <a:endParaRPr lang="ar-EG" sz="2400" b="1" dirty="0">
              <a:solidFill>
                <a:srgbClr val="2D3956"/>
              </a:solidFill>
              <a:latin typeface="Tajawal ExtraBold" panose="00000800000000000000" pitchFamily="2" charset="-78"/>
              <a:cs typeface="Tajawal ExtraBold" panose="00000800000000000000" pitchFamily="2" charset="-78"/>
            </a:endParaRPr>
          </a:p>
          <a:p>
            <a:pPr lvl="0" algn="just" rtl="1">
              <a:defRPr/>
            </a:pPr>
            <a:r>
              <a:rPr lang="ar-EG" sz="2400" dirty="0">
                <a:solidFill>
                  <a:srgbClr val="2D3956"/>
                </a:solidFill>
                <a:latin typeface="Tajawal ExtraBold" panose="00000800000000000000" pitchFamily="2" charset="-78"/>
                <a:cs typeface="Tajawal ExtraBold" panose="00000800000000000000" pitchFamily="2" charset="-78"/>
              </a:rPr>
              <a:t>يصف هذا القسم أدوات البحث التي تم استخدامها لجمع البيانات المطلوبة للإجابة على أسئلة البحث واختبار فرضيات البحث. وعليه فقد اعتمد الباحث على المنهج المسحي في جمع البيانات الكمية عن طريق الاستبيانات. وتعرض الأقسام التالية الأدوات التي تم استخدامها لقياس متغيرات البحث</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277445265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720838"/>
            <a:ext cx="8937511" cy="29999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730819" y="1988313"/>
            <a:ext cx="8777727" cy="1938992"/>
          </a:xfrm>
          <a:prstGeom prst="rect">
            <a:avLst/>
          </a:prstGeom>
          <a:noFill/>
        </p:spPr>
        <p:txBody>
          <a:bodyPr wrap="square" rtlCol="0">
            <a:spAutoFit/>
          </a:bodyPr>
          <a:lstStyle/>
          <a:p>
            <a:pPr marL="457200" lvl="0" indent="-457200" algn="just" rtl="1">
              <a:buFont typeface="Wingdings" panose="05000000000000000000" pitchFamily="2" charset="2"/>
              <a:buChar char="q"/>
              <a:defRPr/>
            </a:pPr>
            <a:r>
              <a:rPr lang="ar-EG" sz="2400" b="1" dirty="0">
                <a:solidFill>
                  <a:srgbClr val="2D3956"/>
                </a:solidFill>
                <a:latin typeface="Tajawal ExtraBold" panose="00000800000000000000" pitchFamily="2" charset="-78"/>
                <a:cs typeface="Tajawal ExtraBold" panose="00000800000000000000" pitchFamily="2" charset="-78"/>
              </a:rPr>
              <a:t>المتغير المستقل (</a:t>
            </a:r>
            <a:r>
              <a:rPr lang="en-US" sz="2400" b="1" dirty="0">
                <a:solidFill>
                  <a:srgbClr val="2D3956"/>
                </a:solidFill>
                <a:latin typeface="Tajawal ExtraBold" panose="00000800000000000000" pitchFamily="2" charset="-78"/>
                <a:cs typeface="Tajawal ExtraBold" panose="00000800000000000000" pitchFamily="2" charset="-78"/>
              </a:rPr>
              <a:t>X</a:t>
            </a:r>
            <a:r>
              <a:rPr lang="ar-EG" sz="2400" b="1" dirty="0">
                <a:solidFill>
                  <a:srgbClr val="2D3956"/>
                </a:solidFill>
                <a:latin typeface="Tajawal ExtraBold" panose="00000800000000000000" pitchFamily="2" charset="-78"/>
                <a:cs typeface="Tajawal ExtraBold" panose="00000800000000000000" pitchFamily="2" charset="-78"/>
              </a:rPr>
              <a:t>)</a:t>
            </a:r>
          </a:p>
          <a:p>
            <a:pPr marL="457200" lvl="0" indent="-457200" algn="just" rtl="1">
              <a:buFont typeface="Wingdings" panose="05000000000000000000" pitchFamily="2" charset="2"/>
              <a:buChar char="q"/>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lvl="0" algn="just" rtl="1">
              <a:defRPr/>
            </a:pPr>
            <a:r>
              <a:rPr lang="ar-EG" sz="2400" dirty="0">
                <a:solidFill>
                  <a:srgbClr val="2D3956"/>
                </a:solidFill>
                <a:latin typeface="Tajawal ExtraBold" panose="00000800000000000000" pitchFamily="2" charset="-78"/>
                <a:cs typeface="Tajawal ExtraBold" panose="00000800000000000000" pitchFamily="2" charset="-78"/>
              </a:rPr>
              <a:t>واعتمد الباحث على استبانة مرقس (2022). وذلك لقياس المتغير المستقل (</a:t>
            </a:r>
            <a:r>
              <a:rPr lang="en-US" sz="2400" dirty="0">
                <a:solidFill>
                  <a:srgbClr val="2D3956"/>
                </a:solidFill>
                <a:latin typeface="Tajawal ExtraBold" panose="00000800000000000000" pitchFamily="2" charset="-78"/>
                <a:cs typeface="Tajawal ExtraBold" panose="00000800000000000000" pitchFamily="2" charset="-78"/>
              </a:rPr>
              <a:t>X)، </a:t>
            </a:r>
            <a:r>
              <a:rPr lang="ar-EG" sz="2400" dirty="0">
                <a:solidFill>
                  <a:srgbClr val="2D3956"/>
                </a:solidFill>
                <a:latin typeface="Tajawal ExtraBold" panose="00000800000000000000" pitchFamily="2" charset="-78"/>
                <a:cs typeface="Tajawal ExtraBold" panose="00000800000000000000" pitchFamily="2" charset="-78"/>
              </a:rPr>
              <a:t>وذلك من حيث ثلاثة أبعاد وهي: </a:t>
            </a:r>
            <a:r>
              <a:rPr lang="en-US" sz="2400" dirty="0">
                <a:solidFill>
                  <a:srgbClr val="2D3956"/>
                </a:solidFill>
                <a:latin typeface="Tajawal ExtraBold" panose="00000800000000000000" pitchFamily="2" charset="-78"/>
                <a:cs typeface="Tajawal ExtraBold" panose="00000800000000000000" pitchFamily="2" charset="-78"/>
              </a:rPr>
              <a:t>b، c، m </a:t>
            </a:r>
            <a:r>
              <a:rPr lang="ar-EG" sz="2400" dirty="0">
                <a:solidFill>
                  <a:srgbClr val="2D3956"/>
                </a:solidFill>
                <a:latin typeface="Tajawal ExtraBold" panose="00000800000000000000" pitchFamily="2" charset="-78"/>
                <a:cs typeface="Tajawal ExtraBold" panose="00000800000000000000" pitchFamily="2" charset="-78"/>
              </a:rPr>
              <a:t>بإجمالي 12 فقرة للمتغير بأكمله. حيث أن البعد </a:t>
            </a:r>
            <a:r>
              <a:rPr lang="en-US" sz="2400" dirty="0">
                <a:solidFill>
                  <a:srgbClr val="2D3956"/>
                </a:solidFill>
                <a:latin typeface="Tajawal ExtraBold" panose="00000800000000000000" pitchFamily="2" charset="-78"/>
                <a:cs typeface="Tajawal ExtraBold" panose="00000800000000000000" pitchFamily="2" charset="-78"/>
              </a:rPr>
              <a:t>b </a:t>
            </a:r>
            <a:r>
              <a:rPr lang="ar-EG" sz="2400" dirty="0">
                <a:solidFill>
                  <a:srgbClr val="2D3956"/>
                </a:solidFill>
                <a:latin typeface="Tajawal ExtraBold" panose="00000800000000000000" pitchFamily="2" charset="-78"/>
                <a:cs typeface="Tajawal ExtraBold" panose="00000800000000000000" pitchFamily="2" charset="-78"/>
              </a:rPr>
              <a:t>يتكون من 3 عناصر، والبعد </a:t>
            </a:r>
            <a:r>
              <a:rPr lang="en-US" sz="2400" dirty="0">
                <a:solidFill>
                  <a:srgbClr val="2D3956"/>
                </a:solidFill>
                <a:latin typeface="Tajawal ExtraBold" panose="00000800000000000000" pitchFamily="2" charset="-78"/>
                <a:cs typeface="Tajawal ExtraBold" panose="00000800000000000000" pitchFamily="2" charset="-78"/>
              </a:rPr>
              <a:t>c </a:t>
            </a:r>
            <a:r>
              <a:rPr lang="ar-EG" sz="2400" dirty="0">
                <a:solidFill>
                  <a:srgbClr val="2D3956"/>
                </a:solidFill>
                <a:latin typeface="Tajawal ExtraBold" panose="00000800000000000000" pitchFamily="2" charset="-78"/>
                <a:cs typeface="Tajawal ExtraBold" panose="00000800000000000000" pitchFamily="2" charset="-78"/>
              </a:rPr>
              <a:t>يتكون من 5 عناصر، والبعد </a:t>
            </a:r>
            <a:r>
              <a:rPr lang="en-US" sz="2400" dirty="0">
                <a:solidFill>
                  <a:srgbClr val="2D3956"/>
                </a:solidFill>
                <a:latin typeface="Tajawal ExtraBold" panose="00000800000000000000" pitchFamily="2" charset="-78"/>
                <a:cs typeface="Tajawal ExtraBold" panose="00000800000000000000" pitchFamily="2" charset="-78"/>
              </a:rPr>
              <a:t>m </a:t>
            </a:r>
            <a:r>
              <a:rPr lang="ar-EG" sz="2400" dirty="0">
                <a:solidFill>
                  <a:srgbClr val="2D3956"/>
                </a:solidFill>
                <a:latin typeface="Tajawal ExtraBold" panose="00000800000000000000" pitchFamily="2" charset="-78"/>
                <a:cs typeface="Tajawal ExtraBold" panose="00000800000000000000" pitchFamily="2" charset="-78"/>
              </a:rPr>
              <a:t>يتكون من 4 عناصر.</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00360669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8AF8E405-0A18-4E05-8C03-0BB96C0D266A}"/>
              </a:ext>
            </a:extLst>
          </p:cNvPr>
          <p:cNvSpPr txBox="1"/>
          <p:nvPr/>
        </p:nvSpPr>
        <p:spPr>
          <a:xfrm>
            <a:off x="2334536" y="1129935"/>
            <a:ext cx="8777727" cy="1938992"/>
          </a:xfrm>
          <a:prstGeom prst="rect">
            <a:avLst/>
          </a:prstGeom>
          <a:noFill/>
        </p:spPr>
        <p:txBody>
          <a:bodyPr wrap="square" rtlCol="0">
            <a:spAutoFit/>
          </a:bodyPr>
          <a:lstStyle/>
          <a:p>
            <a:pPr marL="457200" lvl="0" indent="-457200" algn="just" rtl="1">
              <a:buFont typeface="Wingdings" panose="05000000000000000000" pitchFamily="2" charset="2"/>
              <a:buChar char="q"/>
              <a:defRPr/>
            </a:pPr>
            <a:r>
              <a:rPr lang="ar-EG" sz="2400" b="1" dirty="0">
                <a:solidFill>
                  <a:srgbClr val="2D3956"/>
                </a:solidFill>
                <a:latin typeface="Tajawal ExtraBold" panose="00000800000000000000" pitchFamily="2" charset="-78"/>
                <a:cs typeface="Tajawal ExtraBold" panose="00000800000000000000" pitchFamily="2" charset="-78"/>
              </a:rPr>
              <a:t>المتغير المستقل (</a:t>
            </a:r>
            <a:r>
              <a:rPr lang="en-US" sz="2400" b="1" dirty="0">
                <a:solidFill>
                  <a:srgbClr val="2D3956"/>
                </a:solidFill>
                <a:latin typeface="Tajawal ExtraBold" panose="00000800000000000000" pitchFamily="2" charset="-78"/>
                <a:cs typeface="Tajawal ExtraBold" panose="00000800000000000000" pitchFamily="2" charset="-78"/>
              </a:rPr>
              <a:t>X</a:t>
            </a:r>
            <a:r>
              <a:rPr lang="ar-EG" sz="2400" b="1" dirty="0">
                <a:solidFill>
                  <a:srgbClr val="2D3956"/>
                </a:solidFill>
                <a:latin typeface="Tajawal ExtraBold" panose="00000800000000000000" pitchFamily="2" charset="-78"/>
                <a:cs typeface="Tajawal ExtraBold" panose="00000800000000000000" pitchFamily="2" charset="-78"/>
              </a:rPr>
              <a:t>)</a:t>
            </a:r>
          </a:p>
          <a:p>
            <a:pPr marL="457200" lvl="0" indent="-457200" algn="just" rtl="1">
              <a:buFont typeface="Wingdings" panose="05000000000000000000" pitchFamily="2" charset="2"/>
              <a:buChar char="q"/>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lvl="0" algn="just" rtl="1">
              <a:defRPr/>
            </a:pPr>
            <a:r>
              <a:rPr lang="ar-EG" sz="2400" dirty="0">
                <a:solidFill>
                  <a:srgbClr val="2D3956"/>
                </a:solidFill>
                <a:latin typeface="Tajawal ExtraBold" panose="00000800000000000000" pitchFamily="2" charset="-78"/>
                <a:cs typeface="Tajawal ExtraBold" panose="00000800000000000000" pitchFamily="2" charset="-78"/>
              </a:rPr>
              <a:t>واعتمد الباحث على استبانة مرقس (2022). وذلك لقياس المتغير المستقل (</a:t>
            </a:r>
            <a:r>
              <a:rPr lang="en-US" sz="2400" dirty="0">
                <a:solidFill>
                  <a:srgbClr val="2D3956"/>
                </a:solidFill>
                <a:latin typeface="Tajawal ExtraBold" panose="00000800000000000000" pitchFamily="2" charset="-78"/>
                <a:cs typeface="Tajawal ExtraBold" panose="00000800000000000000" pitchFamily="2" charset="-78"/>
              </a:rPr>
              <a:t>X)، </a:t>
            </a:r>
            <a:r>
              <a:rPr lang="ar-EG" sz="2400" dirty="0">
                <a:solidFill>
                  <a:srgbClr val="2D3956"/>
                </a:solidFill>
                <a:latin typeface="Tajawal ExtraBold" panose="00000800000000000000" pitchFamily="2" charset="-78"/>
                <a:cs typeface="Tajawal ExtraBold" panose="00000800000000000000" pitchFamily="2" charset="-78"/>
              </a:rPr>
              <a:t>وذلك من حيث ثلاثة أبعاد وهي: أ, ب, ج بإجمالي 12 فقرة للمتغير بأكمله. حيث أن البعد أ</a:t>
            </a:r>
            <a:r>
              <a:rPr lang="en-US" sz="2400" dirty="0">
                <a:solidFill>
                  <a:srgbClr val="2D3956"/>
                </a:solidFill>
                <a:latin typeface="Tajawal ExtraBold" panose="00000800000000000000" pitchFamily="2" charset="-78"/>
                <a:cs typeface="Tajawal ExtraBold" panose="00000800000000000000" pitchFamily="2" charset="-78"/>
              </a:rPr>
              <a:t> </a:t>
            </a:r>
            <a:r>
              <a:rPr lang="ar-EG" sz="2400" dirty="0">
                <a:solidFill>
                  <a:srgbClr val="2D3956"/>
                </a:solidFill>
                <a:latin typeface="Tajawal ExtraBold" panose="00000800000000000000" pitchFamily="2" charset="-78"/>
                <a:cs typeface="Tajawal ExtraBold" panose="00000800000000000000" pitchFamily="2" charset="-78"/>
              </a:rPr>
              <a:t>يتكون من 3 عناصر، والبعد ب</a:t>
            </a:r>
            <a:r>
              <a:rPr lang="en-US" sz="2400" dirty="0">
                <a:solidFill>
                  <a:srgbClr val="2D3956"/>
                </a:solidFill>
                <a:latin typeface="Tajawal ExtraBold" panose="00000800000000000000" pitchFamily="2" charset="-78"/>
                <a:cs typeface="Tajawal ExtraBold" panose="00000800000000000000" pitchFamily="2" charset="-78"/>
              </a:rPr>
              <a:t> </a:t>
            </a:r>
            <a:r>
              <a:rPr lang="ar-EG" sz="2400" dirty="0">
                <a:solidFill>
                  <a:srgbClr val="2D3956"/>
                </a:solidFill>
                <a:latin typeface="Tajawal ExtraBold" panose="00000800000000000000" pitchFamily="2" charset="-78"/>
                <a:cs typeface="Tajawal ExtraBold" panose="00000800000000000000" pitchFamily="2" charset="-78"/>
              </a:rPr>
              <a:t>يتكون من 5 عناصر، والبعد ج </a:t>
            </a:r>
            <a:r>
              <a:rPr lang="en-US" sz="2400" dirty="0">
                <a:solidFill>
                  <a:srgbClr val="2D3956"/>
                </a:solidFill>
                <a:latin typeface="Tajawal ExtraBold" panose="00000800000000000000" pitchFamily="2" charset="-78"/>
                <a:cs typeface="Tajawal ExtraBold" panose="00000800000000000000" pitchFamily="2" charset="-78"/>
              </a:rPr>
              <a:t> </a:t>
            </a:r>
            <a:r>
              <a:rPr lang="ar-EG" sz="2400" dirty="0">
                <a:solidFill>
                  <a:srgbClr val="2D3956"/>
                </a:solidFill>
                <a:latin typeface="Tajawal ExtraBold" panose="00000800000000000000" pitchFamily="2" charset="-78"/>
                <a:cs typeface="Tajawal ExtraBold" panose="00000800000000000000" pitchFamily="2" charset="-78"/>
              </a:rPr>
              <a:t>يتكون من 4 عناصر.</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graphicFrame>
        <p:nvGraphicFramePr>
          <p:cNvPr id="3" name="Table 2">
            <a:extLst>
              <a:ext uri="{FF2B5EF4-FFF2-40B4-BE49-F238E27FC236}">
                <a16:creationId xmlns:a16="http://schemas.microsoft.com/office/drawing/2014/main" id="{DC94297C-AA0F-460E-8448-9D848306C4F0}"/>
              </a:ext>
            </a:extLst>
          </p:cNvPr>
          <p:cNvGraphicFramePr>
            <a:graphicFrameLocks noGrp="1"/>
          </p:cNvGraphicFramePr>
          <p:nvPr>
            <p:extLst>
              <p:ext uri="{D42A27DB-BD31-4B8C-83A1-F6EECF244321}">
                <p14:modId xmlns:p14="http://schemas.microsoft.com/office/powerpoint/2010/main" val="2288802887"/>
              </p:ext>
            </p:extLst>
          </p:nvPr>
        </p:nvGraphicFramePr>
        <p:xfrm>
          <a:off x="2334536" y="3873865"/>
          <a:ext cx="8128000" cy="228600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408048812"/>
                    </a:ext>
                  </a:extLst>
                </a:gridCol>
                <a:gridCol w="2032000">
                  <a:extLst>
                    <a:ext uri="{9D8B030D-6E8A-4147-A177-3AD203B41FA5}">
                      <a16:colId xmlns:a16="http://schemas.microsoft.com/office/drawing/2014/main" val="309109779"/>
                    </a:ext>
                  </a:extLst>
                </a:gridCol>
                <a:gridCol w="2032000">
                  <a:extLst>
                    <a:ext uri="{9D8B030D-6E8A-4147-A177-3AD203B41FA5}">
                      <a16:colId xmlns:a16="http://schemas.microsoft.com/office/drawing/2014/main" val="1225709856"/>
                    </a:ext>
                  </a:extLst>
                </a:gridCol>
                <a:gridCol w="2032000">
                  <a:extLst>
                    <a:ext uri="{9D8B030D-6E8A-4147-A177-3AD203B41FA5}">
                      <a16:colId xmlns:a16="http://schemas.microsoft.com/office/drawing/2014/main" val="1811000959"/>
                    </a:ext>
                  </a:extLst>
                </a:gridCol>
              </a:tblGrid>
              <a:tr h="370840">
                <a:tc>
                  <a:txBody>
                    <a:bodyPr/>
                    <a:lstStyle/>
                    <a:p>
                      <a:pPr algn="ctr" rtl="1"/>
                      <a:r>
                        <a:rPr lang="ar-EG" sz="2400" dirty="0"/>
                        <a:t>المصدر</a:t>
                      </a:r>
                      <a:endParaRPr lang="en-US" sz="2400" dirty="0"/>
                    </a:p>
                  </a:txBody>
                  <a:tcPr/>
                </a:tc>
                <a:tc>
                  <a:txBody>
                    <a:bodyPr/>
                    <a:lstStyle/>
                    <a:p>
                      <a:pPr algn="ctr" rtl="1"/>
                      <a:r>
                        <a:rPr lang="ar-EG" sz="2400" dirty="0"/>
                        <a:t>عدد العبارات</a:t>
                      </a:r>
                      <a:endParaRPr lang="en-US" sz="2400" dirty="0"/>
                    </a:p>
                  </a:txBody>
                  <a:tcPr/>
                </a:tc>
                <a:tc>
                  <a:txBody>
                    <a:bodyPr/>
                    <a:lstStyle/>
                    <a:p>
                      <a:pPr algn="ctr" rtl="1"/>
                      <a:r>
                        <a:rPr lang="ar-EG" sz="2400" dirty="0"/>
                        <a:t>الأبعاد</a:t>
                      </a:r>
                      <a:endParaRPr lang="en-US" sz="2400" dirty="0"/>
                    </a:p>
                  </a:txBody>
                  <a:tcPr/>
                </a:tc>
                <a:tc>
                  <a:txBody>
                    <a:bodyPr/>
                    <a:lstStyle/>
                    <a:p>
                      <a:pPr algn="ctr" rtl="1"/>
                      <a:r>
                        <a:rPr lang="ar-EG" sz="2400" dirty="0"/>
                        <a:t>المتغير المستقل</a:t>
                      </a:r>
                      <a:endParaRPr lang="en-US" sz="2400" dirty="0"/>
                    </a:p>
                  </a:txBody>
                  <a:tcPr/>
                </a:tc>
                <a:extLst>
                  <a:ext uri="{0D108BD9-81ED-4DB2-BD59-A6C34878D82A}">
                    <a16:rowId xmlns:a16="http://schemas.microsoft.com/office/drawing/2014/main" val="3857660603"/>
                  </a:ext>
                </a:extLst>
              </a:tr>
              <a:tr h="370840">
                <a:tc rowSpan="4">
                  <a:txBody>
                    <a:bodyPr/>
                    <a:lstStyle/>
                    <a:p>
                      <a:pPr algn="ctr" rtl="1"/>
                      <a:endParaRPr lang="en-US" sz="2400" dirty="0"/>
                    </a:p>
                    <a:p>
                      <a:pPr algn="ctr" rtl="1"/>
                      <a:endParaRPr lang="en-US" sz="2400" dirty="0"/>
                    </a:p>
                    <a:p>
                      <a:pPr algn="ctr" rtl="0"/>
                      <a:r>
                        <a:rPr lang="en-US" sz="2400" dirty="0"/>
                        <a:t>(Mark, 2022)</a:t>
                      </a:r>
                    </a:p>
                  </a:txBody>
                  <a:tcPr/>
                </a:tc>
                <a:tc>
                  <a:txBody>
                    <a:bodyPr/>
                    <a:lstStyle/>
                    <a:p>
                      <a:pPr algn="ctr" rtl="1"/>
                      <a:r>
                        <a:rPr lang="ar-EG" sz="2400" dirty="0"/>
                        <a:t>3</a:t>
                      </a:r>
                      <a:endParaRPr lang="en-US" sz="2400" dirty="0"/>
                    </a:p>
                  </a:txBody>
                  <a:tcPr/>
                </a:tc>
                <a:tc>
                  <a:txBody>
                    <a:bodyPr/>
                    <a:lstStyle/>
                    <a:p>
                      <a:pPr algn="ctr" rtl="1"/>
                      <a:r>
                        <a:rPr lang="ar-EG" sz="2400" dirty="0"/>
                        <a:t>أ</a:t>
                      </a:r>
                      <a:endParaRPr lang="en-US" sz="2400" dirty="0"/>
                    </a:p>
                  </a:txBody>
                  <a:tcPr/>
                </a:tc>
                <a:tc rowSpan="4">
                  <a:txBody>
                    <a:bodyPr/>
                    <a:lstStyle/>
                    <a:p>
                      <a:pPr algn="ctr" rtl="1"/>
                      <a:endParaRPr lang="ar-EG" sz="2400" dirty="0"/>
                    </a:p>
                    <a:p>
                      <a:pPr algn="ctr" rtl="1"/>
                      <a:r>
                        <a:rPr lang="en-US" sz="2400" dirty="0"/>
                        <a:t>X</a:t>
                      </a:r>
                      <a:endParaRPr lang="ar-EG" sz="2400" dirty="0"/>
                    </a:p>
                  </a:txBody>
                  <a:tcPr/>
                </a:tc>
                <a:extLst>
                  <a:ext uri="{0D108BD9-81ED-4DB2-BD59-A6C34878D82A}">
                    <a16:rowId xmlns:a16="http://schemas.microsoft.com/office/drawing/2014/main" val="4168159790"/>
                  </a:ext>
                </a:extLst>
              </a:tr>
              <a:tr h="370840">
                <a:tc vMerge="1">
                  <a:txBody>
                    <a:bodyPr/>
                    <a:lstStyle/>
                    <a:p>
                      <a:pPr algn="ctr" rtl="1"/>
                      <a:endParaRPr lang="en-US" sz="2400" dirty="0"/>
                    </a:p>
                  </a:txBody>
                  <a:tcPr/>
                </a:tc>
                <a:tc>
                  <a:txBody>
                    <a:bodyPr/>
                    <a:lstStyle/>
                    <a:p>
                      <a:pPr algn="ctr" rtl="1"/>
                      <a:r>
                        <a:rPr lang="ar-EG" sz="2400" dirty="0"/>
                        <a:t>5</a:t>
                      </a:r>
                      <a:endParaRPr lang="en-US" sz="2400" dirty="0"/>
                    </a:p>
                  </a:txBody>
                  <a:tcPr/>
                </a:tc>
                <a:tc>
                  <a:txBody>
                    <a:bodyPr/>
                    <a:lstStyle/>
                    <a:p>
                      <a:pPr algn="ctr" rtl="1"/>
                      <a:r>
                        <a:rPr lang="ar-EG" sz="2400" dirty="0"/>
                        <a:t>ب</a:t>
                      </a:r>
                      <a:endParaRPr lang="en-US" sz="2400" dirty="0"/>
                    </a:p>
                  </a:txBody>
                  <a:tcPr/>
                </a:tc>
                <a:tc vMerge="1">
                  <a:txBody>
                    <a:bodyPr/>
                    <a:lstStyle/>
                    <a:p>
                      <a:pPr algn="ctr" rtl="1"/>
                      <a:endParaRPr lang="en-US" sz="2400" dirty="0"/>
                    </a:p>
                  </a:txBody>
                  <a:tcPr/>
                </a:tc>
                <a:extLst>
                  <a:ext uri="{0D108BD9-81ED-4DB2-BD59-A6C34878D82A}">
                    <a16:rowId xmlns:a16="http://schemas.microsoft.com/office/drawing/2014/main" val="1795935811"/>
                  </a:ext>
                </a:extLst>
              </a:tr>
              <a:tr h="370840">
                <a:tc vMerge="1">
                  <a:txBody>
                    <a:bodyPr/>
                    <a:lstStyle/>
                    <a:p>
                      <a:pPr algn="ctr" rtl="1"/>
                      <a:endParaRPr lang="en-US" sz="2400" dirty="0"/>
                    </a:p>
                  </a:txBody>
                  <a:tcPr/>
                </a:tc>
                <a:tc>
                  <a:txBody>
                    <a:bodyPr/>
                    <a:lstStyle/>
                    <a:p>
                      <a:pPr algn="ctr" rtl="1"/>
                      <a:r>
                        <a:rPr lang="ar-EG" sz="2400" dirty="0"/>
                        <a:t>4</a:t>
                      </a:r>
                      <a:endParaRPr lang="en-US" sz="2400" dirty="0"/>
                    </a:p>
                  </a:txBody>
                  <a:tcPr/>
                </a:tc>
                <a:tc>
                  <a:txBody>
                    <a:bodyPr/>
                    <a:lstStyle/>
                    <a:p>
                      <a:pPr algn="ctr" rtl="1"/>
                      <a:r>
                        <a:rPr lang="ar-EG" sz="2400" dirty="0"/>
                        <a:t>ج</a:t>
                      </a:r>
                      <a:endParaRPr lang="en-US" sz="2400" dirty="0"/>
                    </a:p>
                  </a:txBody>
                  <a:tcPr/>
                </a:tc>
                <a:tc vMerge="1">
                  <a:txBody>
                    <a:bodyPr/>
                    <a:lstStyle/>
                    <a:p>
                      <a:pPr algn="ctr" rtl="1"/>
                      <a:endParaRPr lang="en-US" sz="2400" dirty="0"/>
                    </a:p>
                  </a:txBody>
                  <a:tcPr/>
                </a:tc>
                <a:extLst>
                  <a:ext uri="{0D108BD9-81ED-4DB2-BD59-A6C34878D82A}">
                    <a16:rowId xmlns:a16="http://schemas.microsoft.com/office/drawing/2014/main" val="1056456894"/>
                  </a:ext>
                </a:extLst>
              </a:tr>
              <a:tr h="370840">
                <a:tc vMerge="1">
                  <a:txBody>
                    <a:bodyPr/>
                    <a:lstStyle/>
                    <a:p>
                      <a:pPr algn="ctr" rtl="1"/>
                      <a:endParaRPr lang="en-US" sz="2400" dirty="0"/>
                    </a:p>
                  </a:txBody>
                  <a:tcPr/>
                </a:tc>
                <a:tc>
                  <a:txBody>
                    <a:bodyPr/>
                    <a:lstStyle/>
                    <a:p>
                      <a:pPr algn="ctr" rtl="1"/>
                      <a:r>
                        <a:rPr lang="ar-EG" sz="2400" b="1" dirty="0"/>
                        <a:t>12</a:t>
                      </a:r>
                      <a:endParaRPr lang="en-US" sz="2400" b="1" dirty="0"/>
                    </a:p>
                  </a:txBody>
                  <a:tcPr/>
                </a:tc>
                <a:tc>
                  <a:txBody>
                    <a:bodyPr/>
                    <a:lstStyle/>
                    <a:p>
                      <a:pPr algn="ctr" rtl="1"/>
                      <a:r>
                        <a:rPr lang="ar-EG" sz="2400" b="1" dirty="0"/>
                        <a:t>العدد الكلي</a:t>
                      </a:r>
                      <a:endParaRPr lang="en-US" sz="2400" b="1" dirty="0"/>
                    </a:p>
                  </a:txBody>
                  <a:tcPr/>
                </a:tc>
                <a:tc vMerge="1">
                  <a:txBody>
                    <a:bodyPr/>
                    <a:lstStyle/>
                    <a:p>
                      <a:pPr algn="ctr" rtl="1"/>
                      <a:endParaRPr lang="en-US" sz="2400" dirty="0"/>
                    </a:p>
                  </a:txBody>
                  <a:tcPr/>
                </a:tc>
                <a:extLst>
                  <a:ext uri="{0D108BD9-81ED-4DB2-BD59-A6C34878D82A}">
                    <a16:rowId xmlns:a16="http://schemas.microsoft.com/office/drawing/2014/main" val="1005039723"/>
                  </a:ext>
                </a:extLst>
              </a:tr>
            </a:tbl>
          </a:graphicData>
        </a:graphic>
      </p:graphicFrame>
    </p:spTree>
    <p:extLst>
      <p:ext uri="{BB962C8B-B14F-4D97-AF65-F5344CB8AC3E}">
        <p14:creationId xmlns:p14="http://schemas.microsoft.com/office/powerpoint/2010/main" val="76047585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2446</TotalTime>
  <Words>2827</Words>
  <Application>Microsoft Office PowerPoint</Application>
  <PresentationFormat>Widescreen</PresentationFormat>
  <Paragraphs>438</Paragraphs>
  <Slides>58</Slides>
  <Notes>19</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58</vt:i4>
      </vt:variant>
    </vt:vector>
  </HeadingPairs>
  <TitlesOfParts>
    <vt:vector size="71" baseType="lpstr">
      <vt:lpstr>Arial</vt:lpstr>
      <vt:lpstr>Arvo</vt:lpstr>
      <vt:lpstr>Calibri</vt:lpstr>
      <vt:lpstr>Calibri Light</vt:lpstr>
      <vt:lpstr>Roboto Light</vt:lpstr>
      <vt:lpstr>Tajawal ExtraBold</vt:lpstr>
      <vt:lpstr>Times New Roman</vt:lpstr>
      <vt:lpstr>Wingdings</vt:lpstr>
      <vt:lpstr>Office Theme</vt:lpstr>
      <vt:lpstr>1_Office Theme</vt:lpstr>
      <vt:lpstr>2_Office Theme</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327</cp:revision>
  <dcterms:created xsi:type="dcterms:W3CDTF">2023-04-29T09:08:23Z</dcterms:created>
  <dcterms:modified xsi:type="dcterms:W3CDTF">2024-05-24T19:31:59Z</dcterms:modified>
</cp:coreProperties>
</file>