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sldIdLst>
    <p:sldId id="480" r:id="rId5"/>
    <p:sldId id="303" r:id="rId6"/>
    <p:sldId id="276" r:id="rId7"/>
    <p:sldId id="256" r:id="rId8"/>
    <p:sldId id="496" r:id="rId9"/>
    <p:sldId id="497" r:id="rId10"/>
    <p:sldId id="498" r:id="rId11"/>
    <p:sldId id="499" r:id="rId12"/>
    <p:sldId id="500" r:id="rId13"/>
    <p:sldId id="544" r:id="rId14"/>
    <p:sldId id="501" r:id="rId15"/>
    <p:sldId id="502" r:id="rId16"/>
    <p:sldId id="503" r:id="rId17"/>
    <p:sldId id="504" r:id="rId18"/>
    <p:sldId id="505" r:id="rId19"/>
    <p:sldId id="506" r:id="rId20"/>
    <p:sldId id="507" r:id="rId21"/>
    <p:sldId id="508" r:id="rId22"/>
    <p:sldId id="509" r:id="rId23"/>
    <p:sldId id="510" r:id="rId24"/>
    <p:sldId id="512" r:id="rId25"/>
    <p:sldId id="513" r:id="rId26"/>
    <p:sldId id="515" r:id="rId27"/>
    <p:sldId id="516" r:id="rId28"/>
    <p:sldId id="517" r:id="rId29"/>
    <p:sldId id="518" r:id="rId30"/>
    <p:sldId id="520" r:id="rId31"/>
    <p:sldId id="524" r:id="rId32"/>
    <p:sldId id="521" r:id="rId33"/>
    <p:sldId id="522" r:id="rId34"/>
    <p:sldId id="532" r:id="rId35"/>
    <p:sldId id="530" r:id="rId36"/>
    <p:sldId id="531" r:id="rId37"/>
    <p:sldId id="533" r:id="rId38"/>
    <p:sldId id="534" r:id="rId39"/>
    <p:sldId id="535" r:id="rId40"/>
    <p:sldId id="536" r:id="rId41"/>
    <p:sldId id="537" r:id="rId42"/>
    <p:sldId id="538" r:id="rId43"/>
    <p:sldId id="539"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6"/>
            <p14:sldId id="256"/>
            <p14:sldId id="496"/>
            <p14:sldId id="497"/>
            <p14:sldId id="498"/>
            <p14:sldId id="499"/>
            <p14:sldId id="500"/>
            <p14:sldId id="544"/>
            <p14:sldId id="501"/>
            <p14:sldId id="502"/>
            <p14:sldId id="503"/>
            <p14:sldId id="504"/>
            <p14:sldId id="505"/>
            <p14:sldId id="506"/>
            <p14:sldId id="507"/>
            <p14:sldId id="508"/>
            <p14:sldId id="509"/>
            <p14:sldId id="510"/>
            <p14:sldId id="512"/>
            <p14:sldId id="513"/>
            <p14:sldId id="515"/>
            <p14:sldId id="516"/>
            <p14:sldId id="517"/>
            <p14:sldId id="518"/>
            <p14:sldId id="520"/>
            <p14:sldId id="524"/>
            <p14:sldId id="521"/>
            <p14:sldId id="522"/>
            <p14:sldId id="532"/>
            <p14:sldId id="530"/>
            <p14:sldId id="531"/>
            <p14:sldId id="533"/>
            <p14:sldId id="534"/>
            <p14:sldId id="535"/>
            <p14:sldId id="536"/>
            <p14:sldId id="537"/>
            <p14:sldId id="538"/>
            <p14:sldId id="53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C748"/>
    <a:srgbClr val="00AEEF"/>
    <a:srgbClr val="FFD200"/>
    <a:srgbClr val="203E5F"/>
    <a:srgbClr val="F58221"/>
    <a:srgbClr val="000000"/>
    <a:srgbClr val="669BBC"/>
    <a:srgbClr val="2D3956"/>
    <a:srgbClr val="8E5A6D"/>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2" d="100"/>
          <a:sy n="82" d="100"/>
        </p:scale>
        <p:origin x="420"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63"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62"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1/23/2025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21467844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7648469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9461255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5224590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61815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08504081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08153835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41021797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1/23/2025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14.png"/></Relationships>
</file>

<file path=ppt/slides/_rels/slide17.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7.xml"/><Relationship Id="rId5" Type="http://schemas.openxmlformats.org/officeDocument/2006/relationships/image" Target="../media/image17.emf"/><Relationship Id="rId4" Type="http://schemas.openxmlformats.org/officeDocument/2006/relationships/image" Target="../media/image16.emf"/></Relationships>
</file>

<file path=ppt/slides/_rels/slide19.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22.png"/></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3.emf"/><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25.png"/></Relationships>
</file>

<file path=ppt/slides/_rels/slide2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7.xml"/><Relationship Id="rId5" Type="http://schemas.openxmlformats.org/officeDocument/2006/relationships/image" Target="../media/image28.png"/><Relationship Id="rId4" Type="http://schemas.openxmlformats.org/officeDocument/2006/relationships/image" Target="../media/image27.png"/></Relationships>
</file>

<file path=ppt/slides/_rels/slide2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28.png"/></Relationships>
</file>

<file path=ppt/slides/_rels/slide3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33.png"/></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jpeg"/><Relationship Id="rId1" Type="http://schemas.openxmlformats.org/officeDocument/2006/relationships/slideLayout" Target="../slideLayouts/slideLayout15.xml"/><Relationship Id="rId5" Type="http://schemas.openxmlformats.org/officeDocument/2006/relationships/image" Target="../media/image36.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a:t>
            </a:r>
            <a:r>
              <a:rPr lang="en-US" sz="2000" dirty="0" smtClean="0">
                <a:latin typeface="Alexandria" charset="0"/>
                <a:cs typeface="Alexandria" charset="0"/>
              </a:rPr>
              <a:t>Fayez Ali </a:t>
            </a:r>
            <a:r>
              <a:rPr lang="en-US" sz="2000" dirty="0" err="1" smtClean="0">
                <a:latin typeface="Alexandria" charset="0"/>
                <a:cs typeface="Alexandria" charset="0"/>
              </a:rPr>
              <a:t>Jrad</a:t>
            </a:r>
            <a:endParaRPr lang="en-US" sz="2000" dirty="0">
              <a:latin typeface="Alexandria" charset="0"/>
              <a:cs typeface="Alexandria" charset="0"/>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0" y="596397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5</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4256293" cy="707886"/>
          </a:xfrm>
          <a:prstGeom prst="rect">
            <a:avLst/>
          </a:prstGeom>
          <a:noFill/>
        </p:spPr>
        <p:txBody>
          <a:bodyPr wrap="none" rtlCol="0">
            <a:spAutoFit/>
          </a:bodyPr>
          <a:lstStyle/>
          <a:p>
            <a:r>
              <a:rPr lang="en-US" sz="2000" dirty="0" smtClean="0">
                <a:latin typeface="Alexandria" charset="0"/>
                <a:cs typeface="Alexandria" charset="0"/>
              </a:rPr>
              <a:t>REC 001</a:t>
            </a:r>
            <a:endParaRPr lang="en-US" sz="2000" dirty="0">
              <a:latin typeface="Alexandria" charset="0"/>
              <a:cs typeface="Alexandria" charset="0"/>
            </a:endParaRPr>
          </a:p>
          <a:p>
            <a:r>
              <a:rPr lang="en-US" sz="2000" dirty="0">
                <a:latin typeface="Alexandria" charset="0"/>
                <a:cs typeface="Alexandria" charset="0"/>
              </a:rPr>
              <a:t>Research Essentials Completed </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667226" y="2947166"/>
            <a:ext cx="4860626" cy="769441"/>
          </a:xfrm>
          <a:prstGeom prst="rect">
            <a:avLst/>
          </a:prstGeom>
          <a:noFill/>
        </p:spPr>
        <p:txBody>
          <a:bodyPr wrap="none" rtlCol="0">
            <a:spAutoFit/>
          </a:bodyPr>
          <a:lstStyle/>
          <a:p>
            <a:pPr algn="r" rtl="1"/>
            <a:r>
              <a:rPr lang="ar-SY" sz="4400" b="1" dirty="0" smtClean="0">
                <a:solidFill>
                  <a:srgbClr val="00B0F0"/>
                </a:solidFill>
                <a:latin typeface="Alexandria" charset="0"/>
                <a:cs typeface="Alexandria" charset="0"/>
              </a:rPr>
              <a:t>العينات</a:t>
            </a:r>
            <a:r>
              <a:rPr lang="en-US" sz="4400" b="1" dirty="0" smtClean="0">
                <a:solidFill>
                  <a:srgbClr val="00B0F0"/>
                </a:solidFill>
                <a:latin typeface="Alexandria" charset="0"/>
                <a:cs typeface="Alexandria" charset="0"/>
              </a:rPr>
              <a:t>Samples </a:t>
            </a:r>
            <a:endParaRPr lang="en-US" sz="4400" b="1" dirty="0">
              <a:solidFill>
                <a:srgbClr val="00B0F0"/>
              </a:solidFill>
              <a:latin typeface="Alexandria" charset="0"/>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a:t>
            </a:r>
            <a:r>
              <a:rPr lang="en-US" sz="2800" b="1" dirty="0" smtClean="0">
                <a:solidFill>
                  <a:schemeClr val="tx1"/>
                </a:solidFill>
                <a:latin typeface="Alexandria" charset="0"/>
                <a:cs typeface="Alexandria" charset="0"/>
              </a:rPr>
              <a:t>5</a:t>
            </a:r>
            <a:endParaRPr lang="en-US" sz="2800" b="1" dirty="0">
              <a:solidFill>
                <a:schemeClr val="tx1"/>
              </a:solidFill>
              <a:latin typeface="Alexandria" charset="0"/>
              <a:cs typeface="Alexandria" charset="0"/>
            </a:endParaRPr>
          </a:p>
        </p:txBody>
      </p:sp>
      <p:sp>
        <p:nvSpPr>
          <p:cNvPr id="11" name="TextBox 10"/>
          <p:cNvSpPr txBox="1"/>
          <p:nvPr/>
        </p:nvSpPr>
        <p:spPr>
          <a:xfrm>
            <a:off x="6370224" y="4802552"/>
            <a:ext cx="4256293" cy="707886"/>
          </a:xfrm>
          <a:prstGeom prst="rect">
            <a:avLst/>
          </a:prstGeom>
          <a:noFill/>
        </p:spPr>
        <p:txBody>
          <a:bodyPr wrap="none" rtlCol="0">
            <a:spAutoFit/>
          </a:bodyPr>
          <a:lstStyle/>
          <a:p>
            <a:r>
              <a:rPr lang="en-US" sz="2000" b="1" dirty="0">
                <a:latin typeface="Alexandria" charset="0"/>
                <a:cs typeface="Alexandria" charset="0"/>
              </a:rPr>
              <a:t>REC 001</a:t>
            </a:r>
          </a:p>
          <a:p>
            <a:r>
              <a:rPr lang="en-US" sz="2000" dirty="0">
                <a:latin typeface="Alexandria" charset="0"/>
                <a:cs typeface="Alexandria" charset="0"/>
              </a:rPr>
              <a:t>Research Essentials Completed </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t>
            </a:r>
            <a:r>
              <a:rPr lang="en-US" sz="2800" b="1" dirty="0" smtClean="0">
                <a:solidFill>
                  <a:srgbClr val="00B0F0"/>
                </a:solidFill>
                <a:latin typeface="Alexandria" charset="0"/>
                <a:cs typeface="Alexandria" charset="0"/>
              </a:rPr>
              <a:t>Fayez Ali </a:t>
            </a:r>
            <a:r>
              <a:rPr lang="en-US" sz="2800" b="1" dirty="0" err="1" smtClean="0">
                <a:solidFill>
                  <a:srgbClr val="00B0F0"/>
                </a:solidFill>
                <a:latin typeface="Alexandria" charset="0"/>
                <a:cs typeface="Alexandria" charset="0"/>
              </a:rPr>
              <a:t>Jrad</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3499740" y="1014479"/>
            <a:ext cx="3902032" cy="521970"/>
          </a:xfrm>
          <a:prstGeom prst="rect">
            <a:avLst/>
          </a:prstGeom>
          <a:noFill/>
        </p:spPr>
        <p:txBody>
          <a:bodyPr wrap="square" rtlCol="0">
            <a:spAutoFit/>
          </a:bodyPr>
          <a:lstStyle/>
          <a:p>
            <a:pPr algn="r"/>
            <a:r>
              <a:rPr lang="ar-SY" sz="2800" b="1" dirty="0" smtClean="0">
                <a:latin typeface="Alexandria" charset="0"/>
                <a:cs typeface="Alexandria" charset="0"/>
              </a:rPr>
              <a:t>مخطط العرض</a:t>
            </a:r>
            <a:endParaRPr lang="en-US" sz="28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05</a:t>
            </a:r>
            <a:endParaRPr lang="en-US" sz="4400" b="1" dirty="0">
              <a:solidFill>
                <a:schemeClr val="bg1"/>
              </a:solidFill>
              <a:latin typeface="Alexandria" charset="0"/>
              <a:cs typeface="Alexandria" charset="0"/>
            </a:endParaRPr>
          </a:p>
        </p:txBody>
      </p:sp>
      <p:sp>
        <p:nvSpPr>
          <p:cNvPr id="48" name="TextBox 47"/>
          <p:cNvSpPr txBox="1"/>
          <p:nvPr/>
        </p:nvSpPr>
        <p:spPr>
          <a:xfrm>
            <a:off x="617280" y="2091057"/>
            <a:ext cx="10541000" cy="3252814"/>
          </a:xfrm>
          <a:prstGeom prst="rect">
            <a:avLst/>
          </a:prstGeom>
          <a:noFill/>
        </p:spPr>
        <p:txBody>
          <a:bodyPr wrap="square" rtlCol="0">
            <a:spAutoFit/>
          </a:bodyPr>
          <a:lstStyle/>
          <a:p>
            <a:pPr marL="285750" indent="-285750" algn="just" rtl="1" eaLnBrk="0" fontAlgn="base" hangingPunct="0">
              <a:lnSpc>
                <a:spcPct val="250000"/>
              </a:lnSpc>
              <a:spcBef>
                <a:spcPct val="0"/>
              </a:spcBef>
              <a:spcAft>
                <a:spcPct val="0"/>
              </a:spcAft>
              <a:buFont typeface="Wingdings" panose="05000000000000000000" pitchFamily="2" charset="2"/>
              <a:buChar char="§"/>
            </a:pPr>
            <a:r>
              <a:rPr lang="ar-SY" sz="1700" b="1" dirty="0">
                <a:latin typeface="Alexandria" pitchFamily="2" charset="-78"/>
                <a:cs typeface="Alexandria" pitchFamily="2" charset="-78"/>
              </a:rPr>
              <a:t>مفاهيم </a:t>
            </a:r>
            <a:r>
              <a:rPr lang="ar-SY" sz="1700" b="1" dirty="0" smtClean="0">
                <a:latin typeface="Alexandria" pitchFamily="2" charset="-78"/>
                <a:cs typeface="Alexandria" pitchFamily="2" charset="-78"/>
              </a:rPr>
              <a:t>العينات</a:t>
            </a:r>
          </a:p>
          <a:p>
            <a:pPr marL="285750" indent="-285750" algn="just" rtl="1" eaLnBrk="0" fontAlgn="base" hangingPunct="0">
              <a:lnSpc>
                <a:spcPct val="250000"/>
              </a:lnSpc>
              <a:spcBef>
                <a:spcPct val="0"/>
              </a:spcBef>
              <a:spcAft>
                <a:spcPct val="0"/>
              </a:spcAft>
              <a:buFont typeface="Wingdings" panose="05000000000000000000" pitchFamily="2" charset="2"/>
              <a:buChar char="§"/>
            </a:pPr>
            <a:r>
              <a:rPr lang="ar-SY" sz="1700" b="1" dirty="0">
                <a:latin typeface="Alexandria" pitchFamily="2" charset="-78"/>
                <a:cs typeface="Alexandria" pitchFamily="2" charset="-78"/>
              </a:rPr>
              <a:t>كيفية تحديد حجم عينة</a:t>
            </a:r>
            <a:endParaRPr lang="en-US" sz="1700" b="1" dirty="0">
              <a:latin typeface="Alexandria" pitchFamily="2" charset="-78"/>
              <a:cs typeface="Alexandria" pitchFamily="2" charset="-78"/>
            </a:endParaRPr>
          </a:p>
          <a:p>
            <a:pPr marL="285750" indent="-285750" algn="just" rtl="1" eaLnBrk="0" fontAlgn="base" hangingPunct="0">
              <a:lnSpc>
                <a:spcPct val="250000"/>
              </a:lnSpc>
              <a:spcBef>
                <a:spcPct val="0"/>
              </a:spcBef>
              <a:spcAft>
                <a:spcPct val="0"/>
              </a:spcAft>
              <a:buFont typeface="Wingdings" panose="05000000000000000000" pitchFamily="2" charset="2"/>
              <a:buChar char="§"/>
            </a:pPr>
            <a:r>
              <a:rPr lang="ar-SY" sz="1700" b="1" dirty="0">
                <a:latin typeface="Alexandria" pitchFamily="2" charset="-78"/>
                <a:cs typeface="Alexandria" pitchFamily="2" charset="-78"/>
              </a:rPr>
              <a:t>خطوات اختيار عينة</a:t>
            </a:r>
          </a:p>
          <a:p>
            <a:pPr marL="285750" indent="-285750" algn="just" rtl="1" eaLnBrk="0" fontAlgn="base" hangingPunct="0">
              <a:lnSpc>
                <a:spcPct val="250000"/>
              </a:lnSpc>
              <a:spcBef>
                <a:spcPct val="0"/>
              </a:spcBef>
              <a:spcAft>
                <a:spcPct val="0"/>
              </a:spcAft>
              <a:buFont typeface="Wingdings" panose="05000000000000000000" pitchFamily="2" charset="2"/>
              <a:buChar char="§"/>
            </a:pPr>
            <a:r>
              <a:rPr lang="ar-SY" sz="1700" b="1" dirty="0" smtClean="0">
                <a:latin typeface="Alexandria" pitchFamily="2" charset="-78"/>
                <a:cs typeface="Alexandria" pitchFamily="2" charset="-78"/>
              </a:rPr>
              <a:t>الأنواع المختلفة للعينات</a:t>
            </a:r>
          </a:p>
          <a:p>
            <a:pPr marL="285750" indent="-285750" algn="just" rtl="1" eaLnBrk="0" fontAlgn="base" hangingPunct="0">
              <a:lnSpc>
                <a:spcPct val="250000"/>
              </a:lnSpc>
              <a:spcBef>
                <a:spcPct val="0"/>
              </a:spcBef>
              <a:spcAft>
                <a:spcPct val="0"/>
              </a:spcAft>
              <a:buFont typeface="Wingdings" panose="05000000000000000000" pitchFamily="2" charset="2"/>
              <a:buChar char="§"/>
            </a:pPr>
            <a:r>
              <a:rPr lang="ar-SY" sz="1700" b="1" dirty="0" smtClean="0">
                <a:latin typeface="Alexandria" pitchFamily="2" charset="-78"/>
                <a:cs typeface="Alexandria" pitchFamily="2" charset="-78"/>
              </a:rPr>
              <a:t>العينات المتحيزة</a:t>
            </a:r>
            <a:endParaRPr lang="en-US" sz="1700" b="1"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2" descr="F:\ماستر\صور للماستر\4293521409388632.jpg"/>
          <p:cNvPicPr>
            <a:picLocks noChangeAspect="1" noChangeArrowheads="1"/>
          </p:cNvPicPr>
          <p:nvPr/>
        </p:nvPicPr>
        <p:blipFill rotWithShape="1">
          <a:blip r:embed="rId3">
            <a:extLst>
              <a:ext uri="{28A0092B-C50C-407E-A947-70E740481C1C}">
                <a14:useLocalDpi xmlns:a14="http://schemas.microsoft.com/office/drawing/2010/main" val="0"/>
              </a:ext>
            </a:extLst>
          </a:blip>
          <a:srcRect l="-618" t="989" r="12142" b="-989"/>
          <a:stretch/>
        </p:blipFill>
        <p:spPr bwMode="auto">
          <a:xfrm>
            <a:off x="942309" y="2223123"/>
            <a:ext cx="5472873" cy="366393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1"/>
            <a:ext cx="9345750" cy="44716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645277" y="1585524"/>
            <a:ext cx="8417320" cy="3282950"/>
          </a:xfrm>
          <a:prstGeom prst="rect">
            <a:avLst/>
          </a:prstGeom>
          <a:noFill/>
        </p:spPr>
        <p:txBody>
          <a:bodyPr wrap="square" rtlCol="0">
            <a:spAutoFit/>
          </a:bodyPr>
          <a:lstStyle/>
          <a:p>
            <a:pPr marL="285750" indent="-285750" algn="just" rtl="1">
              <a:lnSpc>
                <a:spcPct val="200000"/>
              </a:lnSpc>
              <a:spcAft>
                <a:spcPts val="1000"/>
              </a:spcAft>
              <a:buFont typeface="Wingdings" panose="05000000000000000000" pitchFamily="2" charset="2"/>
              <a:buChar char="§"/>
            </a:pPr>
            <a:r>
              <a:rPr lang="ar-SY" sz="1700" dirty="0">
                <a:latin typeface="Alexandria" pitchFamily="2" charset="-78"/>
                <a:ea typeface="Calibri"/>
                <a:cs typeface="Alexandria" pitchFamily="2" charset="-78"/>
              </a:rPr>
              <a:t>تتطلب دراسة ظاهرة أو مشكلة ما توفر بيانات ومعلوماتية ضرورية عن هذه الظاهرة أو المشكلة  لتساعد الباحث على اتخاذ قرار أو حكم مناسب </a:t>
            </a:r>
            <a:r>
              <a:rPr lang="ar-SY" sz="1700" dirty="0" smtClean="0">
                <a:latin typeface="Alexandria" pitchFamily="2" charset="-78"/>
                <a:ea typeface="Calibri"/>
                <a:cs typeface="Alexandria" pitchFamily="2" charset="-78"/>
              </a:rPr>
              <a:t>حيالها</a:t>
            </a:r>
            <a:r>
              <a:rPr lang="en-US" sz="1700" dirty="0" smtClean="0">
                <a:latin typeface="Alexandria" pitchFamily="2" charset="-78"/>
                <a:ea typeface="Calibri"/>
                <a:cs typeface="Alexandria" pitchFamily="2" charset="-78"/>
              </a:rPr>
              <a:t>.</a:t>
            </a:r>
            <a:endParaRPr lang="en-US" sz="1700" dirty="0">
              <a:latin typeface="Alexandria" pitchFamily="2" charset="-78"/>
              <a:ea typeface="Calibri"/>
              <a:cs typeface="Alexandria" pitchFamily="2" charset="-78"/>
            </a:endParaRPr>
          </a:p>
          <a:p>
            <a:pPr marL="285750" indent="-285750" algn="just" rtl="1">
              <a:lnSpc>
                <a:spcPct val="200000"/>
              </a:lnSpc>
              <a:spcAft>
                <a:spcPts val="1000"/>
              </a:spcAft>
              <a:buFont typeface="Wingdings" panose="05000000000000000000" pitchFamily="2" charset="2"/>
              <a:buChar char="§"/>
            </a:pPr>
            <a:r>
              <a:rPr lang="ar-SY" sz="1700" dirty="0">
                <a:latin typeface="Alexandria" pitchFamily="2" charset="-78"/>
                <a:ea typeface="Calibri"/>
                <a:cs typeface="Alexandria" pitchFamily="2" charset="-78"/>
              </a:rPr>
              <a:t>إن التحديد الواضح لمجتمع الدراسة والذي يقصد به جميع العناصر أو المفردات التي سيدرسها الباحث أمر ضروري جداً لأنه سيساعده في تحديد الأسلوب العلمي الأمثل لدراسة المجتمع خاصة وأن بعض المشكلات المدروسة أحياناً تغطي مجتمعات كبيرة يصعب دراسة كل عنصر أو حالة </a:t>
            </a:r>
            <a:r>
              <a:rPr lang="ar-SY" sz="1700" dirty="0" smtClean="0">
                <a:latin typeface="Alexandria" pitchFamily="2" charset="-78"/>
                <a:ea typeface="Calibri"/>
                <a:cs typeface="Alexandria" pitchFamily="2" charset="-78"/>
              </a:rPr>
              <a:t>فيها</a:t>
            </a:r>
            <a:r>
              <a:rPr lang="en-US" sz="1700" dirty="0" smtClean="0">
                <a:latin typeface="Alexandria" pitchFamily="2" charset="-78"/>
                <a:ea typeface="Calibri"/>
                <a:cs typeface="Alexandria" pitchFamily="2" charset="-78"/>
              </a:rPr>
              <a:t>.</a:t>
            </a:r>
            <a:endParaRPr lang="en-US" sz="1700" dirty="0">
              <a:latin typeface="Alexandria" pitchFamily="2" charset="-78"/>
              <a:ea typeface="Calibri"/>
              <a:cs typeface="Alexandria" pitchFamily="2" charset="-78"/>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p:cNvSpPr txBox="1"/>
          <p:nvPr/>
        </p:nvSpPr>
        <p:spPr>
          <a:xfrm>
            <a:off x="3902921" y="729958"/>
            <a:ext cx="3902032" cy="523220"/>
          </a:xfrm>
          <a:prstGeom prst="rect">
            <a:avLst/>
          </a:prstGeom>
          <a:noFill/>
        </p:spPr>
        <p:txBody>
          <a:bodyPr wrap="square" rtlCol="0">
            <a:spAutoFit/>
          </a:bodyPr>
          <a:lstStyle/>
          <a:p>
            <a:pPr algn="ctr"/>
            <a:r>
              <a:rPr lang="ar-SY" sz="2800" b="1" kern="0" dirty="0">
                <a:latin typeface="Alexandria" pitchFamily="2" charset="-78"/>
                <a:cs typeface="Alexandria" pitchFamily="2" charset="-78"/>
              </a:rPr>
              <a:t>مفاهيم العينات </a:t>
            </a:r>
            <a:endParaRPr lang="en-US" sz="2800" dirty="0">
              <a:latin typeface="Alexandria" pitchFamily="2" charset="-78"/>
              <a:cs typeface="Alexandria" pitchFamily="2" charset="-78"/>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9" y="729958"/>
            <a:ext cx="3902032" cy="521970"/>
          </a:xfrm>
          <a:prstGeom prst="rect">
            <a:avLst/>
          </a:prstGeom>
          <a:noFill/>
        </p:spPr>
        <p:txBody>
          <a:bodyPr wrap="square" rtlCol="0">
            <a:spAutoFit/>
          </a:bodyPr>
          <a:lstStyle/>
          <a:p>
            <a:pPr algn="ctr"/>
            <a:r>
              <a:rPr lang="ar-SY" sz="2800" b="1" kern="0" dirty="0">
                <a:latin typeface="Alexandria" pitchFamily="2" charset="-78"/>
                <a:cs typeface="Alexandria" pitchFamily="2" charset="-78"/>
              </a:rPr>
              <a:t>مفاهيم العينات </a:t>
            </a:r>
            <a:endParaRPr lang="en-US" sz="2800" dirty="0">
              <a:latin typeface="Alexandria" pitchFamily="2" charset="-78"/>
              <a:cs typeface="Alexandria" pitchFamily="2" charset="-78"/>
            </a:endParaRPr>
          </a:p>
        </p:txBody>
      </p:sp>
      <p:sp>
        <p:nvSpPr>
          <p:cNvPr id="7" name="TextBox 6"/>
          <p:cNvSpPr txBox="1"/>
          <p:nvPr/>
        </p:nvSpPr>
        <p:spPr>
          <a:xfrm>
            <a:off x="1675976" y="1468530"/>
            <a:ext cx="8417320" cy="4062651"/>
          </a:xfrm>
          <a:prstGeom prst="rect">
            <a:avLst/>
          </a:prstGeom>
          <a:noFill/>
        </p:spPr>
        <p:txBody>
          <a:bodyPr wrap="square" rtlCol="0">
            <a:spAutoFit/>
          </a:bodyPr>
          <a:lstStyle/>
          <a:p>
            <a:pPr marL="285750" indent="-285750" algn="just" rtl="1">
              <a:lnSpc>
                <a:spcPct val="200000"/>
              </a:lnSpc>
              <a:spcAft>
                <a:spcPts val="1000"/>
              </a:spcAft>
              <a:buFont typeface="Wingdings" panose="05000000000000000000" pitchFamily="2" charset="2"/>
              <a:buChar char="§"/>
            </a:pPr>
            <a:r>
              <a:rPr lang="ar-SY" sz="1700" dirty="0">
                <a:latin typeface="Alexandria" pitchFamily="2" charset="-78"/>
                <a:ea typeface="Calibri"/>
                <a:cs typeface="Alexandria" pitchFamily="2" charset="-78"/>
              </a:rPr>
              <a:t>بعض المشكلات المدروسة أحياناً تغطي مجتمعات كبيرة يصعب دراسة كل عنصر أو حالة فيها كما:</a:t>
            </a:r>
          </a:p>
          <a:p>
            <a:pPr marL="742950" lvl="1" indent="-285750" algn="just" rtl="1">
              <a:lnSpc>
                <a:spcPct val="200000"/>
              </a:lnSpc>
              <a:spcAft>
                <a:spcPts val="1000"/>
              </a:spcAft>
              <a:buFont typeface="Wingdings" panose="05000000000000000000" pitchFamily="2" charset="2"/>
              <a:buChar char="ü"/>
            </a:pPr>
            <a:r>
              <a:rPr lang="ar-SY" sz="1700" dirty="0">
                <a:latin typeface="Alexandria" pitchFamily="2" charset="-78"/>
                <a:ea typeface="Calibri"/>
                <a:cs typeface="Alexandria" pitchFamily="2" charset="-78"/>
              </a:rPr>
              <a:t>قد يترتب على دراسة كل عنصر أو حالة تكاليف باهظة </a:t>
            </a:r>
            <a:endParaRPr lang="en-US" sz="1700" dirty="0">
              <a:latin typeface="Alexandria" pitchFamily="2" charset="-78"/>
              <a:ea typeface="Calibri"/>
              <a:cs typeface="Alexandria" pitchFamily="2" charset="-78"/>
            </a:endParaRPr>
          </a:p>
          <a:p>
            <a:pPr marL="742950" lvl="1" indent="-285750" algn="just" rtl="1">
              <a:lnSpc>
                <a:spcPct val="200000"/>
              </a:lnSpc>
              <a:spcAft>
                <a:spcPts val="1000"/>
              </a:spcAft>
              <a:buFont typeface="Wingdings" panose="05000000000000000000" pitchFamily="2" charset="2"/>
              <a:buChar char="ü"/>
            </a:pPr>
            <a:r>
              <a:rPr lang="ar-SY" sz="1700" dirty="0">
                <a:latin typeface="Alexandria" pitchFamily="2" charset="-78"/>
                <a:ea typeface="Calibri"/>
                <a:cs typeface="Alexandria" pitchFamily="2" charset="-78"/>
              </a:rPr>
              <a:t>قد تكون دراسة جميع عناصر مجموع غير مجدية </a:t>
            </a:r>
          </a:p>
          <a:p>
            <a:pPr marL="285750" indent="-285750" algn="just" rtl="1">
              <a:lnSpc>
                <a:spcPct val="200000"/>
              </a:lnSpc>
              <a:spcAft>
                <a:spcPts val="1000"/>
              </a:spcAft>
              <a:buFont typeface="Wingdings" panose="05000000000000000000" pitchFamily="2" charset="2"/>
              <a:buChar char="§"/>
            </a:pPr>
            <a:r>
              <a:rPr lang="ar-SY" sz="1700" dirty="0">
                <a:latin typeface="Alexandria" pitchFamily="2" charset="-78"/>
                <a:ea typeface="Calibri"/>
                <a:cs typeface="Alexandria" pitchFamily="2" charset="-78"/>
              </a:rPr>
              <a:t>إن الحاجة إلى اتخاذ قرارات سريعة بخصوص مشكلة أو ظاهرة قد لا يساعد على دراسة جميع عناصر المجتمع لذلك يلجأ الباحث في مثل هذه الحالات إلى استخدام أسلوب العينة بدلاً من أسلوب المسح الشامل.</a:t>
            </a:r>
            <a:endParaRPr lang="en-US" sz="1700" dirty="0">
              <a:latin typeface="Alexandria" pitchFamily="2" charset="-78"/>
              <a:ea typeface="Calibri"/>
              <a:cs typeface="Alexandria" pitchFamily="2" charset="-78"/>
            </a:endParaRPr>
          </a:p>
        </p:txBody>
      </p:sp>
    </p:spTree>
    <p:extLst>
      <p:ext uri="{BB962C8B-B14F-4D97-AF65-F5344CB8AC3E}">
        <p14:creationId xmlns:p14="http://schemas.microsoft.com/office/powerpoint/2010/main" val="251299556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9" y="729958"/>
            <a:ext cx="3902032" cy="461665"/>
          </a:xfrm>
          <a:prstGeom prst="rect">
            <a:avLst/>
          </a:prstGeom>
          <a:noFill/>
        </p:spPr>
        <p:txBody>
          <a:bodyPr wrap="square" rtlCol="0">
            <a:spAutoFit/>
          </a:bodyPr>
          <a:lstStyle/>
          <a:p>
            <a:pPr algn="ctr"/>
            <a:r>
              <a:rPr lang="ar-SY" sz="2400" b="1" kern="0" dirty="0">
                <a:latin typeface="Alexandria" pitchFamily="2" charset="-78"/>
                <a:cs typeface="Alexandria" pitchFamily="2" charset="-78"/>
              </a:rPr>
              <a:t>مفاهيم العينات </a:t>
            </a:r>
            <a:endParaRPr lang="en-US" sz="2400" dirty="0">
              <a:latin typeface="Alexandria" pitchFamily="2" charset="-78"/>
              <a:cs typeface="Alexandria" pitchFamily="2" charset="-78"/>
            </a:endParaRPr>
          </a:p>
        </p:txBody>
      </p:sp>
      <p:sp>
        <p:nvSpPr>
          <p:cNvPr id="8" name="Rectangle 27">
            <a:extLst>
              <a:ext uri="{FF2B5EF4-FFF2-40B4-BE49-F238E27FC236}">
                <a16:creationId xmlns:a16="http://schemas.microsoft.com/office/drawing/2014/main" id="{340E357E-D8C2-487F-AB8E-2239496FCEE4}"/>
              </a:ext>
            </a:extLst>
          </p:cNvPr>
          <p:cNvSpPr/>
          <p:nvPr/>
        </p:nvSpPr>
        <p:spPr>
          <a:xfrm>
            <a:off x="6942077" y="1493376"/>
            <a:ext cx="3193473" cy="761046"/>
          </a:xfrm>
          <a:prstGeom prst="rect">
            <a:avLst/>
          </a:prstGeom>
          <a:solidFill>
            <a:srgbClr val="FF3F5F"/>
          </a:solidFill>
          <a:ln w="12700" cap="flat" cmpd="sng" algn="ctr">
            <a:noFill/>
            <a:prstDash val="solid"/>
            <a:miter lim="800000"/>
          </a:ln>
          <a:effectLst/>
        </p:spPr>
        <p:txBody>
          <a:bodyPr rtlCol="0" anchor="ctr"/>
          <a:lstStyle/>
          <a:p>
            <a:pPr algn="ctr" defTabSz="713232">
              <a:defRPr/>
            </a:pPr>
            <a:endParaRPr lang="en-US" sz="1404" kern="0" dirty="0">
              <a:solidFill>
                <a:prstClr val="white"/>
              </a:solidFill>
              <a:latin typeface="Simplified Arabic" panose="02020603050405020304" pitchFamily="18" charset="-78"/>
              <a:cs typeface="Simplified Arabic" panose="02020603050405020304" pitchFamily="18" charset="-78"/>
            </a:endParaRPr>
          </a:p>
        </p:txBody>
      </p:sp>
      <p:sp>
        <p:nvSpPr>
          <p:cNvPr id="9" name="Rectangle 29">
            <a:extLst>
              <a:ext uri="{FF2B5EF4-FFF2-40B4-BE49-F238E27FC236}">
                <a16:creationId xmlns:a16="http://schemas.microsoft.com/office/drawing/2014/main" id="{FC91549B-62C1-410A-8119-2888F6105AC8}"/>
              </a:ext>
            </a:extLst>
          </p:cNvPr>
          <p:cNvSpPr/>
          <p:nvPr/>
        </p:nvSpPr>
        <p:spPr>
          <a:xfrm>
            <a:off x="5504447" y="1493375"/>
            <a:ext cx="4250101" cy="761047"/>
          </a:xfrm>
          <a:prstGeom prst="rect">
            <a:avLst/>
          </a:prstGeom>
          <a:solidFill>
            <a:srgbClr val="445468"/>
          </a:solidFill>
          <a:ln w="12700" cap="flat" cmpd="sng" algn="ctr">
            <a:noFill/>
            <a:prstDash val="solid"/>
            <a:miter lim="800000"/>
          </a:ln>
          <a:effectLst/>
        </p:spPr>
        <p:txBody>
          <a:bodyPr rtlCol="0" anchor="ctr"/>
          <a:lstStyle/>
          <a:p>
            <a:pPr algn="ctr" defTabSz="713232">
              <a:defRPr/>
            </a:pPr>
            <a:endParaRPr lang="en-US" sz="2400" kern="0" dirty="0">
              <a:solidFill>
                <a:prstClr val="white"/>
              </a:solidFill>
              <a:latin typeface="Simplified Arabic" panose="02020603050405020304" pitchFamily="18" charset="-78"/>
              <a:cs typeface="Simplified Arabic" panose="02020603050405020304" pitchFamily="18" charset="-78"/>
            </a:endParaRPr>
          </a:p>
        </p:txBody>
      </p:sp>
      <p:sp>
        <p:nvSpPr>
          <p:cNvPr id="10" name="Text Placeholder 5">
            <a:extLst>
              <a:ext uri="{FF2B5EF4-FFF2-40B4-BE49-F238E27FC236}">
                <a16:creationId xmlns:a16="http://schemas.microsoft.com/office/drawing/2014/main" id="{AA7ACD4C-59FB-42D1-A2D0-2ACB00B9DBF7}"/>
              </a:ext>
            </a:extLst>
          </p:cNvPr>
          <p:cNvSpPr txBox="1">
            <a:spLocks/>
          </p:cNvSpPr>
          <p:nvPr/>
        </p:nvSpPr>
        <p:spPr>
          <a:xfrm>
            <a:off x="5241434" y="1675223"/>
            <a:ext cx="4585757" cy="320040"/>
          </a:xfrm>
          <a:prstGeom prst="rect">
            <a:avLst/>
          </a:prstGeom>
        </p:spPr>
        <p:txBody>
          <a:bodyPr vert="horz" lIns="91440" tIns="45720" rIns="91440" bIns="45720" rtlCol="0">
            <a:noAutofit/>
          </a:bodyPr>
          <a:lstStyle>
            <a:lvl1pPr marL="0" indent="0" algn="ctr" defTabSz="685800" rtl="0" eaLnBrk="1" latinLnBrk="0" hangingPunct="1">
              <a:lnSpc>
                <a:spcPct val="90000"/>
              </a:lnSpc>
              <a:spcBef>
                <a:spcPts val="750"/>
              </a:spcBef>
              <a:buFont typeface="Arial" panose="020B0604020202020204" pitchFamily="34" charset="0"/>
              <a:buNone/>
              <a:defRPr sz="2000" kern="1200">
                <a:solidFill>
                  <a:schemeClr val="tx1"/>
                </a:solidFill>
                <a:latin typeface="+mj-lt"/>
                <a:ea typeface="Roboto" pitchFamily="2" charset="0"/>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rtl="1"/>
            <a:r>
              <a:rPr lang="ar-SY" sz="2800" b="1" dirty="0">
                <a:solidFill>
                  <a:srgbClr val="FFFFFF"/>
                </a:solidFill>
                <a:latin typeface="Simplified Arabic" panose="02020603050405020304" pitchFamily="18" charset="-78"/>
                <a:cs typeface="Simplified Arabic" panose="02020603050405020304" pitchFamily="18" charset="-78"/>
              </a:rPr>
              <a:t>مفاهيم الأساسية </a:t>
            </a:r>
            <a:endParaRPr lang="ar-SY" b="1" dirty="0">
              <a:solidFill>
                <a:srgbClr val="FFFFFF"/>
              </a:solidFill>
              <a:latin typeface="Simplified Arabic" panose="02020603050405020304" pitchFamily="18" charset="-78"/>
              <a:cs typeface="Simplified Arabic" panose="02020603050405020304" pitchFamily="18" charset="-78"/>
            </a:endParaRPr>
          </a:p>
        </p:txBody>
      </p:sp>
      <p:sp>
        <p:nvSpPr>
          <p:cNvPr id="11" name="Rectangle 12">
            <a:extLst>
              <a:ext uri="{FF2B5EF4-FFF2-40B4-BE49-F238E27FC236}">
                <a16:creationId xmlns:a16="http://schemas.microsoft.com/office/drawing/2014/main" id="{957D0EA3-CBD8-4760-ABEE-972529248A64}"/>
              </a:ext>
            </a:extLst>
          </p:cNvPr>
          <p:cNvSpPr/>
          <p:nvPr/>
        </p:nvSpPr>
        <p:spPr>
          <a:xfrm>
            <a:off x="1535767" y="2385294"/>
            <a:ext cx="8610600" cy="824729"/>
          </a:xfrm>
          <a:prstGeom prst="rect">
            <a:avLst/>
          </a:prstGeom>
          <a:solidFill>
            <a:srgbClr val="00B050"/>
          </a:solidFill>
          <a:ln w="12700" cap="flat" cmpd="sng" algn="ctr">
            <a:noFill/>
            <a:prstDash val="solid"/>
            <a:miter lim="800000"/>
          </a:ln>
          <a:effectLst/>
        </p:spPr>
        <p:txBody>
          <a:bodyPr rtlCol="0" anchor="ctr"/>
          <a:lstStyle/>
          <a:p>
            <a:pPr algn="ctr" defTabSz="713232">
              <a:defRPr/>
            </a:pPr>
            <a:endParaRPr lang="en-US" sz="1404" kern="0" dirty="0">
              <a:solidFill>
                <a:prstClr val="white"/>
              </a:solidFill>
              <a:latin typeface="Roboto Lt"/>
            </a:endParaRPr>
          </a:p>
        </p:txBody>
      </p:sp>
      <p:sp>
        <p:nvSpPr>
          <p:cNvPr id="12" name="Rectangle 13">
            <a:extLst>
              <a:ext uri="{FF2B5EF4-FFF2-40B4-BE49-F238E27FC236}">
                <a16:creationId xmlns:a16="http://schemas.microsoft.com/office/drawing/2014/main" id="{D88F9EFF-D9BE-4514-A56F-80D9571BF7CA}"/>
              </a:ext>
            </a:extLst>
          </p:cNvPr>
          <p:cNvSpPr/>
          <p:nvPr/>
        </p:nvSpPr>
        <p:spPr>
          <a:xfrm>
            <a:off x="1921843" y="2385417"/>
            <a:ext cx="7812741" cy="824729"/>
          </a:xfrm>
          <a:prstGeom prst="rect">
            <a:avLst/>
          </a:prstGeom>
          <a:solidFill>
            <a:srgbClr val="445468"/>
          </a:solidFill>
          <a:ln w="12700" cap="flat" cmpd="sng" algn="ctr">
            <a:noFill/>
            <a:prstDash val="solid"/>
            <a:miter lim="800000"/>
          </a:ln>
          <a:effectLst/>
        </p:spPr>
        <p:txBody>
          <a:bodyPr rtlCol="0" anchor="ctr"/>
          <a:lstStyle/>
          <a:p>
            <a:pPr algn="ctr" defTabSz="713232">
              <a:defRPr/>
            </a:pPr>
            <a:endParaRPr lang="en-US" sz="1404" kern="0" dirty="0">
              <a:solidFill>
                <a:prstClr val="white"/>
              </a:solidFill>
              <a:latin typeface="Roboto Lt"/>
            </a:endParaRPr>
          </a:p>
        </p:txBody>
      </p:sp>
      <p:sp>
        <p:nvSpPr>
          <p:cNvPr id="13" name="Text Placeholder 5">
            <a:extLst>
              <a:ext uri="{FF2B5EF4-FFF2-40B4-BE49-F238E27FC236}">
                <a16:creationId xmlns:a16="http://schemas.microsoft.com/office/drawing/2014/main" id="{AF091770-3E12-4571-93D2-040AD40B8C2E}"/>
              </a:ext>
            </a:extLst>
          </p:cNvPr>
          <p:cNvSpPr txBox="1">
            <a:spLocks/>
          </p:cNvSpPr>
          <p:nvPr/>
        </p:nvSpPr>
        <p:spPr>
          <a:xfrm>
            <a:off x="2005269" y="2409274"/>
            <a:ext cx="7821922" cy="648212"/>
          </a:xfrm>
          <a:prstGeom prst="rect">
            <a:avLst/>
          </a:prstGeom>
        </p:spPr>
        <p:txBody>
          <a:bodyPr vert="horz" lIns="91440" tIns="45720" rIns="91440" bIns="45720" rtlCol="0">
            <a:noAutofit/>
          </a:bodyPr>
          <a:lstStyle>
            <a:lvl1pPr marL="0" indent="0" algn="ctr" defTabSz="685800" rtl="0" eaLnBrk="1" latinLnBrk="0" hangingPunct="1">
              <a:lnSpc>
                <a:spcPct val="90000"/>
              </a:lnSpc>
              <a:spcBef>
                <a:spcPts val="750"/>
              </a:spcBef>
              <a:buFont typeface="Arial" panose="020B0604020202020204" pitchFamily="34" charset="0"/>
              <a:buNone/>
              <a:defRPr sz="2000" kern="1200">
                <a:solidFill>
                  <a:schemeClr val="tx1"/>
                </a:solidFill>
                <a:latin typeface="+mj-lt"/>
                <a:ea typeface="Roboto" pitchFamily="2" charset="0"/>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gn="just" rtl="1">
              <a:lnSpc>
                <a:spcPct val="150000"/>
              </a:lnSpc>
            </a:pPr>
            <a:r>
              <a:rPr lang="ar-SY" sz="1600" b="1" dirty="0">
                <a:solidFill>
                  <a:schemeClr val="bg1"/>
                </a:solidFill>
                <a:latin typeface="Alexandria" pitchFamily="2" charset="-78"/>
                <a:cs typeface="Alexandria" pitchFamily="2" charset="-78"/>
              </a:rPr>
              <a:t>مجتمع الدراسة : يشمل جميع عناصر ومفردات المشكلة أو الظاهرة قيد الدراسة </a:t>
            </a:r>
            <a:r>
              <a:rPr lang="ar-SY" sz="1600" b="1" dirty="0" smtClean="0">
                <a:solidFill>
                  <a:schemeClr val="bg1"/>
                </a:solidFill>
                <a:latin typeface="Alexandria" pitchFamily="2" charset="-78"/>
                <a:cs typeface="Alexandria" pitchFamily="2" charset="-78"/>
              </a:rPr>
              <a:t>ويتكون </a:t>
            </a:r>
            <a:r>
              <a:rPr lang="ar-SY" sz="1600" b="1" dirty="0">
                <a:solidFill>
                  <a:schemeClr val="bg1"/>
                </a:solidFill>
                <a:latin typeface="Alexandria" pitchFamily="2" charset="-78"/>
                <a:cs typeface="Alexandria" pitchFamily="2" charset="-78"/>
              </a:rPr>
              <a:t>مجتمع الدراسة عادة من عناصر ومفردات </a:t>
            </a:r>
            <a:endParaRPr lang="en-US" sz="1600" b="1" dirty="0">
              <a:solidFill>
                <a:schemeClr val="bg1"/>
              </a:solidFill>
              <a:latin typeface="Alexandria" pitchFamily="2" charset="-78"/>
              <a:cs typeface="Alexandria" pitchFamily="2" charset="-78"/>
            </a:endParaRPr>
          </a:p>
        </p:txBody>
      </p:sp>
      <p:sp>
        <p:nvSpPr>
          <p:cNvPr id="14" name="Rectangle 12">
            <a:extLst>
              <a:ext uri="{FF2B5EF4-FFF2-40B4-BE49-F238E27FC236}">
                <a16:creationId xmlns:a16="http://schemas.microsoft.com/office/drawing/2014/main" id="{FA2B46F2-6493-431A-8137-F552978DA699}"/>
              </a:ext>
            </a:extLst>
          </p:cNvPr>
          <p:cNvSpPr/>
          <p:nvPr/>
        </p:nvSpPr>
        <p:spPr>
          <a:xfrm>
            <a:off x="1544392" y="3359535"/>
            <a:ext cx="8610600" cy="824729"/>
          </a:xfrm>
          <a:prstGeom prst="rect">
            <a:avLst/>
          </a:prstGeom>
          <a:solidFill>
            <a:srgbClr val="00B050"/>
          </a:solidFill>
          <a:ln w="12700" cap="flat" cmpd="sng" algn="ctr">
            <a:noFill/>
            <a:prstDash val="solid"/>
            <a:miter lim="800000"/>
          </a:ln>
          <a:effectLst/>
        </p:spPr>
        <p:txBody>
          <a:bodyPr rtlCol="0" anchor="ctr"/>
          <a:lstStyle/>
          <a:p>
            <a:pPr algn="ctr" defTabSz="713232">
              <a:defRPr/>
            </a:pPr>
            <a:endParaRPr lang="en-US" sz="1404" kern="0" dirty="0">
              <a:solidFill>
                <a:prstClr val="white"/>
              </a:solidFill>
              <a:latin typeface="Roboto Lt"/>
            </a:endParaRPr>
          </a:p>
        </p:txBody>
      </p:sp>
      <p:sp>
        <p:nvSpPr>
          <p:cNvPr id="15" name="Rectangle 13">
            <a:extLst>
              <a:ext uri="{FF2B5EF4-FFF2-40B4-BE49-F238E27FC236}">
                <a16:creationId xmlns:a16="http://schemas.microsoft.com/office/drawing/2014/main" id="{51724E55-64A1-4934-84E6-A0F8E94C5877}"/>
              </a:ext>
            </a:extLst>
          </p:cNvPr>
          <p:cNvSpPr/>
          <p:nvPr/>
        </p:nvSpPr>
        <p:spPr>
          <a:xfrm>
            <a:off x="1930468" y="3359658"/>
            <a:ext cx="7812741" cy="824729"/>
          </a:xfrm>
          <a:prstGeom prst="rect">
            <a:avLst/>
          </a:prstGeom>
          <a:solidFill>
            <a:srgbClr val="445468"/>
          </a:solidFill>
          <a:ln w="12700" cap="flat" cmpd="sng" algn="ctr">
            <a:noFill/>
            <a:prstDash val="solid"/>
            <a:miter lim="800000"/>
          </a:ln>
          <a:effectLst/>
        </p:spPr>
        <p:txBody>
          <a:bodyPr rtlCol="0" anchor="ctr"/>
          <a:lstStyle/>
          <a:p>
            <a:pPr algn="ctr" defTabSz="713232">
              <a:defRPr/>
            </a:pPr>
            <a:endParaRPr lang="en-US" sz="1404" kern="0" dirty="0">
              <a:solidFill>
                <a:prstClr val="white"/>
              </a:solidFill>
              <a:latin typeface="Roboto Lt"/>
            </a:endParaRPr>
          </a:p>
        </p:txBody>
      </p:sp>
      <p:sp>
        <p:nvSpPr>
          <p:cNvPr id="16" name="Text Placeholder 5">
            <a:extLst>
              <a:ext uri="{FF2B5EF4-FFF2-40B4-BE49-F238E27FC236}">
                <a16:creationId xmlns:a16="http://schemas.microsoft.com/office/drawing/2014/main" id="{FCDD3213-25DD-48BA-9231-8C57B6DC92F3}"/>
              </a:ext>
            </a:extLst>
          </p:cNvPr>
          <p:cNvSpPr txBox="1">
            <a:spLocks/>
          </p:cNvSpPr>
          <p:nvPr/>
        </p:nvSpPr>
        <p:spPr>
          <a:xfrm>
            <a:off x="1930469" y="3340895"/>
            <a:ext cx="7499232" cy="648212"/>
          </a:xfrm>
          <a:prstGeom prst="rect">
            <a:avLst/>
          </a:prstGeom>
        </p:spPr>
        <p:txBody>
          <a:bodyPr vert="horz" lIns="91440" tIns="45720" rIns="91440" bIns="45720" rtlCol="0">
            <a:noAutofit/>
          </a:bodyPr>
          <a:lstStyle>
            <a:lvl1pPr marL="0" indent="0" algn="ctr" defTabSz="685800" rtl="0" eaLnBrk="1" latinLnBrk="0" hangingPunct="1">
              <a:lnSpc>
                <a:spcPct val="90000"/>
              </a:lnSpc>
              <a:spcBef>
                <a:spcPts val="750"/>
              </a:spcBef>
              <a:buFont typeface="Arial" panose="020B0604020202020204" pitchFamily="34" charset="0"/>
              <a:buNone/>
              <a:defRPr sz="2000" kern="1200">
                <a:solidFill>
                  <a:schemeClr val="tx1"/>
                </a:solidFill>
                <a:latin typeface="+mj-lt"/>
                <a:ea typeface="Roboto" pitchFamily="2" charset="0"/>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gn="just" rtl="1">
              <a:lnSpc>
                <a:spcPct val="150000"/>
              </a:lnSpc>
              <a:spcAft>
                <a:spcPts val="1000"/>
              </a:spcAft>
            </a:pPr>
            <a:r>
              <a:rPr lang="ar-SY" sz="1600" b="1" dirty="0">
                <a:solidFill>
                  <a:schemeClr val="bg1"/>
                </a:solidFill>
                <a:latin typeface="Alexandria" pitchFamily="2" charset="-78"/>
                <a:ea typeface="Calibri"/>
                <a:cs typeface="Alexandria" pitchFamily="2" charset="-78"/>
              </a:rPr>
              <a:t>أسلوب المسح الشامل : جميع البيانات والمعلومات عن جميع عناصر ومفردات الدراسة </a:t>
            </a:r>
            <a:endParaRPr lang="en-US" sz="1600" b="1" dirty="0">
              <a:solidFill>
                <a:schemeClr val="bg1"/>
              </a:solidFill>
              <a:latin typeface="Alexandria" pitchFamily="2" charset="-78"/>
              <a:ea typeface="Calibri"/>
              <a:cs typeface="Alexandria" pitchFamily="2" charset="-78"/>
            </a:endParaRPr>
          </a:p>
          <a:p>
            <a:pPr marL="117475" lvl="0" defTabSz="914400" rtl="1">
              <a:lnSpc>
                <a:spcPct val="150000"/>
              </a:lnSpc>
              <a:spcBef>
                <a:spcPct val="20000"/>
              </a:spcBef>
              <a:buClr>
                <a:srgbClr val="C00000"/>
              </a:buClr>
              <a:buSzPct val="95000"/>
              <a:tabLst>
                <a:tab pos="174625" algn="l"/>
              </a:tabLst>
            </a:pPr>
            <a:endParaRPr lang="ar-SY" sz="1600" b="1" dirty="0">
              <a:solidFill>
                <a:schemeClr val="bg1"/>
              </a:solidFill>
              <a:latin typeface="Alexandria" pitchFamily="2" charset="-78"/>
              <a:ea typeface="+mn-ea"/>
              <a:cs typeface="Alexandria" pitchFamily="2" charset="-78"/>
            </a:endParaRPr>
          </a:p>
        </p:txBody>
      </p:sp>
      <p:sp>
        <p:nvSpPr>
          <p:cNvPr id="17" name="Rectangle 12">
            <a:extLst>
              <a:ext uri="{FF2B5EF4-FFF2-40B4-BE49-F238E27FC236}">
                <a16:creationId xmlns:a16="http://schemas.microsoft.com/office/drawing/2014/main" id="{322FB9E1-3D02-4085-BD64-185BE6B8199E}"/>
              </a:ext>
            </a:extLst>
          </p:cNvPr>
          <p:cNvSpPr/>
          <p:nvPr/>
        </p:nvSpPr>
        <p:spPr>
          <a:xfrm>
            <a:off x="1524950" y="4390577"/>
            <a:ext cx="8610600" cy="824729"/>
          </a:xfrm>
          <a:prstGeom prst="rect">
            <a:avLst/>
          </a:prstGeom>
          <a:solidFill>
            <a:srgbClr val="00B050"/>
          </a:solidFill>
          <a:ln w="12700" cap="flat" cmpd="sng" algn="ctr">
            <a:noFill/>
            <a:prstDash val="solid"/>
            <a:miter lim="800000"/>
          </a:ln>
          <a:effectLst/>
        </p:spPr>
        <p:txBody>
          <a:bodyPr rtlCol="0" anchor="ctr"/>
          <a:lstStyle/>
          <a:p>
            <a:pPr algn="ctr" defTabSz="713232">
              <a:defRPr/>
            </a:pPr>
            <a:endParaRPr lang="en-US" sz="1404" kern="0" dirty="0">
              <a:solidFill>
                <a:prstClr val="white"/>
              </a:solidFill>
              <a:latin typeface="Roboto Lt"/>
            </a:endParaRPr>
          </a:p>
        </p:txBody>
      </p:sp>
      <p:sp>
        <p:nvSpPr>
          <p:cNvPr id="18" name="Rectangle 13">
            <a:extLst>
              <a:ext uri="{FF2B5EF4-FFF2-40B4-BE49-F238E27FC236}">
                <a16:creationId xmlns:a16="http://schemas.microsoft.com/office/drawing/2014/main" id="{C26F6FC2-9EFF-4DBD-93B3-7074C996864A}"/>
              </a:ext>
            </a:extLst>
          </p:cNvPr>
          <p:cNvSpPr/>
          <p:nvPr/>
        </p:nvSpPr>
        <p:spPr>
          <a:xfrm>
            <a:off x="1911026" y="4390700"/>
            <a:ext cx="7812741" cy="824729"/>
          </a:xfrm>
          <a:prstGeom prst="rect">
            <a:avLst/>
          </a:prstGeom>
          <a:solidFill>
            <a:srgbClr val="445468"/>
          </a:solidFill>
          <a:ln w="12700" cap="flat" cmpd="sng" algn="ctr">
            <a:noFill/>
            <a:prstDash val="solid"/>
            <a:miter lim="800000"/>
          </a:ln>
          <a:effectLst/>
        </p:spPr>
        <p:txBody>
          <a:bodyPr rtlCol="0" anchor="ctr"/>
          <a:lstStyle/>
          <a:p>
            <a:pPr algn="ctr" defTabSz="713232">
              <a:defRPr/>
            </a:pPr>
            <a:endParaRPr lang="en-US" sz="1404" kern="0" dirty="0">
              <a:solidFill>
                <a:prstClr val="white"/>
              </a:solidFill>
              <a:latin typeface="Roboto Lt"/>
            </a:endParaRPr>
          </a:p>
        </p:txBody>
      </p:sp>
      <p:sp>
        <p:nvSpPr>
          <p:cNvPr id="19" name="Text Placeholder 5">
            <a:extLst>
              <a:ext uri="{FF2B5EF4-FFF2-40B4-BE49-F238E27FC236}">
                <a16:creationId xmlns:a16="http://schemas.microsoft.com/office/drawing/2014/main" id="{A7CF46FF-7721-4B18-A180-1C63C3BE314A}"/>
              </a:ext>
            </a:extLst>
          </p:cNvPr>
          <p:cNvSpPr txBox="1">
            <a:spLocks/>
          </p:cNvSpPr>
          <p:nvPr/>
        </p:nvSpPr>
        <p:spPr>
          <a:xfrm>
            <a:off x="1911026" y="4511637"/>
            <a:ext cx="7976529" cy="648212"/>
          </a:xfrm>
          <a:prstGeom prst="rect">
            <a:avLst/>
          </a:prstGeom>
        </p:spPr>
        <p:txBody>
          <a:bodyPr vert="horz" lIns="91440" tIns="45720" rIns="91440" bIns="45720" rtlCol="0">
            <a:noAutofit/>
          </a:bodyPr>
          <a:lstStyle>
            <a:lvl1pPr marL="0" indent="0" algn="ctr" defTabSz="685800" rtl="0" eaLnBrk="1" latinLnBrk="0" hangingPunct="1">
              <a:lnSpc>
                <a:spcPct val="90000"/>
              </a:lnSpc>
              <a:spcBef>
                <a:spcPts val="750"/>
              </a:spcBef>
              <a:buFont typeface="Arial" panose="020B0604020202020204" pitchFamily="34" charset="0"/>
              <a:buNone/>
              <a:defRPr sz="2000" kern="1200">
                <a:solidFill>
                  <a:schemeClr val="tx1"/>
                </a:solidFill>
                <a:latin typeface="+mj-lt"/>
                <a:ea typeface="Roboto" pitchFamily="2" charset="0"/>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117475" algn="just" defTabSz="914400" rtl="1">
              <a:lnSpc>
                <a:spcPct val="150000"/>
              </a:lnSpc>
              <a:spcBef>
                <a:spcPct val="20000"/>
              </a:spcBef>
              <a:buClr>
                <a:srgbClr val="C00000"/>
              </a:buClr>
              <a:buSzPct val="95000"/>
              <a:tabLst>
                <a:tab pos="174625" algn="l"/>
              </a:tabLst>
            </a:pPr>
            <a:r>
              <a:rPr lang="ar-SY" sz="1600" b="1" dirty="0">
                <a:solidFill>
                  <a:schemeClr val="bg1"/>
                </a:solidFill>
                <a:latin typeface="Alexandria" pitchFamily="2" charset="-78"/>
                <a:cs typeface="Alexandria" pitchFamily="2" charset="-78"/>
              </a:rPr>
              <a:t>أسلوب العينة : تعني طريقة جمع البيانات والمعلومات عن عناصر وحالات محددة </a:t>
            </a:r>
            <a:endParaRPr lang="en-US" sz="1600" b="1" dirty="0">
              <a:solidFill>
                <a:schemeClr val="bg1"/>
              </a:solidFill>
              <a:latin typeface="Alexandria" pitchFamily="2" charset="-78"/>
              <a:cs typeface="Alexandria" pitchFamily="2" charset="-78"/>
            </a:endParaRPr>
          </a:p>
          <a:p>
            <a:pPr marL="117475" lvl="0" defTabSz="914400" rtl="1">
              <a:lnSpc>
                <a:spcPct val="150000"/>
              </a:lnSpc>
              <a:spcBef>
                <a:spcPct val="20000"/>
              </a:spcBef>
              <a:buClr>
                <a:srgbClr val="C00000"/>
              </a:buClr>
              <a:buSzPct val="95000"/>
              <a:tabLst>
                <a:tab pos="174625" algn="l"/>
              </a:tabLst>
            </a:pPr>
            <a:endParaRPr lang="ar-SY" sz="1600" b="1" dirty="0">
              <a:solidFill>
                <a:schemeClr val="bg1"/>
              </a:solidFill>
              <a:latin typeface="Alexandria" pitchFamily="2" charset="-78"/>
              <a:ea typeface="+mn-ea"/>
              <a:cs typeface="Alexandria" pitchFamily="2" charset="-78"/>
            </a:endParaRPr>
          </a:p>
        </p:txBody>
      </p:sp>
    </p:spTree>
    <p:extLst>
      <p:ext uri="{BB962C8B-B14F-4D97-AF65-F5344CB8AC3E}">
        <p14:creationId xmlns:p14="http://schemas.microsoft.com/office/powerpoint/2010/main" val="64071109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Rounded Corners 24"/>
          <p:cNvSpPr/>
          <p:nvPr/>
        </p:nvSpPr>
        <p:spPr>
          <a:xfrm>
            <a:off x="1181062"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p:cNvSpPr txBox="1"/>
          <p:nvPr/>
        </p:nvSpPr>
        <p:spPr>
          <a:xfrm>
            <a:off x="3190928" y="729958"/>
            <a:ext cx="4886271" cy="430887"/>
          </a:xfrm>
          <a:prstGeom prst="rect">
            <a:avLst/>
          </a:prstGeom>
          <a:noFill/>
        </p:spPr>
        <p:txBody>
          <a:bodyPr wrap="square" rtlCol="0">
            <a:spAutoFit/>
          </a:bodyPr>
          <a:lstStyle/>
          <a:p>
            <a:pPr algn="ctr" rtl="1"/>
            <a:r>
              <a:rPr lang="ar-SY" sz="2200" b="1" dirty="0">
                <a:latin typeface="Alexandria" pitchFamily="2" charset="-78"/>
                <a:cs typeface="Alexandria" pitchFamily="2" charset="-78"/>
              </a:rPr>
              <a:t>فوائد أسلوب المسح بالعينة </a:t>
            </a:r>
            <a:endParaRPr lang="en-US" sz="2200" b="1" dirty="0">
              <a:latin typeface="Alexandria" pitchFamily="2" charset="-78"/>
              <a:cs typeface="Alexandria" pitchFamily="2" charset="-78"/>
            </a:endParaRPr>
          </a:p>
        </p:txBody>
      </p:sp>
      <p:sp>
        <p:nvSpPr>
          <p:cNvPr id="13" name="角丸四角形 35">
            <a:extLst>
              <a:ext uri="{FF2B5EF4-FFF2-40B4-BE49-F238E27FC236}">
                <a16:creationId xmlns:a16="http://schemas.microsoft.com/office/drawing/2014/main" id="{F900390E-B570-4491-B902-29E8DC81FF58}"/>
              </a:ext>
            </a:extLst>
          </p:cNvPr>
          <p:cNvSpPr/>
          <p:nvPr/>
        </p:nvSpPr>
        <p:spPr>
          <a:xfrm>
            <a:off x="6515596" y="1542754"/>
            <a:ext cx="3228366" cy="761047"/>
          </a:xfrm>
          <a:prstGeom prst="roundRect">
            <a:avLst>
              <a:gd name="adj" fmla="val 50000"/>
            </a:avLst>
          </a:prstGeom>
          <a:solidFill>
            <a:srgbClr val="C6F1FF"/>
          </a:solidFill>
          <a:ln w="25400" cap="flat" cmpd="sng" algn="ctr">
            <a:solidFill>
              <a:srgbClr val="0092C0"/>
            </a:solid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endParaRPr kumimoji="1" lang="ja-JP" altLang="en-US" sz="2400" kern="0" dirty="0">
              <a:solidFill>
                <a:prstClr val="white"/>
              </a:solidFill>
              <a:latin typeface="Route 159 Light" pitchFamily="50" charset="0"/>
              <a:ea typeface="ＭＳ Ｐゴシック" panose="020B0600070205080204" pitchFamily="34" charset="-128"/>
            </a:endParaRPr>
          </a:p>
        </p:txBody>
      </p:sp>
      <p:sp>
        <p:nvSpPr>
          <p:cNvPr id="14" name="円/楕円 4">
            <a:extLst>
              <a:ext uri="{FF2B5EF4-FFF2-40B4-BE49-F238E27FC236}">
                <a16:creationId xmlns:a16="http://schemas.microsoft.com/office/drawing/2014/main" id="{1D68BC83-ADF0-45B0-97BB-32ECAEE90DC1}"/>
              </a:ext>
            </a:extLst>
          </p:cNvPr>
          <p:cNvSpPr/>
          <p:nvPr/>
        </p:nvSpPr>
        <p:spPr>
          <a:xfrm>
            <a:off x="9209024" y="1769581"/>
            <a:ext cx="288610" cy="320040"/>
          </a:xfrm>
          <a:prstGeom prst="ellipse">
            <a:avLst/>
          </a:prstGeom>
          <a:solidFill>
            <a:srgbClr val="0092C0"/>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endParaRPr kumimoji="1" lang="ja-JP" altLang="en-US" sz="3200" kern="0">
              <a:solidFill>
                <a:srgbClr val="5BB8D1"/>
              </a:solidFill>
              <a:latin typeface="Open Sans"/>
              <a:ea typeface="ＭＳ Ｐゴシック" panose="020B0600070205080204" pitchFamily="34" charset="-128"/>
            </a:endParaRPr>
          </a:p>
        </p:txBody>
      </p:sp>
      <p:sp>
        <p:nvSpPr>
          <p:cNvPr id="15" name="テキスト プレースホルダー 6">
            <a:extLst>
              <a:ext uri="{FF2B5EF4-FFF2-40B4-BE49-F238E27FC236}">
                <a16:creationId xmlns:a16="http://schemas.microsoft.com/office/drawing/2014/main" id="{4469869A-1DE7-4C5F-B7C5-9225CD0E7793}"/>
              </a:ext>
            </a:extLst>
          </p:cNvPr>
          <p:cNvSpPr txBox="1">
            <a:spLocks/>
          </p:cNvSpPr>
          <p:nvPr/>
        </p:nvSpPr>
        <p:spPr>
          <a:xfrm>
            <a:off x="3113903" y="1658351"/>
            <a:ext cx="6099494" cy="429233"/>
          </a:xfrm>
          <a:prstGeom prst="rect">
            <a:avLst/>
          </a:prstGeom>
        </p:spPr>
        <p:txBody>
          <a:bodyPr vert="horz" lIns="163275" tIns="81638" rIns="163275" bIns="81638"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2800" i="0" kern="1200" baseline="0">
                <a:solidFill>
                  <a:schemeClr val="bg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lvl="0" algn="r" rtl="1"/>
            <a:r>
              <a:rPr lang="ar-SY" sz="2400" b="1" dirty="0">
                <a:solidFill>
                  <a:schemeClr val="bg2">
                    <a:lumMod val="10000"/>
                  </a:schemeClr>
                </a:solidFill>
              </a:rPr>
              <a:t>كلفة أقل </a:t>
            </a:r>
            <a:endParaRPr lang="en-US" sz="2400" b="1" dirty="0">
              <a:solidFill>
                <a:schemeClr val="bg2">
                  <a:lumMod val="10000"/>
                </a:schemeClr>
              </a:solidFill>
            </a:endParaRPr>
          </a:p>
        </p:txBody>
      </p:sp>
      <p:sp>
        <p:nvSpPr>
          <p:cNvPr id="16" name="角丸四角形 35">
            <a:extLst>
              <a:ext uri="{FF2B5EF4-FFF2-40B4-BE49-F238E27FC236}">
                <a16:creationId xmlns:a16="http://schemas.microsoft.com/office/drawing/2014/main" id="{F900390E-B570-4491-B902-29E8DC81FF58}"/>
              </a:ext>
            </a:extLst>
          </p:cNvPr>
          <p:cNvSpPr/>
          <p:nvPr/>
        </p:nvSpPr>
        <p:spPr>
          <a:xfrm>
            <a:off x="6541673" y="2462451"/>
            <a:ext cx="3228366" cy="761047"/>
          </a:xfrm>
          <a:prstGeom prst="roundRect">
            <a:avLst>
              <a:gd name="adj" fmla="val 50000"/>
            </a:avLst>
          </a:prstGeom>
          <a:solidFill>
            <a:srgbClr val="C6F1FF"/>
          </a:solidFill>
          <a:ln w="25400" cap="flat" cmpd="sng" algn="ctr">
            <a:solidFill>
              <a:srgbClr val="0092C0"/>
            </a:solid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endParaRPr kumimoji="1" lang="ja-JP" altLang="en-US" sz="2400" kern="0" dirty="0">
              <a:solidFill>
                <a:prstClr val="white"/>
              </a:solidFill>
              <a:latin typeface="Route 159 Light" pitchFamily="50" charset="0"/>
              <a:ea typeface="ＭＳ Ｐゴシック" panose="020B0600070205080204" pitchFamily="34" charset="-128"/>
            </a:endParaRPr>
          </a:p>
        </p:txBody>
      </p:sp>
      <p:sp>
        <p:nvSpPr>
          <p:cNvPr id="17" name="円/楕円 4">
            <a:extLst>
              <a:ext uri="{FF2B5EF4-FFF2-40B4-BE49-F238E27FC236}">
                <a16:creationId xmlns:a16="http://schemas.microsoft.com/office/drawing/2014/main" id="{1D68BC83-ADF0-45B0-97BB-32ECAEE90DC1}"/>
              </a:ext>
            </a:extLst>
          </p:cNvPr>
          <p:cNvSpPr/>
          <p:nvPr/>
        </p:nvSpPr>
        <p:spPr>
          <a:xfrm>
            <a:off x="9235101" y="2689278"/>
            <a:ext cx="288610" cy="320040"/>
          </a:xfrm>
          <a:prstGeom prst="ellipse">
            <a:avLst/>
          </a:prstGeom>
          <a:solidFill>
            <a:srgbClr val="0092C0"/>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endParaRPr kumimoji="1" lang="ja-JP" altLang="en-US" sz="3200" kern="0">
              <a:solidFill>
                <a:srgbClr val="5BB8D1"/>
              </a:solidFill>
              <a:latin typeface="Open Sans"/>
              <a:ea typeface="ＭＳ Ｐゴシック" panose="020B0600070205080204" pitchFamily="34" charset="-128"/>
            </a:endParaRPr>
          </a:p>
        </p:txBody>
      </p:sp>
      <p:sp>
        <p:nvSpPr>
          <p:cNvPr id="18" name="テキスト プレースホルダー 6">
            <a:extLst>
              <a:ext uri="{FF2B5EF4-FFF2-40B4-BE49-F238E27FC236}">
                <a16:creationId xmlns:a16="http://schemas.microsoft.com/office/drawing/2014/main" id="{4469869A-1DE7-4C5F-B7C5-9225CD0E7793}"/>
              </a:ext>
            </a:extLst>
          </p:cNvPr>
          <p:cNvSpPr txBox="1">
            <a:spLocks/>
          </p:cNvSpPr>
          <p:nvPr/>
        </p:nvSpPr>
        <p:spPr>
          <a:xfrm>
            <a:off x="3109530" y="2634681"/>
            <a:ext cx="6099494" cy="429233"/>
          </a:xfrm>
          <a:prstGeom prst="rect">
            <a:avLst/>
          </a:prstGeom>
        </p:spPr>
        <p:txBody>
          <a:bodyPr vert="horz" lIns="163275" tIns="81638" rIns="163275" bIns="81638"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2800" i="0" kern="1200" baseline="0">
                <a:solidFill>
                  <a:schemeClr val="bg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lvl="0" algn="r" rtl="1"/>
            <a:r>
              <a:rPr lang="ar-SY" sz="2400" b="1" dirty="0">
                <a:solidFill>
                  <a:schemeClr val="bg2">
                    <a:lumMod val="10000"/>
                  </a:schemeClr>
                </a:solidFill>
              </a:rPr>
              <a:t>اختصار الوقت والجهد</a:t>
            </a:r>
            <a:endParaRPr lang="en-US" sz="2400" b="1" dirty="0">
              <a:solidFill>
                <a:schemeClr val="bg2">
                  <a:lumMod val="10000"/>
                </a:schemeClr>
              </a:solidFill>
            </a:endParaRPr>
          </a:p>
        </p:txBody>
      </p:sp>
      <p:sp>
        <p:nvSpPr>
          <p:cNvPr id="19" name="角丸四角形 35">
            <a:extLst>
              <a:ext uri="{FF2B5EF4-FFF2-40B4-BE49-F238E27FC236}">
                <a16:creationId xmlns:a16="http://schemas.microsoft.com/office/drawing/2014/main" id="{F900390E-B570-4491-B902-29E8DC81FF58}"/>
              </a:ext>
            </a:extLst>
          </p:cNvPr>
          <p:cNvSpPr/>
          <p:nvPr/>
        </p:nvSpPr>
        <p:spPr>
          <a:xfrm>
            <a:off x="3995316" y="3449225"/>
            <a:ext cx="5832068" cy="761047"/>
          </a:xfrm>
          <a:prstGeom prst="roundRect">
            <a:avLst>
              <a:gd name="adj" fmla="val 50000"/>
            </a:avLst>
          </a:prstGeom>
          <a:solidFill>
            <a:srgbClr val="C6F1FF"/>
          </a:solidFill>
          <a:ln w="25400" cap="flat" cmpd="sng" algn="ctr">
            <a:solidFill>
              <a:srgbClr val="0092C0"/>
            </a:solid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endParaRPr kumimoji="1" lang="ja-JP" altLang="en-US" sz="2400" kern="0" dirty="0">
              <a:solidFill>
                <a:prstClr val="white"/>
              </a:solidFill>
              <a:latin typeface="Route 159 Light" pitchFamily="50" charset="0"/>
              <a:ea typeface="ＭＳ Ｐゴシック" panose="020B0600070205080204" pitchFamily="34" charset="-128"/>
            </a:endParaRPr>
          </a:p>
        </p:txBody>
      </p:sp>
      <p:sp>
        <p:nvSpPr>
          <p:cNvPr id="20" name="円/楕円 4">
            <a:extLst>
              <a:ext uri="{FF2B5EF4-FFF2-40B4-BE49-F238E27FC236}">
                <a16:creationId xmlns:a16="http://schemas.microsoft.com/office/drawing/2014/main" id="{1D68BC83-ADF0-45B0-97BB-32ECAEE90DC1}"/>
              </a:ext>
            </a:extLst>
          </p:cNvPr>
          <p:cNvSpPr/>
          <p:nvPr/>
        </p:nvSpPr>
        <p:spPr>
          <a:xfrm>
            <a:off x="9292446" y="3676052"/>
            <a:ext cx="288610" cy="320040"/>
          </a:xfrm>
          <a:prstGeom prst="ellipse">
            <a:avLst/>
          </a:prstGeom>
          <a:solidFill>
            <a:srgbClr val="0092C0"/>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endParaRPr kumimoji="1" lang="ja-JP" altLang="en-US" sz="3200" kern="0">
              <a:solidFill>
                <a:srgbClr val="5BB8D1"/>
              </a:solidFill>
              <a:latin typeface="Open Sans"/>
              <a:ea typeface="ＭＳ Ｐゴシック" panose="020B0600070205080204" pitchFamily="34" charset="-128"/>
            </a:endParaRPr>
          </a:p>
        </p:txBody>
      </p:sp>
      <p:sp>
        <p:nvSpPr>
          <p:cNvPr id="21" name="テキスト プレースホルダー 6">
            <a:extLst>
              <a:ext uri="{FF2B5EF4-FFF2-40B4-BE49-F238E27FC236}">
                <a16:creationId xmlns:a16="http://schemas.microsoft.com/office/drawing/2014/main" id="{4469869A-1DE7-4C5F-B7C5-9225CD0E7793}"/>
              </a:ext>
            </a:extLst>
          </p:cNvPr>
          <p:cNvSpPr txBox="1">
            <a:spLocks/>
          </p:cNvSpPr>
          <p:nvPr/>
        </p:nvSpPr>
        <p:spPr>
          <a:xfrm>
            <a:off x="3261930" y="3621455"/>
            <a:ext cx="6099494" cy="429233"/>
          </a:xfrm>
          <a:prstGeom prst="rect">
            <a:avLst/>
          </a:prstGeom>
        </p:spPr>
        <p:txBody>
          <a:bodyPr vert="horz" lIns="163275" tIns="81638" rIns="163275" bIns="81638"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2800" i="0" kern="1200" baseline="0">
                <a:solidFill>
                  <a:schemeClr val="bg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lvl="0" algn="r" rtl="1"/>
            <a:r>
              <a:rPr lang="ar-SY" sz="2400" b="1" dirty="0">
                <a:solidFill>
                  <a:schemeClr val="bg2">
                    <a:lumMod val="10000"/>
                  </a:schemeClr>
                </a:solidFill>
              </a:rPr>
              <a:t>سرعة الوصول إلى النتائج بما يحقق أهداف الدراسة </a:t>
            </a:r>
            <a:endParaRPr lang="en-US" sz="2400" b="1" dirty="0">
              <a:solidFill>
                <a:schemeClr val="bg2">
                  <a:lumMod val="10000"/>
                </a:schemeClr>
              </a:solidFill>
            </a:endParaRPr>
          </a:p>
        </p:txBody>
      </p:sp>
      <p:sp>
        <p:nvSpPr>
          <p:cNvPr id="22" name="角丸四角形 35">
            <a:extLst>
              <a:ext uri="{FF2B5EF4-FFF2-40B4-BE49-F238E27FC236}">
                <a16:creationId xmlns:a16="http://schemas.microsoft.com/office/drawing/2014/main" id="{F900390E-B570-4491-B902-29E8DC81FF58}"/>
              </a:ext>
            </a:extLst>
          </p:cNvPr>
          <p:cNvSpPr/>
          <p:nvPr/>
        </p:nvSpPr>
        <p:spPr>
          <a:xfrm>
            <a:off x="2771180" y="4421858"/>
            <a:ext cx="7056204" cy="981446"/>
          </a:xfrm>
          <a:prstGeom prst="roundRect">
            <a:avLst>
              <a:gd name="adj" fmla="val 50000"/>
            </a:avLst>
          </a:prstGeom>
          <a:solidFill>
            <a:srgbClr val="C6F1FF"/>
          </a:solidFill>
          <a:ln w="25400" cap="flat" cmpd="sng" algn="ctr">
            <a:solidFill>
              <a:srgbClr val="0092C0"/>
            </a:solid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endParaRPr kumimoji="1" lang="ja-JP" altLang="en-US" sz="2400" kern="0" dirty="0">
              <a:solidFill>
                <a:prstClr val="white"/>
              </a:solidFill>
              <a:latin typeface="Route 159 Light" pitchFamily="50" charset="0"/>
              <a:ea typeface="ＭＳ Ｐゴシック" panose="020B0600070205080204" pitchFamily="34" charset="-128"/>
            </a:endParaRPr>
          </a:p>
        </p:txBody>
      </p:sp>
      <p:sp>
        <p:nvSpPr>
          <p:cNvPr id="23" name="円/楕円 4">
            <a:extLst>
              <a:ext uri="{FF2B5EF4-FFF2-40B4-BE49-F238E27FC236}">
                <a16:creationId xmlns:a16="http://schemas.microsoft.com/office/drawing/2014/main" id="{1D68BC83-ADF0-45B0-97BB-32ECAEE90DC1}"/>
              </a:ext>
            </a:extLst>
          </p:cNvPr>
          <p:cNvSpPr/>
          <p:nvPr/>
        </p:nvSpPr>
        <p:spPr>
          <a:xfrm>
            <a:off x="9292446" y="4723224"/>
            <a:ext cx="288610" cy="320040"/>
          </a:xfrm>
          <a:prstGeom prst="ellipse">
            <a:avLst/>
          </a:prstGeom>
          <a:solidFill>
            <a:srgbClr val="0092C0"/>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endParaRPr kumimoji="1" lang="ja-JP" altLang="en-US" sz="3200" kern="0">
              <a:solidFill>
                <a:srgbClr val="5BB8D1"/>
              </a:solidFill>
              <a:latin typeface="Open Sans"/>
              <a:ea typeface="ＭＳ Ｐゴシック" panose="020B0600070205080204" pitchFamily="34" charset="-128"/>
            </a:endParaRPr>
          </a:p>
        </p:txBody>
      </p:sp>
      <p:sp>
        <p:nvSpPr>
          <p:cNvPr id="24" name="テキスト プレースホルダー 6">
            <a:extLst>
              <a:ext uri="{FF2B5EF4-FFF2-40B4-BE49-F238E27FC236}">
                <a16:creationId xmlns:a16="http://schemas.microsoft.com/office/drawing/2014/main" id="{4469869A-1DE7-4C5F-B7C5-9225CD0E7793}"/>
              </a:ext>
            </a:extLst>
          </p:cNvPr>
          <p:cNvSpPr txBox="1">
            <a:spLocks/>
          </p:cNvSpPr>
          <p:nvPr/>
        </p:nvSpPr>
        <p:spPr>
          <a:xfrm>
            <a:off x="3234939" y="4614031"/>
            <a:ext cx="6099494" cy="429233"/>
          </a:xfrm>
          <a:prstGeom prst="rect">
            <a:avLst/>
          </a:prstGeom>
        </p:spPr>
        <p:txBody>
          <a:bodyPr vert="horz" lIns="163275" tIns="81638" rIns="163275" bIns="81638"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2800" i="0" kern="1200" baseline="0">
                <a:solidFill>
                  <a:schemeClr val="bg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lvl="0" rtl="1"/>
            <a:r>
              <a:rPr lang="ar-SY" sz="2400" b="1" dirty="0">
                <a:solidFill>
                  <a:schemeClr val="bg2">
                    <a:lumMod val="10000"/>
                  </a:schemeClr>
                </a:solidFill>
              </a:rPr>
              <a:t>دقة كبيرة في النتائج خصوصاً  في حالة التجانس النسبي بين الافراد </a:t>
            </a:r>
            <a:r>
              <a:rPr lang="ar-SY" sz="2400" b="1" dirty="0" smtClean="0">
                <a:solidFill>
                  <a:schemeClr val="bg2">
                    <a:lumMod val="10000"/>
                  </a:schemeClr>
                </a:solidFill>
              </a:rPr>
              <a:t>مجتمع </a:t>
            </a:r>
            <a:r>
              <a:rPr lang="ar-SY" sz="2400" b="1" dirty="0">
                <a:solidFill>
                  <a:schemeClr val="bg2">
                    <a:lumMod val="10000"/>
                  </a:schemeClr>
                </a:solidFill>
              </a:rPr>
              <a:t>الدراسة </a:t>
            </a:r>
            <a:endParaRPr lang="en-US" sz="2400" b="1" dirty="0">
              <a:solidFill>
                <a:schemeClr val="bg2">
                  <a:lumMod val="10000"/>
                </a:schemeClr>
              </a:solidFill>
            </a:endParaRPr>
          </a:p>
        </p:txBody>
      </p:sp>
      <p:pic>
        <p:nvPicPr>
          <p:cNvPr id="25" name="Picture 2" descr="F:\ماستر\صور للماستر\العينة-العشوائية.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56095" y="1370855"/>
            <a:ext cx="3870552" cy="20783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555158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0"/>
            <a:ext cx="9345750" cy="52045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683071" cy="430887"/>
          </a:xfrm>
          <a:prstGeom prst="rect">
            <a:avLst/>
          </a:prstGeom>
          <a:noFill/>
        </p:spPr>
        <p:txBody>
          <a:bodyPr wrap="square" rtlCol="0">
            <a:spAutoFit/>
          </a:bodyPr>
          <a:lstStyle/>
          <a:p>
            <a:pPr algn="ctr"/>
            <a:r>
              <a:rPr lang="ar-SY" sz="2200" b="1" dirty="0" smtClean="0">
                <a:latin typeface="Alexandria" pitchFamily="2" charset="-78"/>
                <a:cs typeface="Alexandria" pitchFamily="2" charset="-78"/>
              </a:rPr>
              <a:t>كيفية تحديد حجم عينة الدراسة</a:t>
            </a:r>
            <a:endParaRPr lang="en-US" sz="2200" b="1" dirty="0">
              <a:latin typeface="Alexandria" pitchFamily="2" charset="-78"/>
              <a:cs typeface="Alexandria" pitchFamily="2" charset="-78"/>
            </a:endParaRPr>
          </a:p>
        </p:txBody>
      </p:sp>
      <p:sp>
        <p:nvSpPr>
          <p:cNvPr id="9" name="Rectangle 27">
            <a:extLst>
              <a:ext uri="{FF2B5EF4-FFF2-40B4-BE49-F238E27FC236}">
                <a16:creationId xmlns:a16="http://schemas.microsoft.com/office/drawing/2014/main" id="{340E357E-D8C2-487F-AB8E-2239496FCEE4}"/>
              </a:ext>
            </a:extLst>
          </p:cNvPr>
          <p:cNvSpPr/>
          <p:nvPr/>
        </p:nvSpPr>
        <p:spPr>
          <a:xfrm>
            <a:off x="6141977" y="1391776"/>
            <a:ext cx="3193473" cy="761046"/>
          </a:xfrm>
          <a:prstGeom prst="rect">
            <a:avLst/>
          </a:prstGeom>
          <a:solidFill>
            <a:srgbClr val="FF3F5F"/>
          </a:solidFill>
          <a:ln w="12700" cap="flat" cmpd="sng" algn="ctr">
            <a:noFill/>
            <a:prstDash val="solid"/>
            <a:miter lim="800000"/>
          </a:ln>
          <a:effectLst/>
        </p:spPr>
        <p:txBody>
          <a:bodyPr rtlCol="0" anchor="ctr"/>
          <a:lstStyle/>
          <a:p>
            <a:pPr algn="ctr" defTabSz="713232">
              <a:defRPr/>
            </a:pPr>
            <a:endParaRPr lang="en-US" sz="1404" kern="0" dirty="0">
              <a:solidFill>
                <a:prstClr val="white"/>
              </a:solidFill>
              <a:latin typeface="Simplified Arabic" panose="02020603050405020304" pitchFamily="18" charset="-78"/>
              <a:cs typeface="Simplified Arabic" panose="02020603050405020304" pitchFamily="18" charset="-78"/>
            </a:endParaRPr>
          </a:p>
        </p:txBody>
      </p:sp>
      <p:sp>
        <p:nvSpPr>
          <p:cNvPr id="10" name="Rectangle 29">
            <a:extLst>
              <a:ext uri="{FF2B5EF4-FFF2-40B4-BE49-F238E27FC236}">
                <a16:creationId xmlns:a16="http://schemas.microsoft.com/office/drawing/2014/main" id="{FC91549B-62C1-410A-8119-2888F6105AC8}"/>
              </a:ext>
            </a:extLst>
          </p:cNvPr>
          <p:cNvSpPr/>
          <p:nvPr/>
        </p:nvSpPr>
        <p:spPr>
          <a:xfrm>
            <a:off x="3932453" y="1391775"/>
            <a:ext cx="5021995" cy="761047"/>
          </a:xfrm>
          <a:prstGeom prst="rect">
            <a:avLst/>
          </a:prstGeom>
          <a:solidFill>
            <a:srgbClr val="445468"/>
          </a:solidFill>
          <a:ln w="12700" cap="flat" cmpd="sng" algn="ctr">
            <a:noFill/>
            <a:prstDash val="solid"/>
            <a:miter lim="800000"/>
          </a:ln>
          <a:effectLst/>
        </p:spPr>
        <p:txBody>
          <a:bodyPr rtlCol="0" anchor="ctr"/>
          <a:lstStyle/>
          <a:p>
            <a:pPr algn="ctr" defTabSz="713232">
              <a:defRPr/>
            </a:pPr>
            <a:endParaRPr lang="en-US" sz="2400" kern="0" dirty="0">
              <a:solidFill>
                <a:prstClr val="white"/>
              </a:solidFill>
              <a:latin typeface="Simplified Arabic" panose="02020603050405020304" pitchFamily="18" charset="-78"/>
              <a:cs typeface="Simplified Arabic" panose="02020603050405020304" pitchFamily="18" charset="-78"/>
            </a:endParaRPr>
          </a:p>
        </p:txBody>
      </p:sp>
      <p:sp>
        <p:nvSpPr>
          <p:cNvPr id="11" name="Text Placeholder 5">
            <a:extLst>
              <a:ext uri="{FF2B5EF4-FFF2-40B4-BE49-F238E27FC236}">
                <a16:creationId xmlns:a16="http://schemas.microsoft.com/office/drawing/2014/main" id="{AA7ACD4C-59FB-42D1-A2D0-2ACB00B9DBF7}"/>
              </a:ext>
            </a:extLst>
          </p:cNvPr>
          <p:cNvSpPr txBox="1">
            <a:spLocks/>
          </p:cNvSpPr>
          <p:nvPr/>
        </p:nvSpPr>
        <p:spPr>
          <a:xfrm>
            <a:off x="4165601" y="1559272"/>
            <a:ext cx="4956062" cy="320040"/>
          </a:xfrm>
          <a:prstGeom prst="rect">
            <a:avLst/>
          </a:prstGeom>
        </p:spPr>
        <p:txBody>
          <a:bodyPr vert="horz" lIns="91440" tIns="45720" rIns="91440" bIns="45720" rtlCol="0">
            <a:noAutofit/>
          </a:bodyPr>
          <a:lstStyle>
            <a:lvl1pPr marL="0" indent="0" algn="ctr" defTabSz="685800" rtl="0" eaLnBrk="1" latinLnBrk="0" hangingPunct="1">
              <a:lnSpc>
                <a:spcPct val="90000"/>
              </a:lnSpc>
              <a:spcBef>
                <a:spcPts val="750"/>
              </a:spcBef>
              <a:buFont typeface="Arial" panose="020B0604020202020204" pitchFamily="34" charset="0"/>
              <a:buNone/>
              <a:defRPr sz="2000" kern="1200">
                <a:solidFill>
                  <a:schemeClr val="tx1"/>
                </a:solidFill>
                <a:latin typeface="+mj-lt"/>
                <a:ea typeface="Roboto" pitchFamily="2" charset="0"/>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rtl="1"/>
            <a:r>
              <a:rPr lang="ar-SY" sz="1800" dirty="0" smtClean="0">
                <a:solidFill>
                  <a:schemeClr val="bg1"/>
                </a:solidFill>
                <a:latin typeface="Alexandria" pitchFamily="2" charset="-78"/>
                <a:cs typeface="Alexandria" pitchFamily="2" charset="-78"/>
              </a:rPr>
              <a:t>اعتبارات يتوقف عليها اختيار حجم </a:t>
            </a:r>
            <a:r>
              <a:rPr lang="ar-SY" sz="1800" dirty="0">
                <a:solidFill>
                  <a:schemeClr val="bg1"/>
                </a:solidFill>
                <a:latin typeface="Alexandria" pitchFamily="2" charset="-78"/>
                <a:cs typeface="Alexandria" pitchFamily="2" charset="-78"/>
              </a:rPr>
              <a:t>العينة </a:t>
            </a:r>
            <a:endParaRPr lang="en-US" sz="1800" dirty="0">
              <a:solidFill>
                <a:schemeClr val="bg1"/>
              </a:solidFill>
              <a:latin typeface="Alexandria" pitchFamily="2" charset="-78"/>
              <a:cs typeface="Alexandria" pitchFamily="2" charset="-78"/>
            </a:endParaRPr>
          </a:p>
        </p:txBody>
      </p:sp>
      <p:sp>
        <p:nvSpPr>
          <p:cNvPr id="12" name="角丸四角形 35">
            <a:extLst>
              <a:ext uri="{FF2B5EF4-FFF2-40B4-BE49-F238E27FC236}">
                <a16:creationId xmlns:a16="http://schemas.microsoft.com/office/drawing/2014/main" id="{F900390E-B570-4491-B902-29E8DC81FF58}"/>
              </a:ext>
            </a:extLst>
          </p:cNvPr>
          <p:cNvSpPr/>
          <p:nvPr/>
        </p:nvSpPr>
        <p:spPr>
          <a:xfrm>
            <a:off x="3373016" y="2546054"/>
            <a:ext cx="5748646" cy="761047"/>
          </a:xfrm>
          <a:prstGeom prst="roundRect">
            <a:avLst>
              <a:gd name="adj" fmla="val 50000"/>
            </a:avLst>
          </a:prstGeom>
          <a:solidFill>
            <a:srgbClr val="C6F1FF"/>
          </a:solidFill>
          <a:ln w="25400" cap="flat" cmpd="sng" algn="ctr">
            <a:solidFill>
              <a:srgbClr val="0092C0"/>
            </a:solid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endParaRPr kumimoji="1" lang="ja-JP" altLang="en-US" sz="2400" kern="0" dirty="0">
              <a:solidFill>
                <a:prstClr val="white"/>
              </a:solidFill>
              <a:latin typeface="Route 159 Light" pitchFamily="50" charset="0"/>
              <a:ea typeface="ＭＳ Ｐゴシック" panose="020B0600070205080204" pitchFamily="34" charset="-128"/>
            </a:endParaRPr>
          </a:p>
        </p:txBody>
      </p:sp>
      <p:sp>
        <p:nvSpPr>
          <p:cNvPr id="13" name="円/楕円 4">
            <a:extLst>
              <a:ext uri="{FF2B5EF4-FFF2-40B4-BE49-F238E27FC236}">
                <a16:creationId xmlns:a16="http://schemas.microsoft.com/office/drawing/2014/main" id="{1D68BC83-ADF0-45B0-97BB-32ECAEE90DC1}"/>
              </a:ext>
            </a:extLst>
          </p:cNvPr>
          <p:cNvSpPr/>
          <p:nvPr/>
        </p:nvSpPr>
        <p:spPr>
          <a:xfrm>
            <a:off x="8586724" y="2772881"/>
            <a:ext cx="288610" cy="320040"/>
          </a:xfrm>
          <a:prstGeom prst="ellipse">
            <a:avLst/>
          </a:prstGeom>
          <a:solidFill>
            <a:srgbClr val="0092C0"/>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endParaRPr kumimoji="1" lang="ja-JP" altLang="en-US" sz="3200" kern="0">
              <a:solidFill>
                <a:srgbClr val="5BB8D1"/>
              </a:solidFill>
              <a:latin typeface="Open Sans"/>
              <a:ea typeface="ＭＳ Ｐゴシック" panose="020B0600070205080204" pitchFamily="34" charset="-128"/>
            </a:endParaRPr>
          </a:p>
        </p:txBody>
      </p:sp>
      <p:sp>
        <p:nvSpPr>
          <p:cNvPr id="14" name="テキスト プレースホルダー 6">
            <a:extLst>
              <a:ext uri="{FF2B5EF4-FFF2-40B4-BE49-F238E27FC236}">
                <a16:creationId xmlns:a16="http://schemas.microsoft.com/office/drawing/2014/main" id="{4469869A-1DE7-4C5F-B7C5-9225CD0E7793}"/>
              </a:ext>
            </a:extLst>
          </p:cNvPr>
          <p:cNvSpPr txBox="1">
            <a:spLocks/>
          </p:cNvSpPr>
          <p:nvPr/>
        </p:nvSpPr>
        <p:spPr>
          <a:xfrm>
            <a:off x="2491603" y="2661651"/>
            <a:ext cx="6099494" cy="429233"/>
          </a:xfrm>
          <a:prstGeom prst="rect">
            <a:avLst/>
          </a:prstGeom>
        </p:spPr>
        <p:txBody>
          <a:bodyPr vert="horz" lIns="163275" tIns="81638" rIns="163275" bIns="81638"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2800" i="0" kern="1200" baseline="0">
                <a:solidFill>
                  <a:schemeClr val="bg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lvl="0" algn="r" rtl="1"/>
            <a:r>
              <a:rPr lang="ar-SY" sz="2400" b="1" dirty="0">
                <a:solidFill>
                  <a:schemeClr val="bg2">
                    <a:lumMod val="10000"/>
                  </a:schemeClr>
                </a:solidFill>
              </a:rPr>
              <a:t>درجة تجانس وتباين وحدات المجتمع الدراسة </a:t>
            </a:r>
            <a:endParaRPr lang="en-US" sz="2400" b="1" dirty="0">
              <a:solidFill>
                <a:schemeClr val="bg2">
                  <a:lumMod val="10000"/>
                </a:schemeClr>
              </a:solidFill>
            </a:endParaRPr>
          </a:p>
        </p:txBody>
      </p:sp>
      <p:sp>
        <p:nvSpPr>
          <p:cNvPr id="15" name="角丸四角形 35">
            <a:extLst>
              <a:ext uri="{FF2B5EF4-FFF2-40B4-BE49-F238E27FC236}">
                <a16:creationId xmlns:a16="http://schemas.microsoft.com/office/drawing/2014/main" id="{F900390E-B570-4491-B902-29E8DC81FF58}"/>
              </a:ext>
            </a:extLst>
          </p:cNvPr>
          <p:cNvSpPr/>
          <p:nvPr/>
        </p:nvSpPr>
        <p:spPr>
          <a:xfrm>
            <a:off x="4535905" y="3465751"/>
            <a:ext cx="4611834" cy="761047"/>
          </a:xfrm>
          <a:prstGeom prst="roundRect">
            <a:avLst>
              <a:gd name="adj" fmla="val 50000"/>
            </a:avLst>
          </a:prstGeom>
          <a:solidFill>
            <a:srgbClr val="C6F1FF"/>
          </a:solidFill>
          <a:ln w="25400" cap="flat" cmpd="sng" algn="ctr">
            <a:solidFill>
              <a:srgbClr val="0092C0"/>
            </a:solid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endParaRPr kumimoji="1" lang="ja-JP" altLang="en-US" sz="2400" kern="0" dirty="0">
              <a:solidFill>
                <a:prstClr val="white"/>
              </a:solidFill>
              <a:latin typeface="Route 159 Light" pitchFamily="50" charset="0"/>
              <a:ea typeface="ＭＳ Ｐゴシック" panose="020B0600070205080204" pitchFamily="34" charset="-128"/>
            </a:endParaRPr>
          </a:p>
        </p:txBody>
      </p:sp>
      <p:sp>
        <p:nvSpPr>
          <p:cNvPr id="16" name="円/楕円 4">
            <a:extLst>
              <a:ext uri="{FF2B5EF4-FFF2-40B4-BE49-F238E27FC236}">
                <a16:creationId xmlns:a16="http://schemas.microsoft.com/office/drawing/2014/main" id="{1D68BC83-ADF0-45B0-97BB-32ECAEE90DC1}"/>
              </a:ext>
            </a:extLst>
          </p:cNvPr>
          <p:cNvSpPr/>
          <p:nvPr/>
        </p:nvSpPr>
        <p:spPr>
          <a:xfrm>
            <a:off x="8612801" y="3692578"/>
            <a:ext cx="288610" cy="320040"/>
          </a:xfrm>
          <a:prstGeom prst="ellipse">
            <a:avLst/>
          </a:prstGeom>
          <a:solidFill>
            <a:srgbClr val="0092C0"/>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endParaRPr kumimoji="1" lang="ja-JP" altLang="en-US" sz="3200" kern="0">
              <a:solidFill>
                <a:srgbClr val="5BB8D1"/>
              </a:solidFill>
              <a:latin typeface="Open Sans"/>
              <a:ea typeface="ＭＳ Ｐゴシック" panose="020B0600070205080204" pitchFamily="34" charset="-128"/>
            </a:endParaRPr>
          </a:p>
        </p:txBody>
      </p:sp>
      <p:sp>
        <p:nvSpPr>
          <p:cNvPr id="17" name="テキスト プレースホルダー 6">
            <a:extLst>
              <a:ext uri="{FF2B5EF4-FFF2-40B4-BE49-F238E27FC236}">
                <a16:creationId xmlns:a16="http://schemas.microsoft.com/office/drawing/2014/main" id="{4469869A-1DE7-4C5F-B7C5-9225CD0E7793}"/>
              </a:ext>
            </a:extLst>
          </p:cNvPr>
          <p:cNvSpPr txBox="1">
            <a:spLocks/>
          </p:cNvSpPr>
          <p:nvPr/>
        </p:nvSpPr>
        <p:spPr>
          <a:xfrm>
            <a:off x="2487230" y="3637981"/>
            <a:ext cx="6099494" cy="429233"/>
          </a:xfrm>
          <a:prstGeom prst="rect">
            <a:avLst/>
          </a:prstGeom>
        </p:spPr>
        <p:txBody>
          <a:bodyPr vert="horz" lIns="163275" tIns="81638" rIns="163275" bIns="81638"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2800" i="0" kern="1200" baseline="0">
                <a:solidFill>
                  <a:schemeClr val="bg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lvl="0" algn="r" rtl="1"/>
            <a:r>
              <a:rPr lang="ar-SY" sz="2400" b="1" dirty="0">
                <a:solidFill>
                  <a:schemeClr val="bg2">
                    <a:lumMod val="10000"/>
                  </a:schemeClr>
                </a:solidFill>
              </a:rPr>
              <a:t>طبيعة المشكلة او الظاهرة المدروسة </a:t>
            </a:r>
            <a:endParaRPr lang="en-US" sz="2400" b="1" dirty="0">
              <a:solidFill>
                <a:schemeClr val="bg2">
                  <a:lumMod val="10000"/>
                </a:schemeClr>
              </a:solidFill>
            </a:endParaRPr>
          </a:p>
        </p:txBody>
      </p:sp>
      <p:sp>
        <p:nvSpPr>
          <p:cNvPr id="18" name="角丸四角形 35">
            <a:extLst>
              <a:ext uri="{FF2B5EF4-FFF2-40B4-BE49-F238E27FC236}">
                <a16:creationId xmlns:a16="http://schemas.microsoft.com/office/drawing/2014/main" id="{F900390E-B570-4491-B902-29E8DC81FF58}"/>
              </a:ext>
            </a:extLst>
          </p:cNvPr>
          <p:cNvSpPr/>
          <p:nvPr/>
        </p:nvSpPr>
        <p:spPr>
          <a:xfrm>
            <a:off x="3373016" y="4452525"/>
            <a:ext cx="5832068" cy="761047"/>
          </a:xfrm>
          <a:prstGeom prst="roundRect">
            <a:avLst>
              <a:gd name="adj" fmla="val 50000"/>
            </a:avLst>
          </a:prstGeom>
          <a:solidFill>
            <a:srgbClr val="C6F1FF"/>
          </a:solidFill>
          <a:ln w="25400" cap="flat" cmpd="sng" algn="ctr">
            <a:solidFill>
              <a:srgbClr val="0092C0"/>
            </a:solid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endParaRPr kumimoji="1" lang="ja-JP" altLang="en-US" sz="2400" kern="0" dirty="0">
              <a:solidFill>
                <a:prstClr val="white"/>
              </a:solidFill>
              <a:latin typeface="Route 159 Light" pitchFamily="50" charset="0"/>
              <a:ea typeface="ＭＳ Ｐゴシック" panose="020B0600070205080204" pitchFamily="34" charset="-128"/>
            </a:endParaRPr>
          </a:p>
        </p:txBody>
      </p:sp>
      <p:sp>
        <p:nvSpPr>
          <p:cNvPr id="19" name="円/楕円 4">
            <a:extLst>
              <a:ext uri="{FF2B5EF4-FFF2-40B4-BE49-F238E27FC236}">
                <a16:creationId xmlns:a16="http://schemas.microsoft.com/office/drawing/2014/main" id="{1D68BC83-ADF0-45B0-97BB-32ECAEE90DC1}"/>
              </a:ext>
            </a:extLst>
          </p:cNvPr>
          <p:cNvSpPr/>
          <p:nvPr/>
        </p:nvSpPr>
        <p:spPr>
          <a:xfrm>
            <a:off x="8670146" y="4679352"/>
            <a:ext cx="288610" cy="320040"/>
          </a:xfrm>
          <a:prstGeom prst="ellipse">
            <a:avLst/>
          </a:prstGeom>
          <a:solidFill>
            <a:srgbClr val="0092C0"/>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endParaRPr kumimoji="1" lang="ja-JP" altLang="en-US" sz="3200" kern="0">
              <a:solidFill>
                <a:srgbClr val="5BB8D1"/>
              </a:solidFill>
              <a:latin typeface="Open Sans"/>
              <a:ea typeface="ＭＳ Ｐゴシック" panose="020B0600070205080204" pitchFamily="34" charset="-128"/>
            </a:endParaRPr>
          </a:p>
        </p:txBody>
      </p:sp>
      <p:sp>
        <p:nvSpPr>
          <p:cNvPr id="20" name="テキスト プレースホルダー 6">
            <a:extLst>
              <a:ext uri="{FF2B5EF4-FFF2-40B4-BE49-F238E27FC236}">
                <a16:creationId xmlns:a16="http://schemas.microsoft.com/office/drawing/2014/main" id="{4469869A-1DE7-4C5F-B7C5-9225CD0E7793}"/>
              </a:ext>
            </a:extLst>
          </p:cNvPr>
          <p:cNvSpPr txBox="1">
            <a:spLocks/>
          </p:cNvSpPr>
          <p:nvPr/>
        </p:nvSpPr>
        <p:spPr>
          <a:xfrm>
            <a:off x="2639630" y="4624755"/>
            <a:ext cx="6099494" cy="429233"/>
          </a:xfrm>
          <a:prstGeom prst="rect">
            <a:avLst/>
          </a:prstGeom>
        </p:spPr>
        <p:txBody>
          <a:bodyPr vert="horz" lIns="163275" tIns="81638" rIns="163275" bIns="81638"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2800" i="0" kern="1200" baseline="0">
                <a:solidFill>
                  <a:schemeClr val="bg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lvl="0" algn="r" rtl="1"/>
            <a:r>
              <a:rPr lang="ar-SY" sz="2400" b="1" dirty="0">
                <a:solidFill>
                  <a:schemeClr val="bg2">
                    <a:lumMod val="10000"/>
                  </a:schemeClr>
                </a:solidFill>
              </a:rPr>
              <a:t>مدى الثقة التي يريد الباحث الالتزام بها </a:t>
            </a:r>
            <a:endParaRPr lang="en-US" sz="2400" b="1" dirty="0">
              <a:solidFill>
                <a:schemeClr val="bg2">
                  <a:lumMod val="10000"/>
                </a:schemeClr>
              </a:solidFill>
            </a:endParaRPr>
          </a:p>
        </p:txBody>
      </p:sp>
      <p:sp>
        <p:nvSpPr>
          <p:cNvPr id="21" name="角丸四角形 35">
            <a:extLst>
              <a:ext uri="{FF2B5EF4-FFF2-40B4-BE49-F238E27FC236}">
                <a16:creationId xmlns:a16="http://schemas.microsoft.com/office/drawing/2014/main" id="{F900390E-B570-4491-B902-29E8DC81FF58}"/>
              </a:ext>
            </a:extLst>
          </p:cNvPr>
          <p:cNvSpPr/>
          <p:nvPr/>
        </p:nvSpPr>
        <p:spPr>
          <a:xfrm>
            <a:off x="2148880" y="5425158"/>
            <a:ext cx="7056204" cy="752485"/>
          </a:xfrm>
          <a:prstGeom prst="roundRect">
            <a:avLst>
              <a:gd name="adj" fmla="val 50000"/>
            </a:avLst>
          </a:prstGeom>
          <a:solidFill>
            <a:srgbClr val="C6F1FF"/>
          </a:solidFill>
          <a:ln w="25400" cap="flat" cmpd="sng" algn="ctr">
            <a:solidFill>
              <a:srgbClr val="0092C0"/>
            </a:solid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endParaRPr kumimoji="1" lang="ja-JP" altLang="en-US" sz="2400" kern="0" dirty="0">
              <a:solidFill>
                <a:prstClr val="white"/>
              </a:solidFill>
              <a:latin typeface="Route 159 Light" pitchFamily="50" charset="0"/>
              <a:ea typeface="ＭＳ Ｐゴシック" panose="020B0600070205080204" pitchFamily="34" charset="-128"/>
            </a:endParaRPr>
          </a:p>
        </p:txBody>
      </p:sp>
      <p:sp>
        <p:nvSpPr>
          <p:cNvPr id="22" name="円/楕円 4">
            <a:extLst>
              <a:ext uri="{FF2B5EF4-FFF2-40B4-BE49-F238E27FC236}">
                <a16:creationId xmlns:a16="http://schemas.microsoft.com/office/drawing/2014/main" id="{1D68BC83-ADF0-45B0-97BB-32ECAEE90DC1}"/>
              </a:ext>
            </a:extLst>
          </p:cNvPr>
          <p:cNvSpPr/>
          <p:nvPr/>
        </p:nvSpPr>
        <p:spPr>
          <a:xfrm>
            <a:off x="8670146" y="5726524"/>
            <a:ext cx="288610" cy="320040"/>
          </a:xfrm>
          <a:prstGeom prst="ellipse">
            <a:avLst/>
          </a:prstGeom>
          <a:solidFill>
            <a:srgbClr val="0092C0"/>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endParaRPr kumimoji="1" lang="ja-JP" altLang="en-US" sz="3200" kern="0">
              <a:solidFill>
                <a:srgbClr val="5BB8D1"/>
              </a:solidFill>
              <a:latin typeface="Open Sans"/>
              <a:ea typeface="ＭＳ Ｐゴシック" panose="020B0600070205080204" pitchFamily="34" charset="-128"/>
            </a:endParaRPr>
          </a:p>
        </p:txBody>
      </p:sp>
      <p:sp>
        <p:nvSpPr>
          <p:cNvPr id="23" name="テキスト プレースホルダー 6">
            <a:extLst>
              <a:ext uri="{FF2B5EF4-FFF2-40B4-BE49-F238E27FC236}">
                <a16:creationId xmlns:a16="http://schemas.microsoft.com/office/drawing/2014/main" id="{4469869A-1DE7-4C5F-B7C5-9225CD0E7793}"/>
              </a:ext>
            </a:extLst>
          </p:cNvPr>
          <p:cNvSpPr txBox="1">
            <a:spLocks/>
          </p:cNvSpPr>
          <p:nvPr/>
        </p:nvSpPr>
        <p:spPr>
          <a:xfrm>
            <a:off x="2612639" y="5617331"/>
            <a:ext cx="6099494" cy="429233"/>
          </a:xfrm>
          <a:prstGeom prst="rect">
            <a:avLst/>
          </a:prstGeom>
        </p:spPr>
        <p:txBody>
          <a:bodyPr vert="horz" lIns="163275" tIns="81638" rIns="163275" bIns="81638"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2800" i="0" kern="1200" baseline="0">
                <a:solidFill>
                  <a:schemeClr val="bg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lvl="0" algn="r" rtl="1">
              <a:lnSpc>
                <a:spcPct val="115000"/>
              </a:lnSpc>
              <a:spcAft>
                <a:spcPts val="1000"/>
              </a:spcAft>
            </a:pPr>
            <a:r>
              <a:rPr lang="ar-SY" sz="2400" b="1" dirty="0">
                <a:solidFill>
                  <a:schemeClr val="bg2">
                    <a:lumMod val="10000"/>
                  </a:schemeClr>
                </a:solidFill>
                <a:latin typeface="Calibri"/>
                <a:ea typeface="Calibri"/>
                <a:cs typeface="Arial"/>
              </a:rPr>
              <a:t>الوقت والجهد والكلفة اللازمة لاختيار العينة </a:t>
            </a:r>
            <a:endParaRPr lang="en-US" sz="1800" b="1" dirty="0">
              <a:solidFill>
                <a:schemeClr val="bg2">
                  <a:lumMod val="10000"/>
                </a:schemeClr>
              </a:solidFill>
              <a:effectLst/>
              <a:latin typeface="Calibri"/>
              <a:ea typeface="Calibri"/>
              <a:cs typeface="Arial"/>
            </a:endParaRPr>
          </a:p>
        </p:txBody>
      </p:sp>
    </p:spTree>
    <p:extLst>
      <p:ext uri="{BB962C8B-B14F-4D97-AF65-F5344CB8AC3E}">
        <p14:creationId xmlns:p14="http://schemas.microsoft.com/office/powerpoint/2010/main" val="207936796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0"/>
            <a:ext cx="9345750" cy="5128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683072" cy="461665"/>
          </a:xfrm>
          <a:prstGeom prst="rect">
            <a:avLst/>
          </a:prstGeom>
          <a:noFill/>
        </p:spPr>
        <p:txBody>
          <a:bodyPr wrap="square" rtlCol="0">
            <a:spAutoFit/>
          </a:bodyPr>
          <a:lstStyle/>
          <a:p>
            <a:pPr algn="ctr"/>
            <a:r>
              <a:rPr lang="ar-SY" sz="2400" b="1" dirty="0">
                <a:latin typeface="Alexandria" pitchFamily="2" charset="-78"/>
                <a:cs typeface="Alexandria" pitchFamily="2" charset="-78"/>
              </a:rPr>
              <a:t>كيفية تحديد حجم عينة الدراسة</a:t>
            </a:r>
            <a:endParaRPr lang="en-US" sz="2400" b="1" dirty="0">
              <a:latin typeface="Alexandria" pitchFamily="2" charset="-78"/>
              <a:cs typeface="Alexandria" pitchFamily="2" charset="-78"/>
            </a:endParaRPr>
          </a:p>
        </p:txBody>
      </p:sp>
      <p:sp>
        <p:nvSpPr>
          <p:cNvPr id="8" name="Rectangle 27">
            <a:extLst>
              <a:ext uri="{FF2B5EF4-FFF2-40B4-BE49-F238E27FC236}">
                <a16:creationId xmlns:a16="http://schemas.microsoft.com/office/drawing/2014/main" id="{340E357E-D8C2-487F-AB8E-2239496FCEE4}"/>
              </a:ext>
            </a:extLst>
          </p:cNvPr>
          <p:cNvSpPr/>
          <p:nvPr/>
        </p:nvSpPr>
        <p:spPr>
          <a:xfrm>
            <a:off x="6738877" y="1480676"/>
            <a:ext cx="3193473" cy="761046"/>
          </a:xfrm>
          <a:prstGeom prst="rect">
            <a:avLst/>
          </a:prstGeom>
          <a:solidFill>
            <a:srgbClr val="FF3F5F"/>
          </a:solidFill>
          <a:ln w="12700" cap="flat" cmpd="sng" algn="ctr">
            <a:noFill/>
            <a:prstDash val="solid"/>
            <a:miter lim="800000"/>
          </a:ln>
          <a:effectLst/>
        </p:spPr>
        <p:txBody>
          <a:bodyPr rtlCol="0" anchor="ctr"/>
          <a:lstStyle/>
          <a:p>
            <a:pPr algn="ctr" defTabSz="713232">
              <a:defRPr/>
            </a:pPr>
            <a:endParaRPr lang="en-US" sz="1404" kern="0" dirty="0">
              <a:solidFill>
                <a:prstClr val="white"/>
              </a:solidFill>
              <a:latin typeface="Simplified Arabic" panose="02020603050405020304" pitchFamily="18" charset="-78"/>
              <a:cs typeface="Simplified Arabic" panose="02020603050405020304" pitchFamily="18" charset="-78"/>
            </a:endParaRPr>
          </a:p>
        </p:txBody>
      </p:sp>
      <p:sp>
        <p:nvSpPr>
          <p:cNvPr id="9" name="Rectangle 29">
            <a:extLst>
              <a:ext uri="{FF2B5EF4-FFF2-40B4-BE49-F238E27FC236}">
                <a16:creationId xmlns:a16="http://schemas.microsoft.com/office/drawing/2014/main" id="{FC91549B-62C1-410A-8119-2888F6105AC8}"/>
              </a:ext>
            </a:extLst>
          </p:cNvPr>
          <p:cNvSpPr/>
          <p:nvPr/>
        </p:nvSpPr>
        <p:spPr>
          <a:xfrm>
            <a:off x="5301247" y="1480675"/>
            <a:ext cx="4250101" cy="761047"/>
          </a:xfrm>
          <a:prstGeom prst="rect">
            <a:avLst/>
          </a:prstGeom>
          <a:solidFill>
            <a:srgbClr val="445468"/>
          </a:solidFill>
          <a:ln w="12700" cap="flat" cmpd="sng" algn="ctr">
            <a:noFill/>
            <a:prstDash val="solid"/>
            <a:miter lim="800000"/>
          </a:ln>
          <a:effectLst/>
        </p:spPr>
        <p:txBody>
          <a:bodyPr rtlCol="0" anchor="ctr"/>
          <a:lstStyle/>
          <a:p>
            <a:pPr algn="ctr" defTabSz="713232">
              <a:defRPr/>
            </a:pPr>
            <a:endParaRPr lang="en-US" sz="2400" kern="0" dirty="0">
              <a:solidFill>
                <a:prstClr val="white"/>
              </a:solidFill>
              <a:latin typeface="Simplified Arabic" panose="02020603050405020304" pitchFamily="18" charset="-78"/>
              <a:cs typeface="Simplified Arabic" panose="02020603050405020304" pitchFamily="18" charset="-78"/>
            </a:endParaRPr>
          </a:p>
        </p:txBody>
      </p:sp>
      <p:sp>
        <p:nvSpPr>
          <p:cNvPr id="10" name="Text Placeholder 5">
            <a:extLst>
              <a:ext uri="{FF2B5EF4-FFF2-40B4-BE49-F238E27FC236}">
                <a16:creationId xmlns:a16="http://schemas.microsoft.com/office/drawing/2014/main" id="{AA7ACD4C-59FB-42D1-A2D0-2ACB00B9DBF7}"/>
              </a:ext>
            </a:extLst>
          </p:cNvPr>
          <p:cNvSpPr txBox="1">
            <a:spLocks/>
          </p:cNvSpPr>
          <p:nvPr/>
        </p:nvSpPr>
        <p:spPr>
          <a:xfrm>
            <a:off x="5132805" y="1648172"/>
            <a:ext cx="4585757" cy="320040"/>
          </a:xfrm>
          <a:prstGeom prst="rect">
            <a:avLst/>
          </a:prstGeom>
        </p:spPr>
        <p:txBody>
          <a:bodyPr vert="horz" lIns="91440" tIns="45720" rIns="91440" bIns="45720" rtlCol="0">
            <a:noAutofit/>
          </a:bodyPr>
          <a:lstStyle>
            <a:lvl1pPr marL="0" indent="0" algn="ctr" defTabSz="685800" rtl="0" eaLnBrk="1" latinLnBrk="0" hangingPunct="1">
              <a:lnSpc>
                <a:spcPct val="90000"/>
              </a:lnSpc>
              <a:spcBef>
                <a:spcPts val="750"/>
              </a:spcBef>
              <a:buFont typeface="Arial" panose="020B0604020202020204" pitchFamily="34" charset="0"/>
              <a:buNone/>
              <a:defRPr sz="2000" kern="1200">
                <a:solidFill>
                  <a:schemeClr val="tx1"/>
                </a:solidFill>
                <a:latin typeface="+mj-lt"/>
                <a:ea typeface="Roboto" pitchFamily="2" charset="0"/>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rtl="1"/>
            <a:r>
              <a:rPr lang="ar-SY" sz="2800" b="1" dirty="0">
                <a:solidFill>
                  <a:schemeClr val="bg1"/>
                </a:solidFill>
              </a:rPr>
              <a:t>تحديد حجم العينة </a:t>
            </a:r>
            <a:endParaRPr lang="en-US" sz="2800" b="1" dirty="0">
              <a:solidFill>
                <a:schemeClr val="bg1"/>
              </a:solidFill>
            </a:endParaRPr>
          </a:p>
        </p:txBody>
      </p:sp>
      <p:pic>
        <p:nvPicPr>
          <p:cNvPr id="1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23424" y="2362097"/>
            <a:ext cx="4652571" cy="22322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مستطيل 1"/>
          <p:cNvSpPr/>
          <p:nvPr/>
        </p:nvSpPr>
        <p:spPr>
          <a:xfrm>
            <a:off x="2489200" y="4551199"/>
            <a:ext cx="7148016" cy="1754326"/>
          </a:xfrm>
          <a:prstGeom prst="rect">
            <a:avLst/>
          </a:prstGeom>
        </p:spPr>
        <p:txBody>
          <a:bodyPr wrap="square">
            <a:spAutoFit/>
          </a:bodyPr>
          <a:lstStyle/>
          <a:p>
            <a:pPr algn="r" rtl="1">
              <a:lnSpc>
                <a:spcPct val="150000"/>
              </a:lnSpc>
            </a:pPr>
            <a:r>
              <a:rPr lang="ar-SY" dirty="0">
                <a:latin typeface="Alexandria" pitchFamily="2" charset="-78"/>
                <a:cs typeface="Alexandria" pitchFamily="2" charset="-78"/>
              </a:rPr>
              <a:t> ن: حجم مجتمع الدراسة </a:t>
            </a:r>
            <a:endParaRPr lang="en-US" dirty="0">
              <a:latin typeface="Alexandria" pitchFamily="2" charset="-78"/>
              <a:cs typeface="Alexandria" pitchFamily="2" charset="-78"/>
            </a:endParaRPr>
          </a:p>
          <a:p>
            <a:pPr algn="r" rtl="1">
              <a:lnSpc>
                <a:spcPct val="150000"/>
              </a:lnSpc>
            </a:pPr>
            <a:r>
              <a:rPr lang="ar-SY" dirty="0">
                <a:latin typeface="Alexandria" pitchFamily="2" charset="-78"/>
                <a:cs typeface="Alexandria" pitchFamily="2" charset="-78"/>
              </a:rPr>
              <a:t>د: الدرجة المعيارية المقابلة لدرجة الثقة في جدول التوزيع </a:t>
            </a:r>
            <a:r>
              <a:rPr lang="ar-SY" dirty="0" smtClean="0">
                <a:latin typeface="Alexandria" pitchFamily="2" charset="-78"/>
                <a:cs typeface="Alexandria" pitchFamily="2" charset="-78"/>
              </a:rPr>
              <a:t>الطبيعي</a:t>
            </a:r>
            <a:r>
              <a:rPr lang="en-US" dirty="0" smtClean="0">
                <a:latin typeface="Alexandria" pitchFamily="2" charset="-78"/>
                <a:cs typeface="Alexandria" pitchFamily="2" charset="-78"/>
              </a:rPr>
              <a:t>.</a:t>
            </a:r>
            <a:endParaRPr lang="en-US" dirty="0">
              <a:latin typeface="Alexandria" pitchFamily="2" charset="-78"/>
              <a:cs typeface="Alexandria" pitchFamily="2" charset="-78"/>
            </a:endParaRPr>
          </a:p>
          <a:p>
            <a:pPr algn="r" rtl="1">
              <a:lnSpc>
                <a:spcPct val="150000"/>
              </a:lnSpc>
            </a:pPr>
            <a:r>
              <a:rPr lang="ar-SY" dirty="0">
                <a:latin typeface="Alexandria" pitchFamily="2" charset="-78"/>
                <a:cs typeface="Alexandria" pitchFamily="2" charset="-78"/>
              </a:rPr>
              <a:t>ب: النسبة وهي نسبة المتغير المراد دراسته بالنسبة لمجتمع </a:t>
            </a:r>
            <a:r>
              <a:rPr lang="ar-SY" dirty="0" smtClean="0">
                <a:latin typeface="Alexandria" pitchFamily="2" charset="-78"/>
                <a:cs typeface="Alexandria" pitchFamily="2" charset="-78"/>
              </a:rPr>
              <a:t>الدراسة</a:t>
            </a:r>
            <a:r>
              <a:rPr lang="en-US" dirty="0" smtClean="0">
                <a:latin typeface="Alexandria" pitchFamily="2" charset="-78"/>
                <a:cs typeface="Alexandria" pitchFamily="2" charset="-78"/>
              </a:rPr>
              <a:t>.</a:t>
            </a:r>
            <a:endParaRPr lang="en-US" dirty="0">
              <a:latin typeface="Alexandria" pitchFamily="2" charset="-78"/>
              <a:cs typeface="Alexandria" pitchFamily="2" charset="-78"/>
            </a:endParaRPr>
          </a:p>
          <a:p>
            <a:pPr algn="r" rtl="1">
              <a:lnSpc>
                <a:spcPct val="150000"/>
              </a:lnSpc>
            </a:pPr>
            <a:r>
              <a:rPr lang="ar-SY" dirty="0">
                <a:latin typeface="Alexandria" pitchFamily="2" charset="-78"/>
                <a:cs typeface="Alexandria" pitchFamily="2" charset="-78"/>
              </a:rPr>
              <a:t>ج: درجة الخطأ المسموح </a:t>
            </a:r>
            <a:r>
              <a:rPr lang="ar-SY" dirty="0" smtClean="0">
                <a:latin typeface="Alexandria" pitchFamily="2" charset="-78"/>
                <a:cs typeface="Alexandria" pitchFamily="2" charset="-78"/>
              </a:rPr>
              <a:t>بها</a:t>
            </a:r>
            <a:r>
              <a:rPr lang="en-US" dirty="0" smtClean="0">
                <a:latin typeface="Alexandria" pitchFamily="2" charset="-78"/>
                <a:cs typeface="Alexandria" pitchFamily="2" charset="-78"/>
              </a:rPr>
              <a:t>.</a:t>
            </a:r>
            <a:endParaRPr lang="en-US" dirty="0">
              <a:latin typeface="Alexandria" pitchFamily="2" charset="-78"/>
              <a:cs typeface="Alexandria" pitchFamily="2" charset="-78"/>
            </a:endParaRPr>
          </a:p>
        </p:txBody>
      </p:sp>
      <p:pic>
        <p:nvPicPr>
          <p:cNvPr id="13" name="Picture 4" descr="F:\ماستر\صور للماستر\people-pie-chart-172663378-5c55071fc9e77c000102c485.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484545" y="1546842"/>
            <a:ext cx="2835396" cy="16305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0152123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3"/>
          <a:srcRect l="35730" t="18280" r="13480" b="31333"/>
          <a:stretch/>
        </p:blipFill>
        <p:spPr>
          <a:xfrm>
            <a:off x="1549400" y="1339208"/>
            <a:ext cx="9601200" cy="5454121"/>
          </a:xfrm>
          <a:prstGeom prst="rect">
            <a:avLst/>
          </a:prstGeom>
        </p:spPr>
      </p:pic>
      <p:sp>
        <p:nvSpPr>
          <p:cNvPr id="4" name="Rectangle 3"/>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683072" cy="461665"/>
          </a:xfrm>
          <a:prstGeom prst="rect">
            <a:avLst/>
          </a:prstGeom>
          <a:noFill/>
        </p:spPr>
        <p:txBody>
          <a:bodyPr wrap="square" rtlCol="0">
            <a:spAutoFit/>
          </a:bodyPr>
          <a:lstStyle/>
          <a:p>
            <a:pPr algn="ctr"/>
            <a:r>
              <a:rPr lang="ar-SY" sz="2400" b="1" dirty="0">
                <a:latin typeface="Alexandria" pitchFamily="2" charset="-78"/>
                <a:cs typeface="Alexandria" pitchFamily="2" charset="-78"/>
              </a:rPr>
              <a:t>كيفية تحديد حجم عينة الدراسة</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14290878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800100" y="1285190"/>
            <a:ext cx="10756900" cy="48362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253225" cy="400110"/>
          </a:xfrm>
          <a:prstGeom prst="rect">
            <a:avLst/>
          </a:prstGeom>
          <a:noFill/>
        </p:spPr>
        <p:txBody>
          <a:bodyPr wrap="square" rtlCol="0">
            <a:spAutoFit/>
          </a:bodyPr>
          <a:lstStyle/>
          <a:p>
            <a:pPr algn="ctr"/>
            <a:r>
              <a:rPr lang="ar-SY" sz="2000" b="1" dirty="0">
                <a:latin typeface="Alexandria" pitchFamily="2" charset="-78"/>
                <a:cs typeface="Alexandria" pitchFamily="2" charset="-78"/>
              </a:rPr>
              <a:t>كيفية تحديد حجم عينة الدراسة</a:t>
            </a:r>
            <a:endParaRPr lang="en-US" sz="2000" b="1" dirty="0">
              <a:latin typeface="Alexandria" pitchFamily="2" charset="-78"/>
              <a:cs typeface="Alexandria" pitchFamily="2" charset="-78"/>
            </a:endParaRPr>
          </a:p>
        </p:txBody>
      </p:sp>
      <p:sp>
        <p:nvSpPr>
          <p:cNvPr id="7" name="Rectangle 6"/>
          <p:cNvSpPr/>
          <p:nvPr/>
        </p:nvSpPr>
        <p:spPr>
          <a:xfrm>
            <a:off x="1054100" y="1339208"/>
            <a:ext cx="10109200" cy="4524315"/>
          </a:xfrm>
          <a:prstGeom prst="rect">
            <a:avLst/>
          </a:prstGeom>
        </p:spPr>
        <p:txBody>
          <a:bodyPr wrap="square">
            <a:spAutoFit/>
          </a:bodyPr>
          <a:lstStyle/>
          <a:p>
            <a:pPr marL="285750" indent="-285750" algn="r" rtl="1">
              <a:lnSpc>
                <a:spcPct val="200000"/>
              </a:lnSpc>
              <a:buFont typeface="Wingdings" panose="05000000000000000000" pitchFamily="2" charset="2"/>
              <a:buChar char="Ø"/>
            </a:pPr>
            <a:r>
              <a:rPr lang="ar-SY" b="1" dirty="0" smtClean="0">
                <a:latin typeface="Alexandria" pitchFamily="2" charset="-78"/>
                <a:cs typeface="Alexandria" pitchFamily="2" charset="-78"/>
              </a:rPr>
              <a:t>هناك </a:t>
            </a:r>
            <a:r>
              <a:rPr lang="ar-SY" b="1" dirty="0">
                <a:latin typeface="Alexandria" pitchFamily="2" charset="-78"/>
                <a:cs typeface="Alexandria" pitchFamily="2" charset="-78"/>
              </a:rPr>
              <a:t>أيضاً بعض الأسس لتقرير حجم العينة العشوائية </a:t>
            </a:r>
            <a:endParaRPr lang="en-US" b="1" dirty="0">
              <a:latin typeface="Alexandria" pitchFamily="2" charset="-78"/>
              <a:cs typeface="Alexandria" pitchFamily="2" charset="-78"/>
            </a:endParaRPr>
          </a:p>
          <a:p>
            <a:pPr marL="285750" lvl="0" indent="-285750" algn="r" rtl="1">
              <a:lnSpc>
                <a:spcPct val="200000"/>
              </a:lnSpc>
              <a:buFont typeface="Arial" pitchFamily="34" charset="0"/>
              <a:buChar char="•"/>
            </a:pPr>
            <a:r>
              <a:rPr lang="ar-SY" dirty="0">
                <a:solidFill>
                  <a:schemeClr val="bg2">
                    <a:lumMod val="10000"/>
                  </a:schemeClr>
                </a:solidFill>
                <a:latin typeface="Alexandria" pitchFamily="2" charset="-78"/>
                <a:cs typeface="Alexandria" pitchFamily="2" charset="-78"/>
              </a:rPr>
              <a:t>يكون حجم العينة ما بين 5% إلى 20% من حجم المجتمع الدراسة في حالة الدراسات المسحية علماً بأن هذه النسبة تقل كلما زاد حجم مجتمع الدراسة وقد تزداد في الوضع </a:t>
            </a:r>
            <a:r>
              <a:rPr lang="ar-SY" dirty="0" smtClean="0">
                <a:solidFill>
                  <a:schemeClr val="bg2">
                    <a:lumMod val="10000"/>
                  </a:schemeClr>
                </a:solidFill>
                <a:latin typeface="Alexandria" pitchFamily="2" charset="-78"/>
                <a:cs typeface="Alexandria" pitchFamily="2" charset="-78"/>
              </a:rPr>
              <a:t>المعاكس</a:t>
            </a:r>
            <a:r>
              <a:rPr lang="en-US" dirty="0" smtClean="0">
                <a:solidFill>
                  <a:schemeClr val="bg2">
                    <a:lumMod val="10000"/>
                  </a:schemeClr>
                </a:solidFill>
                <a:latin typeface="Alexandria" pitchFamily="2" charset="-78"/>
                <a:cs typeface="Alexandria" pitchFamily="2" charset="-78"/>
              </a:rPr>
              <a:t>.</a:t>
            </a:r>
            <a:r>
              <a:rPr lang="ar-SY" dirty="0" smtClean="0">
                <a:solidFill>
                  <a:schemeClr val="bg2">
                    <a:lumMod val="10000"/>
                  </a:schemeClr>
                </a:solidFill>
                <a:latin typeface="Alexandria" pitchFamily="2" charset="-78"/>
                <a:cs typeface="Alexandria" pitchFamily="2" charset="-78"/>
              </a:rPr>
              <a:t> </a:t>
            </a:r>
            <a:endParaRPr lang="en-US" dirty="0">
              <a:solidFill>
                <a:schemeClr val="bg2">
                  <a:lumMod val="10000"/>
                </a:schemeClr>
              </a:solidFill>
              <a:latin typeface="Alexandria" pitchFamily="2" charset="-78"/>
              <a:cs typeface="Alexandria" pitchFamily="2" charset="-78"/>
            </a:endParaRPr>
          </a:p>
          <a:p>
            <a:pPr marL="285750" lvl="0" indent="-285750" algn="r" rtl="1">
              <a:lnSpc>
                <a:spcPct val="200000"/>
              </a:lnSpc>
              <a:buFont typeface="Arial" pitchFamily="34" charset="0"/>
              <a:buChar char="•"/>
            </a:pPr>
            <a:r>
              <a:rPr lang="ar-SY" dirty="0">
                <a:solidFill>
                  <a:schemeClr val="bg2">
                    <a:lumMod val="10000"/>
                  </a:schemeClr>
                </a:solidFill>
                <a:latin typeface="Alexandria" pitchFamily="2" charset="-78"/>
                <a:cs typeface="Alexandria" pitchFamily="2" charset="-78"/>
              </a:rPr>
              <a:t>يجب أن لا يقل عدد عناصر الخلية الواحدة في حالة الدراسات التجريبية  ذات المعالجتين أو اكتر عن خمس </a:t>
            </a:r>
            <a:r>
              <a:rPr lang="ar-SY" dirty="0" smtClean="0">
                <a:solidFill>
                  <a:schemeClr val="bg2">
                    <a:lumMod val="10000"/>
                  </a:schemeClr>
                </a:solidFill>
                <a:latin typeface="Alexandria" pitchFamily="2" charset="-78"/>
                <a:cs typeface="Alexandria" pitchFamily="2" charset="-78"/>
              </a:rPr>
              <a:t>عناصر</a:t>
            </a:r>
            <a:r>
              <a:rPr lang="en-US" dirty="0" smtClean="0">
                <a:solidFill>
                  <a:schemeClr val="bg2">
                    <a:lumMod val="10000"/>
                  </a:schemeClr>
                </a:solidFill>
                <a:latin typeface="Alexandria" pitchFamily="2" charset="-78"/>
                <a:cs typeface="Alexandria" pitchFamily="2" charset="-78"/>
              </a:rPr>
              <a:t>.</a:t>
            </a:r>
            <a:endParaRPr lang="en-US" dirty="0">
              <a:solidFill>
                <a:schemeClr val="bg2">
                  <a:lumMod val="10000"/>
                </a:schemeClr>
              </a:solidFill>
              <a:latin typeface="Alexandria" pitchFamily="2" charset="-78"/>
              <a:cs typeface="Alexandria" pitchFamily="2" charset="-78"/>
            </a:endParaRPr>
          </a:p>
          <a:p>
            <a:pPr marL="285750" lvl="0" indent="-285750" algn="r" rtl="1">
              <a:lnSpc>
                <a:spcPct val="200000"/>
              </a:lnSpc>
              <a:buFont typeface="Arial" pitchFamily="34" charset="0"/>
              <a:buChar char="•"/>
            </a:pPr>
            <a:r>
              <a:rPr lang="ar-SY" dirty="0">
                <a:solidFill>
                  <a:schemeClr val="bg2">
                    <a:lumMod val="10000"/>
                  </a:schemeClr>
                </a:solidFill>
                <a:latin typeface="Alexandria" pitchFamily="2" charset="-78"/>
                <a:cs typeface="Alexandria" pitchFamily="2" charset="-78"/>
              </a:rPr>
              <a:t>يفضل أن يتراوح حجم العينة ما بين 50 إلى 100 عنصر في حالة الدراسات التي تهدف إلى حساب معامل </a:t>
            </a:r>
            <a:r>
              <a:rPr lang="ar-SY" dirty="0" err="1">
                <a:solidFill>
                  <a:schemeClr val="bg2">
                    <a:lumMod val="10000"/>
                  </a:schemeClr>
                </a:solidFill>
                <a:latin typeface="Alexandria" pitchFamily="2" charset="-78"/>
                <a:cs typeface="Alexandria" pitchFamily="2" charset="-78"/>
              </a:rPr>
              <a:t>الاراتباط</a:t>
            </a:r>
            <a:r>
              <a:rPr lang="ar-SY" dirty="0">
                <a:solidFill>
                  <a:schemeClr val="bg2">
                    <a:lumMod val="10000"/>
                  </a:schemeClr>
                </a:solidFill>
                <a:latin typeface="Alexandria" pitchFamily="2" charset="-78"/>
                <a:cs typeface="Alexandria" pitchFamily="2" charset="-78"/>
              </a:rPr>
              <a:t> بين </a:t>
            </a:r>
            <a:r>
              <a:rPr lang="ar-SY" dirty="0" smtClean="0">
                <a:solidFill>
                  <a:schemeClr val="bg2">
                    <a:lumMod val="10000"/>
                  </a:schemeClr>
                </a:solidFill>
                <a:latin typeface="Alexandria" pitchFamily="2" charset="-78"/>
                <a:cs typeface="Alexandria" pitchFamily="2" charset="-78"/>
              </a:rPr>
              <a:t>ظاهرتين</a:t>
            </a:r>
            <a:r>
              <a:rPr lang="en-US" dirty="0" smtClean="0">
                <a:solidFill>
                  <a:schemeClr val="bg2">
                    <a:lumMod val="10000"/>
                  </a:schemeClr>
                </a:solidFill>
                <a:latin typeface="Alexandria" pitchFamily="2" charset="-78"/>
                <a:cs typeface="Alexandria" pitchFamily="2" charset="-78"/>
              </a:rPr>
              <a:t>.</a:t>
            </a:r>
            <a:r>
              <a:rPr lang="ar-SY" dirty="0" smtClean="0">
                <a:solidFill>
                  <a:schemeClr val="bg2">
                    <a:lumMod val="10000"/>
                  </a:schemeClr>
                </a:solidFill>
                <a:latin typeface="Alexandria" pitchFamily="2" charset="-78"/>
                <a:cs typeface="Alexandria" pitchFamily="2" charset="-78"/>
              </a:rPr>
              <a:t> </a:t>
            </a:r>
            <a:endParaRPr lang="en-US" dirty="0">
              <a:solidFill>
                <a:schemeClr val="bg2">
                  <a:lumMod val="10000"/>
                </a:schemeClr>
              </a:solidFill>
              <a:latin typeface="Alexandria" pitchFamily="2" charset="-78"/>
              <a:cs typeface="Alexandria" pitchFamily="2" charset="-78"/>
            </a:endParaRPr>
          </a:p>
          <a:p>
            <a:pPr marL="285750" lvl="0" indent="-285750" algn="r" rtl="1">
              <a:lnSpc>
                <a:spcPct val="200000"/>
              </a:lnSpc>
              <a:buFont typeface="Arial" pitchFamily="34" charset="0"/>
              <a:buChar char="•"/>
            </a:pPr>
            <a:r>
              <a:rPr lang="ar-SY" dirty="0">
                <a:solidFill>
                  <a:schemeClr val="bg2">
                    <a:lumMod val="10000"/>
                  </a:schemeClr>
                </a:solidFill>
                <a:latin typeface="Alexandria" pitchFamily="2" charset="-78"/>
                <a:cs typeface="Alexandria" pitchFamily="2" charset="-78"/>
              </a:rPr>
              <a:t>يجب أن لا يقل عدد أفراد الخلية الواحد عن خمس عناصر في حالة الاختيار الإحصائي (مربع </a:t>
            </a:r>
            <a:r>
              <a:rPr lang="ar-SY" dirty="0" err="1">
                <a:solidFill>
                  <a:schemeClr val="bg2">
                    <a:lumMod val="10000"/>
                  </a:schemeClr>
                </a:solidFill>
                <a:latin typeface="Alexandria" pitchFamily="2" charset="-78"/>
                <a:cs typeface="Alexandria" pitchFamily="2" charset="-78"/>
              </a:rPr>
              <a:t>كاي</a:t>
            </a:r>
            <a:r>
              <a:rPr lang="ar-SY" dirty="0" smtClean="0">
                <a:solidFill>
                  <a:schemeClr val="bg2">
                    <a:lumMod val="10000"/>
                  </a:schemeClr>
                </a:solidFill>
                <a:latin typeface="Alexandria" pitchFamily="2" charset="-78"/>
                <a:cs typeface="Alexandria" pitchFamily="2" charset="-78"/>
              </a:rPr>
              <a:t>)</a:t>
            </a:r>
            <a:r>
              <a:rPr lang="en-US" dirty="0" smtClean="0">
                <a:solidFill>
                  <a:schemeClr val="bg2">
                    <a:lumMod val="10000"/>
                  </a:schemeClr>
                </a:solidFill>
                <a:latin typeface="Alexandria" pitchFamily="2" charset="-78"/>
                <a:cs typeface="Alexandria" pitchFamily="2" charset="-78"/>
              </a:rPr>
              <a:t>.</a:t>
            </a:r>
            <a:endParaRPr lang="en-US" dirty="0">
              <a:solidFill>
                <a:schemeClr val="bg2">
                  <a:lumMod val="10000"/>
                </a:schemeClr>
              </a:solidFill>
              <a:latin typeface="Alexandria" pitchFamily="2" charset="-78"/>
              <a:cs typeface="Alexandria" pitchFamily="2" charset="-78"/>
            </a:endParaRPr>
          </a:p>
        </p:txBody>
      </p:sp>
    </p:spTree>
    <p:extLst>
      <p:ext uri="{BB962C8B-B14F-4D97-AF65-F5344CB8AC3E}">
        <p14:creationId xmlns:p14="http://schemas.microsoft.com/office/powerpoint/2010/main" val="73081106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1"/>
            <a:ext cx="9345750" cy="52328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757318" cy="461665"/>
          </a:xfrm>
          <a:prstGeom prst="rect">
            <a:avLst/>
          </a:prstGeom>
          <a:noFill/>
        </p:spPr>
        <p:txBody>
          <a:bodyPr wrap="square" rtlCol="0">
            <a:spAutoFit/>
          </a:bodyPr>
          <a:lstStyle/>
          <a:p>
            <a:pPr algn="ctr"/>
            <a:r>
              <a:rPr lang="ar-SY" sz="2400" b="1" dirty="0">
                <a:latin typeface="Alexandria" pitchFamily="2" charset="-78"/>
                <a:cs typeface="Alexandria" pitchFamily="2" charset="-78"/>
              </a:rPr>
              <a:t>كيفية تحديد حجم عينة الدراسة</a:t>
            </a:r>
            <a:endParaRPr lang="en-US" sz="2400" b="1" dirty="0">
              <a:latin typeface="Alexandria" pitchFamily="2" charset="-78"/>
              <a:cs typeface="Alexandria" pitchFamily="2" charset="-78"/>
            </a:endParaRPr>
          </a:p>
        </p:txBody>
      </p:sp>
      <p:pic>
        <p:nvPicPr>
          <p:cNvPr id="8" name="Picture 7"/>
          <p:cNvPicPr>
            <a:picLocks noChangeAspect="1"/>
          </p:cNvPicPr>
          <p:nvPr/>
        </p:nvPicPr>
        <p:blipFill>
          <a:blip r:embed="rId3"/>
          <a:stretch>
            <a:fillRect/>
          </a:stretch>
        </p:blipFill>
        <p:spPr>
          <a:xfrm>
            <a:off x="1720068" y="1374962"/>
            <a:ext cx="8267738" cy="4965550"/>
          </a:xfrm>
          <a:prstGeom prst="rect">
            <a:avLst/>
          </a:prstGeom>
        </p:spPr>
      </p:pic>
    </p:spTree>
    <p:extLst>
      <p:ext uri="{BB962C8B-B14F-4D97-AF65-F5344CB8AC3E}">
        <p14:creationId xmlns:p14="http://schemas.microsoft.com/office/powerpoint/2010/main" val="383258017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253225" cy="400110"/>
          </a:xfrm>
          <a:prstGeom prst="rect">
            <a:avLst/>
          </a:prstGeom>
          <a:noFill/>
        </p:spPr>
        <p:txBody>
          <a:bodyPr wrap="square" rtlCol="0">
            <a:spAutoFit/>
          </a:bodyPr>
          <a:lstStyle/>
          <a:p>
            <a:pPr algn="ctr"/>
            <a:r>
              <a:rPr lang="ar-SY" sz="2000" b="1" dirty="0">
                <a:latin typeface="Alexandria" pitchFamily="2" charset="-78"/>
                <a:cs typeface="Alexandria" pitchFamily="2" charset="-78"/>
              </a:rPr>
              <a:t>كيفية تحديد حجم عينة الدراسة</a:t>
            </a:r>
            <a:endParaRPr lang="en-US" sz="2000" b="1" dirty="0">
              <a:latin typeface="Alexandria" pitchFamily="2" charset="-78"/>
              <a:cs typeface="Alexandria" pitchFamily="2" charset="-78"/>
            </a:endParaRPr>
          </a:p>
        </p:txBody>
      </p:sp>
      <p:sp>
        <p:nvSpPr>
          <p:cNvPr id="7" name="TextBox 6"/>
          <p:cNvSpPr txBox="1"/>
          <p:nvPr/>
        </p:nvSpPr>
        <p:spPr>
          <a:xfrm>
            <a:off x="1645277" y="1419097"/>
            <a:ext cx="8417320" cy="3438762"/>
          </a:xfrm>
          <a:prstGeom prst="rect">
            <a:avLst/>
          </a:prstGeom>
          <a:noFill/>
        </p:spPr>
        <p:txBody>
          <a:bodyPr wrap="square" rtlCol="0">
            <a:spAutoFit/>
          </a:bodyPr>
          <a:lstStyle/>
          <a:p>
            <a:pPr marL="285750" indent="-285750" algn="just" rtl="1">
              <a:lnSpc>
                <a:spcPct val="250000"/>
              </a:lnSpc>
              <a:buFont typeface="Wingdings" panose="05000000000000000000" pitchFamily="2" charset="2"/>
              <a:buChar char="§"/>
            </a:pPr>
            <a:r>
              <a:rPr lang="ar-SY" dirty="0">
                <a:solidFill>
                  <a:schemeClr val="bg2">
                    <a:lumMod val="10000"/>
                  </a:schemeClr>
                </a:solidFill>
                <a:latin typeface="Alexandria" pitchFamily="2" charset="-78"/>
                <a:cs typeface="Alexandria" pitchFamily="2" charset="-78"/>
              </a:rPr>
              <a:t>ومما هو جدير بالملاحظة أن استخدام عينات ذات حجوم الصغيرة في بعض البحوث افضل من استخدام حجوم </a:t>
            </a:r>
            <a:r>
              <a:rPr lang="ar-SY" dirty="0" smtClean="0">
                <a:solidFill>
                  <a:schemeClr val="bg2">
                    <a:lumMod val="10000"/>
                  </a:schemeClr>
                </a:solidFill>
                <a:latin typeface="Alexandria" pitchFamily="2" charset="-78"/>
                <a:cs typeface="Alexandria" pitchFamily="2" charset="-78"/>
              </a:rPr>
              <a:t>كبيرة</a:t>
            </a:r>
            <a:r>
              <a:rPr lang="en-US" dirty="0" smtClean="0">
                <a:solidFill>
                  <a:schemeClr val="bg2">
                    <a:lumMod val="10000"/>
                  </a:schemeClr>
                </a:solidFill>
                <a:latin typeface="Alexandria" pitchFamily="2" charset="-78"/>
                <a:cs typeface="Alexandria" pitchFamily="2" charset="-78"/>
              </a:rPr>
              <a:t>.</a:t>
            </a:r>
          </a:p>
          <a:p>
            <a:pPr marL="285750" indent="-285750" algn="just" rtl="1">
              <a:lnSpc>
                <a:spcPct val="250000"/>
              </a:lnSpc>
              <a:buFont typeface="Wingdings" panose="05000000000000000000" pitchFamily="2" charset="2"/>
              <a:buChar char="§"/>
            </a:pPr>
            <a:r>
              <a:rPr lang="ar-SY" dirty="0" smtClean="0">
                <a:solidFill>
                  <a:schemeClr val="bg2">
                    <a:lumMod val="10000"/>
                  </a:schemeClr>
                </a:solidFill>
                <a:latin typeface="Alexandria" pitchFamily="2" charset="-78"/>
                <a:cs typeface="Alexandria" pitchFamily="2" charset="-78"/>
              </a:rPr>
              <a:t> </a:t>
            </a:r>
            <a:r>
              <a:rPr lang="ar-SY" dirty="0">
                <a:solidFill>
                  <a:schemeClr val="bg2">
                    <a:lumMod val="10000"/>
                  </a:schemeClr>
                </a:solidFill>
                <a:latin typeface="Alexandria" pitchFamily="2" charset="-78"/>
                <a:cs typeface="Alexandria" pitchFamily="2" charset="-78"/>
              </a:rPr>
              <a:t>مثل الدراسات التي تتطلب مقابلات </a:t>
            </a:r>
            <a:r>
              <a:rPr lang="ar-SY" dirty="0" smtClean="0">
                <a:solidFill>
                  <a:schemeClr val="bg2">
                    <a:lumMod val="10000"/>
                  </a:schemeClr>
                </a:solidFill>
                <a:latin typeface="Alexandria" pitchFamily="2" charset="-78"/>
                <a:cs typeface="Alexandria" pitchFamily="2" charset="-78"/>
              </a:rPr>
              <a:t>فردية</a:t>
            </a:r>
            <a:r>
              <a:rPr lang="en-US" dirty="0" smtClean="0">
                <a:solidFill>
                  <a:schemeClr val="bg2">
                    <a:lumMod val="10000"/>
                  </a:schemeClr>
                </a:solidFill>
                <a:latin typeface="Alexandria" pitchFamily="2" charset="-78"/>
                <a:cs typeface="Alexandria" pitchFamily="2" charset="-78"/>
              </a:rPr>
              <a:t>.</a:t>
            </a:r>
          </a:p>
          <a:p>
            <a:pPr marL="285750" indent="-285750" algn="just" rtl="1">
              <a:lnSpc>
                <a:spcPct val="250000"/>
              </a:lnSpc>
              <a:buFont typeface="Wingdings" panose="05000000000000000000" pitchFamily="2" charset="2"/>
              <a:buChar char="§"/>
            </a:pPr>
            <a:r>
              <a:rPr lang="ar-SY" dirty="0" smtClean="0">
                <a:solidFill>
                  <a:schemeClr val="bg2">
                    <a:lumMod val="10000"/>
                  </a:schemeClr>
                </a:solidFill>
                <a:latin typeface="Alexandria" pitchFamily="2" charset="-78"/>
                <a:cs typeface="Alexandria" pitchFamily="2" charset="-78"/>
              </a:rPr>
              <a:t> </a:t>
            </a:r>
            <a:r>
              <a:rPr lang="ar-SY" dirty="0">
                <a:solidFill>
                  <a:schemeClr val="bg2">
                    <a:lumMod val="10000"/>
                  </a:schemeClr>
                </a:solidFill>
                <a:latin typeface="Alexandria" pitchFamily="2" charset="-78"/>
                <a:cs typeface="Alexandria" pitchFamily="2" charset="-78"/>
              </a:rPr>
              <a:t>أو الدراسات التي تتطلب مقاييس </a:t>
            </a:r>
            <a:r>
              <a:rPr lang="ar-SY" dirty="0" err="1">
                <a:solidFill>
                  <a:schemeClr val="bg2">
                    <a:lumMod val="10000"/>
                  </a:schemeClr>
                </a:solidFill>
                <a:latin typeface="Alexandria" pitchFamily="2" charset="-78"/>
                <a:cs typeface="Alexandria" pitchFamily="2" charset="-78"/>
              </a:rPr>
              <a:t>اسقاطية</a:t>
            </a:r>
            <a:r>
              <a:rPr lang="ar-SY" dirty="0">
                <a:solidFill>
                  <a:schemeClr val="bg2">
                    <a:lumMod val="10000"/>
                  </a:schemeClr>
                </a:solidFill>
                <a:latin typeface="Alexandria" pitchFamily="2" charset="-78"/>
                <a:cs typeface="Alexandria" pitchFamily="2" charset="-78"/>
              </a:rPr>
              <a:t> ، فدراسة عدد قليل من الأفراد يوفر عمقاً وتحليلاً افضل من زيادة العينة بتحليل سطحي لكل حالة </a:t>
            </a:r>
            <a:endParaRPr lang="en-US" dirty="0">
              <a:solidFill>
                <a:schemeClr val="bg2">
                  <a:lumMod val="10000"/>
                </a:schemeClr>
              </a:solidFill>
              <a:latin typeface="Alexandria" pitchFamily="2" charset="-78"/>
              <a:cs typeface="Alexandria" pitchFamily="2" charset="-78"/>
            </a:endParaRPr>
          </a:p>
        </p:txBody>
      </p:sp>
    </p:spTree>
    <p:extLst>
      <p:ext uri="{BB962C8B-B14F-4D97-AF65-F5344CB8AC3E}">
        <p14:creationId xmlns:p14="http://schemas.microsoft.com/office/powerpoint/2010/main" val="297571941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952771" cy="461665"/>
          </a:xfrm>
          <a:prstGeom prst="rect">
            <a:avLst/>
          </a:prstGeom>
          <a:noFill/>
        </p:spPr>
        <p:txBody>
          <a:bodyPr wrap="square" rtlCol="0">
            <a:spAutoFit/>
          </a:bodyPr>
          <a:lstStyle/>
          <a:p>
            <a:pPr algn="ctr" rtl="1"/>
            <a:r>
              <a:rPr lang="ar-SY" sz="2400" b="1" dirty="0">
                <a:latin typeface="Alexandria" pitchFamily="2" charset="-78"/>
                <a:cs typeface="Alexandria" pitchFamily="2" charset="-78"/>
              </a:rPr>
              <a:t>اختيار العينة</a:t>
            </a:r>
            <a:endParaRPr lang="en-US" sz="2400" b="1" dirty="0">
              <a:latin typeface="Alexandria" pitchFamily="2" charset="-78"/>
              <a:cs typeface="Alexandria" pitchFamily="2" charset="-78"/>
            </a:endParaRPr>
          </a:p>
        </p:txBody>
      </p:sp>
      <p:sp>
        <p:nvSpPr>
          <p:cNvPr id="7" name="TextBox 6"/>
          <p:cNvSpPr txBox="1"/>
          <p:nvPr/>
        </p:nvSpPr>
        <p:spPr>
          <a:xfrm>
            <a:off x="1645277" y="1419097"/>
            <a:ext cx="8417320" cy="4031873"/>
          </a:xfrm>
          <a:prstGeom prst="rect">
            <a:avLst/>
          </a:prstGeom>
          <a:noFill/>
        </p:spPr>
        <p:txBody>
          <a:bodyPr wrap="square" rtlCol="0">
            <a:spAutoFit/>
          </a:bodyPr>
          <a:lstStyle/>
          <a:p>
            <a:pPr marL="285750" indent="-285750" algn="just" rtl="1">
              <a:lnSpc>
                <a:spcPct val="200000"/>
              </a:lnSpc>
              <a:buFont typeface="Wingdings" panose="05000000000000000000" pitchFamily="2" charset="2"/>
              <a:buChar char="§"/>
            </a:pPr>
            <a:r>
              <a:rPr lang="ar-SY" sz="1600" b="1" dirty="0">
                <a:latin typeface="Alexandria" pitchFamily="2" charset="-78"/>
                <a:cs typeface="Alexandria" pitchFamily="2" charset="-78"/>
              </a:rPr>
              <a:t>لضمان تمثيل سليم وشامل لمجتمع الدراسة فإنه لابد قبل اختيار العينة من الأخذ بعين الاعتبار الشروط </a:t>
            </a:r>
            <a:r>
              <a:rPr lang="ar-SY" sz="1600" b="1" dirty="0" smtClean="0">
                <a:latin typeface="Alexandria" pitchFamily="2" charset="-78"/>
                <a:cs typeface="Alexandria" pitchFamily="2" charset="-78"/>
              </a:rPr>
              <a:t>التالية</a:t>
            </a:r>
            <a:r>
              <a:rPr lang="en-US" sz="1600" b="1" dirty="0" smtClean="0">
                <a:latin typeface="Alexandria" pitchFamily="2" charset="-78"/>
                <a:cs typeface="Alexandria" pitchFamily="2" charset="-78"/>
              </a:rPr>
              <a:t>:</a:t>
            </a:r>
          </a:p>
          <a:p>
            <a:pPr algn="r" rtl="1">
              <a:lnSpc>
                <a:spcPct val="200000"/>
              </a:lnSpc>
            </a:pPr>
            <a:r>
              <a:rPr lang="ar-SY" sz="1600" b="1" dirty="0">
                <a:latin typeface="Alexandria" pitchFamily="2" charset="-78"/>
                <a:cs typeface="Alexandria" pitchFamily="2" charset="-78"/>
              </a:rPr>
              <a:t>1- تكافؤ وتساوي فرص اختيار أي مفردة أو عنصر من مفردات وعناصر مجتمع </a:t>
            </a:r>
            <a:r>
              <a:rPr lang="ar-SY" sz="1600" b="1" dirty="0" smtClean="0">
                <a:latin typeface="Alexandria" pitchFamily="2" charset="-78"/>
                <a:cs typeface="Alexandria" pitchFamily="2" charset="-78"/>
              </a:rPr>
              <a:t>الدراسة</a:t>
            </a:r>
            <a:r>
              <a:rPr lang="en-US" sz="1600" b="1" dirty="0" smtClean="0">
                <a:latin typeface="Alexandria" pitchFamily="2" charset="-78"/>
                <a:cs typeface="Alexandria" pitchFamily="2" charset="-78"/>
              </a:rPr>
              <a:t>.</a:t>
            </a:r>
            <a:endParaRPr lang="en-US" sz="1600" b="1" dirty="0">
              <a:latin typeface="Alexandria" pitchFamily="2" charset="-78"/>
              <a:cs typeface="Alexandria" pitchFamily="2" charset="-78"/>
            </a:endParaRPr>
          </a:p>
          <a:p>
            <a:pPr lvl="0" algn="r" rtl="1">
              <a:lnSpc>
                <a:spcPct val="200000"/>
              </a:lnSpc>
            </a:pPr>
            <a:r>
              <a:rPr lang="ar-SY" sz="1600" b="1" dirty="0">
                <a:latin typeface="Alexandria" pitchFamily="2" charset="-78"/>
                <a:cs typeface="Alexandria" pitchFamily="2" charset="-78"/>
              </a:rPr>
              <a:t>2- ضرورة أن يكون حجم العينة كافياً لضمان دقة النتائج من خلال دقة تمثيل العينة لمجتمع الدراسة ، فكلما كان حجم العينة كبيراً كلما كان تمثيلها افضل لمجتمع الدراسة وكانت النتائج أفضل وأكثر </a:t>
            </a:r>
            <a:r>
              <a:rPr lang="ar-SY" sz="1600" b="1" dirty="0" smtClean="0">
                <a:latin typeface="Alexandria" pitchFamily="2" charset="-78"/>
                <a:cs typeface="Alexandria" pitchFamily="2" charset="-78"/>
              </a:rPr>
              <a:t>دقة</a:t>
            </a:r>
            <a:r>
              <a:rPr lang="en-US" sz="1600" b="1" dirty="0" smtClean="0">
                <a:latin typeface="Alexandria" pitchFamily="2" charset="-78"/>
                <a:cs typeface="Alexandria" pitchFamily="2" charset="-78"/>
              </a:rPr>
              <a:t>.</a:t>
            </a:r>
          </a:p>
          <a:p>
            <a:pPr lvl="0" algn="r" rtl="1">
              <a:lnSpc>
                <a:spcPct val="200000"/>
              </a:lnSpc>
            </a:pPr>
            <a:r>
              <a:rPr lang="ar-SY" sz="1600" b="1" dirty="0" smtClean="0">
                <a:latin typeface="Alexandria" pitchFamily="2" charset="-78"/>
                <a:cs typeface="Alexandria" pitchFamily="2" charset="-78"/>
              </a:rPr>
              <a:t>3. تجنب الوقوع في الأخطاء الشائعة لاختيار العينات. </a:t>
            </a:r>
            <a:endParaRPr lang="en-US" sz="1600" b="1" dirty="0">
              <a:latin typeface="Alexandria" pitchFamily="2" charset="-78"/>
              <a:cs typeface="Alexandria" pitchFamily="2" charset="-78"/>
            </a:endParaRPr>
          </a:p>
          <a:p>
            <a:pPr algn="just" rtl="1">
              <a:lnSpc>
                <a:spcPct val="200000"/>
              </a:lnSpc>
            </a:pPr>
            <a:endParaRPr lang="en-US" sz="1600" b="1" dirty="0">
              <a:latin typeface="Alexandria" pitchFamily="2" charset="-78"/>
              <a:cs typeface="Alexandria" pitchFamily="2" charset="-78"/>
            </a:endParaRPr>
          </a:p>
        </p:txBody>
      </p:sp>
    </p:spTree>
    <p:extLst>
      <p:ext uri="{BB962C8B-B14F-4D97-AF65-F5344CB8AC3E}">
        <p14:creationId xmlns:p14="http://schemas.microsoft.com/office/powerpoint/2010/main" val="258708224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1" y="1285190"/>
            <a:ext cx="9599234" cy="48811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952771" cy="400110"/>
          </a:xfrm>
          <a:prstGeom prst="rect">
            <a:avLst/>
          </a:prstGeom>
          <a:noFill/>
        </p:spPr>
        <p:txBody>
          <a:bodyPr wrap="square" rtlCol="0">
            <a:spAutoFit/>
          </a:bodyPr>
          <a:lstStyle/>
          <a:p>
            <a:pPr algn="ctr" rtl="1"/>
            <a:r>
              <a:rPr lang="ar-SY" sz="2000" b="1" dirty="0">
                <a:latin typeface="Alexandria" pitchFamily="2" charset="-78"/>
                <a:cs typeface="Alexandria" pitchFamily="2" charset="-78"/>
              </a:rPr>
              <a:t>اختيار العينة</a:t>
            </a:r>
            <a:endParaRPr lang="en-US" sz="2000" b="1" dirty="0">
              <a:latin typeface="Alexandria" pitchFamily="2" charset="-78"/>
              <a:cs typeface="Alexandria" pitchFamily="2" charset="-78"/>
            </a:endParaRPr>
          </a:p>
        </p:txBody>
      </p:sp>
      <p:sp>
        <p:nvSpPr>
          <p:cNvPr id="7" name="Rectangle 6"/>
          <p:cNvSpPr/>
          <p:nvPr/>
        </p:nvSpPr>
        <p:spPr>
          <a:xfrm>
            <a:off x="4265210" y="1499307"/>
            <a:ext cx="3661580" cy="369332"/>
          </a:xfrm>
          <a:prstGeom prst="rect">
            <a:avLst/>
          </a:prstGeom>
        </p:spPr>
        <p:txBody>
          <a:bodyPr wrap="none">
            <a:spAutoFit/>
          </a:bodyPr>
          <a:lstStyle/>
          <a:p>
            <a:r>
              <a:rPr lang="ar-SY" b="1" dirty="0">
                <a:latin typeface="Alexandria" pitchFamily="2" charset="-78"/>
                <a:cs typeface="Alexandria" pitchFamily="2" charset="-78"/>
              </a:rPr>
              <a:t>الأخطاء الشائعة لاختيار العينات</a:t>
            </a:r>
            <a:endParaRPr lang="en-US" dirty="0"/>
          </a:p>
        </p:txBody>
      </p:sp>
      <p:pic>
        <p:nvPicPr>
          <p:cNvPr id="9" name="Picture 8"/>
          <p:cNvPicPr>
            <a:picLocks noChangeAspect="1"/>
          </p:cNvPicPr>
          <p:nvPr/>
        </p:nvPicPr>
        <p:blipFill rotWithShape="1">
          <a:blip r:embed="rId3"/>
          <a:srcRect r="9573"/>
          <a:stretch/>
        </p:blipFill>
        <p:spPr>
          <a:xfrm>
            <a:off x="1399627" y="2082755"/>
            <a:ext cx="9236289" cy="3093769"/>
          </a:xfrm>
          <a:prstGeom prst="rect">
            <a:avLst/>
          </a:prstGeom>
        </p:spPr>
      </p:pic>
    </p:spTree>
    <p:extLst>
      <p:ext uri="{BB962C8B-B14F-4D97-AF65-F5344CB8AC3E}">
        <p14:creationId xmlns:p14="http://schemas.microsoft.com/office/powerpoint/2010/main" val="63025966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Rounded Corners 24"/>
          <p:cNvSpPr/>
          <p:nvPr/>
        </p:nvSpPr>
        <p:spPr>
          <a:xfrm>
            <a:off x="1181061" y="1285190"/>
            <a:ext cx="9369707" cy="48811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p:cNvSpPr txBox="1"/>
          <p:nvPr/>
        </p:nvSpPr>
        <p:spPr>
          <a:xfrm>
            <a:off x="2657040" y="729958"/>
            <a:ext cx="5779404" cy="430887"/>
          </a:xfrm>
          <a:prstGeom prst="rect">
            <a:avLst/>
          </a:prstGeom>
          <a:noFill/>
        </p:spPr>
        <p:txBody>
          <a:bodyPr wrap="square" rtlCol="0">
            <a:spAutoFit/>
          </a:bodyPr>
          <a:lstStyle/>
          <a:p>
            <a:pPr algn="ctr"/>
            <a:r>
              <a:rPr lang="ar-SY" sz="2200" b="1" kern="0" dirty="0" smtClean="0">
                <a:latin typeface="Alexandria" pitchFamily="2" charset="-78"/>
                <a:cs typeface="Alexandria" pitchFamily="2" charset="-78"/>
              </a:rPr>
              <a:t>الحالات التي تستدعي عينة كبيرة الحجم</a:t>
            </a:r>
            <a:endParaRPr lang="en-US" sz="2200" kern="0" dirty="0">
              <a:latin typeface="Alexandria" pitchFamily="2" charset="-78"/>
              <a:cs typeface="Alexandria" pitchFamily="2" charset="-78"/>
            </a:endParaRPr>
          </a:p>
        </p:txBody>
      </p:sp>
      <p:pic>
        <p:nvPicPr>
          <p:cNvPr id="2" name="Picture 1"/>
          <p:cNvPicPr>
            <a:picLocks noChangeAspect="1"/>
          </p:cNvPicPr>
          <p:nvPr/>
        </p:nvPicPr>
        <p:blipFill rotWithShape="1">
          <a:blip r:embed="rId4"/>
          <a:srcRect l="42879" t="53111" r="16019" b="15594"/>
          <a:stretch/>
        </p:blipFill>
        <p:spPr>
          <a:xfrm>
            <a:off x="1422400" y="1569076"/>
            <a:ext cx="8885602" cy="4228346"/>
          </a:xfrm>
          <a:prstGeom prst="rect">
            <a:avLst/>
          </a:prstGeom>
        </p:spPr>
      </p:pic>
    </p:spTree>
    <p:extLst>
      <p:ext uri="{BB962C8B-B14F-4D97-AF65-F5344CB8AC3E}">
        <p14:creationId xmlns:p14="http://schemas.microsoft.com/office/powerpoint/2010/main" val="410379525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69339" y="1285190"/>
            <a:ext cx="9345750" cy="51156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5226241" cy="461665"/>
          </a:xfrm>
          <a:prstGeom prst="rect">
            <a:avLst/>
          </a:prstGeom>
          <a:noFill/>
        </p:spPr>
        <p:txBody>
          <a:bodyPr wrap="square" rtlCol="0">
            <a:spAutoFit/>
          </a:bodyPr>
          <a:lstStyle/>
          <a:p>
            <a:pPr lvl="0" algn="ctr"/>
            <a:r>
              <a:rPr lang="ar-SY" sz="2400" b="1" kern="0" dirty="0">
                <a:latin typeface="Alexandria" pitchFamily="2" charset="-78"/>
                <a:cs typeface="Alexandria" pitchFamily="2" charset="-78"/>
              </a:rPr>
              <a:t>خطوات اختيار العينة</a:t>
            </a:r>
          </a:p>
        </p:txBody>
      </p:sp>
      <p:sp>
        <p:nvSpPr>
          <p:cNvPr id="8" name="テキスト プレースホルダー 6">
            <a:extLst>
              <a:ext uri="{FF2B5EF4-FFF2-40B4-BE49-F238E27FC236}">
                <a16:creationId xmlns:a16="http://schemas.microsoft.com/office/drawing/2014/main" id="{4CF5D410-474C-410D-8D17-003CA19CF014}"/>
              </a:ext>
            </a:extLst>
          </p:cNvPr>
          <p:cNvSpPr txBox="1">
            <a:spLocks/>
          </p:cNvSpPr>
          <p:nvPr/>
        </p:nvSpPr>
        <p:spPr>
          <a:xfrm>
            <a:off x="5718387" y="2316207"/>
            <a:ext cx="3849050" cy="545533"/>
          </a:xfrm>
          <a:prstGeom prst="rect">
            <a:avLst/>
          </a:prstGeom>
        </p:spPr>
        <p:txBody>
          <a:bodyPr vert="horz" lIns="163275" tIns="81638" rIns="163275" bIns="81638"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2800" i="0" kern="1200" baseline="0">
                <a:solidFill>
                  <a:schemeClr val="bg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rtl="1"/>
            <a:endParaRPr lang="ar-SY" altLang="ja-JP" sz="1800" b="1" dirty="0">
              <a:solidFill>
                <a:sysClr val="windowText" lastClr="000000"/>
              </a:solidFill>
              <a:ea typeface="ＭＳ Ｐゴシック" panose="020B0600070205080204" pitchFamily="34" charset="-128"/>
            </a:endParaRPr>
          </a:p>
        </p:txBody>
      </p:sp>
      <p:sp>
        <p:nvSpPr>
          <p:cNvPr id="9" name="テキスト プレースホルダー 6">
            <a:extLst>
              <a:ext uri="{FF2B5EF4-FFF2-40B4-BE49-F238E27FC236}">
                <a16:creationId xmlns:a16="http://schemas.microsoft.com/office/drawing/2014/main" id="{3074CA7D-376E-4190-83EB-9F9D9417E0F3}"/>
              </a:ext>
            </a:extLst>
          </p:cNvPr>
          <p:cNvSpPr txBox="1">
            <a:spLocks/>
          </p:cNvSpPr>
          <p:nvPr/>
        </p:nvSpPr>
        <p:spPr>
          <a:xfrm>
            <a:off x="5675300" y="3078599"/>
            <a:ext cx="3849050" cy="545533"/>
          </a:xfrm>
          <a:prstGeom prst="rect">
            <a:avLst/>
          </a:prstGeom>
        </p:spPr>
        <p:txBody>
          <a:bodyPr vert="horz" lIns="163275" tIns="81638" rIns="163275" bIns="81638"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2800" i="0" kern="1200" baseline="0">
                <a:solidFill>
                  <a:schemeClr val="bg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rtl="1"/>
            <a:endParaRPr lang="ar-SY" altLang="ja-JP" sz="1800" b="1" dirty="0">
              <a:solidFill>
                <a:sysClr val="windowText" lastClr="000000"/>
              </a:solidFill>
              <a:ea typeface="ＭＳ Ｐゴシック" panose="020B0600070205080204" pitchFamily="34" charset="-128"/>
            </a:endParaRPr>
          </a:p>
        </p:txBody>
      </p:sp>
      <p:sp>
        <p:nvSpPr>
          <p:cNvPr id="10" name="テキスト プレースホルダー 6">
            <a:extLst>
              <a:ext uri="{FF2B5EF4-FFF2-40B4-BE49-F238E27FC236}">
                <a16:creationId xmlns:a16="http://schemas.microsoft.com/office/drawing/2014/main" id="{9A7454AC-F62E-4897-AAF2-DC9768BD32CE}"/>
              </a:ext>
            </a:extLst>
          </p:cNvPr>
          <p:cNvSpPr txBox="1">
            <a:spLocks/>
          </p:cNvSpPr>
          <p:nvPr/>
        </p:nvSpPr>
        <p:spPr>
          <a:xfrm>
            <a:off x="5761238" y="3796224"/>
            <a:ext cx="3849050" cy="545533"/>
          </a:xfrm>
          <a:prstGeom prst="rect">
            <a:avLst/>
          </a:prstGeom>
        </p:spPr>
        <p:txBody>
          <a:bodyPr vert="horz" lIns="163275" tIns="81638" rIns="163275" bIns="81638"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2800" i="0" kern="1200" baseline="0">
                <a:solidFill>
                  <a:schemeClr val="bg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rtl="1"/>
            <a:endParaRPr lang="ar-SY" altLang="ja-JP" sz="1800" b="1" dirty="0">
              <a:solidFill>
                <a:sysClr val="windowText" lastClr="000000"/>
              </a:solidFill>
              <a:ea typeface="ＭＳ Ｐゴシック" panose="020B0600070205080204" pitchFamily="34" charset="-128"/>
            </a:endParaRPr>
          </a:p>
        </p:txBody>
      </p:sp>
      <p:pic>
        <p:nvPicPr>
          <p:cNvPr id="7" name="Picture 6"/>
          <p:cNvPicPr>
            <a:picLocks noChangeAspect="1"/>
          </p:cNvPicPr>
          <p:nvPr/>
        </p:nvPicPr>
        <p:blipFill>
          <a:blip r:embed="rId3"/>
          <a:stretch>
            <a:fillRect/>
          </a:stretch>
        </p:blipFill>
        <p:spPr>
          <a:xfrm>
            <a:off x="1444064" y="1606705"/>
            <a:ext cx="8842936" cy="4557546"/>
          </a:xfrm>
          <a:prstGeom prst="rect">
            <a:avLst/>
          </a:prstGeom>
        </p:spPr>
      </p:pic>
    </p:spTree>
    <p:extLst>
      <p:ext uri="{BB962C8B-B14F-4D97-AF65-F5344CB8AC3E}">
        <p14:creationId xmlns:p14="http://schemas.microsoft.com/office/powerpoint/2010/main" val="396950734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433137" y="1285190"/>
            <a:ext cx="10347157" cy="52238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952771" cy="461665"/>
          </a:xfrm>
          <a:prstGeom prst="rect">
            <a:avLst/>
          </a:prstGeom>
          <a:noFill/>
        </p:spPr>
        <p:txBody>
          <a:bodyPr wrap="square" rtlCol="0">
            <a:spAutoFit/>
          </a:bodyPr>
          <a:lstStyle/>
          <a:p>
            <a:pPr lvl="0" algn="ctr"/>
            <a:r>
              <a:rPr lang="ar-SY" sz="2400" b="1" kern="0" dirty="0">
                <a:latin typeface="Alexandria" pitchFamily="2" charset="-78"/>
                <a:cs typeface="Alexandria" pitchFamily="2" charset="-78"/>
              </a:rPr>
              <a:t>خطوات اختيار العينة</a:t>
            </a:r>
          </a:p>
        </p:txBody>
      </p:sp>
      <p:pic>
        <p:nvPicPr>
          <p:cNvPr id="8" name="Picture 7"/>
          <p:cNvPicPr>
            <a:picLocks noChangeAspect="1"/>
          </p:cNvPicPr>
          <p:nvPr/>
        </p:nvPicPr>
        <p:blipFill>
          <a:blip r:embed="rId4"/>
          <a:stretch>
            <a:fillRect/>
          </a:stretch>
        </p:blipFill>
        <p:spPr>
          <a:xfrm>
            <a:off x="607749" y="1469294"/>
            <a:ext cx="9919063" cy="2522913"/>
          </a:xfrm>
          <a:prstGeom prst="rect">
            <a:avLst/>
          </a:prstGeom>
        </p:spPr>
      </p:pic>
      <p:pic>
        <p:nvPicPr>
          <p:cNvPr id="9" name="Picture 8"/>
          <p:cNvPicPr>
            <a:picLocks noChangeAspect="1"/>
          </p:cNvPicPr>
          <p:nvPr/>
        </p:nvPicPr>
        <p:blipFill rotWithShape="1">
          <a:blip r:embed="rId5"/>
          <a:srcRect b="48976"/>
          <a:stretch/>
        </p:blipFill>
        <p:spPr>
          <a:xfrm>
            <a:off x="607749" y="4044177"/>
            <a:ext cx="9919063" cy="2318930"/>
          </a:xfrm>
          <a:prstGeom prst="rect">
            <a:avLst/>
          </a:prstGeom>
        </p:spPr>
      </p:pic>
    </p:spTree>
    <p:extLst>
      <p:ext uri="{BB962C8B-B14F-4D97-AF65-F5344CB8AC3E}">
        <p14:creationId xmlns:p14="http://schemas.microsoft.com/office/powerpoint/2010/main" val="321648032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0"/>
            <a:ext cx="9345750" cy="52840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952771" cy="461665"/>
          </a:xfrm>
          <a:prstGeom prst="rect">
            <a:avLst/>
          </a:prstGeom>
          <a:noFill/>
        </p:spPr>
        <p:txBody>
          <a:bodyPr wrap="square" rtlCol="0">
            <a:spAutoFit/>
          </a:bodyPr>
          <a:lstStyle/>
          <a:p>
            <a:pPr lvl="0" algn="ctr"/>
            <a:r>
              <a:rPr lang="ar-SY" sz="2400" b="1" kern="0" dirty="0">
                <a:latin typeface="Alexandria" pitchFamily="2" charset="-78"/>
                <a:cs typeface="Alexandria" pitchFamily="2" charset="-78"/>
              </a:rPr>
              <a:t>خطوات اختيار العينة</a:t>
            </a:r>
          </a:p>
        </p:txBody>
      </p:sp>
      <p:pic>
        <p:nvPicPr>
          <p:cNvPr id="17" name="Picture 16"/>
          <p:cNvPicPr>
            <a:picLocks noChangeAspect="1"/>
          </p:cNvPicPr>
          <p:nvPr/>
        </p:nvPicPr>
        <p:blipFill>
          <a:blip r:embed="rId3"/>
          <a:stretch>
            <a:fillRect/>
          </a:stretch>
        </p:blipFill>
        <p:spPr>
          <a:xfrm>
            <a:off x="1631836" y="1562095"/>
            <a:ext cx="8444201" cy="4822135"/>
          </a:xfrm>
          <a:prstGeom prst="rect">
            <a:avLst/>
          </a:prstGeom>
        </p:spPr>
      </p:pic>
    </p:spTree>
    <p:extLst>
      <p:ext uri="{BB962C8B-B14F-4D97-AF65-F5344CB8AC3E}">
        <p14:creationId xmlns:p14="http://schemas.microsoft.com/office/powerpoint/2010/main" val="347613691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0"/>
            <a:ext cx="9345750" cy="49163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952771" cy="461665"/>
          </a:xfrm>
          <a:prstGeom prst="rect">
            <a:avLst/>
          </a:prstGeom>
          <a:noFill/>
        </p:spPr>
        <p:txBody>
          <a:bodyPr wrap="square" rtlCol="0">
            <a:spAutoFit/>
          </a:bodyPr>
          <a:lstStyle/>
          <a:p>
            <a:pPr lvl="0" algn="ctr"/>
            <a:r>
              <a:rPr lang="ar-SY" sz="2400" b="1" kern="0" dirty="0">
                <a:latin typeface="Alexandria" pitchFamily="2" charset="-78"/>
                <a:cs typeface="Alexandria" pitchFamily="2" charset="-78"/>
              </a:rPr>
              <a:t>خطوات اختيار العينة</a:t>
            </a:r>
          </a:p>
        </p:txBody>
      </p:sp>
      <p:pic>
        <p:nvPicPr>
          <p:cNvPr id="30" name="Picture 29"/>
          <p:cNvPicPr>
            <a:picLocks noChangeAspect="1"/>
          </p:cNvPicPr>
          <p:nvPr/>
        </p:nvPicPr>
        <p:blipFill>
          <a:blip r:embed="rId3"/>
          <a:stretch>
            <a:fillRect/>
          </a:stretch>
        </p:blipFill>
        <p:spPr>
          <a:xfrm>
            <a:off x="1339943" y="1930194"/>
            <a:ext cx="9027987" cy="2036754"/>
          </a:xfrm>
          <a:prstGeom prst="rect">
            <a:avLst/>
          </a:prstGeom>
        </p:spPr>
      </p:pic>
    </p:spTree>
    <p:extLst>
      <p:ext uri="{BB962C8B-B14F-4D97-AF65-F5344CB8AC3E}">
        <p14:creationId xmlns:p14="http://schemas.microsoft.com/office/powerpoint/2010/main" val="368711075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مستطيل 4"/>
          <p:cNvSpPr/>
          <p:nvPr/>
        </p:nvSpPr>
        <p:spPr>
          <a:xfrm>
            <a:off x="6703927" y="79525"/>
            <a:ext cx="4374382" cy="6743305"/>
          </a:xfrm>
          <a:prstGeom prst="rect">
            <a:avLst/>
          </a:prstGeom>
          <a:solidFill>
            <a:srgbClr val="66FFFF"/>
          </a:solidFill>
        </p:spPr>
        <p:style>
          <a:lnRef idx="3">
            <a:schemeClr val="lt1"/>
          </a:lnRef>
          <a:fillRef idx="1">
            <a:schemeClr val="accent5"/>
          </a:fillRef>
          <a:effectRef idx="1">
            <a:schemeClr val="accent5"/>
          </a:effectRef>
          <a:fontRef idx="minor">
            <a:schemeClr val="lt1"/>
          </a:fontRef>
        </p:style>
        <p:txBody>
          <a:bodyPr rtlCol="1" anchor="ctr"/>
          <a:lstStyle/>
          <a:p>
            <a:pPr algn="ctr"/>
            <a:endParaRPr lang="ar-SY" dirty="0">
              <a:solidFill>
                <a:prstClr val="white"/>
              </a:solidFill>
            </a:endParaRPr>
          </a:p>
        </p:txBody>
      </p:sp>
      <p:sp>
        <p:nvSpPr>
          <p:cNvPr id="12" name="مستطيل 5"/>
          <p:cNvSpPr/>
          <p:nvPr/>
        </p:nvSpPr>
        <p:spPr>
          <a:xfrm>
            <a:off x="2461841" y="79525"/>
            <a:ext cx="4238727" cy="6743305"/>
          </a:xfrm>
          <a:prstGeom prst="rect">
            <a:avLst/>
          </a:prstGeom>
        </p:spPr>
        <p:style>
          <a:lnRef idx="3">
            <a:schemeClr val="lt1"/>
          </a:lnRef>
          <a:fillRef idx="1">
            <a:schemeClr val="accent1"/>
          </a:fillRef>
          <a:effectRef idx="1">
            <a:schemeClr val="accent1"/>
          </a:effectRef>
          <a:fontRef idx="minor">
            <a:schemeClr val="lt1"/>
          </a:fontRef>
        </p:style>
        <p:txBody>
          <a:bodyPr rtlCol="1" anchor="ctr"/>
          <a:lstStyle/>
          <a:p>
            <a:pPr algn="ctr"/>
            <a:endParaRPr lang="ar-SY" b="1" dirty="0">
              <a:solidFill>
                <a:prstClr val="white"/>
              </a:solidFill>
            </a:endParaRPr>
          </a:p>
        </p:txBody>
      </p:sp>
      <p:sp>
        <p:nvSpPr>
          <p:cNvPr id="13" name="مستطيل 8"/>
          <p:cNvSpPr/>
          <p:nvPr/>
        </p:nvSpPr>
        <p:spPr>
          <a:xfrm>
            <a:off x="7262441" y="2742920"/>
            <a:ext cx="3551619" cy="1200329"/>
          </a:xfrm>
          <a:prstGeom prst="rect">
            <a:avLst/>
          </a:prstGeom>
        </p:spPr>
        <p:txBody>
          <a:bodyPr wrap="square">
            <a:spAutoFit/>
          </a:bodyPr>
          <a:lstStyle/>
          <a:p>
            <a:pPr algn="ctr"/>
            <a:r>
              <a:rPr lang="ar-SY" sz="3600" b="1" dirty="0">
                <a:solidFill>
                  <a:prstClr val="black"/>
                </a:solidFill>
                <a:effectLst>
                  <a:outerShdw blurRad="38100" dist="38100" dir="2700000" algn="tl">
                    <a:srgbClr val="000000">
                      <a:alpha val="43137"/>
                    </a:srgbClr>
                  </a:outerShdw>
                </a:effectLst>
                <a:cs typeface="Simplified Arabic" panose="02020603050405020304" pitchFamily="18" charset="-78"/>
              </a:rPr>
              <a:t>الأنواع المختلفة للعينات </a:t>
            </a:r>
            <a:endParaRPr lang="en-US" sz="3600" b="1" dirty="0">
              <a:solidFill>
                <a:prstClr val="black"/>
              </a:solidFill>
              <a:effectLst>
                <a:outerShdw blurRad="38100" dist="38100" dir="2700000" algn="tl">
                  <a:srgbClr val="000000">
                    <a:alpha val="43137"/>
                  </a:srgbClr>
                </a:outerShdw>
              </a:effectLst>
              <a:cs typeface="Simplified Arabic" panose="02020603050405020304" pitchFamily="18" charset="-78"/>
            </a:endParaRPr>
          </a:p>
        </p:txBody>
      </p:sp>
      <p:pic>
        <p:nvPicPr>
          <p:cNvPr id="14" name="Picture 2" descr="Eszmecsere,Ából Bébe,Mentés,Úszás,Ajándék  vagyok,Kórus,Áldetektív,Egészségedre,Felrobbanok,Én leszek az első, - trip…  | A herança, Tecnologia da informação, Herança"/>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2889656" y="1921041"/>
            <a:ext cx="3583414" cy="23077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4669525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0"/>
            <a:ext cx="9345750" cy="54086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952771" cy="461665"/>
          </a:xfrm>
          <a:prstGeom prst="rect">
            <a:avLst/>
          </a:prstGeom>
          <a:noFill/>
        </p:spPr>
        <p:txBody>
          <a:bodyPr wrap="square" rtlCol="0">
            <a:spAutoFit/>
          </a:bodyPr>
          <a:lstStyle/>
          <a:p>
            <a:pPr lvl="0" algn="ctr"/>
            <a:r>
              <a:rPr lang="ar-SY" sz="2400" b="1" kern="0" dirty="0">
                <a:latin typeface="Alexandria" pitchFamily="2" charset="-78"/>
                <a:cs typeface="Alexandria" pitchFamily="2" charset="-78"/>
              </a:rPr>
              <a:t>الأنواع المختلفة للعينات</a:t>
            </a:r>
          </a:p>
        </p:txBody>
      </p:sp>
      <p:grpSp>
        <p:nvGrpSpPr>
          <p:cNvPr id="8" name="مجموعة 25"/>
          <p:cNvGrpSpPr/>
          <p:nvPr/>
        </p:nvGrpSpPr>
        <p:grpSpPr>
          <a:xfrm>
            <a:off x="4254252" y="4300429"/>
            <a:ext cx="5620216" cy="2007221"/>
            <a:chOff x="0" y="4158579"/>
            <a:chExt cx="5620216" cy="2007221"/>
          </a:xfrm>
        </p:grpSpPr>
        <p:grpSp>
          <p:nvGrpSpPr>
            <p:cNvPr id="10" name="مجموعة 28"/>
            <p:cNvGrpSpPr/>
            <p:nvPr/>
          </p:nvGrpSpPr>
          <p:grpSpPr>
            <a:xfrm>
              <a:off x="0" y="4158579"/>
              <a:ext cx="5620216" cy="2007221"/>
              <a:chOff x="2592678" y="1926261"/>
              <a:chExt cx="5620216" cy="2007221"/>
            </a:xfrm>
            <a:solidFill>
              <a:schemeClr val="bg1"/>
            </a:solidFill>
          </p:grpSpPr>
          <p:grpSp>
            <p:nvGrpSpPr>
              <p:cNvPr id="12" name="مجموعة 30"/>
              <p:cNvGrpSpPr/>
              <p:nvPr/>
            </p:nvGrpSpPr>
            <p:grpSpPr>
              <a:xfrm>
                <a:off x="2592678" y="1926261"/>
                <a:ext cx="5620216" cy="2007221"/>
                <a:chOff x="1895707" y="735980"/>
                <a:chExt cx="5620216" cy="2007221"/>
              </a:xfrm>
              <a:grpFill/>
              <a:effectLst>
                <a:outerShdw blurRad="50800" dist="38100" dir="13500000" algn="br" rotWithShape="0">
                  <a:prstClr val="black">
                    <a:alpha val="40000"/>
                  </a:prstClr>
                </a:outerShdw>
              </a:effectLst>
            </p:grpSpPr>
            <p:sp>
              <p:nvSpPr>
                <p:cNvPr id="14" name="شكل حر 32"/>
                <p:cNvSpPr/>
                <p:nvPr/>
              </p:nvSpPr>
              <p:spPr>
                <a:xfrm>
                  <a:off x="2051825" y="735980"/>
                  <a:ext cx="5464098" cy="2007221"/>
                </a:xfrm>
                <a:custGeom>
                  <a:avLst/>
                  <a:gdLst>
                    <a:gd name="connsiteX0" fmla="*/ 334544 w 3902929"/>
                    <a:gd name="connsiteY0" fmla="*/ 0 h 2007221"/>
                    <a:gd name="connsiteX1" fmla="*/ 3902929 w 3902929"/>
                    <a:gd name="connsiteY1" fmla="*/ 0 h 2007221"/>
                    <a:gd name="connsiteX2" fmla="*/ 3902929 w 3902929"/>
                    <a:gd name="connsiteY2" fmla="*/ 2007221 h 2007221"/>
                    <a:gd name="connsiteX3" fmla="*/ 334544 w 3902929"/>
                    <a:gd name="connsiteY3" fmla="*/ 2007221 h 2007221"/>
                    <a:gd name="connsiteX4" fmla="*/ 0 w 3902929"/>
                    <a:gd name="connsiteY4" fmla="*/ 1672677 h 2007221"/>
                    <a:gd name="connsiteX5" fmla="*/ 0 w 3902929"/>
                    <a:gd name="connsiteY5" fmla="*/ 334544 h 2007221"/>
                    <a:gd name="connsiteX6" fmla="*/ 334544 w 3902929"/>
                    <a:gd name="connsiteY6" fmla="*/ 0 h 20072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902929" h="2007221">
                      <a:moveTo>
                        <a:pt x="334544" y="0"/>
                      </a:moveTo>
                      <a:lnTo>
                        <a:pt x="3902929" y="0"/>
                      </a:lnTo>
                      <a:lnTo>
                        <a:pt x="3902929" y="2007221"/>
                      </a:lnTo>
                      <a:lnTo>
                        <a:pt x="334544" y="2007221"/>
                      </a:lnTo>
                      <a:cubicBezTo>
                        <a:pt x="149780" y="2007221"/>
                        <a:pt x="0" y="1857441"/>
                        <a:pt x="0" y="1672677"/>
                      </a:cubicBezTo>
                      <a:lnTo>
                        <a:pt x="0" y="334544"/>
                      </a:lnTo>
                      <a:cubicBezTo>
                        <a:pt x="0" y="149780"/>
                        <a:pt x="149780" y="0"/>
                        <a:pt x="334544" y="0"/>
                      </a:cubicBezTo>
                      <a:close/>
                    </a:path>
                  </a:pathLst>
                </a:custGeom>
                <a:grp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Y"/>
                </a:p>
              </p:txBody>
            </p:sp>
            <p:sp>
              <p:nvSpPr>
                <p:cNvPr id="15" name="شكل حر 33"/>
                <p:cNvSpPr/>
                <p:nvPr/>
              </p:nvSpPr>
              <p:spPr>
                <a:xfrm>
                  <a:off x="1895707" y="735980"/>
                  <a:ext cx="490655" cy="2007221"/>
                </a:xfrm>
                <a:custGeom>
                  <a:avLst/>
                  <a:gdLst>
                    <a:gd name="connsiteX0" fmla="*/ 405276 w 490655"/>
                    <a:gd name="connsiteY0" fmla="*/ 0 h 2007221"/>
                    <a:gd name="connsiteX1" fmla="*/ 490655 w 490655"/>
                    <a:gd name="connsiteY1" fmla="*/ 0 h 2007221"/>
                    <a:gd name="connsiteX2" fmla="*/ 490655 w 490655"/>
                    <a:gd name="connsiteY2" fmla="*/ 2007221 h 2007221"/>
                    <a:gd name="connsiteX3" fmla="*/ 405276 w 490655"/>
                    <a:gd name="connsiteY3" fmla="*/ 2007221 h 2007221"/>
                    <a:gd name="connsiteX4" fmla="*/ 0 w 490655"/>
                    <a:gd name="connsiteY4" fmla="*/ 1672677 h 2007221"/>
                    <a:gd name="connsiteX5" fmla="*/ 0 w 490655"/>
                    <a:gd name="connsiteY5" fmla="*/ 334544 h 2007221"/>
                    <a:gd name="connsiteX6" fmla="*/ 405276 w 490655"/>
                    <a:gd name="connsiteY6" fmla="*/ 0 h 20072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90655" h="2007221">
                      <a:moveTo>
                        <a:pt x="405276" y="0"/>
                      </a:moveTo>
                      <a:lnTo>
                        <a:pt x="490655" y="0"/>
                      </a:lnTo>
                      <a:lnTo>
                        <a:pt x="490655" y="2007221"/>
                      </a:lnTo>
                      <a:lnTo>
                        <a:pt x="405276" y="2007221"/>
                      </a:lnTo>
                      <a:cubicBezTo>
                        <a:pt x="181448" y="2007221"/>
                        <a:pt x="0" y="1857441"/>
                        <a:pt x="0" y="1672677"/>
                      </a:cubicBezTo>
                      <a:lnTo>
                        <a:pt x="0" y="334544"/>
                      </a:lnTo>
                      <a:cubicBezTo>
                        <a:pt x="0" y="149780"/>
                        <a:pt x="181448" y="0"/>
                        <a:pt x="405276" y="0"/>
                      </a:cubicBezTo>
                      <a:close/>
                    </a:path>
                  </a:pathLst>
                </a:cu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Y"/>
                </a:p>
              </p:txBody>
            </p:sp>
          </p:grpSp>
          <p:sp>
            <p:nvSpPr>
              <p:cNvPr id="13" name="مربع نص 31"/>
              <p:cNvSpPr txBox="1"/>
              <p:nvPr/>
            </p:nvSpPr>
            <p:spPr>
              <a:xfrm>
                <a:off x="3279228" y="2306623"/>
                <a:ext cx="3382877" cy="369332"/>
              </a:xfrm>
              <a:prstGeom prst="rect">
                <a:avLst/>
              </a:prstGeom>
              <a:grpFill/>
            </p:spPr>
            <p:txBody>
              <a:bodyPr wrap="square" rtlCol="1">
                <a:spAutoFit/>
              </a:bodyPr>
              <a:lstStyle/>
              <a:p>
                <a:endParaRPr lang="ar-SY" dirty="0"/>
              </a:p>
            </p:txBody>
          </p:sp>
        </p:grpSp>
        <p:sp>
          <p:nvSpPr>
            <p:cNvPr id="11" name="مستطيل 7"/>
            <p:cNvSpPr/>
            <p:nvPr/>
          </p:nvSpPr>
          <p:spPr>
            <a:xfrm>
              <a:off x="479538" y="4554330"/>
              <a:ext cx="3589889" cy="1200329"/>
            </a:xfrm>
            <a:prstGeom prst="rect">
              <a:avLst/>
            </a:prstGeom>
          </p:spPr>
          <p:txBody>
            <a:bodyPr wrap="square">
              <a:spAutoFit/>
            </a:bodyPr>
            <a:lstStyle/>
            <a:p>
              <a:r>
                <a:rPr lang="ar-SY" dirty="0"/>
                <a:t>هي العينات التي يتم اختيارها بطرق علمية محددة حيث يفرض نوع المشكلة وخصائص المجتمع الطريقة المناسبة للاختيار </a:t>
              </a:r>
              <a:endParaRPr lang="en-US" dirty="0"/>
            </a:p>
            <a:p>
              <a:endParaRPr lang="en-US" dirty="0"/>
            </a:p>
          </p:txBody>
        </p:sp>
      </p:grpSp>
      <p:grpSp>
        <p:nvGrpSpPr>
          <p:cNvPr id="16" name="مجموعة 5"/>
          <p:cNvGrpSpPr/>
          <p:nvPr/>
        </p:nvGrpSpPr>
        <p:grpSpPr>
          <a:xfrm>
            <a:off x="4254252" y="1648424"/>
            <a:ext cx="5620216" cy="2007221"/>
            <a:chOff x="-468560" y="1578087"/>
            <a:chExt cx="5620216" cy="2007221"/>
          </a:xfrm>
        </p:grpSpPr>
        <p:grpSp>
          <p:nvGrpSpPr>
            <p:cNvPr id="17" name="مجموعة 14"/>
            <p:cNvGrpSpPr/>
            <p:nvPr/>
          </p:nvGrpSpPr>
          <p:grpSpPr>
            <a:xfrm>
              <a:off x="-468560" y="1578087"/>
              <a:ext cx="5620216" cy="2007221"/>
              <a:chOff x="2592678" y="1926261"/>
              <a:chExt cx="5620216" cy="2007221"/>
            </a:xfrm>
            <a:solidFill>
              <a:schemeClr val="bg1"/>
            </a:solidFill>
          </p:grpSpPr>
          <p:grpSp>
            <p:nvGrpSpPr>
              <p:cNvPr id="19" name="مجموعة 15"/>
              <p:cNvGrpSpPr/>
              <p:nvPr/>
            </p:nvGrpSpPr>
            <p:grpSpPr>
              <a:xfrm>
                <a:off x="2592678" y="1926261"/>
                <a:ext cx="5620216" cy="2007221"/>
                <a:chOff x="1895707" y="735980"/>
                <a:chExt cx="5620216" cy="2007221"/>
              </a:xfrm>
              <a:grpFill/>
              <a:effectLst>
                <a:outerShdw blurRad="50800" dist="38100" dir="13500000" algn="br" rotWithShape="0">
                  <a:prstClr val="black">
                    <a:alpha val="40000"/>
                  </a:prstClr>
                </a:outerShdw>
              </a:effectLst>
            </p:grpSpPr>
            <p:sp>
              <p:nvSpPr>
                <p:cNvPr id="21" name="شكل حر 17"/>
                <p:cNvSpPr/>
                <p:nvPr/>
              </p:nvSpPr>
              <p:spPr>
                <a:xfrm>
                  <a:off x="2051825" y="735980"/>
                  <a:ext cx="5464098" cy="2007221"/>
                </a:xfrm>
                <a:custGeom>
                  <a:avLst/>
                  <a:gdLst>
                    <a:gd name="connsiteX0" fmla="*/ 334544 w 3902929"/>
                    <a:gd name="connsiteY0" fmla="*/ 0 h 2007221"/>
                    <a:gd name="connsiteX1" fmla="*/ 3902929 w 3902929"/>
                    <a:gd name="connsiteY1" fmla="*/ 0 h 2007221"/>
                    <a:gd name="connsiteX2" fmla="*/ 3902929 w 3902929"/>
                    <a:gd name="connsiteY2" fmla="*/ 2007221 h 2007221"/>
                    <a:gd name="connsiteX3" fmla="*/ 334544 w 3902929"/>
                    <a:gd name="connsiteY3" fmla="*/ 2007221 h 2007221"/>
                    <a:gd name="connsiteX4" fmla="*/ 0 w 3902929"/>
                    <a:gd name="connsiteY4" fmla="*/ 1672677 h 2007221"/>
                    <a:gd name="connsiteX5" fmla="*/ 0 w 3902929"/>
                    <a:gd name="connsiteY5" fmla="*/ 334544 h 2007221"/>
                    <a:gd name="connsiteX6" fmla="*/ 334544 w 3902929"/>
                    <a:gd name="connsiteY6" fmla="*/ 0 h 20072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902929" h="2007221">
                      <a:moveTo>
                        <a:pt x="334544" y="0"/>
                      </a:moveTo>
                      <a:lnTo>
                        <a:pt x="3902929" y="0"/>
                      </a:lnTo>
                      <a:lnTo>
                        <a:pt x="3902929" y="2007221"/>
                      </a:lnTo>
                      <a:lnTo>
                        <a:pt x="334544" y="2007221"/>
                      </a:lnTo>
                      <a:cubicBezTo>
                        <a:pt x="149780" y="2007221"/>
                        <a:pt x="0" y="1857441"/>
                        <a:pt x="0" y="1672677"/>
                      </a:cubicBezTo>
                      <a:lnTo>
                        <a:pt x="0" y="334544"/>
                      </a:lnTo>
                      <a:cubicBezTo>
                        <a:pt x="0" y="149780"/>
                        <a:pt x="149780" y="0"/>
                        <a:pt x="334544" y="0"/>
                      </a:cubicBezTo>
                      <a:close/>
                    </a:path>
                  </a:pathLst>
                </a:custGeom>
                <a:grp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Y"/>
                </a:p>
              </p:txBody>
            </p:sp>
            <p:sp>
              <p:nvSpPr>
                <p:cNvPr id="22" name="شكل حر 18"/>
                <p:cNvSpPr/>
                <p:nvPr/>
              </p:nvSpPr>
              <p:spPr>
                <a:xfrm>
                  <a:off x="1895707" y="735980"/>
                  <a:ext cx="490655" cy="2007221"/>
                </a:xfrm>
                <a:custGeom>
                  <a:avLst/>
                  <a:gdLst>
                    <a:gd name="connsiteX0" fmla="*/ 405276 w 490655"/>
                    <a:gd name="connsiteY0" fmla="*/ 0 h 2007221"/>
                    <a:gd name="connsiteX1" fmla="*/ 490655 w 490655"/>
                    <a:gd name="connsiteY1" fmla="*/ 0 h 2007221"/>
                    <a:gd name="connsiteX2" fmla="*/ 490655 w 490655"/>
                    <a:gd name="connsiteY2" fmla="*/ 2007221 h 2007221"/>
                    <a:gd name="connsiteX3" fmla="*/ 405276 w 490655"/>
                    <a:gd name="connsiteY3" fmla="*/ 2007221 h 2007221"/>
                    <a:gd name="connsiteX4" fmla="*/ 0 w 490655"/>
                    <a:gd name="connsiteY4" fmla="*/ 1672677 h 2007221"/>
                    <a:gd name="connsiteX5" fmla="*/ 0 w 490655"/>
                    <a:gd name="connsiteY5" fmla="*/ 334544 h 2007221"/>
                    <a:gd name="connsiteX6" fmla="*/ 405276 w 490655"/>
                    <a:gd name="connsiteY6" fmla="*/ 0 h 20072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90655" h="2007221">
                      <a:moveTo>
                        <a:pt x="405276" y="0"/>
                      </a:moveTo>
                      <a:lnTo>
                        <a:pt x="490655" y="0"/>
                      </a:lnTo>
                      <a:lnTo>
                        <a:pt x="490655" y="2007221"/>
                      </a:lnTo>
                      <a:lnTo>
                        <a:pt x="405276" y="2007221"/>
                      </a:lnTo>
                      <a:cubicBezTo>
                        <a:pt x="181448" y="2007221"/>
                        <a:pt x="0" y="1857441"/>
                        <a:pt x="0" y="1672677"/>
                      </a:cubicBezTo>
                      <a:lnTo>
                        <a:pt x="0" y="334544"/>
                      </a:lnTo>
                      <a:cubicBezTo>
                        <a:pt x="0" y="149780"/>
                        <a:pt x="181448" y="0"/>
                        <a:pt x="405276" y="0"/>
                      </a:cubicBezTo>
                      <a:close/>
                    </a:path>
                  </a:pathLst>
                </a:cu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Y"/>
                </a:p>
              </p:txBody>
            </p:sp>
          </p:grpSp>
          <p:sp>
            <p:nvSpPr>
              <p:cNvPr id="20" name="مربع نص 16"/>
              <p:cNvSpPr txBox="1"/>
              <p:nvPr/>
            </p:nvSpPr>
            <p:spPr>
              <a:xfrm>
                <a:off x="3279228" y="2306623"/>
                <a:ext cx="3382877" cy="369332"/>
              </a:xfrm>
              <a:prstGeom prst="rect">
                <a:avLst/>
              </a:prstGeom>
              <a:grpFill/>
            </p:spPr>
            <p:txBody>
              <a:bodyPr wrap="square" rtlCol="1">
                <a:spAutoFit/>
              </a:bodyPr>
              <a:lstStyle/>
              <a:p>
                <a:endParaRPr lang="ar-SY" dirty="0"/>
              </a:p>
            </p:txBody>
          </p:sp>
        </p:grpSp>
        <p:sp>
          <p:nvSpPr>
            <p:cNvPr id="18" name="مستطيل 4"/>
            <p:cNvSpPr/>
            <p:nvPr/>
          </p:nvSpPr>
          <p:spPr>
            <a:xfrm>
              <a:off x="243036" y="2001378"/>
              <a:ext cx="3298297" cy="923330"/>
            </a:xfrm>
            <a:prstGeom prst="rect">
              <a:avLst/>
            </a:prstGeom>
          </p:spPr>
          <p:txBody>
            <a:bodyPr wrap="square">
              <a:spAutoFit/>
            </a:bodyPr>
            <a:lstStyle/>
            <a:p>
              <a:r>
                <a:rPr lang="ar-SY" dirty="0"/>
                <a:t>وهي العينات التي تتدخل في اختيارها رغبة الباحث وأحكامه الشخصية  وذلك لتقليل الجهد والتكاليف المادية </a:t>
              </a:r>
            </a:p>
          </p:txBody>
        </p:sp>
      </p:grpSp>
      <p:sp>
        <p:nvSpPr>
          <p:cNvPr id="23" name="شكل حر 19"/>
          <p:cNvSpPr/>
          <p:nvPr/>
        </p:nvSpPr>
        <p:spPr>
          <a:xfrm>
            <a:off x="5215131" y="1486395"/>
            <a:ext cx="4887089" cy="2386362"/>
          </a:xfrm>
          <a:custGeom>
            <a:avLst/>
            <a:gdLst>
              <a:gd name="connsiteX0" fmla="*/ 0 w 4326674"/>
              <a:gd name="connsiteY0" fmla="*/ 0 h 1628078"/>
              <a:gd name="connsiteX1" fmla="*/ 4055322 w 4326674"/>
              <a:gd name="connsiteY1" fmla="*/ 0 h 1628078"/>
              <a:gd name="connsiteX2" fmla="*/ 4326674 w 4326674"/>
              <a:gd name="connsiteY2" fmla="*/ 271352 h 1628078"/>
              <a:gd name="connsiteX3" fmla="*/ 4326674 w 4326674"/>
              <a:gd name="connsiteY3" fmla="*/ 1356726 h 1628078"/>
              <a:gd name="connsiteX4" fmla="*/ 4055322 w 4326674"/>
              <a:gd name="connsiteY4" fmla="*/ 1628078 h 1628078"/>
              <a:gd name="connsiteX5" fmla="*/ 0 w 4326674"/>
              <a:gd name="connsiteY5" fmla="*/ 1628078 h 1628078"/>
              <a:gd name="connsiteX6" fmla="*/ 0 w 4326674"/>
              <a:gd name="connsiteY6" fmla="*/ 1170878 h 1628078"/>
              <a:gd name="connsiteX7" fmla="*/ 345688 w 4326674"/>
              <a:gd name="connsiteY7" fmla="*/ 814039 h 1628078"/>
              <a:gd name="connsiteX8" fmla="*/ 0 w 4326674"/>
              <a:gd name="connsiteY8" fmla="*/ 457200 h 16280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26674" h="1628078">
                <a:moveTo>
                  <a:pt x="0" y="0"/>
                </a:moveTo>
                <a:lnTo>
                  <a:pt x="4055322" y="0"/>
                </a:lnTo>
                <a:cubicBezTo>
                  <a:pt x="4205186" y="0"/>
                  <a:pt x="4326674" y="121488"/>
                  <a:pt x="4326674" y="271352"/>
                </a:cubicBezTo>
                <a:lnTo>
                  <a:pt x="4326674" y="1356726"/>
                </a:lnTo>
                <a:cubicBezTo>
                  <a:pt x="4326674" y="1506590"/>
                  <a:pt x="4205186" y="1628078"/>
                  <a:pt x="4055322" y="1628078"/>
                </a:cubicBezTo>
                <a:lnTo>
                  <a:pt x="0" y="1628078"/>
                </a:lnTo>
                <a:lnTo>
                  <a:pt x="0" y="1170878"/>
                </a:lnTo>
                <a:cubicBezTo>
                  <a:pt x="190918" y="1170878"/>
                  <a:pt x="345688" y="1011116"/>
                  <a:pt x="345688" y="814039"/>
                </a:cubicBezTo>
                <a:cubicBezTo>
                  <a:pt x="345688" y="616962"/>
                  <a:pt x="190918" y="457200"/>
                  <a:pt x="0" y="457200"/>
                </a:cubicBezTo>
                <a:close/>
              </a:path>
            </a:pathLst>
          </a:custGeom>
          <a:solidFill>
            <a:schemeClr val="accent4">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Y"/>
          </a:p>
        </p:txBody>
      </p:sp>
      <p:sp>
        <p:nvSpPr>
          <p:cNvPr id="24" name="مربع نص 21"/>
          <p:cNvSpPr txBox="1"/>
          <p:nvPr/>
        </p:nvSpPr>
        <p:spPr>
          <a:xfrm>
            <a:off x="5625463" y="2056327"/>
            <a:ext cx="4043930" cy="477054"/>
          </a:xfrm>
          <a:prstGeom prst="rect">
            <a:avLst/>
          </a:prstGeom>
          <a:noFill/>
        </p:spPr>
        <p:txBody>
          <a:bodyPr wrap="square" rtlCol="1">
            <a:spAutoFit/>
          </a:bodyPr>
          <a:lstStyle/>
          <a:p>
            <a:pPr lvl="0" algn="ctr"/>
            <a:r>
              <a:rPr lang="ar-SY" sz="2500" dirty="0">
                <a:latin typeface="Alexandria" pitchFamily="2" charset="-78"/>
                <a:cs typeface="Alexandria" pitchFamily="2" charset="-78"/>
              </a:rPr>
              <a:t>العينات </a:t>
            </a:r>
            <a:r>
              <a:rPr lang="ar-SY" sz="2500" dirty="0" smtClean="0">
                <a:latin typeface="Alexandria" pitchFamily="2" charset="-78"/>
                <a:cs typeface="Alexandria" pitchFamily="2" charset="-78"/>
              </a:rPr>
              <a:t>غير الاحتمالية</a:t>
            </a:r>
            <a:endParaRPr lang="en-US" sz="2500" dirty="0">
              <a:latin typeface="Alexandria" pitchFamily="2" charset="-78"/>
              <a:cs typeface="Alexandria" pitchFamily="2" charset="-78"/>
            </a:endParaRPr>
          </a:p>
        </p:txBody>
      </p:sp>
      <p:sp>
        <p:nvSpPr>
          <p:cNvPr id="25" name="شكل حر 34"/>
          <p:cNvSpPr/>
          <p:nvPr/>
        </p:nvSpPr>
        <p:spPr>
          <a:xfrm>
            <a:off x="5274042" y="4039347"/>
            <a:ext cx="4887089" cy="2386362"/>
          </a:xfrm>
          <a:custGeom>
            <a:avLst/>
            <a:gdLst>
              <a:gd name="connsiteX0" fmla="*/ 0 w 4326674"/>
              <a:gd name="connsiteY0" fmla="*/ 0 h 1628078"/>
              <a:gd name="connsiteX1" fmla="*/ 4055322 w 4326674"/>
              <a:gd name="connsiteY1" fmla="*/ 0 h 1628078"/>
              <a:gd name="connsiteX2" fmla="*/ 4326674 w 4326674"/>
              <a:gd name="connsiteY2" fmla="*/ 271352 h 1628078"/>
              <a:gd name="connsiteX3" fmla="*/ 4326674 w 4326674"/>
              <a:gd name="connsiteY3" fmla="*/ 1356726 h 1628078"/>
              <a:gd name="connsiteX4" fmla="*/ 4055322 w 4326674"/>
              <a:gd name="connsiteY4" fmla="*/ 1628078 h 1628078"/>
              <a:gd name="connsiteX5" fmla="*/ 0 w 4326674"/>
              <a:gd name="connsiteY5" fmla="*/ 1628078 h 1628078"/>
              <a:gd name="connsiteX6" fmla="*/ 0 w 4326674"/>
              <a:gd name="connsiteY6" fmla="*/ 1170878 h 1628078"/>
              <a:gd name="connsiteX7" fmla="*/ 345688 w 4326674"/>
              <a:gd name="connsiteY7" fmla="*/ 814039 h 1628078"/>
              <a:gd name="connsiteX8" fmla="*/ 0 w 4326674"/>
              <a:gd name="connsiteY8" fmla="*/ 457200 h 16280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26674" h="1628078">
                <a:moveTo>
                  <a:pt x="0" y="0"/>
                </a:moveTo>
                <a:lnTo>
                  <a:pt x="4055322" y="0"/>
                </a:lnTo>
                <a:cubicBezTo>
                  <a:pt x="4205186" y="0"/>
                  <a:pt x="4326674" y="121488"/>
                  <a:pt x="4326674" y="271352"/>
                </a:cubicBezTo>
                <a:lnTo>
                  <a:pt x="4326674" y="1356726"/>
                </a:lnTo>
                <a:cubicBezTo>
                  <a:pt x="4326674" y="1506590"/>
                  <a:pt x="4205186" y="1628078"/>
                  <a:pt x="4055322" y="1628078"/>
                </a:cubicBezTo>
                <a:lnTo>
                  <a:pt x="0" y="1628078"/>
                </a:lnTo>
                <a:lnTo>
                  <a:pt x="0" y="1170878"/>
                </a:lnTo>
                <a:cubicBezTo>
                  <a:pt x="190918" y="1170878"/>
                  <a:pt x="345688" y="1011116"/>
                  <a:pt x="345688" y="814039"/>
                </a:cubicBezTo>
                <a:cubicBezTo>
                  <a:pt x="345688" y="616962"/>
                  <a:pt x="190918" y="457200"/>
                  <a:pt x="0" y="457200"/>
                </a:cubicBezTo>
                <a:close/>
              </a:path>
            </a:pathLst>
          </a:custGeom>
          <a:solidFill>
            <a:schemeClr val="accent4">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Y"/>
          </a:p>
        </p:txBody>
      </p:sp>
      <p:sp>
        <p:nvSpPr>
          <p:cNvPr id="26" name="مربع نص 35"/>
          <p:cNvSpPr txBox="1"/>
          <p:nvPr/>
        </p:nvSpPr>
        <p:spPr>
          <a:xfrm>
            <a:off x="5647180" y="5083514"/>
            <a:ext cx="4043930" cy="477054"/>
          </a:xfrm>
          <a:prstGeom prst="rect">
            <a:avLst/>
          </a:prstGeom>
          <a:noFill/>
        </p:spPr>
        <p:txBody>
          <a:bodyPr wrap="square" rtlCol="1">
            <a:spAutoFit/>
          </a:bodyPr>
          <a:lstStyle/>
          <a:p>
            <a:pPr lvl="0" algn="ctr"/>
            <a:r>
              <a:rPr lang="ar-SY" sz="2500" dirty="0">
                <a:latin typeface="Alexandria" pitchFamily="2" charset="-78"/>
                <a:cs typeface="Alexandria" pitchFamily="2" charset="-78"/>
              </a:rPr>
              <a:t>العينات احتمالية</a:t>
            </a:r>
            <a:endParaRPr lang="en-US" sz="2500" dirty="0">
              <a:latin typeface="Alexandria" pitchFamily="2" charset="-78"/>
              <a:cs typeface="Alexandria" pitchFamily="2" charset="-78"/>
            </a:endParaRPr>
          </a:p>
        </p:txBody>
      </p:sp>
      <p:pic>
        <p:nvPicPr>
          <p:cNvPr id="27" name="Picture 1" descr="F:\ماستر\صور للماستر\19.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68558" y="1416350"/>
            <a:ext cx="4380494" cy="2622997"/>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2" descr="F:\ماستر\صور للماستر\ps.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80882" y="4315535"/>
            <a:ext cx="4102730" cy="19616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7002308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1"/>
            <a:ext cx="102489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952771" cy="477054"/>
          </a:xfrm>
          <a:prstGeom prst="rect">
            <a:avLst/>
          </a:prstGeom>
          <a:noFill/>
        </p:spPr>
        <p:txBody>
          <a:bodyPr wrap="square" rtlCol="0">
            <a:spAutoFit/>
          </a:bodyPr>
          <a:lstStyle/>
          <a:p>
            <a:pPr lvl="0" algn="ctr"/>
            <a:r>
              <a:rPr lang="ar-SY" sz="2400" b="1" dirty="0">
                <a:latin typeface="Alexandria" pitchFamily="2" charset="-78"/>
                <a:cs typeface="Alexandria" pitchFamily="2" charset="-78"/>
              </a:rPr>
              <a:t>العينات </a:t>
            </a:r>
            <a:r>
              <a:rPr lang="ar-SY" sz="2400" b="1" dirty="0" smtClean="0">
                <a:latin typeface="Alexandria" pitchFamily="2" charset="-78"/>
                <a:cs typeface="Alexandria" pitchFamily="2" charset="-78"/>
              </a:rPr>
              <a:t>غير الاحتمالية</a:t>
            </a:r>
            <a:endParaRPr lang="en-US" sz="2400" b="1" dirty="0">
              <a:latin typeface="Alexandria" pitchFamily="2" charset="-78"/>
              <a:cs typeface="Alexandria" pitchFamily="2" charset="-78"/>
            </a:endParaRPr>
          </a:p>
        </p:txBody>
      </p:sp>
      <p:sp>
        <p:nvSpPr>
          <p:cNvPr id="7" name="TextBox 6"/>
          <p:cNvSpPr txBox="1"/>
          <p:nvPr/>
        </p:nvSpPr>
        <p:spPr>
          <a:xfrm>
            <a:off x="1397000" y="1419097"/>
            <a:ext cx="9613899" cy="4031873"/>
          </a:xfrm>
          <a:prstGeom prst="rect">
            <a:avLst/>
          </a:prstGeom>
          <a:noFill/>
        </p:spPr>
        <p:txBody>
          <a:bodyPr wrap="square" rtlCol="0">
            <a:spAutoFit/>
          </a:bodyPr>
          <a:lstStyle/>
          <a:p>
            <a:pPr marL="285750" indent="-285750" algn="just" rtl="1">
              <a:lnSpc>
                <a:spcPct val="200000"/>
              </a:lnSpc>
              <a:buFont typeface="Wingdings" panose="05000000000000000000" pitchFamily="2" charset="2"/>
              <a:buChar char="§"/>
            </a:pPr>
            <a:r>
              <a:rPr kumimoji="1" lang="ar-SY" altLang="ja-JP" sz="1600" b="1" kern="0" dirty="0" smtClean="0">
                <a:solidFill>
                  <a:schemeClr val="bg2">
                    <a:lumMod val="10000"/>
                  </a:schemeClr>
                </a:solidFill>
                <a:latin typeface="Alexandria" pitchFamily="2" charset="-78"/>
                <a:ea typeface="ＭＳ Ｐゴシック" panose="020B0600070205080204" pitchFamily="34" charset="-128"/>
                <a:cs typeface="Alexandria" pitchFamily="2" charset="-78"/>
              </a:rPr>
              <a:t>هي العينات التي تتدخل في اختيارها رغبة الباحث وأحكامه الشخصية.</a:t>
            </a:r>
          </a:p>
          <a:p>
            <a:pPr marL="285750" indent="-285750" algn="just" rtl="1">
              <a:lnSpc>
                <a:spcPct val="200000"/>
              </a:lnSpc>
              <a:buFont typeface="Wingdings" panose="05000000000000000000" pitchFamily="2" charset="2"/>
              <a:buChar char="§"/>
            </a:pPr>
            <a:r>
              <a:rPr lang="ar-SY" altLang="ja-JP" sz="1600" b="1" dirty="0" smtClean="0">
                <a:solidFill>
                  <a:sysClr val="windowText" lastClr="000000"/>
                </a:solidFill>
                <a:latin typeface="Alexandria" pitchFamily="2" charset="-78"/>
                <a:ea typeface="ＭＳ Ｐゴシック" panose="020B0600070205080204" pitchFamily="34" charset="-128"/>
                <a:cs typeface="Alexandria" pitchFamily="2" charset="-78"/>
              </a:rPr>
              <a:t>قد يخار البحث العينة من الذين يقابلهم بشكل عرضي أو بالصدفة أو لأنه يعرف مسبقاً بانهم لن يرفضوا طلبه كأن يكونوا من معرفه الذي يتيسر الوصول اليهم ويشار للعينة (ِ</a:t>
            </a:r>
            <a:r>
              <a:rPr lang="en-US" altLang="ja-JP" sz="1600" b="1" dirty="0" smtClean="0">
                <a:solidFill>
                  <a:sysClr val="windowText" lastClr="000000"/>
                </a:solidFill>
                <a:latin typeface="Alexandria" pitchFamily="2" charset="-78"/>
                <a:ea typeface="ＭＳ Ｐゴシック" panose="020B0600070205080204" pitchFamily="34" charset="-128"/>
                <a:cs typeface="Alexandria" pitchFamily="2" charset="-78"/>
              </a:rPr>
              <a:t>Available Sample</a:t>
            </a:r>
            <a:r>
              <a:rPr lang="ar-SY" altLang="ja-JP" sz="1600" b="1" dirty="0" smtClean="0">
                <a:solidFill>
                  <a:sysClr val="windowText" lastClr="000000"/>
                </a:solidFill>
                <a:latin typeface="Alexandria" pitchFamily="2" charset="-78"/>
                <a:ea typeface="ＭＳ Ｐゴシック" panose="020B0600070205080204" pitchFamily="34" charset="-128"/>
                <a:cs typeface="Alexandria" pitchFamily="2" charset="-78"/>
              </a:rPr>
              <a:t> ).</a:t>
            </a:r>
          </a:p>
          <a:p>
            <a:pPr marL="285750" indent="-285750" algn="just" rtl="1">
              <a:lnSpc>
                <a:spcPct val="200000"/>
              </a:lnSpc>
              <a:buFont typeface="Wingdings" panose="05000000000000000000" pitchFamily="2" charset="2"/>
              <a:buChar char="§"/>
            </a:pPr>
            <a:r>
              <a:rPr lang="ar-SY" altLang="ja-JP" sz="1600" b="1" dirty="0" smtClean="0">
                <a:solidFill>
                  <a:sysClr val="windowText" lastClr="000000"/>
                </a:solidFill>
                <a:latin typeface="Alexandria" pitchFamily="2" charset="-78"/>
                <a:ea typeface="ＭＳ Ｐゴシック" panose="020B0600070205080204" pitchFamily="34" charset="-128"/>
                <a:cs typeface="Alexandria" pitchFamily="2" charset="-78"/>
              </a:rPr>
              <a:t>وقد يختارهم من المتطوعين (</a:t>
            </a:r>
            <a:r>
              <a:rPr lang="en-US" altLang="ja-JP" sz="1600" b="1" dirty="0" smtClean="0">
                <a:solidFill>
                  <a:sysClr val="windowText" lastClr="000000"/>
                </a:solidFill>
                <a:latin typeface="Alexandria" pitchFamily="2" charset="-78"/>
                <a:ea typeface="ＭＳ Ｐゴシック" panose="020B0600070205080204" pitchFamily="34" charset="-128"/>
                <a:cs typeface="Alexandria" pitchFamily="2" charset="-78"/>
              </a:rPr>
              <a:t>Volunteer</a:t>
            </a:r>
            <a:r>
              <a:rPr lang="en-US" altLang="ja-JP" sz="1600" b="1" dirty="0">
                <a:solidFill>
                  <a:sysClr val="windowText" lastClr="000000"/>
                </a:solidFill>
                <a:latin typeface="Alexandria" pitchFamily="2" charset="-78"/>
                <a:ea typeface="ＭＳ Ｐゴシック" panose="020B0600070205080204" pitchFamily="34" charset="-128"/>
                <a:cs typeface="Alexandria" pitchFamily="2" charset="-78"/>
              </a:rPr>
              <a:t>s</a:t>
            </a:r>
            <a:r>
              <a:rPr lang="ar-SY" altLang="ja-JP" sz="1600" b="1" dirty="0" smtClean="0">
                <a:solidFill>
                  <a:sysClr val="windowText" lastClr="000000"/>
                </a:solidFill>
                <a:latin typeface="Alexandria" pitchFamily="2" charset="-78"/>
                <a:ea typeface="ＭＳ Ｐゴシック" panose="020B0600070205080204" pitchFamily="34" charset="-128"/>
                <a:cs typeface="Alexandria" pitchFamily="2" charset="-78"/>
              </a:rPr>
              <a:t> ).</a:t>
            </a:r>
            <a:endParaRPr lang="en-US" altLang="ja-JP" sz="1600" b="1" dirty="0" smtClean="0">
              <a:solidFill>
                <a:sysClr val="windowText" lastClr="000000"/>
              </a:solidFill>
              <a:latin typeface="Alexandria" pitchFamily="2" charset="-78"/>
              <a:ea typeface="ＭＳ Ｐゴシック" panose="020B0600070205080204" pitchFamily="34" charset="-128"/>
              <a:cs typeface="Alexandria" pitchFamily="2" charset="-78"/>
            </a:endParaRPr>
          </a:p>
          <a:p>
            <a:pPr marL="285750" indent="-285750" algn="just" rtl="1">
              <a:lnSpc>
                <a:spcPct val="200000"/>
              </a:lnSpc>
              <a:buFont typeface="Wingdings" panose="05000000000000000000" pitchFamily="2" charset="2"/>
              <a:buChar char="§"/>
            </a:pPr>
            <a:r>
              <a:rPr lang="ar-SY" altLang="ja-JP" sz="1600" b="1" dirty="0" smtClean="0">
                <a:solidFill>
                  <a:sysClr val="windowText" lastClr="000000"/>
                </a:solidFill>
                <a:latin typeface="Alexandria" pitchFamily="2" charset="-78"/>
                <a:ea typeface="ＭＳ Ｐゴシック" panose="020B0600070205080204" pitchFamily="34" charset="-128"/>
                <a:cs typeface="Alexandria" pitchFamily="2" charset="-78"/>
              </a:rPr>
              <a:t>قد ينتقي عناصر العينة مسبقاً لأنه يعرف بأنهم الأقدر على تقديم معلومات عن مشكلة معينة أكثر من غيرهم لانهم عاشوا المشكلة أو عاصروها وبالتالي العينة هنا مقصودة ( </a:t>
            </a:r>
            <a:r>
              <a:rPr lang="en-US" altLang="ja-JP" sz="1600" b="1" dirty="0" smtClean="0">
                <a:solidFill>
                  <a:sysClr val="windowText" lastClr="000000"/>
                </a:solidFill>
                <a:latin typeface="Alexandria" pitchFamily="2" charset="-78"/>
                <a:ea typeface="ＭＳ Ｐゴシック" panose="020B0600070205080204" pitchFamily="34" charset="-128"/>
                <a:cs typeface="Alexandria" pitchFamily="2" charset="-78"/>
              </a:rPr>
              <a:t>Purposive</a:t>
            </a:r>
            <a:r>
              <a:rPr lang="ar-SY" altLang="ja-JP" sz="1600" b="1" dirty="0" smtClean="0">
                <a:solidFill>
                  <a:sysClr val="windowText" lastClr="000000"/>
                </a:solidFill>
                <a:latin typeface="Alexandria" pitchFamily="2" charset="-78"/>
                <a:ea typeface="ＭＳ Ｐゴシック" panose="020B0600070205080204" pitchFamily="34" charset="-128"/>
                <a:cs typeface="Alexandria" pitchFamily="2" charset="-78"/>
              </a:rPr>
              <a:t> )</a:t>
            </a:r>
            <a:r>
              <a:rPr lang="en-US" altLang="ja-JP" sz="1600" b="1" dirty="0" smtClean="0">
                <a:solidFill>
                  <a:sysClr val="windowText" lastClr="000000"/>
                </a:solidFill>
                <a:latin typeface="Alexandria" pitchFamily="2" charset="-78"/>
                <a:ea typeface="ＭＳ Ｐゴシック" panose="020B0600070205080204" pitchFamily="34" charset="-128"/>
                <a:cs typeface="Alexandria" pitchFamily="2" charset="-78"/>
              </a:rPr>
              <a:t>.</a:t>
            </a:r>
          </a:p>
          <a:p>
            <a:pPr marL="285750" indent="-285750" algn="just" rtl="1">
              <a:lnSpc>
                <a:spcPct val="200000"/>
              </a:lnSpc>
              <a:buFont typeface="Wingdings" panose="05000000000000000000" pitchFamily="2" charset="2"/>
              <a:buChar char="§"/>
            </a:pPr>
            <a:r>
              <a:rPr lang="ar-SY" altLang="ja-JP" sz="1600" b="1" dirty="0" smtClean="0">
                <a:solidFill>
                  <a:sysClr val="windowText" lastClr="000000"/>
                </a:solidFill>
                <a:latin typeface="Alexandria" pitchFamily="2" charset="-78"/>
                <a:ea typeface="ＭＳ Ｐゴシック" panose="020B0600070205080204" pitchFamily="34" charset="-128"/>
                <a:cs typeface="Alexandria" pitchFamily="2" charset="-78"/>
              </a:rPr>
              <a:t>لابد للباحث من الموازنة بين التحيز في هذا النوع العينات وما توفره من معلومات صادقة.</a:t>
            </a:r>
          </a:p>
        </p:txBody>
      </p:sp>
    </p:spTree>
    <p:extLst>
      <p:ext uri="{BB962C8B-B14F-4D97-AF65-F5344CB8AC3E}">
        <p14:creationId xmlns:p14="http://schemas.microsoft.com/office/powerpoint/2010/main" val="170991276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0"/>
            <a:ext cx="9345750" cy="46199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2813538" y="729958"/>
            <a:ext cx="5330161" cy="430887"/>
          </a:xfrm>
          <a:prstGeom prst="rect">
            <a:avLst/>
          </a:prstGeom>
          <a:noFill/>
        </p:spPr>
        <p:txBody>
          <a:bodyPr wrap="square" rtlCol="0">
            <a:spAutoFit/>
          </a:bodyPr>
          <a:lstStyle/>
          <a:p>
            <a:pPr lvl="0" algn="ctr"/>
            <a:r>
              <a:rPr lang="ar-SY" sz="2200" b="1" dirty="0" smtClean="0">
                <a:latin typeface="Alexandria" pitchFamily="2" charset="-78"/>
                <a:cs typeface="Alexandria" pitchFamily="2" charset="-78"/>
              </a:rPr>
              <a:t>العينات </a:t>
            </a:r>
            <a:r>
              <a:rPr lang="ar-SY" sz="2200" b="1" dirty="0">
                <a:latin typeface="Alexandria" pitchFamily="2" charset="-78"/>
                <a:cs typeface="Alexandria" pitchFamily="2" charset="-78"/>
              </a:rPr>
              <a:t>الاحتمالية</a:t>
            </a:r>
            <a:endParaRPr lang="en-US" sz="2200" b="1" dirty="0">
              <a:latin typeface="Alexandria" pitchFamily="2" charset="-78"/>
              <a:cs typeface="Alexandria" pitchFamily="2" charset="-78"/>
            </a:endParaRPr>
          </a:p>
        </p:txBody>
      </p:sp>
      <p:pic>
        <p:nvPicPr>
          <p:cNvPr id="8" name="Picture 7"/>
          <p:cNvPicPr>
            <a:picLocks noChangeAspect="1"/>
          </p:cNvPicPr>
          <p:nvPr/>
        </p:nvPicPr>
        <p:blipFill>
          <a:blip r:embed="rId3"/>
          <a:stretch>
            <a:fillRect/>
          </a:stretch>
        </p:blipFill>
        <p:spPr>
          <a:xfrm>
            <a:off x="1506186" y="1394801"/>
            <a:ext cx="8695501" cy="4333129"/>
          </a:xfrm>
          <a:prstGeom prst="rect">
            <a:avLst/>
          </a:prstGeom>
        </p:spPr>
      </p:pic>
    </p:spTree>
    <p:extLst>
      <p:ext uri="{BB962C8B-B14F-4D97-AF65-F5344CB8AC3E}">
        <p14:creationId xmlns:p14="http://schemas.microsoft.com/office/powerpoint/2010/main" val="410270712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0"/>
            <a:ext cx="9345750" cy="50261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357291" y="752790"/>
            <a:ext cx="5638800" cy="400110"/>
          </a:xfrm>
          <a:prstGeom prst="rect">
            <a:avLst/>
          </a:prstGeom>
          <a:noFill/>
        </p:spPr>
        <p:txBody>
          <a:bodyPr wrap="square" rtlCol="0">
            <a:spAutoFit/>
          </a:bodyPr>
          <a:lstStyle/>
          <a:p>
            <a:pPr lvl="0" algn="ctr"/>
            <a:r>
              <a:rPr lang="ar-SY" sz="2000" b="1" kern="0" dirty="0">
                <a:latin typeface="Alexandria" pitchFamily="2" charset="-78"/>
                <a:cs typeface="Alexandria" pitchFamily="2" charset="-78"/>
              </a:rPr>
              <a:t>الأنواع المختلفة للعينات</a:t>
            </a:r>
          </a:p>
        </p:txBody>
      </p:sp>
      <p:sp>
        <p:nvSpPr>
          <p:cNvPr id="21" name="Rectangle 12">
            <a:extLst>
              <a:ext uri="{FF2B5EF4-FFF2-40B4-BE49-F238E27FC236}">
                <a16:creationId xmlns:a16="http://schemas.microsoft.com/office/drawing/2014/main" id="{957D0EA3-CBD8-4760-ABEE-972529248A64}"/>
              </a:ext>
            </a:extLst>
          </p:cNvPr>
          <p:cNvSpPr/>
          <p:nvPr/>
        </p:nvSpPr>
        <p:spPr>
          <a:xfrm>
            <a:off x="3817267" y="2263925"/>
            <a:ext cx="6598687" cy="824729"/>
          </a:xfrm>
          <a:prstGeom prst="rect">
            <a:avLst/>
          </a:prstGeom>
          <a:solidFill>
            <a:srgbClr val="00B050"/>
          </a:solidFill>
          <a:ln w="12700" cap="flat" cmpd="sng" algn="ctr">
            <a:noFill/>
            <a:prstDash val="solid"/>
            <a:miter lim="800000"/>
          </a:ln>
          <a:effectLst/>
        </p:spPr>
        <p:txBody>
          <a:bodyPr rtlCol="0" anchor="ctr"/>
          <a:lstStyle/>
          <a:p>
            <a:pPr marL="0" marR="0" lvl="0" indent="0" algn="ctr" defTabSz="713232" rtl="1" eaLnBrk="1" fontAlgn="auto" latinLnBrk="0" hangingPunct="1">
              <a:lnSpc>
                <a:spcPct val="100000"/>
              </a:lnSpc>
              <a:spcBef>
                <a:spcPts val="0"/>
              </a:spcBef>
              <a:spcAft>
                <a:spcPts val="0"/>
              </a:spcAft>
              <a:buClrTx/>
              <a:buSzTx/>
              <a:buFontTx/>
              <a:buNone/>
              <a:tabLst/>
              <a:defRPr/>
            </a:pPr>
            <a:endParaRPr kumimoji="0" lang="en-US" sz="1404" b="0" i="0" u="none" strike="noStrike" kern="0" cap="none" spc="0" normalizeH="0" baseline="0" noProof="0" dirty="0">
              <a:ln>
                <a:noFill/>
              </a:ln>
              <a:solidFill>
                <a:schemeClr val="bg1"/>
              </a:solidFill>
              <a:effectLst/>
              <a:uLnTx/>
              <a:uFillTx/>
              <a:latin typeface="Roboto Lt"/>
              <a:ea typeface="+mn-ea"/>
              <a:cs typeface="+mn-cs"/>
            </a:endParaRPr>
          </a:p>
        </p:txBody>
      </p:sp>
      <p:sp>
        <p:nvSpPr>
          <p:cNvPr id="22" name="Rectangle 13">
            <a:extLst>
              <a:ext uri="{FF2B5EF4-FFF2-40B4-BE49-F238E27FC236}">
                <a16:creationId xmlns:a16="http://schemas.microsoft.com/office/drawing/2014/main" id="{D88F9EFF-D9BE-4514-A56F-80D9571BF7CA}"/>
              </a:ext>
            </a:extLst>
          </p:cNvPr>
          <p:cNvSpPr/>
          <p:nvPr/>
        </p:nvSpPr>
        <p:spPr>
          <a:xfrm>
            <a:off x="3961284" y="2264048"/>
            <a:ext cx="6276677" cy="824729"/>
          </a:xfrm>
          <a:prstGeom prst="rect">
            <a:avLst/>
          </a:prstGeom>
          <a:solidFill>
            <a:srgbClr val="445468"/>
          </a:solidFill>
          <a:ln w="12700" cap="flat" cmpd="sng" algn="ctr">
            <a:noFill/>
            <a:prstDash val="solid"/>
            <a:miter lim="800000"/>
          </a:ln>
          <a:effectLst/>
        </p:spPr>
        <p:txBody>
          <a:bodyPr rtlCol="0" anchor="ctr"/>
          <a:lstStyle/>
          <a:p>
            <a:pPr lvl="0" algn="r" rtl="1"/>
            <a:r>
              <a:rPr lang="ar-SY" sz="2400" dirty="0">
                <a:solidFill>
                  <a:schemeClr val="bg1"/>
                </a:solidFill>
              </a:rPr>
              <a:t>العينة العشوائية البسيطة </a:t>
            </a:r>
            <a:r>
              <a:rPr lang="en-US" sz="2400" dirty="0">
                <a:solidFill>
                  <a:schemeClr val="bg1"/>
                </a:solidFill>
              </a:rPr>
              <a:t>simple Random Sample</a:t>
            </a:r>
          </a:p>
        </p:txBody>
      </p:sp>
      <p:sp>
        <p:nvSpPr>
          <p:cNvPr id="23" name="مستطيل 1"/>
          <p:cNvSpPr/>
          <p:nvPr/>
        </p:nvSpPr>
        <p:spPr>
          <a:xfrm>
            <a:off x="6421116" y="3734080"/>
            <a:ext cx="3790634" cy="2226892"/>
          </a:xfrm>
          <a:prstGeom prst="rect">
            <a:avLst/>
          </a:prstGeom>
        </p:spPr>
        <p:style>
          <a:lnRef idx="1">
            <a:schemeClr val="accent2"/>
          </a:lnRef>
          <a:fillRef idx="3">
            <a:schemeClr val="accent2"/>
          </a:fillRef>
          <a:effectRef idx="2">
            <a:schemeClr val="accent2"/>
          </a:effectRef>
          <a:fontRef idx="minor">
            <a:schemeClr val="lt1"/>
          </a:fontRef>
        </p:style>
        <p:txBody>
          <a:bodyPr wrap="square">
            <a:spAutoFit/>
          </a:bodyPr>
          <a:lstStyle/>
          <a:p>
            <a:pPr marL="342900" indent="-342900" algn="just" rtl="1">
              <a:lnSpc>
                <a:spcPct val="200000"/>
              </a:lnSpc>
              <a:buFont typeface="Arial" panose="020B0604020202020204" pitchFamily="34" charset="0"/>
              <a:buChar char="•"/>
            </a:pPr>
            <a:r>
              <a:rPr lang="ar-SY" dirty="0">
                <a:latin typeface="Alexandria" pitchFamily="2" charset="-78"/>
                <a:cs typeface="Alexandria" pitchFamily="2" charset="-78"/>
              </a:rPr>
              <a:t>هي العينة التي اختيرت بطريقة يكون لكل عنصر في المجتمع نفس فرصة الاختيار ، وأن اختيار أي عنصر لا يرتبط باختيار عنصر آخر </a:t>
            </a:r>
            <a:endParaRPr lang="en-US" dirty="0">
              <a:latin typeface="Alexandria" pitchFamily="2" charset="-78"/>
              <a:cs typeface="Alexandria" pitchFamily="2" charset="-78"/>
            </a:endParaRPr>
          </a:p>
        </p:txBody>
      </p:sp>
      <p:pic>
        <p:nvPicPr>
          <p:cNvPr id="24" name="صورة 37"/>
          <p:cNvPicPr/>
          <p:nvPr/>
        </p:nvPicPr>
        <p:blipFill>
          <a:blip r:embed="rId3"/>
          <a:stretch>
            <a:fillRect/>
          </a:stretch>
        </p:blipFill>
        <p:spPr>
          <a:xfrm>
            <a:off x="1585020" y="3398687"/>
            <a:ext cx="4680520" cy="2912691"/>
          </a:xfrm>
          <a:prstGeom prst="rect">
            <a:avLst/>
          </a:prstGeom>
        </p:spPr>
      </p:pic>
      <p:pic>
        <p:nvPicPr>
          <p:cNvPr id="25"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33001" y="1684429"/>
            <a:ext cx="2024290" cy="17445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6" name="Rectangle 27">
            <a:extLst>
              <a:ext uri="{FF2B5EF4-FFF2-40B4-BE49-F238E27FC236}">
                <a16:creationId xmlns:a16="http://schemas.microsoft.com/office/drawing/2014/main" id="{340E357E-D8C2-487F-AB8E-2239496FCEE4}"/>
              </a:ext>
            </a:extLst>
          </p:cNvPr>
          <p:cNvSpPr/>
          <p:nvPr/>
        </p:nvSpPr>
        <p:spPr>
          <a:xfrm>
            <a:off x="6878577" y="1387253"/>
            <a:ext cx="3193473" cy="761046"/>
          </a:xfrm>
          <a:prstGeom prst="rect">
            <a:avLst/>
          </a:prstGeom>
          <a:solidFill>
            <a:srgbClr val="FF3F5F"/>
          </a:solidFill>
          <a:ln w="12700" cap="flat" cmpd="sng" algn="ctr">
            <a:noFill/>
            <a:prstDash val="solid"/>
            <a:miter lim="800000"/>
          </a:ln>
          <a:effectLst/>
        </p:spPr>
        <p:txBody>
          <a:bodyPr rtlCol="0" anchor="ctr"/>
          <a:lstStyle/>
          <a:p>
            <a:pPr algn="ctr" defTabSz="713232">
              <a:defRPr/>
            </a:pPr>
            <a:endParaRPr lang="en-US" sz="1404" kern="0" dirty="0">
              <a:solidFill>
                <a:prstClr val="white"/>
              </a:solidFill>
              <a:latin typeface="Simplified Arabic" panose="02020603050405020304" pitchFamily="18" charset="-78"/>
              <a:cs typeface="Simplified Arabic" panose="02020603050405020304" pitchFamily="18" charset="-78"/>
            </a:endParaRPr>
          </a:p>
        </p:txBody>
      </p:sp>
      <p:sp>
        <p:nvSpPr>
          <p:cNvPr id="27" name="Rectangle 29">
            <a:extLst>
              <a:ext uri="{FF2B5EF4-FFF2-40B4-BE49-F238E27FC236}">
                <a16:creationId xmlns:a16="http://schemas.microsoft.com/office/drawing/2014/main" id="{FC91549B-62C1-410A-8119-2888F6105AC8}"/>
              </a:ext>
            </a:extLst>
          </p:cNvPr>
          <p:cNvSpPr/>
          <p:nvPr/>
        </p:nvSpPr>
        <p:spPr>
          <a:xfrm>
            <a:off x="5440947" y="1387252"/>
            <a:ext cx="4250101" cy="761047"/>
          </a:xfrm>
          <a:prstGeom prst="rect">
            <a:avLst/>
          </a:prstGeom>
          <a:solidFill>
            <a:srgbClr val="445468"/>
          </a:solidFill>
          <a:ln w="12700" cap="flat" cmpd="sng" algn="ctr">
            <a:noFill/>
            <a:prstDash val="solid"/>
            <a:miter lim="800000"/>
          </a:ln>
          <a:effectLst/>
        </p:spPr>
        <p:txBody>
          <a:bodyPr rtlCol="0" anchor="ctr"/>
          <a:lstStyle/>
          <a:p>
            <a:pPr algn="ctr" defTabSz="713232">
              <a:defRPr/>
            </a:pPr>
            <a:endParaRPr lang="en-US" sz="2400" kern="0" dirty="0">
              <a:solidFill>
                <a:prstClr val="white"/>
              </a:solidFill>
              <a:latin typeface="Simplified Arabic" panose="02020603050405020304" pitchFamily="18" charset="-78"/>
              <a:cs typeface="Simplified Arabic" panose="02020603050405020304" pitchFamily="18" charset="-78"/>
            </a:endParaRPr>
          </a:p>
        </p:txBody>
      </p:sp>
      <p:sp>
        <p:nvSpPr>
          <p:cNvPr id="28" name="Text Placeholder 5">
            <a:extLst>
              <a:ext uri="{FF2B5EF4-FFF2-40B4-BE49-F238E27FC236}">
                <a16:creationId xmlns:a16="http://schemas.microsoft.com/office/drawing/2014/main" id="{AA7ACD4C-59FB-42D1-A2D0-2ACB00B9DBF7}"/>
              </a:ext>
            </a:extLst>
          </p:cNvPr>
          <p:cNvSpPr txBox="1">
            <a:spLocks/>
          </p:cNvSpPr>
          <p:nvPr/>
        </p:nvSpPr>
        <p:spPr>
          <a:xfrm>
            <a:off x="5272505" y="1554749"/>
            <a:ext cx="4585757" cy="320040"/>
          </a:xfrm>
          <a:prstGeom prst="rect">
            <a:avLst/>
          </a:prstGeom>
        </p:spPr>
        <p:txBody>
          <a:bodyPr vert="horz" lIns="91440" tIns="45720" rIns="91440" bIns="45720" rtlCol="0">
            <a:noAutofit/>
          </a:bodyPr>
          <a:lstStyle>
            <a:lvl1pPr marL="0" indent="0" algn="ctr" defTabSz="685800" rtl="0" eaLnBrk="1" latinLnBrk="0" hangingPunct="1">
              <a:lnSpc>
                <a:spcPct val="90000"/>
              </a:lnSpc>
              <a:spcBef>
                <a:spcPts val="750"/>
              </a:spcBef>
              <a:buFont typeface="Arial" panose="020B0604020202020204" pitchFamily="34" charset="0"/>
              <a:buNone/>
              <a:defRPr sz="2000" kern="1200">
                <a:solidFill>
                  <a:schemeClr val="tx1"/>
                </a:solidFill>
                <a:latin typeface="+mj-lt"/>
                <a:ea typeface="Roboto" pitchFamily="2" charset="0"/>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rtl="1"/>
            <a:r>
              <a:rPr lang="ar-SY" sz="2800" b="1" dirty="0">
                <a:solidFill>
                  <a:schemeClr val="bg1"/>
                </a:solidFill>
              </a:rPr>
              <a:t>العينات الاحتمالية</a:t>
            </a:r>
            <a:endParaRPr lang="en-US" sz="2800" b="1" dirty="0">
              <a:solidFill>
                <a:schemeClr val="bg1"/>
              </a:solidFill>
            </a:endParaRPr>
          </a:p>
        </p:txBody>
      </p:sp>
    </p:spTree>
    <p:extLst>
      <p:ext uri="{BB962C8B-B14F-4D97-AF65-F5344CB8AC3E}">
        <p14:creationId xmlns:p14="http://schemas.microsoft.com/office/powerpoint/2010/main" val="135520482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326375" y="1133023"/>
            <a:ext cx="9345750" cy="44422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2813538" y="601005"/>
            <a:ext cx="5638800" cy="461665"/>
          </a:xfrm>
          <a:prstGeom prst="rect">
            <a:avLst/>
          </a:prstGeom>
          <a:noFill/>
        </p:spPr>
        <p:txBody>
          <a:bodyPr wrap="square" rtlCol="0">
            <a:spAutoFit/>
          </a:bodyPr>
          <a:lstStyle/>
          <a:p>
            <a:pPr lvl="0" algn="ctr"/>
            <a:r>
              <a:rPr lang="ar-SY" sz="2400" b="1" kern="0" dirty="0">
                <a:latin typeface="Alexandria" pitchFamily="2" charset="-78"/>
                <a:cs typeface="Alexandria" pitchFamily="2" charset="-78"/>
              </a:rPr>
              <a:t>الأنواع المختلفة للعينات</a:t>
            </a:r>
          </a:p>
        </p:txBody>
      </p:sp>
      <p:sp>
        <p:nvSpPr>
          <p:cNvPr id="35" name="مستطيل 1"/>
          <p:cNvSpPr/>
          <p:nvPr/>
        </p:nvSpPr>
        <p:spPr>
          <a:xfrm>
            <a:off x="1642676" y="3693572"/>
            <a:ext cx="8713148" cy="1754326"/>
          </a:xfrm>
          <a:prstGeom prst="rect">
            <a:avLst/>
          </a:prstGeom>
          <a:solidFill>
            <a:srgbClr val="00B0F0"/>
          </a:solidFill>
        </p:spPr>
        <p:style>
          <a:lnRef idx="1">
            <a:schemeClr val="accent2"/>
          </a:lnRef>
          <a:fillRef idx="3">
            <a:schemeClr val="accent2"/>
          </a:fillRef>
          <a:effectRef idx="2">
            <a:schemeClr val="accent2"/>
          </a:effectRef>
          <a:fontRef idx="minor">
            <a:schemeClr val="lt1"/>
          </a:fontRef>
        </p:style>
        <p:txBody>
          <a:bodyPr wrap="square">
            <a:spAutoFit/>
          </a:bodyPr>
          <a:lstStyle/>
          <a:p>
            <a:pPr marL="342900" indent="-342900" algn="just" rtl="1">
              <a:lnSpc>
                <a:spcPct val="150000"/>
              </a:lnSpc>
              <a:buFont typeface="Wingdings" panose="05000000000000000000" pitchFamily="2" charset="2"/>
              <a:buChar char="§"/>
            </a:pPr>
            <a:r>
              <a:rPr lang="ar-SY" dirty="0">
                <a:latin typeface="Alexandria" pitchFamily="2" charset="-78"/>
                <a:cs typeface="Alexandria" pitchFamily="2" charset="-78"/>
              </a:rPr>
              <a:t>ويمكن للباحث أن يتبع أسلوباً آخر يتلخص في أن يكتب الأعداد في الإطار على قصاصات من الورقة ، وتوضع في صندوق ، ثم يتم سحب الأوراق عشوائياً  حتى نصل إلى حجم العينة  مع إعادة الورقة في كل مرة إلى الصندوق ، وعدم احتسابها أكثر من مرة إذا تم سحبها مرة </a:t>
            </a:r>
            <a:r>
              <a:rPr lang="ar-SY" dirty="0" err="1" smtClean="0">
                <a:latin typeface="Alexandria" pitchFamily="2" charset="-78"/>
                <a:cs typeface="Alexandria" pitchFamily="2" charset="-78"/>
              </a:rPr>
              <a:t>آخرى</a:t>
            </a:r>
            <a:r>
              <a:rPr lang="en-US" dirty="0" smtClean="0">
                <a:latin typeface="Alexandria" pitchFamily="2" charset="-78"/>
                <a:cs typeface="Alexandria" pitchFamily="2" charset="-78"/>
              </a:rPr>
              <a:t>.</a:t>
            </a:r>
            <a:r>
              <a:rPr lang="ar-SY" dirty="0" smtClean="0">
                <a:latin typeface="Alexandria" pitchFamily="2" charset="-78"/>
                <a:cs typeface="Alexandria" pitchFamily="2" charset="-78"/>
              </a:rPr>
              <a:t> </a:t>
            </a:r>
            <a:endParaRPr lang="ar-SY" dirty="0">
              <a:latin typeface="Alexandria" pitchFamily="2" charset="-78"/>
              <a:cs typeface="Alexandria" pitchFamily="2" charset="-78"/>
            </a:endParaRPr>
          </a:p>
        </p:txBody>
      </p:sp>
      <p:sp>
        <p:nvSpPr>
          <p:cNvPr id="36" name="Rectangle 12">
            <a:extLst>
              <a:ext uri="{FF2B5EF4-FFF2-40B4-BE49-F238E27FC236}">
                <a16:creationId xmlns:a16="http://schemas.microsoft.com/office/drawing/2014/main" id="{957D0EA3-CBD8-4760-ABEE-972529248A64}"/>
              </a:ext>
            </a:extLst>
          </p:cNvPr>
          <p:cNvSpPr/>
          <p:nvPr/>
        </p:nvSpPr>
        <p:spPr>
          <a:xfrm>
            <a:off x="3817267" y="2708425"/>
            <a:ext cx="6598687" cy="824729"/>
          </a:xfrm>
          <a:prstGeom prst="rect">
            <a:avLst/>
          </a:prstGeom>
          <a:solidFill>
            <a:srgbClr val="00B050"/>
          </a:solidFill>
          <a:ln w="12700" cap="flat" cmpd="sng" algn="ctr">
            <a:noFill/>
            <a:prstDash val="solid"/>
            <a:miter lim="800000"/>
          </a:ln>
          <a:effectLst/>
        </p:spPr>
        <p:txBody>
          <a:bodyPr rtlCol="0" anchor="ctr"/>
          <a:lstStyle/>
          <a:p>
            <a:pPr marL="0" marR="0" lvl="0" indent="0" algn="ctr" defTabSz="713232" rtl="1" eaLnBrk="1" fontAlgn="auto" latinLnBrk="0" hangingPunct="1">
              <a:lnSpc>
                <a:spcPct val="100000"/>
              </a:lnSpc>
              <a:spcBef>
                <a:spcPts val="0"/>
              </a:spcBef>
              <a:spcAft>
                <a:spcPts val="0"/>
              </a:spcAft>
              <a:buClrTx/>
              <a:buSzTx/>
              <a:buFontTx/>
              <a:buNone/>
              <a:tabLst/>
              <a:defRPr/>
            </a:pPr>
            <a:endParaRPr kumimoji="0" lang="en-US" sz="1404" b="0" i="0" u="none" strike="noStrike" kern="0" cap="none" spc="0" normalizeH="0" baseline="0" noProof="0" dirty="0">
              <a:ln>
                <a:noFill/>
              </a:ln>
              <a:solidFill>
                <a:schemeClr val="bg1"/>
              </a:solidFill>
              <a:effectLst/>
              <a:uLnTx/>
              <a:uFillTx/>
              <a:latin typeface="Roboto Lt"/>
              <a:ea typeface="+mn-ea"/>
              <a:cs typeface="+mn-cs"/>
            </a:endParaRPr>
          </a:p>
        </p:txBody>
      </p:sp>
      <p:sp>
        <p:nvSpPr>
          <p:cNvPr id="37" name="Rectangle 13">
            <a:extLst>
              <a:ext uri="{FF2B5EF4-FFF2-40B4-BE49-F238E27FC236}">
                <a16:creationId xmlns:a16="http://schemas.microsoft.com/office/drawing/2014/main" id="{D88F9EFF-D9BE-4514-A56F-80D9571BF7CA}"/>
              </a:ext>
            </a:extLst>
          </p:cNvPr>
          <p:cNvSpPr/>
          <p:nvPr/>
        </p:nvSpPr>
        <p:spPr>
          <a:xfrm>
            <a:off x="3978271" y="2708425"/>
            <a:ext cx="6276677" cy="824729"/>
          </a:xfrm>
          <a:prstGeom prst="rect">
            <a:avLst/>
          </a:prstGeom>
          <a:solidFill>
            <a:srgbClr val="445468"/>
          </a:solidFill>
          <a:ln w="12700" cap="flat" cmpd="sng" algn="ctr">
            <a:noFill/>
            <a:prstDash val="solid"/>
            <a:miter lim="800000"/>
          </a:ln>
          <a:effectLst/>
        </p:spPr>
        <p:txBody>
          <a:bodyPr rtlCol="0" anchor="ctr"/>
          <a:lstStyle/>
          <a:p>
            <a:pPr lvl="0" algn="r" rtl="1"/>
            <a:r>
              <a:rPr lang="ar-SY" sz="2400" dirty="0">
                <a:solidFill>
                  <a:schemeClr val="bg1"/>
                </a:solidFill>
              </a:rPr>
              <a:t>العينة العشوائية البسيطة </a:t>
            </a:r>
            <a:r>
              <a:rPr lang="en-US" sz="2400" dirty="0">
                <a:solidFill>
                  <a:schemeClr val="bg1"/>
                </a:solidFill>
              </a:rPr>
              <a:t>simple Random Sample</a:t>
            </a:r>
          </a:p>
        </p:txBody>
      </p:sp>
      <p:sp>
        <p:nvSpPr>
          <p:cNvPr id="38" name="Rectangle 27">
            <a:extLst>
              <a:ext uri="{FF2B5EF4-FFF2-40B4-BE49-F238E27FC236}">
                <a16:creationId xmlns:a16="http://schemas.microsoft.com/office/drawing/2014/main" id="{340E357E-D8C2-487F-AB8E-2239496FCEE4}"/>
              </a:ext>
            </a:extLst>
          </p:cNvPr>
          <p:cNvSpPr/>
          <p:nvPr/>
        </p:nvSpPr>
        <p:spPr>
          <a:xfrm>
            <a:off x="6878577" y="1476153"/>
            <a:ext cx="3193473" cy="761046"/>
          </a:xfrm>
          <a:prstGeom prst="rect">
            <a:avLst/>
          </a:prstGeom>
          <a:solidFill>
            <a:srgbClr val="FF3F5F"/>
          </a:solidFill>
          <a:ln w="12700" cap="flat" cmpd="sng" algn="ctr">
            <a:noFill/>
            <a:prstDash val="solid"/>
            <a:miter lim="800000"/>
          </a:ln>
          <a:effectLst/>
        </p:spPr>
        <p:txBody>
          <a:bodyPr rtlCol="0" anchor="ctr"/>
          <a:lstStyle/>
          <a:p>
            <a:pPr algn="ctr" defTabSz="713232">
              <a:defRPr/>
            </a:pPr>
            <a:endParaRPr lang="en-US" sz="1404" kern="0" dirty="0">
              <a:solidFill>
                <a:prstClr val="white"/>
              </a:solidFill>
              <a:latin typeface="Simplified Arabic" panose="02020603050405020304" pitchFamily="18" charset="-78"/>
              <a:cs typeface="Simplified Arabic" panose="02020603050405020304" pitchFamily="18" charset="-78"/>
            </a:endParaRPr>
          </a:p>
        </p:txBody>
      </p:sp>
      <p:sp>
        <p:nvSpPr>
          <p:cNvPr id="39" name="Rectangle 29">
            <a:extLst>
              <a:ext uri="{FF2B5EF4-FFF2-40B4-BE49-F238E27FC236}">
                <a16:creationId xmlns:a16="http://schemas.microsoft.com/office/drawing/2014/main" id="{FC91549B-62C1-410A-8119-2888F6105AC8}"/>
              </a:ext>
            </a:extLst>
          </p:cNvPr>
          <p:cNvSpPr/>
          <p:nvPr/>
        </p:nvSpPr>
        <p:spPr>
          <a:xfrm>
            <a:off x="5440947" y="1476152"/>
            <a:ext cx="4250101" cy="761047"/>
          </a:xfrm>
          <a:prstGeom prst="rect">
            <a:avLst/>
          </a:prstGeom>
          <a:solidFill>
            <a:srgbClr val="445468"/>
          </a:solidFill>
          <a:ln w="12700" cap="flat" cmpd="sng" algn="ctr">
            <a:noFill/>
            <a:prstDash val="solid"/>
            <a:miter lim="800000"/>
          </a:ln>
          <a:effectLst/>
        </p:spPr>
        <p:txBody>
          <a:bodyPr rtlCol="0" anchor="ctr"/>
          <a:lstStyle/>
          <a:p>
            <a:pPr algn="ctr" defTabSz="713232">
              <a:defRPr/>
            </a:pPr>
            <a:endParaRPr lang="en-US" sz="2400" kern="0" dirty="0">
              <a:solidFill>
                <a:prstClr val="white"/>
              </a:solidFill>
              <a:latin typeface="Simplified Arabic" panose="02020603050405020304" pitchFamily="18" charset="-78"/>
              <a:cs typeface="Simplified Arabic" panose="02020603050405020304" pitchFamily="18" charset="-78"/>
            </a:endParaRPr>
          </a:p>
        </p:txBody>
      </p:sp>
      <p:sp>
        <p:nvSpPr>
          <p:cNvPr id="40" name="Text Placeholder 5">
            <a:extLst>
              <a:ext uri="{FF2B5EF4-FFF2-40B4-BE49-F238E27FC236}">
                <a16:creationId xmlns:a16="http://schemas.microsoft.com/office/drawing/2014/main" id="{AA7ACD4C-59FB-42D1-A2D0-2ACB00B9DBF7}"/>
              </a:ext>
            </a:extLst>
          </p:cNvPr>
          <p:cNvSpPr txBox="1">
            <a:spLocks/>
          </p:cNvSpPr>
          <p:nvPr/>
        </p:nvSpPr>
        <p:spPr>
          <a:xfrm>
            <a:off x="5272505" y="1643649"/>
            <a:ext cx="4585757" cy="320040"/>
          </a:xfrm>
          <a:prstGeom prst="rect">
            <a:avLst/>
          </a:prstGeom>
        </p:spPr>
        <p:txBody>
          <a:bodyPr vert="horz" lIns="91440" tIns="45720" rIns="91440" bIns="45720" rtlCol="0">
            <a:noAutofit/>
          </a:bodyPr>
          <a:lstStyle>
            <a:lvl1pPr marL="0" indent="0" algn="ctr" defTabSz="685800" rtl="0" eaLnBrk="1" latinLnBrk="0" hangingPunct="1">
              <a:lnSpc>
                <a:spcPct val="90000"/>
              </a:lnSpc>
              <a:spcBef>
                <a:spcPts val="750"/>
              </a:spcBef>
              <a:buFont typeface="Arial" panose="020B0604020202020204" pitchFamily="34" charset="0"/>
              <a:buNone/>
              <a:defRPr sz="2000" kern="1200">
                <a:solidFill>
                  <a:schemeClr val="tx1"/>
                </a:solidFill>
                <a:latin typeface="+mj-lt"/>
                <a:ea typeface="Roboto" pitchFamily="2" charset="0"/>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rtl="1"/>
            <a:r>
              <a:rPr lang="ar-SY" sz="2800" b="1" dirty="0">
                <a:solidFill>
                  <a:schemeClr val="bg1"/>
                </a:solidFill>
              </a:rPr>
              <a:t>العينات الاحتمالية</a:t>
            </a:r>
            <a:endParaRPr lang="en-US" sz="2800" b="1" dirty="0">
              <a:solidFill>
                <a:schemeClr val="bg1"/>
              </a:solidFill>
            </a:endParaRPr>
          </a:p>
        </p:txBody>
      </p:sp>
      <p:pic>
        <p:nvPicPr>
          <p:cNvPr id="41"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6819" y="1422254"/>
            <a:ext cx="2024290" cy="17445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9353957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326375" y="1285191"/>
            <a:ext cx="9345750" cy="50261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952771" cy="461665"/>
          </a:xfrm>
          <a:prstGeom prst="rect">
            <a:avLst/>
          </a:prstGeom>
          <a:noFill/>
        </p:spPr>
        <p:txBody>
          <a:bodyPr wrap="square" rtlCol="0">
            <a:spAutoFit/>
          </a:bodyPr>
          <a:lstStyle/>
          <a:p>
            <a:pPr lvl="0" algn="ctr"/>
            <a:r>
              <a:rPr lang="ar-SY" sz="2400" b="1" kern="0" dirty="0">
                <a:latin typeface="Alexandria" pitchFamily="2" charset="-78"/>
                <a:cs typeface="Alexandria" pitchFamily="2" charset="-78"/>
              </a:rPr>
              <a:t>الأنواع المختلفة للعينات</a:t>
            </a:r>
          </a:p>
        </p:txBody>
      </p:sp>
      <p:sp>
        <p:nvSpPr>
          <p:cNvPr id="8" name="Rectangle 27">
            <a:extLst>
              <a:ext uri="{FF2B5EF4-FFF2-40B4-BE49-F238E27FC236}">
                <a16:creationId xmlns:a16="http://schemas.microsoft.com/office/drawing/2014/main" id="{340E357E-D8C2-487F-AB8E-2239496FCEE4}"/>
              </a:ext>
            </a:extLst>
          </p:cNvPr>
          <p:cNvSpPr/>
          <p:nvPr/>
        </p:nvSpPr>
        <p:spPr>
          <a:xfrm>
            <a:off x="6878577" y="1780953"/>
            <a:ext cx="3193473" cy="761046"/>
          </a:xfrm>
          <a:prstGeom prst="rect">
            <a:avLst/>
          </a:prstGeom>
          <a:solidFill>
            <a:srgbClr val="FF3F5F"/>
          </a:solidFill>
          <a:ln w="12700" cap="flat" cmpd="sng" algn="ctr">
            <a:noFill/>
            <a:prstDash val="solid"/>
            <a:miter lim="800000"/>
          </a:ln>
          <a:effectLst/>
        </p:spPr>
        <p:txBody>
          <a:bodyPr rtlCol="0" anchor="ctr"/>
          <a:lstStyle/>
          <a:p>
            <a:pPr algn="ctr" defTabSz="713232">
              <a:defRPr/>
            </a:pPr>
            <a:endParaRPr lang="en-US" sz="1404" kern="0" dirty="0">
              <a:solidFill>
                <a:prstClr val="white"/>
              </a:solidFill>
              <a:latin typeface="Simplified Arabic" panose="02020603050405020304" pitchFamily="18" charset="-78"/>
              <a:cs typeface="Simplified Arabic" panose="02020603050405020304" pitchFamily="18" charset="-78"/>
            </a:endParaRPr>
          </a:p>
        </p:txBody>
      </p:sp>
      <p:sp>
        <p:nvSpPr>
          <p:cNvPr id="9" name="Rectangle 29">
            <a:extLst>
              <a:ext uri="{FF2B5EF4-FFF2-40B4-BE49-F238E27FC236}">
                <a16:creationId xmlns:a16="http://schemas.microsoft.com/office/drawing/2014/main" id="{FC91549B-62C1-410A-8119-2888F6105AC8}"/>
              </a:ext>
            </a:extLst>
          </p:cNvPr>
          <p:cNvSpPr/>
          <p:nvPr/>
        </p:nvSpPr>
        <p:spPr>
          <a:xfrm>
            <a:off x="5440947" y="1780952"/>
            <a:ext cx="4250101" cy="761047"/>
          </a:xfrm>
          <a:prstGeom prst="rect">
            <a:avLst/>
          </a:prstGeom>
          <a:solidFill>
            <a:srgbClr val="445468"/>
          </a:solidFill>
          <a:ln w="12700" cap="flat" cmpd="sng" algn="ctr">
            <a:noFill/>
            <a:prstDash val="solid"/>
            <a:miter lim="800000"/>
          </a:ln>
          <a:effectLst/>
        </p:spPr>
        <p:txBody>
          <a:bodyPr rtlCol="0" anchor="ctr"/>
          <a:lstStyle/>
          <a:p>
            <a:pPr algn="ctr" defTabSz="713232">
              <a:defRPr/>
            </a:pPr>
            <a:endParaRPr lang="en-US" sz="2400" kern="0" dirty="0">
              <a:solidFill>
                <a:prstClr val="white"/>
              </a:solidFill>
              <a:latin typeface="Simplified Arabic" panose="02020603050405020304" pitchFamily="18" charset="-78"/>
              <a:cs typeface="Simplified Arabic" panose="02020603050405020304" pitchFamily="18" charset="-78"/>
            </a:endParaRPr>
          </a:p>
        </p:txBody>
      </p:sp>
      <p:sp>
        <p:nvSpPr>
          <p:cNvPr id="10" name="Text Placeholder 5">
            <a:extLst>
              <a:ext uri="{FF2B5EF4-FFF2-40B4-BE49-F238E27FC236}">
                <a16:creationId xmlns:a16="http://schemas.microsoft.com/office/drawing/2014/main" id="{AA7ACD4C-59FB-42D1-A2D0-2ACB00B9DBF7}"/>
              </a:ext>
            </a:extLst>
          </p:cNvPr>
          <p:cNvSpPr txBox="1">
            <a:spLocks/>
          </p:cNvSpPr>
          <p:nvPr/>
        </p:nvSpPr>
        <p:spPr>
          <a:xfrm>
            <a:off x="5272505" y="1948449"/>
            <a:ext cx="4585757" cy="320040"/>
          </a:xfrm>
          <a:prstGeom prst="rect">
            <a:avLst/>
          </a:prstGeom>
        </p:spPr>
        <p:txBody>
          <a:bodyPr vert="horz" lIns="91440" tIns="45720" rIns="91440" bIns="45720" rtlCol="0">
            <a:noAutofit/>
          </a:bodyPr>
          <a:lstStyle>
            <a:lvl1pPr marL="0" indent="0" algn="ctr" defTabSz="685800" rtl="0" eaLnBrk="1" latinLnBrk="0" hangingPunct="1">
              <a:lnSpc>
                <a:spcPct val="90000"/>
              </a:lnSpc>
              <a:spcBef>
                <a:spcPts val="750"/>
              </a:spcBef>
              <a:buFont typeface="Arial" panose="020B0604020202020204" pitchFamily="34" charset="0"/>
              <a:buNone/>
              <a:defRPr sz="2000" kern="1200">
                <a:solidFill>
                  <a:schemeClr val="tx1"/>
                </a:solidFill>
                <a:latin typeface="+mj-lt"/>
                <a:ea typeface="Roboto" pitchFamily="2" charset="0"/>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rtl="1"/>
            <a:r>
              <a:rPr lang="ar-SY" sz="2800" b="1" dirty="0">
                <a:solidFill>
                  <a:schemeClr val="bg1"/>
                </a:solidFill>
              </a:rPr>
              <a:t>العينات الاحتمالية</a:t>
            </a:r>
            <a:endParaRPr lang="en-US" sz="2800" b="1" dirty="0">
              <a:solidFill>
                <a:schemeClr val="bg1"/>
              </a:solidFill>
            </a:endParaRPr>
          </a:p>
        </p:txBody>
      </p:sp>
      <p:sp>
        <p:nvSpPr>
          <p:cNvPr id="11" name="Rectangle 12">
            <a:extLst>
              <a:ext uri="{FF2B5EF4-FFF2-40B4-BE49-F238E27FC236}">
                <a16:creationId xmlns:a16="http://schemas.microsoft.com/office/drawing/2014/main" id="{957D0EA3-CBD8-4760-ABEE-972529248A64}"/>
              </a:ext>
            </a:extLst>
          </p:cNvPr>
          <p:cNvSpPr/>
          <p:nvPr/>
        </p:nvSpPr>
        <p:spPr>
          <a:xfrm>
            <a:off x="3677567" y="2644925"/>
            <a:ext cx="6598687" cy="824729"/>
          </a:xfrm>
          <a:prstGeom prst="rect">
            <a:avLst/>
          </a:prstGeom>
          <a:solidFill>
            <a:srgbClr val="00B050"/>
          </a:solidFill>
          <a:ln w="12700" cap="flat" cmpd="sng" algn="ctr">
            <a:noFill/>
            <a:prstDash val="solid"/>
            <a:miter lim="800000"/>
          </a:ln>
          <a:effectLst/>
        </p:spPr>
        <p:txBody>
          <a:bodyPr rtlCol="0" anchor="ctr"/>
          <a:lstStyle/>
          <a:p>
            <a:pPr marL="0" marR="0" lvl="0" indent="0" algn="ctr" defTabSz="713232" rtl="1" eaLnBrk="1" fontAlgn="auto" latinLnBrk="0" hangingPunct="1">
              <a:lnSpc>
                <a:spcPct val="100000"/>
              </a:lnSpc>
              <a:spcBef>
                <a:spcPts val="0"/>
              </a:spcBef>
              <a:spcAft>
                <a:spcPts val="0"/>
              </a:spcAft>
              <a:buClrTx/>
              <a:buSzTx/>
              <a:buFontTx/>
              <a:buNone/>
              <a:tabLst/>
              <a:defRPr/>
            </a:pPr>
            <a:endParaRPr kumimoji="0" lang="en-US" sz="1404" b="0" i="0" u="none" strike="noStrike" kern="0" cap="none" spc="0" normalizeH="0" baseline="0" noProof="0" dirty="0">
              <a:ln>
                <a:noFill/>
              </a:ln>
              <a:solidFill>
                <a:schemeClr val="bg1"/>
              </a:solidFill>
              <a:effectLst/>
              <a:uLnTx/>
              <a:uFillTx/>
              <a:latin typeface="Roboto Lt"/>
              <a:ea typeface="+mn-ea"/>
              <a:cs typeface="+mn-cs"/>
            </a:endParaRPr>
          </a:p>
        </p:txBody>
      </p:sp>
      <p:sp>
        <p:nvSpPr>
          <p:cNvPr id="12" name="Rectangle 13">
            <a:extLst>
              <a:ext uri="{FF2B5EF4-FFF2-40B4-BE49-F238E27FC236}">
                <a16:creationId xmlns:a16="http://schemas.microsoft.com/office/drawing/2014/main" id="{D88F9EFF-D9BE-4514-A56F-80D9571BF7CA}"/>
              </a:ext>
            </a:extLst>
          </p:cNvPr>
          <p:cNvSpPr/>
          <p:nvPr/>
        </p:nvSpPr>
        <p:spPr>
          <a:xfrm>
            <a:off x="3821584" y="2645048"/>
            <a:ext cx="6276677" cy="824729"/>
          </a:xfrm>
          <a:prstGeom prst="rect">
            <a:avLst/>
          </a:prstGeom>
          <a:solidFill>
            <a:srgbClr val="445468"/>
          </a:solidFill>
          <a:ln w="12700" cap="flat" cmpd="sng" algn="ctr">
            <a:noFill/>
            <a:prstDash val="solid"/>
            <a:miter lim="800000"/>
          </a:ln>
          <a:effectLst/>
        </p:spPr>
        <p:txBody>
          <a:bodyPr rtlCol="0" anchor="ctr"/>
          <a:lstStyle/>
          <a:p>
            <a:pPr lvl="0" algn="r" rtl="1"/>
            <a:r>
              <a:rPr lang="ar-SY" sz="2400" dirty="0">
                <a:solidFill>
                  <a:schemeClr val="bg1"/>
                </a:solidFill>
              </a:rPr>
              <a:t>العينة المنتظمة : </a:t>
            </a:r>
            <a:r>
              <a:rPr lang="en-US" sz="2400" dirty="0">
                <a:solidFill>
                  <a:schemeClr val="bg1"/>
                </a:solidFill>
              </a:rPr>
              <a:t>Systematic Sample</a:t>
            </a:r>
          </a:p>
        </p:txBody>
      </p:sp>
      <p:sp>
        <p:nvSpPr>
          <p:cNvPr id="13" name="مستطيل 2"/>
          <p:cNvSpPr/>
          <p:nvPr/>
        </p:nvSpPr>
        <p:spPr>
          <a:xfrm>
            <a:off x="1673338" y="3869184"/>
            <a:ext cx="8184924" cy="2266646"/>
          </a:xfrm>
          <a:prstGeom prst="rect">
            <a:avLst/>
          </a:prstGeom>
          <a:solidFill>
            <a:srgbClr val="00B0F0"/>
          </a:solidFill>
        </p:spPr>
        <p:style>
          <a:lnRef idx="1">
            <a:schemeClr val="accent2"/>
          </a:lnRef>
          <a:fillRef idx="3">
            <a:schemeClr val="accent2"/>
          </a:fillRef>
          <a:effectRef idx="2">
            <a:schemeClr val="accent2"/>
          </a:effectRef>
          <a:fontRef idx="minor">
            <a:schemeClr val="lt1"/>
          </a:fontRef>
        </p:style>
        <p:txBody>
          <a:bodyPr wrap="square">
            <a:spAutoFit/>
          </a:bodyPr>
          <a:lstStyle/>
          <a:p>
            <a:pPr marL="342900" indent="-342900" algn="r" rtl="1">
              <a:lnSpc>
                <a:spcPct val="150000"/>
              </a:lnSpc>
              <a:buFont typeface="Wingdings" panose="05000000000000000000" pitchFamily="2" charset="2"/>
              <a:buChar char="§"/>
            </a:pPr>
            <a:r>
              <a:rPr lang="ar-SY" sz="1600" dirty="0">
                <a:latin typeface="Alexandria" pitchFamily="2" charset="-78"/>
                <a:cs typeface="Alexandria" pitchFamily="2" charset="-78"/>
              </a:rPr>
              <a:t>إذا كان ترتيب عناصر المجتمع في القائمة المشار إليها في العينة العشوائية البسيطة عشوائياً ، فإنه يمكن اختيار عناصر العينة بشكل دوري</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
            </a:pPr>
            <a:r>
              <a:rPr lang="ar-SY" sz="1600" dirty="0">
                <a:latin typeface="Alexandria" pitchFamily="2" charset="-78"/>
                <a:cs typeface="Alexandria" pitchFamily="2" charset="-78"/>
              </a:rPr>
              <a:t>إذا كان حجم العينة =100 ، وحجم المجتمع =785 فإن طول الدورة =8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
            </a:pPr>
            <a:r>
              <a:rPr lang="ar-SY" sz="1600" dirty="0">
                <a:latin typeface="Alexandria" pitchFamily="2" charset="-78"/>
                <a:cs typeface="Alexandria" pitchFamily="2" charset="-78"/>
              </a:rPr>
              <a:t>يحدد الباحث رقم اقل من8 كنقطة بداية ثم تحدد الأعداد 6-14-22-30....</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
            </a:pPr>
            <a:r>
              <a:rPr lang="ar-SY" sz="1600" dirty="0">
                <a:latin typeface="Alexandria" pitchFamily="2" charset="-78"/>
                <a:cs typeface="Alexandria" pitchFamily="2" charset="-78"/>
              </a:rPr>
              <a:t>وتختلف عن الطريقة العشوائية  البسيطة أن تحديد نقطة البداية يحدد رتب العناصر الباقية (غير مستقلة)</a:t>
            </a:r>
            <a:endParaRPr lang="en-US" sz="1600" dirty="0">
              <a:latin typeface="Alexandria" pitchFamily="2" charset="-78"/>
              <a:cs typeface="Alexandria" pitchFamily="2" charset="-78"/>
            </a:endParaRPr>
          </a:p>
        </p:txBody>
      </p:sp>
      <p:pic>
        <p:nvPicPr>
          <p:cNvPr id="1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73312" y="1588039"/>
            <a:ext cx="2088231" cy="21140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4151932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Rounded Corners 24"/>
          <p:cNvSpPr/>
          <p:nvPr/>
        </p:nvSpPr>
        <p:spPr>
          <a:xfrm>
            <a:off x="1094874" y="1285190"/>
            <a:ext cx="9431938" cy="55728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p:cNvSpPr txBox="1"/>
          <p:nvPr/>
        </p:nvSpPr>
        <p:spPr>
          <a:xfrm>
            <a:off x="3190928" y="729958"/>
            <a:ext cx="4952771" cy="461665"/>
          </a:xfrm>
          <a:prstGeom prst="rect">
            <a:avLst/>
          </a:prstGeom>
          <a:noFill/>
        </p:spPr>
        <p:txBody>
          <a:bodyPr wrap="square" rtlCol="0">
            <a:spAutoFit/>
          </a:bodyPr>
          <a:lstStyle/>
          <a:p>
            <a:pPr lvl="0" algn="ctr"/>
            <a:r>
              <a:rPr lang="ar-SY" sz="2400" b="1" kern="0" dirty="0">
                <a:latin typeface="Alexandria" pitchFamily="2" charset="-78"/>
                <a:cs typeface="Alexandria" pitchFamily="2" charset="-78"/>
              </a:rPr>
              <a:t>الأنواع المختلفة للعينات</a:t>
            </a:r>
          </a:p>
        </p:txBody>
      </p:sp>
      <p:sp>
        <p:nvSpPr>
          <p:cNvPr id="8" name="Rectangle 27">
            <a:extLst>
              <a:ext uri="{FF2B5EF4-FFF2-40B4-BE49-F238E27FC236}">
                <a16:creationId xmlns:a16="http://schemas.microsoft.com/office/drawing/2014/main" id="{340E357E-D8C2-487F-AB8E-2239496FCEE4}"/>
              </a:ext>
            </a:extLst>
          </p:cNvPr>
          <p:cNvSpPr/>
          <p:nvPr/>
        </p:nvSpPr>
        <p:spPr>
          <a:xfrm>
            <a:off x="7005577" y="1645776"/>
            <a:ext cx="3193473" cy="761046"/>
          </a:xfrm>
          <a:prstGeom prst="rect">
            <a:avLst/>
          </a:prstGeom>
          <a:solidFill>
            <a:srgbClr val="FF3F5F"/>
          </a:solidFill>
          <a:ln w="12700" cap="flat" cmpd="sng" algn="ctr">
            <a:noFill/>
            <a:prstDash val="solid"/>
            <a:miter lim="800000"/>
          </a:ln>
          <a:effectLst/>
        </p:spPr>
        <p:txBody>
          <a:bodyPr rtlCol="0" anchor="ctr"/>
          <a:lstStyle/>
          <a:p>
            <a:pPr algn="ctr" defTabSz="713232">
              <a:defRPr/>
            </a:pPr>
            <a:endParaRPr lang="en-US" sz="1404" kern="0" dirty="0">
              <a:solidFill>
                <a:prstClr val="white"/>
              </a:solidFill>
              <a:latin typeface="Simplified Arabic" panose="02020603050405020304" pitchFamily="18" charset="-78"/>
              <a:cs typeface="Simplified Arabic" panose="02020603050405020304" pitchFamily="18" charset="-78"/>
            </a:endParaRPr>
          </a:p>
        </p:txBody>
      </p:sp>
      <p:sp>
        <p:nvSpPr>
          <p:cNvPr id="10" name="Rectangle 29">
            <a:extLst>
              <a:ext uri="{FF2B5EF4-FFF2-40B4-BE49-F238E27FC236}">
                <a16:creationId xmlns:a16="http://schemas.microsoft.com/office/drawing/2014/main" id="{FC91549B-62C1-410A-8119-2888F6105AC8}"/>
              </a:ext>
            </a:extLst>
          </p:cNvPr>
          <p:cNvSpPr/>
          <p:nvPr/>
        </p:nvSpPr>
        <p:spPr>
          <a:xfrm>
            <a:off x="5567947" y="1645775"/>
            <a:ext cx="4250101" cy="761047"/>
          </a:xfrm>
          <a:prstGeom prst="rect">
            <a:avLst/>
          </a:prstGeom>
          <a:solidFill>
            <a:srgbClr val="445468"/>
          </a:solidFill>
          <a:ln w="12700" cap="flat" cmpd="sng" algn="ctr">
            <a:noFill/>
            <a:prstDash val="solid"/>
            <a:miter lim="800000"/>
          </a:ln>
          <a:effectLst/>
        </p:spPr>
        <p:txBody>
          <a:bodyPr rtlCol="0" anchor="ctr"/>
          <a:lstStyle/>
          <a:p>
            <a:pPr algn="ctr" defTabSz="713232">
              <a:defRPr/>
            </a:pPr>
            <a:endParaRPr lang="en-US" sz="2400" kern="0" dirty="0">
              <a:solidFill>
                <a:prstClr val="white"/>
              </a:solidFill>
              <a:latin typeface="Simplified Arabic" panose="02020603050405020304" pitchFamily="18" charset="-78"/>
              <a:cs typeface="Simplified Arabic" panose="02020603050405020304" pitchFamily="18" charset="-78"/>
            </a:endParaRPr>
          </a:p>
        </p:txBody>
      </p:sp>
      <p:sp>
        <p:nvSpPr>
          <p:cNvPr id="11" name="Text Placeholder 5">
            <a:extLst>
              <a:ext uri="{FF2B5EF4-FFF2-40B4-BE49-F238E27FC236}">
                <a16:creationId xmlns:a16="http://schemas.microsoft.com/office/drawing/2014/main" id="{AA7ACD4C-59FB-42D1-A2D0-2ACB00B9DBF7}"/>
              </a:ext>
            </a:extLst>
          </p:cNvPr>
          <p:cNvSpPr txBox="1">
            <a:spLocks/>
          </p:cNvSpPr>
          <p:nvPr/>
        </p:nvSpPr>
        <p:spPr>
          <a:xfrm>
            <a:off x="5399505" y="1813272"/>
            <a:ext cx="4585757" cy="320040"/>
          </a:xfrm>
          <a:prstGeom prst="rect">
            <a:avLst/>
          </a:prstGeom>
        </p:spPr>
        <p:txBody>
          <a:bodyPr vert="horz" lIns="91440" tIns="45720" rIns="91440" bIns="45720" rtlCol="0">
            <a:noAutofit/>
          </a:bodyPr>
          <a:lstStyle>
            <a:lvl1pPr marL="0" indent="0" algn="ctr" defTabSz="685800" rtl="0" eaLnBrk="1" latinLnBrk="0" hangingPunct="1">
              <a:lnSpc>
                <a:spcPct val="90000"/>
              </a:lnSpc>
              <a:spcBef>
                <a:spcPts val="750"/>
              </a:spcBef>
              <a:buFont typeface="Arial" panose="020B0604020202020204" pitchFamily="34" charset="0"/>
              <a:buNone/>
              <a:defRPr sz="2000" kern="1200">
                <a:solidFill>
                  <a:schemeClr val="tx1"/>
                </a:solidFill>
                <a:latin typeface="+mj-lt"/>
                <a:ea typeface="Roboto" pitchFamily="2" charset="0"/>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rtl="1"/>
            <a:r>
              <a:rPr lang="ar-SY" sz="2800" b="1" dirty="0">
                <a:solidFill>
                  <a:schemeClr val="bg1"/>
                </a:solidFill>
              </a:rPr>
              <a:t>العينات الاحتمالية</a:t>
            </a:r>
            <a:endParaRPr lang="en-US" sz="2800" b="1" dirty="0">
              <a:solidFill>
                <a:schemeClr val="bg1"/>
              </a:solidFill>
            </a:endParaRPr>
          </a:p>
        </p:txBody>
      </p:sp>
      <p:sp>
        <p:nvSpPr>
          <p:cNvPr id="12" name="Rectangle 12">
            <a:extLst>
              <a:ext uri="{FF2B5EF4-FFF2-40B4-BE49-F238E27FC236}">
                <a16:creationId xmlns:a16="http://schemas.microsoft.com/office/drawing/2014/main" id="{957D0EA3-CBD8-4760-ABEE-972529248A64}"/>
              </a:ext>
            </a:extLst>
          </p:cNvPr>
          <p:cNvSpPr/>
          <p:nvPr/>
        </p:nvSpPr>
        <p:spPr>
          <a:xfrm>
            <a:off x="3804567" y="2556025"/>
            <a:ext cx="6598687" cy="824729"/>
          </a:xfrm>
          <a:prstGeom prst="rect">
            <a:avLst/>
          </a:prstGeom>
          <a:solidFill>
            <a:srgbClr val="00B050"/>
          </a:solidFill>
          <a:ln w="12700" cap="flat" cmpd="sng" algn="ctr">
            <a:noFill/>
            <a:prstDash val="solid"/>
            <a:miter lim="800000"/>
          </a:ln>
          <a:effectLst/>
        </p:spPr>
        <p:txBody>
          <a:bodyPr rtlCol="0" anchor="ctr"/>
          <a:lstStyle/>
          <a:p>
            <a:pPr marL="0" marR="0" lvl="0" indent="0" algn="ctr" defTabSz="713232" rtl="1" eaLnBrk="1" fontAlgn="auto" latinLnBrk="0" hangingPunct="1">
              <a:lnSpc>
                <a:spcPct val="100000"/>
              </a:lnSpc>
              <a:spcBef>
                <a:spcPts val="0"/>
              </a:spcBef>
              <a:spcAft>
                <a:spcPts val="0"/>
              </a:spcAft>
              <a:buClrTx/>
              <a:buSzTx/>
              <a:buFontTx/>
              <a:buNone/>
              <a:tabLst/>
              <a:defRPr/>
            </a:pPr>
            <a:endParaRPr kumimoji="0" lang="en-US" sz="1404" b="0" i="0" u="none" strike="noStrike" kern="0" cap="none" spc="0" normalizeH="0" baseline="0" noProof="0" dirty="0">
              <a:ln>
                <a:noFill/>
              </a:ln>
              <a:solidFill>
                <a:schemeClr val="bg1"/>
              </a:solidFill>
              <a:effectLst/>
              <a:uLnTx/>
              <a:uFillTx/>
              <a:latin typeface="Roboto Lt"/>
              <a:ea typeface="+mn-ea"/>
              <a:cs typeface="+mn-cs"/>
            </a:endParaRPr>
          </a:p>
        </p:txBody>
      </p:sp>
      <p:sp>
        <p:nvSpPr>
          <p:cNvPr id="13" name="Rectangle 13">
            <a:extLst>
              <a:ext uri="{FF2B5EF4-FFF2-40B4-BE49-F238E27FC236}">
                <a16:creationId xmlns:a16="http://schemas.microsoft.com/office/drawing/2014/main" id="{D88F9EFF-D9BE-4514-A56F-80D9571BF7CA}"/>
              </a:ext>
            </a:extLst>
          </p:cNvPr>
          <p:cNvSpPr/>
          <p:nvPr/>
        </p:nvSpPr>
        <p:spPr>
          <a:xfrm>
            <a:off x="3948584" y="2556148"/>
            <a:ext cx="6276677" cy="824729"/>
          </a:xfrm>
          <a:prstGeom prst="rect">
            <a:avLst/>
          </a:prstGeom>
          <a:solidFill>
            <a:srgbClr val="445468"/>
          </a:solidFill>
          <a:ln w="12700" cap="flat" cmpd="sng" algn="ctr">
            <a:noFill/>
            <a:prstDash val="solid"/>
            <a:miter lim="800000"/>
          </a:ln>
          <a:effectLst/>
        </p:spPr>
        <p:txBody>
          <a:bodyPr rtlCol="0" anchor="ctr"/>
          <a:lstStyle/>
          <a:p>
            <a:pPr lvl="0" algn="r" rtl="1"/>
            <a:r>
              <a:rPr lang="ar-SY" sz="2400" dirty="0">
                <a:solidFill>
                  <a:schemeClr val="bg1"/>
                </a:solidFill>
              </a:rPr>
              <a:t>العينة الطبقية :</a:t>
            </a:r>
            <a:r>
              <a:rPr lang="en-US" sz="2400" dirty="0">
                <a:solidFill>
                  <a:schemeClr val="bg1"/>
                </a:solidFill>
              </a:rPr>
              <a:t>Stratified Sample</a:t>
            </a:r>
          </a:p>
        </p:txBody>
      </p:sp>
      <p:sp>
        <p:nvSpPr>
          <p:cNvPr id="14" name="مستطيل 1"/>
          <p:cNvSpPr/>
          <p:nvPr/>
        </p:nvSpPr>
        <p:spPr>
          <a:xfrm>
            <a:off x="6799133" y="3708276"/>
            <a:ext cx="3399917" cy="2635978"/>
          </a:xfrm>
          <a:prstGeom prst="rect">
            <a:avLst/>
          </a:prstGeom>
        </p:spPr>
        <p:style>
          <a:lnRef idx="1">
            <a:schemeClr val="accent2"/>
          </a:lnRef>
          <a:fillRef idx="3">
            <a:schemeClr val="accent2"/>
          </a:fillRef>
          <a:effectRef idx="2">
            <a:schemeClr val="accent2"/>
          </a:effectRef>
          <a:fontRef idx="minor">
            <a:schemeClr val="lt1"/>
          </a:fontRef>
        </p:style>
        <p:txBody>
          <a:bodyPr wrap="square">
            <a:spAutoFit/>
          </a:bodyPr>
          <a:lstStyle/>
          <a:p>
            <a:pPr marL="342900" indent="-342900" algn="just" rtl="1">
              <a:lnSpc>
                <a:spcPct val="150000"/>
              </a:lnSpc>
              <a:buFont typeface="Wingdings" panose="05000000000000000000" pitchFamily="2" charset="2"/>
              <a:buChar char="§"/>
            </a:pPr>
            <a:r>
              <a:rPr lang="ar-SY" sz="1600" dirty="0">
                <a:latin typeface="Alexandria" pitchFamily="2" charset="-78"/>
                <a:cs typeface="Alexandria" pitchFamily="2" charset="-78"/>
              </a:rPr>
              <a:t>يقوم بتقسيم المجتمع الأصلي إلى مجتمعات فرعية (فئات أو طبقات ) حسب درجة أهمية تمثيل الخاصية  يلجأ إليه الباحث إذا شعر بأن الخطأ العيني  عن انتهاك تمثيل  بعض الخصائص في المجتمع كبيراً نسبياً</a:t>
            </a:r>
            <a:endParaRPr lang="en-US" sz="1600" dirty="0">
              <a:latin typeface="Alexandria" pitchFamily="2" charset="-78"/>
              <a:cs typeface="Alexandria" pitchFamily="2" charset="-78"/>
            </a:endParaRPr>
          </a:p>
        </p:txBody>
      </p:sp>
      <p:pic>
        <p:nvPicPr>
          <p:cNvPr id="15" name="صورة 9"/>
          <p:cNvPicPr/>
          <p:nvPr/>
        </p:nvPicPr>
        <p:blipFill>
          <a:blip r:embed="rId4"/>
          <a:stretch>
            <a:fillRect/>
          </a:stretch>
        </p:blipFill>
        <p:spPr>
          <a:xfrm>
            <a:off x="1644327" y="3564260"/>
            <a:ext cx="5154805" cy="3024336"/>
          </a:xfrm>
          <a:prstGeom prst="rect">
            <a:avLst/>
          </a:prstGeom>
        </p:spPr>
      </p:pic>
      <p:pic>
        <p:nvPicPr>
          <p:cNvPr id="1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00528" y="1441014"/>
            <a:ext cx="2404039" cy="20080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0229264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0"/>
            <a:ext cx="9345750" cy="55728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952771" cy="400110"/>
          </a:xfrm>
          <a:prstGeom prst="rect">
            <a:avLst/>
          </a:prstGeom>
          <a:noFill/>
        </p:spPr>
        <p:txBody>
          <a:bodyPr wrap="square" rtlCol="0">
            <a:spAutoFit/>
          </a:bodyPr>
          <a:lstStyle/>
          <a:p>
            <a:pPr lvl="0" algn="ctr"/>
            <a:r>
              <a:rPr lang="ar-SY" sz="2000" b="1" kern="0" dirty="0">
                <a:latin typeface="Alexandria" pitchFamily="2" charset="-78"/>
                <a:cs typeface="Alexandria" pitchFamily="2" charset="-78"/>
              </a:rPr>
              <a:t>الأنواع المختلفة للعينات</a:t>
            </a:r>
          </a:p>
        </p:txBody>
      </p:sp>
      <p:sp>
        <p:nvSpPr>
          <p:cNvPr id="8" name="Rectangle 27">
            <a:extLst>
              <a:ext uri="{FF2B5EF4-FFF2-40B4-BE49-F238E27FC236}">
                <a16:creationId xmlns:a16="http://schemas.microsoft.com/office/drawing/2014/main" id="{340E357E-D8C2-487F-AB8E-2239496FCEE4}"/>
              </a:ext>
            </a:extLst>
          </p:cNvPr>
          <p:cNvSpPr/>
          <p:nvPr/>
        </p:nvSpPr>
        <p:spPr>
          <a:xfrm>
            <a:off x="7183377" y="1442576"/>
            <a:ext cx="3193473" cy="761046"/>
          </a:xfrm>
          <a:prstGeom prst="rect">
            <a:avLst/>
          </a:prstGeom>
          <a:solidFill>
            <a:srgbClr val="FF3F5F"/>
          </a:solidFill>
          <a:ln w="12700" cap="flat" cmpd="sng" algn="ctr">
            <a:noFill/>
            <a:prstDash val="solid"/>
            <a:miter lim="800000"/>
          </a:ln>
          <a:effectLst/>
        </p:spPr>
        <p:txBody>
          <a:bodyPr rtlCol="0" anchor="ctr"/>
          <a:lstStyle/>
          <a:p>
            <a:pPr algn="ctr" defTabSz="713232">
              <a:defRPr/>
            </a:pPr>
            <a:endParaRPr lang="en-US" sz="1404" kern="0" dirty="0">
              <a:solidFill>
                <a:prstClr val="white"/>
              </a:solidFill>
              <a:latin typeface="Simplified Arabic" panose="02020603050405020304" pitchFamily="18" charset="-78"/>
              <a:cs typeface="Simplified Arabic" panose="02020603050405020304" pitchFamily="18" charset="-78"/>
            </a:endParaRPr>
          </a:p>
        </p:txBody>
      </p:sp>
      <p:sp>
        <p:nvSpPr>
          <p:cNvPr id="9" name="Rectangle 29">
            <a:extLst>
              <a:ext uri="{FF2B5EF4-FFF2-40B4-BE49-F238E27FC236}">
                <a16:creationId xmlns:a16="http://schemas.microsoft.com/office/drawing/2014/main" id="{FC91549B-62C1-410A-8119-2888F6105AC8}"/>
              </a:ext>
            </a:extLst>
          </p:cNvPr>
          <p:cNvSpPr/>
          <p:nvPr/>
        </p:nvSpPr>
        <p:spPr>
          <a:xfrm>
            <a:off x="5745747" y="1442575"/>
            <a:ext cx="4250101" cy="761047"/>
          </a:xfrm>
          <a:prstGeom prst="rect">
            <a:avLst/>
          </a:prstGeom>
          <a:solidFill>
            <a:srgbClr val="445468"/>
          </a:solidFill>
          <a:ln w="12700" cap="flat" cmpd="sng" algn="ctr">
            <a:noFill/>
            <a:prstDash val="solid"/>
            <a:miter lim="800000"/>
          </a:ln>
          <a:effectLst/>
        </p:spPr>
        <p:txBody>
          <a:bodyPr rtlCol="0" anchor="ctr"/>
          <a:lstStyle/>
          <a:p>
            <a:pPr algn="ctr" defTabSz="713232">
              <a:defRPr/>
            </a:pPr>
            <a:endParaRPr lang="en-US" sz="2400" kern="0" dirty="0">
              <a:solidFill>
                <a:prstClr val="white"/>
              </a:solidFill>
              <a:latin typeface="Simplified Arabic" panose="02020603050405020304" pitchFamily="18" charset="-78"/>
              <a:cs typeface="Simplified Arabic" panose="02020603050405020304" pitchFamily="18" charset="-78"/>
            </a:endParaRPr>
          </a:p>
        </p:txBody>
      </p:sp>
      <p:sp>
        <p:nvSpPr>
          <p:cNvPr id="10" name="Text Placeholder 5">
            <a:extLst>
              <a:ext uri="{FF2B5EF4-FFF2-40B4-BE49-F238E27FC236}">
                <a16:creationId xmlns:a16="http://schemas.microsoft.com/office/drawing/2014/main" id="{AA7ACD4C-59FB-42D1-A2D0-2ACB00B9DBF7}"/>
              </a:ext>
            </a:extLst>
          </p:cNvPr>
          <p:cNvSpPr txBox="1">
            <a:spLocks/>
          </p:cNvSpPr>
          <p:nvPr/>
        </p:nvSpPr>
        <p:spPr>
          <a:xfrm>
            <a:off x="5577305" y="1610072"/>
            <a:ext cx="4585757" cy="320040"/>
          </a:xfrm>
          <a:prstGeom prst="rect">
            <a:avLst/>
          </a:prstGeom>
        </p:spPr>
        <p:txBody>
          <a:bodyPr vert="horz" lIns="91440" tIns="45720" rIns="91440" bIns="45720" rtlCol="0">
            <a:noAutofit/>
          </a:bodyPr>
          <a:lstStyle>
            <a:lvl1pPr marL="0" indent="0" algn="ctr" defTabSz="685800" rtl="0" eaLnBrk="1" latinLnBrk="0" hangingPunct="1">
              <a:lnSpc>
                <a:spcPct val="90000"/>
              </a:lnSpc>
              <a:spcBef>
                <a:spcPts val="750"/>
              </a:spcBef>
              <a:buFont typeface="Arial" panose="020B0604020202020204" pitchFamily="34" charset="0"/>
              <a:buNone/>
              <a:defRPr sz="2000" kern="1200">
                <a:solidFill>
                  <a:schemeClr val="tx1"/>
                </a:solidFill>
                <a:latin typeface="+mj-lt"/>
                <a:ea typeface="Roboto" pitchFamily="2" charset="0"/>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rtl="1"/>
            <a:r>
              <a:rPr lang="ar-SY" sz="2800" b="1" dirty="0">
                <a:solidFill>
                  <a:schemeClr val="bg1"/>
                </a:solidFill>
              </a:rPr>
              <a:t>العينات الاحتمالية</a:t>
            </a:r>
            <a:endParaRPr lang="en-US" sz="2800" b="1" dirty="0">
              <a:solidFill>
                <a:schemeClr val="bg1"/>
              </a:solidFill>
            </a:endParaRPr>
          </a:p>
        </p:txBody>
      </p:sp>
      <p:sp>
        <p:nvSpPr>
          <p:cNvPr id="11" name="Rectangle 12">
            <a:extLst>
              <a:ext uri="{FF2B5EF4-FFF2-40B4-BE49-F238E27FC236}">
                <a16:creationId xmlns:a16="http://schemas.microsoft.com/office/drawing/2014/main" id="{957D0EA3-CBD8-4760-ABEE-972529248A64}"/>
              </a:ext>
            </a:extLst>
          </p:cNvPr>
          <p:cNvSpPr/>
          <p:nvPr/>
        </p:nvSpPr>
        <p:spPr>
          <a:xfrm>
            <a:off x="3982367" y="2352825"/>
            <a:ext cx="6598687" cy="824729"/>
          </a:xfrm>
          <a:prstGeom prst="rect">
            <a:avLst/>
          </a:prstGeom>
          <a:solidFill>
            <a:srgbClr val="00B050"/>
          </a:solidFill>
          <a:ln w="12700" cap="flat" cmpd="sng" algn="ctr">
            <a:noFill/>
            <a:prstDash val="solid"/>
            <a:miter lim="800000"/>
          </a:ln>
          <a:effectLst/>
        </p:spPr>
        <p:txBody>
          <a:bodyPr rtlCol="0" anchor="ctr"/>
          <a:lstStyle/>
          <a:p>
            <a:pPr marL="0" marR="0" lvl="0" indent="0" algn="ctr" defTabSz="713232" rtl="1" eaLnBrk="1" fontAlgn="auto" latinLnBrk="0" hangingPunct="1">
              <a:lnSpc>
                <a:spcPct val="100000"/>
              </a:lnSpc>
              <a:spcBef>
                <a:spcPts val="0"/>
              </a:spcBef>
              <a:spcAft>
                <a:spcPts val="0"/>
              </a:spcAft>
              <a:buClrTx/>
              <a:buSzTx/>
              <a:buFontTx/>
              <a:buNone/>
              <a:tabLst/>
              <a:defRPr/>
            </a:pPr>
            <a:endParaRPr kumimoji="0" lang="en-US" sz="1404" b="0" i="0" u="none" strike="noStrike" kern="0" cap="none" spc="0" normalizeH="0" baseline="0" noProof="0" dirty="0">
              <a:ln>
                <a:noFill/>
              </a:ln>
              <a:solidFill>
                <a:schemeClr val="bg1"/>
              </a:solidFill>
              <a:effectLst/>
              <a:uLnTx/>
              <a:uFillTx/>
              <a:latin typeface="Roboto Lt"/>
              <a:ea typeface="+mn-ea"/>
              <a:cs typeface="+mn-cs"/>
            </a:endParaRPr>
          </a:p>
        </p:txBody>
      </p:sp>
      <p:sp>
        <p:nvSpPr>
          <p:cNvPr id="12" name="Rectangle 13">
            <a:extLst>
              <a:ext uri="{FF2B5EF4-FFF2-40B4-BE49-F238E27FC236}">
                <a16:creationId xmlns:a16="http://schemas.microsoft.com/office/drawing/2014/main" id="{D88F9EFF-D9BE-4514-A56F-80D9571BF7CA}"/>
              </a:ext>
            </a:extLst>
          </p:cNvPr>
          <p:cNvSpPr/>
          <p:nvPr/>
        </p:nvSpPr>
        <p:spPr>
          <a:xfrm>
            <a:off x="4126384" y="2352948"/>
            <a:ext cx="6276677" cy="824729"/>
          </a:xfrm>
          <a:prstGeom prst="rect">
            <a:avLst/>
          </a:prstGeom>
          <a:solidFill>
            <a:srgbClr val="445468"/>
          </a:solidFill>
          <a:ln w="12700" cap="flat" cmpd="sng" algn="ctr">
            <a:noFill/>
            <a:prstDash val="solid"/>
            <a:miter lim="800000"/>
          </a:ln>
          <a:effectLst/>
        </p:spPr>
        <p:txBody>
          <a:bodyPr rtlCol="0" anchor="ctr"/>
          <a:lstStyle/>
          <a:p>
            <a:pPr lvl="0" algn="ctr" rtl="1"/>
            <a:r>
              <a:rPr lang="ar-SY" sz="2400" dirty="0">
                <a:solidFill>
                  <a:schemeClr val="bg1"/>
                </a:solidFill>
              </a:rPr>
              <a:t>العينة الطبقية :</a:t>
            </a:r>
            <a:r>
              <a:rPr lang="en-US" sz="2400" dirty="0">
                <a:solidFill>
                  <a:schemeClr val="bg1"/>
                </a:solidFill>
              </a:rPr>
              <a:t>Stratified Sample</a:t>
            </a:r>
          </a:p>
        </p:txBody>
      </p:sp>
      <p:sp>
        <p:nvSpPr>
          <p:cNvPr id="13" name="مستطيل 1"/>
          <p:cNvSpPr/>
          <p:nvPr/>
        </p:nvSpPr>
        <p:spPr>
          <a:xfrm>
            <a:off x="2223051" y="3822725"/>
            <a:ext cx="7908886" cy="461665"/>
          </a:xfrm>
          <a:prstGeom prst="rect">
            <a:avLst/>
          </a:prstGeom>
        </p:spPr>
        <p:style>
          <a:lnRef idx="1">
            <a:schemeClr val="accent2"/>
          </a:lnRef>
          <a:fillRef idx="3">
            <a:schemeClr val="accent2"/>
          </a:fillRef>
          <a:effectRef idx="2">
            <a:schemeClr val="accent2"/>
          </a:effectRef>
          <a:fontRef idx="minor">
            <a:schemeClr val="lt1"/>
          </a:fontRef>
        </p:style>
        <p:txBody>
          <a:bodyPr wrap="square">
            <a:spAutoFit/>
          </a:bodyPr>
          <a:lstStyle/>
          <a:p>
            <a:r>
              <a:rPr lang="ar-SY" sz="2400" b="1" dirty="0"/>
              <a:t>إذا قرر الباحث اختيار عينة طبقية 10% من مجموع أفراد المجتمع سيكون </a:t>
            </a:r>
            <a:endParaRPr lang="en-US" sz="2400" b="1" dirty="0"/>
          </a:p>
        </p:txBody>
      </p:sp>
      <p:pic>
        <p:nvPicPr>
          <p:cNvPr id="14" name="صورة 8"/>
          <p:cNvPicPr/>
          <p:nvPr/>
        </p:nvPicPr>
        <p:blipFill>
          <a:blip r:embed="rId3"/>
          <a:stretch>
            <a:fillRect/>
          </a:stretch>
        </p:blipFill>
        <p:spPr>
          <a:xfrm>
            <a:off x="2491493" y="4441180"/>
            <a:ext cx="7671569" cy="2241886"/>
          </a:xfrm>
          <a:prstGeom prst="rect">
            <a:avLst/>
          </a:prstGeom>
        </p:spPr>
      </p:pic>
      <p:pic>
        <p:nvPicPr>
          <p:cNvPr id="15"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98600" y="1442576"/>
            <a:ext cx="2876550" cy="2266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5158467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0"/>
            <a:ext cx="9345750" cy="52045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952771" cy="461665"/>
          </a:xfrm>
          <a:prstGeom prst="rect">
            <a:avLst/>
          </a:prstGeom>
          <a:noFill/>
        </p:spPr>
        <p:txBody>
          <a:bodyPr wrap="square" rtlCol="0">
            <a:spAutoFit/>
          </a:bodyPr>
          <a:lstStyle/>
          <a:p>
            <a:pPr lvl="0" algn="ctr"/>
            <a:r>
              <a:rPr lang="ar-SY" sz="2400" b="1" kern="0" dirty="0">
                <a:latin typeface="Alexandria" pitchFamily="2" charset="-78"/>
                <a:cs typeface="Alexandria" pitchFamily="2" charset="-78"/>
              </a:rPr>
              <a:t>الأنواع المختلفة للعينات</a:t>
            </a:r>
          </a:p>
        </p:txBody>
      </p:sp>
      <p:sp>
        <p:nvSpPr>
          <p:cNvPr id="8" name="Rectangle 27">
            <a:extLst>
              <a:ext uri="{FF2B5EF4-FFF2-40B4-BE49-F238E27FC236}">
                <a16:creationId xmlns:a16="http://schemas.microsoft.com/office/drawing/2014/main" id="{340E357E-D8C2-487F-AB8E-2239496FCEE4}"/>
              </a:ext>
            </a:extLst>
          </p:cNvPr>
          <p:cNvSpPr/>
          <p:nvPr/>
        </p:nvSpPr>
        <p:spPr>
          <a:xfrm>
            <a:off x="7030977" y="1658476"/>
            <a:ext cx="3193473" cy="761046"/>
          </a:xfrm>
          <a:prstGeom prst="rect">
            <a:avLst/>
          </a:prstGeom>
          <a:solidFill>
            <a:srgbClr val="FF3F5F"/>
          </a:solidFill>
          <a:ln w="12700" cap="flat" cmpd="sng" algn="ctr">
            <a:noFill/>
            <a:prstDash val="solid"/>
            <a:miter lim="800000"/>
          </a:ln>
          <a:effectLst/>
        </p:spPr>
        <p:txBody>
          <a:bodyPr rtlCol="0" anchor="ctr"/>
          <a:lstStyle/>
          <a:p>
            <a:pPr algn="ctr" defTabSz="713232">
              <a:defRPr/>
            </a:pPr>
            <a:endParaRPr lang="en-US" sz="1404" kern="0" dirty="0">
              <a:solidFill>
                <a:prstClr val="white"/>
              </a:solidFill>
              <a:latin typeface="Simplified Arabic" panose="02020603050405020304" pitchFamily="18" charset="-78"/>
              <a:cs typeface="Simplified Arabic" panose="02020603050405020304" pitchFamily="18" charset="-78"/>
            </a:endParaRPr>
          </a:p>
        </p:txBody>
      </p:sp>
      <p:sp>
        <p:nvSpPr>
          <p:cNvPr id="9" name="Rectangle 29">
            <a:extLst>
              <a:ext uri="{FF2B5EF4-FFF2-40B4-BE49-F238E27FC236}">
                <a16:creationId xmlns:a16="http://schemas.microsoft.com/office/drawing/2014/main" id="{FC91549B-62C1-410A-8119-2888F6105AC8}"/>
              </a:ext>
            </a:extLst>
          </p:cNvPr>
          <p:cNvSpPr/>
          <p:nvPr/>
        </p:nvSpPr>
        <p:spPr>
          <a:xfrm>
            <a:off x="5593347" y="1658475"/>
            <a:ext cx="4250101" cy="761047"/>
          </a:xfrm>
          <a:prstGeom prst="rect">
            <a:avLst/>
          </a:prstGeom>
          <a:solidFill>
            <a:srgbClr val="445468"/>
          </a:solidFill>
          <a:ln w="12700" cap="flat" cmpd="sng" algn="ctr">
            <a:noFill/>
            <a:prstDash val="solid"/>
            <a:miter lim="800000"/>
          </a:ln>
          <a:effectLst/>
        </p:spPr>
        <p:txBody>
          <a:bodyPr rtlCol="0" anchor="ctr"/>
          <a:lstStyle/>
          <a:p>
            <a:pPr algn="ctr" defTabSz="713232">
              <a:defRPr/>
            </a:pPr>
            <a:endParaRPr lang="en-US" sz="2400" kern="0" dirty="0">
              <a:solidFill>
                <a:prstClr val="white"/>
              </a:solidFill>
              <a:latin typeface="Simplified Arabic" panose="02020603050405020304" pitchFamily="18" charset="-78"/>
              <a:cs typeface="Simplified Arabic" panose="02020603050405020304" pitchFamily="18" charset="-78"/>
            </a:endParaRPr>
          </a:p>
        </p:txBody>
      </p:sp>
      <p:sp>
        <p:nvSpPr>
          <p:cNvPr id="10" name="Text Placeholder 5">
            <a:extLst>
              <a:ext uri="{FF2B5EF4-FFF2-40B4-BE49-F238E27FC236}">
                <a16:creationId xmlns:a16="http://schemas.microsoft.com/office/drawing/2014/main" id="{AA7ACD4C-59FB-42D1-A2D0-2ACB00B9DBF7}"/>
              </a:ext>
            </a:extLst>
          </p:cNvPr>
          <p:cNvSpPr txBox="1">
            <a:spLocks/>
          </p:cNvSpPr>
          <p:nvPr/>
        </p:nvSpPr>
        <p:spPr>
          <a:xfrm>
            <a:off x="5424905" y="1825972"/>
            <a:ext cx="4585757" cy="320040"/>
          </a:xfrm>
          <a:prstGeom prst="rect">
            <a:avLst/>
          </a:prstGeom>
        </p:spPr>
        <p:txBody>
          <a:bodyPr vert="horz" lIns="91440" tIns="45720" rIns="91440" bIns="45720" rtlCol="0">
            <a:noAutofit/>
          </a:bodyPr>
          <a:lstStyle>
            <a:lvl1pPr marL="0" indent="0" algn="ctr" defTabSz="685800" rtl="0" eaLnBrk="1" latinLnBrk="0" hangingPunct="1">
              <a:lnSpc>
                <a:spcPct val="90000"/>
              </a:lnSpc>
              <a:spcBef>
                <a:spcPts val="750"/>
              </a:spcBef>
              <a:buFont typeface="Arial" panose="020B0604020202020204" pitchFamily="34" charset="0"/>
              <a:buNone/>
              <a:defRPr sz="2000" kern="1200">
                <a:solidFill>
                  <a:schemeClr val="tx1"/>
                </a:solidFill>
                <a:latin typeface="+mj-lt"/>
                <a:ea typeface="Roboto" pitchFamily="2" charset="0"/>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rtl="1"/>
            <a:r>
              <a:rPr lang="ar-SY" sz="2800" b="1" dirty="0">
                <a:solidFill>
                  <a:schemeClr val="bg1"/>
                </a:solidFill>
              </a:rPr>
              <a:t>العينات الاحتمالية</a:t>
            </a:r>
            <a:endParaRPr lang="en-US" sz="2800" b="1" dirty="0">
              <a:solidFill>
                <a:schemeClr val="bg1"/>
              </a:solidFill>
            </a:endParaRPr>
          </a:p>
        </p:txBody>
      </p:sp>
      <p:sp>
        <p:nvSpPr>
          <p:cNvPr id="11" name="Rectangle 12">
            <a:extLst>
              <a:ext uri="{FF2B5EF4-FFF2-40B4-BE49-F238E27FC236}">
                <a16:creationId xmlns:a16="http://schemas.microsoft.com/office/drawing/2014/main" id="{957D0EA3-CBD8-4760-ABEE-972529248A64}"/>
              </a:ext>
            </a:extLst>
          </p:cNvPr>
          <p:cNvSpPr/>
          <p:nvPr/>
        </p:nvSpPr>
        <p:spPr>
          <a:xfrm>
            <a:off x="3829967" y="2568725"/>
            <a:ext cx="6598687" cy="824729"/>
          </a:xfrm>
          <a:prstGeom prst="rect">
            <a:avLst/>
          </a:prstGeom>
          <a:solidFill>
            <a:srgbClr val="00B050"/>
          </a:solidFill>
          <a:ln w="12700" cap="flat" cmpd="sng" algn="ctr">
            <a:noFill/>
            <a:prstDash val="solid"/>
            <a:miter lim="800000"/>
          </a:ln>
          <a:effectLst/>
        </p:spPr>
        <p:txBody>
          <a:bodyPr rtlCol="0" anchor="ctr"/>
          <a:lstStyle/>
          <a:p>
            <a:pPr marL="0" marR="0" lvl="0" indent="0" algn="ctr" defTabSz="713232" rtl="1" eaLnBrk="1" fontAlgn="auto" latinLnBrk="0" hangingPunct="1">
              <a:lnSpc>
                <a:spcPct val="100000"/>
              </a:lnSpc>
              <a:spcBef>
                <a:spcPts val="0"/>
              </a:spcBef>
              <a:spcAft>
                <a:spcPts val="0"/>
              </a:spcAft>
              <a:buClrTx/>
              <a:buSzTx/>
              <a:buFontTx/>
              <a:buNone/>
              <a:tabLst/>
              <a:defRPr/>
            </a:pPr>
            <a:endParaRPr kumimoji="0" lang="en-US" sz="1404" b="0" i="0" u="none" strike="noStrike" kern="0" cap="none" spc="0" normalizeH="0" baseline="0" noProof="0" dirty="0">
              <a:ln>
                <a:noFill/>
              </a:ln>
              <a:solidFill>
                <a:schemeClr val="bg1"/>
              </a:solidFill>
              <a:effectLst/>
              <a:uLnTx/>
              <a:uFillTx/>
              <a:latin typeface="Roboto Lt"/>
              <a:ea typeface="+mn-ea"/>
              <a:cs typeface="+mn-cs"/>
            </a:endParaRPr>
          </a:p>
        </p:txBody>
      </p:sp>
      <p:sp>
        <p:nvSpPr>
          <p:cNvPr id="12" name="Rectangle 13">
            <a:extLst>
              <a:ext uri="{FF2B5EF4-FFF2-40B4-BE49-F238E27FC236}">
                <a16:creationId xmlns:a16="http://schemas.microsoft.com/office/drawing/2014/main" id="{D88F9EFF-D9BE-4514-A56F-80D9571BF7CA}"/>
              </a:ext>
            </a:extLst>
          </p:cNvPr>
          <p:cNvSpPr/>
          <p:nvPr/>
        </p:nvSpPr>
        <p:spPr>
          <a:xfrm>
            <a:off x="3973984" y="2568848"/>
            <a:ext cx="6276677" cy="824729"/>
          </a:xfrm>
          <a:prstGeom prst="rect">
            <a:avLst/>
          </a:prstGeom>
          <a:solidFill>
            <a:srgbClr val="445468"/>
          </a:solidFill>
          <a:ln w="12700" cap="flat" cmpd="sng" algn="ctr">
            <a:noFill/>
            <a:prstDash val="solid"/>
            <a:miter lim="800000"/>
          </a:ln>
          <a:effectLst/>
        </p:spPr>
        <p:txBody>
          <a:bodyPr rtlCol="0" anchor="ctr"/>
          <a:lstStyle/>
          <a:p>
            <a:pPr lvl="0" algn="r" rtl="1"/>
            <a:r>
              <a:rPr lang="ar-SY" sz="2400" dirty="0">
                <a:solidFill>
                  <a:schemeClr val="bg1"/>
                </a:solidFill>
              </a:rPr>
              <a:t>العينة العنقودية </a:t>
            </a:r>
            <a:r>
              <a:rPr lang="en-US" sz="2400" dirty="0">
                <a:solidFill>
                  <a:schemeClr val="bg1"/>
                </a:solidFill>
              </a:rPr>
              <a:t>Cluster Sample</a:t>
            </a:r>
          </a:p>
        </p:txBody>
      </p:sp>
      <p:sp>
        <p:nvSpPr>
          <p:cNvPr id="13" name="مستطيل 1"/>
          <p:cNvSpPr/>
          <p:nvPr/>
        </p:nvSpPr>
        <p:spPr>
          <a:xfrm>
            <a:off x="1562100" y="4369048"/>
            <a:ext cx="8353731" cy="1938992"/>
          </a:xfrm>
          <a:prstGeom prst="rect">
            <a:avLst/>
          </a:prstGeom>
          <a:solidFill>
            <a:srgbClr val="00B0F0"/>
          </a:solidFill>
        </p:spPr>
        <p:style>
          <a:lnRef idx="1">
            <a:schemeClr val="accent2"/>
          </a:lnRef>
          <a:fillRef idx="3">
            <a:schemeClr val="accent2"/>
          </a:fillRef>
          <a:effectRef idx="2">
            <a:schemeClr val="accent2"/>
          </a:effectRef>
          <a:fontRef idx="minor">
            <a:schemeClr val="lt1"/>
          </a:fontRef>
        </p:style>
        <p:txBody>
          <a:bodyPr wrap="square">
            <a:spAutoFit/>
          </a:bodyPr>
          <a:lstStyle/>
          <a:p>
            <a:pPr marL="342900" indent="-342900" algn="just" rtl="1">
              <a:lnSpc>
                <a:spcPct val="150000"/>
              </a:lnSpc>
              <a:buFont typeface="Wingdings" panose="05000000000000000000" pitchFamily="2" charset="2"/>
              <a:buChar char="§"/>
            </a:pPr>
            <a:r>
              <a:rPr lang="ar-SY" sz="1600" dirty="0">
                <a:latin typeface="Alexandria" pitchFamily="2" charset="-78"/>
                <a:cs typeface="Alexandria" pitchFamily="2" charset="-78"/>
              </a:rPr>
              <a:t>تختلف هذه الطريقة عن سابقاتها في طريقة الاختيار فهي هنا مجموعة من العناصر، بينما كان العنصر الواحد هو وحدة الاختيار في الطرق السابقة </a:t>
            </a:r>
            <a:r>
              <a:rPr lang="en-US" sz="1600" dirty="0" smtClean="0">
                <a:latin typeface="Alexandria" pitchFamily="2" charset="-78"/>
                <a:cs typeface="Alexandria" pitchFamily="2" charset="-78"/>
              </a:rPr>
              <a:t>.</a:t>
            </a:r>
            <a:endParaRPr lang="en-US" sz="16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
            </a:pPr>
            <a:r>
              <a:rPr lang="ar-SY" sz="1600" dirty="0">
                <a:latin typeface="Alexandria" pitchFamily="2" charset="-78"/>
                <a:cs typeface="Alexandria" pitchFamily="2" charset="-78"/>
              </a:rPr>
              <a:t>عندما يتم اختيار عينة من 600 طالب من بين 3000 طالب موزعين  في صفوف ومدارس مختلفة ، ومن الأسهل عملية اختيار عدة صفوف عشوائية  بحيث يكون مجموع عدد الطلبة في الصفوف مساوياً لحجم </a:t>
            </a:r>
            <a:r>
              <a:rPr lang="ar-SY" sz="1600" dirty="0" smtClean="0">
                <a:latin typeface="Alexandria" pitchFamily="2" charset="-78"/>
                <a:cs typeface="Alexandria" pitchFamily="2" charset="-78"/>
              </a:rPr>
              <a:t>العينة</a:t>
            </a:r>
            <a:r>
              <a:rPr lang="en-US" sz="1600" dirty="0" smtClean="0">
                <a:latin typeface="Alexandria" pitchFamily="2" charset="-78"/>
                <a:cs typeface="Alexandria" pitchFamily="2" charset="-78"/>
              </a:rPr>
              <a:t>.</a:t>
            </a:r>
            <a:r>
              <a:rPr lang="ar-SY" sz="1600" dirty="0" smtClean="0">
                <a:latin typeface="Alexandria" pitchFamily="2" charset="-78"/>
                <a:cs typeface="Alexandria" pitchFamily="2" charset="-78"/>
              </a:rPr>
              <a:t> </a:t>
            </a:r>
            <a:endParaRPr lang="en-US" sz="1600" dirty="0">
              <a:latin typeface="Alexandria" pitchFamily="2" charset="-78"/>
              <a:cs typeface="Alexandria" pitchFamily="2" charset="-78"/>
            </a:endParaRPr>
          </a:p>
        </p:txBody>
      </p:sp>
      <p:pic>
        <p:nvPicPr>
          <p:cNvPr id="1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55176" y="1498600"/>
            <a:ext cx="3181350" cy="2438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8897233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0"/>
            <a:ext cx="9345750" cy="47981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952771" cy="400110"/>
          </a:xfrm>
          <a:prstGeom prst="rect">
            <a:avLst/>
          </a:prstGeom>
          <a:noFill/>
        </p:spPr>
        <p:txBody>
          <a:bodyPr wrap="square" rtlCol="0">
            <a:spAutoFit/>
          </a:bodyPr>
          <a:lstStyle/>
          <a:p>
            <a:pPr lvl="0" algn="ctr"/>
            <a:r>
              <a:rPr lang="ar-SY" sz="2000" b="1" kern="0" dirty="0">
                <a:latin typeface="Alexandria" pitchFamily="2" charset="-78"/>
                <a:cs typeface="Alexandria" pitchFamily="2" charset="-78"/>
              </a:rPr>
              <a:t>الأنواع المختلفة للعينات</a:t>
            </a:r>
          </a:p>
        </p:txBody>
      </p:sp>
      <p:sp>
        <p:nvSpPr>
          <p:cNvPr id="8" name="Rectangle 27">
            <a:extLst>
              <a:ext uri="{FF2B5EF4-FFF2-40B4-BE49-F238E27FC236}">
                <a16:creationId xmlns:a16="http://schemas.microsoft.com/office/drawing/2014/main" id="{340E357E-D8C2-487F-AB8E-2239496FCEE4}"/>
              </a:ext>
            </a:extLst>
          </p:cNvPr>
          <p:cNvSpPr/>
          <p:nvPr/>
        </p:nvSpPr>
        <p:spPr>
          <a:xfrm>
            <a:off x="7179816" y="1616198"/>
            <a:ext cx="3193473" cy="761046"/>
          </a:xfrm>
          <a:prstGeom prst="rect">
            <a:avLst/>
          </a:prstGeom>
          <a:solidFill>
            <a:srgbClr val="FF3F5F"/>
          </a:solidFill>
          <a:ln w="12700" cap="flat" cmpd="sng" algn="ctr">
            <a:noFill/>
            <a:prstDash val="solid"/>
            <a:miter lim="800000"/>
          </a:ln>
          <a:effectLst/>
        </p:spPr>
        <p:txBody>
          <a:bodyPr rtlCol="0" anchor="ctr"/>
          <a:lstStyle/>
          <a:p>
            <a:pPr algn="ctr" defTabSz="713232">
              <a:defRPr/>
            </a:pPr>
            <a:endParaRPr lang="en-US" sz="1404" kern="0" dirty="0">
              <a:solidFill>
                <a:prstClr val="white"/>
              </a:solidFill>
              <a:latin typeface="Simplified Arabic" panose="02020603050405020304" pitchFamily="18" charset="-78"/>
              <a:cs typeface="Simplified Arabic" panose="02020603050405020304" pitchFamily="18" charset="-78"/>
            </a:endParaRPr>
          </a:p>
        </p:txBody>
      </p:sp>
      <p:sp>
        <p:nvSpPr>
          <p:cNvPr id="9" name="Rectangle 29">
            <a:extLst>
              <a:ext uri="{FF2B5EF4-FFF2-40B4-BE49-F238E27FC236}">
                <a16:creationId xmlns:a16="http://schemas.microsoft.com/office/drawing/2014/main" id="{FC91549B-62C1-410A-8119-2888F6105AC8}"/>
              </a:ext>
            </a:extLst>
          </p:cNvPr>
          <p:cNvSpPr/>
          <p:nvPr/>
        </p:nvSpPr>
        <p:spPr>
          <a:xfrm>
            <a:off x="5742186" y="1616197"/>
            <a:ext cx="4250101" cy="761047"/>
          </a:xfrm>
          <a:prstGeom prst="rect">
            <a:avLst/>
          </a:prstGeom>
          <a:solidFill>
            <a:srgbClr val="445468"/>
          </a:solidFill>
          <a:ln w="12700" cap="flat" cmpd="sng" algn="ctr">
            <a:noFill/>
            <a:prstDash val="solid"/>
            <a:miter lim="800000"/>
          </a:ln>
          <a:effectLst/>
        </p:spPr>
        <p:txBody>
          <a:bodyPr rtlCol="0" anchor="ctr"/>
          <a:lstStyle/>
          <a:p>
            <a:pPr algn="ctr" defTabSz="713232">
              <a:defRPr/>
            </a:pPr>
            <a:endParaRPr lang="en-US" sz="2400" kern="0" dirty="0">
              <a:solidFill>
                <a:prstClr val="white"/>
              </a:solidFill>
              <a:latin typeface="Simplified Arabic" panose="02020603050405020304" pitchFamily="18" charset="-78"/>
              <a:cs typeface="Simplified Arabic" panose="02020603050405020304" pitchFamily="18" charset="-78"/>
            </a:endParaRPr>
          </a:p>
        </p:txBody>
      </p:sp>
      <p:sp>
        <p:nvSpPr>
          <p:cNvPr id="10" name="Text Placeholder 5">
            <a:extLst>
              <a:ext uri="{FF2B5EF4-FFF2-40B4-BE49-F238E27FC236}">
                <a16:creationId xmlns:a16="http://schemas.microsoft.com/office/drawing/2014/main" id="{AA7ACD4C-59FB-42D1-A2D0-2ACB00B9DBF7}"/>
              </a:ext>
            </a:extLst>
          </p:cNvPr>
          <p:cNvSpPr txBox="1">
            <a:spLocks/>
          </p:cNvSpPr>
          <p:nvPr/>
        </p:nvSpPr>
        <p:spPr>
          <a:xfrm>
            <a:off x="5573744" y="1783694"/>
            <a:ext cx="4585757" cy="320040"/>
          </a:xfrm>
          <a:prstGeom prst="rect">
            <a:avLst/>
          </a:prstGeom>
        </p:spPr>
        <p:txBody>
          <a:bodyPr vert="horz" lIns="91440" tIns="45720" rIns="91440" bIns="45720" rtlCol="0">
            <a:noAutofit/>
          </a:bodyPr>
          <a:lstStyle>
            <a:lvl1pPr marL="0" indent="0" algn="ctr" defTabSz="685800" rtl="0" eaLnBrk="1" latinLnBrk="0" hangingPunct="1">
              <a:lnSpc>
                <a:spcPct val="90000"/>
              </a:lnSpc>
              <a:spcBef>
                <a:spcPts val="750"/>
              </a:spcBef>
              <a:buFont typeface="Arial" panose="020B0604020202020204" pitchFamily="34" charset="0"/>
              <a:buNone/>
              <a:defRPr sz="2000" kern="1200">
                <a:solidFill>
                  <a:schemeClr val="tx1"/>
                </a:solidFill>
                <a:latin typeface="+mj-lt"/>
                <a:ea typeface="Roboto" pitchFamily="2" charset="0"/>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rtl="1"/>
            <a:r>
              <a:rPr lang="ar-SY" sz="2800" b="1" dirty="0">
                <a:solidFill>
                  <a:schemeClr val="bg1"/>
                </a:solidFill>
              </a:rPr>
              <a:t>العينات الاحتمالية</a:t>
            </a:r>
            <a:endParaRPr lang="en-US" sz="2800" b="1" dirty="0">
              <a:solidFill>
                <a:schemeClr val="bg1"/>
              </a:solidFill>
            </a:endParaRPr>
          </a:p>
        </p:txBody>
      </p:sp>
      <p:sp>
        <p:nvSpPr>
          <p:cNvPr id="11" name="Rectangle 12">
            <a:extLst>
              <a:ext uri="{FF2B5EF4-FFF2-40B4-BE49-F238E27FC236}">
                <a16:creationId xmlns:a16="http://schemas.microsoft.com/office/drawing/2014/main" id="{957D0EA3-CBD8-4760-ABEE-972529248A64}"/>
              </a:ext>
            </a:extLst>
          </p:cNvPr>
          <p:cNvSpPr/>
          <p:nvPr/>
        </p:nvSpPr>
        <p:spPr>
          <a:xfrm>
            <a:off x="3978806" y="2480293"/>
            <a:ext cx="6598687" cy="824729"/>
          </a:xfrm>
          <a:prstGeom prst="rect">
            <a:avLst/>
          </a:prstGeom>
          <a:solidFill>
            <a:srgbClr val="00B050"/>
          </a:solidFill>
          <a:ln w="12700" cap="flat" cmpd="sng" algn="ctr">
            <a:noFill/>
            <a:prstDash val="solid"/>
            <a:miter lim="800000"/>
          </a:ln>
          <a:effectLst/>
        </p:spPr>
        <p:txBody>
          <a:bodyPr rtlCol="0" anchor="ctr"/>
          <a:lstStyle/>
          <a:p>
            <a:pPr marL="0" marR="0" lvl="0" indent="0" algn="ctr" defTabSz="713232" rtl="1" eaLnBrk="1" fontAlgn="auto" latinLnBrk="0" hangingPunct="1">
              <a:lnSpc>
                <a:spcPct val="100000"/>
              </a:lnSpc>
              <a:spcBef>
                <a:spcPts val="0"/>
              </a:spcBef>
              <a:spcAft>
                <a:spcPts val="0"/>
              </a:spcAft>
              <a:buClrTx/>
              <a:buSzTx/>
              <a:buFontTx/>
              <a:buNone/>
              <a:tabLst/>
              <a:defRPr/>
            </a:pPr>
            <a:endParaRPr kumimoji="0" lang="en-US" sz="1404" b="0" i="0" u="none" strike="noStrike" kern="0" cap="none" spc="0" normalizeH="0" baseline="0" noProof="0" dirty="0">
              <a:ln>
                <a:noFill/>
              </a:ln>
              <a:solidFill>
                <a:schemeClr val="bg1"/>
              </a:solidFill>
              <a:effectLst/>
              <a:uLnTx/>
              <a:uFillTx/>
              <a:latin typeface="Roboto Lt"/>
              <a:ea typeface="+mn-ea"/>
              <a:cs typeface="+mn-cs"/>
            </a:endParaRPr>
          </a:p>
        </p:txBody>
      </p:sp>
      <p:sp>
        <p:nvSpPr>
          <p:cNvPr id="12" name="Rectangle 13">
            <a:extLst>
              <a:ext uri="{FF2B5EF4-FFF2-40B4-BE49-F238E27FC236}">
                <a16:creationId xmlns:a16="http://schemas.microsoft.com/office/drawing/2014/main" id="{D88F9EFF-D9BE-4514-A56F-80D9571BF7CA}"/>
              </a:ext>
            </a:extLst>
          </p:cNvPr>
          <p:cNvSpPr/>
          <p:nvPr/>
        </p:nvSpPr>
        <p:spPr>
          <a:xfrm>
            <a:off x="4122823" y="2480416"/>
            <a:ext cx="6276677" cy="824729"/>
          </a:xfrm>
          <a:prstGeom prst="rect">
            <a:avLst/>
          </a:prstGeom>
          <a:solidFill>
            <a:srgbClr val="445468"/>
          </a:solidFill>
          <a:ln w="12700" cap="flat" cmpd="sng" algn="ctr">
            <a:noFill/>
            <a:prstDash val="solid"/>
            <a:miter lim="800000"/>
          </a:ln>
          <a:effectLst/>
        </p:spPr>
        <p:txBody>
          <a:bodyPr rtlCol="0" anchor="ctr"/>
          <a:lstStyle/>
          <a:p>
            <a:pPr lvl="0" algn="r" rtl="1"/>
            <a:r>
              <a:rPr lang="ar-SY" sz="2400" dirty="0">
                <a:solidFill>
                  <a:schemeClr val="bg1"/>
                </a:solidFill>
              </a:rPr>
              <a:t>العينة العنقودية </a:t>
            </a:r>
            <a:r>
              <a:rPr lang="en-US" sz="2400" dirty="0">
                <a:solidFill>
                  <a:schemeClr val="bg1"/>
                </a:solidFill>
              </a:rPr>
              <a:t>Cluster Sample</a:t>
            </a:r>
          </a:p>
        </p:txBody>
      </p:sp>
      <p:sp>
        <p:nvSpPr>
          <p:cNvPr id="13" name="مستطيل 2"/>
          <p:cNvSpPr/>
          <p:nvPr/>
        </p:nvSpPr>
        <p:spPr>
          <a:xfrm>
            <a:off x="1473200" y="3848445"/>
            <a:ext cx="8836479" cy="1569660"/>
          </a:xfrm>
          <a:prstGeom prst="rect">
            <a:avLst/>
          </a:prstGeom>
        </p:spPr>
        <p:style>
          <a:lnRef idx="1">
            <a:schemeClr val="accent2"/>
          </a:lnRef>
          <a:fillRef idx="3">
            <a:schemeClr val="accent2"/>
          </a:fillRef>
          <a:effectRef idx="2">
            <a:schemeClr val="accent2"/>
          </a:effectRef>
          <a:fontRef idx="minor">
            <a:schemeClr val="lt1"/>
          </a:fontRef>
        </p:style>
        <p:txBody>
          <a:bodyPr wrap="square">
            <a:spAutoFit/>
          </a:bodyPr>
          <a:lstStyle/>
          <a:p>
            <a:pPr marL="342900" indent="-342900" algn="just" rtl="1">
              <a:lnSpc>
                <a:spcPct val="150000"/>
              </a:lnSpc>
              <a:buFont typeface="Wingdings" panose="05000000000000000000" pitchFamily="2" charset="2"/>
              <a:buChar char="§"/>
            </a:pPr>
            <a:r>
              <a:rPr lang="ar-SA" sz="1600" dirty="0">
                <a:latin typeface="Alexandria" pitchFamily="2" charset="-78"/>
                <a:cs typeface="Alexandria" pitchFamily="2" charset="-78"/>
              </a:rPr>
              <a:t>نقطة جديرة بالملاحظة في هذه الطريقة وهي أنه قد يترتب على تغيير وحدة الاختيار، تغيير في وحدة التحليل. والميزة الرئيسية للاختيار بهذه الطريقة هي توفير الجهد والتكاليف، خاصة عندما يكون المجتمع كبيرة ومنتشرة على منطقة جغرافية واسعة؛ إلا أنه يتوقع زيادة الخطأ العيني عند الاختيار بهذه الطريقة، كما أنها تضيف صعوبات في التحليلات الإحصائية.</a:t>
            </a:r>
            <a:endParaRPr lang="en-US" sz="1600" dirty="0">
              <a:latin typeface="Alexandria" pitchFamily="2" charset="-78"/>
              <a:cs typeface="Alexandria" pitchFamily="2" charset="-78"/>
            </a:endParaRPr>
          </a:p>
        </p:txBody>
      </p:sp>
      <p:pic>
        <p:nvPicPr>
          <p:cNvPr id="1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73200" y="1410045"/>
            <a:ext cx="3181350" cy="2438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7466688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0"/>
            <a:ext cx="9345750" cy="52172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952771" cy="461665"/>
          </a:xfrm>
          <a:prstGeom prst="rect">
            <a:avLst/>
          </a:prstGeom>
          <a:noFill/>
        </p:spPr>
        <p:txBody>
          <a:bodyPr wrap="square" rtlCol="0">
            <a:spAutoFit/>
          </a:bodyPr>
          <a:lstStyle/>
          <a:p>
            <a:pPr lvl="0" algn="ctr"/>
            <a:r>
              <a:rPr lang="ar-SY" sz="2400" b="1" kern="0" dirty="0">
                <a:latin typeface="Alexandria" pitchFamily="2" charset="-78"/>
                <a:cs typeface="Alexandria" pitchFamily="2" charset="-78"/>
              </a:rPr>
              <a:t>الأنواع المختلفة للعينات</a:t>
            </a:r>
          </a:p>
        </p:txBody>
      </p:sp>
      <p:sp>
        <p:nvSpPr>
          <p:cNvPr id="8" name="Rectangle 27">
            <a:extLst>
              <a:ext uri="{FF2B5EF4-FFF2-40B4-BE49-F238E27FC236}">
                <a16:creationId xmlns:a16="http://schemas.microsoft.com/office/drawing/2014/main" id="{340E357E-D8C2-487F-AB8E-2239496FCEE4}"/>
              </a:ext>
            </a:extLst>
          </p:cNvPr>
          <p:cNvSpPr/>
          <p:nvPr/>
        </p:nvSpPr>
        <p:spPr>
          <a:xfrm>
            <a:off x="6992877" y="1455276"/>
            <a:ext cx="3193473" cy="761046"/>
          </a:xfrm>
          <a:prstGeom prst="rect">
            <a:avLst/>
          </a:prstGeom>
          <a:solidFill>
            <a:srgbClr val="FF3F5F"/>
          </a:solidFill>
          <a:ln w="12700" cap="flat" cmpd="sng" algn="ctr">
            <a:noFill/>
            <a:prstDash val="solid"/>
            <a:miter lim="800000"/>
          </a:ln>
          <a:effectLst/>
        </p:spPr>
        <p:txBody>
          <a:bodyPr rtlCol="0" anchor="ctr"/>
          <a:lstStyle/>
          <a:p>
            <a:pPr algn="ctr" defTabSz="713232">
              <a:defRPr/>
            </a:pPr>
            <a:endParaRPr lang="en-US" sz="1404" kern="0" dirty="0">
              <a:solidFill>
                <a:prstClr val="white"/>
              </a:solidFill>
              <a:latin typeface="Simplified Arabic" panose="02020603050405020304" pitchFamily="18" charset="-78"/>
              <a:cs typeface="Simplified Arabic" panose="02020603050405020304" pitchFamily="18" charset="-78"/>
            </a:endParaRPr>
          </a:p>
        </p:txBody>
      </p:sp>
      <p:sp>
        <p:nvSpPr>
          <p:cNvPr id="9" name="Rectangle 29">
            <a:extLst>
              <a:ext uri="{FF2B5EF4-FFF2-40B4-BE49-F238E27FC236}">
                <a16:creationId xmlns:a16="http://schemas.microsoft.com/office/drawing/2014/main" id="{FC91549B-62C1-410A-8119-2888F6105AC8}"/>
              </a:ext>
            </a:extLst>
          </p:cNvPr>
          <p:cNvSpPr/>
          <p:nvPr/>
        </p:nvSpPr>
        <p:spPr>
          <a:xfrm>
            <a:off x="5555247" y="1455275"/>
            <a:ext cx="4250101" cy="761047"/>
          </a:xfrm>
          <a:prstGeom prst="rect">
            <a:avLst/>
          </a:prstGeom>
          <a:solidFill>
            <a:srgbClr val="445468"/>
          </a:solidFill>
          <a:ln w="12700" cap="flat" cmpd="sng" algn="ctr">
            <a:noFill/>
            <a:prstDash val="solid"/>
            <a:miter lim="800000"/>
          </a:ln>
          <a:effectLst/>
        </p:spPr>
        <p:txBody>
          <a:bodyPr rtlCol="0" anchor="ctr"/>
          <a:lstStyle/>
          <a:p>
            <a:pPr algn="ctr" defTabSz="713232">
              <a:defRPr/>
            </a:pPr>
            <a:endParaRPr lang="en-US" sz="2400" kern="0" dirty="0">
              <a:solidFill>
                <a:prstClr val="white"/>
              </a:solidFill>
              <a:latin typeface="Simplified Arabic" panose="02020603050405020304" pitchFamily="18" charset="-78"/>
              <a:cs typeface="Simplified Arabic" panose="02020603050405020304" pitchFamily="18" charset="-78"/>
            </a:endParaRPr>
          </a:p>
        </p:txBody>
      </p:sp>
      <p:sp>
        <p:nvSpPr>
          <p:cNvPr id="10" name="Text Placeholder 5">
            <a:extLst>
              <a:ext uri="{FF2B5EF4-FFF2-40B4-BE49-F238E27FC236}">
                <a16:creationId xmlns:a16="http://schemas.microsoft.com/office/drawing/2014/main" id="{AA7ACD4C-59FB-42D1-A2D0-2ACB00B9DBF7}"/>
              </a:ext>
            </a:extLst>
          </p:cNvPr>
          <p:cNvSpPr txBox="1">
            <a:spLocks/>
          </p:cNvSpPr>
          <p:nvPr/>
        </p:nvSpPr>
        <p:spPr>
          <a:xfrm>
            <a:off x="5386805" y="1622772"/>
            <a:ext cx="4585757" cy="320040"/>
          </a:xfrm>
          <a:prstGeom prst="rect">
            <a:avLst/>
          </a:prstGeom>
        </p:spPr>
        <p:txBody>
          <a:bodyPr vert="horz" lIns="91440" tIns="45720" rIns="91440" bIns="45720" rtlCol="0">
            <a:noAutofit/>
          </a:bodyPr>
          <a:lstStyle>
            <a:lvl1pPr marL="0" indent="0" algn="ctr" defTabSz="685800" rtl="0" eaLnBrk="1" latinLnBrk="0" hangingPunct="1">
              <a:lnSpc>
                <a:spcPct val="90000"/>
              </a:lnSpc>
              <a:spcBef>
                <a:spcPts val="750"/>
              </a:spcBef>
              <a:buFont typeface="Arial" panose="020B0604020202020204" pitchFamily="34" charset="0"/>
              <a:buNone/>
              <a:defRPr sz="2000" kern="1200">
                <a:solidFill>
                  <a:schemeClr val="tx1"/>
                </a:solidFill>
                <a:latin typeface="+mj-lt"/>
                <a:ea typeface="Roboto" pitchFamily="2" charset="0"/>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rtl="1"/>
            <a:r>
              <a:rPr lang="ar-SY" sz="2800" b="1" dirty="0">
                <a:solidFill>
                  <a:schemeClr val="bg1"/>
                </a:solidFill>
              </a:rPr>
              <a:t>العينات غير </a:t>
            </a:r>
            <a:r>
              <a:rPr lang="ar-SY" sz="2800" b="1" dirty="0" smtClean="0">
                <a:solidFill>
                  <a:schemeClr val="bg1"/>
                </a:solidFill>
              </a:rPr>
              <a:t>الاحتمالية</a:t>
            </a:r>
            <a:endParaRPr lang="en-US" sz="2800" b="1" dirty="0">
              <a:solidFill>
                <a:schemeClr val="bg1"/>
              </a:solidFill>
            </a:endParaRPr>
          </a:p>
        </p:txBody>
      </p:sp>
      <p:sp>
        <p:nvSpPr>
          <p:cNvPr id="11" name="Rectangle 12">
            <a:extLst>
              <a:ext uri="{FF2B5EF4-FFF2-40B4-BE49-F238E27FC236}">
                <a16:creationId xmlns:a16="http://schemas.microsoft.com/office/drawing/2014/main" id="{957D0EA3-CBD8-4760-ABEE-972529248A64}"/>
              </a:ext>
            </a:extLst>
          </p:cNvPr>
          <p:cNvSpPr/>
          <p:nvPr/>
        </p:nvSpPr>
        <p:spPr>
          <a:xfrm>
            <a:off x="6900687" y="2365525"/>
            <a:ext cx="3299344" cy="824729"/>
          </a:xfrm>
          <a:prstGeom prst="rect">
            <a:avLst/>
          </a:prstGeom>
          <a:solidFill>
            <a:srgbClr val="00B050"/>
          </a:solidFill>
          <a:ln w="12700" cap="flat" cmpd="sng" algn="ctr">
            <a:noFill/>
            <a:prstDash val="solid"/>
            <a:miter lim="800000"/>
          </a:ln>
          <a:effectLst/>
        </p:spPr>
        <p:txBody>
          <a:bodyPr rtlCol="0" anchor="ctr"/>
          <a:lstStyle/>
          <a:p>
            <a:pPr marL="0" marR="0" lvl="0" indent="0" algn="ctr" defTabSz="713232" rtl="1" eaLnBrk="1" fontAlgn="auto" latinLnBrk="0" hangingPunct="1">
              <a:lnSpc>
                <a:spcPct val="100000"/>
              </a:lnSpc>
              <a:spcBef>
                <a:spcPts val="0"/>
              </a:spcBef>
              <a:spcAft>
                <a:spcPts val="0"/>
              </a:spcAft>
              <a:buClrTx/>
              <a:buSzTx/>
              <a:buFontTx/>
              <a:buNone/>
              <a:tabLst/>
              <a:defRPr/>
            </a:pPr>
            <a:endParaRPr kumimoji="0" lang="en-US" sz="1404" b="0" i="0" u="none" strike="noStrike" kern="0" cap="none" spc="0" normalizeH="0" baseline="0" noProof="0" dirty="0">
              <a:ln>
                <a:noFill/>
              </a:ln>
              <a:solidFill>
                <a:schemeClr val="bg1"/>
              </a:solidFill>
              <a:effectLst/>
              <a:uLnTx/>
              <a:uFillTx/>
              <a:latin typeface="Roboto Lt"/>
              <a:ea typeface="+mn-ea"/>
              <a:cs typeface="+mn-cs"/>
            </a:endParaRPr>
          </a:p>
        </p:txBody>
      </p:sp>
      <p:sp>
        <p:nvSpPr>
          <p:cNvPr id="12" name="Rectangle 13">
            <a:extLst>
              <a:ext uri="{FF2B5EF4-FFF2-40B4-BE49-F238E27FC236}">
                <a16:creationId xmlns:a16="http://schemas.microsoft.com/office/drawing/2014/main" id="{D88F9EFF-D9BE-4514-A56F-80D9571BF7CA}"/>
              </a:ext>
            </a:extLst>
          </p:cNvPr>
          <p:cNvSpPr/>
          <p:nvPr/>
        </p:nvSpPr>
        <p:spPr>
          <a:xfrm>
            <a:off x="7129737" y="2365648"/>
            <a:ext cx="2892301" cy="824729"/>
          </a:xfrm>
          <a:prstGeom prst="rect">
            <a:avLst/>
          </a:prstGeom>
          <a:solidFill>
            <a:srgbClr val="445468"/>
          </a:solidFill>
          <a:ln w="12700" cap="flat" cmpd="sng" algn="ctr">
            <a:noFill/>
            <a:prstDash val="solid"/>
            <a:miter lim="800000"/>
          </a:ln>
          <a:effectLst/>
        </p:spPr>
        <p:txBody>
          <a:bodyPr rtlCol="0" anchor="ctr"/>
          <a:lstStyle/>
          <a:p>
            <a:pPr lvl="0" algn="ctr" rtl="1"/>
            <a:r>
              <a:rPr lang="ar-SA" sz="2400" dirty="0">
                <a:solidFill>
                  <a:schemeClr val="bg1"/>
                </a:solidFill>
                <a:ea typeface="Calibri"/>
                <a:cs typeface="Times New Roman"/>
              </a:rPr>
              <a:t>عينة</a:t>
            </a:r>
            <a:r>
              <a:rPr lang="ar-SA" sz="2400" dirty="0">
                <a:ea typeface="Calibri"/>
                <a:cs typeface="Times New Roman"/>
              </a:rPr>
              <a:t> </a:t>
            </a:r>
            <a:r>
              <a:rPr lang="ar-SA" sz="2400" dirty="0">
                <a:solidFill>
                  <a:schemeClr val="bg1"/>
                </a:solidFill>
                <a:ea typeface="Calibri"/>
                <a:cs typeface="Times New Roman"/>
              </a:rPr>
              <a:t>الحصة</a:t>
            </a:r>
            <a:endParaRPr lang="en-US" sz="2400" dirty="0">
              <a:solidFill>
                <a:schemeClr val="bg1"/>
              </a:solidFill>
            </a:endParaRPr>
          </a:p>
        </p:txBody>
      </p:sp>
      <p:sp>
        <p:nvSpPr>
          <p:cNvPr id="13" name="مستطيل 1"/>
          <p:cNvSpPr/>
          <p:nvPr/>
        </p:nvSpPr>
        <p:spPr>
          <a:xfrm>
            <a:off x="1631629" y="4381872"/>
            <a:ext cx="8362790" cy="1569660"/>
          </a:xfrm>
          <a:prstGeom prst="rect">
            <a:avLst/>
          </a:prstGeom>
        </p:spPr>
        <p:style>
          <a:lnRef idx="1">
            <a:schemeClr val="accent2"/>
          </a:lnRef>
          <a:fillRef idx="3">
            <a:schemeClr val="accent2"/>
          </a:fillRef>
          <a:effectRef idx="2">
            <a:schemeClr val="accent2"/>
          </a:effectRef>
          <a:fontRef idx="minor">
            <a:schemeClr val="lt1"/>
          </a:fontRef>
        </p:style>
        <p:txBody>
          <a:bodyPr wrap="square">
            <a:spAutoFit/>
          </a:bodyPr>
          <a:lstStyle/>
          <a:p>
            <a:pPr marL="342900" indent="-342900" algn="just" rtl="1">
              <a:lnSpc>
                <a:spcPct val="150000"/>
              </a:lnSpc>
              <a:buFont typeface="Wingdings" panose="05000000000000000000" pitchFamily="2" charset="2"/>
              <a:buChar char="§"/>
            </a:pPr>
            <a:r>
              <a:rPr lang="ar-SA" sz="1600" dirty="0">
                <a:latin typeface="Alexandria" pitchFamily="2" charset="-78"/>
                <a:cs typeface="Alexandria" pitchFamily="2" charset="-78"/>
              </a:rPr>
              <a:t>تستخدم في حالة عدم معرفة الباحث لعناصر مجتمع الدراسة ولكنه يعلم بعض الخصائص عنهم. فمثلا لو اردنا معرفة الرأي العام للسكان في مدينة ما حول مسألة معينة ونعلم أن 60% من سكان هذه المدينة من الذكور وأن 40% من الإناث فإننا نحاول أن نمثل كلا الفئتين بحصة معينة في العينة تتناسب مع حجم الفئة نفسها .</a:t>
            </a:r>
            <a:endParaRPr lang="en-US" sz="1600" dirty="0">
              <a:latin typeface="Alexandria" pitchFamily="2" charset="-78"/>
              <a:cs typeface="Alexandria" pitchFamily="2" charset="-78"/>
            </a:endParaRPr>
          </a:p>
        </p:txBody>
      </p:sp>
      <p:pic>
        <p:nvPicPr>
          <p:cNvPr id="1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31628" y="2365648"/>
            <a:ext cx="5048250" cy="1800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1189603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0"/>
            <a:ext cx="9345750" cy="52934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952771" cy="400110"/>
          </a:xfrm>
          <a:prstGeom prst="rect">
            <a:avLst/>
          </a:prstGeom>
          <a:noFill/>
        </p:spPr>
        <p:txBody>
          <a:bodyPr wrap="square" rtlCol="0">
            <a:spAutoFit/>
          </a:bodyPr>
          <a:lstStyle/>
          <a:p>
            <a:pPr lvl="0" algn="ctr"/>
            <a:r>
              <a:rPr lang="ar-SY" sz="2000" b="1" kern="0" dirty="0">
                <a:latin typeface="Alexandria" pitchFamily="2" charset="-78"/>
                <a:cs typeface="Alexandria" pitchFamily="2" charset="-78"/>
              </a:rPr>
              <a:t>الأنواع المختلفة للعينات</a:t>
            </a:r>
          </a:p>
        </p:txBody>
      </p:sp>
      <p:sp>
        <p:nvSpPr>
          <p:cNvPr id="8" name="TextBox 7">
            <a:extLst>
              <a:ext uri="{FF2B5EF4-FFF2-40B4-BE49-F238E27FC236}">
                <a16:creationId xmlns:a16="http://schemas.microsoft.com/office/drawing/2014/main" id="{4C9C3E93-CE3E-F570-C770-0DF798B0643E}"/>
              </a:ext>
            </a:extLst>
          </p:cNvPr>
          <p:cNvSpPr txBox="1"/>
          <p:nvPr/>
        </p:nvSpPr>
        <p:spPr>
          <a:xfrm>
            <a:off x="1866236" y="2856151"/>
            <a:ext cx="6288740" cy="369332"/>
          </a:xfrm>
          <a:prstGeom prst="rect">
            <a:avLst/>
          </a:prstGeom>
          <a:noFill/>
        </p:spPr>
        <p:txBody>
          <a:bodyPr wrap="square">
            <a:spAutoFit/>
          </a:bodyPr>
          <a:lstStyle/>
          <a:p>
            <a:r>
              <a:rPr lang="en-GB" sz="1800" b="1" dirty="0">
                <a:solidFill>
                  <a:schemeClr val="bg1"/>
                </a:solidFill>
                <a:latin typeface="Verdana" panose="020B0604030504040204" pitchFamily="34" charset="0"/>
                <a:ea typeface="Times New Roman" panose="02020603050405020304" pitchFamily="18" charset="0"/>
                <a:cs typeface="Times New Roman" panose="02020603050405020304" pitchFamily="18" charset="0"/>
              </a:rPr>
              <a:t>Research Title </a:t>
            </a:r>
            <a:r>
              <a:rPr lang="en-GB" sz="1800" b="1" dirty="0">
                <a:solidFill>
                  <a:schemeClr val="bg1"/>
                </a:solidFill>
                <a:effectLst/>
                <a:latin typeface="Verdana" panose="020B0604030504040204" pitchFamily="34" charset="0"/>
                <a:ea typeface="Times New Roman" panose="02020603050405020304" pitchFamily="18" charset="0"/>
                <a:cs typeface="Times New Roman" panose="02020603050405020304" pitchFamily="18" charset="0"/>
              </a:rPr>
              <a:t> </a:t>
            </a:r>
            <a:endParaRPr lang="en-US" sz="1800" b="1" dirty="0">
              <a:solidFill>
                <a:schemeClr val="bg1"/>
              </a:solidFill>
              <a:latin typeface="Tajawal Medium" panose="00000600000000000000" pitchFamily="2" charset="-78"/>
              <a:cs typeface="Tajawal Medium" panose="00000600000000000000" pitchFamily="2" charset="-78"/>
            </a:endParaRPr>
          </a:p>
        </p:txBody>
      </p:sp>
      <p:sp>
        <p:nvSpPr>
          <p:cNvPr id="19" name="Rectangle 12">
            <a:extLst>
              <a:ext uri="{FF2B5EF4-FFF2-40B4-BE49-F238E27FC236}">
                <a16:creationId xmlns:a16="http://schemas.microsoft.com/office/drawing/2014/main" id="{957D0EA3-CBD8-4760-ABEE-972529248A64}"/>
              </a:ext>
            </a:extLst>
          </p:cNvPr>
          <p:cNvSpPr/>
          <p:nvPr/>
        </p:nvSpPr>
        <p:spPr>
          <a:xfrm>
            <a:off x="6278387" y="2517925"/>
            <a:ext cx="3299344" cy="824729"/>
          </a:xfrm>
          <a:prstGeom prst="rect">
            <a:avLst/>
          </a:prstGeom>
          <a:solidFill>
            <a:srgbClr val="00B050"/>
          </a:solidFill>
          <a:ln w="12700" cap="flat" cmpd="sng" algn="ctr">
            <a:noFill/>
            <a:prstDash val="solid"/>
            <a:miter lim="800000"/>
          </a:ln>
          <a:effectLst/>
        </p:spPr>
        <p:txBody>
          <a:bodyPr rtlCol="0" anchor="ctr"/>
          <a:lstStyle/>
          <a:p>
            <a:pPr marL="0" marR="0" lvl="0" indent="0" algn="ctr" defTabSz="713232" rtl="1" eaLnBrk="1" fontAlgn="auto" latinLnBrk="0" hangingPunct="1">
              <a:lnSpc>
                <a:spcPct val="100000"/>
              </a:lnSpc>
              <a:spcBef>
                <a:spcPts val="0"/>
              </a:spcBef>
              <a:spcAft>
                <a:spcPts val="0"/>
              </a:spcAft>
              <a:buClrTx/>
              <a:buSzTx/>
              <a:buFontTx/>
              <a:buNone/>
              <a:tabLst/>
              <a:defRPr/>
            </a:pPr>
            <a:endParaRPr kumimoji="0" lang="en-US" sz="1404" b="0" i="0" u="none" strike="noStrike" kern="0" cap="none" spc="0" normalizeH="0" baseline="0" noProof="0" dirty="0">
              <a:ln>
                <a:noFill/>
              </a:ln>
              <a:solidFill>
                <a:schemeClr val="bg1"/>
              </a:solidFill>
              <a:effectLst/>
              <a:uLnTx/>
              <a:uFillTx/>
              <a:latin typeface="Roboto Lt"/>
              <a:ea typeface="+mn-ea"/>
              <a:cs typeface="+mn-cs"/>
            </a:endParaRPr>
          </a:p>
        </p:txBody>
      </p:sp>
      <p:sp>
        <p:nvSpPr>
          <p:cNvPr id="20" name="Rectangle 13">
            <a:extLst>
              <a:ext uri="{FF2B5EF4-FFF2-40B4-BE49-F238E27FC236}">
                <a16:creationId xmlns:a16="http://schemas.microsoft.com/office/drawing/2014/main" id="{D88F9EFF-D9BE-4514-A56F-80D9571BF7CA}"/>
              </a:ext>
            </a:extLst>
          </p:cNvPr>
          <p:cNvSpPr/>
          <p:nvPr/>
        </p:nvSpPr>
        <p:spPr>
          <a:xfrm>
            <a:off x="6507437" y="2518048"/>
            <a:ext cx="2892301" cy="824729"/>
          </a:xfrm>
          <a:prstGeom prst="rect">
            <a:avLst/>
          </a:prstGeom>
          <a:solidFill>
            <a:srgbClr val="445468"/>
          </a:solidFill>
          <a:ln w="12700" cap="flat" cmpd="sng" algn="ctr">
            <a:noFill/>
            <a:prstDash val="solid"/>
            <a:miter lim="800000"/>
          </a:ln>
          <a:effectLst/>
        </p:spPr>
        <p:txBody>
          <a:bodyPr rtlCol="0" anchor="ctr"/>
          <a:lstStyle/>
          <a:p>
            <a:pPr lvl="0"/>
            <a:r>
              <a:rPr lang="ar-SA" sz="2400" dirty="0">
                <a:solidFill>
                  <a:schemeClr val="bg1"/>
                </a:solidFill>
              </a:rPr>
              <a:t>العينات المتعددة المراحل</a:t>
            </a:r>
            <a:endParaRPr lang="en-US" sz="2400" dirty="0">
              <a:solidFill>
                <a:schemeClr val="bg1"/>
              </a:solidFill>
            </a:endParaRPr>
          </a:p>
        </p:txBody>
      </p:sp>
      <p:sp>
        <p:nvSpPr>
          <p:cNvPr id="21" name="مستطيل 2"/>
          <p:cNvSpPr/>
          <p:nvPr/>
        </p:nvSpPr>
        <p:spPr>
          <a:xfrm>
            <a:off x="1498600" y="3716784"/>
            <a:ext cx="8180538" cy="2308324"/>
          </a:xfrm>
          <a:prstGeom prst="rect">
            <a:avLst/>
          </a:prstGeom>
          <a:solidFill>
            <a:srgbClr val="FAC748"/>
          </a:solidFill>
        </p:spPr>
        <p:style>
          <a:lnRef idx="2">
            <a:schemeClr val="accent2"/>
          </a:lnRef>
          <a:fillRef idx="1">
            <a:schemeClr val="lt1"/>
          </a:fillRef>
          <a:effectRef idx="0">
            <a:schemeClr val="accent2"/>
          </a:effectRef>
          <a:fontRef idx="minor">
            <a:schemeClr val="dk1"/>
          </a:fontRef>
        </p:style>
        <p:txBody>
          <a:bodyPr wrap="square">
            <a:spAutoFit/>
          </a:bodyPr>
          <a:lstStyle/>
          <a:p>
            <a:pPr marL="342900" indent="-342900" algn="just" rtl="1">
              <a:lnSpc>
                <a:spcPct val="150000"/>
              </a:lnSpc>
              <a:buFont typeface="Wingdings" panose="05000000000000000000" pitchFamily="2" charset="2"/>
              <a:buChar char="§"/>
            </a:pPr>
            <a:r>
              <a:rPr lang="ar-SA" sz="1600" dirty="0">
                <a:latin typeface="Alexandria" pitchFamily="2" charset="-78"/>
                <a:cs typeface="Alexandria" pitchFamily="2" charset="-78"/>
              </a:rPr>
              <a:t>قد يتطلب اختيار العينة بأي من الطرق السابقة من بين كافة وحدات المجتمع إلى مجهودات بشرية ونفقات واستعدادات لاسيما إذا كان المجتمع متشعبة وواسعا، وكانت وحداته متفرقة ويصعب الإلمام بها. وحتى يكون الاختيار في هذه الحالة فيه نوع من الدقة نقسم المجتمع الأصلي إلى عدة مجموعات، ثم نختار إحداها بالطريقة العشوائية. ونستمر في عملية التقسيم والاختيار هذه حتى نصل إلى مجموعة تتفق في حجمها وظروفها المختلفة مع الإمكانيات المتوفرة لدى الباحث للقيام بدراسته.</a:t>
            </a:r>
            <a:endParaRPr lang="en-US" sz="1600" dirty="0">
              <a:latin typeface="Alexandria" pitchFamily="2" charset="-78"/>
              <a:cs typeface="Alexandria" pitchFamily="2" charset="-78"/>
            </a:endParaRPr>
          </a:p>
        </p:txBody>
      </p:sp>
      <p:sp>
        <p:nvSpPr>
          <p:cNvPr id="22" name="Rectangle 27">
            <a:extLst>
              <a:ext uri="{FF2B5EF4-FFF2-40B4-BE49-F238E27FC236}">
                <a16:creationId xmlns:a16="http://schemas.microsoft.com/office/drawing/2014/main" id="{340E357E-D8C2-487F-AB8E-2239496FCEE4}"/>
              </a:ext>
            </a:extLst>
          </p:cNvPr>
          <p:cNvSpPr/>
          <p:nvPr/>
        </p:nvSpPr>
        <p:spPr>
          <a:xfrm>
            <a:off x="6992877" y="1455276"/>
            <a:ext cx="3193473" cy="761046"/>
          </a:xfrm>
          <a:prstGeom prst="rect">
            <a:avLst/>
          </a:prstGeom>
          <a:solidFill>
            <a:srgbClr val="FF3F5F"/>
          </a:solidFill>
          <a:ln w="12700" cap="flat" cmpd="sng" algn="ctr">
            <a:noFill/>
            <a:prstDash val="solid"/>
            <a:miter lim="800000"/>
          </a:ln>
          <a:effectLst/>
        </p:spPr>
        <p:txBody>
          <a:bodyPr rtlCol="0" anchor="ctr"/>
          <a:lstStyle/>
          <a:p>
            <a:pPr algn="ctr" defTabSz="713232">
              <a:defRPr/>
            </a:pPr>
            <a:endParaRPr lang="en-US" sz="1404" kern="0" dirty="0">
              <a:solidFill>
                <a:prstClr val="white"/>
              </a:solidFill>
              <a:latin typeface="Simplified Arabic" panose="02020603050405020304" pitchFamily="18" charset="-78"/>
              <a:cs typeface="Simplified Arabic" panose="02020603050405020304" pitchFamily="18" charset="-78"/>
            </a:endParaRPr>
          </a:p>
        </p:txBody>
      </p:sp>
      <p:sp>
        <p:nvSpPr>
          <p:cNvPr id="23" name="Rectangle 29">
            <a:extLst>
              <a:ext uri="{FF2B5EF4-FFF2-40B4-BE49-F238E27FC236}">
                <a16:creationId xmlns:a16="http://schemas.microsoft.com/office/drawing/2014/main" id="{FC91549B-62C1-410A-8119-2888F6105AC8}"/>
              </a:ext>
            </a:extLst>
          </p:cNvPr>
          <p:cNvSpPr/>
          <p:nvPr/>
        </p:nvSpPr>
        <p:spPr>
          <a:xfrm>
            <a:off x="5555247" y="1455275"/>
            <a:ext cx="4250101" cy="761047"/>
          </a:xfrm>
          <a:prstGeom prst="rect">
            <a:avLst/>
          </a:prstGeom>
          <a:solidFill>
            <a:srgbClr val="445468"/>
          </a:solidFill>
          <a:ln w="12700" cap="flat" cmpd="sng" algn="ctr">
            <a:noFill/>
            <a:prstDash val="solid"/>
            <a:miter lim="800000"/>
          </a:ln>
          <a:effectLst/>
        </p:spPr>
        <p:txBody>
          <a:bodyPr rtlCol="0" anchor="ctr"/>
          <a:lstStyle/>
          <a:p>
            <a:pPr algn="ctr" defTabSz="713232">
              <a:defRPr/>
            </a:pPr>
            <a:endParaRPr lang="en-US" sz="2400" kern="0" dirty="0">
              <a:solidFill>
                <a:prstClr val="white"/>
              </a:solidFill>
              <a:latin typeface="Simplified Arabic" panose="02020603050405020304" pitchFamily="18" charset="-78"/>
              <a:cs typeface="Simplified Arabic" panose="02020603050405020304" pitchFamily="18" charset="-78"/>
            </a:endParaRPr>
          </a:p>
        </p:txBody>
      </p:sp>
      <p:sp>
        <p:nvSpPr>
          <p:cNvPr id="24" name="Text Placeholder 5">
            <a:extLst>
              <a:ext uri="{FF2B5EF4-FFF2-40B4-BE49-F238E27FC236}">
                <a16:creationId xmlns:a16="http://schemas.microsoft.com/office/drawing/2014/main" id="{AA7ACD4C-59FB-42D1-A2D0-2ACB00B9DBF7}"/>
              </a:ext>
            </a:extLst>
          </p:cNvPr>
          <p:cNvSpPr txBox="1">
            <a:spLocks/>
          </p:cNvSpPr>
          <p:nvPr/>
        </p:nvSpPr>
        <p:spPr>
          <a:xfrm>
            <a:off x="5386805" y="1622772"/>
            <a:ext cx="4585757" cy="320040"/>
          </a:xfrm>
          <a:prstGeom prst="rect">
            <a:avLst/>
          </a:prstGeom>
        </p:spPr>
        <p:txBody>
          <a:bodyPr vert="horz" lIns="91440" tIns="45720" rIns="91440" bIns="45720" rtlCol="0">
            <a:noAutofit/>
          </a:bodyPr>
          <a:lstStyle>
            <a:lvl1pPr marL="0" indent="0" algn="ctr" defTabSz="685800" rtl="0" eaLnBrk="1" latinLnBrk="0" hangingPunct="1">
              <a:lnSpc>
                <a:spcPct val="90000"/>
              </a:lnSpc>
              <a:spcBef>
                <a:spcPts val="750"/>
              </a:spcBef>
              <a:buFont typeface="Arial" panose="020B0604020202020204" pitchFamily="34" charset="0"/>
              <a:buNone/>
              <a:defRPr sz="2000" kern="1200">
                <a:solidFill>
                  <a:schemeClr val="tx1"/>
                </a:solidFill>
                <a:latin typeface="+mj-lt"/>
                <a:ea typeface="Roboto" pitchFamily="2" charset="0"/>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rtl="1"/>
            <a:r>
              <a:rPr lang="ar-SY" sz="2800" b="1" dirty="0">
                <a:solidFill>
                  <a:schemeClr val="bg1"/>
                </a:solidFill>
              </a:rPr>
              <a:t>العينات غير </a:t>
            </a:r>
            <a:r>
              <a:rPr lang="ar-SY" sz="2800" b="1" dirty="0" smtClean="0">
                <a:solidFill>
                  <a:schemeClr val="bg1"/>
                </a:solidFill>
              </a:rPr>
              <a:t>الاحتمالية</a:t>
            </a:r>
            <a:endParaRPr lang="en-US" sz="2800" b="1" dirty="0">
              <a:solidFill>
                <a:schemeClr val="bg1"/>
              </a:solidFill>
            </a:endParaRPr>
          </a:p>
        </p:txBody>
      </p:sp>
    </p:spTree>
    <p:extLst>
      <p:ext uri="{BB962C8B-B14F-4D97-AF65-F5344CB8AC3E}">
        <p14:creationId xmlns:p14="http://schemas.microsoft.com/office/powerpoint/2010/main" val="1440385841"/>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0"/>
            <a:ext cx="9345750" cy="53823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952771" cy="461665"/>
          </a:xfrm>
          <a:prstGeom prst="rect">
            <a:avLst/>
          </a:prstGeom>
          <a:noFill/>
        </p:spPr>
        <p:txBody>
          <a:bodyPr wrap="square" rtlCol="0">
            <a:spAutoFit/>
          </a:bodyPr>
          <a:lstStyle/>
          <a:p>
            <a:pPr lvl="0" algn="ctr"/>
            <a:r>
              <a:rPr lang="ar-SY" sz="2400" b="1" kern="0" dirty="0">
                <a:latin typeface="Alexandria" pitchFamily="2" charset="-78"/>
                <a:cs typeface="Alexandria" pitchFamily="2" charset="-78"/>
              </a:rPr>
              <a:t>الأنواع المختلفة للعينات</a:t>
            </a:r>
          </a:p>
        </p:txBody>
      </p:sp>
      <p:sp>
        <p:nvSpPr>
          <p:cNvPr id="8" name="Rectangle 27">
            <a:extLst>
              <a:ext uri="{FF2B5EF4-FFF2-40B4-BE49-F238E27FC236}">
                <a16:creationId xmlns:a16="http://schemas.microsoft.com/office/drawing/2014/main" id="{340E357E-D8C2-487F-AB8E-2239496FCEE4}"/>
              </a:ext>
            </a:extLst>
          </p:cNvPr>
          <p:cNvSpPr/>
          <p:nvPr/>
        </p:nvSpPr>
        <p:spPr>
          <a:xfrm>
            <a:off x="6967477" y="1518776"/>
            <a:ext cx="3193473" cy="761046"/>
          </a:xfrm>
          <a:prstGeom prst="rect">
            <a:avLst/>
          </a:prstGeom>
          <a:solidFill>
            <a:srgbClr val="FF3F5F"/>
          </a:solidFill>
          <a:ln w="12700" cap="flat" cmpd="sng" algn="ctr">
            <a:noFill/>
            <a:prstDash val="solid"/>
            <a:miter lim="800000"/>
          </a:ln>
          <a:effectLst/>
        </p:spPr>
        <p:txBody>
          <a:bodyPr rtlCol="0" anchor="ctr"/>
          <a:lstStyle/>
          <a:p>
            <a:pPr algn="ctr" defTabSz="713232">
              <a:defRPr/>
            </a:pPr>
            <a:endParaRPr lang="en-US" sz="1404" kern="0" dirty="0">
              <a:solidFill>
                <a:prstClr val="white"/>
              </a:solidFill>
              <a:latin typeface="Simplified Arabic" panose="02020603050405020304" pitchFamily="18" charset="-78"/>
              <a:cs typeface="Simplified Arabic" panose="02020603050405020304" pitchFamily="18" charset="-78"/>
            </a:endParaRPr>
          </a:p>
        </p:txBody>
      </p:sp>
      <p:sp>
        <p:nvSpPr>
          <p:cNvPr id="9" name="Rectangle 29">
            <a:extLst>
              <a:ext uri="{FF2B5EF4-FFF2-40B4-BE49-F238E27FC236}">
                <a16:creationId xmlns:a16="http://schemas.microsoft.com/office/drawing/2014/main" id="{FC91549B-62C1-410A-8119-2888F6105AC8}"/>
              </a:ext>
            </a:extLst>
          </p:cNvPr>
          <p:cNvSpPr/>
          <p:nvPr/>
        </p:nvSpPr>
        <p:spPr>
          <a:xfrm>
            <a:off x="5529847" y="1518775"/>
            <a:ext cx="4250101" cy="761047"/>
          </a:xfrm>
          <a:prstGeom prst="rect">
            <a:avLst/>
          </a:prstGeom>
          <a:solidFill>
            <a:srgbClr val="445468"/>
          </a:solidFill>
          <a:ln w="12700" cap="flat" cmpd="sng" algn="ctr">
            <a:noFill/>
            <a:prstDash val="solid"/>
            <a:miter lim="800000"/>
          </a:ln>
          <a:effectLst/>
        </p:spPr>
        <p:txBody>
          <a:bodyPr rtlCol="0" anchor="ctr"/>
          <a:lstStyle/>
          <a:p>
            <a:pPr algn="ctr" defTabSz="713232">
              <a:defRPr/>
            </a:pPr>
            <a:endParaRPr lang="en-US" sz="2400" kern="0" dirty="0">
              <a:solidFill>
                <a:prstClr val="white"/>
              </a:solidFill>
              <a:latin typeface="Simplified Arabic" panose="02020603050405020304" pitchFamily="18" charset="-78"/>
              <a:cs typeface="Simplified Arabic" panose="02020603050405020304" pitchFamily="18" charset="-78"/>
            </a:endParaRPr>
          </a:p>
        </p:txBody>
      </p:sp>
      <p:sp>
        <p:nvSpPr>
          <p:cNvPr id="10" name="Text Placeholder 5">
            <a:extLst>
              <a:ext uri="{FF2B5EF4-FFF2-40B4-BE49-F238E27FC236}">
                <a16:creationId xmlns:a16="http://schemas.microsoft.com/office/drawing/2014/main" id="{AA7ACD4C-59FB-42D1-A2D0-2ACB00B9DBF7}"/>
              </a:ext>
            </a:extLst>
          </p:cNvPr>
          <p:cNvSpPr txBox="1">
            <a:spLocks/>
          </p:cNvSpPr>
          <p:nvPr/>
        </p:nvSpPr>
        <p:spPr>
          <a:xfrm>
            <a:off x="5361405" y="1686272"/>
            <a:ext cx="4585757" cy="320040"/>
          </a:xfrm>
          <a:prstGeom prst="rect">
            <a:avLst/>
          </a:prstGeom>
        </p:spPr>
        <p:txBody>
          <a:bodyPr vert="horz" lIns="91440" tIns="45720" rIns="91440" bIns="45720" rtlCol="0">
            <a:noAutofit/>
          </a:bodyPr>
          <a:lstStyle>
            <a:lvl1pPr marL="0" indent="0" algn="ctr" defTabSz="685800" rtl="0" eaLnBrk="1" latinLnBrk="0" hangingPunct="1">
              <a:lnSpc>
                <a:spcPct val="90000"/>
              </a:lnSpc>
              <a:spcBef>
                <a:spcPts val="750"/>
              </a:spcBef>
              <a:buFont typeface="Arial" panose="020B0604020202020204" pitchFamily="34" charset="0"/>
              <a:buNone/>
              <a:defRPr sz="2000" kern="1200">
                <a:solidFill>
                  <a:schemeClr val="tx1"/>
                </a:solidFill>
                <a:latin typeface="+mj-lt"/>
                <a:ea typeface="Roboto" pitchFamily="2" charset="0"/>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rtl="1"/>
            <a:r>
              <a:rPr lang="ar-SY" sz="2800" b="1" dirty="0">
                <a:solidFill>
                  <a:schemeClr val="bg1"/>
                </a:solidFill>
              </a:rPr>
              <a:t>العينات غير </a:t>
            </a:r>
            <a:r>
              <a:rPr lang="ar-SY" sz="2800" b="1" dirty="0" smtClean="0">
                <a:solidFill>
                  <a:schemeClr val="bg1"/>
                </a:solidFill>
              </a:rPr>
              <a:t>الاحتمالية</a:t>
            </a:r>
            <a:endParaRPr lang="en-US" sz="2800" b="1" dirty="0">
              <a:solidFill>
                <a:schemeClr val="bg1"/>
              </a:solidFill>
            </a:endParaRPr>
          </a:p>
        </p:txBody>
      </p:sp>
      <p:sp>
        <p:nvSpPr>
          <p:cNvPr id="11" name="Rectangle 12">
            <a:extLst>
              <a:ext uri="{FF2B5EF4-FFF2-40B4-BE49-F238E27FC236}">
                <a16:creationId xmlns:a16="http://schemas.microsoft.com/office/drawing/2014/main" id="{957D0EA3-CBD8-4760-ABEE-972529248A64}"/>
              </a:ext>
            </a:extLst>
          </p:cNvPr>
          <p:cNvSpPr/>
          <p:nvPr/>
        </p:nvSpPr>
        <p:spPr>
          <a:xfrm>
            <a:off x="6875287" y="2429025"/>
            <a:ext cx="3299344" cy="824729"/>
          </a:xfrm>
          <a:prstGeom prst="rect">
            <a:avLst/>
          </a:prstGeom>
          <a:solidFill>
            <a:srgbClr val="00B050"/>
          </a:solidFill>
          <a:ln w="12700" cap="flat" cmpd="sng" algn="ctr">
            <a:noFill/>
            <a:prstDash val="solid"/>
            <a:miter lim="800000"/>
          </a:ln>
          <a:effectLst/>
        </p:spPr>
        <p:txBody>
          <a:bodyPr rtlCol="0" anchor="ctr"/>
          <a:lstStyle/>
          <a:p>
            <a:pPr marL="0" marR="0" lvl="0" indent="0" algn="ctr" defTabSz="713232" rtl="1" eaLnBrk="1" fontAlgn="auto" latinLnBrk="0" hangingPunct="1">
              <a:lnSpc>
                <a:spcPct val="100000"/>
              </a:lnSpc>
              <a:spcBef>
                <a:spcPts val="0"/>
              </a:spcBef>
              <a:spcAft>
                <a:spcPts val="0"/>
              </a:spcAft>
              <a:buClrTx/>
              <a:buSzTx/>
              <a:buFontTx/>
              <a:buNone/>
              <a:tabLst/>
              <a:defRPr/>
            </a:pPr>
            <a:endParaRPr kumimoji="0" lang="en-US" sz="1404" b="0" i="0" u="none" strike="noStrike" kern="0" cap="none" spc="0" normalizeH="0" baseline="0" noProof="0" dirty="0">
              <a:ln>
                <a:noFill/>
              </a:ln>
              <a:solidFill>
                <a:schemeClr val="bg1"/>
              </a:solidFill>
              <a:effectLst/>
              <a:uLnTx/>
              <a:uFillTx/>
              <a:latin typeface="Roboto Lt"/>
              <a:ea typeface="+mn-ea"/>
              <a:cs typeface="+mn-cs"/>
            </a:endParaRPr>
          </a:p>
        </p:txBody>
      </p:sp>
      <p:sp>
        <p:nvSpPr>
          <p:cNvPr id="12" name="Rectangle 13">
            <a:extLst>
              <a:ext uri="{FF2B5EF4-FFF2-40B4-BE49-F238E27FC236}">
                <a16:creationId xmlns:a16="http://schemas.microsoft.com/office/drawing/2014/main" id="{D88F9EFF-D9BE-4514-A56F-80D9571BF7CA}"/>
              </a:ext>
            </a:extLst>
          </p:cNvPr>
          <p:cNvSpPr/>
          <p:nvPr/>
        </p:nvSpPr>
        <p:spPr>
          <a:xfrm>
            <a:off x="7104337" y="2429148"/>
            <a:ext cx="2892301" cy="824729"/>
          </a:xfrm>
          <a:prstGeom prst="rect">
            <a:avLst/>
          </a:prstGeom>
          <a:solidFill>
            <a:srgbClr val="445468"/>
          </a:solidFill>
          <a:ln w="12700" cap="flat" cmpd="sng" algn="ctr">
            <a:noFill/>
            <a:prstDash val="solid"/>
            <a:miter lim="800000"/>
          </a:ln>
          <a:effectLst/>
        </p:spPr>
        <p:txBody>
          <a:bodyPr rtlCol="0" anchor="ctr"/>
          <a:lstStyle/>
          <a:p>
            <a:pPr lvl="0"/>
            <a:r>
              <a:rPr lang="ar-SA" sz="2400" dirty="0">
                <a:solidFill>
                  <a:schemeClr val="bg1"/>
                </a:solidFill>
              </a:rPr>
              <a:t>العينات المتعددة المراحل</a:t>
            </a:r>
            <a:endParaRPr lang="en-US" sz="2400" dirty="0">
              <a:solidFill>
                <a:schemeClr val="bg1"/>
              </a:solidFill>
            </a:endParaRPr>
          </a:p>
        </p:txBody>
      </p:sp>
      <p:sp>
        <p:nvSpPr>
          <p:cNvPr id="13" name="مستطيل 1"/>
          <p:cNvSpPr/>
          <p:nvPr/>
        </p:nvSpPr>
        <p:spPr>
          <a:xfrm>
            <a:off x="1562101" y="4589388"/>
            <a:ext cx="8434538" cy="1938992"/>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just" rtl="1">
              <a:lnSpc>
                <a:spcPct val="150000"/>
              </a:lnSpc>
            </a:pPr>
            <a:r>
              <a:rPr lang="ar-SA" sz="1600" dirty="0">
                <a:latin typeface="Alexandria" pitchFamily="2" charset="-78"/>
                <a:cs typeface="Alexandria" pitchFamily="2" charset="-78"/>
              </a:rPr>
              <a:t>ولكن هذه العينات، بالرغم من كل ذلك، تتميز بما يلي </a:t>
            </a:r>
            <a:endParaRPr lang="en-US" sz="1600" dirty="0">
              <a:latin typeface="Alexandria" pitchFamily="2" charset="-78"/>
              <a:cs typeface="Alexandria" pitchFamily="2" charset="-78"/>
            </a:endParaRPr>
          </a:p>
          <a:p>
            <a:pPr marL="342900" lvl="0" indent="-342900" algn="just" rtl="1">
              <a:lnSpc>
                <a:spcPct val="150000"/>
              </a:lnSpc>
              <a:buFont typeface="Arial" pitchFamily="34" charset="0"/>
              <a:buChar char="•"/>
            </a:pPr>
            <a:r>
              <a:rPr lang="ar-SA" sz="1600" dirty="0">
                <a:latin typeface="Alexandria" pitchFamily="2" charset="-78"/>
                <a:cs typeface="Alexandria" pitchFamily="2" charset="-78"/>
              </a:rPr>
              <a:t>أن متطلباتها من النواحي الإدارية والمادية والفنية قليلة جدا إذا قيست بالمتطلبات  العينات من الأنواع الأخرى.</a:t>
            </a:r>
            <a:endParaRPr lang="en-US" sz="1600" dirty="0">
              <a:latin typeface="Alexandria" pitchFamily="2" charset="-78"/>
              <a:cs typeface="Alexandria" pitchFamily="2" charset="-78"/>
            </a:endParaRPr>
          </a:p>
          <a:p>
            <a:pPr marL="342900" lvl="0" indent="-342900" algn="just" rtl="1">
              <a:lnSpc>
                <a:spcPct val="150000"/>
              </a:lnSpc>
              <a:buFont typeface="Arial" pitchFamily="34" charset="0"/>
              <a:buChar char="•"/>
            </a:pPr>
            <a:r>
              <a:rPr lang="ar-SA" sz="1600" dirty="0">
                <a:latin typeface="Alexandria" pitchFamily="2" charset="-78"/>
                <a:cs typeface="Alexandria" pitchFamily="2" charset="-78"/>
              </a:rPr>
              <a:t>لا نحتاج عند اختيار هذه العينات إلى عمل إطار كامل لكافة وحدات المجتمع وإنما فقط للوحدات أو الأقسام التي تدخل فعلا في العينة.</a:t>
            </a:r>
            <a:endParaRPr lang="en-US" sz="1600" dirty="0">
              <a:latin typeface="Alexandria" pitchFamily="2" charset="-78"/>
              <a:cs typeface="Alexandria" pitchFamily="2" charset="-78"/>
            </a:endParaRPr>
          </a:p>
        </p:txBody>
      </p:sp>
      <p:sp>
        <p:nvSpPr>
          <p:cNvPr id="14" name="مستطيل 3"/>
          <p:cNvSpPr/>
          <p:nvPr/>
        </p:nvSpPr>
        <p:spPr>
          <a:xfrm>
            <a:off x="1762238" y="3437260"/>
            <a:ext cx="8234399" cy="1004762"/>
          </a:xfrm>
          <a:prstGeom prst="rect">
            <a:avLst/>
          </a:prstGeom>
        </p:spPr>
        <p:style>
          <a:lnRef idx="1">
            <a:schemeClr val="accent4"/>
          </a:lnRef>
          <a:fillRef idx="2">
            <a:schemeClr val="accent4"/>
          </a:fillRef>
          <a:effectRef idx="1">
            <a:schemeClr val="accent4"/>
          </a:effectRef>
          <a:fontRef idx="minor">
            <a:schemeClr val="dk1"/>
          </a:fontRef>
        </p:style>
        <p:txBody>
          <a:bodyPr wrap="square">
            <a:spAutoFit/>
          </a:bodyPr>
          <a:lstStyle/>
          <a:p>
            <a:pPr algn="r" rtl="1">
              <a:lnSpc>
                <a:spcPct val="200000"/>
              </a:lnSpc>
            </a:pPr>
            <a:r>
              <a:rPr lang="ar-SA" sz="1600" u="sng" dirty="0">
                <a:solidFill>
                  <a:srgbClr val="23387D"/>
                </a:solidFill>
                <a:latin typeface="Alexandria" pitchFamily="2" charset="-78"/>
                <a:cs typeface="Alexandria" pitchFamily="2" charset="-78"/>
              </a:rPr>
              <a:t>ويعاب في هذه العينات</a:t>
            </a:r>
            <a:r>
              <a:rPr lang="ar-SA" sz="1600" dirty="0">
                <a:solidFill>
                  <a:srgbClr val="23387D"/>
                </a:solidFill>
                <a:latin typeface="Alexandria" pitchFamily="2" charset="-78"/>
                <a:cs typeface="Alexandria" pitchFamily="2" charset="-78"/>
              </a:rPr>
              <a:t> أنها تستعمل في المرحلة النهائية أعداد قليلة من الأفراد إذا ما قيس ذلك بالأعداد الموجودة في المرحلة الأولية أو الأساسية. </a:t>
            </a:r>
            <a:endParaRPr lang="ar-SY" sz="1600" dirty="0">
              <a:latin typeface="Alexandria" pitchFamily="2" charset="-78"/>
              <a:cs typeface="Alexandria" pitchFamily="2" charset="-78"/>
            </a:endParaRPr>
          </a:p>
        </p:txBody>
      </p:sp>
    </p:spTree>
    <p:extLst>
      <p:ext uri="{BB962C8B-B14F-4D97-AF65-F5344CB8AC3E}">
        <p14:creationId xmlns:p14="http://schemas.microsoft.com/office/powerpoint/2010/main" val="863062336"/>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0"/>
            <a:ext cx="9345750" cy="52680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952771" cy="461665"/>
          </a:xfrm>
          <a:prstGeom prst="rect">
            <a:avLst/>
          </a:prstGeom>
          <a:noFill/>
        </p:spPr>
        <p:txBody>
          <a:bodyPr wrap="square" rtlCol="0">
            <a:spAutoFit/>
          </a:bodyPr>
          <a:lstStyle/>
          <a:p>
            <a:pPr lvl="0" algn="ctr"/>
            <a:r>
              <a:rPr lang="ar-SY" sz="2400" b="1" kern="0" dirty="0">
                <a:latin typeface="Alexandria" pitchFamily="2" charset="-78"/>
                <a:cs typeface="Alexandria" pitchFamily="2" charset="-78"/>
              </a:rPr>
              <a:t>الأنواع المختلفة للعينات</a:t>
            </a:r>
          </a:p>
        </p:txBody>
      </p:sp>
      <p:sp>
        <p:nvSpPr>
          <p:cNvPr id="8" name="Rectangle 27">
            <a:extLst>
              <a:ext uri="{FF2B5EF4-FFF2-40B4-BE49-F238E27FC236}">
                <a16:creationId xmlns:a16="http://schemas.microsoft.com/office/drawing/2014/main" id="{340E357E-D8C2-487F-AB8E-2239496FCEE4}"/>
              </a:ext>
            </a:extLst>
          </p:cNvPr>
          <p:cNvSpPr/>
          <p:nvPr/>
        </p:nvSpPr>
        <p:spPr>
          <a:xfrm>
            <a:off x="6954777" y="1607676"/>
            <a:ext cx="3193473" cy="761046"/>
          </a:xfrm>
          <a:prstGeom prst="rect">
            <a:avLst/>
          </a:prstGeom>
          <a:solidFill>
            <a:srgbClr val="FF3F5F"/>
          </a:solidFill>
          <a:ln w="12700" cap="flat" cmpd="sng" algn="ctr">
            <a:noFill/>
            <a:prstDash val="solid"/>
            <a:miter lim="800000"/>
          </a:ln>
          <a:effectLst/>
        </p:spPr>
        <p:txBody>
          <a:bodyPr rtlCol="0" anchor="ctr"/>
          <a:lstStyle/>
          <a:p>
            <a:pPr algn="ctr" defTabSz="713232">
              <a:defRPr/>
            </a:pPr>
            <a:endParaRPr lang="en-US" sz="1404" kern="0" dirty="0">
              <a:solidFill>
                <a:prstClr val="white"/>
              </a:solidFill>
              <a:latin typeface="Simplified Arabic" panose="02020603050405020304" pitchFamily="18" charset="-78"/>
              <a:cs typeface="Simplified Arabic" panose="02020603050405020304" pitchFamily="18" charset="-78"/>
            </a:endParaRPr>
          </a:p>
        </p:txBody>
      </p:sp>
      <p:sp>
        <p:nvSpPr>
          <p:cNvPr id="9" name="Rectangle 29">
            <a:extLst>
              <a:ext uri="{FF2B5EF4-FFF2-40B4-BE49-F238E27FC236}">
                <a16:creationId xmlns:a16="http://schemas.microsoft.com/office/drawing/2014/main" id="{FC91549B-62C1-410A-8119-2888F6105AC8}"/>
              </a:ext>
            </a:extLst>
          </p:cNvPr>
          <p:cNvSpPr/>
          <p:nvPr/>
        </p:nvSpPr>
        <p:spPr>
          <a:xfrm>
            <a:off x="5517147" y="1607675"/>
            <a:ext cx="4250101" cy="761047"/>
          </a:xfrm>
          <a:prstGeom prst="rect">
            <a:avLst/>
          </a:prstGeom>
          <a:solidFill>
            <a:srgbClr val="445468"/>
          </a:solidFill>
          <a:ln w="12700" cap="flat" cmpd="sng" algn="ctr">
            <a:noFill/>
            <a:prstDash val="solid"/>
            <a:miter lim="800000"/>
          </a:ln>
          <a:effectLst/>
        </p:spPr>
        <p:txBody>
          <a:bodyPr rtlCol="0" anchor="ctr"/>
          <a:lstStyle/>
          <a:p>
            <a:pPr algn="ctr" defTabSz="713232">
              <a:defRPr/>
            </a:pPr>
            <a:endParaRPr lang="en-US" sz="2400" kern="0" dirty="0">
              <a:solidFill>
                <a:prstClr val="white"/>
              </a:solidFill>
              <a:latin typeface="Simplified Arabic" panose="02020603050405020304" pitchFamily="18" charset="-78"/>
              <a:cs typeface="Simplified Arabic" panose="02020603050405020304" pitchFamily="18" charset="-78"/>
            </a:endParaRPr>
          </a:p>
        </p:txBody>
      </p:sp>
      <p:sp>
        <p:nvSpPr>
          <p:cNvPr id="10" name="Text Placeholder 5">
            <a:extLst>
              <a:ext uri="{FF2B5EF4-FFF2-40B4-BE49-F238E27FC236}">
                <a16:creationId xmlns:a16="http://schemas.microsoft.com/office/drawing/2014/main" id="{AA7ACD4C-59FB-42D1-A2D0-2ACB00B9DBF7}"/>
              </a:ext>
            </a:extLst>
          </p:cNvPr>
          <p:cNvSpPr txBox="1">
            <a:spLocks/>
          </p:cNvSpPr>
          <p:nvPr/>
        </p:nvSpPr>
        <p:spPr>
          <a:xfrm>
            <a:off x="5348705" y="1775172"/>
            <a:ext cx="4585757" cy="320040"/>
          </a:xfrm>
          <a:prstGeom prst="rect">
            <a:avLst/>
          </a:prstGeom>
        </p:spPr>
        <p:txBody>
          <a:bodyPr vert="horz" lIns="91440" tIns="45720" rIns="91440" bIns="45720" rtlCol="0">
            <a:noAutofit/>
          </a:bodyPr>
          <a:lstStyle>
            <a:lvl1pPr marL="0" indent="0" algn="ctr" defTabSz="685800" rtl="0" eaLnBrk="1" latinLnBrk="0" hangingPunct="1">
              <a:lnSpc>
                <a:spcPct val="90000"/>
              </a:lnSpc>
              <a:spcBef>
                <a:spcPts val="750"/>
              </a:spcBef>
              <a:buFont typeface="Arial" panose="020B0604020202020204" pitchFamily="34" charset="0"/>
              <a:buNone/>
              <a:defRPr sz="2000" kern="1200">
                <a:solidFill>
                  <a:schemeClr val="tx1"/>
                </a:solidFill>
                <a:latin typeface="+mj-lt"/>
                <a:ea typeface="Roboto" pitchFamily="2" charset="0"/>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rtl="1"/>
            <a:r>
              <a:rPr lang="ar-SY" sz="2800" b="1" dirty="0">
                <a:solidFill>
                  <a:schemeClr val="bg1"/>
                </a:solidFill>
              </a:rPr>
              <a:t>العينات غير احتمالية</a:t>
            </a:r>
            <a:endParaRPr lang="en-US" sz="2800" b="1" dirty="0">
              <a:solidFill>
                <a:schemeClr val="bg1"/>
              </a:solidFill>
            </a:endParaRPr>
          </a:p>
        </p:txBody>
      </p:sp>
      <p:sp>
        <p:nvSpPr>
          <p:cNvPr id="11" name="Rectangle 12">
            <a:extLst>
              <a:ext uri="{FF2B5EF4-FFF2-40B4-BE49-F238E27FC236}">
                <a16:creationId xmlns:a16="http://schemas.microsoft.com/office/drawing/2014/main" id="{957D0EA3-CBD8-4760-ABEE-972529248A64}"/>
              </a:ext>
            </a:extLst>
          </p:cNvPr>
          <p:cNvSpPr/>
          <p:nvPr/>
        </p:nvSpPr>
        <p:spPr>
          <a:xfrm>
            <a:off x="6862587" y="2517925"/>
            <a:ext cx="3299344" cy="824729"/>
          </a:xfrm>
          <a:prstGeom prst="rect">
            <a:avLst/>
          </a:prstGeom>
          <a:solidFill>
            <a:srgbClr val="00B050"/>
          </a:solidFill>
          <a:ln w="12700" cap="flat" cmpd="sng" algn="ctr">
            <a:noFill/>
            <a:prstDash val="solid"/>
            <a:miter lim="800000"/>
          </a:ln>
          <a:effectLst/>
        </p:spPr>
        <p:txBody>
          <a:bodyPr rtlCol="0" anchor="ctr"/>
          <a:lstStyle/>
          <a:p>
            <a:pPr marL="0" marR="0" lvl="0" indent="0" algn="ctr" defTabSz="713232" rtl="1" eaLnBrk="1" fontAlgn="auto" latinLnBrk="0" hangingPunct="1">
              <a:lnSpc>
                <a:spcPct val="100000"/>
              </a:lnSpc>
              <a:spcBef>
                <a:spcPts val="0"/>
              </a:spcBef>
              <a:spcAft>
                <a:spcPts val="0"/>
              </a:spcAft>
              <a:buClrTx/>
              <a:buSzTx/>
              <a:buFontTx/>
              <a:buNone/>
              <a:tabLst/>
              <a:defRPr/>
            </a:pPr>
            <a:endParaRPr kumimoji="0" lang="en-US" sz="1404" b="0" i="0" u="none" strike="noStrike" kern="0" cap="none" spc="0" normalizeH="0" baseline="0" noProof="0" dirty="0">
              <a:ln>
                <a:noFill/>
              </a:ln>
              <a:solidFill>
                <a:schemeClr val="bg1"/>
              </a:solidFill>
              <a:effectLst/>
              <a:uLnTx/>
              <a:uFillTx/>
              <a:latin typeface="Roboto Lt"/>
              <a:ea typeface="+mn-ea"/>
              <a:cs typeface="+mn-cs"/>
            </a:endParaRPr>
          </a:p>
        </p:txBody>
      </p:sp>
      <p:sp>
        <p:nvSpPr>
          <p:cNvPr id="12" name="Rectangle 13">
            <a:extLst>
              <a:ext uri="{FF2B5EF4-FFF2-40B4-BE49-F238E27FC236}">
                <a16:creationId xmlns:a16="http://schemas.microsoft.com/office/drawing/2014/main" id="{D88F9EFF-D9BE-4514-A56F-80D9571BF7CA}"/>
              </a:ext>
            </a:extLst>
          </p:cNvPr>
          <p:cNvSpPr/>
          <p:nvPr/>
        </p:nvSpPr>
        <p:spPr>
          <a:xfrm>
            <a:off x="7091637" y="2518048"/>
            <a:ext cx="2892301" cy="824729"/>
          </a:xfrm>
          <a:prstGeom prst="rect">
            <a:avLst/>
          </a:prstGeom>
          <a:solidFill>
            <a:srgbClr val="445468"/>
          </a:solidFill>
          <a:ln w="12700" cap="flat" cmpd="sng" algn="ctr">
            <a:noFill/>
            <a:prstDash val="solid"/>
            <a:miter lim="800000"/>
          </a:ln>
          <a:effectLst/>
        </p:spPr>
        <p:txBody>
          <a:bodyPr rtlCol="0" anchor="ctr"/>
          <a:lstStyle/>
          <a:p>
            <a:pPr algn="ctr" rtl="1"/>
            <a:r>
              <a:rPr lang="ar-SA" sz="2400" dirty="0"/>
              <a:t> </a:t>
            </a:r>
            <a:r>
              <a:rPr lang="ar-SA" sz="2400" dirty="0">
                <a:solidFill>
                  <a:schemeClr val="bg1"/>
                </a:solidFill>
              </a:rPr>
              <a:t>عينة</a:t>
            </a:r>
            <a:r>
              <a:rPr lang="ar-SA" sz="2400" dirty="0"/>
              <a:t> </a:t>
            </a:r>
            <a:r>
              <a:rPr lang="ar-SA" sz="2400" dirty="0">
                <a:solidFill>
                  <a:schemeClr val="bg1"/>
                </a:solidFill>
              </a:rPr>
              <a:t>الصدفة</a:t>
            </a:r>
            <a:r>
              <a:rPr lang="ar-SA" sz="2400" dirty="0"/>
              <a:t>:</a:t>
            </a:r>
            <a:endParaRPr lang="en-US" sz="2400" dirty="0"/>
          </a:p>
        </p:txBody>
      </p:sp>
      <p:sp>
        <p:nvSpPr>
          <p:cNvPr id="13" name="مستطيل 1"/>
          <p:cNvSpPr/>
          <p:nvPr/>
        </p:nvSpPr>
        <p:spPr>
          <a:xfrm>
            <a:off x="1574800" y="3742184"/>
            <a:ext cx="8215842" cy="2554545"/>
          </a:xfrm>
          <a:prstGeom prst="rect">
            <a:avLst/>
          </a:prstGeom>
        </p:spPr>
        <p:style>
          <a:lnRef idx="1">
            <a:schemeClr val="accent4"/>
          </a:lnRef>
          <a:fillRef idx="2">
            <a:schemeClr val="accent4"/>
          </a:fillRef>
          <a:effectRef idx="1">
            <a:schemeClr val="accent4"/>
          </a:effectRef>
          <a:fontRef idx="minor">
            <a:schemeClr val="dk1"/>
          </a:fontRef>
        </p:style>
        <p:txBody>
          <a:bodyPr wrap="square">
            <a:spAutoFit/>
          </a:bodyPr>
          <a:lstStyle/>
          <a:p>
            <a:pPr marL="342900" indent="-342900" algn="r" rtl="1">
              <a:lnSpc>
                <a:spcPct val="200000"/>
              </a:lnSpc>
              <a:buFont typeface="Wingdings" panose="05000000000000000000" pitchFamily="2" charset="2"/>
              <a:buChar char="§"/>
            </a:pPr>
            <a:r>
              <a:rPr lang="ar-SA" sz="1600" dirty="0">
                <a:latin typeface="Alexandria" pitchFamily="2" charset="-78"/>
                <a:cs typeface="Alexandria" pitchFamily="2" charset="-78"/>
              </a:rPr>
              <a:t>في مثل هذا النوع من العينات يلجأ الباحث الى اعتماد العينات المتوفرة لديه والتي في الغالب لا تمثل مجتمع الدراسة ويصعب تعميم نتائجها </a:t>
            </a:r>
            <a:endParaRPr lang="en-US" sz="1600" dirty="0">
              <a:latin typeface="Alexandria" pitchFamily="2" charset="-78"/>
              <a:cs typeface="Alexandria" pitchFamily="2" charset="-78"/>
            </a:endParaRPr>
          </a:p>
          <a:p>
            <a:pPr marL="342900" indent="-342900" algn="r" rtl="1">
              <a:lnSpc>
                <a:spcPct val="200000"/>
              </a:lnSpc>
              <a:buFont typeface="Wingdings" panose="05000000000000000000" pitchFamily="2" charset="2"/>
              <a:buChar char="§"/>
            </a:pPr>
            <a:r>
              <a:rPr lang="ar-SA" sz="1600" dirty="0">
                <a:latin typeface="Alexandria" pitchFamily="2" charset="-78"/>
                <a:cs typeface="Alexandria" pitchFamily="2" charset="-78"/>
              </a:rPr>
              <a:t>على سبيل المثال، يمكن للباحث أن يقف الساعة العاشرة صباحا أمام المكتبة العامة للمدينة ويقدم الاستبيان لكل من يدخل المكتبة في ذلك الوقت، فيكون كل من شارك في عينة الدراسة تم اختياره بطريقة الصدفة.</a:t>
            </a:r>
            <a:endParaRPr lang="en-US" sz="1600" dirty="0">
              <a:latin typeface="Alexandria" pitchFamily="2" charset="-78"/>
              <a:cs typeface="Alexandria" pitchFamily="2" charset="-78"/>
            </a:endParaRPr>
          </a:p>
        </p:txBody>
      </p:sp>
      <p:pic>
        <p:nvPicPr>
          <p:cNvPr id="14"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4418" y="1585913"/>
            <a:ext cx="2836973" cy="17567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35573387"/>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0"/>
            <a:ext cx="9345750" cy="53315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952771" cy="461665"/>
          </a:xfrm>
          <a:prstGeom prst="rect">
            <a:avLst/>
          </a:prstGeom>
          <a:noFill/>
        </p:spPr>
        <p:txBody>
          <a:bodyPr wrap="square" rtlCol="0">
            <a:spAutoFit/>
          </a:bodyPr>
          <a:lstStyle/>
          <a:p>
            <a:pPr lvl="0" algn="ctr"/>
            <a:r>
              <a:rPr lang="ar-SY" sz="2400" b="1" kern="0" dirty="0">
                <a:latin typeface="Alexandria" pitchFamily="2" charset="-78"/>
                <a:cs typeface="Alexandria" pitchFamily="2" charset="-78"/>
              </a:rPr>
              <a:t>الأنواع المختلفة للعينات</a:t>
            </a:r>
          </a:p>
        </p:txBody>
      </p:sp>
      <p:sp>
        <p:nvSpPr>
          <p:cNvPr id="8" name="Rectangle 27">
            <a:extLst>
              <a:ext uri="{FF2B5EF4-FFF2-40B4-BE49-F238E27FC236}">
                <a16:creationId xmlns:a16="http://schemas.microsoft.com/office/drawing/2014/main" id="{340E357E-D8C2-487F-AB8E-2239496FCEE4}"/>
              </a:ext>
            </a:extLst>
          </p:cNvPr>
          <p:cNvSpPr/>
          <p:nvPr/>
        </p:nvSpPr>
        <p:spPr>
          <a:xfrm>
            <a:off x="6954777" y="1480676"/>
            <a:ext cx="3193473" cy="761046"/>
          </a:xfrm>
          <a:prstGeom prst="rect">
            <a:avLst/>
          </a:prstGeom>
          <a:solidFill>
            <a:srgbClr val="FF3F5F"/>
          </a:solidFill>
          <a:ln w="12700" cap="flat" cmpd="sng" algn="ctr">
            <a:noFill/>
            <a:prstDash val="solid"/>
            <a:miter lim="800000"/>
          </a:ln>
          <a:effectLst/>
        </p:spPr>
        <p:txBody>
          <a:bodyPr rtlCol="0" anchor="ctr"/>
          <a:lstStyle/>
          <a:p>
            <a:pPr algn="ctr" defTabSz="713232">
              <a:defRPr/>
            </a:pPr>
            <a:endParaRPr lang="en-US" sz="1404" kern="0" dirty="0">
              <a:solidFill>
                <a:prstClr val="white"/>
              </a:solidFill>
              <a:latin typeface="Simplified Arabic" panose="02020603050405020304" pitchFamily="18" charset="-78"/>
              <a:cs typeface="Simplified Arabic" panose="02020603050405020304" pitchFamily="18" charset="-78"/>
            </a:endParaRPr>
          </a:p>
        </p:txBody>
      </p:sp>
      <p:sp>
        <p:nvSpPr>
          <p:cNvPr id="9" name="Rectangle 29">
            <a:extLst>
              <a:ext uri="{FF2B5EF4-FFF2-40B4-BE49-F238E27FC236}">
                <a16:creationId xmlns:a16="http://schemas.microsoft.com/office/drawing/2014/main" id="{FC91549B-62C1-410A-8119-2888F6105AC8}"/>
              </a:ext>
            </a:extLst>
          </p:cNvPr>
          <p:cNvSpPr/>
          <p:nvPr/>
        </p:nvSpPr>
        <p:spPr>
          <a:xfrm>
            <a:off x="5517147" y="1480675"/>
            <a:ext cx="4250101" cy="761047"/>
          </a:xfrm>
          <a:prstGeom prst="rect">
            <a:avLst/>
          </a:prstGeom>
          <a:solidFill>
            <a:srgbClr val="445468"/>
          </a:solidFill>
          <a:ln w="12700" cap="flat" cmpd="sng" algn="ctr">
            <a:noFill/>
            <a:prstDash val="solid"/>
            <a:miter lim="800000"/>
          </a:ln>
          <a:effectLst/>
        </p:spPr>
        <p:txBody>
          <a:bodyPr rtlCol="0" anchor="ctr"/>
          <a:lstStyle/>
          <a:p>
            <a:pPr algn="ctr" defTabSz="713232">
              <a:defRPr/>
            </a:pPr>
            <a:endParaRPr lang="en-US" sz="2400" kern="0" dirty="0">
              <a:solidFill>
                <a:prstClr val="white"/>
              </a:solidFill>
              <a:latin typeface="Simplified Arabic" panose="02020603050405020304" pitchFamily="18" charset="-78"/>
              <a:cs typeface="Simplified Arabic" panose="02020603050405020304" pitchFamily="18" charset="-78"/>
            </a:endParaRPr>
          </a:p>
        </p:txBody>
      </p:sp>
      <p:sp>
        <p:nvSpPr>
          <p:cNvPr id="10" name="Text Placeholder 5">
            <a:extLst>
              <a:ext uri="{FF2B5EF4-FFF2-40B4-BE49-F238E27FC236}">
                <a16:creationId xmlns:a16="http://schemas.microsoft.com/office/drawing/2014/main" id="{AA7ACD4C-59FB-42D1-A2D0-2ACB00B9DBF7}"/>
              </a:ext>
            </a:extLst>
          </p:cNvPr>
          <p:cNvSpPr txBox="1">
            <a:spLocks/>
          </p:cNvSpPr>
          <p:nvPr/>
        </p:nvSpPr>
        <p:spPr>
          <a:xfrm>
            <a:off x="5348705" y="1648172"/>
            <a:ext cx="4585757" cy="320040"/>
          </a:xfrm>
          <a:prstGeom prst="rect">
            <a:avLst/>
          </a:prstGeom>
        </p:spPr>
        <p:txBody>
          <a:bodyPr vert="horz" lIns="91440" tIns="45720" rIns="91440" bIns="45720" rtlCol="0">
            <a:noAutofit/>
          </a:bodyPr>
          <a:lstStyle>
            <a:lvl1pPr marL="0" indent="0" algn="ctr" defTabSz="685800" rtl="0" eaLnBrk="1" latinLnBrk="0" hangingPunct="1">
              <a:lnSpc>
                <a:spcPct val="90000"/>
              </a:lnSpc>
              <a:spcBef>
                <a:spcPts val="750"/>
              </a:spcBef>
              <a:buFont typeface="Arial" panose="020B0604020202020204" pitchFamily="34" charset="0"/>
              <a:buNone/>
              <a:defRPr sz="2000" kern="1200">
                <a:solidFill>
                  <a:schemeClr val="tx1"/>
                </a:solidFill>
                <a:latin typeface="+mj-lt"/>
                <a:ea typeface="Roboto" pitchFamily="2" charset="0"/>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rtl="1"/>
            <a:r>
              <a:rPr lang="ar-SY" sz="2800" b="1" dirty="0">
                <a:solidFill>
                  <a:schemeClr val="bg1"/>
                </a:solidFill>
              </a:rPr>
              <a:t>العينات غير </a:t>
            </a:r>
            <a:r>
              <a:rPr lang="ar-SY" sz="2800" b="1" dirty="0" smtClean="0">
                <a:solidFill>
                  <a:schemeClr val="bg1"/>
                </a:solidFill>
              </a:rPr>
              <a:t>الاحتمالية</a:t>
            </a:r>
            <a:endParaRPr lang="en-US" sz="2800" b="1" dirty="0">
              <a:solidFill>
                <a:schemeClr val="bg1"/>
              </a:solidFill>
            </a:endParaRPr>
          </a:p>
        </p:txBody>
      </p:sp>
      <p:sp>
        <p:nvSpPr>
          <p:cNvPr id="11" name="Rectangle 12">
            <a:extLst>
              <a:ext uri="{FF2B5EF4-FFF2-40B4-BE49-F238E27FC236}">
                <a16:creationId xmlns:a16="http://schemas.microsoft.com/office/drawing/2014/main" id="{957D0EA3-CBD8-4760-ABEE-972529248A64}"/>
              </a:ext>
            </a:extLst>
          </p:cNvPr>
          <p:cNvSpPr/>
          <p:nvPr/>
        </p:nvSpPr>
        <p:spPr>
          <a:xfrm>
            <a:off x="6862587" y="2390925"/>
            <a:ext cx="3299344" cy="824729"/>
          </a:xfrm>
          <a:prstGeom prst="rect">
            <a:avLst/>
          </a:prstGeom>
          <a:solidFill>
            <a:srgbClr val="00B050"/>
          </a:solidFill>
          <a:ln w="12700" cap="flat" cmpd="sng" algn="ctr">
            <a:noFill/>
            <a:prstDash val="solid"/>
            <a:miter lim="800000"/>
          </a:ln>
          <a:effectLst/>
        </p:spPr>
        <p:txBody>
          <a:bodyPr rtlCol="0" anchor="ctr"/>
          <a:lstStyle/>
          <a:p>
            <a:pPr marL="0" marR="0" lvl="0" indent="0" algn="ctr" defTabSz="713232" rtl="1" eaLnBrk="1" fontAlgn="auto" latinLnBrk="0" hangingPunct="1">
              <a:lnSpc>
                <a:spcPct val="100000"/>
              </a:lnSpc>
              <a:spcBef>
                <a:spcPts val="0"/>
              </a:spcBef>
              <a:spcAft>
                <a:spcPts val="0"/>
              </a:spcAft>
              <a:buClrTx/>
              <a:buSzTx/>
              <a:buFontTx/>
              <a:buNone/>
              <a:tabLst/>
              <a:defRPr/>
            </a:pPr>
            <a:endParaRPr kumimoji="0" lang="en-US" sz="1404" b="0" i="0" u="none" strike="noStrike" kern="0" cap="none" spc="0" normalizeH="0" baseline="0" noProof="0" dirty="0">
              <a:ln>
                <a:noFill/>
              </a:ln>
              <a:solidFill>
                <a:schemeClr val="bg1"/>
              </a:solidFill>
              <a:effectLst/>
              <a:uLnTx/>
              <a:uFillTx/>
              <a:latin typeface="Roboto Lt"/>
              <a:ea typeface="+mn-ea"/>
              <a:cs typeface="+mn-cs"/>
            </a:endParaRPr>
          </a:p>
        </p:txBody>
      </p:sp>
      <p:sp>
        <p:nvSpPr>
          <p:cNvPr id="12" name="Rectangle 13">
            <a:extLst>
              <a:ext uri="{FF2B5EF4-FFF2-40B4-BE49-F238E27FC236}">
                <a16:creationId xmlns:a16="http://schemas.microsoft.com/office/drawing/2014/main" id="{D88F9EFF-D9BE-4514-A56F-80D9571BF7CA}"/>
              </a:ext>
            </a:extLst>
          </p:cNvPr>
          <p:cNvSpPr/>
          <p:nvPr/>
        </p:nvSpPr>
        <p:spPr>
          <a:xfrm>
            <a:off x="7091637" y="2391048"/>
            <a:ext cx="2892301" cy="824729"/>
          </a:xfrm>
          <a:prstGeom prst="rect">
            <a:avLst/>
          </a:prstGeom>
          <a:solidFill>
            <a:srgbClr val="445468"/>
          </a:solidFill>
          <a:ln w="12700" cap="flat" cmpd="sng" algn="ctr">
            <a:noFill/>
            <a:prstDash val="solid"/>
            <a:miter lim="800000"/>
          </a:ln>
          <a:effectLst/>
        </p:spPr>
        <p:txBody>
          <a:bodyPr rtlCol="0" anchor="ctr"/>
          <a:lstStyle/>
          <a:p>
            <a:pPr algn="ctr"/>
            <a:r>
              <a:rPr lang="ar-SA" sz="2400" dirty="0">
                <a:solidFill>
                  <a:schemeClr val="bg1"/>
                </a:solidFill>
              </a:rPr>
              <a:t> عينة الكرة الثلجية</a:t>
            </a:r>
            <a:endParaRPr lang="en-US" sz="2400" dirty="0">
              <a:solidFill>
                <a:schemeClr val="bg1"/>
              </a:solidFill>
            </a:endParaRPr>
          </a:p>
        </p:txBody>
      </p:sp>
      <p:sp>
        <p:nvSpPr>
          <p:cNvPr id="13" name="مستطيل 2"/>
          <p:cNvSpPr/>
          <p:nvPr/>
        </p:nvSpPr>
        <p:spPr>
          <a:xfrm>
            <a:off x="1407855" y="4551288"/>
            <a:ext cx="8740395" cy="1569660"/>
          </a:xfrm>
          <a:prstGeom prst="rect">
            <a:avLst/>
          </a:prstGeom>
        </p:spPr>
        <p:style>
          <a:lnRef idx="1">
            <a:schemeClr val="accent4"/>
          </a:lnRef>
          <a:fillRef idx="2">
            <a:schemeClr val="accent4"/>
          </a:fillRef>
          <a:effectRef idx="1">
            <a:schemeClr val="accent4"/>
          </a:effectRef>
          <a:fontRef idx="minor">
            <a:schemeClr val="dk1"/>
          </a:fontRef>
        </p:style>
        <p:txBody>
          <a:bodyPr wrap="square">
            <a:spAutoFit/>
          </a:bodyPr>
          <a:lstStyle/>
          <a:p>
            <a:pPr marL="285750" indent="-285750" algn="just" rtl="1">
              <a:lnSpc>
                <a:spcPct val="150000"/>
              </a:lnSpc>
              <a:buFont typeface="Wingdings" panose="05000000000000000000" pitchFamily="2" charset="2"/>
              <a:buChar char="§"/>
            </a:pPr>
            <a:r>
              <a:rPr lang="ar-SA" sz="1600" dirty="0">
                <a:latin typeface="Alexandria" pitchFamily="2" charset="-78"/>
                <a:cs typeface="Alexandria" pitchFamily="2" charset="-78"/>
              </a:rPr>
              <a:t>تقوم هذه الطريقة على اختيار فرد معين وبناء على ما يقدمه هذا الفرد من معلومات تهم موضوع دراسة الباحث، يقرر الباحث من هو الشخص الثاني الذي سيقوم باختياره لاستكمال المعلومات والمشاهدات المطلوبة وهكذا. لذلك سميت بعينة الكرة الثلجية حيث يعتبر الفرد الأول النقطة التي سيبدأ حولها التكثيف لاكتمال الكرة أي اكتمال العينة</a:t>
            </a:r>
            <a:endParaRPr lang="ar-SY" sz="1600" dirty="0">
              <a:latin typeface="Alexandria" pitchFamily="2" charset="-78"/>
              <a:cs typeface="Alexandria" pitchFamily="2" charset="-78"/>
            </a:endParaRPr>
          </a:p>
        </p:txBody>
      </p:sp>
      <p:pic>
        <p:nvPicPr>
          <p:cNvPr id="14" name="Picture 2" descr="Snowball sampling' helps you find and mobilize your unofficial opinion  leaders - Cutting Edge PR Insights"/>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407855" y="2231963"/>
            <a:ext cx="4130004" cy="22817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0842723"/>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Rounded Corners 24"/>
          <p:cNvSpPr/>
          <p:nvPr/>
        </p:nvSpPr>
        <p:spPr>
          <a:xfrm>
            <a:off x="1181062" y="1285190"/>
            <a:ext cx="9345750" cy="49251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p:cNvSpPr txBox="1"/>
          <p:nvPr/>
        </p:nvSpPr>
        <p:spPr>
          <a:xfrm>
            <a:off x="3190928" y="729958"/>
            <a:ext cx="4952771" cy="461665"/>
          </a:xfrm>
          <a:prstGeom prst="rect">
            <a:avLst/>
          </a:prstGeom>
          <a:noFill/>
        </p:spPr>
        <p:txBody>
          <a:bodyPr wrap="square" rtlCol="0">
            <a:spAutoFit/>
          </a:bodyPr>
          <a:lstStyle/>
          <a:p>
            <a:pPr lvl="0" algn="ctr" fontAlgn="base">
              <a:spcBef>
                <a:spcPct val="0"/>
              </a:spcBef>
              <a:spcAft>
                <a:spcPct val="0"/>
              </a:spcAft>
              <a:defRPr/>
            </a:pPr>
            <a:r>
              <a:rPr lang="ar-SY" sz="2400" dirty="0">
                <a:latin typeface="Alexandria" pitchFamily="2" charset="-78"/>
                <a:cs typeface="Alexandria" pitchFamily="2" charset="-78"/>
              </a:rPr>
              <a:t>العينات </a:t>
            </a:r>
            <a:r>
              <a:rPr lang="ar-SY" sz="2400" dirty="0" smtClean="0">
                <a:latin typeface="Alexandria" pitchFamily="2" charset="-78"/>
                <a:cs typeface="Alexandria" pitchFamily="2" charset="-78"/>
              </a:rPr>
              <a:t>المتحيزة </a:t>
            </a:r>
            <a:endParaRPr lang="en-US" sz="2200" kern="0" dirty="0">
              <a:latin typeface="Alexandria" pitchFamily="2" charset="-78"/>
              <a:cs typeface="Alexandria" pitchFamily="2" charset="-78"/>
            </a:endParaRPr>
          </a:p>
        </p:txBody>
      </p:sp>
      <p:sp>
        <p:nvSpPr>
          <p:cNvPr id="9" name="Rectangle 12">
            <a:extLst>
              <a:ext uri="{FF2B5EF4-FFF2-40B4-BE49-F238E27FC236}">
                <a16:creationId xmlns:a16="http://schemas.microsoft.com/office/drawing/2014/main" id="{322FB9E1-3D02-4085-BD64-185BE6B8199E}"/>
              </a:ext>
            </a:extLst>
          </p:cNvPr>
          <p:cNvSpPr/>
          <p:nvPr/>
        </p:nvSpPr>
        <p:spPr>
          <a:xfrm>
            <a:off x="1392409" y="1431416"/>
            <a:ext cx="8610600" cy="824729"/>
          </a:xfrm>
          <a:prstGeom prst="rect">
            <a:avLst/>
          </a:prstGeom>
          <a:solidFill>
            <a:srgbClr val="00B050"/>
          </a:solidFill>
          <a:ln w="12700" cap="flat" cmpd="sng" algn="ctr">
            <a:noFill/>
            <a:prstDash val="solid"/>
            <a:miter lim="800000"/>
          </a:ln>
          <a:effectLst/>
        </p:spPr>
        <p:txBody>
          <a:bodyPr rtlCol="0" anchor="ctr"/>
          <a:lstStyle/>
          <a:p>
            <a:pPr algn="ctr" defTabSz="713232">
              <a:defRPr/>
            </a:pPr>
            <a:endParaRPr lang="en-US" sz="1404" kern="0" dirty="0">
              <a:solidFill>
                <a:prstClr val="white"/>
              </a:solidFill>
              <a:latin typeface="Roboto Lt"/>
            </a:endParaRPr>
          </a:p>
        </p:txBody>
      </p:sp>
      <p:sp>
        <p:nvSpPr>
          <p:cNvPr id="10" name="Rectangle 13">
            <a:extLst>
              <a:ext uri="{FF2B5EF4-FFF2-40B4-BE49-F238E27FC236}">
                <a16:creationId xmlns:a16="http://schemas.microsoft.com/office/drawing/2014/main" id="{C26F6FC2-9EFF-4DBD-93B3-7074C996864A}"/>
              </a:ext>
            </a:extLst>
          </p:cNvPr>
          <p:cNvSpPr/>
          <p:nvPr/>
        </p:nvSpPr>
        <p:spPr>
          <a:xfrm>
            <a:off x="1778485" y="1431539"/>
            <a:ext cx="7812741" cy="824729"/>
          </a:xfrm>
          <a:prstGeom prst="rect">
            <a:avLst/>
          </a:prstGeom>
          <a:solidFill>
            <a:srgbClr val="445468"/>
          </a:solidFill>
          <a:ln w="12700" cap="flat" cmpd="sng" algn="ctr">
            <a:noFill/>
            <a:prstDash val="solid"/>
            <a:miter lim="800000"/>
          </a:ln>
          <a:effectLst/>
        </p:spPr>
        <p:txBody>
          <a:bodyPr rtlCol="0" anchor="ctr"/>
          <a:lstStyle/>
          <a:p>
            <a:pPr algn="ctr" defTabSz="713232">
              <a:defRPr/>
            </a:pPr>
            <a:endParaRPr lang="en-US" sz="1404" kern="0" dirty="0">
              <a:solidFill>
                <a:prstClr val="white"/>
              </a:solidFill>
              <a:latin typeface="Roboto Lt"/>
            </a:endParaRPr>
          </a:p>
        </p:txBody>
      </p:sp>
      <p:sp>
        <p:nvSpPr>
          <p:cNvPr id="11" name="Text Placeholder 5">
            <a:extLst>
              <a:ext uri="{FF2B5EF4-FFF2-40B4-BE49-F238E27FC236}">
                <a16:creationId xmlns:a16="http://schemas.microsoft.com/office/drawing/2014/main" id="{A7CF46FF-7721-4B18-A180-1C63C3BE314A}"/>
              </a:ext>
            </a:extLst>
          </p:cNvPr>
          <p:cNvSpPr txBox="1">
            <a:spLocks/>
          </p:cNvSpPr>
          <p:nvPr/>
        </p:nvSpPr>
        <p:spPr>
          <a:xfrm>
            <a:off x="1778485" y="1412776"/>
            <a:ext cx="7976529" cy="648212"/>
          </a:xfrm>
          <a:prstGeom prst="rect">
            <a:avLst/>
          </a:prstGeom>
        </p:spPr>
        <p:txBody>
          <a:bodyPr vert="horz" lIns="91440" tIns="45720" rIns="91440" bIns="45720" rtlCol="0">
            <a:noAutofit/>
          </a:bodyPr>
          <a:lstStyle>
            <a:lvl1pPr marL="0" indent="0" algn="ctr" defTabSz="685800" rtl="0" eaLnBrk="1" latinLnBrk="0" hangingPunct="1">
              <a:lnSpc>
                <a:spcPct val="90000"/>
              </a:lnSpc>
              <a:spcBef>
                <a:spcPts val="750"/>
              </a:spcBef>
              <a:buFont typeface="Arial" panose="020B0604020202020204" pitchFamily="34" charset="0"/>
              <a:buNone/>
              <a:defRPr sz="2000" kern="1200">
                <a:solidFill>
                  <a:schemeClr val="tx1"/>
                </a:solidFill>
                <a:latin typeface="+mj-lt"/>
                <a:ea typeface="Roboto" pitchFamily="2" charset="0"/>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117475" defTabSz="914400" rtl="1">
              <a:lnSpc>
                <a:spcPct val="150000"/>
              </a:lnSpc>
              <a:spcBef>
                <a:spcPct val="20000"/>
              </a:spcBef>
              <a:buClr>
                <a:srgbClr val="C00000"/>
              </a:buClr>
              <a:buSzPct val="95000"/>
              <a:tabLst>
                <a:tab pos="174625" algn="l"/>
              </a:tabLst>
            </a:pPr>
            <a:r>
              <a:rPr lang="ar-SA" sz="1700" b="1" dirty="0">
                <a:solidFill>
                  <a:schemeClr val="bg1"/>
                </a:solidFill>
                <a:latin typeface="Alexandria" pitchFamily="2" charset="-78"/>
                <a:cs typeface="Alexandria" pitchFamily="2" charset="-78"/>
              </a:rPr>
              <a:t>تكون العينة متحيزة إذا لم يكن اختيار افرادها فد تم حسب الأصول الصحيحة. ويرجع أسباب التحيز في اختيار العينات إلى عوامل ثلاثة </a:t>
            </a:r>
            <a:endParaRPr lang="ar-SY" sz="1700" b="1" dirty="0">
              <a:solidFill>
                <a:schemeClr val="bg1"/>
              </a:solidFill>
              <a:latin typeface="Alexandria" pitchFamily="2" charset="-78"/>
              <a:ea typeface="+mn-ea"/>
              <a:cs typeface="Alexandria" pitchFamily="2" charset="-78"/>
            </a:endParaRPr>
          </a:p>
        </p:txBody>
      </p:sp>
      <p:sp>
        <p:nvSpPr>
          <p:cNvPr id="12" name="角丸四角形 35">
            <a:extLst>
              <a:ext uri="{FF2B5EF4-FFF2-40B4-BE49-F238E27FC236}">
                <a16:creationId xmlns:a16="http://schemas.microsoft.com/office/drawing/2014/main" id="{F900390E-B570-4491-B902-29E8DC81FF58}"/>
              </a:ext>
            </a:extLst>
          </p:cNvPr>
          <p:cNvSpPr/>
          <p:nvPr/>
        </p:nvSpPr>
        <p:spPr>
          <a:xfrm>
            <a:off x="4109616" y="2523937"/>
            <a:ext cx="5748646" cy="761047"/>
          </a:xfrm>
          <a:prstGeom prst="roundRect">
            <a:avLst>
              <a:gd name="adj" fmla="val 50000"/>
            </a:avLst>
          </a:prstGeom>
          <a:solidFill>
            <a:srgbClr val="C6F1FF"/>
          </a:solidFill>
          <a:ln w="25400" cap="flat" cmpd="sng" algn="ctr">
            <a:solidFill>
              <a:srgbClr val="0092C0"/>
            </a:solid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endParaRPr kumimoji="1" lang="ja-JP" altLang="en-US" sz="2400" kern="0" dirty="0">
              <a:solidFill>
                <a:prstClr val="white"/>
              </a:solidFill>
              <a:latin typeface="Route 159 Light" pitchFamily="50" charset="0"/>
              <a:ea typeface="ＭＳ Ｐゴシック" panose="020B0600070205080204" pitchFamily="34" charset="-128"/>
            </a:endParaRPr>
          </a:p>
        </p:txBody>
      </p:sp>
      <p:sp>
        <p:nvSpPr>
          <p:cNvPr id="13" name="円/楕円 4">
            <a:extLst>
              <a:ext uri="{FF2B5EF4-FFF2-40B4-BE49-F238E27FC236}">
                <a16:creationId xmlns:a16="http://schemas.microsoft.com/office/drawing/2014/main" id="{1D68BC83-ADF0-45B0-97BB-32ECAEE90DC1}"/>
              </a:ext>
            </a:extLst>
          </p:cNvPr>
          <p:cNvSpPr/>
          <p:nvPr/>
        </p:nvSpPr>
        <p:spPr>
          <a:xfrm>
            <a:off x="9323324" y="2750764"/>
            <a:ext cx="288610" cy="320040"/>
          </a:xfrm>
          <a:prstGeom prst="ellipse">
            <a:avLst/>
          </a:prstGeom>
          <a:solidFill>
            <a:srgbClr val="0092C0"/>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endParaRPr kumimoji="1" lang="ja-JP" altLang="en-US" sz="3200" kern="0">
              <a:solidFill>
                <a:srgbClr val="5BB8D1"/>
              </a:solidFill>
              <a:latin typeface="Open Sans"/>
              <a:ea typeface="ＭＳ Ｐゴシック" panose="020B0600070205080204" pitchFamily="34" charset="-128"/>
            </a:endParaRPr>
          </a:p>
        </p:txBody>
      </p:sp>
      <p:sp>
        <p:nvSpPr>
          <p:cNvPr id="14" name="テキスト プレースホルダー 6">
            <a:extLst>
              <a:ext uri="{FF2B5EF4-FFF2-40B4-BE49-F238E27FC236}">
                <a16:creationId xmlns:a16="http://schemas.microsoft.com/office/drawing/2014/main" id="{4469869A-1DE7-4C5F-B7C5-9225CD0E7793}"/>
              </a:ext>
            </a:extLst>
          </p:cNvPr>
          <p:cNvSpPr txBox="1">
            <a:spLocks/>
          </p:cNvSpPr>
          <p:nvPr/>
        </p:nvSpPr>
        <p:spPr>
          <a:xfrm>
            <a:off x="4117752" y="2696167"/>
            <a:ext cx="6099494" cy="429233"/>
          </a:xfrm>
          <a:prstGeom prst="rect">
            <a:avLst/>
          </a:prstGeom>
        </p:spPr>
        <p:txBody>
          <a:bodyPr vert="horz" lIns="163275" tIns="81638" rIns="163275" bIns="81638"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2800" i="0" kern="1200" baseline="0">
                <a:solidFill>
                  <a:schemeClr val="bg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rtl="1"/>
            <a:r>
              <a:rPr lang="ar-SA" sz="2400" dirty="0">
                <a:solidFill>
                  <a:schemeClr val="bg2">
                    <a:lumMod val="10000"/>
                  </a:schemeClr>
                </a:solidFill>
              </a:rPr>
              <a:t>اختيار العينة بدون استعمال إطار للمجتمع</a:t>
            </a:r>
            <a:endParaRPr lang="en-US" sz="2400" dirty="0">
              <a:solidFill>
                <a:schemeClr val="bg2">
                  <a:lumMod val="10000"/>
                </a:schemeClr>
              </a:solidFill>
            </a:endParaRPr>
          </a:p>
        </p:txBody>
      </p:sp>
      <p:sp>
        <p:nvSpPr>
          <p:cNvPr id="15" name="角丸四角形 35">
            <a:extLst>
              <a:ext uri="{FF2B5EF4-FFF2-40B4-BE49-F238E27FC236}">
                <a16:creationId xmlns:a16="http://schemas.microsoft.com/office/drawing/2014/main" id="{F900390E-B570-4491-B902-29E8DC81FF58}"/>
              </a:ext>
            </a:extLst>
          </p:cNvPr>
          <p:cNvSpPr/>
          <p:nvPr/>
        </p:nvSpPr>
        <p:spPr>
          <a:xfrm>
            <a:off x="5414693" y="3676065"/>
            <a:ext cx="4463916" cy="761047"/>
          </a:xfrm>
          <a:prstGeom prst="roundRect">
            <a:avLst>
              <a:gd name="adj" fmla="val 50000"/>
            </a:avLst>
          </a:prstGeom>
          <a:solidFill>
            <a:srgbClr val="C6F1FF"/>
          </a:solidFill>
          <a:ln w="25400" cap="flat" cmpd="sng" algn="ctr">
            <a:solidFill>
              <a:srgbClr val="0092C0"/>
            </a:solid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endParaRPr kumimoji="1" lang="ja-JP" altLang="en-US" sz="2400" kern="0" dirty="0">
              <a:solidFill>
                <a:prstClr val="white"/>
              </a:solidFill>
              <a:latin typeface="Route 159 Light" pitchFamily="50" charset="0"/>
              <a:ea typeface="ＭＳ Ｐゴシック" panose="020B0600070205080204" pitchFamily="34" charset="-128"/>
            </a:endParaRPr>
          </a:p>
        </p:txBody>
      </p:sp>
      <p:sp>
        <p:nvSpPr>
          <p:cNvPr id="16" name="円/楕円 4">
            <a:extLst>
              <a:ext uri="{FF2B5EF4-FFF2-40B4-BE49-F238E27FC236}">
                <a16:creationId xmlns:a16="http://schemas.microsoft.com/office/drawing/2014/main" id="{1D68BC83-ADF0-45B0-97BB-32ECAEE90DC1}"/>
              </a:ext>
            </a:extLst>
          </p:cNvPr>
          <p:cNvSpPr/>
          <p:nvPr/>
        </p:nvSpPr>
        <p:spPr>
          <a:xfrm>
            <a:off x="9412649" y="3953203"/>
            <a:ext cx="288610" cy="320040"/>
          </a:xfrm>
          <a:prstGeom prst="ellipse">
            <a:avLst/>
          </a:prstGeom>
          <a:solidFill>
            <a:srgbClr val="0092C0"/>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endParaRPr kumimoji="1" lang="ja-JP" altLang="en-US" sz="3200" kern="0">
              <a:solidFill>
                <a:srgbClr val="5BB8D1"/>
              </a:solidFill>
              <a:latin typeface="Open Sans"/>
              <a:ea typeface="ＭＳ Ｐゴシック" panose="020B0600070205080204" pitchFamily="34" charset="-128"/>
            </a:endParaRPr>
          </a:p>
        </p:txBody>
      </p:sp>
      <p:sp>
        <p:nvSpPr>
          <p:cNvPr id="17" name="テキスト プレースホルダー 6">
            <a:extLst>
              <a:ext uri="{FF2B5EF4-FFF2-40B4-BE49-F238E27FC236}">
                <a16:creationId xmlns:a16="http://schemas.microsoft.com/office/drawing/2014/main" id="{4469869A-1DE7-4C5F-B7C5-9225CD0E7793}"/>
              </a:ext>
            </a:extLst>
          </p:cNvPr>
          <p:cNvSpPr txBox="1">
            <a:spLocks/>
          </p:cNvSpPr>
          <p:nvPr/>
        </p:nvSpPr>
        <p:spPr>
          <a:xfrm>
            <a:off x="3317528" y="3841973"/>
            <a:ext cx="6099494" cy="429233"/>
          </a:xfrm>
          <a:prstGeom prst="rect">
            <a:avLst/>
          </a:prstGeom>
        </p:spPr>
        <p:txBody>
          <a:bodyPr vert="horz" lIns="163275" tIns="81638" rIns="163275" bIns="81638"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2800" i="0" kern="1200" baseline="0">
                <a:solidFill>
                  <a:schemeClr val="bg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lvl="0" algn="r" rtl="1"/>
            <a:r>
              <a:rPr lang="ar-SA" sz="2400" dirty="0">
                <a:solidFill>
                  <a:schemeClr val="bg2">
                    <a:lumMod val="10000"/>
                  </a:schemeClr>
                </a:solidFill>
              </a:rPr>
              <a:t>أخذ العينة من </a:t>
            </a:r>
            <a:r>
              <a:rPr lang="ar-SA" sz="2400" dirty="0" smtClean="0">
                <a:solidFill>
                  <a:schemeClr val="bg2">
                    <a:lumMod val="10000"/>
                  </a:schemeClr>
                </a:solidFill>
              </a:rPr>
              <a:t>إطار خاطئ </a:t>
            </a:r>
            <a:r>
              <a:rPr lang="ar-SA" sz="2400" dirty="0">
                <a:solidFill>
                  <a:schemeClr val="bg2">
                    <a:lumMod val="10000"/>
                  </a:schemeClr>
                </a:solidFill>
              </a:rPr>
              <a:t>أو </a:t>
            </a:r>
            <a:r>
              <a:rPr lang="ar-SA" sz="2400" dirty="0" smtClean="0">
                <a:solidFill>
                  <a:schemeClr val="bg2">
                    <a:lumMod val="10000"/>
                  </a:schemeClr>
                </a:solidFill>
              </a:rPr>
              <a:t>غير</a:t>
            </a:r>
            <a:r>
              <a:rPr lang="en-US" sz="2400" dirty="0" smtClean="0">
                <a:solidFill>
                  <a:schemeClr val="bg2">
                    <a:lumMod val="10000"/>
                  </a:schemeClr>
                </a:solidFill>
              </a:rPr>
              <a:t> </a:t>
            </a:r>
            <a:r>
              <a:rPr lang="ar-SA" sz="2400" dirty="0" smtClean="0">
                <a:solidFill>
                  <a:schemeClr val="bg2">
                    <a:lumMod val="10000"/>
                  </a:schemeClr>
                </a:solidFill>
              </a:rPr>
              <a:t>تام</a:t>
            </a:r>
            <a:endParaRPr lang="en-US" sz="2400" b="1" dirty="0">
              <a:solidFill>
                <a:schemeClr val="bg2">
                  <a:lumMod val="10000"/>
                </a:schemeClr>
              </a:solidFill>
            </a:endParaRPr>
          </a:p>
        </p:txBody>
      </p:sp>
      <p:sp>
        <p:nvSpPr>
          <p:cNvPr id="18" name="角丸四角形 35">
            <a:extLst>
              <a:ext uri="{FF2B5EF4-FFF2-40B4-BE49-F238E27FC236}">
                <a16:creationId xmlns:a16="http://schemas.microsoft.com/office/drawing/2014/main" id="{F900390E-B570-4491-B902-29E8DC81FF58}"/>
              </a:ext>
            </a:extLst>
          </p:cNvPr>
          <p:cNvSpPr/>
          <p:nvPr/>
        </p:nvSpPr>
        <p:spPr>
          <a:xfrm>
            <a:off x="5374905" y="4900201"/>
            <a:ext cx="4500674" cy="761047"/>
          </a:xfrm>
          <a:prstGeom prst="roundRect">
            <a:avLst>
              <a:gd name="adj" fmla="val 50000"/>
            </a:avLst>
          </a:prstGeom>
          <a:solidFill>
            <a:srgbClr val="C6F1FF"/>
          </a:solidFill>
          <a:ln w="25400" cap="flat" cmpd="sng" algn="ctr">
            <a:solidFill>
              <a:srgbClr val="0092C0"/>
            </a:solid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endParaRPr kumimoji="1" lang="ja-JP" altLang="en-US" sz="2400" kern="0" dirty="0">
              <a:solidFill>
                <a:prstClr val="white"/>
              </a:solidFill>
              <a:latin typeface="Route 159 Light" pitchFamily="50" charset="0"/>
              <a:ea typeface="ＭＳ Ｐゴシック" panose="020B0600070205080204" pitchFamily="34" charset="-128"/>
            </a:endParaRPr>
          </a:p>
        </p:txBody>
      </p:sp>
      <p:sp>
        <p:nvSpPr>
          <p:cNvPr id="19" name="円/楕円 4">
            <a:extLst>
              <a:ext uri="{FF2B5EF4-FFF2-40B4-BE49-F238E27FC236}">
                <a16:creationId xmlns:a16="http://schemas.microsoft.com/office/drawing/2014/main" id="{1D68BC83-ADF0-45B0-97BB-32ECAEE90DC1}"/>
              </a:ext>
            </a:extLst>
          </p:cNvPr>
          <p:cNvSpPr/>
          <p:nvPr/>
        </p:nvSpPr>
        <p:spPr>
          <a:xfrm>
            <a:off x="9340641" y="5127028"/>
            <a:ext cx="288610" cy="320040"/>
          </a:xfrm>
          <a:prstGeom prst="ellipse">
            <a:avLst/>
          </a:prstGeom>
          <a:solidFill>
            <a:srgbClr val="0092C0"/>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endParaRPr kumimoji="1" lang="ja-JP" altLang="en-US" sz="3200" kern="0">
              <a:solidFill>
                <a:srgbClr val="5BB8D1"/>
              </a:solidFill>
              <a:latin typeface="Open Sans"/>
              <a:ea typeface="ＭＳ Ｐゴシック" panose="020B0600070205080204" pitchFamily="34" charset="-128"/>
            </a:endParaRPr>
          </a:p>
        </p:txBody>
      </p:sp>
      <p:sp>
        <p:nvSpPr>
          <p:cNvPr id="20" name="テキスト プレースホルダー 6">
            <a:extLst>
              <a:ext uri="{FF2B5EF4-FFF2-40B4-BE49-F238E27FC236}">
                <a16:creationId xmlns:a16="http://schemas.microsoft.com/office/drawing/2014/main" id="{4469869A-1DE7-4C5F-B7C5-9225CD0E7793}"/>
              </a:ext>
            </a:extLst>
          </p:cNvPr>
          <p:cNvSpPr txBox="1">
            <a:spLocks/>
          </p:cNvSpPr>
          <p:nvPr/>
        </p:nvSpPr>
        <p:spPr>
          <a:xfrm>
            <a:off x="3245520" y="5015798"/>
            <a:ext cx="6099494" cy="429233"/>
          </a:xfrm>
          <a:prstGeom prst="rect">
            <a:avLst/>
          </a:prstGeom>
        </p:spPr>
        <p:txBody>
          <a:bodyPr vert="horz" lIns="163275" tIns="81638" rIns="163275" bIns="81638"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2800" i="0" kern="1200" baseline="0">
                <a:solidFill>
                  <a:schemeClr val="bg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lvl="0" algn="r" rtl="1"/>
            <a:r>
              <a:rPr lang="ar-SA" sz="2400" dirty="0">
                <a:solidFill>
                  <a:schemeClr val="bg2">
                    <a:lumMod val="10000"/>
                  </a:schemeClr>
                </a:solidFill>
              </a:rPr>
              <a:t>عدم جمع البيانات من بعض الأفراد</a:t>
            </a:r>
            <a:endParaRPr lang="en-US" sz="2400" b="1" dirty="0">
              <a:solidFill>
                <a:schemeClr val="bg2">
                  <a:lumMod val="10000"/>
                </a:schemeClr>
              </a:solidFill>
            </a:endParaRPr>
          </a:p>
        </p:txBody>
      </p:sp>
    </p:spTree>
    <p:extLst>
      <p:ext uri="{BB962C8B-B14F-4D97-AF65-F5344CB8AC3E}">
        <p14:creationId xmlns:p14="http://schemas.microsoft.com/office/powerpoint/2010/main" val="3141525748"/>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1"/>
            <a:ext cx="9345750" cy="54585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952771" cy="461665"/>
          </a:xfrm>
          <a:prstGeom prst="rect">
            <a:avLst/>
          </a:prstGeom>
          <a:noFill/>
        </p:spPr>
        <p:txBody>
          <a:bodyPr wrap="square" rtlCol="0">
            <a:spAutoFit/>
          </a:bodyPr>
          <a:lstStyle/>
          <a:p>
            <a:pPr lvl="0" algn="ctr" fontAlgn="base">
              <a:spcBef>
                <a:spcPct val="0"/>
              </a:spcBef>
              <a:spcAft>
                <a:spcPct val="0"/>
              </a:spcAft>
              <a:defRPr/>
            </a:pPr>
            <a:r>
              <a:rPr lang="ar-SY" sz="2400" dirty="0">
                <a:latin typeface="Alexandria" pitchFamily="2" charset="-78"/>
                <a:cs typeface="Alexandria" pitchFamily="2" charset="-78"/>
              </a:rPr>
              <a:t>العينات المتحيزة </a:t>
            </a:r>
            <a:endParaRPr lang="en-US" sz="2200" kern="0" dirty="0">
              <a:latin typeface="Alexandria" pitchFamily="2" charset="-78"/>
              <a:cs typeface="Alexandria" pitchFamily="2" charset="-78"/>
            </a:endParaRPr>
          </a:p>
        </p:txBody>
      </p:sp>
      <p:sp>
        <p:nvSpPr>
          <p:cNvPr id="8" name="Rectangle 27">
            <a:extLst>
              <a:ext uri="{FF2B5EF4-FFF2-40B4-BE49-F238E27FC236}">
                <a16:creationId xmlns:a16="http://schemas.microsoft.com/office/drawing/2014/main" id="{340E357E-D8C2-487F-AB8E-2239496FCEE4}"/>
              </a:ext>
            </a:extLst>
          </p:cNvPr>
          <p:cNvSpPr/>
          <p:nvPr/>
        </p:nvSpPr>
        <p:spPr>
          <a:xfrm>
            <a:off x="4953001" y="1491169"/>
            <a:ext cx="5128408" cy="761046"/>
          </a:xfrm>
          <a:prstGeom prst="rect">
            <a:avLst/>
          </a:prstGeom>
          <a:solidFill>
            <a:srgbClr val="FF3F5F"/>
          </a:solidFill>
          <a:ln w="12700" cap="flat" cmpd="sng" algn="ctr">
            <a:noFill/>
            <a:prstDash val="solid"/>
            <a:miter lim="800000"/>
          </a:ln>
          <a:effectLst/>
        </p:spPr>
        <p:txBody>
          <a:bodyPr rtlCol="0" anchor="ctr"/>
          <a:lstStyle/>
          <a:p>
            <a:pPr algn="ctr" defTabSz="713232">
              <a:defRPr/>
            </a:pPr>
            <a:endParaRPr lang="en-US" sz="1404" kern="0" dirty="0">
              <a:solidFill>
                <a:prstClr val="white"/>
              </a:solidFill>
              <a:latin typeface="Simplified Arabic" panose="02020603050405020304" pitchFamily="18" charset="-78"/>
              <a:cs typeface="Simplified Arabic" panose="02020603050405020304" pitchFamily="18" charset="-78"/>
            </a:endParaRPr>
          </a:p>
        </p:txBody>
      </p:sp>
      <p:sp>
        <p:nvSpPr>
          <p:cNvPr id="9" name="Rectangle 29">
            <a:extLst>
              <a:ext uri="{FF2B5EF4-FFF2-40B4-BE49-F238E27FC236}">
                <a16:creationId xmlns:a16="http://schemas.microsoft.com/office/drawing/2014/main" id="{FC91549B-62C1-410A-8119-2888F6105AC8}"/>
              </a:ext>
            </a:extLst>
          </p:cNvPr>
          <p:cNvSpPr/>
          <p:nvPr/>
        </p:nvSpPr>
        <p:spPr>
          <a:xfrm>
            <a:off x="5194301" y="1491168"/>
            <a:ext cx="4506106" cy="761047"/>
          </a:xfrm>
          <a:prstGeom prst="rect">
            <a:avLst/>
          </a:prstGeom>
          <a:solidFill>
            <a:srgbClr val="445468"/>
          </a:solidFill>
          <a:ln w="12700" cap="flat" cmpd="sng" algn="ctr">
            <a:noFill/>
            <a:prstDash val="solid"/>
            <a:miter lim="800000"/>
          </a:ln>
          <a:effectLst/>
        </p:spPr>
        <p:txBody>
          <a:bodyPr rtlCol="0" anchor="ctr"/>
          <a:lstStyle/>
          <a:p>
            <a:pPr algn="ctr" defTabSz="713232">
              <a:defRPr/>
            </a:pPr>
            <a:endParaRPr lang="en-US" sz="2400" kern="0" dirty="0">
              <a:solidFill>
                <a:prstClr val="white"/>
              </a:solidFill>
              <a:latin typeface="Simplified Arabic" panose="02020603050405020304" pitchFamily="18" charset="-78"/>
              <a:cs typeface="Simplified Arabic" panose="02020603050405020304" pitchFamily="18" charset="-78"/>
            </a:endParaRPr>
          </a:p>
        </p:txBody>
      </p:sp>
      <p:sp>
        <p:nvSpPr>
          <p:cNvPr id="10" name="Text Placeholder 5">
            <a:extLst>
              <a:ext uri="{FF2B5EF4-FFF2-40B4-BE49-F238E27FC236}">
                <a16:creationId xmlns:a16="http://schemas.microsoft.com/office/drawing/2014/main" id="{AA7ACD4C-59FB-42D1-A2D0-2ACB00B9DBF7}"/>
              </a:ext>
            </a:extLst>
          </p:cNvPr>
          <p:cNvSpPr txBox="1">
            <a:spLocks/>
          </p:cNvSpPr>
          <p:nvPr/>
        </p:nvSpPr>
        <p:spPr>
          <a:xfrm>
            <a:off x="5079504" y="1658665"/>
            <a:ext cx="4585757" cy="320040"/>
          </a:xfrm>
          <a:prstGeom prst="rect">
            <a:avLst/>
          </a:prstGeom>
        </p:spPr>
        <p:txBody>
          <a:bodyPr vert="horz" lIns="91440" tIns="45720" rIns="91440" bIns="45720" rtlCol="0">
            <a:noAutofit/>
          </a:bodyPr>
          <a:lstStyle>
            <a:lvl1pPr marL="0" indent="0" algn="ctr" defTabSz="685800" rtl="0" eaLnBrk="1" latinLnBrk="0" hangingPunct="1">
              <a:lnSpc>
                <a:spcPct val="90000"/>
              </a:lnSpc>
              <a:spcBef>
                <a:spcPts val="750"/>
              </a:spcBef>
              <a:buFont typeface="Arial" panose="020B0604020202020204" pitchFamily="34" charset="0"/>
              <a:buNone/>
              <a:defRPr sz="2000" kern="1200">
                <a:solidFill>
                  <a:schemeClr val="tx1"/>
                </a:solidFill>
                <a:latin typeface="+mj-lt"/>
                <a:ea typeface="Roboto" pitchFamily="2" charset="0"/>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lvl="0" algn="r" defTabSz="914400" rtl="1">
              <a:lnSpc>
                <a:spcPct val="100000"/>
              </a:lnSpc>
              <a:spcBef>
                <a:spcPts val="0"/>
              </a:spcBef>
            </a:pPr>
            <a:r>
              <a:rPr lang="ar-SA" sz="1700" b="1" dirty="0">
                <a:solidFill>
                  <a:schemeClr val="bg1"/>
                </a:solidFill>
                <a:latin typeface="Alexandria" pitchFamily="2" charset="-78"/>
                <a:ea typeface="+mn-ea"/>
                <a:cs typeface="Alexandria" pitchFamily="2" charset="-78"/>
              </a:rPr>
              <a:t>اختيار العينة بدون استعمال إطار للمجتمع</a:t>
            </a:r>
            <a:endParaRPr lang="en-US" sz="1700" b="1" dirty="0">
              <a:solidFill>
                <a:schemeClr val="bg1"/>
              </a:solidFill>
              <a:latin typeface="Alexandria" pitchFamily="2" charset="-78"/>
              <a:ea typeface="+mn-ea"/>
              <a:cs typeface="Alexandria" pitchFamily="2" charset="-78"/>
            </a:endParaRPr>
          </a:p>
        </p:txBody>
      </p:sp>
      <p:sp>
        <p:nvSpPr>
          <p:cNvPr id="11" name="مستطيل 2"/>
          <p:cNvSpPr/>
          <p:nvPr/>
        </p:nvSpPr>
        <p:spPr>
          <a:xfrm>
            <a:off x="1479104" y="2343631"/>
            <a:ext cx="8280920" cy="789319"/>
          </a:xfrm>
          <a:prstGeom prst="rect">
            <a:avLst/>
          </a:prstGeom>
        </p:spPr>
        <p:style>
          <a:lnRef idx="1">
            <a:schemeClr val="accent2"/>
          </a:lnRef>
          <a:fillRef idx="2">
            <a:schemeClr val="accent2"/>
          </a:fillRef>
          <a:effectRef idx="1">
            <a:schemeClr val="accent2"/>
          </a:effectRef>
          <a:fontRef idx="minor">
            <a:schemeClr val="dk1"/>
          </a:fontRef>
        </p:style>
        <p:txBody>
          <a:bodyPr wrap="square">
            <a:spAutoFit/>
          </a:bodyPr>
          <a:lstStyle/>
          <a:p>
            <a:pPr algn="ctr" rtl="1">
              <a:lnSpc>
                <a:spcPct val="150000"/>
              </a:lnSpc>
            </a:pPr>
            <a:r>
              <a:rPr lang="ar-SA" sz="1600" dirty="0">
                <a:latin typeface="Alexandria" pitchFamily="2" charset="-78"/>
                <a:cs typeface="Alexandria" pitchFamily="2" charset="-78"/>
              </a:rPr>
              <a:t>هناك بعض الدراسات التي يعرض الناس عن الاشتراك فيها لسبب أو لآخر، ولذا يلجأ الباحث إلى تكوين عينة عن طريق </a:t>
            </a:r>
            <a:r>
              <a:rPr lang="ar-SA" sz="1600" dirty="0" smtClean="0">
                <a:latin typeface="Alexandria" pitchFamily="2" charset="-78"/>
                <a:cs typeface="Alexandria" pitchFamily="2" charset="-78"/>
              </a:rPr>
              <a:t>المتطوعين</a:t>
            </a:r>
            <a:r>
              <a:rPr lang="en-US" sz="1600" dirty="0" smtClean="0">
                <a:latin typeface="Alexandria" pitchFamily="2" charset="-78"/>
                <a:cs typeface="Alexandria" pitchFamily="2" charset="-78"/>
              </a:rPr>
              <a:t>.</a:t>
            </a:r>
            <a:endParaRPr lang="ar-SY" sz="1600" dirty="0">
              <a:latin typeface="Alexandria" pitchFamily="2" charset="-78"/>
              <a:cs typeface="Alexandria" pitchFamily="2" charset="-78"/>
            </a:endParaRPr>
          </a:p>
        </p:txBody>
      </p:sp>
      <p:sp>
        <p:nvSpPr>
          <p:cNvPr id="12" name="مستطيل 7"/>
          <p:cNvSpPr/>
          <p:nvPr/>
        </p:nvSpPr>
        <p:spPr>
          <a:xfrm>
            <a:off x="1479104" y="3403426"/>
            <a:ext cx="8280920" cy="461665"/>
          </a:xfrm>
          <a:prstGeom prst="rect">
            <a:avLst/>
          </a:prstGeom>
        </p:spPr>
        <p:style>
          <a:lnRef idx="1">
            <a:schemeClr val="accent2"/>
          </a:lnRef>
          <a:fillRef idx="2">
            <a:schemeClr val="accent2"/>
          </a:fillRef>
          <a:effectRef idx="1">
            <a:schemeClr val="accent2"/>
          </a:effectRef>
          <a:fontRef idx="minor">
            <a:schemeClr val="dk1"/>
          </a:fontRef>
        </p:style>
        <p:txBody>
          <a:bodyPr wrap="square">
            <a:spAutoFit/>
          </a:bodyPr>
          <a:lstStyle/>
          <a:p>
            <a:pPr algn="ctr" rtl="1">
              <a:lnSpc>
                <a:spcPct val="150000"/>
              </a:lnSpc>
            </a:pPr>
            <a:r>
              <a:rPr lang="ar-SA" sz="1600" dirty="0">
                <a:latin typeface="Alexandria" pitchFamily="2" charset="-78"/>
                <a:cs typeface="Alexandria" pitchFamily="2" charset="-78"/>
              </a:rPr>
              <a:t>يلجأ بعض الباحثين إلى اتخاذ أقربائهم أو أصدقائهم </a:t>
            </a:r>
            <a:r>
              <a:rPr lang="ar-SA" sz="1600" dirty="0" smtClean="0">
                <a:latin typeface="Alexandria" pitchFamily="2" charset="-78"/>
                <a:cs typeface="Alexandria" pitchFamily="2" charset="-78"/>
              </a:rPr>
              <a:t>ومعارفهم</a:t>
            </a:r>
            <a:r>
              <a:rPr lang="en-US" sz="1600" dirty="0" smtClean="0">
                <a:latin typeface="Alexandria" pitchFamily="2" charset="-78"/>
                <a:cs typeface="Alexandria" pitchFamily="2" charset="-78"/>
              </a:rPr>
              <a:t>.</a:t>
            </a:r>
            <a:endParaRPr lang="ar-SY" sz="1600" dirty="0">
              <a:latin typeface="Alexandria" pitchFamily="2" charset="-78"/>
              <a:cs typeface="Alexandria" pitchFamily="2" charset="-78"/>
            </a:endParaRPr>
          </a:p>
        </p:txBody>
      </p:sp>
      <p:sp>
        <p:nvSpPr>
          <p:cNvPr id="13" name="مستطيل 8"/>
          <p:cNvSpPr/>
          <p:nvPr/>
        </p:nvSpPr>
        <p:spPr>
          <a:xfrm>
            <a:off x="1479104" y="4081115"/>
            <a:ext cx="8280920" cy="461665"/>
          </a:xfrm>
          <a:prstGeom prst="rect">
            <a:avLst/>
          </a:prstGeom>
        </p:spPr>
        <p:style>
          <a:lnRef idx="1">
            <a:schemeClr val="accent2"/>
          </a:lnRef>
          <a:fillRef idx="2">
            <a:schemeClr val="accent2"/>
          </a:fillRef>
          <a:effectRef idx="1">
            <a:schemeClr val="accent2"/>
          </a:effectRef>
          <a:fontRef idx="minor">
            <a:schemeClr val="dk1"/>
          </a:fontRef>
        </p:style>
        <p:txBody>
          <a:bodyPr wrap="square">
            <a:spAutoFit/>
          </a:bodyPr>
          <a:lstStyle/>
          <a:p>
            <a:pPr algn="ctr" rtl="1">
              <a:lnSpc>
                <a:spcPct val="150000"/>
              </a:lnSpc>
            </a:pPr>
            <a:r>
              <a:rPr lang="ar-SA" sz="1600" dirty="0">
                <a:latin typeface="Alexandria" pitchFamily="2" charset="-78"/>
                <a:cs typeface="Alexandria" pitchFamily="2" charset="-78"/>
              </a:rPr>
              <a:t>يعمد بعض الباحثين أحيانا إلى اختيار عيناتهم من أمكنة خاصة أو محددة جدا</a:t>
            </a:r>
            <a:endParaRPr lang="ar-SY" sz="1600" dirty="0">
              <a:latin typeface="Alexandria" pitchFamily="2" charset="-78"/>
              <a:cs typeface="Alexandria" pitchFamily="2" charset="-78"/>
            </a:endParaRPr>
          </a:p>
        </p:txBody>
      </p:sp>
      <p:sp>
        <p:nvSpPr>
          <p:cNvPr id="14" name="مستطيل 9"/>
          <p:cNvSpPr/>
          <p:nvPr/>
        </p:nvSpPr>
        <p:spPr>
          <a:xfrm>
            <a:off x="1479105" y="4758804"/>
            <a:ext cx="8280920" cy="830997"/>
          </a:xfrm>
          <a:prstGeom prst="rect">
            <a:avLst/>
          </a:prstGeom>
        </p:spPr>
        <p:style>
          <a:lnRef idx="1">
            <a:schemeClr val="accent2"/>
          </a:lnRef>
          <a:fillRef idx="2">
            <a:schemeClr val="accent2"/>
          </a:fillRef>
          <a:effectRef idx="1">
            <a:schemeClr val="accent2"/>
          </a:effectRef>
          <a:fontRef idx="minor">
            <a:schemeClr val="dk1"/>
          </a:fontRef>
        </p:style>
        <p:txBody>
          <a:bodyPr wrap="square">
            <a:spAutoFit/>
          </a:bodyPr>
          <a:lstStyle/>
          <a:p>
            <a:pPr algn="ctr" rtl="1">
              <a:lnSpc>
                <a:spcPct val="150000"/>
              </a:lnSpc>
            </a:pPr>
            <a:r>
              <a:rPr lang="ar-SA" sz="1600" dirty="0">
                <a:latin typeface="Alexandria" pitchFamily="2" charset="-78"/>
                <a:cs typeface="Alexandria" pitchFamily="2" charset="-78"/>
              </a:rPr>
              <a:t>يميل بعض الباحثين إلى استخدام المرضى في المستشفيات أو</a:t>
            </a:r>
            <a:r>
              <a:rPr lang="ar-SY" sz="1600" dirty="0">
                <a:latin typeface="Alexandria" pitchFamily="2" charset="-78"/>
                <a:cs typeface="Alexandria" pitchFamily="2" charset="-78"/>
              </a:rPr>
              <a:t>ا</a:t>
            </a:r>
            <a:r>
              <a:rPr lang="ar-SA" sz="1600" dirty="0">
                <a:latin typeface="Alexandria" pitchFamily="2" charset="-78"/>
                <a:cs typeface="Alexandria" pitchFamily="2" charset="-78"/>
              </a:rPr>
              <a:t>لطلبة في المدارس كأفراد في عيناتهم لإمكانية حصر عدد كبير منهم في مكان </a:t>
            </a:r>
            <a:r>
              <a:rPr lang="ar-SA" sz="1600" dirty="0" err="1">
                <a:latin typeface="Alexandria" pitchFamily="2" charset="-78"/>
                <a:cs typeface="Alexandria" pitchFamily="2" charset="-78"/>
              </a:rPr>
              <a:t>أوأمكنة</a:t>
            </a:r>
            <a:r>
              <a:rPr lang="ar-SA" sz="1600" dirty="0">
                <a:latin typeface="Alexandria" pitchFamily="2" charset="-78"/>
                <a:cs typeface="Alexandria" pitchFamily="2" charset="-78"/>
              </a:rPr>
              <a:t> معينة.</a:t>
            </a:r>
            <a:endParaRPr lang="en-US" sz="1600" dirty="0">
              <a:latin typeface="Alexandria" pitchFamily="2" charset="-78"/>
              <a:cs typeface="Alexandria" pitchFamily="2" charset="-78"/>
            </a:endParaRPr>
          </a:p>
        </p:txBody>
      </p:sp>
      <p:sp>
        <p:nvSpPr>
          <p:cNvPr id="15" name="مستطيل 10"/>
          <p:cNvSpPr/>
          <p:nvPr/>
        </p:nvSpPr>
        <p:spPr>
          <a:xfrm>
            <a:off x="1479104" y="5766916"/>
            <a:ext cx="8267312" cy="830997"/>
          </a:xfrm>
          <a:prstGeom prst="rect">
            <a:avLst/>
          </a:prstGeom>
        </p:spPr>
        <p:style>
          <a:lnRef idx="1">
            <a:schemeClr val="accent2"/>
          </a:lnRef>
          <a:fillRef idx="2">
            <a:schemeClr val="accent2"/>
          </a:fillRef>
          <a:effectRef idx="1">
            <a:schemeClr val="accent2"/>
          </a:effectRef>
          <a:fontRef idx="minor">
            <a:schemeClr val="dk1"/>
          </a:fontRef>
        </p:style>
        <p:txBody>
          <a:bodyPr wrap="square">
            <a:spAutoFit/>
          </a:bodyPr>
          <a:lstStyle/>
          <a:p>
            <a:pPr algn="ctr" rtl="1">
              <a:lnSpc>
                <a:spcPct val="150000"/>
              </a:lnSpc>
            </a:pPr>
            <a:r>
              <a:rPr lang="ar-SA" sz="1600" dirty="0">
                <a:latin typeface="Alexandria" pitchFamily="2" charset="-78"/>
                <a:cs typeface="Alexandria" pitchFamily="2" charset="-78"/>
              </a:rPr>
              <a:t>يميل بعض الباحثين إلى استخدام أشخاص يتميزون بصفة أو صفات معينة أفراد رغم كون هذه الصفات المأخوذة بعين الاعتبار ليس لها علاقة بالظاهرة مدار </a:t>
            </a:r>
            <a:r>
              <a:rPr lang="ar-SA" sz="1600" dirty="0" smtClean="0">
                <a:latin typeface="Alexandria" pitchFamily="2" charset="-78"/>
                <a:cs typeface="Alexandria" pitchFamily="2" charset="-78"/>
              </a:rPr>
              <a:t>البحث</a:t>
            </a:r>
            <a:r>
              <a:rPr lang="en-US" sz="1600" dirty="0" smtClean="0">
                <a:latin typeface="Alexandria" pitchFamily="2" charset="-78"/>
                <a:cs typeface="Alexandria" pitchFamily="2" charset="-78"/>
              </a:rPr>
              <a:t>.</a:t>
            </a:r>
            <a:endParaRPr lang="ar-SY" sz="1600" dirty="0">
              <a:latin typeface="Alexandria" pitchFamily="2" charset="-78"/>
              <a:cs typeface="Alexandria" pitchFamily="2" charset="-78"/>
            </a:endParaRPr>
          </a:p>
        </p:txBody>
      </p:sp>
      <p:sp>
        <p:nvSpPr>
          <p:cNvPr id="16" name="مخطط انسيابي: رابط 11"/>
          <p:cNvSpPr/>
          <p:nvPr/>
        </p:nvSpPr>
        <p:spPr>
          <a:xfrm>
            <a:off x="9832032" y="2451641"/>
            <a:ext cx="648072" cy="614973"/>
          </a:xfrm>
          <a:prstGeom prst="flowChartConnector">
            <a:avLst/>
          </a:pr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sz="2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1</a:t>
            </a:r>
            <a:endParaRPr lang="ar-SY" sz="2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17" name="مخطط انسيابي: رابط 30"/>
          <p:cNvSpPr/>
          <p:nvPr/>
        </p:nvSpPr>
        <p:spPr>
          <a:xfrm>
            <a:off x="9832032" y="3313997"/>
            <a:ext cx="648072" cy="614973"/>
          </a:xfrm>
          <a:prstGeom prst="flowChartConnector">
            <a:avLst/>
          </a:pr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sz="2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2</a:t>
            </a:r>
            <a:endParaRPr lang="ar-SY" sz="2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18" name="مخطط انسيابي: رابط 31"/>
          <p:cNvSpPr/>
          <p:nvPr/>
        </p:nvSpPr>
        <p:spPr>
          <a:xfrm>
            <a:off x="9832032" y="4004460"/>
            <a:ext cx="648072" cy="614973"/>
          </a:xfrm>
          <a:prstGeom prst="flowChartConnector">
            <a:avLst/>
          </a:pr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sz="2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3</a:t>
            </a:r>
            <a:endParaRPr lang="ar-SY" sz="2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19" name="مخطط انسيابي: رابط 32"/>
          <p:cNvSpPr/>
          <p:nvPr/>
        </p:nvSpPr>
        <p:spPr>
          <a:xfrm>
            <a:off x="9832032" y="4866815"/>
            <a:ext cx="648072" cy="614973"/>
          </a:xfrm>
          <a:prstGeom prst="flowChartConnector">
            <a:avLst/>
          </a:pr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sz="2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4</a:t>
            </a:r>
            <a:endParaRPr lang="ar-SY" sz="2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20" name="مخطط انسيابي: رابط 33"/>
          <p:cNvSpPr/>
          <p:nvPr/>
        </p:nvSpPr>
        <p:spPr>
          <a:xfrm>
            <a:off x="9832032" y="5874927"/>
            <a:ext cx="648072" cy="614973"/>
          </a:xfrm>
          <a:prstGeom prst="flowChartConnector">
            <a:avLst/>
          </a:pr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sz="2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5</a:t>
            </a:r>
            <a:endParaRPr lang="ar-SY" sz="2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extLst>
      <p:ext uri="{BB962C8B-B14F-4D97-AF65-F5344CB8AC3E}">
        <p14:creationId xmlns:p14="http://schemas.microsoft.com/office/powerpoint/2010/main" val="1194520873"/>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0"/>
            <a:ext cx="9345750" cy="43620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952771" cy="461665"/>
          </a:xfrm>
          <a:prstGeom prst="rect">
            <a:avLst/>
          </a:prstGeom>
          <a:noFill/>
        </p:spPr>
        <p:txBody>
          <a:bodyPr wrap="square" rtlCol="0">
            <a:spAutoFit/>
          </a:bodyPr>
          <a:lstStyle/>
          <a:p>
            <a:pPr lvl="0" algn="ctr" fontAlgn="base">
              <a:spcBef>
                <a:spcPct val="0"/>
              </a:spcBef>
              <a:spcAft>
                <a:spcPct val="0"/>
              </a:spcAft>
              <a:defRPr/>
            </a:pPr>
            <a:r>
              <a:rPr lang="ar-SY" sz="2400" dirty="0">
                <a:latin typeface="Alexandria" pitchFamily="2" charset="-78"/>
                <a:cs typeface="Alexandria" pitchFamily="2" charset="-78"/>
              </a:rPr>
              <a:t>العينات المتحيزة </a:t>
            </a:r>
            <a:endParaRPr lang="en-US" sz="2200" kern="0" dirty="0">
              <a:latin typeface="Alexandria" pitchFamily="2" charset="-78"/>
              <a:cs typeface="Alexandria" pitchFamily="2" charset="-78"/>
            </a:endParaRPr>
          </a:p>
        </p:txBody>
      </p:sp>
      <p:sp>
        <p:nvSpPr>
          <p:cNvPr id="8" name="Rectangle 27">
            <a:extLst>
              <a:ext uri="{FF2B5EF4-FFF2-40B4-BE49-F238E27FC236}">
                <a16:creationId xmlns:a16="http://schemas.microsoft.com/office/drawing/2014/main" id="{340E357E-D8C2-487F-AB8E-2239496FCEE4}"/>
              </a:ext>
            </a:extLst>
          </p:cNvPr>
          <p:cNvSpPr/>
          <p:nvPr/>
        </p:nvSpPr>
        <p:spPr>
          <a:xfrm>
            <a:off x="6964135" y="1681669"/>
            <a:ext cx="3193473" cy="761046"/>
          </a:xfrm>
          <a:prstGeom prst="rect">
            <a:avLst/>
          </a:prstGeom>
          <a:solidFill>
            <a:srgbClr val="FF3F5F"/>
          </a:solidFill>
          <a:ln w="12700" cap="flat" cmpd="sng" algn="ctr">
            <a:noFill/>
            <a:prstDash val="solid"/>
            <a:miter lim="800000"/>
          </a:ln>
          <a:effectLst/>
        </p:spPr>
        <p:txBody>
          <a:bodyPr rtlCol="0" anchor="ctr"/>
          <a:lstStyle/>
          <a:p>
            <a:pPr algn="ctr" defTabSz="713232">
              <a:defRPr/>
            </a:pPr>
            <a:endParaRPr lang="en-US" sz="1404" kern="0" dirty="0">
              <a:solidFill>
                <a:prstClr val="white"/>
              </a:solidFill>
              <a:latin typeface="Simplified Arabic" panose="02020603050405020304" pitchFamily="18" charset="-78"/>
              <a:cs typeface="Simplified Arabic" panose="02020603050405020304" pitchFamily="18" charset="-78"/>
            </a:endParaRPr>
          </a:p>
        </p:txBody>
      </p:sp>
      <p:sp>
        <p:nvSpPr>
          <p:cNvPr id="9" name="Rectangle 29">
            <a:extLst>
              <a:ext uri="{FF2B5EF4-FFF2-40B4-BE49-F238E27FC236}">
                <a16:creationId xmlns:a16="http://schemas.microsoft.com/office/drawing/2014/main" id="{FC91549B-62C1-410A-8119-2888F6105AC8}"/>
              </a:ext>
            </a:extLst>
          </p:cNvPr>
          <p:cNvSpPr/>
          <p:nvPr/>
        </p:nvSpPr>
        <p:spPr>
          <a:xfrm>
            <a:off x="5660974" y="1692445"/>
            <a:ext cx="4250101" cy="761047"/>
          </a:xfrm>
          <a:prstGeom prst="rect">
            <a:avLst/>
          </a:prstGeom>
          <a:solidFill>
            <a:srgbClr val="445468"/>
          </a:solidFill>
          <a:ln w="12700" cap="flat" cmpd="sng" algn="ctr">
            <a:noFill/>
            <a:prstDash val="solid"/>
            <a:miter lim="800000"/>
          </a:ln>
          <a:effectLst/>
        </p:spPr>
        <p:txBody>
          <a:bodyPr rtlCol="0" anchor="ctr"/>
          <a:lstStyle/>
          <a:p>
            <a:pPr algn="ctr" defTabSz="713232">
              <a:defRPr/>
            </a:pPr>
            <a:endParaRPr lang="en-US" sz="2400" kern="0" dirty="0">
              <a:solidFill>
                <a:prstClr val="white"/>
              </a:solidFill>
              <a:latin typeface="Simplified Arabic" panose="02020603050405020304" pitchFamily="18" charset="-78"/>
              <a:cs typeface="Simplified Arabic" panose="02020603050405020304" pitchFamily="18" charset="-78"/>
            </a:endParaRPr>
          </a:p>
        </p:txBody>
      </p:sp>
      <p:sp>
        <p:nvSpPr>
          <p:cNvPr id="10" name="Text Placeholder 5">
            <a:extLst>
              <a:ext uri="{FF2B5EF4-FFF2-40B4-BE49-F238E27FC236}">
                <a16:creationId xmlns:a16="http://schemas.microsoft.com/office/drawing/2014/main" id="{AA7ACD4C-59FB-42D1-A2D0-2ACB00B9DBF7}"/>
              </a:ext>
            </a:extLst>
          </p:cNvPr>
          <p:cNvSpPr txBox="1">
            <a:spLocks/>
          </p:cNvSpPr>
          <p:nvPr/>
        </p:nvSpPr>
        <p:spPr>
          <a:xfrm>
            <a:off x="5155704" y="1849165"/>
            <a:ext cx="4585757" cy="320040"/>
          </a:xfrm>
          <a:prstGeom prst="rect">
            <a:avLst/>
          </a:prstGeom>
        </p:spPr>
        <p:txBody>
          <a:bodyPr vert="horz" lIns="91440" tIns="45720" rIns="91440" bIns="45720" rtlCol="0">
            <a:noAutofit/>
          </a:bodyPr>
          <a:lstStyle>
            <a:lvl1pPr marL="0" indent="0" algn="ctr" defTabSz="685800" rtl="0" eaLnBrk="1" latinLnBrk="0" hangingPunct="1">
              <a:lnSpc>
                <a:spcPct val="90000"/>
              </a:lnSpc>
              <a:spcBef>
                <a:spcPts val="750"/>
              </a:spcBef>
              <a:buFont typeface="Arial" panose="020B0604020202020204" pitchFamily="34" charset="0"/>
              <a:buNone/>
              <a:defRPr sz="2000" kern="1200">
                <a:solidFill>
                  <a:schemeClr val="tx1"/>
                </a:solidFill>
                <a:latin typeface="+mj-lt"/>
                <a:ea typeface="Roboto" pitchFamily="2" charset="0"/>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lvl="0" algn="r" defTabSz="914400" rtl="1">
              <a:lnSpc>
                <a:spcPct val="100000"/>
              </a:lnSpc>
              <a:spcBef>
                <a:spcPts val="0"/>
              </a:spcBef>
            </a:pPr>
            <a:r>
              <a:rPr lang="ar-SA" sz="1800" b="1" dirty="0">
                <a:solidFill>
                  <a:schemeClr val="bg1"/>
                </a:solidFill>
                <a:latin typeface="Alexandria" pitchFamily="2" charset="-78"/>
                <a:ea typeface="+mn-ea"/>
                <a:cs typeface="Alexandria" pitchFamily="2" charset="-78"/>
              </a:rPr>
              <a:t>أخذ العينة من </a:t>
            </a:r>
            <a:r>
              <a:rPr lang="ar-SA" sz="1800" b="1" dirty="0" smtClean="0">
                <a:solidFill>
                  <a:schemeClr val="bg1"/>
                </a:solidFill>
                <a:latin typeface="Alexandria" pitchFamily="2" charset="-78"/>
                <a:ea typeface="+mn-ea"/>
                <a:cs typeface="Alexandria" pitchFamily="2" charset="-78"/>
              </a:rPr>
              <a:t>إطار خاطئ </a:t>
            </a:r>
            <a:r>
              <a:rPr lang="ar-SA" sz="1800" b="1" dirty="0">
                <a:solidFill>
                  <a:schemeClr val="bg1"/>
                </a:solidFill>
                <a:latin typeface="Alexandria" pitchFamily="2" charset="-78"/>
                <a:ea typeface="+mn-ea"/>
                <a:cs typeface="Alexandria" pitchFamily="2" charset="-78"/>
              </a:rPr>
              <a:t>أو </a:t>
            </a:r>
            <a:r>
              <a:rPr lang="ar-SA" sz="1800" b="1" dirty="0" smtClean="0">
                <a:solidFill>
                  <a:schemeClr val="bg1"/>
                </a:solidFill>
                <a:latin typeface="Alexandria" pitchFamily="2" charset="-78"/>
                <a:ea typeface="+mn-ea"/>
                <a:cs typeface="Alexandria" pitchFamily="2" charset="-78"/>
              </a:rPr>
              <a:t>غير</a:t>
            </a:r>
            <a:r>
              <a:rPr lang="en-US" sz="1800" b="1" dirty="0" smtClean="0">
                <a:solidFill>
                  <a:schemeClr val="bg1"/>
                </a:solidFill>
                <a:latin typeface="Alexandria" pitchFamily="2" charset="-78"/>
                <a:ea typeface="+mn-ea"/>
                <a:cs typeface="Alexandria" pitchFamily="2" charset="-78"/>
              </a:rPr>
              <a:t> </a:t>
            </a:r>
            <a:r>
              <a:rPr lang="ar-SA" sz="1800" b="1" dirty="0" smtClean="0">
                <a:solidFill>
                  <a:schemeClr val="bg1"/>
                </a:solidFill>
                <a:latin typeface="Alexandria" pitchFamily="2" charset="-78"/>
                <a:ea typeface="+mn-ea"/>
                <a:cs typeface="Alexandria" pitchFamily="2" charset="-78"/>
              </a:rPr>
              <a:t>تام</a:t>
            </a:r>
            <a:endParaRPr lang="en-US" sz="1800" b="1" dirty="0">
              <a:solidFill>
                <a:schemeClr val="bg1"/>
              </a:solidFill>
              <a:latin typeface="Alexandria" pitchFamily="2" charset="-78"/>
              <a:ea typeface="+mn-ea"/>
              <a:cs typeface="Alexandria" pitchFamily="2" charset="-78"/>
            </a:endParaRPr>
          </a:p>
        </p:txBody>
      </p:sp>
      <p:sp>
        <p:nvSpPr>
          <p:cNvPr id="11" name="Rectangle 12">
            <a:extLst>
              <a:ext uri="{FF2B5EF4-FFF2-40B4-BE49-F238E27FC236}">
                <a16:creationId xmlns:a16="http://schemas.microsoft.com/office/drawing/2014/main" id="{322FB9E1-3D02-4085-BD64-185BE6B8199E}"/>
              </a:ext>
            </a:extLst>
          </p:cNvPr>
          <p:cNvSpPr/>
          <p:nvPr/>
        </p:nvSpPr>
        <p:spPr>
          <a:xfrm>
            <a:off x="1646408" y="2645065"/>
            <a:ext cx="8511200" cy="824729"/>
          </a:xfrm>
          <a:prstGeom prst="rect">
            <a:avLst/>
          </a:prstGeom>
          <a:solidFill>
            <a:srgbClr val="00B050"/>
          </a:solidFill>
          <a:ln w="12700" cap="flat" cmpd="sng" algn="ctr">
            <a:noFill/>
            <a:prstDash val="solid"/>
            <a:miter lim="800000"/>
          </a:ln>
          <a:effectLst/>
        </p:spPr>
        <p:txBody>
          <a:bodyPr rtlCol="0" anchor="ctr"/>
          <a:lstStyle/>
          <a:p>
            <a:pPr algn="ctr" defTabSz="713232">
              <a:defRPr/>
            </a:pPr>
            <a:endParaRPr lang="en-US" sz="1404" kern="0" dirty="0">
              <a:solidFill>
                <a:prstClr val="white"/>
              </a:solidFill>
              <a:latin typeface="Roboto Lt"/>
            </a:endParaRPr>
          </a:p>
        </p:txBody>
      </p:sp>
      <p:sp>
        <p:nvSpPr>
          <p:cNvPr id="12" name="Rectangle 13">
            <a:extLst>
              <a:ext uri="{FF2B5EF4-FFF2-40B4-BE49-F238E27FC236}">
                <a16:creationId xmlns:a16="http://schemas.microsoft.com/office/drawing/2014/main" id="{C26F6FC2-9EFF-4DBD-93B3-7074C996864A}"/>
              </a:ext>
            </a:extLst>
          </p:cNvPr>
          <p:cNvSpPr/>
          <p:nvPr/>
        </p:nvSpPr>
        <p:spPr>
          <a:xfrm>
            <a:off x="2032484" y="2645188"/>
            <a:ext cx="7812741" cy="824729"/>
          </a:xfrm>
          <a:prstGeom prst="rect">
            <a:avLst/>
          </a:prstGeom>
          <a:solidFill>
            <a:srgbClr val="445468"/>
          </a:solidFill>
          <a:ln w="12700" cap="flat" cmpd="sng" algn="ctr">
            <a:noFill/>
            <a:prstDash val="solid"/>
            <a:miter lim="800000"/>
          </a:ln>
          <a:effectLst/>
        </p:spPr>
        <p:txBody>
          <a:bodyPr rtlCol="0" anchor="ctr"/>
          <a:lstStyle/>
          <a:p>
            <a:pPr algn="ctr" defTabSz="713232">
              <a:defRPr/>
            </a:pPr>
            <a:endParaRPr lang="en-US" sz="1404" kern="0" dirty="0">
              <a:solidFill>
                <a:prstClr val="white"/>
              </a:solidFill>
              <a:latin typeface="Roboto Lt"/>
            </a:endParaRPr>
          </a:p>
        </p:txBody>
      </p:sp>
      <p:sp>
        <p:nvSpPr>
          <p:cNvPr id="13" name="Text Placeholder 5">
            <a:extLst>
              <a:ext uri="{FF2B5EF4-FFF2-40B4-BE49-F238E27FC236}">
                <a16:creationId xmlns:a16="http://schemas.microsoft.com/office/drawing/2014/main" id="{A7CF46FF-7721-4B18-A180-1C63C3BE314A}"/>
              </a:ext>
            </a:extLst>
          </p:cNvPr>
          <p:cNvSpPr txBox="1">
            <a:spLocks/>
          </p:cNvSpPr>
          <p:nvPr/>
        </p:nvSpPr>
        <p:spPr>
          <a:xfrm>
            <a:off x="2032484" y="2626425"/>
            <a:ext cx="7976529" cy="648212"/>
          </a:xfrm>
          <a:prstGeom prst="rect">
            <a:avLst/>
          </a:prstGeom>
        </p:spPr>
        <p:txBody>
          <a:bodyPr vert="horz" lIns="91440" tIns="45720" rIns="91440" bIns="45720" rtlCol="0">
            <a:noAutofit/>
          </a:bodyPr>
          <a:lstStyle>
            <a:lvl1pPr marL="0" indent="0" algn="ctr" defTabSz="685800" rtl="0" eaLnBrk="1" latinLnBrk="0" hangingPunct="1">
              <a:lnSpc>
                <a:spcPct val="90000"/>
              </a:lnSpc>
              <a:spcBef>
                <a:spcPts val="750"/>
              </a:spcBef>
              <a:buFont typeface="Arial" panose="020B0604020202020204" pitchFamily="34" charset="0"/>
              <a:buNone/>
              <a:defRPr sz="2000" kern="1200">
                <a:solidFill>
                  <a:schemeClr val="tx1"/>
                </a:solidFill>
                <a:latin typeface="+mj-lt"/>
                <a:ea typeface="Roboto" pitchFamily="2" charset="0"/>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117475" defTabSz="914400" rtl="1">
              <a:lnSpc>
                <a:spcPct val="150000"/>
              </a:lnSpc>
              <a:spcBef>
                <a:spcPct val="20000"/>
              </a:spcBef>
              <a:buClr>
                <a:srgbClr val="C00000"/>
              </a:buClr>
              <a:buSzPct val="95000"/>
              <a:tabLst>
                <a:tab pos="174625" algn="l"/>
              </a:tabLst>
            </a:pPr>
            <a:r>
              <a:rPr lang="ar-SA" sz="1700" dirty="0">
                <a:solidFill>
                  <a:schemeClr val="bg1"/>
                </a:solidFill>
                <a:latin typeface="Alexandria" pitchFamily="2" charset="-78"/>
                <a:ea typeface="+mn-ea"/>
                <a:cs typeface="Alexandria" pitchFamily="2" charset="-78"/>
              </a:rPr>
              <a:t>تكون العينة متحيزة إذا لم يكن اختيار افرادها فد تم حسب الأصول الصحيحة. ويرجع أسباب التحيز في اختيار العينات إلى عوامل ثلاثة </a:t>
            </a:r>
            <a:endParaRPr lang="ar-SY" sz="1700" dirty="0">
              <a:solidFill>
                <a:schemeClr val="bg1"/>
              </a:solidFill>
              <a:latin typeface="Alexandria" pitchFamily="2" charset="-78"/>
              <a:ea typeface="+mn-ea"/>
              <a:cs typeface="Alexandria" pitchFamily="2" charset="-78"/>
            </a:endParaRPr>
          </a:p>
        </p:txBody>
      </p:sp>
      <p:sp>
        <p:nvSpPr>
          <p:cNvPr id="14" name="مستطيل 5"/>
          <p:cNvSpPr/>
          <p:nvPr/>
        </p:nvSpPr>
        <p:spPr>
          <a:xfrm>
            <a:off x="1721492" y="3876020"/>
            <a:ext cx="8460432" cy="353943"/>
          </a:xfrm>
          <a:prstGeom prst="rect">
            <a:avLst/>
          </a:prstGeom>
          <a:solidFill>
            <a:schemeClr val="accent2">
              <a:lumMod val="75000"/>
            </a:schemeClr>
          </a:solidFill>
        </p:spPr>
        <p:style>
          <a:lnRef idx="0">
            <a:schemeClr val="accent4"/>
          </a:lnRef>
          <a:fillRef idx="3">
            <a:schemeClr val="accent4"/>
          </a:fillRef>
          <a:effectRef idx="3">
            <a:schemeClr val="accent4"/>
          </a:effectRef>
          <a:fontRef idx="minor">
            <a:schemeClr val="lt1"/>
          </a:fontRef>
        </p:style>
        <p:txBody>
          <a:bodyPr wrap="square">
            <a:spAutoFit/>
          </a:bodyPr>
          <a:lstStyle/>
          <a:p>
            <a:pPr lvl="0"/>
            <a:r>
              <a:rPr lang="ar-SA" sz="1700" dirty="0">
                <a:solidFill>
                  <a:schemeClr val="bg1"/>
                </a:solidFill>
                <a:latin typeface="Alexandria" pitchFamily="2" charset="-78"/>
                <a:cs typeface="Alexandria" pitchFamily="2" charset="-78"/>
              </a:rPr>
              <a:t>استعمال إطار قديم لاختيار العينة، خصوصا إذا كان قد أصاب المجتمع بعض التغيرات</a:t>
            </a:r>
            <a:endParaRPr lang="en-US" sz="1700" dirty="0">
              <a:solidFill>
                <a:schemeClr val="bg1"/>
              </a:solidFill>
              <a:latin typeface="Alexandria" pitchFamily="2" charset="-78"/>
              <a:cs typeface="Alexandria" pitchFamily="2" charset="-78"/>
            </a:endParaRPr>
          </a:p>
        </p:txBody>
      </p:sp>
      <p:sp>
        <p:nvSpPr>
          <p:cNvPr id="15" name="مستطيل 6"/>
          <p:cNvSpPr/>
          <p:nvPr/>
        </p:nvSpPr>
        <p:spPr>
          <a:xfrm>
            <a:off x="1721492" y="4716121"/>
            <a:ext cx="8436116" cy="353943"/>
          </a:xfrm>
          <a:prstGeom prst="rect">
            <a:avLst/>
          </a:prstGeom>
          <a:solidFill>
            <a:schemeClr val="accent2">
              <a:lumMod val="75000"/>
            </a:schemeClr>
          </a:solidFill>
        </p:spPr>
        <p:style>
          <a:lnRef idx="0">
            <a:schemeClr val="accent4"/>
          </a:lnRef>
          <a:fillRef idx="3">
            <a:schemeClr val="accent4"/>
          </a:fillRef>
          <a:effectRef idx="3">
            <a:schemeClr val="accent4"/>
          </a:effectRef>
          <a:fontRef idx="minor">
            <a:schemeClr val="lt1"/>
          </a:fontRef>
        </p:style>
        <p:txBody>
          <a:bodyPr wrap="square">
            <a:spAutoFit/>
          </a:bodyPr>
          <a:lstStyle/>
          <a:p>
            <a:r>
              <a:rPr lang="ar-SA" sz="1700" dirty="0">
                <a:solidFill>
                  <a:schemeClr val="bg1"/>
                </a:solidFill>
                <a:latin typeface="Alexandria" pitchFamily="2" charset="-78"/>
                <a:cs typeface="Alexandria" pitchFamily="2" charset="-78"/>
              </a:rPr>
              <a:t>استعمال قوائم الانتخابات أو قوائم دافعي الضرائب في منطقة معينة كإطار</a:t>
            </a:r>
            <a:endParaRPr lang="ar-SY" sz="1700" dirty="0">
              <a:solidFill>
                <a:schemeClr val="bg1"/>
              </a:solidFill>
              <a:latin typeface="Alexandria" pitchFamily="2" charset="-78"/>
              <a:cs typeface="Alexandria" pitchFamily="2" charset="-78"/>
            </a:endParaRPr>
          </a:p>
        </p:txBody>
      </p:sp>
    </p:spTree>
    <p:extLst>
      <p:ext uri="{BB962C8B-B14F-4D97-AF65-F5344CB8AC3E}">
        <p14:creationId xmlns:p14="http://schemas.microsoft.com/office/powerpoint/2010/main" val="2780377254"/>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0"/>
            <a:ext cx="9345750" cy="54331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952771" cy="461665"/>
          </a:xfrm>
          <a:prstGeom prst="rect">
            <a:avLst/>
          </a:prstGeom>
          <a:noFill/>
        </p:spPr>
        <p:txBody>
          <a:bodyPr wrap="square" rtlCol="0">
            <a:spAutoFit/>
          </a:bodyPr>
          <a:lstStyle/>
          <a:p>
            <a:pPr lvl="0" algn="ctr" fontAlgn="base">
              <a:spcBef>
                <a:spcPct val="0"/>
              </a:spcBef>
              <a:spcAft>
                <a:spcPct val="0"/>
              </a:spcAft>
              <a:defRPr/>
            </a:pPr>
            <a:r>
              <a:rPr lang="ar-SY" sz="2400" dirty="0">
                <a:latin typeface="Alexandria" pitchFamily="2" charset="-78"/>
                <a:cs typeface="Alexandria" pitchFamily="2" charset="-78"/>
              </a:rPr>
              <a:t>العينات المتحيزة </a:t>
            </a:r>
            <a:endParaRPr lang="en-US" sz="2200" kern="0" dirty="0">
              <a:latin typeface="Alexandria" pitchFamily="2" charset="-78"/>
              <a:cs typeface="Alexandria" pitchFamily="2" charset="-78"/>
            </a:endParaRPr>
          </a:p>
        </p:txBody>
      </p:sp>
      <p:sp>
        <p:nvSpPr>
          <p:cNvPr id="8" name="Rectangle 27">
            <a:extLst>
              <a:ext uri="{FF2B5EF4-FFF2-40B4-BE49-F238E27FC236}">
                <a16:creationId xmlns:a16="http://schemas.microsoft.com/office/drawing/2014/main" id="{340E357E-D8C2-487F-AB8E-2239496FCEE4}"/>
              </a:ext>
            </a:extLst>
          </p:cNvPr>
          <p:cNvSpPr/>
          <p:nvPr/>
        </p:nvSpPr>
        <p:spPr>
          <a:xfrm>
            <a:off x="6964135" y="1414969"/>
            <a:ext cx="3193473" cy="761046"/>
          </a:xfrm>
          <a:prstGeom prst="rect">
            <a:avLst/>
          </a:prstGeom>
          <a:solidFill>
            <a:srgbClr val="FF3F5F"/>
          </a:solidFill>
          <a:ln w="12700" cap="flat" cmpd="sng" algn="ctr">
            <a:noFill/>
            <a:prstDash val="solid"/>
            <a:miter lim="800000"/>
          </a:ln>
          <a:effectLst/>
        </p:spPr>
        <p:txBody>
          <a:bodyPr rtlCol="0" anchor="ctr"/>
          <a:lstStyle/>
          <a:p>
            <a:pPr algn="ctr" defTabSz="713232">
              <a:defRPr/>
            </a:pPr>
            <a:endParaRPr lang="en-US" sz="1404" kern="0" dirty="0">
              <a:solidFill>
                <a:prstClr val="white"/>
              </a:solidFill>
              <a:latin typeface="Simplified Arabic" panose="02020603050405020304" pitchFamily="18" charset="-78"/>
              <a:cs typeface="Simplified Arabic" panose="02020603050405020304" pitchFamily="18" charset="-78"/>
            </a:endParaRPr>
          </a:p>
        </p:txBody>
      </p:sp>
      <p:sp>
        <p:nvSpPr>
          <p:cNvPr id="9" name="Rectangle 29">
            <a:extLst>
              <a:ext uri="{FF2B5EF4-FFF2-40B4-BE49-F238E27FC236}">
                <a16:creationId xmlns:a16="http://schemas.microsoft.com/office/drawing/2014/main" id="{FC91549B-62C1-410A-8119-2888F6105AC8}"/>
              </a:ext>
            </a:extLst>
          </p:cNvPr>
          <p:cNvSpPr/>
          <p:nvPr/>
        </p:nvSpPr>
        <p:spPr>
          <a:xfrm>
            <a:off x="5526505" y="1414968"/>
            <a:ext cx="4250101" cy="761047"/>
          </a:xfrm>
          <a:prstGeom prst="rect">
            <a:avLst/>
          </a:prstGeom>
          <a:solidFill>
            <a:srgbClr val="445468"/>
          </a:solidFill>
          <a:ln w="12700" cap="flat" cmpd="sng" algn="ctr">
            <a:noFill/>
            <a:prstDash val="solid"/>
            <a:miter lim="800000"/>
          </a:ln>
          <a:effectLst/>
        </p:spPr>
        <p:txBody>
          <a:bodyPr rtlCol="0" anchor="ctr"/>
          <a:lstStyle/>
          <a:p>
            <a:pPr algn="ctr" defTabSz="713232">
              <a:defRPr/>
            </a:pPr>
            <a:endParaRPr lang="en-US" sz="2400" kern="0" dirty="0">
              <a:solidFill>
                <a:prstClr val="white"/>
              </a:solidFill>
              <a:latin typeface="Simplified Arabic" panose="02020603050405020304" pitchFamily="18" charset="-78"/>
              <a:cs typeface="Simplified Arabic" panose="02020603050405020304" pitchFamily="18" charset="-78"/>
            </a:endParaRPr>
          </a:p>
        </p:txBody>
      </p:sp>
      <p:sp>
        <p:nvSpPr>
          <p:cNvPr id="10" name="Text Placeholder 5">
            <a:extLst>
              <a:ext uri="{FF2B5EF4-FFF2-40B4-BE49-F238E27FC236}">
                <a16:creationId xmlns:a16="http://schemas.microsoft.com/office/drawing/2014/main" id="{AA7ACD4C-59FB-42D1-A2D0-2ACB00B9DBF7}"/>
              </a:ext>
            </a:extLst>
          </p:cNvPr>
          <p:cNvSpPr txBox="1">
            <a:spLocks/>
          </p:cNvSpPr>
          <p:nvPr/>
        </p:nvSpPr>
        <p:spPr>
          <a:xfrm>
            <a:off x="5155704" y="1582465"/>
            <a:ext cx="4585757" cy="320040"/>
          </a:xfrm>
          <a:prstGeom prst="rect">
            <a:avLst/>
          </a:prstGeom>
        </p:spPr>
        <p:txBody>
          <a:bodyPr vert="horz" lIns="91440" tIns="45720" rIns="91440" bIns="45720" rtlCol="0">
            <a:noAutofit/>
          </a:bodyPr>
          <a:lstStyle>
            <a:lvl1pPr marL="0" indent="0" algn="ctr" defTabSz="685800" rtl="0" eaLnBrk="1" latinLnBrk="0" hangingPunct="1">
              <a:lnSpc>
                <a:spcPct val="90000"/>
              </a:lnSpc>
              <a:spcBef>
                <a:spcPts val="750"/>
              </a:spcBef>
              <a:buFont typeface="Arial" panose="020B0604020202020204" pitchFamily="34" charset="0"/>
              <a:buNone/>
              <a:defRPr sz="2000" kern="1200">
                <a:solidFill>
                  <a:schemeClr val="tx1"/>
                </a:solidFill>
                <a:latin typeface="+mj-lt"/>
                <a:ea typeface="Roboto" pitchFamily="2" charset="0"/>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lvl="0" algn="r" rtl="1"/>
            <a:r>
              <a:rPr lang="ar-SA" sz="1800" b="1" dirty="0">
                <a:solidFill>
                  <a:schemeClr val="bg1"/>
                </a:solidFill>
                <a:latin typeface="Alexandria" pitchFamily="2" charset="-78"/>
                <a:ea typeface="+mn-ea"/>
                <a:cs typeface="Alexandria" pitchFamily="2" charset="-78"/>
              </a:rPr>
              <a:t>عدم جمع البيانات من بعض الأفراد</a:t>
            </a:r>
            <a:endParaRPr lang="en-US" sz="1800" b="1" dirty="0">
              <a:solidFill>
                <a:schemeClr val="bg1"/>
              </a:solidFill>
              <a:latin typeface="Alexandria" pitchFamily="2" charset="-78"/>
              <a:ea typeface="+mn-ea"/>
              <a:cs typeface="Alexandria" pitchFamily="2" charset="-78"/>
            </a:endParaRPr>
          </a:p>
        </p:txBody>
      </p:sp>
      <p:sp>
        <p:nvSpPr>
          <p:cNvPr id="11" name="مستطيل 2"/>
          <p:cNvSpPr/>
          <p:nvPr/>
        </p:nvSpPr>
        <p:spPr>
          <a:xfrm>
            <a:off x="1498600" y="2391756"/>
            <a:ext cx="8242861" cy="876522"/>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marL="285750" indent="-285750" algn="r" rtl="1">
              <a:lnSpc>
                <a:spcPct val="150000"/>
              </a:lnSpc>
              <a:buFont typeface="Wingdings" panose="05000000000000000000" pitchFamily="2" charset="2"/>
              <a:buChar char="Ø"/>
            </a:pPr>
            <a:r>
              <a:rPr lang="ar-SA" dirty="0">
                <a:solidFill>
                  <a:schemeClr val="tx1"/>
                </a:solidFill>
                <a:latin typeface="Alexandria" pitchFamily="2" charset="-78"/>
                <a:cs typeface="Alexandria" pitchFamily="2" charset="-78"/>
              </a:rPr>
              <a:t>قد يغفل الباحث عند جمع البيانات عن بعض أفراد العينة، إما سهوا أو لأسباب تخرج عن نطاق مقدرته. </a:t>
            </a:r>
            <a:endParaRPr lang="en-US" dirty="0">
              <a:solidFill>
                <a:schemeClr val="tx1"/>
              </a:solidFill>
              <a:latin typeface="Alexandria" pitchFamily="2" charset="-78"/>
              <a:cs typeface="Alexandria" pitchFamily="2" charset="-78"/>
            </a:endParaRPr>
          </a:p>
        </p:txBody>
      </p:sp>
      <p:sp>
        <p:nvSpPr>
          <p:cNvPr id="12" name="مستطيل 4"/>
          <p:cNvSpPr/>
          <p:nvPr/>
        </p:nvSpPr>
        <p:spPr>
          <a:xfrm>
            <a:off x="1498600" y="3602484"/>
            <a:ext cx="8599905" cy="3000821"/>
          </a:xfrm>
          <a:prstGeom prst="rect">
            <a:avLst/>
          </a:prstGeom>
          <a:solidFill>
            <a:schemeClr val="bg1"/>
          </a:solidFill>
        </p:spPr>
        <p:style>
          <a:lnRef idx="0">
            <a:schemeClr val="accent6"/>
          </a:lnRef>
          <a:fillRef idx="3">
            <a:schemeClr val="accent6"/>
          </a:fillRef>
          <a:effectRef idx="3">
            <a:schemeClr val="accent6"/>
          </a:effectRef>
          <a:fontRef idx="minor">
            <a:schemeClr val="lt1"/>
          </a:fontRef>
        </p:style>
        <p:txBody>
          <a:bodyPr wrap="square">
            <a:spAutoFit/>
          </a:bodyPr>
          <a:lstStyle/>
          <a:p>
            <a:pPr marL="285750" indent="-285750" algn="just" rtl="1">
              <a:lnSpc>
                <a:spcPct val="150000"/>
              </a:lnSpc>
              <a:buFont typeface="Wingdings" panose="05000000000000000000" pitchFamily="2" charset="2"/>
              <a:buChar char="§"/>
            </a:pPr>
            <a:r>
              <a:rPr lang="ar-SA" dirty="0">
                <a:solidFill>
                  <a:schemeClr val="tx1"/>
                </a:solidFill>
                <a:latin typeface="Alexandria" pitchFamily="2" charset="-78"/>
                <a:cs typeface="Alexandria" pitchFamily="2" charset="-78"/>
              </a:rPr>
              <a:t>يتبين لنا من كل ما سبق أنه حتى يكون بوسعنا تعميم نتائج العينة على حالات أعم وأشمل، فعلينا أن نعمل على تخليصها من أخطاء التحيز السابقة الذكر، ما أمكن . أضف إلى ذلك أن طريقة اختيار العينة يجب أن تكون وفق الأصول الصحيحة. </a:t>
            </a:r>
            <a:endParaRPr lang="en-US" dirty="0" smtClean="0">
              <a:solidFill>
                <a:schemeClr val="tx1"/>
              </a:solidFill>
              <a:latin typeface="Alexandria" pitchFamily="2" charset="-78"/>
              <a:cs typeface="Alexandria" pitchFamily="2" charset="-78"/>
            </a:endParaRPr>
          </a:p>
          <a:p>
            <a:pPr marL="285750" indent="-285750" algn="just" rtl="1">
              <a:lnSpc>
                <a:spcPct val="150000"/>
              </a:lnSpc>
              <a:buFont typeface="Wingdings" panose="05000000000000000000" pitchFamily="2" charset="2"/>
              <a:buChar char="§"/>
            </a:pPr>
            <a:r>
              <a:rPr lang="ar-SA" dirty="0" smtClean="0">
                <a:solidFill>
                  <a:schemeClr val="tx1"/>
                </a:solidFill>
                <a:latin typeface="Alexandria" pitchFamily="2" charset="-78"/>
                <a:cs typeface="Alexandria" pitchFamily="2" charset="-78"/>
              </a:rPr>
              <a:t>فإما </a:t>
            </a:r>
            <a:r>
              <a:rPr lang="ar-SA" dirty="0">
                <a:solidFill>
                  <a:schemeClr val="tx1"/>
                </a:solidFill>
                <a:latin typeface="Alexandria" pitchFamily="2" charset="-78"/>
                <a:cs typeface="Alexandria" pitchFamily="2" charset="-78"/>
              </a:rPr>
              <a:t>أن يتم الاختيار بالطريقة العشوائية أو المنتظمة أو الطبقية، أو متعددة المراحل ومع أنه لا توجد أسس عامة لتفضيل إحدى هذه الطرق على الأخرى، إلا أن اختيار الطريقة المناسبة يكون رهنا بطبيعة الظاهرة المراد دراستها، وبالإمكانيات المادية المتوفرة لدى الباحث</a:t>
            </a:r>
            <a:endParaRPr lang="ar-SY" dirty="0">
              <a:solidFill>
                <a:schemeClr val="tx1"/>
              </a:solidFill>
              <a:latin typeface="Alexandria" pitchFamily="2" charset="-78"/>
              <a:cs typeface="Alexandria" pitchFamily="2" charset="-78"/>
            </a:endParaRPr>
          </a:p>
        </p:txBody>
      </p:sp>
    </p:spTree>
    <p:extLst>
      <p:ext uri="{BB962C8B-B14F-4D97-AF65-F5344CB8AC3E}">
        <p14:creationId xmlns:p14="http://schemas.microsoft.com/office/powerpoint/2010/main" val="1743482011"/>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schemas.microsoft.com/office/2006/documentManagement/types"/>
    <ds:schemaRef ds:uri="http://purl.org/dc/elements/1.1/"/>
    <ds:schemaRef ds:uri="http://schemas.microsoft.com/office/2006/metadata/properties"/>
    <ds:schemaRef ds:uri="http://purl.org/dc/terms/"/>
    <ds:schemaRef ds:uri="http://www.w3.org/XML/1998/namespace"/>
    <ds:schemaRef ds:uri="aca13214-df29-4e3c-a050-857c0bf7bd8e"/>
    <ds:schemaRef ds:uri="688354b5-287c-4cda-825e-1d7935aea40e"/>
    <ds:schemaRef ds:uri="http://schemas.openxmlformats.org/package/2006/metadata/core-properties"/>
    <ds:schemaRef ds:uri="http://purl.org/dc/dcmitype/"/>
    <ds:schemaRef ds:uri="http://schemas.microsoft.com/office/infopath/2007/PartnerControls"/>
  </ds:schemaRefs>
</ds:datastoreItem>
</file>

<file path=customXml/itemProps2.xml><?xml version="1.0" encoding="utf-8"?>
<ds:datastoreItem xmlns:ds="http://schemas.openxmlformats.org/officeDocument/2006/customXml" ds:itemID="{B5C796B8-89F6-446E-A1F1-DF73D2C4E619}"/>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918</TotalTime>
  <Words>1837</Words>
  <Application>Microsoft Office PowerPoint</Application>
  <PresentationFormat>Widescreen</PresentationFormat>
  <Paragraphs>180</Paragraphs>
  <Slides>41</Slides>
  <Notes>10</Notes>
  <HiddenSlides>0</HiddenSlides>
  <MMClips>0</MMClips>
  <ScaleCrop>false</ScaleCrop>
  <HeadingPairs>
    <vt:vector size="6" baseType="variant">
      <vt:variant>
        <vt:lpstr>Fonts Used</vt:lpstr>
      </vt:variant>
      <vt:variant>
        <vt:i4>16</vt:i4>
      </vt:variant>
      <vt:variant>
        <vt:lpstr>Theme</vt:lpstr>
      </vt:variant>
      <vt:variant>
        <vt:i4>1</vt:i4>
      </vt:variant>
      <vt:variant>
        <vt:lpstr>Slide Titles</vt:lpstr>
      </vt:variant>
      <vt:variant>
        <vt:i4>41</vt:i4>
      </vt:variant>
    </vt:vector>
  </HeadingPairs>
  <TitlesOfParts>
    <vt:vector size="58" baseType="lpstr">
      <vt:lpstr>ＭＳ Ｐゴシック</vt:lpstr>
      <vt:lpstr>Alexandria</vt:lpstr>
      <vt:lpstr>Arial</vt:lpstr>
      <vt:lpstr>Calibri</vt:lpstr>
      <vt:lpstr>Calibri Light</vt:lpstr>
      <vt:lpstr>Open Sans</vt:lpstr>
      <vt:lpstr>Roboto</vt:lpstr>
      <vt:lpstr>Roboto Light</vt:lpstr>
      <vt:lpstr>Roboto Lt</vt:lpstr>
      <vt:lpstr>Route 159 Light</vt:lpstr>
      <vt:lpstr>Route 159 SemiBold</vt:lpstr>
      <vt:lpstr>Simplified Arabic</vt:lpstr>
      <vt:lpstr>Tajawal Medium</vt:lpstr>
      <vt:lpstr>Times New Roman</vt:lpstr>
      <vt:lpstr>Verdana</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ASUS</cp:lastModifiedBy>
  <cp:revision>100</cp:revision>
  <dcterms:created xsi:type="dcterms:W3CDTF">2023-04-29T09:08:00Z</dcterms:created>
  <dcterms:modified xsi:type="dcterms:W3CDTF">2025-01-22T22:59:27Z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