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614" r:id="rId5"/>
    <p:sldId id="628" r:id="rId6"/>
    <p:sldId id="544" r:id="rId7"/>
    <p:sldId id="545" r:id="rId8"/>
    <p:sldId id="632" r:id="rId9"/>
    <p:sldId id="639" r:id="rId10"/>
    <p:sldId id="640" r:id="rId11"/>
    <p:sldId id="645" r:id="rId12"/>
    <p:sldId id="629" r:id="rId13"/>
    <p:sldId id="630" r:id="rId14"/>
    <p:sldId id="615" r:id="rId15"/>
    <p:sldId id="642" r:id="rId16"/>
    <p:sldId id="638" r:id="rId17"/>
    <p:sldId id="637" r:id="rId18"/>
    <p:sldId id="641" r:id="rId19"/>
    <p:sldId id="621" r:id="rId20"/>
    <p:sldId id="523" r:id="rId21"/>
    <p:sldId id="547" r:id="rId22"/>
    <p:sldId id="613" r:id="rId23"/>
    <p:sldId id="643" r:id="rId24"/>
    <p:sldId id="563" r:id="rId25"/>
    <p:sldId id="634" r:id="rId26"/>
    <p:sldId id="644" r:id="rId27"/>
    <p:sldId id="635" r:id="rId28"/>
    <p:sldId id="584" r:id="rId29"/>
    <p:sldId id="646" r:id="rId30"/>
    <p:sldId id="585" r:id="rId31"/>
    <p:sldId id="586" r:id="rId32"/>
    <p:sldId id="587" r:id="rId33"/>
    <p:sldId id="588" r:id="rId34"/>
    <p:sldId id="589" r:id="rId35"/>
    <p:sldId id="590" r:id="rId36"/>
    <p:sldId id="564" r:id="rId37"/>
    <p:sldId id="595" r:id="rId38"/>
    <p:sldId id="596" r:id="rId39"/>
    <p:sldId id="597" r:id="rId40"/>
    <p:sldId id="525" r:id="rId41"/>
    <p:sldId id="636" r:id="rId42"/>
    <p:sldId id="559" r:id="rId43"/>
    <p:sldId id="622" r:id="rId44"/>
    <p:sldId id="623" r:id="rId45"/>
    <p:sldId id="557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14"/>
            <p14:sldId id="628"/>
            <p14:sldId id="544"/>
            <p14:sldId id="545"/>
            <p14:sldId id="632"/>
            <p14:sldId id="639"/>
            <p14:sldId id="640"/>
            <p14:sldId id="645"/>
            <p14:sldId id="629"/>
            <p14:sldId id="630"/>
            <p14:sldId id="615"/>
            <p14:sldId id="642"/>
            <p14:sldId id="638"/>
            <p14:sldId id="637"/>
            <p14:sldId id="641"/>
            <p14:sldId id="621"/>
            <p14:sldId id="523"/>
            <p14:sldId id="547"/>
            <p14:sldId id="613"/>
            <p14:sldId id="643"/>
            <p14:sldId id="563"/>
            <p14:sldId id="634"/>
            <p14:sldId id="644"/>
            <p14:sldId id="635"/>
            <p14:sldId id="584"/>
            <p14:sldId id="646"/>
            <p14:sldId id="585"/>
            <p14:sldId id="586"/>
            <p14:sldId id="587"/>
            <p14:sldId id="588"/>
            <p14:sldId id="589"/>
            <p14:sldId id="590"/>
            <p14:sldId id="564"/>
            <p14:sldId id="595"/>
            <p14:sldId id="596"/>
            <p14:sldId id="597"/>
            <p14:sldId id="525"/>
            <p14:sldId id="636"/>
            <p14:sldId id="559"/>
            <p14:sldId id="622"/>
            <p14:sldId id="623"/>
            <p14:sldId id="55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0000"/>
    <a:srgbClr val="FFD200"/>
    <a:srgbClr val="203E5F"/>
    <a:srgbClr val="F58221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9" autoAdjust="0"/>
    <p:restoredTop sz="86339" autoAdjust="0"/>
  </p:normalViewPr>
  <p:slideViewPr>
    <p:cSldViewPr snapToGrid="0">
      <p:cViewPr varScale="1">
        <p:scale>
          <a:sx n="73" d="100"/>
          <a:sy n="73" d="100"/>
        </p:scale>
        <p:origin x="528" y="72"/>
      </p:cViewPr>
      <p:guideLst/>
    </p:cSldViewPr>
  </p:slideViewPr>
  <p:outlineViewPr>
    <p:cViewPr>
      <p:scale>
        <a:sx n="33" d="100"/>
        <a:sy n="33" d="100"/>
      </p:scale>
      <p:origin x="0" y="-43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138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38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936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355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r.wikipedia.org/wiki/%D8%A7%D9%82%D8%AA%D8%B5%D8%A7%D8%AF_(%D8%B9%D9%84%D9%85)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r.wikipedia.org/wiki/%D8%A5%D9%86%D8%AA%D8%B1%D9%86%D8%A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r.wikipedia.org/wiki/%D8%AD%D8%B2%D9%85%D8%A9_%D8%A8%D8%B1%D9%88%D8%AA%D9%88%D9%83%D9%88%D9%84%D8%A7%D8%AA_%D8%A7%D9%84%D8%A5%D9%86%D8%AA%D8%B1%D9%86%D8%A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r.wikipedia.org/wiki/%D8%AA%D9%82%D8%A7%D9%86%D8%A9" TargetMode="External"/><Relationship Id="rId5" Type="http://schemas.openxmlformats.org/officeDocument/2006/relationships/hyperlink" Target="https://ar.wikipedia.org/wiki/%D8%A3%D9%88%D8%B1%D8%A7%D9%82_%D8%A7%D9%84%D8%A3%D9%86%D9%85%D8%A7%D8%B7_%D8%A7%D9%84%D9%85%D8%AA%D8%AA%D8%A7%D9%84%D9%8A%D8%A9" TargetMode="External"/><Relationship Id="rId4" Type="http://schemas.openxmlformats.org/officeDocument/2006/relationships/hyperlink" Target="https://ar.wikipedia.org/wiki/%D9%84%D8%BA%D8%A9_%D8%AA%D9%88%D8%B5%D9%8A%D9%81_%D8%A7%D9%84%D9%86%D8%B5_%D8%A7%D9%84%D9%81%D8%A7%D8%A6%D9%82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72343" y="2882790"/>
            <a:ext cx="580800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3800" dirty="0" smtClean="0">
                <a:solidFill>
                  <a:srgbClr val="00AEEF"/>
                </a:solidFill>
                <a:latin typeface="Times New Roman"/>
                <a:cs typeface="Times New Roman"/>
              </a:rPr>
              <a:t>مقدمة </a:t>
            </a:r>
            <a:r>
              <a:rPr lang="ar-EG" sz="3800" dirty="0">
                <a:solidFill>
                  <a:srgbClr val="00AEEF"/>
                </a:solidFill>
                <a:latin typeface="Times New Roman"/>
                <a:cs typeface="Times New Roman"/>
              </a:rPr>
              <a:t>في اقتصاديات التسويق الرقمي</a:t>
            </a:r>
            <a:endParaRPr lang="en-US" sz="3800" dirty="0">
              <a:solidFill>
                <a:srgbClr val="00AEEF"/>
              </a:solidFill>
              <a:latin typeface="Times New Roman"/>
              <a:cs typeface="Times New Roman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85243" y="575557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المحاضرة </a:t>
            </a:r>
            <a:r>
              <a:rPr lang="ar-EG" sz="2800" b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الأولى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63835" y="4593358"/>
            <a:ext cx="13484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2400" dirty="0">
                <a:latin typeface="Alexandria" charset="0"/>
                <a:cs typeface="Alexandria" charset="0"/>
              </a:rPr>
              <a:t>MKT236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AD918B4-EB04-9391-D64B-3B57FC4CDA8E}"/>
              </a:ext>
            </a:extLst>
          </p:cNvPr>
          <p:cNvSpPr txBox="1"/>
          <p:nvPr/>
        </p:nvSpPr>
        <p:spPr>
          <a:xfrm>
            <a:off x="1809690" y="3691277"/>
            <a:ext cx="267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i="0" dirty="0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إ</a:t>
            </a:r>
            <a:r>
              <a:rPr lang="ar-SA" sz="2400" dirty="0">
                <a:latin typeface="Alexandria" charset="0"/>
                <a:cs typeface="Alexandria" charset="0"/>
              </a:rPr>
              <a:t>عداد د. محسن مرشد</a:t>
            </a:r>
          </a:p>
        </p:txBody>
      </p:sp>
    </p:spTree>
    <p:extLst>
      <p:ext uri="{BB962C8B-B14F-4D97-AF65-F5344CB8AC3E}">
        <p14:creationId xmlns:p14="http://schemas.microsoft.com/office/powerpoint/2010/main" val="3612143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4150609" y="588702"/>
            <a:ext cx="10570274" cy="450189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5394960" y="1242769"/>
            <a:ext cx="5902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3200" b="1" dirty="0" smtClean="0">
                <a:latin typeface="Alexandria" charset="0"/>
              </a:rPr>
              <a:t>مفهوم </a:t>
            </a:r>
            <a:r>
              <a:rPr lang="ar-EG" sz="3200" b="1" dirty="0" smtClean="0"/>
              <a:t>اقتصاديات </a:t>
            </a:r>
            <a:r>
              <a:rPr lang="ar-EG" sz="3200" b="1" dirty="0"/>
              <a:t>التسويق الرقمي </a:t>
            </a:r>
            <a:r>
              <a:rPr lang="ar-EG" sz="3200" b="1" dirty="0" smtClean="0"/>
              <a:t>وعلاقته بالتسويق التقليدي.</a:t>
            </a:r>
            <a:endParaRPr lang="ar-EG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3200" b="1" dirty="0" smtClean="0"/>
              <a:t>العوامل </a:t>
            </a:r>
            <a:r>
              <a:rPr lang="ar-EG" sz="3200" b="1" dirty="0"/>
              <a:t>الاقتصادية التي تدفع الشركات </a:t>
            </a:r>
            <a:r>
              <a:rPr lang="ar-EG" sz="3200" b="1" dirty="0" smtClean="0"/>
              <a:t>لاستخدام التسويق الرقمي.</a:t>
            </a:r>
            <a:endParaRPr lang="ar-EG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3200" b="1" dirty="0" smtClean="0"/>
              <a:t>دور </a:t>
            </a:r>
            <a:r>
              <a:rPr lang="ar-EG" sz="3200" b="1" dirty="0"/>
              <a:t>الإنترنت و الرقمنة في </a:t>
            </a:r>
            <a:r>
              <a:rPr lang="ar-EG" sz="3200" b="1" dirty="0" smtClean="0"/>
              <a:t>الاقتصاد.</a:t>
            </a:r>
            <a:endParaRPr lang="ar-EG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3200" b="1" dirty="0" smtClean="0"/>
              <a:t>عرض </a:t>
            </a:r>
            <a:r>
              <a:rPr lang="ar-EG" sz="3200" b="1" dirty="0"/>
              <a:t>مختصر لأساسيات الاقتصاد </a:t>
            </a:r>
            <a:r>
              <a:rPr lang="ar-EG" sz="3200" b="1" dirty="0" smtClean="0"/>
              <a:t>الرقمي.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EG" sz="3200" b="1" dirty="0"/>
              <a:t>أمثلة على رواد الاقتصاد </a:t>
            </a:r>
            <a:r>
              <a:rPr lang="ar-EG" sz="3200" b="1" dirty="0" smtClean="0"/>
              <a:t>الرقمي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200" b="1" dirty="0" smtClean="0">
                <a:latin typeface="Alexandria" charset="0"/>
              </a:rPr>
              <a:t>الخلاصة</a:t>
            </a:r>
            <a:r>
              <a:rPr lang="ar-SA" sz="3200" b="1" dirty="0">
                <a:latin typeface="Alexandria" charset="0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46E7584-33EB-3389-1E35-FF15146AC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302" y="2392589"/>
            <a:ext cx="2629068" cy="243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9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783772" y="4973157"/>
            <a:ext cx="5091312" cy="5749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2800" b="1" dirty="0" smtClean="0">
                <a:latin typeface="Calibri" panose="020F0502020204030204" pitchFamily="34" charset="0"/>
              </a:rPr>
              <a:t>1. مفهوم اقتصاديات </a:t>
            </a:r>
            <a:r>
              <a:rPr lang="ar-EG" sz="2800" b="1" dirty="0">
                <a:latin typeface="Calibri" panose="020F0502020204030204" pitchFamily="34" charset="0"/>
              </a:rPr>
              <a:t>التسويق الرقمي</a:t>
            </a:r>
            <a:endParaRPr lang="en-US" sz="28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36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80431" y="1585607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+mj-lt"/>
              </a:rPr>
              <a:t>1. مفهوم اقتصاديات </a:t>
            </a:r>
            <a:r>
              <a:rPr lang="ar-EG" sz="2800" b="1" dirty="0">
                <a:latin typeface="+mj-lt"/>
              </a:rPr>
              <a:t>التسويق </a:t>
            </a:r>
            <a:r>
              <a:rPr lang="ar-EG" sz="2800" b="1" dirty="0" smtClean="0">
                <a:latin typeface="+mj-lt"/>
              </a:rPr>
              <a:t>الرقمي</a:t>
            </a:r>
            <a:endParaRPr lang="en-US" sz="2800" b="1" dirty="0">
              <a:latin typeface="+mj-lt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631241" y="2200862"/>
            <a:ext cx="89062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2400" b="1" dirty="0" smtClean="0"/>
              <a:t>مفهوم اقتصاديات </a:t>
            </a:r>
            <a:r>
              <a:rPr lang="ar-EG" sz="2400" b="1" dirty="0"/>
              <a:t>التسويق الرقمي</a:t>
            </a:r>
            <a:r>
              <a:rPr lang="ar-EG" sz="2400" dirty="0"/>
              <a:t> تشير إلى </a:t>
            </a:r>
            <a:r>
              <a:rPr lang="ar-EG" sz="2400" b="1" dirty="0"/>
              <a:t>دراسة وتحليل تأثير التسويق الرقمي على الاقتصاد والأعمال التجارية</a:t>
            </a:r>
            <a:r>
              <a:rPr lang="ar-EG" sz="2400" dirty="0" smtClean="0"/>
              <a:t>.</a:t>
            </a:r>
            <a:endParaRPr lang="en-US" sz="2400" dirty="0"/>
          </a:p>
          <a:p>
            <a:pPr lvl="0" algn="just" rtl="1"/>
            <a:r>
              <a:rPr lang="ar-EG" sz="2800" dirty="0" smtClean="0"/>
              <a:t> </a:t>
            </a:r>
            <a:r>
              <a:rPr lang="ar-EG" sz="2400" dirty="0"/>
              <a:t>يشمل ذلك التحليل </a:t>
            </a:r>
            <a:r>
              <a:rPr lang="ar-EG" sz="2400" dirty="0" smtClean="0"/>
              <a:t>كيفية </a:t>
            </a:r>
            <a:r>
              <a:rPr lang="ar-EG" sz="2400" dirty="0"/>
              <a:t>تأثير </a:t>
            </a:r>
            <a:r>
              <a:rPr lang="ar-EG" sz="2400" i="1" dirty="0"/>
              <a:t>استراتيجيات التسويق الرقمي</a:t>
            </a:r>
            <a:r>
              <a:rPr lang="ar-EG" sz="2400" dirty="0"/>
              <a:t>، مثل </a:t>
            </a:r>
            <a:r>
              <a:rPr lang="ar-EG" sz="2400" i="1" dirty="0"/>
              <a:t>الإعلانات عبر الإنترنت، والتسويق عبر وسائل التواصل الاجتماعي</a:t>
            </a:r>
            <a:r>
              <a:rPr lang="ar-EG" sz="2400" dirty="0"/>
              <a:t>، </a:t>
            </a:r>
            <a:r>
              <a:rPr lang="ar-EG" sz="2400" i="1" dirty="0"/>
              <a:t>وتحسين محركات البحث </a:t>
            </a:r>
            <a:r>
              <a:rPr lang="ar-EG" sz="2400" dirty="0"/>
              <a:t>(</a:t>
            </a:r>
            <a:r>
              <a:rPr lang="en-MY" sz="2400" dirty="0" err="1"/>
              <a:t>SEO</a:t>
            </a:r>
            <a:r>
              <a:rPr lang="en-MY" sz="2400" dirty="0"/>
              <a:t>)، </a:t>
            </a:r>
            <a:r>
              <a:rPr lang="ar-EG" sz="2400" i="1" dirty="0"/>
              <a:t>والبريد الإلكتروني</a:t>
            </a:r>
            <a:r>
              <a:rPr lang="ar-EG" sz="2400" dirty="0"/>
              <a:t>، على </a:t>
            </a:r>
            <a:r>
              <a:rPr lang="ar-EG" sz="2400" b="1" dirty="0"/>
              <a:t>السلوك الاستهلاكي، وقرارات الشراء، والنمو </a:t>
            </a:r>
            <a:r>
              <a:rPr lang="ar-EG" sz="2400" b="1" dirty="0" smtClean="0"/>
              <a:t>الاقتصادي </a:t>
            </a:r>
            <a:r>
              <a:rPr lang="ar-EG" sz="2800" b="1" dirty="0"/>
              <a:t>للشركات</a:t>
            </a:r>
            <a:r>
              <a:rPr lang="ar-EG" sz="2800" b="1" dirty="0" smtClean="0"/>
              <a:t>.</a:t>
            </a:r>
            <a:endParaRPr lang="ar-EG" sz="1200" b="1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4" y="4532811"/>
            <a:ext cx="9345750" cy="157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205811" y="162291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+mj-lt"/>
              </a:rPr>
              <a:t>1.1 مفهوم </a:t>
            </a:r>
            <a:r>
              <a:rPr lang="ar-EG" sz="2800" b="1" dirty="0">
                <a:latin typeface="+mj-lt"/>
              </a:rPr>
              <a:t>اقتصاديات التسويق </a:t>
            </a:r>
            <a:r>
              <a:rPr lang="ar-EG" sz="2800" b="1" dirty="0" smtClean="0">
                <a:latin typeface="+mj-lt"/>
              </a:rPr>
              <a:t>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348685" y="1895397"/>
            <a:ext cx="903176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400" b="1" dirty="0"/>
              <a:t>يعتمد </a:t>
            </a:r>
            <a:r>
              <a:rPr lang="ar-EG" sz="2400" b="1" dirty="0" smtClean="0"/>
              <a:t>مفهوم اقتصاديات </a:t>
            </a:r>
            <a:r>
              <a:rPr lang="ar-EG" sz="2400" b="1" dirty="0"/>
              <a:t>التسويق الرقمي على </a:t>
            </a:r>
            <a:r>
              <a:rPr lang="ar-EG" sz="2400" b="1" dirty="0" smtClean="0"/>
              <a:t>ثلاثة ابعاد رئيسة : </a:t>
            </a:r>
            <a:endParaRPr lang="en-US" sz="2400" dirty="0"/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400" dirty="0" smtClean="0"/>
              <a:t> </a:t>
            </a:r>
            <a:r>
              <a:rPr lang="ar-EG" sz="2400" dirty="0"/>
              <a:t>فهم كيفية تأثير التسويق الرقمي على </a:t>
            </a:r>
            <a:r>
              <a:rPr lang="ar-EG" sz="2400" b="1" dirty="0"/>
              <a:t>القطاعات الاقتصادية المختلفة</a:t>
            </a:r>
            <a:r>
              <a:rPr lang="ar-EG" sz="2400" dirty="0"/>
              <a:t>، مثل التجارة الإلكترونية، والتجزئة، والخدمات، وكذلك دورها في </a:t>
            </a:r>
            <a:r>
              <a:rPr lang="ar-EG" sz="2400" b="1" dirty="0"/>
              <a:t>زيادة الكفاءة </a:t>
            </a:r>
            <a:r>
              <a:rPr lang="ar-EG" sz="2400" b="1" dirty="0">
                <a:solidFill>
                  <a:srgbClr val="FF0000"/>
                </a:solidFill>
              </a:rPr>
              <a:t>وتقليل التكاليف </a:t>
            </a:r>
            <a:r>
              <a:rPr lang="ar-EG" sz="2400" dirty="0"/>
              <a:t>وتوسيع الوصول إلى الأسواق العالمية. </a:t>
            </a:r>
            <a:endParaRPr lang="ar-EG" sz="2400" dirty="0" smtClean="0"/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400" dirty="0" smtClean="0"/>
              <a:t>يمكن </a:t>
            </a:r>
            <a:r>
              <a:rPr lang="ar-EG" sz="2400" dirty="0"/>
              <a:t>أن يشمل </a:t>
            </a:r>
            <a:r>
              <a:rPr lang="ar-EG" sz="2400" dirty="0" smtClean="0"/>
              <a:t>مفهوم </a:t>
            </a:r>
            <a:r>
              <a:rPr lang="ar-EG" sz="2400" b="1" dirty="0"/>
              <a:t>اقتصاديات التسويق الرقمي </a:t>
            </a:r>
            <a:r>
              <a:rPr lang="ar-EG" sz="2400" dirty="0"/>
              <a:t>أيضا </a:t>
            </a:r>
            <a:r>
              <a:rPr lang="ar-EG" sz="2400" b="1" dirty="0">
                <a:solidFill>
                  <a:srgbClr val="FF0000"/>
                </a:solidFill>
              </a:rPr>
              <a:t>قياس العوائد على الاستثمار</a:t>
            </a:r>
            <a:r>
              <a:rPr lang="ar-EG" sz="2400" b="1" dirty="0"/>
              <a:t> </a:t>
            </a:r>
            <a:r>
              <a:rPr lang="ar-EG" sz="2400" dirty="0"/>
              <a:t>(</a:t>
            </a:r>
            <a:r>
              <a:rPr lang="en-MY" sz="2400" dirty="0"/>
              <a:t>ROI) </a:t>
            </a:r>
            <a:r>
              <a:rPr lang="ar-EG" sz="2400" dirty="0"/>
              <a:t>للحملات الرقمية والتأثيرات طويلة الأمد على العلاقات التجارية</a:t>
            </a:r>
            <a:r>
              <a:rPr lang="ar-EG" sz="2400" dirty="0" smtClean="0"/>
              <a:t>.</a:t>
            </a:r>
            <a:endParaRPr lang="ar-EG" sz="2400" dirty="0"/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dirty="0"/>
              <a:t>كما يعكس </a:t>
            </a:r>
            <a:r>
              <a:rPr lang="ar-EG" sz="2400" dirty="0" smtClean="0"/>
              <a:t>أيضاً </a:t>
            </a:r>
            <a:r>
              <a:rPr lang="ar-EG" sz="2400" dirty="0"/>
              <a:t>تحول </a:t>
            </a:r>
            <a:r>
              <a:rPr lang="ar-EG" sz="2400" b="1" dirty="0"/>
              <a:t>الشركات نحو استخدام التقنيات الرقمية </a:t>
            </a:r>
            <a:r>
              <a:rPr lang="ar-EG" sz="2400" dirty="0"/>
              <a:t>لتحقيق مزايا تنافسية، ويبحث في كيفية تخصيص الموارد الاستثمارية في التسويق الرقمي </a:t>
            </a:r>
            <a:r>
              <a:rPr lang="ar-EG" sz="2400" b="1" dirty="0">
                <a:solidFill>
                  <a:srgbClr val="FF0000"/>
                </a:solidFill>
              </a:rPr>
              <a:t>لتحسين الأداء الاقتصادي </a:t>
            </a:r>
            <a:r>
              <a:rPr lang="ar-EG" sz="2400" dirty="0">
                <a:solidFill>
                  <a:srgbClr val="FF0000"/>
                </a:solidFill>
              </a:rPr>
              <a:t>في ظل التغيرات السريعة في البيئة الرقمية</a:t>
            </a:r>
            <a:r>
              <a:rPr lang="ar-EG" sz="2400" dirty="0"/>
              <a:t>.</a:t>
            </a:r>
          </a:p>
          <a:p>
            <a:pPr lvl="0" algn="just" rtl="1"/>
            <a:r>
              <a:rPr lang="ar-EG" sz="1600" b="1" dirty="0" smtClean="0"/>
              <a:t>.</a:t>
            </a:r>
            <a:endParaRPr lang="ar-EG" sz="1600" b="1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</p:spTree>
    <p:extLst>
      <p:ext uri="{BB962C8B-B14F-4D97-AF65-F5344CB8AC3E}">
        <p14:creationId xmlns:p14="http://schemas.microsoft.com/office/powerpoint/2010/main" val="26612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0" y="176667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+mj-lt"/>
              </a:rPr>
              <a:t>1.3 مفهوم </a:t>
            </a:r>
            <a:r>
              <a:rPr lang="ar-EG" sz="2800" b="1" dirty="0">
                <a:latin typeface="+mj-lt"/>
              </a:rPr>
              <a:t>اقتصاديات التسويق </a:t>
            </a:r>
            <a:r>
              <a:rPr lang="ar-EG" sz="2800" b="1" dirty="0" smtClean="0">
                <a:latin typeface="+mj-lt"/>
              </a:rPr>
              <a:t>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5033044" y="3508355"/>
            <a:ext cx="8332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b="1" dirty="0" smtClean="0"/>
              <a:t>.</a:t>
            </a:r>
            <a:endParaRPr lang="ar-EG" sz="1600" b="1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3457266" y="2549911"/>
            <a:ext cx="5659840" cy="18158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just" rtl="1">
              <a:buFont typeface="Arial" panose="020B0604020202020204" pitchFamily="34" charset="0"/>
              <a:buChar char="•"/>
            </a:pPr>
            <a:r>
              <a:rPr lang="ar-EG" sz="2800" b="1" dirty="0"/>
              <a:t>باختصار</a:t>
            </a:r>
            <a:r>
              <a:rPr lang="ar-EG" sz="2800" dirty="0"/>
              <a:t>، </a:t>
            </a:r>
            <a:r>
              <a:rPr lang="ar-EG" sz="2800" b="1" dirty="0"/>
              <a:t>اقتصاديات التسويق الرقمي تتعلق بكيفية </a:t>
            </a:r>
            <a:r>
              <a:rPr lang="ar-EG" sz="2800" b="1" dirty="0">
                <a:solidFill>
                  <a:srgbClr val="FF0000"/>
                </a:solidFill>
              </a:rPr>
              <a:t>تحسين الكفاءة وتقليل التكاليف </a:t>
            </a:r>
            <a:r>
              <a:rPr lang="ar-EG" sz="2800" b="1" dirty="0"/>
              <a:t>و</a:t>
            </a:r>
            <a:r>
              <a:rPr lang="ar-EG" sz="2800" b="1" dirty="0">
                <a:solidFill>
                  <a:srgbClr val="FF0000"/>
                </a:solidFill>
              </a:rPr>
              <a:t>زيادة العوائد </a:t>
            </a:r>
            <a:r>
              <a:rPr lang="ar-EG" sz="2800" b="1" dirty="0"/>
              <a:t>على الاستثمار من خلال استخدام الأدوات الرقمية في العمليات </a:t>
            </a:r>
            <a:r>
              <a:rPr lang="ar-EG" sz="2800" b="1" dirty="0" smtClean="0"/>
              <a:t>التسويقية</a:t>
            </a:r>
            <a:r>
              <a:rPr lang="ar-EG" sz="2800" dirty="0" smtClean="0"/>
              <a:t>.</a:t>
            </a:r>
            <a:endParaRPr lang="ar-EG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40" y="2815858"/>
            <a:ext cx="3170195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0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57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205811" y="1595804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+mj-lt"/>
              </a:rPr>
              <a:t>1.4 مفهوم </a:t>
            </a:r>
            <a:r>
              <a:rPr lang="ar-EG" sz="2800" b="1" dirty="0">
                <a:latin typeface="+mj-lt"/>
              </a:rPr>
              <a:t>اقتصاديات التسويق </a:t>
            </a:r>
            <a:r>
              <a:rPr lang="ar-EG" sz="2800" b="1" dirty="0" smtClean="0">
                <a:latin typeface="+mj-lt"/>
              </a:rPr>
              <a:t>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2024744" y="2072857"/>
            <a:ext cx="8332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b="1" dirty="0" smtClean="0"/>
              <a:t>.</a:t>
            </a:r>
            <a:endParaRPr lang="ar-EG" sz="1600" b="1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317221" y="2071796"/>
            <a:ext cx="9094696" cy="34163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ar-EG" sz="2400" b="1" dirty="0"/>
              <a:t>بعض الأمثلة:</a:t>
            </a:r>
            <a:endParaRPr lang="ar-EG" sz="2400" dirty="0"/>
          </a:p>
          <a:p>
            <a:pPr algn="r"/>
            <a:r>
              <a:rPr lang="ar-EG" sz="2400" b="1" dirty="0"/>
              <a:t>تحليل البيانات</a:t>
            </a:r>
            <a:r>
              <a:rPr lang="ar-EG" sz="2400" dirty="0"/>
              <a:t>: </a:t>
            </a:r>
            <a:r>
              <a:rPr lang="ar-EG" sz="2400" dirty="0">
                <a:solidFill>
                  <a:srgbClr val="FF0000"/>
                </a:solidFill>
              </a:rPr>
              <a:t>باستخدام أدوات رقمية</a:t>
            </a:r>
            <a:r>
              <a:rPr lang="ar-EG" sz="2400" dirty="0"/>
              <a:t>، يمكنك معرفة أي الإعلانات أو الحملات تعمل بشكل أفضل، وبالتالي يمكنك تخصيص ميزانيتك لتحقيق أقصى استفادة.</a:t>
            </a:r>
          </a:p>
          <a:p>
            <a:pPr algn="r"/>
            <a:r>
              <a:rPr lang="ar-EG" sz="2400" b="1" dirty="0"/>
              <a:t>استهداف الجمهور</a:t>
            </a:r>
            <a:r>
              <a:rPr lang="ar-EG" sz="2400" dirty="0"/>
              <a:t>: </a:t>
            </a:r>
            <a:r>
              <a:rPr lang="ar-EG" sz="2400" dirty="0">
                <a:solidFill>
                  <a:srgbClr val="FF0000"/>
                </a:solidFill>
              </a:rPr>
              <a:t>بدلاً من استهداف الجميع</a:t>
            </a:r>
            <a:r>
              <a:rPr lang="ar-EG" sz="2400" dirty="0"/>
              <a:t>، يمكنك استخدام الإنترنت للوصول إلى الأشخاص الأكثر اهتمامًا بمنتجك أو خدمتك.</a:t>
            </a:r>
          </a:p>
          <a:p>
            <a:pPr algn="r"/>
            <a:r>
              <a:rPr lang="ar-EG" sz="2400" b="1" dirty="0"/>
              <a:t>خفض التكاليف</a:t>
            </a:r>
            <a:r>
              <a:rPr lang="ar-EG" sz="2400" dirty="0"/>
              <a:t>: التسويق الرقمي يمكن أن يكون أقل تكلفة من الإعلانات التقليدية (</a:t>
            </a:r>
            <a:r>
              <a:rPr lang="ar-EG" sz="2400" dirty="0">
                <a:solidFill>
                  <a:srgbClr val="FF0000"/>
                </a:solidFill>
              </a:rPr>
              <a:t>مثل التلفزيون أو الصحف</a:t>
            </a:r>
            <a:r>
              <a:rPr lang="ar-EG" sz="2400" dirty="0"/>
              <a:t>)، ويمنحك القدرة على قياس العائد على الاستثمار بشكل دقيق.</a:t>
            </a:r>
          </a:p>
          <a:p>
            <a:pPr algn="r"/>
            <a:r>
              <a:rPr lang="ar-EG" sz="2400" dirty="0"/>
              <a:t>الهدف هو تقليل التكاليف، تحسين الكفاءة، وزيادة العوائد باستخدام الأدوات الرقمية بشكل ذكي.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9427" y="2923659"/>
            <a:ext cx="2181122" cy="17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04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76576" y="4974573"/>
            <a:ext cx="50913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1"/>
            <a:r>
              <a:rPr lang="ar-EG" sz="2800" b="1" dirty="0" smtClean="0"/>
              <a:t>2. أهم </a:t>
            </a:r>
            <a:r>
              <a:rPr lang="ar-EG" sz="2800" b="1" dirty="0"/>
              <a:t>المفاهيم الاقتصادية في اقتصاديات التسويق 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3448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003612" y="1631718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 smtClean="0"/>
              <a:t>2. أهم المفاهيم الاقتصادية </a:t>
            </a:r>
            <a:r>
              <a:rPr lang="ar-EG" sz="2800" b="1" dirty="0"/>
              <a:t>في اقتصاديات التسويق </a:t>
            </a:r>
            <a:r>
              <a:rPr lang="ar-EG" sz="2800" b="1" dirty="0" smtClean="0"/>
              <a:t>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013870" y="1893328"/>
            <a:ext cx="94371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ar-EG" dirty="0" smtClean="0"/>
          </a:p>
          <a:p>
            <a:pPr marL="457200" indent="-457200" algn="r" rtl="1">
              <a:buFont typeface="+mj-lt"/>
              <a:buAutoNum type="arabicPeriod"/>
            </a:pPr>
            <a:r>
              <a:rPr lang="ar-EG" sz="2400" b="1" dirty="0" smtClean="0"/>
              <a:t>التنافسية </a:t>
            </a:r>
            <a:r>
              <a:rPr lang="ar-EG" sz="2400" b="1" dirty="0"/>
              <a:t>في الأسواق الرقمية</a:t>
            </a:r>
            <a:r>
              <a:rPr lang="ar-EG" sz="2400" dirty="0"/>
              <a:t>: </a:t>
            </a:r>
            <a:r>
              <a:rPr lang="ar-EG" sz="2400" b="1" dirty="0">
                <a:solidFill>
                  <a:srgbClr val="FF0000"/>
                </a:solidFill>
              </a:rPr>
              <a:t>دراسة كيف تؤثر التقنيات الرقمية </a:t>
            </a:r>
            <a:r>
              <a:rPr lang="ar-EG" sz="2400" dirty="0"/>
              <a:t>على المنافسة بين الشركات، وكيف يمكن للشركات الصغيرة والكبيرة استخدام التسويق الرقمي للحصول على ميزة تنافسية في أسواق مختلفة</a:t>
            </a:r>
            <a:r>
              <a:rPr lang="ar-EG" sz="2400" dirty="0" smtClean="0"/>
              <a:t>.</a:t>
            </a:r>
            <a:endParaRPr lang="ar-EG" sz="2400" dirty="0"/>
          </a:p>
          <a:p>
            <a:pPr marL="457200" indent="-457200" algn="r" rtl="1">
              <a:buFont typeface="+mj-lt"/>
              <a:buAutoNum type="arabicPeriod"/>
            </a:pPr>
            <a:r>
              <a:rPr lang="ar-EG" sz="2400" b="1" dirty="0"/>
              <a:t>الاقتصاد السلوكي الرقمي</a:t>
            </a:r>
            <a:r>
              <a:rPr lang="ar-EG" sz="2400" dirty="0"/>
              <a:t>: </a:t>
            </a:r>
            <a:r>
              <a:rPr lang="ar-EG" sz="2400" b="1" dirty="0" smtClean="0">
                <a:solidFill>
                  <a:srgbClr val="FF0000"/>
                </a:solidFill>
              </a:rPr>
              <a:t>يفحص </a:t>
            </a:r>
            <a:r>
              <a:rPr lang="ar-EG" sz="2400" b="1" dirty="0">
                <a:solidFill>
                  <a:srgbClr val="FF0000"/>
                </a:solidFill>
              </a:rPr>
              <a:t>كيف تؤثر العوامل الرقمية </a:t>
            </a:r>
            <a:r>
              <a:rPr lang="ar-EG" sz="2400" dirty="0"/>
              <a:t>على قرارات الشراء وسلوكيات المستهلكين في أسواق جديدة أو غير تقليدية، مثل تلك التي تنشأ من التسويق عبر الهواتف المحمولة أو الإنترنت</a:t>
            </a:r>
            <a:r>
              <a:rPr lang="ar-EG" sz="2400" dirty="0" smtClean="0"/>
              <a:t>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ar-EG" sz="2400" b="1" dirty="0"/>
              <a:t>التفاعل بين التكنولوجيا و الاقتصاد </a:t>
            </a:r>
            <a:r>
              <a:rPr lang="ar-EG" sz="2400" dirty="0" smtClean="0"/>
              <a:t>: </a:t>
            </a:r>
            <a:r>
              <a:rPr lang="ar-EG" sz="2400" b="1" dirty="0" smtClean="0">
                <a:solidFill>
                  <a:srgbClr val="FF0000"/>
                </a:solidFill>
              </a:rPr>
              <a:t>مفهوم </a:t>
            </a:r>
            <a:r>
              <a:rPr lang="ar-EG" sz="2400" b="1" dirty="0">
                <a:solidFill>
                  <a:srgbClr val="FF0000"/>
                </a:solidFill>
              </a:rPr>
              <a:t>اقتصاديات التسويق الرقمي </a:t>
            </a:r>
            <a:r>
              <a:rPr lang="ar-EG" sz="2400" dirty="0" smtClean="0"/>
              <a:t>يركز </a:t>
            </a:r>
            <a:r>
              <a:rPr lang="ar-EG" sz="2400" dirty="0"/>
              <a:t>على </a:t>
            </a:r>
            <a:r>
              <a:rPr lang="ar-EG" sz="2400" dirty="0" smtClean="0"/>
              <a:t>كيفية </a:t>
            </a:r>
            <a:r>
              <a:rPr lang="ar-EG" sz="2400" dirty="0"/>
              <a:t>تأثيرهما على استراتيجيات التسويق في عالم الأعمال.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endParaRPr lang="ar-EG" sz="2200" dirty="0"/>
          </a:p>
          <a:p>
            <a:pPr lvl="0" algn="just" rtl="1"/>
            <a:endParaRPr lang="ar-EG" sz="1200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39" y="2446646"/>
            <a:ext cx="2103334" cy="229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2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097120" y="1605128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362033" y="1569107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2. أهم </a:t>
            </a:r>
            <a:r>
              <a:rPr lang="ar-EG" sz="2800" b="1" dirty="0"/>
              <a:t>المفاهيم الاقتصادية في اقتصاديات التسويق </a:t>
            </a:r>
            <a:r>
              <a:rPr lang="ar-EG" sz="2800" b="1" dirty="0" smtClean="0"/>
              <a:t>الرقمي(تابع)</a:t>
            </a:r>
            <a:endParaRPr lang="en-US" sz="2800" b="1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362033" y="2130063"/>
            <a:ext cx="907342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200" b="1" dirty="0" smtClean="0"/>
              <a:t>4. التأثير </a:t>
            </a:r>
            <a:r>
              <a:rPr lang="ar-EG" sz="2200" b="1" dirty="0"/>
              <a:t>على سلوك المستهلكين</a:t>
            </a:r>
            <a:r>
              <a:rPr lang="ar-EG" sz="2200" dirty="0"/>
              <a:t>: </a:t>
            </a:r>
            <a:r>
              <a:rPr lang="ar-EG" sz="2200" b="1" dirty="0"/>
              <a:t>دراسة كيفية تغيير التسويق الرقمي </a:t>
            </a:r>
            <a:r>
              <a:rPr lang="ar-EG" sz="2200" dirty="0"/>
              <a:t>(</a:t>
            </a:r>
            <a:r>
              <a:rPr lang="ar-EG" sz="2200" dirty="0">
                <a:solidFill>
                  <a:srgbClr val="FF0000"/>
                </a:solidFill>
              </a:rPr>
              <a:t>مثل الإعلانات على الإنترنت، والتسويق عبر وسائل التواصل الاجتماعي، والتجارة الإلكترونية</a:t>
            </a:r>
            <a:r>
              <a:rPr lang="ar-EG" sz="2200" dirty="0"/>
              <a:t>) لطريقة تفكير وتفاعل المستهلكين مع المنتجات والخدمات</a:t>
            </a:r>
            <a:r>
              <a:rPr lang="ar-EG" sz="2200" dirty="0" smtClean="0"/>
              <a:t>.</a:t>
            </a:r>
            <a:endParaRPr lang="ar-EG" sz="2200" dirty="0"/>
          </a:p>
          <a:p>
            <a:pPr algn="just" rtl="1"/>
            <a:r>
              <a:rPr lang="ar-EG" sz="2200" b="1" dirty="0" smtClean="0"/>
              <a:t>5. النماذج </a:t>
            </a:r>
            <a:r>
              <a:rPr lang="ar-EG" sz="2200" b="1" dirty="0"/>
              <a:t>الاقتصادية الرقمية</a:t>
            </a:r>
            <a:r>
              <a:rPr lang="ar-EG" sz="2200" dirty="0"/>
              <a:t>: </a:t>
            </a:r>
            <a:r>
              <a:rPr lang="ar-EG" sz="2200" b="1" dirty="0"/>
              <a:t>تحليل كيفية تأثير الأدوات الرقمية </a:t>
            </a:r>
            <a:r>
              <a:rPr lang="ar-EG" sz="2200" dirty="0"/>
              <a:t>(</a:t>
            </a:r>
            <a:r>
              <a:rPr lang="ar-EG" sz="2200" dirty="0">
                <a:solidFill>
                  <a:srgbClr val="FF0000"/>
                </a:solidFill>
              </a:rPr>
              <a:t>مثل الذكاء الاصطناعي وتحليل البيانات</a:t>
            </a:r>
            <a:r>
              <a:rPr lang="ar-EG" sz="2200" dirty="0"/>
              <a:t>) على استراتيجيات التسويق، مثل تخصيص الإعلانات وتحليل البيانات لتحديد اهتمامات الجمهور</a:t>
            </a:r>
            <a:r>
              <a:rPr lang="ar-EG" sz="2200" dirty="0" smtClean="0"/>
              <a:t>.</a:t>
            </a:r>
            <a:endParaRPr lang="ar-EG" sz="2200" dirty="0"/>
          </a:p>
          <a:p>
            <a:pPr algn="just" rtl="1"/>
            <a:r>
              <a:rPr lang="ar-EG" sz="2200" b="1" dirty="0" smtClean="0"/>
              <a:t>6. تحسين </a:t>
            </a:r>
            <a:r>
              <a:rPr lang="ar-EG" sz="2200" b="1" dirty="0"/>
              <a:t>استراتيجيات التسويق</a:t>
            </a:r>
            <a:r>
              <a:rPr lang="ar-EG" sz="2200" dirty="0"/>
              <a:t>: </a:t>
            </a:r>
            <a:r>
              <a:rPr lang="ar-EG" sz="2200" b="1" dirty="0"/>
              <a:t>فهم كيفية استخدام الشركات للتسويق الرقمي </a:t>
            </a:r>
            <a:r>
              <a:rPr lang="ar-EG" sz="2200" dirty="0">
                <a:solidFill>
                  <a:srgbClr val="FF0000"/>
                </a:solidFill>
              </a:rPr>
              <a:t>لتحسين قدرتها على الوصول إلى العملاء المستهدفين، وزيادة المبيعات، وتحقيق العوائد المالية في الأسواق الرقمية</a:t>
            </a:r>
            <a:r>
              <a:rPr lang="ar-EG" sz="2200" dirty="0" smtClean="0">
                <a:solidFill>
                  <a:srgbClr val="FF0000"/>
                </a:solidFill>
              </a:rPr>
              <a:t>.</a:t>
            </a:r>
            <a:endParaRPr lang="en-MY" sz="2200" u="sng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53729" y="2407425"/>
            <a:ext cx="2092938" cy="206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4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333001" y="1622962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/>
              <a:t>2. أهم </a:t>
            </a:r>
            <a:r>
              <a:rPr lang="ar-EG" sz="2800" b="1" dirty="0"/>
              <a:t>المفاهيم الاقتصادية </a:t>
            </a:r>
            <a:r>
              <a:rPr lang="ar-EG" sz="2800" b="1" dirty="0" smtClean="0"/>
              <a:t>في </a:t>
            </a:r>
            <a:r>
              <a:rPr lang="ar-EG" sz="2800" b="1" dirty="0"/>
              <a:t>اقتصاديات التسويق الرقمي (تابع)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515291" y="2130063"/>
            <a:ext cx="89201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200" b="1" dirty="0" smtClean="0"/>
              <a:t>7. العائد </a:t>
            </a:r>
            <a:r>
              <a:rPr lang="ar-EG" sz="2200" b="1" dirty="0"/>
              <a:t>على الاستثمار </a:t>
            </a:r>
            <a:r>
              <a:rPr lang="en-MY" sz="2200" dirty="0" smtClean="0"/>
              <a:t>ROI</a:t>
            </a:r>
            <a:r>
              <a:rPr lang="en-MY" sz="2200" dirty="0"/>
              <a:t>): </a:t>
            </a:r>
            <a:r>
              <a:rPr lang="ar-EG" sz="2200" dirty="0"/>
              <a:t>من خلال قياس وتحليل الأداء في الوقت الفعلي، يمكن للشركات تعديل استراتيجياتها لضمان تحقيق أقصى عائد من كل وحدة استثمار، </a:t>
            </a:r>
            <a:r>
              <a:rPr lang="ar-EG" sz="2200" dirty="0">
                <a:solidFill>
                  <a:srgbClr val="FF0000"/>
                </a:solidFill>
              </a:rPr>
              <a:t>مما يجعل التسويق الرقمي أداة قوية لتحقيق أرباح أعلى. </a:t>
            </a:r>
          </a:p>
          <a:p>
            <a:pPr algn="just" rtl="1"/>
            <a:r>
              <a:rPr lang="ar-EG" sz="2200" b="1" dirty="0" smtClean="0"/>
              <a:t>8. القياس </a:t>
            </a:r>
            <a:r>
              <a:rPr lang="ar-EG" sz="2200" b="1" dirty="0"/>
              <a:t>والتحليل: </a:t>
            </a:r>
            <a:r>
              <a:rPr lang="ar-EG" sz="2200" dirty="0"/>
              <a:t>توفر </a:t>
            </a:r>
            <a:r>
              <a:rPr lang="ar-EG" sz="2200" b="1" dirty="0"/>
              <a:t>أدوات التحليل في التسويق الرقمي </a:t>
            </a:r>
            <a:r>
              <a:rPr lang="ar-EG" sz="2200" dirty="0"/>
              <a:t>بيانات دقيقة حول فعالية </a:t>
            </a:r>
            <a:r>
              <a:rPr lang="ar-EG" sz="2200" dirty="0" smtClean="0"/>
              <a:t>الحملات الاعلانية، </a:t>
            </a:r>
            <a:r>
              <a:rPr lang="ar-EG" sz="2200" dirty="0"/>
              <a:t>مما يساعد الشركات على تقييم استراتيجياتها بشكل مستمر </a:t>
            </a:r>
            <a:r>
              <a:rPr lang="ar-EG" sz="2200" dirty="0">
                <a:solidFill>
                  <a:srgbClr val="FF0000"/>
                </a:solidFill>
              </a:rPr>
              <a:t>وتحقيق تحسينات اقتصادية من خلال تخصيص الموارد بشكل أفضل</a:t>
            </a:r>
            <a:r>
              <a:rPr lang="ar-EG" sz="2200" dirty="0" smtClean="0"/>
              <a:t>.</a:t>
            </a:r>
            <a:endParaRPr lang="ar-EG" sz="2200" dirty="0"/>
          </a:p>
          <a:p>
            <a:pPr algn="just" rtl="1"/>
            <a:r>
              <a:rPr lang="ar-EG" sz="2200" b="1" dirty="0" smtClean="0"/>
              <a:t>9. الوصول </a:t>
            </a:r>
            <a:r>
              <a:rPr lang="ar-EG" sz="2200" b="1" dirty="0"/>
              <a:t>العالمي: يتيح التسويق الرقمي للشركات الوصول إلى أسواق </a:t>
            </a:r>
            <a:r>
              <a:rPr lang="ar-EG" sz="2200" dirty="0"/>
              <a:t>عالمية بكفاءة اقتصادية، </a:t>
            </a:r>
            <a:r>
              <a:rPr lang="ar-EG" sz="2200" dirty="0">
                <a:solidFill>
                  <a:srgbClr val="FF0000"/>
                </a:solidFill>
              </a:rPr>
              <a:t>دون الحاجة إلى استثمارات ضخمة في البنية التحتية أو الأنشطة التسويقية التقليدية</a:t>
            </a:r>
            <a:r>
              <a:rPr lang="ar-EG" sz="2200" dirty="0"/>
              <a:t>.</a:t>
            </a:r>
          </a:p>
          <a:p>
            <a:pPr lvl="0" algn="just" rtl="1"/>
            <a:endParaRPr lang="ar-EG" sz="1200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40" y="2684798"/>
            <a:ext cx="2091109" cy="20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03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76576" y="4974573"/>
            <a:ext cx="50913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800" b="1" dirty="0" smtClean="0"/>
              <a:t>3. اقتصاديات </a:t>
            </a:r>
            <a:r>
              <a:rPr lang="ar-EG" sz="2800" b="1" dirty="0"/>
              <a:t>التسويق الرقمي وعلاقته بالتسويق التقليدي</a:t>
            </a:r>
          </a:p>
        </p:txBody>
      </p:sp>
    </p:spTree>
    <p:extLst>
      <p:ext uri="{BB962C8B-B14F-4D97-AF65-F5344CB8AC3E}">
        <p14:creationId xmlns:p14="http://schemas.microsoft.com/office/powerpoint/2010/main" val="89028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982227" y="1558751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/>
              <a:t>3. اقتصاديات </a:t>
            </a:r>
            <a:r>
              <a:rPr lang="ar-EG" sz="2800" b="1" dirty="0"/>
              <a:t>التسويق الرقمي وعلاقته بالتسويق </a:t>
            </a:r>
            <a:r>
              <a:rPr lang="ar-EG" sz="2800" b="1" dirty="0" smtClean="0"/>
              <a:t>التقليدي</a:t>
            </a:r>
            <a:endParaRPr lang="ar-EG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201782" y="2076305"/>
            <a:ext cx="922237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600" b="1" dirty="0"/>
              <a:t>اقتصاديات التسويق الرقمي </a:t>
            </a:r>
            <a:r>
              <a:rPr lang="ar-EG" sz="2600" dirty="0"/>
              <a:t>تشير إلى دراسة الأثر الاقتصادي للتسويق باستخدام التقنيات الرقمية والإنترنت</a:t>
            </a:r>
            <a:r>
              <a:rPr lang="ar-EG" sz="2600" dirty="0" smtClean="0"/>
              <a:t>. </a:t>
            </a:r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600" dirty="0" smtClean="0"/>
              <a:t>مع ذلك يجب الانتباه ان </a:t>
            </a:r>
            <a:r>
              <a:rPr lang="ar-EG" sz="2600" b="1" dirty="0" smtClean="0"/>
              <a:t>الاقتصاد الرقمي </a:t>
            </a:r>
            <a:r>
              <a:rPr lang="ar-EG" sz="2600" dirty="0" smtClean="0">
                <a:solidFill>
                  <a:srgbClr val="FF0000"/>
                </a:solidFill>
              </a:rPr>
              <a:t>لايغني عن الاقتصاد التقليدي</a:t>
            </a:r>
            <a:r>
              <a:rPr lang="ar-EG" sz="2600" dirty="0" smtClean="0"/>
              <a:t>. </a:t>
            </a:r>
            <a:r>
              <a:rPr lang="ar-EG" sz="2600" dirty="0"/>
              <a:t>بل هما مكملان لبعضهما البعض. </a:t>
            </a:r>
            <a:endParaRPr lang="ar-EG" sz="2600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600" dirty="0" smtClean="0"/>
              <a:t>رغم </a:t>
            </a:r>
            <a:r>
              <a:rPr lang="ar-EG" sz="2600" dirty="0"/>
              <a:t>أن </a:t>
            </a:r>
            <a:r>
              <a:rPr lang="ar-EG" sz="2600" b="1" dirty="0"/>
              <a:t>التسويق الرقمي</a:t>
            </a:r>
            <a:r>
              <a:rPr lang="ar-EG" sz="2600" dirty="0"/>
              <a:t> يوفر مزايا كبيرة مثل الوصول العالمي، تقليل التكاليف، وتحقيق التفاعل الفوري مع العملاء، </a:t>
            </a:r>
            <a:r>
              <a:rPr lang="ar-EG" sz="2600" dirty="0">
                <a:solidFill>
                  <a:srgbClr val="FF0000"/>
                </a:solidFill>
              </a:rPr>
              <a:t>إلا أن هناك جوانب أخرى يتفوق فيها </a:t>
            </a:r>
            <a:r>
              <a:rPr lang="ar-EG" sz="2600" b="1" dirty="0">
                <a:solidFill>
                  <a:srgbClr val="FF0000"/>
                </a:solidFill>
              </a:rPr>
              <a:t>الاقتصاد </a:t>
            </a:r>
            <a:r>
              <a:rPr lang="ar-EG" sz="2600" b="1" dirty="0" smtClean="0">
                <a:solidFill>
                  <a:srgbClr val="FF0000"/>
                </a:solidFill>
              </a:rPr>
              <a:t>التقليدي القائم على التسويق التقليدي</a:t>
            </a:r>
            <a:r>
              <a:rPr lang="ar-EG" sz="2600" b="1" dirty="0" smtClean="0"/>
              <a:t>.</a:t>
            </a:r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1600" b="1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1200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</p:spTree>
    <p:extLst>
      <p:ext uri="{BB962C8B-B14F-4D97-AF65-F5344CB8AC3E}">
        <p14:creationId xmlns:p14="http://schemas.microsoft.com/office/powerpoint/2010/main" val="184361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22307" y="1638160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/>
              <a:t>3. مفهوم </a:t>
            </a:r>
            <a:r>
              <a:rPr lang="ar-EG" sz="2800" b="1" dirty="0"/>
              <a:t>اقتصاديات التسويق الرقمي وعلاقته بالتسويق التقليدي (تابع)</a:t>
            </a:r>
          </a:p>
          <a:p>
            <a:pPr algn="just" rtl="1"/>
            <a:endParaRPr lang="ar-EG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2272937" y="1960449"/>
            <a:ext cx="79291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1600" b="1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1600" b="1" dirty="0" smtClean="0"/>
              <a:t> </a:t>
            </a:r>
            <a:r>
              <a:rPr lang="ar-EG" sz="2400" dirty="0"/>
              <a:t>بينما </a:t>
            </a:r>
            <a:r>
              <a:rPr lang="ar-EG" sz="2400" b="1" dirty="0"/>
              <a:t>يساهم الاقتصاد الرقمي </a:t>
            </a:r>
            <a:r>
              <a:rPr lang="ar-EG" sz="2400" dirty="0"/>
              <a:t>في خلق فرص عمل جديدة في مجالات </a:t>
            </a:r>
            <a:r>
              <a:rPr lang="ar-EG" sz="2400" dirty="0">
                <a:solidFill>
                  <a:srgbClr val="FF0000"/>
                </a:solidFill>
              </a:rPr>
              <a:t>مثل البرمجة، التسويق عبر الإنترنت، </a:t>
            </a:r>
            <a:r>
              <a:rPr lang="ar-EG" sz="2400" b="1" dirty="0">
                <a:solidFill>
                  <a:srgbClr val="FF0000"/>
                </a:solidFill>
              </a:rPr>
              <a:t>والتحليل البياني، فإن الاقتصاد التقليدي</a:t>
            </a:r>
            <a:r>
              <a:rPr lang="ar-EG" sz="2400" dirty="0">
                <a:solidFill>
                  <a:srgbClr val="FF0000"/>
                </a:solidFill>
              </a:rPr>
              <a:t> يظل يشكل الأساس للعديد من الصناعات التي تستند إلى العمالة المادية والمشاركة الفعلية في السوق</a:t>
            </a:r>
            <a:r>
              <a:rPr lang="ar-EG" sz="2400" dirty="0" smtClean="0"/>
              <a:t>.</a:t>
            </a:r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2400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400" dirty="0" smtClean="0"/>
              <a:t> </a:t>
            </a:r>
            <a:r>
              <a:rPr lang="ar-EG" sz="2400" dirty="0"/>
              <a:t>في بعض الأسواق، </a:t>
            </a:r>
            <a:r>
              <a:rPr lang="ar-EG" sz="2400" b="1" dirty="0"/>
              <a:t>يظل التسويق التقليدي</a:t>
            </a:r>
            <a:r>
              <a:rPr lang="ar-EG" sz="2400" dirty="0"/>
              <a:t>، </a:t>
            </a:r>
            <a:r>
              <a:rPr lang="ar-EG" sz="2400" dirty="0">
                <a:solidFill>
                  <a:srgbClr val="FF0000"/>
                </a:solidFill>
              </a:rPr>
              <a:t>مثل الإعلانات في وسائل الإعلام المألوفة أو التفاعل المباشر في المتاجر، الأكثر موثوقية لدى بعض العملاء.</a:t>
            </a:r>
          </a:p>
          <a:p>
            <a:pPr lvl="0" algn="just" rtl="1"/>
            <a:endParaRPr lang="ar-EG" sz="1200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40" y="2672915"/>
            <a:ext cx="2657718" cy="199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911640" y="115586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666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22307" y="1638160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/>
              <a:t>3. مفهوم </a:t>
            </a:r>
            <a:r>
              <a:rPr lang="ar-EG" sz="2800" b="1" dirty="0"/>
              <a:t>اقتصاديات التسويق الرقمي وعلاقته بالتسويق التقليدي (تابع)</a:t>
            </a:r>
          </a:p>
          <a:p>
            <a:pPr algn="just" rtl="1"/>
            <a:endParaRPr lang="ar-EG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29F0848-1A29-B3FB-D59A-8603AADC96AD}"/>
              </a:ext>
            </a:extLst>
          </p:cNvPr>
          <p:cNvSpPr txBox="1"/>
          <p:nvPr/>
        </p:nvSpPr>
        <p:spPr>
          <a:xfrm>
            <a:off x="1528354" y="1923863"/>
            <a:ext cx="878484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1600" b="1" dirty="0" smtClean="0"/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1600" b="1" dirty="0" smtClean="0"/>
              <a:t> </a:t>
            </a:r>
            <a:r>
              <a:rPr lang="ar-EG" sz="2400" dirty="0"/>
              <a:t>في الواقع، </a:t>
            </a:r>
            <a:r>
              <a:rPr lang="ar-EG" sz="2400" b="1" dirty="0"/>
              <a:t>يمكن دمج الأسلوبين لتحقيق أفضل النتائج</a:t>
            </a:r>
            <a:r>
              <a:rPr lang="ar-EG" sz="2400" dirty="0"/>
              <a:t>. يمكن استخدام التسويق التقليدي لبناء الوعي بالعلامة التجارية، </a:t>
            </a:r>
            <a:r>
              <a:rPr lang="ar-EG" sz="2400" dirty="0">
                <a:solidFill>
                  <a:srgbClr val="FF0000"/>
                </a:solidFill>
              </a:rPr>
              <a:t>في حين أن التسويق الرقمي يمكن أن يكون فعالًا في التفاعل مع الجمهور وتوليد المبيعات الفورية</a:t>
            </a:r>
            <a:r>
              <a:rPr lang="ar-EG" sz="2400" dirty="0" smtClean="0"/>
              <a:t>.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endParaRPr lang="ar-EG" sz="2400" dirty="0" smtClean="0"/>
          </a:p>
          <a:p>
            <a:pPr marL="342900" indent="-342900" algn="r" rtl="1">
              <a:buFont typeface="Wingdings" panose="05000000000000000000" pitchFamily="2" charset="2"/>
              <a:buChar char="Ø"/>
            </a:pPr>
            <a:r>
              <a:rPr lang="ar-EG" sz="2400" dirty="0" smtClean="0"/>
              <a:t>الجمع </a:t>
            </a:r>
            <a:r>
              <a:rPr lang="ar-EG" sz="2400" dirty="0"/>
              <a:t>بين الاثنين </a:t>
            </a:r>
            <a:r>
              <a:rPr lang="ar-EG" sz="2400" b="1" dirty="0"/>
              <a:t>يتيح للمسوقين </a:t>
            </a:r>
            <a:r>
              <a:rPr lang="ar-EG" sz="2400" b="1" dirty="0">
                <a:solidFill>
                  <a:srgbClr val="FF0000"/>
                </a:solidFill>
              </a:rPr>
              <a:t>الوصول إلى جمهور أوسع </a:t>
            </a:r>
            <a:r>
              <a:rPr lang="ar-EG" sz="2400" dirty="0">
                <a:solidFill>
                  <a:srgbClr val="FF0000"/>
                </a:solidFill>
              </a:rPr>
              <a:t>وتحقيق نتائج أفضل</a:t>
            </a:r>
            <a:r>
              <a:rPr lang="ar-EG" sz="2400" dirty="0" smtClean="0"/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Ø"/>
            </a:pPr>
            <a:endParaRPr lang="ar-EG" sz="2400" dirty="0"/>
          </a:p>
          <a:p>
            <a:pPr marL="342900" indent="-342900" algn="r" rtl="1">
              <a:buFont typeface="Wingdings" panose="05000000000000000000" pitchFamily="2" charset="2"/>
              <a:buChar char="Ø"/>
            </a:pPr>
            <a:r>
              <a:rPr lang="ar-EG" sz="2400" dirty="0"/>
              <a:t>بالمجمل، </a:t>
            </a:r>
            <a:r>
              <a:rPr lang="ar-EG" sz="2400" b="1" dirty="0"/>
              <a:t>يمكن القول إن اقتصاديات التسويق الرقمي </a:t>
            </a:r>
            <a:r>
              <a:rPr lang="ar-EG" sz="2400" dirty="0">
                <a:solidFill>
                  <a:srgbClr val="FF0000"/>
                </a:solidFill>
              </a:rPr>
              <a:t>توفر كفاءة أكبر وتكاليف أقل </a:t>
            </a:r>
            <a:r>
              <a:rPr lang="ar-EG" sz="2400" dirty="0"/>
              <a:t>مع قدرة أكبر على قياس وتحليل النتائج مقارنة بالتسويق التقليدي.</a:t>
            </a:r>
          </a:p>
          <a:p>
            <a:pPr lvl="0" algn="just" rtl="1"/>
            <a:endParaRPr lang="ar-EG" sz="1200" dirty="0"/>
          </a:p>
          <a:p>
            <a:pPr lvl="0" algn="just" rtl="1"/>
            <a:r>
              <a:rPr lang="ar-EG" sz="1200" dirty="0" smtClean="0"/>
              <a:t> </a:t>
            </a:r>
            <a:endParaRPr lang="en-MY" sz="1200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11640" y="2535999"/>
            <a:ext cx="2204863" cy="27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976576" y="4974573"/>
            <a:ext cx="50913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 smtClean="0"/>
              <a:t>4. العوامل </a:t>
            </a:r>
            <a:r>
              <a:rPr lang="ar-EG" sz="2800" b="1" dirty="0"/>
              <a:t>الاقتصادية التي تدفع الشركات لاستخدام التسويق الرقمي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17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10141496" y="1114965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341593" y="1622961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1682394" y="1725424"/>
            <a:ext cx="124393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/>
              <a:t>4. العوامل </a:t>
            </a:r>
            <a:r>
              <a:rPr lang="ar-EG" sz="2800" b="1" dirty="0"/>
              <a:t>الاقتصادية التي تدفع الشركات </a:t>
            </a:r>
            <a:r>
              <a:rPr lang="ar-EG" sz="2800" b="1" dirty="0" smtClean="0"/>
              <a:t>لاستخدام </a:t>
            </a:r>
            <a:r>
              <a:rPr lang="ar-EG" sz="2800" b="1" dirty="0"/>
              <a:t>التسويق </a:t>
            </a:r>
            <a:r>
              <a:rPr lang="ar-EG" sz="2800" b="1" dirty="0" smtClean="0"/>
              <a:t>الرقمي</a:t>
            </a:r>
            <a:endParaRPr lang="en-US" sz="2800" b="1" dirty="0">
              <a:solidFill>
                <a:srgbClr val="C00000"/>
              </a:solidFill>
            </a:endParaRPr>
          </a:p>
          <a:p>
            <a:pPr algn="r"/>
            <a:endParaRPr lang="ar-EG" sz="2800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2626178" y="2304789"/>
            <a:ext cx="93457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rtl="1">
              <a:buFont typeface="+mj-lt"/>
              <a:buAutoNum type="arabicPeriod"/>
            </a:pPr>
            <a:r>
              <a:rPr lang="ar-EG" sz="2200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ar-EG" sz="2200" b="1" dirty="0"/>
              <a:t>الفعالية من حيث التكلفة</a:t>
            </a:r>
            <a:r>
              <a:rPr lang="ar-EG" sz="2200" dirty="0"/>
              <a:t>: التسويق الرقمي يتيح للشركات تحقيق نتائج قوية بتكلفة أقل مقارنةً بالتسويق التقليدي، </a:t>
            </a:r>
            <a:r>
              <a:rPr lang="ar-EG" sz="2200" dirty="0">
                <a:solidFill>
                  <a:srgbClr val="FF0000"/>
                </a:solidFill>
              </a:rPr>
              <a:t>مثل الإعلانات التلفزيونية أو الصحف. الحملات الرقمية يمكن تعديلها بسهولة لتناسب الميزانية المحددة</a:t>
            </a:r>
            <a:r>
              <a:rPr lang="ar-EG" sz="2200" dirty="0" smtClean="0"/>
              <a:t>.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ar-EG" sz="2200" b="1" dirty="0" smtClean="0"/>
              <a:t>الاستهداف الدقيق</a:t>
            </a:r>
            <a:r>
              <a:rPr lang="ar-EG" sz="2200" dirty="0"/>
              <a:t>: باستخدام أدوات التحليل والبيانات، يمكن للشركات استهداف جمهور محدد بدقة بناءً على اهتماماتهم وسلوكهم عبر الإنترنت. </a:t>
            </a:r>
            <a:r>
              <a:rPr lang="ar-EG" sz="2200" dirty="0">
                <a:solidFill>
                  <a:srgbClr val="FF0000"/>
                </a:solidFill>
              </a:rPr>
              <a:t>هذا يساعد في تحسين فاعلية الحملات وتقليل </a:t>
            </a:r>
            <a:r>
              <a:rPr lang="ar-EG" sz="2200" u="sng" dirty="0">
                <a:solidFill>
                  <a:srgbClr val="FF0000"/>
                </a:solidFill>
              </a:rPr>
              <a:t>التكاليف الناتجة عن الوصول إلى جمهور غير مهتم</a:t>
            </a:r>
            <a:r>
              <a:rPr lang="ar-EG" sz="2200" dirty="0" smtClean="0">
                <a:solidFill>
                  <a:srgbClr val="FF0000"/>
                </a:solidFill>
              </a:rPr>
              <a:t>.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ar-EG" sz="2200" b="1" dirty="0"/>
              <a:t>القياس والتحليل المستمر</a:t>
            </a:r>
            <a:r>
              <a:rPr lang="ar-EG" sz="2200" dirty="0"/>
              <a:t>: يمكن تتبع أداء الحملات التسويقية في الوقت الفعلي باستخدام أدوات التحليل، </a:t>
            </a:r>
            <a:r>
              <a:rPr lang="ar-EG" sz="2200" dirty="0">
                <a:solidFill>
                  <a:srgbClr val="FF0000"/>
                </a:solidFill>
              </a:rPr>
              <a:t>مما يمكن الشركات من تعديل استراتيجياتها بسرعة وتحقيق عائد أعلى على الاستثمار.</a:t>
            </a:r>
            <a:endParaRPr lang="ar-EG" sz="2200" u="sng" dirty="0">
              <a:solidFill>
                <a:srgbClr val="FF0000"/>
              </a:solidFill>
              <a:latin typeface="+mj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527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15008" y="163292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1765028" y="1692592"/>
            <a:ext cx="879573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rtl="1"/>
            <a:r>
              <a:rPr lang="ar-EG" sz="2400" b="1" dirty="0" smtClean="0"/>
              <a:t>4. العوامل </a:t>
            </a:r>
            <a:r>
              <a:rPr lang="ar-EG" sz="2400" b="1" dirty="0"/>
              <a:t>الاقتصادية التي تدفع الشركات لاستخدام التسويق </a:t>
            </a:r>
            <a:r>
              <a:rPr lang="ar-EG" sz="2400" b="1" dirty="0" smtClean="0"/>
              <a:t>الرقمي(تابع)</a:t>
            </a:r>
            <a:endParaRPr lang="en-US" sz="2400" b="1" dirty="0">
              <a:solidFill>
                <a:srgbClr val="C00000"/>
              </a:solidFill>
            </a:endParaRPr>
          </a:p>
          <a:p>
            <a:pPr lvl="1" algn="just" rtl="1"/>
            <a:r>
              <a:rPr lang="ar-EG" sz="2400" b="1" dirty="0" smtClean="0"/>
              <a:t>4. التفاعل </a:t>
            </a:r>
            <a:r>
              <a:rPr lang="ar-EG" sz="2400" b="1" dirty="0"/>
              <a:t>المباشر مع العملاء</a:t>
            </a:r>
            <a:r>
              <a:rPr lang="ar-EG" sz="2400" dirty="0"/>
              <a:t>: </a:t>
            </a:r>
            <a:r>
              <a:rPr lang="ar-EG" sz="2400" u="sng" dirty="0"/>
              <a:t>التسويق الرقمي يتيح التواصل المباشر مع العملاء </a:t>
            </a:r>
            <a:r>
              <a:rPr lang="ar-EG" sz="2400" dirty="0"/>
              <a:t>عبر منصات مثل وسائل التواصل الاجتماعي والبريد الإلكتروني، </a:t>
            </a:r>
            <a:r>
              <a:rPr lang="ar-EG" sz="2400" dirty="0">
                <a:solidFill>
                  <a:srgbClr val="FF0000"/>
                </a:solidFill>
              </a:rPr>
              <a:t>مما يعزز العلاقة مع العملاء ويزيد من فرص تحويلهم إلى عملاء دائمين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</a:p>
          <a:p>
            <a:pPr lvl="1" algn="just" rtl="1"/>
            <a:r>
              <a:rPr lang="ar-EG" sz="2400" b="1" dirty="0" smtClean="0"/>
              <a:t>5. التوسع </a:t>
            </a:r>
            <a:r>
              <a:rPr lang="ar-EG" sz="2400" b="1" dirty="0"/>
              <a:t>العالمي</a:t>
            </a:r>
            <a:r>
              <a:rPr lang="ar-EG" sz="2400" dirty="0"/>
              <a:t>: </a:t>
            </a:r>
            <a:r>
              <a:rPr lang="ar-EG" sz="2400" u="sng" dirty="0"/>
              <a:t>التسويق الرقمي يتيح للشركات الوصول إلى أسواق جديدة </a:t>
            </a:r>
            <a:r>
              <a:rPr lang="ar-EG" sz="2400" dirty="0"/>
              <a:t>دون الحاجة لاستثمارات كبيرة في البنية التحتية أو في الحملات التسويقية التقليدية. </a:t>
            </a:r>
            <a:r>
              <a:rPr lang="ar-EG" sz="2400" dirty="0">
                <a:solidFill>
                  <a:srgbClr val="FF0000"/>
                </a:solidFill>
              </a:rPr>
              <a:t>الإنترنت يفتح أبواباً جديدة للشركات للانتشار عالميًا</a:t>
            </a:r>
            <a:r>
              <a:rPr lang="ar-EG" sz="2400" dirty="0" smtClean="0"/>
              <a:t>.</a:t>
            </a:r>
          </a:p>
          <a:p>
            <a:pPr lvl="1" algn="just" rtl="1"/>
            <a:r>
              <a:rPr lang="ar-EG" sz="2400" b="1" dirty="0" smtClean="0"/>
              <a:t>6. المرونة </a:t>
            </a:r>
            <a:r>
              <a:rPr lang="ar-EG" sz="2400" b="1" dirty="0"/>
              <a:t>والابتكار</a:t>
            </a:r>
            <a:r>
              <a:rPr lang="ar-EG" sz="2400" dirty="0"/>
              <a:t>: </a:t>
            </a:r>
            <a:r>
              <a:rPr lang="ar-EG" sz="2400" u="sng" dirty="0"/>
              <a:t>بفضل التكنولوجيا والأدوات الرقمية الحديثة</a:t>
            </a:r>
            <a:r>
              <a:rPr lang="ar-EG" sz="2400" dirty="0"/>
              <a:t>، تستطيع الشركات تعديل حملاتها بسهولة وتجربة أساليب مختلفة </a:t>
            </a:r>
            <a:r>
              <a:rPr lang="ar-EG" sz="2400" dirty="0">
                <a:solidFill>
                  <a:srgbClr val="FF0000"/>
                </a:solidFill>
              </a:rPr>
              <a:t>لاختبار أكثر الطرق فعالية لتحقيق أهدافها التسويقية.</a:t>
            </a:r>
            <a:endParaRPr lang="en-MY" sz="2400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r" rtl="1"/>
            <a:endParaRPr lang="en-MY" sz="24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774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15008" y="163292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1371601" y="1722031"/>
            <a:ext cx="91891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rtl="1"/>
            <a:r>
              <a:rPr lang="ar-EG" sz="2400" b="1" dirty="0" smtClean="0"/>
              <a:t>4. العوامل </a:t>
            </a:r>
            <a:r>
              <a:rPr lang="ar-EG" sz="2400" b="1" dirty="0"/>
              <a:t>الاقتصادية التي تدفع الشركات لاستخدام التسويق </a:t>
            </a:r>
            <a:r>
              <a:rPr lang="ar-EG" sz="2400" b="1" dirty="0" smtClean="0"/>
              <a:t>الرقمي(تابع)</a:t>
            </a:r>
            <a:endParaRPr lang="en-US" sz="2400" b="1" dirty="0">
              <a:solidFill>
                <a:srgbClr val="C00000"/>
              </a:solidFill>
            </a:endParaRPr>
          </a:p>
          <a:p>
            <a:pPr lvl="1" algn="just" rtl="1"/>
            <a:r>
              <a:rPr lang="ar-EG" sz="2400" b="1" dirty="0" smtClean="0"/>
              <a:t>7. </a:t>
            </a:r>
            <a:r>
              <a:rPr lang="ar-EG" sz="2400" b="1" dirty="0" smtClean="0"/>
              <a:t>مشاركة </a:t>
            </a:r>
            <a:r>
              <a:rPr lang="ar-EG" sz="2400" b="1" dirty="0"/>
              <a:t>العملاء وتعزيز الولاء</a:t>
            </a:r>
            <a:r>
              <a:rPr lang="ar-EG" sz="2400" dirty="0"/>
              <a:t>: من خلال تقديم محتوى مخصص وتجارب مميزة، </a:t>
            </a:r>
            <a:r>
              <a:rPr lang="ar-EG" sz="2400" dirty="0">
                <a:solidFill>
                  <a:srgbClr val="FF0000"/>
                </a:solidFill>
              </a:rPr>
              <a:t>يمكن للشركات تحسين ولاء العملاء، مما يساهم في زيادة الإيرادات على المدى </a:t>
            </a:r>
            <a:r>
              <a:rPr lang="ar-EG" sz="2400" dirty="0" smtClean="0">
                <a:solidFill>
                  <a:srgbClr val="FF0000"/>
                </a:solidFill>
              </a:rPr>
              <a:t>الطويل</a:t>
            </a:r>
            <a:r>
              <a:rPr lang="ar-EG" sz="2400" dirty="0" smtClean="0"/>
              <a:t>.</a:t>
            </a:r>
          </a:p>
          <a:p>
            <a:pPr lvl="1" algn="just" rtl="1"/>
            <a:endParaRPr lang="ar-EG" sz="2400" dirty="0" smtClean="0"/>
          </a:p>
          <a:p>
            <a:pPr lvl="1" algn="just" rtl="1"/>
            <a:r>
              <a:rPr lang="ar-EG" sz="2400" b="1" dirty="0" smtClean="0"/>
              <a:t>8. </a:t>
            </a:r>
            <a:r>
              <a:rPr lang="ar-EG" sz="2400" b="1" dirty="0" smtClean="0"/>
              <a:t>تحقيق </a:t>
            </a:r>
            <a:r>
              <a:rPr lang="ar-EG" sz="2400" b="1" dirty="0"/>
              <a:t>نتائج قابلة للقياس</a:t>
            </a:r>
            <a:r>
              <a:rPr lang="ar-EG" sz="2400" dirty="0"/>
              <a:t>: التسويق الرقمي يقدم نتائج قابلة للقياس بدقة، </a:t>
            </a:r>
            <a:r>
              <a:rPr lang="ar-EG" sz="2400" dirty="0">
                <a:solidFill>
                  <a:srgbClr val="FF0000"/>
                </a:solidFill>
              </a:rPr>
              <a:t>مما يساعد الشركات على تحليل فعالية استراتيجياتها واتخاذ قرارات مبنية على البيانات لتطوير الأداء </a:t>
            </a:r>
            <a:r>
              <a:rPr lang="ar-EG" sz="2400" dirty="0" smtClean="0">
                <a:solidFill>
                  <a:srgbClr val="FF0000"/>
                </a:solidFill>
              </a:rPr>
              <a:t>المستقبلي.</a:t>
            </a:r>
          </a:p>
          <a:p>
            <a:pPr lvl="1" algn="just" rtl="1"/>
            <a:r>
              <a:rPr lang="ar-EG" sz="2400" b="1" dirty="0" smtClean="0"/>
              <a:t>9. </a:t>
            </a:r>
            <a:r>
              <a:rPr lang="ar-EG" sz="2400" b="1" dirty="0" smtClean="0"/>
              <a:t>التقارير </a:t>
            </a:r>
            <a:r>
              <a:rPr lang="ar-EG" sz="2400" b="1" dirty="0"/>
              <a:t>والتقارير الفورية: </a:t>
            </a:r>
            <a:r>
              <a:rPr lang="ar-EG" sz="2400" dirty="0"/>
              <a:t>يمكن للشركات متابعة نتائج حملاتها بشكل فوري ودقيق، ما يسمح لهم بمراجعة أدائهم واتخاذ قرارات مستندة إلى بيانات حقيقية، </a:t>
            </a:r>
            <a:r>
              <a:rPr lang="ar-EG" sz="2400" dirty="0">
                <a:solidFill>
                  <a:srgbClr val="FF0000"/>
                </a:solidFill>
              </a:rPr>
              <a:t>مما يزيد من الكفاءة ويساعد في تحسين استراتيجيات التسويق.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.</a:t>
            </a:r>
            <a:endParaRPr lang="en-MY" sz="2400" dirty="0"/>
          </a:p>
          <a:p>
            <a:pPr lvl="1" algn="r" rtl="1"/>
            <a:endParaRPr lang="en-MY" sz="24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698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616467" y="1293029"/>
            <a:ext cx="339721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15008" y="1632922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54556" y="178593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dirty="0"/>
              <a:t> 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F509EE5-3836-C61C-3F5D-39D6EFDF021F}"/>
              </a:ext>
            </a:extLst>
          </p:cNvPr>
          <p:cNvSpPr txBox="1"/>
          <p:nvPr/>
        </p:nvSpPr>
        <p:spPr>
          <a:xfrm>
            <a:off x="2129247" y="1785936"/>
            <a:ext cx="843151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rtl="1"/>
            <a:r>
              <a:rPr lang="ar-EG" sz="2400" b="1" dirty="0" smtClean="0"/>
              <a:t>4. العوامل </a:t>
            </a:r>
            <a:r>
              <a:rPr lang="ar-EG" sz="2400" b="1" dirty="0"/>
              <a:t>الاقتصادية التي تدفع الشركات لاستخدام التسويق </a:t>
            </a:r>
            <a:r>
              <a:rPr lang="ar-EG" sz="2400" b="1" dirty="0" smtClean="0"/>
              <a:t>الرقمي(تابع)</a:t>
            </a:r>
            <a:endParaRPr lang="en-US" sz="2400" b="1" dirty="0">
              <a:solidFill>
                <a:srgbClr val="C00000"/>
              </a:solidFill>
            </a:endParaRP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endParaRPr lang="ar-EG" sz="2400" dirty="0" smtClean="0"/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800" dirty="0" smtClean="0"/>
              <a:t>باختصار هذه </a:t>
            </a:r>
            <a:r>
              <a:rPr lang="ar-EG" sz="2800" b="1" dirty="0"/>
              <a:t>العوامل تجعل التسويق الرقمي </a:t>
            </a:r>
            <a:r>
              <a:rPr lang="ar-EG" sz="2800" dirty="0"/>
              <a:t>خيارًا جذابًا للشركات التي تسعى لتحقيق الكفاءة والنمو في العصر </a:t>
            </a:r>
            <a:r>
              <a:rPr lang="ar-EG" sz="2800" dirty="0" smtClean="0"/>
              <a:t>الرقمي. بالاضافة الى ذلك </a:t>
            </a:r>
            <a:r>
              <a:rPr lang="ar-EG" sz="2800" dirty="0"/>
              <a:t>بفضل هذه العوامل الاقتصادية، </a:t>
            </a:r>
            <a:r>
              <a:rPr lang="ar-EG" sz="2800" b="1" dirty="0"/>
              <a:t>أصبح التسويق الرقمي أداة قوية للمساعدة </a:t>
            </a:r>
            <a:r>
              <a:rPr lang="ar-EG" sz="2800" dirty="0"/>
              <a:t>في تحسين كفاءة الشركات وزيادة العوائد وتقليل التكاليف. إن القدرة على القياس والتخصيص والتحليل </a:t>
            </a:r>
            <a:r>
              <a:rPr lang="ar-EG" sz="2800" b="1" dirty="0"/>
              <a:t>تجعل التسويق الرقمي خيارًا اقتصاديًا جذابًا بالنسبة للشركات من جميع الأحجام.</a:t>
            </a:r>
            <a:endParaRPr lang="en-MY" sz="2800" b="1" u="sng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r" rtl="1"/>
            <a:endParaRPr lang="en-MY" sz="2400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358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SA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1127760" y="4973157"/>
            <a:ext cx="4747323" cy="1222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3200" b="1" dirty="0" smtClean="0"/>
              <a:t>5. دور </a:t>
            </a:r>
            <a:r>
              <a:rPr lang="ar-EG" sz="3200" b="1" dirty="0"/>
              <a:t>الإنترنت و الرقمنة في الاقتصاد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0231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836116" y="172806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1. تعريف علم الاقتصاد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965268" y="2400916"/>
            <a:ext cx="691025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800" dirty="0" smtClean="0">
                <a:hlinkClick r:id="rId3"/>
              </a:rPr>
              <a:t>الاقتصاد</a:t>
            </a:r>
            <a:r>
              <a:rPr lang="ar-EG" sz="2800" dirty="0">
                <a:hlinkClick r:id="rId3"/>
              </a:rPr>
              <a:t> </a:t>
            </a:r>
            <a:r>
              <a:rPr lang="ar-EG" sz="2800" dirty="0" smtClean="0">
                <a:hlinkClick r:id="rId3"/>
              </a:rPr>
              <a:t>‏هو </a:t>
            </a:r>
            <a:r>
              <a:rPr lang="ar-EG" sz="2800" dirty="0">
                <a:hlinkClick r:id="rId3"/>
              </a:rPr>
              <a:t>علم من العلوم </a:t>
            </a:r>
            <a:r>
              <a:rPr lang="ar-EG" sz="2800" dirty="0" smtClean="0">
                <a:hlinkClick r:id="rId3"/>
              </a:rPr>
              <a:t>الاجتماعية  </a:t>
            </a:r>
            <a:r>
              <a:rPr lang="ar-EG" sz="2800" dirty="0" smtClean="0"/>
              <a:t>الذي </a:t>
            </a:r>
            <a:r>
              <a:rPr lang="ar-EG" sz="2800" dirty="0"/>
              <a:t>يدرس </a:t>
            </a:r>
            <a:r>
              <a:rPr lang="ar-EG" sz="2800" dirty="0">
                <a:solidFill>
                  <a:srgbClr val="FF0000"/>
                </a:solidFill>
              </a:rPr>
              <a:t>السلوك البشري والرفاهية كعلاقة بين المقاصد </a:t>
            </a:r>
            <a:r>
              <a:rPr lang="ar-EG" sz="2800" dirty="0" smtClean="0">
                <a:solidFill>
                  <a:srgbClr val="FF0000"/>
                </a:solidFill>
              </a:rPr>
              <a:t>والاهداف </a:t>
            </a:r>
            <a:r>
              <a:rPr lang="ar-EG" sz="2800" dirty="0" smtClean="0"/>
              <a:t>(</a:t>
            </a:r>
            <a:r>
              <a:rPr lang="ar-EG" sz="2800" u="sng" dirty="0">
                <a:solidFill>
                  <a:srgbClr val="0070C0"/>
                </a:solidFill>
              </a:rPr>
              <a:t>ماذا نتنج؟ ولمن ننتج ؟ وكيف ننتج</a:t>
            </a:r>
            <a:r>
              <a:rPr lang="ar-EG" sz="2800" u="sng" dirty="0" smtClean="0">
                <a:solidFill>
                  <a:srgbClr val="0070C0"/>
                </a:solidFill>
              </a:rPr>
              <a:t>؟ </a:t>
            </a:r>
            <a:r>
              <a:rPr lang="ar-EG" sz="2800" dirty="0" smtClean="0"/>
              <a:t>) </a:t>
            </a:r>
            <a:r>
              <a:rPr lang="ar-EG" sz="2800" dirty="0"/>
              <a:t>التي لها استعمالات بديلة، وبين الموارد المتاحة المحدودة والنادرة. للاقتصاد عدّة نظريات تُشكّل وسائل أو أدوات تُساعد على تفسير ودراسة الظواهر </a:t>
            </a:r>
            <a:r>
              <a:rPr lang="ar-EG" sz="2800" dirty="0" smtClean="0"/>
              <a:t>الاقتصاديّة.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2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200" dirty="0" smtClean="0"/>
              <a:t> </a:t>
            </a:r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1" y="2077730"/>
            <a:ext cx="2365032" cy="292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1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249811" y="1681834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2. تصنيف </a:t>
            </a:r>
            <a:r>
              <a:rPr lang="ar-EG" sz="2800" b="1" dirty="0">
                <a:latin typeface="Calibri" panose="020F0502020204030204" pitchFamily="34" charset="0"/>
                <a:cs typeface="Calibri" panose="020F0502020204030204" pitchFamily="34" charset="0"/>
              </a:rPr>
              <a:t>مجالات </a:t>
            </a:r>
            <a:r>
              <a:rPr lang="ar-EG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الاقتصاد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966970" y="2102724"/>
            <a:ext cx="71727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400" b="1" dirty="0">
                <a:solidFill>
                  <a:srgbClr val="FF0000"/>
                </a:solidFill>
              </a:rPr>
              <a:t>يتم تصنيف مجالات الاقتصاد إلى عدة فروع رئيسية</a:t>
            </a:r>
            <a:r>
              <a:rPr lang="ar-EG" sz="2400" dirty="0"/>
              <a:t>، وكل فرع يركز على جانب معين من الأنشطة الاقتصادية. إليك التصنيف الأساسي لمجالات </a:t>
            </a:r>
            <a:r>
              <a:rPr lang="ar-EG" sz="2400" dirty="0" smtClean="0"/>
              <a:t>الاقتصاد: 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الاقتصاد الجزئي                      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 الاقتصاد الكلي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 الاقتصاد الدولي 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الاقتصاد التطبيقي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 الاقتصاد البيئي</a:t>
            </a:r>
          </a:p>
          <a:p>
            <a:pPr marL="228600" lvl="0" indent="-228600" algn="r" rtl="1">
              <a:buFont typeface="+mj-lt"/>
              <a:buAutoNum type="arabicPeriod"/>
            </a:pPr>
            <a:r>
              <a:rPr lang="ar-EG" sz="2400" dirty="0" smtClean="0"/>
              <a:t> الاقتصاد التنموي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31210" y="2523481"/>
            <a:ext cx="2795140" cy="26339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81030" y="320622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buAutoNum type="arabicPeriod" startAt="7"/>
            </a:pPr>
            <a:r>
              <a:rPr lang="ar-EG" sz="2400" dirty="0" smtClean="0"/>
              <a:t>الاقتصاد </a:t>
            </a:r>
            <a:r>
              <a:rPr lang="ar-EG" sz="2400" dirty="0"/>
              <a:t>المالي </a:t>
            </a:r>
            <a:endParaRPr lang="ar-EG" sz="2400" dirty="0" smtClean="0"/>
          </a:p>
          <a:p>
            <a:pPr marL="342900" lvl="0" indent="-342900" algn="r" rtl="1">
              <a:buAutoNum type="arabicPeriod" startAt="7"/>
            </a:pPr>
            <a:r>
              <a:rPr lang="ar-EG" sz="2400" dirty="0" smtClean="0"/>
              <a:t>الاقتصاد السلوكي</a:t>
            </a:r>
          </a:p>
          <a:p>
            <a:pPr marL="342900" lvl="0" indent="-342900" algn="r" rtl="1">
              <a:buAutoNum type="arabicPeriod" startAt="7"/>
            </a:pPr>
            <a:r>
              <a:rPr lang="ar-EG" sz="2400" dirty="0" smtClean="0"/>
              <a:t> </a:t>
            </a:r>
            <a:r>
              <a:rPr lang="ar-EG" sz="2400" dirty="0"/>
              <a:t>الاقتصاد </a:t>
            </a:r>
            <a:r>
              <a:rPr lang="ar-EG" sz="2400" dirty="0" smtClean="0"/>
              <a:t>الصناعي</a:t>
            </a:r>
          </a:p>
          <a:p>
            <a:pPr marL="342900" lvl="0" indent="-342900" algn="r" rtl="1">
              <a:buAutoNum type="arabicPeriod" startAt="7"/>
            </a:pPr>
            <a:r>
              <a:rPr lang="ar-EG" sz="2400" dirty="0" smtClean="0"/>
              <a:t>الاقتصاد المؤسسي</a:t>
            </a:r>
          </a:p>
          <a:p>
            <a:pPr marL="342900" lvl="0" indent="-342900" algn="r" rtl="1">
              <a:buAutoNum type="arabicPeriod" startAt="7"/>
            </a:pPr>
            <a:r>
              <a:rPr lang="ar-EG" sz="2400" dirty="0" smtClean="0"/>
              <a:t>الاقتصاد القياسي</a:t>
            </a:r>
          </a:p>
          <a:p>
            <a:pPr marL="342900" lvl="0" indent="-342900" algn="r" rtl="1">
              <a:buAutoNum type="arabicPeriod" startAt="7"/>
            </a:pPr>
            <a:r>
              <a:rPr lang="ar-EG" sz="2400" dirty="0" smtClean="0">
                <a:solidFill>
                  <a:srgbClr val="0070C0"/>
                </a:solidFill>
              </a:rPr>
              <a:t>الاقتصاد </a:t>
            </a:r>
            <a:r>
              <a:rPr lang="ar-EG" sz="2400" dirty="0">
                <a:solidFill>
                  <a:srgbClr val="0070C0"/>
                </a:solidFill>
              </a:rPr>
              <a:t>الرقمي</a:t>
            </a:r>
            <a:endParaRPr lang="en-MY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631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155869"/>
            <a:ext cx="9345750" cy="4610607"/>
          </a:xfrm>
          <a:prstGeom prst="roundRect">
            <a:avLst>
              <a:gd name="adj" fmla="val 614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621802" y="1327039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3. اقتصاد </a:t>
            </a:r>
            <a:r>
              <a:rPr lang="ar-EG" sz="2800" b="1" dirty="0"/>
              <a:t>الرقمنة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063930" y="1998030"/>
            <a:ext cx="8227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r" rtl="1">
              <a:buFont typeface="+mj-lt"/>
              <a:buAutoNum type="arabicPeriod"/>
            </a:pPr>
            <a:endParaRPr lang="en-MY" sz="2000" dirty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94071" y="1753689"/>
            <a:ext cx="8905797" cy="38164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200" b="1" dirty="0"/>
              <a:t>اقتصاد الرقمنة</a:t>
            </a:r>
            <a:r>
              <a:rPr lang="ar-EG" sz="2200" dirty="0"/>
              <a:t> هو </a:t>
            </a:r>
            <a:r>
              <a:rPr lang="ar-EG" sz="2200" u="sng" dirty="0"/>
              <a:t>مجال متخصص يركز </a:t>
            </a:r>
            <a:r>
              <a:rPr lang="ar-EG" sz="2200" dirty="0"/>
              <a:t>على تأثير التحول الرقمي والتكنولوجيا الحديثة على الأنظمة الاقتصادية. </a:t>
            </a:r>
            <a:r>
              <a:rPr lang="ar-EG" sz="2200" b="1" dirty="0"/>
              <a:t>يتعلق هذا المجال بكيفية دمج التقنيات الرقمية </a:t>
            </a:r>
            <a:r>
              <a:rPr lang="ar-EG" sz="2200" b="1" dirty="0">
                <a:solidFill>
                  <a:srgbClr val="FF0000"/>
                </a:solidFill>
              </a:rPr>
              <a:t>مثل الإنترنت</a:t>
            </a:r>
            <a:r>
              <a:rPr lang="ar-EG" sz="2200" dirty="0">
                <a:solidFill>
                  <a:srgbClr val="FF0000"/>
                </a:solidFill>
              </a:rPr>
              <a:t>، الذكاء الاصطناعي، البيانات الكبيرة، والحوسبة السحابية في العمليات الاقتصادية</a:t>
            </a:r>
            <a:r>
              <a:rPr lang="ar-EG" sz="2200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2200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200" dirty="0"/>
              <a:t>إذن، </a:t>
            </a:r>
            <a:r>
              <a:rPr lang="ar-EG" sz="2200" b="1" dirty="0"/>
              <a:t>اقتصاد الرقمنة</a:t>
            </a:r>
            <a:r>
              <a:rPr lang="ar-EG" sz="2200" dirty="0"/>
              <a:t> هو </a:t>
            </a:r>
            <a:r>
              <a:rPr lang="ar-EG" sz="2200" b="1" dirty="0"/>
              <a:t>تحول للأنظمة الاقتصادية التقليدية </a:t>
            </a:r>
            <a:r>
              <a:rPr lang="ar-EG" sz="2200" dirty="0">
                <a:solidFill>
                  <a:srgbClr val="FF0000"/>
                </a:solidFill>
              </a:rPr>
              <a:t>لتتكامل بشكل أكبر مع التكنولوجيا </a:t>
            </a:r>
            <a:r>
              <a:rPr lang="ar-EG" sz="2200" dirty="0" smtClean="0">
                <a:solidFill>
                  <a:srgbClr val="FF0000"/>
                </a:solidFill>
              </a:rPr>
              <a:t>الرقمية.</a:t>
            </a:r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endParaRPr lang="ar-EG" sz="2200" dirty="0" smtClean="0"/>
          </a:p>
          <a:p>
            <a:pPr marL="285750" indent="-285750" algn="just" rtl="1">
              <a:buFont typeface="Wingdings" panose="05000000000000000000" pitchFamily="2" charset="2"/>
              <a:buChar char="Ø"/>
            </a:pPr>
            <a:r>
              <a:rPr lang="ar-EG" sz="2200" dirty="0" smtClean="0"/>
              <a:t>بمعنى اخر : اقتصاد </a:t>
            </a:r>
            <a:r>
              <a:rPr lang="ar-EG" sz="2200" b="1" dirty="0"/>
              <a:t>الرقمنة هو محرك رئيسي للنمو الاقتصادي في العصر الحديث</a:t>
            </a:r>
            <a:r>
              <a:rPr lang="ar-EG" sz="2200" dirty="0"/>
              <a:t>، حيث يوفر فرصًا هائلة للتوسع والابتكار. من خلال تسخير التقنيات الرقمية، </a:t>
            </a:r>
            <a:r>
              <a:rPr lang="ar-EG" sz="2200" dirty="0">
                <a:solidFill>
                  <a:srgbClr val="FF0000"/>
                </a:solidFill>
              </a:rPr>
              <a:t>يمكن للشركات والحكومات والمجتمعات أن تحقق تحسينات كبيرة في الكفاءة والتنمية</a:t>
            </a:r>
            <a:r>
              <a:rPr lang="ar-EG" sz="2200" dirty="0"/>
              <a:t>، رغم وجود بعض التحديات التي يجب معالجتها</a:t>
            </a:r>
            <a:r>
              <a:rPr lang="ar-EG" dirty="0"/>
              <a:t>.</a:t>
            </a:r>
            <a:endParaRPr lang="en-MY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31210" y="2523481"/>
            <a:ext cx="2115873" cy="263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177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87251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46528" y="1639286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1071573" y="172531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4. الإنترنت ؟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859157" y="1870033"/>
            <a:ext cx="735599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endParaRPr lang="ar-EG" sz="2400" dirty="0">
              <a:latin typeface="+mj-lt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3200" dirty="0"/>
              <a:t>الإنترنت عبارة عن شبكة متعددة الطبقات تُشغّل بواسطة مجموعة متنوعة من المشاركين. أصبح </a:t>
            </a:r>
            <a:r>
              <a:rPr lang="ar-EG" sz="3200" dirty="0">
                <a:hlinkClick r:id="rId3" tooltip="إنترنت"/>
              </a:rPr>
              <a:t>الإنترنت</a:t>
            </a:r>
            <a:r>
              <a:rPr lang="ar-EG" sz="3200" dirty="0"/>
              <a:t> يعني مجموعةً من المعايير والشبكات وتطبيقات الويب (مثل التدفق ومشاركة الملفات)، من بين مكونات أخرى، تراكمت حول تكنولوجيا الشبكات</a:t>
            </a:r>
            <a:r>
              <a:rPr lang="ar-EG" sz="3200" dirty="0" smtClean="0">
                <a:latin typeface="+mj-lt"/>
              </a:rPr>
              <a:t>. </a:t>
            </a:r>
          </a:p>
          <a:p>
            <a:pPr lvl="8" algn="just" rtl="1"/>
            <a:endParaRPr lang="ar-EG" sz="2400" dirty="0" smtClean="0">
              <a:latin typeface="+mj-lt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4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b="1" dirty="0" smtClean="0"/>
              <a:t>.</a:t>
            </a:r>
            <a:endParaRPr lang="ar-EG" sz="2000" b="1" dirty="0">
              <a:latin typeface="+mj-lt"/>
            </a:endParaRPr>
          </a:p>
          <a:p>
            <a:pPr lvl="0" algn="r" rtl="1"/>
            <a:endParaRPr lang="en-MY" sz="1000" dirty="0"/>
          </a:p>
        </p:txBody>
      </p:sp>
      <p:sp>
        <p:nvSpPr>
          <p:cNvPr id="9" name="Rectangle 8"/>
          <p:cNvSpPr/>
          <p:nvPr/>
        </p:nvSpPr>
        <p:spPr>
          <a:xfrm>
            <a:off x="-872518" y="1656222"/>
            <a:ext cx="3532620" cy="4154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rtl="1"/>
            <a:r>
              <a:rPr lang="ar-EG" sz="2400" b="1" dirty="0"/>
              <a:t>الإنترنت</a:t>
            </a:r>
            <a:r>
              <a:rPr lang="ar-EG" sz="2400" dirty="0"/>
              <a:t> هو شبكة عالمية تربط بين ملايين الأجهزة مثل الحواسيب والهواتف الذكية، مما يسمح بتبادل البيانات والمعلومات عبر بروتوكولات معينة</a:t>
            </a:r>
            <a:r>
              <a:rPr lang="ar-EG" sz="2400" dirty="0" smtClean="0"/>
              <a:t>.</a:t>
            </a:r>
          </a:p>
          <a:p>
            <a:pPr algn="r" rtl="1"/>
            <a:r>
              <a:rPr lang="ar-EG" sz="2400" dirty="0" smtClean="0"/>
              <a:t> </a:t>
            </a:r>
            <a:r>
              <a:rPr lang="ar-EG" sz="2400" dirty="0"/>
              <a:t>يتيح الإنترنت الوصول إلى مجموعة واسعة من الخدمات مثل التصفح، البريد الإلكتروني، الشبكات الاجتماعية، التجارة الإلكترونية، والترفيه، وهو يشكل جزءًا أساسيًا من حياتنا اليومي</a:t>
            </a:r>
            <a:endParaRPr lang="en-MY" sz="2400" dirty="0"/>
          </a:p>
        </p:txBody>
      </p:sp>
    </p:spTree>
    <p:extLst>
      <p:ext uri="{BB962C8B-B14F-4D97-AF65-F5344CB8AC3E}">
        <p14:creationId xmlns:p14="http://schemas.microsoft.com/office/powerpoint/2010/main" val="8588416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87251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46528" y="1639286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718875" y="171870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4.1 الإنترنت ؟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409547" y="1760358"/>
            <a:ext cx="702510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8" algn="just" rtl="1"/>
            <a:endParaRPr lang="ar-EG" sz="2400" dirty="0" smtClean="0">
              <a:latin typeface="+mj-lt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 smtClean="0"/>
              <a:t>تزامن </a:t>
            </a:r>
            <a:r>
              <a:rPr lang="ar-EG" sz="2400" dirty="0"/>
              <a:t>ظهور الإنترنت مع نمو نوع جديد من الهياكل التنظيمية وهو لجنة المعايير. لجان المعايير مسؤولة عن تصميم المعايير المهمة للإنترنت مثل </a:t>
            </a:r>
            <a:r>
              <a:rPr lang="en-MY" sz="2400" dirty="0">
                <a:hlinkClick r:id="rId3" tooltip="حزمة بروتوكولات الإنترنت"/>
              </a:rPr>
              <a:t>TCP / IP</a:t>
            </a:r>
            <a:r>
              <a:rPr lang="en-MY" sz="2400" dirty="0"/>
              <a:t> </a:t>
            </a:r>
            <a:r>
              <a:rPr lang="ar-EG" sz="2400" dirty="0"/>
              <a:t>و </a:t>
            </a:r>
            <a:r>
              <a:rPr lang="en-MY" sz="2400" dirty="0">
                <a:hlinkClick r:id="rId4" tooltip="لغة توصيف النص الفائق"/>
              </a:rPr>
              <a:t>HTML</a:t>
            </a:r>
            <a:r>
              <a:rPr lang="en-MY" sz="2400" dirty="0"/>
              <a:t> </a:t>
            </a:r>
            <a:r>
              <a:rPr lang="ar-EG" sz="2400" dirty="0"/>
              <a:t>و </a:t>
            </a:r>
            <a:r>
              <a:rPr lang="en-MY" sz="2400" dirty="0" err="1">
                <a:hlinkClick r:id="rId5" tooltip="أوراق الأنماط المتتالية"/>
              </a:rPr>
              <a:t>CSS</a:t>
            </a:r>
            <a:r>
              <a:rPr lang="en-MY" sz="2400" dirty="0"/>
              <a:t>. </a:t>
            </a:r>
            <a:r>
              <a:rPr lang="ar-EG" sz="2400" dirty="0"/>
              <a:t>تتكون هذه اللجان من ممثلين عن الشركات والأوساط الأكاديمية والمنظمات غير الربحية. </a:t>
            </a:r>
            <a:endParaRPr lang="ar-EG" sz="24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4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 smtClean="0"/>
              <a:t>هدفهم </a:t>
            </a:r>
            <a:r>
              <a:rPr lang="ar-EG" sz="2400" dirty="0"/>
              <a:t>هو اتخاذ القرارات التي تعزز </a:t>
            </a:r>
            <a:r>
              <a:rPr lang="ar-EG" sz="2400" dirty="0">
                <a:hlinkClick r:id="rId6" tooltip="تقانة"/>
              </a:rPr>
              <a:t>التكنولوجيا</a:t>
            </a:r>
            <a:r>
              <a:rPr lang="ar-EG" sz="2400" dirty="0"/>
              <a:t> مع الحفاظ على قابلية العمل بين مكونات الإنترنت. </a:t>
            </a:r>
            <a:r>
              <a:rPr lang="ar-EG" sz="2400" b="1" dirty="0"/>
              <a:t>يهتم الاقتصاديون بكيفية اتخاذ هذه الهياكل التنظيمية للقرارات وما إذا كانت تلك القرارات هي </a:t>
            </a:r>
            <a:r>
              <a:rPr lang="ar-EG" sz="2400" b="1" dirty="0" smtClean="0"/>
              <a:t>الأنسب</a:t>
            </a:r>
            <a:r>
              <a:rPr lang="ar-EG" sz="2000" b="1" dirty="0" smtClean="0"/>
              <a:t>.</a:t>
            </a:r>
            <a:endParaRPr lang="ar-EG" sz="2000" b="1" dirty="0">
              <a:latin typeface="+mj-lt"/>
            </a:endParaRPr>
          </a:p>
          <a:p>
            <a:pPr lvl="0" algn="r" rtl="1"/>
            <a:endParaRPr lang="en-MY" sz="1000" dirty="0"/>
          </a:p>
        </p:txBody>
      </p:sp>
      <p:sp>
        <p:nvSpPr>
          <p:cNvPr id="9" name="Rectangle 8"/>
          <p:cNvSpPr/>
          <p:nvPr/>
        </p:nvSpPr>
        <p:spPr>
          <a:xfrm>
            <a:off x="322458" y="2385118"/>
            <a:ext cx="2722179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rtl="1"/>
            <a:r>
              <a:rPr lang="ar-EG" dirty="0"/>
              <a:t> </a:t>
            </a:r>
            <a:r>
              <a:rPr lang="en-MY" dirty="0" smtClean="0"/>
              <a:t>TCP/IP</a:t>
            </a:r>
            <a:endParaRPr lang="ar-EG" dirty="0" smtClean="0"/>
          </a:p>
          <a:p>
            <a:pPr algn="r" rtl="1"/>
            <a:r>
              <a:rPr lang="ar-EG" dirty="0"/>
              <a:t>ي</a:t>
            </a:r>
            <a:r>
              <a:rPr lang="ar-EG" dirty="0" smtClean="0"/>
              <a:t>سمح </a:t>
            </a:r>
            <a:r>
              <a:rPr lang="ar-EG" dirty="0"/>
              <a:t>بنقل البيانات عبر الإنترنت بشكل </a:t>
            </a:r>
            <a:r>
              <a:rPr lang="ar-EG" dirty="0" smtClean="0"/>
              <a:t>موثوق</a:t>
            </a:r>
          </a:p>
          <a:p>
            <a:pPr algn="r" rtl="1"/>
            <a:r>
              <a:rPr lang="ar-EG" dirty="0" smtClean="0"/>
              <a:t>.</a:t>
            </a:r>
            <a:r>
              <a:rPr lang="en-MY" dirty="0" smtClean="0"/>
              <a:t>HTML</a:t>
            </a:r>
            <a:endParaRPr lang="ar-EG" dirty="0" smtClean="0"/>
          </a:p>
          <a:p>
            <a:pPr algn="r" rtl="1"/>
            <a:r>
              <a:rPr lang="en-MY" dirty="0" smtClean="0"/>
              <a:t> </a:t>
            </a:r>
            <a:r>
              <a:rPr lang="ar-EG" dirty="0"/>
              <a:t>ينظم ويهيكل المحتوى على صفحات </a:t>
            </a:r>
            <a:r>
              <a:rPr lang="ar-EG" dirty="0" smtClean="0"/>
              <a:t>الويب</a:t>
            </a:r>
          </a:p>
          <a:p>
            <a:pPr algn="r" rtl="1"/>
            <a:r>
              <a:rPr lang="ar-EG" dirty="0" smtClean="0"/>
              <a:t>.</a:t>
            </a:r>
            <a:r>
              <a:rPr lang="en-MY" dirty="0" err="1" smtClean="0"/>
              <a:t>CSS</a:t>
            </a:r>
            <a:endParaRPr lang="ar-EG" dirty="0" smtClean="0"/>
          </a:p>
          <a:p>
            <a:pPr algn="r" rtl="1"/>
            <a:r>
              <a:rPr lang="ar-EG" dirty="0"/>
              <a:t>ي</a:t>
            </a:r>
            <a:r>
              <a:rPr lang="ar-EG" dirty="0" smtClean="0"/>
              <a:t>ضيف </a:t>
            </a:r>
            <a:r>
              <a:rPr lang="ar-EG" dirty="0"/>
              <a:t>التنسيق والتصميم لجعل صفحات الويب جذابة وسهلة الاستخدام.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107031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37875" y="9675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333001" y="1303133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137875" y="1418446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5. ما دور </a:t>
            </a:r>
            <a:r>
              <a:rPr lang="ar-EG" sz="2800" b="1" dirty="0"/>
              <a:t>الإنترنت والرقمنة في الاقتصاد</a:t>
            </a:r>
            <a:r>
              <a:rPr lang="ar-EG" sz="2800" b="1" dirty="0" smtClean="0"/>
              <a:t>؟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086773" y="1434662"/>
            <a:ext cx="727207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دور الإنترنت والرقمنة في الاقتصاد</a:t>
            </a:r>
            <a:r>
              <a:rPr lang="ar-EG" sz="2400" dirty="0"/>
              <a:t> أصبح حاسمًا في العصر الحديث، حيث تلعب هذه العوامل دورًا محوريًا في تحول الأنظمة الاقتصادية على مستوى عالمي</a:t>
            </a:r>
            <a:r>
              <a:rPr lang="ar-EG" sz="2400" dirty="0" smtClean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 smtClean="0"/>
              <a:t> </a:t>
            </a:r>
            <a:r>
              <a:rPr lang="ar-EG" sz="2400" b="1" dirty="0"/>
              <a:t>تأثير الإنترنت والتكنولوجيا </a:t>
            </a:r>
            <a:r>
              <a:rPr lang="ar-EG" sz="2400" b="1" dirty="0" smtClean="0"/>
              <a:t>الرقمية </a:t>
            </a:r>
            <a:r>
              <a:rPr lang="ar-EG" sz="2400" dirty="0" smtClean="0">
                <a:solidFill>
                  <a:srgbClr val="FF0000"/>
                </a:solidFill>
              </a:rPr>
              <a:t>لا يقتصر فقط على المجالات التجارية، بل يتسع ليشمل جميع جوانب الاقتصاد </a:t>
            </a:r>
            <a:r>
              <a:rPr lang="ar-EG" sz="2400" dirty="0" smtClean="0"/>
              <a:t>مثل </a:t>
            </a:r>
            <a:r>
              <a:rPr lang="ar-EG" sz="2400" b="1" dirty="0"/>
              <a:t>الإنتاج، والتوزيع، والاستهلاك</a:t>
            </a:r>
            <a:r>
              <a:rPr lang="ar-EG" sz="2200" dirty="0" smtClean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2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200" dirty="0" smtClean="0"/>
              <a:t> </a:t>
            </a:r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50" y="3070925"/>
            <a:ext cx="1775310" cy="12176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33001" y="4296669"/>
            <a:ext cx="9345750" cy="9427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فيما يلي بعض </a:t>
            </a:r>
            <a:r>
              <a:rPr lang="ar-EG" sz="2400" b="1" dirty="0"/>
              <a:t>الجوانب الرئيسية </a:t>
            </a:r>
            <a:r>
              <a:rPr lang="ar-EG" sz="2400" dirty="0"/>
              <a:t>التي يساهم فيها الإنترنت والرقمنة في الاقتصاد</a:t>
            </a:r>
            <a:r>
              <a:rPr lang="ar-EG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13028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37875" y="9675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631241" y="1675307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 smtClean="0"/>
              <a:t>5.1 تحسين </a:t>
            </a:r>
            <a:r>
              <a:rPr lang="ar-EG" sz="2800" b="1" dirty="0"/>
              <a:t>الكفاءة </a:t>
            </a:r>
            <a:r>
              <a:rPr lang="ar-EG" sz="2800" b="1" dirty="0" smtClean="0"/>
              <a:t>والإنتاجية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451900" y="2025079"/>
            <a:ext cx="634524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ar-EG" sz="2400" b="1" dirty="0"/>
              <a:t>التواصل السريع</a:t>
            </a:r>
            <a:r>
              <a:rPr lang="ar-EG" sz="2400" dirty="0"/>
              <a:t>: الإنترنت يتيح التواصل الفوري بين الشركات والعملاء في جميع أنحاء العالم، </a:t>
            </a:r>
            <a:r>
              <a:rPr lang="ar-EG" sz="2400" dirty="0">
                <a:solidFill>
                  <a:srgbClr val="FF0000"/>
                </a:solidFill>
              </a:rPr>
              <a:t>مما يسرع من سير العمليات التجارية ويعزز كفاءة الإنتاج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endParaRPr lang="ar-EG" sz="2400" dirty="0" smtClean="0"/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ar-EG" sz="2400" b="1" dirty="0"/>
              <a:t>الأدوات الرقمية</a:t>
            </a:r>
            <a:r>
              <a:rPr lang="ar-EG" sz="2400" dirty="0"/>
              <a:t>: من خلال استخدام أدوات </a:t>
            </a:r>
            <a:r>
              <a:rPr lang="ar-EG" sz="2400" dirty="0">
                <a:solidFill>
                  <a:srgbClr val="FF0000"/>
                </a:solidFill>
              </a:rPr>
              <a:t>مثل البرمجيات السحابية، يمكن للشركات تحسين الإنتاجية، وتقليل التكاليف، وإدارة البيانات بشكل أكثر فعالية</a:t>
            </a:r>
            <a:r>
              <a:rPr lang="ar-EG" sz="2000" dirty="0" smtClean="0"/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endParaRPr lang="ar-EG" sz="2000" dirty="0"/>
          </a:p>
          <a:p>
            <a:pPr algn="just" rtl="1"/>
            <a:endParaRPr lang="en-MY" sz="1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706" y="2825774"/>
            <a:ext cx="2260206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7357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33685" y="10617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879376" y="1652643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5.2  تحفيز </a:t>
            </a:r>
            <a:r>
              <a:rPr lang="ar-EG" sz="2800" b="1" dirty="0"/>
              <a:t>النمو </a:t>
            </a:r>
            <a:r>
              <a:rPr lang="ar-EG" sz="2800" b="1" dirty="0" smtClean="0"/>
              <a:t>الاقتصادي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353951" y="1727771"/>
            <a:ext cx="69366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  الابتكار وريادة الأعمال: </a:t>
            </a:r>
            <a:r>
              <a:rPr lang="ar-EG" sz="2400" dirty="0"/>
              <a:t>الإنترنت والرقمنة يسهلان ظهور مشروعات ناشئة و ريادة الأعمال، </a:t>
            </a:r>
            <a:r>
              <a:rPr lang="ar-EG" sz="2400" b="1" dirty="0"/>
              <a:t>حيث يمكن للأفراد إنشاء شركاتهم الخاصة، وعرض منتجاتهم أو خدماتهم على مستوى عالمي من خلال منصات مثل الإنترنت</a:t>
            </a:r>
            <a:r>
              <a:rPr lang="ar-EG" sz="2400" dirty="0"/>
              <a:t>، مما يعزز من التنوع الاقتصادي</a:t>
            </a:r>
            <a:r>
              <a:rPr lang="ar-EG" sz="2400" b="1" dirty="0" smtClean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 </a:t>
            </a:r>
            <a:r>
              <a:rPr lang="ar-EG" sz="2400" b="1" dirty="0"/>
              <a:t>التوسع العالمي: </a:t>
            </a:r>
            <a:r>
              <a:rPr lang="ar-EG" sz="2400" b="1" dirty="0" smtClean="0">
                <a:solidFill>
                  <a:srgbClr val="FF0000"/>
                </a:solidFill>
              </a:rPr>
              <a:t>الشركات الصغيرة والمتوسطة </a:t>
            </a:r>
            <a:r>
              <a:rPr lang="ar-EG" sz="2400" dirty="0" smtClean="0"/>
              <a:t>يمكنها </a:t>
            </a:r>
            <a:r>
              <a:rPr lang="ar-EG" sz="2400" dirty="0"/>
              <a:t>الآن الوصول إلى أسواق عالمية دون الحاجة إلى استثمارات ضخمة في البنية التحتية. </a:t>
            </a:r>
            <a:r>
              <a:rPr lang="ar-EG" sz="2400" b="1" dirty="0"/>
              <a:t>التجارة الإلكترونية مثل </a:t>
            </a:r>
            <a:r>
              <a:rPr lang="en-MY" sz="2400" b="1" dirty="0">
                <a:solidFill>
                  <a:srgbClr val="FF0000"/>
                </a:solidFill>
              </a:rPr>
              <a:t>Amazon </a:t>
            </a:r>
            <a:r>
              <a:rPr lang="ar-EG" sz="2400" b="1" dirty="0">
                <a:solidFill>
                  <a:srgbClr val="FF0000"/>
                </a:solidFill>
              </a:rPr>
              <a:t>و </a:t>
            </a:r>
            <a:r>
              <a:rPr lang="en-MY" sz="2400" b="1" dirty="0">
                <a:solidFill>
                  <a:srgbClr val="FF0000"/>
                </a:solidFill>
              </a:rPr>
              <a:t>eBay</a:t>
            </a:r>
            <a:r>
              <a:rPr lang="en-MY" sz="2400" b="1" dirty="0"/>
              <a:t> </a:t>
            </a:r>
            <a:r>
              <a:rPr lang="ar-EG" sz="2400" dirty="0"/>
              <a:t>أظهرت كيف يمكن للمنتجات أن تصل إلى العملاء في جميع أنحاء </a:t>
            </a:r>
            <a:r>
              <a:rPr lang="ar-EG" sz="2400" dirty="0" smtClean="0"/>
              <a:t>العالم</a:t>
            </a:r>
            <a:r>
              <a:rPr lang="ar-EG" sz="2400" b="1" dirty="0" smtClean="0"/>
              <a:t>.</a:t>
            </a:r>
            <a:endParaRPr lang="en-MY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80" y="2163120"/>
            <a:ext cx="3060363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3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24663" y="108780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39839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1242587" y="1659732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5.3 تحفيز </a:t>
            </a:r>
            <a:r>
              <a:rPr lang="ar-EG" sz="2800" b="1" dirty="0"/>
              <a:t>سوق العمل </a:t>
            </a:r>
            <a:r>
              <a:rPr lang="ar-EG" sz="2800" b="1" dirty="0" smtClean="0"/>
              <a:t>الرقمي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1191695" y="1701273"/>
            <a:ext cx="90399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العمل </a:t>
            </a:r>
            <a:r>
              <a:rPr lang="ar-EG" sz="2400" b="1" dirty="0"/>
              <a:t>عن بعد: </a:t>
            </a:r>
            <a:r>
              <a:rPr lang="ar-EG" sz="2400" dirty="0"/>
              <a:t>أصبح الإنترنت يسهم بشكل كبير في انتشار العمل عن بعد و الوظائف الحرة، مما </a:t>
            </a:r>
            <a:r>
              <a:rPr lang="ar-EG" sz="2400" dirty="0">
                <a:solidFill>
                  <a:srgbClr val="FF0000"/>
                </a:solidFill>
              </a:rPr>
              <a:t>يتيح للأفراد من مختلف الأماكن حول العالم المشاركة في الاقتصاد الرقمي</a:t>
            </a:r>
            <a:r>
              <a:rPr lang="ar-EG" sz="2400" b="1" dirty="0">
                <a:solidFill>
                  <a:srgbClr val="FF0000"/>
                </a:solidFill>
              </a:rPr>
              <a:t>. </a:t>
            </a:r>
            <a:endParaRPr lang="ar-EG" sz="2400" b="1" dirty="0" smtClean="0">
              <a:solidFill>
                <a:srgbClr val="FF0000"/>
              </a:solidFill>
            </a:endParaRP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endParaRPr lang="ar-EG" sz="2400" b="1" dirty="0" smtClean="0">
              <a:solidFill>
                <a:srgbClr val="FF0000"/>
              </a:solidFill>
            </a:endParaRPr>
          </a:p>
          <a:p>
            <a:pPr marL="457200" indent="-4572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وظائف </a:t>
            </a:r>
            <a:r>
              <a:rPr lang="ar-EG" sz="2400" b="1" dirty="0"/>
              <a:t>جديدة: </a:t>
            </a:r>
            <a:r>
              <a:rPr lang="ar-EG" sz="2400" dirty="0"/>
              <a:t>الرقمنة أدت إلى ظهور وظائف جديدة ومتنوعة في قطاعات مثل البرمجة، التسويق الرقمي، إدارة البيانات، والذكاء الاصطناعي، </a:t>
            </a:r>
            <a:r>
              <a:rPr lang="ar-EG" sz="2400" dirty="0">
                <a:solidFill>
                  <a:srgbClr val="FF0000"/>
                </a:solidFill>
              </a:rPr>
              <a:t>مما ساعد على توفير فرص عمل </a:t>
            </a:r>
            <a:r>
              <a:rPr lang="ar-EG" sz="2400" dirty="0" smtClean="0">
                <a:solidFill>
                  <a:srgbClr val="FF0000"/>
                </a:solidFill>
              </a:rPr>
              <a:t>جديدة</a:t>
            </a:r>
            <a:r>
              <a:rPr lang="ar-EG" sz="2400" b="1" dirty="0" smtClean="0">
                <a:solidFill>
                  <a:srgbClr val="FF0000"/>
                </a:solidFill>
              </a:rPr>
              <a:t>.</a:t>
            </a:r>
            <a:endParaRPr lang="en-MY" sz="24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4" y="4420470"/>
            <a:ext cx="9345750" cy="111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08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124663" y="108780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746199" y="1628518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5.4 تعزيز </a:t>
            </a:r>
            <a:r>
              <a:rPr lang="ar-EG" sz="2800" b="1" dirty="0"/>
              <a:t>الشفافية </a:t>
            </a:r>
            <a:r>
              <a:rPr lang="ar-EG" sz="2800" b="1" dirty="0" smtClean="0"/>
              <a:t>والمنافسة</a:t>
            </a:r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1939548" y="1663866"/>
            <a:ext cx="86183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الإنترنت </a:t>
            </a:r>
            <a:r>
              <a:rPr lang="ar-EG" sz="2400" b="1" dirty="0"/>
              <a:t>يعزز الشفافية </a:t>
            </a:r>
            <a:r>
              <a:rPr lang="ar-EG" sz="2400" dirty="0"/>
              <a:t>من خلال توافر المعلومات بشكل علني، </a:t>
            </a:r>
            <a:r>
              <a:rPr lang="ar-EG" sz="2400" dirty="0">
                <a:solidFill>
                  <a:srgbClr val="FF0000"/>
                </a:solidFill>
              </a:rPr>
              <a:t>مما يساهم في تقليل الفجوات المعلوماتية بين المستهلكين والشركات. </a:t>
            </a:r>
            <a:endParaRPr lang="ar-EG" sz="2400" dirty="0" smtClean="0">
              <a:solidFill>
                <a:srgbClr val="FF0000"/>
              </a:solidFill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 smtClean="0"/>
              <a:t>هذا </a:t>
            </a:r>
            <a:r>
              <a:rPr lang="ar-EG" sz="2400" dirty="0"/>
              <a:t>يساهم في تحفيز المنافسة بين الشركات، حيث يمكن للعملاء مقارنة المنتجات والخدمات بسهولة، </a:t>
            </a:r>
            <a:r>
              <a:rPr lang="ar-EG" sz="2400" dirty="0">
                <a:solidFill>
                  <a:srgbClr val="FF0000"/>
                </a:solidFill>
              </a:rPr>
              <a:t>مما يدفع الشركات لتقديم عروض أفضل وأعلى جود</a:t>
            </a:r>
            <a:r>
              <a:rPr lang="ar-EG" sz="2400" dirty="0" smtClean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الإنترنت </a:t>
            </a:r>
            <a:r>
              <a:rPr lang="ar-EG" sz="2400" b="1" dirty="0"/>
              <a:t>يساهم في تحسين الخدمات الحكومية </a:t>
            </a:r>
            <a:r>
              <a:rPr lang="ar-EG" sz="2400" dirty="0"/>
              <a:t>من خلال تحويل المعاملات الإدارية والخدمات العامة إلى منصات إلكترونية، مما يسهم في تحسين الكفاءة وتقليل التكاليف الحكومية. </a:t>
            </a:r>
            <a:endParaRPr lang="ar-EG" sz="2400" dirty="0" smtClean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التخطيط </a:t>
            </a:r>
            <a:r>
              <a:rPr lang="ar-EG" sz="2400" b="1" dirty="0"/>
              <a:t>والتطوير: </a:t>
            </a:r>
            <a:r>
              <a:rPr lang="ar-EG" sz="2400" dirty="0"/>
              <a:t>الحكومة يمكنها استخدام الأدوات الرقمية لتحليل البيانات </a:t>
            </a:r>
            <a:r>
              <a:rPr lang="ar-EG" sz="2400" dirty="0">
                <a:solidFill>
                  <a:srgbClr val="FF0000"/>
                </a:solidFill>
              </a:rPr>
              <a:t>وتحسين تخطيط الموارد وتقديم الخدمات بشكل أكثر </a:t>
            </a:r>
            <a:r>
              <a:rPr lang="ar-EG" sz="2400" dirty="0" smtClean="0">
                <a:solidFill>
                  <a:srgbClr val="FF0000"/>
                </a:solidFill>
              </a:rPr>
              <a:t>فاعلية.</a:t>
            </a:r>
          </a:p>
          <a:p>
            <a:pPr algn="just" rtl="1"/>
            <a:endParaRPr lang="en-MY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0481" y="1595804"/>
            <a:ext cx="1848651" cy="393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1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54436" y="109583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879376" y="1655839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باختصار: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931921" y="1863828"/>
            <a:ext cx="592814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/>
          </a:p>
          <a:p>
            <a:pPr algn="just" rtl="1"/>
            <a:r>
              <a:rPr lang="ar-EG" sz="2600" dirty="0"/>
              <a:t>دور </a:t>
            </a:r>
            <a:r>
              <a:rPr lang="ar-EG" sz="2600" b="1" dirty="0"/>
              <a:t>الإنترنت والرقمنة في الاقتصاد</a:t>
            </a:r>
            <a:r>
              <a:rPr lang="ar-EG" sz="2600" dirty="0"/>
              <a:t> هو دور محوري في خلق بيئة اقتصادية أكثر مرونة، وأكثر قدرة على الابتكار والنمو. الرقمنة تساعد في تحسين </a:t>
            </a:r>
            <a:r>
              <a:rPr lang="ar-EG" sz="2600" b="1" dirty="0"/>
              <a:t>الفعالية</a:t>
            </a:r>
            <a:r>
              <a:rPr lang="ar-EG" sz="2600" dirty="0"/>
              <a:t>، </a:t>
            </a:r>
            <a:r>
              <a:rPr lang="ar-EG" sz="2600" b="1" dirty="0"/>
              <a:t>توسيع الأسواق</a:t>
            </a:r>
            <a:r>
              <a:rPr lang="ar-EG" sz="2600" dirty="0"/>
              <a:t>، </a:t>
            </a:r>
            <a:r>
              <a:rPr lang="ar-EG" sz="2600" b="1" dirty="0"/>
              <a:t>خلق فرص عمل جديدة</a:t>
            </a:r>
            <a:r>
              <a:rPr lang="ar-EG" sz="2600" dirty="0"/>
              <a:t>، وتعزيز </a:t>
            </a:r>
            <a:r>
              <a:rPr lang="ar-EG" sz="2600" b="1" dirty="0"/>
              <a:t>التنافسية</a:t>
            </a:r>
            <a:r>
              <a:rPr lang="ar-EG" sz="2600" dirty="0"/>
              <a:t>. على الرغم من الفوائد العديدة، فإن هناك تحديات تتعلق بتوزيع الفوائد بشكل عادل وبتوفير أمان كافٍ للبيانات والمعاملات</a:t>
            </a:r>
            <a:r>
              <a:rPr lang="ar-EG" sz="2600" dirty="0" smtClean="0"/>
              <a:t>.</a:t>
            </a:r>
            <a:endParaRPr lang="ar-EG" sz="2600" b="1" dirty="0" smtClean="0"/>
          </a:p>
          <a:p>
            <a:pPr algn="just" rtl="1"/>
            <a:endParaRPr lang="en-MY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4" y="1863828"/>
            <a:ext cx="2522938" cy="33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7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SA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796833" y="4974573"/>
            <a:ext cx="5171231" cy="1222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EG" sz="3200" b="1" dirty="0" smtClean="0"/>
              <a:t>6. عرض </a:t>
            </a:r>
            <a:r>
              <a:rPr lang="ar-EG" sz="3200" b="1" dirty="0"/>
              <a:t>مختصر لأساسيات الاقتصاد الرقمي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48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8935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610460" y="1595804"/>
            <a:ext cx="84666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/>
              <a:t>6. أساسيات </a:t>
            </a:r>
            <a:r>
              <a:rPr lang="ar-EG" sz="2800" b="1" dirty="0"/>
              <a:t>الاقتصاد </a:t>
            </a:r>
            <a:r>
              <a:rPr lang="ar-EG" sz="2800" b="1" dirty="0" smtClean="0"/>
              <a:t>الرقمي</a:t>
            </a:r>
          </a:p>
          <a:p>
            <a:pPr algn="r"/>
            <a:endParaRPr lang="ar-EG" sz="2800" b="1" dirty="0"/>
          </a:p>
          <a:p>
            <a:pPr algn="r"/>
            <a:endParaRPr lang="ar-EG" sz="2800" b="1" dirty="0"/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328056" y="2058837"/>
            <a:ext cx="79950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dirty="0" smtClean="0"/>
              <a:t>إذ </a:t>
            </a:r>
            <a:r>
              <a:rPr lang="ar-EG" sz="2400" dirty="0"/>
              <a:t>ينطوي الاقتصاد الرقمي على أسس رئيسية تتمثل </a:t>
            </a:r>
            <a:r>
              <a:rPr lang="ar-EG" sz="2400" dirty="0" smtClean="0"/>
              <a:t>في 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ا</a:t>
            </a:r>
            <a:r>
              <a:rPr lang="ar-EG" sz="2400" b="1" dirty="0" smtClean="0"/>
              <a:t>لبنية </a:t>
            </a:r>
            <a:r>
              <a:rPr lang="ar-EG" sz="2400" b="1" dirty="0"/>
              <a:t>التحتية الرقمية: </a:t>
            </a:r>
            <a:r>
              <a:rPr lang="ar-EG" sz="2400" dirty="0"/>
              <a:t>تتضمن شبكات الإنترنت و الاتصالات و مراكز البيانات و غيرها من البنى التحتية </a:t>
            </a:r>
            <a:r>
              <a:rPr lang="ar-EG" sz="2400" dirty="0">
                <a:solidFill>
                  <a:srgbClr val="FF0000"/>
                </a:solidFill>
              </a:rPr>
              <a:t>التي تمكن من استخدام تقنيات المعلومات و الاتصالات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  <a:endParaRPr lang="ar-EG" sz="2400" dirty="0">
              <a:solidFill>
                <a:srgbClr val="FF0000"/>
              </a:solidFill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التحول الرقمي للأعمال (</a:t>
            </a:r>
            <a:r>
              <a:rPr lang="en-MY" sz="2400" dirty="0"/>
              <a:t>Digital Transformation</a:t>
            </a:r>
            <a:r>
              <a:rPr lang="en-MY" sz="2400" dirty="0" smtClean="0"/>
              <a:t>):</a:t>
            </a:r>
            <a:r>
              <a:rPr lang="ar-EG" sz="2400" dirty="0" smtClean="0"/>
              <a:t> يشير </a:t>
            </a:r>
            <a:r>
              <a:rPr lang="ar-EG" sz="2400" dirty="0"/>
              <a:t>إلى استخدام التكنولوجيا لتحسين العمليات التجارية، </a:t>
            </a:r>
            <a:r>
              <a:rPr lang="ar-EG" sz="2400" dirty="0">
                <a:solidFill>
                  <a:srgbClr val="FF0000"/>
                </a:solidFill>
              </a:rPr>
              <a:t>من الإنتاج و إدارة الأعمال إلى التسويق و التوزيع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  <a:endParaRPr lang="ar-EG" sz="2400" dirty="0">
              <a:solidFill>
                <a:srgbClr val="FF0000"/>
              </a:solidFill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البرمجيات السحابية و الذكاء الاصطناعي </a:t>
            </a:r>
            <a:r>
              <a:rPr lang="en-MY" sz="2400" dirty="0" smtClean="0"/>
              <a:t>AI </a:t>
            </a:r>
            <a:r>
              <a:rPr lang="ar-EG" sz="2400" dirty="0" smtClean="0"/>
              <a:t> يعززان </a:t>
            </a:r>
            <a:r>
              <a:rPr lang="ar-EG" sz="2400" dirty="0"/>
              <a:t>قدرة الشركات على </a:t>
            </a:r>
            <a:r>
              <a:rPr lang="ar-EG" sz="2400" dirty="0">
                <a:solidFill>
                  <a:srgbClr val="FF0000"/>
                </a:solidFill>
              </a:rPr>
              <a:t>التكيف بسرعة مع التغيرات السوقية</a:t>
            </a:r>
            <a:r>
              <a:rPr lang="ar-EG" sz="2400" dirty="0"/>
              <a:t>.</a:t>
            </a:r>
          </a:p>
          <a:p>
            <a:pPr algn="r" rtl="1"/>
            <a:endParaRPr lang="ar-EG" sz="2400" dirty="0"/>
          </a:p>
          <a:p>
            <a:pPr algn="r" rtl="1"/>
            <a:endParaRPr lang="en-MY" sz="2400" dirty="0"/>
          </a:p>
        </p:txBody>
      </p:sp>
      <p:sp>
        <p:nvSpPr>
          <p:cNvPr id="2" name="Rectangle 1"/>
          <p:cNvSpPr/>
          <p:nvPr/>
        </p:nvSpPr>
        <p:spPr>
          <a:xfrm>
            <a:off x="-94864" y="2128443"/>
            <a:ext cx="2406990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ar-EG" b="1" dirty="0"/>
              <a:t>أساسيات الاقتصاد </a:t>
            </a:r>
            <a:r>
              <a:rPr lang="ar-EG" b="1" dirty="0" smtClean="0"/>
              <a:t>الرقمي: </a:t>
            </a:r>
            <a:r>
              <a:rPr lang="ar-EG" dirty="0"/>
              <a:t>تتمحور حول الاستخدام الفعّال والذكي للتكنولوجيا الرقمية والبيانات لتحقيق النمو الاقتصادي وتحسين العمليات التجارية والتفاعلات الاقتصادية عبر الإنترنت </a:t>
            </a:r>
          </a:p>
        </p:txBody>
      </p:sp>
    </p:spTree>
    <p:extLst>
      <p:ext uri="{BB962C8B-B14F-4D97-AF65-F5344CB8AC3E}">
        <p14:creationId xmlns:p14="http://schemas.microsoft.com/office/powerpoint/2010/main" val="176218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602508" y="1614189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6. أساسيات </a:t>
            </a:r>
            <a:r>
              <a:rPr lang="ar-EG" sz="2800" b="1" dirty="0"/>
              <a:t>الاقتصاد </a:t>
            </a:r>
            <a:r>
              <a:rPr lang="ar-EG" sz="2800" b="1" dirty="0" smtClean="0"/>
              <a:t>الرقمي(تابع)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2485572" y="2040468"/>
            <a:ext cx="78612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200" b="1" dirty="0" smtClean="0"/>
              <a:t>المحتوى </a:t>
            </a:r>
            <a:r>
              <a:rPr lang="ar-EG" sz="2200" b="1" dirty="0"/>
              <a:t>الرقمي (</a:t>
            </a:r>
            <a:r>
              <a:rPr lang="en-MY" sz="2200" b="1" dirty="0"/>
              <a:t>Digital </a:t>
            </a:r>
            <a:r>
              <a:rPr lang="en-MY" sz="2200" b="1" dirty="0" smtClean="0"/>
              <a:t>Content</a:t>
            </a:r>
            <a:r>
              <a:rPr lang="ar-EG" sz="2200" b="1" dirty="0" smtClean="0"/>
              <a:t> )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200" dirty="0" smtClean="0"/>
              <a:t>يعتمد </a:t>
            </a:r>
            <a:r>
              <a:rPr lang="ar-EG" sz="2200" dirty="0"/>
              <a:t>الاقتصاد الرقمي على توفير محتوى رقمي مثل </a:t>
            </a:r>
            <a:r>
              <a:rPr lang="ar-EG" sz="2200" b="1" dirty="0"/>
              <a:t>الكتب الإلكترونية</a:t>
            </a:r>
            <a:r>
              <a:rPr lang="ar-EG" sz="2200" dirty="0"/>
              <a:t>، </a:t>
            </a:r>
            <a:r>
              <a:rPr lang="ar-EG" sz="2200" b="1" dirty="0"/>
              <a:t>الموسيقى</a:t>
            </a:r>
            <a:r>
              <a:rPr lang="ar-EG" sz="2200" dirty="0"/>
              <a:t>، </a:t>
            </a:r>
            <a:r>
              <a:rPr lang="ar-EG" sz="2200" b="1" dirty="0"/>
              <a:t>الأفلام</a:t>
            </a:r>
            <a:r>
              <a:rPr lang="ar-EG" sz="2200" dirty="0"/>
              <a:t>، والبرامج. يتم بيع هذه المنتجات عبر الإنترنت وتوزيعها بشكل </a:t>
            </a:r>
            <a:r>
              <a:rPr lang="ar-EG" sz="2200" dirty="0" smtClean="0"/>
              <a:t>مباشر. منصات </a:t>
            </a:r>
            <a:r>
              <a:rPr lang="ar-EG" sz="2200" dirty="0">
                <a:solidFill>
                  <a:srgbClr val="FF0000"/>
                </a:solidFill>
              </a:rPr>
              <a:t>مثل </a:t>
            </a:r>
            <a:r>
              <a:rPr lang="en-MY" sz="2200" b="1" dirty="0">
                <a:solidFill>
                  <a:srgbClr val="FF0000"/>
                </a:solidFill>
              </a:rPr>
              <a:t>YouTube</a:t>
            </a:r>
            <a:r>
              <a:rPr lang="en-MY" sz="2200" dirty="0">
                <a:solidFill>
                  <a:srgbClr val="FF0000"/>
                </a:solidFill>
              </a:rPr>
              <a:t> </a:t>
            </a:r>
            <a:r>
              <a:rPr lang="ar-EG" sz="2200" dirty="0">
                <a:solidFill>
                  <a:srgbClr val="FF0000"/>
                </a:solidFill>
              </a:rPr>
              <a:t>و </a:t>
            </a:r>
            <a:r>
              <a:rPr lang="en-MY" sz="2200" b="1" dirty="0" err="1">
                <a:solidFill>
                  <a:srgbClr val="FF0000"/>
                </a:solidFill>
              </a:rPr>
              <a:t>Spotify</a:t>
            </a:r>
            <a:r>
              <a:rPr lang="en-MY" sz="2200" dirty="0">
                <a:solidFill>
                  <a:srgbClr val="FF0000"/>
                </a:solidFill>
              </a:rPr>
              <a:t> </a:t>
            </a:r>
            <a:r>
              <a:rPr lang="ar-EG" sz="2200" dirty="0">
                <a:solidFill>
                  <a:srgbClr val="FF0000"/>
                </a:solidFill>
              </a:rPr>
              <a:t>تقدم نموذجًا ناجحًا لاستهلاك المحتوى الرقمي</a:t>
            </a:r>
            <a:r>
              <a:rPr lang="ar-EG" sz="2200" dirty="0" smtClean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200" b="1" dirty="0" smtClean="0"/>
              <a:t>العمل </a:t>
            </a:r>
            <a:r>
              <a:rPr lang="ar-EG" sz="2200" b="1" dirty="0"/>
              <a:t>عن بُعد (</a:t>
            </a:r>
            <a:r>
              <a:rPr lang="en-MY" sz="2200" b="1" dirty="0"/>
              <a:t>Remote </a:t>
            </a:r>
            <a:r>
              <a:rPr lang="en-MY" sz="2200" b="1" dirty="0" smtClean="0"/>
              <a:t>Work</a:t>
            </a:r>
            <a:r>
              <a:rPr lang="ar-EG" sz="2200" b="1" dirty="0" smtClean="0"/>
              <a:t> )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200" dirty="0" smtClean="0"/>
              <a:t>الإنترنت </a:t>
            </a:r>
            <a:r>
              <a:rPr lang="ar-EG" sz="2200" dirty="0"/>
              <a:t>جعل من الممكن للموظفين العمل من أي مكان، </a:t>
            </a:r>
            <a:r>
              <a:rPr lang="ar-EG" sz="2200" dirty="0">
                <a:solidFill>
                  <a:srgbClr val="FF0000"/>
                </a:solidFill>
              </a:rPr>
              <a:t>مما يساهم في تقليل التكاليف المتعلقة بالمكاتب التقليدية وفتح المجال لفرص عمل جديدة في </a:t>
            </a:r>
            <a:r>
              <a:rPr lang="ar-EG" sz="2200" dirty="0" smtClean="0">
                <a:solidFill>
                  <a:srgbClr val="FF0000"/>
                </a:solidFill>
              </a:rPr>
              <a:t>الأسواق. </a:t>
            </a:r>
            <a:r>
              <a:rPr lang="ar-EG" sz="2200" dirty="0"/>
              <a:t>الرقمية</a:t>
            </a:r>
            <a:r>
              <a:rPr lang="ar-EG" sz="2200" dirty="0" smtClean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000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000" dirty="0" smtClean="0"/>
              <a:t>.</a:t>
            </a:r>
            <a:endParaRPr lang="ar-EG" sz="2000" dirty="0"/>
          </a:p>
          <a:p>
            <a:pPr algn="just" rtl="1"/>
            <a:endParaRPr lang="ar-EG" sz="2400" dirty="0"/>
          </a:p>
          <a:p>
            <a:pPr algn="just" rtl="1"/>
            <a:r>
              <a:rPr lang="ar-EG" sz="2400" dirty="0" smtClean="0"/>
              <a:t>.</a:t>
            </a:r>
            <a:endParaRPr lang="en-MY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65238"/>
            <a:ext cx="1700545" cy="264521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91694" y="4800795"/>
            <a:ext cx="9345750" cy="7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2600" dirty="0"/>
              <a:t>أصبحت أساسية في تيسير التعاون بين الفرق عن بُعد منصات مثل </a:t>
            </a:r>
            <a:r>
              <a:rPr lang="en-MY" sz="2600" b="1" dirty="0" smtClean="0"/>
              <a:t>Zoom</a:t>
            </a:r>
            <a:r>
              <a:rPr lang="en-MY" sz="2600" dirty="0" smtClean="0"/>
              <a:t> </a:t>
            </a:r>
            <a:r>
              <a:rPr lang="ar-EG" sz="2600" dirty="0"/>
              <a:t>و </a:t>
            </a:r>
            <a:r>
              <a:rPr lang="en-MY" sz="2600" b="1" dirty="0"/>
              <a:t>Slack</a:t>
            </a:r>
            <a:endParaRPr lang="en-MY" sz="2600" dirty="0"/>
          </a:p>
        </p:txBody>
      </p:sp>
    </p:spTree>
    <p:extLst>
      <p:ext uri="{BB962C8B-B14F-4D97-AF65-F5344CB8AC3E}">
        <p14:creationId xmlns:p14="http://schemas.microsoft.com/office/powerpoint/2010/main" val="34176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33685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(سجل الآن، أو انضم إلينا).</a:t>
            </a:r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884759" y="1709349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6. أساسيات </a:t>
            </a:r>
            <a:r>
              <a:rPr lang="ar-EG" sz="2800" b="1" dirty="0"/>
              <a:t>الاقتصاد الرقمي(تابع)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1333001" y="1765119"/>
            <a:ext cx="84418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 </a:t>
            </a:r>
            <a:r>
              <a:rPr lang="ar-EG" sz="2400" b="1" dirty="0" smtClean="0"/>
              <a:t>الاقتصاد </a:t>
            </a:r>
            <a:r>
              <a:rPr lang="ar-EG" sz="2400" b="1" dirty="0"/>
              <a:t>القائم على المعرفة : </a:t>
            </a:r>
            <a:r>
              <a:rPr lang="en-MY" sz="2400" dirty="0"/>
              <a:t> (</a:t>
            </a:r>
            <a:r>
              <a:rPr lang="en-MY" sz="2400" b="1" dirty="0"/>
              <a:t>Knowledge-Based Economy : KBE</a:t>
            </a:r>
            <a:r>
              <a:rPr lang="en-MY" sz="2400" b="1" dirty="0" smtClean="0"/>
              <a:t>)</a:t>
            </a:r>
            <a:endParaRPr lang="ar-EG" sz="2400" b="1" dirty="0"/>
          </a:p>
          <a:p>
            <a:pPr algn="just" rtl="1"/>
            <a:r>
              <a:rPr lang="ar-EG" sz="2400" dirty="0" smtClean="0"/>
              <a:t>في </a:t>
            </a:r>
            <a:r>
              <a:rPr lang="ar-EG" sz="2400" dirty="0"/>
              <a:t>الاقتصاد الرقمي، تلعب </a:t>
            </a:r>
            <a:r>
              <a:rPr lang="ar-EG" sz="2400" b="1" dirty="0"/>
              <a:t>المعرفة</a:t>
            </a:r>
            <a:r>
              <a:rPr lang="ar-EG" sz="2400" dirty="0"/>
              <a:t> و </a:t>
            </a:r>
            <a:r>
              <a:rPr lang="ar-EG" sz="2400" b="1" dirty="0"/>
              <a:t>الابتكار</a:t>
            </a:r>
            <a:r>
              <a:rPr lang="ar-EG" sz="2400" dirty="0"/>
              <a:t> دورًا حيويًا. الشركات التي تعتمد على البيانات والمعرفة </a:t>
            </a:r>
            <a:r>
              <a:rPr lang="ar-EG" sz="2400" dirty="0">
                <a:solidFill>
                  <a:srgbClr val="FF0000"/>
                </a:solidFill>
              </a:rPr>
              <a:t>لتقديم منتجات أو خدمات مبتكرة تكون أكثر قدرة على التنافس والنمو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ar-EG" sz="2400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EG" sz="2400" b="1" dirty="0" smtClean="0"/>
              <a:t> </a:t>
            </a:r>
            <a:r>
              <a:rPr lang="ar-EG" sz="2400" b="1" dirty="0" smtClean="0"/>
              <a:t>الحكومة </a:t>
            </a:r>
            <a:r>
              <a:rPr lang="ar-EG" sz="2400" b="1" dirty="0"/>
              <a:t>الرقمية </a:t>
            </a:r>
            <a:r>
              <a:rPr lang="en-MY" sz="2400" b="1" dirty="0" smtClean="0"/>
              <a:t>E-Government):</a:t>
            </a:r>
            <a:r>
              <a:rPr lang="ar-EG" sz="2400" b="1" dirty="0" smtClean="0"/>
              <a:t>)</a:t>
            </a:r>
            <a:endParaRPr lang="en-MY" sz="2400" b="1" dirty="0"/>
          </a:p>
          <a:p>
            <a:pPr algn="r" rtl="1"/>
            <a:r>
              <a:rPr lang="ar-EG" sz="2400" dirty="0"/>
              <a:t>استخدام التكنولوجيا لتقديم الخدمات العامة والموارد الحكومية بشكل رقمي. يسمح هذا للمواطنين بالوصول إلى الخدمات الحكومية </a:t>
            </a:r>
            <a:r>
              <a:rPr lang="ar-EG" sz="2400" dirty="0">
                <a:solidFill>
                  <a:srgbClr val="FF0000"/>
                </a:solidFill>
              </a:rPr>
              <a:t>بسرعة وبتكلفة أقل، مثل </a:t>
            </a:r>
            <a:r>
              <a:rPr lang="ar-EG" sz="2400" b="1" dirty="0">
                <a:solidFill>
                  <a:srgbClr val="FF0000"/>
                </a:solidFill>
              </a:rPr>
              <a:t>التصاريح الإلكترونية</a:t>
            </a:r>
            <a:r>
              <a:rPr lang="ar-EG" sz="2400" dirty="0">
                <a:solidFill>
                  <a:srgbClr val="FF0000"/>
                </a:solidFill>
              </a:rPr>
              <a:t> أو </a:t>
            </a:r>
            <a:r>
              <a:rPr lang="ar-EG" sz="2400" b="1" dirty="0">
                <a:solidFill>
                  <a:srgbClr val="FF0000"/>
                </a:solidFill>
              </a:rPr>
              <a:t>الضرائب عبر الإنترنت</a:t>
            </a:r>
            <a:r>
              <a:rPr lang="ar-EG" sz="2400" dirty="0"/>
              <a:t>.</a:t>
            </a:r>
          </a:p>
          <a:p>
            <a:pPr algn="just" rtl="1"/>
            <a:r>
              <a:rPr lang="ar-EG" sz="2400" dirty="0" smtClean="0"/>
              <a:t>.</a:t>
            </a:r>
            <a:endParaRPr lang="en-MY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1905" y="2519764"/>
            <a:ext cx="1870202" cy="160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3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-731210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-601587" y="1660279"/>
            <a:ext cx="8466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/>
            <a:r>
              <a:rPr lang="ar-EG" sz="2800" b="1" dirty="0" smtClean="0"/>
              <a:t>6. أساسيات </a:t>
            </a:r>
            <a:r>
              <a:rPr lang="ar-EG" sz="2800" b="1" dirty="0"/>
              <a:t>الاقتصاد الرقمي(تابع)</a:t>
            </a:r>
            <a:endParaRPr lang="en-US" sz="2800" b="1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1191694" y="2020790"/>
            <a:ext cx="9034331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 smtClean="0"/>
              <a:t>5. التواصل </a:t>
            </a:r>
            <a:r>
              <a:rPr lang="ar-EG" sz="2400" b="1" dirty="0"/>
              <a:t>الاجتماعي والتعاون الرقمي: </a:t>
            </a:r>
            <a:r>
              <a:rPr lang="ar-EG" sz="2400" dirty="0"/>
              <a:t>يتيح التواصل </a:t>
            </a:r>
            <a:r>
              <a:rPr lang="ar-EG" sz="2400" dirty="0" smtClean="0"/>
              <a:t>الاجتماعي والتعاون </a:t>
            </a:r>
            <a:r>
              <a:rPr lang="ar-EG" sz="2400" dirty="0"/>
              <a:t>الرقمي للأفراد والشركات التفاعل مع بعضهم البعض بشكل أكثر فعالية، </a:t>
            </a:r>
            <a:r>
              <a:rPr lang="ar-EG" sz="2400" dirty="0">
                <a:solidFill>
                  <a:srgbClr val="FF0000"/>
                </a:solidFill>
              </a:rPr>
              <a:t>ويساهم في تعزيز التبادل التجاري ونقل المعرفة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endParaRPr lang="ar-EG" sz="2400" dirty="0"/>
          </a:p>
          <a:p>
            <a:pPr algn="r" rtl="1"/>
            <a:r>
              <a:rPr lang="ar-EG" sz="2400" b="1" dirty="0" smtClean="0"/>
              <a:t>6. التشريعات </a:t>
            </a:r>
            <a:r>
              <a:rPr lang="ar-EG" sz="2400" b="1" dirty="0"/>
              <a:t>والسياسات الرقمية: </a:t>
            </a:r>
            <a:r>
              <a:rPr lang="ar-EG" sz="2400" dirty="0"/>
              <a:t>تلعب التشريعات والسياسات الحكومية دورًا هامًا في تحديد بيئة الأعمال الرقمية وتوفير الإطار القانوني والتنظيمي </a:t>
            </a:r>
            <a:r>
              <a:rPr lang="ar-EG" sz="2400" dirty="0">
                <a:solidFill>
                  <a:srgbClr val="FF0000"/>
                </a:solidFill>
              </a:rPr>
              <a:t>الذي يشجع على الابتكار ويحمي البيانات ويوفر الأمان</a:t>
            </a:r>
            <a:r>
              <a:rPr lang="ar-EG" sz="2400" dirty="0" smtClean="0">
                <a:solidFill>
                  <a:srgbClr val="FF0000"/>
                </a:solidFill>
              </a:rPr>
              <a:t>.</a:t>
            </a:r>
            <a:endParaRPr lang="ar-EG" sz="2400" dirty="0">
              <a:solidFill>
                <a:srgbClr val="FF0000"/>
              </a:solidFill>
            </a:endParaRPr>
          </a:p>
          <a:p>
            <a:pPr algn="r" rtl="1"/>
            <a:r>
              <a:rPr lang="ar-EG" sz="2400" b="1" dirty="0" smtClean="0"/>
              <a:t>7. التعليم </a:t>
            </a:r>
            <a:r>
              <a:rPr lang="ar-EG" sz="2400" b="1" dirty="0"/>
              <a:t>والتدريب الرقمي: </a:t>
            </a:r>
            <a:r>
              <a:rPr lang="ar-EG" sz="2400" dirty="0"/>
              <a:t>يلعب التعليم والتدريب الرقمي دورًا حاسمًا في تأهيل القوى العاملة </a:t>
            </a:r>
            <a:r>
              <a:rPr lang="ar-EG" sz="2400" dirty="0">
                <a:solidFill>
                  <a:srgbClr val="FF0000"/>
                </a:solidFill>
              </a:rPr>
              <a:t>لفهم واستخدام التكنولوجيا الرقمية بفعالية في السوق العمل</a:t>
            </a:r>
            <a:r>
              <a:rPr lang="ar-EG" sz="2400" dirty="0"/>
              <a:t>.</a:t>
            </a:r>
          </a:p>
          <a:p>
            <a:pPr algn="just" rtl="1"/>
            <a:r>
              <a:rPr lang="ar-EG" sz="3200" dirty="0" smtClean="0"/>
              <a:t>.</a:t>
            </a:r>
            <a:endParaRPr lang="ar-EG" sz="3200" dirty="0"/>
          </a:p>
          <a:p>
            <a:pPr lvl="0" algn="r" rtl="1"/>
            <a:endParaRPr lang="ar-EG" sz="3200" dirty="0"/>
          </a:p>
          <a:p>
            <a:pPr lvl="0" algn="r" rtl="1"/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9856" y="2644920"/>
            <a:ext cx="1776549" cy="183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1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5050917" y="1255061"/>
            <a:ext cx="917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</a:t>
            </a:r>
            <a:r>
              <a:rPr lang="ar-SA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</a:t>
            </a:r>
            <a:r>
              <a:rPr lang="ar-EG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اولى</a:t>
            </a:r>
            <a:endParaRPr lang="ar-SA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FF0FD337-6BE3-014B-6916-AFAF1FABB81E}"/>
              </a:ext>
            </a:extLst>
          </p:cNvPr>
          <p:cNvSpPr/>
          <p:nvPr/>
        </p:nvSpPr>
        <p:spPr>
          <a:xfrm>
            <a:off x="613953" y="5128404"/>
            <a:ext cx="51712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3200" b="1" dirty="0" smtClean="0"/>
              <a:t>7. أمثلة </a:t>
            </a:r>
            <a:r>
              <a:rPr lang="ar-EG" sz="3200" b="1" dirty="0"/>
              <a:t>على رواد الاقتصاد الرقمي</a:t>
            </a:r>
            <a:endParaRPr lang="en-US" sz="3200" b="1" dirty="0">
              <a:latin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7805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36835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0" y="1639076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 smtClean="0"/>
              <a:t>7. أمثلة </a:t>
            </a:r>
            <a:r>
              <a:rPr lang="ar-EG" sz="2800" b="1" dirty="0"/>
              <a:t>على رواد الاقتصاد </a:t>
            </a:r>
            <a:r>
              <a:rPr lang="ar-EG" sz="2800" b="1" dirty="0" smtClean="0"/>
              <a:t>الرقمي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576331" y="1937534"/>
            <a:ext cx="67036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100" b="1" dirty="0" smtClean="0"/>
              <a:t>1. جيف </a:t>
            </a:r>
            <a:r>
              <a:rPr lang="ar-EG" sz="2100" b="1" dirty="0"/>
              <a:t>بيزوس (</a:t>
            </a:r>
            <a:r>
              <a:rPr lang="en-MY" sz="2100" b="1" dirty="0"/>
              <a:t>Jeff Bezos) – </a:t>
            </a:r>
            <a:r>
              <a:rPr lang="ar-EG" sz="2100" b="1" dirty="0"/>
              <a:t>مؤسس أمازون</a:t>
            </a:r>
            <a:r>
              <a:rPr lang="ar-EG" sz="2100" dirty="0"/>
              <a:t>:</a:t>
            </a:r>
          </a:p>
          <a:p>
            <a:pPr algn="r" rtl="1"/>
            <a:r>
              <a:rPr lang="ar-EG" sz="2100" dirty="0"/>
              <a:t>أسس </a:t>
            </a:r>
            <a:r>
              <a:rPr lang="ar-EG" sz="2100" b="1" dirty="0"/>
              <a:t>أمازون</a:t>
            </a:r>
            <a:r>
              <a:rPr lang="ar-EG" sz="2100" dirty="0"/>
              <a:t> في عام </a:t>
            </a:r>
            <a:r>
              <a:rPr lang="ar-EG" sz="2100" b="1" dirty="0"/>
              <a:t>1994</a:t>
            </a:r>
            <a:r>
              <a:rPr lang="ar-EG" sz="2100" dirty="0"/>
              <a:t> كمكتبة على الإنترنت، ثم توسعت لتصبح واحدة من أكبر الشركات في مجال </a:t>
            </a:r>
            <a:r>
              <a:rPr lang="ar-EG" sz="2100" b="1" dirty="0"/>
              <a:t>التجارة الإلكترونية</a:t>
            </a:r>
            <a:r>
              <a:rPr lang="ar-EG" sz="2100" dirty="0"/>
              <a:t> و </a:t>
            </a:r>
            <a:r>
              <a:rPr lang="ar-EG" sz="2100" b="1" dirty="0"/>
              <a:t>الخدمات السحابية</a:t>
            </a:r>
            <a:r>
              <a:rPr lang="ar-EG" sz="2100" dirty="0"/>
              <a:t>. بيزوس </a:t>
            </a:r>
            <a:r>
              <a:rPr lang="ar-EG" sz="2100" b="1" dirty="0"/>
              <a:t>كان له دور بارز في تطوير مفهوم التسوق عبر الإنترنت </a:t>
            </a:r>
            <a:r>
              <a:rPr lang="ar-EG" sz="2100" dirty="0"/>
              <a:t>وجعل أمازون منصة شاملة لبيع جميع أنواع </a:t>
            </a:r>
            <a:r>
              <a:rPr lang="ar-EG" sz="2100" dirty="0" smtClean="0"/>
              <a:t>المنتجات.</a:t>
            </a:r>
          </a:p>
          <a:p>
            <a:pPr algn="r" rtl="1"/>
            <a:endParaRPr lang="ar-EG" sz="2100" dirty="0" smtClean="0"/>
          </a:p>
          <a:p>
            <a:pPr algn="r" rtl="1"/>
            <a:r>
              <a:rPr lang="ar-EG" sz="2100" b="1" dirty="0" smtClean="0"/>
              <a:t>2. مارك </a:t>
            </a:r>
            <a:r>
              <a:rPr lang="ar-EG" sz="2100" b="1" dirty="0"/>
              <a:t>زوكربرج (</a:t>
            </a:r>
            <a:r>
              <a:rPr lang="en-MY" sz="2100" b="1" dirty="0"/>
              <a:t>Mark </a:t>
            </a:r>
            <a:r>
              <a:rPr lang="en-MY" sz="2100" b="1" dirty="0" err="1"/>
              <a:t>Zuckerberg</a:t>
            </a:r>
            <a:r>
              <a:rPr lang="en-MY" sz="2100" b="1" dirty="0"/>
              <a:t>) – </a:t>
            </a:r>
            <a:r>
              <a:rPr lang="ar-EG" sz="2100" b="1" dirty="0"/>
              <a:t>مؤسس فيسبوك</a:t>
            </a:r>
            <a:r>
              <a:rPr lang="ar-EG" sz="2100" dirty="0"/>
              <a:t>:</a:t>
            </a:r>
          </a:p>
          <a:p>
            <a:pPr algn="r" rtl="1"/>
            <a:r>
              <a:rPr lang="ar-EG" sz="2100" dirty="0"/>
              <a:t>أسس </a:t>
            </a:r>
            <a:r>
              <a:rPr lang="ar-EG" sz="2100" b="1" dirty="0"/>
              <a:t>فيسبوك</a:t>
            </a:r>
            <a:r>
              <a:rPr lang="ar-EG" sz="2100" dirty="0"/>
              <a:t> في عام </a:t>
            </a:r>
            <a:r>
              <a:rPr lang="ar-EG" sz="2100" dirty="0">
                <a:solidFill>
                  <a:srgbClr val="FF0000"/>
                </a:solidFill>
              </a:rPr>
              <a:t>2004 من غرفته في جامعة هارفارد</a:t>
            </a:r>
            <a:r>
              <a:rPr lang="ar-EG" sz="2100" dirty="0"/>
              <a:t>. أصبحت </a:t>
            </a:r>
            <a:r>
              <a:rPr lang="ar-EG" sz="2100" b="1" dirty="0"/>
              <a:t>فيسبوك</a:t>
            </a:r>
            <a:r>
              <a:rPr lang="ar-EG" sz="2100" dirty="0"/>
              <a:t> واحدة من أكبر شبكات </a:t>
            </a:r>
            <a:r>
              <a:rPr lang="ar-EG" sz="2100" b="1" dirty="0"/>
              <a:t>التواصل الاجتماعي</a:t>
            </a:r>
            <a:r>
              <a:rPr lang="ar-EG" sz="2100" dirty="0"/>
              <a:t> في العالم، مما ساهم في تطوير مفهوم </a:t>
            </a:r>
            <a:r>
              <a:rPr lang="ar-EG" sz="2100" b="1" dirty="0"/>
              <a:t>الإعلانات الرقمية</a:t>
            </a:r>
            <a:r>
              <a:rPr lang="ar-EG" sz="2100" dirty="0"/>
              <a:t> وتغيير كيفية تواصل الأفراد مع </a:t>
            </a:r>
            <a:r>
              <a:rPr lang="ar-EG" sz="2200" dirty="0"/>
              <a:t>بعضهم </a:t>
            </a:r>
            <a:r>
              <a:rPr lang="ar-EG" sz="2200" dirty="0" smtClean="0"/>
              <a:t>البعض.</a:t>
            </a:r>
            <a:endParaRPr lang="ar-EG" sz="2200" dirty="0"/>
          </a:p>
          <a:p>
            <a:pPr algn="r" rtl="1"/>
            <a:endParaRPr lang="ar-EG" sz="2400" dirty="0"/>
          </a:p>
          <a:p>
            <a:pPr lvl="0" algn="r" rtl="1"/>
            <a:endParaRPr lang="ar-EG" sz="3200" dirty="0"/>
          </a:p>
          <a:p>
            <a:pPr lvl="0" algn="r" rtl="1"/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400" y="1794518"/>
            <a:ext cx="2476500" cy="1847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1694" y="359066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9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36835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205491" y="159580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 smtClean="0"/>
              <a:t>7. أمثلة </a:t>
            </a:r>
            <a:r>
              <a:rPr lang="ar-EG" sz="2800" b="1" dirty="0"/>
              <a:t>على </a:t>
            </a:r>
            <a:r>
              <a:rPr lang="ar-EG" sz="2800" b="1" dirty="0" smtClean="0"/>
              <a:t>رواد </a:t>
            </a:r>
            <a:r>
              <a:rPr lang="ar-EG" sz="2800" b="1" dirty="0"/>
              <a:t>الاقتصاد </a:t>
            </a:r>
            <a:r>
              <a:rPr lang="ar-EG" sz="2800" b="1" dirty="0" smtClean="0"/>
              <a:t>الرقمي(تابع)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396342" y="2152361"/>
            <a:ext cx="667393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200" b="1" dirty="0" smtClean="0"/>
              <a:t>3. إيلون </a:t>
            </a:r>
            <a:r>
              <a:rPr lang="ar-EG" sz="2200" b="1" dirty="0"/>
              <a:t>ماسك (</a:t>
            </a:r>
            <a:r>
              <a:rPr lang="en-MY" sz="2200" b="1" dirty="0" err="1"/>
              <a:t>Elon</a:t>
            </a:r>
            <a:r>
              <a:rPr lang="en-MY" sz="2200" b="1" dirty="0"/>
              <a:t> Musk) – </a:t>
            </a:r>
            <a:r>
              <a:rPr lang="ar-EG" sz="2200" b="1" dirty="0"/>
              <a:t>مؤسس تسلا وسبيس إكس</a:t>
            </a:r>
            <a:r>
              <a:rPr lang="ar-EG" sz="2200" dirty="0"/>
              <a:t>:</a:t>
            </a:r>
          </a:p>
          <a:p>
            <a:pPr algn="just" rtl="1"/>
            <a:r>
              <a:rPr lang="ar-EG" sz="2200" dirty="0"/>
              <a:t>ماسك هو رائد في </a:t>
            </a:r>
            <a:r>
              <a:rPr lang="ar-EG" sz="2200" b="1" dirty="0"/>
              <a:t>مجال السيارات الكهربائية</a:t>
            </a:r>
            <a:r>
              <a:rPr lang="ar-EG" sz="2200" dirty="0"/>
              <a:t> والطاقة النظيفة من خلال </a:t>
            </a:r>
            <a:r>
              <a:rPr lang="ar-EG" sz="2200" b="1" dirty="0"/>
              <a:t>شركة تسلا</a:t>
            </a:r>
            <a:r>
              <a:rPr lang="ar-EG" sz="2200" dirty="0"/>
              <a:t>، كما قدم مفاهيم جديدة في </a:t>
            </a:r>
            <a:r>
              <a:rPr lang="ar-EG" sz="2200" b="1" dirty="0"/>
              <a:t>الفضاء</a:t>
            </a:r>
            <a:r>
              <a:rPr lang="ar-EG" sz="2200" dirty="0"/>
              <a:t> من خلال </a:t>
            </a:r>
            <a:r>
              <a:rPr lang="ar-EG" sz="2200" b="1" dirty="0"/>
              <a:t>شركة سبيس إكس</a:t>
            </a:r>
            <a:r>
              <a:rPr lang="ar-EG" sz="2200" dirty="0"/>
              <a:t> التي سعت إلى تقليل تكلفة الرحلات الفضائية، وجعلها في متناول الأفراد</a:t>
            </a:r>
            <a:r>
              <a:rPr lang="ar-EG" sz="2200" dirty="0" smtClean="0"/>
              <a:t>.</a:t>
            </a:r>
          </a:p>
          <a:p>
            <a:pPr algn="r" rtl="1"/>
            <a:r>
              <a:rPr lang="ar-EG" sz="2200" b="1" dirty="0" smtClean="0"/>
              <a:t>4. جاك </a:t>
            </a:r>
            <a:r>
              <a:rPr lang="ar-EG" sz="2200" b="1" dirty="0"/>
              <a:t>ما (</a:t>
            </a:r>
            <a:r>
              <a:rPr lang="en-MY" sz="2200" b="1" dirty="0"/>
              <a:t>Jack Ma) – </a:t>
            </a:r>
            <a:r>
              <a:rPr lang="ar-EG" sz="2200" b="1" dirty="0"/>
              <a:t>مؤسس </a:t>
            </a:r>
            <a:r>
              <a:rPr lang="en-MY" sz="2200" b="1" dirty="0" err="1"/>
              <a:t>Alibaba</a:t>
            </a:r>
            <a:r>
              <a:rPr lang="en-MY" sz="2200" b="1" dirty="0"/>
              <a:t> Group</a:t>
            </a:r>
            <a:r>
              <a:rPr lang="en-MY" sz="2200" dirty="0"/>
              <a:t>:</a:t>
            </a:r>
          </a:p>
          <a:p>
            <a:pPr algn="just" rtl="1"/>
            <a:r>
              <a:rPr lang="ar-EG" sz="2200" dirty="0"/>
              <a:t>أسس </a:t>
            </a:r>
            <a:r>
              <a:rPr lang="ar-EG" sz="2200" b="1" dirty="0"/>
              <a:t>مجموعة علي بابا</a:t>
            </a:r>
            <a:r>
              <a:rPr lang="ar-EG" sz="2200" dirty="0"/>
              <a:t> في الصين في عام 1999، وهي واحدة من أكبر منصات </a:t>
            </a:r>
            <a:r>
              <a:rPr lang="ar-EG" sz="2200" b="1" dirty="0"/>
              <a:t>التجارة الإلكترونية</a:t>
            </a:r>
            <a:r>
              <a:rPr lang="ar-EG" sz="2200" dirty="0"/>
              <a:t> في العالم. ساهم جاك ما في تغيير طريقة التجارة على الإنترنت في </a:t>
            </a:r>
            <a:r>
              <a:rPr lang="ar-EG" sz="2200" b="1" dirty="0"/>
              <a:t>الصين</a:t>
            </a:r>
            <a:r>
              <a:rPr lang="ar-EG" sz="2200" dirty="0"/>
              <a:t> وتوسيع نطاق الأسواق العالمية</a:t>
            </a:r>
            <a:r>
              <a:rPr lang="ar-EG" sz="2400" dirty="0"/>
              <a:t>.</a:t>
            </a:r>
          </a:p>
          <a:p>
            <a:pPr algn="r" rtl="1"/>
            <a:endParaRPr lang="ar-EG" sz="2400" dirty="0"/>
          </a:p>
          <a:p>
            <a:pPr lvl="0" algn="r" rtl="1"/>
            <a:r>
              <a:rPr lang="ar-EG" sz="3200" dirty="0" smtClean="0"/>
              <a:t>.</a:t>
            </a:r>
            <a:endParaRPr lang="ar-EG" sz="3200" dirty="0"/>
          </a:p>
          <a:p>
            <a:pPr lvl="0" algn="r" rtl="1"/>
            <a:endParaRPr lang="ar-EG" sz="3200" dirty="0"/>
          </a:p>
          <a:p>
            <a:pPr lvl="0" algn="r" rtl="1"/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360" y="1888948"/>
            <a:ext cx="2024742" cy="1743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288" y="3599096"/>
            <a:ext cx="1972885" cy="17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36835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91694" y="1595804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0" y="163618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 smtClean="0"/>
              <a:t>7. أمثلة </a:t>
            </a:r>
            <a:r>
              <a:rPr lang="ar-EG" sz="2800" b="1" dirty="0"/>
              <a:t>على رواد الاقتصاد </a:t>
            </a:r>
            <a:r>
              <a:rPr lang="ar-EG" sz="2800" b="1" dirty="0" smtClean="0"/>
              <a:t>الرقمي(تابع)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3187337" y="2152361"/>
            <a:ext cx="688293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000" b="1" dirty="0" smtClean="0"/>
              <a:t>5. لاري </a:t>
            </a:r>
            <a:r>
              <a:rPr lang="ar-EG" sz="2000" b="1" dirty="0"/>
              <a:t>بيج وسيرجي برين (</a:t>
            </a:r>
            <a:r>
              <a:rPr lang="en-MY" sz="2000" b="1" dirty="0"/>
              <a:t>Larry Page and Sergey </a:t>
            </a:r>
            <a:r>
              <a:rPr lang="en-MY" sz="2000" b="1" dirty="0" err="1"/>
              <a:t>Brin</a:t>
            </a:r>
            <a:r>
              <a:rPr lang="en-MY" sz="2000" b="1" dirty="0"/>
              <a:t>) – </a:t>
            </a:r>
            <a:r>
              <a:rPr lang="ar-EG" sz="2000" b="1" dirty="0"/>
              <a:t>مؤسسا </a:t>
            </a:r>
            <a:r>
              <a:rPr lang="ar-EG" sz="2000" b="1" dirty="0" smtClean="0"/>
              <a:t>غوغل</a:t>
            </a:r>
            <a:r>
              <a:rPr lang="ar-EG" sz="2000" dirty="0" smtClean="0"/>
              <a:t>:</a:t>
            </a:r>
          </a:p>
          <a:p>
            <a:pPr algn="just" rtl="1"/>
            <a:r>
              <a:rPr lang="ar-EG" sz="2000" dirty="0" smtClean="0"/>
              <a:t>في عام 1998، أسس </a:t>
            </a:r>
            <a:r>
              <a:rPr lang="ar-EG" sz="2000" b="1" dirty="0" smtClean="0"/>
              <a:t>لاري بيج</a:t>
            </a:r>
            <a:r>
              <a:rPr lang="ar-EG" sz="2000" dirty="0" smtClean="0"/>
              <a:t> و </a:t>
            </a:r>
            <a:r>
              <a:rPr lang="ar-EG" sz="2000" b="1" dirty="0" smtClean="0"/>
              <a:t>سيرجي برين</a:t>
            </a:r>
            <a:r>
              <a:rPr lang="ar-EG" sz="2000" dirty="0" smtClean="0"/>
              <a:t> </a:t>
            </a:r>
            <a:r>
              <a:rPr lang="ar-EG" sz="2000" b="1" dirty="0" smtClean="0"/>
              <a:t>غوغل</a:t>
            </a:r>
            <a:r>
              <a:rPr lang="ar-EG" sz="2000" dirty="0" smtClean="0"/>
              <a:t> كمحرك بحث على الإنترنت. اليوم، </a:t>
            </a:r>
            <a:r>
              <a:rPr lang="ar-EG" sz="2000" b="1" dirty="0" smtClean="0"/>
              <a:t>غوغل</a:t>
            </a:r>
            <a:r>
              <a:rPr lang="ar-EG" sz="2000" dirty="0" smtClean="0"/>
              <a:t> هي واحدة من أكبر الشركات التي تقدم </a:t>
            </a:r>
            <a:r>
              <a:rPr lang="ar-EG" sz="2000" b="1" dirty="0" smtClean="0"/>
              <a:t>الخدمات الرقمية</a:t>
            </a:r>
            <a:r>
              <a:rPr lang="ar-EG" sz="2000" dirty="0" smtClean="0"/>
              <a:t> مثل </a:t>
            </a:r>
            <a:r>
              <a:rPr lang="ar-EG" sz="2000" b="1" dirty="0" smtClean="0"/>
              <a:t>البحث عبر الإنترنت</a:t>
            </a:r>
            <a:r>
              <a:rPr lang="ar-EG" sz="2000" dirty="0" smtClean="0"/>
              <a:t>، </a:t>
            </a:r>
            <a:r>
              <a:rPr lang="ar-EG" sz="2000" b="1" dirty="0" smtClean="0"/>
              <a:t>إعلانات الإنترنت</a:t>
            </a:r>
            <a:r>
              <a:rPr lang="ar-EG" sz="2000" dirty="0" smtClean="0"/>
              <a:t>، و </a:t>
            </a:r>
            <a:r>
              <a:rPr lang="ar-EG" sz="2000" b="1" dirty="0" smtClean="0"/>
              <a:t>خدمات البريد الإلكتروني</a:t>
            </a:r>
            <a:r>
              <a:rPr lang="ar-EG" sz="2000" dirty="0" smtClean="0"/>
              <a:t> عبر </a:t>
            </a:r>
            <a:r>
              <a:rPr lang="ar-EG" sz="2000" b="1" dirty="0" smtClean="0"/>
              <a:t>جي ميل</a:t>
            </a:r>
            <a:r>
              <a:rPr lang="ar-EG" sz="2000" dirty="0" smtClean="0"/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ü"/>
            </a:pPr>
            <a:r>
              <a:rPr lang="ar-EG" sz="2000" b="1" dirty="0" smtClean="0"/>
              <a:t> </a:t>
            </a:r>
            <a:r>
              <a:rPr lang="ar-EG" sz="2000" b="1" dirty="0"/>
              <a:t>جيانغ يانغ ولوكا ماجينتا (</a:t>
            </a:r>
            <a:r>
              <a:rPr lang="en-MY" sz="2000" b="1" dirty="0"/>
              <a:t>Jiang Yang and Luca Maestri) – </a:t>
            </a:r>
            <a:r>
              <a:rPr lang="ar-EG" sz="2000" b="1" dirty="0"/>
              <a:t>مؤسسا </a:t>
            </a:r>
            <a:r>
              <a:rPr lang="en-MY" sz="2000" b="1" dirty="0"/>
              <a:t>Stripe</a:t>
            </a:r>
            <a:r>
              <a:rPr lang="en-MY" sz="2000" dirty="0"/>
              <a:t>:</a:t>
            </a:r>
          </a:p>
          <a:p>
            <a:pPr algn="just" rtl="1"/>
            <a:r>
              <a:rPr lang="ar-EG" sz="2000" dirty="0"/>
              <a:t>أسس </a:t>
            </a:r>
            <a:r>
              <a:rPr lang="en-MY" sz="2000" b="1" dirty="0"/>
              <a:t>Stripe</a:t>
            </a:r>
            <a:r>
              <a:rPr lang="en-MY" sz="2000" dirty="0"/>
              <a:t> </a:t>
            </a:r>
            <a:r>
              <a:rPr lang="ar-EG" sz="2000" dirty="0"/>
              <a:t>في عام 2010 كمنصة لدفع الأموال عبر الإنترنت، مما جعلها واحدة من أبرز الشركات في </a:t>
            </a:r>
            <a:r>
              <a:rPr lang="ar-EG" sz="2000" b="1" dirty="0"/>
              <a:t>خدمات الدفع الإلكترونية</a:t>
            </a:r>
            <a:r>
              <a:rPr lang="ar-EG" sz="2000" dirty="0"/>
              <a:t> على الإنترنت. اليوم، تُستخدم </a:t>
            </a:r>
            <a:r>
              <a:rPr lang="en-MY" sz="2000" dirty="0"/>
              <a:t>Stripe </a:t>
            </a:r>
            <a:r>
              <a:rPr lang="ar-EG" sz="2000" dirty="0"/>
              <a:t>من قبل العديد من الشركات حول العالم لتسهيل المدفوعات الرقمية.</a:t>
            </a:r>
          </a:p>
          <a:p>
            <a:pPr algn="r" rtl="1"/>
            <a:endParaRPr lang="ar-EG" sz="2400" dirty="0"/>
          </a:p>
          <a:p>
            <a:pPr lvl="0" algn="r" rtl="1"/>
            <a:endParaRPr lang="ar-EG" sz="3200" dirty="0"/>
          </a:p>
          <a:p>
            <a:pPr lvl="0" algn="r" rtl="1"/>
            <a:endParaRPr lang="en-MY" sz="1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694" y="2193192"/>
            <a:ext cx="1763486" cy="1600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4656" y="4061983"/>
            <a:ext cx="1763486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0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063578" y="123899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18562" y="1477051"/>
            <a:ext cx="9345750" cy="3936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7EF556D-5D9A-AEB5-2619-7876E3A936E4}"/>
              </a:ext>
            </a:extLst>
          </p:cNvPr>
          <p:cNvSpPr txBox="1"/>
          <p:nvPr/>
        </p:nvSpPr>
        <p:spPr>
          <a:xfrm>
            <a:off x="1333001" y="1592614"/>
            <a:ext cx="84666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ar-EG" sz="2800" b="1" dirty="0" smtClean="0"/>
              <a:t>8. الخلاصة:</a:t>
            </a:r>
            <a:endParaRPr lang="en-US" sz="2800" b="1" dirty="0">
              <a:latin typeface="Microsoft Uighur" panose="02000000000000000000" pitchFamily="2" charset="-78"/>
            </a:endParaRPr>
          </a:p>
          <a:p>
            <a:pPr algn="r" rtl="1"/>
            <a:endParaRPr lang="en-US" sz="2800" dirty="0">
              <a:latin typeface="Microsoft Uighur" panose="020000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66CD5EE-E6DD-8C8A-DB88-F95E5C1E3F08}"/>
              </a:ext>
            </a:extLst>
          </p:cNvPr>
          <p:cNvSpPr txBox="1"/>
          <p:nvPr/>
        </p:nvSpPr>
        <p:spPr>
          <a:xfrm>
            <a:off x="1105362" y="1943988"/>
            <a:ext cx="892193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ar-EG" sz="1900" dirty="0" smtClean="0"/>
              <a:t>مع </a:t>
            </a:r>
            <a:r>
              <a:rPr lang="ar-EG" sz="1900" dirty="0"/>
              <a:t>تقدم التكنولوجيا، ستستمر </a:t>
            </a:r>
            <a:r>
              <a:rPr lang="ar-EG" sz="1900" b="1" dirty="0"/>
              <a:t>اقتصاديات التسويق الرقمي</a:t>
            </a:r>
            <a:r>
              <a:rPr lang="ar-EG" sz="1900" dirty="0"/>
              <a:t> في التوسع من خلال </a:t>
            </a:r>
            <a:r>
              <a:rPr lang="ar-EG" sz="1900" b="1" dirty="0"/>
              <a:t>الذكاء الاصطناعي</a:t>
            </a:r>
            <a:r>
              <a:rPr lang="ar-EG" sz="1900" dirty="0"/>
              <a:t> و </a:t>
            </a:r>
            <a:r>
              <a:rPr lang="ar-EG" sz="1900" b="1" dirty="0"/>
              <a:t>التعلم الآلي</a:t>
            </a:r>
            <a:r>
              <a:rPr lang="ar-EG" sz="1900" dirty="0"/>
              <a:t>، مما يجعل تسويق الشركات أكثر دقة وابتكارًا.</a:t>
            </a:r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ar-EG" sz="1900" dirty="0"/>
              <a:t>إجمالًا، </a:t>
            </a:r>
            <a:r>
              <a:rPr lang="ar-EG" sz="1900" b="1" dirty="0"/>
              <a:t>اقتصاديات التسويق الرقمي</a:t>
            </a:r>
            <a:r>
              <a:rPr lang="ar-EG" sz="1900" dirty="0"/>
              <a:t> من هذا المنظور تمثل </a:t>
            </a:r>
            <a:r>
              <a:rPr lang="ar-EG" sz="1900" b="1" dirty="0"/>
              <a:t>اندماج التكنولوجيا مع الاقتصاد</a:t>
            </a:r>
            <a:r>
              <a:rPr lang="ar-EG" sz="1900" dirty="0"/>
              <a:t> في سبيل تعزيز </a:t>
            </a:r>
            <a:r>
              <a:rPr lang="ar-EG" sz="1900" b="1" dirty="0"/>
              <a:t>الأداء</a:t>
            </a:r>
            <a:r>
              <a:rPr lang="ar-EG" sz="1900" dirty="0"/>
              <a:t> وزيادة </a:t>
            </a:r>
            <a:r>
              <a:rPr lang="ar-EG" sz="1900" b="1" dirty="0"/>
              <a:t>الربحية</a:t>
            </a:r>
            <a:r>
              <a:rPr lang="ar-EG" sz="1900" dirty="0"/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v"/>
            </a:pPr>
            <a:r>
              <a:rPr lang="ar-EG" sz="1900" dirty="0" smtClean="0"/>
              <a:t>دور </a:t>
            </a:r>
            <a:r>
              <a:rPr lang="ar-EG" sz="1900" b="1" dirty="0"/>
              <a:t>الإنترنت والرقمنة في الاقتصاد</a:t>
            </a:r>
            <a:r>
              <a:rPr lang="ar-EG" sz="1900" dirty="0"/>
              <a:t> هو دور محوري في خلق بيئة اقتصادية أكثر مرونة، وأكثر قدرة على الابتكار والنمو. الرقمنة تساعد في تحسين </a:t>
            </a:r>
            <a:r>
              <a:rPr lang="ar-EG" sz="1900" b="1" dirty="0"/>
              <a:t>الفعالية</a:t>
            </a:r>
            <a:r>
              <a:rPr lang="ar-EG" sz="1900" dirty="0"/>
              <a:t>، </a:t>
            </a:r>
            <a:r>
              <a:rPr lang="ar-EG" sz="1900" b="1" dirty="0"/>
              <a:t>توسيع الأسواق</a:t>
            </a:r>
            <a:r>
              <a:rPr lang="ar-EG" sz="1900" dirty="0"/>
              <a:t>، </a:t>
            </a:r>
            <a:r>
              <a:rPr lang="ar-EG" sz="1900" b="1" dirty="0"/>
              <a:t>خلق فرص عمل جديدة</a:t>
            </a:r>
            <a:r>
              <a:rPr lang="ar-EG" sz="1900" dirty="0"/>
              <a:t>، وتعزيز </a:t>
            </a:r>
            <a:r>
              <a:rPr lang="ar-EG" sz="1900" b="1" dirty="0"/>
              <a:t>التنافسية</a:t>
            </a:r>
            <a:r>
              <a:rPr lang="ar-EG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v"/>
            </a:pPr>
            <a:r>
              <a:rPr lang="ar-EG" sz="1900" dirty="0" smtClean="0"/>
              <a:t> </a:t>
            </a:r>
            <a:r>
              <a:rPr lang="ar-EG" sz="1900" dirty="0"/>
              <a:t>العوامل الاقتصادية التي تدفع الشركات لاستخدام التسويق الرقمي تشمل عدة جوانب تساعد الشركات على تحسين كفاءتها وتقليل التكاليف وزيادة العوائد</a:t>
            </a:r>
            <a:r>
              <a:rPr lang="ar-EG" sz="1900" dirty="0" smtClean="0"/>
              <a:t>. </a:t>
            </a:r>
          </a:p>
          <a:p>
            <a:pPr marL="342900" indent="-342900" algn="just" rtl="1">
              <a:buFont typeface="Wingdings" panose="05000000000000000000" pitchFamily="2" charset="2"/>
              <a:buChar char="v"/>
            </a:pPr>
            <a:r>
              <a:rPr lang="ar-EG" sz="1900" dirty="0" smtClean="0"/>
              <a:t>رواد الاقتصاد غيروا </a:t>
            </a:r>
            <a:r>
              <a:rPr lang="ar-EG" sz="1900" dirty="0"/>
              <a:t>بشكل جذري مفهوم </a:t>
            </a:r>
            <a:r>
              <a:rPr lang="ar-EG" sz="1900" b="1" dirty="0"/>
              <a:t>الاقتصاد الرقمي</a:t>
            </a:r>
            <a:r>
              <a:rPr lang="ar-EG" sz="1900" dirty="0"/>
              <a:t> من خلال ابتكار منصات وخدمات ساهمت في </a:t>
            </a:r>
            <a:r>
              <a:rPr lang="ar-EG" sz="1900" b="1" dirty="0"/>
              <a:t>تسريع التجارة الإلكترونية</a:t>
            </a:r>
            <a:r>
              <a:rPr lang="ar-EG" sz="1900" dirty="0"/>
              <a:t>، </a:t>
            </a:r>
            <a:r>
              <a:rPr lang="ar-EG" sz="1900" b="1" dirty="0"/>
              <a:t>التفاعل الاجتماعي</a:t>
            </a:r>
            <a:r>
              <a:rPr lang="ar-EG" sz="1900" dirty="0"/>
              <a:t>، </a:t>
            </a:r>
            <a:r>
              <a:rPr lang="ar-EG" sz="1900" b="1" dirty="0"/>
              <a:t>تقديم الخدمات المالية</a:t>
            </a:r>
            <a:r>
              <a:rPr lang="ar-EG" sz="1900" dirty="0"/>
              <a:t>، والتوسع في </a:t>
            </a:r>
            <a:r>
              <a:rPr lang="ar-EG" sz="1900" b="1" dirty="0" smtClean="0"/>
              <a:t>الفضاء.</a:t>
            </a:r>
            <a:endParaRPr lang="ar-EG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r" rtl="1"/>
            <a:r>
              <a:rPr lang="ar-EG" sz="1900" dirty="0" smtClean="0"/>
              <a:t>.</a:t>
            </a:r>
            <a:endParaRPr lang="ar-EG" sz="1900" dirty="0"/>
          </a:p>
          <a:p>
            <a:pPr lvl="0" algn="r" rtl="1"/>
            <a:endParaRPr lang="ar-EG" sz="3200" dirty="0"/>
          </a:p>
          <a:p>
            <a:pPr lvl="0" algn="r" rtl="1"/>
            <a:endParaRPr lang="en-MY" sz="1000" dirty="0"/>
          </a:p>
        </p:txBody>
      </p:sp>
    </p:spTree>
    <p:extLst>
      <p:ext uri="{BB962C8B-B14F-4D97-AF65-F5344CB8AC3E}">
        <p14:creationId xmlns:p14="http://schemas.microsoft.com/office/powerpoint/2010/main" val="419698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openxmlformats.org/package/2006/metadata/core-properties"/>
    <ds:schemaRef ds:uri="http://purl.org/dc/elements/1.1/"/>
    <ds:schemaRef ds:uri="688354b5-287c-4cda-825e-1d7935aea40e"/>
    <ds:schemaRef ds:uri="aca13214-df29-4e3c-a050-857c0bf7bd8e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5038</TotalTime>
  <Words>2964</Words>
  <Application>Microsoft Office PowerPoint</Application>
  <PresentationFormat>Widescreen</PresentationFormat>
  <Paragraphs>248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Microsoft Uighur</vt:lpstr>
      <vt:lpstr>Roboto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ok 2all</cp:lastModifiedBy>
  <cp:revision>217</cp:revision>
  <dcterms:created xsi:type="dcterms:W3CDTF">2023-04-29T09:08:00Z</dcterms:created>
  <dcterms:modified xsi:type="dcterms:W3CDTF">2025-01-15T12:11:57Z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