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94" r:id="rId6"/>
    <p:sldId id="592" r:id="rId7"/>
    <p:sldId id="593" r:id="rId8"/>
    <p:sldId id="744" r:id="rId9"/>
    <p:sldId id="745" r:id="rId10"/>
    <p:sldId id="746" r:id="rId11"/>
    <p:sldId id="747" r:id="rId12"/>
    <p:sldId id="748" r:id="rId13"/>
    <p:sldId id="749" r:id="rId14"/>
    <p:sldId id="750" r:id="rId15"/>
    <p:sldId id="751" r:id="rId16"/>
    <p:sldId id="752" r:id="rId17"/>
    <p:sldId id="756" r:id="rId18"/>
    <p:sldId id="743" r:id="rId19"/>
    <p:sldId id="754" r:id="rId20"/>
    <p:sldId id="755" r:id="rId21"/>
    <p:sldId id="753" r:id="rId22"/>
    <p:sldId id="757" r:id="rId23"/>
    <p:sldId id="758" r:id="rId24"/>
    <p:sldId id="759" r:id="rId25"/>
    <p:sldId id="760" r:id="rId26"/>
    <p:sldId id="761" r:id="rId27"/>
    <p:sldId id="762" r:id="rId28"/>
    <p:sldId id="763" r:id="rId29"/>
    <p:sldId id="764" r:id="rId30"/>
    <p:sldId id="767" r:id="rId31"/>
    <p:sldId id="766" r:id="rId32"/>
    <p:sldId id="768" r:id="rId33"/>
    <p:sldId id="769" r:id="rId34"/>
    <p:sldId id="770" r:id="rId35"/>
    <p:sldId id="771" r:id="rId36"/>
    <p:sldId id="772" r:id="rId37"/>
    <p:sldId id="773" r:id="rId38"/>
    <p:sldId id="774" r:id="rId39"/>
    <p:sldId id="775" r:id="rId40"/>
    <p:sldId id="776" r:id="rId41"/>
    <p:sldId id="777" r:id="rId42"/>
    <p:sldId id="778" r:id="rId43"/>
    <p:sldId id="779" r:id="rId44"/>
    <p:sldId id="349"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2"/>
            <p14:sldId id="593"/>
            <p14:sldId id="744"/>
            <p14:sldId id="745"/>
            <p14:sldId id="746"/>
            <p14:sldId id="747"/>
            <p14:sldId id="748"/>
            <p14:sldId id="749"/>
            <p14:sldId id="750"/>
            <p14:sldId id="751"/>
            <p14:sldId id="752"/>
            <p14:sldId id="756"/>
            <p14:sldId id="743"/>
            <p14:sldId id="754"/>
            <p14:sldId id="755"/>
            <p14:sldId id="753"/>
            <p14:sldId id="757"/>
            <p14:sldId id="758"/>
            <p14:sldId id="759"/>
            <p14:sldId id="760"/>
            <p14:sldId id="761"/>
            <p14:sldId id="762"/>
            <p14:sldId id="763"/>
            <p14:sldId id="764"/>
            <p14:sldId id="767"/>
            <p14:sldId id="766"/>
            <p14:sldId id="768"/>
            <p14:sldId id="769"/>
            <p14:sldId id="770"/>
            <p14:sldId id="771"/>
            <p14:sldId id="772"/>
            <p14:sldId id="773"/>
            <p14:sldId id="774"/>
            <p14:sldId id="775"/>
            <p14:sldId id="776"/>
            <p14:sldId id="777"/>
            <p14:sldId id="778"/>
            <p14:sldId id="7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000000"/>
    <a:srgbClr val="00AEEF"/>
    <a:srgbClr val="259F6C"/>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03" autoAdjust="0"/>
    <p:restoredTop sz="95033" autoAdjust="0"/>
  </p:normalViewPr>
  <p:slideViewPr>
    <p:cSldViewPr snapToGrid="0">
      <p:cViewPr varScale="1">
        <p:scale>
          <a:sx n="45" d="100"/>
          <a:sy n="45" d="100"/>
        </p:scale>
        <p:origin x="48" y="97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DA424-B044-C7AB-D9AA-32F42B6710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8999ED-025F-3294-69E5-8BB1B9A158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AC1E0D-02B6-4EC1-6ED9-9A3A63C8D5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F715DF-7C58-76B8-F1E4-876D87506249}"/>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50384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68618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10528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72059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94796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58256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59656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80441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796303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98304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69916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3B89-850E-4718-3372-09C9B6AB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2381-7564-1C88-77FC-7A41AB749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AA8F9-6740-1AD6-5C22-1D3834BCC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4E259-AFD0-1BF8-7678-675C1375E56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1597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3B89-850E-4718-3372-09C9B6AB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2381-7564-1C88-77FC-7A41AB749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AA8F9-6740-1AD6-5C22-1D3834BCC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4E259-AFD0-1BF8-7678-675C1375E56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909238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3B89-850E-4718-3372-09C9B6AB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2381-7564-1C88-77FC-7A41AB749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AA8F9-6740-1AD6-5C22-1D3834BCC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4E259-AFD0-1BF8-7678-675C1375E56E}"/>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64913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7966762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74253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435468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19147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165208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118423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3B89-850E-4718-3372-09C9B6AB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2381-7564-1C88-77FC-7A41AB749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AA8F9-6740-1AD6-5C22-1D3834BCC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4E259-AFD0-1BF8-7678-675C1375E56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556620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845914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2266048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3B89-850E-4718-3372-09C9B6AB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2381-7564-1C88-77FC-7A41AB749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AA8F9-6740-1AD6-5C22-1D3834BCC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4E259-AFD0-1BF8-7678-675C1375E56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412619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189472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403903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426566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291755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384839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739934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851786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979249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3B89-850E-4718-3372-09C9B6AB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2381-7564-1C88-77FC-7A41AB749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AA8F9-6740-1AD6-5C22-1D3834BCC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4E259-AFD0-1BF8-7678-675C1375E56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23534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480889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71456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4556142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40956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084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2FC5A-3F25-77D8-EFCE-16EA139281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58EDAE-2D06-121D-27AD-B87AA3109A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A95D338-DDC4-937B-26A7-E7F36C0D4F1E}"/>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E85B2FC-857E-06DA-BBF4-E825F367FE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B4A18F64-160E-6367-8E69-9F943AA9C94C}"/>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8</a:t>
            </a:r>
            <a:r>
              <a:rPr lang="en-US" sz="2400" dirty="0">
                <a:latin typeface="Alexandria" pitchFamily="2" charset="-78"/>
                <a:ea typeface="Times New Roman" panose="02020603050405020304" pitchFamily="18" charset="0"/>
                <a:cs typeface="Alexandria" pitchFamily="2" charset="-78"/>
              </a:rPr>
              <a:t>: DEVELOPING AN EFFECTIVE ETHICS PROGRAM</a:t>
            </a:r>
          </a:p>
        </p:txBody>
      </p:sp>
      <p:sp>
        <p:nvSpPr>
          <p:cNvPr id="3" name="Rectangle: Rounded Corners 2">
            <a:extLst>
              <a:ext uri="{FF2B5EF4-FFF2-40B4-BE49-F238E27FC236}">
                <a16:creationId xmlns:a16="http://schemas.microsoft.com/office/drawing/2014/main" id="{648AA5DA-6464-46C5-B4A4-E9EC57E846D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E8EDFF6-164E-75EE-2D21-362205A35ABA}"/>
              </a:ext>
            </a:extLst>
          </p:cNvPr>
          <p:cNvSpPr/>
          <p:nvPr/>
        </p:nvSpPr>
        <p:spPr>
          <a:xfrm>
            <a:off x="478733" y="1864180"/>
            <a:ext cx="5766618" cy="4569777"/>
          </a:xfrm>
          <a:prstGeom prst="rect">
            <a:avLst/>
          </a:prstGeom>
        </p:spPr>
        <p:txBody>
          <a:bodyPr wrap="square">
            <a:spAutoFit/>
          </a:bodyPr>
          <a:lstStyle/>
          <a:p>
            <a:pPr algn="just">
              <a:lnSpc>
                <a:spcPct val="150000"/>
              </a:lnSpc>
            </a:pPr>
            <a:r>
              <a:rPr lang="en-US" sz="16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Understand</a:t>
            </a:r>
            <a:r>
              <a:rPr lang="en-US" sz="1600" dirty="0">
                <a:latin typeface="Alexandria Light" pitchFamily="2" charset="-78"/>
                <a:cs typeface="Alexandria Light" pitchFamily="2" charset="-78"/>
              </a:rPr>
              <a:t> the responsibility of the corporation to stakeholders.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Understand</a:t>
            </a:r>
            <a:r>
              <a:rPr lang="en-US" sz="1600" dirty="0">
                <a:latin typeface="Alexandria Light" pitchFamily="2" charset="-78"/>
                <a:cs typeface="Alexandria Light" pitchFamily="2" charset="-78"/>
              </a:rPr>
              <a:t> why businesses need ethics programs.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List</a:t>
            </a:r>
            <a:r>
              <a:rPr lang="en-US" sz="1600" dirty="0">
                <a:latin typeface="Alexandria Light" pitchFamily="2" charset="-78"/>
                <a:cs typeface="Alexandria Light" pitchFamily="2" charset="-78"/>
              </a:rPr>
              <a:t> the minimum requirements for an ethics program.</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Describe</a:t>
            </a:r>
            <a:r>
              <a:rPr lang="en-US" sz="1600" dirty="0">
                <a:latin typeface="Alexandria Light" pitchFamily="2" charset="-78"/>
                <a:cs typeface="Alexandria Light" pitchFamily="2" charset="-78"/>
              </a:rPr>
              <a:t> the role of codes of ethics in identifying key corporate risk areas.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Identify</a:t>
            </a:r>
            <a:r>
              <a:rPr lang="en-US" sz="1600" dirty="0">
                <a:latin typeface="Alexandria Light" pitchFamily="2" charset="-78"/>
                <a:cs typeface="Alexandria Light" pitchFamily="2" charset="-78"/>
              </a:rPr>
              <a:t> factors in successful ethics training, program types, and goals.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Examine</a:t>
            </a:r>
            <a:r>
              <a:rPr lang="en-US" sz="1600" dirty="0">
                <a:latin typeface="Alexandria Light" pitchFamily="2" charset="-78"/>
                <a:cs typeface="Alexandria Light" pitchFamily="2" charset="-78"/>
              </a:rPr>
              <a:t> the ways ethical standards are monitored, audited, and enforced.</a:t>
            </a:r>
          </a:p>
        </p:txBody>
      </p:sp>
      <p:pic>
        <p:nvPicPr>
          <p:cNvPr id="7" name="Picture 2" descr="Compliance and Ethics Programme Model: Graphical Representation... |  Download Scientific Diagram">
            <a:extLst>
              <a:ext uri="{FF2B5EF4-FFF2-40B4-BE49-F238E27FC236}">
                <a16:creationId xmlns:a16="http://schemas.microsoft.com/office/drawing/2014/main" id="{26602217-E241-187F-61FF-8053C01472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6569" y="1729540"/>
            <a:ext cx="5615431" cy="483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597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RESPONSIBILITY OF THE CORPORATION TO STAKEHOLDERS</a:t>
            </a:r>
          </a:p>
        </p:txBody>
      </p:sp>
      <p:pic>
        <p:nvPicPr>
          <p:cNvPr id="3" name="Picture 2" descr="The relationship between a company and stakeholders | Download Scientific  Diagram">
            <a:extLst>
              <a:ext uri="{FF2B5EF4-FFF2-40B4-BE49-F238E27FC236}">
                <a16:creationId xmlns:a16="http://schemas.microsoft.com/office/drawing/2014/main" id="{5A46EE2C-9B2B-C1D7-B045-F7FD84690C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2578" y="2016000"/>
            <a:ext cx="9170731" cy="4694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Responsibility of the Corporation to Stakeholders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Increasingly, corporations are viewed not merely as profit-making entities but also as moral agents accountable for their conduct to their stakeholders, including employees, investors, suppliers, governments, and customers.</a:t>
            </a:r>
          </a:p>
          <a:p>
            <a:pPr algn="just">
              <a:lnSpc>
                <a:spcPct val="150000"/>
              </a:lnSpc>
            </a:pPr>
            <a:r>
              <a:rPr lang="en-US" sz="2000" b="1" dirty="0">
                <a:solidFill>
                  <a:srgbClr val="002060"/>
                </a:solidFill>
                <a:latin typeface="Alexandria Light" pitchFamily="2" charset="-78"/>
                <a:cs typeface="Alexandria Light" pitchFamily="2" charset="-78"/>
              </a:rPr>
              <a:t>Companies are more than the sum of their parts or participants.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corporations are chartered as citizens of a state and/or nation, they generally have the same rights and responsibilities as individuals.</a:t>
            </a:r>
          </a:p>
          <a:p>
            <a:pPr algn="just">
              <a:lnSpc>
                <a:spcPct val="150000"/>
              </a:lnSpc>
            </a:pPr>
            <a:r>
              <a:rPr lang="en-US" sz="2000" b="1" dirty="0">
                <a:solidFill>
                  <a:srgbClr val="002060"/>
                </a:solidFill>
                <a:latin typeface="Alexandria Light" pitchFamily="2" charset="-78"/>
                <a:cs typeface="Alexandria Light" pitchFamily="2" charset="-78"/>
              </a:rPr>
              <a:t>Through legislation and court precedents, society holds companies accountable for the conduct of their employees as well as for their decisions and the consequences of those decisions.</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Responsibility of the Corporation to Stakeholders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428713"/>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Coverage in the news media of specific issues such as employee benefits, executive compensation, defective products, competitive practices, and financial reporting contributes to a firm’s reputation as a moral agent.</a:t>
            </a:r>
          </a:p>
          <a:p>
            <a:pPr algn="just">
              <a:lnSpc>
                <a:spcPct val="150000"/>
              </a:lnSpc>
            </a:pPr>
            <a:r>
              <a:rPr lang="en-US" sz="1900" b="1" dirty="0">
                <a:solidFill>
                  <a:srgbClr val="002060"/>
                </a:solidFill>
                <a:latin typeface="Alexandria Light" pitchFamily="2" charset="-78"/>
                <a:cs typeface="Alexandria Light" pitchFamily="2" charset="-78"/>
              </a:rPr>
              <a:t>As moral agents, companies are required to obey the laws and regulations that define acceptable business conduct.</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However, it is important to acknowledge that they are not human beings who can think through moral issues. Because companies are not human, laws and regulations are necessary to provide formal structural restraints and guidance.</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Employees have an ethical obligation to responsibly think through complex ethical issues to contribute to the ethical conduct of the corporation as a whole.</a:t>
            </a:r>
          </a:p>
        </p:txBody>
      </p:sp>
    </p:spTree>
    <p:extLst>
      <p:ext uri="{BB962C8B-B14F-4D97-AF65-F5344CB8AC3E}">
        <p14:creationId xmlns:p14="http://schemas.microsoft.com/office/powerpoint/2010/main" val="3121610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Responsibility of the Corporation to Stakeholders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Though not a person, a corporation can be considered a moral agent in society, created to perform specific social functions.</a:t>
            </a:r>
          </a:p>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It is therefore responsible to society for its actions. </a:t>
            </a:r>
          </a:p>
          <a:p>
            <a:pPr algn="just">
              <a:lnSpc>
                <a:spcPct val="150000"/>
              </a:lnSpc>
            </a:pPr>
            <a:r>
              <a:rPr lang="en-US" sz="2000" b="1" dirty="0">
                <a:solidFill>
                  <a:srgbClr val="002060"/>
                </a:solidFill>
                <a:latin typeface="Alexandria Light" pitchFamily="2" charset="-78"/>
                <a:cs typeface="Alexandria Light" pitchFamily="2" charset="-78"/>
              </a:rPr>
              <a:t>Because corporations have characteristics of agents, responsibility for ethical behavior is assigned to them as legal entities, as well as to individuals or work groups they employ.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corporate culture without values and appropriate communication about ethics can facilitate individual misconduct.</a:t>
            </a:r>
          </a:p>
        </p:txBody>
      </p:sp>
    </p:spTree>
    <p:extLst>
      <p:ext uri="{BB962C8B-B14F-4D97-AF65-F5344CB8AC3E}">
        <p14:creationId xmlns:p14="http://schemas.microsoft.com/office/powerpoint/2010/main" val="240313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NEED FOR ORGANIZATIONAL ETHICS PROGRAMS</a:t>
            </a:r>
          </a:p>
        </p:txBody>
      </p:sp>
      <p:pic>
        <p:nvPicPr>
          <p:cNvPr id="2050" name="Picture 2" descr="Enhancing Ethics Training Programs with 5 Examples">
            <a:extLst>
              <a:ext uri="{FF2B5EF4-FFF2-40B4-BE49-F238E27FC236}">
                <a16:creationId xmlns:a16="http://schemas.microsoft.com/office/drawing/2014/main" id="{DB7E2234-456C-668A-F8A7-9F154DA3376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494" t="11801" r="16896" b="10287"/>
          <a:stretch/>
        </p:blipFill>
        <p:spPr bwMode="auto">
          <a:xfrm>
            <a:off x="3553601" y="2063722"/>
            <a:ext cx="4773988" cy="45279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19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Need For Organizational Ethics Programs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To understand why companies need to develop ethics programs, judge whether each of the following actions is unethical versus illegal:</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You want to skip work to go to a baseball game, but you need a doctor’s excuse. You make up symptoms so that your insurance company pays for the doctor’s visit. (</a:t>
            </a:r>
            <a:r>
              <a:rPr lang="en-US" sz="2000" dirty="0">
                <a:solidFill>
                  <a:srgbClr val="FF0000"/>
                </a:solidFill>
                <a:latin typeface="Alexandria Light" pitchFamily="2" charset="-78"/>
                <a:cs typeface="Alexandria Light" pitchFamily="2" charset="-78"/>
              </a:rPr>
              <a:t>unethical</a:t>
            </a:r>
            <a:r>
              <a:rPr lang="en-US" sz="2000" dirty="0">
                <a:latin typeface="Alexandria Light" pitchFamily="2" charset="-78"/>
                <a:cs typeface="Alexandria Light" pitchFamily="2" charset="-78"/>
              </a:rPr>
              <a:t>, </a:t>
            </a:r>
            <a:r>
              <a:rPr lang="en-US" sz="2000" dirty="0">
                <a:solidFill>
                  <a:schemeClr val="accent6">
                    <a:lumMod val="50000"/>
                  </a:schemeClr>
                </a:solidFill>
                <a:latin typeface="Alexandria Light" pitchFamily="2" charset="-78"/>
                <a:cs typeface="Alexandria Light" pitchFamily="2" charset="-78"/>
              </a:rPr>
              <a:t>illegal</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While having a latte at a local cafe, you run into an acquaintance who works as a salesperson for a competing firm. You wind up chatting about future product prices.  When you get back to your office, you tell your supervisor what you heard. (</a:t>
            </a:r>
            <a:r>
              <a:rPr lang="en-US" sz="2000" dirty="0">
                <a:solidFill>
                  <a:srgbClr val="FF0000"/>
                </a:solidFill>
                <a:latin typeface="Alexandria Light" pitchFamily="2" charset="-78"/>
                <a:cs typeface="Alexandria Light" pitchFamily="2" charset="-78"/>
              </a:rPr>
              <a:t>unethical</a:t>
            </a:r>
            <a:r>
              <a:rPr lang="en-US" sz="2000" dirty="0">
                <a:latin typeface="Alexandria Light" pitchFamily="2" charset="-78"/>
                <a:cs typeface="Alexandria Light" pitchFamily="2" charset="-78"/>
              </a:rPr>
              <a:t>, </a:t>
            </a:r>
            <a:r>
              <a:rPr lang="en-US" sz="2000" dirty="0">
                <a:solidFill>
                  <a:schemeClr val="accent6">
                    <a:lumMod val="50000"/>
                  </a:schemeClr>
                </a:solidFill>
                <a:latin typeface="Alexandria Light" pitchFamily="2" charset="-78"/>
                <a:cs typeface="Alexandria Light" pitchFamily="2" charset="-78"/>
              </a:rPr>
              <a:t>illegal</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1870227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Need For Organizational Ethics Programs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To understand why companies need to develop ethics programs, judge whether each of the following actions is unethical versus illegal:</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You are fired from your company, but before leaving for a position with another company, you copy a confidential list of client names and telephone numbers you compiled for your former employer. (</a:t>
            </a:r>
            <a:r>
              <a:rPr lang="en-US" dirty="0">
                <a:solidFill>
                  <a:srgbClr val="FF0000"/>
                </a:solidFill>
                <a:latin typeface="Alexandria Light" pitchFamily="2" charset="-78"/>
                <a:cs typeface="Alexandria Light" pitchFamily="2" charset="-78"/>
              </a:rPr>
              <a:t>unethical</a:t>
            </a:r>
            <a:r>
              <a:rPr lang="en-US" dirty="0">
                <a:latin typeface="Alexandria Light" pitchFamily="2" charset="-78"/>
                <a:cs typeface="Alexandria Light" pitchFamily="2" charset="-78"/>
              </a:rPr>
              <a:t>, </a:t>
            </a:r>
            <a:r>
              <a:rPr lang="en-US" dirty="0">
                <a:solidFill>
                  <a:schemeClr val="accent6">
                    <a:lumMod val="50000"/>
                  </a:schemeClr>
                </a:solidFill>
                <a:latin typeface="Alexandria Light" pitchFamily="2" charset="-78"/>
                <a:cs typeface="Alexandria Light" pitchFamily="2" charset="-78"/>
              </a:rPr>
              <a:t>illegal</a:t>
            </a:r>
            <a:r>
              <a:rPr lang="en-US"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You receive a loan from your parents to make the down payment on your first home, but when describing the source of the down payment on the mortgage application, you characterize it as a gift. (</a:t>
            </a:r>
            <a:r>
              <a:rPr lang="en-US" dirty="0">
                <a:solidFill>
                  <a:srgbClr val="FF0000"/>
                </a:solidFill>
                <a:latin typeface="Alexandria Light" pitchFamily="2" charset="-78"/>
                <a:cs typeface="Alexandria Light" pitchFamily="2" charset="-78"/>
              </a:rPr>
              <a:t>unethical</a:t>
            </a:r>
            <a:r>
              <a:rPr lang="en-US" dirty="0">
                <a:latin typeface="Alexandria Light" pitchFamily="2" charset="-78"/>
                <a:cs typeface="Alexandria Light" pitchFamily="2" charset="-78"/>
              </a:rPr>
              <a:t>, </a:t>
            </a:r>
            <a:r>
              <a:rPr lang="en-US" dirty="0">
                <a:solidFill>
                  <a:schemeClr val="accent6">
                    <a:lumMod val="50000"/>
                  </a:schemeClr>
                </a:solidFill>
                <a:latin typeface="Alexandria Light" pitchFamily="2" charset="-78"/>
                <a:cs typeface="Alexandria Light" pitchFamily="2" charset="-78"/>
              </a:rPr>
              <a:t>illegal</a:t>
            </a:r>
            <a:r>
              <a:rPr lang="en-US"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Your manager asks you to book some sales revenue from the next quarter into this quarter’s sales report to help the firm reach target sales figures. You agree to do so. (</a:t>
            </a:r>
            <a:r>
              <a:rPr lang="en-US" dirty="0">
                <a:solidFill>
                  <a:srgbClr val="FF0000"/>
                </a:solidFill>
                <a:latin typeface="Alexandria Light" pitchFamily="2" charset="-78"/>
                <a:cs typeface="Alexandria Light" pitchFamily="2" charset="-78"/>
              </a:rPr>
              <a:t>unethical</a:t>
            </a:r>
            <a:r>
              <a:rPr lang="en-US" dirty="0">
                <a:latin typeface="Alexandria Light" pitchFamily="2" charset="-78"/>
                <a:cs typeface="Alexandria Light" pitchFamily="2" charset="-78"/>
              </a:rPr>
              <a:t>, </a:t>
            </a:r>
            <a:r>
              <a:rPr lang="en-US" dirty="0">
                <a:solidFill>
                  <a:schemeClr val="accent6">
                    <a:lumMod val="50000"/>
                  </a:schemeClr>
                </a:solidFill>
                <a:latin typeface="Alexandria Light" pitchFamily="2" charset="-78"/>
                <a:cs typeface="Alexandria Light" pitchFamily="2" charset="-78"/>
              </a:rPr>
              <a:t>illegal</a:t>
            </a:r>
            <a:r>
              <a:rPr lang="en-US" dirty="0">
                <a:latin typeface="Alexandria Light" pitchFamily="2" charset="-78"/>
                <a:cs typeface="Alexandria Light" pitchFamily="2" charset="-78"/>
              </a:rPr>
              <a:t>).</a:t>
            </a:r>
          </a:p>
        </p:txBody>
      </p:sp>
    </p:spTree>
    <p:extLst>
      <p:ext uri="{BB962C8B-B14F-4D97-AF65-F5344CB8AC3E}">
        <p14:creationId xmlns:p14="http://schemas.microsoft.com/office/powerpoint/2010/main" val="177309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Need For Organizational Ethics Programs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 promote legal and ethical conduct, an organization should develop a </a:t>
            </a:r>
            <a:r>
              <a:rPr lang="en-US" sz="2000" dirty="0">
                <a:solidFill>
                  <a:srgbClr val="FF0000"/>
                </a:solidFill>
                <a:latin typeface="Alexandria Light" pitchFamily="2" charset="-78"/>
                <a:cs typeface="Alexandria Light" pitchFamily="2" charset="-78"/>
              </a:rPr>
              <a:t>program</a:t>
            </a:r>
            <a:r>
              <a:rPr lang="en-US" sz="2000" dirty="0">
                <a:latin typeface="Alexandria Light" pitchFamily="2" charset="-78"/>
                <a:cs typeface="Alexandria Light" pitchFamily="2" charset="-78"/>
              </a:rPr>
              <a:t> by establishing, communicating, and monitoring the ethical values and legal requirements that characterize its history, culture, industry, and operating environment.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Without such programs, uniform standards, and policies of conduct, it is difficult for employees to determine what behaviors are acceptable within a company.</a:t>
            </a:r>
          </a:p>
          <a:p>
            <a:pPr algn="just">
              <a:lnSpc>
                <a:spcPct val="150000"/>
              </a:lnSpc>
            </a:pPr>
            <a:r>
              <a:rPr lang="en-US" sz="2000" b="1" dirty="0">
                <a:solidFill>
                  <a:srgbClr val="002060"/>
                </a:solidFill>
                <a:latin typeface="Alexandria Light" pitchFamily="2" charset="-78"/>
                <a:cs typeface="Alexandria Light" pitchFamily="2" charset="-78"/>
              </a:rPr>
              <a:t>Although there are no universal standards that can be applied to organizational ethics programs, most companies develop codes, values, or policies to provide guidance on business conduct.</a:t>
            </a:r>
          </a:p>
        </p:txBody>
      </p:sp>
    </p:spTree>
    <p:extLst>
      <p:ext uri="{BB962C8B-B14F-4D97-AF65-F5344CB8AC3E}">
        <p14:creationId xmlns:p14="http://schemas.microsoft.com/office/powerpoint/2010/main" val="28584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Need For Organizational Ethics Programs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If a company’s leadership fails to provide the vision and support needed for ethical conduct, then an ethics program will not be effective.</a:t>
            </a:r>
          </a:p>
          <a:p>
            <a:pPr algn="just">
              <a:lnSpc>
                <a:spcPct val="150000"/>
              </a:lnSpc>
            </a:pPr>
            <a:r>
              <a:rPr lang="en-US" sz="2000" b="1" dirty="0">
                <a:solidFill>
                  <a:srgbClr val="002060"/>
                </a:solidFill>
                <a:latin typeface="Alexandria Light" pitchFamily="2" charset="-78"/>
                <a:cs typeface="Alexandria Light" pitchFamily="2" charset="-78"/>
              </a:rPr>
              <a:t>Ethical responsibility is not something to be delegated to lower-level employees.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 satisfy the public’s escalating demands for ethical decision making, companies need to develop </a:t>
            </a:r>
            <a:r>
              <a:rPr lang="en-US" sz="2000" dirty="0">
                <a:solidFill>
                  <a:srgbClr val="FF0000"/>
                </a:solidFill>
                <a:latin typeface="Alexandria Light" pitchFamily="2" charset="-78"/>
                <a:cs typeface="Alexandria Light" pitchFamily="2" charset="-78"/>
              </a:rPr>
              <a:t>plans</a:t>
            </a:r>
            <a:r>
              <a:rPr lang="en-US" sz="2000" dirty="0">
                <a:latin typeface="Alexandria Light" pitchFamily="2" charset="-78"/>
                <a:cs typeface="Alexandria Light" pitchFamily="2" charset="-78"/>
              </a:rPr>
              <a:t> and </a:t>
            </a:r>
            <a:r>
              <a:rPr lang="en-US" sz="2000" dirty="0">
                <a:solidFill>
                  <a:srgbClr val="FF0000"/>
                </a:solidFill>
                <a:latin typeface="Alexandria Light" pitchFamily="2" charset="-78"/>
                <a:cs typeface="Alexandria Light" pitchFamily="2" charset="-78"/>
              </a:rPr>
              <a:t>structures</a:t>
            </a:r>
            <a:r>
              <a:rPr lang="en-US" sz="2000" dirty="0">
                <a:latin typeface="Alexandria Light" pitchFamily="2" charset="-78"/>
                <a:cs typeface="Alexandria Light" pitchFamily="2" charset="-78"/>
              </a:rPr>
              <a:t> for addressing ethical considerations.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Some directions for improving ethics are mandated through regulations, but companies must be willing to put in place a system for implementing values and ethics that exceeds the minimum requirements.</a:t>
            </a:r>
          </a:p>
        </p:txBody>
      </p:sp>
    </p:spTree>
    <p:extLst>
      <p:ext uri="{BB962C8B-B14F-4D97-AF65-F5344CB8AC3E}">
        <p14:creationId xmlns:p14="http://schemas.microsoft.com/office/powerpoint/2010/main" val="243703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AN EFFECTIVE ETHICS PROGRAM</a:t>
            </a:r>
          </a:p>
        </p:txBody>
      </p:sp>
      <p:pic>
        <p:nvPicPr>
          <p:cNvPr id="3074" name="Picture 2" descr="7 Elements of an Effective Ethics and Compliance Program | Fraudsmiths">
            <a:extLst>
              <a:ext uri="{FF2B5EF4-FFF2-40B4-BE49-F238E27FC236}">
                <a16:creationId xmlns:a16="http://schemas.microsoft.com/office/drawing/2014/main" id="{DD733E2F-4FC0-6E7E-3001-0FE195457B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7326" y="2063722"/>
            <a:ext cx="8166538" cy="47716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570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An Effective Ethics Program</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company must have an effective ethics program to ensure all employees understand its values and comply with the policies and codes of conduct.</a:t>
            </a:r>
          </a:p>
          <a:p>
            <a:pPr algn="just">
              <a:lnSpc>
                <a:spcPct val="150000"/>
              </a:lnSpc>
            </a:pPr>
            <a:r>
              <a:rPr lang="en-US" sz="2000" b="1" dirty="0">
                <a:solidFill>
                  <a:srgbClr val="002060"/>
                </a:solidFill>
                <a:latin typeface="Alexandria Light" pitchFamily="2" charset="-78"/>
                <a:cs typeface="Alexandria Light" pitchFamily="2" charset="-78"/>
              </a:rPr>
              <a:t>If the culture encourages unethical conduct, then misconduct is likely to occur even if the company has ethical guidelines in place.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we come from diverse business, educational, and family backgrounds, it cannot be assumed that we know how to behave appropriately when we enter a new organization or job.</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246859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An Effective Ethics Program</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1789479"/>
            <a:ext cx="10411706" cy="4810804"/>
          </a:xfrm>
          <a:prstGeom prst="rect">
            <a:avLst/>
          </a:prstGeom>
        </p:spPr>
        <p:txBody>
          <a:bodyPr wrap="square">
            <a:spAutoFit/>
          </a:bodyPr>
          <a:lstStyle/>
          <a:p>
            <a:pPr algn="ctr">
              <a:lnSpc>
                <a:spcPct val="200000"/>
              </a:lnSpc>
            </a:pPr>
            <a:r>
              <a:rPr lang="en-US" sz="2000" b="1" dirty="0">
                <a:solidFill>
                  <a:srgbClr val="FF0000"/>
                </a:solidFill>
                <a:latin typeface="Alexandria Light" pitchFamily="2" charset="-78"/>
                <a:cs typeface="Alexandria Light" pitchFamily="2" charset="-78"/>
              </a:rPr>
              <a:t>An Ethics Program Can Help Avoid Legal Problems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 Some corporate cultures provide opportunities for or reward unethical conduct because management is not sufficiently concerned about ethics or the company has failed to comply with the minimum requirements of the Federal Sentencing Guidelines for Organizations (</a:t>
            </a:r>
            <a:r>
              <a:rPr lang="en-US" sz="2000" dirty="0">
                <a:solidFill>
                  <a:schemeClr val="accent6">
                    <a:lumMod val="50000"/>
                  </a:schemeClr>
                </a:solidFill>
                <a:latin typeface="Alexandria Light" pitchFamily="2" charset="-78"/>
                <a:cs typeface="Alexandria Light" pitchFamily="2" charset="-78"/>
              </a:rPr>
              <a:t>FSGO; Table 8-1</a:t>
            </a:r>
            <a:r>
              <a:rPr lang="en-US" sz="2000" dirty="0">
                <a:latin typeface="Alexandria Light" pitchFamily="2" charset="-78"/>
                <a:cs typeface="Alexandria Light" pitchFamily="2" charset="-78"/>
              </a:rPr>
              <a:t>).</a:t>
            </a:r>
          </a:p>
          <a:p>
            <a:pPr algn="just">
              <a:lnSpc>
                <a:spcPct val="150000"/>
              </a:lnSpc>
            </a:pPr>
            <a:r>
              <a:rPr lang="en-US" sz="2000" b="1" dirty="0">
                <a:solidFill>
                  <a:srgbClr val="002060"/>
                </a:solidFill>
                <a:latin typeface="Alexandria Light" pitchFamily="2" charset="-78"/>
                <a:cs typeface="Alexandria Light" pitchFamily="2" charset="-78"/>
              </a:rPr>
              <a:t>Companies may face penalties and the loss of public confidence if one of their employees breaks the law.</a:t>
            </a:r>
          </a:p>
          <a:p>
            <a:pPr marL="342900" indent="-342900" algn="just">
              <a:lnSpc>
                <a:spcPct val="150000"/>
              </a:lnSpc>
              <a:buFont typeface="Arial" panose="020B0604020202020204" pitchFamily="34" charset="0"/>
              <a:buChar char="•"/>
            </a:pPr>
            <a:r>
              <a:rPr lang="en-US" sz="2000" dirty="0">
                <a:solidFill>
                  <a:schemeClr val="accent6">
                    <a:lumMod val="50000"/>
                  </a:schemeClr>
                </a:solidFill>
                <a:latin typeface="Alexandria Light" pitchFamily="2" charset="-78"/>
                <a:cs typeface="Alexandria Light" pitchFamily="2" charset="-78"/>
              </a:rPr>
              <a:t>Table 8-2 </a:t>
            </a:r>
            <a:r>
              <a:rPr lang="en-US" sz="2000" dirty="0">
                <a:latin typeface="Alexandria Light" pitchFamily="2" charset="-78"/>
                <a:cs typeface="Alexandria Light" pitchFamily="2" charset="-78"/>
              </a:rPr>
              <a:t>shows the percentage of CFOs and other financial people who would justify unethical and illegal behavior.</a:t>
            </a:r>
          </a:p>
          <a:p>
            <a:pPr marL="342900" indent="-342900" algn="just">
              <a:lnSpc>
                <a:spcPct val="150000"/>
              </a:lnSpc>
              <a:buFont typeface="Arial" panose="020B0604020202020204" pitchFamily="34" charset="0"/>
              <a:buChar char="•"/>
            </a:pPr>
            <a:r>
              <a:rPr lang="en-US" sz="2000" dirty="0">
                <a:solidFill>
                  <a:schemeClr val="accent6">
                    <a:lumMod val="50000"/>
                  </a:schemeClr>
                </a:solidFill>
                <a:latin typeface="Alexandria Light" pitchFamily="2" charset="-78"/>
                <a:cs typeface="Alexandria Light" pitchFamily="2" charset="-78"/>
              </a:rPr>
              <a:t>Table 8-3 </a:t>
            </a:r>
            <a:r>
              <a:rPr lang="en-US" sz="2000" dirty="0">
                <a:latin typeface="Alexandria Light" pitchFamily="2" charset="-78"/>
                <a:cs typeface="Alexandria Light" pitchFamily="2" charset="-78"/>
              </a:rPr>
              <a:t>reports on the specific actions these individuals would take.</a:t>
            </a:r>
          </a:p>
        </p:txBody>
      </p:sp>
    </p:spTree>
    <p:extLst>
      <p:ext uri="{BB962C8B-B14F-4D97-AF65-F5344CB8AC3E}">
        <p14:creationId xmlns:p14="http://schemas.microsoft.com/office/powerpoint/2010/main" val="33629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733F-F227-E413-DC53-5797B6EF1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F4DEC9-5BF7-29DB-4165-6FF242A7BE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72D44-3542-E3D3-D854-77BDD68D6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40CD93-F0EA-555B-25EE-DB510039EB53}"/>
              </a:ext>
            </a:extLst>
          </p:cNvPr>
          <p:cNvSpPr/>
          <p:nvPr/>
        </p:nvSpPr>
        <p:spPr>
          <a:xfrm>
            <a:off x="522970" y="689925"/>
            <a:ext cx="11248616"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pic>
        <p:nvPicPr>
          <p:cNvPr id="6" name="Picture 5">
            <a:extLst>
              <a:ext uri="{FF2B5EF4-FFF2-40B4-BE49-F238E27FC236}">
                <a16:creationId xmlns:a16="http://schemas.microsoft.com/office/drawing/2014/main" id="{95552079-CF8E-45EE-D44E-3D28B6F34458}"/>
              </a:ext>
            </a:extLst>
          </p:cNvPr>
          <p:cNvPicPr>
            <a:picLocks noChangeAspect="1"/>
          </p:cNvPicPr>
          <p:nvPr/>
        </p:nvPicPr>
        <p:blipFill>
          <a:blip r:embed="rId4"/>
          <a:stretch>
            <a:fillRect/>
          </a:stretch>
        </p:blipFill>
        <p:spPr>
          <a:xfrm>
            <a:off x="1143292" y="1277042"/>
            <a:ext cx="9926435" cy="5564394"/>
          </a:xfrm>
          <a:prstGeom prst="rect">
            <a:avLst/>
          </a:prstGeom>
        </p:spPr>
      </p:pic>
    </p:spTree>
    <p:extLst>
      <p:ext uri="{BB962C8B-B14F-4D97-AF65-F5344CB8AC3E}">
        <p14:creationId xmlns:p14="http://schemas.microsoft.com/office/powerpoint/2010/main" val="1916715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733F-F227-E413-DC53-5797B6EF1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F4DEC9-5BF7-29DB-4165-6FF242A7BE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72D44-3542-E3D3-D854-77BDD68D6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40CD93-F0EA-555B-25EE-DB510039EB53}"/>
              </a:ext>
            </a:extLst>
          </p:cNvPr>
          <p:cNvSpPr/>
          <p:nvPr/>
        </p:nvSpPr>
        <p:spPr>
          <a:xfrm>
            <a:off x="522970" y="689925"/>
            <a:ext cx="11248616"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pic>
        <p:nvPicPr>
          <p:cNvPr id="4" name="Picture 3">
            <a:extLst>
              <a:ext uri="{FF2B5EF4-FFF2-40B4-BE49-F238E27FC236}">
                <a16:creationId xmlns:a16="http://schemas.microsoft.com/office/drawing/2014/main" id="{C954EB2E-FC9F-7B4A-A810-F4AC50CD5563}"/>
              </a:ext>
            </a:extLst>
          </p:cNvPr>
          <p:cNvPicPr>
            <a:picLocks noChangeAspect="1"/>
          </p:cNvPicPr>
          <p:nvPr/>
        </p:nvPicPr>
        <p:blipFill>
          <a:blip r:embed="rId4"/>
          <a:stretch>
            <a:fillRect/>
          </a:stretch>
        </p:blipFill>
        <p:spPr>
          <a:xfrm>
            <a:off x="1108966" y="2171524"/>
            <a:ext cx="9974067" cy="2514951"/>
          </a:xfrm>
          <a:prstGeom prst="rect">
            <a:avLst/>
          </a:prstGeom>
        </p:spPr>
      </p:pic>
    </p:spTree>
    <p:extLst>
      <p:ext uri="{BB962C8B-B14F-4D97-AF65-F5344CB8AC3E}">
        <p14:creationId xmlns:p14="http://schemas.microsoft.com/office/powerpoint/2010/main" val="1920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733F-F227-E413-DC53-5797B6EF1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F4DEC9-5BF7-29DB-4165-6FF242A7BE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72D44-3542-E3D3-D854-77BDD68D6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40CD93-F0EA-555B-25EE-DB510039EB53}"/>
              </a:ext>
            </a:extLst>
          </p:cNvPr>
          <p:cNvSpPr/>
          <p:nvPr/>
        </p:nvSpPr>
        <p:spPr>
          <a:xfrm>
            <a:off x="522970" y="689925"/>
            <a:ext cx="11248616"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pic>
        <p:nvPicPr>
          <p:cNvPr id="4" name="Picture 3">
            <a:extLst>
              <a:ext uri="{FF2B5EF4-FFF2-40B4-BE49-F238E27FC236}">
                <a16:creationId xmlns:a16="http://schemas.microsoft.com/office/drawing/2014/main" id="{898517F1-03A8-1104-4033-AE574E6DAF26}"/>
              </a:ext>
            </a:extLst>
          </p:cNvPr>
          <p:cNvPicPr>
            <a:picLocks noChangeAspect="1"/>
          </p:cNvPicPr>
          <p:nvPr/>
        </p:nvPicPr>
        <p:blipFill>
          <a:blip r:embed="rId4"/>
          <a:stretch>
            <a:fillRect/>
          </a:stretch>
        </p:blipFill>
        <p:spPr>
          <a:xfrm>
            <a:off x="1035027" y="1925052"/>
            <a:ext cx="9983593" cy="4458322"/>
          </a:xfrm>
          <a:prstGeom prst="rect">
            <a:avLst/>
          </a:prstGeom>
        </p:spPr>
      </p:pic>
    </p:spTree>
    <p:extLst>
      <p:ext uri="{BB962C8B-B14F-4D97-AF65-F5344CB8AC3E}">
        <p14:creationId xmlns:p14="http://schemas.microsoft.com/office/powerpoint/2010/main" val="42010139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An Effective Ethics Program</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1789479"/>
            <a:ext cx="10411706" cy="4574907"/>
          </a:xfrm>
          <a:prstGeom prst="rect">
            <a:avLst/>
          </a:prstGeom>
        </p:spPr>
        <p:txBody>
          <a:bodyPr wrap="square">
            <a:spAutoFit/>
          </a:bodyPr>
          <a:lstStyle/>
          <a:p>
            <a:pPr algn="ctr">
              <a:lnSpc>
                <a:spcPct val="200000"/>
              </a:lnSpc>
            </a:pPr>
            <a:r>
              <a:rPr lang="en-US" sz="1900" b="1" dirty="0">
                <a:solidFill>
                  <a:srgbClr val="FF0000"/>
                </a:solidFill>
                <a:latin typeface="Alexandria Light" pitchFamily="2" charset="-78"/>
                <a:cs typeface="Alexandria Light" pitchFamily="2" charset="-78"/>
              </a:rPr>
              <a:t>Values versus Compliance Programs</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No matter what their goals, ethics programs are developed as organizational control systems, with the aim of creating predictability in employee behavior.</a:t>
            </a:r>
          </a:p>
          <a:p>
            <a:pPr algn="just">
              <a:lnSpc>
                <a:spcPct val="150000"/>
              </a:lnSpc>
            </a:pPr>
            <a:r>
              <a:rPr lang="en-US" sz="1900" b="1" dirty="0">
                <a:solidFill>
                  <a:srgbClr val="002060"/>
                </a:solidFill>
                <a:latin typeface="Alexandria Light" pitchFamily="2" charset="-78"/>
                <a:cs typeface="Alexandria Light" pitchFamily="2" charset="-78"/>
              </a:rPr>
              <a:t>Two types of control systems can be created.</a:t>
            </a:r>
          </a:p>
          <a:p>
            <a:pPr marL="457200" indent="-457200" algn="just">
              <a:lnSpc>
                <a:spcPct val="150000"/>
              </a:lnSpc>
              <a:buFont typeface="+mj-lt"/>
              <a:buAutoNum type="arabicPeriod"/>
            </a:pPr>
            <a:r>
              <a:rPr lang="en-US" sz="1900" b="1" dirty="0">
                <a:solidFill>
                  <a:schemeClr val="accent6">
                    <a:lumMod val="50000"/>
                  </a:schemeClr>
                </a:solidFill>
                <a:latin typeface="Alexandria Light" pitchFamily="2" charset="-78"/>
                <a:cs typeface="Alexandria Light" pitchFamily="2" charset="-78"/>
              </a:rPr>
              <a:t>A compliance orientation </a:t>
            </a:r>
            <a:r>
              <a:rPr lang="en-US" sz="1900" dirty="0">
                <a:latin typeface="Alexandria Light" pitchFamily="2" charset="-78"/>
                <a:cs typeface="Alexandria Light" pitchFamily="2" charset="-78"/>
              </a:rPr>
              <a:t>creates order by requiring employees to identify with and commit to specific required conduct. It uses legal terms, statutes, and contracts that teach employees the rules and penalties for noncompliance.</a:t>
            </a:r>
          </a:p>
          <a:p>
            <a:pPr marL="457200" indent="-457200" algn="just">
              <a:lnSpc>
                <a:spcPct val="150000"/>
              </a:lnSpc>
              <a:buFont typeface="+mj-lt"/>
              <a:buAutoNum type="arabicPeriod"/>
            </a:pPr>
            <a:r>
              <a:rPr lang="en-US" sz="1900" b="1" dirty="0">
                <a:solidFill>
                  <a:schemeClr val="accent6">
                    <a:lumMod val="50000"/>
                  </a:schemeClr>
                </a:solidFill>
                <a:latin typeface="Alexandria Light" pitchFamily="2" charset="-78"/>
                <a:cs typeface="Alexandria Light" pitchFamily="2" charset="-78"/>
              </a:rPr>
              <a:t>A values orientation </a:t>
            </a:r>
            <a:r>
              <a:rPr lang="en-US" sz="1900" dirty="0">
                <a:latin typeface="Alexandria Light" pitchFamily="2" charset="-78"/>
                <a:cs typeface="Alexandria Light" pitchFamily="2" charset="-78"/>
              </a:rPr>
              <a:t>strives to develop shared values.</a:t>
            </a:r>
          </a:p>
          <a:p>
            <a:pPr algn="just">
              <a:lnSpc>
                <a:spcPct val="150000"/>
              </a:lnSpc>
            </a:pPr>
            <a:r>
              <a:rPr lang="en-US" sz="1900" b="1" dirty="0">
                <a:solidFill>
                  <a:srgbClr val="002060"/>
                </a:solidFill>
                <a:latin typeface="Alexandria Light" pitchFamily="2" charset="-78"/>
                <a:cs typeface="Alexandria Light" pitchFamily="2" charset="-78"/>
              </a:rPr>
              <a:t>Although penalties are attached, the focus is more on an abstract core of ideals such as accountability and commitment.</a:t>
            </a:r>
          </a:p>
        </p:txBody>
      </p:sp>
    </p:spTree>
    <p:extLst>
      <p:ext uri="{BB962C8B-B14F-4D97-AF65-F5344CB8AC3E}">
        <p14:creationId xmlns:p14="http://schemas.microsoft.com/office/powerpoint/2010/main" val="3376487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An Effective Ethics Program</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1789479"/>
            <a:ext cx="10411706" cy="4810804"/>
          </a:xfrm>
          <a:prstGeom prst="rect">
            <a:avLst/>
          </a:prstGeom>
        </p:spPr>
        <p:txBody>
          <a:bodyPr wrap="square">
            <a:spAutoFit/>
          </a:bodyPr>
          <a:lstStyle/>
          <a:p>
            <a:pPr algn="ctr">
              <a:lnSpc>
                <a:spcPct val="200000"/>
              </a:lnSpc>
            </a:pPr>
            <a:r>
              <a:rPr lang="en-US" sz="2000" b="1" dirty="0">
                <a:solidFill>
                  <a:srgbClr val="FF0000"/>
                </a:solidFill>
                <a:latin typeface="Alexandria Light" pitchFamily="2" charset="-78"/>
                <a:cs typeface="Alexandria Light" pitchFamily="2" charset="-78"/>
              </a:rPr>
              <a:t>Values versus Compliance Programs</a:t>
            </a:r>
          </a:p>
          <a:p>
            <a:pPr algn="just">
              <a:lnSpc>
                <a:spcPct val="150000"/>
              </a:lnSpc>
            </a:pPr>
            <a:r>
              <a:rPr lang="en-US" sz="2000" b="1" dirty="0">
                <a:solidFill>
                  <a:srgbClr val="002060"/>
                </a:solidFill>
                <a:latin typeface="Alexandria Light" pitchFamily="2" charset="-78"/>
                <a:cs typeface="Alexandria Light" pitchFamily="2" charset="-78"/>
              </a:rPr>
              <a:t>The advantage of a value’s orientation is that it gives employees a clearly defined basis on which to make decisions, one in which fairness, compassion, respect, and transparency are paramount.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At the same time, diversity in employees’ experience and personal values requires explicit communication and training on subject matter areas such as financial reporting, use of company resources, and intellectual property.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Establishing compliance standards helps employees understand the rules of conduct when there are identified risks.</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020241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An Effective Ethics Program</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1789479"/>
            <a:ext cx="10411706" cy="4574907"/>
          </a:xfrm>
          <a:prstGeom prst="rect">
            <a:avLst/>
          </a:prstGeom>
        </p:spPr>
        <p:txBody>
          <a:bodyPr wrap="square">
            <a:spAutoFit/>
          </a:bodyPr>
          <a:lstStyle/>
          <a:p>
            <a:pPr algn="ctr">
              <a:lnSpc>
                <a:spcPct val="200000"/>
              </a:lnSpc>
            </a:pPr>
            <a:r>
              <a:rPr lang="en-US" sz="1900" b="1" dirty="0">
                <a:solidFill>
                  <a:srgbClr val="FF0000"/>
                </a:solidFill>
                <a:latin typeface="Alexandria Light" pitchFamily="2" charset="-78"/>
                <a:cs typeface="Alexandria Light" pitchFamily="2" charset="-78"/>
              </a:rPr>
              <a:t>Values versus Compliance Programs</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Research into compliance- and values-based approaches reveals </a:t>
            </a:r>
            <a:r>
              <a:rPr lang="en-US" sz="1900" dirty="0">
                <a:solidFill>
                  <a:srgbClr val="FF0000"/>
                </a:solidFill>
                <a:latin typeface="Alexandria Light" pitchFamily="2" charset="-78"/>
                <a:cs typeface="Alexandria Light" pitchFamily="2" charset="-78"/>
              </a:rPr>
              <a:t>both types </a:t>
            </a:r>
            <a:r>
              <a:rPr lang="en-US" sz="1900" dirty="0">
                <a:latin typeface="Alexandria Light" pitchFamily="2" charset="-78"/>
                <a:cs typeface="Alexandria Light" pitchFamily="2" charset="-78"/>
              </a:rPr>
              <a:t>of programs can interact or work toward the same end, but a values orientation has the added benefit of sparking ethical reasoning among employees.</a:t>
            </a:r>
          </a:p>
          <a:p>
            <a:pPr marL="342900" indent="-342900" algn="just">
              <a:lnSpc>
                <a:spcPct val="150000"/>
              </a:lnSpc>
              <a:buFont typeface="Arial" panose="020B0604020202020204" pitchFamily="34" charset="0"/>
              <a:buChar char="•"/>
            </a:pPr>
            <a:r>
              <a:rPr lang="en-US" sz="1900" b="1" dirty="0">
                <a:solidFill>
                  <a:schemeClr val="accent6">
                    <a:lumMod val="50000"/>
                  </a:schemeClr>
                </a:solidFill>
                <a:latin typeface="Alexandria Light" pitchFamily="2" charset="-78"/>
                <a:cs typeface="Alexandria Light" pitchFamily="2" charset="-78"/>
              </a:rPr>
              <a:t>Values-based programs </a:t>
            </a:r>
            <a:r>
              <a:rPr lang="en-US" sz="1900" dirty="0">
                <a:solidFill>
                  <a:srgbClr val="2D3956"/>
                </a:solidFill>
                <a:latin typeface="Alexandria Light" pitchFamily="2" charset="-78"/>
                <a:cs typeface="Alexandria Light" pitchFamily="2" charset="-78"/>
              </a:rPr>
              <a:t>increase employees’ awareness of </a:t>
            </a:r>
            <a:r>
              <a:rPr lang="en-US" sz="1900" dirty="0">
                <a:solidFill>
                  <a:srgbClr val="FF0000"/>
                </a:solidFill>
                <a:latin typeface="Alexandria Light" pitchFamily="2" charset="-78"/>
                <a:cs typeface="Alexandria Light" pitchFamily="2" charset="-78"/>
              </a:rPr>
              <a:t>ethics</a:t>
            </a:r>
            <a:r>
              <a:rPr lang="en-US" sz="1900" dirty="0">
                <a:solidFill>
                  <a:srgbClr val="2D3956"/>
                </a:solidFill>
                <a:latin typeface="Alexandria Light" pitchFamily="2" charset="-78"/>
                <a:cs typeface="Alexandria Light" pitchFamily="2" charset="-78"/>
              </a:rPr>
              <a:t> at work, </a:t>
            </a:r>
            <a:r>
              <a:rPr lang="en-US" sz="1900" dirty="0">
                <a:solidFill>
                  <a:srgbClr val="FF0000"/>
                </a:solidFill>
                <a:latin typeface="Alexandria Light" pitchFamily="2" charset="-78"/>
                <a:cs typeface="Alexandria Light" pitchFamily="2" charset="-78"/>
              </a:rPr>
              <a:t>integrity</a:t>
            </a:r>
            <a:r>
              <a:rPr lang="en-US" sz="1900" dirty="0">
                <a:solidFill>
                  <a:srgbClr val="2D3956"/>
                </a:solidFill>
                <a:latin typeface="Alexandria Light" pitchFamily="2" charset="-78"/>
                <a:cs typeface="Alexandria Light" pitchFamily="2" charset="-78"/>
              </a:rPr>
              <a:t>, </a:t>
            </a:r>
            <a:r>
              <a:rPr lang="en-US" sz="1900" dirty="0">
                <a:solidFill>
                  <a:srgbClr val="FF0000"/>
                </a:solidFill>
                <a:latin typeface="Alexandria Light" pitchFamily="2" charset="-78"/>
                <a:cs typeface="Alexandria Light" pitchFamily="2" charset="-78"/>
              </a:rPr>
              <a:t>willingness</a:t>
            </a:r>
            <a:r>
              <a:rPr lang="en-US" sz="1900" dirty="0">
                <a:solidFill>
                  <a:srgbClr val="2D3956"/>
                </a:solidFill>
                <a:latin typeface="Alexandria Light" pitchFamily="2" charset="-78"/>
                <a:cs typeface="Alexandria Light" pitchFamily="2" charset="-78"/>
              </a:rPr>
              <a:t> to deliver information to supervisors, use of </a:t>
            </a:r>
            <a:r>
              <a:rPr lang="en-US" sz="1900" dirty="0">
                <a:solidFill>
                  <a:srgbClr val="FF0000"/>
                </a:solidFill>
                <a:latin typeface="Alexandria Light" pitchFamily="2" charset="-78"/>
                <a:cs typeface="Alexandria Light" pitchFamily="2" charset="-78"/>
              </a:rPr>
              <a:t>reporting</a:t>
            </a:r>
            <a:r>
              <a:rPr lang="en-US" sz="1900" dirty="0">
                <a:solidFill>
                  <a:srgbClr val="2D3956"/>
                </a:solidFill>
                <a:latin typeface="Alexandria Light" pitchFamily="2" charset="-78"/>
                <a:cs typeface="Alexandria Light" pitchFamily="2" charset="-78"/>
              </a:rPr>
              <a:t> mechanisms, and perception that </a:t>
            </a:r>
            <a:r>
              <a:rPr lang="en-US" sz="1900" dirty="0">
                <a:solidFill>
                  <a:srgbClr val="FF0000"/>
                </a:solidFill>
                <a:latin typeface="Alexandria Light" pitchFamily="2" charset="-78"/>
                <a:cs typeface="Alexandria Light" pitchFamily="2" charset="-78"/>
              </a:rPr>
              <a:t>ethical</a:t>
            </a:r>
            <a:r>
              <a:rPr lang="en-US" sz="1900" dirty="0">
                <a:solidFill>
                  <a:srgbClr val="2D3956"/>
                </a:solidFill>
                <a:latin typeface="Alexandria Light" pitchFamily="2" charset="-78"/>
                <a:cs typeface="Alexandria Light" pitchFamily="2" charset="-78"/>
              </a:rPr>
              <a:t> </a:t>
            </a:r>
            <a:r>
              <a:rPr lang="en-US" sz="1900" dirty="0">
                <a:solidFill>
                  <a:srgbClr val="FF0000"/>
                </a:solidFill>
                <a:latin typeface="Alexandria Light" pitchFamily="2" charset="-78"/>
                <a:cs typeface="Alexandria Light" pitchFamily="2" charset="-78"/>
              </a:rPr>
              <a:t>decisions</a:t>
            </a:r>
            <a:r>
              <a:rPr lang="en-US" sz="1900" dirty="0">
                <a:solidFill>
                  <a:srgbClr val="2D3956"/>
                </a:solidFill>
                <a:latin typeface="Alexandria Light" pitchFamily="2" charset="-78"/>
                <a:cs typeface="Alexandria Light" pitchFamily="2" charset="-78"/>
              </a:rPr>
              <a:t> are being made.</a:t>
            </a:r>
          </a:p>
          <a:p>
            <a:pPr marL="342900" indent="-342900" algn="just">
              <a:lnSpc>
                <a:spcPct val="150000"/>
              </a:lnSpc>
              <a:buFont typeface="Arial" panose="020B0604020202020204" pitchFamily="34" charset="0"/>
              <a:buChar char="•"/>
            </a:pPr>
            <a:r>
              <a:rPr lang="en-US" sz="1900" b="1" dirty="0">
                <a:solidFill>
                  <a:schemeClr val="accent6">
                    <a:lumMod val="50000"/>
                  </a:schemeClr>
                </a:solidFill>
                <a:latin typeface="Alexandria Light" pitchFamily="2" charset="-78"/>
                <a:cs typeface="Alexandria Light" pitchFamily="2" charset="-78"/>
              </a:rPr>
              <a:t>Compliance-based programs </a:t>
            </a:r>
            <a:r>
              <a:rPr lang="en-US" sz="1900" dirty="0">
                <a:solidFill>
                  <a:srgbClr val="2D3956"/>
                </a:solidFill>
                <a:latin typeface="Alexandria Light" pitchFamily="2" charset="-78"/>
                <a:cs typeface="Alexandria Light" pitchFamily="2" charset="-78"/>
              </a:rPr>
              <a:t>are linked to employees’ awareness of </a:t>
            </a:r>
            <a:r>
              <a:rPr lang="en-US" sz="1900" dirty="0">
                <a:solidFill>
                  <a:srgbClr val="FF0000"/>
                </a:solidFill>
                <a:latin typeface="Alexandria Light" pitchFamily="2" charset="-78"/>
                <a:cs typeface="Alexandria Light" pitchFamily="2" charset="-78"/>
              </a:rPr>
              <a:t>ethical</a:t>
            </a:r>
            <a:r>
              <a:rPr lang="en-US" sz="1900" dirty="0">
                <a:solidFill>
                  <a:srgbClr val="2D3956"/>
                </a:solidFill>
                <a:latin typeface="Alexandria Light" pitchFamily="2" charset="-78"/>
                <a:cs typeface="Alexandria Light" pitchFamily="2" charset="-78"/>
              </a:rPr>
              <a:t> </a:t>
            </a:r>
            <a:r>
              <a:rPr lang="en-US" sz="1900" dirty="0">
                <a:solidFill>
                  <a:srgbClr val="FF0000"/>
                </a:solidFill>
                <a:latin typeface="Alexandria Light" pitchFamily="2" charset="-78"/>
                <a:cs typeface="Alexandria Light" pitchFamily="2" charset="-78"/>
              </a:rPr>
              <a:t>risks</a:t>
            </a:r>
            <a:r>
              <a:rPr lang="en-US" sz="1900" dirty="0">
                <a:solidFill>
                  <a:srgbClr val="2D3956"/>
                </a:solidFill>
                <a:latin typeface="Alexandria Light" pitchFamily="2" charset="-78"/>
                <a:cs typeface="Alexandria Light" pitchFamily="2" charset="-78"/>
              </a:rPr>
              <a:t> at work and a clear </a:t>
            </a:r>
            <a:r>
              <a:rPr lang="en-US" sz="1900" dirty="0">
                <a:solidFill>
                  <a:srgbClr val="FF0000"/>
                </a:solidFill>
                <a:latin typeface="Alexandria Light" pitchFamily="2" charset="-78"/>
                <a:cs typeface="Alexandria Light" pitchFamily="2" charset="-78"/>
              </a:rPr>
              <a:t>understanding</a:t>
            </a:r>
            <a:r>
              <a:rPr lang="en-US" sz="1900" dirty="0">
                <a:solidFill>
                  <a:srgbClr val="2D3956"/>
                </a:solidFill>
                <a:latin typeface="Alexandria Light" pitchFamily="2" charset="-78"/>
                <a:cs typeface="Alexandria Light" pitchFamily="2" charset="-78"/>
              </a:rPr>
              <a:t> </a:t>
            </a:r>
            <a:r>
              <a:rPr lang="en-US" sz="1900" dirty="0">
                <a:solidFill>
                  <a:srgbClr val="FF0000"/>
                </a:solidFill>
                <a:latin typeface="Alexandria Light" pitchFamily="2" charset="-78"/>
                <a:cs typeface="Alexandria Light" pitchFamily="2" charset="-78"/>
              </a:rPr>
              <a:t>of</a:t>
            </a:r>
            <a:r>
              <a:rPr lang="en-US" sz="1900" dirty="0">
                <a:solidFill>
                  <a:srgbClr val="2D3956"/>
                </a:solidFill>
                <a:latin typeface="Alexandria Light" pitchFamily="2" charset="-78"/>
                <a:cs typeface="Alexandria Light" pitchFamily="2" charset="-78"/>
              </a:rPr>
              <a:t> </a:t>
            </a:r>
            <a:r>
              <a:rPr lang="en-US" sz="1900" dirty="0">
                <a:solidFill>
                  <a:srgbClr val="FF0000"/>
                </a:solidFill>
                <a:latin typeface="Alexandria Light" pitchFamily="2" charset="-78"/>
                <a:cs typeface="Alexandria Light" pitchFamily="2" charset="-78"/>
              </a:rPr>
              <a:t>rules</a:t>
            </a:r>
            <a:r>
              <a:rPr lang="en-US" sz="1900" dirty="0">
                <a:solidFill>
                  <a:srgbClr val="2D3956"/>
                </a:solidFill>
                <a:latin typeface="Alexandria Light" pitchFamily="2" charset="-78"/>
                <a:cs typeface="Alexandria Light" pitchFamily="2" charset="-78"/>
              </a:rPr>
              <a:t> and expectations that facilitate </a:t>
            </a:r>
            <a:r>
              <a:rPr lang="en-US" sz="1900" dirty="0">
                <a:solidFill>
                  <a:srgbClr val="FF0000"/>
                </a:solidFill>
                <a:latin typeface="Alexandria Light" pitchFamily="2" charset="-78"/>
                <a:cs typeface="Alexandria Light" pitchFamily="2" charset="-78"/>
              </a:rPr>
              <a:t>decision</a:t>
            </a:r>
            <a:r>
              <a:rPr lang="en-US" sz="1900" dirty="0">
                <a:solidFill>
                  <a:srgbClr val="2D3956"/>
                </a:solidFill>
                <a:latin typeface="Alexandria Light" pitchFamily="2" charset="-78"/>
                <a:cs typeface="Alexandria Light" pitchFamily="2" charset="-78"/>
              </a:rPr>
              <a:t> </a:t>
            </a:r>
            <a:r>
              <a:rPr lang="en-US" sz="1900" dirty="0">
                <a:solidFill>
                  <a:srgbClr val="FF0000"/>
                </a:solidFill>
                <a:latin typeface="Alexandria Light" pitchFamily="2" charset="-78"/>
                <a:cs typeface="Alexandria Light" pitchFamily="2" charset="-78"/>
              </a:rPr>
              <a:t>making</a:t>
            </a:r>
            <a:r>
              <a:rPr lang="en-US" sz="1900" dirty="0">
                <a:solidFill>
                  <a:srgbClr val="2D3956"/>
                </a:solidFill>
                <a:latin typeface="Alexandria Light" pitchFamily="2" charset="-78"/>
                <a:cs typeface="Alexandria Light" pitchFamily="2" charset="-78"/>
              </a:rPr>
              <a:t>.</a:t>
            </a:r>
          </a:p>
        </p:txBody>
      </p:sp>
    </p:spTree>
    <p:extLst>
      <p:ext uri="{BB962C8B-B14F-4D97-AF65-F5344CB8AC3E}">
        <p14:creationId xmlns:p14="http://schemas.microsoft.com/office/powerpoint/2010/main" val="717615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CODES OF CONDUCT</a:t>
            </a:r>
          </a:p>
        </p:txBody>
      </p:sp>
      <p:pic>
        <p:nvPicPr>
          <p:cNvPr id="4098" name="Picture 2" descr="Rupali Insurance Company Limited">
            <a:extLst>
              <a:ext uri="{FF2B5EF4-FFF2-40B4-BE49-F238E27FC236}">
                <a16:creationId xmlns:a16="http://schemas.microsoft.com/office/drawing/2014/main" id="{9A41070B-1175-707E-A693-D94415D9BA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4518" y="2063722"/>
            <a:ext cx="7632153" cy="46967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3589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Codes of Conduct</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perception of business accountability has changed over the years; expectations for organizational codes of ethics have grown. </a:t>
            </a:r>
          </a:p>
          <a:p>
            <a:pPr algn="just">
              <a:lnSpc>
                <a:spcPct val="150000"/>
              </a:lnSpc>
            </a:pPr>
            <a:r>
              <a:rPr lang="en-US" sz="2000" dirty="0">
                <a:solidFill>
                  <a:srgbClr val="002060"/>
                </a:solidFill>
                <a:latin typeface="Alexandria Light" pitchFamily="2" charset="-78"/>
                <a:cs typeface="Alexandria Light" pitchFamily="2" charset="-78"/>
              </a:rPr>
              <a:t>Today, society expects to see employees adhere to ethical principles and standards specified through company ethics programs.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Most companies begin the process of establishing organizational ethics programs by developing </a:t>
            </a:r>
            <a:r>
              <a:rPr lang="en-US" sz="2000" dirty="0">
                <a:solidFill>
                  <a:srgbClr val="FF0000"/>
                </a:solidFill>
                <a:latin typeface="Alexandria Light" pitchFamily="2" charset="-78"/>
                <a:cs typeface="Alexandria Light" pitchFamily="2" charset="-78"/>
              </a:rPr>
              <a:t>codes of conduct </a:t>
            </a:r>
            <a:r>
              <a:rPr lang="en-US" sz="2000" dirty="0">
                <a:latin typeface="Alexandria Light" pitchFamily="2" charset="-78"/>
                <a:cs typeface="Alexandria Light" pitchFamily="2" charset="-78"/>
              </a:rPr>
              <a:t>or formal statements that describe what an organization expects of its employees.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Such statements may take three different forms: 1. </a:t>
            </a:r>
            <a:r>
              <a:rPr lang="en-US" sz="2000" dirty="0">
                <a:solidFill>
                  <a:srgbClr val="FF0000"/>
                </a:solidFill>
                <a:latin typeface="Alexandria Light" pitchFamily="2" charset="-78"/>
                <a:cs typeface="Alexandria Light" pitchFamily="2" charset="-78"/>
              </a:rPr>
              <a:t>a code of ethics</a:t>
            </a:r>
            <a:r>
              <a:rPr lang="en-US" sz="2000" dirty="0">
                <a:latin typeface="Alexandria Light" pitchFamily="2" charset="-78"/>
                <a:cs typeface="Alexandria Light" pitchFamily="2" charset="-78"/>
              </a:rPr>
              <a:t>, 2. </a:t>
            </a:r>
            <a:r>
              <a:rPr lang="en-US" sz="2000" dirty="0">
                <a:solidFill>
                  <a:srgbClr val="FF0000"/>
                </a:solidFill>
                <a:latin typeface="Alexandria Light" pitchFamily="2" charset="-78"/>
                <a:cs typeface="Alexandria Light" pitchFamily="2" charset="-78"/>
              </a:rPr>
              <a:t>a</a:t>
            </a:r>
            <a:r>
              <a:rPr lang="en-US" sz="2000" dirty="0">
                <a:latin typeface="Alexandria Light" pitchFamily="2" charset="-78"/>
                <a:cs typeface="Alexandria Light" pitchFamily="2" charset="-78"/>
              </a:rPr>
              <a:t> </a:t>
            </a:r>
            <a:r>
              <a:rPr lang="en-US" sz="2000" dirty="0">
                <a:solidFill>
                  <a:srgbClr val="FF0000"/>
                </a:solidFill>
                <a:latin typeface="Alexandria Light" pitchFamily="2" charset="-78"/>
                <a:cs typeface="Alexandria Light" pitchFamily="2" charset="-78"/>
              </a:rPr>
              <a:t>code</a:t>
            </a:r>
            <a:r>
              <a:rPr lang="en-US" sz="2000" dirty="0">
                <a:latin typeface="Alexandria Light" pitchFamily="2" charset="-78"/>
                <a:cs typeface="Alexandria Light" pitchFamily="2" charset="-78"/>
              </a:rPr>
              <a:t> of </a:t>
            </a:r>
            <a:r>
              <a:rPr lang="en-US" sz="2000" dirty="0">
                <a:solidFill>
                  <a:srgbClr val="FF0000"/>
                </a:solidFill>
                <a:latin typeface="Alexandria Light" pitchFamily="2" charset="-78"/>
                <a:cs typeface="Alexandria Light" pitchFamily="2" charset="-78"/>
              </a:rPr>
              <a:t>conduct</a:t>
            </a:r>
            <a:r>
              <a:rPr lang="en-US" sz="2000" dirty="0">
                <a:latin typeface="Alexandria Light" pitchFamily="2" charset="-78"/>
                <a:cs typeface="Alexandria Light" pitchFamily="2" charset="-78"/>
              </a:rPr>
              <a:t>, and 3. </a:t>
            </a:r>
            <a:r>
              <a:rPr lang="en-US" sz="2000" dirty="0">
                <a:solidFill>
                  <a:srgbClr val="FF0000"/>
                </a:solidFill>
                <a:latin typeface="Alexandria Light" pitchFamily="2" charset="-78"/>
                <a:cs typeface="Alexandria Light" pitchFamily="2" charset="-78"/>
              </a:rPr>
              <a:t>a statement of values</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293966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Code of ethics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A code of ethics </a:t>
            </a:r>
            <a:r>
              <a:rPr lang="en-US" sz="2000" dirty="0">
                <a:latin typeface="Alexandria Light" pitchFamily="2" charset="-78"/>
                <a:cs typeface="Alexandria Light" pitchFamily="2" charset="-78"/>
              </a:rPr>
              <a:t>is the most comprehensive and consists of general statements, sometimes altruistic or inspirational, that serve as principles and as the basis for rules of conduct.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code of ethics generally specifies methods for reporting violations, disciplinary action for violations, and a structure of due process.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Table 8-4 </a:t>
            </a:r>
            <a:r>
              <a:rPr lang="en-US" sz="2000" dirty="0">
                <a:latin typeface="Alexandria Light" pitchFamily="2" charset="-78"/>
                <a:cs typeface="Alexandria Light" pitchFamily="2" charset="-78"/>
              </a:rPr>
              <a:t>describes some benefits of having a comprehensive code of ethics.</a:t>
            </a:r>
          </a:p>
          <a:p>
            <a:pPr algn="just">
              <a:lnSpc>
                <a:spcPct val="150000"/>
              </a:lnSpc>
            </a:pPr>
            <a:r>
              <a:rPr lang="en-US" sz="2000" b="1" dirty="0">
                <a:solidFill>
                  <a:srgbClr val="002060"/>
                </a:solidFill>
                <a:latin typeface="Alexandria Light" pitchFamily="2" charset="-78"/>
                <a:cs typeface="Alexandria Light" pitchFamily="2" charset="-78"/>
              </a:rPr>
              <a:t>A code of conduct is a written document that may contain some inspirational statements but mainly specifies acceptable and unacceptable types of behavior.</a:t>
            </a:r>
          </a:p>
        </p:txBody>
      </p:sp>
    </p:spTree>
    <p:extLst>
      <p:ext uri="{BB962C8B-B14F-4D97-AF65-F5344CB8AC3E}">
        <p14:creationId xmlns:p14="http://schemas.microsoft.com/office/powerpoint/2010/main" val="383493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733F-F227-E413-DC53-5797B6EF1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F4DEC9-5BF7-29DB-4165-6FF242A7BE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72D44-3542-E3D3-D854-77BDD68D6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40CD93-F0EA-555B-25EE-DB510039EB53}"/>
              </a:ext>
            </a:extLst>
          </p:cNvPr>
          <p:cNvSpPr/>
          <p:nvPr/>
        </p:nvSpPr>
        <p:spPr>
          <a:xfrm>
            <a:off x="522970" y="689925"/>
            <a:ext cx="11248616"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pic>
        <p:nvPicPr>
          <p:cNvPr id="6" name="Picture 5">
            <a:extLst>
              <a:ext uri="{FF2B5EF4-FFF2-40B4-BE49-F238E27FC236}">
                <a16:creationId xmlns:a16="http://schemas.microsoft.com/office/drawing/2014/main" id="{2E0E3E5A-1293-CD22-E25D-B34DE010C935}"/>
              </a:ext>
            </a:extLst>
          </p:cNvPr>
          <p:cNvPicPr>
            <a:picLocks noChangeAspect="1"/>
          </p:cNvPicPr>
          <p:nvPr/>
        </p:nvPicPr>
        <p:blipFill>
          <a:blip r:embed="rId4"/>
          <a:stretch>
            <a:fillRect/>
          </a:stretch>
        </p:blipFill>
        <p:spPr>
          <a:xfrm>
            <a:off x="1037206" y="1177164"/>
            <a:ext cx="10142659" cy="5680836"/>
          </a:xfrm>
          <a:prstGeom prst="rect">
            <a:avLst/>
          </a:prstGeom>
        </p:spPr>
      </p:pic>
    </p:spTree>
    <p:extLst>
      <p:ext uri="{BB962C8B-B14F-4D97-AF65-F5344CB8AC3E}">
        <p14:creationId xmlns:p14="http://schemas.microsoft.com/office/powerpoint/2010/main" val="1732396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Code of ethics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Some of the key reasons that codes of ethics fail:</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(1) </a:t>
            </a:r>
            <a:r>
              <a:rPr lang="en-US" sz="2000" dirty="0">
                <a:latin typeface="Alexandria Light" pitchFamily="2" charset="-78"/>
                <a:cs typeface="Alexandria Light" pitchFamily="2" charset="-78"/>
              </a:rPr>
              <a:t>Top code is not promoted, and employees do not read it;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(2) </a:t>
            </a:r>
            <a:r>
              <a:rPr lang="en-US" sz="2000" dirty="0">
                <a:latin typeface="Alexandria Light" pitchFamily="2" charset="-78"/>
                <a:cs typeface="Alexandria Light" pitchFamily="2" charset="-78"/>
              </a:rPr>
              <a:t>Top code is not easily accessible;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(3) </a:t>
            </a:r>
            <a:r>
              <a:rPr lang="en-US" sz="2000" dirty="0">
                <a:latin typeface="Alexandria Light" pitchFamily="2" charset="-78"/>
                <a:cs typeface="Alexandria Light" pitchFamily="2" charset="-78"/>
              </a:rPr>
              <a:t>Top code is written too legally and therefore is not understandable by average employees;</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(4) </a:t>
            </a:r>
            <a:r>
              <a:rPr lang="en-US" sz="2000" dirty="0">
                <a:latin typeface="Alexandria Light" pitchFamily="2" charset="-78"/>
                <a:cs typeface="Alexandria Light" pitchFamily="2" charset="-78"/>
              </a:rPr>
              <a:t>Top code is written too vaguely, providing no accurate direction; and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(5) </a:t>
            </a:r>
            <a:r>
              <a:rPr lang="en-US" sz="2000" dirty="0">
                <a:latin typeface="Alexandria Light" pitchFamily="2" charset="-78"/>
                <a:cs typeface="Alexandria Light" pitchFamily="2" charset="-78"/>
              </a:rPr>
              <a:t>Top management never refers to the code in body or spirit.</a:t>
            </a:r>
          </a:p>
        </p:txBody>
      </p:sp>
    </p:spTree>
    <p:extLst>
      <p:ext uri="{BB962C8B-B14F-4D97-AF65-F5344CB8AC3E}">
        <p14:creationId xmlns:p14="http://schemas.microsoft.com/office/powerpoint/2010/main" val="195230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Statement of values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final type of ethical statement is a </a:t>
            </a:r>
            <a:r>
              <a:rPr lang="en-US" sz="2000" b="1" dirty="0">
                <a:solidFill>
                  <a:srgbClr val="FF0000"/>
                </a:solidFill>
                <a:latin typeface="Alexandria Light" pitchFamily="2" charset="-78"/>
                <a:cs typeface="Alexandria Light" pitchFamily="2" charset="-78"/>
              </a:rPr>
              <a:t>statement of values </a:t>
            </a:r>
            <a:r>
              <a:rPr lang="en-US" sz="2000" dirty="0">
                <a:latin typeface="Alexandria Light" pitchFamily="2" charset="-78"/>
                <a:cs typeface="Alexandria Light" pitchFamily="2" charset="-78"/>
              </a:rPr>
              <a:t>that serves the general public and also addresses distinct groups, such as stakeholders.</a:t>
            </a:r>
          </a:p>
          <a:p>
            <a:pPr algn="just">
              <a:lnSpc>
                <a:spcPct val="150000"/>
              </a:lnSpc>
            </a:pPr>
            <a:r>
              <a:rPr lang="en-US" sz="2000" b="1" dirty="0">
                <a:solidFill>
                  <a:srgbClr val="002060"/>
                </a:solidFill>
                <a:latin typeface="Alexandria Light" pitchFamily="2" charset="-78"/>
                <a:cs typeface="Alexandria Light" pitchFamily="2" charset="-78"/>
              </a:rPr>
              <a:t>Value statements are conceived by management and are fully developed with input from all stakeholders.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Despite the distinction made in this book between a code of ethics and a values statement, it is important to recognize that these terms are often used </a:t>
            </a:r>
            <a:r>
              <a:rPr lang="en-US" sz="2000" b="1" dirty="0">
                <a:solidFill>
                  <a:srgbClr val="FF0000"/>
                </a:solidFill>
                <a:latin typeface="Alexandria Light" pitchFamily="2" charset="-78"/>
                <a:cs typeface="Alexandria Light" pitchFamily="2" charset="-78"/>
              </a:rPr>
              <a:t>interchangeably</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Table 8-5 </a:t>
            </a:r>
            <a:r>
              <a:rPr lang="en-US" sz="2000" dirty="0">
                <a:latin typeface="Alexandria Light" pitchFamily="2" charset="-78"/>
                <a:cs typeface="Alexandria Light" pitchFamily="2" charset="-78"/>
              </a:rPr>
              <a:t>shows factors to consider when developing and implementing a code of ethics.</a:t>
            </a:r>
          </a:p>
        </p:txBody>
      </p:sp>
    </p:spTree>
    <p:extLst>
      <p:ext uri="{BB962C8B-B14F-4D97-AF65-F5344CB8AC3E}">
        <p14:creationId xmlns:p14="http://schemas.microsoft.com/office/powerpoint/2010/main" val="758852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733F-F227-E413-DC53-5797B6EF1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F4DEC9-5BF7-29DB-4165-6FF242A7BE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72D44-3542-E3D3-D854-77BDD68D6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40CD93-F0EA-555B-25EE-DB510039EB53}"/>
              </a:ext>
            </a:extLst>
          </p:cNvPr>
          <p:cNvSpPr/>
          <p:nvPr/>
        </p:nvSpPr>
        <p:spPr>
          <a:xfrm>
            <a:off x="522970" y="689925"/>
            <a:ext cx="11248616"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pic>
        <p:nvPicPr>
          <p:cNvPr id="6" name="Picture 5">
            <a:extLst>
              <a:ext uri="{FF2B5EF4-FFF2-40B4-BE49-F238E27FC236}">
                <a16:creationId xmlns:a16="http://schemas.microsoft.com/office/drawing/2014/main" id="{7B201F19-DD44-A4AD-615B-D88DA4973AF9}"/>
              </a:ext>
            </a:extLst>
          </p:cNvPr>
          <p:cNvPicPr>
            <a:picLocks noChangeAspect="1"/>
          </p:cNvPicPr>
          <p:nvPr/>
        </p:nvPicPr>
        <p:blipFill>
          <a:blip r:embed="rId4"/>
          <a:stretch>
            <a:fillRect/>
          </a:stretch>
        </p:blipFill>
        <p:spPr>
          <a:xfrm>
            <a:off x="1128712" y="1880834"/>
            <a:ext cx="9934575" cy="3810000"/>
          </a:xfrm>
          <a:prstGeom prst="rect">
            <a:avLst/>
          </a:prstGeom>
        </p:spPr>
      </p:pic>
    </p:spTree>
    <p:extLst>
      <p:ext uri="{BB962C8B-B14F-4D97-AF65-F5344CB8AC3E}">
        <p14:creationId xmlns:p14="http://schemas.microsoft.com/office/powerpoint/2010/main" val="14784938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Codes of Conduct</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Codes of ethics may address a variety of situations, from internal operations to sales presentations and financial disclosure practices.</a:t>
            </a:r>
          </a:p>
          <a:p>
            <a:pPr algn="just">
              <a:lnSpc>
                <a:spcPct val="150000"/>
              </a:lnSpc>
            </a:pPr>
            <a:r>
              <a:rPr lang="en-US" b="1" dirty="0">
                <a:solidFill>
                  <a:srgbClr val="002060"/>
                </a:solidFill>
                <a:latin typeface="Alexandria Light" pitchFamily="2" charset="-78"/>
                <a:cs typeface="Alexandria Light" pitchFamily="2" charset="-78"/>
              </a:rPr>
              <a:t>Research found that corporate codes of ethics often contain about six core values or principles in addition to more detailed descriptions and examples of appropriate conduct. </a:t>
            </a:r>
            <a:r>
              <a:rPr lang="en-US" dirty="0">
                <a:solidFill>
                  <a:srgbClr val="FF0000"/>
                </a:solidFill>
                <a:latin typeface="Alexandria Light" pitchFamily="2" charset="-78"/>
                <a:cs typeface="Alexandria Light" pitchFamily="2" charset="-78"/>
              </a:rPr>
              <a:t>The six values are</a:t>
            </a:r>
            <a:r>
              <a:rPr lang="en-US" b="1" dirty="0">
                <a:solidFill>
                  <a:srgbClr val="002060"/>
                </a:solidFill>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(1)</a:t>
            </a:r>
            <a:r>
              <a:rPr lang="en-US" dirty="0">
                <a:latin typeface="Alexandria Light" pitchFamily="2" charset="-78"/>
                <a:cs typeface="Alexandria Light" pitchFamily="2" charset="-78"/>
              </a:rPr>
              <a:t> trustworthiness,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(2)</a:t>
            </a:r>
            <a:r>
              <a:rPr lang="en-US" dirty="0">
                <a:latin typeface="Alexandria Light" pitchFamily="2" charset="-78"/>
                <a:cs typeface="Alexandria Light" pitchFamily="2" charset="-78"/>
              </a:rPr>
              <a:t> respect,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(3)</a:t>
            </a:r>
            <a:r>
              <a:rPr lang="en-US" dirty="0">
                <a:latin typeface="Alexandria Light" pitchFamily="2" charset="-78"/>
                <a:cs typeface="Alexandria Light" pitchFamily="2" charset="-78"/>
              </a:rPr>
              <a:t> responsibility,</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(4)</a:t>
            </a:r>
            <a:r>
              <a:rPr lang="en-US" dirty="0">
                <a:latin typeface="Alexandria Light" pitchFamily="2" charset="-78"/>
                <a:cs typeface="Alexandria Light" pitchFamily="2" charset="-78"/>
              </a:rPr>
              <a:t> fairness,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(5)</a:t>
            </a:r>
            <a:r>
              <a:rPr lang="en-US" dirty="0">
                <a:latin typeface="Alexandria Light" pitchFamily="2" charset="-78"/>
                <a:cs typeface="Alexandria Light" pitchFamily="2" charset="-78"/>
              </a:rPr>
              <a:t> caring, and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(6)</a:t>
            </a:r>
            <a:r>
              <a:rPr lang="en-US" dirty="0">
                <a:latin typeface="Alexandria Light" pitchFamily="2" charset="-78"/>
                <a:cs typeface="Alexandria Light" pitchFamily="2" charset="-78"/>
              </a:rPr>
              <a:t> citizenship</a:t>
            </a:r>
          </a:p>
        </p:txBody>
      </p:sp>
    </p:spTree>
    <p:extLst>
      <p:ext uri="{BB962C8B-B14F-4D97-AF65-F5344CB8AC3E}">
        <p14:creationId xmlns:p14="http://schemas.microsoft.com/office/powerpoint/2010/main" val="311967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ETHICS OFFICERS</a:t>
            </a:r>
          </a:p>
        </p:txBody>
      </p:sp>
      <p:pic>
        <p:nvPicPr>
          <p:cNvPr id="5122" name="Picture 2" descr="The EOA - Ethics &amp; Compliance Initiative">
            <a:extLst>
              <a:ext uri="{FF2B5EF4-FFF2-40B4-BE49-F238E27FC236}">
                <a16:creationId xmlns:a16="http://schemas.microsoft.com/office/drawing/2014/main" id="{8CD57D43-EF1F-83FA-7E5D-D730F2AE67E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547888" y="2346928"/>
            <a:ext cx="6785414" cy="34902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8775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Officers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Organizational ethics programs must have oversight by high-ranking persons known to respect legal and ethical standards.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individuals—often referred to as </a:t>
            </a:r>
            <a:r>
              <a:rPr lang="en-US" sz="2000" b="1" dirty="0">
                <a:solidFill>
                  <a:schemeClr val="accent6">
                    <a:lumMod val="50000"/>
                  </a:schemeClr>
                </a:solidFill>
                <a:latin typeface="Alexandria Light" pitchFamily="2" charset="-78"/>
                <a:cs typeface="Alexandria Light" pitchFamily="2" charset="-78"/>
              </a:rPr>
              <a:t>ethics officers</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are responsible for managing their organizations’ ethics and legal compliance programs</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Ethics officers are also responsible for knowing thousands of pages of relevant regulations as well as communicating and reinforcing values that build an ethical corporate culture.</a:t>
            </a:r>
          </a:p>
        </p:txBody>
      </p:sp>
    </p:spTree>
    <p:extLst>
      <p:ext uri="{BB962C8B-B14F-4D97-AF65-F5344CB8AC3E}">
        <p14:creationId xmlns:p14="http://schemas.microsoft.com/office/powerpoint/2010/main" val="332320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Officers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428713"/>
          </a:xfrm>
          <a:prstGeom prst="rect">
            <a:avLst/>
          </a:prstGeom>
        </p:spPr>
        <p:txBody>
          <a:bodyPr wrap="square">
            <a:spAutoFit/>
          </a:bodyPr>
          <a:lstStyle/>
          <a:p>
            <a:pPr algn="just">
              <a:lnSpc>
                <a:spcPct val="150000"/>
              </a:lnSpc>
            </a:pPr>
            <a:r>
              <a:rPr lang="en-US" sz="1900" b="1" dirty="0">
                <a:solidFill>
                  <a:srgbClr val="002060"/>
                </a:solidFill>
                <a:latin typeface="Alexandria Light" pitchFamily="2" charset="-78"/>
                <a:cs typeface="Alexandria Light" pitchFamily="2" charset="-78"/>
              </a:rPr>
              <a:t>Ethics officers are usually responsible for:</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Assessing</a:t>
            </a:r>
            <a:r>
              <a:rPr lang="en-US" sz="1900" dirty="0">
                <a:latin typeface="Alexandria Light" pitchFamily="2" charset="-78"/>
                <a:cs typeface="Alexandria Light" pitchFamily="2" charset="-78"/>
              </a:rPr>
              <a:t> the needs and risks an organization-wide ethics program must address</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Developing</a:t>
            </a:r>
            <a:r>
              <a:rPr lang="en-US" sz="1900" dirty="0">
                <a:latin typeface="Alexandria Light" pitchFamily="2" charset="-78"/>
                <a:cs typeface="Alexandria Light" pitchFamily="2" charset="-78"/>
              </a:rPr>
              <a:t> and distributing a code of conduct or ethics.</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Conducting</a:t>
            </a:r>
            <a:r>
              <a:rPr lang="en-US" sz="1900" dirty="0">
                <a:latin typeface="Alexandria Light" pitchFamily="2" charset="-78"/>
                <a:cs typeface="Alexandria Light" pitchFamily="2" charset="-78"/>
              </a:rPr>
              <a:t> training programs for employees.</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Establishing</a:t>
            </a:r>
            <a:r>
              <a:rPr lang="en-US" sz="1900" dirty="0">
                <a:latin typeface="Alexandria Light" pitchFamily="2" charset="-78"/>
                <a:cs typeface="Alexandria Light" pitchFamily="2" charset="-78"/>
              </a:rPr>
              <a:t> and maintaining a confidential service to answer employees’ questions about ethical issues.</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Making</a:t>
            </a:r>
            <a:r>
              <a:rPr lang="en-US" sz="1900" dirty="0">
                <a:latin typeface="Alexandria Light" pitchFamily="2" charset="-78"/>
                <a:cs typeface="Alexandria Light" pitchFamily="2" charset="-78"/>
              </a:rPr>
              <a:t> sure the company is in compliance with government regulations.</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Monitoring</a:t>
            </a:r>
            <a:r>
              <a:rPr lang="en-US" sz="1900" dirty="0">
                <a:latin typeface="Alexandria Light" pitchFamily="2" charset="-78"/>
                <a:cs typeface="Alexandria Light" pitchFamily="2" charset="-78"/>
              </a:rPr>
              <a:t> and auditing ethical conduct.</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Taking</a:t>
            </a:r>
            <a:r>
              <a:rPr lang="en-US" sz="1900" dirty="0">
                <a:latin typeface="Alexandria Light" pitchFamily="2" charset="-78"/>
                <a:cs typeface="Alexandria Light" pitchFamily="2" charset="-78"/>
              </a:rPr>
              <a:t> action on possible violations of the company’s code, and </a:t>
            </a:r>
          </a:p>
          <a:p>
            <a:pPr marL="457200" indent="-457200" algn="just">
              <a:lnSpc>
                <a:spcPct val="150000"/>
              </a:lnSpc>
              <a:buFont typeface="+mj-lt"/>
              <a:buAutoNum type="arabicPeriod"/>
            </a:pPr>
            <a:r>
              <a:rPr lang="en-US" sz="1900" dirty="0">
                <a:solidFill>
                  <a:srgbClr val="FF0000"/>
                </a:solidFill>
                <a:latin typeface="Alexandria Light" pitchFamily="2" charset="-78"/>
                <a:cs typeface="Alexandria Light" pitchFamily="2" charset="-78"/>
              </a:rPr>
              <a:t>Reviewing</a:t>
            </a:r>
            <a:r>
              <a:rPr lang="en-US" sz="1900" dirty="0">
                <a:latin typeface="Alexandria Light" pitchFamily="2" charset="-78"/>
                <a:cs typeface="Alexandria Light" pitchFamily="2" charset="-78"/>
              </a:rPr>
              <a:t> and updating the code.</a:t>
            </a:r>
          </a:p>
        </p:txBody>
      </p:sp>
    </p:spTree>
    <p:extLst>
      <p:ext uri="{BB962C8B-B14F-4D97-AF65-F5344CB8AC3E}">
        <p14:creationId xmlns:p14="http://schemas.microsoft.com/office/powerpoint/2010/main" val="2208686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ETHICS TRAINING AND COMMUNICATION</a:t>
            </a:r>
          </a:p>
        </p:txBody>
      </p:sp>
      <p:pic>
        <p:nvPicPr>
          <p:cNvPr id="6146" name="Picture 2" descr="Ethical Communication in Business | Definition &amp; Examples Video">
            <a:extLst>
              <a:ext uri="{FF2B5EF4-FFF2-40B4-BE49-F238E27FC236}">
                <a16:creationId xmlns:a16="http://schemas.microsoft.com/office/drawing/2014/main" id="{3748255A-AF69-3031-DD76-F73148B9CB3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891"/>
          <a:stretch/>
        </p:blipFill>
        <p:spPr bwMode="auto">
          <a:xfrm>
            <a:off x="1513489" y="2063722"/>
            <a:ext cx="8881242" cy="4701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43392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Training and Communication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major step in developing an effective ethics program is implementing a training program and communication system to educate employees about the firm’s ethical standards.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Training programs can also make employees aware of available resources, support systems, and designated personnel who can assist them with ethical and legal advice.</a:t>
            </a:r>
          </a:p>
          <a:p>
            <a:pPr algn="just">
              <a:lnSpc>
                <a:spcPct val="150000"/>
              </a:lnSpc>
            </a:pPr>
            <a:r>
              <a:rPr lang="en-US" sz="2000" b="1" dirty="0">
                <a:solidFill>
                  <a:srgbClr val="002060"/>
                </a:solidFill>
                <a:latin typeface="Alexandria Light" pitchFamily="2" charset="-78"/>
                <a:cs typeface="Alexandria Light" pitchFamily="2" charset="-78"/>
              </a:rPr>
              <a:t>Training can empower employees to ask tough questions and make ethical decisions.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organizations are now incorporating ethics training into their employee and management development training efforts</a:t>
            </a:r>
          </a:p>
        </p:txBody>
      </p:sp>
    </p:spTree>
    <p:extLst>
      <p:ext uri="{BB962C8B-B14F-4D97-AF65-F5344CB8AC3E}">
        <p14:creationId xmlns:p14="http://schemas.microsoft.com/office/powerpoint/2010/main" val="2514898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Training and Communication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99013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Training and communication initiatives should reflect the unique characteristics of an organization: </a:t>
            </a:r>
            <a:r>
              <a:rPr lang="en-US" sz="1900" dirty="0">
                <a:solidFill>
                  <a:srgbClr val="002060"/>
                </a:solidFill>
                <a:latin typeface="Alexandria Light" pitchFamily="2" charset="-78"/>
                <a:cs typeface="Alexandria Light" pitchFamily="2" charset="-78"/>
              </a:rPr>
              <a:t>its size, culture, values, management style, and employee base</a:t>
            </a:r>
            <a:r>
              <a:rPr lang="en-US" sz="1900" dirty="0">
                <a:latin typeface="Alexandria Light" pitchFamily="2" charset="-78"/>
                <a:cs typeface="Alexandria Light" pitchFamily="2" charset="-78"/>
              </a:rPr>
              <a:t>.</a:t>
            </a:r>
          </a:p>
          <a:p>
            <a:pPr algn="just">
              <a:lnSpc>
                <a:spcPct val="150000"/>
              </a:lnSpc>
            </a:pPr>
            <a:r>
              <a:rPr lang="en-US" sz="1900" b="1" dirty="0">
                <a:solidFill>
                  <a:srgbClr val="002060"/>
                </a:solidFill>
                <a:latin typeface="Alexandria Light" pitchFamily="2" charset="-78"/>
                <a:cs typeface="Alexandria Light" pitchFamily="2" charset="-78"/>
              </a:rPr>
              <a:t>To be successful, business ethics programs should educate employees about formal ethical frameworks and models for analyzing business ethics issues. </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Then, employees can base ethical decisions on their knowledge of choices rather than on emotions.</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A key component of managing an effective and efficient ethics and compliance program is a firm grasp of techniques that clearly 1. </a:t>
            </a:r>
            <a:r>
              <a:rPr lang="en-US" sz="1900" dirty="0">
                <a:solidFill>
                  <a:srgbClr val="FF0000"/>
                </a:solidFill>
                <a:latin typeface="Alexandria Light" pitchFamily="2" charset="-78"/>
                <a:cs typeface="Alexandria Light" pitchFamily="2" charset="-78"/>
              </a:rPr>
              <a:t>communicate</a:t>
            </a:r>
            <a:r>
              <a:rPr lang="en-US" sz="1900" dirty="0">
                <a:latin typeface="Alexandria Light" pitchFamily="2" charset="-78"/>
                <a:cs typeface="Alexandria Light" pitchFamily="2" charset="-78"/>
              </a:rPr>
              <a:t> the company’s values, culture, and policies for dealing with ethical issues to employees.</a:t>
            </a:r>
          </a:p>
        </p:txBody>
      </p:sp>
    </p:spTree>
    <p:extLst>
      <p:ext uri="{BB962C8B-B14F-4D97-AF65-F5344CB8AC3E}">
        <p14:creationId xmlns:p14="http://schemas.microsoft.com/office/powerpoint/2010/main" val="103900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Training and Communication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Another training device is the 2. </a:t>
            </a:r>
            <a:r>
              <a:rPr lang="en-US" sz="2000" dirty="0">
                <a:solidFill>
                  <a:srgbClr val="FF0000"/>
                </a:solidFill>
                <a:latin typeface="Alexandria Light" pitchFamily="2" charset="-78"/>
                <a:cs typeface="Alexandria Light" pitchFamily="2" charset="-78"/>
              </a:rPr>
              <a:t>behavioral simulation</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which gives participants a short, hypothetical ethical issue situation to review</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Each participant is assigned a role within a hypothetical organization and provided with varying levels of information about the scenario. Participants must then interact to develop recommended courses of action representing short-, mid-, and long-term considerations.</a:t>
            </a:r>
          </a:p>
          <a:p>
            <a:pPr algn="just">
              <a:lnSpc>
                <a:spcPct val="150000"/>
              </a:lnSpc>
            </a:pPr>
            <a:r>
              <a:rPr lang="en-US" sz="2000" dirty="0">
                <a:solidFill>
                  <a:srgbClr val="002060"/>
                </a:solidFill>
                <a:latin typeface="Alexandria Light" pitchFamily="2" charset="-78"/>
                <a:cs typeface="Alexandria Light" pitchFamily="2" charset="-78"/>
              </a:rPr>
              <a:t>These exercises help participants </a:t>
            </a:r>
            <a:r>
              <a:rPr lang="en-US" sz="2000" dirty="0">
                <a:solidFill>
                  <a:srgbClr val="FF0000"/>
                </a:solidFill>
                <a:latin typeface="Alexandria Light" pitchFamily="2" charset="-78"/>
                <a:cs typeface="Alexandria Light" pitchFamily="2" charset="-78"/>
              </a:rPr>
              <a:t>gain awareness </a:t>
            </a:r>
            <a:r>
              <a:rPr lang="en-US" sz="2000" dirty="0">
                <a:solidFill>
                  <a:srgbClr val="002060"/>
                </a:solidFill>
                <a:latin typeface="Alexandria Light" pitchFamily="2" charset="-78"/>
                <a:cs typeface="Alexandria Light" pitchFamily="2" charset="-78"/>
              </a:rPr>
              <a:t>of the ethical, legal, and social dimensions of business decision making; </a:t>
            </a:r>
            <a:r>
              <a:rPr lang="en-US" sz="2000" dirty="0">
                <a:solidFill>
                  <a:srgbClr val="FF0000"/>
                </a:solidFill>
                <a:latin typeface="Alexandria Light" pitchFamily="2" charset="-78"/>
                <a:cs typeface="Alexandria Light" pitchFamily="2" charset="-78"/>
              </a:rPr>
              <a:t>develop analytical skills </a:t>
            </a:r>
            <a:r>
              <a:rPr lang="en-US" sz="2000" dirty="0">
                <a:solidFill>
                  <a:srgbClr val="002060"/>
                </a:solidFill>
                <a:latin typeface="Alexandria Light" pitchFamily="2" charset="-78"/>
                <a:cs typeface="Alexandria Light" pitchFamily="2" charset="-78"/>
              </a:rPr>
              <a:t>for resolving ethical issues; and </a:t>
            </a:r>
            <a:r>
              <a:rPr lang="en-US" sz="2000" dirty="0">
                <a:solidFill>
                  <a:srgbClr val="FF0000"/>
                </a:solidFill>
                <a:latin typeface="Alexandria Light" pitchFamily="2" charset="-78"/>
                <a:cs typeface="Alexandria Light" pitchFamily="2" charset="-78"/>
              </a:rPr>
              <a:t>gain exposure </a:t>
            </a:r>
            <a:r>
              <a:rPr lang="en-US" sz="2000" dirty="0">
                <a:solidFill>
                  <a:srgbClr val="002060"/>
                </a:solidFill>
                <a:latin typeface="Alexandria Light" pitchFamily="2" charset="-78"/>
                <a:cs typeface="Alexandria Light" pitchFamily="2" charset="-78"/>
              </a:rPr>
              <a:t>to the complexity of ethical decision making in organizations. </a:t>
            </a:r>
            <a:r>
              <a:rPr lang="en-US" sz="2000" b="1" dirty="0">
                <a:solidFill>
                  <a:schemeClr val="accent6">
                    <a:lumMod val="50000"/>
                  </a:schemeClr>
                </a:solidFill>
                <a:latin typeface="Alexandria Light" pitchFamily="2" charset="-78"/>
                <a:cs typeface="Alexandria Light" pitchFamily="2" charset="-78"/>
              </a:rPr>
              <a:t>Table 8-6 </a:t>
            </a:r>
            <a:r>
              <a:rPr lang="en-US" sz="2000" dirty="0">
                <a:latin typeface="Alexandria Light" pitchFamily="2" charset="-78"/>
                <a:cs typeface="Alexandria Light" pitchFamily="2" charset="-78"/>
              </a:rPr>
              <a:t>lists the goals for successful ethics training.</a:t>
            </a:r>
            <a:endParaRPr lang="en-US" sz="2000"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494140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733F-F227-E413-DC53-5797B6EF1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F4DEC9-5BF7-29DB-4165-6FF242A7BE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72D44-3542-E3D3-D854-77BDD68D6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40CD93-F0EA-555B-25EE-DB510039EB53}"/>
              </a:ext>
            </a:extLst>
          </p:cNvPr>
          <p:cNvSpPr/>
          <p:nvPr/>
        </p:nvSpPr>
        <p:spPr>
          <a:xfrm>
            <a:off x="522970" y="689925"/>
            <a:ext cx="11248616"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pic>
        <p:nvPicPr>
          <p:cNvPr id="4" name="Picture 3">
            <a:extLst>
              <a:ext uri="{FF2B5EF4-FFF2-40B4-BE49-F238E27FC236}">
                <a16:creationId xmlns:a16="http://schemas.microsoft.com/office/drawing/2014/main" id="{177A158A-744A-80F0-065E-898511F7FFA1}"/>
              </a:ext>
            </a:extLst>
          </p:cNvPr>
          <p:cNvPicPr>
            <a:picLocks noChangeAspect="1"/>
          </p:cNvPicPr>
          <p:nvPr/>
        </p:nvPicPr>
        <p:blipFill>
          <a:blip r:embed="rId4"/>
          <a:stretch>
            <a:fillRect/>
          </a:stretch>
        </p:blipFill>
        <p:spPr>
          <a:xfrm>
            <a:off x="895804" y="1210965"/>
            <a:ext cx="10294454" cy="5567509"/>
          </a:xfrm>
          <a:prstGeom prst="rect">
            <a:avLst/>
          </a:prstGeom>
        </p:spPr>
      </p:pic>
    </p:spTree>
    <p:extLst>
      <p:ext uri="{BB962C8B-B14F-4D97-AF65-F5344CB8AC3E}">
        <p14:creationId xmlns:p14="http://schemas.microsoft.com/office/powerpoint/2010/main" val="42192150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Training and Communication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600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measuring the effectiveness of an ethics program, it is important to get input from employees. </a:t>
            </a:r>
          </a:p>
          <a:p>
            <a:pPr algn="just">
              <a:lnSpc>
                <a:spcPct val="150000"/>
              </a:lnSpc>
            </a:pPr>
            <a:r>
              <a:rPr lang="en-US" b="1" dirty="0">
                <a:solidFill>
                  <a:srgbClr val="FF0000"/>
                </a:solidFill>
                <a:latin typeface="Alexandria Light" pitchFamily="2" charset="-78"/>
                <a:cs typeface="Alexandria Light" pitchFamily="2" charset="-78"/>
              </a:rPr>
              <a:t>Employee surveys </a:t>
            </a:r>
            <a:r>
              <a:rPr lang="en-US" b="1" dirty="0">
                <a:solidFill>
                  <a:srgbClr val="002060"/>
                </a:solidFill>
                <a:latin typeface="Alexandria Light" pitchFamily="2" charset="-78"/>
                <a:cs typeface="Alexandria Light" pitchFamily="2" charset="-78"/>
              </a:rPr>
              <a:t>and the </a:t>
            </a:r>
            <a:r>
              <a:rPr lang="en-US" b="1" dirty="0">
                <a:solidFill>
                  <a:srgbClr val="FF0000"/>
                </a:solidFill>
                <a:latin typeface="Alexandria Light" pitchFamily="2" charset="-78"/>
                <a:cs typeface="Alexandria Light" pitchFamily="2" charset="-78"/>
              </a:rPr>
              <a:t>incorporation of ethics measurements in performance appraisal systems</a:t>
            </a:r>
            <a:r>
              <a:rPr lang="en-US" b="1" dirty="0">
                <a:solidFill>
                  <a:srgbClr val="002060"/>
                </a:solidFill>
                <a:latin typeface="Alexandria Light" pitchFamily="2" charset="-78"/>
                <a:cs typeface="Alexandria Light" pitchFamily="2" charset="-78"/>
              </a:rPr>
              <a:t> are two ways to help determine the effectiveness of a firm’s ethics training.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If ethical performance is not a part of regular performance appraisals, employees get the message that ethics is not an important component of decision-making in their company.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For ethics training to make a difference, employees must understand why it is conducted, how it fits into the organization, and what their own role in implementing it is.</a:t>
            </a:r>
            <a:endParaRPr lang="en-US"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51338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COMMON MISTAKES IN DESIGNING AND IMPLEMENTING AN ETHICS PROGRAM</a:t>
            </a:r>
          </a:p>
        </p:txBody>
      </p:sp>
      <p:pic>
        <p:nvPicPr>
          <p:cNvPr id="7170" name="Picture 2" descr="You Made a Big Mistake at Work. What Should You Do?">
            <a:extLst>
              <a:ext uri="{FF2B5EF4-FFF2-40B4-BE49-F238E27FC236}">
                <a16:creationId xmlns:a16="http://schemas.microsoft.com/office/drawing/2014/main" id="{7519E2D8-A3FC-A239-E6FB-CE9E6B9006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7041" y="2141995"/>
            <a:ext cx="7669924" cy="43207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96393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00110"/>
          </a:xfrm>
          <a:prstGeom prst="rect">
            <a:avLst/>
          </a:prstGeom>
        </p:spPr>
        <p:txBody>
          <a:bodyPr wrap="square">
            <a:spAutoFit/>
          </a:bodyPr>
          <a:lstStyle/>
          <a:p>
            <a:pPr algn="ctr"/>
            <a:r>
              <a:rPr lang="en-US" sz="2000" b="1" dirty="0">
                <a:solidFill>
                  <a:srgbClr val="00B0F0"/>
                </a:solidFill>
                <a:latin typeface="Alexandria" charset="0"/>
                <a:cs typeface="Alexandria" charset="0"/>
              </a:rPr>
              <a:t>Common Mistakes In Designing And Implementing An Ethics Program</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Common Mistakes In Designing And Implementing An Ethics Program: </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Lack of Clear Goals</a:t>
            </a:r>
            <a:r>
              <a:rPr lang="en-US" sz="2000" dirty="0">
                <a:latin typeface="Alexandria Light" pitchFamily="2" charset="-78"/>
                <a:cs typeface="Alexandria Light" pitchFamily="2" charset="-78"/>
              </a:rPr>
              <a:t>: Many companies fail to define the objectives of their ethics programs, such as preventing unethical behavior, improving stakeholder relationships, and fostering a unified corporate culture.</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Unrealistic or Non-Measurable Objectives</a:t>
            </a:r>
            <a:r>
              <a:rPr lang="en-US" sz="2000" dirty="0">
                <a:latin typeface="Alexandria Light" pitchFamily="2" charset="-78"/>
                <a:cs typeface="Alexandria Light" pitchFamily="2" charset="-78"/>
              </a:rPr>
              <a:t>: Programs often lack measurable goals or employee input, making it difficult to assess effectiveness.</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Lack of Senior Management Commitment</a:t>
            </a:r>
            <a:r>
              <a:rPr lang="en-US" sz="2000" dirty="0">
                <a:latin typeface="Alexandria Light" pitchFamily="2" charset="-78"/>
                <a:cs typeface="Alexandria Light" pitchFamily="2" charset="-78"/>
              </a:rPr>
              <a:t>: Without top-level leadership support and board oversight, maintaining an ethical culture is challenging.</a:t>
            </a:r>
            <a:endParaRPr lang="en-US" sz="2000"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2572543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DEVELOPING AN EFFECTIVE ETHICS PROGRAM</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00110"/>
          </a:xfrm>
          <a:prstGeom prst="rect">
            <a:avLst/>
          </a:prstGeom>
        </p:spPr>
        <p:txBody>
          <a:bodyPr wrap="square">
            <a:spAutoFit/>
          </a:bodyPr>
          <a:lstStyle/>
          <a:p>
            <a:pPr algn="ctr"/>
            <a:r>
              <a:rPr lang="en-US" sz="2000" b="1" dirty="0">
                <a:solidFill>
                  <a:srgbClr val="00B0F0"/>
                </a:solidFill>
                <a:latin typeface="Alexandria" charset="0"/>
                <a:cs typeface="Alexandria" charset="0"/>
              </a:rPr>
              <a:t>Common Mistakes In Designing And Implementing An Ethics Program</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Common Mistakes In Designing And Implementing An Ethics Program: </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Complex and Legalistic Program Materials</a:t>
            </a:r>
            <a:r>
              <a:rPr lang="en-US" sz="2000" dirty="0">
                <a:latin typeface="Alexandria Light" pitchFamily="2" charset="-78"/>
                <a:cs typeface="Alexandria Light" pitchFamily="2" charset="-78"/>
              </a:rPr>
              <a:t>: Ethics materials written mainly by lawyers can be confusing; employee-friendly content with practical tools is essential.</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Failure to Adapt Internationally</a:t>
            </a:r>
            <a:r>
              <a:rPr lang="en-US" sz="2000" dirty="0">
                <a:latin typeface="Alexandria Light" pitchFamily="2" charset="-78"/>
                <a:cs typeface="Alexandria Light" pitchFamily="2" charset="-78"/>
              </a:rPr>
              <a:t>: Using a U.S.-centric program globally can cause misunderstandings; involving local personnel early ensures alignment with international standards.</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Overly Lecture-Based Training</a:t>
            </a:r>
            <a:r>
              <a:rPr lang="en-US" sz="2000" dirty="0">
                <a:latin typeface="Alexandria Light" pitchFamily="2" charset="-78"/>
                <a:cs typeface="Alexandria Light" pitchFamily="2" charset="-78"/>
              </a:rPr>
              <a:t>: Passive lectures are ineffective; interactive methods such as case studies and group exercises improve retention.</a:t>
            </a:r>
            <a:endParaRPr lang="en-US" sz="2000"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82773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DB09A338-C7F1-416B-9CF2-8490E96B3F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10647</TotalTime>
  <Words>2874</Words>
  <Application>Microsoft Office PowerPoint</Application>
  <PresentationFormat>Widescreen</PresentationFormat>
  <Paragraphs>233</Paragraphs>
  <Slides>41</Slides>
  <Notes>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Calibri Light</vt:lpstr>
      <vt:lpstr>Arial</vt:lpstr>
      <vt:lpstr>Calibri</vt:lpstr>
      <vt:lpstr>Alexandria</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886</cp:revision>
  <dcterms:created xsi:type="dcterms:W3CDTF">2023-04-29T09:08:00Z</dcterms:created>
  <dcterms:modified xsi:type="dcterms:W3CDTF">2025-07-30T18:41:36Z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