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2.xml" ContentType="application/vnd.openxmlformats-officedocument.presentationml.tags+xml"/>
  <Override PartName="/ppt/tags/tag2.xml" ContentType="application/vnd.openxmlformats-officedocument.presentationml.tags+xml"/>
  <Override PartName="/ppt/tags/tag18.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1.xml" ContentType="application/vnd.openxmlformats-officedocument.presentationml.tags+xml"/>
  <Override PartName="/ppt/tags/tag19.xml" ContentType="application/vnd.openxmlformats-officedocument.presentationml.tags+xml"/>
  <Override PartName="/ppt/tags/tag15.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7.xml" ContentType="application/vnd.openxmlformats-officedocument.presentationml.tags+xml"/>
  <Override PartName="/ppt/tags/tag21.xml" ContentType="application/vnd.openxmlformats-officedocument.presentationml.tags+xml"/>
  <Override PartName="/ppt/tags/tag11.xml" ContentType="application/vnd.openxmlformats-officedocument.presentationml.tags+xml"/>
  <Override PartName="/ppt/tags/tag14.xml" ContentType="application/vnd.openxmlformats-officedocument.presentationml.tags+xml"/>
  <Override PartName="/ppt/tags/tag10.xml" ContentType="application/vnd.openxmlformats-officedocument.presentationml.tags+xml"/>
  <Override PartName="/ppt/tags/tag16.xml" ContentType="application/vnd.openxmlformats-officedocument.presentationml.tags+xml"/>
  <Override PartName="/ppt/tags/tag1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641" r:id="rId7"/>
    <p:sldId id="557" r:id="rId8"/>
    <p:sldId id="613"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44" r:id="rId25"/>
    <p:sldId id="568" r:id="rId26"/>
    <p:sldId id="569" r:id="rId27"/>
    <p:sldId id="642" r:id="rId28"/>
    <p:sldId id="643" r:id="rId29"/>
    <p:sldId id="616" r:id="rId30"/>
    <p:sldId id="638" r:id="rId31"/>
    <p:sldId id="639" r:id="rId32"/>
    <p:sldId id="625" r:id="rId33"/>
    <p:sldId id="626" r:id="rId34"/>
    <p:sldId id="627" r:id="rId35"/>
    <p:sldId id="629" r:id="rId36"/>
    <p:sldId id="645" r:id="rId37"/>
    <p:sldId id="646"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641"/>
            <p14:sldId id="557"/>
            <p14:sldId id="613"/>
            <p14:sldId id="559"/>
            <p14:sldId id="635"/>
            <p14:sldId id="271"/>
            <p14:sldId id="554"/>
            <p14:sldId id="602"/>
            <p14:sldId id="586"/>
            <p14:sldId id="587"/>
            <p14:sldId id="624"/>
            <p14:sldId id="588"/>
            <p14:sldId id="507"/>
            <p14:sldId id="509"/>
            <p14:sldId id="508"/>
            <p14:sldId id="590"/>
            <p14:sldId id="622"/>
            <p14:sldId id="636"/>
            <p14:sldId id="644"/>
            <p14:sldId id="568"/>
            <p14:sldId id="569"/>
            <p14:sldId id="642"/>
            <p14:sldId id="643"/>
            <p14:sldId id="616"/>
            <p14:sldId id="638"/>
            <p14:sldId id="639"/>
            <p14:sldId id="625"/>
            <p14:sldId id="626"/>
            <p14:sldId id="627"/>
            <p14:sldId id="629"/>
            <p14:sldId id="645"/>
            <p14:sldId id="646"/>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598" autoAdjust="0"/>
  </p:normalViewPr>
  <p:slideViewPr>
    <p:cSldViewPr snapToGrid="0">
      <p:cViewPr varScale="1">
        <p:scale>
          <a:sx n="78" d="100"/>
          <a:sy n="78" d="100"/>
        </p:scale>
        <p:origin x="797"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18/11/2025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0C1FA4E-93CC-41E0-B521-59D3365E0AB5}" type="slidenum">
              <a:rPr lang="en-US" smtClean="0"/>
              <a:t>8</a:t>
            </a:fld>
            <a:endParaRPr lang="en-US"/>
          </a:p>
        </p:txBody>
      </p:sp>
    </p:spTree>
    <p:extLst>
      <p:ext uri="{BB962C8B-B14F-4D97-AF65-F5344CB8AC3E}">
        <p14:creationId xmlns:p14="http://schemas.microsoft.com/office/powerpoint/2010/main" val="3900790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18/11/2025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nike.com/"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www.starbucks.com/"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hyperlink" Target="https://www.netflix.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amazon.com/"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1.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coca-cola.com/us/en/offerings/coke-studio"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www.zara.com/de/en/"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3.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hyperlink" Target="https://open.spotify.com/"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s://www.ibm.com/"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5.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hyperlink" Target="https://business.meta.com/"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6.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hyperlink" Target="https://support.apple.com/en-us/102420" TargetMode="External"/><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7.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GgwzHVb9c3I" TargetMode="External"/><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vw.com/" TargetMode="Externa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unilever.com/" TargetMode="External"/><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chipotle.com/" TargetMode="Externa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lego.com/" TargetMode="External"/><Relationship Id="rId1" Type="http://schemas.openxmlformats.org/officeDocument/2006/relationships/slideLayout" Target="../slideLayouts/slideLayout16.xml"/><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didas.com/" TargetMode="Externa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hyperlink" Target="https://www.tiktok.com/@mcdonalds_kielhorn/video/7527962499530984726"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5.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shorts/yQuyvcwXuS8"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26.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hyperlink" Target="https://www.oreo.com/" TargetMode="Externa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27.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hyperlink" Target="https://www.amazon/"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11.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hyperlink" Target="https://www.ikea.com/" TargetMode="External"/><Relationship Id="rId2" Type="http://schemas.openxmlformats.org/officeDocument/2006/relationships/slideLayout" Target="../slideLayouts/slideLayout16.xml"/><Relationship Id="rId1" Type="http://schemas.openxmlformats.org/officeDocument/2006/relationships/tags" Target="../tags/tag19.xml"/><Relationship Id="rId5" Type="http://schemas.openxmlformats.org/officeDocument/2006/relationships/image" Target="../media/image28.jpe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hyperlink" Target="https://www.dominos.com/"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29.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hyperlink" Target="https://www.nestle.com/" TargetMode="External"/><Relationship Id="rId2" Type="http://schemas.openxmlformats.org/officeDocument/2006/relationships/slideLayout" Target="../slideLayouts/slideLayout16.xml"/><Relationship Id="rId1" Type="http://schemas.openxmlformats.org/officeDocument/2006/relationships/tags" Target="../tags/tag21.xml"/><Relationship Id="rId5" Type="http://schemas.openxmlformats.org/officeDocument/2006/relationships/image" Target="../media/image30.jpe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949260" y="3571368"/>
            <a:ext cx="853751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الاتجاهات الحديثة في الاتصالات التسويقية المتكاملة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395249"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التاسعة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085"/>
    </mc:Choice>
    <mc:Fallback xmlns="">
      <p:transition spd="slow" advTm="190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361124"/>
            <a:ext cx="8417320" cy="5344476"/>
          </a:xfrm>
          <a:prstGeom prst="rect">
            <a:avLst/>
          </a:prstGeom>
          <a:noFill/>
        </p:spPr>
        <p:txBody>
          <a:bodyPr wrap="square" rtlCol="0">
            <a:spAutoFit/>
          </a:bodyPr>
          <a:lstStyle/>
          <a:p>
            <a:pPr algn="just" rtl="1">
              <a:lnSpc>
                <a:spcPct val="250000"/>
              </a:lnSpc>
            </a:pPr>
            <a:r>
              <a:rPr lang="ar-SY" sz="2000" dirty="0"/>
              <a:t>تمثل الاتصالات التسويقية المتكاملة إحدى أهم التطورات في الفكر التسويقي الحديث، إذ تنتقل العلامات من نهج الرسائل المتفرقة إلى منهج استراتيجي يقوم على التنسيق والتكامل عبر جميع نقاط الاتصال. ومع التحولات الرقمية المتسارعة، أصبح من الضروري إعادة صياغة أدوات الاتصال بما ينسجم مع سلوك المستهلك المتغير وتوقعاته المتزايدة. وتؤكد الأدبيات الحديثة أن فعالية الاتصال تعتمد على القدرة على توظيف التكنولوجيا، وتحليل البيانات، والالتزام بالأخلاقيات. ويؤدي هذا التكامل إلى بناء صورة ذهنية قوية تعزز الثقة والولاء. كما يتيح للعلامات التجارية التفاعل بفعالية مع جمهورها عبر مسارات تواصل مرنة ومتعددة.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897"/>
    </mc:Choice>
    <mc:Fallback xmlns="">
      <p:transition spd="slow" advTm="808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284512"/>
            <a:ext cx="8495854" cy="5267532"/>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تفسير الاتجاهات الحديثة في الاتصالات التسويقية المتكاملة ودورها في تطوير استراتيجيات التواصل بين العلامة التجارية والجمهور في ظل التحوّل الرقمي.</a:t>
            </a:r>
          </a:p>
          <a:p>
            <a:pPr marL="342900" indent="-342900" algn="just" rtl="1">
              <a:lnSpc>
                <a:spcPct val="150000"/>
              </a:lnSpc>
              <a:buFont typeface="Arial" panose="020B0604020202020204" pitchFamily="34" charset="0"/>
              <a:buChar char="•"/>
            </a:pPr>
            <a:r>
              <a:rPr lang="ar-SY" sz="2000" dirty="0"/>
              <a:t>تحليل أثر البيانات الضخمة والتحليلات التنبؤية في تحسين فعالية الحملات الاتصالية واتخاذ القرارات المبنية على البيانات.</a:t>
            </a:r>
          </a:p>
          <a:p>
            <a:pPr marL="342900" indent="-342900" algn="just" rtl="1">
              <a:lnSpc>
                <a:spcPct val="150000"/>
              </a:lnSpc>
              <a:buFont typeface="Arial" panose="020B0604020202020204" pitchFamily="34" charset="0"/>
              <a:buChar char="•"/>
            </a:pPr>
            <a:r>
              <a:rPr lang="ar-SY" sz="2000" dirty="0"/>
              <a:t>تقييم القضايا الأخلاقية والمسؤولية الاجتماعية المرتبطة بالممارسات الاتصالية الحديثة، وكيفية انعكاسها على صورة العلامة وثقة الجمهور.</a:t>
            </a:r>
          </a:p>
          <a:p>
            <a:pPr marL="342900" indent="-342900" algn="just" rtl="1">
              <a:lnSpc>
                <a:spcPct val="150000"/>
              </a:lnSpc>
              <a:buFont typeface="Arial" panose="020B0604020202020204" pitchFamily="34" charset="0"/>
              <a:buChar char="•"/>
            </a:pPr>
            <a:r>
              <a:rPr lang="ar-SY" sz="2000" dirty="0"/>
              <a:t>تمييز دور وسائل التواصل الاجتماعي والمنصات التفاعلية في تعزيز المشاركة، وبناء المجتمعات الرقمية، ودعم التكامل الاتصالي عبر القنوات المتعددة.</a:t>
            </a:r>
          </a:p>
          <a:p>
            <a:pPr marL="342900" indent="-342900" algn="just" rtl="1">
              <a:lnSpc>
                <a:spcPct val="150000"/>
              </a:lnSpc>
              <a:buFont typeface="Arial" panose="020B0604020202020204" pitchFamily="34" charset="0"/>
              <a:buChar char="•"/>
            </a:pPr>
            <a:r>
              <a:rPr lang="ar-SY" sz="2000" dirty="0"/>
              <a:t>استشراف مستقبل الاتصالات التسويقية المتكاملة وتحديد الاتجاهات التقنية والسلوكية الجديدة التي ستؤثر على ممارسات التسويق خلال السنوات القادمة.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8937"/>
    </mc:Choice>
    <mc:Fallback xmlns="">
      <p:transition spd="slow" advTm="1189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692795" y="961058"/>
            <a:ext cx="374653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التحوّل الرقمي والذكاء الاصطناعي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0888"/>
    </mc:Choice>
    <mc:Fallback xmlns="">
      <p:transition spd="slow" advTm="108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0216" y="863366"/>
            <a:ext cx="4955590" cy="5544146"/>
          </a:xfrm>
          <a:prstGeom prst="rect">
            <a:avLst/>
          </a:prstGeom>
        </p:spPr>
        <p:txBody>
          <a:bodyPr wrap="square">
            <a:spAutoFit/>
          </a:bodyPr>
          <a:lstStyle/>
          <a:p>
            <a:pPr algn="just" rtl="1">
              <a:lnSpc>
                <a:spcPct val="200000"/>
              </a:lnSpc>
            </a:pPr>
            <a:r>
              <a:rPr lang="ar-SY" sz="2000" dirty="0"/>
              <a:t>يشهد العالم تحولاً رقمياً عميقاً يعيد تشكيل منظومة الاتصالات التسويقية بالكامل، عبر انتقال الرسائل من النمط التقليدي إلى بيئات تفاعلية وديناميكية. ومع صعود الذكاء الاصطناعي، أصبحت العلامات قادرة على تخصيص محتوى يتوافق بدقة مع تفضيلات المستهلكين. وقد أدى هذا التحول إلى تغيير دور المسوق من ناقل للرسالة إلى مصمم لتجربة تواصل شاملة. كما ساهمت الأتمتة والتحليلات الذكية في رفع جودة التفاعل مع الجمهور. وبات التكامل بين التقنية والاستراتيجية عنصراً أساسياً لنجاح الاتصالات المتكاملة.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cSld>
  <p:clrMapOvr>
    <a:masterClrMapping/>
  </p:clrMapOvr>
  <p:transition spd="slow" advTm="7124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99733"/>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تطور بيئة الاتصال في عصر </a:t>
            </a:r>
            <a:r>
              <a:rPr lang="ar-SY" sz="2600" b="1" dirty="0" err="1">
                <a:solidFill>
                  <a:srgbClr val="00B0F0"/>
                </a:solidFill>
                <a:latin typeface="Tahoma" panose="020B0604030504040204" pitchFamily="34" charset="0"/>
                <a:ea typeface="Tahoma" panose="020B0604030504040204" pitchFamily="34" charset="0"/>
                <a:cs typeface="Tahoma" panose="020B0604030504040204" pitchFamily="34" charset="0"/>
              </a:rPr>
              <a:t>الرقمنة</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689640" y="1639046"/>
            <a:ext cx="10676860" cy="6152390"/>
          </a:xfrm>
          <a:prstGeom prst="rect">
            <a:avLst/>
          </a:prstGeom>
          <a:noFill/>
        </p:spPr>
        <p:txBody>
          <a:bodyPr wrap="square" rtlCol="0">
            <a:spAutoFit/>
          </a:bodyPr>
          <a:lstStyle/>
          <a:p>
            <a:pPr algn="just" rtl="1">
              <a:lnSpc>
                <a:spcPct val="200000"/>
              </a:lnSpc>
            </a:pPr>
            <a:r>
              <a:rPr lang="ar-SY" sz="2000" dirty="0"/>
              <a:t>إن التحوّل الرقمي أعاد تشكيل الطريقة التي تتفاعل بها العلامات التجارية مع الجمهور، عبر تحويل الاتصال من أحادي الاتجاه إلى نظام تفاعلي مستمر. فقد أتاح الانتقال إلى المنصات الرقمية إمكانات أكبر للتخصيص والاستهداف الدقيق، مما رفع مستوى فعالية الحملات. كما سمح بتوسيع نطاق الاتصالات المتكاملة بحيث تشمل منصات ذات طابع فوري وتفاعلي. ومع هذا التحول، أصبحت العلامات مطالبة بتطوير محتوى ديناميكي يتوسع عبر القنوات المختلفة مع الحفاظ على اتساقه.</a:t>
            </a:r>
          </a:p>
          <a:p>
            <a:pPr algn="just" rtl="1">
              <a:lnSpc>
                <a:spcPct val="200000"/>
              </a:lnSpc>
            </a:pPr>
            <a:r>
              <a:rPr lang="ar-SY" sz="2000" b="1" u="sng" dirty="0"/>
              <a:t>مثال:</a:t>
            </a:r>
            <a:r>
              <a:rPr lang="ar-SY" sz="2000" b="1" dirty="0"/>
              <a:t> </a:t>
            </a:r>
            <a:r>
              <a:rPr lang="ar-SY" sz="2000" dirty="0"/>
              <a:t>استعانت (</a:t>
            </a:r>
            <a:r>
              <a:rPr lang="en-US" sz="2000" dirty="0"/>
              <a:t>Nike</a:t>
            </a:r>
            <a:r>
              <a:rPr lang="ar-SY" sz="2000" dirty="0"/>
              <a:t>) بمنصة (</a:t>
            </a:r>
            <a:r>
              <a:rPr lang="en-US" sz="2000" dirty="0"/>
              <a:t>Nike App </a:t>
            </a:r>
            <a:r>
              <a:rPr lang="ar-SY" sz="2000" dirty="0"/>
              <a:t>) لإرسال رسائل شخصية تستند إلى بيانات النشاط الرياضي لكل مستخدم، مثل عدد الخطوات أو نوع التمرين. يعزز ذلك الارتباط بالعلامة عبر تقديم محتوى مصمم خصيصاً لكل فرد.</a:t>
            </a:r>
          </a:p>
          <a:p>
            <a:pPr algn="just" rtl="1">
              <a:lnSpc>
                <a:spcPct val="200000"/>
              </a:lnSpc>
            </a:pPr>
            <a:r>
              <a:rPr lang="ar-SY" sz="2000" b="1" dirty="0"/>
              <a:t>رابط موقع الشركة: </a:t>
            </a:r>
            <a:r>
              <a:rPr lang="en-US" sz="2000" dirty="0">
                <a:hlinkClick r:id="rId3"/>
              </a:rPr>
              <a:t>https://www.nike.com/</a:t>
            </a:r>
            <a:endParaRPr lang="ar-SY" sz="2000" dirty="0"/>
          </a:p>
          <a:p>
            <a:pPr algn="just" rtl="1">
              <a:lnSpc>
                <a:spcPct val="200000"/>
              </a:lnSpc>
            </a:pPr>
            <a:endParaRPr lang="en-US"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 name="Picture 2" descr="Sell Sneakers for the Metaverse ...">
            <a:extLst>
              <a:ext uri="{FF2B5EF4-FFF2-40B4-BE49-F238E27FC236}">
                <a16:creationId xmlns:a16="http://schemas.microsoft.com/office/drawing/2014/main" id="{18A13482-D0C2-442D-A179-A5FE390D01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539922"/>
            <a:ext cx="2166978" cy="16231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1077922"/>
      </p:ext>
    </p:extLst>
  </p:cSld>
  <p:clrMapOvr>
    <a:masterClrMapping/>
  </p:clrMapOvr>
  <mc:AlternateContent xmlns:mc="http://schemas.openxmlformats.org/markup-compatibility/2006" xmlns:p14="http://schemas.microsoft.com/office/powerpoint/2010/main">
    <mc:Choice Requires="p14">
      <p:transition p14:dur="10" advTm="264589"/>
    </mc:Choice>
    <mc:Fallback xmlns="">
      <p:transition advTm="2645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49251" y="987586"/>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التكامل بين التقنيات الرقمية واستراتيجيات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689640" y="1609471"/>
            <a:ext cx="10812719" cy="553683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توضح الأدبيات أن التحوّل الرقمي لم يغيّر الأدوات فقط، بل غيّر فلسفة الاتصالات التسويقية نفسها، بحيث أصبحت الأنشطة الرقمية جزءاً جوهرياً داخل إطار الاتصالات التسويقية</a:t>
            </a:r>
            <a:r>
              <a:rPr lang="en-US" sz="2000" dirty="0">
                <a:latin typeface="Times New Roman" panose="02020603050405020304" pitchFamily="18" charset="0"/>
              </a:rPr>
              <a:t> </a:t>
            </a:r>
            <a:r>
              <a:rPr lang="ar-SY" sz="2000" dirty="0">
                <a:latin typeface="Times New Roman" panose="02020603050405020304" pitchFamily="18" charset="0"/>
              </a:rPr>
              <a:t>وليس امتداداً له. فالمحتوى الرقمي يُبنى الآن بطريقة تستوعب إعادة الاستخدام عبر قنوات متعددة، مما يخلق "رحلة تواصل" متسقة ومتصلة. كما تسمح التقنيات الحديثة بدمج الإعلان المدفوع مع المحتوى التفاعلي، وسرد القصص، والتواصل الاجتماعي.</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تستخدم شركة (</a:t>
            </a:r>
            <a:r>
              <a:rPr lang="en-US" sz="2000" dirty="0">
                <a:latin typeface="Times New Roman" panose="02020603050405020304" pitchFamily="18" charset="0"/>
              </a:rPr>
              <a:t>Starbucks</a:t>
            </a:r>
            <a:r>
              <a:rPr lang="ar-SY" sz="2000" dirty="0">
                <a:latin typeface="Times New Roman" panose="02020603050405020304" pitchFamily="18" charset="0"/>
              </a:rPr>
              <a:t>) الربط بين الرسائل على تطبيق الهاتف وبرنامج المكافآت </a:t>
            </a:r>
          </a:p>
          <a:p>
            <a:pPr marL="231775" algn="just" rtl="1">
              <a:lnSpc>
                <a:spcPct val="200000"/>
              </a:lnSpc>
            </a:pPr>
            <a:r>
              <a:rPr lang="ar-SY" sz="2000" dirty="0">
                <a:latin typeface="Times New Roman" panose="02020603050405020304" pitchFamily="18" charset="0"/>
              </a:rPr>
              <a:t>والإعلانات الرقمية لتعزيز التجربة التفاعلية.</a:t>
            </a:r>
          </a:p>
          <a:p>
            <a:pPr algn="just" rtl="1">
              <a:lnSpc>
                <a:spcPct val="200000"/>
              </a:lnSpc>
            </a:pPr>
            <a:r>
              <a:rPr lang="ar-SY" sz="2000" b="1" dirty="0">
                <a:ea typeface="Times New Roman" panose="02020603050405020304" pitchFamily="18" charset="0"/>
              </a:rPr>
              <a:t>رابط موقع الشركة: </a:t>
            </a:r>
            <a:r>
              <a:rPr lang="en-US" sz="2000" b="1" dirty="0">
                <a:ea typeface="Times New Roman" panose="02020603050405020304" pitchFamily="18" charset="0"/>
                <a:hlinkClick r:id="rId4"/>
              </a:rPr>
              <a:t>https://www.starbucks.com/</a:t>
            </a:r>
            <a:endParaRPr lang="ar-SY" sz="2000" b="1" dirty="0">
              <a:ea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1" name="Picture 2" descr="Latte Chilled Coffee 220ml ...">
            <a:extLst>
              <a:ext uri="{FF2B5EF4-FFF2-40B4-BE49-F238E27FC236}">
                <a16:creationId xmlns:a16="http://schemas.microsoft.com/office/drawing/2014/main" id="{4B07D594-2A58-48CC-A2EC-A773D83AEE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1057" y="3727289"/>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29828"/>
    </mc:Choice>
    <mc:Fallback xmlns="">
      <p:transition advTm="22982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50326" y="823297"/>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المتكاملة كأساس لبناء الشخصية </a:t>
            </a:r>
          </a:p>
        </p:txBody>
      </p:sp>
      <p:sp>
        <p:nvSpPr>
          <p:cNvPr id="48" name="TextBox 47"/>
          <p:cNvSpPr txBox="1"/>
          <p:nvPr/>
        </p:nvSpPr>
        <p:spPr>
          <a:xfrm>
            <a:off x="825500" y="1529097"/>
            <a:ext cx="10541000" cy="4921284"/>
          </a:xfrm>
          <a:prstGeom prst="rect">
            <a:avLst/>
          </a:prstGeom>
          <a:noFill/>
        </p:spPr>
        <p:txBody>
          <a:bodyPr wrap="square" rtlCol="0">
            <a:spAutoFit/>
          </a:bodyPr>
          <a:lstStyle/>
          <a:p>
            <a:pPr algn="just" rtl="1">
              <a:lnSpc>
                <a:spcPct val="200000"/>
              </a:lnSpc>
            </a:pPr>
            <a:r>
              <a:rPr lang="ar-SY" sz="2000" dirty="0"/>
              <a:t>يساهم الذكاء الاصطناعي</a:t>
            </a:r>
            <a:r>
              <a:rPr lang="en-US" sz="2000" dirty="0"/>
              <a:t> </a:t>
            </a:r>
            <a:r>
              <a:rPr lang="ar-SY" sz="2000" dirty="0"/>
              <a:t>في تحسين فعالية الرسائل عبر قدرة غير مسبوقة على تحليل الأنماط السلوكية للمستهلكين. وتُستخدم خوارزميات التعلّم الآلي لتحديد الوقت المثالي للإرسال، والصياغة المناسبة للرسالة، والمحتوى الأكثر إثارة للاهتمام للجمهور المستهدف. ويسمح هذا بتطوير حملات أكثر دقة وفاعلية، بما يتوافق مع مبادئ الاتصالات التسويقية المتكاملة</a:t>
            </a:r>
            <a:r>
              <a:rPr lang="en-US" sz="2000" dirty="0"/>
              <a:t> </a:t>
            </a:r>
            <a:r>
              <a:rPr lang="ar-SY" sz="2000" dirty="0"/>
              <a:t>التي تركز على الاتساق والملاءمة.</a:t>
            </a:r>
            <a:endParaRPr lang="en-US" sz="2000" dirty="0"/>
          </a:p>
          <a:p>
            <a:pPr algn="just" rtl="1">
              <a:lnSpc>
                <a:spcPct val="200000"/>
              </a:lnSpc>
            </a:pPr>
            <a:r>
              <a:rPr lang="ar-SY" sz="2000" b="1" u="sng" dirty="0"/>
              <a:t>مثال</a:t>
            </a:r>
            <a:r>
              <a:rPr lang="ar-SY" sz="2000" b="1" dirty="0"/>
              <a:t>: </a:t>
            </a:r>
            <a:r>
              <a:rPr lang="ar-SY" sz="2000" dirty="0"/>
              <a:t>تعتمد شركة (</a:t>
            </a:r>
            <a:r>
              <a:rPr lang="en-US" sz="2000" dirty="0"/>
              <a:t>Netflix</a:t>
            </a:r>
            <a:r>
              <a:rPr lang="ar-SY" sz="2000" dirty="0"/>
              <a:t>) على خوارزميات توصية ترسل رسائل بريدية حول الأفلام المناسبة </a:t>
            </a:r>
          </a:p>
          <a:p>
            <a:pPr algn="just" rtl="1">
              <a:lnSpc>
                <a:spcPct val="200000"/>
              </a:lnSpc>
            </a:pPr>
            <a:r>
              <a:rPr lang="ar-SY" sz="2000" dirty="0"/>
              <a:t>لذوق كل مشترك.</a:t>
            </a:r>
          </a:p>
          <a:p>
            <a:pPr algn="just" rtl="1">
              <a:lnSpc>
                <a:spcPct val="200000"/>
              </a:lnSpc>
            </a:pPr>
            <a:r>
              <a:rPr lang="ar-SY" sz="2000" b="1" dirty="0"/>
              <a:t>رابط موقع الشركة: </a:t>
            </a:r>
            <a:r>
              <a:rPr lang="en-US" sz="2000" b="1" dirty="0">
                <a:hlinkClick r:id="rId4"/>
              </a:rPr>
              <a:t>https://www.netflix.com/</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28" name="Picture 4" descr="Netflix unveils its ad-supported product">
            <a:extLst>
              <a:ext uri="{FF2B5EF4-FFF2-40B4-BE49-F238E27FC236}">
                <a16:creationId xmlns:a16="http://schemas.microsoft.com/office/drawing/2014/main" id="{1AAC6B86-6809-40C7-9604-FB79C26B1F9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588" y="4486703"/>
            <a:ext cx="3378785" cy="154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6429"/>
    </mc:Choice>
    <mc:Fallback xmlns="">
      <p:transition advTm="2664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8376" y="1040164"/>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الأتمتة التسويقية وتعزيز الاتساق عبر القنوات</a:t>
            </a:r>
          </a:p>
        </p:txBody>
      </p:sp>
      <p:sp>
        <p:nvSpPr>
          <p:cNvPr id="48" name="TextBox 47"/>
          <p:cNvSpPr txBox="1"/>
          <p:nvPr/>
        </p:nvSpPr>
        <p:spPr>
          <a:xfrm>
            <a:off x="825500" y="1715238"/>
            <a:ext cx="10541000" cy="4930581"/>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تُعد الأتمتة التسويقية عنصراً محورياً في التحوّل الرقمي، إذ تساعد العلامات على تنظيم الرسائل وجدولة المحتوى وإدارة التفاعل بصورة متسقة عبر منصات مختلفة. وإن الاتساق هو قلب الاتصالات التسويقية المتكاملة</a:t>
            </a:r>
            <a:r>
              <a:rPr lang="en-US" sz="2000" dirty="0">
                <a:effectLst/>
                <a:ea typeface="Times New Roman" panose="02020603050405020304" pitchFamily="18" charset="0"/>
              </a:rPr>
              <a:t>، </a:t>
            </a:r>
            <a:r>
              <a:rPr lang="ar-SY" sz="2000" dirty="0">
                <a:effectLst/>
                <a:ea typeface="Times New Roman" panose="02020603050405020304" pitchFamily="18" charset="0"/>
              </a:rPr>
              <a:t>وتساهم الأتمتة في تحقيقه من خلال تقليل الأخطاء البشرية وضمان ترابط المحتوى عبر مسار العميل. كما تسمح الأتمتة ببناء حملات متعددة الطبقات تعمل وفق سيناريوهات تفاعلية مع المستخدمين</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تستخدم (</a:t>
            </a:r>
            <a:r>
              <a:rPr lang="en-US" sz="2000" dirty="0">
                <a:effectLst/>
                <a:latin typeface="Times New Roman" panose="02020603050405020304" pitchFamily="18" charset="0"/>
                <a:ea typeface="Times New Roman" panose="02020603050405020304" pitchFamily="18" charset="0"/>
              </a:rPr>
              <a:t>Amazon</a:t>
            </a:r>
            <a:r>
              <a:rPr lang="ar-SY" sz="2000" dirty="0">
                <a:effectLst/>
                <a:latin typeface="Times New Roman" panose="02020603050405020304" pitchFamily="18" charset="0"/>
                <a:ea typeface="Times New Roman" panose="02020603050405020304" pitchFamily="18" charset="0"/>
              </a:rPr>
              <a:t>) رسائل آلية تتابعية (</a:t>
            </a:r>
            <a:r>
              <a:rPr lang="en-US" sz="2000" dirty="0">
                <a:effectLst/>
                <a:latin typeface="Times New Roman" panose="02020603050405020304" pitchFamily="18" charset="0"/>
                <a:ea typeface="Times New Roman" panose="02020603050405020304" pitchFamily="18" charset="0"/>
              </a:rPr>
              <a:t>Follow-up Sequences</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تصل للمستخدم بعد زيارة منتج أو إضافته للسلة، بحيث تذكره بالعودة لإكمال الشراء أو تقترح منتجات مشابهة بناءً على سلوكه.</a:t>
            </a:r>
          </a:p>
          <a:p>
            <a:pPr algn="just" rtl="1">
              <a:lnSpc>
                <a:spcPct val="20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https://www.amazon.com/</a:t>
            </a:r>
            <a:endParaRPr lang="ar-SY" sz="2000" dirty="0">
              <a:latin typeface="Times New Roman" panose="02020603050405020304" pitchFamily="18" charset="0"/>
            </a:endParaRPr>
          </a:p>
          <a:p>
            <a:pPr algn="just" rtl="1">
              <a:lnSpc>
                <a:spcPct val="200000"/>
              </a:lnSpc>
            </a:pPr>
            <a:endParaRPr lang="en-US"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050" name="Picture 2" descr="Amazon logo - Food Research &amp; Action Center">
            <a:extLst>
              <a:ext uri="{FF2B5EF4-FFF2-40B4-BE49-F238E27FC236}">
                <a16:creationId xmlns:a16="http://schemas.microsoft.com/office/drawing/2014/main" id="{6CC69AC0-E34A-4F2C-BE86-E558285507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705136"/>
            <a:ext cx="3305175" cy="1381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1099"/>
    </mc:Choice>
    <mc:Fallback xmlns="">
      <p:transition advTm="2410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1227" y="957750"/>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العلامة التجارية كأصل استراتيجي</a:t>
            </a:r>
          </a:p>
        </p:txBody>
      </p:sp>
      <p:sp>
        <p:nvSpPr>
          <p:cNvPr id="48" name="TextBox 47"/>
          <p:cNvSpPr txBox="1"/>
          <p:nvPr/>
        </p:nvSpPr>
        <p:spPr>
          <a:xfrm>
            <a:off x="825500" y="1610962"/>
            <a:ext cx="10541000" cy="5690725"/>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لا يقتصر التحوّل الرقمي على أدوات التقنية، بل يشكّل تحولاً ثقافياً في طريقة تفكير العلامة وإدارتها للتواصل. يتيح هذا التحول بناء علاقة مستمرة بين العلامة والجمهور، قائمة على التفاعل الفوري والاستجابة السريعة للمتغيرات. كما يعزز قدرة الشركة على مراقبة سمعتها وإدارة صورتها الذهنية لحظة بلحظة. ويرتبط نجاح الاتصالات المتكاملة بشكل وثيق بمرونة المؤسسة في اعتماد هذا التحول</a:t>
            </a:r>
            <a:r>
              <a:rPr lang="ar-SY" sz="2000" dirty="0">
                <a:effectLst/>
                <a:ea typeface="Times New Roman" panose="02020603050405020304" pitchFamily="18" charset="0"/>
              </a:rPr>
              <a:t>.</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طورت</a:t>
            </a:r>
            <a:r>
              <a:rPr lang="ar-SY" sz="2000" dirty="0">
                <a:effectLst/>
                <a:ea typeface="Times New Roman" panose="02020603050405020304" pitchFamily="18" charset="0"/>
              </a:rPr>
              <a:t> (</a:t>
            </a:r>
            <a:r>
              <a:rPr lang="en-US" sz="2000" dirty="0">
                <a:effectLst/>
                <a:ea typeface="Times New Roman" panose="02020603050405020304" pitchFamily="18" charset="0"/>
              </a:rPr>
              <a:t>Coca-Cola</a:t>
            </a:r>
            <a:r>
              <a:rPr lang="ar-SY" sz="2000" dirty="0">
                <a:effectLst/>
                <a:ea typeface="Times New Roman" panose="02020603050405020304" pitchFamily="18" charset="0"/>
              </a:rPr>
              <a:t>) </a:t>
            </a:r>
            <a:r>
              <a:rPr lang="ar-SA" sz="2000" dirty="0">
                <a:effectLst/>
                <a:ea typeface="Times New Roman" panose="02020603050405020304" pitchFamily="18" charset="0"/>
              </a:rPr>
              <a:t>منصة </a:t>
            </a:r>
            <a:r>
              <a:rPr lang="ar-SY" sz="2000" dirty="0">
                <a:effectLst/>
                <a:ea typeface="Times New Roman" panose="02020603050405020304" pitchFamily="18" charset="0"/>
              </a:rPr>
              <a:t>"</a:t>
            </a:r>
            <a:r>
              <a:rPr lang="en-US" sz="2000" dirty="0">
                <a:effectLst/>
                <a:ea typeface="Times New Roman" panose="02020603050405020304" pitchFamily="18" charset="0"/>
              </a:rPr>
              <a:t> Coke Studio Digital </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لتعزيز التواصل المباشر مع </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الشباب عبر محتوى موسيقي تفاعلي.</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rPr>
              <a:t>رابط المنصة للتعرف عليها: </a:t>
            </a:r>
            <a:r>
              <a:rPr lang="en-US" sz="2000" b="1" dirty="0">
                <a:ea typeface="Times New Roman" panose="02020603050405020304" pitchFamily="18" charset="0"/>
                <a:hlinkClick r:id="rId3"/>
              </a:rPr>
              <a:t>https://www.coca-cola.com/us/en/offerings/coke-studio</a:t>
            </a:r>
            <a:endParaRPr lang="ar-SY" sz="2000" b="1" dirty="0">
              <a:ea typeface="Times New Roman" panose="02020603050405020304" pitchFamily="18" charset="0"/>
            </a:endParaRPr>
          </a:p>
          <a:p>
            <a:pPr algn="just" rtl="1">
              <a:lnSpc>
                <a:spcPct val="250000"/>
              </a:lnSpc>
            </a:pP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3074" name="Picture 2" descr="Coke Studio (2018) Broadcast Package ...">
            <a:extLst>
              <a:ext uri="{FF2B5EF4-FFF2-40B4-BE49-F238E27FC236}">
                <a16:creationId xmlns:a16="http://schemas.microsoft.com/office/drawing/2014/main" id="{447EE940-B53F-4C40-8B24-1B6D2BBB4F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400" y="3798939"/>
            <a:ext cx="2922865"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30970"/>
    </mc:Choice>
    <mc:Fallback xmlns="">
      <p:transition advTm="23097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297238" y="856180"/>
            <a:ext cx="436048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	البيانات الضخمة والتحليلات التنبؤية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1071"/>
    </mc:Choice>
    <mc:Fallback xmlns="">
      <p:transition spd="slow" advTm="11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2815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922035"/>
            <a:ext cx="5205083" cy="5544146"/>
          </a:xfrm>
          <a:prstGeom prst="rect">
            <a:avLst/>
          </a:prstGeom>
        </p:spPr>
        <p:txBody>
          <a:bodyPr wrap="square">
            <a:spAutoFit/>
          </a:bodyPr>
          <a:lstStyle/>
          <a:p>
            <a:pPr algn="just" rtl="1">
              <a:lnSpc>
                <a:spcPct val="200000"/>
              </a:lnSpc>
            </a:pPr>
            <a:r>
              <a:rPr lang="ar-SY" sz="2000" dirty="0"/>
              <a:t>أصبحت البيانات الضخمة أحد أهم مصادر القوة في التسويق المعاصر، نظراً لقدرتها على كشف الأنماط والاتجاهات السلوكية بدقة عالية. ومع التحليلات التنبؤية، يستطيع المسوقون التخطيط لحملات استباقية تتناسب مع احتياجات الجمهور قبل ظهورها. ويؤدي هذا النوع من التحليل إلى رفع كفاءة الإنفاق الإعلاني وتحسين دقة الاستهداف. كما تشكّل البيانات الركيزة الأساسية لتخصيص الرسائل داخل إطار الاتصالات المتكاملة. مما يجعل استخدامها ضرورة استراتيجية في بيئة تنافسية معقدة.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4716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301" y="840721"/>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البيانات الضخمة في تحسين القرارات الاتصالية</a:t>
            </a:r>
          </a:p>
        </p:txBody>
      </p:sp>
      <p:sp>
        <p:nvSpPr>
          <p:cNvPr id="48" name="TextBox 47"/>
          <p:cNvSpPr txBox="1"/>
          <p:nvPr/>
        </p:nvSpPr>
        <p:spPr>
          <a:xfrm>
            <a:off x="890814" y="1568429"/>
            <a:ext cx="10541000" cy="6306278"/>
          </a:xfrm>
          <a:prstGeom prst="rect">
            <a:avLst/>
          </a:prstGeom>
          <a:noFill/>
        </p:spPr>
        <p:txBody>
          <a:bodyPr wrap="square" rtlCol="0">
            <a:spAutoFit/>
          </a:bodyPr>
          <a:lstStyle/>
          <a:p>
            <a:pPr algn="just" rtl="1">
              <a:lnSpc>
                <a:spcPct val="250000"/>
              </a:lnSpc>
            </a:pPr>
            <a:r>
              <a:rPr lang="ar-SY" sz="2000" dirty="0"/>
              <a:t>تمنح البيانات الضخمة المسوقين قدرة أكبر على تحليل سلوك المستهلكين من مصادر متعددة مثل مواقع الويب، وتطبيقات الهاتف، ونقاط البيع. وإن البيانات أصبحت أساساً لبناء حملات الاتصالات التسويقية المتكاملة</a:t>
            </a:r>
            <a:r>
              <a:rPr lang="en-US" sz="2000" dirty="0"/>
              <a:t> </a:t>
            </a:r>
            <a:r>
              <a:rPr lang="ar-SY" sz="2000" dirty="0"/>
              <a:t>ناجحة عبر فهم الاحتياجات الفعلية للجمهور. وتساعد البيانات في توجيه الاستراتيجيات نحو الرسائل المناسبة وفي الوقت المناسب</a:t>
            </a:r>
          </a:p>
          <a:p>
            <a:pPr algn="just" rtl="1">
              <a:lnSpc>
                <a:spcPct val="250000"/>
              </a:lnSpc>
            </a:pPr>
            <a:r>
              <a:rPr lang="ar-SY" sz="2000" b="1" u="sng" dirty="0"/>
              <a:t>مثال</a:t>
            </a:r>
            <a:r>
              <a:rPr lang="ar-SY" sz="2000" u="sng" dirty="0"/>
              <a:t>:</a:t>
            </a:r>
            <a:r>
              <a:rPr lang="ar-SY" sz="2000" dirty="0"/>
              <a:t>  تعتمد (</a:t>
            </a:r>
            <a:r>
              <a:rPr lang="en-US" sz="2000" dirty="0"/>
              <a:t>Zara</a:t>
            </a:r>
            <a:r>
              <a:rPr lang="ar-SY" sz="2000" dirty="0"/>
              <a:t>) على بيانات نقاط البيع</a:t>
            </a:r>
            <a:r>
              <a:rPr lang="en-US" sz="2000" dirty="0"/>
              <a:t> </a:t>
            </a:r>
            <a:r>
              <a:rPr lang="ar-SY" sz="2000" dirty="0"/>
              <a:t>لتحليل أداء المنتجات أسبوعياً وتحديد القطع التي تستحق دعماً </a:t>
            </a:r>
            <a:r>
              <a:rPr lang="ar-SY" sz="2000" dirty="0" err="1"/>
              <a:t>اتصالياً</a:t>
            </a:r>
            <a:r>
              <a:rPr lang="ar-SY" sz="2000" dirty="0"/>
              <a:t> إضافياً عبر الإعلانات أو إبرازها داخل المتجر. </a:t>
            </a:r>
          </a:p>
          <a:p>
            <a:pPr algn="just" rtl="1">
              <a:lnSpc>
                <a:spcPct val="200000"/>
              </a:lnSpc>
            </a:pPr>
            <a:r>
              <a:rPr lang="ar-SY" sz="2000" b="1" dirty="0"/>
              <a:t>رابط موقع الشركة: </a:t>
            </a:r>
            <a:r>
              <a:rPr lang="en-US" sz="2000" b="1" dirty="0">
                <a:hlinkClick r:id="rId3"/>
              </a:rPr>
              <a:t>https://www.zara.com/de/en/</a:t>
            </a:r>
            <a:endParaRPr lang="ar-SY" sz="2000" b="1"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098" name="Picture 2" descr="Zara Night Eau de Parfum Zara perfume ...">
            <a:extLst>
              <a:ext uri="{FF2B5EF4-FFF2-40B4-BE49-F238E27FC236}">
                <a16:creationId xmlns:a16="http://schemas.microsoft.com/office/drawing/2014/main" id="{74EFDB87-7FC8-4BBB-9495-8479139E8B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9837" y="4475048"/>
            <a:ext cx="1248395" cy="16666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12043"/>
    </mc:Choice>
    <mc:Fallback xmlns="">
      <p:transition advTm="212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93548"/>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التحليل التنبؤي لسلوك المستهلك</a:t>
            </a:r>
          </a:p>
        </p:txBody>
      </p:sp>
      <p:sp>
        <p:nvSpPr>
          <p:cNvPr id="48" name="TextBox 47"/>
          <p:cNvSpPr txBox="1"/>
          <p:nvPr/>
        </p:nvSpPr>
        <p:spPr>
          <a:xfrm>
            <a:off x="825499" y="1515012"/>
            <a:ext cx="10541000" cy="5075172"/>
          </a:xfrm>
          <a:prstGeom prst="rect">
            <a:avLst/>
          </a:prstGeom>
          <a:noFill/>
        </p:spPr>
        <p:txBody>
          <a:bodyPr wrap="square" rtlCol="0">
            <a:spAutoFit/>
          </a:bodyPr>
          <a:lstStyle/>
          <a:p>
            <a:pPr algn="just" rtl="1">
              <a:lnSpc>
                <a:spcPct val="250000"/>
              </a:lnSpc>
            </a:pPr>
            <a:r>
              <a:rPr lang="ar-SY" sz="2000" dirty="0"/>
              <a:t>يتيح التحليل التنبؤي بناء نماذج توقع تعتمد على أنماط تاريخية وبيانات لحظية لتحديد نوايا المستهلكين المستقبلية. وهذا يعزّز قدرة المسوقين على صياغة رسائل متقدمة تسبق احتياجات الجمهور. ويسهم التحليل التنبؤي في رفع فعالية ميزانيات الإعلان عبر توجيه الموارد إلى الفئات الأكثر استجابة. </a:t>
            </a:r>
          </a:p>
          <a:p>
            <a:pPr algn="just" rtl="1">
              <a:lnSpc>
                <a:spcPct val="250000"/>
              </a:lnSpc>
            </a:pPr>
            <a:r>
              <a:rPr lang="ar-SY" sz="2000" b="1" u="sng" dirty="0"/>
              <a:t>مثال</a:t>
            </a:r>
            <a:r>
              <a:rPr lang="ar-SY" sz="2000" dirty="0"/>
              <a:t>: تستخدم (</a:t>
            </a:r>
            <a:r>
              <a:rPr lang="en-US" sz="2000" dirty="0"/>
              <a:t>Spotify</a:t>
            </a:r>
            <a:r>
              <a:rPr lang="ar-SY" sz="2000" dirty="0"/>
              <a:t>) التحليل التنبئي لتوقع نوع الموسيقى المناسب لمستخدم جديد وإرسال إشعارات تشجعه على تفعيل قوائم تشغيل محددة.</a:t>
            </a:r>
          </a:p>
          <a:p>
            <a:pPr algn="just" rtl="1">
              <a:lnSpc>
                <a:spcPct val="200000"/>
              </a:lnSpc>
            </a:pPr>
            <a:r>
              <a:rPr lang="ar-SY" sz="2000" b="1" dirty="0"/>
              <a:t>رابط اعلان الشركة: </a:t>
            </a:r>
            <a:r>
              <a:rPr lang="en-US" sz="2000" b="1" dirty="0">
                <a:hlinkClick r:id="rId3"/>
              </a:rPr>
              <a:t>https://open.spotify.com/</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5122" name="Picture 2">
            <a:extLst>
              <a:ext uri="{FF2B5EF4-FFF2-40B4-BE49-F238E27FC236}">
                <a16:creationId xmlns:a16="http://schemas.microsoft.com/office/drawing/2014/main" id="{36DF67EC-9DC3-48A2-9092-7CC908541D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381" y="4757200"/>
            <a:ext cx="3905250" cy="1171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24925"/>
    </mc:Choice>
    <mc:Fallback xmlns="">
      <p:transition advTm="22492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5544" y="966939"/>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الحملات اعتماداً على التحليلات المتقدمة</a:t>
            </a:r>
          </a:p>
        </p:txBody>
      </p:sp>
      <p:sp>
        <p:nvSpPr>
          <p:cNvPr id="48" name="TextBox 47"/>
          <p:cNvSpPr txBox="1"/>
          <p:nvPr/>
        </p:nvSpPr>
        <p:spPr>
          <a:xfrm>
            <a:off x="858386" y="1607054"/>
            <a:ext cx="10812720" cy="523072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أصبحت البيانات عنصراً أساسياً في تخصيص الرسائل، حيث تُمكّن العلامات من فهم الاختلافات الدقيقة بين شرائح العملاء. وإن المحتوى المتخصص يشكل قيمة مضافة ضمن منظومة الاتصالات التسويقية المتكاملة</a:t>
            </a:r>
            <a:r>
              <a:rPr lang="en-US" sz="2000" dirty="0">
                <a:latin typeface="Times New Roman" panose="02020603050405020304" pitchFamily="18" charset="0"/>
              </a:rPr>
              <a:t> </a:t>
            </a:r>
            <a:r>
              <a:rPr lang="ar-SY" sz="2000" dirty="0">
                <a:latin typeface="Times New Roman" panose="02020603050405020304" pitchFamily="18" charset="0"/>
              </a:rPr>
              <a:t>لأنه يزيد من الارتباط بين العلامة والجمهور. كما تسهم التحليلات في اكتشاف العوامل المؤثرة في اتخاذ القرار الشرائي</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تستخدم (</a:t>
            </a:r>
            <a:r>
              <a:rPr lang="en-US" sz="2000" dirty="0">
                <a:latin typeface="Times New Roman" panose="02020603050405020304" pitchFamily="18" charset="0"/>
              </a:rPr>
              <a:t>Sephora</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وهي شركة عالمية رائدة في مستحضرات التجميل، بيانات الموقع الجغرافي لتحديد عروض ترويجية مخصصة عند دخول العميل إلى مول تجاري، ما يعزز تجربة التسوق الشخصية ويزيد من احتمالية الشراء.</a:t>
            </a:r>
          </a:p>
          <a:p>
            <a:pPr marL="231775" algn="just" rtl="1">
              <a:lnSpc>
                <a:spcPct val="20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https://www.ibm.com/</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26" name="Picture 2" descr="Sephora | Calgary | The CORE">
            <a:extLst>
              <a:ext uri="{FF2B5EF4-FFF2-40B4-BE49-F238E27FC236}">
                <a16:creationId xmlns:a16="http://schemas.microsoft.com/office/drawing/2014/main" id="{7C5178C2-9880-4225-930C-7F27B3F065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196" y="4573826"/>
            <a:ext cx="1354240" cy="13542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30771"/>
    </mc:Choice>
    <mc:Fallback xmlns="">
      <p:transition advTm="2307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32335" y="931455"/>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قياس فعالية الحملات وتحسين الأداء</a:t>
            </a:r>
          </a:p>
        </p:txBody>
      </p:sp>
      <p:sp>
        <p:nvSpPr>
          <p:cNvPr id="48" name="TextBox 47"/>
          <p:cNvSpPr txBox="1"/>
          <p:nvPr/>
        </p:nvSpPr>
        <p:spPr>
          <a:xfrm>
            <a:off x="830393" y="1545511"/>
            <a:ext cx="10812720" cy="5076839"/>
          </a:xfrm>
          <a:prstGeom prst="rect">
            <a:avLst/>
          </a:prstGeom>
          <a:noFill/>
        </p:spPr>
        <p:txBody>
          <a:bodyPr wrap="square" rtlCol="0">
            <a:spAutoFit/>
          </a:bodyPr>
          <a:lstStyle/>
          <a:p>
            <a:pPr marL="231775" algn="just" rtl="1">
              <a:lnSpc>
                <a:spcPct val="250000"/>
              </a:lnSpc>
            </a:pPr>
            <a:r>
              <a:rPr lang="ar-SY" sz="2000" dirty="0"/>
              <a:t>تساعد البيانات الضخمة في قياس تفاعل الجمهور بدقة عبر مؤشرات مثل معدلات النقر، ومدة المشاهدة، وتحويلات الشراء. ويتيح ذلك تعديل الحملات بشكل مستمر بما يتماشى مع مبادئ الاتصالات المتكاملة التي تعتمد على التقييم والتحسين الدائم. كما تشجع الأدوات الرقمية على التحرك السريع لتعديل الرسائل غير الفعّالة.</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تعتمد (</a:t>
            </a:r>
            <a:r>
              <a:rPr lang="en-US" sz="2000" dirty="0">
                <a:latin typeface="Times New Roman" panose="02020603050405020304" pitchFamily="18" charset="0"/>
              </a:rPr>
              <a:t>Meta Ads </a:t>
            </a:r>
            <a:r>
              <a:rPr lang="ar-SY" sz="2000" dirty="0">
                <a:latin typeface="Times New Roman" panose="02020603050405020304" pitchFamily="18" charset="0"/>
              </a:rPr>
              <a:t>) على تقارير تفصيلية تساعد العلامات في تعديل توزيع الميزانيات</a:t>
            </a:r>
          </a:p>
          <a:p>
            <a:pPr marL="231775" algn="just" rtl="1">
              <a:lnSpc>
                <a:spcPct val="250000"/>
              </a:lnSpc>
            </a:pPr>
            <a:r>
              <a:rPr lang="ar-SY" sz="2000" dirty="0">
                <a:latin typeface="Times New Roman" panose="02020603050405020304" pitchFamily="18" charset="0"/>
              </a:rPr>
              <a:t> خلال 24 ساعة فقط.</a:t>
            </a:r>
          </a:p>
          <a:p>
            <a:pPr marL="231775" algn="just" rtl="1">
              <a:lnSpc>
                <a:spcPct val="200000"/>
              </a:lnSpc>
            </a:pPr>
            <a:r>
              <a:rPr lang="ar-SY" sz="2000" b="1" dirty="0">
                <a:latin typeface="Times New Roman" panose="02020603050405020304" pitchFamily="18" charset="0"/>
              </a:rPr>
              <a:t>للتعرف على (</a:t>
            </a:r>
            <a:r>
              <a:rPr lang="en-US" sz="2000" b="1" dirty="0">
                <a:latin typeface="Times New Roman" panose="02020603050405020304" pitchFamily="18" charset="0"/>
              </a:rPr>
              <a:t>Meta Ads</a:t>
            </a:r>
            <a:r>
              <a:rPr lang="ar-SY" sz="2000" b="1" dirty="0">
                <a:latin typeface="Times New Roman" panose="02020603050405020304" pitchFamily="18" charset="0"/>
              </a:rPr>
              <a:t>) يمكن زيارة الرابط : </a:t>
            </a:r>
            <a:r>
              <a:rPr lang="en-US" sz="2000" b="1" dirty="0">
                <a:latin typeface="Times New Roman" panose="02020603050405020304" pitchFamily="18" charset="0"/>
                <a:hlinkClick r:id="rId3"/>
              </a:rPr>
              <a:t>https://business.meta.com</a:t>
            </a:r>
            <a:endParaRPr lang="ar-SY" sz="2000" b="1"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052" name="Picture 4" descr="7 Meta Ads Management Strategies for ...">
            <a:extLst>
              <a:ext uri="{FF2B5EF4-FFF2-40B4-BE49-F238E27FC236}">
                <a16:creationId xmlns:a16="http://schemas.microsoft.com/office/drawing/2014/main" id="{AA70F23F-9A0D-4DF9-B81C-E4168A20A4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393" y="3902362"/>
            <a:ext cx="2714625" cy="16859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75893"/>
    </mc:Choice>
    <mc:Fallback xmlns="">
      <p:transition advTm="17589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57752"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المرتبطة باستخدام البيانات</a:t>
            </a:r>
          </a:p>
        </p:txBody>
      </p:sp>
      <p:sp>
        <p:nvSpPr>
          <p:cNvPr id="48" name="TextBox 47"/>
          <p:cNvSpPr txBox="1"/>
          <p:nvPr/>
        </p:nvSpPr>
        <p:spPr>
          <a:xfrm>
            <a:off x="739518" y="1637255"/>
            <a:ext cx="10812720" cy="5075172"/>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على الرغم من فوائد البيانات، إلا أن سوء استخدامها قد يهدد الثقة مع الجمهور، خاصة عند غياب الشفافية. ويركز الكتاب على أهمية تحقيق توازن بين الاستفادة من البيانات وحماية خصوصية المستهلك. كما تتطلب إدارة البيانات بنية تقنية قوية لضمان دقتها وسلامتها.</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طورت شركة (</a:t>
            </a:r>
            <a:r>
              <a:rPr lang="en-US" sz="2000" dirty="0">
                <a:latin typeface="Times New Roman" panose="02020603050405020304" pitchFamily="18" charset="0"/>
              </a:rPr>
              <a:t>Apple</a:t>
            </a:r>
            <a:r>
              <a:rPr lang="ar-SY" sz="2000" dirty="0">
                <a:latin typeface="Times New Roman" panose="02020603050405020304" pitchFamily="18" charset="0"/>
              </a:rPr>
              <a:t>) خاصية "</a:t>
            </a:r>
            <a:r>
              <a:rPr lang="en-US" sz="2000" dirty="0">
                <a:latin typeface="Times New Roman" panose="02020603050405020304" pitchFamily="18" charset="0"/>
              </a:rPr>
              <a:t>Ask App Not to Track</a:t>
            </a:r>
            <a:r>
              <a:rPr lang="ar-SY" sz="2000" dirty="0">
                <a:latin typeface="Times New Roman" panose="02020603050405020304" pitchFamily="18" charset="0"/>
              </a:rPr>
              <a:t>" التي تمنح المستخدم القدرة على منع</a:t>
            </a:r>
          </a:p>
          <a:p>
            <a:pPr marL="231775" algn="just" rtl="1">
              <a:lnSpc>
                <a:spcPct val="250000"/>
              </a:lnSpc>
            </a:pPr>
            <a:r>
              <a:rPr lang="ar-SY" sz="2000" dirty="0">
                <a:latin typeface="Times New Roman" panose="02020603050405020304" pitchFamily="18" charset="0"/>
              </a:rPr>
              <a:t>التطبيقات من جمع بياناته، مما يعزز الخصوصية ويحدّ من التتبع غير المرغوب فيه لأغراض التسويق الرقمي.</a:t>
            </a:r>
          </a:p>
          <a:p>
            <a:pPr marL="231775" algn="just" rtl="1">
              <a:lnSpc>
                <a:spcPct val="200000"/>
              </a:lnSpc>
            </a:pPr>
            <a:r>
              <a:rPr lang="ar-SY" sz="2000" b="1" dirty="0">
                <a:latin typeface="Times New Roman" panose="02020603050405020304" pitchFamily="18" charset="0"/>
              </a:rPr>
              <a:t>للتعرف على هذه الخاصية يمكن زيارة الرابط: </a:t>
            </a:r>
            <a:r>
              <a:rPr lang="en-US" sz="2000" b="1" dirty="0">
                <a:latin typeface="Times New Roman" panose="02020603050405020304" pitchFamily="18" charset="0"/>
                <a:hlinkClick r:id="rId3"/>
              </a:rPr>
              <a:t>https://support.apple.com/en-us/102420</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3076" name="Picture 4">
            <a:extLst>
              <a:ext uri="{FF2B5EF4-FFF2-40B4-BE49-F238E27FC236}">
                <a16:creationId xmlns:a16="http://schemas.microsoft.com/office/drawing/2014/main" id="{DCFC9F2A-0A0B-42AF-861B-34601DB274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6231" y="4247535"/>
            <a:ext cx="1511557" cy="15115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83882"/>
    </mc:Choice>
    <mc:Fallback xmlns="">
      <p:transition advTm="18388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5653" y="966945"/>
            <a:ext cx="4572085"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قضايا الأخلاقيات والمسؤولية الاجتماعية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3206"/>
    </mc:Choice>
    <mc:Fallback xmlns="">
      <p:transition spd="slow" advTm="13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68470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39457" y="1232751"/>
            <a:ext cx="4650962" cy="4659289"/>
          </a:xfrm>
          <a:prstGeom prst="rect">
            <a:avLst/>
          </a:prstGeom>
        </p:spPr>
        <p:txBody>
          <a:bodyPr wrap="square">
            <a:spAutoFit/>
          </a:bodyPr>
          <a:lstStyle/>
          <a:p>
            <a:pPr algn="just" rtl="1">
              <a:lnSpc>
                <a:spcPct val="150000"/>
              </a:lnSpc>
            </a:pPr>
            <a:r>
              <a:rPr lang="ar-SY" sz="2000" dirty="0"/>
              <a:t>تمثل الأخلاقيات والمسؤولية الاجتماعية بُعداً أساسياً في الاتصالات المعاصرة، خاصة في ظل الوعي المتزايد لدى المستهلكين تجاه القيم والسلوك المؤسسي. ويُعد الاتساق بين ممارسات الشركة ورسائلها عاملاً محورياً في بناء الثقة. كما أصبحت الخصوصية والشفافية متطلبات لا يمكن تجاهلها عند جمع البيانات واستخدامها. وتُعد المسؤولية الاجتماعية اليوم جزءاً من هوية العلامة وليست مجرد نشاط جانبي. لذلك، يؤثر الالتزام الأخلاقي بشكل مباشر على قوة الصورة الذهنية واستدامة العلاقة مع الجمهور.</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64724">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5316" y="951760"/>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الأخلاقيات في بناء الثقة الاتصالية</a:t>
            </a:r>
          </a:p>
        </p:txBody>
      </p:sp>
      <p:sp>
        <p:nvSpPr>
          <p:cNvPr id="48" name="TextBox 47"/>
          <p:cNvSpPr txBox="1"/>
          <p:nvPr/>
        </p:nvSpPr>
        <p:spPr>
          <a:xfrm>
            <a:off x="626140" y="1622231"/>
            <a:ext cx="10740360" cy="6520759"/>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تُعدّ الاتصالات التسويقية الأخلاقية أساساً لبناء علاقة طويلة المدى مع الجمهور؛ فإخفاء الحقائق أو تضليل المستهلكين قد يؤدي إلى خسائر كبيرة في الثقة. وتستند الاستراتيجيات الأخلاقية إلى الوضوح والصدق والاتساق بين القول والفعل، إضافةً إلى اعتماد رسائل شفافة تُظهر احترام المؤسسة لحقوق المستهلك ووعيه.</a:t>
            </a:r>
          </a:p>
          <a:p>
            <a:pPr algn="just" defTabSz="344488" rtl="1">
              <a:lnSpc>
                <a:spcPct val="200000"/>
              </a:lnSpc>
              <a:spcAft>
                <a:spcPts val="800"/>
              </a:spcAft>
              <a:tabLst>
                <a:tab pos="285750" algn="l"/>
              </a:tabLst>
            </a:pPr>
            <a:r>
              <a:rPr lang="ar-SY" sz="2000" b="1" u="sng" dirty="0"/>
              <a:t>مثال:</a:t>
            </a:r>
            <a:r>
              <a:rPr lang="ar-SY" sz="2000" dirty="0"/>
              <a:t> أطلقت شركة (</a:t>
            </a:r>
            <a:r>
              <a:rPr lang="en-US" sz="2000" dirty="0"/>
              <a:t>Patagonia</a:t>
            </a:r>
            <a:r>
              <a:rPr lang="ar-SY" sz="2000" dirty="0"/>
              <a:t>) حملة "</a:t>
            </a:r>
            <a:r>
              <a:rPr lang="en-US" sz="2000" dirty="0"/>
              <a:t>Don't Buy This Jacket</a:t>
            </a:r>
            <a:r>
              <a:rPr lang="ar-SY" sz="2000" dirty="0"/>
              <a:t>" لتشجيع المستهلكين على تقليل الاستهلاك وحماية البيئة، في خطوة تفضّل القيم والاستدامة على زيادة المبيعات قصيرة المدى، مما عزز صورتها الأخلاقية وثقة الجمهور بها.</a:t>
            </a:r>
          </a:p>
          <a:p>
            <a:pPr algn="just" defTabSz="344488" rtl="1">
              <a:lnSpc>
                <a:spcPct val="200000"/>
              </a:lnSpc>
              <a:spcAft>
                <a:spcPts val="800"/>
              </a:spcAft>
              <a:tabLst>
                <a:tab pos="285750" algn="l"/>
              </a:tabLst>
            </a:pPr>
            <a:r>
              <a:rPr lang="ar-SY" sz="2000" b="1" dirty="0"/>
              <a:t>رابط فيديو الإعلان الخاص بالحملة: </a:t>
            </a:r>
            <a:r>
              <a:rPr lang="en-US" sz="2000" b="1" dirty="0">
                <a:hlinkClick r:id="rId2"/>
              </a:rPr>
              <a:t>https://www.youtube.com/watch?v=GgwzHVb9c3I</a:t>
            </a:r>
            <a:endParaRPr lang="ar-SY" sz="2000" b="1" dirty="0"/>
          </a:p>
          <a:p>
            <a:pPr algn="just" defTabSz="344488" rtl="1">
              <a:lnSpc>
                <a:spcPct val="20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098" name="Picture 2" descr="Patagonia - YouTube">
            <a:extLst>
              <a:ext uri="{FF2B5EF4-FFF2-40B4-BE49-F238E27FC236}">
                <a16:creationId xmlns:a16="http://schemas.microsoft.com/office/drawing/2014/main" id="{3EF1469D-ACA1-4A56-B656-4095A1D43E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542186"/>
            <a:ext cx="1544073" cy="15440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35586"/>
    </mc:Choice>
    <mc:Fallback xmlns="">
      <p:transition advTm="2355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34362"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الإعلانات الصادقة وتجنب المبالغة</a:t>
            </a:r>
          </a:p>
        </p:txBody>
      </p:sp>
      <p:sp>
        <p:nvSpPr>
          <p:cNvPr id="48" name="TextBox 47"/>
          <p:cNvSpPr txBox="1"/>
          <p:nvPr/>
        </p:nvSpPr>
        <p:spPr>
          <a:xfrm>
            <a:off x="825500" y="1715847"/>
            <a:ext cx="10541000" cy="4657685"/>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تُعد الإعلانات المضللة أحد أبرز مظاهر الإخلال بالمعايير الأخلاقية في الاتصالات التسويقية المتكاملة</a:t>
            </a:r>
            <a:r>
              <a:rPr lang="en-US" sz="2000" dirty="0"/>
              <a:t>. </a:t>
            </a:r>
            <a:r>
              <a:rPr lang="ar-SY" sz="2000" dirty="0"/>
              <a:t>ويوضح الكتاب أن المبالغة قد تنتج تأثيراً قصير المدى، لكنها تدمر القيمة طويلة المدى للعلامة. وينبغي أن تقدم الاتصالات معلومات واقعية تعكس مزايا المنتج دون خداع، مع الالتزام بوضوح الرسائل بما يتيح للمستهلك اتخاذ قرار واعٍ مبني على حقائق دقيقة.</a:t>
            </a:r>
          </a:p>
          <a:p>
            <a:pPr algn="just" defTabSz="344488" rtl="1">
              <a:lnSpc>
                <a:spcPct val="200000"/>
              </a:lnSpc>
              <a:spcAft>
                <a:spcPts val="800"/>
              </a:spcAft>
              <a:tabLst>
                <a:tab pos="285750" algn="l"/>
              </a:tabLst>
            </a:pPr>
            <a:r>
              <a:rPr lang="ar-SY" sz="2000" b="1" u="sng" dirty="0"/>
              <a:t>مثال</a:t>
            </a:r>
            <a:r>
              <a:rPr lang="ar-SY" sz="2000" dirty="0"/>
              <a:t>: تعرضت شركة (</a:t>
            </a:r>
            <a:r>
              <a:rPr lang="en-US" sz="2000" dirty="0"/>
              <a:t>Volkswagen</a:t>
            </a:r>
            <a:r>
              <a:rPr lang="ar-SY" sz="2000" dirty="0"/>
              <a:t>) لأزمة ثقة بعد اكتشاف تلاعبها في اختبارات الانبعاثات، حيث كان </a:t>
            </a:r>
          </a:p>
          <a:p>
            <a:pPr algn="just" defTabSz="344488" rtl="1">
              <a:lnSpc>
                <a:spcPct val="200000"/>
              </a:lnSpc>
              <a:spcAft>
                <a:spcPts val="800"/>
              </a:spcAft>
              <a:tabLst>
                <a:tab pos="285750" algn="l"/>
              </a:tabLst>
            </a:pPr>
            <a:r>
              <a:rPr lang="ar-SY" sz="2000" dirty="0"/>
              <a:t>التسويق يوحي بأن سياراتها صديقة للبيئة بينما الواقع كان مختلفاً، مما أضر بسمعة العلامة وثقة العملاء.</a:t>
            </a:r>
          </a:p>
          <a:p>
            <a:pPr algn="just" defTabSz="344488" rtl="1">
              <a:spcAft>
                <a:spcPts val="800"/>
              </a:spcAft>
              <a:tabLst>
                <a:tab pos="285750" algn="l"/>
              </a:tabLst>
            </a:pPr>
            <a:r>
              <a:rPr lang="ar-SY" sz="2000" b="1" dirty="0"/>
              <a:t>رابط موقع الشركة: </a:t>
            </a:r>
            <a:r>
              <a:rPr lang="en-US" sz="2000" dirty="0">
                <a:hlinkClick r:id="rId2"/>
              </a:rPr>
              <a:t>https://www.vw.com/</a:t>
            </a:r>
            <a:endParaRPr lang="ar-SY" sz="2000" dirty="0"/>
          </a:p>
          <a:p>
            <a:pPr algn="just" defTabSz="344488" rtl="1">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 name="Picture 1">
            <a:extLst>
              <a:ext uri="{FF2B5EF4-FFF2-40B4-BE49-F238E27FC236}">
                <a16:creationId xmlns:a16="http://schemas.microsoft.com/office/drawing/2014/main" id="{53A17074-EFAE-42F1-B41E-BD123833DA52}"/>
              </a:ext>
            </a:extLst>
          </p:cNvPr>
          <p:cNvPicPr>
            <a:picLocks noChangeAspect="1"/>
          </p:cNvPicPr>
          <p:nvPr/>
        </p:nvPicPr>
        <p:blipFill>
          <a:blip r:embed="rId4"/>
          <a:stretch>
            <a:fillRect/>
          </a:stretch>
        </p:blipFill>
        <p:spPr>
          <a:xfrm>
            <a:off x="626140" y="4404851"/>
            <a:ext cx="2432534" cy="1366775"/>
          </a:xfrm>
          <a:prstGeom prst="rect">
            <a:avLst/>
          </a:prstGeom>
          <a:ln>
            <a:noFill/>
          </a:ln>
          <a:effectLst>
            <a:softEdge rad="112500"/>
          </a:effec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91437"/>
    </mc:Choice>
    <mc:Fallback xmlns="">
      <p:transition advTm="1914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9083" y="101079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حماية خصوصية المستهلك في عصر البيانات</a:t>
            </a:r>
          </a:p>
        </p:txBody>
      </p:sp>
      <p:sp>
        <p:nvSpPr>
          <p:cNvPr id="48" name="TextBox 47"/>
          <p:cNvSpPr txBox="1"/>
          <p:nvPr/>
        </p:nvSpPr>
        <p:spPr>
          <a:xfrm>
            <a:off x="762000" y="1715847"/>
            <a:ext cx="10541000" cy="4767395"/>
          </a:xfrm>
          <a:prstGeom prst="rect">
            <a:avLst/>
          </a:prstGeom>
          <a:noFill/>
        </p:spPr>
        <p:txBody>
          <a:bodyPr wrap="square" rtlCol="0">
            <a:spAutoFit/>
          </a:bodyPr>
          <a:lstStyle/>
          <a:p>
            <a:pPr algn="just" defTabSz="344488" rtl="1">
              <a:lnSpc>
                <a:spcPct val="250000"/>
              </a:lnSpc>
              <a:spcAft>
                <a:spcPts val="800"/>
              </a:spcAft>
            </a:pPr>
            <a:r>
              <a:rPr lang="ar-SY" sz="2000" dirty="0"/>
              <a:t>مع توسّع جمع البيانات، أصبحت حماية الخصوصية جزءاً محورياً في الأخلاقيات الرقمية. ويُشدَّد على ضرورة توضيح كيفية جمع البيانات واستخدامها، إلى جانب الحصول على موافقة صريحة من المستخدم. وهذا جزء أساسي من بناء الثقة داخل منظومة الاتصالات الرقمية، ويعزز شعور الجمهور بالأمان في تعاملاته مع العلامة.</a:t>
            </a:r>
          </a:p>
          <a:p>
            <a:pPr algn="just" defTabSz="344488" rtl="1">
              <a:lnSpc>
                <a:spcPct val="250000"/>
              </a:lnSpc>
              <a:spcAft>
                <a:spcPts val="800"/>
              </a:spcAft>
            </a:pPr>
            <a:r>
              <a:rPr lang="ar-SY" sz="2000" b="1" u="sng" dirty="0"/>
              <a:t>مثال</a:t>
            </a:r>
            <a:r>
              <a:rPr lang="ar-SY" sz="2000" dirty="0"/>
              <a:t>: اعتمدت اللائحة الأوروبية معايير صارمة لحماية البيانات، الأمر الذي أجبر الشركات على تعديل </a:t>
            </a:r>
          </a:p>
          <a:p>
            <a:pPr algn="just" defTabSz="344488" rtl="1">
              <a:lnSpc>
                <a:spcPct val="250000"/>
              </a:lnSpc>
              <a:spcAft>
                <a:spcPts val="800"/>
              </a:spcAft>
            </a:pPr>
            <a:r>
              <a:rPr lang="ar-SY" sz="2000" dirty="0"/>
              <a:t>سياسات الإعلانات لتصبح أكثر شفافية وقائمة على موافقة المستخدم، مما أحدث تحولاً جذرياً في أساليب الاستهداف الرقمي.</a:t>
            </a:r>
            <a:endParaRPr lang="ar-SY" sz="2000" b="1" dirty="0"/>
          </a:p>
          <a:p>
            <a:pPr algn="just" defTabSz="344488" rtl="1">
              <a:lnSpc>
                <a:spcPct val="200000"/>
              </a:lnSpc>
              <a:spcAft>
                <a:spcPts val="800"/>
              </a:spcAft>
            </a:pPr>
            <a:endParaRPr lang="ar-SY"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5124" name="Picture 4" descr="Ensure GDPR Compliance with LoginRadius">
            <a:extLst>
              <a:ext uri="{FF2B5EF4-FFF2-40B4-BE49-F238E27FC236}">
                <a16:creationId xmlns:a16="http://schemas.microsoft.com/office/drawing/2014/main" id="{748255B6-9474-43CD-A92E-2D66C03D7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328220"/>
            <a:ext cx="1902542" cy="1902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37167"/>
    </mc:Choice>
    <mc:Fallback xmlns="">
      <p:transition advTm="1371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0833" y="998837"/>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المسؤولية الاجتماعية في الاتصالات المتكاملة</a:t>
            </a:r>
          </a:p>
        </p:txBody>
      </p:sp>
      <p:sp>
        <p:nvSpPr>
          <p:cNvPr id="48" name="TextBox 47"/>
          <p:cNvSpPr txBox="1"/>
          <p:nvPr/>
        </p:nvSpPr>
        <p:spPr>
          <a:xfrm>
            <a:off x="825500" y="1631974"/>
            <a:ext cx="10541000" cy="5177764"/>
          </a:xfrm>
          <a:prstGeom prst="rect">
            <a:avLst/>
          </a:prstGeom>
          <a:noFill/>
        </p:spPr>
        <p:txBody>
          <a:bodyPr wrap="square" rtlCol="0">
            <a:spAutoFit/>
          </a:bodyPr>
          <a:lstStyle/>
          <a:p>
            <a:pPr algn="just" defTabSz="344488" rtl="1">
              <a:lnSpc>
                <a:spcPct val="250000"/>
              </a:lnSpc>
              <a:spcAft>
                <a:spcPts val="800"/>
              </a:spcAft>
            </a:pPr>
            <a:r>
              <a:rPr lang="ar-SY" sz="2000" dirty="0"/>
              <a:t>أصبحت المسؤولية الاجتماعية عنصراً مؤثراً في صورة العلامة واتصالاتها. وتستفيد الشركات من دمج رسائل المسؤولية الاجتماعية ضمن حملاتها بشرط أن تكون صادقة ومتوافقة مع قيم المؤسسة. فالجمهور يربط بين ممارسات العلامة الفعلية ورسالتها الاتصالية، مما يجعل تبنّي مبادرات حقيقية ومستدامة عاملاً مهماً في تعزيز المصداقية وبناء ولاء طويل المدى.</a:t>
            </a:r>
          </a:p>
          <a:p>
            <a:pPr algn="just" defTabSz="344488" rtl="1">
              <a:lnSpc>
                <a:spcPct val="200000"/>
              </a:lnSpc>
              <a:spcAft>
                <a:spcPts val="800"/>
              </a:spcAft>
            </a:pPr>
            <a:r>
              <a:rPr lang="ar-SY" sz="2000" b="1" u="sng" dirty="0"/>
              <a:t>مثال</a:t>
            </a:r>
            <a:r>
              <a:rPr lang="ar-SY" sz="2000" dirty="0"/>
              <a:t>: دمجت (</a:t>
            </a:r>
            <a:r>
              <a:rPr lang="en-US" sz="2000" dirty="0"/>
              <a:t>Unilever</a:t>
            </a:r>
            <a:r>
              <a:rPr lang="ar-SY" sz="2000" dirty="0"/>
              <a:t>) مبادرة "</a:t>
            </a:r>
            <a:r>
              <a:rPr lang="en-US" sz="2000" dirty="0"/>
              <a:t>Sustainable Living Plan</a:t>
            </a:r>
            <a:r>
              <a:rPr lang="ar-SY" sz="2000" dirty="0"/>
              <a:t>" في حملاتها لتعزيز الاستدامة، ما </a:t>
            </a:r>
          </a:p>
          <a:p>
            <a:pPr algn="just" defTabSz="344488" rtl="1">
              <a:lnSpc>
                <a:spcPct val="200000"/>
              </a:lnSpc>
              <a:spcAft>
                <a:spcPts val="800"/>
              </a:spcAft>
            </a:pPr>
            <a:r>
              <a:rPr lang="ar-SY" sz="2000" dirty="0"/>
              <a:t>جعل رسائلها متسقة مع ممارساتها الفعلية وأسهم في رفع ثقة الجمهور وتحسين صورة الشركة.</a:t>
            </a:r>
          </a:p>
          <a:p>
            <a:pPr algn="just" defTabSz="344488" rtl="1">
              <a:lnSpc>
                <a:spcPct val="200000"/>
              </a:lnSpc>
              <a:spcAft>
                <a:spcPts val="800"/>
              </a:spcAft>
            </a:pPr>
            <a:r>
              <a:rPr lang="ar-SY" sz="2000" b="1" dirty="0"/>
              <a:t>رابط موقع الشركة</a:t>
            </a:r>
            <a:r>
              <a:rPr lang="ar-SY" sz="2000" dirty="0"/>
              <a:t>: </a:t>
            </a:r>
            <a:r>
              <a:rPr lang="en-US" sz="2000" dirty="0">
                <a:hlinkClick r:id="rId2"/>
              </a:rPr>
              <a:t>https://www.unilever.com/</a:t>
            </a:r>
            <a:endParaRPr lang="ar-SY"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6146" name="Picture 2" descr="Unilever - Wikipedia">
            <a:extLst>
              <a:ext uri="{FF2B5EF4-FFF2-40B4-BE49-F238E27FC236}">
                <a16:creationId xmlns:a16="http://schemas.microsoft.com/office/drawing/2014/main" id="{98FCDD2F-0A3A-4560-B1F6-61C1E69AC7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901053"/>
            <a:ext cx="1867541" cy="206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87224"/>
    </mc:Choice>
    <mc:Fallback xmlns="">
      <p:transition advTm="1872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12315" y="95116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التعامل الأخلاقي مع الأزمات الاتصالية</a:t>
            </a:r>
          </a:p>
        </p:txBody>
      </p:sp>
      <p:sp>
        <p:nvSpPr>
          <p:cNvPr id="48" name="TextBox 47"/>
          <p:cNvSpPr txBox="1"/>
          <p:nvPr/>
        </p:nvSpPr>
        <p:spPr>
          <a:xfrm>
            <a:off x="762000" y="1541911"/>
            <a:ext cx="10541000" cy="5177764"/>
          </a:xfrm>
          <a:prstGeom prst="rect">
            <a:avLst/>
          </a:prstGeom>
          <a:noFill/>
        </p:spPr>
        <p:txBody>
          <a:bodyPr wrap="square" rtlCol="0">
            <a:spAutoFit/>
          </a:bodyPr>
          <a:lstStyle/>
          <a:p>
            <a:pPr algn="just" defTabSz="344488" rtl="1">
              <a:lnSpc>
                <a:spcPct val="250000"/>
              </a:lnSpc>
              <a:spcAft>
                <a:spcPts val="800"/>
              </a:spcAft>
            </a:pPr>
            <a:r>
              <a:rPr lang="ar-SY" sz="2000" dirty="0"/>
              <a:t>تشكّل الأزمات اختباراً حقيقياً لأخلاق العلامة. فالاستجابة الصادقة والشفافة تساعد في تقليل خسائر السمعة وتعزيز ولاء الجمهور، بينما يؤدي التلاعب بالمعلومات إلى تفاقم الأزمة. ويجب على الشركات الالتزام بالأخلاقيات في جميع مراحل الأزمة، مع التواصل المستمر والواضح لإظهار مسؤوليتها ومصداقيتها أمام الجمهور.</a:t>
            </a:r>
          </a:p>
          <a:p>
            <a:pPr algn="just" defTabSz="344488" rtl="1">
              <a:lnSpc>
                <a:spcPct val="200000"/>
              </a:lnSpc>
              <a:spcAft>
                <a:spcPts val="800"/>
              </a:spcAft>
            </a:pPr>
            <a:r>
              <a:rPr lang="ar-SY" sz="2000" b="1" u="sng" dirty="0"/>
              <a:t>مثال</a:t>
            </a:r>
            <a:r>
              <a:rPr lang="ar-SY" sz="2000" dirty="0"/>
              <a:t>: واجهت (</a:t>
            </a:r>
            <a:r>
              <a:rPr lang="en-US" sz="2000" dirty="0"/>
              <a:t>Chipotle Mexican Grill</a:t>
            </a:r>
            <a:r>
              <a:rPr lang="ar-SY" sz="2000" dirty="0"/>
              <a:t>)</a:t>
            </a:r>
            <a:r>
              <a:rPr lang="en-US" sz="2000" dirty="0"/>
              <a:t>، </a:t>
            </a:r>
            <a:r>
              <a:rPr lang="ar-SY" sz="2000" dirty="0"/>
              <a:t>سلسلة مطاعم أمريكية متخصصة في الأطعمة المكسيكية السريعة، </a:t>
            </a:r>
          </a:p>
          <a:p>
            <a:pPr algn="just" defTabSz="344488" rtl="1">
              <a:lnSpc>
                <a:spcPct val="200000"/>
              </a:lnSpc>
              <a:spcAft>
                <a:spcPts val="800"/>
              </a:spcAft>
            </a:pPr>
            <a:r>
              <a:rPr lang="ar-SY" sz="2000" dirty="0"/>
              <a:t>أزمة تلوث منتجات. استدعت الشركة المنتجات المتأثرة ووضعت خطة واضحة لتحسين السلامة الغذائية.</a:t>
            </a:r>
          </a:p>
          <a:p>
            <a:pPr algn="just" defTabSz="344488" rtl="1">
              <a:lnSpc>
                <a:spcPct val="200000"/>
              </a:lnSpc>
              <a:spcAft>
                <a:spcPts val="800"/>
              </a:spcAft>
            </a:pPr>
            <a:r>
              <a:rPr lang="ar-SY" sz="2000" b="1" dirty="0"/>
              <a:t>رابط موقع الشركة: </a:t>
            </a:r>
            <a:r>
              <a:rPr lang="en-US" sz="2000" dirty="0">
                <a:hlinkClick r:id="rId2"/>
              </a:rPr>
              <a:t>https://www.chipotle.com/</a:t>
            </a:r>
            <a:endParaRPr lang="ar-SY"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7170" name="Picture 2" descr="Chipotle Mexican Grill - Wikipedia">
            <a:extLst>
              <a:ext uri="{FF2B5EF4-FFF2-40B4-BE49-F238E27FC236}">
                <a16:creationId xmlns:a16="http://schemas.microsoft.com/office/drawing/2014/main" id="{263B6F83-25A7-4463-87E8-DB39BEAEBC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4375354"/>
            <a:ext cx="1612582" cy="16125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465765"/>
      </p:ext>
    </p:extLst>
  </p:cSld>
  <p:clrMapOvr>
    <a:masterClrMapping/>
  </p:clrMapOvr>
  <mc:AlternateContent xmlns:mc="http://schemas.openxmlformats.org/markup-compatibility/2006" xmlns:p14="http://schemas.microsoft.com/office/powerpoint/2010/main">
    <mc:Choice Requires="p14">
      <p:transition p14:dur="10" advTm="198732"/>
    </mc:Choice>
    <mc:Fallback xmlns="">
      <p:transition advTm="1987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5653" y="966945"/>
            <a:ext cx="513313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وسائل التواصل الاجتماعي والمنصات التفاعلية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9135"/>
    </mc:Choice>
    <mc:Fallback xmlns="">
      <p:transition spd="slow" advTm="191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21502" y="917773"/>
            <a:ext cx="4865639" cy="5544146"/>
          </a:xfrm>
          <a:prstGeom prst="rect">
            <a:avLst/>
          </a:prstGeom>
        </p:spPr>
        <p:txBody>
          <a:bodyPr wrap="square">
            <a:spAutoFit/>
          </a:bodyPr>
          <a:lstStyle/>
          <a:p>
            <a:pPr algn="just" rtl="1">
              <a:lnSpc>
                <a:spcPct val="200000"/>
              </a:lnSpc>
            </a:pPr>
            <a:r>
              <a:rPr lang="ar-SY" sz="2000" dirty="0"/>
              <a:t>أحدثت وسائل التواصل الاجتماعي تحولاً جذرياً في طريقة تفاعل العلامات التجارية مع جمهورها، إذ انتقلت الاتصالات من نمط أحادي إلى حوار ثنائي مستمر. وتوفر هذه المنصات بيئة خصبة لخلق محتوى سريع، بصري، وتفاعلي يعزز الاندماج مع العلامة. كما ساهمت في بناء مجتمعات رقمية حول المنتجات والخدمات. وأصبحت الشركات تعتمد عليها كقناة رئيسية ضمن منظومة الاتصالات المتكاملة. مما رفع الحاجة إلى استراتيجيات دقيقة لإدارة التفاعل والمخاطر الرقمية.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9833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63261"/>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نحو الاتصال التفاعلي</a:t>
            </a:r>
          </a:p>
        </p:txBody>
      </p:sp>
      <p:sp>
        <p:nvSpPr>
          <p:cNvPr id="48" name="TextBox 47"/>
          <p:cNvSpPr txBox="1"/>
          <p:nvPr/>
        </p:nvSpPr>
        <p:spPr>
          <a:xfrm>
            <a:off x="626138" y="1833996"/>
            <a:ext cx="10740360" cy="462280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تقدم وسائل التواصل الاجتماعي بيئة فورية تتيح للمستهلكين التفاعل مباشرة مع العلامات. أصبحت هذه المنصات جزءاً لا يتجزأ من الاتصالات التسويقية </a:t>
            </a:r>
            <a:r>
              <a:rPr lang="en-US" sz="2000" dirty="0"/>
              <a:t> </a:t>
            </a:r>
            <a:r>
              <a:rPr lang="ar-SY" sz="2000" dirty="0"/>
              <a:t>بسبب قدرتها على تعزيز الحوار بدلاً من الرسائل أحادية الاتجاه. وتساعد المنصات على إشراك الجمهور في صناعة المحتوى، كما توفر بيانات فورية تساعد العلامات على تعديل استراتيجياتها بما يتوافق مع اهتمامات وسلوكيات المتابعين.</a:t>
            </a:r>
          </a:p>
          <a:p>
            <a:pPr algn="just" defTabSz="344488" rtl="1">
              <a:lnSpc>
                <a:spcPct val="200000"/>
              </a:lnSpc>
              <a:spcAft>
                <a:spcPts val="800"/>
              </a:spcAft>
              <a:tabLst>
                <a:tab pos="285750" algn="l"/>
              </a:tabLst>
            </a:pPr>
            <a:r>
              <a:rPr lang="ar-SY" sz="2000" b="1" u="sng" dirty="0"/>
              <a:t>مثال:</a:t>
            </a:r>
            <a:r>
              <a:rPr lang="ar-SY" sz="2000" dirty="0"/>
              <a:t> أطلقت (</a:t>
            </a:r>
            <a:r>
              <a:rPr lang="en-US" sz="2000" dirty="0"/>
              <a:t>LEGO</a:t>
            </a:r>
            <a:r>
              <a:rPr lang="ar-SY" sz="2000" dirty="0"/>
              <a:t>) حملة على وسائل التواصل الاجتماعي تشجع العملاء على مشاركة تصميماتهم الخاصة من مكعبات (</a:t>
            </a:r>
            <a:r>
              <a:rPr lang="en-US" sz="2000" dirty="0"/>
              <a:t>LEGO</a:t>
            </a:r>
            <a:r>
              <a:rPr lang="ar-SY" sz="2000" dirty="0"/>
              <a:t>)</a:t>
            </a:r>
            <a:r>
              <a:rPr lang="en-US" sz="2000" dirty="0"/>
              <a:t>، </a:t>
            </a:r>
            <a:r>
              <a:rPr lang="ar-SY" sz="2000" dirty="0"/>
              <a:t>ما زاد التفاعل وسمح للشركة بالاستفادة من محتوى العملاء في تطوير منتجات جديدة والتواصل بشكل مباشر معهم.</a:t>
            </a:r>
          </a:p>
          <a:p>
            <a:pPr algn="just" defTabSz="344488" rtl="1">
              <a:lnSpc>
                <a:spcPct val="200000"/>
              </a:lnSpc>
              <a:spcAft>
                <a:spcPts val="800"/>
              </a:spcAft>
              <a:tabLst>
                <a:tab pos="285750" algn="l"/>
              </a:tabLst>
            </a:pPr>
            <a:r>
              <a:rPr lang="ar-SY" sz="2000" b="1" dirty="0"/>
              <a:t>رابط موقع الشركة: </a:t>
            </a:r>
            <a:r>
              <a:rPr lang="en-US" sz="2000" b="1" dirty="0">
                <a:hlinkClick r:id="rId2"/>
              </a:rPr>
              <a:t>https://www.lego.com/</a:t>
            </a:r>
            <a:endParaRPr lang="ar-SY"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8194" name="Picture 2" descr="LEGO Classic 11032, Creative Color Fun ...">
            <a:extLst>
              <a:ext uri="{FF2B5EF4-FFF2-40B4-BE49-F238E27FC236}">
                <a16:creationId xmlns:a16="http://schemas.microsoft.com/office/drawing/2014/main" id="{7C34A55D-8C47-467D-9B59-C0304AE002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139" y="4470644"/>
            <a:ext cx="1615615" cy="1615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79024"/>
      </p:ext>
    </p:extLst>
  </p:cSld>
  <p:clrMapOvr>
    <a:masterClrMapping/>
  </p:clrMapOvr>
  <mc:AlternateContent xmlns:mc="http://schemas.openxmlformats.org/markup-compatibility/2006" xmlns:p14="http://schemas.microsoft.com/office/powerpoint/2010/main">
    <mc:Choice Requires="p14">
      <p:transition p14:dur="10" advTm="222246"/>
    </mc:Choice>
    <mc:Fallback xmlns="">
      <p:transition advTm="2222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527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المجتمعات الرقمية حول العلامة</a:t>
            </a:r>
          </a:p>
        </p:txBody>
      </p:sp>
      <p:sp>
        <p:nvSpPr>
          <p:cNvPr id="48" name="TextBox 47"/>
          <p:cNvSpPr txBox="1"/>
          <p:nvPr/>
        </p:nvSpPr>
        <p:spPr>
          <a:xfrm>
            <a:off x="825500" y="1764703"/>
            <a:ext cx="10541000" cy="4613507"/>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تتيح وسائل التواصل الاجتماعي للشركات إنشاء مجتمعات حول منتجاتها، مما يعزز الولاء والمشاركة طويلة الأمد. وتقوم الشركات الناجحة بإدارة هذه المجتمعات من خلال محتوى مفيد، دعم فني، ومساحات للسؤال والنقاش. وهذا يتماشى مع مبادئ الاتصالات المتكاملة القائمة على التواصل المستمر.</a:t>
            </a:r>
          </a:p>
          <a:p>
            <a:pPr algn="just" defTabSz="344488" rtl="1">
              <a:lnSpc>
                <a:spcPct val="200000"/>
              </a:lnSpc>
              <a:spcAft>
                <a:spcPts val="800"/>
              </a:spcAft>
              <a:tabLst>
                <a:tab pos="285750" algn="l"/>
              </a:tabLst>
            </a:pPr>
            <a:r>
              <a:rPr lang="ar-SY" sz="2000" b="1" u="sng" dirty="0"/>
              <a:t>مثال</a:t>
            </a:r>
            <a:r>
              <a:rPr lang="ar-SY" sz="2000" dirty="0"/>
              <a:t>: أطلقت (</a:t>
            </a:r>
            <a:r>
              <a:rPr lang="en-US" sz="2000" dirty="0"/>
              <a:t>Adidas</a:t>
            </a:r>
            <a:r>
              <a:rPr lang="ar-SY" sz="2000" dirty="0"/>
              <a:t>) حملة على وسائل التواصل الاجتماعي تدعو العملاء لمشاركة مقاطع فيديو وهم يمارسون الرياضة باستخدام منتجات العلامة، ما زاد التفاعل المباشر وساهم في إشراك الجمهور في إنتاج محتوى ترويجي مبتكر.</a:t>
            </a:r>
          </a:p>
          <a:p>
            <a:pPr algn="just" defTabSz="344488" rtl="1">
              <a:lnSpc>
                <a:spcPct val="200000"/>
              </a:lnSpc>
              <a:spcAft>
                <a:spcPts val="800"/>
              </a:spcAft>
              <a:tabLst>
                <a:tab pos="285750" algn="l"/>
              </a:tabLst>
            </a:pPr>
            <a:r>
              <a:rPr lang="ar-SY" sz="2000" b="1" dirty="0"/>
              <a:t>رابط موقع الشركة: </a:t>
            </a:r>
            <a:r>
              <a:rPr lang="en-US" sz="2000" dirty="0">
                <a:hlinkClick r:id="rId2"/>
              </a:rPr>
              <a:t>https://www.adidas.com/</a:t>
            </a:r>
            <a:endParaRPr lang="en-US" sz="2000" dirty="0"/>
          </a:p>
          <a:p>
            <a:pPr algn="just" defTabSz="344488" rtl="1">
              <a:lnSpc>
                <a:spcPct val="200000"/>
              </a:lnSpc>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9218" name="Picture 2" descr="Adidas - Wikipedia">
            <a:extLst>
              <a:ext uri="{FF2B5EF4-FFF2-40B4-BE49-F238E27FC236}">
                <a16:creationId xmlns:a16="http://schemas.microsoft.com/office/drawing/2014/main" id="{26BFAC0A-D129-4684-829E-4D59BFBCD8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729829"/>
            <a:ext cx="1698578" cy="1175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129443"/>
      </p:ext>
    </p:extLst>
  </p:cSld>
  <p:clrMapOvr>
    <a:masterClrMapping/>
  </p:clrMapOvr>
  <mc:AlternateContent xmlns:mc="http://schemas.openxmlformats.org/markup-compatibility/2006" xmlns:p14="http://schemas.microsoft.com/office/powerpoint/2010/main">
    <mc:Choice Requires="p14">
      <p:transition p14:dur="10" advTm="168224"/>
    </mc:Choice>
    <mc:Fallback xmlns="">
      <p:transition advTm="16822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5132" y="920287"/>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المحتوى البصري ودوره في تعزيز الرسائل</a:t>
            </a:r>
          </a:p>
        </p:txBody>
      </p:sp>
      <p:sp>
        <p:nvSpPr>
          <p:cNvPr id="48" name="TextBox 47"/>
          <p:cNvSpPr txBox="1"/>
          <p:nvPr/>
        </p:nvSpPr>
        <p:spPr>
          <a:xfrm>
            <a:off x="825500" y="1474873"/>
            <a:ext cx="10541000" cy="5346144"/>
          </a:xfrm>
          <a:prstGeom prst="rect">
            <a:avLst/>
          </a:prstGeom>
          <a:noFill/>
        </p:spPr>
        <p:txBody>
          <a:bodyPr wrap="square" rtlCol="0">
            <a:spAutoFit/>
          </a:bodyPr>
          <a:lstStyle/>
          <a:p>
            <a:pPr algn="just" rtl="1">
              <a:lnSpc>
                <a:spcPct val="250000"/>
              </a:lnSpc>
            </a:pPr>
            <a:r>
              <a:rPr lang="ar-SY" sz="2000" dirty="0"/>
              <a:t>يُعد المحتوى البصري المقنع أساسياً في الاتصالات الحديثة، خاصة عبر منصات مثل (</a:t>
            </a:r>
            <a:r>
              <a:rPr lang="en-US" sz="2000" dirty="0"/>
              <a:t>Instagram</a:t>
            </a:r>
            <a:r>
              <a:rPr lang="ar-SY" sz="2000" dirty="0"/>
              <a:t>) و (</a:t>
            </a:r>
            <a:r>
              <a:rPr lang="en-US" sz="2000" dirty="0" err="1"/>
              <a:t>TikTok</a:t>
            </a:r>
            <a:r>
              <a:rPr lang="ar-SY" sz="2000" dirty="0"/>
              <a:t>)</a:t>
            </a:r>
            <a:r>
              <a:rPr lang="en-US" sz="2000" dirty="0"/>
              <a:t>. </a:t>
            </a:r>
            <a:r>
              <a:rPr lang="ar-SY" sz="2000" dirty="0"/>
              <a:t>ويساهم هذا النوع من المحتوى في رفع معدلات التفاعل مقارنة بالمحتوى النصي فقط، لذا تتبنى العلامات أسلوب "المحتوى القصير السريع" لتعزيز جاذبية الرسالة وتأثيرها على الجمهور.</a:t>
            </a:r>
          </a:p>
          <a:p>
            <a:pPr algn="just" rtl="1">
              <a:lnSpc>
                <a:spcPct val="250000"/>
              </a:lnSpc>
            </a:pPr>
            <a:r>
              <a:rPr lang="ar-SY" sz="2000" b="1" u="sng" dirty="0"/>
              <a:t>مثال</a:t>
            </a:r>
            <a:r>
              <a:rPr lang="ar-SY" sz="2000" dirty="0"/>
              <a:t>: تستخدم (</a:t>
            </a:r>
            <a:r>
              <a:rPr lang="en-US" sz="2000" dirty="0"/>
              <a:t>McDonald’s</a:t>
            </a:r>
            <a:r>
              <a:rPr lang="ar-SY" sz="2000" dirty="0"/>
              <a:t>) محتوى (</a:t>
            </a:r>
            <a:r>
              <a:rPr lang="en-US" sz="2000" dirty="0" err="1"/>
              <a:t>TikTok</a:t>
            </a:r>
            <a:r>
              <a:rPr lang="ar-SY" sz="2000" dirty="0"/>
              <a:t>) لإطلاق تحديات ممتعة حول وصفات الطعام </a:t>
            </a:r>
          </a:p>
          <a:p>
            <a:pPr algn="just" rtl="1">
              <a:lnSpc>
                <a:spcPct val="250000"/>
              </a:lnSpc>
            </a:pPr>
            <a:r>
              <a:rPr lang="ar-SY" sz="2000" dirty="0"/>
              <a:t>وطرق التقديم، ما يزيد التفاعل ويشجع العملاء على المشاركة بمحتوى مبتكر يعكس تجربتهم مع العلامة.</a:t>
            </a:r>
          </a:p>
          <a:p>
            <a:pPr algn="just" rtl="1">
              <a:lnSpc>
                <a:spcPct val="250000"/>
              </a:lnSpc>
            </a:pPr>
            <a:r>
              <a:rPr lang="ar-SY" sz="2000" b="1" dirty="0">
                <a:latin typeface="Times New Roman" panose="02020603050405020304" pitchFamily="18" charset="0"/>
              </a:rPr>
              <a:t>رابط فيديو مرتبط بالمثال: </a:t>
            </a:r>
            <a:r>
              <a:rPr lang="en-US" sz="2000" b="1" dirty="0">
                <a:latin typeface="Times New Roman" panose="02020603050405020304" pitchFamily="18" charset="0"/>
                <a:hlinkClick r:id="rId3"/>
              </a:rPr>
              <a:t>https://www.tiktok.com/@mcdonalds_kielhorn/video/7527962499530984726</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242" name="Picture 2" descr="Unsere Geschichte">
            <a:extLst>
              <a:ext uri="{FF2B5EF4-FFF2-40B4-BE49-F238E27FC236}">
                <a16:creationId xmlns:a16="http://schemas.microsoft.com/office/drawing/2014/main" id="{089F9810-55A8-4A28-A286-1A14A7EE66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108069"/>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49644"/>
    </mc:Choice>
    <mc:Fallback xmlns="">
      <p:transition advTm="1496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67108" y="92778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المؤثرون</a:t>
            </a:r>
          </a:p>
        </p:txBody>
      </p:sp>
      <p:sp>
        <p:nvSpPr>
          <p:cNvPr id="48" name="TextBox 47"/>
          <p:cNvSpPr txBox="1"/>
          <p:nvPr/>
        </p:nvSpPr>
        <p:spPr>
          <a:xfrm>
            <a:off x="825500" y="1633586"/>
            <a:ext cx="10541000" cy="6769610"/>
          </a:xfrm>
          <a:prstGeom prst="rect">
            <a:avLst/>
          </a:prstGeom>
          <a:noFill/>
        </p:spPr>
        <p:txBody>
          <a:bodyPr wrap="square" rtlCol="0">
            <a:spAutoFit/>
          </a:bodyPr>
          <a:lstStyle/>
          <a:p>
            <a:pPr algn="just" rtl="1">
              <a:lnSpc>
                <a:spcPct val="250000"/>
              </a:lnSpc>
            </a:pPr>
            <a:r>
              <a:rPr lang="ar-SY" sz="2000" dirty="0"/>
              <a:t>أصبح المؤثرون وسيلة اتصالية فعالة في بناء الثقة وإيصال الرسائل، شرط اختيارهم وفق معايير تتوافق مع هوية العلامة. ويُعد المؤثرون جزءاً أساسياً من حملات الاتصالات التسويقية المتكاملة</a:t>
            </a:r>
            <a:r>
              <a:rPr lang="en-US" sz="2000" dirty="0"/>
              <a:t>، </a:t>
            </a:r>
            <a:r>
              <a:rPr lang="ar-SY" sz="2000" dirty="0"/>
              <a:t>إذ يمثلون نقطة اتصال بشرية ومباشرة مع الجمهور. كما يساهم دمج المؤثرين في استراتيجيات المحتوى في زيادة مصداقية الرسائل وتحفيز التفاعل والمشاركة من قبل المتابعين، مما يعزز أثر الحملة بشكل عام.</a:t>
            </a:r>
          </a:p>
          <a:p>
            <a:pPr algn="just" rtl="1">
              <a:lnSpc>
                <a:spcPct val="200000"/>
              </a:lnSpc>
            </a:pPr>
            <a:r>
              <a:rPr lang="ar-SY" sz="2000" b="1" u="sng" dirty="0"/>
              <a:t>مثال</a:t>
            </a:r>
            <a:r>
              <a:rPr lang="ar-SY" sz="2000" dirty="0"/>
              <a:t>: تعاونت (</a:t>
            </a:r>
            <a:r>
              <a:rPr lang="en-US" sz="2000" dirty="0"/>
              <a:t>Adidas</a:t>
            </a:r>
            <a:r>
              <a:rPr lang="ar-SY" sz="2000" dirty="0"/>
              <a:t>) مع مؤثرين رياضيين لإطلاق حملتها حول الأحذية المخصصة للعدائين.</a:t>
            </a:r>
          </a:p>
          <a:p>
            <a:pPr algn="just" rtl="1">
              <a:lnSpc>
                <a:spcPct val="200000"/>
              </a:lnSpc>
            </a:pPr>
            <a:r>
              <a:rPr lang="ar-SY" sz="2000" b="1" dirty="0"/>
              <a:t>رابط فيديو كمثال على ما سبق</a:t>
            </a:r>
            <a:r>
              <a:rPr lang="ar-SY" sz="2000" dirty="0"/>
              <a:t>: </a:t>
            </a:r>
            <a:r>
              <a:rPr lang="en-US" sz="2000" dirty="0">
                <a:hlinkClick r:id="rId3"/>
              </a:rPr>
              <a:t>https://www.youtube.com/shorts/yQuyvcwXuS8</a:t>
            </a:r>
            <a:endParaRPr lang="en-US"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1266" name="Picture 2" descr="Adidas y los influencers - Enrique ...">
            <a:extLst>
              <a:ext uri="{FF2B5EF4-FFF2-40B4-BE49-F238E27FC236}">
                <a16:creationId xmlns:a16="http://schemas.microsoft.com/office/drawing/2014/main" id="{BE37214A-9286-487F-9B34-C4145ED4FD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9275" y="409446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84187"/>
    </mc:Choice>
    <mc:Fallback xmlns="">
      <p:transition advTm="18418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00923" y="98246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المخاطر الاتصالية على وسائل التواصل</a:t>
            </a:r>
          </a:p>
        </p:txBody>
      </p:sp>
      <p:sp>
        <p:nvSpPr>
          <p:cNvPr id="48" name="TextBox 47"/>
          <p:cNvSpPr txBox="1"/>
          <p:nvPr/>
        </p:nvSpPr>
        <p:spPr>
          <a:xfrm>
            <a:off x="689640" y="1715849"/>
            <a:ext cx="10812720" cy="4884479"/>
          </a:xfrm>
          <a:prstGeom prst="rect">
            <a:avLst/>
          </a:prstGeom>
          <a:noFill/>
        </p:spPr>
        <p:txBody>
          <a:bodyPr wrap="square" rtlCol="0">
            <a:spAutoFit/>
          </a:bodyPr>
          <a:lstStyle/>
          <a:p>
            <a:pPr algn="just" rtl="1">
              <a:lnSpc>
                <a:spcPct val="250000"/>
              </a:lnSpc>
            </a:pPr>
            <a:r>
              <a:rPr lang="ar-SY" sz="2000" dirty="0"/>
              <a:t>رغم الفوائد الكبيرة، إلا أن هذه المنصات تحمل مخاطر مثل الانتشار السريع للأخطاء. وتستدعي هذه البيئة وجود فرق مراقبة وتحليل لحظي لتجنب الأزمات وتعديل الرسائل بسرعة. كما يجب على العلامات اعتماد بروتوكولات واضحة للتواصل والاستجابة السريعة، وتدريب الفرق على التعامل مع المواقف الطارئة لضمان الحفاظ على سمعة العلامة وثقة الجمهور.</a:t>
            </a:r>
          </a:p>
          <a:p>
            <a:pPr algn="just" rtl="1">
              <a:lnSpc>
                <a:spcPct val="200000"/>
              </a:lnSpc>
            </a:pPr>
            <a:r>
              <a:rPr lang="ar-SY" sz="2000" b="1" u="sng" dirty="0"/>
              <a:t>مثال</a:t>
            </a:r>
            <a:r>
              <a:rPr lang="ar-SY" sz="2000" dirty="0"/>
              <a:t>: : تعاملت (</a:t>
            </a:r>
            <a:r>
              <a:rPr lang="en-US" sz="2000" dirty="0"/>
              <a:t>Oreo</a:t>
            </a:r>
            <a:r>
              <a:rPr lang="ar-SY" sz="2000" dirty="0"/>
              <a:t>) بسرعة مع انقطاع الكهرباء خلال "</a:t>
            </a:r>
            <a:r>
              <a:rPr lang="en-US" sz="2000" dirty="0"/>
              <a:t>Super Bowl</a:t>
            </a:r>
            <a:r>
              <a:rPr lang="ar-SY" sz="2000" dirty="0"/>
              <a:t>" ونشرت تغريدة "</a:t>
            </a:r>
            <a:r>
              <a:rPr lang="en-US" sz="20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You can still dunk in the dark </a:t>
            </a:r>
            <a:r>
              <a:rPr lang="ar-SY" sz="2000" dirty="0"/>
              <a:t>"</a:t>
            </a:r>
            <a:r>
              <a:rPr lang="en-US" sz="2000" dirty="0"/>
              <a:t>، </a:t>
            </a:r>
            <a:r>
              <a:rPr lang="ar-SY" sz="2000" dirty="0"/>
              <a:t>مما عزز حضورها الإبداعي.</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https://www.oreo.com/</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2290" name="Picture 2" descr="OREO Keks (11g) als Werbemittel Auf ...">
            <a:extLst>
              <a:ext uri="{FF2B5EF4-FFF2-40B4-BE49-F238E27FC236}">
                <a16:creationId xmlns:a16="http://schemas.microsoft.com/office/drawing/2014/main" id="{850DED83-F67B-42D7-BC1D-C5BC99031C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5712" y="4584413"/>
            <a:ext cx="1393693" cy="13936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36908"/>
    </mc:Choice>
    <mc:Fallback xmlns="">
      <p:transition advTm="1369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256197" y="884742"/>
            <a:ext cx="4387740"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مستقبل الاتصالات التسويقية المتكاملة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6378"/>
    </mc:Choice>
    <mc:Fallback xmlns="">
      <p:transition spd="slow" advTm="163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21502" y="698300"/>
            <a:ext cx="4865639" cy="6159700"/>
          </a:xfrm>
          <a:prstGeom prst="rect">
            <a:avLst/>
          </a:prstGeom>
        </p:spPr>
        <p:txBody>
          <a:bodyPr wrap="square">
            <a:spAutoFit/>
          </a:bodyPr>
          <a:lstStyle/>
          <a:p>
            <a:pPr algn="just" rtl="1">
              <a:lnSpc>
                <a:spcPct val="200000"/>
              </a:lnSpc>
            </a:pPr>
            <a:r>
              <a:rPr lang="ar-SY" sz="2000" dirty="0"/>
              <a:t>يتجه مستقبل الاتصالات التسويقية نحو مزيد من التخصيص المدفوع بالذكاء الاصطناعي والتجارب التفاعلية الغامرة. وستلعب التقنيات الناشئة مثل الواقع المعزز والواقع الافتراضي دوراً محورياً في صياغة الرسائل. كما سيشهد السوق تطوراً في سلوك المستهلك، ما يتطلب مرونة أكبر في تصميم الاستراتيجيات الاتصالية. وسيصبح الاستدامة والشفافية جزءاً أساسياً من توقعات الجمهور تجاه العلامات. وبذلك، يستمر إطار الاتصالات المتكاملة في التوسع ليشمل تقنيات جديدة وممارسات مبتكرة.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53764">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97859" y="952540"/>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الانتقال إلى الاتصالات المخصصة </a:t>
            </a:r>
          </a:p>
        </p:txBody>
      </p:sp>
      <p:sp>
        <p:nvSpPr>
          <p:cNvPr id="48" name="TextBox 47"/>
          <p:cNvSpPr txBox="1"/>
          <p:nvPr/>
        </p:nvSpPr>
        <p:spPr>
          <a:xfrm>
            <a:off x="825500" y="1627614"/>
            <a:ext cx="10541000" cy="4922951"/>
          </a:xfrm>
          <a:prstGeom prst="rect">
            <a:avLst/>
          </a:prstGeom>
          <a:noFill/>
        </p:spPr>
        <p:txBody>
          <a:bodyPr wrap="square" rtlCol="0">
            <a:spAutoFit/>
          </a:bodyPr>
          <a:lstStyle/>
          <a:p>
            <a:pPr algn="just" rtl="1">
              <a:lnSpc>
                <a:spcPct val="200000"/>
              </a:lnSpc>
            </a:pPr>
            <a:r>
              <a:rPr lang="ar-SY" sz="2000" dirty="0"/>
              <a:t>يتوقع أن يصبح التخصيص المتقدم هو الاتجاه السائد، بحيث تُصاغ الرسائل لكل فرد بناءً على بياناته الدقيقة. هذا التحول ينتج عنه تجارب فريدة تعزز الارتباط العاطفي مع العلامة. كما يُتوقع أن تعتمد العلامات التجارية على الذكاء الاصطناعي لتحليل سلوك العملاء بشكل لحظي، ما يسمح بتقديم عروض ومحتوى يتوافق مع احتياجاتهم الفردية. علاوة على ذلك، سيؤدي هذا الأسلوب إلى زيادة الولاء وتقليل معدلات التخلي عن المنتجات أو الخدمات. </a:t>
            </a:r>
          </a:p>
          <a:p>
            <a:pPr algn="just" rtl="1">
              <a:lnSpc>
                <a:spcPct val="200000"/>
              </a:lnSpc>
            </a:pPr>
            <a:r>
              <a:rPr lang="ar-SY" sz="2000" b="1" dirty="0"/>
              <a:t>مثال: </a:t>
            </a:r>
            <a:r>
              <a:rPr lang="ar-SY" sz="2000" dirty="0"/>
              <a:t>تُظهر (</a:t>
            </a:r>
            <a:r>
              <a:rPr lang="en-US" sz="2000" dirty="0"/>
              <a:t>Amazon</a:t>
            </a:r>
            <a:r>
              <a:rPr lang="ar-SY" sz="2000" dirty="0"/>
              <a:t>) للمستخدمين منتجات وعروضاً مخصصة بناءً على سجل التصفح والشراء السابق، </a:t>
            </a:r>
          </a:p>
          <a:p>
            <a:pPr algn="just" rtl="1">
              <a:lnSpc>
                <a:spcPct val="200000"/>
              </a:lnSpc>
            </a:pPr>
            <a:r>
              <a:rPr lang="ar-SY" sz="2000" dirty="0"/>
              <a:t>ما يزيد من احتمالية الشراء ويعزز تجربة التسوق الشخصية.</a:t>
            </a:r>
          </a:p>
          <a:p>
            <a:pPr algn="just" rtl="1">
              <a:lnSpc>
                <a:spcPct val="200000"/>
              </a:lnSpc>
            </a:pPr>
            <a:r>
              <a:rPr lang="ar-SY" sz="2000" b="1" dirty="0"/>
              <a:t>لعيش هذه التجربة يمكن زيارة الموقع عبر الرابط: </a:t>
            </a:r>
            <a:r>
              <a:rPr lang="en-US" sz="2000" b="1" dirty="0">
                <a:hlinkClick r:id="rId3"/>
              </a:rPr>
              <a:t>https://www.amazon</a:t>
            </a:r>
            <a:endParaRPr lang="ar-SY" sz="2000" b="1" dirty="0"/>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26" name="Picture 2" descr="Amazon rechnet mit Abflauen des Online ...">
            <a:extLst>
              <a:ext uri="{FF2B5EF4-FFF2-40B4-BE49-F238E27FC236}">
                <a16:creationId xmlns:a16="http://schemas.microsoft.com/office/drawing/2014/main" id="{4D473F9B-EF50-4E8B-A43D-7579308997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1" y="4712854"/>
            <a:ext cx="2891094" cy="120809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99130"/>
    </mc:Choice>
    <mc:Fallback xmlns="">
      <p:transition advTm="1991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13579" y="922349"/>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صعود الواقعين المعزز والافتراضي </a:t>
            </a:r>
          </a:p>
        </p:txBody>
      </p:sp>
      <p:sp>
        <p:nvSpPr>
          <p:cNvPr id="48" name="TextBox 47"/>
          <p:cNvSpPr txBox="1"/>
          <p:nvPr/>
        </p:nvSpPr>
        <p:spPr>
          <a:xfrm>
            <a:off x="913796" y="1785335"/>
            <a:ext cx="10541000" cy="4884479"/>
          </a:xfrm>
          <a:prstGeom prst="rect">
            <a:avLst/>
          </a:prstGeom>
          <a:noFill/>
        </p:spPr>
        <p:txBody>
          <a:bodyPr wrap="square" rtlCol="0">
            <a:spAutoFit/>
          </a:bodyPr>
          <a:lstStyle/>
          <a:p>
            <a:pPr algn="just" rtl="1">
              <a:lnSpc>
                <a:spcPct val="250000"/>
              </a:lnSpc>
            </a:pPr>
            <a:r>
              <a:rPr lang="ar-SY" sz="2000" dirty="0"/>
              <a:t>يُرجَّح أن تلعب تقنيات الواقعين المعزز والافتراضي دوراً أكبر من خلال توفير تجارب تفاعلية غامرة. هذه التجارب تدعم الرسائل الاتصالية عبر إشراك المستهلك في التجربة بدلاً من الاكتفاء بالمشاهدة. كما يمكن استخدام هذه التقنيات لتقديم عروض تجريبية للمنتجات بطريقة افتراضية، مما يعزز فهم المستهلك لقيمة المنتج ويزيد من احتمالية الشراء.</a:t>
            </a:r>
          </a:p>
          <a:p>
            <a:pPr algn="just" rtl="1">
              <a:lnSpc>
                <a:spcPct val="200000"/>
              </a:lnSpc>
            </a:pPr>
            <a:r>
              <a:rPr lang="ar-SY" sz="2000" b="1" dirty="0"/>
              <a:t>مثال: </a:t>
            </a:r>
            <a:r>
              <a:rPr lang="ar-SY" sz="2000" dirty="0"/>
              <a:t>تمكّن شركة (</a:t>
            </a:r>
            <a:r>
              <a:rPr lang="en-US" sz="2000" dirty="0"/>
              <a:t>IKEA</a:t>
            </a:r>
            <a:r>
              <a:rPr lang="ar-SY" sz="2000" dirty="0"/>
              <a:t>) العملاء من وضع الأثاث افتراضياً في منازلهم عبر تطبيقها، مما يساعدهم على تصور المساحة والتصميم قبل اتخاذ قرار الشراء.</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https://www.ikea.com/</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050" name="Picture 2" descr="Die Geschichte des IKEA-Logos - Free ...">
            <a:extLst>
              <a:ext uri="{FF2B5EF4-FFF2-40B4-BE49-F238E27FC236}">
                <a16:creationId xmlns:a16="http://schemas.microsoft.com/office/drawing/2014/main" id="{E5800EB8-2F4D-4CAB-991C-A333C0051C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6354" y="4551004"/>
            <a:ext cx="2576051" cy="15352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81690"/>
    </mc:Choice>
    <mc:Fallback xmlns="">
      <p:transition advTm="8169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4147"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دمج الصوت الرقمي والمساعدات الذكية</a:t>
            </a:r>
          </a:p>
        </p:txBody>
      </p:sp>
      <p:sp>
        <p:nvSpPr>
          <p:cNvPr id="48" name="TextBox 47"/>
          <p:cNvSpPr txBox="1"/>
          <p:nvPr/>
        </p:nvSpPr>
        <p:spPr>
          <a:xfrm>
            <a:off x="913796" y="1785335"/>
            <a:ext cx="10541000" cy="4769062"/>
          </a:xfrm>
          <a:prstGeom prst="rect">
            <a:avLst/>
          </a:prstGeom>
          <a:noFill/>
        </p:spPr>
        <p:txBody>
          <a:bodyPr wrap="square" rtlCol="0">
            <a:spAutoFit/>
          </a:bodyPr>
          <a:lstStyle/>
          <a:p>
            <a:pPr algn="just" rtl="1">
              <a:lnSpc>
                <a:spcPct val="250000"/>
              </a:lnSpc>
            </a:pPr>
            <a:r>
              <a:rPr lang="ar-SY" sz="2000" dirty="0"/>
              <a:t>يمثل البحث الصوتي والمساعدات الذكية مثل (</a:t>
            </a:r>
            <a:r>
              <a:rPr lang="en-US" sz="2000" dirty="0"/>
              <a:t>Alexa</a:t>
            </a:r>
            <a:r>
              <a:rPr lang="ar-SY" sz="2000" dirty="0"/>
              <a:t>)</a:t>
            </a:r>
            <a:r>
              <a:rPr lang="en-US" sz="2000" dirty="0"/>
              <a:t> </a:t>
            </a:r>
            <a:r>
              <a:rPr lang="ar-SY" sz="2000" dirty="0"/>
              <a:t>اتجاهاً مهماً في مستقبل الاتصالات التسويقية</a:t>
            </a:r>
            <a:r>
              <a:rPr lang="en-US" sz="2000" dirty="0"/>
              <a:t>. </a:t>
            </a:r>
            <a:r>
              <a:rPr lang="ar-SY" sz="2000" dirty="0"/>
              <a:t>إذ يغيّر البحث الصوتي طريقة صياغة الرسائل والمحتوى، ويجعل اللغة الطبيعية عنصراً أساسياً في الاتصالات. كما يدفع العلامات التجارية إلى تطوير محتوى مختصر وواضح يسهُل نطقه وفهمه صوتياً، بما يعزز التفاعل مع المستهلكين بطريقة أكثر طبيعية وسلاسة.</a:t>
            </a:r>
          </a:p>
          <a:p>
            <a:pPr algn="just" rtl="1">
              <a:lnSpc>
                <a:spcPct val="200000"/>
              </a:lnSpc>
            </a:pPr>
            <a:r>
              <a:rPr lang="ar-SY" sz="2000" b="1" dirty="0">
                <a:latin typeface="Times New Roman" panose="02020603050405020304" pitchFamily="18" charset="0"/>
              </a:rPr>
              <a:t>مثال: </a:t>
            </a:r>
            <a:r>
              <a:rPr lang="ar-SY" sz="2000" dirty="0">
                <a:latin typeface="Times New Roman" panose="02020603050405020304" pitchFamily="18" charset="0"/>
              </a:rPr>
              <a:t>تمكّن عملاء (</a:t>
            </a:r>
            <a:r>
              <a:rPr lang="en-US" sz="2000" dirty="0">
                <a:latin typeface="Times New Roman" panose="02020603050405020304" pitchFamily="18" charset="0"/>
              </a:rPr>
              <a:t>Domino’s</a:t>
            </a:r>
            <a:r>
              <a:rPr lang="ar-SY" sz="2000" dirty="0">
                <a:latin typeface="Times New Roman" panose="02020603050405020304" pitchFamily="18" charset="0"/>
              </a:rPr>
              <a:t>) من طلب البيتزا بسهولة عن طريق التحدث فقط إلى المساعد الصوتي، مما </a:t>
            </a:r>
          </a:p>
          <a:p>
            <a:pPr algn="just" rtl="1">
              <a:lnSpc>
                <a:spcPct val="200000"/>
              </a:lnSpc>
            </a:pPr>
            <a:r>
              <a:rPr lang="ar-SY" sz="2000" dirty="0">
                <a:latin typeface="Times New Roman" panose="02020603050405020304" pitchFamily="18" charset="0"/>
              </a:rPr>
              <a:t>يسرّع العملية ويجعل تجربة الطلب أكثر سلاسة وراحة.</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https://www.dominos.com/</a:t>
            </a:r>
            <a:endParaRPr lang="en-US" sz="2000" b="1" dirty="0">
              <a:latin typeface="Times New Roman" panose="02020603050405020304" pitchFamily="18" charset="0"/>
            </a:endParaRP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3074" name="Picture 2" descr="Domino's Pizza Deutschland">
            <a:extLst>
              <a:ext uri="{FF2B5EF4-FFF2-40B4-BE49-F238E27FC236}">
                <a16:creationId xmlns:a16="http://schemas.microsoft.com/office/drawing/2014/main" id="{3896444B-F2BC-4B1A-A677-02AC480594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3795" y="4174493"/>
            <a:ext cx="1711417" cy="171141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75064381"/>
      </p:ext>
    </p:extLst>
  </p:cSld>
  <p:clrMapOvr>
    <a:masterClrMapping/>
  </p:clrMapOvr>
  <mc:AlternateContent xmlns:mc="http://schemas.openxmlformats.org/markup-compatibility/2006" xmlns:p14="http://schemas.microsoft.com/office/powerpoint/2010/main">
    <mc:Choice Requires="p14">
      <p:transition p14:dur="10" advTm="81690"/>
    </mc:Choice>
    <mc:Fallback xmlns="">
      <p:transition advTm="816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1038134"/>
            <a:ext cx="7293789"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التركيز على الاستدامة كجزء من هوية الاتصال</a:t>
            </a:r>
          </a:p>
        </p:txBody>
      </p:sp>
      <p:sp>
        <p:nvSpPr>
          <p:cNvPr id="48" name="TextBox 47"/>
          <p:cNvSpPr txBox="1"/>
          <p:nvPr/>
        </p:nvSpPr>
        <p:spPr>
          <a:xfrm>
            <a:off x="913796" y="1785335"/>
            <a:ext cx="10541000" cy="4884479"/>
          </a:xfrm>
          <a:prstGeom prst="rect">
            <a:avLst/>
          </a:prstGeom>
          <a:noFill/>
        </p:spPr>
        <p:txBody>
          <a:bodyPr wrap="square" rtlCol="0">
            <a:spAutoFit/>
          </a:bodyPr>
          <a:lstStyle/>
          <a:p>
            <a:pPr algn="just" rtl="1">
              <a:lnSpc>
                <a:spcPct val="250000"/>
              </a:lnSpc>
            </a:pPr>
            <a:r>
              <a:rPr lang="ar-SY" sz="2000" dirty="0"/>
              <a:t>يزداد اهتمام الجمهور بالعلامات التي تلتزم بالاستدامة، مما يجعلها محوراً رئيسياً في الاتصالات المستقبلية. كما ستتوقع الجماهير أن تتبنى الشركات ممارسات صديقة للبيئة في جميع جوانب عملها، بدءاً من الإنتاج وحتى التوزيع. علاوة على ذلك، ستسهم الرسائل الاتصالية المستدامة في تعزيز صورة العلامة التجارية وبناء الثقة مع العملاء بشكل مستمر.</a:t>
            </a:r>
            <a:endParaRPr lang="en-US" sz="2000" dirty="0"/>
          </a:p>
          <a:p>
            <a:pPr algn="just" rtl="1">
              <a:lnSpc>
                <a:spcPct val="200000"/>
              </a:lnSpc>
            </a:pPr>
            <a:r>
              <a:rPr lang="ar-SY" sz="2000" b="1" dirty="0">
                <a:latin typeface="Times New Roman" panose="02020603050405020304" pitchFamily="18" charset="0"/>
              </a:rPr>
              <a:t>مثال: </a:t>
            </a:r>
            <a:r>
              <a:rPr lang="ar-SY" sz="2000" dirty="0">
                <a:latin typeface="Times New Roman" panose="02020603050405020304" pitchFamily="18" charset="0"/>
              </a:rPr>
              <a:t>تلتزم شركة (</a:t>
            </a:r>
            <a:r>
              <a:rPr lang="en-US" sz="2000" dirty="0">
                <a:latin typeface="Times New Roman" panose="02020603050405020304" pitchFamily="18" charset="0"/>
              </a:rPr>
              <a:t>Nestlé</a:t>
            </a:r>
            <a:r>
              <a:rPr lang="ar-SY" sz="2000" dirty="0">
                <a:latin typeface="Times New Roman" panose="02020603050405020304" pitchFamily="18" charset="0"/>
              </a:rPr>
              <a:t>) بممارسات الاستدامة من خلال تحسين كفاءة استهلاك المياه والطاقة في مصانعها، وتوضح هذه الجهود في حملاتها التسويقية لتعزيز صورة العلامة التجارية وكسب ثقة العملاء.</a:t>
            </a:r>
          </a:p>
          <a:p>
            <a:pPr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https://www.nestle.com/</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098" name="Picture 2" descr="NESTLÉ Pledged to eliminate at least 18 ...">
            <a:extLst>
              <a:ext uri="{FF2B5EF4-FFF2-40B4-BE49-F238E27FC236}">
                <a16:creationId xmlns:a16="http://schemas.microsoft.com/office/drawing/2014/main" id="{DF2AAFB5-8C39-4A0C-93BE-103C781037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7057" y="4794317"/>
            <a:ext cx="2034817" cy="12097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39371380"/>
      </p:ext>
    </p:extLst>
  </p:cSld>
  <p:clrMapOvr>
    <a:masterClrMapping/>
  </p:clrMapOvr>
  <mc:AlternateContent xmlns:mc="http://schemas.openxmlformats.org/markup-compatibility/2006" xmlns:p14="http://schemas.microsoft.com/office/powerpoint/2010/main">
    <mc:Choice Requires="p14">
      <p:transition p14:dur="10" advTm="81690"/>
    </mc:Choice>
    <mc:Fallback xmlns="">
      <p:transition advTm="816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7516" y="1271807"/>
            <a:ext cx="8130073" cy="5344476"/>
          </a:xfrm>
          <a:prstGeom prst="rect">
            <a:avLst/>
          </a:prstGeom>
          <a:noFill/>
        </p:spPr>
        <p:txBody>
          <a:bodyPr wrap="square" rtlCol="0">
            <a:spAutoFit/>
          </a:bodyPr>
          <a:lstStyle/>
          <a:p>
            <a:pPr algn="just" rtl="1">
              <a:lnSpc>
                <a:spcPct val="250000"/>
              </a:lnSpc>
            </a:pPr>
            <a:r>
              <a:rPr lang="ar-SY" sz="2000" dirty="0"/>
              <a:t>يتضح مما سبق أن الاتجاهات الحديثة في الاتصالات التسويقية المتكاملة تشكل إطاراً متطوراً يواكب تحوّلات البيئة الرقمية، ويعزز قدرة العلامات على التفاعل الذكي مع المستهلكين. فالتكامل بين الذكاء الاصطناعي، والتحليلات التنبؤية، والمسؤولية الأخلاقية، ووسائل التواصل الاجتماعي، أصبح ضرورة وليس خياراً. كما يبرز المستقبل دوراً أكبر للتخصيص والوسائط التفاعلية، مما يرفع سقف توقعات الجمهور تجاه العلامات. ومع استمرار التغيير، تظل المرونة والاتساق والشفافية ركائز أساسية لبناء اتصالات فعّالة ومستدامة. ومن خلال تبني هذه المبادئ، تستطيع المؤسسات تعزيز مكانتها التنافسية وبناء علاقات طويلة الأمد مع جمهورها.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01355"/>
    </mc:Choice>
    <mc:Fallback xmlns="">
      <p:transition spd="slow" advTm="1013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5030372"/>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دراسة حالة تطبيقية في 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0813"/>
    </mc:Choice>
    <mc:Fallback xmlns="">
      <p:transition spd="slow" advTm="20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17"/>
    </mc:Choice>
    <mc:Fallback xmlns="">
      <p:transition spd="slow" advTm="571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5.8"/>
</p:tagLst>
</file>

<file path=ppt/tags/tag3.xml><?xml version="1.0" encoding="utf-8"?>
<p:tagLst xmlns:a="http://schemas.openxmlformats.org/drawingml/2006/main" xmlns:r="http://schemas.openxmlformats.org/officeDocument/2006/relationships" xmlns:p="http://schemas.openxmlformats.org/presentationml/2006/main">
  <p:tag name="TIMING" val="|0.3"/>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37D115-996D-42D6-8154-5C5B1B469251}"/>
</file>

<file path=customXml/itemProps2.xml><?xml version="1.0" encoding="utf-8"?>
<ds:datastoreItem xmlns:ds="http://schemas.openxmlformats.org/officeDocument/2006/customXml" ds:itemID="{51A66143-79C8-48C8-B5CB-5C9A395A6DB4}"/>
</file>

<file path=customXml/itemProps3.xml><?xml version="1.0" encoding="utf-8"?>
<ds:datastoreItem xmlns:ds="http://schemas.openxmlformats.org/officeDocument/2006/customXml" ds:itemID="{01491B95-E1E4-4629-9F8F-567D1D95CA8F}"/>
</file>

<file path=docProps/app.xml><?xml version="1.0" encoding="utf-8"?>
<Properties xmlns="http://schemas.openxmlformats.org/officeDocument/2006/extended-properties" xmlns:vt="http://schemas.openxmlformats.org/officeDocument/2006/docPropsVTypes">
  <TotalTime>8729</TotalTime>
  <Words>3409</Words>
  <Application>Microsoft Office PowerPoint</Application>
  <PresentationFormat>Widescreen</PresentationFormat>
  <Paragraphs>232</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1391</cp:revision>
  <dcterms:created xsi:type="dcterms:W3CDTF">2025-07-01T03:58:26Z</dcterms:created>
  <dcterms:modified xsi:type="dcterms:W3CDTF">2025-11-18T11:34:25Z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