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543" r:id="rId5"/>
    <p:sldId id="586" r:id="rId6"/>
    <p:sldId id="481" r:id="rId7"/>
    <p:sldId id="600" r:id="rId8"/>
    <p:sldId id="592" r:id="rId9"/>
    <p:sldId id="574" r:id="rId10"/>
    <p:sldId id="601" r:id="rId11"/>
    <p:sldId id="590" r:id="rId12"/>
    <p:sldId id="589" r:id="rId13"/>
    <p:sldId id="591" r:id="rId14"/>
    <p:sldId id="602" r:id="rId15"/>
    <p:sldId id="587" r:id="rId16"/>
    <p:sldId id="588" r:id="rId17"/>
    <p:sldId id="575" r:id="rId18"/>
    <p:sldId id="603" r:id="rId19"/>
    <p:sldId id="576" r:id="rId20"/>
    <p:sldId id="604" r:id="rId21"/>
    <p:sldId id="593" r:id="rId22"/>
    <p:sldId id="577" r:id="rId23"/>
    <p:sldId id="578" r:id="rId24"/>
    <p:sldId id="579" r:id="rId25"/>
    <p:sldId id="605" r:id="rId26"/>
    <p:sldId id="580" r:id="rId27"/>
    <p:sldId id="581" r:id="rId28"/>
    <p:sldId id="582" r:id="rId29"/>
    <p:sldId id="606" r:id="rId30"/>
    <p:sldId id="583" r:id="rId31"/>
    <p:sldId id="607" r:id="rId32"/>
    <p:sldId id="554" r:id="rId33"/>
    <p:sldId id="608" r:id="rId34"/>
    <p:sldId id="584" r:id="rId35"/>
    <p:sldId id="556" r:id="rId36"/>
    <p:sldId id="557" r:id="rId37"/>
    <p:sldId id="558" r:id="rId38"/>
    <p:sldId id="585" r:id="rId39"/>
    <p:sldId id="610" r:id="rId40"/>
    <p:sldId id="598" r:id="rId41"/>
    <p:sldId id="609" r:id="rId42"/>
    <p:sldId id="597" r:id="rId43"/>
    <p:sldId id="59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Lst>
        </p14:section>
        <p14:section name="Default Section" id="{1233FA68-E045-4622-A58C-72A4C476288F}">
          <p14:sldIdLst>
            <p14:sldId id="586"/>
            <p14:sldId id="481"/>
            <p14:sldId id="600"/>
            <p14:sldId id="592"/>
            <p14:sldId id="574"/>
            <p14:sldId id="601"/>
            <p14:sldId id="590"/>
            <p14:sldId id="589"/>
            <p14:sldId id="591"/>
            <p14:sldId id="602"/>
            <p14:sldId id="587"/>
            <p14:sldId id="588"/>
            <p14:sldId id="575"/>
            <p14:sldId id="603"/>
            <p14:sldId id="576"/>
            <p14:sldId id="604"/>
            <p14:sldId id="593"/>
            <p14:sldId id="577"/>
            <p14:sldId id="578"/>
            <p14:sldId id="579"/>
            <p14:sldId id="605"/>
            <p14:sldId id="580"/>
            <p14:sldId id="581"/>
            <p14:sldId id="582"/>
            <p14:sldId id="606"/>
            <p14:sldId id="583"/>
            <p14:sldId id="607"/>
            <p14:sldId id="554"/>
            <p14:sldId id="608"/>
            <p14:sldId id="584"/>
            <p14:sldId id="556"/>
            <p14:sldId id="557"/>
            <p14:sldId id="558"/>
            <p14:sldId id="585"/>
            <p14:sldId id="610"/>
            <p14:sldId id="598"/>
            <p14:sldId id="609"/>
            <p14:sldId id="597"/>
            <p14:sldId id="59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47C2F1"/>
    <a:srgbClr val="F58221"/>
    <a:srgbClr val="00AEEF"/>
    <a:srgbClr val="FFD200"/>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94" autoAdjust="0"/>
    <p:restoredTop sz="94660"/>
  </p:normalViewPr>
  <p:slideViewPr>
    <p:cSldViewPr snapToGrid="0">
      <p:cViewPr varScale="1">
        <p:scale>
          <a:sx n="68" d="100"/>
          <a:sy n="68" d="100"/>
        </p:scale>
        <p:origin x="80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8.png"/><Relationship Id="rId1" Type="http://schemas.openxmlformats.org/officeDocument/2006/relationships/slideLayout" Target="../slideLayouts/slideLayout13.xml"/><Relationship Id="rId5" Type="http://schemas.openxmlformats.org/officeDocument/2006/relationships/image" Target="../media/image13.jpg"/><Relationship Id="rId4" Type="http://schemas.openxmlformats.org/officeDocument/2006/relationships/image" Target="../media/image12.jpg"/></Relationships>
</file>

<file path=ppt/slides/_rels/slide2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8.png"/><Relationship Id="rId1" Type="http://schemas.openxmlformats.org/officeDocument/2006/relationships/slideLayout" Target="../slideLayouts/slideLayout13.xml"/><Relationship Id="rId4" Type="http://schemas.openxmlformats.org/officeDocument/2006/relationships/image" Target="../media/image16.jpg"/></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3.xml"/><Relationship Id="rId5" Type="http://schemas.openxmlformats.org/officeDocument/2006/relationships/image" Target="../media/image20.png"/><Relationship Id="rId4" Type="http://schemas.openxmlformats.org/officeDocument/2006/relationships/image" Target="../media/image19.svg"/></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3.xml"/><Relationship Id="rId5" Type="http://schemas.openxmlformats.org/officeDocument/2006/relationships/image" Target="../media/image21.png"/><Relationship Id="rId4" Type="http://schemas.openxmlformats.org/officeDocument/2006/relationships/image" Target="../media/image19.svg"/></Relationships>
</file>

<file path=ppt/slides/_rels/slide3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jpeg"/><Relationship Id="rId1" Type="http://schemas.openxmlformats.org/officeDocument/2006/relationships/slideLayout" Target="../slideLayouts/slideLayout14.xml"/><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Aya  Mohamed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1B20531-8335-8A06-4DEF-68F65E81AC94}"/>
              </a:ext>
            </a:extLst>
          </p:cNvPr>
          <p:cNvSpPr txBox="1"/>
          <p:nvPr/>
        </p:nvSpPr>
        <p:spPr>
          <a:xfrm>
            <a:off x="347011" y="2424037"/>
            <a:ext cx="4575291"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Design</a:t>
            </a:r>
            <a:r>
              <a:rPr lang="en-US" sz="4400" b="1" dirty="0">
                <a:solidFill>
                  <a:srgbClr val="00AEEF"/>
                </a:solidFill>
                <a:latin typeface="Tajawal Medium" panose="00000600000000000000" pitchFamily="2" charset="-78"/>
                <a:cs typeface="Tajawal Medium" panose="00000600000000000000" pitchFamily="2" charset="-78"/>
              </a:rPr>
              <a:t> Thinking</a:t>
            </a:r>
          </a:p>
        </p:txBody>
      </p:sp>
      <p:sp>
        <p:nvSpPr>
          <p:cNvPr id="3" name="TextBox 2">
            <a:extLst>
              <a:ext uri="{FF2B5EF4-FFF2-40B4-BE49-F238E27FC236}">
                <a16:creationId xmlns:a16="http://schemas.microsoft.com/office/drawing/2014/main" id="{E2AFEBD7-15AC-0649-E56D-D7FDACF31928}"/>
              </a:ext>
            </a:extLst>
          </p:cNvPr>
          <p:cNvSpPr txBox="1"/>
          <p:nvPr/>
        </p:nvSpPr>
        <p:spPr>
          <a:xfrm>
            <a:off x="146083" y="5088319"/>
            <a:ext cx="3358612" cy="707886"/>
          </a:xfrm>
          <a:prstGeom prst="rect">
            <a:avLst/>
          </a:prstGeom>
          <a:noFill/>
        </p:spPr>
        <p:txBody>
          <a:bodyPr wrap="none" rtlCol="0">
            <a:spAutoFit/>
          </a:bodyPr>
          <a:lstStyle/>
          <a:p>
            <a:r>
              <a:rPr lang="en-US" sz="2000" dirty="0">
                <a:latin typeface="Tajawal Medium" panose="00000600000000000000" pitchFamily="2" charset="-78"/>
                <a:cs typeface="Tajawal Medium" panose="00000600000000000000" pitchFamily="2" charset="-78"/>
              </a:rPr>
              <a:t>ENT 621</a:t>
            </a:r>
          </a:p>
          <a:p>
            <a:r>
              <a:rPr lang="en-US" sz="2000" dirty="0">
                <a:latin typeface="Tajawal Medium" panose="00000600000000000000" pitchFamily="2" charset="-78"/>
                <a:cs typeface="Tajawal Medium" panose="00000600000000000000" pitchFamily="2" charset="-78"/>
              </a:rPr>
              <a:t>Master of Entrepreneurship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17CCA24-3B54-3E80-C3B9-23DFE6132CD7}"/>
              </a:ext>
            </a:extLst>
          </p:cNvPr>
          <p:cNvSpPr/>
          <p:nvPr/>
        </p:nvSpPr>
        <p:spPr>
          <a:xfrm>
            <a:off x="1762033" y="4439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E506C803-7C1C-EE1B-7B26-8158DE2C1150}"/>
              </a:ext>
            </a:extLst>
          </p:cNvPr>
          <p:cNvSpPr/>
          <p:nvPr/>
        </p:nvSpPr>
        <p:spPr>
          <a:xfrm>
            <a:off x="8469009" y="170048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11">
            <a:extLst>
              <a:ext uri="{FF2B5EF4-FFF2-40B4-BE49-F238E27FC236}">
                <a16:creationId xmlns:a16="http://schemas.microsoft.com/office/drawing/2014/main" id="{12B831E1-9310-75AC-5F6F-856B73FFC138}"/>
              </a:ext>
            </a:extLst>
          </p:cNvPr>
          <p:cNvSpPr/>
          <p:nvPr/>
        </p:nvSpPr>
        <p:spPr>
          <a:xfrm>
            <a:off x="1181062" y="1285192"/>
            <a:ext cx="9345750"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FC2707DC-5A18-1750-99D0-A7442061D8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7046" y="5742678"/>
            <a:ext cx="1929723" cy="901049"/>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8922470" cy="413853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411081"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In The previous Lecture: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2016134" y="1856184"/>
            <a:ext cx="9176021" cy="2739211"/>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Principles of Design Thinking</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process of Design Thinking</a:t>
            </a:r>
          </a:p>
          <a:p>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Problem space- The solution space</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Design Thinking phases</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How to plan a Design Thinking project</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Examples of Design solutions using DT </a:t>
            </a: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Process</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Problem Space</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Solution Space</a:t>
            </a:r>
            <a:endParaRPr lang="en-US" sz="2400" dirty="0">
              <a:solidFill>
                <a:srgbClr val="FFFFFF"/>
              </a:solidFill>
            </a:endParaRPr>
          </a:p>
        </p:txBody>
      </p:sp>
    </p:spTree>
    <p:extLst>
      <p:ext uri="{BB962C8B-B14F-4D97-AF65-F5344CB8AC3E}">
        <p14:creationId xmlns:p14="http://schemas.microsoft.com/office/powerpoint/2010/main" val="1988856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FD1764F-F8CD-321A-A93C-E5DF6BFEBB0C}"/>
              </a:ext>
            </a:extLst>
          </p:cNvPr>
          <p:cNvSpPr/>
          <p:nvPr/>
        </p:nvSpPr>
        <p:spPr>
          <a:xfrm>
            <a:off x="1771923" y="34842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FCE2C107-FFE7-06DC-82C6-D7921F14FC9B}"/>
              </a:ext>
            </a:extLst>
          </p:cNvPr>
          <p:cNvSpPr/>
          <p:nvPr/>
        </p:nvSpPr>
        <p:spPr>
          <a:xfrm>
            <a:off x="8440124" y="16636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10">
            <a:extLst>
              <a:ext uri="{FF2B5EF4-FFF2-40B4-BE49-F238E27FC236}">
                <a16:creationId xmlns:a16="http://schemas.microsoft.com/office/drawing/2014/main" id="{75B1A444-1FB0-2FFC-43E2-485B1DFCEAA1}"/>
              </a:ext>
            </a:extLst>
          </p:cNvPr>
          <p:cNvSpPr/>
          <p:nvPr/>
        </p:nvSpPr>
        <p:spPr>
          <a:xfrm>
            <a:off x="1181062" y="1285192"/>
            <a:ext cx="9345750"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AECBB8F3-924F-E2D0-F480-A85CA47C2C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8254" y="5734719"/>
            <a:ext cx="1929723" cy="901049"/>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8748012" cy="413853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In This Lecture: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2180725"/>
            <a:ext cx="8879458" cy="1569660"/>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Co-design, co-production and co-creation</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Innovation in Business</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Innovation Frameworks </a:t>
            </a:r>
          </a:p>
          <a:p>
            <a:r>
              <a:rPr lang="en-US" sz="2400" dirty="0">
                <a:solidFill>
                  <a:srgbClr val="2D3956"/>
                </a:solidFill>
                <a:latin typeface="Tajawal ExtraBold" panose="00000800000000000000" pitchFamily="2" charset="-78"/>
                <a:cs typeface="Tajawal ExtraBold" panose="00000800000000000000" pitchFamily="2" charset="-78"/>
              </a:rPr>
              <a:t> </a:t>
            </a: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Co-design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Co-production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Co-creation </a:t>
            </a:r>
            <a:endParaRPr lang="en-US" sz="2400" dirty="0">
              <a:solidFill>
                <a:srgbClr val="FFFFFF"/>
              </a:solidFill>
            </a:endParaRPr>
          </a:p>
        </p:txBody>
      </p:sp>
    </p:spTree>
    <p:extLst>
      <p:ext uri="{BB962C8B-B14F-4D97-AF65-F5344CB8AC3E}">
        <p14:creationId xmlns:p14="http://schemas.microsoft.com/office/powerpoint/2010/main" val="7529510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FD1764F-F8CD-321A-A93C-E5DF6BFEBB0C}"/>
              </a:ext>
            </a:extLst>
          </p:cNvPr>
          <p:cNvSpPr/>
          <p:nvPr/>
        </p:nvSpPr>
        <p:spPr>
          <a:xfrm>
            <a:off x="1771923" y="34842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FCE2C107-FFE7-06DC-82C6-D7921F14FC9B}"/>
              </a:ext>
            </a:extLst>
          </p:cNvPr>
          <p:cNvSpPr/>
          <p:nvPr/>
        </p:nvSpPr>
        <p:spPr>
          <a:xfrm>
            <a:off x="8440124" y="16636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10">
            <a:extLst>
              <a:ext uri="{FF2B5EF4-FFF2-40B4-BE49-F238E27FC236}">
                <a16:creationId xmlns:a16="http://schemas.microsoft.com/office/drawing/2014/main" id="{75B1A444-1FB0-2FFC-43E2-485B1DFCEAA1}"/>
              </a:ext>
            </a:extLst>
          </p:cNvPr>
          <p:cNvSpPr/>
          <p:nvPr/>
        </p:nvSpPr>
        <p:spPr>
          <a:xfrm>
            <a:off x="1181062" y="1285192"/>
            <a:ext cx="9345750"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AECBB8F3-924F-E2D0-F480-A85CA47C2C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8254" y="5734719"/>
            <a:ext cx="1929723" cy="901049"/>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8748012" cy="413853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In This Lecture: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997845"/>
            <a:ext cx="8879458" cy="2677656"/>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Co-design, co-production and co-creation</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Innovation in Business</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Innovation Frameworks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What makes co-design work or fail, and what co-production really is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Co creation and co production in Education</a:t>
            </a:r>
          </a:p>
          <a:p>
            <a:r>
              <a:rPr lang="en-US" sz="2400" dirty="0">
                <a:solidFill>
                  <a:srgbClr val="2D3956"/>
                </a:solidFill>
                <a:latin typeface="Tajawal ExtraBold" panose="00000800000000000000" pitchFamily="2" charset="-78"/>
                <a:cs typeface="Tajawal ExtraBold" panose="00000800000000000000" pitchFamily="2" charset="-78"/>
              </a:rPr>
              <a:t> </a:t>
            </a: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Co-design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Co-production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Co-creation </a:t>
            </a:r>
            <a:endParaRPr lang="en-US" sz="2400" dirty="0">
              <a:solidFill>
                <a:srgbClr val="FFFFFF"/>
              </a:solidFill>
            </a:endParaRPr>
          </a:p>
        </p:txBody>
      </p:sp>
    </p:spTree>
    <p:extLst>
      <p:ext uri="{BB962C8B-B14F-4D97-AF65-F5344CB8AC3E}">
        <p14:creationId xmlns:p14="http://schemas.microsoft.com/office/powerpoint/2010/main" val="18709886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7BDB712-2CEE-E4E3-AAE9-77F6615E21AD}"/>
              </a:ext>
            </a:extLst>
          </p:cNvPr>
          <p:cNvSpPr/>
          <p:nvPr/>
        </p:nvSpPr>
        <p:spPr>
          <a:xfrm>
            <a:off x="2060602" y="35985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7335693C-9379-F148-8EBB-0F6FCD947FC9}"/>
              </a:ext>
            </a:extLst>
          </p:cNvPr>
          <p:cNvSpPr/>
          <p:nvPr/>
        </p:nvSpPr>
        <p:spPr>
          <a:xfrm>
            <a:off x="8339282" y="15353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a:extLst>
              <a:ext uri="{FF2B5EF4-FFF2-40B4-BE49-F238E27FC236}">
                <a16:creationId xmlns:a16="http://schemas.microsoft.com/office/drawing/2014/main" id="{BF631CF9-83E7-8E5A-E228-1ACFDCF19A49}"/>
              </a:ext>
            </a:extLst>
          </p:cNvPr>
          <p:cNvSpPr/>
          <p:nvPr/>
        </p:nvSpPr>
        <p:spPr>
          <a:xfrm>
            <a:off x="1181062" y="1285192"/>
            <a:ext cx="9345750"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5FC52CC0-6E75-D206-7514-F911CA43FE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62876"/>
            <a:ext cx="1929723" cy="901049"/>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8857049" cy="452431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424856" cy="1384995"/>
          </a:xfrm>
          <a:prstGeom prst="rect">
            <a:avLst/>
          </a:prstGeom>
          <a:noFill/>
        </p:spPr>
        <p:txBody>
          <a:bodyPr wrap="square" rtlCol="0">
            <a:spAutoFit/>
          </a:bodyPr>
          <a:lstStyle/>
          <a:p>
            <a:r>
              <a:rPr lang="en-US" sz="2800" b="1" dirty="0" err="1">
                <a:solidFill>
                  <a:srgbClr val="203E5F"/>
                </a:solidFill>
              </a:rPr>
              <a:t>CO-production</a:t>
            </a:r>
            <a:r>
              <a:rPr lang="en-US" sz="2800" b="1" dirty="0">
                <a:solidFill>
                  <a:srgbClr val="203E5F"/>
                </a:solidFill>
              </a:rPr>
              <a:t>, CO-design and CO-creation</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2480863" y="1815897"/>
            <a:ext cx="7799310" cy="3785652"/>
          </a:xfrm>
          <a:prstGeom prst="rect">
            <a:avLst/>
          </a:prstGeom>
          <a:noFill/>
        </p:spPr>
        <p:txBody>
          <a:bodyPr wrap="square" rtlCol="0">
            <a:spAutoFit/>
          </a:bodyPr>
          <a:lstStyle/>
          <a:p>
            <a:pPr algn="ctr"/>
            <a:r>
              <a:rPr lang="en-US" sz="2400" b="1" dirty="0">
                <a:solidFill>
                  <a:srgbClr val="FF0000"/>
                </a:solidFill>
              </a:rPr>
              <a:t>CO from the word co-operation meaning doing together </a:t>
            </a:r>
          </a:p>
          <a:p>
            <a:endParaRPr lang="en-US" sz="2400" dirty="0"/>
          </a:p>
          <a:p>
            <a:r>
              <a:rPr lang="en-US" sz="2400" dirty="0"/>
              <a:t>Co-production, co-design and experience-led design (UX design) are forms of Innovation  </a:t>
            </a:r>
            <a:br>
              <a:rPr lang="en-US" sz="2400" dirty="0"/>
            </a:br>
            <a:endParaRPr lang="en-US" sz="2400" dirty="0"/>
          </a:p>
          <a:p>
            <a:endParaRPr lang="en-US" sz="2400" dirty="0"/>
          </a:p>
          <a:p>
            <a:endParaRPr lang="en-US" sz="2400" dirty="0"/>
          </a:p>
          <a:p>
            <a:endParaRPr lang="en-US" sz="2400" dirty="0"/>
          </a:p>
          <a:p>
            <a:r>
              <a:rPr lang="en-US" sz="2400" dirty="0">
                <a:solidFill>
                  <a:srgbClr val="2D3956"/>
                </a:solidFill>
                <a:latin typeface="Tajawal ExtraBold" panose="00000800000000000000" pitchFamily="2" charset="-78"/>
                <a:cs typeface="Tajawal ExtraBold" panose="00000800000000000000" pitchFamily="2" charset="-78"/>
              </a:rPr>
              <a:t>Co-production is the</a:t>
            </a:r>
            <a:r>
              <a:rPr lang="en-US" sz="2400" dirty="0">
                <a:solidFill>
                  <a:srgbClr val="FF0000"/>
                </a:solidFill>
                <a:latin typeface="Tajawal ExtraBold" panose="00000800000000000000" pitchFamily="2" charset="-78"/>
                <a:cs typeface="Tajawal ExtraBold" panose="00000800000000000000" pitchFamily="2" charset="-78"/>
              </a:rPr>
              <a:t> latest </a:t>
            </a:r>
            <a:r>
              <a:rPr lang="en-US" sz="2400" dirty="0">
                <a:solidFill>
                  <a:srgbClr val="2D3956"/>
                </a:solidFill>
                <a:latin typeface="Tajawal ExtraBold" panose="00000800000000000000" pitchFamily="2" charset="-78"/>
                <a:cs typeface="Tajawal ExtraBold" panose="00000800000000000000" pitchFamily="2" charset="-78"/>
              </a:rPr>
              <a:t>in a series of innovation frameworks</a:t>
            </a:r>
          </a:p>
        </p:txBody>
      </p:sp>
      <p:pic>
        <p:nvPicPr>
          <p:cNvPr id="2050" name="Picture 2" descr="Image result for codesign, co production and co creation">
            <a:extLst>
              <a:ext uri="{FF2B5EF4-FFF2-40B4-BE49-F238E27FC236}">
                <a16:creationId xmlns:a16="http://schemas.microsoft.com/office/drawing/2014/main" id="{AD6E8BC8-7DD5-B913-9652-24190C208A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5636" y="2913343"/>
            <a:ext cx="2412276" cy="1871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30956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30B5D60-0F9C-9D3D-6617-0C917ED53D68}"/>
              </a:ext>
            </a:extLst>
          </p:cNvPr>
          <p:cNvSpPr/>
          <p:nvPr/>
        </p:nvSpPr>
        <p:spPr>
          <a:xfrm>
            <a:off x="2057612" y="32885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9D3A8250-966B-72E1-3508-F73D6BD0A6BE}"/>
              </a:ext>
            </a:extLst>
          </p:cNvPr>
          <p:cNvSpPr/>
          <p:nvPr/>
        </p:nvSpPr>
        <p:spPr>
          <a:xfrm>
            <a:off x="8519657" y="168830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8">
            <a:extLst>
              <a:ext uri="{FF2B5EF4-FFF2-40B4-BE49-F238E27FC236}">
                <a16:creationId xmlns:a16="http://schemas.microsoft.com/office/drawing/2014/main" id="{037AA7D5-5733-C4E3-3CCC-C518BE1AF806}"/>
              </a:ext>
            </a:extLst>
          </p:cNvPr>
          <p:cNvSpPr/>
          <p:nvPr/>
        </p:nvSpPr>
        <p:spPr>
          <a:xfrm>
            <a:off x="1181062" y="1285192"/>
            <a:ext cx="9345750"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1678C66E-9A15-6DF0-2EBF-A79D31DA2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7889" y="5811427"/>
            <a:ext cx="1929723" cy="901049"/>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8782739" cy="452431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rgbClr val="203E5F"/>
                </a:solidFill>
              </a:rPr>
              <a:t>Co-production, co-design and co-creation</a:t>
            </a:r>
          </a:p>
          <a:p>
            <a:endParaRPr lang="en-US" sz="2800" b="1" dirty="0">
              <a:solidFill>
                <a:srgbClr val="203E5F"/>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pic>
        <p:nvPicPr>
          <p:cNvPr id="8" name="Picture 7">
            <a:extLst>
              <a:ext uri="{FF2B5EF4-FFF2-40B4-BE49-F238E27FC236}">
                <a16:creationId xmlns:a16="http://schemas.microsoft.com/office/drawing/2014/main" id="{F4FD2F26-7778-D16F-3612-ECAFEE6404BF}"/>
              </a:ext>
            </a:extLst>
          </p:cNvPr>
          <p:cNvPicPr>
            <a:picLocks noChangeAspect="1"/>
          </p:cNvPicPr>
          <p:nvPr/>
        </p:nvPicPr>
        <p:blipFill rotWithShape="1">
          <a:blip r:embed="rId3"/>
          <a:srcRect r="40602"/>
          <a:stretch/>
        </p:blipFill>
        <p:spPr>
          <a:xfrm>
            <a:off x="1919550" y="1222177"/>
            <a:ext cx="4692265" cy="5071036"/>
          </a:xfrm>
          <a:prstGeom prst="rect">
            <a:avLst/>
          </a:prstGeom>
        </p:spPr>
      </p:pic>
    </p:spTree>
    <p:extLst>
      <p:ext uri="{BB962C8B-B14F-4D97-AF65-F5344CB8AC3E}">
        <p14:creationId xmlns:p14="http://schemas.microsoft.com/office/powerpoint/2010/main" val="840698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30B5D60-0F9C-9D3D-6617-0C917ED53D68}"/>
              </a:ext>
            </a:extLst>
          </p:cNvPr>
          <p:cNvSpPr/>
          <p:nvPr/>
        </p:nvSpPr>
        <p:spPr>
          <a:xfrm>
            <a:off x="2057612" y="32885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9D3A8250-966B-72E1-3508-F73D6BD0A6BE}"/>
              </a:ext>
            </a:extLst>
          </p:cNvPr>
          <p:cNvSpPr/>
          <p:nvPr/>
        </p:nvSpPr>
        <p:spPr>
          <a:xfrm>
            <a:off x="8519657" y="168830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8">
            <a:extLst>
              <a:ext uri="{FF2B5EF4-FFF2-40B4-BE49-F238E27FC236}">
                <a16:creationId xmlns:a16="http://schemas.microsoft.com/office/drawing/2014/main" id="{037AA7D5-5733-C4E3-3CCC-C518BE1AF806}"/>
              </a:ext>
            </a:extLst>
          </p:cNvPr>
          <p:cNvSpPr/>
          <p:nvPr/>
        </p:nvSpPr>
        <p:spPr>
          <a:xfrm>
            <a:off x="1181062" y="1285192"/>
            <a:ext cx="9345750"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1678C66E-9A15-6DF0-2EBF-A79D31DA2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7889" y="5811427"/>
            <a:ext cx="1929723" cy="901049"/>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8782739" cy="452431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rgbClr val="203E5F"/>
                </a:solidFill>
              </a:rPr>
              <a:t>Co-production, co-design and co-creation</a:t>
            </a:r>
          </a:p>
          <a:p>
            <a:endParaRPr lang="en-US" sz="2800" b="1" dirty="0">
              <a:solidFill>
                <a:srgbClr val="203E5F"/>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pic>
        <p:nvPicPr>
          <p:cNvPr id="8" name="Picture 7">
            <a:extLst>
              <a:ext uri="{FF2B5EF4-FFF2-40B4-BE49-F238E27FC236}">
                <a16:creationId xmlns:a16="http://schemas.microsoft.com/office/drawing/2014/main" id="{F4FD2F26-7778-D16F-3612-ECAFEE6404BF}"/>
              </a:ext>
            </a:extLst>
          </p:cNvPr>
          <p:cNvPicPr>
            <a:picLocks noChangeAspect="1"/>
          </p:cNvPicPr>
          <p:nvPr/>
        </p:nvPicPr>
        <p:blipFill>
          <a:blip r:embed="rId3"/>
          <a:stretch>
            <a:fillRect/>
          </a:stretch>
        </p:blipFill>
        <p:spPr>
          <a:xfrm>
            <a:off x="1919549" y="1222177"/>
            <a:ext cx="8132755" cy="5071036"/>
          </a:xfrm>
          <a:prstGeom prst="rect">
            <a:avLst/>
          </a:prstGeom>
        </p:spPr>
      </p:pic>
    </p:spTree>
    <p:extLst>
      <p:ext uri="{BB962C8B-B14F-4D97-AF65-F5344CB8AC3E}">
        <p14:creationId xmlns:p14="http://schemas.microsoft.com/office/powerpoint/2010/main" val="41944765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B93B6FF-C2C7-212F-EB7C-011C1F83A502}"/>
              </a:ext>
            </a:extLst>
          </p:cNvPr>
          <p:cNvSpPr/>
          <p:nvPr/>
        </p:nvSpPr>
        <p:spPr>
          <a:xfrm>
            <a:off x="1774210" y="33311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4C09558A-EDB0-675D-CC24-C041C3A71C7F}"/>
              </a:ext>
            </a:extLst>
          </p:cNvPr>
          <p:cNvSpPr/>
          <p:nvPr/>
        </p:nvSpPr>
        <p:spPr>
          <a:xfrm>
            <a:off x="8526312" y="159123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8">
            <a:extLst>
              <a:ext uri="{FF2B5EF4-FFF2-40B4-BE49-F238E27FC236}">
                <a16:creationId xmlns:a16="http://schemas.microsoft.com/office/drawing/2014/main" id="{72825ADF-B0DE-2019-BF1A-9F00FDADB6ED}"/>
              </a:ext>
            </a:extLst>
          </p:cNvPr>
          <p:cNvSpPr/>
          <p:nvPr/>
        </p:nvSpPr>
        <p:spPr>
          <a:xfrm>
            <a:off x="1181062" y="1285192"/>
            <a:ext cx="9345750"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23EE7662-C3BD-6D5B-0F91-D6F051F190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0374" y="5804105"/>
            <a:ext cx="1929723" cy="901049"/>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8782739" cy="452431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578264"/>
            <a:ext cx="7066268" cy="954107"/>
          </a:xfrm>
          <a:prstGeom prst="rect">
            <a:avLst/>
          </a:prstGeom>
          <a:noFill/>
        </p:spPr>
        <p:txBody>
          <a:bodyPr wrap="square" rtlCol="0">
            <a:spAutoFit/>
          </a:bodyPr>
          <a:lstStyle/>
          <a:p>
            <a:r>
              <a:rPr lang="en-US" sz="2800" b="1" dirty="0">
                <a:solidFill>
                  <a:srgbClr val="203E5F"/>
                </a:solidFill>
              </a:rPr>
              <a:t>Co-production, co-design and co-creation</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774210" y="1663015"/>
            <a:ext cx="8011238" cy="3046988"/>
          </a:xfrm>
          <a:prstGeom prst="rect">
            <a:avLst/>
          </a:prstGeom>
          <a:noFill/>
        </p:spPr>
        <p:txBody>
          <a:bodyPr wrap="square" rtlCol="0">
            <a:spAutoFit/>
          </a:bodyPr>
          <a:lstStyle/>
          <a:p>
            <a:r>
              <a:rPr lang="en-US" sz="2400" b="1" u="sng" dirty="0">
                <a:solidFill>
                  <a:srgbClr val="FF0000"/>
                </a:solidFill>
              </a:rPr>
              <a:t>Innovation in business </a:t>
            </a:r>
            <a:r>
              <a:rPr lang="en-US" sz="2400" dirty="0"/>
              <a:t>is the ability to create and deliver new value for customers. </a:t>
            </a:r>
          </a:p>
          <a:p>
            <a:endParaRPr lang="en-US" sz="2400" dirty="0"/>
          </a:p>
          <a:p>
            <a:r>
              <a:rPr lang="en-US" sz="2400" dirty="0"/>
              <a:t>It can involve new products, services, processes, or business models that are both novel and useful. </a:t>
            </a:r>
          </a:p>
          <a:p>
            <a:endParaRPr lang="en-US" sz="2400" dirty="0"/>
          </a:p>
          <a:p>
            <a:r>
              <a:rPr lang="en-US" sz="2400" dirty="0"/>
              <a:t>Innovation can be major or minor, but it should always aim to generate net new growth.</a:t>
            </a:r>
            <a:endParaRPr lang="en-US" sz="24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1205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5F53D81-CBA2-747B-6FBD-686675BE41E7}"/>
              </a:ext>
            </a:extLst>
          </p:cNvPr>
          <p:cNvSpPr/>
          <p:nvPr/>
        </p:nvSpPr>
        <p:spPr>
          <a:xfrm>
            <a:off x="1949217" y="31659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a:extLst>
              <a:ext uri="{FF2B5EF4-FFF2-40B4-BE49-F238E27FC236}">
                <a16:creationId xmlns:a16="http://schemas.microsoft.com/office/drawing/2014/main" id="{3600FB12-F1C3-93D4-874A-A75D2721D2D6}"/>
              </a:ext>
            </a:extLst>
          </p:cNvPr>
          <p:cNvSpPr/>
          <p:nvPr/>
        </p:nvSpPr>
        <p:spPr>
          <a:xfrm>
            <a:off x="8519657" y="16323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8">
            <a:extLst>
              <a:ext uri="{FF2B5EF4-FFF2-40B4-BE49-F238E27FC236}">
                <a16:creationId xmlns:a16="http://schemas.microsoft.com/office/drawing/2014/main" id="{630F950C-B3D1-EEC6-79F7-BE99AD98A1F4}"/>
              </a:ext>
            </a:extLst>
          </p:cNvPr>
          <p:cNvSpPr/>
          <p:nvPr/>
        </p:nvSpPr>
        <p:spPr>
          <a:xfrm>
            <a:off x="1181062" y="1285192"/>
            <a:ext cx="9345750"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FD01DF3F-4B55-E712-9ED4-9BB07F6EA2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6200" y="5742678"/>
            <a:ext cx="1929723" cy="901049"/>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20837" y="1499650"/>
            <a:ext cx="9078959" cy="452431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rgbClr val="203E5F"/>
                </a:solidFill>
              </a:rPr>
              <a:t>Co-production, co-design and co-creation</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pic>
        <p:nvPicPr>
          <p:cNvPr id="4" name="Picture 3">
            <a:extLst>
              <a:ext uri="{FF2B5EF4-FFF2-40B4-BE49-F238E27FC236}">
                <a16:creationId xmlns:a16="http://schemas.microsoft.com/office/drawing/2014/main" id="{97A85DAA-92BF-B15F-DC37-21657D23BE4D}"/>
              </a:ext>
            </a:extLst>
          </p:cNvPr>
          <p:cNvPicPr>
            <a:picLocks noChangeAspect="1"/>
          </p:cNvPicPr>
          <p:nvPr/>
        </p:nvPicPr>
        <p:blipFill>
          <a:blip r:embed="rId3"/>
          <a:stretch>
            <a:fillRect/>
          </a:stretch>
        </p:blipFill>
        <p:spPr>
          <a:xfrm>
            <a:off x="1665188" y="1732963"/>
            <a:ext cx="8513658" cy="3943350"/>
          </a:xfrm>
          <a:prstGeom prst="rect">
            <a:avLst/>
          </a:prstGeom>
        </p:spPr>
      </p:pic>
    </p:spTree>
    <p:extLst>
      <p:ext uri="{BB962C8B-B14F-4D97-AF65-F5344CB8AC3E}">
        <p14:creationId xmlns:p14="http://schemas.microsoft.com/office/powerpoint/2010/main" val="11932200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BD69C4C-70CC-00C1-E0FE-BBAE0FAC7FBD}"/>
              </a:ext>
            </a:extLst>
          </p:cNvPr>
          <p:cNvSpPr/>
          <p:nvPr/>
        </p:nvSpPr>
        <p:spPr>
          <a:xfrm>
            <a:off x="2269797" y="32118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530FC78C-9228-57AC-1210-677486D24E35}"/>
              </a:ext>
            </a:extLst>
          </p:cNvPr>
          <p:cNvSpPr/>
          <p:nvPr/>
        </p:nvSpPr>
        <p:spPr>
          <a:xfrm>
            <a:off x="8353579" y="190569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a:extLst>
              <a:ext uri="{FF2B5EF4-FFF2-40B4-BE49-F238E27FC236}">
                <a16:creationId xmlns:a16="http://schemas.microsoft.com/office/drawing/2014/main" id="{19353729-C77B-B811-D645-D8B22A6368D9}"/>
              </a:ext>
            </a:extLst>
          </p:cNvPr>
          <p:cNvSpPr/>
          <p:nvPr/>
        </p:nvSpPr>
        <p:spPr>
          <a:xfrm>
            <a:off x="1277813" y="1361293"/>
            <a:ext cx="9345750"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F3A0EA46-6F51-1751-CD4C-5A82B5908E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7615" y="5733844"/>
            <a:ext cx="1929723" cy="901049"/>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56941"/>
            <a:ext cx="8994666" cy="452431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rgbClr val="203E5F"/>
                </a:solidFill>
              </a:rPr>
              <a:t>Co-production, co-design and co-creation</a:t>
            </a:r>
          </a:p>
          <a:p>
            <a:endParaRPr lang="en-US" sz="2800" b="1" dirty="0">
              <a:solidFill>
                <a:srgbClr val="203E5F"/>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774210" y="1663015"/>
            <a:ext cx="8994666" cy="3046988"/>
          </a:xfrm>
          <a:prstGeom prst="rect">
            <a:avLst/>
          </a:prstGeom>
          <a:noFill/>
        </p:spPr>
        <p:txBody>
          <a:bodyPr wrap="square" rtlCol="0">
            <a:spAutoFit/>
          </a:bodyPr>
          <a:lstStyle/>
          <a:p>
            <a:r>
              <a:rPr lang="en-US" sz="2400" b="1" u="sng" dirty="0">
                <a:solidFill>
                  <a:srgbClr val="FF0000"/>
                </a:solidFill>
              </a:rPr>
              <a:t>An innovation framework </a:t>
            </a:r>
            <a:r>
              <a:rPr lang="en-US" sz="2400" dirty="0"/>
              <a:t>is a strategic structure designed to give organizations the ability to tap into ideas, evaluate the strengths and weakness of each, make informed decisions and build strategies to turn ideas into value-generating opportunities for the business.</a:t>
            </a:r>
          </a:p>
          <a:p>
            <a:endParaRPr lang="en-US" sz="2400" dirty="0"/>
          </a:p>
          <a:p>
            <a:r>
              <a:rPr lang="en-US" sz="2400" dirty="0"/>
              <a:t> It sets the parameters, processes, and practices that foster innovation, and applies organization-wide Vision.</a:t>
            </a:r>
          </a:p>
          <a:p>
            <a:endParaRPr lang="en-US" sz="2400" dirty="0"/>
          </a:p>
        </p:txBody>
      </p:sp>
    </p:spTree>
    <p:extLst>
      <p:ext uri="{BB962C8B-B14F-4D97-AF65-F5344CB8AC3E}">
        <p14:creationId xmlns:p14="http://schemas.microsoft.com/office/powerpoint/2010/main" val="27397792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BD69C4C-70CC-00C1-E0FE-BBAE0FAC7FBD}"/>
              </a:ext>
            </a:extLst>
          </p:cNvPr>
          <p:cNvSpPr/>
          <p:nvPr/>
        </p:nvSpPr>
        <p:spPr>
          <a:xfrm>
            <a:off x="2269797" y="32118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530FC78C-9228-57AC-1210-677486D24E35}"/>
              </a:ext>
            </a:extLst>
          </p:cNvPr>
          <p:cNvSpPr/>
          <p:nvPr/>
        </p:nvSpPr>
        <p:spPr>
          <a:xfrm>
            <a:off x="8353579" y="190569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a:extLst>
              <a:ext uri="{FF2B5EF4-FFF2-40B4-BE49-F238E27FC236}">
                <a16:creationId xmlns:a16="http://schemas.microsoft.com/office/drawing/2014/main" id="{19353729-C77B-B811-D645-D8B22A6368D9}"/>
              </a:ext>
            </a:extLst>
          </p:cNvPr>
          <p:cNvSpPr/>
          <p:nvPr/>
        </p:nvSpPr>
        <p:spPr>
          <a:xfrm>
            <a:off x="1277813" y="1361293"/>
            <a:ext cx="9345750"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F3A0EA46-6F51-1751-CD4C-5A82B5908E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7615" y="5733844"/>
            <a:ext cx="1929723" cy="901049"/>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56941"/>
            <a:ext cx="8994666" cy="452431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rgbClr val="203E5F"/>
                </a:solidFill>
              </a:rPr>
              <a:t>Co-production, co-design and co-creation</a:t>
            </a:r>
          </a:p>
          <a:p>
            <a:endParaRPr lang="en-US" sz="2800" b="1" dirty="0">
              <a:solidFill>
                <a:srgbClr val="203E5F"/>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774210" y="1663015"/>
            <a:ext cx="8994666" cy="4154984"/>
          </a:xfrm>
          <a:prstGeom prst="rect">
            <a:avLst/>
          </a:prstGeom>
          <a:noFill/>
        </p:spPr>
        <p:txBody>
          <a:bodyPr wrap="square" rtlCol="0">
            <a:spAutoFit/>
          </a:bodyPr>
          <a:lstStyle/>
          <a:p>
            <a:r>
              <a:rPr lang="en-US" sz="2400" b="1" u="sng" dirty="0">
                <a:solidFill>
                  <a:srgbClr val="FF0000"/>
                </a:solidFill>
              </a:rPr>
              <a:t>An innovation framework </a:t>
            </a:r>
            <a:r>
              <a:rPr lang="en-US" sz="2400" dirty="0"/>
              <a:t>is a strategic structure designed to give organizations the ability to tap into ideas, evaluate the strengths and weakness of each, make informed decisions and build strategies to turn ideas into value-generating opportunities for the business.</a:t>
            </a:r>
          </a:p>
          <a:p>
            <a:endParaRPr lang="en-US" sz="2400" dirty="0"/>
          </a:p>
          <a:p>
            <a:r>
              <a:rPr lang="en-US" sz="2400" dirty="0"/>
              <a:t> It sets the parameters, processes, and practices that foster innovation, and applies organization-wide Vision.</a:t>
            </a:r>
          </a:p>
          <a:p>
            <a:endParaRPr lang="en-US" sz="2400" dirty="0"/>
          </a:p>
          <a:p>
            <a:r>
              <a:rPr lang="en-US" sz="2400" dirty="0"/>
              <a:t> The framework provides a </a:t>
            </a:r>
            <a:r>
              <a:rPr lang="en-US" sz="2400" dirty="0">
                <a:solidFill>
                  <a:srgbClr val="4472C4"/>
                </a:solidFill>
              </a:rPr>
              <a:t>sustainable structure </a:t>
            </a:r>
            <a:r>
              <a:rPr lang="en-US" sz="2400" dirty="0"/>
              <a:t>for innovating in line with corporate strategy and ultimately creating tangible business outcomes.</a:t>
            </a:r>
            <a:endParaRPr lang="en-US" sz="2400"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5629262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C05FF6A-14FC-6A4E-BA1B-EA0C70E1AB7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847F29F3-094D-2F5E-BC73-DA5857E69A52}"/>
              </a:ext>
            </a:extLst>
          </p:cNvPr>
          <p:cNvSpPr/>
          <p:nvPr/>
        </p:nvSpPr>
        <p:spPr>
          <a:xfrm>
            <a:off x="8607914" y="952846"/>
            <a:ext cx="4128422"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11">
            <a:extLst>
              <a:ext uri="{FF2B5EF4-FFF2-40B4-BE49-F238E27FC236}">
                <a16:creationId xmlns:a16="http://schemas.microsoft.com/office/drawing/2014/main" id="{5A2FD2FB-4B7D-FA50-2727-C5BE900450D8}"/>
              </a:ext>
            </a:extLst>
          </p:cNvPr>
          <p:cNvSpPr/>
          <p:nvPr/>
        </p:nvSpPr>
        <p:spPr>
          <a:xfrm>
            <a:off x="1181062" y="1285191"/>
            <a:ext cx="10087160" cy="5308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53BD8E61-591B-36FC-AF82-9D4BA50ABF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406974" y="536060"/>
            <a:ext cx="6230211" cy="954107"/>
          </a:xfrm>
          <a:prstGeom prst="rect">
            <a:avLst/>
          </a:prstGeom>
          <a:noFill/>
        </p:spPr>
        <p:txBody>
          <a:bodyPr wrap="square" rtlCol="0">
            <a:spAutoFit/>
          </a:bodyPr>
          <a:lstStyle/>
          <a:p>
            <a:pPr algn="ctr"/>
            <a:r>
              <a:rPr lang="en-US" sz="2800" b="1" dirty="0">
                <a:solidFill>
                  <a:srgbClr val="203E5F"/>
                </a:solidFill>
                <a:latin typeface="Tajawal Medium" panose="00000600000000000000" pitchFamily="2" charset="-78"/>
                <a:cs typeface="Tajawal Medium" panose="00000600000000000000" pitchFamily="2" charset="-78"/>
              </a:rPr>
              <a:t>Sustainable Innovation Structure</a:t>
            </a:r>
            <a:endParaRPr lang="en-US" sz="2800" b="1" dirty="0">
              <a:solidFill>
                <a:srgbClr val="203E5F"/>
              </a:solidFill>
            </a:endParaRPr>
          </a:p>
          <a:p>
            <a:pPr algn="ctr"/>
            <a:endParaRPr lang="en-US" sz="2800" b="1" dirty="0">
              <a:solidFill>
                <a:srgbClr val="203E5F"/>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pic>
        <p:nvPicPr>
          <p:cNvPr id="7" name="Picture 6" descr="A picture containing text, screenshot, font, diagram&#10;&#10;Description automatically generated">
            <a:extLst>
              <a:ext uri="{FF2B5EF4-FFF2-40B4-BE49-F238E27FC236}">
                <a16:creationId xmlns:a16="http://schemas.microsoft.com/office/drawing/2014/main" id="{41CB1B7B-B85D-EEAA-2F95-8F255D4B04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5443" y="1488622"/>
            <a:ext cx="9621113" cy="4931794"/>
          </a:xfrm>
          <a:prstGeom prst="rect">
            <a:avLst/>
          </a:prstGeom>
        </p:spPr>
      </p:pic>
    </p:spTree>
    <p:extLst>
      <p:ext uri="{BB962C8B-B14F-4D97-AF65-F5344CB8AC3E}">
        <p14:creationId xmlns:p14="http://schemas.microsoft.com/office/powerpoint/2010/main" val="8671878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428948D-2CE3-8113-8247-CD1A5D65F07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32338AFF-B81C-68CB-7DD5-86F635A2F039}"/>
              </a:ext>
            </a:extLst>
          </p:cNvPr>
          <p:cNvSpPr/>
          <p:nvPr/>
        </p:nvSpPr>
        <p:spPr>
          <a:xfrm>
            <a:off x="8607914" y="952846"/>
            <a:ext cx="4128422"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a:extLst>
              <a:ext uri="{FF2B5EF4-FFF2-40B4-BE49-F238E27FC236}">
                <a16:creationId xmlns:a16="http://schemas.microsoft.com/office/drawing/2014/main" id="{7963D4CF-8880-BE9A-1E40-113BF654B98B}"/>
              </a:ext>
            </a:extLst>
          </p:cNvPr>
          <p:cNvSpPr/>
          <p:nvPr/>
        </p:nvSpPr>
        <p:spPr>
          <a:xfrm>
            <a:off x="1181062" y="1285192"/>
            <a:ext cx="10452920" cy="52147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1384995"/>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Difference between </a:t>
            </a:r>
            <a:r>
              <a:rPr lang="en-US" sz="2800" b="1" dirty="0">
                <a:solidFill>
                  <a:schemeClr val="bg1"/>
                </a:solidFill>
              </a:rPr>
              <a:t>Co-production, co-design and co-creation</a:t>
            </a:r>
          </a:p>
          <a:p>
            <a:endParaRPr lang="en-US" sz="2800" b="1" dirty="0">
              <a:solidFill>
                <a:schemeClr val="bg1"/>
              </a:solidFill>
              <a:latin typeface="Tajawal Medium" panose="00000600000000000000" pitchFamily="2" charset="-78"/>
              <a:cs typeface="Tajawal Medium" panose="00000600000000000000" pitchFamily="2" charset="-78"/>
            </a:endParaRPr>
          </a:p>
        </p:txBody>
      </p:sp>
      <p:pic>
        <p:nvPicPr>
          <p:cNvPr id="1026" name="Picture 2" descr="Corporate Innovation Framework">
            <a:extLst>
              <a:ext uri="{FF2B5EF4-FFF2-40B4-BE49-F238E27FC236}">
                <a16:creationId xmlns:a16="http://schemas.microsoft.com/office/drawing/2014/main" id="{D672E647-4445-99C1-F23C-4FD5AC1AF6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6137" y="273560"/>
            <a:ext cx="9444217" cy="5999078"/>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3C2628CE-0FC2-B723-097D-4E5E877497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607419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F02204F-76B6-977C-FE23-13F913B5EBF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E1B69B37-7A68-C22D-283E-6B7022B74176}"/>
              </a:ext>
            </a:extLst>
          </p:cNvPr>
          <p:cNvSpPr/>
          <p:nvPr/>
        </p:nvSpPr>
        <p:spPr>
          <a:xfrm>
            <a:off x="8607914" y="952846"/>
            <a:ext cx="4128422"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a:extLst>
              <a:ext uri="{FF2B5EF4-FFF2-40B4-BE49-F238E27FC236}">
                <a16:creationId xmlns:a16="http://schemas.microsoft.com/office/drawing/2014/main" id="{AD72066E-58D4-C523-AB88-E6A120AB0034}"/>
              </a:ext>
            </a:extLst>
          </p:cNvPr>
          <p:cNvSpPr/>
          <p:nvPr/>
        </p:nvSpPr>
        <p:spPr>
          <a:xfrm>
            <a:off x="1181062" y="1285192"/>
            <a:ext cx="10171566" cy="5284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84105C0C-9D4B-A485-6F42-6071E22752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3" name="TextBox 2">
            <a:extLst>
              <a:ext uri="{FF2B5EF4-FFF2-40B4-BE49-F238E27FC236}">
                <a16:creationId xmlns:a16="http://schemas.microsoft.com/office/drawing/2014/main" id="{F9A80F9F-74DB-1D57-04E8-E20E92A09B0A}"/>
              </a:ext>
            </a:extLst>
          </p:cNvPr>
          <p:cNvSpPr txBox="1"/>
          <p:nvPr/>
        </p:nvSpPr>
        <p:spPr>
          <a:xfrm>
            <a:off x="3097484" y="662667"/>
            <a:ext cx="6230211" cy="954107"/>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The Innovation Frameworks</a:t>
            </a:r>
            <a:endParaRPr lang="en-US" sz="2800" b="1" dirty="0">
              <a:solidFill>
                <a:srgbClr val="203E5F"/>
              </a:solidFill>
            </a:endParaRPr>
          </a:p>
          <a:p>
            <a:endParaRPr lang="en-US" sz="2800" b="1" dirty="0">
              <a:solidFill>
                <a:srgbClr val="203E5F"/>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52619" y="1752182"/>
            <a:ext cx="8362122" cy="2677656"/>
          </a:xfrm>
          <a:prstGeom prst="rect">
            <a:avLst/>
          </a:prstGeom>
          <a:noFill/>
        </p:spPr>
        <p:txBody>
          <a:bodyPr wrap="square" rtlCol="0">
            <a:spAutoFit/>
          </a:bodyPr>
          <a:lstStyle/>
          <a:p>
            <a:r>
              <a:rPr lang="en-US" sz="2400" dirty="0"/>
              <a:t> </a:t>
            </a:r>
            <a:r>
              <a:rPr lang="en-US" sz="2400" dirty="0">
                <a:solidFill>
                  <a:srgbClr val="FF0000"/>
                </a:solidFill>
              </a:rPr>
              <a:t>Innovation frameworks</a:t>
            </a:r>
            <a:r>
              <a:rPr lang="en-US" sz="2400" dirty="0"/>
              <a:t>:</a:t>
            </a:r>
          </a:p>
          <a:p>
            <a:endParaRPr lang="en-US" sz="2400" dirty="0"/>
          </a:p>
          <a:p>
            <a:r>
              <a:rPr lang="en-US" sz="2400" dirty="0"/>
              <a:t>    - </a:t>
            </a:r>
            <a:r>
              <a:rPr lang="en-US" sz="2400" b="1" u="sng" dirty="0"/>
              <a:t>Supplier-centered design </a:t>
            </a:r>
            <a:r>
              <a:rPr lang="en-US" sz="2400" dirty="0"/>
              <a:t>(“You can have any color you like, as long as it is black”)</a:t>
            </a:r>
          </a:p>
          <a:p>
            <a:r>
              <a:rPr lang="en-US" sz="2400" dirty="0"/>
              <a:t>     - </a:t>
            </a:r>
            <a:r>
              <a:rPr lang="en-US" sz="2400" b="1" u="sng" dirty="0"/>
              <a:t>User-led design </a:t>
            </a:r>
            <a:r>
              <a:rPr lang="en-US" sz="2400" dirty="0"/>
              <a:t>(in which designers guide people through the process of describing and solving problems for themselves, thus putting the user in charge)</a:t>
            </a:r>
          </a:p>
        </p:txBody>
      </p:sp>
    </p:spTree>
    <p:extLst>
      <p:ext uri="{BB962C8B-B14F-4D97-AF65-F5344CB8AC3E}">
        <p14:creationId xmlns:p14="http://schemas.microsoft.com/office/powerpoint/2010/main" val="31464059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F02204F-76B6-977C-FE23-13F913B5EBF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E1B69B37-7A68-C22D-283E-6B7022B74176}"/>
              </a:ext>
            </a:extLst>
          </p:cNvPr>
          <p:cNvSpPr/>
          <p:nvPr/>
        </p:nvSpPr>
        <p:spPr>
          <a:xfrm>
            <a:off x="8607914" y="952846"/>
            <a:ext cx="4128422"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a:extLst>
              <a:ext uri="{FF2B5EF4-FFF2-40B4-BE49-F238E27FC236}">
                <a16:creationId xmlns:a16="http://schemas.microsoft.com/office/drawing/2014/main" id="{AD72066E-58D4-C523-AB88-E6A120AB0034}"/>
              </a:ext>
            </a:extLst>
          </p:cNvPr>
          <p:cNvSpPr/>
          <p:nvPr/>
        </p:nvSpPr>
        <p:spPr>
          <a:xfrm>
            <a:off x="1181062" y="1285192"/>
            <a:ext cx="10171566" cy="5284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84105C0C-9D4B-A485-6F42-6071E22752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3" name="TextBox 2">
            <a:extLst>
              <a:ext uri="{FF2B5EF4-FFF2-40B4-BE49-F238E27FC236}">
                <a16:creationId xmlns:a16="http://schemas.microsoft.com/office/drawing/2014/main" id="{F9A80F9F-74DB-1D57-04E8-E20E92A09B0A}"/>
              </a:ext>
            </a:extLst>
          </p:cNvPr>
          <p:cNvSpPr txBox="1"/>
          <p:nvPr/>
        </p:nvSpPr>
        <p:spPr>
          <a:xfrm>
            <a:off x="3097484" y="662667"/>
            <a:ext cx="6230211" cy="954107"/>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The Innovation Frameworks</a:t>
            </a:r>
            <a:endParaRPr lang="en-US" sz="2800" b="1" dirty="0">
              <a:solidFill>
                <a:srgbClr val="203E5F"/>
              </a:solidFill>
            </a:endParaRPr>
          </a:p>
          <a:p>
            <a:endParaRPr lang="en-US" sz="2800" b="1" dirty="0">
              <a:solidFill>
                <a:srgbClr val="203E5F"/>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52619" y="1752182"/>
            <a:ext cx="8362122" cy="3785652"/>
          </a:xfrm>
          <a:prstGeom prst="rect">
            <a:avLst/>
          </a:prstGeom>
          <a:noFill/>
        </p:spPr>
        <p:txBody>
          <a:bodyPr wrap="square" rtlCol="0">
            <a:spAutoFit/>
          </a:bodyPr>
          <a:lstStyle/>
          <a:p>
            <a:r>
              <a:rPr lang="en-US" sz="2400" dirty="0"/>
              <a:t> </a:t>
            </a:r>
            <a:r>
              <a:rPr lang="en-US" sz="2400" dirty="0">
                <a:solidFill>
                  <a:srgbClr val="FF0000"/>
                </a:solidFill>
              </a:rPr>
              <a:t>Innovation frameworks</a:t>
            </a:r>
            <a:r>
              <a:rPr lang="en-US" sz="2400" dirty="0"/>
              <a:t>:</a:t>
            </a:r>
          </a:p>
          <a:p>
            <a:endParaRPr lang="en-US" sz="2400" dirty="0"/>
          </a:p>
          <a:p>
            <a:r>
              <a:rPr lang="en-US" sz="2400" dirty="0"/>
              <a:t>    - </a:t>
            </a:r>
            <a:r>
              <a:rPr lang="en-US" sz="2400" b="1" u="sng" dirty="0"/>
              <a:t>Supplier-centered design </a:t>
            </a:r>
            <a:r>
              <a:rPr lang="en-US" sz="2400" dirty="0"/>
              <a:t>(“You can have any color you like, as long as it is black”)</a:t>
            </a:r>
          </a:p>
          <a:p>
            <a:r>
              <a:rPr lang="en-US" sz="2400" dirty="0"/>
              <a:t>     - </a:t>
            </a:r>
            <a:r>
              <a:rPr lang="en-US" sz="2400" b="1" u="sng" dirty="0"/>
              <a:t>User-led design </a:t>
            </a:r>
            <a:r>
              <a:rPr lang="en-US" sz="2400" dirty="0"/>
              <a:t>(in which designers guide people through the process of describing and solving problems for themselves, thus putting the user in charge)</a:t>
            </a:r>
          </a:p>
          <a:p>
            <a:r>
              <a:rPr lang="en-US" sz="2400" dirty="0"/>
              <a:t>    - </a:t>
            </a:r>
            <a:r>
              <a:rPr lang="en-US" sz="2400" b="1" u="sng" dirty="0"/>
              <a:t>User-</a:t>
            </a:r>
            <a:r>
              <a:rPr lang="en-US" sz="2400" b="1" u="sng" dirty="0" err="1"/>
              <a:t>centred</a:t>
            </a:r>
            <a:r>
              <a:rPr lang="en-US" sz="2400" b="1" u="sng" dirty="0"/>
              <a:t> design </a:t>
            </a:r>
            <a:r>
              <a:rPr lang="en-US" sz="2400" dirty="0"/>
              <a:t>(innovation occasioned by watching people and then designing something on their behalf, thus putting the designer in charge)</a:t>
            </a:r>
          </a:p>
        </p:txBody>
      </p:sp>
    </p:spTree>
    <p:extLst>
      <p:ext uri="{BB962C8B-B14F-4D97-AF65-F5344CB8AC3E}">
        <p14:creationId xmlns:p14="http://schemas.microsoft.com/office/powerpoint/2010/main" val="25282614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141E140-8819-D89B-C0F3-7D8B9A1C304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94305705-F00E-45D7-FE9D-E3767EBD8217}"/>
              </a:ext>
            </a:extLst>
          </p:cNvPr>
          <p:cNvSpPr/>
          <p:nvPr/>
        </p:nvSpPr>
        <p:spPr>
          <a:xfrm>
            <a:off x="8204096" y="1822579"/>
            <a:ext cx="4128422"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a:extLst>
              <a:ext uri="{FF2B5EF4-FFF2-40B4-BE49-F238E27FC236}">
                <a16:creationId xmlns:a16="http://schemas.microsoft.com/office/drawing/2014/main" id="{E7E47773-92EC-855C-5056-DF83EBFB9FE9}"/>
              </a:ext>
            </a:extLst>
          </p:cNvPr>
          <p:cNvSpPr/>
          <p:nvPr/>
        </p:nvSpPr>
        <p:spPr>
          <a:xfrm>
            <a:off x="1181062" y="173535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F74E6AE7-6FD5-9AE8-3975-70E2F8AFE7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238161" y="437584"/>
            <a:ext cx="6230211" cy="1384995"/>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The Difference between </a:t>
            </a:r>
            <a:r>
              <a:rPr lang="en-US" sz="2800" b="1" dirty="0">
                <a:solidFill>
                  <a:srgbClr val="203E5F"/>
                </a:solidFill>
              </a:rPr>
              <a:t>Co-production, co-design and co-creation</a:t>
            </a:r>
          </a:p>
          <a:p>
            <a:endParaRPr lang="en-US" sz="2800" b="1" dirty="0">
              <a:solidFill>
                <a:srgbClr val="203E5F"/>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52619" y="1752182"/>
            <a:ext cx="8362122" cy="3416320"/>
          </a:xfrm>
          <a:prstGeom prst="rect">
            <a:avLst/>
          </a:prstGeom>
          <a:noFill/>
        </p:spPr>
        <p:txBody>
          <a:bodyPr wrap="square" rtlCol="0">
            <a:spAutoFit/>
          </a:bodyPr>
          <a:lstStyle/>
          <a:p>
            <a:r>
              <a:rPr lang="en-US" sz="2400" dirty="0"/>
              <a:t> </a:t>
            </a:r>
            <a:r>
              <a:rPr lang="en-US" sz="2400" dirty="0">
                <a:solidFill>
                  <a:srgbClr val="FF0000"/>
                </a:solidFill>
              </a:rPr>
              <a:t>Innovation frameworks</a:t>
            </a:r>
            <a:r>
              <a:rPr lang="en-US" sz="2400" dirty="0"/>
              <a:t>:</a:t>
            </a:r>
          </a:p>
          <a:p>
            <a:endParaRPr lang="en-US" sz="2400" dirty="0"/>
          </a:p>
          <a:p>
            <a:r>
              <a:rPr lang="en-US" sz="2400" dirty="0"/>
              <a:t>    - </a:t>
            </a:r>
            <a:r>
              <a:rPr lang="en-US" sz="2400" b="1" u="sng" dirty="0"/>
              <a:t>Co-design</a:t>
            </a:r>
            <a:r>
              <a:rPr lang="en-US" sz="2400" dirty="0"/>
              <a:t> (the idea that understanding of a problem and/or solution can be improved if designers, suppliers and consumers look at it together)</a:t>
            </a:r>
          </a:p>
          <a:p>
            <a:r>
              <a:rPr lang="en-US" sz="2400" dirty="0"/>
              <a:t>    </a:t>
            </a:r>
            <a:r>
              <a:rPr lang="en-US" sz="2400" b="1" u="sng" dirty="0"/>
              <a:t>Co-production</a:t>
            </a:r>
            <a:r>
              <a:rPr lang="en-US" sz="2400" dirty="0"/>
              <a:t> (a fairly new concept,)</a:t>
            </a:r>
          </a:p>
          <a:p>
            <a:r>
              <a:rPr lang="en-US" sz="2400" dirty="0"/>
              <a:t>    </a:t>
            </a:r>
          </a:p>
          <a:p>
            <a:r>
              <a:rPr lang="en-US" sz="2400" dirty="0"/>
              <a:t>Running alongside co-production we also have user experience-led design (</a:t>
            </a:r>
            <a:r>
              <a:rPr lang="en-US" sz="2400" dirty="0">
                <a:highlight>
                  <a:srgbClr val="FFFF00"/>
                </a:highlight>
              </a:rPr>
              <a:t> UX design</a:t>
            </a:r>
            <a:r>
              <a:rPr lang="en-US" sz="2400" dirty="0"/>
              <a:t>)</a:t>
            </a:r>
          </a:p>
        </p:txBody>
      </p:sp>
    </p:spTree>
    <p:extLst>
      <p:ext uri="{BB962C8B-B14F-4D97-AF65-F5344CB8AC3E}">
        <p14:creationId xmlns:p14="http://schemas.microsoft.com/office/powerpoint/2010/main" val="33950174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47AED7B-F94A-45DE-B68A-55BF2141D9E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CA41A11D-8302-8584-6184-0B8CDC22064C}"/>
              </a:ext>
            </a:extLst>
          </p:cNvPr>
          <p:cNvSpPr/>
          <p:nvPr/>
        </p:nvSpPr>
        <p:spPr>
          <a:xfrm>
            <a:off x="8063578" y="1930524"/>
            <a:ext cx="4128422"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8">
            <a:extLst>
              <a:ext uri="{FF2B5EF4-FFF2-40B4-BE49-F238E27FC236}">
                <a16:creationId xmlns:a16="http://schemas.microsoft.com/office/drawing/2014/main" id="{3AB4F875-6265-610A-1347-75BD2EDCCFC1}"/>
              </a:ext>
            </a:extLst>
          </p:cNvPr>
          <p:cNvSpPr/>
          <p:nvPr/>
        </p:nvSpPr>
        <p:spPr>
          <a:xfrm>
            <a:off x="1181062" y="1285191"/>
            <a:ext cx="9922202" cy="4901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0729E25E-304A-C35D-F76A-7ADEF1E172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2984942" y="437584"/>
            <a:ext cx="6230211" cy="1384995"/>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The Difference between </a:t>
            </a:r>
            <a:r>
              <a:rPr lang="en-US" sz="2800" b="1" dirty="0">
                <a:solidFill>
                  <a:srgbClr val="203E5F"/>
                </a:solidFill>
              </a:rPr>
              <a:t>Co-production, co-design and co-creation</a:t>
            </a:r>
          </a:p>
          <a:p>
            <a:endParaRPr lang="en-US" sz="2800" b="1" dirty="0">
              <a:solidFill>
                <a:srgbClr val="203E5F"/>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05971" y="1463165"/>
            <a:ext cx="9198590" cy="3785652"/>
          </a:xfrm>
          <a:prstGeom prst="rect">
            <a:avLst/>
          </a:prstGeom>
          <a:noFill/>
        </p:spPr>
        <p:txBody>
          <a:bodyPr wrap="square" rtlCol="0">
            <a:spAutoFit/>
          </a:bodyPr>
          <a:lstStyle/>
          <a:p>
            <a:r>
              <a:rPr lang="en-US" sz="2400" b="1" u="sng" dirty="0">
                <a:solidFill>
                  <a:srgbClr val="FF0000"/>
                </a:solidFill>
              </a:rPr>
              <a:t>The user experience (UX) :</a:t>
            </a:r>
          </a:p>
          <a:p>
            <a:r>
              <a:rPr lang="en-US" sz="2400" dirty="0"/>
              <a:t>is how a user interacts with and experiences a product, system or service. </a:t>
            </a:r>
          </a:p>
          <a:p>
            <a:endParaRPr lang="en-US" sz="2400" dirty="0"/>
          </a:p>
          <a:p>
            <a:r>
              <a:rPr lang="en-US" sz="2400" dirty="0"/>
              <a:t>It includes a person's perceptions of utility, ease of use, and efficiency.</a:t>
            </a:r>
          </a:p>
          <a:p>
            <a:r>
              <a:rPr lang="en-US" sz="2400" dirty="0"/>
              <a:t> Improving user experience is important to most companies, designers, and creators when creating and refining products because negative user experience can diminish the use of the product and, therefore, any desired positive impacts; conversely, designing toward profitability often conflicts with ethical user experience objectives and even causes harm. </a:t>
            </a:r>
          </a:p>
        </p:txBody>
      </p:sp>
    </p:spTree>
    <p:extLst>
      <p:ext uri="{BB962C8B-B14F-4D97-AF65-F5344CB8AC3E}">
        <p14:creationId xmlns:p14="http://schemas.microsoft.com/office/powerpoint/2010/main" val="24058380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47AED7B-F94A-45DE-B68A-55BF2141D9E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CA41A11D-8302-8584-6184-0B8CDC22064C}"/>
              </a:ext>
            </a:extLst>
          </p:cNvPr>
          <p:cNvSpPr/>
          <p:nvPr/>
        </p:nvSpPr>
        <p:spPr>
          <a:xfrm>
            <a:off x="8063578" y="1930524"/>
            <a:ext cx="4128422"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8">
            <a:extLst>
              <a:ext uri="{FF2B5EF4-FFF2-40B4-BE49-F238E27FC236}">
                <a16:creationId xmlns:a16="http://schemas.microsoft.com/office/drawing/2014/main" id="{3AB4F875-6265-610A-1347-75BD2EDCCFC1}"/>
              </a:ext>
            </a:extLst>
          </p:cNvPr>
          <p:cNvSpPr/>
          <p:nvPr/>
        </p:nvSpPr>
        <p:spPr>
          <a:xfrm>
            <a:off x="1181062" y="1285191"/>
            <a:ext cx="9922202" cy="4901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0729E25E-304A-C35D-F76A-7ADEF1E172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2984942" y="437584"/>
            <a:ext cx="6230211" cy="1384995"/>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The Difference between </a:t>
            </a:r>
            <a:r>
              <a:rPr lang="en-US" sz="2800" b="1" dirty="0">
                <a:solidFill>
                  <a:srgbClr val="203E5F"/>
                </a:solidFill>
              </a:rPr>
              <a:t>Co-production, co-design and co-creation</a:t>
            </a:r>
          </a:p>
          <a:p>
            <a:endParaRPr lang="en-US" sz="2800" b="1" dirty="0">
              <a:solidFill>
                <a:srgbClr val="203E5F"/>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05971" y="1463165"/>
            <a:ext cx="9198590" cy="4524315"/>
          </a:xfrm>
          <a:prstGeom prst="rect">
            <a:avLst/>
          </a:prstGeom>
          <a:noFill/>
        </p:spPr>
        <p:txBody>
          <a:bodyPr wrap="square" rtlCol="0">
            <a:spAutoFit/>
          </a:bodyPr>
          <a:lstStyle/>
          <a:p>
            <a:r>
              <a:rPr lang="en-US" sz="2400" b="1" u="sng" dirty="0">
                <a:solidFill>
                  <a:srgbClr val="FF0000"/>
                </a:solidFill>
              </a:rPr>
              <a:t>The user experience (UX) :</a:t>
            </a:r>
          </a:p>
          <a:p>
            <a:r>
              <a:rPr lang="en-US" sz="2400" dirty="0"/>
              <a:t>is how a user interacts with and experiences a product, system or service. </a:t>
            </a:r>
          </a:p>
          <a:p>
            <a:endParaRPr lang="en-US" sz="2400" dirty="0"/>
          </a:p>
          <a:p>
            <a:r>
              <a:rPr lang="en-US" sz="2400" dirty="0"/>
              <a:t>It includes a person's perceptions of utility, ease of use, and efficiency.</a:t>
            </a:r>
          </a:p>
          <a:p>
            <a:r>
              <a:rPr lang="en-US" sz="2400" dirty="0"/>
              <a:t> Improving user experience is important to most companies, designers, and creators when creating and refining products because negative user experience can diminish the use of the product and, therefore, any desired positive impacts; conversely, designing toward profitability often conflicts with ethical user experience objectives and even causes harm. </a:t>
            </a:r>
          </a:p>
          <a:p>
            <a:r>
              <a:rPr lang="en-US" sz="2400" b="1" dirty="0">
                <a:solidFill>
                  <a:srgbClr val="4472C4"/>
                </a:solidFill>
              </a:rPr>
              <a:t>User experience is subjective. However, the attributes that make up the user experience are objective</a:t>
            </a:r>
          </a:p>
        </p:txBody>
      </p:sp>
    </p:spTree>
    <p:extLst>
      <p:ext uri="{BB962C8B-B14F-4D97-AF65-F5344CB8AC3E}">
        <p14:creationId xmlns:p14="http://schemas.microsoft.com/office/powerpoint/2010/main" val="14995410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1AF11A9-7350-58BD-97A0-03999024C817}"/>
              </a:ext>
            </a:extLst>
          </p:cNvPr>
          <p:cNvSpPr/>
          <p:nvPr/>
        </p:nvSpPr>
        <p:spPr>
          <a:xfrm>
            <a:off x="2485572" y="41472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a:extLst>
              <a:ext uri="{FF2B5EF4-FFF2-40B4-BE49-F238E27FC236}">
                <a16:creationId xmlns:a16="http://schemas.microsoft.com/office/drawing/2014/main" id="{23424382-656F-8B29-2D21-E127043ECD9D}"/>
              </a:ext>
            </a:extLst>
          </p:cNvPr>
          <p:cNvSpPr/>
          <p:nvPr/>
        </p:nvSpPr>
        <p:spPr>
          <a:xfrm>
            <a:off x="8332220" y="1585846"/>
            <a:ext cx="4128422"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E6ED7CB1-C6B8-1EEA-068C-87D567A909C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9793C823-4E8B-4D20-423C-A7CA892DB5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294432" y="437584"/>
            <a:ext cx="6230211" cy="1384995"/>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The Difference between </a:t>
            </a:r>
            <a:r>
              <a:rPr lang="en-US" sz="2800" b="1" dirty="0">
                <a:solidFill>
                  <a:srgbClr val="203E5F"/>
                </a:solidFill>
              </a:rPr>
              <a:t>Co-production, co-design and co-creation</a:t>
            </a:r>
          </a:p>
          <a:p>
            <a:endParaRPr lang="en-US" sz="2800" b="1" dirty="0">
              <a:solidFill>
                <a:srgbClr val="203E5F"/>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02296" y="1752182"/>
            <a:ext cx="8691958" cy="3046988"/>
          </a:xfrm>
          <a:prstGeom prst="rect">
            <a:avLst/>
          </a:prstGeom>
          <a:noFill/>
        </p:spPr>
        <p:txBody>
          <a:bodyPr wrap="square" rtlCol="0">
            <a:spAutoFit/>
          </a:bodyPr>
          <a:lstStyle/>
          <a:p>
            <a:r>
              <a:rPr lang="en-US" sz="2400" dirty="0">
                <a:solidFill>
                  <a:srgbClr val="2D3956"/>
                </a:solidFill>
              </a:rPr>
              <a:t> The shift from supplier-</a:t>
            </a:r>
            <a:r>
              <a:rPr lang="en-US" sz="2400" dirty="0" err="1">
                <a:solidFill>
                  <a:srgbClr val="2D3956"/>
                </a:solidFill>
              </a:rPr>
              <a:t>centred</a:t>
            </a:r>
            <a:r>
              <a:rPr lang="en-US" sz="2400" dirty="0">
                <a:solidFill>
                  <a:srgbClr val="2D3956"/>
                </a:solidFill>
              </a:rPr>
              <a:t> design to user-</a:t>
            </a:r>
            <a:r>
              <a:rPr lang="en-US" sz="2400" dirty="0" err="1">
                <a:solidFill>
                  <a:srgbClr val="2D3956"/>
                </a:solidFill>
              </a:rPr>
              <a:t>centred</a:t>
            </a:r>
            <a:r>
              <a:rPr lang="en-US" sz="2400" dirty="0">
                <a:solidFill>
                  <a:srgbClr val="2D3956"/>
                </a:solidFill>
              </a:rPr>
              <a:t> design really began in the 1970s with companies like IDEO. They began by watching people wander round supermarkets, then ran back to their studios where they designed trolleys that could seat a baby. At some point, they also noticed that people were walking past the biscuits, putting some coffee in the shopping trolley, then having to turn round and go back to the biscuits – so they encouraged managers to change the layout of the shop.</a:t>
            </a:r>
          </a:p>
        </p:txBody>
      </p:sp>
      <p:pic>
        <p:nvPicPr>
          <p:cNvPr id="7" name="Picture 6" descr="A picture containing handcart, transport&#10;&#10;Description automatically generated">
            <a:extLst>
              <a:ext uri="{FF2B5EF4-FFF2-40B4-BE49-F238E27FC236}">
                <a16:creationId xmlns:a16="http://schemas.microsoft.com/office/drawing/2014/main" id="{16EC754A-D9EB-4B02-BD02-C73DE0F6E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1804" y="4935671"/>
            <a:ext cx="2600325" cy="1762125"/>
          </a:xfrm>
          <a:prstGeom prst="rect">
            <a:avLst/>
          </a:prstGeom>
        </p:spPr>
      </p:pic>
      <p:pic>
        <p:nvPicPr>
          <p:cNvPr id="9" name="Picture 8" descr="A picture containing text, shopping cart, transport, person&#10;&#10;Description automatically generated">
            <a:extLst>
              <a:ext uri="{FF2B5EF4-FFF2-40B4-BE49-F238E27FC236}">
                <a16:creationId xmlns:a16="http://schemas.microsoft.com/office/drawing/2014/main" id="{CCD34F4D-DEBF-0B1F-8293-36582F20425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20677" y="4757615"/>
            <a:ext cx="2466975" cy="1847850"/>
          </a:xfrm>
          <a:prstGeom prst="rect">
            <a:avLst/>
          </a:prstGeom>
        </p:spPr>
      </p:pic>
      <p:pic>
        <p:nvPicPr>
          <p:cNvPr id="11" name="Picture 10" descr="A person pushing a shopping cart with a child in it&#10;&#10;Description automatically generated with medium confidence">
            <a:extLst>
              <a:ext uri="{FF2B5EF4-FFF2-40B4-BE49-F238E27FC236}">
                <a16:creationId xmlns:a16="http://schemas.microsoft.com/office/drawing/2014/main" id="{C6A0ADB1-502C-143F-BE69-4622B616D20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0713" y="5016634"/>
            <a:ext cx="2847975" cy="1600200"/>
          </a:xfrm>
          <a:prstGeom prst="rect">
            <a:avLst/>
          </a:prstGeom>
        </p:spPr>
      </p:pic>
    </p:spTree>
    <p:extLst>
      <p:ext uri="{BB962C8B-B14F-4D97-AF65-F5344CB8AC3E}">
        <p14:creationId xmlns:p14="http://schemas.microsoft.com/office/powerpoint/2010/main" val="34288208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0827791-69C9-CA97-1C13-0A7A75D37D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67948B11-44BD-E874-45C2-85FCD7E98364}"/>
              </a:ext>
            </a:extLst>
          </p:cNvPr>
          <p:cNvSpPr/>
          <p:nvPr/>
        </p:nvSpPr>
        <p:spPr>
          <a:xfrm>
            <a:off x="8415051" y="1861586"/>
            <a:ext cx="4128422"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8">
            <a:extLst>
              <a:ext uri="{FF2B5EF4-FFF2-40B4-BE49-F238E27FC236}">
                <a16:creationId xmlns:a16="http://schemas.microsoft.com/office/drawing/2014/main" id="{242C8A20-5D79-2E6A-CEA0-21A92D62FEA8}"/>
              </a:ext>
            </a:extLst>
          </p:cNvPr>
          <p:cNvSpPr/>
          <p:nvPr/>
        </p:nvSpPr>
        <p:spPr>
          <a:xfrm>
            <a:off x="815927" y="1285192"/>
            <a:ext cx="1049449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8B782FF5-60E3-4AAE-3D6B-067DAAA592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153755" y="437584"/>
            <a:ext cx="6230211" cy="1384995"/>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The Difference between </a:t>
            </a:r>
            <a:r>
              <a:rPr lang="en-US" sz="2800" b="1" dirty="0">
                <a:solidFill>
                  <a:srgbClr val="203E5F"/>
                </a:solidFill>
              </a:rPr>
              <a:t>Co-production, co-design and co-creation</a:t>
            </a:r>
          </a:p>
          <a:p>
            <a:endParaRPr lang="en-US" sz="2800" b="1" dirty="0">
              <a:solidFill>
                <a:srgbClr val="203E5F"/>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8598" y="546619"/>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115219" y="1762786"/>
            <a:ext cx="9409046" cy="3416320"/>
          </a:xfrm>
          <a:prstGeom prst="rect">
            <a:avLst/>
          </a:prstGeom>
          <a:noFill/>
        </p:spPr>
        <p:txBody>
          <a:bodyPr wrap="square" rtlCol="0">
            <a:spAutoFit/>
          </a:bodyPr>
          <a:lstStyle/>
          <a:p>
            <a:r>
              <a:rPr lang="en-US" sz="2400" dirty="0">
                <a:solidFill>
                  <a:srgbClr val="2D3956"/>
                </a:solidFill>
              </a:rPr>
              <a:t> The Design Council in 2003 think to build a process by which end users could define both problems and solutions in different areas of the public sector in education. </a:t>
            </a:r>
          </a:p>
          <a:p>
            <a:r>
              <a:rPr lang="en-US" sz="2400" dirty="0">
                <a:solidFill>
                  <a:srgbClr val="2D3956"/>
                </a:solidFill>
              </a:rPr>
              <a:t>We wondered what would happen if we stopped designing around the needs and preferences of teachers (supplier-</a:t>
            </a:r>
            <a:r>
              <a:rPr lang="en-US" sz="2400" dirty="0" err="1">
                <a:solidFill>
                  <a:srgbClr val="2D3956"/>
                </a:solidFill>
              </a:rPr>
              <a:t>centred</a:t>
            </a:r>
            <a:r>
              <a:rPr lang="en-US" sz="2400" dirty="0">
                <a:solidFill>
                  <a:srgbClr val="2D3956"/>
                </a:solidFill>
              </a:rPr>
              <a:t> design) and instead asked the service users (children) to map out new approaches to teaching and learning that would secure their full engagement.</a:t>
            </a:r>
          </a:p>
          <a:p>
            <a:endParaRPr lang="en-US" sz="2400" dirty="0">
              <a:solidFill>
                <a:srgbClr val="2D3956"/>
              </a:solidFill>
              <a:highlight>
                <a:srgbClr val="FFFF00"/>
              </a:highlight>
            </a:endParaRPr>
          </a:p>
          <a:p>
            <a:pPr algn="ctr"/>
            <a:r>
              <a:rPr lang="en-US" sz="2400" dirty="0">
                <a:solidFill>
                  <a:srgbClr val="2D3956"/>
                </a:solidFill>
                <a:highlight>
                  <a:srgbClr val="FFFF00"/>
                </a:highlight>
              </a:rPr>
              <a:t>What Do You Think ……. What will be the situation??</a:t>
            </a:r>
          </a:p>
        </p:txBody>
      </p:sp>
      <p:pic>
        <p:nvPicPr>
          <p:cNvPr id="8" name="Picture 7" descr="A group of kids sitting around a table&#10;&#10;Description automatically generated with low confidence">
            <a:extLst>
              <a:ext uri="{FF2B5EF4-FFF2-40B4-BE49-F238E27FC236}">
                <a16:creationId xmlns:a16="http://schemas.microsoft.com/office/drawing/2014/main" id="{F5589874-1323-C8D8-FA35-3AA68CEAC2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51144" y="4996226"/>
            <a:ext cx="2466975" cy="1847850"/>
          </a:xfrm>
          <a:prstGeom prst="rect">
            <a:avLst/>
          </a:prstGeom>
        </p:spPr>
      </p:pic>
    </p:spTree>
    <p:extLst>
      <p:ext uri="{BB962C8B-B14F-4D97-AF65-F5344CB8AC3E}">
        <p14:creationId xmlns:p14="http://schemas.microsoft.com/office/powerpoint/2010/main" val="15792252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EEF0682-6E98-2735-F4E5-D2FC5EB295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73E5707B-8964-E647-ACB8-805D7F1E0A14}"/>
              </a:ext>
            </a:extLst>
          </p:cNvPr>
          <p:cNvSpPr/>
          <p:nvPr/>
        </p:nvSpPr>
        <p:spPr>
          <a:xfrm>
            <a:off x="8458678" y="1837499"/>
            <a:ext cx="4128422"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10">
            <a:extLst>
              <a:ext uri="{FF2B5EF4-FFF2-40B4-BE49-F238E27FC236}">
                <a16:creationId xmlns:a16="http://schemas.microsoft.com/office/drawing/2014/main" id="{989D8EF3-FB61-0850-CD27-30A4D96A3A79}"/>
              </a:ext>
            </a:extLst>
          </p:cNvPr>
          <p:cNvSpPr/>
          <p:nvPr/>
        </p:nvSpPr>
        <p:spPr>
          <a:xfrm>
            <a:off x="1181062" y="1580612"/>
            <a:ext cx="976523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1774A136-C0ED-6E48-4BD9-DB2D7B27AF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013078" y="521991"/>
            <a:ext cx="6230211" cy="1384995"/>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The Difference between </a:t>
            </a:r>
            <a:r>
              <a:rPr lang="en-US" sz="2800" b="1" dirty="0">
                <a:solidFill>
                  <a:srgbClr val="203E5F"/>
                </a:solidFill>
              </a:rPr>
              <a:t>Co-production, co-design and co-creation</a:t>
            </a:r>
          </a:p>
          <a:p>
            <a:endParaRPr lang="en-US" sz="2800" b="1" dirty="0">
              <a:solidFill>
                <a:srgbClr val="203E5F"/>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37250" y="1579906"/>
            <a:ext cx="9409046" cy="3046988"/>
          </a:xfrm>
          <a:prstGeom prst="rect">
            <a:avLst/>
          </a:prstGeom>
          <a:noFill/>
        </p:spPr>
        <p:txBody>
          <a:bodyPr wrap="square" rtlCol="0">
            <a:spAutoFit/>
          </a:bodyPr>
          <a:lstStyle/>
          <a:p>
            <a:r>
              <a:rPr lang="en-US" sz="2400" dirty="0">
                <a:solidFill>
                  <a:srgbClr val="2D3956"/>
                </a:solidFill>
              </a:rPr>
              <a:t> </a:t>
            </a:r>
            <a:r>
              <a:rPr lang="en-US" sz="2400" dirty="0"/>
              <a:t>We had some incredible successes, like the 360-degree flexible classroom and the </a:t>
            </a:r>
            <a:r>
              <a:rPr lang="en-US" sz="2400" dirty="0" err="1"/>
              <a:t>Designmyschool</a:t>
            </a:r>
            <a:r>
              <a:rPr lang="en-US" sz="2400" dirty="0"/>
              <a:t> prototype, but we also came to the realization that user-led design was not the answer. </a:t>
            </a:r>
          </a:p>
          <a:p>
            <a:endParaRPr lang="en-US" sz="2400" dirty="0"/>
          </a:p>
          <a:p>
            <a:r>
              <a:rPr lang="en-US" sz="2400" dirty="0"/>
              <a:t>Too often, we saw end-users who lacked training in design and innovation seek to fix known problems of the recent past rather than addressing emerging problems of the future. This led us to the concept of co-design.</a:t>
            </a:r>
          </a:p>
          <a:p>
            <a:endParaRPr lang="en-US" sz="2400" dirty="0">
              <a:solidFill>
                <a:srgbClr val="2D3956"/>
              </a:solidFill>
              <a:highlight>
                <a:srgbClr val="FFFF00"/>
              </a:highlight>
            </a:endParaRPr>
          </a:p>
        </p:txBody>
      </p:sp>
      <p:pic>
        <p:nvPicPr>
          <p:cNvPr id="10" name="Picture 9" descr="A room with many tables and chairs&#10;&#10;Description automatically generated with low confidence">
            <a:extLst>
              <a:ext uri="{FF2B5EF4-FFF2-40B4-BE49-F238E27FC236}">
                <a16:creationId xmlns:a16="http://schemas.microsoft.com/office/drawing/2014/main" id="{1F31FCF5-E9C5-7923-8E8A-D635695990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0227" y="4456126"/>
            <a:ext cx="3485701" cy="2322348"/>
          </a:xfrm>
          <a:prstGeom prst="rect">
            <a:avLst/>
          </a:prstGeom>
        </p:spPr>
      </p:pic>
    </p:spTree>
    <p:extLst>
      <p:ext uri="{BB962C8B-B14F-4D97-AF65-F5344CB8AC3E}">
        <p14:creationId xmlns:p14="http://schemas.microsoft.com/office/powerpoint/2010/main" val="26734164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EEF0682-6E98-2735-F4E5-D2FC5EB295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73E5707B-8964-E647-ACB8-805D7F1E0A14}"/>
              </a:ext>
            </a:extLst>
          </p:cNvPr>
          <p:cNvSpPr/>
          <p:nvPr/>
        </p:nvSpPr>
        <p:spPr>
          <a:xfrm>
            <a:off x="8458678" y="1837499"/>
            <a:ext cx="4128422"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10">
            <a:extLst>
              <a:ext uri="{FF2B5EF4-FFF2-40B4-BE49-F238E27FC236}">
                <a16:creationId xmlns:a16="http://schemas.microsoft.com/office/drawing/2014/main" id="{989D8EF3-FB61-0850-CD27-30A4D96A3A79}"/>
              </a:ext>
            </a:extLst>
          </p:cNvPr>
          <p:cNvSpPr/>
          <p:nvPr/>
        </p:nvSpPr>
        <p:spPr>
          <a:xfrm>
            <a:off x="1181062" y="1580612"/>
            <a:ext cx="976523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1774A136-C0ED-6E48-4BD9-DB2D7B27AF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013078" y="521991"/>
            <a:ext cx="6230211" cy="1384995"/>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The Difference between </a:t>
            </a:r>
            <a:r>
              <a:rPr lang="en-US" sz="2800" b="1" dirty="0">
                <a:solidFill>
                  <a:srgbClr val="203E5F"/>
                </a:solidFill>
              </a:rPr>
              <a:t>Co-production, co-design and co-creation</a:t>
            </a:r>
          </a:p>
          <a:p>
            <a:endParaRPr lang="en-US" sz="2800" b="1" dirty="0">
              <a:solidFill>
                <a:srgbClr val="203E5F"/>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37250" y="1579906"/>
            <a:ext cx="9409046" cy="3046988"/>
          </a:xfrm>
          <a:prstGeom prst="rect">
            <a:avLst/>
          </a:prstGeom>
          <a:noFill/>
        </p:spPr>
        <p:txBody>
          <a:bodyPr wrap="square" rtlCol="0">
            <a:spAutoFit/>
          </a:bodyPr>
          <a:lstStyle/>
          <a:p>
            <a:r>
              <a:rPr lang="en-US" sz="2400" dirty="0">
                <a:solidFill>
                  <a:srgbClr val="2D3956"/>
                </a:solidFill>
              </a:rPr>
              <a:t> </a:t>
            </a:r>
            <a:r>
              <a:rPr lang="en-US" sz="2400" dirty="0"/>
              <a:t>We had some incredible successes, like the 360-degree flexible classroom and the </a:t>
            </a:r>
            <a:r>
              <a:rPr lang="en-US" sz="2400" dirty="0" err="1"/>
              <a:t>Designmyschool</a:t>
            </a:r>
            <a:r>
              <a:rPr lang="en-US" sz="2400" dirty="0"/>
              <a:t> prototype, but we also came to the realization that user-led design was not the answer. </a:t>
            </a:r>
          </a:p>
          <a:p>
            <a:endParaRPr lang="en-US" sz="2400" dirty="0"/>
          </a:p>
          <a:p>
            <a:r>
              <a:rPr lang="en-US" sz="2400" dirty="0"/>
              <a:t>Too often, we saw end-users who lacked training in design and innovation seek to fix known problems of the recent past rather than addressing emerging problems of the future. This led us to the concept of co-design.</a:t>
            </a:r>
          </a:p>
          <a:p>
            <a:endParaRPr lang="en-US" sz="2400" dirty="0">
              <a:solidFill>
                <a:srgbClr val="2D3956"/>
              </a:solidFill>
              <a:highlight>
                <a:srgbClr val="FFFF00"/>
              </a:highlight>
            </a:endParaRPr>
          </a:p>
        </p:txBody>
      </p:sp>
      <p:pic>
        <p:nvPicPr>
          <p:cNvPr id="10" name="Picture 9" descr="A room with many tables and chairs&#10;&#10;Description automatically generated with low confidence">
            <a:extLst>
              <a:ext uri="{FF2B5EF4-FFF2-40B4-BE49-F238E27FC236}">
                <a16:creationId xmlns:a16="http://schemas.microsoft.com/office/drawing/2014/main" id="{1F31FCF5-E9C5-7923-8E8A-D635695990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8536" y="4317377"/>
            <a:ext cx="3485701" cy="2322348"/>
          </a:xfrm>
          <a:prstGeom prst="rect">
            <a:avLst/>
          </a:prstGeom>
        </p:spPr>
      </p:pic>
      <p:pic>
        <p:nvPicPr>
          <p:cNvPr id="12" name="Picture 11" descr="A picture containing indoor, furniture, interior design, shelf&#10;&#10;Description automatically generated">
            <a:extLst>
              <a:ext uri="{FF2B5EF4-FFF2-40B4-BE49-F238E27FC236}">
                <a16:creationId xmlns:a16="http://schemas.microsoft.com/office/drawing/2014/main" id="{C0F36852-544C-9C99-A210-EFD4BECD56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37250" y="4741018"/>
            <a:ext cx="2486025" cy="1838325"/>
          </a:xfrm>
          <a:prstGeom prst="rect">
            <a:avLst/>
          </a:prstGeom>
        </p:spPr>
      </p:pic>
    </p:spTree>
    <p:extLst>
      <p:ext uri="{BB962C8B-B14F-4D97-AF65-F5344CB8AC3E}">
        <p14:creationId xmlns:p14="http://schemas.microsoft.com/office/powerpoint/2010/main" val="7688397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3C77435-72D1-A586-8FC4-B40AD81294E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57B00CB0-6E45-E3E9-B533-32D96FFD455C}"/>
              </a:ext>
            </a:extLst>
          </p:cNvPr>
          <p:cNvSpPr/>
          <p:nvPr/>
        </p:nvSpPr>
        <p:spPr>
          <a:xfrm>
            <a:off x="8462601" y="1858199"/>
            <a:ext cx="4128422"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43B09AC4-2DE3-7044-CBBE-EE3A2FD1C80F}"/>
              </a:ext>
            </a:extLst>
          </p:cNvPr>
          <p:cNvSpPr/>
          <p:nvPr/>
        </p:nvSpPr>
        <p:spPr>
          <a:xfrm>
            <a:off x="1181062" y="1552478"/>
            <a:ext cx="967919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D997B008-F2B2-731D-C5FF-1B5F299ED0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266296" y="536059"/>
            <a:ext cx="6230211" cy="1384995"/>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The Difference between </a:t>
            </a:r>
            <a:r>
              <a:rPr lang="en-US" sz="2800" b="1" dirty="0">
                <a:solidFill>
                  <a:srgbClr val="203E5F"/>
                </a:solidFill>
              </a:rPr>
              <a:t>Co-production, co-design and co-creation</a:t>
            </a:r>
          </a:p>
          <a:p>
            <a:endParaRPr lang="en-US" sz="2800" b="1" dirty="0">
              <a:solidFill>
                <a:srgbClr val="203E5F"/>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09530" y="1858199"/>
            <a:ext cx="9409046" cy="2677656"/>
          </a:xfrm>
          <a:prstGeom prst="rect">
            <a:avLst/>
          </a:prstGeom>
          <a:noFill/>
        </p:spPr>
        <p:txBody>
          <a:bodyPr wrap="square" rtlCol="0">
            <a:spAutoFit/>
          </a:bodyPr>
          <a:lstStyle/>
          <a:p>
            <a:r>
              <a:rPr lang="en-US" sz="2400" dirty="0">
                <a:solidFill>
                  <a:srgbClr val="2D3956"/>
                </a:solidFill>
              </a:rPr>
              <a:t> </a:t>
            </a:r>
            <a:r>
              <a:rPr lang="en-US" sz="2400" dirty="0">
                <a:solidFill>
                  <a:srgbClr val="FF0000"/>
                </a:solidFill>
              </a:rPr>
              <a:t>Co-design</a:t>
            </a:r>
            <a:r>
              <a:rPr lang="en-US" sz="2400" dirty="0"/>
              <a:t>, created opportunities for designers to push suppliers and consumers to go further than they might by themselves. It was, in effect, an attempt to reduce the likelihood that a user-led design would have a low order and short impact timeframe. </a:t>
            </a:r>
          </a:p>
          <a:p>
            <a:endParaRPr lang="en-US" sz="2400" dirty="0">
              <a:solidFill>
                <a:srgbClr val="2D3956"/>
              </a:solidFill>
              <a:highlight>
                <a:srgbClr val="FFFF00"/>
              </a:highlight>
            </a:endParaRPr>
          </a:p>
          <a:p>
            <a:r>
              <a:rPr lang="en-US" sz="2400" dirty="0"/>
              <a:t>Designers came to the conclusion that people were engaging in co-production, which is something very different.</a:t>
            </a:r>
            <a:endParaRPr lang="en-US" sz="2400" dirty="0">
              <a:solidFill>
                <a:srgbClr val="2D3956"/>
              </a:solidFill>
              <a:highlight>
                <a:srgbClr val="FFFF00"/>
              </a:highlight>
            </a:endParaRPr>
          </a:p>
        </p:txBody>
      </p:sp>
    </p:spTree>
    <p:extLst>
      <p:ext uri="{BB962C8B-B14F-4D97-AF65-F5344CB8AC3E}">
        <p14:creationId xmlns:p14="http://schemas.microsoft.com/office/powerpoint/2010/main" val="16520413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E114E5E-F404-42F6-5B01-EFD174C0D1D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a:extLst>
              <a:ext uri="{FF2B5EF4-FFF2-40B4-BE49-F238E27FC236}">
                <a16:creationId xmlns:a16="http://schemas.microsoft.com/office/drawing/2014/main" id="{1C34FBCF-8498-70BE-E298-99565FACC79F}"/>
              </a:ext>
            </a:extLst>
          </p:cNvPr>
          <p:cNvSpPr/>
          <p:nvPr/>
        </p:nvSpPr>
        <p:spPr>
          <a:xfrm>
            <a:off x="8481100" y="1861586"/>
            <a:ext cx="4128422"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10">
            <a:extLst>
              <a:ext uri="{FF2B5EF4-FFF2-40B4-BE49-F238E27FC236}">
                <a16:creationId xmlns:a16="http://schemas.microsoft.com/office/drawing/2014/main" id="{473D8D89-2A54-2594-83C0-34DD053740BF}"/>
              </a:ext>
            </a:extLst>
          </p:cNvPr>
          <p:cNvSpPr/>
          <p:nvPr/>
        </p:nvSpPr>
        <p:spPr>
          <a:xfrm>
            <a:off x="1181062" y="1552477"/>
            <a:ext cx="980580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D6447244-9DF6-CE45-928B-F43EA88B48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632057" y="578261"/>
            <a:ext cx="6230211" cy="1384995"/>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The Difference between </a:t>
            </a:r>
            <a:r>
              <a:rPr lang="en-US" sz="2800" b="1" dirty="0">
                <a:solidFill>
                  <a:srgbClr val="203E5F"/>
                </a:solidFill>
              </a:rPr>
              <a:t>Co-production, co-design and co-creation</a:t>
            </a:r>
          </a:p>
          <a:p>
            <a:endParaRPr lang="en-US" sz="2800" b="1" dirty="0">
              <a:solidFill>
                <a:srgbClr val="203E5F"/>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09530" y="1672670"/>
            <a:ext cx="9409046" cy="2677656"/>
          </a:xfrm>
          <a:prstGeom prst="rect">
            <a:avLst/>
          </a:prstGeom>
          <a:noFill/>
        </p:spPr>
        <p:txBody>
          <a:bodyPr wrap="square" rtlCol="0">
            <a:spAutoFit/>
          </a:bodyPr>
          <a:lstStyle/>
          <a:p>
            <a:r>
              <a:rPr lang="en-US" sz="2400" dirty="0">
                <a:solidFill>
                  <a:srgbClr val="2D3956"/>
                </a:solidFill>
              </a:rPr>
              <a:t> </a:t>
            </a:r>
            <a:r>
              <a:rPr lang="en-US" sz="2400" u="sng" dirty="0">
                <a:solidFill>
                  <a:srgbClr val="FF0000"/>
                </a:solidFill>
              </a:rPr>
              <a:t>Co-design: </a:t>
            </a:r>
            <a:r>
              <a:rPr lang="en-US" sz="2400" dirty="0"/>
              <a:t>a design is a plan or method for doing something. The person who discovered that rubbing sticks over tinder can make fire was a designer, and the process was the design. Equally, a person who produces architectural drawings for an office block is a designer, and the plans are the design. Co-design, therefore, occurs when more than one person is involved in drawing up a plan for doing something.</a:t>
            </a:r>
          </a:p>
          <a:p>
            <a:endParaRPr lang="en-US" sz="2400" dirty="0"/>
          </a:p>
        </p:txBody>
      </p:sp>
      <p:pic>
        <p:nvPicPr>
          <p:cNvPr id="7" name="Picture 6" descr="A picture containing text, screenshot, font, circle&#10;&#10;Description automatically generated">
            <a:extLst>
              <a:ext uri="{FF2B5EF4-FFF2-40B4-BE49-F238E27FC236}">
                <a16:creationId xmlns:a16="http://schemas.microsoft.com/office/drawing/2014/main" id="{3CC53999-F3C5-4526-7835-4B593DB74045}"/>
              </a:ext>
            </a:extLst>
          </p:cNvPr>
          <p:cNvPicPr>
            <a:picLocks noChangeAspect="1"/>
          </p:cNvPicPr>
          <p:nvPr/>
        </p:nvPicPr>
        <p:blipFill rotWithShape="1">
          <a:blip r:embed="rId3">
            <a:extLst>
              <a:ext uri="{28A0092B-C50C-407E-A947-70E740481C1C}">
                <a14:useLocalDpi xmlns:a14="http://schemas.microsoft.com/office/drawing/2010/main" val="0"/>
              </a:ext>
            </a:extLst>
          </a:blip>
          <a:srcRect l="7325" t="19374" r="12701" b="21656"/>
          <a:stretch/>
        </p:blipFill>
        <p:spPr>
          <a:xfrm>
            <a:off x="6582697" y="4014262"/>
            <a:ext cx="4978892" cy="2595230"/>
          </a:xfrm>
          <a:prstGeom prst="rect">
            <a:avLst/>
          </a:prstGeom>
        </p:spPr>
      </p:pic>
    </p:spTree>
    <p:extLst>
      <p:ext uri="{BB962C8B-B14F-4D97-AF65-F5344CB8AC3E}">
        <p14:creationId xmlns:p14="http://schemas.microsoft.com/office/powerpoint/2010/main" val="14264882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F29E388-BF2F-7980-E856-D340B88981A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16126203-6BB6-F0AF-5B1D-E9F05B0D2918}"/>
              </a:ext>
            </a:extLst>
          </p:cNvPr>
          <p:cNvSpPr/>
          <p:nvPr/>
        </p:nvSpPr>
        <p:spPr>
          <a:xfrm>
            <a:off x="8498612" y="1861586"/>
            <a:ext cx="4128422"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CC755D7A-6F56-6063-E94B-BE2CA0372DEF}"/>
              </a:ext>
            </a:extLst>
          </p:cNvPr>
          <p:cNvSpPr/>
          <p:nvPr/>
        </p:nvSpPr>
        <p:spPr>
          <a:xfrm>
            <a:off x="1504618" y="1721291"/>
            <a:ext cx="961395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56B0848C-B437-F243-885D-AB1B66080C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561717" y="620464"/>
            <a:ext cx="6230211" cy="1384995"/>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The Difference between </a:t>
            </a:r>
            <a:r>
              <a:rPr lang="en-US" sz="2800" b="1" dirty="0">
                <a:solidFill>
                  <a:srgbClr val="203E5F"/>
                </a:solidFill>
              </a:rPr>
              <a:t>Co-production, co-design and co-creation</a:t>
            </a:r>
          </a:p>
          <a:p>
            <a:endParaRPr lang="en-US" sz="2800" b="1" dirty="0">
              <a:solidFill>
                <a:srgbClr val="203E5F"/>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09530" y="1672670"/>
            <a:ext cx="9409046" cy="3046988"/>
          </a:xfrm>
          <a:prstGeom prst="rect">
            <a:avLst/>
          </a:prstGeom>
          <a:noFill/>
        </p:spPr>
        <p:txBody>
          <a:bodyPr wrap="square" rtlCol="0">
            <a:spAutoFit/>
          </a:bodyPr>
          <a:lstStyle/>
          <a:p>
            <a:endParaRPr lang="en-US" sz="2400" dirty="0"/>
          </a:p>
          <a:p>
            <a:r>
              <a:rPr lang="en-US" sz="2400" dirty="0">
                <a:solidFill>
                  <a:srgbClr val="FF0000"/>
                </a:solidFill>
              </a:rPr>
              <a:t>Co-production: </a:t>
            </a:r>
            <a:r>
              <a:rPr lang="en-US" sz="2400" dirty="0"/>
              <a:t>production is what happens when the raw materials needed to do something are brought together and combined to generate something new.</a:t>
            </a:r>
          </a:p>
          <a:p>
            <a:pPr algn="ctr"/>
            <a:r>
              <a:rPr lang="en-US" sz="2400" dirty="0"/>
              <a:t> </a:t>
            </a:r>
            <a:r>
              <a:rPr lang="en-US" sz="2400" dirty="0">
                <a:highlight>
                  <a:srgbClr val="FFFF00"/>
                </a:highlight>
              </a:rPr>
              <a:t>Working out what to do is design work; doing it is production. </a:t>
            </a:r>
          </a:p>
          <a:p>
            <a:r>
              <a:rPr lang="en-US" sz="2400" dirty="0"/>
              <a:t>So the person who invented airplanes is a designer, but a person who assembles them is a producer. Co-production occurs when more than one person is involved in making something happen.</a:t>
            </a:r>
          </a:p>
        </p:txBody>
      </p:sp>
    </p:spTree>
    <p:extLst>
      <p:ext uri="{BB962C8B-B14F-4D97-AF65-F5344CB8AC3E}">
        <p14:creationId xmlns:p14="http://schemas.microsoft.com/office/powerpoint/2010/main" val="41042851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F29E388-BF2F-7980-E856-D340B88981A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16126203-6BB6-F0AF-5B1D-E9F05B0D2918}"/>
              </a:ext>
            </a:extLst>
          </p:cNvPr>
          <p:cNvSpPr/>
          <p:nvPr/>
        </p:nvSpPr>
        <p:spPr>
          <a:xfrm>
            <a:off x="8498612" y="1861586"/>
            <a:ext cx="4128422"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CC755D7A-6F56-6063-E94B-BE2CA0372DEF}"/>
              </a:ext>
            </a:extLst>
          </p:cNvPr>
          <p:cNvSpPr/>
          <p:nvPr/>
        </p:nvSpPr>
        <p:spPr>
          <a:xfrm>
            <a:off x="1504618" y="1721291"/>
            <a:ext cx="961395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56B0848C-B437-F243-885D-AB1B66080C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561717" y="620464"/>
            <a:ext cx="6230211" cy="1384995"/>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The Difference between </a:t>
            </a:r>
            <a:r>
              <a:rPr lang="en-US" sz="2800" b="1" dirty="0">
                <a:solidFill>
                  <a:srgbClr val="203E5F"/>
                </a:solidFill>
              </a:rPr>
              <a:t>Co-production, co-design and co-creation</a:t>
            </a:r>
          </a:p>
          <a:p>
            <a:endParaRPr lang="en-US" sz="2800" b="1" dirty="0">
              <a:solidFill>
                <a:srgbClr val="203E5F"/>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09530" y="1672670"/>
            <a:ext cx="9409046" cy="4154984"/>
          </a:xfrm>
          <a:prstGeom prst="rect">
            <a:avLst/>
          </a:prstGeom>
          <a:noFill/>
        </p:spPr>
        <p:txBody>
          <a:bodyPr wrap="square" rtlCol="0">
            <a:spAutoFit/>
          </a:bodyPr>
          <a:lstStyle/>
          <a:p>
            <a:endParaRPr lang="en-US" sz="2400" dirty="0"/>
          </a:p>
          <a:p>
            <a:r>
              <a:rPr lang="en-US" sz="2400" dirty="0">
                <a:solidFill>
                  <a:srgbClr val="FF0000"/>
                </a:solidFill>
              </a:rPr>
              <a:t>Co-production: </a:t>
            </a:r>
            <a:r>
              <a:rPr lang="en-US" sz="2400" dirty="0"/>
              <a:t>production is what happens when the raw materials needed to do something are brought together and combined to generate something new.</a:t>
            </a:r>
          </a:p>
          <a:p>
            <a:pPr algn="ctr"/>
            <a:r>
              <a:rPr lang="en-US" sz="2400" dirty="0"/>
              <a:t> </a:t>
            </a:r>
            <a:r>
              <a:rPr lang="en-US" sz="2400" dirty="0">
                <a:highlight>
                  <a:srgbClr val="FFFF00"/>
                </a:highlight>
              </a:rPr>
              <a:t>Working out what to do is design work; doing it is production. </a:t>
            </a:r>
          </a:p>
          <a:p>
            <a:r>
              <a:rPr lang="en-US" sz="2400" dirty="0"/>
              <a:t>So the person who invented airplanes is a designer, but a person who assembles them is a producer. Co-production occurs when more than one person is involved in making something happen.</a:t>
            </a:r>
          </a:p>
          <a:p>
            <a:endParaRPr lang="en-US" sz="2400" dirty="0"/>
          </a:p>
          <a:p>
            <a:r>
              <a:rPr lang="en-US" sz="2400" dirty="0"/>
              <a:t>It is for this reason that some designers have begun to use the term</a:t>
            </a:r>
            <a:r>
              <a:rPr lang="en-US" sz="2400" dirty="0">
                <a:solidFill>
                  <a:srgbClr val="FF0000"/>
                </a:solidFill>
              </a:rPr>
              <a:t> co-creation </a:t>
            </a:r>
            <a:r>
              <a:rPr lang="en-US" sz="2400" dirty="0"/>
              <a:t>to encompass the entire process of design and production.</a:t>
            </a:r>
            <a:endParaRPr lang="en-US" sz="2400" dirty="0">
              <a:solidFill>
                <a:srgbClr val="2D3956"/>
              </a:solidFill>
              <a:highlight>
                <a:srgbClr val="FFFF00"/>
              </a:highlight>
            </a:endParaRPr>
          </a:p>
        </p:txBody>
      </p:sp>
    </p:spTree>
    <p:extLst>
      <p:ext uri="{BB962C8B-B14F-4D97-AF65-F5344CB8AC3E}">
        <p14:creationId xmlns:p14="http://schemas.microsoft.com/office/powerpoint/2010/main" val="12982164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5EB39DEF-18C4-5BD4-5E0A-6337DCEEB4FA}"/>
              </a:ext>
            </a:extLst>
          </p:cNvPr>
          <p:cNvSpPr/>
          <p:nvPr/>
        </p:nvSpPr>
        <p:spPr>
          <a:xfrm>
            <a:off x="8419959" y="1942572"/>
            <a:ext cx="4128422"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8">
            <a:extLst>
              <a:ext uri="{FF2B5EF4-FFF2-40B4-BE49-F238E27FC236}">
                <a16:creationId xmlns:a16="http://schemas.microsoft.com/office/drawing/2014/main" id="{A7AD2D75-8DF9-E18B-0EED-56E16B38D586}"/>
              </a:ext>
            </a:extLst>
          </p:cNvPr>
          <p:cNvSpPr/>
          <p:nvPr/>
        </p:nvSpPr>
        <p:spPr>
          <a:xfrm>
            <a:off x="464235" y="1700168"/>
            <a:ext cx="11296356" cy="48659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3392905" y="662667"/>
            <a:ext cx="6230211" cy="1384995"/>
          </a:xfrm>
          <a:prstGeom prst="rect">
            <a:avLst/>
          </a:prstGeom>
          <a:noFill/>
        </p:spPr>
        <p:txBody>
          <a:bodyPr wrap="square" rtlCol="0">
            <a:spAutoFit/>
          </a:bodyPr>
          <a:lstStyle/>
          <a:p>
            <a:r>
              <a:rPr lang="en-US" sz="2800" b="1" dirty="0">
                <a:solidFill>
                  <a:srgbClr val="203E5F"/>
                </a:solidFill>
              </a:rPr>
              <a:t>what makes co-design work or fail, and what co-production really is ?</a:t>
            </a:r>
          </a:p>
          <a:p>
            <a:endParaRPr lang="en-US" sz="2800" b="1" dirty="0">
              <a:solidFill>
                <a:srgbClr val="203E5F"/>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6349" y="1838628"/>
            <a:ext cx="10866782" cy="3046988"/>
          </a:xfrm>
          <a:prstGeom prst="rect">
            <a:avLst/>
          </a:prstGeom>
          <a:noFill/>
        </p:spPr>
        <p:txBody>
          <a:bodyPr wrap="square" rtlCol="0">
            <a:spAutoFit/>
          </a:bodyPr>
          <a:lstStyle/>
          <a:p>
            <a:endParaRPr lang="en-US" sz="2400" dirty="0"/>
          </a:p>
          <a:p>
            <a:pPr marL="342900" indent="-342900">
              <a:buFont typeface="Wingdings" panose="05000000000000000000" pitchFamily="2" charset="2"/>
              <a:buChar char="q"/>
            </a:pPr>
            <a:r>
              <a:rPr lang="en-US" sz="2400" dirty="0"/>
              <a:t>   </a:t>
            </a:r>
            <a:r>
              <a:rPr lang="en-US" sz="2400" dirty="0">
                <a:solidFill>
                  <a:srgbClr val="FF0000"/>
                </a:solidFill>
              </a:rPr>
              <a:t>Co-design</a:t>
            </a:r>
            <a:r>
              <a:rPr lang="en-US" sz="2400" dirty="0"/>
              <a:t> is an attempt to define a problem and then define a solution; </a:t>
            </a:r>
            <a:r>
              <a:rPr lang="en-US" sz="2400" dirty="0">
                <a:solidFill>
                  <a:srgbClr val="00B050"/>
                </a:solidFill>
              </a:rPr>
              <a:t>co-production</a:t>
            </a:r>
            <a:r>
              <a:rPr lang="en-US" sz="2400" dirty="0"/>
              <a:t> is the attempt to implement the proposed solution; </a:t>
            </a:r>
            <a:r>
              <a:rPr lang="en-US" sz="2400" dirty="0">
                <a:solidFill>
                  <a:srgbClr val="FFC000"/>
                </a:solidFill>
              </a:rPr>
              <a:t>co-creation</a:t>
            </a:r>
            <a:r>
              <a:rPr lang="en-US" sz="2400" dirty="0"/>
              <a:t> is the process by which people do both</a:t>
            </a:r>
          </a:p>
          <a:p>
            <a:pPr marL="342900" indent="-342900">
              <a:buFont typeface="Wingdings" panose="05000000000000000000" pitchFamily="2" charset="2"/>
              <a:buChar char="q"/>
            </a:pPr>
            <a:r>
              <a:rPr lang="en-US" sz="2400" dirty="0">
                <a:solidFill>
                  <a:srgbClr val="FF0000"/>
                </a:solidFill>
              </a:rPr>
              <a:t>Co-design </a:t>
            </a:r>
            <a:r>
              <a:rPr lang="en-US" sz="2400" dirty="0"/>
              <a:t>will fail where one of the parties lacks either the willingness or ability to think like a designer. This happens far too often and is best remedied by using something like Stakeholder Design’s Innovation Readiness Indication Scale (IRIS).</a:t>
            </a:r>
          </a:p>
          <a:p>
            <a:r>
              <a:rPr lang="en-US" sz="2400" dirty="0"/>
              <a:t>    </a:t>
            </a:r>
            <a:r>
              <a:rPr lang="en-US" sz="2400" dirty="0">
                <a:solidFill>
                  <a:srgbClr val="00B050"/>
                </a:solidFill>
              </a:rPr>
              <a:t>Co-production</a:t>
            </a:r>
            <a:r>
              <a:rPr lang="en-US" sz="2400" dirty="0"/>
              <a:t> offers huge scope for reducing the failure rate of particular scenarios. </a:t>
            </a:r>
            <a:endParaRPr lang="en-US" sz="2400" dirty="0">
              <a:solidFill>
                <a:srgbClr val="2D3956"/>
              </a:solidFill>
              <a:highlight>
                <a:srgbClr val="FFFF00"/>
              </a:highlight>
            </a:endParaRPr>
          </a:p>
        </p:txBody>
      </p:sp>
      <p:sp>
        <p:nvSpPr>
          <p:cNvPr id="4" name="Rectangle 3">
            <a:extLst>
              <a:ext uri="{FF2B5EF4-FFF2-40B4-BE49-F238E27FC236}">
                <a16:creationId xmlns:a16="http://schemas.microsoft.com/office/drawing/2014/main" id="{882C59F7-EBD7-1D79-A1CE-14E15C26FEC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12936135-33DF-A621-7F33-C27A613C25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033789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5EB39DEF-18C4-5BD4-5E0A-6337DCEEB4FA}"/>
              </a:ext>
            </a:extLst>
          </p:cNvPr>
          <p:cNvSpPr/>
          <p:nvPr/>
        </p:nvSpPr>
        <p:spPr>
          <a:xfrm>
            <a:off x="8419959" y="1942572"/>
            <a:ext cx="4128422"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8">
            <a:extLst>
              <a:ext uri="{FF2B5EF4-FFF2-40B4-BE49-F238E27FC236}">
                <a16:creationId xmlns:a16="http://schemas.microsoft.com/office/drawing/2014/main" id="{A7AD2D75-8DF9-E18B-0EED-56E16B38D586}"/>
              </a:ext>
            </a:extLst>
          </p:cNvPr>
          <p:cNvSpPr/>
          <p:nvPr/>
        </p:nvSpPr>
        <p:spPr>
          <a:xfrm>
            <a:off x="464235" y="1700168"/>
            <a:ext cx="11296356" cy="48659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3392905" y="662667"/>
            <a:ext cx="6230211" cy="1384995"/>
          </a:xfrm>
          <a:prstGeom prst="rect">
            <a:avLst/>
          </a:prstGeom>
          <a:noFill/>
        </p:spPr>
        <p:txBody>
          <a:bodyPr wrap="square" rtlCol="0">
            <a:spAutoFit/>
          </a:bodyPr>
          <a:lstStyle/>
          <a:p>
            <a:r>
              <a:rPr lang="en-US" sz="2800" b="1" dirty="0">
                <a:solidFill>
                  <a:srgbClr val="203E5F"/>
                </a:solidFill>
              </a:rPr>
              <a:t>what makes co-design work or fail, and what co-production really is ?</a:t>
            </a:r>
          </a:p>
          <a:p>
            <a:endParaRPr lang="en-US" sz="2800" b="1" dirty="0">
              <a:solidFill>
                <a:srgbClr val="203E5F"/>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6349" y="1838628"/>
            <a:ext cx="10866782" cy="4524315"/>
          </a:xfrm>
          <a:prstGeom prst="rect">
            <a:avLst/>
          </a:prstGeom>
          <a:noFill/>
        </p:spPr>
        <p:txBody>
          <a:bodyPr wrap="square" rtlCol="0">
            <a:spAutoFit/>
          </a:bodyPr>
          <a:lstStyle/>
          <a:p>
            <a:endParaRPr lang="en-US" sz="2400" dirty="0"/>
          </a:p>
          <a:p>
            <a:pPr marL="342900" indent="-342900">
              <a:buFont typeface="Wingdings" panose="05000000000000000000" pitchFamily="2" charset="2"/>
              <a:buChar char="q"/>
            </a:pPr>
            <a:r>
              <a:rPr lang="en-US" sz="2400" dirty="0"/>
              <a:t>   </a:t>
            </a:r>
            <a:r>
              <a:rPr lang="en-US" sz="2400" dirty="0">
                <a:solidFill>
                  <a:srgbClr val="FF0000"/>
                </a:solidFill>
              </a:rPr>
              <a:t>Co-design</a:t>
            </a:r>
            <a:r>
              <a:rPr lang="en-US" sz="2400" dirty="0"/>
              <a:t> is an attempt to define a problem and then define a solution; </a:t>
            </a:r>
            <a:r>
              <a:rPr lang="en-US" sz="2400" dirty="0">
                <a:solidFill>
                  <a:srgbClr val="00B050"/>
                </a:solidFill>
              </a:rPr>
              <a:t>co-production</a:t>
            </a:r>
            <a:r>
              <a:rPr lang="en-US" sz="2400" dirty="0"/>
              <a:t> is the attempt to implement the proposed solution; </a:t>
            </a:r>
            <a:r>
              <a:rPr lang="en-US" sz="2400" dirty="0">
                <a:solidFill>
                  <a:srgbClr val="FFC000"/>
                </a:solidFill>
              </a:rPr>
              <a:t>co-creation</a:t>
            </a:r>
            <a:r>
              <a:rPr lang="en-US" sz="2400" dirty="0"/>
              <a:t> is the process by which people do both</a:t>
            </a:r>
          </a:p>
          <a:p>
            <a:pPr marL="342900" indent="-342900">
              <a:buFont typeface="Wingdings" panose="05000000000000000000" pitchFamily="2" charset="2"/>
              <a:buChar char="q"/>
            </a:pPr>
            <a:r>
              <a:rPr lang="en-US" sz="2400" dirty="0">
                <a:solidFill>
                  <a:srgbClr val="FF0000"/>
                </a:solidFill>
              </a:rPr>
              <a:t>Co-design </a:t>
            </a:r>
            <a:r>
              <a:rPr lang="en-US" sz="2400" dirty="0"/>
              <a:t>will fail where one of the parties lacks either the willingness or ability to think like a designer. This happens far too often and is best remedied by using something like Stakeholder Design’s Innovation Readiness Indication Scale (IRIS).</a:t>
            </a:r>
          </a:p>
          <a:p>
            <a:r>
              <a:rPr lang="en-US" sz="2400" dirty="0"/>
              <a:t>    </a:t>
            </a:r>
            <a:r>
              <a:rPr lang="en-US" sz="2400" dirty="0">
                <a:solidFill>
                  <a:srgbClr val="00B050"/>
                </a:solidFill>
              </a:rPr>
              <a:t>Co-production</a:t>
            </a:r>
            <a:r>
              <a:rPr lang="en-US" sz="2400" dirty="0"/>
              <a:t> offers huge scope for reducing the failure rate of particular scenarios. For instance, in a GP’s surgery, a patient and the doctor can agree a program for weight loss that includes some dieting, some tablets and some exercise. If this prescription for change is generated by a process of dialogue and agreement, it has far more chance of succeeding than if the doctor simply instructs the patient to adopt it.</a:t>
            </a:r>
            <a:endParaRPr lang="en-US" sz="2400" dirty="0">
              <a:solidFill>
                <a:srgbClr val="2D3956"/>
              </a:solidFill>
              <a:highlight>
                <a:srgbClr val="FFFF00"/>
              </a:highlight>
            </a:endParaRPr>
          </a:p>
        </p:txBody>
      </p:sp>
      <p:sp>
        <p:nvSpPr>
          <p:cNvPr id="4" name="Rectangle 3">
            <a:extLst>
              <a:ext uri="{FF2B5EF4-FFF2-40B4-BE49-F238E27FC236}">
                <a16:creationId xmlns:a16="http://schemas.microsoft.com/office/drawing/2014/main" id="{882C59F7-EBD7-1D79-A1CE-14E15C26FEC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12936135-33DF-A621-7F33-C27A613C25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925560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4CDAF71-85A6-0B99-C545-A78D8C94E0E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41C2D8E6-82D2-9B39-194F-56A9B7B03685}"/>
              </a:ext>
            </a:extLst>
          </p:cNvPr>
          <p:cNvSpPr/>
          <p:nvPr/>
        </p:nvSpPr>
        <p:spPr>
          <a:xfrm>
            <a:off x="8607914" y="952846"/>
            <a:ext cx="4128422"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DD9AE116-DB8B-0583-9B7C-915AECFFB9B5}"/>
              </a:ext>
            </a:extLst>
          </p:cNvPr>
          <p:cNvSpPr/>
          <p:nvPr/>
        </p:nvSpPr>
        <p:spPr>
          <a:xfrm>
            <a:off x="689317" y="1285192"/>
            <a:ext cx="11169747" cy="54905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D867FB08-798A-F895-6B06-99159C25D5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2886469" y="437584"/>
            <a:ext cx="6230211" cy="1384995"/>
          </a:xfrm>
          <a:prstGeom prst="rect">
            <a:avLst/>
          </a:prstGeom>
          <a:noFill/>
        </p:spPr>
        <p:txBody>
          <a:bodyPr wrap="square" rtlCol="0">
            <a:spAutoFit/>
          </a:bodyPr>
          <a:lstStyle/>
          <a:p>
            <a:r>
              <a:rPr lang="en-US" sz="2800" b="1" dirty="0">
                <a:solidFill>
                  <a:srgbClr val="203E5F"/>
                </a:solidFill>
              </a:rPr>
              <a:t>what makes co-design work or fail, and what co-production really is ?</a:t>
            </a:r>
          </a:p>
          <a:p>
            <a:endParaRPr lang="en-US" sz="2800" b="1" dirty="0">
              <a:solidFill>
                <a:srgbClr val="203E5F"/>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4400" y="1209822"/>
            <a:ext cx="10438227" cy="4154984"/>
          </a:xfrm>
          <a:prstGeom prst="rect">
            <a:avLst/>
          </a:prstGeom>
          <a:noFill/>
        </p:spPr>
        <p:txBody>
          <a:bodyPr wrap="square" rtlCol="0">
            <a:spAutoFit/>
          </a:bodyPr>
          <a:lstStyle/>
          <a:p>
            <a:endParaRPr lang="en-US" sz="2400" dirty="0"/>
          </a:p>
          <a:p>
            <a:r>
              <a:rPr lang="en-US" sz="2400" dirty="0"/>
              <a:t>If a transport chief tries waiting at a bus stop for an unknown number of minutes, the outcome may well be a display that says how far away the next bus is in minutes. Both examples improve the end user’s experience of a service.</a:t>
            </a:r>
          </a:p>
          <a:p>
            <a:endParaRPr lang="en-US" sz="2400" dirty="0"/>
          </a:p>
          <a:p>
            <a:r>
              <a:rPr lang="en-US" sz="2400" b="1" u="sng" dirty="0"/>
              <a:t>Experience-led design </a:t>
            </a:r>
            <a:r>
              <a:rPr lang="en-US" sz="2400" dirty="0"/>
              <a:t>is the process by which a group or an individuals' experience of a space, system, product or service is enhanced. It may or may not require the active involvement of those groups and individuals, or those who are shaping their experiences. The caveman who rubbed the sticks together to make fire was either cold or hungry – he wanted a different experience of life, so he designed one.</a:t>
            </a:r>
          </a:p>
        </p:txBody>
      </p:sp>
    </p:spTree>
    <p:extLst>
      <p:ext uri="{BB962C8B-B14F-4D97-AF65-F5344CB8AC3E}">
        <p14:creationId xmlns:p14="http://schemas.microsoft.com/office/powerpoint/2010/main" val="25478267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4CDAF71-85A6-0B99-C545-A78D8C94E0E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41C2D8E6-82D2-9B39-194F-56A9B7B03685}"/>
              </a:ext>
            </a:extLst>
          </p:cNvPr>
          <p:cNvSpPr/>
          <p:nvPr/>
        </p:nvSpPr>
        <p:spPr>
          <a:xfrm>
            <a:off x="8607914" y="952846"/>
            <a:ext cx="4128422"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DD9AE116-DB8B-0583-9B7C-915AECFFB9B5}"/>
              </a:ext>
            </a:extLst>
          </p:cNvPr>
          <p:cNvSpPr/>
          <p:nvPr/>
        </p:nvSpPr>
        <p:spPr>
          <a:xfrm>
            <a:off x="689317" y="1285192"/>
            <a:ext cx="11169747" cy="54905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D867FB08-798A-F895-6B06-99159C25D5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2886469" y="437584"/>
            <a:ext cx="6230211" cy="1384995"/>
          </a:xfrm>
          <a:prstGeom prst="rect">
            <a:avLst/>
          </a:prstGeom>
          <a:noFill/>
        </p:spPr>
        <p:txBody>
          <a:bodyPr wrap="square" rtlCol="0">
            <a:spAutoFit/>
          </a:bodyPr>
          <a:lstStyle/>
          <a:p>
            <a:r>
              <a:rPr lang="en-US" sz="2800" b="1" dirty="0">
                <a:solidFill>
                  <a:srgbClr val="203E5F"/>
                </a:solidFill>
              </a:rPr>
              <a:t>what makes co-design work or fail, and what co-production really is ?</a:t>
            </a:r>
          </a:p>
          <a:p>
            <a:endParaRPr lang="en-US" sz="2800" b="1" dirty="0">
              <a:solidFill>
                <a:srgbClr val="203E5F"/>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4400" y="1209822"/>
            <a:ext cx="10438227" cy="5262979"/>
          </a:xfrm>
          <a:prstGeom prst="rect">
            <a:avLst/>
          </a:prstGeom>
          <a:noFill/>
        </p:spPr>
        <p:txBody>
          <a:bodyPr wrap="square" rtlCol="0">
            <a:spAutoFit/>
          </a:bodyPr>
          <a:lstStyle/>
          <a:p>
            <a:endParaRPr lang="en-US" sz="2400" dirty="0"/>
          </a:p>
          <a:p>
            <a:r>
              <a:rPr lang="en-US" sz="2400" dirty="0"/>
              <a:t>If a transport chief tries waiting at a bus stop for an unknown number of minutes, the outcome may well be a display that says how far away the next bus is in minutes. Both examples improve the end user’s experience of a service.</a:t>
            </a:r>
          </a:p>
          <a:p>
            <a:endParaRPr lang="en-US" sz="2400" dirty="0"/>
          </a:p>
          <a:p>
            <a:r>
              <a:rPr lang="en-US" sz="2400" b="1" u="sng" dirty="0"/>
              <a:t>Experience-led design </a:t>
            </a:r>
            <a:r>
              <a:rPr lang="en-US" sz="2400" dirty="0"/>
              <a:t>is the process by which a group or an individuals' experience of a space, system, product or service is enhanced. It may or may not require the active involvement of those groups and individuals, or those who are shaping their experiences. The caveman who rubbed the sticks together to make fire was either cold or hungry – he wanted a different experience of life, so he designed one.</a:t>
            </a:r>
          </a:p>
          <a:p>
            <a:endParaRPr lang="en-US" sz="2400" dirty="0"/>
          </a:p>
          <a:p>
            <a:r>
              <a:rPr lang="en-US" sz="2400" dirty="0">
                <a:solidFill>
                  <a:srgbClr val="FF0000"/>
                </a:solidFill>
              </a:rPr>
              <a:t>Imagine how different your world could be if that was how we approached public service design.</a:t>
            </a:r>
          </a:p>
        </p:txBody>
      </p:sp>
    </p:spTree>
    <p:extLst>
      <p:ext uri="{BB962C8B-B14F-4D97-AF65-F5344CB8AC3E}">
        <p14:creationId xmlns:p14="http://schemas.microsoft.com/office/powerpoint/2010/main" val="2451313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34101C5-E257-772A-E720-520E4607C94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8">
            <a:extLst>
              <a:ext uri="{FF2B5EF4-FFF2-40B4-BE49-F238E27FC236}">
                <a16:creationId xmlns:a16="http://schemas.microsoft.com/office/drawing/2014/main" id="{A601E822-3E80-D207-F0B4-325A6E9B4007}"/>
              </a:ext>
            </a:extLst>
          </p:cNvPr>
          <p:cNvSpPr/>
          <p:nvPr/>
        </p:nvSpPr>
        <p:spPr>
          <a:xfrm>
            <a:off x="8419959" y="1907166"/>
            <a:ext cx="4128422"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E5F5CFBA-BC57-561B-9E68-C36F7FB222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589854" y="437584"/>
            <a:ext cx="6230211" cy="1384995"/>
          </a:xfrm>
          <a:prstGeom prst="rect">
            <a:avLst/>
          </a:prstGeom>
          <a:noFill/>
        </p:spPr>
        <p:txBody>
          <a:bodyPr wrap="square" rtlCol="0">
            <a:spAutoFit/>
          </a:bodyPr>
          <a:lstStyle/>
          <a:p>
            <a:r>
              <a:rPr lang="en-US" sz="2800" b="1" dirty="0">
                <a:solidFill>
                  <a:srgbClr val="203E5F"/>
                </a:solidFill>
              </a:rPr>
              <a:t>what makes co-design work or fail, and what co-production really is ?</a:t>
            </a:r>
          </a:p>
          <a:p>
            <a:endParaRPr lang="en-US" sz="2800" b="1" dirty="0">
              <a:solidFill>
                <a:srgbClr val="203E5F"/>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654858" y="6311380"/>
            <a:ext cx="1879649" cy="309233"/>
          </a:xfrm>
          <a:prstGeom prst="rect">
            <a:avLst/>
          </a:prstGeom>
        </p:spPr>
      </p:pic>
      <p:pic>
        <p:nvPicPr>
          <p:cNvPr id="7" name="Picture 6" descr="A picture containing text, screenshot, font, diagram&#10;&#10;Description automatically generated">
            <a:extLst>
              <a:ext uri="{FF2B5EF4-FFF2-40B4-BE49-F238E27FC236}">
                <a16:creationId xmlns:a16="http://schemas.microsoft.com/office/drawing/2014/main" id="{459E63FB-E2C8-5502-E893-D63A8FE4462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2730" y="1358050"/>
            <a:ext cx="10906539" cy="5262563"/>
          </a:xfrm>
          <a:prstGeom prst="rect">
            <a:avLst/>
          </a:prstGeom>
        </p:spPr>
      </p:pic>
    </p:spTree>
    <p:extLst>
      <p:ext uri="{BB962C8B-B14F-4D97-AF65-F5344CB8AC3E}">
        <p14:creationId xmlns:p14="http://schemas.microsoft.com/office/powerpoint/2010/main" val="15692287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40178B9-8B74-8CE1-65BE-BA75B68FC26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D82975A9-AB05-F880-077E-1B51518D37B6}"/>
              </a:ext>
            </a:extLst>
          </p:cNvPr>
          <p:cNvSpPr/>
          <p:nvPr/>
        </p:nvSpPr>
        <p:spPr>
          <a:xfrm>
            <a:off x="8638485" y="1637332"/>
            <a:ext cx="4128422"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9818C1B8-4FE8-AE0E-8FFF-E3FCA4BD51AC}"/>
              </a:ext>
            </a:extLst>
          </p:cNvPr>
          <p:cNvSpPr/>
          <p:nvPr/>
        </p:nvSpPr>
        <p:spPr>
          <a:xfrm>
            <a:off x="1181062" y="1285191"/>
            <a:ext cx="10326310" cy="52897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A114182B-318D-3206-5369-6C33F25243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2802062" y="437584"/>
            <a:ext cx="6230211" cy="1384995"/>
          </a:xfrm>
          <a:prstGeom prst="rect">
            <a:avLst/>
          </a:prstGeom>
          <a:noFill/>
        </p:spPr>
        <p:txBody>
          <a:bodyPr wrap="square" rtlCol="0">
            <a:spAutoFit/>
          </a:bodyPr>
          <a:lstStyle/>
          <a:p>
            <a:r>
              <a:rPr lang="en-US" sz="2800" b="1" dirty="0">
                <a:solidFill>
                  <a:srgbClr val="203E5F"/>
                </a:solidFill>
              </a:rPr>
              <a:t>what makes co-design work or fail, and what co-production really is ?</a:t>
            </a:r>
          </a:p>
          <a:p>
            <a:endParaRPr lang="en-US" sz="2800" b="1" dirty="0">
              <a:solidFill>
                <a:srgbClr val="203E5F"/>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654858" y="6311380"/>
            <a:ext cx="1879649" cy="309233"/>
          </a:xfrm>
          <a:prstGeom prst="rect">
            <a:avLst/>
          </a:prstGeom>
        </p:spPr>
      </p:pic>
      <p:pic>
        <p:nvPicPr>
          <p:cNvPr id="9" name="Picture 8" descr="A picture containing text, screenshot, font, printing&#10;&#10;Description automatically generated">
            <a:extLst>
              <a:ext uri="{FF2B5EF4-FFF2-40B4-BE49-F238E27FC236}">
                <a16:creationId xmlns:a16="http://schemas.microsoft.com/office/drawing/2014/main" id="{F88F2D7D-AA59-4A11-E8F0-2B77CA0C02A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20197" y="1456941"/>
            <a:ext cx="9525000" cy="5362575"/>
          </a:xfrm>
          <a:prstGeom prst="rect">
            <a:avLst/>
          </a:prstGeom>
        </p:spPr>
      </p:pic>
    </p:spTree>
    <p:extLst>
      <p:ext uri="{BB962C8B-B14F-4D97-AF65-F5344CB8AC3E}">
        <p14:creationId xmlns:p14="http://schemas.microsoft.com/office/powerpoint/2010/main" val="9552355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7D531C3-76EC-1DD5-1F6B-686FE55A595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5F4DD5E1-F817-CE29-8027-8649443EF231}"/>
              </a:ext>
            </a:extLst>
          </p:cNvPr>
          <p:cNvSpPr/>
          <p:nvPr/>
        </p:nvSpPr>
        <p:spPr>
          <a:xfrm>
            <a:off x="8462601" y="1907166"/>
            <a:ext cx="4128422"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10">
            <a:extLst>
              <a:ext uri="{FF2B5EF4-FFF2-40B4-BE49-F238E27FC236}">
                <a16:creationId xmlns:a16="http://schemas.microsoft.com/office/drawing/2014/main" id="{F3C4BF24-A030-4750-6822-82726585B1DB}"/>
              </a:ext>
            </a:extLst>
          </p:cNvPr>
          <p:cNvSpPr/>
          <p:nvPr/>
        </p:nvSpPr>
        <p:spPr>
          <a:xfrm>
            <a:off x="1181062" y="1285191"/>
            <a:ext cx="10073092" cy="52809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E86D9575-1444-E106-2E3D-EC62F61EB6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2647318" y="437584"/>
            <a:ext cx="6230211" cy="1384995"/>
          </a:xfrm>
          <a:prstGeom prst="rect">
            <a:avLst/>
          </a:prstGeom>
          <a:noFill/>
        </p:spPr>
        <p:txBody>
          <a:bodyPr wrap="square" rtlCol="0">
            <a:spAutoFit/>
          </a:bodyPr>
          <a:lstStyle/>
          <a:p>
            <a:r>
              <a:rPr lang="en-US" sz="2800" b="1" dirty="0">
                <a:solidFill>
                  <a:srgbClr val="203E5F"/>
                </a:solidFill>
              </a:rPr>
              <a:t>what makes co-design work or fail, and what co-production really is ?</a:t>
            </a:r>
          </a:p>
          <a:p>
            <a:endParaRPr lang="en-US" sz="2800" b="1" dirty="0">
              <a:solidFill>
                <a:srgbClr val="203E5F"/>
              </a:solidFill>
              <a:latin typeface="Tajawal Medium" panose="00000600000000000000" pitchFamily="2" charset="-78"/>
              <a:cs typeface="Tajawal Medium" panose="00000600000000000000" pitchFamily="2" charset="-78"/>
            </a:endParaRPr>
          </a:p>
        </p:txBody>
      </p:sp>
      <p:pic>
        <p:nvPicPr>
          <p:cNvPr id="7" name="Picture 6" descr="A picture containing text, screenshot, font, number&#10;&#10;Description automatically generated">
            <a:extLst>
              <a:ext uri="{FF2B5EF4-FFF2-40B4-BE49-F238E27FC236}">
                <a16:creationId xmlns:a16="http://schemas.microsoft.com/office/drawing/2014/main" id="{177C79A6-6FF0-4257-CFC0-5B11BAAED0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7461" y="1360596"/>
            <a:ext cx="9236834" cy="5105400"/>
          </a:xfrm>
          <a:prstGeom prst="rect">
            <a:avLst/>
          </a:prstGeom>
        </p:spPr>
      </p:pic>
    </p:spTree>
    <p:extLst>
      <p:ext uri="{BB962C8B-B14F-4D97-AF65-F5344CB8AC3E}">
        <p14:creationId xmlns:p14="http://schemas.microsoft.com/office/powerpoint/2010/main" val="1519094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EE03AF7-06E1-B4C9-3E56-8F341EFA7BB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0E6E06DF-157F-0592-7F3B-46DE459273E6}"/>
              </a:ext>
            </a:extLst>
          </p:cNvPr>
          <p:cNvSpPr/>
          <p:nvPr/>
        </p:nvSpPr>
        <p:spPr>
          <a:xfrm>
            <a:off x="8376127" y="1885895"/>
            <a:ext cx="4128422"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76F04FC0-EBE6-C69C-87AA-1637FFECF18F}"/>
              </a:ext>
            </a:extLst>
          </p:cNvPr>
          <p:cNvSpPr/>
          <p:nvPr/>
        </p:nvSpPr>
        <p:spPr>
          <a:xfrm>
            <a:off x="1181061" y="1285191"/>
            <a:ext cx="9922203" cy="54417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8F98487D-7A4D-1728-6132-F48B780AD7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181890" y="437584"/>
            <a:ext cx="6230211" cy="1384995"/>
          </a:xfrm>
          <a:prstGeom prst="rect">
            <a:avLst/>
          </a:prstGeom>
          <a:noFill/>
        </p:spPr>
        <p:txBody>
          <a:bodyPr wrap="square" rtlCol="0">
            <a:spAutoFit/>
          </a:bodyPr>
          <a:lstStyle/>
          <a:p>
            <a:r>
              <a:rPr lang="en-US" sz="2800" b="1" dirty="0">
                <a:solidFill>
                  <a:srgbClr val="203E5F"/>
                </a:solidFill>
              </a:rPr>
              <a:t>what makes co-design work or fail, and what co-production really is ?</a:t>
            </a:r>
          </a:p>
          <a:p>
            <a:endParaRPr lang="en-US" sz="2800" b="1" dirty="0">
              <a:solidFill>
                <a:srgbClr val="203E5F"/>
              </a:solidFill>
              <a:latin typeface="Tajawal Medium" panose="00000600000000000000" pitchFamily="2" charset="-78"/>
              <a:cs typeface="Tajawal Medium" panose="00000600000000000000" pitchFamily="2" charset="-78"/>
            </a:endParaRPr>
          </a:p>
        </p:txBody>
      </p:sp>
      <p:pic>
        <p:nvPicPr>
          <p:cNvPr id="9" name="Picture 8" descr="A picture containing text, screenshot, font, design&#10;&#10;Description automatically generated">
            <a:extLst>
              <a:ext uri="{FF2B5EF4-FFF2-40B4-BE49-F238E27FC236}">
                <a16:creationId xmlns:a16="http://schemas.microsoft.com/office/drawing/2014/main" id="{E4CFD151-0211-876B-53FF-A417E953FB3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42020" y="1456940"/>
            <a:ext cx="8611843" cy="5269995"/>
          </a:xfrm>
          <a:prstGeom prst="rect">
            <a:avLst/>
          </a:prstGeom>
        </p:spPr>
      </p:pic>
    </p:spTree>
    <p:extLst>
      <p:ext uri="{BB962C8B-B14F-4D97-AF65-F5344CB8AC3E}">
        <p14:creationId xmlns:p14="http://schemas.microsoft.com/office/powerpoint/2010/main" val="29769176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E0D808F-DBEB-904F-F2CC-38F4D1845053}"/>
              </a:ext>
            </a:extLst>
          </p:cNvPr>
          <p:cNvSpPr/>
          <p:nvPr/>
        </p:nvSpPr>
        <p:spPr>
          <a:xfrm>
            <a:off x="2208650" y="500900"/>
            <a:ext cx="103397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694FC866-63A8-BB7F-E792-518263DDCC9E}"/>
              </a:ext>
            </a:extLst>
          </p:cNvPr>
          <p:cNvSpPr/>
          <p:nvPr/>
        </p:nvSpPr>
        <p:spPr>
          <a:xfrm>
            <a:off x="8434189" y="952846"/>
            <a:ext cx="4302147"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C13F2784-FB39-E3A0-8844-CD473363E74F}"/>
              </a:ext>
            </a:extLst>
          </p:cNvPr>
          <p:cNvSpPr/>
          <p:nvPr/>
        </p:nvSpPr>
        <p:spPr>
          <a:xfrm>
            <a:off x="787791" y="1285192"/>
            <a:ext cx="973902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D0CECCF6-8607-75BE-19C3-E5219C5997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3431" y="79526"/>
            <a:ext cx="2402142" cy="1076343"/>
          </a:xfrm>
          <a:prstGeom prst="rect">
            <a:avLst/>
          </a:prstGeom>
        </p:spPr>
      </p:pic>
      <p:sp>
        <p:nvSpPr>
          <p:cNvPr id="24" name="TextBox 23">
            <a:extLst>
              <a:ext uri="{FF2B5EF4-FFF2-40B4-BE49-F238E27FC236}">
                <a16:creationId xmlns:a16="http://schemas.microsoft.com/office/drawing/2014/main" id="{6083F8E2-699C-9C01-0329-7C9299434C08}"/>
              </a:ext>
            </a:extLst>
          </p:cNvPr>
          <p:cNvSpPr txBox="1"/>
          <p:nvPr/>
        </p:nvSpPr>
        <p:spPr>
          <a:xfrm>
            <a:off x="949571" y="1550232"/>
            <a:ext cx="9037875" cy="2862322"/>
          </a:xfrm>
          <a:prstGeom prst="rect">
            <a:avLst/>
          </a:prstGeom>
          <a:noFill/>
        </p:spPr>
        <p:txBody>
          <a:bodyPr wrap="square" rtlCol="0">
            <a:spAutoFit/>
          </a:bodyPr>
          <a:lstStyle/>
          <a:p>
            <a:r>
              <a:rPr lang="en-US" sz="4000" dirty="0">
                <a:solidFill>
                  <a:srgbClr val="203E5F"/>
                </a:solidFill>
                <a:latin typeface="Tajawal ExtraBold" panose="00000800000000000000" pitchFamily="2" charset="-78"/>
                <a:cs typeface="Tajawal ExtraBold" panose="00000800000000000000" pitchFamily="2" charset="-78"/>
              </a:rPr>
              <a:t>Co-creation  co- production </a:t>
            </a:r>
          </a:p>
          <a:p>
            <a:r>
              <a:rPr lang="en-US" sz="2000" dirty="0">
                <a:solidFill>
                  <a:srgbClr val="203E5F"/>
                </a:solidFill>
                <a:latin typeface="Tajawal ExtraBold" panose="00000800000000000000" pitchFamily="2" charset="-78"/>
                <a:cs typeface="Tajawal ExtraBold" panose="00000800000000000000" pitchFamily="2" charset="-78"/>
              </a:rPr>
              <a:t>For instance, in the education service provided by the schools, co-creation is practiced when the parents (or parent associations) meet the assigned tutor of their children to set the next steps.</a:t>
            </a:r>
          </a:p>
          <a:p>
            <a:endParaRPr lang="en-US" sz="2000" dirty="0">
              <a:solidFill>
                <a:srgbClr val="203E5F"/>
              </a:solidFill>
              <a:latin typeface="Tajawal ExtraBold" panose="00000800000000000000" pitchFamily="2" charset="-78"/>
              <a:cs typeface="Tajawal ExtraBold" panose="00000800000000000000" pitchFamily="2" charset="-78"/>
            </a:endParaRPr>
          </a:p>
          <a:p>
            <a:r>
              <a:rPr lang="en-US" sz="2000" dirty="0">
                <a:solidFill>
                  <a:srgbClr val="203E5F"/>
                </a:solidFill>
                <a:latin typeface="Tajawal ExtraBold" panose="00000800000000000000" pitchFamily="2" charset="-78"/>
                <a:cs typeface="Tajawal ExtraBold" panose="00000800000000000000" pitchFamily="2" charset="-78"/>
              </a:rPr>
              <a:t> Co-production is natural and inherent in the case of class sessions. This condition is given by the fact that the subject’s program progression depends on a high degree in student capabilities/advancement</a:t>
            </a:r>
            <a:r>
              <a:rPr lang="en-US" sz="2000">
                <a:solidFill>
                  <a:srgbClr val="203E5F"/>
                </a:solidFill>
                <a:latin typeface="Tajawal ExtraBold" panose="00000800000000000000" pitchFamily="2" charset="-78"/>
                <a:cs typeface="Tajawal ExtraBold" panose="00000800000000000000" pitchFamily="2" charset="-78"/>
              </a:rPr>
              <a:t>. </a:t>
            </a:r>
            <a:endParaRPr lang="en-US" sz="2000" dirty="0">
              <a:solidFill>
                <a:srgbClr val="203E5F"/>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5921140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E0D808F-DBEB-904F-F2CC-38F4D1845053}"/>
              </a:ext>
            </a:extLst>
          </p:cNvPr>
          <p:cNvSpPr/>
          <p:nvPr/>
        </p:nvSpPr>
        <p:spPr>
          <a:xfrm>
            <a:off x="2208650" y="500900"/>
            <a:ext cx="103397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694FC866-63A8-BB7F-E792-518263DDCC9E}"/>
              </a:ext>
            </a:extLst>
          </p:cNvPr>
          <p:cNvSpPr/>
          <p:nvPr/>
        </p:nvSpPr>
        <p:spPr>
          <a:xfrm>
            <a:off x="8434189" y="952846"/>
            <a:ext cx="4302147"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C13F2784-FB39-E3A0-8844-CD473363E74F}"/>
              </a:ext>
            </a:extLst>
          </p:cNvPr>
          <p:cNvSpPr/>
          <p:nvPr/>
        </p:nvSpPr>
        <p:spPr>
          <a:xfrm>
            <a:off x="787791" y="1285192"/>
            <a:ext cx="973902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D0CECCF6-8607-75BE-19C3-E5219C5997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3431" y="79526"/>
            <a:ext cx="2402142" cy="1076343"/>
          </a:xfrm>
          <a:prstGeom prst="rect">
            <a:avLst/>
          </a:prstGeom>
        </p:spPr>
      </p:pic>
      <p:sp>
        <p:nvSpPr>
          <p:cNvPr id="24" name="TextBox 23">
            <a:extLst>
              <a:ext uri="{FF2B5EF4-FFF2-40B4-BE49-F238E27FC236}">
                <a16:creationId xmlns:a16="http://schemas.microsoft.com/office/drawing/2014/main" id="{6083F8E2-699C-9C01-0329-7C9299434C08}"/>
              </a:ext>
            </a:extLst>
          </p:cNvPr>
          <p:cNvSpPr txBox="1"/>
          <p:nvPr/>
        </p:nvSpPr>
        <p:spPr>
          <a:xfrm>
            <a:off x="949571" y="1550232"/>
            <a:ext cx="9037875" cy="3785652"/>
          </a:xfrm>
          <a:prstGeom prst="rect">
            <a:avLst/>
          </a:prstGeom>
          <a:noFill/>
        </p:spPr>
        <p:txBody>
          <a:bodyPr wrap="square" rtlCol="0">
            <a:spAutoFit/>
          </a:bodyPr>
          <a:lstStyle/>
          <a:p>
            <a:r>
              <a:rPr lang="en-US" sz="4000" dirty="0">
                <a:solidFill>
                  <a:srgbClr val="203E5F"/>
                </a:solidFill>
                <a:latin typeface="Tajawal ExtraBold" panose="00000800000000000000" pitchFamily="2" charset="-78"/>
                <a:cs typeface="Tajawal ExtraBold" panose="00000800000000000000" pitchFamily="2" charset="-78"/>
              </a:rPr>
              <a:t>Co-creation  co- production </a:t>
            </a:r>
          </a:p>
          <a:p>
            <a:r>
              <a:rPr lang="en-US" sz="2000" dirty="0">
                <a:solidFill>
                  <a:srgbClr val="203E5F"/>
                </a:solidFill>
                <a:latin typeface="Tajawal ExtraBold" panose="00000800000000000000" pitchFamily="2" charset="-78"/>
                <a:cs typeface="Tajawal ExtraBold" panose="00000800000000000000" pitchFamily="2" charset="-78"/>
              </a:rPr>
              <a:t>For instance, in the education service provided by the schools, co-creation is practiced when the parents (or parent associations) meet the assigned tutor of their children to set the next steps.</a:t>
            </a:r>
          </a:p>
          <a:p>
            <a:endParaRPr lang="en-US" sz="2000" dirty="0">
              <a:solidFill>
                <a:srgbClr val="203E5F"/>
              </a:solidFill>
              <a:latin typeface="Tajawal ExtraBold" panose="00000800000000000000" pitchFamily="2" charset="-78"/>
              <a:cs typeface="Tajawal ExtraBold" panose="00000800000000000000" pitchFamily="2" charset="-78"/>
            </a:endParaRPr>
          </a:p>
          <a:p>
            <a:r>
              <a:rPr lang="en-US" sz="2000" dirty="0">
                <a:solidFill>
                  <a:srgbClr val="203E5F"/>
                </a:solidFill>
                <a:latin typeface="Tajawal ExtraBold" panose="00000800000000000000" pitchFamily="2" charset="-78"/>
                <a:cs typeface="Tajawal ExtraBold" panose="00000800000000000000" pitchFamily="2" charset="-78"/>
              </a:rPr>
              <a:t> Co-production is natural and inherent in the case of class sessions. This condition is given by the fact that the subject’s program progression depends on a high degree in student capabilities/advancement. </a:t>
            </a:r>
          </a:p>
          <a:p>
            <a:endParaRPr lang="en-US" sz="2000" dirty="0">
              <a:solidFill>
                <a:srgbClr val="203E5F"/>
              </a:solidFill>
              <a:latin typeface="Tajawal ExtraBold" panose="00000800000000000000" pitchFamily="2" charset="-78"/>
              <a:cs typeface="Tajawal ExtraBold" panose="00000800000000000000" pitchFamily="2" charset="-78"/>
            </a:endParaRPr>
          </a:p>
          <a:p>
            <a:r>
              <a:rPr lang="en-US" sz="2000" dirty="0">
                <a:solidFill>
                  <a:srgbClr val="203E5F"/>
                </a:solidFill>
                <a:latin typeface="Tajawal ExtraBold" panose="00000800000000000000" pitchFamily="2" charset="-78"/>
                <a:cs typeface="Tajawal ExtraBold" panose="00000800000000000000" pitchFamily="2" charset="-78"/>
              </a:rPr>
              <a:t>In this scenario, the student co-produces what the teacher has to conduct in the next sessions.</a:t>
            </a:r>
          </a:p>
        </p:txBody>
      </p:sp>
    </p:spTree>
    <p:extLst>
      <p:ext uri="{BB962C8B-B14F-4D97-AF65-F5344CB8AC3E}">
        <p14:creationId xmlns:p14="http://schemas.microsoft.com/office/powerpoint/2010/main" val="6983610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BDC6DE0-0C45-081E-9C54-CE7F08EC2345}"/>
              </a:ext>
            </a:extLst>
          </p:cNvPr>
          <p:cNvSpPr/>
          <p:nvPr/>
        </p:nvSpPr>
        <p:spPr>
          <a:xfrm>
            <a:off x="8353270" y="952846"/>
            <a:ext cx="4383066" cy="533807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4">
            <a:extLst>
              <a:ext uri="{FF2B5EF4-FFF2-40B4-BE49-F238E27FC236}">
                <a16:creationId xmlns:a16="http://schemas.microsoft.com/office/drawing/2014/main" id="{0903F1B9-BEAE-CECF-1086-2F6C2ADF64D0}"/>
              </a:ext>
            </a:extLst>
          </p:cNvPr>
          <p:cNvSpPr/>
          <p:nvPr/>
        </p:nvSpPr>
        <p:spPr>
          <a:xfrm>
            <a:off x="604609" y="1285191"/>
            <a:ext cx="9922203" cy="5020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777923" y="1239472"/>
            <a:ext cx="9553432" cy="3477875"/>
          </a:xfrm>
          <a:prstGeom prst="rect">
            <a:avLst/>
          </a:prstGeom>
          <a:noFill/>
        </p:spPr>
        <p:txBody>
          <a:bodyPr wrap="square" rtlCol="0">
            <a:spAutoFit/>
          </a:bodyPr>
          <a:lstStyle/>
          <a:p>
            <a:r>
              <a:rPr lang="en-US" sz="4000" dirty="0">
                <a:solidFill>
                  <a:srgbClr val="203E5F"/>
                </a:solidFill>
                <a:latin typeface="Tajawal ExtraBold" panose="00000800000000000000" pitchFamily="2" charset="-78"/>
                <a:cs typeface="Tajawal ExtraBold" panose="00000800000000000000" pitchFamily="2" charset="-78"/>
              </a:rPr>
              <a:t>Co-creation: turns customers into inventors</a:t>
            </a:r>
          </a:p>
          <a:p>
            <a:r>
              <a:rPr lang="en-US" sz="2000" dirty="0">
                <a:solidFill>
                  <a:srgbClr val="203E5F"/>
                </a:solidFill>
                <a:latin typeface="Tajawal ExtraBold" panose="00000800000000000000" pitchFamily="2" charset="-78"/>
                <a:cs typeface="Tajawal ExtraBold" panose="00000800000000000000" pitchFamily="2" charset="-78"/>
              </a:rPr>
              <a:t>Co-creation is a new form of cooperation that allows customers to participate in innovation processes in a targeted way. It is a form of crowdsourcing concept for the purpose of ideation. Regardless of whether it is an ergonomic desk design, an e-mobility app or flexible new insurance: co-creation ideally adapts new products and services to the needs of customers, reduces development costs and strengthens customer retention.</a:t>
            </a:r>
          </a:p>
          <a:p>
            <a:endParaRPr lang="en-US" sz="2000" dirty="0">
              <a:solidFill>
                <a:srgbClr val="203E5F"/>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6790AFFD-3F64-B873-3A67-CF6B72096004}"/>
              </a:ext>
            </a:extLst>
          </p:cNvPr>
          <p:cNvSpPr txBox="1"/>
          <p:nvPr/>
        </p:nvSpPr>
        <p:spPr>
          <a:xfrm>
            <a:off x="3254991" y="552307"/>
            <a:ext cx="6509982" cy="584775"/>
          </a:xfrm>
          <a:prstGeom prst="rect">
            <a:avLst/>
          </a:prstGeom>
          <a:noFill/>
        </p:spPr>
        <p:txBody>
          <a:bodyPr wrap="square">
            <a:spAutoFit/>
          </a:bodyPr>
          <a:lstStyle/>
          <a:p>
            <a:r>
              <a:rPr lang="en-US" sz="3200" b="1" u="sng" dirty="0">
                <a:solidFill>
                  <a:srgbClr val="203E5F"/>
                </a:solidFill>
                <a:latin typeface="Tajawal ExtraBold" panose="00000800000000000000" pitchFamily="2" charset="-78"/>
                <a:cs typeface="Tajawal ExtraBold" panose="00000800000000000000" pitchFamily="2" charset="-78"/>
              </a:rPr>
              <a:t>Conclusion</a:t>
            </a:r>
            <a:endParaRPr lang="en-US" sz="3200" b="1" u="sng" dirty="0">
              <a:solidFill>
                <a:srgbClr val="203E5F"/>
              </a:solidFill>
            </a:endParaRPr>
          </a:p>
        </p:txBody>
      </p:sp>
      <p:sp>
        <p:nvSpPr>
          <p:cNvPr id="2" name="Rectangle 1">
            <a:extLst>
              <a:ext uri="{FF2B5EF4-FFF2-40B4-BE49-F238E27FC236}">
                <a16:creationId xmlns:a16="http://schemas.microsoft.com/office/drawing/2014/main" id="{A6A8A28A-F928-3031-9213-DC8858EFA8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C316920C-9713-0F65-F4B2-4D0352E417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686701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BDC6DE0-0C45-081E-9C54-CE7F08EC2345}"/>
              </a:ext>
            </a:extLst>
          </p:cNvPr>
          <p:cNvSpPr/>
          <p:nvPr/>
        </p:nvSpPr>
        <p:spPr>
          <a:xfrm>
            <a:off x="8353270" y="952846"/>
            <a:ext cx="4383066" cy="533807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4">
            <a:extLst>
              <a:ext uri="{FF2B5EF4-FFF2-40B4-BE49-F238E27FC236}">
                <a16:creationId xmlns:a16="http://schemas.microsoft.com/office/drawing/2014/main" id="{0903F1B9-BEAE-CECF-1086-2F6C2ADF64D0}"/>
              </a:ext>
            </a:extLst>
          </p:cNvPr>
          <p:cNvSpPr/>
          <p:nvPr/>
        </p:nvSpPr>
        <p:spPr>
          <a:xfrm>
            <a:off x="604609" y="1285191"/>
            <a:ext cx="9922203" cy="5020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777923" y="1239472"/>
            <a:ext cx="9553432" cy="4401205"/>
          </a:xfrm>
          <a:prstGeom prst="rect">
            <a:avLst/>
          </a:prstGeom>
          <a:noFill/>
        </p:spPr>
        <p:txBody>
          <a:bodyPr wrap="square" rtlCol="0">
            <a:spAutoFit/>
          </a:bodyPr>
          <a:lstStyle/>
          <a:p>
            <a:r>
              <a:rPr lang="en-US" sz="4000" dirty="0">
                <a:solidFill>
                  <a:srgbClr val="203E5F"/>
                </a:solidFill>
                <a:latin typeface="Tajawal ExtraBold" panose="00000800000000000000" pitchFamily="2" charset="-78"/>
                <a:cs typeface="Tajawal ExtraBold" panose="00000800000000000000" pitchFamily="2" charset="-78"/>
              </a:rPr>
              <a:t>Co-creation: turns customers into inventors</a:t>
            </a:r>
          </a:p>
          <a:p>
            <a:r>
              <a:rPr lang="en-US" sz="2000" dirty="0">
                <a:solidFill>
                  <a:srgbClr val="203E5F"/>
                </a:solidFill>
                <a:latin typeface="Tajawal ExtraBold" panose="00000800000000000000" pitchFamily="2" charset="-78"/>
                <a:cs typeface="Tajawal ExtraBold" panose="00000800000000000000" pitchFamily="2" charset="-78"/>
              </a:rPr>
              <a:t>Co-creation is a new form of cooperation that allows customers to participate in innovation processes in a targeted way. It is a form of crowdsourcing concept for the purpose of ideation. Regardless of whether it is an ergonomic desk design, an e-mobility app or flexible new insurance: co-creation ideally adapts new products and services to the needs of customers, reduces development costs and strengthens customer retention.</a:t>
            </a:r>
          </a:p>
          <a:p>
            <a:endParaRPr lang="en-US" sz="2000" dirty="0">
              <a:solidFill>
                <a:srgbClr val="203E5F"/>
              </a:solidFill>
              <a:latin typeface="Tajawal ExtraBold" panose="00000800000000000000" pitchFamily="2" charset="-78"/>
              <a:cs typeface="Tajawal ExtraBold" panose="00000800000000000000" pitchFamily="2" charset="-78"/>
            </a:endParaRPr>
          </a:p>
          <a:p>
            <a:r>
              <a:rPr lang="en-US" sz="2000" dirty="0">
                <a:solidFill>
                  <a:srgbClr val="203E5F"/>
                </a:solidFill>
                <a:latin typeface="Tajawal ExtraBold" panose="00000800000000000000" pitchFamily="2" charset="-78"/>
                <a:cs typeface="Tajawal ExtraBold" panose="00000800000000000000" pitchFamily="2" charset="-78"/>
              </a:rPr>
              <a:t>Co-creation makes innovation an open process. That is why it is also known as open or co-innovation. The advantages are clear: customer expectations and consumer insights can be identified in real time without laborious research.</a:t>
            </a:r>
          </a:p>
        </p:txBody>
      </p:sp>
      <p:sp>
        <p:nvSpPr>
          <p:cNvPr id="3" name="TextBox 2">
            <a:extLst>
              <a:ext uri="{FF2B5EF4-FFF2-40B4-BE49-F238E27FC236}">
                <a16:creationId xmlns:a16="http://schemas.microsoft.com/office/drawing/2014/main" id="{6790AFFD-3F64-B873-3A67-CF6B72096004}"/>
              </a:ext>
            </a:extLst>
          </p:cNvPr>
          <p:cNvSpPr txBox="1"/>
          <p:nvPr/>
        </p:nvSpPr>
        <p:spPr>
          <a:xfrm>
            <a:off x="3254991" y="552307"/>
            <a:ext cx="6509982" cy="584775"/>
          </a:xfrm>
          <a:prstGeom prst="rect">
            <a:avLst/>
          </a:prstGeom>
          <a:noFill/>
        </p:spPr>
        <p:txBody>
          <a:bodyPr wrap="square">
            <a:spAutoFit/>
          </a:bodyPr>
          <a:lstStyle/>
          <a:p>
            <a:r>
              <a:rPr lang="en-US" sz="3200" b="1" u="sng" dirty="0">
                <a:solidFill>
                  <a:srgbClr val="203E5F"/>
                </a:solidFill>
                <a:latin typeface="Tajawal ExtraBold" panose="00000800000000000000" pitchFamily="2" charset="-78"/>
                <a:cs typeface="Tajawal ExtraBold" panose="00000800000000000000" pitchFamily="2" charset="-78"/>
              </a:rPr>
              <a:t>Conclusion</a:t>
            </a:r>
            <a:endParaRPr lang="en-US" sz="3200" b="1" u="sng" dirty="0">
              <a:solidFill>
                <a:srgbClr val="203E5F"/>
              </a:solidFill>
            </a:endParaRPr>
          </a:p>
        </p:txBody>
      </p:sp>
      <p:sp>
        <p:nvSpPr>
          <p:cNvPr id="2" name="Rectangle 1">
            <a:extLst>
              <a:ext uri="{FF2B5EF4-FFF2-40B4-BE49-F238E27FC236}">
                <a16:creationId xmlns:a16="http://schemas.microsoft.com/office/drawing/2014/main" id="{A6A8A28A-F928-3031-9213-DC8858EFA8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C316920C-9713-0F65-F4B2-4D0352E417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667836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67EF68B-C7AD-1392-0F2E-DD366934B4A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700310DB-CB91-D41E-76D7-DF36C05C084D}"/>
              </a:ext>
            </a:extLst>
          </p:cNvPr>
          <p:cNvSpPr/>
          <p:nvPr/>
        </p:nvSpPr>
        <p:spPr>
          <a:xfrm>
            <a:off x="8607914" y="952846"/>
            <a:ext cx="4128422"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11">
            <a:extLst>
              <a:ext uri="{FF2B5EF4-FFF2-40B4-BE49-F238E27FC236}">
                <a16:creationId xmlns:a16="http://schemas.microsoft.com/office/drawing/2014/main" id="{76CE0553-073F-A901-9744-521806EF70EA}"/>
              </a:ext>
            </a:extLst>
          </p:cNvPr>
          <p:cNvSpPr/>
          <p:nvPr/>
        </p:nvSpPr>
        <p:spPr>
          <a:xfrm>
            <a:off x="1406145" y="155247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57BC9F9-73BA-41A8-DB3C-FA473D5771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7534" y="5769612"/>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2717656" y="648600"/>
            <a:ext cx="6641027"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In This Lecture: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997845"/>
            <a:ext cx="8879458" cy="2308324"/>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Co-design, co-production and co-creation</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Innovation in Business</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Innovation Frameworks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What makes co-design work or fail, and what co-production really is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Co creation and co production in Education</a:t>
            </a: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Co-design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Co-production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Co-creation </a:t>
            </a:r>
            <a:endParaRPr lang="en-US" sz="2400" dirty="0">
              <a:solidFill>
                <a:srgbClr val="FFFFFF"/>
              </a:solidFill>
            </a:endParaRPr>
          </a:p>
        </p:txBody>
      </p:sp>
    </p:spTree>
    <p:extLst>
      <p:ext uri="{BB962C8B-B14F-4D97-AF65-F5344CB8AC3E}">
        <p14:creationId xmlns:p14="http://schemas.microsoft.com/office/powerpoint/2010/main" val="20912782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pic>
        <p:nvPicPr>
          <p:cNvPr id="3" name="Picture 2">
            <a:extLst>
              <a:ext uri="{FF2B5EF4-FFF2-40B4-BE49-F238E27FC236}">
                <a16:creationId xmlns:a16="http://schemas.microsoft.com/office/drawing/2014/main" id="{483C55C1-3E8A-A585-E91D-2D03A07C9184}"/>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2343" y="18832"/>
            <a:ext cx="12192000" cy="6843776"/>
          </a:xfrm>
          <a:prstGeom prst="rect">
            <a:avLst/>
          </a:prstGeom>
        </p:spPr>
      </p:pic>
      <p:sp>
        <p:nvSpPr>
          <p:cNvPr id="4" name="Right Triangle 3">
            <a:extLst>
              <a:ext uri="{FF2B5EF4-FFF2-40B4-BE49-F238E27FC236}">
                <a16:creationId xmlns:a16="http://schemas.microsoft.com/office/drawing/2014/main" id="{3471A499-1594-9912-71A5-C37C1038465B}"/>
              </a:ext>
            </a:extLst>
          </p:cNvPr>
          <p:cNvSpPr/>
          <p:nvPr/>
        </p:nvSpPr>
        <p:spPr>
          <a:xfrm flipH="1">
            <a:off x="6510302" y="3192958"/>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TextBox 5">
            <a:extLst>
              <a:ext uri="{FF2B5EF4-FFF2-40B4-BE49-F238E27FC236}">
                <a16:creationId xmlns:a16="http://schemas.microsoft.com/office/drawing/2014/main" id="{E049FB6C-91CF-504B-5C75-3E6CF567783F}"/>
              </a:ext>
            </a:extLst>
          </p:cNvPr>
          <p:cNvSpPr txBox="1"/>
          <p:nvPr/>
        </p:nvSpPr>
        <p:spPr>
          <a:xfrm>
            <a:off x="579663" y="5746931"/>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7" name="Graphic 6">
            <a:extLst>
              <a:ext uri="{FF2B5EF4-FFF2-40B4-BE49-F238E27FC236}">
                <a16:creationId xmlns:a16="http://schemas.microsoft.com/office/drawing/2014/main" id="{39EEDD8C-812E-1B29-3494-1F67CD14ABC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3837" y="6208596"/>
            <a:ext cx="2279266" cy="384052"/>
          </a:xfrm>
          <a:prstGeom prst="rect">
            <a:avLst/>
          </a:prstGeom>
        </p:spPr>
      </p:pic>
      <p:sp>
        <p:nvSpPr>
          <p:cNvPr id="8" name="Parallelogram 13">
            <a:extLst>
              <a:ext uri="{FF2B5EF4-FFF2-40B4-BE49-F238E27FC236}">
                <a16:creationId xmlns:a16="http://schemas.microsoft.com/office/drawing/2014/main" id="{D6A45C89-8C58-ADA1-AABF-3FD5FACD62CC}"/>
              </a:ext>
            </a:extLst>
          </p:cNvPr>
          <p:cNvSpPr/>
          <p:nvPr/>
        </p:nvSpPr>
        <p:spPr>
          <a:xfrm rot="16200000" flipV="1">
            <a:off x="-2061287" y="4441270"/>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1" name="Graphic 10">
            <a:extLst>
              <a:ext uri="{FF2B5EF4-FFF2-40B4-BE49-F238E27FC236}">
                <a16:creationId xmlns:a16="http://schemas.microsoft.com/office/drawing/2014/main" id="{2E61D490-8494-7384-D152-BAFBE69F91D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2714" y="288364"/>
            <a:ext cx="2649477" cy="1166001"/>
          </a:xfrm>
          <a:prstGeom prst="rect">
            <a:avLst/>
          </a:prstGeom>
        </p:spPr>
      </p:pic>
    </p:spTree>
    <p:extLst>
      <p:ext uri="{BB962C8B-B14F-4D97-AF65-F5344CB8AC3E}">
        <p14:creationId xmlns:p14="http://schemas.microsoft.com/office/powerpoint/2010/main" val="2814633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6E30CA3-BEFE-4A1B-89F3-A539D2A33719}"/>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151</TotalTime>
  <Words>2566</Words>
  <Application>Microsoft Office PowerPoint</Application>
  <PresentationFormat>Widescreen</PresentationFormat>
  <Paragraphs>209</Paragraphs>
  <Slides>40</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ayadawaba365.el</cp:lastModifiedBy>
  <cp:revision>14</cp:revision>
  <dcterms:created xsi:type="dcterms:W3CDTF">2023-04-29T09:08:00Z</dcterms:created>
  <dcterms:modified xsi:type="dcterms:W3CDTF">2025-05-20T17:51:28Z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