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480" r:id="rId2"/>
    <p:sldId id="642" r:id="rId3"/>
    <p:sldId id="488" r:id="rId4"/>
    <p:sldId id="835" r:id="rId5"/>
    <p:sldId id="836" r:id="rId6"/>
    <p:sldId id="837" r:id="rId7"/>
    <p:sldId id="840" r:id="rId8"/>
    <p:sldId id="819" r:id="rId9"/>
    <p:sldId id="838" r:id="rId10"/>
    <p:sldId id="839" r:id="rId11"/>
    <p:sldId id="821" r:id="rId12"/>
    <p:sldId id="841" r:id="rId13"/>
    <p:sldId id="842" r:id="rId14"/>
    <p:sldId id="826" r:id="rId15"/>
    <p:sldId id="843" r:id="rId16"/>
    <p:sldId id="844" r:id="rId17"/>
    <p:sldId id="845" r:id="rId18"/>
    <p:sldId id="846" r:id="rId19"/>
    <p:sldId id="847" r:id="rId20"/>
    <p:sldId id="848" r:id="rId21"/>
    <p:sldId id="849" r:id="rId22"/>
    <p:sldId id="850" r:id="rId23"/>
    <p:sldId id="851" r:id="rId24"/>
    <p:sldId id="852" r:id="rId25"/>
    <p:sldId id="853" r:id="rId26"/>
    <p:sldId id="854" r:id="rId27"/>
    <p:sldId id="855" r:id="rId28"/>
    <p:sldId id="856" r:id="rId29"/>
    <p:sldId id="857" r:id="rId30"/>
    <p:sldId id="858" r:id="rId31"/>
    <p:sldId id="859" r:id="rId32"/>
    <p:sldId id="860" r:id="rId33"/>
    <p:sldId id="861" r:id="rId34"/>
    <p:sldId id="862" r:id="rId35"/>
    <p:sldId id="822" r:id="rId36"/>
    <p:sldId id="824" r:id="rId37"/>
    <p:sldId id="825" r:id="rId38"/>
    <p:sldId id="656" r:id="rId39"/>
    <p:sldId id="654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642"/>
            <p14:sldId id="488"/>
            <p14:sldId id="835"/>
            <p14:sldId id="836"/>
            <p14:sldId id="837"/>
            <p14:sldId id="840"/>
            <p14:sldId id="819"/>
            <p14:sldId id="838"/>
            <p14:sldId id="839"/>
            <p14:sldId id="821"/>
            <p14:sldId id="841"/>
            <p14:sldId id="842"/>
            <p14:sldId id="826"/>
            <p14:sldId id="843"/>
            <p14:sldId id="844"/>
            <p14:sldId id="845"/>
            <p14:sldId id="846"/>
            <p14:sldId id="847"/>
            <p14:sldId id="848"/>
            <p14:sldId id="849"/>
            <p14:sldId id="850"/>
            <p14:sldId id="851"/>
            <p14:sldId id="852"/>
            <p14:sldId id="853"/>
            <p14:sldId id="854"/>
            <p14:sldId id="855"/>
            <p14:sldId id="856"/>
            <p14:sldId id="857"/>
            <p14:sldId id="858"/>
            <p14:sldId id="859"/>
            <p14:sldId id="860"/>
            <p14:sldId id="861"/>
            <p14:sldId id="862"/>
            <p14:sldId id="822"/>
            <p14:sldId id="824"/>
            <p14:sldId id="825"/>
            <p14:sldId id="656"/>
            <p14:sldId id="654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2F528F"/>
    <a:srgbClr val="669BBC"/>
    <a:srgbClr val="852F4A"/>
    <a:srgbClr val="4472C4"/>
    <a:srgbClr val="7830D8"/>
    <a:srgbClr val="2D3956"/>
    <a:srgbClr val="8E5A6D"/>
    <a:srgbClr val="FAC74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19" autoAdjust="0"/>
    <p:restoredTop sz="63351" autoAdjust="0"/>
  </p:normalViewPr>
  <p:slideViewPr>
    <p:cSldViewPr snapToGrid="0">
      <p:cViewPr varScale="1">
        <p:scale>
          <a:sx n="40" d="100"/>
          <a:sy n="40" d="100"/>
        </p:scale>
        <p:origin x="86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image" Target="../media/image2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388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8615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6205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9627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077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1883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7486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533E96-F078-4B3D-A8F4-F1AF21EBC35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5528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4872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0442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0338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0BBC9E-C106-48B8-8A0B-A13ED33BD9A6}" type="slidenum">
              <a:rPr lang="en-US"/>
              <a:pPr/>
              <a:t>15</a:t>
            </a:fld>
            <a:endParaRPr lang="en-US"/>
          </a:p>
        </p:txBody>
      </p:sp>
      <p:sp>
        <p:nvSpPr>
          <p:cNvPr id="210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7920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65E5A1-5C33-407D-84C4-3BD628111D61}" type="slidenum">
              <a:rPr lang="en-US"/>
              <a:pPr/>
              <a:t>16</a:t>
            </a:fld>
            <a:endParaRPr lang="en-US"/>
          </a:p>
        </p:txBody>
      </p:sp>
      <p:sp>
        <p:nvSpPr>
          <p:cNvPr id="162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3008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1A13D4-2BFE-4B45-A03D-B70997BEE964}" type="slidenum">
              <a:rPr lang="en-US"/>
              <a:pPr/>
              <a:t>17</a:t>
            </a:fld>
            <a:endParaRPr lang="en-US"/>
          </a:p>
        </p:txBody>
      </p:sp>
      <p:sp>
        <p:nvSpPr>
          <p:cNvPr id="163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6600" dirty="0"/>
              <a:t>One</a:t>
            </a:r>
          </a:p>
        </p:txBody>
      </p:sp>
    </p:spTree>
    <p:extLst>
      <p:ext uri="{BB962C8B-B14F-4D97-AF65-F5344CB8AC3E}">
        <p14:creationId xmlns:p14="http://schemas.microsoft.com/office/powerpoint/2010/main" val="21906133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1A13D4-2BFE-4B45-A03D-B70997BEE964}" type="slidenum">
              <a:rPr lang="en-US"/>
              <a:pPr/>
              <a:t>18</a:t>
            </a:fld>
            <a:endParaRPr lang="en-US"/>
          </a:p>
        </p:txBody>
      </p:sp>
      <p:sp>
        <p:nvSpPr>
          <p:cNvPr id="163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396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57AC19-7EA9-436D-B97C-0D86FF6E474B}" type="slidenum">
              <a:rPr lang="en-US"/>
              <a:pPr/>
              <a:t>20</a:t>
            </a:fld>
            <a:endParaRPr lang="en-US"/>
          </a:p>
        </p:txBody>
      </p:sp>
      <p:sp>
        <p:nvSpPr>
          <p:cNvPr id="167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30780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57AC19-7EA9-436D-B97C-0D86FF6E474B}" type="slidenum">
              <a:rPr lang="en-US"/>
              <a:pPr/>
              <a:t>21</a:t>
            </a:fld>
            <a:endParaRPr lang="en-US"/>
          </a:p>
        </p:txBody>
      </p:sp>
      <p:sp>
        <p:nvSpPr>
          <p:cNvPr id="167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2949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57AC19-7EA9-436D-B97C-0D86FF6E474B}" type="slidenum">
              <a:rPr lang="en-US"/>
              <a:pPr/>
              <a:t>22</a:t>
            </a:fld>
            <a:endParaRPr lang="en-US"/>
          </a:p>
        </p:txBody>
      </p:sp>
      <p:sp>
        <p:nvSpPr>
          <p:cNvPr id="167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5172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57AC19-7EA9-436D-B97C-0D86FF6E474B}" type="slidenum">
              <a:rPr lang="en-US"/>
              <a:pPr/>
              <a:t>23</a:t>
            </a:fld>
            <a:endParaRPr lang="en-US"/>
          </a:p>
        </p:txBody>
      </p:sp>
      <p:sp>
        <p:nvSpPr>
          <p:cNvPr id="167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45659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00128E-6BD0-43F3-BFC5-977B1F521970}" type="slidenum">
              <a:rPr lang="en-US"/>
              <a:pPr/>
              <a:t>24</a:t>
            </a:fld>
            <a:endParaRPr lang="en-US"/>
          </a:p>
        </p:txBody>
      </p:sp>
      <p:sp>
        <p:nvSpPr>
          <p:cNvPr id="150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0782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38DDBF-0E07-4870-8D57-22FD1281DC97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2835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63F319-834F-49D9-8B86-C5D5860C7134}" type="slidenum">
              <a:rPr lang="en-US"/>
              <a:pPr/>
              <a:t>30</a:t>
            </a:fld>
            <a:endParaRPr lang="en-US"/>
          </a:p>
        </p:txBody>
      </p:sp>
      <p:sp>
        <p:nvSpPr>
          <p:cNvPr id="177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1128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63F319-834F-49D9-8B86-C5D5860C7134}" type="slidenum">
              <a:rPr lang="en-US"/>
              <a:pPr/>
              <a:t>31</a:t>
            </a:fld>
            <a:endParaRPr lang="en-US"/>
          </a:p>
        </p:txBody>
      </p:sp>
      <p:sp>
        <p:nvSpPr>
          <p:cNvPr id="177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0026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63F319-834F-49D9-8B86-C5D5860C7134}" type="slidenum">
              <a:rPr lang="en-US"/>
              <a:pPr/>
              <a:t>32</a:t>
            </a:fld>
            <a:endParaRPr lang="en-US"/>
          </a:p>
        </p:txBody>
      </p:sp>
      <p:sp>
        <p:nvSpPr>
          <p:cNvPr id="177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8717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9843E7-FD10-4C57-A9D7-7B0BCC46F472}" type="slidenum">
              <a:rPr lang="en-US"/>
              <a:pPr/>
              <a:t>33</a:t>
            </a:fld>
            <a:endParaRPr lang="en-US"/>
          </a:p>
        </p:txBody>
      </p:sp>
      <p:sp>
        <p:nvSpPr>
          <p:cNvPr id="180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0497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E8B2A7-A251-48DF-A6CD-1365F7476509}" type="slidenum">
              <a:rPr lang="en-US"/>
              <a:pPr/>
              <a:t>34</a:t>
            </a:fld>
            <a:endParaRPr lang="en-US"/>
          </a:p>
        </p:txBody>
      </p:sp>
      <p:sp>
        <p:nvSpPr>
          <p:cNvPr id="182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94491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45637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7970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04452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6292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60101"/>
            <a:ext cx="10515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992429" y="248748"/>
            <a:ext cx="9361371" cy="989848"/>
          </a:xfrm>
        </p:spPr>
        <p:txBody>
          <a:bodyPr>
            <a:normAutofit/>
          </a:bodyPr>
          <a:lstStyle>
            <a:lvl1pPr marL="1270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200" b="1" kern="1200" spc="-305" dirty="0">
                <a:solidFill>
                  <a:srgbClr val="374D81"/>
                </a:solidFill>
                <a:latin typeface="Arial"/>
                <a:ea typeface="+mj-ea"/>
                <a:cs typeface="Arial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992428" y="365126"/>
            <a:ext cx="9361371" cy="989848"/>
          </a:xfrm>
        </p:spPr>
        <p:txBody>
          <a:bodyPr>
            <a:normAutofit/>
          </a:bodyPr>
          <a:lstStyle>
            <a:lvl1pPr>
              <a:defRPr lang="en-US" sz="3200" b="1" kern="1200" spc="-305" dirty="0">
                <a:solidFill>
                  <a:srgbClr val="374D81"/>
                </a:solidFill>
                <a:latin typeface="Arial"/>
                <a:ea typeface="+mj-ea"/>
                <a:cs typeface="Arial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992428" y="365126"/>
            <a:ext cx="9361371" cy="989848"/>
          </a:xfrm>
        </p:spPr>
        <p:txBody>
          <a:bodyPr>
            <a:normAutofit/>
          </a:bodyPr>
          <a:lstStyle>
            <a:lvl1pPr>
              <a:defRPr lang="en-US" sz="3200" b="1" kern="1200" spc="-305" dirty="0">
                <a:solidFill>
                  <a:srgbClr val="374D81"/>
                </a:solidFill>
                <a:latin typeface="Arial"/>
                <a:ea typeface="+mj-ea"/>
                <a:cs typeface="Arial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992428" y="365126"/>
            <a:ext cx="9361371" cy="989848"/>
          </a:xfrm>
        </p:spPr>
        <p:txBody>
          <a:bodyPr>
            <a:normAutofit/>
          </a:bodyPr>
          <a:lstStyle>
            <a:lvl1pPr>
              <a:defRPr lang="en-US" sz="3200" b="1" kern="1200" spc="-305" dirty="0">
                <a:solidFill>
                  <a:srgbClr val="374D81"/>
                </a:solidFill>
                <a:latin typeface="Arial"/>
                <a:ea typeface="+mj-ea"/>
                <a:cs typeface="Arial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265332"/>
            <a:ext cx="2844800" cy="184666"/>
          </a:xfr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8A758EFE-665F-4341-B5B8-2DAEADA52F6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Title 1"/>
          <p:cNvSpPr>
            <a:spLocks noGrp="1"/>
          </p:cNvSpPr>
          <p:nvPr>
            <p:ph type="title"/>
          </p:nvPr>
        </p:nvSpPr>
        <p:spPr>
          <a:xfrm>
            <a:off x="413536" y="20647"/>
            <a:ext cx="10972800" cy="92480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" hasCustomPrompt="1"/>
          </p:nvPr>
        </p:nvSpPr>
        <p:spPr>
          <a:xfrm>
            <a:off x="573952" y="1203159"/>
            <a:ext cx="10972800" cy="492106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>
                <a:solidFill>
                  <a:schemeClr val="accent3"/>
                </a:solidFill>
              </a:defRPr>
            </a:lvl2pPr>
            <a:lvl3pPr>
              <a:defRPr sz="1800"/>
            </a:lvl3pPr>
            <a:lvl4pPr>
              <a:defRPr sz="1600">
                <a:solidFill>
                  <a:schemeClr val="accent3"/>
                </a:solidFill>
              </a:defRPr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-6771" y="945084"/>
            <a:ext cx="11589172" cy="63343"/>
            <a:chOff x="685800" y="1794746"/>
            <a:chExt cx="7772400" cy="179475"/>
          </a:xfrm>
        </p:grpSpPr>
        <p:sp>
          <p:nvSpPr>
            <p:cNvPr id="22" name="Rectangle 21"/>
            <p:cNvSpPr/>
            <p:nvPr userDrawn="1"/>
          </p:nvSpPr>
          <p:spPr>
            <a:xfrm>
              <a:off x="685800" y="1794746"/>
              <a:ext cx="1170819" cy="1794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/>
            </a:p>
          </p:txBody>
        </p:sp>
        <p:sp>
          <p:nvSpPr>
            <p:cNvPr id="23" name="Rectangle 22"/>
            <p:cNvSpPr/>
            <p:nvPr userDrawn="1"/>
          </p:nvSpPr>
          <p:spPr>
            <a:xfrm>
              <a:off x="1856619" y="1794746"/>
              <a:ext cx="2206599" cy="1794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24" name="Rectangle 23"/>
            <p:cNvSpPr/>
            <p:nvPr userDrawn="1"/>
          </p:nvSpPr>
          <p:spPr>
            <a:xfrm>
              <a:off x="4063218" y="1794746"/>
              <a:ext cx="4394982" cy="179475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840031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05" y="205569"/>
            <a:ext cx="9332495" cy="10016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1738" y="19731"/>
            <a:ext cx="1932566" cy="836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  <p:sldLayoutId id="2147483668" r:id="rId1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200" b="1" kern="1200" spc="-305">
          <a:solidFill>
            <a:srgbClr val="374D81"/>
          </a:solidFill>
          <a:latin typeface="Arial"/>
          <a:ea typeface="+mj-ea"/>
          <a:cs typeface="Arial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2.png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0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5" Type="http://schemas.microsoft.com/office/2007/relationships/hdphoto" Target="../media/hdphoto1.wdp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30.e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9.e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31.e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ser.ac.in/~smishra/teach/cs460/23cs460/lectures/lec9.pdf" TargetMode="External"/><Relationship Id="rId2" Type="http://schemas.openxmlformats.org/officeDocument/2006/relationships/hyperlink" Target="https://towardsdatascience.com/what-is-the-c4-5-algorithm-and-how-does-it-work-2b971a9e7db0#:~:text=3-,The%20C4.,(univariate%20or%20multivariate%20predictors)" TargetMode="Externa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32.jpe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png"/><Relationship Id="rId5" Type="http://schemas.openxmlformats.org/officeDocument/2006/relationships/image" Target="../media/image13.svg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779453" y="353941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364661" y="2230423"/>
            <a:ext cx="66820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Supervised Learning</a:t>
            </a:r>
            <a:r>
              <a:rPr lang="en-AU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Intro to </a:t>
            </a:r>
            <a:r>
              <a:rPr lang="en-AU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Trees Algorithm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434373" y="5443547"/>
            <a:ext cx="8949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511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392288" y="5443547"/>
            <a:ext cx="38652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Foundations of Artificial Intelligence </a:t>
            </a:r>
            <a:endParaRPr lang="en-AU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5DC0292-D1C4-4627-A57D-9F3D180EB1FC}"/>
              </a:ext>
            </a:extLst>
          </p:cNvPr>
          <p:cNvSpPr txBox="1"/>
          <p:nvPr/>
        </p:nvSpPr>
        <p:spPr>
          <a:xfrm>
            <a:off x="3598250" y="1599946"/>
            <a:ext cx="8221793" cy="4555093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469900" lvl="1"/>
            <a:r>
              <a:rPr lang="en-AU" sz="3200" b="1" u="sng" spc="-35" dirty="0" smtClean="0">
                <a:solidFill>
                  <a:srgbClr val="FF0000"/>
                </a:solidFill>
                <a:latin typeface="Arial"/>
                <a:cs typeface="Arial"/>
              </a:rPr>
              <a:t>Outline </a:t>
            </a:r>
          </a:p>
          <a:p>
            <a:pPr marL="469900" lvl="1"/>
            <a:endParaRPr lang="en-AU" sz="2000" b="1" u="sng" spc="-35" dirty="0">
              <a:solidFill>
                <a:srgbClr val="FF0000"/>
              </a:solidFill>
              <a:latin typeface="Arial"/>
              <a:cs typeface="Arial"/>
            </a:endParaRPr>
          </a:p>
          <a:p>
            <a:pPr marL="298450" indent="-285750">
              <a:buFont typeface="Courier New" panose="02070309020205020404" pitchFamily="49" charset="0"/>
              <a:buChar char="o"/>
            </a:pPr>
            <a:r>
              <a:rPr lang="en-US" sz="2400" b="1" spc="-305" dirty="0">
                <a:solidFill>
                  <a:srgbClr val="374D81"/>
                </a:solidFill>
                <a:latin typeface="Arial"/>
                <a:cs typeface="Arial"/>
              </a:rPr>
              <a:t>Machine Learning </a:t>
            </a:r>
            <a:r>
              <a:rPr lang="en-US" sz="2400" b="1" spc="-305" dirty="0">
                <a:solidFill>
                  <a:srgbClr val="374D81"/>
                </a:solidFill>
                <a:latin typeface="Arial"/>
                <a:cs typeface="Arial"/>
              </a:rPr>
              <a:t>Concept</a:t>
            </a:r>
          </a:p>
          <a:p>
            <a:pPr marL="298450" indent="-285750">
              <a:buFont typeface="Courier New" panose="02070309020205020404" pitchFamily="49" charset="0"/>
              <a:buChar char="o"/>
            </a:pPr>
            <a:r>
              <a:rPr lang="en-US" sz="2400" b="1" spc="-305" dirty="0">
                <a:solidFill>
                  <a:srgbClr val="374D81"/>
                </a:solidFill>
                <a:latin typeface="Arial"/>
                <a:cs typeface="Arial"/>
              </a:rPr>
              <a:t>Machine Learning Approaches </a:t>
            </a:r>
            <a:endParaRPr lang="en-US" sz="2400" b="1" spc="-305" dirty="0" smtClean="0">
              <a:solidFill>
                <a:srgbClr val="374D81"/>
              </a:solidFill>
              <a:latin typeface="Arial"/>
              <a:cs typeface="Arial"/>
            </a:endParaRPr>
          </a:p>
          <a:p>
            <a:pPr marL="298450" indent="-285750">
              <a:buFont typeface="Courier New" panose="02070309020205020404" pitchFamily="49" charset="0"/>
              <a:buChar char="o"/>
            </a:pPr>
            <a:r>
              <a:rPr lang="en-US" altLang="en-US" sz="2400" b="1" spc="-305" dirty="0" smtClean="0">
                <a:solidFill>
                  <a:srgbClr val="374D81"/>
                </a:solidFill>
                <a:latin typeface="Arial"/>
                <a:cs typeface="Arial"/>
              </a:rPr>
              <a:t>What is Decision Tree</a:t>
            </a:r>
            <a:endParaRPr lang="en-US" altLang="en-US" sz="2400" b="1" spc="-305" dirty="0" smtClean="0">
              <a:solidFill>
                <a:srgbClr val="374D81"/>
              </a:solidFill>
              <a:latin typeface="Arial"/>
              <a:cs typeface="Arial"/>
            </a:endParaRPr>
          </a:p>
          <a:p>
            <a:pPr marL="742950" lvl="2" indent="-285750">
              <a:buFont typeface="Courier New" panose="02070309020205020404" pitchFamily="49" charset="0"/>
              <a:buChar char="o"/>
            </a:pPr>
            <a:r>
              <a:rPr lang="en-US" sz="2200" b="1" spc="-35" dirty="0" smtClean="0">
                <a:solidFill>
                  <a:schemeClr val="accent4"/>
                </a:solidFill>
                <a:latin typeface="Arial"/>
                <a:cs typeface="Arial"/>
              </a:rPr>
              <a:t>Basic </a:t>
            </a:r>
            <a:r>
              <a:rPr lang="en-US" sz="2200" b="1" spc="-35" dirty="0">
                <a:solidFill>
                  <a:schemeClr val="accent4"/>
                </a:solidFill>
                <a:latin typeface="Arial"/>
                <a:cs typeface="Arial"/>
              </a:rPr>
              <a:t>Decision Tree Algorithm </a:t>
            </a:r>
            <a:endParaRPr lang="en-AU" sz="2200" b="1" spc="-35" dirty="0">
              <a:solidFill>
                <a:schemeClr val="accent4"/>
              </a:solidFill>
              <a:latin typeface="Arial"/>
              <a:cs typeface="Arial"/>
            </a:endParaRPr>
          </a:p>
          <a:p>
            <a:pPr marL="1212850" lvl="2" indent="-285750">
              <a:buFont typeface="Courier New" panose="02070309020205020404" pitchFamily="49" charset="0"/>
              <a:buChar char="o"/>
            </a:pPr>
            <a:r>
              <a:rPr lang="en-US" sz="2200" b="1" spc="-35" dirty="0">
                <a:solidFill>
                  <a:schemeClr val="accent3"/>
                </a:solidFill>
                <a:latin typeface="Arial"/>
                <a:cs typeface="Arial"/>
              </a:rPr>
              <a:t>Computing  purity: Information Measure</a:t>
            </a:r>
          </a:p>
          <a:p>
            <a:pPr marL="1212850" lvl="2" indent="-285750">
              <a:buFont typeface="Courier New" panose="02070309020205020404" pitchFamily="49" charset="0"/>
              <a:buChar char="o"/>
            </a:pPr>
            <a:r>
              <a:rPr lang="en-AU" sz="2200" b="1" spc="-35" dirty="0">
                <a:solidFill>
                  <a:schemeClr val="accent3"/>
                </a:solidFill>
                <a:latin typeface="Arial"/>
                <a:cs typeface="Arial"/>
              </a:rPr>
              <a:t>Information Entropy  </a:t>
            </a:r>
          </a:p>
          <a:p>
            <a:pPr marL="1212850" lvl="2" indent="-285750">
              <a:buFont typeface="Courier New" panose="02070309020205020404" pitchFamily="49" charset="0"/>
              <a:buChar char="o"/>
            </a:pPr>
            <a:r>
              <a:rPr lang="en-AU" sz="2200" b="1" spc="-35" dirty="0">
                <a:solidFill>
                  <a:schemeClr val="accent3"/>
                </a:solidFill>
                <a:latin typeface="Arial"/>
                <a:cs typeface="Arial"/>
              </a:rPr>
              <a:t>Information Gain</a:t>
            </a:r>
          </a:p>
          <a:p>
            <a:pPr marL="1212850" lvl="2" indent="-285750">
              <a:buFont typeface="Courier New" panose="02070309020205020404" pitchFamily="49" charset="0"/>
              <a:buChar char="o"/>
            </a:pPr>
            <a:r>
              <a:rPr lang="en-AU" sz="2200" b="1" spc="-35" dirty="0">
                <a:solidFill>
                  <a:schemeClr val="accent3"/>
                </a:solidFill>
                <a:latin typeface="Arial"/>
                <a:cs typeface="Arial"/>
              </a:rPr>
              <a:t>Examples</a:t>
            </a:r>
            <a:endParaRPr lang="en-AU" sz="2200" b="1" spc="-35" dirty="0">
              <a:solidFill>
                <a:schemeClr val="accent3"/>
              </a:solidFill>
              <a:latin typeface="Arial"/>
              <a:cs typeface="Arial"/>
            </a:endParaRPr>
          </a:p>
          <a:p>
            <a:pPr marL="1212850" lvl="2" indent="-285750">
              <a:buFont typeface="Courier New" panose="02070309020205020404" pitchFamily="49" charset="0"/>
              <a:buChar char="o"/>
            </a:pPr>
            <a:endParaRPr lang="en-AU" b="1" spc="-35" dirty="0" smtClean="0">
              <a:solidFill>
                <a:schemeClr val="accent3"/>
              </a:solidFill>
              <a:latin typeface="Arial"/>
              <a:cs typeface="Arial"/>
            </a:endParaRPr>
          </a:p>
          <a:p>
            <a:pPr marL="1212850" lvl="2" indent="-285750">
              <a:buFont typeface="Courier New" panose="02070309020205020404" pitchFamily="49" charset="0"/>
              <a:buChar char="o"/>
            </a:pPr>
            <a:r>
              <a:rPr lang="en-AU" b="1" spc="-35" dirty="0" smtClean="0">
                <a:solidFill>
                  <a:schemeClr val="accent3"/>
                </a:solidFill>
                <a:latin typeface="Arial"/>
                <a:cs typeface="Arial"/>
              </a:rPr>
              <a:t>Advantage and Disadvantages of Decision Tree Algorithm</a:t>
            </a:r>
            <a:endParaRPr lang="en-AU" b="1" spc="-35" dirty="0">
              <a:solidFill>
                <a:schemeClr val="accent3"/>
              </a:solidFill>
              <a:latin typeface="Arial"/>
              <a:cs typeface="Arial"/>
            </a:endParaRPr>
          </a:p>
          <a:p>
            <a:pPr marL="469900" lvl="1"/>
            <a:endParaRPr lang="en-US" sz="2000" b="1" dirty="0">
              <a:solidFill>
                <a:schemeClr val="bg1">
                  <a:lumMod val="50000"/>
                </a:schemeClr>
              </a:solidFill>
              <a:latin typeface="Arial Nova Cond Light" panose="020B06040202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6071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060886" y="1828800"/>
            <a:ext cx="5919304" cy="42265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755650" lvl="1" indent="-285750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en-US" sz="2400" b="1" u="sng" spc="-45" dirty="0" smtClean="0">
                <a:solidFill>
                  <a:srgbClr val="FFC000"/>
                </a:solidFill>
              </a:rPr>
              <a:t>Data Mining And Knowledge Discovery </a:t>
            </a:r>
            <a:r>
              <a:rPr lang="en-US" sz="2400" b="1" u="sng" spc="-45" dirty="0" err="1" smtClean="0">
                <a:solidFill>
                  <a:srgbClr val="FFC000"/>
                </a:solidFill>
              </a:rPr>
              <a:t>Handboook</a:t>
            </a:r>
            <a:r>
              <a:rPr lang="en-US" sz="2400" b="1" u="sng" spc="-45" dirty="0" smtClean="0">
                <a:solidFill>
                  <a:srgbClr val="FFC000"/>
                </a:solidFill>
              </a:rPr>
              <a:t>,</a:t>
            </a:r>
            <a:r>
              <a:rPr lang="en-US" dirty="0" smtClean="0"/>
              <a:t> </a:t>
            </a:r>
            <a:r>
              <a:rPr lang="en-US" b="1" spc="-45" dirty="0" smtClean="0">
                <a:solidFill>
                  <a:srgbClr val="FF0000"/>
                </a:solidFill>
                <a:latin typeface="Arial"/>
                <a:cs typeface="Arial"/>
              </a:rPr>
              <a:t>Published at </a:t>
            </a:r>
            <a:r>
              <a:rPr lang="en-AU" b="1" spc="-45" dirty="0" smtClean="0">
                <a:solidFill>
                  <a:schemeClr val="accent4"/>
                </a:solidFill>
                <a:latin typeface="Arial"/>
                <a:cs typeface="Arial"/>
              </a:rPr>
              <a:t>https</a:t>
            </a:r>
            <a:r>
              <a:rPr lang="en-AU" b="1" spc="-45" dirty="0">
                <a:solidFill>
                  <a:schemeClr val="accent4"/>
                </a:solidFill>
                <a:latin typeface="Arial"/>
                <a:cs typeface="Arial"/>
              </a:rPr>
              <a:t>://</a:t>
            </a:r>
            <a:r>
              <a:rPr lang="en-AU" b="1" spc="-45" dirty="0" smtClean="0">
                <a:solidFill>
                  <a:schemeClr val="accent4"/>
                </a:solidFill>
                <a:latin typeface="Arial"/>
                <a:cs typeface="Arial"/>
              </a:rPr>
              <a:t>www.researchgate.net/publication/225237661_Decision_Trees.</a:t>
            </a:r>
            <a:endParaRPr lang="en-US" sz="2400" b="1" spc="-45" dirty="0" smtClean="0"/>
          </a:p>
          <a:p>
            <a:pPr marL="241300" lvl="1">
              <a:lnSpc>
                <a:spcPct val="90000"/>
              </a:lnSpc>
              <a:spcAft>
                <a:spcPts val="600"/>
              </a:spcAft>
            </a:pPr>
            <a:r>
              <a:rPr lang="en-US" sz="2400" b="1" spc="-45" dirty="0"/>
              <a:t>.. AND ..</a:t>
            </a:r>
          </a:p>
          <a:p>
            <a:pPr marL="7556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2400" b="1" u="sng" spc="-45" dirty="0">
                <a:solidFill>
                  <a:srgbClr val="FFC000"/>
                </a:solidFill>
              </a:rPr>
              <a:t>Introduction to Artificial Intelligence Course,. </a:t>
            </a:r>
            <a:r>
              <a:rPr lang="en-AU" sz="2400" b="1" spc="-45" dirty="0" err="1"/>
              <a:t>Dr.</a:t>
            </a:r>
            <a:r>
              <a:rPr lang="en-AU" sz="2400" b="1" spc="-45" dirty="0"/>
              <a:t> </a:t>
            </a:r>
            <a:r>
              <a:rPr lang="en-US" sz="2400" b="1" spc="-45" dirty="0"/>
              <a:t>Amr S. </a:t>
            </a:r>
            <a:r>
              <a:rPr lang="en-US" sz="2400" b="1" spc="-45" dirty="0" err="1"/>
              <a:t>Ghoneim</a:t>
            </a:r>
            <a:endParaRPr lang="en-US" sz="2400" b="1" spc="-45" dirty="0"/>
          </a:p>
          <a:p>
            <a:pPr marL="755650" lvl="1" indent="-285750">
              <a:lnSpc>
                <a:spcPct val="200000"/>
              </a:lnSpc>
              <a:buFont typeface="Courier New" panose="02070309020205020404" pitchFamily="49" charset="0"/>
              <a:buChar char="o"/>
            </a:pPr>
            <a:endParaRPr lang="en-US" sz="2400" b="1" spc="-45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03D8B7-5EDD-4061-889A-5354044BEC1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pPr marL="25400">
              <a:lnSpc>
                <a:spcPts val="1325"/>
              </a:lnSpc>
            </a:pPr>
            <a:fld id="{81D60167-4931-47E6-BA6A-407CBD079E47}" type="slidenum">
              <a:rPr lang="en-US" spc="-5"/>
              <a:pPr marL="25400">
                <a:lnSpc>
                  <a:spcPts val="1325"/>
                </a:lnSpc>
              </a:pPr>
              <a:t>3</a:t>
            </a:fld>
            <a:endParaRPr lang="en-US" spc="-5" dirty="0"/>
          </a:p>
        </p:txBody>
      </p:sp>
      <p:sp>
        <p:nvSpPr>
          <p:cNvPr id="6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518834" y="1828800"/>
            <a:ext cx="4542052" cy="40321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84506" y="3055701"/>
            <a:ext cx="2774103" cy="13665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 cap="sq">
            <a:solidFill>
              <a:srgbClr val="404040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dirty="0">
                <a:solidFill>
                  <a:srgbClr val="262626"/>
                </a:solidFill>
              </a:rPr>
              <a:t>Resources for this lecture</a:t>
            </a:r>
          </a:p>
        </p:txBody>
      </p:sp>
    </p:spTree>
    <p:extLst>
      <p:ext uri="{BB962C8B-B14F-4D97-AF65-F5344CB8AC3E}">
        <p14:creationId xmlns:p14="http://schemas.microsoft.com/office/powerpoint/2010/main" val="916408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Machine Learning Concept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4102100" y="1930400"/>
            <a:ext cx="3911600" cy="15113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Traditional Programming</a:t>
            </a:r>
            <a:endParaRPr lang="en-US" sz="2400" b="1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524000" y="2324100"/>
            <a:ext cx="2578100" cy="254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524000" y="3048000"/>
            <a:ext cx="2578100" cy="254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8013700" y="2660650"/>
            <a:ext cx="2578100" cy="254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24000" y="1727200"/>
            <a:ext cx="241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Input x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524000" y="2550180"/>
            <a:ext cx="2413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Rule </a:t>
            </a:r>
            <a:r>
              <a:rPr lang="en-US" sz="2800" b="1" dirty="0"/>
              <a:t>= F(x)</a:t>
            </a:r>
          </a:p>
          <a:p>
            <a:r>
              <a:rPr lang="en-US" sz="2800" b="1" dirty="0" smtClean="0"/>
              <a:t> </a:t>
            </a:r>
            <a:endParaRPr 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8178800" y="2033915"/>
            <a:ext cx="241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Output y</a:t>
            </a:r>
            <a:endParaRPr lang="en-US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815974" y="5276759"/>
            <a:ext cx="101949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Input x =2;</a:t>
            </a:r>
          </a:p>
          <a:p>
            <a:r>
              <a:rPr lang="en-US" sz="2800" b="1" dirty="0" smtClean="0"/>
              <a:t>Rule= x*x;</a:t>
            </a:r>
          </a:p>
          <a:p>
            <a:r>
              <a:rPr lang="en-US" sz="2800" b="1" dirty="0" smtClean="0"/>
              <a:t>y=f(x)= 2*2 =4 </a:t>
            </a:r>
            <a:endParaRPr lang="en-US" b="1" dirty="0"/>
          </a:p>
        </p:txBody>
      </p:sp>
      <p:sp>
        <p:nvSpPr>
          <p:cNvPr id="13" name="Rounded Rectangle 12"/>
          <p:cNvSpPr/>
          <p:nvPr/>
        </p:nvSpPr>
        <p:spPr>
          <a:xfrm>
            <a:off x="4102100" y="3812520"/>
            <a:ext cx="3911600" cy="15113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tint val="66000"/>
                  <a:satMod val="160000"/>
                </a:schemeClr>
              </a:gs>
              <a:gs pos="50000">
                <a:schemeClr val="accent5">
                  <a:tint val="44500"/>
                  <a:satMod val="160000"/>
                </a:schemeClr>
              </a:gs>
              <a:gs pos="100000">
                <a:schemeClr val="accent5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Program </a:t>
            </a:r>
          </a:p>
          <a:p>
            <a:pPr algn="ctr"/>
            <a:r>
              <a:rPr lang="en-US" sz="28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f(x)</a:t>
            </a:r>
            <a:endParaRPr lang="en-US" sz="2400" b="1" dirty="0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524000" y="4603402"/>
            <a:ext cx="2578100" cy="254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8013700" y="4542770"/>
            <a:ext cx="2578100" cy="254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524000" y="4044950"/>
            <a:ext cx="241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Input x</a:t>
            </a:r>
            <a:endParaRPr lang="en-US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8178800" y="3916035"/>
            <a:ext cx="241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Output y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536905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7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Machine Learning Concept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4140200" y="1803400"/>
            <a:ext cx="3911600" cy="15113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Machine Learning</a:t>
            </a:r>
            <a:endParaRPr lang="en-US" sz="2800" b="1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562100" y="2197100"/>
            <a:ext cx="2578100" cy="254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562100" y="2921000"/>
            <a:ext cx="2578100" cy="254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8051800" y="2533650"/>
            <a:ext cx="2578100" cy="254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62100" y="1600200"/>
            <a:ext cx="241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Input x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8343900" y="1948190"/>
            <a:ext cx="2413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Rule = g(x</a:t>
            </a:r>
            <a:r>
              <a:rPr lang="en-US" sz="2800" b="1" dirty="0"/>
              <a:t>)</a:t>
            </a:r>
          </a:p>
          <a:p>
            <a:endParaRPr 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435100" y="2389824"/>
            <a:ext cx="241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Output Y</a:t>
            </a:r>
            <a:endParaRPr lang="en-US" sz="2800" b="1" dirty="0"/>
          </a:p>
        </p:txBody>
      </p:sp>
      <p:sp>
        <p:nvSpPr>
          <p:cNvPr id="20" name="Rounded Rectangle 19"/>
          <p:cNvSpPr/>
          <p:nvPr/>
        </p:nvSpPr>
        <p:spPr>
          <a:xfrm>
            <a:off x="4140200" y="3720752"/>
            <a:ext cx="3911600" cy="15113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g(x</a:t>
            </a:r>
            <a:r>
              <a:rPr lang="en-US" sz="2400" b="1" dirty="0">
                <a:latin typeface="Verdana" panose="020B0604030504040204" pitchFamily="34" charset="0"/>
                <a:ea typeface="Verdana" panose="020B0604030504040204" pitchFamily="34" charset="0"/>
              </a:rPr>
              <a:t>, </a:t>
            </a:r>
            <a:r>
              <a:rPr lang="el-GR" sz="24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β</a:t>
            </a:r>
            <a:r>
              <a:rPr lang="en-US" sz="24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)</a:t>
            </a:r>
          </a:p>
          <a:p>
            <a:pPr algn="ctr"/>
            <a:r>
              <a:rPr lang="en-US" sz="24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model</a:t>
            </a:r>
            <a:endParaRPr lang="en-US" sz="2400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1562100" y="4114452"/>
            <a:ext cx="2578100" cy="254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1562100" y="4838352"/>
            <a:ext cx="2578100" cy="254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8051800" y="4451002"/>
            <a:ext cx="1333500" cy="1313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562100" y="3517552"/>
            <a:ext cx="241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Input x</a:t>
            </a:r>
            <a:endParaRPr lang="en-US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8343900" y="3865543"/>
            <a:ext cx="14097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y</a:t>
            </a:r>
            <a:endParaRPr lang="en-US" sz="2800" b="1" dirty="0"/>
          </a:p>
          <a:p>
            <a:endParaRPr lang="en-US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1435100" y="4307176"/>
            <a:ext cx="241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β</a:t>
            </a:r>
            <a:endParaRPr lang="en-US" sz="2800" b="1" dirty="0"/>
          </a:p>
        </p:txBody>
      </p:sp>
      <p:sp>
        <p:nvSpPr>
          <p:cNvPr id="5" name="Oval 4"/>
          <p:cNvSpPr/>
          <p:nvPr/>
        </p:nvSpPr>
        <p:spPr>
          <a:xfrm>
            <a:off x="9467850" y="3865543"/>
            <a:ext cx="2139950" cy="12017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Evaluation:</a:t>
            </a:r>
            <a:r>
              <a:rPr lang="en-US" dirty="0" smtClean="0"/>
              <a:t> How much closer to the final output</a:t>
            </a:r>
            <a:endParaRPr lang="en-US" dirty="0"/>
          </a:p>
        </p:txBody>
      </p:sp>
      <p:cxnSp>
        <p:nvCxnSpPr>
          <p:cNvPr id="29" name="Curved Connector 28"/>
          <p:cNvCxnSpPr>
            <a:stCxn id="5" idx="4"/>
            <a:endCxn id="26" idx="1"/>
          </p:cNvCxnSpPr>
          <p:nvPr/>
        </p:nvCxnSpPr>
        <p:spPr>
          <a:xfrm rot="5400000" flipH="1">
            <a:off x="5737206" y="266681"/>
            <a:ext cx="498514" cy="9102725"/>
          </a:xfrm>
          <a:prstGeom prst="curvedConnector4">
            <a:avLst>
              <a:gd name="adj1" fmla="val -193615"/>
              <a:gd name="adj2" fmla="val 102511"/>
            </a:avLst>
          </a:prstGeom>
          <a:ln w="38100"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7544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4" grpId="0"/>
      <p:bldP spid="25" grpId="0"/>
      <p:bldP spid="26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Machine Learning Concept</a:t>
            </a:r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>
            <a:off x="3886200" y="1752252"/>
            <a:ext cx="3911600" cy="15113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f(x</a:t>
            </a:r>
            <a:r>
              <a:rPr lang="en-US" sz="2400" b="1" dirty="0">
                <a:latin typeface="Verdana" panose="020B0604030504040204" pitchFamily="34" charset="0"/>
                <a:ea typeface="Verdana" panose="020B0604030504040204" pitchFamily="34" charset="0"/>
              </a:rPr>
              <a:t>, </a:t>
            </a:r>
            <a:r>
              <a:rPr lang="el-GR" sz="24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β</a:t>
            </a:r>
            <a:r>
              <a:rPr lang="en-US" sz="24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)</a:t>
            </a:r>
          </a:p>
          <a:p>
            <a:pPr algn="ctr"/>
            <a:r>
              <a:rPr lang="en-US" sz="24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model</a:t>
            </a:r>
            <a:endParaRPr lang="en-US" sz="2400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1308100" y="2145952"/>
            <a:ext cx="2578100" cy="254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1308100" y="2869852"/>
            <a:ext cx="2578100" cy="254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7797800" y="2482502"/>
            <a:ext cx="1333500" cy="1313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308100" y="1549052"/>
            <a:ext cx="241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Input x</a:t>
            </a:r>
            <a:endParaRPr lang="en-US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8089900" y="1897043"/>
            <a:ext cx="14097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y</a:t>
            </a:r>
            <a:endParaRPr lang="en-US" sz="2800" b="1" dirty="0"/>
          </a:p>
          <a:p>
            <a:endParaRPr lang="en-US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1181100" y="2338676"/>
            <a:ext cx="241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β</a:t>
            </a:r>
            <a:endParaRPr lang="en-US" sz="2800" b="1" dirty="0"/>
          </a:p>
        </p:txBody>
      </p:sp>
      <p:sp>
        <p:nvSpPr>
          <p:cNvPr id="5" name="Oval 4"/>
          <p:cNvSpPr/>
          <p:nvPr/>
        </p:nvSpPr>
        <p:spPr>
          <a:xfrm>
            <a:off x="9213850" y="1897043"/>
            <a:ext cx="2139950" cy="12017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Evaluation:</a:t>
            </a:r>
            <a:r>
              <a:rPr lang="en-US" dirty="0" smtClean="0"/>
              <a:t> How much closer to the final output</a:t>
            </a:r>
            <a:endParaRPr lang="en-US" dirty="0"/>
          </a:p>
        </p:txBody>
      </p:sp>
      <p:cxnSp>
        <p:nvCxnSpPr>
          <p:cNvPr id="29" name="Curved Connector 28"/>
          <p:cNvCxnSpPr>
            <a:stCxn id="5" idx="4"/>
            <a:endCxn id="26" idx="1"/>
          </p:cNvCxnSpPr>
          <p:nvPr/>
        </p:nvCxnSpPr>
        <p:spPr>
          <a:xfrm rot="5400000" flipH="1">
            <a:off x="5483206" y="-1701819"/>
            <a:ext cx="498514" cy="9102725"/>
          </a:xfrm>
          <a:prstGeom prst="curvedConnector4">
            <a:avLst>
              <a:gd name="adj1" fmla="val -193615"/>
              <a:gd name="adj2" fmla="val 102511"/>
            </a:avLst>
          </a:prstGeom>
          <a:ln w="38100"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23837" y="4411295"/>
            <a:ext cx="10194925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Input x =2;</a:t>
            </a:r>
          </a:p>
          <a:p>
            <a:r>
              <a:rPr lang="en-US" sz="2800" b="1" dirty="0" smtClean="0"/>
              <a:t>Output y = 8</a:t>
            </a:r>
          </a:p>
          <a:p>
            <a:r>
              <a:rPr lang="en-US" sz="2800" b="1" dirty="0"/>
              <a:t>y</a:t>
            </a:r>
            <a:r>
              <a:rPr lang="en-US" sz="2800" b="1" dirty="0" smtClean="0"/>
              <a:t>= 2*</a:t>
            </a:r>
            <a:r>
              <a:rPr lang="el-GR" sz="2800" b="1" dirty="0" smtClean="0"/>
              <a:t>β</a:t>
            </a:r>
            <a:r>
              <a:rPr lang="en-US" sz="2800" b="1" dirty="0" smtClean="0"/>
              <a:t> =8</a:t>
            </a:r>
            <a:endParaRPr lang="en-US" sz="2800" b="1" dirty="0"/>
          </a:p>
          <a:p>
            <a:endParaRPr lang="en-US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3100387" y="4454358"/>
            <a:ext cx="52816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y= 2*1 =2</a:t>
            </a:r>
          </a:p>
          <a:p>
            <a:r>
              <a:rPr lang="en-US" sz="2800" b="1" dirty="0" err="1" smtClean="0"/>
              <a:t>eval</a:t>
            </a:r>
            <a:r>
              <a:rPr lang="en-US" sz="2800" b="1" dirty="0" smtClean="0"/>
              <a:t>= 8-2 =6 (difference is 6)</a:t>
            </a:r>
            <a:endParaRPr lang="en-US" sz="28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3100387" y="5639297"/>
            <a:ext cx="47228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y= 2*2 =4</a:t>
            </a:r>
          </a:p>
          <a:p>
            <a:r>
              <a:rPr lang="en-US" sz="2800" b="1" dirty="0" err="1" smtClean="0"/>
              <a:t>eval</a:t>
            </a:r>
            <a:r>
              <a:rPr lang="en-US" sz="2800" b="1" dirty="0" smtClean="0"/>
              <a:t>= 8-4 =4 (difference is 4)</a:t>
            </a:r>
            <a:endParaRPr lang="en-US" sz="28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7823200" y="4411294"/>
            <a:ext cx="47228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y= 2*3 =6</a:t>
            </a:r>
          </a:p>
          <a:p>
            <a:r>
              <a:rPr lang="en-US" sz="2800" b="1" dirty="0" err="1" smtClean="0"/>
              <a:t>eval</a:t>
            </a:r>
            <a:r>
              <a:rPr lang="en-US" sz="2800" b="1" dirty="0" smtClean="0"/>
              <a:t>= 8-6 =2 (difference is 2)</a:t>
            </a:r>
            <a:endParaRPr lang="en-US" sz="28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22418" y="5639297"/>
            <a:ext cx="47228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y= 2*4 =8</a:t>
            </a:r>
          </a:p>
          <a:p>
            <a:r>
              <a:rPr lang="en-US" sz="2800" b="1" dirty="0" err="1" smtClean="0"/>
              <a:t>eval</a:t>
            </a:r>
            <a:r>
              <a:rPr lang="en-US" sz="2800" b="1" dirty="0" smtClean="0"/>
              <a:t>= 8-8 =0 (difference is 0)</a:t>
            </a:r>
            <a:endParaRPr lang="en-US" sz="2800" b="1" dirty="0"/>
          </a:p>
        </p:txBody>
      </p:sp>
      <p:sp>
        <p:nvSpPr>
          <p:cNvPr id="2" name="Rectangle 1"/>
          <p:cNvSpPr/>
          <p:nvPr/>
        </p:nvSpPr>
        <p:spPr>
          <a:xfrm>
            <a:off x="4327995" y="3141864"/>
            <a:ext cx="32000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Model Learned g(x)=x*4 </a:t>
            </a:r>
            <a:endParaRPr lang="en-US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3860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7" grpId="0"/>
      <p:bldP spid="28" grpId="0"/>
      <p:bldP spid="30" grpId="0"/>
      <p:bldP spid="31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Machine Learning Concept</a:t>
            </a:r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>
            <a:off x="3886200" y="1688752"/>
            <a:ext cx="3911600" cy="15113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1270157" y="2372152"/>
            <a:ext cx="2578100" cy="254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7797800" y="2419002"/>
            <a:ext cx="1333500" cy="1313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8794750" y="3200052"/>
            <a:ext cx="4089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Output Testing Data</a:t>
            </a:r>
          </a:p>
          <a:p>
            <a:r>
              <a:rPr lang="en-US" sz="2800" b="1" dirty="0" smtClean="0"/>
              <a:t>y1,</a:t>
            </a:r>
            <a:endParaRPr lang="en-US" sz="2800" b="1" dirty="0"/>
          </a:p>
          <a:p>
            <a:r>
              <a:rPr lang="en-US" sz="2800" b="1" dirty="0" smtClean="0"/>
              <a:t>y2,</a:t>
            </a:r>
            <a:endParaRPr lang="en-US" sz="2800" b="1" dirty="0"/>
          </a:p>
          <a:p>
            <a:r>
              <a:rPr lang="en-US" sz="2800" b="1" dirty="0" smtClean="0"/>
              <a:t>y3,</a:t>
            </a:r>
            <a:endParaRPr lang="en-US" sz="2800" b="1" dirty="0"/>
          </a:p>
          <a:p>
            <a:r>
              <a:rPr lang="en-US" sz="2800" b="1" dirty="0" smtClean="0"/>
              <a:t>y4,</a:t>
            </a:r>
            <a:endParaRPr lang="en-US" sz="2800" b="1" dirty="0"/>
          </a:p>
          <a:p>
            <a:endParaRPr lang="en-US" sz="28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8089900" y="1833543"/>
            <a:ext cx="14097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/>
          </a:p>
          <a:p>
            <a:endParaRPr lang="en-US" b="1" dirty="0"/>
          </a:p>
        </p:txBody>
      </p:sp>
      <p:sp>
        <p:nvSpPr>
          <p:cNvPr id="5" name="Oval 4"/>
          <p:cNvSpPr/>
          <p:nvPr/>
        </p:nvSpPr>
        <p:spPr>
          <a:xfrm>
            <a:off x="9213850" y="1833543"/>
            <a:ext cx="2139950" cy="12017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Evaluation:</a:t>
            </a:r>
            <a:r>
              <a:rPr lang="en-US" dirty="0" smtClean="0"/>
              <a:t> Test Data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4705820" y="2182792"/>
            <a:ext cx="32000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g(x)=x*4 </a:t>
            </a:r>
            <a:endParaRPr lang="en-US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00100" y="3035300"/>
            <a:ext cx="299688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Input Testing Data</a:t>
            </a:r>
          </a:p>
          <a:p>
            <a:r>
              <a:rPr lang="en-US" sz="2800" b="1" dirty="0" smtClean="0"/>
              <a:t>x1,</a:t>
            </a:r>
            <a:endParaRPr lang="en-US" sz="2800" b="1" dirty="0"/>
          </a:p>
          <a:p>
            <a:r>
              <a:rPr lang="en-US" sz="2800" b="1" dirty="0" smtClean="0"/>
              <a:t>x2,</a:t>
            </a:r>
            <a:endParaRPr lang="en-US" sz="2800" b="1" dirty="0"/>
          </a:p>
          <a:p>
            <a:r>
              <a:rPr lang="en-US" sz="2800" b="1" dirty="0" smtClean="0"/>
              <a:t>x3,</a:t>
            </a:r>
            <a:endParaRPr lang="en-US" sz="2800" b="1" dirty="0"/>
          </a:p>
          <a:p>
            <a:r>
              <a:rPr lang="en-US" sz="2800" b="1" dirty="0" smtClean="0"/>
              <a:t>x4,</a:t>
            </a:r>
            <a:endParaRPr lang="en-US" sz="2800" b="1" dirty="0"/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75941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3770" y="365126"/>
            <a:ext cx="9480030" cy="991400"/>
          </a:xfrm>
        </p:spPr>
        <p:txBody>
          <a:bodyPr>
            <a:normAutofit/>
          </a:bodyPr>
          <a:lstStyle/>
          <a:p>
            <a:pPr marL="12700"/>
            <a:r>
              <a:rPr lang="en-US" sz="3200" b="1" spc="-305" dirty="0" smtClean="0">
                <a:solidFill>
                  <a:srgbClr val="374D81"/>
                </a:solidFill>
                <a:latin typeface="Arial"/>
                <a:cs typeface="Arial"/>
              </a:rPr>
              <a:t>Machine </a:t>
            </a:r>
            <a:r>
              <a:rPr lang="en-US" sz="3200" b="1" spc="-305" dirty="0">
                <a:solidFill>
                  <a:srgbClr val="374D81"/>
                </a:solidFill>
                <a:latin typeface="Arial"/>
                <a:cs typeface="Arial"/>
              </a:rPr>
              <a:t>Learning Approaches </a:t>
            </a:r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A9933214-0CE1-4E98-62F9-5D95EB2A0BC4}"/>
              </a:ext>
            </a:extLst>
          </p:cNvPr>
          <p:cNvSpPr/>
          <p:nvPr/>
        </p:nvSpPr>
        <p:spPr>
          <a:xfrm>
            <a:off x="1308743" y="4072374"/>
            <a:ext cx="4469604" cy="26582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982" y="14599"/>
                </a:moveTo>
                <a:lnTo>
                  <a:pt x="21600" y="0"/>
                </a:lnTo>
                <a:lnTo>
                  <a:pt x="9792" y="0"/>
                </a:lnTo>
                <a:lnTo>
                  <a:pt x="0" y="21600"/>
                </a:lnTo>
                <a:lnTo>
                  <a:pt x="7310" y="21600"/>
                </a:lnTo>
                <a:cubicBezTo>
                  <a:pt x="10183" y="21600"/>
                  <a:pt x="12951" y="19078"/>
                  <a:pt x="14982" y="14599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8575" tIns="28575" rIns="28575" bIns="28575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 sz="2800"/>
          </a:p>
        </p:txBody>
      </p:sp>
      <p:sp>
        <p:nvSpPr>
          <p:cNvPr id="15" name="Shape">
            <a:extLst>
              <a:ext uri="{FF2B5EF4-FFF2-40B4-BE49-F238E27FC236}">
                <a16:creationId xmlns:a16="http://schemas.microsoft.com/office/drawing/2014/main" id="{F710F744-6BB2-D959-CCD5-C88B84C012EA}"/>
              </a:ext>
            </a:extLst>
          </p:cNvPr>
          <p:cNvSpPr/>
          <p:nvPr/>
        </p:nvSpPr>
        <p:spPr>
          <a:xfrm>
            <a:off x="1308742" y="1439176"/>
            <a:ext cx="4469604" cy="26582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7305" y="0"/>
                </a:lnTo>
                <a:cubicBezTo>
                  <a:pt x="10191" y="0"/>
                  <a:pt x="12942" y="2518"/>
                  <a:pt x="14986" y="7023"/>
                </a:cubicBezTo>
                <a:lnTo>
                  <a:pt x="21600" y="21600"/>
                </a:lnTo>
                <a:lnTo>
                  <a:pt x="980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8575" tIns="28575" rIns="28575" bIns="28575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 sz="2800"/>
          </a:p>
        </p:txBody>
      </p:sp>
      <p:sp>
        <p:nvSpPr>
          <p:cNvPr id="17" name="Shape">
            <a:extLst>
              <a:ext uri="{FF2B5EF4-FFF2-40B4-BE49-F238E27FC236}">
                <a16:creationId xmlns:a16="http://schemas.microsoft.com/office/drawing/2014/main" id="{82C29784-6F3C-17FE-13CF-4F8F2BD962E6}"/>
              </a:ext>
            </a:extLst>
          </p:cNvPr>
          <p:cNvSpPr/>
          <p:nvPr/>
        </p:nvSpPr>
        <p:spPr>
          <a:xfrm>
            <a:off x="6173413" y="1439176"/>
            <a:ext cx="4469604" cy="26582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618" y="7001"/>
                </a:moveTo>
                <a:lnTo>
                  <a:pt x="0" y="21600"/>
                </a:lnTo>
                <a:lnTo>
                  <a:pt x="11808" y="21600"/>
                </a:lnTo>
                <a:lnTo>
                  <a:pt x="21600" y="0"/>
                </a:lnTo>
                <a:lnTo>
                  <a:pt x="14290" y="0"/>
                </a:lnTo>
                <a:cubicBezTo>
                  <a:pt x="11417" y="0"/>
                  <a:pt x="8649" y="2522"/>
                  <a:pt x="6618" y="7001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8575" tIns="28575" rIns="28575" bIns="28575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 sz="2800"/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0FD10CE6-CF78-4DD8-CF3E-287CF5E5475A}"/>
              </a:ext>
            </a:extLst>
          </p:cNvPr>
          <p:cNvSpPr/>
          <p:nvPr/>
        </p:nvSpPr>
        <p:spPr>
          <a:xfrm>
            <a:off x="6173413" y="4072374"/>
            <a:ext cx="4469604" cy="26582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800" y="0"/>
                </a:moveTo>
                <a:lnTo>
                  <a:pt x="0" y="0"/>
                </a:lnTo>
                <a:lnTo>
                  <a:pt x="6614" y="14577"/>
                </a:lnTo>
                <a:cubicBezTo>
                  <a:pt x="8643" y="19049"/>
                  <a:pt x="11409" y="21600"/>
                  <a:pt x="14295" y="21600"/>
                </a:cubicBezTo>
                <a:lnTo>
                  <a:pt x="21600" y="21600"/>
                </a:lnTo>
                <a:lnTo>
                  <a:pt x="11800" y="0"/>
                </a:ln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28575" tIns="28575" rIns="28575" bIns="28575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 sz="2800"/>
          </a:p>
        </p:txBody>
      </p:sp>
      <p:sp>
        <p:nvSpPr>
          <p:cNvPr id="24" name="TextBox 14">
            <a:extLst>
              <a:ext uri="{FF2B5EF4-FFF2-40B4-BE49-F238E27FC236}">
                <a16:creationId xmlns:a16="http://schemas.microsoft.com/office/drawing/2014/main" id="{B561BE93-8144-5276-FF12-D4C4BBF83EDC}"/>
              </a:ext>
            </a:extLst>
          </p:cNvPr>
          <p:cNvSpPr txBox="1"/>
          <p:nvPr/>
        </p:nvSpPr>
        <p:spPr>
          <a:xfrm>
            <a:off x="2784342" y="2571281"/>
            <a:ext cx="1634225" cy="95410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noProof="1"/>
              <a:t>S</a:t>
            </a:r>
            <a:r>
              <a:rPr lang="en-US" sz="2800" b="1" noProof="1"/>
              <a:t>upervised </a:t>
            </a:r>
            <a:r>
              <a:rPr lang="en-US" sz="2800" b="1" noProof="1"/>
              <a:t>Learning</a:t>
            </a:r>
          </a:p>
        </p:txBody>
      </p:sp>
      <p:sp>
        <p:nvSpPr>
          <p:cNvPr id="25" name="TextBox 15">
            <a:extLst>
              <a:ext uri="{FF2B5EF4-FFF2-40B4-BE49-F238E27FC236}">
                <a16:creationId xmlns:a16="http://schemas.microsoft.com/office/drawing/2014/main" id="{2BC25A63-572D-5AF3-1507-5F6ED14AB240}"/>
              </a:ext>
            </a:extLst>
          </p:cNvPr>
          <p:cNvSpPr txBox="1"/>
          <p:nvPr/>
        </p:nvSpPr>
        <p:spPr>
          <a:xfrm>
            <a:off x="0" y="2568429"/>
            <a:ext cx="2748496" cy="1015663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noProof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Labeled </a:t>
            </a:r>
            <a:r>
              <a:rPr lang="en-US" sz="2000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Data</a:t>
            </a:r>
          </a:p>
          <a:p>
            <a:pPr algn="ctr"/>
            <a:r>
              <a:rPr lang="en-US" sz="2000" noProof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Classification </a:t>
            </a:r>
            <a:r>
              <a:rPr lang="en-US" sz="2000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and </a:t>
            </a:r>
            <a:r>
              <a:rPr lang="en-US" sz="2000" noProof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Regression</a:t>
            </a:r>
            <a:endParaRPr lang="en-US" sz="2000" noProof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TextBox 17">
            <a:extLst>
              <a:ext uri="{FF2B5EF4-FFF2-40B4-BE49-F238E27FC236}">
                <a16:creationId xmlns:a16="http://schemas.microsoft.com/office/drawing/2014/main" id="{47257DB4-6778-367E-05CC-2A4260396A9E}"/>
              </a:ext>
            </a:extLst>
          </p:cNvPr>
          <p:cNvSpPr txBox="1"/>
          <p:nvPr/>
        </p:nvSpPr>
        <p:spPr>
          <a:xfrm>
            <a:off x="7141258" y="2599208"/>
            <a:ext cx="2321185" cy="95410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noProof="1" smtClean="0"/>
              <a:t>Unsupervised Learning</a:t>
            </a:r>
            <a:endParaRPr lang="en-US" sz="2800" b="1" noProof="1"/>
          </a:p>
        </p:txBody>
      </p:sp>
      <p:sp>
        <p:nvSpPr>
          <p:cNvPr id="28" name="TextBox 18">
            <a:extLst>
              <a:ext uri="{FF2B5EF4-FFF2-40B4-BE49-F238E27FC236}">
                <a16:creationId xmlns:a16="http://schemas.microsoft.com/office/drawing/2014/main" id="{D3900247-C7E8-9D1E-EACA-53E983594FE1}"/>
              </a:ext>
            </a:extLst>
          </p:cNvPr>
          <p:cNvSpPr txBox="1"/>
          <p:nvPr/>
        </p:nvSpPr>
        <p:spPr>
          <a:xfrm>
            <a:off x="9322153" y="2568429"/>
            <a:ext cx="2719945" cy="1015663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noProof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Unlabeled Data</a:t>
            </a:r>
          </a:p>
          <a:p>
            <a:pPr algn="ctr"/>
            <a:r>
              <a:rPr lang="en-US" sz="2000" noProof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Clustring and Dimensionality Reduction</a:t>
            </a:r>
            <a:endParaRPr lang="en-US" sz="2000" noProof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TextBox 14">
            <a:extLst>
              <a:ext uri="{FF2B5EF4-FFF2-40B4-BE49-F238E27FC236}">
                <a16:creationId xmlns:a16="http://schemas.microsoft.com/office/drawing/2014/main" id="{B561BE93-8144-5276-FF12-D4C4BBF83EDC}"/>
              </a:ext>
            </a:extLst>
          </p:cNvPr>
          <p:cNvSpPr txBox="1"/>
          <p:nvPr/>
        </p:nvSpPr>
        <p:spPr>
          <a:xfrm>
            <a:off x="2753588" y="4321549"/>
            <a:ext cx="1954900" cy="138499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noProof="1" smtClean="0"/>
              <a:t>Semi-supervised </a:t>
            </a:r>
            <a:r>
              <a:rPr lang="en-US" sz="2800" b="1" noProof="1"/>
              <a:t>Learning</a:t>
            </a:r>
          </a:p>
        </p:txBody>
      </p:sp>
      <p:sp>
        <p:nvSpPr>
          <p:cNvPr id="42" name="TextBox 15">
            <a:extLst>
              <a:ext uri="{FF2B5EF4-FFF2-40B4-BE49-F238E27FC236}">
                <a16:creationId xmlns:a16="http://schemas.microsoft.com/office/drawing/2014/main" id="{2BC25A63-572D-5AF3-1507-5F6ED14AB240}"/>
              </a:ext>
            </a:extLst>
          </p:cNvPr>
          <p:cNvSpPr txBox="1"/>
          <p:nvPr/>
        </p:nvSpPr>
        <p:spPr>
          <a:xfrm>
            <a:off x="0" y="4487814"/>
            <a:ext cx="2748496" cy="1323439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noProof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Labeled and Unlabeled Data</a:t>
            </a:r>
            <a:endParaRPr lang="en-US" sz="2000" noProof="1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sz="2000" noProof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Classification </a:t>
            </a:r>
            <a:r>
              <a:rPr lang="en-US" sz="2000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and </a:t>
            </a:r>
            <a:r>
              <a:rPr lang="en-US" sz="2000" noProof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Regression</a:t>
            </a:r>
            <a:endParaRPr lang="en-US" sz="2000" noProof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17">
            <a:extLst>
              <a:ext uri="{FF2B5EF4-FFF2-40B4-BE49-F238E27FC236}">
                <a16:creationId xmlns:a16="http://schemas.microsoft.com/office/drawing/2014/main" id="{47257DB4-6778-367E-05CC-2A4260396A9E}"/>
              </a:ext>
            </a:extLst>
          </p:cNvPr>
          <p:cNvSpPr txBox="1"/>
          <p:nvPr/>
        </p:nvSpPr>
        <p:spPr>
          <a:xfrm>
            <a:off x="6778834" y="4518590"/>
            <a:ext cx="2321185" cy="95410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noProof="1" smtClean="0"/>
              <a:t>Reinforcement Learning</a:t>
            </a:r>
            <a:endParaRPr lang="en-US" sz="2800" b="1" noProof="1"/>
          </a:p>
        </p:txBody>
      </p:sp>
      <p:sp>
        <p:nvSpPr>
          <p:cNvPr id="44" name="TextBox 18">
            <a:extLst>
              <a:ext uri="{FF2B5EF4-FFF2-40B4-BE49-F238E27FC236}">
                <a16:creationId xmlns:a16="http://schemas.microsoft.com/office/drawing/2014/main" id="{D3900247-C7E8-9D1E-EACA-53E983594FE1}"/>
              </a:ext>
            </a:extLst>
          </p:cNvPr>
          <p:cNvSpPr txBox="1"/>
          <p:nvPr/>
        </p:nvSpPr>
        <p:spPr>
          <a:xfrm>
            <a:off x="9705440" y="4180036"/>
            <a:ext cx="2453715" cy="1631216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noProof="1">
                <a:solidFill>
                  <a:schemeClr val="tx1">
                    <a:lumMod val="75000"/>
                    <a:lumOff val="25000"/>
                  </a:schemeClr>
                </a:solidFill>
              </a:rPr>
              <a:t>Reward Based Learning</a:t>
            </a:r>
          </a:p>
          <a:p>
            <a:pPr algn="ctr"/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Value-based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methods, or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Policy-based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methods, or 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Exploration strategies</a:t>
            </a:r>
            <a:endParaRPr lang="en-US" sz="2000" noProof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84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867" dirty="0"/>
              <a:t>Classification Algorithms in Machine </a:t>
            </a:r>
            <a:r>
              <a:rPr lang="en-US" sz="3867" dirty="0"/>
              <a:t>Learning</a:t>
            </a:r>
            <a:endParaRPr lang="en-US" sz="3867" dirty="0"/>
          </a:p>
        </p:txBody>
      </p:sp>
      <p:pic>
        <p:nvPicPr>
          <p:cNvPr id="3078" name="Picture 6" descr="Red apple on a transparent background. by PRUSSIAART on Deviant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6032" y="2207361"/>
            <a:ext cx="1094889" cy="1094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ow to Serve More Fruits And Vegetables At Your Next Part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07" y="2895037"/>
            <a:ext cx="3441883" cy="223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Red Bell Pepper | Hungryroot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761" y="4740849"/>
            <a:ext cx="1039691" cy="1039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Orange | Bösch Boden Spie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7081" y="2272512"/>
            <a:ext cx="1105225" cy="110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Red Onion | Onions-Onions - Fresh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1304" y="4320141"/>
            <a:ext cx="1783529" cy="1783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عنب احمر تركي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1653" y="2309410"/>
            <a:ext cx="1299419" cy="866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65284" y="3490157"/>
            <a:ext cx="2128893" cy="108148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Classifier Model</a:t>
            </a:r>
            <a:endParaRPr lang="en-US" sz="2400" dirty="0"/>
          </a:p>
        </p:txBody>
      </p:sp>
      <p:sp>
        <p:nvSpPr>
          <p:cNvPr id="7" name="Right Arrow 6"/>
          <p:cNvSpPr/>
          <p:nvPr/>
        </p:nvSpPr>
        <p:spPr>
          <a:xfrm>
            <a:off x="3344527" y="3841179"/>
            <a:ext cx="1064172" cy="4250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9" name="Straight Connector 8"/>
          <p:cNvCxnSpPr>
            <a:stCxn id="4" idx="3"/>
          </p:cNvCxnSpPr>
          <p:nvPr/>
        </p:nvCxnSpPr>
        <p:spPr>
          <a:xfrm>
            <a:off x="6694177" y="4030899"/>
            <a:ext cx="618003" cy="0"/>
          </a:xfrm>
          <a:prstGeom prst="line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7312180" y="2754805"/>
            <a:ext cx="0" cy="2710263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7292853" y="2753064"/>
            <a:ext cx="1207784" cy="1"/>
          </a:xfrm>
          <a:prstGeom prst="line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7320592" y="5475312"/>
            <a:ext cx="1207784" cy="1"/>
          </a:xfrm>
          <a:prstGeom prst="line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509534" y="5990658"/>
            <a:ext cx="23909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/>
              <a:t>Unclassified Data</a:t>
            </a:r>
            <a:endParaRPr lang="en-US" sz="2400" b="1" dirty="0"/>
          </a:p>
        </p:txBody>
      </p:sp>
      <p:sp>
        <p:nvSpPr>
          <p:cNvPr id="29" name="Rectangle 28"/>
          <p:cNvSpPr/>
          <p:nvPr/>
        </p:nvSpPr>
        <p:spPr>
          <a:xfrm>
            <a:off x="8539280" y="5990658"/>
            <a:ext cx="20606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/>
              <a:t>Classified Data</a:t>
            </a:r>
            <a:endParaRPr lang="en-US" sz="2400" b="1" dirty="0"/>
          </a:p>
        </p:txBody>
      </p:sp>
      <p:sp>
        <p:nvSpPr>
          <p:cNvPr id="5" name="Rectangle 4"/>
          <p:cNvSpPr/>
          <p:nvPr/>
        </p:nvSpPr>
        <p:spPr>
          <a:xfrm>
            <a:off x="11032641" y="3243936"/>
            <a:ext cx="8418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/>
              <a:t>fruits</a:t>
            </a:r>
            <a:endParaRPr lang="en-US" sz="2400" dirty="0"/>
          </a:p>
        </p:txBody>
      </p:sp>
      <p:sp>
        <p:nvSpPr>
          <p:cNvPr id="20" name="Rectangle 19"/>
          <p:cNvSpPr/>
          <p:nvPr/>
        </p:nvSpPr>
        <p:spPr>
          <a:xfrm>
            <a:off x="10697498" y="4695611"/>
            <a:ext cx="1572669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EG" sz="2133" dirty="0"/>
              <a:t>  </a:t>
            </a:r>
            <a:r>
              <a:rPr lang="en-US" sz="2133" dirty="0"/>
              <a:t>vegetables</a:t>
            </a:r>
            <a:endParaRPr lang="en-US" sz="2133" dirty="0"/>
          </a:p>
        </p:txBody>
      </p:sp>
    </p:spTree>
    <p:extLst>
      <p:ext uri="{BB962C8B-B14F-4D97-AF65-F5344CB8AC3E}">
        <p14:creationId xmlns:p14="http://schemas.microsoft.com/office/powerpoint/2010/main" val="306152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867" dirty="0"/>
              <a:t>Clustering </a:t>
            </a:r>
            <a:r>
              <a:rPr lang="en-US" sz="3867" dirty="0"/>
              <a:t>Algorithms in Machine </a:t>
            </a:r>
            <a:r>
              <a:rPr lang="en-US" sz="3867" dirty="0"/>
              <a:t>Learning</a:t>
            </a:r>
            <a:endParaRPr lang="en-US" sz="3867" dirty="0"/>
          </a:p>
        </p:txBody>
      </p:sp>
      <p:pic>
        <p:nvPicPr>
          <p:cNvPr id="3078" name="Picture 6" descr="Red apple on a transparent background. by PRUSSIAART on Deviant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6032" y="2207361"/>
            <a:ext cx="1094889" cy="1094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Strawberries - Berry Peop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11734" y="2410967"/>
            <a:ext cx="618741" cy="828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ow to Serve More Fruits And Vegetables At Your Next Part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07" y="2895037"/>
            <a:ext cx="3441883" cy="223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Red Bell Pepper | Hungryroot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0903" y="2410967"/>
            <a:ext cx="1039691" cy="1039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Orange | Bösch Boden Spie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188" y="4640305"/>
            <a:ext cx="1105225" cy="110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Red Onion | Onions-Onions - Fresh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5182" y="3161944"/>
            <a:ext cx="1783529" cy="1783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عنب احمر تركي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9175" y="3470452"/>
            <a:ext cx="1580156" cy="105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65284" y="3490157"/>
            <a:ext cx="2128893" cy="108148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Clustering Algorithm</a:t>
            </a:r>
            <a:endParaRPr lang="en-US" sz="2400" dirty="0"/>
          </a:p>
        </p:txBody>
      </p:sp>
      <p:sp>
        <p:nvSpPr>
          <p:cNvPr id="7" name="Right Arrow 6"/>
          <p:cNvSpPr/>
          <p:nvPr/>
        </p:nvSpPr>
        <p:spPr>
          <a:xfrm>
            <a:off x="3344527" y="3841179"/>
            <a:ext cx="1064172" cy="4250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9" name="Straight Connector 8"/>
          <p:cNvCxnSpPr>
            <a:stCxn id="4" idx="3"/>
          </p:cNvCxnSpPr>
          <p:nvPr/>
        </p:nvCxnSpPr>
        <p:spPr>
          <a:xfrm flipV="1">
            <a:off x="6694177" y="4030898"/>
            <a:ext cx="1207784" cy="1"/>
          </a:xfrm>
          <a:prstGeom prst="line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7312180" y="2754805"/>
            <a:ext cx="0" cy="2710263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7292853" y="2753064"/>
            <a:ext cx="1207784" cy="1"/>
          </a:xfrm>
          <a:prstGeom prst="line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7320592" y="5475312"/>
            <a:ext cx="1207784" cy="1"/>
          </a:xfrm>
          <a:prstGeom prst="line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509534" y="5990658"/>
            <a:ext cx="23909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/>
              <a:t>Unclassified Data</a:t>
            </a:r>
            <a:endParaRPr lang="en-US" sz="2400" b="1" dirty="0"/>
          </a:p>
        </p:txBody>
      </p:sp>
      <p:sp>
        <p:nvSpPr>
          <p:cNvPr id="29" name="Rectangle 28"/>
          <p:cNvSpPr/>
          <p:nvPr/>
        </p:nvSpPr>
        <p:spPr>
          <a:xfrm>
            <a:off x="8964681" y="5990658"/>
            <a:ext cx="11031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/>
              <a:t>Output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103589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2428" y="365125"/>
            <a:ext cx="9361371" cy="1325563"/>
          </a:xfrm>
        </p:spPr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What is machine learning?. Machine learning is a branch of… | by  Venunagender | Jan, 2024 | Med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427" y="0"/>
            <a:ext cx="9087319" cy="669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357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 </a:t>
            </a:r>
            <a:r>
              <a:rPr lang="en-US" dirty="0" smtClean="0"/>
              <a:t>A decision </a:t>
            </a:r>
            <a:r>
              <a:rPr lang="en-US" dirty="0"/>
              <a:t>tree is a classification approach in machine learning. </a:t>
            </a:r>
            <a:endParaRPr lang="en-US" dirty="0" smtClean="0"/>
          </a:p>
          <a:p>
            <a:r>
              <a:rPr lang="en-US" dirty="0" smtClean="0"/>
              <a:t>Decision </a:t>
            </a:r>
            <a:r>
              <a:rPr lang="en-US" dirty="0"/>
              <a:t>tree learning is a supervised learning method used in statistics, data mining, and machine learning to create a predictive model for classification or regression tasks.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decision tree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1549400" y="4097682"/>
            <a:ext cx="527050" cy="6775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584450" y="4097682"/>
            <a:ext cx="527050" cy="6775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725291" y="4835375"/>
            <a:ext cx="1497688" cy="403599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Animal is laying eggs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2667197" y="4835375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Fish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1626522" y="3580367"/>
            <a:ext cx="1546225" cy="372743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Animal</a:t>
            </a: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is breathing air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993512" y="4105270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yes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2570031" y="4004552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666948" y="5308995"/>
            <a:ext cx="527050" cy="6775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701998" y="5308995"/>
            <a:ext cx="527050" cy="6775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171403" y="5219648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yes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1534981" y="5240510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-6152" y="5891037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Bird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1749886" y="5891037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Mammal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3459026" y="3710929"/>
            <a:ext cx="2624175" cy="1657896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Classification Tree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Discrete values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Classify into classes (categories)</a:t>
            </a:r>
          </a:p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7823200" y="4034182"/>
            <a:ext cx="527050" cy="6775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858250" y="4034182"/>
            <a:ext cx="527050" cy="6775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6972196" y="4759746"/>
            <a:ext cx="1541358" cy="435072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Rooms &lt; 3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8175175" y="4771583"/>
            <a:ext cx="2699083" cy="30051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House size &lt; </a:t>
            </a: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2000m</a:t>
            </a:r>
            <a:r>
              <a:rPr lang="en-US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en-US" baseline="30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7597626" y="3616757"/>
            <a:ext cx="2270586" cy="262249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House size &lt; 1500m</a:t>
            </a:r>
            <a:r>
              <a:rPr lang="en-US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en-US" baseline="30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7267312" y="4041770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yes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8843831" y="3941052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6940748" y="5245495"/>
            <a:ext cx="527050" cy="6775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7975798" y="5245495"/>
            <a:ext cx="527050" cy="6775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6445203" y="5156148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yes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7808781" y="5177010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5716963" y="5923013"/>
            <a:ext cx="1886091" cy="462042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Price=2M EGP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7499209" y="5923013"/>
            <a:ext cx="1886091" cy="462042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Price=1M EGP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9720165" y="5207912"/>
            <a:ext cx="2390847" cy="1432831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Regression Tree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Predict </a:t>
            </a:r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continuous values rather than discrete </a:t>
            </a: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categories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29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558501"/>
            <a:ext cx="11023600" cy="4351338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3A3B41"/>
                </a:solidFill>
                <a:latin typeface="Georgia" panose="02040502050405020303" pitchFamily="18" charset="0"/>
              </a:rPr>
              <a:t>Nodes:</a:t>
            </a:r>
            <a:r>
              <a:rPr lang="en-US" sz="2400" dirty="0">
                <a:solidFill>
                  <a:srgbClr val="3A3B41"/>
                </a:solidFill>
                <a:latin typeface="Georgia" panose="02040502050405020303" pitchFamily="18" charset="0"/>
              </a:rPr>
              <a:t> test for the value of a certain attribute</a:t>
            </a:r>
          </a:p>
          <a:p>
            <a:r>
              <a:rPr lang="en-US" sz="2400" b="1" dirty="0">
                <a:solidFill>
                  <a:srgbClr val="3A3B41"/>
                </a:solidFill>
                <a:latin typeface="Georgia" panose="02040502050405020303" pitchFamily="18" charset="0"/>
              </a:rPr>
              <a:t>Edges/ Branch: </a:t>
            </a:r>
            <a:r>
              <a:rPr lang="en-US" sz="2400" dirty="0">
                <a:solidFill>
                  <a:srgbClr val="3A3B41"/>
                </a:solidFill>
                <a:latin typeface="Georgia" panose="02040502050405020303" pitchFamily="18" charset="0"/>
              </a:rPr>
              <a:t>correspond to the outcome of a test and connect to the next node or leaf</a:t>
            </a:r>
          </a:p>
          <a:p>
            <a:r>
              <a:rPr lang="en-US" sz="2400" b="1" dirty="0">
                <a:solidFill>
                  <a:srgbClr val="3A3B41"/>
                </a:solidFill>
                <a:latin typeface="Georgia" panose="02040502050405020303" pitchFamily="18" charset="0"/>
              </a:rPr>
              <a:t>Leaf nodes: </a:t>
            </a:r>
            <a:r>
              <a:rPr lang="en-US" sz="2400" dirty="0">
                <a:solidFill>
                  <a:srgbClr val="3A3B41"/>
                </a:solidFill>
                <a:latin typeface="Georgia" panose="02040502050405020303" pitchFamily="18" charset="0"/>
              </a:rPr>
              <a:t>terminal nodes that predict the outcome and represent class labels or class distribution</a:t>
            </a:r>
          </a:p>
          <a:p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Components of decision tree classification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38200" y="3921420"/>
            <a:ext cx="76073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3A3B41"/>
                </a:solidFill>
                <a:latin typeface="Georgia" panose="02040502050405020303" pitchFamily="18" charset="0"/>
              </a:rPr>
              <a:t>Consider a dataset of fruits where: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A3B41"/>
                </a:solidFill>
                <a:latin typeface="Georgia" panose="02040502050405020303" pitchFamily="18" charset="0"/>
              </a:rPr>
              <a:t>An apple is represented as (color=red, shape=round)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A3B41"/>
                </a:solidFill>
                <a:latin typeface="Georgia" panose="02040502050405020303" pitchFamily="18" charset="0"/>
              </a:rPr>
              <a:t>A banana is represented as (color=yellow, shape=elongated)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A3B41"/>
                </a:solidFill>
                <a:latin typeface="Georgia" panose="02040502050405020303" pitchFamily="18" charset="0"/>
              </a:rPr>
              <a:t>An orange is represented as (color=orange, shape=round)</a:t>
            </a: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8953500" y="4034182"/>
            <a:ext cx="527050" cy="6775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9988550" y="4034182"/>
            <a:ext cx="527050" cy="6775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8292969" y="4771875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Color is Red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10071297" y="4771875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Color Is Yellow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9223375" y="3590377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Shape is Round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8397612" y="4041770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yes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9974131" y="3941052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 flipH="1">
            <a:off x="8071048" y="5245495"/>
            <a:ext cx="527050" cy="6775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9106098" y="5245495"/>
            <a:ext cx="527050" cy="6775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7575503" y="5156148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yes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8939081" y="5177010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7397948" y="5827537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apple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9153986" y="5827537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orange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10609361" y="5206947"/>
            <a:ext cx="14419" cy="66993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9869455" y="5441570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yes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10141148" y="5846464"/>
            <a:ext cx="1082938" cy="383630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banana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265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Decision Tree </a:t>
            </a:r>
            <a:r>
              <a:rPr lang="en-US" dirty="0" smtClean="0"/>
              <a:t>Algorithm by Example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001414"/>
            <a:ext cx="5613400" cy="366871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096000" y="2712554"/>
            <a:ext cx="574040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b="1" dirty="0"/>
          </a:p>
          <a:p>
            <a:r>
              <a:rPr lang="en-US" sz="2000" b="1" dirty="0"/>
              <a:t>Features </a:t>
            </a:r>
          </a:p>
          <a:p>
            <a:pPr lvl="1"/>
            <a:r>
              <a:rPr lang="en-US" sz="20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Outlook: 		</a:t>
            </a:r>
            <a:r>
              <a:rPr lang="en-US" sz="20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{ </a:t>
            </a:r>
            <a:r>
              <a:rPr lang="en-US" sz="20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Sun, Overcast, Rain }</a:t>
            </a:r>
          </a:p>
          <a:p>
            <a:pPr lvl="1"/>
            <a:r>
              <a:rPr lang="en-US" sz="20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Temperature:	</a:t>
            </a:r>
            <a:r>
              <a:rPr lang="en-US" sz="20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{ </a:t>
            </a:r>
            <a:r>
              <a:rPr lang="en-US" sz="20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Hot, Mild, Cool }</a:t>
            </a:r>
          </a:p>
          <a:p>
            <a:pPr lvl="1"/>
            <a:r>
              <a:rPr lang="en-US" sz="20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Humidity:		{ High, Normal, Low }</a:t>
            </a:r>
          </a:p>
          <a:p>
            <a:pPr lvl="1"/>
            <a:r>
              <a:rPr lang="en-US" sz="20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Wind:		{ Strong, Weak }</a:t>
            </a:r>
          </a:p>
          <a:p>
            <a:endParaRPr lang="en-US" sz="2000" b="1" dirty="0"/>
          </a:p>
          <a:p>
            <a:r>
              <a:rPr lang="en-US" sz="2000" b="1" dirty="0"/>
              <a:t>Labels</a:t>
            </a:r>
          </a:p>
          <a:p>
            <a:pPr lvl="1"/>
            <a:r>
              <a:rPr lang="en-US" sz="2400" b="1" dirty="0">
                <a:solidFill>
                  <a:srgbClr val="FF0000"/>
                </a:solidFill>
              </a:rPr>
              <a:t>Binary classification </a:t>
            </a:r>
            <a:r>
              <a:rPr lang="en-US" sz="2400" b="1" dirty="0" smtClean="0">
                <a:solidFill>
                  <a:srgbClr val="FF0000"/>
                </a:solidFill>
              </a:rPr>
              <a:t>task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=  {Y, N}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25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4300" y="2796821"/>
            <a:ext cx="2675258" cy="1963253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cxnSp>
        <p:nvCxnSpPr>
          <p:cNvPr id="10" name="Straight Connector 9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Basic Decision Tree Algorithm by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0464" y="1634959"/>
            <a:ext cx="8408736" cy="5360445"/>
          </a:xfrm>
        </p:spPr>
        <p:txBody>
          <a:bodyPr>
            <a:normAutofit fontScale="92500" lnSpcReduction="20000"/>
          </a:bodyPr>
          <a:lstStyle/>
          <a:p>
            <a:pPr>
              <a:buSzTx/>
            </a:pPr>
            <a:r>
              <a:rPr lang="en-US" sz="2000" b="1" dirty="0">
                <a:latin typeface="Calibri" pitchFamily="34" charset="0"/>
              </a:rPr>
              <a:t>Let 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 S </a:t>
            </a:r>
            <a:r>
              <a:rPr lang="en-US" sz="2000" b="1" dirty="0">
                <a:latin typeface="Calibri" pitchFamily="34" charset="0"/>
              </a:rPr>
              <a:t>be the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set of Examples</a:t>
            </a:r>
          </a:p>
          <a:p>
            <a:pPr lvl="1">
              <a:buSzTx/>
            </a:pPr>
            <a:r>
              <a:rPr lang="en-US" b="1" dirty="0">
                <a:solidFill>
                  <a:srgbClr val="0000FF"/>
                </a:solidFill>
                <a:latin typeface="Calibri" pitchFamily="34" charset="0"/>
              </a:rPr>
              <a:t>Label </a:t>
            </a:r>
            <a:r>
              <a:rPr lang="en-US" b="1" dirty="0">
                <a:solidFill>
                  <a:srgbClr val="000066"/>
                </a:solidFill>
                <a:latin typeface="Calibri" pitchFamily="34" charset="0"/>
              </a:rPr>
              <a:t>is the target attribute (the prediction) </a:t>
            </a:r>
          </a:p>
          <a:p>
            <a:pPr lvl="1">
              <a:buSzTx/>
            </a:pPr>
            <a:r>
              <a:rPr lang="en-US" b="1" dirty="0">
                <a:solidFill>
                  <a:srgbClr val="0000FF"/>
                </a:solidFill>
                <a:latin typeface="Calibri" pitchFamily="34" charset="0"/>
              </a:rPr>
              <a:t>Attributes </a:t>
            </a:r>
            <a:r>
              <a:rPr lang="en-US" b="1" dirty="0">
                <a:solidFill>
                  <a:srgbClr val="000066"/>
                </a:solidFill>
                <a:latin typeface="Calibri" pitchFamily="34" charset="0"/>
              </a:rPr>
              <a:t>is the set of measured attributes</a:t>
            </a:r>
          </a:p>
          <a:p>
            <a:r>
              <a:rPr lang="en-US" sz="2000" b="1" dirty="0"/>
              <a:t>Iterative </a:t>
            </a:r>
            <a:r>
              <a:rPr lang="en-US" sz="2100" b="1" dirty="0" err="1"/>
              <a:t>Dichotomiser</a:t>
            </a:r>
            <a:r>
              <a:rPr lang="en-US" sz="2100" b="1" dirty="0"/>
              <a:t> </a:t>
            </a:r>
            <a:r>
              <a:rPr lang="en-US" sz="2100" b="1" dirty="0"/>
              <a:t>3</a:t>
            </a:r>
            <a:r>
              <a:rPr lang="en-US" sz="2100" b="1" dirty="0"/>
              <a:t> </a:t>
            </a:r>
            <a:r>
              <a:rPr lang="en-US" sz="2100" b="1" dirty="0" smtClean="0"/>
              <a:t>Algorithm - </a:t>
            </a: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ID3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( </a:t>
            </a:r>
            <a:r>
              <a:rPr lang="en-US" sz="2000" b="1" i="1" dirty="0">
                <a:solidFill>
                  <a:srgbClr val="0000FF"/>
                </a:solidFill>
                <a:latin typeface="Calibri" pitchFamily="34" charset="0"/>
              </a:rPr>
              <a:t>S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, Attributes, Label )</a:t>
            </a:r>
          </a:p>
          <a:p>
            <a:r>
              <a:rPr lang="en-US" sz="2000" b="1" dirty="0">
                <a:solidFill>
                  <a:srgbClr val="9900CC"/>
                </a:solidFill>
                <a:latin typeface="Calibri" pitchFamily="34" charset="0"/>
              </a:rPr>
              <a:t>If </a:t>
            </a:r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all examples are labeled the same return a single node tree with Label</a:t>
            </a:r>
          </a:p>
          <a:p>
            <a:r>
              <a:rPr lang="en-US" sz="2000" b="1" dirty="0">
                <a:solidFill>
                  <a:srgbClr val="9900CC"/>
                </a:solidFill>
                <a:latin typeface="Calibri" pitchFamily="34" charset="0"/>
              </a:rPr>
              <a:t>     Otherwise</a:t>
            </a:r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 Begin </a:t>
            </a:r>
          </a:p>
          <a:p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     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A</a:t>
            </a:r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 =  attribute in 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Attributes</a:t>
            </a:r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 that </a:t>
            </a:r>
            <a:r>
              <a:rPr lang="en-US" sz="2000" b="1" i="1" u="sng" dirty="0">
                <a:solidFill>
                  <a:srgbClr val="A50021"/>
                </a:solidFill>
                <a:latin typeface="Calibri" pitchFamily="34" charset="0"/>
              </a:rPr>
              <a:t>best </a:t>
            </a:r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classifies 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S </a:t>
            </a:r>
            <a:r>
              <a:rPr lang="en-US" sz="2000" b="1" dirty="0">
                <a:latin typeface="Calibri" pitchFamily="34" charset="0"/>
              </a:rPr>
              <a:t>(Create a Root node for tree)</a:t>
            </a:r>
            <a:endParaRPr lang="en-US" sz="2000" b="1" dirty="0">
              <a:solidFill>
                <a:srgbClr val="000066"/>
              </a:solidFill>
              <a:latin typeface="Calibri" pitchFamily="34" charset="0"/>
            </a:endParaRPr>
          </a:p>
          <a:p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	 for each possible value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 v</a:t>
            </a:r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 of 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A</a:t>
            </a:r>
            <a:endParaRPr lang="en-US" sz="2000" b="1" dirty="0">
              <a:solidFill>
                <a:srgbClr val="000066"/>
              </a:solidFill>
              <a:latin typeface="Calibri" pitchFamily="34" charset="0"/>
            </a:endParaRPr>
          </a:p>
          <a:p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	         Add a new tree branch corresponding to 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A = v</a:t>
            </a:r>
            <a:endParaRPr lang="en-US" sz="2000" b="1" dirty="0">
              <a:solidFill>
                <a:srgbClr val="000066"/>
              </a:solidFill>
              <a:latin typeface="Calibri" pitchFamily="34" charset="0"/>
            </a:endParaRPr>
          </a:p>
          <a:p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	   Let </a:t>
            </a:r>
            <a:r>
              <a:rPr lang="en-US" sz="2000" b="1" i="1" dirty="0" err="1">
                <a:solidFill>
                  <a:srgbClr val="0000FF"/>
                </a:solidFill>
                <a:latin typeface="Calibri" pitchFamily="34" charset="0"/>
              </a:rPr>
              <a:t>Sv</a:t>
            </a:r>
            <a:r>
              <a:rPr lang="en-US" sz="2000" b="1" i="1" dirty="0">
                <a:solidFill>
                  <a:srgbClr val="0000FF"/>
                </a:solidFill>
                <a:latin typeface="Calibri" pitchFamily="34" charset="0"/>
              </a:rPr>
              <a:t>  </a:t>
            </a:r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be the subset of examples in 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S</a:t>
            </a:r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 with 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A = v</a:t>
            </a:r>
            <a:endParaRPr lang="en-US" sz="2000" b="1" dirty="0">
              <a:solidFill>
                <a:srgbClr val="000066"/>
              </a:solidFill>
              <a:latin typeface="Calibri" pitchFamily="34" charset="0"/>
            </a:endParaRPr>
          </a:p>
          <a:p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	      if </a:t>
            </a:r>
            <a:r>
              <a:rPr lang="en-US" sz="2000" b="1" i="1" dirty="0" err="1">
                <a:solidFill>
                  <a:srgbClr val="0000FF"/>
                </a:solidFill>
                <a:latin typeface="Calibri" pitchFamily="34" charset="0"/>
              </a:rPr>
              <a:t>Sv</a:t>
            </a:r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  is empty:  add leaf node with the common value of 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Label</a:t>
            </a:r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 in 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S</a:t>
            </a:r>
            <a:endParaRPr lang="en-US" sz="2000" b="1" dirty="0">
              <a:solidFill>
                <a:srgbClr val="000066"/>
              </a:solidFill>
              <a:latin typeface="Calibri" pitchFamily="34" charset="0"/>
            </a:endParaRPr>
          </a:p>
          <a:p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	     Else:  below this branch add the </a:t>
            </a:r>
            <a:r>
              <a:rPr lang="en-US" sz="2000" b="1" dirty="0" err="1">
                <a:solidFill>
                  <a:srgbClr val="000066"/>
                </a:solidFill>
                <a:latin typeface="Calibri" pitchFamily="34" charset="0"/>
              </a:rPr>
              <a:t>subtree</a:t>
            </a:r>
            <a:endParaRPr lang="en-US" sz="2000" b="1" dirty="0">
              <a:solidFill>
                <a:srgbClr val="000066"/>
              </a:solidFill>
              <a:latin typeface="Calibri" pitchFamily="34" charset="0"/>
            </a:endParaRPr>
          </a:p>
          <a:p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		 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ID3( </a:t>
            </a:r>
            <a:r>
              <a:rPr lang="en-US" sz="2000" b="1" i="1" dirty="0" err="1">
                <a:solidFill>
                  <a:srgbClr val="0000FF"/>
                </a:solidFill>
                <a:latin typeface="Calibri" pitchFamily="34" charset="0"/>
              </a:rPr>
              <a:t>Sv</a:t>
            </a:r>
            <a:r>
              <a:rPr lang="en-US" sz="2000" b="1" dirty="0">
                <a:solidFill>
                  <a:srgbClr val="0000FF"/>
                </a:solidFill>
                <a:latin typeface="Calibri" pitchFamily="34" charset="0"/>
              </a:rPr>
              <a:t>, Attributes - {a}, Label )</a:t>
            </a:r>
          </a:p>
          <a:p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      End</a:t>
            </a:r>
          </a:p>
          <a:p>
            <a:r>
              <a:rPr lang="en-US" sz="2000" b="1" dirty="0">
                <a:solidFill>
                  <a:srgbClr val="000066"/>
                </a:solidFill>
                <a:latin typeface="Calibri" pitchFamily="34" charset="0"/>
              </a:rPr>
              <a:t>      Return Root</a:t>
            </a:r>
            <a:r>
              <a:rPr lang="en-US" sz="2000" b="1" dirty="0">
                <a:latin typeface="Calibri" pitchFamily="34" charset="0"/>
              </a:rPr>
              <a:t> </a:t>
            </a:r>
            <a:endParaRPr lang="en-US" sz="2000" b="1" dirty="0">
              <a:solidFill>
                <a:srgbClr val="9900CC"/>
              </a:solidFill>
              <a:latin typeface="Calibri" pitchFamily="34" charset="0"/>
            </a:endParaRPr>
          </a:p>
          <a:p>
            <a:r>
              <a:rPr lang="en-US" sz="20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2979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Picking the Root Attribute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552" y="1622259"/>
            <a:ext cx="10972800" cy="4921064"/>
          </a:xfrm>
        </p:spPr>
        <p:txBody>
          <a:bodyPr/>
          <a:lstStyle/>
          <a:p>
            <a:pPr marL="342900" indent="-342900" algn="just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en-US" dirty="0"/>
              <a:t>The goal is to have the </a:t>
            </a:r>
            <a:r>
              <a:rPr lang="en-US" b="1" dirty="0"/>
              <a:t>resulting decision tree as small as possible</a:t>
            </a:r>
            <a:r>
              <a:rPr lang="en-US" dirty="0"/>
              <a:t>.</a:t>
            </a:r>
          </a:p>
          <a:p>
            <a:pPr marL="342900" indent="-342900" algn="just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en-US" dirty="0"/>
              <a:t>The recursive algorithm is a </a:t>
            </a:r>
            <a:r>
              <a:rPr lang="en-US" b="1" dirty="0"/>
              <a:t>greedy heuristic search</a:t>
            </a:r>
            <a:r>
              <a:rPr lang="en-US" dirty="0"/>
              <a:t> for a simple tree, but </a:t>
            </a:r>
            <a:r>
              <a:rPr lang="en-US" b="1" dirty="0"/>
              <a:t>cannot guarantee optimality</a:t>
            </a:r>
            <a:r>
              <a:rPr lang="en-US" dirty="0"/>
              <a:t>.</a:t>
            </a:r>
          </a:p>
          <a:p>
            <a:pPr marL="342900" indent="-342900" algn="just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en-US" dirty="0"/>
              <a:t>The </a:t>
            </a:r>
            <a:r>
              <a:rPr lang="en-US" b="1" dirty="0">
                <a:solidFill>
                  <a:srgbClr val="FF0000"/>
                </a:solidFill>
              </a:rPr>
              <a:t>main decision</a:t>
            </a:r>
            <a:r>
              <a:rPr lang="en-US" dirty="0"/>
              <a:t> in the algorithm is the </a:t>
            </a:r>
            <a:r>
              <a:rPr lang="en-US" b="1" dirty="0"/>
              <a:t>selection of the next attribute to condition on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6380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Picking the Root Attribute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188296" y="1396419"/>
            <a:ext cx="8484935" cy="3690798"/>
          </a:xfrm>
        </p:spPr>
        <p:txBody>
          <a:bodyPr>
            <a:noAutofit/>
          </a:bodyPr>
          <a:lstStyle/>
          <a:p>
            <a:pPr>
              <a:buSzTx/>
            </a:pPr>
            <a:r>
              <a:rPr lang="en-US" b="1" dirty="0"/>
              <a:t>Consider data with two Boolean attributes (A,B).</a:t>
            </a:r>
          </a:p>
          <a:p>
            <a:pPr>
              <a:buSzTx/>
              <a:buFontTx/>
              <a:buNone/>
            </a:pPr>
            <a:r>
              <a:rPr lang="en-US" b="1" dirty="0"/>
              <a:t>                 &lt;  ( A = 0, B = 0 ), </a:t>
            </a:r>
            <a:r>
              <a:rPr lang="en-US" b="1" dirty="0">
                <a:solidFill>
                  <a:srgbClr val="0000FF"/>
                </a:solidFill>
              </a:rPr>
              <a:t>-</a:t>
            </a:r>
            <a:r>
              <a:rPr lang="en-US" b="1" dirty="0"/>
              <a:t>  &gt;:     50 examples</a:t>
            </a:r>
          </a:p>
          <a:p>
            <a:pPr>
              <a:buSzTx/>
              <a:buFontTx/>
              <a:buNone/>
            </a:pPr>
            <a:r>
              <a:rPr lang="en-US" b="1" dirty="0"/>
              <a:t>                 &lt;  ( A = 0, B = 1 ), </a:t>
            </a:r>
            <a:r>
              <a:rPr lang="en-US" b="1" dirty="0">
                <a:solidFill>
                  <a:srgbClr val="0000FF"/>
                </a:solidFill>
              </a:rPr>
              <a:t>-</a:t>
            </a:r>
            <a:r>
              <a:rPr lang="en-US" b="1" dirty="0"/>
              <a:t>  &gt;:     50 examples</a:t>
            </a:r>
          </a:p>
          <a:p>
            <a:pPr>
              <a:buSzTx/>
              <a:buFontTx/>
              <a:buNone/>
            </a:pPr>
            <a:r>
              <a:rPr lang="en-US" b="1" dirty="0"/>
              <a:t>                 &lt;  ( A = 1, B = 0 ), </a:t>
            </a:r>
            <a:r>
              <a:rPr lang="en-US" b="1" dirty="0">
                <a:solidFill>
                  <a:srgbClr val="0000FF"/>
                </a:solidFill>
              </a:rPr>
              <a:t>-</a:t>
            </a:r>
            <a:r>
              <a:rPr lang="en-US" b="1" dirty="0"/>
              <a:t>  &gt;:       0 examples</a:t>
            </a:r>
          </a:p>
          <a:p>
            <a:pPr>
              <a:buSzTx/>
              <a:buFontTx/>
              <a:buNone/>
            </a:pPr>
            <a:r>
              <a:rPr lang="en-US" b="1" dirty="0"/>
              <a:t>                 &lt;  ( A = 1, B = 1 ), </a:t>
            </a:r>
            <a:r>
              <a:rPr lang="en-US" b="1" dirty="0">
                <a:solidFill>
                  <a:srgbClr val="FF9900"/>
                </a:solidFill>
              </a:rPr>
              <a:t>+</a:t>
            </a:r>
            <a:r>
              <a:rPr lang="en-US" b="1" dirty="0"/>
              <a:t>  &gt;:  100 examples</a:t>
            </a:r>
          </a:p>
          <a:p>
            <a:r>
              <a:rPr lang="en-US" b="1" dirty="0"/>
              <a:t>What should be the first attribute we select?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</a:p>
          <a:p>
            <a:pPr lvl="1"/>
            <a:r>
              <a:rPr lang="en-US" b="1" dirty="0">
                <a:solidFill>
                  <a:srgbClr val="FF0000"/>
                </a:solidFill>
              </a:rPr>
              <a:t>Splitting on A: </a:t>
            </a:r>
            <a:r>
              <a:rPr lang="en-US" b="1" dirty="0">
                <a:solidFill>
                  <a:schemeClr val="tx2"/>
                </a:solidFill>
              </a:rPr>
              <a:t>we get purely labeled nodes.</a:t>
            </a:r>
            <a:endParaRPr lang="en-US" sz="1800" b="1" dirty="0">
              <a:solidFill>
                <a:schemeClr val="tx2"/>
              </a:solidFill>
            </a:endParaRPr>
          </a:p>
          <a:p>
            <a:pPr lvl="1"/>
            <a:r>
              <a:rPr lang="en-US" b="1" dirty="0">
                <a:solidFill>
                  <a:srgbClr val="FF0000"/>
                </a:solidFill>
              </a:rPr>
              <a:t>Splitting on B:</a:t>
            </a:r>
            <a:r>
              <a:rPr lang="en-US" b="1" dirty="0"/>
              <a:t> </a:t>
            </a:r>
            <a:r>
              <a:rPr lang="en-US" b="1" dirty="0">
                <a:solidFill>
                  <a:schemeClr val="tx2"/>
                </a:solidFill>
              </a:rPr>
              <a:t>we don’t get purely labeled nodes.</a:t>
            </a:r>
            <a:endParaRPr lang="en-US" sz="2800" b="1" dirty="0">
              <a:solidFill>
                <a:schemeClr val="tx2"/>
              </a:solidFill>
            </a:endParaRPr>
          </a:p>
          <a:p>
            <a:pPr lvl="1"/>
            <a:r>
              <a:rPr lang="en-US" b="1" dirty="0">
                <a:solidFill>
                  <a:schemeClr val="tx1"/>
                </a:solidFill>
              </a:rPr>
              <a:t>What if we have: </a:t>
            </a:r>
            <a:r>
              <a:rPr lang="en-US" b="1" dirty="0">
                <a:solidFill>
                  <a:srgbClr val="FF0000"/>
                </a:solidFill>
              </a:rPr>
              <a:t>&lt; ( A = 1, B = 0 ), -  &gt;: 3 examples</a:t>
            </a:r>
            <a:r>
              <a:rPr lang="en-US" b="1" dirty="0">
                <a:solidFill>
                  <a:schemeClr val="tx2"/>
                </a:solidFill>
              </a:rPr>
              <a:t>?</a:t>
            </a:r>
          </a:p>
          <a:p>
            <a:pPr>
              <a:buSzTx/>
            </a:pPr>
            <a:endParaRPr lang="en-US" sz="1600" b="1" dirty="0"/>
          </a:p>
          <a:p>
            <a:pPr>
              <a:buSzTx/>
              <a:buFontTx/>
              <a:buNone/>
            </a:pPr>
            <a:endParaRPr lang="en-US" sz="2000" b="1" dirty="0"/>
          </a:p>
          <a:p>
            <a:r>
              <a:rPr lang="en-US" b="1" i="1" dirty="0"/>
              <a:t>(one way to think about it: # of queries required to label a random data point)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EDC9643-E5DF-734E-9AF1-DCA02B9F7146}"/>
              </a:ext>
            </a:extLst>
          </p:cNvPr>
          <p:cNvGrpSpPr/>
          <p:nvPr/>
        </p:nvGrpSpPr>
        <p:grpSpPr>
          <a:xfrm>
            <a:off x="8808300" y="1600200"/>
            <a:ext cx="1065784" cy="873476"/>
            <a:chOff x="6379101" y="777260"/>
            <a:chExt cx="1065784" cy="873476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E507A4DD-40D2-6940-84DE-259BBD2266C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54147" y="1055194"/>
              <a:ext cx="257846" cy="360087"/>
            </a:xfrm>
            <a:prstGeom prst="lin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D9D0A3FB-FF71-974B-9E6F-029F4ECB95F2}"/>
                </a:ext>
              </a:extLst>
            </p:cNvPr>
            <p:cNvCxnSpPr>
              <a:cxnSpLocks/>
            </p:cNvCxnSpPr>
            <p:nvPr/>
          </p:nvCxnSpPr>
          <p:spPr>
            <a:xfrm>
              <a:off x="6911993" y="1055194"/>
              <a:ext cx="277885" cy="35589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ounded Rectangle 33">
              <a:extLst>
                <a:ext uri="{FF2B5EF4-FFF2-40B4-BE49-F238E27FC236}">
                  <a16:creationId xmlns:a16="http://schemas.microsoft.com/office/drawing/2014/main" id="{5217CED6-8187-C840-B79B-DDB044E29ABB}"/>
                </a:ext>
              </a:extLst>
            </p:cNvPr>
            <p:cNvSpPr/>
            <p:nvPr/>
          </p:nvSpPr>
          <p:spPr>
            <a:xfrm>
              <a:off x="6379101" y="777260"/>
              <a:ext cx="1065784" cy="277934"/>
            </a:xfrm>
            <a:prstGeom prst="round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5" name="Rounded Rectangle 34">
              <a:extLst>
                <a:ext uri="{FF2B5EF4-FFF2-40B4-BE49-F238E27FC236}">
                  <a16:creationId xmlns:a16="http://schemas.microsoft.com/office/drawing/2014/main" id="{5F8547DE-1A16-EC4A-9F25-FAEA2C5915DA}"/>
                </a:ext>
              </a:extLst>
            </p:cNvPr>
            <p:cNvSpPr/>
            <p:nvPr/>
          </p:nvSpPr>
          <p:spPr>
            <a:xfrm>
              <a:off x="7050882" y="1411090"/>
              <a:ext cx="277991" cy="235455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solidFill>
                    <a:schemeClr val="accent6">
                      <a:lumMod val="50000"/>
                    </a:schemeClr>
                  </a:solidFill>
                </a:rPr>
                <a:t>-</a:t>
              </a:r>
              <a:endParaRPr lang="en-US" b="1"/>
            </a:p>
          </p:txBody>
        </p:sp>
        <p:sp>
          <p:nvSpPr>
            <p:cNvPr id="36" name="Rounded Rectangle 35">
              <a:extLst>
                <a:ext uri="{FF2B5EF4-FFF2-40B4-BE49-F238E27FC236}">
                  <a16:creationId xmlns:a16="http://schemas.microsoft.com/office/drawing/2014/main" id="{F0D6D56B-4AE3-464E-B5DF-894797452A39}"/>
                </a:ext>
              </a:extLst>
            </p:cNvPr>
            <p:cNvSpPr/>
            <p:nvPr/>
          </p:nvSpPr>
          <p:spPr>
            <a:xfrm>
              <a:off x="6515151" y="1415281"/>
              <a:ext cx="277991" cy="235455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solidFill>
                    <a:schemeClr val="accent6">
                      <a:lumMod val="50000"/>
                    </a:schemeClr>
                  </a:solidFill>
                </a:rPr>
                <a:t>+</a:t>
              </a:r>
              <a:endParaRPr lang="en-US" b="1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7AE13495-D3F6-6C44-8FE2-61F9655566F9}"/>
                </a:ext>
              </a:extLst>
            </p:cNvPr>
            <p:cNvSpPr txBox="1"/>
            <p:nvPr/>
          </p:nvSpPr>
          <p:spPr>
            <a:xfrm>
              <a:off x="6505820" y="1000399"/>
              <a:ext cx="1389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/>
                <a:t>1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C73CC5E3-98ED-D545-8058-161D0BFB72EF}"/>
                </a:ext>
              </a:extLst>
            </p:cNvPr>
            <p:cNvSpPr txBox="1"/>
            <p:nvPr/>
          </p:nvSpPr>
          <p:spPr>
            <a:xfrm>
              <a:off x="7147427" y="1007669"/>
              <a:ext cx="1389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>
                  <a:solidFill>
                    <a:srgbClr val="FF0000"/>
                  </a:solidFill>
                </a:rPr>
                <a:t>0</a:t>
              </a:r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56C3AAA3-107A-314D-B8C2-3953D7FEFB45}"/>
              </a:ext>
            </a:extLst>
          </p:cNvPr>
          <p:cNvSpPr txBox="1"/>
          <p:nvPr/>
        </p:nvSpPr>
        <p:spPr>
          <a:xfrm>
            <a:off x="8570482" y="2693147"/>
            <a:ext cx="14616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splitting on A</a:t>
            </a: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04E5C6AD-4646-1449-8A00-17CB93B52A28}"/>
              </a:ext>
            </a:extLst>
          </p:cNvPr>
          <p:cNvCxnSpPr>
            <a:cxnSpLocks/>
          </p:cNvCxnSpPr>
          <p:nvPr/>
        </p:nvCxnSpPr>
        <p:spPr>
          <a:xfrm flipH="1">
            <a:off x="9168962" y="3664330"/>
            <a:ext cx="264654" cy="336421"/>
          </a:xfrm>
          <a:prstGeom prst="lin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5165B5E3-7E09-034E-979C-41A7793169E8}"/>
              </a:ext>
            </a:extLst>
          </p:cNvPr>
          <p:cNvCxnSpPr>
            <a:cxnSpLocks/>
          </p:cNvCxnSpPr>
          <p:nvPr/>
        </p:nvCxnSpPr>
        <p:spPr>
          <a:xfrm>
            <a:off x="9433618" y="3664328"/>
            <a:ext cx="277885" cy="31857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99AC3855-D819-2F47-AB57-01A944179CCA}"/>
              </a:ext>
            </a:extLst>
          </p:cNvPr>
          <p:cNvSpPr/>
          <p:nvPr/>
        </p:nvSpPr>
        <p:spPr>
          <a:xfrm>
            <a:off x="8900724" y="3386394"/>
            <a:ext cx="1065784" cy="277934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11B385FB-F984-B349-8B8A-59BE34DF1D2D}"/>
              </a:ext>
            </a:extLst>
          </p:cNvPr>
          <p:cNvSpPr/>
          <p:nvPr/>
        </p:nvSpPr>
        <p:spPr>
          <a:xfrm>
            <a:off x="9572507" y="3982902"/>
            <a:ext cx="277991" cy="235455"/>
          </a:xfrm>
          <a:prstGeom prst="round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chemeClr val="accent6">
                    <a:lumMod val="50000"/>
                  </a:schemeClr>
                </a:solidFill>
              </a:rPr>
              <a:t>-</a:t>
            </a:r>
            <a:endParaRPr lang="en-US" b="1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71A70F1-12BD-5D49-B319-10C303EB28E5}"/>
              </a:ext>
            </a:extLst>
          </p:cNvPr>
          <p:cNvSpPr txBox="1"/>
          <p:nvPr/>
        </p:nvSpPr>
        <p:spPr>
          <a:xfrm>
            <a:off x="9036774" y="3590871"/>
            <a:ext cx="138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/>
              <a:t>1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D63BAE1-95DC-7A41-85F5-70960630389B}"/>
              </a:ext>
            </a:extLst>
          </p:cNvPr>
          <p:cNvSpPr txBox="1"/>
          <p:nvPr/>
        </p:nvSpPr>
        <p:spPr>
          <a:xfrm>
            <a:off x="9603733" y="3579479"/>
            <a:ext cx="138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0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AC02B0A6-C0E4-CF48-B413-B57A71DD3F36}"/>
              </a:ext>
            </a:extLst>
          </p:cNvPr>
          <p:cNvCxnSpPr>
            <a:cxnSpLocks/>
          </p:cNvCxnSpPr>
          <p:nvPr/>
        </p:nvCxnSpPr>
        <p:spPr>
          <a:xfrm flipH="1">
            <a:off x="8948549" y="4278685"/>
            <a:ext cx="220415" cy="368419"/>
          </a:xfrm>
          <a:prstGeom prst="lin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1B56677B-A98A-564B-AE60-7336C695A840}"/>
              </a:ext>
            </a:extLst>
          </p:cNvPr>
          <p:cNvCxnSpPr>
            <a:cxnSpLocks/>
          </p:cNvCxnSpPr>
          <p:nvPr/>
        </p:nvCxnSpPr>
        <p:spPr>
          <a:xfrm>
            <a:off x="9168962" y="4278685"/>
            <a:ext cx="212568" cy="36522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1FD68F90-5DE0-B342-A4A1-4094B08964C2}"/>
              </a:ext>
            </a:extLst>
          </p:cNvPr>
          <p:cNvSpPr/>
          <p:nvPr/>
        </p:nvSpPr>
        <p:spPr>
          <a:xfrm>
            <a:off x="8636070" y="4000749"/>
            <a:ext cx="1065784" cy="277934"/>
          </a:xfrm>
          <a:prstGeom prst="round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A0FA846D-742D-564F-B471-E9D8DC925E4D}"/>
              </a:ext>
            </a:extLst>
          </p:cNvPr>
          <p:cNvSpPr/>
          <p:nvPr/>
        </p:nvSpPr>
        <p:spPr>
          <a:xfrm>
            <a:off x="9242536" y="4643912"/>
            <a:ext cx="277991" cy="235455"/>
          </a:xfrm>
          <a:prstGeom prst="round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chemeClr val="accent6">
                    <a:lumMod val="50000"/>
                  </a:schemeClr>
                </a:solidFill>
              </a:rPr>
              <a:t>-</a:t>
            </a:r>
            <a:endParaRPr lang="en-US" b="1"/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5522B8FC-9131-074B-B3A9-1ADAF8F266D4}"/>
              </a:ext>
            </a:extLst>
          </p:cNvPr>
          <p:cNvSpPr/>
          <p:nvPr/>
        </p:nvSpPr>
        <p:spPr>
          <a:xfrm>
            <a:off x="8809553" y="4647104"/>
            <a:ext cx="277991" cy="235455"/>
          </a:xfrm>
          <a:prstGeom prst="round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chemeClr val="accent6">
                    <a:lumMod val="50000"/>
                  </a:schemeClr>
                </a:solidFill>
              </a:rPr>
              <a:t>+</a:t>
            </a:r>
            <a:endParaRPr lang="en-US" b="1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A6AFF3D1-646E-144A-93A5-9ED6D1C8AC0D}"/>
              </a:ext>
            </a:extLst>
          </p:cNvPr>
          <p:cNvSpPr txBox="1"/>
          <p:nvPr/>
        </p:nvSpPr>
        <p:spPr>
          <a:xfrm>
            <a:off x="8772120" y="4251881"/>
            <a:ext cx="138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/>
              <a:t>1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9458DE2-9485-C542-B272-038CA7800A3F}"/>
              </a:ext>
            </a:extLst>
          </p:cNvPr>
          <p:cNvSpPr txBox="1"/>
          <p:nvPr/>
        </p:nvSpPr>
        <p:spPr>
          <a:xfrm>
            <a:off x="9301755" y="4240489"/>
            <a:ext cx="138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7EF6CCD-CF0B-6C4E-B5B4-582806827C68}"/>
              </a:ext>
            </a:extLst>
          </p:cNvPr>
          <p:cNvSpPr txBox="1"/>
          <p:nvPr/>
        </p:nvSpPr>
        <p:spPr>
          <a:xfrm>
            <a:off x="8570480" y="5001738"/>
            <a:ext cx="1460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splitting on B</a:t>
            </a: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9381530" y="6243832"/>
            <a:ext cx="2590485" cy="423966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Source: Dr. </a:t>
            </a:r>
            <a:r>
              <a:rPr lang="en-US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Amro</a:t>
            </a: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S. </a:t>
            </a:r>
            <a:r>
              <a:rPr lang="en-US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Ghoneim</a:t>
            </a: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lectures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1307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2" grpId="0"/>
      <p:bldP spid="43" grpId="0" animBg="1"/>
      <p:bldP spid="44" grpId="0"/>
      <p:bldP spid="45" grpId="0"/>
      <p:bldP spid="48" grpId="0"/>
      <p:bldP spid="49" grpId="0" animBg="1"/>
      <p:bldP spid="50" grpId="0" animBg="1"/>
      <p:bldP spid="51" grpId="0"/>
      <p:bldP spid="52" grpId="0"/>
      <p:bldP spid="5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Picking the Root Attribute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20393" y="1535086"/>
            <a:ext cx="8561136" cy="5654841"/>
          </a:xfrm>
        </p:spPr>
        <p:txBody>
          <a:bodyPr>
            <a:normAutofit fontScale="92500" lnSpcReduction="10000"/>
          </a:bodyPr>
          <a:lstStyle/>
          <a:p>
            <a:pPr algn="just">
              <a:buSzTx/>
            </a:pPr>
            <a:r>
              <a:rPr lang="en-US" b="1" dirty="0"/>
              <a:t>Consider data with two Boolean attributes (A,B).</a:t>
            </a:r>
          </a:p>
          <a:p>
            <a:pPr algn="just">
              <a:buSzTx/>
              <a:buFontTx/>
              <a:buNone/>
            </a:pPr>
            <a:r>
              <a:rPr lang="en-US" b="1" dirty="0"/>
              <a:t>                 &lt;  ( A = 0, B = 0 ), </a:t>
            </a:r>
            <a:r>
              <a:rPr lang="en-US" b="1" dirty="0">
                <a:solidFill>
                  <a:srgbClr val="0000FF"/>
                </a:solidFill>
              </a:rPr>
              <a:t>-</a:t>
            </a:r>
            <a:r>
              <a:rPr lang="en-US" b="1" dirty="0"/>
              <a:t>  &gt;:     50 examples</a:t>
            </a:r>
          </a:p>
          <a:p>
            <a:pPr algn="just">
              <a:buSzTx/>
              <a:buFontTx/>
              <a:buNone/>
            </a:pPr>
            <a:r>
              <a:rPr lang="en-US" b="1" dirty="0"/>
              <a:t>                 &lt;  ( A = 0, B = 1 ), </a:t>
            </a:r>
            <a:r>
              <a:rPr lang="en-US" b="1" dirty="0">
                <a:solidFill>
                  <a:srgbClr val="0000FF"/>
                </a:solidFill>
              </a:rPr>
              <a:t>-</a:t>
            </a:r>
            <a:r>
              <a:rPr lang="en-US" b="1" dirty="0"/>
              <a:t>  &gt;:     50 examples</a:t>
            </a:r>
          </a:p>
          <a:p>
            <a:pPr algn="just">
              <a:buSzTx/>
              <a:buFontTx/>
              <a:buNone/>
            </a:pPr>
            <a:r>
              <a:rPr lang="en-US" b="1" dirty="0"/>
              <a:t>                 &lt;  ( A = 1, B = 0 ), </a:t>
            </a:r>
            <a:r>
              <a:rPr lang="en-US" b="1" dirty="0">
                <a:solidFill>
                  <a:srgbClr val="0000FF"/>
                </a:solidFill>
              </a:rPr>
              <a:t>-</a:t>
            </a:r>
            <a:r>
              <a:rPr lang="en-US" b="1" dirty="0"/>
              <a:t>  &gt;:       3 examples</a:t>
            </a:r>
          </a:p>
          <a:p>
            <a:pPr algn="just">
              <a:buSzTx/>
              <a:buFontTx/>
              <a:buNone/>
            </a:pPr>
            <a:r>
              <a:rPr lang="en-US" b="1" dirty="0"/>
              <a:t>                 &lt;  ( A = 1, B = 1 ), </a:t>
            </a:r>
            <a:r>
              <a:rPr lang="en-US" b="1" dirty="0">
                <a:solidFill>
                  <a:srgbClr val="FF9900"/>
                </a:solidFill>
              </a:rPr>
              <a:t>+</a:t>
            </a:r>
            <a:r>
              <a:rPr lang="en-US" b="1" dirty="0"/>
              <a:t>  &gt;:  100 examples</a:t>
            </a:r>
          </a:p>
          <a:p>
            <a:pPr algn="just">
              <a:buSzTx/>
            </a:pPr>
            <a:r>
              <a:rPr lang="en-US" b="1" dirty="0">
                <a:solidFill>
                  <a:srgbClr val="FF0000"/>
                </a:solidFill>
              </a:rPr>
              <a:t>What should be the first attribute we select?</a:t>
            </a:r>
          </a:p>
          <a:p>
            <a:pPr algn="just">
              <a:buSzTx/>
            </a:pPr>
            <a:r>
              <a:rPr lang="en-US" b="1" dirty="0">
                <a:solidFill>
                  <a:srgbClr val="FF0000"/>
                </a:solidFill>
              </a:rPr>
              <a:t>Trees looks structurally similar; 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0" indent="0" algn="just">
              <a:buSzTx/>
              <a:buNone/>
            </a:pP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   </a:t>
            </a:r>
            <a:r>
              <a:rPr lang="en-US" b="1" dirty="0" smtClean="0">
                <a:solidFill>
                  <a:srgbClr val="FF0000"/>
                </a:solidFill>
              </a:rPr>
              <a:t>which </a:t>
            </a:r>
            <a:r>
              <a:rPr lang="en-US" b="1" dirty="0">
                <a:solidFill>
                  <a:srgbClr val="FF0000"/>
                </a:solidFill>
              </a:rPr>
              <a:t>attribute should we choose?</a:t>
            </a:r>
          </a:p>
          <a:p>
            <a:pPr algn="just">
              <a:buSzTx/>
            </a:pPr>
            <a:endParaRPr lang="en-US" sz="1600" b="1" dirty="0"/>
          </a:p>
          <a:p>
            <a:pPr algn="just"/>
            <a:endParaRPr lang="en-US" b="1" dirty="0"/>
          </a:p>
          <a:p>
            <a:pPr algn="just"/>
            <a:endParaRPr lang="en-US" b="1" dirty="0"/>
          </a:p>
          <a:p>
            <a:pPr marL="0" indent="0" algn="just">
              <a:buNone/>
            </a:pPr>
            <a:endParaRPr lang="en-US" b="1" dirty="0"/>
          </a:p>
          <a:p>
            <a:pPr algn="just"/>
            <a:r>
              <a:rPr lang="en-US" b="1" i="1" dirty="0"/>
              <a:t>One way to think about it: # of queries required to label a random data point. If we choose A we have less uncertainty about the labels.</a:t>
            </a:r>
            <a:endParaRPr lang="en-US" b="1" dirty="0"/>
          </a:p>
        </p:txBody>
      </p:sp>
      <p:sp>
        <p:nvSpPr>
          <p:cNvPr id="68" name="Rectangle 44">
            <a:extLst>
              <a:ext uri="{FF2B5EF4-FFF2-40B4-BE49-F238E27FC236}">
                <a16:creationId xmlns:a16="http://schemas.microsoft.com/office/drawing/2014/main" id="{4577A8C4-00AA-D047-9124-0BD2AA55A1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82170" y="4281657"/>
            <a:ext cx="453628" cy="415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SzTx/>
              <a:buFontTx/>
              <a:buNone/>
            </a:pPr>
            <a:r>
              <a:rPr lang="en-US" sz="2100" b="1" dirty="0">
                <a:solidFill>
                  <a:srgbClr val="0000FF"/>
                </a:solidFill>
              </a:rPr>
              <a:t>53</a:t>
            </a:r>
          </a:p>
        </p:txBody>
      </p:sp>
      <p:sp>
        <p:nvSpPr>
          <p:cNvPr id="69" name="Rectangle 47">
            <a:extLst>
              <a:ext uri="{FF2B5EF4-FFF2-40B4-BE49-F238E27FC236}">
                <a16:creationId xmlns:a16="http://schemas.microsoft.com/office/drawing/2014/main" id="{9E4B68CF-F058-8A40-BD35-EDCB0CBEE1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40455" y="4906016"/>
            <a:ext cx="453628" cy="415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SzTx/>
              <a:buFontTx/>
              <a:buNone/>
            </a:pPr>
            <a:r>
              <a:rPr lang="en-US" sz="2100" b="1">
                <a:solidFill>
                  <a:srgbClr val="0000FF"/>
                </a:solidFill>
              </a:rPr>
              <a:t>50</a:t>
            </a:r>
          </a:p>
        </p:txBody>
      </p:sp>
      <p:sp>
        <p:nvSpPr>
          <p:cNvPr id="70" name="Rectangle 51">
            <a:extLst>
              <a:ext uri="{FF2B5EF4-FFF2-40B4-BE49-F238E27FC236}">
                <a16:creationId xmlns:a16="http://schemas.microsoft.com/office/drawing/2014/main" id="{9E51F0B8-C572-164B-A784-0343F3B022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68201" y="4897583"/>
            <a:ext cx="588169" cy="415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SzTx/>
              <a:buFontTx/>
              <a:buNone/>
            </a:pPr>
            <a:r>
              <a:rPr lang="en-US" sz="2100" b="1">
                <a:solidFill>
                  <a:srgbClr val="0000FF"/>
                </a:solidFill>
              </a:rPr>
              <a:t>100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3BEF28FD-7A4D-8F40-ABA2-A6D3BCC850ED}"/>
              </a:ext>
            </a:extLst>
          </p:cNvPr>
          <p:cNvGrpSpPr/>
          <p:nvPr/>
        </p:nvGrpSpPr>
        <p:grpSpPr>
          <a:xfrm>
            <a:off x="10528301" y="3581401"/>
            <a:ext cx="1439691" cy="1336683"/>
            <a:chOff x="3496436" y="3066609"/>
            <a:chExt cx="1439691" cy="1336683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232FA0EC-25DF-F147-AC25-7F42DFF63E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29328" y="3344543"/>
              <a:ext cx="373907" cy="225238"/>
            </a:xfrm>
            <a:prstGeom prst="lin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F0FB941E-9BD7-B742-AA64-DC312B792CE6}"/>
                </a:ext>
              </a:extLst>
            </p:cNvPr>
            <p:cNvCxnSpPr>
              <a:cxnSpLocks/>
            </p:cNvCxnSpPr>
            <p:nvPr/>
          </p:nvCxnSpPr>
          <p:spPr>
            <a:xfrm>
              <a:off x="4403235" y="3344543"/>
              <a:ext cx="333870" cy="20660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ounded Rectangle 73">
              <a:extLst>
                <a:ext uri="{FF2B5EF4-FFF2-40B4-BE49-F238E27FC236}">
                  <a16:creationId xmlns:a16="http://schemas.microsoft.com/office/drawing/2014/main" id="{89834E32-ABCE-964B-842E-40C5D085EDC1}"/>
                </a:ext>
              </a:extLst>
            </p:cNvPr>
            <p:cNvSpPr/>
            <p:nvPr/>
          </p:nvSpPr>
          <p:spPr>
            <a:xfrm>
              <a:off x="3870343" y="3066609"/>
              <a:ext cx="1065784" cy="277934"/>
            </a:xfrm>
            <a:prstGeom prst="round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solidFill>
                    <a:schemeClr val="tx1"/>
                  </a:solidFill>
                </a:rPr>
                <a:t>B</a:t>
              </a:r>
            </a:p>
          </p:txBody>
        </p:sp>
        <p:sp>
          <p:nvSpPr>
            <p:cNvPr id="75" name="Rounded Rectangle 74">
              <a:extLst>
                <a:ext uri="{FF2B5EF4-FFF2-40B4-BE49-F238E27FC236}">
                  <a16:creationId xmlns:a16="http://schemas.microsoft.com/office/drawing/2014/main" id="{77CF7519-38D6-D94A-AD41-2295A8EF558E}"/>
                </a:ext>
              </a:extLst>
            </p:cNvPr>
            <p:cNvSpPr/>
            <p:nvPr/>
          </p:nvSpPr>
          <p:spPr>
            <a:xfrm>
              <a:off x="4598109" y="3551145"/>
              <a:ext cx="277991" cy="235455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solidFill>
                    <a:schemeClr val="accent6">
                      <a:lumMod val="50000"/>
                    </a:schemeClr>
                  </a:solidFill>
                </a:rPr>
                <a:t>-</a:t>
              </a:r>
              <a:endParaRPr lang="en-US" b="1"/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3DAFE48D-1746-0140-9E15-1685D72A8613}"/>
                </a:ext>
              </a:extLst>
            </p:cNvPr>
            <p:cNvSpPr txBox="1"/>
            <p:nvPr/>
          </p:nvSpPr>
          <p:spPr>
            <a:xfrm>
              <a:off x="3950499" y="3198135"/>
              <a:ext cx="1389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/>
                <a:t>1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A69D8AC4-5828-7C47-A147-A8B37841CFF1}"/>
                </a:ext>
              </a:extLst>
            </p:cNvPr>
            <p:cNvSpPr txBox="1"/>
            <p:nvPr/>
          </p:nvSpPr>
          <p:spPr>
            <a:xfrm>
              <a:off x="4592014" y="3157053"/>
              <a:ext cx="1389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>
                  <a:solidFill>
                    <a:srgbClr val="FF0000"/>
                  </a:solidFill>
                </a:rPr>
                <a:t>0</a:t>
              </a:r>
            </a:p>
          </p:txBody>
        </p: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FC6FBE51-F91A-3040-A528-940F329C5F4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52622" y="3847715"/>
              <a:ext cx="376706" cy="292130"/>
            </a:xfrm>
            <a:prstGeom prst="lin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9B4A5E3-6787-714A-A06D-1AD35EA5F569}"/>
                </a:ext>
              </a:extLst>
            </p:cNvPr>
            <p:cNvCxnSpPr>
              <a:cxnSpLocks/>
            </p:cNvCxnSpPr>
            <p:nvPr/>
          </p:nvCxnSpPr>
          <p:spPr>
            <a:xfrm>
              <a:off x="4029328" y="3847715"/>
              <a:ext cx="320955" cy="32012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Rounded Rectangle 79">
              <a:extLst>
                <a:ext uri="{FF2B5EF4-FFF2-40B4-BE49-F238E27FC236}">
                  <a16:creationId xmlns:a16="http://schemas.microsoft.com/office/drawing/2014/main" id="{4D8791BF-0554-CF41-B89A-08CB5FE1E6BE}"/>
                </a:ext>
              </a:extLst>
            </p:cNvPr>
            <p:cNvSpPr/>
            <p:nvPr/>
          </p:nvSpPr>
          <p:spPr>
            <a:xfrm>
              <a:off x="3496436" y="3569781"/>
              <a:ext cx="1065784" cy="277934"/>
            </a:xfrm>
            <a:prstGeom prst="round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81" name="Rounded Rectangle 80">
              <a:extLst>
                <a:ext uri="{FF2B5EF4-FFF2-40B4-BE49-F238E27FC236}">
                  <a16:creationId xmlns:a16="http://schemas.microsoft.com/office/drawing/2014/main" id="{3EEA46F7-56A2-244A-8422-E55FD6FAA186}"/>
                </a:ext>
              </a:extLst>
            </p:cNvPr>
            <p:cNvSpPr/>
            <p:nvPr/>
          </p:nvSpPr>
          <p:spPr>
            <a:xfrm>
              <a:off x="4211287" y="4167837"/>
              <a:ext cx="277991" cy="235455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solidFill>
                    <a:schemeClr val="accent6">
                      <a:lumMod val="50000"/>
                    </a:schemeClr>
                  </a:solidFill>
                </a:rPr>
                <a:t>-</a:t>
              </a:r>
              <a:endParaRPr lang="en-US" b="1"/>
            </a:p>
          </p:txBody>
        </p:sp>
        <p:sp>
          <p:nvSpPr>
            <p:cNvPr id="82" name="Rounded Rectangle 81">
              <a:extLst>
                <a:ext uri="{FF2B5EF4-FFF2-40B4-BE49-F238E27FC236}">
                  <a16:creationId xmlns:a16="http://schemas.microsoft.com/office/drawing/2014/main" id="{1F7E649E-6E22-C242-9557-3BF6CF7FCDEE}"/>
                </a:ext>
              </a:extLst>
            </p:cNvPr>
            <p:cNvSpPr/>
            <p:nvPr/>
          </p:nvSpPr>
          <p:spPr>
            <a:xfrm>
              <a:off x="3513626" y="4139845"/>
              <a:ext cx="277991" cy="235455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solidFill>
                    <a:schemeClr val="accent6">
                      <a:lumMod val="50000"/>
                    </a:schemeClr>
                  </a:solidFill>
                </a:rPr>
                <a:t>+</a:t>
              </a:r>
              <a:endParaRPr lang="en-US" b="1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3F59C4A9-9C20-6D43-B6C3-92C3D7909E6B}"/>
                </a:ext>
              </a:extLst>
            </p:cNvPr>
            <p:cNvSpPr txBox="1"/>
            <p:nvPr/>
          </p:nvSpPr>
          <p:spPr>
            <a:xfrm>
              <a:off x="3564427" y="3748563"/>
              <a:ext cx="1389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/>
                <a:t>1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86890510-CFCF-4B42-9A4D-B4405CFCC27C}"/>
                </a:ext>
              </a:extLst>
            </p:cNvPr>
            <p:cNvSpPr txBox="1"/>
            <p:nvPr/>
          </p:nvSpPr>
          <p:spPr>
            <a:xfrm>
              <a:off x="4222003" y="3734690"/>
              <a:ext cx="1389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>
                  <a:solidFill>
                    <a:srgbClr val="FF0000"/>
                  </a:solidFill>
                </a:rPr>
                <a:t>0</a:t>
              </a:r>
            </a:p>
          </p:txBody>
        </p:sp>
      </p:grpSp>
      <p:sp>
        <p:nvSpPr>
          <p:cNvPr id="86" name="Rectangle 44">
            <a:extLst>
              <a:ext uri="{FF2B5EF4-FFF2-40B4-BE49-F238E27FC236}">
                <a16:creationId xmlns:a16="http://schemas.microsoft.com/office/drawing/2014/main" id="{4F545262-6367-D144-AAAA-D05C8A4CE4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84160" y="4264346"/>
            <a:ext cx="698852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SzTx/>
              <a:buFontTx/>
              <a:buNone/>
            </a:pPr>
            <a:r>
              <a:rPr lang="en-US" sz="2100" b="1" dirty="0">
                <a:solidFill>
                  <a:srgbClr val="0000FF"/>
                </a:solidFill>
              </a:rPr>
              <a:t>100</a:t>
            </a:r>
          </a:p>
        </p:txBody>
      </p:sp>
      <p:sp>
        <p:nvSpPr>
          <p:cNvPr id="87" name="Rectangle 47">
            <a:extLst>
              <a:ext uri="{FF2B5EF4-FFF2-40B4-BE49-F238E27FC236}">
                <a16:creationId xmlns:a16="http://schemas.microsoft.com/office/drawing/2014/main" id="{F4B107CE-50C0-9949-BE9B-5B08760E4D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2446" y="4888705"/>
            <a:ext cx="319318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SzTx/>
              <a:buFontTx/>
              <a:buNone/>
            </a:pPr>
            <a:r>
              <a:rPr lang="en-US" sz="2100" b="1">
                <a:solidFill>
                  <a:srgbClr val="0000FF"/>
                </a:solidFill>
              </a:rPr>
              <a:t>3</a:t>
            </a:r>
          </a:p>
        </p:txBody>
      </p:sp>
      <p:sp>
        <p:nvSpPr>
          <p:cNvPr id="88" name="Rectangle 51">
            <a:extLst>
              <a:ext uri="{FF2B5EF4-FFF2-40B4-BE49-F238E27FC236}">
                <a16:creationId xmlns:a16="http://schemas.microsoft.com/office/drawing/2014/main" id="{F5282E66-E932-D043-8E0A-BC76B75196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0192" y="4880272"/>
            <a:ext cx="588169" cy="415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SzTx/>
              <a:buFontTx/>
              <a:buNone/>
            </a:pPr>
            <a:r>
              <a:rPr lang="en-US" sz="2100" b="1">
                <a:solidFill>
                  <a:srgbClr val="0000FF"/>
                </a:solidFill>
              </a:rPr>
              <a:t>100</a:t>
            </a:r>
          </a:p>
        </p:txBody>
      </p:sp>
      <p:grpSp>
        <p:nvGrpSpPr>
          <p:cNvPr id="89" name="Group 88">
            <a:extLst>
              <a:ext uri="{FF2B5EF4-FFF2-40B4-BE49-F238E27FC236}">
                <a16:creationId xmlns:a16="http://schemas.microsoft.com/office/drawing/2014/main" id="{FF170B6B-2AAF-8048-BF31-91D43C3F62FA}"/>
              </a:ext>
            </a:extLst>
          </p:cNvPr>
          <p:cNvGrpSpPr/>
          <p:nvPr/>
        </p:nvGrpSpPr>
        <p:grpSpPr>
          <a:xfrm>
            <a:off x="7830292" y="3564090"/>
            <a:ext cx="1439691" cy="1336683"/>
            <a:chOff x="3496436" y="3066609"/>
            <a:chExt cx="1439691" cy="1336683"/>
          </a:xfrm>
        </p:grpSpPr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1A62C450-3528-6644-B27E-CAE5720ACCD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29328" y="3344543"/>
              <a:ext cx="373907" cy="225238"/>
            </a:xfrm>
            <a:prstGeom prst="lin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14581928-54AB-0146-9890-4B5C9ADF597C}"/>
                </a:ext>
              </a:extLst>
            </p:cNvPr>
            <p:cNvCxnSpPr>
              <a:cxnSpLocks/>
            </p:cNvCxnSpPr>
            <p:nvPr/>
          </p:nvCxnSpPr>
          <p:spPr>
            <a:xfrm>
              <a:off x="4403235" y="3344543"/>
              <a:ext cx="333870" cy="20660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Rounded Rectangle 91">
              <a:extLst>
                <a:ext uri="{FF2B5EF4-FFF2-40B4-BE49-F238E27FC236}">
                  <a16:creationId xmlns:a16="http://schemas.microsoft.com/office/drawing/2014/main" id="{67566D3A-4B60-5A4B-A182-8D9154E97CE7}"/>
                </a:ext>
              </a:extLst>
            </p:cNvPr>
            <p:cNvSpPr/>
            <p:nvPr/>
          </p:nvSpPr>
          <p:spPr>
            <a:xfrm>
              <a:off x="3870343" y="3066609"/>
              <a:ext cx="1065784" cy="277934"/>
            </a:xfrm>
            <a:prstGeom prst="round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93" name="Rounded Rectangle 92">
              <a:extLst>
                <a:ext uri="{FF2B5EF4-FFF2-40B4-BE49-F238E27FC236}">
                  <a16:creationId xmlns:a16="http://schemas.microsoft.com/office/drawing/2014/main" id="{95A6F1A7-6A58-354B-9155-8E389CE04D4F}"/>
                </a:ext>
              </a:extLst>
            </p:cNvPr>
            <p:cNvSpPr/>
            <p:nvPr/>
          </p:nvSpPr>
          <p:spPr>
            <a:xfrm>
              <a:off x="4598109" y="3551145"/>
              <a:ext cx="277991" cy="235455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solidFill>
                    <a:schemeClr val="accent6">
                      <a:lumMod val="50000"/>
                    </a:schemeClr>
                  </a:solidFill>
                </a:rPr>
                <a:t>-</a:t>
              </a:r>
              <a:endParaRPr lang="en-US" b="1"/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7EADD06D-695C-034B-B7D2-5D40CE422C4A}"/>
                </a:ext>
              </a:extLst>
            </p:cNvPr>
            <p:cNvSpPr txBox="1"/>
            <p:nvPr/>
          </p:nvSpPr>
          <p:spPr>
            <a:xfrm>
              <a:off x="3950499" y="3198135"/>
              <a:ext cx="1389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/>
                <a:t>1</a:t>
              </a: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EDC8CDAB-0D68-5F44-8D57-18470CFA6D0F}"/>
                </a:ext>
              </a:extLst>
            </p:cNvPr>
            <p:cNvSpPr txBox="1"/>
            <p:nvPr/>
          </p:nvSpPr>
          <p:spPr>
            <a:xfrm>
              <a:off x="4592014" y="3157053"/>
              <a:ext cx="1389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>
                  <a:solidFill>
                    <a:srgbClr val="FF0000"/>
                  </a:solidFill>
                </a:rPr>
                <a:t>0</a:t>
              </a:r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3F91BB4F-424D-794F-88E5-720CCAB42A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52622" y="3847715"/>
              <a:ext cx="376706" cy="292130"/>
            </a:xfrm>
            <a:prstGeom prst="lin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650F94B2-818C-C643-A279-57EE44BBBE3B}"/>
                </a:ext>
              </a:extLst>
            </p:cNvPr>
            <p:cNvCxnSpPr>
              <a:cxnSpLocks/>
            </p:cNvCxnSpPr>
            <p:nvPr/>
          </p:nvCxnSpPr>
          <p:spPr>
            <a:xfrm>
              <a:off x="4029328" y="3847715"/>
              <a:ext cx="320955" cy="32012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Rounded Rectangle 97">
              <a:extLst>
                <a:ext uri="{FF2B5EF4-FFF2-40B4-BE49-F238E27FC236}">
                  <a16:creationId xmlns:a16="http://schemas.microsoft.com/office/drawing/2014/main" id="{6C0DD02D-3DB1-D84E-AA5D-D0123B4DC6C4}"/>
                </a:ext>
              </a:extLst>
            </p:cNvPr>
            <p:cNvSpPr/>
            <p:nvPr/>
          </p:nvSpPr>
          <p:spPr>
            <a:xfrm>
              <a:off x="3496436" y="3569781"/>
              <a:ext cx="1065784" cy="277934"/>
            </a:xfrm>
            <a:prstGeom prst="roundRect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solidFill>
                    <a:schemeClr val="tx1"/>
                  </a:solidFill>
                </a:rPr>
                <a:t>B</a:t>
              </a:r>
            </a:p>
          </p:txBody>
        </p:sp>
        <p:sp>
          <p:nvSpPr>
            <p:cNvPr id="99" name="Rounded Rectangle 98">
              <a:extLst>
                <a:ext uri="{FF2B5EF4-FFF2-40B4-BE49-F238E27FC236}">
                  <a16:creationId xmlns:a16="http://schemas.microsoft.com/office/drawing/2014/main" id="{0F2B77EC-BBA4-8943-B0DF-63F327708E53}"/>
                </a:ext>
              </a:extLst>
            </p:cNvPr>
            <p:cNvSpPr/>
            <p:nvPr/>
          </p:nvSpPr>
          <p:spPr>
            <a:xfrm>
              <a:off x="4211287" y="4167837"/>
              <a:ext cx="277991" cy="235455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solidFill>
                    <a:schemeClr val="accent6">
                      <a:lumMod val="50000"/>
                    </a:schemeClr>
                  </a:solidFill>
                </a:rPr>
                <a:t>-</a:t>
              </a:r>
              <a:endParaRPr lang="en-US" b="1"/>
            </a:p>
          </p:txBody>
        </p:sp>
        <p:sp>
          <p:nvSpPr>
            <p:cNvPr id="100" name="Rounded Rectangle 99">
              <a:extLst>
                <a:ext uri="{FF2B5EF4-FFF2-40B4-BE49-F238E27FC236}">
                  <a16:creationId xmlns:a16="http://schemas.microsoft.com/office/drawing/2014/main" id="{BD1820FE-443F-434A-A7D2-831D51DA6543}"/>
                </a:ext>
              </a:extLst>
            </p:cNvPr>
            <p:cNvSpPr/>
            <p:nvPr/>
          </p:nvSpPr>
          <p:spPr>
            <a:xfrm>
              <a:off x="3513626" y="4139845"/>
              <a:ext cx="277991" cy="235455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solidFill>
                    <a:schemeClr val="accent6">
                      <a:lumMod val="50000"/>
                    </a:schemeClr>
                  </a:solidFill>
                </a:rPr>
                <a:t>+</a:t>
              </a:r>
              <a:endParaRPr lang="en-US" b="1"/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67EF0EE5-1872-2E4F-B04D-5D74B3723C99}"/>
                </a:ext>
              </a:extLst>
            </p:cNvPr>
            <p:cNvSpPr txBox="1"/>
            <p:nvPr/>
          </p:nvSpPr>
          <p:spPr>
            <a:xfrm>
              <a:off x="3564427" y="3748563"/>
              <a:ext cx="1389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/>
                <a:t>1</a:t>
              </a: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96E96AD9-9BDE-E346-9FEC-5923DCD28E90}"/>
                </a:ext>
              </a:extLst>
            </p:cNvPr>
            <p:cNvSpPr txBox="1"/>
            <p:nvPr/>
          </p:nvSpPr>
          <p:spPr>
            <a:xfrm>
              <a:off x="4222003" y="3734690"/>
              <a:ext cx="1389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>
                  <a:solidFill>
                    <a:srgbClr val="FF0000"/>
                  </a:solidFill>
                </a:rPr>
                <a:t>0</a:t>
              </a:r>
            </a:p>
          </p:txBody>
        </p:sp>
      </p:grpSp>
      <p:sp>
        <p:nvSpPr>
          <p:cNvPr id="103" name="TextBox 102">
            <a:extLst>
              <a:ext uri="{FF2B5EF4-FFF2-40B4-BE49-F238E27FC236}">
                <a16:creationId xmlns:a16="http://schemas.microsoft.com/office/drawing/2014/main" id="{43387780-BBD0-B140-8B56-FE691CFFC3D5}"/>
              </a:ext>
            </a:extLst>
          </p:cNvPr>
          <p:cNvSpPr txBox="1"/>
          <p:nvPr/>
        </p:nvSpPr>
        <p:spPr>
          <a:xfrm>
            <a:off x="7898283" y="5182557"/>
            <a:ext cx="14616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splitting on A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4F353735-1910-A04F-9570-B992545E1282}"/>
              </a:ext>
            </a:extLst>
          </p:cNvPr>
          <p:cNvSpPr txBox="1"/>
          <p:nvPr/>
        </p:nvSpPr>
        <p:spPr>
          <a:xfrm>
            <a:off x="10560377" y="5187283"/>
            <a:ext cx="1440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/>
              <a:t>splitting on B</a:t>
            </a:r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6518AFC3-273B-D641-8DFE-CEBCD55B96C4}"/>
              </a:ext>
            </a:extLst>
          </p:cNvPr>
          <p:cNvSpPr/>
          <p:nvPr/>
        </p:nvSpPr>
        <p:spPr>
          <a:xfrm>
            <a:off x="9480081" y="6212644"/>
            <a:ext cx="2590485" cy="423966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Source: Dr. </a:t>
            </a:r>
            <a:r>
              <a:rPr lang="en-US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Amro</a:t>
            </a: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S. </a:t>
            </a:r>
            <a:r>
              <a:rPr lang="en-US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Ghoneim</a:t>
            </a:r>
            <a:r>
              <a:rPr lang="en-US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lectures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0280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/>
      <p:bldP spid="70" grpId="0"/>
      <p:bldP spid="86" grpId="0"/>
      <p:bldP spid="87" grpId="0"/>
      <p:bldP spid="88" grpId="0"/>
      <p:bldP spid="103" grpId="0"/>
      <p:bldP spid="10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552" y="1660359"/>
            <a:ext cx="10972800" cy="4921064"/>
          </a:xfrm>
        </p:spPr>
        <p:txBody>
          <a:bodyPr>
            <a:normAutofit/>
          </a:bodyPr>
          <a:lstStyle/>
          <a:p>
            <a:r>
              <a:rPr lang="en-US" sz="3200" dirty="0" smtClean="0"/>
              <a:t>In order to reduce uncertainty, features combinations needs to be measured.</a:t>
            </a:r>
          </a:p>
          <a:p>
            <a:r>
              <a:rPr lang="en-US" sz="3200" dirty="0" smtClean="0"/>
              <a:t>The term represents the amount of information required to place a new instance in the branch. In other words, which best attribute to select in root nodes and its successors in order to reduce the tree size.</a:t>
            </a:r>
          </a:p>
          <a:p>
            <a:r>
              <a:rPr lang="en-US" sz="3200" u="sng" dirty="0" smtClean="0"/>
              <a:t>Methods include</a:t>
            </a:r>
            <a:r>
              <a:rPr lang="en-US" sz="3200" dirty="0" smtClean="0"/>
              <a:t>:</a:t>
            </a:r>
          </a:p>
          <a:p>
            <a:pPr lvl="1"/>
            <a:r>
              <a:rPr lang="en-US" sz="2800" b="1" dirty="0" smtClean="0">
                <a:solidFill>
                  <a:schemeClr val="tx1"/>
                </a:solidFill>
              </a:rPr>
              <a:t>Entropy</a:t>
            </a:r>
          </a:p>
          <a:p>
            <a:pPr lvl="1"/>
            <a:r>
              <a:rPr lang="en-US" sz="2800" b="1" dirty="0" smtClean="0">
                <a:solidFill>
                  <a:schemeClr val="tx1"/>
                </a:solidFill>
              </a:rPr>
              <a:t>Gini impurity 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8200" y="20647"/>
            <a:ext cx="9278136" cy="924807"/>
          </a:xfrm>
        </p:spPr>
        <p:txBody>
          <a:bodyPr/>
          <a:lstStyle/>
          <a:p>
            <a:r>
              <a:rPr lang="en-US" dirty="0" smtClean="0"/>
              <a:t>Computing  purity: Information Measure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92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Entropy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33953" y="1407408"/>
                <a:ext cx="11758047" cy="4536192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b="1" dirty="0" smtClean="0"/>
                  <a:t>Entropy </a:t>
                </a:r>
                <a:r>
                  <a:rPr lang="en-US" b="1" i="1" dirty="0" smtClean="0"/>
                  <a:t>(Level of uncertainty )</a:t>
                </a:r>
                <a:r>
                  <a:rPr lang="en-US" b="1" dirty="0" smtClean="0"/>
                  <a:t> </a:t>
                </a:r>
                <a:r>
                  <a:rPr lang="en-US" b="1" dirty="0"/>
                  <a:t>of a set of examples, S, relative to a binary classification is</a:t>
                </a:r>
                <a:r>
                  <a:rPr lang="en-US" b="1" dirty="0" smtClean="0"/>
                  <a:t>: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𝑬𝒏𝒕𝒓𝒐𝒑𝒚</m:t>
                    </m:r>
                    <m:d>
                      <m:dPr>
                        <m:ctrlPr>
                          <a:rPr lang="en-US" sz="2800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𝑺</m:t>
                        </m:r>
                      </m:e>
                    </m:d>
                    <m:r>
                      <a:rPr lang="en-US" sz="2800" b="1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b="1" i="1" dirty="0">
                    <a:solidFill>
                      <a:srgbClr val="0000FF"/>
                    </a:solidFill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AE" sz="2800" b="1" i="1" dirty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−</m:t>
                    </m:r>
                    <m:nary>
                      <m:naryPr>
                        <m:chr m:val="∑"/>
                        <m:supHide m:val="on"/>
                        <m:ctrlPr>
                          <a:rPr lang="en-AE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</m:t>
                        </m:r>
                        <m:r>
                          <a:rPr lang="en-AE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∈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𝑺</m:t>
                        </m:r>
                      </m:sub>
                      <m:sup/>
                      <m:e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  <m:d>
                          <m:dPr>
                            <m:ctrlPr>
                              <a:rPr lang="en-US" sz="2800" b="1" i="1" dirty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 dirty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𝒔</m:t>
                            </m:r>
                          </m:e>
                        </m:d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𝒍𝒐𝒈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endParaRPr lang="en-US" b="1" i="1" dirty="0">
                  <a:solidFill>
                    <a:srgbClr val="0000FF"/>
                  </a:solidFill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𝑬𝒏𝒕𝒓𝒐𝒑𝒚</m:t>
                    </m:r>
                    <m:d>
                      <m:dPr>
                        <m:ctrlPr>
                          <a:rPr lang="en-US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𝑺</m:t>
                        </m:r>
                      </m:e>
                    </m:d>
                    <m:r>
                      <a:rPr lang="en-US" b="1" i="1" smtClean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=−</m:t>
                    </m:r>
                    <m:sSub>
                      <m:sSubPr>
                        <m:ctrlPr>
                          <a:rPr lang="en-US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 </m:t>
                        </m:r>
                      </m:sub>
                    </m:sSub>
                    <m:func>
                      <m:funcPr>
                        <m:ctrlPr>
                          <a:rPr lang="en-US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b="1" i="0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𝐥𝐨𝐠</m:t>
                        </m:r>
                      </m:fName>
                      <m:e>
                        <m:d>
                          <m:dPr>
                            <m:ctrlPr>
                              <a:rPr lang="en-US" b="1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b="1" i="1" smtClean="0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 smtClean="0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</a:rPr>
                                  <m:t>𝒑</m:t>
                                </m:r>
                              </m:e>
                              <m:sub>
                                <m:r>
                                  <a:rPr lang="en-US" b="1" i="1" smtClean="0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sub>
                            </m:sSub>
                          </m:e>
                        </m:d>
                      </m:e>
                    </m:func>
                    <m:r>
                      <a:rPr lang="en-US" b="1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  <m:func>
                      <m:funcPr>
                        <m:ctrlPr>
                          <a:rPr 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𝒍𝒐𝒈</m:t>
                        </m:r>
                      </m:fName>
                      <m:e>
                        <m:d>
                          <m:dPr>
                            <m:ctrlPr>
                              <a:rPr lang="en-US" b="1" i="1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b="1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</a:rPr>
                                  <m:t>𝒑</m:t>
                                </m:r>
                              </m:e>
                              <m:sub>
                                <m:r>
                                  <a:rPr lang="en-US" b="1" i="1" smtClean="0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sub>
                            </m:sSub>
                          </m:e>
                        </m:d>
                      </m:e>
                    </m:func>
                  </m:oMath>
                </a14:m>
                <a:endParaRPr lang="en-US" b="1" dirty="0"/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 </m:t>
                        </m:r>
                      </m:sub>
                    </m:sSub>
                    <m:r>
                      <a:rPr lang="en-US" b="1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b="1" dirty="0"/>
                  <a:t>is the proportion of positive examples in S and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− </m:t>
                        </m:r>
                      </m:sub>
                    </m:sSub>
                    <m:r>
                      <a:rPr lang="en-US" b="1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b="1" dirty="0"/>
                  <a:t>is the proportion of  negatives examples in </a:t>
                </a:r>
                <a:r>
                  <a:rPr lang="en-US" b="1" dirty="0" smtClean="0"/>
                  <a:t>S</a:t>
                </a:r>
                <a:endParaRPr lang="en-US" b="1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3953" y="1407408"/>
                <a:ext cx="11758047" cy="4536192"/>
              </a:xfrm>
              <a:blipFill>
                <a:blip r:embed="rId3"/>
                <a:stretch>
                  <a:fillRect l="-674" r="-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 descr="https://upload.wikimedia.org/wikipedia/commons/thumb/2/22/Binary_entropy_plot.svg/200px-Binary_entropy_plot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120" y="2917200"/>
            <a:ext cx="3331436" cy="3214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/>
          <p:cNvSpPr/>
          <p:nvPr/>
        </p:nvSpPr>
        <p:spPr>
          <a:xfrm>
            <a:off x="9794929" y="2898183"/>
            <a:ext cx="268823" cy="30996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8428495" y="5417772"/>
            <a:ext cx="268823" cy="30996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11256144" y="5572755"/>
            <a:ext cx="268823" cy="30996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95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Entropy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33953" y="1407408"/>
                <a:ext cx="11758047" cy="4536192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b="1" dirty="0" smtClean="0"/>
                  <a:t>Entropy </a:t>
                </a:r>
                <a:r>
                  <a:rPr lang="en-US" b="1" i="1" dirty="0" smtClean="0"/>
                  <a:t>(Level of uncertainty )</a:t>
                </a:r>
                <a:r>
                  <a:rPr lang="en-US" b="1" dirty="0" smtClean="0"/>
                  <a:t> </a:t>
                </a:r>
                <a:r>
                  <a:rPr lang="en-US" b="1" dirty="0"/>
                  <a:t>of a set of examples, S, relative to a binary classification is</a:t>
                </a:r>
                <a:r>
                  <a:rPr lang="en-US" b="1" dirty="0" smtClean="0"/>
                  <a:t>: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𝑬𝒏𝒕𝒓𝒐𝒑𝒚</m:t>
                    </m:r>
                    <m:d>
                      <m:dPr>
                        <m:ctrlPr>
                          <a:rPr lang="en-US" sz="2800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𝑺</m:t>
                        </m:r>
                      </m:e>
                    </m:d>
                    <m:r>
                      <a:rPr lang="en-US" sz="2800" b="1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b="1" i="1" dirty="0">
                    <a:solidFill>
                      <a:srgbClr val="0000FF"/>
                    </a:solidFill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AE" sz="2800" b="1" i="1" dirty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−</m:t>
                    </m:r>
                    <m:nary>
                      <m:naryPr>
                        <m:chr m:val="∑"/>
                        <m:supHide m:val="on"/>
                        <m:ctrlPr>
                          <a:rPr lang="en-AE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</m:t>
                        </m:r>
                        <m:r>
                          <a:rPr lang="en-AE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∈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𝑺</m:t>
                        </m:r>
                      </m:sub>
                      <m:sup/>
                      <m:e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  <m:d>
                          <m:dPr>
                            <m:ctrlPr>
                              <a:rPr lang="en-US" sz="2800" b="1" i="1" dirty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 dirty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𝒔</m:t>
                            </m:r>
                          </m:e>
                        </m:d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𝒍𝒐𝒈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endParaRPr lang="en-US" b="1" i="1" dirty="0">
                  <a:solidFill>
                    <a:srgbClr val="0000FF"/>
                  </a:solidFill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b="1" dirty="0" smtClean="0"/>
                  <a:t>Examples in S:</a:t>
                </a:r>
              </a:p>
              <a:p>
                <a:pPr marL="511175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1" i="1">
                          <a:solidFill>
                            <a:srgbClr val="0000FF"/>
                          </a:solidFill>
                          <a:latin typeface="Cambria Math" panose="02040503050406030204" pitchFamily="18" charset="0"/>
                        </a:rPr>
                        <m:t>𝑬𝒏𝒕𝒓𝒐𝒑𝒚</m:t>
                      </m:r>
                      <m:d>
                        <m:dPr>
                          <m:ctrlPr>
                            <a:rPr lang="en-US" b="1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</m:d>
                    </m:oMath>
                  </m:oMathPara>
                </a14:m>
                <a:endParaRPr lang="en-US" b="1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3953" y="1407408"/>
                <a:ext cx="11758047" cy="4536192"/>
              </a:xfrm>
              <a:blipFill>
                <a:blip r:embed="rId3"/>
                <a:stretch>
                  <a:fillRect l="-674" r="-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 descr="https://upload.wikimedia.org/wikipedia/commons/thumb/2/22/Binary_entropy_plot.svg/200px-Binary_entropy_plot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120" y="2917200"/>
            <a:ext cx="3331436" cy="3214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/>
          <p:cNvSpPr/>
          <p:nvPr/>
        </p:nvSpPr>
        <p:spPr>
          <a:xfrm>
            <a:off x="9794929" y="2898183"/>
            <a:ext cx="268823" cy="30996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6419" y="3429000"/>
            <a:ext cx="3143250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955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Entropy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33953" y="1407408"/>
                <a:ext cx="11758047" cy="4536192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b="1" dirty="0" smtClean="0"/>
                  <a:t>Entropy </a:t>
                </a:r>
                <a:r>
                  <a:rPr lang="en-US" b="1" i="1" dirty="0" smtClean="0"/>
                  <a:t>(Level of uncertainty )</a:t>
                </a:r>
                <a:r>
                  <a:rPr lang="en-US" b="1" dirty="0" smtClean="0"/>
                  <a:t> </a:t>
                </a:r>
                <a:r>
                  <a:rPr lang="en-US" b="1" dirty="0"/>
                  <a:t>of a set of examples, S, relative to a binary classification is</a:t>
                </a:r>
                <a:r>
                  <a:rPr lang="en-US" b="1" dirty="0" smtClean="0"/>
                  <a:t>: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𝑬𝒏𝒕𝒓𝒐𝒑𝒚</m:t>
                    </m:r>
                    <m:d>
                      <m:dPr>
                        <m:ctrlPr>
                          <a:rPr lang="en-US" sz="2800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𝑺</m:t>
                        </m:r>
                      </m:e>
                    </m:d>
                    <m:r>
                      <a:rPr lang="en-US" sz="2800" b="1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b="1" i="1" dirty="0">
                    <a:solidFill>
                      <a:srgbClr val="0000FF"/>
                    </a:solidFill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AE" sz="2800" b="1" i="1" dirty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−</m:t>
                    </m:r>
                    <m:nary>
                      <m:naryPr>
                        <m:chr m:val="∑"/>
                        <m:supHide m:val="on"/>
                        <m:ctrlPr>
                          <a:rPr lang="en-AE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</m:t>
                        </m:r>
                        <m:r>
                          <a:rPr lang="en-AE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∈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𝑺</m:t>
                        </m:r>
                      </m:sub>
                      <m:sup/>
                      <m:e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  <m:d>
                          <m:dPr>
                            <m:ctrlPr>
                              <a:rPr lang="en-US" sz="2800" b="1" i="1" dirty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1" i="1" dirty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𝒔</m:t>
                            </m:r>
                          </m:e>
                        </m:d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𝒍𝒐𝒈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</m:t>
                        </m:r>
                        <m:r>
                          <a:rPr lang="en-US" sz="2800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endParaRPr lang="en-US" b="1" i="1" dirty="0">
                  <a:solidFill>
                    <a:srgbClr val="0000FF"/>
                  </a:solidFill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b="1" dirty="0" smtClean="0"/>
                  <a:t>Examples in S:</a:t>
                </a:r>
              </a:p>
              <a:p>
                <a:pPr marL="511175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1" i="1">
                          <a:solidFill>
                            <a:srgbClr val="0000FF"/>
                          </a:solidFill>
                          <a:latin typeface="Cambria Math" panose="02040503050406030204" pitchFamily="18" charset="0"/>
                        </a:rPr>
                        <m:t>𝑬𝒏𝒕𝒓𝒐𝒑𝒚</m:t>
                      </m:r>
                      <m:d>
                        <m:dPr>
                          <m:ctrlPr>
                            <a:rPr lang="en-US" b="1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</m:d>
                    </m:oMath>
                  </m:oMathPara>
                </a14:m>
                <a:endParaRPr lang="en-US" b="1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3953" y="1407408"/>
                <a:ext cx="11758047" cy="4536192"/>
              </a:xfrm>
              <a:blipFill>
                <a:blip r:embed="rId3"/>
                <a:stretch>
                  <a:fillRect l="-674" r="-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 descr="https://upload.wikimedia.org/wikipedia/commons/thumb/2/22/Binary_entropy_plot.svg/200px-Binary_entropy_plot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120" y="2917200"/>
            <a:ext cx="3331436" cy="3214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/>
          <p:cNvSpPr/>
          <p:nvPr/>
        </p:nvSpPr>
        <p:spPr>
          <a:xfrm>
            <a:off x="9221492" y="3210377"/>
            <a:ext cx="268823" cy="30996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0986" y="3520343"/>
            <a:ext cx="4466690" cy="261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10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 smtClean="0"/>
              <a:t>Practice 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33953" y="1407408"/>
                <a:ext cx="11758047" cy="4536192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b="1" dirty="0" smtClean="0"/>
                  <a:t>If you use a rolling </a:t>
                </a:r>
                <a:r>
                  <a:rPr lang="en-US" b="1" dirty="0"/>
                  <a:t>6 sided </a:t>
                </a:r>
                <a:r>
                  <a:rPr lang="en-US" b="1" dirty="0" smtClean="0"/>
                  <a:t>die, with the received probability per each side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/>
                  <a:t> </a:t>
                </a:r>
                <a:r>
                  <a:rPr lang="en-US" b="1" dirty="0" smtClean="0"/>
                  <a:t>what is the information Entropy </a:t>
                </a:r>
                <a:r>
                  <a:rPr lang="en-US" b="1" dirty="0" smtClean="0"/>
                  <a:t>:</a:t>
                </a:r>
              </a:p>
              <a:p>
                <a:pPr marL="465138" indent="341313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𝑬𝒏𝒕𝒓𝒐𝒑𝒚</m:t>
                    </m:r>
                    <m:d>
                      <m:dPr>
                        <m:ctrlPr>
                          <a:rPr 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𝑺</m:t>
                        </m:r>
                      </m:e>
                    </m:d>
                    <m:r>
                      <a:rPr lang="en-US" b="1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b="1" i="1" dirty="0">
                    <a:solidFill>
                      <a:srgbClr val="0000FF"/>
                    </a:solidFill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AE" b="1" i="1" dirty="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−</m:t>
                    </m:r>
                    <m:nary>
                      <m:naryPr>
                        <m:chr m:val="∑"/>
                        <m:supHide m:val="on"/>
                        <m:ctrlPr>
                          <a:rPr lang="en-AE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</m:t>
                        </m:r>
                        <m:r>
                          <a:rPr lang="en-AE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∈</m:t>
                        </m:r>
                        <m:r>
                          <a:rPr lang="en-US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𝑺</m:t>
                        </m:r>
                      </m:sub>
                      <m:sup/>
                      <m:e>
                        <m:r>
                          <a:rPr lang="en-US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  <m:d>
                          <m:dPr>
                            <m:ctrlPr>
                              <a:rPr lang="en-US" b="1" i="1" dirty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1" i="1" dirty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𝒔</m:t>
                            </m:r>
                          </m:e>
                        </m:d>
                        <m:r>
                          <a:rPr lang="en-US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𝒍𝒐𝒈</m:t>
                        </m:r>
                        <m:r>
                          <a:rPr lang="en-US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  <m:r>
                          <a:rPr lang="en-US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𝒔</m:t>
                        </m:r>
                        <m:r>
                          <a:rPr lang="en-US" b="1" i="1" dirty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endParaRPr lang="en-US" b="1" dirty="0" smtClean="0"/>
              </a:p>
              <a:p>
                <a:pPr marL="511175" indent="0">
                  <a:lnSpc>
                    <a:spcPct val="150000"/>
                  </a:lnSpc>
                  <a:buNone/>
                </a:pPr>
                <a:endParaRPr lang="en-US" b="1" i="1" dirty="0" smtClean="0">
                  <a:solidFill>
                    <a:srgbClr val="0000FF"/>
                  </a:solidFill>
                  <a:latin typeface="Cambria Math" panose="02040503050406030204" pitchFamily="18" charset="0"/>
                </a:endParaRPr>
              </a:p>
              <a:p>
                <a:pPr marL="511175" indent="0">
                  <a:lnSpc>
                    <a:spcPct val="150000"/>
                  </a:lnSpc>
                  <a:buNone/>
                </a:pPr>
                <a:r>
                  <a:rPr lang="en-US" b="1" dirty="0" smtClean="0">
                    <a:solidFill>
                      <a:srgbClr val="0000FF"/>
                    </a:solidFill>
                  </a:rPr>
                  <a:t>   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𝑬𝒏𝒕𝒓𝒐𝒑𝒚</m:t>
                    </m:r>
                    <m:d>
                      <m:dPr>
                        <m:ctrlPr>
                          <a:rPr 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𝑺</m:t>
                        </m:r>
                      </m:e>
                    </m:d>
                  </m:oMath>
                </a14:m>
                <a:r>
                  <a:rPr lang="en-US" b="1" dirty="0" smtClean="0"/>
                  <a:t> = 2.58</a:t>
                </a:r>
                <a:endParaRPr lang="en-US" b="1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3953" y="1407408"/>
                <a:ext cx="11758047" cy="4536192"/>
              </a:xfrm>
              <a:blipFill>
                <a:blip r:embed="rId3"/>
                <a:stretch>
                  <a:fillRect l="-6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14454" y="2911549"/>
            <a:ext cx="2753532" cy="325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00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Information Gain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97435" y="1515104"/>
                <a:ext cx="8324226" cy="3690798"/>
              </a:xfrm>
            </p:spPr>
            <p:txBody>
              <a:bodyPr>
                <a:noAutofit/>
              </a:bodyPr>
              <a:lstStyle/>
              <a:p>
                <a:pPr algn="just"/>
                <a:r>
                  <a:rPr lang="en-US" b="1" dirty="0"/>
                  <a:t>The information gain of an attribute </a:t>
                </a:r>
                <a:r>
                  <a:rPr lang="en-US" b="1" dirty="0">
                    <a:solidFill>
                      <a:srgbClr val="0000FF"/>
                    </a:solidFill>
                  </a:rPr>
                  <a:t>a</a:t>
                </a:r>
                <a:r>
                  <a:rPr lang="en-US" b="1" dirty="0"/>
                  <a:t> is the expected reduction in entropy caused by partitioning on this attribute</a:t>
                </a:r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b="1" i="1" dirty="0">
                  <a:latin typeface="Cambria Math" panose="02040503050406030204" pitchFamily="18" charset="0"/>
                </a:endParaRPr>
              </a:p>
              <a:p>
                <a:pPr algn="just"/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</a:rPr>
                      <m:t>𝑮𝒂𝒊𝒏</m:t>
                    </m:r>
                    <m:d>
                      <m:d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𝑺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</m:d>
                    <m:r>
                      <a:rPr lang="en-US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𝑬𝒏𝒕𝒓𝒐𝒑𝒚</m:t>
                    </m:r>
                    <m:d>
                      <m:d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𝑺</m:t>
                        </m:r>
                      </m:e>
                    </m:d>
                    <m:r>
                      <a:rPr lang="en-US" b="1" i="1" smtClean="0">
                        <a:latin typeface="Cambria Math" panose="02040503050406030204" pitchFamily="18" charset="0"/>
                      </a:rPr>
                      <m:t> −</m:t>
                    </m:r>
                    <m:nary>
                      <m:naryPr>
                        <m:chr m:val="∑"/>
                        <m:supHide m:val="on"/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∈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𝒗𝒂𝒍𝒖𝒆𝒔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𝑺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sub>
                      <m:sup/>
                      <m:e>
                        <m:f>
                          <m:fPr>
                            <m:ctrlPr>
                              <a:rPr lang="en-US" b="1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|</m:t>
                            </m:r>
                            <m:sSub>
                              <m:sSubPr>
                                <m:ctrlP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𝑺</m:t>
                                </m:r>
                              </m:e>
                              <m:sub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𝒗</m:t>
                                </m:r>
                              </m:sub>
                            </m:sSub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|</m:t>
                            </m:r>
                          </m:num>
                          <m:den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|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𝑺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|</m:t>
                            </m:r>
                          </m:den>
                        </m:f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𝑬𝒏𝒕𝒓𝒐𝒑𝒚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𝑺</m:t>
                            </m:r>
                          </m:e>
                          <m:sub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𝒗</m:t>
                            </m:r>
                          </m:sub>
                        </m:s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endParaRPr lang="en-US" b="1" dirty="0"/>
              </a:p>
              <a:p>
                <a:pPr algn="just"/>
                <a:r>
                  <a:rPr lang="en-US" b="1" dirty="0"/>
                  <a:t>Where:</a:t>
                </a:r>
              </a:p>
              <a:p>
                <a:pPr algn="just"/>
                <a:r>
                  <a:rPr lang="en-US" b="1" dirty="0" err="1">
                    <a:solidFill>
                      <a:srgbClr val="0000FF"/>
                    </a:solidFill>
                    <a:latin typeface="Calibri"/>
                  </a:rPr>
                  <a:t>S</a:t>
                </a:r>
                <a:r>
                  <a:rPr lang="en-US" b="1" baseline="-25000" dirty="0" err="1">
                    <a:solidFill>
                      <a:srgbClr val="0000FF"/>
                    </a:solidFill>
                    <a:latin typeface="Calibri"/>
                  </a:rPr>
                  <a:t>v</a:t>
                </a:r>
                <a:r>
                  <a:rPr lang="en-US" b="1" dirty="0"/>
                  <a:t> </a:t>
                </a:r>
                <a:r>
                  <a:rPr lang="en-US" b="1" dirty="0">
                    <a:solidFill>
                      <a:srgbClr val="FF0000"/>
                    </a:solidFill>
                  </a:rPr>
                  <a:t>is the subset of</a:t>
                </a:r>
                <a:r>
                  <a:rPr lang="en-US" b="1" dirty="0"/>
                  <a:t> </a:t>
                </a:r>
                <a:r>
                  <a:rPr lang="en-US" b="1" dirty="0">
                    <a:solidFill>
                      <a:srgbClr val="0000FF"/>
                    </a:solidFill>
                  </a:rPr>
                  <a:t>S</a:t>
                </a:r>
                <a:r>
                  <a:rPr lang="en-US" b="1" dirty="0"/>
                  <a:t> </a:t>
                </a:r>
                <a:r>
                  <a:rPr lang="en-US" b="1" dirty="0">
                    <a:solidFill>
                      <a:srgbClr val="FF0000"/>
                    </a:solidFill>
                  </a:rPr>
                  <a:t>for which attribute</a:t>
                </a:r>
                <a:r>
                  <a:rPr lang="en-US" b="1" dirty="0"/>
                  <a:t> </a:t>
                </a:r>
                <a:r>
                  <a:rPr lang="en-US" b="1" dirty="0">
                    <a:solidFill>
                      <a:srgbClr val="0000FF"/>
                    </a:solidFill>
                  </a:rPr>
                  <a:t>a</a:t>
                </a:r>
                <a:r>
                  <a:rPr lang="en-US" b="1" dirty="0"/>
                  <a:t> </a:t>
                </a:r>
                <a:r>
                  <a:rPr lang="en-US" b="1" dirty="0">
                    <a:solidFill>
                      <a:srgbClr val="FF0000"/>
                    </a:solidFill>
                  </a:rPr>
                  <a:t>has value</a:t>
                </a:r>
                <a:r>
                  <a:rPr lang="en-US" b="1" dirty="0"/>
                  <a:t> </a:t>
                </a:r>
                <a:r>
                  <a:rPr lang="en-US" b="1" dirty="0">
                    <a:solidFill>
                      <a:srgbClr val="0000FF"/>
                    </a:solidFill>
                  </a:rPr>
                  <a:t>v,</a:t>
                </a:r>
                <a:r>
                  <a:rPr lang="en-US" b="1" dirty="0"/>
                  <a:t> </a:t>
                </a:r>
                <a:r>
                  <a:rPr lang="en-US" b="1" dirty="0">
                    <a:solidFill>
                      <a:srgbClr val="FF0000"/>
                    </a:solidFill>
                  </a:rPr>
                  <a:t>and the entropy of partitioning the data is calculated by weighing the entropy of each partition by its size relative to the original set.</a:t>
                </a:r>
              </a:p>
              <a:p>
                <a:pPr marL="0" indent="0" algn="just">
                  <a:buNone/>
                </a:pPr>
                <a:endParaRPr lang="en-US" b="1" dirty="0"/>
              </a:p>
              <a:p>
                <a:pPr algn="just"/>
                <a:r>
                  <a:rPr lang="en-US" b="1" dirty="0" smtClean="0"/>
                  <a:t>Partitions </a:t>
                </a:r>
                <a:r>
                  <a:rPr lang="en-US" b="1" dirty="0"/>
                  <a:t>of low entropy </a:t>
                </a:r>
                <a:r>
                  <a:rPr lang="en-US" b="1" i="1" dirty="0"/>
                  <a:t>(imbalanced splits)</a:t>
                </a:r>
                <a:r>
                  <a:rPr lang="en-US" b="1" dirty="0"/>
                  <a:t> lead to high gain</a:t>
                </a:r>
              </a:p>
              <a:p>
                <a:pPr algn="just"/>
                <a:r>
                  <a:rPr lang="en-US" b="1" dirty="0"/>
                  <a:t>Go back to check which of the A, B splits is better.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97435" y="1515104"/>
                <a:ext cx="8324226" cy="3690798"/>
              </a:xfrm>
              <a:blipFill>
                <a:blip r:embed="rId3"/>
                <a:stretch>
                  <a:fillRect l="-952" t="-2314" r="-1098" b="-213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 Box 88"/>
          <p:cNvSpPr txBox="1">
            <a:spLocks noChangeArrowheads="1"/>
          </p:cNvSpPr>
          <p:nvPr/>
        </p:nvSpPr>
        <p:spPr bwMode="auto">
          <a:xfrm>
            <a:off x="7318865" y="5840168"/>
            <a:ext cx="4598168" cy="784830"/>
          </a:xfrm>
          <a:prstGeom prst="rect">
            <a:avLst/>
          </a:prstGeom>
          <a:solidFill>
            <a:srgbClr val="FFFFCC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SzTx/>
              <a:buFontTx/>
              <a:buNone/>
            </a:pPr>
            <a:r>
              <a:rPr lang="en-US" dirty="0">
                <a:latin typeface="+mj-lt"/>
              </a:rPr>
              <a:t>High Entropy – High level of Uncertainty</a:t>
            </a:r>
          </a:p>
          <a:p>
            <a:pPr>
              <a:spcBef>
                <a:spcPct val="50000"/>
              </a:spcBef>
              <a:buSzTx/>
              <a:buFontTx/>
              <a:buNone/>
            </a:pPr>
            <a:r>
              <a:rPr lang="en-US" b="1" dirty="0">
                <a:latin typeface="+mj-lt"/>
              </a:rPr>
              <a:t>Low Entropy – No Uncertainty. </a:t>
            </a:r>
          </a:p>
        </p:txBody>
      </p:sp>
      <p:grpSp>
        <p:nvGrpSpPr>
          <p:cNvPr id="18" name="Group 22">
            <a:extLst>
              <a:ext uri="{FF2B5EF4-FFF2-40B4-BE49-F238E27FC236}">
                <a16:creationId xmlns:a16="http://schemas.microsoft.com/office/drawing/2014/main" id="{8049EAEB-5D6F-434F-9EDA-EC10A1E65478}"/>
              </a:ext>
            </a:extLst>
          </p:cNvPr>
          <p:cNvGrpSpPr>
            <a:grpSpLocks/>
          </p:cNvGrpSpPr>
          <p:nvPr/>
        </p:nvGrpSpPr>
        <p:grpSpPr bwMode="auto">
          <a:xfrm>
            <a:off x="9199073" y="2776726"/>
            <a:ext cx="2472905" cy="1167554"/>
            <a:chOff x="4000" y="1392"/>
            <a:chExt cx="1532" cy="873"/>
          </a:xfrm>
        </p:grpSpPr>
        <p:sp>
          <p:nvSpPr>
            <p:cNvPr id="19" name="Text Box 23">
              <a:extLst>
                <a:ext uri="{FF2B5EF4-FFF2-40B4-BE49-F238E27FC236}">
                  <a16:creationId xmlns:a16="http://schemas.microsoft.com/office/drawing/2014/main" id="{EC23EB7D-F725-004B-9C07-E21F0E710A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86" y="1392"/>
              <a:ext cx="683" cy="2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FF"/>
                  </a:solidFill>
                </a:rPr>
                <a:t>Outlook </a:t>
              </a:r>
            </a:p>
          </p:txBody>
        </p:sp>
        <p:sp>
          <p:nvSpPr>
            <p:cNvPr id="20" name="Text Box 24">
              <a:extLst>
                <a:ext uri="{FF2B5EF4-FFF2-40B4-BE49-F238E27FC236}">
                  <a16:creationId xmlns:a16="http://schemas.microsoft.com/office/drawing/2014/main" id="{266C6249-8C15-BC4B-9D12-188D5C01AD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80" y="1966"/>
              <a:ext cx="691" cy="2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66"/>
                  </a:solidFill>
                </a:rPr>
                <a:t>Overcast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21" name="Text Box 25">
              <a:extLst>
                <a:ext uri="{FF2B5EF4-FFF2-40B4-BE49-F238E27FC236}">
                  <a16:creationId xmlns:a16="http://schemas.microsoft.com/office/drawing/2014/main" id="{FF2E6E73-24F0-DC42-8A78-02BB254F9F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26" y="1944"/>
              <a:ext cx="406" cy="2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 dirty="0">
                  <a:solidFill>
                    <a:srgbClr val="000066"/>
                  </a:solidFill>
                </a:rPr>
                <a:t>Rain</a:t>
              </a:r>
              <a:endParaRPr lang="en-US" sz="2000" b="1" dirty="0">
                <a:solidFill>
                  <a:srgbClr val="0000FF"/>
                </a:solidFill>
              </a:endParaRPr>
            </a:p>
          </p:txBody>
        </p:sp>
        <p:cxnSp>
          <p:nvCxnSpPr>
            <p:cNvPr id="22" name="AutoShape 26">
              <a:extLst>
                <a:ext uri="{FF2B5EF4-FFF2-40B4-BE49-F238E27FC236}">
                  <a16:creationId xmlns:a16="http://schemas.microsoft.com/office/drawing/2014/main" id="{3BD937D5-B863-0044-BC09-726C8BE4390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790" y="1634"/>
              <a:ext cx="516" cy="31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3" name="AutoShape 27">
              <a:extLst>
                <a:ext uri="{FF2B5EF4-FFF2-40B4-BE49-F238E27FC236}">
                  <a16:creationId xmlns:a16="http://schemas.microsoft.com/office/drawing/2014/main" id="{BC886C74-BA6B-A249-9DEC-9600D49C6BD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>
              <a:off x="4788" y="1634"/>
              <a:ext cx="2" cy="332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4" name="Text Box 28">
              <a:extLst>
                <a:ext uri="{FF2B5EF4-FFF2-40B4-BE49-F238E27FC236}">
                  <a16:creationId xmlns:a16="http://schemas.microsoft.com/office/drawing/2014/main" id="{1B76ADBF-3139-B449-BE18-555FE77E38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00" y="1966"/>
              <a:ext cx="519" cy="2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 dirty="0">
                  <a:solidFill>
                    <a:srgbClr val="000066"/>
                  </a:solidFill>
                </a:rPr>
                <a:t>Sunny</a:t>
              </a:r>
              <a:endParaRPr lang="en-US" sz="2000" b="1" dirty="0">
                <a:solidFill>
                  <a:srgbClr val="0000FF"/>
                </a:solidFill>
              </a:endParaRPr>
            </a:p>
          </p:txBody>
        </p:sp>
        <p:cxnSp>
          <p:nvCxnSpPr>
            <p:cNvPr id="25" name="AutoShape 29">
              <a:extLst>
                <a:ext uri="{FF2B5EF4-FFF2-40B4-BE49-F238E27FC236}">
                  <a16:creationId xmlns:a16="http://schemas.microsoft.com/office/drawing/2014/main" id="{8F606447-2CF9-6C47-8A2B-656400436AD1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>
              <a:off x="4227" y="1634"/>
              <a:ext cx="564" cy="332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3683398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Will I play tennis today? 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447643" y="1770742"/>
            <a:ext cx="4790143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tabLst>
                <a:tab pos="1200150" algn="l"/>
              </a:tabLst>
            </a:pPr>
            <a:r>
              <a:rPr lang="en-US" sz="2000" b="1" dirty="0"/>
              <a:t>Outlook:	S(</a:t>
            </a:r>
            <a:r>
              <a:rPr lang="en-US" sz="2000" b="1" dirty="0" err="1"/>
              <a:t>unny</a:t>
            </a:r>
            <a:r>
              <a:rPr lang="en-US" sz="2000" b="1" dirty="0"/>
              <a:t>), </a:t>
            </a:r>
            <a:br>
              <a:rPr lang="en-US" sz="2000" b="1" dirty="0"/>
            </a:br>
            <a:r>
              <a:rPr lang="en-US" sz="2000" b="1" dirty="0"/>
              <a:t>	O(</a:t>
            </a:r>
            <a:r>
              <a:rPr lang="en-US" sz="2000" b="1" dirty="0" err="1"/>
              <a:t>vercast</a:t>
            </a:r>
            <a:r>
              <a:rPr lang="en-US" sz="2000" b="1" dirty="0"/>
              <a:t>), </a:t>
            </a:r>
            <a:br>
              <a:rPr lang="en-US" sz="2000" b="1" dirty="0"/>
            </a:br>
            <a:r>
              <a:rPr lang="en-US" sz="2000" b="1" dirty="0"/>
              <a:t>	R(</a:t>
            </a:r>
            <a:r>
              <a:rPr lang="en-US" sz="2000" b="1" dirty="0" err="1"/>
              <a:t>ainy</a:t>
            </a:r>
            <a:r>
              <a:rPr lang="en-US" sz="2000" b="1" dirty="0"/>
              <a:t>)</a:t>
            </a:r>
          </a:p>
          <a:p>
            <a:pPr>
              <a:spcBef>
                <a:spcPct val="50000"/>
              </a:spcBef>
              <a:tabLst>
                <a:tab pos="1200150" algn="l"/>
              </a:tabLst>
            </a:pPr>
            <a:r>
              <a:rPr lang="en-US" sz="2000" b="1" dirty="0"/>
              <a:t>Temperature:	H(</a:t>
            </a:r>
            <a:r>
              <a:rPr lang="en-US" sz="2000" b="1" dirty="0" err="1"/>
              <a:t>ot</a:t>
            </a:r>
            <a:r>
              <a:rPr lang="en-US" sz="2000" b="1" dirty="0"/>
              <a:t>), 					M(</a:t>
            </a:r>
            <a:r>
              <a:rPr lang="en-US" sz="2000" b="1" dirty="0" err="1"/>
              <a:t>edium</a:t>
            </a:r>
            <a:r>
              <a:rPr lang="en-US" sz="2000" b="1" dirty="0"/>
              <a:t>), </a:t>
            </a:r>
            <a:br>
              <a:rPr lang="en-US" sz="2000" b="1" dirty="0"/>
            </a:br>
            <a:r>
              <a:rPr lang="en-US" sz="2000" b="1" dirty="0"/>
              <a:t>		C(</a:t>
            </a:r>
            <a:r>
              <a:rPr lang="en-US" sz="2000" b="1" dirty="0" err="1"/>
              <a:t>ool</a:t>
            </a:r>
            <a:r>
              <a:rPr lang="en-US" sz="2000" b="1" dirty="0"/>
              <a:t>)</a:t>
            </a:r>
          </a:p>
          <a:p>
            <a:pPr>
              <a:spcBef>
                <a:spcPct val="50000"/>
              </a:spcBef>
              <a:tabLst>
                <a:tab pos="1200150" algn="l"/>
              </a:tabLst>
            </a:pPr>
            <a:r>
              <a:rPr lang="en-US" sz="2000" b="1" dirty="0"/>
              <a:t>Humidity:	H(</a:t>
            </a:r>
            <a:r>
              <a:rPr lang="en-US" sz="2000" b="1" dirty="0" err="1"/>
              <a:t>igh</a:t>
            </a:r>
            <a:r>
              <a:rPr lang="en-US" sz="2000" b="1" dirty="0"/>
              <a:t>),</a:t>
            </a:r>
            <a:br>
              <a:rPr lang="en-US" sz="2000" b="1" dirty="0"/>
            </a:br>
            <a:r>
              <a:rPr lang="en-US" sz="2000" b="1" dirty="0"/>
              <a:t>	N(</a:t>
            </a:r>
            <a:r>
              <a:rPr lang="en-US" sz="2000" b="1" dirty="0" err="1"/>
              <a:t>ormal</a:t>
            </a:r>
            <a:r>
              <a:rPr lang="en-US" sz="2000" b="1" dirty="0"/>
              <a:t>), </a:t>
            </a:r>
            <a:br>
              <a:rPr lang="en-US" sz="2000" b="1" dirty="0"/>
            </a:br>
            <a:r>
              <a:rPr lang="en-US" sz="2000" b="1" dirty="0"/>
              <a:t>	L(</a:t>
            </a:r>
            <a:r>
              <a:rPr lang="en-US" sz="2000" b="1" dirty="0" err="1"/>
              <a:t>ow</a:t>
            </a:r>
            <a:r>
              <a:rPr lang="en-US" sz="2000" b="1" dirty="0"/>
              <a:t>)</a:t>
            </a:r>
          </a:p>
          <a:p>
            <a:pPr>
              <a:spcBef>
                <a:spcPct val="50000"/>
              </a:spcBef>
              <a:tabLst>
                <a:tab pos="1200150" algn="l"/>
              </a:tabLst>
            </a:pPr>
            <a:r>
              <a:rPr lang="en-US" sz="2000" b="1" dirty="0"/>
              <a:t>Wind:	S(</a:t>
            </a:r>
            <a:r>
              <a:rPr lang="en-US" sz="2000" b="1" dirty="0" err="1"/>
              <a:t>trong</a:t>
            </a:r>
            <a:r>
              <a:rPr lang="en-US" sz="2000" b="1" dirty="0"/>
              <a:t>), </a:t>
            </a:r>
            <a:br>
              <a:rPr lang="en-US" sz="2000" b="1" dirty="0"/>
            </a:br>
            <a:r>
              <a:rPr lang="en-US" sz="2000" b="1" dirty="0"/>
              <a:t>	W(</a:t>
            </a:r>
            <a:r>
              <a:rPr lang="en-US" sz="2000" b="1" dirty="0" err="1"/>
              <a:t>eak</a:t>
            </a:r>
            <a:r>
              <a:rPr lang="en-US" sz="2000" b="1" dirty="0"/>
              <a:t>)</a:t>
            </a:r>
          </a:p>
        </p:txBody>
      </p:sp>
      <p:graphicFrame>
        <p:nvGraphicFramePr>
          <p:cNvPr id="12" name="Content Placeholder 5">
            <a:extLst>
              <a:ext uri="{FF2B5EF4-FFF2-40B4-BE49-F238E27FC236}">
                <a16:creationId xmlns:a16="http://schemas.microsoft.com/office/drawing/2014/main" id="{6DDF6DA8-A607-470E-9F8B-106E45F2ACC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28961580"/>
              </p:ext>
            </p:extLst>
          </p:nvPr>
        </p:nvGraphicFramePr>
        <p:xfrm>
          <a:off x="1676400" y="1432541"/>
          <a:ext cx="3352800" cy="52806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2044">
                <a:tc>
                  <a:txBody>
                    <a:bodyPr/>
                    <a:lstStyle/>
                    <a:p>
                      <a:pPr algn="ctr"/>
                      <a:endParaRPr lang="en-US" sz="23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baseline="0" dirty="0"/>
                        <a:t> O</a:t>
                      </a:r>
                      <a:endParaRPr lang="en-US" sz="23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T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H</a:t>
                      </a:r>
                      <a:r>
                        <a:rPr lang="en-US" sz="2300" b="1" baseline="0" dirty="0"/>
                        <a:t> </a:t>
                      </a:r>
                      <a:endParaRPr lang="en-US" sz="23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W</a:t>
                      </a:r>
                      <a:r>
                        <a:rPr lang="en-US" sz="2300" b="1" baseline="0" dirty="0"/>
                        <a:t> </a:t>
                      </a:r>
                      <a:endParaRPr lang="en-US" sz="23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Play?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1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2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3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5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6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7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8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9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10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11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12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13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52044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14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95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Will I play tennis today?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id="{0A78B395-D583-EE41-957A-0DC3A5BEF78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029201" y="1560314"/>
                <a:ext cx="5638800" cy="373737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42900" indent="-342900" algn="l" defTabSz="457200" rtl="0" eaLnBrk="1" latinLnBrk="0" hangingPunct="1">
                  <a:spcBef>
                    <a:spcPct val="20000"/>
                  </a:spcBef>
                  <a:buClr>
                    <a:schemeClr val="tx1"/>
                  </a:buClr>
                  <a:buFont typeface="Arial"/>
                  <a:buChar char="•"/>
                  <a:defRPr sz="2800" kern="1200">
                    <a:solidFill>
                      <a:schemeClr val="accent6"/>
                    </a:solidFill>
                    <a:latin typeface="Gill Sans"/>
                    <a:ea typeface="+mn-ea"/>
                    <a:cs typeface="Gill Sans"/>
                  </a:defRPr>
                </a:lvl1pPr>
                <a:lvl2pPr marL="742950" indent="-285750" algn="l" defTabSz="457200" rtl="0" eaLnBrk="1" latinLnBrk="0" hangingPunct="1">
                  <a:spcBef>
                    <a:spcPct val="20000"/>
                  </a:spcBef>
                  <a:buClr>
                    <a:schemeClr val="tx1"/>
                  </a:buClr>
                  <a:buFont typeface="Arial"/>
                  <a:buChar char="–"/>
                  <a:defRPr sz="2400" kern="1200">
                    <a:solidFill>
                      <a:schemeClr val="accent6"/>
                    </a:solidFill>
                    <a:latin typeface="Gill Sans"/>
                    <a:ea typeface="+mn-ea"/>
                    <a:cs typeface="Gill Sans"/>
                  </a:defRPr>
                </a:lvl2pPr>
                <a:lvl3pPr marL="1143000" indent="-228600" algn="l" defTabSz="457200" rtl="0" eaLnBrk="1" latinLnBrk="0" hangingPunct="1">
                  <a:spcBef>
                    <a:spcPct val="20000"/>
                  </a:spcBef>
                  <a:buClr>
                    <a:schemeClr val="tx1"/>
                  </a:buClr>
                  <a:buFont typeface="Arial"/>
                  <a:buChar char="•"/>
                  <a:defRPr sz="2000" kern="1200">
                    <a:solidFill>
                      <a:schemeClr val="accent6"/>
                    </a:solidFill>
                    <a:latin typeface="Gill Sans"/>
                    <a:ea typeface="+mn-ea"/>
                    <a:cs typeface="Gill Sans"/>
                  </a:defRPr>
                </a:lvl3pPr>
                <a:lvl4pPr marL="1600200" indent="-228600" algn="l" defTabSz="457200" rtl="0" eaLnBrk="1" latinLnBrk="0" hangingPunct="1">
                  <a:spcBef>
                    <a:spcPct val="20000"/>
                  </a:spcBef>
                  <a:buClr>
                    <a:schemeClr val="tx1"/>
                  </a:buClr>
                  <a:buFont typeface="Arial"/>
                  <a:buChar char="–"/>
                  <a:defRPr sz="1800" kern="1200">
                    <a:solidFill>
                      <a:schemeClr val="accent6"/>
                    </a:solidFill>
                    <a:latin typeface="Gill Sans"/>
                    <a:ea typeface="+mn-ea"/>
                    <a:cs typeface="Gill Sans"/>
                  </a:defRPr>
                </a:lvl4pPr>
                <a:lvl5pPr marL="2057400" indent="-228600" algn="l" defTabSz="457200" rtl="0" eaLnBrk="1" latinLnBrk="0" hangingPunct="1">
                  <a:spcBef>
                    <a:spcPct val="20000"/>
                  </a:spcBef>
                  <a:buClr>
                    <a:schemeClr val="tx1"/>
                  </a:buClr>
                  <a:buFont typeface="Arial"/>
                  <a:buChar char="»"/>
                  <a:defRPr sz="1800" kern="1200">
                    <a:solidFill>
                      <a:schemeClr val="accent6"/>
                    </a:solidFill>
                    <a:latin typeface="Gill Sans"/>
                    <a:ea typeface="+mn-ea"/>
                    <a:cs typeface="Gill San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en-US" sz="2000" b="1" dirty="0">
                    <a:solidFill>
                      <a:srgbClr val="FF0000"/>
                    </a:solidFill>
                  </a:rPr>
                  <a:t>Calculate current entropy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 </m:t>
                        </m:r>
                      </m:sub>
                    </m:sSub>
                    <m:r>
                      <a:rPr lang="en-US" sz="20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𝟗</m:t>
                        </m:r>
                      </m:num>
                      <m:den>
                        <m:r>
                          <a:rPr lang="en-US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𝟏𝟒</m:t>
                        </m:r>
                      </m:den>
                    </m:f>
                  </m:oMath>
                </a14:m>
                <a:r>
                  <a:rPr lang="en-US" sz="2000" b="1" dirty="0">
                    <a:solidFill>
                      <a:schemeClr val="tx1"/>
                    </a:solidFill>
                  </a:rPr>
                  <a:t>  	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 </m:t>
                        </m:r>
                      </m:sub>
                    </m:sSub>
                    <m:r>
                      <a:rPr lang="en-US" sz="20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sz="20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𝟏𝟒</m:t>
                        </m:r>
                      </m:den>
                    </m:f>
                  </m:oMath>
                </a14:m>
                <a:r>
                  <a:rPr lang="en-US" sz="2000" b="1" dirty="0">
                    <a:solidFill>
                      <a:schemeClr val="tx1"/>
                    </a:solidFill>
                  </a:rPr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US" sz="2000" b="1" i="1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𝑬𝒏𝒕𝒓𝒐𝒑𝒚</m:t>
                    </m:r>
                    <m:d>
                      <m:dPr>
                        <m:ctrlP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𝑷𝒍𝒂𝒚</m:t>
                        </m:r>
                      </m:e>
                    </m:d>
                    <m:r>
                      <a:rPr lang="en-US" sz="2000" b="1" i="1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sz="2000" b="1" i="1" dirty="0">
                  <a:solidFill>
                    <a:schemeClr val="tx2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US" sz="2000" b="1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𝒑</m:t>
                          </m:r>
                        </m:e>
                        <m:sub>
                          <m:r>
                            <a:rPr lang="en-US" sz="2000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+ </m:t>
                          </m:r>
                        </m:sub>
                      </m:sSub>
                      <m:func>
                        <m:funcPr>
                          <m:ctrlPr>
                            <a:rPr lang="en-US" sz="2000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sz="2000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𝐥𝐨𝐠</m:t>
                          </m:r>
                        </m:fName>
                        <m:e>
                          <m:r>
                            <a:rPr lang="en-US" sz="2000" b="1" i="1" baseline="-2500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d>
                            <m:dPr>
                              <m:ctrlPr>
                                <a:rPr lang="en-US" sz="2000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b="1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1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𝒑</m:t>
                                  </m:r>
                                </m:e>
                                <m:sub>
                                  <m:r>
                                    <a:rPr lang="en-US" sz="2000" b="1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</m:sub>
                              </m:sSub>
                            </m:e>
                          </m:d>
                        </m:e>
                      </m:func>
                      <m:r>
                        <a:rPr lang="en-US" sz="2000" b="1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𝒑</m:t>
                          </m:r>
                        </m:e>
                        <m:sub>
                          <m:r>
                            <a:rPr lang="en-US" sz="2000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− </m:t>
                          </m:r>
                        </m:sub>
                      </m:sSub>
                      <m:func>
                        <m:funcPr>
                          <m:ctrlPr>
                            <a:rPr lang="en-US" sz="2000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sz="2000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𝐥𝐨𝐠</m:t>
                          </m:r>
                        </m:fName>
                        <m:e>
                          <m:r>
                            <a:rPr lang="en-US" sz="2000" b="1" i="1" baseline="-2500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d>
                            <m:dPr>
                              <m:ctrlPr>
                                <a:rPr lang="en-US" sz="2000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b="1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1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𝒑</m:t>
                                  </m:r>
                                </m:e>
                                <m:sub>
                                  <m:r>
                                    <a:rPr lang="en-US" sz="2000" b="1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</m:sub>
                              </m:sSub>
                            </m:e>
                          </m:d>
                        </m:e>
                      </m:func>
                    </m:oMath>
                  </m:oMathPara>
                </a14:m>
                <a:endParaRPr lang="en-US" sz="2000" b="1" dirty="0">
                  <a:solidFill>
                    <a:schemeClr val="tx2"/>
                  </a:solidFill>
                </a:endParaRPr>
              </a:p>
              <a:p>
                <a:pPr marL="0" indent="0">
                  <a:buNone/>
                </a:pPr>
                <a:r>
                  <a:rPr lang="en-US" sz="2000" b="1" dirty="0"/>
                  <a:t/>
                </a:r>
                <a:br>
                  <a:rPr lang="en-US" sz="2000" b="1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𝟗</m:t>
                          </m:r>
                        </m:num>
                        <m:den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𝟏𝟒</m:t>
                          </m:r>
                        </m:den>
                      </m:f>
                      <m:r>
                        <a:rPr lang="en-US" sz="20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𝐥𝐨𝐠</m:t>
                      </m:r>
                      <m:r>
                        <a:rPr lang="en-US" sz="2000" b="1" i="1" baseline="-2500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f>
                        <m:fPr>
                          <m:ctrlP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𝟗</m:t>
                          </m:r>
                        </m:num>
                        <m:den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𝟏𝟒</m:t>
                          </m:r>
                        </m:den>
                      </m:f>
                      <m:r>
                        <a:rPr lang="en-US" sz="2000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num>
                        <m:den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𝟏𝟒</m:t>
                          </m:r>
                        </m:den>
                      </m:f>
                      <m:r>
                        <a:rPr lang="en-US" sz="20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𝐥𝐨𝐠</m:t>
                      </m:r>
                      <m:r>
                        <a:rPr lang="en-US" sz="2000" b="1" i="1" baseline="-2500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f>
                        <m:fPr>
                          <m:ctrlP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num>
                        <m:den>
                          <m:r>
                            <a:rPr lang="en-US" sz="20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𝟏𝟒</m:t>
                          </m:r>
                        </m:den>
                      </m:f>
                    </m:oMath>
                  </m:oMathPara>
                </a14:m>
                <a:endParaRPr lang="en-US" sz="2000" b="1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endParaRPr lang="en-US" sz="2000" b="1" dirty="0"/>
              </a:p>
              <a:p>
                <a:pPr marL="0" indent="0">
                  <a:buNone/>
                </a:pPr>
                <a:r>
                  <a:rPr lang="en-US" sz="2000" b="1" dirty="0">
                    <a:solidFill>
                      <a:srgbClr val="3366FF"/>
                    </a:solidFill>
                    <a:cs typeface="Helvetica"/>
                    <a:sym typeface="Symbol" pitchFamily="18" charset="2"/>
                  </a:rPr>
                  <a:t>		   		    </a:t>
                </a:r>
                <a:r>
                  <a:rPr lang="en-US" sz="2000" b="1" dirty="0">
                    <a:solidFill>
                      <a:schemeClr val="tx1"/>
                    </a:solidFill>
                    <a:cs typeface="Helvetica"/>
                    <a:sym typeface="Symbol" pitchFamily="18" charset="2"/>
                  </a:rPr>
                  <a:t></a:t>
                </a:r>
                <a:r>
                  <a:rPr lang="en-US" sz="2000" b="1" dirty="0">
                    <a:solidFill>
                      <a:schemeClr val="tx1"/>
                    </a:solidFill>
                    <a:cs typeface="Helvetica"/>
                  </a:rPr>
                  <a:t> 0.94</a:t>
                </a:r>
                <a:endParaRPr lang="en-US" sz="2000" b="1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id="{0A78B395-D583-EE41-957A-0DC3A5BEF7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9201" y="1560314"/>
                <a:ext cx="5638800" cy="3737372"/>
              </a:xfrm>
              <a:prstGeom prst="rect">
                <a:avLst/>
              </a:prstGeom>
              <a:blipFill>
                <a:blip r:embed="rId2"/>
                <a:stretch>
                  <a:fillRect l="-1081" t="-816" b="-4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Content Placeholder 5">
            <a:extLst>
              <a:ext uri="{FF2B5EF4-FFF2-40B4-BE49-F238E27FC236}">
                <a16:creationId xmlns:a16="http://schemas.microsoft.com/office/drawing/2014/main" id="{C3EBD5A6-26C4-47E3-B3B9-F22AC931A30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3200290"/>
              </p:ext>
            </p:extLst>
          </p:nvPr>
        </p:nvGraphicFramePr>
        <p:xfrm>
          <a:off x="1676400" y="1420106"/>
          <a:ext cx="3352800" cy="52930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2873">
                <a:tc>
                  <a:txBody>
                    <a:bodyPr/>
                    <a:lstStyle/>
                    <a:p>
                      <a:pPr algn="ctr"/>
                      <a:endParaRPr lang="en-US" sz="23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baseline="0" dirty="0"/>
                        <a:t> O</a:t>
                      </a:r>
                      <a:endParaRPr lang="en-US" sz="23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T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H</a:t>
                      </a:r>
                      <a:r>
                        <a:rPr lang="en-US" sz="2300" b="1" baseline="0" dirty="0"/>
                        <a:t> </a:t>
                      </a:r>
                      <a:endParaRPr lang="en-US" sz="23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W</a:t>
                      </a:r>
                      <a:r>
                        <a:rPr lang="en-US" sz="2300" b="1" baseline="0" dirty="0"/>
                        <a:t> </a:t>
                      </a:r>
                      <a:endParaRPr lang="en-US" sz="23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Play?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873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1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873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2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2873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3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2873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2873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5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2873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6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2873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7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2873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8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2873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9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2873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10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2873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11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2873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12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2873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13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52873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14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927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Information Gain: Outlook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524000" y="1428750"/>
          <a:ext cx="2933324" cy="457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0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76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54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32279">
                <a:tc>
                  <a:txBody>
                    <a:bodyPr/>
                    <a:lstStyle/>
                    <a:p>
                      <a:pPr algn="ctr"/>
                      <a:endParaRPr lang="en-US" sz="20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baseline="0" dirty="0"/>
                        <a:t> O</a:t>
                      </a:r>
                      <a:endParaRPr lang="en-US" sz="2000" b="1" dirty="0"/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T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H</a:t>
                      </a:r>
                      <a:r>
                        <a:rPr lang="en-US" sz="2000" b="1" baseline="0" dirty="0"/>
                        <a:t> </a:t>
                      </a:r>
                      <a:endParaRPr lang="en-US" sz="20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W</a:t>
                      </a:r>
                      <a:r>
                        <a:rPr lang="en-US" sz="2000" b="1" baseline="0" dirty="0"/>
                        <a:t> </a:t>
                      </a:r>
                      <a:endParaRPr lang="en-US" sz="20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Play?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2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5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6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7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8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9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10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11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12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13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8558B3C-CB98-D74D-91ED-7CCF10ED82D1}"/>
                  </a:ext>
                </a:extLst>
              </p:cNvPr>
              <p:cNvSpPr txBox="1"/>
              <p:nvPr/>
            </p:nvSpPr>
            <p:spPr>
              <a:xfrm>
                <a:off x="4780384" y="2421429"/>
                <a:ext cx="5581046" cy="3841757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en-US" sz="2000" b="1" dirty="0">
                    <a:solidFill>
                      <a:srgbClr val="FF9900"/>
                    </a:solidFill>
                  </a:rPr>
                  <a:t>Outlook</a:t>
                </a:r>
                <a:r>
                  <a:rPr lang="en-US" sz="2000" b="1" dirty="0"/>
                  <a:t> = sunny: </a:t>
                </a:r>
                <a:br>
                  <a:rPr lang="en-US" sz="2000" b="1" dirty="0"/>
                </a:br>
                <a:r>
                  <a:rPr lang="en-US" sz="2000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+ </m:t>
                        </m:r>
                      </m:sub>
                    </m:sSub>
                    <m:r>
                      <a:rPr lang="en-US" sz="20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𝟓</m:t>
                    </m:r>
                  </m:oMath>
                </a14:m>
                <a:r>
                  <a:rPr lang="en-US" sz="2000" b="1" i="1" dirty="0"/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−</m:t>
                        </m:r>
                      </m:sub>
                    </m:sSub>
                    <m:r>
                      <a:rPr lang="en-US" sz="20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𝟓</m:t>
                    </m:r>
                  </m:oMath>
                </a14:m>
                <a:r>
                  <a:rPr lang="en-US" sz="2000" b="1" i="1" dirty="0"/>
                  <a:t>	</a:t>
                </a:r>
                <a:r>
                  <a:rPr lang="en-US" sz="2000" b="1" dirty="0"/>
                  <a:t>Entropy(O = S)</a:t>
                </a:r>
                <a:r>
                  <a:rPr lang="en-US" sz="2000" b="1" baseline="-25000" dirty="0"/>
                  <a:t> </a:t>
                </a:r>
                <a:r>
                  <a:rPr lang="en-US" sz="2000" b="1" dirty="0"/>
                  <a:t>= 0.971</a:t>
                </a:r>
                <a:r>
                  <a:rPr lang="en-US" sz="2000" b="1" i="1" dirty="0"/>
                  <a:t/>
                </a:r>
                <a:br>
                  <a:rPr lang="en-US" sz="2000" b="1" i="1" dirty="0"/>
                </a:br>
                <a:r>
                  <a:rPr lang="en-US" sz="2000" b="1" dirty="0">
                    <a:solidFill>
                      <a:srgbClr val="FF9900"/>
                    </a:solidFill>
                  </a:rPr>
                  <a:t>Outlook</a:t>
                </a:r>
                <a:r>
                  <a:rPr lang="en-US" sz="2000" b="1" dirty="0"/>
                  <a:t> = overcast: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+ </m:t>
                        </m:r>
                      </m:sub>
                    </m:sSub>
                    <m:r>
                      <a:rPr lang="en-US" sz="2000" b="1" i="1">
                        <a:latin typeface="Cambria Math" panose="02040503050406030204" pitchFamily="18" charset="0"/>
                      </a:rPr>
                      <m:t> =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𝟒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r>
                  <a:rPr lang="en-US" sz="2000" b="1" i="1" dirty="0"/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−</m:t>
                        </m:r>
                      </m:sub>
                    </m:sSub>
                    <m:r>
                      <a:rPr lang="en-US" sz="20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r>
                  <a:rPr lang="en-US" sz="2000" b="1" i="1" dirty="0"/>
                  <a:t>	       </a:t>
                </a:r>
                <a:r>
                  <a:rPr lang="en-US" sz="2000" b="1" dirty="0"/>
                  <a:t>Entropy(O = O)</a:t>
                </a:r>
                <a:r>
                  <a:rPr lang="en-US" sz="2000" b="1" baseline="-25000" dirty="0"/>
                  <a:t> </a:t>
                </a:r>
                <a:r>
                  <a:rPr lang="en-US" sz="2000" b="1" dirty="0"/>
                  <a:t>= 0</a:t>
                </a:r>
                <a:endParaRPr lang="en-US" sz="2000" b="1" i="1" dirty="0"/>
              </a:p>
              <a:p>
                <a:r>
                  <a:rPr lang="en-US" sz="2000" b="1" dirty="0">
                    <a:solidFill>
                      <a:srgbClr val="FF9900"/>
                    </a:solidFill>
                  </a:rPr>
                  <a:t>Outlook</a:t>
                </a:r>
                <a:r>
                  <a:rPr lang="en-US" sz="2000" b="1" dirty="0"/>
                  <a:t> = rainy: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+ </m:t>
                        </m:r>
                      </m:sub>
                    </m:sSub>
                    <m:r>
                      <a:rPr lang="en-US" sz="2000" b="1" i="1">
                        <a:latin typeface="Cambria Math" panose="02040503050406030204" pitchFamily="18" charset="0"/>
                      </a:rPr>
                      <m:t> =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𝟓</m:t>
                    </m:r>
                  </m:oMath>
                </a14:m>
                <a:r>
                  <a:rPr lang="en-US" sz="2000" b="1" i="1" dirty="0"/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−</m:t>
                        </m:r>
                      </m:sub>
                    </m:sSub>
                    <m:r>
                      <a:rPr lang="en-US" sz="20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𝟓</m:t>
                    </m:r>
                  </m:oMath>
                </a14:m>
                <a:r>
                  <a:rPr lang="en-US" sz="2000" b="1" i="1" dirty="0"/>
                  <a:t>	</a:t>
                </a:r>
                <a:r>
                  <a:rPr lang="en-US" sz="2000" b="1" dirty="0"/>
                  <a:t>Entropy(O = R)</a:t>
                </a:r>
                <a:r>
                  <a:rPr lang="en-US" sz="2000" b="1" baseline="-25000" dirty="0"/>
                  <a:t> </a:t>
                </a:r>
                <a:r>
                  <a:rPr lang="en-US" sz="2000" b="1" dirty="0"/>
                  <a:t>= 0.971</a:t>
                </a:r>
                <a:br>
                  <a:rPr lang="en-US" sz="2000" b="1" dirty="0"/>
                </a:br>
                <a:endParaRPr lang="en-US" sz="2000" b="1" dirty="0"/>
              </a:p>
              <a:p>
                <a:r>
                  <a:rPr lang="en-US" sz="2000" b="1" dirty="0"/>
                  <a:t>Expected entropy </a:t>
                </a:r>
              </a:p>
              <a:p>
                <a:r>
                  <a:rPr lang="en-US" sz="2000" b="1" dirty="0"/>
                  <a:t>=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pHide m:val="on"/>
                        <m:ctrlP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𝒗</m:t>
                        </m:r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∈</m:t>
                        </m:r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𝒗𝒂𝒍𝒖𝒆𝒔</m:t>
                        </m:r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𝑺</m:t>
                        </m:r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sub>
                      <m:sup/>
                      <m:e>
                        <m:f>
                          <m:fPr>
                            <m:ctrlP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|</m:t>
                            </m:r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  <m:t>𝑺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  <m:t>𝒗</m:t>
                                </m:r>
                              </m:sub>
                            </m:sSub>
                            <m: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|</m:t>
                            </m:r>
                          </m:num>
                          <m:den>
                            <m: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|</m:t>
                            </m:r>
                            <m: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𝑺</m:t>
                            </m:r>
                            <m: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|</m:t>
                            </m:r>
                          </m:den>
                        </m:f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𝑬𝒏𝒕𝒓𝒐𝒑𝒚</m:t>
                        </m:r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𝑺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𝒗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endParaRPr lang="en-US" sz="2000" b="1" dirty="0">
                  <a:solidFill>
                    <a:schemeClr val="tx2"/>
                  </a:solidFill>
                </a:endParaRPr>
              </a:p>
              <a:p>
                <a:r>
                  <a:rPr lang="en-US" sz="2000" b="1" dirty="0"/>
                  <a:t>= (5/14)×0.971 + (4/14)×0 + (5/14)×0.971 = 0.694</a:t>
                </a:r>
              </a:p>
              <a:p>
                <a:endParaRPr lang="en-US" sz="2000" b="1" dirty="0"/>
              </a:p>
              <a:p>
                <a:r>
                  <a:rPr lang="en-US" sz="2000" b="1" dirty="0"/>
                  <a:t>Information gain = 0.940 – 0.694 = 0.246</a:t>
                </a: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8558B3C-CB98-D74D-91ED-7CCF10ED82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0384" y="2421429"/>
                <a:ext cx="5581046" cy="3841757"/>
              </a:xfrm>
              <a:prstGeom prst="rect">
                <a:avLst/>
              </a:prstGeom>
              <a:blipFill>
                <a:blip r:embed="rId2"/>
                <a:stretch>
                  <a:fillRect l="-2729" t="-2063" b="-39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F33CA8D3-2349-B24F-A2BC-984AF188BC9F}"/>
                  </a:ext>
                </a:extLst>
              </p:cNvPr>
              <p:cNvSpPr/>
              <p:nvPr/>
            </p:nvSpPr>
            <p:spPr>
              <a:xfrm>
                <a:off x="4457324" y="1639873"/>
                <a:ext cx="6210676" cy="8002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𝑮𝒂𝒊𝒏</m:t>
                      </m:r>
                      <m:d>
                        <m:dPr>
                          <m:ctrlP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</m:d>
                      <m:r>
                        <a:rPr lang="en-US" b="1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𝑬𝒏𝒕𝒓𝒐𝒑𝒚</m:t>
                      </m:r>
                      <m:d>
                        <m:dPr>
                          <m:ctrlP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</m:d>
                      <m:r>
                        <a:rPr lang="en-US" b="1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∈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𝒗𝒂𝒍𝒖𝒆𝒔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𝑺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sub>
                        <m:sup/>
                        <m:e>
                          <m:f>
                            <m:fPr>
                              <m:ctrlP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  <m:sSub>
                                <m:sSubPr>
                                  <m:ctrlPr>
                                    <a:rPr lang="en-US" b="1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𝑺</m:t>
                                  </m:r>
                                </m:e>
                                <m:sub>
                                  <m:r>
                                    <a:rPr lang="en-US" b="1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𝒗</m:t>
                                  </m:r>
                                </m:sub>
                              </m:sSub>
                              <m: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</m:num>
                            <m:den>
                              <m: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  <m: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  <m: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</m:den>
                          </m:f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𝑬𝒏𝒕𝒓𝒐𝒑𝒚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𝒗</m:t>
                              </m:r>
                            </m:sub>
                          </m:sSub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en-US" b="1" dirty="0">
                  <a:solidFill>
                    <a:schemeClr val="tx2"/>
                  </a:solidFill>
                </a:endParaRPr>
              </a:p>
            </p:txBody>
          </p:sp>
        </mc:Choice>
        <mc:Fallback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F33CA8D3-2349-B24F-A2BC-984AF188BC9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7324" y="1639873"/>
                <a:ext cx="6210676" cy="80021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05295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Information Gain: Humidity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524001" y="1428750"/>
          <a:ext cx="2933323" cy="457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97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32279">
                <a:tc>
                  <a:txBody>
                    <a:bodyPr/>
                    <a:lstStyle/>
                    <a:p>
                      <a:pPr algn="ctr"/>
                      <a:endParaRPr lang="en-US" sz="20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baseline="0" dirty="0"/>
                        <a:t> O</a:t>
                      </a:r>
                      <a:endParaRPr lang="en-US" sz="20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T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H</a:t>
                      </a:r>
                      <a:r>
                        <a:rPr lang="en-US" sz="2000" b="1" baseline="0" dirty="0"/>
                        <a:t> </a:t>
                      </a:r>
                      <a:endParaRPr lang="en-US" sz="2000" b="1" dirty="0"/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W</a:t>
                      </a:r>
                      <a:r>
                        <a:rPr lang="en-US" sz="2000" b="1" baseline="0" dirty="0"/>
                        <a:t> </a:t>
                      </a:r>
                      <a:endParaRPr lang="en-US" sz="20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Play?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2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5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6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7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8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9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10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11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12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13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CC94C0F5-0A7E-BA45-945E-4DB7554C67DF}"/>
                  </a:ext>
                </a:extLst>
              </p:cNvPr>
              <p:cNvSpPr txBox="1"/>
              <p:nvPr/>
            </p:nvSpPr>
            <p:spPr>
              <a:xfrm>
                <a:off x="4780384" y="2421429"/>
                <a:ext cx="5581046" cy="3226204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r>
                  <a:rPr lang="en-US" sz="2000" b="1" dirty="0">
                    <a:solidFill>
                      <a:srgbClr val="FF9900"/>
                    </a:solidFill>
                  </a:rPr>
                  <a:t>Humidity</a:t>
                </a:r>
                <a:r>
                  <a:rPr lang="en-US" sz="2000" b="1" dirty="0"/>
                  <a:t> = high:</a:t>
                </a:r>
                <a:br>
                  <a:rPr lang="en-US" sz="2000" b="1" dirty="0"/>
                </a:br>
                <a:r>
                  <a:rPr lang="en-US" sz="2000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+ </m:t>
                        </m:r>
                      </m:sub>
                    </m:sSub>
                    <m:r>
                      <a:rPr lang="en-US" sz="20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𝟕</m:t>
                    </m:r>
                  </m:oMath>
                </a14:m>
                <a:r>
                  <a:rPr lang="en-US" sz="2000" b="1" i="1" dirty="0"/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−</m:t>
                        </m:r>
                      </m:sub>
                    </m:sSub>
                    <m:r>
                      <a:rPr lang="en-US" sz="20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𝟒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𝟕</m:t>
                    </m:r>
                  </m:oMath>
                </a14:m>
                <a:r>
                  <a:rPr lang="en-US" sz="2000" b="1" i="1" dirty="0"/>
                  <a:t>	</a:t>
                </a:r>
                <a:r>
                  <a:rPr lang="en-US" sz="2000" b="1" dirty="0"/>
                  <a:t>Entropy(H = H)</a:t>
                </a:r>
                <a:r>
                  <a:rPr lang="en-US" sz="2000" b="1" baseline="-25000" dirty="0"/>
                  <a:t> </a:t>
                </a:r>
                <a:r>
                  <a:rPr lang="en-US" sz="2000" b="1" dirty="0"/>
                  <a:t>= 0.985</a:t>
                </a:r>
                <a:r>
                  <a:rPr lang="en-US" sz="2000" b="1" i="1" dirty="0"/>
                  <a:t/>
                </a:r>
                <a:br>
                  <a:rPr lang="en-US" sz="2000" b="1" i="1" dirty="0"/>
                </a:br>
                <a:r>
                  <a:rPr lang="en-US" sz="2000" b="1" dirty="0">
                    <a:solidFill>
                      <a:srgbClr val="FF9900"/>
                    </a:solidFill>
                  </a:rPr>
                  <a:t>Humidity</a:t>
                </a:r>
                <a:r>
                  <a:rPr lang="en-US" sz="2000" b="1" dirty="0"/>
                  <a:t> = Normal:</a:t>
                </a:r>
                <a:endParaRPr lang="en-US" sz="2000" b="1" i="1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+ </m:t>
                        </m:r>
                      </m:sub>
                    </m:sSub>
                    <m:r>
                      <a:rPr lang="en-US" sz="2000" b="1" i="1">
                        <a:latin typeface="Cambria Math" panose="02040503050406030204" pitchFamily="18" charset="0"/>
                      </a:rPr>
                      <m:t> =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𝟔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𝟕</m:t>
                    </m:r>
                  </m:oMath>
                </a14:m>
                <a:r>
                  <a:rPr lang="en-US" sz="2000" b="1" i="1" dirty="0"/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−</m:t>
                        </m:r>
                      </m:sub>
                    </m:sSub>
                    <m:r>
                      <a:rPr lang="en-US" sz="20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𝟕</m:t>
                    </m:r>
                  </m:oMath>
                </a14:m>
                <a:r>
                  <a:rPr lang="en-US" sz="2000" b="1" i="1" dirty="0"/>
                  <a:t>	</a:t>
                </a:r>
                <a:r>
                  <a:rPr lang="en-US" sz="2000" b="1" dirty="0"/>
                  <a:t>Entropy(H = N)</a:t>
                </a:r>
                <a:r>
                  <a:rPr lang="en-US" sz="2000" b="1" baseline="-25000" dirty="0"/>
                  <a:t> </a:t>
                </a:r>
                <a:r>
                  <a:rPr lang="en-US" sz="2000" b="1" dirty="0"/>
                  <a:t>= 0.592</a:t>
                </a:r>
                <a:endParaRPr lang="en-US" sz="2000" b="1" i="1" dirty="0"/>
              </a:p>
              <a:p>
                <a:r>
                  <a:rPr lang="en-US" sz="2000" b="1" dirty="0">
                    <a:solidFill>
                      <a:srgbClr val="FF9900"/>
                    </a:solidFill>
                  </a:rPr>
                  <a:t> </a:t>
                </a:r>
                <a:endParaRPr lang="en-US" sz="2000" b="1" dirty="0"/>
              </a:p>
              <a:p>
                <a:r>
                  <a:rPr lang="en-US" sz="2000" b="1" dirty="0"/>
                  <a:t>Expected entropy </a:t>
                </a:r>
              </a:p>
              <a:p>
                <a:r>
                  <a:rPr lang="en-US" sz="2000" b="1" dirty="0"/>
                  <a:t>=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pHide m:val="on"/>
                        <m:ctrlP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𝒗</m:t>
                        </m:r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∈</m:t>
                        </m:r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𝒗𝒂𝒍𝒖𝒆𝒔</m:t>
                        </m:r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𝑺</m:t>
                        </m:r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sub>
                      <m:sup/>
                      <m:e>
                        <m:f>
                          <m:fPr>
                            <m:ctrlP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|</m:t>
                            </m:r>
                            <m:sSub>
                              <m:sSubPr>
                                <m:ctrlPr>
                                  <a:rPr lang="en-US" sz="2000" b="1" i="1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  <m:t>𝑺</m:t>
                                </m:r>
                              </m:e>
                              <m:sub>
                                <m:r>
                                  <a:rPr lang="en-US" sz="2000" b="1" i="1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  <m:t>𝒗</m:t>
                                </m:r>
                              </m:sub>
                            </m:sSub>
                            <m: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|</m:t>
                            </m:r>
                          </m:num>
                          <m:den>
                            <m: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|</m:t>
                            </m:r>
                            <m: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𝑺</m:t>
                            </m:r>
                            <m: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|</m:t>
                            </m:r>
                          </m:den>
                        </m:f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𝑬𝒏𝒕𝒓𝒐𝒑𝒚</m:t>
                        </m:r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𝑺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𝒗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endParaRPr lang="en-US" sz="2000" b="1" dirty="0">
                  <a:solidFill>
                    <a:schemeClr val="tx2"/>
                  </a:solidFill>
                </a:endParaRPr>
              </a:p>
              <a:p>
                <a:r>
                  <a:rPr lang="en-US" sz="2000" b="1" dirty="0"/>
                  <a:t>= (7/14)×0.985 + (7/14)×0.592 = 0.7785</a:t>
                </a:r>
              </a:p>
              <a:p>
                <a:endParaRPr lang="en-US" sz="2000" b="1" dirty="0"/>
              </a:p>
              <a:p>
                <a:r>
                  <a:rPr lang="en-US" sz="2000" b="1" dirty="0"/>
                  <a:t>Information gain = 0.940 – 0.7785 = 0.151</a:t>
                </a:r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CC94C0F5-0A7E-BA45-945E-4DB7554C67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0384" y="2421429"/>
                <a:ext cx="5581046" cy="3226204"/>
              </a:xfrm>
              <a:prstGeom prst="rect">
                <a:avLst/>
              </a:prstGeom>
              <a:blipFill>
                <a:blip r:embed="rId3"/>
                <a:stretch>
                  <a:fillRect l="-2729" t="-2457" b="-49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21465D28-180D-5449-A8F4-7E235C648F8A}"/>
                  </a:ext>
                </a:extLst>
              </p:cNvPr>
              <p:cNvSpPr/>
              <p:nvPr/>
            </p:nvSpPr>
            <p:spPr>
              <a:xfrm>
                <a:off x="4457323" y="1639873"/>
                <a:ext cx="6210677" cy="8002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𝑮𝒂𝒊𝒏</m:t>
                      </m:r>
                      <m:d>
                        <m:dPr>
                          <m:ctrlP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</m:d>
                      <m:r>
                        <a:rPr lang="en-US" b="1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𝑬𝒏𝒕𝒓𝒐𝒑𝒚</m:t>
                      </m:r>
                      <m:d>
                        <m:dPr>
                          <m:ctrlP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</m:d>
                      <m:r>
                        <a:rPr lang="en-US" b="1" i="1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∈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𝒗𝒂𝒍𝒖𝒆𝒔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𝑺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sub>
                        <m:sup/>
                        <m:e>
                          <m:f>
                            <m:fPr>
                              <m:ctrlP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  <m:sSub>
                                <m:sSubPr>
                                  <m:ctrlPr>
                                    <a:rPr lang="en-US" b="1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𝑺</m:t>
                                  </m:r>
                                </m:e>
                                <m:sub>
                                  <m:r>
                                    <a:rPr lang="en-US" b="1" i="1">
                                      <a:solidFill>
                                        <a:schemeClr val="tx2"/>
                                      </a:solidFill>
                                      <a:latin typeface="Cambria Math" panose="02040503050406030204" pitchFamily="18" charset="0"/>
                                    </a:rPr>
                                    <m:t>𝒗</m:t>
                                  </m:r>
                                </m:sub>
                              </m:sSub>
                              <m: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</m:num>
                            <m:den>
                              <m: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  <m: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  <m: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</m:den>
                          </m:f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𝑬𝒏𝒕𝒓𝒐𝒑𝒚</m:t>
                          </m:r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𝒗</m:t>
                              </m:r>
                            </m:sub>
                          </m:sSub>
                          <m:r>
                            <a:rPr lang="en-US" b="1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en-US" b="1" dirty="0">
                  <a:solidFill>
                    <a:schemeClr val="tx2"/>
                  </a:solidFill>
                </a:endParaRPr>
              </a:p>
            </p:txBody>
          </p:sp>
        </mc:Choice>
        <mc:Fallback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21465D28-180D-5449-A8F4-7E235C648F8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7323" y="1639873"/>
                <a:ext cx="6210677" cy="80021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20925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Which feature to split on?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7E27DB-AE40-FF40-904B-096F153DB3F8}"/>
              </a:ext>
            </a:extLst>
          </p:cNvPr>
          <p:cNvSpPr txBox="1"/>
          <p:nvPr/>
        </p:nvSpPr>
        <p:spPr>
          <a:xfrm>
            <a:off x="5321212" y="2525355"/>
            <a:ext cx="3975188" cy="258532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en-US" sz="2400" b="1" dirty="0"/>
              <a:t>Information gain: </a:t>
            </a:r>
            <a:br>
              <a:rPr lang="en-US" sz="2400" b="1" dirty="0"/>
            </a:br>
            <a:r>
              <a:rPr lang="en-US" sz="2400" b="1" dirty="0"/>
              <a:t>	</a:t>
            </a:r>
            <a:r>
              <a:rPr lang="en-US" sz="2400" dirty="0"/>
              <a:t>Outlook:	0.246</a:t>
            </a:r>
            <a:br>
              <a:rPr lang="en-US" sz="2400" dirty="0"/>
            </a:br>
            <a:r>
              <a:rPr lang="en-US" sz="2400" dirty="0"/>
              <a:t>	Humidity:	0.151</a:t>
            </a:r>
            <a:br>
              <a:rPr lang="en-US" sz="2400" dirty="0"/>
            </a:br>
            <a:r>
              <a:rPr lang="en-US" sz="2400" dirty="0"/>
              <a:t>	Wind:		0.048</a:t>
            </a:r>
            <a:br>
              <a:rPr lang="en-US" sz="2400" dirty="0"/>
            </a:br>
            <a:r>
              <a:rPr lang="en-US" sz="2400" dirty="0"/>
              <a:t>	Temperature:	0.029</a:t>
            </a:r>
            <a:br>
              <a:rPr lang="en-US" sz="2400" dirty="0"/>
            </a:br>
            <a:endParaRPr lang="en-US" sz="2400" dirty="0"/>
          </a:p>
          <a:p>
            <a:r>
              <a:rPr lang="en-US" sz="2400" dirty="0"/>
              <a:t>→ Split on Outlook</a:t>
            </a:r>
          </a:p>
        </p:txBody>
      </p:sp>
      <p:graphicFrame>
        <p:nvGraphicFramePr>
          <p:cNvPr id="12" name="Content Placeholder 5">
            <a:extLst>
              <a:ext uri="{FF2B5EF4-FFF2-40B4-BE49-F238E27FC236}">
                <a16:creationId xmlns:a16="http://schemas.microsoft.com/office/drawing/2014/main" id="{D4A1EFC8-CC3A-4512-9D88-4F726B208116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1524000" y="1428750"/>
          <a:ext cx="2933324" cy="457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0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76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54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32279">
                <a:tc>
                  <a:txBody>
                    <a:bodyPr/>
                    <a:lstStyle/>
                    <a:p>
                      <a:pPr algn="ctr"/>
                      <a:endParaRPr lang="en-US" sz="20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baseline="0" dirty="0"/>
                        <a:t> O</a:t>
                      </a:r>
                      <a:endParaRPr lang="en-US" sz="2000" b="1" dirty="0"/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T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H</a:t>
                      </a:r>
                      <a:r>
                        <a:rPr lang="en-US" sz="2000" b="1" baseline="0" dirty="0"/>
                        <a:t> </a:t>
                      </a:r>
                      <a:endParaRPr lang="en-US" sz="20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W</a:t>
                      </a:r>
                      <a:r>
                        <a:rPr lang="en-US" sz="2000" b="1" baseline="0" dirty="0"/>
                        <a:t> </a:t>
                      </a:r>
                      <a:endParaRPr lang="en-US" sz="20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Play?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2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5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6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7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8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9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10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11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12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13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6078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An Illustrative Example</a:t>
            </a:r>
          </a:p>
        </p:txBody>
      </p:sp>
      <p:sp>
        <p:nvSpPr>
          <p:cNvPr id="64534" name="Text Box 22"/>
          <p:cNvSpPr txBox="1">
            <a:spLocks noChangeArrowheads="1"/>
          </p:cNvSpPr>
          <p:nvPr/>
        </p:nvSpPr>
        <p:spPr bwMode="auto">
          <a:xfrm>
            <a:off x="4512471" y="2020492"/>
            <a:ext cx="105189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SzTx/>
              <a:buFontTx/>
              <a:buNone/>
            </a:pPr>
            <a:r>
              <a:rPr lang="en-US" sz="2000" b="1" dirty="0">
                <a:solidFill>
                  <a:srgbClr val="0000FF"/>
                </a:solidFill>
                <a:latin typeface="+mj-lt"/>
              </a:rPr>
              <a:t>Outlook </a:t>
            </a:r>
          </a:p>
        </p:txBody>
      </p:sp>
      <p:cxnSp>
        <p:nvCxnSpPr>
          <p:cNvPr id="64541" name="AutoShape 29"/>
          <p:cNvCxnSpPr>
            <a:cxnSpLocks noChangeShapeType="1"/>
            <a:stCxn id="64534" idx="2"/>
          </p:cNvCxnSpPr>
          <p:nvPr/>
        </p:nvCxnSpPr>
        <p:spPr bwMode="auto">
          <a:xfrm>
            <a:off x="5064064" y="2420602"/>
            <a:ext cx="1068846" cy="53929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4542" name="AutoShape 30"/>
          <p:cNvCxnSpPr>
            <a:cxnSpLocks noChangeShapeType="1"/>
            <a:stCxn id="64534" idx="2"/>
          </p:cNvCxnSpPr>
          <p:nvPr/>
        </p:nvCxnSpPr>
        <p:spPr bwMode="auto">
          <a:xfrm flipH="1">
            <a:off x="4967290" y="2420602"/>
            <a:ext cx="96775" cy="53929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4557" name="Text Box 45"/>
          <p:cNvSpPr txBox="1">
            <a:spLocks noChangeArrowheads="1"/>
          </p:cNvSpPr>
          <p:nvPr/>
        </p:nvSpPr>
        <p:spPr bwMode="auto">
          <a:xfrm>
            <a:off x="6629400" y="1558826"/>
            <a:ext cx="387029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SzTx/>
              <a:buFontTx/>
              <a:buNone/>
            </a:pPr>
            <a:r>
              <a:rPr lang="en-US" sz="2400" b="1" dirty="0">
                <a:solidFill>
                  <a:srgbClr val="0000FF"/>
                </a:solidFill>
                <a:latin typeface="+mj-lt"/>
              </a:rPr>
              <a:t>Gain( S, Humidity ) = 0.151</a:t>
            </a:r>
          </a:p>
          <a:p>
            <a:pPr>
              <a:lnSpc>
                <a:spcPct val="150000"/>
              </a:lnSpc>
              <a:buSzTx/>
              <a:buFontTx/>
              <a:buNone/>
            </a:pPr>
            <a:r>
              <a:rPr lang="en-US" sz="2400" b="1" dirty="0">
                <a:solidFill>
                  <a:srgbClr val="0000FF"/>
                </a:solidFill>
                <a:latin typeface="+mj-lt"/>
              </a:rPr>
              <a:t>Gain( S, Wind ) = 0.048</a:t>
            </a:r>
          </a:p>
          <a:p>
            <a:pPr>
              <a:lnSpc>
                <a:spcPct val="150000"/>
              </a:lnSpc>
              <a:buSzTx/>
              <a:buFontTx/>
              <a:buNone/>
            </a:pPr>
            <a:r>
              <a:rPr lang="en-US" sz="2400" b="1" dirty="0">
                <a:solidFill>
                  <a:srgbClr val="0000FF"/>
                </a:solidFill>
                <a:latin typeface="+mj-lt"/>
              </a:rPr>
              <a:t>Gain( S, Temperature ) = 0.029</a:t>
            </a:r>
          </a:p>
          <a:p>
            <a:pPr>
              <a:lnSpc>
                <a:spcPct val="150000"/>
              </a:lnSpc>
              <a:buSzTx/>
              <a:buFontTx/>
              <a:buNone/>
            </a:pPr>
            <a:r>
              <a:rPr lang="en-US" sz="2400" b="1" dirty="0">
                <a:solidFill>
                  <a:srgbClr val="0000FF"/>
                </a:solidFill>
                <a:latin typeface="+mj-lt"/>
              </a:rPr>
              <a:t>Gain( S, Outlook ) = </a:t>
            </a:r>
            <a:r>
              <a:rPr lang="en-US" sz="2400" b="1" dirty="0">
                <a:solidFill>
                  <a:srgbClr val="C00000"/>
                </a:solidFill>
                <a:latin typeface="+mj-lt"/>
              </a:rPr>
              <a:t>0.246</a:t>
            </a:r>
          </a:p>
        </p:txBody>
      </p:sp>
      <p:cxnSp>
        <p:nvCxnSpPr>
          <p:cNvPr id="64563" name="AutoShape 51"/>
          <p:cNvCxnSpPr>
            <a:cxnSpLocks noChangeShapeType="1"/>
            <a:stCxn id="64534" idx="2"/>
          </p:cNvCxnSpPr>
          <p:nvPr/>
        </p:nvCxnSpPr>
        <p:spPr bwMode="auto">
          <a:xfrm flipH="1">
            <a:off x="3829054" y="2420602"/>
            <a:ext cx="1235011" cy="53929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62610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An Illustrative Example</a:t>
            </a:r>
          </a:p>
        </p:txBody>
      </p:sp>
      <p:sp>
        <p:nvSpPr>
          <p:cNvPr id="64534" name="Text Box 22"/>
          <p:cNvSpPr txBox="1">
            <a:spLocks noChangeArrowheads="1"/>
          </p:cNvSpPr>
          <p:nvPr/>
        </p:nvSpPr>
        <p:spPr bwMode="auto">
          <a:xfrm>
            <a:off x="4512471" y="2020492"/>
            <a:ext cx="105189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SzTx/>
              <a:buFontTx/>
              <a:buNone/>
            </a:pPr>
            <a:r>
              <a:rPr lang="en-US" sz="2000" b="1" dirty="0">
                <a:solidFill>
                  <a:srgbClr val="0000FF"/>
                </a:solidFill>
                <a:latin typeface="+mj-lt"/>
              </a:rPr>
              <a:t>Outlook </a:t>
            </a:r>
          </a:p>
        </p:txBody>
      </p:sp>
      <p:cxnSp>
        <p:nvCxnSpPr>
          <p:cNvPr id="64541" name="AutoShape 29"/>
          <p:cNvCxnSpPr>
            <a:cxnSpLocks noChangeShapeType="1"/>
            <a:stCxn id="64534" idx="2"/>
          </p:cNvCxnSpPr>
          <p:nvPr/>
        </p:nvCxnSpPr>
        <p:spPr bwMode="auto">
          <a:xfrm>
            <a:off x="5064064" y="2420602"/>
            <a:ext cx="1068846" cy="53929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4542" name="AutoShape 30"/>
          <p:cNvCxnSpPr>
            <a:cxnSpLocks noChangeShapeType="1"/>
            <a:stCxn id="64534" idx="2"/>
          </p:cNvCxnSpPr>
          <p:nvPr/>
        </p:nvCxnSpPr>
        <p:spPr bwMode="auto">
          <a:xfrm flipH="1">
            <a:off x="4967290" y="2420602"/>
            <a:ext cx="96774" cy="53929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4563" name="AutoShape 51"/>
          <p:cNvCxnSpPr>
            <a:cxnSpLocks noChangeShapeType="1"/>
            <a:stCxn id="64534" idx="2"/>
          </p:cNvCxnSpPr>
          <p:nvPr/>
        </p:nvCxnSpPr>
        <p:spPr bwMode="auto">
          <a:xfrm flipH="1">
            <a:off x="3829054" y="2420602"/>
            <a:ext cx="1235010" cy="53929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6" name="Group 5"/>
          <p:cNvGrpSpPr/>
          <p:nvPr/>
        </p:nvGrpSpPr>
        <p:grpSpPr>
          <a:xfrm>
            <a:off x="3295651" y="2959896"/>
            <a:ext cx="3617460" cy="1257362"/>
            <a:chOff x="838200" y="2803525"/>
            <a:chExt cx="4823279" cy="1676481"/>
          </a:xfrm>
        </p:grpSpPr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2444750" y="2803525"/>
              <a:ext cx="1486989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66"/>
                  </a:solidFill>
                </a:rPr>
                <a:t>Overcast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12" name="Text Box 6"/>
            <p:cNvSpPr txBox="1">
              <a:spLocks noChangeArrowheads="1"/>
            </p:cNvSpPr>
            <p:nvPr/>
          </p:nvSpPr>
          <p:spPr bwMode="auto">
            <a:xfrm>
              <a:off x="4186240" y="2803525"/>
              <a:ext cx="874598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66"/>
                  </a:solidFill>
                </a:rPr>
                <a:t>Rain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13" name="Text Box 9"/>
            <p:cNvSpPr txBox="1">
              <a:spLocks noChangeArrowheads="1"/>
            </p:cNvSpPr>
            <p:nvPr/>
          </p:nvSpPr>
          <p:spPr bwMode="auto">
            <a:xfrm>
              <a:off x="2382838" y="3200399"/>
              <a:ext cx="1547859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A50021"/>
                  </a:solidFill>
                </a:rPr>
                <a:t>3,7,12,13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3852864" y="3201987"/>
              <a:ext cx="1808615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A50021"/>
                  </a:solidFill>
                </a:rPr>
                <a:t>4,5,6,10,14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15" name="Text Box 11"/>
            <p:cNvSpPr txBox="1">
              <a:spLocks noChangeArrowheads="1"/>
            </p:cNvSpPr>
            <p:nvPr/>
          </p:nvSpPr>
          <p:spPr bwMode="auto">
            <a:xfrm>
              <a:off x="4106865" y="3565527"/>
              <a:ext cx="955817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A50021"/>
                  </a:solidFill>
                </a:rPr>
                <a:t>3+,2-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1041400" y="2803525"/>
              <a:ext cx="1116373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66"/>
                  </a:solidFill>
                </a:rPr>
                <a:t>Sunny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17" name="Text Box 17"/>
            <p:cNvSpPr txBox="1">
              <a:spLocks noChangeArrowheads="1"/>
            </p:cNvSpPr>
            <p:nvPr/>
          </p:nvSpPr>
          <p:spPr bwMode="auto">
            <a:xfrm>
              <a:off x="838200" y="3200399"/>
              <a:ext cx="1635490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 dirty="0">
                  <a:solidFill>
                    <a:srgbClr val="A50021"/>
                  </a:solidFill>
                </a:rPr>
                <a:t>1,2,8,9,11</a:t>
              </a:r>
              <a:endParaRPr lang="en-US" sz="2000" b="1" dirty="0">
                <a:solidFill>
                  <a:srgbClr val="0000FF"/>
                </a:solidFill>
              </a:endParaRPr>
            </a:p>
          </p:txBody>
        </p:sp>
        <p:sp>
          <p:nvSpPr>
            <p:cNvPr id="18" name="Text Box 19"/>
            <p:cNvSpPr txBox="1">
              <a:spLocks noChangeArrowheads="1"/>
            </p:cNvSpPr>
            <p:nvPr/>
          </p:nvSpPr>
          <p:spPr bwMode="auto">
            <a:xfrm>
              <a:off x="2551113" y="3565527"/>
              <a:ext cx="955817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A50021"/>
                  </a:solidFill>
                </a:rPr>
                <a:t>4+,0-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19" name="Text Box 20"/>
            <p:cNvSpPr txBox="1">
              <a:spLocks noChangeArrowheads="1"/>
            </p:cNvSpPr>
            <p:nvPr/>
          </p:nvSpPr>
          <p:spPr bwMode="auto">
            <a:xfrm>
              <a:off x="1033463" y="3565527"/>
              <a:ext cx="955817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A50021"/>
                  </a:solidFill>
                </a:rPr>
                <a:t>2+,3-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20" name="Text Box 21"/>
            <p:cNvSpPr txBox="1">
              <a:spLocks noChangeArrowheads="1"/>
            </p:cNvSpPr>
            <p:nvPr/>
          </p:nvSpPr>
          <p:spPr bwMode="auto">
            <a:xfrm>
              <a:off x="2665413" y="3946527"/>
              <a:ext cx="706176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 u="sng">
                  <a:solidFill>
                    <a:srgbClr val="0000FF"/>
                  </a:solidFill>
                </a:rPr>
                <a:t>Yes</a:t>
              </a:r>
            </a:p>
          </p:txBody>
        </p:sp>
        <p:sp>
          <p:nvSpPr>
            <p:cNvPr id="21" name="Text Box 22"/>
            <p:cNvSpPr txBox="1">
              <a:spLocks noChangeArrowheads="1"/>
            </p:cNvSpPr>
            <p:nvPr/>
          </p:nvSpPr>
          <p:spPr bwMode="auto">
            <a:xfrm>
              <a:off x="1244600" y="3946527"/>
              <a:ext cx="404384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FF"/>
                  </a:solidFill>
                </a:rPr>
                <a:t>?</a:t>
              </a:r>
            </a:p>
          </p:txBody>
        </p:sp>
        <p:sp>
          <p:nvSpPr>
            <p:cNvPr id="22" name="Text Box 23"/>
            <p:cNvSpPr txBox="1">
              <a:spLocks noChangeArrowheads="1"/>
            </p:cNvSpPr>
            <p:nvPr/>
          </p:nvSpPr>
          <p:spPr bwMode="auto">
            <a:xfrm>
              <a:off x="4289425" y="3946527"/>
              <a:ext cx="481328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FF"/>
                  </a:solidFill>
                </a:rPr>
                <a:t>? </a:t>
              </a:r>
            </a:p>
          </p:txBody>
        </p:sp>
      </p:grpSp>
      <p:graphicFrame>
        <p:nvGraphicFramePr>
          <p:cNvPr id="27" name="Content Placeholder 5">
            <a:extLst>
              <a:ext uri="{FF2B5EF4-FFF2-40B4-BE49-F238E27FC236}">
                <a16:creationId xmlns:a16="http://schemas.microsoft.com/office/drawing/2014/main" id="{C220C73E-FB73-44CF-8788-DDBE48514550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7734676" y="1428750"/>
          <a:ext cx="2933324" cy="457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0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76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54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32279">
                <a:tc>
                  <a:txBody>
                    <a:bodyPr/>
                    <a:lstStyle/>
                    <a:p>
                      <a:pPr algn="ctr"/>
                      <a:endParaRPr lang="en-US" sz="20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baseline="0" dirty="0"/>
                        <a:t> O</a:t>
                      </a:r>
                      <a:endParaRPr lang="en-US" sz="2000" b="1" dirty="0"/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T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H</a:t>
                      </a:r>
                      <a:r>
                        <a:rPr lang="en-US" sz="2000" b="1" baseline="0" dirty="0"/>
                        <a:t> </a:t>
                      </a:r>
                      <a:endParaRPr lang="en-US" sz="20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W</a:t>
                      </a:r>
                      <a:r>
                        <a:rPr lang="en-US" sz="2000" b="1" baseline="0" dirty="0"/>
                        <a:t> </a:t>
                      </a:r>
                      <a:endParaRPr lang="en-US" sz="20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Play?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2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5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6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7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8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9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10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11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12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13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138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An Illustrative Example</a:t>
            </a:r>
          </a:p>
        </p:txBody>
      </p:sp>
      <p:sp>
        <p:nvSpPr>
          <p:cNvPr id="64534" name="Text Box 22"/>
          <p:cNvSpPr txBox="1">
            <a:spLocks noChangeArrowheads="1"/>
          </p:cNvSpPr>
          <p:nvPr/>
        </p:nvSpPr>
        <p:spPr bwMode="auto">
          <a:xfrm>
            <a:off x="4512471" y="2020492"/>
            <a:ext cx="105189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SzTx/>
              <a:buFontTx/>
              <a:buNone/>
            </a:pPr>
            <a:r>
              <a:rPr lang="en-US" sz="2000" b="1" dirty="0">
                <a:solidFill>
                  <a:srgbClr val="0000FF"/>
                </a:solidFill>
                <a:latin typeface="+mj-lt"/>
              </a:rPr>
              <a:t>Outlook </a:t>
            </a:r>
          </a:p>
        </p:txBody>
      </p:sp>
      <p:cxnSp>
        <p:nvCxnSpPr>
          <p:cNvPr id="64541" name="AutoShape 29"/>
          <p:cNvCxnSpPr>
            <a:cxnSpLocks noChangeShapeType="1"/>
            <a:stCxn id="64534" idx="2"/>
          </p:cNvCxnSpPr>
          <p:nvPr/>
        </p:nvCxnSpPr>
        <p:spPr bwMode="auto">
          <a:xfrm>
            <a:off x="5064064" y="2420602"/>
            <a:ext cx="1068846" cy="53929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4542" name="AutoShape 30"/>
          <p:cNvCxnSpPr>
            <a:cxnSpLocks noChangeShapeType="1"/>
            <a:stCxn id="64534" idx="2"/>
          </p:cNvCxnSpPr>
          <p:nvPr/>
        </p:nvCxnSpPr>
        <p:spPr bwMode="auto">
          <a:xfrm flipH="1">
            <a:off x="4967290" y="2420602"/>
            <a:ext cx="96774" cy="53929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4563" name="AutoShape 51"/>
          <p:cNvCxnSpPr>
            <a:cxnSpLocks noChangeShapeType="1"/>
            <a:stCxn id="64534" idx="2"/>
          </p:cNvCxnSpPr>
          <p:nvPr/>
        </p:nvCxnSpPr>
        <p:spPr bwMode="auto">
          <a:xfrm flipH="1">
            <a:off x="3829054" y="2420602"/>
            <a:ext cx="1235010" cy="53929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6" name="Group 5"/>
          <p:cNvGrpSpPr/>
          <p:nvPr/>
        </p:nvGrpSpPr>
        <p:grpSpPr>
          <a:xfrm>
            <a:off x="3295651" y="2959896"/>
            <a:ext cx="3617460" cy="1257362"/>
            <a:chOff x="838200" y="2803525"/>
            <a:chExt cx="4823279" cy="1676481"/>
          </a:xfrm>
        </p:grpSpPr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2444750" y="2803525"/>
              <a:ext cx="1486989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66"/>
                  </a:solidFill>
                </a:rPr>
                <a:t>Overcast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12" name="Text Box 6"/>
            <p:cNvSpPr txBox="1">
              <a:spLocks noChangeArrowheads="1"/>
            </p:cNvSpPr>
            <p:nvPr/>
          </p:nvSpPr>
          <p:spPr bwMode="auto">
            <a:xfrm>
              <a:off x="4186240" y="2803525"/>
              <a:ext cx="874598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66"/>
                  </a:solidFill>
                </a:rPr>
                <a:t>Rain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13" name="Text Box 9"/>
            <p:cNvSpPr txBox="1">
              <a:spLocks noChangeArrowheads="1"/>
            </p:cNvSpPr>
            <p:nvPr/>
          </p:nvSpPr>
          <p:spPr bwMode="auto">
            <a:xfrm>
              <a:off x="2382838" y="3200399"/>
              <a:ext cx="1547859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A50021"/>
                  </a:solidFill>
                </a:rPr>
                <a:t>3,7,12,13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3852864" y="3201987"/>
              <a:ext cx="1808615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A50021"/>
                  </a:solidFill>
                </a:rPr>
                <a:t>4,5,6,10,14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15" name="Text Box 11"/>
            <p:cNvSpPr txBox="1">
              <a:spLocks noChangeArrowheads="1"/>
            </p:cNvSpPr>
            <p:nvPr/>
          </p:nvSpPr>
          <p:spPr bwMode="auto">
            <a:xfrm>
              <a:off x="4106865" y="3565527"/>
              <a:ext cx="955817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A50021"/>
                  </a:solidFill>
                </a:rPr>
                <a:t>3+,2-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1041400" y="2803525"/>
              <a:ext cx="1116373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66"/>
                  </a:solidFill>
                </a:rPr>
                <a:t>Sunny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17" name="Text Box 17"/>
            <p:cNvSpPr txBox="1">
              <a:spLocks noChangeArrowheads="1"/>
            </p:cNvSpPr>
            <p:nvPr/>
          </p:nvSpPr>
          <p:spPr bwMode="auto">
            <a:xfrm>
              <a:off x="838200" y="3200399"/>
              <a:ext cx="1635490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 dirty="0">
                  <a:solidFill>
                    <a:srgbClr val="A50021"/>
                  </a:solidFill>
                </a:rPr>
                <a:t>1,2,8,9,11</a:t>
              </a:r>
              <a:endParaRPr lang="en-US" sz="2000" b="1" dirty="0">
                <a:solidFill>
                  <a:srgbClr val="0000FF"/>
                </a:solidFill>
              </a:endParaRPr>
            </a:p>
          </p:txBody>
        </p:sp>
        <p:sp>
          <p:nvSpPr>
            <p:cNvPr id="18" name="Text Box 19"/>
            <p:cNvSpPr txBox="1">
              <a:spLocks noChangeArrowheads="1"/>
            </p:cNvSpPr>
            <p:nvPr/>
          </p:nvSpPr>
          <p:spPr bwMode="auto">
            <a:xfrm>
              <a:off x="2551113" y="3565527"/>
              <a:ext cx="955817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A50021"/>
                  </a:solidFill>
                </a:rPr>
                <a:t>4+,0-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19" name="Text Box 20"/>
            <p:cNvSpPr txBox="1">
              <a:spLocks noChangeArrowheads="1"/>
            </p:cNvSpPr>
            <p:nvPr/>
          </p:nvSpPr>
          <p:spPr bwMode="auto">
            <a:xfrm>
              <a:off x="1033463" y="3565527"/>
              <a:ext cx="955817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A50021"/>
                  </a:solidFill>
                </a:rPr>
                <a:t>2+,3-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20" name="Text Box 21"/>
            <p:cNvSpPr txBox="1">
              <a:spLocks noChangeArrowheads="1"/>
            </p:cNvSpPr>
            <p:nvPr/>
          </p:nvSpPr>
          <p:spPr bwMode="auto">
            <a:xfrm>
              <a:off x="2665413" y="3946527"/>
              <a:ext cx="706176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 u="sng">
                  <a:solidFill>
                    <a:srgbClr val="0000FF"/>
                  </a:solidFill>
                </a:rPr>
                <a:t>Yes</a:t>
              </a:r>
            </a:p>
          </p:txBody>
        </p:sp>
        <p:sp>
          <p:nvSpPr>
            <p:cNvPr id="21" name="Text Box 22"/>
            <p:cNvSpPr txBox="1">
              <a:spLocks noChangeArrowheads="1"/>
            </p:cNvSpPr>
            <p:nvPr/>
          </p:nvSpPr>
          <p:spPr bwMode="auto">
            <a:xfrm>
              <a:off x="1244600" y="3946527"/>
              <a:ext cx="404384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FF"/>
                  </a:solidFill>
                </a:rPr>
                <a:t>?</a:t>
              </a:r>
            </a:p>
          </p:txBody>
        </p:sp>
        <p:sp>
          <p:nvSpPr>
            <p:cNvPr id="22" name="Text Box 23"/>
            <p:cNvSpPr txBox="1">
              <a:spLocks noChangeArrowheads="1"/>
            </p:cNvSpPr>
            <p:nvPr/>
          </p:nvSpPr>
          <p:spPr bwMode="auto">
            <a:xfrm>
              <a:off x="4289425" y="3946527"/>
              <a:ext cx="481328" cy="533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FF"/>
                  </a:solidFill>
                </a:rPr>
                <a:t>? </a:t>
              </a:r>
            </a:p>
          </p:txBody>
        </p:sp>
      </p:grpSp>
      <p:graphicFrame>
        <p:nvGraphicFramePr>
          <p:cNvPr id="27" name="Content Placeholder 5">
            <a:extLst>
              <a:ext uri="{FF2B5EF4-FFF2-40B4-BE49-F238E27FC236}">
                <a16:creationId xmlns:a16="http://schemas.microsoft.com/office/drawing/2014/main" id="{C220C73E-FB73-44CF-8788-DDBE4851455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734676" y="1428750"/>
          <a:ext cx="2933324" cy="457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0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76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54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32279">
                <a:tc>
                  <a:txBody>
                    <a:bodyPr/>
                    <a:lstStyle/>
                    <a:p>
                      <a:pPr algn="ctr"/>
                      <a:endParaRPr lang="en-US" sz="20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baseline="0" dirty="0"/>
                        <a:t> O</a:t>
                      </a:r>
                      <a:endParaRPr lang="en-US" sz="2000" b="1" dirty="0"/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T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H</a:t>
                      </a:r>
                      <a:r>
                        <a:rPr lang="en-US" sz="2000" b="1" baseline="0" dirty="0"/>
                        <a:t> </a:t>
                      </a:r>
                      <a:endParaRPr lang="en-US" sz="20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W</a:t>
                      </a:r>
                      <a:r>
                        <a:rPr lang="en-US" sz="2000" b="1" baseline="0" dirty="0"/>
                        <a:t> </a:t>
                      </a:r>
                      <a:endParaRPr lang="en-US" sz="2000" b="1" dirty="0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Play?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2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5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6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7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8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9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10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11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12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13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O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</a:t>
                      </a:r>
                    </a:p>
                  </a:txBody>
                  <a:tcPr marL="0" marR="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25" name="Text Box 36">
            <a:extLst>
              <a:ext uri="{FF2B5EF4-FFF2-40B4-BE49-F238E27FC236}">
                <a16:creationId xmlns:a16="http://schemas.microsoft.com/office/drawing/2014/main" id="{ED1732BE-B253-4687-BC80-F78D25677D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8490" y="4375554"/>
            <a:ext cx="543514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just">
              <a:buSzTx/>
              <a:buFontTx/>
              <a:buNone/>
            </a:pPr>
            <a:r>
              <a:rPr lang="en-US" sz="2400" dirty="0">
                <a:solidFill>
                  <a:srgbClr val="000066"/>
                </a:solidFill>
                <a:latin typeface="+mj-lt"/>
              </a:rPr>
              <a:t>Continue until:</a:t>
            </a:r>
          </a:p>
          <a:p>
            <a:pPr algn="just">
              <a:buSzTx/>
              <a:buFontTx/>
              <a:buChar char="•"/>
            </a:pPr>
            <a:r>
              <a:rPr lang="en-US" sz="2400" dirty="0">
                <a:solidFill>
                  <a:srgbClr val="000066"/>
                </a:solidFill>
                <a:latin typeface="+mj-lt"/>
              </a:rPr>
              <a:t> Every attribute is included in </a:t>
            </a:r>
            <a:r>
              <a:rPr lang="en-US" sz="2400" dirty="0">
                <a:solidFill>
                  <a:srgbClr val="0000FF"/>
                </a:solidFill>
                <a:latin typeface="+mj-lt"/>
              </a:rPr>
              <a:t>path</a:t>
            </a:r>
            <a:r>
              <a:rPr lang="en-US" sz="2400" dirty="0">
                <a:solidFill>
                  <a:srgbClr val="000066"/>
                </a:solidFill>
                <a:latin typeface="+mj-lt"/>
              </a:rPr>
              <a:t>,</a:t>
            </a:r>
            <a:r>
              <a:rPr lang="en-US" sz="24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400" dirty="0">
                <a:solidFill>
                  <a:srgbClr val="000066"/>
                </a:solidFill>
                <a:latin typeface="+mj-lt"/>
              </a:rPr>
              <a:t>or,</a:t>
            </a:r>
          </a:p>
          <a:p>
            <a:pPr algn="just">
              <a:buSzTx/>
              <a:buFontTx/>
              <a:buChar char="•"/>
            </a:pPr>
            <a:r>
              <a:rPr lang="en-US" sz="2400" dirty="0">
                <a:solidFill>
                  <a:srgbClr val="000066"/>
                </a:solidFill>
                <a:latin typeface="+mj-lt"/>
              </a:rPr>
              <a:t> All examples in the leaf have same label.</a:t>
            </a:r>
          </a:p>
        </p:txBody>
      </p:sp>
    </p:spTree>
    <p:extLst>
      <p:ext uri="{BB962C8B-B14F-4D97-AF65-F5344CB8AC3E}">
        <p14:creationId xmlns:p14="http://schemas.microsoft.com/office/powerpoint/2010/main" val="73492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An Illustrative Example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4FE1C574-BC1F-0647-AC4E-93488BEF4CFE}"/>
              </a:ext>
            </a:extLst>
          </p:cNvPr>
          <p:cNvGrpSpPr/>
          <p:nvPr/>
        </p:nvGrpSpPr>
        <p:grpSpPr>
          <a:xfrm>
            <a:off x="1676401" y="4173916"/>
            <a:ext cx="4572743" cy="974840"/>
            <a:chOff x="5618162" y="905894"/>
            <a:chExt cx="5798469" cy="1651569"/>
          </a:xfrm>
        </p:grpSpPr>
        <p:graphicFrame>
          <p:nvGraphicFramePr>
            <p:cNvPr id="58" name="Object 37">
              <a:extLst>
                <a:ext uri="{FF2B5EF4-FFF2-40B4-BE49-F238E27FC236}">
                  <a16:creationId xmlns:a16="http://schemas.microsoft.com/office/drawing/2014/main" id="{C1EB9940-F0A4-EE4C-A934-200302C245AE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5618162" y="1015524"/>
            <a:ext cx="2826294" cy="4760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6" name="Equation" r:id="rId4" imgW="1447560" imgH="241200" progId="Equation.3">
                    <p:embed/>
                  </p:oleObj>
                </mc:Choice>
                <mc:Fallback>
                  <p:oleObj name="Equation" r:id="rId4" imgW="1447560" imgH="241200" progId="Equation.3">
                    <p:embed/>
                    <p:pic>
                      <p:nvPicPr>
                        <p:cNvPr id="58" name="Object 37">
                          <a:extLst>
                            <a:ext uri="{FF2B5EF4-FFF2-40B4-BE49-F238E27FC236}">
                              <a16:creationId xmlns:a16="http://schemas.microsoft.com/office/drawing/2014/main" id="{C1EB9940-F0A4-EE4C-A934-200302C245AE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18162" y="1015524"/>
                          <a:ext cx="2826294" cy="4760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9" name="Text Box 40">
              <a:extLst>
                <a:ext uri="{FF2B5EF4-FFF2-40B4-BE49-F238E27FC236}">
                  <a16:creationId xmlns:a16="http://schemas.microsoft.com/office/drawing/2014/main" id="{A7323484-E197-A243-9352-AFBAF00D8B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13943" y="905894"/>
              <a:ext cx="3002688" cy="5735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1600" b="1" dirty="0">
                  <a:solidFill>
                    <a:srgbClr val="0000FF"/>
                  </a:solidFill>
                </a:rPr>
                <a:t>.97 - (3/5) 0 - (2/5) 0 = </a:t>
              </a:r>
              <a:r>
                <a:rPr lang="en-US" sz="1600" b="1" dirty="0">
                  <a:solidFill>
                    <a:srgbClr val="A50021"/>
                  </a:solidFill>
                </a:rPr>
                <a:t>.97</a:t>
              </a:r>
              <a:endParaRPr lang="en-US" sz="1600" b="1" dirty="0">
                <a:solidFill>
                  <a:srgbClr val="0000FF"/>
                </a:solidFill>
              </a:endParaRPr>
            </a:p>
          </p:txBody>
        </p:sp>
        <p:graphicFrame>
          <p:nvGraphicFramePr>
            <p:cNvPr id="60" name="Object 41">
              <a:extLst>
                <a:ext uri="{FF2B5EF4-FFF2-40B4-BE49-F238E27FC236}">
                  <a16:creationId xmlns:a16="http://schemas.microsoft.com/office/drawing/2014/main" id="{F72C4247-DDF5-5E46-BB61-DDC4946A7D24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5660220" y="1528763"/>
            <a:ext cx="2282825" cy="476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7" name="Equation" r:id="rId6" imgW="1244520" imgH="241200" progId="Equation.3">
                    <p:embed/>
                  </p:oleObj>
                </mc:Choice>
                <mc:Fallback>
                  <p:oleObj name="Equation" r:id="rId6" imgW="1244520" imgH="241200" progId="Equation.3">
                    <p:embed/>
                    <p:pic>
                      <p:nvPicPr>
                        <p:cNvPr id="60" name="Object 41">
                          <a:extLst>
                            <a:ext uri="{FF2B5EF4-FFF2-40B4-BE49-F238E27FC236}">
                              <a16:creationId xmlns:a16="http://schemas.microsoft.com/office/drawing/2014/main" id="{F72C4247-DDF5-5E46-BB61-DDC4946A7D24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60220" y="1528763"/>
                          <a:ext cx="2282825" cy="4762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" name="Text Box 42">
              <a:extLst>
                <a:ext uri="{FF2B5EF4-FFF2-40B4-BE49-F238E27FC236}">
                  <a16:creationId xmlns:a16="http://schemas.microsoft.com/office/drawing/2014/main" id="{23F95C7B-EBF9-8F4E-B103-15D8341D67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36299" y="1426850"/>
              <a:ext cx="2405077" cy="5735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1600" b="1" dirty="0">
                  <a:solidFill>
                    <a:srgbClr val="0000FF"/>
                  </a:solidFill>
                </a:rPr>
                <a:t>.97 - 0 - (2/5) 1 = .57</a:t>
              </a:r>
            </a:p>
          </p:txBody>
        </p:sp>
        <p:graphicFrame>
          <p:nvGraphicFramePr>
            <p:cNvPr id="62" name="Object 43">
              <a:extLst>
                <a:ext uri="{FF2B5EF4-FFF2-40B4-BE49-F238E27FC236}">
                  <a16:creationId xmlns:a16="http://schemas.microsoft.com/office/drawing/2014/main" id="{6F60B7E0-3FD0-0245-9EF0-145B0BBF765D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5660220" y="2081213"/>
            <a:ext cx="2236787" cy="476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8" name="Equation" r:id="rId8" imgW="1218960" imgH="241200" progId="Equation.3">
                    <p:embed/>
                  </p:oleObj>
                </mc:Choice>
                <mc:Fallback>
                  <p:oleObj name="Equation" r:id="rId8" imgW="1218960" imgH="241200" progId="Equation.3">
                    <p:embed/>
                    <p:pic>
                      <p:nvPicPr>
                        <p:cNvPr id="62" name="Object 43">
                          <a:extLst>
                            <a:ext uri="{FF2B5EF4-FFF2-40B4-BE49-F238E27FC236}">
                              <a16:creationId xmlns:a16="http://schemas.microsoft.com/office/drawing/2014/main" id="{6F60B7E0-3FD0-0245-9EF0-145B0BBF765D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60220" y="2081213"/>
                          <a:ext cx="2236787" cy="4762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3" name="Text Box 44">
              <a:extLst>
                <a:ext uri="{FF2B5EF4-FFF2-40B4-BE49-F238E27FC236}">
                  <a16:creationId xmlns:a16="http://schemas.microsoft.com/office/drawing/2014/main" id="{1F43C373-6ECF-EC4D-ACA6-9C1CBBFC06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95247" y="1977166"/>
              <a:ext cx="3144976" cy="5735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1600" b="1" dirty="0">
                  <a:solidFill>
                    <a:srgbClr val="0000FF"/>
                  </a:solidFill>
                </a:rPr>
                <a:t>.97 - (2/5) 1 - (3/5) .92= .02</a:t>
              </a: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C32915B2-7F43-564D-82CA-AF7977CD7C33}"/>
              </a:ext>
            </a:extLst>
          </p:cNvPr>
          <p:cNvGrpSpPr/>
          <p:nvPr/>
        </p:nvGrpSpPr>
        <p:grpSpPr>
          <a:xfrm>
            <a:off x="2723276" y="1390274"/>
            <a:ext cx="3617461" cy="2196765"/>
            <a:chOff x="838200" y="1550988"/>
            <a:chExt cx="4823280" cy="2929018"/>
          </a:xfrm>
        </p:grpSpPr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F5778559-2E82-BF4C-A4B6-C60062939E33}"/>
                </a:ext>
              </a:extLst>
            </p:cNvPr>
            <p:cNvGrpSpPr/>
            <p:nvPr/>
          </p:nvGrpSpPr>
          <p:grpSpPr>
            <a:xfrm>
              <a:off x="1549402" y="1550988"/>
              <a:ext cx="3071811" cy="1252537"/>
              <a:chOff x="1549402" y="1550988"/>
              <a:chExt cx="3071811" cy="1252537"/>
            </a:xfrm>
          </p:grpSpPr>
          <p:sp>
            <p:nvSpPr>
              <p:cNvPr id="79" name="Text Box 22">
                <a:extLst>
                  <a:ext uri="{FF2B5EF4-FFF2-40B4-BE49-F238E27FC236}">
                    <a16:creationId xmlns:a16="http://schemas.microsoft.com/office/drawing/2014/main" id="{95575DDE-CCDF-B343-B2BE-F6EC6BD7270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60623" y="1550988"/>
                <a:ext cx="1402521" cy="5334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buSzTx/>
                  <a:buFontTx/>
                  <a:buNone/>
                </a:pPr>
                <a:r>
                  <a:rPr lang="en-US" sz="2000" b="1">
                    <a:solidFill>
                      <a:srgbClr val="0000FF"/>
                    </a:solidFill>
                    <a:latin typeface="+mj-lt"/>
                  </a:rPr>
                  <a:t>Outlook </a:t>
                </a:r>
              </a:p>
            </p:txBody>
          </p:sp>
          <p:cxnSp>
            <p:nvCxnSpPr>
              <p:cNvPr id="80" name="AutoShape 29">
                <a:extLst>
                  <a:ext uri="{FF2B5EF4-FFF2-40B4-BE49-F238E27FC236}">
                    <a16:creationId xmlns:a16="http://schemas.microsoft.com/office/drawing/2014/main" id="{067A72C3-CE28-9441-A8C7-4EFD6B9D8E82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3115933" y="1981875"/>
                <a:ext cx="1505280" cy="82165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81" name="AutoShape 30">
                <a:extLst>
                  <a:ext uri="{FF2B5EF4-FFF2-40B4-BE49-F238E27FC236}">
                    <a16:creationId xmlns:a16="http://schemas.microsoft.com/office/drawing/2014/main" id="{56E565D3-8F3D-A047-9C87-9DCC5F309E21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flipH="1">
                <a:off x="3107111" y="1981875"/>
                <a:ext cx="8821" cy="82165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82" name="AutoShape 51">
                <a:extLst>
                  <a:ext uri="{FF2B5EF4-FFF2-40B4-BE49-F238E27FC236}">
                    <a16:creationId xmlns:a16="http://schemas.microsoft.com/office/drawing/2014/main" id="{E99CDBD7-B0EA-7542-BFF5-31B7AC467BF4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flipH="1">
                <a:off x="1549402" y="1981875"/>
                <a:ext cx="1566531" cy="82165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624085D9-E931-8044-B985-FA6120D28DB9}"/>
                </a:ext>
              </a:extLst>
            </p:cNvPr>
            <p:cNvGrpSpPr/>
            <p:nvPr/>
          </p:nvGrpSpPr>
          <p:grpSpPr>
            <a:xfrm>
              <a:off x="838200" y="2803525"/>
              <a:ext cx="4823280" cy="1676481"/>
              <a:chOff x="838200" y="2803525"/>
              <a:chExt cx="4823280" cy="1676481"/>
            </a:xfrm>
          </p:grpSpPr>
          <p:sp>
            <p:nvSpPr>
              <p:cNvPr id="67" name="Text Box 5">
                <a:extLst>
                  <a:ext uri="{FF2B5EF4-FFF2-40B4-BE49-F238E27FC236}">
                    <a16:creationId xmlns:a16="http://schemas.microsoft.com/office/drawing/2014/main" id="{D8FF5131-3520-5F49-844D-DD47BA04FD8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44750" y="2803525"/>
                <a:ext cx="1486989" cy="5334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buSzTx/>
                  <a:buFontTx/>
                  <a:buNone/>
                </a:pPr>
                <a:r>
                  <a:rPr lang="en-US" sz="2000" b="1">
                    <a:solidFill>
                      <a:srgbClr val="000066"/>
                    </a:solidFill>
                  </a:rPr>
                  <a:t>Overcast</a:t>
                </a:r>
                <a:endParaRPr lang="en-US" sz="2000" b="1">
                  <a:solidFill>
                    <a:srgbClr val="0000FF"/>
                  </a:solidFill>
                </a:endParaRPr>
              </a:p>
            </p:txBody>
          </p:sp>
          <p:sp>
            <p:nvSpPr>
              <p:cNvPr id="68" name="Text Box 6">
                <a:extLst>
                  <a:ext uri="{FF2B5EF4-FFF2-40B4-BE49-F238E27FC236}">
                    <a16:creationId xmlns:a16="http://schemas.microsoft.com/office/drawing/2014/main" id="{7969C9C7-8F4A-1940-BF53-9FC7293E81D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86240" y="2803525"/>
                <a:ext cx="874599" cy="5334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buSzTx/>
                  <a:buFontTx/>
                  <a:buNone/>
                </a:pPr>
                <a:r>
                  <a:rPr lang="en-US" sz="2000" b="1">
                    <a:solidFill>
                      <a:srgbClr val="000066"/>
                    </a:solidFill>
                  </a:rPr>
                  <a:t>Rain</a:t>
                </a:r>
                <a:endParaRPr lang="en-US" sz="2000" b="1">
                  <a:solidFill>
                    <a:srgbClr val="0000FF"/>
                  </a:solidFill>
                </a:endParaRPr>
              </a:p>
            </p:txBody>
          </p:sp>
          <p:sp>
            <p:nvSpPr>
              <p:cNvPr id="69" name="Text Box 9">
                <a:extLst>
                  <a:ext uri="{FF2B5EF4-FFF2-40B4-BE49-F238E27FC236}">
                    <a16:creationId xmlns:a16="http://schemas.microsoft.com/office/drawing/2014/main" id="{34CAD82C-70B9-5C46-8603-A0967C28A22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82838" y="3200399"/>
                <a:ext cx="1547860" cy="5334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buSzTx/>
                  <a:buFontTx/>
                  <a:buNone/>
                </a:pPr>
                <a:r>
                  <a:rPr lang="en-US" sz="2000" b="1">
                    <a:solidFill>
                      <a:srgbClr val="A50021"/>
                    </a:solidFill>
                  </a:rPr>
                  <a:t>3,7,12,13</a:t>
                </a:r>
                <a:endParaRPr lang="en-US" sz="2000" b="1">
                  <a:solidFill>
                    <a:srgbClr val="0000FF"/>
                  </a:solidFill>
                </a:endParaRPr>
              </a:p>
            </p:txBody>
          </p:sp>
          <p:sp>
            <p:nvSpPr>
              <p:cNvPr id="70" name="Text Box 10">
                <a:extLst>
                  <a:ext uri="{FF2B5EF4-FFF2-40B4-BE49-F238E27FC236}">
                    <a16:creationId xmlns:a16="http://schemas.microsoft.com/office/drawing/2014/main" id="{8017AE21-53BF-8C47-9DDB-18C87980ABD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52864" y="3201987"/>
                <a:ext cx="1808616" cy="5334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buSzTx/>
                  <a:buFontTx/>
                  <a:buNone/>
                </a:pPr>
                <a:r>
                  <a:rPr lang="en-US" sz="2000" b="1">
                    <a:solidFill>
                      <a:srgbClr val="A50021"/>
                    </a:solidFill>
                  </a:rPr>
                  <a:t>4,5,6,10,14</a:t>
                </a:r>
                <a:endParaRPr lang="en-US" sz="2000" b="1">
                  <a:solidFill>
                    <a:srgbClr val="0000FF"/>
                  </a:solidFill>
                </a:endParaRPr>
              </a:p>
            </p:txBody>
          </p:sp>
          <p:sp>
            <p:nvSpPr>
              <p:cNvPr id="71" name="Text Box 11">
                <a:extLst>
                  <a:ext uri="{FF2B5EF4-FFF2-40B4-BE49-F238E27FC236}">
                    <a16:creationId xmlns:a16="http://schemas.microsoft.com/office/drawing/2014/main" id="{3838E723-4EF8-DF4D-A29F-8EB2F770D70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106864" y="3565525"/>
                <a:ext cx="955817" cy="5334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buSzTx/>
                  <a:buFontTx/>
                  <a:buNone/>
                </a:pPr>
                <a:r>
                  <a:rPr lang="en-US" sz="2000" b="1">
                    <a:solidFill>
                      <a:srgbClr val="A50021"/>
                    </a:solidFill>
                  </a:rPr>
                  <a:t>3+,2-</a:t>
                </a:r>
                <a:endParaRPr lang="en-US" sz="2000" b="1">
                  <a:solidFill>
                    <a:srgbClr val="0000FF"/>
                  </a:solidFill>
                </a:endParaRPr>
              </a:p>
            </p:txBody>
          </p:sp>
          <p:sp>
            <p:nvSpPr>
              <p:cNvPr id="72" name="Text Box 16">
                <a:extLst>
                  <a:ext uri="{FF2B5EF4-FFF2-40B4-BE49-F238E27FC236}">
                    <a16:creationId xmlns:a16="http://schemas.microsoft.com/office/drawing/2014/main" id="{6CCE0F8B-BF6C-6D41-A85E-A889DC8D2FA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41400" y="2803525"/>
                <a:ext cx="1116373" cy="5334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buSzTx/>
                  <a:buFontTx/>
                  <a:buNone/>
                </a:pPr>
                <a:r>
                  <a:rPr lang="en-US" sz="2000" b="1">
                    <a:solidFill>
                      <a:srgbClr val="000066"/>
                    </a:solidFill>
                  </a:rPr>
                  <a:t>Sunny</a:t>
                </a:r>
                <a:endParaRPr lang="en-US" sz="2000" b="1">
                  <a:solidFill>
                    <a:srgbClr val="0000FF"/>
                  </a:solidFill>
                </a:endParaRPr>
              </a:p>
            </p:txBody>
          </p:sp>
          <p:sp>
            <p:nvSpPr>
              <p:cNvPr id="73" name="Text Box 17">
                <a:extLst>
                  <a:ext uri="{FF2B5EF4-FFF2-40B4-BE49-F238E27FC236}">
                    <a16:creationId xmlns:a16="http://schemas.microsoft.com/office/drawing/2014/main" id="{24628A6A-3A25-1246-8F09-D7C4754AAFC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38200" y="3200399"/>
                <a:ext cx="1635490" cy="5334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buSzTx/>
                  <a:buFontTx/>
                  <a:buNone/>
                </a:pPr>
                <a:r>
                  <a:rPr lang="en-US" sz="2000" b="1">
                    <a:solidFill>
                      <a:srgbClr val="A50021"/>
                    </a:solidFill>
                  </a:rPr>
                  <a:t>1,2,8,9,11</a:t>
                </a:r>
                <a:endParaRPr lang="en-US" sz="2000" b="1">
                  <a:solidFill>
                    <a:srgbClr val="0000FF"/>
                  </a:solidFill>
                </a:endParaRPr>
              </a:p>
            </p:txBody>
          </p:sp>
          <p:sp>
            <p:nvSpPr>
              <p:cNvPr id="74" name="Text Box 19">
                <a:extLst>
                  <a:ext uri="{FF2B5EF4-FFF2-40B4-BE49-F238E27FC236}">
                    <a16:creationId xmlns:a16="http://schemas.microsoft.com/office/drawing/2014/main" id="{832E363F-C8FC-5D4E-9CFC-0FCA8945966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51113" y="3565525"/>
                <a:ext cx="955817" cy="5334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buSzTx/>
                  <a:buFontTx/>
                  <a:buNone/>
                </a:pPr>
                <a:r>
                  <a:rPr lang="en-US" sz="2000" b="1">
                    <a:solidFill>
                      <a:srgbClr val="A50021"/>
                    </a:solidFill>
                  </a:rPr>
                  <a:t>4+,0-</a:t>
                </a:r>
                <a:endParaRPr lang="en-US" sz="2000" b="1">
                  <a:solidFill>
                    <a:srgbClr val="0000FF"/>
                  </a:solidFill>
                </a:endParaRPr>
              </a:p>
            </p:txBody>
          </p:sp>
          <p:sp>
            <p:nvSpPr>
              <p:cNvPr id="75" name="Text Box 20">
                <a:extLst>
                  <a:ext uri="{FF2B5EF4-FFF2-40B4-BE49-F238E27FC236}">
                    <a16:creationId xmlns:a16="http://schemas.microsoft.com/office/drawing/2014/main" id="{F3EA3D1F-650D-9240-9DBE-CE8C3121707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33463" y="3565525"/>
                <a:ext cx="955817" cy="5334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buSzTx/>
                  <a:buFontTx/>
                  <a:buNone/>
                </a:pPr>
                <a:r>
                  <a:rPr lang="en-US" sz="2000" b="1">
                    <a:solidFill>
                      <a:srgbClr val="A50021"/>
                    </a:solidFill>
                  </a:rPr>
                  <a:t>2+,3-</a:t>
                </a:r>
                <a:endParaRPr lang="en-US" sz="2000" b="1">
                  <a:solidFill>
                    <a:srgbClr val="0000FF"/>
                  </a:solidFill>
                </a:endParaRPr>
              </a:p>
            </p:txBody>
          </p:sp>
          <p:sp>
            <p:nvSpPr>
              <p:cNvPr id="76" name="Text Box 21">
                <a:extLst>
                  <a:ext uri="{FF2B5EF4-FFF2-40B4-BE49-F238E27FC236}">
                    <a16:creationId xmlns:a16="http://schemas.microsoft.com/office/drawing/2014/main" id="{B2D72C75-728F-9843-9AE1-6CFA5E78CF6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65413" y="3946526"/>
                <a:ext cx="706176" cy="5334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buSzTx/>
                  <a:buFontTx/>
                  <a:buNone/>
                </a:pPr>
                <a:r>
                  <a:rPr lang="en-US" sz="2000" b="1" u="sng">
                    <a:solidFill>
                      <a:srgbClr val="0000FF"/>
                    </a:solidFill>
                  </a:rPr>
                  <a:t>Yes</a:t>
                </a:r>
              </a:p>
            </p:txBody>
          </p:sp>
          <p:sp>
            <p:nvSpPr>
              <p:cNvPr id="77" name="Text Box 22">
                <a:extLst>
                  <a:ext uri="{FF2B5EF4-FFF2-40B4-BE49-F238E27FC236}">
                    <a16:creationId xmlns:a16="http://schemas.microsoft.com/office/drawing/2014/main" id="{A18C83B5-8622-5D4F-8C3A-7DA749AD573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44600" y="3946527"/>
                <a:ext cx="404384" cy="53347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buSzTx/>
                  <a:buFontTx/>
                  <a:buNone/>
                </a:pPr>
                <a:r>
                  <a:rPr lang="en-US" sz="2000" b="1">
                    <a:solidFill>
                      <a:srgbClr val="0000FF"/>
                    </a:solidFill>
                  </a:rPr>
                  <a:t>?</a:t>
                </a:r>
              </a:p>
            </p:txBody>
          </p:sp>
          <p:sp>
            <p:nvSpPr>
              <p:cNvPr id="78" name="Text Box 23">
                <a:extLst>
                  <a:ext uri="{FF2B5EF4-FFF2-40B4-BE49-F238E27FC236}">
                    <a16:creationId xmlns:a16="http://schemas.microsoft.com/office/drawing/2014/main" id="{945F9BCF-B4C6-9A4A-B28C-0E54D62F3A5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89424" y="3946527"/>
                <a:ext cx="481328" cy="53347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buSzTx/>
                  <a:buFontTx/>
                  <a:buNone/>
                </a:pPr>
                <a:r>
                  <a:rPr lang="en-US" sz="2000" b="1">
                    <a:solidFill>
                      <a:srgbClr val="0000FF"/>
                    </a:solidFill>
                  </a:rPr>
                  <a:t>? </a:t>
                </a:r>
              </a:p>
            </p:txBody>
          </p:sp>
        </p:grpSp>
      </p:grpSp>
      <p:graphicFrame>
        <p:nvGraphicFramePr>
          <p:cNvPr id="83" name="Content Placeholder 5">
            <a:extLst>
              <a:ext uri="{FF2B5EF4-FFF2-40B4-BE49-F238E27FC236}">
                <a16:creationId xmlns:a16="http://schemas.microsoft.com/office/drawing/2014/main" id="{BE87D34F-1C28-894C-BF74-1ECA497CC1BF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7452633" y="1453438"/>
          <a:ext cx="3200560" cy="4267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22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75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82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77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08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738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32279">
                <a:tc>
                  <a:txBody>
                    <a:bodyPr/>
                    <a:lstStyle/>
                    <a:p>
                      <a:pPr algn="ctr"/>
                      <a:endParaRPr lang="en-US" sz="2000" b="1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baseline="0"/>
                        <a:t> O</a:t>
                      </a:r>
                      <a:endParaRPr lang="en-US" sz="2000" b="1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/>
                        <a:t>T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/>
                        <a:t>H</a:t>
                      </a:r>
                      <a:r>
                        <a:rPr lang="en-US" sz="2000" b="1" baseline="0"/>
                        <a:t> </a:t>
                      </a:r>
                      <a:endParaRPr lang="en-US" sz="2000" b="1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/>
                        <a:t>W</a:t>
                      </a:r>
                      <a:r>
                        <a:rPr lang="en-US" sz="2000" b="1" baseline="0"/>
                        <a:t> </a:t>
                      </a:r>
                      <a:endParaRPr lang="en-US" sz="2000" b="1"/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/>
                        <a:t>Play?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1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S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H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H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-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2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S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H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H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S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-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5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6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7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O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C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8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S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M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H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-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9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S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C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N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+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10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11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S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M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N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S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+</a:t>
                      </a:r>
                    </a:p>
                  </a:txBody>
                  <a:tcPr marL="0" marR="0" marT="0" marB="0"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12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O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13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O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N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+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2279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14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R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M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H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S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-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84" name="Rectangle 83">
            <a:extLst>
              <a:ext uri="{FF2B5EF4-FFF2-40B4-BE49-F238E27FC236}">
                <a16:creationId xmlns:a16="http://schemas.microsoft.com/office/drawing/2014/main" id="{3EBF089A-7DE9-C845-9DAC-CAA3B4FE9FAA}"/>
              </a:ext>
            </a:extLst>
          </p:cNvPr>
          <p:cNvSpPr/>
          <p:nvPr/>
        </p:nvSpPr>
        <p:spPr>
          <a:xfrm>
            <a:off x="2626517" y="2364933"/>
            <a:ext cx="1277216" cy="1310970"/>
          </a:xfrm>
          <a:prstGeom prst="rect">
            <a:avLst/>
          </a:prstGeom>
          <a:noFill/>
          <a:ln w="25400">
            <a:solidFill>
              <a:schemeClr val="accent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981EA378-33DA-A242-86CC-BB1C5559F119}"/>
              </a:ext>
            </a:extLst>
          </p:cNvPr>
          <p:cNvSpPr txBox="1"/>
          <p:nvPr/>
        </p:nvSpPr>
        <p:spPr>
          <a:xfrm>
            <a:off x="4525817" y="5300737"/>
            <a:ext cx="20297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Split on Humidity</a:t>
            </a:r>
          </a:p>
        </p:txBody>
      </p:sp>
    </p:spTree>
    <p:extLst>
      <p:ext uri="{BB962C8B-B14F-4D97-AF65-F5344CB8AC3E}">
        <p14:creationId xmlns:p14="http://schemas.microsoft.com/office/powerpoint/2010/main" val="210110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66700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152" y="294394"/>
            <a:ext cx="8229600" cy="924807"/>
          </a:xfrm>
        </p:spPr>
        <p:txBody>
          <a:bodyPr/>
          <a:lstStyle/>
          <a:p>
            <a:r>
              <a:rPr lang="en-US" dirty="0"/>
              <a:t>An Illustrative Example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EB8671B-E428-4A3D-A439-41E002E68A34}"/>
              </a:ext>
            </a:extLst>
          </p:cNvPr>
          <p:cNvGrpSpPr/>
          <p:nvPr/>
        </p:nvGrpSpPr>
        <p:grpSpPr>
          <a:xfrm>
            <a:off x="4108678" y="1885920"/>
            <a:ext cx="3974644" cy="3086160"/>
            <a:chOff x="2715818" y="1885951"/>
            <a:chExt cx="3974644" cy="3086160"/>
          </a:xfrm>
        </p:grpSpPr>
        <p:sp>
          <p:nvSpPr>
            <p:cNvPr id="71683" name="Text Box 3"/>
            <p:cNvSpPr txBox="1">
              <a:spLocks noChangeArrowheads="1"/>
            </p:cNvSpPr>
            <p:nvPr/>
          </p:nvSpPr>
          <p:spPr bwMode="auto">
            <a:xfrm>
              <a:off x="4154092" y="1885951"/>
              <a:ext cx="1103187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FF"/>
                  </a:solidFill>
                </a:rPr>
                <a:t>Outlook </a:t>
              </a:r>
            </a:p>
          </p:txBody>
        </p:sp>
        <p:sp>
          <p:nvSpPr>
            <p:cNvPr id="71684" name="Text Box 4"/>
            <p:cNvSpPr txBox="1">
              <a:spLocks noChangeArrowheads="1"/>
            </p:cNvSpPr>
            <p:nvPr/>
          </p:nvSpPr>
          <p:spPr bwMode="auto">
            <a:xfrm>
              <a:off x="4142186" y="2825355"/>
              <a:ext cx="1115242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66"/>
                  </a:solidFill>
                </a:rPr>
                <a:t>Overcast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71685" name="Text Box 5"/>
            <p:cNvSpPr txBox="1">
              <a:spLocks noChangeArrowheads="1"/>
            </p:cNvSpPr>
            <p:nvPr/>
          </p:nvSpPr>
          <p:spPr bwMode="auto">
            <a:xfrm>
              <a:off x="5448302" y="2788445"/>
              <a:ext cx="655949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66"/>
                  </a:solidFill>
                </a:rPr>
                <a:t>Rain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cxnSp>
          <p:nvCxnSpPr>
            <p:cNvPr id="71686" name="AutoShape 6"/>
            <p:cNvCxnSpPr>
              <a:cxnSpLocks noChangeShapeType="1"/>
              <a:stCxn id="71683" idx="2"/>
              <a:endCxn id="71685" idx="0"/>
            </p:cNvCxnSpPr>
            <p:nvPr/>
          </p:nvCxnSpPr>
          <p:spPr bwMode="auto">
            <a:xfrm>
              <a:off x="4705686" y="2286061"/>
              <a:ext cx="1070591" cy="50238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1687" name="AutoShape 7"/>
            <p:cNvCxnSpPr>
              <a:cxnSpLocks noChangeShapeType="1"/>
              <a:stCxn id="71683" idx="2"/>
              <a:endCxn id="71684" idx="0"/>
            </p:cNvCxnSpPr>
            <p:nvPr/>
          </p:nvCxnSpPr>
          <p:spPr bwMode="auto">
            <a:xfrm flipH="1">
              <a:off x="4699807" y="2286061"/>
              <a:ext cx="5879" cy="53929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71688" name="Text Box 8"/>
            <p:cNvSpPr txBox="1">
              <a:spLocks noChangeArrowheads="1"/>
            </p:cNvSpPr>
            <p:nvPr/>
          </p:nvSpPr>
          <p:spPr bwMode="auto">
            <a:xfrm>
              <a:off x="4095751" y="3123011"/>
              <a:ext cx="1160895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A50021"/>
                  </a:solidFill>
                </a:rPr>
                <a:t>3,7,12,13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71689" name="Text Box 9"/>
            <p:cNvSpPr txBox="1">
              <a:spLocks noChangeArrowheads="1"/>
            </p:cNvSpPr>
            <p:nvPr/>
          </p:nvSpPr>
          <p:spPr bwMode="auto">
            <a:xfrm>
              <a:off x="5334000" y="3124201"/>
              <a:ext cx="1356462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 dirty="0">
                  <a:solidFill>
                    <a:srgbClr val="A50021"/>
                  </a:solidFill>
                </a:rPr>
                <a:t>4,5,6,10,14</a:t>
              </a:r>
              <a:endParaRPr lang="en-US" sz="2000" b="1" dirty="0">
                <a:solidFill>
                  <a:srgbClr val="0000FF"/>
                </a:solidFill>
              </a:endParaRPr>
            </a:p>
          </p:txBody>
        </p:sp>
        <p:sp>
          <p:nvSpPr>
            <p:cNvPr id="71690" name="Text Box 10"/>
            <p:cNvSpPr txBox="1">
              <a:spLocks noChangeArrowheads="1"/>
            </p:cNvSpPr>
            <p:nvPr/>
          </p:nvSpPr>
          <p:spPr bwMode="auto">
            <a:xfrm>
              <a:off x="5388770" y="3396855"/>
              <a:ext cx="716863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A50021"/>
                  </a:solidFill>
                </a:rPr>
                <a:t>3+,2-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71691" name="Text Box 11"/>
            <p:cNvSpPr txBox="1">
              <a:spLocks noChangeArrowheads="1"/>
            </p:cNvSpPr>
            <p:nvPr/>
          </p:nvSpPr>
          <p:spPr bwMode="auto">
            <a:xfrm>
              <a:off x="3171825" y="2825355"/>
              <a:ext cx="83728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66"/>
                  </a:solidFill>
                </a:rPr>
                <a:t>Sunny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71692" name="Text Box 12"/>
            <p:cNvSpPr txBox="1">
              <a:spLocks noChangeArrowheads="1"/>
            </p:cNvSpPr>
            <p:nvPr/>
          </p:nvSpPr>
          <p:spPr bwMode="auto">
            <a:xfrm>
              <a:off x="2819400" y="3123011"/>
              <a:ext cx="1226618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 dirty="0">
                  <a:solidFill>
                    <a:srgbClr val="A50021"/>
                  </a:solidFill>
                </a:rPr>
                <a:t>1,2,8,9,11</a:t>
              </a:r>
              <a:endParaRPr lang="en-US" sz="2000" b="1" dirty="0">
                <a:solidFill>
                  <a:srgbClr val="0000FF"/>
                </a:solidFill>
              </a:endParaRPr>
            </a:p>
          </p:txBody>
        </p:sp>
        <p:cxnSp>
          <p:nvCxnSpPr>
            <p:cNvPr id="71693" name="AutoShape 13"/>
            <p:cNvCxnSpPr>
              <a:cxnSpLocks noChangeShapeType="1"/>
              <a:stCxn id="71683" idx="2"/>
              <a:endCxn id="71691" idx="0"/>
            </p:cNvCxnSpPr>
            <p:nvPr/>
          </p:nvCxnSpPr>
          <p:spPr bwMode="auto">
            <a:xfrm flipH="1">
              <a:off x="3590465" y="2286061"/>
              <a:ext cx="1115221" cy="53929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71694" name="Text Box 14"/>
            <p:cNvSpPr txBox="1">
              <a:spLocks noChangeArrowheads="1"/>
            </p:cNvSpPr>
            <p:nvPr/>
          </p:nvSpPr>
          <p:spPr bwMode="auto">
            <a:xfrm>
              <a:off x="4221957" y="3396855"/>
              <a:ext cx="716863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A50021"/>
                  </a:solidFill>
                </a:rPr>
                <a:t>4+,0-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71695" name="Text Box 15"/>
            <p:cNvSpPr txBox="1">
              <a:spLocks noChangeArrowheads="1"/>
            </p:cNvSpPr>
            <p:nvPr/>
          </p:nvSpPr>
          <p:spPr bwMode="auto">
            <a:xfrm>
              <a:off x="3165873" y="3396855"/>
              <a:ext cx="716863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A50021"/>
                  </a:solidFill>
                </a:rPr>
                <a:t>2+,3-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71696" name="Text Box 16"/>
            <p:cNvSpPr txBox="1">
              <a:spLocks noChangeArrowheads="1"/>
            </p:cNvSpPr>
            <p:nvPr/>
          </p:nvSpPr>
          <p:spPr bwMode="auto">
            <a:xfrm>
              <a:off x="4307681" y="3682605"/>
              <a:ext cx="529632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 u="sng">
                  <a:solidFill>
                    <a:srgbClr val="0000FF"/>
                  </a:solidFill>
                </a:rPr>
                <a:t>Yes</a:t>
              </a:r>
            </a:p>
          </p:txBody>
        </p:sp>
        <p:sp>
          <p:nvSpPr>
            <p:cNvPr id="71697" name="Text Box 17"/>
            <p:cNvSpPr txBox="1">
              <a:spLocks noChangeArrowheads="1"/>
            </p:cNvSpPr>
            <p:nvPr/>
          </p:nvSpPr>
          <p:spPr bwMode="auto">
            <a:xfrm>
              <a:off x="3089674" y="3682605"/>
              <a:ext cx="116570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FF"/>
                  </a:solidFill>
                </a:rPr>
                <a:t>Humidity</a:t>
              </a:r>
            </a:p>
          </p:txBody>
        </p:sp>
        <p:sp>
          <p:nvSpPr>
            <p:cNvPr id="71698" name="Text Box 18"/>
            <p:cNvSpPr txBox="1">
              <a:spLocks noChangeArrowheads="1"/>
            </p:cNvSpPr>
            <p:nvPr/>
          </p:nvSpPr>
          <p:spPr bwMode="auto">
            <a:xfrm>
              <a:off x="5525691" y="3682605"/>
              <a:ext cx="360996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FF"/>
                  </a:solidFill>
                </a:rPr>
                <a:t>? </a:t>
              </a:r>
            </a:p>
          </p:txBody>
        </p:sp>
        <p:sp>
          <p:nvSpPr>
            <p:cNvPr id="71699" name="Text Box 19"/>
            <p:cNvSpPr txBox="1">
              <a:spLocks noChangeArrowheads="1"/>
            </p:cNvSpPr>
            <p:nvPr/>
          </p:nvSpPr>
          <p:spPr bwMode="auto">
            <a:xfrm>
              <a:off x="3542111" y="4331495"/>
              <a:ext cx="979755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66"/>
                  </a:solidFill>
                </a:rPr>
                <a:t>Normal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sp>
          <p:nvSpPr>
            <p:cNvPr id="71700" name="Text Box 20"/>
            <p:cNvSpPr txBox="1">
              <a:spLocks noChangeArrowheads="1"/>
            </p:cNvSpPr>
            <p:nvPr/>
          </p:nvSpPr>
          <p:spPr bwMode="auto">
            <a:xfrm>
              <a:off x="2715818" y="4331495"/>
              <a:ext cx="668773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>
                  <a:solidFill>
                    <a:srgbClr val="000066"/>
                  </a:solidFill>
                </a:rPr>
                <a:t>High</a:t>
              </a:r>
              <a:endParaRPr lang="en-US" sz="2000" b="1">
                <a:solidFill>
                  <a:srgbClr val="0000FF"/>
                </a:solidFill>
              </a:endParaRPr>
            </a:p>
          </p:txBody>
        </p:sp>
        <p:cxnSp>
          <p:nvCxnSpPr>
            <p:cNvPr id="71701" name="AutoShape 21"/>
            <p:cNvCxnSpPr>
              <a:cxnSpLocks noChangeShapeType="1"/>
              <a:stCxn id="71699" idx="0"/>
              <a:endCxn id="71697" idx="2"/>
            </p:cNvCxnSpPr>
            <p:nvPr/>
          </p:nvCxnSpPr>
          <p:spPr bwMode="auto">
            <a:xfrm flipH="1" flipV="1">
              <a:off x="3672526" y="4082715"/>
              <a:ext cx="359463" cy="24878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1703" name="AutoShape 23"/>
            <p:cNvCxnSpPr>
              <a:cxnSpLocks noChangeShapeType="1"/>
              <a:stCxn id="71700" idx="0"/>
              <a:endCxn id="71697" idx="2"/>
            </p:cNvCxnSpPr>
            <p:nvPr/>
          </p:nvCxnSpPr>
          <p:spPr bwMode="auto">
            <a:xfrm flipV="1">
              <a:off x="3050205" y="4082715"/>
              <a:ext cx="622321" cy="24878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71704" name="Text Box 24"/>
            <p:cNvSpPr txBox="1">
              <a:spLocks noChangeArrowheads="1"/>
            </p:cNvSpPr>
            <p:nvPr/>
          </p:nvSpPr>
          <p:spPr bwMode="auto">
            <a:xfrm>
              <a:off x="2771775" y="4572001"/>
              <a:ext cx="49084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 u="sng">
                  <a:solidFill>
                    <a:srgbClr val="0000FF"/>
                  </a:solidFill>
                </a:rPr>
                <a:t>No</a:t>
              </a:r>
            </a:p>
          </p:txBody>
        </p:sp>
        <p:sp>
          <p:nvSpPr>
            <p:cNvPr id="71705" name="Text Box 25"/>
            <p:cNvSpPr txBox="1">
              <a:spLocks noChangeArrowheads="1"/>
            </p:cNvSpPr>
            <p:nvPr/>
          </p:nvSpPr>
          <p:spPr bwMode="auto">
            <a:xfrm>
              <a:off x="3657600" y="4560095"/>
              <a:ext cx="529632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sz="2000" b="1" u="sng">
                  <a:solidFill>
                    <a:srgbClr val="0000FF"/>
                  </a:solidFill>
                </a:rPr>
                <a:t>Yes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909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2428" y="365125"/>
            <a:ext cx="9361371" cy="1325563"/>
          </a:xfrm>
        </p:spPr>
        <p:txBody>
          <a:bodyPr/>
          <a:lstStyle/>
          <a:p>
            <a:r>
              <a:rPr lang="en-US" dirty="0"/>
              <a:t>Advantages </a:t>
            </a:r>
            <a:r>
              <a:rPr lang="en-US" dirty="0" smtClean="0"/>
              <a:t>of Decision </a:t>
            </a:r>
            <a:r>
              <a:rPr lang="en-US" dirty="0"/>
              <a:t>trees </a:t>
            </a:r>
            <a:r>
              <a:rPr lang="en-US" dirty="0" smtClean="0"/>
              <a:t>in </a:t>
            </a:r>
            <a:r>
              <a:rPr lang="en-US" dirty="0"/>
              <a:t>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825624"/>
            <a:ext cx="11658600" cy="47656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1. Cost-effective construction:</a:t>
            </a:r>
          </a:p>
          <a:p>
            <a:pPr marL="0" indent="0">
              <a:buNone/>
            </a:pPr>
            <a:r>
              <a:rPr lang="en-US" dirty="0" smtClean="0"/>
              <a:t>	 </a:t>
            </a:r>
            <a:r>
              <a:rPr lang="en-US" dirty="0"/>
              <a:t>- Decision trees offer a budget-friendly option for model </a:t>
            </a:r>
            <a:r>
              <a:rPr lang="en-US" dirty="0" smtClean="0"/>
              <a:t>			construction</a:t>
            </a:r>
            <a:r>
              <a:rPr lang="en-US" dirty="0"/>
              <a:t>, requiring minimal resources compared </a:t>
            </a:r>
            <a:r>
              <a:rPr lang="en-US" dirty="0" smtClean="0"/>
              <a:t>to alternative 	classification </a:t>
            </a:r>
            <a:r>
              <a:rPr lang="en-US" dirty="0"/>
              <a:t>methods.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2. Rapid classification of unknown records:</a:t>
            </a:r>
          </a:p>
          <a:p>
            <a:pPr marL="0" indent="0">
              <a:buNone/>
            </a:pPr>
            <a:r>
              <a:rPr lang="en-US" dirty="0"/>
              <a:t>   </a:t>
            </a:r>
            <a:r>
              <a:rPr lang="en-US" dirty="0" smtClean="0"/>
              <a:t>	- </a:t>
            </a:r>
            <a:r>
              <a:rPr lang="en-US" dirty="0"/>
              <a:t>Decision trees excel in quickly classifying new, unseen data instances.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3. Simple interpretation, especially for small </a:t>
            </a:r>
            <a:r>
              <a:rPr lang="en-US" dirty="0" smtClean="0"/>
              <a:t>trees.</a:t>
            </a:r>
          </a:p>
          <a:p>
            <a:pPr marL="0" indent="0">
              <a:buNone/>
            </a:pPr>
            <a:r>
              <a:rPr lang="en-US" dirty="0"/>
              <a:t>4. Comparable accuracy to other classification </a:t>
            </a:r>
            <a:r>
              <a:rPr lang="en-US" dirty="0" smtClean="0"/>
              <a:t>techniques.</a:t>
            </a:r>
          </a:p>
          <a:p>
            <a:pPr marL="0" indent="0">
              <a:buNone/>
            </a:pPr>
            <a:r>
              <a:rPr lang="en-US" dirty="0"/>
              <a:t>5. Automatic exclusion of irrelevant </a:t>
            </a:r>
            <a:r>
              <a:rPr lang="en-US" dirty="0" smtClean="0"/>
              <a:t>features: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	- </a:t>
            </a:r>
            <a:r>
              <a:rPr lang="en-US" dirty="0"/>
              <a:t>Decision trees inherently identify and exclude unimportant features during </a:t>
            </a:r>
            <a:r>
              <a:rPr lang="en-US" dirty="0" smtClean="0"/>
              <a:t>	the </a:t>
            </a:r>
            <a:r>
              <a:rPr lang="en-US" dirty="0"/>
              <a:t>classification process.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6435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2428" y="365125"/>
            <a:ext cx="9361371" cy="1325563"/>
          </a:xfrm>
        </p:spPr>
        <p:txBody>
          <a:bodyPr/>
          <a:lstStyle/>
          <a:p>
            <a:r>
              <a:rPr lang="en-US" dirty="0" smtClean="0"/>
              <a:t>Disadvantages of Decision </a:t>
            </a:r>
            <a:r>
              <a:rPr lang="en-US" dirty="0"/>
              <a:t>trees </a:t>
            </a:r>
            <a:r>
              <a:rPr lang="en-US" dirty="0" smtClean="0"/>
              <a:t>in </a:t>
            </a:r>
            <a:r>
              <a:rPr lang="en-US" dirty="0"/>
              <a:t>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200" y="1690688"/>
            <a:ext cx="11658600" cy="503237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1. Prone to overfitting:</a:t>
            </a:r>
          </a:p>
          <a:p>
            <a:pPr marL="0" indent="0">
              <a:buNone/>
            </a:pPr>
            <a:r>
              <a:rPr lang="en-US" dirty="0" smtClean="0"/>
              <a:t>	 - </a:t>
            </a:r>
            <a:r>
              <a:rPr lang="en-US" dirty="0"/>
              <a:t>Decision trees are susceptible to overfitting, where the model captures noise </a:t>
            </a:r>
            <a:r>
              <a:rPr lang="en-US" dirty="0" smtClean="0"/>
              <a:t>	or </a:t>
            </a:r>
            <a:r>
              <a:rPr lang="en-US" dirty="0"/>
              <a:t>anomalies in the training data instead of learning the underlying patterns. </a:t>
            </a:r>
            <a:r>
              <a:rPr lang="en-US" dirty="0" smtClean="0"/>
              <a:t>	This </a:t>
            </a:r>
            <a:r>
              <a:rPr lang="en-US" dirty="0"/>
              <a:t>can lead to poor generalization performance on unseen data.</a:t>
            </a:r>
          </a:p>
          <a:p>
            <a:pPr marL="0" indent="0">
              <a:buNone/>
            </a:pPr>
            <a:r>
              <a:rPr lang="en-US" dirty="0"/>
              <a:t>2. Restriction to parallel decision boundaries:</a:t>
            </a:r>
          </a:p>
          <a:p>
            <a:pPr marL="0" indent="0">
              <a:buNone/>
            </a:pPr>
            <a:r>
              <a:rPr lang="en-US" dirty="0" smtClean="0"/>
              <a:t>	  </a:t>
            </a:r>
            <a:r>
              <a:rPr lang="en-US" dirty="0"/>
              <a:t>- Decision boundaries in decision trees are constrained to be parallel to </a:t>
            </a:r>
            <a:r>
              <a:rPr lang="en-US" dirty="0" smtClean="0"/>
              <a:t>	attribute </a:t>
            </a:r>
            <a:r>
              <a:rPr lang="en-US" dirty="0"/>
              <a:t>axes, limiting their ability to capture complex relationships </a:t>
            </a:r>
            <a:r>
              <a:rPr lang="en-US" dirty="0" smtClean="0"/>
              <a:t>between 	features.</a:t>
            </a:r>
          </a:p>
          <a:p>
            <a:pPr marL="0" indent="0">
              <a:buNone/>
            </a:pPr>
            <a:r>
              <a:rPr lang="en-US" dirty="0"/>
              <a:t>3. Bias towards features with many levels:</a:t>
            </a:r>
          </a:p>
          <a:p>
            <a:pPr marL="0" indent="0">
              <a:buNone/>
            </a:pPr>
            <a:r>
              <a:rPr lang="en-US" dirty="0"/>
              <a:t>   </a:t>
            </a:r>
            <a:r>
              <a:rPr lang="en-US" dirty="0" smtClean="0"/>
              <a:t>	- </a:t>
            </a:r>
            <a:r>
              <a:rPr lang="en-US" dirty="0"/>
              <a:t>Decision tree models tend to favor splits on features with a large number of </a:t>
            </a:r>
            <a:r>
              <a:rPr lang="en-US" dirty="0" smtClean="0"/>
              <a:t>	levels </a:t>
            </a:r>
            <a:r>
              <a:rPr lang="en-US" dirty="0"/>
              <a:t>or categories, potentially leading to biased predictions if certain features </a:t>
            </a:r>
            <a:r>
              <a:rPr lang="en-US" dirty="0" smtClean="0"/>
              <a:t>	dominate </a:t>
            </a:r>
            <a:r>
              <a:rPr lang="en-US" dirty="0"/>
              <a:t>the decision-making process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/>
              <a:t>4. Sensitivity to small changes in training </a:t>
            </a:r>
            <a:r>
              <a:rPr lang="en-US" dirty="0" smtClean="0"/>
              <a:t>data.</a:t>
            </a:r>
          </a:p>
          <a:p>
            <a:pPr marL="0" indent="0">
              <a:buNone/>
            </a:pPr>
            <a:r>
              <a:rPr lang="en-US" dirty="0"/>
              <a:t>5. Difficulty interpreting large </a:t>
            </a:r>
            <a:r>
              <a:rPr lang="en-US" dirty="0" smtClean="0"/>
              <a:t>trees.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98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Medical </a:t>
            </a:r>
            <a:r>
              <a:rPr lang="en-US" b="1" dirty="0" smtClean="0"/>
              <a:t>Diagnosis</a:t>
            </a:r>
          </a:p>
          <a:p>
            <a:r>
              <a:rPr lang="en-US" b="1" dirty="0"/>
              <a:t>Credit Risk </a:t>
            </a:r>
            <a:r>
              <a:rPr lang="en-US" b="1" dirty="0" smtClean="0"/>
              <a:t>Assessment and </a:t>
            </a:r>
            <a:r>
              <a:rPr lang="en-US" b="1" dirty="0"/>
              <a:t>Fraud Detection</a:t>
            </a:r>
            <a:endParaRPr lang="en-US" b="1" dirty="0" smtClean="0"/>
          </a:p>
          <a:p>
            <a:r>
              <a:rPr lang="en-US" b="1" dirty="0"/>
              <a:t>Customer Relationship Management (</a:t>
            </a:r>
            <a:r>
              <a:rPr lang="en-US" b="1" dirty="0" smtClean="0"/>
              <a:t>CRM)</a:t>
            </a:r>
          </a:p>
          <a:p>
            <a:r>
              <a:rPr lang="en-US" b="1" dirty="0"/>
              <a:t>Predictive </a:t>
            </a:r>
            <a:r>
              <a:rPr lang="en-US" b="1" dirty="0" smtClean="0"/>
              <a:t>Maintenance</a:t>
            </a:r>
          </a:p>
          <a:p>
            <a:r>
              <a:rPr lang="en-US" b="1" dirty="0"/>
              <a:t>Crop Yield Prediction</a:t>
            </a:r>
            <a:endParaRPr lang="en-US" b="1" dirty="0" smtClean="0"/>
          </a:p>
          <a:p>
            <a:r>
              <a:rPr lang="en-US" b="1" dirty="0"/>
              <a:t>Churn </a:t>
            </a:r>
            <a:r>
              <a:rPr lang="en-US" b="1" dirty="0" smtClean="0"/>
              <a:t>Prediction</a:t>
            </a:r>
          </a:p>
          <a:p>
            <a:r>
              <a:rPr lang="en-US" b="1" dirty="0"/>
              <a:t>Sentiment Analysis</a:t>
            </a:r>
            <a:endParaRPr lang="en-US" b="1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Real-World Applications of Decision </a:t>
            </a:r>
            <a:r>
              <a:rPr lang="en-US" dirty="0" smtClean="0"/>
              <a:t>Trees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27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8EB910D-BCCE-48C3-A777-2BBA3B5EF7F6}"/>
              </a:ext>
            </a:extLst>
          </p:cNvPr>
          <p:cNvSpPr txBox="1"/>
          <p:nvPr/>
        </p:nvSpPr>
        <p:spPr>
          <a:xfrm>
            <a:off x="2336075" y="591732"/>
            <a:ext cx="35051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spc="22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+mj-ea"/>
                <a:cs typeface="Arial"/>
              </a:rPr>
              <a:t>Additional Resources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5B5933E-96DE-4005-A503-6847FCEAF4C8}"/>
              </a:ext>
            </a:extLst>
          </p:cNvPr>
          <p:cNvSpPr/>
          <p:nvPr/>
        </p:nvSpPr>
        <p:spPr>
          <a:xfrm>
            <a:off x="1524000" y="2055427"/>
            <a:ext cx="9867253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4250" lvl="1" indent="-457200">
              <a:spcAft>
                <a:spcPts val="600"/>
              </a:spcAft>
              <a:buClr>
                <a:srgbClr val="374D81"/>
              </a:buClr>
              <a:buFont typeface="Wingdings" panose="05000000000000000000" pitchFamily="2" charset="2"/>
              <a:buChar char="§"/>
            </a:pPr>
            <a:endParaRPr lang="en-US" sz="2400" b="1" spc="-45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984250" lvl="1" indent="-457200">
              <a:spcAft>
                <a:spcPts val="600"/>
              </a:spcAft>
              <a:buClr>
                <a:srgbClr val="374D81"/>
              </a:buClr>
              <a:buFont typeface="Wingdings" panose="05000000000000000000" pitchFamily="2" charset="2"/>
              <a:buChar char="§"/>
            </a:pPr>
            <a:r>
              <a:rPr lang="en-US" sz="2400" b="1" spc="-45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What </a:t>
            </a:r>
            <a:r>
              <a:rPr lang="en-US" sz="2400" b="1" spc="-45" dirty="0">
                <a:solidFill>
                  <a:schemeClr val="tx1">
                    <a:lumMod val="95000"/>
                    <a:lumOff val="5000"/>
                  </a:schemeClr>
                </a:solidFill>
              </a:rPr>
              <a:t>is the C4.5 algorithm and how does it work</a:t>
            </a:r>
            <a:r>
              <a:rPr lang="en-US" sz="2400" b="1" spc="-45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?</a:t>
            </a:r>
          </a:p>
          <a:p>
            <a:pPr marL="527050" lvl="1">
              <a:spcAft>
                <a:spcPts val="600"/>
              </a:spcAft>
              <a:buClr>
                <a:srgbClr val="374D81"/>
              </a:buClr>
            </a:pPr>
            <a:r>
              <a:rPr lang="en-US" sz="2400" b="1" spc="-45" dirty="0">
                <a:solidFill>
                  <a:srgbClr val="002060"/>
                </a:solidFill>
                <a:hlinkClick r:id="rId2"/>
              </a:rPr>
              <a:t>https://towardsdatascience.com/what-is-the-c4-5-algorithm-and-how-does-it-work-2b971a9e7db0#:~:text=3-,The%20C4.,(univariate%20or%20multivariate%20predictors</a:t>
            </a:r>
            <a:r>
              <a:rPr lang="en-US" sz="2400" b="1" spc="-45" dirty="0" smtClean="0">
                <a:solidFill>
                  <a:srgbClr val="002060"/>
                </a:solidFill>
                <a:hlinkClick r:id="rId2"/>
              </a:rPr>
              <a:t>)</a:t>
            </a:r>
            <a:r>
              <a:rPr lang="en-US" sz="2400" b="1" spc="-45" dirty="0" smtClean="0">
                <a:solidFill>
                  <a:srgbClr val="002060"/>
                </a:solidFill>
              </a:rPr>
              <a:t>.</a:t>
            </a:r>
          </a:p>
          <a:p>
            <a:pPr marL="984250" lvl="1" indent="-457200">
              <a:spcAft>
                <a:spcPts val="600"/>
              </a:spcAft>
              <a:buClr>
                <a:srgbClr val="374D81"/>
              </a:buClr>
              <a:buFont typeface="Wingdings" panose="05000000000000000000" pitchFamily="2" charset="2"/>
              <a:buChar char="§"/>
            </a:pPr>
            <a:r>
              <a:rPr lang="en-US" sz="2400" b="1" spc="-45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Decision trees : classification and regression trees (CART)</a:t>
            </a:r>
          </a:p>
          <a:p>
            <a:pPr marL="527050" lvl="1">
              <a:spcAft>
                <a:spcPts val="600"/>
              </a:spcAft>
              <a:buClr>
                <a:srgbClr val="374D81"/>
              </a:buClr>
            </a:pPr>
            <a:r>
              <a:rPr lang="en-US" sz="2400" b="1" spc="-45" dirty="0">
                <a:solidFill>
                  <a:schemeClr val="tx1">
                    <a:lumMod val="95000"/>
                    <a:lumOff val="5000"/>
                  </a:schemeClr>
                </a:solidFill>
                <a:hlinkClick r:id="rId3"/>
              </a:rPr>
              <a:t>https://www.niser.ac.in/~</a:t>
            </a:r>
            <a:r>
              <a:rPr lang="en-US" sz="2400" b="1" spc="-45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3"/>
              </a:rPr>
              <a:t>smishra/teach/cs460/23cs460/lectures/lec9.pdf</a:t>
            </a:r>
            <a:endParaRPr lang="en-US" sz="2400" b="1" spc="-45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27050" lvl="1">
              <a:spcAft>
                <a:spcPts val="600"/>
              </a:spcAft>
              <a:buClr>
                <a:srgbClr val="374D81"/>
              </a:buClr>
            </a:pPr>
            <a:endParaRPr lang="en-US" sz="2400" b="1" spc="-45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27050" lvl="1">
              <a:spcAft>
                <a:spcPts val="600"/>
              </a:spcAft>
              <a:buClr>
                <a:srgbClr val="374D81"/>
              </a:buClr>
            </a:pPr>
            <a:endParaRPr lang="en-US" sz="2400" b="1" spc="-45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984250" lvl="1" indent="-457200">
              <a:spcAft>
                <a:spcPts val="600"/>
              </a:spcAft>
              <a:buClr>
                <a:srgbClr val="374D81"/>
              </a:buClr>
              <a:buFont typeface="Wingdings" panose="05000000000000000000" pitchFamily="2" charset="2"/>
              <a:buChar char="§"/>
            </a:pPr>
            <a:endParaRPr lang="en-US" sz="2400" b="1" spc="-45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4835520-B914-48A1-95A2-CCC40323F097}"/>
              </a:ext>
            </a:extLst>
          </p:cNvPr>
          <p:cNvCxnSpPr>
            <a:cxnSpLocks/>
          </p:cNvCxnSpPr>
          <p:nvPr/>
        </p:nvCxnSpPr>
        <p:spPr>
          <a:xfrm>
            <a:off x="3442063" y="559526"/>
            <a:ext cx="2438400" cy="0"/>
          </a:xfrm>
          <a:prstGeom prst="line">
            <a:avLst/>
          </a:prstGeom>
          <a:ln w="508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CB284F4-0F17-4F7B-91D8-9800B7ABADC0}"/>
              </a:ext>
            </a:extLst>
          </p:cNvPr>
          <p:cNvCxnSpPr>
            <a:cxnSpLocks/>
          </p:cNvCxnSpPr>
          <p:nvPr/>
        </p:nvCxnSpPr>
        <p:spPr>
          <a:xfrm>
            <a:off x="1524000" y="2020389"/>
            <a:ext cx="4343400" cy="0"/>
          </a:xfrm>
          <a:prstGeom prst="line">
            <a:avLst/>
          </a:prstGeom>
          <a:ln w="508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2CDFF9D-6974-4D02-9390-007386087AA1}"/>
              </a:ext>
            </a:extLst>
          </p:cNvPr>
          <p:cNvCxnSpPr>
            <a:cxnSpLocks/>
          </p:cNvCxnSpPr>
          <p:nvPr/>
        </p:nvCxnSpPr>
        <p:spPr>
          <a:xfrm>
            <a:off x="5854337" y="533400"/>
            <a:ext cx="0" cy="1508760"/>
          </a:xfrm>
          <a:prstGeom prst="line">
            <a:avLst/>
          </a:prstGeom>
          <a:ln w="508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068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31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14825</TotalTime>
  <Words>2269</Words>
  <Application>Microsoft Office PowerPoint</Application>
  <PresentationFormat>Widescreen</PresentationFormat>
  <Paragraphs>1175</Paragraphs>
  <Slides>39</Slides>
  <Notes>31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54" baseType="lpstr">
      <vt:lpstr>Arial</vt:lpstr>
      <vt:lpstr>Arial Nova Cond Light</vt:lpstr>
      <vt:lpstr>Calibri</vt:lpstr>
      <vt:lpstr>Calibri Light</vt:lpstr>
      <vt:lpstr>Cambria Math</vt:lpstr>
      <vt:lpstr>Courier New</vt:lpstr>
      <vt:lpstr>Georgia</vt:lpstr>
      <vt:lpstr>Gill Sans</vt:lpstr>
      <vt:lpstr>Helvetica</vt:lpstr>
      <vt:lpstr>Symbol</vt:lpstr>
      <vt:lpstr>Times New Roman</vt:lpstr>
      <vt:lpstr>Verdana</vt:lpstr>
      <vt:lpstr>Wingdings</vt:lpstr>
      <vt:lpstr>Office Theme</vt:lpstr>
      <vt:lpstr>Equation</vt:lpstr>
      <vt:lpstr>PowerPoint Presentation</vt:lpstr>
      <vt:lpstr>PowerPoint Presentation</vt:lpstr>
      <vt:lpstr>Resources for this lecture</vt:lpstr>
      <vt:lpstr>Machine Learning Concept</vt:lpstr>
      <vt:lpstr>Machine Learning Concept</vt:lpstr>
      <vt:lpstr>Machine Learning Concept</vt:lpstr>
      <vt:lpstr>Machine Learning Concept</vt:lpstr>
      <vt:lpstr>Machine Learning Approaches </vt:lpstr>
      <vt:lpstr>Classification Algorithms in Machine Learning</vt:lpstr>
      <vt:lpstr>Clustering Algorithms in Machine Learning</vt:lpstr>
      <vt:lpstr>PowerPoint Presentation</vt:lpstr>
      <vt:lpstr>What is decision tree</vt:lpstr>
      <vt:lpstr>Components of decision tree classification</vt:lpstr>
      <vt:lpstr>Basic Decision Tree Algorithm by Example</vt:lpstr>
      <vt:lpstr>Basic Decision Tree Algorithm by Example</vt:lpstr>
      <vt:lpstr>Picking the Root Attribute</vt:lpstr>
      <vt:lpstr>Picking the Root Attribute</vt:lpstr>
      <vt:lpstr>Picking the Root Attribute</vt:lpstr>
      <vt:lpstr>Computing  purity: Information Measure</vt:lpstr>
      <vt:lpstr>Entropy</vt:lpstr>
      <vt:lpstr>Entropy</vt:lpstr>
      <vt:lpstr>Entropy</vt:lpstr>
      <vt:lpstr>Practice </vt:lpstr>
      <vt:lpstr>Information Gain</vt:lpstr>
      <vt:lpstr>Will I play tennis today? </vt:lpstr>
      <vt:lpstr>Will I play tennis today? </vt:lpstr>
      <vt:lpstr>Information Gain: Outlook</vt:lpstr>
      <vt:lpstr>Information Gain: Humidity</vt:lpstr>
      <vt:lpstr>Which feature to split on? </vt:lpstr>
      <vt:lpstr>An Illustrative Example</vt:lpstr>
      <vt:lpstr>An Illustrative Example</vt:lpstr>
      <vt:lpstr>An Illustrative Example</vt:lpstr>
      <vt:lpstr>An Illustrative Example</vt:lpstr>
      <vt:lpstr>An Illustrative Example</vt:lpstr>
      <vt:lpstr>Advantages of Decision trees in classification</vt:lpstr>
      <vt:lpstr>Disadvantages of Decision trees in classification</vt:lpstr>
      <vt:lpstr>Real-World Applications of Decision Trees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GoogleEltaweel</cp:lastModifiedBy>
  <cp:revision>604</cp:revision>
  <dcterms:created xsi:type="dcterms:W3CDTF">2023-04-29T09:08:23Z</dcterms:created>
  <dcterms:modified xsi:type="dcterms:W3CDTF">2024-03-23T01:02:08Z</dcterms:modified>
</cp:coreProperties>
</file>