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diagrams/colors3.xml" ContentType="application/vnd.openxmlformats-officedocument.drawingml.diagramColors+xml"/>
  <Override PartName="/ppt/diagrams/drawing3.xml" ContentType="application/vnd.ms-office.drawingml.diagramDrawing+xml"/>
  <Override PartName="/ppt/diagrams/quickStyle2.xml" ContentType="application/vnd.openxmlformats-officedocument.drawingml.diagramStyle+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4.xml" ContentType="application/vnd.openxmlformats-officedocument.drawingml.diagramLayout+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ppt/changesInfos/changesInfo1.xml" ContentType="application/vnd.ms-powerpoint.changes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6" r:id="rId2"/>
    <p:sldId id="543" r:id="rId3"/>
    <p:sldId id="764" r:id="rId4"/>
    <p:sldId id="806" r:id="rId5"/>
    <p:sldId id="766" r:id="rId6"/>
    <p:sldId id="807" r:id="rId7"/>
    <p:sldId id="820" r:id="rId8"/>
    <p:sldId id="821" r:id="rId9"/>
    <p:sldId id="822" r:id="rId10"/>
    <p:sldId id="823" r:id="rId11"/>
    <p:sldId id="824" r:id="rId12"/>
    <p:sldId id="825" r:id="rId13"/>
    <p:sldId id="839" r:id="rId14"/>
    <p:sldId id="811" r:id="rId15"/>
    <p:sldId id="812" r:id="rId16"/>
    <p:sldId id="846" r:id="rId17"/>
    <p:sldId id="817" r:id="rId18"/>
    <p:sldId id="818" r:id="rId19"/>
    <p:sldId id="815" r:id="rId20"/>
    <p:sldId id="814" r:id="rId21"/>
    <p:sldId id="840" r:id="rId22"/>
    <p:sldId id="842" r:id="rId23"/>
    <p:sldId id="848" r:id="rId24"/>
    <p:sldId id="841" r:id="rId25"/>
    <p:sldId id="838" r:id="rId26"/>
    <p:sldId id="843" r:id="rId27"/>
    <p:sldId id="844" r:id="rId28"/>
    <p:sldId id="831" r:id="rId29"/>
    <p:sldId id="849" r:id="rId30"/>
    <p:sldId id="832" r:id="rId31"/>
    <p:sldId id="833" r:id="rId32"/>
    <p:sldId id="850" r:id="rId33"/>
    <p:sldId id="834" r:id="rId34"/>
    <p:sldId id="835" r:id="rId35"/>
    <p:sldId id="830" r:id="rId36"/>
    <p:sldId id="836" r:id="rId37"/>
    <p:sldId id="837" r:id="rId38"/>
    <p:sldId id="845" r:id="rId39"/>
    <p:sldId id="82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806"/>
            <p14:sldId id="766"/>
            <p14:sldId id="807"/>
            <p14:sldId id="820"/>
            <p14:sldId id="821"/>
            <p14:sldId id="822"/>
            <p14:sldId id="823"/>
            <p14:sldId id="824"/>
            <p14:sldId id="825"/>
            <p14:sldId id="839"/>
            <p14:sldId id="811"/>
            <p14:sldId id="812"/>
            <p14:sldId id="846"/>
            <p14:sldId id="817"/>
            <p14:sldId id="818"/>
            <p14:sldId id="815"/>
            <p14:sldId id="814"/>
            <p14:sldId id="840"/>
            <p14:sldId id="842"/>
            <p14:sldId id="848"/>
            <p14:sldId id="841"/>
            <p14:sldId id="838"/>
            <p14:sldId id="843"/>
            <p14:sldId id="844"/>
            <p14:sldId id="831"/>
            <p14:sldId id="849"/>
            <p14:sldId id="832"/>
            <p14:sldId id="833"/>
            <p14:sldId id="850"/>
            <p14:sldId id="834"/>
            <p14:sldId id="835"/>
            <p14:sldId id="830"/>
            <p14:sldId id="836"/>
            <p14:sldId id="837"/>
            <p14:sldId id="845"/>
            <p14:sldId id="829"/>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2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rtl="0"/>
          <a:r>
            <a:rPr lang="en-US" sz="2400" b="1" i="0" dirty="0"/>
            <a:t>Human resources define</a:t>
          </a:r>
          <a:endParaRPr lang="ar-SA" sz="2400" b="1" i="0" dirty="0"/>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rtl="0"/>
          <a:r>
            <a:rPr lang="en-GB" sz="2400" b="1" i="0"/>
            <a:t>Function of human resources</a:t>
          </a:r>
          <a:endParaRPr lang="ar-SA" sz="2400" b="1" i="0"/>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rtl="0"/>
          <a:r>
            <a:rPr lang="en-US" sz="2400" b="1" i="0" dirty="0"/>
            <a:t>Human Resource Management</a:t>
          </a:r>
          <a:endParaRPr lang="ar-SA" sz="2400" b="1" i="0" dirty="0"/>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rtl="0"/>
          <a:r>
            <a:rPr lang="en-GB" sz="2400" b="1" i="0" dirty="0"/>
            <a:t>Human resource planning</a:t>
          </a:r>
          <a:r>
            <a:rPr lang="en-US" sz="2400" b="1" i="0" u="sng" dirty="0"/>
            <a:t> </a:t>
          </a:r>
          <a:endParaRPr lang="ar-SA" sz="2400" b="1" i="0" dirty="0"/>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4B6344C0-F793-49B2-B575-C19C01AD67A7}">
      <dgm:prSet custT="1"/>
      <dgm:spPr/>
      <dgm:t>
        <a:bodyPr/>
        <a:lstStyle/>
        <a:p>
          <a:pPr rtl="0"/>
          <a:r>
            <a:rPr lang="en-US" sz="2400" b="1" i="0" dirty="0"/>
            <a:t>Dynamic Human Resource Management Environment</a:t>
          </a:r>
          <a:endParaRPr lang="ar-SA" sz="2400" b="1" i="0" dirty="0"/>
        </a:p>
      </dgm:t>
    </dgm:pt>
    <dgm:pt modelId="{30D642BF-DC82-4691-A5D2-9EE1CE991466}" type="parTrans" cxnId="{EBC08B4E-68C1-4A6A-84C0-54A659EB6736}">
      <dgm:prSet/>
      <dgm:spPr/>
      <dgm:t>
        <a:bodyPr/>
        <a:lstStyle/>
        <a:p>
          <a:endParaRPr lang="en-US" sz="2800" b="1" i="0"/>
        </a:p>
      </dgm:t>
    </dgm:pt>
    <dgm:pt modelId="{21CEDCB6-DAC0-4D4F-8E10-294D9E5A5809}" type="sibTrans" cxnId="{EBC08B4E-68C1-4A6A-84C0-54A659EB6736}">
      <dgm:prSet/>
      <dgm:spPr/>
      <dgm:t>
        <a:bodyPr/>
        <a:lstStyle/>
        <a:p>
          <a:endParaRPr lang="en-US" sz="2800" b="1" i="0"/>
        </a:p>
      </dgm:t>
    </dgm:pt>
    <dgm:pt modelId="{6B924DF5-88F7-42B2-9E77-14339BC015F7}">
      <dgm:prSet custT="1"/>
      <dgm:spPr/>
      <dgm:t>
        <a:bodyPr/>
        <a:lstStyle/>
        <a:p>
          <a:pPr rtl="0"/>
          <a:r>
            <a:rPr lang="en-US" sz="2400" b="1" i="0" dirty="0"/>
            <a:t>Human Resource Management Functions</a:t>
          </a:r>
          <a:endParaRPr lang="ar-SA" sz="2400" b="1" i="0" dirty="0"/>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5A4B001E-7AE3-47A9-AE5B-B96CAF192DA9}" type="pres">
      <dgm:prSet presAssocID="{9273A4A4-441D-433E-9ABB-EBC2B8216F8D}" presName="spaceBetweenRectangles" presStyleCnt="0"/>
      <dgm:spPr/>
    </dgm:pt>
    <dgm:pt modelId="{7DBD7381-070B-4F11-A639-01F79B8611EA}" type="pres">
      <dgm:prSet presAssocID="{4B6344C0-F793-49B2-B575-C19C01AD67A7}" presName="parentLin" presStyleCnt="0"/>
      <dgm:spPr/>
    </dgm:pt>
    <dgm:pt modelId="{A877B709-56E3-4EF2-803D-D16028197383}" type="pres">
      <dgm:prSet presAssocID="{4B6344C0-F793-49B2-B575-C19C01AD67A7}" presName="parentLeftMargin" presStyleLbl="node1" presStyleIdx="4" presStyleCnt="6"/>
      <dgm:spPr/>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pt>
    <dgm:pt modelId="{D5331380-456C-4415-821B-C2BFF3F456EB}" type="pres">
      <dgm:prSet presAssocID="{4B6344C0-F793-49B2-B575-C19C01AD67A7}" presName="negativeSpace" presStyleCnt="0"/>
      <dgm:spPr/>
    </dgm:pt>
    <dgm:pt modelId="{5A0AFF7E-E452-4DC9-925C-2716295695C0}" type="pres">
      <dgm:prSet presAssocID="{4B6344C0-F793-49B2-B575-C19C01AD67A7}"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EBC08B4E-68C1-4A6A-84C0-54A659EB6736}" srcId="{B492AF84-98C6-4813-90DD-339E461941FF}" destId="{4B6344C0-F793-49B2-B575-C19C01AD67A7}" srcOrd="5" destOrd="0" parTransId="{30D642BF-DC82-4691-A5D2-9EE1CE991466}" sibTransId="{21CEDCB6-DAC0-4D4F-8E10-294D9E5A5809}"/>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345E02FC-4E2C-423B-9902-E13AA83BE4EC}" type="presOf" srcId="{4B6344C0-F793-49B2-B575-C19C01AD67A7}" destId="{BC4C9EDF-5ABC-426C-B306-25C21F10B47E}"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096B46-C393-437A-B5D9-D34BA2C4C7CC}"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76899B7-EC1E-4338-A369-F30FCF2ED9DF}">
      <dgm:prSet phldrT="[Text]" custT="1"/>
      <dgm:spPr/>
      <dgm:t>
        <a:bodyPr/>
        <a:lstStyle/>
        <a:p>
          <a:r>
            <a:rPr lang="en-US" altLang="ar-SA" sz="3200" b="1" dirty="0">
              <a:solidFill>
                <a:srgbClr val="C00000"/>
              </a:solidFill>
            </a:rPr>
            <a:t>Staffing</a:t>
          </a:r>
          <a:endParaRPr lang="en-US" sz="3200" dirty="0"/>
        </a:p>
      </dgm:t>
    </dgm:pt>
    <dgm:pt modelId="{530E449D-3680-47B6-90D0-830B071ED9E4}" type="parTrans" cxnId="{3BB42312-A22B-4888-A522-52BE15199839}">
      <dgm:prSet/>
      <dgm:spPr/>
      <dgm:t>
        <a:bodyPr/>
        <a:lstStyle/>
        <a:p>
          <a:endParaRPr lang="en-US"/>
        </a:p>
      </dgm:t>
    </dgm:pt>
    <dgm:pt modelId="{26C832D2-778F-442C-B7AD-4930765FBC96}" type="sibTrans" cxnId="{3BB42312-A22B-4888-A522-52BE15199839}">
      <dgm:prSet/>
      <dgm:spPr/>
      <dgm:t>
        <a:bodyPr/>
        <a:lstStyle/>
        <a:p>
          <a:endParaRPr lang="en-US"/>
        </a:p>
      </dgm:t>
    </dgm:pt>
    <dgm:pt modelId="{8DA53B74-3F02-43CE-9A72-E7174807AB31}">
      <dgm:prSet phldrT="[Text]" custT="1"/>
      <dgm:spPr/>
      <dgm:t>
        <a:bodyPr/>
        <a:lstStyle/>
        <a:p>
          <a:pPr>
            <a:buClr>
              <a:srgbClr val="FF0000"/>
            </a:buClr>
            <a:buFont typeface="Wingdings" panose="05000000000000000000" pitchFamily="2" charset="2"/>
            <a:buChar char="q"/>
          </a:pPr>
          <a:r>
            <a:rPr lang="en-US" altLang="ar-SA" sz="2400" b="1" dirty="0"/>
            <a:t>Job Analysis</a:t>
          </a:r>
          <a:endParaRPr lang="en-US" sz="2400" dirty="0"/>
        </a:p>
      </dgm:t>
    </dgm:pt>
    <dgm:pt modelId="{D7504F7B-6183-4C9A-9E31-4DB609DB5F32}" type="parTrans" cxnId="{979FD056-43B2-41EC-AD74-2FA843B4CBEE}">
      <dgm:prSet/>
      <dgm:spPr/>
      <dgm:t>
        <a:bodyPr/>
        <a:lstStyle/>
        <a:p>
          <a:endParaRPr lang="en-US"/>
        </a:p>
      </dgm:t>
    </dgm:pt>
    <dgm:pt modelId="{5BCA48D0-E666-4FDB-8088-EB912FEA0635}" type="sibTrans" cxnId="{979FD056-43B2-41EC-AD74-2FA843B4CBEE}">
      <dgm:prSet/>
      <dgm:spPr/>
      <dgm:t>
        <a:bodyPr/>
        <a:lstStyle/>
        <a:p>
          <a:endParaRPr lang="en-US"/>
        </a:p>
      </dgm:t>
    </dgm:pt>
    <dgm:pt modelId="{34C374E9-D32B-45AF-8D70-F73404625A85}">
      <dgm:prSet phldrT="[Text]" custT="1"/>
      <dgm:spPr/>
      <dgm:t>
        <a:bodyPr/>
        <a:lstStyle/>
        <a:p>
          <a:r>
            <a:rPr lang="en-US" altLang="ar-SA" sz="2000" b="1" dirty="0"/>
            <a:t>Selection</a:t>
          </a:r>
          <a:endParaRPr lang="en-US" sz="1300" dirty="0"/>
        </a:p>
      </dgm:t>
    </dgm:pt>
    <dgm:pt modelId="{0436B139-39C3-4709-8B47-BEB4EF398459}" type="parTrans" cxnId="{D111501A-D9AA-4A7B-9999-ED90E49F8508}">
      <dgm:prSet/>
      <dgm:spPr/>
      <dgm:t>
        <a:bodyPr/>
        <a:lstStyle/>
        <a:p>
          <a:endParaRPr lang="en-US"/>
        </a:p>
      </dgm:t>
    </dgm:pt>
    <dgm:pt modelId="{9045677A-E501-495E-8E3E-D6EECB7DA69B}" type="sibTrans" cxnId="{D111501A-D9AA-4A7B-9999-ED90E49F8508}">
      <dgm:prSet/>
      <dgm:spPr/>
      <dgm:t>
        <a:bodyPr/>
        <a:lstStyle/>
        <a:p>
          <a:endParaRPr lang="en-US"/>
        </a:p>
      </dgm:t>
    </dgm:pt>
    <dgm:pt modelId="{2411057A-D79C-41B0-95DE-B081FDD5849E}">
      <dgm:prSet phldrT="[Text]" custT="1"/>
      <dgm:spPr/>
      <dgm:t>
        <a:bodyPr/>
        <a:lstStyle/>
        <a:p>
          <a:pPr>
            <a:buClr>
              <a:srgbClr val="FF0000"/>
            </a:buClr>
            <a:buFont typeface="Wingdings" panose="05000000000000000000" pitchFamily="2" charset="2"/>
            <a:buChar char="q"/>
          </a:pPr>
          <a:r>
            <a:rPr lang="en-US" altLang="ar-SA" sz="2000" b="1" dirty="0"/>
            <a:t>Human Resource Planning</a:t>
          </a:r>
          <a:endParaRPr lang="en-US" sz="2000" dirty="0"/>
        </a:p>
      </dgm:t>
    </dgm:pt>
    <dgm:pt modelId="{B73AFDD5-44B5-4B85-AB55-0925CE94B5F4}" type="parTrans" cxnId="{DB533BCB-7529-4854-8EEC-9BEEE9D2C226}">
      <dgm:prSet/>
      <dgm:spPr/>
      <dgm:t>
        <a:bodyPr/>
        <a:lstStyle/>
        <a:p>
          <a:endParaRPr lang="en-US"/>
        </a:p>
      </dgm:t>
    </dgm:pt>
    <dgm:pt modelId="{39036CF1-1185-4A19-890F-8B417FEE6FF8}" type="sibTrans" cxnId="{DB533BCB-7529-4854-8EEC-9BEEE9D2C226}">
      <dgm:prSet/>
      <dgm:spPr/>
      <dgm:t>
        <a:bodyPr/>
        <a:lstStyle/>
        <a:p>
          <a:endParaRPr lang="en-US"/>
        </a:p>
      </dgm:t>
    </dgm:pt>
    <dgm:pt modelId="{9149FA1F-B042-4049-B4A3-4AFDC1B184E9}">
      <dgm:prSet phldrT="[Text]" custT="1"/>
      <dgm:spPr/>
      <dgm:t>
        <a:bodyPr/>
        <a:lstStyle/>
        <a:p>
          <a:r>
            <a:rPr lang="en-US" altLang="ar-SA" sz="2000" b="1" dirty="0"/>
            <a:t>Recruitment</a:t>
          </a:r>
          <a:endParaRPr lang="en-US" sz="1300" dirty="0"/>
        </a:p>
      </dgm:t>
    </dgm:pt>
    <dgm:pt modelId="{E57D5C20-D5A4-46A1-B8D1-7F750BC56A30}" type="parTrans" cxnId="{45705F76-27EE-4C58-A871-B9A775A0050D}">
      <dgm:prSet/>
      <dgm:spPr/>
      <dgm:t>
        <a:bodyPr/>
        <a:lstStyle/>
        <a:p>
          <a:endParaRPr lang="en-US"/>
        </a:p>
      </dgm:t>
    </dgm:pt>
    <dgm:pt modelId="{6DF747B7-D593-4397-A03D-CD1F4FD45A16}" type="sibTrans" cxnId="{45705F76-27EE-4C58-A871-B9A775A0050D}">
      <dgm:prSet/>
      <dgm:spPr/>
      <dgm:t>
        <a:bodyPr/>
        <a:lstStyle/>
        <a:p>
          <a:endParaRPr lang="en-US"/>
        </a:p>
      </dgm:t>
    </dgm:pt>
    <dgm:pt modelId="{2155F892-C185-40D6-BBD6-1017EF5DEA23}">
      <dgm:prSet phldrT="[Text]"/>
      <dgm:spPr/>
      <dgm:t>
        <a:bodyPr/>
        <a:lstStyle/>
        <a:p>
          <a:r>
            <a:rPr lang="en-US" altLang="ar-SA" b="1" dirty="0"/>
            <a:t>Systematic process of determining skills, duties, and knowledge required for performing jobs in organization</a:t>
          </a:r>
          <a:endParaRPr lang="en-US" dirty="0"/>
        </a:p>
      </dgm:t>
    </dgm:pt>
    <dgm:pt modelId="{8138E6F8-5032-4E17-BE9C-602C8FA0008F}" type="parTrans" cxnId="{020423D5-E1C4-4BB1-A62E-9218EFE28EBA}">
      <dgm:prSet/>
      <dgm:spPr/>
      <dgm:t>
        <a:bodyPr/>
        <a:lstStyle/>
        <a:p>
          <a:endParaRPr lang="en-US"/>
        </a:p>
      </dgm:t>
    </dgm:pt>
    <dgm:pt modelId="{B549C1B8-7E09-4F65-BCD3-EF445227180D}" type="sibTrans" cxnId="{020423D5-E1C4-4BB1-A62E-9218EFE28EBA}">
      <dgm:prSet/>
      <dgm:spPr/>
      <dgm:t>
        <a:bodyPr/>
        <a:lstStyle/>
        <a:p>
          <a:endParaRPr lang="en-US"/>
        </a:p>
      </dgm:t>
    </dgm:pt>
    <dgm:pt modelId="{4F2AFC2D-3DE3-483C-B2BD-862F0449384A}">
      <dgm:prSet phldrT="[Text]"/>
      <dgm:spPr/>
      <dgm:t>
        <a:bodyPr/>
        <a:lstStyle/>
        <a:p>
          <a:pPr>
            <a:buFont typeface="Arial" panose="020B0604020202020204" pitchFamily="34" charset="0"/>
            <a:buNone/>
          </a:pPr>
          <a:r>
            <a:rPr lang="en-US" altLang="ar-SA" b="1" dirty="0"/>
            <a:t>Attracting individuals on a timely basis, in sufficient numbers, and with appropriate qualifications, to apply for jobs with an organization</a:t>
          </a:r>
          <a:endParaRPr lang="en-US" dirty="0"/>
        </a:p>
      </dgm:t>
    </dgm:pt>
    <dgm:pt modelId="{CF71DA75-BEE7-491B-9391-048C45D1DF15}" type="parTrans" cxnId="{F6261C93-F022-475E-B8DD-9D30DF1013BB}">
      <dgm:prSet/>
      <dgm:spPr/>
      <dgm:t>
        <a:bodyPr/>
        <a:lstStyle/>
        <a:p>
          <a:endParaRPr lang="en-US"/>
        </a:p>
      </dgm:t>
    </dgm:pt>
    <dgm:pt modelId="{28F2A6C1-CCAC-476F-8517-CDC50C3898F6}" type="sibTrans" cxnId="{F6261C93-F022-475E-B8DD-9D30DF1013BB}">
      <dgm:prSet/>
      <dgm:spPr/>
      <dgm:t>
        <a:bodyPr/>
        <a:lstStyle/>
        <a:p>
          <a:endParaRPr lang="en-US"/>
        </a:p>
      </dgm:t>
    </dgm:pt>
    <dgm:pt modelId="{1F6741DA-011E-42EB-981C-718008A823CA}">
      <dgm:prSet phldrT="[Text]"/>
      <dgm:spPr/>
      <dgm:t>
        <a:bodyPr/>
        <a:lstStyle/>
        <a:p>
          <a:pPr>
            <a:buFont typeface="Arial" panose="020B0604020202020204" pitchFamily="34" charset="0"/>
            <a:buNone/>
          </a:pPr>
          <a:r>
            <a:rPr lang="en-US" altLang="ar-SA" b="1" dirty="0"/>
            <a:t>Choosing from a group of applicants the individual best suited for a particular position in the organization </a:t>
          </a:r>
          <a:endParaRPr lang="en-US" dirty="0"/>
        </a:p>
      </dgm:t>
    </dgm:pt>
    <dgm:pt modelId="{B7856850-D14F-402D-94F5-6308CEBDDFD3}" type="parTrans" cxnId="{78D1A595-D69F-4A75-8F0D-BB95D2086989}">
      <dgm:prSet/>
      <dgm:spPr/>
      <dgm:t>
        <a:bodyPr/>
        <a:lstStyle/>
        <a:p>
          <a:endParaRPr lang="en-US"/>
        </a:p>
      </dgm:t>
    </dgm:pt>
    <dgm:pt modelId="{B41ABAD2-931B-4A91-B3DB-C479856EBCC7}" type="sibTrans" cxnId="{78D1A595-D69F-4A75-8F0D-BB95D2086989}">
      <dgm:prSet/>
      <dgm:spPr/>
      <dgm:t>
        <a:bodyPr/>
        <a:lstStyle/>
        <a:p>
          <a:endParaRPr lang="en-US"/>
        </a:p>
      </dgm:t>
    </dgm:pt>
    <dgm:pt modelId="{EC530A62-BD4E-4E96-9C87-53F2CEB44976}">
      <dgm:prSet phldrT="[Text]" custT="1"/>
      <dgm:spPr/>
      <dgm:t>
        <a:bodyPr/>
        <a:lstStyle/>
        <a:p>
          <a:r>
            <a:rPr lang="en-US" altLang="ar-SA" sz="1800" b="1" u="none" dirty="0">
              <a:solidFill>
                <a:schemeClr val="tx1"/>
              </a:solidFill>
            </a:rPr>
            <a:t>includes all activities managers do to forecast current and future HR needs</a:t>
          </a:r>
          <a:endParaRPr lang="en-US" sz="1800" b="1" u="none" dirty="0">
            <a:solidFill>
              <a:schemeClr val="tx1"/>
            </a:solidFill>
          </a:endParaRPr>
        </a:p>
      </dgm:t>
    </dgm:pt>
    <dgm:pt modelId="{F049ACB1-F8AB-47DF-9F27-ED75B16C0F38}" type="parTrans" cxnId="{EDE003E2-0D7C-4043-A82B-7E29CE22D1A6}">
      <dgm:prSet/>
      <dgm:spPr/>
      <dgm:t>
        <a:bodyPr/>
        <a:lstStyle/>
        <a:p>
          <a:endParaRPr lang="en-US"/>
        </a:p>
      </dgm:t>
    </dgm:pt>
    <dgm:pt modelId="{3FF8F542-369D-4751-8D70-1D0DC9B20B11}" type="sibTrans" cxnId="{EDE003E2-0D7C-4043-A82B-7E29CE22D1A6}">
      <dgm:prSet/>
      <dgm:spPr/>
      <dgm:t>
        <a:bodyPr/>
        <a:lstStyle/>
        <a:p>
          <a:endParaRPr lang="en-US"/>
        </a:p>
      </dgm:t>
    </dgm:pt>
    <dgm:pt modelId="{3DB32E2C-E0F0-4E3A-98C7-10BF6660A173}" type="pres">
      <dgm:prSet presAssocID="{D8096B46-C393-437A-B5D9-D34BA2C4C7CC}" presName="hierChild1" presStyleCnt="0">
        <dgm:presLayoutVars>
          <dgm:chPref val="1"/>
          <dgm:dir/>
          <dgm:animOne val="branch"/>
          <dgm:animLvl val="lvl"/>
          <dgm:resizeHandles/>
        </dgm:presLayoutVars>
      </dgm:prSet>
      <dgm:spPr/>
    </dgm:pt>
    <dgm:pt modelId="{4C988DEA-7F20-4923-B1D5-465543C8A5DA}" type="pres">
      <dgm:prSet presAssocID="{576899B7-EC1E-4338-A369-F30FCF2ED9DF}" presName="hierRoot1" presStyleCnt="0"/>
      <dgm:spPr/>
    </dgm:pt>
    <dgm:pt modelId="{9BD3AC44-B8B2-4D8C-92A3-1D9EF7ACFEA3}" type="pres">
      <dgm:prSet presAssocID="{576899B7-EC1E-4338-A369-F30FCF2ED9DF}" presName="composite" presStyleCnt="0"/>
      <dgm:spPr/>
    </dgm:pt>
    <dgm:pt modelId="{5E572255-9C64-4DC7-8728-C851D9D657EC}" type="pres">
      <dgm:prSet presAssocID="{576899B7-EC1E-4338-A369-F30FCF2ED9DF}" presName="background" presStyleLbl="node0" presStyleIdx="0" presStyleCnt="1"/>
      <dgm:spPr/>
    </dgm:pt>
    <dgm:pt modelId="{06EAED25-CCA2-40CE-B868-85A6D8B0B54E}" type="pres">
      <dgm:prSet presAssocID="{576899B7-EC1E-4338-A369-F30FCF2ED9DF}" presName="text" presStyleLbl="fgAcc0" presStyleIdx="0" presStyleCnt="1" custScaleY="67102">
        <dgm:presLayoutVars>
          <dgm:chPref val="3"/>
        </dgm:presLayoutVars>
      </dgm:prSet>
      <dgm:spPr/>
    </dgm:pt>
    <dgm:pt modelId="{2331FCC9-C8C3-4AE4-809E-F603EBD64FE0}" type="pres">
      <dgm:prSet presAssocID="{576899B7-EC1E-4338-A369-F30FCF2ED9DF}" presName="hierChild2" presStyleCnt="0"/>
      <dgm:spPr/>
    </dgm:pt>
    <dgm:pt modelId="{C1958A51-BDE1-43B2-B578-2F697753C262}" type="pres">
      <dgm:prSet presAssocID="{D7504F7B-6183-4C9A-9E31-4DB609DB5F32}" presName="Name10" presStyleLbl="parChTrans1D2" presStyleIdx="0" presStyleCnt="4"/>
      <dgm:spPr/>
    </dgm:pt>
    <dgm:pt modelId="{97518929-E577-4D01-875B-F6B1D02CCAEF}" type="pres">
      <dgm:prSet presAssocID="{8DA53B74-3F02-43CE-9A72-E7174807AB31}" presName="hierRoot2" presStyleCnt="0"/>
      <dgm:spPr/>
    </dgm:pt>
    <dgm:pt modelId="{66A3A933-1F51-4727-9E2B-3DBE17C186BF}" type="pres">
      <dgm:prSet presAssocID="{8DA53B74-3F02-43CE-9A72-E7174807AB31}" presName="composite2" presStyleCnt="0"/>
      <dgm:spPr/>
    </dgm:pt>
    <dgm:pt modelId="{CD134FF5-5AD7-4AB3-8B32-89FB78EE6BDD}" type="pres">
      <dgm:prSet presAssocID="{8DA53B74-3F02-43CE-9A72-E7174807AB31}" presName="background2" presStyleLbl="node2" presStyleIdx="0" presStyleCnt="4"/>
      <dgm:spPr/>
    </dgm:pt>
    <dgm:pt modelId="{E58CA338-AF96-4C4D-AD17-27FA455EB078}" type="pres">
      <dgm:prSet presAssocID="{8DA53B74-3F02-43CE-9A72-E7174807AB31}" presName="text2" presStyleLbl="fgAcc2" presStyleIdx="0" presStyleCnt="4">
        <dgm:presLayoutVars>
          <dgm:chPref val="3"/>
        </dgm:presLayoutVars>
      </dgm:prSet>
      <dgm:spPr/>
    </dgm:pt>
    <dgm:pt modelId="{080C8541-0210-4894-A9AE-924896E231E5}" type="pres">
      <dgm:prSet presAssocID="{8DA53B74-3F02-43CE-9A72-E7174807AB31}" presName="hierChild3" presStyleCnt="0"/>
      <dgm:spPr/>
    </dgm:pt>
    <dgm:pt modelId="{116F6C90-B3AF-4047-83B6-E06485ACD45E}" type="pres">
      <dgm:prSet presAssocID="{8138E6F8-5032-4E17-BE9C-602C8FA0008F}" presName="Name17" presStyleLbl="parChTrans1D3" presStyleIdx="0" presStyleCnt="4"/>
      <dgm:spPr/>
    </dgm:pt>
    <dgm:pt modelId="{A73409D9-A6B0-434D-83EF-D5AB5BE8137D}" type="pres">
      <dgm:prSet presAssocID="{2155F892-C185-40D6-BBD6-1017EF5DEA23}" presName="hierRoot3" presStyleCnt="0"/>
      <dgm:spPr/>
    </dgm:pt>
    <dgm:pt modelId="{68A95F3D-DF0C-4353-AD38-AF41C1317AB7}" type="pres">
      <dgm:prSet presAssocID="{2155F892-C185-40D6-BBD6-1017EF5DEA23}" presName="composite3" presStyleCnt="0"/>
      <dgm:spPr/>
    </dgm:pt>
    <dgm:pt modelId="{35C61285-ABA3-4EDB-B29B-E851477580F3}" type="pres">
      <dgm:prSet presAssocID="{2155F892-C185-40D6-BBD6-1017EF5DEA23}" presName="background3" presStyleLbl="node3" presStyleIdx="0" presStyleCnt="4"/>
      <dgm:spPr/>
    </dgm:pt>
    <dgm:pt modelId="{B54FF116-4B71-43B7-B7F8-C8E36C14D201}" type="pres">
      <dgm:prSet presAssocID="{2155F892-C185-40D6-BBD6-1017EF5DEA23}" presName="text3" presStyleLbl="fgAcc3" presStyleIdx="0" presStyleCnt="4">
        <dgm:presLayoutVars>
          <dgm:chPref val="3"/>
        </dgm:presLayoutVars>
      </dgm:prSet>
      <dgm:spPr/>
    </dgm:pt>
    <dgm:pt modelId="{D375FC1C-A77F-4E81-8B3A-8B48ED323217}" type="pres">
      <dgm:prSet presAssocID="{2155F892-C185-40D6-BBD6-1017EF5DEA23}" presName="hierChild4" presStyleCnt="0"/>
      <dgm:spPr/>
    </dgm:pt>
    <dgm:pt modelId="{7E083DFE-C0F6-4710-9274-6D5A688E73D4}" type="pres">
      <dgm:prSet presAssocID="{0436B139-39C3-4709-8B47-BEB4EF398459}" presName="Name10" presStyleLbl="parChTrans1D2" presStyleIdx="1" presStyleCnt="4"/>
      <dgm:spPr/>
    </dgm:pt>
    <dgm:pt modelId="{5C47D616-60AC-441F-B0D8-C9BF76DB7ECD}" type="pres">
      <dgm:prSet presAssocID="{34C374E9-D32B-45AF-8D70-F73404625A85}" presName="hierRoot2" presStyleCnt="0"/>
      <dgm:spPr/>
    </dgm:pt>
    <dgm:pt modelId="{98CA67D1-2ADF-4B6C-AF3E-1FF56F85AB49}" type="pres">
      <dgm:prSet presAssocID="{34C374E9-D32B-45AF-8D70-F73404625A85}" presName="composite2" presStyleCnt="0"/>
      <dgm:spPr/>
    </dgm:pt>
    <dgm:pt modelId="{9CFBAD6F-8BED-4B55-92D8-454C1902D7F5}" type="pres">
      <dgm:prSet presAssocID="{34C374E9-D32B-45AF-8D70-F73404625A85}" presName="background2" presStyleLbl="node2" presStyleIdx="1" presStyleCnt="4"/>
      <dgm:spPr/>
    </dgm:pt>
    <dgm:pt modelId="{F6F2EC4E-C9A5-4163-84FA-3C0E15EBD6C8}" type="pres">
      <dgm:prSet presAssocID="{34C374E9-D32B-45AF-8D70-F73404625A85}" presName="text2" presStyleLbl="fgAcc2" presStyleIdx="1" presStyleCnt="4">
        <dgm:presLayoutVars>
          <dgm:chPref val="3"/>
        </dgm:presLayoutVars>
      </dgm:prSet>
      <dgm:spPr/>
    </dgm:pt>
    <dgm:pt modelId="{7949CF13-5BE0-47DB-8572-6E28F97CA26C}" type="pres">
      <dgm:prSet presAssocID="{34C374E9-D32B-45AF-8D70-F73404625A85}" presName="hierChild3" presStyleCnt="0"/>
      <dgm:spPr/>
    </dgm:pt>
    <dgm:pt modelId="{AAB60592-7759-4277-B71C-D18C34B6D24E}" type="pres">
      <dgm:prSet presAssocID="{B7856850-D14F-402D-94F5-6308CEBDDFD3}" presName="Name17" presStyleLbl="parChTrans1D3" presStyleIdx="1" presStyleCnt="4"/>
      <dgm:spPr/>
    </dgm:pt>
    <dgm:pt modelId="{42773535-22F7-4063-978C-D0EDAF571F60}" type="pres">
      <dgm:prSet presAssocID="{1F6741DA-011E-42EB-981C-718008A823CA}" presName="hierRoot3" presStyleCnt="0"/>
      <dgm:spPr/>
    </dgm:pt>
    <dgm:pt modelId="{3F85CE4D-AE2C-4A53-A18F-D4FBE4AB2581}" type="pres">
      <dgm:prSet presAssocID="{1F6741DA-011E-42EB-981C-718008A823CA}" presName="composite3" presStyleCnt="0"/>
      <dgm:spPr/>
    </dgm:pt>
    <dgm:pt modelId="{80BB155D-DF48-411E-96AE-F6FE0B0552D5}" type="pres">
      <dgm:prSet presAssocID="{1F6741DA-011E-42EB-981C-718008A823CA}" presName="background3" presStyleLbl="node3" presStyleIdx="1" presStyleCnt="4"/>
      <dgm:spPr/>
    </dgm:pt>
    <dgm:pt modelId="{B65CC6A0-9827-4F32-AC04-939FFA07840F}" type="pres">
      <dgm:prSet presAssocID="{1F6741DA-011E-42EB-981C-718008A823CA}" presName="text3" presStyleLbl="fgAcc3" presStyleIdx="1" presStyleCnt="4">
        <dgm:presLayoutVars>
          <dgm:chPref val="3"/>
        </dgm:presLayoutVars>
      </dgm:prSet>
      <dgm:spPr/>
    </dgm:pt>
    <dgm:pt modelId="{85B935C9-C16B-44CA-A561-1479182D8DB9}" type="pres">
      <dgm:prSet presAssocID="{1F6741DA-011E-42EB-981C-718008A823CA}" presName="hierChild4" presStyleCnt="0"/>
      <dgm:spPr/>
    </dgm:pt>
    <dgm:pt modelId="{66DAB0AB-CC0A-4142-9492-72BF308B10DB}" type="pres">
      <dgm:prSet presAssocID="{B73AFDD5-44B5-4B85-AB55-0925CE94B5F4}" presName="Name10" presStyleLbl="parChTrans1D2" presStyleIdx="2" presStyleCnt="4"/>
      <dgm:spPr/>
    </dgm:pt>
    <dgm:pt modelId="{C5A20F55-BD59-4C78-BB0C-4B68E015552F}" type="pres">
      <dgm:prSet presAssocID="{2411057A-D79C-41B0-95DE-B081FDD5849E}" presName="hierRoot2" presStyleCnt="0"/>
      <dgm:spPr/>
    </dgm:pt>
    <dgm:pt modelId="{F610EAAC-32C7-4EB7-B4AF-0ADDFAB581E8}" type="pres">
      <dgm:prSet presAssocID="{2411057A-D79C-41B0-95DE-B081FDD5849E}" presName="composite2" presStyleCnt="0"/>
      <dgm:spPr/>
    </dgm:pt>
    <dgm:pt modelId="{51AA9D65-A51F-40B1-9173-F3CB7638DE6E}" type="pres">
      <dgm:prSet presAssocID="{2411057A-D79C-41B0-95DE-B081FDD5849E}" presName="background2" presStyleLbl="node2" presStyleIdx="2" presStyleCnt="4"/>
      <dgm:spPr/>
    </dgm:pt>
    <dgm:pt modelId="{9B7977B8-91EE-47A0-BDA3-F25FF16F7F9C}" type="pres">
      <dgm:prSet presAssocID="{2411057A-D79C-41B0-95DE-B081FDD5849E}" presName="text2" presStyleLbl="fgAcc2" presStyleIdx="2" presStyleCnt="4">
        <dgm:presLayoutVars>
          <dgm:chPref val="3"/>
        </dgm:presLayoutVars>
      </dgm:prSet>
      <dgm:spPr/>
    </dgm:pt>
    <dgm:pt modelId="{5D0FEFC2-2948-42C4-B403-CDBFA2D3034C}" type="pres">
      <dgm:prSet presAssocID="{2411057A-D79C-41B0-95DE-B081FDD5849E}" presName="hierChild3" presStyleCnt="0"/>
      <dgm:spPr/>
    </dgm:pt>
    <dgm:pt modelId="{DCB9B1FD-21D0-46EE-9A3F-AD75BFE66DC1}" type="pres">
      <dgm:prSet presAssocID="{F049ACB1-F8AB-47DF-9F27-ED75B16C0F38}" presName="Name17" presStyleLbl="parChTrans1D3" presStyleIdx="2" presStyleCnt="4"/>
      <dgm:spPr/>
    </dgm:pt>
    <dgm:pt modelId="{04A696F5-0248-49D9-BAC0-A90A0878AEDD}" type="pres">
      <dgm:prSet presAssocID="{EC530A62-BD4E-4E96-9C87-53F2CEB44976}" presName="hierRoot3" presStyleCnt="0"/>
      <dgm:spPr/>
    </dgm:pt>
    <dgm:pt modelId="{4A863991-91AA-43D7-8988-B4515728C954}" type="pres">
      <dgm:prSet presAssocID="{EC530A62-BD4E-4E96-9C87-53F2CEB44976}" presName="composite3" presStyleCnt="0"/>
      <dgm:spPr/>
    </dgm:pt>
    <dgm:pt modelId="{7BE83D4F-6A0F-4937-B3CC-9EC4B00919A6}" type="pres">
      <dgm:prSet presAssocID="{EC530A62-BD4E-4E96-9C87-53F2CEB44976}" presName="background3" presStyleLbl="node3" presStyleIdx="2" presStyleCnt="4"/>
      <dgm:spPr/>
    </dgm:pt>
    <dgm:pt modelId="{F9055815-B593-4134-AD6C-E37480A8498D}" type="pres">
      <dgm:prSet presAssocID="{EC530A62-BD4E-4E96-9C87-53F2CEB44976}" presName="text3" presStyleLbl="fgAcc3" presStyleIdx="2" presStyleCnt="4">
        <dgm:presLayoutVars>
          <dgm:chPref val="3"/>
        </dgm:presLayoutVars>
      </dgm:prSet>
      <dgm:spPr/>
    </dgm:pt>
    <dgm:pt modelId="{64463203-653A-42C8-9487-A18997CFF652}" type="pres">
      <dgm:prSet presAssocID="{EC530A62-BD4E-4E96-9C87-53F2CEB44976}" presName="hierChild4" presStyleCnt="0"/>
      <dgm:spPr/>
    </dgm:pt>
    <dgm:pt modelId="{D0388968-A67E-4CDC-9DDA-2262B21A037A}" type="pres">
      <dgm:prSet presAssocID="{E57D5C20-D5A4-46A1-B8D1-7F750BC56A30}" presName="Name10" presStyleLbl="parChTrans1D2" presStyleIdx="3" presStyleCnt="4"/>
      <dgm:spPr/>
    </dgm:pt>
    <dgm:pt modelId="{FE2F4A9D-4221-43B0-A0A2-266173E2BEC6}" type="pres">
      <dgm:prSet presAssocID="{9149FA1F-B042-4049-B4A3-4AFDC1B184E9}" presName="hierRoot2" presStyleCnt="0"/>
      <dgm:spPr/>
    </dgm:pt>
    <dgm:pt modelId="{AD3C1CB3-44FF-46B7-8C3F-3E4D194587EC}" type="pres">
      <dgm:prSet presAssocID="{9149FA1F-B042-4049-B4A3-4AFDC1B184E9}" presName="composite2" presStyleCnt="0"/>
      <dgm:spPr/>
    </dgm:pt>
    <dgm:pt modelId="{A3F0DC42-55F2-4797-AC8A-3838A5C67E20}" type="pres">
      <dgm:prSet presAssocID="{9149FA1F-B042-4049-B4A3-4AFDC1B184E9}" presName="background2" presStyleLbl="node2" presStyleIdx="3" presStyleCnt="4"/>
      <dgm:spPr/>
    </dgm:pt>
    <dgm:pt modelId="{A8DFF376-8989-4004-B14D-E87566FEA979}" type="pres">
      <dgm:prSet presAssocID="{9149FA1F-B042-4049-B4A3-4AFDC1B184E9}" presName="text2" presStyleLbl="fgAcc2" presStyleIdx="3" presStyleCnt="4">
        <dgm:presLayoutVars>
          <dgm:chPref val="3"/>
        </dgm:presLayoutVars>
      </dgm:prSet>
      <dgm:spPr/>
    </dgm:pt>
    <dgm:pt modelId="{1167088A-00E5-4F5E-AFA9-2B5C41585034}" type="pres">
      <dgm:prSet presAssocID="{9149FA1F-B042-4049-B4A3-4AFDC1B184E9}" presName="hierChild3" presStyleCnt="0"/>
      <dgm:spPr/>
    </dgm:pt>
    <dgm:pt modelId="{B411A421-58E7-45C5-9B3C-FFD89840660A}" type="pres">
      <dgm:prSet presAssocID="{CF71DA75-BEE7-491B-9391-048C45D1DF15}" presName="Name17" presStyleLbl="parChTrans1D3" presStyleIdx="3" presStyleCnt="4"/>
      <dgm:spPr/>
    </dgm:pt>
    <dgm:pt modelId="{1F479C6E-F0E4-48CE-B08B-5D171086626A}" type="pres">
      <dgm:prSet presAssocID="{4F2AFC2D-3DE3-483C-B2BD-862F0449384A}" presName="hierRoot3" presStyleCnt="0"/>
      <dgm:spPr/>
    </dgm:pt>
    <dgm:pt modelId="{D9373A07-495E-4A85-9E96-DD75C6F9E3C7}" type="pres">
      <dgm:prSet presAssocID="{4F2AFC2D-3DE3-483C-B2BD-862F0449384A}" presName="composite3" presStyleCnt="0"/>
      <dgm:spPr/>
    </dgm:pt>
    <dgm:pt modelId="{881D91E3-FE75-44F6-A594-ECEC55609813}" type="pres">
      <dgm:prSet presAssocID="{4F2AFC2D-3DE3-483C-B2BD-862F0449384A}" presName="background3" presStyleLbl="node3" presStyleIdx="3" presStyleCnt="4"/>
      <dgm:spPr/>
    </dgm:pt>
    <dgm:pt modelId="{5650BB1B-8802-4CC2-8C63-F155D705AE31}" type="pres">
      <dgm:prSet presAssocID="{4F2AFC2D-3DE3-483C-B2BD-862F0449384A}" presName="text3" presStyleLbl="fgAcc3" presStyleIdx="3" presStyleCnt="4">
        <dgm:presLayoutVars>
          <dgm:chPref val="3"/>
        </dgm:presLayoutVars>
      </dgm:prSet>
      <dgm:spPr/>
    </dgm:pt>
    <dgm:pt modelId="{E7F2DE55-AB4F-458B-8457-D26CBFA6D19F}" type="pres">
      <dgm:prSet presAssocID="{4F2AFC2D-3DE3-483C-B2BD-862F0449384A}" presName="hierChild4" presStyleCnt="0"/>
      <dgm:spPr/>
    </dgm:pt>
  </dgm:ptLst>
  <dgm:cxnLst>
    <dgm:cxn modelId="{3BB42312-A22B-4888-A522-52BE15199839}" srcId="{D8096B46-C393-437A-B5D9-D34BA2C4C7CC}" destId="{576899B7-EC1E-4338-A369-F30FCF2ED9DF}" srcOrd="0" destOrd="0" parTransId="{530E449D-3680-47B6-90D0-830B071ED9E4}" sibTransId="{26C832D2-778F-442C-B7AD-4930765FBC96}"/>
    <dgm:cxn modelId="{D111501A-D9AA-4A7B-9999-ED90E49F8508}" srcId="{576899B7-EC1E-4338-A369-F30FCF2ED9DF}" destId="{34C374E9-D32B-45AF-8D70-F73404625A85}" srcOrd="1" destOrd="0" parTransId="{0436B139-39C3-4709-8B47-BEB4EF398459}" sibTransId="{9045677A-E501-495E-8E3E-D6EECB7DA69B}"/>
    <dgm:cxn modelId="{04546848-2A2B-4A5E-99E1-B0366E3FD7A1}" type="presOf" srcId="{0436B139-39C3-4709-8B47-BEB4EF398459}" destId="{7E083DFE-C0F6-4710-9274-6D5A688E73D4}" srcOrd="0" destOrd="0" presId="urn:microsoft.com/office/officeart/2005/8/layout/hierarchy1"/>
    <dgm:cxn modelId="{FCA9506B-77B9-4EEB-9F8B-9E343CE07CEB}" type="presOf" srcId="{8DA53B74-3F02-43CE-9A72-E7174807AB31}" destId="{E58CA338-AF96-4C4D-AD17-27FA455EB078}" srcOrd="0" destOrd="0" presId="urn:microsoft.com/office/officeart/2005/8/layout/hierarchy1"/>
    <dgm:cxn modelId="{4E8B144C-6650-44E2-B087-419AAF6A09DA}" type="presOf" srcId="{D7504F7B-6183-4C9A-9E31-4DB609DB5F32}" destId="{C1958A51-BDE1-43B2-B578-2F697753C262}" srcOrd="0" destOrd="0" presId="urn:microsoft.com/office/officeart/2005/8/layout/hierarchy1"/>
    <dgm:cxn modelId="{C07C0573-64B2-45F4-A41C-217D13FE9DBC}" type="presOf" srcId="{F049ACB1-F8AB-47DF-9F27-ED75B16C0F38}" destId="{DCB9B1FD-21D0-46EE-9A3F-AD75BFE66DC1}" srcOrd="0" destOrd="0" presId="urn:microsoft.com/office/officeart/2005/8/layout/hierarchy1"/>
    <dgm:cxn modelId="{45705F76-27EE-4C58-A871-B9A775A0050D}" srcId="{576899B7-EC1E-4338-A369-F30FCF2ED9DF}" destId="{9149FA1F-B042-4049-B4A3-4AFDC1B184E9}" srcOrd="3" destOrd="0" parTransId="{E57D5C20-D5A4-46A1-B8D1-7F750BC56A30}" sibTransId="{6DF747B7-D593-4397-A03D-CD1F4FD45A16}"/>
    <dgm:cxn modelId="{979FD056-43B2-41EC-AD74-2FA843B4CBEE}" srcId="{576899B7-EC1E-4338-A369-F30FCF2ED9DF}" destId="{8DA53B74-3F02-43CE-9A72-E7174807AB31}" srcOrd="0" destOrd="0" parTransId="{D7504F7B-6183-4C9A-9E31-4DB609DB5F32}" sibTransId="{5BCA48D0-E666-4FDB-8088-EB912FEA0635}"/>
    <dgm:cxn modelId="{DBC8E678-6AD0-4EE2-9813-3546BA6445F9}" type="presOf" srcId="{CF71DA75-BEE7-491B-9391-048C45D1DF15}" destId="{B411A421-58E7-45C5-9B3C-FFD89840660A}" srcOrd="0" destOrd="0" presId="urn:microsoft.com/office/officeart/2005/8/layout/hierarchy1"/>
    <dgm:cxn modelId="{AC560C93-F587-4B23-8380-A9BC292E9689}" type="presOf" srcId="{E57D5C20-D5A4-46A1-B8D1-7F750BC56A30}" destId="{D0388968-A67E-4CDC-9DDA-2262B21A037A}" srcOrd="0" destOrd="0" presId="urn:microsoft.com/office/officeart/2005/8/layout/hierarchy1"/>
    <dgm:cxn modelId="{F6261C93-F022-475E-B8DD-9D30DF1013BB}" srcId="{9149FA1F-B042-4049-B4A3-4AFDC1B184E9}" destId="{4F2AFC2D-3DE3-483C-B2BD-862F0449384A}" srcOrd="0" destOrd="0" parTransId="{CF71DA75-BEE7-491B-9391-048C45D1DF15}" sibTransId="{28F2A6C1-CCAC-476F-8517-CDC50C3898F6}"/>
    <dgm:cxn modelId="{78D1A595-D69F-4A75-8F0D-BB95D2086989}" srcId="{34C374E9-D32B-45AF-8D70-F73404625A85}" destId="{1F6741DA-011E-42EB-981C-718008A823CA}" srcOrd="0" destOrd="0" parTransId="{B7856850-D14F-402D-94F5-6308CEBDDFD3}" sibTransId="{B41ABAD2-931B-4A91-B3DB-C479856EBCC7}"/>
    <dgm:cxn modelId="{F08C1598-8490-49A5-AD96-870FE1C1C146}" type="presOf" srcId="{1F6741DA-011E-42EB-981C-718008A823CA}" destId="{B65CC6A0-9827-4F32-AC04-939FFA07840F}" srcOrd="0" destOrd="0" presId="urn:microsoft.com/office/officeart/2005/8/layout/hierarchy1"/>
    <dgm:cxn modelId="{C8C5D0A1-8610-42DB-B86D-902BBEACABC1}" type="presOf" srcId="{9149FA1F-B042-4049-B4A3-4AFDC1B184E9}" destId="{A8DFF376-8989-4004-B14D-E87566FEA979}" srcOrd="0" destOrd="0" presId="urn:microsoft.com/office/officeart/2005/8/layout/hierarchy1"/>
    <dgm:cxn modelId="{8E2317A5-04DF-4541-9063-F55ED42CF739}" type="presOf" srcId="{EC530A62-BD4E-4E96-9C87-53F2CEB44976}" destId="{F9055815-B593-4134-AD6C-E37480A8498D}" srcOrd="0" destOrd="0" presId="urn:microsoft.com/office/officeart/2005/8/layout/hierarchy1"/>
    <dgm:cxn modelId="{7435A5AF-7609-4DA8-A16B-EE48C77CC743}" type="presOf" srcId="{8138E6F8-5032-4E17-BE9C-602C8FA0008F}" destId="{116F6C90-B3AF-4047-83B6-E06485ACD45E}" srcOrd="0" destOrd="0" presId="urn:microsoft.com/office/officeart/2005/8/layout/hierarchy1"/>
    <dgm:cxn modelId="{FBA0C4B5-8ECC-4B85-90E1-1111867BB019}" type="presOf" srcId="{B7856850-D14F-402D-94F5-6308CEBDDFD3}" destId="{AAB60592-7759-4277-B71C-D18C34B6D24E}" srcOrd="0" destOrd="0" presId="urn:microsoft.com/office/officeart/2005/8/layout/hierarchy1"/>
    <dgm:cxn modelId="{DB533BCB-7529-4854-8EEC-9BEEE9D2C226}" srcId="{576899B7-EC1E-4338-A369-F30FCF2ED9DF}" destId="{2411057A-D79C-41B0-95DE-B081FDD5849E}" srcOrd="2" destOrd="0" parTransId="{B73AFDD5-44B5-4B85-AB55-0925CE94B5F4}" sibTransId="{39036CF1-1185-4A19-890F-8B417FEE6FF8}"/>
    <dgm:cxn modelId="{E04D58CE-A785-4E4D-9B58-6A5F5414F626}" type="presOf" srcId="{2411057A-D79C-41B0-95DE-B081FDD5849E}" destId="{9B7977B8-91EE-47A0-BDA3-F25FF16F7F9C}" srcOrd="0" destOrd="0" presId="urn:microsoft.com/office/officeart/2005/8/layout/hierarchy1"/>
    <dgm:cxn modelId="{0D54FDD2-83AB-4A80-BAA6-04F191217E1E}" type="presOf" srcId="{576899B7-EC1E-4338-A369-F30FCF2ED9DF}" destId="{06EAED25-CCA2-40CE-B868-85A6D8B0B54E}" srcOrd="0" destOrd="0" presId="urn:microsoft.com/office/officeart/2005/8/layout/hierarchy1"/>
    <dgm:cxn modelId="{2E3AF7D4-DD99-45F2-B303-1670E2E19C39}" type="presOf" srcId="{D8096B46-C393-437A-B5D9-D34BA2C4C7CC}" destId="{3DB32E2C-E0F0-4E3A-98C7-10BF6660A173}" srcOrd="0" destOrd="0" presId="urn:microsoft.com/office/officeart/2005/8/layout/hierarchy1"/>
    <dgm:cxn modelId="{020423D5-E1C4-4BB1-A62E-9218EFE28EBA}" srcId="{8DA53B74-3F02-43CE-9A72-E7174807AB31}" destId="{2155F892-C185-40D6-BBD6-1017EF5DEA23}" srcOrd="0" destOrd="0" parTransId="{8138E6F8-5032-4E17-BE9C-602C8FA0008F}" sibTransId="{B549C1B8-7E09-4F65-BCD3-EF445227180D}"/>
    <dgm:cxn modelId="{ED7898D9-3588-4E06-9D2A-C4F9C6D9FE26}" type="presOf" srcId="{2155F892-C185-40D6-BBD6-1017EF5DEA23}" destId="{B54FF116-4B71-43B7-B7F8-C8E36C14D201}" srcOrd="0" destOrd="0" presId="urn:microsoft.com/office/officeart/2005/8/layout/hierarchy1"/>
    <dgm:cxn modelId="{0D75D1E0-2790-4547-86E7-D1BA6049B469}" type="presOf" srcId="{B73AFDD5-44B5-4B85-AB55-0925CE94B5F4}" destId="{66DAB0AB-CC0A-4142-9492-72BF308B10DB}" srcOrd="0" destOrd="0" presId="urn:microsoft.com/office/officeart/2005/8/layout/hierarchy1"/>
    <dgm:cxn modelId="{EDE003E2-0D7C-4043-A82B-7E29CE22D1A6}" srcId="{2411057A-D79C-41B0-95DE-B081FDD5849E}" destId="{EC530A62-BD4E-4E96-9C87-53F2CEB44976}" srcOrd="0" destOrd="0" parTransId="{F049ACB1-F8AB-47DF-9F27-ED75B16C0F38}" sibTransId="{3FF8F542-369D-4751-8D70-1D0DC9B20B11}"/>
    <dgm:cxn modelId="{2AA4AFE7-61DF-477A-A320-CA3A5AC7E7F2}" type="presOf" srcId="{4F2AFC2D-3DE3-483C-B2BD-862F0449384A}" destId="{5650BB1B-8802-4CC2-8C63-F155D705AE31}" srcOrd="0" destOrd="0" presId="urn:microsoft.com/office/officeart/2005/8/layout/hierarchy1"/>
    <dgm:cxn modelId="{DC9B4EF0-5F31-4FEB-9F9B-A214CFAFC3C7}" type="presOf" srcId="{34C374E9-D32B-45AF-8D70-F73404625A85}" destId="{F6F2EC4E-C9A5-4163-84FA-3C0E15EBD6C8}" srcOrd="0" destOrd="0" presId="urn:microsoft.com/office/officeart/2005/8/layout/hierarchy1"/>
    <dgm:cxn modelId="{10B393BF-F98E-4DDF-BB70-F7ABAF32A4BF}" type="presParOf" srcId="{3DB32E2C-E0F0-4E3A-98C7-10BF6660A173}" destId="{4C988DEA-7F20-4923-B1D5-465543C8A5DA}" srcOrd="0" destOrd="0" presId="urn:microsoft.com/office/officeart/2005/8/layout/hierarchy1"/>
    <dgm:cxn modelId="{1AC9C8FF-E1DC-4DDC-B712-C18DA66089AF}" type="presParOf" srcId="{4C988DEA-7F20-4923-B1D5-465543C8A5DA}" destId="{9BD3AC44-B8B2-4D8C-92A3-1D9EF7ACFEA3}" srcOrd="0" destOrd="0" presId="urn:microsoft.com/office/officeart/2005/8/layout/hierarchy1"/>
    <dgm:cxn modelId="{B0FEF955-50B9-478E-AA1E-F46F4B85D14A}" type="presParOf" srcId="{9BD3AC44-B8B2-4D8C-92A3-1D9EF7ACFEA3}" destId="{5E572255-9C64-4DC7-8728-C851D9D657EC}" srcOrd="0" destOrd="0" presId="urn:microsoft.com/office/officeart/2005/8/layout/hierarchy1"/>
    <dgm:cxn modelId="{60E618DA-8B56-48B6-8C0E-AB309CBDE6C0}" type="presParOf" srcId="{9BD3AC44-B8B2-4D8C-92A3-1D9EF7ACFEA3}" destId="{06EAED25-CCA2-40CE-B868-85A6D8B0B54E}" srcOrd="1" destOrd="0" presId="urn:microsoft.com/office/officeart/2005/8/layout/hierarchy1"/>
    <dgm:cxn modelId="{E366C951-8637-4B6C-96F1-5B95416904C6}" type="presParOf" srcId="{4C988DEA-7F20-4923-B1D5-465543C8A5DA}" destId="{2331FCC9-C8C3-4AE4-809E-F603EBD64FE0}" srcOrd="1" destOrd="0" presId="urn:microsoft.com/office/officeart/2005/8/layout/hierarchy1"/>
    <dgm:cxn modelId="{D7A59036-E194-4598-9475-B4DBBF95F1DE}" type="presParOf" srcId="{2331FCC9-C8C3-4AE4-809E-F603EBD64FE0}" destId="{C1958A51-BDE1-43B2-B578-2F697753C262}" srcOrd="0" destOrd="0" presId="urn:microsoft.com/office/officeart/2005/8/layout/hierarchy1"/>
    <dgm:cxn modelId="{FC527567-1341-48E2-9972-9334DDC8777A}" type="presParOf" srcId="{2331FCC9-C8C3-4AE4-809E-F603EBD64FE0}" destId="{97518929-E577-4D01-875B-F6B1D02CCAEF}" srcOrd="1" destOrd="0" presId="urn:microsoft.com/office/officeart/2005/8/layout/hierarchy1"/>
    <dgm:cxn modelId="{14E1C3A0-0C17-43D6-88E0-926EF9A991BB}" type="presParOf" srcId="{97518929-E577-4D01-875B-F6B1D02CCAEF}" destId="{66A3A933-1F51-4727-9E2B-3DBE17C186BF}" srcOrd="0" destOrd="0" presId="urn:microsoft.com/office/officeart/2005/8/layout/hierarchy1"/>
    <dgm:cxn modelId="{4F11640D-4FCD-4B3B-8150-3E8EC6656194}" type="presParOf" srcId="{66A3A933-1F51-4727-9E2B-3DBE17C186BF}" destId="{CD134FF5-5AD7-4AB3-8B32-89FB78EE6BDD}" srcOrd="0" destOrd="0" presId="urn:microsoft.com/office/officeart/2005/8/layout/hierarchy1"/>
    <dgm:cxn modelId="{AA4C360E-B1FA-4740-86C5-B6593339F82B}" type="presParOf" srcId="{66A3A933-1F51-4727-9E2B-3DBE17C186BF}" destId="{E58CA338-AF96-4C4D-AD17-27FA455EB078}" srcOrd="1" destOrd="0" presId="urn:microsoft.com/office/officeart/2005/8/layout/hierarchy1"/>
    <dgm:cxn modelId="{18395FA2-6FEB-4B28-A904-70416BA33018}" type="presParOf" srcId="{97518929-E577-4D01-875B-F6B1D02CCAEF}" destId="{080C8541-0210-4894-A9AE-924896E231E5}" srcOrd="1" destOrd="0" presId="urn:microsoft.com/office/officeart/2005/8/layout/hierarchy1"/>
    <dgm:cxn modelId="{3012F178-E9FB-4499-82BA-A4F5A5895CFB}" type="presParOf" srcId="{080C8541-0210-4894-A9AE-924896E231E5}" destId="{116F6C90-B3AF-4047-83B6-E06485ACD45E}" srcOrd="0" destOrd="0" presId="urn:microsoft.com/office/officeart/2005/8/layout/hierarchy1"/>
    <dgm:cxn modelId="{8DB6DEC1-0EB9-453A-A313-8685C74743EC}" type="presParOf" srcId="{080C8541-0210-4894-A9AE-924896E231E5}" destId="{A73409D9-A6B0-434D-83EF-D5AB5BE8137D}" srcOrd="1" destOrd="0" presId="urn:microsoft.com/office/officeart/2005/8/layout/hierarchy1"/>
    <dgm:cxn modelId="{1CE7CA74-D8A8-4C19-A755-A8D76E2C14A3}" type="presParOf" srcId="{A73409D9-A6B0-434D-83EF-D5AB5BE8137D}" destId="{68A95F3D-DF0C-4353-AD38-AF41C1317AB7}" srcOrd="0" destOrd="0" presId="urn:microsoft.com/office/officeart/2005/8/layout/hierarchy1"/>
    <dgm:cxn modelId="{EDCC0449-7E90-4CB9-BC32-2FC92C2B2C92}" type="presParOf" srcId="{68A95F3D-DF0C-4353-AD38-AF41C1317AB7}" destId="{35C61285-ABA3-4EDB-B29B-E851477580F3}" srcOrd="0" destOrd="0" presId="urn:microsoft.com/office/officeart/2005/8/layout/hierarchy1"/>
    <dgm:cxn modelId="{B158F5B0-1467-43A0-8EA7-51FB74D6C70E}" type="presParOf" srcId="{68A95F3D-DF0C-4353-AD38-AF41C1317AB7}" destId="{B54FF116-4B71-43B7-B7F8-C8E36C14D201}" srcOrd="1" destOrd="0" presId="urn:microsoft.com/office/officeart/2005/8/layout/hierarchy1"/>
    <dgm:cxn modelId="{74EF7A4A-B1B5-45C1-867A-0CEAEF66726E}" type="presParOf" srcId="{A73409D9-A6B0-434D-83EF-D5AB5BE8137D}" destId="{D375FC1C-A77F-4E81-8B3A-8B48ED323217}" srcOrd="1" destOrd="0" presId="urn:microsoft.com/office/officeart/2005/8/layout/hierarchy1"/>
    <dgm:cxn modelId="{3AD10E88-95D8-43EA-B5FA-AC9FA37BDEE4}" type="presParOf" srcId="{2331FCC9-C8C3-4AE4-809E-F603EBD64FE0}" destId="{7E083DFE-C0F6-4710-9274-6D5A688E73D4}" srcOrd="2" destOrd="0" presId="urn:microsoft.com/office/officeart/2005/8/layout/hierarchy1"/>
    <dgm:cxn modelId="{3FE2A354-4155-4A00-A1E3-0E33D9015EB3}" type="presParOf" srcId="{2331FCC9-C8C3-4AE4-809E-F603EBD64FE0}" destId="{5C47D616-60AC-441F-B0D8-C9BF76DB7ECD}" srcOrd="3" destOrd="0" presId="urn:microsoft.com/office/officeart/2005/8/layout/hierarchy1"/>
    <dgm:cxn modelId="{65B8A384-2A6C-4C9F-A813-983892C5AACF}" type="presParOf" srcId="{5C47D616-60AC-441F-B0D8-C9BF76DB7ECD}" destId="{98CA67D1-2ADF-4B6C-AF3E-1FF56F85AB49}" srcOrd="0" destOrd="0" presId="urn:microsoft.com/office/officeart/2005/8/layout/hierarchy1"/>
    <dgm:cxn modelId="{37936181-8100-4501-B4E6-D70A9E670367}" type="presParOf" srcId="{98CA67D1-2ADF-4B6C-AF3E-1FF56F85AB49}" destId="{9CFBAD6F-8BED-4B55-92D8-454C1902D7F5}" srcOrd="0" destOrd="0" presId="urn:microsoft.com/office/officeart/2005/8/layout/hierarchy1"/>
    <dgm:cxn modelId="{341C793B-1780-4B1C-AE03-F8753CD86134}" type="presParOf" srcId="{98CA67D1-2ADF-4B6C-AF3E-1FF56F85AB49}" destId="{F6F2EC4E-C9A5-4163-84FA-3C0E15EBD6C8}" srcOrd="1" destOrd="0" presId="urn:microsoft.com/office/officeart/2005/8/layout/hierarchy1"/>
    <dgm:cxn modelId="{EF397925-B873-4DD0-BEB9-ADB40707AAFB}" type="presParOf" srcId="{5C47D616-60AC-441F-B0D8-C9BF76DB7ECD}" destId="{7949CF13-5BE0-47DB-8572-6E28F97CA26C}" srcOrd="1" destOrd="0" presId="urn:microsoft.com/office/officeart/2005/8/layout/hierarchy1"/>
    <dgm:cxn modelId="{542E9EEB-6BEE-457A-AC82-FECBD65CDC5E}" type="presParOf" srcId="{7949CF13-5BE0-47DB-8572-6E28F97CA26C}" destId="{AAB60592-7759-4277-B71C-D18C34B6D24E}" srcOrd="0" destOrd="0" presId="urn:microsoft.com/office/officeart/2005/8/layout/hierarchy1"/>
    <dgm:cxn modelId="{8AAC7FA6-85A7-4016-9398-7FBCB4B85F05}" type="presParOf" srcId="{7949CF13-5BE0-47DB-8572-6E28F97CA26C}" destId="{42773535-22F7-4063-978C-D0EDAF571F60}" srcOrd="1" destOrd="0" presId="urn:microsoft.com/office/officeart/2005/8/layout/hierarchy1"/>
    <dgm:cxn modelId="{1603B36C-CDEA-48CD-95C2-5F97C51F4801}" type="presParOf" srcId="{42773535-22F7-4063-978C-D0EDAF571F60}" destId="{3F85CE4D-AE2C-4A53-A18F-D4FBE4AB2581}" srcOrd="0" destOrd="0" presId="urn:microsoft.com/office/officeart/2005/8/layout/hierarchy1"/>
    <dgm:cxn modelId="{420686E1-679A-4D54-8C0E-531101152EE4}" type="presParOf" srcId="{3F85CE4D-AE2C-4A53-A18F-D4FBE4AB2581}" destId="{80BB155D-DF48-411E-96AE-F6FE0B0552D5}" srcOrd="0" destOrd="0" presId="urn:microsoft.com/office/officeart/2005/8/layout/hierarchy1"/>
    <dgm:cxn modelId="{A17C48D1-B3EE-49A2-AC93-ADE23EDBACA5}" type="presParOf" srcId="{3F85CE4D-AE2C-4A53-A18F-D4FBE4AB2581}" destId="{B65CC6A0-9827-4F32-AC04-939FFA07840F}" srcOrd="1" destOrd="0" presId="urn:microsoft.com/office/officeart/2005/8/layout/hierarchy1"/>
    <dgm:cxn modelId="{70FE0F74-FD27-4C6F-9551-C218B40E1B98}" type="presParOf" srcId="{42773535-22F7-4063-978C-D0EDAF571F60}" destId="{85B935C9-C16B-44CA-A561-1479182D8DB9}" srcOrd="1" destOrd="0" presId="urn:microsoft.com/office/officeart/2005/8/layout/hierarchy1"/>
    <dgm:cxn modelId="{65E79C0D-8DD4-4E63-B6E4-3D6F4861E20C}" type="presParOf" srcId="{2331FCC9-C8C3-4AE4-809E-F603EBD64FE0}" destId="{66DAB0AB-CC0A-4142-9492-72BF308B10DB}" srcOrd="4" destOrd="0" presId="urn:microsoft.com/office/officeart/2005/8/layout/hierarchy1"/>
    <dgm:cxn modelId="{9E7CC656-993F-48FD-BD85-A661CB744BF3}" type="presParOf" srcId="{2331FCC9-C8C3-4AE4-809E-F603EBD64FE0}" destId="{C5A20F55-BD59-4C78-BB0C-4B68E015552F}" srcOrd="5" destOrd="0" presId="urn:microsoft.com/office/officeart/2005/8/layout/hierarchy1"/>
    <dgm:cxn modelId="{80BD9CA3-7834-449D-BF1A-8DAAFF420162}" type="presParOf" srcId="{C5A20F55-BD59-4C78-BB0C-4B68E015552F}" destId="{F610EAAC-32C7-4EB7-B4AF-0ADDFAB581E8}" srcOrd="0" destOrd="0" presId="urn:microsoft.com/office/officeart/2005/8/layout/hierarchy1"/>
    <dgm:cxn modelId="{A3C96F7E-059E-4541-AD21-E1876894D9E7}" type="presParOf" srcId="{F610EAAC-32C7-4EB7-B4AF-0ADDFAB581E8}" destId="{51AA9D65-A51F-40B1-9173-F3CB7638DE6E}" srcOrd="0" destOrd="0" presId="urn:microsoft.com/office/officeart/2005/8/layout/hierarchy1"/>
    <dgm:cxn modelId="{C4B77A10-86F7-4764-ABE2-CA113C216E1B}" type="presParOf" srcId="{F610EAAC-32C7-4EB7-B4AF-0ADDFAB581E8}" destId="{9B7977B8-91EE-47A0-BDA3-F25FF16F7F9C}" srcOrd="1" destOrd="0" presId="urn:microsoft.com/office/officeart/2005/8/layout/hierarchy1"/>
    <dgm:cxn modelId="{C6CBD19F-F350-46B2-BCCC-9B6CEBA18A4A}" type="presParOf" srcId="{C5A20F55-BD59-4C78-BB0C-4B68E015552F}" destId="{5D0FEFC2-2948-42C4-B403-CDBFA2D3034C}" srcOrd="1" destOrd="0" presId="urn:microsoft.com/office/officeart/2005/8/layout/hierarchy1"/>
    <dgm:cxn modelId="{63827C3D-0478-4BB1-8711-CF9345883B86}" type="presParOf" srcId="{5D0FEFC2-2948-42C4-B403-CDBFA2D3034C}" destId="{DCB9B1FD-21D0-46EE-9A3F-AD75BFE66DC1}" srcOrd="0" destOrd="0" presId="urn:microsoft.com/office/officeart/2005/8/layout/hierarchy1"/>
    <dgm:cxn modelId="{4BC699A0-DCED-47A1-A388-070200197482}" type="presParOf" srcId="{5D0FEFC2-2948-42C4-B403-CDBFA2D3034C}" destId="{04A696F5-0248-49D9-BAC0-A90A0878AEDD}" srcOrd="1" destOrd="0" presId="urn:microsoft.com/office/officeart/2005/8/layout/hierarchy1"/>
    <dgm:cxn modelId="{EA1AB474-676C-4658-A86A-1B340A8979EC}" type="presParOf" srcId="{04A696F5-0248-49D9-BAC0-A90A0878AEDD}" destId="{4A863991-91AA-43D7-8988-B4515728C954}" srcOrd="0" destOrd="0" presId="urn:microsoft.com/office/officeart/2005/8/layout/hierarchy1"/>
    <dgm:cxn modelId="{952DBACA-EC17-464B-AC86-A7CCAFA1EF0E}" type="presParOf" srcId="{4A863991-91AA-43D7-8988-B4515728C954}" destId="{7BE83D4F-6A0F-4937-B3CC-9EC4B00919A6}" srcOrd="0" destOrd="0" presId="urn:microsoft.com/office/officeart/2005/8/layout/hierarchy1"/>
    <dgm:cxn modelId="{3F9B1C3E-25D9-483A-8A14-B150BE7CDBEE}" type="presParOf" srcId="{4A863991-91AA-43D7-8988-B4515728C954}" destId="{F9055815-B593-4134-AD6C-E37480A8498D}" srcOrd="1" destOrd="0" presId="urn:microsoft.com/office/officeart/2005/8/layout/hierarchy1"/>
    <dgm:cxn modelId="{1B891170-3E2F-432E-BAB8-B8702B573DB4}" type="presParOf" srcId="{04A696F5-0248-49D9-BAC0-A90A0878AEDD}" destId="{64463203-653A-42C8-9487-A18997CFF652}" srcOrd="1" destOrd="0" presId="urn:microsoft.com/office/officeart/2005/8/layout/hierarchy1"/>
    <dgm:cxn modelId="{7BD6F45A-784D-484C-9ECE-9E0239EA5A44}" type="presParOf" srcId="{2331FCC9-C8C3-4AE4-809E-F603EBD64FE0}" destId="{D0388968-A67E-4CDC-9DDA-2262B21A037A}" srcOrd="6" destOrd="0" presId="urn:microsoft.com/office/officeart/2005/8/layout/hierarchy1"/>
    <dgm:cxn modelId="{6DD9B687-9E52-4812-9EFC-0276EE41C662}" type="presParOf" srcId="{2331FCC9-C8C3-4AE4-809E-F603EBD64FE0}" destId="{FE2F4A9D-4221-43B0-A0A2-266173E2BEC6}" srcOrd="7" destOrd="0" presId="urn:microsoft.com/office/officeart/2005/8/layout/hierarchy1"/>
    <dgm:cxn modelId="{B188734D-AD9B-4BDF-8195-E30171F4D76A}" type="presParOf" srcId="{FE2F4A9D-4221-43B0-A0A2-266173E2BEC6}" destId="{AD3C1CB3-44FF-46B7-8C3F-3E4D194587EC}" srcOrd="0" destOrd="0" presId="urn:microsoft.com/office/officeart/2005/8/layout/hierarchy1"/>
    <dgm:cxn modelId="{94CBA202-471D-401C-A507-0C3161C5B738}" type="presParOf" srcId="{AD3C1CB3-44FF-46B7-8C3F-3E4D194587EC}" destId="{A3F0DC42-55F2-4797-AC8A-3838A5C67E20}" srcOrd="0" destOrd="0" presId="urn:microsoft.com/office/officeart/2005/8/layout/hierarchy1"/>
    <dgm:cxn modelId="{25A4C97D-EE64-4AD4-9A08-FF8FB47584B8}" type="presParOf" srcId="{AD3C1CB3-44FF-46B7-8C3F-3E4D194587EC}" destId="{A8DFF376-8989-4004-B14D-E87566FEA979}" srcOrd="1" destOrd="0" presId="urn:microsoft.com/office/officeart/2005/8/layout/hierarchy1"/>
    <dgm:cxn modelId="{747AB2B8-2C24-4BE0-A14C-9F538C3C64C0}" type="presParOf" srcId="{FE2F4A9D-4221-43B0-A0A2-266173E2BEC6}" destId="{1167088A-00E5-4F5E-AFA9-2B5C41585034}" srcOrd="1" destOrd="0" presId="urn:microsoft.com/office/officeart/2005/8/layout/hierarchy1"/>
    <dgm:cxn modelId="{4D42127C-4908-4076-91CF-D930442CCEEF}" type="presParOf" srcId="{1167088A-00E5-4F5E-AFA9-2B5C41585034}" destId="{B411A421-58E7-45C5-9B3C-FFD89840660A}" srcOrd="0" destOrd="0" presId="urn:microsoft.com/office/officeart/2005/8/layout/hierarchy1"/>
    <dgm:cxn modelId="{09354C7F-5CB7-42D7-B80C-28C52E96CBCA}" type="presParOf" srcId="{1167088A-00E5-4F5E-AFA9-2B5C41585034}" destId="{1F479C6E-F0E4-48CE-B08B-5D171086626A}" srcOrd="1" destOrd="0" presId="urn:microsoft.com/office/officeart/2005/8/layout/hierarchy1"/>
    <dgm:cxn modelId="{C456710B-14E4-4F65-8B4A-D15A13328AC4}" type="presParOf" srcId="{1F479C6E-F0E4-48CE-B08B-5D171086626A}" destId="{D9373A07-495E-4A85-9E96-DD75C6F9E3C7}" srcOrd="0" destOrd="0" presId="urn:microsoft.com/office/officeart/2005/8/layout/hierarchy1"/>
    <dgm:cxn modelId="{D8F5D31A-B457-4839-AC72-2F8A9797B46B}" type="presParOf" srcId="{D9373A07-495E-4A85-9E96-DD75C6F9E3C7}" destId="{881D91E3-FE75-44F6-A594-ECEC55609813}" srcOrd="0" destOrd="0" presId="urn:microsoft.com/office/officeart/2005/8/layout/hierarchy1"/>
    <dgm:cxn modelId="{36858D67-D5C9-4056-9226-84D51A5D447B}" type="presParOf" srcId="{D9373A07-495E-4A85-9E96-DD75C6F9E3C7}" destId="{5650BB1B-8802-4CC2-8C63-F155D705AE31}" srcOrd="1" destOrd="0" presId="urn:microsoft.com/office/officeart/2005/8/layout/hierarchy1"/>
    <dgm:cxn modelId="{190527A4-374A-4E39-A28A-A1381C5B239A}" type="presParOf" srcId="{1F479C6E-F0E4-48CE-B08B-5D171086626A}" destId="{E7F2DE55-AB4F-458B-8457-D26CBFA6D19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E137C9-6620-456E-B496-CC2D494D2EF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923ECB5-FA02-4676-BE41-F36AFAD48C99}">
      <dgm:prSet phldrT="[Text]" custT="1"/>
      <dgm:spPr/>
      <dgm:t>
        <a:bodyPr/>
        <a:lstStyle/>
        <a:p>
          <a:r>
            <a:rPr lang="en-US" altLang="ar-SA" sz="3600" b="1" dirty="0"/>
            <a:t>Job Analysis</a:t>
          </a:r>
        </a:p>
        <a:p>
          <a:r>
            <a:rPr lang="en-US" altLang="ar-SA" sz="3600" b="1" dirty="0"/>
            <a:t>The act of examining positions within an organization</a:t>
          </a:r>
          <a:endParaRPr lang="en-US" sz="3600" dirty="0"/>
        </a:p>
      </dgm:t>
    </dgm:pt>
    <dgm:pt modelId="{A15308A2-533A-40CB-A91A-9C235A5EA6B6}" type="parTrans" cxnId="{E47FCC8F-ED72-47E8-A9CF-F538FDA95A5B}">
      <dgm:prSet/>
      <dgm:spPr/>
      <dgm:t>
        <a:bodyPr/>
        <a:lstStyle/>
        <a:p>
          <a:endParaRPr lang="en-US"/>
        </a:p>
      </dgm:t>
    </dgm:pt>
    <dgm:pt modelId="{18346866-35DB-4A0E-A4BB-364835C838FE}" type="sibTrans" cxnId="{E47FCC8F-ED72-47E8-A9CF-F538FDA95A5B}">
      <dgm:prSet/>
      <dgm:spPr/>
      <dgm:t>
        <a:bodyPr/>
        <a:lstStyle/>
        <a:p>
          <a:endParaRPr lang="en-US"/>
        </a:p>
      </dgm:t>
    </dgm:pt>
    <dgm:pt modelId="{715B2142-C95B-43D2-AA5C-4778BEA521EF}">
      <dgm:prSet phldrT="[Text]" custT="1"/>
      <dgm:spPr/>
      <dgm:t>
        <a:bodyPr/>
        <a:lstStyle/>
        <a:p>
          <a:pPr>
            <a:buFont typeface="Arial" panose="020B0604020202020204" pitchFamily="34" charset="0"/>
            <a:buNone/>
          </a:pPr>
          <a:r>
            <a:rPr lang="en-US" altLang="en-US" sz="2400" dirty="0"/>
            <a:t>Job Description-narrative explaining the scope of a position</a:t>
          </a:r>
        </a:p>
        <a:p>
          <a:pPr>
            <a:buFont typeface="Arial" panose="020B0604020202020204" pitchFamily="34" charset="0"/>
            <a:buChar char="•"/>
          </a:pPr>
          <a:r>
            <a:rPr lang="en-US" altLang="en-US" sz="2400" dirty="0"/>
            <a:t>Job Characteristics-tasks involved in a position</a:t>
          </a:r>
        </a:p>
        <a:p>
          <a:pPr>
            <a:buFont typeface="Arial" panose="020B0604020202020204" pitchFamily="34" charset="0"/>
            <a:buChar char="•"/>
          </a:pPr>
          <a:r>
            <a:rPr lang="en-US" altLang="en-US" sz="2400" dirty="0"/>
            <a:t>Job Requirements-personal characteristics necessary to fill a position</a:t>
          </a:r>
          <a:endParaRPr lang="en-US" altLang="ar-SA" sz="2400" b="1" dirty="0"/>
        </a:p>
      </dgm:t>
    </dgm:pt>
    <dgm:pt modelId="{F1B0DF9D-4297-4122-894C-3CAE0B21E8F1}" type="parTrans" cxnId="{1F0BFAA1-2F00-4333-8111-7B82F87D9D6A}">
      <dgm:prSet/>
      <dgm:spPr/>
      <dgm:t>
        <a:bodyPr/>
        <a:lstStyle/>
        <a:p>
          <a:endParaRPr lang="en-US"/>
        </a:p>
      </dgm:t>
    </dgm:pt>
    <dgm:pt modelId="{BB6DB170-DE07-4F84-8617-E08785C6CE82}" type="sibTrans" cxnId="{1F0BFAA1-2F00-4333-8111-7B82F87D9D6A}">
      <dgm:prSet/>
      <dgm:spPr/>
      <dgm:t>
        <a:bodyPr/>
        <a:lstStyle/>
        <a:p>
          <a:endParaRPr lang="en-US"/>
        </a:p>
      </dgm:t>
    </dgm:pt>
    <dgm:pt modelId="{C8A7B73A-A0FB-431A-80B5-50CAD24BF0B9}" type="pres">
      <dgm:prSet presAssocID="{C3E137C9-6620-456E-B496-CC2D494D2EF5}" presName="diagram" presStyleCnt="0">
        <dgm:presLayoutVars>
          <dgm:chPref val="1"/>
          <dgm:dir/>
          <dgm:animOne val="branch"/>
          <dgm:animLvl val="lvl"/>
          <dgm:resizeHandles/>
        </dgm:presLayoutVars>
      </dgm:prSet>
      <dgm:spPr/>
    </dgm:pt>
    <dgm:pt modelId="{0DFED5CD-A327-4C95-8A73-1164DB495BF6}" type="pres">
      <dgm:prSet presAssocID="{0923ECB5-FA02-4676-BE41-F36AFAD48C99}" presName="root" presStyleCnt="0"/>
      <dgm:spPr/>
    </dgm:pt>
    <dgm:pt modelId="{B823040B-5281-48AF-B57D-D744867A05B9}" type="pres">
      <dgm:prSet presAssocID="{0923ECB5-FA02-4676-BE41-F36AFAD48C99}" presName="rootComposite" presStyleCnt="0"/>
      <dgm:spPr/>
    </dgm:pt>
    <dgm:pt modelId="{C3560685-44A2-4074-BBC9-CFA886543515}" type="pres">
      <dgm:prSet presAssocID="{0923ECB5-FA02-4676-BE41-F36AFAD48C99}" presName="rootText" presStyleLbl="node1" presStyleIdx="0" presStyleCnt="1"/>
      <dgm:spPr/>
    </dgm:pt>
    <dgm:pt modelId="{79991F17-68E9-400E-846D-8DA95E7DF1EC}" type="pres">
      <dgm:prSet presAssocID="{0923ECB5-FA02-4676-BE41-F36AFAD48C99}" presName="rootConnector" presStyleLbl="node1" presStyleIdx="0" presStyleCnt="1"/>
      <dgm:spPr/>
    </dgm:pt>
    <dgm:pt modelId="{6A3C9A40-054A-4DA0-A1F3-A1E7E057F9C4}" type="pres">
      <dgm:prSet presAssocID="{0923ECB5-FA02-4676-BE41-F36AFAD48C99}" presName="childShape" presStyleCnt="0"/>
      <dgm:spPr/>
    </dgm:pt>
    <dgm:pt modelId="{E5383541-3440-430E-ADA3-768BE3101A87}" type="pres">
      <dgm:prSet presAssocID="{F1B0DF9D-4297-4122-894C-3CAE0B21E8F1}" presName="Name13" presStyleLbl="parChTrans1D2" presStyleIdx="0" presStyleCnt="1"/>
      <dgm:spPr/>
    </dgm:pt>
    <dgm:pt modelId="{8CAEF4C4-6C64-47FA-8C50-DDF4649A6A84}" type="pres">
      <dgm:prSet presAssocID="{715B2142-C95B-43D2-AA5C-4778BEA521EF}" presName="childText" presStyleLbl="bgAcc1" presStyleIdx="0" presStyleCnt="1" custScaleX="220082">
        <dgm:presLayoutVars>
          <dgm:bulletEnabled val="1"/>
        </dgm:presLayoutVars>
      </dgm:prSet>
      <dgm:spPr/>
    </dgm:pt>
  </dgm:ptLst>
  <dgm:cxnLst>
    <dgm:cxn modelId="{EAAEC902-FA76-4167-94F7-C2D46CCE49B0}" type="presOf" srcId="{C3E137C9-6620-456E-B496-CC2D494D2EF5}" destId="{C8A7B73A-A0FB-431A-80B5-50CAD24BF0B9}" srcOrd="0" destOrd="0" presId="urn:microsoft.com/office/officeart/2005/8/layout/hierarchy3"/>
    <dgm:cxn modelId="{07A2E712-A014-410E-9D96-B2CBED95FD3D}" type="presOf" srcId="{F1B0DF9D-4297-4122-894C-3CAE0B21E8F1}" destId="{E5383541-3440-430E-ADA3-768BE3101A87}" srcOrd="0" destOrd="0" presId="urn:microsoft.com/office/officeart/2005/8/layout/hierarchy3"/>
    <dgm:cxn modelId="{EEBEA043-3F08-4D26-B028-5982513550BF}" type="presOf" srcId="{0923ECB5-FA02-4676-BE41-F36AFAD48C99}" destId="{C3560685-44A2-4074-BBC9-CFA886543515}" srcOrd="0" destOrd="0" presId="urn:microsoft.com/office/officeart/2005/8/layout/hierarchy3"/>
    <dgm:cxn modelId="{9F18D04C-FDAC-49FB-9037-DB762F598F0F}" type="presOf" srcId="{715B2142-C95B-43D2-AA5C-4778BEA521EF}" destId="{8CAEF4C4-6C64-47FA-8C50-DDF4649A6A84}" srcOrd="0" destOrd="0" presId="urn:microsoft.com/office/officeart/2005/8/layout/hierarchy3"/>
    <dgm:cxn modelId="{AA4C5685-F396-4C62-8D5C-FC22C02A58AD}" type="presOf" srcId="{0923ECB5-FA02-4676-BE41-F36AFAD48C99}" destId="{79991F17-68E9-400E-846D-8DA95E7DF1EC}" srcOrd="1" destOrd="0" presId="urn:microsoft.com/office/officeart/2005/8/layout/hierarchy3"/>
    <dgm:cxn modelId="{E47FCC8F-ED72-47E8-A9CF-F538FDA95A5B}" srcId="{C3E137C9-6620-456E-B496-CC2D494D2EF5}" destId="{0923ECB5-FA02-4676-BE41-F36AFAD48C99}" srcOrd="0" destOrd="0" parTransId="{A15308A2-533A-40CB-A91A-9C235A5EA6B6}" sibTransId="{18346866-35DB-4A0E-A4BB-364835C838FE}"/>
    <dgm:cxn modelId="{1F0BFAA1-2F00-4333-8111-7B82F87D9D6A}" srcId="{0923ECB5-FA02-4676-BE41-F36AFAD48C99}" destId="{715B2142-C95B-43D2-AA5C-4778BEA521EF}" srcOrd="0" destOrd="0" parTransId="{F1B0DF9D-4297-4122-894C-3CAE0B21E8F1}" sibTransId="{BB6DB170-DE07-4F84-8617-E08785C6CE82}"/>
    <dgm:cxn modelId="{03B46DA8-D28F-4409-8124-0B19669963CB}" type="presParOf" srcId="{C8A7B73A-A0FB-431A-80B5-50CAD24BF0B9}" destId="{0DFED5CD-A327-4C95-8A73-1164DB495BF6}" srcOrd="0" destOrd="0" presId="urn:microsoft.com/office/officeart/2005/8/layout/hierarchy3"/>
    <dgm:cxn modelId="{33673572-EBD6-41F6-BEC3-9ED8CA3252BB}" type="presParOf" srcId="{0DFED5CD-A327-4C95-8A73-1164DB495BF6}" destId="{B823040B-5281-48AF-B57D-D744867A05B9}" srcOrd="0" destOrd="0" presId="urn:microsoft.com/office/officeart/2005/8/layout/hierarchy3"/>
    <dgm:cxn modelId="{84FA6086-AEF7-4DA1-A680-9F21D328E63D}" type="presParOf" srcId="{B823040B-5281-48AF-B57D-D744867A05B9}" destId="{C3560685-44A2-4074-BBC9-CFA886543515}" srcOrd="0" destOrd="0" presId="urn:microsoft.com/office/officeart/2005/8/layout/hierarchy3"/>
    <dgm:cxn modelId="{C3D1E9BE-E17D-4096-89B5-D99F4FC4DD4B}" type="presParOf" srcId="{B823040B-5281-48AF-B57D-D744867A05B9}" destId="{79991F17-68E9-400E-846D-8DA95E7DF1EC}" srcOrd="1" destOrd="0" presId="urn:microsoft.com/office/officeart/2005/8/layout/hierarchy3"/>
    <dgm:cxn modelId="{88EF0DFC-ADB4-4444-A608-A0E4D146BDBC}" type="presParOf" srcId="{0DFED5CD-A327-4C95-8A73-1164DB495BF6}" destId="{6A3C9A40-054A-4DA0-A1F3-A1E7E057F9C4}" srcOrd="1" destOrd="0" presId="urn:microsoft.com/office/officeart/2005/8/layout/hierarchy3"/>
    <dgm:cxn modelId="{1EC2AB97-8A3A-409B-BDFA-5AA0F069377C}" type="presParOf" srcId="{6A3C9A40-054A-4DA0-A1F3-A1E7E057F9C4}" destId="{E5383541-3440-430E-ADA3-768BE3101A87}" srcOrd="0" destOrd="0" presId="urn:microsoft.com/office/officeart/2005/8/layout/hierarchy3"/>
    <dgm:cxn modelId="{6B33CE69-3AC1-4038-9E8F-C4FC0BD752A3}" type="presParOf" srcId="{6A3C9A40-054A-4DA0-A1F3-A1E7E057F9C4}" destId="{8CAEF4C4-6C64-47FA-8C50-DDF4649A6A84}"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2DAC3C-D1D9-4DA4-966D-A0121443CF06}"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F864E4EF-B9C8-438D-AFC6-380A84CED74C}">
      <dgm:prSet phldrT="[Text]" custT="1"/>
      <dgm:spPr/>
      <dgm:t>
        <a:bodyPr/>
        <a:lstStyle/>
        <a:p>
          <a:r>
            <a:rPr lang="en-US" altLang="ar-SA" sz="2800" b="1" dirty="0"/>
            <a:t>Recruitment</a:t>
          </a:r>
          <a:endParaRPr lang="en-US" sz="2800" b="1" dirty="0"/>
        </a:p>
      </dgm:t>
    </dgm:pt>
    <dgm:pt modelId="{CFA24A69-1B50-4275-BFDE-2B1C07405876}" type="parTrans" cxnId="{24EF13D5-CEB3-4DDC-B42C-1C35BB49CDD6}">
      <dgm:prSet/>
      <dgm:spPr/>
      <dgm:t>
        <a:bodyPr/>
        <a:lstStyle/>
        <a:p>
          <a:endParaRPr lang="en-US"/>
        </a:p>
      </dgm:t>
    </dgm:pt>
    <dgm:pt modelId="{4A327980-1543-42D3-84C5-87D6A6E24819}" type="sibTrans" cxnId="{24EF13D5-CEB3-4DDC-B42C-1C35BB49CDD6}">
      <dgm:prSet/>
      <dgm:spPr/>
      <dgm:t>
        <a:bodyPr/>
        <a:lstStyle/>
        <a:p>
          <a:endParaRPr lang="en-US"/>
        </a:p>
      </dgm:t>
    </dgm:pt>
    <dgm:pt modelId="{57B124C8-302D-4A76-AA7C-05F93E87DCAC}">
      <dgm:prSet phldrT="[Text]" custT="1"/>
      <dgm:spPr/>
      <dgm:t>
        <a:bodyPr/>
        <a:lstStyle/>
        <a:p>
          <a:r>
            <a:rPr lang="en-US" altLang="ar-SA" sz="2800" b="1" dirty="0"/>
            <a:t>External recruiting</a:t>
          </a:r>
          <a:endParaRPr lang="en-US" sz="2800" b="1" dirty="0"/>
        </a:p>
      </dgm:t>
    </dgm:pt>
    <dgm:pt modelId="{2B9607F6-0130-4267-A9D4-8664D0A4C535}" type="parTrans" cxnId="{3BC1478A-020F-4B59-88DB-BE3E3B0FB953}">
      <dgm:prSet/>
      <dgm:spPr/>
      <dgm:t>
        <a:bodyPr/>
        <a:lstStyle/>
        <a:p>
          <a:endParaRPr lang="en-US"/>
        </a:p>
      </dgm:t>
    </dgm:pt>
    <dgm:pt modelId="{F671BA43-7E69-4805-823C-84E0BF86C486}" type="sibTrans" cxnId="{3BC1478A-020F-4B59-88DB-BE3E3B0FB953}">
      <dgm:prSet/>
      <dgm:spPr/>
      <dgm:t>
        <a:bodyPr/>
        <a:lstStyle/>
        <a:p>
          <a:endParaRPr lang="en-US"/>
        </a:p>
      </dgm:t>
    </dgm:pt>
    <dgm:pt modelId="{A37DC2BC-3BA7-4AFF-8FD9-F48F42674F00}">
      <dgm:prSet phldrT="[Text]"/>
      <dgm:spPr/>
      <dgm:t>
        <a:bodyPr/>
        <a:lstStyle/>
        <a:p>
          <a:r>
            <a:rPr lang="en-US" altLang="ar-SA" dirty="0"/>
            <a:t>Managers look outside the firm for people who have not worked at the firm before.</a:t>
          </a:r>
        </a:p>
      </dgm:t>
    </dgm:pt>
    <dgm:pt modelId="{852A8255-876E-4B7E-BAF1-3FAF7CA539C9}" type="parTrans" cxnId="{DB674C85-5122-4287-808A-FC936D74E660}">
      <dgm:prSet/>
      <dgm:spPr/>
      <dgm:t>
        <a:bodyPr/>
        <a:lstStyle/>
        <a:p>
          <a:endParaRPr lang="en-US"/>
        </a:p>
      </dgm:t>
    </dgm:pt>
    <dgm:pt modelId="{441561A9-43C8-4E1C-811E-5251266C2BEB}" type="sibTrans" cxnId="{DB674C85-5122-4287-808A-FC936D74E660}">
      <dgm:prSet/>
      <dgm:spPr/>
      <dgm:t>
        <a:bodyPr/>
        <a:lstStyle/>
        <a:p>
          <a:endParaRPr lang="en-US"/>
        </a:p>
      </dgm:t>
    </dgm:pt>
    <dgm:pt modelId="{8D295D3F-A834-4A9A-AA04-52DB68E2781E}">
      <dgm:prSet phldrT="[Text]" custT="1"/>
      <dgm:spPr/>
      <dgm:t>
        <a:bodyPr/>
        <a:lstStyle/>
        <a:p>
          <a:r>
            <a:rPr lang="en-US" altLang="ar-SA" sz="2800" b="1" dirty="0"/>
            <a:t>Internal recruiting</a:t>
          </a:r>
          <a:endParaRPr lang="en-US" sz="2800" b="1" dirty="0"/>
        </a:p>
      </dgm:t>
    </dgm:pt>
    <dgm:pt modelId="{9D7E4F7E-AEBC-468B-9653-CFE87C38EE98}" type="parTrans" cxnId="{C2F23F3B-CBE3-48B6-A8FD-FBA100C342E0}">
      <dgm:prSet/>
      <dgm:spPr/>
      <dgm:t>
        <a:bodyPr/>
        <a:lstStyle/>
        <a:p>
          <a:endParaRPr lang="en-US"/>
        </a:p>
      </dgm:t>
    </dgm:pt>
    <dgm:pt modelId="{E5D96C0A-448E-4991-8B78-2C7A327CAE45}" type="sibTrans" cxnId="{C2F23F3B-CBE3-48B6-A8FD-FBA100C342E0}">
      <dgm:prSet/>
      <dgm:spPr/>
      <dgm:t>
        <a:bodyPr/>
        <a:lstStyle/>
        <a:p>
          <a:endParaRPr lang="en-US"/>
        </a:p>
      </dgm:t>
    </dgm:pt>
    <dgm:pt modelId="{91DB5D71-6EB4-4BF7-A2C6-C290C46BD5C7}">
      <dgm:prSet phldrT="[Text]"/>
      <dgm:spPr/>
      <dgm:t>
        <a:bodyPr/>
        <a:lstStyle/>
        <a:p>
          <a:pPr>
            <a:buFont typeface="Wingdings" panose="05000000000000000000" pitchFamily="2" charset="2"/>
            <a:buChar char="q"/>
          </a:pPr>
          <a:r>
            <a:rPr lang="en-US" altLang="ar-SA" b="1" dirty="0"/>
            <a:t>positions filled within the firm.</a:t>
          </a:r>
          <a:endParaRPr lang="en-US" dirty="0"/>
        </a:p>
      </dgm:t>
    </dgm:pt>
    <dgm:pt modelId="{20FC6665-DC00-4E54-8AC3-E7687F0A00F8}" type="parTrans" cxnId="{ABC751EB-398A-4C6D-B04D-7213DE3B9E01}">
      <dgm:prSet/>
      <dgm:spPr/>
      <dgm:t>
        <a:bodyPr/>
        <a:lstStyle/>
        <a:p>
          <a:endParaRPr lang="en-US"/>
        </a:p>
      </dgm:t>
    </dgm:pt>
    <dgm:pt modelId="{A0ABFAD9-5F8E-40A1-9CF3-826674C4EB49}" type="sibTrans" cxnId="{ABC751EB-398A-4C6D-B04D-7213DE3B9E01}">
      <dgm:prSet/>
      <dgm:spPr/>
      <dgm:t>
        <a:bodyPr/>
        <a:lstStyle/>
        <a:p>
          <a:endParaRPr lang="en-US"/>
        </a:p>
      </dgm:t>
    </dgm:pt>
    <dgm:pt modelId="{9E1BDAD1-9902-4C3E-88AC-9EC0CD4E9EA7}">
      <dgm:prSet phldrT="[Text]"/>
      <dgm:spPr/>
      <dgm:t>
        <a:bodyPr/>
        <a:lstStyle/>
        <a:p>
          <a:r>
            <a:rPr lang="en-US" altLang="ar-SA"/>
            <a:t>Managers advertise in newspapers, hold open houses, recruit at universities, and on the Internet.</a:t>
          </a:r>
          <a:endParaRPr lang="en-US" altLang="ar-SA" dirty="0"/>
        </a:p>
      </dgm:t>
    </dgm:pt>
    <dgm:pt modelId="{82818AD6-04C1-4F0A-A045-55C3E999EF38}" type="parTrans" cxnId="{7448A751-24E8-47F7-A5CD-787A2DB94B2E}">
      <dgm:prSet/>
      <dgm:spPr/>
      <dgm:t>
        <a:bodyPr/>
        <a:lstStyle/>
        <a:p>
          <a:endParaRPr lang="en-US"/>
        </a:p>
      </dgm:t>
    </dgm:pt>
    <dgm:pt modelId="{2A13EFEC-E3CB-4705-9DC0-7B3DD2DFE889}" type="sibTrans" cxnId="{7448A751-24E8-47F7-A5CD-787A2DB94B2E}">
      <dgm:prSet/>
      <dgm:spPr/>
      <dgm:t>
        <a:bodyPr/>
        <a:lstStyle/>
        <a:p>
          <a:endParaRPr lang="en-US"/>
        </a:p>
      </dgm:t>
    </dgm:pt>
    <dgm:pt modelId="{B8C7BCED-41B4-458E-8EF5-559E719C29A4}" type="pres">
      <dgm:prSet presAssocID="{DC2DAC3C-D1D9-4DA4-966D-A0121443CF06}" presName="hierChild1" presStyleCnt="0">
        <dgm:presLayoutVars>
          <dgm:chPref val="1"/>
          <dgm:dir/>
          <dgm:animOne val="branch"/>
          <dgm:animLvl val="lvl"/>
          <dgm:resizeHandles/>
        </dgm:presLayoutVars>
      </dgm:prSet>
      <dgm:spPr/>
    </dgm:pt>
    <dgm:pt modelId="{C3B0C4AE-B1A2-4529-AF49-1DAE412CD55C}" type="pres">
      <dgm:prSet presAssocID="{F864E4EF-B9C8-438D-AFC6-380A84CED74C}" presName="hierRoot1" presStyleCnt="0"/>
      <dgm:spPr/>
    </dgm:pt>
    <dgm:pt modelId="{4D15CE7D-B166-49AA-BE92-0FDC830C9B21}" type="pres">
      <dgm:prSet presAssocID="{F864E4EF-B9C8-438D-AFC6-380A84CED74C}" presName="composite" presStyleCnt="0"/>
      <dgm:spPr/>
    </dgm:pt>
    <dgm:pt modelId="{DA12D477-4162-461D-B96E-432C098589D4}" type="pres">
      <dgm:prSet presAssocID="{F864E4EF-B9C8-438D-AFC6-380A84CED74C}" presName="background" presStyleLbl="node0" presStyleIdx="0" presStyleCnt="1"/>
      <dgm:spPr/>
    </dgm:pt>
    <dgm:pt modelId="{92C56CB7-BE1B-4BDB-8045-C78AF3AB79BD}" type="pres">
      <dgm:prSet presAssocID="{F864E4EF-B9C8-438D-AFC6-380A84CED74C}" presName="text" presStyleLbl="fgAcc0" presStyleIdx="0" presStyleCnt="1" custScaleX="131994">
        <dgm:presLayoutVars>
          <dgm:chPref val="3"/>
        </dgm:presLayoutVars>
      </dgm:prSet>
      <dgm:spPr/>
    </dgm:pt>
    <dgm:pt modelId="{58F1AF13-1916-46CE-8525-904BB25B22A5}" type="pres">
      <dgm:prSet presAssocID="{F864E4EF-B9C8-438D-AFC6-380A84CED74C}" presName="hierChild2" presStyleCnt="0"/>
      <dgm:spPr/>
    </dgm:pt>
    <dgm:pt modelId="{0AEDC34F-4FA3-40AE-B94E-4583E9D72EAC}" type="pres">
      <dgm:prSet presAssocID="{2B9607F6-0130-4267-A9D4-8664D0A4C535}" presName="Name10" presStyleLbl="parChTrans1D2" presStyleIdx="0" presStyleCnt="2"/>
      <dgm:spPr/>
    </dgm:pt>
    <dgm:pt modelId="{32E8674C-875C-4E7A-A076-70C12F0E5DEE}" type="pres">
      <dgm:prSet presAssocID="{57B124C8-302D-4A76-AA7C-05F93E87DCAC}" presName="hierRoot2" presStyleCnt="0"/>
      <dgm:spPr/>
    </dgm:pt>
    <dgm:pt modelId="{1AF2EC9D-B2DB-4D2A-B928-76884BACFD33}" type="pres">
      <dgm:prSet presAssocID="{57B124C8-302D-4A76-AA7C-05F93E87DCAC}" presName="composite2" presStyleCnt="0"/>
      <dgm:spPr/>
    </dgm:pt>
    <dgm:pt modelId="{01D862CE-D586-4E25-9980-62C69A351922}" type="pres">
      <dgm:prSet presAssocID="{57B124C8-302D-4A76-AA7C-05F93E87DCAC}" presName="background2" presStyleLbl="node2" presStyleIdx="0" presStyleCnt="2"/>
      <dgm:spPr/>
    </dgm:pt>
    <dgm:pt modelId="{E5FCB951-C7E1-47DE-A94C-F4CDC5E4A3AC}" type="pres">
      <dgm:prSet presAssocID="{57B124C8-302D-4A76-AA7C-05F93E87DCAC}" presName="text2" presStyleLbl="fgAcc2" presStyleIdx="0" presStyleCnt="2">
        <dgm:presLayoutVars>
          <dgm:chPref val="3"/>
        </dgm:presLayoutVars>
      </dgm:prSet>
      <dgm:spPr/>
    </dgm:pt>
    <dgm:pt modelId="{17EBA1EA-2F5F-4E96-8D1F-CD608E45A74E}" type="pres">
      <dgm:prSet presAssocID="{57B124C8-302D-4A76-AA7C-05F93E87DCAC}" presName="hierChild3" presStyleCnt="0"/>
      <dgm:spPr/>
    </dgm:pt>
    <dgm:pt modelId="{EC0FE41D-334C-4122-8F14-8E8D7397BD94}" type="pres">
      <dgm:prSet presAssocID="{852A8255-876E-4B7E-BAF1-3FAF7CA539C9}" presName="Name17" presStyleLbl="parChTrans1D3" presStyleIdx="0" presStyleCnt="3"/>
      <dgm:spPr/>
    </dgm:pt>
    <dgm:pt modelId="{E368EA91-D2DA-491B-AFE0-D094150352AF}" type="pres">
      <dgm:prSet presAssocID="{A37DC2BC-3BA7-4AFF-8FD9-F48F42674F00}" presName="hierRoot3" presStyleCnt="0"/>
      <dgm:spPr/>
    </dgm:pt>
    <dgm:pt modelId="{A87457E7-FD94-4855-960A-9A9725E62F95}" type="pres">
      <dgm:prSet presAssocID="{A37DC2BC-3BA7-4AFF-8FD9-F48F42674F00}" presName="composite3" presStyleCnt="0"/>
      <dgm:spPr/>
    </dgm:pt>
    <dgm:pt modelId="{C7D8198B-6B91-42EC-B349-F1DAFD79327C}" type="pres">
      <dgm:prSet presAssocID="{A37DC2BC-3BA7-4AFF-8FD9-F48F42674F00}" presName="background3" presStyleLbl="node3" presStyleIdx="0" presStyleCnt="3"/>
      <dgm:spPr/>
    </dgm:pt>
    <dgm:pt modelId="{873AFEE4-48ED-426E-A1B7-B3A4E975F5CF}" type="pres">
      <dgm:prSet presAssocID="{A37DC2BC-3BA7-4AFF-8FD9-F48F42674F00}" presName="text3" presStyleLbl="fgAcc3" presStyleIdx="0" presStyleCnt="3">
        <dgm:presLayoutVars>
          <dgm:chPref val="3"/>
        </dgm:presLayoutVars>
      </dgm:prSet>
      <dgm:spPr/>
    </dgm:pt>
    <dgm:pt modelId="{A300B0BF-A641-45DD-8BCA-42843F2ADA37}" type="pres">
      <dgm:prSet presAssocID="{A37DC2BC-3BA7-4AFF-8FD9-F48F42674F00}" presName="hierChild4" presStyleCnt="0"/>
      <dgm:spPr/>
    </dgm:pt>
    <dgm:pt modelId="{00B41C3C-159B-4A0B-9EF3-B42AF5824B4A}" type="pres">
      <dgm:prSet presAssocID="{82818AD6-04C1-4F0A-A045-55C3E999EF38}" presName="Name17" presStyleLbl="parChTrans1D3" presStyleIdx="1" presStyleCnt="3"/>
      <dgm:spPr/>
    </dgm:pt>
    <dgm:pt modelId="{BEB3F042-F29C-4348-ACBE-A8DAD38F5CF8}" type="pres">
      <dgm:prSet presAssocID="{9E1BDAD1-9902-4C3E-88AC-9EC0CD4E9EA7}" presName="hierRoot3" presStyleCnt="0"/>
      <dgm:spPr/>
    </dgm:pt>
    <dgm:pt modelId="{3107093C-B060-4617-BC35-A20CB37606CF}" type="pres">
      <dgm:prSet presAssocID="{9E1BDAD1-9902-4C3E-88AC-9EC0CD4E9EA7}" presName="composite3" presStyleCnt="0"/>
      <dgm:spPr/>
    </dgm:pt>
    <dgm:pt modelId="{0936DCEC-B0E6-4017-AD14-40FF5120FC5B}" type="pres">
      <dgm:prSet presAssocID="{9E1BDAD1-9902-4C3E-88AC-9EC0CD4E9EA7}" presName="background3" presStyleLbl="node3" presStyleIdx="1" presStyleCnt="3"/>
      <dgm:spPr/>
    </dgm:pt>
    <dgm:pt modelId="{1CE40A87-A838-4CF1-A844-811713376747}" type="pres">
      <dgm:prSet presAssocID="{9E1BDAD1-9902-4C3E-88AC-9EC0CD4E9EA7}" presName="text3" presStyleLbl="fgAcc3" presStyleIdx="1" presStyleCnt="3">
        <dgm:presLayoutVars>
          <dgm:chPref val="3"/>
        </dgm:presLayoutVars>
      </dgm:prSet>
      <dgm:spPr/>
    </dgm:pt>
    <dgm:pt modelId="{7B0A8DC4-72FF-4251-B2BF-74F87B72F0AD}" type="pres">
      <dgm:prSet presAssocID="{9E1BDAD1-9902-4C3E-88AC-9EC0CD4E9EA7}" presName="hierChild4" presStyleCnt="0"/>
      <dgm:spPr/>
    </dgm:pt>
    <dgm:pt modelId="{AC2F695F-56DE-4AA1-8498-BBDFC6872DAD}" type="pres">
      <dgm:prSet presAssocID="{9D7E4F7E-AEBC-468B-9653-CFE87C38EE98}" presName="Name10" presStyleLbl="parChTrans1D2" presStyleIdx="1" presStyleCnt="2"/>
      <dgm:spPr/>
    </dgm:pt>
    <dgm:pt modelId="{BEF774F4-1B8C-41E0-80F9-59752C384D98}" type="pres">
      <dgm:prSet presAssocID="{8D295D3F-A834-4A9A-AA04-52DB68E2781E}" presName="hierRoot2" presStyleCnt="0"/>
      <dgm:spPr/>
    </dgm:pt>
    <dgm:pt modelId="{182FADA7-0174-4615-A419-8305FFCE3705}" type="pres">
      <dgm:prSet presAssocID="{8D295D3F-A834-4A9A-AA04-52DB68E2781E}" presName="composite2" presStyleCnt="0"/>
      <dgm:spPr/>
    </dgm:pt>
    <dgm:pt modelId="{BC43069B-7F07-4798-B9A1-F66BF4B03B88}" type="pres">
      <dgm:prSet presAssocID="{8D295D3F-A834-4A9A-AA04-52DB68E2781E}" presName="background2" presStyleLbl="node2" presStyleIdx="1" presStyleCnt="2"/>
      <dgm:spPr/>
    </dgm:pt>
    <dgm:pt modelId="{246DE512-6F41-4A05-8ED5-538509307B11}" type="pres">
      <dgm:prSet presAssocID="{8D295D3F-A834-4A9A-AA04-52DB68E2781E}" presName="text2" presStyleLbl="fgAcc2" presStyleIdx="1" presStyleCnt="2">
        <dgm:presLayoutVars>
          <dgm:chPref val="3"/>
        </dgm:presLayoutVars>
      </dgm:prSet>
      <dgm:spPr/>
    </dgm:pt>
    <dgm:pt modelId="{1AA7EF38-C87A-4FDF-A11B-6A8E7E2E8FA2}" type="pres">
      <dgm:prSet presAssocID="{8D295D3F-A834-4A9A-AA04-52DB68E2781E}" presName="hierChild3" presStyleCnt="0"/>
      <dgm:spPr/>
    </dgm:pt>
    <dgm:pt modelId="{084437D4-260A-4D49-8B54-2E63E967B5ED}" type="pres">
      <dgm:prSet presAssocID="{20FC6665-DC00-4E54-8AC3-E7687F0A00F8}" presName="Name17" presStyleLbl="parChTrans1D3" presStyleIdx="2" presStyleCnt="3"/>
      <dgm:spPr/>
    </dgm:pt>
    <dgm:pt modelId="{76BBCEB4-5252-41AC-A084-38E6855DCD03}" type="pres">
      <dgm:prSet presAssocID="{91DB5D71-6EB4-4BF7-A2C6-C290C46BD5C7}" presName="hierRoot3" presStyleCnt="0"/>
      <dgm:spPr/>
    </dgm:pt>
    <dgm:pt modelId="{CB969E02-637C-4A9A-930C-4960BD1A1172}" type="pres">
      <dgm:prSet presAssocID="{91DB5D71-6EB4-4BF7-A2C6-C290C46BD5C7}" presName="composite3" presStyleCnt="0"/>
      <dgm:spPr/>
    </dgm:pt>
    <dgm:pt modelId="{6422C6EC-21C0-4433-AF6A-46F9AD122D6B}" type="pres">
      <dgm:prSet presAssocID="{91DB5D71-6EB4-4BF7-A2C6-C290C46BD5C7}" presName="background3" presStyleLbl="node3" presStyleIdx="2" presStyleCnt="3"/>
      <dgm:spPr/>
    </dgm:pt>
    <dgm:pt modelId="{9A786DC5-353C-4C9E-9F04-854577C808D1}" type="pres">
      <dgm:prSet presAssocID="{91DB5D71-6EB4-4BF7-A2C6-C290C46BD5C7}" presName="text3" presStyleLbl="fgAcc3" presStyleIdx="2" presStyleCnt="3">
        <dgm:presLayoutVars>
          <dgm:chPref val="3"/>
        </dgm:presLayoutVars>
      </dgm:prSet>
      <dgm:spPr/>
    </dgm:pt>
    <dgm:pt modelId="{5BC77355-B566-41AE-A0F3-691A5BFB1D23}" type="pres">
      <dgm:prSet presAssocID="{91DB5D71-6EB4-4BF7-A2C6-C290C46BD5C7}" presName="hierChild4" presStyleCnt="0"/>
      <dgm:spPr/>
    </dgm:pt>
  </dgm:ptLst>
  <dgm:cxnLst>
    <dgm:cxn modelId="{78408F01-7EB0-44CE-B1DA-3C6F2FC03A5D}" type="presOf" srcId="{A37DC2BC-3BA7-4AFF-8FD9-F48F42674F00}" destId="{873AFEE4-48ED-426E-A1B7-B3A4E975F5CF}" srcOrd="0" destOrd="0" presId="urn:microsoft.com/office/officeart/2005/8/layout/hierarchy1"/>
    <dgm:cxn modelId="{CAF54217-09E9-4A36-87AF-97F1B257843F}" type="presOf" srcId="{F864E4EF-B9C8-438D-AFC6-380A84CED74C}" destId="{92C56CB7-BE1B-4BDB-8045-C78AF3AB79BD}" srcOrd="0" destOrd="0" presId="urn:microsoft.com/office/officeart/2005/8/layout/hierarchy1"/>
    <dgm:cxn modelId="{480EF634-3978-4B7E-8B9F-1F210D111940}" type="presOf" srcId="{9E1BDAD1-9902-4C3E-88AC-9EC0CD4E9EA7}" destId="{1CE40A87-A838-4CF1-A844-811713376747}" srcOrd="0" destOrd="0" presId="urn:microsoft.com/office/officeart/2005/8/layout/hierarchy1"/>
    <dgm:cxn modelId="{C2F23F3B-CBE3-48B6-A8FD-FBA100C342E0}" srcId="{F864E4EF-B9C8-438D-AFC6-380A84CED74C}" destId="{8D295D3F-A834-4A9A-AA04-52DB68E2781E}" srcOrd="1" destOrd="0" parTransId="{9D7E4F7E-AEBC-468B-9653-CFE87C38EE98}" sibTransId="{E5D96C0A-448E-4991-8B78-2C7A327CAE45}"/>
    <dgm:cxn modelId="{0AEF6E3C-8A70-415A-AF91-051060914C58}" type="presOf" srcId="{DC2DAC3C-D1D9-4DA4-966D-A0121443CF06}" destId="{B8C7BCED-41B4-458E-8EF5-559E719C29A4}" srcOrd="0" destOrd="0" presId="urn:microsoft.com/office/officeart/2005/8/layout/hierarchy1"/>
    <dgm:cxn modelId="{FC83F83D-6B19-4C54-9A1D-2A880E5754BB}" type="presOf" srcId="{9D7E4F7E-AEBC-468B-9653-CFE87C38EE98}" destId="{AC2F695F-56DE-4AA1-8498-BBDFC6872DAD}" srcOrd="0" destOrd="0" presId="urn:microsoft.com/office/officeart/2005/8/layout/hierarchy1"/>
    <dgm:cxn modelId="{3DF80B43-9E8C-42C0-8F3F-1B45DE25AE9C}" type="presOf" srcId="{2B9607F6-0130-4267-A9D4-8664D0A4C535}" destId="{0AEDC34F-4FA3-40AE-B94E-4583E9D72EAC}" srcOrd="0" destOrd="0" presId="urn:microsoft.com/office/officeart/2005/8/layout/hierarchy1"/>
    <dgm:cxn modelId="{7448A751-24E8-47F7-A5CD-787A2DB94B2E}" srcId="{57B124C8-302D-4A76-AA7C-05F93E87DCAC}" destId="{9E1BDAD1-9902-4C3E-88AC-9EC0CD4E9EA7}" srcOrd="1" destOrd="0" parTransId="{82818AD6-04C1-4F0A-A045-55C3E999EF38}" sibTransId="{2A13EFEC-E3CB-4705-9DC0-7B3DD2DFE889}"/>
    <dgm:cxn modelId="{DB674C85-5122-4287-808A-FC936D74E660}" srcId="{57B124C8-302D-4A76-AA7C-05F93E87DCAC}" destId="{A37DC2BC-3BA7-4AFF-8FD9-F48F42674F00}" srcOrd="0" destOrd="0" parTransId="{852A8255-876E-4B7E-BAF1-3FAF7CA539C9}" sibTransId="{441561A9-43C8-4E1C-811E-5251266C2BEB}"/>
    <dgm:cxn modelId="{3BC1478A-020F-4B59-88DB-BE3E3B0FB953}" srcId="{F864E4EF-B9C8-438D-AFC6-380A84CED74C}" destId="{57B124C8-302D-4A76-AA7C-05F93E87DCAC}" srcOrd="0" destOrd="0" parTransId="{2B9607F6-0130-4267-A9D4-8664D0A4C535}" sibTransId="{F671BA43-7E69-4805-823C-84E0BF86C486}"/>
    <dgm:cxn modelId="{C63A128F-F752-4622-90CE-0D2062A78292}" type="presOf" srcId="{57B124C8-302D-4A76-AA7C-05F93E87DCAC}" destId="{E5FCB951-C7E1-47DE-A94C-F4CDC5E4A3AC}" srcOrd="0" destOrd="0" presId="urn:microsoft.com/office/officeart/2005/8/layout/hierarchy1"/>
    <dgm:cxn modelId="{2EBC44A3-E936-465A-8058-2F75AA082448}" type="presOf" srcId="{20FC6665-DC00-4E54-8AC3-E7687F0A00F8}" destId="{084437D4-260A-4D49-8B54-2E63E967B5ED}" srcOrd="0" destOrd="0" presId="urn:microsoft.com/office/officeart/2005/8/layout/hierarchy1"/>
    <dgm:cxn modelId="{73BE50BF-A720-4A1F-B8E5-2E45004CAC6D}" type="presOf" srcId="{852A8255-876E-4B7E-BAF1-3FAF7CA539C9}" destId="{EC0FE41D-334C-4122-8F14-8E8D7397BD94}" srcOrd="0" destOrd="0" presId="urn:microsoft.com/office/officeart/2005/8/layout/hierarchy1"/>
    <dgm:cxn modelId="{24EF13D5-CEB3-4DDC-B42C-1C35BB49CDD6}" srcId="{DC2DAC3C-D1D9-4DA4-966D-A0121443CF06}" destId="{F864E4EF-B9C8-438D-AFC6-380A84CED74C}" srcOrd="0" destOrd="0" parTransId="{CFA24A69-1B50-4275-BFDE-2B1C07405876}" sibTransId="{4A327980-1543-42D3-84C5-87D6A6E24819}"/>
    <dgm:cxn modelId="{065808E0-F9B4-4ED9-A968-720135CBC547}" type="presOf" srcId="{82818AD6-04C1-4F0A-A045-55C3E999EF38}" destId="{00B41C3C-159B-4A0B-9EF3-B42AF5824B4A}" srcOrd="0" destOrd="0" presId="urn:microsoft.com/office/officeart/2005/8/layout/hierarchy1"/>
    <dgm:cxn modelId="{6BCFCAE6-FB3E-4908-8057-34F07E9192FD}" type="presOf" srcId="{91DB5D71-6EB4-4BF7-A2C6-C290C46BD5C7}" destId="{9A786DC5-353C-4C9E-9F04-854577C808D1}" srcOrd="0" destOrd="0" presId="urn:microsoft.com/office/officeart/2005/8/layout/hierarchy1"/>
    <dgm:cxn modelId="{ABC751EB-398A-4C6D-B04D-7213DE3B9E01}" srcId="{8D295D3F-A834-4A9A-AA04-52DB68E2781E}" destId="{91DB5D71-6EB4-4BF7-A2C6-C290C46BD5C7}" srcOrd="0" destOrd="0" parTransId="{20FC6665-DC00-4E54-8AC3-E7687F0A00F8}" sibTransId="{A0ABFAD9-5F8E-40A1-9CF3-826674C4EB49}"/>
    <dgm:cxn modelId="{420877FC-D0E0-4C42-B654-6A93F2C8626C}" type="presOf" srcId="{8D295D3F-A834-4A9A-AA04-52DB68E2781E}" destId="{246DE512-6F41-4A05-8ED5-538509307B11}" srcOrd="0" destOrd="0" presId="urn:microsoft.com/office/officeart/2005/8/layout/hierarchy1"/>
    <dgm:cxn modelId="{EAB49D0F-0EEE-4335-9066-4DB00BE54F0B}" type="presParOf" srcId="{B8C7BCED-41B4-458E-8EF5-559E719C29A4}" destId="{C3B0C4AE-B1A2-4529-AF49-1DAE412CD55C}" srcOrd="0" destOrd="0" presId="urn:microsoft.com/office/officeart/2005/8/layout/hierarchy1"/>
    <dgm:cxn modelId="{0EDE56FB-9DB6-40F2-BF66-73AE2E7B19EC}" type="presParOf" srcId="{C3B0C4AE-B1A2-4529-AF49-1DAE412CD55C}" destId="{4D15CE7D-B166-49AA-BE92-0FDC830C9B21}" srcOrd="0" destOrd="0" presId="urn:microsoft.com/office/officeart/2005/8/layout/hierarchy1"/>
    <dgm:cxn modelId="{EE0200FC-EA05-4249-810A-FB3885627162}" type="presParOf" srcId="{4D15CE7D-B166-49AA-BE92-0FDC830C9B21}" destId="{DA12D477-4162-461D-B96E-432C098589D4}" srcOrd="0" destOrd="0" presId="urn:microsoft.com/office/officeart/2005/8/layout/hierarchy1"/>
    <dgm:cxn modelId="{70408D99-F595-453C-9E39-9276F315CA83}" type="presParOf" srcId="{4D15CE7D-B166-49AA-BE92-0FDC830C9B21}" destId="{92C56CB7-BE1B-4BDB-8045-C78AF3AB79BD}" srcOrd="1" destOrd="0" presId="urn:microsoft.com/office/officeart/2005/8/layout/hierarchy1"/>
    <dgm:cxn modelId="{2941DF4C-BBD1-4535-8BB5-932D1A21534A}" type="presParOf" srcId="{C3B0C4AE-B1A2-4529-AF49-1DAE412CD55C}" destId="{58F1AF13-1916-46CE-8525-904BB25B22A5}" srcOrd="1" destOrd="0" presId="urn:microsoft.com/office/officeart/2005/8/layout/hierarchy1"/>
    <dgm:cxn modelId="{75743A30-36F4-4291-9536-51BF265EDB09}" type="presParOf" srcId="{58F1AF13-1916-46CE-8525-904BB25B22A5}" destId="{0AEDC34F-4FA3-40AE-B94E-4583E9D72EAC}" srcOrd="0" destOrd="0" presId="urn:microsoft.com/office/officeart/2005/8/layout/hierarchy1"/>
    <dgm:cxn modelId="{26169202-B58F-48D1-8009-BCA1B188FEB0}" type="presParOf" srcId="{58F1AF13-1916-46CE-8525-904BB25B22A5}" destId="{32E8674C-875C-4E7A-A076-70C12F0E5DEE}" srcOrd="1" destOrd="0" presId="urn:microsoft.com/office/officeart/2005/8/layout/hierarchy1"/>
    <dgm:cxn modelId="{F3FD7041-4967-48BD-984B-E3E1FB630DC1}" type="presParOf" srcId="{32E8674C-875C-4E7A-A076-70C12F0E5DEE}" destId="{1AF2EC9D-B2DB-4D2A-B928-76884BACFD33}" srcOrd="0" destOrd="0" presId="urn:microsoft.com/office/officeart/2005/8/layout/hierarchy1"/>
    <dgm:cxn modelId="{0634DA50-73FA-4FC9-8DD4-24E956F085FE}" type="presParOf" srcId="{1AF2EC9D-B2DB-4D2A-B928-76884BACFD33}" destId="{01D862CE-D586-4E25-9980-62C69A351922}" srcOrd="0" destOrd="0" presId="urn:microsoft.com/office/officeart/2005/8/layout/hierarchy1"/>
    <dgm:cxn modelId="{A3456B5A-640D-427E-B5AF-011E6DD3B44E}" type="presParOf" srcId="{1AF2EC9D-B2DB-4D2A-B928-76884BACFD33}" destId="{E5FCB951-C7E1-47DE-A94C-F4CDC5E4A3AC}" srcOrd="1" destOrd="0" presId="urn:microsoft.com/office/officeart/2005/8/layout/hierarchy1"/>
    <dgm:cxn modelId="{42011B97-4BC0-488B-B771-505B82C98D0F}" type="presParOf" srcId="{32E8674C-875C-4E7A-A076-70C12F0E5DEE}" destId="{17EBA1EA-2F5F-4E96-8D1F-CD608E45A74E}" srcOrd="1" destOrd="0" presId="urn:microsoft.com/office/officeart/2005/8/layout/hierarchy1"/>
    <dgm:cxn modelId="{163B88DD-AD05-41A5-96C0-5E32D73F9CC2}" type="presParOf" srcId="{17EBA1EA-2F5F-4E96-8D1F-CD608E45A74E}" destId="{EC0FE41D-334C-4122-8F14-8E8D7397BD94}" srcOrd="0" destOrd="0" presId="urn:microsoft.com/office/officeart/2005/8/layout/hierarchy1"/>
    <dgm:cxn modelId="{54709F0C-8E58-490C-8389-DB8DC943455E}" type="presParOf" srcId="{17EBA1EA-2F5F-4E96-8D1F-CD608E45A74E}" destId="{E368EA91-D2DA-491B-AFE0-D094150352AF}" srcOrd="1" destOrd="0" presId="urn:microsoft.com/office/officeart/2005/8/layout/hierarchy1"/>
    <dgm:cxn modelId="{C145E87D-9D8F-4228-89E6-FE657667E258}" type="presParOf" srcId="{E368EA91-D2DA-491B-AFE0-D094150352AF}" destId="{A87457E7-FD94-4855-960A-9A9725E62F95}" srcOrd="0" destOrd="0" presId="urn:microsoft.com/office/officeart/2005/8/layout/hierarchy1"/>
    <dgm:cxn modelId="{34F5DD59-5CA0-4DB7-BBB3-144E74639B25}" type="presParOf" srcId="{A87457E7-FD94-4855-960A-9A9725E62F95}" destId="{C7D8198B-6B91-42EC-B349-F1DAFD79327C}" srcOrd="0" destOrd="0" presId="urn:microsoft.com/office/officeart/2005/8/layout/hierarchy1"/>
    <dgm:cxn modelId="{F5D0CC2A-C3CF-4DCD-BE10-5BFEA4896888}" type="presParOf" srcId="{A87457E7-FD94-4855-960A-9A9725E62F95}" destId="{873AFEE4-48ED-426E-A1B7-B3A4E975F5CF}" srcOrd="1" destOrd="0" presId="urn:microsoft.com/office/officeart/2005/8/layout/hierarchy1"/>
    <dgm:cxn modelId="{8CE77427-7238-40EB-B910-2C326AB5A489}" type="presParOf" srcId="{E368EA91-D2DA-491B-AFE0-D094150352AF}" destId="{A300B0BF-A641-45DD-8BCA-42843F2ADA37}" srcOrd="1" destOrd="0" presId="urn:microsoft.com/office/officeart/2005/8/layout/hierarchy1"/>
    <dgm:cxn modelId="{F7D2C6BD-141A-44F2-A4C5-6AC057DE797C}" type="presParOf" srcId="{17EBA1EA-2F5F-4E96-8D1F-CD608E45A74E}" destId="{00B41C3C-159B-4A0B-9EF3-B42AF5824B4A}" srcOrd="2" destOrd="0" presId="urn:microsoft.com/office/officeart/2005/8/layout/hierarchy1"/>
    <dgm:cxn modelId="{AF9FB515-D69C-4F96-826E-86FE181F9EA5}" type="presParOf" srcId="{17EBA1EA-2F5F-4E96-8D1F-CD608E45A74E}" destId="{BEB3F042-F29C-4348-ACBE-A8DAD38F5CF8}" srcOrd="3" destOrd="0" presId="urn:microsoft.com/office/officeart/2005/8/layout/hierarchy1"/>
    <dgm:cxn modelId="{5F2E6AAA-6679-47B6-BE39-23003CDC6E8C}" type="presParOf" srcId="{BEB3F042-F29C-4348-ACBE-A8DAD38F5CF8}" destId="{3107093C-B060-4617-BC35-A20CB37606CF}" srcOrd="0" destOrd="0" presId="urn:microsoft.com/office/officeart/2005/8/layout/hierarchy1"/>
    <dgm:cxn modelId="{E506D4CC-BAF2-410E-9F2B-5B83B588E0C5}" type="presParOf" srcId="{3107093C-B060-4617-BC35-A20CB37606CF}" destId="{0936DCEC-B0E6-4017-AD14-40FF5120FC5B}" srcOrd="0" destOrd="0" presId="urn:microsoft.com/office/officeart/2005/8/layout/hierarchy1"/>
    <dgm:cxn modelId="{1B62B4AF-C64C-4204-B758-D6BE2F057305}" type="presParOf" srcId="{3107093C-B060-4617-BC35-A20CB37606CF}" destId="{1CE40A87-A838-4CF1-A844-811713376747}" srcOrd="1" destOrd="0" presId="urn:microsoft.com/office/officeart/2005/8/layout/hierarchy1"/>
    <dgm:cxn modelId="{FF17C88C-6D73-4D49-82F4-88A695C3E5FD}" type="presParOf" srcId="{BEB3F042-F29C-4348-ACBE-A8DAD38F5CF8}" destId="{7B0A8DC4-72FF-4251-B2BF-74F87B72F0AD}" srcOrd="1" destOrd="0" presId="urn:microsoft.com/office/officeart/2005/8/layout/hierarchy1"/>
    <dgm:cxn modelId="{DC882D81-2748-4629-A7AC-712FCACB3CF1}" type="presParOf" srcId="{58F1AF13-1916-46CE-8525-904BB25B22A5}" destId="{AC2F695F-56DE-4AA1-8498-BBDFC6872DAD}" srcOrd="2" destOrd="0" presId="urn:microsoft.com/office/officeart/2005/8/layout/hierarchy1"/>
    <dgm:cxn modelId="{896BB10B-1FFA-4636-BB76-397AB5966538}" type="presParOf" srcId="{58F1AF13-1916-46CE-8525-904BB25B22A5}" destId="{BEF774F4-1B8C-41E0-80F9-59752C384D98}" srcOrd="3" destOrd="0" presId="urn:microsoft.com/office/officeart/2005/8/layout/hierarchy1"/>
    <dgm:cxn modelId="{6D64B172-D355-49C4-A151-1C33E8602BDF}" type="presParOf" srcId="{BEF774F4-1B8C-41E0-80F9-59752C384D98}" destId="{182FADA7-0174-4615-A419-8305FFCE3705}" srcOrd="0" destOrd="0" presId="urn:microsoft.com/office/officeart/2005/8/layout/hierarchy1"/>
    <dgm:cxn modelId="{F56090A7-EBCB-4F30-AD8C-1C7CECDD2267}" type="presParOf" srcId="{182FADA7-0174-4615-A419-8305FFCE3705}" destId="{BC43069B-7F07-4798-B9A1-F66BF4B03B88}" srcOrd="0" destOrd="0" presId="urn:microsoft.com/office/officeart/2005/8/layout/hierarchy1"/>
    <dgm:cxn modelId="{B9A13C6F-86A2-47B5-95F4-990F9A9AB5E5}" type="presParOf" srcId="{182FADA7-0174-4615-A419-8305FFCE3705}" destId="{246DE512-6F41-4A05-8ED5-538509307B11}" srcOrd="1" destOrd="0" presId="urn:microsoft.com/office/officeart/2005/8/layout/hierarchy1"/>
    <dgm:cxn modelId="{A768BEDE-FA6B-4CC1-BD71-5AABD5894B81}" type="presParOf" srcId="{BEF774F4-1B8C-41E0-80F9-59752C384D98}" destId="{1AA7EF38-C87A-4FDF-A11B-6A8E7E2E8FA2}" srcOrd="1" destOrd="0" presId="urn:microsoft.com/office/officeart/2005/8/layout/hierarchy1"/>
    <dgm:cxn modelId="{7905E447-08B7-4AA9-924C-4E211EC1C4AC}" type="presParOf" srcId="{1AA7EF38-C87A-4FDF-A11B-6A8E7E2E8FA2}" destId="{084437D4-260A-4D49-8B54-2E63E967B5ED}" srcOrd="0" destOrd="0" presId="urn:microsoft.com/office/officeart/2005/8/layout/hierarchy1"/>
    <dgm:cxn modelId="{6B283966-DA19-4210-AB7A-1167DF25CA36}" type="presParOf" srcId="{1AA7EF38-C87A-4FDF-A11B-6A8E7E2E8FA2}" destId="{76BBCEB4-5252-41AC-A084-38E6855DCD03}" srcOrd="1" destOrd="0" presId="urn:microsoft.com/office/officeart/2005/8/layout/hierarchy1"/>
    <dgm:cxn modelId="{8DFBE995-7C4B-4817-BF2C-8CF643B160DB}" type="presParOf" srcId="{76BBCEB4-5252-41AC-A084-38E6855DCD03}" destId="{CB969E02-637C-4A9A-930C-4960BD1A1172}" srcOrd="0" destOrd="0" presId="urn:microsoft.com/office/officeart/2005/8/layout/hierarchy1"/>
    <dgm:cxn modelId="{D8C838D8-F015-40D0-9343-9B06F3949701}" type="presParOf" srcId="{CB969E02-637C-4A9A-930C-4960BD1A1172}" destId="{6422C6EC-21C0-4433-AF6A-46F9AD122D6B}" srcOrd="0" destOrd="0" presId="urn:microsoft.com/office/officeart/2005/8/layout/hierarchy1"/>
    <dgm:cxn modelId="{24B512E2-518A-42F8-837B-912D046C91B2}" type="presParOf" srcId="{CB969E02-637C-4A9A-930C-4960BD1A1172}" destId="{9A786DC5-353C-4C9E-9F04-854577C808D1}" srcOrd="1" destOrd="0" presId="urn:microsoft.com/office/officeart/2005/8/layout/hierarchy1"/>
    <dgm:cxn modelId="{EDB32630-90F2-469F-B1E4-70034F0CCB83}" type="presParOf" srcId="{76BBCEB4-5252-41AC-A084-38E6855DCD03}" destId="{5BC77355-B566-41AE-A0F3-691A5BFB1D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F5E4C6-8A0A-4D18-87A6-553A5B34DE2C}"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02FA923C-04C3-458C-BB64-789C0CF30229}">
      <dgm:prSet phldrT="[Text]" custT="1"/>
      <dgm:spPr/>
      <dgm:t>
        <a:bodyPr/>
        <a:lstStyle/>
        <a:p>
          <a:r>
            <a:rPr lang="en-US" altLang="ar-SA" sz="4000" b="1" dirty="0"/>
            <a:t>External recruiting</a:t>
          </a:r>
          <a:endParaRPr lang="en-US" sz="4000" dirty="0"/>
        </a:p>
      </dgm:t>
    </dgm:pt>
    <dgm:pt modelId="{7516A391-8C91-4863-B616-D730962E0C61}" type="parTrans" cxnId="{73134AA4-787B-4000-B5DE-965EBBA9AA0D}">
      <dgm:prSet/>
      <dgm:spPr/>
      <dgm:t>
        <a:bodyPr/>
        <a:lstStyle/>
        <a:p>
          <a:endParaRPr lang="en-US"/>
        </a:p>
      </dgm:t>
    </dgm:pt>
    <dgm:pt modelId="{8BC82FE8-F45A-4E50-85A5-573B199F6F0B}" type="sibTrans" cxnId="{73134AA4-787B-4000-B5DE-965EBBA9AA0D}">
      <dgm:prSet/>
      <dgm:spPr/>
      <dgm:t>
        <a:bodyPr/>
        <a:lstStyle/>
        <a:p>
          <a:endParaRPr lang="en-US"/>
        </a:p>
      </dgm:t>
    </dgm:pt>
    <dgm:pt modelId="{ED0D6570-4130-4262-A750-B24B2F3F01B3}">
      <dgm:prSet phldrT="[Text]" custT="1"/>
      <dgm:spPr/>
      <dgm:t>
        <a:bodyPr/>
        <a:lstStyle/>
        <a:p>
          <a:r>
            <a:rPr lang="en-US" altLang="ar-SA" sz="2400" b="1" dirty="0"/>
            <a:t>is difficult since many new jobs have specific skill needs.</a:t>
          </a:r>
          <a:endParaRPr lang="en-US" sz="2400" b="1" dirty="0"/>
        </a:p>
      </dgm:t>
    </dgm:pt>
    <dgm:pt modelId="{350E1F57-6A28-44CB-92D4-EE81D1D59A98}" type="parTrans" cxnId="{1FCA9A1A-E536-4AC7-806D-AA77AC151D08}">
      <dgm:prSet/>
      <dgm:spPr/>
      <dgm:t>
        <a:bodyPr/>
        <a:lstStyle/>
        <a:p>
          <a:endParaRPr lang="en-US"/>
        </a:p>
      </dgm:t>
    </dgm:pt>
    <dgm:pt modelId="{CC751DD1-A6DE-4B6F-AC1B-ED25826CA30E}" type="sibTrans" cxnId="{1FCA9A1A-E536-4AC7-806D-AA77AC151D08}">
      <dgm:prSet/>
      <dgm:spPr/>
      <dgm:t>
        <a:bodyPr/>
        <a:lstStyle/>
        <a:p>
          <a:endParaRPr lang="en-US"/>
        </a:p>
      </dgm:t>
    </dgm:pt>
    <dgm:pt modelId="{429EDAF5-665F-4821-B1A2-74E74041BFFC}">
      <dgm:prSet phldrT="[Text]" custT="1"/>
      <dgm:spPr/>
      <dgm:t>
        <a:bodyPr/>
        <a:lstStyle/>
        <a:p>
          <a:r>
            <a:rPr lang="en-US" altLang="ar-SA" sz="4000" b="1" dirty="0"/>
            <a:t>Internal recruiting</a:t>
          </a:r>
          <a:endParaRPr lang="en-US" sz="4000" dirty="0"/>
        </a:p>
      </dgm:t>
    </dgm:pt>
    <dgm:pt modelId="{E647EC18-4102-428A-B072-15579BFF9DFA}" type="parTrans" cxnId="{ED8F459B-D297-4F94-8293-14C10AACF527}">
      <dgm:prSet/>
      <dgm:spPr/>
      <dgm:t>
        <a:bodyPr/>
        <a:lstStyle/>
        <a:p>
          <a:endParaRPr lang="en-US"/>
        </a:p>
      </dgm:t>
    </dgm:pt>
    <dgm:pt modelId="{5642A9FF-1A51-4E22-B147-41F72ACF5076}" type="sibTrans" cxnId="{ED8F459B-D297-4F94-8293-14C10AACF527}">
      <dgm:prSet/>
      <dgm:spPr/>
      <dgm:t>
        <a:bodyPr/>
        <a:lstStyle/>
        <a:p>
          <a:endParaRPr lang="en-US"/>
        </a:p>
      </dgm:t>
    </dgm:pt>
    <dgm:pt modelId="{9BEC326B-27D5-4838-8640-987A31E9229B}">
      <dgm:prSet phldrT="[Text]"/>
      <dgm:spPr/>
      <dgm:t>
        <a:bodyPr/>
        <a:lstStyle/>
        <a:p>
          <a:r>
            <a:rPr lang="en-US" altLang="ar-SA" b="1" dirty="0"/>
            <a:t>Workers know the firm’s culture, may not have new ideas.</a:t>
          </a:r>
        </a:p>
        <a:p>
          <a:r>
            <a:rPr lang="en-US" altLang="ar-SA" b="1" dirty="0"/>
            <a:t>Managers likely already know the candidates.</a:t>
          </a:r>
        </a:p>
        <a:p>
          <a:r>
            <a:rPr lang="en-US" altLang="ar-SA" b="1" dirty="0"/>
            <a:t>Internal advancement can motivate employees.</a:t>
          </a:r>
          <a:endParaRPr lang="en-US" dirty="0"/>
        </a:p>
      </dgm:t>
    </dgm:pt>
    <dgm:pt modelId="{47B2B107-39D7-4A01-8507-243D1F4D7D0B}" type="parTrans" cxnId="{D060ADCC-5518-4B32-AD64-2E0FCF495A7F}">
      <dgm:prSet/>
      <dgm:spPr/>
      <dgm:t>
        <a:bodyPr/>
        <a:lstStyle/>
        <a:p>
          <a:endParaRPr lang="en-US"/>
        </a:p>
      </dgm:t>
    </dgm:pt>
    <dgm:pt modelId="{8E0F2BED-F528-4D5E-BFE9-7AAD03902CC8}" type="sibTrans" cxnId="{D060ADCC-5518-4B32-AD64-2E0FCF495A7F}">
      <dgm:prSet/>
      <dgm:spPr/>
      <dgm:t>
        <a:bodyPr/>
        <a:lstStyle/>
        <a:p>
          <a:endParaRPr lang="en-US"/>
        </a:p>
      </dgm:t>
    </dgm:pt>
    <dgm:pt modelId="{686BFE15-385E-40B5-8C4E-B610C3EB8495}" type="pres">
      <dgm:prSet presAssocID="{A1F5E4C6-8A0A-4D18-87A6-553A5B34DE2C}" presName="diagram" presStyleCnt="0">
        <dgm:presLayoutVars>
          <dgm:chPref val="1"/>
          <dgm:dir/>
          <dgm:animOne val="branch"/>
          <dgm:animLvl val="lvl"/>
          <dgm:resizeHandles/>
        </dgm:presLayoutVars>
      </dgm:prSet>
      <dgm:spPr/>
    </dgm:pt>
    <dgm:pt modelId="{770C1665-19BD-4CBF-B899-D22A26FBD820}" type="pres">
      <dgm:prSet presAssocID="{02FA923C-04C3-458C-BB64-789C0CF30229}" presName="root" presStyleCnt="0"/>
      <dgm:spPr/>
    </dgm:pt>
    <dgm:pt modelId="{A5927F84-B929-4887-9968-9084DADCFC2F}" type="pres">
      <dgm:prSet presAssocID="{02FA923C-04C3-458C-BB64-789C0CF30229}" presName="rootComposite" presStyleCnt="0"/>
      <dgm:spPr/>
    </dgm:pt>
    <dgm:pt modelId="{519A8958-DDF8-4C41-AD9B-B71056A1F379}" type="pres">
      <dgm:prSet presAssocID="{02FA923C-04C3-458C-BB64-789C0CF30229}" presName="rootText" presStyleLbl="node1" presStyleIdx="0" presStyleCnt="2"/>
      <dgm:spPr/>
    </dgm:pt>
    <dgm:pt modelId="{07A4779C-1412-4B1A-8886-D21F40E3290B}" type="pres">
      <dgm:prSet presAssocID="{02FA923C-04C3-458C-BB64-789C0CF30229}" presName="rootConnector" presStyleLbl="node1" presStyleIdx="0" presStyleCnt="2"/>
      <dgm:spPr/>
    </dgm:pt>
    <dgm:pt modelId="{2DBE13AD-3CEE-4AE4-BE9F-7BE36849FF3B}" type="pres">
      <dgm:prSet presAssocID="{02FA923C-04C3-458C-BB64-789C0CF30229}" presName="childShape" presStyleCnt="0"/>
      <dgm:spPr/>
    </dgm:pt>
    <dgm:pt modelId="{1C817274-EED4-485B-88EB-5795B643143B}" type="pres">
      <dgm:prSet presAssocID="{350E1F57-6A28-44CB-92D4-EE81D1D59A98}" presName="Name13" presStyleLbl="parChTrans1D2" presStyleIdx="0" presStyleCnt="2"/>
      <dgm:spPr/>
    </dgm:pt>
    <dgm:pt modelId="{3B4CB1A8-FF71-4229-94A0-7BD41BE50B81}" type="pres">
      <dgm:prSet presAssocID="{ED0D6570-4130-4262-A750-B24B2F3F01B3}" presName="childText" presStyleLbl="bgAcc1" presStyleIdx="0" presStyleCnt="2">
        <dgm:presLayoutVars>
          <dgm:bulletEnabled val="1"/>
        </dgm:presLayoutVars>
      </dgm:prSet>
      <dgm:spPr/>
    </dgm:pt>
    <dgm:pt modelId="{C60FC994-34D1-493E-8A68-381870848DEC}" type="pres">
      <dgm:prSet presAssocID="{429EDAF5-665F-4821-B1A2-74E74041BFFC}" presName="root" presStyleCnt="0"/>
      <dgm:spPr/>
    </dgm:pt>
    <dgm:pt modelId="{F06F4952-33BC-41A7-ADBA-FEFC7B3E80BD}" type="pres">
      <dgm:prSet presAssocID="{429EDAF5-665F-4821-B1A2-74E74041BFFC}" presName="rootComposite" presStyleCnt="0"/>
      <dgm:spPr/>
    </dgm:pt>
    <dgm:pt modelId="{C1267478-02FC-4883-9DFB-B7EDBA62701C}" type="pres">
      <dgm:prSet presAssocID="{429EDAF5-665F-4821-B1A2-74E74041BFFC}" presName="rootText" presStyleLbl="node1" presStyleIdx="1" presStyleCnt="2"/>
      <dgm:spPr/>
    </dgm:pt>
    <dgm:pt modelId="{00BC3F3E-2A77-4D01-85BC-0D432F829AEC}" type="pres">
      <dgm:prSet presAssocID="{429EDAF5-665F-4821-B1A2-74E74041BFFC}" presName="rootConnector" presStyleLbl="node1" presStyleIdx="1" presStyleCnt="2"/>
      <dgm:spPr/>
    </dgm:pt>
    <dgm:pt modelId="{AE0C0270-A914-4A4C-923B-C84D421E8791}" type="pres">
      <dgm:prSet presAssocID="{429EDAF5-665F-4821-B1A2-74E74041BFFC}" presName="childShape" presStyleCnt="0"/>
      <dgm:spPr/>
    </dgm:pt>
    <dgm:pt modelId="{B61149BC-A098-44D7-8ECB-99C6D8D9ECBC}" type="pres">
      <dgm:prSet presAssocID="{47B2B107-39D7-4A01-8507-243D1F4D7D0B}" presName="Name13" presStyleLbl="parChTrans1D2" presStyleIdx="1" presStyleCnt="2"/>
      <dgm:spPr/>
    </dgm:pt>
    <dgm:pt modelId="{E9B52257-EE65-46C1-AC5F-73D0FD7E01DB}" type="pres">
      <dgm:prSet presAssocID="{9BEC326B-27D5-4838-8640-987A31E9229B}" presName="childText" presStyleLbl="bgAcc1" presStyleIdx="1" presStyleCnt="2" custScaleX="112803">
        <dgm:presLayoutVars>
          <dgm:bulletEnabled val="1"/>
        </dgm:presLayoutVars>
      </dgm:prSet>
      <dgm:spPr/>
    </dgm:pt>
  </dgm:ptLst>
  <dgm:cxnLst>
    <dgm:cxn modelId="{1FCA9A1A-E536-4AC7-806D-AA77AC151D08}" srcId="{02FA923C-04C3-458C-BB64-789C0CF30229}" destId="{ED0D6570-4130-4262-A750-B24B2F3F01B3}" srcOrd="0" destOrd="0" parTransId="{350E1F57-6A28-44CB-92D4-EE81D1D59A98}" sibTransId="{CC751DD1-A6DE-4B6F-AC1B-ED25826CA30E}"/>
    <dgm:cxn modelId="{DFA5DD43-6F98-4BED-A05D-68F4D6918AC7}" type="presOf" srcId="{9BEC326B-27D5-4838-8640-987A31E9229B}" destId="{E9B52257-EE65-46C1-AC5F-73D0FD7E01DB}" srcOrd="0" destOrd="0" presId="urn:microsoft.com/office/officeart/2005/8/layout/hierarchy3"/>
    <dgm:cxn modelId="{0CFE4570-9A14-418A-A545-E1336E4D2147}" type="presOf" srcId="{429EDAF5-665F-4821-B1A2-74E74041BFFC}" destId="{C1267478-02FC-4883-9DFB-B7EDBA62701C}" srcOrd="0" destOrd="0" presId="urn:microsoft.com/office/officeart/2005/8/layout/hierarchy3"/>
    <dgm:cxn modelId="{E348587D-62D4-4CA5-AA79-261E2D0D52E4}" type="presOf" srcId="{47B2B107-39D7-4A01-8507-243D1F4D7D0B}" destId="{B61149BC-A098-44D7-8ECB-99C6D8D9ECBC}" srcOrd="0" destOrd="0" presId="urn:microsoft.com/office/officeart/2005/8/layout/hierarchy3"/>
    <dgm:cxn modelId="{19AEA283-9CEB-498A-97FB-C20C61D922CC}" type="presOf" srcId="{02FA923C-04C3-458C-BB64-789C0CF30229}" destId="{07A4779C-1412-4B1A-8886-D21F40E3290B}" srcOrd="1" destOrd="0" presId="urn:microsoft.com/office/officeart/2005/8/layout/hierarchy3"/>
    <dgm:cxn modelId="{E6C05C90-85CF-4AB5-BF6F-B8461FF59326}" type="presOf" srcId="{A1F5E4C6-8A0A-4D18-87A6-553A5B34DE2C}" destId="{686BFE15-385E-40B5-8C4E-B610C3EB8495}" srcOrd="0" destOrd="0" presId="urn:microsoft.com/office/officeart/2005/8/layout/hierarchy3"/>
    <dgm:cxn modelId="{ED8F459B-D297-4F94-8293-14C10AACF527}" srcId="{A1F5E4C6-8A0A-4D18-87A6-553A5B34DE2C}" destId="{429EDAF5-665F-4821-B1A2-74E74041BFFC}" srcOrd="1" destOrd="0" parTransId="{E647EC18-4102-428A-B072-15579BFF9DFA}" sibTransId="{5642A9FF-1A51-4E22-B147-41F72ACF5076}"/>
    <dgm:cxn modelId="{73134AA4-787B-4000-B5DE-965EBBA9AA0D}" srcId="{A1F5E4C6-8A0A-4D18-87A6-553A5B34DE2C}" destId="{02FA923C-04C3-458C-BB64-789C0CF30229}" srcOrd="0" destOrd="0" parTransId="{7516A391-8C91-4863-B616-D730962E0C61}" sibTransId="{8BC82FE8-F45A-4E50-85A5-573B199F6F0B}"/>
    <dgm:cxn modelId="{53B3F8B8-DE06-473B-8C8E-D0DC70660CA4}" type="presOf" srcId="{02FA923C-04C3-458C-BB64-789C0CF30229}" destId="{519A8958-DDF8-4C41-AD9B-B71056A1F379}" srcOrd="0" destOrd="0" presId="urn:microsoft.com/office/officeart/2005/8/layout/hierarchy3"/>
    <dgm:cxn modelId="{D060ADCC-5518-4B32-AD64-2E0FCF495A7F}" srcId="{429EDAF5-665F-4821-B1A2-74E74041BFFC}" destId="{9BEC326B-27D5-4838-8640-987A31E9229B}" srcOrd="0" destOrd="0" parTransId="{47B2B107-39D7-4A01-8507-243D1F4D7D0B}" sibTransId="{8E0F2BED-F528-4D5E-BFE9-7AAD03902CC8}"/>
    <dgm:cxn modelId="{F5BE7FEB-C592-4F36-B25B-5EF8E36E5CE0}" type="presOf" srcId="{ED0D6570-4130-4262-A750-B24B2F3F01B3}" destId="{3B4CB1A8-FF71-4229-94A0-7BD41BE50B81}" srcOrd="0" destOrd="0" presId="urn:microsoft.com/office/officeart/2005/8/layout/hierarchy3"/>
    <dgm:cxn modelId="{A5F6E6EE-15DB-4D9E-8ACC-70C9CC63CE54}" type="presOf" srcId="{350E1F57-6A28-44CB-92D4-EE81D1D59A98}" destId="{1C817274-EED4-485B-88EB-5795B643143B}" srcOrd="0" destOrd="0" presId="urn:microsoft.com/office/officeart/2005/8/layout/hierarchy3"/>
    <dgm:cxn modelId="{82E686F8-83DB-4877-8318-B1A11E1FF63A}" type="presOf" srcId="{429EDAF5-665F-4821-B1A2-74E74041BFFC}" destId="{00BC3F3E-2A77-4D01-85BC-0D432F829AEC}" srcOrd="1" destOrd="0" presId="urn:microsoft.com/office/officeart/2005/8/layout/hierarchy3"/>
    <dgm:cxn modelId="{72FCE4F5-F578-465C-A6B4-4F38DEBB8513}" type="presParOf" srcId="{686BFE15-385E-40B5-8C4E-B610C3EB8495}" destId="{770C1665-19BD-4CBF-B899-D22A26FBD820}" srcOrd="0" destOrd="0" presId="urn:microsoft.com/office/officeart/2005/8/layout/hierarchy3"/>
    <dgm:cxn modelId="{5DB2CF53-7B5F-411A-9FD4-772C7BF1990C}" type="presParOf" srcId="{770C1665-19BD-4CBF-B899-D22A26FBD820}" destId="{A5927F84-B929-4887-9968-9084DADCFC2F}" srcOrd="0" destOrd="0" presId="urn:microsoft.com/office/officeart/2005/8/layout/hierarchy3"/>
    <dgm:cxn modelId="{985B4A5C-AA5E-4606-ADC5-4C66E892250C}" type="presParOf" srcId="{A5927F84-B929-4887-9968-9084DADCFC2F}" destId="{519A8958-DDF8-4C41-AD9B-B71056A1F379}" srcOrd="0" destOrd="0" presId="urn:microsoft.com/office/officeart/2005/8/layout/hierarchy3"/>
    <dgm:cxn modelId="{10906A02-6F0A-40C4-9B3B-62860687381C}" type="presParOf" srcId="{A5927F84-B929-4887-9968-9084DADCFC2F}" destId="{07A4779C-1412-4B1A-8886-D21F40E3290B}" srcOrd="1" destOrd="0" presId="urn:microsoft.com/office/officeart/2005/8/layout/hierarchy3"/>
    <dgm:cxn modelId="{45E2D5B3-56B1-43F1-A471-2CC8EAFCD3BC}" type="presParOf" srcId="{770C1665-19BD-4CBF-B899-D22A26FBD820}" destId="{2DBE13AD-3CEE-4AE4-BE9F-7BE36849FF3B}" srcOrd="1" destOrd="0" presId="urn:microsoft.com/office/officeart/2005/8/layout/hierarchy3"/>
    <dgm:cxn modelId="{D5FD5F47-C168-44BE-A332-B93715D15A7E}" type="presParOf" srcId="{2DBE13AD-3CEE-4AE4-BE9F-7BE36849FF3B}" destId="{1C817274-EED4-485B-88EB-5795B643143B}" srcOrd="0" destOrd="0" presId="urn:microsoft.com/office/officeart/2005/8/layout/hierarchy3"/>
    <dgm:cxn modelId="{6670C6D7-4DCB-4A3B-8208-B80D4D65CBEA}" type="presParOf" srcId="{2DBE13AD-3CEE-4AE4-BE9F-7BE36849FF3B}" destId="{3B4CB1A8-FF71-4229-94A0-7BD41BE50B81}" srcOrd="1" destOrd="0" presId="urn:microsoft.com/office/officeart/2005/8/layout/hierarchy3"/>
    <dgm:cxn modelId="{527E7DBB-DDF5-4D0A-80CE-DE9D2FC16134}" type="presParOf" srcId="{686BFE15-385E-40B5-8C4E-B610C3EB8495}" destId="{C60FC994-34D1-493E-8A68-381870848DEC}" srcOrd="1" destOrd="0" presId="urn:microsoft.com/office/officeart/2005/8/layout/hierarchy3"/>
    <dgm:cxn modelId="{CDB06F5E-69D7-4110-B048-142FF92F261E}" type="presParOf" srcId="{C60FC994-34D1-493E-8A68-381870848DEC}" destId="{F06F4952-33BC-41A7-ADBA-FEFC7B3E80BD}" srcOrd="0" destOrd="0" presId="urn:microsoft.com/office/officeart/2005/8/layout/hierarchy3"/>
    <dgm:cxn modelId="{72EB8AE8-73D4-420F-89DA-879A99F0A14E}" type="presParOf" srcId="{F06F4952-33BC-41A7-ADBA-FEFC7B3E80BD}" destId="{C1267478-02FC-4883-9DFB-B7EDBA62701C}" srcOrd="0" destOrd="0" presId="urn:microsoft.com/office/officeart/2005/8/layout/hierarchy3"/>
    <dgm:cxn modelId="{4E57911F-EE15-47B4-BB54-A5CA905AB1FF}" type="presParOf" srcId="{F06F4952-33BC-41A7-ADBA-FEFC7B3E80BD}" destId="{00BC3F3E-2A77-4D01-85BC-0D432F829AEC}" srcOrd="1" destOrd="0" presId="urn:microsoft.com/office/officeart/2005/8/layout/hierarchy3"/>
    <dgm:cxn modelId="{FBC7D093-5CD6-44DB-8BA4-FCAF1E17C538}" type="presParOf" srcId="{C60FC994-34D1-493E-8A68-381870848DEC}" destId="{AE0C0270-A914-4A4C-923B-C84D421E8791}" srcOrd="1" destOrd="0" presId="urn:microsoft.com/office/officeart/2005/8/layout/hierarchy3"/>
    <dgm:cxn modelId="{7CE5ABB1-EE84-4CDD-B746-B11E64F76E44}" type="presParOf" srcId="{AE0C0270-A914-4A4C-923B-C84D421E8791}" destId="{B61149BC-A098-44D7-8ECB-99C6D8D9ECBC}" srcOrd="0" destOrd="0" presId="urn:microsoft.com/office/officeart/2005/8/layout/hierarchy3"/>
    <dgm:cxn modelId="{1E88B2AD-A740-44B8-BC8D-62B4FB969EEC}" type="presParOf" srcId="{AE0C0270-A914-4A4C-923B-C84D421E8791}" destId="{E9B52257-EE65-46C1-AC5F-73D0FD7E01DB}"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0448"/>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69528"/>
          <a:ext cx="4871763"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resources define</a:t>
          </a:r>
          <a:endParaRPr lang="ar-SA" sz="2400" b="1" i="0" kern="1200" dirty="0"/>
        </a:p>
      </dsp:txBody>
      <dsp:txXfrm>
        <a:off x="372481" y="94026"/>
        <a:ext cx="4822767" cy="452844"/>
      </dsp:txXfrm>
    </dsp:sp>
    <dsp:sp modelId="{B8E6A4AB-F2C5-4C9D-A53C-FCF3EFD8C7F2}">
      <dsp:nvSpPr>
        <dsp:cNvPr id="0" name=""/>
        <dsp:cNvSpPr/>
      </dsp:nvSpPr>
      <dsp:spPr>
        <a:xfrm>
          <a:off x="0" y="1091568"/>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347983" y="840648"/>
          <a:ext cx="4871763"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GB" sz="2400" b="1" i="0" kern="1200"/>
            <a:t>Function of human resources</a:t>
          </a:r>
          <a:endParaRPr lang="ar-SA" sz="2400" b="1" i="0" kern="1200"/>
        </a:p>
      </dsp:txBody>
      <dsp:txXfrm>
        <a:off x="372481" y="865146"/>
        <a:ext cx="4822767" cy="452844"/>
      </dsp:txXfrm>
    </dsp:sp>
    <dsp:sp modelId="{CF4F523A-51BD-441F-9990-F0AA48FEB99B}">
      <dsp:nvSpPr>
        <dsp:cNvPr id="0" name=""/>
        <dsp:cNvSpPr/>
      </dsp:nvSpPr>
      <dsp:spPr>
        <a:xfrm>
          <a:off x="0" y="1862688"/>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347983" y="1611768"/>
          <a:ext cx="4871763"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 Management</a:t>
          </a:r>
          <a:endParaRPr lang="ar-SA" sz="2400" b="1" i="0" kern="1200" dirty="0"/>
        </a:p>
      </dsp:txBody>
      <dsp:txXfrm>
        <a:off x="372481" y="1636266"/>
        <a:ext cx="4822767" cy="452844"/>
      </dsp:txXfrm>
    </dsp:sp>
    <dsp:sp modelId="{8A64EF78-5677-4A32-9DEA-90DF1CB7615B}">
      <dsp:nvSpPr>
        <dsp:cNvPr id="0" name=""/>
        <dsp:cNvSpPr/>
      </dsp:nvSpPr>
      <dsp:spPr>
        <a:xfrm>
          <a:off x="0" y="2633808"/>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347983" y="2382888"/>
          <a:ext cx="4871763"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GB" sz="2400" b="1" i="0" kern="1200" dirty="0"/>
            <a:t>Human resource planning</a:t>
          </a:r>
          <a:r>
            <a:rPr lang="en-US" sz="2400" b="1" i="0" u="sng" kern="1200" dirty="0"/>
            <a:t> </a:t>
          </a:r>
          <a:endParaRPr lang="ar-SA" sz="2400" b="1" i="0" kern="1200" dirty="0"/>
        </a:p>
      </dsp:txBody>
      <dsp:txXfrm>
        <a:off x="372481" y="2407386"/>
        <a:ext cx="4822767" cy="452844"/>
      </dsp:txXfrm>
    </dsp:sp>
    <dsp:sp modelId="{D596EF53-A1FD-4A29-A75B-5D8A53EE655E}">
      <dsp:nvSpPr>
        <dsp:cNvPr id="0" name=""/>
        <dsp:cNvSpPr/>
      </dsp:nvSpPr>
      <dsp:spPr>
        <a:xfrm>
          <a:off x="0" y="3631860"/>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347983" y="3154008"/>
          <a:ext cx="4871763" cy="7287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Human Resource Management Functions</a:t>
          </a:r>
          <a:endParaRPr lang="ar-SA" sz="2400" b="1" i="0" kern="1200" dirty="0"/>
        </a:p>
      </dsp:txBody>
      <dsp:txXfrm>
        <a:off x="383559" y="3189584"/>
        <a:ext cx="4800611" cy="657620"/>
      </dsp:txXfrm>
    </dsp:sp>
    <dsp:sp modelId="{5A0AFF7E-E452-4DC9-925C-2716295695C0}">
      <dsp:nvSpPr>
        <dsp:cNvPr id="0" name=""/>
        <dsp:cNvSpPr/>
      </dsp:nvSpPr>
      <dsp:spPr>
        <a:xfrm>
          <a:off x="0" y="4670812"/>
          <a:ext cx="695966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347983" y="4152060"/>
          <a:ext cx="4871763" cy="7696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l" defTabSz="1066800" rtl="0">
            <a:lnSpc>
              <a:spcPct val="90000"/>
            </a:lnSpc>
            <a:spcBef>
              <a:spcPct val="0"/>
            </a:spcBef>
            <a:spcAft>
              <a:spcPct val="35000"/>
            </a:spcAft>
            <a:buNone/>
          </a:pPr>
          <a:r>
            <a:rPr lang="en-US" sz="2400" b="1" i="0" kern="1200" dirty="0"/>
            <a:t>Dynamic Human Resource Management Environment</a:t>
          </a:r>
          <a:endParaRPr lang="ar-SA" sz="2400" b="1" i="0" kern="1200" dirty="0"/>
        </a:p>
      </dsp:txBody>
      <dsp:txXfrm>
        <a:off x="385555" y="4189632"/>
        <a:ext cx="4796619" cy="694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1A421-58E7-45C5-9B3C-FFD89840660A}">
      <dsp:nvSpPr>
        <dsp:cNvPr id="0" name=""/>
        <dsp:cNvSpPr/>
      </dsp:nvSpPr>
      <dsp:spPr>
        <a:xfrm>
          <a:off x="9156249"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88968-A67E-4CDC-9DDA-2262B21A037A}">
      <dsp:nvSpPr>
        <dsp:cNvPr id="0" name=""/>
        <dsp:cNvSpPr/>
      </dsp:nvSpPr>
      <dsp:spPr>
        <a:xfrm>
          <a:off x="5284273" y="912334"/>
          <a:ext cx="3917696" cy="621489"/>
        </a:xfrm>
        <a:custGeom>
          <a:avLst/>
          <a:gdLst/>
          <a:ahLst/>
          <a:cxnLst/>
          <a:rect l="0" t="0" r="0" b="0"/>
          <a:pathLst>
            <a:path>
              <a:moveTo>
                <a:pt x="0" y="0"/>
              </a:moveTo>
              <a:lnTo>
                <a:pt x="0" y="423526"/>
              </a:lnTo>
              <a:lnTo>
                <a:pt x="3917696" y="423526"/>
              </a:lnTo>
              <a:lnTo>
                <a:pt x="3917696"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B9B1FD-21D0-46EE-9A3F-AD75BFE66DC1}">
      <dsp:nvSpPr>
        <dsp:cNvPr id="0" name=""/>
        <dsp:cNvSpPr/>
      </dsp:nvSpPr>
      <dsp:spPr>
        <a:xfrm>
          <a:off x="6544452"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DAB0AB-CC0A-4142-9492-72BF308B10DB}">
      <dsp:nvSpPr>
        <dsp:cNvPr id="0" name=""/>
        <dsp:cNvSpPr/>
      </dsp:nvSpPr>
      <dsp:spPr>
        <a:xfrm>
          <a:off x="5284273" y="912334"/>
          <a:ext cx="1305898" cy="621489"/>
        </a:xfrm>
        <a:custGeom>
          <a:avLst/>
          <a:gdLst/>
          <a:ahLst/>
          <a:cxnLst/>
          <a:rect l="0" t="0" r="0" b="0"/>
          <a:pathLst>
            <a:path>
              <a:moveTo>
                <a:pt x="0" y="0"/>
              </a:moveTo>
              <a:lnTo>
                <a:pt x="0" y="423526"/>
              </a:lnTo>
              <a:lnTo>
                <a:pt x="1305898" y="423526"/>
              </a:lnTo>
              <a:lnTo>
                <a:pt x="1305898"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B60592-7759-4277-B71C-D18C34B6D24E}">
      <dsp:nvSpPr>
        <dsp:cNvPr id="0" name=""/>
        <dsp:cNvSpPr/>
      </dsp:nvSpPr>
      <dsp:spPr>
        <a:xfrm>
          <a:off x="3932654"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083DFE-C0F6-4710-9274-6D5A688E73D4}">
      <dsp:nvSpPr>
        <dsp:cNvPr id="0" name=""/>
        <dsp:cNvSpPr/>
      </dsp:nvSpPr>
      <dsp:spPr>
        <a:xfrm>
          <a:off x="3978374" y="912334"/>
          <a:ext cx="1305898" cy="621489"/>
        </a:xfrm>
        <a:custGeom>
          <a:avLst/>
          <a:gdLst/>
          <a:ahLst/>
          <a:cxnLst/>
          <a:rect l="0" t="0" r="0" b="0"/>
          <a:pathLst>
            <a:path>
              <a:moveTo>
                <a:pt x="1305898" y="0"/>
              </a:moveTo>
              <a:lnTo>
                <a:pt x="1305898"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6F6C90-B3AF-4047-83B6-E06485ACD45E}">
      <dsp:nvSpPr>
        <dsp:cNvPr id="0" name=""/>
        <dsp:cNvSpPr/>
      </dsp:nvSpPr>
      <dsp:spPr>
        <a:xfrm>
          <a:off x="1320856"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958A51-BDE1-43B2-B578-2F697753C262}">
      <dsp:nvSpPr>
        <dsp:cNvPr id="0" name=""/>
        <dsp:cNvSpPr/>
      </dsp:nvSpPr>
      <dsp:spPr>
        <a:xfrm>
          <a:off x="1366576" y="912334"/>
          <a:ext cx="3917696" cy="621489"/>
        </a:xfrm>
        <a:custGeom>
          <a:avLst/>
          <a:gdLst/>
          <a:ahLst/>
          <a:cxnLst/>
          <a:rect l="0" t="0" r="0" b="0"/>
          <a:pathLst>
            <a:path>
              <a:moveTo>
                <a:pt x="3917696" y="0"/>
              </a:moveTo>
              <a:lnTo>
                <a:pt x="3917696"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572255-9C64-4DC7-8728-C851D9D657EC}">
      <dsp:nvSpPr>
        <dsp:cNvPr id="0" name=""/>
        <dsp:cNvSpPr/>
      </dsp:nvSpPr>
      <dsp:spPr>
        <a:xfrm>
          <a:off x="4215810" y="1795"/>
          <a:ext cx="2136925" cy="9105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AED25-CCA2-40CE-B868-85A6D8B0B54E}">
      <dsp:nvSpPr>
        <dsp:cNvPr id="0" name=""/>
        <dsp:cNvSpPr/>
      </dsp:nvSpPr>
      <dsp:spPr>
        <a:xfrm>
          <a:off x="4453246" y="227359"/>
          <a:ext cx="2136925" cy="9105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ar-SA" sz="3200" b="1" kern="1200" dirty="0">
              <a:solidFill>
                <a:srgbClr val="C00000"/>
              </a:solidFill>
            </a:rPr>
            <a:t>Staffing</a:t>
          </a:r>
          <a:endParaRPr lang="en-US" sz="3200" kern="1200" dirty="0"/>
        </a:p>
      </dsp:txBody>
      <dsp:txXfrm>
        <a:off x="4479915" y="254028"/>
        <a:ext cx="2083587" cy="857200"/>
      </dsp:txXfrm>
    </dsp:sp>
    <dsp:sp modelId="{CD134FF5-5AD7-4AB3-8B32-89FB78EE6BDD}">
      <dsp:nvSpPr>
        <dsp:cNvPr id="0" name=""/>
        <dsp:cNvSpPr/>
      </dsp:nvSpPr>
      <dsp:spPr>
        <a:xfrm>
          <a:off x="298114"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8CA338-AF96-4C4D-AD17-27FA455EB078}">
      <dsp:nvSpPr>
        <dsp:cNvPr id="0" name=""/>
        <dsp:cNvSpPr/>
      </dsp:nvSpPr>
      <dsp:spPr>
        <a:xfrm>
          <a:off x="535550"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FF0000"/>
            </a:buClr>
            <a:buFont typeface="Wingdings" panose="05000000000000000000" pitchFamily="2" charset="2"/>
            <a:buNone/>
          </a:pPr>
          <a:r>
            <a:rPr lang="en-US" altLang="ar-SA" sz="2400" b="1" kern="1200" dirty="0"/>
            <a:t>Job Analysis</a:t>
          </a:r>
          <a:endParaRPr lang="en-US" sz="2400" kern="1200" dirty="0"/>
        </a:p>
      </dsp:txBody>
      <dsp:txXfrm>
        <a:off x="575294" y="1799131"/>
        <a:ext cx="2057437" cy="1277459"/>
      </dsp:txXfrm>
    </dsp:sp>
    <dsp:sp modelId="{35C61285-ABA3-4EDB-B29B-E851477580F3}">
      <dsp:nvSpPr>
        <dsp:cNvPr id="0" name=""/>
        <dsp:cNvSpPr/>
      </dsp:nvSpPr>
      <dsp:spPr>
        <a:xfrm>
          <a:off x="298114"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FF116-4B71-43B7-B7F8-C8E36C14D201}">
      <dsp:nvSpPr>
        <dsp:cNvPr id="0" name=""/>
        <dsp:cNvSpPr/>
      </dsp:nvSpPr>
      <dsp:spPr>
        <a:xfrm>
          <a:off x="535550"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altLang="ar-SA" sz="1300" b="1" kern="1200" dirty="0"/>
            <a:t>Systematic process of determining skills, duties, and knowledge required for performing jobs in organization</a:t>
          </a:r>
          <a:endParaRPr lang="en-US" sz="1300" kern="1200" dirty="0"/>
        </a:p>
      </dsp:txBody>
      <dsp:txXfrm>
        <a:off x="575294" y="3777568"/>
        <a:ext cx="2057437" cy="1277459"/>
      </dsp:txXfrm>
    </dsp:sp>
    <dsp:sp modelId="{9CFBAD6F-8BED-4B55-92D8-454C1902D7F5}">
      <dsp:nvSpPr>
        <dsp:cNvPr id="0" name=""/>
        <dsp:cNvSpPr/>
      </dsp:nvSpPr>
      <dsp:spPr>
        <a:xfrm>
          <a:off x="2909911"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F2EC4E-C9A5-4163-84FA-3C0E15EBD6C8}">
      <dsp:nvSpPr>
        <dsp:cNvPr id="0" name=""/>
        <dsp:cNvSpPr/>
      </dsp:nvSpPr>
      <dsp:spPr>
        <a:xfrm>
          <a:off x="3147348"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Selection</a:t>
          </a:r>
          <a:endParaRPr lang="en-US" sz="1300" kern="1200" dirty="0"/>
        </a:p>
      </dsp:txBody>
      <dsp:txXfrm>
        <a:off x="3187092" y="1799131"/>
        <a:ext cx="2057437" cy="1277459"/>
      </dsp:txXfrm>
    </dsp:sp>
    <dsp:sp modelId="{80BB155D-DF48-411E-96AE-F6FE0B0552D5}">
      <dsp:nvSpPr>
        <dsp:cNvPr id="0" name=""/>
        <dsp:cNvSpPr/>
      </dsp:nvSpPr>
      <dsp:spPr>
        <a:xfrm>
          <a:off x="2909911"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CC6A0-9827-4F32-AC04-939FFA07840F}">
      <dsp:nvSpPr>
        <dsp:cNvPr id="0" name=""/>
        <dsp:cNvSpPr/>
      </dsp:nvSpPr>
      <dsp:spPr>
        <a:xfrm>
          <a:off x="3147348"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altLang="ar-SA" sz="1300" b="1" kern="1200" dirty="0"/>
            <a:t>Choosing from a group of applicants the individual best suited for a particular position in the organization </a:t>
          </a:r>
          <a:endParaRPr lang="en-US" sz="1300" kern="1200" dirty="0"/>
        </a:p>
      </dsp:txBody>
      <dsp:txXfrm>
        <a:off x="3187092" y="3777568"/>
        <a:ext cx="2057437" cy="1277459"/>
      </dsp:txXfrm>
    </dsp:sp>
    <dsp:sp modelId="{51AA9D65-A51F-40B1-9173-F3CB7638DE6E}">
      <dsp:nvSpPr>
        <dsp:cNvPr id="0" name=""/>
        <dsp:cNvSpPr/>
      </dsp:nvSpPr>
      <dsp:spPr>
        <a:xfrm>
          <a:off x="5521709"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7977B8-91EE-47A0-BDA3-F25FF16F7F9C}">
      <dsp:nvSpPr>
        <dsp:cNvPr id="0" name=""/>
        <dsp:cNvSpPr/>
      </dsp:nvSpPr>
      <dsp:spPr>
        <a:xfrm>
          <a:off x="5759145"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Clr>
              <a:srgbClr val="FF0000"/>
            </a:buClr>
            <a:buFont typeface="Wingdings" panose="05000000000000000000" pitchFamily="2" charset="2"/>
            <a:buNone/>
          </a:pPr>
          <a:r>
            <a:rPr lang="en-US" altLang="ar-SA" sz="2000" b="1" kern="1200" dirty="0"/>
            <a:t>Human Resource Planning</a:t>
          </a:r>
          <a:endParaRPr lang="en-US" sz="2000" kern="1200" dirty="0"/>
        </a:p>
      </dsp:txBody>
      <dsp:txXfrm>
        <a:off x="5798889" y="1799131"/>
        <a:ext cx="2057437" cy="1277459"/>
      </dsp:txXfrm>
    </dsp:sp>
    <dsp:sp modelId="{7BE83D4F-6A0F-4937-B3CC-9EC4B00919A6}">
      <dsp:nvSpPr>
        <dsp:cNvPr id="0" name=""/>
        <dsp:cNvSpPr/>
      </dsp:nvSpPr>
      <dsp:spPr>
        <a:xfrm>
          <a:off x="5521709"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055815-B593-4134-AD6C-E37480A8498D}">
      <dsp:nvSpPr>
        <dsp:cNvPr id="0" name=""/>
        <dsp:cNvSpPr/>
      </dsp:nvSpPr>
      <dsp:spPr>
        <a:xfrm>
          <a:off x="5759145"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altLang="ar-SA" sz="1800" b="1" u="none" kern="1200" dirty="0">
              <a:solidFill>
                <a:schemeClr val="tx1"/>
              </a:solidFill>
            </a:rPr>
            <a:t>includes all activities managers do to forecast current and future HR needs</a:t>
          </a:r>
          <a:endParaRPr lang="en-US" sz="1800" b="1" u="none" kern="1200" dirty="0">
            <a:solidFill>
              <a:schemeClr val="tx1"/>
            </a:solidFill>
          </a:endParaRPr>
        </a:p>
      </dsp:txBody>
      <dsp:txXfrm>
        <a:off x="5798889" y="3777568"/>
        <a:ext cx="2057437" cy="1277459"/>
      </dsp:txXfrm>
    </dsp:sp>
    <dsp:sp modelId="{A3F0DC42-55F2-4797-AC8A-3838A5C67E20}">
      <dsp:nvSpPr>
        <dsp:cNvPr id="0" name=""/>
        <dsp:cNvSpPr/>
      </dsp:nvSpPr>
      <dsp:spPr>
        <a:xfrm>
          <a:off x="8133507"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DFF376-8989-4004-B14D-E87566FEA979}">
      <dsp:nvSpPr>
        <dsp:cNvPr id="0" name=""/>
        <dsp:cNvSpPr/>
      </dsp:nvSpPr>
      <dsp:spPr>
        <a:xfrm>
          <a:off x="8370943"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Recruitment</a:t>
          </a:r>
          <a:endParaRPr lang="en-US" sz="1300" kern="1200" dirty="0"/>
        </a:p>
      </dsp:txBody>
      <dsp:txXfrm>
        <a:off x="8410687" y="1799131"/>
        <a:ext cx="2057437" cy="1277459"/>
      </dsp:txXfrm>
    </dsp:sp>
    <dsp:sp modelId="{881D91E3-FE75-44F6-A594-ECEC55609813}">
      <dsp:nvSpPr>
        <dsp:cNvPr id="0" name=""/>
        <dsp:cNvSpPr/>
      </dsp:nvSpPr>
      <dsp:spPr>
        <a:xfrm>
          <a:off x="8133507"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50BB1B-8802-4CC2-8C63-F155D705AE31}">
      <dsp:nvSpPr>
        <dsp:cNvPr id="0" name=""/>
        <dsp:cNvSpPr/>
      </dsp:nvSpPr>
      <dsp:spPr>
        <a:xfrm>
          <a:off x="8370943"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altLang="ar-SA" sz="1300" b="1" kern="1200" dirty="0"/>
            <a:t>Attracting individuals on a timely basis, in sufficient numbers, and with appropriate qualifications, to apply for jobs with an organization</a:t>
          </a:r>
          <a:endParaRPr lang="en-US" sz="1300" kern="1200" dirty="0"/>
        </a:p>
      </dsp:txBody>
      <dsp:txXfrm>
        <a:off x="8410687" y="3777568"/>
        <a:ext cx="2057437" cy="12774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60685-44A2-4074-BBC9-CFA886543515}">
      <dsp:nvSpPr>
        <dsp:cNvPr id="0" name=""/>
        <dsp:cNvSpPr/>
      </dsp:nvSpPr>
      <dsp:spPr>
        <a:xfrm>
          <a:off x="987601" y="1603"/>
          <a:ext cx="4573632" cy="2286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altLang="ar-SA" sz="3600" b="1" kern="1200" dirty="0"/>
            <a:t>Job Analysis</a:t>
          </a:r>
        </a:p>
        <a:p>
          <a:pPr marL="0" lvl="0" indent="0" algn="ctr" defTabSz="1600200">
            <a:lnSpc>
              <a:spcPct val="90000"/>
            </a:lnSpc>
            <a:spcBef>
              <a:spcPct val="0"/>
            </a:spcBef>
            <a:spcAft>
              <a:spcPct val="35000"/>
            </a:spcAft>
            <a:buNone/>
          </a:pPr>
          <a:r>
            <a:rPr lang="en-US" altLang="ar-SA" sz="3600" b="1" kern="1200" dirty="0"/>
            <a:t>The act of examining positions within an organization</a:t>
          </a:r>
          <a:endParaRPr lang="en-US" sz="3600" kern="1200" dirty="0"/>
        </a:p>
      </dsp:txBody>
      <dsp:txXfrm>
        <a:off x="1054580" y="68582"/>
        <a:ext cx="4439674" cy="2152858"/>
      </dsp:txXfrm>
    </dsp:sp>
    <dsp:sp modelId="{E5383541-3440-430E-ADA3-768BE3101A87}">
      <dsp:nvSpPr>
        <dsp:cNvPr id="0" name=""/>
        <dsp:cNvSpPr/>
      </dsp:nvSpPr>
      <dsp:spPr>
        <a:xfrm>
          <a:off x="1444964" y="2288419"/>
          <a:ext cx="457363" cy="1715112"/>
        </a:xfrm>
        <a:custGeom>
          <a:avLst/>
          <a:gdLst/>
          <a:ahLst/>
          <a:cxnLst/>
          <a:rect l="0" t="0" r="0" b="0"/>
          <a:pathLst>
            <a:path>
              <a:moveTo>
                <a:pt x="0" y="0"/>
              </a:moveTo>
              <a:lnTo>
                <a:pt x="0" y="1715112"/>
              </a:lnTo>
              <a:lnTo>
                <a:pt x="457363" y="1715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AEF4C4-6C64-47FA-8C50-DDF4649A6A84}">
      <dsp:nvSpPr>
        <dsp:cNvPr id="0" name=""/>
        <dsp:cNvSpPr/>
      </dsp:nvSpPr>
      <dsp:spPr>
        <a:xfrm>
          <a:off x="1902327" y="2860124"/>
          <a:ext cx="8052593" cy="2286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altLang="en-US" sz="2400" kern="1200" dirty="0"/>
            <a:t>Job Description-narrative explaining the scope of a position</a:t>
          </a:r>
        </a:p>
        <a:p>
          <a:pPr marL="0" lvl="0" indent="0" algn="ctr" defTabSz="1066800">
            <a:lnSpc>
              <a:spcPct val="90000"/>
            </a:lnSpc>
            <a:spcBef>
              <a:spcPct val="0"/>
            </a:spcBef>
            <a:spcAft>
              <a:spcPct val="35000"/>
            </a:spcAft>
            <a:buFont typeface="Arial" panose="020B0604020202020204" pitchFamily="34" charset="0"/>
            <a:buNone/>
          </a:pPr>
          <a:r>
            <a:rPr lang="en-US" altLang="en-US" sz="2400" kern="1200" dirty="0"/>
            <a:t>Job Characteristics-tasks involved in a position</a:t>
          </a:r>
        </a:p>
        <a:p>
          <a:pPr marL="0" lvl="0" indent="0" algn="ctr" defTabSz="1066800">
            <a:lnSpc>
              <a:spcPct val="90000"/>
            </a:lnSpc>
            <a:spcBef>
              <a:spcPct val="0"/>
            </a:spcBef>
            <a:spcAft>
              <a:spcPct val="35000"/>
            </a:spcAft>
            <a:buFont typeface="Arial" panose="020B0604020202020204" pitchFamily="34" charset="0"/>
            <a:buNone/>
          </a:pPr>
          <a:r>
            <a:rPr lang="en-US" altLang="en-US" sz="2400" kern="1200" dirty="0"/>
            <a:t>Job Requirements-personal characteristics necessary to fill a position</a:t>
          </a:r>
          <a:endParaRPr lang="en-US" altLang="ar-SA" sz="2400" b="1" kern="1200" dirty="0"/>
        </a:p>
      </dsp:txBody>
      <dsp:txXfrm>
        <a:off x="1969306" y="2927103"/>
        <a:ext cx="7918635" cy="21528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437D4-260A-4D49-8B54-2E63E967B5ED}">
      <dsp:nvSpPr>
        <dsp:cNvPr id="0" name=""/>
        <dsp:cNvSpPr/>
      </dsp:nvSpPr>
      <dsp:spPr>
        <a:xfrm>
          <a:off x="8024194" y="3156813"/>
          <a:ext cx="91440" cy="587713"/>
        </a:xfrm>
        <a:custGeom>
          <a:avLst/>
          <a:gdLst/>
          <a:ahLst/>
          <a:cxnLst/>
          <a:rect l="0" t="0" r="0" b="0"/>
          <a:pathLst>
            <a:path>
              <a:moveTo>
                <a:pt x="45720" y="0"/>
              </a:moveTo>
              <a:lnTo>
                <a:pt x="45720"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2F695F-56DE-4AA1-8498-BBDFC6872DAD}">
      <dsp:nvSpPr>
        <dsp:cNvPr id="0" name=""/>
        <dsp:cNvSpPr/>
      </dsp:nvSpPr>
      <dsp:spPr>
        <a:xfrm>
          <a:off x="6217523" y="1285898"/>
          <a:ext cx="1852391" cy="587713"/>
        </a:xfrm>
        <a:custGeom>
          <a:avLst/>
          <a:gdLst/>
          <a:ahLst/>
          <a:cxnLst/>
          <a:rect l="0" t="0" r="0" b="0"/>
          <a:pathLst>
            <a:path>
              <a:moveTo>
                <a:pt x="0" y="0"/>
              </a:moveTo>
              <a:lnTo>
                <a:pt x="0" y="400509"/>
              </a:lnTo>
              <a:lnTo>
                <a:pt x="1852391" y="400509"/>
              </a:lnTo>
              <a:lnTo>
                <a:pt x="1852391" y="587713"/>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B41C3C-159B-4A0B-9EF3-B42AF5824B4A}">
      <dsp:nvSpPr>
        <dsp:cNvPr id="0" name=""/>
        <dsp:cNvSpPr/>
      </dsp:nvSpPr>
      <dsp:spPr>
        <a:xfrm>
          <a:off x="4365131" y="3156813"/>
          <a:ext cx="1234927" cy="587713"/>
        </a:xfrm>
        <a:custGeom>
          <a:avLst/>
          <a:gdLst/>
          <a:ahLst/>
          <a:cxnLst/>
          <a:rect l="0" t="0" r="0" b="0"/>
          <a:pathLst>
            <a:path>
              <a:moveTo>
                <a:pt x="0" y="0"/>
              </a:moveTo>
              <a:lnTo>
                <a:pt x="0" y="400509"/>
              </a:lnTo>
              <a:lnTo>
                <a:pt x="1234927" y="400509"/>
              </a:lnTo>
              <a:lnTo>
                <a:pt x="1234927"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FE41D-334C-4122-8F14-8E8D7397BD94}">
      <dsp:nvSpPr>
        <dsp:cNvPr id="0" name=""/>
        <dsp:cNvSpPr/>
      </dsp:nvSpPr>
      <dsp:spPr>
        <a:xfrm>
          <a:off x="3130203" y="3156813"/>
          <a:ext cx="1234927" cy="587713"/>
        </a:xfrm>
        <a:custGeom>
          <a:avLst/>
          <a:gdLst/>
          <a:ahLst/>
          <a:cxnLst/>
          <a:rect l="0" t="0" r="0" b="0"/>
          <a:pathLst>
            <a:path>
              <a:moveTo>
                <a:pt x="1234927" y="0"/>
              </a:moveTo>
              <a:lnTo>
                <a:pt x="1234927" y="400509"/>
              </a:lnTo>
              <a:lnTo>
                <a:pt x="0" y="400509"/>
              </a:lnTo>
              <a:lnTo>
                <a:pt x="0"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EDC34F-4FA3-40AE-B94E-4583E9D72EAC}">
      <dsp:nvSpPr>
        <dsp:cNvPr id="0" name=""/>
        <dsp:cNvSpPr/>
      </dsp:nvSpPr>
      <dsp:spPr>
        <a:xfrm>
          <a:off x="4365131" y="1285898"/>
          <a:ext cx="1852391" cy="587713"/>
        </a:xfrm>
        <a:custGeom>
          <a:avLst/>
          <a:gdLst/>
          <a:ahLst/>
          <a:cxnLst/>
          <a:rect l="0" t="0" r="0" b="0"/>
          <a:pathLst>
            <a:path>
              <a:moveTo>
                <a:pt x="1852391" y="0"/>
              </a:moveTo>
              <a:lnTo>
                <a:pt x="1852391" y="400509"/>
              </a:lnTo>
              <a:lnTo>
                <a:pt x="0" y="400509"/>
              </a:lnTo>
              <a:lnTo>
                <a:pt x="0" y="587713"/>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12D477-4162-461D-B96E-432C098589D4}">
      <dsp:nvSpPr>
        <dsp:cNvPr id="0" name=""/>
        <dsp:cNvSpPr/>
      </dsp:nvSpPr>
      <dsp:spPr>
        <a:xfrm>
          <a:off x="4883861" y="2695"/>
          <a:ext cx="2667322" cy="12832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C56CB7-BE1B-4BDB-8045-C78AF3AB79BD}">
      <dsp:nvSpPr>
        <dsp:cNvPr id="0" name=""/>
        <dsp:cNvSpPr/>
      </dsp:nvSpPr>
      <dsp:spPr>
        <a:xfrm>
          <a:off x="5108394" y="216001"/>
          <a:ext cx="2667322" cy="128320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ar-SA" sz="2800" b="1" kern="1200" dirty="0"/>
            <a:t>Recruitment</a:t>
          </a:r>
          <a:endParaRPr lang="en-US" sz="2800" b="1" kern="1200" dirty="0"/>
        </a:p>
      </dsp:txBody>
      <dsp:txXfrm>
        <a:off x="5145978" y="253585"/>
        <a:ext cx="2592154" cy="1208034"/>
      </dsp:txXfrm>
    </dsp:sp>
    <dsp:sp modelId="{01D862CE-D586-4E25-9980-62C69A351922}">
      <dsp:nvSpPr>
        <dsp:cNvPr id="0" name=""/>
        <dsp:cNvSpPr/>
      </dsp:nvSpPr>
      <dsp:spPr>
        <a:xfrm>
          <a:off x="3354736" y="1873611"/>
          <a:ext cx="2020790" cy="128320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FCB951-C7E1-47DE-A94C-F4CDC5E4A3AC}">
      <dsp:nvSpPr>
        <dsp:cNvPr id="0" name=""/>
        <dsp:cNvSpPr/>
      </dsp:nvSpPr>
      <dsp:spPr>
        <a:xfrm>
          <a:off x="3579268" y="2086917"/>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ar-SA" sz="2800" b="1" kern="1200" dirty="0"/>
            <a:t>External recruiting</a:t>
          </a:r>
          <a:endParaRPr lang="en-US" sz="2800" b="1" kern="1200" dirty="0"/>
        </a:p>
      </dsp:txBody>
      <dsp:txXfrm>
        <a:off x="3616852" y="2124501"/>
        <a:ext cx="1945622" cy="1208034"/>
      </dsp:txXfrm>
    </dsp:sp>
    <dsp:sp modelId="{C7D8198B-6B91-42EC-B349-F1DAFD79327C}">
      <dsp:nvSpPr>
        <dsp:cNvPr id="0" name=""/>
        <dsp:cNvSpPr/>
      </dsp:nvSpPr>
      <dsp:spPr>
        <a:xfrm>
          <a:off x="2119808"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AFEE4-48ED-426E-A1B7-B3A4E975F5CF}">
      <dsp:nvSpPr>
        <dsp:cNvPr id="0" name=""/>
        <dsp:cNvSpPr/>
      </dsp:nvSpPr>
      <dsp:spPr>
        <a:xfrm>
          <a:off x="2344340"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altLang="ar-SA" sz="1500" kern="1200" dirty="0"/>
            <a:t>Managers look outside the firm for people who have not worked at the firm before.</a:t>
          </a:r>
        </a:p>
      </dsp:txBody>
      <dsp:txXfrm>
        <a:off x="2381924" y="3995416"/>
        <a:ext cx="1945622" cy="1208034"/>
      </dsp:txXfrm>
    </dsp:sp>
    <dsp:sp modelId="{0936DCEC-B0E6-4017-AD14-40FF5120FC5B}">
      <dsp:nvSpPr>
        <dsp:cNvPr id="0" name=""/>
        <dsp:cNvSpPr/>
      </dsp:nvSpPr>
      <dsp:spPr>
        <a:xfrm>
          <a:off x="4589663"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E40A87-A838-4CF1-A844-811713376747}">
      <dsp:nvSpPr>
        <dsp:cNvPr id="0" name=""/>
        <dsp:cNvSpPr/>
      </dsp:nvSpPr>
      <dsp:spPr>
        <a:xfrm>
          <a:off x="4814196"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altLang="ar-SA" sz="1500" kern="1200"/>
            <a:t>Managers advertise in newspapers, hold open houses, recruit at universities, and on the Internet.</a:t>
          </a:r>
          <a:endParaRPr lang="en-US" altLang="ar-SA" sz="1500" kern="1200" dirty="0"/>
        </a:p>
      </dsp:txBody>
      <dsp:txXfrm>
        <a:off x="4851780" y="3995416"/>
        <a:ext cx="1945622" cy="1208034"/>
      </dsp:txXfrm>
    </dsp:sp>
    <dsp:sp modelId="{BC43069B-7F07-4798-B9A1-F66BF4B03B88}">
      <dsp:nvSpPr>
        <dsp:cNvPr id="0" name=""/>
        <dsp:cNvSpPr/>
      </dsp:nvSpPr>
      <dsp:spPr>
        <a:xfrm>
          <a:off x="7059519" y="1873611"/>
          <a:ext cx="2020790" cy="128320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DE512-6F41-4A05-8ED5-538509307B11}">
      <dsp:nvSpPr>
        <dsp:cNvPr id="0" name=""/>
        <dsp:cNvSpPr/>
      </dsp:nvSpPr>
      <dsp:spPr>
        <a:xfrm>
          <a:off x="7284051" y="2086917"/>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ar-SA" sz="2800" b="1" kern="1200" dirty="0"/>
            <a:t>Internal recruiting</a:t>
          </a:r>
          <a:endParaRPr lang="en-US" sz="2800" b="1" kern="1200" dirty="0"/>
        </a:p>
      </dsp:txBody>
      <dsp:txXfrm>
        <a:off x="7321635" y="2124501"/>
        <a:ext cx="1945622" cy="1208034"/>
      </dsp:txXfrm>
    </dsp:sp>
    <dsp:sp modelId="{6422C6EC-21C0-4433-AF6A-46F9AD122D6B}">
      <dsp:nvSpPr>
        <dsp:cNvPr id="0" name=""/>
        <dsp:cNvSpPr/>
      </dsp:nvSpPr>
      <dsp:spPr>
        <a:xfrm>
          <a:off x="7059519"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86DC5-353C-4C9E-9F04-854577C808D1}">
      <dsp:nvSpPr>
        <dsp:cNvPr id="0" name=""/>
        <dsp:cNvSpPr/>
      </dsp:nvSpPr>
      <dsp:spPr>
        <a:xfrm>
          <a:off x="7284051"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Font typeface="Wingdings" panose="05000000000000000000" pitchFamily="2" charset="2"/>
            <a:buNone/>
          </a:pPr>
          <a:r>
            <a:rPr lang="en-US" altLang="ar-SA" sz="1500" b="1" kern="1200" dirty="0"/>
            <a:t>positions filled within the firm.</a:t>
          </a:r>
          <a:endParaRPr lang="en-US" sz="1500" kern="1200" dirty="0"/>
        </a:p>
      </dsp:txBody>
      <dsp:txXfrm>
        <a:off x="7321635" y="3995416"/>
        <a:ext cx="1945622" cy="12080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9A8958-DDF8-4C41-AD9B-B71056A1F379}">
      <dsp:nvSpPr>
        <dsp:cNvPr id="0" name=""/>
        <dsp:cNvSpPr/>
      </dsp:nvSpPr>
      <dsp:spPr>
        <a:xfrm>
          <a:off x="71469" y="1127"/>
          <a:ext cx="4140450" cy="20702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en-US" altLang="ar-SA" sz="4000" b="1" kern="1200" dirty="0"/>
            <a:t>External recruiting</a:t>
          </a:r>
          <a:endParaRPr lang="en-US" sz="4000" kern="1200" dirty="0"/>
        </a:p>
      </dsp:txBody>
      <dsp:txXfrm>
        <a:off x="132104" y="61762"/>
        <a:ext cx="4019180" cy="1948955"/>
      </dsp:txXfrm>
    </dsp:sp>
    <dsp:sp modelId="{1C817274-EED4-485B-88EB-5795B643143B}">
      <dsp:nvSpPr>
        <dsp:cNvPr id="0" name=""/>
        <dsp:cNvSpPr/>
      </dsp:nvSpPr>
      <dsp:spPr>
        <a:xfrm>
          <a:off x="485514" y="2071352"/>
          <a:ext cx="414045" cy="1552669"/>
        </a:xfrm>
        <a:custGeom>
          <a:avLst/>
          <a:gdLst/>
          <a:ahLst/>
          <a:cxnLst/>
          <a:rect l="0" t="0" r="0" b="0"/>
          <a:pathLst>
            <a:path>
              <a:moveTo>
                <a:pt x="0" y="0"/>
              </a:moveTo>
              <a:lnTo>
                <a:pt x="0" y="1552669"/>
              </a:lnTo>
              <a:lnTo>
                <a:pt x="414045" y="155266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CB1A8-FF71-4229-94A0-7BD41BE50B81}">
      <dsp:nvSpPr>
        <dsp:cNvPr id="0" name=""/>
        <dsp:cNvSpPr/>
      </dsp:nvSpPr>
      <dsp:spPr>
        <a:xfrm>
          <a:off x="899559" y="2588909"/>
          <a:ext cx="3312360" cy="207022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altLang="ar-SA" sz="2400" b="1" kern="1200" dirty="0"/>
            <a:t>is difficult since many new jobs have specific skill needs.</a:t>
          </a:r>
          <a:endParaRPr lang="en-US" sz="2400" b="1" kern="1200" dirty="0"/>
        </a:p>
      </dsp:txBody>
      <dsp:txXfrm>
        <a:off x="960194" y="2649544"/>
        <a:ext cx="3191090" cy="1948955"/>
      </dsp:txXfrm>
    </dsp:sp>
    <dsp:sp modelId="{C1267478-02FC-4883-9DFB-B7EDBA62701C}">
      <dsp:nvSpPr>
        <dsp:cNvPr id="0" name=""/>
        <dsp:cNvSpPr/>
      </dsp:nvSpPr>
      <dsp:spPr>
        <a:xfrm>
          <a:off x="5247032" y="1127"/>
          <a:ext cx="4140450" cy="207022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en-US" altLang="ar-SA" sz="4000" b="1" kern="1200" dirty="0"/>
            <a:t>Internal recruiting</a:t>
          </a:r>
          <a:endParaRPr lang="en-US" sz="4000" kern="1200" dirty="0"/>
        </a:p>
      </dsp:txBody>
      <dsp:txXfrm>
        <a:off x="5307667" y="61762"/>
        <a:ext cx="4019180" cy="1948955"/>
      </dsp:txXfrm>
    </dsp:sp>
    <dsp:sp modelId="{B61149BC-A098-44D7-8ECB-99C6D8D9ECBC}">
      <dsp:nvSpPr>
        <dsp:cNvPr id="0" name=""/>
        <dsp:cNvSpPr/>
      </dsp:nvSpPr>
      <dsp:spPr>
        <a:xfrm>
          <a:off x="5661077" y="2071352"/>
          <a:ext cx="414045" cy="1552669"/>
        </a:xfrm>
        <a:custGeom>
          <a:avLst/>
          <a:gdLst/>
          <a:ahLst/>
          <a:cxnLst/>
          <a:rect l="0" t="0" r="0" b="0"/>
          <a:pathLst>
            <a:path>
              <a:moveTo>
                <a:pt x="0" y="0"/>
              </a:moveTo>
              <a:lnTo>
                <a:pt x="0" y="1552669"/>
              </a:lnTo>
              <a:lnTo>
                <a:pt x="414045" y="155266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B52257-EE65-46C1-AC5F-73D0FD7E01DB}">
      <dsp:nvSpPr>
        <dsp:cNvPr id="0" name=""/>
        <dsp:cNvSpPr/>
      </dsp:nvSpPr>
      <dsp:spPr>
        <a:xfrm>
          <a:off x="6075122" y="2588909"/>
          <a:ext cx="3736442" cy="207022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Workers know the firm’s culture, may not have new ideas.</a:t>
          </a:r>
        </a:p>
        <a:p>
          <a:pPr marL="0" lvl="0" indent="0" algn="ctr" defTabSz="889000">
            <a:lnSpc>
              <a:spcPct val="90000"/>
            </a:lnSpc>
            <a:spcBef>
              <a:spcPct val="0"/>
            </a:spcBef>
            <a:spcAft>
              <a:spcPct val="35000"/>
            </a:spcAft>
            <a:buNone/>
          </a:pPr>
          <a:r>
            <a:rPr lang="en-US" altLang="ar-SA" sz="2000" b="1" kern="1200" dirty="0"/>
            <a:t>Managers likely already know the candidates.</a:t>
          </a:r>
        </a:p>
        <a:p>
          <a:pPr marL="0" lvl="0" indent="0" algn="ctr" defTabSz="889000">
            <a:lnSpc>
              <a:spcPct val="90000"/>
            </a:lnSpc>
            <a:spcBef>
              <a:spcPct val="0"/>
            </a:spcBef>
            <a:spcAft>
              <a:spcPct val="35000"/>
            </a:spcAft>
            <a:buNone/>
          </a:pPr>
          <a:r>
            <a:rPr lang="en-US" altLang="ar-SA" sz="2000" b="1" kern="1200" dirty="0"/>
            <a:t>Internal advancement can motivate employees.</a:t>
          </a:r>
          <a:endParaRPr lang="en-US" sz="2000" kern="1200" dirty="0"/>
        </a:p>
      </dsp:txBody>
      <dsp:txXfrm>
        <a:off x="6135757" y="2649544"/>
        <a:ext cx="3615172" cy="194895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20</a:t>
            </a:fld>
            <a:endParaRPr lang="en-US"/>
          </a:p>
        </p:txBody>
      </p:sp>
    </p:spTree>
    <p:extLst>
      <p:ext uri="{BB962C8B-B14F-4D97-AF65-F5344CB8AC3E}">
        <p14:creationId xmlns:p14="http://schemas.microsoft.com/office/powerpoint/2010/main" val="893024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21</a:t>
            </a:fld>
            <a:endParaRPr lang="en-US"/>
          </a:p>
        </p:txBody>
      </p:sp>
    </p:spTree>
    <p:extLst>
      <p:ext uri="{BB962C8B-B14F-4D97-AF65-F5344CB8AC3E}">
        <p14:creationId xmlns:p14="http://schemas.microsoft.com/office/powerpoint/2010/main" val="852452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22</a:t>
            </a:fld>
            <a:endParaRPr lang="en-US"/>
          </a:p>
        </p:txBody>
      </p:sp>
    </p:spTree>
    <p:extLst>
      <p:ext uri="{BB962C8B-B14F-4D97-AF65-F5344CB8AC3E}">
        <p14:creationId xmlns:p14="http://schemas.microsoft.com/office/powerpoint/2010/main" val="1793248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23</a:t>
            </a:fld>
            <a:endParaRPr lang="en-US"/>
          </a:p>
        </p:txBody>
      </p:sp>
    </p:spTree>
    <p:extLst>
      <p:ext uri="{BB962C8B-B14F-4D97-AF65-F5344CB8AC3E}">
        <p14:creationId xmlns:p14="http://schemas.microsoft.com/office/powerpoint/2010/main" val="1472311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24</a:t>
            </a:fld>
            <a:endParaRPr lang="en-US"/>
          </a:p>
        </p:txBody>
      </p:sp>
    </p:spTree>
    <p:extLst>
      <p:ext uri="{BB962C8B-B14F-4D97-AF65-F5344CB8AC3E}">
        <p14:creationId xmlns:p14="http://schemas.microsoft.com/office/powerpoint/2010/main" val="2646585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7/31/2024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903498"/>
            <a:ext cx="640726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altLang="ar-SA" sz="3600" b="1" dirty="0">
                <a:latin typeface="Aharoni" panose="02010803020104030203" pitchFamily="2" charset="-79"/>
                <a:cs typeface="Aharoni" panose="02010803020104030203" pitchFamily="2" charset="-79"/>
              </a:rPr>
              <a:t>Human Resource Management </a:t>
            </a:r>
          </a:p>
          <a:p>
            <a:pPr algn="ctr"/>
            <a:r>
              <a:rPr lang="en-US" sz="3600" dirty="0">
                <a:solidFill>
                  <a:schemeClr val="accent1">
                    <a:lumMod val="75000"/>
                  </a:schemeClr>
                </a:solidFill>
              </a:rPr>
              <a:t>Lecture 8</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8</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A0F1E2E-EB1C-6145-5246-CD1C295379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1337387496"/>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4536" y="2521059"/>
            <a:ext cx="8392843" cy="3108543"/>
          </a:xfrm>
          <a:prstGeom prst="rect">
            <a:avLst/>
          </a:prstGeom>
          <a:noFill/>
        </p:spPr>
        <p:txBody>
          <a:bodyPr wrap="square" rtlCol="0">
            <a:spAutoFit/>
          </a:bodyPr>
          <a:lstStyle/>
          <a:p>
            <a:pPr algn="ctr">
              <a:buClr>
                <a:srgbClr val="FF0000"/>
              </a:buClr>
            </a:pPr>
            <a:r>
              <a:rPr lang="en-US" sz="2800" b="1" dirty="0"/>
              <a:t>Human resources (HR)</a:t>
            </a:r>
            <a:r>
              <a:rPr lang="ar-EG" sz="2800" b="1" dirty="0"/>
              <a:t> </a:t>
            </a:r>
          </a:p>
          <a:p>
            <a:pPr algn="ctr">
              <a:buClr>
                <a:srgbClr val="FF0000"/>
              </a:buClr>
            </a:pPr>
            <a:endParaRPr lang="ar-EG" sz="2800" b="1" dirty="0"/>
          </a:p>
          <a:p>
            <a:pPr algn="ctr">
              <a:buClr>
                <a:srgbClr val="FF0000"/>
              </a:buClr>
            </a:pPr>
            <a:r>
              <a:rPr lang="en-US" sz="2800" b="1" dirty="0"/>
              <a:t>is the department in every organization that is responsible for the hiring, managing, and exit-related functions in the organization. It focuses on the functions of people in business, following the best work practices.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r>
              <a:rPr lang="en-US" altLang="ar-SA" sz="2800" b="1" u="sng" dirty="0">
                <a:solidFill>
                  <a:srgbClr val="C00000"/>
                </a:solidFill>
              </a:rPr>
              <a:t>Human Resource Definition</a:t>
            </a:r>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4536" y="2521059"/>
            <a:ext cx="8392843" cy="1815882"/>
          </a:xfrm>
          <a:prstGeom prst="rect">
            <a:avLst/>
          </a:prstGeom>
          <a:noFill/>
        </p:spPr>
        <p:txBody>
          <a:bodyPr wrap="square" rtlCol="0">
            <a:spAutoFit/>
          </a:bodyPr>
          <a:lstStyle/>
          <a:p>
            <a:pPr algn="ctr">
              <a:buClr>
                <a:srgbClr val="FF0000"/>
              </a:buClr>
            </a:pPr>
            <a:r>
              <a:rPr lang="en-US" altLang="ar-SA" sz="2800" b="1" dirty="0"/>
              <a:t>Human Resources (HR) are the people an organization employs to carry out various jobs, tasks, and functions in exchange for wages, salaries, and other rewards.</a:t>
            </a:r>
          </a:p>
          <a:p>
            <a:pPr algn="ctr">
              <a:buClr>
                <a:srgbClr val="FF0000"/>
              </a:buClr>
            </a:pPr>
            <a:endParaRPr lang="en-US"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r>
              <a:rPr lang="en-US" altLang="ar-SA" sz="2800" b="1" u="sng" dirty="0">
                <a:solidFill>
                  <a:srgbClr val="C00000"/>
                </a:solidFill>
              </a:rPr>
              <a:t>Human Resource, other Definition</a:t>
            </a:r>
          </a:p>
        </p:txBody>
      </p:sp>
    </p:spTree>
    <p:extLst>
      <p:ext uri="{BB962C8B-B14F-4D97-AF65-F5344CB8AC3E}">
        <p14:creationId xmlns:p14="http://schemas.microsoft.com/office/powerpoint/2010/main" val="2502541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en-GB" sz="3200" b="1" dirty="0">
                <a:solidFill>
                  <a:srgbClr val="C00000"/>
                </a:solidFill>
              </a:rPr>
              <a:t>Function of Human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1012618" y="2240638"/>
            <a:ext cx="10237074" cy="36819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GB" altLang="ar-SA" b="1" dirty="0"/>
              <a:t>Human resource planning</a:t>
            </a:r>
          </a:p>
          <a:p>
            <a:pPr>
              <a:buClr>
                <a:srgbClr val="FF0000"/>
              </a:buClr>
              <a:buFont typeface="Wingdings" panose="05000000000000000000" pitchFamily="2" charset="2"/>
              <a:buChar char="q"/>
            </a:pPr>
            <a:r>
              <a:rPr lang="en-GB" altLang="ar-SA" b="1" dirty="0"/>
              <a:t>Recruitment and selection</a:t>
            </a:r>
          </a:p>
          <a:p>
            <a:pPr>
              <a:buClr>
                <a:srgbClr val="FF0000"/>
              </a:buClr>
              <a:buFont typeface="Wingdings" panose="05000000000000000000" pitchFamily="2" charset="2"/>
              <a:buChar char="q"/>
            </a:pPr>
            <a:r>
              <a:rPr lang="en-GB" altLang="ar-SA" b="1" dirty="0"/>
              <a:t>Training and development</a:t>
            </a:r>
          </a:p>
          <a:p>
            <a:pPr>
              <a:buClr>
                <a:srgbClr val="FF0000"/>
              </a:buClr>
              <a:buFont typeface="Wingdings" panose="05000000000000000000" pitchFamily="2" charset="2"/>
              <a:buChar char="q"/>
            </a:pPr>
            <a:r>
              <a:rPr lang="en-GB" altLang="ar-SA" b="1" dirty="0"/>
              <a:t>Maintenance of personnel records</a:t>
            </a:r>
          </a:p>
          <a:p>
            <a:pPr>
              <a:buClr>
                <a:srgbClr val="FF0000"/>
              </a:buClr>
              <a:buFont typeface="Wingdings" panose="05000000000000000000" pitchFamily="2" charset="2"/>
              <a:buChar char="q"/>
            </a:pPr>
            <a:r>
              <a:rPr lang="en-GB" altLang="ar-SA" b="1" dirty="0"/>
              <a:t>Legislation</a:t>
            </a:r>
            <a:r>
              <a:rPr lang="ar-EG" altLang="ar-SA" b="1" dirty="0"/>
              <a:t>   التشريع والقواعد    </a:t>
            </a:r>
            <a:endParaRPr lang="en-GB" altLang="ar-SA" b="1" dirty="0"/>
          </a:p>
          <a:p>
            <a:pPr>
              <a:buClr>
                <a:srgbClr val="FF0000"/>
              </a:buClr>
              <a:buFont typeface="Wingdings" panose="05000000000000000000" pitchFamily="2" charset="2"/>
              <a:buChar char="q"/>
            </a:pPr>
            <a:r>
              <a:rPr lang="en-GB" altLang="ar-SA" b="1" dirty="0"/>
              <a:t>Employee relations</a:t>
            </a:r>
          </a:p>
          <a:p>
            <a:pPr>
              <a:buClr>
                <a:srgbClr val="FF0000"/>
              </a:buClr>
              <a:buFont typeface="Wingdings" panose="05000000000000000000" pitchFamily="2" charset="2"/>
              <a:buChar char="q"/>
            </a:pPr>
            <a:r>
              <a:rPr lang="en-GB" altLang="ar-SA" b="1" dirty="0"/>
              <a:t>Grievance and discipline     </a:t>
            </a:r>
            <a:r>
              <a:rPr lang="ar-EG" altLang="ar-SA" b="1" dirty="0"/>
              <a:t>التظلم </a:t>
            </a:r>
            <a:r>
              <a:rPr lang="ar-EG" altLang="ar-SA" b="1" dirty="0" err="1"/>
              <a:t>والإنضباط</a:t>
            </a:r>
            <a:endParaRPr lang="en-GB" altLang="ar-SA" b="1" dirty="0"/>
          </a:p>
        </p:txBody>
      </p:sp>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en-US" sz="3200" b="1" u="sng" dirty="0">
                <a:solidFill>
                  <a:srgbClr val="FF0000"/>
                </a:solidFill>
              </a:rPr>
              <a:t>Human Resource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1012618" y="2240638"/>
            <a:ext cx="10237074" cy="36819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endParaRPr lang="en-US" sz="2800" b="1" u="sng" dirty="0">
              <a:solidFill>
                <a:srgbClr val="FF0000"/>
              </a:solidFill>
            </a:endParaRPr>
          </a:p>
          <a:p>
            <a:pPr marL="0" indent="0" algn="ctr">
              <a:buClr>
                <a:srgbClr val="FF0000"/>
              </a:buClr>
              <a:buNone/>
            </a:pPr>
            <a:r>
              <a:rPr lang="en-US" altLang="ar-SA" sz="2800" b="1" dirty="0"/>
              <a:t>The process of planning, organizing, directing (motivating), and controlling the procurement, development, compensation, integration, maintenance, and separation of organizational human resources to the end that organizational, individual, and societal needs are satisfied.</a:t>
            </a:r>
            <a:endParaRPr lang="en-US" sz="2800" b="1" dirty="0"/>
          </a:p>
        </p:txBody>
      </p:sp>
    </p:spTree>
    <p:extLst>
      <p:ext uri="{BB962C8B-B14F-4D97-AF65-F5344CB8AC3E}">
        <p14:creationId xmlns:p14="http://schemas.microsoft.com/office/powerpoint/2010/main" val="276325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2">
            <a:extLst>
              <a:ext uri="{FF2B5EF4-FFF2-40B4-BE49-F238E27FC236}">
                <a16:creationId xmlns:a16="http://schemas.microsoft.com/office/drawing/2014/main" id="{6FF49C88-6BDF-A631-41AD-29976B03DE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5131" y="2024155"/>
            <a:ext cx="8547047" cy="3898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70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807098" y="3401182"/>
            <a:ext cx="8765627" cy="1569660"/>
          </a:xfrm>
          <a:prstGeom prst="rect">
            <a:avLst/>
          </a:prstGeom>
          <a:noFill/>
        </p:spPr>
        <p:txBody>
          <a:bodyPr wrap="square">
            <a:spAutoFit/>
          </a:bodyPr>
          <a:lstStyle/>
          <a:p>
            <a:pPr algn="ctr"/>
            <a:r>
              <a:rPr lang="en-US" sz="2400" dirty="0"/>
              <a:t>To organize the structure, work policies and ethics must be defined clearly. Thereafter, to steer productivity, HRM helps in hiring the best fit for the vacant position and then works on polishing the resource with proper training, workshops, seminars</a:t>
            </a:r>
          </a:p>
        </p:txBody>
      </p:sp>
      <p:sp>
        <p:nvSpPr>
          <p:cNvPr id="11" name="TextBox 10">
            <a:extLst>
              <a:ext uri="{FF2B5EF4-FFF2-40B4-BE49-F238E27FC236}">
                <a16:creationId xmlns:a16="http://schemas.microsoft.com/office/drawing/2014/main" id="{A78F6981-82AA-B659-D506-7C4D64A7EC36}"/>
              </a:ext>
            </a:extLst>
          </p:cNvPr>
          <p:cNvSpPr txBox="1"/>
          <p:nvPr/>
        </p:nvSpPr>
        <p:spPr>
          <a:xfrm>
            <a:off x="2932386" y="2183427"/>
            <a:ext cx="6905297" cy="461665"/>
          </a:xfrm>
          <a:prstGeom prst="rect">
            <a:avLst/>
          </a:prstGeom>
          <a:noFill/>
        </p:spPr>
        <p:txBody>
          <a:bodyPr wrap="square">
            <a:spAutoFit/>
          </a:bodyPr>
          <a:lstStyle/>
          <a:p>
            <a:r>
              <a:rPr lang="en-US" sz="2400" b="1" dirty="0"/>
              <a:t>Determining structure and steering productivity</a:t>
            </a:r>
          </a:p>
        </p:txBody>
      </p:sp>
    </p:spTree>
    <p:extLst>
      <p:ext uri="{BB962C8B-B14F-4D97-AF65-F5344CB8AC3E}">
        <p14:creationId xmlns:p14="http://schemas.microsoft.com/office/powerpoint/2010/main" val="481449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620684"/>
            <a:ext cx="9385737" cy="3046988"/>
          </a:xfrm>
          <a:prstGeom prst="rect">
            <a:avLst/>
          </a:prstGeom>
          <a:noFill/>
        </p:spPr>
        <p:txBody>
          <a:bodyPr wrap="square">
            <a:spAutoFit/>
          </a:bodyPr>
          <a:lstStyle/>
          <a:p>
            <a:pPr algn="ctr"/>
            <a:r>
              <a:rPr lang="en-US" sz="2400" dirty="0"/>
              <a:t>Every individual brings a set of interpersonal traits and values with them. Majority of them have different opinions and values which become a reason for conflict sometime or the other.</a:t>
            </a:r>
            <a:endParaRPr lang="ar-EG" sz="2400" dirty="0"/>
          </a:p>
          <a:p>
            <a:pPr algn="ctr"/>
            <a:endParaRPr lang="ar-EG" sz="2400" dirty="0"/>
          </a:p>
          <a:p>
            <a:pPr algn="ctr"/>
            <a:endParaRPr lang="ar-EG" sz="2400" dirty="0"/>
          </a:p>
          <a:p>
            <a:pPr algn="ctr"/>
            <a:r>
              <a:rPr lang="en-US" sz="2400" dirty="0"/>
              <a:t> Even a slight disagreement on political views can disrupt the harmony. Additionally, coordination among various departments and within each department must be taken care of.</a:t>
            </a:r>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en-US" sz="2400" b="1" dirty="0"/>
              <a:t>Enabling seamless coordination and harmony</a:t>
            </a:r>
          </a:p>
        </p:txBody>
      </p:sp>
    </p:spTree>
    <p:extLst>
      <p:ext uri="{BB962C8B-B14F-4D97-AF65-F5344CB8AC3E}">
        <p14:creationId xmlns:p14="http://schemas.microsoft.com/office/powerpoint/2010/main" val="2613181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569029"/>
            <a:ext cx="9385737" cy="3416320"/>
          </a:xfrm>
          <a:prstGeom prst="rect">
            <a:avLst/>
          </a:prstGeom>
          <a:noFill/>
        </p:spPr>
        <p:txBody>
          <a:bodyPr wrap="square">
            <a:spAutoFit/>
          </a:bodyPr>
          <a:lstStyle/>
          <a:p>
            <a:pPr algn="ctr"/>
            <a:r>
              <a:rPr lang="en-US" sz="2400" dirty="0"/>
              <a:t>It is vital for the human resource professionals to keep the employees happy with the organization. Disgruntled employees can never contribute optimally.</a:t>
            </a:r>
          </a:p>
          <a:p>
            <a:pPr algn="ctr"/>
            <a:endParaRPr lang="en-US" sz="2400" dirty="0"/>
          </a:p>
          <a:p>
            <a:pPr algn="ctr"/>
            <a:r>
              <a:rPr lang="en-US" sz="2400" dirty="0"/>
              <a:t>So, strategies should be made and executed to keep the employees satisfied. Work environment, rewards and recognition in the form of incentives, must be planned to strengthen the bond and surge the happiness. All this is done to align the individual goals of the employees with that of the organization.</a:t>
            </a:r>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en-US" sz="2400" b="1" dirty="0"/>
              <a:t>Ensuring employee satisfaction</a:t>
            </a:r>
          </a:p>
        </p:txBody>
      </p:sp>
    </p:spTree>
    <p:extLst>
      <p:ext uri="{BB962C8B-B14F-4D97-AF65-F5344CB8AC3E}">
        <p14:creationId xmlns:p14="http://schemas.microsoft.com/office/powerpoint/2010/main" val="1390448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569029"/>
            <a:ext cx="9385737" cy="2677656"/>
          </a:xfrm>
          <a:prstGeom prst="rect">
            <a:avLst/>
          </a:prstGeom>
          <a:noFill/>
        </p:spPr>
        <p:txBody>
          <a:bodyPr wrap="square">
            <a:spAutoFit/>
          </a:bodyPr>
          <a:lstStyle/>
          <a:p>
            <a:pPr algn="ctr"/>
            <a:r>
              <a:rPr lang="en-US" sz="2400" dirty="0"/>
              <a:t>Measuring performance of employees is another important HRM objective. To keep the employees fueled and the productivity soaring, HRs should evaluate the employee’s performance.</a:t>
            </a:r>
          </a:p>
          <a:p>
            <a:pPr algn="ctr"/>
            <a:endParaRPr lang="en-US" sz="2400" dirty="0"/>
          </a:p>
          <a:p>
            <a:pPr algn="ctr"/>
            <a:r>
              <a:rPr lang="en-US" sz="2400" dirty="0"/>
              <a:t>Frequent feedback and rewards help employees in staying focused and improving their work even more. They also help a lot at the time of appraisals as you don’t have to rely on your memory but the data</a:t>
            </a:r>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en-US" sz="2400" b="1" dirty="0"/>
              <a:t>Improving employee performance</a:t>
            </a:r>
          </a:p>
        </p:txBody>
      </p:sp>
    </p:spTree>
    <p:extLst>
      <p:ext uri="{BB962C8B-B14F-4D97-AF65-F5344CB8AC3E}">
        <p14:creationId xmlns:p14="http://schemas.microsoft.com/office/powerpoint/2010/main" val="2873670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100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65131" y="464653"/>
            <a:ext cx="7349819" cy="1077218"/>
          </a:xfrm>
          <a:prstGeom prst="rect">
            <a:avLst/>
          </a:prstGeom>
          <a:noFill/>
        </p:spPr>
        <p:txBody>
          <a:bodyPr wrap="square" rtlCol="0">
            <a:spAutoFit/>
          </a:bodyPr>
          <a:lstStyle/>
          <a:p>
            <a:pPr algn="ctr"/>
            <a:r>
              <a:rPr lang="en-US" sz="3200" b="1" u="sng" dirty="0">
                <a:solidFill>
                  <a:srgbClr val="C00000"/>
                </a:solidFill>
              </a:rPr>
              <a:t>5 Main Human Resource Management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942308" y="2455323"/>
            <a:ext cx="10083043" cy="2677656"/>
          </a:xfrm>
          <a:prstGeom prst="rect">
            <a:avLst/>
          </a:prstGeom>
          <a:noFill/>
        </p:spPr>
        <p:txBody>
          <a:bodyPr wrap="square">
            <a:spAutoFit/>
          </a:bodyPr>
          <a:lstStyle/>
          <a:p>
            <a:pPr algn="ctr"/>
            <a:r>
              <a:rPr lang="en-US" sz="2400" dirty="0"/>
              <a:t>Making workplaces inclusive is the need of the hour. The objective may seem to be relatively new, The HRM must work to end the disparity based on caste, creed, and gender in salaries. There should also be no bias at the time of recruiting. If they deserve the position, they should get it.</a:t>
            </a:r>
          </a:p>
          <a:p>
            <a:pPr algn="ctr"/>
            <a:endParaRPr lang="en-US" sz="2400" dirty="0"/>
          </a:p>
          <a:p>
            <a:pPr algn="ctr"/>
            <a:r>
              <a:rPr lang="en-US" sz="2400" dirty="0"/>
              <a:t>Sessions for gender sensitization should be conducted and a check on behavior of employees towards each other should also be kept.</a:t>
            </a:r>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en-US" sz="2400" b="1" dirty="0"/>
              <a:t>Facilitating inclusivity in every sense</a:t>
            </a:r>
          </a:p>
        </p:txBody>
      </p:sp>
    </p:spTree>
    <p:extLst>
      <p:ext uri="{BB962C8B-B14F-4D97-AF65-F5344CB8AC3E}">
        <p14:creationId xmlns:p14="http://schemas.microsoft.com/office/powerpoint/2010/main" val="16220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50557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6532" y="68547"/>
            <a:ext cx="2305141" cy="1076343"/>
          </a:xfrm>
          <a:prstGeom prst="rect">
            <a:avLst/>
          </a:prstGeom>
        </p:spPr>
      </p:pic>
      <p:pic>
        <p:nvPicPr>
          <p:cNvPr id="5122" name="Picture 2">
            <a:extLst>
              <a:ext uri="{FF2B5EF4-FFF2-40B4-BE49-F238E27FC236}">
                <a16:creationId xmlns:a16="http://schemas.microsoft.com/office/drawing/2014/main" id="{7EC87CFA-7458-E9CC-5299-BAE41F69C2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76822"/>
            <a:ext cx="12067498" cy="562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638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562864"/>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en-US" altLang="ar-SA" sz="3200" b="1" dirty="0"/>
              <a:t>In most organizations today, the role of human resource management has become quite important. </a:t>
            </a:r>
          </a:p>
          <a:p>
            <a:pPr marL="0" indent="0" algn="ctr">
              <a:buClr>
                <a:srgbClr val="FF0000"/>
              </a:buClr>
              <a:buNone/>
            </a:pPr>
            <a:r>
              <a:rPr lang="en-US" altLang="ar-SA" sz="3200" b="1" dirty="0"/>
              <a:t>This results partly from a growing realization of the importance of people as a source of competitive advantage, but there are more practical reasons, such as: Human Resource Management in Larger and small Organizations</a:t>
            </a:r>
          </a:p>
        </p:txBody>
      </p:sp>
    </p:spTree>
    <p:extLst>
      <p:ext uri="{BB962C8B-B14F-4D97-AF65-F5344CB8AC3E}">
        <p14:creationId xmlns:p14="http://schemas.microsoft.com/office/powerpoint/2010/main" val="2636200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id="{FA3389E8-3401-F718-77FF-9C4F6F845F56}"/>
              </a:ext>
            </a:extLst>
          </p:cNvPr>
          <p:cNvSpPr txBox="1">
            <a:spLocks noChangeArrowheads="1"/>
          </p:cNvSpPr>
          <p:nvPr/>
        </p:nvSpPr>
        <p:spPr>
          <a:xfrm>
            <a:off x="6024284" y="2533713"/>
            <a:ext cx="4979020" cy="3340402"/>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a:t>Small organizations still use operating managers to handle their basic human resource functions.</a:t>
            </a:r>
          </a:p>
          <a:p>
            <a:pPr>
              <a:buClr>
                <a:srgbClr val="FF0000"/>
              </a:buClr>
              <a:buFont typeface="Wingdings" panose="05000000000000000000" pitchFamily="2" charset="2"/>
              <a:buChar char="ü"/>
            </a:pPr>
            <a:r>
              <a:rPr lang="en-US" altLang="ar-SA" sz="2400" b="1" dirty="0"/>
              <a:t>Small independent businesses are generally operated in the same way as small organizations.</a:t>
            </a:r>
          </a:p>
          <a:p>
            <a:pPr>
              <a:buClr>
                <a:srgbClr val="FF0000"/>
              </a:buClr>
              <a:buFont typeface="Wingdings" panose="05000000000000000000" pitchFamily="2" charset="2"/>
              <a:buChar char="ü"/>
            </a:pPr>
            <a:r>
              <a:rPr lang="en-US" altLang="ar-SA" sz="2400" b="1" dirty="0"/>
              <a:t>Very small organizations are exempt from many legal regulations.</a:t>
            </a:r>
          </a:p>
        </p:txBody>
      </p:sp>
      <p:sp>
        <p:nvSpPr>
          <p:cNvPr id="8" name="Rectangle 7">
            <a:extLst>
              <a:ext uri="{FF2B5EF4-FFF2-40B4-BE49-F238E27FC236}">
                <a16:creationId xmlns:a16="http://schemas.microsoft.com/office/drawing/2014/main" id="{DFD77492-69A9-93F6-FAF4-2209E0D5D301}"/>
              </a:ext>
            </a:extLst>
          </p:cNvPr>
          <p:cNvSpPr/>
          <p:nvPr/>
        </p:nvSpPr>
        <p:spPr>
          <a:xfrm>
            <a:off x="6024284"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Smaller Organizations</a:t>
            </a:r>
            <a:endParaRPr lang="ar-SA" sz="2800" b="1" dirty="0">
              <a:latin typeface="Calibri" panose="020F0502020204030204" pitchFamily="34" charset="0"/>
              <a:ea typeface="+mj-ea"/>
              <a:cs typeface="+mj-cs"/>
            </a:endParaRPr>
          </a:p>
        </p:txBody>
      </p:sp>
      <p:sp>
        <p:nvSpPr>
          <p:cNvPr id="9" name="Rectangle 8">
            <a:extLst>
              <a:ext uri="{FF2B5EF4-FFF2-40B4-BE49-F238E27FC236}">
                <a16:creationId xmlns:a16="http://schemas.microsoft.com/office/drawing/2014/main" id="{38BFE7C7-14EB-57DC-94EB-238FED24A756}"/>
              </a:ext>
            </a:extLst>
          </p:cNvPr>
          <p:cNvSpPr/>
          <p:nvPr/>
        </p:nvSpPr>
        <p:spPr>
          <a:xfrm>
            <a:off x="889147"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Larger Organizations</a:t>
            </a:r>
            <a:endParaRPr lang="ar-SA" sz="2800" b="1" dirty="0">
              <a:latin typeface="Calibri" panose="020F0502020204030204" pitchFamily="34" charset="0"/>
              <a:ea typeface="+mj-ea"/>
              <a:cs typeface="+mj-cs"/>
            </a:endParaRPr>
          </a:p>
        </p:txBody>
      </p:sp>
      <p:sp>
        <p:nvSpPr>
          <p:cNvPr id="10" name="Rectangle 3">
            <a:extLst>
              <a:ext uri="{FF2B5EF4-FFF2-40B4-BE49-F238E27FC236}">
                <a16:creationId xmlns:a16="http://schemas.microsoft.com/office/drawing/2014/main" id="{D9806864-3089-9F20-18B6-9AFA6B853F2B}"/>
              </a:ext>
            </a:extLst>
          </p:cNvPr>
          <p:cNvSpPr txBox="1">
            <a:spLocks noChangeArrowheads="1"/>
          </p:cNvSpPr>
          <p:nvPr/>
        </p:nvSpPr>
        <p:spPr>
          <a:xfrm>
            <a:off x="866844" y="2470045"/>
            <a:ext cx="4772721" cy="4005199"/>
          </a:xfrm>
          <a:prstGeom prst="rect">
            <a:avLst/>
          </a:prstGeom>
          <a:ln>
            <a:solidFill>
              <a:schemeClr val="tx1"/>
            </a:solid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a:t>As the organization grows a separate human resource unit becomes a necessity.</a:t>
            </a:r>
          </a:p>
          <a:p>
            <a:pPr>
              <a:buClr>
                <a:srgbClr val="FF0000"/>
              </a:buClr>
              <a:buFont typeface="Wingdings" panose="05000000000000000000" pitchFamily="2" charset="2"/>
              <a:buChar char="ü"/>
            </a:pPr>
            <a:r>
              <a:rPr lang="en-US" altLang="ar-SA" sz="2400" b="1" dirty="0"/>
              <a:t>When an organization reaches 200 to 250 employees, it generally establishes a self-contained human resource department.</a:t>
            </a:r>
          </a:p>
          <a:p>
            <a:pPr>
              <a:buClr>
                <a:srgbClr val="FF0000"/>
              </a:buClr>
              <a:buFont typeface="Wingdings" panose="05000000000000000000" pitchFamily="2" charset="2"/>
              <a:buChar char="ü"/>
            </a:pPr>
            <a:r>
              <a:rPr lang="en-US" altLang="ar-SA" sz="2400" b="1" dirty="0"/>
              <a:t>As the organization continues to grow the human resource department grow as well into specialized departments.</a:t>
            </a:r>
          </a:p>
        </p:txBody>
      </p:sp>
    </p:spTree>
    <p:extLst>
      <p:ext uri="{BB962C8B-B14F-4D97-AF65-F5344CB8AC3E}">
        <p14:creationId xmlns:p14="http://schemas.microsoft.com/office/powerpoint/2010/main" val="1442085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bg/>
                                          </p:spTgt>
                                        </p:tgtEl>
                                        <p:attrNameLst>
                                          <p:attrName>style.visibility</p:attrName>
                                        </p:attrNameLst>
                                      </p:cBhvr>
                                      <p:to>
                                        <p:strVal val="visible"/>
                                      </p:to>
                                    </p:set>
                                    <p:animEffect transition="in" filter="box(in)">
                                      <p:cBhvr>
                                        <p:cTn id="27" dur="500"/>
                                        <p:tgtEl>
                                          <p:spTgt spid="10">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ox(in)">
                                      <p:cBhvr>
                                        <p:cTn id="32" dur="500"/>
                                        <p:tgtEl>
                                          <p:spTgt spid="10">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txEl>
                                              <p:pRg st="1" end="1"/>
                                            </p:txEl>
                                          </p:spTgt>
                                        </p:tgtEl>
                                        <p:attrNameLst>
                                          <p:attrName>style.visibility</p:attrName>
                                        </p:attrNameLst>
                                      </p:cBhvr>
                                      <p:to>
                                        <p:strVal val="visible"/>
                                      </p:to>
                                    </p:set>
                                    <p:animEffect transition="in" filter="box(in)">
                                      <p:cBhvr>
                                        <p:cTn id="37" dur="500"/>
                                        <p:tgtEl>
                                          <p:spTgt spid="10">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0">
                                            <p:txEl>
                                              <p:pRg st="2" end="2"/>
                                            </p:txEl>
                                          </p:spTgt>
                                        </p:tgtEl>
                                        <p:attrNameLst>
                                          <p:attrName>style.visibility</p:attrName>
                                        </p:attrNameLst>
                                      </p:cBhvr>
                                      <p:to>
                                        <p:strVal val="visible"/>
                                      </p:to>
                                    </p:set>
                                    <p:animEffect transition="in" filter="box(in)">
                                      <p:cBhvr>
                                        <p:cTn id="4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562864"/>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en-US" altLang="ar-SA" sz="3200" b="1" dirty="0"/>
              <a:t>Human Resource Management includes all activities used to attract &amp; retain employees and to ensure they perform at a high level in meeting organizational goals.</a:t>
            </a:r>
            <a:endParaRPr lang="en-US" altLang="ar-SA" sz="3200" b="1" dirty="0">
              <a:solidFill>
                <a:srgbClr val="500093"/>
              </a:solidFill>
            </a:endParaRPr>
          </a:p>
        </p:txBody>
      </p:sp>
    </p:spTree>
    <p:extLst>
      <p:ext uri="{BB962C8B-B14F-4D97-AF65-F5344CB8AC3E}">
        <p14:creationId xmlns:p14="http://schemas.microsoft.com/office/powerpoint/2010/main" val="623344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54944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en-US" sz="3200" b="1" u="sng" dirty="0">
                <a:solidFill>
                  <a:srgbClr val="FF0000"/>
                </a:solidFill>
              </a:rPr>
              <a:t>Human Resource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57805" y="2478781"/>
            <a:ext cx="5092058" cy="287098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dirty="0">
                <a:solidFill>
                  <a:srgbClr val="FF0000"/>
                </a:solidFill>
              </a:rPr>
              <a:t>These activities are made up of:</a:t>
            </a:r>
          </a:p>
          <a:p>
            <a:pPr lvl="2">
              <a:buFontTx/>
              <a:buNone/>
            </a:pPr>
            <a:r>
              <a:rPr lang="en-US" altLang="ar-SA" sz="2400" b="1" dirty="0"/>
              <a:t>1. Recruitment &amp; selection.</a:t>
            </a:r>
          </a:p>
          <a:p>
            <a:pPr lvl="2">
              <a:buFontTx/>
              <a:buNone/>
            </a:pPr>
            <a:r>
              <a:rPr lang="en-US" altLang="ar-SA" sz="2400" b="1" dirty="0"/>
              <a:t>2. Training and development.</a:t>
            </a:r>
          </a:p>
          <a:p>
            <a:pPr lvl="2">
              <a:buFont typeface="Arial" panose="020B0604020202020204" pitchFamily="34" charset="0"/>
              <a:buNone/>
            </a:pPr>
            <a:r>
              <a:rPr lang="en-US" altLang="ar-SA" sz="2400" b="1" dirty="0"/>
              <a:t>3.</a:t>
            </a:r>
            <a:r>
              <a:rPr lang="en-US" altLang="ar-SA" sz="1800" b="1" dirty="0"/>
              <a:t> </a:t>
            </a:r>
            <a:r>
              <a:rPr lang="en-US" altLang="ar-SA" sz="2400" b="1" dirty="0"/>
              <a:t>Performance</a:t>
            </a:r>
            <a:r>
              <a:rPr lang="en-US" altLang="ar-SA" sz="1800" b="1" dirty="0"/>
              <a:t> </a:t>
            </a:r>
            <a:r>
              <a:rPr lang="en-US" altLang="ar-SA" sz="2400" b="1" dirty="0"/>
              <a:t>appraisal</a:t>
            </a:r>
            <a:r>
              <a:rPr lang="en-US" altLang="ar-SA" sz="1800" b="1" dirty="0"/>
              <a:t> </a:t>
            </a:r>
            <a:r>
              <a:rPr lang="en-US" altLang="ar-SA" sz="2400" b="1" dirty="0"/>
              <a:t>and</a:t>
            </a:r>
            <a:r>
              <a:rPr lang="en-US" altLang="ar-SA" sz="1800" b="1" dirty="0"/>
              <a:t> </a:t>
            </a:r>
            <a:r>
              <a:rPr lang="en-US" altLang="ar-SA" sz="2400" b="1" dirty="0"/>
              <a:t>feedback</a:t>
            </a:r>
            <a:r>
              <a:rPr lang="en-US" altLang="ar-SA" sz="1800" b="1" dirty="0"/>
              <a:t>.</a:t>
            </a:r>
          </a:p>
          <a:p>
            <a:pPr lvl="2">
              <a:buFontTx/>
              <a:buNone/>
            </a:pPr>
            <a:r>
              <a:rPr lang="en-US" altLang="ar-SA" sz="2400" b="1" dirty="0"/>
              <a:t>4. Pay and benefits.</a:t>
            </a:r>
          </a:p>
          <a:p>
            <a:pPr lvl="2">
              <a:buFontTx/>
              <a:buNone/>
            </a:pPr>
            <a:r>
              <a:rPr lang="en-US" altLang="ar-SA" sz="2400" b="1" dirty="0"/>
              <a:t>5. Labor relations.</a:t>
            </a:r>
          </a:p>
        </p:txBody>
      </p:sp>
      <p:pic>
        <p:nvPicPr>
          <p:cNvPr id="1026" name="Picture 2">
            <a:extLst>
              <a:ext uri="{FF2B5EF4-FFF2-40B4-BE49-F238E27FC236}">
                <a16:creationId xmlns:a16="http://schemas.microsoft.com/office/drawing/2014/main" id="{3F41033E-697D-3701-260C-012628BD73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2291" y="1633762"/>
            <a:ext cx="5528533" cy="4241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611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AutoShape 3">
            <a:extLst>
              <a:ext uri="{FF2B5EF4-FFF2-40B4-BE49-F238E27FC236}">
                <a16:creationId xmlns:a16="http://schemas.microsoft.com/office/drawing/2014/main" id="{AB106213-691C-C107-6697-41391CFE37B9}"/>
              </a:ext>
            </a:extLst>
          </p:cNvPr>
          <p:cNvSpPr>
            <a:spLocks noChangeArrowheads="1"/>
          </p:cNvSpPr>
          <p:nvPr/>
        </p:nvSpPr>
        <p:spPr bwMode="auto">
          <a:xfrm>
            <a:off x="3352800"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1" name="AutoShape 4">
            <a:extLst>
              <a:ext uri="{FF2B5EF4-FFF2-40B4-BE49-F238E27FC236}">
                <a16:creationId xmlns:a16="http://schemas.microsoft.com/office/drawing/2014/main" id="{BA9954DC-1031-A2AD-DA53-26EB14A7955F}"/>
              </a:ext>
            </a:extLst>
          </p:cNvPr>
          <p:cNvSpPr>
            <a:spLocks noChangeArrowheads="1"/>
          </p:cNvSpPr>
          <p:nvPr/>
        </p:nvSpPr>
        <p:spPr bwMode="auto">
          <a:xfrm>
            <a:off x="4953000"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2" name="Text Box 9">
            <a:extLst>
              <a:ext uri="{FF2B5EF4-FFF2-40B4-BE49-F238E27FC236}">
                <a16:creationId xmlns:a16="http://schemas.microsoft.com/office/drawing/2014/main" id="{EDCFFC2E-EC70-BC6F-7B21-9AE9E38E30B9}"/>
              </a:ext>
            </a:extLst>
          </p:cNvPr>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3" name="Text Box 10">
            <a:extLst>
              <a:ext uri="{FF2B5EF4-FFF2-40B4-BE49-F238E27FC236}">
                <a16:creationId xmlns:a16="http://schemas.microsoft.com/office/drawing/2014/main" id="{34478F2C-8FBE-644C-BC02-95CE81ED7F03}"/>
              </a:ext>
            </a:extLst>
          </p:cNvPr>
          <p:cNvSpPr txBox="1">
            <a:spLocks noChangeArrowheads="1"/>
          </p:cNvSpPr>
          <p:nvPr/>
        </p:nvSpPr>
        <p:spPr bwMode="auto">
          <a:xfrm rot="17243491">
            <a:off x="6560344"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 name="Text Box 11">
            <a:extLst>
              <a:ext uri="{FF2B5EF4-FFF2-40B4-BE49-F238E27FC236}">
                <a16:creationId xmlns:a16="http://schemas.microsoft.com/office/drawing/2014/main" id="{87E0FD92-47AE-2F1C-BB7E-E5F61A2F66FD}"/>
              </a:ext>
            </a:extLst>
          </p:cNvPr>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5" name="Text Box 12">
            <a:extLst>
              <a:ext uri="{FF2B5EF4-FFF2-40B4-BE49-F238E27FC236}">
                <a16:creationId xmlns:a16="http://schemas.microsoft.com/office/drawing/2014/main" id="{29D5EA44-10D1-B5A0-FF11-5FA8397CEA04}"/>
              </a:ext>
            </a:extLst>
          </p:cNvPr>
          <p:cNvSpPr txBox="1">
            <a:spLocks noChangeArrowheads="1"/>
          </p:cNvSpPr>
          <p:nvPr/>
        </p:nvSpPr>
        <p:spPr bwMode="auto">
          <a:xfrm rot="4250616">
            <a:off x="3306763" y="3470573"/>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6" name="Text Box 13">
            <a:extLst>
              <a:ext uri="{FF2B5EF4-FFF2-40B4-BE49-F238E27FC236}">
                <a16:creationId xmlns:a16="http://schemas.microsoft.com/office/drawing/2014/main" id="{2DF46CF6-AC7E-FD2E-C47E-68B0B11E4279}"/>
              </a:ext>
            </a:extLst>
          </p:cNvPr>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3048000" y="298741"/>
            <a:ext cx="6096000" cy="954107"/>
          </a:xfrm>
          <a:prstGeom prst="rect">
            <a:avLst/>
          </a:prstGeom>
          <a:noFill/>
        </p:spPr>
        <p:txBody>
          <a:bodyPr wrap="square">
            <a:spAutoFit/>
          </a:bodyPr>
          <a:lstStyle/>
          <a:p>
            <a:pPr algn="ctr"/>
            <a:r>
              <a:rPr lang="en-US" altLang="ar-SA" sz="2800" b="1" dirty="0">
                <a:solidFill>
                  <a:srgbClr val="C00000"/>
                </a:solidFill>
              </a:rPr>
              <a:t> Human Resource Management Functions</a:t>
            </a:r>
          </a:p>
        </p:txBody>
      </p:sp>
    </p:spTree>
    <p:extLst>
      <p:ext uri="{BB962C8B-B14F-4D97-AF65-F5344CB8AC3E}">
        <p14:creationId xmlns:p14="http://schemas.microsoft.com/office/powerpoint/2010/main" val="65481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844311"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16326" y="2187015"/>
            <a:ext cx="2179268" cy="646331"/>
          </a:xfrm>
          <a:prstGeom prst="rect">
            <a:avLst/>
          </a:prstGeom>
          <a:noFill/>
        </p:spPr>
        <p:txBody>
          <a:bodyPr wrap="square">
            <a:spAutoFit/>
          </a:bodyPr>
          <a:lstStyle/>
          <a:p>
            <a:pPr algn="ctr"/>
            <a:r>
              <a:rPr lang="en-US" altLang="ar-SA" sz="3600" b="1" dirty="0">
                <a:solidFill>
                  <a:srgbClr val="FF0000"/>
                </a:solidFill>
              </a:rPr>
              <a:t>Staffing</a:t>
            </a:r>
            <a:endParaRPr lang="en-US" altLang="ar-SA" sz="36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915466" y="2942878"/>
            <a:ext cx="4106925" cy="3539430"/>
          </a:xfrm>
          <a:prstGeom prst="rect">
            <a:avLst/>
          </a:prstGeom>
          <a:noFill/>
        </p:spPr>
        <p:txBody>
          <a:bodyPr wrap="square">
            <a:spAutoFit/>
          </a:bodyPr>
          <a:lstStyle/>
          <a:p>
            <a:pPr algn="ctr"/>
            <a:r>
              <a:rPr lang="en-US" altLang="ar-SA" sz="2800" b="1" dirty="0"/>
              <a:t>Process through which organization ensures it always has  proper number of employees with appropriate skills in right jobs at right time to achieve organizational objectives</a:t>
            </a:r>
            <a:endParaRPr lang="en-US" altLang="ar-SA" sz="2800" b="1" dirty="0">
              <a:solidFill>
                <a:srgbClr val="0000FF"/>
              </a:solidFill>
            </a:endParaRP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670086"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800" b="1" dirty="0">
                <a:solidFill>
                  <a:srgbClr val="FF0000"/>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Tree>
    <p:extLst>
      <p:ext uri="{BB962C8B-B14F-4D97-AF65-F5344CB8AC3E}">
        <p14:creationId xmlns:p14="http://schemas.microsoft.com/office/powerpoint/2010/main" val="1795109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D1C8077E-110D-E8AF-F640-48F07AE07B3C}"/>
              </a:ext>
            </a:extLst>
          </p:cNvPr>
          <p:cNvGraphicFramePr/>
          <p:nvPr>
            <p:extLst>
              <p:ext uri="{D42A27DB-BD31-4B8C-83A1-F6EECF244321}">
                <p14:modId xmlns:p14="http://schemas.microsoft.com/office/powerpoint/2010/main" val="1238388046"/>
              </p:ext>
            </p:extLst>
          </p:nvPr>
        </p:nvGraphicFramePr>
        <p:xfrm>
          <a:off x="903890" y="1492469"/>
          <a:ext cx="10805983" cy="50965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742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6" name="Diagram 5">
            <a:extLst>
              <a:ext uri="{FF2B5EF4-FFF2-40B4-BE49-F238E27FC236}">
                <a16:creationId xmlns:a16="http://schemas.microsoft.com/office/drawing/2014/main" id="{2E0CFC05-EC9A-6F0F-AEBC-EA529D6BFD24}"/>
              </a:ext>
            </a:extLst>
          </p:cNvPr>
          <p:cNvGraphicFramePr/>
          <p:nvPr>
            <p:extLst>
              <p:ext uri="{D42A27DB-BD31-4B8C-83A1-F6EECF244321}">
                <p14:modId xmlns:p14="http://schemas.microsoft.com/office/powerpoint/2010/main" val="649756257"/>
              </p:ext>
            </p:extLst>
          </p:nvPr>
        </p:nvGraphicFramePr>
        <p:xfrm>
          <a:off x="767349" y="1440493"/>
          <a:ext cx="10942523" cy="5148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24409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1" indent="-76200">
              <a:lnSpc>
                <a:spcPct val="90000"/>
              </a:lnSpc>
              <a:buFontTx/>
              <a:buNone/>
            </a:pPr>
            <a:endParaRPr lang="ar-EG" altLang="en-US" dirty="0">
              <a:solidFill>
                <a:schemeClr val="tx1"/>
              </a:solidFill>
            </a:endParaRPr>
          </a:p>
          <a:p>
            <a:pPr marL="457200" lvl="1" indent="-76200">
              <a:lnSpc>
                <a:spcPct val="90000"/>
              </a:lnSpc>
              <a:buFontTx/>
              <a:buNone/>
            </a:pPr>
            <a:endParaRPr lang="ar-EG" altLang="en-US" dirty="0">
              <a:solidFill>
                <a:schemeClr val="tx1"/>
              </a:solidFill>
            </a:endParaRPr>
          </a:p>
          <a:p>
            <a:pPr marL="457200" lvl="1" indent="-76200">
              <a:lnSpc>
                <a:spcPct val="90000"/>
              </a:lnSpc>
              <a:buFontTx/>
              <a:buNone/>
            </a:pPr>
            <a:r>
              <a:rPr lang="en-US" altLang="en-US" dirty="0">
                <a:solidFill>
                  <a:schemeClr val="tx1"/>
                </a:solidFill>
              </a:rPr>
              <a:t>After a pool of applicants are identified, qualifications related to the job requirements are determined:</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Background Information</a:t>
            </a:r>
            <a:r>
              <a:rPr lang="en-US" altLang="en-US" dirty="0">
                <a:solidFill>
                  <a:schemeClr val="tx1"/>
                </a:solidFill>
              </a:rPr>
              <a:t>: includes education, prior employment, college major, etc.</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Interview</a:t>
            </a:r>
            <a:r>
              <a:rPr lang="en-US" altLang="en-US" dirty="0">
                <a:solidFill>
                  <a:schemeClr val="tx1"/>
                </a:solidFill>
              </a:rPr>
              <a:t>: almost all firms use one of two types:</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Structured interview</a:t>
            </a:r>
            <a:r>
              <a:rPr lang="en-US" altLang="en-US" dirty="0">
                <a:solidFill>
                  <a:schemeClr val="tx1"/>
                </a:solidFill>
              </a:rPr>
              <a:t>: managers ask each person the same job-related questions.</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Unstructured interview</a:t>
            </a:r>
            <a:r>
              <a:rPr lang="en-US" altLang="en-US" dirty="0">
                <a:solidFill>
                  <a:schemeClr val="tx1"/>
                </a:solidFill>
              </a:rPr>
              <a:t>: held like a normal conversation. </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Physical Ability Test</a:t>
            </a:r>
            <a:r>
              <a:rPr lang="en-US" altLang="en-US" dirty="0">
                <a:solidFill>
                  <a:schemeClr val="tx1"/>
                </a:solidFill>
              </a:rPr>
              <a:t>: measure strength &amp; endurance</a:t>
            </a:r>
            <a:r>
              <a:rPr lang="ar-EG" altLang="en-US" dirty="0">
                <a:solidFill>
                  <a:schemeClr val="tx1"/>
                </a:solidFill>
              </a:rPr>
              <a:t> )</a:t>
            </a:r>
            <a:r>
              <a:rPr lang="en-US" altLang="en-US" dirty="0">
                <a:solidFill>
                  <a:schemeClr val="tx1"/>
                </a:solidFill>
              </a:rPr>
              <a:t>good for physically demanding jobs</a:t>
            </a:r>
            <a:r>
              <a:rPr lang="ar-EG" altLang="en-US" dirty="0">
                <a:solidFill>
                  <a:schemeClr val="tx1"/>
                </a:solidFill>
              </a:rPr>
              <a:t>(</a:t>
            </a:r>
            <a:endParaRPr lang="en-US" altLang="en-US" dirty="0">
              <a:solidFill>
                <a:schemeClr val="tx1"/>
              </a:solidFill>
            </a:endParaRPr>
          </a:p>
          <a:p>
            <a:pPr marL="457200" lvl="1" indent="-76200">
              <a:lnSpc>
                <a:spcPct val="90000"/>
              </a:lnSpc>
              <a:buFontTx/>
              <a:buNone/>
            </a:pPr>
            <a:endParaRPr lang="ar-EG" altLang="en-US" dirty="0">
              <a:solidFill>
                <a:schemeClr val="tx1"/>
              </a:solidFill>
            </a:endParaRPr>
          </a:p>
        </p:txBody>
      </p:sp>
      <p:sp>
        <p:nvSpPr>
          <p:cNvPr id="5" name="Rectangle 4"/>
          <p:cNvSpPr/>
          <p:nvPr/>
        </p:nvSpPr>
        <p:spPr>
          <a:xfrm>
            <a:off x="65120" y="5207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Oval 3">
            <a:extLst>
              <a:ext uri="{FF2B5EF4-FFF2-40B4-BE49-F238E27FC236}">
                <a16:creationId xmlns:a16="http://schemas.microsoft.com/office/drawing/2014/main" id="{C090E131-4224-129D-664B-5786DFB5D607}"/>
              </a:ext>
            </a:extLst>
          </p:cNvPr>
          <p:cNvSpPr>
            <a:spLocks noChangeArrowheads="1"/>
          </p:cNvSpPr>
          <p:nvPr/>
        </p:nvSpPr>
        <p:spPr bwMode="auto">
          <a:xfrm>
            <a:off x="7723227" y="168678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Background</a:t>
            </a:r>
          </a:p>
          <a:p>
            <a:pPr algn="ctr"/>
            <a:r>
              <a:rPr lang="en-US" altLang="ar-SA" sz="2000" b="1" dirty="0"/>
              <a:t>Information</a:t>
            </a:r>
          </a:p>
        </p:txBody>
      </p:sp>
      <p:sp>
        <p:nvSpPr>
          <p:cNvPr id="8" name="Oval 4">
            <a:extLst>
              <a:ext uri="{FF2B5EF4-FFF2-40B4-BE49-F238E27FC236}">
                <a16:creationId xmlns:a16="http://schemas.microsoft.com/office/drawing/2014/main" id="{3112C60F-F626-ACF0-2F68-64F70904B380}"/>
              </a:ext>
            </a:extLst>
          </p:cNvPr>
          <p:cNvSpPr>
            <a:spLocks noChangeArrowheads="1"/>
          </p:cNvSpPr>
          <p:nvPr/>
        </p:nvSpPr>
        <p:spPr bwMode="auto">
          <a:xfrm>
            <a:off x="5149626" y="2399954"/>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Interviews</a:t>
            </a:r>
            <a:endParaRPr lang="en-US" altLang="ar-SA" sz="2400" b="1" dirty="0"/>
          </a:p>
        </p:txBody>
      </p:sp>
      <p:sp>
        <p:nvSpPr>
          <p:cNvPr id="9" name="Oval 5">
            <a:extLst>
              <a:ext uri="{FF2B5EF4-FFF2-40B4-BE49-F238E27FC236}">
                <a16:creationId xmlns:a16="http://schemas.microsoft.com/office/drawing/2014/main" id="{5F927E31-C712-65EB-3999-E54BF5B81E7A}"/>
              </a:ext>
            </a:extLst>
          </p:cNvPr>
          <p:cNvSpPr>
            <a:spLocks noChangeArrowheads="1"/>
          </p:cNvSpPr>
          <p:nvPr/>
        </p:nvSpPr>
        <p:spPr bwMode="auto">
          <a:xfrm>
            <a:off x="9843688" y="2450500"/>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References</a:t>
            </a:r>
          </a:p>
        </p:txBody>
      </p:sp>
      <p:sp>
        <p:nvSpPr>
          <p:cNvPr id="10" name="Oval 6">
            <a:extLst>
              <a:ext uri="{FF2B5EF4-FFF2-40B4-BE49-F238E27FC236}">
                <a16:creationId xmlns:a16="http://schemas.microsoft.com/office/drawing/2014/main" id="{8822E251-6715-9ADC-6E76-333D426B5FA2}"/>
              </a:ext>
            </a:extLst>
          </p:cNvPr>
          <p:cNvSpPr>
            <a:spLocks noChangeArrowheads="1"/>
          </p:cNvSpPr>
          <p:nvPr/>
        </p:nvSpPr>
        <p:spPr bwMode="auto">
          <a:xfrm>
            <a:off x="9656376" y="4167047"/>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Paper tests</a:t>
            </a:r>
          </a:p>
        </p:txBody>
      </p:sp>
      <p:sp>
        <p:nvSpPr>
          <p:cNvPr id="11" name="Oval 7">
            <a:extLst>
              <a:ext uri="{FF2B5EF4-FFF2-40B4-BE49-F238E27FC236}">
                <a16:creationId xmlns:a16="http://schemas.microsoft.com/office/drawing/2014/main" id="{C2CD6188-614B-65D9-42A4-08AE6E7520B7}"/>
              </a:ext>
            </a:extLst>
          </p:cNvPr>
          <p:cNvSpPr>
            <a:spLocks noChangeArrowheads="1"/>
          </p:cNvSpPr>
          <p:nvPr/>
        </p:nvSpPr>
        <p:spPr bwMode="auto">
          <a:xfrm>
            <a:off x="7711965" y="502633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Ability Physical</a:t>
            </a:r>
          </a:p>
          <a:p>
            <a:pPr algn="ctr"/>
            <a:r>
              <a:rPr lang="en-US" altLang="ar-SA" sz="2000" b="1" dirty="0"/>
              <a:t>tests</a:t>
            </a:r>
          </a:p>
        </p:txBody>
      </p:sp>
      <p:sp>
        <p:nvSpPr>
          <p:cNvPr id="12" name="Oval 8">
            <a:extLst>
              <a:ext uri="{FF2B5EF4-FFF2-40B4-BE49-F238E27FC236}">
                <a16:creationId xmlns:a16="http://schemas.microsoft.com/office/drawing/2014/main" id="{435CF4E5-3C8F-E277-F011-E7F1F3470A2C}"/>
              </a:ext>
            </a:extLst>
          </p:cNvPr>
          <p:cNvSpPr>
            <a:spLocks noChangeArrowheads="1"/>
          </p:cNvSpPr>
          <p:nvPr/>
        </p:nvSpPr>
        <p:spPr bwMode="auto">
          <a:xfrm>
            <a:off x="5404168" y="426852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Performance tests</a:t>
            </a:r>
          </a:p>
        </p:txBody>
      </p:sp>
      <p:sp>
        <p:nvSpPr>
          <p:cNvPr id="13" name="Oval 9">
            <a:extLst>
              <a:ext uri="{FF2B5EF4-FFF2-40B4-BE49-F238E27FC236}">
                <a16:creationId xmlns:a16="http://schemas.microsoft.com/office/drawing/2014/main" id="{5E09A2A4-E7C3-1BCC-27CC-4FE9D7B2F339}"/>
              </a:ext>
            </a:extLst>
          </p:cNvPr>
          <p:cNvSpPr>
            <a:spLocks noChangeArrowheads="1"/>
          </p:cNvSpPr>
          <p:nvPr/>
        </p:nvSpPr>
        <p:spPr bwMode="auto">
          <a:xfrm>
            <a:off x="7461962" y="2960615"/>
            <a:ext cx="2253684" cy="1561754"/>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3200" b="1" dirty="0">
                <a:ln w="0"/>
                <a:effectLst>
                  <a:outerShdw blurRad="38100" dist="19050" dir="2700000" algn="tl" rotWithShape="0">
                    <a:schemeClr val="dk1">
                      <a:alpha val="40000"/>
                    </a:schemeClr>
                  </a:outerShdw>
                </a:effectLst>
              </a:rPr>
              <a:t>Selection</a:t>
            </a:r>
          </a:p>
        </p:txBody>
      </p:sp>
      <p:sp>
        <p:nvSpPr>
          <p:cNvPr id="14" name="AutoShape 10">
            <a:extLst>
              <a:ext uri="{FF2B5EF4-FFF2-40B4-BE49-F238E27FC236}">
                <a16:creationId xmlns:a16="http://schemas.microsoft.com/office/drawing/2014/main" id="{ED332462-F2A5-6308-6CA1-233AD9320B7F}"/>
              </a:ext>
            </a:extLst>
          </p:cNvPr>
          <p:cNvSpPr>
            <a:spLocks noChangeArrowheads="1"/>
          </p:cNvSpPr>
          <p:nvPr/>
        </p:nvSpPr>
        <p:spPr bwMode="auto">
          <a:xfrm rot="13020000" flipH="1">
            <a:off x="7264202" y="2983613"/>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5" name="AutoShape 11">
            <a:extLst>
              <a:ext uri="{FF2B5EF4-FFF2-40B4-BE49-F238E27FC236}">
                <a16:creationId xmlns:a16="http://schemas.microsoft.com/office/drawing/2014/main" id="{98AFA7E2-6C64-196D-1019-3219C41BA9D4}"/>
              </a:ext>
            </a:extLst>
          </p:cNvPr>
          <p:cNvSpPr>
            <a:spLocks noChangeArrowheads="1"/>
          </p:cNvSpPr>
          <p:nvPr/>
        </p:nvSpPr>
        <p:spPr bwMode="auto">
          <a:xfrm rot="19080000" flipH="1">
            <a:off x="9511030" y="2960330"/>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6" name="AutoShape 12">
            <a:extLst>
              <a:ext uri="{FF2B5EF4-FFF2-40B4-BE49-F238E27FC236}">
                <a16:creationId xmlns:a16="http://schemas.microsoft.com/office/drawing/2014/main" id="{831562B9-8D5C-4053-FD01-561C19AFE3CA}"/>
              </a:ext>
            </a:extLst>
          </p:cNvPr>
          <p:cNvSpPr>
            <a:spLocks noChangeArrowheads="1"/>
          </p:cNvSpPr>
          <p:nvPr/>
        </p:nvSpPr>
        <p:spPr bwMode="auto">
          <a:xfrm rot="16200000" flipH="1">
            <a:off x="8643877" y="2688095"/>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7" name="AutoShape 13">
            <a:extLst>
              <a:ext uri="{FF2B5EF4-FFF2-40B4-BE49-F238E27FC236}">
                <a16:creationId xmlns:a16="http://schemas.microsoft.com/office/drawing/2014/main" id="{AD39958B-D5B8-61C3-A0AC-DF540D8C5D6A}"/>
              </a:ext>
            </a:extLst>
          </p:cNvPr>
          <p:cNvSpPr>
            <a:spLocks noChangeArrowheads="1"/>
          </p:cNvSpPr>
          <p:nvPr/>
        </p:nvSpPr>
        <p:spPr bwMode="auto">
          <a:xfrm rot="16200000">
            <a:off x="8454914" y="4590297"/>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8" name="AutoShape 14">
            <a:extLst>
              <a:ext uri="{FF2B5EF4-FFF2-40B4-BE49-F238E27FC236}">
                <a16:creationId xmlns:a16="http://schemas.microsoft.com/office/drawing/2014/main" id="{F0C3ECB0-E420-2E1B-B63D-FC1A80841391}"/>
              </a:ext>
            </a:extLst>
          </p:cNvPr>
          <p:cNvSpPr>
            <a:spLocks noChangeArrowheads="1"/>
          </p:cNvSpPr>
          <p:nvPr/>
        </p:nvSpPr>
        <p:spPr bwMode="auto">
          <a:xfrm rot="8760000" flipH="1">
            <a:off x="7454424" y="412341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9" name="AutoShape 15">
            <a:extLst>
              <a:ext uri="{FF2B5EF4-FFF2-40B4-BE49-F238E27FC236}">
                <a16:creationId xmlns:a16="http://schemas.microsoft.com/office/drawing/2014/main" id="{0655788A-3463-8C69-FCA1-7A275B9A85A2}"/>
              </a:ext>
            </a:extLst>
          </p:cNvPr>
          <p:cNvSpPr>
            <a:spLocks noChangeArrowheads="1"/>
          </p:cNvSpPr>
          <p:nvPr/>
        </p:nvSpPr>
        <p:spPr bwMode="auto">
          <a:xfrm rot="2220000" flipH="1">
            <a:off x="9317295" y="422452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22" name="TextBox 21">
            <a:extLst>
              <a:ext uri="{FF2B5EF4-FFF2-40B4-BE49-F238E27FC236}">
                <a16:creationId xmlns:a16="http://schemas.microsoft.com/office/drawing/2014/main" id="{9AE2EB51-ACA0-E5EC-5A25-B77C34165A3F}"/>
              </a:ext>
            </a:extLst>
          </p:cNvPr>
          <p:cNvSpPr txBox="1"/>
          <p:nvPr/>
        </p:nvSpPr>
        <p:spPr>
          <a:xfrm>
            <a:off x="1777016" y="1345306"/>
            <a:ext cx="2075502" cy="584775"/>
          </a:xfrm>
          <a:prstGeom prst="rect">
            <a:avLst/>
          </a:prstGeom>
          <a:noFill/>
        </p:spPr>
        <p:txBody>
          <a:bodyPr wrap="square">
            <a:spAutoFit/>
          </a:bodyPr>
          <a:lstStyle/>
          <a:p>
            <a:pPr algn="ctr"/>
            <a:r>
              <a:rPr lang="en-US" altLang="ar-SA" sz="3200" b="1" dirty="0">
                <a:ln w="0"/>
                <a:effectLst>
                  <a:outerShdw blurRad="38100" dist="19050" dir="2700000" algn="tl" rotWithShape="0">
                    <a:schemeClr val="dk1">
                      <a:alpha val="40000"/>
                    </a:schemeClr>
                  </a:outerShdw>
                </a:effectLst>
              </a:rPr>
              <a:t>Selection</a:t>
            </a:r>
          </a:p>
        </p:txBody>
      </p:sp>
    </p:spTree>
    <p:extLst>
      <p:ext uri="{BB962C8B-B14F-4D97-AF65-F5344CB8AC3E}">
        <p14:creationId xmlns:p14="http://schemas.microsoft.com/office/powerpoint/2010/main" val="3577465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b="1" dirty="0">
                <a:solidFill>
                  <a:schemeClr val="tx1"/>
                </a:solidFill>
              </a:rPr>
              <a:t>Ability test</a:t>
            </a:r>
            <a:r>
              <a:rPr lang="en-US" dirty="0">
                <a:solidFill>
                  <a:schemeClr val="tx1"/>
                </a:solidFill>
              </a:rPr>
              <a:t>: assess if applicant has right skills for the job.</a:t>
            </a:r>
          </a:p>
          <a:p>
            <a:pPr marL="285750" indent="-285750">
              <a:buFont typeface="Arial" panose="020B0604020202020204" pitchFamily="34" charset="0"/>
              <a:buChar char="•"/>
            </a:pPr>
            <a:r>
              <a:rPr lang="en-US" b="1" dirty="0">
                <a:solidFill>
                  <a:schemeClr val="tx1"/>
                </a:solidFill>
              </a:rPr>
              <a:t>Personality test</a:t>
            </a:r>
            <a:r>
              <a:rPr lang="en-US" dirty="0">
                <a:solidFill>
                  <a:schemeClr val="tx1"/>
                </a:solidFill>
              </a:rPr>
              <a:t>: seek traits relevant to job performance. ( </a:t>
            </a:r>
            <a:r>
              <a:rPr lang="en-US" b="1" dirty="0">
                <a:solidFill>
                  <a:schemeClr val="tx1"/>
                </a:solidFill>
              </a:rPr>
              <a:t>Be sure test is a good predictor of job performance).</a:t>
            </a:r>
          </a:p>
          <a:p>
            <a:pPr marL="285750" indent="-285750">
              <a:buFont typeface="Arial" panose="020B0604020202020204" pitchFamily="34" charset="0"/>
              <a:buChar char="•"/>
            </a:pPr>
            <a:r>
              <a:rPr lang="en-US" b="1" dirty="0">
                <a:solidFill>
                  <a:schemeClr val="tx1"/>
                </a:solidFill>
              </a:rPr>
              <a:t>Performance Tests:</a:t>
            </a:r>
            <a:r>
              <a:rPr lang="en-US" dirty="0">
                <a:solidFill>
                  <a:schemeClr val="tx1"/>
                </a:solidFill>
              </a:rPr>
              <a:t> measure job performance.( Typing speed test is one example).</a:t>
            </a:r>
          </a:p>
          <a:p>
            <a:pPr marL="285750" indent="-285750">
              <a:buFont typeface="Arial" panose="020B0604020202020204" pitchFamily="34" charset="0"/>
              <a:buChar char="•"/>
            </a:pPr>
            <a:r>
              <a:rPr lang="en-US" b="1" dirty="0">
                <a:solidFill>
                  <a:schemeClr val="tx1"/>
                </a:solidFill>
              </a:rPr>
              <a:t>References</a:t>
            </a:r>
            <a:r>
              <a:rPr lang="en-US" dirty="0">
                <a:solidFill>
                  <a:schemeClr val="tx1"/>
                </a:solidFill>
              </a:rPr>
              <a:t>: outside people provide candid information about candidate. (Can be hard to get accurate information).</a:t>
            </a:r>
          </a:p>
        </p:txBody>
      </p:sp>
      <p:sp>
        <p:nvSpPr>
          <p:cNvPr id="5" name="Rectangle 4"/>
          <p:cNvSpPr/>
          <p:nvPr/>
        </p:nvSpPr>
        <p:spPr>
          <a:xfrm>
            <a:off x="0" y="4053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Oval 3">
            <a:extLst>
              <a:ext uri="{FF2B5EF4-FFF2-40B4-BE49-F238E27FC236}">
                <a16:creationId xmlns:a16="http://schemas.microsoft.com/office/drawing/2014/main" id="{C090E131-4224-129D-664B-5786DFB5D607}"/>
              </a:ext>
            </a:extLst>
          </p:cNvPr>
          <p:cNvSpPr>
            <a:spLocks noChangeArrowheads="1"/>
          </p:cNvSpPr>
          <p:nvPr/>
        </p:nvSpPr>
        <p:spPr bwMode="auto">
          <a:xfrm>
            <a:off x="7723227" y="168678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Background</a:t>
            </a:r>
          </a:p>
          <a:p>
            <a:pPr algn="ctr"/>
            <a:r>
              <a:rPr lang="en-US" altLang="ar-SA" sz="2000" b="1" dirty="0"/>
              <a:t>Information</a:t>
            </a:r>
          </a:p>
        </p:txBody>
      </p:sp>
      <p:sp>
        <p:nvSpPr>
          <p:cNvPr id="8" name="Oval 4">
            <a:extLst>
              <a:ext uri="{FF2B5EF4-FFF2-40B4-BE49-F238E27FC236}">
                <a16:creationId xmlns:a16="http://schemas.microsoft.com/office/drawing/2014/main" id="{3112C60F-F626-ACF0-2F68-64F70904B380}"/>
              </a:ext>
            </a:extLst>
          </p:cNvPr>
          <p:cNvSpPr>
            <a:spLocks noChangeArrowheads="1"/>
          </p:cNvSpPr>
          <p:nvPr/>
        </p:nvSpPr>
        <p:spPr bwMode="auto">
          <a:xfrm>
            <a:off x="5149626" y="2399954"/>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Interviews</a:t>
            </a:r>
            <a:endParaRPr lang="en-US" altLang="ar-SA" sz="2400" b="1" dirty="0"/>
          </a:p>
        </p:txBody>
      </p:sp>
      <p:sp>
        <p:nvSpPr>
          <p:cNvPr id="9" name="Oval 5">
            <a:extLst>
              <a:ext uri="{FF2B5EF4-FFF2-40B4-BE49-F238E27FC236}">
                <a16:creationId xmlns:a16="http://schemas.microsoft.com/office/drawing/2014/main" id="{5F927E31-C712-65EB-3999-E54BF5B81E7A}"/>
              </a:ext>
            </a:extLst>
          </p:cNvPr>
          <p:cNvSpPr>
            <a:spLocks noChangeArrowheads="1"/>
          </p:cNvSpPr>
          <p:nvPr/>
        </p:nvSpPr>
        <p:spPr bwMode="auto">
          <a:xfrm>
            <a:off x="9843688" y="2450500"/>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References</a:t>
            </a:r>
          </a:p>
        </p:txBody>
      </p:sp>
      <p:sp>
        <p:nvSpPr>
          <p:cNvPr id="10" name="Oval 6">
            <a:extLst>
              <a:ext uri="{FF2B5EF4-FFF2-40B4-BE49-F238E27FC236}">
                <a16:creationId xmlns:a16="http://schemas.microsoft.com/office/drawing/2014/main" id="{8822E251-6715-9ADC-6E76-333D426B5FA2}"/>
              </a:ext>
            </a:extLst>
          </p:cNvPr>
          <p:cNvSpPr>
            <a:spLocks noChangeArrowheads="1"/>
          </p:cNvSpPr>
          <p:nvPr/>
        </p:nvSpPr>
        <p:spPr bwMode="auto">
          <a:xfrm>
            <a:off x="9656376" y="4167047"/>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Paper tests</a:t>
            </a:r>
          </a:p>
        </p:txBody>
      </p:sp>
      <p:sp>
        <p:nvSpPr>
          <p:cNvPr id="11" name="Oval 7">
            <a:extLst>
              <a:ext uri="{FF2B5EF4-FFF2-40B4-BE49-F238E27FC236}">
                <a16:creationId xmlns:a16="http://schemas.microsoft.com/office/drawing/2014/main" id="{C2CD6188-614B-65D9-42A4-08AE6E7520B7}"/>
              </a:ext>
            </a:extLst>
          </p:cNvPr>
          <p:cNvSpPr>
            <a:spLocks noChangeArrowheads="1"/>
          </p:cNvSpPr>
          <p:nvPr/>
        </p:nvSpPr>
        <p:spPr bwMode="auto">
          <a:xfrm>
            <a:off x="7711965" y="502633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Ability Physical</a:t>
            </a:r>
          </a:p>
          <a:p>
            <a:pPr algn="ctr"/>
            <a:r>
              <a:rPr lang="en-US" altLang="ar-SA" sz="2000" b="1" dirty="0"/>
              <a:t>tests</a:t>
            </a:r>
          </a:p>
        </p:txBody>
      </p:sp>
      <p:sp>
        <p:nvSpPr>
          <p:cNvPr id="12" name="Oval 8">
            <a:extLst>
              <a:ext uri="{FF2B5EF4-FFF2-40B4-BE49-F238E27FC236}">
                <a16:creationId xmlns:a16="http://schemas.microsoft.com/office/drawing/2014/main" id="{435CF4E5-3C8F-E277-F011-E7F1F3470A2C}"/>
              </a:ext>
            </a:extLst>
          </p:cNvPr>
          <p:cNvSpPr>
            <a:spLocks noChangeArrowheads="1"/>
          </p:cNvSpPr>
          <p:nvPr/>
        </p:nvSpPr>
        <p:spPr bwMode="auto">
          <a:xfrm>
            <a:off x="5404168" y="426852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2000" b="1" dirty="0"/>
              <a:t>Performance tests</a:t>
            </a:r>
          </a:p>
        </p:txBody>
      </p:sp>
      <p:sp>
        <p:nvSpPr>
          <p:cNvPr id="13" name="Oval 9">
            <a:extLst>
              <a:ext uri="{FF2B5EF4-FFF2-40B4-BE49-F238E27FC236}">
                <a16:creationId xmlns:a16="http://schemas.microsoft.com/office/drawing/2014/main" id="{5E09A2A4-E7C3-1BCC-27CC-4FE9D7B2F339}"/>
              </a:ext>
            </a:extLst>
          </p:cNvPr>
          <p:cNvSpPr>
            <a:spLocks noChangeArrowheads="1"/>
          </p:cNvSpPr>
          <p:nvPr/>
        </p:nvSpPr>
        <p:spPr bwMode="auto">
          <a:xfrm>
            <a:off x="7461962" y="2960615"/>
            <a:ext cx="2253684" cy="1561754"/>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sz="3200" b="1" dirty="0">
                <a:ln w="0"/>
                <a:effectLst>
                  <a:outerShdw blurRad="38100" dist="19050" dir="2700000" algn="tl" rotWithShape="0">
                    <a:schemeClr val="dk1">
                      <a:alpha val="40000"/>
                    </a:schemeClr>
                  </a:outerShdw>
                </a:effectLst>
              </a:rPr>
              <a:t>Selection</a:t>
            </a:r>
          </a:p>
        </p:txBody>
      </p:sp>
      <p:sp>
        <p:nvSpPr>
          <p:cNvPr id="14" name="AutoShape 10">
            <a:extLst>
              <a:ext uri="{FF2B5EF4-FFF2-40B4-BE49-F238E27FC236}">
                <a16:creationId xmlns:a16="http://schemas.microsoft.com/office/drawing/2014/main" id="{ED332462-F2A5-6308-6CA1-233AD9320B7F}"/>
              </a:ext>
            </a:extLst>
          </p:cNvPr>
          <p:cNvSpPr>
            <a:spLocks noChangeArrowheads="1"/>
          </p:cNvSpPr>
          <p:nvPr/>
        </p:nvSpPr>
        <p:spPr bwMode="auto">
          <a:xfrm rot="13020000" flipH="1">
            <a:off x="7264202" y="2983613"/>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5" name="AutoShape 11">
            <a:extLst>
              <a:ext uri="{FF2B5EF4-FFF2-40B4-BE49-F238E27FC236}">
                <a16:creationId xmlns:a16="http://schemas.microsoft.com/office/drawing/2014/main" id="{98AFA7E2-6C64-196D-1019-3219C41BA9D4}"/>
              </a:ext>
            </a:extLst>
          </p:cNvPr>
          <p:cNvSpPr>
            <a:spLocks noChangeArrowheads="1"/>
          </p:cNvSpPr>
          <p:nvPr/>
        </p:nvSpPr>
        <p:spPr bwMode="auto">
          <a:xfrm rot="19080000" flipH="1">
            <a:off x="9511030" y="2960330"/>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6" name="AutoShape 12">
            <a:extLst>
              <a:ext uri="{FF2B5EF4-FFF2-40B4-BE49-F238E27FC236}">
                <a16:creationId xmlns:a16="http://schemas.microsoft.com/office/drawing/2014/main" id="{831562B9-8D5C-4053-FD01-561C19AFE3CA}"/>
              </a:ext>
            </a:extLst>
          </p:cNvPr>
          <p:cNvSpPr>
            <a:spLocks noChangeArrowheads="1"/>
          </p:cNvSpPr>
          <p:nvPr/>
        </p:nvSpPr>
        <p:spPr bwMode="auto">
          <a:xfrm rot="16200000" flipH="1">
            <a:off x="8643877" y="2688095"/>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7" name="AutoShape 13">
            <a:extLst>
              <a:ext uri="{FF2B5EF4-FFF2-40B4-BE49-F238E27FC236}">
                <a16:creationId xmlns:a16="http://schemas.microsoft.com/office/drawing/2014/main" id="{AD39958B-D5B8-61C3-A0AC-DF540D8C5D6A}"/>
              </a:ext>
            </a:extLst>
          </p:cNvPr>
          <p:cNvSpPr>
            <a:spLocks noChangeArrowheads="1"/>
          </p:cNvSpPr>
          <p:nvPr/>
        </p:nvSpPr>
        <p:spPr bwMode="auto">
          <a:xfrm rot="16200000">
            <a:off x="8454914" y="4590297"/>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8" name="AutoShape 14">
            <a:extLst>
              <a:ext uri="{FF2B5EF4-FFF2-40B4-BE49-F238E27FC236}">
                <a16:creationId xmlns:a16="http://schemas.microsoft.com/office/drawing/2014/main" id="{F0C3ECB0-E420-2E1B-B63D-FC1A80841391}"/>
              </a:ext>
            </a:extLst>
          </p:cNvPr>
          <p:cNvSpPr>
            <a:spLocks noChangeArrowheads="1"/>
          </p:cNvSpPr>
          <p:nvPr/>
        </p:nvSpPr>
        <p:spPr bwMode="auto">
          <a:xfrm rot="8760000" flipH="1">
            <a:off x="7454424" y="412341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9" name="AutoShape 15">
            <a:extLst>
              <a:ext uri="{FF2B5EF4-FFF2-40B4-BE49-F238E27FC236}">
                <a16:creationId xmlns:a16="http://schemas.microsoft.com/office/drawing/2014/main" id="{0655788A-3463-8C69-FCA1-7A275B9A85A2}"/>
              </a:ext>
            </a:extLst>
          </p:cNvPr>
          <p:cNvSpPr>
            <a:spLocks noChangeArrowheads="1"/>
          </p:cNvSpPr>
          <p:nvPr/>
        </p:nvSpPr>
        <p:spPr bwMode="auto">
          <a:xfrm rot="2220000" flipH="1">
            <a:off x="9317295" y="422452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Tree>
    <p:extLst>
      <p:ext uri="{BB962C8B-B14F-4D97-AF65-F5344CB8AC3E}">
        <p14:creationId xmlns:p14="http://schemas.microsoft.com/office/powerpoint/2010/main" val="4079163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Rounded Corners 10">
            <a:extLst>
              <a:ext uri="{FF2B5EF4-FFF2-40B4-BE49-F238E27FC236}">
                <a16:creationId xmlns:a16="http://schemas.microsoft.com/office/drawing/2014/main" id="{940826F7-8EE0-E8DC-028D-59F602671D87}"/>
              </a:ext>
            </a:extLst>
          </p:cNvPr>
          <p:cNvSpPr/>
          <p:nvPr/>
        </p:nvSpPr>
        <p:spPr>
          <a:xfrm>
            <a:off x="767349" y="1430540"/>
            <a:ext cx="6297330" cy="486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028">
            <a:extLst>
              <a:ext uri="{FF2B5EF4-FFF2-40B4-BE49-F238E27FC236}">
                <a16:creationId xmlns:a16="http://schemas.microsoft.com/office/drawing/2014/main" id="{A8ABF211-80DF-718F-4C81-A3947C4F2DE8}"/>
              </a:ext>
            </a:extLst>
          </p:cNvPr>
          <p:cNvSpPr txBox="1">
            <a:spLocks noChangeArrowheads="1"/>
          </p:cNvSpPr>
          <p:nvPr/>
        </p:nvSpPr>
        <p:spPr>
          <a:xfrm>
            <a:off x="7816241" y="2852738"/>
            <a:ext cx="4167750" cy="3124199"/>
          </a:xfrm>
          <a:prstGeom prst="rect">
            <a:avLst/>
          </a:prstGeom>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GB" altLang="ar-SA" sz="2400" b="1" dirty="0"/>
              <a:t>Competition</a:t>
            </a:r>
          </a:p>
          <a:p>
            <a:pPr>
              <a:buClr>
                <a:srgbClr val="FF0000"/>
              </a:buClr>
              <a:buFont typeface="Courier New" panose="02070309020205020404" pitchFamily="49" charset="0"/>
              <a:buChar char="o"/>
            </a:pPr>
            <a:r>
              <a:rPr lang="en-GB" altLang="ar-SA" sz="2400" b="1" dirty="0"/>
              <a:t>Changing goals of a business</a:t>
            </a:r>
          </a:p>
          <a:p>
            <a:pPr>
              <a:buClr>
                <a:srgbClr val="FF0000"/>
              </a:buClr>
              <a:buFont typeface="Courier New" panose="02070309020205020404" pitchFamily="49" charset="0"/>
              <a:buChar char="o"/>
            </a:pPr>
            <a:r>
              <a:rPr lang="en-GB" altLang="ar-SA" sz="2400" b="1" dirty="0"/>
              <a:t>Changes in market</a:t>
            </a:r>
          </a:p>
          <a:p>
            <a:pPr>
              <a:buClr>
                <a:srgbClr val="FF0000"/>
              </a:buClr>
              <a:buFont typeface="Courier New" panose="02070309020205020404" pitchFamily="49" charset="0"/>
              <a:buChar char="o"/>
            </a:pPr>
            <a:r>
              <a:rPr lang="en-GB" altLang="ar-SA" sz="2400" b="1" dirty="0"/>
              <a:t>Changes in technology</a:t>
            </a:r>
          </a:p>
          <a:p>
            <a:pPr>
              <a:buClr>
                <a:srgbClr val="FF0000"/>
              </a:buClr>
              <a:buFont typeface="Courier New" panose="02070309020205020404" pitchFamily="49" charset="0"/>
              <a:buChar char="o"/>
            </a:pPr>
            <a:r>
              <a:rPr lang="en-GB" altLang="ar-SA" sz="2400" b="1" dirty="0"/>
              <a:t>Population changes</a:t>
            </a:r>
          </a:p>
          <a:p>
            <a:pPr>
              <a:buClr>
                <a:srgbClr val="FF0000"/>
              </a:buClr>
              <a:buFont typeface="Courier New" panose="02070309020205020404" pitchFamily="49" charset="0"/>
              <a:buChar char="o"/>
            </a:pPr>
            <a:r>
              <a:rPr lang="en-GB" altLang="ar-SA" sz="2400" b="1" dirty="0"/>
              <a:t>Trades unions</a:t>
            </a:r>
          </a:p>
          <a:p>
            <a:pPr>
              <a:buClr>
                <a:srgbClr val="FF0000"/>
              </a:buClr>
              <a:buFont typeface="Courier New" panose="02070309020205020404" pitchFamily="49" charset="0"/>
              <a:buChar char="o"/>
            </a:pPr>
            <a:r>
              <a:rPr lang="en-GB" altLang="ar-SA" sz="2400" b="1" dirty="0"/>
              <a:t>Government legislation</a:t>
            </a:r>
          </a:p>
        </p:txBody>
      </p:sp>
      <p:sp>
        <p:nvSpPr>
          <p:cNvPr id="14" name="Text Box 1029">
            <a:extLst>
              <a:ext uri="{FF2B5EF4-FFF2-40B4-BE49-F238E27FC236}">
                <a16:creationId xmlns:a16="http://schemas.microsoft.com/office/drawing/2014/main" id="{CB5307F6-7E50-BFAF-4983-512DF1882D86}"/>
              </a:ext>
            </a:extLst>
          </p:cNvPr>
          <p:cNvSpPr txBox="1">
            <a:spLocks noChangeArrowheads="1"/>
          </p:cNvSpPr>
          <p:nvPr/>
        </p:nvSpPr>
        <p:spPr bwMode="auto">
          <a:xfrm>
            <a:off x="7963596" y="1694779"/>
            <a:ext cx="3917229" cy="842265"/>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2400" i="0" dirty="0"/>
              <a:t>Factors affecting</a:t>
            </a:r>
            <a:r>
              <a:rPr lang="ar-EG" altLang="ar-SA" sz="2400" i="0" dirty="0"/>
              <a:t> </a:t>
            </a:r>
            <a:r>
              <a:rPr lang="en-GB" altLang="ar-SA" sz="2400" i="0" dirty="0"/>
              <a:t>human resource</a:t>
            </a:r>
            <a:r>
              <a:rPr lang="ar-EG" altLang="ar-SA" sz="2400" i="0" dirty="0"/>
              <a:t> </a:t>
            </a:r>
            <a:r>
              <a:rPr lang="en-GB" altLang="ar-SA" sz="2400" i="0" dirty="0"/>
              <a:t>planning</a:t>
            </a:r>
          </a:p>
        </p:txBody>
      </p:sp>
      <p:sp>
        <p:nvSpPr>
          <p:cNvPr id="18" name="TextBox 17">
            <a:extLst>
              <a:ext uri="{FF2B5EF4-FFF2-40B4-BE49-F238E27FC236}">
                <a16:creationId xmlns:a16="http://schemas.microsoft.com/office/drawing/2014/main" id="{166DA8E5-E8E4-6A52-C3A7-26A3A75F24CD}"/>
              </a:ext>
            </a:extLst>
          </p:cNvPr>
          <p:cNvSpPr txBox="1"/>
          <p:nvPr/>
        </p:nvSpPr>
        <p:spPr>
          <a:xfrm>
            <a:off x="869058" y="1466326"/>
            <a:ext cx="6093912" cy="4462760"/>
          </a:xfrm>
          <a:prstGeom prst="rect">
            <a:avLst/>
          </a:prstGeom>
          <a:noFill/>
        </p:spPr>
        <p:txBody>
          <a:bodyPr wrap="square">
            <a:spAutoFit/>
          </a:bodyPr>
          <a:lstStyle/>
          <a:p>
            <a:r>
              <a:rPr lang="en-US" altLang="ar-SA" sz="3200" b="1" u="sng" dirty="0">
                <a:solidFill>
                  <a:srgbClr val="FF0000"/>
                </a:solidFill>
              </a:rPr>
              <a:t>HR Planning </a:t>
            </a:r>
            <a:endParaRPr lang="ar-EG" altLang="ar-SA" sz="3200" b="1" u="sng" dirty="0">
              <a:solidFill>
                <a:srgbClr val="FF0000"/>
              </a:solidFill>
            </a:endParaRPr>
          </a:p>
          <a:p>
            <a:pPr marL="457200" indent="-457200">
              <a:buFont typeface="Arial" panose="020B0604020202020204" pitchFamily="34" charset="0"/>
              <a:buChar char="•"/>
            </a:pPr>
            <a:r>
              <a:rPr lang="en-US" altLang="ar-SA" sz="2800" b="1" dirty="0"/>
              <a:t>Must be done prior to recruitment and selection</a:t>
            </a:r>
            <a:endParaRPr lang="ar-EG" altLang="ar-SA" sz="2800" b="1" dirty="0"/>
          </a:p>
          <a:p>
            <a:pPr marL="457200" indent="-457200">
              <a:buFont typeface="Arial" panose="020B0604020202020204" pitchFamily="34" charset="0"/>
              <a:buChar char="•"/>
            </a:pPr>
            <a:r>
              <a:rPr lang="en-US" altLang="ar-SA" sz="2800" b="1" dirty="0"/>
              <a:t>Demand forecasts made by managers estimate the number &amp; qualifications the firm will need.</a:t>
            </a:r>
            <a:endParaRPr lang="ar-EG" altLang="ar-SA" sz="2800" b="1" dirty="0"/>
          </a:p>
          <a:p>
            <a:pPr marL="457200" indent="-457200">
              <a:buFont typeface="Arial" panose="020B0604020202020204" pitchFamily="34" charset="0"/>
              <a:buChar char="•"/>
            </a:pPr>
            <a:r>
              <a:rPr lang="en-US" altLang="ar-SA" sz="2800" b="1" dirty="0"/>
              <a:t>Supply forecasts estimate the availability and 	qualifications of current workers and those in the labor market.</a:t>
            </a:r>
            <a:endParaRPr lang="en-US" altLang="ar-SA" sz="2800" b="1" dirty="0">
              <a:solidFill>
                <a:srgbClr val="081D58"/>
              </a:solidFill>
            </a:endParaRPr>
          </a:p>
        </p:txBody>
      </p:sp>
    </p:spTree>
    <p:extLst>
      <p:ext uri="{BB962C8B-B14F-4D97-AF65-F5344CB8AC3E}">
        <p14:creationId xmlns:p14="http://schemas.microsoft.com/office/powerpoint/2010/main" val="409224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TextBox 22">
            <a:extLst>
              <a:ext uri="{FF2B5EF4-FFF2-40B4-BE49-F238E27FC236}">
                <a16:creationId xmlns:a16="http://schemas.microsoft.com/office/drawing/2014/main" id="{70AD2CB5-2F63-4573-DA5B-A91DE4F80D1D}"/>
              </a:ext>
            </a:extLst>
          </p:cNvPr>
          <p:cNvSpPr txBox="1"/>
          <p:nvPr/>
        </p:nvSpPr>
        <p:spPr>
          <a:xfrm>
            <a:off x="3168625" y="543077"/>
            <a:ext cx="6096000" cy="523220"/>
          </a:xfrm>
          <a:prstGeom prst="rect">
            <a:avLst/>
          </a:prstGeom>
          <a:noFill/>
        </p:spPr>
        <p:txBody>
          <a:bodyPr wrap="square">
            <a:spAutoFit/>
          </a:bodyPr>
          <a:lstStyle/>
          <a:p>
            <a:pPr algn="ctr"/>
            <a:r>
              <a:rPr lang="en-US" sz="2800" b="1" dirty="0"/>
              <a:t>6 Steps for Effective HR Planning</a:t>
            </a:r>
          </a:p>
        </p:txBody>
      </p:sp>
      <p:pic>
        <p:nvPicPr>
          <p:cNvPr id="4098" name="Picture 2" descr="6 steps to effective human resource planning">
            <a:extLst>
              <a:ext uri="{FF2B5EF4-FFF2-40B4-BE49-F238E27FC236}">
                <a16:creationId xmlns:a16="http://schemas.microsoft.com/office/drawing/2014/main" id="{EFBB0ACD-5DD1-4C5F-9805-F23F831C2B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1806" y="1652727"/>
            <a:ext cx="8645740" cy="486322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AC216202-2194-8CD6-8959-C475BF9AA3F6}"/>
              </a:ext>
            </a:extLst>
          </p:cNvPr>
          <p:cNvSpPr/>
          <p:nvPr/>
        </p:nvSpPr>
        <p:spPr>
          <a:xfrm>
            <a:off x="3419604" y="5205273"/>
            <a:ext cx="2029217" cy="827302"/>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rPr>
              <a:t>Develop HR action plan</a:t>
            </a:r>
          </a:p>
          <a:p>
            <a:pPr algn="ctr"/>
            <a:endParaRPr lang="en-US" b="1" dirty="0">
              <a:solidFill>
                <a:schemeClr val="accent1">
                  <a:lumMod val="75000"/>
                </a:schemeClr>
              </a:solidFill>
            </a:endParaRPr>
          </a:p>
        </p:txBody>
      </p:sp>
      <p:sp>
        <p:nvSpPr>
          <p:cNvPr id="22" name="Flowchart: Alternate Process 21">
            <a:extLst>
              <a:ext uri="{FF2B5EF4-FFF2-40B4-BE49-F238E27FC236}">
                <a16:creationId xmlns:a16="http://schemas.microsoft.com/office/drawing/2014/main" id="{82B1490C-E21A-4A69-B305-4F9BB28AB93D}"/>
              </a:ext>
            </a:extLst>
          </p:cNvPr>
          <p:cNvSpPr/>
          <p:nvPr/>
        </p:nvSpPr>
        <p:spPr>
          <a:xfrm>
            <a:off x="4133589" y="5767758"/>
            <a:ext cx="594983" cy="239765"/>
          </a:xfrm>
          <a:prstGeom prst="flowChartAlternateProcess">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Step 4</a:t>
            </a:r>
          </a:p>
        </p:txBody>
      </p:sp>
    </p:spTree>
    <p:extLst>
      <p:ext uri="{BB962C8B-B14F-4D97-AF65-F5344CB8AC3E}">
        <p14:creationId xmlns:p14="http://schemas.microsoft.com/office/powerpoint/2010/main" val="3263248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9" name="Diagram 8">
            <a:extLst>
              <a:ext uri="{FF2B5EF4-FFF2-40B4-BE49-F238E27FC236}">
                <a16:creationId xmlns:a16="http://schemas.microsoft.com/office/drawing/2014/main" id="{73801C5D-66DF-8C4D-DC6F-3B83ED0B8C4E}"/>
              </a:ext>
            </a:extLst>
          </p:cNvPr>
          <p:cNvGraphicFramePr/>
          <p:nvPr>
            <p:extLst>
              <p:ext uri="{D42A27DB-BD31-4B8C-83A1-F6EECF244321}">
                <p14:modId xmlns:p14="http://schemas.microsoft.com/office/powerpoint/2010/main" val="2413558847"/>
              </p:ext>
            </p:extLst>
          </p:nvPr>
        </p:nvGraphicFramePr>
        <p:xfrm>
          <a:off x="767349" y="1345306"/>
          <a:ext cx="11424651" cy="5243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7224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CBF67D7F-DBC0-D57A-5D62-036BFE910C90}"/>
              </a:ext>
            </a:extLst>
          </p:cNvPr>
          <p:cNvGraphicFramePr/>
          <p:nvPr>
            <p:extLst>
              <p:ext uri="{D42A27DB-BD31-4B8C-83A1-F6EECF244321}">
                <p14:modId xmlns:p14="http://schemas.microsoft.com/office/powerpoint/2010/main" val="1730250775"/>
              </p:ext>
            </p:extLst>
          </p:nvPr>
        </p:nvGraphicFramePr>
        <p:xfrm>
          <a:off x="1716067" y="1763047"/>
          <a:ext cx="9883034" cy="46602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6608734B-C3E1-E4C7-60DD-426320D30102}"/>
              </a:ext>
            </a:extLst>
          </p:cNvPr>
          <p:cNvSpPr txBox="1"/>
          <p:nvPr/>
        </p:nvSpPr>
        <p:spPr>
          <a:xfrm>
            <a:off x="2735761" y="302058"/>
            <a:ext cx="6093912" cy="954107"/>
          </a:xfrm>
          <a:prstGeom prst="rect">
            <a:avLst/>
          </a:prstGeom>
          <a:noFill/>
        </p:spPr>
        <p:txBody>
          <a:bodyPr wrap="square">
            <a:spAutoFit/>
          </a:bodyPr>
          <a:lstStyle/>
          <a:p>
            <a:pPr lvl="0" algn="ctr"/>
            <a:r>
              <a:rPr lang="en-US" altLang="ar-SA" sz="2800" b="1" dirty="0"/>
              <a:t>Compare between External &amp; Internal  recruiting</a:t>
            </a:r>
            <a:endParaRPr lang="en-US" sz="2800" dirty="0"/>
          </a:p>
        </p:txBody>
      </p:sp>
    </p:spTree>
    <p:extLst>
      <p:ext uri="{BB962C8B-B14F-4D97-AF65-F5344CB8AC3E}">
        <p14:creationId xmlns:p14="http://schemas.microsoft.com/office/powerpoint/2010/main" val="229943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8262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1077218"/>
          </a:xfrm>
          <a:prstGeom prst="rect">
            <a:avLst/>
          </a:prstGeom>
          <a:noFill/>
        </p:spPr>
        <p:txBody>
          <a:bodyPr wrap="square">
            <a:spAutoFit/>
          </a:bodyPr>
          <a:lstStyle/>
          <a:p>
            <a:pPr algn="ctr"/>
            <a:r>
              <a:rPr lang="en-US" altLang="ar-SA" sz="3200" b="1" dirty="0">
                <a:solidFill>
                  <a:srgbClr val="FF0000"/>
                </a:solidFill>
              </a:rPr>
              <a:t>Human Resource Development</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606943" y="2789998"/>
            <a:ext cx="5549024" cy="3416320"/>
          </a:xfrm>
          <a:prstGeom prst="rect">
            <a:avLst/>
          </a:prstGeom>
          <a:noFill/>
        </p:spPr>
        <p:txBody>
          <a:bodyPr wrap="square">
            <a:spAutoFit/>
          </a:bodyPr>
          <a:lstStyle/>
          <a:p>
            <a:r>
              <a:rPr lang="en-US" altLang="ar-SA" sz="2400" b="1" u="sng" dirty="0">
                <a:solidFill>
                  <a:srgbClr val="FF0000"/>
                </a:solidFill>
              </a:rPr>
              <a:t>Training</a:t>
            </a:r>
            <a:r>
              <a:rPr lang="en-US" altLang="ar-SA" sz="2400" b="1" dirty="0"/>
              <a:t> - Designed to provide learners with knowledge and skills needed for their present jobs</a:t>
            </a:r>
            <a:r>
              <a:rPr lang="en-US" altLang="ar-SA" sz="2400" b="1" i="1" dirty="0"/>
              <a:t> </a:t>
            </a:r>
          </a:p>
          <a:p>
            <a:r>
              <a:rPr lang="en-US" altLang="ar-SA" sz="2400" b="1" u="sng" dirty="0">
                <a:solidFill>
                  <a:srgbClr val="FF0000"/>
                </a:solidFill>
              </a:rPr>
              <a:t>Development</a:t>
            </a:r>
            <a:r>
              <a:rPr lang="en-US" altLang="ar-SA" sz="2400" b="1" dirty="0"/>
              <a:t> - Involves learning that goes beyond today's job; it has  more long-term focus</a:t>
            </a:r>
          </a:p>
          <a:p>
            <a:r>
              <a:rPr lang="en-US" altLang="ar-SA" sz="2400" b="1" u="sng" dirty="0">
                <a:solidFill>
                  <a:srgbClr val="FF0000"/>
                </a:solidFill>
              </a:rPr>
              <a:t>Career</a:t>
            </a:r>
            <a:r>
              <a:rPr lang="en-US" altLang="ar-SA" sz="2400" b="1" u="sng" dirty="0">
                <a:solidFill>
                  <a:srgbClr val="0000FF"/>
                </a:solidFill>
              </a:rPr>
              <a:t> </a:t>
            </a:r>
            <a:r>
              <a:rPr lang="en-US" altLang="ar-SA" sz="2400" b="1" u="sng" dirty="0">
                <a:solidFill>
                  <a:srgbClr val="FF0000"/>
                </a:solidFill>
              </a:rPr>
              <a:t>planning</a:t>
            </a:r>
            <a:r>
              <a:rPr lang="en-US" altLang="ar-SA" sz="2400" b="1" dirty="0"/>
              <a:t> - Ongoing process whereby individual sets career goals and identifies means to achieve them</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135519"/>
            <a:ext cx="2438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400" b="1" dirty="0">
                <a:solidFill>
                  <a:srgbClr val="FF0000"/>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Tree>
    <p:extLst>
      <p:ext uri="{BB962C8B-B14F-4D97-AF65-F5344CB8AC3E}">
        <p14:creationId xmlns:p14="http://schemas.microsoft.com/office/powerpoint/2010/main" val="124531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8"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943207" y="1411298"/>
            <a:ext cx="3412823" cy="584775"/>
          </a:xfrm>
          <a:prstGeom prst="rect">
            <a:avLst/>
          </a:prstGeom>
          <a:noFill/>
        </p:spPr>
        <p:txBody>
          <a:bodyPr wrap="square">
            <a:spAutoFit/>
          </a:bodyPr>
          <a:lstStyle/>
          <a:p>
            <a:pPr algn="ctr"/>
            <a:r>
              <a:rPr lang="en-US" altLang="ar-SA" sz="3200" b="1" dirty="0">
                <a:solidFill>
                  <a:srgbClr val="FF0000"/>
                </a:solidFill>
              </a:rPr>
              <a:t>Training</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38197" y="2181750"/>
            <a:ext cx="4523293" cy="1200329"/>
          </a:xfrm>
          <a:prstGeom prst="rect">
            <a:avLst/>
          </a:prstGeom>
          <a:noFill/>
        </p:spPr>
        <p:txBody>
          <a:bodyPr wrap="square">
            <a:spAutoFit/>
          </a:bodyPr>
          <a:lstStyle/>
          <a:p>
            <a:pPr lvl="2" algn="ctr"/>
            <a:r>
              <a:rPr lang="en-US" altLang="en-US" sz="2400" dirty="0"/>
              <a:t>Teach organizational members how to perform current jobs.</a:t>
            </a:r>
          </a:p>
        </p:txBody>
      </p:sp>
      <p:sp>
        <p:nvSpPr>
          <p:cNvPr id="3" name="Rectangle: Rounded Corners 2">
            <a:extLst>
              <a:ext uri="{FF2B5EF4-FFF2-40B4-BE49-F238E27FC236}">
                <a16:creationId xmlns:a16="http://schemas.microsoft.com/office/drawing/2014/main" id="{B76D4CF1-C516-16CC-7442-D3D6850F826F}"/>
              </a:ext>
            </a:extLst>
          </p:cNvPr>
          <p:cNvSpPr/>
          <p:nvPr/>
        </p:nvSpPr>
        <p:spPr>
          <a:xfrm>
            <a:off x="6237743"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ctr"/>
            <a:r>
              <a:rPr lang="en-US" altLang="en-US" sz="2400" dirty="0">
                <a:solidFill>
                  <a:schemeClr val="tx1"/>
                </a:solidFill>
              </a:rPr>
              <a:t>Build worker’s skills to enable them to take on new duties.</a:t>
            </a:r>
          </a:p>
        </p:txBody>
      </p:sp>
      <p:sp>
        <p:nvSpPr>
          <p:cNvPr id="15" name="TextBox 14">
            <a:extLst>
              <a:ext uri="{FF2B5EF4-FFF2-40B4-BE49-F238E27FC236}">
                <a16:creationId xmlns:a16="http://schemas.microsoft.com/office/drawing/2014/main" id="{8B83EA35-A814-48C0-F7D9-4FCD7599B2FC}"/>
              </a:ext>
            </a:extLst>
          </p:cNvPr>
          <p:cNvSpPr txBox="1"/>
          <p:nvPr/>
        </p:nvSpPr>
        <p:spPr>
          <a:xfrm>
            <a:off x="2501461" y="4979895"/>
            <a:ext cx="7094484" cy="1255728"/>
          </a:xfrm>
          <a:prstGeom prst="rect">
            <a:avLst/>
          </a:prstGeom>
          <a:noFill/>
        </p:spPr>
        <p:txBody>
          <a:bodyPr wrap="square">
            <a:spAutoFit/>
          </a:bodyPr>
          <a:lstStyle/>
          <a:p>
            <a:pPr lvl="1" algn="ctr">
              <a:lnSpc>
                <a:spcPct val="90000"/>
              </a:lnSpc>
            </a:pPr>
            <a:r>
              <a:rPr lang="en-US" altLang="en-US" sz="2800" b="1" dirty="0"/>
              <a:t>Training</a:t>
            </a:r>
            <a:r>
              <a:rPr lang="en-US" altLang="en-US" sz="2800" dirty="0"/>
              <a:t> used more often at lower levels of firm, </a:t>
            </a:r>
            <a:r>
              <a:rPr lang="en-US" altLang="en-US" sz="2800" b="1" dirty="0"/>
              <a:t>development</a:t>
            </a:r>
            <a:r>
              <a:rPr lang="en-US" altLang="en-US" sz="2800" dirty="0"/>
              <a:t> is common with managers.</a:t>
            </a:r>
          </a:p>
        </p:txBody>
      </p:sp>
      <p:sp>
        <p:nvSpPr>
          <p:cNvPr id="16" name="TextBox 15">
            <a:extLst>
              <a:ext uri="{FF2B5EF4-FFF2-40B4-BE49-F238E27FC236}">
                <a16:creationId xmlns:a16="http://schemas.microsoft.com/office/drawing/2014/main" id="{86BFC547-B51C-F767-528A-27CB8A9F79C1}"/>
              </a:ext>
            </a:extLst>
          </p:cNvPr>
          <p:cNvSpPr txBox="1"/>
          <p:nvPr/>
        </p:nvSpPr>
        <p:spPr>
          <a:xfrm>
            <a:off x="6776429" y="1411298"/>
            <a:ext cx="3412823" cy="584775"/>
          </a:xfrm>
          <a:prstGeom prst="rect">
            <a:avLst/>
          </a:prstGeom>
          <a:noFill/>
        </p:spPr>
        <p:txBody>
          <a:bodyPr wrap="square">
            <a:spAutoFit/>
          </a:bodyPr>
          <a:lstStyle/>
          <a:p>
            <a:pPr algn="ctr"/>
            <a:r>
              <a:rPr lang="en-US" altLang="ar-SA" sz="3200" b="1" dirty="0">
                <a:solidFill>
                  <a:srgbClr val="FF0000"/>
                </a:solidFill>
              </a:rPr>
              <a:t>Development</a:t>
            </a:r>
            <a:endParaRPr lang="en-US" altLang="ar-SA" sz="3200" b="1" dirty="0">
              <a:solidFill>
                <a:srgbClr val="C00000"/>
              </a:solidFill>
            </a:endParaRPr>
          </a:p>
        </p:txBody>
      </p:sp>
    </p:spTree>
    <p:extLst>
      <p:ext uri="{BB962C8B-B14F-4D97-AF65-F5344CB8AC3E}">
        <p14:creationId xmlns:p14="http://schemas.microsoft.com/office/powerpoint/2010/main" val="1733942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8262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1077218"/>
          </a:xfrm>
          <a:prstGeom prst="rect">
            <a:avLst/>
          </a:prstGeom>
          <a:noFill/>
        </p:spPr>
        <p:txBody>
          <a:bodyPr wrap="square">
            <a:spAutoFit/>
          </a:bodyPr>
          <a:lstStyle/>
          <a:p>
            <a:pPr algn="ctr"/>
            <a:r>
              <a:rPr lang="en-US" altLang="ar-SA" sz="3200" b="1" dirty="0">
                <a:solidFill>
                  <a:srgbClr val="FF0000"/>
                </a:solidFill>
              </a:rPr>
              <a:t>Human Resource Development</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606943" y="2789998"/>
            <a:ext cx="5549024" cy="3416320"/>
          </a:xfrm>
          <a:prstGeom prst="rect">
            <a:avLst/>
          </a:prstGeom>
          <a:noFill/>
        </p:spPr>
        <p:txBody>
          <a:bodyPr wrap="square">
            <a:spAutoFit/>
          </a:bodyPr>
          <a:lstStyle/>
          <a:p>
            <a:r>
              <a:rPr lang="en-US" altLang="ar-SA" sz="2400" b="1" u="sng" dirty="0">
                <a:solidFill>
                  <a:srgbClr val="FF0000"/>
                </a:solidFill>
              </a:rPr>
              <a:t>Career</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Formal approach used by organization to ensure that people with proper qualifications and experiences are available when needed</a:t>
            </a:r>
          </a:p>
          <a:p>
            <a:r>
              <a:rPr lang="en-US" altLang="ar-SA" sz="2400" b="1" u="sng" dirty="0">
                <a:solidFill>
                  <a:srgbClr val="FF0000"/>
                </a:solidFill>
              </a:rPr>
              <a:t>Organization</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Planned process of improving organization by developing its structures, systems, and processes to improve effectiveness and achieving desired goals.</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135519"/>
            <a:ext cx="2438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400" b="1" dirty="0">
                <a:solidFill>
                  <a:srgbClr val="FF0000"/>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Tree>
    <p:extLst>
      <p:ext uri="{BB962C8B-B14F-4D97-AF65-F5344CB8AC3E}">
        <p14:creationId xmlns:p14="http://schemas.microsoft.com/office/powerpoint/2010/main" val="274706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8262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1077218"/>
          </a:xfrm>
          <a:prstGeom prst="rect">
            <a:avLst/>
          </a:prstGeom>
          <a:noFill/>
        </p:spPr>
        <p:txBody>
          <a:bodyPr wrap="square">
            <a:spAutoFit/>
          </a:bodyPr>
          <a:lstStyle/>
          <a:p>
            <a:pPr algn="ctr"/>
            <a:r>
              <a:rPr lang="en-US" altLang="ar-SA" sz="3200" b="1" dirty="0">
                <a:solidFill>
                  <a:srgbClr val="FF0000"/>
                </a:solidFill>
              </a:rPr>
              <a:t>Human Resource Development</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606943" y="2789998"/>
            <a:ext cx="5549024" cy="3416320"/>
          </a:xfrm>
          <a:prstGeom prst="rect">
            <a:avLst/>
          </a:prstGeom>
          <a:noFill/>
        </p:spPr>
        <p:txBody>
          <a:bodyPr wrap="square">
            <a:spAutoFit/>
          </a:bodyPr>
          <a:lstStyle/>
          <a:p>
            <a:r>
              <a:rPr lang="en-US" altLang="ar-SA" sz="2400" b="1" dirty="0">
                <a:solidFill>
                  <a:srgbClr val="FF0000"/>
                </a:solidFill>
              </a:rPr>
              <a:t>Performance</a:t>
            </a:r>
            <a:r>
              <a:rPr lang="en-US" altLang="ar-SA" sz="2400" b="1" dirty="0">
                <a:solidFill>
                  <a:srgbClr val="0000FF"/>
                </a:solidFill>
              </a:rPr>
              <a:t> </a:t>
            </a:r>
            <a:r>
              <a:rPr lang="en-US" altLang="ar-SA" sz="2400" b="1" dirty="0">
                <a:solidFill>
                  <a:srgbClr val="FF0000"/>
                </a:solidFill>
              </a:rPr>
              <a:t>management</a:t>
            </a:r>
            <a:r>
              <a:rPr lang="en-US" altLang="ar-SA" sz="2400" b="1" dirty="0"/>
              <a:t> - Goal-oriented process directed toward ensuring organizational processes are in place to maximize productivity of employees, teams, and ultimately, the organization </a:t>
            </a:r>
          </a:p>
          <a:p>
            <a:endParaRPr lang="en-US" altLang="ar-SA" sz="2400" b="1" dirty="0"/>
          </a:p>
          <a:p>
            <a:r>
              <a:rPr lang="en-US" altLang="ar-SA" sz="2400" b="1" dirty="0">
                <a:solidFill>
                  <a:srgbClr val="FF0000"/>
                </a:solidFill>
              </a:rPr>
              <a:t>Performance appraisal </a:t>
            </a:r>
            <a:r>
              <a:rPr lang="en-US" altLang="ar-SA" sz="2400" b="1" dirty="0"/>
              <a:t>- Formal system of review and evaluation of individual or team task performance</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135519"/>
            <a:ext cx="2438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400" b="1" dirty="0">
                <a:solidFill>
                  <a:srgbClr val="FF0000"/>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Tree>
    <p:extLst>
      <p:ext uri="{BB962C8B-B14F-4D97-AF65-F5344CB8AC3E}">
        <p14:creationId xmlns:p14="http://schemas.microsoft.com/office/powerpoint/2010/main" val="257712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2225146" y="1568804"/>
            <a:ext cx="7317235"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436870" y="10399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3653848" y="1622913"/>
            <a:ext cx="5610777" cy="1077218"/>
          </a:xfrm>
          <a:prstGeom prst="rect">
            <a:avLst/>
          </a:prstGeom>
          <a:noFill/>
        </p:spPr>
        <p:txBody>
          <a:bodyPr wrap="square">
            <a:spAutoFit/>
          </a:bodyPr>
          <a:lstStyle/>
          <a:p>
            <a:pPr algn="ctr"/>
            <a:r>
              <a:rPr lang="en-US" altLang="en-US" sz="3200" b="1" dirty="0">
                <a:solidFill>
                  <a:srgbClr val="FF0000"/>
                </a:solidFill>
              </a:rPr>
              <a:t>Process of evaluating employee performance</a:t>
            </a:r>
          </a:p>
        </p:txBody>
      </p:sp>
      <p:sp>
        <p:nvSpPr>
          <p:cNvPr id="19" name="TextBox 18">
            <a:extLst>
              <a:ext uri="{FF2B5EF4-FFF2-40B4-BE49-F238E27FC236}">
                <a16:creationId xmlns:a16="http://schemas.microsoft.com/office/drawing/2014/main" id="{94AC6C5A-807E-F849-A152-842291D88B06}"/>
              </a:ext>
            </a:extLst>
          </p:cNvPr>
          <p:cNvSpPr txBox="1"/>
          <p:nvPr/>
        </p:nvSpPr>
        <p:spPr>
          <a:xfrm>
            <a:off x="2554014" y="2850536"/>
            <a:ext cx="6589986" cy="1938992"/>
          </a:xfrm>
          <a:prstGeom prst="rect">
            <a:avLst/>
          </a:prstGeom>
          <a:noFill/>
        </p:spPr>
        <p:txBody>
          <a:bodyPr wrap="square">
            <a:spAutoFit/>
          </a:bodyPr>
          <a:lstStyle/>
          <a:p>
            <a:pPr marL="800100" lvl="1" indent="-342900">
              <a:buFont typeface="Arial" panose="020B0604020202020204" pitchFamily="34" charset="0"/>
              <a:buChar char="•"/>
            </a:pPr>
            <a:r>
              <a:rPr lang="en-US" altLang="en-US" sz="2400" b="1" dirty="0"/>
              <a:t>job related strengths</a:t>
            </a:r>
          </a:p>
          <a:p>
            <a:pPr marL="800100" lvl="1" indent="-342900">
              <a:buFont typeface="Arial" panose="020B0604020202020204" pitchFamily="34" charset="0"/>
              <a:buChar char="•"/>
            </a:pPr>
            <a:r>
              <a:rPr lang="en-US" altLang="en-US" sz="2400" b="1" dirty="0"/>
              <a:t>development needs</a:t>
            </a:r>
          </a:p>
          <a:p>
            <a:pPr marL="800100" lvl="1" indent="-342900">
              <a:buFont typeface="Arial" panose="020B0604020202020204" pitchFamily="34" charset="0"/>
              <a:buChar char="•"/>
            </a:pPr>
            <a:r>
              <a:rPr lang="en-US" altLang="en-US" sz="2400" b="1" dirty="0"/>
              <a:t>progress toward goals</a:t>
            </a:r>
          </a:p>
          <a:p>
            <a:pPr marL="800100" lvl="1" indent="-342900">
              <a:buFont typeface="Arial" panose="020B0604020202020204" pitchFamily="34" charset="0"/>
              <a:buChar char="•"/>
            </a:pPr>
            <a:r>
              <a:rPr lang="en-US" altLang="en-US" sz="2400" b="1" dirty="0"/>
              <a:t>determine ways to improve performance</a:t>
            </a:r>
          </a:p>
          <a:p>
            <a:pPr marL="800100" lvl="1" indent="-342900">
              <a:buFont typeface="Arial" panose="020B0604020202020204" pitchFamily="34" charset="0"/>
              <a:buChar char="•"/>
            </a:pPr>
            <a:r>
              <a:rPr lang="en-US" altLang="en-US" sz="2400" b="1" dirty="0"/>
              <a:t>Pay an promotion decisions</a:t>
            </a:r>
          </a:p>
        </p:txBody>
      </p:sp>
      <p:sp>
        <p:nvSpPr>
          <p:cNvPr id="8" name="TextBox 7">
            <a:extLst>
              <a:ext uri="{FF2B5EF4-FFF2-40B4-BE49-F238E27FC236}">
                <a16:creationId xmlns:a16="http://schemas.microsoft.com/office/drawing/2014/main" id="{C12AA648-05FE-E2A0-99FD-0F342A4D700F}"/>
              </a:ext>
            </a:extLst>
          </p:cNvPr>
          <p:cNvSpPr txBox="1"/>
          <p:nvPr/>
        </p:nvSpPr>
        <p:spPr>
          <a:xfrm>
            <a:off x="3446381" y="5341809"/>
            <a:ext cx="6096000" cy="461665"/>
          </a:xfrm>
          <a:prstGeom prst="rect">
            <a:avLst/>
          </a:prstGeom>
          <a:noFill/>
        </p:spPr>
        <p:txBody>
          <a:bodyPr wrap="square">
            <a:spAutoFit/>
          </a:bodyPr>
          <a:lstStyle/>
          <a:p>
            <a:pPr algn="ctr"/>
            <a:r>
              <a:rPr lang="en-US" altLang="en-US" sz="2400" b="1" dirty="0"/>
              <a:t>More systematic is better, for the most part</a:t>
            </a:r>
          </a:p>
        </p:txBody>
      </p:sp>
    </p:spTree>
    <p:extLst>
      <p:ext uri="{BB962C8B-B14F-4D97-AF65-F5344CB8AC3E}">
        <p14:creationId xmlns:p14="http://schemas.microsoft.com/office/powerpoint/2010/main" val="13500784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a:r>
              <a:rPr lang="en-US" altLang="ar-SA" sz="3200" b="1" dirty="0">
                <a:solidFill>
                  <a:srgbClr val="FF0000"/>
                </a:solidFill>
              </a:rPr>
              <a:t>Compensation</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414907" y="1905249"/>
            <a:ext cx="6030004" cy="4893647"/>
          </a:xfrm>
          <a:prstGeom prst="rect">
            <a:avLst/>
          </a:prstGeom>
          <a:noFill/>
        </p:spPr>
        <p:txBody>
          <a:bodyPr wrap="square">
            <a:spAutoFit/>
          </a:bodyPr>
          <a:lstStyle/>
          <a:p>
            <a:r>
              <a:rPr lang="en-US" altLang="ar-SA" sz="2400" b="1" dirty="0"/>
              <a:t>All rewards that individuals receive as a result of their employment.</a:t>
            </a:r>
          </a:p>
          <a:p>
            <a:r>
              <a:rPr lang="en-US" altLang="ar-SA" sz="2400" b="1" dirty="0">
                <a:solidFill>
                  <a:srgbClr val="FF0000"/>
                </a:solidFill>
              </a:rPr>
              <a:t>Direct</a:t>
            </a:r>
            <a:r>
              <a:rPr lang="en-US" altLang="ar-SA" sz="2400" b="1" dirty="0">
                <a:solidFill>
                  <a:srgbClr val="0000FF"/>
                </a:solidFill>
              </a:rPr>
              <a:t> </a:t>
            </a:r>
            <a:r>
              <a:rPr lang="en-US" altLang="ar-SA" sz="2400" b="1" dirty="0">
                <a:solidFill>
                  <a:srgbClr val="FF0000"/>
                </a:solidFill>
              </a:rPr>
              <a:t>Financial</a:t>
            </a:r>
            <a:r>
              <a:rPr lang="en-US" altLang="ar-SA" sz="2400" b="1" dirty="0">
                <a:solidFill>
                  <a:srgbClr val="0000FF"/>
                </a:solidFill>
              </a:rPr>
              <a:t> </a:t>
            </a:r>
            <a:r>
              <a:rPr lang="en-US" altLang="ar-SA" sz="2400" b="1" dirty="0">
                <a:solidFill>
                  <a:srgbClr val="FF0000"/>
                </a:solidFill>
              </a:rPr>
              <a:t>Compensation</a:t>
            </a:r>
            <a:r>
              <a:rPr lang="en-US" altLang="ar-SA" sz="2400" b="1" dirty="0">
                <a:solidFill>
                  <a:srgbClr val="0000FF"/>
                </a:solidFill>
              </a:rPr>
              <a:t> </a:t>
            </a:r>
            <a:r>
              <a:rPr lang="en-US" altLang="ar-SA" sz="2400" b="1" dirty="0">
                <a:solidFill>
                  <a:schemeClr val="tx2"/>
                </a:solidFill>
              </a:rPr>
              <a:t>-</a:t>
            </a:r>
            <a:r>
              <a:rPr lang="en-US" altLang="ar-SA" sz="2400" b="1" dirty="0">
                <a:solidFill>
                  <a:srgbClr val="0000FF"/>
                </a:solidFill>
              </a:rPr>
              <a:t> </a:t>
            </a:r>
            <a:r>
              <a:rPr lang="en-US" altLang="ar-SA" sz="2400" b="1" dirty="0"/>
              <a:t>Pay that  person receives in form of wages, salaries, bonuses, and commissions.</a:t>
            </a:r>
          </a:p>
          <a:p>
            <a:r>
              <a:rPr lang="en-US" altLang="ar-SA" sz="2400" b="1" dirty="0">
                <a:solidFill>
                  <a:srgbClr val="FF0000"/>
                </a:solidFill>
              </a:rPr>
              <a:t>Indirect</a:t>
            </a:r>
            <a:r>
              <a:rPr lang="en-US" altLang="ar-SA" sz="2400" b="1" dirty="0">
                <a:solidFill>
                  <a:srgbClr val="0000FF"/>
                </a:solidFill>
              </a:rPr>
              <a:t> </a:t>
            </a:r>
            <a:r>
              <a:rPr lang="en-US" altLang="ar-SA" sz="2400" b="1" dirty="0">
                <a:solidFill>
                  <a:srgbClr val="FF0000"/>
                </a:solidFill>
              </a:rPr>
              <a:t>Financial</a:t>
            </a:r>
            <a:r>
              <a:rPr lang="en-US" altLang="ar-SA" sz="2400" b="1" dirty="0">
                <a:solidFill>
                  <a:srgbClr val="0000FF"/>
                </a:solidFill>
              </a:rPr>
              <a:t> </a:t>
            </a:r>
            <a:r>
              <a:rPr lang="en-US" altLang="ar-SA" sz="2400" b="1" dirty="0">
                <a:solidFill>
                  <a:srgbClr val="FF0000"/>
                </a:solidFill>
              </a:rPr>
              <a:t>Compensation (Benefits) </a:t>
            </a:r>
            <a:r>
              <a:rPr lang="en-US" altLang="ar-SA" sz="2400" b="1" dirty="0">
                <a:solidFill>
                  <a:schemeClr val="tx2"/>
                </a:solidFill>
              </a:rPr>
              <a:t>-</a:t>
            </a:r>
            <a:r>
              <a:rPr lang="en-US" altLang="ar-SA" sz="2400" b="1" dirty="0">
                <a:solidFill>
                  <a:srgbClr val="0000FF"/>
                </a:solidFill>
              </a:rPr>
              <a:t> </a:t>
            </a:r>
            <a:r>
              <a:rPr lang="en-US" altLang="ar-SA" sz="2400" b="1" dirty="0"/>
              <a:t>All financial rewards not included in direct compensation such as paid vacations, sick leave, holidays, and medical insurance.</a:t>
            </a:r>
          </a:p>
          <a:p>
            <a:r>
              <a:rPr lang="en-US" altLang="ar-SA" sz="2400" b="1" dirty="0">
                <a:solidFill>
                  <a:srgbClr val="FF0000"/>
                </a:solidFill>
              </a:rPr>
              <a:t>Nonfinancial Compensation </a:t>
            </a:r>
            <a:r>
              <a:rPr lang="en-US" altLang="ar-SA" sz="2400" b="1" dirty="0"/>
              <a:t>- Satisfaction that  person receives from job itself or from psychological and/or physical environment in which person works.</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381740"/>
            <a:ext cx="2438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793985" y="4480313"/>
            <a:ext cx="2320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400" b="1" dirty="0">
                <a:solidFill>
                  <a:srgbClr val="FF0000"/>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Tree>
    <p:extLst>
      <p:ext uri="{BB962C8B-B14F-4D97-AF65-F5344CB8AC3E}">
        <p14:creationId xmlns:p14="http://schemas.microsoft.com/office/powerpoint/2010/main" val="408528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eaLnBrk="1" hangingPunct="1">
              <a:spcBef>
                <a:spcPct val="50000"/>
              </a:spcBef>
            </a:pPr>
            <a:r>
              <a:rPr lang="en-US" altLang="ar-SA" sz="3200" b="1" dirty="0">
                <a:solidFill>
                  <a:srgbClr val="FF0000"/>
                </a:solidFill>
              </a:rPr>
              <a:t>Safety and Health</a:t>
            </a:r>
          </a:p>
        </p:txBody>
      </p:sp>
      <p:sp>
        <p:nvSpPr>
          <p:cNvPr id="19" name="TextBox 18">
            <a:extLst>
              <a:ext uri="{FF2B5EF4-FFF2-40B4-BE49-F238E27FC236}">
                <a16:creationId xmlns:a16="http://schemas.microsoft.com/office/drawing/2014/main" id="{94AC6C5A-807E-F849-A152-842291D88B06}"/>
              </a:ext>
            </a:extLst>
          </p:cNvPr>
          <p:cNvSpPr txBox="1"/>
          <p:nvPr/>
        </p:nvSpPr>
        <p:spPr>
          <a:xfrm>
            <a:off x="423392" y="2556879"/>
            <a:ext cx="5848338" cy="3046988"/>
          </a:xfrm>
          <a:prstGeom prst="rect">
            <a:avLst/>
          </a:prstGeom>
          <a:noFill/>
        </p:spPr>
        <p:txBody>
          <a:bodyPr wrap="square">
            <a:spAutoFit/>
          </a:bodyPr>
          <a:lstStyle/>
          <a:p>
            <a:pPr marL="342900" indent="-342900">
              <a:buFont typeface="Arial" panose="020B0604020202020204" pitchFamily="34" charset="0"/>
              <a:buChar char="•"/>
            </a:pPr>
            <a:r>
              <a:rPr lang="en-US" altLang="ar-SA" sz="2400" b="1" dirty="0">
                <a:solidFill>
                  <a:srgbClr val="FF0000"/>
                </a:solidFill>
              </a:rPr>
              <a:t>Safety</a:t>
            </a:r>
            <a:r>
              <a:rPr lang="en-US" altLang="ar-SA" sz="2400" b="1" dirty="0"/>
              <a:t> - Involves protecting employees from injuries caused by work-related accidents</a:t>
            </a:r>
          </a:p>
          <a:p>
            <a:pPr marL="342900" indent="-342900">
              <a:buFont typeface="Arial" panose="020B0604020202020204" pitchFamily="34" charset="0"/>
              <a:buChar char="•"/>
            </a:pPr>
            <a:endParaRPr lang="en-US" altLang="ar-SA" sz="2400" b="1" dirty="0"/>
          </a:p>
          <a:p>
            <a:pPr marL="342900" indent="-342900">
              <a:buFont typeface="Arial" panose="020B0604020202020204" pitchFamily="34" charset="0"/>
              <a:buChar char="•"/>
            </a:pPr>
            <a:r>
              <a:rPr lang="en-US" altLang="ar-SA" sz="2400" b="1" dirty="0">
                <a:solidFill>
                  <a:srgbClr val="FF0000"/>
                </a:solidFill>
              </a:rPr>
              <a:t>Health</a:t>
            </a:r>
            <a:r>
              <a:rPr lang="en-US" altLang="ar-SA" sz="2400" b="1" dirty="0"/>
              <a:t> - </a:t>
            </a:r>
            <a:r>
              <a:rPr lang="en-US" altLang="ar-SA" sz="2400" b="1" dirty="0">
                <a:solidFill>
                  <a:schemeClr val="tx1"/>
                </a:solidFill>
              </a:rPr>
              <a:t>Refers to employees' freedom from illness and their general physical and mental well being</a:t>
            </a:r>
          </a:p>
          <a:p>
            <a:pPr marL="342900" indent="-342900">
              <a:buFont typeface="Arial" panose="020B0604020202020204" pitchFamily="34" charset="0"/>
              <a:buChar char="•"/>
            </a:pPr>
            <a:endParaRPr lang="en-US" altLang="ar-SA" sz="2400" b="1" dirty="0"/>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02827" y="1323684"/>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2">
              <a:lumMod val="90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3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381740"/>
            <a:ext cx="2438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62987" y="4315820"/>
            <a:ext cx="2320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356770" y="5126813"/>
            <a:ext cx="212861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800" b="1" dirty="0">
                <a:solidFill>
                  <a:srgbClr val="FF0000"/>
                </a:solidFill>
              </a:rPr>
              <a:t>Safety and Health</a:t>
            </a:r>
          </a:p>
        </p:txBody>
      </p:sp>
    </p:spTree>
    <p:extLst>
      <p:ext uri="{BB962C8B-B14F-4D97-AF65-F5344CB8AC3E}">
        <p14:creationId xmlns:p14="http://schemas.microsoft.com/office/powerpoint/2010/main" val="2494673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BADF261-8FA6-88E2-153D-EBA925C563AD}"/>
              </a:ext>
            </a:extLst>
          </p:cNvPr>
          <p:cNvSpPr txBox="1"/>
          <p:nvPr/>
        </p:nvSpPr>
        <p:spPr>
          <a:xfrm>
            <a:off x="1507829" y="2369480"/>
            <a:ext cx="9632515" cy="3416320"/>
          </a:xfrm>
          <a:prstGeom prst="rect">
            <a:avLst/>
          </a:prstGeom>
          <a:noFill/>
        </p:spPr>
        <p:txBody>
          <a:bodyPr wrap="square">
            <a:spAutoFit/>
          </a:bodyPr>
          <a:lstStyle/>
          <a:p>
            <a:pPr marL="0" indent="0" algn="ctr">
              <a:buFont typeface="Arial" panose="020B0604020202020204" pitchFamily="34" charset="0"/>
              <a:buNone/>
            </a:pPr>
            <a:r>
              <a:rPr lang="en-US" altLang="ar-SA" sz="3600" b="1" dirty="0">
                <a:solidFill>
                  <a:srgbClr val="FF0000"/>
                </a:solidFill>
              </a:rPr>
              <a:t>Remember</a:t>
            </a:r>
          </a:p>
          <a:p>
            <a:pPr marL="0" indent="0" algn="ctr">
              <a:buFont typeface="Arial" panose="020B0604020202020204" pitchFamily="34" charset="0"/>
              <a:buNone/>
            </a:pPr>
            <a:endParaRPr lang="en-US" altLang="ar-SA" sz="3600" b="1" dirty="0"/>
          </a:p>
          <a:p>
            <a:pPr marL="0" indent="0" algn="ctr">
              <a:buFont typeface="Arial" panose="020B0604020202020204" pitchFamily="34" charset="0"/>
              <a:buNone/>
            </a:pPr>
            <a:r>
              <a:rPr lang="en-US" altLang="ar-SA" sz="3600" b="1" dirty="0"/>
              <a:t>Employees who work in safe environment and enjoy good health are more likely to be productive and yield long-term benefits to organization.</a:t>
            </a:r>
          </a:p>
        </p:txBody>
      </p:sp>
    </p:spTree>
    <p:extLst>
      <p:ext uri="{BB962C8B-B14F-4D97-AF65-F5344CB8AC3E}">
        <p14:creationId xmlns:p14="http://schemas.microsoft.com/office/powerpoint/2010/main" val="134998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4514046" cy="1077218"/>
          </a:xfrm>
          <a:prstGeom prst="rect">
            <a:avLst/>
          </a:prstGeom>
          <a:noFill/>
        </p:spPr>
        <p:txBody>
          <a:bodyPr wrap="square">
            <a:spAutoFit/>
          </a:bodyPr>
          <a:lstStyle/>
          <a:p>
            <a:pPr algn="ctr" eaLnBrk="1" hangingPunct="1">
              <a:spcBef>
                <a:spcPct val="50000"/>
              </a:spcBef>
            </a:pPr>
            <a:r>
              <a:rPr lang="en-US" altLang="ar-SA" sz="3200" b="1" dirty="0">
                <a:solidFill>
                  <a:srgbClr val="FF0000"/>
                </a:solidFill>
                <a:latin typeface="+mn-lt"/>
              </a:rPr>
              <a:t>Employee</a:t>
            </a:r>
            <a:r>
              <a:rPr lang="ar-EG" altLang="ar-SA" sz="3200" b="1" dirty="0">
                <a:solidFill>
                  <a:srgbClr val="FF0000"/>
                </a:solidFill>
                <a:latin typeface="+mn-lt"/>
              </a:rPr>
              <a:t> </a:t>
            </a:r>
            <a:r>
              <a:rPr lang="en-US" altLang="ar-SA" sz="3200" b="1" dirty="0">
                <a:solidFill>
                  <a:srgbClr val="FF0000"/>
                </a:solidFill>
                <a:latin typeface="+mn-lt"/>
              </a:rPr>
              <a:t>Relations and Labor</a:t>
            </a:r>
          </a:p>
        </p:txBody>
      </p:sp>
      <p:sp>
        <p:nvSpPr>
          <p:cNvPr id="19" name="TextBox 18">
            <a:extLst>
              <a:ext uri="{FF2B5EF4-FFF2-40B4-BE49-F238E27FC236}">
                <a16:creationId xmlns:a16="http://schemas.microsoft.com/office/drawing/2014/main" id="{94AC6C5A-807E-F849-A152-842291D88B06}"/>
              </a:ext>
            </a:extLst>
          </p:cNvPr>
          <p:cNvSpPr txBox="1"/>
          <p:nvPr/>
        </p:nvSpPr>
        <p:spPr>
          <a:xfrm>
            <a:off x="423392" y="2556879"/>
            <a:ext cx="5848338" cy="3046988"/>
          </a:xfrm>
          <a:prstGeom prst="rect">
            <a:avLst/>
          </a:prstGeom>
          <a:noFill/>
        </p:spPr>
        <p:txBody>
          <a:bodyPr wrap="square">
            <a:spAutoFit/>
          </a:bodyPr>
          <a:lstStyle/>
          <a:p>
            <a:pPr>
              <a:buClr>
                <a:srgbClr val="FF0000"/>
              </a:buClr>
              <a:buFont typeface="Wingdings" panose="05000000000000000000" pitchFamily="2" charset="2"/>
              <a:buChar char="Ø"/>
            </a:pPr>
            <a:r>
              <a:rPr lang="en-US" altLang="ar-SA" sz="2400" b="1" dirty="0"/>
              <a:t>Business is required by law to recognize a union and bargain with it in good faith if the firm’s employees want the union to represent them </a:t>
            </a:r>
          </a:p>
          <a:p>
            <a:pPr>
              <a:buClr>
                <a:srgbClr val="FF0000"/>
              </a:buClr>
              <a:buFont typeface="Wingdings" panose="05000000000000000000" pitchFamily="2" charset="2"/>
              <a:buChar char="Ø"/>
            </a:pPr>
            <a:r>
              <a:rPr lang="en-US" altLang="ar-SA" sz="2400" b="1" dirty="0"/>
              <a:t>Human resource activity is often referred to as industrial relations </a:t>
            </a:r>
          </a:p>
          <a:p>
            <a:pPr>
              <a:buClr>
                <a:srgbClr val="FF0000"/>
              </a:buClr>
              <a:buFont typeface="Wingdings" panose="05000000000000000000" pitchFamily="2" charset="2"/>
              <a:buChar char="Ø"/>
            </a:pPr>
            <a:r>
              <a:rPr lang="en-US" altLang="ar-SA" sz="2400" b="1" dirty="0"/>
              <a:t>Most firms today would rather have a union-free environment </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02827" y="1323684"/>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2">
              <a:lumMod val="90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3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381740"/>
            <a:ext cx="2438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62987" y="4315820"/>
            <a:ext cx="2320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549907"/>
            <a:ext cx="21939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800" b="1" dirty="0">
                <a:solidFill>
                  <a:srgbClr val="FF0000"/>
                </a:solidFill>
                <a:latin typeface="+mn-lt"/>
              </a:rPr>
              <a:t>Employee</a:t>
            </a:r>
            <a:r>
              <a:rPr lang="ar-EG" altLang="ar-SA" sz="2800" b="1" dirty="0">
                <a:solidFill>
                  <a:srgbClr val="FF0000"/>
                </a:solidFill>
                <a:latin typeface="+mn-lt"/>
              </a:rPr>
              <a:t> </a:t>
            </a:r>
            <a:r>
              <a:rPr lang="en-US" altLang="ar-SA" sz="2800" b="1" dirty="0">
                <a:solidFill>
                  <a:srgbClr val="FF0000"/>
                </a:solidFill>
                <a:latin typeface="+mn-lt"/>
              </a:rPr>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356770" y="5126813"/>
            <a:ext cx="21286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t>Safety and Health</a:t>
            </a:r>
          </a:p>
        </p:txBody>
      </p:sp>
    </p:spTree>
    <p:extLst>
      <p:ext uri="{BB962C8B-B14F-4D97-AF65-F5344CB8AC3E}">
        <p14:creationId xmlns:p14="http://schemas.microsoft.com/office/powerpoint/2010/main" val="286775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70AD2CB5-2F63-4573-DA5B-A91DE4F80D1D}"/>
              </a:ext>
            </a:extLst>
          </p:cNvPr>
          <p:cNvSpPr txBox="1"/>
          <p:nvPr/>
        </p:nvSpPr>
        <p:spPr>
          <a:xfrm>
            <a:off x="3048000" y="305237"/>
            <a:ext cx="6096000" cy="954107"/>
          </a:xfrm>
          <a:prstGeom prst="rect">
            <a:avLst/>
          </a:prstGeom>
          <a:noFill/>
        </p:spPr>
        <p:txBody>
          <a:bodyPr wrap="square">
            <a:spAutoFit/>
          </a:bodyPr>
          <a:lstStyle/>
          <a:p>
            <a:pPr algn="ctr"/>
            <a:r>
              <a:rPr lang="en-US" altLang="ar-SA" sz="2800" b="1" dirty="0">
                <a:latin typeface="Times New Roman" panose="02020603050405020304" pitchFamily="18" charset="0"/>
                <a:cs typeface="Times New Roman" panose="02020603050405020304" pitchFamily="18" charset="0"/>
              </a:rPr>
              <a:t>Environment of Human Resource Management</a:t>
            </a:r>
          </a:p>
        </p:txBody>
      </p:sp>
      <p:pic>
        <p:nvPicPr>
          <p:cNvPr id="1026" name="Picture 2" descr="slide4">
            <a:extLst>
              <a:ext uri="{FF2B5EF4-FFF2-40B4-BE49-F238E27FC236}">
                <a16:creationId xmlns:a16="http://schemas.microsoft.com/office/drawing/2014/main" id="{36F2452C-6928-6634-CCC3-F65E0085FA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77" y="1445537"/>
            <a:ext cx="10333972"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2035647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70AD2CB5-2F63-4573-DA5B-A91DE4F80D1D}"/>
              </a:ext>
            </a:extLst>
          </p:cNvPr>
          <p:cNvSpPr txBox="1"/>
          <p:nvPr/>
        </p:nvSpPr>
        <p:spPr>
          <a:xfrm>
            <a:off x="3048000" y="305237"/>
            <a:ext cx="6096000" cy="954107"/>
          </a:xfrm>
          <a:prstGeom prst="rect">
            <a:avLst/>
          </a:prstGeom>
          <a:noFill/>
        </p:spPr>
        <p:txBody>
          <a:bodyPr wrap="square">
            <a:spAutoFit/>
          </a:bodyPr>
          <a:lstStyle/>
          <a:p>
            <a:pPr algn="ctr"/>
            <a:r>
              <a:rPr lang="en-US" sz="2800" b="1" dirty="0"/>
              <a:t>Trends Shaping Human Resource Management</a:t>
            </a:r>
          </a:p>
        </p:txBody>
      </p:sp>
      <p:pic>
        <p:nvPicPr>
          <p:cNvPr id="6146" name="Picture 2" descr="Challenges in Human Resource Management">
            <a:extLst>
              <a:ext uri="{FF2B5EF4-FFF2-40B4-BE49-F238E27FC236}">
                <a16:creationId xmlns:a16="http://schemas.microsoft.com/office/drawing/2014/main" id="{47099B68-D8F5-5DD7-9D4D-DE74A1DEF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680" y="1686504"/>
            <a:ext cx="10758814" cy="49042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742602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3" name="Group 3">
            <a:extLst>
              <a:ext uri="{FF2B5EF4-FFF2-40B4-BE49-F238E27FC236}">
                <a16:creationId xmlns:a16="http://schemas.microsoft.com/office/drawing/2014/main" id="{2D01356D-80D6-AEE1-4667-E67D59D72987}"/>
              </a:ext>
            </a:extLst>
          </p:cNvPr>
          <p:cNvGrpSpPr>
            <a:grpSpLocks/>
          </p:cNvGrpSpPr>
          <p:nvPr/>
        </p:nvGrpSpPr>
        <p:grpSpPr bwMode="auto">
          <a:xfrm>
            <a:off x="2854187" y="1928286"/>
            <a:ext cx="6824663" cy="4181475"/>
            <a:chOff x="714" y="1003"/>
            <a:chExt cx="4299" cy="2634"/>
          </a:xfrm>
        </p:grpSpPr>
        <p:grpSp>
          <p:nvGrpSpPr>
            <p:cNvPr id="6" name="Group 4">
              <a:extLst>
                <a:ext uri="{FF2B5EF4-FFF2-40B4-BE49-F238E27FC236}">
                  <a16:creationId xmlns:a16="http://schemas.microsoft.com/office/drawing/2014/main" id="{92FB3377-43FD-C516-B538-EBC9DE720BA8}"/>
                </a:ext>
              </a:extLst>
            </p:cNvPr>
            <p:cNvGrpSpPr>
              <a:grpSpLocks/>
            </p:cNvGrpSpPr>
            <p:nvPr/>
          </p:nvGrpSpPr>
          <p:grpSpPr bwMode="auto">
            <a:xfrm>
              <a:off x="1864" y="1531"/>
              <a:ext cx="2002" cy="1575"/>
              <a:chOff x="1878" y="1496"/>
              <a:chExt cx="2002" cy="1360"/>
            </a:xfrm>
          </p:grpSpPr>
          <p:sp>
            <p:nvSpPr>
              <p:cNvPr id="16" name="_s1028">
                <a:extLst>
                  <a:ext uri="{FF2B5EF4-FFF2-40B4-BE49-F238E27FC236}">
                    <a16:creationId xmlns:a16="http://schemas.microsoft.com/office/drawing/2014/main" id="{3AF7BDDF-FE04-5C7E-FAF0-31FE7458B38E}"/>
                  </a:ext>
                </a:extLst>
              </p:cNvPr>
              <p:cNvSpPr>
                <a:spLocks noChangeShapeType="1"/>
              </p:cNvSpPr>
              <p:nvPr/>
            </p:nvSpPr>
            <p:spPr bwMode="blackWhite">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30">
                <a:extLst>
                  <a:ext uri="{FF2B5EF4-FFF2-40B4-BE49-F238E27FC236}">
                    <a16:creationId xmlns:a16="http://schemas.microsoft.com/office/drawing/2014/main" id="{6111FDDB-DF8F-E1BB-E58D-33B4DA959ED6}"/>
                  </a:ext>
                </a:extLst>
              </p:cNvPr>
              <p:cNvSpPr>
                <a:spLocks noChangeShapeType="1"/>
              </p:cNvSpPr>
              <p:nvPr/>
            </p:nvSpPr>
            <p:spPr bwMode="blackWhite">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2">
                <a:extLst>
                  <a:ext uri="{FF2B5EF4-FFF2-40B4-BE49-F238E27FC236}">
                    <a16:creationId xmlns:a16="http://schemas.microsoft.com/office/drawing/2014/main" id="{B2D32C17-E06A-5897-5A8C-A772166F7DD0}"/>
                  </a:ext>
                </a:extLst>
              </p:cNvPr>
              <p:cNvSpPr>
                <a:spLocks noChangeShapeType="1"/>
              </p:cNvSpPr>
              <p:nvPr/>
            </p:nvSpPr>
            <p:spPr bwMode="blackWhite">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_s1034">
                <a:extLst>
                  <a:ext uri="{FF2B5EF4-FFF2-40B4-BE49-F238E27FC236}">
                    <a16:creationId xmlns:a16="http://schemas.microsoft.com/office/drawing/2014/main" id="{9F51BF68-A181-F872-A63D-2F661FDAE91A}"/>
                  </a:ext>
                </a:extLst>
              </p:cNvPr>
              <p:cNvSpPr>
                <a:spLocks noChangeShapeType="1"/>
              </p:cNvSpPr>
              <p:nvPr/>
            </p:nvSpPr>
            <p:spPr bwMode="blackWhite">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0" name="_s1036">
                <a:extLst>
                  <a:ext uri="{FF2B5EF4-FFF2-40B4-BE49-F238E27FC236}">
                    <a16:creationId xmlns:a16="http://schemas.microsoft.com/office/drawing/2014/main" id="{4F385365-B13D-50F7-3FBA-72B053168253}"/>
                  </a:ext>
                </a:extLst>
              </p:cNvPr>
              <p:cNvSpPr>
                <a:spLocks noChangeShapeType="1"/>
              </p:cNvSpPr>
              <p:nvPr/>
            </p:nvSpPr>
            <p:spPr bwMode="blackWhite">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1" name="_s1038">
                <a:extLst>
                  <a:ext uri="{FF2B5EF4-FFF2-40B4-BE49-F238E27FC236}">
                    <a16:creationId xmlns:a16="http://schemas.microsoft.com/office/drawing/2014/main" id="{14F12CF4-BB75-3E42-50D4-2682E6F4174E}"/>
                  </a:ext>
                </a:extLst>
              </p:cNvPr>
              <p:cNvSpPr>
                <a:spLocks noChangeShapeType="1"/>
              </p:cNvSpPr>
              <p:nvPr/>
            </p:nvSpPr>
            <p:spPr bwMode="blackWhite">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9" name="AutoShape 11" descr="redfill01">
              <a:extLst>
                <a:ext uri="{FF2B5EF4-FFF2-40B4-BE49-F238E27FC236}">
                  <a16:creationId xmlns:a16="http://schemas.microsoft.com/office/drawing/2014/main" id="{A30BD95F-C1B1-486B-6B54-557224D3C0B2}"/>
                </a:ext>
              </a:extLst>
            </p:cNvPr>
            <p:cNvSpPr>
              <a:spLocks noChangeArrowheads="1"/>
            </p:cNvSpPr>
            <p:nvPr/>
          </p:nvSpPr>
          <p:spPr bwMode="blackWhite">
            <a:xfrm>
              <a:off x="2287" y="1003"/>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Globalization </a:t>
              </a:r>
              <a:br>
                <a:rPr lang="en-US" altLang="en-US" sz="1600">
                  <a:latin typeface="Franklin Gothic Medium" panose="020B0603020102020204" pitchFamily="34" charset="0"/>
                </a:rPr>
              </a:br>
              <a:r>
                <a:rPr lang="en-US" altLang="en-US" sz="1600">
                  <a:latin typeface="Franklin Gothic Medium" panose="020B0603020102020204" pitchFamily="34" charset="0"/>
                </a:rPr>
                <a:t>and Competition Trends</a:t>
              </a:r>
            </a:p>
          </p:txBody>
        </p:sp>
        <p:sp>
          <p:nvSpPr>
            <p:cNvPr id="10" name="AutoShape 12" descr="bluefill01">
              <a:extLst>
                <a:ext uri="{FF2B5EF4-FFF2-40B4-BE49-F238E27FC236}">
                  <a16:creationId xmlns:a16="http://schemas.microsoft.com/office/drawing/2014/main" id="{74DA6F74-011F-1EFF-BB2E-CF07B49AA5E9}"/>
                </a:ext>
              </a:extLst>
            </p:cNvPr>
            <p:cNvSpPr>
              <a:spLocks noChangeArrowheads="1"/>
            </p:cNvSpPr>
            <p:nvPr/>
          </p:nvSpPr>
          <p:spPr bwMode="blackWhite">
            <a:xfrm>
              <a:off x="3867" y="1683"/>
              <a:ext cx="1146" cy="530"/>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Technological Trends</a:t>
              </a:r>
            </a:p>
          </p:txBody>
        </p:sp>
        <p:sp>
          <p:nvSpPr>
            <p:cNvPr id="11" name="AutoShape 13" descr="grayfill01">
              <a:extLst>
                <a:ext uri="{FF2B5EF4-FFF2-40B4-BE49-F238E27FC236}">
                  <a16:creationId xmlns:a16="http://schemas.microsoft.com/office/drawing/2014/main" id="{F13A1285-51FC-173C-04C3-DAD9B2F0BE6C}"/>
                </a:ext>
              </a:extLst>
            </p:cNvPr>
            <p:cNvSpPr>
              <a:spLocks noChangeArrowheads="1"/>
            </p:cNvSpPr>
            <p:nvPr/>
          </p:nvSpPr>
          <p:spPr bwMode="blackWhite">
            <a:xfrm>
              <a:off x="719" y="1665"/>
              <a:ext cx="1146" cy="530"/>
            </a:xfrm>
            <a:prstGeom prst="roundRect">
              <a:avLst>
                <a:gd name="adj" fmla="val 16667"/>
              </a:avLst>
            </a:prstGeom>
            <a:blipFill dpi="0" rotWithShape="1">
              <a:blip r:embed="rId5"/>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Indebtedness (“Leverage”) and Deregulation</a:t>
              </a:r>
            </a:p>
          </p:txBody>
        </p:sp>
        <p:sp>
          <p:nvSpPr>
            <p:cNvPr id="12" name="AutoShape 14" descr="purplefill01">
              <a:extLst>
                <a:ext uri="{FF2B5EF4-FFF2-40B4-BE49-F238E27FC236}">
                  <a16:creationId xmlns:a16="http://schemas.microsoft.com/office/drawing/2014/main" id="{7FB513EF-8BC3-A153-5127-F4ADF5D51E74}"/>
                </a:ext>
              </a:extLst>
            </p:cNvPr>
            <p:cNvSpPr>
              <a:spLocks noChangeArrowheads="1"/>
            </p:cNvSpPr>
            <p:nvPr/>
          </p:nvSpPr>
          <p:spPr bwMode="blackWhite">
            <a:xfrm>
              <a:off x="714" y="2453"/>
              <a:ext cx="1146" cy="530"/>
            </a:xfrm>
            <a:prstGeom prst="roundRect">
              <a:avLst>
                <a:gd name="adj" fmla="val 16667"/>
              </a:avLst>
            </a:prstGeom>
            <a:blipFill dpi="0" rotWithShape="1">
              <a:blip r:embed="rId6"/>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Trends in the Nature of Work</a:t>
              </a:r>
            </a:p>
          </p:txBody>
        </p:sp>
        <p:sp>
          <p:nvSpPr>
            <p:cNvPr id="13" name="AutoShape 15" descr="greenfill01">
              <a:extLst>
                <a:ext uri="{FF2B5EF4-FFF2-40B4-BE49-F238E27FC236}">
                  <a16:creationId xmlns:a16="http://schemas.microsoft.com/office/drawing/2014/main" id="{7C54E5CC-3165-F5FA-D758-47CEFD7519C2}"/>
                </a:ext>
              </a:extLst>
            </p:cNvPr>
            <p:cNvSpPr>
              <a:spLocks noChangeArrowheads="1"/>
            </p:cNvSpPr>
            <p:nvPr/>
          </p:nvSpPr>
          <p:spPr bwMode="blackWhite">
            <a:xfrm>
              <a:off x="3863" y="2449"/>
              <a:ext cx="1146" cy="530"/>
            </a:xfrm>
            <a:prstGeom prst="roundRect">
              <a:avLst>
                <a:gd name="adj" fmla="val 16667"/>
              </a:avLst>
            </a:prstGeom>
            <a:blipFill dpi="0" rotWithShape="1">
              <a:blip r:embed="rId7"/>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Workforce and Demographic Trends</a:t>
              </a:r>
            </a:p>
          </p:txBody>
        </p:sp>
        <p:sp>
          <p:nvSpPr>
            <p:cNvPr id="14" name="AutoShape 16" descr="tanfill01">
              <a:extLst>
                <a:ext uri="{FF2B5EF4-FFF2-40B4-BE49-F238E27FC236}">
                  <a16:creationId xmlns:a16="http://schemas.microsoft.com/office/drawing/2014/main" id="{D35B9E16-0EF8-608D-9234-7C945C3F08F5}"/>
                </a:ext>
              </a:extLst>
            </p:cNvPr>
            <p:cNvSpPr>
              <a:spLocks noChangeArrowheads="1"/>
            </p:cNvSpPr>
            <p:nvPr/>
          </p:nvSpPr>
          <p:spPr bwMode="blackWhite">
            <a:xfrm>
              <a:off x="2293" y="3107"/>
              <a:ext cx="1146" cy="530"/>
            </a:xfrm>
            <a:prstGeom prst="roundRect">
              <a:avLst>
                <a:gd name="adj" fmla="val 16667"/>
              </a:avLst>
            </a:prstGeom>
            <a:blipFill dpi="0" rotWithShape="1">
              <a:blip r:embed="rId8"/>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Economic Challenges and Trends</a:t>
              </a:r>
            </a:p>
          </p:txBody>
        </p:sp>
        <p:sp>
          <p:nvSpPr>
            <p:cNvPr id="15" name="AutoShape 17">
              <a:extLst>
                <a:ext uri="{FF2B5EF4-FFF2-40B4-BE49-F238E27FC236}">
                  <a16:creationId xmlns:a16="http://schemas.microsoft.com/office/drawing/2014/main" id="{63A2F18A-7FA7-1918-07F6-8834A95D6531}"/>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Trends in HR Management</a:t>
              </a:r>
            </a:p>
          </p:txBody>
        </p:sp>
      </p:grpSp>
      <p:sp>
        <p:nvSpPr>
          <p:cNvPr id="23" name="TextBox 22">
            <a:extLst>
              <a:ext uri="{FF2B5EF4-FFF2-40B4-BE49-F238E27FC236}">
                <a16:creationId xmlns:a16="http://schemas.microsoft.com/office/drawing/2014/main" id="{70AD2CB5-2F63-4573-DA5B-A91DE4F80D1D}"/>
              </a:ext>
            </a:extLst>
          </p:cNvPr>
          <p:cNvSpPr txBox="1"/>
          <p:nvPr/>
        </p:nvSpPr>
        <p:spPr>
          <a:xfrm>
            <a:off x="3048000" y="305237"/>
            <a:ext cx="6096000" cy="954107"/>
          </a:xfrm>
          <a:prstGeom prst="rect">
            <a:avLst/>
          </a:prstGeom>
          <a:noFill/>
        </p:spPr>
        <p:txBody>
          <a:bodyPr wrap="square">
            <a:spAutoFit/>
          </a:bodyPr>
          <a:lstStyle/>
          <a:p>
            <a:pPr algn="ctr"/>
            <a:r>
              <a:rPr lang="en-US" sz="2800" b="1" dirty="0"/>
              <a:t>Trends Shaping Human Resource Management</a:t>
            </a:r>
          </a:p>
        </p:txBody>
      </p:sp>
    </p:spTree>
    <p:extLst>
      <p:ext uri="{BB962C8B-B14F-4D97-AF65-F5344CB8AC3E}">
        <p14:creationId xmlns:p14="http://schemas.microsoft.com/office/powerpoint/2010/main" val="29671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713ABA-9F7B-4025-9F1E-91E001F1DB27}"/>
</file>

<file path=customXml/itemProps2.xml><?xml version="1.0" encoding="utf-8"?>
<ds:datastoreItem xmlns:ds="http://schemas.openxmlformats.org/officeDocument/2006/customXml" ds:itemID="{985C4B75-A0FC-485F-9F22-398DA111D7D6}"/>
</file>

<file path=customXml/itemProps3.xml><?xml version="1.0" encoding="utf-8"?>
<ds:datastoreItem xmlns:ds="http://schemas.openxmlformats.org/officeDocument/2006/customXml" ds:itemID="{2E83122F-DA8E-4BEB-B91B-A1BBF01556A0}"/>
</file>

<file path=docProps/app.xml><?xml version="1.0" encoding="utf-8"?>
<Properties xmlns="http://schemas.openxmlformats.org/officeDocument/2006/extended-properties" xmlns:vt="http://schemas.openxmlformats.org/officeDocument/2006/docPropsVTypes">
  <TotalTime>0</TotalTime>
  <Words>2064</Words>
  <Application>Microsoft Office PowerPoint</Application>
  <PresentationFormat>Widescreen</PresentationFormat>
  <Paragraphs>305</Paragraphs>
  <Slides>40</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Aharoni</vt:lpstr>
      <vt:lpstr>Alexandria</vt:lpstr>
      <vt:lpstr>Arial</vt:lpstr>
      <vt:lpstr>Calibri</vt:lpstr>
      <vt:lpstr>Calibri Light</vt:lpstr>
      <vt:lpstr>Courier New</vt:lpstr>
      <vt:lpstr>Franklin Gothic Medium</vt:lpstr>
      <vt:lpstr>Roboto Light</vt:lpstr>
      <vt:lpstr>Times New Roman</vt:lpstr>
      <vt:lpstr>Wingdings</vt:lpstr>
      <vt:lpstr>Office Theme</vt:lpstr>
      <vt:lpstr>PowerPoint Presentation</vt:lpstr>
      <vt:lpstr>Lec.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268</cp:revision>
  <dcterms:created xsi:type="dcterms:W3CDTF">2024-05-21T09:15:01Z</dcterms:created>
  <dcterms:modified xsi:type="dcterms:W3CDTF">2024-07-31T18:43:26Z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