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2"/>
  </p:notesMasterIdLst>
  <p:sldIdLst>
    <p:sldId id="303" r:id="rId5"/>
    <p:sldId id="313" r:id="rId6"/>
    <p:sldId id="496" r:id="rId7"/>
    <p:sldId id="497" r:id="rId8"/>
    <p:sldId id="498" r:id="rId9"/>
    <p:sldId id="256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496"/>
            <p14:sldId id="497"/>
            <p14:sldId id="498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336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070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87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60861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Foundations Of Project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44373" y="443361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Introduction</a:t>
            </a:r>
          </a:p>
          <a:p>
            <a:pPr algn="ctr"/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20057" y="4904484"/>
            <a:ext cx="25551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101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1175" y="5920147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 :</a:t>
            </a:r>
          </a:p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Dr.Abdelrehim Nader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63"/>
    </mc:Choice>
    <mc:Fallback xmlns="">
      <p:transition spd="slow" advTm="1026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1:</a:t>
            </a:r>
            <a:r>
              <a:rPr lang="en-US" sz="1400" b="1" dirty="0"/>
              <a:t>Overview of Project Management.</a:t>
            </a:r>
          </a:p>
          <a:p>
            <a:pPr>
              <a:lnSpc>
                <a:spcPct val="200000"/>
              </a:lnSpc>
            </a:pP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2:</a:t>
            </a:r>
            <a:r>
              <a:rPr lang="en-US" sz="1400" b="1" dirty="0"/>
              <a:t>Project Life Cycle &amp; Stakeholders management.</a:t>
            </a:r>
            <a:endParaRPr lang="en-US" sz="14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3:</a:t>
            </a:r>
            <a:r>
              <a:rPr lang="en-US" sz="1400" b="1" dirty="0"/>
              <a:t>Organizational Structure &amp; Its Impact on Project Management.</a:t>
            </a:r>
            <a:endParaRPr lang="en-US" sz="14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4:</a:t>
            </a:r>
            <a:r>
              <a:rPr lang="en-US" sz="1400" b="1" dirty="0"/>
              <a:t>Mission, Vision, Objectives and Culture of Organization.</a:t>
            </a: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5:</a:t>
            </a:r>
            <a:r>
              <a:rPr lang="en-US" sz="1400" b="1" dirty="0"/>
              <a:t>Planning, strategy and project selection.</a:t>
            </a:r>
            <a:endParaRPr lang="en-US" sz="14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6:</a:t>
            </a:r>
            <a:r>
              <a:rPr lang="en-US" sz="1400" b="1" dirty="0"/>
              <a:t>Project portfolio management system.</a:t>
            </a:r>
            <a:endParaRPr lang="en-US" sz="14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63505" y="2503149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sz="1400" b="1" dirty="0"/>
              <a:t>Project Scope Management.</a:t>
            </a:r>
            <a:endParaRPr lang="en-US" sz="14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sz="1400" b="1" dirty="0"/>
              <a:t>Managing Risk part1</a:t>
            </a:r>
            <a:endParaRPr lang="en-US" sz="14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 : </a:t>
            </a:r>
            <a:r>
              <a:rPr lang="en-US" sz="1400" b="1" dirty="0"/>
              <a:t>Managing Risk part2</a:t>
            </a:r>
            <a:b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sz="1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Chapter10:</a:t>
            </a:r>
            <a:r>
              <a:rPr lang="en-US" sz="1400" b="1" dirty="0"/>
              <a:t> Estimating project times and costs.</a:t>
            </a:r>
            <a:r>
              <a:rPr lang="en-US" sz="1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1400" dirty="0">
              <a:latin typeface="Alexandria" charset="0"/>
              <a:cs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404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29190E-9279-F4AF-D65B-3A2C0DD17C51}"/>
              </a:ext>
            </a:extLst>
          </p:cNvPr>
          <p:cNvSpPr txBox="1"/>
          <p:nvPr/>
        </p:nvSpPr>
        <p:spPr>
          <a:xfrm>
            <a:off x="4092245" y="2326043"/>
            <a:ext cx="4871847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Zoom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790726-3E77-CC5C-C239-42A664FA67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920" y="3080228"/>
            <a:ext cx="46196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00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Evaluation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85474" y="1630026"/>
            <a:ext cx="12619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883092-3F8E-31B1-6B16-E0F039ECA641}"/>
              </a:ext>
            </a:extLst>
          </p:cNvPr>
          <p:cNvSpPr txBox="1"/>
          <p:nvPr/>
        </p:nvSpPr>
        <p:spPr>
          <a:xfrm>
            <a:off x="3385473" y="2379319"/>
            <a:ext cx="7307108" cy="4253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Weekly Quiz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8 Questions/8 Marks-  in 24 Minutes.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Final Test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- 20 Marks-  in 60 Minutes.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00AEE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-True or False 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00AEE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-MCQ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00AEE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-Verbal (Audio)</a:t>
            </a:r>
          </a:p>
        </p:txBody>
      </p:sp>
    </p:spTree>
    <p:extLst>
      <p:ext uri="{BB962C8B-B14F-4D97-AF65-F5344CB8AC3E}">
        <p14:creationId xmlns:p14="http://schemas.microsoft.com/office/powerpoint/2010/main" val="624082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C79783-45A8-0142-296F-507D0B9BBC3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2" t="19191" b="4745"/>
          <a:stretch/>
        </p:blipFill>
        <p:spPr>
          <a:xfrm>
            <a:off x="19256" y="79513"/>
            <a:ext cx="12172743" cy="677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9"/>
    </mc:Choice>
    <mc:Fallback xmlns="">
      <p:transition spd="slow" advTm="308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38F57B8-0D69-469A-8B49-FE53D07245FC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185</Words>
  <Application>Microsoft Office PowerPoint</Application>
  <PresentationFormat>Widescreen</PresentationFormat>
  <Paragraphs>44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26</cp:revision>
  <dcterms:created xsi:type="dcterms:W3CDTF">2023-04-29T09:08:00Z</dcterms:created>
  <dcterms:modified xsi:type="dcterms:W3CDTF">2024-05-31T08:45:57Z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