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4"/>
  </p:notesMasterIdLst>
  <p:sldIdLst>
    <p:sldId id="260" r:id="rId2"/>
    <p:sldId id="302" r:id="rId3"/>
    <p:sldId id="462" r:id="rId4"/>
    <p:sldId id="463" r:id="rId5"/>
    <p:sldId id="466" r:id="rId6"/>
    <p:sldId id="464" r:id="rId7"/>
    <p:sldId id="339" r:id="rId8"/>
    <p:sldId id="299" r:id="rId9"/>
    <p:sldId id="306" r:id="rId10"/>
    <p:sldId id="512" r:id="rId11"/>
    <p:sldId id="467" r:id="rId12"/>
    <p:sldId id="468" r:id="rId13"/>
    <p:sldId id="506" r:id="rId14"/>
    <p:sldId id="475" r:id="rId15"/>
    <p:sldId id="476" r:id="rId16"/>
    <p:sldId id="513" r:id="rId17"/>
    <p:sldId id="510" r:id="rId18"/>
    <p:sldId id="515" r:id="rId19"/>
    <p:sldId id="511" r:id="rId20"/>
    <p:sldId id="514" r:id="rId21"/>
    <p:sldId id="469" r:id="rId22"/>
    <p:sldId id="477" r:id="rId23"/>
    <p:sldId id="478" r:id="rId24"/>
    <p:sldId id="486" r:id="rId25"/>
    <p:sldId id="508" r:id="rId26"/>
    <p:sldId id="487" r:id="rId27"/>
    <p:sldId id="488" r:id="rId28"/>
    <p:sldId id="489" r:id="rId29"/>
    <p:sldId id="490" r:id="rId30"/>
    <p:sldId id="507" r:id="rId31"/>
    <p:sldId id="493" r:id="rId32"/>
    <p:sldId id="494" r:id="rId33"/>
    <p:sldId id="495" r:id="rId34"/>
    <p:sldId id="496" r:id="rId35"/>
    <p:sldId id="479" r:id="rId36"/>
    <p:sldId id="497" r:id="rId37"/>
    <p:sldId id="509" r:id="rId38"/>
    <p:sldId id="480" r:id="rId39"/>
    <p:sldId id="481" r:id="rId40"/>
    <p:sldId id="498" r:id="rId41"/>
    <p:sldId id="482" r:id="rId42"/>
    <p:sldId id="499" r:id="rId43"/>
    <p:sldId id="500" r:id="rId44"/>
    <p:sldId id="501" r:id="rId45"/>
    <p:sldId id="483" r:id="rId46"/>
    <p:sldId id="474" r:id="rId47"/>
    <p:sldId id="502" r:id="rId48"/>
    <p:sldId id="503" r:id="rId49"/>
    <p:sldId id="504" r:id="rId50"/>
    <p:sldId id="461" r:id="rId51"/>
    <p:sldId id="505" r:id="rId52"/>
    <p:sldId id="276"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285" autoAdjust="0"/>
  </p:normalViewPr>
  <p:slideViewPr>
    <p:cSldViewPr snapToGrid="0">
      <p:cViewPr varScale="1">
        <p:scale>
          <a:sx n="70" d="100"/>
          <a:sy n="70" d="100"/>
        </p:scale>
        <p:origin x="456"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11/20/2023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dirty="0" smtClean="0"/>
              <a:t>Lecture 9 Business Intelligence and Analytics </a:t>
            </a:r>
            <a:endParaRPr lang="en-US" dirty="0"/>
          </a:p>
        </p:txBody>
      </p:sp>
      <p:sp>
        <p:nvSpPr>
          <p:cNvPr id="5" name="Footer Placeholder 4"/>
          <p:cNvSpPr>
            <a:spLocks noGrp="1"/>
          </p:cNvSpPr>
          <p:nvPr>
            <p:ph type="ftr" sz="quarter" idx="11"/>
          </p:nvPr>
        </p:nvSpPr>
        <p:spPr/>
        <p:txBody>
          <a:bodyPr/>
          <a:lstStyle/>
          <a:p>
            <a:r>
              <a:rPr lang="en-US" dirty="0" smtClean="0"/>
              <a:t>www.midocean.ae</a:t>
            </a:r>
            <a:endParaRPr lang="en-US" dirty="0"/>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dirty="0" smtClean="0"/>
              <a:t>Lecture 9 Business Intelligence and Analytics </a:t>
            </a:r>
          </a:p>
        </p:txBody>
      </p:sp>
      <p:sp>
        <p:nvSpPr>
          <p:cNvPr id="27" name="Footer Placeholder 26"/>
          <p:cNvSpPr>
            <a:spLocks noGrp="1"/>
          </p:cNvSpPr>
          <p:nvPr>
            <p:ph type="ftr" sz="quarter" idx="11"/>
          </p:nvPr>
        </p:nvSpPr>
        <p:spPr/>
        <p:txBody>
          <a:bodyPr/>
          <a:lstStyle/>
          <a:p>
            <a:r>
              <a:rPr lang="en-US" dirty="0" smtClean="0">
                <a:solidFill>
                  <a:schemeClr val="bg1"/>
                </a:solidFill>
              </a:rPr>
              <a:t>www.midocean.ae</a:t>
            </a:r>
          </a:p>
        </p:txBody>
      </p:sp>
      <p:sp>
        <p:nvSpPr>
          <p:cNvPr id="28" name="Slide Number Placeholder 27"/>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dirty="0" smtClean="0"/>
              <a:t>Lecture 9 Business Intelligence and Analytics </a:t>
            </a:r>
            <a:endParaRPr lang="en-US" dirty="0"/>
          </a:p>
        </p:txBody>
      </p:sp>
      <p:sp>
        <p:nvSpPr>
          <p:cNvPr id="5" name="Footer Placeholder 4"/>
          <p:cNvSpPr>
            <a:spLocks noGrp="1"/>
          </p:cNvSpPr>
          <p:nvPr>
            <p:ph type="ftr" sz="quarter" idx="11"/>
          </p:nvPr>
        </p:nvSpPr>
        <p:spPr/>
        <p:txBody>
          <a:bodyPr/>
          <a:lstStyle/>
          <a:p>
            <a:r>
              <a:rPr lang="en-US" dirty="0" smtClean="0"/>
              <a:t>www.midocean.ae</a:t>
            </a:r>
            <a:endParaRPr lang="en-US" dirty="0"/>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dirty="0" smtClean="0"/>
              <a:t>Lecture 9 Business Intelligence and Analytics </a:t>
            </a:r>
            <a:endParaRPr lang="en-US" dirty="0"/>
          </a:p>
        </p:txBody>
      </p:sp>
      <p:sp>
        <p:nvSpPr>
          <p:cNvPr id="6" name="Footer Placeholder 5"/>
          <p:cNvSpPr>
            <a:spLocks noGrp="1"/>
          </p:cNvSpPr>
          <p:nvPr>
            <p:ph type="ftr" sz="quarter" idx="11"/>
          </p:nvPr>
        </p:nvSpPr>
        <p:spPr/>
        <p:txBody>
          <a:bodyPr/>
          <a:lstStyle/>
          <a:p>
            <a:r>
              <a:rPr lang="en-US" dirty="0" smtClean="0"/>
              <a:t>www.midocean.ae</a:t>
            </a:r>
            <a:endParaRPr lang="en-US" dirty="0"/>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dirty="0" smtClean="0"/>
              <a:t>Lecture 9 Business Intelligence and Analytics </a:t>
            </a:r>
            <a:endParaRPr lang="en-US" dirty="0"/>
          </a:p>
        </p:txBody>
      </p:sp>
      <p:sp>
        <p:nvSpPr>
          <p:cNvPr id="8" name="Footer Placeholder 7"/>
          <p:cNvSpPr>
            <a:spLocks noGrp="1"/>
          </p:cNvSpPr>
          <p:nvPr>
            <p:ph type="ftr" sz="quarter" idx="11"/>
          </p:nvPr>
        </p:nvSpPr>
        <p:spPr/>
        <p:txBody>
          <a:bodyPr/>
          <a:lstStyle/>
          <a:p>
            <a:r>
              <a:rPr lang="en-US" dirty="0" smtClean="0"/>
              <a:t>www.midocean.ae</a:t>
            </a:r>
            <a:endParaRPr lang="en-US" dirty="0"/>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dirty="0" smtClean="0"/>
              <a:t>Lecture 9 Business Intelligence and Analytics </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smtClean="0"/>
              <a:t>Lecture 9 Business Intelligence and Analytics </a:t>
            </a:r>
            <a:endParaRPr lang="en-US" dirty="0"/>
          </a:p>
        </p:txBody>
      </p:sp>
      <p:sp>
        <p:nvSpPr>
          <p:cNvPr id="3" name="Footer Placeholder 2"/>
          <p:cNvSpPr>
            <a:spLocks noGrp="1"/>
          </p:cNvSpPr>
          <p:nvPr>
            <p:ph type="ftr" sz="quarter" idx="11"/>
          </p:nvPr>
        </p:nvSpPr>
        <p:spPr/>
        <p:txBody>
          <a:bodyPr/>
          <a:lstStyle/>
          <a:p>
            <a:r>
              <a:rPr lang="en-US" dirty="0" smtClean="0"/>
              <a:t>www.midocean.ae</a:t>
            </a:r>
            <a:endParaRPr lang="en-US" dirty="0"/>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dirty="0" smtClean="0"/>
              <a:t>Lecture 9 Business Intelligence and Analytics </a:t>
            </a:r>
            <a:endParaRPr lang="en-US" dirty="0"/>
          </a:p>
        </p:txBody>
      </p:sp>
      <p:sp>
        <p:nvSpPr>
          <p:cNvPr id="6" name="Footer Placeholder 5"/>
          <p:cNvSpPr>
            <a:spLocks noGrp="1"/>
          </p:cNvSpPr>
          <p:nvPr>
            <p:ph type="ftr" sz="quarter" idx="11"/>
          </p:nvPr>
        </p:nvSpPr>
        <p:spPr/>
        <p:txBody>
          <a:bodyPr/>
          <a:lstStyle/>
          <a:p>
            <a:r>
              <a:rPr lang="en-US" dirty="0" smtClean="0"/>
              <a:t>www.midocean.ae</a:t>
            </a:r>
            <a:endParaRPr lang="en-US" dirty="0"/>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dirty="0" smtClean="0"/>
              <a:t>Lecture 9 Business Intelligence and Analytics </a:t>
            </a:r>
            <a:endParaRPr lang="en-US" dirty="0"/>
          </a:p>
        </p:txBody>
      </p:sp>
      <p:sp>
        <p:nvSpPr>
          <p:cNvPr id="6" name="Footer Placeholder 5"/>
          <p:cNvSpPr>
            <a:spLocks noGrp="1"/>
          </p:cNvSpPr>
          <p:nvPr>
            <p:ph type="ftr" sz="quarter" idx="11"/>
          </p:nvPr>
        </p:nvSpPr>
        <p:spPr/>
        <p:txBody>
          <a:bodyPr/>
          <a:lstStyle/>
          <a:p>
            <a:r>
              <a:rPr lang="en-US" dirty="0" smtClean="0"/>
              <a:t>www.midocean.ae</a:t>
            </a:r>
            <a:endParaRPr lang="en-US" dirty="0"/>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dirty="0" smtClean="0"/>
              <a:t>Lecture 9 Business Intelligence and Analytics </a:t>
            </a:r>
            <a:endParaRPr lang="en-US" dirty="0"/>
          </a:p>
        </p:txBody>
      </p:sp>
      <p:sp>
        <p:nvSpPr>
          <p:cNvPr id="5" name="Footer Placeholder 4"/>
          <p:cNvSpPr>
            <a:spLocks noGrp="1"/>
          </p:cNvSpPr>
          <p:nvPr>
            <p:ph type="ftr" sz="quarter" idx="11"/>
          </p:nvPr>
        </p:nvSpPr>
        <p:spPr/>
        <p:txBody>
          <a:bodyPr/>
          <a:lstStyle/>
          <a:p>
            <a:r>
              <a:rPr lang="en-US" dirty="0" smtClean="0"/>
              <a:t>www.midocean.ae</a:t>
            </a:r>
            <a:endParaRPr lang="en-US" dirty="0"/>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dirty="0" smtClean="0"/>
              <a:t>Lecture 9 Business Intelligence and Analytics </a:t>
            </a:r>
            <a:endParaRPr lang="en-US" dirty="0"/>
          </a:p>
        </p:txBody>
      </p:sp>
      <p:sp>
        <p:nvSpPr>
          <p:cNvPr id="5" name="Footer Placeholder 4"/>
          <p:cNvSpPr>
            <a:spLocks noGrp="1"/>
          </p:cNvSpPr>
          <p:nvPr>
            <p:ph type="ftr" sz="quarter" idx="11"/>
          </p:nvPr>
        </p:nvSpPr>
        <p:spPr/>
        <p:txBody>
          <a:bodyPr/>
          <a:lstStyle/>
          <a:p>
            <a:r>
              <a:rPr lang="en-US" dirty="0" smtClean="0"/>
              <a:t>www.midocean.ae</a:t>
            </a:r>
            <a:endParaRPr lang="en-US" dirty="0"/>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dirty="0" smtClean="0"/>
              <a:t>Lecture 9 Business Intelligence and Analytics </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dirty="0" smtClean="0"/>
              <a:t>Lecture 9 Business Intelligence and Analytics </a:t>
            </a:r>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p4"/><Relationship Id="rId1" Type="http://schemas.openxmlformats.org/officeDocument/2006/relationships/video" Target="NULL" TargetMode="Externa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1877437"/>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Principles of Management Information Systems</a:t>
            </a:r>
          </a:p>
          <a:p>
            <a:r>
              <a:rPr lang="en-US" sz="2800" b="1" dirty="0" smtClean="0">
                <a:solidFill>
                  <a:srgbClr val="00B0F0"/>
                </a:solidFill>
                <a:latin typeface="Times New Roman" panose="02020603050405020304" pitchFamily="18" charset="0"/>
                <a:cs typeface="Times New Roman" panose="02020603050405020304" pitchFamily="18" charset="0"/>
              </a:rPr>
              <a:t>MGM331</a:t>
            </a:r>
            <a:endParaRPr lang="en-US" sz="3200" b="1" dirty="0" smtClean="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9</a:t>
            </a:r>
          </a:p>
          <a:p>
            <a:r>
              <a:rPr lang="en-US" sz="2800" b="1" dirty="0">
                <a:solidFill>
                  <a:schemeClr val="tx1"/>
                </a:solidFill>
                <a:latin typeface="Times New Roman" panose="02020603050405020304" pitchFamily="18" charset="0"/>
                <a:cs typeface="Times New Roman" panose="02020603050405020304" pitchFamily="18" charset="0"/>
              </a:rPr>
              <a:t>Business Intelligence and Analytics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Eng. Youssef Ntefeh</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a:t>
            </a:r>
            <a:r>
              <a:rPr lang="en-US" dirty="0" smtClean="0"/>
              <a:t>9</a:t>
            </a:r>
            <a:endParaRPr lang="en-US" dirty="0"/>
          </a:p>
        </p:txBody>
      </p:sp>
      <p:sp>
        <p:nvSpPr>
          <p:cNvPr id="3" name="Content Placeholder 2"/>
          <p:cNvSpPr>
            <a:spLocks noGrp="1"/>
          </p:cNvSpPr>
          <p:nvPr>
            <p:ph idx="1"/>
          </p:nvPr>
        </p:nvSpPr>
        <p:spPr/>
        <p:txBody>
          <a:bodyPr>
            <a:normAutofit fontScale="85000" lnSpcReduction="20000"/>
          </a:bodyPr>
          <a:lstStyle/>
          <a:p>
            <a:r>
              <a:rPr lang="en-US" dirty="0"/>
              <a:t>We are living in the age of big data, with new data flooding us from all directions at </a:t>
            </a:r>
            <a:r>
              <a:rPr lang="en-US" dirty="0" smtClean="0"/>
              <a:t>the incomprehensible </a:t>
            </a:r>
            <a:r>
              <a:rPr lang="en-US" dirty="0"/>
              <a:t>speed of nearly a zettabyte (1 trillion </a:t>
            </a:r>
            <a:r>
              <a:rPr lang="en-US" dirty="0" smtClean="0"/>
              <a:t>gigabytes) </a:t>
            </a:r>
            <a:r>
              <a:rPr lang="en-US" dirty="0"/>
              <a:t>per </a:t>
            </a:r>
            <a:r>
              <a:rPr lang="en-US" dirty="0" smtClean="0"/>
              <a:t>year.</a:t>
            </a:r>
          </a:p>
          <a:p>
            <a:r>
              <a:rPr lang="en-US" dirty="0" smtClean="0"/>
              <a:t>What is most exciting about this data is not its amount, but rather the fact that we are gaining the tools and understanding to do something truly meaningful with it. </a:t>
            </a:r>
          </a:p>
          <a:p>
            <a:r>
              <a:rPr lang="en-US" dirty="0" smtClean="0"/>
              <a:t>Organizations </a:t>
            </a:r>
            <a:r>
              <a:rPr lang="en-US" dirty="0"/>
              <a:t>are learning to </a:t>
            </a:r>
            <a:r>
              <a:rPr lang="en-US" dirty="0" smtClean="0"/>
              <a:t>analyze large </a:t>
            </a:r>
            <a:r>
              <a:rPr lang="en-US" dirty="0"/>
              <a:t>amounts of data not only to measure past and current performance but also to make predictions about the </a:t>
            </a:r>
            <a:r>
              <a:rPr lang="en-US" dirty="0" smtClean="0"/>
              <a:t>future.</a:t>
            </a:r>
          </a:p>
          <a:p>
            <a:r>
              <a:rPr lang="en-US" dirty="0" smtClean="0"/>
              <a:t>These </a:t>
            </a:r>
            <a:r>
              <a:rPr lang="en-US" dirty="0"/>
              <a:t>forecasts will drive anticipatory actions to improve business strategies, strengthen business operations, and enrich decision making—enabling the organization to become more competitive.</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7593879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a:t>
            </a:r>
            <a:r>
              <a:rPr lang="en-US" dirty="0" smtClean="0"/>
              <a:t>9</a:t>
            </a:r>
            <a:endParaRPr lang="en-US" dirty="0"/>
          </a:p>
        </p:txBody>
      </p:sp>
      <p:sp>
        <p:nvSpPr>
          <p:cNvPr id="3" name="Content Placeholder 2"/>
          <p:cNvSpPr>
            <a:spLocks noGrp="1"/>
          </p:cNvSpPr>
          <p:nvPr>
            <p:ph idx="1"/>
          </p:nvPr>
        </p:nvSpPr>
        <p:spPr/>
        <p:txBody>
          <a:bodyPr>
            <a:normAutofit/>
          </a:bodyPr>
          <a:lstStyle/>
          <a:p>
            <a:r>
              <a:rPr lang="en-US" dirty="0" smtClean="0"/>
              <a:t>Business </a:t>
            </a:r>
            <a:r>
              <a:rPr lang="en-US" dirty="0"/>
              <a:t>users need easier and faster ways to discover relevant patterns and insights into data to better support their decision making and to make their companies more agile</a:t>
            </a:r>
            <a:r>
              <a:rPr lang="en-US" dirty="0" smtClean="0"/>
              <a:t>.</a:t>
            </a:r>
          </a:p>
          <a:p>
            <a:r>
              <a:rPr lang="en-US" dirty="0" smtClean="0"/>
              <a:t>Companies </a:t>
            </a:r>
            <a:r>
              <a:rPr lang="en-US" dirty="0"/>
              <a:t>that have access to the same kind of data as their competitors but can analyze it sooner to take action faster will outpace their </a:t>
            </a:r>
            <a:r>
              <a:rPr lang="en-US" dirty="0" smtClean="0"/>
              <a:t>peers.</a:t>
            </a:r>
          </a:p>
          <a:p>
            <a:r>
              <a:rPr lang="en-US" dirty="0" smtClean="0"/>
              <a:t>Providing </a:t>
            </a:r>
            <a:r>
              <a:rPr lang="en-US" dirty="0"/>
              <a:t>BI tools and making business analytics more understandable and accessible to these users should be a key strategy of organizations.</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7415855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a:t>
            </a:r>
            <a:r>
              <a:rPr lang="en-US" dirty="0" smtClean="0"/>
              <a:t>9</a:t>
            </a:r>
            <a:endParaRPr lang="en-US" dirty="0"/>
          </a:p>
        </p:txBody>
      </p:sp>
      <p:sp>
        <p:nvSpPr>
          <p:cNvPr id="3" name="Content Placeholder 2"/>
          <p:cNvSpPr>
            <a:spLocks noGrp="1"/>
          </p:cNvSpPr>
          <p:nvPr>
            <p:ph idx="1"/>
          </p:nvPr>
        </p:nvSpPr>
        <p:spPr/>
        <p:txBody>
          <a:bodyPr>
            <a:normAutofit/>
          </a:bodyPr>
          <a:lstStyle/>
          <a:p>
            <a:r>
              <a:rPr lang="en-US" dirty="0"/>
              <a:t>Members of financial services organizations use BI and analytics to better understand their customers to enhance service, create new and more appealing products, and better manage </a:t>
            </a:r>
            <a:r>
              <a:rPr lang="en-US" dirty="0" smtClean="0"/>
              <a:t>risk.</a:t>
            </a:r>
          </a:p>
          <a:p>
            <a:r>
              <a:rPr lang="en-US" dirty="0" smtClean="0"/>
              <a:t>Marketing </a:t>
            </a:r>
            <a:r>
              <a:rPr lang="en-US" dirty="0"/>
              <a:t>managers analyze data related to the Web-surfing habits, past purchases, and even social media activity of existing and potential customers to create highly effective marketing programs that generate consumer interest and increased </a:t>
            </a:r>
            <a:r>
              <a:rPr lang="en-US" dirty="0" smtClean="0"/>
              <a:t>sales.</a:t>
            </a: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3497544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a:t>
            </a:r>
            <a:r>
              <a:rPr lang="en-US" dirty="0" smtClean="0"/>
              <a:t>9</a:t>
            </a:r>
            <a:endParaRPr lang="en-US" dirty="0"/>
          </a:p>
        </p:txBody>
      </p:sp>
      <p:sp>
        <p:nvSpPr>
          <p:cNvPr id="3" name="Content Placeholder 2"/>
          <p:cNvSpPr>
            <a:spLocks noGrp="1"/>
          </p:cNvSpPr>
          <p:nvPr>
            <p:ph idx="1"/>
          </p:nvPr>
        </p:nvSpPr>
        <p:spPr/>
        <p:txBody>
          <a:bodyPr>
            <a:normAutofit/>
          </a:bodyPr>
          <a:lstStyle/>
          <a:p>
            <a:r>
              <a:rPr lang="en-US" dirty="0" smtClean="0"/>
              <a:t>Health </a:t>
            </a:r>
            <a:r>
              <a:rPr lang="en-US" dirty="0"/>
              <a:t>care professionals who are able to improve the patient experience will reap the benefits of maximized reimbursements, lower costs, and higher market share, and they will ultimately deliver higher quality care for patients. </a:t>
            </a:r>
            <a:endParaRPr lang="en-US" dirty="0" smtClean="0"/>
          </a:p>
          <a:p>
            <a:r>
              <a:rPr lang="en-US" dirty="0" smtClean="0"/>
              <a:t>Human </a:t>
            </a:r>
            <a:r>
              <a:rPr lang="en-US" dirty="0"/>
              <a:t>resources managers use analytics to evaluate job candidates and choose those most likely to be successful. They also analyze the impact of raises and changes in employee-benefit packages on employee retention and long-term costs.</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3497544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a:t>
            </a:r>
            <a:r>
              <a:rPr lang="en-US" dirty="0" smtClean="0"/>
              <a:t>9</a:t>
            </a:r>
            <a:endParaRPr lang="en-US" dirty="0"/>
          </a:p>
        </p:txBody>
      </p:sp>
      <p:sp>
        <p:nvSpPr>
          <p:cNvPr id="3" name="Content Placeholder 2"/>
          <p:cNvSpPr>
            <a:spLocks noGrp="1"/>
          </p:cNvSpPr>
          <p:nvPr>
            <p:ph idx="1"/>
          </p:nvPr>
        </p:nvSpPr>
        <p:spPr/>
        <p:txBody>
          <a:bodyPr>
            <a:normAutofit/>
          </a:bodyPr>
          <a:lstStyle/>
          <a:p>
            <a:r>
              <a:rPr lang="en-US" dirty="0"/>
              <a:t>Regardless of your field of study in school and your future career, using BI and analytics, will likely be a significant component of your </a:t>
            </a:r>
            <a:r>
              <a:rPr lang="en-US" dirty="0" smtClean="0"/>
              <a:t>job.</a:t>
            </a:r>
          </a:p>
          <a:p>
            <a:r>
              <a:rPr lang="en-US" dirty="0" smtClean="0"/>
              <a:t>As </a:t>
            </a:r>
            <a:r>
              <a:rPr lang="en-US" dirty="0"/>
              <a:t>you </a:t>
            </a:r>
            <a:r>
              <a:rPr lang="en-US" dirty="0" smtClean="0"/>
              <a:t>study </a:t>
            </a:r>
            <a:r>
              <a:rPr lang="en-US" dirty="0"/>
              <a:t>this chapter, pay attention to how different organizations use business </a:t>
            </a:r>
            <a:r>
              <a:rPr lang="en-US" dirty="0" smtClean="0"/>
              <a:t>analytics.</a:t>
            </a:r>
          </a:p>
          <a:p>
            <a:r>
              <a:rPr lang="en-US" dirty="0" smtClean="0"/>
              <a:t>This </a:t>
            </a:r>
            <a:r>
              <a:rPr lang="en-US" dirty="0"/>
              <a:t>chapter starts by introducing basic concepts related to BI and analytics. Later in the chapter, several BI and analytics tools and strategies are discussed</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1163051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ü"/>
            </a:pPr>
            <a:r>
              <a:rPr lang="en-US" dirty="0" smtClean="0"/>
              <a:t>Business </a:t>
            </a:r>
            <a:r>
              <a:rPr lang="en-US" dirty="0"/>
              <a:t>intelligence (BI) and analytics are used to support improved decision </a:t>
            </a:r>
            <a:r>
              <a:rPr lang="en-US" dirty="0" smtClean="0"/>
              <a:t>making.</a:t>
            </a:r>
          </a:p>
          <a:p>
            <a:pPr>
              <a:buFont typeface="Wingdings" panose="05000000000000000000" pitchFamily="2" charset="2"/>
              <a:buChar char="ü"/>
            </a:pPr>
            <a:r>
              <a:rPr lang="en-US" dirty="0" smtClean="0"/>
              <a:t>There </a:t>
            </a:r>
            <a:r>
              <a:rPr lang="en-US" dirty="0"/>
              <a:t>are many BI and analytics techniques and tools that can be used in a wide range of </a:t>
            </a:r>
            <a:r>
              <a:rPr lang="en-US" dirty="0" smtClean="0"/>
              <a:t>problem solving </a:t>
            </a:r>
            <a:r>
              <a:rPr lang="en-US" dirty="0"/>
              <a:t>situations.</a:t>
            </a: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5535907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fontScale="92500" lnSpcReduction="20000"/>
          </a:bodyPr>
          <a:lstStyle/>
          <a:p>
            <a:pPr lvl="0">
              <a:buFont typeface="Wingdings" panose="05000000000000000000" pitchFamily="2" charset="2"/>
              <a:buChar char="Ø"/>
            </a:pPr>
            <a:r>
              <a:rPr lang="en-US" dirty="0"/>
              <a:t>Define the terms </a:t>
            </a:r>
            <a:r>
              <a:rPr lang="en-US" i="1" dirty="0"/>
              <a:t>business intelligence </a:t>
            </a:r>
            <a:r>
              <a:rPr lang="en-US" dirty="0"/>
              <a:t>(BI) and analytics.</a:t>
            </a:r>
          </a:p>
          <a:p>
            <a:pPr lvl="0">
              <a:buFont typeface="Wingdings" panose="05000000000000000000" pitchFamily="2" charset="2"/>
              <a:buChar char="Ø"/>
            </a:pPr>
            <a:r>
              <a:rPr lang="en-US" dirty="0"/>
              <a:t>Provide several real-world examples of BI and analytics being used to improve decision making.</a:t>
            </a:r>
          </a:p>
          <a:p>
            <a:pPr lvl="0">
              <a:buFont typeface="Wingdings" panose="05000000000000000000" pitchFamily="2" charset="2"/>
              <a:buChar char="Ø"/>
            </a:pPr>
            <a:r>
              <a:rPr lang="en-US" dirty="0"/>
              <a:t>Identify the key components that must be in place for an organization to get real value from its BI and analytics efforts.</a:t>
            </a:r>
          </a:p>
          <a:p>
            <a:pPr lvl="0">
              <a:buFont typeface="Wingdings" panose="05000000000000000000" pitchFamily="2" charset="2"/>
              <a:buChar char="Ø"/>
            </a:pPr>
            <a:r>
              <a:rPr lang="en-US" dirty="0"/>
              <a:t>Identify several BI techniques and discuss how they are used.</a:t>
            </a:r>
          </a:p>
          <a:p>
            <a:pPr lvl="0">
              <a:buFont typeface="Wingdings" panose="05000000000000000000" pitchFamily="2" charset="2"/>
              <a:buChar char="Ø"/>
            </a:pPr>
            <a:r>
              <a:rPr lang="en-US" dirty="0"/>
              <a:t>Identify several BI tools.</a:t>
            </a:r>
          </a:p>
          <a:p>
            <a:pPr lvl="0">
              <a:buFont typeface="Wingdings" panose="05000000000000000000" pitchFamily="2" charset="2"/>
              <a:buChar char="Ø"/>
            </a:pPr>
            <a:r>
              <a:rPr lang="en-US" dirty="0"/>
              <a:t>Define the term </a:t>
            </a:r>
            <a:r>
              <a:rPr lang="en-US" i="1" dirty="0"/>
              <a:t>self-service analytics </a:t>
            </a:r>
            <a:r>
              <a:rPr lang="en-US" dirty="0"/>
              <a:t>and discuss its pros and cons</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8981842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r>
              <a:rPr lang="en-US" dirty="0"/>
              <a:t>This chapter begins with a definition of business intelligence (BI) and </a:t>
            </a:r>
            <a:r>
              <a:rPr lang="en-US" dirty="0" smtClean="0"/>
              <a:t>business </a:t>
            </a:r>
            <a:r>
              <a:rPr lang="en-US" dirty="0"/>
              <a:t>analytics and the components necessary for a successful BI and analytics program. </a:t>
            </a:r>
            <a:endParaRPr lang="en-US" dirty="0" smtClean="0"/>
          </a:p>
          <a:p>
            <a:r>
              <a:rPr lang="en-US" dirty="0" smtClean="0"/>
              <a:t>The </a:t>
            </a:r>
            <a:r>
              <a:rPr lang="en-US" dirty="0"/>
              <a:t>chapter goes on to describe and provide examples of the use of several BI techniques and tools. It ends with a discussion of some of the issues associated with BI and analytics.</a:t>
            </a:r>
          </a:p>
        </p:txBody>
      </p:sp>
      <p:sp>
        <p:nvSpPr>
          <p:cNvPr id="10" name="Date Placeholder 9"/>
          <p:cNvSpPr>
            <a:spLocks noGrp="1"/>
          </p:cNvSpPr>
          <p:nvPr>
            <p:ph type="dt" sz="half" idx="10"/>
          </p:nvPr>
        </p:nvSpPr>
        <p:spPr/>
        <p:txBody>
          <a:bodyPr/>
          <a:lstStyle/>
          <a:p>
            <a:r>
              <a:rPr lang="en-US" dirty="0" smtClean="0"/>
              <a:t>Lecture 9 Business Intelligence and Analytics </a:t>
            </a:r>
          </a:p>
        </p:txBody>
      </p:sp>
      <p:sp>
        <p:nvSpPr>
          <p:cNvPr id="11" name="Footer Placeholder 10"/>
          <p:cNvSpPr>
            <a:spLocks noGrp="1"/>
          </p:cNvSpPr>
          <p:nvPr>
            <p:ph type="ftr" sz="quarter" idx="11"/>
          </p:nvPr>
        </p:nvSpPr>
        <p:spPr/>
        <p:txBody>
          <a:bodyPr/>
          <a:lstStyle/>
          <a:p>
            <a:r>
              <a:rPr lang="en-US" dirty="0" smtClean="0">
                <a:solidFill>
                  <a:schemeClr val="bg1"/>
                </a:solidFill>
              </a:rPr>
              <a:t>www.midocean.ae</a:t>
            </a:r>
          </a:p>
        </p:txBody>
      </p:sp>
      <p:sp>
        <p:nvSpPr>
          <p:cNvPr id="12" name="Slide Number Placeholder 11"/>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42150050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traight Connector 7"/>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Freeform 8"/>
          <p:cNvSpPr/>
          <p:nvPr/>
        </p:nvSpPr>
        <p:spPr>
          <a:xfrm>
            <a:off x="188913" y="1422400"/>
            <a:ext cx="2362835" cy="4933950"/>
          </a:xfrm>
          <a:custGeom>
            <a:avLst/>
            <a:gdLst>
              <a:gd name="connsiteX0" fmla="*/ 0 w 2362835"/>
              <a:gd name="connsiteY0" fmla="*/ 0 h 4933950"/>
              <a:gd name="connsiteX1" fmla="*/ 2362835 w 2362835"/>
              <a:gd name="connsiteY1" fmla="*/ 0 h 4933950"/>
              <a:gd name="connsiteX2" fmla="*/ 2362835 w 2362835"/>
              <a:gd name="connsiteY2" fmla="*/ 4933950 h 4933950"/>
              <a:gd name="connsiteX3" fmla="*/ 0 w 2362835"/>
              <a:gd name="connsiteY3" fmla="*/ 4933950 h 4933950"/>
              <a:gd name="connsiteX4" fmla="*/ 0 w 2362835"/>
              <a:gd name="connsiteY4" fmla="*/ 0 h 493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4933950">
                <a:moveTo>
                  <a:pt x="0" y="0"/>
                </a:moveTo>
                <a:lnTo>
                  <a:pt x="2362835" y="0"/>
                </a:lnTo>
                <a:lnTo>
                  <a:pt x="2362835" y="4933950"/>
                </a:lnTo>
                <a:lnTo>
                  <a:pt x="0" y="49339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300" b="1" kern="1200" dirty="0" smtClean="0">
                <a:solidFill>
                  <a:schemeClr val="tx1"/>
                </a:solidFill>
                <a:latin typeface="Times New Roman" panose="02020603050405020304" pitchFamily="18" charset="0"/>
                <a:cs typeface="Times New Roman" panose="02020603050405020304" pitchFamily="18" charset="0"/>
              </a:rPr>
              <a:t>Chapter 9</a:t>
            </a:r>
          </a:p>
          <a:p>
            <a:pPr lvl="0" algn="l" defTabSz="1466850">
              <a:lnSpc>
                <a:spcPct val="90000"/>
              </a:lnSpc>
              <a:spcBef>
                <a:spcPct val="0"/>
              </a:spcBef>
              <a:spcAft>
                <a:spcPct val="35000"/>
              </a:spcAft>
            </a:pPr>
            <a:r>
              <a:rPr lang="en-US" sz="3300" b="1" kern="1200" dirty="0" smtClean="0">
                <a:solidFill>
                  <a:schemeClr val="tx1"/>
                </a:solidFill>
                <a:latin typeface="Times New Roman" panose="02020603050405020304" pitchFamily="18" charset="0"/>
                <a:cs typeface="Times New Roman" panose="02020603050405020304" pitchFamily="18" charset="0"/>
              </a:rPr>
              <a:t>Business Intelligence and Analytics </a:t>
            </a:r>
            <a:endParaRPr lang="en-US" sz="3300" kern="1200" dirty="0"/>
          </a:p>
        </p:txBody>
      </p:sp>
      <p:sp>
        <p:nvSpPr>
          <p:cNvPr id="10" name="Freeform 9"/>
          <p:cNvSpPr/>
          <p:nvPr/>
        </p:nvSpPr>
        <p:spPr>
          <a:xfrm>
            <a:off x="2728960" y="1537075"/>
            <a:ext cx="4548457" cy="1078846"/>
          </a:xfrm>
          <a:custGeom>
            <a:avLst/>
            <a:gdLst>
              <a:gd name="connsiteX0" fmla="*/ 0 w 4548457"/>
              <a:gd name="connsiteY0" fmla="*/ 0 h 1078846"/>
              <a:gd name="connsiteX1" fmla="*/ 4548457 w 4548457"/>
              <a:gd name="connsiteY1" fmla="*/ 0 h 1078846"/>
              <a:gd name="connsiteX2" fmla="*/ 4548457 w 4548457"/>
              <a:gd name="connsiteY2" fmla="*/ 1078846 h 1078846"/>
              <a:gd name="connsiteX3" fmla="*/ 0 w 4548457"/>
              <a:gd name="connsiteY3" fmla="*/ 1078846 h 1078846"/>
              <a:gd name="connsiteX4" fmla="*/ 0 w 4548457"/>
              <a:gd name="connsiteY4" fmla="*/ 0 h 10788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078846">
                <a:moveTo>
                  <a:pt x="0" y="0"/>
                </a:moveTo>
                <a:lnTo>
                  <a:pt x="4548457" y="0"/>
                </a:lnTo>
                <a:lnTo>
                  <a:pt x="4548457" y="1078846"/>
                </a:lnTo>
                <a:lnTo>
                  <a:pt x="0" y="10788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l" defTabSz="1377950">
              <a:lnSpc>
                <a:spcPct val="90000"/>
              </a:lnSpc>
              <a:spcBef>
                <a:spcPct val="0"/>
              </a:spcBef>
              <a:spcAft>
                <a:spcPct val="35000"/>
              </a:spcAft>
            </a:pPr>
            <a:r>
              <a:rPr lang="en-US" sz="3100" b="0" i="0" kern="1200" dirty="0" smtClean="0"/>
              <a:t>What Are Analytics and Business Intelligence?</a:t>
            </a:r>
          </a:p>
        </p:txBody>
      </p:sp>
      <p:sp>
        <p:nvSpPr>
          <p:cNvPr id="11" name="Freeform 10"/>
          <p:cNvSpPr/>
          <p:nvPr/>
        </p:nvSpPr>
        <p:spPr>
          <a:xfrm>
            <a:off x="7454630" y="1537076"/>
            <a:ext cx="4548457" cy="458704"/>
          </a:xfrm>
          <a:custGeom>
            <a:avLst/>
            <a:gdLst>
              <a:gd name="connsiteX0" fmla="*/ 0 w 4548457"/>
              <a:gd name="connsiteY0" fmla="*/ 0 h 1146757"/>
              <a:gd name="connsiteX1" fmla="*/ 4548457 w 4548457"/>
              <a:gd name="connsiteY1" fmla="*/ 0 h 1146757"/>
              <a:gd name="connsiteX2" fmla="*/ 4548457 w 4548457"/>
              <a:gd name="connsiteY2" fmla="*/ 1146757 h 1146757"/>
              <a:gd name="connsiteX3" fmla="*/ 0 w 4548457"/>
              <a:gd name="connsiteY3" fmla="*/ 1146757 h 1146757"/>
              <a:gd name="connsiteX4" fmla="*/ 0 w 4548457"/>
              <a:gd name="connsiteY4" fmla="*/ 0 h 1146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146757">
                <a:moveTo>
                  <a:pt x="0" y="0"/>
                </a:moveTo>
                <a:lnTo>
                  <a:pt x="4548457" y="0"/>
                </a:lnTo>
                <a:lnTo>
                  <a:pt x="4548457" y="1146757"/>
                </a:lnTo>
                <a:lnTo>
                  <a:pt x="0" y="114675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i="0" kern="1200" dirty="0" smtClean="0">
                <a:solidFill>
                  <a:schemeClr val="tx1"/>
                </a:solidFill>
              </a:rPr>
              <a:t>Benefits Achieved from BI and Analytics</a:t>
            </a:r>
            <a:endParaRPr lang="en-US" sz="2000" kern="1200" dirty="0">
              <a:solidFill>
                <a:schemeClr val="tx1"/>
              </a:solidFill>
            </a:endParaRPr>
          </a:p>
        </p:txBody>
      </p:sp>
      <p:sp>
        <p:nvSpPr>
          <p:cNvPr id="12" name="Straight Connector 11"/>
          <p:cNvSpPr/>
          <p:nvPr/>
        </p:nvSpPr>
        <p:spPr>
          <a:xfrm>
            <a:off x="7277418" y="199803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12"/>
          <p:cNvSpPr/>
          <p:nvPr/>
        </p:nvSpPr>
        <p:spPr>
          <a:xfrm>
            <a:off x="7454630" y="2032323"/>
            <a:ext cx="4548457" cy="651511"/>
          </a:xfrm>
          <a:custGeom>
            <a:avLst/>
            <a:gdLst>
              <a:gd name="connsiteX0" fmla="*/ 0 w 4548457"/>
              <a:gd name="connsiteY0" fmla="*/ 0 h 1146757"/>
              <a:gd name="connsiteX1" fmla="*/ 4548457 w 4548457"/>
              <a:gd name="connsiteY1" fmla="*/ 0 h 1146757"/>
              <a:gd name="connsiteX2" fmla="*/ 4548457 w 4548457"/>
              <a:gd name="connsiteY2" fmla="*/ 1146757 h 1146757"/>
              <a:gd name="connsiteX3" fmla="*/ 0 w 4548457"/>
              <a:gd name="connsiteY3" fmla="*/ 1146757 h 1146757"/>
              <a:gd name="connsiteX4" fmla="*/ 0 w 4548457"/>
              <a:gd name="connsiteY4" fmla="*/ 0 h 1146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146757">
                <a:moveTo>
                  <a:pt x="0" y="0"/>
                </a:moveTo>
                <a:lnTo>
                  <a:pt x="4548457" y="0"/>
                </a:lnTo>
                <a:lnTo>
                  <a:pt x="4548457" y="1146757"/>
                </a:lnTo>
                <a:lnTo>
                  <a:pt x="0" y="114675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Components Required for Effective BI and Analytics </a:t>
            </a:r>
            <a:endParaRPr lang="en-US" sz="2000" kern="1200" dirty="0">
              <a:solidFill>
                <a:schemeClr val="tx1"/>
              </a:solidFill>
            </a:endParaRPr>
          </a:p>
        </p:txBody>
      </p:sp>
      <p:sp>
        <p:nvSpPr>
          <p:cNvPr id="14" name="Straight Connector 13"/>
          <p:cNvSpPr/>
          <p:nvPr/>
        </p:nvSpPr>
        <p:spPr>
          <a:xfrm>
            <a:off x="2551748" y="2744741"/>
            <a:ext cx="9451340" cy="0"/>
          </a:xfrm>
          <a:prstGeom prst="line">
            <a:avLst/>
          </a:prstGeom>
          <a:ln w="28575"/>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5" name="Freeform 14"/>
          <p:cNvSpPr/>
          <p:nvPr/>
        </p:nvSpPr>
        <p:spPr>
          <a:xfrm>
            <a:off x="2728960" y="2856853"/>
            <a:ext cx="4548457" cy="1063067"/>
          </a:xfrm>
          <a:custGeom>
            <a:avLst/>
            <a:gdLst>
              <a:gd name="connsiteX0" fmla="*/ 0 w 4548457"/>
              <a:gd name="connsiteY0" fmla="*/ 0 h 1063067"/>
              <a:gd name="connsiteX1" fmla="*/ 4548457 w 4548457"/>
              <a:gd name="connsiteY1" fmla="*/ 0 h 1063067"/>
              <a:gd name="connsiteX2" fmla="*/ 4548457 w 4548457"/>
              <a:gd name="connsiteY2" fmla="*/ 1063067 h 1063067"/>
              <a:gd name="connsiteX3" fmla="*/ 0 w 4548457"/>
              <a:gd name="connsiteY3" fmla="*/ 1063067 h 1063067"/>
              <a:gd name="connsiteX4" fmla="*/ 0 w 4548457"/>
              <a:gd name="connsiteY4" fmla="*/ 0 h 1063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063067">
                <a:moveTo>
                  <a:pt x="0" y="0"/>
                </a:moveTo>
                <a:lnTo>
                  <a:pt x="4548457" y="0"/>
                </a:lnTo>
                <a:lnTo>
                  <a:pt x="4548457" y="1063067"/>
                </a:lnTo>
                <a:lnTo>
                  <a:pt x="0" y="106306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l" defTabSz="1377950">
              <a:lnSpc>
                <a:spcPct val="90000"/>
              </a:lnSpc>
              <a:spcBef>
                <a:spcPct val="0"/>
              </a:spcBef>
              <a:spcAft>
                <a:spcPct val="35000"/>
              </a:spcAft>
            </a:pPr>
            <a:r>
              <a:rPr lang="en-US" sz="3100" b="0" i="0" kern="1200" dirty="0" smtClean="0"/>
              <a:t>Business Intelligence and Analytics Tools</a:t>
            </a:r>
            <a:endParaRPr lang="en-US" sz="3100" kern="1200" dirty="0"/>
          </a:p>
        </p:txBody>
      </p:sp>
      <p:sp>
        <p:nvSpPr>
          <p:cNvPr id="16" name="Freeform 15"/>
          <p:cNvSpPr/>
          <p:nvPr/>
        </p:nvSpPr>
        <p:spPr>
          <a:xfrm>
            <a:off x="7454630" y="2790837"/>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Spreadsheets</a:t>
            </a:r>
            <a:endParaRPr lang="en-US" sz="2000" kern="1200" dirty="0">
              <a:solidFill>
                <a:schemeClr val="tx1"/>
              </a:solidFill>
            </a:endParaRPr>
          </a:p>
        </p:txBody>
      </p:sp>
      <p:sp>
        <p:nvSpPr>
          <p:cNvPr id="17" name="Straight Connector 16"/>
          <p:cNvSpPr/>
          <p:nvPr/>
        </p:nvSpPr>
        <p:spPr>
          <a:xfrm>
            <a:off x="7277418" y="319182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8" name="Freeform 17"/>
          <p:cNvSpPr/>
          <p:nvPr/>
        </p:nvSpPr>
        <p:spPr>
          <a:xfrm>
            <a:off x="7454630" y="3248976"/>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Reporting and Querying Tools</a:t>
            </a:r>
            <a:endParaRPr lang="en-US" sz="2000" kern="1200" dirty="0">
              <a:solidFill>
                <a:schemeClr val="tx1"/>
              </a:solidFill>
            </a:endParaRPr>
          </a:p>
        </p:txBody>
      </p:sp>
      <p:sp>
        <p:nvSpPr>
          <p:cNvPr id="19" name="Straight Connector 18"/>
          <p:cNvSpPr/>
          <p:nvPr/>
        </p:nvSpPr>
        <p:spPr>
          <a:xfrm>
            <a:off x="7277418" y="364996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0" name="Freeform 19"/>
          <p:cNvSpPr/>
          <p:nvPr/>
        </p:nvSpPr>
        <p:spPr>
          <a:xfrm>
            <a:off x="7454630" y="3695686"/>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Data Visualization Tools</a:t>
            </a:r>
          </a:p>
        </p:txBody>
      </p:sp>
      <p:sp>
        <p:nvSpPr>
          <p:cNvPr id="21" name="Straight Connector 20"/>
          <p:cNvSpPr/>
          <p:nvPr/>
        </p:nvSpPr>
        <p:spPr>
          <a:xfrm>
            <a:off x="7277418" y="40623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21"/>
          <p:cNvSpPr/>
          <p:nvPr/>
        </p:nvSpPr>
        <p:spPr>
          <a:xfrm>
            <a:off x="7454630" y="4096675"/>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Drill-Down Analysis</a:t>
            </a:r>
          </a:p>
        </p:txBody>
      </p:sp>
      <p:sp>
        <p:nvSpPr>
          <p:cNvPr id="23" name="Straight Connector 22"/>
          <p:cNvSpPr/>
          <p:nvPr/>
        </p:nvSpPr>
        <p:spPr>
          <a:xfrm>
            <a:off x="7277418" y="444051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Freeform 23"/>
          <p:cNvSpPr/>
          <p:nvPr/>
        </p:nvSpPr>
        <p:spPr>
          <a:xfrm>
            <a:off x="7454630" y="4497665"/>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Linear Regression</a:t>
            </a:r>
          </a:p>
        </p:txBody>
      </p:sp>
      <p:sp>
        <p:nvSpPr>
          <p:cNvPr id="25" name="Straight Connector 24"/>
          <p:cNvSpPr/>
          <p:nvPr/>
        </p:nvSpPr>
        <p:spPr>
          <a:xfrm>
            <a:off x="7277418" y="489865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6" name="Freeform 25"/>
          <p:cNvSpPr/>
          <p:nvPr/>
        </p:nvSpPr>
        <p:spPr>
          <a:xfrm>
            <a:off x="7454630" y="4944374"/>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Data Mining</a:t>
            </a:r>
          </a:p>
        </p:txBody>
      </p:sp>
      <p:sp>
        <p:nvSpPr>
          <p:cNvPr id="27" name="Straight Connector 26"/>
          <p:cNvSpPr/>
          <p:nvPr/>
        </p:nvSpPr>
        <p:spPr>
          <a:xfrm>
            <a:off x="7277418" y="535679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8" name="Freeform 27"/>
          <p:cNvSpPr/>
          <p:nvPr/>
        </p:nvSpPr>
        <p:spPr>
          <a:xfrm>
            <a:off x="7454630" y="5402514"/>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Dashboards</a:t>
            </a:r>
          </a:p>
        </p:txBody>
      </p:sp>
      <p:sp>
        <p:nvSpPr>
          <p:cNvPr id="29" name="Straight Connector 28"/>
          <p:cNvSpPr/>
          <p:nvPr/>
        </p:nvSpPr>
        <p:spPr>
          <a:xfrm>
            <a:off x="7277418" y="575778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29"/>
          <p:cNvSpPr/>
          <p:nvPr/>
        </p:nvSpPr>
        <p:spPr>
          <a:xfrm>
            <a:off x="7454630" y="5837793"/>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Self-Service Analytics</a:t>
            </a:r>
          </a:p>
        </p:txBody>
      </p:sp>
      <p:sp>
        <p:nvSpPr>
          <p:cNvPr id="31" name="Straight Connector 30"/>
          <p:cNvSpPr/>
          <p:nvPr/>
        </p:nvSpPr>
        <p:spPr>
          <a:xfrm>
            <a:off x="2551748" y="623878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7133108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a:t>
            </a:r>
            <a:r>
              <a:rPr lang="en-US" dirty="0"/>
              <a:t>Are Analytics and Business Intelligence?</a:t>
            </a:r>
          </a:p>
        </p:txBody>
      </p:sp>
      <p:sp>
        <p:nvSpPr>
          <p:cNvPr id="3" name="Content Placeholder 2"/>
          <p:cNvSpPr>
            <a:spLocks noGrp="1"/>
          </p:cNvSpPr>
          <p:nvPr>
            <p:ph idx="1"/>
          </p:nvPr>
        </p:nvSpPr>
        <p:spPr/>
        <p:txBody>
          <a:bodyPr>
            <a:normAutofit fontScale="92500" lnSpcReduction="10000"/>
          </a:bodyPr>
          <a:lstStyle/>
          <a:p>
            <a:r>
              <a:rPr lang="en-US" b="1" i="1" dirty="0">
                <a:solidFill>
                  <a:schemeClr val="accent1"/>
                </a:solidFill>
              </a:rPr>
              <a:t>Business analytics </a:t>
            </a:r>
            <a:r>
              <a:rPr lang="en-US" dirty="0"/>
              <a:t>is the extensive use of data and quantitative analysis to </a:t>
            </a:r>
            <a:r>
              <a:rPr lang="en-US" dirty="0" smtClean="0"/>
              <a:t>support </a:t>
            </a:r>
            <a:r>
              <a:rPr lang="en-US" dirty="0"/>
              <a:t>fact-based decision making within organizations. </a:t>
            </a:r>
            <a:endParaRPr lang="en-US" dirty="0" smtClean="0"/>
          </a:p>
          <a:p>
            <a:r>
              <a:rPr lang="en-US" dirty="0" smtClean="0"/>
              <a:t>Business </a:t>
            </a:r>
            <a:r>
              <a:rPr lang="en-US" dirty="0"/>
              <a:t>analytics can be used to gain a better understanding </a:t>
            </a:r>
            <a:r>
              <a:rPr lang="en-US" dirty="0" smtClean="0"/>
              <a:t>of current business performance</a:t>
            </a:r>
            <a:r>
              <a:rPr lang="en-US" dirty="0"/>
              <a:t>, reveal new business patterns and relationships, explain why certain results occurred, optimize current operations, and forecast future business results.</a:t>
            </a:r>
          </a:p>
          <a:p>
            <a:r>
              <a:rPr lang="en-US" b="1" i="1" dirty="0">
                <a:solidFill>
                  <a:schemeClr val="accent1"/>
                </a:solidFill>
              </a:rPr>
              <a:t>Business intelligence (BI)</a:t>
            </a:r>
            <a:r>
              <a:rPr lang="en-US" dirty="0"/>
              <a:t> includes a wide range of applications, </a:t>
            </a:r>
            <a:r>
              <a:rPr lang="en-US" dirty="0" smtClean="0"/>
              <a:t>practices</a:t>
            </a:r>
            <a:r>
              <a:rPr lang="en-US" dirty="0"/>
              <a:t>, and technologies for the extraction, transformation, integration, </a:t>
            </a:r>
            <a:r>
              <a:rPr lang="en-US" dirty="0" smtClean="0"/>
              <a:t>visualization</a:t>
            </a:r>
            <a:r>
              <a:rPr lang="en-US" dirty="0"/>
              <a:t>, analysis, interpretation, and presentation of data to support improved decision making. </a:t>
            </a: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0967991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Benefits Achieved from BI and </a:t>
            </a:r>
            <a:r>
              <a:rPr lang="en-US" dirty="0" smtClean="0"/>
              <a:t>Analytics</a:t>
            </a:r>
            <a:endParaRPr lang="en-US" dirty="0"/>
          </a:p>
        </p:txBody>
      </p:sp>
      <p:sp>
        <p:nvSpPr>
          <p:cNvPr id="3" name="Content Placeholder 2"/>
          <p:cNvSpPr>
            <a:spLocks noGrp="1"/>
          </p:cNvSpPr>
          <p:nvPr>
            <p:ph idx="1"/>
          </p:nvPr>
        </p:nvSpPr>
        <p:spPr/>
        <p:txBody>
          <a:bodyPr>
            <a:normAutofit fontScale="85000" lnSpcReduction="20000"/>
          </a:bodyPr>
          <a:lstStyle/>
          <a:p>
            <a:pPr lvl="0"/>
            <a:r>
              <a:rPr lang="en-US" b="1" dirty="0"/>
              <a:t>Detect </a:t>
            </a:r>
            <a:r>
              <a:rPr lang="en-US" b="1" dirty="0" smtClean="0"/>
              <a:t>fraud</a:t>
            </a:r>
            <a:r>
              <a:rPr lang="en-US" dirty="0" smtClean="0"/>
              <a:t>: </a:t>
            </a:r>
            <a:r>
              <a:rPr lang="en-US" dirty="0"/>
              <a:t>Life insurance </a:t>
            </a:r>
            <a:r>
              <a:rPr lang="en-US" dirty="0" smtClean="0"/>
              <a:t>company implemented </a:t>
            </a:r>
            <a:r>
              <a:rPr lang="en-US" dirty="0"/>
              <a:t>analytical software to help its special investigations unit </a:t>
            </a:r>
            <a:r>
              <a:rPr lang="en-US" dirty="0" smtClean="0"/>
              <a:t>identify fraud.</a:t>
            </a:r>
          </a:p>
          <a:p>
            <a:r>
              <a:rPr lang="en-US" b="1" dirty="0"/>
              <a:t>Improve </a:t>
            </a:r>
            <a:r>
              <a:rPr lang="en-US" b="1" dirty="0" smtClean="0"/>
              <a:t>forecasting</a:t>
            </a:r>
            <a:r>
              <a:rPr lang="en-US" dirty="0" smtClean="0"/>
              <a:t>: </a:t>
            </a:r>
            <a:r>
              <a:rPr lang="en-US" dirty="0"/>
              <a:t>Kroger serves customers in </a:t>
            </a:r>
            <a:r>
              <a:rPr lang="en-US" dirty="0" smtClean="0"/>
              <a:t>2000 pharmacies</a:t>
            </a:r>
            <a:r>
              <a:rPr lang="en-US" dirty="0"/>
              <a:t>. The company found that by better predicting pharmacy customer demand, it could reduce the number of prescriptions that it was unable to fill because a drug is out of stock. To do so, Kroger developed a sophisticated inventory management </a:t>
            </a:r>
            <a:r>
              <a:rPr lang="en-US" dirty="0" smtClean="0"/>
              <a:t>system that </a:t>
            </a:r>
            <a:r>
              <a:rPr lang="en-US" dirty="0"/>
              <a:t>could provide employees with a visualization of inventory levels, adapt to user feedback, and support “what-if” </a:t>
            </a:r>
            <a:r>
              <a:rPr lang="en-US" dirty="0" smtClean="0"/>
              <a:t>analysis.</a:t>
            </a:r>
          </a:p>
          <a:p>
            <a:r>
              <a:rPr lang="en-US" dirty="0" smtClean="0"/>
              <a:t>Increase </a:t>
            </a:r>
            <a:r>
              <a:rPr lang="en-US" dirty="0"/>
              <a:t>in sales of $80 million per </a:t>
            </a:r>
            <a:r>
              <a:rPr lang="en-US" dirty="0" smtClean="0"/>
              <a:t>year</a:t>
            </a:r>
          </a:p>
          <a:p>
            <a:r>
              <a:rPr lang="en-US" dirty="0" smtClean="0"/>
              <a:t>reduce </a:t>
            </a:r>
            <a:r>
              <a:rPr lang="en-US" dirty="0"/>
              <a:t>its overall </a:t>
            </a:r>
            <a:r>
              <a:rPr lang="en-US" dirty="0" smtClean="0"/>
              <a:t>inventory </a:t>
            </a:r>
            <a:r>
              <a:rPr lang="en-US" dirty="0"/>
              <a:t>costs by $120 million per year</a:t>
            </a:r>
            <a:endParaRPr lang="en-US" dirty="0" smtClean="0"/>
          </a:p>
          <a:p>
            <a:pPr lvl="0"/>
            <a:endParaRPr lang="en-US" dirty="0" smtClean="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81160" y="5151867"/>
            <a:ext cx="1871662" cy="1038430"/>
          </a:xfrm>
          <a:prstGeom prst="rect">
            <a:avLst/>
          </a:prstGeom>
        </p:spPr>
      </p:pic>
    </p:spTree>
    <p:extLst>
      <p:ext uri="{BB962C8B-B14F-4D97-AF65-F5344CB8AC3E}">
        <p14:creationId xmlns:p14="http://schemas.microsoft.com/office/powerpoint/2010/main" val="14556711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a:t>
            </a:r>
            <a:r>
              <a:rPr lang="en-US" dirty="0" smtClean="0"/>
              <a:t>hat-if </a:t>
            </a:r>
            <a:r>
              <a:rPr lang="en-US" dirty="0"/>
              <a:t>analysis</a:t>
            </a:r>
            <a:r>
              <a:rPr lang="en-US" dirty="0" smtClean="0"/>
              <a:t>.</a:t>
            </a:r>
            <a:endParaRPr lang="en-US" dirty="0"/>
          </a:p>
        </p:txBody>
      </p:sp>
      <p:pic>
        <p:nvPicPr>
          <p:cNvPr id="7" name="Excel_ What-if Analysis">
            <a:hlinkClick r:id="" action="ppaction://media"/>
          </p:cNvPr>
          <p:cNvPicPr>
            <a:picLocks noGrp="1" noChangeAspect="1"/>
          </p:cNvPicPr>
          <p:nvPr>
            <p:ph idx="1"/>
            <a:videoFile r:link="rId1"/>
            <p:extLst>
              <p:ext uri="{DAA4B4D4-6D71-4841-9C94-3DE7FCFB9230}">
                <p14:media xmlns:p14="http://schemas.microsoft.com/office/powerpoint/2010/main" r:embed="rId2">
                  <p14:trim st="9368" end="6859.8437"/>
                </p14:media>
              </p:ext>
            </p:extLst>
          </p:nvPr>
        </p:nvPicPr>
        <p:blipFill>
          <a:blip r:embed="rId4"/>
          <a:stretch>
            <a:fillRect/>
          </a:stretch>
        </p:blipFill>
        <p:spPr>
          <a:xfrm>
            <a:off x="1709738" y="1422400"/>
            <a:ext cx="8770937" cy="4933950"/>
          </a:xfrm>
        </p:spPr>
      </p:pic>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451901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098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Benefits Achieved from BI and </a:t>
            </a:r>
            <a:r>
              <a:rPr lang="en-US" dirty="0" smtClean="0"/>
              <a:t>Analytics</a:t>
            </a:r>
            <a:endParaRPr lang="en-US" dirty="0"/>
          </a:p>
        </p:txBody>
      </p:sp>
      <p:sp>
        <p:nvSpPr>
          <p:cNvPr id="3" name="Content Placeholder 2"/>
          <p:cNvSpPr>
            <a:spLocks noGrp="1"/>
          </p:cNvSpPr>
          <p:nvPr>
            <p:ph idx="1"/>
          </p:nvPr>
        </p:nvSpPr>
        <p:spPr>
          <a:xfrm>
            <a:off x="188685" y="1422213"/>
            <a:ext cx="11814627" cy="2597694"/>
          </a:xfrm>
        </p:spPr>
        <p:txBody>
          <a:bodyPr>
            <a:normAutofit lnSpcReduction="10000"/>
          </a:bodyPr>
          <a:lstStyle/>
          <a:p>
            <a:r>
              <a:rPr lang="en-US" b="1" dirty="0"/>
              <a:t>Increase </a:t>
            </a:r>
            <a:r>
              <a:rPr lang="en-US" b="1" dirty="0" smtClean="0"/>
              <a:t>Sales: </a:t>
            </a:r>
            <a:r>
              <a:rPr lang="en-US" dirty="0"/>
              <a:t>DaimlerChrysler </a:t>
            </a:r>
            <a:r>
              <a:rPr lang="en-US" dirty="0" smtClean="0"/>
              <a:t>set </a:t>
            </a:r>
            <a:r>
              <a:rPr lang="en-US" dirty="0"/>
              <a:t>their suggested retail and wholesale prices for the year, then adjust pricing through seasonal incentives based on the impact of supply and demand. </a:t>
            </a:r>
            <a:r>
              <a:rPr lang="en-US" dirty="0" smtClean="0"/>
              <a:t>The </a:t>
            </a:r>
            <a:r>
              <a:rPr lang="en-US" dirty="0"/>
              <a:t>firm estimates that use of the system has generated additional annual sales of $500 million</a:t>
            </a:r>
            <a:r>
              <a:rPr lang="en-US" dirty="0" smtClean="0"/>
              <a:t>.</a:t>
            </a: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pic>
        <p:nvPicPr>
          <p:cNvPr id="6148" name="Picture 4" descr="Download Chevron Logo PNG Image for Fre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9670" y="4637085"/>
            <a:ext cx="1583642" cy="1635353"/>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txBox="1">
            <a:spLocks/>
          </p:cNvSpPr>
          <p:nvPr/>
        </p:nvSpPr>
        <p:spPr>
          <a:xfrm>
            <a:off x="188684" y="4019907"/>
            <a:ext cx="9768799" cy="2037993"/>
          </a:xfrm>
          <a:prstGeom prst="rect">
            <a:avLst/>
          </a:prstGeom>
        </p:spPr>
        <p:txBody>
          <a:bodyPr vert="horz" lIns="91440" tIns="45720" rIns="91440" bIns="45720" rtlCol="0">
            <a:normAutofit fontScale="92500"/>
          </a:bodyPr>
          <a:lstStyle>
            <a:lvl1pPr marL="228600" indent="-228600" algn="just" defTabSz="914400" rtl="0" eaLnBrk="1" latinLnBrk="0" hangingPunct="1">
              <a:lnSpc>
                <a:spcPct val="15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just"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just"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smtClean="0"/>
              <a:t>Optimize operations</a:t>
            </a:r>
            <a:r>
              <a:rPr lang="en-US" dirty="0" smtClean="0"/>
              <a:t>: Chevron uses an analytical system called Petro to aid analysts in advising the refineries and oil traders on the mix of products to produce, buy, and sell in order to maximize profit.</a:t>
            </a:r>
          </a:p>
          <a:p>
            <a:endParaRPr lang="en-US" dirty="0" smtClean="0"/>
          </a:p>
        </p:txBody>
      </p:sp>
    </p:spTree>
    <p:extLst>
      <p:ext uri="{BB962C8B-B14F-4D97-AF65-F5344CB8AC3E}">
        <p14:creationId xmlns:p14="http://schemas.microsoft.com/office/powerpoint/2010/main" val="2172063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Benefits Achieved from BI and </a:t>
            </a:r>
            <a:r>
              <a:rPr lang="en-US" dirty="0" smtClean="0"/>
              <a:t>Analytics</a:t>
            </a:r>
            <a:endParaRPr lang="en-US" dirty="0"/>
          </a:p>
        </p:txBody>
      </p:sp>
      <p:sp>
        <p:nvSpPr>
          <p:cNvPr id="3" name="Content Placeholder 2"/>
          <p:cNvSpPr>
            <a:spLocks noGrp="1"/>
          </p:cNvSpPr>
          <p:nvPr>
            <p:ph idx="1"/>
          </p:nvPr>
        </p:nvSpPr>
        <p:spPr/>
        <p:txBody>
          <a:bodyPr>
            <a:normAutofit/>
          </a:bodyPr>
          <a:lstStyle/>
          <a:p>
            <a:pPr lvl="0"/>
            <a:r>
              <a:rPr lang="en-US" b="1" dirty="0"/>
              <a:t>Reduce </a:t>
            </a:r>
            <a:r>
              <a:rPr lang="en-US" b="1" dirty="0" smtClean="0"/>
              <a:t>costs</a:t>
            </a:r>
            <a:r>
              <a:rPr lang="en-US" dirty="0" smtClean="0"/>
              <a:t>: Coca-Cola Enterprises is the world’s largest bottler and distributor of Coca Cola products. Its delivery fleet of 54,000 trucks</a:t>
            </a:r>
          </a:p>
          <a:p>
            <a:pPr lvl="0"/>
            <a:r>
              <a:rPr lang="en-US" dirty="0" smtClean="0"/>
              <a:t>Using analytics software, the firm implemented a vehicle-routing optimization system that resulted in savings of $45 million a year from reduced gas consumption and reduction in the number of drivers required.</a:t>
            </a:r>
          </a:p>
          <a:p>
            <a:pPr lvl="0"/>
            <a:endParaRPr lang="en-US" dirty="0" smtClean="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04500" y="1930400"/>
            <a:ext cx="1219200" cy="1219200"/>
          </a:xfrm>
          <a:prstGeom prst="rect">
            <a:avLst/>
          </a:prstGeom>
        </p:spPr>
      </p:pic>
    </p:spTree>
    <p:extLst>
      <p:ext uri="{BB962C8B-B14F-4D97-AF65-F5344CB8AC3E}">
        <p14:creationId xmlns:p14="http://schemas.microsoft.com/office/powerpoint/2010/main" val="29578790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traight Connector 7"/>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Freeform 8"/>
          <p:cNvSpPr/>
          <p:nvPr/>
        </p:nvSpPr>
        <p:spPr>
          <a:xfrm>
            <a:off x="188913" y="1422400"/>
            <a:ext cx="2362835" cy="4933950"/>
          </a:xfrm>
          <a:custGeom>
            <a:avLst/>
            <a:gdLst>
              <a:gd name="connsiteX0" fmla="*/ 0 w 2362835"/>
              <a:gd name="connsiteY0" fmla="*/ 0 h 4933950"/>
              <a:gd name="connsiteX1" fmla="*/ 2362835 w 2362835"/>
              <a:gd name="connsiteY1" fmla="*/ 0 h 4933950"/>
              <a:gd name="connsiteX2" fmla="*/ 2362835 w 2362835"/>
              <a:gd name="connsiteY2" fmla="*/ 4933950 h 4933950"/>
              <a:gd name="connsiteX3" fmla="*/ 0 w 2362835"/>
              <a:gd name="connsiteY3" fmla="*/ 4933950 h 4933950"/>
              <a:gd name="connsiteX4" fmla="*/ 0 w 2362835"/>
              <a:gd name="connsiteY4" fmla="*/ 0 h 493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4933950">
                <a:moveTo>
                  <a:pt x="0" y="0"/>
                </a:moveTo>
                <a:lnTo>
                  <a:pt x="2362835" y="0"/>
                </a:lnTo>
                <a:lnTo>
                  <a:pt x="2362835" y="4933950"/>
                </a:lnTo>
                <a:lnTo>
                  <a:pt x="0" y="49339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300" b="1" kern="1200" dirty="0" smtClean="0">
                <a:solidFill>
                  <a:schemeClr val="tx1"/>
                </a:solidFill>
                <a:latin typeface="Times New Roman" panose="02020603050405020304" pitchFamily="18" charset="0"/>
                <a:cs typeface="Times New Roman" panose="02020603050405020304" pitchFamily="18" charset="0"/>
              </a:rPr>
              <a:t>Chapter 9</a:t>
            </a:r>
          </a:p>
          <a:p>
            <a:pPr lvl="0" algn="l" defTabSz="1466850">
              <a:lnSpc>
                <a:spcPct val="90000"/>
              </a:lnSpc>
              <a:spcBef>
                <a:spcPct val="0"/>
              </a:spcBef>
              <a:spcAft>
                <a:spcPct val="35000"/>
              </a:spcAft>
            </a:pPr>
            <a:r>
              <a:rPr lang="en-US" sz="3300" b="1" kern="1200" dirty="0" smtClean="0">
                <a:solidFill>
                  <a:schemeClr val="tx1"/>
                </a:solidFill>
                <a:latin typeface="Times New Roman" panose="02020603050405020304" pitchFamily="18" charset="0"/>
                <a:cs typeface="Times New Roman" panose="02020603050405020304" pitchFamily="18" charset="0"/>
              </a:rPr>
              <a:t>Business Intelligence and Analytics </a:t>
            </a:r>
            <a:endParaRPr lang="en-US" sz="3300" kern="1200" dirty="0"/>
          </a:p>
        </p:txBody>
      </p:sp>
      <p:sp>
        <p:nvSpPr>
          <p:cNvPr id="10" name="Freeform 9"/>
          <p:cNvSpPr/>
          <p:nvPr/>
        </p:nvSpPr>
        <p:spPr>
          <a:xfrm>
            <a:off x="2728960" y="1537075"/>
            <a:ext cx="4548457" cy="1078846"/>
          </a:xfrm>
          <a:custGeom>
            <a:avLst/>
            <a:gdLst>
              <a:gd name="connsiteX0" fmla="*/ 0 w 4548457"/>
              <a:gd name="connsiteY0" fmla="*/ 0 h 1078846"/>
              <a:gd name="connsiteX1" fmla="*/ 4548457 w 4548457"/>
              <a:gd name="connsiteY1" fmla="*/ 0 h 1078846"/>
              <a:gd name="connsiteX2" fmla="*/ 4548457 w 4548457"/>
              <a:gd name="connsiteY2" fmla="*/ 1078846 h 1078846"/>
              <a:gd name="connsiteX3" fmla="*/ 0 w 4548457"/>
              <a:gd name="connsiteY3" fmla="*/ 1078846 h 1078846"/>
              <a:gd name="connsiteX4" fmla="*/ 0 w 4548457"/>
              <a:gd name="connsiteY4" fmla="*/ 0 h 10788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078846">
                <a:moveTo>
                  <a:pt x="0" y="0"/>
                </a:moveTo>
                <a:lnTo>
                  <a:pt x="4548457" y="0"/>
                </a:lnTo>
                <a:lnTo>
                  <a:pt x="4548457" y="1078846"/>
                </a:lnTo>
                <a:lnTo>
                  <a:pt x="0" y="10788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l" defTabSz="1377950">
              <a:lnSpc>
                <a:spcPct val="90000"/>
              </a:lnSpc>
              <a:spcBef>
                <a:spcPct val="0"/>
              </a:spcBef>
              <a:spcAft>
                <a:spcPct val="35000"/>
              </a:spcAft>
            </a:pPr>
            <a:r>
              <a:rPr lang="en-US" sz="3100" b="0" i="0" kern="1200" dirty="0" smtClean="0"/>
              <a:t>What Are Analytics and Business Intelligence?</a:t>
            </a:r>
          </a:p>
        </p:txBody>
      </p:sp>
      <p:sp>
        <p:nvSpPr>
          <p:cNvPr id="11" name="Freeform 10"/>
          <p:cNvSpPr/>
          <p:nvPr/>
        </p:nvSpPr>
        <p:spPr>
          <a:xfrm>
            <a:off x="7454630" y="1537076"/>
            <a:ext cx="4548457" cy="458704"/>
          </a:xfrm>
          <a:custGeom>
            <a:avLst/>
            <a:gdLst>
              <a:gd name="connsiteX0" fmla="*/ 0 w 4548457"/>
              <a:gd name="connsiteY0" fmla="*/ 0 h 1146757"/>
              <a:gd name="connsiteX1" fmla="*/ 4548457 w 4548457"/>
              <a:gd name="connsiteY1" fmla="*/ 0 h 1146757"/>
              <a:gd name="connsiteX2" fmla="*/ 4548457 w 4548457"/>
              <a:gd name="connsiteY2" fmla="*/ 1146757 h 1146757"/>
              <a:gd name="connsiteX3" fmla="*/ 0 w 4548457"/>
              <a:gd name="connsiteY3" fmla="*/ 1146757 h 1146757"/>
              <a:gd name="connsiteX4" fmla="*/ 0 w 4548457"/>
              <a:gd name="connsiteY4" fmla="*/ 0 h 1146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146757">
                <a:moveTo>
                  <a:pt x="0" y="0"/>
                </a:moveTo>
                <a:lnTo>
                  <a:pt x="4548457" y="0"/>
                </a:lnTo>
                <a:lnTo>
                  <a:pt x="4548457" y="1146757"/>
                </a:lnTo>
                <a:lnTo>
                  <a:pt x="0" y="114675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i="0" kern="1200" dirty="0" smtClean="0">
                <a:solidFill>
                  <a:schemeClr val="tx1"/>
                </a:solidFill>
              </a:rPr>
              <a:t>Benefits Achieved from BI and Analytics</a:t>
            </a:r>
            <a:endParaRPr lang="en-US" sz="2000" kern="1200" dirty="0">
              <a:solidFill>
                <a:schemeClr val="tx1"/>
              </a:solidFill>
            </a:endParaRPr>
          </a:p>
        </p:txBody>
      </p:sp>
      <p:sp>
        <p:nvSpPr>
          <p:cNvPr id="12" name="Straight Connector 11"/>
          <p:cNvSpPr/>
          <p:nvPr/>
        </p:nvSpPr>
        <p:spPr>
          <a:xfrm>
            <a:off x="7277418" y="199803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12"/>
          <p:cNvSpPr/>
          <p:nvPr/>
        </p:nvSpPr>
        <p:spPr>
          <a:xfrm>
            <a:off x="7454630" y="2032323"/>
            <a:ext cx="4548457" cy="651511"/>
          </a:xfrm>
          <a:custGeom>
            <a:avLst/>
            <a:gdLst>
              <a:gd name="connsiteX0" fmla="*/ 0 w 4548457"/>
              <a:gd name="connsiteY0" fmla="*/ 0 h 1146757"/>
              <a:gd name="connsiteX1" fmla="*/ 4548457 w 4548457"/>
              <a:gd name="connsiteY1" fmla="*/ 0 h 1146757"/>
              <a:gd name="connsiteX2" fmla="*/ 4548457 w 4548457"/>
              <a:gd name="connsiteY2" fmla="*/ 1146757 h 1146757"/>
              <a:gd name="connsiteX3" fmla="*/ 0 w 4548457"/>
              <a:gd name="connsiteY3" fmla="*/ 1146757 h 1146757"/>
              <a:gd name="connsiteX4" fmla="*/ 0 w 4548457"/>
              <a:gd name="connsiteY4" fmla="*/ 0 h 1146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146757">
                <a:moveTo>
                  <a:pt x="0" y="0"/>
                </a:moveTo>
                <a:lnTo>
                  <a:pt x="4548457" y="0"/>
                </a:lnTo>
                <a:lnTo>
                  <a:pt x="4548457" y="1146757"/>
                </a:lnTo>
                <a:lnTo>
                  <a:pt x="0" y="114675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Components Required for Effective BI and Analytics </a:t>
            </a:r>
            <a:endParaRPr lang="en-US" sz="2000" kern="1200" dirty="0">
              <a:solidFill>
                <a:schemeClr val="tx1"/>
              </a:solidFill>
            </a:endParaRPr>
          </a:p>
        </p:txBody>
      </p:sp>
      <p:sp>
        <p:nvSpPr>
          <p:cNvPr id="14" name="Straight Connector 13"/>
          <p:cNvSpPr/>
          <p:nvPr/>
        </p:nvSpPr>
        <p:spPr>
          <a:xfrm>
            <a:off x="2551748" y="2744741"/>
            <a:ext cx="9451340" cy="0"/>
          </a:xfrm>
          <a:prstGeom prst="line">
            <a:avLst/>
          </a:prstGeom>
          <a:ln w="28575"/>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5" name="Freeform 14"/>
          <p:cNvSpPr/>
          <p:nvPr/>
        </p:nvSpPr>
        <p:spPr>
          <a:xfrm>
            <a:off x="2728960" y="2856853"/>
            <a:ext cx="4548457" cy="1063067"/>
          </a:xfrm>
          <a:custGeom>
            <a:avLst/>
            <a:gdLst>
              <a:gd name="connsiteX0" fmla="*/ 0 w 4548457"/>
              <a:gd name="connsiteY0" fmla="*/ 0 h 1063067"/>
              <a:gd name="connsiteX1" fmla="*/ 4548457 w 4548457"/>
              <a:gd name="connsiteY1" fmla="*/ 0 h 1063067"/>
              <a:gd name="connsiteX2" fmla="*/ 4548457 w 4548457"/>
              <a:gd name="connsiteY2" fmla="*/ 1063067 h 1063067"/>
              <a:gd name="connsiteX3" fmla="*/ 0 w 4548457"/>
              <a:gd name="connsiteY3" fmla="*/ 1063067 h 1063067"/>
              <a:gd name="connsiteX4" fmla="*/ 0 w 4548457"/>
              <a:gd name="connsiteY4" fmla="*/ 0 h 1063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063067">
                <a:moveTo>
                  <a:pt x="0" y="0"/>
                </a:moveTo>
                <a:lnTo>
                  <a:pt x="4548457" y="0"/>
                </a:lnTo>
                <a:lnTo>
                  <a:pt x="4548457" y="1063067"/>
                </a:lnTo>
                <a:lnTo>
                  <a:pt x="0" y="106306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l" defTabSz="1377950">
              <a:lnSpc>
                <a:spcPct val="90000"/>
              </a:lnSpc>
              <a:spcBef>
                <a:spcPct val="0"/>
              </a:spcBef>
              <a:spcAft>
                <a:spcPct val="35000"/>
              </a:spcAft>
            </a:pPr>
            <a:r>
              <a:rPr lang="en-US" sz="3100" b="0" i="0" kern="1200" dirty="0" smtClean="0"/>
              <a:t>Business Intelligence and Analytics Tools</a:t>
            </a:r>
            <a:endParaRPr lang="en-US" sz="3100" kern="1200" dirty="0"/>
          </a:p>
        </p:txBody>
      </p:sp>
      <p:sp>
        <p:nvSpPr>
          <p:cNvPr id="16" name="Freeform 15"/>
          <p:cNvSpPr/>
          <p:nvPr/>
        </p:nvSpPr>
        <p:spPr>
          <a:xfrm>
            <a:off x="7454630" y="2790837"/>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Spreadsheets</a:t>
            </a:r>
            <a:endParaRPr lang="en-US" sz="2000" kern="1200" dirty="0">
              <a:solidFill>
                <a:schemeClr val="tx1"/>
              </a:solidFill>
            </a:endParaRPr>
          </a:p>
        </p:txBody>
      </p:sp>
      <p:sp>
        <p:nvSpPr>
          <p:cNvPr id="17" name="Straight Connector 16"/>
          <p:cNvSpPr/>
          <p:nvPr/>
        </p:nvSpPr>
        <p:spPr>
          <a:xfrm>
            <a:off x="7277418" y="319182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8" name="Freeform 17"/>
          <p:cNvSpPr/>
          <p:nvPr/>
        </p:nvSpPr>
        <p:spPr>
          <a:xfrm>
            <a:off x="7454630" y="3248976"/>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Reporting and Querying Tools</a:t>
            </a:r>
            <a:endParaRPr lang="en-US" sz="2000" kern="1200" dirty="0">
              <a:solidFill>
                <a:schemeClr val="tx1"/>
              </a:solidFill>
            </a:endParaRPr>
          </a:p>
        </p:txBody>
      </p:sp>
      <p:sp>
        <p:nvSpPr>
          <p:cNvPr id="19" name="Straight Connector 18"/>
          <p:cNvSpPr/>
          <p:nvPr/>
        </p:nvSpPr>
        <p:spPr>
          <a:xfrm>
            <a:off x="7277418" y="364996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0" name="Freeform 19"/>
          <p:cNvSpPr/>
          <p:nvPr/>
        </p:nvSpPr>
        <p:spPr>
          <a:xfrm>
            <a:off x="7454630" y="3695686"/>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Data Visualization Tools</a:t>
            </a:r>
          </a:p>
        </p:txBody>
      </p:sp>
      <p:sp>
        <p:nvSpPr>
          <p:cNvPr id="21" name="Straight Connector 20"/>
          <p:cNvSpPr/>
          <p:nvPr/>
        </p:nvSpPr>
        <p:spPr>
          <a:xfrm>
            <a:off x="7277418" y="40623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21"/>
          <p:cNvSpPr/>
          <p:nvPr/>
        </p:nvSpPr>
        <p:spPr>
          <a:xfrm>
            <a:off x="7454630" y="4096675"/>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Drill-Down Analysis</a:t>
            </a:r>
          </a:p>
        </p:txBody>
      </p:sp>
      <p:sp>
        <p:nvSpPr>
          <p:cNvPr id="23" name="Straight Connector 22"/>
          <p:cNvSpPr/>
          <p:nvPr/>
        </p:nvSpPr>
        <p:spPr>
          <a:xfrm>
            <a:off x="7277418" y="444051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Freeform 23"/>
          <p:cNvSpPr/>
          <p:nvPr/>
        </p:nvSpPr>
        <p:spPr>
          <a:xfrm>
            <a:off x="7454630" y="4497665"/>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Linear Regression</a:t>
            </a:r>
          </a:p>
        </p:txBody>
      </p:sp>
      <p:sp>
        <p:nvSpPr>
          <p:cNvPr id="25" name="Straight Connector 24"/>
          <p:cNvSpPr/>
          <p:nvPr/>
        </p:nvSpPr>
        <p:spPr>
          <a:xfrm>
            <a:off x="7277418" y="489865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6" name="Freeform 25"/>
          <p:cNvSpPr/>
          <p:nvPr/>
        </p:nvSpPr>
        <p:spPr>
          <a:xfrm>
            <a:off x="7454630" y="4944374"/>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Data Mining</a:t>
            </a:r>
          </a:p>
        </p:txBody>
      </p:sp>
      <p:sp>
        <p:nvSpPr>
          <p:cNvPr id="27" name="Straight Connector 26"/>
          <p:cNvSpPr/>
          <p:nvPr/>
        </p:nvSpPr>
        <p:spPr>
          <a:xfrm>
            <a:off x="7277418" y="535679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8" name="Freeform 27"/>
          <p:cNvSpPr/>
          <p:nvPr/>
        </p:nvSpPr>
        <p:spPr>
          <a:xfrm>
            <a:off x="7454630" y="5402514"/>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Dashboards</a:t>
            </a:r>
          </a:p>
        </p:txBody>
      </p:sp>
      <p:sp>
        <p:nvSpPr>
          <p:cNvPr id="29" name="Straight Connector 28"/>
          <p:cNvSpPr/>
          <p:nvPr/>
        </p:nvSpPr>
        <p:spPr>
          <a:xfrm>
            <a:off x="7277418" y="575778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29"/>
          <p:cNvSpPr/>
          <p:nvPr/>
        </p:nvSpPr>
        <p:spPr>
          <a:xfrm>
            <a:off x="7454630" y="5837793"/>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Self-Service Analytics</a:t>
            </a:r>
          </a:p>
        </p:txBody>
      </p:sp>
      <p:sp>
        <p:nvSpPr>
          <p:cNvPr id="31" name="Straight Connector 30"/>
          <p:cNvSpPr/>
          <p:nvPr/>
        </p:nvSpPr>
        <p:spPr>
          <a:xfrm>
            <a:off x="2551748" y="623878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596583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Components Required for Effective BI and Analytics </a:t>
            </a:r>
          </a:p>
        </p:txBody>
      </p:sp>
      <p:sp>
        <p:nvSpPr>
          <p:cNvPr id="3" name="Content Placeholder 2"/>
          <p:cNvSpPr>
            <a:spLocks noGrp="1"/>
          </p:cNvSpPr>
          <p:nvPr>
            <p:ph idx="1"/>
          </p:nvPr>
        </p:nvSpPr>
        <p:spPr/>
        <p:txBody>
          <a:bodyPr>
            <a:normAutofit fontScale="92500" lnSpcReduction="10000"/>
          </a:bodyPr>
          <a:lstStyle/>
          <a:p>
            <a:r>
              <a:rPr lang="en-US" dirty="0"/>
              <a:t>A number of components must be in place for an organization to get </a:t>
            </a:r>
            <a:r>
              <a:rPr lang="en-US" dirty="0" smtClean="0"/>
              <a:t>real value </a:t>
            </a:r>
            <a:r>
              <a:rPr lang="en-US" dirty="0"/>
              <a:t>from its BI and analytics efforts. </a:t>
            </a:r>
            <a:endParaRPr lang="en-US" dirty="0" smtClean="0"/>
          </a:p>
          <a:p>
            <a:r>
              <a:rPr lang="en-US" dirty="0" smtClean="0"/>
              <a:t>First </a:t>
            </a:r>
            <a:r>
              <a:rPr lang="en-US" dirty="0"/>
              <a:t>and foremost is the existence of </a:t>
            </a:r>
            <a:r>
              <a:rPr lang="en-US" dirty="0" smtClean="0"/>
              <a:t>a solid </a:t>
            </a:r>
            <a:r>
              <a:rPr lang="en-US" dirty="0"/>
              <a:t>data management program, including </a:t>
            </a:r>
            <a:r>
              <a:rPr lang="en-US" b="1" dirty="0"/>
              <a:t>data governance</a:t>
            </a:r>
            <a:r>
              <a:rPr lang="en-US" dirty="0" smtClean="0"/>
              <a:t>.</a:t>
            </a:r>
          </a:p>
          <a:p>
            <a:r>
              <a:rPr lang="en-US" dirty="0"/>
              <a:t>Recall that </a:t>
            </a:r>
            <a:r>
              <a:rPr lang="en-US" b="1" dirty="0">
                <a:solidFill>
                  <a:schemeClr val="accent1"/>
                </a:solidFill>
              </a:rPr>
              <a:t>data management </a:t>
            </a:r>
            <a:r>
              <a:rPr lang="en-US" dirty="0"/>
              <a:t>is an integrated set of functions that defines the processes by which data is obtained, certified fit for use, stored, secured, and processed in such a way as to ensure that the accessibility, reliability, and timeliness of the data meet the needs of the data users within an organization. </a:t>
            </a:r>
          </a:p>
          <a:p>
            <a:endParaRPr lang="en-US" dirty="0" smtClean="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1698531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Components Required for Effective BI and Analytics </a:t>
            </a:r>
          </a:p>
        </p:txBody>
      </p:sp>
      <p:sp>
        <p:nvSpPr>
          <p:cNvPr id="3" name="Content Placeholder 2"/>
          <p:cNvSpPr>
            <a:spLocks noGrp="1"/>
          </p:cNvSpPr>
          <p:nvPr>
            <p:ph idx="1"/>
          </p:nvPr>
        </p:nvSpPr>
        <p:spPr/>
        <p:txBody>
          <a:bodyPr>
            <a:normAutofit fontScale="92500" lnSpcReduction="10000"/>
          </a:bodyPr>
          <a:lstStyle/>
          <a:p>
            <a:r>
              <a:rPr lang="en-US" b="1" i="1" dirty="0" smtClean="0">
                <a:solidFill>
                  <a:schemeClr val="accent1"/>
                </a:solidFill>
              </a:rPr>
              <a:t>Data </a:t>
            </a:r>
            <a:r>
              <a:rPr lang="en-US" b="1" i="1" dirty="0">
                <a:solidFill>
                  <a:schemeClr val="accent1"/>
                </a:solidFill>
              </a:rPr>
              <a:t>governance </a:t>
            </a:r>
            <a:r>
              <a:rPr lang="en-US" dirty="0"/>
              <a:t>is the core component of data management; it defines the roles, responsibilities, and processes for ensuring that data can be trusted and used by </a:t>
            </a:r>
            <a:r>
              <a:rPr lang="en-US" dirty="0" smtClean="0"/>
              <a:t>the entire </a:t>
            </a:r>
            <a:r>
              <a:rPr lang="en-US" dirty="0"/>
              <a:t>organization, with people identified and in place who are </a:t>
            </a:r>
            <a:r>
              <a:rPr lang="en-US" dirty="0" smtClean="0"/>
              <a:t>responsible for </a:t>
            </a:r>
            <a:r>
              <a:rPr lang="en-US" dirty="0"/>
              <a:t>fixing and preventing issues with data</a:t>
            </a:r>
            <a:r>
              <a:rPr lang="en-US" dirty="0" smtClean="0"/>
              <a:t>.</a:t>
            </a:r>
          </a:p>
          <a:p>
            <a:r>
              <a:rPr lang="en-US" b="1" dirty="0"/>
              <a:t>Another key component </a:t>
            </a:r>
            <a:r>
              <a:rPr lang="en-US" dirty="0"/>
              <a:t>that an organization needs is creative </a:t>
            </a:r>
            <a:r>
              <a:rPr lang="en-US" b="1" i="1" dirty="0">
                <a:solidFill>
                  <a:schemeClr val="accent1"/>
                </a:solidFill>
              </a:rPr>
              <a:t>data scientists </a:t>
            </a:r>
            <a:r>
              <a:rPr lang="en-US" dirty="0"/>
              <a:t>people who understand the business as well as the business analytics technology, while also recognizing the limitations of their data, tools, and techniques. A data scientist puts all of this together to deliver real improvements in decision making with an organization.</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1698531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Components Required for Effective BI and Analytics </a:t>
            </a:r>
          </a:p>
        </p:txBody>
      </p:sp>
      <p:sp>
        <p:nvSpPr>
          <p:cNvPr id="3" name="Content Placeholder 2"/>
          <p:cNvSpPr>
            <a:spLocks noGrp="1"/>
          </p:cNvSpPr>
          <p:nvPr>
            <p:ph idx="1"/>
          </p:nvPr>
        </p:nvSpPr>
        <p:spPr/>
        <p:txBody>
          <a:bodyPr>
            <a:normAutofit/>
          </a:bodyPr>
          <a:lstStyle/>
          <a:p>
            <a:r>
              <a:rPr lang="en-US" dirty="0" smtClean="0"/>
              <a:t>Finally</a:t>
            </a:r>
            <a:r>
              <a:rPr lang="en-US" dirty="0"/>
              <a:t>, to ensure the success of a BI and analytics program, the management team within an organization must have a strong commitment to </a:t>
            </a:r>
            <a:r>
              <a:rPr lang="en-US" b="1" dirty="0" smtClean="0"/>
              <a:t>data driven </a:t>
            </a:r>
            <a:r>
              <a:rPr lang="en-US" b="1" dirty="0"/>
              <a:t>decision making</a:t>
            </a:r>
            <a:r>
              <a:rPr lang="en-US" dirty="0"/>
              <a:t>. </a:t>
            </a:r>
            <a:endParaRPr lang="en-US" dirty="0" smtClean="0"/>
          </a:p>
          <a:p>
            <a:r>
              <a:rPr lang="en-US" dirty="0"/>
              <a:t>Organizations that can put the necessary components in place can act quickly to make superior decisions in uncertain and changing environments to gain a strong competitive advantage. </a:t>
            </a: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41036178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traight Connector 7"/>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Freeform 8"/>
          <p:cNvSpPr/>
          <p:nvPr/>
        </p:nvSpPr>
        <p:spPr>
          <a:xfrm>
            <a:off x="188913" y="1422400"/>
            <a:ext cx="2362835" cy="4933950"/>
          </a:xfrm>
          <a:custGeom>
            <a:avLst/>
            <a:gdLst>
              <a:gd name="connsiteX0" fmla="*/ 0 w 2362835"/>
              <a:gd name="connsiteY0" fmla="*/ 0 h 4933950"/>
              <a:gd name="connsiteX1" fmla="*/ 2362835 w 2362835"/>
              <a:gd name="connsiteY1" fmla="*/ 0 h 4933950"/>
              <a:gd name="connsiteX2" fmla="*/ 2362835 w 2362835"/>
              <a:gd name="connsiteY2" fmla="*/ 4933950 h 4933950"/>
              <a:gd name="connsiteX3" fmla="*/ 0 w 2362835"/>
              <a:gd name="connsiteY3" fmla="*/ 4933950 h 4933950"/>
              <a:gd name="connsiteX4" fmla="*/ 0 w 2362835"/>
              <a:gd name="connsiteY4" fmla="*/ 0 h 493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4933950">
                <a:moveTo>
                  <a:pt x="0" y="0"/>
                </a:moveTo>
                <a:lnTo>
                  <a:pt x="2362835" y="0"/>
                </a:lnTo>
                <a:lnTo>
                  <a:pt x="2362835" y="4933950"/>
                </a:lnTo>
                <a:lnTo>
                  <a:pt x="0" y="49339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300" b="1" kern="1200" dirty="0" smtClean="0">
                <a:solidFill>
                  <a:schemeClr val="tx1"/>
                </a:solidFill>
                <a:latin typeface="Times New Roman" panose="02020603050405020304" pitchFamily="18" charset="0"/>
                <a:cs typeface="Times New Roman" panose="02020603050405020304" pitchFamily="18" charset="0"/>
              </a:rPr>
              <a:t>Chapter 9</a:t>
            </a:r>
          </a:p>
          <a:p>
            <a:pPr lvl="0" algn="l" defTabSz="1466850">
              <a:lnSpc>
                <a:spcPct val="90000"/>
              </a:lnSpc>
              <a:spcBef>
                <a:spcPct val="0"/>
              </a:spcBef>
              <a:spcAft>
                <a:spcPct val="35000"/>
              </a:spcAft>
            </a:pPr>
            <a:r>
              <a:rPr lang="en-US" sz="3300" b="1" kern="1200" dirty="0" smtClean="0">
                <a:solidFill>
                  <a:schemeClr val="tx1"/>
                </a:solidFill>
                <a:latin typeface="Times New Roman" panose="02020603050405020304" pitchFamily="18" charset="0"/>
                <a:cs typeface="Times New Roman" panose="02020603050405020304" pitchFamily="18" charset="0"/>
              </a:rPr>
              <a:t>Business Intelligence and Analytics </a:t>
            </a:r>
            <a:endParaRPr lang="en-US" sz="3300" kern="1200" dirty="0"/>
          </a:p>
        </p:txBody>
      </p:sp>
      <p:sp>
        <p:nvSpPr>
          <p:cNvPr id="10" name="Freeform 9"/>
          <p:cNvSpPr/>
          <p:nvPr/>
        </p:nvSpPr>
        <p:spPr>
          <a:xfrm>
            <a:off x="2728960" y="1537075"/>
            <a:ext cx="4548457" cy="1078846"/>
          </a:xfrm>
          <a:custGeom>
            <a:avLst/>
            <a:gdLst>
              <a:gd name="connsiteX0" fmla="*/ 0 w 4548457"/>
              <a:gd name="connsiteY0" fmla="*/ 0 h 1078846"/>
              <a:gd name="connsiteX1" fmla="*/ 4548457 w 4548457"/>
              <a:gd name="connsiteY1" fmla="*/ 0 h 1078846"/>
              <a:gd name="connsiteX2" fmla="*/ 4548457 w 4548457"/>
              <a:gd name="connsiteY2" fmla="*/ 1078846 h 1078846"/>
              <a:gd name="connsiteX3" fmla="*/ 0 w 4548457"/>
              <a:gd name="connsiteY3" fmla="*/ 1078846 h 1078846"/>
              <a:gd name="connsiteX4" fmla="*/ 0 w 4548457"/>
              <a:gd name="connsiteY4" fmla="*/ 0 h 10788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078846">
                <a:moveTo>
                  <a:pt x="0" y="0"/>
                </a:moveTo>
                <a:lnTo>
                  <a:pt x="4548457" y="0"/>
                </a:lnTo>
                <a:lnTo>
                  <a:pt x="4548457" y="1078846"/>
                </a:lnTo>
                <a:lnTo>
                  <a:pt x="0" y="10788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l" defTabSz="1377950">
              <a:lnSpc>
                <a:spcPct val="90000"/>
              </a:lnSpc>
              <a:spcBef>
                <a:spcPct val="0"/>
              </a:spcBef>
              <a:spcAft>
                <a:spcPct val="35000"/>
              </a:spcAft>
            </a:pPr>
            <a:r>
              <a:rPr lang="en-US" sz="3100" b="0" i="0" kern="1200" dirty="0" smtClean="0"/>
              <a:t>What Are Analytics and Business Intelligence?</a:t>
            </a:r>
          </a:p>
        </p:txBody>
      </p:sp>
      <p:sp>
        <p:nvSpPr>
          <p:cNvPr id="11" name="Freeform 10"/>
          <p:cNvSpPr/>
          <p:nvPr/>
        </p:nvSpPr>
        <p:spPr>
          <a:xfrm>
            <a:off x="7454630" y="1537076"/>
            <a:ext cx="4548457" cy="458704"/>
          </a:xfrm>
          <a:custGeom>
            <a:avLst/>
            <a:gdLst>
              <a:gd name="connsiteX0" fmla="*/ 0 w 4548457"/>
              <a:gd name="connsiteY0" fmla="*/ 0 h 1146757"/>
              <a:gd name="connsiteX1" fmla="*/ 4548457 w 4548457"/>
              <a:gd name="connsiteY1" fmla="*/ 0 h 1146757"/>
              <a:gd name="connsiteX2" fmla="*/ 4548457 w 4548457"/>
              <a:gd name="connsiteY2" fmla="*/ 1146757 h 1146757"/>
              <a:gd name="connsiteX3" fmla="*/ 0 w 4548457"/>
              <a:gd name="connsiteY3" fmla="*/ 1146757 h 1146757"/>
              <a:gd name="connsiteX4" fmla="*/ 0 w 4548457"/>
              <a:gd name="connsiteY4" fmla="*/ 0 h 1146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146757">
                <a:moveTo>
                  <a:pt x="0" y="0"/>
                </a:moveTo>
                <a:lnTo>
                  <a:pt x="4548457" y="0"/>
                </a:lnTo>
                <a:lnTo>
                  <a:pt x="4548457" y="1146757"/>
                </a:lnTo>
                <a:lnTo>
                  <a:pt x="0" y="114675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i="0" kern="1200" dirty="0" smtClean="0">
                <a:solidFill>
                  <a:schemeClr val="tx1"/>
                </a:solidFill>
              </a:rPr>
              <a:t>Benefits Achieved from BI and Analytics</a:t>
            </a:r>
            <a:endParaRPr lang="en-US" sz="2000" kern="1200" dirty="0">
              <a:solidFill>
                <a:schemeClr val="tx1"/>
              </a:solidFill>
            </a:endParaRPr>
          </a:p>
        </p:txBody>
      </p:sp>
      <p:sp>
        <p:nvSpPr>
          <p:cNvPr id="12" name="Straight Connector 11"/>
          <p:cNvSpPr/>
          <p:nvPr/>
        </p:nvSpPr>
        <p:spPr>
          <a:xfrm>
            <a:off x="7277418" y="199803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12"/>
          <p:cNvSpPr/>
          <p:nvPr/>
        </p:nvSpPr>
        <p:spPr>
          <a:xfrm>
            <a:off x="7454630" y="2032323"/>
            <a:ext cx="4548457" cy="651511"/>
          </a:xfrm>
          <a:custGeom>
            <a:avLst/>
            <a:gdLst>
              <a:gd name="connsiteX0" fmla="*/ 0 w 4548457"/>
              <a:gd name="connsiteY0" fmla="*/ 0 h 1146757"/>
              <a:gd name="connsiteX1" fmla="*/ 4548457 w 4548457"/>
              <a:gd name="connsiteY1" fmla="*/ 0 h 1146757"/>
              <a:gd name="connsiteX2" fmla="*/ 4548457 w 4548457"/>
              <a:gd name="connsiteY2" fmla="*/ 1146757 h 1146757"/>
              <a:gd name="connsiteX3" fmla="*/ 0 w 4548457"/>
              <a:gd name="connsiteY3" fmla="*/ 1146757 h 1146757"/>
              <a:gd name="connsiteX4" fmla="*/ 0 w 4548457"/>
              <a:gd name="connsiteY4" fmla="*/ 0 h 1146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146757">
                <a:moveTo>
                  <a:pt x="0" y="0"/>
                </a:moveTo>
                <a:lnTo>
                  <a:pt x="4548457" y="0"/>
                </a:lnTo>
                <a:lnTo>
                  <a:pt x="4548457" y="1146757"/>
                </a:lnTo>
                <a:lnTo>
                  <a:pt x="0" y="114675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Components Required for Effective BI and Analytics </a:t>
            </a:r>
            <a:endParaRPr lang="en-US" sz="2000" kern="1200" dirty="0">
              <a:solidFill>
                <a:schemeClr val="tx1"/>
              </a:solidFill>
            </a:endParaRPr>
          </a:p>
        </p:txBody>
      </p:sp>
      <p:sp>
        <p:nvSpPr>
          <p:cNvPr id="14" name="Straight Connector 13"/>
          <p:cNvSpPr/>
          <p:nvPr/>
        </p:nvSpPr>
        <p:spPr>
          <a:xfrm>
            <a:off x="2551748" y="2744741"/>
            <a:ext cx="9451340" cy="0"/>
          </a:xfrm>
          <a:prstGeom prst="line">
            <a:avLst/>
          </a:prstGeom>
          <a:ln w="28575"/>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5" name="Freeform 14"/>
          <p:cNvSpPr/>
          <p:nvPr/>
        </p:nvSpPr>
        <p:spPr>
          <a:xfrm>
            <a:off x="2728960" y="2856853"/>
            <a:ext cx="4548457" cy="1063067"/>
          </a:xfrm>
          <a:custGeom>
            <a:avLst/>
            <a:gdLst>
              <a:gd name="connsiteX0" fmla="*/ 0 w 4548457"/>
              <a:gd name="connsiteY0" fmla="*/ 0 h 1063067"/>
              <a:gd name="connsiteX1" fmla="*/ 4548457 w 4548457"/>
              <a:gd name="connsiteY1" fmla="*/ 0 h 1063067"/>
              <a:gd name="connsiteX2" fmla="*/ 4548457 w 4548457"/>
              <a:gd name="connsiteY2" fmla="*/ 1063067 h 1063067"/>
              <a:gd name="connsiteX3" fmla="*/ 0 w 4548457"/>
              <a:gd name="connsiteY3" fmla="*/ 1063067 h 1063067"/>
              <a:gd name="connsiteX4" fmla="*/ 0 w 4548457"/>
              <a:gd name="connsiteY4" fmla="*/ 0 h 1063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063067">
                <a:moveTo>
                  <a:pt x="0" y="0"/>
                </a:moveTo>
                <a:lnTo>
                  <a:pt x="4548457" y="0"/>
                </a:lnTo>
                <a:lnTo>
                  <a:pt x="4548457" y="1063067"/>
                </a:lnTo>
                <a:lnTo>
                  <a:pt x="0" y="106306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l" defTabSz="1377950">
              <a:lnSpc>
                <a:spcPct val="90000"/>
              </a:lnSpc>
              <a:spcBef>
                <a:spcPct val="0"/>
              </a:spcBef>
              <a:spcAft>
                <a:spcPct val="35000"/>
              </a:spcAft>
            </a:pPr>
            <a:r>
              <a:rPr lang="en-US" sz="3100" b="0" i="0" kern="1200" dirty="0" smtClean="0"/>
              <a:t>Business Intelligence and Analytics Tools</a:t>
            </a:r>
            <a:endParaRPr lang="en-US" sz="3100" kern="1200" dirty="0"/>
          </a:p>
        </p:txBody>
      </p:sp>
      <p:sp>
        <p:nvSpPr>
          <p:cNvPr id="16" name="Freeform 15"/>
          <p:cNvSpPr/>
          <p:nvPr/>
        </p:nvSpPr>
        <p:spPr>
          <a:xfrm>
            <a:off x="7454630" y="2790837"/>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Spreadsheets</a:t>
            </a:r>
            <a:endParaRPr lang="en-US" sz="2000" kern="1200" dirty="0">
              <a:solidFill>
                <a:schemeClr val="tx1"/>
              </a:solidFill>
            </a:endParaRPr>
          </a:p>
        </p:txBody>
      </p:sp>
      <p:sp>
        <p:nvSpPr>
          <p:cNvPr id="17" name="Straight Connector 16"/>
          <p:cNvSpPr/>
          <p:nvPr/>
        </p:nvSpPr>
        <p:spPr>
          <a:xfrm>
            <a:off x="7277418" y="319182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8" name="Freeform 17"/>
          <p:cNvSpPr/>
          <p:nvPr/>
        </p:nvSpPr>
        <p:spPr>
          <a:xfrm>
            <a:off x="7454630" y="3248976"/>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Reporting and Querying Tools</a:t>
            </a:r>
            <a:endParaRPr lang="en-US" sz="2000" kern="1200" dirty="0">
              <a:solidFill>
                <a:schemeClr val="tx1"/>
              </a:solidFill>
            </a:endParaRPr>
          </a:p>
        </p:txBody>
      </p:sp>
      <p:sp>
        <p:nvSpPr>
          <p:cNvPr id="19" name="Straight Connector 18"/>
          <p:cNvSpPr/>
          <p:nvPr/>
        </p:nvSpPr>
        <p:spPr>
          <a:xfrm>
            <a:off x="7277418" y="364996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0" name="Freeform 19"/>
          <p:cNvSpPr/>
          <p:nvPr/>
        </p:nvSpPr>
        <p:spPr>
          <a:xfrm>
            <a:off x="7454630" y="3695686"/>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Data Visualization Tools</a:t>
            </a:r>
          </a:p>
        </p:txBody>
      </p:sp>
      <p:sp>
        <p:nvSpPr>
          <p:cNvPr id="21" name="Straight Connector 20"/>
          <p:cNvSpPr/>
          <p:nvPr/>
        </p:nvSpPr>
        <p:spPr>
          <a:xfrm>
            <a:off x="7277418" y="40623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21"/>
          <p:cNvSpPr/>
          <p:nvPr/>
        </p:nvSpPr>
        <p:spPr>
          <a:xfrm>
            <a:off x="7454630" y="4096675"/>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Drill-Down Analysis</a:t>
            </a:r>
          </a:p>
        </p:txBody>
      </p:sp>
      <p:sp>
        <p:nvSpPr>
          <p:cNvPr id="23" name="Straight Connector 22"/>
          <p:cNvSpPr/>
          <p:nvPr/>
        </p:nvSpPr>
        <p:spPr>
          <a:xfrm>
            <a:off x="7277418" y="444051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4" name="Freeform 23"/>
          <p:cNvSpPr/>
          <p:nvPr/>
        </p:nvSpPr>
        <p:spPr>
          <a:xfrm>
            <a:off x="7454630" y="4497665"/>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Linear Regression</a:t>
            </a:r>
          </a:p>
        </p:txBody>
      </p:sp>
      <p:sp>
        <p:nvSpPr>
          <p:cNvPr id="25" name="Straight Connector 24"/>
          <p:cNvSpPr/>
          <p:nvPr/>
        </p:nvSpPr>
        <p:spPr>
          <a:xfrm>
            <a:off x="7277418" y="489865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6" name="Freeform 25"/>
          <p:cNvSpPr/>
          <p:nvPr/>
        </p:nvSpPr>
        <p:spPr>
          <a:xfrm>
            <a:off x="7454630" y="4944374"/>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Data Mining</a:t>
            </a:r>
          </a:p>
        </p:txBody>
      </p:sp>
      <p:sp>
        <p:nvSpPr>
          <p:cNvPr id="27" name="Straight Connector 26"/>
          <p:cNvSpPr/>
          <p:nvPr/>
        </p:nvSpPr>
        <p:spPr>
          <a:xfrm>
            <a:off x="7277418" y="535679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28" name="Freeform 27"/>
          <p:cNvSpPr/>
          <p:nvPr/>
        </p:nvSpPr>
        <p:spPr>
          <a:xfrm>
            <a:off x="7454630" y="5402514"/>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Dashboards</a:t>
            </a:r>
          </a:p>
        </p:txBody>
      </p:sp>
      <p:sp>
        <p:nvSpPr>
          <p:cNvPr id="29" name="Straight Connector 28"/>
          <p:cNvSpPr/>
          <p:nvPr/>
        </p:nvSpPr>
        <p:spPr>
          <a:xfrm>
            <a:off x="7277418" y="575778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29"/>
          <p:cNvSpPr/>
          <p:nvPr/>
        </p:nvSpPr>
        <p:spPr>
          <a:xfrm>
            <a:off x="7454630" y="5837793"/>
            <a:ext cx="4548457" cy="286689"/>
          </a:xfrm>
          <a:custGeom>
            <a:avLst/>
            <a:gdLst>
              <a:gd name="connsiteX0" fmla="*/ 0 w 4548457"/>
              <a:gd name="connsiteY0" fmla="*/ 0 h 286689"/>
              <a:gd name="connsiteX1" fmla="*/ 4548457 w 4548457"/>
              <a:gd name="connsiteY1" fmla="*/ 0 h 286689"/>
              <a:gd name="connsiteX2" fmla="*/ 4548457 w 4548457"/>
              <a:gd name="connsiteY2" fmla="*/ 286689 h 286689"/>
              <a:gd name="connsiteX3" fmla="*/ 0 w 4548457"/>
              <a:gd name="connsiteY3" fmla="*/ 286689 h 286689"/>
              <a:gd name="connsiteX4" fmla="*/ 0 w 4548457"/>
              <a:gd name="connsiteY4" fmla="*/ 0 h 286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86689">
                <a:moveTo>
                  <a:pt x="0" y="0"/>
                </a:moveTo>
                <a:lnTo>
                  <a:pt x="4548457" y="0"/>
                </a:lnTo>
                <a:lnTo>
                  <a:pt x="4548457" y="286689"/>
                </a:lnTo>
                <a:lnTo>
                  <a:pt x="0" y="2866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t" anchorCtr="0">
            <a:noAutofit/>
          </a:bodyPr>
          <a:lstStyle/>
          <a:p>
            <a:pPr lvl="0" algn="l" defTabSz="577850">
              <a:lnSpc>
                <a:spcPct val="90000"/>
              </a:lnSpc>
              <a:spcBef>
                <a:spcPct val="0"/>
              </a:spcBef>
              <a:spcAft>
                <a:spcPct val="35000"/>
              </a:spcAft>
            </a:pPr>
            <a:r>
              <a:rPr lang="en-US" sz="2000" kern="1200" dirty="0" smtClean="0">
                <a:solidFill>
                  <a:schemeClr val="tx1"/>
                </a:solidFill>
              </a:rPr>
              <a:t>Self-Service Analytics</a:t>
            </a:r>
          </a:p>
        </p:txBody>
      </p:sp>
      <p:sp>
        <p:nvSpPr>
          <p:cNvPr id="31" name="Straight Connector 30"/>
          <p:cNvSpPr/>
          <p:nvPr/>
        </p:nvSpPr>
        <p:spPr>
          <a:xfrm>
            <a:off x="2551748" y="623878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9707052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fontScale="85000" lnSpcReduction="20000"/>
          </a:bodyPr>
          <a:lstStyle/>
          <a:p>
            <a:pPr marL="0" indent="0">
              <a:buNone/>
            </a:pPr>
            <a:r>
              <a:rPr lang="en-US" b="1" dirty="0" smtClean="0">
                <a:solidFill>
                  <a:srgbClr val="FF0000"/>
                </a:solidFill>
              </a:rPr>
              <a:t>Spreadsheets</a:t>
            </a:r>
          </a:p>
          <a:p>
            <a:r>
              <a:rPr lang="en-US" dirty="0" smtClean="0"/>
              <a:t>Business </a:t>
            </a:r>
            <a:r>
              <a:rPr lang="en-US" dirty="0"/>
              <a:t>managers often import data into a spreadsheet program, such as Excel, which then can be used to perform operations on the data based on formulas created by the end user. </a:t>
            </a:r>
            <a:endParaRPr lang="en-US" dirty="0" smtClean="0"/>
          </a:p>
          <a:p>
            <a:r>
              <a:rPr lang="en-US" dirty="0" smtClean="0"/>
              <a:t>Spreadsheets </a:t>
            </a:r>
            <a:r>
              <a:rPr lang="en-US" dirty="0"/>
              <a:t>are also used to create reports and graphs based on that data. End users can employ tools such as the </a:t>
            </a:r>
            <a:r>
              <a:rPr lang="en-US" dirty="0" smtClean="0"/>
              <a:t>Excel Scenario </a:t>
            </a:r>
            <a:r>
              <a:rPr lang="en-US" dirty="0"/>
              <a:t>Manager to perform “what-if” analysis to evaluate various </a:t>
            </a:r>
            <a:r>
              <a:rPr lang="en-US" dirty="0" smtClean="0"/>
              <a:t>alternatives</a:t>
            </a:r>
            <a:r>
              <a:rPr lang="en-US" dirty="0"/>
              <a:t>. </a:t>
            </a:r>
            <a:endParaRPr lang="en-US" dirty="0" smtClean="0"/>
          </a:p>
          <a:p>
            <a:r>
              <a:rPr lang="en-US" dirty="0" smtClean="0"/>
              <a:t>The </a:t>
            </a:r>
            <a:r>
              <a:rPr lang="en-US" dirty="0"/>
              <a:t>Excel Solver Add-in can be used to find the optimal solution to </a:t>
            </a:r>
            <a:r>
              <a:rPr lang="en-US" dirty="0" smtClean="0"/>
              <a:t>a problem </a:t>
            </a:r>
            <a:r>
              <a:rPr lang="en-US" dirty="0"/>
              <a:t>with multiple constraints (e.g., determine a production plan that will maximize profit subject to certain limitations on raw materials).</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4589425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FF0000"/>
                </a:solidFill>
              </a:rPr>
              <a:t>Reporting and Querying </a:t>
            </a:r>
            <a:r>
              <a:rPr lang="en-US" b="1" dirty="0" smtClean="0">
                <a:solidFill>
                  <a:srgbClr val="FF0000"/>
                </a:solidFill>
              </a:rPr>
              <a:t>Tools</a:t>
            </a:r>
          </a:p>
          <a:p>
            <a:r>
              <a:rPr lang="en-US" dirty="0"/>
              <a:t>Most organizations have invested in some reporting tools to help their </a:t>
            </a:r>
            <a:r>
              <a:rPr lang="en-US" dirty="0" smtClean="0"/>
              <a:t>employees </a:t>
            </a:r>
            <a:r>
              <a:rPr lang="en-US" dirty="0"/>
              <a:t>get the data they need to solve a problem or identify an opportunity. </a:t>
            </a:r>
            <a:endParaRPr lang="en-US" dirty="0" smtClean="0"/>
          </a:p>
          <a:p>
            <a:r>
              <a:rPr lang="en-US" dirty="0" smtClean="0"/>
              <a:t>Reporting </a:t>
            </a:r>
            <a:r>
              <a:rPr lang="en-US" dirty="0"/>
              <a:t>and querying tools can present that data in an </a:t>
            </a:r>
            <a:r>
              <a:rPr lang="en-US" dirty="0" smtClean="0"/>
              <a:t>easy-to-understand fashion via </a:t>
            </a:r>
            <a:r>
              <a:rPr lang="en-US" dirty="0"/>
              <a:t>formatted data, graphs, and </a:t>
            </a:r>
            <a:r>
              <a:rPr lang="en-US" dirty="0" smtClean="0"/>
              <a:t>charts.</a:t>
            </a:r>
          </a:p>
          <a:p>
            <a:r>
              <a:rPr lang="en-US" dirty="0" smtClean="0"/>
              <a:t>Many </a:t>
            </a:r>
            <a:r>
              <a:rPr lang="en-US" dirty="0"/>
              <a:t>of the reporting and </a:t>
            </a:r>
            <a:r>
              <a:rPr lang="en-US" dirty="0" smtClean="0"/>
              <a:t>querying </a:t>
            </a:r>
            <a:r>
              <a:rPr lang="en-US" dirty="0"/>
              <a:t>tools enable end users to make their own data requests and format </a:t>
            </a:r>
            <a:r>
              <a:rPr lang="en-US" dirty="0" smtClean="0"/>
              <a:t>the results </a:t>
            </a:r>
            <a:r>
              <a:rPr lang="en-US" dirty="0"/>
              <a:t>without the need for additional help from the IT organization.</a:t>
            </a:r>
          </a:p>
          <a:p>
            <a:pPr marL="0" indent="0">
              <a:buNone/>
            </a:pPr>
            <a:endParaRPr lang="en-US" b="1"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6494250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FF0000"/>
                </a:solidFill>
              </a:rPr>
              <a:t>Data Visualization </a:t>
            </a:r>
            <a:r>
              <a:rPr lang="en-US" b="1" dirty="0" smtClean="0">
                <a:solidFill>
                  <a:srgbClr val="FF0000"/>
                </a:solidFill>
              </a:rPr>
              <a:t>Tools</a:t>
            </a:r>
          </a:p>
          <a:p>
            <a:r>
              <a:rPr lang="en-US" dirty="0"/>
              <a:t>Data visualization </a:t>
            </a:r>
            <a:r>
              <a:rPr lang="en-US" dirty="0" smtClean="0"/>
              <a:t>is the presentation of data in a pictorial or graphical format.</a:t>
            </a:r>
          </a:p>
          <a:p>
            <a:r>
              <a:rPr lang="en-US" dirty="0" smtClean="0"/>
              <a:t>The </a:t>
            </a:r>
            <a:r>
              <a:rPr lang="en-US" dirty="0"/>
              <a:t>human brain works such that most people are better able to see significant trends, patterns, and relationships in data that is presented </a:t>
            </a:r>
            <a:r>
              <a:rPr lang="en-US" dirty="0" smtClean="0"/>
              <a:t>in a </a:t>
            </a:r>
            <a:r>
              <a:rPr lang="en-US" dirty="0"/>
              <a:t>graphical format rather than in tabular reports and spreadsheets. </a:t>
            </a:r>
            <a:endParaRPr lang="en-US" dirty="0" smtClean="0"/>
          </a:p>
          <a:p>
            <a:r>
              <a:rPr lang="en-US" dirty="0" smtClean="0"/>
              <a:t>As </a:t>
            </a:r>
            <a:r>
              <a:rPr lang="en-US" dirty="0"/>
              <a:t>a result, decision makers welcome data visualization software that presents analytical results visually. In addition, representing data in visual form is a recognized technique to bring </a:t>
            </a:r>
            <a:r>
              <a:rPr lang="en-US" dirty="0" smtClean="0"/>
              <a:t>immediate impact to dull and boring numbers. </a:t>
            </a:r>
          </a:p>
          <a:p>
            <a:endParaRPr lang="en-US" dirty="0">
              <a:solidFill>
                <a:srgbClr val="FF0000"/>
              </a:solidFill>
            </a:endParaRP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4651251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Data Visualization </a:t>
            </a:r>
            <a:r>
              <a:rPr lang="en-US" b="1" dirty="0" smtClean="0">
                <a:solidFill>
                  <a:srgbClr val="FF0000"/>
                </a:solidFill>
              </a:rPr>
              <a:t>Tools</a:t>
            </a:r>
          </a:p>
          <a:p>
            <a:r>
              <a:rPr lang="en-US" dirty="0" smtClean="0"/>
              <a:t>A wide </a:t>
            </a:r>
            <a:r>
              <a:rPr lang="en-US" dirty="0"/>
              <a:t>array of tools and techniques are available for creating visual representations that can immediately reveal otherwise difficult-to-perceive patterns or </a:t>
            </a:r>
            <a:r>
              <a:rPr lang="en-US" dirty="0" smtClean="0"/>
              <a:t>relationships </a:t>
            </a:r>
            <a:r>
              <a:rPr lang="en-US" dirty="0"/>
              <a:t>in the underlying data</a:t>
            </a:r>
            <a:r>
              <a:rPr lang="en-US" dirty="0" smtClean="0"/>
              <a:t>.</a:t>
            </a:r>
          </a:p>
          <a:p>
            <a:r>
              <a:rPr lang="en-US" dirty="0"/>
              <a:t>Many companies now troll Facebook, </a:t>
            </a:r>
            <a:r>
              <a:rPr lang="en-US" dirty="0" smtClean="0"/>
              <a:t>LinkedIn</a:t>
            </a:r>
            <a:r>
              <a:rPr lang="en-US" dirty="0"/>
              <a:t>, Pinterest, Tumblr, Twitter, and other social media feeds to monitor any mention of their company or </a:t>
            </a:r>
            <a:r>
              <a:rPr lang="en-US" dirty="0" smtClean="0"/>
              <a:t>product.</a:t>
            </a: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2056220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Data Visualization </a:t>
            </a:r>
            <a:r>
              <a:rPr lang="en-US" b="1" dirty="0" smtClean="0">
                <a:solidFill>
                  <a:srgbClr val="FF0000"/>
                </a:solidFill>
              </a:rPr>
              <a:t>Tools</a:t>
            </a:r>
            <a:endParaRPr lang="en-US" b="1" dirty="0" smtClean="0"/>
          </a:p>
          <a:p>
            <a:r>
              <a:rPr lang="en-US" dirty="0" smtClean="0"/>
              <a:t>Data </a:t>
            </a:r>
            <a:r>
              <a:rPr lang="en-US" dirty="0"/>
              <a:t>visualization tools can take that raw data and immediately provide a rich visual that reveals precisely who is talking about the product and what they are saying</a:t>
            </a:r>
          </a:p>
          <a:p>
            <a:r>
              <a:rPr lang="en-US" dirty="0" smtClean="0"/>
              <a:t>Techniques as simple as a word cloud can provide a surprisingly effective visual summary of conversations, reviews, and user feedback about a new product.</a:t>
            </a:r>
          </a:p>
          <a:p>
            <a:endParaRPr lang="en-US" dirty="0"/>
          </a:p>
          <a:p>
            <a:endParaRPr lang="en-US" dirty="0">
              <a:solidFill>
                <a:srgbClr val="FF0000"/>
              </a:solidFill>
            </a:endParaRP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2056220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a:xfrm>
            <a:off x="188685" y="1422213"/>
            <a:ext cx="11814627" cy="4578537"/>
          </a:xfrm>
        </p:spPr>
        <p:txBody>
          <a:bodyPr>
            <a:normAutofit fontScale="85000" lnSpcReduction="20000"/>
          </a:bodyPr>
          <a:lstStyle/>
          <a:p>
            <a:pPr marL="0" indent="0">
              <a:buNone/>
            </a:pPr>
            <a:r>
              <a:rPr lang="en-US" b="1" dirty="0">
                <a:solidFill>
                  <a:srgbClr val="FF0000"/>
                </a:solidFill>
              </a:rPr>
              <a:t>Data Visualization </a:t>
            </a:r>
            <a:r>
              <a:rPr lang="en-US" b="1" dirty="0" smtClean="0">
                <a:solidFill>
                  <a:srgbClr val="FF0000"/>
                </a:solidFill>
              </a:rPr>
              <a:t>Tools</a:t>
            </a:r>
          </a:p>
          <a:p>
            <a:r>
              <a:rPr lang="en-US" dirty="0"/>
              <a:t>A </a:t>
            </a:r>
            <a:r>
              <a:rPr lang="en-US" b="1" i="1" dirty="0">
                <a:solidFill>
                  <a:schemeClr val="accent1"/>
                </a:solidFill>
              </a:rPr>
              <a:t>word cloud </a:t>
            </a:r>
            <a:r>
              <a:rPr lang="en-US" dirty="0"/>
              <a:t>is a visual depiction of a set of words that have been grouped together because of the frequency of their </a:t>
            </a:r>
            <a:r>
              <a:rPr lang="en-US" dirty="0" smtClean="0"/>
              <a:t>occurrence.</a:t>
            </a:r>
          </a:p>
          <a:p>
            <a:r>
              <a:rPr lang="en-US" dirty="0" smtClean="0"/>
              <a:t>Word </a:t>
            </a:r>
            <a:r>
              <a:rPr lang="en-US" dirty="0"/>
              <a:t>clouds are generated from </a:t>
            </a:r>
            <a:r>
              <a:rPr lang="en-US" dirty="0" smtClean="0"/>
              <a:t>analyses </a:t>
            </a:r>
            <a:r>
              <a:rPr lang="en-US" dirty="0"/>
              <a:t>of text documents or a Web page. </a:t>
            </a:r>
            <a:endParaRPr lang="en-US" dirty="0" smtClean="0"/>
          </a:p>
          <a:p>
            <a:r>
              <a:rPr lang="en-US" dirty="0" smtClean="0"/>
              <a:t>Using </a:t>
            </a:r>
            <a:r>
              <a:rPr lang="en-US" dirty="0"/>
              <a:t>the text from these sources</a:t>
            </a:r>
            <a:r>
              <a:rPr lang="en-US" dirty="0" smtClean="0"/>
              <a:t>, </a:t>
            </a:r>
            <a:r>
              <a:rPr lang="en-US" dirty="0"/>
              <a:t>a simple count is carried out on the number of times a word or phrase appears. </a:t>
            </a:r>
            <a:endParaRPr lang="en-US" dirty="0" smtClean="0"/>
          </a:p>
          <a:p>
            <a:r>
              <a:rPr lang="en-US" dirty="0" smtClean="0"/>
              <a:t>Words </a:t>
            </a:r>
            <a:r>
              <a:rPr lang="en-US" dirty="0"/>
              <a:t>or phrases that have been mentioned more often than other words or phrases are shown in a larger font size and/or a darker color, as shown in Figure 9.2. </a:t>
            </a:r>
          </a:p>
          <a:p>
            <a:endParaRPr lang="en-US" dirty="0">
              <a:solidFill>
                <a:srgbClr val="FF0000"/>
              </a:solidFill>
            </a:endParaRP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7635548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a:xfrm>
            <a:off x="337275" y="1375091"/>
            <a:ext cx="7183665" cy="1446717"/>
          </a:xfrm>
        </p:spPr>
        <p:txBody>
          <a:bodyPr>
            <a:normAutofit fontScale="62500" lnSpcReduction="20000"/>
          </a:bodyPr>
          <a:lstStyle/>
          <a:p>
            <a:pPr marL="0" indent="0">
              <a:buNone/>
            </a:pPr>
            <a:r>
              <a:rPr lang="en-US" b="1" dirty="0">
                <a:solidFill>
                  <a:srgbClr val="FF0000"/>
                </a:solidFill>
              </a:rPr>
              <a:t>Data Visualization </a:t>
            </a:r>
            <a:r>
              <a:rPr lang="en-US" b="1" dirty="0" smtClean="0">
                <a:solidFill>
                  <a:srgbClr val="FF0000"/>
                </a:solidFill>
              </a:rPr>
              <a:t>Tools</a:t>
            </a:r>
          </a:p>
          <a:p>
            <a:r>
              <a:rPr lang="en-US" dirty="0"/>
              <a:t>FIGURE </a:t>
            </a:r>
            <a:r>
              <a:rPr lang="en-US" dirty="0" smtClean="0"/>
              <a:t>9.2</a:t>
            </a:r>
            <a:endParaRPr lang="en-US" dirty="0"/>
          </a:p>
          <a:p>
            <a:r>
              <a:rPr lang="en-US" b="1" dirty="0" smtClean="0"/>
              <a:t>Word cloud</a:t>
            </a:r>
            <a:r>
              <a:rPr lang="en-US" dirty="0" smtClean="0"/>
              <a:t>: This </a:t>
            </a:r>
            <a:r>
              <a:rPr lang="en-US" dirty="0"/>
              <a:t>Word cloud shows the topics covered in this chapter.</a:t>
            </a:r>
          </a:p>
          <a:p>
            <a:pPr marL="0" indent="0">
              <a:buNone/>
            </a:pPr>
            <a:endParaRPr lang="en-US" dirty="0">
              <a:solidFill>
                <a:srgbClr val="FF0000"/>
              </a:solidFill>
            </a:endParaRP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pic>
        <p:nvPicPr>
          <p:cNvPr id="7" name="image537.jpeg"/>
          <p:cNvPicPr/>
          <p:nvPr/>
        </p:nvPicPr>
        <p:blipFill>
          <a:blip r:embed="rId2" cstate="print"/>
          <a:stretch>
            <a:fillRect/>
          </a:stretch>
        </p:blipFill>
        <p:spPr>
          <a:xfrm>
            <a:off x="2561617" y="2673032"/>
            <a:ext cx="7487603" cy="3659188"/>
          </a:xfrm>
          <a:prstGeom prst="rect">
            <a:avLst/>
          </a:prstGeom>
        </p:spPr>
      </p:pic>
    </p:spTree>
    <p:extLst>
      <p:ext uri="{BB962C8B-B14F-4D97-AF65-F5344CB8AC3E}">
        <p14:creationId xmlns:p14="http://schemas.microsoft.com/office/powerpoint/2010/main" val="42751987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a:xfrm>
            <a:off x="188685" y="1422213"/>
            <a:ext cx="11814627" cy="4932867"/>
          </a:xfrm>
        </p:spPr>
        <p:txBody>
          <a:bodyPr>
            <a:normAutofit fontScale="92500"/>
          </a:bodyPr>
          <a:lstStyle/>
          <a:p>
            <a:pPr marL="0" indent="0">
              <a:buNone/>
            </a:pPr>
            <a:r>
              <a:rPr lang="en-US" b="1" dirty="0">
                <a:solidFill>
                  <a:srgbClr val="FF0000"/>
                </a:solidFill>
              </a:rPr>
              <a:t>Data Visualization </a:t>
            </a:r>
            <a:r>
              <a:rPr lang="en-US" b="1" dirty="0" smtClean="0">
                <a:solidFill>
                  <a:srgbClr val="FF0000"/>
                </a:solidFill>
              </a:rPr>
              <a:t>Tools</a:t>
            </a:r>
          </a:p>
          <a:p>
            <a:r>
              <a:rPr lang="en-US" dirty="0"/>
              <a:t>A </a:t>
            </a:r>
            <a:r>
              <a:rPr lang="en-US" b="1" i="1" dirty="0">
                <a:solidFill>
                  <a:schemeClr val="accent1"/>
                </a:solidFill>
              </a:rPr>
              <a:t>conversion funnel </a:t>
            </a:r>
            <a:r>
              <a:rPr lang="en-US" dirty="0"/>
              <a:t>is a graphical representation that summarizes the steps a consumer takes in making the decision to buy </a:t>
            </a:r>
            <a:r>
              <a:rPr lang="en-US" dirty="0" smtClean="0"/>
              <a:t>product and </a:t>
            </a:r>
            <a:r>
              <a:rPr lang="en-US" dirty="0"/>
              <a:t>become a </a:t>
            </a:r>
            <a:r>
              <a:rPr lang="en-US" dirty="0" smtClean="0"/>
              <a:t>customer.</a:t>
            </a:r>
          </a:p>
          <a:p>
            <a:r>
              <a:rPr lang="en-US" dirty="0" smtClean="0"/>
              <a:t>It </a:t>
            </a:r>
            <a:r>
              <a:rPr lang="en-US" dirty="0"/>
              <a:t>provides a visual representation of the conversion data between each step and enables decision makers to see what steps are causing customers confusion or trouble. </a:t>
            </a:r>
            <a:endParaRPr lang="en-US" dirty="0" smtClean="0"/>
          </a:p>
          <a:p>
            <a:r>
              <a:rPr lang="en-US" dirty="0" smtClean="0"/>
              <a:t>Figure </a:t>
            </a:r>
            <a:r>
              <a:rPr lang="en-US" dirty="0"/>
              <a:t>9.3 shows a conversion funnel for an online sales organization. It shows where visitors to a Web site are dropping off the successful sales path.</a:t>
            </a:r>
          </a:p>
          <a:p>
            <a:endParaRPr lang="en-US" dirty="0">
              <a:solidFill>
                <a:srgbClr val="FF0000"/>
              </a:solidFill>
            </a:endParaRP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3908581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a:xfrm>
            <a:off x="190497" y="1409943"/>
            <a:ext cx="3867153" cy="2430537"/>
          </a:xfrm>
        </p:spPr>
        <p:txBody>
          <a:bodyPr>
            <a:normAutofit fontScale="77500" lnSpcReduction="20000"/>
          </a:bodyPr>
          <a:lstStyle/>
          <a:p>
            <a:pPr marL="0" indent="0">
              <a:buNone/>
            </a:pPr>
            <a:r>
              <a:rPr lang="en-US" b="1" dirty="0">
                <a:solidFill>
                  <a:srgbClr val="FF0000"/>
                </a:solidFill>
              </a:rPr>
              <a:t>Data Visualization </a:t>
            </a:r>
            <a:r>
              <a:rPr lang="en-US" b="1" dirty="0" smtClean="0">
                <a:solidFill>
                  <a:srgbClr val="FF0000"/>
                </a:solidFill>
              </a:rPr>
              <a:t>Tools</a:t>
            </a:r>
          </a:p>
          <a:p>
            <a:r>
              <a:rPr lang="en-US" dirty="0"/>
              <a:t>FIGURE </a:t>
            </a:r>
            <a:r>
              <a:rPr lang="en-US" dirty="0" smtClean="0"/>
              <a:t>9.3: The </a:t>
            </a:r>
            <a:r>
              <a:rPr lang="en-US" dirty="0"/>
              <a:t>conversion funnel shows the key steps in converting a consumer to a buyer.</a:t>
            </a:r>
          </a:p>
          <a:p>
            <a:endParaRPr lang="en-US" dirty="0">
              <a:solidFill>
                <a:srgbClr val="FF0000"/>
              </a:solidFill>
            </a:endParaRP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3116" y="1334780"/>
            <a:ext cx="4439322" cy="5011400"/>
          </a:xfrm>
          <a:prstGeom prst="rect">
            <a:avLst/>
          </a:prstGeom>
        </p:spPr>
      </p:pic>
    </p:spTree>
    <p:extLst>
      <p:ext uri="{BB962C8B-B14F-4D97-AF65-F5344CB8AC3E}">
        <p14:creationId xmlns:p14="http://schemas.microsoft.com/office/powerpoint/2010/main" val="10927862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Conversion Funnel </a:t>
            </a:r>
            <a:endParaRPr lang="en-US" dirty="0"/>
          </a:p>
        </p:txBody>
      </p:sp>
      <p:pic>
        <p:nvPicPr>
          <p:cNvPr id="7" name="Bloomreach _ What Are the Steps of the Conversion Funnel_">
            <a:hlinkClick r:id="" action="ppaction://media"/>
          </p:cNvPr>
          <p:cNvPicPr>
            <a:picLocks noGrp="1" noChangeAspect="1"/>
          </p:cNvPicPr>
          <p:nvPr>
            <p:ph idx="1"/>
            <a:videoFile r:link="rId1"/>
            <p:extLst>
              <p:ext uri="{DAA4B4D4-6D71-4841-9C94-3DE7FCFB9230}">
                <p14:media xmlns:p14="http://schemas.microsoft.com/office/powerpoint/2010/main" r:embed="rId2">
                  <p14:trim end="4407.4791"/>
                </p14:media>
              </p:ext>
            </p:extLst>
          </p:nvPr>
        </p:nvPicPr>
        <p:blipFill>
          <a:blip r:embed="rId4"/>
          <a:stretch>
            <a:fillRect/>
          </a:stretch>
        </p:blipFill>
        <p:spPr>
          <a:xfrm>
            <a:off x="1709738" y="1422400"/>
            <a:ext cx="8770937" cy="4933950"/>
          </a:xfrm>
        </p:spPr>
      </p:pic>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36819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36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a:xfrm>
            <a:off x="159656" y="1365063"/>
            <a:ext cx="11814627" cy="4578537"/>
          </a:xfrm>
        </p:spPr>
        <p:txBody>
          <a:bodyPr>
            <a:normAutofit fontScale="85000" lnSpcReduction="10000"/>
          </a:bodyPr>
          <a:lstStyle/>
          <a:p>
            <a:pPr marL="0" indent="0">
              <a:buNone/>
            </a:pPr>
            <a:r>
              <a:rPr lang="en-US" b="1" dirty="0">
                <a:solidFill>
                  <a:srgbClr val="FF0000"/>
                </a:solidFill>
              </a:rPr>
              <a:t>Drill-Down </a:t>
            </a:r>
            <a:r>
              <a:rPr lang="en-US" b="1" dirty="0" smtClean="0">
                <a:solidFill>
                  <a:srgbClr val="FF0000"/>
                </a:solidFill>
              </a:rPr>
              <a:t>Analysis</a:t>
            </a:r>
          </a:p>
          <a:p>
            <a:r>
              <a:rPr lang="en-US" dirty="0"/>
              <a:t>The small things in plans and schemes that don’t go as expected can frequently cause serious problems later on—the devil is in the </a:t>
            </a:r>
            <a:r>
              <a:rPr lang="en-US" dirty="0" smtClean="0"/>
              <a:t>details.</a:t>
            </a:r>
          </a:p>
          <a:p>
            <a:r>
              <a:rPr lang="en-US" dirty="0" smtClean="0"/>
              <a:t>Drill-down </a:t>
            </a:r>
            <a:r>
              <a:rPr lang="en-US" dirty="0"/>
              <a:t>analysis is a powerful tool that enables decision makers to gain insight into the </a:t>
            </a:r>
            <a:r>
              <a:rPr lang="en-US" dirty="0" smtClean="0"/>
              <a:t>details of </a:t>
            </a:r>
            <a:r>
              <a:rPr lang="en-US" dirty="0"/>
              <a:t>business data to better understand why something happened</a:t>
            </a:r>
            <a:r>
              <a:rPr lang="en-US" dirty="0" smtClean="0"/>
              <a:t>.</a:t>
            </a:r>
          </a:p>
          <a:p>
            <a:r>
              <a:rPr lang="en-US" b="1" i="1" dirty="0">
                <a:solidFill>
                  <a:schemeClr val="accent1"/>
                </a:solidFill>
              </a:rPr>
              <a:t>Drill-down analysis </a:t>
            </a:r>
            <a:r>
              <a:rPr lang="en-US" dirty="0"/>
              <a:t>involves the interactive examination of high-level summary data in increasing detail to gain insight into certain elements—sort of like slowly peeling off the layers of an onion</a:t>
            </a:r>
            <a:r>
              <a:rPr lang="en-US" dirty="0" smtClean="0"/>
              <a:t>.</a:t>
            </a: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8618198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a:xfrm>
            <a:off x="159656" y="1365063"/>
            <a:ext cx="11814627" cy="4578537"/>
          </a:xfrm>
        </p:spPr>
        <p:txBody>
          <a:bodyPr>
            <a:normAutofit fontScale="77500" lnSpcReduction="20000"/>
          </a:bodyPr>
          <a:lstStyle/>
          <a:p>
            <a:pPr marL="0" indent="0">
              <a:buNone/>
            </a:pPr>
            <a:r>
              <a:rPr lang="en-US" b="1" dirty="0">
                <a:solidFill>
                  <a:srgbClr val="FF0000"/>
                </a:solidFill>
              </a:rPr>
              <a:t>Drill-Down </a:t>
            </a:r>
            <a:r>
              <a:rPr lang="en-US" b="1" dirty="0" smtClean="0">
                <a:solidFill>
                  <a:srgbClr val="FF0000"/>
                </a:solidFill>
              </a:rPr>
              <a:t>Analysis</a:t>
            </a:r>
            <a:endParaRPr lang="en-US" b="1" dirty="0" smtClean="0"/>
          </a:p>
          <a:p>
            <a:r>
              <a:rPr lang="en-US" dirty="0" smtClean="0"/>
              <a:t>For </a:t>
            </a:r>
            <a:r>
              <a:rPr lang="en-US" dirty="0"/>
              <a:t>example, in reviewing the worldwide sales for the past quarter</a:t>
            </a:r>
            <a:r>
              <a:rPr lang="en-US" dirty="0" smtClean="0"/>
              <a:t>, the vice president </a:t>
            </a:r>
            <a:r>
              <a:rPr lang="en-US" dirty="0"/>
              <a:t>of </a:t>
            </a:r>
            <a:r>
              <a:rPr lang="en-US" dirty="0" smtClean="0"/>
              <a:t>sales might </a:t>
            </a:r>
            <a:r>
              <a:rPr lang="en-US" dirty="0"/>
              <a:t>want to drill down to view the sales for each country. </a:t>
            </a:r>
            <a:endParaRPr lang="en-US" dirty="0" smtClean="0"/>
          </a:p>
          <a:p>
            <a:r>
              <a:rPr lang="en-US" dirty="0" smtClean="0"/>
              <a:t>Further </a:t>
            </a:r>
            <a:r>
              <a:rPr lang="en-US" dirty="0"/>
              <a:t>drilling </a:t>
            </a:r>
            <a:r>
              <a:rPr lang="en-US" dirty="0" smtClean="0"/>
              <a:t>could be </a:t>
            </a:r>
            <a:r>
              <a:rPr lang="en-US" dirty="0"/>
              <a:t>done to view the sales for a specific country (say Germany) for the last quarter. </a:t>
            </a:r>
            <a:endParaRPr lang="en-US" dirty="0" smtClean="0"/>
          </a:p>
          <a:p>
            <a:r>
              <a:rPr lang="en-US" dirty="0" smtClean="0"/>
              <a:t>A </a:t>
            </a:r>
            <a:r>
              <a:rPr lang="en-US" dirty="0"/>
              <a:t>third level of drill-down analysis could be done to see the sales for a specific country for a specific month of the quarter (e.g., Germany for the month of September). </a:t>
            </a:r>
            <a:endParaRPr lang="en-US" dirty="0" smtClean="0"/>
          </a:p>
          <a:p>
            <a:r>
              <a:rPr lang="en-US" dirty="0" smtClean="0"/>
              <a:t>A </a:t>
            </a:r>
            <a:r>
              <a:rPr lang="en-US" dirty="0"/>
              <a:t>fourth level of analysis could be accomplished by drilling down to sales by product line </a:t>
            </a:r>
            <a:r>
              <a:rPr lang="en-US" dirty="0" smtClean="0"/>
              <a:t>for a particular country by month </a:t>
            </a:r>
            <a:r>
              <a:rPr lang="en-US" dirty="0"/>
              <a:t>(e.g., each product line sold in Germany for the month of September</a:t>
            </a:r>
            <a:r>
              <a:rPr lang="en-US" dirty="0" smtClean="0"/>
              <a:t>).</a:t>
            </a:r>
            <a:endParaRPr lang="en-US" dirty="0"/>
          </a:p>
          <a:p>
            <a:pPr marL="0" indent="0">
              <a:buNone/>
            </a:pPr>
            <a:endParaRPr lang="en-US" dirty="0" smtClean="0">
              <a:solidFill>
                <a:srgbClr val="FF0000"/>
              </a:solidFill>
            </a:endParaRP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86181983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a:xfrm>
            <a:off x="159656" y="1365063"/>
            <a:ext cx="11814627" cy="4578537"/>
          </a:xfrm>
        </p:spPr>
        <p:txBody>
          <a:bodyPr>
            <a:normAutofit fontScale="77500" lnSpcReduction="20000"/>
          </a:bodyPr>
          <a:lstStyle/>
          <a:p>
            <a:pPr marL="0" indent="0">
              <a:buNone/>
            </a:pPr>
            <a:r>
              <a:rPr lang="en-US" b="1" dirty="0">
                <a:solidFill>
                  <a:srgbClr val="FF0000"/>
                </a:solidFill>
              </a:rPr>
              <a:t>Linear </a:t>
            </a:r>
            <a:r>
              <a:rPr lang="en-US" b="1" dirty="0" smtClean="0">
                <a:solidFill>
                  <a:srgbClr val="FF0000"/>
                </a:solidFill>
              </a:rPr>
              <a:t>Regression</a:t>
            </a:r>
          </a:p>
          <a:p>
            <a:r>
              <a:rPr lang="en-US" dirty="0"/>
              <a:t>Simple linear </a:t>
            </a:r>
            <a:r>
              <a:rPr lang="en-US" dirty="0" smtClean="0"/>
              <a:t>regression is </a:t>
            </a:r>
            <a:r>
              <a:rPr lang="en-US" dirty="0"/>
              <a:t>a mathematical technique for predicting the value of a dependent variable based on a single independent variable and the linear relationship between the two. </a:t>
            </a:r>
            <a:endParaRPr lang="en-US" dirty="0" smtClean="0"/>
          </a:p>
          <a:p>
            <a:r>
              <a:rPr lang="en-US" dirty="0" smtClean="0"/>
              <a:t>Linear </a:t>
            </a:r>
            <a:r>
              <a:rPr lang="en-US" dirty="0"/>
              <a:t>regression consists of finding the </a:t>
            </a:r>
            <a:r>
              <a:rPr lang="en-US" dirty="0" smtClean="0"/>
              <a:t>best fitting </a:t>
            </a:r>
            <a:r>
              <a:rPr lang="en-US" dirty="0"/>
              <a:t>straight line through a set of observations of the dependent and </a:t>
            </a:r>
            <a:r>
              <a:rPr lang="en-US" dirty="0" smtClean="0"/>
              <a:t>independent variables.</a:t>
            </a:r>
          </a:p>
          <a:p>
            <a:r>
              <a:rPr lang="en-US" dirty="0" smtClean="0"/>
              <a:t>By </a:t>
            </a:r>
            <a:r>
              <a:rPr lang="en-US" dirty="0"/>
              <a:t>far, the most commonly used measure for the best-fitting line is the line that minimizes the sum of the squared errors of </a:t>
            </a:r>
            <a:r>
              <a:rPr lang="en-US" dirty="0" smtClean="0"/>
              <a:t>prediction. This best fitting </a:t>
            </a:r>
            <a:r>
              <a:rPr lang="en-US" dirty="0"/>
              <a:t>line is called the regression line (see Figure 9.6</a:t>
            </a:r>
            <a:r>
              <a:rPr lang="en-US" dirty="0" smtClean="0"/>
              <a:t>).</a:t>
            </a:r>
          </a:p>
          <a:p>
            <a:r>
              <a:rPr lang="en-US" dirty="0" smtClean="0"/>
              <a:t>Linear </a:t>
            </a:r>
            <a:r>
              <a:rPr lang="en-US" dirty="0"/>
              <a:t>regression does not mean that one variable causes the other; it simply says that when one value goes up, the other variable also increases or decreases proportionally</a:t>
            </a:r>
            <a:endParaRPr lang="en-US" dirty="0" smtClean="0">
              <a:solidFill>
                <a:srgbClr val="FF0000"/>
              </a:solidFill>
            </a:endParaRP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0114862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a:xfrm>
            <a:off x="159657" y="1365063"/>
            <a:ext cx="3478892" cy="4578537"/>
          </a:xfrm>
        </p:spPr>
        <p:txBody>
          <a:bodyPr>
            <a:normAutofit fontScale="85000" lnSpcReduction="10000"/>
          </a:bodyPr>
          <a:lstStyle/>
          <a:p>
            <a:pPr marL="0" indent="0">
              <a:buNone/>
            </a:pPr>
            <a:r>
              <a:rPr lang="en-US" b="1" dirty="0">
                <a:solidFill>
                  <a:srgbClr val="FF0000"/>
                </a:solidFill>
              </a:rPr>
              <a:t>Linear </a:t>
            </a:r>
            <a:r>
              <a:rPr lang="en-US" b="1" dirty="0" smtClean="0">
                <a:solidFill>
                  <a:srgbClr val="FF0000"/>
                </a:solidFill>
              </a:rPr>
              <a:t>Regression</a:t>
            </a:r>
          </a:p>
          <a:p>
            <a:r>
              <a:rPr lang="en-US" dirty="0"/>
              <a:t> FIGURE </a:t>
            </a:r>
            <a:r>
              <a:rPr lang="en-US" dirty="0" smtClean="0"/>
              <a:t>9.6: Simple </a:t>
            </a:r>
            <a:r>
              <a:rPr lang="en-US" dirty="0"/>
              <a:t>linear </a:t>
            </a:r>
            <a:r>
              <a:rPr lang="en-US" dirty="0" smtClean="0"/>
              <a:t>regression. This </a:t>
            </a:r>
            <a:r>
              <a:rPr lang="en-US" dirty="0"/>
              <a:t>graph shows a linear regression that predicts students’ final exam scores based on their math aptitude test score.</a:t>
            </a:r>
            <a:endParaRPr lang="en-US" dirty="0" smtClean="0">
              <a:solidFill>
                <a:srgbClr val="FF0000"/>
              </a:solidFill>
            </a:endParaRP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49090" y="1492350"/>
            <a:ext cx="7854222" cy="4889639"/>
          </a:xfrm>
          <a:prstGeom prst="rect">
            <a:avLst/>
          </a:prstGeom>
        </p:spPr>
      </p:pic>
    </p:spTree>
    <p:extLst>
      <p:ext uri="{BB962C8B-B14F-4D97-AF65-F5344CB8AC3E}">
        <p14:creationId xmlns:p14="http://schemas.microsoft.com/office/powerpoint/2010/main" val="13066209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fontScale="77500" lnSpcReduction="20000"/>
          </a:bodyPr>
          <a:lstStyle/>
          <a:p>
            <a:pPr marL="0" indent="0">
              <a:buNone/>
            </a:pPr>
            <a:r>
              <a:rPr lang="en-US" b="1" dirty="0">
                <a:solidFill>
                  <a:srgbClr val="FF0000"/>
                </a:solidFill>
              </a:rPr>
              <a:t>Data </a:t>
            </a:r>
            <a:r>
              <a:rPr lang="en-US" b="1" dirty="0" smtClean="0">
                <a:solidFill>
                  <a:srgbClr val="FF0000"/>
                </a:solidFill>
              </a:rPr>
              <a:t>Mining</a:t>
            </a:r>
          </a:p>
          <a:p>
            <a:r>
              <a:rPr lang="en-US" b="1" i="1" dirty="0">
                <a:solidFill>
                  <a:schemeClr val="accent1"/>
                </a:solidFill>
              </a:rPr>
              <a:t>Data mining </a:t>
            </a:r>
            <a:r>
              <a:rPr lang="en-US" dirty="0"/>
              <a:t>is a BI analytics tool used to explore large amounts of data for hidden patterns to predict future trends and behaviors for use in decision </a:t>
            </a:r>
            <a:r>
              <a:rPr lang="en-US" dirty="0" smtClean="0"/>
              <a:t>making.</a:t>
            </a:r>
          </a:p>
          <a:p>
            <a:r>
              <a:rPr lang="en-US" dirty="0" smtClean="0"/>
              <a:t>Used </a:t>
            </a:r>
            <a:r>
              <a:rPr lang="en-US" dirty="0"/>
              <a:t>appropriately, data mining tools enable organizations to make predictions about what will happen so that managers can be proactive in capitalizing on opportunities and avoiding potential problems.</a:t>
            </a:r>
          </a:p>
          <a:p>
            <a:r>
              <a:rPr lang="en-US" dirty="0"/>
              <a:t>Among the three most commonly used data mining techniques are </a:t>
            </a:r>
            <a:r>
              <a:rPr lang="en-US" dirty="0" smtClean="0"/>
              <a:t>association </a:t>
            </a:r>
            <a:r>
              <a:rPr lang="en-US" dirty="0"/>
              <a:t>analysis (a specialized set of algorithms sorts through data and forms statistical rules about relationships among the items), neural computing (historical data is examined for patterns that are then used to make </a:t>
            </a:r>
            <a:r>
              <a:rPr lang="en-US" dirty="0" smtClean="0"/>
              <a:t>predictions</a:t>
            </a:r>
            <a:r>
              <a:rPr lang="en-US" dirty="0"/>
              <a:t>), and case-based reasoning (historical if-then-else cases are used to recognize patterns).</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0660789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fontScale="92500" lnSpcReduction="20000"/>
          </a:bodyPr>
          <a:lstStyle/>
          <a:p>
            <a:pPr marL="0" indent="0">
              <a:buNone/>
            </a:pPr>
            <a:r>
              <a:rPr lang="en-US" b="1" dirty="0">
                <a:solidFill>
                  <a:srgbClr val="FF0000"/>
                </a:solidFill>
              </a:rPr>
              <a:t>Data </a:t>
            </a:r>
            <a:r>
              <a:rPr lang="en-US" b="1" dirty="0" smtClean="0">
                <a:solidFill>
                  <a:srgbClr val="FF0000"/>
                </a:solidFill>
              </a:rPr>
              <a:t>Mining</a:t>
            </a:r>
          </a:p>
          <a:p>
            <a:pPr marL="0" indent="0">
              <a:buNone/>
            </a:pPr>
            <a:r>
              <a:rPr lang="en-US" dirty="0"/>
              <a:t>Here are a few examples showing how data mining can be used:</a:t>
            </a:r>
          </a:p>
          <a:p>
            <a:pPr lvl="0"/>
            <a:r>
              <a:rPr lang="en-US" dirty="0"/>
              <a:t>Based on past responses to promotional mailings, identify those </a:t>
            </a:r>
            <a:r>
              <a:rPr lang="en-US" dirty="0" smtClean="0"/>
              <a:t>consumers </a:t>
            </a:r>
            <a:r>
              <a:rPr lang="en-US" dirty="0"/>
              <a:t>most likely to take advantage of future mailings.</a:t>
            </a:r>
          </a:p>
          <a:p>
            <a:pPr lvl="0"/>
            <a:r>
              <a:rPr lang="en-US" dirty="0"/>
              <a:t>Examine retail sales data to identify seemingly unrelated products that are frequently purchased together.</a:t>
            </a:r>
          </a:p>
          <a:p>
            <a:pPr lvl="0"/>
            <a:r>
              <a:rPr lang="en-US" dirty="0"/>
              <a:t>Monitor credit card transactions to identify likely fraudulent requests for authorization</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58441603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fontScale="77500" lnSpcReduction="20000"/>
          </a:bodyPr>
          <a:lstStyle/>
          <a:p>
            <a:pPr marL="0" indent="0">
              <a:buNone/>
            </a:pPr>
            <a:r>
              <a:rPr lang="en-US" b="1" dirty="0">
                <a:solidFill>
                  <a:srgbClr val="FF0000"/>
                </a:solidFill>
              </a:rPr>
              <a:t>Data Mining</a:t>
            </a:r>
          </a:p>
          <a:p>
            <a:pPr marL="0" indent="0">
              <a:buNone/>
            </a:pPr>
            <a:r>
              <a:rPr lang="en-US" dirty="0"/>
              <a:t>Here are a few examples showing how data mining can be used</a:t>
            </a:r>
            <a:r>
              <a:rPr lang="en-US" dirty="0" smtClean="0"/>
              <a:t>:</a:t>
            </a:r>
          </a:p>
          <a:p>
            <a:pPr lvl="0"/>
            <a:r>
              <a:rPr lang="en-US" dirty="0" smtClean="0"/>
              <a:t>Use </a:t>
            </a:r>
            <a:r>
              <a:rPr lang="en-US" dirty="0"/>
              <a:t>hotel booking data to adjust room rates so as to maximize revenue.</a:t>
            </a:r>
          </a:p>
          <a:p>
            <a:pPr lvl="0"/>
            <a:r>
              <a:rPr lang="en-US" dirty="0"/>
              <a:t>Analyze demographic data and behavior data about potential customers to identify those who would be the most profitable customers to recruit.</a:t>
            </a:r>
          </a:p>
          <a:p>
            <a:pPr lvl="0"/>
            <a:r>
              <a:rPr lang="en-US" dirty="0"/>
              <a:t>Study demographic data and the characteristics of an organization’s most valuable employees to help focus future recruiting efforts.</a:t>
            </a:r>
          </a:p>
          <a:p>
            <a:pPr lvl="0"/>
            <a:r>
              <a:rPr lang="en-US" dirty="0" smtClean="0"/>
              <a:t>Recognize how changes in an individual’s DNA sequence affect the risk of developing common diseases such as Alzheimer’s or cancer.</a:t>
            </a:r>
          </a:p>
          <a:p>
            <a:pPr marL="0" indent="0">
              <a:buNone/>
            </a:pPr>
            <a:endParaRPr lang="en-US" dirty="0" smtClean="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5844160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fontScale="85000" lnSpcReduction="20000"/>
          </a:bodyPr>
          <a:lstStyle/>
          <a:p>
            <a:pPr marL="0" indent="0">
              <a:buNone/>
            </a:pPr>
            <a:r>
              <a:rPr lang="en-US" b="1" dirty="0">
                <a:solidFill>
                  <a:srgbClr val="FF0000"/>
                </a:solidFill>
              </a:rPr>
              <a:t>Dashboards</a:t>
            </a:r>
          </a:p>
          <a:p>
            <a:r>
              <a:rPr lang="en-US" dirty="0"/>
              <a:t>Measures are metrics that track progress in executing chosen </a:t>
            </a:r>
            <a:r>
              <a:rPr lang="en-US" dirty="0" smtClean="0"/>
              <a:t>strategies to </a:t>
            </a:r>
            <a:r>
              <a:rPr lang="en-US" dirty="0"/>
              <a:t>attain organizational objectives and </a:t>
            </a:r>
            <a:r>
              <a:rPr lang="en-US" dirty="0" smtClean="0"/>
              <a:t>goals.</a:t>
            </a:r>
          </a:p>
          <a:p>
            <a:r>
              <a:rPr lang="en-US" dirty="0" smtClean="0"/>
              <a:t>These </a:t>
            </a:r>
            <a:r>
              <a:rPr lang="en-US" dirty="0"/>
              <a:t>metrics are also called </a:t>
            </a:r>
            <a:r>
              <a:rPr lang="en-US" b="1" i="1" dirty="0">
                <a:solidFill>
                  <a:schemeClr val="accent1"/>
                </a:solidFill>
              </a:rPr>
              <a:t>key performance indicators (KPIs) </a:t>
            </a:r>
            <a:r>
              <a:rPr lang="en-US" dirty="0"/>
              <a:t>and consist </a:t>
            </a:r>
            <a:r>
              <a:rPr lang="en-US" dirty="0" smtClean="0"/>
              <a:t>of a direction, measure, target</a:t>
            </a:r>
            <a:r>
              <a:rPr lang="en-US" dirty="0"/>
              <a:t>, and time frame. </a:t>
            </a:r>
            <a:endParaRPr lang="en-US" dirty="0" smtClean="0"/>
          </a:p>
          <a:p>
            <a:r>
              <a:rPr lang="en-US" dirty="0" smtClean="0"/>
              <a:t>To </a:t>
            </a:r>
            <a:r>
              <a:rPr lang="en-US" dirty="0"/>
              <a:t>enable comparisons over different time periods, it is also important to define the KPIs and to use the same definition from year </a:t>
            </a:r>
            <a:r>
              <a:rPr lang="en-US" dirty="0" smtClean="0"/>
              <a:t>to </a:t>
            </a:r>
            <a:r>
              <a:rPr lang="en-US" dirty="0"/>
              <a:t>year. Over time, some existing KPIs may be dropped and new ones added as the organization changes its objectives and </a:t>
            </a:r>
            <a:r>
              <a:rPr lang="en-US" dirty="0" smtClean="0"/>
              <a:t>goals. Obviously</a:t>
            </a:r>
            <a:r>
              <a:rPr lang="en-US" dirty="0"/>
              <a:t>, just as different organizations have different goals, various organizations will have different </a:t>
            </a:r>
            <a:r>
              <a:rPr lang="en-US" dirty="0" smtClean="0"/>
              <a:t>KPIs.</a:t>
            </a:r>
          </a:p>
          <a:p>
            <a:pPr marL="0" indent="0">
              <a:buNone/>
            </a:pPr>
            <a:endParaRPr lang="en-US" dirty="0"/>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68815557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Autofit/>
          </a:bodyPr>
          <a:lstStyle/>
          <a:p>
            <a:pPr marL="0" indent="0">
              <a:buNone/>
            </a:pPr>
            <a:r>
              <a:rPr lang="en-US" sz="2400" b="1" dirty="0" smtClean="0">
                <a:solidFill>
                  <a:srgbClr val="FF0000"/>
                </a:solidFill>
              </a:rPr>
              <a:t>Dashboards</a:t>
            </a:r>
          </a:p>
          <a:p>
            <a:pPr marL="0" indent="0">
              <a:buNone/>
            </a:pPr>
            <a:r>
              <a:rPr lang="en-US" sz="2400" dirty="0"/>
              <a:t>The following are examples of well-defined KPIs:</a:t>
            </a:r>
          </a:p>
          <a:p>
            <a:pPr lvl="0"/>
            <a:r>
              <a:rPr lang="en-US" sz="2400" dirty="0"/>
              <a:t>For a university. Increase (direction) the five-year graduation rate for incoming freshman (measure) to at least 80 percent (target) starting with the </a:t>
            </a:r>
            <a:r>
              <a:rPr lang="en-US" sz="2400" dirty="0" smtClean="0"/>
              <a:t>class </a:t>
            </a:r>
            <a:r>
              <a:rPr lang="en-US" sz="2400" dirty="0"/>
              <a:t>of </a:t>
            </a:r>
            <a:r>
              <a:rPr lang="en-US" sz="2400" dirty="0" smtClean="0"/>
              <a:t>2024 </a:t>
            </a:r>
            <a:r>
              <a:rPr lang="en-US" sz="2400" dirty="0"/>
              <a:t>(time frame).</a:t>
            </a:r>
          </a:p>
          <a:p>
            <a:pPr lvl="0"/>
            <a:r>
              <a:rPr lang="en-US" sz="2400" dirty="0"/>
              <a:t>For a customer service department. Increase (direction) the </a:t>
            </a:r>
            <a:r>
              <a:rPr lang="en-US" sz="2400" dirty="0" smtClean="0"/>
              <a:t>number of </a:t>
            </a:r>
            <a:r>
              <a:rPr lang="en-US" sz="2400" dirty="0"/>
              <a:t>customer phone calls answered within the first four rings (measure) to at least 90 percent (target) within the next three months (time frame</a:t>
            </a:r>
            <a:r>
              <a:rPr lang="en-US" sz="2400" dirty="0" smtClean="0"/>
              <a:t>).</a:t>
            </a:r>
            <a:endParaRPr lang="en-US" sz="2400" dirty="0">
              <a:solidFill>
                <a:srgbClr val="FF0000"/>
              </a:solidFill>
            </a:endParaRP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66503654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smtClean="0">
                <a:solidFill>
                  <a:srgbClr val="FF0000"/>
                </a:solidFill>
              </a:rPr>
              <a:t>Dashboards</a:t>
            </a:r>
          </a:p>
          <a:p>
            <a:r>
              <a:rPr lang="en-US" dirty="0"/>
              <a:t>A </a:t>
            </a:r>
            <a:r>
              <a:rPr lang="en-US" b="1" i="1" dirty="0">
                <a:solidFill>
                  <a:schemeClr val="accent1"/>
                </a:solidFill>
              </a:rPr>
              <a:t>dashboard</a:t>
            </a:r>
            <a:r>
              <a:rPr lang="en-US" dirty="0"/>
              <a:t> presents a set of KPIs about the state of a process at a </a:t>
            </a:r>
            <a:r>
              <a:rPr lang="en-US" dirty="0" smtClean="0"/>
              <a:t>specific </a:t>
            </a:r>
            <a:r>
              <a:rPr lang="en-US" dirty="0"/>
              <a:t>point in </a:t>
            </a:r>
            <a:r>
              <a:rPr lang="en-US" dirty="0" smtClean="0"/>
              <a:t>time.</a:t>
            </a:r>
          </a:p>
          <a:p>
            <a:r>
              <a:rPr lang="en-US" dirty="0" smtClean="0"/>
              <a:t>Dashboards </a:t>
            </a:r>
            <a:r>
              <a:rPr lang="en-US" dirty="0"/>
              <a:t>provide users at every level of the organization the </a:t>
            </a:r>
            <a:r>
              <a:rPr lang="en-US" dirty="0" smtClean="0"/>
              <a:t>information they need to make improved decisions</a:t>
            </a:r>
            <a:r>
              <a:rPr lang="en-US" dirty="0"/>
              <a:t>. </a:t>
            </a:r>
            <a:endParaRPr lang="en-US" dirty="0" smtClean="0"/>
          </a:p>
          <a:p>
            <a:r>
              <a:rPr lang="en-US" dirty="0" smtClean="0"/>
              <a:t>Operational dashboards can </a:t>
            </a:r>
            <a:r>
              <a:rPr lang="en-US" dirty="0"/>
              <a:t>be designed to draw data in real time from various sources, including </a:t>
            </a:r>
            <a:r>
              <a:rPr lang="en-US" dirty="0" smtClean="0"/>
              <a:t>corporate </a:t>
            </a:r>
            <a:r>
              <a:rPr lang="en-US" dirty="0"/>
              <a:t>databases and spreadsheets, so decision makers can make use of up-to-the-minute data.</a:t>
            </a:r>
          </a:p>
          <a:p>
            <a:endParaRPr lang="en-US" dirty="0"/>
          </a:p>
          <a:p>
            <a:endParaRPr lang="en-US" dirty="0">
              <a:solidFill>
                <a:srgbClr val="FF0000"/>
              </a:solidFill>
            </a:endParaRP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30709494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Self-Service </a:t>
            </a:r>
            <a:r>
              <a:rPr lang="en-US" b="1" dirty="0" smtClean="0">
                <a:solidFill>
                  <a:srgbClr val="FF0000"/>
                </a:solidFill>
              </a:rPr>
              <a:t>Analytics</a:t>
            </a:r>
          </a:p>
          <a:p>
            <a:r>
              <a:rPr lang="en-US" dirty="0"/>
              <a:t>Self-service analytics includes training, techniques, and processes that empower end users to work independently to access data from approved sources to perform their own analyses using an endorsed set of </a:t>
            </a:r>
            <a:r>
              <a:rPr lang="en-US" dirty="0" smtClean="0"/>
              <a:t>tools.</a:t>
            </a:r>
          </a:p>
          <a:p>
            <a:r>
              <a:rPr lang="en-US" dirty="0" smtClean="0"/>
              <a:t>In </a:t>
            </a:r>
            <a:r>
              <a:rPr lang="en-US" dirty="0"/>
              <a:t>the past, such data analysis could only be performed by data scientists. </a:t>
            </a:r>
            <a:r>
              <a:rPr lang="en-US" dirty="0" smtClean="0"/>
              <a:t>Self service </a:t>
            </a:r>
            <a:r>
              <a:rPr lang="en-US" dirty="0"/>
              <a:t>analytics encourages nontechnical end users to make decisions based on facts and analyses rather than intuition. </a:t>
            </a:r>
            <a:endParaRPr lang="en-US" dirty="0" smtClean="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71595644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Self-Service </a:t>
            </a:r>
            <a:r>
              <a:rPr lang="en-US" b="1" dirty="0" smtClean="0">
                <a:solidFill>
                  <a:srgbClr val="FF0000"/>
                </a:solidFill>
              </a:rPr>
              <a:t>Analytics</a:t>
            </a:r>
            <a:endParaRPr lang="en-US" b="1" dirty="0" smtClean="0"/>
          </a:p>
          <a:p>
            <a:r>
              <a:rPr lang="en-US" dirty="0" smtClean="0"/>
              <a:t>Self-service </a:t>
            </a:r>
            <a:r>
              <a:rPr lang="en-US" dirty="0"/>
              <a:t>analytics eliminates decision-making delays that can arise if all </a:t>
            </a:r>
            <a:r>
              <a:rPr lang="en-US" dirty="0" smtClean="0"/>
              <a:t>requests for </a:t>
            </a:r>
            <a:r>
              <a:rPr lang="en-US" dirty="0"/>
              <a:t>data analyses </a:t>
            </a:r>
            <a:r>
              <a:rPr lang="en-US" dirty="0" smtClean="0"/>
              <a:t>must be </a:t>
            </a:r>
            <a:r>
              <a:rPr lang="en-US" dirty="0"/>
              <a:t>made through a limited number of data scientists and/or information system resources. It also frees up these resources to do higher-level analytics work. </a:t>
            </a:r>
            <a:endParaRPr lang="en-US" dirty="0" smtClean="0"/>
          </a:p>
          <a:p>
            <a:r>
              <a:rPr lang="en-US" dirty="0" smtClean="0"/>
              <a:t>Ideally</a:t>
            </a:r>
            <a:r>
              <a:rPr lang="en-US" dirty="0"/>
              <a:t>, self-service analytics will lead to faster and better decision making</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71595644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fontScale="92500"/>
          </a:bodyPr>
          <a:lstStyle/>
          <a:p>
            <a:pPr marL="0" indent="0">
              <a:buNone/>
            </a:pPr>
            <a:r>
              <a:rPr lang="en-US" b="1" dirty="0">
                <a:solidFill>
                  <a:srgbClr val="FF0000"/>
                </a:solidFill>
              </a:rPr>
              <a:t>Self-Service </a:t>
            </a:r>
            <a:r>
              <a:rPr lang="en-US" b="1" dirty="0" smtClean="0">
                <a:solidFill>
                  <a:srgbClr val="FF0000"/>
                </a:solidFill>
              </a:rPr>
              <a:t>Analytics</a:t>
            </a:r>
            <a:endParaRPr lang="en-US" b="1" dirty="0" smtClean="0"/>
          </a:p>
          <a:p>
            <a:r>
              <a:rPr lang="en-US" dirty="0"/>
              <a:t>An organization can take several actions to ensure an effective self-service analytics </a:t>
            </a:r>
            <a:r>
              <a:rPr lang="en-US" dirty="0" smtClean="0"/>
              <a:t>program.</a:t>
            </a:r>
          </a:p>
          <a:p>
            <a:r>
              <a:rPr lang="en-US" dirty="0" smtClean="0"/>
              <a:t>First</a:t>
            </a:r>
            <a:r>
              <a:rPr lang="en-US" dirty="0"/>
              <a:t>, to mitigate the risks associated with self-service </a:t>
            </a:r>
            <a:r>
              <a:rPr lang="en-US" dirty="0" smtClean="0"/>
              <a:t>analytics</a:t>
            </a:r>
            <a:r>
              <a:rPr lang="en-US" dirty="0"/>
              <a:t>, data managers should work with business units to </a:t>
            </a:r>
            <a:r>
              <a:rPr lang="en-US" dirty="0" smtClean="0"/>
              <a:t>determine key </a:t>
            </a:r>
            <a:r>
              <a:rPr lang="en-US" dirty="0"/>
              <a:t>metrics, an agreed-upon vocabulary, processes for creating and publishing reports, the privileges required to access confidential data, and how to define and implement security and privacy policies. </a:t>
            </a:r>
            <a:endParaRPr lang="en-US" dirty="0" smtClean="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75681154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Self-Service </a:t>
            </a:r>
            <a:r>
              <a:rPr lang="en-US" b="1" dirty="0" smtClean="0">
                <a:solidFill>
                  <a:srgbClr val="FF0000"/>
                </a:solidFill>
              </a:rPr>
              <a:t>Analytics</a:t>
            </a:r>
            <a:endParaRPr lang="en-US" b="1" dirty="0" smtClean="0"/>
          </a:p>
          <a:p>
            <a:r>
              <a:rPr lang="en-US" dirty="0" smtClean="0"/>
              <a:t>Training</a:t>
            </a:r>
            <a:r>
              <a:rPr lang="en-US" dirty="0"/>
              <a:t>, on both the data and on the use of self-service applications, is critical for getting end workers up to </a:t>
            </a:r>
            <a:r>
              <a:rPr lang="en-US" dirty="0" smtClean="0"/>
              <a:t>speed on </a:t>
            </a:r>
            <a:r>
              <a:rPr lang="en-US" dirty="0"/>
              <a:t>how they can use the information in the BI </a:t>
            </a:r>
            <a:r>
              <a:rPr lang="en-US" dirty="0" smtClean="0"/>
              <a:t>system.</a:t>
            </a:r>
          </a:p>
          <a:p>
            <a:r>
              <a:rPr lang="en-US" dirty="0" smtClean="0"/>
              <a:t>Finally</a:t>
            </a:r>
            <a:r>
              <a:rPr lang="en-US" dirty="0"/>
              <a:t>, data privacy and security measures should be in place to ensure that the use of the data meets legal, compliance, and regulatory requirements.</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36529464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Intelligence and Analytics Tools</a:t>
            </a:r>
          </a:p>
        </p:txBody>
      </p:sp>
      <p:sp>
        <p:nvSpPr>
          <p:cNvPr id="3" name="Content Placeholder 2"/>
          <p:cNvSpPr>
            <a:spLocks noGrp="1"/>
          </p:cNvSpPr>
          <p:nvPr>
            <p:ph idx="1"/>
          </p:nvPr>
        </p:nvSpPr>
        <p:spPr/>
        <p:txBody>
          <a:bodyPr>
            <a:normAutofit/>
          </a:bodyPr>
          <a:lstStyle/>
          <a:p>
            <a:r>
              <a:rPr lang="en-US" sz="2000" dirty="0"/>
              <a:t>Table 9.3 presents the pros and cons associated with </a:t>
            </a:r>
            <a:r>
              <a:rPr lang="en-US" sz="2000" b="1" dirty="0">
                <a:solidFill>
                  <a:srgbClr val="FF0000"/>
                </a:solidFill>
              </a:rPr>
              <a:t>self-service</a:t>
            </a:r>
            <a:r>
              <a:rPr lang="en-US" sz="2000" dirty="0"/>
              <a:t> BI and analytics.</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2486186901"/>
              </p:ext>
            </p:extLst>
          </p:nvPr>
        </p:nvGraphicFramePr>
        <p:xfrm>
          <a:off x="248647" y="1914976"/>
          <a:ext cx="11694702" cy="3844379"/>
        </p:xfrm>
        <a:graphic>
          <a:graphicData uri="http://schemas.openxmlformats.org/drawingml/2006/table">
            <a:tbl>
              <a:tblPr firstRow="1" bandRow="1">
                <a:tableStyleId>{5C22544A-7EE6-4342-B048-85BDC9FD1C3A}</a:tableStyleId>
              </a:tblPr>
              <a:tblGrid>
                <a:gridCol w="5692140">
                  <a:extLst>
                    <a:ext uri="{9D8B030D-6E8A-4147-A177-3AD203B41FA5}">
                      <a16:colId xmlns:a16="http://schemas.microsoft.com/office/drawing/2014/main" val="3002213255"/>
                    </a:ext>
                  </a:extLst>
                </a:gridCol>
                <a:gridCol w="6002562">
                  <a:extLst>
                    <a:ext uri="{9D8B030D-6E8A-4147-A177-3AD203B41FA5}">
                      <a16:colId xmlns:a16="http://schemas.microsoft.com/office/drawing/2014/main" val="174622429"/>
                    </a:ext>
                  </a:extLst>
                </a:gridCol>
              </a:tblGrid>
              <a:tr h="304049">
                <a:tc>
                  <a:txBody>
                    <a:bodyPr/>
                    <a:lstStyle/>
                    <a:p>
                      <a:r>
                        <a:rPr lang="en-US" dirty="0" smtClean="0"/>
                        <a:t>Pros</a:t>
                      </a:r>
                      <a:endParaRPr lang="en-US" dirty="0"/>
                    </a:p>
                  </a:txBody>
                  <a:tcPr/>
                </a:tc>
                <a:tc>
                  <a:txBody>
                    <a:bodyPr/>
                    <a:lstStyle/>
                    <a:p>
                      <a:r>
                        <a:rPr lang="en-US" dirty="0" smtClean="0"/>
                        <a:t>Cons</a:t>
                      </a:r>
                      <a:endParaRPr lang="en-US" dirty="0"/>
                    </a:p>
                  </a:txBody>
                  <a:tcPr/>
                </a:tc>
                <a:extLst>
                  <a:ext uri="{0D108BD9-81ED-4DB2-BD59-A6C34878D82A}">
                    <a16:rowId xmlns:a16="http://schemas.microsoft.com/office/drawing/2014/main" val="2088964760"/>
                  </a:ext>
                </a:extLst>
              </a:tr>
              <a:tr h="760122">
                <a:tc>
                  <a:txBody>
                    <a:bodyPr/>
                    <a:lstStyle/>
                    <a:p>
                      <a:r>
                        <a:rPr lang="en-US" dirty="0" smtClean="0"/>
                        <a:t>Gets valuable data into the hands of the people who need it the most—end users.</a:t>
                      </a:r>
                      <a:endParaRPr lang="en-US" dirty="0"/>
                    </a:p>
                  </a:txBody>
                  <a:tcPr/>
                </a:tc>
                <a:tc>
                  <a:txBody>
                    <a:bodyPr/>
                    <a:lstStyle/>
                    <a:p>
                      <a:r>
                        <a:rPr lang="en-US" dirty="0" smtClean="0"/>
                        <a:t>If not well managed, it can create the risk of erroneous analysis and reporting, leading to potentially damaging decisions within an organization.</a:t>
                      </a:r>
                      <a:endParaRPr lang="en-US" dirty="0"/>
                    </a:p>
                  </a:txBody>
                  <a:tcPr/>
                </a:tc>
                <a:extLst>
                  <a:ext uri="{0D108BD9-81ED-4DB2-BD59-A6C34878D82A}">
                    <a16:rowId xmlns:a16="http://schemas.microsoft.com/office/drawing/2014/main" val="300552810"/>
                  </a:ext>
                </a:extLst>
              </a:tr>
              <a:tr h="735419">
                <a:tc>
                  <a:txBody>
                    <a:bodyPr/>
                    <a:lstStyle/>
                    <a:p>
                      <a:r>
                        <a:rPr lang="en-US" dirty="0" smtClean="0"/>
                        <a:t>Encourages nontechnical end users to make decisions based on facts and analyses rather than intuition.</a:t>
                      </a:r>
                      <a:endParaRPr lang="en-US" dirty="0"/>
                    </a:p>
                  </a:txBody>
                  <a:tcPr/>
                </a:tc>
                <a:tc>
                  <a:txBody>
                    <a:bodyPr/>
                    <a:lstStyle/>
                    <a:p>
                      <a:r>
                        <a:rPr lang="en-US" dirty="0" smtClean="0"/>
                        <a:t>Different analyses can yield inconsistent conclusions, resulting in wasted time trying to explain the differences</a:t>
                      </a:r>
                      <a:r>
                        <a:rPr lang="en-US" dirty="0" smtClean="0"/>
                        <a:t>.</a:t>
                      </a:r>
                      <a:endParaRPr lang="en-US" dirty="0" smtClean="0"/>
                    </a:p>
                  </a:txBody>
                  <a:tcPr/>
                </a:tc>
                <a:extLst>
                  <a:ext uri="{0D108BD9-81ED-4DB2-BD59-A6C34878D82A}">
                    <a16:rowId xmlns:a16="http://schemas.microsoft.com/office/drawing/2014/main" val="2378663880"/>
                  </a:ext>
                </a:extLst>
              </a:tr>
              <a:tr h="532085">
                <a:tc>
                  <a:txBody>
                    <a:bodyPr/>
                    <a:lstStyle/>
                    <a:p>
                      <a:r>
                        <a:rPr lang="en-US" dirty="0" smtClean="0"/>
                        <a:t>Accelerates and improves decision making.</a:t>
                      </a:r>
                      <a:endParaRPr lang="en-US" dirty="0"/>
                    </a:p>
                  </a:txBody>
                  <a:tcPr/>
                </a:tc>
                <a:tc>
                  <a:txBody>
                    <a:bodyPr/>
                    <a:lstStyle/>
                    <a:p>
                      <a:r>
                        <a:rPr lang="en-US" dirty="0" smtClean="0"/>
                        <a:t>Can lead to over spending on unapproved data sources and business analytics tools.</a:t>
                      </a:r>
                      <a:endParaRPr lang="en-US" dirty="0"/>
                    </a:p>
                  </a:txBody>
                  <a:tcPr/>
                </a:tc>
                <a:extLst>
                  <a:ext uri="{0D108BD9-81ED-4DB2-BD59-A6C34878D82A}">
                    <a16:rowId xmlns:a16="http://schemas.microsoft.com/office/drawing/2014/main" val="2926953963"/>
                  </a:ext>
                </a:extLst>
              </a:tr>
              <a:tr h="988158">
                <a:tc>
                  <a:txBody>
                    <a:bodyPr/>
                    <a:lstStyle/>
                    <a:p>
                      <a:r>
                        <a:rPr lang="en-US" dirty="0" smtClean="0"/>
                        <a:t>Business people can access and use the data they need for decision making, without having to go to technology experts each time they have a new question, thus filling the gap caused by a shortage of trained data scientists.</a:t>
                      </a:r>
                      <a:endParaRPr lang="en-US" dirty="0"/>
                    </a:p>
                  </a:txBody>
                  <a:tcPr/>
                </a:tc>
                <a:tc>
                  <a:txBody>
                    <a:bodyPr/>
                    <a:lstStyle/>
                    <a:p>
                      <a:r>
                        <a:rPr lang="en-US" dirty="0" smtClean="0"/>
                        <a:t>Can exacerbate problems by removing the checks and balances on data preparation and use. Without strong data governance, organizations can end up with lots of silos of information, bad analysis, and extra costs.</a:t>
                      </a:r>
                      <a:endParaRPr lang="en-US" dirty="0"/>
                    </a:p>
                  </a:txBody>
                  <a:tcPr/>
                </a:tc>
                <a:extLst>
                  <a:ext uri="{0D108BD9-81ED-4DB2-BD59-A6C34878D82A}">
                    <a16:rowId xmlns:a16="http://schemas.microsoft.com/office/drawing/2014/main" val="1080135313"/>
                  </a:ext>
                </a:extLst>
              </a:tr>
            </a:tbl>
          </a:graphicData>
        </a:graphic>
      </p:graphicFrame>
    </p:spTree>
    <p:extLst>
      <p:ext uri="{BB962C8B-B14F-4D97-AF65-F5344CB8AC3E}">
        <p14:creationId xmlns:p14="http://schemas.microsoft.com/office/powerpoint/2010/main" val="4330655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a:t>The goal of business intelligence (BI) and analytics is to support improved decision making.</a:t>
            </a:r>
          </a:p>
          <a:p>
            <a:r>
              <a:rPr lang="en-US" dirty="0"/>
              <a:t>Business intelligence (BI) includes a wide range of applications, practices, and technologies for the extraction, transformation, integration, visualization, analysis, and presentation of data to support improved decision making.</a:t>
            </a:r>
          </a:p>
          <a:p>
            <a:r>
              <a:rPr lang="en-US" dirty="0"/>
              <a:t>Business analytics is the extensive use of data and quantitative analysis to support fact-based decision making within organizations</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56010431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a:bodyPr>
          <a:lstStyle/>
          <a:p>
            <a:r>
              <a:rPr lang="en-US" dirty="0"/>
              <a:t>A data scientist is an individual who combines strong business acumen, a deep understanding of analytics, and a healthy appreciation of the limitations of their data, tools, and techniques to deliver real improvements in decision </a:t>
            </a:r>
            <a:r>
              <a:rPr lang="en-US" dirty="0" smtClean="0"/>
              <a:t>making.</a:t>
            </a:r>
          </a:p>
          <a:p>
            <a:r>
              <a:rPr lang="en-US" smtClean="0"/>
              <a:t>A </a:t>
            </a:r>
            <a:r>
              <a:rPr lang="en-US" dirty="0"/>
              <a:t>number of components must be in place for an organization to get real value from its BI and analytics efforts: a solid data management program (including a strong data governance element), creative data scientists, and a strong organizational commitment to data-driven decision making.</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83276161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fontScale="92500" lnSpcReduction="10000"/>
          </a:bodyPr>
          <a:lstStyle/>
          <a:p>
            <a:r>
              <a:rPr lang="en-US" dirty="0"/>
              <a:t>There are many BI and analytics techniques and tools that can be used in a wide range of problem-solving situations.</a:t>
            </a:r>
          </a:p>
          <a:p>
            <a:r>
              <a:rPr lang="en-US" dirty="0"/>
              <a:t>Spreadsheets, reporting and querying tools, data </a:t>
            </a:r>
            <a:r>
              <a:rPr lang="en-US" dirty="0" smtClean="0"/>
              <a:t>visualization, </a:t>
            </a:r>
            <a:r>
              <a:rPr lang="en-US" dirty="0"/>
              <a:t>drill-down analysis, linear regression, data mining, and dashboards are examples of commonly used BI tools.</a:t>
            </a:r>
          </a:p>
          <a:p>
            <a:r>
              <a:rPr lang="en-US" dirty="0"/>
              <a:t>Business managers and end users often turn to spreadsheets to create </a:t>
            </a:r>
            <a:r>
              <a:rPr lang="en-US" dirty="0" smtClean="0"/>
              <a:t>useful </a:t>
            </a:r>
            <a:r>
              <a:rPr lang="en-US" dirty="0"/>
              <a:t>reports and graphs, as well as to employ “what-if” analyses and find the optimal solution to a problem with multiple constraints.</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420159913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fontScale="85000" lnSpcReduction="10000"/>
          </a:bodyPr>
          <a:lstStyle/>
          <a:p>
            <a:r>
              <a:rPr lang="en-US" dirty="0"/>
              <a:t>Reporting and querying tools can present data in an easy-to-understand fashion—via formatted data, graphs, and </a:t>
            </a:r>
            <a:r>
              <a:rPr lang="en-US" dirty="0" smtClean="0"/>
              <a:t>charts.</a:t>
            </a:r>
          </a:p>
          <a:p>
            <a:r>
              <a:rPr lang="en-US" dirty="0" smtClean="0"/>
              <a:t>Many </a:t>
            </a:r>
            <a:r>
              <a:rPr lang="en-US" dirty="0"/>
              <a:t>of the reporting and querying tools enable end users to make their own data requests and format the results without the need for additional help from the IT organization.</a:t>
            </a:r>
          </a:p>
          <a:p>
            <a:r>
              <a:rPr lang="en-US" dirty="0"/>
              <a:t>Data visualization is the presentation of data in a </a:t>
            </a:r>
            <a:r>
              <a:rPr lang="en-US" dirty="0" smtClean="0"/>
              <a:t>pictorial or graphical </a:t>
            </a:r>
            <a:r>
              <a:rPr lang="en-US" dirty="0"/>
              <a:t>format. A wide array of tools and techniques are available for creating visual representations that can immediately reveal otherwise difficult-to-perceive </a:t>
            </a:r>
            <a:r>
              <a:rPr lang="en-US" dirty="0" smtClean="0"/>
              <a:t>patterns </a:t>
            </a:r>
            <a:r>
              <a:rPr lang="en-US" dirty="0"/>
              <a:t>or relationships in the underlying data.</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403013069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a:bodyPr>
          <a:lstStyle/>
          <a:p>
            <a:r>
              <a:rPr lang="en-US" dirty="0"/>
              <a:t>Drill-down analysis involves the interactive examination of high-level </a:t>
            </a:r>
            <a:r>
              <a:rPr lang="en-US" dirty="0" smtClean="0"/>
              <a:t>summary </a:t>
            </a:r>
            <a:r>
              <a:rPr lang="en-US" dirty="0"/>
              <a:t>data in increasing detail to gain insight into certain elements.</a:t>
            </a:r>
          </a:p>
          <a:p>
            <a:r>
              <a:rPr lang="en-US" dirty="0"/>
              <a:t>Simple linear regression is a mathematical procedure technique for </a:t>
            </a:r>
            <a:r>
              <a:rPr lang="en-US" dirty="0" smtClean="0"/>
              <a:t>predicting </a:t>
            </a:r>
            <a:r>
              <a:rPr lang="en-US" dirty="0"/>
              <a:t>the value of a dependent variable based on a single independent variable and the linear relationship between the two.</a:t>
            </a:r>
          </a:p>
          <a:p>
            <a:r>
              <a:rPr lang="en-US" dirty="0"/>
              <a:t>Data mining is a BI analytics tools used to explore large amounts of data for hidden patterns to predict future trends and behaviors for use in decision </a:t>
            </a:r>
            <a:r>
              <a:rPr lang="en-US" dirty="0" smtClean="0"/>
              <a:t>making</a:t>
            </a:r>
            <a:r>
              <a:rPr lang="en-US" dirty="0"/>
              <a:t>. </a:t>
            </a:r>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01482291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20000"/>
          </a:bodyPr>
          <a:lstStyle/>
          <a:p>
            <a:r>
              <a:rPr lang="en-US" dirty="0"/>
              <a:t>A dashboard presents a set of KPIs about the state of a process at a specific point in time. </a:t>
            </a:r>
            <a:endParaRPr lang="en-US" dirty="0" smtClean="0"/>
          </a:p>
          <a:p>
            <a:r>
              <a:rPr lang="en-US" dirty="0" smtClean="0"/>
              <a:t>Dashboards </a:t>
            </a:r>
            <a:r>
              <a:rPr lang="en-US" dirty="0"/>
              <a:t>provide rapid access to information, in an </a:t>
            </a:r>
            <a:r>
              <a:rPr lang="en-US" dirty="0" smtClean="0"/>
              <a:t>easy to interpret </a:t>
            </a:r>
            <a:r>
              <a:rPr lang="en-US" dirty="0"/>
              <a:t>and concise manner, which helps organizations run more </a:t>
            </a:r>
            <a:r>
              <a:rPr lang="en-US" dirty="0" smtClean="0"/>
              <a:t>effectively </a:t>
            </a:r>
            <a:r>
              <a:rPr lang="en-US" dirty="0"/>
              <a:t>and efficiently.</a:t>
            </a:r>
          </a:p>
          <a:p>
            <a:r>
              <a:rPr lang="en-US" dirty="0"/>
              <a:t>Self-service analytics includes training, techniques, and processes that empower end users to work independently to access data from approved sources to perform their own analyses using an endorsed set of </a:t>
            </a:r>
            <a:r>
              <a:rPr lang="en-US" dirty="0" smtClean="0"/>
              <a:t>tools.</a:t>
            </a:r>
          </a:p>
          <a:p>
            <a:r>
              <a:rPr lang="en-US" dirty="0" smtClean="0"/>
              <a:t>Self service </a:t>
            </a:r>
            <a:r>
              <a:rPr lang="en-US" dirty="0"/>
              <a:t>analytics empowers end users to work </a:t>
            </a:r>
            <a:r>
              <a:rPr lang="en-US" dirty="0" smtClean="0"/>
              <a:t>independently.</a:t>
            </a:r>
          </a:p>
          <a:p>
            <a:r>
              <a:rPr lang="en-US" dirty="0" smtClean="0"/>
              <a:t>A </a:t>
            </a:r>
            <a:r>
              <a:rPr lang="en-US" dirty="0"/>
              <a:t>number of measures must be in place to ensure an effective self-serve analytics program and to reduce the risk of invalid analyses leading to poor decisions.</a:t>
            </a:r>
          </a:p>
          <a:p>
            <a:endParaRPr lang="en-US" dirty="0"/>
          </a:p>
        </p:txBody>
      </p:sp>
      <p:sp>
        <p:nvSpPr>
          <p:cNvPr id="4" name="Date Placeholder 3"/>
          <p:cNvSpPr>
            <a:spLocks noGrp="1"/>
          </p:cNvSpPr>
          <p:nvPr>
            <p:ph type="dt" sz="half" idx="10"/>
          </p:nvPr>
        </p:nvSpPr>
        <p:spPr/>
        <p:txBody>
          <a:bodyPr/>
          <a:lstStyle/>
          <a:p>
            <a:r>
              <a:rPr lang="en-US" dirty="0" smtClean="0"/>
              <a:t>Lecture 9 Business Intelligence and Analytics </a:t>
            </a:r>
          </a:p>
        </p:txBody>
      </p:sp>
      <p:sp>
        <p:nvSpPr>
          <p:cNvPr id="5" name="Footer Placeholder 4"/>
          <p:cNvSpPr>
            <a:spLocks noGrp="1"/>
          </p:cNvSpPr>
          <p:nvPr>
            <p:ph type="ftr" sz="quarter" idx="11"/>
          </p:nvPr>
        </p:nvSpPr>
        <p:spPr/>
        <p:txBody>
          <a:bodyPr/>
          <a:lstStyle/>
          <a:p>
            <a:r>
              <a:rPr lang="en-US" dirty="0" smtClean="0">
                <a:solidFill>
                  <a:schemeClr val="bg1"/>
                </a:solidFill>
              </a:rPr>
              <a:t>www.midocean.ae</a:t>
            </a: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44552281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US" dirty="0"/>
          </a:p>
        </p:txBody>
      </p:sp>
      <p:pic>
        <p:nvPicPr>
          <p:cNvPr id="7" name="image1.jpeg"/>
          <p:cNvPicPr/>
          <p:nvPr/>
        </p:nvPicPr>
        <p:blipFill>
          <a:blip r:embed="rId3" cstate="print"/>
          <a:stretch>
            <a:fillRect/>
          </a:stretch>
        </p:blipFill>
        <p:spPr>
          <a:xfrm>
            <a:off x="4005523" y="907409"/>
            <a:ext cx="4089606" cy="5240368"/>
          </a:xfrm>
          <a:prstGeom prst="rect">
            <a:avLst/>
          </a:prstGeom>
        </p:spPr>
      </p:pic>
      <p:sp>
        <p:nvSpPr>
          <p:cNvPr id="10" name="Date Placeholder 9"/>
          <p:cNvSpPr>
            <a:spLocks noGrp="1"/>
          </p:cNvSpPr>
          <p:nvPr>
            <p:ph type="dt" sz="half" idx="10"/>
          </p:nvPr>
        </p:nvSpPr>
        <p:spPr/>
        <p:txBody>
          <a:bodyPr/>
          <a:lstStyle/>
          <a:p>
            <a:r>
              <a:rPr lang="en-US" dirty="0" smtClean="0"/>
              <a:t>Lecture 9 Business Intelligence and Analytics </a:t>
            </a:r>
          </a:p>
        </p:txBody>
      </p:sp>
      <p:sp>
        <p:nvSpPr>
          <p:cNvPr id="11" name="Footer Placeholder 10"/>
          <p:cNvSpPr>
            <a:spLocks noGrp="1"/>
          </p:cNvSpPr>
          <p:nvPr>
            <p:ph type="ftr" sz="quarter" idx="11"/>
          </p:nvPr>
        </p:nvSpPr>
        <p:spPr/>
        <p:txBody>
          <a:bodyPr/>
          <a:lstStyle/>
          <a:p>
            <a:r>
              <a:rPr lang="en-US" dirty="0" smtClean="0">
                <a:solidFill>
                  <a:schemeClr val="bg1"/>
                </a:solidFill>
              </a:rPr>
              <a:t>www.midocean.ae</a:t>
            </a:r>
          </a:p>
        </p:txBody>
      </p:sp>
      <p:sp>
        <p:nvSpPr>
          <p:cNvPr id="12" name="Slide Number Placeholder 11"/>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3417339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9574</TotalTime>
  <Words>4738</Words>
  <Application>Microsoft Office PowerPoint</Application>
  <PresentationFormat>Widescreen</PresentationFormat>
  <Paragraphs>412</Paragraphs>
  <Slides>52</Slides>
  <Notes>1</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52</vt:i4>
      </vt:variant>
    </vt:vector>
  </HeadingPairs>
  <TitlesOfParts>
    <vt:vector size="57" baseType="lpstr">
      <vt:lpstr>Arial</vt:lpstr>
      <vt:lpstr>Calibri</vt:lpstr>
      <vt:lpstr>Times New Roman</vt:lpstr>
      <vt:lpstr>Wingdings</vt:lpstr>
      <vt:lpstr>Office Theme</vt:lpstr>
      <vt:lpstr>PowerPoint Presentation</vt:lpstr>
      <vt:lpstr>Chapter 9</vt:lpstr>
      <vt:lpstr>Chapter 9</vt:lpstr>
      <vt:lpstr>Chapter 9</vt:lpstr>
      <vt:lpstr>Chapter 9</vt:lpstr>
      <vt:lpstr>Chapter 9</vt:lpstr>
      <vt:lpstr>Principles</vt:lpstr>
      <vt:lpstr>Learning Objectives</vt:lpstr>
      <vt:lpstr>Introduction</vt:lpstr>
      <vt:lpstr>PowerPoint Presentation</vt:lpstr>
      <vt:lpstr>What Are Analytics and Business Intelligence?</vt:lpstr>
      <vt:lpstr>Benefits Achieved from BI and Analytics</vt:lpstr>
      <vt:lpstr>What-if analysis.</vt:lpstr>
      <vt:lpstr>Benefits Achieved from BI and Analytics</vt:lpstr>
      <vt:lpstr>Benefits Achieved from BI and Analytics</vt:lpstr>
      <vt:lpstr>PowerPoint Presentation</vt:lpstr>
      <vt:lpstr>Components Required for Effective BI and Analytics </vt:lpstr>
      <vt:lpstr>Components Required for Effective BI and Analytics </vt:lpstr>
      <vt:lpstr>Components Required for Effective BI and Analytics </vt:lpstr>
      <vt:lpstr>PowerPoint Presentation</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Conversion Funnel </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Business Intelligence and Analytics Tools</vt:lpstr>
      <vt:lpstr>Summary</vt:lpstr>
      <vt:lpstr>Summary</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397</cp:revision>
  <dcterms:created xsi:type="dcterms:W3CDTF">2023-09-12T14:13:52Z</dcterms:created>
  <dcterms:modified xsi:type="dcterms:W3CDTF">2023-11-20T13:42:55Z</dcterms:modified>
</cp:coreProperties>
</file>