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6"/>
  </p:notesMasterIdLst>
  <p:sldIdLst>
    <p:sldId id="480" r:id="rId5"/>
    <p:sldId id="303" r:id="rId6"/>
    <p:sldId id="540" r:id="rId7"/>
    <p:sldId id="313" r:id="rId8"/>
    <p:sldId id="558" r:id="rId9"/>
    <p:sldId id="340" r:id="rId10"/>
    <p:sldId id="559" r:id="rId11"/>
    <p:sldId id="261" r:id="rId12"/>
    <p:sldId id="305" r:id="rId13"/>
    <p:sldId id="605" r:id="rId14"/>
    <p:sldId id="560" r:id="rId15"/>
    <p:sldId id="566" r:id="rId16"/>
    <p:sldId id="572" r:id="rId17"/>
    <p:sldId id="571" r:id="rId18"/>
    <p:sldId id="573" r:id="rId19"/>
    <p:sldId id="574" r:id="rId20"/>
    <p:sldId id="567" r:id="rId21"/>
    <p:sldId id="568" r:id="rId22"/>
    <p:sldId id="569" r:id="rId23"/>
    <p:sldId id="570" r:id="rId24"/>
    <p:sldId id="561" r:id="rId25"/>
    <p:sldId id="562" r:id="rId26"/>
    <p:sldId id="563" r:id="rId27"/>
    <p:sldId id="577" r:id="rId28"/>
    <p:sldId id="578" r:id="rId29"/>
    <p:sldId id="579" r:id="rId30"/>
    <p:sldId id="580" r:id="rId31"/>
    <p:sldId id="606" r:id="rId32"/>
    <p:sldId id="581" r:id="rId33"/>
    <p:sldId id="582" r:id="rId34"/>
    <p:sldId id="594" r:id="rId35"/>
    <p:sldId id="600" r:id="rId36"/>
    <p:sldId id="603" r:id="rId37"/>
    <p:sldId id="601" r:id="rId38"/>
    <p:sldId id="592" r:id="rId39"/>
    <p:sldId id="593" r:id="rId40"/>
    <p:sldId id="607" r:id="rId41"/>
    <p:sldId id="609" r:id="rId42"/>
    <p:sldId id="523" r:id="rId43"/>
    <p:sldId id="524" r:id="rId44"/>
    <p:sldId id="349" r:id="rId45"/>
  </p:sldIdLst>
  <p:sldSz cx="12192000" cy="6858000"/>
  <p:notesSz cx="6858000" cy="9144000"/>
  <p:embeddedFontLst>
    <p:embeddedFont>
      <p:font typeface="Alexandria" pitchFamily="2" charset="-78"/>
      <p:regular r:id="rId47"/>
      <p:bold r:id="rId48"/>
    </p:embeddedFont>
    <p:embeddedFont>
      <p:font typeface="Roboto Light" panose="02000000000000000000" pitchFamily="2" charset="0"/>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0"/>
            <p14:sldId id="313"/>
            <p14:sldId id="558"/>
            <p14:sldId id="340"/>
            <p14:sldId id="559"/>
            <p14:sldId id="261"/>
            <p14:sldId id="305"/>
            <p14:sldId id="605"/>
            <p14:sldId id="560"/>
            <p14:sldId id="566"/>
            <p14:sldId id="572"/>
            <p14:sldId id="571"/>
            <p14:sldId id="573"/>
            <p14:sldId id="574"/>
            <p14:sldId id="567"/>
            <p14:sldId id="568"/>
            <p14:sldId id="569"/>
            <p14:sldId id="570"/>
            <p14:sldId id="561"/>
            <p14:sldId id="562"/>
            <p14:sldId id="563"/>
            <p14:sldId id="577"/>
            <p14:sldId id="578"/>
            <p14:sldId id="579"/>
            <p14:sldId id="580"/>
            <p14:sldId id="606"/>
            <p14:sldId id="581"/>
            <p14:sldId id="582"/>
            <p14:sldId id="594"/>
            <p14:sldId id="600"/>
            <p14:sldId id="603"/>
            <p14:sldId id="601"/>
            <p14:sldId id="592"/>
            <p14:sldId id="593"/>
            <p14:sldId id="607"/>
            <p14:sldId id="609"/>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58221"/>
    <a:srgbClr val="FAC748"/>
    <a:srgbClr val="203E5F"/>
    <a:srgbClr val="669BBC"/>
    <a:srgbClr val="FFD200"/>
    <a:srgbClr val="00AEEF"/>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3741" autoAdjust="0"/>
  </p:normalViewPr>
  <p:slideViewPr>
    <p:cSldViewPr snapToGrid="0">
      <p:cViewPr varScale="1">
        <p:scale>
          <a:sx n="106" d="100"/>
          <a:sy n="106" d="100"/>
        </p:scale>
        <p:origin x="348"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41A69-82EA-DA41-A87C-A24CA3A80394}" type="doc">
      <dgm:prSet loTypeId="urn:microsoft.com/office/officeart/2005/8/layout/orgChart1" loCatId="" qsTypeId="urn:microsoft.com/office/officeart/2005/8/quickstyle/simple1" qsCatId="simple" csTypeId="urn:microsoft.com/office/officeart/2005/8/colors/colorful5" csCatId="colorful" phldr="1"/>
      <dgm:spPr/>
      <dgm:t>
        <a:bodyPr/>
        <a:lstStyle/>
        <a:p>
          <a:endParaRPr lang="en-US"/>
        </a:p>
      </dgm:t>
    </dgm:pt>
    <dgm:pt modelId="{0206B411-5C01-8F49-92AC-3C8F9C80BD06}">
      <dgm:prSet phldrT="[Text]" custT="1"/>
      <dgm:spPr>
        <a:solidFill>
          <a:schemeClr val="accent1"/>
        </a:solidFill>
        <a:ln>
          <a:noFill/>
        </a:ln>
        <a:effectLst>
          <a:outerShdw blurRad="44450" dist="27940" dir="5400000" algn="ctr">
            <a:srgbClr val="000000">
              <a:alpha val="32000"/>
            </a:srgbClr>
          </a:outerShdw>
          <a:reflection blurRad="6350" stA="52000" endA="300" endPos="35000" dir="5400000" sy="-100000" algn="bl" rotWithShape="0"/>
        </a:effectLst>
        <a:scene3d>
          <a:camera prst="perspectiveFront"/>
          <a:lightRig rig="balanced" dir="t">
            <a:rot lat="0" lon="0" rev="8700000"/>
          </a:lightRig>
        </a:scene3d>
        <a:sp3d>
          <a:bevelT w="190500" h="38100" prst="angle"/>
        </a:sp3d>
      </dgm:spPr>
      <dgm:t>
        <a:bodyPr/>
        <a:lstStyle/>
        <a:p>
          <a:r>
            <a:rPr lang="ar-SA" sz="2400" b="1" dirty="0">
              <a:latin typeface="Alexandria" pitchFamily="2" charset="-78"/>
              <a:cs typeface="Alexandria" pitchFamily="2" charset="-78"/>
            </a:rPr>
            <a:t>الخصائص البصرية للعدسات</a:t>
          </a:r>
          <a:endParaRPr lang="en-US" sz="2400" b="1" dirty="0">
            <a:latin typeface="Alexandria" pitchFamily="2" charset="-78"/>
            <a:cs typeface="Alexandria" pitchFamily="2" charset="-78"/>
          </a:endParaRPr>
        </a:p>
      </dgm:t>
    </dgm:pt>
    <dgm:pt modelId="{9F47B77A-6310-9440-8834-19CFC50C0417}" type="parTrans" cxnId="{298FDB16-FF1E-CA42-AC1A-D17671F100EE}">
      <dgm:prSet/>
      <dgm:spPr/>
      <dgm:t>
        <a:bodyPr/>
        <a:lstStyle/>
        <a:p>
          <a:endParaRPr lang="en-US" sz="2400" b="0">
            <a:latin typeface="Simplified Arabic" panose="02020603050405020304" pitchFamily="18" charset="-78"/>
            <a:cs typeface="Simplified Arabic" panose="02020603050405020304" pitchFamily="18" charset="-78"/>
          </a:endParaRPr>
        </a:p>
      </dgm:t>
    </dgm:pt>
    <dgm:pt modelId="{DED82580-367D-9D41-B169-BA37E0DF6887}" type="sibTrans" cxnId="{298FDB16-FF1E-CA42-AC1A-D17671F100EE}">
      <dgm:prSet/>
      <dgm:spPr/>
      <dgm:t>
        <a:bodyPr/>
        <a:lstStyle/>
        <a:p>
          <a:endParaRPr lang="en-US" sz="2400" b="0">
            <a:latin typeface="Simplified Arabic" panose="02020603050405020304" pitchFamily="18" charset="-78"/>
            <a:cs typeface="Simplified Arabic" panose="02020603050405020304" pitchFamily="18" charset="-78"/>
          </a:endParaRPr>
        </a:p>
      </dgm:t>
    </dgm:pt>
    <dgm:pt modelId="{0FA69941-7FA8-6543-9D4A-F7C228F23F4F}">
      <dgm:prSet phldrT="[Text]" custT="1"/>
      <dgm:spPr>
        <a:solidFill>
          <a:srgbClr val="FFC000"/>
        </a:solidFill>
        <a:ln>
          <a:noFill/>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gm:spPr>
      <dgm:t>
        <a:bodyPr/>
        <a:lstStyle/>
        <a:p>
          <a:pPr rtl="1"/>
          <a:r>
            <a:rPr lang="ar-SA" sz="1800" b="0" dirty="0">
              <a:latin typeface="Alexandria" pitchFamily="2" charset="-78"/>
              <a:cs typeface="Alexandria" pitchFamily="2" charset="-78"/>
            </a:rPr>
            <a:t>البعد البؤري</a:t>
          </a:r>
          <a:endParaRPr lang="en-US" sz="1800" b="0" dirty="0">
            <a:latin typeface="Alexandria" pitchFamily="2" charset="-78"/>
            <a:cs typeface="Alexandria" pitchFamily="2" charset="-78"/>
          </a:endParaRPr>
        </a:p>
      </dgm:t>
    </dgm:pt>
    <dgm:pt modelId="{B19F3BF3-6CF9-9149-873A-1BA8AE6DF089}" type="parTrans" cxnId="{16342C58-CDC6-B14A-81EB-5ED5AFD82E5A}">
      <dgm:prSet/>
      <dgm:spPr/>
      <dgm:t>
        <a:bodyPr/>
        <a:lstStyle/>
        <a:p>
          <a:endParaRPr lang="en-US" sz="2400" b="0">
            <a:latin typeface="Simplified Arabic" panose="02020603050405020304" pitchFamily="18" charset="-78"/>
            <a:cs typeface="Simplified Arabic" panose="02020603050405020304" pitchFamily="18" charset="-78"/>
          </a:endParaRPr>
        </a:p>
      </dgm:t>
    </dgm:pt>
    <dgm:pt modelId="{77265FAC-EA9D-1745-8280-77272A2E3DE8}" type="sibTrans" cxnId="{16342C58-CDC6-B14A-81EB-5ED5AFD82E5A}">
      <dgm:prSet/>
      <dgm:spPr/>
      <dgm:t>
        <a:bodyPr/>
        <a:lstStyle/>
        <a:p>
          <a:endParaRPr lang="en-US" sz="2400" b="0">
            <a:latin typeface="Simplified Arabic" panose="02020603050405020304" pitchFamily="18" charset="-78"/>
            <a:cs typeface="Simplified Arabic" panose="02020603050405020304" pitchFamily="18" charset="-78"/>
          </a:endParaRPr>
        </a:p>
      </dgm:t>
    </dgm:pt>
    <dgm:pt modelId="{A45EB313-74C5-1F4F-A63B-292E9B752377}">
      <dgm:prSet phldrT="[Text]" custT="1"/>
      <dgm:spPr>
        <a:solidFill>
          <a:srgbClr val="00B0F0"/>
        </a:solidFill>
        <a:ln>
          <a:noFill/>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gm:spPr>
      <dgm:t>
        <a:bodyPr/>
        <a:lstStyle/>
        <a:p>
          <a:r>
            <a:rPr lang="ar-SA" sz="1800" b="0" dirty="0">
              <a:latin typeface="Alexandria" pitchFamily="2" charset="-78"/>
              <a:cs typeface="Alexandria" pitchFamily="2" charset="-78"/>
            </a:rPr>
            <a:t>زاوية الرؤية</a:t>
          </a:r>
          <a:endParaRPr lang="en-US" sz="1800" b="0" dirty="0">
            <a:latin typeface="Alexandria" pitchFamily="2" charset="-78"/>
            <a:cs typeface="Alexandria" pitchFamily="2" charset="-78"/>
          </a:endParaRPr>
        </a:p>
      </dgm:t>
    </dgm:pt>
    <dgm:pt modelId="{B9DF3D6B-F82F-DE45-BF48-68FC05B7B1C0}" type="parTrans" cxnId="{21C26693-FDFE-7D46-94A3-0A241E7A3080}">
      <dgm:prSet/>
      <dgm:spPr/>
      <dgm:t>
        <a:bodyPr/>
        <a:lstStyle/>
        <a:p>
          <a:endParaRPr lang="en-US" sz="2400" b="0">
            <a:latin typeface="Simplified Arabic" panose="02020603050405020304" pitchFamily="18" charset="-78"/>
            <a:cs typeface="Simplified Arabic" panose="02020603050405020304" pitchFamily="18" charset="-78"/>
          </a:endParaRPr>
        </a:p>
      </dgm:t>
    </dgm:pt>
    <dgm:pt modelId="{D70A5BD6-B630-7648-A9A4-7A30C3E56DBB}" type="sibTrans" cxnId="{21C26693-FDFE-7D46-94A3-0A241E7A3080}">
      <dgm:prSet/>
      <dgm:spPr/>
      <dgm:t>
        <a:bodyPr/>
        <a:lstStyle/>
        <a:p>
          <a:endParaRPr lang="en-US" sz="2400" b="0">
            <a:latin typeface="Simplified Arabic" panose="02020603050405020304" pitchFamily="18" charset="-78"/>
            <a:cs typeface="Simplified Arabic" panose="02020603050405020304" pitchFamily="18" charset="-78"/>
          </a:endParaRPr>
        </a:p>
      </dgm:t>
    </dgm:pt>
    <dgm:pt modelId="{DF039220-45CF-3B4A-ABB8-DE5D53D9B4A1}">
      <dgm:prSet phldrT="[Text]" custT="1"/>
      <dgm:spPr>
        <a:solidFill>
          <a:srgbClr val="C00000"/>
        </a:solidFill>
        <a:ln>
          <a:noFill/>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gm:spPr>
      <dgm:t>
        <a:bodyPr/>
        <a:lstStyle/>
        <a:p>
          <a:r>
            <a:rPr lang="ar-SA" sz="1800" b="0" dirty="0">
              <a:latin typeface="Alexandria" pitchFamily="2" charset="-78"/>
              <a:cs typeface="Alexandria" pitchFamily="2" charset="-78"/>
            </a:rPr>
            <a:t>ضبط الوضوح</a:t>
          </a:r>
          <a:endParaRPr lang="en-US" sz="1800" b="0" dirty="0">
            <a:latin typeface="Alexandria" pitchFamily="2" charset="-78"/>
            <a:cs typeface="Alexandria" pitchFamily="2" charset="-78"/>
          </a:endParaRPr>
        </a:p>
      </dgm:t>
    </dgm:pt>
    <dgm:pt modelId="{6DE80855-AE2F-AF47-B1C6-2AFF01A4616A}" type="parTrans" cxnId="{0ED96E9C-E91A-3548-8DE8-56DAE4DDA99A}">
      <dgm:prSet/>
      <dgm:spPr/>
      <dgm:t>
        <a:bodyPr/>
        <a:lstStyle/>
        <a:p>
          <a:endParaRPr lang="en-US" sz="2400" b="0">
            <a:latin typeface="Simplified Arabic" panose="02020603050405020304" pitchFamily="18" charset="-78"/>
            <a:cs typeface="Simplified Arabic" panose="02020603050405020304" pitchFamily="18" charset="-78"/>
          </a:endParaRPr>
        </a:p>
      </dgm:t>
    </dgm:pt>
    <dgm:pt modelId="{D6FB11E8-41D9-294C-8796-2264F41C3BA9}" type="sibTrans" cxnId="{0ED96E9C-E91A-3548-8DE8-56DAE4DDA99A}">
      <dgm:prSet/>
      <dgm:spPr/>
      <dgm:t>
        <a:bodyPr/>
        <a:lstStyle/>
        <a:p>
          <a:endParaRPr lang="en-US" sz="2400" b="0">
            <a:latin typeface="Simplified Arabic" panose="02020603050405020304" pitchFamily="18" charset="-78"/>
            <a:cs typeface="Simplified Arabic" panose="02020603050405020304" pitchFamily="18" charset="-78"/>
          </a:endParaRPr>
        </a:p>
      </dgm:t>
    </dgm:pt>
    <dgm:pt modelId="{46D995A1-3493-8840-A622-FF7AA64EBC29}">
      <dgm:prSet phldrT="[Text]" custT="1"/>
      <dgm:spPr>
        <a:solidFill>
          <a:srgbClr val="002060"/>
        </a:solidFill>
        <a:ln>
          <a:noFill/>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gm:spPr>
      <dgm:t>
        <a:bodyPr/>
        <a:lstStyle/>
        <a:p>
          <a:r>
            <a:rPr lang="ar-SA" sz="1800" b="0" dirty="0">
              <a:latin typeface="Alexandria" pitchFamily="2" charset="-78"/>
              <a:cs typeface="Alexandria" pitchFamily="2" charset="-78"/>
            </a:rPr>
            <a:t>فتحة العدسة</a:t>
          </a:r>
          <a:endParaRPr lang="en-US" sz="1800" b="0" dirty="0">
            <a:latin typeface="Alexandria" pitchFamily="2" charset="-78"/>
            <a:cs typeface="Alexandria" pitchFamily="2" charset="-78"/>
          </a:endParaRPr>
        </a:p>
      </dgm:t>
    </dgm:pt>
    <dgm:pt modelId="{9069A916-AB8E-0546-96F6-89B9666516AC}" type="parTrans" cxnId="{CF9C03FD-B16B-9743-8997-6EFD0B45511E}">
      <dgm:prSet/>
      <dgm:spPr/>
      <dgm:t>
        <a:bodyPr/>
        <a:lstStyle/>
        <a:p>
          <a:endParaRPr lang="en-US" sz="2400" b="0">
            <a:latin typeface="Simplified Arabic" panose="02020603050405020304" pitchFamily="18" charset="-78"/>
            <a:cs typeface="Simplified Arabic" panose="02020603050405020304" pitchFamily="18" charset="-78"/>
          </a:endParaRPr>
        </a:p>
      </dgm:t>
    </dgm:pt>
    <dgm:pt modelId="{1D7BF108-FC3D-504A-8F43-9A9A465E8E7B}" type="sibTrans" cxnId="{CF9C03FD-B16B-9743-8997-6EFD0B45511E}">
      <dgm:prSet/>
      <dgm:spPr/>
      <dgm:t>
        <a:bodyPr/>
        <a:lstStyle/>
        <a:p>
          <a:endParaRPr lang="en-US" sz="2400" b="0">
            <a:latin typeface="Simplified Arabic" panose="02020603050405020304" pitchFamily="18" charset="-78"/>
            <a:cs typeface="Simplified Arabic" panose="02020603050405020304" pitchFamily="18" charset="-78"/>
          </a:endParaRPr>
        </a:p>
      </dgm:t>
    </dgm:pt>
    <dgm:pt modelId="{FBE15AD4-07CC-7C42-BBB9-1920CEC711E5}">
      <dgm:prSet phldrT="[Text]" custT="1"/>
      <dgm:spPr>
        <a:solidFill>
          <a:srgbClr val="F58221"/>
        </a:solidFill>
        <a:ln>
          <a:noFill/>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gm:spPr>
      <dgm:t>
        <a:bodyPr/>
        <a:lstStyle/>
        <a:p>
          <a:r>
            <a:rPr lang="ar-SA" sz="1800" b="0" dirty="0">
              <a:latin typeface="Alexandria" pitchFamily="2" charset="-78"/>
              <a:cs typeface="Alexandria" pitchFamily="2" charset="-78"/>
            </a:rPr>
            <a:t>عمق الميدان</a:t>
          </a:r>
          <a:endParaRPr lang="en-US" sz="1800" b="0" dirty="0">
            <a:latin typeface="Alexandria" pitchFamily="2" charset="-78"/>
            <a:cs typeface="Alexandria" pitchFamily="2" charset="-78"/>
          </a:endParaRPr>
        </a:p>
      </dgm:t>
    </dgm:pt>
    <dgm:pt modelId="{03138F56-DD15-CE42-A986-148BD9D53174}" type="parTrans" cxnId="{D657115F-CDED-9943-82AC-CEF5A76D2ACC}">
      <dgm:prSet/>
      <dgm:spPr/>
      <dgm:t>
        <a:bodyPr/>
        <a:lstStyle/>
        <a:p>
          <a:endParaRPr lang="en-US" sz="2400" b="0">
            <a:latin typeface="Simplified Arabic" panose="02020603050405020304" pitchFamily="18" charset="-78"/>
            <a:cs typeface="Simplified Arabic" panose="02020603050405020304" pitchFamily="18" charset="-78"/>
          </a:endParaRPr>
        </a:p>
      </dgm:t>
    </dgm:pt>
    <dgm:pt modelId="{0FB1BDD4-C769-3E46-B02B-ED7D0A48F695}" type="sibTrans" cxnId="{D657115F-CDED-9943-82AC-CEF5A76D2ACC}">
      <dgm:prSet/>
      <dgm:spPr/>
      <dgm:t>
        <a:bodyPr/>
        <a:lstStyle/>
        <a:p>
          <a:endParaRPr lang="en-US" sz="2400" b="0">
            <a:latin typeface="Simplified Arabic" panose="02020603050405020304" pitchFamily="18" charset="-78"/>
            <a:cs typeface="Simplified Arabic" panose="02020603050405020304" pitchFamily="18" charset="-78"/>
          </a:endParaRPr>
        </a:p>
      </dgm:t>
    </dgm:pt>
    <dgm:pt modelId="{34B45355-BDE1-F84F-9047-54C6807ED6D6}" type="pres">
      <dgm:prSet presAssocID="{C0241A69-82EA-DA41-A87C-A24CA3A80394}" presName="hierChild1" presStyleCnt="0">
        <dgm:presLayoutVars>
          <dgm:orgChart val="1"/>
          <dgm:chPref val="1"/>
          <dgm:dir/>
          <dgm:animOne val="branch"/>
          <dgm:animLvl val="lvl"/>
          <dgm:resizeHandles/>
        </dgm:presLayoutVars>
      </dgm:prSet>
      <dgm:spPr/>
    </dgm:pt>
    <dgm:pt modelId="{5554E1C7-DA3C-6745-BCD2-94AC6802321B}" type="pres">
      <dgm:prSet presAssocID="{0206B411-5C01-8F49-92AC-3C8F9C80BD06}" presName="hierRoot1" presStyleCnt="0">
        <dgm:presLayoutVars>
          <dgm:hierBranch val="init"/>
        </dgm:presLayoutVars>
      </dgm:prSet>
      <dgm:spPr/>
    </dgm:pt>
    <dgm:pt modelId="{1A330BB7-EEEE-2045-9F07-7B3E72BBF565}" type="pres">
      <dgm:prSet presAssocID="{0206B411-5C01-8F49-92AC-3C8F9C80BD06}" presName="rootComposite1" presStyleCnt="0"/>
      <dgm:spPr/>
    </dgm:pt>
    <dgm:pt modelId="{E3A28F96-55B8-E847-A516-68E2D8A3048F}" type="pres">
      <dgm:prSet presAssocID="{0206B411-5C01-8F49-92AC-3C8F9C80BD06}" presName="rootText1" presStyleLbl="node0" presStyleIdx="0" presStyleCnt="1" custScaleX="263988" custLinFactY="-46938" custLinFactNeighborX="0" custLinFactNeighborY="-100000">
        <dgm:presLayoutVars>
          <dgm:chPref val="3"/>
        </dgm:presLayoutVars>
      </dgm:prSet>
      <dgm:spPr/>
    </dgm:pt>
    <dgm:pt modelId="{718BA4D0-144F-B44F-A4FD-458A66188E81}" type="pres">
      <dgm:prSet presAssocID="{0206B411-5C01-8F49-92AC-3C8F9C80BD06}" presName="rootConnector1" presStyleLbl="node1" presStyleIdx="0" presStyleCnt="0"/>
      <dgm:spPr/>
    </dgm:pt>
    <dgm:pt modelId="{CBD9C7A8-11BB-9148-B906-ACBF2ABAA10A}" type="pres">
      <dgm:prSet presAssocID="{0206B411-5C01-8F49-92AC-3C8F9C80BD06}" presName="hierChild2" presStyleCnt="0"/>
      <dgm:spPr/>
    </dgm:pt>
    <dgm:pt modelId="{F0ECB426-4D0B-8442-B253-1AEBCB658898}" type="pres">
      <dgm:prSet presAssocID="{B19F3BF3-6CF9-9149-873A-1BA8AE6DF089}" presName="Name37" presStyleLbl="parChTrans1D2" presStyleIdx="0" presStyleCnt="5"/>
      <dgm:spPr/>
    </dgm:pt>
    <dgm:pt modelId="{61D0CF95-718D-2248-8C0E-49464C4E65C3}" type="pres">
      <dgm:prSet presAssocID="{0FA69941-7FA8-6543-9D4A-F7C228F23F4F}" presName="hierRoot2" presStyleCnt="0">
        <dgm:presLayoutVars>
          <dgm:hierBranch val="init"/>
        </dgm:presLayoutVars>
      </dgm:prSet>
      <dgm:spPr/>
    </dgm:pt>
    <dgm:pt modelId="{CD3B0E1B-ED22-8E4F-9ADA-5C7AB8C6E2AF}" type="pres">
      <dgm:prSet presAssocID="{0FA69941-7FA8-6543-9D4A-F7C228F23F4F}" presName="rootComposite" presStyleCnt="0"/>
      <dgm:spPr/>
    </dgm:pt>
    <dgm:pt modelId="{BCE34B8F-35BC-9642-8F1F-A411AD183802}" type="pres">
      <dgm:prSet presAssocID="{0FA69941-7FA8-6543-9D4A-F7C228F23F4F}" presName="rootText" presStyleLbl="node2" presStyleIdx="0" presStyleCnt="5">
        <dgm:presLayoutVars>
          <dgm:chPref val="3"/>
        </dgm:presLayoutVars>
      </dgm:prSet>
      <dgm:spPr/>
    </dgm:pt>
    <dgm:pt modelId="{F5250C66-E631-554E-9F2E-66159E8AE9C7}" type="pres">
      <dgm:prSet presAssocID="{0FA69941-7FA8-6543-9D4A-F7C228F23F4F}" presName="rootConnector" presStyleLbl="node2" presStyleIdx="0" presStyleCnt="5"/>
      <dgm:spPr/>
    </dgm:pt>
    <dgm:pt modelId="{CC78924C-5440-DF41-8934-C4CF3810F3D3}" type="pres">
      <dgm:prSet presAssocID="{0FA69941-7FA8-6543-9D4A-F7C228F23F4F}" presName="hierChild4" presStyleCnt="0"/>
      <dgm:spPr/>
    </dgm:pt>
    <dgm:pt modelId="{294B47BB-B807-9246-8D4F-FBCD43728B71}" type="pres">
      <dgm:prSet presAssocID="{0FA69941-7FA8-6543-9D4A-F7C228F23F4F}" presName="hierChild5" presStyleCnt="0"/>
      <dgm:spPr/>
    </dgm:pt>
    <dgm:pt modelId="{682DAAAD-E136-6A45-B532-9C74BB87A7E8}" type="pres">
      <dgm:prSet presAssocID="{B9DF3D6B-F82F-DE45-BF48-68FC05B7B1C0}" presName="Name37" presStyleLbl="parChTrans1D2" presStyleIdx="1" presStyleCnt="5"/>
      <dgm:spPr/>
    </dgm:pt>
    <dgm:pt modelId="{6DAD9169-06BF-824C-8B7F-B11721BC1524}" type="pres">
      <dgm:prSet presAssocID="{A45EB313-74C5-1F4F-A63B-292E9B752377}" presName="hierRoot2" presStyleCnt="0">
        <dgm:presLayoutVars>
          <dgm:hierBranch val="init"/>
        </dgm:presLayoutVars>
      </dgm:prSet>
      <dgm:spPr/>
    </dgm:pt>
    <dgm:pt modelId="{1F52B16B-E102-CF47-9A4D-DF88B8DD5E49}" type="pres">
      <dgm:prSet presAssocID="{A45EB313-74C5-1F4F-A63B-292E9B752377}" presName="rootComposite" presStyleCnt="0"/>
      <dgm:spPr/>
    </dgm:pt>
    <dgm:pt modelId="{705F71D7-89EC-8044-A36B-404700CD48DF}" type="pres">
      <dgm:prSet presAssocID="{A45EB313-74C5-1F4F-A63B-292E9B752377}" presName="rootText" presStyleLbl="node2" presStyleIdx="1" presStyleCnt="5">
        <dgm:presLayoutVars>
          <dgm:chPref val="3"/>
        </dgm:presLayoutVars>
      </dgm:prSet>
      <dgm:spPr/>
    </dgm:pt>
    <dgm:pt modelId="{49A94CD8-B080-974E-AC67-A70DC42BBFA3}" type="pres">
      <dgm:prSet presAssocID="{A45EB313-74C5-1F4F-A63B-292E9B752377}" presName="rootConnector" presStyleLbl="node2" presStyleIdx="1" presStyleCnt="5"/>
      <dgm:spPr/>
    </dgm:pt>
    <dgm:pt modelId="{A2E6EB96-EED2-7245-98EC-DB2F295ADD49}" type="pres">
      <dgm:prSet presAssocID="{A45EB313-74C5-1F4F-A63B-292E9B752377}" presName="hierChild4" presStyleCnt="0"/>
      <dgm:spPr/>
    </dgm:pt>
    <dgm:pt modelId="{DBB00B08-0D57-F642-948A-16223C5FFFDC}" type="pres">
      <dgm:prSet presAssocID="{A45EB313-74C5-1F4F-A63B-292E9B752377}" presName="hierChild5" presStyleCnt="0"/>
      <dgm:spPr/>
    </dgm:pt>
    <dgm:pt modelId="{63782EFA-1E2B-CF46-A927-8DDD544AC09A}" type="pres">
      <dgm:prSet presAssocID="{6DE80855-AE2F-AF47-B1C6-2AFF01A4616A}" presName="Name37" presStyleLbl="parChTrans1D2" presStyleIdx="2" presStyleCnt="5"/>
      <dgm:spPr/>
    </dgm:pt>
    <dgm:pt modelId="{BC3DEB66-5183-8F44-9BBC-38C66BF59696}" type="pres">
      <dgm:prSet presAssocID="{DF039220-45CF-3B4A-ABB8-DE5D53D9B4A1}" presName="hierRoot2" presStyleCnt="0">
        <dgm:presLayoutVars>
          <dgm:hierBranch val="init"/>
        </dgm:presLayoutVars>
      </dgm:prSet>
      <dgm:spPr/>
    </dgm:pt>
    <dgm:pt modelId="{2EDEAF1A-DA47-A34C-8DAF-AEA474D977C2}" type="pres">
      <dgm:prSet presAssocID="{DF039220-45CF-3B4A-ABB8-DE5D53D9B4A1}" presName="rootComposite" presStyleCnt="0"/>
      <dgm:spPr/>
    </dgm:pt>
    <dgm:pt modelId="{0419FCB8-506F-1E4C-B3C0-AD16F36B0717}" type="pres">
      <dgm:prSet presAssocID="{DF039220-45CF-3B4A-ABB8-DE5D53D9B4A1}" presName="rootText" presStyleLbl="node2" presStyleIdx="2" presStyleCnt="5">
        <dgm:presLayoutVars>
          <dgm:chPref val="3"/>
        </dgm:presLayoutVars>
      </dgm:prSet>
      <dgm:spPr/>
    </dgm:pt>
    <dgm:pt modelId="{5223D4F6-F789-9844-9146-5147235C41CD}" type="pres">
      <dgm:prSet presAssocID="{DF039220-45CF-3B4A-ABB8-DE5D53D9B4A1}" presName="rootConnector" presStyleLbl="node2" presStyleIdx="2" presStyleCnt="5"/>
      <dgm:spPr/>
    </dgm:pt>
    <dgm:pt modelId="{077A2051-AFC2-284E-B595-9DADA5E64973}" type="pres">
      <dgm:prSet presAssocID="{DF039220-45CF-3B4A-ABB8-DE5D53D9B4A1}" presName="hierChild4" presStyleCnt="0"/>
      <dgm:spPr/>
    </dgm:pt>
    <dgm:pt modelId="{771109CE-78B4-FF4D-9387-706C79E4FD6D}" type="pres">
      <dgm:prSet presAssocID="{DF039220-45CF-3B4A-ABB8-DE5D53D9B4A1}" presName="hierChild5" presStyleCnt="0"/>
      <dgm:spPr/>
    </dgm:pt>
    <dgm:pt modelId="{02A988BA-7E1B-4347-BF35-0EB6FAEB475D}" type="pres">
      <dgm:prSet presAssocID="{9069A916-AB8E-0546-96F6-89B9666516AC}" presName="Name37" presStyleLbl="parChTrans1D2" presStyleIdx="3" presStyleCnt="5"/>
      <dgm:spPr/>
    </dgm:pt>
    <dgm:pt modelId="{BF982EBD-EED2-C14E-A41E-FD19CD123C89}" type="pres">
      <dgm:prSet presAssocID="{46D995A1-3493-8840-A622-FF7AA64EBC29}" presName="hierRoot2" presStyleCnt="0">
        <dgm:presLayoutVars>
          <dgm:hierBranch val="init"/>
        </dgm:presLayoutVars>
      </dgm:prSet>
      <dgm:spPr/>
    </dgm:pt>
    <dgm:pt modelId="{397FD1A0-D1AC-2F47-8789-9512557C3ACA}" type="pres">
      <dgm:prSet presAssocID="{46D995A1-3493-8840-A622-FF7AA64EBC29}" presName="rootComposite" presStyleCnt="0"/>
      <dgm:spPr/>
    </dgm:pt>
    <dgm:pt modelId="{0F737CCA-F8CD-DA41-9B38-55E7E57E5F51}" type="pres">
      <dgm:prSet presAssocID="{46D995A1-3493-8840-A622-FF7AA64EBC29}" presName="rootText" presStyleLbl="node2" presStyleIdx="3" presStyleCnt="5">
        <dgm:presLayoutVars>
          <dgm:chPref val="3"/>
        </dgm:presLayoutVars>
      </dgm:prSet>
      <dgm:spPr/>
    </dgm:pt>
    <dgm:pt modelId="{B1048A4C-D03C-E645-9443-615A711E11D4}" type="pres">
      <dgm:prSet presAssocID="{46D995A1-3493-8840-A622-FF7AA64EBC29}" presName="rootConnector" presStyleLbl="node2" presStyleIdx="3" presStyleCnt="5"/>
      <dgm:spPr/>
    </dgm:pt>
    <dgm:pt modelId="{A088C56D-E626-9E4D-A30C-A5D0C0C71B0A}" type="pres">
      <dgm:prSet presAssocID="{46D995A1-3493-8840-A622-FF7AA64EBC29}" presName="hierChild4" presStyleCnt="0"/>
      <dgm:spPr/>
    </dgm:pt>
    <dgm:pt modelId="{6F28A5BA-FDE3-C049-8F76-265B4FC479E7}" type="pres">
      <dgm:prSet presAssocID="{46D995A1-3493-8840-A622-FF7AA64EBC29}" presName="hierChild5" presStyleCnt="0"/>
      <dgm:spPr/>
    </dgm:pt>
    <dgm:pt modelId="{F34BCB18-5B78-914B-8C2D-E0D451651CA8}" type="pres">
      <dgm:prSet presAssocID="{03138F56-DD15-CE42-A986-148BD9D53174}" presName="Name37" presStyleLbl="parChTrans1D2" presStyleIdx="4" presStyleCnt="5"/>
      <dgm:spPr/>
    </dgm:pt>
    <dgm:pt modelId="{91F8FB8C-54C7-7C4E-A8E8-5FD2BEC67CA8}" type="pres">
      <dgm:prSet presAssocID="{FBE15AD4-07CC-7C42-BBB9-1920CEC711E5}" presName="hierRoot2" presStyleCnt="0">
        <dgm:presLayoutVars>
          <dgm:hierBranch val="init"/>
        </dgm:presLayoutVars>
      </dgm:prSet>
      <dgm:spPr/>
    </dgm:pt>
    <dgm:pt modelId="{6891DF0C-C0D7-8240-A6F9-85731FDBCCB2}" type="pres">
      <dgm:prSet presAssocID="{FBE15AD4-07CC-7C42-BBB9-1920CEC711E5}" presName="rootComposite" presStyleCnt="0"/>
      <dgm:spPr/>
    </dgm:pt>
    <dgm:pt modelId="{550D5B27-F9C5-2846-9A57-57D62BFDAD4B}" type="pres">
      <dgm:prSet presAssocID="{FBE15AD4-07CC-7C42-BBB9-1920CEC711E5}" presName="rootText" presStyleLbl="node2" presStyleIdx="4" presStyleCnt="5">
        <dgm:presLayoutVars>
          <dgm:chPref val="3"/>
        </dgm:presLayoutVars>
      </dgm:prSet>
      <dgm:spPr/>
    </dgm:pt>
    <dgm:pt modelId="{30AB093B-60DC-F045-9CD7-C5B6A6E7B76E}" type="pres">
      <dgm:prSet presAssocID="{FBE15AD4-07CC-7C42-BBB9-1920CEC711E5}" presName="rootConnector" presStyleLbl="node2" presStyleIdx="4" presStyleCnt="5"/>
      <dgm:spPr/>
    </dgm:pt>
    <dgm:pt modelId="{ABD2B5A0-0B3A-544E-BC4E-DD5C533BCE5B}" type="pres">
      <dgm:prSet presAssocID="{FBE15AD4-07CC-7C42-BBB9-1920CEC711E5}" presName="hierChild4" presStyleCnt="0"/>
      <dgm:spPr/>
    </dgm:pt>
    <dgm:pt modelId="{ED1E039D-332E-F14B-AD94-10B2DBF57BB6}" type="pres">
      <dgm:prSet presAssocID="{FBE15AD4-07CC-7C42-BBB9-1920CEC711E5}" presName="hierChild5" presStyleCnt="0"/>
      <dgm:spPr/>
    </dgm:pt>
    <dgm:pt modelId="{96932C9F-04CD-B842-8ABD-FD8D3820E75A}" type="pres">
      <dgm:prSet presAssocID="{0206B411-5C01-8F49-92AC-3C8F9C80BD06}" presName="hierChild3" presStyleCnt="0"/>
      <dgm:spPr/>
    </dgm:pt>
  </dgm:ptLst>
  <dgm:cxnLst>
    <dgm:cxn modelId="{1D98FE09-F9CE-A74A-99EC-0D9F9933E0E4}" type="presOf" srcId="{A45EB313-74C5-1F4F-A63B-292E9B752377}" destId="{705F71D7-89EC-8044-A36B-404700CD48DF}" srcOrd="0" destOrd="0" presId="urn:microsoft.com/office/officeart/2005/8/layout/orgChart1"/>
    <dgm:cxn modelId="{9116AF0A-7B9E-DA42-AD80-A4C7190CF637}" type="presOf" srcId="{DF039220-45CF-3B4A-ABB8-DE5D53D9B4A1}" destId="{0419FCB8-506F-1E4C-B3C0-AD16F36B0717}" srcOrd="0" destOrd="0" presId="urn:microsoft.com/office/officeart/2005/8/layout/orgChart1"/>
    <dgm:cxn modelId="{9B3BCF0D-FEC3-1242-8D9C-7A388886D4B7}" type="presOf" srcId="{DF039220-45CF-3B4A-ABB8-DE5D53D9B4A1}" destId="{5223D4F6-F789-9844-9146-5147235C41CD}" srcOrd="1" destOrd="0" presId="urn:microsoft.com/office/officeart/2005/8/layout/orgChart1"/>
    <dgm:cxn modelId="{298FDB16-FF1E-CA42-AC1A-D17671F100EE}" srcId="{C0241A69-82EA-DA41-A87C-A24CA3A80394}" destId="{0206B411-5C01-8F49-92AC-3C8F9C80BD06}" srcOrd="0" destOrd="0" parTransId="{9F47B77A-6310-9440-8834-19CFC50C0417}" sibTransId="{DED82580-367D-9D41-B169-BA37E0DF6887}"/>
    <dgm:cxn modelId="{BDBF6F2F-BB29-0C45-B53A-BFC4A28B0437}" type="presOf" srcId="{46D995A1-3493-8840-A622-FF7AA64EBC29}" destId="{B1048A4C-D03C-E645-9443-615A711E11D4}" srcOrd="1" destOrd="0" presId="urn:microsoft.com/office/officeart/2005/8/layout/orgChart1"/>
    <dgm:cxn modelId="{D657115F-CDED-9943-82AC-CEF5A76D2ACC}" srcId="{0206B411-5C01-8F49-92AC-3C8F9C80BD06}" destId="{FBE15AD4-07CC-7C42-BBB9-1920CEC711E5}" srcOrd="4" destOrd="0" parTransId="{03138F56-DD15-CE42-A986-148BD9D53174}" sibTransId="{0FB1BDD4-C769-3E46-B02B-ED7D0A48F695}"/>
    <dgm:cxn modelId="{FC2DE946-5B2E-0643-87D1-F026ECC201C2}" type="presOf" srcId="{B19F3BF3-6CF9-9149-873A-1BA8AE6DF089}" destId="{F0ECB426-4D0B-8442-B253-1AEBCB658898}" srcOrd="0" destOrd="0" presId="urn:microsoft.com/office/officeart/2005/8/layout/orgChart1"/>
    <dgm:cxn modelId="{98DDA148-4C0A-5A40-8986-2CE90B9BAA65}" type="presOf" srcId="{0206B411-5C01-8F49-92AC-3C8F9C80BD06}" destId="{718BA4D0-144F-B44F-A4FD-458A66188E81}" srcOrd="1" destOrd="0" presId="urn:microsoft.com/office/officeart/2005/8/layout/orgChart1"/>
    <dgm:cxn modelId="{C8234E6C-CD44-914B-A447-ED7BF26D670B}" type="presOf" srcId="{0FA69941-7FA8-6543-9D4A-F7C228F23F4F}" destId="{F5250C66-E631-554E-9F2E-66159E8AE9C7}" srcOrd="1" destOrd="0" presId="urn:microsoft.com/office/officeart/2005/8/layout/orgChart1"/>
    <dgm:cxn modelId="{EB23CC6E-E7A5-CF45-8043-3A97EDE38C6B}" type="presOf" srcId="{6DE80855-AE2F-AF47-B1C6-2AFF01A4616A}" destId="{63782EFA-1E2B-CF46-A927-8DDD544AC09A}" srcOrd="0" destOrd="0" presId="urn:microsoft.com/office/officeart/2005/8/layout/orgChart1"/>
    <dgm:cxn modelId="{B632A950-EBC2-1C42-9B23-86BF9F0D1184}" type="presOf" srcId="{C0241A69-82EA-DA41-A87C-A24CA3A80394}" destId="{34B45355-BDE1-F84F-9047-54C6807ED6D6}" srcOrd="0" destOrd="0" presId="urn:microsoft.com/office/officeart/2005/8/layout/orgChart1"/>
    <dgm:cxn modelId="{B4A9D450-A5AE-664A-AEA8-C12EC014F14C}" type="presOf" srcId="{03138F56-DD15-CE42-A986-148BD9D53174}" destId="{F34BCB18-5B78-914B-8C2D-E0D451651CA8}" srcOrd="0" destOrd="0" presId="urn:microsoft.com/office/officeart/2005/8/layout/orgChart1"/>
    <dgm:cxn modelId="{16342C58-CDC6-B14A-81EB-5ED5AFD82E5A}" srcId="{0206B411-5C01-8F49-92AC-3C8F9C80BD06}" destId="{0FA69941-7FA8-6543-9D4A-F7C228F23F4F}" srcOrd="0" destOrd="0" parTransId="{B19F3BF3-6CF9-9149-873A-1BA8AE6DF089}" sibTransId="{77265FAC-EA9D-1745-8280-77272A2E3DE8}"/>
    <dgm:cxn modelId="{CE836B59-9C84-CD4B-ACA8-82F4FE378A07}" type="presOf" srcId="{46D995A1-3493-8840-A622-FF7AA64EBC29}" destId="{0F737CCA-F8CD-DA41-9B38-55E7E57E5F51}" srcOrd="0" destOrd="0" presId="urn:microsoft.com/office/officeart/2005/8/layout/orgChart1"/>
    <dgm:cxn modelId="{B617BA7E-6053-324D-92DD-7925C6C10BD3}" type="presOf" srcId="{0FA69941-7FA8-6543-9D4A-F7C228F23F4F}" destId="{BCE34B8F-35BC-9642-8F1F-A411AD183802}" srcOrd="0" destOrd="0" presId="urn:microsoft.com/office/officeart/2005/8/layout/orgChart1"/>
    <dgm:cxn modelId="{0C91F68B-2720-6247-BA82-F9BD07A01072}" type="presOf" srcId="{FBE15AD4-07CC-7C42-BBB9-1920CEC711E5}" destId="{550D5B27-F9C5-2846-9A57-57D62BFDAD4B}" srcOrd="0" destOrd="0" presId="urn:microsoft.com/office/officeart/2005/8/layout/orgChart1"/>
    <dgm:cxn modelId="{21C26693-FDFE-7D46-94A3-0A241E7A3080}" srcId="{0206B411-5C01-8F49-92AC-3C8F9C80BD06}" destId="{A45EB313-74C5-1F4F-A63B-292E9B752377}" srcOrd="1" destOrd="0" parTransId="{B9DF3D6B-F82F-DE45-BF48-68FC05B7B1C0}" sibTransId="{D70A5BD6-B630-7648-A9A4-7A30C3E56DBB}"/>
    <dgm:cxn modelId="{0ED96E9C-E91A-3548-8DE8-56DAE4DDA99A}" srcId="{0206B411-5C01-8F49-92AC-3C8F9C80BD06}" destId="{DF039220-45CF-3B4A-ABB8-DE5D53D9B4A1}" srcOrd="2" destOrd="0" parTransId="{6DE80855-AE2F-AF47-B1C6-2AFF01A4616A}" sibTransId="{D6FB11E8-41D9-294C-8796-2264F41C3BA9}"/>
    <dgm:cxn modelId="{CEFD75CD-5500-3744-ADFC-06CE8E605600}" type="presOf" srcId="{B9DF3D6B-F82F-DE45-BF48-68FC05B7B1C0}" destId="{682DAAAD-E136-6A45-B532-9C74BB87A7E8}" srcOrd="0" destOrd="0" presId="urn:microsoft.com/office/officeart/2005/8/layout/orgChart1"/>
    <dgm:cxn modelId="{DB19FCDA-2DA2-E540-9760-D0DD50D8F5D6}" type="presOf" srcId="{A45EB313-74C5-1F4F-A63B-292E9B752377}" destId="{49A94CD8-B080-974E-AC67-A70DC42BBFA3}" srcOrd="1" destOrd="0" presId="urn:microsoft.com/office/officeart/2005/8/layout/orgChart1"/>
    <dgm:cxn modelId="{7F9C48DC-79AC-8F43-937A-A0A52FEB68A3}" type="presOf" srcId="{FBE15AD4-07CC-7C42-BBB9-1920CEC711E5}" destId="{30AB093B-60DC-F045-9CD7-C5B6A6E7B76E}" srcOrd="1" destOrd="0" presId="urn:microsoft.com/office/officeart/2005/8/layout/orgChart1"/>
    <dgm:cxn modelId="{8C651DE4-4FCF-1F40-97B5-D709C178F6A6}" type="presOf" srcId="{0206B411-5C01-8F49-92AC-3C8F9C80BD06}" destId="{E3A28F96-55B8-E847-A516-68E2D8A3048F}" srcOrd="0" destOrd="0" presId="urn:microsoft.com/office/officeart/2005/8/layout/orgChart1"/>
    <dgm:cxn modelId="{45F592E9-103B-B440-B0A3-2CC45C62ACCB}" type="presOf" srcId="{9069A916-AB8E-0546-96F6-89B9666516AC}" destId="{02A988BA-7E1B-4347-BF35-0EB6FAEB475D}" srcOrd="0" destOrd="0" presId="urn:microsoft.com/office/officeart/2005/8/layout/orgChart1"/>
    <dgm:cxn modelId="{CF9C03FD-B16B-9743-8997-6EFD0B45511E}" srcId="{0206B411-5C01-8F49-92AC-3C8F9C80BD06}" destId="{46D995A1-3493-8840-A622-FF7AA64EBC29}" srcOrd="3" destOrd="0" parTransId="{9069A916-AB8E-0546-96F6-89B9666516AC}" sibTransId="{1D7BF108-FC3D-504A-8F43-9A9A465E8E7B}"/>
    <dgm:cxn modelId="{1709B2D7-99A4-7B4E-8F28-D58C2D3699EF}" type="presParOf" srcId="{34B45355-BDE1-F84F-9047-54C6807ED6D6}" destId="{5554E1C7-DA3C-6745-BCD2-94AC6802321B}" srcOrd="0" destOrd="0" presId="urn:microsoft.com/office/officeart/2005/8/layout/orgChart1"/>
    <dgm:cxn modelId="{95424FBB-0267-A24A-B1C0-7C04CBCF02BE}" type="presParOf" srcId="{5554E1C7-DA3C-6745-BCD2-94AC6802321B}" destId="{1A330BB7-EEEE-2045-9F07-7B3E72BBF565}" srcOrd="0" destOrd="0" presId="urn:microsoft.com/office/officeart/2005/8/layout/orgChart1"/>
    <dgm:cxn modelId="{37E862D1-C0E1-AE41-BEA7-DA60DD3315E7}" type="presParOf" srcId="{1A330BB7-EEEE-2045-9F07-7B3E72BBF565}" destId="{E3A28F96-55B8-E847-A516-68E2D8A3048F}" srcOrd="0" destOrd="0" presId="urn:microsoft.com/office/officeart/2005/8/layout/orgChart1"/>
    <dgm:cxn modelId="{C399F3EF-FDD3-884A-8074-329C50511EB4}" type="presParOf" srcId="{1A330BB7-EEEE-2045-9F07-7B3E72BBF565}" destId="{718BA4D0-144F-B44F-A4FD-458A66188E81}" srcOrd="1" destOrd="0" presId="urn:microsoft.com/office/officeart/2005/8/layout/orgChart1"/>
    <dgm:cxn modelId="{A7AF2C5C-F150-4843-9513-7B609556EB2D}" type="presParOf" srcId="{5554E1C7-DA3C-6745-BCD2-94AC6802321B}" destId="{CBD9C7A8-11BB-9148-B906-ACBF2ABAA10A}" srcOrd="1" destOrd="0" presId="urn:microsoft.com/office/officeart/2005/8/layout/orgChart1"/>
    <dgm:cxn modelId="{F6691E87-12F6-514F-BE4C-DF58CAE7097C}" type="presParOf" srcId="{CBD9C7A8-11BB-9148-B906-ACBF2ABAA10A}" destId="{F0ECB426-4D0B-8442-B253-1AEBCB658898}" srcOrd="0" destOrd="0" presId="urn:microsoft.com/office/officeart/2005/8/layout/orgChart1"/>
    <dgm:cxn modelId="{8C9E0ACA-E521-2C4C-8E83-6523A80D10C1}" type="presParOf" srcId="{CBD9C7A8-11BB-9148-B906-ACBF2ABAA10A}" destId="{61D0CF95-718D-2248-8C0E-49464C4E65C3}" srcOrd="1" destOrd="0" presId="urn:microsoft.com/office/officeart/2005/8/layout/orgChart1"/>
    <dgm:cxn modelId="{EE9B0ECC-5DDA-FD44-8E8A-CE7B10D52B96}" type="presParOf" srcId="{61D0CF95-718D-2248-8C0E-49464C4E65C3}" destId="{CD3B0E1B-ED22-8E4F-9ADA-5C7AB8C6E2AF}" srcOrd="0" destOrd="0" presId="urn:microsoft.com/office/officeart/2005/8/layout/orgChart1"/>
    <dgm:cxn modelId="{CB34876D-EF45-E44F-A79B-41198A74CB48}" type="presParOf" srcId="{CD3B0E1B-ED22-8E4F-9ADA-5C7AB8C6E2AF}" destId="{BCE34B8F-35BC-9642-8F1F-A411AD183802}" srcOrd="0" destOrd="0" presId="urn:microsoft.com/office/officeart/2005/8/layout/orgChart1"/>
    <dgm:cxn modelId="{758458FB-A2C9-4D4E-A7C9-E5B5CE414C8C}" type="presParOf" srcId="{CD3B0E1B-ED22-8E4F-9ADA-5C7AB8C6E2AF}" destId="{F5250C66-E631-554E-9F2E-66159E8AE9C7}" srcOrd="1" destOrd="0" presId="urn:microsoft.com/office/officeart/2005/8/layout/orgChart1"/>
    <dgm:cxn modelId="{E9824DCA-A423-4442-B98A-EEFCE795AF06}" type="presParOf" srcId="{61D0CF95-718D-2248-8C0E-49464C4E65C3}" destId="{CC78924C-5440-DF41-8934-C4CF3810F3D3}" srcOrd="1" destOrd="0" presId="urn:microsoft.com/office/officeart/2005/8/layout/orgChart1"/>
    <dgm:cxn modelId="{3162B292-DAA6-0647-A3DF-083580916FFB}" type="presParOf" srcId="{61D0CF95-718D-2248-8C0E-49464C4E65C3}" destId="{294B47BB-B807-9246-8D4F-FBCD43728B71}" srcOrd="2" destOrd="0" presId="urn:microsoft.com/office/officeart/2005/8/layout/orgChart1"/>
    <dgm:cxn modelId="{CB60DE75-DCFB-BE45-A9F0-A992297DA106}" type="presParOf" srcId="{CBD9C7A8-11BB-9148-B906-ACBF2ABAA10A}" destId="{682DAAAD-E136-6A45-B532-9C74BB87A7E8}" srcOrd="2" destOrd="0" presId="urn:microsoft.com/office/officeart/2005/8/layout/orgChart1"/>
    <dgm:cxn modelId="{3541DC14-F629-C849-B384-A1B43DDC5401}" type="presParOf" srcId="{CBD9C7A8-11BB-9148-B906-ACBF2ABAA10A}" destId="{6DAD9169-06BF-824C-8B7F-B11721BC1524}" srcOrd="3" destOrd="0" presId="urn:microsoft.com/office/officeart/2005/8/layout/orgChart1"/>
    <dgm:cxn modelId="{4AD65E48-57EB-344D-BAF3-5102F9E367DA}" type="presParOf" srcId="{6DAD9169-06BF-824C-8B7F-B11721BC1524}" destId="{1F52B16B-E102-CF47-9A4D-DF88B8DD5E49}" srcOrd="0" destOrd="0" presId="urn:microsoft.com/office/officeart/2005/8/layout/orgChart1"/>
    <dgm:cxn modelId="{8928763D-36CF-DD46-AA39-FF6FD79E6FDC}" type="presParOf" srcId="{1F52B16B-E102-CF47-9A4D-DF88B8DD5E49}" destId="{705F71D7-89EC-8044-A36B-404700CD48DF}" srcOrd="0" destOrd="0" presId="urn:microsoft.com/office/officeart/2005/8/layout/orgChart1"/>
    <dgm:cxn modelId="{9E7153DC-98AB-0742-A609-629DF5060EDB}" type="presParOf" srcId="{1F52B16B-E102-CF47-9A4D-DF88B8DD5E49}" destId="{49A94CD8-B080-974E-AC67-A70DC42BBFA3}" srcOrd="1" destOrd="0" presId="urn:microsoft.com/office/officeart/2005/8/layout/orgChart1"/>
    <dgm:cxn modelId="{D4413950-9FA1-864A-82FD-415F846F26FF}" type="presParOf" srcId="{6DAD9169-06BF-824C-8B7F-B11721BC1524}" destId="{A2E6EB96-EED2-7245-98EC-DB2F295ADD49}" srcOrd="1" destOrd="0" presId="urn:microsoft.com/office/officeart/2005/8/layout/orgChart1"/>
    <dgm:cxn modelId="{70CEE605-792C-9749-BCFE-971E98CE7119}" type="presParOf" srcId="{6DAD9169-06BF-824C-8B7F-B11721BC1524}" destId="{DBB00B08-0D57-F642-948A-16223C5FFFDC}" srcOrd="2" destOrd="0" presId="urn:microsoft.com/office/officeart/2005/8/layout/orgChart1"/>
    <dgm:cxn modelId="{4E062910-ED7E-4143-A7A6-2CABF468B061}" type="presParOf" srcId="{CBD9C7A8-11BB-9148-B906-ACBF2ABAA10A}" destId="{63782EFA-1E2B-CF46-A927-8DDD544AC09A}" srcOrd="4" destOrd="0" presId="urn:microsoft.com/office/officeart/2005/8/layout/orgChart1"/>
    <dgm:cxn modelId="{364775D8-7EDB-2E40-AA9C-60F5EEC47661}" type="presParOf" srcId="{CBD9C7A8-11BB-9148-B906-ACBF2ABAA10A}" destId="{BC3DEB66-5183-8F44-9BBC-38C66BF59696}" srcOrd="5" destOrd="0" presId="urn:microsoft.com/office/officeart/2005/8/layout/orgChart1"/>
    <dgm:cxn modelId="{03DBDC6D-F855-C344-87E2-EF955C044898}" type="presParOf" srcId="{BC3DEB66-5183-8F44-9BBC-38C66BF59696}" destId="{2EDEAF1A-DA47-A34C-8DAF-AEA474D977C2}" srcOrd="0" destOrd="0" presId="urn:microsoft.com/office/officeart/2005/8/layout/orgChart1"/>
    <dgm:cxn modelId="{297E4372-D774-8C45-A4B3-8E28D8E117A2}" type="presParOf" srcId="{2EDEAF1A-DA47-A34C-8DAF-AEA474D977C2}" destId="{0419FCB8-506F-1E4C-B3C0-AD16F36B0717}" srcOrd="0" destOrd="0" presId="urn:microsoft.com/office/officeart/2005/8/layout/orgChart1"/>
    <dgm:cxn modelId="{7E2E835C-DA5C-4F42-AA4D-B1E262863D91}" type="presParOf" srcId="{2EDEAF1A-DA47-A34C-8DAF-AEA474D977C2}" destId="{5223D4F6-F789-9844-9146-5147235C41CD}" srcOrd="1" destOrd="0" presId="urn:microsoft.com/office/officeart/2005/8/layout/orgChart1"/>
    <dgm:cxn modelId="{3B11AD14-5ACB-844A-83B2-4D9A1E8C6541}" type="presParOf" srcId="{BC3DEB66-5183-8F44-9BBC-38C66BF59696}" destId="{077A2051-AFC2-284E-B595-9DADA5E64973}" srcOrd="1" destOrd="0" presId="urn:microsoft.com/office/officeart/2005/8/layout/orgChart1"/>
    <dgm:cxn modelId="{DEF3B47E-10C3-D64E-B19F-A02FCB970AF0}" type="presParOf" srcId="{BC3DEB66-5183-8F44-9BBC-38C66BF59696}" destId="{771109CE-78B4-FF4D-9387-706C79E4FD6D}" srcOrd="2" destOrd="0" presId="urn:microsoft.com/office/officeart/2005/8/layout/orgChart1"/>
    <dgm:cxn modelId="{B9233ACC-4A7D-104B-B3EC-AB38BD36FA43}" type="presParOf" srcId="{CBD9C7A8-11BB-9148-B906-ACBF2ABAA10A}" destId="{02A988BA-7E1B-4347-BF35-0EB6FAEB475D}" srcOrd="6" destOrd="0" presId="urn:microsoft.com/office/officeart/2005/8/layout/orgChart1"/>
    <dgm:cxn modelId="{C7C86C37-7E3A-0D43-82D1-F2094A8F94D4}" type="presParOf" srcId="{CBD9C7A8-11BB-9148-B906-ACBF2ABAA10A}" destId="{BF982EBD-EED2-C14E-A41E-FD19CD123C89}" srcOrd="7" destOrd="0" presId="urn:microsoft.com/office/officeart/2005/8/layout/orgChart1"/>
    <dgm:cxn modelId="{740C5A04-48F7-E845-8CC7-C1906D2D110D}" type="presParOf" srcId="{BF982EBD-EED2-C14E-A41E-FD19CD123C89}" destId="{397FD1A0-D1AC-2F47-8789-9512557C3ACA}" srcOrd="0" destOrd="0" presId="urn:microsoft.com/office/officeart/2005/8/layout/orgChart1"/>
    <dgm:cxn modelId="{7FACF87A-12DC-5248-BBD9-02BC4D6BA10B}" type="presParOf" srcId="{397FD1A0-D1AC-2F47-8789-9512557C3ACA}" destId="{0F737CCA-F8CD-DA41-9B38-55E7E57E5F51}" srcOrd="0" destOrd="0" presId="urn:microsoft.com/office/officeart/2005/8/layout/orgChart1"/>
    <dgm:cxn modelId="{99BF323D-52AA-D040-89FA-C7F9805BDB0A}" type="presParOf" srcId="{397FD1A0-D1AC-2F47-8789-9512557C3ACA}" destId="{B1048A4C-D03C-E645-9443-615A711E11D4}" srcOrd="1" destOrd="0" presId="urn:microsoft.com/office/officeart/2005/8/layout/orgChart1"/>
    <dgm:cxn modelId="{19228F22-6A8F-D744-913D-5F7542C55155}" type="presParOf" srcId="{BF982EBD-EED2-C14E-A41E-FD19CD123C89}" destId="{A088C56D-E626-9E4D-A30C-A5D0C0C71B0A}" srcOrd="1" destOrd="0" presId="urn:microsoft.com/office/officeart/2005/8/layout/orgChart1"/>
    <dgm:cxn modelId="{54D37F8B-3D97-FF40-B7CA-168FC884D04F}" type="presParOf" srcId="{BF982EBD-EED2-C14E-A41E-FD19CD123C89}" destId="{6F28A5BA-FDE3-C049-8F76-265B4FC479E7}" srcOrd="2" destOrd="0" presId="urn:microsoft.com/office/officeart/2005/8/layout/orgChart1"/>
    <dgm:cxn modelId="{A54FF41C-1E72-B64E-BB6E-1B941F501023}" type="presParOf" srcId="{CBD9C7A8-11BB-9148-B906-ACBF2ABAA10A}" destId="{F34BCB18-5B78-914B-8C2D-E0D451651CA8}" srcOrd="8" destOrd="0" presId="urn:microsoft.com/office/officeart/2005/8/layout/orgChart1"/>
    <dgm:cxn modelId="{7EBF46F2-DFAA-3F43-96D5-D5B55057AACB}" type="presParOf" srcId="{CBD9C7A8-11BB-9148-B906-ACBF2ABAA10A}" destId="{91F8FB8C-54C7-7C4E-A8E8-5FD2BEC67CA8}" srcOrd="9" destOrd="0" presId="urn:microsoft.com/office/officeart/2005/8/layout/orgChart1"/>
    <dgm:cxn modelId="{7CD9EA5C-3034-7C49-9B35-357F8AD4D557}" type="presParOf" srcId="{91F8FB8C-54C7-7C4E-A8E8-5FD2BEC67CA8}" destId="{6891DF0C-C0D7-8240-A6F9-85731FDBCCB2}" srcOrd="0" destOrd="0" presId="urn:microsoft.com/office/officeart/2005/8/layout/orgChart1"/>
    <dgm:cxn modelId="{48AA7D0B-5FFA-8E4C-BB48-882D1A531F3B}" type="presParOf" srcId="{6891DF0C-C0D7-8240-A6F9-85731FDBCCB2}" destId="{550D5B27-F9C5-2846-9A57-57D62BFDAD4B}" srcOrd="0" destOrd="0" presId="urn:microsoft.com/office/officeart/2005/8/layout/orgChart1"/>
    <dgm:cxn modelId="{7D324684-7624-2648-B855-F43F794FE874}" type="presParOf" srcId="{6891DF0C-C0D7-8240-A6F9-85731FDBCCB2}" destId="{30AB093B-60DC-F045-9CD7-C5B6A6E7B76E}" srcOrd="1" destOrd="0" presId="urn:microsoft.com/office/officeart/2005/8/layout/orgChart1"/>
    <dgm:cxn modelId="{65EA7756-0610-1F48-B599-C94A58E94D57}" type="presParOf" srcId="{91F8FB8C-54C7-7C4E-A8E8-5FD2BEC67CA8}" destId="{ABD2B5A0-0B3A-544E-BC4E-DD5C533BCE5B}" srcOrd="1" destOrd="0" presId="urn:microsoft.com/office/officeart/2005/8/layout/orgChart1"/>
    <dgm:cxn modelId="{DD0B7219-2AE2-B94F-AD31-DD2990FDB4AD}" type="presParOf" srcId="{91F8FB8C-54C7-7C4E-A8E8-5FD2BEC67CA8}" destId="{ED1E039D-332E-F14B-AD94-10B2DBF57BB6}" srcOrd="2" destOrd="0" presId="urn:microsoft.com/office/officeart/2005/8/layout/orgChart1"/>
    <dgm:cxn modelId="{A72D3DDD-840B-6C4A-B557-0EFCE9ABE2F1}" type="presParOf" srcId="{5554E1C7-DA3C-6745-BCD2-94AC6802321B}" destId="{96932C9F-04CD-B842-8ABD-FD8D3820E75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4BCB18-5B78-914B-8C2D-E0D451651CA8}">
      <dsp:nvSpPr>
        <dsp:cNvPr id="0" name=""/>
        <dsp:cNvSpPr/>
      </dsp:nvSpPr>
      <dsp:spPr>
        <a:xfrm>
          <a:off x="4653127" y="1746625"/>
          <a:ext cx="3855699" cy="1505140"/>
        </a:xfrm>
        <a:custGeom>
          <a:avLst/>
          <a:gdLst/>
          <a:ahLst/>
          <a:cxnLst/>
          <a:rect l="0" t="0" r="0" b="0"/>
          <a:pathLst>
            <a:path>
              <a:moveTo>
                <a:pt x="0" y="0"/>
              </a:moveTo>
              <a:lnTo>
                <a:pt x="0" y="1337848"/>
              </a:lnTo>
              <a:lnTo>
                <a:pt x="3855699" y="1337848"/>
              </a:lnTo>
              <a:lnTo>
                <a:pt x="3855699" y="150514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A988BA-7E1B-4347-BF35-0EB6FAEB475D}">
      <dsp:nvSpPr>
        <dsp:cNvPr id="0" name=""/>
        <dsp:cNvSpPr/>
      </dsp:nvSpPr>
      <dsp:spPr>
        <a:xfrm>
          <a:off x="4653127" y="1746625"/>
          <a:ext cx="1927849" cy="1505140"/>
        </a:xfrm>
        <a:custGeom>
          <a:avLst/>
          <a:gdLst/>
          <a:ahLst/>
          <a:cxnLst/>
          <a:rect l="0" t="0" r="0" b="0"/>
          <a:pathLst>
            <a:path>
              <a:moveTo>
                <a:pt x="0" y="0"/>
              </a:moveTo>
              <a:lnTo>
                <a:pt x="0" y="1337848"/>
              </a:lnTo>
              <a:lnTo>
                <a:pt x="1927849" y="1337848"/>
              </a:lnTo>
              <a:lnTo>
                <a:pt x="1927849" y="150514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3782EFA-1E2B-CF46-A927-8DDD544AC09A}">
      <dsp:nvSpPr>
        <dsp:cNvPr id="0" name=""/>
        <dsp:cNvSpPr/>
      </dsp:nvSpPr>
      <dsp:spPr>
        <a:xfrm>
          <a:off x="4607407" y="1746625"/>
          <a:ext cx="91440" cy="1505140"/>
        </a:xfrm>
        <a:custGeom>
          <a:avLst/>
          <a:gdLst/>
          <a:ahLst/>
          <a:cxnLst/>
          <a:rect l="0" t="0" r="0" b="0"/>
          <a:pathLst>
            <a:path>
              <a:moveTo>
                <a:pt x="45720" y="0"/>
              </a:moveTo>
              <a:lnTo>
                <a:pt x="45720" y="150514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2DAAAD-E136-6A45-B532-9C74BB87A7E8}">
      <dsp:nvSpPr>
        <dsp:cNvPr id="0" name=""/>
        <dsp:cNvSpPr/>
      </dsp:nvSpPr>
      <dsp:spPr>
        <a:xfrm>
          <a:off x="2725277" y="1746625"/>
          <a:ext cx="1927849" cy="1505140"/>
        </a:xfrm>
        <a:custGeom>
          <a:avLst/>
          <a:gdLst/>
          <a:ahLst/>
          <a:cxnLst/>
          <a:rect l="0" t="0" r="0" b="0"/>
          <a:pathLst>
            <a:path>
              <a:moveTo>
                <a:pt x="1927849" y="0"/>
              </a:moveTo>
              <a:lnTo>
                <a:pt x="1927849" y="1337848"/>
              </a:lnTo>
              <a:lnTo>
                <a:pt x="0" y="1337848"/>
              </a:lnTo>
              <a:lnTo>
                <a:pt x="0" y="150514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0ECB426-4D0B-8442-B253-1AEBCB658898}">
      <dsp:nvSpPr>
        <dsp:cNvPr id="0" name=""/>
        <dsp:cNvSpPr/>
      </dsp:nvSpPr>
      <dsp:spPr>
        <a:xfrm>
          <a:off x="797427" y="1746625"/>
          <a:ext cx="3855699" cy="1505140"/>
        </a:xfrm>
        <a:custGeom>
          <a:avLst/>
          <a:gdLst/>
          <a:ahLst/>
          <a:cxnLst/>
          <a:rect l="0" t="0" r="0" b="0"/>
          <a:pathLst>
            <a:path>
              <a:moveTo>
                <a:pt x="3855699" y="0"/>
              </a:moveTo>
              <a:lnTo>
                <a:pt x="3855699" y="1337848"/>
              </a:lnTo>
              <a:lnTo>
                <a:pt x="0" y="1337848"/>
              </a:lnTo>
              <a:lnTo>
                <a:pt x="0" y="150514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A28F96-55B8-E847-A516-68E2D8A3048F}">
      <dsp:nvSpPr>
        <dsp:cNvPr id="0" name=""/>
        <dsp:cNvSpPr/>
      </dsp:nvSpPr>
      <dsp:spPr>
        <a:xfrm>
          <a:off x="2550113" y="949993"/>
          <a:ext cx="4206026" cy="796632"/>
        </a:xfrm>
        <a:prstGeom prst="rect">
          <a:avLst/>
        </a:prstGeom>
        <a:solidFill>
          <a:schemeClr val="accent1"/>
        </a:solidFill>
        <a:ln w="12700" cap="flat" cmpd="sng" algn="ctr">
          <a:noFill/>
          <a:prstDash val="solid"/>
          <a:miter lim="800000"/>
        </a:ln>
        <a:effectLst>
          <a:outerShdw blurRad="44450" dist="27940" dir="5400000" algn="ctr" rotWithShape="0">
            <a:srgbClr val="000000">
              <a:alpha val="32000"/>
            </a:srgbClr>
          </a:outerShdw>
          <a:reflection blurRad="6350" stA="52000" endA="300" endPos="35000" dir="5400000" sy="-100000" algn="bl" rotWithShape="0"/>
        </a:effectLst>
        <a:scene3d>
          <a:camera prst="perspectiveFront"/>
          <a:lightRig rig="balanced" dir="t">
            <a:rot lat="0" lon="0" rev="8700000"/>
          </a:lightRig>
        </a:scene3d>
        <a:sp3d>
          <a:bevelT w="190500" h="38100" prst="angle"/>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SA" sz="2400" b="1" kern="1200" dirty="0">
              <a:latin typeface="Alexandria" pitchFamily="2" charset="-78"/>
              <a:cs typeface="Alexandria" pitchFamily="2" charset="-78"/>
            </a:rPr>
            <a:t>الخصائص البصرية للعدسات</a:t>
          </a:r>
          <a:endParaRPr lang="en-US" sz="2400" b="1" kern="1200" dirty="0">
            <a:latin typeface="Alexandria" pitchFamily="2" charset="-78"/>
            <a:cs typeface="Alexandria" pitchFamily="2" charset="-78"/>
          </a:endParaRPr>
        </a:p>
      </dsp:txBody>
      <dsp:txXfrm>
        <a:off x="2550113" y="949993"/>
        <a:ext cx="4206026" cy="796632"/>
      </dsp:txXfrm>
    </dsp:sp>
    <dsp:sp modelId="{BCE34B8F-35BC-9642-8F1F-A411AD183802}">
      <dsp:nvSpPr>
        <dsp:cNvPr id="0" name=""/>
        <dsp:cNvSpPr/>
      </dsp:nvSpPr>
      <dsp:spPr>
        <a:xfrm>
          <a:off x="795" y="3251766"/>
          <a:ext cx="1593264" cy="796632"/>
        </a:xfrm>
        <a:prstGeom prst="rect">
          <a:avLst/>
        </a:prstGeom>
        <a:solidFill>
          <a:srgbClr val="FFC000"/>
        </a:solidFill>
        <a:ln w="12700" cap="flat" cmpd="sng" algn="ctr">
          <a:noFill/>
          <a:prstDash val="solid"/>
          <a:miter lim="800000"/>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SA" sz="1800" b="0" kern="1200" dirty="0">
              <a:latin typeface="Alexandria" pitchFamily="2" charset="-78"/>
              <a:cs typeface="Alexandria" pitchFamily="2" charset="-78"/>
            </a:rPr>
            <a:t>البعد البؤري</a:t>
          </a:r>
          <a:endParaRPr lang="en-US" sz="1800" b="0" kern="1200" dirty="0">
            <a:latin typeface="Alexandria" pitchFamily="2" charset="-78"/>
            <a:cs typeface="Alexandria" pitchFamily="2" charset="-78"/>
          </a:endParaRPr>
        </a:p>
      </dsp:txBody>
      <dsp:txXfrm>
        <a:off x="795" y="3251766"/>
        <a:ext cx="1593264" cy="796632"/>
      </dsp:txXfrm>
    </dsp:sp>
    <dsp:sp modelId="{705F71D7-89EC-8044-A36B-404700CD48DF}">
      <dsp:nvSpPr>
        <dsp:cNvPr id="0" name=""/>
        <dsp:cNvSpPr/>
      </dsp:nvSpPr>
      <dsp:spPr>
        <a:xfrm>
          <a:off x="1928645" y="3251766"/>
          <a:ext cx="1593264" cy="796632"/>
        </a:xfrm>
        <a:prstGeom prst="rect">
          <a:avLst/>
        </a:prstGeom>
        <a:solidFill>
          <a:srgbClr val="00B0F0"/>
        </a:solidFill>
        <a:ln w="12700" cap="flat" cmpd="sng" algn="ctr">
          <a:noFill/>
          <a:prstDash val="solid"/>
          <a:miter lim="800000"/>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SA" sz="1800" b="0" kern="1200" dirty="0">
              <a:latin typeface="Alexandria" pitchFamily="2" charset="-78"/>
              <a:cs typeface="Alexandria" pitchFamily="2" charset="-78"/>
            </a:rPr>
            <a:t>زاوية الرؤية</a:t>
          </a:r>
          <a:endParaRPr lang="en-US" sz="1800" b="0" kern="1200" dirty="0">
            <a:latin typeface="Alexandria" pitchFamily="2" charset="-78"/>
            <a:cs typeface="Alexandria" pitchFamily="2" charset="-78"/>
          </a:endParaRPr>
        </a:p>
      </dsp:txBody>
      <dsp:txXfrm>
        <a:off x="1928645" y="3251766"/>
        <a:ext cx="1593264" cy="796632"/>
      </dsp:txXfrm>
    </dsp:sp>
    <dsp:sp modelId="{0419FCB8-506F-1E4C-B3C0-AD16F36B0717}">
      <dsp:nvSpPr>
        <dsp:cNvPr id="0" name=""/>
        <dsp:cNvSpPr/>
      </dsp:nvSpPr>
      <dsp:spPr>
        <a:xfrm>
          <a:off x="3856494" y="3251766"/>
          <a:ext cx="1593264" cy="796632"/>
        </a:xfrm>
        <a:prstGeom prst="rect">
          <a:avLst/>
        </a:prstGeom>
        <a:solidFill>
          <a:srgbClr val="C00000"/>
        </a:solidFill>
        <a:ln w="12700" cap="flat" cmpd="sng" algn="ctr">
          <a:noFill/>
          <a:prstDash val="solid"/>
          <a:miter lim="800000"/>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SA" sz="1800" b="0" kern="1200" dirty="0">
              <a:latin typeface="Alexandria" pitchFamily="2" charset="-78"/>
              <a:cs typeface="Alexandria" pitchFamily="2" charset="-78"/>
            </a:rPr>
            <a:t>ضبط الوضوح</a:t>
          </a:r>
          <a:endParaRPr lang="en-US" sz="1800" b="0" kern="1200" dirty="0">
            <a:latin typeface="Alexandria" pitchFamily="2" charset="-78"/>
            <a:cs typeface="Alexandria" pitchFamily="2" charset="-78"/>
          </a:endParaRPr>
        </a:p>
      </dsp:txBody>
      <dsp:txXfrm>
        <a:off x="3856494" y="3251766"/>
        <a:ext cx="1593264" cy="796632"/>
      </dsp:txXfrm>
    </dsp:sp>
    <dsp:sp modelId="{0F737CCA-F8CD-DA41-9B38-55E7E57E5F51}">
      <dsp:nvSpPr>
        <dsp:cNvPr id="0" name=""/>
        <dsp:cNvSpPr/>
      </dsp:nvSpPr>
      <dsp:spPr>
        <a:xfrm>
          <a:off x="5784344" y="3251766"/>
          <a:ext cx="1593264" cy="796632"/>
        </a:xfrm>
        <a:prstGeom prst="rect">
          <a:avLst/>
        </a:prstGeom>
        <a:solidFill>
          <a:srgbClr val="002060"/>
        </a:solidFill>
        <a:ln w="12700" cap="flat" cmpd="sng" algn="ctr">
          <a:noFill/>
          <a:prstDash val="solid"/>
          <a:miter lim="800000"/>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SA" sz="1800" b="0" kern="1200" dirty="0">
              <a:latin typeface="Alexandria" pitchFamily="2" charset="-78"/>
              <a:cs typeface="Alexandria" pitchFamily="2" charset="-78"/>
            </a:rPr>
            <a:t>فتحة العدسة</a:t>
          </a:r>
          <a:endParaRPr lang="en-US" sz="1800" b="0" kern="1200" dirty="0">
            <a:latin typeface="Alexandria" pitchFamily="2" charset="-78"/>
            <a:cs typeface="Alexandria" pitchFamily="2" charset="-78"/>
          </a:endParaRPr>
        </a:p>
      </dsp:txBody>
      <dsp:txXfrm>
        <a:off x="5784344" y="3251766"/>
        <a:ext cx="1593264" cy="796632"/>
      </dsp:txXfrm>
    </dsp:sp>
    <dsp:sp modelId="{550D5B27-F9C5-2846-9A57-57D62BFDAD4B}">
      <dsp:nvSpPr>
        <dsp:cNvPr id="0" name=""/>
        <dsp:cNvSpPr/>
      </dsp:nvSpPr>
      <dsp:spPr>
        <a:xfrm>
          <a:off x="7712194" y="3251766"/>
          <a:ext cx="1593264" cy="796632"/>
        </a:xfrm>
        <a:prstGeom prst="rect">
          <a:avLst/>
        </a:prstGeom>
        <a:solidFill>
          <a:srgbClr val="F58221"/>
        </a:solidFill>
        <a:ln w="12700" cap="flat" cmpd="sng" algn="ctr">
          <a:noFill/>
          <a:prstDash val="solid"/>
          <a:miter lim="800000"/>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SA" sz="1800" b="0" kern="1200" dirty="0">
              <a:latin typeface="Alexandria" pitchFamily="2" charset="-78"/>
              <a:cs typeface="Alexandria" pitchFamily="2" charset="-78"/>
            </a:rPr>
            <a:t>عمق الميدان</a:t>
          </a:r>
          <a:endParaRPr lang="en-US" sz="1800" b="0" kern="1200" dirty="0">
            <a:latin typeface="Alexandria" pitchFamily="2" charset="-78"/>
            <a:cs typeface="Alexandria" pitchFamily="2" charset="-78"/>
          </a:endParaRPr>
        </a:p>
      </dsp:txBody>
      <dsp:txXfrm>
        <a:off x="7712194" y="3251766"/>
        <a:ext cx="1593264" cy="79663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08821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48794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03069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23/2/2025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23/2/2025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23/2/2025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23/2/2025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6.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1798" y="2424037"/>
            <a:ext cx="5626861"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التصوير الصحفي الرقمي</a:t>
            </a:r>
            <a:endParaRPr lang="en-US" sz="36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2B655D3-E1C4-FB92-15BF-F3F964FB3FAB}"/>
              </a:ext>
            </a:extLst>
          </p:cNvPr>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 name="Rectangle: Rounded Corners 9">
            <a:extLst>
              <a:ext uri="{FF2B5EF4-FFF2-40B4-BE49-F238E27FC236}">
                <a16:creationId xmlns:a16="http://schemas.microsoft.com/office/drawing/2014/main" id="{48E20754-635F-582C-FC70-6D8270AE97AE}"/>
              </a:ext>
            </a:extLst>
          </p:cNvPr>
          <p:cNvSpPr/>
          <p:nvPr/>
        </p:nvSpPr>
        <p:spPr>
          <a:xfrm>
            <a:off x="911762" y="4882702"/>
            <a:ext cx="3516608" cy="529167"/>
          </a:xfrm>
          <a:prstGeom prst="roundRect">
            <a:avLst/>
          </a:prstGeom>
          <a:no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الثالثة</a:t>
            </a:r>
            <a:endParaRPr lang="en-US" sz="28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15E7390-56C6-4150-8287-E272B8BDAFFF}"/>
              </a:ext>
            </a:extLst>
          </p:cNvPr>
          <p:cNvSpPr txBox="1"/>
          <p:nvPr/>
        </p:nvSpPr>
        <p:spPr>
          <a:xfrm>
            <a:off x="5263376" y="2864682"/>
            <a:ext cx="6617449" cy="1077218"/>
          </a:xfrm>
          <a:prstGeom prst="rect">
            <a:avLst/>
          </a:prstGeom>
          <a:noFill/>
        </p:spPr>
        <p:txBody>
          <a:bodyPr wrap="square" rtlCol="0">
            <a:spAutoFit/>
          </a:bodyPr>
          <a:lstStyle/>
          <a:p>
            <a:pPr algn="ctr" rtl="1"/>
            <a:r>
              <a:rPr lang="ar-SA" sz="3200" b="1" dirty="0">
                <a:solidFill>
                  <a:srgbClr val="00B0F0"/>
                </a:solidFill>
                <a:latin typeface="Alexandria" charset="0"/>
                <a:cs typeface="Alexandria" charset="0"/>
              </a:rPr>
              <a:t>العدسات </a:t>
            </a:r>
          </a:p>
          <a:p>
            <a:pPr algn="ctr" rtl="1"/>
            <a:r>
              <a:rPr lang="ar-SA" sz="3200" b="1" dirty="0">
                <a:solidFill>
                  <a:srgbClr val="00B0F0"/>
                </a:solidFill>
                <a:latin typeface="Alexandria" charset="0"/>
                <a:cs typeface="Alexandria" charset="0"/>
              </a:rPr>
              <a:t>في الكاميرات الرقمية</a:t>
            </a:r>
            <a:endParaRPr lang="en-US" sz="2800" b="1" dirty="0">
              <a:solidFill>
                <a:srgbClr val="00B0F0"/>
              </a:solidFill>
              <a:latin typeface="Alexandria" charset="0"/>
              <a:cs typeface="Alexandria" charset="0"/>
            </a:endParaRPr>
          </a:p>
        </p:txBody>
      </p:sp>
      <p:sp>
        <p:nvSpPr>
          <p:cNvPr id="8" name="Rectangle: Rounded Corners 9">
            <a:extLst>
              <a:ext uri="{FF2B5EF4-FFF2-40B4-BE49-F238E27FC236}">
                <a16:creationId xmlns:a16="http://schemas.microsoft.com/office/drawing/2014/main" id="{B1D0B69C-0253-846E-0861-F3D144E1CE9E}"/>
              </a:ext>
            </a:extLst>
          </p:cNvPr>
          <p:cNvSpPr/>
          <p:nvPr/>
        </p:nvSpPr>
        <p:spPr>
          <a:xfrm>
            <a:off x="7328849" y="475711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الثالثة</a:t>
            </a:r>
            <a:endParaRPr lang="en-US" sz="2800" b="1" dirty="0">
              <a:solidFill>
                <a:schemeClr val="tx1"/>
              </a:solidFill>
              <a:latin typeface="Alexandria" charset="0"/>
              <a:cs typeface="Alexandria" charset="0"/>
            </a:endParaRPr>
          </a:p>
        </p:txBody>
      </p:sp>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9" y="1412953"/>
            <a:ext cx="609397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محتويات وأهداف المحاضرة الثالثة</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4981058" y="2138196"/>
            <a:ext cx="6410841" cy="3967689"/>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dirty="0">
                <a:latin typeface="Alexandria" charset="0"/>
                <a:cs typeface="Alexandria" charset="0"/>
              </a:rPr>
              <a:t>مراجعة على المحاضرة السابقة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مفهوم العدسات في الكاميرات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الوظيفة الجمالية والبصرية للعدسات </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الخصائص البصرية للعدسة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البعد البؤري للعدسة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البعد البؤري وعمق الميدان وزاوية الرؤية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أنواع العدسات في الكاميرات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البعد البؤري والاستخدام المناسب للعدسات</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حساس الضوء/ الأيزو </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خاتمة</a:t>
            </a:r>
            <a:endParaRPr lang="en-US" dirty="0">
              <a:latin typeface="Alexandria" charset="0"/>
              <a:cs typeface="Alexandria" charset="0"/>
            </a:endParaRPr>
          </a:p>
        </p:txBody>
      </p:sp>
    </p:spTree>
    <p:extLst>
      <p:ext uri="{BB962C8B-B14F-4D97-AF65-F5344CB8AC3E}">
        <p14:creationId xmlns:p14="http://schemas.microsoft.com/office/powerpoint/2010/main" val="1655496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283541"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مراجعة على أهم نقاط المحاضرة السابقة</a:t>
            </a:r>
            <a:endParaRPr lang="en-US" sz="24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3598250" y="2316611"/>
            <a:ext cx="7820600" cy="3172600"/>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dirty="0">
                <a:latin typeface="Alexandria" charset="0"/>
                <a:cs typeface="Alexandria" charset="0"/>
              </a:rPr>
              <a:t>الكاميرا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أسباب الاعتماد على الكاميرا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الكاميرا والعين البشرية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فكرة عمل كاميرا التصوير الرقمي</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اختلاف فكرة الكاميرا الرقمية عن الكاميرا الفيلمية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تسجيل الألوان في الكاميرا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أجزاء الكاميرا الرقمية </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أنواع الكاميرات الرقمية</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العدسات في الكاميرات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762001" y="2152781"/>
            <a:ext cx="10487692" cy="2935484"/>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يشير تعبير ‏العدسات الرقمية إلى العدسات التي تستخدم مع الكاميرات الرقمية وهي لا تختلف عن العدسات التقليدية في شيء، ولكن استخدام هذه العدسات مع الكاميرات الرقمية يؤدي إلى تغيير البعد البوري للعدسات وبالتالي تغير زاوية العدسة وكذلك منظور العدسة.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‏وغالبا ما تكون أحجام العدسة في الكاميرات الرقمية المتوسطة أصغر من نظائرها في الكاميرات الفيلمية، ولمعرفة العدسة الرقمية المناسبة يتحدد ذلك حسب طبيعة الصور التي سيتم التقاطها.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فالعدسات الأقصر من ”</a:t>
            </a:r>
            <a:r>
              <a:rPr lang="en-US" sz="1600" dirty="0">
                <a:latin typeface="Alexandria" charset="0"/>
                <a:cs typeface="Alexandria" charset="0"/>
              </a:rPr>
              <a:t>50</a:t>
            </a:r>
            <a:r>
              <a:rPr lang="ar-SA" sz="1600" dirty="0">
                <a:latin typeface="Alexandria" charset="0"/>
                <a:cs typeface="Alexandria" charset="0"/>
              </a:rPr>
              <a:t> ملم" تكون مناسبة ‏لالتقاط المشاهد البعيدة والواسعة عن بعد مثل المناظر الطبيعية، أما العدسة ذات البعد البؤري الأطول من ”</a:t>
            </a:r>
            <a:r>
              <a:rPr lang="en-US" sz="1600" dirty="0">
                <a:latin typeface="Alexandria" charset="0"/>
                <a:cs typeface="Alexandria" charset="0"/>
              </a:rPr>
              <a:t>50</a:t>
            </a:r>
            <a:r>
              <a:rPr lang="ar-SA" sz="1600" dirty="0">
                <a:latin typeface="Alexandria" charset="0"/>
                <a:cs typeface="Alexandria" charset="0"/>
              </a:rPr>
              <a:t> ملم" فهي تسمح بتكبير وتقريب المشاهد لالتقاط صور قريبة محددة.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4993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3">
            <a:extLst>
              <a:ext uri="{FF2B5EF4-FFF2-40B4-BE49-F238E27FC236}">
                <a16:creationId xmlns:a16="http://schemas.microsoft.com/office/drawing/2014/main" id="{65F3ECDD-5681-7A38-6F3E-1B175AFE4D68}"/>
              </a:ext>
            </a:extLst>
          </p:cNvPr>
          <p:cNvSpPr txBox="1">
            <a:spLocks noChangeArrowheads="1"/>
          </p:cNvSpPr>
          <p:nvPr/>
        </p:nvSpPr>
        <p:spPr bwMode="auto">
          <a:xfrm>
            <a:off x="2850104" y="1059878"/>
            <a:ext cx="6491791" cy="584775"/>
          </a:xfrm>
          <a:prstGeom prst="rect">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txBody>
          <a:bodyPr wrap="squar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spcBef>
                <a:spcPct val="50000"/>
              </a:spcBef>
            </a:pPr>
            <a:r>
              <a:rPr lang="ar-EG" altLang="en-US" sz="3200" b="1" dirty="0">
                <a:solidFill>
                  <a:schemeClr val="bg1"/>
                </a:solidFill>
                <a:latin typeface="Alexandria" pitchFamily="2" charset="-78"/>
                <a:cs typeface="Alexandria" pitchFamily="2" charset="-78"/>
              </a:rPr>
              <a:t> العدسة من </a:t>
            </a:r>
            <a:r>
              <a:rPr lang="ar-SA" altLang="en-US" sz="3200" b="1" dirty="0">
                <a:solidFill>
                  <a:schemeClr val="bg1"/>
                </a:solidFill>
                <a:latin typeface="Alexandria" pitchFamily="2" charset="-78"/>
                <a:cs typeface="Alexandria" pitchFamily="2" charset="-78"/>
              </a:rPr>
              <a:t>أ</a:t>
            </a:r>
            <a:r>
              <a:rPr lang="ar-EG" altLang="en-US" sz="3200" b="1" dirty="0">
                <a:solidFill>
                  <a:schemeClr val="bg1"/>
                </a:solidFill>
                <a:latin typeface="Alexandria" pitchFamily="2" charset="-78"/>
                <a:cs typeface="Alexandria" pitchFamily="2" charset="-78"/>
              </a:rPr>
              <a:t>هم أجزاء الكاميرا </a:t>
            </a:r>
          </a:p>
        </p:txBody>
      </p:sp>
      <p:sp>
        <p:nvSpPr>
          <p:cNvPr id="3075" name="Line 4">
            <a:extLst>
              <a:ext uri="{FF2B5EF4-FFF2-40B4-BE49-F238E27FC236}">
                <a16:creationId xmlns:a16="http://schemas.microsoft.com/office/drawing/2014/main" id="{9F313B4E-710C-D7A5-C2D8-CDB0B54685E8}"/>
              </a:ext>
            </a:extLst>
          </p:cNvPr>
          <p:cNvSpPr>
            <a:spLocks noChangeShapeType="1"/>
          </p:cNvSpPr>
          <p:nvPr/>
        </p:nvSpPr>
        <p:spPr bwMode="auto">
          <a:xfrm flipH="1">
            <a:off x="6096000" y="1647291"/>
            <a:ext cx="0" cy="145780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marL="0" algn="r" defTabSz="457200" rtl="1" eaLnBrk="1" latinLnBrk="0" hangingPunct="1"/>
            <a:endParaRPr lang="en-US"/>
          </a:p>
        </p:txBody>
      </p:sp>
      <p:sp>
        <p:nvSpPr>
          <p:cNvPr id="3076" name="Line 5">
            <a:extLst>
              <a:ext uri="{FF2B5EF4-FFF2-40B4-BE49-F238E27FC236}">
                <a16:creationId xmlns:a16="http://schemas.microsoft.com/office/drawing/2014/main" id="{30F9F233-FF47-5699-B2D4-E33FF826256E}"/>
              </a:ext>
            </a:extLst>
          </p:cNvPr>
          <p:cNvSpPr>
            <a:spLocks noChangeShapeType="1"/>
          </p:cNvSpPr>
          <p:nvPr/>
        </p:nvSpPr>
        <p:spPr bwMode="auto">
          <a:xfrm flipH="1">
            <a:off x="3355974" y="3082927"/>
            <a:ext cx="5689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marL="0" algn="r" defTabSz="457200" rtl="1" eaLnBrk="1" latinLnBrk="0" hangingPunct="1"/>
            <a:endParaRPr lang="en-US"/>
          </a:p>
        </p:txBody>
      </p:sp>
      <p:sp>
        <p:nvSpPr>
          <p:cNvPr id="3077" name="Line 6">
            <a:extLst>
              <a:ext uri="{FF2B5EF4-FFF2-40B4-BE49-F238E27FC236}">
                <a16:creationId xmlns:a16="http://schemas.microsoft.com/office/drawing/2014/main" id="{149DEBAC-F823-C0F0-58D9-AB8FCF196341}"/>
              </a:ext>
            </a:extLst>
          </p:cNvPr>
          <p:cNvSpPr>
            <a:spLocks noChangeShapeType="1"/>
          </p:cNvSpPr>
          <p:nvPr/>
        </p:nvSpPr>
        <p:spPr bwMode="auto">
          <a:xfrm>
            <a:off x="9045574" y="3068638"/>
            <a:ext cx="0" cy="7207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algn="r" defTabSz="457200" rtl="1" eaLnBrk="1" latinLnBrk="0" hangingPunct="1"/>
            <a:endParaRPr lang="en-US"/>
          </a:p>
        </p:txBody>
      </p:sp>
      <p:sp>
        <p:nvSpPr>
          <p:cNvPr id="3078" name="Line 7">
            <a:extLst>
              <a:ext uri="{FF2B5EF4-FFF2-40B4-BE49-F238E27FC236}">
                <a16:creationId xmlns:a16="http://schemas.microsoft.com/office/drawing/2014/main" id="{79AEB907-B431-44F4-1B8C-361771231D10}"/>
              </a:ext>
            </a:extLst>
          </p:cNvPr>
          <p:cNvSpPr>
            <a:spLocks noChangeShapeType="1"/>
          </p:cNvSpPr>
          <p:nvPr/>
        </p:nvSpPr>
        <p:spPr bwMode="auto">
          <a:xfrm>
            <a:off x="3368674" y="3082927"/>
            <a:ext cx="0" cy="71913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algn="r" defTabSz="457200" rtl="1" eaLnBrk="1" latinLnBrk="0" hangingPunct="1"/>
            <a:endParaRPr lang="en-US"/>
          </a:p>
        </p:txBody>
      </p:sp>
      <p:sp>
        <p:nvSpPr>
          <p:cNvPr id="3079" name="Text Box 8">
            <a:extLst>
              <a:ext uri="{FF2B5EF4-FFF2-40B4-BE49-F238E27FC236}">
                <a16:creationId xmlns:a16="http://schemas.microsoft.com/office/drawing/2014/main" id="{A8000F7E-DBA7-EEB8-5AAF-FCDEF900BEB0}"/>
              </a:ext>
            </a:extLst>
          </p:cNvPr>
          <p:cNvSpPr txBox="1">
            <a:spLocks noChangeArrowheads="1"/>
          </p:cNvSpPr>
          <p:nvPr/>
        </p:nvSpPr>
        <p:spPr bwMode="auto">
          <a:xfrm>
            <a:off x="6949518" y="3983763"/>
            <a:ext cx="4190992" cy="1338828"/>
          </a:xfrm>
          <a:prstGeom prst="rect">
            <a:avLst/>
          </a:prstGeom>
          <a:solidFill>
            <a:srgbClr val="002060"/>
          </a:solidFill>
          <a:ln>
            <a:solidFill>
              <a:srgbClr val="FF0000"/>
            </a:solidFill>
          </a:ln>
          <a:effectLst>
            <a:outerShdw blurRad="50800" dist="38100" dir="18900000" algn="bl" rotWithShape="0">
              <a:prstClr val="black">
                <a:alpha val="40000"/>
              </a:prstClr>
            </a:outerShdw>
          </a:effectLst>
          <a:scene3d>
            <a:camera prst="perspectiveLeft"/>
            <a:lightRig rig="soft" dir="t">
              <a:rot lat="0" lon="0" rev="0"/>
            </a:lightRig>
          </a:scene3d>
          <a:sp3d contourW="44450" prstMaterial="matte">
            <a:bevelT w="63500" h="63500" prst="angle"/>
            <a:contourClr>
              <a:srgbClr val="FFFFFF"/>
            </a:contourClr>
          </a:sp3d>
        </p:spPr>
        <p:txBody>
          <a:bodyPr wrap="squar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rtl="1" eaLnBrk="1" hangingPunct="1">
              <a:spcBef>
                <a:spcPct val="50000"/>
              </a:spcBef>
            </a:pPr>
            <a:r>
              <a:rPr lang="ar-EG" altLang="en-US" dirty="0">
                <a:solidFill>
                  <a:schemeClr val="bg1"/>
                </a:solidFill>
                <a:latin typeface="Alexandria" pitchFamily="2" charset="-78"/>
                <a:cs typeface="Alexandria" pitchFamily="2" charset="-78"/>
              </a:rPr>
              <a:t>الوظيفة البصرية </a:t>
            </a:r>
          </a:p>
          <a:p>
            <a:pPr algn="ctr" rtl="1" eaLnBrk="1" hangingPunct="1">
              <a:spcBef>
                <a:spcPct val="50000"/>
              </a:spcBef>
            </a:pPr>
            <a:r>
              <a:rPr lang="ar-EG" altLang="en-US" dirty="0">
                <a:solidFill>
                  <a:schemeClr val="bg1"/>
                </a:solidFill>
                <a:latin typeface="Alexandria" pitchFamily="2" charset="-78"/>
                <a:cs typeface="Alexandria" pitchFamily="2" charset="-78"/>
              </a:rPr>
              <a:t>تحويل الأشعة الضوئية المنعكسة من الجسم المصور إلى صور بصرية يمكن استقبالها على حائل </a:t>
            </a:r>
            <a:endParaRPr lang="en-US" altLang="en-US" dirty="0">
              <a:solidFill>
                <a:schemeClr val="bg1"/>
              </a:solidFill>
              <a:latin typeface="Alexandria" pitchFamily="2" charset="-78"/>
              <a:cs typeface="Alexandria" pitchFamily="2" charset="-78"/>
            </a:endParaRPr>
          </a:p>
        </p:txBody>
      </p:sp>
      <p:sp>
        <p:nvSpPr>
          <p:cNvPr id="3080" name="Text Box 9">
            <a:extLst>
              <a:ext uri="{FF2B5EF4-FFF2-40B4-BE49-F238E27FC236}">
                <a16:creationId xmlns:a16="http://schemas.microsoft.com/office/drawing/2014/main" id="{33299670-2E6B-A061-053B-EF3057809010}"/>
              </a:ext>
            </a:extLst>
          </p:cNvPr>
          <p:cNvSpPr txBox="1">
            <a:spLocks noChangeArrowheads="1"/>
          </p:cNvSpPr>
          <p:nvPr/>
        </p:nvSpPr>
        <p:spPr bwMode="auto">
          <a:xfrm>
            <a:off x="1051490" y="3983763"/>
            <a:ext cx="4634367" cy="1338828"/>
          </a:xfrm>
          <a:prstGeom prst="rect">
            <a:avLst/>
          </a:prstGeom>
          <a:solidFill>
            <a:srgbClr val="00B0F0"/>
          </a:solidFill>
          <a:ln>
            <a:solidFill>
              <a:srgbClr val="FF0000"/>
            </a:solidFill>
          </a:ln>
          <a:effectLst>
            <a:outerShdw blurRad="50800" dist="38100" dir="18900000" algn="bl" rotWithShape="0">
              <a:prstClr val="black">
                <a:alpha val="40000"/>
              </a:prstClr>
            </a:outerShdw>
          </a:effectLst>
          <a:scene3d>
            <a:camera prst="perspectiveLeft"/>
            <a:lightRig rig="soft" dir="t">
              <a:rot lat="0" lon="0" rev="0"/>
            </a:lightRig>
          </a:scene3d>
          <a:sp3d contourW="44450" prstMaterial="matte">
            <a:bevelT w="63500" h="63500" prst="angle"/>
            <a:contourClr>
              <a:srgbClr val="FFFFFF"/>
            </a:contourClr>
          </a:sp3d>
        </p:spPr>
        <p:txBody>
          <a:bodyPr wrap="squar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rtl="1" eaLnBrk="1" hangingPunct="1">
              <a:spcBef>
                <a:spcPct val="50000"/>
              </a:spcBef>
            </a:pPr>
            <a:r>
              <a:rPr lang="ar-EG" altLang="en-US" dirty="0">
                <a:solidFill>
                  <a:schemeClr val="bg1"/>
                </a:solidFill>
                <a:latin typeface="Alexandria" pitchFamily="2" charset="-78"/>
                <a:cs typeface="Alexandria" pitchFamily="2" charset="-78"/>
              </a:rPr>
              <a:t>الوظيفة الجمالية </a:t>
            </a:r>
          </a:p>
          <a:p>
            <a:pPr algn="ctr" rtl="1" eaLnBrk="1" hangingPunct="1">
              <a:spcBef>
                <a:spcPct val="50000"/>
              </a:spcBef>
            </a:pPr>
            <a:r>
              <a:rPr lang="ar-EG" altLang="en-US" dirty="0">
                <a:solidFill>
                  <a:schemeClr val="bg1"/>
                </a:solidFill>
                <a:latin typeface="Alexandria" pitchFamily="2" charset="-78"/>
                <a:cs typeface="Alexandria" pitchFamily="2" charset="-78"/>
              </a:rPr>
              <a:t>يمكن عن طريقها تكوين الكادر المناسب وذلك بمراعاة تشكيل العناصر المكونة للمنظر المطلوب تصويرة </a:t>
            </a:r>
            <a:endParaRPr lang="en-US" altLang="en-US" dirty="0">
              <a:solidFill>
                <a:schemeClr val="bg1"/>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F46422A9-C272-5403-D151-3178A88CF4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CD26E00E-D150-2F1A-AE93-F0F2F227096D}"/>
              </a:ext>
            </a:extLst>
          </p:cNvPr>
          <p:cNvSpPr/>
          <p:nvPr/>
        </p:nvSpPr>
        <p:spPr>
          <a:xfrm>
            <a:off x="262089" y="3443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4" name="TextBox 3">
            <a:extLst>
              <a:ext uri="{FF2B5EF4-FFF2-40B4-BE49-F238E27FC236}">
                <a16:creationId xmlns:a16="http://schemas.microsoft.com/office/drawing/2014/main" id="{25010821-FB22-D943-F41B-A00C9DF742DE}"/>
              </a:ext>
            </a:extLst>
          </p:cNvPr>
          <p:cNvSpPr txBox="1"/>
          <p:nvPr/>
        </p:nvSpPr>
        <p:spPr>
          <a:xfrm>
            <a:off x="472930" y="384962"/>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5" name="TextBox 4">
            <a:extLst>
              <a:ext uri="{FF2B5EF4-FFF2-40B4-BE49-F238E27FC236}">
                <a16:creationId xmlns:a16="http://schemas.microsoft.com/office/drawing/2014/main" id="{69892709-F79D-B124-0C36-22DDA08E5A1C}"/>
              </a:ext>
            </a:extLst>
          </p:cNvPr>
          <p:cNvSpPr txBox="1"/>
          <p:nvPr/>
        </p:nvSpPr>
        <p:spPr>
          <a:xfrm>
            <a:off x="533960" y="640777"/>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6" name="Text Box 3">
            <a:extLst>
              <a:ext uri="{FF2B5EF4-FFF2-40B4-BE49-F238E27FC236}">
                <a16:creationId xmlns:a16="http://schemas.microsoft.com/office/drawing/2014/main" id="{42EE818F-E3CC-951B-0059-FF87908076B8}"/>
              </a:ext>
            </a:extLst>
          </p:cNvPr>
          <p:cNvSpPr txBox="1">
            <a:spLocks noChangeArrowheads="1"/>
          </p:cNvSpPr>
          <p:nvPr/>
        </p:nvSpPr>
        <p:spPr bwMode="auto">
          <a:xfrm>
            <a:off x="3768832" y="2102180"/>
            <a:ext cx="4654336" cy="523220"/>
          </a:xfrm>
          <a:prstGeom prst="rect">
            <a:avLst/>
          </a:prstGeom>
          <a:solidFill>
            <a:srgbClr val="F5822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txBody>
          <a:bodyPr wrap="squar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rtl="1" eaLnBrk="1" hangingPunct="1">
              <a:spcBef>
                <a:spcPct val="50000"/>
              </a:spcBef>
            </a:pPr>
            <a:r>
              <a:rPr lang="ar-EG" altLang="en-US" sz="2800" b="1" dirty="0">
                <a:solidFill>
                  <a:schemeClr val="bg1"/>
                </a:solidFill>
                <a:latin typeface="Alexandria" pitchFamily="2" charset="-78"/>
                <a:cs typeface="Alexandria" pitchFamily="2" charset="-78"/>
              </a:rPr>
              <a:t>وتقوم العدسة بوظيفتين</a:t>
            </a:r>
          </a:p>
        </p:txBody>
      </p:sp>
      <p:sp>
        <p:nvSpPr>
          <p:cNvPr id="7" name="TextBox 6">
            <a:extLst>
              <a:ext uri="{FF2B5EF4-FFF2-40B4-BE49-F238E27FC236}">
                <a16:creationId xmlns:a16="http://schemas.microsoft.com/office/drawing/2014/main" id="{39B4EEEE-4083-96A4-F22A-72877F46D0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644873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العدسات في الكاميرات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4081346" y="1875899"/>
            <a:ext cx="7186139" cy="150547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العدسة هي ببساطة الجزء الزجاجي الوحيد في كاميرا التصوير الرقمية والتي يقع عليها مسؤولية التقاط الصورة الموجودة في مجال رؤيتها.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العدسة المحدبة تقوم بـــ</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line of curved shapes&#10;&#10;Description automatically generated with medium confidence">
            <a:extLst>
              <a:ext uri="{FF2B5EF4-FFF2-40B4-BE49-F238E27FC236}">
                <a16:creationId xmlns:a16="http://schemas.microsoft.com/office/drawing/2014/main" id="{B3E208CE-EB46-DA7C-369D-5C8E5DCC9189}"/>
              </a:ext>
            </a:extLst>
          </p:cNvPr>
          <p:cNvPicPr>
            <a:picLocks noChangeAspect="1"/>
          </p:cNvPicPr>
          <p:nvPr/>
        </p:nvPicPr>
        <p:blipFill>
          <a:blip r:embed="rId3"/>
          <a:stretch>
            <a:fillRect/>
          </a:stretch>
        </p:blipFill>
        <p:spPr>
          <a:xfrm>
            <a:off x="762000" y="2195490"/>
            <a:ext cx="2976523" cy="1448554"/>
          </a:xfrm>
          <a:prstGeom prst="rect">
            <a:avLst/>
          </a:prstGeom>
          <a:scene3d>
            <a:camera prst="orthographicFront"/>
            <a:lightRig rig="threePt" dir="t"/>
          </a:scene3d>
          <a:sp3d>
            <a:bevelT prst="angle"/>
          </a:sp3d>
        </p:spPr>
      </p:pic>
      <p:sp>
        <p:nvSpPr>
          <p:cNvPr id="8" name="Up Arrow 7">
            <a:extLst>
              <a:ext uri="{FF2B5EF4-FFF2-40B4-BE49-F238E27FC236}">
                <a16:creationId xmlns:a16="http://schemas.microsoft.com/office/drawing/2014/main" id="{92A4C152-A0A4-9884-F317-28D10FC1F5EE}"/>
              </a:ext>
            </a:extLst>
          </p:cNvPr>
          <p:cNvSpPr/>
          <p:nvPr/>
        </p:nvSpPr>
        <p:spPr>
          <a:xfrm>
            <a:off x="1758968" y="4015011"/>
            <a:ext cx="901477" cy="1238773"/>
          </a:xfrm>
          <a:prstGeom prst="up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en-US"/>
          </a:p>
        </p:txBody>
      </p:sp>
      <p:sp>
        <p:nvSpPr>
          <p:cNvPr id="9" name="Text Box 3">
            <a:extLst>
              <a:ext uri="{FF2B5EF4-FFF2-40B4-BE49-F238E27FC236}">
                <a16:creationId xmlns:a16="http://schemas.microsoft.com/office/drawing/2014/main" id="{D4D7D3BD-5C81-ED60-699D-B962FF474F9A}"/>
              </a:ext>
            </a:extLst>
          </p:cNvPr>
          <p:cNvSpPr txBox="1">
            <a:spLocks noChangeArrowheads="1"/>
          </p:cNvSpPr>
          <p:nvPr/>
        </p:nvSpPr>
        <p:spPr bwMode="auto">
          <a:xfrm>
            <a:off x="4909970" y="3487708"/>
            <a:ext cx="5092674" cy="845103"/>
          </a:xfrm>
          <a:prstGeom prst="rect">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txBody>
          <a:bodyPr wrap="squar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rtl="1" eaLnBrk="1" hangingPunct="1">
              <a:lnSpc>
                <a:spcPts val="3060"/>
              </a:lnSpc>
              <a:spcBef>
                <a:spcPct val="50000"/>
              </a:spcBef>
            </a:pPr>
            <a:r>
              <a:rPr lang="ar-EG" altLang="en-US" b="1" dirty="0">
                <a:solidFill>
                  <a:schemeClr val="bg1"/>
                </a:solidFill>
                <a:latin typeface="Alexandria" pitchFamily="2" charset="-78"/>
                <a:cs typeface="Alexandria" pitchFamily="2" charset="-78"/>
              </a:rPr>
              <a:t>تجميع الأشعة الضوئية المنعكسة على هيئة صورة مقلوبة وتركيزها في بؤرة واحدة</a:t>
            </a:r>
          </a:p>
        </p:txBody>
      </p:sp>
    </p:spTree>
    <p:extLst>
      <p:ext uri="{BB962C8B-B14F-4D97-AF65-F5344CB8AC3E}">
        <p14:creationId xmlns:p14="http://schemas.microsoft.com/office/powerpoint/2010/main" val="1709312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6" descr="Capture 3">
            <a:extLst>
              <a:ext uri="{FF2B5EF4-FFF2-40B4-BE49-F238E27FC236}">
                <a16:creationId xmlns:a16="http://schemas.microsoft.com/office/drawing/2014/main" id="{233378F9-7A1F-706E-608A-5DD900844F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613" y="1136132"/>
            <a:ext cx="3386483" cy="5195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19">
            <a:extLst>
              <a:ext uri="{FF2B5EF4-FFF2-40B4-BE49-F238E27FC236}">
                <a16:creationId xmlns:a16="http://schemas.microsoft.com/office/drawing/2014/main" id="{7A52E68E-6D7A-0390-26D2-25F68FF26F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0798" y="3674862"/>
            <a:ext cx="6279354" cy="2656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20">
            <a:extLst>
              <a:ext uri="{FF2B5EF4-FFF2-40B4-BE49-F238E27FC236}">
                <a16:creationId xmlns:a16="http://schemas.microsoft.com/office/drawing/2014/main" id="{9D9E65FB-158B-1F4A-FDF1-2BCA02D221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0797" y="1081672"/>
            <a:ext cx="6279354" cy="248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Graphic 21">
            <a:extLst>
              <a:ext uri="{FF2B5EF4-FFF2-40B4-BE49-F238E27FC236}">
                <a16:creationId xmlns:a16="http://schemas.microsoft.com/office/drawing/2014/main" id="{2381BE0A-164E-F04C-41DB-0D7C16BAD54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A1DFF0C-B06F-8CE7-6BAA-8AB77C9255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24BB748C-D065-222A-CFE1-9BAC01C7A0F0}"/>
              </a:ext>
            </a:extLst>
          </p:cNvPr>
          <p:cNvSpPr/>
          <p:nvPr/>
        </p:nvSpPr>
        <p:spPr>
          <a:xfrm>
            <a:off x="262089" y="3443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5" name="TextBox 4">
            <a:extLst>
              <a:ext uri="{FF2B5EF4-FFF2-40B4-BE49-F238E27FC236}">
                <a16:creationId xmlns:a16="http://schemas.microsoft.com/office/drawing/2014/main" id="{8475F664-ED7D-DBFA-34B3-370234CDFFE1}"/>
              </a:ext>
            </a:extLst>
          </p:cNvPr>
          <p:cNvSpPr txBox="1"/>
          <p:nvPr/>
        </p:nvSpPr>
        <p:spPr>
          <a:xfrm>
            <a:off x="472930" y="384962"/>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6" name="TextBox 5">
            <a:extLst>
              <a:ext uri="{FF2B5EF4-FFF2-40B4-BE49-F238E27FC236}">
                <a16:creationId xmlns:a16="http://schemas.microsoft.com/office/drawing/2014/main" id="{2E2AF4EC-BA60-C45B-BD78-51EDB6D59506}"/>
              </a:ext>
            </a:extLst>
          </p:cNvPr>
          <p:cNvSpPr txBox="1"/>
          <p:nvPr/>
        </p:nvSpPr>
        <p:spPr>
          <a:xfrm>
            <a:off x="533960" y="640777"/>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65CE3BB-A515-CECC-6ACE-4B399FEB3506}"/>
              </a:ext>
            </a:extLst>
          </p:cNvPr>
          <p:cNvGraphicFramePr/>
          <p:nvPr>
            <p:extLst>
              <p:ext uri="{D42A27DB-BD31-4B8C-83A1-F6EECF244321}">
                <p14:modId xmlns:p14="http://schemas.microsoft.com/office/powerpoint/2010/main" val="1072214019"/>
              </p:ext>
            </p:extLst>
          </p:nvPr>
        </p:nvGraphicFramePr>
        <p:xfrm>
          <a:off x="1442873" y="479502"/>
          <a:ext cx="9306254" cy="61689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3ED488D6-2C9A-8A80-1273-048F14DAA6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B3D8F695-B94F-90F2-4281-AC5865414C5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a:extLst>
              <a:ext uri="{FF2B5EF4-FFF2-40B4-BE49-F238E27FC236}">
                <a16:creationId xmlns:a16="http://schemas.microsoft.com/office/drawing/2014/main" id="{6DA11B09-59C5-FC1B-4ED2-77411AA4E9A5}"/>
              </a:ext>
            </a:extLst>
          </p:cNvPr>
          <p:cNvSpPr/>
          <p:nvPr/>
        </p:nvSpPr>
        <p:spPr>
          <a:xfrm>
            <a:off x="262089" y="3443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C361B2-8C4C-0AEA-FC47-F66C7391991E}"/>
              </a:ext>
            </a:extLst>
          </p:cNvPr>
          <p:cNvSpPr txBox="1"/>
          <p:nvPr/>
        </p:nvSpPr>
        <p:spPr>
          <a:xfrm>
            <a:off x="472930" y="384962"/>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929CE50B-B192-9CFF-2212-9FFE4DD3299D}"/>
              </a:ext>
            </a:extLst>
          </p:cNvPr>
          <p:cNvSpPr txBox="1"/>
          <p:nvPr/>
        </p:nvSpPr>
        <p:spPr>
          <a:xfrm>
            <a:off x="533960" y="640777"/>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a:t>
            </a:r>
            <a:r>
              <a:rPr lang="en-US" sz="2400" b="1" dirty="0">
                <a:solidFill>
                  <a:srgbClr val="C00000"/>
                </a:solidFill>
                <a:latin typeface="Alexandria" charset="0"/>
                <a:cs typeface="Alexandria" charset="0"/>
              </a:rPr>
              <a:t>Focal Length</a:t>
            </a:r>
            <a:r>
              <a:rPr lang="ar-SA" sz="2400" b="1" dirty="0">
                <a:solidFill>
                  <a:srgbClr val="C00000"/>
                </a:solidFill>
                <a:latin typeface="Alexandria" charset="0"/>
                <a:cs typeface="Alexandria" charset="0"/>
              </a:rPr>
              <a:t> للعدسة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107259" y="1875899"/>
            <a:ext cx="6160226" cy="326236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البعد البؤري هو الوصف الأساسي للعدسة الفوتوغرافية، وعادة ما يرمز إليه بالمليمتر.</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البعد البؤري ليس هو الطول الفعلي للعدسة، بل هو حساب المسافة البصرية من النقطة التي تتلاقي فيها الأشعة الضوئية لتشكيل صورة حادة للمستشعر الرقمي للكاميرا الرقمية.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يتم تحديد البعد البؤري للعدسة عند تركيز العدسة عند نقطة اللانهاية (أي ‏أي عندما تكون الأشعة الضوئية بشكل أفقي وعمودي على العدسة).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3">
            <a:extLst>
              <a:ext uri="{FF2B5EF4-FFF2-40B4-BE49-F238E27FC236}">
                <a16:creationId xmlns:a16="http://schemas.microsoft.com/office/drawing/2014/main" id="{AFF52A36-AC1D-5906-4021-90BF3337D5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478553"/>
            <a:ext cx="4182744" cy="2225921"/>
          </a:xfrm>
          <a:prstGeom prst="rect">
            <a:avLst/>
          </a:prstGeom>
          <a:noFill/>
          <a:ln w="9525">
            <a:solidFill>
              <a:srgbClr val="000000"/>
            </a:solidFill>
            <a:miter lim="800000"/>
            <a:headEnd/>
            <a:tailEnd/>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6085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a:t>
            </a:r>
            <a:r>
              <a:rPr lang="en-US" sz="2400" b="1" dirty="0">
                <a:solidFill>
                  <a:srgbClr val="C00000"/>
                </a:solidFill>
                <a:latin typeface="Alexandria" charset="0"/>
                <a:cs typeface="Alexandria" charset="0"/>
              </a:rPr>
              <a:t>Focal Length</a:t>
            </a:r>
            <a:r>
              <a:rPr lang="ar-SA" sz="2400" b="1" dirty="0">
                <a:solidFill>
                  <a:srgbClr val="C00000"/>
                </a:solidFill>
                <a:latin typeface="Alexandria" charset="0"/>
                <a:cs typeface="Alexandria" charset="0"/>
              </a:rPr>
              <a:t> للعدسة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464098" y="1875899"/>
            <a:ext cx="5803387" cy="326236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من السهل جدا فهم البعد البؤري باستخدام عدسة تحتوي على عنصر واحد، ولكن معظم العدسات تتكون من الكثير من العناصر ‏الفردية المنفصلة، هذه العدسات المركبة لها مسافة فعاله من مستوى الصورة.</a:t>
            </a:r>
          </a:p>
          <a:p>
            <a:pPr marL="285750" indent="-285750" algn="just" defTabSz="914400" rtl="1" eaLnBrk="1" latinLnBrk="0" hangingPunct="1">
              <a:lnSpc>
                <a:spcPts val="2500"/>
              </a:lnSpc>
              <a:spcBef>
                <a:spcPts val="1200"/>
              </a:spcBef>
              <a:buFont typeface="Wingdings" pitchFamily="2" charset="2"/>
              <a:buChar char="§"/>
            </a:pPr>
            <a:r>
              <a:rPr lang="en-US" dirty="0">
                <a:latin typeface="Alexandria" charset="0"/>
                <a:cs typeface="Alexandria" charset="0"/>
              </a:rPr>
              <a:t>‏</a:t>
            </a:r>
            <a:r>
              <a:rPr lang="en-US" dirty="0" err="1">
                <a:latin typeface="Alexandria" charset="0"/>
                <a:cs typeface="Alexandria" charset="0"/>
              </a:rPr>
              <a:t>كلما</a:t>
            </a:r>
            <a:r>
              <a:rPr lang="en-US" dirty="0">
                <a:latin typeface="Alexandria" charset="0"/>
                <a:cs typeface="Alexandria" charset="0"/>
              </a:rPr>
              <a:t> </a:t>
            </a:r>
            <a:r>
              <a:rPr lang="en-US" dirty="0" err="1">
                <a:latin typeface="Alexandria" charset="0"/>
                <a:cs typeface="Alexandria" charset="0"/>
              </a:rPr>
              <a:t>ابتعدت</a:t>
            </a:r>
            <a:r>
              <a:rPr lang="en-US" dirty="0">
                <a:latin typeface="Alexandria" charset="0"/>
                <a:cs typeface="Alexandria" charset="0"/>
              </a:rPr>
              <a:t> </a:t>
            </a:r>
            <a:r>
              <a:rPr lang="en-US" dirty="0" err="1">
                <a:latin typeface="Alexandria" charset="0"/>
                <a:cs typeface="Alexandria" charset="0"/>
              </a:rPr>
              <a:t>عن</a:t>
            </a:r>
            <a:r>
              <a:rPr lang="en-US" dirty="0">
                <a:latin typeface="Alexandria" charset="0"/>
                <a:cs typeface="Alexandria" charset="0"/>
              </a:rPr>
              <a:t> </a:t>
            </a:r>
            <a:r>
              <a:rPr lang="en-US" dirty="0" err="1">
                <a:latin typeface="Alexandria" charset="0"/>
                <a:cs typeface="Alexandria" charset="0"/>
              </a:rPr>
              <a:t>مستوى</a:t>
            </a:r>
            <a:r>
              <a:rPr lang="en-US" dirty="0">
                <a:latin typeface="Alexandria" charset="0"/>
                <a:cs typeface="Alexandria" charset="0"/>
              </a:rPr>
              <a:t> </a:t>
            </a:r>
            <a:r>
              <a:rPr lang="en-US" dirty="0" err="1">
                <a:latin typeface="Alexandria" charset="0"/>
                <a:cs typeface="Alexandria" charset="0"/>
              </a:rPr>
              <a:t>الصورة</a:t>
            </a:r>
            <a:r>
              <a:rPr lang="en-US" dirty="0">
                <a:latin typeface="Alexandria" charset="0"/>
                <a:cs typeface="Alexandria" charset="0"/>
              </a:rPr>
              <a:t> </a:t>
            </a:r>
            <a:r>
              <a:rPr lang="en-US" dirty="0" err="1">
                <a:latin typeface="Alexandria" charset="0"/>
                <a:cs typeface="Alexandria" charset="0"/>
              </a:rPr>
              <a:t>كلما</a:t>
            </a:r>
            <a:r>
              <a:rPr lang="en-US" dirty="0">
                <a:latin typeface="Alexandria" charset="0"/>
                <a:cs typeface="Alexandria" charset="0"/>
              </a:rPr>
              <a:t> </a:t>
            </a:r>
            <a:r>
              <a:rPr lang="en-US" dirty="0" err="1">
                <a:latin typeface="Alexandria" charset="0"/>
                <a:cs typeface="Alexandria" charset="0"/>
              </a:rPr>
              <a:t>كان</a:t>
            </a:r>
            <a:r>
              <a:rPr lang="en-US" dirty="0">
                <a:latin typeface="Alexandria" charset="0"/>
                <a:cs typeface="Alexandria" charset="0"/>
              </a:rPr>
              <a:t> </a:t>
            </a:r>
            <a:r>
              <a:rPr lang="en-US" dirty="0" err="1">
                <a:latin typeface="Alexandria" charset="0"/>
                <a:cs typeface="Alexandria" charset="0"/>
              </a:rPr>
              <a:t>البعد</a:t>
            </a:r>
            <a:r>
              <a:rPr lang="en-US" dirty="0">
                <a:latin typeface="Alexandria" charset="0"/>
                <a:cs typeface="Alexandria" charset="0"/>
              </a:rPr>
              <a:t> </a:t>
            </a:r>
            <a:r>
              <a:rPr lang="en-US" dirty="0" err="1">
                <a:latin typeface="Alexandria" charset="0"/>
                <a:cs typeface="Alexandria" charset="0"/>
              </a:rPr>
              <a:t>الب</a:t>
            </a:r>
            <a:r>
              <a:rPr lang="ar-SA" dirty="0" err="1">
                <a:latin typeface="Alexandria" charset="0"/>
                <a:cs typeface="Alexandria" charset="0"/>
              </a:rPr>
              <a:t>ؤر</a:t>
            </a:r>
            <a:r>
              <a:rPr lang="en-US" dirty="0" err="1">
                <a:latin typeface="Alexandria" charset="0"/>
                <a:cs typeface="Alexandria" charset="0"/>
              </a:rPr>
              <a:t>ي</a:t>
            </a:r>
            <a:r>
              <a:rPr lang="en-US" dirty="0">
                <a:latin typeface="Alexandria" charset="0"/>
                <a:cs typeface="Alexandria" charset="0"/>
              </a:rPr>
              <a:t> </a:t>
            </a:r>
            <a:r>
              <a:rPr lang="en-US" dirty="0" err="1">
                <a:latin typeface="Alexandria" charset="0"/>
                <a:cs typeface="Alexandria" charset="0"/>
              </a:rPr>
              <a:t>أطول</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‏عندما تركز على شيء أقرب من اللانهاية ويتم تحريك العدسة بعيدا عن المستشعر، فإن العدسة ستطول.</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5">
            <a:extLst>
              <a:ext uri="{FF2B5EF4-FFF2-40B4-BE49-F238E27FC236}">
                <a16:creationId xmlns:a16="http://schemas.microsoft.com/office/drawing/2014/main" id="{F9143D45-3AF2-36F2-C8CC-FBD3B0AB4D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370719"/>
            <a:ext cx="4377068" cy="276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7128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a:t>
            </a:r>
            <a:r>
              <a:rPr lang="en-US" sz="2400" b="1" dirty="0">
                <a:solidFill>
                  <a:srgbClr val="C00000"/>
                </a:solidFill>
                <a:latin typeface="Alexandria" charset="0"/>
                <a:cs typeface="Alexandria" charset="0"/>
              </a:rPr>
              <a:t>Focal Length</a:t>
            </a:r>
            <a:r>
              <a:rPr lang="ar-SA" sz="2400" b="1" dirty="0">
                <a:solidFill>
                  <a:srgbClr val="C00000"/>
                </a:solidFill>
                <a:latin typeface="Alexandria" charset="0"/>
                <a:cs typeface="Alexandria" charset="0"/>
              </a:rPr>
              <a:t> للعدسة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4928839" y="1875899"/>
            <a:ext cx="6338646" cy="4198522"/>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58221"/>
                </a:solidFill>
                <a:latin typeface="Alexandria" charset="0"/>
                <a:cs typeface="Alexandria" charset="0"/>
              </a:rPr>
              <a:t>ما الذي يخبرنا به البعد البؤري للعدسة؟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توضح لنا قيمة البعد البؤري الآتي:</a:t>
            </a:r>
          </a:p>
          <a:p>
            <a:pPr marL="342900" indent="-342900" algn="just" defTabSz="914400" rtl="1" eaLnBrk="1" latinLnBrk="0" hangingPunct="1">
              <a:lnSpc>
                <a:spcPts val="2500"/>
              </a:lnSpc>
              <a:spcBef>
                <a:spcPts val="1200"/>
              </a:spcBef>
              <a:buFont typeface="+mj-lt"/>
              <a:buAutoNum type="arabicPeriod"/>
            </a:pPr>
            <a:r>
              <a:rPr lang="ar-SA" b="1" dirty="0">
                <a:solidFill>
                  <a:srgbClr val="FF0000"/>
                </a:solidFill>
                <a:latin typeface="Alexandria" charset="0"/>
                <a:cs typeface="Alexandria" charset="0"/>
              </a:rPr>
              <a:t>زاوية الرؤية </a:t>
            </a:r>
            <a:r>
              <a:rPr lang="ar-SA" dirty="0">
                <a:latin typeface="Alexandria" charset="0"/>
                <a:cs typeface="Alexandria" charset="0"/>
              </a:rPr>
              <a:t>(كم التفاصيل التي يتم تضمينها في المشهد الجاري تصويره).</a:t>
            </a:r>
          </a:p>
          <a:p>
            <a:pPr marL="342900" indent="-342900" algn="just" defTabSz="914400" rtl="1" eaLnBrk="1" latinLnBrk="0" hangingPunct="1">
              <a:lnSpc>
                <a:spcPts val="2500"/>
              </a:lnSpc>
              <a:spcBef>
                <a:spcPts val="1200"/>
              </a:spcBef>
              <a:buFont typeface="+mj-lt"/>
              <a:buAutoNum type="arabicPeriod"/>
            </a:pPr>
            <a:r>
              <a:rPr lang="ar-SA" b="1" dirty="0">
                <a:solidFill>
                  <a:srgbClr val="FF0000"/>
                </a:solidFill>
                <a:latin typeface="Alexandria" charset="0"/>
                <a:cs typeface="Alexandria" charset="0"/>
              </a:rPr>
              <a:t>التكبير</a:t>
            </a:r>
            <a:r>
              <a:rPr lang="ar-SA" dirty="0">
                <a:latin typeface="Alexandria" charset="0"/>
                <a:cs typeface="Alexandria" charset="0"/>
              </a:rPr>
              <a:t> (كم سيكون كبر العناصر الفردية).</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00B0F0"/>
                </a:solidFill>
                <a:latin typeface="Alexandria" charset="0"/>
                <a:cs typeface="Alexandria" charset="0"/>
              </a:rPr>
              <a:t>قاعدة: </a:t>
            </a:r>
            <a:r>
              <a:rPr lang="ar-SA" dirty="0">
                <a:latin typeface="Alexandria" charset="0"/>
                <a:cs typeface="Alexandria" charset="0"/>
              </a:rPr>
              <a:t>كلما كان البعد البؤري أطول، كلما كانت زاوية الرؤية أضيق، وكان التكبير أعلى.</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00B0F0"/>
                </a:solidFill>
                <a:latin typeface="Alexandria" charset="0"/>
                <a:cs typeface="Alexandria" charset="0"/>
              </a:rPr>
              <a:t>قاعدة</a:t>
            </a:r>
            <a:r>
              <a:rPr lang="ar-SA" dirty="0">
                <a:latin typeface="Alexandria" charset="0"/>
                <a:cs typeface="Alexandria" charset="0"/>
              </a:rPr>
              <a:t>: كلما كان البعد البؤري أقصر، كلما كانت زاوية الرؤية أوسع، وكان التكبير أقل.</a:t>
            </a:r>
          </a:p>
          <a:p>
            <a:pPr marL="285750" indent="-285750" algn="just" defTabSz="914400" rtl="1" eaLnBrk="1" latinLnBrk="0" hangingPunct="1">
              <a:lnSpc>
                <a:spcPts val="2500"/>
              </a:lnSpc>
              <a:spcBef>
                <a:spcPts val="1200"/>
              </a:spcBef>
              <a:buFont typeface="Wingdings" pitchFamily="2" charset="2"/>
              <a:buChar char="§"/>
            </a:pP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diagram of a light source&#10;&#10;Description automatically generated">
            <a:extLst>
              <a:ext uri="{FF2B5EF4-FFF2-40B4-BE49-F238E27FC236}">
                <a16:creationId xmlns:a16="http://schemas.microsoft.com/office/drawing/2014/main" id="{D6B186FA-C96D-2500-7F90-75F024A06E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2472363"/>
            <a:ext cx="3551613" cy="2284242"/>
          </a:xfrm>
          <a:prstGeom prst="rect">
            <a:avLst/>
          </a:prstGeom>
        </p:spPr>
      </p:pic>
    </p:spTree>
    <p:extLst>
      <p:ext uri="{BB962C8B-B14F-4D97-AF65-F5344CB8AC3E}">
        <p14:creationId xmlns:p14="http://schemas.microsoft.com/office/powerpoint/2010/main" val="122133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للعدسة وعمق الميدان</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6737594" y="1875899"/>
            <a:ext cx="4529891" cy="294176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كلما يقل البعد البؤري للعدسة يزداد </a:t>
            </a:r>
            <a:r>
              <a:rPr lang="ar-SA" b="1" dirty="0">
                <a:solidFill>
                  <a:srgbClr val="00B0F0"/>
                </a:solidFill>
                <a:latin typeface="Alexandria" charset="0"/>
                <a:cs typeface="Alexandria" charset="0"/>
              </a:rPr>
              <a:t>عمق الميدان</a:t>
            </a:r>
            <a:r>
              <a:rPr lang="ar-SA" dirty="0">
                <a:latin typeface="Alexandria" charset="0"/>
                <a:cs typeface="Alexandria" charset="0"/>
              </a:rPr>
              <a:t>، والعكس صحيح.</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أي أنه إذا بقيت مسافة التصوير دون تغيير فإن العدسات طويلة البعد البؤري (</a:t>
            </a:r>
            <a:r>
              <a:rPr lang="en-US" dirty="0">
                <a:latin typeface="Alexandria" charset="0"/>
                <a:cs typeface="Alexandria" charset="0"/>
              </a:rPr>
              <a:t>Telephoto</a:t>
            </a:r>
            <a:r>
              <a:rPr lang="ar-SA" dirty="0">
                <a:latin typeface="Alexandria" charset="0"/>
                <a:cs typeface="Alexandria" charset="0"/>
              </a:rPr>
              <a:t>) تعطي عمق ميدان أقل من العدسات قصيرة البعد البؤري (</a:t>
            </a:r>
            <a:r>
              <a:rPr lang="en-US" dirty="0">
                <a:latin typeface="Alexandria" charset="0"/>
                <a:cs typeface="Alexandria" charset="0"/>
              </a:rPr>
              <a:t>Wide Angle</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group of images of a building&#10;&#10;Description automatically generated">
            <a:extLst>
              <a:ext uri="{FF2B5EF4-FFF2-40B4-BE49-F238E27FC236}">
                <a16:creationId xmlns:a16="http://schemas.microsoft.com/office/drawing/2014/main" id="{843C9D50-4A94-97D8-CF2D-6C536F4577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71775" y="2058498"/>
            <a:ext cx="4936352" cy="3582969"/>
          </a:xfrm>
          <a:prstGeom prst="rect">
            <a:avLst/>
          </a:prstGeom>
        </p:spPr>
      </p:pic>
    </p:spTree>
    <p:extLst>
      <p:ext uri="{BB962C8B-B14F-4D97-AF65-F5344CB8AC3E}">
        <p14:creationId xmlns:p14="http://schemas.microsoft.com/office/powerpoint/2010/main" val="46908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وزاوية الرؤية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diagram of different angles and lines&#10;&#10;Description automatically generated">
            <a:extLst>
              <a:ext uri="{FF2B5EF4-FFF2-40B4-BE49-F238E27FC236}">
                <a16:creationId xmlns:a16="http://schemas.microsoft.com/office/drawing/2014/main" id="{84571B05-8844-F997-30B7-FC429FCE0C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1369" y="1797005"/>
            <a:ext cx="7772400" cy="4205556"/>
          </a:xfrm>
          <a:prstGeom prst="rect">
            <a:avLst/>
          </a:prstGeom>
        </p:spPr>
      </p:pic>
    </p:spTree>
    <p:extLst>
      <p:ext uri="{BB962C8B-B14F-4D97-AF65-F5344CB8AC3E}">
        <p14:creationId xmlns:p14="http://schemas.microsoft.com/office/powerpoint/2010/main" val="1977883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وزاوية الرؤية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762000" y="1875899"/>
            <a:ext cx="10505485" cy="4198522"/>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F0"/>
                </a:solidFill>
                <a:latin typeface="Alexandria" charset="0"/>
                <a:cs typeface="Alexandria" charset="0"/>
              </a:rPr>
              <a:t>زاوية الرؤية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غالبا ما يذكر مصنعو العدسات مصطلح زاوية الرؤية أو زاوية الرؤية </a:t>
            </a:r>
            <a:r>
              <a:rPr lang="ar-SA" dirty="0" err="1">
                <a:latin typeface="Alexandria" charset="0"/>
                <a:cs typeface="Alexandria" charset="0"/>
              </a:rPr>
              <a:t>القصوي</a:t>
            </a:r>
            <a:r>
              <a:rPr lang="ar-SA" dirty="0">
                <a:latin typeface="Alexandria" charset="0"/>
                <a:cs typeface="Alexandria" charset="0"/>
              </a:rPr>
              <a:t> في مواصفات العدسة، لأنهم يحددون ما يمكن للعدسة رؤيته بالدرجات.</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فعلي سبيل المثال</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عدسة كانون (</a:t>
            </a:r>
            <a:r>
              <a:rPr lang="en-US" dirty="0">
                <a:latin typeface="Alexandria" charset="0"/>
                <a:cs typeface="Alexandria" charset="0"/>
              </a:rPr>
              <a:t>50</a:t>
            </a:r>
            <a:r>
              <a:rPr lang="ar-SA" dirty="0">
                <a:latin typeface="Alexandria" charset="0"/>
                <a:cs typeface="Alexandria" charset="0"/>
              </a:rPr>
              <a:t>ملم) لديها أقصي زاوية عرض 47 درجة، في حين أن عدسة كانون (100ملم) لديها أقصي زاوية نظر 24 درجة فقط عند استخدامها علي كاميرا كاملة الإطار (</a:t>
            </a:r>
            <a:r>
              <a:rPr lang="en-US" dirty="0">
                <a:latin typeface="Alexandria" charset="0"/>
                <a:cs typeface="Alexandria" charset="0"/>
              </a:rPr>
              <a:t>Full Frame</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زاوية عرض صورة فوتوغرافية أو كاميرا هي مقياس لنسبة مشهد موجودة في الصورة.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لنقل ببساطة: كم درجة من المشهد يتم تضمينها في صورة ما.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قد تحتوي عدسة كاميرا ثابتة عادة علي زاوية عرض تصل إلي (50) درجة، ويمكن أن تحتوي عدسة عين السمكة علي زاوية عرض أكبر من 180 درجة.</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02228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وزاوية الرؤية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7304049" y="1875899"/>
            <a:ext cx="3963436" cy="150547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هناك ثلاثة مقاييس لزاوية الرؤية للعدسة، زاوية رؤية أفقية، زاوية رؤية رأسية، وزاوية رؤية قطرية.</a:t>
            </a:r>
          </a:p>
          <a:p>
            <a:pPr marL="285750" indent="-285750" algn="just" defTabSz="914400" rtl="1" eaLnBrk="1" latinLnBrk="0" hangingPunct="1">
              <a:lnSpc>
                <a:spcPts val="2500"/>
              </a:lnSpc>
              <a:spcBef>
                <a:spcPts val="1200"/>
              </a:spcBef>
              <a:buFont typeface="Wingdings" pitchFamily="2" charset="2"/>
              <a:buChar char="§"/>
            </a:pP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amera with a field of view&#10;&#10;Description automatically generated">
            <a:extLst>
              <a:ext uri="{FF2B5EF4-FFF2-40B4-BE49-F238E27FC236}">
                <a16:creationId xmlns:a16="http://schemas.microsoft.com/office/drawing/2014/main" id="{614948E0-9DD6-48EC-FD8A-729CC08F110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6176" y="3077737"/>
            <a:ext cx="3709591" cy="2605077"/>
          </a:xfrm>
          <a:prstGeom prst="rect">
            <a:avLst/>
          </a:prstGeom>
          <a:ln>
            <a:solidFill>
              <a:srgbClr val="000000"/>
            </a:solidFill>
          </a:ln>
        </p:spPr>
      </p:pic>
      <p:pic>
        <p:nvPicPr>
          <p:cNvPr id="9" name="Picture 4" descr="Capture34">
            <a:extLst>
              <a:ext uri="{FF2B5EF4-FFF2-40B4-BE49-F238E27FC236}">
                <a16:creationId xmlns:a16="http://schemas.microsoft.com/office/drawing/2014/main" id="{D481D81A-B2CB-472B-F03A-6F91D55298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3150" y="1784794"/>
            <a:ext cx="2538352" cy="4190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4255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a:t>
            </a:r>
            <a:r>
              <a:rPr lang="en-US" sz="2400" b="1" dirty="0">
                <a:solidFill>
                  <a:srgbClr val="C00000"/>
                </a:solidFill>
                <a:latin typeface="Alexandria" charset="0"/>
                <a:cs typeface="Alexandria" charset="0"/>
              </a:rPr>
              <a:t>Focal Length</a:t>
            </a:r>
            <a:r>
              <a:rPr lang="ar-SA" sz="2400" b="1" dirty="0">
                <a:solidFill>
                  <a:srgbClr val="C00000"/>
                </a:solidFill>
                <a:latin typeface="Alexandria" charset="0"/>
                <a:cs typeface="Alexandria" charset="0"/>
              </a:rPr>
              <a:t> للعدسة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942308" y="2277336"/>
            <a:ext cx="10325177" cy="2775055"/>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عامل التقطيع</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غالبا ما يكون المستشعر الرقمي للكاميرا أصغر من فيلم (35ملم) إلا إذا كانت الكاميرا (</a:t>
            </a:r>
            <a:r>
              <a:rPr lang="en-US" dirty="0">
                <a:latin typeface="Alexandria" charset="0"/>
                <a:cs typeface="Alexandria" charset="0"/>
              </a:rPr>
              <a:t>Full frame</a:t>
            </a:r>
            <a:r>
              <a:rPr lang="ar-SA" dirty="0">
                <a:latin typeface="Alexandria" charset="0"/>
                <a:cs typeface="Alexandria" charset="0"/>
              </a:rPr>
              <a:t>) الإطار الكامل لكنها مرتفعة التكلفة جدا.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فغالبا ما يكون المستشعر الرقمي أصغر من الإطار الكامل ويؤدي هذا الانخفاض في حجم المستشعر إلي قطع زوايا الصور، وهي العملية التي يطلق عليها المصورون "الاقتطاع".</a:t>
            </a:r>
          </a:p>
          <a:p>
            <a:pPr marL="285750" indent="-285750" algn="just" defTabSz="914400" rtl="1" eaLnBrk="1" latinLnBrk="0" hangingPunct="1">
              <a:lnSpc>
                <a:spcPts val="2500"/>
              </a:lnSpc>
              <a:spcBef>
                <a:spcPts val="1200"/>
              </a:spcBef>
              <a:buFont typeface="Wingdings" pitchFamily="2" charset="2"/>
              <a:buChar char="§"/>
            </a:pPr>
            <a:r>
              <a:rPr lang="ar-SA" dirty="0" err="1">
                <a:latin typeface="Alexandria" charset="0"/>
                <a:cs typeface="Alexandria" charset="0"/>
              </a:rPr>
              <a:t>الشئ</a:t>
            </a:r>
            <a:r>
              <a:rPr lang="ar-SA" dirty="0">
                <a:latin typeface="Alexandria" charset="0"/>
                <a:cs typeface="Alexandria" charset="0"/>
              </a:rPr>
              <a:t> المثير للاهتمام هو أن الصورة لا تقطع في الواقع من قبل المستشعر أو الكاميرا وإنما ببساطة يتم تجاهل أجزاء من الصورة.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6336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a:t>
            </a:r>
            <a:r>
              <a:rPr lang="en-US" sz="2400" b="1" dirty="0">
                <a:solidFill>
                  <a:srgbClr val="C00000"/>
                </a:solidFill>
                <a:latin typeface="Alexandria" charset="0"/>
                <a:cs typeface="Alexandria" charset="0"/>
              </a:rPr>
              <a:t>Focal Length</a:t>
            </a:r>
            <a:r>
              <a:rPr lang="ar-SA" sz="2400" b="1" dirty="0">
                <a:solidFill>
                  <a:srgbClr val="C00000"/>
                </a:solidFill>
                <a:latin typeface="Alexandria" charset="0"/>
                <a:cs typeface="Alexandria" charset="0"/>
              </a:rPr>
              <a:t> للعدسة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942308" y="2452391"/>
            <a:ext cx="10325177" cy="182607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 للحصول علي نفس مجال الرؤية 135ملم مثبتة عل كاميرا كاملة الإطار، ستحتاج إلي عدسة 100ملم علي كاميرا مستشعر مقطوع (</a:t>
            </a:r>
            <a:r>
              <a:rPr lang="en-US" dirty="0">
                <a:latin typeface="Alexandria" charset="0"/>
                <a:cs typeface="Alexandria" charset="0"/>
              </a:rPr>
              <a:t>X</a:t>
            </a:r>
            <a:r>
              <a:rPr lang="ar-SA" dirty="0">
                <a:latin typeface="Alexandria" charset="0"/>
                <a:cs typeface="Alexandria" charset="0"/>
              </a:rPr>
              <a:t>1.3).</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فمثلا: إذا كنت تقف من مكان ما ويمكنك احتواء بناية في الاطار الخاص بك باستخدام عدسة 135 ملم علي كاميرا كاملة الاطار 35ملم، فستحتاج إلي عدسة أوسع بكثير ببعد بؤري 100 ملم لتتمكن من احتواء نفس المبني علي كاميرا مستشعر مقطوع.</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85835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واهتزاز الكاميرا</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942308" y="1875899"/>
            <a:ext cx="10325177" cy="3570145"/>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البعد البؤري واهتزاز الكاميرا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عندما تقوم بحمل كاميرا، ‏بغض النظر عن مدى ثبات يديك، ستتحرك الكاميرا عندما تقوم بالضغط على مغلاق (غالق) الكاميرا.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تسبب هذه الحركة ضبابية في الصورة بدرجات متفاوتة؛ في بعض الأحيان تكون غير ملحوظة وفي أوقات أخري تكون مشكلة حقيقية.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لسوء الحظ، عند استخدام العدسات البؤرية الأعلى، العدسات المقربة، يتم تضخيم هذا الاهتزاز أو الحركة بفعل كون مجال الرؤية للعدسة أصغر من العدسات ذات الزاوية العريضة أو العادية.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لذلك، يكون من الصعب الحصول على صورة حادة عند الأبعاد البؤرية المقربة، خاصة الأبعاد البؤرية القصوى.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34410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واهتزاز الكاميرا</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6467707" y="2244610"/>
            <a:ext cx="4799778" cy="262116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لتقليل هذه الاهتزاز، يمكنك تثبيت الكاميرا علي حامل ثلاثي القوائم أو دعامة أخري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ومن الإعدادات الأخرى التي تساعد علي تقليل اهتزاز الكاميرا استخدام سرعة غالق أسرع.</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كلما زادت سرعة غالق الكاميرا سيتم التقاط أقل قدر من الحركة.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descr="Journey to media: اساسيات التصوير الفوتوغرافي">
            <a:extLst>
              <a:ext uri="{FF2B5EF4-FFF2-40B4-BE49-F238E27FC236}">
                <a16:creationId xmlns:a16="http://schemas.microsoft.com/office/drawing/2014/main" id="{4EBAF633-DA4A-A6F8-2554-CBAAB91123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2228642"/>
            <a:ext cx="5479783" cy="3291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8270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أنواع العدسات في الكاميرات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1822657" y="2531873"/>
            <a:ext cx="8909199" cy="133882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يمكن تصنيف عدسات الكاميرا إلي نوعين أساسيين:</a:t>
            </a:r>
          </a:p>
          <a:p>
            <a:pPr marL="342900" indent="-342900" algn="ctr" defTabSz="914400" rtl="1" eaLnBrk="1" latinLnBrk="0" hangingPunct="1">
              <a:lnSpc>
                <a:spcPts val="2500"/>
              </a:lnSpc>
              <a:spcBef>
                <a:spcPts val="1200"/>
              </a:spcBef>
              <a:buFont typeface="+mj-lt"/>
              <a:buAutoNum type="arabicPeriod"/>
            </a:pPr>
            <a:r>
              <a:rPr lang="ar-SA" b="1" dirty="0">
                <a:solidFill>
                  <a:srgbClr val="FF0000"/>
                </a:solidFill>
                <a:latin typeface="Alexandria" charset="0"/>
                <a:cs typeface="Alexandria" charset="0"/>
              </a:rPr>
              <a:t>العدسات الثابتة (البرايم).</a:t>
            </a:r>
          </a:p>
          <a:p>
            <a:pPr marL="342900" indent="-342900" algn="ctr" defTabSz="914400" rtl="1" eaLnBrk="1" latinLnBrk="0" hangingPunct="1">
              <a:lnSpc>
                <a:spcPts val="2500"/>
              </a:lnSpc>
              <a:spcBef>
                <a:spcPts val="1200"/>
              </a:spcBef>
              <a:buFont typeface="+mj-lt"/>
              <a:buAutoNum type="arabicPeriod"/>
            </a:pPr>
            <a:r>
              <a:rPr lang="ar-SA" b="1" dirty="0">
                <a:solidFill>
                  <a:srgbClr val="002060"/>
                </a:solidFill>
                <a:latin typeface="Alexandria" charset="0"/>
                <a:cs typeface="Alexandria" charset="0"/>
              </a:rPr>
              <a:t>العدسات المتغيرة (الزووم)</a:t>
            </a:r>
            <a:endParaRPr lang="en-US" b="1" dirty="0">
              <a:solidFill>
                <a:srgbClr val="002060"/>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70470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عدسات البرايم</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942308" y="1875899"/>
            <a:ext cx="10325177" cy="2454454"/>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هي عدسات لها أطوال بؤرية ثابتة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المزايا الرئيسية للعدسات الثابتة هي حجمها ووزنها وكذلك الفتحة </a:t>
            </a:r>
            <a:r>
              <a:rPr lang="ar-SA" dirty="0" err="1">
                <a:latin typeface="Alexandria" charset="0"/>
                <a:cs typeface="Alexandria" charset="0"/>
              </a:rPr>
              <a:t>القصوي</a:t>
            </a:r>
            <a:r>
              <a:rPr lang="ar-SA" dirty="0">
                <a:latin typeface="Alexandria" charset="0"/>
                <a:cs typeface="Alexandria" charset="0"/>
              </a:rPr>
              <a:t> للعدسة.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تميل العدسات ثابتة البعد البؤري إلي التوفر علي فتحة أكبر حجما (</a:t>
            </a:r>
            <a:r>
              <a:rPr lang="en-US" dirty="0">
                <a:latin typeface="Alexandria" charset="0"/>
                <a:cs typeface="Alexandria" charset="0"/>
              </a:rPr>
              <a:t>F1.4, F2.8</a:t>
            </a:r>
            <a:r>
              <a:rPr lang="ar-SA" dirty="0">
                <a:latin typeface="Alexandria" charset="0"/>
                <a:cs typeface="Alexandria" charset="0"/>
              </a:rPr>
              <a:t>) وهذه ميزة عند التصوير في ظروف الإضاءة المنخفضة لأنها ستزيد من إمكانية حمل الكاميرا باليد وتجميدها دون اهتزاز أو ضبابية ناتجة عن التعريض الضوئي لفترة أطول. </a:t>
            </a:r>
          </a:p>
          <a:p>
            <a:pPr marL="285750" indent="-285750" algn="just" defTabSz="914400" rtl="1" eaLnBrk="1" latinLnBrk="0" hangingPunct="1">
              <a:lnSpc>
                <a:spcPts val="2500"/>
              </a:lnSpc>
              <a:spcBef>
                <a:spcPts val="1200"/>
              </a:spcBef>
              <a:buFont typeface="Wingdings" pitchFamily="2" charset="2"/>
              <a:buChar char="§"/>
            </a:pP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20383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أنواع عدسات البرايم</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4226312" y="1875899"/>
            <a:ext cx="7041173" cy="4025526"/>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FF0000"/>
                </a:solidFill>
                <a:latin typeface="Alexandria" charset="0"/>
                <a:cs typeface="Alexandria" charset="0"/>
              </a:rPr>
              <a:t>1. العدسة القياسية (</a:t>
            </a:r>
            <a:r>
              <a:rPr lang="en-US" sz="1600" b="1" dirty="0">
                <a:solidFill>
                  <a:srgbClr val="FF0000"/>
                </a:solidFill>
                <a:latin typeface="Alexandria" charset="0"/>
                <a:cs typeface="Alexandria" charset="0"/>
              </a:rPr>
              <a:t>Normal Lens</a:t>
            </a:r>
            <a:r>
              <a:rPr lang="ar-SA" sz="1600" b="1" dirty="0">
                <a:solidFill>
                  <a:srgbClr val="FF0000"/>
                </a:solidFill>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هي عدسة ثابتة البعد البؤري قيمتها (50ملم).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تسمي بالعدسة القياسية لأنها تغطي نفس الزاوية التي تغطيها عين الإنسان.</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تتوفر هذه العدسة عادة بأسعار معقولة وبفتحة عدسة واسعة.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لا تخلق تأثيرات إضافية في التصوير الفوتوغرافي.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لديها نفس منظور ورؤية وتأثير العين البشرية.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تسمي أيضا بالعدسة الطبيعية، حيث لا ينتج عنها أي تشوهات بصرية.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تعطي عمق ميدان متوسط.</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descr="Canon EF 50mm f/1.8 STM Standard Lens: Buy Online at Best Price in Egypt -  Souq is now Amazon.eg">
            <a:extLst>
              <a:ext uri="{FF2B5EF4-FFF2-40B4-BE49-F238E27FC236}">
                <a16:creationId xmlns:a16="http://schemas.microsoft.com/office/drawing/2014/main" id="{8FCC9765-F76F-78AA-FD76-516146680B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279" y="2514773"/>
            <a:ext cx="3205108" cy="260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5321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أنواع عدسات البرايم</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3858322" y="1775540"/>
            <a:ext cx="7409163" cy="3884461"/>
          </a:xfrm>
          <a:prstGeom prst="rect">
            <a:avLst/>
          </a:prstGeom>
          <a:noFill/>
        </p:spPr>
        <p:txBody>
          <a:bodyPr wrap="square" rtlCol="0">
            <a:spAutoFit/>
          </a:bodyPr>
          <a:lstStyle/>
          <a:p>
            <a:pPr algn="just" defTabSz="914400" rtl="1" eaLnBrk="1" latinLnBrk="0" hangingPunct="1">
              <a:lnSpc>
                <a:spcPts val="2500"/>
              </a:lnSpc>
              <a:spcBef>
                <a:spcPts val="600"/>
              </a:spcBef>
            </a:pPr>
            <a:r>
              <a:rPr lang="ar-SA" sz="1600" b="1" dirty="0">
                <a:solidFill>
                  <a:srgbClr val="FF0000"/>
                </a:solidFill>
                <a:latin typeface="Alexandria" charset="0"/>
                <a:cs typeface="Alexandria" charset="0"/>
              </a:rPr>
              <a:t>2. العدسة الواسعة (</a:t>
            </a:r>
            <a:r>
              <a:rPr lang="en-US" sz="1600" b="1" dirty="0">
                <a:solidFill>
                  <a:srgbClr val="FF0000"/>
                </a:solidFill>
                <a:latin typeface="Alexandria" charset="0"/>
                <a:cs typeface="Alexandria" charset="0"/>
              </a:rPr>
              <a:t>Wide angle</a:t>
            </a:r>
            <a:r>
              <a:rPr lang="ar-SA" sz="1600" b="1" dirty="0">
                <a:solidFill>
                  <a:srgbClr val="FF0000"/>
                </a:solidFill>
                <a:latin typeface="Alexandria" charset="0"/>
                <a:cs typeface="Alexandria" charset="0"/>
              </a:rPr>
              <a:t>)</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هي عدسة ثابتة البعد البؤري</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بعدها البؤري يكون أقل من 50 ملم.</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قصيرة البعد البؤري، ولذلك تظهر صورها مشوهة الأطراف.</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تستخدم هذه العدسة في التصوير ضمن المساحات الضيقة وفي تصوير المناظر الطبيعية.</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تتوفر بأبعاد متعددة منها: 20 ملم، 24 ملم، 28ملم، 35ملم وغيرها.</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وتدخل ضمنها عدسة عين السمكة التي تعطي صورة دائرية تغطي 180 درجة.</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تغطي أكبر مساحة من المشهد الجاري تصويره.</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تعطي عمق ميدان كبير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descr="Best Wide Angle Lenses in 2023 for Nikon, Canon &amp; More">
            <a:extLst>
              <a:ext uri="{FF2B5EF4-FFF2-40B4-BE49-F238E27FC236}">
                <a16:creationId xmlns:a16="http://schemas.microsoft.com/office/drawing/2014/main" id="{51350DBA-88A8-7E02-4D25-04A62ADFA97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987" t="3917" r="12335" b="7582"/>
          <a:stretch/>
        </p:blipFill>
        <p:spPr bwMode="auto">
          <a:xfrm>
            <a:off x="762000" y="2197380"/>
            <a:ext cx="2579581" cy="2141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7841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أنواع عدسات البرايم</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4248616" y="1786691"/>
            <a:ext cx="7018870" cy="4031809"/>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3-العدسة المقربة (</a:t>
            </a:r>
            <a:r>
              <a:rPr lang="en-US" b="1" dirty="0">
                <a:solidFill>
                  <a:srgbClr val="FF0000"/>
                </a:solidFill>
                <a:latin typeface="Alexandria" charset="0"/>
                <a:cs typeface="Alexandria" charset="0"/>
              </a:rPr>
              <a:t>Telephoto</a:t>
            </a:r>
            <a:r>
              <a:rPr lang="ar-SA" b="1" dirty="0">
                <a:solidFill>
                  <a:srgbClr val="FF0000"/>
                </a:solidFill>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وهي عدسة ثابتة البعد البؤري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يكون بعدها البؤري أكبر من 50ملم.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وهي عدسة طويلة البعد البؤري، وضيقة الزاوية.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تستخدم عادة في التصوير الرياضي وفي تصوير الحيوانات والطيور.</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تتوفر هذه العدسة بأبعاد متعددة منها 70ملم، 85ملم، 105ملم، 200ملم، 400ملم، وغيرها.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تصوير الأشياء والأهداف البعيدة.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تبدو الصور أقرب مما هي عليه في الواقع.</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descr="What is a Telephoto Lens - Blur - Image">
            <a:extLst>
              <a:ext uri="{FF2B5EF4-FFF2-40B4-BE49-F238E27FC236}">
                <a16:creationId xmlns:a16="http://schemas.microsoft.com/office/drawing/2014/main" id="{413FB1CC-128F-CE8E-89AC-D61BC6CE41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 y="2357211"/>
            <a:ext cx="3078766" cy="2427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5836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أنواع عدسات البرايم</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6073698" y="2032017"/>
            <a:ext cx="5171485" cy="3249544"/>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4-عدسة الماكرو (</a:t>
            </a:r>
            <a:r>
              <a:rPr lang="en-US" b="1" dirty="0">
                <a:solidFill>
                  <a:srgbClr val="FF0000"/>
                </a:solidFill>
                <a:latin typeface="Alexandria" charset="0"/>
                <a:cs typeface="Alexandria" charset="0"/>
              </a:rPr>
              <a:t>Macro</a:t>
            </a:r>
            <a:r>
              <a:rPr lang="ar-SA" b="1" dirty="0">
                <a:solidFill>
                  <a:srgbClr val="FF0000"/>
                </a:solidFill>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وهي عدسة ثابتة البعد البؤري.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وتستخدم لتكبير المواضيع الصغيرة كالنباتات الصغيرة، الحشرات، والعملات المعدنية الصغيرة.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تتوفر هذه العدسة بأبعاد متعددة منها: 60ملم، 85ملم، 100ملم، وغيرها.</a:t>
            </a:r>
          </a:p>
          <a:p>
            <a:pPr marL="285750" indent="-285750" algn="just" defTabSz="914400" rtl="1" eaLnBrk="1" latinLnBrk="0" hangingPunct="1">
              <a:lnSpc>
                <a:spcPts val="2500"/>
              </a:lnSpc>
              <a:spcBef>
                <a:spcPts val="1200"/>
              </a:spcBef>
              <a:buFont typeface="Wingdings" pitchFamily="2" charset="2"/>
              <a:buChar char="§"/>
            </a:pP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descr="FAQ: What is a Macro Lens? - 42 West, the Adorama Learning Center">
            <a:extLst>
              <a:ext uri="{FF2B5EF4-FFF2-40B4-BE49-F238E27FC236}">
                <a16:creationId xmlns:a16="http://schemas.microsoft.com/office/drawing/2014/main" id="{C2DD56DD-B76B-F89D-FB71-FBA3DCAA13C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848" t="8607" b="18312"/>
          <a:stretch/>
        </p:blipFill>
        <p:spPr bwMode="auto">
          <a:xfrm>
            <a:off x="728547" y="2197379"/>
            <a:ext cx="5163657" cy="3249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1880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عدسة الزووم (</a:t>
            </a:r>
            <a:r>
              <a:rPr lang="en-US" sz="2400" b="1" dirty="0">
                <a:solidFill>
                  <a:srgbClr val="C00000"/>
                </a:solidFill>
                <a:latin typeface="Alexandria" charset="0"/>
                <a:cs typeface="Alexandria" charset="0"/>
              </a:rPr>
              <a:t>Zoom</a:t>
            </a:r>
            <a:r>
              <a:rPr lang="ar-SA" sz="2400" b="1" dirty="0">
                <a:solidFill>
                  <a:srgbClr val="C00000"/>
                </a:solidFill>
                <a:latin typeface="Alexandria" charset="0"/>
                <a:cs typeface="Alexandria" charset="0"/>
              </a:rPr>
              <a:t>)</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942308" y="1831295"/>
            <a:ext cx="10325177" cy="403180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وهي عدسة متغيرة البعد البؤري.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وهي التي تتوفر عادة مع معظم الكاميرات كعدسة أساسية، خاصة في مجال العمل الصحفي.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وهي تعتبر بمثابة عدة عدسات في عدسة واحدة، حيث توفر مجالا واسعا للبعد البؤري.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ومن أنواع العدسات المتغيرة البعد البؤري :18-35ملم، 28-70ملم، 35-105ملم، 75-300ملم وغيرها.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عدسة لديها أطوال بؤرية متغيرة ويتم ذلك عن طريق تغيير طول العدسة ماديا.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يتم التعبير عن طولها البؤري عادة كنطاق فمثلا 18-55ملم أو 70-300ملم.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الميزة الأساسية التي توفرها هذه النوعية من العدسات هي المرونة الخلاقة التي تمنحها للمصور لأنه يستطيع التكبير والتصغير كأداة تركيبية قوية دون الحاجة إلي التحرك.</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أكثر أنواع العدسات مناسبة للتصوير الصحفي والإعلامي والإخباري.</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12781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عدسة الزووم (</a:t>
            </a:r>
            <a:r>
              <a:rPr lang="en-US" sz="2400" b="1" dirty="0">
                <a:solidFill>
                  <a:srgbClr val="C00000"/>
                </a:solidFill>
                <a:latin typeface="Alexandria" charset="0"/>
                <a:cs typeface="Alexandria" charset="0"/>
              </a:rPr>
              <a:t>Zoom</a:t>
            </a:r>
            <a:r>
              <a:rPr lang="ar-SA" sz="2400" b="1" dirty="0">
                <a:solidFill>
                  <a:srgbClr val="C00000"/>
                </a:solidFill>
                <a:latin typeface="Alexandria" charset="0"/>
                <a:cs typeface="Alexandria" charset="0"/>
              </a:rPr>
              <a:t>)</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6096000" y="1875899"/>
            <a:ext cx="5171485" cy="2941767"/>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سلبيات العدسة الزووم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عامل تقني: بسبب مجموعة العدسات المتتالية التي تحتويها هذه النوعية من العدسات مما يحول دون الحصول علي صورة شديدة الحدة خاصة في الظروف الإضاءة الضعيفة.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عامل فني: حيث ينظر المحترفون إلي عدسة الزووم علي أنها وسيلة لتغيير حجم اللقطة دون التأثير في الخصائص الفنية للصورة.</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close-up of a camera lens&#10;&#10;Description automatically generated">
            <a:extLst>
              <a:ext uri="{FF2B5EF4-FFF2-40B4-BE49-F238E27FC236}">
                <a16:creationId xmlns:a16="http://schemas.microsoft.com/office/drawing/2014/main" id="{5EDA6D49-56E6-86F6-EBA6-A1ABB040D5C3}"/>
              </a:ext>
            </a:extLst>
          </p:cNvPr>
          <p:cNvPicPr>
            <a:picLocks noChangeAspect="1"/>
          </p:cNvPicPr>
          <p:nvPr/>
        </p:nvPicPr>
        <p:blipFill>
          <a:blip r:embed="rId3"/>
          <a:stretch>
            <a:fillRect/>
          </a:stretch>
        </p:blipFill>
        <p:spPr>
          <a:xfrm>
            <a:off x="801854" y="2228620"/>
            <a:ext cx="5008970" cy="363261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extLst>
      <p:ext uri="{BB962C8B-B14F-4D97-AF65-F5344CB8AC3E}">
        <p14:creationId xmlns:p14="http://schemas.microsoft.com/office/powerpoint/2010/main" val="4041958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والاستخدام المناسب للعدسات</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409714" y="1820144"/>
            <a:ext cx="5857771" cy="4025526"/>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FF0000"/>
                </a:solidFill>
                <a:latin typeface="Alexandria" charset="0"/>
                <a:cs typeface="Alexandria" charset="0"/>
              </a:rPr>
              <a:t>العدسات متسعة الزاوية للغاية من 14 إلي 24 ملم.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عدسات الزاوية واسعة النطاق هي الخيار الأكثر شعبية والأمثل لتصوير:</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المناظر الطبيعية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الأبنية المعمارية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الصور الجماعية الكبيرة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المساجد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الغابات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ناطحات السحاب... إلخ</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ity skyline at night&#10;&#10;Description automatically generated">
            <a:extLst>
              <a:ext uri="{FF2B5EF4-FFF2-40B4-BE49-F238E27FC236}">
                <a16:creationId xmlns:a16="http://schemas.microsoft.com/office/drawing/2014/main" id="{447B13E3-5B57-0459-9BB1-D4B1708FED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9793" y="2277562"/>
            <a:ext cx="4467408" cy="3186278"/>
          </a:xfrm>
          <a:prstGeom prst="rect">
            <a:avLst/>
          </a:prstGeom>
        </p:spPr>
      </p:pic>
    </p:spTree>
    <p:extLst>
      <p:ext uri="{BB962C8B-B14F-4D97-AF65-F5344CB8AC3E}">
        <p14:creationId xmlns:p14="http://schemas.microsoft.com/office/powerpoint/2010/main" val="3366672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والاستخدام المناسب للعدسات</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6096000" y="2141974"/>
            <a:ext cx="4933592" cy="2300566"/>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العدسات متسعة الزاوية من 24 إلى 35 ملم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يتم استخدام الزاوية الواسعة علي نطاق واسع من قبل المصورين الصحفيين لتوثيق الحالات لأنها واسعة بما يكفي لتشمل الكثير من السياق وتبدو واقعية.</a:t>
            </a:r>
          </a:p>
          <a:p>
            <a:pPr marL="285750" indent="-285750" algn="just" defTabSz="914400" rtl="1" eaLnBrk="1" latinLnBrk="0" hangingPunct="1">
              <a:lnSpc>
                <a:spcPts val="2500"/>
              </a:lnSpc>
              <a:spcBef>
                <a:spcPts val="1200"/>
              </a:spcBef>
              <a:buFont typeface="Wingdings" pitchFamily="2" charset="2"/>
              <a:buChar char="§"/>
            </a:pP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group of boats in a harbor&#10;&#10;Description automatically generated">
            <a:extLst>
              <a:ext uri="{FF2B5EF4-FFF2-40B4-BE49-F238E27FC236}">
                <a16:creationId xmlns:a16="http://schemas.microsoft.com/office/drawing/2014/main" id="{F7AA7567-05F9-4910-63AB-32BC21097F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2141974"/>
            <a:ext cx="4479073" cy="3788399"/>
          </a:xfrm>
          <a:prstGeom prst="rect">
            <a:avLst/>
          </a:prstGeom>
        </p:spPr>
      </p:pic>
    </p:spTree>
    <p:extLst>
      <p:ext uri="{BB962C8B-B14F-4D97-AF65-F5344CB8AC3E}">
        <p14:creationId xmlns:p14="http://schemas.microsoft.com/office/powerpoint/2010/main" val="668508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والاستخدام المناسب للعدسات</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959867" y="1939675"/>
            <a:ext cx="5290431" cy="2775055"/>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العدسات الطبيعية من 35 إلي 70 ملم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تُسجل هذه العدسة ما تراه العين البشرية، قريبة جدا من منظور العين البشرية.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وهي مناسبة للتصوير في الشارع أو الأصدقاء في مكان مغلق مثل طاولة عشاء أو علي مقهي.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 </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person and person sitting at a table&#10;&#10;Description automatically generated">
            <a:extLst>
              <a:ext uri="{FF2B5EF4-FFF2-40B4-BE49-F238E27FC236}">
                <a16:creationId xmlns:a16="http://schemas.microsoft.com/office/drawing/2014/main" id="{02343A49-A22C-3429-4EBD-FAF7BFCF72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0849" y="2162037"/>
            <a:ext cx="5029316" cy="3676894"/>
          </a:xfrm>
          <a:prstGeom prst="rect">
            <a:avLst/>
          </a:prstGeom>
        </p:spPr>
      </p:pic>
    </p:spTree>
    <p:extLst>
      <p:ext uri="{BB962C8B-B14F-4D97-AF65-F5344CB8AC3E}">
        <p14:creationId xmlns:p14="http://schemas.microsoft.com/office/powerpoint/2010/main" val="2740301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والاستخدام المناسب للعدسات</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419493" y="1875899"/>
            <a:ext cx="5847992" cy="3249544"/>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العدسات المقربة المتوسطة من 70 إلي 105 ملم.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هذا النطاق مناسب وجيد  لتصوير البورتريه/ الصور الشخصية.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حيث إن المنظور الطبيعي للعدسة سيفصل الوجه عن الخلفية دون عزل الوجه تماما.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كما أنها مناسبة للتصوير الفوتوغرافي عن قرب أو التصوير الماكرو.</a:t>
            </a:r>
          </a:p>
          <a:p>
            <a:pPr marL="285750" indent="-285750" algn="just" defTabSz="914400" rtl="1" eaLnBrk="1" latinLnBrk="0" hangingPunct="1">
              <a:lnSpc>
                <a:spcPts val="2500"/>
              </a:lnSpc>
              <a:spcBef>
                <a:spcPts val="1200"/>
              </a:spcBef>
              <a:buFont typeface="Wingdings" pitchFamily="2" charset="2"/>
              <a:buChar char="§"/>
            </a:pP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بورتريه تصوير, تصوير الصنعاني افضلمصور بورترت في اليمن من تصميم مصورين  Mohammde Alsanani- mohammde242 - impiantidentalipisa.com">
            <a:extLst>
              <a:ext uri="{FF2B5EF4-FFF2-40B4-BE49-F238E27FC236}">
                <a16:creationId xmlns:a16="http://schemas.microsoft.com/office/drawing/2014/main" id="{961002BB-A03F-8E67-BA63-E4CB7E3C47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4179" y="2145284"/>
            <a:ext cx="2750633" cy="3736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0598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والاستخدام المناسب للعدسات</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6488735" y="2030097"/>
            <a:ext cx="4675510" cy="1826077"/>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العدسات المقربة جدا من 105 إلي 400 ملم.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تستخدم العدسات في هذا النطاق في كثير من الأحيان للمشاهد البعيدة مثل الرياضة، الحياة البرية، تصوير الطيور.</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lose up of a yellow flower&#10;&#10;Description automatically generated">
            <a:extLst>
              <a:ext uri="{FF2B5EF4-FFF2-40B4-BE49-F238E27FC236}">
                <a16:creationId xmlns:a16="http://schemas.microsoft.com/office/drawing/2014/main" id="{911CB593-88F4-ACE1-5FBB-47B39254D0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5925" y="2142064"/>
            <a:ext cx="5340350" cy="3321050"/>
          </a:xfrm>
          <a:prstGeom prst="rect">
            <a:avLst/>
          </a:prstGeom>
        </p:spPr>
      </p:pic>
    </p:spTree>
    <p:extLst>
      <p:ext uri="{BB962C8B-B14F-4D97-AF65-F5344CB8AC3E}">
        <p14:creationId xmlns:p14="http://schemas.microsoft.com/office/powerpoint/2010/main" val="1116464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العدسة وضبط الوضوح </a:t>
            </a:r>
            <a:r>
              <a:rPr lang="en-US" sz="2400" b="1" dirty="0">
                <a:solidFill>
                  <a:srgbClr val="C00000"/>
                </a:solidFill>
                <a:latin typeface="Alexandria" charset="0"/>
                <a:cs typeface="Alexandria" charset="0"/>
              </a:rPr>
              <a:t>Focusing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066895" y="1875899"/>
            <a:ext cx="6200590" cy="4217886"/>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تتم عملية ضبط الوضوح </a:t>
            </a:r>
            <a:r>
              <a:rPr lang="en-US" sz="1600" dirty="0">
                <a:latin typeface="Alexandria" charset="0"/>
                <a:cs typeface="Alexandria" charset="0"/>
              </a:rPr>
              <a:t>Focusing</a:t>
            </a:r>
            <a:r>
              <a:rPr lang="ar-SA" sz="1600" dirty="0">
                <a:latin typeface="Alexandria" charset="0"/>
                <a:cs typeface="Alexandria" charset="0"/>
              </a:rPr>
              <a:t> عن طريق تحريك بعض الأجزاء البصرية الداخلية المسؤولة عن ضبط الوضوح، فهذه العملية ما هي إلا تغيير في المسافة بين العناصر الداخلية للعدسة سواء بإبعادها أو تقريبها من بعضها البعض ومن ثم تعديل المسافة بين العدسة والسطح الحساس للكاميرا الرقمية حتى تحصل على صورة مضبوطة البؤرة أي حادة التفاصيل.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فالتركيز البؤري يعني ضبط المسافة ما بين العدسة والموضوع الجاري تصويره، وعندما تكون الصورة داخل التركيز البؤري واضحة تماما تسمي الصورة (</a:t>
            </a:r>
            <a:r>
              <a:rPr lang="en-US" sz="1600" dirty="0">
                <a:latin typeface="Alexandria" charset="0"/>
                <a:cs typeface="Alexandria" charset="0"/>
              </a:rPr>
              <a:t>In Focus</a:t>
            </a:r>
            <a:r>
              <a:rPr lang="ar-SA" sz="1600" dirty="0">
                <a:latin typeface="Alexandria" charset="0"/>
                <a:cs typeface="Alexandria" charset="0"/>
              </a:rPr>
              <a:t>)، وعندما تكون الصورة خارج التركيز البؤري تسمي (</a:t>
            </a:r>
            <a:r>
              <a:rPr lang="en-US" sz="1600" dirty="0">
                <a:latin typeface="Alexandria" charset="0"/>
                <a:cs typeface="Alexandria" charset="0"/>
              </a:rPr>
              <a:t>Out of Focus</a:t>
            </a:r>
            <a:r>
              <a:rPr lang="ar-SA" sz="1600" dirty="0">
                <a:latin typeface="Alexandria" charset="0"/>
                <a:cs typeface="Alexandria" charset="0"/>
              </a:rPr>
              <a:t>) أي غير واضحة المعالم.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يتم ضبط الفوكس من خلال حلقة التركيز البؤري الموجودة بالكاميرا (</a:t>
            </a:r>
            <a:r>
              <a:rPr lang="en-US" sz="1600" dirty="0">
                <a:latin typeface="Alexandria" charset="0"/>
                <a:cs typeface="Alexandria" charset="0"/>
              </a:rPr>
              <a:t>Focus ring</a:t>
            </a:r>
            <a:r>
              <a:rPr lang="ar-SA" sz="1600" dirty="0">
                <a:latin typeface="Alexandria" charset="0"/>
                <a:cs typeface="Alexandria" charset="0"/>
              </a:rPr>
              <a:t>).</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3" descr="Capture21">
            <a:extLst>
              <a:ext uri="{FF2B5EF4-FFF2-40B4-BE49-F238E27FC236}">
                <a16:creationId xmlns:a16="http://schemas.microsoft.com/office/drawing/2014/main" id="{7C1BACC7-E1BB-E19D-24B1-8E18DAB72B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357211"/>
            <a:ext cx="4033024" cy="275829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0044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فتحة العدسة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691631" y="2101396"/>
            <a:ext cx="5558061" cy="214667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فتحة العدسة هي المسؤول عن التحكم بكمية الضوء الذي يصل إلي المستشعر بالكاميرا الرقمية.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الحدقة هي الفتحة الموجودة في عدسة الكاميرا، وهي عبارة عن شفرات معدنية مستديرة بها فتحات لضبط مقدار الضوء الذي يمكن أن يصل للمستشعر الرقمي.</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4" descr="Aperture - Wikipedia">
            <a:extLst>
              <a:ext uri="{FF2B5EF4-FFF2-40B4-BE49-F238E27FC236}">
                <a16:creationId xmlns:a16="http://schemas.microsoft.com/office/drawing/2014/main" id="{595B4D05-6775-3662-AC03-093252F32D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 y="2291789"/>
            <a:ext cx="4699269" cy="2347942"/>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259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قيم الوقفة في فتحة العدسة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2346765" y="1875899"/>
            <a:ext cx="8920720" cy="710387"/>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dirty="0">
                <a:latin typeface="Alexandria" charset="0"/>
                <a:cs typeface="Alexandria" charset="0"/>
              </a:rPr>
              <a:t>زيادة واحدة في أي من وقفات فتحة العدسة معناه مضاعفة كمية الضوء أو خفضه إلي النصف، وهذا هو المعروف باسم الوقفة الواحدة (</a:t>
            </a:r>
            <a:r>
              <a:rPr lang="en-US" sz="1600" dirty="0">
                <a:latin typeface="Alexandria" charset="0"/>
                <a:cs typeface="Alexandria" charset="0"/>
              </a:rPr>
              <a:t>One stop</a:t>
            </a:r>
            <a:r>
              <a:rPr lang="ar-SA" sz="1600" dirty="0">
                <a:latin typeface="Alexandria" charset="0"/>
                <a:cs typeface="Alexandria" charset="0"/>
              </a:rPr>
              <a:t>).</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diagram of different types of camera lenses&#10;&#10;Description automatically generated">
            <a:extLst>
              <a:ext uri="{FF2B5EF4-FFF2-40B4-BE49-F238E27FC236}">
                <a16:creationId xmlns:a16="http://schemas.microsoft.com/office/drawing/2014/main" id="{6AF3E508-3FBF-A1A3-A6E1-4DF426E7F806}"/>
              </a:ext>
            </a:extLst>
          </p:cNvPr>
          <p:cNvPicPr>
            <a:picLocks noChangeAspect="1"/>
          </p:cNvPicPr>
          <p:nvPr/>
        </p:nvPicPr>
        <p:blipFill rotWithShape="1">
          <a:blip r:embed="rId3"/>
          <a:srcRect l="4170" t="20066" r="14928" b="5258"/>
          <a:stretch/>
        </p:blipFill>
        <p:spPr>
          <a:xfrm>
            <a:off x="918381" y="2689774"/>
            <a:ext cx="4979258" cy="3263701"/>
          </a:xfrm>
          <a:prstGeom prst="rect">
            <a:avLst/>
          </a:prstGeom>
          <a:ln>
            <a:solidFill>
              <a:srgbClr val="00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Picture 7" descr="A diagram of a camera lens&#10;&#10;Description automatically generated">
            <a:extLst>
              <a:ext uri="{FF2B5EF4-FFF2-40B4-BE49-F238E27FC236}">
                <a16:creationId xmlns:a16="http://schemas.microsoft.com/office/drawing/2014/main" id="{2149CF5F-BA3C-3BB7-FBC6-03FEE9BFBBCE}"/>
              </a:ext>
            </a:extLst>
          </p:cNvPr>
          <p:cNvPicPr>
            <a:picLocks noChangeAspect="1"/>
          </p:cNvPicPr>
          <p:nvPr/>
        </p:nvPicPr>
        <p:blipFill rotWithShape="1">
          <a:blip r:embed="rId4"/>
          <a:srcRect l="6557" t="2107" r="8279" b="18923"/>
          <a:stretch/>
        </p:blipFill>
        <p:spPr>
          <a:xfrm>
            <a:off x="6367346" y="2679899"/>
            <a:ext cx="4510405" cy="3273576"/>
          </a:xfrm>
          <a:prstGeom prst="rect">
            <a:avLst/>
          </a:prstGeom>
          <a:ln>
            <a:solidFill>
              <a:srgbClr val="00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extLst>
      <p:ext uri="{BB962C8B-B14F-4D97-AF65-F5344CB8AC3E}">
        <p14:creationId xmlns:p14="http://schemas.microsoft.com/office/powerpoint/2010/main" val="1433738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عمق الميدان </a:t>
            </a:r>
            <a:r>
              <a:rPr lang="en-US" sz="2400" b="1" dirty="0">
                <a:solidFill>
                  <a:srgbClr val="C00000"/>
                </a:solidFill>
                <a:latin typeface="Alexandria" charset="0"/>
                <a:cs typeface="Alexandria" charset="0"/>
              </a:rPr>
              <a:t>Depth of Field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066895" y="1875899"/>
            <a:ext cx="6200590" cy="3576685"/>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يتلخص عمق الميدان بأنه المسافة الموجودة أمام (</a:t>
            </a:r>
            <a:r>
              <a:rPr lang="en-US" sz="1600" dirty="0">
                <a:latin typeface="Alexandria" charset="0"/>
                <a:cs typeface="Alexandria" charset="0"/>
              </a:rPr>
              <a:t>Foreground</a:t>
            </a:r>
            <a:r>
              <a:rPr lang="ar-SA" sz="1600" dirty="0">
                <a:latin typeface="Alexandria" charset="0"/>
                <a:cs typeface="Alexandria" charset="0"/>
              </a:rPr>
              <a:t>) وخلف (</a:t>
            </a:r>
            <a:r>
              <a:rPr lang="en-US" sz="1600" dirty="0">
                <a:latin typeface="Alexandria" charset="0"/>
                <a:cs typeface="Alexandria" charset="0"/>
              </a:rPr>
              <a:t>Background</a:t>
            </a:r>
            <a:r>
              <a:rPr lang="ar-SA" sz="1600" dirty="0">
                <a:latin typeface="Alexandria" charset="0"/>
                <a:cs typeface="Alexandria" charset="0"/>
              </a:rPr>
              <a:t>) الهدف الجاري تصويره وتكون واضحة وحادة التفاصيل، وكلما زادت هذه المسافة يمكن القول بأن لدينا عمق ميدان كبير، والعكس صحيح.</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أي أن عمق الميدان هو مساحة التفاصيل والوضوح الموجودة بالصورة، وكلما كانت تلك المساحة كبيرة فهي تساعد علي سهولة تتبع حركة الأجسام داخل اللقطة دون الحاجة إلى ضبط الفوكس.</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ويعتمد عمق الميدان علي البعد البؤري للعدسة (علاقة عكسية)، فتحة العدسة (علاقة عكسية)، المسافة بين العدسة والهدف الجاري تصويره (علاقة طردية).</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2" descr="What is Aperture? Understanding Aperture in Photography">
            <a:extLst>
              <a:ext uri="{FF2B5EF4-FFF2-40B4-BE49-F238E27FC236}">
                <a16:creationId xmlns:a16="http://schemas.microsoft.com/office/drawing/2014/main" id="{FD5994D2-DE22-B2CB-EE89-A17C4AEB668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795" t="3376" b="16117"/>
          <a:stretch/>
        </p:blipFill>
        <p:spPr bwMode="auto">
          <a:xfrm>
            <a:off x="762000" y="2230833"/>
            <a:ext cx="4044176" cy="3188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0471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حساس الضوء </a:t>
            </a:r>
            <a:r>
              <a:rPr lang="en-US" sz="2400" b="1" dirty="0">
                <a:solidFill>
                  <a:srgbClr val="C00000"/>
                </a:solidFill>
                <a:latin typeface="Alexandria" charset="0"/>
                <a:cs typeface="Alexandria" charset="0"/>
              </a:rPr>
              <a:t>ISO</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6467707" y="1875899"/>
            <a:ext cx="4799778" cy="3730573"/>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تشير كلمة (</a:t>
            </a:r>
            <a:r>
              <a:rPr lang="en-US" sz="1600" dirty="0">
                <a:latin typeface="Alexandria" charset="0"/>
                <a:cs typeface="Alexandria" charset="0"/>
              </a:rPr>
              <a:t>ISO</a:t>
            </a:r>
            <a:r>
              <a:rPr lang="ar-SA" sz="1600" dirty="0">
                <a:latin typeface="Alexandria" charset="0"/>
                <a:cs typeface="Alexandria" charset="0"/>
              </a:rPr>
              <a:t>) الأيزو إلي القيم التي تحدد مستوي حساسية المستشعر الرقمي للكاميرا للضوء.</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يتم تحديد قيمة الأيزو من خلال الأرقام: كلما قل الرقم انخفضت حساسية المستشعر الرقمي بالكاميرا للضوء، والعكس صحيح.</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اعتمادا علي نوع الكاميرا، أقل قيمة للأيزو هي 50 أو 100 أو 200.</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يحتاج المصورون إلي معرفة وفهم إعدادات الأيزو المناسبة للتصوير.</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close-up of a flower&#10;&#10;Description automatically generated">
            <a:extLst>
              <a:ext uri="{FF2B5EF4-FFF2-40B4-BE49-F238E27FC236}">
                <a16:creationId xmlns:a16="http://schemas.microsoft.com/office/drawing/2014/main" id="{58E88FB0-4B77-552C-290D-65FCBDFC6A80}"/>
              </a:ext>
            </a:extLst>
          </p:cNvPr>
          <p:cNvPicPr>
            <a:picLocks noChangeAspect="1"/>
          </p:cNvPicPr>
          <p:nvPr/>
        </p:nvPicPr>
        <p:blipFill rotWithShape="1">
          <a:blip r:embed="rId3"/>
          <a:srcRect l="9436" r="15196" b="28614"/>
          <a:stretch/>
        </p:blipFill>
        <p:spPr>
          <a:xfrm>
            <a:off x="924515" y="2230833"/>
            <a:ext cx="5065622" cy="355394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extLst>
      <p:ext uri="{BB962C8B-B14F-4D97-AF65-F5344CB8AC3E}">
        <p14:creationId xmlns:p14="http://schemas.microsoft.com/office/powerpoint/2010/main" val="95788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r>
              <a:rPr lang="ar-SA" sz="3600" b="1" dirty="0">
                <a:solidFill>
                  <a:schemeClr val="bg1"/>
                </a:solidFill>
                <a:latin typeface="Alexandria" charset="0"/>
                <a:cs typeface="Alexandria" charset="0"/>
              </a:rPr>
              <a:t>3</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885708" cy="430887"/>
          </a:xfrm>
          <a:prstGeom prst="rect">
            <a:avLst/>
          </a:prstGeom>
          <a:noFill/>
        </p:spPr>
        <p:txBody>
          <a:bodyPr wrap="square" rtlCol="0">
            <a:spAutoFit/>
          </a:bodyPr>
          <a:lstStyle/>
          <a:p>
            <a:pPr algn="r" rtl="1"/>
            <a:r>
              <a:rPr lang="ar-SA" sz="2200" b="1" dirty="0">
                <a:solidFill>
                  <a:srgbClr val="00B0F0"/>
                </a:solidFill>
                <a:latin typeface="Alexandria" charset="0"/>
                <a:cs typeface="Alexandria" charset="0"/>
              </a:rPr>
              <a:t>خاتمة وملخص بالنقاط الرئيسية بالمحاضرة الثالثة</a:t>
            </a:r>
            <a:endParaRPr lang="en-US" sz="22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DA4FF333-2B28-8338-13D9-DDB203409429}"/>
              </a:ext>
            </a:extLst>
          </p:cNvPr>
          <p:cNvSpPr txBox="1"/>
          <p:nvPr/>
        </p:nvSpPr>
        <p:spPr>
          <a:xfrm>
            <a:off x="4527398" y="2079651"/>
            <a:ext cx="7060092" cy="366953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مفهوم العدسات في الكاميرات الرقمية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الوظيفة الجمالية والبصرية للعدسات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الخصائص البصرية للعدسة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البعد البؤري للعدسة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البعد البؤري وعمق الميدان وزاوية الرؤية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أنواع العدسات في الكاميرات الرقمية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البعد البؤري والاستخدام المناسب للعدسات</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حساس الضوء/ الأيزو </a:t>
            </a:r>
          </a:p>
        </p:txBody>
      </p:sp>
    </p:spTree>
    <p:extLst>
      <p:ext uri="{BB962C8B-B14F-4D97-AF65-F5344CB8AC3E}">
        <p14:creationId xmlns:p14="http://schemas.microsoft.com/office/powerpoint/2010/main" val="7015080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r>
              <a:rPr lang="ar-SA" sz="3600" b="1" dirty="0">
                <a:solidFill>
                  <a:schemeClr val="bg1"/>
                </a:solidFill>
                <a:latin typeface="Alexandria" charset="0"/>
                <a:cs typeface="Alexandria" charset="0"/>
              </a:rPr>
              <a:t>3</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مصادر ومراجع للاستزادة فقط</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BCFB8F3-0C65-7899-76EA-468D93123E84}"/>
              </a:ext>
            </a:extLst>
          </p:cNvPr>
          <p:cNvSpPr txBox="1"/>
          <p:nvPr/>
        </p:nvSpPr>
        <p:spPr>
          <a:xfrm>
            <a:off x="3598250" y="2469628"/>
            <a:ext cx="8417320" cy="3547766"/>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النجار، سعيد الغريب. (2017). التصوير الصحفي </a:t>
            </a:r>
            <a:r>
              <a:rPr lang="ar-SA" dirty="0" err="1">
                <a:latin typeface="Alexandria" charset="0"/>
                <a:cs typeface="Alexandria" charset="0"/>
              </a:rPr>
              <a:t>الفيلمي</a:t>
            </a:r>
            <a:r>
              <a:rPr lang="ar-SA" dirty="0">
                <a:latin typeface="Alexandria" charset="0"/>
                <a:cs typeface="Alexandria" charset="0"/>
              </a:rPr>
              <a:t> والرقمي. الدار المصرية اللبنانية.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البرغوثي، سامح. (2015). التصوير الفوتوغرافي بين العلم والفن. دار أمجد للنشر والتوزيع.</a:t>
            </a:r>
            <a:endParaRPr lang="en-US" dirty="0">
              <a:latin typeface="Alexandria" charset="0"/>
              <a:cs typeface="Alexandria" charset="0"/>
            </a:endParaRP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(2018). Understanding Digital Cameras: Getting the Best Image from Capture to Output. Focal.</a:t>
            </a: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(2016). Digital Camera Techniques. Taylor &amp; Francis.</a:t>
            </a:r>
          </a:p>
          <a:p>
            <a:pPr algn="just" rtl="1">
              <a:lnSpc>
                <a:spcPts val="2800"/>
              </a:lnSpc>
              <a:spcBef>
                <a:spcPts val="1200"/>
              </a:spcBef>
            </a:pPr>
            <a:endParaRPr lang="ar-SA" dirty="0">
              <a:latin typeface="Alexandria" charset="0"/>
              <a:cs typeface="Alexandria" charset="0"/>
            </a:endParaRPr>
          </a:p>
        </p:txBody>
      </p:sp>
    </p:spTree>
    <p:extLst>
      <p:ext uri="{BB962C8B-B14F-4D97-AF65-F5344CB8AC3E}">
        <p14:creationId xmlns:p14="http://schemas.microsoft.com/office/powerpoint/2010/main" val="24086064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8456</TotalTime>
  <Words>2586</Words>
  <Application>Microsoft Office PowerPoint</Application>
  <PresentationFormat>Widescreen</PresentationFormat>
  <Paragraphs>328</Paragraphs>
  <Slides>41</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Wingdings</vt:lpstr>
      <vt:lpstr>Calibri Light</vt:lpstr>
      <vt:lpstr>Arial</vt:lpstr>
      <vt:lpstr>Alexandria</vt:lpstr>
      <vt:lpstr>Calibri</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Ramy El Badry</cp:lastModifiedBy>
  <cp:revision>402</cp:revision>
  <dcterms:created xsi:type="dcterms:W3CDTF">2023-04-29T09:08:00Z</dcterms:created>
  <dcterms:modified xsi:type="dcterms:W3CDTF">2025-02-23T11:50:01Z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