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498" r:id="rId7"/>
    <p:sldId id="500" r:id="rId8"/>
    <p:sldId id="576" r:id="rId9"/>
    <p:sldId id="559" r:id="rId10"/>
    <p:sldId id="560" r:id="rId11"/>
    <p:sldId id="520" r:id="rId12"/>
    <p:sldId id="503" r:id="rId13"/>
    <p:sldId id="577" r:id="rId14"/>
    <p:sldId id="578" r:id="rId15"/>
    <p:sldId id="553" r:id="rId16"/>
    <p:sldId id="504" r:id="rId17"/>
    <p:sldId id="564" r:id="rId18"/>
    <p:sldId id="565" r:id="rId19"/>
    <p:sldId id="566" r:id="rId20"/>
    <p:sldId id="549" r:id="rId21"/>
    <p:sldId id="550" r:id="rId22"/>
    <p:sldId id="579" r:id="rId23"/>
    <p:sldId id="508" r:id="rId24"/>
    <p:sldId id="551" r:id="rId25"/>
    <p:sldId id="511" r:id="rId26"/>
    <p:sldId id="554" r:id="rId27"/>
    <p:sldId id="567" r:id="rId28"/>
    <p:sldId id="541" r:id="rId29"/>
    <p:sldId id="512" r:id="rId30"/>
    <p:sldId id="513" r:id="rId31"/>
    <p:sldId id="514" r:id="rId32"/>
    <p:sldId id="526" r:id="rId33"/>
    <p:sldId id="582" r:id="rId34"/>
    <p:sldId id="568" r:id="rId35"/>
    <p:sldId id="519" r:id="rId36"/>
    <p:sldId id="580" r:id="rId37"/>
    <p:sldId id="527" r:id="rId38"/>
    <p:sldId id="581" r:id="rId39"/>
    <p:sldId id="583" r:id="rId40"/>
    <p:sldId id="569" r:id="rId41"/>
    <p:sldId id="539" r:id="rId42"/>
    <p:sldId id="540" r:id="rId43"/>
    <p:sldId id="48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76"/>
            <p14:sldId id="559"/>
            <p14:sldId id="560"/>
            <p14:sldId id="520"/>
            <p14:sldId id="503"/>
            <p14:sldId id="577"/>
            <p14:sldId id="578"/>
            <p14:sldId id="553"/>
            <p14:sldId id="504"/>
            <p14:sldId id="564"/>
            <p14:sldId id="565"/>
            <p14:sldId id="566"/>
            <p14:sldId id="549"/>
            <p14:sldId id="550"/>
            <p14:sldId id="579"/>
            <p14:sldId id="508"/>
            <p14:sldId id="551"/>
            <p14:sldId id="511"/>
            <p14:sldId id="554"/>
            <p14:sldId id="567"/>
            <p14:sldId id="541"/>
            <p14:sldId id="512"/>
            <p14:sldId id="513"/>
            <p14:sldId id="514"/>
            <p14:sldId id="526"/>
            <p14:sldId id="582"/>
            <p14:sldId id="568"/>
            <p14:sldId id="519"/>
            <p14:sldId id="580"/>
            <p14:sldId id="527"/>
            <p14:sldId id="581"/>
            <p14:sldId id="583"/>
            <p14:sldId id="569"/>
            <p14:sldId id="539"/>
            <p14:sldId id="540"/>
            <p14:sldId id="48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47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92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A8FAA2-EDCA-E145-A1EE-DFA2991B136D}"/>
              </a:ext>
            </a:extLst>
          </p:cNvPr>
          <p:cNvSpPr txBox="1"/>
          <p:nvPr userDrawn="1"/>
        </p:nvSpPr>
        <p:spPr>
          <a:xfrm>
            <a:off x="8622367" y="631440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Finite Fields (Fields and Modular Arithmetic)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264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Understand modular arithmetic and its properties.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Explain what fields and finite fields are.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Perform basic operations in modular arithmetic (addition, subtraction, multiplication, inverse).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Recognize how these principles apply in encryption algorithms.</a:t>
            </a:r>
          </a:p>
          <a:p>
            <a:endParaRPr lang="en-US" sz="22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Why Study Finite Fields?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53459"/>
            <a:ext cx="10541000" cy="3460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All modern encryption algorithms — AES, RSA, ECC — rely on mathematics of finite fields.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These ensure predictable (follows strict mathematical rules), repeatable(</a:t>
            </a:r>
            <a:r>
              <a:rPr lang="en-US" sz="2000" dirty="0"/>
              <a:t>same inputs give same results</a:t>
            </a:r>
            <a:r>
              <a:rPr lang="en-US" sz="2000" dirty="0">
                <a:latin typeface="Alexandria" charset="0"/>
              </a:rPr>
              <a:t>), and reversible (</a:t>
            </a:r>
            <a:r>
              <a:rPr lang="en-US" sz="2000" dirty="0"/>
              <a:t>you can undo the operation</a:t>
            </a:r>
            <a:r>
              <a:rPr lang="en-US" sz="2000" dirty="0">
                <a:latin typeface="Alexandria" charset="0"/>
              </a:rPr>
              <a:t> —</a:t>
            </a:r>
            <a:r>
              <a:rPr lang="en-US" sz="2000" dirty="0"/>
              <a:t> important for decryption</a:t>
            </a:r>
            <a:r>
              <a:rPr lang="en-US" sz="2000" dirty="0">
                <a:latin typeface="Alexandria" charset="0"/>
              </a:rPr>
              <a:t> operations) on numbers.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 FinTech, they’re used in secure digital transactions, blockchain consensus, and digital signatures.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pPr marL="342900" indent="-342900">
              <a:lnSpc>
                <a:spcPct val="110000"/>
              </a:lnSpc>
              <a:buFont typeface="Wingdings" pitchFamily="2" charset="2"/>
              <a:buChar char="v"/>
            </a:pPr>
            <a:r>
              <a:rPr lang="en-US" sz="2000" dirty="0">
                <a:latin typeface="Alexandria" charset="0"/>
              </a:rPr>
              <a:t>In Lectures 4–5, we studied how DES uses bit-level operations.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In modern cryptography (like AES), we need structured mathematics — that’s where finite fields come in.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What is Modular Arithmetic?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8712"/>
            <a:ext cx="10541000" cy="3971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It’s math where numbers “wrap around” after reaching a certain value — the modulus (n).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Think of it like a clock: after 12, it goes back to 1.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17≡2 (mod5)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because both 17 and 2 leave a remainder of 2 when divided by 5.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Explanation: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17÷5=3 remainder 2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2÷5=0 remainder 2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What is Modular Arithmetic?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8712"/>
            <a:ext cx="10541000" cy="4089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17≡2 (mod5)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because both 17 and 2 leave a remainder of 2 when divided by 5.</a:t>
            </a: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We’re talking about mod 5, which means numbers “wrap” after 5.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Think of it like a circle with numbers 0, 1, 2, 3, 4 — and then it goes back to 0 again.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Now, start counting up to 17: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0 → 1 → 2 → 3 → 4 → (wrap) 0 → 1 → 2 → 3 → 4 → (wrap)… 0 → 1 → 2</a:t>
            </a:r>
          </a:p>
          <a:p>
            <a:r>
              <a:rPr lang="en-US" sz="2200" dirty="0">
                <a:latin typeface="Alexandria" charset="0"/>
                <a:cs typeface="Alexandria" charset="0"/>
              </a:rPr>
              <a:t>When you reach 17, you land on 2 in the circle.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That’s why:</a:t>
            </a:r>
            <a:br>
              <a:rPr lang="en-US" sz="2200" dirty="0">
                <a:latin typeface="Alexandria" charset="0"/>
                <a:cs typeface="Alexandria" charset="0"/>
              </a:rPr>
            </a:br>
            <a:r>
              <a:rPr lang="en-US" sz="2200" dirty="0">
                <a:latin typeface="Alexandria" charset="0"/>
                <a:cs typeface="Alexandria" charset="0"/>
              </a:rPr>
              <a:t>17 ≡ 2 (mod 5)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623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Why It Matters in Cryptography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95405"/>
            <a:ext cx="10541000" cy="4165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Computers work with limited-size numbers, so modular arithmetic keeps results within range.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It allows encryption operations to stay finite and reversible.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Examples: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RSA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 → uses mod n: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-we choose two large prime numbers, called p and q, then we multiply them to get n:   n = p × q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-That n becomes the modulus — it’s the number where all encryption and decryption operations “wrap around.”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AES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 → uses mod 2 (binary numbers)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8427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Those are also randomly chosen examples to show how modular arithmetic works.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(5 + 4) mod 7 = 2 just demonstrates addition wrapping around.</a:t>
            </a:r>
          </a:p>
          <a:p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    (3 × 4) mod 7 = 5 just demonstrates multiplication under mod 7.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In real cryptography, though —the numbers (like modulus, keys, etc.) are not random examples;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they’re carefully generated using algorithms to make them large, secure, and mathematically valid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Basic Operations (mod 7 example)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2E23FED-0045-5840-A052-9CA5709503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879213"/>
              </p:ext>
            </p:extLst>
          </p:nvPr>
        </p:nvGraphicFramePr>
        <p:xfrm>
          <a:off x="993159" y="2044093"/>
          <a:ext cx="10300275" cy="1828800"/>
        </p:xfrm>
        <a:graphic>
          <a:graphicData uri="http://schemas.openxmlformats.org/drawingml/2006/table">
            <a:tbl>
              <a:tblPr/>
              <a:tblGrid>
                <a:gridCol w="3433425">
                  <a:extLst>
                    <a:ext uri="{9D8B030D-6E8A-4147-A177-3AD203B41FA5}">
                      <a16:colId xmlns:a16="http://schemas.microsoft.com/office/drawing/2014/main" val="3629363592"/>
                    </a:ext>
                  </a:extLst>
                </a:gridCol>
                <a:gridCol w="3433425">
                  <a:extLst>
                    <a:ext uri="{9D8B030D-6E8A-4147-A177-3AD203B41FA5}">
                      <a16:colId xmlns:a16="http://schemas.microsoft.com/office/drawing/2014/main" val="3653089625"/>
                    </a:ext>
                  </a:extLst>
                </a:gridCol>
                <a:gridCol w="3433425">
                  <a:extLst>
                    <a:ext uri="{9D8B030D-6E8A-4147-A177-3AD203B41FA5}">
                      <a16:colId xmlns:a16="http://schemas.microsoft.com/office/drawing/2014/main" val="26267870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Operation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Result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08166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Addition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(5 + 4) mod 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847644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/>
                        <a:t>Subtraction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(3 − 5) mod 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297966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Multiplication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(3 × 4) mod 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47278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Division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multiply by modular inverse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3⁻¹ mod 7 = 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77371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Modular Inverse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4839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The inverse of a number under mod n is another number that gives 1 when multiplied mod 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In other words, the </a:t>
            </a:r>
            <a:r>
              <a:rPr lang="en-US" sz="2200" b="1" dirty="0">
                <a:latin typeface="Alexandria" charset="0"/>
              </a:rPr>
              <a:t>modular inverse </a:t>
            </a:r>
            <a:r>
              <a:rPr lang="en-US" sz="2200" dirty="0">
                <a:latin typeface="Alexandria" charset="0"/>
              </a:rPr>
              <a:t>of </a:t>
            </a:r>
            <a:r>
              <a:rPr lang="en-US" sz="2200" b="1" dirty="0">
                <a:latin typeface="Alexandria" charset="0"/>
              </a:rPr>
              <a:t>a</a:t>
            </a:r>
            <a:r>
              <a:rPr lang="en-US" sz="2200" dirty="0">
                <a:latin typeface="Alexandria" charset="0"/>
              </a:rPr>
              <a:t> is </a:t>
            </a:r>
            <a:r>
              <a:rPr lang="en-US" sz="2200" b="1" dirty="0">
                <a:latin typeface="Alexandria" charset="0"/>
              </a:rPr>
              <a:t>b</a:t>
            </a:r>
            <a:r>
              <a:rPr lang="en-US" sz="2200" dirty="0">
                <a:latin typeface="Alexandria" charset="0"/>
              </a:rPr>
              <a:t> if   </a:t>
            </a:r>
            <a:r>
              <a:rPr lang="en-US" sz="2200" b="1" dirty="0">
                <a:latin typeface="Alexandria" charset="0"/>
              </a:rPr>
              <a:t>a × b ≡ 1 (mod n)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3 × 5 = 15 ≡ 1(mod7) </a:t>
            </a:r>
            <a:r>
              <a:rPr lang="en-US" sz="2200" dirty="0"/>
              <a:t>→ so 3</a:t>
            </a:r>
            <a:r>
              <a:rPr lang="en-US" sz="2200" baseline="30000" dirty="0"/>
              <a:t>−1</a:t>
            </a:r>
            <a:r>
              <a:rPr lang="en-US" sz="2200" dirty="0"/>
              <a:t> = 5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Used in RSA, ECC, and key exchange.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You can find it by: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Testing small numbers manually, 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Using the Extended Euclidean Algorithm (for big cryptographic numbers).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Properties of Modular Arithmetic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Closure Property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For any integers a and b, the result of (a + b) mod n and (a × b) mod n will always be between 0 and n–1.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: (4 + 9) mod 7 = 13 mod 7 = 6 (still within 0–6).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means results “wrap around” and never leave the set {0, 1, 2, …, n–1}.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Associative Property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You can group operations in any way — the result won’t change.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(a + b) + c ≡ a + (b + c) (mod 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(a × b) × c ≡ a × (b × c) (mod 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Example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: ((2 + 3) + 4) mod 5 = (2 + (3 + 4)) mod 5 = 4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Properties of Modular Arithmetic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4037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Commutative Property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The order of addition or multiplication doesn’t matter.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a + b ≡ b + a (mod 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a × b ≡ b × a (mod 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(3 × 4) mod 5 = (4 × 3) mod 5 = 2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Distributive Property</a:t>
            </a:r>
            <a:br>
              <a:rPr lang="en-US" sz="20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Multiplication distributes over addition.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 × (b + c) ≡ (a × b + a × c) (mod 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3 × (2 + 4) mod 5 = 3 × 6 mod 5 = 3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(3×2 + 3×4) mod 5 = (6 + 12) mod 5 = 18 mod 5 = 3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Properties of Modular Arithmetic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7600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Identity Elements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Additive identity: 0 (because a + 0 ≡ a mod 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Multiplicative identity: 1 (because a × 1 ≡ a mod 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Existence of Inverses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Additive inverse: for every a, there exists –a such that a + (–a) ≡ 0 mod n.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3 mod 7 → additive inverse is 4 (since 3 + 4 ≡ 0 mod 7).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Multiplicative inverse: for every a that is coprime with n, there exists b such that a × b ≡ 1 mod n.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Example: if n = 7 → 3 × 5 ≡ 15 ≡ 1 mod 7, so inverse of 3 is 5.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Examples: Mod in Daily Life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 real-life: A clock is mod 12 math: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10 + 5 = 3 → (10 + 5) mod 12 = 3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Cryptography uses the same logic, but with binary numbers.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 FinTech, Modular arithmetic is used in: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Blockchain hashing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Public key generation (RSA)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Digital wallets (ECC arithmetic)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Introduction to Fields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What Is a Field?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A field is a mathematical system where you can: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Add, subtract, multiply, and divide (except by zero),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</a:rPr>
              <a:t>And always get results within the same set.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 Real numbers </a:t>
            </a:r>
            <a:r>
              <a:rPr lang="en-US" sz="2400" dirty="0" err="1">
                <a:latin typeface="Alexandria" charset="0"/>
              </a:rPr>
              <a:t>ℝ</a:t>
            </a:r>
            <a:r>
              <a:rPr lang="en-US" sz="2400" dirty="0">
                <a:latin typeface="Alexandria" charset="0"/>
              </a:rPr>
              <a:t> (7, </a:t>
            </a:r>
            <a:r>
              <a:rPr lang="el-GR" sz="2400" dirty="0">
                <a:latin typeface="Alexandria" charset="0"/>
              </a:rPr>
              <a:t>–3, 0, 2.5, √2, π</a:t>
            </a:r>
            <a:r>
              <a:rPr lang="en-US" sz="2400" dirty="0">
                <a:latin typeface="Alexandria" charset="0"/>
              </a:rPr>
              <a:t>), Rational numbers </a:t>
            </a:r>
            <a:r>
              <a:rPr lang="en-US" sz="2400" dirty="0" err="1">
                <a:latin typeface="Alexandria" charset="0"/>
              </a:rPr>
              <a:t>ℚ</a:t>
            </a:r>
            <a:r>
              <a:rPr lang="en-US" sz="2400" dirty="0">
                <a:latin typeface="Alexandria" charset="0"/>
              </a:rPr>
              <a:t> (</a:t>
            </a:r>
            <a:r>
              <a:rPr lang="en-US" sz="2400" dirty="0"/>
              <a:t>½, –3, 0.75</a:t>
            </a:r>
            <a:r>
              <a:rPr lang="en-US" sz="2400" dirty="0">
                <a:latin typeface="Alexandria" charset="0"/>
              </a:rPr>
              <a:t>).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Field Properties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22058"/>
            <a:ext cx="10541000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latin typeface="Alexandria" charset="0"/>
              </a:rPr>
              <a:t>To be a field, a set must satisfy: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Closure (results stay in the set)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Associativity (grouping doesn’t matter)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Commutativity (order doesn’t matter)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Identity elements (0, 1)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Inverse elements (additive and multiplicative)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Distributive property (a × (b + c) = ab + ac)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17231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Fields in Cryptography?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21082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Fields ensure every operation has a valid result and inverse.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Essential for reversible encryption/decryption.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Example: AES uses finite field GF(2⁸) for its byte-level operations.</a:t>
            </a:r>
          </a:p>
          <a:p>
            <a:r>
              <a:rPr lang="en-US" sz="2300" dirty="0">
                <a:latin typeface="Alexandria" charset="0"/>
              </a:rPr>
              <a:t>GF(2⁸) = “finite field with 256 possible values (0–255), used in AES encryption.”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644101"/>
            <a:ext cx="65315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Integers Mod 5 can form a Field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748926"/>
            <a:ext cx="10541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Set: {0,1,2,3,4}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Addition and multiplication modulo 5 → valid results. </a:t>
            </a:r>
          </a:p>
          <a:p>
            <a:r>
              <a:rPr lang="en-US" sz="2300" dirty="0">
                <a:latin typeface="Alexandria" charset="0"/>
              </a:rPr>
              <a:t>Operations (mod 5):</a:t>
            </a:r>
          </a:p>
          <a:p>
            <a:r>
              <a:rPr lang="en-US" sz="2300" dirty="0">
                <a:latin typeface="Alexandria" charset="0"/>
              </a:rPr>
              <a:t>Addition: 3+4=7≡2</a:t>
            </a:r>
            <a:r>
              <a:rPr lang="ar-SA" sz="2300" dirty="0">
                <a:latin typeface="Alexandria" charset="0"/>
              </a:rPr>
              <a:t> </a:t>
            </a:r>
            <a:r>
              <a:rPr lang="en-US" sz="2300" dirty="0">
                <a:latin typeface="Alexandria" charset="0"/>
              </a:rPr>
              <a:t>→ result is in the set </a:t>
            </a:r>
          </a:p>
          <a:p>
            <a:r>
              <a:rPr lang="en-US" sz="2300" dirty="0">
                <a:latin typeface="Alexandria" charset="0"/>
              </a:rPr>
              <a:t>Multiplication: 3×2=6≡1</a:t>
            </a:r>
            <a:r>
              <a:rPr lang="ar-SA" sz="2300" dirty="0">
                <a:latin typeface="Alexandria" charset="0"/>
              </a:rPr>
              <a:t> </a:t>
            </a:r>
            <a:r>
              <a:rPr lang="en-US" sz="2300" dirty="0">
                <a:latin typeface="Alexandria" charset="0"/>
              </a:rPr>
              <a:t>→ result is in the set</a:t>
            </a:r>
          </a:p>
          <a:p>
            <a:r>
              <a:rPr lang="en-US" sz="2300" dirty="0">
                <a:latin typeface="Alexandria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Field properties: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</a:rPr>
              <a:t>Closure: All results stay in the set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</a:rPr>
              <a:t>Inverse exists: 3</a:t>
            </a:r>
            <a:r>
              <a:rPr lang="en-US" sz="2300" baseline="30000" dirty="0">
                <a:latin typeface="Alexandria" charset="0"/>
              </a:rPr>
              <a:t>−1</a:t>
            </a:r>
            <a:r>
              <a:rPr lang="en-US" sz="2300" dirty="0">
                <a:latin typeface="Alexandria" charset="0"/>
              </a:rPr>
              <a:t>=2 since 3×2≡1  (mod5) → 1 is in the set.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</a:rPr>
              <a:t>Other properties (associative, commutative, identity) hold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Conclusion: Mod 5 is a finite field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Non-Field Example (Mod 6)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09246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The set is {0, 1, 2, 3, 4, 5}.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When we multiply 2×3=6 ≡ 0 (mod6)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  <a:cs typeface="Alexandria" charset="0"/>
              </a:rPr>
              <a:t>This means 2 and 3 are zero divisors (two nonzero numbers giving 0).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  <a:cs typeface="Alexandria" charset="0"/>
              </a:rPr>
              <a:t>Neither 2 nor 3 has an inverse (no number multiplied by 2 gives 1 mod 6).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Therefore, mod 6 is not a field.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  <a:cs typeface="Alexandria" charset="0"/>
              </a:rPr>
              <a:t>the field rule says: If you multiply two nonzero elements (not 0) in a field, the result should never be 0.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  <a:cs typeface="Alexandria" charset="0"/>
              </a:rPr>
              <a:t>Why? Because nonzero elements must have inverses in a field.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  <a:cs typeface="Alexandria" charset="0"/>
              </a:rPr>
              <a:t>If a nonzero number could multiply with another nonzero number to get 0, it couldn’t have an inverse, so the set wouldn’t be a field.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Rule :</a:t>
            </a:r>
            <a:br>
              <a:rPr lang="en-US" sz="2000" dirty="0">
                <a:latin typeface="Alexandria" charset="0"/>
                <a:cs typeface="Alexandria" charset="0"/>
              </a:rPr>
            </a:br>
            <a:r>
              <a:rPr lang="en-US" sz="2000" dirty="0">
                <a:latin typeface="Alexandria" charset="0"/>
                <a:cs typeface="Alexandria" charset="0"/>
              </a:rPr>
              <a:t>Integers mod p form a field only if p is prime.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Prime Fields GF(p)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10324"/>
            <a:ext cx="105410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dirty="0">
                <a:latin typeface="Alexandria" charset="0"/>
                <a:cs typeface="Alexandria" charset="0"/>
              </a:rPr>
              <a:t>A Galois Field (GF) is a finite field, meaning it has a finite number of elements and satisfies all field properties (closure, associativity, commutativity, identities, inverses, distributivity).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GF(p) is a finite field based on a prime number, ensuring all nonzero elements have inverses.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Specifically: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  <a:cs typeface="Alexandria" charset="0"/>
              </a:rPr>
              <a:t>Prime Field GF(p)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  <a:cs typeface="Alexandria" charset="0"/>
              </a:rPr>
              <a:t>“GF” stands for Galois Field.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300" dirty="0">
                <a:latin typeface="Alexandria" charset="0"/>
                <a:cs typeface="Alexandria" charset="0"/>
              </a:rPr>
              <a:t>If p is a prime number, the field is written as GF(p).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23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The set of elements is:   GF(p)={0,1,2,…,p−1}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Prime Fields GF(p)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All operations — addition, subtraction, multiplication, and division (except by 0) — are done mod p.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GF(7)={0,1,2,3,4,5,6</a:t>
            </a:r>
            <a:r>
              <a:rPr lang="ar-SA" sz="2000" dirty="0">
                <a:latin typeface="Alexandria" charset="0"/>
                <a:cs typeface="Alexandria" charset="0"/>
              </a:rPr>
              <a:t>{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3×5=15≡1(mod7) → 5 is the multiplicative inverse of 3.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b="1" dirty="0">
                <a:latin typeface="Alexandria" charset="0"/>
                <a:cs typeface="Alexandria" charset="0"/>
              </a:rPr>
              <a:t>Differences from field: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Galois Field is just a finite field.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All Galois Fields are fields, but not all fields are finite.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  <a:cs typeface="Alexandria" charset="0"/>
              </a:rPr>
              <a:t>ℝ</a:t>
            </a:r>
            <a:r>
              <a:rPr lang="en-US" sz="2000" dirty="0">
                <a:latin typeface="Alexandria" charset="0"/>
                <a:cs typeface="Alexandria" charset="0"/>
              </a:rPr>
              <a:t> (real numbers) → field, infinite, not a Galois Field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GF(5) → field, finite, is a Galois Field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b="1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288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Field Size Notation (GF(pⁿ))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4057101"/>
            <a:ext cx="10541000" cy="1678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GF(pⁿ) means there are </a:t>
            </a:r>
            <a:r>
              <a:rPr lang="en-US" sz="2300" dirty="0" err="1">
                <a:latin typeface="Alexandria" charset="0"/>
              </a:rPr>
              <a:t>p</a:t>
            </a:r>
            <a:r>
              <a:rPr lang="en-US" sz="2300" baseline="30000" dirty="0" err="1">
                <a:latin typeface="Alexandria" charset="0"/>
              </a:rPr>
              <a:t>n</a:t>
            </a:r>
            <a:r>
              <a:rPr lang="en-US" sz="2300" dirty="0">
                <a:latin typeface="Alexandria" charset="0"/>
              </a:rPr>
              <a:t> elements.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latin typeface="Alexandria" charset="0"/>
              </a:rPr>
              <a:t>Example: GF(2⁸) has 2</a:t>
            </a:r>
            <a:r>
              <a:rPr lang="en-US" sz="2300" baseline="30000" dirty="0">
                <a:latin typeface="Alexandria" charset="0"/>
              </a:rPr>
              <a:t>8</a:t>
            </a:r>
            <a:r>
              <a:rPr lang="en-US" sz="2300" dirty="0">
                <a:latin typeface="Alexandria" charset="0"/>
              </a:rPr>
              <a:t>=256 elements (values from 0–255).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AES uses GF(2⁸) for its byte operations — each byte is treated as an element of this field, allowing special math rules that ensure every byte has an inverse.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169A1B5-4FD9-194E-B4E2-894AAF9C87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265936"/>
              </p:ext>
            </p:extLst>
          </p:nvPr>
        </p:nvGraphicFramePr>
        <p:xfrm>
          <a:off x="942308" y="2236863"/>
          <a:ext cx="10244247" cy="1371600"/>
        </p:xfrm>
        <a:graphic>
          <a:graphicData uri="http://schemas.openxmlformats.org/drawingml/2006/table">
            <a:tbl>
              <a:tblPr/>
              <a:tblGrid>
                <a:gridCol w="2940923">
                  <a:extLst>
                    <a:ext uri="{9D8B030D-6E8A-4147-A177-3AD203B41FA5}">
                      <a16:colId xmlns:a16="http://schemas.microsoft.com/office/drawing/2014/main" val="3888561068"/>
                    </a:ext>
                  </a:extLst>
                </a:gridCol>
                <a:gridCol w="4168239">
                  <a:extLst>
                    <a:ext uri="{9D8B030D-6E8A-4147-A177-3AD203B41FA5}">
                      <a16:colId xmlns:a16="http://schemas.microsoft.com/office/drawing/2014/main" val="2497271458"/>
                    </a:ext>
                  </a:extLst>
                </a:gridCol>
                <a:gridCol w="3135085">
                  <a:extLst>
                    <a:ext uri="{9D8B030D-6E8A-4147-A177-3AD203B41FA5}">
                      <a16:colId xmlns:a16="http://schemas.microsoft.com/office/drawing/2014/main" val="3825077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Symbol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Meaning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Example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5781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GF(p)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Prime field (p is prime)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GF(2) → {0,1}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568947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b="1"/>
                        <a:t>GF(pⁿ)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Extension field — built from GF(p) but with </a:t>
                      </a:r>
                      <a:r>
                        <a:rPr lang="en-US" i="1"/>
                        <a:t>n</a:t>
                      </a:r>
                      <a:r>
                        <a:rPr lang="en-US"/>
                        <a:t>-bit elements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GF(2⁸) used in AES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4638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What is a Polynomial?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4349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A polynomial is an expression made of terms that include powers of a variable (like x) with coefficients from a field (like 0 or 1 in GF(2)).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  <a:cs typeface="Alexandria" charset="0"/>
              </a:rPr>
              <a:t>General form: </a:t>
            </a:r>
            <a:r>
              <a:rPr lang="en-US" sz="2000" b="1" dirty="0"/>
              <a:t>a</a:t>
            </a:r>
            <a:r>
              <a:rPr lang="en-US" sz="2000" b="1" baseline="-25000" dirty="0"/>
              <a:t>n</a:t>
            </a:r>
            <a:r>
              <a:rPr lang="en-US" sz="2000" b="1" baseline="30000" dirty="0"/>
              <a:t> </a:t>
            </a:r>
            <a:r>
              <a:rPr lang="en-US" sz="2000" b="1" dirty="0"/>
              <a:t>​</a:t>
            </a:r>
            <a:r>
              <a:rPr lang="en-US" sz="2000" b="1" dirty="0" err="1"/>
              <a:t>x</a:t>
            </a:r>
            <a:r>
              <a:rPr lang="en-US" sz="2000" b="1" baseline="30000" dirty="0" err="1"/>
              <a:t>n</a:t>
            </a:r>
            <a:r>
              <a:rPr lang="en-US" sz="2000" b="1" baseline="-25000" dirty="0"/>
              <a:t> </a:t>
            </a:r>
            <a:r>
              <a:rPr lang="en-US" sz="2000" b="1" dirty="0"/>
              <a:t>+ a </a:t>
            </a:r>
            <a:r>
              <a:rPr lang="en-US" sz="2000" b="1" baseline="-25000" dirty="0"/>
              <a:t>n−1</a:t>
            </a:r>
            <a:r>
              <a:rPr lang="en-US" sz="2000" b="1" baseline="30000" dirty="0"/>
              <a:t> </a:t>
            </a:r>
            <a:r>
              <a:rPr lang="en-US" sz="2000" b="1" dirty="0"/>
              <a:t>x </a:t>
            </a:r>
            <a:r>
              <a:rPr lang="en-US" sz="2000" b="1" baseline="30000" dirty="0"/>
              <a:t>n−1 </a:t>
            </a:r>
            <a:r>
              <a:rPr lang="en-US" sz="2000" b="1" dirty="0"/>
              <a:t>+…+ a​</a:t>
            </a:r>
            <a:r>
              <a:rPr lang="en-US" sz="2000" b="1" baseline="-25000" dirty="0"/>
              <a:t>1 </a:t>
            </a:r>
            <a:r>
              <a:rPr lang="en-US" sz="2000" b="1" dirty="0"/>
              <a:t>x + a</a:t>
            </a:r>
            <a:r>
              <a:rPr lang="en-US" sz="2000" b="1" baseline="-25000" dirty="0"/>
              <a:t>0</a:t>
            </a:r>
            <a:r>
              <a:rPr lang="en-US" sz="2000" b="1" dirty="0"/>
              <a:t>​       (</a:t>
            </a:r>
            <a:r>
              <a:rPr lang="en-US" sz="2000" dirty="0">
                <a:latin typeface="Alexandria" charset="0"/>
              </a:rPr>
              <a:t>where each </a:t>
            </a:r>
            <a:r>
              <a:rPr lang="en-US" sz="2000" dirty="0" err="1">
                <a:latin typeface="Alexandria" charset="0"/>
              </a:rPr>
              <a:t>a</a:t>
            </a:r>
            <a:r>
              <a:rPr lang="en-US" sz="2000" baseline="-25000" dirty="0" err="1">
                <a:latin typeface="Alexandria" charset="0"/>
              </a:rPr>
              <a:t>i</a:t>
            </a:r>
            <a:r>
              <a:rPr lang="en-US" sz="2000" dirty="0">
                <a:latin typeface="Alexandria" charset="0"/>
              </a:rPr>
              <a:t> is a coefficient)</a:t>
            </a:r>
          </a:p>
          <a:p>
            <a:endParaRPr lang="en-US" sz="2000" b="1" dirty="0"/>
          </a:p>
          <a:p>
            <a:r>
              <a:rPr lang="en-US" sz="2000" dirty="0">
                <a:latin typeface="Alexandria" charset="0"/>
              </a:rPr>
              <a:t>Example over GF(2):   </a:t>
            </a:r>
            <a:r>
              <a:rPr lang="en-US" sz="2000" b="1" dirty="0">
                <a:latin typeface="Alexandria" charset="0"/>
              </a:rPr>
              <a:t>x</a:t>
            </a:r>
            <a:r>
              <a:rPr lang="en-US" sz="2000" b="1" baseline="30000" dirty="0">
                <a:latin typeface="Alexandria" charset="0"/>
              </a:rPr>
              <a:t>3 </a:t>
            </a:r>
            <a:r>
              <a:rPr lang="en-US" sz="2000" b="1" dirty="0">
                <a:latin typeface="Alexandria" charset="0"/>
              </a:rPr>
              <a:t>+ x + 1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-GF(2) has only two elements: 0 and 1. So the coefficients in the polynomial can only be 0 or 1.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This actually means:    1x</a:t>
            </a:r>
            <a:r>
              <a:rPr lang="en-US" sz="2000" baseline="30000" dirty="0">
                <a:latin typeface="Alexandria" charset="0"/>
                <a:cs typeface="Alexandria" charset="0"/>
              </a:rPr>
              <a:t>3 </a:t>
            </a:r>
            <a:r>
              <a:rPr lang="en-US" sz="2000" dirty="0">
                <a:latin typeface="Alexandria" charset="0"/>
                <a:cs typeface="Alexandria" charset="0"/>
              </a:rPr>
              <a:t>+ 0x</a:t>
            </a:r>
            <a:r>
              <a:rPr lang="en-US" sz="2000" baseline="30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 + 1x + 1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So, the coefficients are: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for x</a:t>
            </a:r>
            <a:r>
              <a:rPr lang="en-US" sz="2000" baseline="30000" dirty="0">
                <a:latin typeface="Alexandria" charset="0"/>
                <a:cs typeface="Alexandria" charset="0"/>
              </a:rPr>
              <a:t>3</a:t>
            </a:r>
            <a:r>
              <a:rPr lang="en-US" sz="2000" dirty="0">
                <a:latin typeface="Alexandria" charset="0"/>
                <a:cs typeface="Alexandria" charset="0"/>
              </a:rPr>
              <a:t> : 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for x</a:t>
            </a:r>
            <a:r>
              <a:rPr lang="en-US" sz="2000" baseline="30000" dirty="0">
                <a:latin typeface="Alexandria" charset="0"/>
                <a:cs typeface="Alexandria" charset="0"/>
              </a:rPr>
              <a:t>2</a:t>
            </a:r>
            <a:r>
              <a:rPr lang="en-US" sz="2000" dirty="0">
                <a:latin typeface="Alexandria" charset="0"/>
                <a:cs typeface="Alexandria" charset="0"/>
              </a:rPr>
              <a:t> : 0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for x</a:t>
            </a:r>
            <a:r>
              <a:rPr lang="en-US" sz="2000" baseline="30000" dirty="0">
                <a:latin typeface="Alexandria" charset="0"/>
                <a:cs typeface="Alexandria" charset="0"/>
              </a:rPr>
              <a:t>1 </a:t>
            </a:r>
            <a:r>
              <a:rPr lang="en-US" sz="2000" dirty="0">
                <a:latin typeface="Alexandria" charset="0"/>
                <a:cs typeface="Alexandria" charset="0"/>
              </a:rPr>
              <a:t>: 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for x</a:t>
            </a:r>
            <a:r>
              <a:rPr lang="en-US" sz="2000" baseline="30000" dirty="0">
                <a:latin typeface="Alexandria" charset="0"/>
                <a:cs typeface="Alexandria" charset="0"/>
              </a:rPr>
              <a:t>0</a:t>
            </a:r>
            <a:r>
              <a:rPr lang="en-US" sz="2000" dirty="0">
                <a:latin typeface="Alexandria" charset="0"/>
                <a:cs typeface="Alexandria" charset="0"/>
              </a:rPr>
              <a:t> : 1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If we write the coefficients as bits (from x</a:t>
            </a:r>
            <a:r>
              <a:rPr lang="en-US" sz="2000" baseline="30000" dirty="0">
                <a:latin typeface="Alexandria" charset="0"/>
                <a:cs typeface="Alexandria" charset="0"/>
              </a:rPr>
              <a:t>3</a:t>
            </a:r>
            <a:r>
              <a:rPr lang="en-US" sz="2000" dirty="0">
                <a:latin typeface="Alexandria" charset="0"/>
                <a:cs typeface="Alexandria" charset="0"/>
              </a:rPr>
              <a:t> down to x</a:t>
            </a:r>
            <a:r>
              <a:rPr lang="en-US" sz="2000" baseline="30000" dirty="0">
                <a:latin typeface="Alexandria" charset="0"/>
                <a:cs typeface="Alexandria" charset="0"/>
              </a:rPr>
              <a:t>0</a:t>
            </a:r>
            <a:r>
              <a:rPr lang="en-US" sz="2000" dirty="0">
                <a:latin typeface="Alexandria" charset="0"/>
                <a:cs typeface="Alexandria" charset="0"/>
              </a:rPr>
              <a:t>):   → </a:t>
            </a:r>
            <a:r>
              <a:rPr lang="en-US" sz="2000" b="1" dirty="0">
                <a:latin typeface="Alexandria" charset="0"/>
                <a:cs typeface="Alexandria" charset="0"/>
              </a:rPr>
              <a:t>1011</a:t>
            </a:r>
            <a:r>
              <a:rPr lang="en-US" sz="2000" dirty="0">
                <a:latin typeface="Alexandria" charset="0"/>
                <a:cs typeface="Alexandria" charset="0"/>
              </a:rPr>
              <a:t>       (a 4-bit binary number representing the polynomial)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Why Polynomials?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3492"/>
            <a:ext cx="1054100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In modern ciphers (like AES), data (bytes) are not treated as numbers but as polynomials over GF(2).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Each bit represents a coefficient (0 or 1) in a polynomial.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Example: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Byte: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 10010101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Polynomial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:  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7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 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4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 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2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+ 1</a:t>
            </a:r>
            <a:br>
              <a:rPr lang="en-US" sz="24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(Bits with 1 become powers of x; bits with 0 are skipped.)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Polynomial Example 2: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68746" y="2656246"/>
            <a:ext cx="3991758" cy="291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Let’s take the byte: 01101001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polynomial is: 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6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5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3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+1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That’s how binary → polynomial conversion works in GF(2).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Only the bits with 1 become terms in the polynomial.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93261D6-4468-8448-8D58-FFAD54BD32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836535"/>
              </p:ext>
            </p:extLst>
          </p:nvPr>
        </p:nvGraphicFramePr>
        <p:xfrm>
          <a:off x="766950" y="2279050"/>
          <a:ext cx="6025736" cy="3291840"/>
        </p:xfrm>
        <a:graphic>
          <a:graphicData uri="http://schemas.openxmlformats.org/drawingml/2006/table">
            <a:tbl>
              <a:tblPr/>
              <a:tblGrid>
                <a:gridCol w="1506434">
                  <a:extLst>
                    <a:ext uri="{9D8B030D-6E8A-4147-A177-3AD203B41FA5}">
                      <a16:colId xmlns:a16="http://schemas.microsoft.com/office/drawing/2014/main" val="3545333142"/>
                    </a:ext>
                  </a:extLst>
                </a:gridCol>
                <a:gridCol w="1506434">
                  <a:extLst>
                    <a:ext uri="{9D8B030D-6E8A-4147-A177-3AD203B41FA5}">
                      <a16:colId xmlns:a16="http://schemas.microsoft.com/office/drawing/2014/main" val="277805799"/>
                    </a:ext>
                  </a:extLst>
                </a:gridCol>
                <a:gridCol w="1506434">
                  <a:extLst>
                    <a:ext uri="{9D8B030D-6E8A-4147-A177-3AD203B41FA5}">
                      <a16:colId xmlns:a16="http://schemas.microsoft.com/office/drawing/2014/main" val="4213981396"/>
                    </a:ext>
                  </a:extLst>
                </a:gridCol>
                <a:gridCol w="1506434">
                  <a:extLst>
                    <a:ext uri="{9D8B030D-6E8A-4147-A177-3AD203B41FA5}">
                      <a16:colId xmlns:a16="http://schemas.microsoft.com/office/drawing/2014/main" val="2908285325"/>
                    </a:ext>
                  </a:extLst>
                </a:gridCol>
              </a:tblGrid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Bit position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Power of 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Bit value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Include term?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165101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7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7219700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6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7849889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5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561071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4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7744269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3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2839292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2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853903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1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949409"/>
                  </a:ext>
                </a:extLst>
              </a:tr>
              <a:tr h="263445"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</a:t>
                      </a:r>
                      <a:r>
                        <a:rPr lang="en-US" baseline="30000" dirty="0"/>
                        <a:t>0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6886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Polynomial Operations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7125" y="2076617"/>
            <a:ext cx="10541000" cy="3281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Addition: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 Done bitwise with XOR (no carries).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Example: (x</a:t>
            </a:r>
            <a:r>
              <a:rPr lang="en-US" sz="2300" baseline="30000" dirty="0">
                <a:solidFill>
                  <a:prstClr val="black"/>
                </a:solidFill>
                <a:latin typeface="Alexandria" charset="0"/>
              </a:rPr>
              <a:t>3 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+ x + 1) + ( x</a:t>
            </a:r>
            <a:r>
              <a:rPr lang="en-US" sz="2300" baseline="30000" dirty="0">
                <a:solidFill>
                  <a:prstClr val="black"/>
                </a:solidFill>
                <a:latin typeface="Alexandria" charset="0"/>
              </a:rPr>
              <a:t>2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+ x) = x</a:t>
            </a:r>
            <a:r>
              <a:rPr lang="en-US" sz="2300" baseline="30000" dirty="0">
                <a:solidFill>
                  <a:prstClr val="black"/>
                </a:solidFill>
                <a:latin typeface="Alexandria" charset="0"/>
              </a:rPr>
              <a:t>3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+ x</a:t>
            </a:r>
            <a:r>
              <a:rPr lang="en-US" sz="2300" baseline="30000" dirty="0">
                <a:solidFill>
                  <a:prstClr val="black"/>
                </a:solidFill>
                <a:latin typeface="Alexandria" charset="0"/>
              </a:rPr>
              <a:t>2 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+ 1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prstClr val="black"/>
                </a:solidFill>
                <a:latin typeface="Alexandria" charset="0"/>
              </a:rPr>
              <a:t>Multiplication:</a:t>
            </a: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 Multiply normally, but then take mod an irreducible polynomial (just like mod prime in integers).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3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Addition = XOR</a:t>
            </a:r>
            <a:br>
              <a:rPr lang="en-US" sz="23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Multiplication = Modulo an irreducible polynomial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42819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Addition of polynomials over GF(2) = XOR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410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lexandria" charset="0"/>
              </a:rPr>
              <a:t>In GF(2), addition works exactly like XOR (exclusive OR):</a:t>
            </a:r>
            <a:endParaRPr lang="en-US" sz="25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590AFB-8A0D-9840-9213-729CAC45D0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598038"/>
              </p:ext>
            </p:extLst>
          </p:nvPr>
        </p:nvGraphicFramePr>
        <p:xfrm>
          <a:off x="707572" y="3129470"/>
          <a:ext cx="6249020" cy="1828800"/>
        </p:xfrm>
        <a:graphic>
          <a:graphicData uri="http://schemas.openxmlformats.org/drawingml/2006/table">
            <a:tbl>
              <a:tblPr/>
              <a:tblGrid>
                <a:gridCol w="1562255">
                  <a:extLst>
                    <a:ext uri="{9D8B030D-6E8A-4147-A177-3AD203B41FA5}">
                      <a16:colId xmlns:a16="http://schemas.microsoft.com/office/drawing/2014/main" val="3709760569"/>
                    </a:ext>
                  </a:extLst>
                </a:gridCol>
                <a:gridCol w="1562255">
                  <a:extLst>
                    <a:ext uri="{9D8B030D-6E8A-4147-A177-3AD203B41FA5}">
                      <a16:colId xmlns:a16="http://schemas.microsoft.com/office/drawing/2014/main" val="1258049045"/>
                    </a:ext>
                  </a:extLst>
                </a:gridCol>
                <a:gridCol w="1562255">
                  <a:extLst>
                    <a:ext uri="{9D8B030D-6E8A-4147-A177-3AD203B41FA5}">
                      <a16:colId xmlns:a16="http://schemas.microsoft.com/office/drawing/2014/main" val="197457821"/>
                    </a:ext>
                  </a:extLst>
                </a:gridCol>
                <a:gridCol w="1562255">
                  <a:extLst>
                    <a:ext uri="{9D8B030D-6E8A-4147-A177-3AD203B41FA5}">
                      <a16:colId xmlns:a16="http://schemas.microsoft.com/office/drawing/2014/main" val="2396996310"/>
                    </a:ext>
                  </a:extLst>
                </a:gridCol>
              </a:tblGrid>
              <a:tr h="299396">
                <a:tc>
                  <a:txBody>
                    <a:bodyPr/>
                    <a:lstStyle/>
                    <a:p>
                      <a:r>
                        <a:rPr lang="en-US"/>
                        <a:t>Term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Term 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Result (mod 2)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XOR Logic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388177"/>
                  </a:ext>
                </a:extLst>
              </a:tr>
              <a:tr h="299396"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 ⊕ 0 = 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6574491"/>
                  </a:ext>
                </a:extLst>
              </a:tr>
              <a:tr h="299396"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 ⊕ 1 =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7964879"/>
                  </a:ext>
                </a:extLst>
              </a:tr>
              <a:tr h="299396"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 ⊕ 0 = 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3472561"/>
                  </a:ext>
                </a:extLst>
              </a:tr>
              <a:tr h="299396"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 ⊕ 1 = 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026522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07E2586-D5B6-804B-BAD9-F032911F986E}"/>
              </a:ext>
            </a:extLst>
          </p:cNvPr>
          <p:cNvSpPr txBox="1"/>
          <p:nvPr/>
        </p:nvSpPr>
        <p:spPr>
          <a:xfrm>
            <a:off x="7342537" y="2999044"/>
            <a:ext cx="3891516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So when you add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/>
              <a:t>(x</a:t>
            </a:r>
            <a:r>
              <a:rPr lang="en-US" sz="2000" baseline="30000" dirty="0"/>
              <a:t>3</a:t>
            </a:r>
            <a:r>
              <a:rPr lang="en-US" sz="2000" dirty="0"/>
              <a:t>+x+1)+(x</a:t>
            </a:r>
            <a:r>
              <a:rPr lang="en-US" sz="2000" baseline="30000" dirty="0"/>
              <a:t>2</a:t>
            </a:r>
            <a:r>
              <a:rPr lang="en-US" sz="2000" dirty="0"/>
              <a:t>+x)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combine like terms:</a:t>
            </a:r>
            <a:br>
              <a:rPr lang="en-US" sz="20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000" dirty="0"/>
              <a:t>x</a:t>
            </a:r>
            <a:r>
              <a:rPr lang="en-US" sz="2000" baseline="30000" dirty="0"/>
              <a:t>3 </a:t>
            </a:r>
            <a:r>
              <a:rPr lang="en-US" sz="2000" dirty="0"/>
              <a:t>+ x</a:t>
            </a:r>
            <a:r>
              <a:rPr lang="en-US" sz="2000" baseline="30000" dirty="0"/>
              <a:t>2 </a:t>
            </a:r>
            <a:r>
              <a:rPr lang="en-US" sz="2000" dirty="0"/>
              <a:t>+ (</a:t>
            </a:r>
            <a:r>
              <a:rPr lang="en-US" sz="2000" dirty="0" err="1"/>
              <a:t>x+x</a:t>
            </a:r>
            <a:r>
              <a:rPr lang="en-US" sz="2000" dirty="0"/>
              <a:t>) + 1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since </a:t>
            </a: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x+x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=0 (because 1 ⊕ 1 = 0)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Final result = x³ + x² + 1</a:t>
            </a:r>
          </a:p>
        </p:txBody>
      </p:sp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Irreducible Polynomial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239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When you multiply polynomials in GF(2), the degree (power) might grow — to keep results inside the field, we take mod (remainder) by a special irreducible polynomial (a polynomial that can’t be factored, just like a prime number).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Used as the “modulus” to keep results inside the field.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Example (used in AES):   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    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8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4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400" baseline="30000" dirty="0">
                <a:solidFill>
                  <a:prstClr val="black"/>
                </a:solidFill>
                <a:latin typeface="Alexandria" charset="0"/>
              </a:rPr>
              <a:t>3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+x+1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This polynomial is irreducible over GF(2).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Modular Polynomial Arithmetic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49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Compute: </a:t>
            </a:r>
            <a:r>
              <a:rPr lang="en-US" sz="2200" dirty="0"/>
              <a:t>(x</a:t>
            </a:r>
            <a:r>
              <a:rPr lang="en-US" sz="2200" baseline="30000" dirty="0"/>
              <a:t>3</a:t>
            </a:r>
            <a:r>
              <a:rPr lang="en-US" sz="2200" dirty="0"/>
              <a:t>+x+1)(x</a:t>
            </a:r>
            <a:r>
              <a:rPr lang="en-US" sz="2200" baseline="30000" dirty="0"/>
              <a:t>2</a:t>
            </a:r>
            <a:r>
              <a:rPr lang="en-US" sz="2200" dirty="0"/>
              <a:t>+1) mod (x</a:t>
            </a:r>
            <a:r>
              <a:rPr lang="en-US" sz="2200" baseline="30000" dirty="0"/>
              <a:t>4</a:t>
            </a:r>
            <a:r>
              <a:rPr lang="en-US" sz="2200" dirty="0"/>
              <a:t>+x+1)</a:t>
            </a:r>
          </a:p>
          <a:p>
            <a:r>
              <a:rPr lang="en-US" sz="2200" b="1" dirty="0">
                <a:latin typeface="Alexandria" charset="0"/>
              </a:rPr>
              <a:t>Steps:</a:t>
            </a:r>
          </a:p>
          <a:p>
            <a:r>
              <a:rPr lang="en-US" sz="2200" b="1" dirty="0">
                <a:latin typeface="Alexandria" charset="0"/>
              </a:rPr>
              <a:t>1. Multiply normally: </a:t>
            </a:r>
            <a:r>
              <a:rPr lang="en-US" sz="2200" dirty="0">
                <a:latin typeface="Alexandria" charset="0"/>
              </a:rPr>
              <a:t>x</a:t>
            </a:r>
            <a:r>
              <a:rPr lang="en-US" sz="2200" baseline="30000" dirty="0">
                <a:latin typeface="Alexandria" charset="0"/>
              </a:rPr>
              <a:t>3 </a:t>
            </a:r>
            <a:r>
              <a:rPr lang="en-US" sz="2200" dirty="0">
                <a:latin typeface="Alexandria" charset="0"/>
              </a:rPr>
              <a:t>× x</a:t>
            </a:r>
            <a:r>
              <a:rPr lang="en-US" sz="2200" baseline="30000" dirty="0">
                <a:latin typeface="Alexandria" charset="0"/>
              </a:rPr>
              <a:t>2 </a:t>
            </a:r>
            <a:r>
              <a:rPr lang="en-US" sz="2200" dirty="0">
                <a:latin typeface="Alexandria" charset="0"/>
              </a:rPr>
              <a:t>+ x</a:t>
            </a:r>
            <a:r>
              <a:rPr lang="en-US" sz="2200" baseline="30000" dirty="0">
                <a:latin typeface="Alexandria" charset="0"/>
              </a:rPr>
              <a:t>3 </a:t>
            </a:r>
            <a:r>
              <a:rPr lang="en-US" sz="2200" dirty="0">
                <a:latin typeface="Alexandria" charset="0"/>
              </a:rPr>
              <a:t>× 1 + x × x</a:t>
            </a:r>
            <a:r>
              <a:rPr lang="en-US" sz="2200" baseline="30000" dirty="0">
                <a:latin typeface="Alexandria" charset="0"/>
              </a:rPr>
              <a:t>2 </a:t>
            </a:r>
            <a:r>
              <a:rPr lang="en-US" sz="2200" dirty="0">
                <a:latin typeface="Alexandria" charset="0"/>
              </a:rPr>
              <a:t>+ x × 1 + 1 × x</a:t>
            </a:r>
            <a:r>
              <a:rPr lang="en-US" sz="2200" baseline="30000" dirty="0">
                <a:latin typeface="Alexandria" charset="0"/>
              </a:rPr>
              <a:t>2 </a:t>
            </a:r>
            <a:r>
              <a:rPr lang="en-US" sz="2200" dirty="0">
                <a:latin typeface="Alexandria" charset="0"/>
              </a:rPr>
              <a:t>+ 1×1 = x</a:t>
            </a:r>
            <a:r>
              <a:rPr lang="en-US" sz="2200" baseline="30000" dirty="0">
                <a:latin typeface="Alexandria" charset="0"/>
              </a:rPr>
              <a:t>5</a:t>
            </a:r>
            <a:r>
              <a:rPr lang="en-US" sz="2200" dirty="0">
                <a:latin typeface="Alexandria" charset="0"/>
              </a:rPr>
              <a:t>+ x</a:t>
            </a:r>
            <a:r>
              <a:rPr lang="en-US" sz="2200" baseline="30000" dirty="0">
                <a:latin typeface="Alexandria" charset="0"/>
              </a:rPr>
              <a:t>3</a:t>
            </a:r>
            <a:r>
              <a:rPr lang="en-US" sz="2200" dirty="0">
                <a:latin typeface="Alexandria" charset="0"/>
              </a:rPr>
              <a:t>+ x</a:t>
            </a:r>
            <a:r>
              <a:rPr lang="en-US" sz="2200" baseline="30000" dirty="0">
                <a:latin typeface="Alexandria" charset="0"/>
              </a:rPr>
              <a:t>3</a:t>
            </a:r>
            <a:r>
              <a:rPr lang="en-US" sz="2200" dirty="0">
                <a:latin typeface="Alexandria" charset="0"/>
              </a:rPr>
              <a:t>+ x + x</a:t>
            </a:r>
            <a:r>
              <a:rPr lang="en-US" sz="2200" baseline="30000" dirty="0">
                <a:latin typeface="Alexandria" charset="0"/>
              </a:rPr>
              <a:t>2 </a:t>
            </a:r>
            <a:r>
              <a:rPr lang="en-US" sz="2200" dirty="0">
                <a:latin typeface="Alexandria" charset="0"/>
              </a:rPr>
              <a:t>+ 1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2. </a:t>
            </a:r>
            <a:r>
              <a:rPr lang="en-US" sz="2200" b="1" dirty="0">
                <a:latin typeface="Alexandria" charset="0"/>
              </a:rPr>
              <a:t>Combine like terms (mod 2 → XOR):  </a:t>
            </a:r>
            <a:r>
              <a:rPr lang="en-US" sz="2200" dirty="0"/>
              <a:t>x</a:t>
            </a:r>
            <a:r>
              <a:rPr lang="en-US" sz="2200" baseline="30000" dirty="0"/>
              <a:t>5 </a:t>
            </a:r>
            <a:r>
              <a:rPr lang="en-US" sz="2200" dirty="0"/>
              <a:t>+ x</a:t>
            </a:r>
            <a:r>
              <a:rPr lang="en-US" sz="2200" baseline="30000" dirty="0"/>
              <a:t>2 </a:t>
            </a:r>
            <a:r>
              <a:rPr lang="en-US" sz="2200" dirty="0"/>
              <a:t>+ x + 1</a:t>
            </a:r>
          </a:p>
          <a:p>
            <a:endParaRPr lang="en-US" sz="2200" dirty="0"/>
          </a:p>
          <a:p>
            <a:r>
              <a:rPr lang="en-US" sz="2200" dirty="0"/>
              <a:t>3. </a:t>
            </a:r>
            <a:r>
              <a:rPr lang="en-US" sz="2200" b="1" dirty="0">
                <a:latin typeface="Alexandria" charset="0"/>
              </a:rPr>
              <a:t>Reduce mod x</a:t>
            </a:r>
            <a:r>
              <a:rPr lang="en-US" sz="2200" b="1" baseline="30000" dirty="0">
                <a:latin typeface="Alexandria" charset="0"/>
              </a:rPr>
              <a:t>4 </a:t>
            </a:r>
            <a:r>
              <a:rPr lang="en-US" sz="2200" b="1" dirty="0">
                <a:latin typeface="Alexandria" charset="0"/>
              </a:rPr>
              <a:t>+ x + 1:   </a:t>
            </a:r>
            <a:r>
              <a:rPr lang="en-US" sz="2200" dirty="0">
                <a:latin typeface="Alexandria" charset="0"/>
              </a:rPr>
              <a:t>Final result: x</a:t>
            </a:r>
            <a:r>
              <a:rPr lang="en-US" sz="2200" baseline="30000" dirty="0">
                <a:latin typeface="Alexandria" charset="0"/>
              </a:rPr>
              <a:t>3 </a:t>
            </a:r>
            <a:r>
              <a:rPr lang="en-US" sz="2200" dirty="0">
                <a:latin typeface="Alexandria" charset="0"/>
              </a:rPr>
              <a:t>+ x</a:t>
            </a:r>
            <a:r>
              <a:rPr lang="en-US" sz="2200" baseline="30000" dirty="0">
                <a:latin typeface="Alexandria" charset="0"/>
              </a:rPr>
              <a:t>2 </a:t>
            </a:r>
            <a:r>
              <a:rPr lang="en-US" sz="2200" dirty="0">
                <a:latin typeface="Alexandria" charset="0"/>
              </a:rPr>
              <a:t>+ 1</a:t>
            </a:r>
          </a:p>
          <a:p>
            <a:endParaRPr lang="en-US" sz="2200" b="1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Result stays inside the field → </a:t>
            </a:r>
            <a:r>
              <a:rPr lang="en-US" sz="2200" b="1" dirty="0">
                <a:latin typeface="Alexandria" charset="0"/>
              </a:rPr>
              <a:t>closure holds.</a:t>
            </a:r>
          </a:p>
          <a:p>
            <a:r>
              <a:rPr lang="en-US" sz="2300" b="1" dirty="0">
                <a:latin typeface="Alexandria" charset="0"/>
              </a:rPr>
              <a:t> </a:t>
            </a:r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Galois Field GF(2⁸)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64990"/>
            <a:ext cx="10541000" cy="329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operates in the finite field GF(2⁸).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byte (8 bits) is treated as a polynomial of degree ≤ 7.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Arithmetic is done mod an irreducible polynomial of degree 8.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During multiplication, results can exceed degree 7 → To bring them back to 8 bits, AES reduces modulo an irreducible polynomial.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uses:   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8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4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200" baseline="30000" dirty="0">
                <a:solidFill>
                  <a:prstClr val="black"/>
                </a:solidFill>
                <a:latin typeface="Alexandria" charset="0"/>
              </a:rPr>
              <a:t>3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+x+1 → This keeps all operations within 8-bit values (0–255).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→ Example: 10010101 → x7+x4+x2+1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1019070"/>
            <a:ext cx="700690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Example: Byte Multiplication in AES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47017"/>
            <a:ext cx="10541000" cy="40164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To multiply two bytes (e.g., 0x57 and 0x83):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1.Convert each to its polynomial form.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2.Multiply the polynomials (using XOR for addition), Result may exceed degree 7.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3.Reduce the result mod x</a:t>
            </a:r>
            <a:r>
              <a:rPr lang="en-US" sz="2000" baseline="30000" dirty="0">
                <a:solidFill>
                  <a:prstClr val="black"/>
                </a:solidFill>
                <a:latin typeface="Alexandria" charset="0"/>
              </a:rPr>
              <a:t>8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000" baseline="30000" dirty="0">
                <a:solidFill>
                  <a:prstClr val="black"/>
                </a:solidFill>
                <a:latin typeface="Alexandria" charset="0"/>
              </a:rPr>
              <a:t>4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+x</a:t>
            </a:r>
            <a:r>
              <a:rPr lang="en-US" sz="2000" baseline="30000" dirty="0">
                <a:solidFill>
                  <a:prstClr val="black"/>
                </a:solidFill>
                <a:latin typeface="Alexandria" charset="0"/>
              </a:rPr>
              <a:t>3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+x+1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4.The final polynomial fits back into 8 bits.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This ensures closure — every result is still a valid byte in GF(2⁸).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80FB6CF-6163-A845-AEAA-3924FB671E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436636"/>
              </p:ext>
            </p:extLst>
          </p:nvPr>
        </p:nvGraphicFramePr>
        <p:xfrm>
          <a:off x="778539" y="2911640"/>
          <a:ext cx="8211081" cy="1097280"/>
        </p:xfrm>
        <a:graphic>
          <a:graphicData uri="http://schemas.openxmlformats.org/drawingml/2006/table">
            <a:tbl>
              <a:tblPr/>
              <a:tblGrid>
                <a:gridCol w="2737027">
                  <a:extLst>
                    <a:ext uri="{9D8B030D-6E8A-4147-A177-3AD203B41FA5}">
                      <a16:colId xmlns:a16="http://schemas.microsoft.com/office/drawing/2014/main" val="197454068"/>
                    </a:ext>
                  </a:extLst>
                </a:gridCol>
                <a:gridCol w="2737027">
                  <a:extLst>
                    <a:ext uri="{9D8B030D-6E8A-4147-A177-3AD203B41FA5}">
                      <a16:colId xmlns:a16="http://schemas.microsoft.com/office/drawing/2014/main" val="3256225130"/>
                    </a:ext>
                  </a:extLst>
                </a:gridCol>
                <a:gridCol w="2737027">
                  <a:extLst>
                    <a:ext uri="{9D8B030D-6E8A-4147-A177-3AD203B41FA5}">
                      <a16:colId xmlns:a16="http://schemas.microsoft.com/office/drawing/2014/main" val="2420433554"/>
                    </a:ext>
                  </a:extLst>
                </a:gridCol>
              </a:tblGrid>
              <a:tr h="311989">
                <a:tc>
                  <a:txBody>
                    <a:bodyPr/>
                    <a:lstStyle/>
                    <a:p>
                      <a:r>
                        <a:rPr lang="en-US" dirty="0"/>
                        <a:t>Byte (Hexadecimal)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Binary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Polynomial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083279"/>
                  </a:ext>
                </a:extLst>
              </a:tr>
              <a:tr h="311989">
                <a:tc>
                  <a:txBody>
                    <a:bodyPr/>
                    <a:lstStyle/>
                    <a:p>
                      <a:r>
                        <a:rPr lang="en-US" dirty="0"/>
                        <a:t>0x57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0101 0111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(x^6 + x^4 + x^2 + x + 1)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4388817"/>
                  </a:ext>
                </a:extLst>
              </a:tr>
              <a:tr h="311989">
                <a:tc>
                  <a:txBody>
                    <a:bodyPr/>
                    <a:lstStyle/>
                    <a:p>
                      <a:r>
                        <a:rPr lang="en-US" dirty="0"/>
                        <a:t>0x83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1000 0011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(x^7 + x + 1)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8374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662813"/>
            <a:ext cx="7006907" cy="1106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Byte Multiplication in AES 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(Flow Sequence)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ECBFDE-174D-644F-9872-8547C04C8B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2249784"/>
            <a:ext cx="72517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589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</a:rPr>
              <a:t>Why GF(2⁸)?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226" y="2293683"/>
            <a:ext cx="10541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Matches byte-sized (8-bit) computer architecture.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Allows efficient hardware and software implementation.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Ensures every nonzero byte has an inverse, which is crucial for AES’s S-box (substitution step).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 short: GF(2⁸) combines math elegance with practical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Hands-on Practice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3386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Try computing:</a:t>
            </a:r>
            <a:br>
              <a:rPr lang="en-US" sz="22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(1011 × 0110) mod (10011) over GF(2).</a:t>
            </a: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Solution: </a:t>
            </a:r>
          </a:p>
          <a:p>
            <a:pPr>
              <a:lnSpc>
                <a:spcPct val="120000"/>
              </a:lnSpc>
            </a:pPr>
            <a:endParaRPr lang="en-US" sz="2200" b="1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Step 1 – Convert to polynomials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1011 → x</a:t>
            </a:r>
            <a:r>
              <a:rPr lang="en-US" sz="2400" baseline="30000" dirty="0"/>
              <a:t>3</a:t>
            </a:r>
            <a:r>
              <a:rPr lang="en-US" sz="2400" dirty="0"/>
              <a:t>+x+1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0110 → x</a:t>
            </a:r>
            <a:r>
              <a:rPr lang="en-US" sz="2200" baseline="30000" dirty="0">
                <a:latin typeface="Alexandria" charset="0"/>
              </a:rPr>
              <a:t>2</a:t>
            </a:r>
            <a:r>
              <a:rPr lang="en-US" sz="2200" dirty="0">
                <a:latin typeface="Alexandria" charset="0"/>
              </a:rPr>
              <a:t>+x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10011 → x</a:t>
            </a:r>
            <a:r>
              <a:rPr lang="en-US" sz="2400" baseline="30000" dirty="0"/>
              <a:t>4</a:t>
            </a:r>
            <a:r>
              <a:rPr lang="en-US" sz="2400" dirty="0"/>
              <a:t>+x+1</a:t>
            </a:r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Hands-on Practice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16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Try computing:</a:t>
            </a:r>
            <a:br>
              <a:rPr lang="en-US" sz="2200" b="1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(1011 × 0110) mod (10011) over GF(2).</a:t>
            </a:r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Solution: </a:t>
            </a: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Step 2 – Multiply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(x</a:t>
            </a:r>
            <a:r>
              <a:rPr lang="en-US" sz="2200" baseline="30000" dirty="0">
                <a:latin typeface="Alexandria" charset="0"/>
              </a:rPr>
              <a:t>3</a:t>
            </a:r>
            <a:r>
              <a:rPr lang="en-US" sz="2200" dirty="0">
                <a:latin typeface="Alexandria" charset="0"/>
              </a:rPr>
              <a:t>+x+1)(x</a:t>
            </a:r>
            <a:r>
              <a:rPr lang="en-US" sz="2200" baseline="30000" dirty="0">
                <a:latin typeface="Alexandria" charset="0"/>
              </a:rPr>
              <a:t>2</a:t>
            </a:r>
            <a:r>
              <a:rPr lang="en-US" sz="2200" dirty="0">
                <a:latin typeface="Alexandria" charset="0"/>
              </a:rPr>
              <a:t>+x)=x</a:t>
            </a:r>
            <a:r>
              <a:rPr lang="en-US" sz="2200" baseline="30000" dirty="0">
                <a:latin typeface="Alexandria" charset="0"/>
              </a:rPr>
              <a:t>5</a:t>
            </a:r>
            <a:r>
              <a:rPr lang="en-US" sz="2200" dirty="0">
                <a:latin typeface="Alexandria" charset="0"/>
              </a:rPr>
              <a:t>+x</a:t>
            </a:r>
            <a:r>
              <a:rPr lang="en-US" sz="2200" baseline="30000" dirty="0">
                <a:latin typeface="Alexandria" charset="0"/>
              </a:rPr>
              <a:t>4</a:t>
            </a:r>
            <a:r>
              <a:rPr lang="en-US" sz="2200" dirty="0">
                <a:latin typeface="Alexandria" charset="0"/>
              </a:rPr>
              <a:t>+x</a:t>
            </a:r>
            <a:r>
              <a:rPr lang="en-US" sz="2200" baseline="30000" dirty="0">
                <a:latin typeface="Alexandria" charset="0"/>
              </a:rPr>
              <a:t>3</a:t>
            </a:r>
            <a:r>
              <a:rPr lang="en-US" sz="2200" dirty="0">
                <a:latin typeface="Alexandria" charset="0"/>
              </a:rPr>
              <a:t>+x</a:t>
            </a:r>
            <a:r>
              <a:rPr lang="en-US" sz="2200" baseline="30000" dirty="0">
                <a:latin typeface="Alexandria" charset="0"/>
              </a:rPr>
              <a:t>2</a:t>
            </a:r>
          </a:p>
          <a:p>
            <a:pPr>
              <a:lnSpc>
                <a:spcPct val="120000"/>
              </a:lnSpc>
            </a:pPr>
            <a:endParaRPr lang="en-US" sz="2200" b="1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Step 3 – Reduce modulo (x⁴ + x + 1)</a:t>
            </a:r>
          </a:p>
          <a:p>
            <a:pPr>
              <a:lnSpc>
                <a:spcPct val="120000"/>
              </a:lnSpc>
            </a:pPr>
            <a:r>
              <a:rPr lang="en-US" sz="2200" dirty="0">
                <a:latin typeface="Alexandria" charset="0"/>
              </a:rPr>
              <a:t>Divide </a:t>
            </a:r>
            <a:r>
              <a:rPr lang="en-US" sz="2400" dirty="0"/>
              <a:t>x</a:t>
            </a:r>
            <a:r>
              <a:rPr lang="en-US" sz="2400" baseline="30000" dirty="0"/>
              <a:t>5</a:t>
            </a:r>
            <a:r>
              <a:rPr lang="en-US" sz="2400" dirty="0"/>
              <a:t>+x</a:t>
            </a:r>
            <a:r>
              <a:rPr lang="en-US" sz="2400" baseline="30000" dirty="0"/>
              <a:t>4</a:t>
            </a:r>
            <a:r>
              <a:rPr lang="en-US" sz="2400" dirty="0"/>
              <a:t>+x</a:t>
            </a:r>
            <a:r>
              <a:rPr lang="en-US" sz="2400" baseline="30000" dirty="0"/>
              <a:t>3</a:t>
            </a:r>
            <a:r>
              <a:rPr lang="en-US" sz="2400" dirty="0"/>
              <a:t>+x</a:t>
            </a:r>
            <a:r>
              <a:rPr lang="en-US" sz="2400" baseline="30000" dirty="0"/>
              <a:t>2</a:t>
            </a:r>
            <a:r>
              <a:rPr lang="en-US" sz="2400" dirty="0"/>
              <a:t> by x</a:t>
            </a:r>
            <a:r>
              <a:rPr lang="en-US" sz="2400" baseline="30000" dirty="0"/>
              <a:t>4</a:t>
            </a:r>
            <a:r>
              <a:rPr lang="en-US" sz="2400" dirty="0"/>
              <a:t>+x+1  </a:t>
            </a:r>
            <a:r>
              <a:rPr lang="en-US" sz="2200" dirty="0">
                <a:latin typeface="Alexandria" charset="0"/>
              </a:rPr>
              <a:t>using XOR subtraction </a:t>
            </a:r>
          </a:p>
          <a:p>
            <a:pPr>
              <a:lnSpc>
                <a:spcPct val="120000"/>
              </a:lnSpc>
            </a:pPr>
            <a:endParaRPr lang="en-US" sz="2200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200" b="1" dirty="0">
                <a:latin typeface="Alexandria" charset="0"/>
              </a:rPr>
              <a:t>Result:</a:t>
            </a:r>
            <a:r>
              <a:rPr lang="en-US" sz="2200" dirty="0">
                <a:latin typeface="Alexandria" charset="0"/>
              </a:rPr>
              <a:t> x</a:t>
            </a:r>
            <a:r>
              <a:rPr lang="en-US" sz="2200" baseline="30000" dirty="0">
                <a:latin typeface="Alexandria" charset="0"/>
              </a:rPr>
              <a:t>3</a:t>
            </a:r>
            <a:r>
              <a:rPr lang="en-US" sz="2200" dirty="0">
                <a:latin typeface="Alexandria" charset="0"/>
              </a:rPr>
              <a:t>+1 → Binary = 1001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79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Why Cryptography Uses Finite Fields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Predictable &amp; Reversible: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Each operation gives a unique, repeatable result — essential for encryption/decryption symmetry.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Prevents overflow/underflow: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Mod operation keeps results within a fixed range (like 8 bits in AES).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Structured substitution &amp; permutation: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Modular rules enable predictable transformations — used in AES S-box and </a:t>
            </a:r>
            <a:r>
              <a:rPr lang="en-US" sz="2400" dirty="0" err="1">
                <a:latin typeface="Alexandria" charset="0"/>
              </a:rPr>
              <a:t>MixColumns</a:t>
            </a:r>
            <a:r>
              <a:rPr lang="en-US" sz="2400" dirty="0">
                <a:latin typeface="Alexandria" charset="0"/>
              </a:rPr>
              <a:t>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Security Insight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1.Modular arithmetic ensures predictable results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-Every operation (add, multiply, mod) always gives a defined and repeatable result within the field.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-This predictability is what makes encryption and decryption perfectly reversible — no data loss or randomness in computation.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0636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Security Insight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2. Hard problems (like discrete log, factoring) rely on finite fields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-Certain math problems in finite fields are computationally hard — meaning they take an extremely long time to solve without the key.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-Cryptosystems like RSA, Diffie–Hellman, and Elliptic Curve Cryptography (ECC) base their security on these difficult problems.</a:t>
            </a:r>
          </a:p>
          <a:p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6675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98812" y="654260"/>
            <a:ext cx="69993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Summary Table: Field Properties in Cryptography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FC2A28-0F02-5C42-93BB-BECC5BEA10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0164"/>
              </p:ext>
            </p:extLst>
          </p:nvPr>
        </p:nvGraphicFramePr>
        <p:xfrm>
          <a:off x="838200" y="2266844"/>
          <a:ext cx="10515600" cy="264885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252817533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441508317"/>
                    </a:ext>
                  </a:extLst>
                </a:gridCol>
              </a:tblGrid>
              <a:tr h="529770">
                <a:tc>
                  <a:txBody>
                    <a:bodyPr/>
                    <a:lstStyle/>
                    <a:p>
                      <a:r>
                        <a:rPr lang="en-US"/>
                        <a:t>Property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Importance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8450633"/>
                  </a:ext>
                </a:extLst>
              </a:tr>
              <a:tr h="529770">
                <a:tc>
                  <a:txBody>
                    <a:bodyPr/>
                    <a:lstStyle/>
                    <a:p>
                      <a:r>
                        <a:rPr lang="en-US"/>
                        <a:t>Closure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Ensures all operations valid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4062365"/>
                  </a:ext>
                </a:extLst>
              </a:tr>
              <a:tr h="529770">
                <a:tc>
                  <a:txBody>
                    <a:bodyPr/>
                    <a:lstStyle/>
                    <a:p>
                      <a:r>
                        <a:rPr lang="en-US"/>
                        <a:t>Inverse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Enables decryption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383374"/>
                  </a:ext>
                </a:extLst>
              </a:tr>
              <a:tr h="529770">
                <a:tc>
                  <a:txBody>
                    <a:bodyPr/>
                    <a:lstStyle/>
                    <a:p>
                      <a:r>
                        <a:rPr lang="en-US"/>
                        <a:t>Finite Size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Prevents infinite computation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9798009"/>
                  </a:ext>
                </a:extLst>
              </a:tr>
              <a:tr h="529770">
                <a:tc>
                  <a:txBody>
                    <a:bodyPr/>
                    <a:lstStyle/>
                    <a:p>
                      <a:r>
                        <a:rPr lang="en-US"/>
                        <a:t>Prime Modulus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Ensures field structure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07633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79122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6623"/>
            <a:ext cx="10541000" cy="330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Modular arithmetic = arithmetic “with wrap-around.”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Finite fields = limited, well-defined sets of numbers.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Fields provide reversible operations → essential for cryptography.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GF(p) and GF(2ⁿ) are the backbone of modern algorithms like AES and ECC.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Cryptography = math + implementation.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Finite field operations guarantee reliable, secure, repeatable encryption across digital systems.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Stallings, Cryptography and Network Security, 7th Ed., Ch. 4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Cyber Security Tools, Ch. 3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Handbook of Applied Cryptography, Ch. 2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SP 800-38A (AES math appendix)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B7F2E-3881-654C-898B-2AED290852AE}"/>
              </a:ext>
            </a:extLst>
          </p:cNvPr>
          <p:cNvSpPr txBox="1"/>
          <p:nvPr/>
        </p:nvSpPr>
        <p:spPr>
          <a:xfrm>
            <a:off x="6316394" y="2781147"/>
            <a:ext cx="2799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Thank you!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A88458-9104-4D40-A84D-AE60D55E7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49" y="683017"/>
            <a:ext cx="4572000" cy="49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644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8FD5F50-F27C-4B8B-988E-F4D0B72D6734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17033</TotalTime>
  <Words>3513</Words>
  <Application>Microsoft Macintosh PowerPoint</Application>
  <PresentationFormat>Widescreen</PresentationFormat>
  <Paragraphs>475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275</cp:revision>
  <cp:lastPrinted>2025-11-01T07:47:24Z</cp:lastPrinted>
  <dcterms:created xsi:type="dcterms:W3CDTF">2023-04-29T09:08:00Z</dcterms:created>
  <dcterms:modified xsi:type="dcterms:W3CDTF">2026-03-09T18:07:50Z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