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565" r:id="rId7"/>
    <p:sldId id="497" r:id="rId8"/>
    <p:sldId id="570" r:id="rId9"/>
    <p:sldId id="496" r:id="rId10"/>
    <p:sldId id="498" r:id="rId11"/>
    <p:sldId id="580" r:id="rId12"/>
    <p:sldId id="502" r:id="rId13"/>
    <p:sldId id="499" r:id="rId14"/>
    <p:sldId id="559" r:id="rId15"/>
    <p:sldId id="574" r:id="rId16"/>
    <p:sldId id="503" r:id="rId17"/>
    <p:sldId id="544" r:id="rId18"/>
    <p:sldId id="510" r:id="rId19"/>
    <p:sldId id="589" r:id="rId20"/>
    <p:sldId id="582" r:id="rId21"/>
    <p:sldId id="584" r:id="rId22"/>
    <p:sldId id="578" r:id="rId23"/>
    <p:sldId id="513" r:id="rId24"/>
    <p:sldId id="576" r:id="rId25"/>
    <p:sldId id="590" r:id="rId26"/>
    <p:sldId id="572" r:id="rId27"/>
    <p:sldId id="585" r:id="rId28"/>
    <p:sldId id="583" r:id="rId29"/>
    <p:sldId id="592" r:id="rId30"/>
    <p:sldId id="581" r:id="rId31"/>
    <p:sldId id="588" r:id="rId32"/>
    <p:sldId id="560" r:id="rId33"/>
    <p:sldId id="561" r:id="rId34"/>
    <p:sldId id="579" r:id="rId35"/>
    <p:sldId id="575" r:id="rId36"/>
    <p:sldId id="593" r:id="rId37"/>
    <p:sldId id="562" r:id="rId38"/>
    <p:sldId id="547" r:id="rId39"/>
    <p:sldId id="550" r:id="rId40"/>
    <p:sldId id="507" r:id="rId41"/>
    <p:sldId id="553" r:id="rId42"/>
    <p:sldId id="591" r:id="rId43"/>
    <p:sldId id="551" r:id="rId44"/>
    <p:sldId id="55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65"/>
            <p14:sldId id="497"/>
            <p14:sldId id="570"/>
            <p14:sldId id="496"/>
            <p14:sldId id="498"/>
            <p14:sldId id="580"/>
            <p14:sldId id="502"/>
            <p14:sldId id="499"/>
            <p14:sldId id="559"/>
            <p14:sldId id="574"/>
            <p14:sldId id="503"/>
            <p14:sldId id="544"/>
            <p14:sldId id="510"/>
            <p14:sldId id="589"/>
            <p14:sldId id="582"/>
            <p14:sldId id="584"/>
            <p14:sldId id="578"/>
            <p14:sldId id="513"/>
            <p14:sldId id="576"/>
            <p14:sldId id="590"/>
            <p14:sldId id="572"/>
            <p14:sldId id="585"/>
            <p14:sldId id="583"/>
            <p14:sldId id="592"/>
            <p14:sldId id="581"/>
            <p14:sldId id="588"/>
            <p14:sldId id="560"/>
            <p14:sldId id="561"/>
            <p14:sldId id="579"/>
            <p14:sldId id="575"/>
            <p14:sldId id="593"/>
            <p14:sldId id="562"/>
            <p14:sldId id="547"/>
            <p14:sldId id="550"/>
            <p14:sldId id="507"/>
            <p14:sldId id="553"/>
            <p14:sldId id="591"/>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3738" autoAdjust="0"/>
  </p:normalViewPr>
  <p:slideViewPr>
    <p:cSldViewPr snapToGrid="0">
      <p:cViewPr varScale="1">
        <p:scale>
          <a:sx n="70" d="100"/>
          <a:sy n="70" d="100"/>
        </p:scale>
        <p:origin x="65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hyperlink" Target="https://youtu.be/VUz1Xd1qV04?si=W2L6yzsPKSTtag4W" TargetMode="Externa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5.png"/><Relationship Id="rId2" Type="http://schemas.openxmlformats.org/officeDocument/2006/relationships/image" Target="../media/image43.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2296"/>
            <a:ext cx="12663752" cy="7053944"/>
          </a:xfrm>
          <a:prstGeom prst="rect">
            <a:avLst/>
          </a:prstGeom>
        </p:spPr>
      </p:pic>
      <p:sp>
        <p:nvSpPr>
          <p:cNvPr id="2" name="Rectangle: Single Corner Rounded 1"/>
          <p:cNvSpPr/>
          <p:nvPr/>
        </p:nvSpPr>
        <p:spPr>
          <a:xfrm flipV="1">
            <a:off x="1" y="-1822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17688" y="2165528"/>
            <a:ext cx="4337356" cy="830997"/>
          </a:xfrm>
          <a:prstGeom prst="rect">
            <a:avLst/>
          </a:prstGeom>
          <a:noFill/>
        </p:spPr>
        <p:txBody>
          <a:bodyPr wrap="square" rtlCol="0">
            <a:spAutoFit/>
          </a:bodyPr>
          <a:lstStyle/>
          <a:p>
            <a:pPr algn="ctr"/>
            <a:r>
              <a:rPr lang="ar-EG" sz="4800" b="1" smtClean="0">
                <a:solidFill>
                  <a:srgbClr val="00B0F0"/>
                </a:solidFill>
                <a:latin typeface="Simplified Arabic" panose="02020603050405020304" pitchFamily="18" charset="-78"/>
                <a:cs typeface="Simplified Arabic" panose="02020603050405020304" pitchFamily="18" charset="-78"/>
              </a:rPr>
              <a:t>الإعلام والمجتمع</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0" name="Rectangle: Rounded Corners 9"/>
          <p:cNvSpPr/>
          <p:nvPr/>
        </p:nvSpPr>
        <p:spPr>
          <a:xfrm>
            <a:off x="7572619" y="3117377"/>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solidFill>
                  <a:schemeClr val="tx1"/>
                </a:solidFill>
                <a:latin typeface="Simplified Arabic" panose="02020603050405020304" pitchFamily="18" charset="-78"/>
                <a:cs typeface="Simplified Arabic" panose="02020603050405020304" pitchFamily="18" charset="-78"/>
              </a:rPr>
              <a:t>المحاضرة العاشرة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smtClean="0">
                <a:solidFill>
                  <a:srgbClr val="00B0F0"/>
                </a:solidFill>
                <a:latin typeface="Simplified Arabic" panose="02020603050405020304" pitchFamily="18" charset="-78"/>
                <a:cs typeface="Simplified Arabic" panose="02020603050405020304" pitchFamily="18" charset="-78"/>
              </a:rPr>
              <a:t>د/ نهلة صلاح</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smtClean="0">
                <a:solidFill>
                  <a:srgbClr val="00B0F0"/>
                </a:solidFill>
                <a:latin typeface="Simplified Arabic" panose="02020603050405020304" pitchFamily="18" charset="-78"/>
                <a:cs typeface="Simplified Arabic" panose="02020603050405020304" pitchFamily="18" charset="-78"/>
              </a:rPr>
              <a:t>إعداد</a:t>
            </a:r>
            <a:endParaRPr lang="en-US" sz="3200" dirty="0">
              <a:solidFill>
                <a:srgbClr val="00B0F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649729" y="3872986"/>
            <a:ext cx="1649203" cy="523220"/>
          </a:xfrm>
          <a:prstGeom prst="rect">
            <a:avLst/>
          </a:prstGeom>
          <a:noFill/>
        </p:spPr>
        <p:txBody>
          <a:bodyPr wrap="square" rtlCol="0">
            <a:spAutoFit/>
          </a:bodyPr>
          <a:lstStyle/>
          <a:p>
            <a:r>
              <a:rPr lang="en-US" sz="2800" b="1" smtClean="0">
                <a:latin typeface="Simplified Arabic" panose="02020603050405020304" pitchFamily="18" charset="-78"/>
                <a:cs typeface="Simplified Arabic" panose="02020603050405020304" pitchFamily="18" charset="-78"/>
              </a:rPr>
              <a:t>DGM 226</a:t>
            </a:r>
            <a:endParaRPr lang="en-US" sz="2800" b="1" dirty="0">
              <a:latin typeface="Simplified Arabic" panose="02020603050405020304" pitchFamily="18" charset="-78"/>
              <a:cs typeface="Simplified Arabic" panose="02020603050405020304" pitchFamily="18" charset="-78"/>
            </a:endParaRPr>
          </a:p>
        </p:txBody>
      </p:sp>
      <p:sp>
        <p:nvSpPr>
          <p:cNvPr id="14" name="Rectangle: Rounded Corners 9"/>
          <p:cNvSpPr/>
          <p:nvPr/>
        </p:nvSpPr>
        <p:spPr>
          <a:xfrm>
            <a:off x="3901105" y="4473872"/>
            <a:ext cx="6823881" cy="100982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smtClean="0">
                <a:solidFill>
                  <a:schemeClr val="tx1"/>
                </a:solidFill>
                <a:latin typeface="Simplified Arabic" panose="02020603050405020304" pitchFamily="18" charset="-78"/>
                <a:cs typeface="Simplified Arabic" panose="02020603050405020304" pitchFamily="18" charset="-78"/>
              </a:rPr>
              <a:t>المواطنة الرقمية</a:t>
            </a:r>
            <a:endParaRPr lang="en-US" sz="44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1008" y="1826492"/>
            <a:ext cx="7735700" cy="3876959"/>
          </a:xfrm>
          <a:prstGeom prst="rect">
            <a:avLst/>
          </a:prstGeom>
          <a:noFill/>
        </p:spPr>
        <p:txBody>
          <a:bodyPr wrap="square" rtlCol="0">
            <a:spAutoFit/>
          </a:bodyPr>
          <a:lstStyle/>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أولًا: مفهوم المواطنة 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‏ثانيًا: ‏</a:t>
            </a:r>
            <a:r>
              <a:rPr lang="ar-EG" sz="3600" b="1">
                <a:latin typeface="Simplified Arabic" panose="02020603050405020304" pitchFamily="18" charset="-78"/>
                <a:cs typeface="Simplified Arabic" panose="02020603050405020304" pitchFamily="18" charset="-78"/>
              </a:rPr>
              <a:t>أهمية </a:t>
            </a:r>
            <a:r>
              <a:rPr lang="ar-EG" sz="3600" b="1" smtClean="0">
                <a:latin typeface="Simplified Arabic" panose="02020603050405020304" pitchFamily="18" charset="-78"/>
                <a:cs typeface="Simplified Arabic" panose="02020603050405020304" pitchFamily="18" charset="-78"/>
              </a:rPr>
              <a:t>المواطنة الرقمية.</a:t>
            </a: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ثالثًا: أهداف المواطنة 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رابعًا: محاور المواطنة 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‏خامسًا: مهارات المواطنة الرقمية.</a:t>
            </a: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سادسًا: مواصفات المواطن الرقمي.</a:t>
            </a:r>
            <a:endParaRPr lang="en-US" sz="3600" b="1">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8235" y="899652"/>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smtClean="0">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022376" y="1464449"/>
            <a:ext cx="6339833" cy="4630271"/>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sz="2600" b="1">
                <a:latin typeface="Simplified Arabic" panose="02020603050405020304" pitchFamily="18" charset="-78"/>
                <a:cs typeface="Simplified Arabic" panose="02020603050405020304" pitchFamily="18" charset="-78"/>
              </a:rPr>
              <a:t>بدأ البعض في الآونة الأخيرة في إساءة استخدام الحرية المتاحة على المواقع الإلكترونية ومواقع التواصل الاجتماعي على شبكة الإنترنت، من خلال نشر معلومات مضللة و إرسال رسائل تهديد أو تشهير إلكترونية أو تعليقات مسيئة، أو الحصول على معلومات أو صور من أجل ابتزاز  الآخريين  الأمر الذي يؤدي إلى عواقب وخيمة تضر بالفرد وبالصالح العام أو الدخول على المواقع الإلكترونية غير اللائقة و غير الأخلاقية، أو المواقع الإلكترونية التي تتضمن محتويات وتيارات فكرية ضارة تمثل </a:t>
            </a:r>
            <a:r>
              <a:rPr lang="ar-EG" sz="2600" b="1" smtClean="0">
                <a:latin typeface="Simplified Arabic" panose="02020603050405020304" pitchFamily="18" charset="-78"/>
                <a:cs typeface="Simplified Arabic" panose="02020603050405020304" pitchFamily="18" charset="-78"/>
              </a:rPr>
              <a:t>تهديدًا </a:t>
            </a:r>
            <a:r>
              <a:rPr lang="ar-EG" sz="2600" b="1">
                <a:latin typeface="Simplified Arabic" panose="02020603050405020304" pitchFamily="18" charset="-78"/>
                <a:cs typeface="Simplified Arabic" panose="02020603050405020304" pitchFamily="18" charset="-78"/>
              </a:rPr>
              <a:t>للهوية الثقافية.</a:t>
            </a:r>
            <a:endParaRPr lang="en-US"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700" b="1" u="sng">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96136" y="6094720"/>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757176" y="376798"/>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4843" y="1574977"/>
            <a:ext cx="4517406" cy="4662049"/>
          </a:xfrm>
        </p:spPr>
      </p:pic>
    </p:spTree>
    <p:extLst>
      <p:ext uri="{BB962C8B-B14F-4D97-AF65-F5344CB8AC3E}">
        <p14:creationId xmlns:p14="http://schemas.microsoft.com/office/powerpoint/2010/main" val="3157200414"/>
      </p:ext>
    </p:extLst>
  </p:cSld>
  <p:clrMapOvr>
    <a:masterClrMapping/>
  </p:clrMapOvr>
  <mc:AlternateContent xmlns:mc="http://schemas.openxmlformats.org/markup-compatibility/2006" xmlns:p14="http://schemas.microsoft.com/office/powerpoint/2010/main">
    <mc:Choice Requires="p14">
      <p:transition spd="slow" p14:dur="2000" advTm="124504"/>
    </mc:Choice>
    <mc:Fallback xmlns="">
      <p:transition spd="slow" advTm="12450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44062"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2" name="Rectangle: Rounded Corners 33"/>
          <p:cNvSpPr txBox="1">
            <a:spLocks noGrp="1"/>
          </p:cNvSpPr>
          <p:nvPr>
            <p:ph type="title"/>
          </p:nvPr>
        </p:nvSpPr>
        <p:spPr>
          <a:xfrm>
            <a:off x="2019869" y="365126"/>
            <a:ext cx="9628943"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مستطيل 2"/>
          <p:cNvSpPr/>
          <p:nvPr/>
        </p:nvSpPr>
        <p:spPr>
          <a:xfrm>
            <a:off x="5460510" y="1592796"/>
            <a:ext cx="6096000" cy="3873368"/>
          </a:xfrm>
          <a:prstGeom prst="rect">
            <a:avLst/>
          </a:prstGeom>
        </p:spPr>
        <p:txBody>
          <a:bodyPr>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b="1" smtClean="0">
                <a:latin typeface="Simplified Arabic" panose="02020603050405020304" pitchFamily="18" charset="-78"/>
                <a:cs typeface="Simplified Arabic" panose="02020603050405020304" pitchFamily="18" charset="-78"/>
              </a:rPr>
              <a:t>‏</a:t>
            </a:r>
            <a:r>
              <a:rPr lang="ar-EG" sz="2800" b="1">
                <a:latin typeface="Simplified Arabic" panose="02020603050405020304" pitchFamily="18" charset="-78"/>
                <a:cs typeface="Simplified Arabic" panose="02020603050405020304" pitchFamily="18" charset="-78"/>
              </a:rPr>
              <a:t>وأصبحت الآثار السلبية لسوء استغلال أجهزة الاتصالات والتكنولوجيا الحديثة ‏</a:t>
            </a:r>
            <a:r>
              <a:rPr lang="ar-EG" sz="2800" b="1" u="sng">
                <a:latin typeface="Simplified Arabic" panose="02020603050405020304" pitchFamily="18" charset="-78"/>
                <a:cs typeface="Simplified Arabic" panose="02020603050405020304" pitchFamily="18" charset="-78"/>
              </a:rPr>
              <a:t>في حاجة عاجلة إلى نشر برامج ودروس جادة في التربية الإعلامية المتمثلة في </a:t>
            </a:r>
            <a:r>
              <a:rPr lang="ar-EG" sz="2800" b="1" u="sng" smtClean="0">
                <a:latin typeface="Simplified Arabic" panose="02020603050405020304" pitchFamily="18" charset="-78"/>
                <a:cs typeface="Simplified Arabic" panose="02020603050405020304" pitchFamily="18" charset="-78"/>
              </a:rPr>
              <a:t>ثقافة </a:t>
            </a:r>
            <a:r>
              <a:rPr lang="ar-EG" sz="2800" b="1" u="sng">
                <a:latin typeface="Simplified Arabic" panose="02020603050405020304" pitchFamily="18" charset="-78"/>
                <a:cs typeface="Simplified Arabic" panose="02020603050405020304" pitchFamily="18" charset="-78"/>
              </a:rPr>
              <a:t>آداب التعامل المناسب و الأمثل مع هذه </a:t>
            </a:r>
            <a:r>
              <a:rPr lang="ar-EG" sz="2800" b="1" u="sng" smtClean="0">
                <a:latin typeface="Simplified Arabic" panose="02020603050405020304" pitchFamily="18" charset="-78"/>
                <a:cs typeface="Simplified Arabic" panose="02020603050405020304" pitchFamily="18" charset="-78"/>
              </a:rPr>
              <a:t>التقنيات،</a:t>
            </a:r>
            <a:r>
              <a:rPr lang="ar-EG" sz="2800" b="1" smtClean="0">
                <a:latin typeface="Simplified Arabic" panose="02020603050405020304" pitchFamily="18" charset="-78"/>
                <a:cs typeface="Simplified Arabic" panose="02020603050405020304" pitchFamily="18" charset="-78"/>
              </a:rPr>
              <a:t> </a:t>
            </a:r>
            <a:r>
              <a:rPr lang="ar-EG" sz="2800" b="1">
                <a:latin typeface="Simplified Arabic" panose="02020603050405020304" pitchFamily="18" charset="-78"/>
                <a:cs typeface="Simplified Arabic" panose="02020603050405020304" pitchFamily="18" charset="-78"/>
              </a:rPr>
              <a:t>وذلك من حيث الحماية والحفاظ على الحياة الخاصة الآخرين والمسؤولية وحدود حرية الفرد و مراعاة الآخرين و التثبت من صحة المعلومات المتاحة على شبكة </a:t>
            </a:r>
            <a:r>
              <a:rPr lang="ar-EG" sz="2800" b="1" smtClean="0">
                <a:latin typeface="Simplified Arabic" panose="02020603050405020304" pitchFamily="18" charset="-78"/>
                <a:cs typeface="Simplified Arabic" panose="02020603050405020304" pitchFamily="18" charset="-78"/>
              </a:rPr>
              <a:t>الإنترنت.</a:t>
            </a:r>
            <a:endParaRPr lang="en-US" sz="2800" b="1" u="sng">
              <a:latin typeface="Simplified Arabic" panose="02020603050405020304" pitchFamily="18" charset="-78"/>
              <a:cs typeface="Simplified Arabic" panose="02020603050405020304" pitchFamily="18" charset="-78"/>
            </a:endParaRPr>
          </a:p>
        </p:txBody>
      </p:sp>
      <p:pic>
        <p:nvPicPr>
          <p:cNvPr id="8" name="عنصر نائب للمحتوى 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4842" y="1592795"/>
            <a:ext cx="4826758" cy="4876243"/>
          </a:xfrm>
        </p:spPr>
      </p:pic>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81173"/>
    </mc:Choice>
    <mc:Fallback xmlns="">
      <p:transition spd="slow" advTm="18117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4776716" y="1464449"/>
            <a:ext cx="6612791" cy="4630271"/>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ولتحقيق هذه الأهداف ظهر في الآونة الاخيرة مصطلح "</a:t>
            </a:r>
            <a:r>
              <a:rPr lang="ar-EG" b="1" u="sng">
                <a:latin typeface="Simplified Arabic" panose="02020603050405020304" pitchFamily="18" charset="-78"/>
                <a:cs typeface="Simplified Arabic" panose="02020603050405020304" pitchFamily="18" charset="-78"/>
              </a:rPr>
              <a:t>المواطنة الرقمية" </a:t>
            </a:r>
            <a:r>
              <a:rPr lang="en-US" b="1" u="sng">
                <a:latin typeface="Simplified Arabic" panose="02020603050405020304" pitchFamily="18" charset="-78"/>
                <a:cs typeface="Simplified Arabic" panose="02020603050405020304" pitchFamily="18" charset="-78"/>
              </a:rPr>
              <a:t>Digital Citizenship</a:t>
            </a:r>
            <a:r>
              <a:rPr lang="ar-EG" b="1" u="sng">
                <a:latin typeface="Simplified Arabic" panose="02020603050405020304" pitchFamily="18" charset="-78"/>
                <a:cs typeface="Simplified Arabic" panose="02020603050405020304" pitchFamily="18" charset="-78"/>
              </a:rPr>
              <a:t> كمفهوم حديث في التربية الرقمية</a:t>
            </a:r>
            <a:r>
              <a:rPr lang="ar-EG" b="1">
                <a:latin typeface="Simplified Arabic" panose="02020603050405020304" pitchFamily="18" charset="-78"/>
                <a:cs typeface="Simplified Arabic" panose="02020603050405020304" pitchFamily="18" charset="-78"/>
              </a:rPr>
              <a:t>، والتي تعني القواعد الأخلاقية والضوابط القانونية والمعايير السلوكية والمبادئ الوقائية الهادفة إلى حماية الأفراد من أخطار التكنولوجيا الرقمية ومساعدتهم على الاستفادة القصوى من مميزاتها، ليصبحوا مواطنين رقميين قادرين على التكيف والعيش بأمان في العصر الرقمي والتمتع بحقوقهم وتأديه ما عليهم من واجبات ومسئوليات للمواطن في هذا العصر.</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5" name="TextBox 3"/>
          <p:cNvSpPr txBox="1"/>
          <p:nvPr/>
        </p:nvSpPr>
        <p:spPr>
          <a:xfrm>
            <a:off x="8799465" y="6336429"/>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41195"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مقدمة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63774" y="1464449"/>
            <a:ext cx="4491250" cy="5168363"/>
          </a:xfrm>
        </p:spPr>
      </p:pic>
    </p:spTree>
    <p:extLst>
      <p:ext uri="{BB962C8B-B14F-4D97-AF65-F5344CB8AC3E}">
        <p14:creationId xmlns:p14="http://schemas.microsoft.com/office/powerpoint/2010/main" val="2915464457"/>
      </p:ext>
    </p:extLst>
  </p:cSld>
  <p:clrMapOvr>
    <a:masterClrMapping/>
  </p:clrMapOvr>
  <mc:AlternateContent xmlns:mc="http://schemas.openxmlformats.org/markup-compatibility/2006" xmlns:p14="http://schemas.microsoft.com/office/powerpoint/2010/main">
    <mc:Choice Requires="p14">
      <p:transition spd="slow" p14:dur="2000" advTm="131869"/>
    </mc:Choice>
    <mc:Fallback xmlns="">
      <p:transition spd="slow" advTm="13186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04263" y="1404563"/>
            <a:ext cx="6222242" cy="4680359"/>
          </a:xfrm>
        </p:spPr>
        <p:txBody>
          <a:bodyPr>
            <a:noAutofit/>
          </a:bodyPr>
          <a:lstStyle/>
          <a:p>
            <a:pPr algn="just" rtl="1">
              <a:lnSpc>
                <a:spcPct val="110000"/>
              </a:lnSpc>
              <a:spcBef>
                <a:spcPts val="110"/>
              </a:spcBef>
              <a:spcAft>
                <a:spcPts val="110"/>
              </a:spcAft>
            </a:pPr>
            <a:r>
              <a:rPr lang="ar-EG" b="1" u="sng">
                <a:latin typeface="Simplified Arabic" panose="02020603050405020304" pitchFamily="18" charset="-78"/>
                <a:cs typeface="Simplified Arabic" panose="02020603050405020304" pitchFamily="18" charset="-78"/>
              </a:rPr>
              <a:t>تفاعل المواطن مع المستخدمين الآخرين باستخدام الأجهزة الحاسوبية وشبكة المعلومات بتوظيف عدد من الوسائل الرقمية كالتطبيقات</a:t>
            </a:r>
            <a:r>
              <a:rPr lang="ar-EG" b="1">
                <a:latin typeface="Simplified Arabic" panose="02020603050405020304" pitchFamily="18" charset="-78"/>
                <a:cs typeface="Simplified Arabic" panose="02020603050405020304" pitchFamily="18" charset="-78"/>
              </a:rPr>
              <a:t> (منصات التواصل الاجتماعي) والبريد الإلكتروني </a:t>
            </a:r>
            <a:r>
              <a:rPr lang="ar-EG" b="1" smtClean="0">
                <a:latin typeface="Simplified Arabic" panose="02020603050405020304" pitchFamily="18" charset="-78"/>
                <a:cs typeface="Simplified Arabic" panose="02020603050405020304" pitchFamily="18" charset="-78"/>
              </a:rPr>
              <a:t>والمدونات، </a:t>
            </a:r>
            <a:r>
              <a:rPr lang="ar-EG" b="1">
                <a:latin typeface="Simplified Arabic" panose="02020603050405020304" pitchFamily="18" charset="-78"/>
                <a:cs typeface="Simplified Arabic" panose="02020603050405020304" pitchFamily="18" charset="-78"/>
              </a:rPr>
              <a:t>ومعرفته بحقوقه وحقوق الآخرين الرقمية، وكيفية التوظيف الصحيح للتجارة الإلكترونية و حماية نفسه من الأضرار الناتجة عن استخدام التقنية، </a:t>
            </a:r>
            <a:r>
              <a:rPr lang="ar-EG" b="1" smtClean="0">
                <a:latin typeface="Simplified Arabic" panose="02020603050405020304" pitchFamily="18" charset="-78"/>
                <a:cs typeface="Simplified Arabic" panose="02020603050405020304" pitchFamily="18" charset="-78"/>
              </a:rPr>
              <a:t>وأخيرًا </a:t>
            </a:r>
            <a:r>
              <a:rPr lang="ar-EG" b="1">
                <a:latin typeface="Simplified Arabic" panose="02020603050405020304" pitchFamily="18" charset="-78"/>
                <a:cs typeface="Simplified Arabic" panose="02020603050405020304" pitchFamily="18" charset="-78"/>
              </a:rPr>
              <a:t>تجنب الأمية الرقمية من خلال تعليم وتعلم استخدام التقنية.</a:t>
            </a:r>
            <a:endParaRPr lang="en-US" b="1">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27896"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أولًا: مفهوم </a:t>
            </a:r>
            <a:r>
              <a:rPr lang="ar-EG" sz="4800" b="1" smtClean="0">
                <a:solidFill>
                  <a:schemeClr val="bg1"/>
                </a:solidFill>
                <a:latin typeface="Simplified Arabic" panose="02020603050405020304" pitchFamily="18" charset="-78"/>
                <a:cs typeface="Simplified Arabic" panose="02020603050405020304" pitchFamily="18" charset="-78"/>
              </a:rPr>
              <a:t>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10"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32013" y="1423466"/>
            <a:ext cx="4817660" cy="5243392"/>
          </a:xfrm>
          <a:prstGeom prst="rect">
            <a:avLst/>
          </a:prstGeom>
        </p:spPr>
      </p:pic>
    </p:spTree>
    <p:extLst>
      <p:ext uri="{BB962C8B-B14F-4D97-AF65-F5344CB8AC3E}">
        <p14:creationId xmlns:p14="http://schemas.microsoft.com/office/powerpoint/2010/main" val="1733623452"/>
      </p:ext>
    </p:extLst>
  </p:cSld>
  <p:clrMapOvr>
    <a:masterClrMapping/>
  </p:clrMapOvr>
  <mc:AlternateContent xmlns:mc="http://schemas.openxmlformats.org/markup-compatibility/2006" xmlns:p14="http://schemas.microsoft.com/office/powerpoint/2010/main">
    <mc:Choice Requires="p14">
      <p:transition spd="slow" p14:dur="2000" advTm="155922"/>
    </mc:Choice>
    <mc:Fallback xmlns="">
      <p:transition spd="slow" advTm="15592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3263" y="1222738"/>
            <a:ext cx="6754503" cy="4343733"/>
          </a:xfrm>
        </p:spPr>
        <p:txBody>
          <a:bodyPr>
            <a:noAutofit/>
          </a:bodyPr>
          <a:lstStyle/>
          <a:p>
            <a:pPr algn="just" rtl="1">
              <a:lnSpc>
                <a:spcPct val="110000"/>
              </a:lnSpc>
              <a:spcBef>
                <a:spcPts val="110"/>
              </a:spcBef>
              <a:spcAft>
                <a:spcPts val="110"/>
              </a:spcAft>
              <a:buFont typeface="Wingdings" panose="05000000000000000000" pitchFamily="2" charset="2"/>
              <a:buChar char="q"/>
            </a:pPr>
            <a:r>
              <a:rPr lang="ar-EG" sz="2400" b="1" smtClean="0">
                <a:latin typeface="Simplified Arabic" panose="02020603050405020304" pitchFamily="18" charset="-78"/>
                <a:cs typeface="Simplified Arabic" panose="02020603050405020304" pitchFamily="18" charset="-78"/>
              </a:rPr>
              <a:t> إن </a:t>
            </a:r>
            <a:r>
              <a:rPr lang="ar-EG" sz="2400" b="1">
                <a:latin typeface="Simplified Arabic" panose="02020603050405020304" pitchFamily="18" charset="-78"/>
                <a:cs typeface="Simplified Arabic" panose="02020603050405020304" pitchFamily="18" charset="-78"/>
              </a:rPr>
              <a:t>الثورة الرقمية والتكنولوجية التي اجتاحت العالم خلال نهاية القرن الماضي وبداية القرن الحالي، وما صاحبها من تطورات هائلة في التقنيات الرقمية، أصبحت التقنيات الرقمية </a:t>
            </a:r>
            <a:r>
              <a:rPr lang="ar-EG" sz="2400" b="1" smtClean="0">
                <a:latin typeface="Simplified Arabic" panose="02020603050405020304" pitchFamily="18" charset="-78"/>
                <a:cs typeface="Simplified Arabic" panose="02020603050405020304" pitchFamily="18" charset="-78"/>
              </a:rPr>
              <a:t>سلاحًا </a:t>
            </a:r>
            <a:r>
              <a:rPr lang="ar-EG" sz="2400" b="1">
                <a:latin typeface="Simplified Arabic" panose="02020603050405020304" pitchFamily="18" charset="-78"/>
                <a:cs typeface="Simplified Arabic" panose="02020603050405020304" pitchFamily="18" charset="-78"/>
              </a:rPr>
              <a:t>ذو حدين، </a:t>
            </a:r>
            <a:r>
              <a:rPr lang="ar-EG" sz="2400" b="1" smtClean="0">
                <a:latin typeface="Simplified Arabic" panose="02020603050405020304" pitchFamily="18" charset="-78"/>
                <a:cs typeface="Simplified Arabic" panose="02020603050405020304" pitchFamily="18" charset="-78"/>
              </a:rPr>
              <a:t>فإما </a:t>
            </a:r>
            <a:r>
              <a:rPr lang="ar-EG" sz="2400" b="1">
                <a:latin typeface="Simplified Arabic" panose="02020603050405020304" pitchFamily="18" charset="-78"/>
                <a:cs typeface="Simplified Arabic" panose="02020603050405020304" pitchFamily="18" charset="-78"/>
              </a:rPr>
              <a:t>الاستفادة من الجانب الإيجابي لها، وذلك </a:t>
            </a:r>
            <a:r>
              <a:rPr lang="ar-EG" sz="2400" b="1" smtClean="0">
                <a:latin typeface="Simplified Arabic" panose="02020603050405020304" pitchFamily="18" charset="-78"/>
                <a:cs typeface="Simplified Arabic" panose="02020603050405020304" pitchFamily="18" charset="-78"/>
              </a:rPr>
              <a:t>نظرًا </a:t>
            </a:r>
            <a:r>
              <a:rPr lang="ar-EG" sz="2400" b="1">
                <a:latin typeface="Simplified Arabic" panose="02020603050405020304" pitchFamily="18" charset="-78"/>
                <a:cs typeface="Simplified Arabic" panose="02020603050405020304" pitchFamily="18" charset="-78"/>
              </a:rPr>
              <a:t>لما تملكه من معلومات ومعرفة وإدارة الوقت بكفاءة وفاعلية، وإما </a:t>
            </a:r>
            <a:r>
              <a:rPr lang="ar-EG" sz="2400" b="1" smtClean="0">
                <a:latin typeface="Simplified Arabic" panose="02020603050405020304" pitchFamily="18" charset="-78"/>
                <a:cs typeface="Simplified Arabic" panose="02020603050405020304" pitchFamily="18" charset="-78"/>
              </a:rPr>
              <a:t>الغرق </a:t>
            </a:r>
            <a:r>
              <a:rPr lang="ar-EG" sz="2400" b="1">
                <a:latin typeface="Simplified Arabic" panose="02020603050405020304" pitchFamily="18" charset="-78"/>
                <a:cs typeface="Simplified Arabic" panose="02020603050405020304" pitchFamily="18" charset="-78"/>
              </a:rPr>
              <a:t>في الجانب السلبي لها والذي يظهر مع الاستخدام السئ </a:t>
            </a:r>
            <a:r>
              <a:rPr lang="ar-EG" sz="2400" b="1" smtClean="0">
                <a:latin typeface="Simplified Arabic" panose="02020603050405020304" pitchFamily="18" charset="-78"/>
                <a:cs typeface="Simplified Arabic" panose="02020603050405020304" pitchFamily="18" charset="-78"/>
              </a:rPr>
              <a:t>لها.</a:t>
            </a:r>
            <a:endParaRPr lang="ar-EG"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r>
              <a:rPr lang="ar-EG" sz="2400" b="1" u="sng" smtClean="0">
                <a:latin typeface="Simplified Arabic" panose="02020603050405020304" pitchFamily="18" charset="-78"/>
                <a:cs typeface="Simplified Arabic" panose="02020603050405020304" pitchFamily="18" charset="-78"/>
              </a:rPr>
              <a:t> ومن </a:t>
            </a:r>
            <a:r>
              <a:rPr lang="ar-EG" sz="2400" b="1" u="sng">
                <a:latin typeface="Simplified Arabic" panose="02020603050405020304" pitchFamily="18" charset="-78"/>
                <a:cs typeface="Simplified Arabic" panose="02020603050405020304" pitchFamily="18" charset="-78"/>
              </a:rPr>
              <a:t>أجل ذلك جاءت المواطنة الرقمية بقيمها وأبعادها الإيجابية لتشكيل مواطن رقمي قادر على الاستفادة القصوى من التقنيات الرقمية، كما أن لديه القدرة على تجنب مخاطرها، ‏وقد بادرت مؤسسات عالمية ومحلية في نشر ثقافة المواطنة الرقمية، </a:t>
            </a:r>
            <a:r>
              <a:rPr lang="ar-EG" sz="2400" b="1" u="sng">
                <a:solidFill>
                  <a:srgbClr val="203E5F"/>
                </a:solidFill>
                <a:latin typeface="Simplified Arabic" panose="02020603050405020304" pitchFamily="18" charset="-78"/>
                <a:cs typeface="Simplified Arabic" panose="02020603050405020304" pitchFamily="18" charset="-78"/>
              </a:rPr>
              <a:t>وذلك نظرا لما لها من أهمية كبيرة يمكن سردها على النحو التالي:</a:t>
            </a: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12050" y="24229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1787858" y="242294"/>
            <a:ext cx="9689908"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ثانيًا: أهمية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12050" y="1222738"/>
            <a:ext cx="4259950" cy="5164414"/>
          </a:xfrm>
        </p:spPr>
      </p:pic>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205922"/>
    </mc:Choice>
    <mc:Fallback xmlns="">
      <p:transition spd="slow" advTm="20592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328053"/>
            <a:ext cx="6194946" cy="4676961"/>
          </a:xfrm>
        </p:spPr>
        <p:txBody>
          <a:bodyPr>
            <a:normAutofit/>
          </a:bodyPr>
          <a:lstStyle/>
          <a:p>
            <a:pPr marL="0" indent="0" algn="just" rtl="1">
              <a:lnSpc>
                <a:spcPct val="110000"/>
              </a:lnSpc>
              <a:spcBef>
                <a:spcPts val="110"/>
              </a:spcBef>
              <a:spcAft>
                <a:spcPts val="110"/>
              </a:spcAft>
              <a:buNone/>
            </a:pPr>
            <a:r>
              <a:rPr lang="en-US" smtClean="0">
                <a:latin typeface="Simplified Arabic" panose="02020603050405020304" pitchFamily="18" charset="-78"/>
                <a:cs typeface="Simplified Arabic" panose="02020603050405020304" pitchFamily="18" charset="-78"/>
              </a:rPr>
              <a:t> .</a:t>
            </a:r>
            <a:r>
              <a:rPr lang="en-US" b="1" smtClean="0">
                <a:latin typeface="Simplified Arabic" panose="02020603050405020304" pitchFamily="18" charset="-78"/>
                <a:cs typeface="Simplified Arabic" panose="02020603050405020304" pitchFamily="18" charset="-78"/>
              </a:rPr>
              <a:t>1</a:t>
            </a:r>
            <a:r>
              <a:rPr lang="ar-EG" b="1" smtClean="0">
                <a:latin typeface="Simplified Arabic" panose="02020603050405020304" pitchFamily="18" charset="-78"/>
                <a:cs typeface="Simplified Arabic" panose="02020603050405020304" pitchFamily="18" charset="-78"/>
              </a:rPr>
              <a:t>تظهر </a:t>
            </a:r>
            <a:r>
              <a:rPr lang="ar-EG" b="1">
                <a:latin typeface="Simplified Arabic" panose="02020603050405020304" pitchFamily="18" charset="-78"/>
                <a:cs typeface="Simplified Arabic" panose="02020603050405020304" pitchFamily="18" charset="-78"/>
              </a:rPr>
              <a:t>الأبحاث الحديثة ‏أن الأفراد </a:t>
            </a:r>
            <a:r>
              <a:rPr lang="ar-EG" b="1" smtClean="0">
                <a:latin typeface="Simplified Arabic" panose="02020603050405020304" pitchFamily="18" charset="-78"/>
                <a:cs typeface="Simplified Arabic" panose="02020603050405020304" pitchFamily="18" charset="-78"/>
              </a:rPr>
              <a:t>أصبحوا </a:t>
            </a:r>
            <a:r>
              <a:rPr lang="ar-EG" b="1">
                <a:latin typeface="Simplified Arabic" panose="02020603050405020304" pitchFamily="18" charset="-78"/>
                <a:cs typeface="Simplified Arabic" panose="02020603050405020304" pitchFamily="18" charset="-78"/>
              </a:rPr>
              <a:t>يعتمدون بشكل متزايد على الأدوات الرقمية والتطبيقات المستندة إلى الويب للتعلم والتواصل والسبيل إلى ذلك هو المواطنة الرقمية. </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.2</a:t>
            </a:r>
            <a:r>
              <a:rPr lang="ar-EG" b="1" smtClean="0">
                <a:latin typeface="Simplified Arabic" panose="02020603050405020304" pitchFamily="18" charset="-78"/>
                <a:cs typeface="Simplified Arabic" panose="02020603050405020304" pitchFamily="18" charset="-78"/>
              </a:rPr>
              <a:t>أصبحت </a:t>
            </a:r>
            <a:r>
              <a:rPr lang="ar-EG" b="1">
                <a:latin typeface="Simplified Arabic" panose="02020603050405020304" pitchFamily="18" charset="-78"/>
                <a:cs typeface="Simplified Arabic" panose="02020603050405020304" pitchFamily="18" charset="-78"/>
              </a:rPr>
              <a:t>المواطنة الرقمية ضرورة لإخضاع  أفراد المجتمع لضوابط أخلاقية تضمن الاستفادة وتحديد السلوك الإيجابي من استخدام التكنولوجيا.</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.3</a:t>
            </a:r>
            <a:r>
              <a:rPr lang="ar-EG" b="1" u="sng" smtClean="0">
                <a:latin typeface="Simplified Arabic" panose="02020603050405020304" pitchFamily="18" charset="-78"/>
                <a:cs typeface="Simplified Arabic" panose="02020603050405020304" pitchFamily="18" charset="-78"/>
              </a:rPr>
              <a:t>تعزيز </a:t>
            </a:r>
            <a:r>
              <a:rPr lang="ar-EG" b="1" u="sng">
                <a:latin typeface="Simplified Arabic" panose="02020603050405020304" pitchFamily="18" charset="-78"/>
                <a:cs typeface="Simplified Arabic" panose="02020603050405020304" pitchFamily="18" charset="-78"/>
              </a:rPr>
              <a:t>الممارسة الآمنة والاستخدام المسئول والقانوني والأخلاقي للمعلومات والتكنولوجيا.</a:t>
            </a:r>
            <a:endParaRPr lang="en-US"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2388358" y="365125"/>
            <a:ext cx="896544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882185" y="1328053"/>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50127" y="1434060"/>
            <a:ext cx="4462818" cy="5072747"/>
          </a:xfrm>
        </p:spPr>
      </p:pic>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78244"/>
    </mc:Choice>
    <mc:Fallback xmlns="">
      <p:transition spd="slow" advTm="7824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42416" y="298567"/>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84946" y="365124"/>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smtClean="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مستطيل 1"/>
          <p:cNvSpPr/>
          <p:nvPr/>
        </p:nvSpPr>
        <p:spPr>
          <a:xfrm>
            <a:off x="5365275" y="1460310"/>
            <a:ext cx="6096000" cy="4907754"/>
          </a:xfrm>
          <a:prstGeom prst="rect">
            <a:avLst/>
          </a:prstGeom>
        </p:spPr>
        <p:txBody>
          <a:bodyPr>
            <a:spAutoFit/>
          </a:bodyPr>
          <a:lstStyle/>
          <a:p>
            <a:pPr algn="just" rtl="1">
              <a:lnSpc>
                <a:spcPct val="110000"/>
              </a:lnSpc>
              <a:spcBef>
                <a:spcPts val="110"/>
              </a:spcBef>
              <a:spcAft>
                <a:spcPts val="110"/>
              </a:spcAft>
            </a:pP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 .4</a:t>
            </a:r>
            <a:r>
              <a:rPr lang="ar-EG" sz="2800" b="1" u="sng" smtClean="0">
                <a:latin typeface="Simplified Arabic" panose="02020603050405020304" pitchFamily="18" charset="-78"/>
                <a:ea typeface="Calibri" panose="020F0502020204030204" pitchFamily="34" charset="0"/>
                <a:cs typeface="Simplified Arabic" panose="02020603050405020304" pitchFamily="18" charset="-78"/>
              </a:rPr>
              <a:t>نشر </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ثقافة المواطنة الرقمية في البيت والمؤسسات التعليمية أصبح ضرورة ملحة يجب </a:t>
            </a:r>
            <a:r>
              <a:rPr lang="ar-EG" sz="2800" b="1">
                <a:latin typeface="Simplified Arabic" panose="02020603050405020304" pitchFamily="18" charset="-78"/>
                <a:ea typeface="Calibri" panose="020F0502020204030204" pitchFamily="34" charset="0"/>
                <a:cs typeface="Simplified Arabic" panose="02020603050405020304" pitchFamily="18" charset="-78"/>
              </a:rPr>
              <a:t>أن يتحول إلى برامج ومشاريع في مدارسنا </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وجامعاتنا، </a:t>
            </a:r>
            <a:r>
              <a:rPr lang="ar-EG" sz="2800" b="1">
                <a:latin typeface="Simplified Arabic" panose="02020603050405020304" pitchFamily="18" charset="-78"/>
                <a:ea typeface="Calibri" panose="020F0502020204030204" pitchFamily="34" charset="0"/>
                <a:cs typeface="Simplified Arabic" panose="02020603050405020304" pitchFamily="18" charset="-78"/>
              </a:rPr>
              <a:t>حتى نتمكن فعلا من تعزيز وحماية مجتمعاتنا من الآثار السلبية المتزايدة للتكنولوجيا مع تعزيز الاستفادة المثلى منها</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smtClean="0">
                <a:latin typeface="Simplified Arabic" panose="02020603050405020304" pitchFamily="18" charset="-78"/>
                <a:cs typeface="Simplified Arabic" panose="02020603050405020304" pitchFamily="18" charset="-78"/>
              </a:rPr>
              <a:t> .5</a:t>
            </a:r>
            <a:r>
              <a:rPr lang="ar-EG" sz="2800" b="1" smtClean="0">
                <a:latin typeface="Simplified Arabic" panose="02020603050405020304" pitchFamily="18" charset="-78"/>
                <a:cs typeface="Simplified Arabic" panose="02020603050405020304" pitchFamily="18" charset="-78"/>
              </a:rPr>
              <a:t>فهم </a:t>
            </a:r>
            <a:r>
              <a:rPr lang="ar-EG" sz="2800" b="1">
                <a:latin typeface="Simplified Arabic" panose="02020603050405020304" pitchFamily="18" charset="-78"/>
                <a:cs typeface="Simplified Arabic" panose="02020603050405020304" pitchFamily="18" charset="-78"/>
              </a:rPr>
              <a:t>طبيعة العالم الرقمي وسبل التعامل معه، وفهم القضايا والمشكلات الاجتماعية والثقافية الموجودة فيه وسبل التعامل معها.</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عنصر نائب للمحتوى 1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1346" y="1578602"/>
            <a:ext cx="5006453" cy="4896248"/>
          </a:xfrm>
        </p:spPr>
      </p:pic>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042916" y="1221679"/>
            <a:ext cx="10515600" cy="1325563"/>
          </a:xfrm>
        </p:spPr>
        <p:txBody>
          <a:bodyPr/>
          <a:lstStyle/>
          <a:p>
            <a:pPr rtl="1"/>
            <a:r>
              <a:rPr lang="ar-EG" smtClean="0"/>
              <a:t>‏</a:t>
            </a:r>
            <a:endParaRPr lang="en-US"/>
          </a:p>
        </p:txBody>
      </p:sp>
      <p:sp>
        <p:nvSpPr>
          <p:cNvPr id="4" name="عنصر نائب للمحتوى 3"/>
          <p:cNvSpPr>
            <a:spLocks noGrp="1"/>
          </p:cNvSpPr>
          <p:nvPr>
            <p:ph sz="half" idx="2"/>
          </p:nvPr>
        </p:nvSpPr>
        <p:spPr>
          <a:xfrm>
            <a:off x="5622878" y="1382443"/>
            <a:ext cx="5802216"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359603" y="28368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067742" y="32387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061400" y="1382443"/>
            <a:ext cx="6293537" cy="5848781"/>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ar-EG" sz="2400" smtClean="0"/>
              <a:t>‏</a:t>
            </a:r>
            <a:r>
              <a:rPr lang="ar-EG" sz="2800" smtClean="0"/>
              <a:t>‏</a:t>
            </a:r>
            <a:r>
              <a:rPr lang="en-US" sz="2800" b="1" smtClean="0">
                <a:latin typeface="Simplified Arabic" panose="02020603050405020304" pitchFamily="18" charset="-78"/>
                <a:cs typeface="Simplified Arabic" panose="02020603050405020304" pitchFamily="18" charset="-78"/>
              </a:rPr>
              <a:t>6</a:t>
            </a:r>
            <a:r>
              <a:rPr lang="ar-EG" sz="2800" b="1">
                <a:latin typeface="Simplified Arabic" panose="02020603050405020304" pitchFamily="18" charset="-78"/>
                <a:cs typeface="Simplified Arabic" panose="02020603050405020304" pitchFamily="18" charset="-78"/>
              </a:rPr>
              <a:t>.</a:t>
            </a:r>
            <a:r>
              <a:rPr lang="ar-EG" sz="2800" b="1" smtClean="0">
                <a:latin typeface="Simplified Arabic" panose="02020603050405020304" pitchFamily="18" charset="-78"/>
                <a:cs typeface="Simplified Arabic" panose="02020603050405020304" pitchFamily="18" charset="-78"/>
              </a:rPr>
              <a:t> </a:t>
            </a:r>
            <a:r>
              <a:rPr lang="ar-EG" sz="2800" b="1" u="sng" smtClean="0">
                <a:latin typeface="Simplified Arabic" panose="02020603050405020304" pitchFamily="18" charset="-78"/>
                <a:cs typeface="Simplified Arabic" panose="02020603050405020304" pitchFamily="18" charset="-78"/>
              </a:rPr>
              <a:t>يكتسب </a:t>
            </a:r>
            <a:r>
              <a:rPr lang="ar-EG" sz="2800" b="1" u="sng">
                <a:latin typeface="Simplified Arabic" panose="02020603050405020304" pitchFamily="18" charset="-78"/>
                <a:cs typeface="Simplified Arabic" panose="02020603050405020304" pitchFamily="18" charset="-78"/>
              </a:rPr>
              <a:t>موضوع المواطنة الرقمية أهمية كبيرة في جميع أنحاء العالم، بل إن الرقمية أصبحت تحتل جوهر التحول الحكومية في العصر الحديث</a:t>
            </a:r>
            <a:r>
              <a:rPr lang="ar-EG" sz="2800" b="1">
                <a:latin typeface="Simplified Arabic" panose="02020603050405020304" pitchFamily="18" charset="-78"/>
                <a:cs typeface="Simplified Arabic" panose="02020603050405020304" pitchFamily="18" charset="-78"/>
              </a:rPr>
              <a:t>،  فالمواطنة الرقمية مشروع رسالته إعداد مجتمع مؤهل للتعامل مع القضايا الإلكترونية، ونشر ثقافة الأمن الإلكتروني بين مختلف المراحل العمرية في المجتمع</a:t>
            </a:r>
            <a:r>
              <a:rPr lang="ar-EG" sz="2800" b="1"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en-US" sz="2800" b="1" smtClean="0">
                <a:latin typeface="Simplified Arabic" panose="02020603050405020304" pitchFamily="18" charset="-78"/>
                <a:cs typeface="Simplified Arabic" panose="02020603050405020304" pitchFamily="18" charset="-78"/>
              </a:rPr>
              <a:t> .7</a:t>
            </a:r>
            <a:r>
              <a:rPr lang="ar-EG" sz="2800" b="1" u="sng" smtClean="0">
                <a:latin typeface="Simplified Arabic" panose="02020603050405020304" pitchFamily="18" charset="-78"/>
                <a:cs typeface="Simplified Arabic" panose="02020603050405020304" pitchFamily="18" charset="-78"/>
              </a:rPr>
              <a:t>تحمي </a:t>
            </a:r>
            <a:r>
              <a:rPr lang="ar-EG" sz="2800" b="1" u="sng">
                <a:latin typeface="Simplified Arabic" panose="02020603050405020304" pitchFamily="18" charset="-78"/>
                <a:cs typeface="Simplified Arabic" panose="02020603050405020304" pitchFamily="18" charset="-78"/>
              </a:rPr>
              <a:t>المواطن الرقمي من الجرائم المرتبطة باستخدام أجهزة التكنولوجيا الحديثة</a:t>
            </a:r>
            <a:r>
              <a:rPr lang="ar-EG" sz="2800" b="1">
                <a:latin typeface="Simplified Arabic" panose="02020603050405020304" pitchFamily="18" charset="-78"/>
                <a:cs typeface="Simplified Arabic" panose="02020603050405020304" pitchFamily="18" charset="-78"/>
              </a:rPr>
              <a:t> مثل: اختراق حسابات البنوك ‏والجاسوسية عن طريق التكنولوجيا.</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a:p>
          <a:p>
            <a:pPr algn="just" rtl="1">
              <a:lnSpc>
                <a:spcPct val="110000"/>
              </a:lnSpc>
              <a:spcBef>
                <a:spcPts val="110"/>
              </a:spcBef>
              <a:spcAft>
                <a:spcPts val="110"/>
              </a:spcAft>
            </a:pPr>
            <a:endParaRPr lang="en-US" sz="28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4034" y="1382443"/>
            <a:ext cx="4773944" cy="4994575"/>
          </a:xfrm>
        </p:spPr>
      </p:pic>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66898"/>
    </mc:Choice>
    <mc:Fallback xmlns="">
      <p:transition spd="slow" advTm="16689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4" name="عنصر نائب للمحتوى 3"/>
          <p:cNvSpPr>
            <a:spLocks noGrp="1"/>
          </p:cNvSpPr>
          <p:nvPr>
            <p:ph sz="half" idx="2"/>
          </p:nvPr>
        </p:nvSpPr>
        <p:spPr>
          <a:xfrm>
            <a:off x="5221972" y="1382443"/>
            <a:ext cx="6268304" cy="4594465"/>
          </a:xfrm>
        </p:spPr>
        <p:txBody>
          <a:bodyPr>
            <a:normAutofit/>
          </a:bodyPr>
          <a:lstStyle/>
          <a:p>
            <a:pPr marL="0" indent="0" algn="r" rtl="1">
              <a:lnSpc>
                <a:spcPct val="110000"/>
              </a:lnSpc>
              <a:spcBef>
                <a:spcPts val="110"/>
              </a:spcBef>
              <a:spcAft>
                <a:spcPts val="110"/>
              </a:spcAft>
              <a:buNone/>
            </a:pPr>
            <a:endParaRPr lang="en-US" sz="9600" b="1" u="sng">
              <a:latin typeface="Simplified Arabic" panose="02020603050405020304" pitchFamily="18" charset="-78"/>
              <a:cs typeface="Simplified Arabic" panose="02020603050405020304" pitchFamily="18" charset="-78"/>
            </a:endParaRPr>
          </a:p>
          <a:p>
            <a:pPr marL="0" indent="0" algn="r" rtl="1">
              <a:lnSpc>
                <a:spcPct val="110000"/>
              </a:lnSpc>
              <a:buNone/>
            </a:pPr>
            <a:endParaRPr lang="en-US" sz="96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01471" y="39537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1" y="406915"/>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390865" y="1382443"/>
            <a:ext cx="5964071" cy="555537"/>
          </a:xfrm>
          <a:prstGeom prst="rect">
            <a:avLst/>
          </a:prstGeom>
        </p:spPr>
        <p:txBody>
          <a:bodyPr wrap="square">
            <a:spAutoFit/>
          </a:bodyPr>
          <a:lstStyle/>
          <a:p>
            <a:pPr algn="r" rtl="1">
              <a:lnSpc>
                <a:spcPct val="110000"/>
              </a:lnSpc>
              <a:spcBef>
                <a:spcPts val="110"/>
              </a:spcBef>
              <a:spcAft>
                <a:spcPts val="110"/>
              </a:spcAft>
            </a:pPr>
            <a:r>
              <a:rPr lang="ar-EG" sz="2800" smtClean="0"/>
              <a:t>‏</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مستطيل 4"/>
          <p:cNvSpPr/>
          <p:nvPr/>
        </p:nvSpPr>
        <p:spPr>
          <a:xfrm>
            <a:off x="5382336" y="1478888"/>
            <a:ext cx="6096000" cy="4344138"/>
          </a:xfrm>
          <a:prstGeom prst="rect">
            <a:avLst/>
          </a:prstGeom>
        </p:spPr>
        <p:txBody>
          <a:bodyPr>
            <a:spAutoFit/>
          </a:bodyPr>
          <a:lstStyle/>
          <a:p>
            <a:pPr algn="just" rtl="1">
              <a:lnSpc>
                <a:spcPct val="110000"/>
              </a:lnSpc>
              <a:spcBef>
                <a:spcPts val="110"/>
              </a:spcBef>
              <a:spcAft>
                <a:spcPts val="110"/>
              </a:spcAft>
            </a:pP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.8</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تجنب </a:t>
            </a:r>
            <a:r>
              <a:rPr lang="ar-EG" sz="2800" b="1">
                <a:latin typeface="Simplified Arabic" panose="02020603050405020304" pitchFamily="18" charset="-78"/>
                <a:ea typeface="Calibri" panose="020F0502020204030204" pitchFamily="34" charset="0"/>
                <a:cs typeface="Simplified Arabic" panose="02020603050405020304" pitchFamily="18" charset="-78"/>
              </a:rPr>
              <a:t>ظهور بعض العادات السلبية المرتبطة باستخدام وسائل الاتصال الحديثة مثل السير باستخدام المحمول او استخدامه في أماكن غير مخصصة لاستخدامه.</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.9</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الابتعاد </a:t>
            </a:r>
            <a:r>
              <a:rPr lang="ar-EG" sz="2800" b="1">
                <a:latin typeface="Simplified Arabic" panose="02020603050405020304" pitchFamily="18" charset="-78"/>
                <a:ea typeface="Calibri" panose="020F0502020204030204" pitchFamily="34" charset="0"/>
                <a:cs typeface="Simplified Arabic" panose="02020603050405020304" pitchFamily="18" charset="-78"/>
              </a:rPr>
              <a:t>عن  جنوح المستخدمين عن الإطار الأساسي لاستخدام الأجهزة التكنولوجية الحديثة مثل: المخدرات الرقمية والإدمان الإلكتروني وإهمال المهام الاجتماعية، وتجنب ضياع معظم الوقت أمام الشاشات الإلكترونية، مما يؤثر على الناتج العام.</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عنصر نائب للمحتوى 10"/>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6970" y="1478888"/>
            <a:ext cx="4983063" cy="5044742"/>
          </a:xfrm>
        </p:spPr>
      </p:pic>
    </p:spTree>
    <p:extLst>
      <p:ext uri="{BB962C8B-B14F-4D97-AF65-F5344CB8AC3E}">
        <p14:creationId xmlns:p14="http://schemas.microsoft.com/office/powerpoint/2010/main" val="3676864737"/>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6971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1"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ثالثًا: أهداف </a:t>
            </a:r>
            <a:r>
              <a:rPr lang="ar-EG" sz="4800" b="1">
                <a:solidFill>
                  <a:schemeClr val="bg1"/>
                </a:solidFill>
                <a:latin typeface="Simplified Arabic" panose="02020603050405020304" pitchFamily="18" charset="-78"/>
                <a:cs typeface="Simplified Arabic" panose="02020603050405020304" pitchFamily="18" charset="-78"/>
              </a:rPr>
              <a:t>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500047" y="1520865"/>
            <a:ext cx="5854889" cy="985270"/>
          </a:xfrm>
          <a:prstGeom prst="rect">
            <a:avLst/>
          </a:prstGeom>
        </p:spPr>
        <p:txBody>
          <a:bodyPr wrap="square">
            <a:spAutoFit/>
          </a:bodyPr>
          <a:lstStyle/>
          <a:p>
            <a:pPr algn="just" rtl="1">
              <a:lnSpc>
                <a:spcPct val="107000"/>
              </a:lnSpc>
              <a:spcAft>
                <a:spcPts val="800"/>
              </a:spcAft>
            </a:pPr>
            <a:endParaRPr lang="ar-EG" sz="2400" b="1" smtClean="0">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عنصر نائب للمحتوى 10"/>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04716" y="1520865"/>
            <a:ext cx="4974607" cy="5139242"/>
          </a:xfrm>
        </p:spPr>
      </p:pic>
      <p:sp>
        <p:nvSpPr>
          <p:cNvPr id="4" name="مستطيل 3"/>
          <p:cNvSpPr/>
          <p:nvPr/>
        </p:nvSpPr>
        <p:spPr>
          <a:xfrm>
            <a:off x="5379491" y="1616468"/>
            <a:ext cx="6096000" cy="4460708"/>
          </a:xfrm>
          <a:prstGeom prst="rect">
            <a:avLst/>
          </a:prstGeom>
        </p:spPr>
        <p:txBody>
          <a:bodyPr>
            <a:spAutoFit/>
          </a:bodyPr>
          <a:lstStyle/>
          <a:p>
            <a:pPr algn="just" rtl="1">
              <a:lnSpc>
                <a:spcPct val="110000"/>
              </a:lnSpc>
              <a:spcBef>
                <a:spcPts val="110"/>
              </a:spcBef>
              <a:spcAft>
                <a:spcPts val="110"/>
              </a:spcAft>
            </a:pP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.1</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تنمية </a:t>
            </a:r>
            <a:r>
              <a:rPr lang="ar-EG" sz="2800" b="1">
                <a:latin typeface="Simplified Arabic" panose="02020603050405020304" pitchFamily="18" charset="-78"/>
                <a:ea typeface="Calibri" panose="020F0502020204030204" pitchFamily="34" charset="0"/>
                <a:cs typeface="Simplified Arabic" panose="02020603050405020304" pitchFamily="18" charset="-78"/>
              </a:rPr>
              <a:t>المجالات الأخلاقية والاجتماعية والبيئية </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وفقًا </a:t>
            </a:r>
            <a:r>
              <a:rPr lang="ar-EG" sz="2800" b="1">
                <a:latin typeface="Simplified Arabic" panose="02020603050405020304" pitchFamily="18" charset="-78"/>
                <a:ea typeface="Calibri" panose="020F0502020204030204" pitchFamily="34" charset="0"/>
                <a:cs typeface="Simplified Arabic" panose="02020603050405020304" pitchFamily="18" charset="-78"/>
              </a:rPr>
              <a:t>للأنماط الإلكترونية الاجتماعية الحديثة.</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 .2</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نشر </a:t>
            </a:r>
            <a:r>
              <a:rPr lang="ar-EG" sz="2800" b="1">
                <a:latin typeface="Simplified Arabic" panose="02020603050405020304" pitchFamily="18" charset="-78"/>
                <a:ea typeface="Calibri" panose="020F0502020204030204" pitchFamily="34" charset="0"/>
                <a:cs typeface="Simplified Arabic" panose="02020603050405020304" pitchFamily="18" charset="-78"/>
              </a:rPr>
              <a:t>ثقافة التعامل الحضاري مع التكنولوجيا المتطورة والأبعاد القانونية لاستخدامها.</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.3</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التركيز </a:t>
            </a:r>
            <a:r>
              <a:rPr lang="ar-EG" sz="2800" b="1">
                <a:latin typeface="Simplified Arabic" panose="02020603050405020304" pitchFamily="18" charset="-78"/>
                <a:ea typeface="Calibri" panose="020F0502020204030204" pitchFamily="34" charset="0"/>
                <a:cs typeface="Simplified Arabic" panose="02020603050405020304" pitchFamily="18" charset="-78"/>
              </a:rPr>
              <a:t>على الجانب الإيجابي للثورة الرقمية التي تفتح آمال عريضة في منظور المستقبل للمواطن</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EG" sz="2800" smtClean="0"/>
              <a:t>‏</a:t>
            </a:r>
            <a:r>
              <a:rPr lang="en-US" sz="2800" smtClean="0"/>
              <a:t>.</a:t>
            </a:r>
            <a:r>
              <a:rPr lang="en-US" sz="2800" b="1" smtClean="0">
                <a:latin typeface="Simplified Arabic" panose="02020603050405020304" pitchFamily="18" charset="-78"/>
                <a:cs typeface="Simplified Arabic" panose="02020603050405020304" pitchFamily="18" charset="-78"/>
              </a:rPr>
              <a:t>4</a:t>
            </a:r>
            <a:r>
              <a:rPr lang="ar-EG" sz="2800" b="1" smtClean="0">
                <a:latin typeface="Simplified Arabic" panose="02020603050405020304" pitchFamily="18" charset="-78"/>
                <a:cs typeface="Simplified Arabic" panose="02020603050405020304" pitchFamily="18" charset="-78"/>
              </a:rPr>
              <a:t>الاندماج </a:t>
            </a:r>
            <a:r>
              <a:rPr lang="ar-EG" sz="2800" b="1">
                <a:latin typeface="Simplified Arabic" panose="02020603050405020304" pitchFamily="18" charset="-78"/>
                <a:cs typeface="Simplified Arabic" panose="02020603050405020304" pitchFamily="18" charset="-78"/>
              </a:rPr>
              <a:t>في الحياة الرقمية للمشاركة في الأنشطة الاجتماعية والتعليمية والثقافية والاقتصادية.</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48495348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42415" y="365123"/>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عنصر نائب للمحتوى 2"/>
          <p:cNvSpPr>
            <a:spLocks noGrp="1"/>
          </p:cNvSpPr>
          <p:nvPr>
            <p:ph sz="half" idx="2"/>
          </p:nvPr>
        </p:nvSpPr>
        <p:spPr>
          <a:xfrm>
            <a:off x="5513696" y="1336592"/>
            <a:ext cx="5840103" cy="4641127"/>
          </a:xfrm>
        </p:spPr>
        <p:txBody>
          <a:bodyPr>
            <a:noAutofit/>
          </a:bodyPr>
          <a:lstStyle/>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.5</a:t>
            </a:r>
            <a:r>
              <a:rPr lang="ar-EG" b="1" smtClean="0">
                <a:latin typeface="Simplified Arabic" panose="02020603050405020304" pitchFamily="18" charset="-78"/>
                <a:cs typeface="Simplified Arabic" panose="02020603050405020304" pitchFamily="18" charset="-78"/>
              </a:rPr>
              <a:t>تعزيز </a:t>
            </a:r>
            <a:r>
              <a:rPr lang="ar-EG" b="1">
                <a:latin typeface="Simplified Arabic" panose="02020603050405020304" pitchFamily="18" charset="-78"/>
                <a:cs typeface="Simplified Arabic" panose="02020603050405020304" pitchFamily="18" charset="-78"/>
              </a:rPr>
              <a:t>احترام مفاهيم الخصوصية و حرية التعبير في العالم الرقمي وربطها بالهوية الوطنية.</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.6</a:t>
            </a:r>
            <a:r>
              <a:rPr lang="ar-EG" b="1" smtClean="0">
                <a:latin typeface="Simplified Arabic" panose="02020603050405020304" pitchFamily="18" charset="-78"/>
                <a:cs typeface="Simplified Arabic" panose="02020603050405020304" pitchFamily="18" charset="-78"/>
              </a:rPr>
              <a:t>تسخير </a:t>
            </a:r>
            <a:r>
              <a:rPr lang="ar-EG" b="1">
                <a:latin typeface="Simplified Arabic" panose="02020603050405020304" pitchFamily="18" charset="-78"/>
                <a:cs typeface="Simplified Arabic" panose="02020603050405020304" pitchFamily="18" charset="-78"/>
              </a:rPr>
              <a:t>التكنولوجيا ومهارات التواصل والعمل الرقمية الحديثة واستخدامها بأمان في عصر المعلومات للإستفاده القصوى منها.</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.7</a:t>
            </a:r>
            <a:r>
              <a:rPr lang="ar-EG" b="1" smtClean="0">
                <a:latin typeface="Simplified Arabic" panose="02020603050405020304" pitchFamily="18" charset="-78"/>
                <a:cs typeface="Simplified Arabic" panose="02020603050405020304" pitchFamily="18" charset="-78"/>
              </a:rPr>
              <a:t> تبني </a:t>
            </a:r>
            <a:r>
              <a:rPr lang="ar-EG" b="1">
                <a:latin typeface="Simplified Arabic" panose="02020603050405020304" pitchFamily="18" charset="-78"/>
                <a:cs typeface="Simplified Arabic" panose="02020603050405020304" pitchFamily="18" charset="-78"/>
              </a:rPr>
              <a:t>سياسة وقائية ضد أخطار التكنولوجيا وتحفيزية للإفادة المثلى من إيجابياتها.</a:t>
            </a:r>
            <a:endParaRPr lang="en-US" b="1">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224585" y="365124"/>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ثالثًا: أهداف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0234" y="1494228"/>
            <a:ext cx="5065097" cy="4980622"/>
          </a:xfrm>
        </p:spPr>
      </p:pic>
    </p:spTree>
    <p:extLst>
      <p:ext uri="{BB962C8B-B14F-4D97-AF65-F5344CB8AC3E}">
        <p14:creationId xmlns:p14="http://schemas.microsoft.com/office/powerpoint/2010/main" val="2401033502"/>
      </p:ext>
    </p:extLst>
  </p:cSld>
  <p:clrMapOvr>
    <a:masterClrMapping/>
  </p:clrMapOvr>
  <mc:AlternateContent xmlns:mc="http://schemas.openxmlformats.org/markup-compatibility/2006" xmlns:p14="http://schemas.microsoft.com/office/powerpoint/2010/main">
    <mc:Choice Requires="p14">
      <p:transition spd="slow" p14:dur="2000" advTm="55234"/>
    </mc:Choice>
    <mc:Fallback xmlns="">
      <p:transition spd="slow" advTm="5523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923127" y="1397476"/>
            <a:ext cx="5551297" cy="4628076"/>
          </a:xfrm>
        </p:spPr>
        <p:txBody>
          <a:bodyPr>
            <a:normAutofit/>
          </a:bodyPr>
          <a:lstStyle/>
          <a:p>
            <a:pPr algn="just" rtl="1">
              <a:lnSpc>
                <a:spcPct val="130000"/>
              </a:lnSpc>
              <a:spcBef>
                <a:spcPts val="110"/>
              </a:spcBef>
              <a:spcAft>
                <a:spcPts val="110"/>
              </a:spcAft>
              <a:buFont typeface="Wingdings" panose="05000000000000000000" pitchFamily="2" charset="2"/>
              <a:buChar char="ü"/>
            </a:pPr>
            <a:r>
              <a:rPr lang="ar-EG" b="1" u="sng" smtClean="0">
                <a:latin typeface="Simplified Arabic" panose="02020603050405020304" pitchFamily="18" charset="-78"/>
                <a:cs typeface="Simplified Arabic" panose="02020603050405020304" pitchFamily="18" charset="-78"/>
              </a:rPr>
              <a:t> تتكون </a:t>
            </a:r>
            <a:r>
              <a:rPr lang="ar-EG" b="1" u="sng">
                <a:latin typeface="Simplified Arabic" panose="02020603050405020304" pitchFamily="18" charset="-78"/>
                <a:cs typeface="Simplified Arabic" panose="02020603050405020304" pitchFamily="18" charset="-78"/>
              </a:rPr>
              <a:t>المواطنة الرقمية من تسعة محاور اتفقت عليها الجمعية الدولية للتكنولوجيا في التعليم (</a:t>
            </a:r>
            <a:r>
              <a:rPr lang="en-US" b="1" u="sng">
                <a:latin typeface="Simplified Arabic" panose="02020603050405020304" pitchFamily="18" charset="-78"/>
                <a:cs typeface="Simplified Arabic" panose="02020603050405020304" pitchFamily="18" charset="-78"/>
              </a:rPr>
              <a:t>ISTE</a:t>
            </a:r>
            <a:r>
              <a:rPr lang="ar-EG" b="1" u="sng">
                <a:latin typeface="Simplified Arabic" panose="02020603050405020304" pitchFamily="18" charset="-78"/>
                <a:cs typeface="Simplified Arabic" panose="02020603050405020304" pitchFamily="18" charset="-78"/>
              </a:rPr>
              <a:t>)، ‏</a:t>
            </a:r>
            <a:r>
              <a:rPr lang="ar-EG" b="1" u="sng">
                <a:solidFill>
                  <a:srgbClr val="203E5F"/>
                </a:solidFill>
                <a:latin typeface="Simplified Arabic" panose="02020603050405020304" pitchFamily="18" charset="-78"/>
                <a:cs typeface="Simplified Arabic" panose="02020603050405020304" pitchFamily="18" charset="-78"/>
              </a:rPr>
              <a:t>وقد تم تحديد هذه العناصر حتى تساعد على فهم أفضل </a:t>
            </a:r>
            <a:r>
              <a:rPr lang="ar-EG" b="1" u="sng" smtClean="0">
                <a:solidFill>
                  <a:srgbClr val="203E5F"/>
                </a:solidFill>
                <a:latin typeface="Simplified Arabic" panose="02020603050405020304" pitchFamily="18" charset="-78"/>
                <a:cs typeface="Simplified Arabic" panose="02020603050405020304" pitchFamily="18" charset="-78"/>
              </a:rPr>
              <a:t>للموضوعات </a:t>
            </a:r>
            <a:r>
              <a:rPr lang="ar-EG" b="1" u="sng">
                <a:solidFill>
                  <a:srgbClr val="203E5F"/>
                </a:solidFill>
                <a:latin typeface="Simplified Arabic" panose="02020603050405020304" pitchFamily="18" charset="-78"/>
                <a:cs typeface="Simplified Arabic" panose="02020603050405020304" pitchFamily="18" charset="-78"/>
              </a:rPr>
              <a:t>التي تشكل المواطنة الرقمية وتهتم بها وتتمثل هذه العناصر التسعة في ما يلي: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ar-EG" b="1" u="sng" smtClean="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1" name="Rectangle 4"/>
          <p:cNvSpPr/>
          <p:nvPr/>
        </p:nvSpPr>
        <p:spPr>
          <a:xfrm>
            <a:off x="368489" y="31028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1924334" y="310285"/>
            <a:ext cx="9853684"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97475"/>
            <a:ext cx="5759355" cy="5289927"/>
          </a:xfrm>
          <a:prstGeom prst="rect">
            <a:avLst/>
          </a:prstGeom>
        </p:spPr>
      </p:pic>
    </p:spTree>
    <p:extLst>
      <p:ext uri="{BB962C8B-B14F-4D97-AF65-F5344CB8AC3E}">
        <p14:creationId xmlns:p14="http://schemas.microsoft.com/office/powerpoint/2010/main" val="418719961"/>
      </p:ext>
    </p:extLst>
  </p:cSld>
  <p:clrMapOvr>
    <a:masterClrMapping/>
  </p:clrMapOvr>
  <mc:AlternateContent xmlns:mc="http://schemas.openxmlformats.org/markup-compatibility/2006" xmlns:p14="http://schemas.microsoft.com/office/powerpoint/2010/main">
    <mc:Choice Requires="p14">
      <p:transition spd="slow" p14:dur="2000" advTm="119543"/>
    </mc:Choice>
    <mc:Fallback xmlns="">
      <p:transition spd="slow" advTm="11954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59" y="1424700"/>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17578" y="6201783"/>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07786" y="38113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33516"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922228" y="1463948"/>
            <a:ext cx="6686264" cy="4319131"/>
          </a:xfrm>
          <a:prstGeom prst="rect">
            <a:avLst/>
          </a:prstGeom>
        </p:spPr>
        <p:txBody>
          <a:bodyPr wrap="square">
            <a:spAutoFit/>
          </a:bodyPr>
          <a:lstStyle/>
          <a:p>
            <a:pPr algn="just" rtl="1">
              <a:lnSpc>
                <a:spcPct val="130000"/>
              </a:lnSpc>
              <a:spcBef>
                <a:spcPts val="110"/>
              </a:spcBef>
              <a:spcAft>
                <a:spcPts val="110"/>
              </a:spcAft>
            </a:pPr>
            <a:r>
              <a:rPr lang="en-US" sz="2800" b="1">
                <a:solidFill>
                  <a:srgbClr val="203E5F"/>
                </a:solidFill>
                <a:latin typeface="Simplified Arabic" panose="02020603050405020304" pitchFamily="18" charset="-78"/>
                <a:cs typeface="Simplified Arabic" panose="02020603050405020304" pitchFamily="18" charset="-78"/>
              </a:rPr>
              <a:t>1</a:t>
            </a:r>
            <a:r>
              <a:rPr lang="ar-EG" sz="2800">
                <a:latin typeface="Simplified Arabic" panose="02020603050405020304" pitchFamily="18" charset="-78"/>
                <a:cs typeface="Simplified Arabic" panose="02020603050405020304" pitchFamily="18" charset="-78"/>
              </a:rPr>
              <a:t> </a:t>
            </a:r>
            <a:r>
              <a:rPr lang="ar-EG" sz="2800" b="1" u="sng">
                <a:solidFill>
                  <a:srgbClr val="203E5F"/>
                </a:solidFill>
                <a:latin typeface="Simplified Arabic" panose="02020603050405020304" pitchFamily="18" charset="-78"/>
                <a:cs typeface="Simplified Arabic" panose="02020603050405020304" pitchFamily="18" charset="-78"/>
              </a:rPr>
              <a:t>الوصول </a:t>
            </a:r>
            <a:r>
              <a:rPr lang="ar-EG" sz="2800" b="1" u="sng" smtClean="0">
                <a:solidFill>
                  <a:srgbClr val="203E5F"/>
                </a:solidFill>
                <a:latin typeface="Simplified Arabic" panose="02020603050405020304" pitchFamily="18" charset="-78"/>
                <a:cs typeface="Simplified Arabic" panose="02020603050405020304" pitchFamily="18" charset="-78"/>
              </a:rPr>
              <a:t>الرقمي </a:t>
            </a:r>
            <a:r>
              <a:rPr lang="ar-EG" sz="2800" b="1" u="sng">
                <a:solidFill>
                  <a:srgbClr val="203E5F"/>
                </a:solidFill>
                <a:latin typeface="Simplified Arabic" panose="02020603050405020304" pitchFamily="18" charset="-78"/>
                <a:cs typeface="Simplified Arabic" panose="02020603050405020304" pitchFamily="18" charset="-78"/>
              </a:rPr>
              <a:t>‏(المشاركة الإلكترونية الكاملة في المجتمع):</a:t>
            </a:r>
          </a:p>
          <a:p>
            <a:pPr algn="just" rtl="1">
              <a:lnSpc>
                <a:spcPct val="110000"/>
              </a:lnSpc>
              <a:spcBef>
                <a:spcPts val="110"/>
              </a:spcBef>
              <a:spcAft>
                <a:spcPts val="110"/>
              </a:spcAft>
            </a:pPr>
            <a:r>
              <a:rPr lang="ar-EG" sz="2600" b="1">
                <a:latin typeface="Simplified Arabic" panose="02020603050405020304" pitchFamily="18" charset="-78"/>
                <a:cs typeface="Simplified Arabic" panose="02020603050405020304" pitchFamily="18" charset="-78"/>
              </a:rPr>
              <a:t>فالمشاركة الإلكترونية الكاملة في المجتمع تعني أن يكون لكل فرد في المجتمع الرقمي ما يؤهله للمشاركة بشكل كامل، والتأكيد على تكافؤ الفرص أمام جميع الأفراد في ما يتعلق بالتكنولوجيا، ‏ومن هنا فإن نقطة الانطلاق في "المواطنة الرقمية"  هى العمل نحو توفير الحقوق الرقمية المتساوية ودعم الوصول </a:t>
            </a:r>
            <a:r>
              <a:rPr lang="ar-EG" sz="2600" b="1" smtClean="0">
                <a:latin typeface="Simplified Arabic" panose="02020603050405020304" pitchFamily="18" charset="-78"/>
                <a:cs typeface="Simplified Arabic" panose="02020603050405020304" pitchFamily="18" charset="-78"/>
              </a:rPr>
              <a:t>الإلكتروني، وتقديم تسهيلات للأشخاص ذوي الظروف الاقتصادية وذوي الاحتياجات الخاصة.</a:t>
            </a:r>
            <a:endParaRPr lang="en-US" sz="2600" b="1">
              <a:latin typeface="Simplified Arabic" panose="02020603050405020304" pitchFamily="18" charset="-78"/>
              <a:cs typeface="Simplified Arabic" panose="02020603050405020304" pitchFamily="18" charset="-78"/>
            </a:endParaRPr>
          </a:p>
        </p:txBody>
      </p:sp>
      <p:pic>
        <p:nvPicPr>
          <p:cNvPr id="14" name="عنصر نائب للمحتوى 1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0125" y="1463948"/>
            <a:ext cx="4667534" cy="5137945"/>
          </a:xfrm>
        </p:spPr>
      </p:pic>
    </p:spTree>
    <p:extLst>
      <p:ext uri="{BB962C8B-B14F-4D97-AF65-F5344CB8AC3E}">
        <p14:creationId xmlns:p14="http://schemas.microsoft.com/office/powerpoint/2010/main" val="3390141848"/>
      </p:ext>
    </p:extLst>
  </p:cSld>
  <p:clrMapOvr>
    <a:masterClrMapping/>
  </p:clrMapOvr>
  <mc:AlternateContent xmlns:mc="http://schemas.openxmlformats.org/markup-compatibility/2006" xmlns:p14="http://schemas.microsoft.com/office/powerpoint/2010/main">
    <mc:Choice Requires="p14">
      <p:transition spd="slow" p14:dur="2000" advTm="105006"/>
    </mc:Choice>
    <mc:Fallback xmlns="">
      <p:transition spd="slow" advTm="1050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54639" y="1343668"/>
            <a:ext cx="6053852"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512491" y="134366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940490" y="1386577"/>
            <a:ext cx="6710149" cy="4747005"/>
          </a:xfrm>
          <a:prstGeom prst="rect">
            <a:avLst/>
          </a:prstGeom>
        </p:spPr>
        <p:txBody>
          <a:bodyPr wrap="square">
            <a:spAutoFit/>
          </a:bodyPr>
          <a:lstStyle/>
          <a:p>
            <a:pPr algn="just" rtl="1">
              <a:lnSpc>
                <a:spcPct val="110000"/>
              </a:lnSpc>
              <a:spcBef>
                <a:spcPts val="110"/>
              </a:spcBef>
              <a:spcAft>
                <a:spcPts val="110"/>
              </a:spcAft>
            </a:pPr>
            <a:r>
              <a:rPr lang="en-US"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التجارة الرقمية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(بيع وشراء البضائع </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إلكترونيًا</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endPar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a:t>
            </a:r>
            <a:r>
              <a:rPr lang="ar-EG" sz="2400" b="1">
                <a:latin typeface="Simplified Arabic" panose="02020603050405020304" pitchFamily="18" charset="-78"/>
                <a:ea typeface="Calibri" panose="020F0502020204030204" pitchFamily="34" charset="0"/>
                <a:cs typeface="Simplified Arabic" panose="02020603050405020304" pitchFamily="18" charset="-78"/>
              </a:rPr>
              <a:t>يقصد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بها </a:t>
            </a:r>
            <a:r>
              <a:rPr lang="ar-EG" sz="2400" b="1">
                <a:latin typeface="Simplified Arabic" panose="02020603050405020304" pitchFamily="18" charset="-78"/>
                <a:ea typeface="Calibri" panose="020F0502020204030204" pitchFamily="34" charset="0"/>
                <a:cs typeface="Simplified Arabic" panose="02020603050405020304" pitchFamily="18" charset="-78"/>
              </a:rPr>
              <a:t>توعية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الأفراد </a:t>
            </a:r>
            <a:r>
              <a:rPr lang="ar-EG" sz="2400" b="1">
                <a:latin typeface="Simplified Arabic" panose="02020603050405020304" pitchFamily="18" charset="-78"/>
                <a:ea typeface="Calibri" panose="020F0502020204030204" pitchFamily="34" charset="0"/>
                <a:cs typeface="Simplified Arabic" panose="02020603050405020304" pitchFamily="18" charset="-78"/>
              </a:rPr>
              <a:t>بالتجارة الرقمية والاستهلاك الذكي، واطلاعهم على عدة قضايا قد تواجههم ‏أثناء التسوق عبر الإنترنت مثل الإحتيال و سرقة الهوية أو المعلومات الشخصية وغيرها، حتى يصبح المستخدمون أكثر وعيًا عند شراء أو بيع البضائع إلكترونيًا، </a:t>
            </a:r>
            <a:r>
              <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لذلك يجب على مستخدمي الإعلام الرقمي التأكد من هذه المعايير ‏ ليتفاعلوا بأساليب سليمة مع الاقتصاد الرقمي: </a:t>
            </a:r>
            <a:endParaRPr lang="en-US"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ea typeface="Calibri" panose="020F0502020204030204" pitchFamily="34" charset="0"/>
                <a:cs typeface="Simplified Arabic" panose="02020603050405020304" pitchFamily="18" charset="-78"/>
              </a:rPr>
              <a:t>‏التأكد من مصداقية وموثوقية الموقع التجاري. </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ea typeface="Calibri" panose="020F0502020204030204" pitchFamily="34" charset="0"/>
                <a:cs typeface="Simplified Arabic" panose="02020603050405020304" pitchFamily="18" charset="-78"/>
              </a:rPr>
              <a:t>‏التعامل مع المواقع المشهورة.</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ea typeface="Calibri" panose="020F0502020204030204" pitchFamily="34" charset="0"/>
                <a:cs typeface="Simplified Arabic" panose="02020603050405020304" pitchFamily="18" charset="-78"/>
              </a:rPr>
              <a:t>‏التأكد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من أمان </a:t>
            </a:r>
            <a:r>
              <a:rPr lang="ar-EG" sz="2400" b="1">
                <a:latin typeface="Simplified Arabic" panose="02020603050405020304" pitchFamily="18" charset="-78"/>
                <a:ea typeface="Calibri" panose="020F0502020204030204" pitchFamily="34" charset="0"/>
                <a:cs typeface="Simplified Arabic" panose="02020603050405020304" pitchFamily="18" charset="-78"/>
              </a:rPr>
              <a:t>الموقع من خلال البحث عن رمز</a:t>
            </a:r>
            <a:r>
              <a:rPr lang="en-US" sz="2400" b="1">
                <a:latin typeface="Simplified Arabic" panose="02020603050405020304" pitchFamily="18" charset="-78"/>
                <a:ea typeface="Calibri" panose="020F0502020204030204" pitchFamily="34" charset="0"/>
                <a:cs typeface="Simplified Arabic" panose="02020603050405020304" pitchFamily="18" charset="-78"/>
              </a:rPr>
              <a:t>https</a:t>
            </a:r>
            <a:r>
              <a:rPr lang="ar-EG" sz="2400" b="1">
                <a:latin typeface="Simplified Arabic" panose="02020603050405020304" pitchFamily="18" charset="-78"/>
                <a:ea typeface="Calibri" panose="020F0502020204030204" pitchFamily="34" charset="0"/>
                <a:cs typeface="Simplified Arabic" panose="02020603050405020304" pitchFamily="18" charset="-78"/>
              </a:rPr>
              <a:t> ‏في شريط العنوان وأيقونة القفل.</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7" name="عنصر نائب للمحتوى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3210" y="1386577"/>
            <a:ext cx="4659859" cy="5573781"/>
          </a:xfrm>
        </p:spPr>
      </p:pic>
    </p:spTree>
    <p:extLst>
      <p:ext uri="{BB962C8B-B14F-4D97-AF65-F5344CB8AC3E}">
        <p14:creationId xmlns:p14="http://schemas.microsoft.com/office/powerpoint/2010/main" val="3919420792"/>
      </p:ext>
    </p:extLst>
  </p:cSld>
  <p:clrMapOvr>
    <a:masterClrMapping/>
  </p:clrMapOvr>
  <mc:AlternateContent xmlns:mc="http://schemas.openxmlformats.org/markup-compatibility/2006" xmlns:p14="http://schemas.microsoft.com/office/powerpoint/2010/main">
    <mc:Choice Requires="p14">
      <p:transition spd="slow" p14:dur="2000" advTm="61952"/>
    </mc:Choice>
    <mc:Fallback xmlns="">
      <p:transition spd="slow" advTm="6195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3569" y="1343668"/>
            <a:ext cx="6244921" cy="4676690"/>
          </a:xfrm>
        </p:spPr>
        <p:txBody>
          <a:bodyPr>
            <a:normAutofit fontScale="92500"/>
          </a:bodyPr>
          <a:lstStyle/>
          <a:p>
            <a:pPr algn="just" rtl="1">
              <a:lnSpc>
                <a:spcPct val="110000"/>
              </a:lnSpc>
              <a:spcBef>
                <a:spcPts val="110"/>
              </a:spcBef>
              <a:spcAft>
                <a:spcPts val="110"/>
              </a:spcAft>
              <a:buFont typeface="Wingdings" panose="05000000000000000000" pitchFamily="2" charset="2"/>
              <a:buChar char="ü"/>
            </a:pPr>
            <a:r>
              <a:rPr lang="ar-EG" sz="2400" smtClean="0"/>
              <a:t>‏ </a:t>
            </a:r>
            <a:r>
              <a:rPr lang="ar-EG" b="1" smtClean="0">
                <a:latin typeface="Simplified Arabic" panose="02020603050405020304" pitchFamily="18" charset="-78"/>
                <a:cs typeface="Simplified Arabic" panose="02020603050405020304" pitchFamily="18" charset="-78"/>
              </a:rPr>
              <a:t>الوعي </a:t>
            </a:r>
            <a:r>
              <a:rPr lang="ar-EG" b="1">
                <a:latin typeface="Simplified Arabic" panose="02020603050405020304" pitchFamily="18" charset="-78"/>
                <a:cs typeface="Simplified Arabic" panose="02020603050405020304" pitchFamily="18" charset="-78"/>
              </a:rPr>
              <a:t>بطرق البحث عن المواقع المقدمة للسلع بسعر أفضل.</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b="1" smtClean="0">
                <a:latin typeface="Simplified Arabic" panose="02020603050405020304" pitchFamily="18" charset="-78"/>
                <a:cs typeface="Simplified Arabic" panose="02020603050405020304" pitchFamily="18" charset="-78"/>
              </a:rPr>
              <a:t>‏ عدم </a:t>
            </a:r>
            <a:r>
              <a:rPr lang="ar-EG" b="1">
                <a:latin typeface="Simplified Arabic" panose="02020603050405020304" pitchFamily="18" charset="-78"/>
                <a:cs typeface="Simplified Arabic" panose="02020603050405020304" pitchFamily="18" charset="-78"/>
              </a:rPr>
              <a:t>فتح الرسائل التجارية المزعجة </a:t>
            </a:r>
            <a:r>
              <a:rPr lang="en-US" b="1">
                <a:latin typeface="Simplified Arabic" panose="02020603050405020304" pitchFamily="18" charset="-78"/>
                <a:cs typeface="Simplified Arabic" panose="02020603050405020304" pitchFamily="18" charset="-78"/>
              </a:rPr>
              <a:t>spam</a:t>
            </a:r>
            <a:r>
              <a:rPr lang="ar-EG" b="1">
                <a:latin typeface="Simplified Arabic" panose="02020603050405020304" pitchFamily="18" charset="-78"/>
                <a:cs typeface="Simplified Arabic" panose="02020603050405020304" pitchFamily="18" charset="-78"/>
              </a:rPr>
              <a:t> التي قد تزرع </a:t>
            </a:r>
            <a:r>
              <a:rPr lang="ar-EG" b="1" smtClean="0">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الفيروسات وبرامج التجسس بجهاز المستهلك.</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b="1" smtClean="0">
                <a:latin typeface="Simplified Arabic" panose="02020603050405020304" pitchFamily="18" charset="-78"/>
                <a:cs typeface="Simplified Arabic" panose="02020603050405020304" pitchFamily="18" charset="-78"/>
              </a:rPr>
              <a:t>‏ القراءة </a:t>
            </a:r>
            <a:r>
              <a:rPr lang="ar-EG" b="1">
                <a:latin typeface="Simplified Arabic" panose="02020603050405020304" pitchFamily="18" charset="-78"/>
                <a:cs typeface="Simplified Arabic" panose="02020603050405020304" pitchFamily="18" charset="-78"/>
              </a:rPr>
              <a:t>الجيدة لسياسة ومعلومات الموقع التجاري. </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b="1" smtClean="0">
                <a:latin typeface="Simplified Arabic" panose="02020603050405020304" pitchFamily="18" charset="-78"/>
                <a:cs typeface="Simplified Arabic" panose="02020603050405020304" pitchFamily="18" charset="-78"/>
              </a:rPr>
              <a:t>‏ قراءة تقييم </a:t>
            </a:r>
            <a:r>
              <a:rPr lang="ar-EG" b="1">
                <a:latin typeface="Simplified Arabic" panose="02020603050405020304" pitchFamily="18" charset="-78"/>
                <a:cs typeface="Simplified Arabic" panose="02020603050405020304" pitchFamily="18" charset="-78"/>
              </a:rPr>
              <a:t>ورأي المستهلكين في الموقع أو البضاعة.</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b="1" smtClean="0">
                <a:latin typeface="Simplified Arabic" panose="02020603050405020304" pitchFamily="18" charset="-78"/>
                <a:cs typeface="Simplified Arabic" panose="02020603050405020304" pitchFamily="18" charset="-78"/>
              </a:rPr>
              <a:t>‏ الحذر </a:t>
            </a:r>
            <a:r>
              <a:rPr lang="ar-EG" b="1">
                <a:latin typeface="Simplified Arabic" panose="02020603050405020304" pitchFamily="18" charset="-78"/>
                <a:cs typeface="Simplified Arabic" panose="02020603050405020304" pitchFamily="18" charset="-78"/>
              </a:rPr>
              <a:t>عند إدخال بيانات بطاقة الفيزا أو الدفع عبر بطاقة فيزا التسوق "مسبقة الدفع".</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b="1" smtClean="0">
                <a:latin typeface="Simplified Arabic" panose="02020603050405020304" pitchFamily="18" charset="-78"/>
                <a:cs typeface="Simplified Arabic" panose="02020603050405020304" pitchFamily="18" charset="-78"/>
              </a:rPr>
              <a:t>‏العناية </a:t>
            </a:r>
            <a:r>
              <a:rPr lang="ar-EG" b="1">
                <a:latin typeface="Simplified Arabic" panose="02020603050405020304" pitchFamily="18" charset="-78"/>
                <a:cs typeface="Simplified Arabic" panose="02020603050405020304" pitchFamily="18" charset="-78"/>
              </a:rPr>
              <a:t>باختيار موقع وسيط بين المستهلك والمواقع التجارية مثل </a:t>
            </a:r>
            <a:r>
              <a:rPr lang="en-US" b="1">
                <a:latin typeface="Simplified Arabic" panose="02020603050405020304" pitchFamily="18" charset="-78"/>
                <a:cs typeface="Simplified Arabic" panose="02020603050405020304" pitchFamily="18" charset="-78"/>
              </a:rPr>
              <a:t>Paypal</a:t>
            </a:r>
            <a:r>
              <a:rPr lang="ar-EG" b="1">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46880" y="24229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1924335" y="24229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11" name="صورة 10"/>
          <p:cNvPicPr/>
          <p:nvPr/>
        </p:nvPicPr>
        <p:blipFill>
          <a:blip r:embed="rId2">
            <a:extLst>
              <a:ext uri="{28A0092B-C50C-407E-A947-70E740481C1C}">
                <a14:useLocalDpi xmlns:a14="http://schemas.microsoft.com/office/drawing/2010/main" val="0"/>
              </a:ext>
            </a:extLst>
          </a:blip>
          <a:stretch>
            <a:fillRect/>
          </a:stretch>
        </p:blipFill>
        <p:spPr>
          <a:xfrm>
            <a:off x="150125" y="1343667"/>
            <a:ext cx="5213444" cy="5330087"/>
          </a:xfrm>
          <a:prstGeom prst="rect">
            <a:avLst/>
          </a:prstGeom>
        </p:spPr>
      </p:pic>
    </p:spTree>
    <p:extLst>
      <p:ext uri="{BB962C8B-B14F-4D97-AF65-F5344CB8AC3E}">
        <p14:creationId xmlns:p14="http://schemas.microsoft.com/office/powerpoint/2010/main" val="997600786"/>
      </p:ext>
    </p:extLst>
  </p:cSld>
  <p:clrMapOvr>
    <a:masterClrMapping/>
  </p:clrMapOvr>
  <mc:AlternateContent xmlns:mc="http://schemas.openxmlformats.org/markup-compatibility/2006" xmlns:p14="http://schemas.microsoft.com/office/powerpoint/2010/main">
    <mc:Choice Requires="p14">
      <p:transition spd="slow" p14:dur="2000" advTm="153066"/>
    </mc:Choice>
    <mc:Fallback xmlns="">
      <p:transition spd="slow" advTm="15306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4299045" y="1431738"/>
            <a:ext cx="7309446" cy="5531964"/>
          </a:xfrm>
          <a:prstGeom prst="rect">
            <a:avLst/>
          </a:prstGeom>
        </p:spPr>
        <p:txBody>
          <a:bodyPr wrap="square">
            <a:spAutoFit/>
          </a:bodyPr>
          <a:lstStyle/>
          <a:p>
            <a:pPr algn="r" rtl="1"/>
            <a:r>
              <a:rPr lang="en-US" sz="2800" b="1" smtClean="0">
                <a:solidFill>
                  <a:srgbClr val="203E5F"/>
                </a:solidFill>
                <a:latin typeface="Simplified Arabic" panose="02020603050405020304" pitchFamily="18" charset="-78"/>
                <a:cs typeface="Simplified Arabic" panose="02020603050405020304" pitchFamily="18" charset="-78"/>
              </a:rPr>
              <a:t>.3 </a:t>
            </a:r>
            <a:r>
              <a:rPr lang="ar-EG" sz="2800" b="1" u="sng" smtClean="0">
                <a:solidFill>
                  <a:srgbClr val="203E5F"/>
                </a:solidFill>
                <a:latin typeface="Simplified Arabic" panose="02020603050405020304" pitchFamily="18" charset="-78"/>
                <a:cs typeface="Simplified Arabic" panose="02020603050405020304" pitchFamily="18" charset="-78"/>
              </a:rPr>
              <a:t>الاتصال </a:t>
            </a:r>
            <a:r>
              <a:rPr lang="ar-EG" sz="2800" b="1" u="sng">
                <a:solidFill>
                  <a:srgbClr val="203E5F"/>
                </a:solidFill>
                <a:latin typeface="Simplified Arabic" panose="02020603050405020304" pitchFamily="18" charset="-78"/>
                <a:cs typeface="Simplified Arabic" panose="02020603050405020304" pitchFamily="18" charset="-78"/>
              </a:rPr>
              <a:t>الرقمي (التبادل الإلكتروني للمعلومات): </a:t>
            </a:r>
            <a:endParaRPr lang="en-US" sz="2800" b="1" u="sng">
              <a:solidFill>
                <a:srgbClr val="203E5F"/>
              </a:solidFill>
              <a:latin typeface="Simplified Arabic" panose="02020603050405020304" pitchFamily="18" charset="-78"/>
              <a:cs typeface="Simplified Arabic" panose="02020603050405020304" pitchFamily="18" charset="-78"/>
            </a:endParaRPr>
          </a:p>
          <a:p>
            <a:pPr marL="457200" indent="-457200" algn="just" rtl="1">
              <a:lnSpc>
                <a:spcPct val="110000"/>
              </a:lnSpc>
              <a:spcBef>
                <a:spcPts val="110"/>
              </a:spcBef>
              <a:spcAft>
                <a:spcPts val="110"/>
              </a:spcAft>
              <a:buFont typeface="Arial" panose="020B0604020202020204" pitchFamily="34" charset="0"/>
              <a:buChar char="•"/>
            </a:pPr>
            <a:r>
              <a:rPr lang="ar-EG" sz="2800"/>
              <a:t>‏</a:t>
            </a:r>
            <a:r>
              <a:rPr lang="ar-EG" sz="2400" b="1">
                <a:latin typeface="Simplified Arabic" panose="02020603050405020304" pitchFamily="18" charset="-78"/>
                <a:cs typeface="Simplified Arabic" panose="02020603050405020304" pitchFamily="18" charset="-78"/>
              </a:rPr>
              <a:t>فالاتصال الرقمي يساعد المواطنين الرقميين على التبادل الإلكتروني للمعلومات، وهنا يجب عليهم فهم ما يجب تبادله من معلومات وما لا يجب تبادله من معلومات حتى لا يتم وقوعهم تحت طائلة القانون.</a:t>
            </a:r>
            <a:endParaRPr lang="en-US" sz="2400" b="1">
              <a:latin typeface="Simplified Arabic" panose="02020603050405020304" pitchFamily="18" charset="-78"/>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ولقد شهد القرن التاسع عشر النظم محدودة للاتصالات إلى أن القرن الحادي </a:t>
            </a:r>
            <a:r>
              <a:rPr lang="ar-EG" sz="2400" b="1" smtClean="0">
                <a:latin typeface="Simplified Arabic" panose="02020603050405020304" pitchFamily="18" charset="-78"/>
                <a:cs typeface="Simplified Arabic" panose="02020603050405020304" pitchFamily="18" charset="-78"/>
              </a:rPr>
              <a:t>والعشرين </a:t>
            </a:r>
            <a:r>
              <a:rPr lang="ar-EG" sz="2400" b="1">
                <a:latin typeface="Simplified Arabic" panose="02020603050405020304" pitchFamily="18" charset="-78"/>
                <a:cs typeface="Simplified Arabic" panose="02020603050405020304" pitchFamily="18" charset="-78"/>
              </a:rPr>
              <a:t>قد </a:t>
            </a:r>
            <a:r>
              <a:rPr lang="ar-EG" sz="2400" b="1" smtClean="0">
                <a:latin typeface="Simplified Arabic" panose="02020603050405020304" pitchFamily="18" charset="-78"/>
                <a:cs typeface="Simplified Arabic" panose="02020603050405020304" pitchFamily="18" charset="-78"/>
              </a:rPr>
              <a:t>شهد </a:t>
            </a:r>
            <a:r>
              <a:rPr lang="ar-EG" sz="2400" b="1">
                <a:latin typeface="Simplified Arabic" panose="02020603050405020304" pitchFamily="18" charset="-78"/>
                <a:cs typeface="Simplified Arabic" panose="02020603050405020304" pitchFamily="18" charset="-78"/>
              </a:rPr>
              <a:t>تنوع </a:t>
            </a:r>
            <a:r>
              <a:rPr lang="ar-EG" sz="2400" b="1" smtClean="0">
                <a:latin typeface="Simplified Arabic" panose="02020603050405020304" pitchFamily="18" charset="-78"/>
                <a:cs typeface="Simplified Arabic" panose="02020603050405020304" pitchFamily="18" charset="-78"/>
              </a:rPr>
              <a:t>هائل </a:t>
            </a:r>
            <a:r>
              <a:rPr lang="ar-EG" sz="2400" b="1">
                <a:latin typeface="Simplified Arabic" panose="02020603050405020304" pitchFamily="18" charset="-78"/>
                <a:cs typeface="Simplified Arabic" panose="02020603050405020304" pitchFamily="18" charset="-78"/>
              </a:rPr>
              <a:t>في وسائل الاتصالات </a:t>
            </a:r>
            <a:r>
              <a:rPr lang="ar-EG" sz="2400" b="1" smtClean="0">
                <a:latin typeface="Simplified Arabic" panose="02020603050405020304" pitchFamily="18" charset="-78"/>
                <a:cs typeface="Simplified Arabic" panose="02020603050405020304" pitchFamily="18" charset="-78"/>
              </a:rPr>
              <a:t>مثل: </a:t>
            </a:r>
            <a:r>
              <a:rPr lang="ar-EG" sz="2400" b="1">
                <a:latin typeface="Simplified Arabic" panose="02020603050405020304" pitchFamily="18" charset="-78"/>
                <a:cs typeface="Simplified Arabic" panose="02020603050405020304" pitchFamily="18" charset="-78"/>
              </a:rPr>
              <a:t>البريد الإلكتروني والهواتف النقالة والرسائل </a:t>
            </a:r>
            <a:r>
              <a:rPr lang="ar-EG" sz="2400" b="1" smtClean="0">
                <a:latin typeface="Simplified Arabic" panose="02020603050405020304" pitchFamily="18" charset="-78"/>
                <a:cs typeface="Simplified Arabic" panose="02020603050405020304" pitchFamily="18" charset="-78"/>
              </a:rPr>
              <a:t>الفورية؛ </a:t>
            </a:r>
            <a:r>
              <a:rPr lang="ar-EG" sz="2400" b="1">
                <a:latin typeface="Simplified Arabic" panose="02020603050405020304" pitchFamily="18" charset="-78"/>
                <a:cs typeface="Simplified Arabic" panose="02020603050405020304" pitchFamily="18" charset="-78"/>
              </a:rPr>
              <a:t>حيث تتوفر فرصة الآن أمام الجميع للاتصال والتعاون مع أي فرد آخر في أي بقعة من العالم وفي أي وقت، ‏</a:t>
            </a:r>
            <a:r>
              <a:rPr lang="ar-EG" sz="2400" b="1" u="sng">
                <a:solidFill>
                  <a:srgbClr val="203E5F"/>
                </a:solidFill>
                <a:latin typeface="Simplified Arabic" panose="02020603050405020304" pitchFamily="18" charset="-78"/>
                <a:cs typeface="Simplified Arabic" panose="02020603050405020304" pitchFamily="18" charset="-78"/>
              </a:rPr>
              <a:t>ومن هنا يمكن القول أنه لابد أن يدرك مستخدمي الإعلام الرقمي أهمية مواقع التواصل الاجتماعي وخطورتها في تبادل المعلومات بين المستخدمين. </a:t>
            </a:r>
            <a:endParaRPr lang="en-US" sz="24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en-US" sz="2400" b="1" smtClean="0">
                <a:solidFill>
                  <a:srgbClr val="203E5F"/>
                </a:solidFill>
                <a:latin typeface="Simplified Arabic" panose="02020603050405020304" pitchFamily="18" charset="-78"/>
                <a:cs typeface="Simplified Arabic" panose="02020603050405020304" pitchFamily="18" charset="-78"/>
              </a:rPr>
              <a:t> </a:t>
            </a:r>
            <a:endParaRPr lang="en-US" sz="2400" u="sng">
              <a:solidFill>
                <a:srgbClr val="203E5F"/>
              </a:solidFill>
              <a:latin typeface="Simplified Arabic" panose="02020603050405020304" pitchFamily="18" charset="-78"/>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7" name="عنصر نائب للمحتوى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782" y="1343668"/>
            <a:ext cx="4163081" cy="5398326"/>
          </a:xfrm>
        </p:spPr>
      </p:pic>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13445" y="1292144"/>
            <a:ext cx="6315574" cy="4601218"/>
          </a:xfrm>
        </p:spPr>
        <p:txBody>
          <a:bodyPr>
            <a:normAutofit fontScale="85000" lnSpcReduction="20000"/>
          </a:bodyPr>
          <a:lstStyle/>
          <a:p>
            <a:pPr marL="0" indent="0" algn="just" rtl="1">
              <a:lnSpc>
                <a:spcPct val="13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 </a:t>
            </a:r>
            <a:r>
              <a:rPr lang="en-US" sz="3300" b="1" u="sng" smtClean="0">
                <a:solidFill>
                  <a:srgbClr val="203E5F"/>
                </a:solidFill>
                <a:latin typeface="Simplified Arabic" panose="02020603050405020304" pitchFamily="18" charset="-78"/>
                <a:cs typeface="Simplified Arabic" panose="02020603050405020304" pitchFamily="18" charset="-78"/>
              </a:rPr>
              <a:t>.4 </a:t>
            </a:r>
            <a:r>
              <a:rPr lang="ar-EG" sz="3300" b="1" u="sng" smtClean="0">
                <a:solidFill>
                  <a:srgbClr val="203E5F"/>
                </a:solidFill>
                <a:latin typeface="Simplified Arabic" panose="02020603050405020304" pitchFamily="18" charset="-78"/>
                <a:cs typeface="Simplified Arabic" panose="02020603050405020304" pitchFamily="18" charset="-78"/>
              </a:rPr>
              <a:t>محو </a:t>
            </a:r>
            <a:r>
              <a:rPr lang="ar-EG" sz="3300" b="1" u="sng">
                <a:solidFill>
                  <a:srgbClr val="203E5F"/>
                </a:solidFill>
                <a:latin typeface="Simplified Arabic" panose="02020603050405020304" pitchFamily="18" charset="-78"/>
                <a:cs typeface="Simplified Arabic" panose="02020603050405020304" pitchFamily="18" charset="-78"/>
              </a:rPr>
              <a:t>الأمية الرقمية </a:t>
            </a:r>
            <a:r>
              <a:rPr lang="ar-EG" sz="3300" b="1" u="sng" smtClean="0">
                <a:solidFill>
                  <a:srgbClr val="203E5F"/>
                </a:solidFill>
                <a:latin typeface="Simplified Arabic" panose="02020603050405020304" pitchFamily="18" charset="-78"/>
                <a:cs typeface="Simplified Arabic" panose="02020603050405020304" pitchFamily="18" charset="-78"/>
              </a:rPr>
              <a:t>( </a:t>
            </a:r>
            <a:r>
              <a:rPr lang="ar-EG" sz="3300" b="1" u="sng">
                <a:solidFill>
                  <a:srgbClr val="203E5F"/>
                </a:solidFill>
                <a:latin typeface="Simplified Arabic" panose="02020603050405020304" pitchFamily="18" charset="-78"/>
                <a:cs typeface="Simplified Arabic" panose="02020603050405020304" pitchFamily="18" charset="-78"/>
              </a:rPr>
              <a:t>‏عملية تعليم وتعلم التكنولوجيا واستخدام أدواتها):</a:t>
            </a:r>
            <a:endParaRPr lang="en-US" sz="33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2900" b="1" smtClean="0">
                <a:latin typeface="Simplified Arabic" panose="02020603050405020304" pitchFamily="18" charset="-78"/>
                <a:cs typeface="Simplified Arabic" panose="02020603050405020304" pitchFamily="18" charset="-78"/>
              </a:rPr>
              <a:t>بالرغم </a:t>
            </a:r>
            <a:r>
              <a:rPr lang="ar-EG" sz="2900" b="1">
                <a:latin typeface="Simplified Arabic" panose="02020603050405020304" pitchFamily="18" charset="-78"/>
                <a:cs typeface="Simplified Arabic" panose="02020603050405020304" pitchFamily="18" charset="-78"/>
              </a:rPr>
              <a:t>من الجهود المبذولة في نشر التكنولوجيا بشكل عام،  إلى أنه في أغلب الأحيان يكون التركيز عند التدريس على تعليم التكنولوجيا بحد ذاتها، وليس كيفية استخدامها بشكل ملائم، </a:t>
            </a:r>
            <a:r>
              <a:rPr lang="ar-EG" sz="3300" b="1" u="sng">
                <a:solidFill>
                  <a:srgbClr val="203E5F"/>
                </a:solidFill>
                <a:latin typeface="Simplified Arabic" panose="02020603050405020304" pitchFamily="18" charset="-78"/>
                <a:cs typeface="Simplified Arabic" panose="02020603050405020304" pitchFamily="18" charset="-78"/>
              </a:rPr>
              <a:t>فمن أهم قضايا الثقافة الرقمية</a:t>
            </a:r>
            <a:r>
              <a:rPr lang="ar-EG" sz="3300" b="1" u="sng" smtClean="0">
                <a:solidFill>
                  <a:srgbClr val="203E5F"/>
                </a:solidFill>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buFont typeface="Wingdings" panose="05000000000000000000" pitchFamily="2" charset="2"/>
              <a:buChar char="Ø"/>
            </a:pPr>
            <a:r>
              <a:rPr lang="ar-EG" sz="2900" b="1">
                <a:latin typeface="Simplified Arabic" panose="02020603050405020304" pitchFamily="18" charset="-78"/>
                <a:cs typeface="Simplified Arabic" panose="02020603050405020304" pitchFamily="18" charset="-78"/>
              </a:rPr>
              <a:t>تعلم الأساسيات الرقمية وتقييم المصادر الإلكترونية و مدى دقة وصدق محتواها. </a:t>
            </a:r>
            <a:endParaRPr lang="en-US" sz="2900" b="1">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Ø"/>
            </a:pPr>
            <a:r>
              <a:rPr lang="ar-EG" sz="2900" b="1">
                <a:latin typeface="Simplified Arabic" panose="02020603050405020304" pitchFamily="18" charset="-78"/>
                <a:cs typeface="Simplified Arabic" panose="02020603050405020304" pitchFamily="18" charset="-78"/>
              </a:rPr>
              <a:t>القدرة على استخدام التكنولوجيا الرقمية ومعرفة وقت وكيفية استخدامها.</a:t>
            </a:r>
            <a:endParaRPr lang="en-US" sz="2900" b="1">
              <a:latin typeface="Simplified Arabic" panose="02020603050405020304" pitchFamily="18" charset="-78"/>
              <a:cs typeface="Simplified Arabic" panose="02020603050405020304" pitchFamily="18" charset="-78"/>
            </a:endParaRPr>
          </a:p>
          <a:p>
            <a:pPr marL="0" indent="0" algn="just" rtl="1">
              <a:buNone/>
            </a:pPr>
            <a:endParaRPr lang="en-US"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5458" y="211687"/>
            <a:ext cx="1308620"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651379" y="150443"/>
            <a:ext cx="10168790" cy="9801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Alexandria" charset="0"/>
              <a:cs typeface="Alexandria" charset="0"/>
            </a:endParaRPr>
          </a:p>
        </p:txBody>
      </p:sp>
      <p:sp>
        <p:nvSpPr>
          <p:cNvPr id="5" name="مستطيل 4"/>
          <p:cNvSpPr/>
          <p:nvPr/>
        </p:nvSpPr>
        <p:spPr>
          <a:xfrm>
            <a:off x="5718412" y="1255595"/>
            <a:ext cx="5865196" cy="478272"/>
          </a:xfrm>
          <a:prstGeom prst="rect">
            <a:avLst/>
          </a:prstGeom>
        </p:spPr>
        <p:txBody>
          <a:bodyPr wrap="square">
            <a:spAutoFit/>
          </a:bodyPr>
          <a:lstStyle/>
          <a:p>
            <a:pPr algn="just" rtl="1">
              <a:lnSpc>
                <a:spcPct val="110000"/>
              </a:lnSpc>
              <a:spcBef>
                <a:spcPts val="110"/>
              </a:spcBef>
              <a:spcAft>
                <a:spcPts val="110"/>
              </a:spcAft>
            </a:pPr>
            <a:endParaRPr lang="en-US" sz="2400" b="1" u="sng">
              <a:solidFill>
                <a:srgbClr val="203E5F"/>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5660" y="1255595"/>
            <a:ext cx="4694830" cy="4980119"/>
          </a:xfrm>
        </p:spPr>
      </p:pic>
    </p:spTree>
    <p:extLst>
      <p:ext uri="{BB962C8B-B14F-4D97-AF65-F5344CB8AC3E}">
        <p14:creationId xmlns:p14="http://schemas.microsoft.com/office/powerpoint/2010/main" val="4225359602"/>
      </p:ext>
    </p:extLst>
  </p:cSld>
  <p:clrMapOvr>
    <a:masterClrMapping/>
  </p:clrMapOvr>
  <mc:AlternateContent xmlns:mc="http://schemas.openxmlformats.org/markup-compatibility/2006" xmlns:p14="http://schemas.microsoft.com/office/powerpoint/2010/main">
    <mc:Choice Requires="p14">
      <p:transition spd="slow" p14:dur="2000" advTm="94231"/>
    </mc:Choice>
    <mc:Fallback xmlns="">
      <p:transition spd="slow" advTm="9423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33748" y="1370648"/>
            <a:ext cx="6430372" cy="4518592"/>
          </a:xfrm>
        </p:spPr>
        <p:txBody>
          <a:bodyPr>
            <a:normAutofit/>
          </a:bodyPr>
          <a:lstStyle/>
          <a:p>
            <a:pPr marL="0" indent="0" algn="just" rtl="1">
              <a:lnSpc>
                <a:spcPct val="110000"/>
              </a:lnSpc>
              <a:spcBef>
                <a:spcPts val="110"/>
              </a:spcBef>
              <a:spcAft>
                <a:spcPts val="110"/>
              </a:spcAft>
              <a:buNone/>
            </a:pPr>
            <a:r>
              <a:rPr lang="ar-EG" sz="2400" smtClean="0"/>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2" y="24283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661614" y="245038"/>
            <a:ext cx="9962866" cy="9213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6373503" y="1367712"/>
            <a:ext cx="5250977" cy="985911"/>
          </a:xfrm>
          <a:prstGeom prst="rect">
            <a:avLst/>
          </a:prstGeom>
        </p:spPr>
        <p:txBody>
          <a:bodyPr wrap="square">
            <a:spAutoFit/>
          </a:bodyPr>
          <a:lstStyle/>
          <a:p>
            <a:pPr algn="just" rtl="1">
              <a:lnSpc>
                <a:spcPct val="120000"/>
              </a:lnSpc>
              <a:spcBef>
                <a:spcPts val="110"/>
              </a:spcBef>
              <a:spcAft>
                <a:spcPts val="110"/>
              </a:spcAft>
            </a:pPr>
            <a:endParaRPr lang="ar-EG" sz="2400" b="1" u="sng" smtClean="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b="1" u="sng">
              <a:latin typeface="Simplified Arabic" panose="02020603050405020304" pitchFamily="18" charset="-78"/>
              <a:cs typeface="Simplified Arabic" panose="02020603050405020304" pitchFamily="18" charset="-78"/>
            </a:endParaRPr>
          </a:p>
        </p:txBody>
      </p:sp>
      <p:pic>
        <p:nvPicPr>
          <p:cNvPr id="9" name="عنصر نائب للمحتوى 8"/>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2" y="1542196"/>
            <a:ext cx="4801736" cy="5047429"/>
          </a:xfrm>
        </p:spPr>
      </p:pic>
      <p:sp>
        <p:nvSpPr>
          <p:cNvPr id="5" name="مستطيل 4"/>
          <p:cNvSpPr/>
          <p:nvPr/>
        </p:nvSpPr>
        <p:spPr>
          <a:xfrm>
            <a:off x="5244152" y="1466627"/>
            <a:ext cx="6096000" cy="4549322"/>
          </a:xfrm>
          <a:prstGeom prst="rect">
            <a:avLst/>
          </a:prstGeom>
        </p:spPr>
        <p:txBody>
          <a:bodyPr>
            <a:spAutoFit/>
          </a:bodyPr>
          <a:lstStyle/>
          <a:p>
            <a:pPr marL="457200" indent="-457200" algn="just" rtl="1">
              <a:lnSpc>
                <a:spcPct val="107000"/>
              </a:lnSpc>
              <a:spcAft>
                <a:spcPts val="800"/>
              </a:spcAft>
              <a:buFont typeface="Wingdings" panose="05000000000000000000" pitchFamily="2" charset="2"/>
              <a:buChar char="Ø"/>
            </a:pPr>
            <a:r>
              <a:rPr lang="ar-EG" sz="2800" b="1">
                <a:latin typeface="Simplified Arabic" panose="02020603050405020304" pitchFamily="18" charset="-78"/>
                <a:ea typeface="Calibri" panose="020F0502020204030204" pitchFamily="34" charset="0"/>
                <a:cs typeface="Simplified Arabic" panose="02020603050405020304" pitchFamily="18" charset="-78"/>
              </a:rPr>
              <a:t>مشاركة المعلومات الصحيحة </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على </a:t>
            </a:r>
            <a:r>
              <a:rPr lang="ar-EG" sz="2800" b="1">
                <a:latin typeface="Simplified Arabic" panose="02020603050405020304" pitchFamily="18" charset="-78"/>
                <a:ea typeface="Calibri" panose="020F0502020204030204" pitchFamily="34" charset="0"/>
                <a:cs typeface="Simplified Arabic" panose="02020603050405020304" pitchFamily="18" charset="-78"/>
              </a:rPr>
              <a:t>مواقع التواصل الاجتماعي.</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Ø"/>
            </a:pPr>
            <a:r>
              <a:rPr lang="ar-EG" sz="2800" b="1">
                <a:latin typeface="Simplified Arabic" panose="02020603050405020304" pitchFamily="18" charset="-78"/>
                <a:ea typeface="Calibri" panose="020F0502020204030204" pitchFamily="34" charset="0"/>
                <a:cs typeface="Simplified Arabic" panose="02020603050405020304" pitchFamily="18" charset="-78"/>
              </a:rPr>
              <a:t>‏كشف وتطوير أنماط التعلم على الشبكة العنكبوتية </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والتعليم </a:t>
            </a:r>
            <a:r>
              <a:rPr lang="ar-EG" sz="2800" b="1">
                <a:latin typeface="Simplified Arabic" panose="02020603050405020304" pitchFamily="18" charset="-78"/>
                <a:ea typeface="Calibri" panose="020F0502020204030204" pitchFamily="34" charset="0"/>
                <a:cs typeface="Simplified Arabic" panose="02020603050405020304" pitchFamily="18" charset="-78"/>
              </a:rPr>
              <a:t>عن بعد.</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Ø"/>
            </a:pPr>
            <a:r>
              <a:rPr lang="ar-EG" sz="2800" b="1">
                <a:latin typeface="Simplified Arabic" panose="02020603050405020304" pitchFamily="18" charset="-78"/>
                <a:ea typeface="Calibri" panose="020F0502020204030204" pitchFamily="34" charset="0"/>
                <a:cs typeface="Simplified Arabic" panose="02020603050405020304" pitchFamily="18" charset="-78"/>
              </a:rPr>
              <a:t>‏توظيف المعلمون للتكنولوجيا بطرق جديدة مبتكره لتحفيز تعلم الطلاب وتنمية مهارات القرن الحادي والعشرين.</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Ø"/>
            </a:pPr>
            <a:r>
              <a:rPr lang="ar-EG" sz="2800" b="1">
                <a:latin typeface="Simplified Arabic" panose="02020603050405020304" pitchFamily="18" charset="-78"/>
                <a:ea typeface="Calibri" panose="020F0502020204030204" pitchFamily="34" charset="0"/>
                <a:cs typeface="Simplified Arabic" panose="02020603050405020304" pitchFamily="18" charset="-78"/>
              </a:rPr>
              <a:t>‏توفير محتوى رقمي دقيق ذو صلة بمجلات تعليمية متنوعة.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236618427"/>
      </p:ext>
    </p:extLst>
  </p:cSld>
  <p:clrMapOvr>
    <a:masterClrMapping/>
  </p:clrMapOvr>
  <mc:AlternateContent xmlns:mc="http://schemas.openxmlformats.org/markup-compatibility/2006" xmlns:p14="http://schemas.microsoft.com/office/powerpoint/2010/main">
    <mc:Choice Requires="p14">
      <p:transition spd="slow" p14:dur="2000" advTm="114404"/>
    </mc:Choice>
    <mc:Fallback xmlns="">
      <p:transition spd="slow" advTm="11440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54387" y="1321208"/>
            <a:ext cx="6223380" cy="4518592"/>
          </a:xfrm>
        </p:spPr>
        <p:txBody>
          <a:bodyPr>
            <a:normAutofit fontScale="92500" lnSpcReduction="10000"/>
          </a:bodyPr>
          <a:lstStyle/>
          <a:p>
            <a:pPr marL="0" indent="0" algn="r" rtl="1">
              <a:buNone/>
            </a:pPr>
            <a:r>
              <a:rPr lang="en-US" b="1" u="sng" smtClean="0">
                <a:solidFill>
                  <a:srgbClr val="203E5F"/>
                </a:solidFill>
                <a:latin typeface="Simplified Arabic" panose="02020603050405020304" pitchFamily="18" charset="-78"/>
                <a:cs typeface="Simplified Arabic" panose="02020603050405020304" pitchFamily="18" charset="-78"/>
              </a:rPr>
              <a:t> </a:t>
            </a:r>
            <a:r>
              <a:rPr lang="en-US" sz="3000" b="1" u="sng" smtClean="0">
                <a:solidFill>
                  <a:srgbClr val="203E5F"/>
                </a:solidFill>
                <a:latin typeface="Simplified Arabic" panose="02020603050405020304" pitchFamily="18" charset="-78"/>
                <a:cs typeface="Simplified Arabic" panose="02020603050405020304" pitchFamily="18" charset="-78"/>
              </a:rPr>
              <a:t>.5 </a:t>
            </a:r>
            <a:r>
              <a:rPr lang="ar-EG" sz="3000" b="1" u="sng" smtClean="0">
                <a:solidFill>
                  <a:srgbClr val="203E5F"/>
                </a:solidFill>
                <a:latin typeface="Simplified Arabic" panose="02020603050405020304" pitchFamily="18" charset="-78"/>
                <a:cs typeface="Simplified Arabic" panose="02020603050405020304" pitchFamily="18" charset="-78"/>
              </a:rPr>
              <a:t>قواعد </a:t>
            </a:r>
            <a:r>
              <a:rPr lang="ar-EG" sz="3000" b="1" u="sng">
                <a:solidFill>
                  <a:srgbClr val="203E5F"/>
                </a:solidFill>
                <a:latin typeface="Simplified Arabic" panose="02020603050405020304" pitchFamily="18" charset="-78"/>
                <a:cs typeface="Simplified Arabic" panose="02020603050405020304" pitchFamily="18" charset="-78"/>
              </a:rPr>
              <a:t>السلوك الرقمي (اللياقة الرقمية):</a:t>
            </a:r>
            <a:endParaRPr lang="en-US" sz="3000" b="1" u="sng">
              <a:solidFill>
                <a:srgbClr val="203E5F"/>
              </a:solidFill>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buFont typeface="Wingdings" panose="05000000000000000000" pitchFamily="2" charset="2"/>
              <a:buChar char="§"/>
            </a:pPr>
            <a:r>
              <a:rPr lang="ar-EG" sz="2600" b="1" u="sng">
                <a:solidFill>
                  <a:srgbClr val="203E5F"/>
                </a:solidFill>
                <a:latin typeface="Simplified Arabic" panose="02020603050405020304" pitchFamily="18" charset="-78"/>
                <a:cs typeface="Simplified Arabic" panose="02020603050405020304" pitchFamily="18" charset="-78"/>
              </a:rPr>
              <a:t>يقصد باللياقة الرقمية:</a:t>
            </a:r>
            <a:r>
              <a:rPr lang="ar-EG" sz="2600" b="1">
                <a:latin typeface="Simplified Arabic" panose="02020603050405020304" pitchFamily="18" charset="-78"/>
                <a:cs typeface="Simplified Arabic" panose="02020603050405020304" pitchFamily="18" charset="-78"/>
              </a:rPr>
              <a:t>  قواعد السلوك الرقمي، فهى المعايير الرقمية للسلوك أو الإجراءات المتوقعة من قبل مستخدمي التكنولوجيا الرقمية، لذا فالمواطن الرقمي يجب أن يلتزم بالقواعد الأخلاقية والمعايير الرقمية الصحيحة للسلوك السوي في كل معاملاته الحياتية</a:t>
            </a:r>
            <a:r>
              <a:rPr lang="ar-EG" sz="2600" b="1" smtClean="0">
                <a:latin typeface="Simplified Arabic" panose="02020603050405020304" pitchFamily="18" charset="-78"/>
                <a:cs typeface="Simplified Arabic" panose="02020603050405020304" pitchFamily="18" charset="-78"/>
              </a:rPr>
              <a:t>.</a:t>
            </a:r>
          </a:p>
          <a:p>
            <a:pPr algn="just" rtl="1">
              <a:lnSpc>
                <a:spcPct val="120000"/>
              </a:lnSpc>
              <a:spcBef>
                <a:spcPts val="110"/>
              </a:spcBef>
              <a:spcAft>
                <a:spcPts val="110"/>
              </a:spcAft>
              <a:buFont typeface="Wingdings" panose="05000000000000000000" pitchFamily="2" charset="2"/>
              <a:buChar char="§"/>
            </a:pPr>
            <a:r>
              <a:rPr lang="ar-EG" sz="2600" b="1">
                <a:latin typeface="Simplified Arabic" panose="02020603050405020304" pitchFamily="18" charset="-78"/>
                <a:cs typeface="Simplified Arabic" panose="02020603050405020304" pitchFamily="18" charset="-78"/>
              </a:rPr>
              <a:t>غالبًا ما يرى مستخدمو التكنولوجيا هذا المجال بوصفه أكثر الإشكاليات إلحاحًا  عند معالجة أو تناول المواطنة الرقمية، فمستخدمو التكنولوجيا لا يتعلمون "اللياقة الرقمية" قبل استخدامها، كما أن </a:t>
            </a:r>
            <a:r>
              <a:rPr lang="ar-EG" sz="2600" b="1" smtClean="0">
                <a:latin typeface="Simplified Arabic" panose="02020603050405020304" pitchFamily="18" charset="-78"/>
                <a:cs typeface="Simplified Arabic" panose="02020603050405020304" pitchFamily="18" charset="-78"/>
              </a:rPr>
              <a:t>كثيًرا </a:t>
            </a:r>
            <a:r>
              <a:rPr lang="ar-EG" sz="2600" b="1">
                <a:latin typeface="Simplified Arabic" panose="02020603050405020304" pitchFamily="18" charset="-78"/>
                <a:cs typeface="Simplified Arabic" panose="02020603050405020304" pitchFamily="18" charset="-78"/>
              </a:rPr>
              <a:t>من المستخدمين يشعرون بالضيق عندما يتحدثون إلى آخرين عن ممارستهم  للياقة الرقمية. </a:t>
            </a:r>
            <a:endParaRPr lang="en-US" sz="2600" b="1">
              <a:latin typeface="Simplified Arabic" panose="02020603050405020304" pitchFamily="18" charset="-78"/>
              <a:cs typeface="Simplified Arabic" panose="02020603050405020304" pitchFamily="18" charset="-78"/>
            </a:endParaRPr>
          </a:p>
          <a:p>
            <a:pPr marL="0" indent="0" algn="just" rtl="1">
              <a:buNone/>
            </a:pPr>
            <a:endParaRPr lang="en-US"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15120" y="132941"/>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883391" y="145947"/>
            <a:ext cx="10017457" cy="8836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2954" y="1211013"/>
            <a:ext cx="4817661" cy="5476390"/>
          </a:xfrm>
        </p:spPr>
      </p:pic>
    </p:spTree>
    <p:extLst>
      <p:ext uri="{BB962C8B-B14F-4D97-AF65-F5344CB8AC3E}">
        <p14:creationId xmlns:p14="http://schemas.microsoft.com/office/powerpoint/2010/main" val="2293156651"/>
      </p:ext>
    </p:extLst>
  </p:cSld>
  <p:clrMapOvr>
    <a:masterClrMapping/>
  </p:clrMapOvr>
  <mc:AlternateContent xmlns:mc="http://schemas.openxmlformats.org/markup-compatibility/2006" xmlns:p14="http://schemas.microsoft.com/office/powerpoint/2010/main">
    <mc:Choice Requires="p14">
      <p:transition spd="slow" p14:dur="2000" advTm="74472"/>
    </mc:Choice>
    <mc:Fallback xmlns="">
      <p:transition spd="slow" advTm="7447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36274" y="1268193"/>
            <a:ext cx="6482688" cy="4518592"/>
          </a:xfrm>
        </p:spPr>
        <p:txBody>
          <a:bodyPr>
            <a:normAutofit/>
          </a:bodyPr>
          <a:lstStyle/>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a:t>
            </a: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15120" y="132941"/>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006221" y="191032"/>
            <a:ext cx="9635319" cy="83855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Alexandria" charset="0"/>
              <a:cs typeface="Alexandria" charset="0"/>
            </a:endParaRPr>
          </a:p>
        </p:txBody>
      </p:sp>
      <p:sp>
        <p:nvSpPr>
          <p:cNvPr id="2" name="مستطيل 1"/>
          <p:cNvSpPr/>
          <p:nvPr/>
        </p:nvSpPr>
        <p:spPr>
          <a:xfrm>
            <a:off x="4858603" y="1268192"/>
            <a:ext cx="6671481" cy="5281959"/>
          </a:xfrm>
          <a:prstGeom prst="rect">
            <a:avLst/>
          </a:prstGeom>
        </p:spPr>
        <p:txBody>
          <a:bodyPr wrap="square">
            <a:spAutoFit/>
          </a:bodyPr>
          <a:lstStyle/>
          <a:p>
            <a:pPr algn="just" rtl="1">
              <a:lnSpc>
                <a:spcPct val="110000"/>
              </a:lnSpc>
              <a:spcBef>
                <a:spcPts val="110"/>
              </a:spcBef>
              <a:spcAft>
                <a:spcPts val="110"/>
              </a:spcAft>
            </a:pPr>
            <a:r>
              <a:rPr lang="ar-EG" sz="2500" b="1">
                <a:latin typeface="Simplified Arabic" panose="02020603050405020304" pitchFamily="18" charset="-78"/>
                <a:ea typeface="Calibri" panose="020F0502020204030204" pitchFamily="34" charset="0"/>
                <a:cs typeface="Simplified Arabic" panose="02020603050405020304" pitchFamily="18" charset="-78"/>
              </a:rPr>
              <a:t>وغالبًا ما يتم فرض بعض اللوائح والقوانين على المستخدمين، أو يتم حظر التقنية بكل بساطة لوقف الاستخدام غير اللائق، إلا أن سن اللوائح وصياغة سياسات الاستخدام وحدها لا تكفي، لابد من تثقيف كل مستخدم وتدريبه على أن يكون </a:t>
            </a:r>
            <a:r>
              <a:rPr lang="ar-EG" sz="2500" b="1" smtClean="0">
                <a:latin typeface="Simplified Arabic" panose="02020603050405020304" pitchFamily="18" charset="-78"/>
                <a:ea typeface="Calibri" panose="020F0502020204030204" pitchFamily="34" charset="0"/>
                <a:cs typeface="Simplified Arabic" panose="02020603050405020304" pitchFamily="18" charset="-78"/>
              </a:rPr>
              <a:t>مواطنًا رقميًا </a:t>
            </a:r>
            <a:r>
              <a:rPr lang="ar-EG" sz="2500" b="1">
                <a:latin typeface="Simplified Arabic" panose="02020603050405020304" pitchFamily="18" charset="-78"/>
                <a:ea typeface="Calibri" panose="020F0502020204030204" pitchFamily="34" charset="0"/>
                <a:cs typeface="Simplified Arabic" panose="02020603050405020304" pitchFamily="18" charset="-78"/>
              </a:rPr>
              <a:t>مسئولا في ظل المجتمع </a:t>
            </a:r>
            <a:r>
              <a:rPr lang="ar-EG" sz="2500" b="1" smtClean="0">
                <a:latin typeface="Simplified Arabic" panose="02020603050405020304" pitchFamily="18" charset="-78"/>
                <a:ea typeface="Calibri" panose="020F0502020204030204" pitchFamily="34" charset="0"/>
                <a:cs typeface="Simplified Arabic" panose="02020603050405020304" pitchFamily="18" charset="-78"/>
              </a:rPr>
              <a:t>الرقمي، </a:t>
            </a:r>
            <a:r>
              <a:rPr lang="ar-EG" sz="25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من خلال تعريفه بأساسيات قواعد السلوك الرقمي و معايير السلوك أو الإجراءات المتوقعة من قبل المستخدمين الآخرين للتكنولوجيا الرقمية والتي منها: </a:t>
            </a:r>
            <a:endParaRPr lang="en-US" sz="25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q"/>
            </a:pPr>
            <a:r>
              <a:rPr lang="ar-EG" sz="2500" b="1">
                <a:latin typeface="Simplified Arabic" panose="02020603050405020304" pitchFamily="18" charset="-78"/>
                <a:ea typeface="Calibri" panose="020F0502020204030204" pitchFamily="34" charset="0"/>
                <a:cs typeface="Simplified Arabic" panose="02020603050405020304" pitchFamily="18" charset="-78"/>
              </a:rPr>
              <a:t>‏التهجئة والقواعد السليمة.</a:t>
            </a:r>
            <a:endParaRPr lang="en-US" sz="25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q"/>
            </a:pPr>
            <a:r>
              <a:rPr lang="ar-EG" sz="2500" b="1">
                <a:latin typeface="Simplified Arabic" panose="02020603050405020304" pitchFamily="18" charset="-78"/>
                <a:ea typeface="Calibri" panose="020F0502020204030204" pitchFamily="34" charset="0"/>
                <a:cs typeface="Simplified Arabic" panose="02020603050405020304" pitchFamily="18" charset="-78"/>
              </a:rPr>
              <a:t>‏الاستخدام المحدود </a:t>
            </a:r>
            <a:r>
              <a:rPr lang="ar-EG" sz="2500" b="1" smtClean="0">
                <a:latin typeface="Simplified Arabic" panose="02020603050405020304" pitchFamily="18" charset="-78"/>
                <a:ea typeface="Calibri" panose="020F0502020204030204" pitchFamily="34" charset="0"/>
                <a:cs typeface="Simplified Arabic" panose="02020603050405020304" pitchFamily="18" charset="-78"/>
              </a:rPr>
              <a:t>للاختصارات.</a:t>
            </a:r>
            <a:endParaRPr lang="en-US" sz="25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q"/>
            </a:pPr>
            <a:r>
              <a:rPr lang="ar-EG" sz="2500" b="1">
                <a:latin typeface="Simplified Arabic" panose="02020603050405020304" pitchFamily="18" charset="-78"/>
                <a:ea typeface="Calibri" panose="020F0502020204030204" pitchFamily="34" charset="0"/>
                <a:cs typeface="Simplified Arabic" panose="02020603050405020304" pitchFamily="18" charset="-78"/>
              </a:rPr>
              <a:t>‏استخدام الحجم المناسب من </a:t>
            </a:r>
            <a:r>
              <a:rPr lang="ar-EG" sz="2500" b="1" smtClean="0">
                <a:latin typeface="Simplified Arabic" panose="02020603050405020304" pitchFamily="18" charset="-78"/>
                <a:ea typeface="Calibri" panose="020F0502020204030204" pitchFamily="34" charset="0"/>
                <a:cs typeface="Simplified Arabic" panose="02020603050405020304" pitchFamily="18" charset="-78"/>
              </a:rPr>
              <a:t>الحروف.</a:t>
            </a:r>
            <a:endParaRPr lang="en-US" sz="25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q"/>
            </a:pPr>
            <a:r>
              <a:rPr lang="ar-EG" sz="2500" b="1">
                <a:latin typeface="Simplified Arabic" panose="02020603050405020304" pitchFamily="18" charset="-78"/>
                <a:ea typeface="Calibri" panose="020F0502020204030204" pitchFamily="34" charset="0"/>
                <a:cs typeface="Simplified Arabic" panose="02020603050405020304" pitchFamily="18" charset="-78"/>
              </a:rPr>
              <a:t>‏عدم إرسال المعلومات </a:t>
            </a:r>
            <a:r>
              <a:rPr lang="ar-EG" sz="2500" b="1" smtClean="0">
                <a:latin typeface="Simplified Arabic" panose="02020603050405020304" pitchFamily="18" charset="-78"/>
                <a:ea typeface="Calibri" panose="020F0502020204030204" pitchFamily="34" charset="0"/>
                <a:cs typeface="Simplified Arabic" panose="02020603050405020304" pitchFamily="18" charset="-78"/>
              </a:rPr>
              <a:t>الشخصية.</a:t>
            </a:r>
            <a:endParaRPr lang="en-US" sz="25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0772" y="1268192"/>
            <a:ext cx="4491250" cy="5200847"/>
          </a:xfrm>
        </p:spPr>
      </p:pic>
    </p:spTree>
    <p:extLst>
      <p:ext uri="{BB962C8B-B14F-4D97-AF65-F5344CB8AC3E}">
        <p14:creationId xmlns:p14="http://schemas.microsoft.com/office/powerpoint/2010/main" val="197227736"/>
      </p:ext>
    </p:extLst>
  </p:cSld>
  <p:clrMapOvr>
    <a:masterClrMapping/>
  </p:clrMapOvr>
  <mc:AlternateContent xmlns:mc="http://schemas.openxmlformats.org/markup-compatibility/2006" xmlns:p14="http://schemas.microsoft.com/office/powerpoint/2010/main">
    <mc:Choice Requires="p14">
      <p:transition spd="slow" p14:dur="2000" advTm="61463"/>
    </mc:Choice>
    <mc:Fallback xmlns="">
      <p:transition spd="slow" advTm="6146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51346" y="38489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856095" y="384891"/>
            <a:ext cx="9785445"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Alexandria" charset="0"/>
              <a:cs typeface="Alexandria" charset="0"/>
            </a:endParaRPr>
          </a:p>
        </p:txBody>
      </p:sp>
      <p:sp>
        <p:nvSpPr>
          <p:cNvPr id="3" name="مستطيل 2"/>
          <p:cNvSpPr/>
          <p:nvPr/>
        </p:nvSpPr>
        <p:spPr>
          <a:xfrm>
            <a:off x="5186149" y="1485511"/>
            <a:ext cx="6346209" cy="4754507"/>
          </a:xfrm>
          <a:prstGeom prst="rect">
            <a:avLst/>
          </a:prstGeom>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EG" sz="2800" b="1">
                <a:latin typeface="Simplified Arabic" panose="02020603050405020304" pitchFamily="18" charset="-78"/>
                <a:ea typeface="Calibri" panose="020F0502020204030204" pitchFamily="34" charset="0"/>
                <a:cs typeface="Simplified Arabic" panose="02020603050405020304" pitchFamily="18" charset="-78"/>
              </a:rPr>
              <a:t>الالتزام بآداب الحوار </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والمحادثة.</a:t>
            </a:r>
          </a:p>
          <a:p>
            <a:pPr marL="457200" indent="-457200" algn="just" rtl="1">
              <a:lnSpc>
                <a:spcPct val="107000"/>
              </a:lnSpc>
              <a:spcAft>
                <a:spcPts val="800"/>
              </a:spcAft>
              <a:buFont typeface="Wingdings" panose="05000000000000000000" pitchFamily="2" charset="2"/>
              <a:buChar char="q"/>
            </a:pP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الابتعاد </a:t>
            </a:r>
            <a:r>
              <a:rPr lang="ar-EG" sz="2800" b="1">
                <a:latin typeface="Simplified Arabic" panose="02020603050405020304" pitchFamily="18" charset="-78"/>
                <a:ea typeface="Calibri" panose="020F0502020204030204" pitchFamily="34" charset="0"/>
                <a:cs typeface="Simplified Arabic" panose="02020603050405020304" pitchFamily="18" charset="-78"/>
              </a:rPr>
              <a:t>عن العدائية مع </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الآخرين.</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EG" sz="2800" b="1">
                <a:latin typeface="Simplified Arabic" panose="02020603050405020304" pitchFamily="18" charset="-78"/>
                <a:ea typeface="Calibri" panose="020F0502020204030204" pitchFamily="34" charset="0"/>
                <a:cs typeface="Simplified Arabic" panose="02020603050405020304" pitchFamily="18" charset="-78"/>
              </a:rPr>
              <a:t>‏منح التقدير للآخرين عند الإفادة من إنتاجهم.</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EG" sz="2800" b="1">
                <a:latin typeface="Simplified Arabic" panose="02020603050405020304" pitchFamily="18" charset="-78"/>
                <a:ea typeface="Calibri" panose="020F0502020204030204" pitchFamily="34" charset="0"/>
                <a:cs typeface="Simplified Arabic" panose="02020603050405020304" pitchFamily="18" charset="-78"/>
              </a:rPr>
              <a:t>‏تحميل البرامج القانونية من مصادرها الموثوقة.</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EG" sz="2800" b="1">
                <a:latin typeface="Simplified Arabic" panose="02020603050405020304" pitchFamily="18" charset="-78"/>
                <a:ea typeface="Calibri" panose="020F0502020204030204" pitchFamily="34" charset="0"/>
                <a:cs typeface="Simplified Arabic" panose="02020603050405020304" pitchFamily="18" charset="-78"/>
              </a:rPr>
              <a:t>‏عدم التحدث بصوت مرتفع عبر الهاتف الذكي في الأماكن العامة.</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EG" sz="2800" b="1">
                <a:latin typeface="Simplified Arabic" panose="02020603050405020304" pitchFamily="18" charset="-78"/>
                <a:ea typeface="Calibri" panose="020F0502020204030204" pitchFamily="34" charset="0"/>
                <a:cs typeface="Simplified Arabic" panose="02020603050405020304" pitchFamily="18" charset="-78"/>
              </a:rPr>
              <a:t>‏عدم إرسال رسائل نصية أو تفقد البريد الإلكتروني أو البحث في الشبكة العنكبوتية والانشغال بالهاتف الذكي خلال اجتماعات العمل أو الزيارات.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1346" y="1485511"/>
            <a:ext cx="4757382" cy="5229188"/>
          </a:xfrm>
        </p:spPr>
      </p:pic>
    </p:spTree>
    <p:extLst>
      <p:ext uri="{BB962C8B-B14F-4D97-AF65-F5344CB8AC3E}">
        <p14:creationId xmlns:p14="http://schemas.microsoft.com/office/powerpoint/2010/main" val="384114536"/>
      </p:ext>
    </p:extLst>
  </p:cSld>
  <p:clrMapOvr>
    <a:masterClrMapping/>
  </p:clrMapOvr>
  <mc:AlternateContent xmlns:mc="http://schemas.openxmlformats.org/markup-compatibility/2006" xmlns:p14="http://schemas.microsoft.com/office/powerpoint/2010/main">
    <mc:Choice Requires="p14">
      <p:transition spd="slow" p14:dur="2000" advTm="138807"/>
    </mc:Choice>
    <mc:Fallback xmlns="">
      <p:transition spd="slow" advTm="13880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13696" y="1343668"/>
            <a:ext cx="6094795" cy="4676690"/>
          </a:xfrm>
        </p:spPr>
        <p:txBody>
          <a:bodyPr>
            <a:normAutofit fontScale="92500" lnSpcReduction="10000"/>
          </a:bodyPr>
          <a:lstStyle/>
          <a:p>
            <a:pPr marL="0" indent="0" algn="just" rtl="1">
              <a:lnSpc>
                <a:spcPct val="120000"/>
              </a:lnSpc>
              <a:spcBef>
                <a:spcPts val="110"/>
              </a:spcBef>
              <a:spcAft>
                <a:spcPts val="110"/>
              </a:spcAft>
              <a:buNone/>
            </a:pPr>
            <a:r>
              <a:rPr lang="ar-EG" smtClean="0"/>
              <a:t>‏</a:t>
            </a:r>
            <a:r>
              <a:rPr lang="en-US" smtClean="0"/>
              <a:t> </a:t>
            </a:r>
            <a:r>
              <a:rPr lang="en-US" sz="3000" b="1" smtClean="0">
                <a:solidFill>
                  <a:srgbClr val="203E5F"/>
                </a:solidFill>
                <a:latin typeface="Simplified Arabic" panose="02020603050405020304" pitchFamily="18" charset="-78"/>
                <a:cs typeface="Simplified Arabic" panose="02020603050405020304" pitchFamily="18" charset="-78"/>
              </a:rPr>
              <a:t>.6 </a:t>
            </a:r>
            <a:r>
              <a:rPr lang="ar-EG" sz="3000" b="1" u="sng" smtClean="0">
                <a:solidFill>
                  <a:srgbClr val="203E5F"/>
                </a:solidFill>
                <a:latin typeface="Simplified Arabic" panose="02020603050405020304" pitchFamily="18" charset="-78"/>
                <a:cs typeface="Simplified Arabic" panose="02020603050405020304" pitchFamily="18" charset="-78"/>
              </a:rPr>
              <a:t>القوانين الرقمية </a:t>
            </a:r>
            <a:r>
              <a:rPr lang="ar-EG" sz="3000" b="1" u="sng">
                <a:solidFill>
                  <a:srgbClr val="203E5F"/>
                </a:solidFill>
                <a:latin typeface="Simplified Arabic" panose="02020603050405020304" pitchFamily="18" charset="-78"/>
                <a:cs typeface="Simplified Arabic" panose="02020603050405020304" pitchFamily="18" charset="-78"/>
              </a:rPr>
              <a:t>(المسؤولية الرقمية على الأعمال والأفعال</a:t>
            </a:r>
            <a:r>
              <a:rPr lang="ar-EG" sz="3000"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20000"/>
              </a:lnSpc>
              <a:spcBef>
                <a:spcPts val="110"/>
              </a:spcBef>
              <a:spcAft>
                <a:spcPts val="110"/>
              </a:spcAft>
              <a:buNone/>
            </a:pPr>
            <a:r>
              <a:rPr lang="ar-EG" b="1">
                <a:latin typeface="Simplified Arabic" panose="02020603050405020304" pitchFamily="18" charset="-78"/>
                <a:cs typeface="Simplified Arabic" panose="02020603050405020304" pitchFamily="18" charset="-78"/>
              </a:rPr>
              <a:t>يعالج قطاع القوانين الرقمية مسألة الأخلاقيات المتبعة داخل مجتمع التكنولوجيا، ويفضح الاستخدام ‏غير الأخلاقي نفسه في صورة السرقة أو الجريمة الرقمية، ‏كما يفصح الاستخدام القويم عن نفسه عبر الالتزام بقوانين المجتمع الرقمي، ولا بد أن يعرف المستخدمون أن سرقة أو أهدار ممتلكات الآخرين، أو أعمالهم أو هويتهم عبر الإنترنت يعد جريمة أمام القانون.</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b="1" u="sng">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33232" y="31248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2060812" y="312488"/>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0170" y="1451081"/>
            <a:ext cx="4836923" cy="5023769"/>
          </a:xfrm>
        </p:spPr>
      </p:pic>
    </p:spTree>
    <p:extLst>
      <p:ext uri="{BB962C8B-B14F-4D97-AF65-F5344CB8AC3E}">
        <p14:creationId xmlns:p14="http://schemas.microsoft.com/office/powerpoint/2010/main" val="4201243637"/>
      </p:ext>
    </p:extLst>
  </p:cSld>
  <p:clrMapOvr>
    <a:masterClrMapping/>
  </p:clrMapOvr>
  <mc:AlternateContent xmlns:mc="http://schemas.openxmlformats.org/markup-compatibility/2006" xmlns:p14="http://schemas.microsoft.com/office/powerpoint/2010/main">
    <mc:Choice Requires="p14">
      <p:transition spd="slow" p14:dur="2000" advTm="81893"/>
    </mc:Choice>
    <mc:Fallback xmlns="">
      <p:transition spd="slow" advTm="8189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68036" y="1343668"/>
            <a:ext cx="6340455" cy="4676690"/>
          </a:xfrm>
        </p:spPr>
        <p:txBody>
          <a:bodyPr>
            <a:normAutofit lnSpcReduction="10000"/>
          </a:bodyPr>
          <a:lstStyle/>
          <a:p>
            <a:pPr algn="just" rtl="1">
              <a:lnSpc>
                <a:spcPct val="120000"/>
              </a:lnSpc>
              <a:spcBef>
                <a:spcPts val="110"/>
              </a:spcBef>
              <a:spcAft>
                <a:spcPts val="110"/>
              </a:spcAft>
              <a:buFont typeface="Wingdings" panose="05000000000000000000" pitchFamily="2" charset="2"/>
              <a:buChar char="Ø"/>
            </a:pPr>
            <a:r>
              <a:rPr lang="ar-EG" b="1">
                <a:latin typeface="Simplified Arabic" panose="02020603050405020304" pitchFamily="18" charset="-78"/>
                <a:cs typeface="Simplified Arabic" panose="02020603050405020304" pitchFamily="18" charset="-78"/>
              </a:rPr>
              <a:t>ومن هنا توجد عدة قوانين سنها المجتمع الرقمي لابد من الانتباه إليها، ويقع تحت طائلة هذه القوانين: </a:t>
            </a:r>
            <a:r>
              <a:rPr lang="ar-EG" b="1" u="sng">
                <a:latin typeface="Simplified Arabic" panose="02020603050405020304" pitchFamily="18" charset="-78"/>
                <a:cs typeface="Simplified Arabic" panose="02020603050405020304" pitchFamily="18" charset="-78"/>
              </a:rPr>
              <a:t>كل شخص يؤدي </a:t>
            </a:r>
            <a:r>
              <a:rPr lang="ar-EG" b="1" u="sng" smtClean="0">
                <a:latin typeface="Simplified Arabic" panose="02020603050405020304" pitchFamily="18" charset="-78"/>
                <a:cs typeface="Simplified Arabic" panose="02020603050405020304" pitchFamily="18" charset="-78"/>
              </a:rPr>
              <a:t>عملًا </a:t>
            </a:r>
            <a:r>
              <a:rPr lang="ar-EG" b="1" u="sng">
                <a:latin typeface="Simplified Arabic" panose="02020603050405020304" pitchFamily="18" charset="-78"/>
                <a:cs typeface="Simplified Arabic" panose="02020603050405020304" pitchFamily="18" charset="-78"/>
              </a:rPr>
              <a:t>أو حتى يلعب عبر الإنترنت، ولذا فإن اختراق معلومات الآخرين، و تنزيل الملفات الخاصة بهم بشكل غير مشروع، و إنشاء كافة أنواع الفيروسات المدمرة وفيروسات التجسس وغيرها من الرسائل غير المرغوب فيها أو سرقة هوية شخص آخر أو </a:t>
            </a:r>
            <a:r>
              <a:rPr lang="ar-EG" b="1" u="sng" smtClean="0">
                <a:latin typeface="Simplified Arabic" panose="02020603050405020304" pitchFamily="18" charset="-78"/>
                <a:cs typeface="Simplified Arabic" panose="02020603050405020304" pitchFamily="18" charset="-78"/>
              </a:rPr>
              <a:t>ممتلكاته</a:t>
            </a:r>
            <a:r>
              <a:rPr lang="ar-EG" b="1">
                <a:latin typeface="Simplified Arabic" panose="02020603050405020304" pitchFamily="18" charset="-78"/>
                <a:cs typeface="Simplified Arabic" panose="02020603050405020304" pitchFamily="18" charset="-78"/>
              </a:rPr>
              <a:t>، كل هذا يعد </a:t>
            </a:r>
            <a:r>
              <a:rPr lang="ar-EG" b="1" smtClean="0">
                <a:latin typeface="Simplified Arabic" panose="02020603050405020304" pitchFamily="18" charset="-78"/>
                <a:cs typeface="Simplified Arabic" panose="02020603050405020304" pitchFamily="18" charset="-78"/>
              </a:rPr>
              <a:t>عملًا </a:t>
            </a:r>
            <a:r>
              <a:rPr lang="ar-EG" b="1">
                <a:latin typeface="Simplified Arabic" panose="02020603050405020304" pitchFamily="18" charset="-78"/>
                <a:cs typeface="Simplified Arabic" panose="02020603050405020304" pitchFamily="18" charset="-78"/>
              </a:rPr>
              <a:t>منافيًا </a:t>
            </a:r>
            <a:r>
              <a:rPr lang="ar-EG" b="1" smtClean="0">
                <a:latin typeface="Simplified Arabic" panose="02020603050405020304" pitchFamily="18" charset="-78"/>
                <a:cs typeface="Simplified Arabic" panose="02020603050405020304" pitchFamily="18" charset="-78"/>
              </a:rPr>
              <a:t>للأخلاق.</a:t>
            </a:r>
            <a:endParaRPr lang="ar-EG"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215899"/>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9359" y="1343667"/>
            <a:ext cx="4827608" cy="5272341"/>
          </a:xfrm>
        </p:spPr>
      </p:pic>
    </p:spTree>
    <p:extLst>
      <p:ext uri="{BB962C8B-B14F-4D97-AF65-F5344CB8AC3E}">
        <p14:creationId xmlns:p14="http://schemas.microsoft.com/office/powerpoint/2010/main" val="4219702251"/>
      </p:ext>
    </p:extLst>
  </p:cSld>
  <p:clrMapOvr>
    <a:masterClrMapping/>
  </p:clrMapOvr>
  <mc:AlternateContent xmlns:mc="http://schemas.openxmlformats.org/markup-compatibility/2006" xmlns:p14="http://schemas.microsoft.com/office/powerpoint/2010/main">
    <mc:Choice Requires="p14">
      <p:transition spd="slow" p14:dur="2000" advTm="89247"/>
    </mc:Choice>
    <mc:Fallback xmlns="">
      <p:transition spd="slow" advTm="8924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18161" y="1539209"/>
            <a:ext cx="6190330" cy="4676690"/>
          </a:xfrm>
        </p:spPr>
        <p:txBody>
          <a:bodyPr>
            <a:normAutofit/>
          </a:bodyPr>
          <a:lstStyle/>
          <a:p>
            <a:pPr algn="just" rtl="1">
              <a:lnSpc>
                <a:spcPct val="120000"/>
              </a:lnSpc>
              <a:spcBef>
                <a:spcPts val="110"/>
              </a:spcBef>
              <a:spcAft>
                <a:spcPts val="110"/>
              </a:spcAft>
              <a:buFont typeface="Wingdings" panose="05000000000000000000" pitchFamily="2" charset="2"/>
              <a:buChar char="Ø"/>
            </a:pPr>
            <a:r>
              <a:rPr lang="ar-EG" b="1" u="sng" smtClean="0">
                <a:latin typeface="Simplified Arabic" panose="02020603050405020304" pitchFamily="18" charset="-78"/>
                <a:cs typeface="Simplified Arabic" panose="02020603050405020304" pitchFamily="18" charset="-78"/>
              </a:rPr>
              <a:t>كما </a:t>
            </a:r>
            <a:r>
              <a:rPr lang="ar-EG" b="1" u="sng">
                <a:latin typeface="Simplified Arabic" panose="02020603050405020304" pitchFamily="18" charset="-78"/>
                <a:cs typeface="Simplified Arabic" panose="02020603050405020304" pitchFamily="18" charset="-78"/>
              </a:rPr>
              <a:t>يجب الاطلاع على قوانين وعقوبات نظام مكافحة الجرائم الإلكترونية والصادرة من الهيئات الحكومية، و‏الوعي بعدم مشاركة المحتوى الرقمي الذي يحمل حقوق طبع ونشر مع الآخرين والإشارة لمصدر المحتوى الرقمي عند الاستفادة منه، ‏واحترام الآخرين في شبكة الإنترنت وعدم الإساءة لهم أو التعدي على حقوقهم</a:t>
            </a:r>
            <a:r>
              <a:rPr lang="ar-EG" b="1">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215899"/>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59306" y="1539209"/>
            <a:ext cx="4922293" cy="5076800"/>
          </a:xfrm>
          <a:prstGeom prst="rect">
            <a:avLst/>
          </a:prstGeom>
        </p:spPr>
      </p:pic>
    </p:spTree>
    <p:extLst>
      <p:ext uri="{BB962C8B-B14F-4D97-AF65-F5344CB8AC3E}">
        <p14:creationId xmlns:p14="http://schemas.microsoft.com/office/powerpoint/2010/main" val="1386219512"/>
      </p:ext>
    </p:extLst>
  </p:cSld>
  <p:clrMapOvr>
    <a:masterClrMapping/>
  </p:clrMapOvr>
  <mc:AlternateContent xmlns:mc="http://schemas.openxmlformats.org/markup-compatibility/2006" xmlns:p14="http://schemas.microsoft.com/office/powerpoint/2010/main">
    <mc:Choice Requires="p14">
      <p:transition spd="slow" p14:dur="2000" advTm="89247"/>
    </mc:Choice>
    <mc:Fallback xmlns="">
      <p:transition spd="slow" advTm="8924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54303" y="1398050"/>
            <a:ext cx="6536139"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412472" y="1398050"/>
            <a:ext cx="6318913" cy="4907754"/>
          </a:xfrm>
          <a:prstGeom prst="rect">
            <a:avLst/>
          </a:prstGeom>
        </p:spPr>
        <p:txBody>
          <a:bodyPr wrap="square">
            <a:spAutoFit/>
          </a:bodyPr>
          <a:lstStyle/>
          <a:p>
            <a:pPr algn="just" rtl="1">
              <a:lnSpc>
                <a:spcPct val="110000"/>
              </a:lnSpc>
              <a:spcBef>
                <a:spcPts val="110"/>
              </a:spcBef>
              <a:spcAft>
                <a:spcPts val="110"/>
              </a:spcAft>
            </a:pPr>
            <a:r>
              <a:rPr lang="en-US" sz="2800" b="1"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.7 </a:t>
            </a:r>
            <a:r>
              <a:rPr lang="ar-EG" sz="28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الحقوق </a:t>
            </a: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والمسؤوليات </a:t>
            </a:r>
            <a:r>
              <a:rPr lang="ar-EG" sz="28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الرقمية ( </a:t>
            </a: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‏الحريات التي يتمتع بها الجميع في العالم الرقمي</a:t>
            </a:r>
            <a:r>
              <a:rPr lang="ar-EG" sz="28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ويقصد بها ‏الحقوق التي تضمن للإنسان القدرة على تداول المعلومات والبيانات في البيئة التي يعيش فيها، و الحق في الوصول إليها واستخدامها، والقدرة على الاتصال والتواصل مع بيئته أو مع من يريد من خلال خطوط وشبكات الاتصالات، من أجل ضمان توفير آليات وتقنيات الوصول الرقمي إلى الجميع بلا استثناء.</a:t>
            </a:r>
            <a:endParaRPr lang="en-US" sz="2800" b="1">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800" b="1" u="sng">
              <a:solidFill>
                <a:srgbClr val="203E5F"/>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89317" y="1531192"/>
            <a:ext cx="4864986" cy="4718859"/>
          </a:xfrm>
          <a:prstGeom prst="rect">
            <a:avLst/>
          </a:prstGeom>
        </p:spPr>
      </p:pic>
    </p:spTree>
    <p:extLst>
      <p:ext uri="{BB962C8B-B14F-4D97-AF65-F5344CB8AC3E}">
        <p14:creationId xmlns:p14="http://schemas.microsoft.com/office/powerpoint/2010/main" val="2401196456"/>
      </p:ext>
    </p:extLst>
  </p:cSld>
  <p:clrMapOvr>
    <a:masterClrMapping/>
  </p:clrMapOvr>
  <mc:AlternateContent xmlns:mc="http://schemas.openxmlformats.org/markup-compatibility/2006" xmlns:p14="http://schemas.microsoft.com/office/powerpoint/2010/main">
    <mc:Choice Requires="p14">
      <p:transition spd="slow" p14:dur="2000" advTm="116447"/>
    </mc:Choice>
    <mc:Fallback xmlns="">
      <p:transition spd="slow" advTm="11644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90865" y="1398050"/>
            <a:ext cx="6536139" cy="4676690"/>
          </a:xfrm>
        </p:spPr>
        <p:txBody>
          <a:bodyPr>
            <a:normAutofit lnSpcReduction="10000"/>
          </a:bodyPr>
          <a:lstStyle/>
          <a:p>
            <a:pPr algn="just"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و‏كما أن الدول تحدد ما لمواطنيها من حقوق في دساتيرها وقوانينها مثل الحق في الخصوصية و حرية التعبير وحماية الملكية الفكرية وغيرها من الحقوق، كذلك توجد مجموعة من الواجبات والمسؤليات التي يجب أن يقوم بها "المواطن الرقمي" تجاه المجتمع و المستخدمين الآخرين وتتمثل هذه المسئوليات والواجبات في الاستخدام الأمثل والمسئول للتكنولوجيا، وبناء عليه فالحقوق والواجبات بمثابة وجهين لعملة واحدة، فلا بد من تفعيلهما معا حتى يصبح كل مواطن رقمي مواطنا منتجًا ومشاركًا </a:t>
            </a:r>
            <a:r>
              <a:rPr lang="ar-EG" b="1" smtClean="0">
                <a:latin typeface="Simplified Arabic" panose="02020603050405020304" pitchFamily="18" charset="-78"/>
                <a:cs typeface="Simplified Arabic" panose="02020603050405020304" pitchFamily="18" charset="-78"/>
              </a:rPr>
              <a:t>فعالًا</a:t>
            </a:r>
            <a:r>
              <a:rPr lang="ar-EG" b="1">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12" name="عنصر نائب للمحتوى 11"/>
          <p:cNvSpPr>
            <a:spLocks noGrp="1"/>
          </p:cNvSpPr>
          <p:nvPr>
            <p:ph sz="half" idx="1"/>
          </p:nvPr>
        </p:nvSpPr>
        <p:spPr>
          <a:xfrm>
            <a:off x="838200" y="1825624"/>
            <a:ext cx="4620904" cy="5032375"/>
          </a:xfrm>
        </p:spPr>
        <p:txBody>
          <a:bodyPr>
            <a:normAutofit lnSpcReduction="10000"/>
          </a:bodyPr>
          <a:lstStyle/>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a:p>
            <a:pPr marL="0" indent="0" algn="r">
              <a:buNone/>
            </a:pPr>
            <a:endParaRPr lang="en-US"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409" y="1450256"/>
            <a:ext cx="4735740" cy="5024593"/>
          </a:xfrm>
          <a:prstGeom prst="rect">
            <a:avLst/>
          </a:prstGeom>
        </p:spPr>
      </p:pic>
    </p:spTree>
    <p:extLst>
      <p:ext uri="{BB962C8B-B14F-4D97-AF65-F5344CB8AC3E}">
        <p14:creationId xmlns:p14="http://schemas.microsoft.com/office/powerpoint/2010/main" val="335125563"/>
      </p:ext>
    </p:extLst>
  </p:cSld>
  <p:clrMapOvr>
    <a:masterClrMapping/>
  </p:clrMapOvr>
  <mc:AlternateContent xmlns:mc="http://schemas.openxmlformats.org/markup-compatibility/2006" xmlns:p14="http://schemas.microsoft.com/office/powerpoint/2010/main">
    <mc:Choice Requires="p14">
      <p:transition spd="slow" p14:dur="2000" advTm="83547"/>
    </mc:Choice>
    <mc:Fallback xmlns="">
      <p:transition spd="slow" advTm="8354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77218" y="1337481"/>
            <a:ext cx="6277970" cy="4737259"/>
          </a:xfrm>
        </p:spPr>
        <p:txBody>
          <a:bodyPr>
            <a:noAutofit/>
          </a:bodyPr>
          <a:lstStyle/>
          <a:p>
            <a:pPr marL="0" indent="0" algn="just" rtl="1">
              <a:lnSpc>
                <a:spcPct val="110000"/>
              </a:lnSpc>
              <a:spcBef>
                <a:spcPts val="110"/>
              </a:spcBef>
              <a:spcAft>
                <a:spcPts val="110"/>
              </a:spcAft>
              <a:buNone/>
            </a:pPr>
            <a:r>
              <a:rPr lang="en-US" b="1" smtClean="0">
                <a:solidFill>
                  <a:srgbClr val="203E5F"/>
                </a:solidFill>
                <a:latin typeface="Simplified Arabic" panose="02020603050405020304" pitchFamily="18" charset="-78"/>
                <a:cs typeface="Simplified Arabic" panose="02020603050405020304" pitchFamily="18" charset="-78"/>
              </a:rPr>
              <a:t> .8 </a:t>
            </a:r>
            <a:r>
              <a:rPr lang="ar-EG" b="1" u="sng" smtClean="0">
                <a:solidFill>
                  <a:srgbClr val="203E5F"/>
                </a:solidFill>
                <a:latin typeface="Simplified Arabic" panose="02020603050405020304" pitchFamily="18" charset="-78"/>
                <a:cs typeface="Simplified Arabic" panose="02020603050405020304" pitchFamily="18" charset="-78"/>
              </a:rPr>
              <a:t>الصحة </a:t>
            </a:r>
            <a:r>
              <a:rPr lang="ar-EG" b="1" u="sng">
                <a:solidFill>
                  <a:srgbClr val="203E5F"/>
                </a:solidFill>
                <a:latin typeface="Simplified Arabic" panose="02020603050405020304" pitchFamily="18" charset="-78"/>
                <a:cs typeface="Simplified Arabic" panose="02020603050405020304" pitchFamily="18" charset="-78"/>
              </a:rPr>
              <a:t>والسلامة </a:t>
            </a:r>
            <a:r>
              <a:rPr lang="ar-EG" b="1" u="sng" smtClean="0">
                <a:solidFill>
                  <a:srgbClr val="203E5F"/>
                </a:solidFill>
                <a:latin typeface="Simplified Arabic" panose="02020603050405020304" pitchFamily="18" charset="-78"/>
                <a:cs typeface="Simplified Arabic" panose="02020603050405020304" pitchFamily="18" charset="-78"/>
              </a:rPr>
              <a:t>الرقمية </a:t>
            </a:r>
            <a:r>
              <a:rPr lang="ar-EG" b="1" u="sng">
                <a:solidFill>
                  <a:srgbClr val="203E5F"/>
                </a:solidFill>
                <a:latin typeface="Simplified Arabic" panose="02020603050405020304" pitchFamily="18" charset="-78"/>
                <a:cs typeface="Simplified Arabic" panose="02020603050405020304" pitchFamily="18" charset="-78"/>
              </a:rPr>
              <a:t>( ‏الصحة النفسية والبدنية في عالم التكنولوجيا الرقمية):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500" b="1">
                <a:latin typeface="Simplified Arabic" panose="02020603050405020304" pitchFamily="18" charset="-78"/>
                <a:cs typeface="Simplified Arabic" panose="02020603050405020304" pitchFamily="18" charset="-78"/>
              </a:rPr>
              <a:t>وذلك عن طريق توعية المستخدمين بالمخاطر الجسدية التي يمكن أن تصاحب استخدامهم للتكنولوجيا مثل مشاكل الصحة البصرية، أو مشاكل الرقبة أو الظهر أو أعراض الإجهاد المتكرر أو غيرها من الأعراض التي قد تحصل نتيجة الاستخدام غير المسئول والذي قد يتطور ويصبح ادمانًا </a:t>
            </a:r>
            <a:r>
              <a:rPr lang="ar-EG" sz="2500" b="1" smtClean="0">
                <a:latin typeface="Simplified Arabic" panose="02020603050405020304" pitchFamily="18" charset="-78"/>
                <a:cs typeface="Simplified Arabic" panose="02020603050405020304" pitchFamily="18" charset="-78"/>
              </a:rPr>
              <a:t>حقيقيًا </a:t>
            </a:r>
            <a:r>
              <a:rPr lang="ar-EG" sz="2500" b="1">
                <a:latin typeface="Simplified Arabic" panose="02020603050405020304" pitchFamily="18" charset="-78"/>
                <a:cs typeface="Simplified Arabic" panose="02020603050405020304" pitchFamily="18" charset="-78"/>
              </a:rPr>
              <a:t>وقد يترتب عليه </a:t>
            </a:r>
            <a:r>
              <a:rPr lang="ar-EG" sz="2500" b="1" smtClean="0">
                <a:latin typeface="Simplified Arabic" panose="02020603050405020304" pitchFamily="18" charset="-78"/>
                <a:cs typeface="Simplified Arabic" panose="02020603050405020304" pitchFamily="18" charset="-78"/>
              </a:rPr>
              <a:t>أيضًا </a:t>
            </a:r>
            <a:r>
              <a:rPr lang="ar-EG" sz="2500" b="1">
                <a:latin typeface="Simplified Arabic" panose="02020603050405020304" pitchFamily="18" charset="-78"/>
                <a:cs typeface="Simplified Arabic" panose="02020603050405020304" pitchFamily="18" charset="-78"/>
              </a:rPr>
              <a:t>بعض المشاكل العقلية والنفسية وكذلك التقليل من وقت استخدام الأطفال للتكنولوجيا، فالمواطنة الرقمية تتضمن ثقافة تعليم مستخدمي التكنولوجيا أساليب حماية أنفسهم عبر التعليم والتدريب.</a:t>
            </a:r>
            <a:endParaRPr lang="en-US" sz="25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19"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2060813" y="365126"/>
            <a:ext cx="990827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0808" y="1337480"/>
            <a:ext cx="5089931" cy="5520519"/>
          </a:xfrm>
        </p:spPr>
      </p:pic>
    </p:spTree>
    <p:extLst>
      <p:ext uri="{BB962C8B-B14F-4D97-AF65-F5344CB8AC3E}">
        <p14:creationId xmlns:p14="http://schemas.microsoft.com/office/powerpoint/2010/main" val="3218418963"/>
      </p:ext>
    </p:extLst>
  </p:cSld>
  <p:clrMapOvr>
    <a:masterClrMapping/>
  </p:clrMapOvr>
  <mc:AlternateContent xmlns:mc="http://schemas.openxmlformats.org/markup-compatibility/2006" xmlns:p14="http://schemas.microsoft.com/office/powerpoint/2010/main">
    <mc:Choice Requires="p14">
      <p:transition spd="slow" p14:dur="2000" advTm="100855"/>
    </mc:Choice>
    <mc:Fallback xmlns="">
      <p:transition spd="slow" advTm="10085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45457" y="1337481"/>
            <a:ext cx="6073253" cy="4737259"/>
          </a:xfrm>
        </p:spPr>
        <p:txBody>
          <a:bodyPr>
            <a:noAutofit/>
          </a:bodyPr>
          <a:lstStyle/>
          <a:p>
            <a:pPr marL="0" indent="0" algn="r" rtl="1">
              <a:buNone/>
            </a:pPr>
            <a:endParaRPr lang="en-US" sz="26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20"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1965279" y="365126"/>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445457" y="1433147"/>
            <a:ext cx="6237028" cy="4857612"/>
          </a:xfrm>
          <a:prstGeom prst="rect">
            <a:avLst/>
          </a:prstGeom>
        </p:spPr>
        <p:txBody>
          <a:bodyPr wrap="square">
            <a:spAutoFit/>
          </a:bodyPr>
          <a:lstStyle/>
          <a:p>
            <a:pPr algn="just" rtl="1">
              <a:lnSpc>
                <a:spcPct val="110000"/>
              </a:lnSpc>
              <a:spcBef>
                <a:spcPts val="110"/>
              </a:spcBef>
              <a:spcAft>
                <a:spcPts val="110"/>
              </a:spcAft>
            </a:pP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9</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الأمن </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الرقمي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‏اجراءات ضمان الوقاية والحماية الإلكترونية</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لا يخلو أي مجتمع من أفراد يمارسون سرقة أو تشويه أو حتى تعطيل أوقات الآخرين، وينطبق هذا </a:t>
            </a:r>
            <a:r>
              <a:rPr lang="ar-EG" sz="2800" b="1" smtClean="0">
                <a:latin typeface="Simplified Arabic" panose="02020603050405020304" pitchFamily="18" charset="-78"/>
                <a:cs typeface="Simplified Arabic" panose="02020603050405020304" pitchFamily="18" charset="-78"/>
              </a:rPr>
              <a:t>تمامًا </a:t>
            </a:r>
            <a:r>
              <a:rPr lang="ar-EG" sz="2800" b="1">
                <a:latin typeface="Simplified Arabic" panose="02020603050405020304" pitchFamily="18" charset="-78"/>
                <a:cs typeface="Simplified Arabic" panose="02020603050405020304" pitchFamily="18" charset="-78"/>
              </a:rPr>
              <a:t>على المجتمع الرقمي، فلا يكفي مجرد الثقة بباقي أعضاء المجتمع الرقمي لضمان الوقاية والحماية والأمان، فلابد من اتخاذ كافة التدابير اللازمة بهذا الخصوص، ‏</a:t>
            </a:r>
            <a:r>
              <a:rPr lang="ar-EG" sz="2800" b="1" u="sng">
                <a:solidFill>
                  <a:srgbClr val="203E5F"/>
                </a:solidFill>
                <a:latin typeface="Simplified Arabic" panose="02020603050405020304" pitchFamily="18" charset="-78"/>
                <a:cs typeface="Simplified Arabic" panose="02020603050405020304" pitchFamily="18" charset="-78"/>
              </a:rPr>
              <a:t>عن طريق اتخاذ بعض </a:t>
            </a:r>
            <a:r>
              <a:rPr lang="ar-EG" sz="2800" b="1" u="sng" smtClean="0">
                <a:solidFill>
                  <a:srgbClr val="203E5F"/>
                </a:solidFill>
                <a:latin typeface="Simplified Arabic" panose="02020603050405020304" pitchFamily="18" charset="-78"/>
                <a:cs typeface="Simplified Arabic" panose="02020603050405020304" pitchFamily="18" charset="-78"/>
              </a:rPr>
              <a:t>الإجراءات منها:</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16101" y="1433146"/>
            <a:ext cx="4847218" cy="5172369"/>
          </a:xfrm>
        </p:spPr>
      </p:pic>
    </p:spTree>
    <p:extLst>
      <p:ext uri="{BB962C8B-B14F-4D97-AF65-F5344CB8AC3E}">
        <p14:creationId xmlns:p14="http://schemas.microsoft.com/office/powerpoint/2010/main" val="4291143985"/>
      </p:ext>
    </p:extLst>
  </p:cSld>
  <p:clrMapOvr>
    <a:masterClrMapping/>
  </p:clrMapOvr>
  <mc:AlternateContent xmlns:mc="http://schemas.openxmlformats.org/markup-compatibility/2006" xmlns:p14="http://schemas.microsoft.com/office/powerpoint/2010/main">
    <mc:Choice Requires="p14">
      <p:transition spd="slow" p14:dur="2000" advTm="70367"/>
    </mc:Choice>
    <mc:Fallback xmlns="">
      <p:transition spd="slow" advTm="7036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68035" y="1433015"/>
            <a:ext cx="6332561" cy="4737259"/>
          </a:xfrm>
        </p:spPr>
        <p:txBody>
          <a:bodyPr>
            <a:noAutofit/>
          </a:bodyPr>
          <a:lstStyle/>
          <a:p>
            <a:pPr algn="just"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تعليم مستخدمي التكنولوجيا كيفية حماية بياناتهم الإلكترونية عن طريق استخدام برامج الحماية من الفيروسات، وأنظمة الحماية الرقمية</a:t>
            </a:r>
            <a:r>
              <a:rPr lang="ar-EG" b="1"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ar-EG" b="1" smtClean="0">
                <a:latin typeface="Simplified Arabic" panose="02020603050405020304" pitchFamily="18" charset="-78"/>
                <a:cs typeface="Simplified Arabic" panose="02020603050405020304" pitchFamily="18" charset="-78"/>
              </a:rPr>
              <a:t>عدم </a:t>
            </a:r>
            <a:r>
              <a:rPr lang="ar-EG" b="1">
                <a:latin typeface="Simplified Arabic" panose="02020603050405020304" pitchFamily="18" charset="-78"/>
                <a:cs typeface="Simplified Arabic" panose="02020603050405020304" pitchFamily="18" charset="-78"/>
              </a:rPr>
              <a:t>تزويد بيانات شخصية لأي شخص على الشبكة  الإلكترونية، وهذا بدوره يحميهم من مشكلات سرقة الهوية والاحتيال.</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‏المحافظة على الأطفال آمنين على الشبكة العنكبوتية وعدم التحدث واللعب مع الغرباء.</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‏تحديث نظام التشغيل بانتظام.</a:t>
            </a:r>
            <a:endParaRPr lang="en-US" b="1">
              <a:latin typeface="Simplified Arabic" panose="02020603050405020304" pitchFamily="18" charset="-78"/>
              <a:cs typeface="Simplified Arabic" panose="02020603050405020304" pitchFamily="18" charset="-78"/>
            </a:endParaRPr>
          </a:p>
          <a:p>
            <a:pPr marL="0" indent="0" algn="r" rtl="1">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20"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019870" y="365127"/>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2" y="1433014"/>
            <a:ext cx="4722125" cy="5041835"/>
          </a:xfrm>
        </p:spPr>
      </p:pic>
    </p:spTree>
    <p:extLst>
      <p:ext uri="{BB962C8B-B14F-4D97-AF65-F5344CB8AC3E}">
        <p14:creationId xmlns:p14="http://schemas.microsoft.com/office/powerpoint/2010/main" val="3040424301"/>
      </p:ext>
    </p:extLst>
  </p:cSld>
  <p:clrMapOvr>
    <a:masterClrMapping/>
  </p:clrMapOvr>
  <mc:AlternateContent xmlns:mc="http://schemas.openxmlformats.org/markup-compatibility/2006" xmlns:p14="http://schemas.microsoft.com/office/powerpoint/2010/main">
    <mc:Choice Requires="p14">
      <p:transition spd="slow" p14:dur="2000" advTm="94897"/>
    </mc:Choice>
    <mc:Fallback xmlns="">
      <p:transition spd="slow" advTm="9489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85899" y="1471456"/>
            <a:ext cx="6428095" cy="4737259"/>
          </a:xfrm>
        </p:spPr>
        <p:txBody>
          <a:bodyPr>
            <a:noAutofit/>
          </a:bodyPr>
          <a:lstStyle/>
          <a:p>
            <a:pPr marL="0" indent="0" algn="just" rtl="1">
              <a:lnSpc>
                <a:spcPct val="110000"/>
              </a:lnSpc>
              <a:spcBef>
                <a:spcPts val="110"/>
              </a:spcBef>
              <a:spcAft>
                <a:spcPts val="110"/>
              </a:spcAft>
              <a:buNone/>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00251"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1910687" y="365126"/>
            <a:ext cx="992192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172501" y="1473070"/>
            <a:ext cx="6479321" cy="494366"/>
          </a:xfrm>
          <a:prstGeom prst="rect">
            <a:avLst/>
          </a:prstGeom>
        </p:spPr>
        <p:txBody>
          <a:bodyPr wrap="square">
            <a:spAutoFit/>
          </a:bodyPr>
          <a:lstStyle/>
          <a:p>
            <a:pPr algn="just" rtl="1">
              <a:lnSpc>
                <a:spcPct val="110000"/>
              </a:lnSpc>
              <a:spcBef>
                <a:spcPts val="110"/>
              </a:spcBef>
              <a:spcAft>
                <a:spcPts val="110"/>
              </a:spcAft>
            </a:pPr>
            <a:endParaRPr lang="en-US" sz="2500" b="1">
              <a:effectLst/>
              <a:latin typeface="Calibri" panose="020F0502020204030204" pitchFamily="34" charset="0"/>
              <a:ea typeface="Calibri" panose="020F0502020204030204" pitchFamily="34" charset="0"/>
              <a:cs typeface="Arial" panose="020B0604020202020204" pitchFamily="34" charset="0"/>
            </a:endParaRPr>
          </a:p>
        </p:txBody>
      </p:sp>
      <p:sp>
        <p:nvSpPr>
          <p:cNvPr id="3" name="مستطيل 2"/>
          <p:cNvSpPr/>
          <p:nvPr/>
        </p:nvSpPr>
        <p:spPr>
          <a:xfrm>
            <a:off x="5779825" y="1471456"/>
            <a:ext cx="5677470" cy="2987485"/>
          </a:xfrm>
          <a:prstGeom prst="rect">
            <a:avLst/>
          </a:prstGeom>
        </p:spPr>
        <p:txBody>
          <a:bodyPr wrap="square">
            <a:spAutoFit/>
          </a:bodyPr>
          <a:lstStyle/>
          <a:p>
            <a:pPr marL="457200" indent="-457200" algn="just" rtl="1">
              <a:lnSpc>
                <a:spcPct val="110000"/>
              </a:lnSpc>
              <a:spcBef>
                <a:spcPts val="110"/>
              </a:spcBef>
              <a:spcAft>
                <a:spcPts val="110"/>
              </a:spcAft>
              <a:buFont typeface="Arial" panose="020B0604020202020204" pitchFamily="34" charset="0"/>
              <a:buChar char="•"/>
            </a:pPr>
            <a:r>
              <a:rPr lang="ar-EG" sz="2800" b="1">
                <a:latin typeface="Simplified Arabic" panose="02020603050405020304" pitchFamily="18" charset="-78"/>
                <a:cs typeface="Simplified Arabic" panose="02020603050405020304" pitchFamily="18" charset="-78"/>
              </a:rPr>
              <a:t>تحميل وتحديث برامج الحماية من التجسس.</a:t>
            </a:r>
            <a:endParaRPr lang="en-US" sz="2800" b="1">
              <a:latin typeface="Simplified Arabic" panose="02020603050405020304" pitchFamily="18" charset="-78"/>
              <a:cs typeface="Simplified Arabic" panose="02020603050405020304" pitchFamily="18" charset="-78"/>
            </a:endParaRPr>
          </a:p>
          <a:p>
            <a:pPr marL="457200" indent="-457200" algn="just" rtl="1">
              <a:lnSpc>
                <a:spcPct val="110000"/>
              </a:lnSpc>
              <a:spcBef>
                <a:spcPts val="110"/>
              </a:spcBef>
              <a:spcAft>
                <a:spcPts val="110"/>
              </a:spcAft>
              <a:buFont typeface="Arial" panose="020B0604020202020204" pitchFamily="34" charset="0"/>
              <a:buChar char="•"/>
            </a:pPr>
            <a:r>
              <a:rPr lang="ar-EG" sz="2800" b="1">
                <a:latin typeface="Simplified Arabic" panose="02020603050405020304" pitchFamily="18" charset="-78"/>
                <a:cs typeface="Simplified Arabic" panose="02020603050405020304" pitchFamily="18" charset="-78"/>
              </a:rPr>
              <a:t>‏استخدام برنامج ترشيح/ </a:t>
            </a:r>
            <a:r>
              <a:rPr lang="ar-EG" sz="2800" b="1" smtClean="0">
                <a:latin typeface="Simplified Arabic" panose="02020603050405020304" pitchFamily="18" charset="-78"/>
                <a:cs typeface="Simplified Arabic" panose="02020603050405020304" pitchFamily="18" charset="-78"/>
              </a:rPr>
              <a:t>حجب </a:t>
            </a:r>
            <a:r>
              <a:rPr lang="ar-EG" sz="2800" b="1">
                <a:latin typeface="Simplified Arabic" panose="02020603050405020304" pitchFamily="18" charset="-78"/>
                <a:cs typeface="Simplified Arabic" panose="02020603050405020304" pitchFamily="18" charset="-78"/>
              </a:rPr>
              <a:t>المواقع غير الملائمة في الشبكة العنكبوتية.</a:t>
            </a:r>
            <a:endParaRPr lang="en-US" sz="2800" b="1">
              <a:latin typeface="Simplified Arabic" panose="02020603050405020304" pitchFamily="18" charset="-78"/>
              <a:cs typeface="Simplified Arabic" panose="02020603050405020304" pitchFamily="18" charset="-78"/>
            </a:endParaRPr>
          </a:p>
          <a:p>
            <a:pPr marL="457200" indent="-457200" algn="just" rtl="1">
              <a:lnSpc>
                <a:spcPct val="110000"/>
              </a:lnSpc>
              <a:spcBef>
                <a:spcPts val="110"/>
              </a:spcBef>
              <a:spcAft>
                <a:spcPts val="110"/>
              </a:spcAft>
              <a:buFont typeface="Arial" panose="020B0604020202020204" pitchFamily="34" charset="0"/>
              <a:buChar char="•"/>
            </a:pPr>
            <a:r>
              <a:rPr lang="ar-EG" sz="2800" b="1">
                <a:latin typeface="Simplified Arabic" panose="02020603050405020304" pitchFamily="18" charset="-78"/>
                <a:cs typeface="Simplified Arabic" panose="02020603050405020304" pitchFamily="18" charset="-78"/>
              </a:rPr>
              <a:t>وغيرها من الإجراءات الوقائية التي يجب أن يتخذها جميع مستخدمي التكنولوجيا لضمان سلامتهم الشخصية وأمن شبكاتهم.</a:t>
            </a:r>
            <a:endParaRPr lang="en-US" sz="2800" b="1">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4003" y="1374739"/>
            <a:ext cx="5412521" cy="5258073"/>
          </a:xfrm>
        </p:spPr>
      </p:pic>
    </p:spTree>
    <p:extLst>
      <p:ext uri="{BB962C8B-B14F-4D97-AF65-F5344CB8AC3E}">
        <p14:creationId xmlns:p14="http://schemas.microsoft.com/office/powerpoint/2010/main" val="3982158196"/>
      </p:ext>
    </p:extLst>
  </p:cSld>
  <p:clrMapOvr>
    <a:masterClrMapping/>
  </p:clrMapOvr>
  <mc:AlternateContent xmlns:mc="http://schemas.openxmlformats.org/markup-compatibility/2006" xmlns:p14="http://schemas.microsoft.com/office/powerpoint/2010/main">
    <mc:Choice Requires="p14">
      <p:transition spd="slow" p14:dur="2000" advTm="109120"/>
    </mc:Choice>
    <mc:Fallback xmlns="">
      <p:transition spd="slow" advTm="10912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عنصر نائب للمحتوى 10"/>
          <p:cNvSpPr>
            <a:spLocks noGrp="1"/>
          </p:cNvSpPr>
          <p:nvPr>
            <p:ph sz="half" idx="2"/>
          </p:nvPr>
        </p:nvSpPr>
        <p:spPr>
          <a:xfrm>
            <a:off x="6172200" y="1617934"/>
            <a:ext cx="5181600" cy="4550853"/>
          </a:xfrm>
        </p:spPr>
        <p:txBody>
          <a:bodyPr/>
          <a:lstStyle/>
          <a:p>
            <a:pPr marL="0" indent="0" algn="r">
              <a:buNone/>
            </a:pPr>
            <a:r>
              <a:rPr lang="ar-EG" sz="3200" b="1" smtClean="0">
                <a:solidFill>
                  <a:srgbClr val="203E5F"/>
                </a:solidFill>
                <a:latin typeface="Simplified Arabic" panose="02020603050405020304" pitchFamily="18" charset="-78"/>
                <a:cs typeface="Simplified Arabic" panose="02020603050405020304" pitchFamily="18" charset="-78"/>
              </a:rPr>
              <a:t>يمكنكم مشاهدة الفيديو عن المواطنة الرقمية من خلال الرابط التالي:</a:t>
            </a:r>
            <a:endParaRPr lang="en-US" sz="3200" b="1" smtClean="0">
              <a:solidFill>
                <a:srgbClr val="203E5F"/>
              </a:solidFill>
              <a:latin typeface="Simplified Arabic" panose="02020603050405020304" pitchFamily="18" charset="-78"/>
              <a:cs typeface="Simplified Arabic" panose="02020603050405020304" pitchFamily="18" charset="-78"/>
            </a:endParaRPr>
          </a:p>
          <a:p>
            <a:pPr marL="0" indent="0">
              <a:buNone/>
            </a:pPr>
            <a:r>
              <a:rPr lang="en-US" sz="3200" b="1">
                <a:solidFill>
                  <a:srgbClr val="203E5F"/>
                </a:solidFill>
                <a:latin typeface="Simplified Arabic" panose="02020603050405020304" pitchFamily="18" charset="-78"/>
                <a:cs typeface="Simplified Arabic" panose="02020603050405020304" pitchFamily="18" charset="-78"/>
                <a:hlinkClick r:id="rId2"/>
              </a:rPr>
              <a:t>https://youtu.be/VUz1Xd1qV04?si=W2L6yzsPKSTtag4W</a:t>
            </a:r>
            <a:endParaRPr lang="en-US" sz="3200" b="1">
              <a:solidFill>
                <a:srgbClr val="203E5F"/>
              </a:solidFill>
              <a:latin typeface="Simplified Arabic" panose="02020603050405020304" pitchFamily="18" charset="-78"/>
              <a:cs typeface="Simplified Arabic" panose="02020603050405020304" pitchFamily="18" charset="-78"/>
            </a:endParaRPr>
          </a:p>
          <a:p>
            <a:pPr marL="0" indent="0" algn="r">
              <a:buNone/>
            </a:pPr>
            <a:endParaRPr lang="en-US" b="1" smtClean="0">
              <a:solidFill>
                <a:srgbClr val="203E5F"/>
              </a:solidFill>
              <a:latin typeface="Simplified Arabic" panose="02020603050405020304" pitchFamily="18" charset="-78"/>
              <a:cs typeface="Simplified Arabic" panose="02020603050405020304" pitchFamily="18" charset="-78"/>
            </a:endParaRPr>
          </a:p>
        </p:txBody>
      </p:sp>
      <p:pic>
        <p:nvPicPr>
          <p:cNvPr id="12" name="عنصر نائب للمحتوى 6"/>
          <p:cNvPicPr>
            <a:picLocks noGrp="1"/>
          </p:cNvPicPr>
          <p:nvPr>
            <p:ph sz="half" idx="1"/>
          </p:nvPr>
        </p:nvPicPr>
        <p:blipFill>
          <a:blip r:embed="rId3">
            <a:extLst>
              <a:ext uri="{28A0092B-C50C-407E-A947-70E740481C1C}">
                <a14:useLocalDpi xmlns:a14="http://schemas.microsoft.com/office/drawing/2010/main" val="0"/>
              </a:ext>
            </a:extLst>
          </a:blip>
          <a:stretch>
            <a:fillRect/>
          </a:stretch>
        </p:blipFill>
        <p:spPr>
          <a:xfrm>
            <a:off x="191069" y="1617935"/>
            <a:ext cx="5636525" cy="4932990"/>
          </a:xfrm>
          <a:prstGeom prst="rect">
            <a:avLst/>
          </a:prstGeom>
        </p:spPr>
      </p:pic>
      <p:sp>
        <p:nvSpPr>
          <p:cNvPr id="5" name="Rectangle: Rounded Corners 33"/>
          <p:cNvSpPr txBox="1">
            <a:spLocks noGrp="1"/>
          </p:cNvSpPr>
          <p:nvPr>
            <p:ph type="title"/>
          </p:nvPr>
        </p:nvSpPr>
        <p:spPr>
          <a:xfrm>
            <a:off x="2606721" y="351477"/>
            <a:ext cx="8924499" cy="89046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محاور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Rectangle 4"/>
          <p:cNvSpPr/>
          <p:nvPr/>
        </p:nvSpPr>
        <p:spPr>
          <a:xfrm>
            <a:off x="600501" y="36790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Tree>
    <p:extLst>
      <p:ext uri="{BB962C8B-B14F-4D97-AF65-F5344CB8AC3E}">
        <p14:creationId xmlns:p14="http://schemas.microsoft.com/office/powerpoint/2010/main" val="31663987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63069" y="1390778"/>
            <a:ext cx="6864824" cy="4515923"/>
          </a:xfrm>
        </p:spPr>
        <p:txBody>
          <a:bodyPr>
            <a:noAutofit/>
          </a:bodyPr>
          <a:lstStyle/>
          <a:p>
            <a:pPr marL="0" indent="0" algn="just" rtl="1">
              <a:lnSpc>
                <a:spcPct val="110000"/>
              </a:lnSpc>
              <a:spcBef>
                <a:spcPts val="110"/>
              </a:spcBef>
              <a:spcAft>
                <a:spcPts val="110"/>
              </a:spcAft>
              <a:buNone/>
            </a:pPr>
            <a:r>
              <a:rPr lang="ar-EG" b="1" u="sng">
                <a:solidFill>
                  <a:srgbClr val="203E5F"/>
                </a:solidFill>
                <a:latin typeface="Simplified Arabic" panose="02020603050405020304" pitchFamily="18" charset="-78"/>
                <a:cs typeface="Simplified Arabic" panose="02020603050405020304" pitchFamily="18" charset="-78"/>
              </a:rPr>
              <a:t>إ</a:t>
            </a:r>
            <a:r>
              <a:rPr lang="ar-EG" b="1" u="sng" smtClean="0">
                <a:solidFill>
                  <a:srgbClr val="203E5F"/>
                </a:solidFill>
                <a:latin typeface="Simplified Arabic" panose="02020603050405020304" pitchFamily="18" charset="-78"/>
                <a:cs typeface="Simplified Arabic" panose="02020603050405020304" pitchFamily="18" charset="-78"/>
              </a:rPr>
              <a:t>ن </a:t>
            </a:r>
            <a:r>
              <a:rPr lang="ar-EG" b="1" u="sng">
                <a:solidFill>
                  <a:srgbClr val="203E5F"/>
                </a:solidFill>
                <a:latin typeface="Simplified Arabic" panose="02020603050405020304" pitchFamily="18" charset="-78"/>
                <a:cs typeface="Simplified Arabic" panose="02020603050405020304" pitchFamily="18" charset="-78"/>
              </a:rPr>
              <a:t>السلوكيات والأعرف في المواطنة الرقمية تتضمن </a:t>
            </a:r>
            <a:r>
              <a:rPr lang="ar-EG" b="1" u="sng" smtClean="0">
                <a:solidFill>
                  <a:srgbClr val="203E5F"/>
                </a:solidFill>
                <a:latin typeface="Simplified Arabic" panose="02020603050405020304" pitchFamily="18" charset="-78"/>
                <a:cs typeface="Simplified Arabic" panose="02020603050405020304" pitchFamily="18" charset="-78"/>
              </a:rPr>
              <a:t>نطاقًا واسعًا، لذا لابد </a:t>
            </a:r>
            <a:r>
              <a:rPr lang="ar-EG" b="1" u="sng">
                <a:solidFill>
                  <a:srgbClr val="203E5F"/>
                </a:solidFill>
                <a:latin typeface="Simplified Arabic" panose="02020603050405020304" pitchFamily="18" charset="-78"/>
                <a:cs typeface="Simplified Arabic" panose="02020603050405020304" pitchFamily="18" charset="-78"/>
              </a:rPr>
              <a:t>من الأفراد أن يتمتعوا </a:t>
            </a:r>
            <a:r>
              <a:rPr lang="ar-EG" b="1" u="sng" smtClean="0">
                <a:solidFill>
                  <a:srgbClr val="203E5F"/>
                </a:solidFill>
                <a:latin typeface="Simplified Arabic" panose="02020603050405020304" pitchFamily="18" charset="-78"/>
                <a:cs typeface="Simplified Arabic" panose="02020603050405020304" pitchFamily="18" charset="-78"/>
              </a:rPr>
              <a:t>ببعض </a:t>
            </a:r>
            <a:r>
              <a:rPr lang="ar-EG" b="1" u="sng">
                <a:solidFill>
                  <a:srgbClr val="203E5F"/>
                </a:solidFill>
                <a:latin typeface="Simplified Arabic" panose="02020603050405020304" pitchFamily="18" charset="-78"/>
                <a:cs typeface="Simplified Arabic" panose="02020603050405020304" pitchFamily="18" charset="-78"/>
              </a:rPr>
              <a:t>المهارات التي تعد جزء من مواطنتهم وهى</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b="1" u="sng">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 هوية </a:t>
            </a:r>
            <a:r>
              <a:rPr lang="ar-EG" b="1" u="sng">
                <a:solidFill>
                  <a:srgbClr val="203E5F"/>
                </a:solidFill>
                <a:latin typeface="Simplified Arabic" panose="02020603050405020304" pitchFamily="18" charset="-78"/>
                <a:cs typeface="Simplified Arabic" panose="02020603050405020304" pitchFamily="18" charset="-78"/>
              </a:rPr>
              <a:t>المواطن الرقمي:</a:t>
            </a:r>
            <a:r>
              <a:rPr lang="ar-EG">
                <a:latin typeface="Simplified Arabic" panose="02020603050405020304" pitchFamily="18" charset="-78"/>
                <a:cs typeface="Simplified Arabic" panose="02020603050405020304" pitchFamily="18" charset="-78"/>
              </a:rPr>
              <a:t> </a:t>
            </a:r>
            <a:endParaRPr lang="ar-EG"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b="1" smtClean="0">
                <a:latin typeface="Simplified Arabic" panose="02020603050405020304" pitchFamily="18" charset="-78"/>
                <a:cs typeface="Simplified Arabic" panose="02020603050405020304" pitchFamily="18" charset="-78"/>
              </a:rPr>
              <a:t>وتعني </a:t>
            </a:r>
            <a:r>
              <a:rPr lang="ar-EG" b="1">
                <a:latin typeface="Simplified Arabic" panose="02020603050405020304" pitchFamily="18" charset="-78"/>
                <a:cs typeface="Simplified Arabic" panose="02020603050405020304" pitchFamily="18" charset="-78"/>
              </a:rPr>
              <a:t>القدرة على بناء هوية صحية وإدارتها عبر الإنترنت</a:t>
            </a:r>
            <a:r>
              <a:rPr lang="ar-EG" b="1"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.2</a:t>
            </a:r>
            <a:r>
              <a:rPr lang="ar-EG" b="1" u="sng" smtClean="0">
                <a:solidFill>
                  <a:srgbClr val="203E5F"/>
                </a:solidFill>
                <a:latin typeface="Simplified Arabic" panose="02020603050405020304" pitchFamily="18" charset="-78"/>
                <a:cs typeface="Simplified Arabic" panose="02020603050405020304" pitchFamily="18" charset="-78"/>
              </a:rPr>
              <a:t>إدارة </a:t>
            </a:r>
            <a:r>
              <a:rPr lang="ar-EG" b="1" u="sng">
                <a:solidFill>
                  <a:srgbClr val="203E5F"/>
                </a:solidFill>
                <a:latin typeface="Simplified Arabic" panose="02020603050405020304" pitchFamily="18" charset="-78"/>
                <a:cs typeface="Simplified Arabic" panose="02020603050405020304" pitchFamily="18" charset="-78"/>
              </a:rPr>
              <a:t>وقت الشاشة: </a:t>
            </a:r>
            <a:r>
              <a:rPr lang="ar-EG"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ar-EG" b="1" smtClean="0">
                <a:latin typeface="Simplified Arabic" panose="02020603050405020304" pitchFamily="18" charset="-78"/>
                <a:cs typeface="Simplified Arabic" panose="02020603050405020304" pitchFamily="18" charset="-78"/>
              </a:rPr>
              <a:t>وتعني </a:t>
            </a:r>
            <a:r>
              <a:rPr lang="ar-EG" b="1">
                <a:latin typeface="Simplified Arabic" panose="02020603050405020304" pitchFamily="18" charset="-78"/>
                <a:cs typeface="Simplified Arabic" panose="02020603050405020304" pitchFamily="18" charset="-78"/>
              </a:rPr>
              <a:t>القدرة على إدارة وقت الشاشة وتعدد المهام وانخراط الفرد في الألعاب عبر الإنترنت ووسائل الإعلام الاجتماعية مع ضبط النفس.</a:t>
            </a:r>
            <a:endParaRPr lang="en-US" b="1">
              <a:latin typeface="Simplified Arabic" panose="02020603050405020304" pitchFamily="18" charset="-78"/>
              <a:cs typeface="Simplified Arabic" panose="02020603050405020304" pitchFamily="18" charset="-78"/>
            </a:endParaRPr>
          </a:p>
          <a:p>
            <a:pPr marL="0" indent="0" algn="just" rtl="1">
              <a:buNone/>
            </a:pPr>
            <a:endParaRPr lang="en-US" b="1">
              <a:latin typeface="Simplified Arabic" panose="02020603050405020304" pitchFamily="18" charset="-78"/>
              <a:cs typeface="Simplified Arabic" panose="02020603050405020304" pitchFamily="18" charset="-78"/>
            </a:endParaRPr>
          </a:p>
          <a:p>
            <a:pPr marL="0" indent="0" algn="just"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74176"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074461" y="365126"/>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خامسًا: مهارات المواطنة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74175" y="1473069"/>
            <a:ext cx="4047699" cy="5187037"/>
          </a:xfrm>
        </p:spPr>
      </p:pic>
    </p:spTree>
    <p:extLst>
      <p:ext uri="{BB962C8B-B14F-4D97-AF65-F5344CB8AC3E}">
        <p14:creationId xmlns:p14="http://schemas.microsoft.com/office/powerpoint/2010/main" val="2617566608"/>
      </p:ext>
    </p:extLst>
  </p:cSld>
  <p:clrMapOvr>
    <a:masterClrMapping/>
  </p:clrMapOvr>
  <mc:AlternateContent xmlns:mc="http://schemas.openxmlformats.org/markup-compatibility/2006" xmlns:p14="http://schemas.microsoft.com/office/powerpoint/2010/main">
    <mc:Choice Requires="p14">
      <p:transition spd="slow" p14:dur="2000" advTm="75534"/>
    </mc:Choice>
    <mc:Fallback xmlns="">
      <p:transition spd="slow" advTm="7553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94832" y="1499217"/>
            <a:ext cx="6782936" cy="4575523"/>
          </a:xfrm>
        </p:spPr>
        <p:txBody>
          <a:bodyPr>
            <a:normAutofit fontScale="85000" lnSpcReduction="10000"/>
          </a:bodyPr>
          <a:lstStyle/>
          <a:p>
            <a:pPr marL="0" indent="0" algn="just" rtl="1">
              <a:lnSpc>
                <a:spcPct val="130000"/>
              </a:lnSpc>
              <a:spcBef>
                <a:spcPts val="110"/>
              </a:spcBef>
              <a:spcAft>
                <a:spcPts val="110"/>
              </a:spcAft>
              <a:buNone/>
            </a:pPr>
            <a:r>
              <a:rPr lang="en-US" sz="3300" smtClean="0">
                <a:latin typeface="Simplified Arabic" panose="02020603050405020304" pitchFamily="18" charset="-78"/>
                <a:cs typeface="Simplified Arabic" panose="02020603050405020304" pitchFamily="18" charset="-78"/>
              </a:rPr>
              <a:t>.</a:t>
            </a:r>
            <a:r>
              <a:rPr lang="en-US" sz="3300" b="1" smtClean="0">
                <a:latin typeface="Simplified Arabic" panose="02020603050405020304" pitchFamily="18" charset="-78"/>
                <a:cs typeface="Simplified Arabic" panose="02020603050405020304" pitchFamily="18" charset="-78"/>
              </a:rPr>
              <a:t>3</a:t>
            </a:r>
            <a:r>
              <a:rPr lang="ar-EG" sz="3300" b="1" u="sng" smtClean="0">
                <a:solidFill>
                  <a:srgbClr val="203E5F"/>
                </a:solidFill>
                <a:latin typeface="Simplified Arabic" panose="02020603050405020304" pitchFamily="18" charset="-78"/>
                <a:cs typeface="Simplified Arabic" panose="02020603050405020304" pitchFamily="18" charset="-78"/>
              </a:rPr>
              <a:t>إدارة </a:t>
            </a:r>
            <a:r>
              <a:rPr lang="ar-EG" sz="3300" b="1" u="sng">
                <a:solidFill>
                  <a:srgbClr val="203E5F"/>
                </a:solidFill>
                <a:latin typeface="Simplified Arabic" panose="02020603050405020304" pitchFamily="18" charset="-78"/>
                <a:cs typeface="Simplified Arabic" panose="02020603050405020304" pitchFamily="18" charset="-78"/>
              </a:rPr>
              <a:t>التسلط عبر الإنترنت: </a:t>
            </a:r>
            <a:r>
              <a:rPr lang="ar-EG" smtClean="0">
                <a:latin typeface="Simplified Arabic" panose="02020603050405020304" pitchFamily="18" charset="-78"/>
                <a:cs typeface="Simplified Arabic" panose="02020603050405020304" pitchFamily="18" charset="-78"/>
              </a:rPr>
              <a:t>‏</a:t>
            </a:r>
          </a:p>
          <a:p>
            <a:pPr marL="0" indent="0" algn="just" rtl="1">
              <a:lnSpc>
                <a:spcPct val="130000"/>
              </a:lnSpc>
              <a:spcBef>
                <a:spcPts val="110"/>
              </a:spcBef>
              <a:spcAft>
                <a:spcPts val="110"/>
              </a:spcAft>
              <a:buNone/>
            </a:pPr>
            <a:r>
              <a:rPr lang="ar-EG" sz="2900" b="1" smtClean="0">
                <a:latin typeface="Simplified Arabic" panose="02020603050405020304" pitchFamily="18" charset="-78"/>
                <a:cs typeface="Simplified Arabic" panose="02020603050405020304" pitchFamily="18" charset="-78"/>
              </a:rPr>
              <a:t>وتعني </a:t>
            </a:r>
            <a:r>
              <a:rPr lang="ar-EG" sz="2900" b="1">
                <a:latin typeface="Simplified Arabic" panose="02020603050405020304" pitchFamily="18" charset="-78"/>
                <a:cs typeface="Simplified Arabic" panose="02020603050405020304" pitchFamily="18" charset="-78"/>
              </a:rPr>
              <a:t>القدرة على التعامل مع حالات التسلط عبر الإنترنت واكتشافها والتعامل معها بحكمة.</a:t>
            </a:r>
            <a:endParaRPr lang="en-US" sz="2900" b="1">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mtClean="0">
                <a:latin typeface="Simplified Arabic" panose="02020603050405020304" pitchFamily="18" charset="-78"/>
                <a:cs typeface="Simplified Arabic" panose="02020603050405020304" pitchFamily="18" charset="-78"/>
              </a:rPr>
              <a:t>‏</a:t>
            </a:r>
            <a:r>
              <a:rPr lang="en-US" sz="3300" b="1" u="sng" smtClean="0">
                <a:solidFill>
                  <a:srgbClr val="203E5F"/>
                </a:solidFill>
                <a:latin typeface="Simplified Arabic" panose="02020603050405020304" pitchFamily="18" charset="-78"/>
                <a:cs typeface="Simplified Arabic" panose="02020603050405020304" pitchFamily="18" charset="-78"/>
              </a:rPr>
              <a:t>.4</a:t>
            </a:r>
            <a:r>
              <a:rPr lang="ar-EG" sz="3300" b="1" u="sng" smtClean="0">
                <a:solidFill>
                  <a:srgbClr val="203E5F"/>
                </a:solidFill>
                <a:latin typeface="Simplified Arabic" panose="02020603050405020304" pitchFamily="18" charset="-78"/>
                <a:cs typeface="Simplified Arabic" panose="02020603050405020304" pitchFamily="18" charset="-78"/>
              </a:rPr>
              <a:t>إدارة </a:t>
            </a:r>
            <a:r>
              <a:rPr lang="ar-EG" sz="3300" b="1" u="sng">
                <a:solidFill>
                  <a:srgbClr val="203E5F"/>
                </a:solidFill>
                <a:latin typeface="Simplified Arabic" panose="02020603050405020304" pitchFamily="18" charset="-78"/>
                <a:cs typeface="Simplified Arabic" panose="02020603050405020304" pitchFamily="18" charset="-78"/>
              </a:rPr>
              <a:t>الأمن السيبراني: </a:t>
            </a:r>
            <a:r>
              <a:rPr lang="ar-EG" sz="3000" smtClean="0">
                <a:latin typeface="Simplified Arabic" panose="02020603050405020304" pitchFamily="18" charset="-78"/>
                <a:cs typeface="Simplified Arabic" panose="02020603050405020304" pitchFamily="18" charset="-78"/>
              </a:rPr>
              <a:t>‏</a:t>
            </a:r>
          </a:p>
          <a:p>
            <a:pPr marL="0" indent="0" algn="just" rtl="1">
              <a:lnSpc>
                <a:spcPct val="130000"/>
              </a:lnSpc>
              <a:spcBef>
                <a:spcPts val="110"/>
              </a:spcBef>
              <a:spcAft>
                <a:spcPts val="110"/>
              </a:spcAft>
              <a:buNone/>
            </a:pPr>
            <a:r>
              <a:rPr lang="ar-EG" sz="2900" b="1" smtClean="0">
                <a:latin typeface="Simplified Arabic" panose="02020603050405020304" pitchFamily="18" charset="-78"/>
                <a:cs typeface="Simplified Arabic" panose="02020603050405020304" pitchFamily="18" charset="-78"/>
              </a:rPr>
              <a:t>وتعني </a:t>
            </a:r>
            <a:r>
              <a:rPr lang="ar-EG" sz="2900" b="1">
                <a:latin typeface="Simplified Arabic" panose="02020603050405020304" pitchFamily="18" charset="-78"/>
                <a:cs typeface="Simplified Arabic" panose="02020603050405020304" pitchFamily="18" charset="-78"/>
              </a:rPr>
              <a:t>القدرة على إدارة مختلف الهجمات الإلكترونية وحماية بيانات الشخص عن طريق إنشاء كلمات مرور قوية</a:t>
            </a:r>
            <a:r>
              <a:rPr lang="ar-EG" sz="2900" b="1" smtClean="0">
                <a:latin typeface="Simplified Arabic" panose="02020603050405020304" pitchFamily="18" charset="-78"/>
                <a:cs typeface="Simplified Arabic" panose="02020603050405020304" pitchFamily="18" charset="-78"/>
              </a:rPr>
              <a:t>.</a:t>
            </a:r>
          </a:p>
          <a:p>
            <a:pPr marL="0" indent="0" algn="just" rtl="1">
              <a:lnSpc>
                <a:spcPct val="130000"/>
              </a:lnSpc>
              <a:spcBef>
                <a:spcPts val="110"/>
              </a:spcBef>
              <a:spcAft>
                <a:spcPts val="110"/>
              </a:spcAft>
              <a:buNone/>
            </a:pPr>
            <a:r>
              <a:rPr lang="en-US" sz="3300" b="1" u="sng" smtClean="0">
                <a:solidFill>
                  <a:srgbClr val="203E5F"/>
                </a:solidFill>
                <a:latin typeface="Simplified Arabic" panose="02020603050405020304" pitchFamily="18" charset="-78"/>
                <a:cs typeface="Simplified Arabic" panose="02020603050405020304" pitchFamily="18" charset="-78"/>
              </a:rPr>
              <a:t>.5</a:t>
            </a:r>
            <a:r>
              <a:rPr lang="ar-EG" sz="3300" b="1" u="sng" smtClean="0">
                <a:solidFill>
                  <a:srgbClr val="203E5F"/>
                </a:solidFill>
                <a:latin typeface="Simplified Arabic" panose="02020603050405020304" pitchFamily="18" charset="-78"/>
                <a:cs typeface="Simplified Arabic" panose="02020603050405020304" pitchFamily="18" charset="-78"/>
              </a:rPr>
              <a:t>إدارة </a:t>
            </a:r>
            <a:r>
              <a:rPr lang="ar-EG" sz="3300" b="1" u="sng">
                <a:solidFill>
                  <a:srgbClr val="203E5F"/>
                </a:solidFill>
                <a:latin typeface="Simplified Arabic" panose="02020603050405020304" pitchFamily="18" charset="-78"/>
                <a:cs typeface="Simplified Arabic" panose="02020603050405020304" pitchFamily="18" charset="-78"/>
              </a:rPr>
              <a:t>الخصوصية: </a:t>
            </a:r>
            <a:endParaRPr lang="ar-EG" sz="33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mtClean="0"/>
              <a:t>‏</a:t>
            </a:r>
            <a:r>
              <a:rPr lang="ar-EG" sz="2900" b="1">
                <a:latin typeface="Simplified Arabic" panose="02020603050405020304" pitchFamily="18" charset="-78"/>
                <a:cs typeface="Simplified Arabic" panose="02020603050405020304" pitchFamily="18" charset="-78"/>
              </a:rPr>
              <a:t>وتعني القدرة على حماية خصوصية الآخرين والتعامل مع حرية التصرف في جميع المعلومات الشخصية </a:t>
            </a:r>
            <a:r>
              <a:rPr lang="ar-EG" sz="2900" b="1" smtClean="0">
                <a:latin typeface="Simplified Arabic" panose="02020603050405020304" pitchFamily="18" charset="-78"/>
                <a:cs typeface="Simplified Arabic" panose="02020603050405020304" pitchFamily="18" charset="-78"/>
              </a:rPr>
              <a:t>المشتركة </a:t>
            </a:r>
            <a:r>
              <a:rPr lang="ar-EG" sz="2900" b="1">
                <a:latin typeface="Simplified Arabic" panose="02020603050405020304" pitchFamily="18" charset="-78"/>
                <a:cs typeface="Simplified Arabic" panose="02020603050405020304" pitchFamily="18" charset="-78"/>
              </a:rPr>
              <a:t>عبر الإنترنت.</a:t>
            </a:r>
            <a:endParaRPr lang="en-US" sz="2900" b="1">
              <a:latin typeface="Simplified Arabic" panose="02020603050405020304" pitchFamily="18" charset="-78"/>
              <a:cs typeface="Simplified Arabic" panose="02020603050405020304" pitchFamily="18" charset="-78"/>
            </a:endParaRPr>
          </a:p>
          <a:p>
            <a:pPr marL="0" indent="0" algn="just" rtl="1">
              <a:buNone/>
            </a:pPr>
            <a:endParaRPr lang="en-US"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232011" y="365126"/>
            <a:ext cx="1364777"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1815151" y="365126"/>
            <a:ext cx="10126639"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خامسًا: </a:t>
            </a:r>
            <a:r>
              <a:rPr lang="ar-EG" sz="4800" b="1">
                <a:solidFill>
                  <a:schemeClr val="bg1"/>
                </a:solidFill>
                <a:latin typeface="Simplified Arabic" panose="02020603050405020304" pitchFamily="18" charset="-78"/>
                <a:cs typeface="Simplified Arabic" panose="02020603050405020304" pitchFamily="18" charset="-78"/>
              </a:rPr>
              <a:t>مهارات المواطنة الرقمية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1" y="1499217"/>
            <a:ext cx="4173940" cy="4846992"/>
          </a:xfrm>
        </p:spPr>
      </p:pic>
    </p:spTree>
    <p:extLst>
      <p:ext uri="{BB962C8B-B14F-4D97-AF65-F5344CB8AC3E}">
        <p14:creationId xmlns:p14="http://schemas.microsoft.com/office/powerpoint/2010/main" val="886023214"/>
      </p:ext>
    </p:extLst>
  </p:cSld>
  <p:clrMapOvr>
    <a:masterClrMapping/>
  </p:clrMapOvr>
  <mc:AlternateContent xmlns:mc="http://schemas.openxmlformats.org/markup-compatibility/2006" xmlns:p14="http://schemas.microsoft.com/office/powerpoint/2010/main">
    <mc:Choice Requires="p14">
      <p:transition spd="slow" p14:dur="2000" advTm="81663"/>
    </mc:Choice>
    <mc:Fallback xmlns="">
      <p:transition spd="slow" advTm="8166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40989" y="1648509"/>
            <a:ext cx="5990229"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01466"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2" name="Rectangle: Rounded Corners 33"/>
          <p:cNvSpPr txBox="1">
            <a:spLocks noGrp="1"/>
          </p:cNvSpPr>
          <p:nvPr>
            <p:ph type="title"/>
          </p:nvPr>
        </p:nvSpPr>
        <p:spPr>
          <a:xfrm>
            <a:off x="2115403" y="365126"/>
            <a:ext cx="985368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المواطنة الرقمية</a:t>
            </a:r>
            <a:endParaRPr lang="en-US" sz="4800" b="1" dirty="0">
              <a:solidFill>
                <a:schemeClr val="bg1"/>
              </a:solidFill>
              <a:latin typeface="Alexandria" charset="0"/>
              <a:cs typeface="Alexandria" charset="0"/>
            </a:endParaRPr>
          </a:p>
        </p:txBody>
      </p:sp>
      <p:sp>
        <p:nvSpPr>
          <p:cNvPr id="2" name="مستطيل 1"/>
          <p:cNvSpPr/>
          <p:nvPr/>
        </p:nvSpPr>
        <p:spPr>
          <a:xfrm>
            <a:off x="4984560" y="1309177"/>
            <a:ext cx="6871076" cy="6260175"/>
          </a:xfrm>
          <a:prstGeom prst="rect">
            <a:avLst/>
          </a:prstGeom>
        </p:spPr>
        <p:txBody>
          <a:bodyPr wrap="square">
            <a:spAutoFit/>
          </a:bodyPr>
          <a:lstStyle/>
          <a:p>
            <a:pPr algn="just" rtl="1">
              <a:lnSpc>
                <a:spcPct val="110000"/>
              </a:lnSpc>
              <a:spcBef>
                <a:spcPts val="110"/>
              </a:spcBef>
              <a:spcAft>
                <a:spcPts val="110"/>
              </a:spcAft>
            </a:pPr>
            <a:r>
              <a:rPr lang="en-US" sz="2800" b="1" u="sng" smtClean="0">
                <a:solidFill>
                  <a:srgbClr val="203E5F"/>
                </a:solidFill>
                <a:latin typeface="Simplified Arabic" panose="02020603050405020304" pitchFamily="18" charset="-78"/>
                <a:cs typeface="Simplified Arabic" panose="02020603050405020304" pitchFamily="18" charset="-78"/>
              </a:rPr>
              <a:t>.6</a:t>
            </a:r>
            <a:r>
              <a:rPr lang="ar-EG" sz="2800" b="1" u="sng" smtClean="0">
                <a:solidFill>
                  <a:srgbClr val="203E5F"/>
                </a:solidFill>
                <a:latin typeface="Simplified Arabic" panose="02020603050405020304" pitchFamily="18" charset="-78"/>
                <a:cs typeface="Simplified Arabic" panose="02020603050405020304" pitchFamily="18" charset="-78"/>
              </a:rPr>
              <a:t>التفكير </a:t>
            </a:r>
            <a:r>
              <a:rPr lang="ar-EG" sz="2800" b="1" u="sng">
                <a:solidFill>
                  <a:srgbClr val="203E5F"/>
                </a:solidFill>
                <a:latin typeface="Simplified Arabic" panose="02020603050405020304" pitchFamily="18" charset="-78"/>
                <a:cs typeface="Simplified Arabic" panose="02020603050405020304" pitchFamily="18" charset="-78"/>
              </a:rPr>
              <a:t>الناقد: </a:t>
            </a: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a:t>
            </a:r>
            <a:r>
              <a:rPr lang="ar-EG" sz="2800" b="1">
                <a:latin typeface="Simplified Arabic" panose="02020603050405020304" pitchFamily="18" charset="-78"/>
                <a:cs typeface="Simplified Arabic" panose="02020603050405020304" pitchFamily="18" charset="-78"/>
              </a:rPr>
              <a:t>ويعني القدرة على التفريق والتمييز بين المعلومات الحقيقية والمعلومات الخطأ، و المحتوى الجيد والضار، والاتصالات الموثوقة والمشبوهة عبر الإنترنت.</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a:t>
            </a:r>
            <a:r>
              <a:rPr lang="en-US" sz="2800" b="1" smtClean="0">
                <a:solidFill>
                  <a:srgbClr val="203E5F"/>
                </a:solidFill>
                <a:latin typeface="Simplified Arabic" panose="02020603050405020304" pitchFamily="18" charset="-78"/>
                <a:cs typeface="Simplified Arabic" panose="02020603050405020304" pitchFamily="18" charset="-78"/>
              </a:rPr>
              <a:t>.7</a:t>
            </a:r>
            <a:r>
              <a:rPr lang="ar-EG" sz="2800" b="1" u="sng" smtClean="0">
                <a:solidFill>
                  <a:srgbClr val="203E5F"/>
                </a:solidFill>
                <a:latin typeface="Simplified Arabic" panose="02020603050405020304" pitchFamily="18" charset="-78"/>
                <a:cs typeface="Simplified Arabic" panose="02020603050405020304" pitchFamily="18" charset="-78"/>
              </a:rPr>
              <a:t>البصمات </a:t>
            </a:r>
            <a:r>
              <a:rPr lang="ar-EG" sz="2800" b="1" u="sng">
                <a:solidFill>
                  <a:srgbClr val="203E5F"/>
                </a:solidFill>
                <a:latin typeface="Simplified Arabic" panose="02020603050405020304" pitchFamily="18" charset="-78"/>
                <a:cs typeface="Simplified Arabic" panose="02020603050405020304" pitchFamily="18" charset="-78"/>
              </a:rPr>
              <a:t>الرقمية: </a:t>
            </a:r>
            <a:r>
              <a:rPr lang="ar-EG" sz="2800" b="1" smtClean="0">
                <a:solidFill>
                  <a:srgbClr val="203E5F"/>
                </a:solidFill>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وتعني </a:t>
            </a:r>
            <a:r>
              <a:rPr lang="ar-EG" sz="2800" b="1">
                <a:latin typeface="Simplified Arabic" panose="02020603050405020304" pitchFamily="18" charset="-78"/>
                <a:cs typeface="Simplified Arabic" panose="02020603050405020304" pitchFamily="18" charset="-78"/>
              </a:rPr>
              <a:t>القدرة على إدارة وفهم طبيعة الآثار الرقمية وآثارها الواقعية بشكل مسئول.</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a:t>
            </a:r>
            <a:r>
              <a:rPr lang="en-US" sz="2800" b="1" smtClean="0">
                <a:solidFill>
                  <a:srgbClr val="203E5F"/>
                </a:solidFill>
                <a:latin typeface="Simplified Arabic" panose="02020603050405020304" pitchFamily="18" charset="-78"/>
                <a:cs typeface="Simplified Arabic" panose="02020603050405020304" pitchFamily="18" charset="-78"/>
              </a:rPr>
              <a:t>.8</a:t>
            </a:r>
            <a:r>
              <a:rPr lang="ar-EG" sz="2800" b="1" u="sng" smtClean="0">
                <a:solidFill>
                  <a:srgbClr val="203E5F"/>
                </a:solidFill>
                <a:latin typeface="Simplified Arabic" panose="02020603050405020304" pitchFamily="18" charset="-78"/>
                <a:cs typeface="Simplified Arabic" panose="02020603050405020304" pitchFamily="18" charset="-78"/>
              </a:rPr>
              <a:t>التعاطف </a:t>
            </a:r>
            <a:r>
              <a:rPr lang="ar-EG" sz="2800" b="1" u="sng">
                <a:solidFill>
                  <a:srgbClr val="203E5F"/>
                </a:solidFill>
                <a:latin typeface="Simplified Arabic" panose="02020603050405020304" pitchFamily="18" charset="-78"/>
                <a:cs typeface="Simplified Arabic" panose="02020603050405020304" pitchFamily="18" charset="-78"/>
              </a:rPr>
              <a:t>الرقمي: ‏ </a:t>
            </a: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ويعني </a:t>
            </a:r>
            <a:r>
              <a:rPr lang="ar-EG" sz="2800" b="1">
                <a:latin typeface="Simplified Arabic" panose="02020603050405020304" pitchFamily="18" charset="-78"/>
                <a:cs typeface="Simplified Arabic" panose="02020603050405020304" pitchFamily="18" charset="-78"/>
              </a:rPr>
              <a:t>القدرة على فهم احتياجات ومشاعر الآخرين على الإنترنت و التعاطف تجاهم.</a:t>
            </a:r>
            <a:endParaRPr lang="en-US" sz="2800" b="1">
              <a:latin typeface="Simplified Arabic" panose="02020603050405020304" pitchFamily="18" charset="-78"/>
              <a:cs typeface="Simplified Arabic" panose="02020603050405020304" pitchFamily="18" charset="-78"/>
            </a:endParaRPr>
          </a:p>
          <a:p>
            <a:pPr algn="r" rtl="1"/>
            <a:endParaRPr lang="en-US" sz="2800" b="1">
              <a:solidFill>
                <a:srgbClr val="203E5F"/>
              </a:solidFill>
              <a:latin typeface="Simplified Arabic" panose="02020603050405020304" pitchFamily="18" charset="-78"/>
              <a:cs typeface="Simplified Arabic" panose="02020603050405020304" pitchFamily="18" charset="-78"/>
            </a:endParaRPr>
          </a:p>
          <a:p>
            <a:pPr algn="r" rtl="1"/>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مستطيل 2"/>
          <p:cNvSpPr/>
          <p:nvPr/>
        </p:nvSpPr>
        <p:spPr>
          <a:xfrm>
            <a:off x="5254388" y="1394512"/>
            <a:ext cx="6059606" cy="1770421"/>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ar-EG" sz="2400" smtClean="0"/>
              <a:t>‏</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مستطيل 4"/>
          <p:cNvSpPr/>
          <p:nvPr/>
        </p:nvSpPr>
        <p:spPr>
          <a:xfrm>
            <a:off x="5254388" y="1394512"/>
            <a:ext cx="6331420" cy="477054"/>
          </a:xfrm>
          <a:prstGeom prst="rect">
            <a:avLst/>
          </a:prstGeom>
        </p:spPr>
        <p:txBody>
          <a:bodyPr wrap="square">
            <a:spAutoFit/>
          </a:bodyPr>
          <a:lstStyle/>
          <a:p>
            <a:pPr algn="just" rtl="1"/>
            <a:r>
              <a:rPr lang="ar-EG" sz="2500" smtClean="0">
                <a:latin typeface="Simplified Arabic" panose="02020603050405020304" pitchFamily="18" charset="-78"/>
                <a:cs typeface="Simplified Arabic" panose="02020603050405020304" pitchFamily="18" charset="-78"/>
              </a:rPr>
              <a:t>‏</a:t>
            </a:r>
            <a:endParaRPr lang="en-US" sz="25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7" name="عنصر نائب للمحتوى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634" y="1394512"/>
            <a:ext cx="4550112" cy="5080338"/>
          </a:xfrm>
        </p:spPr>
      </p:pic>
    </p:spTree>
    <p:extLst>
      <p:ext uri="{BB962C8B-B14F-4D97-AF65-F5344CB8AC3E}">
        <p14:creationId xmlns:p14="http://schemas.microsoft.com/office/powerpoint/2010/main" val="2634125816"/>
      </p:ext>
    </p:extLst>
  </p:cSld>
  <p:clrMapOvr>
    <a:masterClrMapping/>
  </p:clrMapOvr>
  <mc:AlternateContent xmlns:mc="http://schemas.openxmlformats.org/markup-compatibility/2006" xmlns:p14="http://schemas.microsoft.com/office/powerpoint/2010/main">
    <mc:Choice Requires="p14">
      <p:transition spd="slow" p14:dur="2000" advTm="145967"/>
    </mc:Choice>
    <mc:Fallback xmlns="">
      <p:transition spd="slow" advTm="14596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94443" y="1415567"/>
            <a:ext cx="5827596" cy="4601218"/>
          </a:xfrm>
        </p:spPr>
        <p:txBody>
          <a:bodyPr>
            <a:normAutofit/>
          </a:bodyPr>
          <a:lstStyle/>
          <a:p>
            <a:pPr marL="0" indent="0" algn="just" rtl="1">
              <a:lnSpc>
                <a:spcPct val="13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56407"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033517" y="365125"/>
            <a:ext cx="9717206"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سادسًا: مواصفات المواطن الرقمي </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6032310" y="1511101"/>
            <a:ext cx="5525068" cy="4832092"/>
          </a:xfrm>
          <a:prstGeom prst="rect">
            <a:avLst/>
          </a:prstGeom>
        </p:spPr>
        <p:txBody>
          <a:bodyPr wrap="square">
            <a:spAutoFit/>
          </a:bodyPr>
          <a:lstStyle/>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تتمثل مواصفات المواطن الرقمي في صفات الفرد الواعي الذي يلتزم بالأمانة الفكرية ومبدائها، ‏ويهتم بإدارة وقته ولا يضيعه بلا فائدة تستدعي ذلك، ‏وينظم وقته الذي يستخدم فيه الاتصالات الرقمية، ‏وموقفه الواضح من أضرار الإنترنت وسعيه لحماية نفسه من هذه المخاطر، </a:t>
            </a:r>
            <a:r>
              <a:rPr lang="ar-EG" sz="2800" b="1" u="sng">
                <a:solidFill>
                  <a:srgbClr val="203E5F"/>
                </a:solidFill>
                <a:latin typeface="Simplified Arabic" panose="02020603050405020304" pitchFamily="18" charset="-78"/>
                <a:cs typeface="Simplified Arabic" panose="02020603050405020304" pitchFamily="18" charset="-78"/>
              </a:rPr>
              <a:t>وفي إطار ذلك ينبغي أن يكون المواطن الرقمي </a:t>
            </a:r>
            <a:r>
              <a:rPr lang="ar-EG" sz="2800" b="1" u="sng" smtClean="0">
                <a:solidFill>
                  <a:srgbClr val="203E5F"/>
                </a:solidFill>
                <a:latin typeface="Simplified Arabic" panose="02020603050405020304" pitchFamily="18" charset="-78"/>
                <a:cs typeface="Simplified Arabic" panose="02020603050405020304" pitchFamily="18" charset="-78"/>
              </a:rPr>
              <a:t>متمكنًا </a:t>
            </a:r>
            <a:r>
              <a:rPr lang="ar-EG" sz="2800" b="1" u="sng">
                <a:solidFill>
                  <a:srgbClr val="203E5F"/>
                </a:solidFill>
                <a:latin typeface="Simplified Arabic" panose="02020603050405020304" pitchFamily="18" charset="-78"/>
                <a:cs typeface="Simplified Arabic" panose="02020603050405020304" pitchFamily="18" charset="-78"/>
              </a:rPr>
              <a:t>من مجموعة من المهارات ليستحق هذا اللقب، فيكون المواطن الرقمي:</a:t>
            </a:r>
            <a:endParaRPr lang="en-US" sz="2800" b="1" u="sng">
              <a:solidFill>
                <a:srgbClr val="203E5F"/>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5122" y="1372049"/>
            <a:ext cx="5429321" cy="5108064"/>
          </a:xfrm>
        </p:spPr>
      </p:pic>
    </p:spTree>
    <p:extLst>
      <p:ext uri="{BB962C8B-B14F-4D97-AF65-F5344CB8AC3E}">
        <p14:creationId xmlns:p14="http://schemas.microsoft.com/office/powerpoint/2010/main" val="2030452284"/>
      </p:ext>
    </p:extLst>
  </p:cSld>
  <p:clrMapOvr>
    <a:masterClrMapping/>
  </p:clrMapOvr>
  <mc:AlternateContent xmlns:mc="http://schemas.openxmlformats.org/markup-compatibility/2006" xmlns:p14="http://schemas.microsoft.com/office/powerpoint/2010/main">
    <mc:Choice Requires="p14">
      <p:transition spd="slow" p14:dur="2000" advTm="124112"/>
    </mc:Choice>
    <mc:Fallback xmlns="">
      <p:transition spd="slow" advTm="12411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45205" y="1374381"/>
            <a:ext cx="6563437" cy="4815135"/>
          </a:xfrm>
        </p:spPr>
        <p:txBody>
          <a:bodyPr>
            <a:normAutofit/>
          </a:bodyPr>
          <a:lstStyle/>
          <a:p>
            <a:pPr algn="just" rtl="1">
              <a:lnSpc>
                <a:spcPct val="110000"/>
              </a:lnSpc>
              <a:spcBef>
                <a:spcPts val="110"/>
              </a:spcBef>
              <a:spcAft>
                <a:spcPts val="110"/>
              </a:spcAft>
              <a:buFont typeface="Wingdings" panose="05000000000000000000" pitchFamily="2" charset="2"/>
              <a:buChar char="v"/>
            </a:pPr>
            <a:r>
              <a:rPr lang="ar-EG" b="1" smtClean="0">
                <a:latin typeface="Simplified Arabic" panose="02020603050405020304" pitchFamily="18" charset="-78"/>
                <a:cs typeface="Simplified Arabic" panose="02020603050405020304" pitchFamily="18" charset="-78"/>
              </a:rPr>
              <a:t> مستخدم </a:t>
            </a:r>
            <a:r>
              <a:rPr lang="ar-EG" b="1">
                <a:latin typeface="Simplified Arabic" panose="02020603050405020304" pitchFamily="18" charset="-78"/>
                <a:cs typeface="Simplified Arabic" panose="02020603050405020304" pitchFamily="18" charset="-78"/>
              </a:rPr>
              <a:t>واثق ومتمكن من تكنولوجيا الاتصالات والمعلومات.</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b="1" smtClean="0">
                <a:latin typeface="Simplified Arabic" panose="02020603050405020304" pitchFamily="18" charset="-78"/>
                <a:cs typeface="Simplified Arabic" panose="02020603050405020304" pitchFamily="18" charset="-78"/>
              </a:rPr>
              <a:t>‏ يستخدم </a:t>
            </a:r>
            <a:r>
              <a:rPr lang="ar-EG" b="1">
                <a:latin typeface="Simplified Arabic" panose="02020603050405020304" pitchFamily="18" charset="-78"/>
                <a:cs typeface="Simplified Arabic" panose="02020603050405020304" pitchFamily="18" charset="-78"/>
              </a:rPr>
              <a:t>تقنيات للمشاركة في الأنشطة التعليمية والثقافية والاقتصادية. </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b="1" smtClean="0">
                <a:latin typeface="Simplified Arabic" panose="02020603050405020304" pitchFamily="18" charset="-78"/>
                <a:cs typeface="Simplified Arabic" panose="02020603050405020304" pitchFamily="18" charset="-78"/>
              </a:rPr>
              <a:t>‏ يطور </a:t>
            </a:r>
            <a:r>
              <a:rPr lang="ar-EG" b="1">
                <a:latin typeface="Simplified Arabic" panose="02020603050405020304" pitchFamily="18" charset="-78"/>
                <a:cs typeface="Simplified Arabic" panose="02020603050405020304" pitchFamily="18" charset="-78"/>
              </a:rPr>
              <a:t>مهارات التفكير النقدي في الفضاء الإلكتروني.</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b="1" smtClean="0">
                <a:latin typeface="Simplified Arabic" panose="02020603050405020304" pitchFamily="18" charset="-78"/>
                <a:cs typeface="Simplified Arabic" panose="02020603050405020304" pitchFamily="18" charset="-78"/>
              </a:rPr>
              <a:t>‏ ملم </a:t>
            </a:r>
            <a:r>
              <a:rPr lang="ar-EG" b="1">
                <a:latin typeface="Simplified Arabic" panose="02020603050405020304" pitchFamily="18" charset="-78"/>
                <a:cs typeface="Simplified Arabic" panose="02020603050405020304" pitchFamily="18" charset="-78"/>
              </a:rPr>
              <a:t>بالقراءة والكتابة ولغة الرموز والنصوص والتكنولوجيات الرقمية ويوظائفها </a:t>
            </a:r>
            <a:r>
              <a:rPr lang="ar-EG" b="1" smtClean="0">
                <a:latin typeface="Simplified Arabic" panose="02020603050405020304" pitchFamily="18" charset="-78"/>
                <a:cs typeface="Simplified Arabic" panose="02020603050405020304" pitchFamily="18" charset="-78"/>
              </a:rPr>
              <a:t>بكفاءة.</a:t>
            </a:r>
          </a:p>
          <a:p>
            <a:pPr algn="just" rtl="1">
              <a:lnSpc>
                <a:spcPct val="110000"/>
              </a:lnSpc>
              <a:spcBef>
                <a:spcPts val="110"/>
              </a:spcBef>
              <a:spcAft>
                <a:spcPts val="110"/>
              </a:spcAft>
              <a:buFont typeface="Wingdings" panose="05000000000000000000" pitchFamily="2" charset="2"/>
              <a:buChar char="v"/>
            </a:pPr>
            <a:r>
              <a:rPr lang="ar-EG" smtClean="0"/>
              <a:t>‏ </a:t>
            </a:r>
            <a:r>
              <a:rPr lang="ar-EG" b="1" smtClean="0">
                <a:latin typeface="Simplified Arabic" panose="02020603050405020304" pitchFamily="18" charset="-78"/>
                <a:cs typeface="Simplified Arabic" panose="02020603050405020304" pitchFamily="18" charset="-78"/>
              </a:rPr>
              <a:t>متمكن </a:t>
            </a:r>
            <a:r>
              <a:rPr lang="ar-EG" b="1">
                <a:latin typeface="Simplified Arabic" panose="02020603050405020304" pitchFamily="18" charset="-78"/>
                <a:cs typeface="Simplified Arabic" panose="02020603050405020304" pitchFamily="18" charset="-78"/>
              </a:rPr>
              <a:t>من إدارة بيئة مليئة بالتحديات بشكل فعال.</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5100"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28767" y="266953"/>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992573" y="266954"/>
            <a:ext cx="9812740" cy="89664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سادسًا: مواصفات المواطن الرقمي </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5659" y="1259132"/>
            <a:ext cx="4899546" cy="5330494"/>
          </a:xfrm>
        </p:spPr>
      </p:pic>
    </p:spTree>
    <p:extLst>
      <p:ext uri="{BB962C8B-B14F-4D97-AF65-F5344CB8AC3E}">
        <p14:creationId xmlns:p14="http://schemas.microsoft.com/office/powerpoint/2010/main" val="369764711"/>
      </p:ext>
    </p:extLst>
  </p:cSld>
  <p:clrMapOvr>
    <a:masterClrMapping/>
  </p:clrMapOvr>
  <mc:AlternateContent xmlns:mc="http://schemas.openxmlformats.org/markup-compatibility/2006" xmlns:p14="http://schemas.microsoft.com/office/powerpoint/2010/main">
    <mc:Choice Requires="p14">
      <p:transition spd="slow" p14:dur="2000" advTm="147007"/>
    </mc:Choice>
    <mc:Fallback xmlns="">
      <p:transition spd="slow" advTm="14700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827594" y="1225769"/>
            <a:ext cx="5649036" cy="4857145"/>
          </a:xfrm>
        </p:spPr>
        <p:txBody>
          <a:bodyPr>
            <a:noAutofit/>
          </a:bodyPr>
          <a:lstStyle/>
          <a:p>
            <a:pPr algn="just" rtl="1">
              <a:lnSpc>
                <a:spcPct val="110000"/>
              </a:lnSpc>
              <a:spcBef>
                <a:spcPts val="110"/>
              </a:spcBef>
              <a:spcAft>
                <a:spcPts val="110"/>
              </a:spcAft>
              <a:buFont typeface="Wingdings" panose="05000000000000000000" pitchFamily="2" charset="2"/>
              <a:buChar char="v"/>
            </a:pPr>
            <a:r>
              <a:rPr lang="ar-EG" sz="2400" b="1" smtClean="0">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يستخدم تكنولوجيا المعلومات والاتصالات في التواصل مع الآخرين بطرق ذات معنى ايجابي. </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b="1" smtClean="0">
                <a:latin typeface="Simplified Arabic" panose="02020603050405020304" pitchFamily="18" charset="-78"/>
                <a:cs typeface="Simplified Arabic" panose="02020603050405020304" pitchFamily="18" charset="-78"/>
              </a:rPr>
              <a:t>‏ يظهر </a:t>
            </a:r>
            <a:r>
              <a:rPr lang="ar-EG" b="1">
                <a:latin typeface="Simplified Arabic" panose="02020603050405020304" pitchFamily="18" charset="-78"/>
                <a:cs typeface="Simplified Arabic" panose="02020603050405020304" pitchFamily="18" charset="-78"/>
              </a:rPr>
              <a:t>الصدق والنزاهة والسلوك الأخلاقي في استخدام التكنولوجيا الرقمية.</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b="1" smtClean="0">
                <a:latin typeface="Simplified Arabic" panose="02020603050405020304" pitchFamily="18" charset="-78"/>
                <a:cs typeface="Simplified Arabic" panose="02020603050405020304" pitchFamily="18" charset="-78"/>
              </a:rPr>
              <a:t>‏ يحترم </a:t>
            </a:r>
            <a:r>
              <a:rPr lang="ar-EG" b="1">
                <a:latin typeface="Simplified Arabic" panose="02020603050405020304" pitchFamily="18" charset="-78"/>
                <a:cs typeface="Simplified Arabic" panose="02020603050405020304" pitchFamily="18" charset="-78"/>
              </a:rPr>
              <a:t>مفاهيم الخصوصية و حرية التعبير في العالم الرقمي.</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b="1" smtClean="0">
                <a:latin typeface="Simplified Arabic" panose="02020603050405020304" pitchFamily="18" charset="-78"/>
                <a:cs typeface="Simplified Arabic" panose="02020603050405020304" pitchFamily="18" charset="-78"/>
              </a:rPr>
              <a:t>‏ يساهم </a:t>
            </a:r>
            <a:r>
              <a:rPr lang="ar-EG" b="1">
                <a:latin typeface="Simplified Arabic" panose="02020603050405020304" pitchFamily="18" charset="-78"/>
                <a:cs typeface="Simplified Arabic" panose="02020603050405020304" pitchFamily="18" charset="-78"/>
              </a:rPr>
              <a:t>ويعزز قيم المواطنة الرقمية.</a:t>
            </a: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6755" y="190738"/>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774209" y="190737"/>
            <a:ext cx="1000380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سادسًا: مواصفات المواطن الرقمي </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6755" y="1225769"/>
            <a:ext cx="5509146" cy="5461634"/>
          </a:xfrm>
        </p:spPr>
      </p:pic>
    </p:spTree>
    <p:extLst>
      <p:ext uri="{BB962C8B-B14F-4D97-AF65-F5344CB8AC3E}">
        <p14:creationId xmlns:p14="http://schemas.microsoft.com/office/powerpoint/2010/main" val="1237642697"/>
      </p:ext>
    </p:extLst>
  </p:cSld>
  <p:clrMapOvr>
    <a:masterClrMapping/>
  </p:clrMapOvr>
  <mc:AlternateContent xmlns:mc="http://schemas.openxmlformats.org/markup-compatibility/2006" xmlns:p14="http://schemas.microsoft.com/office/powerpoint/2010/main">
    <mc:Choice Requires="p14">
      <p:transition spd="slow" p14:dur="2000" advTm="98506"/>
    </mc:Choice>
    <mc:Fallback xmlns="">
      <p:transition spd="slow" advTm="985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374710" y="350375"/>
            <a:ext cx="8338782" cy="9086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453221"/>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01471" y="350375"/>
            <a:ext cx="1366626" cy="860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10</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8" name="عنصر نائب للمحتوى 7"/>
          <p:cNvSpPr>
            <a:spLocks noGrp="1"/>
          </p:cNvSpPr>
          <p:nvPr>
            <p:ph sz="half" idx="2"/>
          </p:nvPr>
        </p:nvSpPr>
        <p:spPr>
          <a:xfrm>
            <a:off x="1876057" y="1507154"/>
            <a:ext cx="9336088" cy="3876959"/>
          </a:xfrm>
          <a:prstGeom prst="rect">
            <a:avLst/>
          </a:prstGeom>
        </p:spPr>
        <p:txBody>
          <a:bodyPr wrap="square">
            <a:spAutoFit/>
          </a:bodyPr>
          <a:lstStyle/>
          <a:p>
            <a:pPr algn="just" rtl="1">
              <a:lnSpc>
                <a:spcPct val="110000"/>
              </a:lnSpc>
              <a:spcBef>
                <a:spcPts val="110"/>
              </a:spcBef>
              <a:spcAft>
                <a:spcPts val="110"/>
              </a:spcAft>
              <a:buFont typeface="Wingdings" panose="05000000000000000000" pitchFamily="2" charset="2"/>
              <a:buChar char="v"/>
            </a:pPr>
            <a:r>
              <a:rPr lang="ar-EG" sz="3600" b="1">
                <a:latin typeface="Simplified Arabic" panose="02020603050405020304" pitchFamily="18" charset="-78"/>
                <a:cs typeface="Simplified Arabic" panose="02020603050405020304" pitchFamily="18" charset="-78"/>
              </a:rPr>
              <a:t>أولًا: مفهوم المواطنة 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sz="3600" b="1">
                <a:latin typeface="Simplified Arabic" panose="02020603050405020304" pitchFamily="18" charset="-78"/>
                <a:cs typeface="Simplified Arabic" panose="02020603050405020304" pitchFamily="18" charset="-78"/>
              </a:rPr>
              <a:t>‏ثانيًا: ‏أهمية المواطنة الرقمية.</a:t>
            </a:r>
          </a:p>
          <a:p>
            <a:pPr algn="just" rtl="1">
              <a:lnSpc>
                <a:spcPct val="110000"/>
              </a:lnSpc>
              <a:spcBef>
                <a:spcPts val="110"/>
              </a:spcBef>
              <a:spcAft>
                <a:spcPts val="110"/>
              </a:spcAft>
              <a:buFont typeface="Wingdings" panose="05000000000000000000" pitchFamily="2" charset="2"/>
              <a:buChar char="v"/>
            </a:pPr>
            <a:r>
              <a:rPr lang="ar-EG" sz="3600" b="1">
                <a:latin typeface="Simplified Arabic" panose="02020603050405020304" pitchFamily="18" charset="-78"/>
                <a:cs typeface="Simplified Arabic" panose="02020603050405020304" pitchFamily="18" charset="-78"/>
              </a:rPr>
              <a:t>ثالثًا: أهداف المواطنة 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sz="3600" b="1">
                <a:latin typeface="Simplified Arabic" panose="02020603050405020304" pitchFamily="18" charset="-78"/>
                <a:cs typeface="Simplified Arabic" panose="02020603050405020304" pitchFamily="18" charset="-78"/>
              </a:rPr>
              <a:t>رابعًا: محاور المواطنة 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r>
              <a:rPr lang="ar-EG" sz="3600" b="1">
                <a:latin typeface="Simplified Arabic" panose="02020603050405020304" pitchFamily="18" charset="-78"/>
                <a:cs typeface="Simplified Arabic" panose="02020603050405020304" pitchFamily="18" charset="-78"/>
              </a:rPr>
              <a:t>‏خامسًا: مهارات المواطنة الرقمية.</a:t>
            </a:r>
          </a:p>
          <a:p>
            <a:pPr algn="just" rtl="1">
              <a:lnSpc>
                <a:spcPct val="110000"/>
              </a:lnSpc>
              <a:spcBef>
                <a:spcPts val="110"/>
              </a:spcBef>
              <a:spcAft>
                <a:spcPts val="110"/>
              </a:spcAft>
              <a:buFont typeface="Wingdings" panose="05000000000000000000" pitchFamily="2" charset="2"/>
              <a:buChar char="v"/>
            </a:pPr>
            <a:r>
              <a:rPr lang="ar-EG" sz="3600" b="1">
                <a:latin typeface="Simplified Arabic" panose="02020603050405020304" pitchFamily="18" charset="-78"/>
                <a:cs typeface="Simplified Arabic" panose="02020603050405020304" pitchFamily="18" charset="-78"/>
              </a:rPr>
              <a:t>سادسًا: مواصفات المواطن الرقمي.</a:t>
            </a:r>
            <a:endParaRPr lang="en-US" sz="36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63397239"/>
      </p:ext>
    </p:extLst>
  </p:cSld>
  <p:clrMapOvr>
    <a:masterClrMapping/>
  </p:clrMapOvr>
  <mc:AlternateContent xmlns:mc="http://schemas.openxmlformats.org/markup-compatibility/2006" xmlns:p14="http://schemas.microsoft.com/office/powerpoint/2010/main">
    <mc:Choice Requires="p14">
      <p:transition spd="slow" p14:dur="2000" advTm="180266"/>
    </mc:Choice>
    <mc:Fallback xmlns="">
      <p:transition spd="slow" advTm="18026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smtClean="0">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metadata/properties"/>
    <ds:schemaRef ds:uri="http://purl.org/dc/terms/"/>
    <ds:schemaRef ds:uri="http://schemas.microsoft.com/office/infopath/2007/PartnerControls"/>
    <ds:schemaRef ds:uri="http://schemas.microsoft.com/office/2006/documentManagement/types"/>
    <ds:schemaRef ds:uri="http://purl.org/dc/elements/1.1/"/>
    <ds:schemaRef ds:uri="688354b5-287c-4cda-825e-1d7935aea40e"/>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7213</TotalTime>
  <Words>2920</Words>
  <Application>Microsoft Office PowerPoint</Application>
  <PresentationFormat>ملء الشاشة</PresentationFormat>
  <Paragraphs>318</Paragraphs>
  <Slides>41</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41</vt:i4>
      </vt:variant>
    </vt:vector>
  </HeadingPairs>
  <TitlesOfParts>
    <vt:vector size="50"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مقدمة</vt:lpstr>
      <vt:lpstr>مقدمة</vt:lpstr>
      <vt:lpstr>مقدمة</vt:lpstr>
      <vt:lpstr>أولًا: مفهوم المواطنة الرقمية</vt:lpstr>
      <vt:lpstr>ثانيًا: أهمية المواطنة الرقمية</vt:lpstr>
      <vt:lpstr>ثانيًا: أهمية المواطنة الرقمية</vt:lpstr>
      <vt:lpstr>ثانيًا: أهمية المواطنة الرقمية</vt:lpstr>
      <vt:lpstr>‏</vt:lpstr>
      <vt:lpstr>‏</vt:lpstr>
      <vt:lpstr>عرض تقديمي في PowerPoint</vt:lpstr>
      <vt:lpstr>ثالثًا: أهداف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رابعًا: محاور المواطنة الرقمية</vt:lpstr>
      <vt:lpstr>خامسًا: مهارات المواطنة الرقمية</vt:lpstr>
      <vt:lpstr>خامسًا: مهارات المواطنة الرقمية</vt:lpstr>
      <vt:lpstr>خامسًا: مهارات المواطنة الرقمية</vt:lpstr>
      <vt:lpstr>سادسًا: مواصفات المواطن الرقمي </vt:lpstr>
      <vt:lpstr>سادسًا: مواصفات المواطن الرقمي </vt:lpstr>
      <vt:lpstr>سادسًا: مواصفات المواطن الرقمي </vt:lpstr>
      <vt:lpstr>ملخص المحاضرة</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elfady</cp:lastModifiedBy>
  <cp:revision>904</cp:revision>
  <dcterms:created xsi:type="dcterms:W3CDTF">2023-04-29T09:08:00Z</dcterms:created>
  <dcterms:modified xsi:type="dcterms:W3CDTF">2024-08-02T22:02:14Z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