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276" r:id="rId3"/>
    <p:sldId id="739" r:id="rId4"/>
    <p:sldId id="754" r:id="rId5"/>
    <p:sldId id="755" r:id="rId6"/>
    <p:sldId id="775" r:id="rId7"/>
    <p:sldId id="780" r:id="rId8"/>
    <p:sldId id="776" r:id="rId9"/>
    <p:sldId id="777" r:id="rId10"/>
    <p:sldId id="778" r:id="rId11"/>
    <p:sldId id="779" r:id="rId12"/>
    <p:sldId id="781" r:id="rId13"/>
    <p:sldId id="782" r:id="rId14"/>
    <p:sldId id="783" r:id="rId15"/>
    <p:sldId id="784" r:id="rId16"/>
    <p:sldId id="756" r:id="rId17"/>
    <p:sldId id="753" r:id="rId18"/>
    <p:sldId id="757" r:id="rId19"/>
    <p:sldId id="758" r:id="rId20"/>
    <p:sldId id="759" r:id="rId21"/>
    <p:sldId id="760" r:id="rId22"/>
    <p:sldId id="761" r:id="rId23"/>
    <p:sldId id="762" r:id="rId24"/>
    <p:sldId id="763" r:id="rId25"/>
    <p:sldId id="764" r:id="rId26"/>
    <p:sldId id="765" r:id="rId27"/>
    <p:sldId id="766" r:id="rId28"/>
    <p:sldId id="767" r:id="rId29"/>
    <p:sldId id="785" r:id="rId30"/>
    <p:sldId id="786" r:id="rId31"/>
    <p:sldId id="787" r:id="rId32"/>
    <p:sldId id="806" r:id="rId33"/>
    <p:sldId id="789" r:id="rId34"/>
    <p:sldId id="791" r:id="rId35"/>
    <p:sldId id="792" r:id="rId36"/>
    <p:sldId id="807" r:id="rId37"/>
    <p:sldId id="808" r:id="rId38"/>
    <p:sldId id="793" r:id="rId39"/>
    <p:sldId id="794" r:id="rId40"/>
    <p:sldId id="795" r:id="rId41"/>
    <p:sldId id="796" r:id="rId42"/>
    <p:sldId id="797" r:id="rId43"/>
    <p:sldId id="798" r:id="rId44"/>
    <p:sldId id="799" r:id="rId45"/>
    <p:sldId id="800" r:id="rId46"/>
    <p:sldId id="801" r:id="rId47"/>
    <p:sldId id="802" r:id="rId48"/>
    <p:sldId id="803" r:id="rId49"/>
    <p:sldId id="804" r:id="rId50"/>
    <p:sldId id="805" r:id="rId51"/>
    <p:sldId id="809" r:id="rId52"/>
    <p:sldId id="810" r:id="rId53"/>
    <p:sldId id="818" r:id="rId54"/>
    <p:sldId id="819" r:id="rId55"/>
    <p:sldId id="820" r:id="rId56"/>
    <p:sldId id="821"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Lst>
        </p14:section>
        <p14:section name="Untitled Section" id="{2F6AD2C2-46A9-4BC4-94FF-3A698A8E8EFB}">
          <p14:sldIdLst>
            <p14:sldId id="739"/>
            <p14:sldId id="754"/>
            <p14:sldId id="755"/>
            <p14:sldId id="775"/>
            <p14:sldId id="780"/>
            <p14:sldId id="776"/>
            <p14:sldId id="777"/>
            <p14:sldId id="778"/>
            <p14:sldId id="779"/>
            <p14:sldId id="781"/>
            <p14:sldId id="782"/>
            <p14:sldId id="783"/>
            <p14:sldId id="784"/>
            <p14:sldId id="756"/>
            <p14:sldId id="753"/>
            <p14:sldId id="757"/>
            <p14:sldId id="758"/>
            <p14:sldId id="759"/>
            <p14:sldId id="760"/>
            <p14:sldId id="761"/>
            <p14:sldId id="762"/>
            <p14:sldId id="763"/>
            <p14:sldId id="764"/>
            <p14:sldId id="765"/>
            <p14:sldId id="766"/>
            <p14:sldId id="767"/>
            <p14:sldId id="785"/>
            <p14:sldId id="786"/>
            <p14:sldId id="787"/>
            <p14:sldId id="806"/>
            <p14:sldId id="789"/>
            <p14:sldId id="791"/>
            <p14:sldId id="792"/>
            <p14:sldId id="807"/>
            <p14:sldId id="808"/>
            <p14:sldId id="793"/>
            <p14:sldId id="794"/>
            <p14:sldId id="795"/>
            <p14:sldId id="796"/>
            <p14:sldId id="797"/>
            <p14:sldId id="798"/>
            <p14:sldId id="799"/>
            <p14:sldId id="800"/>
            <p14:sldId id="801"/>
            <p14:sldId id="802"/>
            <p14:sldId id="803"/>
            <p14:sldId id="804"/>
            <p14:sldId id="805"/>
            <p14:sldId id="809"/>
            <p14:sldId id="810"/>
            <p14:sldId id="818"/>
            <p14:sldId id="819"/>
            <p14:sldId id="820"/>
            <p14:sldId id="82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AC748"/>
    <a:srgbClr val="000000"/>
    <a:srgbClr val="669BBC"/>
    <a:srgbClr val="2D3956"/>
    <a:srgbClr val="8E5A6D"/>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0037" autoAdjust="0"/>
  </p:normalViewPr>
  <p:slideViewPr>
    <p:cSldViewPr snapToGrid="0">
      <p:cViewPr varScale="1">
        <p:scale>
          <a:sx n="83" d="100"/>
          <a:sy n="83" d="100"/>
        </p:scale>
        <p:origin x="9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12T03:20:30.203"/>
    </inkml:context>
    <inkml:brush xml:id="br0">
      <inkml:brushProperty name="width" value="0.05" units="cm"/>
      <inkml:brushProperty name="height" value="0.05" units="cm"/>
      <inkml:brushProperty name="color" value="#E71224"/>
    </inkml:brush>
  </inkml:definitions>
  <inkml:trace contextRef="#ctx0" brushRef="#br0">3297 10 24575,'-23'0'0,"-151"-5"0,-42 0 0,-539 41 0,5 54 0,738-88 0,-329 65 0,290-53 0,1 2 0,0 2 0,1 2 0,-71 41 0,31-3 0,3 3 0,2 4 0,4 3 0,2 4 0,4 3 0,-69 90 0,151-180 0,0-1 0,8-25 0,-1 3 0,113-233 0,-86 184 0,-31 65 0,10-32 0,-19 47 0,0 0 0,0 0 0,0 1 0,-1-1 0,0 0 0,-1 0 0,0 0 0,0 0 0,-2-12 0,1 16 0,0-1 0,-1 1 0,1 0 0,-1 0 0,0 0 0,0 1 0,0-1 0,0 0 0,-1 1 0,1-1 0,-1 1 0,1 0 0,-1 0 0,0 0 0,0 0 0,0 0 0,0 0 0,0 1 0,0 0 0,0-1 0,-6 0 0,6 4 0,1-1 0,0 1 0,-1 0 0,1 0 0,0 0 0,0 0 0,0 0 0,0 0 0,1 1 0,-4 4 0,1-1 0,-26 35 0,2 0 0,2 2 0,2 1 0,1 2 0,3 0 0,1 0 0,3 2 0,2 0 0,1 1 0,3 1 0,3-1 0,-3 72 0,10-120 0,-1 0 0,1 0 0,0 0 0,0 0 0,0 0 0,0 0 0,0 0 0,0-1 0,1 1 0,-1 0 0,0 0 0,0 0 0,1 0 0,-1 0 0,0-1 0,1 1 0,-1 0 0,1 0 0,-1 0 0,1-1 0,-1 1 0,1 0 0,0-1 0,-1 1 0,1-1 0,0 1 0,0 0 0,2 0 0,-1-1 0,1 0 0,-1 0 0,1 0 0,-1 0 0,0 0 0,1 0 0,-1 0 0,4-2 0,320-75 0,14-3 0,-325 77 17,90-11 303,-91 13-604,-1 0 0,1 1 1,0 1-1,0 1 1,20 4-1,-21-3-6542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12T03:22:36.202"/>
    </inkml:context>
    <inkml:brush xml:id="br0">
      <inkml:brushProperty name="width" value="0.05" units="cm"/>
      <inkml:brushProperty name="height" value="0.05" units="cm"/>
      <inkml:brushProperty name="color" value="#E71224"/>
    </inkml:brush>
  </inkml:definitions>
  <inkml:trace contextRef="#ctx0" brushRef="#br0">898 1803 24575,'0'0'0,"0"0"0,0 0 0,0 0 0,-4-10 0,-66-229 0,39 121 0,-37-150 0,-37-119 0,90 340 0,-3 2 0,-43-82 0,46 101 0,-2 0 0,-1 1 0,-1 2 0,-1-1 0,-40-35 0,25 26 0,3-1 0,1-2 0,-38-55 0,31 39 0,28 39 0,0-1 0,0-1 0,-7-17 0,14 27 0,0 0 0,1 1 0,-2-1 0,1 1 0,0 0 0,-1 0 0,0 0 0,0 0 0,0 1 0,0 0 0,0 0 0,-1 0 0,0 0 0,-5-2 0,9 5 0,0 0 0,0 0 0,0 1 0,0-1 0,0 0 0,0 1 0,1-1 0,-1 0 0,0 1 0,0-1 0,0 1 0,0-1 0,0 1 0,1 0 0,-1-1 0,0 1 0,1 0 0,-1-1 0,0 1 0,1 0 0,-1 0 0,1 0 0,-1 0 0,1 0 0,0-1 0,-1 1 0,0 2 0,-9 31 0,8-28 0,-7 35 0,2 1 0,-4 76 0,9 73 0,2-141 0,2-79 0,1-1 0,2 1 0,0 0 0,2 0 0,1 0 0,2 1 0,16-35 0,-24 59 0,1-1 0,0 1 0,0 0 0,0 0 0,0 0 0,1 0 0,-1 1 0,1-1 0,0 1 0,0 0 0,1 0 0,-1 0 0,0 1 0,1-1 0,0 1 0,-1 0 0,1 1 0,10-3 0,7-1 0,-1 2 0,1 1 0,24-1 0,-26 3 0,199-1-1365,-169 3-5461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91800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46880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91257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22188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83148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24719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4949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97866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5886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699032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00771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89945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3</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6677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يمكن التعامل مع تصنيف نظام التفاعل بين الإنسان والروبوت (</a:t>
            </a:r>
            <a:r>
              <a:rPr lang="en-CA" dirty="0"/>
              <a:t>HRI) </a:t>
            </a:r>
            <a:r>
              <a:rPr lang="ar-SA" dirty="0"/>
              <a:t>من عدة أبعاد، مما يعكس الطبيعة المتعددة الأوجه لكيفية تفاعل البشر والروبوتات. يساعد التصنيف في فهم وتصميم وتقييم أنظمة </a:t>
            </a:r>
            <a:r>
              <a:rPr lang="en-CA" dirty="0"/>
              <a:t>HRI </a:t>
            </a:r>
            <a:r>
              <a:rPr lang="ar-SA" dirty="0"/>
              <a:t>عبر مختلف المجالات. فيما يلي نظرة عامة على أبعاد التصنيف الشائعة في </a:t>
            </a:r>
            <a:endParaRPr lang="en-CA" dirty="0"/>
          </a:p>
          <a:p>
            <a:pPr algn="r" rtl="1"/>
            <a:r>
              <a:rPr lang="ar-SA" dirty="0"/>
              <a:t>الهدف: يوفر تصنيف أنظمة </a:t>
            </a:r>
            <a:r>
              <a:rPr lang="en-CA" dirty="0"/>
              <a:t>HRI </a:t>
            </a:r>
            <a:r>
              <a:rPr lang="ar-SA" dirty="0"/>
              <a:t>إطارًا لفهم الطرق المتنوعة التي يمكن أن يتفاعل بها الروبوتات والبشر.</a:t>
            </a:r>
            <a:r>
              <a:rPr lang="en-CA" dirty="0"/>
              <a:t>HRI:</a:t>
            </a:r>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88001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marL="228600" indent="-228600" algn="r" rtl="1">
              <a:buAutoNum type="arabicPeriod"/>
            </a:pPr>
            <a:r>
              <a:rPr lang="ar-SA" dirty="0"/>
              <a:t>نوع التفاعل</a:t>
            </a:r>
            <a:r>
              <a:rPr lang="en-US" dirty="0"/>
              <a:t>:</a:t>
            </a:r>
          </a:p>
          <a:p>
            <a:pPr marL="0" indent="0" algn="r" rtl="1">
              <a:buNone/>
            </a:pPr>
            <a:r>
              <a:rPr lang="ar-SA" dirty="0"/>
              <a:t>التشغيل عن بعد: يتحكم المشغل البشري في الروبوت من مسافة بعيدة، وغالبًا ما يستخدم واجهة التحكم عن بعد. وتشمل التطبيقات الطيران بدون طيار، والجراحة عن بعد، والاستكشاف في البيئات الخطرة.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82140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الروبوتات المستقلة: تعمل الروبوتات بشكل مستقل بناءً على سلوكيات مبرمجة مسبقًا أو قرارات تعتمد على الذكاء الاصطناعي، مع الحد الأدنى من التدخل البشري. وتشمل الأمثلة روبوتات التنظيف المنزلية المستقلة والمركبات ذاتية القيادة.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074674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الروبوتات التعاونية (</a:t>
            </a:r>
            <a:r>
              <a:rPr lang="en-CA" dirty="0" err="1"/>
              <a:t>Cobots</a:t>
            </a:r>
            <a:r>
              <a:rPr lang="en-CA" dirty="0"/>
              <a:t>): </a:t>
            </a:r>
            <a:r>
              <a:rPr lang="ar-SA" dirty="0"/>
              <a:t>الروبوتات التي تعمل جنبًا إلى جنب مع البشر في المساحات المشتركة، وتساعد العمال البشريين بشكل مباشر. شائع في خطوط التصنيع والتجميع.</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325198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2. الديناميكيات الاجتماعية</a:t>
            </a:r>
            <a:r>
              <a:rPr lang="en-CA" dirty="0"/>
              <a:t>:</a:t>
            </a:r>
          </a:p>
          <a:p>
            <a:pPr algn="r" rtl="1"/>
            <a:r>
              <a:rPr lang="ar-SA" dirty="0"/>
              <a:t>الروبوتات الاجتماعية: الروبوتات المصممة للتعامل مع البشر على المستوى الاجتماعي أو العاطفي، مثل الروبوتات المرافقة لكبار السن أو الروبوتات التعليمية للأطفال.</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7086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الروبوتات المساعدة: التركيز على المهام الوظيفية دون الحاجة إلى التفاعل الاجتماعي أو العاطفي، مثل روبوتات المستودعات أو الطائرات الزراعية بدون طيار.</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765368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3. مستوى الحكم الذاتي</a:t>
            </a:r>
            <a:r>
              <a:rPr lang="en-CA" dirty="0"/>
              <a:t>::</a:t>
            </a:r>
          </a:p>
          <a:p>
            <a:pPr algn="r" rtl="1"/>
            <a:r>
              <a:rPr lang="ar-SA" dirty="0"/>
              <a:t>ذاتية التحكم بالكامل: روبوتات قادرة على أداء المهام دون تدخل بشري، بناءً على بيانات الاستشعار والخوارزميات المحددة مسبقًا أو التعلم.</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33656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شبه مستقلة: الروبوتات التي تتطلب توجيهًا بشريًا أو اتخاذ قرار في بعض الأحيان لأداء المهام.</a:t>
            </a:r>
            <a:endParaRPr lang="en-CA" dirty="0"/>
          </a:p>
          <a:p>
            <a:pPr algn="r" rtl="1"/>
            <a:r>
              <a:rPr lang="ar-SA" dirty="0"/>
              <a:t>يدوية/يتم تشغيلها عن بعد: روبوتات يتم التحكم فيها بالكامل من قبل البشر، دون قدرات ذاتية.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24362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4. التفاعل الجسدي مقابل التفاعل غير الجسدي</a:t>
            </a:r>
            <a:endParaRPr lang="en-CA" dirty="0"/>
          </a:p>
          <a:p>
            <a:pPr algn="r" rtl="1"/>
            <a:r>
              <a:rPr lang="ar-SA" dirty="0"/>
              <a:t>التفاعل الجسدي (</a:t>
            </a:r>
            <a:r>
              <a:rPr lang="en-CA" dirty="0" err="1"/>
              <a:t>pHRI</a:t>
            </a:r>
            <a:r>
              <a:rPr lang="en-CA" dirty="0"/>
              <a:t>): </a:t>
            </a:r>
            <a:r>
              <a:rPr lang="ar-SA" dirty="0"/>
              <a:t>يتضمن الاتصال الجسدي المباشر بين الإنسان والروبوت. يتضمن ذلك التلاعب التعاوني بالأشياء والمساعدة الجسدية والتواصل القائم على اللمس.</a:t>
            </a:r>
            <a:endParaRPr lang="en-CA" dirty="0"/>
          </a:p>
          <a:p>
            <a:pPr algn="r" rtl="1"/>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71169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التفاعل غير الجسدي: يتضمن التفاعل من خلال وسائل بصرية أو سمعية أو غيرها من الوسائل غير اللمسية، مثل الأوامر والتحكم من خلال الواجهات الصوتية أو الرسومية.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696829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5. الغرض أو مجال التطبيق</a:t>
            </a:r>
            <a:r>
              <a:rPr lang="en-CA" dirty="0"/>
              <a:t>:</a:t>
            </a:r>
          </a:p>
          <a:p>
            <a:pPr algn="r" rtl="1"/>
            <a:r>
              <a:rPr lang="en-CA" dirty="0"/>
              <a:t>HRI </a:t>
            </a:r>
            <a:r>
              <a:rPr lang="ar-SA" dirty="0"/>
              <a:t>الصناعي: يركز التفاعل على التصنيع والتجميع والتطبيقات الصناعية الأخرى. الكفاءة والسلامة هي الاهتمامات الرئيسية.</a:t>
            </a:r>
          </a:p>
          <a:p>
            <a:pPr algn="r" rtl="1"/>
            <a:r>
              <a:rPr lang="en-CA" dirty="0"/>
              <a:t>HRI </a:t>
            </a:r>
            <a:r>
              <a:rPr lang="ar-SA" dirty="0"/>
              <a:t>الطبي: يتضمن الروبوتات الجراحية وروبوتات إعادة التأهيل وتطبيقات الرعاية الصحية الأخرى. الدقة والموثوقية أمر بالغ الأهمية.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95910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خدمة </a:t>
            </a:r>
            <a:r>
              <a:rPr lang="en-CA" dirty="0"/>
              <a:t>HRI: </a:t>
            </a:r>
            <a:r>
              <a:rPr lang="ar-SA" dirty="0"/>
              <a:t>تشمل روبوتات الخدمة والمساعدة في مجال البيع بالتجزئة والضيافة والعناية الشخصية. تعتبر سهولة الاستخدام وتجربة المستخدم من النقاط المحورية.</a:t>
            </a:r>
          </a:p>
          <a:p>
            <a:pPr algn="r" rtl="1"/>
            <a:r>
              <a:rPr lang="en-CA" dirty="0"/>
              <a:t>HRI </a:t>
            </a:r>
            <a:r>
              <a:rPr lang="ar-SA" dirty="0"/>
              <a:t>التعليمي: الروبوتات المستخدمة كوسائل تعليمية أو منصات تعليمية. تعد المشاركة والقدرة على التكيف مع أساليب التعلم المختلفة أمرًا مهمًا.</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091876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 مدة وطبيعة التفاعل</a:t>
            </a:r>
            <a:r>
              <a:rPr lang="en-CA" dirty="0"/>
              <a:t>:</a:t>
            </a:r>
          </a:p>
          <a:p>
            <a:pPr algn="r" rtl="1"/>
            <a:r>
              <a:rPr lang="ar-SA" dirty="0"/>
              <a:t>التفاعل قصير المدى: لقاءات قصيرة بين البشر والروبوتات، نموذجية في الأماكن العامة أو لمهام محددة.</a:t>
            </a:r>
          </a:p>
          <a:p>
            <a:pPr algn="r" rtl="1"/>
            <a:r>
              <a:rPr lang="ar-SA" dirty="0"/>
              <a:t>التفاعل طويل الأمد: التفاعل لفترة طويلة مع مرور الوقت، وهو أمر شائع في الروبوتات المرافقة أو عندما يتم دمج الروبوتات في الروتين اليومي.</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07614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23246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082312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456772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057301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360227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818205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7933324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167841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1631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06755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10039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523092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517688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071477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272987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816345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6693543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46471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935117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9993807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7848838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6255006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6348740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18143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29375529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2119394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5356956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904478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8517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customXml" Target="../ink/ink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2.png"/><Relationship Id="rId5" Type="http://schemas.openxmlformats.org/officeDocument/2006/relationships/customXml" Target="../ink/ink1.xml"/><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hyperlink" Target="https://www.w3schools.com/colors/colors_rgb.asp" TargetMode="Externa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32.jpeg"/><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34.jpe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image" Target="../media/image38.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1.png"/><Relationship Id="rId4"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37.png"/><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3.xml"/><Relationship Id="rId5" Type="http://schemas.openxmlformats.org/officeDocument/2006/relationships/image" Target="../media/image48.png"/><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3.xml"/><Relationship Id="rId5" Type="http://schemas.openxmlformats.org/officeDocument/2006/relationships/image" Target="../media/image50.png"/><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51.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3.xml"/><Relationship Id="rId4" Type="http://schemas.openxmlformats.org/officeDocument/2006/relationships/image" Target="../media/image53.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8.svg"/><Relationship Id="rId2" Type="http://schemas.openxmlformats.org/officeDocument/2006/relationships/image" Target="../media/image54.jpeg"/><Relationship Id="rId1" Type="http://schemas.openxmlformats.org/officeDocument/2006/relationships/slideLayout" Target="../slideLayouts/slideLayout14.xml"/><Relationship Id="rId6" Type="http://schemas.openxmlformats.org/officeDocument/2006/relationships/image" Target="../media/image57.png"/><Relationship Id="rId5" Type="http://schemas.openxmlformats.org/officeDocument/2006/relationships/image" Target="../media/image3.png"/><Relationship Id="rId4"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54524A76-C690-7CA9-C994-BC8E1F2F32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551" y="2294936"/>
            <a:ext cx="6342341" cy="30938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ebots documentation: GCTronic' e-puck">
            <a:extLst>
              <a:ext uri="{FF2B5EF4-FFF2-40B4-BE49-F238E27FC236}">
                <a16:creationId xmlns:a16="http://schemas.microsoft.com/office/drawing/2014/main" id="{C4F8DB92-A65F-C2D0-09F2-9A2F31CFDB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2040" y="2380753"/>
            <a:ext cx="333375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85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D34E386-8ED2-37E8-F88C-9EC5F94BAD9E}"/>
              </a:ext>
            </a:extLst>
          </p:cNvPr>
          <p:cNvSpPr txBox="1"/>
          <p:nvPr/>
        </p:nvSpPr>
        <p:spPr>
          <a:xfrm>
            <a:off x="2368038" y="617774"/>
            <a:ext cx="6097314" cy="369332"/>
          </a:xfrm>
          <a:prstGeom prst="rect">
            <a:avLst/>
          </a:prstGeom>
          <a:noFill/>
        </p:spPr>
        <p:txBody>
          <a:bodyPr wrap="square">
            <a:spAutoFit/>
          </a:bodyPr>
          <a:lstStyle/>
          <a:p>
            <a:pPr algn="l"/>
            <a:r>
              <a:rPr lang="en-CA" b="1" i="0" dirty="0">
                <a:solidFill>
                  <a:srgbClr val="0F0F0F"/>
                </a:solidFill>
                <a:effectLst/>
                <a:latin typeface="Roboto" panose="02000000000000000000" pitchFamily="2" charset="0"/>
              </a:rPr>
              <a:t>ADD Obstacle (ROCK) in </a:t>
            </a:r>
            <a:r>
              <a:rPr lang="en-CA" b="1" i="0" dirty="0" err="1">
                <a:solidFill>
                  <a:srgbClr val="0F0F0F"/>
                </a:solidFill>
                <a:effectLst/>
                <a:latin typeface="Roboto" panose="02000000000000000000" pitchFamily="2" charset="0"/>
              </a:rPr>
              <a:t>Webots</a:t>
            </a:r>
            <a:endParaRPr lang="en-CA" b="1" i="0" dirty="0">
              <a:solidFill>
                <a:srgbClr val="0F0F0F"/>
              </a:solidFill>
              <a:effectLst/>
              <a:latin typeface="Roboto" panose="02000000000000000000" pitchFamily="2" charset="0"/>
            </a:endParaRPr>
          </a:p>
        </p:txBody>
      </p:sp>
      <p:pic>
        <p:nvPicPr>
          <p:cNvPr id="9" name="Picture 8">
            <a:extLst>
              <a:ext uri="{FF2B5EF4-FFF2-40B4-BE49-F238E27FC236}">
                <a16:creationId xmlns:a16="http://schemas.microsoft.com/office/drawing/2014/main" id="{5AD7FB2A-A604-54D9-BB86-543F2217AAC7}"/>
              </a:ext>
            </a:extLst>
          </p:cNvPr>
          <p:cNvPicPr>
            <a:picLocks noChangeAspect="1"/>
          </p:cNvPicPr>
          <p:nvPr/>
        </p:nvPicPr>
        <p:blipFill>
          <a:blip r:embed="rId4"/>
          <a:stretch>
            <a:fillRect/>
          </a:stretch>
        </p:blipFill>
        <p:spPr>
          <a:xfrm>
            <a:off x="449902" y="1849981"/>
            <a:ext cx="5646098" cy="3304436"/>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Ink 10">
                <a:extLst>
                  <a:ext uri="{FF2B5EF4-FFF2-40B4-BE49-F238E27FC236}">
                    <a16:creationId xmlns:a16="http://schemas.microsoft.com/office/drawing/2014/main" id="{D8DD42E0-47C3-B8F9-CA95-72D33449554D}"/>
                  </a:ext>
                </a:extLst>
              </p14:cNvPr>
              <p14:cNvContentPartPr/>
              <p14:nvPr/>
            </p14:nvContentPartPr>
            <p14:xfrm>
              <a:off x="792782" y="1626654"/>
              <a:ext cx="1187280" cy="338760"/>
            </p14:xfrm>
          </p:contentPart>
        </mc:Choice>
        <mc:Fallback xmlns="">
          <p:pic>
            <p:nvPicPr>
              <p:cNvPr id="11" name="Ink 10">
                <a:extLst>
                  <a:ext uri="{FF2B5EF4-FFF2-40B4-BE49-F238E27FC236}">
                    <a16:creationId xmlns:a16="http://schemas.microsoft.com/office/drawing/2014/main" id="{D8DD42E0-47C3-B8F9-CA95-72D33449554D}"/>
                  </a:ext>
                </a:extLst>
              </p:cNvPr>
              <p:cNvPicPr/>
              <p:nvPr/>
            </p:nvPicPr>
            <p:blipFill>
              <a:blip r:embed="rId6"/>
              <a:stretch>
                <a:fillRect/>
              </a:stretch>
            </p:blipFill>
            <p:spPr>
              <a:xfrm>
                <a:off x="783782" y="1617654"/>
                <a:ext cx="1204920" cy="356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81F60E3A-45E7-07E0-DF79-C0D90E0016C4}"/>
                  </a:ext>
                </a:extLst>
              </p14:cNvPr>
              <p14:cNvContentPartPr/>
              <p14:nvPr/>
            </p14:nvContentPartPr>
            <p14:xfrm>
              <a:off x="3498629" y="3332880"/>
              <a:ext cx="323280" cy="649440"/>
            </p14:xfrm>
          </p:contentPart>
        </mc:Choice>
        <mc:Fallback xmlns="">
          <p:pic>
            <p:nvPicPr>
              <p:cNvPr id="15" name="Ink 14">
                <a:extLst>
                  <a:ext uri="{FF2B5EF4-FFF2-40B4-BE49-F238E27FC236}">
                    <a16:creationId xmlns:a16="http://schemas.microsoft.com/office/drawing/2014/main" id="{81F60E3A-45E7-07E0-DF79-C0D90E0016C4}"/>
                  </a:ext>
                </a:extLst>
              </p:cNvPr>
              <p:cNvPicPr/>
              <p:nvPr/>
            </p:nvPicPr>
            <p:blipFill>
              <a:blip r:embed="rId8"/>
              <a:stretch>
                <a:fillRect/>
              </a:stretch>
            </p:blipFill>
            <p:spPr>
              <a:xfrm>
                <a:off x="3489989" y="3323880"/>
                <a:ext cx="340920" cy="667080"/>
              </a:xfrm>
              <a:prstGeom prst="rect">
                <a:avLst/>
              </a:prstGeom>
            </p:spPr>
          </p:pic>
        </mc:Fallback>
      </mc:AlternateContent>
      <p:pic>
        <p:nvPicPr>
          <p:cNvPr id="17" name="Picture 16">
            <a:extLst>
              <a:ext uri="{FF2B5EF4-FFF2-40B4-BE49-F238E27FC236}">
                <a16:creationId xmlns:a16="http://schemas.microsoft.com/office/drawing/2014/main" id="{B44DA122-FDDC-D77D-7218-6E5ADF04EF48}"/>
              </a:ext>
            </a:extLst>
          </p:cNvPr>
          <p:cNvPicPr>
            <a:picLocks noChangeAspect="1"/>
          </p:cNvPicPr>
          <p:nvPr/>
        </p:nvPicPr>
        <p:blipFill>
          <a:blip r:embed="rId9"/>
          <a:stretch>
            <a:fillRect/>
          </a:stretch>
        </p:blipFill>
        <p:spPr>
          <a:xfrm>
            <a:off x="6223571" y="1200647"/>
            <a:ext cx="2422058" cy="3237346"/>
          </a:xfrm>
          <a:prstGeom prst="rect">
            <a:avLst/>
          </a:prstGeom>
        </p:spPr>
      </p:pic>
      <p:pic>
        <p:nvPicPr>
          <p:cNvPr id="19" name="Picture 18">
            <a:extLst>
              <a:ext uri="{FF2B5EF4-FFF2-40B4-BE49-F238E27FC236}">
                <a16:creationId xmlns:a16="http://schemas.microsoft.com/office/drawing/2014/main" id="{4541F6C5-A61E-D32A-3B90-FD2D8F49878D}"/>
              </a:ext>
            </a:extLst>
          </p:cNvPr>
          <p:cNvPicPr>
            <a:picLocks noChangeAspect="1"/>
          </p:cNvPicPr>
          <p:nvPr/>
        </p:nvPicPr>
        <p:blipFill>
          <a:blip r:embed="rId10"/>
          <a:stretch>
            <a:fillRect/>
          </a:stretch>
        </p:blipFill>
        <p:spPr>
          <a:xfrm>
            <a:off x="9059127" y="1448771"/>
            <a:ext cx="2560764" cy="2647457"/>
          </a:xfrm>
          <a:prstGeom prst="rect">
            <a:avLst/>
          </a:prstGeom>
        </p:spPr>
      </p:pic>
      <p:sp>
        <p:nvSpPr>
          <p:cNvPr id="20" name="TextBox 19">
            <a:extLst>
              <a:ext uri="{FF2B5EF4-FFF2-40B4-BE49-F238E27FC236}">
                <a16:creationId xmlns:a16="http://schemas.microsoft.com/office/drawing/2014/main" id="{0BB7B2EF-20DA-54CC-D7E2-AB80459B9B74}"/>
              </a:ext>
            </a:extLst>
          </p:cNvPr>
          <p:cNvSpPr txBox="1"/>
          <p:nvPr/>
        </p:nvSpPr>
        <p:spPr>
          <a:xfrm>
            <a:off x="528145" y="5470634"/>
            <a:ext cx="10318531" cy="369332"/>
          </a:xfrm>
          <a:prstGeom prst="rect">
            <a:avLst/>
          </a:prstGeom>
          <a:noFill/>
        </p:spPr>
        <p:txBody>
          <a:bodyPr wrap="square" rtlCol="0">
            <a:spAutoFit/>
          </a:bodyPr>
          <a:lstStyle/>
          <a:p>
            <a:r>
              <a:rPr lang="en-CA" dirty="0"/>
              <a:t>+ &gt; Add a node &gt; PROTO nodes&gt;Objects &gt; search rocks &gt; </a:t>
            </a:r>
          </a:p>
        </p:txBody>
      </p:sp>
    </p:spTree>
    <p:extLst>
      <p:ext uri="{BB962C8B-B14F-4D97-AF65-F5344CB8AC3E}">
        <p14:creationId xmlns:p14="http://schemas.microsoft.com/office/powerpoint/2010/main" val="2351873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91E8D3-BE96-C6F8-DDFF-612FBECA98C6}"/>
              </a:ext>
            </a:extLst>
          </p:cNvPr>
          <p:cNvPicPr>
            <a:picLocks noChangeAspect="1"/>
          </p:cNvPicPr>
          <p:nvPr/>
        </p:nvPicPr>
        <p:blipFill>
          <a:blip r:embed="rId4"/>
          <a:stretch>
            <a:fillRect/>
          </a:stretch>
        </p:blipFill>
        <p:spPr>
          <a:xfrm>
            <a:off x="236483" y="1448771"/>
            <a:ext cx="3499945" cy="2371213"/>
          </a:xfrm>
          <a:prstGeom prst="rect">
            <a:avLst/>
          </a:prstGeom>
        </p:spPr>
      </p:pic>
      <p:pic>
        <p:nvPicPr>
          <p:cNvPr id="9" name="Picture 8">
            <a:extLst>
              <a:ext uri="{FF2B5EF4-FFF2-40B4-BE49-F238E27FC236}">
                <a16:creationId xmlns:a16="http://schemas.microsoft.com/office/drawing/2014/main" id="{64684FB4-D6A9-528D-11CF-35152C8216BB}"/>
              </a:ext>
            </a:extLst>
          </p:cNvPr>
          <p:cNvPicPr>
            <a:picLocks noChangeAspect="1"/>
          </p:cNvPicPr>
          <p:nvPr/>
        </p:nvPicPr>
        <p:blipFill>
          <a:blip r:embed="rId5"/>
          <a:stretch>
            <a:fillRect/>
          </a:stretch>
        </p:blipFill>
        <p:spPr>
          <a:xfrm>
            <a:off x="236483" y="3995750"/>
            <a:ext cx="3615723" cy="1960495"/>
          </a:xfrm>
          <a:prstGeom prst="rect">
            <a:avLst/>
          </a:prstGeom>
        </p:spPr>
      </p:pic>
      <p:sp>
        <p:nvSpPr>
          <p:cNvPr id="11" name="TextBox 10">
            <a:extLst>
              <a:ext uri="{FF2B5EF4-FFF2-40B4-BE49-F238E27FC236}">
                <a16:creationId xmlns:a16="http://schemas.microsoft.com/office/drawing/2014/main" id="{ADB19D28-B5E7-540F-ABF4-0A48527EC14B}"/>
              </a:ext>
            </a:extLst>
          </p:cNvPr>
          <p:cNvSpPr txBox="1"/>
          <p:nvPr/>
        </p:nvSpPr>
        <p:spPr>
          <a:xfrm>
            <a:off x="119271" y="5908177"/>
            <a:ext cx="4008408" cy="369332"/>
          </a:xfrm>
          <a:prstGeom prst="rect">
            <a:avLst/>
          </a:prstGeom>
          <a:noFill/>
        </p:spPr>
        <p:txBody>
          <a:bodyPr wrap="square" rtlCol="0">
            <a:spAutoFit/>
          </a:bodyPr>
          <a:lstStyle/>
          <a:p>
            <a:r>
              <a:rPr lang="en-CA" dirty="0"/>
              <a:t>Click on the Arrows to move the object</a:t>
            </a:r>
          </a:p>
        </p:txBody>
      </p:sp>
      <p:cxnSp>
        <p:nvCxnSpPr>
          <p:cNvPr id="13" name="Straight Connector 12">
            <a:extLst>
              <a:ext uri="{FF2B5EF4-FFF2-40B4-BE49-F238E27FC236}">
                <a16:creationId xmlns:a16="http://schemas.microsoft.com/office/drawing/2014/main" id="{2889D465-CC98-7AF5-06E2-2C2B7D6BD0CC}"/>
              </a:ext>
            </a:extLst>
          </p:cNvPr>
          <p:cNvCxnSpPr/>
          <p:nvPr/>
        </p:nvCxnSpPr>
        <p:spPr>
          <a:xfrm flipH="1">
            <a:off x="4406462" y="1200647"/>
            <a:ext cx="8671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4FEC3B2-C9D6-03B7-135E-949B44307100}"/>
              </a:ext>
            </a:extLst>
          </p:cNvPr>
          <p:cNvSpPr txBox="1"/>
          <p:nvPr/>
        </p:nvSpPr>
        <p:spPr>
          <a:xfrm>
            <a:off x="4729655" y="1345306"/>
            <a:ext cx="2711669" cy="646331"/>
          </a:xfrm>
          <a:prstGeom prst="rect">
            <a:avLst/>
          </a:prstGeom>
          <a:noFill/>
        </p:spPr>
        <p:txBody>
          <a:bodyPr wrap="square" rtlCol="0">
            <a:spAutoFit/>
          </a:bodyPr>
          <a:lstStyle/>
          <a:p>
            <a:r>
              <a:rPr lang="en-CA" dirty="0"/>
              <a:t>Ctrl + V to copy paste the object</a:t>
            </a:r>
          </a:p>
        </p:txBody>
      </p:sp>
      <p:pic>
        <p:nvPicPr>
          <p:cNvPr id="16" name="Picture 15">
            <a:extLst>
              <a:ext uri="{FF2B5EF4-FFF2-40B4-BE49-F238E27FC236}">
                <a16:creationId xmlns:a16="http://schemas.microsoft.com/office/drawing/2014/main" id="{F6FE5A1E-93C5-CD89-0C7C-D8EED477E056}"/>
              </a:ext>
            </a:extLst>
          </p:cNvPr>
          <p:cNvPicPr>
            <a:picLocks noChangeAspect="1"/>
          </p:cNvPicPr>
          <p:nvPr/>
        </p:nvPicPr>
        <p:blipFill>
          <a:blip r:embed="rId6"/>
          <a:stretch>
            <a:fillRect/>
          </a:stretch>
        </p:blipFill>
        <p:spPr>
          <a:xfrm>
            <a:off x="7945758" y="1235957"/>
            <a:ext cx="3793008" cy="2082066"/>
          </a:xfrm>
          <a:prstGeom prst="rect">
            <a:avLst/>
          </a:prstGeom>
        </p:spPr>
      </p:pic>
      <p:pic>
        <p:nvPicPr>
          <p:cNvPr id="18" name="Picture 17">
            <a:extLst>
              <a:ext uri="{FF2B5EF4-FFF2-40B4-BE49-F238E27FC236}">
                <a16:creationId xmlns:a16="http://schemas.microsoft.com/office/drawing/2014/main" id="{D5E49D12-B2EA-DF12-C8CB-3A62D14C0C17}"/>
              </a:ext>
            </a:extLst>
          </p:cNvPr>
          <p:cNvPicPr>
            <a:picLocks noChangeAspect="1"/>
          </p:cNvPicPr>
          <p:nvPr/>
        </p:nvPicPr>
        <p:blipFill>
          <a:blip r:embed="rId7"/>
          <a:stretch>
            <a:fillRect/>
          </a:stretch>
        </p:blipFill>
        <p:spPr>
          <a:xfrm>
            <a:off x="7000840" y="3505751"/>
            <a:ext cx="4911534" cy="2706227"/>
          </a:xfrm>
          <a:prstGeom prst="rect">
            <a:avLst/>
          </a:prstGeom>
        </p:spPr>
      </p:pic>
      <p:cxnSp>
        <p:nvCxnSpPr>
          <p:cNvPr id="20" name="Straight Connector 19">
            <a:extLst>
              <a:ext uri="{FF2B5EF4-FFF2-40B4-BE49-F238E27FC236}">
                <a16:creationId xmlns:a16="http://schemas.microsoft.com/office/drawing/2014/main" id="{E058F9B7-C390-9664-AEBF-7A407AEF2A9C}"/>
              </a:ext>
            </a:extLst>
          </p:cNvPr>
          <p:cNvCxnSpPr/>
          <p:nvPr/>
        </p:nvCxnSpPr>
        <p:spPr>
          <a:xfrm>
            <a:off x="4432763" y="3352249"/>
            <a:ext cx="7621414" cy="0"/>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35A0E33-4B92-DB7C-F2D8-AFB258FA8002}"/>
              </a:ext>
            </a:extLst>
          </p:cNvPr>
          <p:cNvSpPr txBox="1"/>
          <p:nvPr/>
        </p:nvSpPr>
        <p:spPr>
          <a:xfrm>
            <a:off x="4729655" y="3681248"/>
            <a:ext cx="1862971" cy="646331"/>
          </a:xfrm>
          <a:prstGeom prst="rect">
            <a:avLst/>
          </a:prstGeom>
          <a:noFill/>
        </p:spPr>
        <p:txBody>
          <a:bodyPr wrap="square" rtlCol="0">
            <a:spAutoFit/>
          </a:bodyPr>
          <a:lstStyle/>
          <a:p>
            <a:r>
              <a:rPr lang="en-CA" dirty="0"/>
              <a:t>Change the color of Rock</a:t>
            </a:r>
          </a:p>
        </p:txBody>
      </p:sp>
    </p:spTree>
    <p:extLst>
      <p:ext uri="{BB962C8B-B14F-4D97-AF65-F5344CB8AC3E}">
        <p14:creationId xmlns:p14="http://schemas.microsoft.com/office/powerpoint/2010/main" val="169442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257062C-41CA-64CC-FA67-F70B156EE82E}"/>
              </a:ext>
            </a:extLst>
          </p:cNvPr>
          <p:cNvSpPr txBox="1"/>
          <p:nvPr/>
        </p:nvSpPr>
        <p:spPr>
          <a:xfrm>
            <a:off x="2517849" y="550471"/>
            <a:ext cx="4432081" cy="369332"/>
          </a:xfrm>
          <a:prstGeom prst="rect">
            <a:avLst/>
          </a:prstGeom>
          <a:noFill/>
        </p:spPr>
        <p:txBody>
          <a:bodyPr wrap="square">
            <a:spAutoFit/>
          </a:bodyPr>
          <a:lstStyle/>
          <a:p>
            <a:pPr algn="l"/>
            <a:r>
              <a:rPr lang="en-CA" b="1" i="0" dirty="0" err="1">
                <a:solidFill>
                  <a:srgbClr val="0F0F0F"/>
                </a:solidFill>
                <a:effectLst/>
                <a:latin typeface="Roboto" panose="02000000000000000000" pitchFamily="2" charset="0"/>
              </a:rPr>
              <a:t>Epuck</a:t>
            </a:r>
            <a:r>
              <a:rPr lang="en-CA" b="1" i="0" dirty="0">
                <a:solidFill>
                  <a:srgbClr val="0F0F0F"/>
                </a:solidFill>
                <a:effectLst/>
                <a:latin typeface="Roboto" panose="02000000000000000000" pitchFamily="2" charset="0"/>
              </a:rPr>
              <a:t> Camera with Color Object</a:t>
            </a:r>
          </a:p>
        </p:txBody>
      </p:sp>
      <p:pic>
        <p:nvPicPr>
          <p:cNvPr id="9" name="Picture 8">
            <a:extLst>
              <a:ext uri="{FF2B5EF4-FFF2-40B4-BE49-F238E27FC236}">
                <a16:creationId xmlns:a16="http://schemas.microsoft.com/office/drawing/2014/main" id="{1C02B331-E086-85B5-F3A4-EC368B9404E0}"/>
              </a:ext>
            </a:extLst>
          </p:cNvPr>
          <p:cNvPicPr>
            <a:picLocks noChangeAspect="1"/>
          </p:cNvPicPr>
          <p:nvPr/>
        </p:nvPicPr>
        <p:blipFill>
          <a:blip r:embed="rId4"/>
          <a:stretch>
            <a:fillRect/>
          </a:stretch>
        </p:blipFill>
        <p:spPr>
          <a:xfrm>
            <a:off x="662972" y="1650863"/>
            <a:ext cx="4696345" cy="4358015"/>
          </a:xfrm>
          <a:prstGeom prst="rect">
            <a:avLst/>
          </a:prstGeom>
        </p:spPr>
      </p:pic>
      <p:sp>
        <p:nvSpPr>
          <p:cNvPr id="11" name="TextBox 10">
            <a:extLst>
              <a:ext uri="{FF2B5EF4-FFF2-40B4-BE49-F238E27FC236}">
                <a16:creationId xmlns:a16="http://schemas.microsoft.com/office/drawing/2014/main" id="{283F8908-359E-4FF9-FF8D-C7D67497E1B9}"/>
              </a:ext>
            </a:extLst>
          </p:cNvPr>
          <p:cNvSpPr txBox="1"/>
          <p:nvPr/>
        </p:nvSpPr>
        <p:spPr>
          <a:xfrm>
            <a:off x="6637283" y="1716564"/>
            <a:ext cx="4201510" cy="1477328"/>
          </a:xfrm>
          <a:prstGeom prst="rect">
            <a:avLst/>
          </a:prstGeom>
          <a:noFill/>
        </p:spPr>
        <p:txBody>
          <a:bodyPr wrap="square" rtlCol="0">
            <a:spAutoFit/>
          </a:bodyPr>
          <a:lstStyle/>
          <a:p>
            <a:r>
              <a:rPr lang="en-CA" dirty="0"/>
              <a:t>1- Change the Location of the Gray Object to be in front of the </a:t>
            </a:r>
            <a:r>
              <a:rPr lang="en-CA" dirty="0" err="1"/>
              <a:t>Epuck</a:t>
            </a:r>
            <a:r>
              <a:rPr lang="en-CA" dirty="0"/>
              <a:t> Robot.</a:t>
            </a:r>
          </a:p>
          <a:p>
            <a:endParaRPr lang="en-CA" dirty="0"/>
          </a:p>
          <a:p>
            <a:r>
              <a:rPr lang="en-CA" dirty="0"/>
              <a:t>2- Read the RGB Values of the center of Camera</a:t>
            </a:r>
          </a:p>
        </p:txBody>
      </p:sp>
    </p:spTree>
    <p:extLst>
      <p:ext uri="{BB962C8B-B14F-4D97-AF65-F5344CB8AC3E}">
        <p14:creationId xmlns:p14="http://schemas.microsoft.com/office/powerpoint/2010/main" val="146225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624BDCC-D411-3E2D-D3C5-ADB7FF3358E5}"/>
              </a:ext>
            </a:extLst>
          </p:cNvPr>
          <p:cNvSpPr txBox="1"/>
          <p:nvPr/>
        </p:nvSpPr>
        <p:spPr>
          <a:xfrm>
            <a:off x="5217681" y="-77281"/>
            <a:ext cx="7676542" cy="4247317"/>
          </a:xfrm>
          <a:prstGeom prst="rect">
            <a:avLst/>
          </a:prstGeom>
          <a:noFill/>
        </p:spPr>
        <p:txBody>
          <a:bodyPr wrap="square">
            <a:spAutoFit/>
          </a:bodyPr>
          <a:lstStyle/>
          <a:p>
            <a:endParaRPr lang="en-CA" dirty="0"/>
          </a:p>
          <a:p>
            <a:r>
              <a:rPr lang="en-CA" dirty="0"/>
              <a:t>    </a:t>
            </a:r>
          </a:p>
          <a:p>
            <a:r>
              <a:rPr lang="en-CA" dirty="0"/>
              <a:t>    # Assuming you've set the resolution in the </a:t>
            </a:r>
            <a:r>
              <a:rPr lang="en-CA" dirty="0" err="1"/>
              <a:t>Webots</a:t>
            </a:r>
            <a:r>
              <a:rPr lang="en-CA" dirty="0"/>
              <a:t> world file</a:t>
            </a:r>
          </a:p>
          <a:p>
            <a:r>
              <a:rPr lang="en-CA" dirty="0"/>
              <a:t>    </a:t>
            </a:r>
            <a:r>
              <a:rPr lang="en-CA" dirty="0" err="1"/>
              <a:t>cameraWidth</a:t>
            </a:r>
            <a:r>
              <a:rPr lang="en-CA" dirty="0"/>
              <a:t> = </a:t>
            </a:r>
            <a:r>
              <a:rPr lang="en-CA" dirty="0" err="1"/>
              <a:t>camera.getWidth</a:t>
            </a:r>
            <a:r>
              <a:rPr lang="en-CA" dirty="0"/>
              <a:t>()</a:t>
            </a:r>
          </a:p>
          <a:p>
            <a:r>
              <a:rPr lang="en-CA" dirty="0"/>
              <a:t>    </a:t>
            </a:r>
            <a:r>
              <a:rPr lang="en-CA" dirty="0" err="1"/>
              <a:t>cameraHeight</a:t>
            </a:r>
            <a:r>
              <a:rPr lang="en-CA" dirty="0"/>
              <a:t> = </a:t>
            </a:r>
            <a:r>
              <a:rPr lang="en-CA" dirty="0" err="1"/>
              <a:t>camera.getHeight</a:t>
            </a:r>
            <a:r>
              <a:rPr lang="en-CA" dirty="0"/>
              <a:t>()</a:t>
            </a:r>
          </a:p>
          <a:p>
            <a:r>
              <a:rPr lang="en-CA" dirty="0"/>
              <a:t>    print(</a:t>
            </a:r>
            <a:r>
              <a:rPr lang="en-CA" dirty="0" err="1"/>
              <a:t>f"Captured</a:t>
            </a:r>
            <a:r>
              <a:rPr lang="en-CA" dirty="0"/>
              <a:t> an image of size: {</a:t>
            </a:r>
            <a:r>
              <a:rPr lang="en-CA" dirty="0" err="1"/>
              <a:t>cameraWidth</a:t>
            </a:r>
            <a:r>
              <a:rPr lang="en-CA" dirty="0"/>
              <a:t>}x{</a:t>
            </a:r>
            <a:r>
              <a:rPr lang="en-CA" dirty="0" err="1"/>
              <a:t>cameraHeight</a:t>
            </a:r>
            <a:r>
              <a:rPr lang="en-CA" dirty="0"/>
              <a:t>}")</a:t>
            </a:r>
          </a:p>
          <a:p>
            <a:endParaRPr lang="en-CA" dirty="0"/>
          </a:p>
          <a:p>
            <a:r>
              <a:rPr lang="en-CA" dirty="0"/>
              <a:t>    # Get the color of the central pixel</a:t>
            </a:r>
          </a:p>
          <a:p>
            <a:r>
              <a:rPr lang="en-CA" dirty="0"/>
              <a:t>    </a:t>
            </a:r>
            <a:r>
              <a:rPr lang="en-CA" dirty="0" err="1"/>
              <a:t>centerX</a:t>
            </a:r>
            <a:r>
              <a:rPr lang="en-CA" dirty="0"/>
              <a:t> = </a:t>
            </a:r>
            <a:r>
              <a:rPr lang="en-CA" dirty="0" err="1"/>
              <a:t>cameraWidth</a:t>
            </a:r>
            <a:r>
              <a:rPr lang="en-CA" dirty="0"/>
              <a:t> // 2</a:t>
            </a:r>
          </a:p>
          <a:p>
            <a:r>
              <a:rPr lang="en-CA" dirty="0"/>
              <a:t>    </a:t>
            </a:r>
            <a:r>
              <a:rPr lang="en-CA" dirty="0" err="1"/>
              <a:t>centerY</a:t>
            </a:r>
            <a:r>
              <a:rPr lang="en-CA" dirty="0"/>
              <a:t> = </a:t>
            </a:r>
            <a:r>
              <a:rPr lang="en-CA" dirty="0" err="1"/>
              <a:t>cameraHeight</a:t>
            </a:r>
            <a:r>
              <a:rPr lang="en-CA" dirty="0"/>
              <a:t> // 2</a:t>
            </a:r>
          </a:p>
          <a:p>
            <a:r>
              <a:rPr lang="en-CA" dirty="0"/>
              <a:t>    red = </a:t>
            </a:r>
            <a:r>
              <a:rPr lang="en-CA" dirty="0" err="1"/>
              <a:t>camera.imageGetRed</a:t>
            </a:r>
            <a:r>
              <a:rPr lang="en-CA" dirty="0"/>
              <a:t>(image, </a:t>
            </a:r>
            <a:r>
              <a:rPr lang="en-CA" dirty="0" err="1"/>
              <a:t>cameraWidth</a:t>
            </a:r>
            <a:r>
              <a:rPr lang="en-CA" dirty="0"/>
              <a:t>, </a:t>
            </a:r>
            <a:r>
              <a:rPr lang="en-CA" dirty="0" err="1"/>
              <a:t>centerX</a:t>
            </a:r>
            <a:r>
              <a:rPr lang="en-CA" dirty="0"/>
              <a:t>, </a:t>
            </a:r>
            <a:r>
              <a:rPr lang="en-CA" dirty="0" err="1"/>
              <a:t>centerY</a:t>
            </a:r>
            <a:r>
              <a:rPr lang="en-CA" dirty="0"/>
              <a:t>)</a:t>
            </a:r>
          </a:p>
          <a:p>
            <a:r>
              <a:rPr lang="en-CA" dirty="0"/>
              <a:t>    green = </a:t>
            </a:r>
            <a:r>
              <a:rPr lang="en-CA" dirty="0" err="1"/>
              <a:t>camera.imageGetGreen</a:t>
            </a:r>
            <a:r>
              <a:rPr lang="en-CA" dirty="0"/>
              <a:t>(image, </a:t>
            </a:r>
            <a:r>
              <a:rPr lang="en-CA" dirty="0" err="1"/>
              <a:t>cameraWidth</a:t>
            </a:r>
            <a:r>
              <a:rPr lang="en-CA" dirty="0"/>
              <a:t>, </a:t>
            </a:r>
            <a:r>
              <a:rPr lang="en-CA" dirty="0" err="1"/>
              <a:t>centerX</a:t>
            </a:r>
            <a:r>
              <a:rPr lang="en-CA" dirty="0"/>
              <a:t>, </a:t>
            </a:r>
            <a:r>
              <a:rPr lang="en-CA" dirty="0" err="1"/>
              <a:t>centerY</a:t>
            </a:r>
            <a:r>
              <a:rPr lang="en-CA" dirty="0"/>
              <a:t>)</a:t>
            </a:r>
          </a:p>
          <a:p>
            <a:r>
              <a:rPr lang="en-CA" dirty="0"/>
              <a:t>    blue = </a:t>
            </a:r>
            <a:r>
              <a:rPr lang="en-CA" dirty="0" err="1"/>
              <a:t>camera.imageGetBlue</a:t>
            </a:r>
            <a:r>
              <a:rPr lang="en-CA" dirty="0"/>
              <a:t>(image, </a:t>
            </a:r>
            <a:r>
              <a:rPr lang="en-CA" dirty="0" err="1"/>
              <a:t>cameraWidth</a:t>
            </a:r>
            <a:r>
              <a:rPr lang="en-CA" dirty="0"/>
              <a:t>, </a:t>
            </a:r>
            <a:r>
              <a:rPr lang="en-CA" dirty="0" err="1"/>
              <a:t>centerX</a:t>
            </a:r>
            <a:r>
              <a:rPr lang="en-CA" dirty="0"/>
              <a:t>, </a:t>
            </a:r>
            <a:r>
              <a:rPr lang="en-CA" dirty="0" err="1"/>
              <a:t>centerY</a:t>
            </a:r>
            <a:r>
              <a:rPr lang="en-CA" dirty="0"/>
              <a:t>)</a:t>
            </a:r>
          </a:p>
          <a:p>
            <a:r>
              <a:rPr lang="en-CA" dirty="0"/>
              <a:t>    </a:t>
            </a:r>
          </a:p>
          <a:p>
            <a:r>
              <a:rPr lang="en-CA" dirty="0"/>
              <a:t>    print(</a:t>
            </a:r>
            <a:r>
              <a:rPr lang="en-CA" dirty="0" err="1"/>
              <a:t>f"Color</a:t>
            </a:r>
            <a:r>
              <a:rPr lang="en-CA" dirty="0"/>
              <a:t> of the central pixel: R={red}, G={green}, B={blue}")</a:t>
            </a:r>
          </a:p>
        </p:txBody>
      </p:sp>
      <p:sp>
        <p:nvSpPr>
          <p:cNvPr id="9" name="TextBox 8">
            <a:extLst>
              <a:ext uri="{FF2B5EF4-FFF2-40B4-BE49-F238E27FC236}">
                <a16:creationId xmlns:a16="http://schemas.microsoft.com/office/drawing/2014/main" id="{7483FE3A-2088-EDAF-8C14-02A994C98B77}"/>
              </a:ext>
            </a:extLst>
          </p:cNvPr>
          <p:cNvSpPr txBox="1"/>
          <p:nvPr/>
        </p:nvSpPr>
        <p:spPr>
          <a:xfrm>
            <a:off x="323193" y="465278"/>
            <a:ext cx="6775231" cy="4524315"/>
          </a:xfrm>
          <a:prstGeom prst="rect">
            <a:avLst/>
          </a:prstGeom>
          <a:noFill/>
        </p:spPr>
        <p:txBody>
          <a:bodyPr wrap="square">
            <a:spAutoFit/>
          </a:bodyPr>
          <a:lstStyle/>
          <a:p>
            <a:r>
              <a:rPr lang="en-CA" dirty="0"/>
              <a:t>from controller import Robot, Camera</a:t>
            </a:r>
          </a:p>
          <a:p>
            <a:endParaRPr lang="en-CA" dirty="0"/>
          </a:p>
          <a:p>
            <a:r>
              <a:rPr lang="en-CA" dirty="0"/>
              <a:t># Time step definition</a:t>
            </a:r>
          </a:p>
          <a:p>
            <a:r>
              <a:rPr lang="en-CA" dirty="0"/>
              <a:t>TIME_STEP = 64</a:t>
            </a:r>
          </a:p>
          <a:p>
            <a:endParaRPr lang="en-CA" dirty="0"/>
          </a:p>
          <a:p>
            <a:r>
              <a:rPr lang="en-CA" dirty="0"/>
              <a:t># Create the Robot instance</a:t>
            </a:r>
          </a:p>
          <a:p>
            <a:r>
              <a:rPr lang="en-CA" dirty="0"/>
              <a:t>robot = Robot()</a:t>
            </a:r>
          </a:p>
          <a:p>
            <a:endParaRPr lang="en-CA" dirty="0"/>
          </a:p>
          <a:p>
            <a:r>
              <a:rPr lang="en-CA" dirty="0"/>
              <a:t># Initialize the camera and enable it</a:t>
            </a:r>
          </a:p>
          <a:p>
            <a:r>
              <a:rPr lang="en-CA" dirty="0"/>
              <a:t>camera = </a:t>
            </a:r>
            <a:r>
              <a:rPr lang="en-CA" dirty="0" err="1"/>
              <a:t>robot.getDevice</a:t>
            </a:r>
            <a:r>
              <a:rPr lang="en-CA" dirty="0"/>
              <a:t>('camera')</a:t>
            </a:r>
          </a:p>
          <a:p>
            <a:r>
              <a:rPr lang="en-CA" dirty="0" err="1"/>
              <a:t>camera.enable</a:t>
            </a:r>
            <a:r>
              <a:rPr lang="en-CA" dirty="0"/>
              <a:t>(TIME_STEP)</a:t>
            </a:r>
          </a:p>
          <a:p>
            <a:endParaRPr lang="en-CA" dirty="0"/>
          </a:p>
          <a:p>
            <a:r>
              <a:rPr lang="en-CA" dirty="0"/>
              <a:t># Main control loop</a:t>
            </a:r>
          </a:p>
          <a:p>
            <a:r>
              <a:rPr lang="en-CA" dirty="0"/>
              <a:t>while </a:t>
            </a:r>
            <a:r>
              <a:rPr lang="en-CA" dirty="0" err="1"/>
              <a:t>robot.step</a:t>
            </a:r>
            <a:r>
              <a:rPr lang="en-CA" dirty="0"/>
              <a:t>(TIME_STEP) != -1:</a:t>
            </a:r>
          </a:p>
          <a:p>
            <a:r>
              <a:rPr lang="en-CA" dirty="0"/>
              <a:t>    # Capture an image from the camera</a:t>
            </a:r>
          </a:p>
          <a:p>
            <a:r>
              <a:rPr lang="en-CA" dirty="0"/>
              <a:t>    image = </a:t>
            </a:r>
            <a:r>
              <a:rPr lang="en-CA" dirty="0" err="1"/>
              <a:t>camera.getImage</a:t>
            </a:r>
            <a:r>
              <a:rPr lang="en-CA" dirty="0"/>
              <a:t>()</a:t>
            </a:r>
          </a:p>
        </p:txBody>
      </p:sp>
    </p:spTree>
    <p:extLst>
      <p:ext uri="{BB962C8B-B14F-4D97-AF65-F5344CB8AC3E}">
        <p14:creationId xmlns:p14="http://schemas.microsoft.com/office/powerpoint/2010/main" val="171245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6074A27-AF6C-1E82-9277-2E8BA59171C9}"/>
              </a:ext>
            </a:extLst>
          </p:cNvPr>
          <p:cNvPicPr>
            <a:picLocks noChangeAspect="1"/>
          </p:cNvPicPr>
          <p:nvPr/>
        </p:nvPicPr>
        <p:blipFill>
          <a:blip r:embed="rId4"/>
          <a:stretch>
            <a:fillRect/>
          </a:stretch>
        </p:blipFill>
        <p:spPr>
          <a:xfrm>
            <a:off x="452409" y="1508552"/>
            <a:ext cx="7186993" cy="4666593"/>
          </a:xfrm>
          <a:prstGeom prst="rect">
            <a:avLst/>
          </a:prstGeom>
        </p:spPr>
      </p:pic>
      <p:sp>
        <p:nvSpPr>
          <p:cNvPr id="8" name="TextBox 7">
            <a:extLst>
              <a:ext uri="{FF2B5EF4-FFF2-40B4-BE49-F238E27FC236}">
                <a16:creationId xmlns:a16="http://schemas.microsoft.com/office/drawing/2014/main" id="{D003AC58-E5B2-D8A3-B61D-BDD75587C1B0}"/>
              </a:ext>
            </a:extLst>
          </p:cNvPr>
          <p:cNvSpPr txBox="1"/>
          <p:nvPr/>
        </p:nvSpPr>
        <p:spPr>
          <a:xfrm>
            <a:off x="7972540" y="1583829"/>
            <a:ext cx="2822028" cy="646331"/>
          </a:xfrm>
          <a:prstGeom prst="rect">
            <a:avLst/>
          </a:prstGeom>
          <a:noFill/>
        </p:spPr>
        <p:txBody>
          <a:bodyPr wrap="square" rtlCol="0">
            <a:spAutoFit/>
          </a:bodyPr>
          <a:lstStyle/>
          <a:p>
            <a:r>
              <a:rPr lang="en-CA" dirty="0"/>
              <a:t>The output value of RGB: R=176 , G=173, B=174</a:t>
            </a:r>
          </a:p>
        </p:txBody>
      </p:sp>
      <p:sp>
        <p:nvSpPr>
          <p:cNvPr id="9" name="TextBox 8">
            <a:extLst>
              <a:ext uri="{FF2B5EF4-FFF2-40B4-BE49-F238E27FC236}">
                <a16:creationId xmlns:a16="http://schemas.microsoft.com/office/drawing/2014/main" id="{38EDA9A8-6C35-4799-8A4A-2F7A2D5BDBDF}"/>
              </a:ext>
            </a:extLst>
          </p:cNvPr>
          <p:cNvSpPr txBox="1"/>
          <p:nvPr/>
        </p:nvSpPr>
        <p:spPr>
          <a:xfrm>
            <a:off x="7972540" y="2664372"/>
            <a:ext cx="3425929" cy="1477328"/>
          </a:xfrm>
          <a:prstGeom prst="rect">
            <a:avLst/>
          </a:prstGeom>
          <a:noFill/>
        </p:spPr>
        <p:txBody>
          <a:bodyPr wrap="square" rtlCol="0">
            <a:spAutoFit/>
          </a:bodyPr>
          <a:lstStyle/>
          <a:p>
            <a:r>
              <a:rPr lang="en-CA" dirty="0"/>
              <a:t>Use any website to convert RGB values to Color:</a:t>
            </a:r>
          </a:p>
          <a:p>
            <a:r>
              <a:rPr lang="en-CA" dirty="0">
                <a:hlinkClick r:id="rId5"/>
              </a:rPr>
              <a:t>https://www.w3schools.com/colors/colors_rgb.asp</a:t>
            </a:r>
            <a:endParaRPr lang="en-CA" dirty="0"/>
          </a:p>
          <a:p>
            <a:endParaRPr lang="en-CA" dirty="0"/>
          </a:p>
        </p:txBody>
      </p:sp>
    </p:spTree>
    <p:extLst>
      <p:ext uri="{BB962C8B-B14F-4D97-AF65-F5344CB8AC3E}">
        <p14:creationId xmlns:p14="http://schemas.microsoft.com/office/powerpoint/2010/main" val="125905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B2BC355-5C06-3B55-B22A-9D4DA1C61F1F}"/>
              </a:ext>
            </a:extLst>
          </p:cNvPr>
          <p:cNvPicPr>
            <a:picLocks noChangeAspect="1"/>
          </p:cNvPicPr>
          <p:nvPr/>
        </p:nvPicPr>
        <p:blipFill>
          <a:blip r:embed="rId4"/>
          <a:stretch>
            <a:fillRect/>
          </a:stretch>
        </p:blipFill>
        <p:spPr>
          <a:xfrm>
            <a:off x="510901" y="1650863"/>
            <a:ext cx="6781131" cy="3812134"/>
          </a:xfrm>
          <a:prstGeom prst="rect">
            <a:avLst/>
          </a:prstGeom>
        </p:spPr>
      </p:pic>
    </p:spTree>
    <p:extLst>
      <p:ext uri="{BB962C8B-B14F-4D97-AF65-F5344CB8AC3E}">
        <p14:creationId xmlns:p14="http://schemas.microsoft.com/office/powerpoint/2010/main" val="337318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E6FFDB-673B-95C6-8832-03CC88173031}"/>
              </a:ext>
            </a:extLst>
          </p:cNvPr>
          <p:cNvSpPr txBox="1"/>
          <p:nvPr/>
        </p:nvSpPr>
        <p:spPr>
          <a:xfrm>
            <a:off x="228600" y="1435626"/>
            <a:ext cx="7622627" cy="369332"/>
          </a:xfrm>
          <a:prstGeom prst="rect">
            <a:avLst/>
          </a:prstGeom>
          <a:noFill/>
        </p:spPr>
        <p:txBody>
          <a:bodyPr wrap="square" rtlCol="0">
            <a:spAutoFit/>
          </a:bodyPr>
          <a:lstStyle/>
          <a:p>
            <a:r>
              <a:rPr lang="en-CA" dirty="0"/>
              <a:t>Now Remove the gray object and let </a:t>
            </a:r>
            <a:r>
              <a:rPr lang="en-CA" dirty="0" err="1"/>
              <a:t>Epuck</a:t>
            </a:r>
            <a:r>
              <a:rPr lang="en-CA" dirty="0"/>
              <a:t> robot camera capture the red object</a:t>
            </a:r>
          </a:p>
        </p:txBody>
      </p:sp>
      <p:pic>
        <p:nvPicPr>
          <p:cNvPr id="8" name="Picture 7">
            <a:extLst>
              <a:ext uri="{FF2B5EF4-FFF2-40B4-BE49-F238E27FC236}">
                <a16:creationId xmlns:a16="http://schemas.microsoft.com/office/drawing/2014/main" id="{E293E27A-5194-AF39-B2D8-018711F4343C}"/>
              </a:ext>
            </a:extLst>
          </p:cNvPr>
          <p:cNvPicPr>
            <a:picLocks noChangeAspect="1"/>
          </p:cNvPicPr>
          <p:nvPr/>
        </p:nvPicPr>
        <p:blipFill>
          <a:blip r:embed="rId4"/>
          <a:stretch>
            <a:fillRect/>
          </a:stretch>
        </p:blipFill>
        <p:spPr>
          <a:xfrm>
            <a:off x="311176" y="1846956"/>
            <a:ext cx="8884502" cy="4445676"/>
          </a:xfrm>
          <a:prstGeom prst="rect">
            <a:avLst/>
          </a:prstGeom>
        </p:spPr>
      </p:pic>
    </p:spTree>
    <p:extLst>
      <p:ext uri="{BB962C8B-B14F-4D97-AF65-F5344CB8AC3E}">
        <p14:creationId xmlns:p14="http://schemas.microsoft.com/office/powerpoint/2010/main" val="3856288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BF88392-577E-B63B-BB1D-050602647E03}"/>
              </a:ext>
            </a:extLst>
          </p:cNvPr>
          <p:cNvPicPr>
            <a:picLocks noChangeAspect="1"/>
          </p:cNvPicPr>
          <p:nvPr/>
        </p:nvPicPr>
        <p:blipFill>
          <a:blip r:embed="rId4"/>
          <a:stretch>
            <a:fillRect/>
          </a:stretch>
        </p:blipFill>
        <p:spPr>
          <a:xfrm>
            <a:off x="729812" y="1570642"/>
            <a:ext cx="6900698" cy="3964068"/>
          </a:xfrm>
          <a:prstGeom prst="rect">
            <a:avLst/>
          </a:prstGeom>
        </p:spPr>
      </p:pic>
    </p:spTree>
    <p:extLst>
      <p:ext uri="{BB962C8B-B14F-4D97-AF65-F5344CB8AC3E}">
        <p14:creationId xmlns:p14="http://schemas.microsoft.com/office/powerpoint/2010/main" val="184354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84BEE0B-E714-258D-E11B-159D0449C311}"/>
              </a:ext>
            </a:extLst>
          </p:cNvPr>
          <p:cNvSpPr txBox="1"/>
          <p:nvPr/>
        </p:nvSpPr>
        <p:spPr>
          <a:xfrm>
            <a:off x="2412521" y="617774"/>
            <a:ext cx="6097314" cy="369332"/>
          </a:xfrm>
          <a:prstGeom prst="rect">
            <a:avLst/>
          </a:prstGeom>
          <a:noFill/>
        </p:spPr>
        <p:txBody>
          <a:bodyPr wrap="square">
            <a:spAutoFit/>
          </a:bodyPr>
          <a:lstStyle/>
          <a:p>
            <a:pPr algn="l"/>
            <a:r>
              <a:rPr lang="en-CA" b="1" i="0" dirty="0" err="1">
                <a:solidFill>
                  <a:srgbClr val="0F0F0F"/>
                </a:solidFill>
                <a:effectLst/>
                <a:latin typeface="Roboto" panose="02000000000000000000" pitchFamily="2" charset="0"/>
              </a:rPr>
              <a:t>Epuck</a:t>
            </a:r>
            <a:r>
              <a:rPr lang="en-CA" b="1" i="0" dirty="0">
                <a:solidFill>
                  <a:srgbClr val="0F0F0F"/>
                </a:solidFill>
                <a:effectLst/>
                <a:latin typeface="Roboto" panose="02000000000000000000" pitchFamily="2" charset="0"/>
              </a:rPr>
              <a:t> robot avoid RED obstacle using Camera</a:t>
            </a:r>
          </a:p>
        </p:txBody>
      </p:sp>
      <p:pic>
        <p:nvPicPr>
          <p:cNvPr id="9" name="Picture 8">
            <a:extLst>
              <a:ext uri="{FF2B5EF4-FFF2-40B4-BE49-F238E27FC236}">
                <a16:creationId xmlns:a16="http://schemas.microsoft.com/office/drawing/2014/main" id="{56A72C96-876E-F8C2-DABC-01CBED914568}"/>
              </a:ext>
            </a:extLst>
          </p:cNvPr>
          <p:cNvPicPr>
            <a:picLocks noChangeAspect="1"/>
          </p:cNvPicPr>
          <p:nvPr/>
        </p:nvPicPr>
        <p:blipFill>
          <a:blip r:embed="rId4"/>
          <a:stretch>
            <a:fillRect/>
          </a:stretch>
        </p:blipFill>
        <p:spPr>
          <a:xfrm>
            <a:off x="377223" y="1650863"/>
            <a:ext cx="4752975" cy="3486150"/>
          </a:xfrm>
          <a:prstGeom prst="rect">
            <a:avLst/>
          </a:prstGeom>
        </p:spPr>
      </p:pic>
    </p:spTree>
    <p:extLst>
      <p:ext uri="{BB962C8B-B14F-4D97-AF65-F5344CB8AC3E}">
        <p14:creationId xmlns:p14="http://schemas.microsoft.com/office/powerpoint/2010/main" val="2113998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D2FBF2E-AE7F-659D-704F-78D1AC8D1E4D}"/>
              </a:ext>
            </a:extLst>
          </p:cNvPr>
          <p:cNvSpPr txBox="1"/>
          <p:nvPr/>
        </p:nvSpPr>
        <p:spPr>
          <a:xfrm>
            <a:off x="147801" y="1213945"/>
            <a:ext cx="6097314" cy="3970318"/>
          </a:xfrm>
          <a:prstGeom prst="rect">
            <a:avLst/>
          </a:prstGeom>
          <a:noFill/>
        </p:spPr>
        <p:txBody>
          <a:bodyPr wrap="square">
            <a:spAutoFit/>
          </a:bodyPr>
          <a:lstStyle/>
          <a:p>
            <a:r>
              <a:rPr lang="en-CA" dirty="0"/>
              <a:t># Import the necessary modules from the </a:t>
            </a:r>
            <a:r>
              <a:rPr lang="en-CA" dirty="0" err="1"/>
              <a:t>Webots</a:t>
            </a:r>
            <a:r>
              <a:rPr lang="en-CA" dirty="0"/>
              <a:t> API</a:t>
            </a:r>
          </a:p>
          <a:p>
            <a:r>
              <a:rPr lang="en-CA" dirty="0"/>
              <a:t>from controller import Robot, Camera, Motor</a:t>
            </a:r>
          </a:p>
          <a:p>
            <a:endParaRPr lang="en-CA" dirty="0"/>
          </a:p>
          <a:p>
            <a:r>
              <a:rPr lang="en-CA" dirty="0"/>
              <a:t># Set the time step of the simulation</a:t>
            </a:r>
          </a:p>
          <a:p>
            <a:r>
              <a:rPr lang="en-CA" dirty="0"/>
              <a:t>TIME_STEP = 64</a:t>
            </a:r>
          </a:p>
          <a:p>
            <a:endParaRPr lang="en-CA" dirty="0"/>
          </a:p>
          <a:p>
            <a:r>
              <a:rPr lang="en-CA" dirty="0"/>
              <a:t># Create a robot instance to interact with the robot</a:t>
            </a:r>
          </a:p>
          <a:p>
            <a:r>
              <a:rPr lang="en-CA" dirty="0"/>
              <a:t>robot = Robot()</a:t>
            </a:r>
          </a:p>
          <a:p>
            <a:endParaRPr lang="en-CA" dirty="0"/>
          </a:p>
          <a:p>
            <a:r>
              <a:rPr lang="en-CA" dirty="0"/>
              <a:t># Get the camera device, enable it, and set the timestep</a:t>
            </a:r>
          </a:p>
          <a:p>
            <a:r>
              <a:rPr lang="en-CA" dirty="0"/>
              <a:t>camera = </a:t>
            </a:r>
            <a:r>
              <a:rPr lang="en-CA" dirty="0" err="1"/>
              <a:t>robot.getDevice</a:t>
            </a:r>
            <a:r>
              <a:rPr lang="en-CA" dirty="0"/>
              <a:t>('camera')</a:t>
            </a:r>
          </a:p>
          <a:p>
            <a:r>
              <a:rPr lang="en-CA" dirty="0" err="1"/>
              <a:t>camera.enable</a:t>
            </a:r>
            <a:r>
              <a:rPr lang="en-CA" dirty="0"/>
              <a:t>(TIME_STEP)</a:t>
            </a:r>
          </a:p>
          <a:p>
            <a:endParaRPr lang="en-CA" dirty="0"/>
          </a:p>
          <a:p>
            <a:endParaRPr lang="en-CA" dirty="0"/>
          </a:p>
        </p:txBody>
      </p:sp>
      <p:sp>
        <p:nvSpPr>
          <p:cNvPr id="12" name="TextBox 11">
            <a:extLst>
              <a:ext uri="{FF2B5EF4-FFF2-40B4-BE49-F238E27FC236}">
                <a16:creationId xmlns:a16="http://schemas.microsoft.com/office/drawing/2014/main" id="{76A9BAD8-BEC9-E113-8013-EC60D20A28FF}"/>
              </a:ext>
            </a:extLst>
          </p:cNvPr>
          <p:cNvSpPr txBox="1"/>
          <p:nvPr/>
        </p:nvSpPr>
        <p:spPr>
          <a:xfrm>
            <a:off x="6185994" y="1113867"/>
            <a:ext cx="6097314" cy="3416320"/>
          </a:xfrm>
          <a:prstGeom prst="rect">
            <a:avLst/>
          </a:prstGeom>
          <a:noFill/>
        </p:spPr>
        <p:txBody>
          <a:bodyPr wrap="square">
            <a:spAutoFit/>
          </a:bodyPr>
          <a:lstStyle/>
          <a:p>
            <a:r>
              <a:rPr lang="en-CA" dirty="0"/>
              <a:t># Get the motor devices</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endParaRPr lang="en-CA" dirty="0"/>
          </a:p>
          <a:p>
            <a:r>
              <a:rPr lang="en-CA" dirty="0"/>
              <a:t># Set the target position of the motors to infinity for velocity control</a:t>
            </a:r>
          </a:p>
          <a:p>
            <a:r>
              <a:rPr lang="en-CA" dirty="0" err="1"/>
              <a:t>left_motor.setPosition</a:t>
            </a:r>
            <a:r>
              <a:rPr lang="en-CA" dirty="0"/>
              <a:t>(float('inf'))</a:t>
            </a:r>
          </a:p>
          <a:p>
            <a:r>
              <a:rPr lang="en-CA" dirty="0" err="1"/>
              <a:t>right_motor.setPosition</a:t>
            </a:r>
            <a:r>
              <a:rPr lang="en-CA" dirty="0"/>
              <a:t>(float('inf'))</a:t>
            </a:r>
          </a:p>
          <a:p>
            <a:endParaRPr lang="en-CA" dirty="0"/>
          </a:p>
          <a:p>
            <a:r>
              <a:rPr lang="en-CA" dirty="0"/>
              <a:t># Set the initial velocity of the motors to 0 (robot is stationary)</a:t>
            </a:r>
          </a:p>
          <a:p>
            <a:r>
              <a:rPr lang="en-CA" dirty="0" err="1"/>
              <a:t>left_motor.setVelocity</a:t>
            </a:r>
            <a:r>
              <a:rPr lang="en-CA" dirty="0"/>
              <a:t>(0)</a:t>
            </a:r>
          </a:p>
          <a:p>
            <a:r>
              <a:rPr lang="en-CA" dirty="0" err="1"/>
              <a:t>right_motor.setVelocity</a:t>
            </a:r>
            <a:r>
              <a:rPr lang="en-CA" dirty="0"/>
              <a:t>(0)</a:t>
            </a:r>
          </a:p>
        </p:txBody>
      </p:sp>
    </p:spTree>
    <p:extLst>
      <p:ext uri="{BB962C8B-B14F-4D97-AF65-F5344CB8AC3E}">
        <p14:creationId xmlns:p14="http://schemas.microsoft.com/office/powerpoint/2010/main" val="815760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C07018-0A3E-2213-CB03-5E6615347BDF}"/>
              </a:ext>
            </a:extLst>
          </p:cNvPr>
          <p:cNvSpPr txBox="1"/>
          <p:nvPr/>
        </p:nvSpPr>
        <p:spPr>
          <a:xfrm>
            <a:off x="0" y="117693"/>
            <a:ext cx="5866087" cy="6740307"/>
          </a:xfrm>
          <a:prstGeom prst="rect">
            <a:avLst/>
          </a:prstGeom>
          <a:noFill/>
        </p:spPr>
        <p:txBody>
          <a:bodyPr wrap="square">
            <a:spAutoFit/>
          </a:bodyPr>
          <a:lstStyle/>
          <a:p>
            <a:r>
              <a:rPr lang="en-CA" dirty="0"/>
              <a:t># Main loop: this is where the robot's behavior is defined</a:t>
            </a:r>
          </a:p>
          <a:p>
            <a:r>
              <a:rPr lang="en-CA" dirty="0"/>
              <a:t>while </a:t>
            </a:r>
            <a:r>
              <a:rPr lang="en-CA" dirty="0" err="1"/>
              <a:t>robot.step</a:t>
            </a:r>
            <a:r>
              <a:rPr lang="en-CA" dirty="0"/>
              <a:t>(TIME_STEP) != -1:</a:t>
            </a:r>
          </a:p>
          <a:p>
            <a:r>
              <a:rPr lang="en-CA" dirty="0"/>
              <a:t>    # Retrieve the image captured by the camera</a:t>
            </a:r>
          </a:p>
          <a:p>
            <a:r>
              <a:rPr lang="en-CA" dirty="0"/>
              <a:t>    image = </a:t>
            </a:r>
            <a:r>
              <a:rPr lang="en-CA" dirty="0" err="1"/>
              <a:t>camera.getImage</a:t>
            </a:r>
            <a:r>
              <a:rPr lang="en-CA" dirty="0"/>
              <a:t>()</a:t>
            </a:r>
          </a:p>
          <a:p>
            <a:r>
              <a:rPr lang="en-CA" dirty="0"/>
              <a:t>    </a:t>
            </a:r>
          </a:p>
          <a:p>
            <a:r>
              <a:rPr lang="en-CA" dirty="0"/>
              <a:t>    # Get the width and height of the image from the camera's properties</a:t>
            </a:r>
          </a:p>
          <a:p>
            <a:r>
              <a:rPr lang="en-CA" dirty="0"/>
              <a:t>    width = </a:t>
            </a:r>
            <a:r>
              <a:rPr lang="en-CA" dirty="0" err="1"/>
              <a:t>camera.getWidth</a:t>
            </a:r>
            <a:r>
              <a:rPr lang="en-CA" dirty="0"/>
              <a:t>()</a:t>
            </a:r>
          </a:p>
          <a:p>
            <a:r>
              <a:rPr lang="en-CA" dirty="0"/>
              <a:t>    height = </a:t>
            </a:r>
            <a:r>
              <a:rPr lang="en-CA" dirty="0" err="1"/>
              <a:t>camera.getHeight</a:t>
            </a:r>
            <a:r>
              <a:rPr lang="en-CA" dirty="0"/>
              <a:t>()</a:t>
            </a:r>
          </a:p>
          <a:p>
            <a:endParaRPr lang="en-CA" dirty="0"/>
          </a:p>
          <a:p>
            <a:r>
              <a:rPr lang="en-CA" dirty="0"/>
              <a:t>    # Calculate the central pixel's coordinates</a:t>
            </a:r>
          </a:p>
          <a:p>
            <a:r>
              <a:rPr lang="en-CA" dirty="0"/>
              <a:t>    </a:t>
            </a:r>
            <a:r>
              <a:rPr lang="en-CA" dirty="0" err="1"/>
              <a:t>centerX</a:t>
            </a:r>
            <a:r>
              <a:rPr lang="en-CA" dirty="0"/>
              <a:t> = width // 2</a:t>
            </a:r>
          </a:p>
          <a:p>
            <a:r>
              <a:rPr lang="en-CA" dirty="0"/>
              <a:t>    </a:t>
            </a:r>
            <a:r>
              <a:rPr lang="en-CA" dirty="0" err="1"/>
              <a:t>centerY</a:t>
            </a:r>
            <a:r>
              <a:rPr lang="en-CA" dirty="0"/>
              <a:t> = height // 2</a:t>
            </a:r>
          </a:p>
          <a:p>
            <a:r>
              <a:rPr lang="en-CA" dirty="0"/>
              <a:t>    </a:t>
            </a:r>
          </a:p>
          <a:p>
            <a:r>
              <a:rPr lang="en-CA" dirty="0"/>
              <a:t>    # Get the red, green, and blue color components of the central pixel</a:t>
            </a:r>
          </a:p>
          <a:p>
            <a:r>
              <a:rPr lang="en-CA" dirty="0"/>
              <a:t>    red = </a:t>
            </a:r>
            <a:r>
              <a:rPr lang="en-CA" dirty="0" err="1"/>
              <a:t>camera.imageGetRed</a:t>
            </a:r>
            <a:r>
              <a:rPr lang="en-CA" dirty="0"/>
              <a:t>(image, width, </a:t>
            </a:r>
            <a:r>
              <a:rPr lang="en-CA" dirty="0" err="1"/>
              <a:t>centerX</a:t>
            </a:r>
            <a:r>
              <a:rPr lang="en-CA" dirty="0"/>
              <a:t>, </a:t>
            </a:r>
            <a:r>
              <a:rPr lang="en-CA" dirty="0" err="1"/>
              <a:t>centerY</a:t>
            </a:r>
            <a:r>
              <a:rPr lang="en-CA" dirty="0"/>
              <a:t>)</a:t>
            </a:r>
          </a:p>
          <a:p>
            <a:r>
              <a:rPr lang="en-CA" dirty="0"/>
              <a:t>    green = </a:t>
            </a:r>
            <a:r>
              <a:rPr lang="en-CA" dirty="0" err="1"/>
              <a:t>camera.imageGetGreen</a:t>
            </a:r>
            <a:r>
              <a:rPr lang="en-CA" dirty="0"/>
              <a:t>(image, width, </a:t>
            </a:r>
            <a:r>
              <a:rPr lang="en-CA" dirty="0" err="1"/>
              <a:t>centerX</a:t>
            </a:r>
            <a:r>
              <a:rPr lang="en-CA" dirty="0"/>
              <a:t>, </a:t>
            </a:r>
            <a:r>
              <a:rPr lang="en-CA" dirty="0" err="1"/>
              <a:t>centerY</a:t>
            </a:r>
            <a:r>
              <a:rPr lang="en-CA" dirty="0"/>
              <a:t>)</a:t>
            </a:r>
          </a:p>
          <a:p>
            <a:r>
              <a:rPr lang="en-CA" dirty="0"/>
              <a:t>    blue = </a:t>
            </a:r>
            <a:r>
              <a:rPr lang="en-CA" dirty="0" err="1"/>
              <a:t>camera.imageGetBlue</a:t>
            </a:r>
            <a:r>
              <a:rPr lang="en-CA" dirty="0"/>
              <a:t>(image, width, </a:t>
            </a:r>
            <a:r>
              <a:rPr lang="en-CA" dirty="0" err="1"/>
              <a:t>centerX</a:t>
            </a:r>
            <a:r>
              <a:rPr lang="en-CA" dirty="0"/>
              <a:t>, </a:t>
            </a:r>
            <a:r>
              <a:rPr lang="en-CA" dirty="0" err="1"/>
              <a:t>centerY</a:t>
            </a:r>
            <a:r>
              <a:rPr lang="en-CA" dirty="0"/>
              <a:t>)</a:t>
            </a:r>
          </a:p>
          <a:p>
            <a:r>
              <a:rPr lang="en-CA" dirty="0"/>
              <a:t>    print(</a:t>
            </a:r>
            <a:r>
              <a:rPr lang="en-CA" dirty="0" err="1"/>
              <a:t>f"Color</a:t>
            </a:r>
            <a:r>
              <a:rPr lang="en-CA" dirty="0"/>
              <a:t> of the central pixel: R={red}, G={green}, B={blue}")</a:t>
            </a:r>
          </a:p>
        </p:txBody>
      </p:sp>
      <p:sp>
        <p:nvSpPr>
          <p:cNvPr id="9" name="TextBox 8">
            <a:extLst>
              <a:ext uri="{FF2B5EF4-FFF2-40B4-BE49-F238E27FC236}">
                <a16:creationId xmlns:a16="http://schemas.microsoft.com/office/drawing/2014/main" id="{2C2AB45F-0347-4753-1520-A525CF292A5A}"/>
              </a:ext>
            </a:extLst>
          </p:cNvPr>
          <p:cNvSpPr txBox="1"/>
          <p:nvPr/>
        </p:nvSpPr>
        <p:spPr>
          <a:xfrm>
            <a:off x="6178112" y="422555"/>
            <a:ext cx="6097314" cy="5632311"/>
          </a:xfrm>
          <a:prstGeom prst="rect">
            <a:avLst/>
          </a:prstGeom>
          <a:noFill/>
        </p:spPr>
        <p:txBody>
          <a:bodyPr wrap="square">
            <a:spAutoFit/>
          </a:bodyPr>
          <a:lstStyle/>
          <a:p>
            <a:r>
              <a:rPr lang="en-CA" dirty="0"/>
              <a:t> # Define what we mean by 'red' (This can be adjusted as needed)</a:t>
            </a:r>
          </a:p>
          <a:p>
            <a:r>
              <a:rPr lang="en-CA" dirty="0"/>
              <a:t>    RED_THRESHOLD = 100</a:t>
            </a:r>
          </a:p>
          <a:p>
            <a:r>
              <a:rPr lang="en-CA" dirty="0"/>
              <a:t>    GREEN_THRESHOLD = 45</a:t>
            </a:r>
          </a:p>
          <a:p>
            <a:r>
              <a:rPr lang="en-CA" dirty="0"/>
              <a:t>    BLUE_THRESHOLD = 45</a:t>
            </a:r>
          </a:p>
          <a:p>
            <a:endParaRPr lang="en-CA" dirty="0"/>
          </a:p>
          <a:p>
            <a:r>
              <a:rPr lang="en-CA" dirty="0"/>
              <a:t>    # Detect whether the central pixel is red enough</a:t>
            </a:r>
          </a:p>
          <a:p>
            <a:r>
              <a:rPr lang="en-CA" dirty="0"/>
              <a:t>    if red &gt; RED_THRESHOLD and green &lt; GREEN_THRESHOLD and blue &lt; BLUE_THRESHOLD:</a:t>
            </a:r>
          </a:p>
          <a:p>
            <a:r>
              <a:rPr lang="en-CA" dirty="0"/>
              <a:t>        # If red enough, it means there's a red obstacle ahead, so turn right</a:t>
            </a:r>
          </a:p>
          <a:p>
            <a:r>
              <a:rPr lang="en-CA" dirty="0"/>
              <a:t>        </a:t>
            </a:r>
            <a:r>
              <a:rPr lang="en-CA" dirty="0" err="1"/>
              <a:t>left_motor.setVelocity</a:t>
            </a:r>
            <a:r>
              <a:rPr lang="en-CA" dirty="0"/>
              <a:t>(2)  # positive speed turns the wheel forward</a:t>
            </a:r>
          </a:p>
          <a:p>
            <a:r>
              <a:rPr lang="en-CA" dirty="0"/>
              <a:t>        </a:t>
            </a:r>
            <a:r>
              <a:rPr lang="en-CA" dirty="0" err="1"/>
              <a:t>right_motor.setVelocity</a:t>
            </a:r>
            <a:r>
              <a:rPr lang="en-CA" dirty="0"/>
              <a:t>(-2)  # negative speed turns the wheel backward</a:t>
            </a:r>
          </a:p>
          <a:p>
            <a:r>
              <a:rPr lang="en-CA" dirty="0"/>
              <a:t>    else:</a:t>
            </a:r>
          </a:p>
          <a:p>
            <a:r>
              <a:rPr lang="en-CA" dirty="0"/>
              <a:t>        # If not red enough, it means the path is clear, so move forward</a:t>
            </a:r>
          </a:p>
          <a:p>
            <a:r>
              <a:rPr lang="en-CA" dirty="0"/>
              <a:t>        </a:t>
            </a:r>
            <a:r>
              <a:rPr lang="en-CA" dirty="0" err="1"/>
              <a:t>left_motor.setVelocity</a:t>
            </a:r>
            <a:r>
              <a:rPr lang="en-CA" dirty="0"/>
              <a:t>(5)</a:t>
            </a:r>
          </a:p>
          <a:p>
            <a:r>
              <a:rPr lang="en-CA" dirty="0"/>
              <a:t>        </a:t>
            </a:r>
            <a:r>
              <a:rPr lang="en-CA" dirty="0" err="1"/>
              <a:t>right_motor.setVelocity</a:t>
            </a:r>
            <a:r>
              <a:rPr lang="en-CA" dirty="0"/>
              <a:t>(5)</a:t>
            </a:r>
          </a:p>
        </p:txBody>
      </p:sp>
    </p:spTree>
    <p:extLst>
      <p:ext uri="{BB962C8B-B14F-4D97-AF65-F5344CB8AC3E}">
        <p14:creationId xmlns:p14="http://schemas.microsoft.com/office/powerpoint/2010/main" val="1159878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8547"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29C1E37-AB5C-7647-CD36-54CF29D3818F}"/>
              </a:ext>
            </a:extLst>
          </p:cNvPr>
          <p:cNvPicPr>
            <a:picLocks noChangeAspect="1"/>
          </p:cNvPicPr>
          <p:nvPr/>
        </p:nvPicPr>
        <p:blipFill>
          <a:blip r:embed="rId4"/>
          <a:stretch>
            <a:fillRect/>
          </a:stretch>
        </p:blipFill>
        <p:spPr>
          <a:xfrm>
            <a:off x="2359055" y="383086"/>
            <a:ext cx="2084990" cy="653696"/>
          </a:xfrm>
          <a:prstGeom prst="rect">
            <a:avLst/>
          </a:prstGeom>
        </p:spPr>
      </p:pic>
      <p:sp>
        <p:nvSpPr>
          <p:cNvPr id="12" name="TextBox 11">
            <a:extLst>
              <a:ext uri="{FF2B5EF4-FFF2-40B4-BE49-F238E27FC236}">
                <a16:creationId xmlns:a16="http://schemas.microsoft.com/office/drawing/2014/main" id="{E8391947-4FF0-819C-BD6A-BA5D360ADEA6}"/>
              </a:ext>
            </a:extLst>
          </p:cNvPr>
          <p:cNvSpPr txBox="1"/>
          <p:nvPr/>
        </p:nvSpPr>
        <p:spPr>
          <a:xfrm>
            <a:off x="455230" y="1704586"/>
            <a:ext cx="11163956" cy="646331"/>
          </a:xfrm>
          <a:prstGeom prst="rect">
            <a:avLst/>
          </a:prstGeom>
          <a:noFill/>
        </p:spPr>
        <p:txBody>
          <a:bodyPr wrap="square">
            <a:spAutoFit/>
          </a:bodyPr>
          <a:lstStyle/>
          <a:p>
            <a:r>
              <a:rPr lang="en-CA" dirty="0"/>
              <a:t>The ROBOT will </a:t>
            </a:r>
            <a:r>
              <a:rPr lang="en-CA" dirty="0">
                <a:highlight>
                  <a:srgbClr val="FFFF00"/>
                </a:highlight>
              </a:rPr>
              <a:t>move forward </a:t>
            </a:r>
            <a:r>
              <a:rPr lang="en-CA" dirty="0"/>
              <a:t>If the </a:t>
            </a:r>
            <a:r>
              <a:rPr lang="en-CA" b="1" dirty="0">
                <a:highlight>
                  <a:srgbClr val="FF0000"/>
                </a:highlight>
              </a:rPr>
              <a:t>RED obstacle (ROCK) </a:t>
            </a:r>
            <a:r>
              <a:rPr lang="en-CA" dirty="0"/>
              <a:t>the </a:t>
            </a:r>
            <a:r>
              <a:rPr lang="en-CA" dirty="0">
                <a:highlight>
                  <a:srgbClr val="00FFFF"/>
                </a:highlight>
              </a:rPr>
              <a:t>Robot Turn Right</a:t>
            </a:r>
            <a:r>
              <a:rPr lang="en-CA" dirty="0"/>
              <a:t>, If the </a:t>
            </a:r>
            <a:r>
              <a:rPr lang="en-CA" dirty="0">
                <a:highlight>
                  <a:srgbClr val="4472C4"/>
                </a:highlight>
              </a:rPr>
              <a:t>Obstacle BLUE </a:t>
            </a:r>
            <a:r>
              <a:rPr lang="en-CA" dirty="0"/>
              <a:t>the robot will </a:t>
            </a:r>
            <a:r>
              <a:rPr lang="en-CA" dirty="0">
                <a:highlight>
                  <a:srgbClr val="00FFFF"/>
                </a:highlight>
              </a:rPr>
              <a:t>move Backward</a:t>
            </a:r>
            <a:r>
              <a:rPr lang="en-CA" dirty="0"/>
              <a:t>.</a:t>
            </a:r>
          </a:p>
        </p:txBody>
      </p:sp>
    </p:spTree>
    <p:extLst>
      <p:ext uri="{BB962C8B-B14F-4D97-AF65-F5344CB8AC3E}">
        <p14:creationId xmlns:p14="http://schemas.microsoft.com/office/powerpoint/2010/main" val="904783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E18EFE0-AB30-6493-5820-15C5CC14AD54}"/>
              </a:ext>
            </a:extLst>
          </p:cNvPr>
          <p:cNvSpPr txBox="1"/>
          <p:nvPr/>
        </p:nvSpPr>
        <p:spPr>
          <a:xfrm>
            <a:off x="2578879" y="617774"/>
            <a:ext cx="6281342" cy="400110"/>
          </a:xfrm>
          <a:prstGeom prst="rect">
            <a:avLst/>
          </a:prstGeom>
          <a:noFill/>
        </p:spPr>
        <p:txBody>
          <a:bodyPr wrap="square">
            <a:spAutoFit/>
          </a:bodyPr>
          <a:lstStyle/>
          <a:p>
            <a:r>
              <a:rPr lang="en-CA" sz="2000" b="1" i="0" dirty="0">
                <a:solidFill>
                  <a:srgbClr val="0D0D0D"/>
                </a:solidFill>
                <a:effectLst/>
                <a:latin typeface="Times New Roman" panose="02020603050405020304" pitchFamily="18" charset="0"/>
                <a:cs typeface="Times New Roman" panose="02020603050405020304" pitchFamily="18" charset="0"/>
              </a:rPr>
              <a:t>Human-Robot Interaction (HRI) system classification</a:t>
            </a:r>
            <a:endParaRPr lang="en-CA" sz="20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54138C-B2FB-5298-0A69-CC5BE2383801}"/>
              </a:ext>
            </a:extLst>
          </p:cNvPr>
          <p:cNvSpPr txBox="1"/>
          <p:nvPr/>
        </p:nvSpPr>
        <p:spPr>
          <a:xfrm>
            <a:off x="242395" y="1949568"/>
            <a:ext cx="11741596" cy="1883657"/>
          </a:xfrm>
          <a:prstGeom prst="rect">
            <a:avLst/>
          </a:prstGeom>
          <a:noFill/>
        </p:spPr>
        <p:txBody>
          <a:bodyPr wrap="square">
            <a:spAutoFit/>
          </a:bodyPr>
          <a:lstStyle/>
          <a:p>
            <a:pPr>
              <a:lnSpc>
                <a:spcPct val="150000"/>
              </a:lnSpc>
            </a:pPr>
            <a:r>
              <a:rPr lang="en-US" sz="2000" b="0" i="0" dirty="0">
                <a:solidFill>
                  <a:srgbClr val="0D0D0D"/>
                </a:solidFill>
                <a:effectLst/>
                <a:latin typeface="Times New Roman" panose="02020603050405020304" pitchFamily="18" charset="0"/>
                <a:cs typeface="Times New Roman" panose="02020603050405020304" pitchFamily="18" charset="0"/>
              </a:rPr>
              <a:t>Human-Robot Interaction (HRI) system classification can be approached from several dimensions, reflecting the multifaceted nature of how humans and robots interact. The classification helps in understanding, designing, and evaluating HRI systems across various domains. Here’s an overview of common classification dimensions in HRI:</a:t>
            </a:r>
            <a:endParaRPr lang="en-CA"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E9B9C57-368F-1B54-1574-C3667555CEF1}"/>
              </a:ext>
            </a:extLst>
          </p:cNvPr>
          <p:cNvSpPr txBox="1"/>
          <p:nvPr/>
        </p:nvSpPr>
        <p:spPr>
          <a:xfrm>
            <a:off x="242394" y="4626134"/>
            <a:ext cx="11542329" cy="646331"/>
          </a:xfrm>
          <a:prstGeom prst="rect">
            <a:avLst/>
          </a:prstGeom>
          <a:noFill/>
        </p:spPr>
        <p:txBody>
          <a:bodyPr wrap="square">
            <a:spAutoFit/>
          </a:bodyPr>
          <a:lstStyle/>
          <a:p>
            <a:r>
              <a:rPr lang="en-CA" b="1" dirty="0">
                <a:solidFill>
                  <a:srgbClr val="FF0000"/>
                </a:solidFill>
              </a:rPr>
              <a:t>Objective: Classifying HRI systems provides a framework for </a:t>
            </a:r>
            <a:r>
              <a:rPr lang="en-CA" b="1" u="sng" dirty="0">
                <a:solidFill>
                  <a:srgbClr val="FF0000"/>
                </a:solidFill>
              </a:rPr>
              <a:t>understanding the diverse ways in which robots and humans can interact. </a:t>
            </a:r>
          </a:p>
        </p:txBody>
      </p:sp>
    </p:spTree>
    <p:extLst>
      <p:ext uri="{BB962C8B-B14F-4D97-AF65-F5344CB8AC3E}">
        <p14:creationId xmlns:p14="http://schemas.microsoft.com/office/powerpoint/2010/main" val="3388353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ECE8D7C-164F-5E0B-F5D1-D66E0E072CF0}"/>
              </a:ext>
            </a:extLst>
          </p:cNvPr>
          <p:cNvSpPr txBox="1"/>
          <p:nvPr/>
        </p:nvSpPr>
        <p:spPr>
          <a:xfrm>
            <a:off x="2359055" y="617774"/>
            <a:ext cx="2303736" cy="369332"/>
          </a:xfrm>
          <a:prstGeom prst="rect">
            <a:avLst/>
          </a:prstGeom>
          <a:noFill/>
        </p:spPr>
        <p:txBody>
          <a:bodyPr wrap="square">
            <a:spAutoFit/>
          </a:bodyPr>
          <a:lstStyle/>
          <a:p>
            <a:pPr algn="l"/>
            <a:r>
              <a:rPr lang="en-CA" b="1" i="0" dirty="0">
                <a:solidFill>
                  <a:srgbClr val="0D0D0D"/>
                </a:solidFill>
                <a:effectLst/>
                <a:latin typeface="Söhne"/>
              </a:rPr>
              <a:t>1. Type of Interaction</a:t>
            </a:r>
          </a:p>
        </p:txBody>
      </p:sp>
      <p:sp>
        <p:nvSpPr>
          <p:cNvPr id="9" name="TextBox 8">
            <a:extLst>
              <a:ext uri="{FF2B5EF4-FFF2-40B4-BE49-F238E27FC236}">
                <a16:creationId xmlns:a16="http://schemas.microsoft.com/office/drawing/2014/main" id="{ABE4BD09-A8B3-D6E2-AF75-D2DA0A70F873}"/>
              </a:ext>
            </a:extLst>
          </p:cNvPr>
          <p:cNvSpPr txBox="1"/>
          <p:nvPr/>
        </p:nvSpPr>
        <p:spPr>
          <a:xfrm>
            <a:off x="242395" y="1608589"/>
            <a:ext cx="11741596" cy="1122743"/>
          </a:xfrm>
          <a:prstGeom prst="rect">
            <a:avLst/>
          </a:prstGeom>
          <a:noFill/>
        </p:spPr>
        <p:txBody>
          <a:bodyPr wrap="square">
            <a:spAutoFit/>
          </a:bodyPr>
          <a:lstStyle/>
          <a:p>
            <a:pPr>
              <a:lnSpc>
                <a:spcPct val="200000"/>
              </a:lnSpc>
            </a:pPr>
            <a:r>
              <a:rPr lang="en-US" b="1" i="0" dirty="0">
                <a:solidFill>
                  <a:srgbClr val="0D0D0D"/>
                </a:solidFill>
                <a:effectLst/>
                <a:latin typeface="Söhne"/>
              </a:rPr>
              <a:t>Teleoperation</a:t>
            </a:r>
            <a:r>
              <a:rPr lang="en-US" b="0" i="0" dirty="0">
                <a:solidFill>
                  <a:srgbClr val="0D0D0D"/>
                </a:solidFill>
                <a:effectLst/>
                <a:latin typeface="Söhne"/>
              </a:rPr>
              <a:t>: The human operator controls the robot from a distance, often using a remote control interface. Applications include drone flying, remote surgery, and exploration in hazardous environments.</a:t>
            </a:r>
            <a:endParaRPr lang="en-CA" dirty="0"/>
          </a:p>
        </p:txBody>
      </p:sp>
      <p:pic>
        <p:nvPicPr>
          <p:cNvPr id="1026" name="Picture 2" descr="We present a method that improves remote teleoperation by continuously... |  Download Scientific Diagram">
            <a:extLst>
              <a:ext uri="{FF2B5EF4-FFF2-40B4-BE49-F238E27FC236}">
                <a16:creationId xmlns:a16="http://schemas.microsoft.com/office/drawing/2014/main" id="{3D8368D1-8C88-198F-1D25-BA10EF2C22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5921" y="2994615"/>
            <a:ext cx="5007686" cy="29865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216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C99CEFA-C9EE-E2E7-72ED-3322E5A6E965}"/>
              </a:ext>
            </a:extLst>
          </p:cNvPr>
          <p:cNvSpPr txBox="1"/>
          <p:nvPr/>
        </p:nvSpPr>
        <p:spPr>
          <a:xfrm>
            <a:off x="137823" y="1448771"/>
            <a:ext cx="11846168" cy="1122743"/>
          </a:xfrm>
          <a:prstGeom prst="rect">
            <a:avLst/>
          </a:prstGeom>
          <a:noFill/>
        </p:spPr>
        <p:txBody>
          <a:bodyPr wrap="square">
            <a:spAutoFit/>
          </a:bodyPr>
          <a:lstStyle/>
          <a:p>
            <a:pPr>
              <a:lnSpc>
                <a:spcPct val="200000"/>
              </a:lnSpc>
            </a:pPr>
            <a:r>
              <a:rPr lang="en-US" b="1" i="0" dirty="0">
                <a:solidFill>
                  <a:srgbClr val="0D0D0D"/>
                </a:solidFill>
                <a:effectLst/>
                <a:latin typeface="Söhne"/>
              </a:rPr>
              <a:t>Autonomous Robots</a:t>
            </a:r>
            <a:r>
              <a:rPr lang="en-US" b="0" i="0" dirty="0">
                <a:solidFill>
                  <a:srgbClr val="0D0D0D"/>
                </a:solidFill>
                <a:effectLst/>
                <a:latin typeface="Söhne"/>
              </a:rPr>
              <a:t>: Robots operate independently based on pre-programmed behaviors or AI-driven decisions, with minimal human intervention. Examples include autonomous household cleaning robots and self-driving vehicles.</a:t>
            </a:r>
            <a:endParaRPr lang="en-CA" dirty="0"/>
          </a:p>
        </p:txBody>
      </p:sp>
      <p:pic>
        <p:nvPicPr>
          <p:cNvPr id="2050" name="Picture 2" descr="Tech Explained: Autonomous Robots - Springwise">
            <a:extLst>
              <a:ext uri="{FF2B5EF4-FFF2-40B4-BE49-F238E27FC236}">
                <a16:creationId xmlns:a16="http://schemas.microsoft.com/office/drawing/2014/main" id="{661B5FFE-9CF2-ED52-10D9-456C07FA35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5502" y="2819638"/>
            <a:ext cx="5164684" cy="3026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145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FB7C1E2-3CAB-21C9-696B-2D0D104152DE}"/>
              </a:ext>
            </a:extLst>
          </p:cNvPr>
          <p:cNvSpPr txBox="1"/>
          <p:nvPr/>
        </p:nvSpPr>
        <p:spPr>
          <a:xfrm>
            <a:off x="226629" y="1610557"/>
            <a:ext cx="11757362" cy="1122743"/>
          </a:xfrm>
          <a:prstGeom prst="rect">
            <a:avLst/>
          </a:prstGeom>
          <a:noFill/>
        </p:spPr>
        <p:txBody>
          <a:bodyPr wrap="square">
            <a:spAutoFit/>
          </a:bodyPr>
          <a:lstStyle/>
          <a:p>
            <a:pPr>
              <a:lnSpc>
                <a:spcPct val="200000"/>
              </a:lnSpc>
            </a:pPr>
            <a:r>
              <a:rPr lang="en-US" b="1" i="0" dirty="0">
                <a:solidFill>
                  <a:srgbClr val="0D0D0D"/>
                </a:solidFill>
                <a:effectLst/>
                <a:latin typeface="Söhne"/>
              </a:rPr>
              <a:t>Collaborative Robots (</a:t>
            </a:r>
            <a:r>
              <a:rPr lang="en-US" b="1" i="0" dirty="0" err="1">
                <a:solidFill>
                  <a:srgbClr val="0D0D0D"/>
                </a:solidFill>
                <a:effectLst/>
                <a:latin typeface="Söhne"/>
              </a:rPr>
              <a:t>Cobots</a:t>
            </a:r>
            <a:r>
              <a:rPr lang="en-US" b="1" i="0" dirty="0">
                <a:solidFill>
                  <a:srgbClr val="0D0D0D"/>
                </a:solidFill>
                <a:effectLst/>
                <a:latin typeface="Söhne"/>
              </a:rPr>
              <a:t>)</a:t>
            </a:r>
            <a:r>
              <a:rPr lang="en-US" b="0" i="0" dirty="0">
                <a:solidFill>
                  <a:srgbClr val="0D0D0D"/>
                </a:solidFill>
                <a:effectLst/>
                <a:latin typeface="Söhne"/>
              </a:rPr>
              <a:t>: Robots working alongside humans in shared spaces, directly assisting human workers. Common in manufacturing and assembly lines.</a:t>
            </a:r>
            <a:endParaRPr lang="en-CA" dirty="0"/>
          </a:p>
        </p:txBody>
      </p:sp>
      <p:pic>
        <p:nvPicPr>
          <p:cNvPr id="3074" name="Picture 2" descr="The factory of 2035 - Universal Robots Collaborative Robots">
            <a:extLst>
              <a:ext uri="{FF2B5EF4-FFF2-40B4-BE49-F238E27FC236}">
                <a16:creationId xmlns:a16="http://schemas.microsoft.com/office/drawing/2014/main" id="{769E3C0F-0EB0-E654-634E-0405A3C72D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6542" y="2678776"/>
            <a:ext cx="5154010" cy="34068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447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6E6BE15-4591-1789-D35B-B10E79E28F41}"/>
              </a:ext>
            </a:extLst>
          </p:cNvPr>
          <p:cNvSpPr txBox="1"/>
          <p:nvPr/>
        </p:nvSpPr>
        <p:spPr>
          <a:xfrm>
            <a:off x="2412521" y="515627"/>
            <a:ext cx="1988426" cy="369332"/>
          </a:xfrm>
          <a:prstGeom prst="rect">
            <a:avLst/>
          </a:prstGeom>
          <a:noFill/>
        </p:spPr>
        <p:txBody>
          <a:bodyPr wrap="square">
            <a:spAutoFit/>
          </a:bodyPr>
          <a:lstStyle/>
          <a:p>
            <a:pPr algn="l"/>
            <a:r>
              <a:rPr lang="en-CA" b="1" i="0" dirty="0">
                <a:solidFill>
                  <a:srgbClr val="0D0D0D"/>
                </a:solidFill>
                <a:effectLst/>
                <a:latin typeface="Söhne"/>
              </a:rPr>
              <a:t>2. Social Dynamics</a:t>
            </a:r>
          </a:p>
        </p:txBody>
      </p:sp>
      <p:sp>
        <p:nvSpPr>
          <p:cNvPr id="9" name="TextBox 8">
            <a:extLst>
              <a:ext uri="{FF2B5EF4-FFF2-40B4-BE49-F238E27FC236}">
                <a16:creationId xmlns:a16="http://schemas.microsoft.com/office/drawing/2014/main" id="{CD024FA4-4186-3CD7-87C0-9440F48EB15A}"/>
              </a:ext>
            </a:extLst>
          </p:cNvPr>
          <p:cNvSpPr txBox="1"/>
          <p:nvPr/>
        </p:nvSpPr>
        <p:spPr>
          <a:xfrm>
            <a:off x="273925" y="1650863"/>
            <a:ext cx="11780251" cy="1122743"/>
          </a:xfrm>
          <a:prstGeom prst="rect">
            <a:avLst/>
          </a:prstGeom>
          <a:noFill/>
        </p:spPr>
        <p:txBody>
          <a:bodyPr wrap="square">
            <a:spAutoFit/>
          </a:bodyPr>
          <a:lstStyle/>
          <a:p>
            <a:pPr>
              <a:lnSpc>
                <a:spcPct val="200000"/>
              </a:lnSpc>
            </a:pPr>
            <a:r>
              <a:rPr lang="en-US" b="1" i="0" dirty="0">
                <a:solidFill>
                  <a:srgbClr val="0D0D0D"/>
                </a:solidFill>
                <a:effectLst/>
                <a:latin typeface="Söhne"/>
              </a:rPr>
              <a:t>Social Robots</a:t>
            </a:r>
            <a:r>
              <a:rPr lang="en-US" b="0" i="0" dirty="0">
                <a:solidFill>
                  <a:srgbClr val="0D0D0D"/>
                </a:solidFill>
                <a:effectLst/>
                <a:latin typeface="Söhne"/>
              </a:rPr>
              <a:t>: Robots designed to engage with humans on a social or emotional level, such as companion robots for the elderly or educational robots for children.</a:t>
            </a:r>
            <a:endParaRPr lang="en-CA" dirty="0"/>
          </a:p>
        </p:txBody>
      </p:sp>
      <p:pic>
        <p:nvPicPr>
          <p:cNvPr id="4098" name="Picture 2" descr="Social Robots: How AI-Enabled Machines Could Help Solve Caregiving  Shortages and Ease the Aging Process - Everything Zoomer">
            <a:extLst>
              <a:ext uri="{FF2B5EF4-FFF2-40B4-BE49-F238E27FC236}">
                <a16:creationId xmlns:a16="http://schemas.microsoft.com/office/drawing/2014/main" id="{907B1049-3FC0-547D-49FE-E25FBD924E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0069" y="2514599"/>
            <a:ext cx="3499945" cy="34999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023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46E810-3B0C-BD0C-F0BB-CBC64789F6A0}"/>
              </a:ext>
            </a:extLst>
          </p:cNvPr>
          <p:cNvSpPr txBox="1"/>
          <p:nvPr/>
        </p:nvSpPr>
        <p:spPr>
          <a:xfrm>
            <a:off x="351995" y="1449088"/>
            <a:ext cx="11702182" cy="1122743"/>
          </a:xfrm>
          <a:prstGeom prst="rect">
            <a:avLst/>
          </a:prstGeom>
          <a:noFill/>
        </p:spPr>
        <p:txBody>
          <a:bodyPr wrap="square">
            <a:spAutoFit/>
          </a:bodyPr>
          <a:lstStyle/>
          <a:p>
            <a:pPr>
              <a:lnSpc>
                <a:spcPct val="200000"/>
              </a:lnSpc>
            </a:pPr>
            <a:r>
              <a:rPr lang="en-US" b="1" i="0" dirty="0">
                <a:solidFill>
                  <a:srgbClr val="0D0D0D"/>
                </a:solidFill>
                <a:effectLst/>
                <a:latin typeface="Söhne"/>
              </a:rPr>
              <a:t>Utility Robots</a:t>
            </a:r>
            <a:r>
              <a:rPr lang="en-US" b="0" i="0" dirty="0">
                <a:solidFill>
                  <a:srgbClr val="0D0D0D"/>
                </a:solidFill>
                <a:effectLst/>
                <a:latin typeface="Söhne"/>
              </a:rPr>
              <a:t>: Focus on functional tasks without the need for social or emotional interaction, like warehouse robots or agricultural drones.</a:t>
            </a:r>
            <a:endParaRPr lang="en-CA" dirty="0"/>
          </a:p>
        </p:txBody>
      </p:sp>
      <p:pic>
        <p:nvPicPr>
          <p:cNvPr id="5122" name="Picture 2" descr="Autonomous Robots and Drones Rise in Warehouses - Robotics 24/7">
            <a:extLst>
              <a:ext uri="{FF2B5EF4-FFF2-40B4-BE49-F238E27FC236}">
                <a16:creationId xmlns:a16="http://schemas.microsoft.com/office/drawing/2014/main" id="{192B5E80-529E-96E7-DA88-CA31C9B69D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625" y="2192261"/>
            <a:ext cx="5715000" cy="3819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84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8547"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64AEC41-147C-04D4-246E-C2E2D95780C8}"/>
              </a:ext>
            </a:extLst>
          </p:cNvPr>
          <p:cNvSpPr txBox="1"/>
          <p:nvPr/>
        </p:nvSpPr>
        <p:spPr>
          <a:xfrm>
            <a:off x="202981" y="1395048"/>
            <a:ext cx="11487149" cy="1122743"/>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0D0D0D"/>
                </a:solidFill>
                <a:effectLst/>
                <a:latin typeface="Söhne"/>
              </a:rPr>
              <a:t>Fully Autonomous</a:t>
            </a:r>
            <a:r>
              <a:rPr lang="en-US" b="0" i="0" dirty="0">
                <a:solidFill>
                  <a:srgbClr val="0D0D0D"/>
                </a:solidFill>
                <a:effectLst/>
                <a:latin typeface="Söhne"/>
              </a:rPr>
              <a:t>: Robots capable of performing tasks without human intervention, based on sensor data and pre-defined algorithms or learning.</a:t>
            </a:r>
          </a:p>
        </p:txBody>
      </p:sp>
      <p:sp>
        <p:nvSpPr>
          <p:cNvPr id="9" name="TextBox 8">
            <a:extLst>
              <a:ext uri="{FF2B5EF4-FFF2-40B4-BE49-F238E27FC236}">
                <a16:creationId xmlns:a16="http://schemas.microsoft.com/office/drawing/2014/main" id="{D239AF60-808C-BD02-D71E-0636DE4F2583}"/>
              </a:ext>
            </a:extLst>
          </p:cNvPr>
          <p:cNvSpPr txBox="1"/>
          <p:nvPr/>
        </p:nvSpPr>
        <p:spPr>
          <a:xfrm>
            <a:off x="2359055" y="498738"/>
            <a:ext cx="2394248" cy="369332"/>
          </a:xfrm>
          <a:prstGeom prst="rect">
            <a:avLst/>
          </a:prstGeom>
          <a:noFill/>
        </p:spPr>
        <p:txBody>
          <a:bodyPr wrap="square">
            <a:spAutoFit/>
          </a:bodyPr>
          <a:lstStyle/>
          <a:p>
            <a:pPr algn="l"/>
            <a:r>
              <a:rPr lang="en-US" b="1" i="0" dirty="0">
                <a:solidFill>
                  <a:srgbClr val="0D0D0D"/>
                </a:solidFill>
                <a:effectLst/>
                <a:latin typeface="Söhne"/>
              </a:rPr>
              <a:t>3. Level of Autonomy</a:t>
            </a:r>
          </a:p>
        </p:txBody>
      </p:sp>
      <p:pic>
        <p:nvPicPr>
          <p:cNvPr id="6146" name="Picture 2" descr="Everything You Need to Know About Smart Robots">
            <a:extLst>
              <a:ext uri="{FF2B5EF4-FFF2-40B4-BE49-F238E27FC236}">
                <a16:creationId xmlns:a16="http://schemas.microsoft.com/office/drawing/2014/main" id="{B82E4947-B20C-F1F2-451D-E314070431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9979" y="2372547"/>
            <a:ext cx="4876800" cy="3248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351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F5992BA-F6B3-74CB-DB93-6DBC0C8AFC1D}"/>
              </a:ext>
            </a:extLst>
          </p:cNvPr>
          <p:cNvSpPr txBox="1"/>
          <p:nvPr/>
        </p:nvSpPr>
        <p:spPr>
          <a:xfrm>
            <a:off x="137823" y="1512415"/>
            <a:ext cx="11675873" cy="1122743"/>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0D0D0D"/>
                </a:solidFill>
                <a:effectLst/>
                <a:latin typeface="Söhne"/>
              </a:rPr>
              <a:t>Semi-Autonomous</a:t>
            </a:r>
            <a:r>
              <a:rPr lang="en-US" b="0" i="0" dirty="0">
                <a:solidFill>
                  <a:srgbClr val="0D0D0D"/>
                </a:solidFill>
                <a:effectLst/>
                <a:latin typeface="Söhne"/>
              </a:rPr>
              <a:t>: Robots that require occasional human guidance or decision-making to perform tasks.</a:t>
            </a:r>
          </a:p>
          <a:p>
            <a:pPr algn="l">
              <a:lnSpc>
                <a:spcPct val="200000"/>
              </a:lnSpc>
              <a:buFont typeface="Arial" panose="020B0604020202020204" pitchFamily="34" charset="0"/>
              <a:buChar char="•"/>
            </a:pPr>
            <a:r>
              <a:rPr lang="en-US" b="1" i="0" dirty="0">
                <a:solidFill>
                  <a:srgbClr val="0D0D0D"/>
                </a:solidFill>
                <a:effectLst/>
                <a:latin typeface="Söhne"/>
              </a:rPr>
              <a:t>Manual/Teleoperated</a:t>
            </a:r>
            <a:r>
              <a:rPr lang="en-US" b="0" i="0" dirty="0">
                <a:solidFill>
                  <a:srgbClr val="0D0D0D"/>
                </a:solidFill>
                <a:effectLst/>
                <a:latin typeface="Söhne"/>
              </a:rPr>
              <a:t>: Robots fully controlled by humans, without autonomous capabilities.</a:t>
            </a:r>
          </a:p>
        </p:txBody>
      </p:sp>
      <p:pic>
        <p:nvPicPr>
          <p:cNvPr id="1026" name="Picture 2" descr="An assistive robotic arm on a wheelchair for ADLs assistance [12]. |  Download Scientific Diagram">
            <a:extLst>
              <a:ext uri="{FF2B5EF4-FFF2-40B4-BE49-F238E27FC236}">
                <a16:creationId xmlns:a16="http://schemas.microsoft.com/office/drawing/2014/main" id="{7AD4BD6B-17A2-E4AC-5CF7-BABF275D04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44" y="2946926"/>
            <a:ext cx="2184783" cy="29402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pplied Sciences | Free Full-Text | Mixed-Reality-Enhanced Human&amp;ndash;Robot  Interaction with an Imitation-Based Mapping Approach for Intuitive  Teleoperation of a Robotic Arm-Hand System">
            <a:extLst>
              <a:ext uri="{FF2B5EF4-FFF2-40B4-BE49-F238E27FC236}">
                <a16:creationId xmlns:a16="http://schemas.microsoft.com/office/drawing/2014/main" id="{6F3B98B6-FFFB-75B1-8070-F0D02418E7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0812" y="2877167"/>
            <a:ext cx="4773940" cy="278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54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49084" y="1385409"/>
            <a:ext cx="12130339" cy="4907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BE86D84-AAD5-D186-6087-6F842C82EC14}"/>
              </a:ext>
            </a:extLst>
          </p:cNvPr>
          <p:cNvSpPr txBox="1"/>
          <p:nvPr/>
        </p:nvSpPr>
        <p:spPr>
          <a:xfrm>
            <a:off x="2368038" y="617774"/>
            <a:ext cx="3919702" cy="369332"/>
          </a:xfrm>
          <a:prstGeom prst="rect">
            <a:avLst/>
          </a:prstGeom>
          <a:noFill/>
        </p:spPr>
        <p:txBody>
          <a:bodyPr wrap="square">
            <a:spAutoFit/>
          </a:bodyPr>
          <a:lstStyle/>
          <a:p>
            <a:pPr algn="l"/>
            <a:r>
              <a:rPr lang="en-CA" b="1" i="0" dirty="0">
                <a:solidFill>
                  <a:srgbClr val="0D0D0D"/>
                </a:solidFill>
                <a:effectLst/>
                <a:latin typeface="Söhne"/>
              </a:rPr>
              <a:t>4. Physical vs. Non-Physical Interaction</a:t>
            </a:r>
          </a:p>
        </p:txBody>
      </p:sp>
      <p:sp>
        <p:nvSpPr>
          <p:cNvPr id="9" name="TextBox 8">
            <a:extLst>
              <a:ext uri="{FF2B5EF4-FFF2-40B4-BE49-F238E27FC236}">
                <a16:creationId xmlns:a16="http://schemas.microsoft.com/office/drawing/2014/main" id="{0B110E77-B22C-0425-50CA-6B5777466AF4}"/>
              </a:ext>
            </a:extLst>
          </p:cNvPr>
          <p:cNvSpPr txBox="1"/>
          <p:nvPr/>
        </p:nvSpPr>
        <p:spPr>
          <a:xfrm>
            <a:off x="49085" y="1284313"/>
            <a:ext cx="11831740" cy="1122743"/>
          </a:xfrm>
          <a:prstGeom prst="rect">
            <a:avLst/>
          </a:prstGeom>
          <a:noFill/>
        </p:spPr>
        <p:txBody>
          <a:bodyPr wrap="square">
            <a:spAutoFit/>
          </a:bodyPr>
          <a:lstStyle/>
          <a:p>
            <a:pPr>
              <a:lnSpc>
                <a:spcPct val="200000"/>
              </a:lnSpc>
            </a:pPr>
            <a:r>
              <a:rPr lang="en-US" b="1" i="0" dirty="0">
                <a:solidFill>
                  <a:srgbClr val="0D0D0D"/>
                </a:solidFill>
                <a:effectLst/>
                <a:latin typeface="Söhne"/>
              </a:rPr>
              <a:t>Physical Interaction (</a:t>
            </a:r>
            <a:r>
              <a:rPr lang="en-US" b="1" i="0" dirty="0" err="1">
                <a:solidFill>
                  <a:srgbClr val="0D0D0D"/>
                </a:solidFill>
                <a:effectLst/>
                <a:latin typeface="Söhne"/>
              </a:rPr>
              <a:t>pHRI</a:t>
            </a:r>
            <a:r>
              <a:rPr lang="en-US" b="1" i="0" dirty="0">
                <a:solidFill>
                  <a:srgbClr val="0D0D0D"/>
                </a:solidFill>
                <a:effectLst/>
                <a:latin typeface="Söhne"/>
              </a:rPr>
              <a:t>)</a:t>
            </a:r>
            <a:r>
              <a:rPr lang="en-US" b="0" i="0" dirty="0">
                <a:solidFill>
                  <a:srgbClr val="0D0D0D"/>
                </a:solidFill>
                <a:effectLst/>
                <a:latin typeface="Söhne"/>
              </a:rPr>
              <a:t>: Involves direct physical contact between the human and the robot. This includes collaborative manipulation of objects, physical assistance, and touch-based communication.</a:t>
            </a:r>
            <a:endParaRPr lang="en-CA" dirty="0"/>
          </a:p>
        </p:txBody>
      </p:sp>
      <p:pic>
        <p:nvPicPr>
          <p:cNvPr id="2050" name="Picture 2" descr="Challenges in robotics: Part VII - Human-Robot Interaction (HRI)">
            <a:extLst>
              <a:ext uri="{FF2B5EF4-FFF2-40B4-BE49-F238E27FC236}">
                <a16:creationId xmlns:a16="http://schemas.microsoft.com/office/drawing/2014/main" id="{950E128C-CC17-9A35-E4EF-1FF5542CBF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546" y="2508152"/>
            <a:ext cx="4884027" cy="3251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508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63C34A-D26E-9CB2-CAFF-9BCB9796E452}"/>
              </a:ext>
            </a:extLst>
          </p:cNvPr>
          <p:cNvSpPr txBox="1"/>
          <p:nvPr/>
        </p:nvSpPr>
        <p:spPr>
          <a:xfrm>
            <a:off x="226629" y="1570642"/>
            <a:ext cx="11757362" cy="1122743"/>
          </a:xfrm>
          <a:prstGeom prst="rect">
            <a:avLst/>
          </a:prstGeom>
          <a:noFill/>
        </p:spPr>
        <p:txBody>
          <a:bodyPr wrap="square">
            <a:spAutoFit/>
          </a:bodyPr>
          <a:lstStyle/>
          <a:p>
            <a:pPr>
              <a:lnSpc>
                <a:spcPct val="200000"/>
              </a:lnSpc>
            </a:pPr>
            <a:r>
              <a:rPr lang="en-US" b="1" i="0" dirty="0">
                <a:solidFill>
                  <a:srgbClr val="0D0D0D"/>
                </a:solidFill>
                <a:effectLst/>
                <a:latin typeface="Söhne"/>
              </a:rPr>
              <a:t>Non-Physical Interaction</a:t>
            </a:r>
            <a:r>
              <a:rPr lang="en-US" b="0" i="0" dirty="0">
                <a:solidFill>
                  <a:srgbClr val="0D0D0D"/>
                </a:solidFill>
                <a:effectLst/>
                <a:latin typeface="Söhne"/>
              </a:rPr>
              <a:t>: Involves interaction through visual, auditory, or other non-tactile means, such as command and control through voice or graphical interfaces.</a:t>
            </a:r>
            <a:endParaRPr lang="en-CA" dirty="0"/>
          </a:p>
        </p:txBody>
      </p:sp>
      <p:pic>
        <p:nvPicPr>
          <p:cNvPr id="3074" name="Picture 2" descr="Multifunctional Electric Voice Smart Mini Pocket Robot Early Educational  Interaction Tale Robot New">
            <a:extLst>
              <a:ext uri="{FF2B5EF4-FFF2-40B4-BE49-F238E27FC236}">
                <a16:creationId xmlns:a16="http://schemas.microsoft.com/office/drawing/2014/main" id="{37171F4C-B31B-6857-3387-8B95837F4F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316" y="2281378"/>
            <a:ext cx="3621471" cy="36214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499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8D59F2-45ED-B447-CF4E-1673E17E7899}"/>
              </a:ext>
            </a:extLst>
          </p:cNvPr>
          <p:cNvSpPr txBox="1"/>
          <p:nvPr/>
        </p:nvSpPr>
        <p:spPr>
          <a:xfrm>
            <a:off x="2412521" y="622468"/>
            <a:ext cx="3257550" cy="369332"/>
          </a:xfrm>
          <a:prstGeom prst="rect">
            <a:avLst/>
          </a:prstGeom>
          <a:noFill/>
        </p:spPr>
        <p:txBody>
          <a:bodyPr wrap="square">
            <a:spAutoFit/>
          </a:bodyPr>
          <a:lstStyle/>
          <a:p>
            <a:pPr algn="l"/>
            <a:r>
              <a:rPr lang="en-US" b="1" i="0" dirty="0">
                <a:solidFill>
                  <a:srgbClr val="0D0D0D"/>
                </a:solidFill>
                <a:effectLst/>
                <a:latin typeface="Söhne"/>
              </a:rPr>
              <a:t>5. Purpose or Application Area</a:t>
            </a:r>
          </a:p>
        </p:txBody>
      </p:sp>
      <p:sp>
        <p:nvSpPr>
          <p:cNvPr id="9" name="TextBox 8">
            <a:extLst>
              <a:ext uri="{FF2B5EF4-FFF2-40B4-BE49-F238E27FC236}">
                <a16:creationId xmlns:a16="http://schemas.microsoft.com/office/drawing/2014/main" id="{7CF2AC37-7A8D-7A5E-3B39-CCFB62CE02EA}"/>
              </a:ext>
            </a:extLst>
          </p:cNvPr>
          <p:cNvSpPr txBox="1"/>
          <p:nvPr/>
        </p:nvSpPr>
        <p:spPr>
          <a:xfrm>
            <a:off x="119271" y="1570642"/>
            <a:ext cx="11761554" cy="2230739"/>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0D0D0D"/>
                </a:solidFill>
                <a:effectLst/>
                <a:latin typeface="Söhne"/>
              </a:rPr>
              <a:t>Industrial HRI</a:t>
            </a:r>
            <a:r>
              <a:rPr lang="en-US" b="0" i="0" dirty="0">
                <a:solidFill>
                  <a:srgbClr val="0D0D0D"/>
                </a:solidFill>
                <a:effectLst/>
                <a:latin typeface="Söhne"/>
              </a:rPr>
              <a:t>: Interaction focused on manufacturing, assembly, and other industrial applications. Efficiency and safety are key concerns.</a:t>
            </a:r>
          </a:p>
          <a:p>
            <a:pPr algn="l">
              <a:lnSpc>
                <a:spcPct val="200000"/>
              </a:lnSpc>
              <a:buFont typeface="Arial" panose="020B0604020202020204" pitchFamily="34" charset="0"/>
              <a:buChar char="•"/>
            </a:pPr>
            <a:r>
              <a:rPr lang="en-US" b="1" i="0" dirty="0">
                <a:solidFill>
                  <a:srgbClr val="0D0D0D"/>
                </a:solidFill>
                <a:effectLst/>
                <a:latin typeface="Söhne"/>
              </a:rPr>
              <a:t>Medical HRI</a:t>
            </a:r>
            <a:r>
              <a:rPr lang="en-US" b="0" i="0" dirty="0">
                <a:solidFill>
                  <a:srgbClr val="0D0D0D"/>
                </a:solidFill>
                <a:effectLst/>
                <a:latin typeface="Söhne"/>
              </a:rPr>
              <a:t>: Involves surgical robots, rehabilitation robots, and other healthcare applications. Precision and reliability are crucial.</a:t>
            </a:r>
          </a:p>
        </p:txBody>
      </p:sp>
      <p:pic>
        <p:nvPicPr>
          <p:cNvPr id="4098" name="Picture 2" descr="Industry Insights: Human-Robot Interaction: A Team Sport | Robotic  Industries Association">
            <a:extLst>
              <a:ext uri="{FF2B5EF4-FFF2-40B4-BE49-F238E27FC236}">
                <a16:creationId xmlns:a16="http://schemas.microsoft.com/office/drawing/2014/main" id="{4D2D66DA-2038-20D9-3273-9B3DFAD84C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2393" y="3545759"/>
            <a:ext cx="38100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Different types of healthcare robots explained">
            <a:extLst>
              <a:ext uri="{FF2B5EF4-FFF2-40B4-BE49-F238E27FC236}">
                <a16:creationId xmlns:a16="http://schemas.microsoft.com/office/drawing/2014/main" id="{BFCCDB8D-0179-3BC3-7F5F-EB16612BF5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4734" y="3417464"/>
            <a:ext cx="3461845" cy="2631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7602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837AFA-C931-A33A-752F-63CCE367B641}"/>
              </a:ext>
            </a:extLst>
          </p:cNvPr>
          <p:cNvSpPr txBox="1"/>
          <p:nvPr/>
        </p:nvSpPr>
        <p:spPr>
          <a:xfrm>
            <a:off x="234511" y="1674674"/>
            <a:ext cx="11646313" cy="2230739"/>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0D0D0D"/>
                </a:solidFill>
                <a:effectLst/>
                <a:latin typeface="Söhne"/>
              </a:rPr>
              <a:t>Service HRI</a:t>
            </a:r>
            <a:r>
              <a:rPr lang="en-US" b="0" i="0" dirty="0">
                <a:solidFill>
                  <a:srgbClr val="0D0D0D"/>
                </a:solidFill>
                <a:effectLst/>
                <a:latin typeface="Söhne"/>
              </a:rPr>
              <a:t>: Encompasses service and assistance robots in retail, hospitality, and personal care. Usability and user experience are focal points.</a:t>
            </a:r>
          </a:p>
          <a:p>
            <a:pPr algn="l">
              <a:lnSpc>
                <a:spcPct val="200000"/>
              </a:lnSpc>
              <a:buFont typeface="Arial" panose="020B0604020202020204" pitchFamily="34" charset="0"/>
              <a:buChar char="•"/>
            </a:pPr>
            <a:r>
              <a:rPr lang="en-US" b="1" i="0" dirty="0">
                <a:solidFill>
                  <a:srgbClr val="0D0D0D"/>
                </a:solidFill>
                <a:effectLst/>
                <a:latin typeface="Söhne"/>
              </a:rPr>
              <a:t>Educational HRI</a:t>
            </a:r>
            <a:r>
              <a:rPr lang="en-US" b="0" i="0" dirty="0">
                <a:solidFill>
                  <a:srgbClr val="0D0D0D"/>
                </a:solidFill>
                <a:effectLst/>
                <a:latin typeface="Söhne"/>
              </a:rPr>
              <a:t>: Robots used as teaching aids or learning platforms. Engagement and adaptability to different learning styles are important.</a:t>
            </a:r>
          </a:p>
        </p:txBody>
      </p:sp>
      <p:pic>
        <p:nvPicPr>
          <p:cNvPr id="5122" name="Picture 2" descr="Robots and Humans: Harmonising the Future of Customer Service in the  Hospitality Industry.">
            <a:extLst>
              <a:ext uri="{FF2B5EF4-FFF2-40B4-BE49-F238E27FC236}">
                <a16:creationId xmlns:a16="http://schemas.microsoft.com/office/drawing/2014/main" id="{5373569A-14B9-AF79-F096-116CD46CB4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1952" y="3597817"/>
            <a:ext cx="2478560" cy="247856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19 Human- Robot Interaction">
            <a:extLst>
              <a:ext uri="{FF2B5EF4-FFF2-40B4-BE49-F238E27FC236}">
                <a16:creationId xmlns:a16="http://schemas.microsoft.com/office/drawing/2014/main" id="{52D78A86-B647-4D2A-2BB9-06D29C9975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7651" y="3597817"/>
            <a:ext cx="3724612" cy="2478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444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105909B-ADB2-B2A2-E387-D745EB5F07D1}"/>
              </a:ext>
            </a:extLst>
          </p:cNvPr>
          <p:cNvSpPr txBox="1"/>
          <p:nvPr/>
        </p:nvSpPr>
        <p:spPr>
          <a:xfrm>
            <a:off x="119271" y="1681706"/>
            <a:ext cx="11761554" cy="1676741"/>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0D0D0D"/>
                </a:solidFill>
                <a:effectLst/>
                <a:latin typeface="Söhne"/>
              </a:rPr>
              <a:t>Short-term Interaction</a:t>
            </a:r>
            <a:r>
              <a:rPr lang="en-US" b="0" i="0" dirty="0">
                <a:solidFill>
                  <a:srgbClr val="0D0D0D"/>
                </a:solidFill>
                <a:effectLst/>
                <a:latin typeface="Söhne"/>
              </a:rPr>
              <a:t>: Brief encounters between humans and robots, typical in public spaces or for specific tasks.</a:t>
            </a:r>
          </a:p>
          <a:p>
            <a:pPr algn="l">
              <a:lnSpc>
                <a:spcPct val="200000"/>
              </a:lnSpc>
              <a:buFont typeface="Arial" panose="020B0604020202020204" pitchFamily="34" charset="0"/>
              <a:buChar char="•"/>
            </a:pPr>
            <a:r>
              <a:rPr lang="en-US" b="1" i="0" dirty="0">
                <a:solidFill>
                  <a:srgbClr val="0D0D0D"/>
                </a:solidFill>
                <a:effectLst/>
                <a:latin typeface="Söhne"/>
              </a:rPr>
              <a:t>Long-term Interaction</a:t>
            </a:r>
            <a:r>
              <a:rPr lang="en-US" b="0" i="0" dirty="0">
                <a:solidFill>
                  <a:srgbClr val="0D0D0D"/>
                </a:solidFill>
                <a:effectLst/>
                <a:latin typeface="Söhne"/>
              </a:rPr>
              <a:t>: Prolonged engagement over time, common in companionship robots or when robots are integrated into daily routines.</a:t>
            </a:r>
          </a:p>
        </p:txBody>
      </p:sp>
      <p:sp>
        <p:nvSpPr>
          <p:cNvPr id="9" name="TextBox 8">
            <a:extLst>
              <a:ext uri="{FF2B5EF4-FFF2-40B4-BE49-F238E27FC236}">
                <a16:creationId xmlns:a16="http://schemas.microsoft.com/office/drawing/2014/main" id="{E7488CCD-7C8E-1A95-B088-31EA7EA29376}"/>
              </a:ext>
            </a:extLst>
          </p:cNvPr>
          <p:cNvSpPr txBox="1"/>
          <p:nvPr/>
        </p:nvSpPr>
        <p:spPr>
          <a:xfrm>
            <a:off x="2359055" y="638958"/>
            <a:ext cx="3736945" cy="369332"/>
          </a:xfrm>
          <a:prstGeom prst="rect">
            <a:avLst/>
          </a:prstGeom>
          <a:noFill/>
        </p:spPr>
        <p:txBody>
          <a:bodyPr wrap="square">
            <a:spAutoFit/>
          </a:bodyPr>
          <a:lstStyle/>
          <a:p>
            <a:pPr algn="l"/>
            <a:r>
              <a:rPr lang="en-US" b="1" i="0" dirty="0">
                <a:solidFill>
                  <a:srgbClr val="0D0D0D"/>
                </a:solidFill>
                <a:effectLst/>
                <a:latin typeface="Söhne"/>
              </a:rPr>
              <a:t>6. Duration and Nature of Interaction</a:t>
            </a:r>
          </a:p>
        </p:txBody>
      </p:sp>
      <p:pic>
        <p:nvPicPr>
          <p:cNvPr id="6146" name="Picture 2" descr="Sci/Tech: Korea.net : The official website of the Republic of Korea">
            <a:extLst>
              <a:ext uri="{FF2B5EF4-FFF2-40B4-BE49-F238E27FC236}">
                <a16:creationId xmlns:a16="http://schemas.microsoft.com/office/drawing/2014/main" id="{812AC486-9E32-4279-5BD6-9F4B073719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7141" y="3645105"/>
            <a:ext cx="3773439" cy="224331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ompanionship How Social Robots are Transforming Lives">
            <a:extLst>
              <a:ext uri="{FF2B5EF4-FFF2-40B4-BE49-F238E27FC236}">
                <a16:creationId xmlns:a16="http://schemas.microsoft.com/office/drawing/2014/main" id="{5E5A8117-62B0-C4F1-8D13-A9EAE106F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3586523"/>
            <a:ext cx="2425263" cy="242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673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8BDF7C-CF46-D70E-A38F-1969002D2C22}"/>
              </a:ext>
            </a:extLst>
          </p:cNvPr>
          <p:cNvPicPr>
            <a:picLocks noChangeAspect="1"/>
          </p:cNvPicPr>
          <p:nvPr/>
        </p:nvPicPr>
        <p:blipFill>
          <a:blip r:embed="rId4"/>
          <a:stretch>
            <a:fillRect/>
          </a:stretch>
        </p:blipFill>
        <p:spPr>
          <a:xfrm>
            <a:off x="3555753" y="3317157"/>
            <a:ext cx="4585519" cy="2133600"/>
          </a:xfrm>
          <a:prstGeom prst="rect">
            <a:avLst/>
          </a:prstGeom>
        </p:spPr>
      </p:pic>
      <p:pic>
        <p:nvPicPr>
          <p:cNvPr id="11" name="Picture 10">
            <a:extLst>
              <a:ext uri="{FF2B5EF4-FFF2-40B4-BE49-F238E27FC236}">
                <a16:creationId xmlns:a16="http://schemas.microsoft.com/office/drawing/2014/main" id="{D7D71860-B6E8-B362-4582-D80AFCB0C931}"/>
              </a:ext>
            </a:extLst>
          </p:cNvPr>
          <p:cNvPicPr>
            <a:picLocks noChangeAspect="1"/>
          </p:cNvPicPr>
          <p:nvPr/>
        </p:nvPicPr>
        <p:blipFill>
          <a:blip r:embed="rId5"/>
          <a:stretch>
            <a:fillRect/>
          </a:stretch>
        </p:blipFill>
        <p:spPr>
          <a:xfrm>
            <a:off x="3195801" y="1375511"/>
            <a:ext cx="5305425" cy="2047875"/>
          </a:xfrm>
          <a:prstGeom prst="rect">
            <a:avLst/>
          </a:prstGeom>
          <a:ln>
            <a:noFill/>
          </a:ln>
          <a:effectLst>
            <a:softEdge rad="112500"/>
          </a:effectLst>
        </p:spPr>
      </p:pic>
    </p:spTree>
    <p:extLst>
      <p:ext uri="{BB962C8B-B14F-4D97-AF65-F5344CB8AC3E}">
        <p14:creationId xmlns:p14="http://schemas.microsoft.com/office/powerpoint/2010/main" val="947083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49085" y="1190833"/>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EA2BA41-C7C8-C07D-3F37-158A496DD164}"/>
              </a:ext>
            </a:extLst>
          </p:cNvPr>
          <p:cNvSpPr txBox="1"/>
          <p:nvPr/>
        </p:nvSpPr>
        <p:spPr>
          <a:xfrm>
            <a:off x="2307008" y="617774"/>
            <a:ext cx="6097314" cy="646331"/>
          </a:xfrm>
          <a:prstGeom prst="rect">
            <a:avLst/>
          </a:prstGeom>
          <a:noFill/>
        </p:spPr>
        <p:txBody>
          <a:bodyPr wrap="square">
            <a:spAutoFit/>
          </a:bodyPr>
          <a:lstStyle/>
          <a:p>
            <a:r>
              <a:rPr lang="en-US" b="1" i="0" dirty="0">
                <a:solidFill>
                  <a:srgbClr val="0D0D0D"/>
                </a:solidFill>
                <a:effectLst/>
                <a:latin typeface="Söhne"/>
              </a:rPr>
              <a:t>Color-Based Navigation for a </a:t>
            </a:r>
            <a:r>
              <a:rPr lang="en-US" b="1" i="0" dirty="0" err="1">
                <a:solidFill>
                  <a:srgbClr val="0D0D0D"/>
                </a:solidFill>
                <a:effectLst/>
                <a:latin typeface="Söhne"/>
              </a:rPr>
              <a:t>Webots</a:t>
            </a:r>
            <a:r>
              <a:rPr lang="en-US" b="1" i="0" dirty="0">
                <a:solidFill>
                  <a:srgbClr val="0D0D0D"/>
                </a:solidFill>
                <a:effectLst/>
                <a:latin typeface="Söhne"/>
              </a:rPr>
              <a:t> Robot Using Camera Input 3X3 Matrix</a:t>
            </a:r>
            <a:endParaRPr lang="en-CA" b="1" dirty="0"/>
          </a:p>
        </p:txBody>
      </p:sp>
      <p:sp>
        <p:nvSpPr>
          <p:cNvPr id="9" name="TextBox 8">
            <a:extLst>
              <a:ext uri="{FF2B5EF4-FFF2-40B4-BE49-F238E27FC236}">
                <a16:creationId xmlns:a16="http://schemas.microsoft.com/office/drawing/2014/main" id="{EF9856C6-16F2-B168-5ED7-65761D605274}"/>
              </a:ext>
            </a:extLst>
          </p:cNvPr>
          <p:cNvSpPr txBox="1"/>
          <p:nvPr/>
        </p:nvSpPr>
        <p:spPr>
          <a:xfrm>
            <a:off x="33915" y="1414442"/>
            <a:ext cx="11284396" cy="369332"/>
          </a:xfrm>
          <a:prstGeom prst="rect">
            <a:avLst/>
          </a:prstGeom>
          <a:noFill/>
        </p:spPr>
        <p:txBody>
          <a:bodyPr wrap="square">
            <a:spAutoFit/>
          </a:bodyPr>
          <a:lstStyle/>
          <a:p>
            <a:r>
              <a:rPr lang="en-US" b="0" i="0" dirty="0">
                <a:solidFill>
                  <a:srgbClr val="0D0D0D"/>
                </a:solidFill>
                <a:effectLst/>
                <a:latin typeface="Söhne"/>
              </a:rPr>
              <a:t>Analyze a 3x3 matrix around the central pixel and use the average color values for decision-making.</a:t>
            </a:r>
            <a:endParaRPr lang="en-CA" dirty="0"/>
          </a:p>
        </p:txBody>
      </p:sp>
      <p:pic>
        <p:nvPicPr>
          <p:cNvPr id="1026" name="Picture 2" descr="3x3 pixel matrix of image. | Download Scientific Diagram">
            <a:extLst>
              <a:ext uri="{FF2B5EF4-FFF2-40B4-BE49-F238E27FC236}">
                <a16:creationId xmlns:a16="http://schemas.microsoft.com/office/drawing/2014/main" id="{E6F2342E-7C0E-1D78-1DC2-9599D0D7F9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141" y="1747649"/>
            <a:ext cx="2771775" cy="24955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02F65F6-CA5C-113F-E8DD-A75AA6FDB6EC}"/>
              </a:ext>
            </a:extLst>
          </p:cNvPr>
          <p:cNvSpPr txBox="1"/>
          <p:nvPr/>
        </p:nvSpPr>
        <p:spPr>
          <a:xfrm>
            <a:off x="277868" y="4529728"/>
            <a:ext cx="11284396" cy="646331"/>
          </a:xfrm>
          <a:prstGeom prst="rect">
            <a:avLst/>
          </a:prstGeom>
          <a:noFill/>
        </p:spPr>
        <p:txBody>
          <a:bodyPr wrap="square">
            <a:spAutoFit/>
          </a:bodyPr>
          <a:lstStyle/>
          <a:p>
            <a:r>
              <a:rPr lang="en-US" b="0" i="0" dirty="0">
                <a:solidFill>
                  <a:srgbClr val="0D0D0D"/>
                </a:solidFill>
                <a:effectLst/>
                <a:latin typeface="Söhne"/>
              </a:rPr>
              <a:t>We'll calculate the average red, green, and blue values of the nine pixels at the center of the image and use these averages to determine the robot's movement. </a:t>
            </a:r>
            <a:endParaRPr lang="en-CA" dirty="0"/>
          </a:p>
        </p:txBody>
      </p:sp>
      <p:graphicFrame>
        <p:nvGraphicFramePr>
          <p:cNvPr id="13" name="Table 12">
            <a:extLst>
              <a:ext uri="{FF2B5EF4-FFF2-40B4-BE49-F238E27FC236}">
                <a16:creationId xmlns:a16="http://schemas.microsoft.com/office/drawing/2014/main" id="{D97EB4C6-055F-872A-9F10-3F1547E54D89}"/>
              </a:ext>
            </a:extLst>
          </p:cNvPr>
          <p:cNvGraphicFramePr>
            <a:graphicFrameLocks noGrp="1"/>
          </p:cNvGraphicFramePr>
          <p:nvPr>
            <p:extLst>
              <p:ext uri="{D42A27DB-BD31-4B8C-83A1-F6EECF244321}">
                <p14:modId xmlns:p14="http://schemas.microsoft.com/office/powerpoint/2010/main" val="306830587"/>
              </p:ext>
            </p:extLst>
          </p:nvPr>
        </p:nvGraphicFramePr>
        <p:xfrm>
          <a:off x="4503451" y="2300636"/>
          <a:ext cx="1704428" cy="1112520"/>
        </p:xfrm>
        <a:graphic>
          <a:graphicData uri="http://schemas.openxmlformats.org/drawingml/2006/table">
            <a:tbl>
              <a:tblPr firstRow="1" bandRow="1">
                <a:tableStyleId>{5C22544A-7EE6-4342-B048-85BDC9FD1C3A}</a:tableStyleId>
              </a:tblPr>
              <a:tblGrid>
                <a:gridCol w="529076">
                  <a:extLst>
                    <a:ext uri="{9D8B030D-6E8A-4147-A177-3AD203B41FA5}">
                      <a16:colId xmlns:a16="http://schemas.microsoft.com/office/drawing/2014/main" val="764821568"/>
                    </a:ext>
                  </a:extLst>
                </a:gridCol>
                <a:gridCol w="474662">
                  <a:extLst>
                    <a:ext uri="{9D8B030D-6E8A-4147-A177-3AD203B41FA5}">
                      <a16:colId xmlns:a16="http://schemas.microsoft.com/office/drawing/2014/main" val="711814776"/>
                    </a:ext>
                  </a:extLst>
                </a:gridCol>
                <a:gridCol w="700690">
                  <a:extLst>
                    <a:ext uri="{9D8B030D-6E8A-4147-A177-3AD203B41FA5}">
                      <a16:colId xmlns:a16="http://schemas.microsoft.com/office/drawing/2014/main" val="1336743797"/>
                    </a:ext>
                  </a:extLst>
                </a:gridCol>
              </a:tblGrid>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3132272143"/>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2917471018"/>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1137875801"/>
                  </a:ext>
                </a:extLst>
              </a:tr>
            </a:tbl>
          </a:graphicData>
        </a:graphic>
      </p:graphicFrame>
    </p:spTree>
    <p:extLst>
      <p:ext uri="{BB962C8B-B14F-4D97-AF65-F5344CB8AC3E}">
        <p14:creationId xmlns:p14="http://schemas.microsoft.com/office/powerpoint/2010/main" val="397425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0" y="37944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B2F1EDBF-5C14-E8FB-E856-C0FD8A058E4B}"/>
              </a:ext>
            </a:extLst>
          </p:cNvPr>
          <p:cNvSpPr txBox="1"/>
          <p:nvPr/>
        </p:nvSpPr>
        <p:spPr>
          <a:xfrm>
            <a:off x="993229" y="15698"/>
            <a:ext cx="5149412" cy="369332"/>
          </a:xfrm>
          <a:prstGeom prst="rect">
            <a:avLst/>
          </a:prstGeom>
          <a:noFill/>
        </p:spPr>
        <p:txBody>
          <a:bodyPr wrap="square">
            <a:spAutoFit/>
          </a:bodyPr>
          <a:lstStyle/>
          <a:p>
            <a:pPr algn="l"/>
            <a:r>
              <a:rPr lang="en-US" b="1" i="0" dirty="0">
                <a:solidFill>
                  <a:srgbClr val="0D0D0D"/>
                </a:solidFill>
                <a:effectLst/>
                <a:latin typeface="Söhne"/>
              </a:rPr>
              <a:t>Main Simulation Loop to Analyze a 3x3 Pixel Matrix</a:t>
            </a:r>
          </a:p>
        </p:txBody>
      </p:sp>
      <p:pic>
        <p:nvPicPr>
          <p:cNvPr id="12" name="Picture 11">
            <a:extLst>
              <a:ext uri="{FF2B5EF4-FFF2-40B4-BE49-F238E27FC236}">
                <a16:creationId xmlns:a16="http://schemas.microsoft.com/office/drawing/2014/main" id="{658151F0-CAFB-6B72-F2B1-9147E1097EDE}"/>
              </a:ext>
            </a:extLst>
          </p:cNvPr>
          <p:cNvPicPr>
            <a:picLocks noChangeAspect="1"/>
          </p:cNvPicPr>
          <p:nvPr/>
        </p:nvPicPr>
        <p:blipFill>
          <a:blip r:embed="rId4"/>
          <a:stretch>
            <a:fillRect/>
          </a:stretch>
        </p:blipFill>
        <p:spPr>
          <a:xfrm>
            <a:off x="107730" y="864122"/>
            <a:ext cx="4478721" cy="3400510"/>
          </a:xfrm>
          <a:prstGeom prst="rect">
            <a:avLst/>
          </a:prstGeom>
        </p:spPr>
      </p:pic>
      <p:pic>
        <p:nvPicPr>
          <p:cNvPr id="14" name="Picture 13">
            <a:extLst>
              <a:ext uri="{FF2B5EF4-FFF2-40B4-BE49-F238E27FC236}">
                <a16:creationId xmlns:a16="http://schemas.microsoft.com/office/drawing/2014/main" id="{C2842D83-4BEA-120C-C121-444941E452FB}"/>
              </a:ext>
            </a:extLst>
          </p:cNvPr>
          <p:cNvPicPr>
            <a:picLocks noChangeAspect="1"/>
          </p:cNvPicPr>
          <p:nvPr/>
        </p:nvPicPr>
        <p:blipFill>
          <a:blip r:embed="rId5"/>
          <a:stretch>
            <a:fillRect/>
          </a:stretch>
        </p:blipFill>
        <p:spPr>
          <a:xfrm>
            <a:off x="5277506" y="442704"/>
            <a:ext cx="6415350" cy="3269960"/>
          </a:xfrm>
          <a:prstGeom prst="rect">
            <a:avLst/>
          </a:prstGeom>
        </p:spPr>
      </p:pic>
      <p:graphicFrame>
        <p:nvGraphicFramePr>
          <p:cNvPr id="15" name="Table 14">
            <a:extLst>
              <a:ext uri="{FF2B5EF4-FFF2-40B4-BE49-F238E27FC236}">
                <a16:creationId xmlns:a16="http://schemas.microsoft.com/office/drawing/2014/main" id="{973C2F2E-78E7-9401-0FB0-B9034B7BEB2E}"/>
              </a:ext>
            </a:extLst>
          </p:cNvPr>
          <p:cNvGraphicFramePr>
            <a:graphicFrameLocks noGrp="1"/>
          </p:cNvGraphicFramePr>
          <p:nvPr>
            <p:extLst>
              <p:ext uri="{D42A27DB-BD31-4B8C-83A1-F6EECF244321}">
                <p14:modId xmlns:p14="http://schemas.microsoft.com/office/powerpoint/2010/main" val="2693335792"/>
              </p:ext>
            </p:extLst>
          </p:nvPr>
        </p:nvGraphicFramePr>
        <p:xfrm>
          <a:off x="8279292" y="3947128"/>
          <a:ext cx="1704428" cy="1112520"/>
        </p:xfrm>
        <a:graphic>
          <a:graphicData uri="http://schemas.openxmlformats.org/drawingml/2006/table">
            <a:tbl>
              <a:tblPr firstRow="1" bandRow="1">
                <a:tableStyleId>{5C22544A-7EE6-4342-B048-85BDC9FD1C3A}</a:tableStyleId>
              </a:tblPr>
              <a:tblGrid>
                <a:gridCol w="529076">
                  <a:extLst>
                    <a:ext uri="{9D8B030D-6E8A-4147-A177-3AD203B41FA5}">
                      <a16:colId xmlns:a16="http://schemas.microsoft.com/office/drawing/2014/main" val="764821568"/>
                    </a:ext>
                  </a:extLst>
                </a:gridCol>
                <a:gridCol w="474662">
                  <a:extLst>
                    <a:ext uri="{9D8B030D-6E8A-4147-A177-3AD203B41FA5}">
                      <a16:colId xmlns:a16="http://schemas.microsoft.com/office/drawing/2014/main" val="711814776"/>
                    </a:ext>
                  </a:extLst>
                </a:gridCol>
                <a:gridCol w="700690">
                  <a:extLst>
                    <a:ext uri="{9D8B030D-6E8A-4147-A177-3AD203B41FA5}">
                      <a16:colId xmlns:a16="http://schemas.microsoft.com/office/drawing/2014/main" val="1336743797"/>
                    </a:ext>
                  </a:extLst>
                </a:gridCol>
              </a:tblGrid>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3132272143"/>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2917471018"/>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1137875801"/>
                  </a:ext>
                </a:extLst>
              </a:tr>
            </a:tbl>
          </a:graphicData>
        </a:graphic>
      </p:graphicFrame>
      <p:pic>
        <p:nvPicPr>
          <p:cNvPr id="17" name="Picture 16">
            <a:extLst>
              <a:ext uri="{FF2B5EF4-FFF2-40B4-BE49-F238E27FC236}">
                <a16:creationId xmlns:a16="http://schemas.microsoft.com/office/drawing/2014/main" id="{2448C4CB-1EFA-421B-603B-34D76F2A41DA}"/>
              </a:ext>
            </a:extLst>
          </p:cNvPr>
          <p:cNvPicPr>
            <a:picLocks noChangeAspect="1"/>
          </p:cNvPicPr>
          <p:nvPr/>
        </p:nvPicPr>
        <p:blipFill>
          <a:blip r:embed="rId6"/>
          <a:stretch>
            <a:fillRect/>
          </a:stretch>
        </p:blipFill>
        <p:spPr>
          <a:xfrm>
            <a:off x="3565868" y="5058676"/>
            <a:ext cx="4261384" cy="1356620"/>
          </a:xfrm>
          <a:prstGeom prst="rect">
            <a:avLst/>
          </a:prstGeom>
        </p:spPr>
      </p:pic>
    </p:spTree>
    <p:extLst>
      <p:ext uri="{BB962C8B-B14F-4D97-AF65-F5344CB8AC3E}">
        <p14:creationId xmlns:p14="http://schemas.microsoft.com/office/powerpoint/2010/main" val="423068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37243"/>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B2F1EDBF-5C14-E8FB-E856-C0FD8A058E4B}"/>
              </a:ext>
            </a:extLst>
          </p:cNvPr>
          <p:cNvSpPr txBox="1"/>
          <p:nvPr/>
        </p:nvSpPr>
        <p:spPr>
          <a:xfrm>
            <a:off x="993229" y="15698"/>
            <a:ext cx="5149412" cy="369332"/>
          </a:xfrm>
          <a:prstGeom prst="rect">
            <a:avLst/>
          </a:prstGeom>
          <a:noFill/>
        </p:spPr>
        <p:txBody>
          <a:bodyPr wrap="square">
            <a:spAutoFit/>
          </a:bodyPr>
          <a:lstStyle/>
          <a:p>
            <a:pPr algn="l"/>
            <a:r>
              <a:rPr lang="en-US" b="1" i="0" dirty="0">
                <a:solidFill>
                  <a:srgbClr val="0D0D0D"/>
                </a:solidFill>
                <a:effectLst/>
                <a:latin typeface="Söhne"/>
              </a:rPr>
              <a:t>Main Simulation Loop to Analyze a 3x3 Pixel Matrix</a:t>
            </a:r>
          </a:p>
        </p:txBody>
      </p:sp>
      <p:sp>
        <p:nvSpPr>
          <p:cNvPr id="2" name="TextBox 1">
            <a:extLst>
              <a:ext uri="{FF2B5EF4-FFF2-40B4-BE49-F238E27FC236}">
                <a16:creationId xmlns:a16="http://schemas.microsoft.com/office/drawing/2014/main" id="{0B538040-D708-7A18-8228-834A0632E7E9}"/>
              </a:ext>
            </a:extLst>
          </p:cNvPr>
          <p:cNvSpPr txBox="1"/>
          <p:nvPr/>
        </p:nvSpPr>
        <p:spPr>
          <a:xfrm>
            <a:off x="332305" y="883685"/>
            <a:ext cx="11859695" cy="5078313"/>
          </a:xfrm>
          <a:prstGeom prst="rect">
            <a:avLst/>
          </a:prstGeom>
          <a:noFill/>
        </p:spPr>
        <p:txBody>
          <a:bodyPr wrap="square">
            <a:spAutoFit/>
          </a:bodyPr>
          <a:lstStyle/>
          <a:p>
            <a:r>
              <a:rPr lang="en-US" dirty="0"/>
              <a:t># Adjust thresholds and decisions based on the average color</a:t>
            </a:r>
          </a:p>
          <a:p>
            <a:r>
              <a:rPr lang="en-US" dirty="0"/>
              <a:t>    RED_THRESHOLD = 100</a:t>
            </a:r>
          </a:p>
          <a:p>
            <a:r>
              <a:rPr lang="en-US" dirty="0"/>
              <a:t>    GREEN_THRESHOLD = 45</a:t>
            </a:r>
          </a:p>
          <a:p>
            <a:r>
              <a:rPr lang="en-US" dirty="0"/>
              <a:t>    BLUE_THRESHOLD = 45</a:t>
            </a:r>
          </a:p>
          <a:p>
            <a:endParaRPr lang="en-US" dirty="0"/>
          </a:p>
          <a:p>
            <a:r>
              <a:rPr lang="en-US" dirty="0"/>
              <a:t>    RED_THRESHOLD2 = 45</a:t>
            </a:r>
          </a:p>
          <a:p>
            <a:r>
              <a:rPr lang="en-US" dirty="0"/>
              <a:t>    GREEN_THRESHOLD2 = 45</a:t>
            </a:r>
          </a:p>
          <a:p>
            <a:r>
              <a:rPr lang="en-US" dirty="0"/>
              <a:t>    BLUE_THRESHOLD2 = 100</a:t>
            </a:r>
          </a:p>
          <a:p>
            <a:endParaRPr lang="en-US" dirty="0"/>
          </a:p>
          <a:p>
            <a:r>
              <a:rPr lang="en-US" dirty="0"/>
              <a:t>    if </a:t>
            </a:r>
            <a:r>
              <a:rPr lang="en-US" dirty="0" err="1"/>
              <a:t>avg_red</a:t>
            </a:r>
            <a:r>
              <a:rPr lang="en-US" dirty="0"/>
              <a:t> &gt; RED_THRESHOLD and </a:t>
            </a:r>
            <a:r>
              <a:rPr lang="en-US" dirty="0" err="1"/>
              <a:t>avg_green</a:t>
            </a:r>
            <a:r>
              <a:rPr lang="en-US" dirty="0"/>
              <a:t> &lt; GREEN_THRESHOLD and </a:t>
            </a:r>
            <a:r>
              <a:rPr lang="en-US" dirty="0" err="1"/>
              <a:t>avg_blue</a:t>
            </a:r>
            <a:r>
              <a:rPr lang="en-US" dirty="0"/>
              <a:t> &lt; BLUE_THRESHOLD:</a:t>
            </a:r>
          </a:p>
          <a:p>
            <a:r>
              <a:rPr lang="en-US" dirty="0"/>
              <a:t>        </a:t>
            </a:r>
            <a:r>
              <a:rPr lang="en-US" dirty="0" err="1"/>
              <a:t>left_motor.setVelocity</a:t>
            </a:r>
            <a:r>
              <a:rPr lang="en-US" dirty="0"/>
              <a:t>(5)  # Turn right</a:t>
            </a:r>
          </a:p>
          <a:p>
            <a:r>
              <a:rPr lang="en-US" dirty="0"/>
              <a:t>        </a:t>
            </a:r>
            <a:r>
              <a:rPr lang="en-US" dirty="0" err="1"/>
              <a:t>right_motor.setVelocity</a:t>
            </a:r>
            <a:r>
              <a:rPr lang="en-US" dirty="0"/>
              <a:t>(-5)</a:t>
            </a:r>
          </a:p>
          <a:p>
            <a:r>
              <a:rPr lang="en-US" dirty="0"/>
              <a:t>    </a:t>
            </a:r>
            <a:r>
              <a:rPr lang="en-US" dirty="0" err="1"/>
              <a:t>elif</a:t>
            </a:r>
            <a:r>
              <a:rPr lang="en-US" dirty="0"/>
              <a:t> </a:t>
            </a:r>
            <a:r>
              <a:rPr lang="en-US" dirty="0" err="1"/>
              <a:t>avg_blue</a:t>
            </a:r>
            <a:r>
              <a:rPr lang="en-US" dirty="0"/>
              <a:t> &gt; BLUE_THRESHOLD2 and </a:t>
            </a:r>
            <a:r>
              <a:rPr lang="en-US" dirty="0" err="1"/>
              <a:t>avg_green</a:t>
            </a:r>
            <a:r>
              <a:rPr lang="en-US" dirty="0"/>
              <a:t> &lt; GREEN_THRESHOLD2 and </a:t>
            </a:r>
            <a:r>
              <a:rPr lang="en-US" dirty="0" err="1"/>
              <a:t>avg_red</a:t>
            </a:r>
            <a:r>
              <a:rPr lang="en-US" dirty="0"/>
              <a:t> &lt; RED_THRESHOLD2:</a:t>
            </a:r>
          </a:p>
          <a:p>
            <a:r>
              <a:rPr lang="en-US" dirty="0"/>
              <a:t>        </a:t>
            </a:r>
            <a:r>
              <a:rPr lang="en-US" dirty="0" err="1"/>
              <a:t>left_motor.setVelocity</a:t>
            </a:r>
            <a:r>
              <a:rPr lang="en-US" dirty="0"/>
              <a:t>(-5)  # Move backward</a:t>
            </a:r>
          </a:p>
          <a:p>
            <a:r>
              <a:rPr lang="en-US" dirty="0"/>
              <a:t>        </a:t>
            </a:r>
            <a:r>
              <a:rPr lang="en-US" dirty="0" err="1"/>
              <a:t>right_motor.setVelocity</a:t>
            </a:r>
            <a:r>
              <a:rPr lang="en-US" dirty="0"/>
              <a:t>(-5)</a:t>
            </a:r>
          </a:p>
          <a:p>
            <a:r>
              <a:rPr lang="en-US" dirty="0"/>
              <a:t>    else:</a:t>
            </a:r>
          </a:p>
          <a:p>
            <a:r>
              <a:rPr lang="en-US" dirty="0"/>
              <a:t>        </a:t>
            </a:r>
            <a:r>
              <a:rPr lang="en-US" dirty="0" err="1"/>
              <a:t>left_motor.setVelocity</a:t>
            </a:r>
            <a:r>
              <a:rPr lang="en-US" dirty="0"/>
              <a:t>(5)  # Move forward</a:t>
            </a:r>
          </a:p>
          <a:p>
            <a:r>
              <a:rPr lang="en-US" dirty="0"/>
              <a:t>        </a:t>
            </a:r>
            <a:r>
              <a:rPr lang="en-US" dirty="0" err="1"/>
              <a:t>right_motor.setVelocity</a:t>
            </a:r>
            <a:r>
              <a:rPr lang="en-US" dirty="0"/>
              <a:t>(5)</a:t>
            </a:r>
            <a:endParaRPr lang="en-CA" dirty="0"/>
          </a:p>
        </p:txBody>
      </p:sp>
    </p:spTree>
    <p:extLst>
      <p:ext uri="{BB962C8B-B14F-4D97-AF65-F5344CB8AC3E}">
        <p14:creationId xmlns:p14="http://schemas.microsoft.com/office/powerpoint/2010/main" val="203503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4AF5841-8EB2-F64A-E7E3-4D79CBFEBBC3}"/>
              </a:ext>
            </a:extLst>
          </p:cNvPr>
          <p:cNvPicPr>
            <a:picLocks noChangeAspect="1"/>
          </p:cNvPicPr>
          <p:nvPr/>
        </p:nvPicPr>
        <p:blipFill>
          <a:blip r:embed="rId4"/>
          <a:stretch>
            <a:fillRect/>
          </a:stretch>
        </p:blipFill>
        <p:spPr>
          <a:xfrm>
            <a:off x="2140650" y="2141482"/>
            <a:ext cx="1971675" cy="2133600"/>
          </a:xfrm>
          <a:prstGeom prst="rect">
            <a:avLst/>
          </a:prstGeom>
        </p:spPr>
      </p:pic>
      <p:pic>
        <p:nvPicPr>
          <p:cNvPr id="9" name="Picture 8">
            <a:extLst>
              <a:ext uri="{FF2B5EF4-FFF2-40B4-BE49-F238E27FC236}">
                <a16:creationId xmlns:a16="http://schemas.microsoft.com/office/drawing/2014/main" id="{26C6E0C7-49C5-8B33-87B0-EADDE01AAED1}"/>
              </a:ext>
            </a:extLst>
          </p:cNvPr>
          <p:cNvPicPr>
            <a:picLocks noChangeAspect="1"/>
          </p:cNvPicPr>
          <p:nvPr/>
        </p:nvPicPr>
        <p:blipFill>
          <a:blip r:embed="rId5"/>
          <a:stretch>
            <a:fillRect/>
          </a:stretch>
        </p:blipFill>
        <p:spPr>
          <a:xfrm>
            <a:off x="5093331" y="2057400"/>
            <a:ext cx="4585519" cy="2133600"/>
          </a:xfrm>
          <a:prstGeom prst="rect">
            <a:avLst/>
          </a:prstGeom>
        </p:spPr>
      </p:pic>
    </p:spTree>
    <p:extLst>
      <p:ext uri="{BB962C8B-B14F-4D97-AF65-F5344CB8AC3E}">
        <p14:creationId xmlns:p14="http://schemas.microsoft.com/office/powerpoint/2010/main" val="223731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57161F-F7F6-726A-E602-44833CD9F7F5}"/>
              </a:ext>
            </a:extLst>
          </p:cNvPr>
          <p:cNvSpPr txBox="1"/>
          <p:nvPr/>
        </p:nvSpPr>
        <p:spPr>
          <a:xfrm>
            <a:off x="273926" y="1570642"/>
            <a:ext cx="11370416" cy="3970318"/>
          </a:xfrm>
          <a:prstGeom prst="rect">
            <a:avLst/>
          </a:prstGeom>
          <a:noFill/>
        </p:spPr>
        <p:txBody>
          <a:bodyPr wrap="square">
            <a:spAutoFit/>
          </a:bodyPr>
          <a:lstStyle/>
          <a:p>
            <a:r>
              <a:rPr lang="en-US" b="1" i="0" dirty="0">
                <a:solidFill>
                  <a:srgbClr val="0D0D0D"/>
                </a:solidFill>
                <a:effectLst/>
                <a:highlight>
                  <a:srgbClr val="FFFF00"/>
                </a:highlight>
                <a:latin typeface="Söhne"/>
              </a:rPr>
              <a:t>Control the robot's speed based on color detection—moving faster if the color is green and very slowly if the color is red.</a:t>
            </a:r>
          </a:p>
          <a:p>
            <a:endParaRPr lang="en-US" dirty="0">
              <a:solidFill>
                <a:srgbClr val="0D0D0D"/>
              </a:solidFill>
              <a:latin typeface="Söhne"/>
            </a:endParaRPr>
          </a:p>
          <a:p>
            <a:r>
              <a:rPr lang="en-US" dirty="0">
                <a:solidFill>
                  <a:srgbClr val="0D0D0D"/>
                </a:solidFill>
                <a:latin typeface="Söhne"/>
              </a:rPr>
              <a:t>We are going to use Machine Learning Algorithm.</a:t>
            </a:r>
          </a:p>
          <a:p>
            <a:r>
              <a:rPr lang="en-US" dirty="0">
                <a:solidFill>
                  <a:srgbClr val="0D0D0D"/>
                </a:solidFill>
                <a:latin typeface="Söhne"/>
              </a:rPr>
              <a:t>We are going to use Linear regression.</a:t>
            </a:r>
          </a:p>
          <a:p>
            <a:endParaRPr lang="en-US" dirty="0">
              <a:solidFill>
                <a:srgbClr val="0D0D0D"/>
              </a:solidFill>
              <a:latin typeface="Söhne"/>
            </a:endParaRPr>
          </a:p>
          <a:p>
            <a:pPr algn="l"/>
            <a:r>
              <a:rPr lang="en-US" b="0" i="0" dirty="0">
                <a:solidFill>
                  <a:srgbClr val="0D0D0D"/>
                </a:solidFill>
                <a:effectLst/>
                <a:latin typeface="Söhne"/>
              </a:rPr>
              <a:t>Let's assume:</a:t>
            </a:r>
          </a:p>
          <a:p>
            <a:pPr algn="l">
              <a:buFont typeface="Arial" panose="020B0604020202020204" pitchFamily="34" charset="0"/>
              <a:buChar char="•"/>
            </a:pPr>
            <a:r>
              <a:rPr lang="en-US" b="0" i="0" dirty="0">
                <a:solidFill>
                  <a:srgbClr val="0D0D0D"/>
                </a:solidFill>
                <a:effectLst/>
                <a:latin typeface="Söhne"/>
              </a:rPr>
              <a:t>A </a:t>
            </a:r>
            <a:r>
              <a:rPr lang="en-US" b="0" i="0" dirty="0">
                <a:solidFill>
                  <a:srgbClr val="0D0D0D"/>
                </a:solidFill>
                <a:effectLst/>
                <a:highlight>
                  <a:srgbClr val="00FF00"/>
                </a:highlight>
                <a:latin typeface="Söhne"/>
              </a:rPr>
              <a:t>high</a:t>
            </a:r>
            <a:r>
              <a:rPr lang="en-US" b="0" i="0" dirty="0">
                <a:solidFill>
                  <a:srgbClr val="0D0D0D"/>
                </a:solidFill>
                <a:effectLst/>
                <a:latin typeface="Söhne"/>
              </a:rPr>
              <a:t> "color score" represents </a:t>
            </a:r>
            <a:r>
              <a:rPr lang="en-US" b="0" i="0" dirty="0">
                <a:solidFill>
                  <a:srgbClr val="0D0D0D"/>
                </a:solidFill>
                <a:effectLst/>
                <a:highlight>
                  <a:srgbClr val="00FF00"/>
                </a:highlight>
                <a:latin typeface="Söhne"/>
              </a:rPr>
              <a:t>green</a:t>
            </a:r>
            <a:r>
              <a:rPr lang="en-US" b="0" i="0" dirty="0">
                <a:solidFill>
                  <a:srgbClr val="0D0D0D"/>
                </a:solidFill>
                <a:effectLst/>
                <a:latin typeface="Söhne"/>
              </a:rPr>
              <a:t>, encouraging faster movement.</a:t>
            </a:r>
          </a:p>
          <a:p>
            <a:pPr algn="l">
              <a:buFont typeface="Arial" panose="020B0604020202020204" pitchFamily="34" charset="0"/>
              <a:buChar char="•"/>
            </a:pPr>
            <a:r>
              <a:rPr lang="en-US" b="0" i="0" dirty="0">
                <a:solidFill>
                  <a:srgbClr val="0D0D0D"/>
                </a:solidFill>
                <a:effectLst/>
                <a:latin typeface="Söhne"/>
              </a:rPr>
              <a:t>A </a:t>
            </a:r>
            <a:r>
              <a:rPr lang="en-US" b="0" i="0" dirty="0">
                <a:solidFill>
                  <a:srgbClr val="0D0D0D"/>
                </a:solidFill>
                <a:effectLst/>
                <a:highlight>
                  <a:srgbClr val="FF0000"/>
                </a:highlight>
                <a:latin typeface="Söhne"/>
              </a:rPr>
              <a:t>low</a:t>
            </a:r>
            <a:r>
              <a:rPr lang="en-US" b="0" i="0" dirty="0">
                <a:solidFill>
                  <a:srgbClr val="0D0D0D"/>
                </a:solidFill>
                <a:effectLst/>
                <a:latin typeface="Söhne"/>
              </a:rPr>
              <a:t> "color score" represents </a:t>
            </a:r>
            <a:r>
              <a:rPr lang="en-US" b="0" i="0" dirty="0">
                <a:solidFill>
                  <a:srgbClr val="0D0D0D"/>
                </a:solidFill>
                <a:effectLst/>
                <a:highlight>
                  <a:srgbClr val="FF0000"/>
                </a:highlight>
                <a:latin typeface="Söhne"/>
              </a:rPr>
              <a:t>red, </a:t>
            </a:r>
            <a:r>
              <a:rPr lang="en-US" b="0" i="0" dirty="0">
                <a:solidFill>
                  <a:srgbClr val="0D0D0D"/>
                </a:solidFill>
                <a:effectLst/>
                <a:latin typeface="Söhne"/>
              </a:rPr>
              <a:t>dictating slower movement.</a:t>
            </a:r>
          </a:p>
          <a:p>
            <a:endParaRPr lang="en-US" dirty="0">
              <a:solidFill>
                <a:srgbClr val="0D0D0D"/>
              </a:solidFill>
              <a:latin typeface="Söhne"/>
            </a:endParaRPr>
          </a:p>
          <a:p>
            <a:r>
              <a:rPr lang="en-US" b="0" i="0" dirty="0">
                <a:solidFill>
                  <a:srgbClr val="0D0D0D"/>
                </a:solidFill>
                <a:effectLst/>
                <a:latin typeface="Söhne"/>
              </a:rPr>
              <a:t>For simplicity, let's say our model has determined the relationship between color score and speed </a:t>
            </a:r>
          </a:p>
          <a:p>
            <a:r>
              <a:rPr lang="en-US" b="0" i="0" dirty="0">
                <a:solidFill>
                  <a:srgbClr val="0D0D0D"/>
                </a:solidFill>
                <a:effectLst/>
                <a:latin typeface="Söhne"/>
              </a:rPr>
              <a:t>as </a:t>
            </a:r>
            <a:r>
              <a:rPr lang="en-US" b="0" i="1" dirty="0">
                <a:solidFill>
                  <a:srgbClr val="0D0D0D"/>
                </a:solidFill>
                <a:effectLst/>
                <a:latin typeface="KaTeX_Math"/>
              </a:rPr>
              <a:t>y</a:t>
            </a:r>
            <a:r>
              <a:rPr lang="en-US" b="0" i="0" dirty="0">
                <a:solidFill>
                  <a:srgbClr val="0D0D0D"/>
                </a:solidFill>
                <a:effectLst/>
                <a:latin typeface="KaTeX_Main"/>
              </a:rPr>
              <a:t>=0.2</a:t>
            </a:r>
            <a:r>
              <a:rPr lang="en-US" b="0" i="1" dirty="0">
                <a:solidFill>
                  <a:srgbClr val="0D0D0D"/>
                </a:solidFill>
                <a:effectLst/>
                <a:latin typeface="KaTeX_Math"/>
              </a:rPr>
              <a:t>x</a:t>
            </a:r>
            <a:r>
              <a:rPr lang="en-US" b="0" i="0" dirty="0">
                <a:solidFill>
                  <a:srgbClr val="0D0D0D"/>
                </a:solidFill>
                <a:effectLst/>
                <a:latin typeface="KaTeX_Main"/>
              </a:rPr>
              <a:t>−1</a:t>
            </a:r>
            <a:r>
              <a:rPr lang="en-US" b="0" i="0" dirty="0">
                <a:solidFill>
                  <a:srgbClr val="0D0D0D"/>
                </a:solidFill>
                <a:effectLst/>
                <a:latin typeface="Söhne"/>
              </a:rPr>
              <a:t>, </a:t>
            </a:r>
          </a:p>
          <a:p>
            <a:r>
              <a:rPr lang="en-US" b="0" i="0" dirty="0">
                <a:solidFill>
                  <a:srgbClr val="0D0D0D"/>
                </a:solidFill>
                <a:effectLst/>
                <a:latin typeface="Söhne"/>
              </a:rPr>
              <a:t>where </a:t>
            </a:r>
            <a:r>
              <a:rPr lang="en-US" b="0" i="1" dirty="0">
                <a:solidFill>
                  <a:srgbClr val="0D0D0D"/>
                </a:solidFill>
                <a:effectLst/>
                <a:latin typeface="KaTeX_Math"/>
              </a:rPr>
              <a:t>y</a:t>
            </a:r>
            <a:r>
              <a:rPr lang="en-US" b="0" i="0" dirty="0">
                <a:solidFill>
                  <a:srgbClr val="0D0D0D"/>
                </a:solidFill>
                <a:effectLst/>
                <a:latin typeface="Söhne"/>
              </a:rPr>
              <a:t> is the robot's speed, </a:t>
            </a:r>
          </a:p>
          <a:p>
            <a:r>
              <a:rPr lang="en-US" b="0" i="0" dirty="0">
                <a:solidFill>
                  <a:srgbClr val="0D0D0D"/>
                </a:solidFill>
                <a:effectLst/>
                <a:latin typeface="Söhne"/>
              </a:rPr>
              <a:t>and </a:t>
            </a:r>
            <a:r>
              <a:rPr lang="en-US" b="0" i="1" dirty="0">
                <a:solidFill>
                  <a:srgbClr val="0D0D0D"/>
                </a:solidFill>
                <a:effectLst/>
                <a:latin typeface="KaTeX_Math"/>
              </a:rPr>
              <a:t>x</a:t>
            </a:r>
            <a:r>
              <a:rPr lang="en-US" b="0" i="0" dirty="0">
                <a:solidFill>
                  <a:srgbClr val="0D0D0D"/>
                </a:solidFill>
                <a:effectLst/>
                <a:latin typeface="Söhne"/>
              </a:rPr>
              <a:t> is the color score (ranging from 0 for red to 5 for green).</a:t>
            </a:r>
            <a:r>
              <a:rPr lang="en-US" dirty="0">
                <a:solidFill>
                  <a:srgbClr val="0D0D0D"/>
                </a:solidFill>
                <a:latin typeface="Söhne"/>
              </a:rPr>
              <a:t> </a:t>
            </a:r>
            <a:endParaRPr lang="en-CA" dirty="0"/>
          </a:p>
        </p:txBody>
      </p:sp>
    </p:spTree>
    <p:extLst>
      <p:ext uri="{BB962C8B-B14F-4D97-AF65-F5344CB8AC3E}">
        <p14:creationId xmlns:p14="http://schemas.microsoft.com/office/powerpoint/2010/main" val="1461341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499D735-E1CA-D69C-7FBF-EE785257D8F6}"/>
              </a:ext>
            </a:extLst>
          </p:cNvPr>
          <p:cNvSpPr txBox="1"/>
          <p:nvPr/>
        </p:nvSpPr>
        <p:spPr>
          <a:xfrm>
            <a:off x="195097" y="1546793"/>
            <a:ext cx="11597509" cy="2862322"/>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Color Score: This is a conceptual representation of how "green" or "red" the camera's view is. (by averaging the RGB values).</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Linear Regression Model: The model </a:t>
            </a:r>
            <a:r>
              <a:rPr lang="en-US" sz="2000" dirty="0">
                <a:highlight>
                  <a:srgbClr val="00FFFF"/>
                </a:highlight>
                <a:latin typeface="Times New Roman" panose="02020603050405020304" pitchFamily="18" charset="0"/>
                <a:cs typeface="Times New Roman" panose="02020603050405020304" pitchFamily="18" charset="0"/>
              </a:rPr>
              <a:t>y = 0.2x - 1 </a:t>
            </a:r>
            <a:r>
              <a:rPr lang="en-US" sz="2000" dirty="0">
                <a:latin typeface="Times New Roman" panose="02020603050405020304" pitchFamily="18" charset="0"/>
                <a:cs typeface="Times New Roman" panose="02020603050405020304" pitchFamily="18" charset="0"/>
              </a:rPr>
              <a:t>is a simple formula we're using to decide the robot's speed based on the detected color. The specific coefficients (0.2 and -1) are placeholders for this example and would be determined through actual model training in a real-world application.</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Speed Adjustment: The speed is adjusted based on the color score, with a higher score (more green) resulting in faster speed and a lower score (more red) resulting in slower speed or stopping.</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00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37243"/>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C4F811F4-2107-C932-60B1-ACAE62C13C66}"/>
              </a:ext>
            </a:extLst>
          </p:cNvPr>
          <p:cNvSpPr txBox="1"/>
          <p:nvPr/>
        </p:nvSpPr>
        <p:spPr>
          <a:xfrm>
            <a:off x="993229" y="864122"/>
            <a:ext cx="6227378" cy="4524315"/>
          </a:xfrm>
          <a:prstGeom prst="rect">
            <a:avLst/>
          </a:prstGeom>
          <a:noFill/>
        </p:spPr>
        <p:txBody>
          <a:bodyPr wrap="square">
            <a:spAutoFit/>
          </a:bodyPr>
          <a:lstStyle/>
          <a:p>
            <a:r>
              <a:rPr lang="en-CA" dirty="0"/>
              <a:t>from controller import Robot, Camera</a:t>
            </a:r>
          </a:p>
          <a:p>
            <a:endParaRPr lang="en-CA" dirty="0"/>
          </a:p>
          <a:p>
            <a:r>
              <a:rPr lang="en-CA" dirty="0"/>
              <a:t># Initialization</a:t>
            </a:r>
          </a:p>
          <a:p>
            <a:r>
              <a:rPr lang="en-CA" dirty="0"/>
              <a:t>robot = Robot()</a:t>
            </a:r>
          </a:p>
          <a:p>
            <a:r>
              <a:rPr lang="en-CA" dirty="0"/>
              <a:t>timestep = int(</a:t>
            </a:r>
            <a:r>
              <a:rPr lang="en-CA" dirty="0" err="1"/>
              <a:t>robot.getBasicTimeStep</a:t>
            </a:r>
            <a:r>
              <a:rPr lang="en-CA" dirty="0"/>
              <a:t>())</a:t>
            </a:r>
          </a:p>
          <a:p>
            <a:endParaRPr lang="en-CA" dirty="0"/>
          </a:p>
          <a:p>
            <a:r>
              <a:rPr lang="en-CA" dirty="0"/>
              <a:t># Assuming motor and camera initialization here</a:t>
            </a:r>
          </a:p>
          <a:p>
            <a:r>
              <a:rPr lang="en-CA" dirty="0"/>
              <a:t>camera = </a:t>
            </a:r>
            <a:r>
              <a:rPr lang="en-CA" dirty="0" err="1"/>
              <a:t>robot.getDevice</a:t>
            </a:r>
            <a:r>
              <a:rPr lang="en-CA" dirty="0"/>
              <a:t>('camera')</a:t>
            </a:r>
          </a:p>
          <a:p>
            <a:r>
              <a:rPr lang="en-CA" dirty="0" err="1"/>
              <a:t>camera.enable</a:t>
            </a:r>
            <a:r>
              <a:rPr lang="en-CA" dirty="0"/>
              <a:t>(timestep)</a:t>
            </a:r>
          </a:p>
          <a:p>
            <a:endParaRPr lang="en-CA" dirty="0"/>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  # Enable speed control</a:t>
            </a:r>
          </a:p>
          <a:p>
            <a:r>
              <a:rPr lang="en-CA" dirty="0" err="1"/>
              <a:t>right_motor.setPosition</a:t>
            </a:r>
            <a:r>
              <a:rPr lang="en-CA" dirty="0"/>
              <a:t>(float('inf'))</a:t>
            </a:r>
          </a:p>
          <a:p>
            <a:r>
              <a:rPr lang="en-CA" dirty="0" err="1"/>
              <a:t>left_motor.setVelocity</a:t>
            </a:r>
            <a:r>
              <a:rPr lang="en-CA" dirty="0"/>
              <a:t>(0)  # Initially stop</a:t>
            </a:r>
          </a:p>
          <a:p>
            <a:r>
              <a:rPr lang="en-CA" dirty="0" err="1"/>
              <a:t>right_motor.setVelocity</a:t>
            </a:r>
            <a:r>
              <a:rPr lang="en-CA" dirty="0"/>
              <a:t>(0)</a:t>
            </a:r>
          </a:p>
        </p:txBody>
      </p:sp>
    </p:spTree>
    <p:extLst>
      <p:ext uri="{BB962C8B-B14F-4D97-AF65-F5344CB8AC3E}">
        <p14:creationId xmlns:p14="http://schemas.microsoft.com/office/powerpoint/2010/main" val="567359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8C352FDE-9D6E-DEBC-4701-4CA6419D46FB}"/>
              </a:ext>
            </a:extLst>
          </p:cNvPr>
          <p:cNvSpPr txBox="1"/>
          <p:nvPr/>
        </p:nvSpPr>
        <p:spPr>
          <a:xfrm>
            <a:off x="600619" y="954650"/>
            <a:ext cx="9069197" cy="5078313"/>
          </a:xfrm>
          <a:prstGeom prst="rect">
            <a:avLst/>
          </a:prstGeom>
          <a:noFill/>
        </p:spPr>
        <p:txBody>
          <a:bodyPr wrap="square">
            <a:spAutoFit/>
          </a:bodyPr>
          <a:lstStyle/>
          <a:p>
            <a:r>
              <a:rPr lang="en-US" dirty="0"/>
              <a:t>while </a:t>
            </a:r>
            <a:r>
              <a:rPr lang="en-US" dirty="0" err="1"/>
              <a:t>robot.step</a:t>
            </a:r>
            <a:r>
              <a:rPr lang="en-US" dirty="0"/>
              <a:t>(timestep) != -1:</a:t>
            </a:r>
          </a:p>
          <a:p>
            <a:r>
              <a:rPr lang="en-US" dirty="0"/>
              <a:t>    # Simulate getting a color score from the camera</a:t>
            </a:r>
          </a:p>
          <a:p>
            <a:r>
              <a:rPr lang="en-US" dirty="0"/>
              <a:t>    # Let's say color score calculation logic has been applied here</a:t>
            </a:r>
          </a:p>
          <a:p>
            <a:r>
              <a:rPr lang="en-US" dirty="0"/>
              <a:t>    # For simplification, assume we get this score directly from the camera</a:t>
            </a:r>
          </a:p>
          <a:p>
            <a:r>
              <a:rPr lang="en-US" dirty="0"/>
              <a:t>    # A real implementation would involve analyzing the camera image</a:t>
            </a:r>
          </a:p>
          <a:p>
            <a:r>
              <a:rPr lang="en-US" dirty="0"/>
              <a:t>    </a:t>
            </a:r>
            <a:r>
              <a:rPr lang="en-US" dirty="0" err="1"/>
              <a:t>color_score</a:t>
            </a:r>
            <a:r>
              <a:rPr lang="en-US" dirty="0"/>
              <a:t> = 3  # Placeholder for the actual color score calculation (0 = red, 5 = green)</a:t>
            </a:r>
          </a:p>
          <a:p>
            <a:r>
              <a:rPr lang="en-US" dirty="0"/>
              <a:t>    </a:t>
            </a:r>
          </a:p>
          <a:p>
            <a:r>
              <a:rPr lang="en-US" dirty="0"/>
              <a:t>    # Apply the linear regression model</a:t>
            </a:r>
          </a:p>
          <a:p>
            <a:r>
              <a:rPr lang="en-US" dirty="0"/>
              <a:t>    # For our example, the model equation is </a:t>
            </a:r>
            <a:r>
              <a:rPr lang="en-US" dirty="0">
                <a:highlight>
                  <a:srgbClr val="00FFFF"/>
                </a:highlight>
              </a:rPr>
              <a:t>y = 0.2x - 1</a:t>
            </a:r>
          </a:p>
          <a:p>
            <a:r>
              <a:rPr lang="en-US" dirty="0"/>
              <a:t>    </a:t>
            </a:r>
            <a:r>
              <a:rPr lang="en-US" dirty="0" err="1">
                <a:highlight>
                  <a:srgbClr val="00FFFF"/>
                </a:highlight>
              </a:rPr>
              <a:t>predicted_speed</a:t>
            </a:r>
            <a:r>
              <a:rPr lang="en-US" dirty="0">
                <a:highlight>
                  <a:srgbClr val="00FFFF"/>
                </a:highlight>
              </a:rPr>
              <a:t> = 0.2 * </a:t>
            </a:r>
            <a:r>
              <a:rPr lang="en-US" dirty="0" err="1">
                <a:highlight>
                  <a:srgbClr val="00FFFF"/>
                </a:highlight>
              </a:rPr>
              <a:t>color_score</a:t>
            </a:r>
            <a:r>
              <a:rPr lang="en-US" dirty="0">
                <a:highlight>
                  <a:srgbClr val="00FFFF"/>
                </a:highlight>
              </a:rPr>
              <a:t> - 1  </a:t>
            </a:r>
            <a:r>
              <a:rPr lang="en-US" dirty="0"/>
              <a:t># Simplified model to control speed based on color score</a:t>
            </a:r>
          </a:p>
          <a:p>
            <a:r>
              <a:rPr lang="en-US" dirty="0"/>
              <a:t>    </a:t>
            </a:r>
          </a:p>
          <a:p>
            <a:r>
              <a:rPr lang="en-US" dirty="0"/>
              <a:t>    # Ensure the speed is within the robot's operational range</a:t>
            </a:r>
          </a:p>
          <a:p>
            <a:r>
              <a:rPr lang="en-US" dirty="0"/>
              <a:t>    </a:t>
            </a:r>
            <a:r>
              <a:rPr lang="en-US" dirty="0" err="1"/>
              <a:t>predicted_speed</a:t>
            </a:r>
            <a:r>
              <a:rPr lang="en-US" dirty="0"/>
              <a:t> = max(-10, min(10, </a:t>
            </a:r>
            <a:r>
              <a:rPr lang="en-US" dirty="0" err="1"/>
              <a:t>predicted_speed</a:t>
            </a:r>
            <a:r>
              <a:rPr lang="en-US" dirty="0"/>
              <a:t>))</a:t>
            </a:r>
          </a:p>
          <a:p>
            <a:r>
              <a:rPr lang="en-US" dirty="0"/>
              <a:t>    </a:t>
            </a:r>
          </a:p>
          <a:p>
            <a:r>
              <a:rPr lang="en-US" dirty="0"/>
              <a:t>    # Set the robot's motors to the predicted speed</a:t>
            </a:r>
          </a:p>
          <a:p>
            <a:r>
              <a:rPr lang="en-US" dirty="0"/>
              <a:t>    </a:t>
            </a:r>
            <a:r>
              <a:rPr lang="en-US" dirty="0" err="1"/>
              <a:t>left_motor.setVelocity</a:t>
            </a:r>
            <a:r>
              <a:rPr lang="en-US" dirty="0"/>
              <a:t>(</a:t>
            </a:r>
            <a:r>
              <a:rPr lang="en-US" dirty="0" err="1"/>
              <a:t>predicted_speed</a:t>
            </a:r>
            <a:r>
              <a:rPr lang="en-US" dirty="0"/>
              <a:t>)</a:t>
            </a:r>
          </a:p>
          <a:p>
            <a:r>
              <a:rPr lang="en-US" dirty="0"/>
              <a:t>    </a:t>
            </a:r>
            <a:r>
              <a:rPr lang="en-US" dirty="0" err="1"/>
              <a:t>right_motor.setVelocity</a:t>
            </a:r>
            <a:r>
              <a:rPr lang="en-US" dirty="0"/>
              <a:t>(</a:t>
            </a:r>
            <a:r>
              <a:rPr lang="en-US" dirty="0" err="1"/>
              <a:t>predicted_speed</a:t>
            </a:r>
            <a:r>
              <a:rPr lang="en-US" dirty="0"/>
              <a:t>)</a:t>
            </a:r>
            <a:endParaRPr lang="en-CA" dirty="0"/>
          </a:p>
        </p:txBody>
      </p:sp>
    </p:spTree>
    <p:extLst>
      <p:ext uri="{BB962C8B-B14F-4D97-AF65-F5344CB8AC3E}">
        <p14:creationId xmlns:p14="http://schemas.microsoft.com/office/powerpoint/2010/main" val="4022846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8547" y="1190833"/>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238B92-66BF-669B-897A-5A3B02548242}"/>
              </a:ext>
            </a:extLst>
          </p:cNvPr>
          <p:cNvSpPr txBox="1"/>
          <p:nvPr/>
        </p:nvSpPr>
        <p:spPr>
          <a:xfrm>
            <a:off x="313340" y="1704586"/>
            <a:ext cx="11431970" cy="1477328"/>
          </a:xfrm>
          <a:prstGeom prst="rect">
            <a:avLst/>
          </a:prstGeom>
          <a:noFill/>
        </p:spPr>
        <p:txBody>
          <a:bodyPr wrap="square">
            <a:spAutoFit/>
          </a:bodyPr>
          <a:lstStyle/>
          <a:p>
            <a:r>
              <a:rPr lang="en-US" dirty="0"/>
              <a:t>A simple machine learning (ML) algorithm into the previous </a:t>
            </a:r>
            <a:r>
              <a:rPr lang="en-US" dirty="0" err="1"/>
              <a:t>Webots</a:t>
            </a:r>
            <a:r>
              <a:rPr lang="en-US" dirty="0"/>
              <a:t> robot navigation example introduces beginners to the intersection of robotics and ML. A straightforward approach is to use a decision tree classifier to decide the robot's movement based on the average color detected by the camera in a 3x3 pixel area. This example assumes you have basic data to train the classifier, representing average color values for different actions (</a:t>
            </a:r>
            <a:r>
              <a:rPr lang="en-US" dirty="0">
                <a:highlight>
                  <a:srgbClr val="00FFFF"/>
                </a:highlight>
              </a:rPr>
              <a:t>move forward, turn right, move backward).</a:t>
            </a:r>
            <a:endParaRPr lang="en-CA" dirty="0">
              <a:highlight>
                <a:srgbClr val="00FFFF"/>
              </a:highlight>
            </a:endParaRPr>
          </a:p>
        </p:txBody>
      </p:sp>
      <p:sp>
        <p:nvSpPr>
          <p:cNvPr id="9" name="TextBox 8">
            <a:extLst>
              <a:ext uri="{FF2B5EF4-FFF2-40B4-BE49-F238E27FC236}">
                <a16:creationId xmlns:a16="http://schemas.microsoft.com/office/drawing/2014/main" id="{AE05C4D3-F0B7-F273-611E-F078EB1D972B}"/>
              </a:ext>
            </a:extLst>
          </p:cNvPr>
          <p:cNvSpPr txBox="1"/>
          <p:nvPr/>
        </p:nvSpPr>
        <p:spPr>
          <a:xfrm>
            <a:off x="313339" y="3771510"/>
            <a:ext cx="11567485" cy="646331"/>
          </a:xfrm>
          <a:prstGeom prst="rect">
            <a:avLst/>
          </a:prstGeom>
          <a:noFill/>
        </p:spPr>
        <p:txBody>
          <a:bodyPr wrap="square">
            <a:spAutoFit/>
          </a:bodyPr>
          <a:lstStyle/>
          <a:p>
            <a:r>
              <a:rPr lang="en-US" dirty="0"/>
              <a:t>This example will be conceptual, as implementing a full ML pipeline involves steps (like data collection and model training) that go beyond the scope of running code directly in the </a:t>
            </a:r>
            <a:r>
              <a:rPr lang="en-US" dirty="0" err="1"/>
              <a:t>Webots</a:t>
            </a:r>
            <a:r>
              <a:rPr lang="en-US" dirty="0"/>
              <a:t> environment. </a:t>
            </a:r>
            <a:endParaRPr lang="en-CA" dirty="0"/>
          </a:p>
        </p:txBody>
      </p:sp>
      <p:sp>
        <p:nvSpPr>
          <p:cNvPr id="12" name="TextBox 11">
            <a:extLst>
              <a:ext uri="{FF2B5EF4-FFF2-40B4-BE49-F238E27FC236}">
                <a16:creationId xmlns:a16="http://schemas.microsoft.com/office/drawing/2014/main" id="{F1315094-20BE-E04B-3C76-FAFC6803DA2E}"/>
              </a:ext>
            </a:extLst>
          </p:cNvPr>
          <p:cNvSpPr txBox="1"/>
          <p:nvPr/>
        </p:nvSpPr>
        <p:spPr>
          <a:xfrm>
            <a:off x="313338" y="4979558"/>
            <a:ext cx="10675227" cy="369332"/>
          </a:xfrm>
          <a:prstGeom prst="rect">
            <a:avLst/>
          </a:prstGeom>
          <a:noFill/>
        </p:spPr>
        <p:txBody>
          <a:bodyPr wrap="square">
            <a:spAutoFit/>
          </a:bodyPr>
          <a:lstStyle/>
          <a:p>
            <a:r>
              <a:rPr lang="en-US" dirty="0"/>
              <a:t>We are going to use a simple </a:t>
            </a:r>
            <a:r>
              <a:rPr lang="en-US" b="1" dirty="0">
                <a:highlight>
                  <a:srgbClr val="FFFF00"/>
                </a:highlight>
              </a:rPr>
              <a:t>decision tree classifier using scikit-learn</a:t>
            </a:r>
            <a:r>
              <a:rPr lang="en-US" dirty="0"/>
              <a:t>, a popular ML library for Python.</a:t>
            </a:r>
            <a:endParaRPr lang="en-CA" dirty="0"/>
          </a:p>
        </p:txBody>
      </p:sp>
      <p:sp>
        <p:nvSpPr>
          <p:cNvPr id="14" name="TextBox 13">
            <a:extLst>
              <a:ext uri="{FF2B5EF4-FFF2-40B4-BE49-F238E27FC236}">
                <a16:creationId xmlns:a16="http://schemas.microsoft.com/office/drawing/2014/main" id="{D167D04B-DAE4-2C7C-81E6-6B878D06F102}"/>
              </a:ext>
            </a:extLst>
          </p:cNvPr>
          <p:cNvSpPr txBox="1"/>
          <p:nvPr/>
        </p:nvSpPr>
        <p:spPr>
          <a:xfrm>
            <a:off x="2420085" y="632585"/>
            <a:ext cx="5005474" cy="461665"/>
          </a:xfrm>
          <a:prstGeom prst="rect">
            <a:avLst/>
          </a:prstGeom>
          <a:noFill/>
        </p:spPr>
        <p:txBody>
          <a:bodyPr wrap="square">
            <a:spAutoFit/>
          </a:bodyPr>
          <a:lstStyle/>
          <a:p>
            <a:r>
              <a:rPr lang="en-US" sz="2400" b="1" dirty="0"/>
              <a:t>Machine Learning (ML) Algorithm </a:t>
            </a:r>
            <a:endParaRPr lang="en-CA" sz="2400" b="1" dirty="0"/>
          </a:p>
        </p:txBody>
      </p:sp>
    </p:spTree>
    <p:extLst>
      <p:ext uri="{BB962C8B-B14F-4D97-AF65-F5344CB8AC3E}">
        <p14:creationId xmlns:p14="http://schemas.microsoft.com/office/powerpoint/2010/main" val="2568527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5860C0-CFD6-7F95-2FAF-E0227C8BECC5}"/>
              </a:ext>
            </a:extLst>
          </p:cNvPr>
          <p:cNvSpPr txBox="1"/>
          <p:nvPr/>
        </p:nvSpPr>
        <p:spPr>
          <a:xfrm>
            <a:off x="2412521" y="807134"/>
            <a:ext cx="2894943" cy="369332"/>
          </a:xfrm>
          <a:prstGeom prst="rect">
            <a:avLst/>
          </a:prstGeom>
          <a:noFill/>
        </p:spPr>
        <p:txBody>
          <a:bodyPr wrap="square">
            <a:spAutoFit/>
          </a:bodyPr>
          <a:lstStyle/>
          <a:p>
            <a:pPr algn="l"/>
            <a:r>
              <a:rPr lang="en-CA" b="1" i="0" dirty="0">
                <a:solidFill>
                  <a:srgbClr val="0D0D0D"/>
                </a:solidFill>
                <a:effectLst/>
                <a:latin typeface="Söhne"/>
              </a:rPr>
              <a:t>Step 1: Install scikit-learn</a:t>
            </a:r>
          </a:p>
        </p:txBody>
      </p:sp>
      <p:sp>
        <p:nvSpPr>
          <p:cNvPr id="9" name="TextBox 8">
            <a:extLst>
              <a:ext uri="{FF2B5EF4-FFF2-40B4-BE49-F238E27FC236}">
                <a16:creationId xmlns:a16="http://schemas.microsoft.com/office/drawing/2014/main" id="{33F4D7E5-53A0-EACD-C841-227EC7559B90}"/>
              </a:ext>
            </a:extLst>
          </p:cNvPr>
          <p:cNvSpPr txBox="1"/>
          <p:nvPr/>
        </p:nvSpPr>
        <p:spPr>
          <a:xfrm>
            <a:off x="137823" y="1387507"/>
            <a:ext cx="11702182" cy="923330"/>
          </a:xfrm>
          <a:prstGeom prst="rect">
            <a:avLst/>
          </a:prstGeom>
          <a:noFill/>
        </p:spPr>
        <p:txBody>
          <a:bodyPr wrap="square">
            <a:spAutoFit/>
          </a:bodyPr>
          <a:lstStyle/>
          <a:p>
            <a:r>
              <a:rPr lang="en-US" dirty="0"/>
              <a:t>To install scikit-learn in </a:t>
            </a:r>
            <a:r>
              <a:rPr lang="en-US" dirty="0" err="1"/>
              <a:t>Webots</a:t>
            </a:r>
            <a:r>
              <a:rPr lang="en-US" dirty="0"/>
              <a:t>, or any Python environment within a simulation or application, you generally need to ensure that Python is correctly set up and that you have the necessary permissions to install additional libraries. Here's a step-by-step guide to installing scikit-learn for use with </a:t>
            </a:r>
            <a:r>
              <a:rPr lang="en-US" dirty="0" err="1"/>
              <a:t>Webots</a:t>
            </a:r>
            <a:r>
              <a:rPr lang="en-US" dirty="0"/>
              <a:t>:</a:t>
            </a:r>
            <a:endParaRPr lang="en-CA" dirty="0"/>
          </a:p>
        </p:txBody>
      </p:sp>
      <p:sp>
        <p:nvSpPr>
          <p:cNvPr id="12" name="TextBox 11">
            <a:extLst>
              <a:ext uri="{FF2B5EF4-FFF2-40B4-BE49-F238E27FC236}">
                <a16:creationId xmlns:a16="http://schemas.microsoft.com/office/drawing/2014/main" id="{D6C34384-2673-BBBD-BC95-E4549130041A}"/>
              </a:ext>
            </a:extLst>
          </p:cNvPr>
          <p:cNvSpPr txBox="1"/>
          <p:nvPr/>
        </p:nvSpPr>
        <p:spPr>
          <a:xfrm>
            <a:off x="202981" y="2440013"/>
            <a:ext cx="4250778" cy="369332"/>
          </a:xfrm>
          <a:prstGeom prst="rect">
            <a:avLst/>
          </a:prstGeom>
          <a:noFill/>
        </p:spPr>
        <p:txBody>
          <a:bodyPr wrap="square">
            <a:spAutoFit/>
          </a:bodyPr>
          <a:lstStyle/>
          <a:p>
            <a:pPr algn="l"/>
            <a:r>
              <a:rPr lang="en-US" b="1" i="0" dirty="0">
                <a:solidFill>
                  <a:srgbClr val="0D0D0D"/>
                </a:solidFill>
                <a:effectLst/>
                <a:latin typeface="Söhne"/>
              </a:rPr>
              <a:t>Step 1: Identify Your Python Environment</a:t>
            </a:r>
          </a:p>
        </p:txBody>
      </p:sp>
      <p:sp>
        <p:nvSpPr>
          <p:cNvPr id="14" name="TextBox 13">
            <a:extLst>
              <a:ext uri="{FF2B5EF4-FFF2-40B4-BE49-F238E27FC236}">
                <a16:creationId xmlns:a16="http://schemas.microsoft.com/office/drawing/2014/main" id="{CD2A67B7-4AFC-2AC0-1ACF-A7291C89170F}"/>
              </a:ext>
            </a:extLst>
          </p:cNvPr>
          <p:cNvSpPr txBox="1"/>
          <p:nvPr/>
        </p:nvSpPr>
        <p:spPr>
          <a:xfrm>
            <a:off x="202981" y="2885170"/>
            <a:ext cx="8365578" cy="2308324"/>
          </a:xfrm>
          <a:prstGeom prst="rect">
            <a:avLst/>
          </a:prstGeom>
          <a:noFill/>
        </p:spPr>
        <p:txBody>
          <a:bodyPr wrap="square">
            <a:spAutoFit/>
          </a:bodyPr>
          <a:lstStyle/>
          <a:p>
            <a:pPr marL="285750" indent="-285750">
              <a:buFont typeface="Arial" panose="020B0604020202020204" pitchFamily="34" charset="0"/>
              <a:buChar char="•"/>
            </a:pPr>
            <a:r>
              <a:rPr lang="en-US" dirty="0"/>
              <a:t>First, determine which Python environment </a:t>
            </a:r>
            <a:r>
              <a:rPr lang="en-US" dirty="0" err="1"/>
              <a:t>Webots</a:t>
            </a:r>
            <a:r>
              <a:rPr lang="en-US" dirty="0"/>
              <a:t> is using. </a:t>
            </a:r>
            <a:r>
              <a:rPr lang="en-US" dirty="0" err="1"/>
              <a:t>Webots</a:t>
            </a:r>
            <a:r>
              <a:rPr lang="en-US" dirty="0"/>
              <a:t> can use a global Python installation or a virtual environment. You can specify or check this in the </a:t>
            </a:r>
            <a:r>
              <a:rPr lang="en-US" dirty="0" err="1"/>
              <a:t>Webots</a:t>
            </a:r>
            <a:r>
              <a:rPr lang="en-US" dirty="0"/>
              <a:t> preferences: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Open </a:t>
            </a:r>
            <a:r>
              <a:rPr lang="en-US" dirty="0" err="1"/>
              <a:t>Webots</a:t>
            </a:r>
            <a:r>
              <a:rPr lang="en-US" dirty="0"/>
              <a:t>.</a:t>
            </a:r>
          </a:p>
          <a:p>
            <a:pPr marL="285750" indent="-285750">
              <a:buFont typeface="Arial" panose="020B0604020202020204" pitchFamily="34" charset="0"/>
              <a:buChar char="•"/>
            </a:pPr>
            <a:r>
              <a:rPr lang="en-US" dirty="0"/>
              <a:t>Go to Tools &gt; Preferences (on macOS, </a:t>
            </a:r>
            <a:r>
              <a:rPr lang="en-US" dirty="0" err="1"/>
              <a:t>Webots</a:t>
            </a:r>
            <a:r>
              <a:rPr lang="en-US" dirty="0"/>
              <a:t> &gt; Preferences).</a:t>
            </a:r>
          </a:p>
          <a:p>
            <a:pPr marL="285750" indent="-285750">
              <a:buFont typeface="Arial" panose="020B0604020202020204" pitchFamily="34" charset="0"/>
              <a:buChar char="•"/>
            </a:pPr>
            <a:r>
              <a:rPr lang="en-US" dirty="0"/>
              <a:t>In the General tab, check the Python command setting to see which Python is being used.</a:t>
            </a:r>
            <a:endParaRPr lang="en-CA" dirty="0"/>
          </a:p>
        </p:txBody>
      </p:sp>
      <p:pic>
        <p:nvPicPr>
          <p:cNvPr id="16" name="Picture 15">
            <a:extLst>
              <a:ext uri="{FF2B5EF4-FFF2-40B4-BE49-F238E27FC236}">
                <a16:creationId xmlns:a16="http://schemas.microsoft.com/office/drawing/2014/main" id="{FBD64D68-A03C-6289-89B3-59DC55F9AF0F}"/>
              </a:ext>
            </a:extLst>
          </p:cNvPr>
          <p:cNvPicPr>
            <a:picLocks noChangeAspect="1"/>
          </p:cNvPicPr>
          <p:nvPr/>
        </p:nvPicPr>
        <p:blipFill>
          <a:blip r:embed="rId4"/>
          <a:stretch>
            <a:fillRect/>
          </a:stretch>
        </p:blipFill>
        <p:spPr>
          <a:xfrm>
            <a:off x="8723110" y="2779597"/>
            <a:ext cx="3176516" cy="3014998"/>
          </a:xfrm>
          <a:prstGeom prst="rect">
            <a:avLst/>
          </a:prstGeom>
        </p:spPr>
      </p:pic>
    </p:spTree>
    <p:extLst>
      <p:ext uri="{BB962C8B-B14F-4D97-AF65-F5344CB8AC3E}">
        <p14:creationId xmlns:p14="http://schemas.microsoft.com/office/powerpoint/2010/main" val="29547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ECAEE77-BCA3-7D3F-5AEA-8EBF8E2FCECE}"/>
              </a:ext>
            </a:extLst>
          </p:cNvPr>
          <p:cNvSpPr txBox="1"/>
          <p:nvPr/>
        </p:nvSpPr>
        <p:spPr>
          <a:xfrm>
            <a:off x="137823" y="1448771"/>
            <a:ext cx="2540219" cy="369332"/>
          </a:xfrm>
          <a:prstGeom prst="rect">
            <a:avLst/>
          </a:prstGeom>
          <a:noFill/>
        </p:spPr>
        <p:txBody>
          <a:bodyPr wrap="square">
            <a:spAutoFit/>
          </a:bodyPr>
          <a:lstStyle/>
          <a:p>
            <a:r>
              <a:rPr lang="en-CA" dirty="0"/>
              <a:t>Step 2: Install scikit-learn</a:t>
            </a:r>
          </a:p>
        </p:txBody>
      </p:sp>
      <p:sp>
        <p:nvSpPr>
          <p:cNvPr id="9" name="TextBox 8">
            <a:extLst>
              <a:ext uri="{FF2B5EF4-FFF2-40B4-BE49-F238E27FC236}">
                <a16:creationId xmlns:a16="http://schemas.microsoft.com/office/drawing/2014/main" id="{D9D69621-FB89-0410-EBC5-C9255D1E8C0C}"/>
              </a:ext>
            </a:extLst>
          </p:cNvPr>
          <p:cNvSpPr txBox="1"/>
          <p:nvPr/>
        </p:nvSpPr>
        <p:spPr>
          <a:xfrm>
            <a:off x="119271" y="1910412"/>
            <a:ext cx="11673336" cy="923330"/>
          </a:xfrm>
          <a:prstGeom prst="rect">
            <a:avLst/>
          </a:prstGeom>
          <a:noFill/>
        </p:spPr>
        <p:txBody>
          <a:bodyPr wrap="square">
            <a:spAutoFit/>
          </a:bodyPr>
          <a:lstStyle/>
          <a:p>
            <a:r>
              <a:rPr lang="en-US" dirty="0"/>
              <a:t>Using a Global Python Installation</a:t>
            </a:r>
          </a:p>
          <a:p>
            <a:r>
              <a:rPr lang="en-US" dirty="0"/>
              <a:t>If </a:t>
            </a:r>
            <a:r>
              <a:rPr lang="en-US" dirty="0" err="1"/>
              <a:t>Webots</a:t>
            </a:r>
            <a:r>
              <a:rPr lang="en-US" dirty="0"/>
              <a:t> is configured to use your global Python installation, you can install scikit-learn using pip in your command line or terminal. Make sure you have pip installed and then run:</a:t>
            </a:r>
            <a:endParaRPr lang="en-CA" dirty="0"/>
          </a:p>
        </p:txBody>
      </p:sp>
      <p:sp>
        <p:nvSpPr>
          <p:cNvPr id="12" name="TextBox 11">
            <a:extLst>
              <a:ext uri="{FF2B5EF4-FFF2-40B4-BE49-F238E27FC236}">
                <a16:creationId xmlns:a16="http://schemas.microsoft.com/office/drawing/2014/main" id="{ACA93E0D-8C09-0AEC-E0B8-E6F25C2F0C58}"/>
              </a:ext>
            </a:extLst>
          </p:cNvPr>
          <p:cNvSpPr txBox="1"/>
          <p:nvPr/>
        </p:nvSpPr>
        <p:spPr>
          <a:xfrm>
            <a:off x="902551" y="2767440"/>
            <a:ext cx="2248557" cy="369332"/>
          </a:xfrm>
          <a:prstGeom prst="rect">
            <a:avLst/>
          </a:prstGeom>
          <a:noFill/>
        </p:spPr>
        <p:txBody>
          <a:bodyPr wrap="square">
            <a:spAutoFit/>
          </a:bodyPr>
          <a:lstStyle/>
          <a:p>
            <a:r>
              <a:rPr lang="en-CA" b="1" dirty="0"/>
              <a:t>pip install scikit-learn</a:t>
            </a:r>
          </a:p>
        </p:txBody>
      </p:sp>
      <p:sp>
        <p:nvSpPr>
          <p:cNvPr id="14" name="TextBox 13">
            <a:extLst>
              <a:ext uri="{FF2B5EF4-FFF2-40B4-BE49-F238E27FC236}">
                <a16:creationId xmlns:a16="http://schemas.microsoft.com/office/drawing/2014/main" id="{938A899E-96CA-4606-86FC-7D14356CE12A}"/>
              </a:ext>
            </a:extLst>
          </p:cNvPr>
          <p:cNvSpPr txBox="1"/>
          <p:nvPr/>
        </p:nvSpPr>
        <p:spPr>
          <a:xfrm>
            <a:off x="210864" y="3439802"/>
            <a:ext cx="6097314" cy="646331"/>
          </a:xfrm>
          <a:prstGeom prst="rect">
            <a:avLst/>
          </a:prstGeom>
          <a:noFill/>
        </p:spPr>
        <p:txBody>
          <a:bodyPr wrap="square">
            <a:spAutoFit/>
          </a:bodyPr>
          <a:lstStyle/>
          <a:p>
            <a:r>
              <a:rPr lang="en-US" b="1" u="sng" dirty="0"/>
              <a:t>Using a Virtual Environment</a:t>
            </a:r>
          </a:p>
          <a:p>
            <a:r>
              <a:rPr lang="en-US" dirty="0"/>
              <a:t>If </a:t>
            </a:r>
            <a:r>
              <a:rPr lang="en-US" dirty="0" err="1"/>
              <a:t>Webots</a:t>
            </a:r>
            <a:r>
              <a:rPr lang="en-US" dirty="0"/>
              <a:t> is using a Python virtual environment:</a:t>
            </a:r>
            <a:endParaRPr lang="en-CA" dirty="0"/>
          </a:p>
        </p:txBody>
      </p:sp>
      <p:sp>
        <p:nvSpPr>
          <p:cNvPr id="16" name="TextBox 15">
            <a:extLst>
              <a:ext uri="{FF2B5EF4-FFF2-40B4-BE49-F238E27FC236}">
                <a16:creationId xmlns:a16="http://schemas.microsoft.com/office/drawing/2014/main" id="{AE453227-1703-0DCE-E3A5-9C56C4C489F2}"/>
              </a:ext>
            </a:extLst>
          </p:cNvPr>
          <p:cNvSpPr txBox="1"/>
          <p:nvPr/>
        </p:nvSpPr>
        <p:spPr>
          <a:xfrm>
            <a:off x="210863" y="4191703"/>
            <a:ext cx="11669961" cy="1200329"/>
          </a:xfrm>
          <a:prstGeom prst="rect">
            <a:avLst/>
          </a:prstGeom>
          <a:noFill/>
        </p:spPr>
        <p:txBody>
          <a:bodyPr wrap="square">
            <a:spAutoFit/>
          </a:bodyPr>
          <a:lstStyle/>
          <a:p>
            <a:r>
              <a:rPr lang="en-US" dirty="0"/>
              <a:t>Activate the Virtual Environment: First, you need to activate the virtual environment. Navigate to the virtual environment directory and activate it using the command line or terminal:</a:t>
            </a:r>
          </a:p>
          <a:p>
            <a:endParaRPr lang="en-US" dirty="0"/>
          </a:p>
          <a:p>
            <a:r>
              <a:rPr lang="en-US" dirty="0"/>
              <a:t>On Windows:</a:t>
            </a:r>
            <a:endParaRPr lang="en-CA" dirty="0"/>
          </a:p>
        </p:txBody>
      </p:sp>
      <p:sp>
        <p:nvSpPr>
          <p:cNvPr id="18" name="TextBox 17">
            <a:extLst>
              <a:ext uri="{FF2B5EF4-FFF2-40B4-BE49-F238E27FC236}">
                <a16:creationId xmlns:a16="http://schemas.microsoft.com/office/drawing/2014/main" id="{C7C6A032-4009-9377-2691-94A8119E8ABD}"/>
              </a:ext>
            </a:extLst>
          </p:cNvPr>
          <p:cNvSpPr txBox="1"/>
          <p:nvPr/>
        </p:nvSpPr>
        <p:spPr>
          <a:xfrm>
            <a:off x="1716471" y="5001973"/>
            <a:ext cx="2485040" cy="369332"/>
          </a:xfrm>
          <a:prstGeom prst="rect">
            <a:avLst/>
          </a:prstGeom>
          <a:noFill/>
        </p:spPr>
        <p:txBody>
          <a:bodyPr wrap="square">
            <a:spAutoFit/>
          </a:bodyPr>
          <a:lstStyle/>
          <a:p>
            <a:r>
              <a:rPr lang="en-CA" dirty="0"/>
              <a:t>.\</a:t>
            </a:r>
            <a:r>
              <a:rPr lang="en-CA" dirty="0" err="1"/>
              <a:t>venv</a:t>
            </a:r>
            <a:r>
              <a:rPr lang="en-CA" dirty="0"/>
              <a:t>\Scripts\activate</a:t>
            </a:r>
          </a:p>
        </p:txBody>
      </p:sp>
    </p:spTree>
    <p:extLst>
      <p:ext uri="{BB962C8B-B14F-4D97-AF65-F5344CB8AC3E}">
        <p14:creationId xmlns:p14="http://schemas.microsoft.com/office/powerpoint/2010/main" val="2995719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92D3BF3-8D34-E054-986D-E79727533461}"/>
              </a:ext>
            </a:extLst>
          </p:cNvPr>
          <p:cNvGraphicFramePr>
            <a:graphicFrameLocks noGrp="1"/>
          </p:cNvGraphicFramePr>
          <p:nvPr>
            <p:extLst>
              <p:ext uri="{D42A27DB-BD31-4B8C-83A1-F6EECF244321}">
                <p14:modId xmlns:p14="http://schemas.microsoft.com/office/powerpoint/2010/main" val="2200328040"/>
              </p:ext>
            </p:extLst>
          </p:nvPr>
        </p:nvGraphicFramePr>
        <p:xfrm>
          <a:off x="226848" y="1435626"/>
          <a:ext cx="8128000" cy="101092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469901473"/>
                    </a:ext>
                  </a:extLst>
                </a:gridCol>
              </a:tblGrid>
              <a:tr h="370840">
                <a:tc>
                  <a:txBody>
                    <a:bodyPr/>
                    <a:lstStyle/>
                    <a:p>
                      <a:r>
                        <a:rPr lang="en-US" dirty="0"/>
                        <a:t>Error : </a:t>
                      </a:r>
                      <a:r>
                        <a:rPr lang="en-US" sz="1800" b="0" i="0" kern="1200" dirty="0">
                          <a:solidFill>
                            <a:schemeClr val="lt1"/>
                          </a:solidFill>
                          <a:effectLst/>
                          <a:latin typeface="+mn-lt"/>
                          <a:ea typeface="+mn-ea"/>
                          <a:cs typeface="+mn-cs"/>
                        </a:rPr>
                        <a:t>.\</a:t>
                      </a:r>
                      <a:r>
                        <a:rPr lang="en-US" sz="1800" b="0" i="0" kern="1200" dirty="0" err="1">
                          <a:solidFill>
                            <a:schemeClr val="lt1"/>
                          </a:solidFill>
                          <a:effectLst/>
                          <a:latin typeface="+mn-lt"/>
                          <a:ea typeface="+mn-ea"/>
                          <a:cs typeface="+mn-cs"/>
                        </a:rPr>
                        <a:t>venv</a:t>
                      </a:r>
                      <a:r>
                        <a:rPr lang="en-US" sz="1800" b="0" i="0" kern="1200" dirty="0">
                          <a:solidFill>
                            <a:schemeClr val="lt1"/>
                          </a:solidFill>
                          <a:effectLst/>
                          <a:latin typeface="+mn-lt"/>
                          <a:ea typeface="+mn-ea"/>
                          <a:cs typeface="+mn-cs"/>
                        </a:rPr>
                        <a:t>\Scripts\activate </a:t>
                      </a:r>
                    </a:p>
                    <a:p>
                      <a:r>
                        <a:rPr lang="en-US" sz="1800" b="1" i="0" kern="1200" dirty="0">
                          <a:solidFill>
                            <a:srgbClr val="FF0000"/>
                          </a:solidFill>
                          <a:effectLst/>
                          <a:latin typeface="+mn-lt"/>
                          <a:ea typeface="+mn-ea"/>
                          <a:cs typeface="+mn-cs"/>
                        </a:rPr>
                        <a:t>The system cannot find the path specified.</a:t>
                      </a:r>
                      <a:endParaRPr lang="en-CA" b="1" dirty="0">
                        <a:solidFill>
                          <a:srgbClr val="FF0000"/>
                        </a:solidFill>
                      </a:endParaRPr>
                    </a:p>
                  </a:txBody>
                  <a:tcPr/>
                </a:tc>
                <a:extLst>
                  <a:ext uri="{0D108BD9-81ED-4DB2-BD59-A6C34878D82A}">
                    <a16:rowId xmlns:a16="http://schemas.microsoft.com/office/drawing/2014/main" val="3751657513"/>
                  </a:ext>
                </a:extLst>
              </a:tr>
              <a:tr h="370840">
                <a:tc>
                  <a:txBody>
                    <a:bodyPr/>
                    <a:lstStyle/>
                    <a:p>
                      <a:r>
                        <a:rPr lang="en-US" dirty="0"/>
                        <a:t>Solution:</a:t>
                      </a:r>
                      <a:endParaRPr lang="en-CA" dirty="0"/>
                    </a:p>
                  </a:txBody>
                  <a:tcPr/>
                </a:tc>
                <a:extLst>
                  <a:ext uri="{0D108BD9-81ED-4DB2-BD59-A6C34878D82A}">
                    <a16:rowId xmlns:a16="http://schemas.microsoft.com/office/drawing/2014/main" val="2585014130"/>
                  </a:ext>
                </a:extLst>
              </a:tr>
            </a:tbl>
          </a:graphicData>
        </a:graphic>
      </p:graphicFrame>
      <p:sp>
        <p:nvSpPr>
          <p:cNvPr id="8" name="TextBox 7">
            <a:extLst>
              <a:ext uri="{FF2B5EF4-FFF2-40B4-BE49-F238E27FC236}">
                <a16:creationId xmlns:a16="http://schemas.microsoft.com/office/drawing/2014/main" id="{08297BD3-6411-A8BB-51A9-67ED0369AB6B}"/>
              </a:ext>
            </a:extLst>
          </p:cNvPr>
          <p:cNvSpPr txBox="1"/>
          <p:nvPr/>
        </p:nvSpPr>
        <p:spPr>
          <a:xfrm>
            <a:off x="137822" y="2681525"/>
            <a:ext cx="3748377" cy="369332"/>
          </a:xfrm>
          <a:prstGeom prst="rect">
            <a:avLst/>
          </a:prstGeom>
          <a:noFill/>
        </p:spPr>
        <p:txBody>
          <a:bodyPr wrap="square">
            <a:spAutoFit/>
          </a:bodyPr>
          <a:lstStyle/>
          <a:p>
            <a:r>
              <a:rPr lang="en-CA" dirty="0"/>
              <a:t>cd path\to\</a:t>
            </a:r>
            <a:r>
              <a:rPr lang="en-CA" dirty="0" err="1"/>
              <a:t>my_project</a:t>
            </a:r>
            <a:endParaRPr lang="en-CA" dirty="0"/>
          </a:p>
        </p:txBody>
      </p:sp>
      <p:pic>
        <p:nvPicPr>
          <p:cNvPr id="11" name="Picture 10">
            <a:extLst>
              <a:ext uri="{FF2B5EF4-FFF2-40B4-BE49-F238E27FC236}">
                <a16:creationId xmlns:a16="http://schemas.microsoft.com/office/drawing/2014/main" id="{638051B3-0614-D0F9-BFC0-138EB15E4EDE}"/>
              </a:ext>
            </a:extLst>
          </p:cNvPr>
          <p:cNvPicPr>
            <a:picLocks noChangeAspect="1"/>
          </p:cNvPicPr>
          <p:nvPr/>
        </p:nvPicPr>
        <p:blipFill>
          <a:blip r:embed="rId4"/>
          <a:stretch>
            <a:fillRect/>
          </a:stretch>
        </p:blipFill>
        <p:spPr>
          <a:xfrm>
            <a:off x="137823" y="3116292"/>
            <a:ext cx="5553075" cy="523875"/>
          </a:xfrm>
          <a:prstGeom prst="rect">
            <a:avLst/>
          </a:prstGeom>
        </p:spPr>
      </p:pic>
      <p:sp>
        <p:nvSpPr>
          <p:cNvPr id="13" name="TextBox 12">
            <a:extLst>
              <a:ext uri="{FF2B5EF4-FFF2-40B4-BE49-F238E27FC236}">
                <a16:creationId xmlns:a16="http://schemas.microsoft.com/office/drawing/2014/main" id="{85875D99-35DA-EFDC-E759-6BDDDD10F957}"/>
              </a:ext>
            </a:extLst>
          </p:cNvPr>
          <p:cNvSpPr txBox="1"/>
          <p:nvPr/>
        </p:nvSpPr>
        <p:spPr>
          <a:xfrm>
            <a:off x="119271" y="2420370"/>
            <a:ext cx="4988757" cy="369332"/>
          </a:xfrm>
          <a:prstGeom prst="rect">
            <a:avLst/>
          </a:prstGeom>
          <a:noFill/>
        </p:spPr>
        <p:txBody>
          <a:bodyPr wrap="square">
            <a:spAutoFit/>
          </a:bodyPr>
          <a:lstStyle/>
          <a:p>
            <a:pPr algn="l"/>
            <a:r>
              <a:rPr lang="en-US" b="1" i="0" dirty="0">
                <a:solidFill>
                  <a:srgbClr val="0D0D0D"/>
                </a:solidFill>
                <a:effectLst/>
                <a:latin typeface="Söhne"/>
              </a:rPr>
              <a:t>1- Navigate to the Correct Directory</a:t>
            </a:r>
          </a:p>
        </p:txBody>
      </p:sp>
      <p:sp>
        <p:nvSpPr>
          <p:cNvPr id="15" name="TextBox 14">
            <a:extLst>
              <a:ext uri="{FF2B5EF4-FFF2-40B4-BE49-F238E27FC236}">
                <a16:creationId xmlns:a16="http://schemas.microsoft.com/office/drawing/2014/main" id="{EDA1D5D6-4DFD-48FE-6D29-D703FAE4A896}"/>
              </a:ext>
            </a:extLst>
          </p:cNvPr>
          <p:cNvSpPr txBox="1"/>
          <p:nvPr/>
        </p:nvSpPr>
        <p:spPr>
          <a:xfrm>
            <a:off x="137822" y="4042123"/>
            <a:ext cx="4583950" cy="369332"/>
          </a:xfrm>
          <a:prstGeom prst="rect">
            <a:avLst/>
          </a:prstGeom>
          <a:noFill/>
        </p:spPr>
        <p:txBody>
          <a:bodyPr wrap="square">
            <a:spAutoFit/>
          </a:bodyPr>
          <a:lstStyle/>
          <a:p>
            <a:pPr algn="l"/>
            <a:r>
              <a:rPr lang="en-US" b="1" i="0" dirty="0">
                <a:solidFill>
                  <a:srgbClr val="0D0D0D"/>
                </a:solidFill>
                <a:effectLst/>
                <a:latin typeface="Söhne"/>
              </a:rPr>
              <a:t>2- Verify the Path to the Virtual Environment</a:t>
            </a:r>
          </a:p>
        </p:txBody>
      </p:sp>
      <p:pic>
        <p:nvPicPr>
          <p:cNvPr id="17" name="Picture 16">
            <a:extLst>
              <a:ext uri="{FF2B5EF4-FFF2-40B4-BE49-F238E27FC236}">
                <a16:creationId xmlns:a16="http://schemas.microsoft.com/office/drawing/2014/main" id="{DE4BE480-5F0C-D1C7-E059-FF975C635391}"/>
              </a:ext>
            </a:extLst>
          </p:cNvPr>
          <p:cNvPicPr>
            <a:picLocks noChangeAspect="1"/>
          </p:cNvPicPr>
          <p:nvPr/>
        </p:nvPicPr>
        <p:blipFill>
          <a:blip r:embed="rId5"/>
          <a:stretch>
            <a:fillRect/>
          </a:stretch>
        </p:blipFill>
        <p:spPr>
          <a:xfrm>
            <a:off x="6086724" y="3281290"/>
            <a:ext cx="5775763" cy="2927532"/>
          </a:xfrm>
          <a:prstGeom prst="rect">
            <a:avLst/>
          </a:prstGeom>
        </p:spPr>
      </p:pic>
      <p:sp>
        <p:nvSpPr>
          <p:cNvPr id="19" name="TextBox 18">
            <a:extLst>
              <a:ext uri="{FF2B5EF4-FFF2-40B4-BE49-F238E27FC236}">
                <a16:creationId xmlns:a16="http://schemas.microsoft.com/office/drawing/2014/main" id="{B713215B-C23B-1D0F-D1B4-F7FED4FDAAEA}"/>
              </a:ext>
            </a:extLst>
          </p:cNvPr>
          <p:cNvSpPr txBox="1"/>
          <p:nvPr/>
        </p:nvSpPr>
        <p:spPr>
          <a:xfrm>
            <a:off x="546863" y="4455355"/>
            <a:ext cx="566529" cy="369332"/>
          </a:xfrm>
          <a:prstGeom prst="rect">
            <a:avLst/>
          </a:prstGeom>
          <a:noFill/>
        </p:spPr>
        <p:txBody>
          <a:bodyPr wrap="square">
            <a:spAutoFit/>
          </a:bodyPr>
          <a:lstStyle/>
          <a:p>
            <a:r>
              <a:rPr lang="en-CA" dirty="0" err="1"/>
              <a:t>dir</a:t>
            </a:r>
            <a:endParaRPr lang="en-CA" dirty="0"/>
          </a:p>
        </p:txBody>
      </p:sp>
      <p:sp>
        <p:nvSpPr>
          <p:cNvPr id="20" name="Rectangle 1">
            <a:extLst>
              <a:ext uri="{FF2B5EF4-FFF2-40B4-BE49-F238E27FC236}">
                <a16:creationId xmlns:a16="http://schemas.microsoft.com/office/drawing/2014/main" id="{B8C03397-388C-E19E-5712-C43246F80196}"/>
              </a:ext>
            </a:extLst>
          </p:cNvPr>
          <p:cNvSpPr>
            <a:spLocks noChangeArrowheads="1"/>
          </p:cNvSpPr>
          <p:nvPr/>
        </p:nvSpPr>
        <p:spPr bwMode="auto">
          <a:xfrm>
            <a:off x="226848" y="4947989"/>
            <a:ext cx="5553074" cy="64884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D0D0D"/>
                </a:solidFill>
                <a:effectLst/>
                <a:latin typeface="Söhne"/>
              </a:rPr>
              <a:t>If you don't see the </a:t>
            </a:r>
            <a:r>
              <a:rPr kumimoji="0" lang="en-US" altLang="en-US" b="1" i="0" u="none" strike="noStrike" cap="none" normalizeH="0" baseline="0" dirty="0" err="1">
                <a:ln>
                  <a:noFill/>
                </a:ln>
                <a:solidFill>
                  <a:srgbClr val="0D0D0D"/>
                </a:solidFill>
                <a:effectLst/>
                <a:latin typeface="Söhne Mono"/>
              </a:rPr>
              <a:t>venv</a:t>
            </a:r>
            <a:r>
              <a:rPr kumimoji="0" lang="en-US" altLang="en-US" sz="1200" b="0" i="0" u="none" strike="noStrike" cap="none" normalizeH="0" baseline="0" dirty="0">
                <a:ln>
                  <a:noFill/>
                </a:ln>
                <a:solidFill>
                  <a:srgbClr val="0D0D0D"/>
                </a:solidFill>
                <a:effectLst/>
                <a:latin typeface="Söhne"/>
              </a:rPr>
              <a:t> folder, or if the </a:t>
            </a:r>
            <a:r>
              <a:rPr kumimoji="0" lang="en-US" altLang="en-US" b="1" i="0" u="none" strike="noStrike" cap="none" normalizeH="0" baseline="0" dirty="0">
                <a:ln>
                  <a:noFill/>
                </a:ln>
                <a:solidFill>
                  <a:srgbClr val="0D0D0D"/>
                </a:solidFill>
                <a:effectLst/>
                <a:latin typeface="Söhne Mono"/>
              </a:rPr>
              <a:t>Scripts</a:t>
            </a:r>
            <a:r>
              <a:rPr kumimoji="0" lang="en-US" altLang="en-US" sz="1200" b="0" i="0" u="none" strike="noStrike" cap="none" normalizeH="0" baseline="0" dirty="0">
                <a:ln>
                  <a:noFill/>
                </a:ln>
                <a:solidFill>
                  <a:srgbClr val="0D0D0D"/>
                </a:solidFill>
                <a:effectLst/>
                <a:latin typeface="Söhne"/>
              </a:rPr>
              <a:t> directory is missing inside </a:t>
            </a:r>
            <a:r>
              <a:rPr kumimoji="0" lang="en-US" altLang="en-US" b="1" i="0" u="none" strike="noStrike" cap="none" normalizeH="0" baseline="0" dirty="0" err="1">
                <a:ln>
                  <a:noFill/>
                </a:ln>
                <a:solidFill>
                  <a:srgbClr val="0D0D0D"/>
                </a:solidFill>
                <a:effectLst/>
                <a:latin typeface="Söhne Mono"/>
              </a:rPr>
              <a:t>venv</a:t>
            </a:r>
            <a:r>
              <a:rPr kumimoji="0" lang="en-US" altLang="en-US" sz="1200" b="0" i="0" u="none" strike="noStrike" cap="none" normalizeH="0" baseline="0" dirty="0">
                <a:ln>
                  <a:noFill/>
                </a:ln>
                <a:solidFill>
                  <a:srgbClr val="0D0D0D"/>
                </a:solidFill>
                <a:effectLst/>
                <a:latin typeface="Söhne"/>
              </a:rPr>
              <a:t>, the virtual environment was not created correctly.</a:t>
            </a:r>
            <a:r>
              <a:rPr kumimoji="0" lang="en-US" altLang="en-US" sz="8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62290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A475F2A-D15D-72C7-4C02-6E6B72BDFEBC}"/>
              </a:ext>
            </a:extLst>
          </p:cNvPr>
          <p:cNvSpPr txBox="1"/>
          <p:nvPr/>
        </p:nvSpPr>
        <p:spPr>
          <a:xfrm>
            <a:off x="234513" y="1491226"/>
            <a:ext cx="5078466" cy="369332"/>
          </a:xfrm>
          <a:prstGeom prst="rect">
            <a:avLst/>
          </a:prstGeom>
          <a:noFill/>
        </p:spPr>
        <p:txBody>
          <a:bodyPr wrap="square">
            <a:spAutoFit/>
          </a:bodyPr>
          <a:lstStyle/>
          <a:p>
            <a:pPr algn="l"/>
            <a:r>
              <a:rPr lang="en-US" b="1" i="0" dirty="0">
                <a:solidFill>
                  <a:srgbClr val="0D0D0D"/>
                </a:solidFill>
                <a:effectLst/>
                <a:latin typeface="Söhne"/>
              </a:rPr>
              <a:t>3- Recreate the Virtual Environment (If Necessary)</a:t>
            </a:r>
          </a:p>
        </p:txBody>
      </p:sp>
      <p:sp>
        <p:nvSpPr>
          <p:cNvPr id="9" name="TextBox 8">
            <a:extLst>
              <a:ext uri="{FF2B5EF4-FFF2-40B4-BE49-F238E27FC236}">
                <a16:creationId xmlns:a16="http://schemas.microsoft.com/office/drawing/2014/main" id="{77396E8E-7066-2B47-D7B5-9B47DA532460}"/>
              </a:ext>
            </a:extLst>
          </p:cNvPr>
          <p:cNvSpPr txBox="1"/>
          <p:nvPr/>
        </p:nvSpPr>
        <p:spPr>
          <a:xfrm>
            <a:off x="137823" y="1918790"/>
            <a:ext cx="11743002" cy="646331"/>
          </a:xfrm>
          <a:prstGeom prst="rect">
            <a:avLst/>
          </a:prstGeom>
          <a:noFill/>
        </p:spPr>
        <p:txBody>
          <a:bodyPr wrap="square">
            <a:spAutoFit/>
          </a:bodyPr>
          <a:lstStyle/>
          <a:p>
            <a:r>
              <a:rPr lang="en-US" dirty="0"/>
              <a:t>If the virtual environment doesn't exist or was not created properly, you'll need to recreate it. Make sure you have Python installed, and then run:</a:t>
            </a:r>
            <a:endParaRPr lang="en-CA" dirty="0"/>
          </a:p>
        </p:txBody>
      </p:sp>
      <p:sp>
        <p:nvSpPr>
          <p:cNvPr id="12" name="TextBox 11">
            <a:extLst>
              <a:ext uri="{FF2B5EF4-FFF2-40B4-BE49-F238E27FC236}">
                <a16:creationId xmlns:a16="http://schemas.microsoft.com/office/drawing/2014/main" id="{B7EB5DA6-42CD-C982-F156-CD8685793565}"/>
              </a:ext>
            </a:extLst>
          </p:cNvPr>
          <p:cNvSpPr txBox="1"/>
          <p:nvPr/>
        </p:nvSpPr>
        <p:spPr>
          <a:xfrm>
            <a:off x="423698" y="2647491"/>
            <a:ext cx="2185495" cy="369332"/>
          </a:xfrm>
          <a:prstGeom prst="rect">
            <a:avLst/>
          </a:prstGeom>
          <a:noFill/>
        </p:spPr>
        <p:txBody>
          <a:bodyPr wrap="square">
            <a:spAutoFit/>
          </a:bodyPr>
          <a:lstStyle/>
          <a:p>
            <a:r>
              <a:rPr lang="en-CA" dirty="0">
                <a:highlight>
                  <a:srgbClr val="00FFFF"/>
                </a:highlight>
              </a:rPr>
              <a:t>python -m </a:t>
            </a:r>
            <a:r>
              <a:rPr lang="en-CA" dirty="0" err="1">
                <a:highlight>
                  <a:srgbClr val="00FFFF"/>
                </a:highlight>
              </a:rPr>
              <a:t>venv</a:t>
            </a:r>
            <a:r>
              <a:rPr lang="en-CA" dirty="0">
                <a:highlight>
                  <a:srgbClr val="00FFFF"/>
                </a:highlight>
              </a:rPr>
              <a:t> </a:t>
            </a:r>
            <a:r>
              <a:rPr lang="en-CA" dirty="0" err="1">
                <a:highlight>
                  <a:srgbClr val="00FFFF"/>
                </a:highlight>
              </a:rPr>
              <a:t>venv</a:t>
            </a:r>
            <a:endParaRPr lang="en-CA" dirty="0">
              <a:highlight>
                <a:srgbClr val="00FFFF"/>
              </a:highlight>
            </a:endParaRPr>
          </a:p>
        </p:txBody>
      </p:sp>
      <p:sp>
        <p:nvSpPr>
          <p:cNvPr id="15" name="TextBox 14">
            <a:extLst>
              <a:ext uri="{FF2B5EF4-FFF2-40B4-BE49-F238E27FC236}">
                <a16:creationId xmlns:a16="http://schemas.microsoft.com/office/drawing/2014/main" id="{0211398D-3464-E4D3-A782-ABF9DE2DAC7E}"/>
              </a:ext>
            </a:extLst>
          </p:cNvPr>
          <p:cNvSpPr txBox="1"/>
          <p:nvPr/>
        </p:nvSpPr>
        <p:spPr>
          <a:xfrm>
            <a:off x="234513" y="3348342"/>
            <a:ext cx="6097314" cy="646331"/>
          </a:xfrm>
          <a:prstGeom prst="rect">
            <a:avLst/>
          </a:prstGeom>
          <a:noFill/>
        </p:spPr>
        <p:txBody>
          <a:bodyPr wrap="square">
            <a:spAutoFit/>
          </a:bodyPr>
          <a:lstStyle/>
          <a:p>
            <a:r>
              <a:rPr lang="en-US" dirty="0"/>
              <a:t>This command creates a new virtual environment named </a:t>
            </a:r>
            <a:r>
              <a:rPr lang="en-US" dirty="0" err="1"/>
              <a:t>venv</a:t>
            </a:r>
            <a:r>
              <a:rPr lang="en-US" dirty="0"/>
              <a:t> in the current directory. After creation, try activating it again:</a:t>
            </a:r>
          </a:p>
        </p:txBody>
      </p:sp>
      <p:sp>
        <p:nvSpPr>
          <p:cNvPr id="17" name="TextBox 16">
            <a:extLst>
              <a:ext uri="{FF2B5EF4-FFF2-40B4-BE49-F238E27FC236}">
                <a16:creationId xmlns:a16="http://schemas.microsoft.com/office/drawing/2014/main" id="{3C1451FF-F73E-1759-909D-0CC6C26C046E}"/>
              </a:ext>
            </a:extLst>
          </p:cNvPr>
          <p:cNvSpPr txBox="1"/>
          <p:nvPr/>
        </p:nvSpPr>
        <p:spPr>
          <a:xfrm>
            <a:off x="119271" y="4269081"/>
            <a:ext cx="6097314" cy="369332"/>
          </a:xfrm>
          <a:prstGeom prst="rect">
            <a:avLst/>
          </a:prstGeom>
          <a:noFill/>
        </p:spPr>
        <p:txBody>
          <a:bodyPr wrap="square">
            <a:spAutoFit/>
          </a:bodyPr>
          <a:lstStyle/>
          <a:p>
            <a:r>
              <a:rPr lang="en-CA" dirty="0">
                <a:highlight>
                  <a:srgbClr val="00FFFF"/>
                </a:highlight>
              </a:rPr>
              <a:t>.\</a:t>
            </a:r>
            <a:r>
              <a:rPr lang="en-CA" dirty="0" err="1">
                <a:highlight>
                  <a:srgbClr val="00FFFF"/>
                </a:highlight>
              </a:rPr>
              <a:t>venv</a:t>
            </a:r>
            <a:r>
              <a:rPr lang="en-CA" dirty="0">
                <a:highlight>
                  <a:srgbClr val="00FFFF"/>
                </a:highlight>
              </a:rPr>
              <a:t>\Scripts\activate</a:t>
            </a:r>
          </a:p>
        </p:txBody>
      </p:sp>
      <p:pic>
        <p:nvPicPr>
          <p:cNvPr id="19" name="Picture 18">
            <a:extLst>
              <a:ext uri="{FF2B5EF4-FFF2-40B4-BE49-F238E27FC236}">
                <a16:creationId xmlns:a16="http://schemas.microsoft.com/office/drawing/2014/main" id="{A66B1645-2930-FEA9-F9F8-DE44255F83C0}"/>
              </a:ext>
            </a:extLst>
          </p:cNvPr>
          <p:cNvPicPr>
            <a:picLocks noChangeAspect="1"/>
          </p:cNvPicPr>
          <p:nvPr/>
        </p:nvPicPr>
        <p:blipFill>
          <a:blip r:embed="rId4"/>
          <a:stretch>
            <a:fillRect/>
          </a:stretch>
        </p:blipFill>
        <p:spPr>
          <a:xfrm>
            <a:off x="6350379" y="2441065"/>
            <a:ext cx="5520603" cy="3276662"/>
          </a:xfrm>
          <a:prstGeom prst="rect">
            <a:avLst/>
          </a:prstGeom>
        </p:spPr>
      </p:pic>
      <p:pic>
        <p:nvPicPr>
          <p:cNvPr id="21" name="Picture 20">
            <a:extLst>
              <a:ext uri="{FF2B5EF4-FFF2-40B4-BE49-F238E27FC236}">
                <a16:creationId xmlns:a16="http://schemas.microsoft.com/office/drawing/2014/main" id="{F66B936F-0A2C-C952-C49B-9B881031F364}"/>
              </a:ext>
            </a:extLst>
          </p:cNvPr>
          <p:cNvPicPr>
            <a:picLocks noChangeAspect="1"/>
          </p:cNvPicPr>
          <p:nvPr/>
        </p:nvPicPr>
        <p:blipFill>
          <a:blip r:embed="rId5"/>
          <a:stretch>
            <a:fillRect/>
          </a:stretch>
        </p:blipFill>
        <p:spPr>
          <a:xfrm>
            <a:off x="279162" y="5356274"/>
            <a:ext cx="5888022" cy="829584"/>
          </a:xfrm>
          <a:prstGeom prst="rect">
            <a:avLst/>
          </a:prstGeom>
        </p:spPr>
      </p:pic>
    </p:spTree>
    <p:extLst>
      <p:ext uri="{BB962C8B-B14F-4D97-AF65-F5344CB8AC3E}">
        <p14:creationId xmlns:p14="http://schemas.microsoft.com/office/powerpoint/2010/main" val="1681595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E69C8A5-D285-729E-0F91-4A55DBE406BA}"/>
              </a:ext>
            </a:extLst>
          </p:cNvPr>
          <p:cNvSpPr txBox="1"/>
          <p:nvPr/>
        </p:nvSpPr>
        <p:spPr>
          <a:xfrm>
            <a:off x="176267" y="1385566"/>
            <a:ext cx="2645761" cy="369332"/>
          </a:xfrm>
          <a:prstGeom prst="rect">
            <a:avLst/>
          </a:prstGeom>
          <a:noFill/>
        </p:spPr>
        <p:txBody>
          <a:bodyPr wrap="square">
            <a:spAutoFit/>
          </a:bodyPr>
          <a:lstStyle/>
          <a:p>
            <a:pPr algn="l"/>
            <a:r>
              <a:rPr lang="en-CA" b="1" i="0" dirty="0">
                <a:solidFill>
                  <a:srgbClr val="0D0D0D"/>
                </a:solidFill>
                <a:effectLst/>
                <a:latin typeface="Söhne"/>
              </a:rPr>
              <a:t>4- Install scikit-learn</a:t>
            </a:r>
          </a:p>
        </p:txBody>
      </p:sp>
      <p:sp>
        <p:nvSpPr>
          <p:cNvPr id="9" name="TextBox 8">
            <a:extLst>
              <a:ext uri="{FF2B5EF4-FFF2-40B4-BE49-F238E27FC236}">
                <a16:creationId xmlns:a16="http://schemas.microsoft.com/office/drawing/2014/main" id="{F086F3A7-7156-5068-6AA3-B1AA3DB596D3}"/>
              </a:ext>
            </a:extLst>
          </p:cNvPr>
          <p:cNvSpPr txBox="1"/>
          <p:nvPr/>
        </p:nvSpPr>
        <p:spPr>
          <a:xfrm>
            <a:off x="137823" y="1774039"/>
            <a:ext cx="9865398" cy="369332"/>
          </a:xfrm>
          <a:prstGeom prst="rect">
            <a:avLst/>
          </a:prstGeom>
          <a:noFill/>
        </p:spPr>
        <p:txBody>
          <a:bodyPr wrap="square">
            <a:spAutoFit/>
          </a:bodyPr>
          <a:lstStyle/>
          <a:p>
            <a:r>
              <a:rPr lang="en-US" dirty="0"/>
              <a:t>Once your virtual environment is activated, you can install scikit-learn as previously mentioned:</a:t>
            </a:r>
            <a:endParaRPr lang="en-CA" dirty="0"/>
          </a:p>
        </p:txBody>
      </p:sp>
      <p:sp>
        <p:nvSpPr>
          <p:cNvPr id="12" name="TextBox 11">
            <a:extLst>
              <a:ext uri="{FF2B5EF4-FFF2-40B4-BE49-F238E27FC236}">
                <a16:creationId xmlns:a16="http://schemas.microsoft.com/office/drawing/2014/main" id="{87F9FB1D-9588-F82E-1EEC-213A02A7445D}"/>
              </a:ext>
            </a:extLst>
          </p:cNvPr>
          <p:cNvSpPr txBox="1"/>
          <p:nvPr/>
        </p:nvSpPr>
        <p:spPr>
          <a:xfrm>
            <a:off x="1036078" y="2235704"/>
            <a:ext cx="2209143" cy="369332"/>
          </a:xfrm>
          <a:prstGeom prst="rect">
            <a:avLst/>
          </a:prstGeom>
          <a:noFill/>
        </p:spPr>
        <p:txBody>
          <a:bodyPr wrap="square">
            <a:spAutoFit/>
          </a:bodyPr>
          <a:lstStyle/>
          <a:p>
            <a:r>
              <a:rPr lang="en-CA" dirty="0"/>
              <a:t>pip install scikit-learn</a:t>
            </a:r>
          </a:p>
        </p:txBody>
      </p:sp>
      <p:pic>
        <p:nvPicPr>
          <p:cNvPr id="14" name="Picture 13">
            <a:extLst>
              <a:ext uri="{FF2B5EF4-FFF2-40B4-BE49-F238E27FC236}">
                <a16:creationId xmlns:a16="http://schemas.microsoft.com/office/drawing/2014/main" id="{1782765B-4956-1914-BECB-C40E1B44E187}"/>
              </a:ext>
            </a:extLst>
          </p:cNvPr>
          <p:cNvPicPr>
            <a:picLocks noChangeAspect="1"/>
          </p:cNvPicPr>
          <p:nvPr/>
        </p:nvPicPr>
        <p:blipFill>
          <a:blip r:embed="rId4"/>
          <a:stretch>
            <a:fillRect/>
          </a:stretch>
        </p:blipFill>
        <p:spPr>
          <a:xfrm>
            <a:off x="3377439" y="2188200"/>
            <a:ext cx="5887186" cy="4499351"/>
          </a:xfrm>
          <a:prstGeom prst="rect">
            <a:avLst/>
          </a:prstGeom>
        </p:spPr>
      </p:pic>
    </p:spTree>
    <p:extLst>
      <p:ext uri="{BB962C8B-B14F-4D97-AF65-F5344CB8AC3E}">
        <p14:creationId xmlns:p14="http://schemas.microsoft.com/office/powerpoint/2010/main" val="813447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C407B08-ED3D-9A42-FD60-880A58E07CDD}"/>
              </a:ext>
            </a:extLst>
          </p:cNvPr>
          <p:cNvSpPr txBox="1"/>
          <p:nvPr/>
        </p:nvSpPr>
        <p:spPr>
          <a:xfrm>
            <a:off x="357996" y="1466197"/>
            <a:ext cx="2802990" cy="369332"/>
          </a:xfrm>
          <a:prstGeom prst="rect">
            <a:avLst/>
          </a:prstGeom>
          <a:noFill/>
        </p:spPr>
        <p:txBody>
          <a:bodyPr wrap="square">
            <a:spAutoFit/>
          </a:bodyPr>
          <a:lstStyle/>
          <a:p>
            <a:pPr algn="l"/>
            <a:r>
              <a:rPr lang="en-CA" b="1" i="0" dirty="0">
                <a:solidFill>
                  <a:srgbClr val="0D0D0D"/>
                </a:solidFill>
                <a:effectLst/>
                <a:latin typeface="Söhne"/>
              </a:rPr>
              <a:t>5- Verify Installation</a:t>
            </a:r>
          </a:p>
        </p:txBody>
      </p:sp>
      <p:sp>
        <p:nvSpPr>
          <p:cNvPr id="9" name="TextBox 8">
            <a:extLst>
              <a:ext uri="{FF2B5EF4-FFF2-40B4-BE49-F238E27FC236}">
                <a16:creationId xmlns:a16="http://schemas.microsoft.com/office/drawing/2014/main" id="{9BC50ADA-CC75-0907-0027-A6153F6F43B0}"/>
              </a:ext>
            </a:extLst>
          </p:cNvPr>
          <p:cNvSpPr txBox="1"/>
          <p:nvPr/>
        </p:nvSpPr>
        <p:spPr>
          <a:xfrm>
            <a:off x="137823" y="1835529"/>
            <a:ext cx="11846168" cy="1477328"/>
          </a:xfrm>
          <a:prstGeom prst="rect">
            <a:avLst/>
          </a:prstGeom>
          <a:noFill/>
        </p:spPr>
        <p:txBody>
          <a:bodyPr wrap="square">
            <a:spAutoFit/>
          </a:bodyPr>
          <a:lstStyle/>
          <a:p>
            <a:r>
              <a:rPr lang="en-US" b="0" i="0" dirty="0">
                <a:solidFill>
                  <a:srgbClr val="0D0D0D"/>
                </a:solidFill>
                <a:effectLst/>
                <a:latin typeface="Söhne"/>
              </a:rPr>
              <a:t>To verify that scikit-learn has been successfully installed, you can run a small Python script to import scikit-learn and print its version:</a:t>
            </a:r>
          </a:p>
          <a:p>
            <a:endParaRPr lang="en-US" dirty="0">
              <a:solidFill>
                <a:srgbClr val="0D0D0D"/>
              </a:solidFill>
              <a:latin typeface="Söhne"/>
            </a:endParaRPr>
          </a:p>
          <a:p>
            <a:r>
              <a:rPr lang="en-US" dirty="0">
                <a:solidFill>
                  <a:srgbClr val="0D0D0D"/>
                </a:solidFill>
                <a:latin typeface="Söhne"/>
              </a:rPr>
              <a:t>First: Type python </a:t>
            </a:r>
          </a:p>
          <a:p>
            <a:r>
              <a:rPr lang="en-US" dirty="0">
                <a:solidFill>
                  <a:srgbClr val="0D0D0D"/>
                </a:solidFill>
                <a:latin typeface="Söhne"/>
              </a:rPr>
              <a:t>Then use the following command</a:t>
            </a:r>
            <a:endParaRPr lang="en-CA" dirty="0"/>
          </a:p>
        </p:txBody>
      </p:sp>
      <p:sp>
        <p:nvSpPr>
          <p:cNvPr id="12" name="TextBox 11">
            <a:extLst>
              <a:ext uri="{FF2B5EF4-FFF2-40B4-BE49-F238E27FC236}">
                <a16:creationId xmlns:a16="http://schemas.microsoft.com/office/drawing/2014/main" id="{D7E367A0-8996-2CD1-60C0-1328E1966DF5}"/>
              </a:ext>
            </a:extLst>
          </p:cNvPr>
          <p:cNvSpPr txBox="1"/>
          <p:nvPr/>
        </p:nvSpPr>
        <p:spPr>
          <a:xfrm>
            <a:off x="161362" y="3359023"/>
            <a:ext cx="2999624" cy="646331"/>
          </a:xfrm>
          <a:prstGeom prst="rect">
            <a:avLst/>
          </a:prstGeom>
          <a:noFill/>
        </p:spPr>
        <p:txBody>
          <a:bodyPr wrap="square">
            <a:spAutoFit/>
          </a:bodyPr>
          <a:lstStyle/>
          <a:p>
            <a:r>
              <a:rPr lang="en-CA" dirty="0"/>
              <a:t>import </a:t>
            </a:r>
            <a:r>
              <a:rPr lang="en-CA" dirty="0" err="1"/>
              <a:t>sklearn</a:t>
            </a:r>
            <a:endParaRPr lang="en-CA" dirty="0"/>
          </a:p>
          <a:p>
            <a:r>
              <a:rPr lang="en-CA" dirty="0"/>
              <a:t>print(</a:t>
            </a:r>
            <a:r>
              <a:rPr lang="en-CA" dirty="0" err="1"/>
              <a:t>sklearn</a:t>
            </a:r>
            <a:r>
              <a:rPr lang="en-CA" dirty="0"/>
              <a:t>.__version__)</a:t>
            </a:r>
          </a:p>
        </p:txBody>
      </p:sp>
      <p:pic>
        <p:nvPicPr>
          <p:cNvPr id="14" name="Picture 13">
            <a:extLst>
              <a:ext uri="{FF2B5EF4-FFF2-40B4-BE49-F238E27FC236}">
                <a16:creationId xmlns:a16="http://schemas.microsoft.com/office/drawing/2014/main" id="{54B77D3F-D0C8-C8DC-A01E-7DD4B4991BBE}"/>
              </a:ext>
            </a:extLst>
          </p:cNvPr>
          <p:cNvPicPr>
            <a:picLocks noChangeAspect="1"/>
          </p:cNvPicPr>
          <p:nvPr/>
        </p:nvPicPr>
        <p:blipFill>
          <a:blip r:embed="rId4"/>
          <a:stretch>
            <a:fillRect/>
          </a:stretch>
        </p:blipFill>
        <p:spPr>
          <a:xfrm>
            <a:off x="3203077" y="3555953"/>
            <a:ext cx="8378879" cy="1425547"/>
          </a:xfrm>
          <a:prstGeom prst="rect">
            <a:avLst/>
          </a:prstGeom>
        </p:spPr>
      </p:pic>
      <p:sp>
        <p:nvSpPr>
          <p:cNvPr id="16" name="TextBox 15">
            <a:extLst>
              <a:ext uri="{FF2B5EF4-FFF2-40B4-BE49-F238E27FC236}">
                <a16:creationId xmlns:a16="http://schemas.microsoft.com/office/drawing/2014/main" id="{09131EAA-97A8-02EF-2381-8238565146A2}"/>
              </a:ext>
            </a:extLst>
          </p:cNvPr>
          <p:cNvSpPr txBox="1"/>
          <p:nvPr/>
        </p:nvSpPr>
        <p:spPr>
          <a:xfrm>
            <a:off x="226629" y="5543189"/>
            <a:ext cx="3462502" cy="369332"/>
          </a:xfrm>
          <a:prstGeom prst="rect">
            <a:avLst/>
          </a:prstGeom>
          <a:noFill/>
        </p:spPr>
        <p:txBody>
          <a:bodyPr wrap="square">
            <a:spAutoFit/>
          </a:bodyPr>
          <a:lstStyle/>
          <a:p>
            <a:pPr algn="l"/>
            <a:r>
              <a:rPr lang="en-US" b="1" i="0" dirty="0">
                <a:solidFill>
                  <a:srgbClr val="0D0D0D"/>
                </a:solidFill>
                <a:effectLst/>
                <a:latin typeface="Söhne"/>
              </a:rPr>
              <a:t>Exit the Python Interactive Shell</a:t>
            </a:r>
          </a:p>
        </p:txBody>
      </p:sp>
    </p:spTree>
    <p:extLst>
      <p:ext uri="{BB962C8B-B14F-4D97-AF65-F5344CB8AC3E}">
        <p14:creationId xmlns:p14="http://schemas.microsoft.com/office/powerpoint/2010/main" val="397025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58B30D-3FCD-30EA-D9CE-5BD20A601CA9}"/>
              </a:ext>
            </a:extLst>
          </p:cNvPr>
          <p:cNvSpPr txBox="1"/>
          <p:nvPr/>
        </p:nvSpPr>
        <p:spPr>
          <a:xfrm>
            <a:off x="297574" y="1466197"/>
            <a:ext cx="4376902" cy="369332"/>
          </a:xfrm>
          <a:prstGeom prst="rect">
            <a:avLst/>
          </a:prstGeom>
          <a:noFill/>
        </p:spPr>
        <p:txBody>
          <a:bodyPr wrap="square">
            <a:spAutoFit/>
          </a:bodyPr>
          <a:lstStyle/>
          <a:p>
            <a:pPr algn="l"/>
            <a:r>
              <a:rPr lang="en-US" b="1" i="0" dirty="0">
                <a:solidFill>
                  <a:srgbClr val="0D0D0D"/>
                </a:solidFill>
                <a:effectLst/>
                <a:latin typeface="Söhne"/>
              </a:rPr>
              <a:t>6- Use scikit-learn in Your </a:t>
            </a:r>
            <a:r>
              <a:rPr lang="en-US" b="1" i="0" dirty="0" err="1">
                <a:solidFill>
                  <a:srgbClr val="0D0D0D"/>
                </a:solidFill>
                <a:effectLst/>
                <a:latin typeface="Söhne"/>
              </a:rPr>
              <a:t>Webots</a:t>
            </a:r>
            <a:r>
              <a:rPr lang="en-US" b="1" i="0" dirty="0">
                <a:solidFill>
                  <a:srgbClr val="0D0D0D"/>
                </a:solidFill>
                <a:effectLst/>
                <a:latin typeface="Söhne"/>
              </a:rPr>
              <a:t> Project</a:t>
            </a:r>
          </a:p>
        </p:txBody>
      </p:sp>
      <p:sp>
        <p:nvSpPr>
          <p:cNvPr id="9" name="TextBox 8">
            <a:extLst>
              <a:ext uri="{FF2B5EF4-FFF2-40B4-BE49-F238E27FC236}">
                <a16:creationId xmlns:a16="http://schemas.microsoft.com/office/drawing/2014/main" id="{43528566-5A50-6B58-7705-9DFC846F343F}"/>
              </a:ext>
            </a:extLst>
          </p:cNvPr>
          <p:cNvSpPr txBox="1"/>
          <p:nvPr/>
        </p:nvSpPr>
        <p:spPr>
          <a:xfrm>
            <a:off x="297573" y="2305548"/>
            <a:ext cx="11583251" cy="646331"/>
          </a:xfrm>
          <a:prstGeom prst="rect">
            <a:avLst/>
          </a:prstGeom>
          <a:noFill/>
        </p:spPr>
        <p:txBody>
          <a:bodyPr wrap="square">
            <a:spAutoFit/>
          </a:bodyPr>
          <a:lstStyle/>
          <a:p>
            <a:r>
              <a:rPr lang="en-US" b="0" i="0" dirty="0">
                <a:solidFill>
                  <a:srgbClr val="0D0D0D"/>
                </a:solidFill>
                <a:effectLst/>
                <a:latin typeface="Söhne"/>
              </a:rPr>
              <a:t>Able to use scikit-learn in your </a:t>
            </a:r>
            <a:r>
              <a:rPr lang="en-US" b="0" i="0" dirty="0" err="1">
                <a:solidFill>
                  <a:srgbClr val="0D0D0D"/>
                </a:solidFill>
                <a:effectLst/>
                <a:latin typeface="Söhne"/>
              </a:rPr>
              <a:t>Webots</a:t>
            </a:r>
            <a:r>
              <a:rPr lang="en-US" b="0" i="0" dirty="0">
                <a:solidFill>
                  <a:srgbClr val="0D0D0D"/>
                </a:solidFill>
                <a:effectLst/>
                <a:latin typeface="Söhne"/>
              </a:rPr>
              <a:t> projects. You can import scikit-learn in your Python controller scripts and use its functionalities as needed.</a:t>
            </a:r>
            <a:endParaRPr lang="en-CA" dirty="0"/>
          </a:p>
        </p:txBody>
      </p:sp>
    </p:spTree>
    <p:extLst>
      <p:ext uri="{BB962C8B-B14F-4D97-AF65-F5344CB8AC3E}">
        <p14:creationId xmlns:p14="http://schemas.microsoft.com/office/powerpoint/2010/main" val="349085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F75CD67-789B-37C6-E24C-D709DB70EC7E}"/>
              </a:ext>
            </a:extLst>
          </p:cNvPr>
          <p:cNvSpPr txBox="1"/>
          <p:nvPr/>
        </p:nvSpPr>
        <p:spPr>
          <a:xfrm>
            <a:off x="2420085" y="617774"/>
            <a:ext cx="3736349" cy="369332"/>
          </a:xfrm>
          <a:prstGeom prst="rect">
            <a:avLst/>
          </a:prstGeom>
          <a:noFill/>
        </p:spPr>
        <p:txBody>
          <a:bodyPr wrap="square">
            <a:spAutoFit/>
          </a:bodyPr>
          <a:lstStyle/>
          <a:p>
            <a:pPr algn="l"/>
            <a:r>
              <a:rPr lang="en-CA" b="1" i="0" dirty="0">
                <a:solidFill>
                  <a:srgbClr val="0D0D0D"/>
                </a:solidFill>
                <a:effectLst/>
                <a:latin typeface="Söhne"/>
              </a:rPr>
              <a:t>2- Simulated Training Data</a:t>
            </a:r>
          </a:p>
        </p:txBody>
      </p:sp>
      <p:sp>
        <p:nvSpPr>
          <p:cNvPr id="9" name="TextBox 8">
            <a:extLst>
              <a:ext uri="{FF2B5EF4-FFF2-40B4-BE49-F238E27FC236}">
                <a16:creationId xmlns:a16="http://schemas.microsoft.com/office/drawing/2014/main" id="{1E8EFDB0-A1AA-BFCE-ACDA-4E2237C15CEA}"/>
              </a:ext>
            </a:extLst>
          </p:cNvPr>
          <p:cNvSpPr txBox="1"/>
          <p:nvPr/>
        </p:nvSpPr>
        <p:spPr>
          <a:xfrm>
            <a:off x="234512" y="2714548"/>
            <a:ext cx="6097314" cy="2308324"/>
          </a:xfrm>
          <a:prstGeom prst="rect">
            <a:avLst/>
          </a:prstGeom>
          <a:noFill/>
        </p:spPr>
        <p:txBody>
          <a:bodyPr wrap="square">
            <a:spAutoFit/>
          </a:bodyPr>
          <a:lstStyle/>
          <a:p>
            <a:r>
              <a:rPr lang="en-US" dirty="0"/>
              <a:t># Example training data: [</a:t>
            </a:r>
            <a:r>
              <a:rPr lang="en-US" dirty="0" err="1"/>
              <a:t>avg_red</a:t>
            </a:r>
            <a:r>
              <a:rPr lang="en-US" dirty="0"/>
              <a:t>, </a:t>
            </a:r>
            <a:r>
              <a:rPr lang="en-US" dirty="0" err="1"/>
              <a:t>avg_green</a:t>
            </a:r>
            <a:r>
              <a:rPr lang="en-US" dirty="0"/>
              <a:t>, </a:t>
            </a:r>
            <a:r>
              <a:rPr lang="en-US" dirty="0" err="1"/>
              <a:t>avg_blue</a:t>
            </a:r>
            <a:r>
              <a:rPr lang="en-US" dirty="0"/>
              <a:t>, action]</a:t>
            </a:r>
          </a:p>
          <a:p>
            <a:r>
              <a:rPr lang="en-US" dirty="0"/>
              <a:t># Actions: 0 - Move Forward, 1 - Turn Right, 2 - Move Backward</a:t>
            </a:r>
          </a:p>
          <a:p>
            <a:r>
              <a:rPr lang="en-US" dirty="0" err="1"/>
              <a:t>training_data</a:t>
            </a:r>
            <a:r>
              <a:rPr lang="en-US" dirty="0"/>
              <a:t> = [</a:t>
            </a:r>
          </a:p>
          <a:p>
            <a:r>
              <a:rPr lang="en-US" dirty="0"/>
              <a:t>    [150, 30, 30, 1],  # </a:t>
            </a:r>
            <a:r>
              <a:rPr lang="en-US" dirty="0">
                <a:highlight>
                  <a:srgbClr val="FF0000"/>
                </a:highlight>
              </a:rPr>
              <a:t>Red</a:t>
            </a:r>
            <a:r>
              <a:rPr lang="en-US" dirty="0"/>
              <a:t>-like colors prompt turning </a:t>
            </a:r>
            <a:r>
              <a:rPr lang="en-US" dirty="0">
                <a:highlight>
                  <a:srgbClr val="FF0000"/>
                </a:highlight>
              </a:rPr>
              <a:t>right</a:t>
            </a:r>
            <a:r>
              <a:rPr lang="en-US" dirty="0"/>
              <a:t>.</a:t>
            </a:r>
          </a:p>
          <a:p>
            <a:r>
              <a:rPr lang="en-US" dirty="0"/>
              <a:t>    [30, 30, 150, 2],  # </a:t>
            </a:r>
            <a:r>
              <a:rPr lang="en-US" dirty="0">
                <a:highlight>
                  <a:srgbClr val="00FFFF"/>
                </a:highlight>
              </a:rPr>
              <a:t>Blue</a:t>
            </a:r>
            <a:r>
              <a:rPr lang="en-US" dirty="0"/>
              <a:t>-like colors prompt moving </a:t>
            </a:r>
            <a:r>
              <a:rPr lang="en-US" dirty="0">
                <a:highlight>
                  <a:srgbClr val="00FFFF"/>
                </a:highlight>
              </a:rPr>
              <a:t>backward</a:t>
            </a:r>
            <a:r>
              <a:rPr lang="en-US" dirty="0"/>
              <a:t>.</a:t>
            </a:r>
          </a:p>
          <a:p>
            <a:r>
              <a:rPr lang="en-US" dirty="0"/>
              <a:t>    [80, 80, 80, 0],   # Neutral colors prompt moving forward.</a:t>
            </a:r>
          </a:p>
          <a:p>
            <a:r>
              <a:rPr lang="en-US" dirty="0"/>
              <a:t>    # Add more samples as needed</a:t>
            </a:r>
          </a:p>
          <a:p>
            <a:r>
              <a:rPr lang="en-US" dirty="0"/>
              <a:t>]</a:t>
            </a:r>
          </a:p>
        </p:txBody>
      </p:sp>
      <p:sp>
        <p:nvSpPr>
          <p:cNvPr id="12" name="TextBox 11">
            <a:extLst>
              <a:ext uri="{FF2B5EF4-FFF2-40B4-BE49-F238E27FC236}">
                <a16:creationId xmlns:a16="http://schemas.microsoft.com/office/drawing/2014/main" id="{496E7C7E-7D90-2C02-E30B-1C726A6A1FA9}"/>
              </a:ext>
            </a:extLst>
          </p:cNvPr>
          <p:cNvSpPr txBox="1"/>
          <p:nvPr/>
        </p:nvSpPr>
        <p:spPr>
          <a:xfrm>
            <a:off x="368519" y="1548795"/>
            <a:ext cx="11258550" cy="646331"/>
          </a:xfrm>
          <a:prstGeom prst="rect">
            <a:avLst/>
          </a:prstGeom>
          <a:noFill/>
        </p:spPr>
        <p:txBody>
          <a:bodyPr wrap="square">
            <a:spAutoFit/>
          </a:bodyPr>
          <a:lstStyle/>
          <a:p>
            <a:r>
              <a:rPr lang="en-US" b="0" i="0" dirty="0">
                <a:solidFill>
                  <a:srgbClr val="0D0D0D"/>
                </a:solidFill>
                <a:effectLst/>
                <a:latin typeface="Söhne"/>
              </a:rPr>
              <a:t>For simplicity, let's simulate training data. In a real scenario, you'd collect data based on the robot's observations and corresponding actions.</a:t>
            </a:r>
            <a:endParaRPr lang="en-CA" dirty="0"/>
          </a:p>
        </p:txBody>
      </p:sp>
    </p:spTree>
    <p:extLst>
      <p:ext uri="{BB962C8B-B14F-4D97-AF65-F5344CB8AC3E}">
        <p14:creationId xmlns:p14="http://schemas.microsoft.com/office/powerpoint/2010/main" val="2234553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779BC47-5075-8431-77B0-6124E085D9D2}"/>
              </a:ext>
            </a:extLst>
          </p:cNvPr>
          <p:cNvSpPr txBox="1"/>
          <p:nvPr/>
        </p:nvSpPr>
        <p:spPr>
          <a:xfrm>
            <a:off x="2349703" y="617774"/>
            <a:ext cx="4755274" cy="369332"/>
          </a:xfrm>
          <a:prstGeom prst="rect">
            <a:avLst/>
          </a:prstGeom>
          <a:noFill/>
        </p:spPr>
        <p:txBody>
          <a:bodyPr wrap="square">
            <a:spAutoFit/>
          </a:bodyPr>
          <a:lstStyle/>
          <a:p>
            <a:pPr algn="l"/>
            <a:r>
              <a:rPr lang="en-CA" b="1" i="0" dirty="0">
                <a:solidFill>
                  <a:srgbClr val="0D0D0D"/>
                </a:solidFill>
                <a:effectLst/>
                <a:latin typeface="Söhne"/>
              </a:rPr>
              <a:t>Step 3: Train a Simple Decision Tree Classifier</a:t>
            </a:r>
          </a:p>
        </p:txBody>
      </p:sp>
      <p:sp>
        <p:nvSpPr>
          <p:cNvPr id="9" name="TextBox 8">
            <a:extLst>
              <a:ext uri="{FF2B5EF4-FFF2-40B4-BE49-F238E27FC236}">
                <a16:creationId xmlns:a16="http://schemas.microsoft.com/office/drawing/2014/main" id="{6E3EF87C-30DD-E024-7127-F7D57D24C2D3}"/>
              </a:ext>
            </a:extLst>
          </p:cNvPr>
          <p:cNvSpPr txBox="1"/>
          <p:nvPr/>
        </p:nvSpPr>
        <p:spPr>
          <a:xfrm>
            <a:off x="218747" y="2010460"/>
            <a:ext cx="6229350" cy="2862322"/>
          </a:xfrm>
          <a:prstGeom prst="rect">
            <a:avLst/>
          </a:prstGeom>
          <a:noFill/>
        </p:spPr>
        <p:txBody>
          <a:bodyPr wrap="square">
            <a:spAutoFit/>
          </a:bodyPr>
          <a:lstStyle/>
          <a:p>
            <a:r>
              <a:rPr lang="en-CA" dirty="0"/>
              <a:t>from </a:t>
            </a:r>
            <a:r>
              <a:rPr lang="en-CA" dirty="0" err="1"/>
              <a:t>sklearn.tree</a:t>
            </a:r>
            <a:r>
              <a:rPr lang="en-CA" dirty="0"/>
              <a:t> import </a:t>
            </a:r>
            <a:r>
              <a:rPr lang="en-CA" dirty="0" err="1"/>
              <a:t>DecisionTreeClassifier</a:t>
            </a:r>
            <a:endParaRPr lang="en-CA" dirty="0"/>
          </a:p>
          <a:p>
            <a:r>
              <a:rPr lang="en-CA" dirty="0"/>
              <a:t>import </a:t>
            </a:r>
            <a:r>
              <a:rPr lang="en-CA" dirty="0" err="1"/>
              <a:t>numpy</a:t>
            </a:r>
            <a:r>
              <a:rPr lang="en-CA" dirty="0"/>
              <a:t> as np</a:t>
            </a:r>
          </a:p>
          <a:p>
            <a:endParaRPr lang="en-CA" dirty="0"/>
          </a:p>
          <a:p>
            <a:r>
              <a:rPr lang="en-CA" dirty="0"/>
              <a:t># Prepare training data</a:t>
            </a:r>
          </a:p>
          <a:p>
            <a:r>
              <a:rPr lang="en-CA" dirty="0"/>
              <a:t>X = </a:t>
            </a:r>
            <a:r>
              <a:rPr lang="en-CA" dirty="0" err="1"/>
              <a:t>np.array</a:t>
            </a:r>
            <a:r>
              <a:rPr lang="en-CA" dirty="0"/>
              <a:t>([x[:-1] for x in </a:t>
            </a:r>
            <a:r>
              <a:rPr lang="en-CA" dirty="0" err="1"/>
              <a:t>training_data</a:t>
            </a:r>
            <a:r>
              <a:rPr lang="en-CA" dirty="0"/>
              <a:t>])  # Color components</a:t>
            </a:r>
          </a:p>
          <a:p>
            <a:r>
              <a:rPr lang="en-CA" dirty="0"/>
              <a:t>y = </a:t>
            </a:r>
            <a:r>
              <a:rPr lang="en-CA" dirty="0" err="1"/>
              <a:t>np.array</a:t>
            </a:r>
            <a:r>
              <a:rPr lang="en-CA" dirty="0"/>
              <a:t>([x[-1] for x in </a:t>
            </a:r>
            <a:r>
              <a:rPr lang="en-CA" dirty="0" err="1"/>
              <a:t>training_data</a:t>
            </a:r>
            <a:r>
              <a:rPr lang="en-CA" dirty="0"/>
              <a:t>])   # Actions</a:t>
            </a:r>
          </a:p>
          <a:p>
            <a:endParaRPr lang="en-CA" dirty="0"/>
          </a:p>
          <a:p>
            <a:r>
              <a:rPr lang="en-CA" dirty="0"/>
              <a:t># Train the classifier</a:t>
            </a:r>
          </a:p>
          <a:p>
            <a:r>
              <a:rPr lang="en-CA" dirty="0" err="1"/>
              <a:t>clf</a:t>
            </a:r>
            <a:r>
              <a:rPr lang="en-CA" dirty="0"/>
              <a:t> = </a:t>
            </a:r>
            <a:r>
              <a:rPr lang="en-CA" dirty="0" err="1"/>
              <a:t>DecisionTreeClassifier</a:t>
            </a:r>
            <a:r>
              <a:rPr lang="en-CA" dirty="0"/>
              <a:t>()</a:t>
            </a:r>
          </a:p>
          <a:p>
            <a:r>
              <a:rPr lang="en-CA" dirty="0" err="1"/>
              <a:t>clf.fit</a:t>
            </a:r>
            <a:r>
              <a:rPr lang="en-CA" dirty="0"/>
              <a:t>(X, y)</a:t>
            </a:r>
          </a:p>
        </p:txBody>
      </p:sp>
    </p:spTree>
    <p:extLst>
      <p:ext uri="{BB962C8B-B14F-4D97-AF65-F5344CB8AC3E}">
        <p14:creationId xmlns:p14="http://schemas.microsoft.com/office/powerpoint/2010/main" val="83670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A5EF76B-0A88-2D2B-264B-3010EA1C4B6A}"/>
              </a:ext>
            </a:extLst>
          </p:cNvPr>
          <p:cNvSpPr txBox="1"/>
          <p:nvPr/>
        </p:nvSpPr>
        <p:spPr>
          <a:xfrm>
            <a:off x="2359055" y="515627"/>
            <a:ext cx="6097314" cy="369332"/>
          </a:xfrm>
          <a:prstGeom prst="rect">
            <a:avLst/>
          </a:prstGeom>
          <a:noFill/>
        </p:spPr>
        <p:txBody>
          <a:bodyPr wrap="square">
            <a:spAutoFit/>
          </a:bodyPr>
          <a:lstStyle/>
          <a:p>
            <a:pPr algn="l"/>
            <a:r>
              <a:rPr lang="en-US" b="1" i="0" dirty="0">
                <a:solidFill>
                  <a:srgbClr val="0D0D0D"/>
                </a:solidFill>
                <a:effectLst/>
                <a:latin typeface="Söhne"/>
              </a:rPr>
              <a:t>Step 4: Integrate the Classifier into the </a:t>
            </a:r>
            <a:r>
              <a:rPr lang="en-US" b="1" i="0" dirty="0" err="1">
                <a:solidFill>
                  <a:srgbClr val="0D0D0D"/>
                </a:solidFill>
                <a:effectLst/>
                <a:latin typeface="Söhne"/>
              </a:rPr>
              <a:t>Webots</a:t>
            </a:r>
            <a:r>
              <a:rPr lang="en-US" b="1" i="0" dirty="0">
                <a:solidFill>
                  <a:srgbClr val="0D0D0D"/>
                </a:solidFill>
                <a:effectLst/>
                <a:latin typeface="Söhne"/>
              </a:rPr>
              <a:t> Code</a:t>
            </a:r>
          </a:p>
        </p:txBody>
      </p:sp>
      <p:sp>
        <p:nvSpPr>
          <p:cNvPr id="9" name="TextBox 8">
            <a:extLst>
              <a:ext uri="{FF2B5EF4-FFF2-40B4-BE49-F238E27FC236}">
                <a16:creationId xmlns:a16="http://schemas.microsoft.com/office/drawing/2014/main" id="{E7C37E77-EE33-68C3-9583-F69DE5DDBDC0}"/>
              </a:ext>
            </a:extLst>
          </p:cNvPr>
          <p:cNvSpPr txBox="1"/>
          <p:nvPr/>
        </p:nvSpPr>
        <p:spPr>
          <a:xfrm>
            <a:off x="421602" y="1418312"/>
            <a:ext cx="9008148" cy="4524315"/>
          </a:xfrm>
          <a:prstGeom prst="rect">
            <a:avLst/>
          </a:prstGeom>
          <a:noFill/>
        </p:spPr>
        <p:txBody>
          <a:bodyPr wrap="square">
            <a:spAutoFit/>
          </a:bodyPr>
          <a:lstStyle/>
          <a:p>
            <a:endParaRPr lang="en-CA" dirty="0"/>
          </a:p>
          <a:p>
            <a:r>
              <a:rPr lang="en-CA" dirty="0"/>
              <a:t># Main simulation loop with ML decision-making</a:t>
            </a:r>
          </a:p>
          <a:p>
            <a:r>
              <a:rPr lang="en-CA" dirty="0"/>
              <a:t>while </a:t>
            </a:r>
            <a:r>
              <a:rPr lang="en-CA" dirty="0" err="1"/>
              <a:t>robot.step</a:t>
            </a:r>
            <a:r>
              <a:rPr lang="en-CA" dirty="0"/>
              <a:t>(TIME_STEP) != -1:</a:t>
            </a:r>
          </a:p>
          <a:p>
            <a:r>
              <a:rPr lang="en-CA" dirty="0"/>
              <a:t>    # Image processing to get the average color...</a:t>
            </a:r>
          </a:p>
          <a:p>
            <a:r>
              <a:rPr lang="en-CA" dirty="0"/>
              <a:t>    </a:t>
            </a:r>
            <a:r>
              <a:rPr lang="en-CA" dirty="0" err="1"/>
              <a:t>avg_red</a:t>
            </a:r>
            <a:r>
              <a:rPr lang="en-CA" dirty="0"/>
              <a:t>, </a:t>
            </a:r>
            <a:r>
              <a:rPr lang="en-CA" dirty="0" err="1"/>
              <a:t>avg_green</a:t>
            </a:r>
            <a:r>
              <a:rPr lang="en-CA" dirty="0"/>
              <a:t>, </a:t>
            </a:r>
            <a:r>
              <a:rPr lang="en-CA" dirty="0" err="1"/>
              <a:t>avg_blue</a:t>
            </a:r>
            <a:r>
              <a:rPr lang="en-CA" dirty="0"/>
              <a:t> = </a:t>
            </a:r>
            <a:r>
              <a:rPr lang="en-CA" dirty="0" err="1"/>
              <a:t>get_average_color</a:t>
            </a:r>
            <a:r>
              <a:rPr lang="en-CA" dirty="0"/>
              <a:t>(camera)</a:t>
            </a:r>
          </a:p>
          <a:p>
            <a:endParaRPr lang="en-CA" dirty="0"/>
          </a:p>
          <a:p>
            <a:r>
              <a:rPr lang="en-CA" dirty="0"/>
              <a:t>    # Predict the action using the trained classifier</a:t>
            </a:r>
          </a:p>
          <a:p>
            <a:r>
              <a:rPr lang="en-CA" dirty="0"/>
              <a:t>    action = </a:t>
            </a:r>
            <a:r>
              <a:rPr lang="en-CA" dirty="0" err="1"/>
              <a:t>clf.predict</a:t>
            </a:r>
            <a:r>
              <a:rPr lang="en-CA" dirty="0"/>
              <a:t>([[</a:t>
            </a:r>
            <a:r>
              <a:rPr lang="en-CA" dirty="0" err="1"/>
              <a:t>avg_red</a:t>
            </a:r>
            <a:r>
              <a:rPr lang="en-CA" dirty="0"/>
              <a:t>, </a:t>
            </a:r>
            <a:r>
              <a:rPr lang="en-CA" dirty="0" err="1"/>
              <a:t>avg_green</a:t>
            </a:r>
            <a:r>
              <a:rPr lang="en-CA" dirty="0"/>
              <a:t>, </a:t>
            </a:r>
            <a:r>
              <a:rPr lang="en-CA" dirty="0" err="1"/>
              <a:t>avg_blue</a:t>
            </a:r>
            <a:r>
              <a:rPr lang="en-CA" dirty="0"/>
              <a:t>]])[0]</a:t>
            </a:r>
          </a:p>
          <a:p>
            <a:endParaRPr lang="en-CA" dirty="0"/>
          </a:p>
          <a:p>
            <a:r>
              <a:rPr lang="en-CA" dirty="0"/>
              <a:t>    # Define robot movements based on the predicted action</a:t>
            </a:r>
          </a:p>
          <a:p>
            <a:r>
              <a:rPr lang="en-CA" dirty="0"/>
              <a:t>    if action == 0:  # Move Forward</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a:p>
            <a:r>
              <a:rPr lang="en-CA" dirty="0"/>
              <a:t>    </a:t>
            </a:r>
            <a:r>
              <a:rPr lang="en-CA" dirty="0" err="1"/>
              <a:t>elif</a:t>
            </a:r>
            <a:r>
              <a:rPr lang="en-CA" dirty="0"/>
              <a:t> action == 1:  # Turn Right</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a:p>
            <a:r>
              <a:rPr lang="en-CA" dirty="0"/>
              <a:t>    </a:t>
            </a:r>
            <a:r>
              <a:rPr lang="en-CA" dirty="0" err="1"/>
              <a:t>elif</a:t>
            </a:r>
            <a:r>
              <a:rPr lang="en-CA" dirty="0"/>
              <a:t> action == 2:  # Move Backward</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p:txBody>
      </p:sp>
    </p:spTree>
    <p:extLst>
      <p:ext uri="{BB962C8B-B14F-4D97-AF65-F5344CB8AC3E}">
        <p14:creationId xmlns:p14="http://schemas.microsoft.com/office/powerpoint/2010/main" val="2574941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7F836F6-1437-B4E4-9C83-E6866F8DB700}"/>
              </a:ext>
            </a:extLst>
          </p:cNvPr>
          <p:cNvSpPr txBox="1"/>
          <p:nvPr/>
        </p:nvSpPr>
        <p:spPr>
          <a:xfrm>
            <a:off x="137823" y="1130880"/>
            <a:ext cx="11846168" cy="2784737"/>
          </a:xfrm>
          <a:prstGeom prst="rect">
            <a:avLst/>
          </a:prstGeom>
          <a:noFill/>
        </p:spPr>
        <p:txBody>
          <a:bodyPr wrap="square">
            <a:spAutoFit/>
          </a:bodyPr>
          <a:lstStyle/>
          <a:p>
            <a:pPr algn="l">
              <a:lnSpc>
                <a:spcPct val="200000"/>
              </a:lnSpc>
            </a:pPr>
            <a:r>
              <a:rPr lang="en-US" b="1" i="0" dirty="0">
                <a:solidFill>
                  <a:srgbClr val="0D0D0D"/>
                </a:solidFill>
                <a:effectLst/>
                <a:latin typeface="Söhne"/>
              </a:rPr>
              <a:t>Understanding Decision Trees</a:t>
            </a:r>
          </a:p>
          <a:p>
            <a:pPr algn="l">
              <a:lnSpc>
                <a:spcPct val="200000"/>
              </a:lnSpc>
            </a:pPr>
            <a:r>
              <a:rPr lang="en-US" b="0" i="0" dirty="0">
                <a:solidFill>
                  <a:srgbClr val="0D0D0D"/>
                </a:solidFill>
                <a:effectLst/>
                <a:latin typeface="Söhne"/>
              </a:rPr>
              <a:t>A </a:t>
            </a:r>
            <a:r>
              <a:rPr lang="en-US" b="1" i="0" dirty="0">
                <a:solidFill>
                  <a:srgbClr val="0D0D0D"/>
                </a:solidFill>
                <a:effectLst/>
                <a:latin typeface="Söhne"/>
              </a:rPr>
              <a:t>decision tree</a:t>
            </a:r>
            <a:r>
              <a:rPr lang="en-US" b="0" i="0" dirty="0">
                <a:solidFill>
                  <a:srgbClr val="0D0D0D"/>
                </a:solidFill>
                <a:effectLst/>
                <a:latin typeface="Söhne"/>
              </a:rPr>
              <a:t> is a flowchart-like tree structure where an internal node represents a feature(or attribute), the branch represents a decision rule, and each leaf node represents the outcome. In the context of our robot, the features are the average red, green, and blue (RGB) color values of a 3x3 pixel area in the camera's field of view, and the outcome is the action the robot should take (move forward, turn right, move backward).</a:t>
            </a:r>
          </a:p>
        </p:txBody>
      </p:sp>
      <p:pic>
        <p:nvPicPr>
          <p:cNvPr id="10242" name="Picture 2" descr="Decision Trees: A Powerful Tool in Machine Learning | by Nidhi | Medium">
            <a:extLst>
              <a:ext uri="{FF2B5EF4-FFF2-40B4-BE49-F238E27FC236}">
                <a16:creationId xmlns:a16="http://schemas.microsoft.com/office/drawing/2014/main" id="{17AD108B-E94B-7567-A83A-AA6C8214FB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4533" y="3401092"/>
            <a:ext cx="4208736" cy="2752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152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1184751"/>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9834E0F-FCF5-311A-CF26-6B565C3773A3}"/>
              </a:ext>
            </a:extLst>
          </p:cNvPr>
          <p:cNvSpPr txBox="1"/>
          <p:nvPr/>
        </p:nvSpPr>
        <p:spPr>
          <a:xfrm>
            <a:off x="2578879" y="665613"/>
            <a:ext cx="6097314" cy="369332"/>
          </a:xfrm>
          <a:prstGeom prst="rect">
            <a:avLst/>
          </a:prstGeom>
          <a:noFill/>
        </p:spPr>
        <p:txBody>
          <a:bodyPr wrap="square">
            <a:spAutoFit/>
          </a:bodyPr>
          <a:lstStyle/>
          <a:p>
            <a:pPr algn="l"/>
            <a:r>
              <a:rPr lang="en-US" b="1" i="0" dirty="0">
                <a:solidFill>
                  <a:srgbClr val="0D0D0D"/>
                </a:solidFill>
                <a:effectLst/>
                <a:latin typeface="Söhne"/>
              </a:rPr>
              <a:t>Example 2 : Decision Tree Classifier</a:t>
            </a:r>
          </a:p>
        </p:txBody>
      </p:sp>
      <p:sp>
        <p:nvSpPr>
          <p:cNvPr id="9" name="TextBox 8">
            <a:extLst>
              <a:ext uri="{FF2B5EF4-FFF2-40B4-BE49-F238E27FC236}">
                <a16:creationId xmlns:a16="http://schemas.microsoft.com/office/drawing/2014/main" id="{971E94BB-4F74-361D-A8D4-EB7C2FBDFA91}"/>
              </a:ext>
            </a:extLst>
          </p:cNvPr>
          <p:cNvSpPr txBox="1"/>
          <p:nvPr/>
        </p:nvSpPr>
        <p:spPr>
          <a:xfrm>
            <a:off x="336987" y="1940841"/>
            <a:ext cx="11647003" cy="923330"/>
          </a:xfrm>
          <a:prstGeom prst="rect">
            <a:avLst/>
          </a:prstGeom>
          <a:noFill/>
        </p:spPr>
        <p:txBody>
          <a:bodyPr wrap="square">
            <a:spAutoFit/>
          </a:bodyPr>
          <a:lstStyle/>
          <a:p>
            <a:r>
              <a:rPr lang="en-US" b="0" i="0" dirty="0">
                <a:solidFill>
                  <a:srgbClr val="0D0D0D"/>
                </a:solidFill>
                <a:effectLst/>
                <a:latin typeface="Söhne"/>
              </a:rPr>
              <a:t>This example assumes that we have a pretrained decision tree model. The training of the model is conceptually described, but in practice, you would need to collect data, label it, and train the model using a tool like scikit-learn in a Python environment outside of </a:t>
            </a:r>
            <a:r>
              <a:rPr lang="en-US" b="0" i="0" dirty="0" err="1">
                <a:solidFill>
                  <a:srgbClr val="0D0D0D"/>
                </a:solidFill>
                <a:effectLst/>
                <a:latin typeface="Söhne"/>
              </a:rPr>
              <a:t>Webots</a:t>
            </a:r>
            <a:r>
              <a:rPr lang="en-US" b="0" i="0" dirty="0">
                <a:solidFill>
                  <a:srgbClr val="0D0D0D"/>
                </a:solidFill>
                <a:effectLst/>
                <a:latin typeface="Söhne"/>
              </a:rPr>
              <a:t>.</a:t>
            </a:r>
            <a:endParaRPr lang="en-CA" dirty="0"/>
          </a:p>
        </p:txBody>
      </p:sp>
    </p:spTree>
    <p:extLst>
      <p:ext uri="{BB962C8B-B14F-4D97-AF65-F5344CB8AC3E}">
        <p14:creationId xmlns:p14="http://schemas.microsoft.com/office/powerpoint/2010/main" val="25032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638601C-6F0C-F437-A5B9-A189419AE1B6}"/>
              </a:ext>
            </a:extLst>
          </p:cNvPr>
          <p:cNvSpPr txBox="1"/>
          <p:nvPr/>
        </p:nvSpPr>
        <p:spPr>
          <a:xfrm>
            <a:off x="2359055" y="550471"/>
            <a:ext cx="6097314" cy="369332"/>
          </a:xfrm>
          <a:prstGeom prst="rect">
            <a:avLst/>
          </a:prstGeom>
          <a:noFill/>
        </p:spPr>
        <p:txBody>
          <a:bodyPr wrap="square">
            <a:spAutoFit/>
          </a:bodyPr>
          <a:lstStyle/>
          <a:p>
            <a:pPr algn="l"/>
            <a:r>
              <a:rPr lang="en-US" b="0" i="0" dirty="0">
                <a:solidFill>
                  <a:srgbClr val="0D0D0D"/>
                </a:solidFill>
                <a:effectLst/>
                <a:latin typeface="Söhne"/>
              </a:rPr>
              <a:t>Step 1: Simulated Training Data and Model Training</a:t>
            </a:r>
          </a:p>
        </p:txBody>
      </p:sp>
      <p:sp>
        <p:nvSpPr>
          <p:cNvPr id="9" name="TextBox 8">
            <a:extLst>
              <a:ext uri="{FF2B5EF4-FFF2-40B4-BE49-F238E27FC236}">
                <a16:creationId xmlns:a16="http://schemas.microsoft.com/office/drawing/2014/main" id="{756059B4-C78D-0CE2-E633-1A44CB1D3AAA}"/>
              </a:ext>
            </a:extLst>
          </p:cNvPr>
          <p:cNvSpPr txBox="1"/>
          <p:nvPr/>
        </p:nvSpPr>
        <p:spPr>
          <a:xfrm>
            <a:off x="392167" y="1610557"/>
            <a:ext cx="11488658" cy="646331"/>
          </a:xfrm>
          <a:prstGeom prst="rect">
            <a:avLst/>
          </a:prstGeom>
          <a:noFill/>
        </p:spPr>
        <p:txBody>
          <a:bodyPr wrap="square">
            <a:spAutoFit/>
          </a:bodyPr>
          <a:lstStyle/>
          <a:p>
            <a:r>
              <a:rPr lang="en-US" b="0" i="0" dirty="0">
                <a:solidFill>
                  <a:srgbClr val="0D0D0D"/>
                </a:solidFill>
                <a:effectLst/>
                <a:latin typeface="Söhne"/>
              </a:rPr>
              <a:t>First, you would collect data and train your model. This step is conceptual and would typically happen outside of your </a:t>
            </a:r>
            <a:r>
              <a:rPr lang="en-US" b="0" i="0" dirty="0" err="1">
                <a:solidFill>
                  <a:srgbClr val="0D0D0D"/>
                </a:solidFill>
                <a:effectLst/>
                <a:latin typeface="Söhne"/>
              </a:rPr>
              <a:t>Webots</a:t>
            </a:r>
            <a:r>
              <a:rPr lang="en-US" b="0" i="0" dirty="0">
                <a:solidFill>
                  <a:srgbClr val="0D0D0D"/>
                </a:solidFill>
                <a:effectLst/>
                <a:latin typeface="Söhne"/>
              </a:rPr>
              <a:t> project using scikit-learn or a similar library:</a:t>
            </a:r>
            <a:endParaRPr lang="en-CA" dirty="0"/>
          </a:p>
        </p:txBody>
      </p:sp>
      <p:sp>
        <p:nvSpPr>
          <p:cNvPr id="12" name="TextBox 11">
            <a:extLst>
              <a:ext uri="{FF2B5EF4-FFF2-40B4-BE49-F238E27FC236}">
                <a16:creationId xmlns:a16="http://schemas.microsoft.com/office/drawing/2014/main" id="{69C537F6-5FF0-8378-D79E-52FDF36C37CD}"/>
              </a:ext>
            </a:extLst>
          </p:cNvPr>
          <p:cNvSpPr txBox="1"/>
          <p:nvPr/>
        </p:nvSpPr>
        <p:spPr>
          <a:xfrm>
            <a:off x="400926" y="2750182"/>
            <a:ext cx="9800240" cy="3139321"/>
          </a:xfrm>
          <a:prstGeom prst="rect">
            <a:avLst/>
          </a:prstGeom>
          <a:noFill/>
        </p:spPr>
        <p:txBody>
          <a:bodyPr wrap="square">
            <a:spAutoFit/>
          </a:bodyPr>
          <a:lstStyle/>
          <a:p>
            <a:r>
              <a:rPr lang="en-CA" dirty="0"/>
              <a:t># Simulate training data collection</a:t>
            </a:r>
          </a:p>
          <a:p>
            <a:r>
              <a:rPr lang="en-CA" dirty="0"/>
              <a:t># Features: Average R, G, B values; Label: Action (0=Forward, 1=Right, 2=Backward)</a:t>
            </a:r>
          </a:p>
          <a:p>
            <a:r>
              <a:rPr lang="en-CA" dirty="0" err="1"/>
              <a:t>training_data</a:t>
            </a:r>
            <a:r>
              <a:rPr lang="en-CA" dirty="0"/>
              <a:t> = [</a:t>
            </a:r>
          </a:p>
          <a:p>
            <a:r>
              <a:rPr lang="en-CA" dirty="0"/>
              <a:t>    [120, 40, 40, 1],  # Red objects mean turn right</a:t>
            </a:r>
          </a:p>
          <a:p>
            <a:r>
              <a:rPr lang="en-CA" dirty="0"/>
              <a:t>    [40, 40, 120, 2],  # Blue objects mean move backward</a:t>
            </a:r>
          </a:p>
          <a:p>
            <a:r>
              <a:rPr lang="en-CA" dirty="0"/>
              <a:t>    [80, 110, 90, 0],  # Neutral colors mean move forward</a:t>
            </a:r>
          </a:p>
          <a:p>
            <a:r>
              <a:rPr lang="en-CA" dirty="0"/>
              <a:t>]</a:t>
            </a:r>
          </a:p>
          <a:p>
            <a:endParaRPr lang="en-CA" dirty="0"/>
          </a:p>
          <a:p>
            <a:r>
              <a:rPr lang="en-CA" dirty="0"/>
              <a:t># Normally, here you would split your data into features (X) and labels (y),</a:t>
            </a:r>
          </a:p>
          <a:p>
            <a:r>
              <a:rPr lang="en-CA" dirty="0"/>
              <a:t># train a decision tree model using scikit-learn, and then save the model.</a:t>
            </a:r>
          </a:p>
          <a:p>
            <a:r>
              <a:rPr lang="en-CA" dirty="0"/>
              <a:t># For this example, assume we have a trained model ready to use.</a:t>
            </a:r>
          </a:p>
        </p:txBody>
      </p:sp>
    </p:spTree>
    <p:extLst>
      <p:ext uri="{BB962C8B-B14F-4D97-AF65-F5344CB8AC3E}">
        <p14:creationId xmlns:p14="http://schemas.microsoft.com/office/powerpoint/2010/main" val="4152490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F30A765-3D57-5395-0FC0-EA9F7119D68B}"/>
              </a:ext>
            </a:extLst>
          </p:cNvPr>
          <p:cNvSpPr txBox="1"/>
          <p:nvPr/>
        </p:nvSpPr>
        <p:spPr>
          <a:xfrm>
            <a:off x="2412521" y="665613"/>
            <a:ext cx="6097314" cy="369332"/>
          </a:xfrm>
          <a:prstGeom prst="rect">
            <a:avLst/>
          </a:prstGeom>
          <a:noFill/>
        </p:spPr>
        <p:txBody>
          <a:bodyPr wrap="square">
            <a:spAutoFit/>
          </a:bodyPr>
          <a:lstStyle/>
          <a:p>
            <a:pPr algn="l"/>
            <a:r>
              <a:rPr lang="en-US" b="0" i="0" dirty="0">
                <a:solidFill>
                  <a:srgbClr val="0D0D0D"/>
                </a:solidFill>
                <a:effectLst/>
                <a:latin typeface="Söhne"/>
              </a:rPr>
              <a:t>Step 2: </a:t>
            </a:r>
            <a:r>
              <a:rPr lang="en-US" b="0" i="0" dirty="0" err="1">
                <a:solidFill>
                  <a:srgbClr val="0D0D0D"/>
                </a:solidFill>
                <a:effectLst/>
                <a:latin typeface="Söhne"/>
              </a:rPr>
              <a:t>Webots</a:t>
            </a:r>
            <a:r>
              <a:rPr lang="en-US" b="0" i="0" dirty="0">
                <a:solidFill>
                  <a:srgbClr val="0D0D0D"/>
                </a:solidFill>
                <a:effectLst/>
                <a:latin typeface="Söhne"/>
              </a:rPr>
              <a:t> Code Integrating the Trained Model</a:t>
            </a:r>
          </a:p>
        </p:txBody>
      </p:sp>
      <p:sp>
        <p:nvSpPr>
          <p:cNvPr id="9" name="TextBox 8">
            <a:extLst>
              <a:ext uri="{FF2B5EF4-FFF2-40B4-BE49-F238E27FC236}">
                <a16:creationId xmlns:a16="http://schemas.microsoft.com/office/drawing/2014/main" id="{3F1DDA24-2AC5-F98D-416F-CE671951BB1E}"/>
              </a:ext>
            </a:extLst>
          </p:cNvPr>
          <p:cNvSpPr txBox="1"/>
          <p:nvPr/>
        </p:nvSpPr>
        <p:spPr>
          <a:xfrm>
            <a:off x="368519" y="1700764"/>
            <a:ext cx="11512306" cy="646331"/>
          </a:xfrm>
          <a:prstGeom prst="rect">
            <a:avLst/>
          </a:prstGeom>
          <a:noFill/>
        </p:spPr>
        <p:txBody>
          <a:bodyPr wrap="square">
            <a:spAutoFit/>
          </a:bodyPr>
          <a:lstStyle/>
          <a:p>
            <a:r>
              <a:rPr lang="en-US" b="0" i="0" dirty="0">
                <a:solidFill>
                  <a:srgbClr val="0D0D0D"/>
                </a:solidFill>
                <a:effectLst/>
                <a:latin typeface="Söhne"/>
              </a:rPr>
              <a:t>Now, integrating the model into your </a:t>
            </a:r>
            <a:r>
              <a:rPr lang="en-US" b="0" i="0" dirty="0" err="1">
                <a:solidFill>
                  <a:srgbClr val="0D0D0D"/>
                </a:solidFill>
                <a:effectLst/>
                <a:latin typeface="Söhne"/>
              </a:rPr>
              <a:t>Webots</a:t>
            </a:r>
            <a:r>
              <a:rPr lang="en-US" b="0" i="0" dirty="0">
                <a:solidFill>
                  <a:srgbClr val="0D0D0D"/>
                </a:solidFill>
                <a:effectLst/>
                <a:latin typeface="Söhne"/>
              </a:rPr>
              <a:t> controller script. This part simulates loading a pretrained model and using it within the main robot control loop:</a:t>
            </a:r>
            <a:endParaRPr lang="en-CA" dirty="0"/>
          </a:p>
        </p:txBody>
      </p:sp>
    </p:spTree>
    <p:extLst>
      <p:ext uri="{BB962C8B-B14F-4D97-AF65-F5344CB8AC3E}">
        <p14:creationId xmlns:p14="http://schemas.microsoft.com/office/powerpoint/2010/main" val="258164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2" name="TextBox 1">
            <a:extLst>
              <a:ext uri="{FF2B5EF4-FFF2-40B4-BE49-F238E27FC236}">
                <a16:creationId xmlns:a16="http://schemas.microsoft.com/office/drawing/2014/main" id="{8E574C27-F09A-F44A-9585-E0FC47E5ADEF}"/>
              </a:ext>
            </a:extLst>
          </p:cNvPr>
          <p:cNvSpPr txBox="1"/>
          <p:nvPr/>
        </p:nvSpPr>
        <p:spPr>
          <a:xfrm>
            <a:off x="1653140" y="252832"/>
            <a:ext cx="8834796" cy="6463308"/>
          </a:xfrm>
          <a:prstGeom prst="rect">
            <a:avLst/>
          </a:prstGeom>
          <a:noFill/>
        </p:spPr>
        <p:txBody>
          <a:bodyPr wrap="square">
            <a:spAutoFit/>
          </a:bodyPr>
          <a:lstStyle/>
          <a:p>
            <a:r>
              <a:rPr lang="en-CA" dirty="0"/>
              <a:t>from controller import Robot, Camera, Motor</a:t>
            </a:r>
          </a:p>
          <a:p>
            <a:r>
              <a:rPr lang="en-CA" dirty="0"/>
              <a:t>import </a:t>
            </a:r>
            <a:r>
              <a:rPr lang="en-CA" dirty="0" err="1"/>
              <a:t>numpy</a:t>
            </a:r>
            <a:r>
              <a:rPr lang="en-CA" dirty="0"/>
              <a:t> as np</a:t>
            </a:r>
          </a:p>
          <a:p>
            <a:endParaRPr lang="en-CA" dirty="0"/>
          </a:p>
          <a:p>
            <a:r>
              <a:rPr lang="en-CA" dirty="0"/>
              <a:t># Define the robot's actions based on prediction</a:t>
            </a:r>
          </a:p>
          <a:p>
            <a:r>
              <a:rPr lang="en-CA" dirty="0"/>
              <a:t>def </a:t>
            </a:r>
            <a:r>
              <a:rPr lang="en-CA" dirty="0" err="1"/>
              <a:t>robot_action</a:t>
            </a:r>
            <a:r>
              <a:rPr lang="en-CA" dirty="0"/>
              <a:t>(action, </a:t>
            </a:r>
            <a:r>
              <a:rPr lang="en-CA" dirty="0" err="1"/>
              <a:t>left_motor</a:t>
            </a:r>
            <a:r>
              <a:rPr lang="en-CA" dirty="0"/>
              <a:t>, </a:t>
            </a:r>
            <a:r>
              <a:rPr lang="en-CA" dirty="0" err="1"/>
              <a:t>right_motor</a:t>
            </a:r>
            <a:r>
              <a:rPr lang="en-CA" dirty="0"/>
              <a:t>):</a:t>
            </a:r>
          </a:p>
          <a:p>
            <a:r>
              <a:rPr lang="en-CA" dirty="0"/>
              <a:t>    speed = 5</a:t>
            </a:r>
          </a:p>
          <a:p>
            <a:r>
              <a:rPr lang="en-CA" dirty="0"/>
              <a:t>    if action == 0:  # Move forward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action == 1:  # Turn right</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action == 2:  # Move backward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endParaRPr lang="en-CA" dirty="0"/>
          </a:p>
          <a:p>
            <a:r>
              <a:rPr lang="en-CA" dirty="0"/>
              <a:t># Main robot control code</a:t>
            </a:r>
          </a:p>
          <a:p>
            <a:r>
              <a:rPr lang="en-CA" dirty="0"/>
              <a:t>TIME_STEP = 64</a:t>
            </a:r>
          </a:p>
          <a:p>
            <a:r>
              <a:rPr lang="en-CA" dirty="0"/>
              <a:t>robot = Robot()</a:t>
            </a:r>
          </a:p>
          <a:p>
            <a:endParaRPr lang="en-CA" dirty="0"/>
          </a:p>
          <a:p>
            <a:r>
              <a:rPr lang="en-CA" dirty="0"/>
              <a:t># Initialize camera</a:t>
            </a:r>
          </a:p>
          <a:p>
            <a:r>
              <a:rPr lang="en-CA" dirty="0"/>
              <a:t>camera = </a:t>
            </a:r>
            <a:r>
              <a:rPr lang="en-CA" dirty="0" err="1"/>
              <a:t>robot.getDevice</a:t>
            </a:r>
            <a:r>
              <a:rPr lang="en-CA" dirty="0"/>
              <a:t>('camera')</a:t>
            </a:r>
          </a:p>
          <a:p>
            <a:r>
              <a:rPr lang="en-CA" dirty="0" err="1"/>
              <a:t>camera.enable</a:t>
            </a:r>
            <a:r>
              <a:rPr lang="en-CA" dirty="0"/>
              <a:t>(TIME_STEP)</a:t>
            </a:r>
          </a:p>
        </p:txBody>
      </p:sp>
    </p:spTree>
    <p:extLst>
      <p:ext uri="{BB962C8B-B14F-4D97-AF65-F5344CB8AC3E}">
        <p14:creationId xmlns:p14="http://schemas.microsoft.com/office/powerpoint/2010/main" val="228407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8" name="TextBox 7">
            <a:extLst>
              <a:ext uri="{FF2B5EF4-FFF2-40B4-BE49-F238E27FC236}">
                <a16:creationId xmlns:a16="http://schemas.microsoft.com/office/drawing/2014/main" id="{C59C7BC3-22A3-6DA7-47F1-D770CEB3B0BB}"/>
              </a:ext>
            </a:extLst>
          </p:cNvPr>
          <p:cNvSpPr txBox="1"/>
          <p:nvPr/>
        </p:nvSpPr>
        <p:spPr>
          <a:xfrm>
            <a:off x="1054259" y="552538"/>
            <a:ext cx="6227378" cy="4247317"/>
          </a:xfrm>
          <a:prstGeom prst="rect">
            <a:avLst/>
          </a:prstGeom>
          <a:noFill/>
        </p:spPr>
        <p:txBody>
          <a:bodyPr wrap="square">
            <a:spAutoFit/>
          </a:bodyPr>
          <a:lstStyle/>
          <a:p>
            <a:r>
              <a:rPr lang="en-CA" dirty="0"/>
              <a:t># Initialize motors</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a:t>
            </a:r>
          </a:p>
          <a:p>
            <a:r>
              <a:rPr lang="en-CA" dirty="0" err="1"/>
              <a:t>right_motor.setPosition</a:t>
            </a:r>
            <a:r>
              <a:rPr lang="en-CA" dirty="0"/>
              <a:t>(float('inf'))</a:t>
            </a:r>
          </a:p>
          <a:p>
            <a:r>
              <a:rPr lang="en-CA" dirty="0" err="1"/>
              <a:t>left_motor.setVelocity</a:t>
            </a:r>
            <a:r>
              <a:rPr lang="en-CA" dirty="0"/>
              <a:t>(0)</a:t>
            </a:r>
          </a:p>
          <a:p>
            <a:r>
              <a:rPr lang="en-CA" dirty="0" err="1"/>
              <a:t>right_motor.setVelocity</a:t>
            </a:r>
            <a:r>
              <a:rPr lang="en-CA" dirty="0"/>
              <a:t>(0)</a:t>
            </a:r>
          </a:p>
          <a:p>
            <a:endParaRPr lang="en-CA" dirty="0"/>
          </a:p>
          <a:p>
            <a:r>
              <a:rPr lang="en-CA" dirty="0"/>
              <a:t># Assume 'model' is our pretrained decision tree classifier</a:t>
            </a:r>
          </a:p>
          <a:p>
            <a:r>
              <a:rPr lang="en-CA" dirty="0"/>
              <a:t># For educational purposes, we will simulate its predictions based on color thresholds</a:t>
            </a:r>
          </a:p>
          <a:p>
            <a:r>
              <a:rPr lang="en-CA" dirty="0"/>
              <a:t>while </a:t>
            </a:r>
            <a:r>
              <a:rPr lang="en-CA" dirty="0" err="1"/>
              <a:t>robot.step</a:t>
            </a:r>
            <a:r>
              <a:rPr lang="en-CA" dirty="0"/>
              <a:t>(TIME_STEP) != -1:</a:t>
            </a:r>
          </a:p>
          <a:p>
            <a:r>
              <a:rPr lang="en-CA" dirty="0"/>
              <a:t>    image = </a:t>
            </a:r>
            <a:r>
              <a:rPr lang="en-CA" dirty="0" err="1"/>
              <a:t>camera.getImage</a:t>
            </a:r>
            <a:r>
              <a:rPr lang="en-CA" dirty="0"/>
              <a:t>()</a:t>
            </a:r>
          </a:p>
          <a:p>
            <a:r>
              <a:rPr lang="en-CA" dirty="0"/>
              <a:t>    width = </a:t>
            </a:r>
            <a:r>
              <a:rPr lang="en-CA" dirty="0" err="1"/>
              <a:t>camera.getWidth</a:t>
            </a:r>
            <a:r>
              <a:rPr lang="en-CA" dirty="0"/>
              <a:t>()</a:t>
            </a:r>
          </a:p>
          <a:p>
            <a:r>
              <a:rPr lang="en-CA" dirty="0"/>
              <a:t>    height = </a:t>
            </a:r>
            <a:r>
              <a:rPr lang="en-CA" dirty="0" err="1"/>
              <a:t>camera.getHeight</a:t>
            </a:r>
            <a:r>
              <a:rPr lang="en-CA" dirty="0"/>
              <a:t>()</a:t>
            </a:r>
          </a:p>
        </p:txBody>
      </p:sp>
    </p:spTree>
    <p:extLst>
      <p:ext uri="{BB962C8B-B14F-4D97-AF65-F5344CB8AC3E}">
        <p14:creationId xmlns:p14="http://schemas.microsoft.com/office/powerpoint/2010/main" val="3041283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A5FF59F1-5BCF-AE18-D51F-5AAABDD47C07}"/>
              </a:ext>
            </a:extLst>
          </p:cNvPr>
          <p:cNvSpPr txBox="1"/>
          <p:nvPr/>
        </p:nvSpPr>
        <p:spPr>
          <a:xfrm>
            <a:off x="1474077" y="629604"/>
            <a:ext cx="8757744" cy="3970318"/>
          </a:xfrm>
          <a:prstGeom prst="rect">
            <a:avLst/>
          </a:prstGeom>
          <a:noFill/>
        </p:spPr>
        <p:txBody>
          <a:bodyPr wrap="square">
            <a:spAutoFit/>
          </a:bodyPr>
          <a:lstStyle/>
          <a:p>
            <a:r>
              <a:rPr lang="en-CA" dirty="0"/>
              <a:t># Center coordinates of the image</a:t>
            </a:r>
          </a:p>
          <a:p>
            <a:r>
              <a:rPr lang="en-CA" dirty="0"/>
              <a:t>    </a:t>
            </a:r>
            <a:r>
              <a:rPr lang="en-CA" dirty="0" err="1"/>
              <a:t>centerX</a:t>
            </a:r>
            <a:r>
              <a:rPr lang="en-CA" dirty="0"/>
              <a:t> = width // 2</a:t>
            </a:r>
          </a:p>
          <a:p>
            <a:r>
              <a:rPr lang="en-CA" dirty="0"/>
              <a:t>    </a:t>
            </a:r>
            <a:r>
              <a:rPr lang="en-CA" dirty="0" err="1"/>
              <a:t>centerY</a:t>
            </a:r>
            <a:r>
              <a:rPr lang="en-CA" dirty="0"/>
              <a:t> = height // 2</a:t>
            </a:r>
          </a:p>
          <a:p>
            <a:endParaRPr lang="en-CA" dirty="0"/>
          </a:p>
          <a:p>
            <a:r>
              <a:rPr lang="en-CA" dirty="0"/>
              <a:t>    # Calculate the average color of the central 3x3 pixels</a:t>
            </a:r>
          </a:p>
          <a:p>
            <a:r>
              <a:rPr lang="en-CA" dirty="0"/>
              <a:t>    </a:t>
            </a:r>
            <a:r>
              <a:rPr lang="en-CA" dirty="0" err="1"/>
              <a:t>avg_color</a:t>
            </a:r>
            <a:r>
              <a:rPr lang="en-CA" dirty="0"/>
              <a:t> = </a:t>
            </a:r>
            <a:r>
              <a:rPr lang="en-CA" dirty="0" err="1"/>
              <a:t>np.zeros</a:t>
            </a:r>
            <a:r>
              <a:rPr lang="en-CA" dirty="0"/>
              <a:t>(3)</a:t>
            </a:r>
          </a:p>
          <a:p>
            <a:r>
              <a:rPr lang="en-CA" dirty="0"/>
              <a:t>    for dx in range(-1, 2):</a:t>
            </a:r>
          </a:p>
          <a:p>
            <a:r>
              <a:rPr lang="en-CA" dirty="0"/>
              <a:t>        for </a:t>
            </a:r>
            <a:r>
              <a:rPr lang="en-CA" dirty="0" err="1"/>
              <a:t>dy</a:t>
            </a:r>
            <a:r>
              <a:rPr lang="en-CA" dirty="0"/>
              <a:t> in range(-1, 2):</a:t>
            </a:r>
          </a:p>
          <a:p>
            <a:r>
              <a:rPr lang="en-CA" dirty="0"/>
              <a:t>            # Correcting the method to get RGB components for each pixel</a:t>
            </a:r>
          </a:p>
          <a:p>
            <a:r>
              <a:rPr lang="en-CA" dirty="0"/>
              <a:t>            red = </a:t>
            </a:r>
            <a:r>
              <a:rPr lang="en-CA" dirty="0" err="1"/>
              <a:t>camera.imageGetRed</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green = </a:t>
            </a:r>
            <a:r>
              <a:rPr lang="en-CA" dirty="0" err="1"/>
              <a:t>camera.imageGetGreen</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blue = </a:t>
            </a:r>
            <a:r>
              <a:rPr lang="en-CA" dirty="0" err="1"/>
              <a:t>camera.imageGetBlue</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a:t>
            </a:r>
            <a:r>
              <a:rPr lang="en-CA" dirty="0" err="1"/>
              <a:t>avg_color</a:t>
            </a:r>
            <a:r>
              <a:rPr lang="en-CA" dirty="0"/>
              <a:t> += </a:t>
            </a:r>
            <a:r>
              <a:rPr lang="en-CA" dirty="0" err="1"/>
              <a:t>np.array</a:t>
            </a:r>
            <a:r>
              <a:rPr lang="en-CA" dirty="0"/>
              <a:t>([red, green, blue])</a:t>
            </a:r>
          </a:p>
          <a:p>
            <a:r>
              <a:rPr lang="en-CA" dirty="0"/>
              <a:t>    </a:t>
            </a:r>
            <a:r>
              <a:rPr lang="en-CA" dirty="0" err="1"/>
              <a:t>avg_color</a:t>
            </a:r>
            <a:r>
              <a:rPr lang="en-CA" dirty="0"/>
              <a:t> /= 9  # Average RGB values</a:t>
            </a:r>
          </a:p>
        </p:txBody>
      </p:sp>
    </p:spTree>
    <p:extLst>
      <p:ext uri="{BB962C8B-B14F-4D97-AF65-F5344CB8AC3E}">
        <p14:creationId xmlns:p14="http://schemas.microsoft.com/office/powerpoint/2010/main" val="259112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208009" y="21287"/>
            <a:ext cx="785220" cy="8428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210841" y="61865"/>
            <a:ext cx="731823" cy="276999"/>
          </a:xfrm>
          <a:prstGeom prst="rect">
            <a:avLst/>
          </a:prstGeom>
          <a:noFill/>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271871" y="317680"/>
            <a:ext cx="683314"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08</a:t>
            </a:r>
            <a:endParaRPr lang="en-US" sz="5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C3455507-DA95-98D4-E65E-FF23DD4609A5}"/>
              </a:ext>
            </a:extLst>
          </p:cNvPr>
          <p:cNvSpPr txBox="1"/>
          <p:nvPr/>
        </p:nvSpPr>
        <p:spPr>
          <a:xfrm>
            <a:off x="993229" y="1093058"/>
            <a:ext cx="7859110" cy="3416320"/>
          </a:xfrm>
          <a:prstGeom prst="rect">
            <a:avLst/>
          </a:prstGeom>
          <a:noFill/>
        </p:spPr>
        <p:txBody>
          <a:bodyPr wrap="square">
            <a:spAutoFit/>
          </a:bodyPr>
          <a:lstStyle/>
          <a:p>
            <a:r>
              <a:rPr lang="en-US" dirty="0"/>
              <a:t># Determine action based on average color</a:t>
            </a:r>
          </a:p>
          <a:p>
            <a:r>
              <a:rPr lang="en-US" dirty="0"/>
              <a:t>    # Red detection</a:t>
            </a:r>
          </a:p>
          <a:p>
            <a:r>
              <a:rPr lang="en-US" dirty="0"/>
              <a:t>    if </a:t>
            </a:r>
            <a:r>
              <a:rPr lang="en-US" dirty="0" err="1"/>
              <a:t>avg_color</a:t>
            </a:r>
            <a:r>
              <a:rPr lang="en-US" dirty="0"/>
              <a:t>[0] &gt; 100 and </a:t>
            </a:r>
            <a:r>
              <a:rPr lang="en-US" dirty="0" err="1"/>
              <a:t>avg_color</a:t>
            </a:r>
            <a:r>
              <a:rPr lang="en-US" dirty="0"/>
              <a:t>[1] &lt; 50 and </a:t>
            </a:r>
            <a:r>
              <a:rPr lang="en-US" dirty="0" err="1"/>
              <a:t>avg_color</a:t>
            </a:r>
            <a:r>
              <a:rPr lang="en-US" dirty="0"/>
              <a:t>[2] &lt; 50:</a:t>
            </a:r>
          </a:p>
          <a:p>
            <a:r>
              <a:rPr lang="en-US" dirty="0"/>
              <a:t>        action = 1  # Turn right due to red</a:t>
            </a:r>
          </a:p>
          <a:p>
            <a:r>
              <a:rPr lang="en-US" dirty="0"/>
              <a:t>    # Green detection</a:t>
            </a:r>
          </a:p>
          <a:p>
            <a:r>
              <a:rPr lang="en-US" dirty="0"/>
              <a:t>    </a:t>
            </a:r>
            <a:r>
              <a:rPr lang="en-US" dirty="0" err="1"/>
              <a:t>elif</a:t>
            </a:r>
            <a:r>
              <a:rPr lang="en-US" dirty="0"/>
              <a:t> </a:t>
            </a:r>
            <a:r>
              <a:rPr lang="en-US" dirty="0" err="1"/>
              <a:t>avg_color</a:t>
            </a:r>
            <a:r>
              <a:rPr lang="en-US" dirty="0"/>
              <a:t>[1] &gt; 100 and </a:t>
            </a:r>
            <a:r>
              <a:rPr lang="en-US" dirty="0" err="1"/>
              <a:t>avg_color</a:t>
            </a:r>
            <a:r>
              <a:rPr lang="en-US" dirty="0"/>
              <a:t>[0] &lt; 50 and </a:t>
            </a:r>
            <a:r>
              <a:rPr lang="en-US" dirty="0" err="1"/>
              <a:t>avg_color</a:t>
            </a:r>
            <a:r>
              <a:rPr lang="en-US" dirty="0"/>
              <a:t>[2] &lt; 50:</a:t>
            </a:r>
          </a:p>
          <a:p>
            <a:r>
              <a:rPr lang="en-US" dirty="0"/>
              <a:t>        action = 0  # Move forward due to green</a:t>
            </a:r>
          </a:p>
          <a:p>
            <a:r>
              <a:rPr lang="en-US" dirty="0"/>
              <a:t>    else:</a:t>
            </a:r>
          </a:p>
          <a:p>
            <a:r>
              <a:rPr lang="en-US" dirty="0"/>
              <a:t>        action = 2  # Move backward for any other color as default</a:t>
            </a:r>
          </a:p>
          <a:p>
            <a:r>
              <a:rPr lang="en-US" dirty="0"/>
              <a:t>    </a:t>
            </a:r>
          </a:p>
          <a:p>
            <a:r>
              <a:rPr lang="en-US" dirty="0"/>
              <a:t>    # Execute the action</a:t>
            </a:r>
          </a:p>
          <a:p>
            <a:r>
              <a:rPr lang="en-US" dirty="0"/>
              <a:t>    </a:t>
            </a:r>
            <a:r>
              <a:rPr lang="en-US" dirty="0" err="1"/>
              <a:t>robot_action</a:t>
            </a:r>
            <a:r>
              <a:rPr lang="en-US" dirty="0"/>
              <a:t>(action, </a:t>
            </a:r>
            <a:r>
              <a:rPr lang="en-US" dirty="0" err="1"/>
              <a:t>left_motor</a:t>
            </a:r>
            <a:r>
              <a:rPr lang="en-US" dirty="0"/>
              <a:t>, </a:t>
            </a:r>
            <a:r>
              <a:rPr lang="en-US" dirty="0" err="1"/>
              <a:t>right_motor</a:t>
            </a:r>
            <a:r>
              <a:rPr lang="en-US" dirty="0"/>
              <a:t>)</a:t>
            </a:r>
            <a:endParaRPr lang="en-CA" dirty="0"/>
          </a:p>
        </p:txBody>
      </p:sp>
    </p:spTree>
    <p:extLst>
      <p:ext uri="{BB962C8B-B14F-4D97-AF65-F5344CB8AC3E}">
        <p14:creationId xmlns:p14="http://schemas.microsoft.com/office/powerpoint/2010/main" val="101667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14279</TotalTime>
  <Words>5058</Words>
  <Application>Microsoft Office PowerPoint</Application>
  <PresentationFormat>Widescreen</PresentationFormat>
  <Paragraphs>656</Paragraphs>
  <Slides>57</Slides>
  <Notes>55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57</vt:i4>
      </vt:variant>
    </vt:vector>
  </HeadingPairs>
  <TitlesOfParts>
    <vt:vector size="68" baseType="lpstr">
      <vt:lpstr>Arial</vt:lpstr>
      <vt:lpstr>Calibri</vt:lpstr>
      <vt:lpstr>Calibri Light</vt:lpstr>
      <vt:lpstr>KaTeX_Main</vt:lpstr>
      <vt:lpstr>KaTeX_Math</vt:lpstr>
      <vt:lpstr>Roboto</vt:lpstr>
      <vt:lpstr>Roboto Light</vt:lpstr>
      <vt:lpstr>Söhne</vt:lpstr>
      <vt:lpstr>Söhne Mono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292</cp:revision>
  <dcterms:created xsi:type="dcterms:W3CDTF">2023-04-29T09:08:23Z</dcterms:created>
  <dcterms:modified xsi:type="dcterms:W3CDTF">2024-03-20T13:37:04Z</dcterms:modified>
</cp:coreProperties>
</file>