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304" r:id="rId4"/>
    <p:sldId id="302" r:id="rId5"/>
    <p:sldId id="306" r:id="rId6"/>
    <p:sldId id="309" r:id="rId7"/>
    <p:sldId id="313" r:id="rId8"/>
    <p:sldId id="314" r:id="rId9"/>
    <p:sldId id="311" r:id="rId10"/>
    <p:sldId id="312" r:id="rId11"/>
    <p:sldId id="315" r:id="rId12"/>
    <p:sldId id="317" r:id="rId13"/>
    <p:sldId id="318" r:id="rId14"/>
    <p:sldId id="319" r:id="rId15"/>
    <p:sldId id="320" r:id="rId16"/>
    <p:sldId id="322" r:id="rId17"/>
    <p:sldId id="321" r:id="rId18"/>
    <p:sldId id="323" r:id="rId19"/>
    <p:sldId id="324" r:id="rId20"/>
    <p:sldId id="325" r:id="rId21"/>
    <p:sldId id="326" r:id="rId22"/>
    <p:sldId id="327" r:id="rId23"/>
    <p:sldId id="328" r:id="rId24"/>
    <p:sldId id="329" r:id="rId25"/>
    <p:sldId id="330" r:id="rId26"/>
    <p:sldId id="331" r:id="rId27"/>
    <p:sldId id="332" r:id="rId28"/>
    <p:sldId id="333" r:id="rId29"/>
    <p:sldId id="334" r:id="rId30"/>
    <p:sldId id="307" r:id="rId31"/>
    <p:sldId id="305" r:id="rId32"/>
    <p:sldId id="26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6E9A-0A59-4E41-9D76-885F260731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8DD0E8-8AF3-4024-BFCC-D4E06187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88622E-94FF-471E-BC44-92B5FEE4ABDE}"/>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5" name="Footer Placeholder 4">
            <a:extLst>
              <a:ext uri="{FF2B5EF4-FFF2-40B4-BE49-F238E27FC236}">
                <a16:creationId xmlns:a16="http://schemas.microsoft.com/office/drawing/2014/main" id="{1B600810-0474-472C-A5E6-7A00A90246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E251F7-CB6D-4101-8E3C-ADE6FFD3DD8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8124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070C-56F2-493A-81B9-0B975D82D0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883B50-8E05-4B75-9A56-6A0BA91923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CFE52-26EA-4F7C-97FF-515CD53CDB64}"/>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5" name="Footer Placeholder 4">
            <a:extLst>
              <a:ext uri="{FF2B5EF4-FFF2-40B4-BE49-F238E27FC236}">
                <a16:creationId xmlns:a16="http://schemas.microsoft.com/office/drawing/2014/main" id="{99FCAF30-7767-4708-863B-B08654056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11A3B-128F-407F-B6D2-745295676552}"/>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23751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C703-FF23-4943-BDB0-1269BB920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C62EE8F-6DF8-4077-BAD6-718BD3E1DA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0D845C-B1A3-4A89-9390-58C2F933EE6A}"/>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5" name="Footer Placeholder 4">
            <a:extLst>
              <a:ext uri="{FF2B5EF4-FFF2-40B4-BE49-F238E27FC236}">
                <a16:creationId xmlns:a16="http://schemas.microsoft.com/office/drawing/2014/main" id="{C46EAFA9-FE2A-4128-9A53-54ECB74CB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29CC0-D655-4F97-875A-409CD699416B}"/>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42300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A8A8-25E5-446D-9566-D9836D8DC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E64556-2343-4253-8148-5F8F6FD78A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998E7F-25F7-45F5-8010-0157932D91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CF7779F-A5F6-4548-A7E2-F99BF00F9D12}"/>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6" name="Footer Placeholder 5">
            <a:extLst>
              <a:ext uri="{FF2B5EF4-FFF2-40B4-BE49-F238E27FC236}">
                <a16:creationId xmlns:a16="http://schemas.microsoft.com/office/drawing/2014/main" id="{2E77642D-A087-4193-ACDC-A6EB4E1B6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9AE87C-0EA1-4038-81AC-09274C95F67F}"/>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2067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E2ED-0F84-401A-95EC-6D686AD807A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22AA6-571D-41E8-A8C6-0BF1B6057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EC054-122B-4800-B062-8301850CC8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4BDC4-C59A-45BB-AECE-5015AAC6B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272B57-B6E4-4102-BEE0-ADF340AB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79C590-29D7-4656-8FCE-9982E206E717}"/>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8" name="Footer Placeholder 7">
            <a:extLst>
              <a:ext uri="{FF2B5EF4-FFF2-40B4-BE49-F238E27FC236}">
                <a16:creationId xmlns:a16="http://schemas.microsoft.com/office/drawing/2014/main" id="{6619C013-1871-465D-9207-746B4A5D96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7A189E-540A-4A19-891A-D82329CF80FD}"/>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715652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1C2-D99D-4D05-8E57-57810E4474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605E666-0140-4EF9-9B7B-8F1FF2B13E0C}"/>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4" name="Footer Placeholder 3">
            <a:extLst>
              <a:ext uri="{FF2B5EF4-FFF2-40B4-BE49-F238E27FC236}">
                <a16:creationId xmlns:a16="http://schemas.microsoft.com/office/drawing/2014/main" id="{D2EB47D7-6EB7-493F-9DB1-981D504570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960C61-78D5-4E98-B20D-5C156315D75A}"/>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926398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EC482-5193-4B86-BF92-ADD4EFDFCAF2}"/>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3" name="Footer Placeholder 2">
            <a:extLst>
              <a:ext uri="{FF2B5EF4-FFF2-40B4-BE49-F238E27FC236}">
                <a16:creationId xmlns:a16="http://schemas.microsoft.com/office/drawing/2014/main" id="{8DB1191E-256E-4F41-B028-D7801F1AA1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9DBF99-9E5B-42BC-8DA5-8E43394CBCD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741102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EBCD-ED34-4FE2-B533-D700D1ECB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35D7B0-9F7C-40CE-9744-8644397032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65C5E6-8DBD-4C2B-BBBD-E5CB59B18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3475EB-33E2-4A7B-A64B-BC8ABA2A34A1}"/>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6" name="Footer Placeholder 5">
            <a:extLst>
              <a:ext uri="{FF2B5EF4-FFF2-40B4-BE49-F238E27FC236}">
                <a16:creationId xmlns:a16="http://schemas.microsoft.com/office/drawing/2014/main" id="{B1AA5427-B98D-47B9-8745-018A2EC17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816A6-03B6-4256-85F0-BAFDD28170F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08862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E0DB-D972-459F-B4A8-990226DE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FCB64B-376B-4A19-B9C5-F2E7F52C3F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5422F6-29BA-4800-B086-876CB1E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FCC1D1-AD5A-47AE-9C3B-23686F059FAC}"/>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6" name="Footer Placeholder 5">
            <a:extLst>
              <a:ext uri="{FF2B5EF4-FFF2-40B4-BE49-F238E27FC236}">
                <a16:creationId xmlns:a16="http://schemas.microsoft.com/office/drawing/2014/main" id="{D9DB405B-11AD-4779-8157-2A1D2E633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C9AFD-0BA7-4C84-A747-F3151C260A05}"/>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35859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8344-2611-4EE2-9F44-167B017DC5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6DE81C-3773-4589-A95E-EC4C4C7BD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70020-B350-4E67-842A-2B34C3943DC3}"/>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5" name="Footer Placeholder 4">
            <a:extLst>
              <a:ext uri="{FF2B5EF4-FFF2-40B4-BE49-F238E27FC236}">
                <a16:creationId xmlns:a16="http://schemas.microsoft.com/office/drawing/2014/main" id="{98FE1A3F-937B-45ED-BD2B-A6C006D0B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CE47E6-F16C-4BDC-B62D-76DC9284E99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125550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DA4BF3-CC81-4FD8-A7E3-607CBEB412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7B1E85-2DDB-4628-8610-8D87869C16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7ED57-967D-4310-9C12-A09539289D84}"/>
              </a:ext>
            </a:extLst>
          </p:cNvPr>
          <p:cNvSpPr>
            <a:spLocks noGrp="1"/>
          </p:cNvSpPr>
          <p:nvPr>
            <p:ph type="dt" sz="half" idx="10"/>
          </p:nvPr>
        </p:nvSpPr>
        <p:spPr/>
        <p:txBody>
          <a:bodyPr/>
          <a:lstStyle/>
          <a:p>
            <a:fld id="{4E5C619C-1C43-451B-B50F-833F34E37394}" type="datetimeFigureOut">
              <a:rPr lang="en-US" smtClean="0"/>
              <a:t>7/1/2021</a:t>
            </a:fld>
            <a:endParaRPr lang="en-US"/>
          </a:p>
        </p:txBody>
      </p:sp>
      <p:sp>
        <p:nvSpPr>
          <p:cNvPr id="5" name="Footer Placeholder 4">
            <a:extLst>
              <a:ext uri="{FF2B5EF4-FFF2-40B4-BE49-F238E27FC236}">
                <a16:creationId xmlns:a16="http://schemas.microsoft.com/office/drawing/2014/main" id="{D882269F-DA66-4F12-BAF8-213384834C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D26E5-C63A-44D8-99A3-BDBE09CB0877}"/>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5295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3036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76855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95284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52969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575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719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96277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8809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47248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33173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7/1/2021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29320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5C043-034D-4A3B-B06F-3ACA710A82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AD45FF-96C7-45E7-A272-004BD82D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765B0-5B4E-4070-ADE7-B09225058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C619C-1C43-451B-B50F-833F34E37394}" type="datetimeFigureOut">
              <a:rPr lang="en-US" smtClean="0"/>
              <a:t>7/1/2021</a:t>
            </a:fld>
            <a:endParaRPr lang="en-US"/>
          </a:p>
        </p:txBody>
      </p:sp>
      <p:sp>
        <p:nvSpPr>
          <p:cNvPr id="5" name="Footer Placeholder 4">
            <a:extLst>
              <a:ext uri="{FF2B5EF4-FFF2-40B4-BE49-F238E27FC236}">
                <a16:creationId xmlns:a16="http://schemas.microsoft.com/office/drawing/2014/main" id="{7E8DB686-9675-4C96-B0B0-28214F668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486CC4-BCE8-4657-92B3-BAA659267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49A0D-A014-4D39-8CC9-42E930B7C82B}" type="slidenum">
              <a:rPr lang="en-US" smtClean="0"/>
              <a:t>‹#›</a:t>
            </a:fld>
            <a:endParaRPr lang="en-US"/>
          </a:p>
        </p:txBody>
      </p:sp>
    </p:spTree>
    <p:extLst>
      <p:ext uri="{BB962C8B-B14F-4D97-AF65-F5344CB8AC3E}">
        <p14:creationId xmlns:p14="http://schemas.microsoft.com/office/powerpoint/2010/main" val="213132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7/1/2021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42058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5400" dirty="0">
                <a:solidFill>
                  <a:schemeClr val="bg1"/>
                </a:solidFill>
                <a:latin typeface="+mn-lt"/>
              </a:rPr>
            </a:br>
            <a:r>
              <a:rPr lang="en-US" sz="2800" b="1" dirty="0">
                <a:solidFill>
                  <a:schemeClr val="bg1"/>
                </a:solidFill>
                <a:latin typeface="+mn-lt"/>
              </a:rPr>
              <a:t>Lecture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z="2400" b="1" spc="-95"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risks</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R="0" algn="just">
              <a:lnSpc>
                <a:spcPct val="150000"/>
              </a:lnSpc>
              <a:spcBef>
                <a:spcPts val="940"/>
              </a:spcBef>
              <a:spcAft>
                <a:spcPts val="0"/>
              </a:spcAft>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lecture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various types of risks inherited </a:t>
            </a:r>
            <a:r>
              <a:rPr lang="en-US" dirty="0">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periods</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financing:</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start-up (continued)</a:t>
            </a:r>
          </a:p>
          <a:p>
            <a:pPr marL="0" marR="0" lvl="0" indent="0">
              <a:lnSpc>
                <a:spcPct val="150000"/>
              </a:lnSpc>
              <a:spcBef>
                <a:spcPts val="225"/>
              </a:spcBef>
              <a:spcAft>
                <a:spcPts val="0"/>
              </a:spcAft>
              <a:buNone/>
              <a:tabLst>
                <a:tab pos="243840" algn="l"/>
              </a:tabLst>
            </a:pPr>
            <a:endParaRPr lang="en-US" dirty="0">
              <a:effectLst/>
              <a:latin typeface="Times New Roman" panose="02020603050405020304" pitchFamily="18" charset="0"/>
              <a:ea typeface="Trebuchet MS" panose="020B0603020202020204" pitchFamily="34" charset="0"/>
              <a:cs typeface="Times New Roman" panose="02020603050405020304" pitchFamily="18" charset="0"/>
            </a:endParaRPr>
          </a:p>
          <a:p>
            <a:pPr>
              <a:lnSpc>
                <a:spcPct val="150000"/>
              </a:lnSpc>
              <a:spcBef>
                <a:spcPts val="225"/>
              </a:spcBef>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pc="-9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risks</a:t>
            </a:r>
          </a:p>
          <a:p>
            <a:pPr marL="0" marR="0" lvl="0" indent="0">
              <a:lnSpc>
                <a:spcPct val="150000"/>
              </a:lnSpc>
              <a:spcBef>
                <a:spcPts val="225"/>
              </a:spcBef>
              <a:spcAft>
                <a:spcPts val="0"/>
              </a:spcAft>
              <a:buNone/>
              <a:tabLst>
                <a:tab pos="243840" algn="l"/>
              </a:tabLst>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808892"/>
            <a:ext cx="12191999" cy="6168683"/>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0" indent="0" algn="just">
              <a:lnSpc>
                <a:spcPct val="150000"/>
              </a:lnSpc>
              <a:spcBef>
                <a:spcPts val="0"/>
              </a:spcBef>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and regulatory issues should be spelled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clearly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agreement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regulatory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environmental risks, may live to haunt the lenders if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fail and decontamination costs have to be borne by the lender who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possession</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satisfy</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outstanding</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p>
          <a:p>
            <a:pPr marL="0" indent="0" algn="just">
              <a:lnSpc>
                <a:spcPct val="150000"/>
              </a:lnSpc>
              <a:spcBef>
                <a:spcPts val="0"/>
              </a:spcBef>
              <a:buNone/>
            </a:pPr>
            <a:endParaRPr lang="en-US" sz="1800" dirty="0">
              <a:latin typeface="Trebuchet MS" panose="020B0603020202020204" pitchFamily="34" charset="0"/>
              <a:ea typeface="Trebuchet MS" panose="020B0603020202020204" pitchFamily="34" charset="0"/>
              <a:cs typeface="Trebuchet MS" panose="020B060302020202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risk is increasingly becoming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issue of public concern, and is increasingly being subject to legislation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controlling the adverse impact projects and the emissions, waste, hazardous substances and inefficient use of energy they may generate.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0" indent="0" algn="just">
              <a:lnSpc>
                <a:spcPct val="150000"/>
              </a:lnSpc>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6874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633046"/>
            <a:ext cx="12191999" cy="6344529"/>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 (continued) </a:t>
            </a:r>
          </a:p>
          <a:p>
            <a:pPr marL="0" marR="102235" lvl="0" indent="0" algn="just" rtl="0">
              <a:lnSpc>
                <a:spcPct val="150000"/>
              </a:lnSpc>
              <a:spcBef>
                <a:spcPts val="710"/>
              </a:spcBef>
              <a:spcAft>
                <a:spcPts val="0"/>
              </a:spcAft>
              <a:buNone/>
              <a:tabLst>
                <a:tab pos="243840" algn="l"/>
              </a:tabLs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Lenders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need to insulate themselves</a:t>
            </a:r>
            <a:r>
              <a:rPr lang="en-US" sz="1800" b="1" u="sng"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from these risks. Some methods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are to:</a:t>
            </a:r>
          </a:p>
          <a:p>
            <a:pPr marL="742950" marR="101600" lvl="1" indent="-285750" algn="just">
              <a:lnSpc>
                <a:spcPct val="150000"/>
              </a:lnSpc>
              <a:spcBef>
                <a:spcPts val="3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Understand the relevant legal framework in the host country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impact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on</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feasibility.</a:t>
            </a:r>
          </a:p>
          <a:p>
            <a:pPr marL="742950" marR="10160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Evaluate the risks relating to the project site, supplies, transportation from the site, and the products, emissions and waste that the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will</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generate.</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Ensure that satisfaction of the relevant environmental and regulatory issues are a condition precedent to making finance available,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including ensuring that the project will be able to meet future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tightening</a:t>
            </a:r>
            <a:r>
              <a:rPr lang="en-US" sz="1800" spc="-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environmental</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controls.</a:t>
            </a:r>
            <a:endParaRPr lang="ar-EG"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742950" marR="101600" lvl="1" indent="-285750" algn="just" rtl="0">
              <a:lnSpc>
                <a:spcPct val="150000"/>
              </a:lnSpc>
              <a:spcBef>
                <a:spcPts val="43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Documentation should contain representations,</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warranties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covenants on the borrower’s part to ensure compliance with these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issues.</a:t>
            </a:r>
          </a:p>
          <a:p>
            <a:pPr marL="742950" marR="100965" lvl="1" indent="-285750" algn="just">
              <a:lnSpc>
                <a:spcPct val="150000"/>
              </a:lnSpc>
              <a:spcBef>
                <a:spcPts val="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Monitor the project on an ongoing basis to ensure that the project</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operates within required environmental parameters.</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8659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Regulatory, licensing and permit risks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essential that all regulatory, licensing and permits issues are met at the outset of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 if there are any difficulties and the lenders take possession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fails</a:t>
            </a:r>
            <a:r>
              <a:rPr lang="en-US" sz="1800" spc="1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absence of appropriate governmental permits, this may result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fines. In the case of regulatory and licensing issues,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find themselves liable for the legal consequences of pollution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caused by that project. The position is more ambiguous in other countries, but bankers are concerned that the increasing profile of environmental issues might increase the risks of banks assuming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responsibilities in the event of pollution claims arising from their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Public opposition to a project can become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unwelcome nuisance to bankers. Public opposition (via procedural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challenges of permits and approvals) can result in costly delays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The feasibility study should therefore consider </a:t>
            </a:r>
            <a:r>
              <a:rPr lang="en-US" sz="180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spc="-2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factor</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chance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success.</a:t>
            </a:r>
          </a:p>
          <a:p>
            <a:pPr marL="742950" marR="104140" lvl="1" indent="-285750" algn="just">
              <a:lnSpc>
                <a:spcPct val="150000"/>
              </a:lnSpc>
              <a:spcBef>
                <a:spcPts val="15"/>
              </a:spcBef>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06348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455"/>
              </a:spcBef>
              <a:spcAft>
                <a:spcPts val="0"/>
              </a:spcAft>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a:t>
            </a: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94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 majeure means that entities are not responsible for performance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shortfalls caused by unanticipated events outside their control.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particularly</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vulnerable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majeure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 to the complexity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numerous participants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the physical nature</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construction activity, associated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technical and performance risks, and impact of geographic distance and trans-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raw</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materials.</a:t>
            </a:r>
          </a:p>
          <a:p>
            <a:pPr marL="0" marR="0" indent="0">
              <a:lnSpc>
                <a:spcPct val="150000"/>
              </a:lnSpc>
              <a:spcBef>
                <a:spcPts val="2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Sponsors typically will not want to assume those risks and the financing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parties should not accept these risks (in addition to the credit 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already assumed). It is therefore important to segregate risks which 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those under the borrower’s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remit (technical, construction) against natural risks (floods and earthquakes,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civil disturbances, strikes, or changes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law). While companies may be exempt from force majeure risks, it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be noted that they may still lead to a default depending on its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severity.</a:t>
            </a:r>
          </a:p>
          <a:p>
            <a:pPr marL="0" marR="0" indent="0">
              <a:lnSpc>
                <a:spcPct val="150000"/>
              </a:lnSpc>
              <a:spcBef>
                <a:spcPts val="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81910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1065940"/>
            <a:ext cx="12191999" cy="591163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455"/>
              </a:spcBef>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 </a:t>
            </a:r>
            <a:r>
              <a:rPr lang="en-US" sz="1800" b="1" dirty="0">
                <a:effectLst/>
                <a:latin typeface="Tahoma" panose="020B0604030504040204" pitchFamily="34" charset="0"/>
                <a:ea typeface="Tahoma" panose="020B0604030504040204" pitchFamily="34" charset="0"/>
              </a:rPr>
              <a:t>(continued)</a:t>
            </a:r>
          </a:p>
          <a:p>
            <a:pPr marL="0" marR="0" indent="0" algn="just">
              <a:spcBef>
                <a:spcPts val="455"/>
              </a:spcBef>
              <a:spcAft>
                <a:spcPts val="0"/>
              </a:spcAft>
              <a:buNone/>
            </a:pPr>
            <a:endParaRPr lang="en-US" sz="1800" b="1" dirty="0">
              <a:effectLst/>
              <a:latin typeface="Tahoma" panose="020B0604030504040204" pitchFamily="34" charset="0"/>
              <a:ea typeface="Tahoma" panose="020B0604030504040204" pitchFamily="34" charset="0"/>
            </a:endParaRPr>
          </a:p>
          <a:p>
            <a:pPr marL="0" marR="101600" indent="0" algn="just">
              <a:lnSpc>
                <a:spcPct val="150000"/>
              </a:lnSpc>
              <a:spcBef>
                <a:spcPts val="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unpredictability of force majeure events makes effective mitigation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 Projects that show linearity in design or operations, such as toll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roads, pipelines, or assembly line production, tend to be less at risk of</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operational force majeure accidents than operations which are complex</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chemical</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facilities,</a:t>
            </a:r>
            <a:r>
              <a:rPr lang="en-US" sz="1800" spc="2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refineries,</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nuclear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power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therefore essential that the project be assed in light of such risks so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 facility pricing and structure is commensurate with the risk profile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and downside cash flow analyses be undertaken to assess how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much</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resistance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vicissitudes.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81356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0"/>
              </a:spcBef>
              <a:spcAft>
                <a:spcPts val="0"/>
              </a:spcAft>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a:t>
            </a:r>
            <a:endParaRPr lang="en-US" sz="1800" b="1" dirty="0">
              <a:effectLst/>
              <a:latin typeface="Tahoma" panose="020B0604030504040204" pitchFamily="34" charset="0"/>
              <a:ea typeface="Tahoma" panose="020B0604030504040204" pitchFamily="34" charset="0"/>
            </a:endParaRPr>
          </a:p>
          <a:p>
            <a:pPr marL="0" marR="10541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 liability risk may not be directly related to the project.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however should be aware of this risk. One aspect of lender liability is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exercise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‘undue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intervening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customer’s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 by taking actions associated with ownership or management. Undue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 can make the lender liable for the consequences if the borrower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becomes</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insolvent.</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need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draw</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unacceptable ‘control’</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careful</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 monitoring’ is particularly acute in the context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p>
          <a:p>
            <a:pPr marL="0" marR="0" indent="0">
              <a:lnSpc>
                <a:spcPct val="150000"/>
              </a:lnSpc>
              <a:spcBef>
                <a:spcPts val="4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Excessive restrictions imposed on the borrower’s operations, the reporting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monitoring of progress, the control of disbursements and receivables,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the insistence on comprehensive security packages, increase the likelihood that the lender might be regarded as having an active role in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conduct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a:t>
            </a:r>
          </a:p>
          <a:p>
            <a:pPr marL="0" marR="0" indent="0">
              <a:lnSpc>
                <a:spcPct val="150000"/>
              </a:lnSpc>
              <a:spcBef>
                <a:spcPts val="5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235" indent="0" algn="just">
              <a:lnSpc>
                <a:spcPct val="116000"/>
              </a:lnSpc>
              <a:spcBef>
                <a:spcPts val="93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223581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0"/>
              </a:spcBef>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 </a:t>
            </a:r>
            <a:r>
              <a:rPr lang="en-US" sz="1800" b="1" dirty="0">
                <a:effectLst/>
                <a:latin typeface="Tahoma" panose="020B0604030504040204" pitchFamily="34" charset="0"/>
                <a:ea typeface="Tahoma" panose="020B0604030504040204" pitchFamily="34" charset="0"/>
              </a:rPr>
              <a:t>(continued)</a:t>
            </a:r>
          </a:p>
          <a:p>
            <a:pPr marL="0" marR="0" indent="0" algn="just">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 care should be taken in loan defaults or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reschedulings</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lenders take advantage of the borrower’s weakened condition and try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 corrective measures, this may render the lenders liable for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 obligations since they will be deemed to have taking a pro-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active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role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management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ongoing</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operations.</a:t>
            </a: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178512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6" name="TextBox 5">
            <a:extLst>
              <a:ext uri="{FF2B5EF4-FFF2-40B4-BE49-F238E27FC236}">
                <a16:creationId xmlns:a16="http://schemas.microsoft.com/office/drawing/2014/main" id="{C3D0660B-B4E6-4128-9879-B07346636FAE}"/>
              </a:ext>
            </a:extLst>
          </p:cNvPr>
          <p:cNvSpPr txBox="1"/>
          <p:nvPr/>
        </p:nvSpPr>
        <p:spPr>
          <a:xfrm>
            <a:off x="281354" y="4147189"/>
            <a:ext cx="11704320" cy="1294072"/>
          </a:xfrm>
          <a:prstGeom prst="rect">
            <a:avLst/>
          </a:prstGeom>
          <a:noFill/>
        </p:spPr>
        <p:txBody>
          <a:bodyPr wrap="square">
            <a:spAutoFit/>
          </a:bodyPr>
          <a:lstStyle/>
          <a:p>
            <a:pPr algn="just">
              <a:lnSpc>
                <a:spcPct val="150000"/>
              </a:lnSpc>
            </a:pPr>
            <a:r>
              <a:rPr lang="en-US" b="0" i="0" dirty="0">
                <a:solidFill>
                  <a:srgbClr val="202124"/>
                </a:solidFill>
                <a:effectLst/>
                <a:highlight>
                  <a:srgbClr val="FFFF00"/>
                </a:highlight>
                <a:latin typeface="arial" panose="020B0604020202020204" pitchFamily="34" charset="0"/>
              </a:rPr>
              <a:t>A</a:t>
            </a:r>
            <a:r>
              <a:rPr lang="en-US" b="0" i="0" dirty="0">
                <a:solidFill>
                  <a:srgbClr val="202124"/>
                </a:solidFill>
                <a:effectLst/>
                <a:highlight>
                  <a:srgbClr val="FFFF00"/>
                </a:highlight>
                <a:latin typeface="Trebuchet MS" panose="020B0603020202020204" pitchFamily="34" charset="0"/>
              </a:rPr>
              <a:t>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is one under which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is responsible for both the design and construction of a facility. The basic concept is that in a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shall provide the works ready for use at the agreed price and by a fixed date.</a:t>
            </a:r>
            <a:endParaRPr lang="en-US" dirty="0">
              <a:highlight>
                <a:srgbClr val="FFFF00"/>
              </a:highlight>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839555"/>
            <a:ext cx="12051322" cy="3203890"/>
          </a:xfrm>
          <a:prstGeom prst="rect">
            <a:avLst/>
          </a:prstGeom>
          <a:noFill/>
        </p:spPr>
        <p:txBody>
          <a:bodyPr wrap="square">
            <a:spAutoFit/>
          </a:bodyPr>
          <a:lstStyle/>
          <a:p>
            <a:pPr marL="99060" marR="0" algn="just">
              <a:lnSpc>
                <a:spcPct val="150000"/>
              </a:lnSpc>
              <a:spcBef>
                <a:spcPts val="825"/>
              </a:spcBef>
              <a:spcAft>
                <a:spcPts val="0"/>
              </a:spcAft>
            </a:pPr>
            <a:r>
              <a:rPr lang="en-US" sz="2400" b="1" dirty="0">
                <a:effectLst/>
                <a:highlight>
                  <a:srgbClr val="00FFFF"/>
                </a:highlight>
                <a:latin typeface="Tahoma" panose="020B0604030504040204" pitchFamily="34" charset="0"/>
                <a:ea typeface="Tahoma" panose="020B0604030504040204" pitchFamily="34" charset="0"/>
              </a:rPr>
              <a:t>1. Construction</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and completion risks</a:t>
            </a:r>
          </a:p>
          <a:p>
            <a:pPr marL="99060" marR="0" algn="just">
              <a:lnSpc>
                <a:spcPct val="150000"/>
              </a:lnSpc>
              <a:spcBef>
                <a:spcPts val="940"/>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allocated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mitigated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ways:</a:t>
            </a:r>
          </a:p>
          <a:p>
            <a:pPr marR="102870" lvl="0" algn="just" rtl="0">
              <a:lnSpc>
                <a:spcPct val="150000"/>
              </a:lnSpc>
              <a:spcBef>
                <a:spcPts val="0"/>
              </a:spcBef>
              <a:spcAft>
                <a:spcPts val="0"/>
              </a:spcAft>
              <a:tabLst>
                <a:tab pos="243840" algn="l"/>
              </a:tabLst>
            </a:pPr>
            <a:endParaRPr lang="en-US" b="1"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r>
              <a:rPr lang="en-US" b="1" dirty="0">
                <a:effectLst/>
                <a:latin typeface="Trebuchet MS" panose="020B0603020202020204" pitchFamily="34" charset="0"/>
                <a:ea typeface="Trebuchet MS" panose="020B0603020202020204" pitchFamily="34" charset="0"/>
                <a:cs typeface="Trebuchet MS" panose="020B0603020202020204" pitchFamily="34" charset="0"/>
              </a:rPr>
              <a:t>Turnkey contract</a:t>
            </a:r>
            <a:r>
              <a:rPr lang="en-US"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Turnkey arrangements are popular with lenders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since they avoid gaps appearing in the contract structure and disputes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between the subcontractors as to where particular risks lie. Lenders will</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prefer that the contractor assume responsibility for the design element</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thus</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simplifying</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negotiations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party</a:t>
            </a:r>
            <a:r>
              <a:rPr lang="en-US"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pc="-3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aspects</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period.</a:t>
            </a:r>
          </a:p>
        </p:txBody>
      </p:sp>
    </p:spTree>
    <p:extLst>
      <p:ext uri="{BB962C8B-B14F-4D97-AF65-F5344CB8AC3E}">
        <p14:creationId xmlns:p14="http://schemas.microsoft.com/office/powerpoint/2010/main" val="1989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there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be any changes to the contract price, this will enable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protect their position, especially if there are any changes to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specifications</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785238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5519909"/>
          </a:xfrm>
          <a:prstGeom prst="rect">
            <a:avLst/>
          </a:prstGeom>
          <a:noFill/>
        </p:spPr>
        <p:txBody>
          <a:bodyPr wrap="square">
            <a:spAutoFit/>
          </a:bodyPr>
          <a:lstStyle/>
          <a:p>
            <a:pPr marL="342900" marR="101600" lvl="0" indent="-342900" algn="just" rtl="0">
              <a:lnSpc>
                <a:spcPct val="150000"/>
              </a:lnSpc>
              <a:spcBef>
                <a:spcPts val="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Completion guarantee</a:t>
            </a:r>
            <a:r>
              <a:rPr lang="en-US" sz="1800" b="1"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Pre-completion risks can be covered via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basically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 more of the project sponsors that the loan will be repaid if completion (as defined by certain performance tests) is not achieved by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a:t>
            </a:r>
          </a:p>
          <a:p>
            <a:pPr marR="101600" lvl="0" algn="just" rtl="0">
              <a:lnSpc>
                <a:spcPct val="150000"/>
              </a:lnSpc>
              <a:spcBef>
                <a:spcPts val="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Once the project has been completed, the sponsors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wish</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released</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whatever</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undertakings</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they</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have</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made to the lenders. The exact moment at which this happens is determined</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by the ‘completion test’. The terms of the completion test usually</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involve considerable negotiation between lenders and sponsors.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a:lnSpc>
                <a:spcPct val="150000"/>
              </a:lnSpc>
              <a:spcBef>
                <a:spcPts val="25"/>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an</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architect’s</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certificate</a:t>
            </a:r>
            <a:r>
              <a:rPr lang="en-US" spc="27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pc="25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issued</a:t>
            </a:r>
            <a:r>
              <a:rPr lang="en-US" spc="2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(e.g.</a:t>
            </a:r>
            <a:r>
              <a:rPr lang="en-US" spc="25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hotel);</a:t>
            </a:r>
          </a:p>
          <a:p>
            <a:pPr marL="742950" marR="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physical</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(provided</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independent</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consultants);</a:t>
            </a: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0843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052567"/>
          </a:xfrm>
          <a:prstGeom prst="rect">
            <a:avLst/>
          </a:prstGeom>
          <a:noFill/>
        </p:spPr>
        <p:txBody>
          <a:bodyPr wrap="square">
            <a:spAutoFit/>
          </a:bodyPr>
          <a:lstStyle/>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(continued)</a:t>
            </a:r>
          </a:p>
          <a:p>
            <a:pPr marL="243205" marR="102235" algn="just">
              <a:lnSpc>
                <a:spcPct val="150000"/>
              </a:lnSpc>
              <a:spcBef>
                <a:spcPts val="435"/>
              </a:spcBef>
              <a:spcAft>
                <a:spcPts val="0"/>
              </a:spcAft>
            </a:pP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rtl="0">
              <a:lnSpc>
                <a:spcPct val="150000"/>
              </a:lnSpc>
              <a:spcBef>
                <a:spcPts val="22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11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X</a:t>
            </a:r>
            <a:r>
              <a:rPr lang="en-US" sz="1800" spc="1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over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particular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period);</a:t>
            </a:r>
          </a:p>
          <a:p>
            <a:pPr marL="742950" marR="10160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sales</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confirmation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borrower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meet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obligations</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any</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supplier</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has</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signed;</a:t>
            </a:r>
          </a:p>
          <a:p>
            <a:pPr marL="742950" marR="101600" lvl="1" indent="-285750">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economics</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ability</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to</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profitably</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facility</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as</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defined</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cash</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flow</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coverage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ratios</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incorporated</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9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loan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agreement.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654070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780971"/>
          </a:xfrm>
          <a:prstGeom prst="rect">
            <a:avLst/>
          </a:prstGeom>
          <a:noFill/>
        </p:spPr>
        <p:txBody>
          <a:bodyPr wrap="square">
            <a:spAutoFit/>
          </a:bodyPr>
          <a:lstStyle/>
          <a:p>
            <a:pPr marL="342900" marR="100330" lvl="0" indent="-342900" algn="just" rtl="0">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Liquidated damages in construction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construction of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is at a stage where commercial operations cannot be under-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taken or the project does not operate after completion at guaranteed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levels, the project company will still need to service debt and 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obligations. This can occur via ‘liquidated damage payments’ –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constitute an estimate by the contractor and project sponsor 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 arising from late or deficient performance. The advantage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liquidated damage clause is to avoid calculation of damages following a dispute. Enforceability of a liquidated damage clause, however, must be carefully considered, particularly in the international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context.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3362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2672976"/>
          </a:xfrm>
          <a:prstGeom prst="rect">
            <a:avLst/>
          </a:prstGeom>
          <a:noFill/>
        </p:spPr>
        <p:txBody>
          <a:bodyPr wrap="square">
            <a:spAutoFit/>
          </a:bodyPr>
          <a:lstStyle/>
          <a:p>
            <a:pPr marL="99060" marR="0">
              <a:spcBef>
                <a:spcPts val="850"/>
              </a:spcBef>
              <a:spcAft>
                <a:spcPts val="0"/>
              </a:spcAft>
            </a:pPr>
            <a:r>
              <a:rPr lang="en-US" sz="2400" b="1" dirty="0">
                <a:effectLst/>
                <a:highlight>
                  <a:srgbClr val="00FFFF"/>
                </a:highlight>
                <a:latin typeface="Tahoma" panose="020B0604030504040204" pitchFamily="34" charset="0"/>
                <a:ea typeface="Tahoma" panose="020B0604030504040204" pitchFamily="34" charset="0"/>
              </a:rPr>
              <a:t>2. Operational</a:t>
            </a:r>
            <a:r>
              <a:rPr lang="en-US" sz="2400" b="1" spc="-5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risks</a:t>
            </a:r>
          </a:p>
          <a:p>
            <a:pPr marL="99060" marR="0">
              <a:spcBef>
                <a:spcPts val="850"/>
              </a:spcBef>
              <a:spcAft>
                <a:spcPts val="0"/>
              </a:spcAft>
            </a:pPr>
            <a:endParaRPr lang="en-US" sz="2400" b="1" dirty="0">
              <a:effectLst/>
              <a:highlight>
                <a:srgbClr val="00FFFF"/>
              </a:highlight>
              <a:latin typeface="Tahoma" panose="020B0604030504040204" pitchFamily="34" charset="0"/>
              <a:ea typeface="Tahoma" panose="020B060403050404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Long term supply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many projects, long term requirements contracts are developed to provide the necessary raw material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supply at a predictable price to reduce this risk. In such cases,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supplier</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sufficient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57245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6089296"/>
          </a:xfrm>
          <a:prstGeom prst="rect">
            <a:avLst/>
          </a:prstGeom>
          <a:noFill/>
        </p:spPr>
        <p:txBody>
          <a:bodyPr wrap="square">
            <a:spAutoFit/>
          </a:bodyPr>
          <a:lstStyle/>
          <a:p>
            <a:pPr marL="342900" marR="100330" indent="-342900" algn="just">
              <a:lnSpc>
                <a:spcPct val="150000"/>
              </a:lnSpc>
              <a:spcBef>
                <a:spcPts val="940"/>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Take-or-pay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financiers</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minimize cash flow</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 entering into ‘take-or-pay’ contracts. This is a contract entered into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 the project company and a third party whereby the third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party agrees to purchase a specified amount of the project’s production</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whether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delivery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them.</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advantage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course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locks</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production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fixed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be below prevailing market prices but which are stable and locked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thereby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facilitating financial planning. The incentive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desire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certainty</a:t>
            </a:r>
            <a:r>
              <a:rPr lang="en-US" sz="1800"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supply in circumstances and at a price which otherwise might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unavailable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position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considerably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strengthened</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take-or-pay contract, as it can ensure that the proceeds of such contracts be paid into the lending bank’s account, an additional cash flow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monitoring</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purchaser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worthy if such arrangements are to provide the requisite comfort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bankers.</a:t>
            </a:r>
          </a:p>
          <a:p>
            <a:pPr marL="342900" marR="100330" indent="-342900" algn="just">
              <a:lnSpc>
                <a:spcPct val="150000"/>
              </a:lnSpc>
              <a:spcBef>
                <a:spcPts val="940"/>
              </a:spcBef>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41994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1" name="Picture 10">
            <a:extLst>
              <a:ext uri="{FF2B5EF4-FFF2-40B4-BE49-F238E27FC236}">
                <a16:creationId xmlns:a16="http://schemas.microsoft.com/office/drawing/2014/main" id="{16CAD3A4-3889-417C-B6FA-6F862B57B3B1}"/>
              </a:ext>
            </a:extLst>
          </p:cNvPr>
          <p:cNvPicPr>
            <a:picLocks noChangeAspect="1"/>
          </p:cNvPicPr>
          <p:nvPr/>
        </p:nvPicPr>
        <p:blipFill>
          <a:blip r:embed="rId3"/>
          <a:stretch>
            <a:fillRect/>
          </a:stretch>
        </p:blipFill>
        <p:spPr>
          <a:xfrm>
            <a:off x="317081" y="823583"/>
            <a:ext cx="11671719" cy="5805982"/>
          </a:xfrm>
          <a:prstGeom prst="rect">
            <a:avLst/>
          </a:prstGeom>
        </p:spPr>
      </p:pic>
    </p:spTree>
    <p:extLst>
      <p:ext uri="{BB962C8B-B14F-4D97-AF65-F5344CB8AC3E}">
        <p14:creationId xmlns:p14="http://schemas.microsoft.com/office/powerpoint/2010/main" val="2492383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6670159"/>
          </a:xfrm>
          <a:prstGeom prst="rect">
            <a:avLst/>
          </a:prstGeom>
          <a:noFill/>
        </p:spPr>
        <p:txBody>
          <a:bodyPr wrap="square">
            <a:spAutoFit/>
          </a:bodyPr>
          <a:lstStyle/>
          <a:p>
            <a:pPr marL="342900" marR="102235" indent="-342900" algn="just">
              <a:lnSpc>
                <a:spcPct val="150000"/>
              </a:lnSpc>
              <a:spcBef>
                <a:spcPts val="5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Take-and-pay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take-and-pay contract is similar to the take-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or-pay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except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buyer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obligated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product or service is actually delivered. Thus, a take-and-pay contract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does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contain</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unconditional</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a:t>
            </a: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55"/>
              </a:spcBef>
              <a:buFont typeface="Arial" panose="020B0604020202020204" pitchFamily="34" charset="0"/>
              <a:buChar char="■"/>
              <a:tabLst>
                <a:tab pos="243840" algn="l"/>
              </a:tabLst>
            </a:pPr>
            <a:r>
              <a:rPr lang="en-US" b="1" i="0" dirty="0">
                <a:solidFill>
                  <a:srgbClr val="222222"/>
                </a:solidFill>
                <a:effectLst/>
                <a:latin typeface="Trebuchet MS" panose="020B0603020202020204" pitchFamily="34" charset="0"/>
              </a:rPr>
              <a:t>A throughput contract </a:t>
            </a:r>
            <a:r>
              <a:rPr lang="en-US" b="0" i="0" dirty="0">
                <a:solidFill>
                  <a:srgbClr val="222222"/>
                </a:solidFill>
                <a:effectLst/>
                <a:latin typeface="Trebuchet MS" panose="020B0603020202020204" pitchFamily="34" charset="0"/>
              </a:rPr>
              <a:t>is an agreement between two parties wherein a service or commodity is secured by one of the parties for a specified period of time. </a:t>
            </a:r>
            <a:r>
              <a:rPr lang="en-US" b="0" i="0" u="sng" dirty="0">
                <a:solidFill>
                  <a:srgbClr val="222222"/>
                </a:solidFill>
                <a:effectLst/>
                <a:latin typeface="Trebuchet MS" panose="020B0603020202020204" pitchFamily="34" charset="0"/>
              </a:rPr>
              <a:t>A project company may use throughputs as an indirect form of financing for projects, by providing access to materials rather than actual money.</a:t>
            </a:r>
          </a:p>
          <a:p>
            <a:pPr algn="just">
              <a:lnSpc>
                <a:spcPct val="150000"/>
              </a:lnSpc>
            </a:pPr>
            <a:r>
              <a:rPr lang="en-US" b="0" i="0" dirty="0">
                <a:solidFill>
                  <a:srgbClr val="222222"/>
                </a:solidFill>
                <a:effectLst/>
                <a:latin typeface="Trebuchet MS" panose="020B0603020202020204" pitchFamily="34" charset="0"/>
              </a:rPr>
              <a:t>For example, an oil company might secure the use of an oil pipeline for a year by entering into a throughput contact with the pipeline holder. Once the throughput agreement is signed between the oil company and pipeline holder, in this example, the oil company has the right to pump its oil through the pipeline for the duration of the contract. The pipeline company is guaranteeing the oil company a form of transportation for the oil via the pipeline for a specified fee, hence providing the oil company with a needed material -- the pipeline -- to produce its fuel.</a:t>
            </a:r>
          </a:p>
          <a:p>
            <a:pPr algn="just">
              <a:lnSpc>
                <a:spcPct val="150000"/>
              </a:lnSpc>
            </a:pP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4152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4567019"/>
          </a:xfrm>
          <a:prstGeom prst="rect">
            <a:avLst/>
          </a:prstGeom>
          <a:noFill/>
        </p:spPr>
        <p:txBody>
          <a:bodyPr wrap="square">
            <a:spAutoFit/>
          </a:bodyPr>
          <a:lstStyle/>
          <a:p>
            <a:pPr marL="342900" marR="101600" lvl="0" indent="-342900" algn="just" rtl="0">
              <a:lnSpc>
                <a:spcPct val="150000"/>
              </a:lnSpc>
              <a:spcBef>
                <a:spcPts val="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Futures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a project financing, interest rate futures can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used to protect against funding costs and currency future to protect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foreign</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exchange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fluctuations.</a:t>
            </a:r>
          </a:p>
          <a:p>
            <a:pPr marR="101600" lvl="0" algn="just" rtl="0">
              <a:lnSpc>
                <a:spcPct val="150000"/>
              </a:lnSpc>
              <a:spcBef>
                <a:spcPts val="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965"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Forward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Forward contract on foreign exchange are used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hedging existing or anticipated currency exposures. Long term foreign exchange agreements can be used by project companies manage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currency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currency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p>
          <a:p>
            <a:pPr algn="just">
              <a:lnSpc>
                <a:spcPct val="150000"/>
              </a:lnSpc>
            </a:pPr>
            <a:r>
              <a:rPr lang="en-US" b="0" i="0" dirty="0">
                <a:solidFill>
                  <a:srgbClr val="202124"/>
                </a:solidFill>
                <a:effectLst/>
                <a:latin typeface="Trebuchet MS" panose="020B0603020202020204" pitchFamily="34" charset="0"/>
              </a:rPr>
              <a:t>A </a:t>
            </a:r>
            <a:r>
              <a:rPr lang="en-US" b="1" i="0" dirty="0">
                <a:solidFill>
                  <a:srgbClr val="202124"/>
                </a:solidFill>
                <a:effectLst/>
                <a:latin typeface="Trebuchet MS" panose="020B0603020202020204" pitchFamily="34" charset="0"/>
              </a:rPr>
              <a:t>forward contract</a:t>
            </a:r>
            <a:r>
              <a:rPr lang="en-US" b="0" i="0" dirty="0">
                <a:solidFill>
                  <a:srgbClr val="202124"/>
                </a:solidFill>
                <a:effectLst/>
                <a:latin typeface="Trebuchet MS" panose="020B0603020202020204" pitchFamily="34" charset="0"/>
              </a:rPr>
              <a:t> is a </a:t>
            </a:r>
            <a:r>
              <a:rPr lang="en-US" b="1" i="0" dirty="0">
                <a:solidFill>
                  <a:srgbClr val="202124"/>
                </a:solidFill>
                <a:effectLst/>
                <a:latin typeface="Trebuchet MS" panose="020B0603020202020204" pitchFamily="34" charset="0"/>
              </a:rPr>
              <a:t>foreign exchange</a:t>
            </a:r>
            <a:r>
              <a:rPr lang="en-US" b="0" i="0" dirty="0">
                <a:solidFill>
                  <a:srgbClr val="202124"/>
                </a:solidFill>
                <a:effectLst/>
                <a:latin typeface="Trebuchet MS" panose="020B0603020202020204" pitchFamily="34" charset="0"/>
              </a:rPr>
              <a:t> agreement to buy one </a:t>
            </a:r>
            <a:r>
              <a:rPr lang="en-US" b="1" i="0" dirty="0">
                <a:solidFill>
                  <a:srgbClr val="202124"/>
                </a:solidFill>
                <a:effectLst/>
                <a:latin typeface="Trebuchet MS" panose="020B0603020202020204" pitchFamily="34" charset="0"/>
              </a:rPr>
              <a:t>currency</a:t>
            </a:r>
            <a:r>
              <a:rPr lang="en-US" b="0" i="0" dirty="0">
                <a:solidFill>
                  <a:srgbClr val="202124"/>
                </a:solidFill>
                <a:effectLst/>
                <a:latin typeface="Trebuchet MS" panose="020B0603020202020204" pitchFamily="34" charset="0"/>
              </a:rPr>
              <a:t> by selling another on a specified date within the next 12 months at a price agreed on now, known as the </a:t>
            </a:r>
            <a:r>
              <a:rPr lang="en-US" b="1" i="0" dirty="0">
                <a:solidFill>
                  <a:srgbClr val="202124"/>
                </a:solidFill>
                <a:effectLst/>
                <a:latin typeface="Trebuchet MS" panose="020B0603020202020204" pitchFamily="34" charset="0"/>
              </a:rPr>
              <a:t>forward</a:t>
            </a:r>
            <a:r>
              <a:rPr lang="en-US" b="0" i="0" dirty="0">
                <a:solidFill>
                  <a:srgbClr val="202124"/>
                </a:solidFill>
                <a:effectLst/>
                <a:latin typeface="Trebuchet MS" panose="020B0603020202020204" pitchFamily="34" charset="0"/>
              </a:rPr>
              <a:t> rate. The </a:t>
            </a:r>
            <a:r>
              <a:rPr lang="en-US" b="1" i="0" dirty="0">
                <a:solidFill>
                  <a:srgbClr val="202124"/>
                </a:solidFill>
                <a:effectLst/>
                <a:latin typeface="Trebuchet MS" panose="020B0603020202020204" pitchFamily="34" charset="0"/>
              </a:rPr>
              <a:t>forward</a:t>
            </a:r>
            <a:r>
              <a:rPr lang="en-US" b="0" i="0" dirty="0">
                <a:solidFill>
                  <a:srgbClr val="202124"/>
                </a:solidFill>
                <a:effectLst/>
                <a:latin typeface="Trebuchet MS" panose="020B0603020202020204" pitchFamily="34" charset="0"/>
              </a:rPr>
              <a:t> rate is the </a:t>
            </a:r>
            <a:r>
              <a:rPr lang="en-US" b="1" i="0" dirty="0">
                <a:solidFill>
                  <a:srgbClr val="202124"/>
                </a:solidFill>
                <a:effectLst/>
                <a:latin typeface="Trebuchet MS" panose="020B0603020202020204" pitchFamily="34" charset="0"/>
              </a:rPr>
              <a:t>exchange</a:t>
            </a:r>
            <a:r>
              <a:rPr lang="en-US" b="0" i="0" dirty="0">
                <a:solidFill>
                  <a:srgbClr val="202124"/>
                </a:solidFill>
                <a:effectLst/>
                <a:latin typeface="Trebuchet MS" panose="020B0603020202020204" pitchFamily="34" charset="0"/>
              </a:rPr>
              <a:t> rate you agree on today to transfer your </a:t>
            </a:r>
            <a:r>
              <a:rPr lang="en-US" b="1" i="0" dirty="0">
                <a:solidFill>
                  <a:srgbClr val="202124"/>
                </a:solidFill>
                <a:effectLst/>
                <a:latin typeface="Trebuchet MS" panose="020B0603020202020204" pitchFamily="34" charset="0"/>
              </a:rPr>
              <a:t>currency</a:t>
            </a:r>
            <a:r>
              <a:rPr lang="en-US" b="0" i="0" dirty="0">
                <a:solidFill>
                  <a:srgbClr val="202124"/>
                </a:solidFill>
                <a:effectLst/>
                <a:latin typeface="Trebuchet MS" panose="020B0603020202020204" pitchFamily="34" charset="0"/>
              </a:rPr>
              <a:t> later.</a:t>
            </a: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253754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4138697"/>
          </a:xfrm>
          <a:prstGeom prst="rect">
            <a:avLst/>
          </a:prstGeom>
          <a:noFill/>
        </p:spPr>
        <p:txBody>
          <a:bodyPr wrap="square">
            <a:spAutoFit/>
          </a:bodyPr>
          <a:lstStyle/>
          <a:p>
            <a:pPr marL="342900" marR="101600" lvl="0" indent="-342900" algn="just" rtl="0">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Options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call option gives the buyer a maximum price (the strike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 and a put option gives the buyer a minimum price (the strike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 at which the underlying product can be sold. Project companies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 therefore use calls and puts to control input and output prices.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naturally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equal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option</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endParaRPr lang="ar-EG"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rtl="0">
              <a:lnSpc>
                <a:spcPct val="150000"/>
              </a:lnSpc>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Swaps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 mitigate financial risks. There are currency swaps,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interest rate swaps and commodity swaps. An interest rate swap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create a source of lower cost debt or higher yielding assets, and provide access to an otherwise unavailable source of funds. A commodity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swap</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used</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outputs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inputs</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4987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644669"/>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impossible to mitigate all risks pertaining to a specific project. One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way to avoid entering into potentially high risk lending situations,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reducing political risk, is to lend through, or in conjunction with, 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lateral agencies such as the World Bank, the EDRD and other regional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development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ADB.</a:t>
            </a:r>
          </a:p>
          <a:p>
            <a:pPr marL="0" marR="0" algn="just">
              <a:lnSpc>
                <a:spcPct val="150000"/>
              </a:lnSpc>
              <a:spcBef>
                <a:spcPts val="1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rationale behind this is that when one or more of these agencies is</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involved in a project, the risk of an uncooperative or unhelpful attitude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country</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reduced</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unlikely to want to offend any of these agencies for fear of cutting off a valuable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source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future.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043733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355394"/>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 (continued)</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ways</a:t>
            </a:r>
            <a:r>
              <a:rPr lang="en-US" sz="1800" b="1" u="sng"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b="1"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protecting</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political</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include:</a:t>
            </a:r>
          </a:p>
          <a:p>
            <a:pPr marL="342900" marR="99695" lvl="0" indent="-342900" algn="just" rtl="0">
              <a:lnSpc>
                <a:spcPct val="150000"/>
              </a:lnSpc>
              <a:spcBef>
                <a:spcPts val="5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Obtaining assurances from the relevant government departments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host country, especially as regards the availability of consents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permits. This is only needed when the country is not having democracy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imposed</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hyperpowers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waging</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extra-legal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preemptive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wars.</a:t>
            </a:r>
          </a:p>
          <a:p>
            <a:pPr marR="99695" lvl="0" algn="just" rtl="0">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The central bank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guarantee the availability of hard currency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export in connection with the project provided appropriate individuals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lobbied</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assiduously.</a:t>
            </a:r>
          </a:p>
          <a:p>
            <a:pPr marR="102235" lvl="0" algn="just">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2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Thorough review of the legal and regulatory regime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country</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where the project is to be located is essential so as to ensure that all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laws and regulations are complied with and all procedures are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fol</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lowed correctly, therefore reducing the scope for challenge at a future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 In countries with primitive legal systems and ‘commission hungry’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 officials, such ambiguities should be clearly identified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 to enable an accurate risk assessment and loan pricing 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833736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207947"/>
          </a:xfrm>
          <a:prstGeom prst="rect">
            <a:avLst/>
          </a:prstGeom>
          <a:noFill/>
        </p:spPr>
        <p:txBody>
          <a:bodyPr wrap="square">
            <a:spAutoFit/>
          </a:bodyPr>
          <a:lstStyle/>
          <a:p>
            <a:pPr marL="99060" marR="0" algn="just">
              <a:spcBef>
                <a:spcPts val="465"/>
              </a:spcBef>
              <a:spcAft>
                <a:spcPts val="0"/>
              </a:spcAft>
            </a:pPr>
            <a:r>
              <a:rPr lang="en-US" sz="2400" b="1" dirty="0">
                <a:effectLst/>
                <a:highlight>
                  <a:srgbClr val="00FFFF"/>
                </a:highlight>
                <a:latin typeface="Tahoma" panose="020B0604030504040204" pitchFamily="34" charset="0"/>
                <a:ea typeface="Tahoma" panose="020B0604030504040204" pitchFamily="34" charset="0"/>
              </a:rPr>
              <a:t>The</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joint venture</a:t>
            </a: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Joint ventures are often used in project finance. A definition of a joint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venture, aka ‘joint development company’, is when two or more parties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 to develop a project or series of projects. Joint ventures might include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entities with different but complementary skills, e.g. a construction company, a project developer and a consultancy with the requisite legal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political skills to ensure project success in the host country (see political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 previously). Joint ventures can provide credit enhancement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overall project risk profile, thereby rendering the loan facility more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attractive (from a risk as well as pricing viewpoint) to the financial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markets.</a:t>
            </a:r>
          </a:p>
          <a:p>
            <a:pPr marR="102235" lvl="0" algn="just">
              <a:lnSpc>
                <a:spcPct val="150000"/>
              </a:lnSpc>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54510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741700"/>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825"/>
              </a:spcBef>
              <a:spcAft>
                <a:spcPts val="0"/>
              </a:spcAft>
            </a:pPr>
            <a:r>
              <a:rPr lang="en-US" sz="1800" b="1" dirty="0">
                <a:effectLst/>
                <a:latin typeface="Verdana" panose="020B0604030504040204" pitchFamily="34" charset="0"/>
                <a:ea typeface="Tahoma" panose="020B0604030504040204" pitchFamily="34" charset="0"/>
              </a:rPr>
              <a:t>Role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project</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287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 is an aspect of project finance which concerns the project sponsors and the lenders equally. Lenders view insurance as an integral and</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key element of their overall security package for a project, especially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event of a major casualty or disaster. It is, therefore essential to 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appropriate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a:lnSpc>
                <a:spcPct val="150000"/>
              </a:lnSpc>
              <a:spcBef>
                <a:spcPts val="1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policy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 restored to operability should an accident or force majeure cause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contractual failure. Lenders may also require insurance against business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interruption. This will result in a cash transfer to the lenders, who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then decide whether to permit the insurance proceeds to be used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rebuild the damaged assets or whether to apply the insurance monies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towards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debt.</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144061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616025"/>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1600" indent="-635" algn="just">
              <a:lnSpc>
                <a:spcPct val="150000"/>
              </a:lnSpc>
              <a:spcBef>
                <a:spcPts val="935"/>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There are several types of insurance policies available to cover risks in</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 financings. Some of these are described below.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Note that not all</a:t>
            </a:r>
            <a:r>
              <a:rPr lang="en-US" sz="1800" u="sng" spc="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types</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are</a:t>
            </a:r>
            <a:r>
              <a:rPr lang="en-US" sz="1800" u="sng" spc="13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appropriate</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since</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legislation</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changes</a:t>
            </a:r>
            <a:r>
              <a:rPr lang="en-US" sz="1800" u="sng" spc="11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from</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to</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p>
          <a:p>
            <a:pPr marL="99060" marR="101600" indent="-635" algn="just">
              <a:lnSpc>
                <a:spcPct val="150000"/>
              </a:lnSpc>
              <a:spcBef>
                <a:spcPts val="935"/>
              </a:spcBef>
              <a:spcAft>
                <a:spcPts val="0"/>
              </a:spcAft>
            </a:pPr>
            <a:endParaRPr lang="en-US" sz="18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285750" marR="0" indent="-285750" algn="just">
              <a:lnSpc>
                <a:spcPct val="150000"/>
              </a:lnSpc>
              <a:spcBef>
                <a:spcPts val="0"/>
              </a:spcBef>
              <a:spcAft>
                <a:spcPts val="0"/>
              </a:spcAft>
              <a:buFont typeface="Wingdings" panose="05000000000000000000" pitchFamily="2" charset="2"/>
              <a:buChar char="§"/>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risks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1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typically</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builder’s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 insurance to pay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direct loss or damage occurring to the work during</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R="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Advanced loss of revenue</a:t>
            </a:r>
            <a:r>
              <a:rPr lang="en-US" sz="1800"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Advanced loss of revenue insurance protects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potential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revenue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delays</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7788791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908686"/>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 (continued)</a:t>
            </a:r>
            <a:endParaRPr lang="en-US" sz="1800" b="1" dirty="0">
              <a:effectLst/>
              <a:latin typeface="Tahoma" panose="020B0604030504040204" pitchFamily="34" charset="0"/>
              <a:ea typeface="Tahoma" panose="020B0604030504040204" pitchFamily="34" charset="0"/>
            </a:endParaRPr>
          </a:p>
          <a:p>
            <a:pPr marL="342900" marR="10287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cargo</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cargo insurance is available to provide protection against loss or damage caused to equipment and materials 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transit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shipper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site.</a:t>
            </a:r>
          </a:p>
          <a:p>
            <a:pPr marR="102870" lvl="0" algn="just">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financial</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consequences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 of revenue as a result of a delay following an insured loss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lvl="0" algn="just">
              <a:spcBef>
                <a:spcPts val="1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Third party liability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party liability coverage provides protection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 damage and losses attributable to legal liability for bodily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injury</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algn="just">
              <a:lnSpc>
                <a:spcPct val="150000"/>
              </a:lnSpc>
              <a:spcBef>
                <a:spcPts val="1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Warranty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Warranties extend protection to the project after the project is completed. Most are limited to obligations to repair or replace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defective construction or equipment. Warranties are 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considered ‘quasi-insurance’ because they may provide compensation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defects</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covered</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22812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434197"/>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805"/>
              </a:spcBef>
              <a:spcAft>
                <a:spcPts val="0"/>
              </a:spcAft>
            </a:pPr>
            <a:r>
              <a:rPr lang="en-US" sz="1800" b="1" dirty="0">
                <a:effectLst/>
                <a:latin typeface="Verdana" panose="020B0604030504040204" pitchFamily="34" charset="0"/>
                <a:ea typeface="Tahoma" panose="020B0604030504040204" pitchFamily="34" charset="0"/>
              </a:rPr>
              <a:t>Performance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and</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payment</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bonds</a:t>
            </a:r>
            <a:endParaRPr lang="en-US" sz="1800" b="1" dirty="0">
              <a:effectLst/>
              <a:latin typeface="Tahoma" panose="020B0604030504040204" pitchFamily="34" charset="0"/>
              <a:ea typeface="Tahoma" panose="020B0604030504040204" pitchFamily="34" charset="0"/>
            </a:endParaRPr>
          </a:p>
          <a:p>
            <a:pPr marL="342900" marR="101600" lvl="0" indent="-342900" algn="just">
              <a:lnSpc>
                <a:spcPct val="150000"/>
              </a:lnSpc>
              <a:spcBef>
                <a:spcPts val="93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Bid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used typically by a host government that desires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 that the project sponsor that wins a bid for an infrastructure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facility</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proceeds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033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Performance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a surety bond issued by an insurance company or a bank to guarantee satisfactory completion of a project by a contractor, and is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assigned</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collateral.</a:t>
            </a: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Payment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callable if the contractor fails to pay some amount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terms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L="342900" marR="100965"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money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bonds.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money bonds to the project company as security for project completion. The contractor can then receive and use the money that would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otherwise be retained. If construction is not completed,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 can apply the contingency amount covered by the bond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38298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2130455"/>
          </a:xfrm>
          <a:prstGeom prst="rect">
            <a:avLst/>
          </a:prstGeom>
          <a:noFill/>
        </p:spPr>
        <p:txBody>
          <a:bodyPr wrap="square">
            <a:spAutoFit/>
          </a:bodyPr>
          <a:lstStyle/>
          <a:p>
            <a:pPr marL="99060" marR="0">
              <a:spcBef>
                <a:spcPts val="870"/>
              </a:spcBef>
              <a:spcAft>
                <a:spcPts val="0"/>
              </a:spcAft>
            </a:pPr>
            <a:r>
              <a:rPr lang="en-US" sz="2400" b="1" dirty="0">
                <a:effectLst/>
                <a:highlight>
                  <a:srgbClr val="00FFFF"/>
                </a:highlight>
                <a:latin typeface="Verdana" panose="020B0604030504040204" pitchFamily="34" charset="0"/>
                <a:ea typeface="Tahoma" panose="020B0604030504040204" pitchFamily="34" charset="0"/>
              </a:rPr>
              <a:t>Reinsurance</a:t>
            </a:r>
            <a:endParaRPr lang="en-US" sz="2400" b="1" dirty="0">
              <a:effectLst/>
              <a:highlight>
                <a:srgbClr val="00FFFF"/>
              </a:highlight>
              <a:latin typeface="Tahoma" panose="020B0604030504040204" pitchFamily="34" charset="0"/>
              <a:ea typeface="Tahoma" panose="020B0604030504040204" pitchFamily="34" charset="0"/>
            </a:endParaRPr>
          </a:p>
          <a:p>
            <a:pPr marL="99060" marR="10414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made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reinsurers.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because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principal insurer does not have the capacity to absorb the full risk 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689402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62653-449B-4996-BF29-99D522693FFD}"/>
              </a:ext>
            </a:extLst>
          </p:cNvPr>
          <p:cNvSpPr>
            <a:spLocks noGrp="1"/>
          </p:cNvSpPr>
          <p:nvPr>
            <p:ph type="title"/>
          </p:nvPr>
        </p:nvSpPr>
        <p:spPr>
          <a:xfrm>
            <a:off x="838200" y="308854"/>
            <a:ext cx="10515600" cy="1325563"/>
          </a:xfrm>
        </p:spPr>
        <p:txBody>
          <a:bodyPr/>
          <a:lstStyle/>
          <a:p>
            <a:pPr algn="ctr"/>
            <a:r>
              <a:rPr lang="en-US" b="1" dirty="0">
                <a:highlight>
                  <a:srgbClr val="00FFFF"/>
                </a:highlight>
              </a:rPr>
              <a:t>Question</a:t>
            </a:r>
          </a:p>
        </p:txBody>
      </p:sp>
      <p:sp>
        <p:nvSpPr>
          <p:cNvPr id="3" name="Content Placeholder 2">
            <a:extLst>
              <a:ext uri="{FF2B5EF4-FFF2-40B4-BE49-F238E27FC236}">
                <a16:creationId xmlns:a16="http://schemas.microsoft.com/office/drawing/2014/main" id="{6B947BB4-3A14-44E6-AB83-EEBF1B471759}"/>
              </a:ext>
            </a:extLst>
          </p:cNvPr>
          <p:cNvSpPr>
            <a:spLocks noGrp="1"/>
          </p:cNvSpPr>
          <p:nvPr>
            <p:ph idx="1"/>
          </p:nvPr>
        </p:nvSpPr>
        <p:spPr>
          <a:xfrm>
            <a:off x="323556" y="1825625"/>
            <a:ext cx="11030243" cy="4351338"/>
          </a:xfrm>
        </p:spPr>
        <p:txBody>
          <a:bodyPr/>
          <a:lstStyle/>
          <a:p>
            <a:pPr marL="0" indent="0">
              <a:buNone/>
            </a:pPr>
            <a:r>
              <a:rPr lang="en-US" sz="2800" b="1" dirty="0">
                <a:effectLst/>
                <a:latin typeface="Trebuchet MS" panose="020B0603020202020204" pitchFamily="34" charset="0"/>
                <a:ea typeface="Trebuchet MS" panose="020B0603020202020204" pitchFamily="34" charset="0"/>
                <a:cs typeface="Trebuchet MS" panose="020B0603020202020204" pitchFamily="34" charset="0"/>
              </a:rPr>
              <a:t>T</a:t>
            </a:r>
            <a:r>
              <a:rPr lang="en-US" sz="2800" b="1" dirty="0">
                <a:effectLst/>
                <a:latin typeface="Times New Roman" panose="02020603050405020304" pitchFamily="18" charset="0"/>
                <a:ea typeface="Trebuchet MS" panose="020B0603020202020204" pitchFamily="34" charset="0"/>
                <a:cs typeface="Times New Roman" panose="02020603050405020304" pitchFamily="18" charset="0"/>
              </a:rPr>
              <a:t>rue or false and Why?</a:t>
            </a:r>
          </a:p>
          <a:p>
            <a:pPr marL="0" indent="0">
              <a:buNone/>
            </a:pPr>
            <a:endParaRPr lang="en-US" sz="2800" b="1"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50000"/>
              </a:lnSpc>
              <a:buNone/>
            </a:pPr>
            <a:r>
              <a:rPr lang="en-US" sz="2800" dirty="0">
                <a:effectLst/>
                <a:latin typeface="Times New Roman" panose="02020603050405020304" pitchFamily="18" charset="0"/>
                <a:ea typeface="Trebuchet MS" panose="020B0603020202020204" pitchFamily="34" charset="0"/>
                <a:cs typeface="Times New Roman" panose="02020603050405020304" pitchFamily="18" charset="0"/>
              </a:rPr>
              <a:t>Long term supply contract</a:t>
            </a:r>
            <a:r>
              <a:rPr lang="en-US" dirty="0">
                <a:latin typeface="Times New Roman" panose="02020603050405020304" pitchFamily="18" charset="0"/>
                <a:cs typeface="Times New Roman" panose="02020603050405020304" pitchFamily="18" charset="0"/>
              </a:rPr>
              <a:t> is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popular with lenders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since they avoid gaps appearing in the contract structure and disputes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between the subcontractors as to where particular risks lie.</a:t>
            </a:r>
          </a:p>
        </p:txBody>
      </p:sp>
      <p:pic>
        <p:nvPicPr>
          <p:cNvPr id="4" name="Picture 3">
            <a:extLst>
              <a:ext uri="{FF2B5EF4-FFF2-40B4-BE49-F238E27FC236}">
                <a16:creationId xmlns:a16="http://schemas.microsoft.com/office/drawing/2014/main" id="{4B4D981A-A7A0-481D-950E-7BA18CCB2C23}"/>
              </a:ext>
            </a:extLst>
          </p:cNvPr>
          <p:cNvPicPr>
            <a:picLocks noChangeAspect="1"/>
          </p:cNvPicPr>
          <p:nvPr/>
        </p:nvPicPr>
        <p:blipFill>
          <a:blip r:embed="rId2"/>
          <a:stretch>
            <a:fillRect/>
          </a:stretch>
        </p:blipFill>
        <p:spPr>
          <a:xfrm>
            <a:off x="11117189" y="117646"/>
            <a:ext cx="902286" cy="890093"/>
          </a:xfrm>
          <a:prstGeom prst="rect">
            <a:avLst/>
          </a:prstGeom>
        </p:spPr>
      </p:pic>
    </p:spTree>
    <p:extLst>
      <p:ext uri="{BB962C8B-B14F-4D97-AF65-F5344CB8AC3E}">
        <p14:creationId xmlns:p14="http://schemas.microsoft.com/office/powerpoint/2010/main" val="2045692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3892-5286-4A4F-9EA4-A320EF89BEDB}"/>
              </a:ext>
            </a:extLst>
          </p:cNvPr>
          <p:cNvSpPr>
            <a:spLocks noGrp="1"/>
          </p:cNvSpPr>
          <p:nvPr>
            <p:ph type="title"/>
          </p:nvPr>
        </p:nvSpPr>
        <p:spPr>
          <a:xfrm>
            <a:off x="4965430" y="629268"/>
            <a:ext cx="6586491" cy="1286160"/>
          </a:xfrm>
        </p:spPr>
        <p:txBody>
          <a:bodyPr anchor="b">
            <a:normAutofit/>
          </a:bodyPr>
          <a:lstStyle/>
          <a:p>
            <a:pPr algn="ctr"/>
            <a:r>
              <a:rPr lang="en-US" b="1" dirty="0">
                <a:solidFill>
                  <a:schemeClr val="accent1">
                    <a:lumMod val="75000"/>
                  </a:schemeClr>
                </a:solidFill>
              </a:rPr>
              <a:t>Reference</a:t>
            </a:r>
          </a:p>
        </p:txBody>
      </p:sp>
      <p:sp>
        <p:nvSpPr>
          <p:cNvPr id="3" name="Content Placeholder 2">
            <a:extLst>
              <a:ext uri="{FF2B5EF4-FFF2-40B4-BE49-F238E27FC236}">
                <a16:creationId xmlns:a16="http://schemas.microsoft.com/office/drawing/2014/main" id="{C6EC89B1-EBEA-4780-B9B3-084E6CDF8451}"/>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Arial" panose="020B0604020202020204" pitchFamily="34" charset="0"/>
              </a:rPr>
              <a:t>Fight, A. (2005). </a:t>
            </a:r>
            <a:r>
              <a:rPr lang="en-US" sz="2000" b="0" i="1" dirty="0">
                <a:effectLst/>
                <a:latin typeface="Arial" panose="020B0604020202020204" pitchFamily="34" charset="0"/>
              </a:rPr>
              <a:t>Introduction to project finance</a:t>
            </a:r>
            <a:r>
              <a:rPr lang="en-US" sz="2000" b="0" i="0" dirty="0">
                <a:effectLst/>
                <a:latin typeface="Arial" panose="020B0604020202020204" pitchFamily="34" charset="0"/>
              </a:rPr>
              <a:t>. Elsevier.</a:t>
            </a:r>
            <a:endParaRPr lang="en-US" sz="2000" dirty="0">
              <a:latin typeface="Trebuchet MS" panose="020B0603020202020204" pitchFamily="34" charset="0"/>
            </a:endParaRPr>
          </a:p>
        </p:txBody>
      </p:sp>
      <p:pic>
        <p:nvPicPr>
          <p:cNvPr id="5" name="Picture 4" descr="Diagram&#10;&#10;Description automatically generated with medium confidence">
            <a:extLst>
              <a:ext uri="{FF2B5EF4-FFF2-40B4-BE49-F238E27FC236}">
                <a16:creationId xmlns:a16="http://schemas.microsoft.com/office/drawing/2014/main" id="{146DCC7F-4755-43F5-996C-4E5E699E6F27}"/>
              </a:ext>
            </a:extLst>
          </p:cNvPr>
          <p:cNvPicPr>
            <a:picLocks noChangeAspect="1"/>
          </p:cNvPicPr>
          <p:nvPr/>
        </p:nvPicPr>
        <p:blipFill rotWithShape="1">
          <a:blip r:embed="rId2"/>
          <a:srcRect l="2766" r="-2" b="-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2C57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E58E3FD3-25EB-442E-AEA4-87F437F690EF}"/>
              </a:ext>
            </a:extLst>
          </p:cNvPr>
          <p:cNvPicPr>
            <a:picLocks noChangeAspect="1"/>
          </p:cNvPicPr>
          <p:nvPr/>
        </p:nvPicPr>
        <p:blipFill>
          <a:blip r:embed="rId3"/>
          <a:stretch>
            <a:fillRect/>
          </a:stretch>
        </p:blipFill>
        <p:spPr>
          <a:xfrm>
            <a:off x="11153726" y="24618"/>
            <a:ext cx="902286" cy="890093"/>
          </a:xfrm>
          <a:prstGeom prst="rect">
            <a:avLst/>
          </a:prstGeom>
        </p:spPr>
      </p:pic>
    </p:spTree>
    <p:extLst>
      <p:ext uri="{BB962C8B-B14F-4D97-AF65-F5344CB8AC3E}">
        <p14:creationId xmlns:p14="http://schemas.microsoft.com/office/powerpoint/2010/main" val="19429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536</TotalTime>
  <Words>3556</Words>
  <Application>Microsoft Office PowerPoint</Application>
  <PresentationFormat>Widescreen</PresentationFormat>
  <Paragraphs>219</Paragraphs>
  <Slides>31</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31</vt:i4>
      </vt:variant>
    </vt:vector>
  </HeadingPairs>
  <TitlesOfParts>
    <vt:vector size="44" baseType="lpstr">
      <vt:lpstr>MS UI Gothic</vt:lpstr>
      <vt:lpstr>Arial</vt:lpstr>
      <vt:lpstr>Arial</vt:lpstr>
      <vt:lpstr>Calibri</vt:lpstr>
      <vt:lpstr>Calibri Light</vt:lpstr>
      <vt:lpstr>Georgia</vt:lpstr>
      <vt:lpstr>Tahoma</vt:lpstr>
      <vt:lpstr>Times New Roman</vt:lpstr>
      <vt:lpstr>Trebuchet MS</vt:lpstr>
      <vt:lpstr>Verdana</vt:lpstr>
      <vt:lpstr>Wingdings</vt:lpstr>
      <vt:lpstr>Office Theme</vt:lpstr>
      <vt:lpstr>2_Office Theme</vt:lpstr>
      <vt:lpstr>Project Financial Management  Prepared by  Dr. Walaa Mohamed Lecture 5</vt:lpstr>
      <vt:lpstr>Objective of this lecture</vt:lpstr>
      <vt:lpstr>Risk periods</vt:lpstr>
      <vt:lpstr>Risk periods</vt:lpstr>
      <vt:lpstr>Risk periods</vt:lpstr>
      <vt:lpstr>Risk periods</vt:lpstr>
      <vt:lpstr>Risk periods</vt:lpstr>
      <vt:lpstr>Risk periods</vt:lpstr>
      <vt:lpstr>Risk periods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Question</vt:lpstr>
      <vt:lpstr>Reference</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5</dc:title>
  <dc:creator>ولاء محمد محمود بدر عامر</dc:creator>
  <cp:lastModifiedBy>ولاء محمد محمود بدر عامر</cp:lastModifiedBy>
  <cp:revision>31</cp:revision>
  <dcterms:created xsi:type="dcterms:W3CDTF">2021-06-17T19:45:46Z</dcterms:created>
  <dcterms:modified xsi:type="dcterms:W3CDTF">2021-07-01T07:20:05Z</dcterms:modified>
</cp:coreProperties>
</file>