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1.xml" ContentType="application/vnd.openxmlformats-officedocument.drawingml.diagramData+xml"/>
  <Override PartName="/ppt/slides/slide34.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33.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4.xml" ContentType="application/vnd.openxmlformats-officedocument.presentationml.slide+xml"/>
  <Override PartName="/ppt/slides/slide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4.xml" ContentType="application/vnd.openxmlformats-officedocument.presentationml.slideLayout+xml"/>
  <Override PartName="/ppt/notesSlides/notesSlide3.xml" ContentType="application/vnd.openxmlformats-officedocument.presentationml.notesSlide+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503" r:id="rId3"/>
    <p:sldId id="276" r:id="rId4"/>
    <p:sldId id="516" r:id="rId5"/>
    <p:sldId id="517" r:id="rId6"/>
    <p:sldId id="518" r:id="rId7"/>
    <p:sldId id="519" r:id="rId8"/>
    <p:sldId id="256" r:id="rId9"/>
    <p:sldId id="520" r:id="rId10"/>
    <p:sldId id="521" r:id="rId11"/>
    <p:sldId id="522" r:id="rId12"/>
    <p:sldId id="523" r:id="rId13"/>
    <p:sldId id="481" r:id="rId14"/>
    <p:sldId id="513" r:id="rId15"/>
    <p:sldId id="514" r:id="rId16"/>
    <p:sldId id="515" r:id="rId17"/>
    <p:sldId id="482" r:id="rId18"/>
    <p:sldId id="483" r:id="rId19"/>
    <p:sldId id="485" r:id="rId20"/>
    <p:sldId id="486" r:id="rId21"/>
    <p:sldId id="487" r:id="rId22"/>
    <p:sldId id="488" r:id="rId23"/>
    <p:sldId id="489" r:id="rId24"/>
    <p:sldId id="490" r:id="rId25"/>
    <p:sldId id="491" r:id="rId26"/>
    <p:sldId id="492" r:id="rId27"/>
    <p:sldId id="493" r:id="rId28"/>
    <p:sldId id="494" r:id="rId29"/>
    <p:sldId id="495" r:id="rId30"/>
    <p:sldId id="496" r:id="rId31"/>
    <p:sldId id="497" r:id="rId32"/>
    <p:sldId id="504" r:id="rId33"/>
    <p:sldId id="498" r:id="rId34"/>
    <p:sldId id="510" r:id="rId35"/>
    <p:sldId id="511" r:id="rId36"/>
    <p:sldId id="507" r:id="rId37"/>
    <p:sldId id="506" r:id="rId38"/>
    <p:sldId id="499" r:id="rId39"/>
    <p:sldId id="51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3"/>
            <p14:sldId id="276"/>
            <p14:sldId id="516"/>
            <p14:sldId id="517"/>
            <p14:sldId id="518"/>
            <p14:sldId id="519"/>
            <p14:sldId id="256"/>
            <p14:sldId id="520"/>
            <p14:sldId id="521"/>
            <p14:sldId id="522"/>
            <p14:sldId id="523"/>
            <p14:sldId id="481"/>
            <p14:sldId id="513"/>
            <p14:sldId id="514"/>
            <p14:sldId id="515"/>
            <p14:sldId id="482"/>
            <p14:sldId id="483"/>
            <p14:sldId id="485"/>
            <p14:sldId id="486"/>
            <p14:sldId id="487"/>
            <p14:sldId id="488"/>
            <p14:sldId id="489"/>
            <p14:sldId id="490"/>
            <p14:sldId id="491"/>
            <p14:sldId id="492"/>
            <p14:sldId id="493"/>
            <p14:sldId id="494"/>
            <p14:sldId id="495"/>
            <p14:sldId id="496"/>
            <p14:sldId id="497"/>
            <p14:sldId id="504"/>
            <p14:sldId id="498"/>
            <p14:sldId id="510"/>
            <p14:sldId id="511"/>
            <p14:sldId id="507"/>
            <p14:sldId id="506"/>
            <p14:sldId id="499"/>
            <p14:sldId id="5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405" autoAdjust="0"/>
    <p:restoredTop sz="93738" autoAdjust="0"/>
  </p:normalViewPr>
  <p:slideViewPr>
    <p:cSldViewPr snapToGrid="0">
      <p:cViewPr varScale="1">
        <p:scale>
          <a:sx n="73" d="100"/>
          <a:sy n="73" d="100"/>
        </p:scale>
        <p:origin x="60" y="4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diagrams/_rels/drawing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A20F71-E75F-4F62-9BEA-0551C70BA871}" type="doc">
      <dgm:prSet loTypeId="urn:microsoft.com/office/officeart/2009/layout/CirclePictureHierarchy" loCatId="hierarchy" qsTypeId="urn:microsoft.com/office/officeart/2005/8/quickstyle/3d3" qsCatId="3D" csTypeId="urn:microsoft.com/office/officeart/2005/8/colors/accent1_2" csCatId="accent1" phldr="1"/>
      <dgm:spPr/>
      <dgm:t>
        <a:bodyPr/>
        <a:lstStyle/>
        <a:p>
          <a:endParaRPr lang="en-US"/>
        </a:p>
      </dgm:t>
    </dgm:pt>
    <dgm:pt modelId="{5F672199-4D4C-472A-82AB-6830CDA1A55E}">
      <dgm:prSet phldrT="[Tex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p>
      </dgm:t>
    </dgm:pt>
    <dgm:pt modelId="{64D93BA7-E7F8-4FC4-A678-03DDEC619AC7}" type="parTrans" cxnId="{1AE6F954-EAD2-4FA5-BBF8-C33F65E8E835}">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FC8182E7-DFDA-4A5C-AE38-5320EB20DEB5}" type="sibTrans" cxnId="{1AE6F954-EAD2-4FA5-BBF8-C33F65E8E835}">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E090C0E8-3A19-46C3-BDE7-C18224576217}">
      <dgm:prSet phldrT="[Tex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Need Theories</a:t>
          </a:r>
        </a:p>
      </dgm:t>
    </dgm:pt>
    <dgm:pt modelId="{37AD0342-875B-4C6E-B424-91A160841E1D}" type="parTrans" cxnId="{8132CD3A-8E5C-4D73-9C74-D87BE034D413}">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960B20AE-3A05-4620-9244-52C01D5CCA1C}" type="sibTrans" cxnId="{8132CD3A-8E5C-4D73-9C74-D87BE034D413}">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082FFE1E-9A3B-43F5-AAEA-E0E90635D984}">
      <dgm:prSet phldrT="[Tex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Process Theories</a:t>
          </a:r>
        </a:p>
      </dgm:t>
    </dgm:pt>
    <dgm:pt modelId="{63F088A0-576E-4968-9CB9-F099EE8DB9DC}" type="sibTrans" cxnId="{EEE09587-6C54-44EB-BFA9-D8244EFE4324}">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321E26D3-4F15-4050-8E8C-40B30A36E9EA}" type="parTrans" cxnId="{EEE09587-6C54-44EB-BFA9-D8244EFE4324}">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60C7724F-F7B5-4442-8BEB-EFFBD4364336}">
      <dgm:prSe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ERG Theory</a:t>
          </a:r>
        </a:p>
      </dgm:t>
    </dgm:pt>
    <dgm:pt modelId="{7A3E2EB6-5088-424C-A096-5ED604D37720}" type="parTrans" cxnId="{B9FB4483-33CC-459E-8518-9B83E52D2599}">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A8635C5C-3319-412D-9819-7F32759CE35B}" type="sibTrans" cxnId="{B9FB4483-33CC-459E-8518-9B83E52D2599}">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102BC078-6EC4-461E-A6E7-A3D76AE3B81E}">
      <dgm:prSe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Reinforcement Theory</a:t>
          </a:r>
        </a:p>
      </dgm:t>
    </dgm:pt>
    <dgm:pt modelId="{FF8D6BB7-6C14-42DF-8905-5F95C5D91BE8}" type="parTrans" cxnId="{31501538-FB13-429E-8CDE-15103FAA131E}">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127EFED5-45C4-467E-B9F8-ED15DDACCB03}" type="sibTrans" cxnId="{31501538-FB13-429E-8CDE-15103FAA131E}">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E36AD160-02B3-43A0-B652-A66527AF13A6}">
      <dgm:prSe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Expectancy Theory</a:t>
          </a:r>
        </a:p>
      </dgm:t>
    </dgm:pt>
    <dgm:pt modelId="{A7BA336E-F6B7-49ED-938C-684BB663B50B}" type="parTrans" cxnId="{862EAAFB-5267-4E05-BCAB-8C99241F8A3C}">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0E3C8022-AD76-48A5-B609-E42A82E564ED}" type="sibTrans" cxnId="{862EAAFB-5267-4E05-BCAB-8C99241F8A3C}">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163C534-39FC-4EE9-B2C6-3B7ECA84B797}" type="pres">
      <dgm:prSet presAssocID="{D9A20F71-E75F-4F62-9BEA-0551C70BA871}" presName="hierChild1" presStyleCnt="0">
        <dgm:presLayoutVars>
          <dgm:chPref val="1"/>
          <dgm:dir/>
          <dgm:animOne val="branch"/>
          <dgm:animLvl val="lvl"/>
          <dgm:resizeHandles/>
        </dgm:presLayoutVars>
      </dgm:prSet>
      <dgm:spPr/>
      <dgm:t>
        <a:bodyPr/>
        <a:lstStyle/>
        <a:p>
          <a:endParaRPr lang="en-US"/>
        </a:p>
      </dgm:t>
    </dgm:pt>
    <dgm:pt modelId="{89CEAD32-2D2D-40E0-B085-88002073005E}" type="pres">
      <dgm:prSet presAssocID="{5F672199-4D4C-472A-82AB-6830CDA1A55E}" presName="hierRoot1" presStyleCnt="0"/>
      <dgm:spPr/>
      <dgm:t>
        <a:bodyPr/>
        <a:lstStyle/>
        <a:p>
          <a:endParaRPr lang="en-US"/>
        </a:p>
      </dgm:t>
    </dgm:pt>
    <dgm:pt modelId="{C9B4F04D-BA4A-4F47-931C-F6146B817AEB}" type="pres">
      <dgm:prSet presAssocID="{5F672199-4D4C-472A-82AB-6830CDA1A55E}" presName="composite" presStyleCnt="0"/>
      <dgm:spPr/>
      <dgm:t>
        <a:bodyPr/>
        <a:lstStyle/>
        <a:p>
          <a:endParaRPr lang="en-US"/>
        </a:p>
      </dgm:t>
    </dgm:pt>
    <dgm:pt modelId="{938DE874-7AE2-4349-8662-84C1AB33A3D8}" type="pres">
      <dgm:prSet presAssocID="{5F672199-4D4C-472A-82AB-6830CDA1A55E}" presName="image" presStyleLbl="node0" presStyleIdx="0" presStyleCnt="1"/>
      <dgm:spPr>
        <a:blipFill rotWithShape="1">
          <a:blip xmlns:r="http://schemas.openxmlformats.org/officeDocument/2006/relationships" r:embed="rId1"/>
          <a:stretch>
            <a:fillRect/>
          </a:stretch>
        </a:blipFill>
      </dgm:spPr>
      <dgm:t>
        <a:bodyPr/>
        <a:lstStyle/>
        <a:p>
          <a:endParaRPr lang="en-US"/>
        </a:p>
      </dgm:t>
    </dgm:pt>
    <dgm:pt modelId="{C5D992FD-5940-4660-BC16-13097F957823}" type="pres">
      <dgm:prSet presAssocID="{5F672199-4D4C-472A-82AB-6830CDA1A55E}" presName="text" presStyleLbl="revTx" presStyleIdx="0" presStyleCnt="6">
        <dgm:presLayoutVars>
          <dgm:chPref val="3"/>
        </dgm:presLayoutVars>
      </dgm:prSet>
      <dgm:spPr/>
      <dgm:t>
        <a:bodyPr/>
        <a:lstStyle/>
        <a:p>
          <a:endParaRPr lang="en-US"/>
        </a:p>
      </dgm:t>
    </dgm:pt>
    <dgm:pt modelId="{5A69B285-A27D-4055-9269-CC1E2E5DB156}" type="pres">
      <dgm:prSet presAssocID="{5F672199-4D4C-472A-82AB-6830CDA1A55E}" presName="hierChild2" presStyleCnt="0"/>
      <dgm:spPr/>
      <dgm:t>
        <a:bodyPr/>
        <a:lstStyle/>
        <a:p>
          <a:endParaRPr lang="en-US"/>
        </a:p>
      </dgm:t>
    </dgm:pt>
    <dgm:pt modelId="{4E1DE86F-8029-4EF4-9D96-E79E2B43F134}" type="pres">
      <dgm:prSet presAssocID="{37AD0342-875B-4C6E-B424-91A160841E1D}" presName="Name10" presStyleLbl="parChTrans1D2" presStyleIdx="0" presStyleCnt="2"/>
      <dgm:spPr/>
      <dgm:t>
        <a:bodyPr/>
        <a:lstStyle/>
        <a:p>
          <a:endParaRPr lang="en-US"/>
        </a:p>
      </dgm:t>
    </dgm:pt>
    <dgm:pt modelId="{7E6AD293-EF74-4417-9BB1-AED121967475}" type="pres">
      <dgm:prSet presAssocID="{E090C0E8-3A19-46C3-BDE7-C18224576217}" presName="hierRoot2" presStyleCnt="0"/>
      <dgm:spPr/>
      <dgm:t>
        <a:bodyPr/>
        <a:lstStyle/>
        <a:p>
          <a:endParaRPr lang="en-US"/>
        </a:p>
      </dgm:t>
    </dgm:pt>
    <dgm:pt modelId="{74074318-D0FF-4A64-B1DC-299528DA19AF}" type="pres">
      <dgm:prSet presAssocID="{E090C0E8-3A19-46C3-BDE7-C18224576217}" presName="composite2" presStyleCnt="0"/>
      <dgm:spPr/>
      <dgm:t>
        <a:bodyPr/>
        <a:lstStyle/>
        <a:p>
          <a:endParaRPr lang="en-US"/>
        </a:p>
      </dgm:t>
    </dgm:pt>
    <dgm:pt modelId="{D305A376-9CFD-458D-8FC6-0D357B1835FF}" type="pres">
      <dgm:prSet presAssocID="{E090C0E8-3A19-46C3-BDE7-C18224576217}" presName="image2" presStyleLbl="node2" presStyleIdx="0" presStyleCnt="2"/>
      <dgm:spPr>
        <a:blipFill rotWithShape="1">
          <a:blip xmlns:r="http://schemas.openxmlformats.org/officeDocument/2006/relationships" r:embed="rId2"/>
          <a:stretch>
            <a:fillRect/>
          </a:stretch>
        </a:blipFill>
      </dgm:spPr>
      <dgm:t>
        <a:bodyPr/>
        <a:lstStyle/>
        <a:p>
          <a:endParaRPr lang="en-US"/>
        </a:p>
      </dgm:t>
    </dgm:pt>
    <dgm:pt modelId="{9E47CDD8-AB05-49EC-B5ED-709296E8E8DF}" type="pres">
      <dgm:prSet presAssocID="{E090C0E8-3A19-46C3-BDE7-C18224576217}" presName="text2" presStyleLbl="revTx" presStyleIdx="1" presStyleCnt="6">
        <dgm:presLayoutVars>
          <dgm:chPref val="3"/>
        </dgm:presLayoutVars>
      </dgm:prSet>
      <dgm:spPr/>
      <dgm:t>
        <a:bodyPr/>
        <a:lstStyle/>
        <a:p>
          <a:endParaRPr lang="en-US"/>
        </a:p>
      </dgm:t>
    </dgm:pt>
    <dgm:pt modelId="{11A46A19-E5E4-4D53-B5C2-2C9357587F49}" type="pres">
      <dgm:prSet presAssocID="{E090C0E8-3A19-46C3-BDE7-C18224576217}" presName="hierChild3" presStyleCnt="0"/>
      <dgm:spPr/>
      <dgm:t>
        <a:bodyPr/>
        <a:lstStyle/>
        <a:p>
          <a:endParaRPr lang="en-US"/>
        </a:p>
      </dgm:t>
    </dgm:pt>
    <dgm:pt modelId="{EE93ACE4-9763-4FF2-8B8B-083F4C833F0B}" type="pres">
      <dgm:prSet presAssocID="{7A3E2EB6-5088-424C-A096-5ED604D37720}" presName="Name17" presStyleLbl="parChTrans1D3" presStyleIdx="0" presStyleCnt="3"/>
      <dgm:spPr/>
      <dgm:t>
        <a:bodyPr/>
        <a:lstStyle/>
        <a:p>
          <a:endParaRPr lang="en-US"/>
        </a:p>
      </dgm:t>
    </dgm:pt>
    <dgm:pt modelId="{E22720D1-09A1-4B5A-8DAA-56BB3FEE5FA3}" type="pres">
      <dgm:prSet presAssocID="{60C7724F-F7B5-4442-8BEB-EFFBD4364336}" presName="hierRoot3" presStyleCnt="0"/>
      <dgm:spPr/>
      <dgm:t>
        <a:bodyPr/>
        <a:lstStyle/>
        <a:p>
          <a:endParaRPr lang="en-US"/>
        </a:p>
      </dgm:t>
    </dgm:pt>
    <dgm:pt modelId="{37539C73-FD39-46BE-81B2-F7003723DA33}" type="pres">
      <dgm:prSet presAssocID="{60C7724F-F7B5-4442-8BEB-EFFBD4364336}" presName="composite3" presStyleCnt="0"/>
      <dgm:spPr/>
      <dgm:t>
        <a:bodyPr/>
        <a:lstStyle/>
        <a:p>
          <a:endParaRPr lang="en-US"/>
        </a:p>
      </dgm:t>
    </dgm:pt>
    <dgm:pt modelId="{570966C9-595B-4F39-9005-909DA358226F}" type="pres">
      <dgm:prSet presAssocID="{60C7724F-F7B5-4442-8BEB-EFFBD4364336}" presName="image3" presStyleLbl="node3" presStyleIdx="0" presStyleCnt="3"/>
      <dgm:spPr>
        <a:blipFill rotWithShape="1">
          <a:blip xmlns:r="http://schemas.openxmlformats.org/officeDocument/2006/relationships" r:embed="rId3"/>
          <a:stretch>
            <a:fillRect/>
          </a:stretch>
        </a:blipFill>
      </dgm:spPr>
      <dgm:t>
        <a:bodyPr/>
        <a:lstStyle/>
        <a:p>
          <a:endParaRPr lang="en-US"/>
        </a:p>
      </dgm:t>
    </dgm:pt>
    <dgm:pt modelId="{19E7C993-75E8-4FE5-9150-ED5D5CAF7913}" type="pres">
      <dgm:prSet presAssocID="{60C7724F-F7B5-4442-8BEB-EFFBD4364336}" presName="text3" presStyleLbl="revTx" presStyleIdx="2" presStyleCnt="6">
        <dgm:presLayoutVars>
          <dgm:chPref val="3"/>
        </dgm:presLayoutVars>
      </dgm:prSet>
      <dgm:spPr/>
      <dgm:t>
        <a:bodyPr/>
        <a:lstStyle/>
        <a:p>
          <a:endParaRPr lang="en-US"/>
        </a:p>
      </dgm:t>
    </dgm:pt>
    <dgm:pt modelId="{418064B2-2BBE-411F-8EAC-918CCEAB0082}" type="pres">
      <dgm:prSet presAssocID="{60C7724F-F7B5-4442-8BEB-EFFBD4364336}" presName="hierChild4" presStyleCnt="0"/>
      <dgm:spPr/>
      <dgm:t>
        <a:bodyPr/>
        <a:lstStyle/>
        <a:p>
          <a:endParaRPr lang="en-US"/>
        </a:p>
      </dgm:t>
    </dgm:pt>
    <dgm:pt modelId="{45BD17B0-D0CA-4787-957D-A7FD4CFC4AEF}" type="pres">
      <dgm:prSet presAssocID="{321E26D3-4F15-4050-8E8C-40B30A36E9EA}" presName="Name10" presStyleLbl="parChTrans1D2" presStyleIdx="1" presStyleCnt="2"/>
      <dgm:spPr/>
      <dgm:t>
        <a:bodyPr/>
        <a:lstStyle/>
        <a:p>
          <a:endParaRPr lang="en-US"/>
        </a:p>
      </dgm:t>
    </dgm:pt>
    <dgm:pt modelId="{6DBA4312-9639-4EA8-B966-C71443C2F241}" type="pres">
      <dgm:prSet presAssocID="{082FFE1E-9A3B-43F5-AAEA-E0E90635D984}" presName="hierRoot2" presStyleCnt="0"/>
      <dgm:spPr/>
      <dgm:t>
        <a:bodyPr/>
        <a:lstStyle/>
        <a:p>
          <a:endParaRPr lang="en-US"/>
        </a:p>
      </dgm:t>
    </dgm:pt>
    <dgm:pt modelId="{C79D8312-4959-4750-961D-EB7B40CE2D1E}" type="pres">
      <dgm:prSet presAssocID="{082FFE1E-9A3B-43F5-AAEA-E0E90635D984}" presName="composite2" presStyleCnt="0"/>
      <dgm:spPr/>
      <dgm:t>
        <a:bodyPr/>
        <a:lstStyle/>
        <a:p>
          <a:endParaRPr lang="en-US"/>
        </a:p>
      </dgm:t>
    </dgm:pt>
    <dgm:pt modelId="{CB188509-A2CC-41E4-BA90-05978CCC3495}" type="pres">
      <dgm:prSet presAssocID="{082FFE1E-9A3B-43F5-AAEA-E0E90635D984}" presName="image2" presStyleLbl="node2" presStyleIdx="1" presStyleCnt="2"/>
      <dgm:spPr>
        <a:blipFill rotWithShape="1">
          <a:blip xmlns:r="http://schemas.openxmlformats.org/officeDocument/2006/relationships" r:embed="rId4"/>
          <a:stretch>
            <a:fillRect/>
          </a:stretch>
        </a:blipFill>
      </dgm:spPr>
      <dgm:t>
        <a:bodyPr/>
        <a:lstStyle/>
        <a:p>
          <a:endParaRPr lang="en-US"/>
        </a:p>
      </dgm:t>
    </dgm:pt>
    <dgm:pt modelId="{0069D52A-7C53-4C77-95B1-D8C2CC4F6B07}" type="pres">
      <dgm:prSet presAssocID="{082FFE1E-9A3B-43F5-AAEA-E0E90635D984}" presName="text2" presStyleLbl="revTx" presStyleIdx="3" presStyleCnt="6">
        <dgm:presLayoutVars>
          <dgm:chPref val="3"/>
        </dgm:presLayoutVars>
      </dgm:prSet>
      <dgm:spPr/>
      <dgm:t>
        <a:bodyPr/>
        <a:lstStyle/>
        <a:p>
          <a:endParaRPr lang="en-US"/>
        </a:p>
      </dgm:t>
    </dgm:pt>
    <dgm:pt modelId="{CECF1AF7-BAB0-4FF1-B284-D06D58ED2319}" type="pres">
      <dgm:prSet presAssocID="{082FFE1E-9A3B-43F5-AAEA-E0E90635D984}" presName="hierChild3" presStyleCnt="0"/>
      <dgm:spPr/>
      <dgm:t>
        <a:bodyPr/>
        <a:lstStyle/>
        <a:p>
          <a:endParaRPr lang="en-US"/>
        </a:p>
      </dgm:t>
    </dgm:pt>
    <dgm:pt modelId="{1838B51F-09DF-412C-BAB3-87183AF5EB35}" type="pres">
      <dgm:prSet presAssocID="{FF8D6BB7-6C14-42DF-8905-5F95C5D91BE8}" presName="Name17" presStyleLbl="parChTrans1D3" presStyleIdx="1" presStyleCnt="3"/>
      <dgm:spPr/>
      <dgm:t>
        <a:bodyPr/>
        <a:lstStyle/>
        <a:p>
          <a:endParaRPr lang="en-US"/>
        </a:p>
      </dgm:t>
    </dgm:pt>
    <dgm:pt modelId="{6EEDE38A-8C50-42DC-9306-03714B023C07}" type="pres">
      <dgm:prSet presAssocID="{102BC078-6EC4-461E-A6E7-A3D76AE3B81E}" presName="hierRoot3" presStyleCnt="0"/>
      <dgm:spPr/>
      <dgm:t>
        <a:bodyPr/>
        <a:lstStyle/>
        <a:p>
          <a:endParaRPr lang="en-US"/>
        </a:p>
      </dgm:t>
    </dgm:pt>
    <dgm:pt modelId="{A6BA790F-DC01-4C5C-9BDC-A20929F71FF1}" type="pres">
      <dgm:prSet presAssocID="{102BC078-6EC4-461E-A6E7-A3D76AE3B81E}" presName="composite3" presStyleCnt="0"/>
      <dgm:spPr/>
      <dgm:t>
        <a:bodyPr/>
        <a:lstStyle/>
        <a:p>
          <a:endParaRPr lang="en-US"/>
        </a:p>
      </dgm:t>
    </dgm:pt>
    <dgm:pt modelId="{ADA5CE37-F162-4D07-BFBF-7AD9A69B99CB}" type="pres">
      <dgm:prSet presAssocID="{102BC078-6EC4-461E-A6E7-A3D76AE3B81E}" presName="image3" presStyleLbl="node3" presStyleIdx="1" presStyleCnt="3"/>
      <dgm:spPr>
        <a:blipFill rotWithShape="1">
          <a:blip xmlns:r="http://schemas.openxmlformats.org/officeDocument/2006/relationships" r:embed="rId5"/>
          <a:stretch>
            <a:fillRect/>
          </a:stretch>
        </a:blipFill>
      </dgm:spPr>
      <dgm:t>
        <a:bodyPr/>
        <a:lstStyle/>
        <a:p>
          <a:endParaRPr lang="en-US"/>
        </a:p>
      </dgm:t>
    </dgm:pt>
    <dgm:pt modelId="{E362BB18-74EC-43DE-B62F-9F74C4F78420}" type="pres">
      <dgm:prSet presAssocID="{102BC078-6EC4-461E-A6E7-A3D76AE3B81E}" presName="text3" presStyleLbl="revTx" presStyleIdx="4" presStyleCnt="6">
        <dgm:presLayoutVars>
          <dgm:chPref val="3"/>
        </dgm:presLayoutVars>
      </dgm:prSet>
      <dgm:spPr/>
      <dgm:t>
        <a:bodyPr/>
        <a:lstStyle/>
        <a:p>
          <a:endParaRPr lang="en-US"/>
        </a:p>
      </dgm:t>
    </dgm:pt>
    <dgm:pt modelId="{A011AEAF-1F3B-47F1-9A35-FD568BB0F767}" type="pres">
      <dgm:prSet presAssocID="{102BC078-6EC4-461E-A6E7-A3D76AE3B81E}" presName="hierChild4" presStyleCnt="0"/>
      <dgm:spPr/>
      <dgm:t>
        <a:bodyPr/>
        <a:lstStyle/>
        <a:p>
          <a:endParaRPr lang="en-US"/>
        </a:p>
      </dgm:t>
    </dgm:pt>
    <dgm:pt modelId="{B599EC55-D4CC-4A7B-997A-120E57A618C4}" type="pres">
      <dgm:prSet presAssocID="{A7BA336E-F6B7-49ED-938C-684BB663B50B}" presName="Name17" presStyleLbl="parChTrans1D3" presStyleIdx="2" presStyleCnt="3"/>
      <dgm:spPr/>
      <dgm:t>
        <a:bodyPr/>
        <a:lstStyle/>
        <a:p>
          <a:endParaRPr lang="en-US"/>
        </a:p>
      </dgm:t>
    </dgm:pt>
    <dgm:pt modelId="{0E9995CB-EDEA-48FE-8642-B530AD8AB825}" type="pres">
      <dgm:prSet presAssocID="{E36AD160-02B3-43A0-B652-A66527AF13A6}" presName="hierRoot3" presStyleCnt="0"/>
      <dgm:spPr/>
      <dgm:t>
        <a:bodyPr/>
        <a:lstStyle/>
        <a:p>
          <a:endParaRPr lang="en-US"/>
        </a:p>
      </dgm:t>
    </dgm:pt>
    <dgm:pt modelId="{0F497E53-0E59-4DD4-A3F5-E0EA6FCB393B}" type="pres">
      <dgm:prSet presAssocID="{E36AD160-02B3-43A0-B652-A66527AF13A6}" presName="composite3" presStyleCnt="0"/>
      <dgm:spPr/>
      <dgm:t>
        <a:bodyPr/>
        <a:lstStyle/>
        <a:p>
          <a:endParaRPr lang="en-US"/>
        </a:p>
      </dgm:t>
    </dgm:pt>
    <dgm:pt modelId="{F584540E-164B-4446-8146-7982648B7056}" type="pres">
      <dgm:prSet presAssocID="{E36AD160-02B3-43A0-B652-A66527AF13A6}" presName="image3" presStyleLbl="node3" presStyleIdx="2" presStyleCnt="3"/>
      <dgm:spPr>
        <a:blipFill rotWithShape="1">
          <a:blip xmlns:r="http://schemas.openxmlformats.org/officeDocument/2006/relationships" r:embed="rId6"/>
          <a:stretch>
            <a:fillRect/>
          </a:stretch>
        </a:blipFill>
      </dgm:spPr>
      <dgm:t>
        <a:bodyPr/>
        <a:lstStyle/>
        <a:p>
          <a:endParaRPr lang="en-US"/>
        </a:p>
      </dgm:t>
    </dgm:pt>
    <dgm:pt modelId="{26B9E580-A086-427C-8410-5ADD61CB699F}" type="pres">
      <dgm:prSet presAssocID="{E36AD160-02B3-43A0-B652-A66527AF13A6}" presName="text3" presStyleLbl="revTx" presStyleIdx="5" presStyleCnt="6">
        <dgm:presLayoutVars>
          <dgm:chPref val="3"/>
        </dgm:presLayoutVars>
      </dgm:prSet>
      <dgm:spPr/>
      <dgm:t>
        <a:bodyPr/>
        <a:lstStyle/>
        <a:p>
          <a:endParaRPr lang="en-US"/>
        </a:p>
      </dgm:t>
    </dgm:pt>
    <dgm:pt modelId="{81CF1C28-BE06-45A0-A238-3D42B2760ABF}" type="pres">
      <dgm:prSet presAssocID="{E36AD160-02B3-43A0-B652-A66527AF13A6}" presName="hierChild4" presStyleCnt="0"/>
      <dgm:spPr/>
      <dgm:t>
        <a:bodyPr/>
        <a:lstStyle/>
        <a:p>
          <a:endParaRPr lang="en-US"/>
        </a:p>
      </dgm:t>
    </dgm:pt>
  </dgm:ptLst>
  <dgm:cxnLst>
    <dgm:cxn modelId="{EEE09587-6C54-44EB-BFA9-D8244EFE4324}" srcId="{5F672199-4D4C-472A-82AB-6830CDA1A55E}" destId="{082FFE1E-9A3B-43F5-AAEA-E0E90635D984}" srcOrd="1" destOrd="0" parTransId="{321E26D3-4F15-4050-8E8C-40B30A36E9EA}" sibTransId="{63F088A0-576E-4968-9CB9-F099EE8DB9DC}"/>
    <dgm:cxn modelId="{F484F5C4-9F2A-4948-B21C-DB8D653BCD76}" type="presOf" srcId="{102BC078-6EC4-461E-A6E7-A3D76AE3B81E}" destId="{E362BB18-74EC-43DE-B62F-9F74C4F78420}" srcOrd="0" destOrd="0" presId="urn:microsoft.com/office/officeart/2009/layout/CirclePictureHierarchy"/>
    <dgm:cxn modelId="{9A77EE0D-63D7-4255-9392-BA97B0ED077B}" type="presOf" srcId="{7A3E2EB6-5088-424C-A096-5ED604D37720}" destId="{EE93ACE4-9763-4FF2-8B8B-083F4C833F0B}" srcOrd="0" destOrd="0" presId="urn:microsoft.com/office/officeart/2009/layout/CirclePictureHierarchy"/>
    <dgm:cxn modelId="{9D4B8FE0-987C-41E7-8B88-5EF35D805B43}" type="presOf" srcId="{D9A20F71-E75F-4F62-9BEA-0551C70BA871}" destId="{D163C534-39FC-4EE9-B2C6-3B7ECA84B797}" srcOrd="0" destOrd="0" presId="urn:microsoft.com/office/officeart/2009/layout/CirclePictureHierarchy"/>
    <dgm:cxn modelId="{DF293AE3-654B-4AE1-B8E5-A82B51E25F01}" type="presOf" srcId="{321E26D3-4F15-4050-8E8C-40B30A36E9EA}" destId="{45BD17B0-D0CA-4787-957D-A7FD4CFC4AEF}" srcOrd="0" destOrd="0" presId="urn:microsoft.com/office/officeart/2009/layout/CirclePictureHierarchy"/>
    <dgm:cxn modelId="{A2A31B36-EA31-4FAC-8409-AA214A1A2207}" type="presOf" srcId="{082FFE1E-9A3B-43F5-AAEA-E0E90635D984}" destId="{0069D52A-7C53-4C77-95B1-D8C2CC4F6B07}" srcOrd="0" destOrd="0" presId="urn:microsoft.com/office/officeart/2009/layout/CirclePictureHierarchy"/>
    <dgm:cxn modelId="{8132CD3A-8E5C-4D73-9C74-D87BE034D413}" srcId="{5F672199-4D4C-472A-82AB-6830CDA1A55E}" destId="{E090C0E8-3A19-46C3-BDE7-C18224576217}" srcOrd="0" destOrd="0" parTransId="{37AD0342-875B-4C6E-B424-91A160841E1D}" sibTransId="{960B20AE-3A05-4620-9244-52C01D5CCA1C}"/>
    <dgm:cxn modelId="{ED2163B6-0E72-4D1E-A9CB-63520351825D}" type="presOf" srcId="{E36AD160-02B3-43A0-B652-A66527AF13A6}" destId="{26B9E580-A086-427C-8410-5ADD61CB699F}" srcOrd="0" destOrd="0" presId="urn:microsoft.com/office/officeart/2009/layout/CirclePictureHierarchy"/>
    <dgm:cxn modelId="{C6168AEB-3735-4C0D-BB8C-DE0730C09B28}" type="presOf" srcId="{37AD0342-875B-4C6E-B424-91A160841E1D}" destId="{4E1DE86F-8029-4EF4-9D96-E79E2B43F134}" srcOrd="0" destOrd="0" presId="urn:microsoft.com/office/officeart/2009/layout/CirclePictureHierarchy"/>
    <dgm:cxn modelId="{02BD785E-A210-4A45-8CD0-77DD5DB9923A}" type="presOf" srcId="{5F672199-4D4C-472A-82AB-6830CDA1A55E}" destId="{C5D992FD-5940-4660-BC16-13097F957823}" srcOrd="0" destOrd="0" presId="urn:microsoft.com/office/officeart/2009/layout/CirclePictureHierarchy"/>
    <dgm:cxn modelId="{0354D2F9-3CD0-4ABB-B353-C72EF6CF3E5D}" type="presOf" srcId="{A7BA336E-F6B7-49ED-938C-684BB663B50B}" destId="{B599EC55-D4CC-4A7B-997A-120E57A618C4}" srcOrd="0" destOrd="0" presId="urn:microsoft.com/office/officeart/2009/layout/CirclePictureHierarchy"/>
    <dgm:cxn modelId="{B9FB4483-33CC-459E-8518-9B83E52D2599}" srcId="{E090C0E8-3A19-46C3-BDE7-C18224576217}" destId="{60C7724F-F7B5-4442-8BEB-EFFBD4364336}" srcOrd="0" destOrd="0" parTransId="{7A3E2EB6-5088-424C-A096-5ED604D37720}" sibTransId="{A8635C5C-3319-412D-9819-7F32759CE35B}"/>
    <dgm:cxn modelId="{D45104C5-2254-43AB-B3DA-0B60D7EEFEB6}" type="presOf" srcId="{FF8D6BB7-6C14-42DF-8905-5F95C5D91BE8}" destId="{1838B51F-09DF-412C-BAB3-87183AF5EB35}" srcOrd="0" destOrd="0" presId="urn:microsoft.com/office/officeart/2009/layout/CirclePictureHierarchy"/>
    <dgm:cxn modelId="{DD711801-3937-494C-9D90-0343BC466FC8}" type="presOf" srcId="{60C7724F-F7B5-4442-8BEB-EFFBD4364336}" destId="{19E7C993-75E8-4FE5-9150-ED5D5CAF7913}" srcOrd="0" destOrd="0" presId="urn:microsoft.com/office/officeart/2009/layout/CirclePictureHierarchy"/>
    <dgm:cxn modelId="{862EAAFB-5267-4E05-BCAB-8C99241F8A3C}" srcId="{082FFE1E-9A3B-43F5-AAEA-E0E90635D984}" destId="{E36AD160-02B3-43A0-B652-A66527AF13A6}" srcOrd="1" destOrd="0" parTransId="{A7BA336E-F6B7-49ED-938C-684BB663B50B}" sibTransId="{0E3C8022-AD76-48A5-B609-E42A82E564ED}"/>
    <dgm:cxn modelId="{31501538-FB13-429E-8CDE-15103FAA131E}" srcId="{082FFE1E-9A3B-43F5-AAEA-E0E90635D984}" destId="{102BC078-6EC4-461E-A6E7-A3D76AE3B81E}" srcOrd="0" destOrd="0" parTransId="{FF8D6BB7-6C14-42DF-8905-5F95C5D91BE8}" sibTransId="{127EFED5-45C4-467E-B9F8-ED15DDACCB03}"/>
    <dgm:cxn modelId="{11C61FCF-DF52-4732-96BA-EC6F71E7AC31}" type="presOf" srcId="{E090C0E8-3A19-46C3-BDE7-C18224576217}" destId="{9E47CDD8-AB05-49EC-B5ED-709296E8E8DF}" srcOrd="0" destOrd="0" presId="urn:microsoft.com/office/officeart/2009/layout/CirclePictureHierarchy"/>
    <dgm:cxn modelId="{1AE6F954-EAD2-4FA5-BBF8-C33F65E8E835}" srcId="{D9A20F71-E75F-4F62-9BEA-0551C70BA871}" destId="{5F672199-4D4C-472A-82AB-6830CDA1A55E}" srcOrd="0" destOrd="0" parTransId="{64D93BA7-E7F8-4FC4-A678-03DDEC619AC7}" sibTransId="{FC8182E7-DFDA-4A5C-AE38-5320EB20DEB5}"/>
    <dgm:cxn modelId="{1EA6864A-91B5-4873-B262-5119C2A4D9E1}" type="presParOf" srcId="{D163C534-39FC-4EE9-B2C6-3B7ECA84B797}" destId="{89CEAD32-2D2D-40E0-B085-88002073005E}" srcOrd="0" destOrd="0" presId="urn:microsoft.com/office/officeart/2009/layout/CirclePictureHierarchy"/>
    <dgm:cxn modelId="{D6A71916-B4B3-43FA-A827-219F53B51C43}" type="presParOf" srcId="{89CEAD32-2D2D-40E0-B085-88002073005E}" destId="{C9B4F04D-BA4A-4F47-931C-F6146B817AEB}" srcOrd="0" destOrd="0" presId="urn:microsoft.com/office/officeart/2009/layout/CirclePictureHierarchy"/>
    <dgm:cxn modelId="{D8E24F19-9134-4C5E-9642-E870E8D66275}" type="presParOf" srcId="{C9B4F04D-BA4A-4F47-931C-F6146B817AEB}" destId="{938DE874-7AE2-4349-8662-84C1AB33A3D8}" srcOrd="0" destOrd="0" presId="urn:microsoft.com/office/officeart/2009/layout/CirclePictureHierarchy"/>
    <dgm:cxn modelId="{4C8374E2-EF8D-42BC-892B-486946B189DA}" type="presParOf" srcId="{C9B4F04D-BA4A-4F47-931C-F6146B817AEB}" destId="{C5D992FD-5940-4660-BC16-13097F957823}" srcOrd="1" destOrd="0" presId="urn:microsoft.com/office/officeart/2009/layout/CirclePictureHierarchy"/>
    <dgm:cxn modelId="{56940E84-ED8F-49D8-8E9F-8B89F12102D2}" type="presParOf" srcId="{89CEAD32-2D2D-40E0-B085-88002073005E}" destId="{5A69B285-A27D-4055-9269-CC1E2E5DB156}" srcOrd="1" destOrd="0" presId="urn:microsoft.com/office/officeart/2009/layout/CirclePictureHierarchy"/>
    <dgm:cxn modelId="{DA556279-FF5B-4CA6-BB88-CDFFB48C3DAF}" type="presParOf" srcId="{5A69B285-A27D-4055-9269-CC1E2E5DB156}" destId="{4E1DE86F-8029-4EF4-9D96-E79E2B43F134}" srcOrd="0" destOrd="0" presId="urn:microsoft.com/office/officeart/2009/layout/CirclePictureHierarchy"/>
    <dgm:cxn modelId="{96E1CA95-BFA5-474F-8B8D-6EE9528CD1B0}" type="presParOf" srcId="{5A69B285-A27D-4055-9269-CC1E2E5DB156}" destId="{7E6AD293-EF74-4417-9BB1-AED121967475}" srcOrd="1" destOrd="0" presId="urn:microsoft.com/office/officeart/2009/layout/CirclePictureHierarchy"/>
    <dgm:cxn modelId="{A69C998D-EFA3-47B2-8F61-9CA92FC50487}" type="presParOf" srcId="{7E6AD293-EF74-4417-9BB1-AED121967475}" destId="{74074318-D0FF-4A64-B1DC-299528DA19AF}" srcOrd="0" destOrd="0" presId="urn:microsoft.com/office/officeart/2009/layout/CirclePictureHierarchy"/>
    <dgm:cxn modelId="{57557878-95A9-4E2D-9702-650C4C0DD382}" type="presParOf" srcId="{74074318-D0FF-4A64-B1DC-299528DA19AF}" destId="{D305A376-9CFD-458D-8FC6-0D357B1835FF}" srcOrd="0" destOrd="0" presId="urn:microsoft.com/office/officeart/2009/layout/CirclePictureHierarchy"/>
    <dgm:cxn modelId="{3DF32EA3-941D-470D-8B39-AE8935DDBFFE}" type="presParOf" srcId="{74074318-D0FF-4A64-B1DC-299528DA19AF}" destId="{9E47CDD8-AB05-49EC-B5ED-709296E8E8DF}" srcOrd="1" destOrd="0" presId="urn:microsoft.com/office/officeart/2009/layout/CirclePictureHierarchy"/>
    <dgm:cxn modelId="{684D8282-5E84-4E8E-AAB0-D9A125E882CB}" type="presParOf" srcId="{7E6AD293-EF74-4417-9BB1-AED121967475}" destId="{11A46A19-E5E4-4D53-B5C2-2C9357587F49}" srcOrd="1" destOrd="0" presId="urn:microsoft.com/office/officeart/2009/layout/CirclePictureHierarchy"/>
    <dgm:cxn modelId="{EB6D07A9-7222-48D0-AFAB-6DC03A9933BD}" type="presParOf" srcId="{11A46A19-E5E4-4D53-B5C2-2C9357587F49}" destId="{EE93ACE4-9763-4FF2-8B8B-083F4C833F0B}" srcOrd="0" destOrd="0" presId="urn:microsoft.com/office/officeart/2009/layout/CirclePictureHierarchy"/>
    <dgm:cxn modelId="{04333F09-1586-4B0D-B250-ACB8013130E9}" type="presParOf" srcId="{11A46A19-E5E4-4D53-B5C2-2C9357587F49}" destId="{E22720D1-09A1-4B5A-8DAA-56BB3FEE5FA3}" srcOrd="1" destOrd="0" presId="urn:microsoft.com/office/officeart/2009/layout/CirclePictureHierarchy"/>
    <dgm:cxn modelId="{CE542D15-9D00-48B6-AA2B-BFA881FE9593}" type="presParOf" srcId="{E22720D1-09A1-4B5A-8DAA-56BB3FEE5FA3}" destId="{37539C73-FD39-46BE-81B2-F7003723DA33}" srcOrd="0" destOrd="0" presId="urn:microsoft.com/office/officeart/2009/layout/CirclePictureHierarchy"/>
    <dgm:cxn modelId="{35B75F34-3A72-4772-A188-535723491555}" type="presParOf" srcId="{37539C73-FD39-46BE-81B2-F7003723DA33}" destId="{570966C9-595B-4F39-9005-909DA358226F}" srcOrd="0" destOrd="0" presId="urn:microsoft.com/office/officeart/2009/layout/CirclePictureHierarchy"/>
    <dgm:cxn modelId="{F6225E2D-39D1-4709-B3FF-6959F1AB29A8}" type="presParOf" srcId="{37539C73-FD39-46BE-81B2-F7003723DA33}" destId="{19E7C993-75E8-4FE5-9150-ED5D5CAF7913}" srcOrd="1" destOrd="0" presId="urn:microsoft.com/office/officeart/2009/layout/CirclePictureHierarchy"/>
    <dgm:cxn modelId="{9DB97706-FB01-4AF4-B824-933519AFAABF}" type="presParOf" srcId="{E22720D1-09A1-4B5A-8DAA-56BB3FEE5FA3}" destId="{418064B2-2BBE-411F-8EAC-918CCEAB0082}" srcOrd="1" destOrd="0" presId="urn:microsoft.com/office/officeart/2009/layout/CirclePictureHierarchy"/>
    <dgm:cxn modelId="{E546528E-64C8-4BFB-9311-B575B766898E}" type="presParOf" srcId="{5A69B285-A27D-4055-9269-CC1E2E5DB156}" destId="{45BD17B0-D0CA-4787-957D-A7FD4CFC4AEF}" srcOrd="2" destOrd="0" presId="urn:microsoft.com/office/officeart/2009/layout/CirclePictureHierarchy"/>
    <dgm:cxn modelId="{734810A3-AD94-439C-8C28-D2148F67AC7B}" type="presParOf" srcId="{5A69B285-A27D-4055-9269-CC1E2E5DB156}" destId="{6DBA4312-9639-4EA8-B966-C71443C2F241}" srcOrd="3" destOrd="0" presId="urn:microsoft.com/office/officeart/2009/layout/CirclePictureHierarchy"/>
    <dgm:cxn modelId="{E513B4A6-B484-4B7C-A419-9A46F9B6505B}" type="presParOf" srcId="{6DBA4312-9639-4EA8-B966-C71443C2F241}" destId="{C79D8312-4959-4750-961D-EB7B40CE2D1E}" srcOrd="0" destOrd="0" presId="urn:microsoft.com/office/officeart/2009/layout/CirclePictureHierarchy"/>
    <dgm:cxn modelId="{4853A3FC-18BE-4CF6-9001-D5FA45651B3A}" type="presParOf" srcId="{C79D8312-4959-4750-961D-EB7B40CE2D1E}" destId="{CB188509-A2CC-41E4-BA90-05978CCC3495}" srcOrd="0" destOrd="0" presId="urn:microsoft.com/office/officeart/2009/layout/CirclePictureHierarchy"/>
    <dgm:cxn modelId="{91FA311A-FBFC-4252-A3A9-0B87F58B3B20}" type="presParOf" srcId="{C79D8312-4959-4750-961D-EB7B40CE2D1E}" destId="{0069D52A-7C53-4C77-95B1-D8C2CC4F6B07}" srcOrd="1" destOrd="0" presId="urn:microsoft.com/office/officeart/2009/layout/CirclePictureHierarchy"/>
    <dgm:cxn modelId="{AC4CD95E-F3C1-4C93-8E62-214B3E4D8D31}" type="presParOf" srcId="{6DBA4312-9639-4EA8-B966-C71443C2F241}" destId="{CECF1AF7-BAB0-4FF1-B284-D06D58ED2319}" srcOrd="1" destOrd="0" presId="urn:microsoft.com/office/officeart/2009/layout/CirclePictureHierarchy"/>
    <dgm:cxn modelId="{C29E3CDD-0024-49C1-89AB-173D36181122}" type="presParOf" srcId="{CECF1AF7-BAB0-4FF1-B284-D06D58ED2319}" destId="{1838B51F-09DF-412C-BAB3-87183AF5EB35}" srcOrd="0" destOrd="0" presId="urn:microsoft.com/office/officeart/2009/layout/CirclePictureHierarchy"/>
    <dgm:cxn modelId="{1AF9AAEE-5F78-4B72-B5E0-B747048459AE}" type="presParOf" srcId="{CECF1AF7-BAB0-4FF1-B284-D06D58ED2319}" destId="{6EEDE38A-8C50-42DC-9306-03714B023C07}" srcOrd="1" destOrd="0" presId="urn:microsoft.com/office/officeart/2009/layout/CirclePictureHierarchy"/>
    <dgm:cxn modelId="{04805BCC-92FD-41D4-BA96-912BB80948EB}" type="presParOf" srcId="{6EEDE38A-8C50-42DC-9306-03714B023C07}" destId="{A6BA790F-DC01-4C5C-9BDC-A20929F71FF1}" srcOrd="0" destOrd="0" presId="urn:microsoft.com/office/officeart/2009/layout/CirclePictureHierarchy"/>
    <dgm:cxn modelId="{56206D80-84C9-46F8-A25A-1B8DEE94E8A0}" type="presParOf" srcId="{A6BA790F-DC01-4C5C-9BDC-A20929F71FF1}" destId="{ADA5CE37-F162-4D07-BFBF-7AD9A69B99CB}" srcOrd="0" destOrd="0" presId="urn:microsoft.com/office/officeart/2009/layout/CirclePictureHierarchy"/>
    <dgm:cxn modelId="{568780B2-0B7C-45A1-B004-921ED3E95381}" type="presParOf" srcId="{A6BA790F-DC01-4C5C-9BDC-A20929F71FF1}" destId="{E362BB18-74EC-43DE-B62F-9F74C4F78420}" srcOrd="1" destOrd="0" presId="urn:microsoft.com/office/officeart/2009/layout/CirclePictureHierarchy"/>
    <dgm:cxn modelId="{7D12C2E9-2F7B-4CCA-8EAB-CD4DB930014F}" type="presParOf" srcId="{6EEDE38A-8C50-42DC-9306-03714B023C07}" destId="{A011AEAF-1F3B-47F1-9A35-FD568BB0F767}" srcOrd="1" destOrd="0" presId="urn:microsoft.com/office/officeart/2009/layout/CirclePictureHierarchy"/>
    <dgm:cxn modelId="{37A0752D-C833-4D7C-BDBE-69B2E400BF78}" type="presParOf" srcId="{CECF1AF7-BAB0-4FF1-B284-D06D58ED2319}" destId="{B599EC55-D4CC-4A7B-997A-120E57A618C4}" srcOrd="2" destOrd="0" presId="urn:microsoft.com/office/officeart/2009/layout/CirclePictureHierarchy"/>
    <dgm:cxn modelId="{12B2A405-F5AD-49B6-BFB4-6756BDFB6BAC}" type="presParOf" srcId="{CECF1AF7-BAB0-4FF1-B284-D06D58ED2319}" destId="{0E9995CB-EDEA-48FE-8642-B530AD8AB825}" srcOrd="3" destOrd="0" presId="urn:microsoft.com/office/officeart/2009/layout/CirclePictureHierarchy"/>
    <dgm:cxn modelId="{67A94879-570D-4DC1-A6BE-E87EE9B8933F}" type="presParOf" srcId="{0E9995CB-EDEA-48FE-8642-B530AD8AB825}" destId="{0F497E53-0E59-4DD4-A3F5-E0EA6FCB393B}" srcOrd="0" destOrd="0" presId="urn:microsoft.com/office/officeart/2009/layout/CirclePictureHierarchy"/>
    <dgm:cxn modelId="{B58DCA28-31F3-47DE-8BA1-FFA02B33B568}" type="presParOf" srcId="{0F497E53-0E59-4DD4-A3F5-E0EA6FCB393B}" destId="{F584540E-164B-4446-8146-7982648B7056}" srcOrd="0" destOrd="0" presId="urn:microsoft.com/office/officeart/2009/layout/CirclePictureHierarchy"/>
    <dgm:cxn modelId="{ACC20340-3CBD-4D5B-92B8-7682DB9D77F1}" type="presParOf" srcId="{0F497E53-0E59-4DD4-A3F5-E0EA6FCB393B}" destId="{26B9E580-A086-427C-8410-5ADD61CB699F}" srcOrd="1" destOrd="0" presId="urn:microsoft.com/office/officeart/2009/layout/CirclePictureHierarchy"/>
    <dgm:cxn modelId="{D14CA938-9E94-4A8E-A7D6-F567F2579919}" type="presParOf" srcId="{0E9995CB-EDEA-48FE-8642-B530AD8AB825}" destId="{81CF1C28-BE06-45A0-A238-3D42B2760ABF}" srcOrd="1" destOrd="0" presId="urn:microsoft.com/office/officeart/2009/layout/CirclePicture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99EC55-D4CC-4A7B-997A-120E57A618C4}">
      <dsp:nvSpPr>
        <dsp:cNvPr id="0" name=""/>
        <dsp:cNvSpPr/>
      </dsp:nvSpPr>
      <dsp:spPr>
        <a:xfrm>
          <a:off x="6782131" y="3103800"/>
          <a:ext cx="1814289" cy="415637"/>
        </a:xfrm>
        <a:custGeom>
          <a:avLst/>
          <a:gdLst/>
          <a:ahLst/>
          <a:cxnLst/>
          <a:rect l="0" t="0" r="0" b="0"/>
          <a:pathLst>
            <a:path>
              <a:moveTo>
                <a:pt x="0" y="0"/>
              </a:moveTo>
              <a:lnTo>
                <a:pt x="0" y="209467"/>
              </a:lnTo>
              <a:lnTo>
                <a:pt x="1814289" y="209467"/>
              </a:lnTo>
              <a:lnTo>
                <a:pt x="1814289" y="41563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1838B51F-09DF-412C-BAB3-87183AF5EB35}">
      <dsp:nvSpPr>
        <dsp:cNvPr id="0" name=""/>
        <dsp:cNvSpPr/>
      </dsp:nvSpPr>
      <dsp:spPr>
        <a:xfrm>
          <a:off x="4967842" y="3103800"/>
          <a:ext cx="1814289" cy="415637"/>
        </a:xfrm>
        <a:custGeom>
          <a:avLst/>
          <a:gdLst/>
          <a:ahLst/>
          <a:cxnLst/>
          <a:rect l="0" t="0" r="0" b="0"/>
          <a:pathLst>
            <a:path>
              <a:moveTo>
                <a:pt x="1814289" y="0"/>
              </a:moveTo>
              <a:lnTo>
                <a:pt x="1814289" y="209467"/>
              </a:lnTo>
              <a:lnTo>
                <a:pt x="0" y="209467"/>
              </a:lnTo>
              <a:lnTo>
                <a:pt x="0" y="41563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5BD17B0-D0CA-4787-957D-A7FD4CFC4AEF}">
      <dsp:nvSpPr>
        <dsp:cNvPr id="0" name=""/>
        <dsp:cNvSpPr/>
      </dsp:nvSpPr>
      <dsp:spPr>
        <a:xfrm>
          <a:off x="4060697" y="1368680"/>
          <a:ext cx="2721433" cy="415637"/>
        </a:xfrm>
        <a:custGeom>
          <a:avLst/>
          <a:gdLst/>
          <a:ahLst/>
          <a:cxnLst/>
          <a:rect l="0" t="0" r="0" b="0"/>
          <a:pathLst>
            <a:path>
              <a:moveTo>
                <a:pt x="0" y="0"/>
              </a:moveTo>
              <a:lnTo>
                <a:pt x="0" y="209467"/>
              </a:lnTo>
              <a:lnTo>
                <a:pt x="2721433" y="209467"/>
              </a:lnTo>
              <a:lnTo>
                <a:pt x="2721433" y="41563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EE93ACE4-9763-4FF2-8B8B-083F4C833F0B}">
      <dsp:nvSpPr>
        <dsp:cNvPr id="0" name=""/>
        <dsp:cNvSpPr/>
      </dsp:nvSpPr>
      <dsp:spPr>
        <a:xfrm>
          <a:off x="1293543" y="3103800"/>
          <a:ext cx="91440" cy="415637"/>
        </a:xfrm>
        <a:custGeom>
          <a:avLst/>
          <a:gdLst/>
          <a:ahLst/>
          <a:cxnLst/>
          <a:rect l="0" t="0" r="0" b="0"/>
          <a:pathLst>
            <a:path>
              <a:moveTo>
                <a:pt x="45720" y="0"/>
              </a:moveTo>
              <a:lnTo>
                <a:pt x="45720" y="41563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E1DE86F-8029-4EF4-9D96-E79E2B43F134}">
      <dsp:nvSpPr>
        <dsp:cNvPr id="0" name=""/>
        <dsp:cNvSpPr/>
      </dsp:nvSpPr>
      <dsp:spPr>
        <a:xfrm>
          <a:off x="1339263" y="1368680"/>
          <a:ext cx="2721433" cy="415637"/>
        </a:xfrm>
        <a:custGeom>
          <a:avLst/>
          <a:gdLst/>
          <a:ahLst/>
          <a:cxnLst/>
          <a:rect l="0" t="0" r="0" b="0"/>
          <a:pathLst>
            <a:path>
              <a:moveTo>
                <a:pt x="2721433" y="0"/>
              </a:moveTo>
              <a:lnTo>
                <a:pt x="2721433" y="209467"/>
              </a:lnTo>
              <a:lnTo>
                <a:pt x="0" y="209467"/>
              </a:lnTo>
              <a:lnTo>
                <a:pt x="0" y="41563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938DE874-7AE2-4349-8662-84C1AB33A3D8}">
      <dsp:nvSpPr>
        <dsp:cNvPr id="0" name=""/>
        <dsp:cNvSpPr/>
      </dsp:nvSpPr>
      <dsp:spPr>
        <a:xfrm>
          <a:off x="3400956" y="49197"/>
          <a:ext cx="1319483" cy="1319483"/>
        </a:xfrm>
        <a:prstGeom prst="ellipse">
          <a:avLst/>
        </a:prstGeom>
        <a:blipFill rotWithShape="1">
          <a:blip xmlns:r="http://schemas.openxmlformats.org/officeDocument/2006/relationships" r:embed="rId1"/>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C5D992FD-5940-4660-BC16-13097F957823}">
      <dsp:nvSpPr>
        <dsp:cNvPr id="0" name=""/>
        <dsp:cNvSpPr/>
      </dsp:nvSpPr>
      <dsp:spPr>
        <a:xfrm>
          <a:off x="4720439" y="4589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p>
      </dsp:txBody>
      <dsp:txXfrm>
        <a:off x="4720439" y="45898"/>
        <a:ext cx="1979224" cy="1319483"/>
      </dsp:txXfrm>
    </dsp:sp>
    <dsp:sp modelId="{D305A376-9CFD-458D-8FC6-0D357B1835FF}">
      <dsp:nvSpPr>
        <dsp:cNvPr id="0" name=""/>
        <dsp:cNvSpPr/>
      </dsp:nvSpPr>
      <dsp:spPr>
        <a:xfrm>
          <a:off x="679522" y="1784317"/>
          <a:ext cx="1319483" cy="1319483"/>
        </a:xfrm>
        <a:prstGeom prst="ellipse">
          <a:avLst/>
        </a:prstGeom>
        <a:blipFill rotWithShape="1">
          <a:blip xmlns:r="http://schemas.openxmlformats.org/officeDocument/2006/relationships" r:embed="rId2"/>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9E47CDD8-AB05-49EC-B5ED-709296E8E8DF}">
      <dsp:nvSpPr>
        <dsp:cNvPr id="0" name=""/>
        <dsp:cNvSpPr/>
      </dsp:nvSpPr>
      <dsp:spPr>
        <a:xfrm>
          <a:off x="1999005" y="178101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Need Theories</a:t>
          </a:r>
        </a:p>
      </dsp:txBody>
      <dsp:txXfrm>
        <a:off x="1999005" y="1781018"/>
        <a:ext cx="1979224" cy="1319483"/>
      </dsp:txXfrm>
    </dsp:sp>
    <dsp:sp modelId="{570966C9-595B-4F39-9005-909DA358226F}">
      <dsp:nvSpPr>
        <dsp:cNvPr id="0" name=""/>
        <dsp:cNvSpPr/>
      </dsp:nvSpPr>
      <dsp:spPr>
        <a:xfrm>
          <a:off x="679522" y="3519437"/>
          <a:ext cx="1319483" cy="1319483"/>
        </a:xfrm>
        <a:prstGeom prst="ellipse">
          <a:avLst/>
        </a:prstGeom>
        <a:blipFill rotWithShape="1">
          <a:blip xmlns:r="http://schemas.openxmlformats.org/officeDocument/2006/relationships" r:embed="rId3"/>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19E7C993-75E8-4FE5-9150-ED5D5CAF7913}">
      <dsp:nvSpPr>
        <dsp:cNvPr id="0" name=""/>
        <dsp:cNvSpPr/>
      </dsp:nvSpPr>
      <dsp:spPr>
        <a:xfrm>
          <a:off x="1999005" y="351613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ERG Theory</a:t>
          </a:r>
        </a:p>
      </dsp:txBody>
      <dsp:txXfrm>
        <a:off x="1999005" y="3516138"/>
        <a:ext cx="1979224" cy="1319483"/>
      </dsp:txXfrm>
    </dsp:sp>
    <dsp:sp modelId="{CB188509-A2CC-41E4-BA90-05978CCC3495}">
      <dsp:nvSpPr>
        <dsp:cNvPr id="0" name=""/>
        <dsp:cNvSpPr/>
      </dsp:nvSpPr>
      <dsp:spPr>
        <a:xfrm>
          <a:off x="6122389" y="1784317"/>
          <a:ext cx="1319483" cy="1319483"/>
        </a:xfrm>
        <a:prstGeom prst="ellipse">
          <a:avLst/>
        </a:prstGeom>
        <a:blipFill rotWithShape="1">
          <a:blip xmlns:r="http://schemas.openxmlformats.org/officeDocument/2006/relationships" r:embed="rId4"/>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0069D52A-7C53-4C77-95B1-D8C2CC4F6B07}">
      <dsp:nvSpPr>
        <dsp:cNvPr id="0" name=""/>
        <dsp:cNvSpPr/>
      </dsp:nvSpPr>
      <dsp:spPr>
        <a:xfrm>
          <a:off x="7441872" y="178101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Process Theories</a:t>
          </a:r>
        </a:p>
      </dsp:txBody>
      <dsp:txXfrm>
        <a:off x="7441872" y="1781018"/>
        <a:ext cx="1979224" cy="1319483"/>
      </dsp:txXfrm>
    </dsp:sp>
    <dsp:sp modelId="{ADA5CE37-F162-4D07-BFBF-7AD9A69B99CB}">
      <dsp:nvSpPr>
        <dsp:cNvPr id="0" name=""/>
        <dsp:cNvSpPr/>
      </dsp:nvSpPr>
      <dsp:spPr>
        <a:xfrm>
          <a:off x="4308100" y="3519437"/>
          <a:ext cx="1319483" cy="1319483"/>
        </a:xfrm>
        <a:prstGeom prst="ellipse">
          <a:avLst/>
        </a:prstGeom>
        <a:blipFill rotWithShape="1">
          <a:blip xmlns:r="http://schemas.openxmlformats.org/officeDocument/2006/relationships" r:embed="rId5"/>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E362BB18-74EC-43DE-B62F-9F74C4F78420}">
      <dsp:nvSpPr>
        <dsp:cNvPr id="0" name=""/>
        <dsp:cNvSpPr/>
      </dsp:nvSpPr>
      <dsp:spPr>
        <a:xfrm>
          <a:off x="5627583" y="351613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Reinforcement Theory</a:t>
          </a:r>
        </a:p>
      </dsp:txBody>
      <dsp:txXfrm>
        <a:off x="5627583" y="3516138"/>
        <a:ext cx="1979224" cy="1319483"/>
      </dsp:txXfrm>
    </dsp:sp>
    <dsp:sp modelId="{F584540E-164B-4446-8146-7982648B7056}">
      <dsp:nvSpPr>
        <dsp:cNvPr id="0" name=""/>
        <dsp:cNvSpPr/>
      </dsp:nvSpPr>
      <dsp:spPr>
        <a:xfrm>
          <a:off x="7936679" y="3519437"/>
          <a:ext cx="1319483" cy="1319483"/>
        </a:xfrm>
        <a:prstGeom prst="ellipse">
          <a:avLst/>
        </a:prstGeom>
        <a:blipFill rotWithShape="1">
          <a:blip xmlns:r="http://schemas.openxmlformats.org/officeDocument/2006/relationships" r:embed="rId6"/>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26B9E580-A086-427C-8410-5ADD61CB699F}">
      <dsp:nvSpPr>
        <dsp:cNvPr id="0" name=""/>
        <dsp:cNvSpPr/>
      </dsp:nvSpPr>
      <dsp:spPr>
        <a:xfrm>
          <a:off x="9256162" y="351613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Expectancy Theory</a:t>
          </a:r>
        </a:p>
      </dsp:txBody>
      <dsp:txXfrm>
        <a:off x="9256162" y="3516138"/>
        <a:ext cx="1979224" cy="1319483"/>
      </dsp:txXfrm>
    </dsp:sp>
  </dsp:spTree>
</dsp:drawing>
</file>

<file path=ppt/diagrams/layout1.xml><?xml version="1.0" encoding="utf-8"?>
<dgm:layoutDef xmlns:dgm="http://schemas.openxmlformats.org/drawingml/2006/diagram" xmlns:a="http://schemas.openxmlformats.org/drawingml/2006/main" uniqueId="urn:microsoft.com/office/officeart/2009/layout/CirclePictureHierarchy">
  <dgm:title val=""/>
  <dgm:desc val=""/>
  <dgm:catLst>
    <dgm:cat type="hierarchy" pri="1750"/>
    <dgm:cat type="picture" pri="23000"/>
    <dgm:cat type="pictureconvert" pri="2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5"/>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h" for="ch" forName="image" refType="h" fact="0.8"/>
              <dgm:constr type="w" for="ch" forName="image" refType="h" refFor="ch" refForName="image"/>
              <dgm:constr type="t" for="ch" forName="image" refType="h" fact="0.1"/>
              <dgm:constr type="l" for="ch" forName="image"/>
              <dgm:constr type="w" for="ch" forName="text" refType="w" fact="0.6"/>
              <dgm:constr type="h" for="ch" forName="text" refType="h" fact="0.8"/>
              <dgm:constr type="t" for="ch" forName="text" refType="w" fact="0.04"/>
              <dgm:constr type="l" for="ch" forName="text" refType="w" fact="0.4"/>
            </dgm:constrLst>
            <dgm:ruleLst/>
            <dgm:layoutNode name="image" styleLbl="node0">
              <dgm:alg type="sp"/>
              <dgm:shape xmlns:r="http://schemas.openxmlformats.org/officeDocument/2006/relationships" type="ellipse" r:blip="" blipPhldr="1">
                <dgm:adjLst/>
              </dgm:shape>
              <dgm:presOf/>
              <dgm:constrLst/>
              <dgm:ruleLst/>
            </dgm:layoutNode>
            <dgm:layoutNode name="text"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image"/>
                    <dgm:param type="dstNode" val="image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h" for="ch" forName="image2" refType="h" fact="0.8"/>
                      <dgm:constr type="w" for="ch" forName="image2" refType="h" refFor="ch" refForName="image2"/>
                      <dgm:constr type="t" for="ch" forName="image2" refType="h" fact="0.1"/>
                      <dgm:constr type="l" for="ch" forName="image2"/>
                      <dgm:constr type="w" for="ch" forName="text2" refType="w" fact="0.6"/>
                      <dgm:constr type="h" for="ch" forName="text2" refType="h" fact="0.8"/>
                      <dgm:constr type="t" for="ch" forName="text2" refType="w" fact="0.04"/>
                      <dgm:constr type="l" for="ch" forName="text2" refType="w" fact="0.4"/>
                    </dgm:constrLst>
                    <dgm:ruleLst/>
                    <dgm:layoutNode name="image2">
                      <dgm:alg type="sp"/>
                      <dgm:shape xmlns:r="http://schemas.openxmlformats.org/officeDocument/2006/relationships" type="ellipse" r:blip="" blipPhldr="1">
                        <dgm:adjLst/>
                      </dgm:shape>
                      <dgm:presOf/>
                      <dgm:constrLst/>
                      <dgm:ruleLst/>
                    </dgm:layoutNode>
                    <dgm:layoutNode name="text2"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image2"/>
                            <dgm:param type="dstNode" val="image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h" for="ch" forName="image3" refType="h" fact="0.8"/>
                              <dgm:constr type="w" for="ch" forName="image3" refType="h" refFor="ch" refForName="image3"/>
                              <dgm:constr type="t" for="ch" forName="image3" refType="h" fact="0.1"/>
                              <dgm:constr type="l" for="ch" forName="image3"/>
                              <dgm:constr type="w" for="ch" forName="text3" refType="w" fact="0.6"/>
                              <dgm:constr type="h" for="ch" forName="text3" refType="h" fact="0.8"/>
                              <dgm:constr type="t" for="ch" forName="text3" refType="w" fact="0.04"/>
                              <dgm:constr type="l" for="ch" forName="text3" refType="w" fact="0.4"/>
                            </dgm:constrLst>
                            <dgm:ruleLst/>
                            <dgm:layoutNode name="image3">
                              <dgm:alg type="sp"/>
                              <dgm:shape xmlns:r="http://schemas.openxmlformats.org/officeDocument/2006/relationships" type="ellipse" r:blip="" blipPhldr="1">
                                <dgm:adjLst/>
                              </dgm:shape>
                              <dgm:presOf/>
                              <dgm:constrLst/>
                              <dgm:ruleLst/>
                            </dgm:layoutNode>
                            <dgm:layoutNode name="text3"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image3"/>
                                        <dgm:param type="dstNode" val="image4"/>
                                      </dgm:alg>
                                    </dgm:if>
                                    <dgm:else name="Name26">
                                      <dgm:alg type="conn">
                                        <dgm:param type="dim" val="1D"/>
                                        <dgm:param type="endSty" val="noArr"/>
                                        <dgm:param type="connRout" val="bend"/>
                                        <dgm:param type="bendPt" val="end"/>
                                        <dgm:param type="begPts" val="bCtr"/>
                                        <dgm:param type="endPts" val="tCtr"/>
                                        <dgm:param type="srcNode" val="image4"/>
                                        <dgm:param type="dstNode" val="image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h" for="ch" forName="image4" refType="h" fact="0.8"/>
                                      <dgm:constr type="w" for="ch" forName="image4" refType="h" refFor="ch" refForName="image4"/>
                                      <dgm:constr type="t" for="ch" forName="image4" refType="h" fact="0.1"/>
                                      <dgm:constr type="l" for="ch" forName="image4"/>
                                      <dgm:constr type="w" for="ch" forName="text4" refType="w" fact="0.6"/>
                                      <dgm:constr type="h" for="ch" forName="text4" refType="h" fact="0.8"/>
                                      <dgm:constr type="t" for="ch" forName="text4" refType="w" fact="0.04"/>
                                      <dgm:constr type="l" for="ch" forName="text4" refType="w" fact="0.4"/>
                                    </dgm:constrLst>
                                    <dgm:ruleLst/>
                                    <dgm:layoutNode name="image4">
                                      <dgm:alg type="sp"/>
                                      <dgm:shape xmlns:r="http://schemas.openxmlformats.org/officeDocument/2006/relationships" type="ellipse" r:blip="" blipPhldr="1">
                                        <dgm:adjLst/>
                                      </dgm:shape>
                                      <dgm:presOf/>
                                      <dgm:constrLst/>
                                      <dgm:ruleLst/>
                                    </dgm:layoutNode>
                                    <dgm:layoutNode name="text4"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0526948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387288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6983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5.jpeg"/></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095009" y="5095794"/>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Injy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Nashaat</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47821" y="1839639"/>
            <a:ext cx="4986686" cy="2616101"/>
          </a:xfrm>
          <a:prstGeom prst="rect">
            <a:avLst/>
          </a:prstGeom>
          <a:noFill/>
        </p:spPr>
        <p:txBody>
          <a:bodyPr wrap="none" rtlCol="0">
            <a:spAutoFit/>
          </a:bodyPr>
          <a:lstStyle/>
          <a:p>
            <a:r>
              <a:rPr lang="en-US" sz="4400" dirty="0">
                <a:solidFill>
                  <a:srgbClr val="002060"/>
                </a:solidFill>
                <a:latin typeface="Arial Rounded MT Bold" panose="020F0704030504030204" pitchFamily="34" charset="0"/>
              </a:rPr>
              <a:t>Effective Training</a:t>
            </a:r>
            <a:br>
              <a:rPr lang="en-US" sz="4400" dirty="0">
                <a:solidFill>
                  <a:srgbClr val="002060"/>
                </a:solidFill>
                <a:latin typeface="Arial Rounded MT Bold" panose="020F0704030504030204" pitchFamily="34" charset="0"/>
              </a:rPr>
            </a:br>
            <a:r>
              <a:rPr lang="en-US" sz="4400" dirty="0">
                <a:solidFill>
                  <a:srgbClr val="002060"/>
                </a:solidFill>
              </a:rPr>
              <a:t>Systems, Strategies </a:t>
            </a:r>
            <a:endParaRPr lang="en-US" sz="4400" dirty="0" smtClean="0">
              <a:solidFill>
                <a:srgbClr val="002060"/>
              </a:solidFill>
            </a:endParaRPr>
          </a:p>
          <a:p>
            <a:r>
              <a:rPr lang="en-US" sz="4400" dirty="0" smtClean="0">
                <a:solidFill>
                  <a:srgbClr val="002060"/>
                </a:solidFill>
              </a:rPr>
              <a:t>and </a:t>
            </a:r>
            <a:r>
              <a:rPr lang="en-US" sz="4400" dirty="0">
                <a:solidFill>
                  <a:srgbClr val="002060"/>
                </a:solidFill>
              </a:rPr>
              <a:t>Practices</a:t>
            </a:r>
            <a:br>
              <a:rPr lang="en-US" sz="4400" dirty="0">
                <a:solidFill>
                  <a:srgbClr val="002060"/>
                </a:solidFill>
              </a:rPr>
            </a:br>
            <a:r>
              <a:rPr lang="en-US" sz="3200" dirty="0">
                <a:solidFill>
                  <a:srgbClr val="002060"/>
                </a:solidFill>
              </a:rPr>
              <a:t>6</a:t>
            </a:r>
            <a:r>
              <a:rPr lang="en-US" sz="3200" baseline="30000" dirty="0">
                <a:solidFill>
                  <a:srgbClr val="002060"/>
                </a:solidFill>
              </a:rPr>
              <a:t>th</a:t>
            </a:r>
            <a:r>
              <a:rPr lang="en-US" sz="3200" dirty="0">
                <a:solidFill>
                  <a:srgbClr val="002060"/>
                </a:solidFill>
              </a:rPr>
              <a:t> Edition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3692"/>
    </mc:Choice>
    <mc:Fallback xmlns="">
      <p:transition spd="slow" advTm="1369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00437" y="3133598"/>
            <a:ext cx="4730216" cy="1446550"/>
          </a:xfrm>
          <a:prstGeom prst="rect">
            <a:avLst/>
          </a:prstGeom>
          <a:noFill/>
        </p:spPr>
        <p:txBody>
          <a:bodyPr wrap="square" rtlCol="0">
            <a:spAutoFit/>
          </a:bodyPr>
          <a:lstStyle/>
          <a:p>
            <a:pPr algn="ctr"/>
            <a:r>
              <a:rPr lang="en-US" sz="4400" b="1" dirty="0"/>
              <a:t>Aligning Training with Strategy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879683773"/>
      </p:ext>
    </p:extLst>
  </p:cSld>
  <p:clrMapOvr>
    <a:masterClrMapping/>
  </p:clrMapOvr>
  <mc:AlternateContent xmlns:mc="http://schemas.openxmlformats.org/markup-compatibility/2006" xmlns:p14="http://schemas.microsoft.com/office/powerpoint/2010/main">
    <mc:Choice Requires="p14">
      <p:transition spd="slow" p14:dur="2000" advTm="21554"/>
    </mc:Choice>
    <mc:Fallback xmlns="">
      <p:transition spd="slow" advTm="2155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997527"/>
            <a:ext cx="10812720" cy="52951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45927"/>
            <a:ext cx="6751475" cy="661207"/>
          </a:xfrm>
          <a:prstGeom prst="rect">
            <a:avLst/>
          </a:prstGeom>
          <a:noFill/>
        </p:spPr>
        <p:txBody>
          <a:bodyPr wrap="square" rtlCol="0">
            <a:spAutoFit/>
          </a:bodyPr>
          <a:lstStyle/>
          <a:p>
            <a:pPr algn="ctr">
              <a:lnSpc>
                <a:spcPct val="150000"/>
              </a:lnSpc>
            </a:pPr>
            <a:r>
              <a:rPr lang="en-US" sz="28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Important definitions and </a:t>
            </a:r>
            <a:r>
              <a:rPr lang="en-US" sz="2800" b="1" dirty="0" smtClean="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concepts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248687"/>
            <a:ext cx="10541000" cy="7017306"/>
          </a:xfrm>
          <a:prstGeom prst="rect">
            <a:avLst/>
          </a:prstGeom>
          <a:noFill/>
        </p:spPr>
        <p:txBody>
          <a:bodyPr wrap="square" rtlCol="0">
            <a:spAutoFit/>
          </a:bodyPr>
          <a:lstStyle/>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Planning</a:t>
            </a: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is </a:t>
            </a:r>
            <a:r>
              <a:rPr lang="en-GB" sz="2000" u="sng" dirty="0">
                <a:latin typeface="Times New Roman" panose="02020603050405020304" pitchFamily="18" charset="0"/>
                <a:cs typeface="Times New Roman" panose="02020603050405020304" pitchFamily="18" charset="0"/>
              </a:rPr>
              <a:t>a process </a:t>
            </a:r>
            <a:r>
              <a:rPr lang="en-GB" sz="2000" dirty="0">
                <a:latin typeface="Times New Roman" panose="02020603050405020304" pitchFamily="18" charset="0"/>
                <a:cs typeface="Times New Roman" panose="02020603050405020304" pitchFamily="18" charset="0"/>
              </a:rPr>
              <a:t>used to determine how best to pursue the organization's mission while </a:t>
            </a:r>
            <a:r>
              <a:rPr lang="en-GB" sz="2000" u="sng" dirty="0">
                <a:latin typeface="Times New Roman" panose="02020603050405020304" pitchFamily="18" charset="0"/>
                <a:cs typeface="Times New Roman" panose="02020603050405020304" pitchFamily="18" charset="0"/>
              </a:rPr>
              <a:t>meeting the demands of the environment </a:t>
            </a:r>
            <a:r>
              <a:rPr lang="en-GB" sz="2000" dirty="0">
                <a:latin typeface="Times New Roman" panose="02020603050405020304" pitchFamily="18" charset="0"/>
                <a:cs typeface="Times New Roman" panose="02020603050405020304" pitchFamily="18" charset="0"/>
              </a:rPr>
              <a:t>in the near (e.g., next year or two) and long term (e.g., next five to ten years).</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Proactive Strategy</a:t>
            </a:r>
            <a:r>
              <a:rPr lang="en-GB" sz="2000" dirty="0">
                <a:latin typeface="Times New Roman" panose="02020603050405020304" pitchFamily="18" charset="0"/>
                <a:cs typeface="Times New Roman" panose="02020603050405020304" pitchFamily="18" charset="0"/>
              </a:rPr>
              <a:t>: focuses on the </a:t>
            </a:r>
            <a:r>
              <a:rPr lang="en-GB" sz="2000" u="sng" dirty="0">
                <a:latin typeface="Times New Roman" panose="02020603050405020304" pitchFamily="18" charset="0"/>
                <a:cs typeface="Times New Roman" panose="02020603050405020304" pitchFamily="18" charset="0"/>
              </a:rPr>
              <a:t>longer term</a:t>
            </a:r>
            <a:r>
              <a:rPr lang="en-GB" sz="2000" dirty="0">
                <a:latin typeface="Times New Roman" panose="02020603050405020304" pitchFamily="18" charset="0"/>
                <a:cs typeface="Times New Roman" panose="02020603050405020304" pitchFamily="18" charset="0"/>
              </a:rPr>
              <a:t>, and its process is more formalized, typically involving </a:t>
            </a:r>
            <a:r>
              <a:rPr lang="en-GB" sz="2000" u="sng" dirty="0">
                <a:latin typeface="Times New Roman" panose="02020603050405020304" pitchFamily="18" charset="0"/>
                <a:cs typeface="Times New Roman" panose="02020603050405020304" pitchFamily="18" charset="0"/>
              </a:rPr>
              <a:t>sophisticated analytical and decision-making </a:t>
            </a:r>
            <a:r>
              <a:rPr lang="en-GB" sz="2000" dirty="0">
                <a:latin typeface="Times New Roman" panose="02020603050405020304" pitchFamily="18" charset="0"/>
                <a:cs typeface="Times New Roman" panose="02020603050405020304" pitchFamily="18" charset="0"/>
              </a:rPr>
              <a:t>tools Its purpose is to build a good fit between the organization and its future environment.</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Reactive Strategy</a:t>
            </a: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000" u="sng" dirty="0">
                <a:latin typeface="Times New Roman" panose="02020603050405020304" pitchFamily="18" charset="0"/>
                <a:cs typeface="Times New Roman" panose="02020603050405020304" pitchFamily="18" charset="0"/>
              </a:rPr>
              <a:t>less formal analysis and planning </a:t>
            </a:r>
            <a:r>
              <a:rPr lang="en-GB" sz="2000" dirty="0" smtClean="0">
                <a:latin typeface="Times New Roman" panose="02020603050405020304" pitchFamily="18" charset="0"/>
                <a:cs typeface="Times New Roman" panose="02020603050405020304" pitchFamily="18" charset="0"/>
              </a:rPr>
              <a:t>ensue </a:t>
            </a:r>
            <a:r>
              <a:rPr lang="en-GB" sz="2000" dirty="0">
                <a:latin typeface="Times New Roman" panose="02020603050405020304" pitchFamily="18" charset="0"/>
                <a:cs typeface="Times New Roman" panose="02020603050405020304" pitchFamily="18" charset="0"/>
              </a:rPr>
              <a:t>and more attention is focused on the </a:t>
            </a:r>
            <a:r>
              <a:rPr lang="en-GB" sz="2000" u="sng" dirty="0">
                <a:latin typeface="Times New Roman" panose="02020603050405020304" pitchFamily="18" charset="0"/>
                <a:cs typeface="Times New Roman" panose="02020603050405020304" pitchFamily="18" charset="0"/>
              </a:rPr>
              <a:t>immediate future</a:t>
            </a:r>
            <a:r>
              <a:rPr lang="en-GB" sz="2000" dirty="0" smtClean="0">
                <a:latin typeface="Times New Roman" panose="02020603050405020304" pitchFamily="18" charset="0"/>
                <a:cs typeface="Times New Roman" panose="02020603050405020304" pitchFamily="18" charset="0"/>
              </a:rPr>
              <a:t>.</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Strategy:</a:t>
            </a: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provides the direction for </a:t>
            </a:r>
            <a:r>
              <a:rPr lang="en-GB" sz="2000" u="sng" dirty="0">
                <a:latin typeface="Times New Roman" panose="02020603050405020304" pitchFamily="18" charset="0"/>
                <a:cs typeface="Times New Roman" panose="02020603050405020304" pitchFamily="18" charset="0"/>
              </a:rPr>
              <a:t>HR's strategic objectives</a:t>
            </a:r>
            <a:r>
              <a:rPr lang="en-GB" sz="2000" dirty="0">
                <a:latin typeface="Times New Roman" panose="02020603050405020304" pitchFamily="18" charset="0"/>
                <a:cs typeface="Times New Roman" panose="02020603050405020304" pitchFamily="18" charset="0"/>
              </a:rPr>
              <a:t>.</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Choices</a:t>
            </a: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Strategies reflect choices that the organization makes about how to pursue its mission. </a:t>
            </a: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GB"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94555"/>
    </mc:Choice>
    <mc:Fallback xmlns="">
      <p:transition advTm="19455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00904" y="110835"/>
            <a:ext cx="11480859" cy="6012873"/>
          </a:xfrm>
          <a:prstGeom prst="rect">
            <a:avLst/>
          </a:prstGeom>
        </p:spPr>
      </p:pic>
      <p:sp>
        <p:nvSpPr>
          <p:cNvPr id="3" name="TextBox 2"/>
          <p:cNvSpPr txBox="1"/>
          <p:nvPr/>
        </p:nvSpPr>
        <p:spPr>
          <a:xfrm>
            <a:off x="4114800" y="6345382"/>
            <a:ext cx="4211782" cy="523220"/>
          </a:xfrm>
          <a:prstGeom prst="rect">
            <a:avLst/>
          </a:prstGeom>
          <a:noFill/>
        </p:spPr>
        <p:txBody>
          <a:bodyPr wrap="square" rtlCol="0">
            <a:spAutoFit/>
          </a:bodyPr>
          <a:lstStyle/>
          <a:p>
            <a:pPr algn="ct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Plan </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1006655"/>
      </p:ext>
    </p:extLst>
  </p:cSld>
  <p:clrMapOvr>
    <a:masterClrMapping/>
  </p:clrMapOvr>
  <mc:AlternateContent xmlns:mc="http://schemas.openxmlformats.org/markup-compatibility/2006" xmlns:p14="http://schemas.microsoft.com/office/powerpoint/2010/main">
    <mc:Choice Requires="p14">
      <p:transition spd="slow" p14:dur="2000" advTm="189654"/>
    </mc:Choice>
    <mc:Fallback xmlns="">
      <p:transition spd="slow" advTm="18965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01782" y="295846"/>
            <a:ext cx="11513127" cy="6562154"/>
          </a:xfrm>
          <a:prstGeom prst="rect">
            <a:avLst/>
          </a:prstGeom>
        </p:spPr>
      </p:pic>
    </p:spTree>
    <p:extLst>
      <p:ext uri="{BB962C8B-B14F-4D97-AF65-F5344CB8AC3E}">
        <p14:creationId xmlns:p14="http://schemas.microsoft.com/office/powerpoint/2010/main" val="707011978"/>
      </p:ext>
    </p:extLst>
  </p:cSld>
  <p:clrMapOvr>
    <a:masterClrMapping/>
  </p:clrMapOvr>
  <mc:AlternateContent xmlns:mc="http://schemas.openxmlformats.org/markup-compatibility/2006" xmlns:p14="http://schemas.microsoft.com/office/powerpoint/2010/main">
    <mc:Choice Requires="p14">
      <p:transition spd="slow" p14:dur="2000" advTm="87102"/>
    </mc:Choice>
    <mc:Fallback xmlns="">
      <p:transition spd="slow" advTm="8710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9441" y="357188"/>
            <a:ext cx="11792059" cy="6500813"/>
          </a:xfrm>
          <a:prstGeom prst="rect">
            <a:avLst/>
          </a:prstGeom>
        </p:spPr>
      </p:pic>
    </p:spTree>
    <p:extLst>
      <p:ext uri="{BB962C8B-B14F-4D97-AF65-F5344CB8AC3E}">
        <p14:creationId xmlns:p14="http://schemas.microsoft.com/office/powerpoint/2010/main" val="1520202211"/>
      </p:ext>
    </p:extLst>
  </p:cSld>
  <p:clrMapOvr>
    <a:masterClrMapping/>
  </p:clrMapOvr>
  <mc:AlternateContent xmlns:mc="http://schemas.openxmlformats.org/markup-compatibility/2006" xmlns:p14="http://schemas.microsoft.com/office/powerpoint/2010/main">
    <mc:Choice Requires="p14">
      <p:transition spd="slow" p14:dur="2000" advTm="135707"/>
    </mc:Choice>
    <mc:Fallback xmlns="">
      <p:transition spd="slow" advTm="13570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293179" y="135121"/>
            <a:ext cx="4677149" cy="6612043"/>
          </a:xfrm>
          <a:prstGeom prst="rect">
            <a:avLst/>
          </a:prstGeom>
        </p:spPr>
      </p:pic>
      <p:pic>
        <p:nvPicPr>
          <p:cNvPr id="5" name="Picture 4"/>
          <p:cNvPicPr>
            <a:picLocks noChangeAspect="1"/>
          </p:cNvPicPr>
          <p:nvPr/>
        </p:nvPicPr>
        <p:blipFill>
          <a:blip r:embed="rId3"/>
          <a:stretch>
            <a:fillRect/>
          </a:stretch>
        </p:blipFill>
        <p:spPr>
          <a:xfrm>
            <a:off x="284885" y="282286"/>
            <a:ext cx="6800850" cy="6464878"/>
          </a:xfrm>
          <a:prstGeom prst="rect">
            <a:avLst/>
          </a:prstGeom>
        </p:spPr>
      </p:pic>
    </p:spTree>
    <p:extLst>
      <p:ext uri="{BB962C8B-B14F-4D97-AF65-F5344CB8AC3E}">
        <p14:creationId xmlns:p14="http://schemas.microsoft.com/office/powerpoint/2010/main" val="2231358102"/>
      </p:ext>
    </p:extLst>
  </p:cSld>
  <p:clrMapOvr>
    <a:masterClrMapping/>
  </p:clrMapOvr>
  <mc:AlternateContent xmlns:mc="http://schemas.openxmlformats.org/markup-compatibility/2006" xmlns:p14="http://schemas.microsoft.com/office/powerpoint/2010/main">
    <mc:Choice Requires="p14">
      <p:transition spd="slow" p14:dur="2000" advTm="94633"/>
    </mc:Choice>
    <mc:Fallback xmlns="">
      <p:transition spd="slow" advTm="9463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87477"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1761" y="1352955"/>
            <a:ext cx="9345750" cy="5032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140191" y="3710988"/>
            <a:ext cx="84173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2856443" y="641708"/>
            <a:ext cx="8417320" cy="584775"/>
          </a:xfrm>
          <a:prstGeom prst="rect">
            <a:avLst/>
          </a:prstGeom>
          <a:noFill/>
        </p:spPr>
        <p:txBody>
          <a:bodyPr wrap="square" rtlCol="0">
            <a:spAutoFit/>
          </a:bodyPr>
          <a:lstStyle/>
          <a:p>
            <a:r>
              <a:rPr lang="en-US" sz="32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Important definitions and </a:t>
            </a:r>
            <a:r>
              <a:rPr lang="en-US" sz="3200" b="1" dirty="0" smtClean="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concepts</a:t>
            </a:r>
            <a:endPar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TextBox 3"/>
          <p:cNvSpPr txBox="1"/>
          <p:nvPr/>
        </p:nvSpPr>
        <p:spPr>
          <a:xfrm>
            <a:off x="1333001" y="1540377"/>
            <a:ext cx="9102293" cy="4708981"/>
          </a:xfrm>
          <a:prstGeom prst="rect">
            <a:avLst/>
          </a:prstGeom>
          <a:noFill/>
        </p:spPr>
        <p:txBody>
          <a:bodyPr wrap="square" rtlCol="0">
            <a:spAutoFit/>
          </a:bodyPr>
          <a:lstStyle/>
          <a:p>
            <a:pPr algn="just">
              <a:lnSpc>
                <a:spcPct val="150000"/>
              </a:lnSpc>
            </a:pPr>
            <a:r>
              <a:rPr lang="en-GB" sz="2000" b="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External </a:t>
            </a: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Environment:</a:t>
            </a:r>
            <a:r>
              <a:rPr lang="en-GB" sz="2000" u="sng" dirty="0">
                <a:solidFill>
                  <a:schemeClr val="tx2">
                    <a:lumMod val="75000"/>
                  </a:schemeClr>
                </a:solidFill>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An organization's external environment consists of elements outside the organization that influence the organization's ability to achieve its mission, such as </a:t>
            </a:r>
            <a:r>
              <a:rPr lang="en-GB" sz="2000" u="sng" dirty="0">
                <a:latin typeface="Times New Roman" panose="02020603050405020304" pitchFamily="18" charset="0"/>
                <a:cs typeface="Times New Roman" panose="02020603050405020304" pitchFamily="18" charset="0"/>
              </a:rPr>
              <a:t>competitors, the economy, societal norms and values, Laws and regulations, raw materials, suppliers, and technological innovation.</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Environmental uncertainty</a:t>
            </a:r>
            <a:r>
              <a:rPr lang="en-GB" sz="2000" b="1" u="sng" dirty="0">
                <a:solidFill>
                  <a:srgbClr val="C00000"/>
                </a:solidFill>
                <a:latin typeface="Times New Roman" panose="02020603050405020304" pitchFamily="18" charset="0"/>
                <a:cs typeface="Times New Roman" panose="02020603050405020304" pitchFamily="18" charset="0"/>
              </a:rPr>
              <a:t>:</a:t>
            </a:r>
            <a:r>
              <a:rPr lang="en-GB" sz="2000" u="sng" dirty="0">
                <a:solidFill>
                  <a:schemeClr val="tx2">
                    <a:lumMod val="75000"/>
                  </a:schemeClr>
                </a:solidFill>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is determined by two factors: </a:t>
            </a:r>
            <a:r>
              <a:rPr lang="en-GB" sz="2000" u="sng" dirty="0">
                <a:latin typeface="Times New Roman" panose="02020603050405020304" pitchFamily="18" charset="0"/>
                <a:cs typeface="Times New Roman" panose="02020603050405020304" pitchFamily="18" charset="0"/>
              </a:rPr>
              <a:t>complexity and stability.</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Environmental complexity: </a:t>
            </a:r>
            <a:r>
              <a:rPr lang="en-GB" sz="2000" dirty="0">
                <a:latin typeface="Times New Roman" panose="02020603050405020304" pitchFamily="18" charset="0"/>
                <a:cs typeface="Times New Roman" panose="02020603050405020304" pitchFamily="18" charset="0"/>
              </a:rPr>
              <a:t>refers to the </a:t>
            </a:r>
            <a:r>
              <a:rPr lang="en-GB" sz="2000" u="sng" dirty="0">
                <a:latin typeface="Times New Roman" panose="02020603050405020304" pitchFamily="18" charset="0"/>
                <a:cs typeface="Times New Roman" panose="02020603050405020304" pitchFamily="18" charset="0"/>
              </a:rPr>
              <a:t>number of factors </a:t>
            </a:r>
            <a:r>
              <a:rPr lang="en-GB" sz="2000" dirty="0">
                <a:latin typeface="Times New Roman" panose="02020603050405020304" pitchFamily="18" charset="0"/>
                <a:cs typeface="Times New Roman" panose="02020603050405020304" pitchFamily="18" charset="0"/>
              </a:rPr>
              <a:t>in the environment and the degree to which they </a:t>
            </a:r>
            <a:r>
              <a:rPr lang="en-GB" sz="2000" u="sng" dirty="0">
                <a:latin typeface="Times New Roman" panose="02020603050405020304" pitchFamily="18" charset="0"/>
                <a:cs typeface="Times New Roman" panose="02020603050405020304" pitchFamily="18" charset="0"/>
              </a:rPr>
              <a:t>are interrelated</a:t>
            </a:r>
            <a:r>
              <a:rPr lang="en-GB" sz="2000" dirty="0">
                <a:latin typeface="Times New Roman" panose="02020603050405020304" pitchFamily="18" charset="0"/>
                <a:cs typeface="Times New Roman" panose="02020603050405020304" pitchFamily="18" charset="0"/>
              </a:rPr>
              <a:t>. </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Environmental stability: </a:t>
            </a:r>
            <a:r>
              <a:rPr lang="en-GB" sz="2000" dirty="0">
                <a:latin typeface="Times New Roman" panose="02020603050405020304" pitchFamily="18" charset="0"/>
                <a:cs typeface="Times New Roman" panose="02020603050405020304" pitchFamily="18" charset="0"/>
              </a:rPr>
              <a:t>is the rate at which key factors in the environment change-the more rapid the change, the more unstable the environment.</a:t>
            </a: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168771"/>
    </mc:Choice>
    <mc:Fallback xmlns="">
      <p:transition spd="slow" advTm="16877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3964" y="11545"/>
            <a:ext cx="11679381" cy="6761018"/>
          </a:xfrm>
          <a:prstGeom prst="rect">
            <a:avLst/>
          </a:prstGeom>
        </p:spPr>
      </p:pic>
    </p:spTree>
    <p:extLst>
      <p:ext uri="{BB962C8B-B14F-4D97-AF65-F5344CB8AC3E}">
        <p14:creationId xmlns:p14="http://schemas.microsoft.com/office/powerpoint/2010/main" val="715924021"/>
      </p:ext>
    </p:extLst>
  </p:cSld>
  <p:clrMapOvr>
    <a:masterClrMapping/>
  </p:clrMapOvr>
  <mc:AlternateContent xmlns:mc="http://schemas.openxmlformats.org/markup-compatibility/2006" xmlns:p14="http://schemas.microsoft.com/office/powerpoint/2010/main">
    <mc:Choice Requires="p14">
      <p:transition spd="slow" p14:dur="2000" advTm="109591"/>
    </mc:Choice>
    <mc:Fallback xmlns="">
      <p:transition spd="slow" advTm="10959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34888" y="332510"/>
            <a:ext cx="11911725" cy="6414654"/>
          </a:xfrm>
          <a:prstGeom prst="rect">
            <a:avLst/>
          </a:prstGeom>
        </p:spPr>
      </p:pic>
    </p:spTree>
    <p:extLst>
      <p:ext uri="{BB962C8B-B14F-4D97-AF65-F5344CB8AC3E}">
        <p14:creationId xmlns:p14="http://schemas.microsoft.com/office/powerpoint/2010/main" val="875977761"/>
      </p:ext>
    </p:extLst>
  </p:cSld>
  <p:clrMapOvr>
    <a:masterClrMapping/>
  </p:clrMapOvr>
  <mc:AlternateContent xmlns:mc="http://schemas.openxmlformats.org/markup-compatibility/2006" xmlns:p14="http://schemas.microsoft.com/office/powerpoint/2010/main">
    <mc:Choice Requires="p14">
      <p:transition spd="slow" p14:dur="2000" advTm="67970"/>
    </mc:Choice>
    <mc:Fallback xmlns="">
      <p:transition spd="slow" advTm="6797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3963" y="232120"/>
            <a:ext cx="11831781" cy="6491441"/>
          </a:xfrm>
          <a:prstGeom prst="rect">
            <a:avLst/>
          </a:prstGeom>
        </p:spPr>
      </p:pic>
    </p:spTree>
    <p:extLst>
      <p:ext uri="{BB962C8B-B14F-4D97-AF65-F5344CB8AC3E}">
        <p14:creationId xmlns:p14="http://schemas.microsoft.com/office/powerpoint/2010/main" val="513384735"/>
      </p:ext>
    </p:extLst>
  </p:cSld>
  <p:clrMapOvr>
    <a:masterClrMapping/>
  </p:clrMapOvr>
  <mc:AlternateContent xmlns:mc="http://schemas.openxmlformats.org/markup-compatibility/2006" xmlns:p14="http://schemas.microsoft.com/office/powerpoint/2010/main">
    <mc:Choice Requires="p14">
      <p:transition spd="slow" p14:dur="2000" advTm="45441"/>
    </mc:Choice>
    <mc:Fallback xmlns="">
      <p:transition spd="slow" advTm="4544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400" y="0"/>
            <a:ext cx="12039599" cy="6705600"/>
          </a:xfrm>
          <a:prstGeom prst="rect">
            <a:avLst/>
          </a:prstGeom>
        </p:spPr>
      </p:pic>
    </p:spTree>
    <p:extLst>
      <p:ext uri="{BB962C8B-B14F-4D97-AF65-F5344CB8AC3E}">
        <p14:creationId xmlns:p14="http://schemas.microsoft.com/office/powerpoint/2010/main" val="2919195797"/>
      </p:ext>
    </p:extLst>
  </p:cSld>
  <p:clrMapOvr>
    <a:masterClrMapping/>
  </p:clrMapOvr>
  <mc:AlternateContent xmlns:mc="http://schemas.openxmlformats.org/markup-compatibility/2006" xmlns:p14="http://schemas.microsoft.com/office/powerpoint/2010/main">
    <mc:Choice Requires="p14">
      <p:transition spd="slow" p14:dur="2000" advTm="111774"/>
    </mc:Choice>
    <mc:Fallback xmlns="">
      <p:transition spd="slow" advTm="11177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8">
            <a:extLst>
              <a:ext uri="{FF2B5EF4-FFF2-40B4-BE49-F238E27FC236}">
                <a16:creationId xmlns:a16="http://schemas.microsoft.com/office/drawing/2014/main" id="{F516215F-9877-469A-B2B3-2623BD1837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1690688"/>
            <a:ext cx="10948765" cy="4859045"/>
          </a:xfrm>
          <a:prstGeom prst="rect">
            <a:avLst/>
          </a:prstGeom>
        </p:spPr>
      </p:pic>
      <p:sp>
        <p:nvSpPr>
          <p:cNvPr id="3" name="Title 1">
            <a:extLst>
              <a:ext uri="{FF2B5EF4-FFF2-40B4-BE49-F238E27FC236}">
                <a16:creationId xmlns:a16="http://schemas.microsoft.com/office/drawing/2014/main" id="{473397B2-2BF3-445C-AC63-38AF7849783B}"/>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Tactics, and Objectives</a:t>
            </a:r>
            <a:endPar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9592625"/>
      </p:ext>
    </p:extLst>
  </p:cSld>
  <p:clrMapOvr>
    <a:masterClrMapping/>
  </p:clrMapOvr>
  <mc:AlternateContent xmlns:mc="http://schemas.openxmlformats.org/markup-compatibility/2006" xmlns:p14="http://schemas.microsoft.com/office/powerpoint/2010/main">
    <mc:Choice Requires="p14">
      <p:transition spd="slow" p14:dur="2000" advTm="156319"/>
    </mc:Choice>
    <mc:Fallback xmlns="">
      <p:transition spd="slow" advTm="15631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40582" y="1229847"/>
            <a:ext cx="6594764" cy="769441"/>
          </a:xfrm>
          <a:prstGeom prst="rect">
            <a:avLst/>
          </a:prstGeom>
          <a:noFill/>
        </p:spPr>
        <p:txBody>
          <a:bodyPr wrap="square" rtlCol="0">
            <a:spAutoFit/>
          </a:bodyPr>
          <a:lstStyle/>
          <a:p>
            <a:pPr algn="ctr"/>
            <a:r>
              <a:rPr lang="en-US" sz="4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a:t>
            </a:r>
            <a:endParaRPr lang="en-US" sz="4400" dirty="0"/>
          </a:p>
        </p:txBody>
      </p:sp>
      <p:sp>
        <p:nvSpPr>
          <p:cNvPr id="3" name="TextBox 2"/>
          <p:cNvSpPr txBox="1"/>
          <p:nvPr/>
        </p:nvSpPr>
        <p:spPr>
          <a:xfrm>
            <a:off x="249381" y="733246"/>
            <a:ext cx="5361709" cy="6124754"/>
          </a:xfrm>
          <a:prstGeom prst="rect">
            <a:avLst/>
          </a:prstGeom>
          <a:noFill/>
        </p:spPr>
        <p:txBody>
          <a:bodyPr wrap="square" rtlCol="0">
            <a:spAutoFit/>
          </a:bodyPr>
          <a:lstStyle/>
          <a:p>
            <a:r>
              <a:rPr lang="en-US" sz="2800" dirty="0"/>
              <a:t>A strategic concept is a broad, high-level idea or vision that outlines the long-term direction or goals of an organization. It provides a general framework for decision-making and guides the development of more specific plans and actions</a:t>
            </a:r>
            <a:r>
              <a:rPr lang="en-US" sz="2800" dirty="0" smtClean="0"/>
              <a:t>.</a:t>
            </a:r>
          </a:p>
          <a:p>
            <a:endParaRPr lang="en-US" sz="2800" dirty="0"/>
          </a:p>
          <a:p>
            <a:r>
              <a:rPr lang="en-US" sz="2800" dirty="0">
                <a:solidFill>
                  <a:srgbClr val="C00000"/>
                </a:solidFill>
                <a:effectLst>
                  <a:outerShdw blurRad="38100" dist="38100" dir="2700000" algn="tl">
                    <a:srgbClr val="000000">
                      <a:alpha val="43137"/>
                    </a:srgbClr>
                  </a:outerShdw>
                </a:effectLst>
              </a:rPr>
              <a:t>What are the 3 levels of strategy?</a:t>
            </a:r>
          </a:p>
          <a:p>
            <a:r>
              <a:rPr lang="en-US" sz="2800" dirty="0"/>
              <a:t>► Strategy can be formulated at three levels, namely, the corporate level, the business level, and the functional level.</a:t>
            </a:r>
          </a:p>
          <a:p>
            <a:endParaRPr lang="en-US" sz="2800" dirty="0"/>
          </a:p>
        </p:txBody>
      </p:sp>
      <p:pic>
        <p:nvPicPr>
          <p:cNvPr id="4" name="Picture 3"/>
          <p:cNvPicPr>
            <a:picLocks noChangeAspect="1"/>
          </p:cNvPicPr>
          <p:nvPr/>
        </p:nvPicPr>
        <p:blipFill>
          <a:blip r:embed="rId2"/>
          <a:stretch>
            <a:fillRect/>
          </a:stretch>
        </p:blipFill>
        <p:spPr>
          <a:xfrm>
            <a:off x="5886641" y="1999289"/>
            <a:ext cx="6083685" cy="4858712"/>
          </a:xfrm>
          <a:prstGeom prst="rect">
            <a:avLst/>
          </a:prstGeom>
        </p:spPr>
      </p:pic>
    </p:spTree>
    <p:extLst>
      <p:ext uri="{BB962C8B-B14F-4D97-AF65-F5344CB8AC3E}">
        <p14:creationId xmlns:p14="http://schemas.microsoft.com/office/powerpoint/2010/main" val="3356585584"/>
      </p:ext>
    </p:extLst>
  </p:cSld>
  <p:clrMapOvr>
    <a:masterClrMapping/>
  </p:clrMapOvr>
  <mc:AlternateContent xmlns:mc="http://schemas.openxmlformats.org/markup-compatibility/2006" xmlns:p14="http://schemas.microsoft.com/office/powerpoint/2010/main">
    <mc:Choice Requires="p14">
      <p:transition spd="slow" p14:dur="2000" advTm="152648"/>
    </mc:Choice>
    <mc:Fallback xmlns="">
      <p:transition spd="slow" advTm="15264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67747" y="257000"/>
            <a:ext cx="5597236"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Tactics</a:t>
            </a:r>
            <a:endParaRPr lang="en-US" sz="3600" dirty="0">
              <a:solidFill>
                <a:srgbClr val="C00000"/>
              </a:solidFill>
            </a:endParaRPr>
          </a:p>
        </p:txBody>
      </p:sp>
      <p:sp>
        <p:nvSpPr>
          <p:cNvPr id="3" name="TextBox 2"/>
          <p:cNvSpPr txBox="1"/>
          <p:nvPr/>
        </p:nvSpPr>
        <p:spPr>
          <a:xfrm>
            <a:off x="581888" y="1045781"/>
            <a:ext cx="11083637" cy="1938992"/>
          </a:xfrm>
          <a:prstGeom prst="rect">
            <a:avLst/>
          </a:prstGeom>
          <a:noFill/>
        </p:spPr>
        <p:txBody>
          <a:bodyPr wrap="square" rtlCol="0">
            <a:spAutoFit/>
          </a:bodyPr>
          <a:lstStyle/>
          <a:p>
            <a:pPr algn="just"/>
            <a:r>
              <a:rPr lang="en-US" sz="2000" dirty="0">
                <a:latin typeface="Times New Roman" panose="02020603050405020304" pitchFamily="18" charset="0"/>
                <a:cs typeface="Times New Roman" panose="02020603050405020304" pitchFamily="18" charset="0"/>
              </a:rPr>
              <a:t>Tactics are the methods that you choose to use in order to achieve what you want in a particular situation. </a:t>
            </a:r>
            <a:endParaRPr lang="en-US" sz="2000" dirty="0" smtClean="0">
              <a:latin typeface="Times New Roman" panose="02020603050405020304" pitchFamily="18" charset="0"/>
              <a:cs typeface="Times New Roman" panose="02020603050405020304" pitchFamily="18" charset="0"/>
            </a:endParaRPr>
          </a:p>
          <a:p>
            <a:pPr algn="just"/>
            <a:r>
              <a:rPr lang="en-US" sz="2000" b="1" dirty="0">
                <a:solidFill>
                  <a:srgbClr val="C00000"/>
                </a:solidFill>
                <a:latin typeface="Times New Roman" panose="02020603050405020304" pitchFamily="18" charset="0"/>
                <a:cs typeface="Times New Roman" panose="02020603050405020304" pitchFamily="18" charset="0"/>
              </a:rPr>
              <a:t>Which comes first strategy or tactics?</a:t>
            </a:r>
          </a:p>
          <a:p>
            <a:pPr algn="just"/>
            <a:r>
              <a:rPr lang="en-US" sz="2000" dirty="0">
                <a:latin typeface="Times New Roman" panose="02020603050405020304" pitchFamily="18" charset="0"/>
                <a:cs typeface="Times New Roman" panose="02020603050405020304" pitchFamily="18" charset="0"/>
              </a:rPr>
              <a:t>Order of play: Strategy will always come first. 'Changeability': Strategies take time, research and careful planning to create because of their long-term vision. This means that they can be changed, but not lightly or easily. Tactics, on the other hand, can easily be adjusted to correct the course of action.</a:t>
            </a:r>
          </a:p>
          <a:p>
            <a:pPr algn="just"/>
            <a:endParaRPr lang="en-US" sz="20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586344" y="3269673"/>
            <a:ext cx="9074727" cy="3588327"/>
          </a:xfrm>
          <a:prstGeom prst="rect">
            <a:avLst/>
          </a:prstGeom>
        </p:spPr>
      </p:pic>
    </p:spTree>
    <p:extLst>
      <p:ext uri="{BB962C8B-B14F-4D97-AF65-F5344CB8AC3E}">
        <p14:creationId xmlns:p14="http://schemas.microsoft.com/office/powerpoint/2010/main" val="4111623651"/>
      </p:ext>
    </p:extLst>
  </p:cSld>
  <p:clrMapOvr>
    <a:masterClrMapping/>
  </p:clrMapOvr>
  <mc:AlternateContent xmlns:mc="http://schemas.openxmlformats.org/markup-compatibility/2006" xmlns:p14="http://schemas.microsoft.com/office/powerpoint/2010/main">
    <mc:Choice Requires="p14">
      <p:transition spd="slow" p14:dur="2000" advTm="66933"/>
    </mc:Choice>
    <mc:Fallback xmlns="">
      <p:transition spd="slow" advTm="6693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17418" y="0"/>
            <a:ext cx="10751127" cy="6785264"/>
          </a:xfrm>
          <a:prstGeom prst="rect">
            <a:avLst/>
          </a:prstGeom>
        </p:spPr>
      </p:pic>
    </p:spTree>
    <p:extLst>
      <p:ext uri="{BB962C8B-B14F-4D97-AF65-F5344CB8AC3E}">
        <p14:creationId xmlns:p14="http://schemas.microsoft.com/office/powerpoint/2010/main" val="1281798008"/>
      </p:ext>
    </p:extLst>
  </p:cSld>
  <p:clrMapOvr>
    <a:masterClrMapping/>
  </p:clrMapOvr>
  <mc:AlternateContent xmlns:mc="http://schemas.openxmlformats.org/markup-compatibility/2006" xmlns:p14="http://schemas.microsoft.com/office/powerpoint/2010/main">
    <mc:Choice Requires="p14">
      <p:transition spd="slow" p14:dur="2000" advTm="172549"/>
    </mc:Choice>
    <mc:Fallback xmlns="">
      <p:transition spd="slow" advTm="17254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13345-E3D2-432F-8679-AE5B9BF9B875}"/>
              </a:ext>
            </a:extLst>
          </p:cNvPr>
          <p:cNvSpPr txBox="1">
            <a:spLocks/>
          </p:cNvSpPr>
          <p:nvPr/>
        </p:nvSpPr>
        <p:spPr>
          <a:xfrm>
            <a:off x="838200" y="365126"/>
            <a:ext cx="10515600" cy="89550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Influences on Environmental Uncertainty</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Content Placeholder 4">
            <a:extLst>
              <a:ext uri="{FF2B5EF4-FFF2-40B4-BE49-F238E27FC236}">
                <a16:creationId xmlns:a16="http://schemas.microsoft.com/office/drawing/2014/main" id="{C4E20F07-57F3-46AB-A0B0-2C4721F25C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588" y="1260630"/>
            <a:ext cx="10648212" cy="5128871"/>
          </a:xfrm>
          <a:prstGeom prst="rect">
            <a:avLst/>
          </a:prstGeom>
        </p:spPr>
      </p:pic>
    </p:spTree>
    <p:extLst>
      <p:ext uri="{BB962C8B-B14F-4D97-AF65-F5344CB8AC3E}">
        <p14:creationId xmlns:p14="http://schemas.microsoft.com/office/powerpoint/2010/main" val="1786525878"/>
      </p:ext>
    </p:extLst>
  </p:cSld>
  <p:clrMapOvr>
    <a:masterClrMapping/>
  </p:clrMapOvr>
  <mc:AlternateContent xmlns:mc="http://schemas.openxmlformats.org/markup-compatibility/2006" xmlns:p14="http://schemas.microsoft.com/office/powerpoint/2010/main">
    <mc:Choice Requires="p14">
      <p:transition spd="slow" p14:dur="2000" advTm="112669"/>
    </mc:Choice>
    <mc:Fallback xmlns="">
      <p:transition spd="slow" advTm="11266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3B79E-04C2-404F-9D73-29971EFB1E9B}"/>
              </a:ext>
            </a:extLst>
          </p:cNvPr>
          <p:cNvSpPr txBox="1">
            <a:spLocks/>
          </p:cNvSpPr>
          <p:nvPr/>
        </p:nvSpPr>
        <p:spPr>
          <a:xfrm>
            <a:off x="838200" y="365125"/>
            <a:ext cx="10515600" cy="753461"/>
          </a:xfrm>
          <a:prstGeom prst="rect">
            <a:avLst/>
          </a:prstGeom>
        </p:spPr>
        <p:txBody>
          <a:bodyP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Competitive Strategy, External and Internal Environment</a:t>
            </a:r>
            <a:endParaRPr lang="en-US" sz="36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Content Placeholder 4">
            <a:extLst>
              <a:ext uri="{FF2B5EF4-FFF2-40B4-BE49-F238E27FC236}">
                <a16:creationId xmlns:a16="http://schemas.microsoft.com/office/drawing/2014/main" id="{00FBDC41-C52D-4FCD-BFFB-0A7522113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177" y="1349406"/>
            <a:ext cx="10523805" cy="5075379"/>
          </a:xfrm>
          <a:prstGeom prst="rect">
            <a:avLst/>
          </a:prstGeom>
        </p:spPr>
      </p:pic>
    </p:spTree>
    <p:extLst>
      <p:ext uri="{BB962C8B-B14F-4D97-AF65-F5344CB8AC3E}">
        <p14:creationId xmlns:p14="http://schemas.microsoft.com/office/powerpoint/2010/main" val="1868409803"/>
      </p:ext>
    </p:extLst>
  </p:cSld>
  <p:clrMapOvr>
    <a:masterClrMapping/>
  </p:clrMapOvr>
  <mc:AlternateContent xmlns:mc="http://schemas.openxmlformats.org/markup-compatibility/2006" xmlns:p14="http://schemas.microsoft.com/office/powerpoint/2010/main">
    <mc:Choice Requires="p14">
      <p:transition spd="slow" p14:dur="2000" advTm="113424"/>
    </mc:Choice>
    <mc:Fallback xmlns="">
      <p:transition spd="slow" advTm="11342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11D74-E3F6-4392-B4D0-D8C1DE15E0EF}"/>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solidFill>
                  <a:schemeClr val="tx2"/>
                </a:solidFill>
                <a:latin typeface="Times New Roman" panose="02020603050405020304" pitchFamily="18" charset="0"/>
                <a:cs typeface="Times New Roman" panose="02020603050405020304" pitchFamily="18" charset="0"/>
              </a:rPr>
              <a:t/>
            </a:r>
            <a:br>
              <a:rPr lang="en-US" dirty="0" smtClean="0">
                <a:solidFill>
                  <a:schemeClr val="tx2"/>
                </a:solidFill>
                <a:latin typeface="Times New Roman" panose="02020603050405020304" pitchFamily="18" charset="0"/>
                <a:cs typeface="Times New Roman" panose="02020603050405020304" pitchFamily="18" charset="0"/>
              </a:rPr>
            </a:br>
            <a:r>
              <a:rPr lang="en-US" b="1" dirty="0" smtClean="0">
                <a:solidFill>
                  <a:schemeClr val="tx2"/>
                </a:solidFill>
                <a:latin typeface="Times New Roman" panose="02020603050405020304" pitchFamily="18" charset="0"/>
                <a:cs typeface="Times New Roman" panose="02020603050405020304" pitchFamily="18" charset="0"/>
              </a:rPr>
              <a:t>Aligning Training with the Strategic Plan</a:t>
            </a:r>
            <a:endParaRPr lang="en-US" dirty="0">
              <a:solidFill>
                <a:schemeClr val="tx2"/>
              </a:solidFill>
              <a:latin typeface="Times New Roman" panose="02020603050405020304" pitchFamily="18" charset="0"/>
              <a:cs typeface="Times New Roman" panose="02020603050405020304" pitchFamily="18" charset="0"/>
            </a:endParaRPr>
          </a:p>
        </p:txBody>
      </p:sp>
      <p:graphicFrame>
        <p:nvGraphicFramePr>
          <p:cNvPr id="3" name="Content Placeholder 7">
            <a:extLst>
              <a:ext uri="{FF2B5EF4-FFF2-40B4-BE49-F238E27FC236}">
                <a16:creationId xmlns:a16="http://schemas.microsoft.com/office/drawing/2014/main" id="{D68C7B01-7D50-4D95-A627-FA58A1B116C6}"/>
              </a:ext>
            </a:extLst>
          </p:cNvPr>
          <p:cNvGraphicFramePr>
            <a:graphicFrameLocks/>
          </p:cNvGraphicFramePr>
          <p:nvPr>
            <p:extLst>
              <p:ext uri="{D42A27DB-BD31-4B8C-83A1-F6EECF244321}">
                <p14:modId xmlns:p14="http://schemas.microsoft.com/office/powerpoint/2010/main" val="2436896581"/>
              </p:ext>
            </p:extLst>
          </p:nvPr>
        </p:nvGraphicFramePr>
        <p:xfrm>
          <a:off x="332509" y="2119746"/>
          <a:ext cx="11360726" cy="4100946"/>
        </p:xfrm>
        <a:graphic>
          <a:graphicData uri="http://schemas.openxmlformats.org/drawingml/2006/table">
            <a:tbl>
              <a:tblPr firstRow="1" firstCol="1" bandRow="1">
                <a:tableStyleId>{5C22544A-7EE6-4342-B048-85BDC9FD1C3A}</a:tableStyleId>
              </a:tblPr>
              <a:tblGrid>
                <a:gridCol w="2840181">
                  <a:extLst>
                    <a:ext uri="{9D8B030D-6E8A-4147-A177-3AD203B41FA5}">
                      <a16:colId xmlns:a16="http://schemas.microsoft.com/office/drawing/2014/main" val="1085820766"/>
                    </a:ext>
                  </a:extLst>
                </a:gridCol>
                <a:gridCol w="2946955">
                  <a:extLst>
                    <a:ext uri="{9D8B030D-6E8A-4147-A177-3AD203B41FA5}">
                      <a16:colId xmlns:a16="http://schemas.microsoft.com/office/drawing/2014/main" val="737628474"/>
                    </a:ext>
                  </a:extLst>
                </a:gridCol>
                <a:gridCol w="2733409">
                  <a:extLst>
                    <a:ext uri="{9D8B030D-6E8A-4147-A177-3AD203B41FA5}">
                      <a16:colId xmlns:a16="http://schemas.microsoft.com/office/drawing/2014/main" val="1068986464"/>
                    </a:ext>
                  </a:extLst>
                </a:gridCol>
                <a:gridCol w="2840181">
                  <a:extLst>
                    <a:ext uri="{9D8B030D-6E8A-4147-A177-3AD203B41FA5}">
                      <a16:colId xmlns:a16="http://schemas.microsoft.com/office/drawing/2014/main" val="4274219744"/>
                    </a:ext>
                  </a:extLst>
                </a:gridCol>
              </a:tblGrid>
              <a:tr h="4100946">
                <a:tc>
                  <a:txBody>
                    <a:bodyPr/>
                    <a:lstStyle/>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Determine the Organizations Strategic Plan</a:t>
                      </a:r>
                    </a:p>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US" sz="3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0"/>
                        </a:spcBef>
                        <a:spcAft>
                          <a:spcPts val="0"/>
                        </a:spcAft>
                      </a:pPr>
                      <a:r>
                        <a:rPr lang="en-US" sz="3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marL="0" marR="0" algn="ctr">
                        <a:lnSpc>
                          <a:spcPct val="115000"/>
                        </a:lnSpc>
                        <a:spcBef>
                          <a:spcPts val="0"/>
                        </a:spcBef>
                        <a:spcAft>
                          <a:spcPts val="0"/>
                        </a:spcAft>
                      </a:pPr>
                      <a:r>
                        <a:rPr lang="en-US" sz="3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Align Training and Development Resources to the Strategic Plan</a:t>
                      </a:r>
                      <a:endParaRPr lang="en-US" sz="320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Gain Buy-in for the Training required to support the strategy</a:t>
                      </a:r>
                      <a:endParaRPr lang="en-US" sz="3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Provide the Needed Training </a:t>
                      </a:r>
                      <a:endParaRPr lang="en-US" sz="3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286111916"/>
                  </a:ext>
                </a:extLst>
              </a:tr>
            </a:tbl>
          </a:graphicData>
        </a:graphic>
      </p:graphicFrame>
    </p:spTree>
    <p:extLst>
      <p:ext uri="{BB962C8B-B14F-4D97-AF65-F5344CB8AC3E}">
        <p14:creationId xmlns:p14="http://schemas.microsoft.com/office/powerpoint/2010/main" val="3746732839"/>
      </p:ext>
    </p:extLst>
  </p:cSld>
  <p:clrMapOvr>
    <a:masterClrMapping/>
  </p:clrMapOvr>
  <mc:AlternateContent xmlns:mc="http://schemas.openxmlformats.org/markup-compatibility/2006" xmlns:p14="http://schemas.microsoft.com/office/powerpoint/2010/main">
    <mc:Choice Requires="p14">
      <p:transition spd="slow" p14:dur="2000" advTm="147302"/>
    </mc:Choice>
    <mc:Fallback xmlns="">
      <p:transition spd="slow" advTm="14730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71A3F-2791-4619-9B92-71D8192FE35C}"/>
              </a:ext>
            </a:extLst>
          </p:cNvPr>
          <p:cNvSpPr txBox="1">
            <a:spLocks/>
          </p:cNvSpPr>
          <p:nvPr/>
        </p:nvSpPr>
        <p:spPr>
          <a:xfrm>
            <a:off x="838200" y="365125"/>
            <a:ext cx="10515600" cy="10375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Generic Planned Change Model</a:t>
            </a:r>
            <a:endPar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Content Placeholder 4">
            <a:extLst>
              <a:ext uri="{FF2B5EF4-FFF2-40B4-BE49-F238E27FC236}">
                <a16:creationId xmlns:a16="http://schemas.microsoft.com/office/drawing/2014/main" id="{7EC746F3-9C3D-4978-806F-7373686016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364" y="1526958"/>
            <a:ext cx="11308783" cy="512625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904539136"/>
      </p:ext>
    </p:extLst>
  </p:cSld>
  <p:clrMapOvr>
    <a:masterClrMapping/>
  </p:clrMapOvr>
  <mc:AlternateContent xmlns:mc="http://schemas.openxmlformats.org/markup-compatibility/2006" xmlns:p14="http://schemas.microsoft.com/office/powerpoint/2010/main">
    <mc:Choice Requires="p14">
      <p:transition spd="slow" p14:dur="2000" advTm="210202"/>
    </mc:Choice>
    <mc:Fallback xmlns="">
      <p:transition spd="slow" advTm="21020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21531-E55F-487D-A2CD-67F15C24E92C}"/>
              </a:ext>
            </a:extLst>
          </p:cNvPr>
          <p:cNvSpPr txBox="1">
            <a:spLocks/>
          </p:cNvSpPr>
          <p:nvPr/>
        </p:nvSpPr>
        <p:spPr>
          <a:xfrm>
            <a:off x="838200" y="365126"/>
            <a:ext cx="10515600" cy="67356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Between CM Consultants and Trainers</a:t>
            </a:r>
            <a:endPar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Content Placeholder 7">
            <a:extLst>
              <a:ext uri="{FF2B5EF4-FFF2-40B4-BE49-F238E27FC236}">
                <a16:creationId xmlns:a16="http://schemas.microsoft.com/office/drawing/2014/main" id="{9C768B5A-55D3-41D5-8CF4-82C26B4DAA6F}"/>
              </a:ext>
            </a:extLst>
          </p:cNvPr>
          <p:cNvGraphicFramePr>
            <a:graphicFrameLocks/>
          </p:cNvGraphicFramePr>
          <p:nvPr>
            <p:extLst>
              <p:ext uri="{D42A27DB-BD31-4B8C-83A1-F6EECF244321}">
                <p14:modId xmlns:p14="http://schemas.microsoft.com/office/powerpoint/2010/main" val="3439359106"/>
              </p:ext>
            </p:extLst>
          </p:nvPr>
        </p:nvGraphicFramePr>
        <p:xfrm>
          <a:off x="838199" y="1216243"/>
          <a:ext cx="10674927" cy="5285471"/>
        </p:xfrm>
        <a:graphic>
          <a:graphicData uri="http://schemas.openxmlformats.org/drawingml/2006/table">
            <a:tbl>
              <a:tblPr firstRow="1" firstCol="1" bandRow="1">
                <a:tableStyleId>{5C22544A-7EE6-4342-B048-85BDC9FD1C3A}</a:tableStyleId>
              </a:tblPr>
              <a:tblGrid>
                <a:gridCol w="3558309">
                  <a:extLst>
                    <a:ext uri="{9D8B030D-6E8A-4147-A177-3AD203B41FA5}">
                      <a16:colId xmlns:a16="http://schemas.microsoft.com/office/drawing/2014/main" val="3577611187"/>
                    </a:ext>
                  </a:extLst>
                </a:gridCol>
                <a:gridCol w="3558309">
                  <a:extLst>
                    <a:ext uri="{9D8B030D-6E8A-4147-A177-3AD203B41FA5}">
                      <a16:colId xmlns:a16="http://schemas.microsoft.com/office/drawing/2014/main" val="1927617476"/>
                    </a:ext>
                  </a:extLst>
                </a:gridCol>
                <a:gridCol w="3558309">
                  <a:extLst>
                    <a:ext uri="{9D8B030D-6E8A-4147-A177-3AD203B41FA5}">
                      <a16:colId xmlns:a16="http://schemas.microsoft.com/office/drawing/2014/main" val="2521228550"/>
                    </a:ext>
                  </a:extLst>
                </a:gridCol>
              </a:tblGrid>
              <a:tr h="738672">
                <a:tc>
                  <a:txBody>
                    <a:bodyPr/>
                    <a:lstStyle/>
                    <a:p>
                      <a:pPr marL="0" marR="0" algn="ctr" hangingPunct="0">
                        <a:spcBef>
                          <a:spcPts val="0"/>
                        </a:spcBef>
                        <a:spcAft>
                          <a:spcPts val="0"/>
                        </a:spcAft>
                      </a:pPr>
                      <a:r>
                        <a:rPr lang="en-US" sz="2800" dirty="0">
                          <a:solidFill>
                            <a:srgbClr val="FFFFFF"/>
                          </a:solidFill>
                          <a:effectLst/>
                          <a:latin typeface="Times New Roman" panose="02020603050405020304" pitchFamily="18" charset="0"/>
                          <a:cs typeface="Times New Roman" panose="02020603050405020304" pitchFamily="18" charset="0"/>
                        </a:rPr>
                        <a:t>Issue</a:t>
                      </a:r>
                      <a:endParaRPr lang="en-US" sz="2800" dirty="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solidFill>
                            <a:srgbClr val="FFFFFF"/>
                          </a:solidFill>
                          <a:effectLst/>
                          <a:latin typeface="Times New Roman" panose="02020603050405020304" pitchFamily="18" charset="0"/>
                          <a:cs typeface="Times New Roman" panose="02020603050405020304" pitchFamily="18" charset="0"/>
                        </a:rPr>
                        <a:t>CM</a:t>
                      </a:r>
                      <a:r>
                        <a:rPr lang="en-US" sz="2800" spc="-105" dirty="0">
                          <a:solidFill>
                            <a:srgbClr val="FFFFFF"/>
                          </a:solidFill>
                          <a:effectLst/>
                          <a:latin typeface="Times New Roman" panose="02020603050405020304" pitchFamily="18" charset="0"/>
                          <a:cs typeface="Times New Roman" panose="02020603050405020304" pitchFamily="18" charset="0"/>
                        </a:rPr>
                        <a:t> </a:t>
                      </a:r>
                      <a:r>
                        <a:rPr lang="en-US" sz="2800" dirty="0" smtClean="0">
                          <a:solidFill>
                            <a:srgbClr val="FFFFFF"/>
                          </a:solidFill>
                          <a:effectLst/>
                          <a:latin typeface="Times New Roman" panose="02020603050405020304" pitchFamily="18" charset="0"/>
                          <a:cs typeface="Times New Roman" panose="02020603050405020304" pitchFamily="18" charset="0"/>
                        </a:rPr>
                        <a:t>Consultant</a:t>
                      </a:r>
                      <a:endParaRPr lang="en-US" sz="2800" dirty="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solidFill>
                            <a:srgbClr val="FFFFFF"/>
                          </a:solidFill>
                          <a:effectLst/>
                          <a:latin typeface="Times New Roman" panose="02020603050405020304" pitchFamily="18" charset="0"/>
                          <a:cs typeface="Times New Roman" panose="02020603050405020304" pitchFamily="18" charset="0"/>
                        </a:rPr>
                        <a:t>Trainer</a:t>
                      </a:r>
                      <a:endParaRPr lang="en-US" sz="2800" dirty="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617056566"/>
                  </a:ext>
                </a:extLst>
              </a:tr>
              <a:tr h="738672">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What is the role</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Strategic</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Tactical</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62680599"/>
                  </a:ext>
                </a:extLst>
              </a:tr>
              <a:tr h="984897">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Who is the client?</a:t>
                      </a:r>
                    </a:p>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 </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Top management</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a:effectLst/>
                          <a:latin typeface="Times New Roman" panose="02020603050405020304" pitchFamily="18" charset="0"/>
                          <a:cs typeface="Times New Roman" panose="02020603050405020304" pitchFamily="18" charset="0"/>
                        </a:rPr>
                        <a:t>Middle to lower level management </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58772034"/>
                  </a:ext>
                </a:extLst>
              </a:tr>
              <a:tr h="1969790">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 Response to problems with Organizational politics, structure, etc.</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a:effectLst/>
                          <a:latin typeface="Times New Roman" panose="02020603050405020304" pitchFamily="18" charset="0"/>
                          <a:cs typeface="Times New Roman" panose="02020603050405020304" pitchFamily="18" charset="0"/>
                        </a:rPr>
                        <a:t>Challenge and confront</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a:effectLst/>
                          <a:latin typeface="Times New Roman" panose="02020603050405020304" pitchFamily="18" charset="0"/>
                          <a:cs typeface="Times New Roman" panose="02020603050405020304" pitchFamily="18" charset="0"/>
                        </a:rPr>
                        <a:t>Work around or within the system</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90801957"/>
                  </a:ext>
                </a:extLst>
              </a:tr>
              <a:tr h="738672">
                <a:tc>
                  <a:txBody>
                    <a:bodyPr/>
                    <a:lstStyle/>
                    <a:p>
                      <a:pPr marL="0" marR="0" algn="ctr" hangingPunct="0">
                        <a:spcBef>
                          <a:spcPts val="0"/>
                        </a:spcBef>
                        <a:spcAft>
                          <a:spcPts val="0"/>
                        </a:spcAft>
                      </a:pPr>
                      <a:r>
                        <a:rPr lang="en-US" sz="2800">
                          <a:effectLst/>
                          <a:latin typeface="Times New Roman" panose="02020603050405020304" pitchFamily="18" charset="0"/>
                          <a:cs typeface="Times New Roman" panose="02020603050405020304" pitchFamily="18" charset="0"/>
                        </a:rPr>
                        <a:t>Organizational Perception</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a:effectLst/>
                          <a:latin typeface="Times New Roman" panose="02020603050405020304" pitchFamily="18" charset="0"/>
                          <a:cs typeface="Times New Roman" panose="02020603050405020304" pitchFamily="18" charset="0"/>
                        </a:rPr>
                        <a:t>Overly analytical</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Gets things done</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98949383"/>
                  </a:ext>
                </a:extLst>
              </a:tr>
            </a:tbl>
          </a:graphicData>
        </a:graphic>
      </p:graphicFrame>
    </p:spTree>
    <p:extLst>
      <p:ext uri="{BB962C8B-B14F-4D97-AF65-F5344CB8AC3E}">
        <p14:creationId xmlns:p14="http://schemas.microsoft.com/office/powerpoint/2010/main" val="2440291840"/>
      </p:ext>
    </p:extLst>
  </p:cSld>
  <p:clrMapOvr>
    <a:masterClrMapping/>
  </p:clrMapOvr>
  <mc:AlternateContent xmlns:mc="http://schemas.openxmlformats.org/markup-compatibility/2006" xmlns:p14="http://schemas.microsoft.com/office/powerpoint/2010/main">
    <mc:Choice Requires="p14">
      <p:transition spd="slow" p14:dur="2000" advTm="116511"/>
    </mc:Choice>
    <mc:Fallback xmlns="">
      <p:transition spd="slow" advTm="11651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2D3EFD6-7F44-4DCA-B987-E1B46BC63467}"/>
              </a:ext>
            </a:extLst>
          </p:cNvPr>
          <p:cNvSpPr txBox="1">
            <a:spLocks/>
          </p:cNvSpPr>
          <p:nvPr/>
        </p:nvSpPr>
        <p:spPr>
          <a:xfrm>
            <a:off x="415637" y="2025249"/>
            <a:ext cx="2070112" cy="13255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smtClean="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Force Field Analysis</a:t>
            </a:r>
            <a:endParaRPr lang="en-US" sz="40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Content Placeholder 4">
            <a:extLst>
              <a:ext uri="{FF2B5EF4-FFF2-40B4-BE49-F238E27FC236}">
                <a16:creationId xmlns:a16="http://schemas.microsoft.com/office/drawing/2014/main" id="{85C49681-21CB-470D-A994-7685F8E052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4119" y="613147"/>
            <a:ext cx="8979225" cy="6117360"/>
          </a:xfrm>
          <a:prstGeom prst="rect">
            <a:avLst/>
          </a:prstGeom>
        </p:spPr>
      </p:pic>
    </p:spTree>
    <p:extLst>
      <p:ext uri="{BB962C8B-B14F-4D97-AF65-F5344CB8AC3E}">
        <p14:creationId xmlns:p14="http://schemas.microsoft.com/office/powerpoint/2010/main" val="3059805259"/>
      </p:ext>
    </p:extLst>
  </p:cSld>
  <p:clrMapOvr>
    <a:masterClrMapping/>
  </p:clrMapOvr>
  <mc:AlternateContent xmlns:mc="http://schemas.openxmlformats.org/markup-compatibility/2006" xmlns:p14="http://schemas.microsoft.com/office/powerpoint/2010/main">
    <mc:Choice Requires="p14">
      <p:transition spd="slow" p14:dur="2000" advTm="168984"/>
    </mc:Choice>
    <mc:Fallback xmlns="">
      <p:transition spd="slow" advTm="16898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1DDD5-45F7-4D1B-9268-2E74BC589B4E}"/>
              </a:ext>
            </a:extLst>
          </p:cNvPr>
          <p:cNvSpPr txBox="1">
            <a:spLocks/>
          </p:cNvSpPr>
          <p:nvPr/>
        </p:nvSpPr>
        <p:spPr>
          <a:xfrm>
            <a:off x="713509" y="891599"/>
            <a:ext cx="10515600" cy="673562"/>
          </a:xfrm>
          <a:prstGeom prst="rect">
            <a:avLst/>
          </a:prstGeom>
        </p:spPr>
        <p:txBody>
          <a:bodyP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solidFill>
                  <a:schemeClr val="tx2"/>
                </a:solidFill>
                <a:latin typeface="Times New Roman" panose="02020603050405020304" pitchFamily="18" charset="0"/>
                <a:cs typeface="Times New Roman" panose="02020603050405020304" pitchFamily="18" charset="0"/>
              </a:rPr>
              <a:t>Assessing Training Provider Capabilities</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5123AF4-A92C-4D83-9629-5A230C2230F2}"/>
              </a:ext>
            </a:extLst>
          </p:cNvPr>
          <p:cNvSpPr txBox="1">
            <a:spLocks/>
          </p:cNvSpPr>
          <p:nvPr/>
        </p:nvSpPr>
        <p:spPr>
          <a:xfrm>
            <a:off x="713509" y="1956854"/>
            <a:ext cx="11229109" cy="42967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nSpc>
                <a:spcPct val="100000"/>
              </a:lnSpc>
              <a:spcAft>
                <a:spcPts val="1200"/>
              </a:spcAft>
              <a:buFont typeface="+mj-lt"/>
              <a:buAutoNum type="arabicPeriod"/>
            </a:pPr>
            <a:r>
              <a:rPr lang="en-US" dirty="0" smtClean="0">
                <a:latin typeface="Times New Roman" panose="02020603050405020304" pitchFamily="18" charset="0"/>
                <a:cs typeface="Times New Roman" panose="02020603050405020304" pitchFamily="18" charset="0"/>
              </a:rPr>
              <a:t>What is the trainer’s background (education, experience, etc.)?</a:t>
            </a:r>
          </a:p>
          <a:p>
            <a:pPr marL="514350" indent="-514350">
              <a:lnSpc>
                <a:spcPct val="100000"/>
              </a:lnSpc>
              <a:spcAft>
                <a:spcPts val="1200"/>
              </a:spcAft>
              <a:buFont typeface="+mj-lt"/>
              <a:buAutoNum type="arabicPeriod"/>
            </a:pPr>
            <a:r>
              <a:rPr lang="en-US" dirty="0" smtClean="0">
                <a:latin typeface="Times New Roman" panose="02020603050405020304" pitchFamily="18" charset="0"/>
                <a:cs typeface="Times New Roman" panose="02020603050405020304" pitchFamily="18" charset="0"/>
              </a:rPr>
              <a:t>Has the trainer ever provided these particular training programs or services before?</a:t>
            </a:r>
          </a:p>
          <a:p>
            <a:pPr marL="514350" indent="-514350">
              <a:lnSpc>
                <a:spcPct val="100000"/>
              </a:lnSpc>
              <a:spcAft>
                <a:spcPts val="1200"/>
              </a:spcAft>
              <a:buFont typeface="+mj-lt"/>
              <a:buAutoNum type="arabicPeriod"/>
            </a:pPr>
            <a:r>
              <a:rPr lang="en-US" dirty="0" smtClean="0">
                <a:latin typeface="Times New Roman" panose="02020603050405020304" pitchFamily="18" charset="0"/>
                <a:cs typeface="Times New Roman" panose="02020603050405020304" pitchFamily="18" charset="0"/>
              </a:rPr>
              <a:t>Has the training been evaluated? If so, what levels of outcomes were evaluated, and what have been the results?</a:t>
            </a:r>
          </a:p>
          <a:p>
            <a:pPr marL="514350" indent="-514350">
              <a:lnSpc>
                <a:spcPct val="100000"/>
              </a:lnSpc>
              <a:spcAft>
                <a:spcPts val="1200"/>
              </a:spcAft>
              <a:buFont typeface="+mj-lt"/>
              <a:buAutoNum type="arabicPeriod"/>
            </a:pPr>
            <a:r>
              <a:rPr lang="en-US" dirty="0" smtClean="0">
                <a:latin typeface="Times New Roman" panose="02020603050405020304" pitchFamily="18" charset="0"/>
                <a:cs typeface="Times New Roman" panose="02020603050405020304" pitchFamily="18" charset="0"/>
              </a:rPr>
              <a:t>Can the trainer give you the names of people in these companies who could speak knowledgeably about the trainer’s products and services?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3644374"/>
      </p:ext>
    </p:extLst>
  </p:cSld>
  <p:clrMapOvr>
    <a:masterClrMapping/>
  </p:clrMapOvr>
  <mc:AlternateContent xmlns:mc="http://schemas.openxmlformats.org/markup-compatibility/2006" xmlns:p14="http://schemas.microsoft.com/office/powerpoint/2010/main">
    <mc:Choice Requires="p14">
      <p:transition spd="slow" p14:dur="2000" advTm="78073"/>
    </mc:Choice>
    <mc:Fallback xmlns="">
      <p:transition spd="slow" advTm="7807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A609A-9C20-4BEB-A2A5-DD736C5248B9}"/>
              </a:ext>
            </a:extLst>
          </p:cNvPr>
          <p:cNvSpPr txBox="1">
            <a:spLocks/>
          </p:cNvSpPr>
          <p:nvPr/>
        </p:nvSpPr>
        <p:spPr>
          <a:xfrm>
            <a:off x="838200" y="365126"/>
            <a:ext cx="10515600" cy="78009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smtClean="0">
                <a:solidFill>
                  <a:schemeClr val="tx2"/>
                </a:solidFill>
                <a:latin typeface="Times New Roman" panose="02020603050405020304" pitchFamily="18" charset="0"/>
                <a:cs typeface="Times New Roman" panose="02020603050405020304" pitchFamily="18" charset="0"/>
              </a:rPr>
              <a:t>Assessing Training Provider Capabilities (cont.)</a:t>
            </a:r>
            <a:endParaRPr lang="en-US" sz="3200" dirty="0">
              <a:solidFill>
                <a:schemeClr val="tx2"/>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61F0388-A30A-443B-993B-93307F14ADB0}"/>
              </a:ext>
            </a:extLst>
          </p:cNvPr>
          <p:cNvSpPr txBox="1">
            <a:spLocks/>
          </p:cNvSpPr>
          <p:nvPr/>
        </p:nvSpPr>
        <p:spPr>
          <a:xfrm>
            <a:off x="838200" y="1145220"/>
            <a:ext cx="10952018" cy="503174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lnSpc>
                <a:spcPct val="100000"/>
              </a:lnSpc>
              <a:buFont typeface="+mj-lt"/>
              <a:buAutoNum type="arabicPeriod" startAt="5"/>
            </a:pPr>
            <a:r>
              <a:rPr lang="en-US" sz="2400" dirty="0" smtClean="0">
                <a:latin typeface="Times New Roman" panose="02020603050405020304" pitchFamily="18" charset="0"/>
                <a:cs typeface="Times New Roman" panose="02020603050405020304" pitchFamily="18" charset="0"/>
              </a:rPr>
              <a:t>Can the trainer give you names of and permission to contact the following people?</a:t>
            </a:r>
          </a:p>
          <a:p>
            <a:pPr marL="457200" lvl="1" indent="0" algn="just">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	Trainees who received the training</a:t>
            </a:r>
          </a:p>
          <a:p>
            <a:pPr marL="457200" lvl="1" indent="0" algn="just">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	The person who was the trainer’s primary contact in the client organization</a:t>
            </a:r>
          </a:p>
          <a:p>
            <a:pPr marL="457200" lvl="1" indent="0" algn="just">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	The person who monitored or coordinated the training</a:t>
            </a:r>
          </a:p>
          <a:p>
            <a:pPr marL="514350" indent="-514350" algn="just">
              <a:lnSpc>
                <a:spcPct val="100000"/>
              </a:lnSpc>
              <a:buFont typeface="+mj-lt"/>
              <a:buAutoNum type="arabicPeriod" startAt="5"/>
            </a:pPr>
            <a:r>
              <a:rPr lang="en-US" sz="2400" dirty="0" smtClean="0">
                <a:latin typeface="Times New Roman" panose="02020603050405020304" pitchFamily="18" charset="0"/>
                <a:cs typeface="Times New Roman" panose="02020603050405020304" pitchFamily="18" charset="0"/>
              </a:rPr>
              <a:t>How does the trainer go about developing a program, delivering training, or providing a training service? Can the trainer provide examples or an outline of his approach or process? Will this fit your organization’s culture and budget?</a:t>
            </a:r>
          </a:p>
          <a:p>
            <a:pPr marL="514350" indent="-514350" algn="just">
              <a:lnSpc>
                <a:spcPct val="100000"/>
              </a:lnSpc>
              <a:buFont typeface="+mj-lt"/>
              <a:buAutoNum type="arabicPeriod" startAt="5"/>
            </a:pPr>
            <a:r>
              <a:rPr lang="en-US" sz="2400" dirty="0" smtClean="0">
                <a:latin typeface="Times New Roman" panose="02020603050405020304" pitchFamily="18" charset="0"/>
                <a:cs typeface="Times New Roman" panose="02020603050405020304" pitchFamily="18" charset="0"/>
              </a:rPr>
              <a:t>If the training is already developed, can the trainer show you materials, such as handouts, exercises, and videos?</a:t>
            </a:r>
          </a:p>
          <a:p>
            <a:pPr marL="514350" indent="-514350" algn="just">
              <a:lnSpc>
                <a:spcPct val="100000"/>
              </a:lnSpc>
              <a:buFont typeface="+mj-lt"/>
              <a:buAutoNum type="arabicPeriod" startAt="5"/>
            </a:pPr>
            <a:r>
              <a:rPr lang="en-US" sz="2400" dirty="0" smtClean="0">
                <a:latin typeface="Times New Roman" panose="02020603050405020304" pitchFamily="18" charset="0"/>
                <a:cs typeface="Times New Roman" panose="02020603050405020304" pitchFamily="18" charset="0"/>
              </a:rPr>
              <a:t>If these materials are not specific to your organization, how will the trainer alter them to make them appropriate for your situation?</a:t>
            </a:r>
          </a:p>
          <a:p>
            <a:pPr algn="just">
              <a:lnSpc>
                <a:spcPct val="100000"/>
              </a:lnSpc>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0927351"/>
      </p:ext>
    </p:extLst>
  </p:cSld>
  <p:clrMapOvr>
    <a:masterClrMapping/>
  </p:clrMapOvr>
  <mc:AlternateContent xmlns:mc="http://schemas.openxmlformats.org/markup-compatibility/2006" xmlns:p14="http://schemas.microsoft.com/office/powerpoint/2010/main">
    <mc:Choice Requires="p14">
      <p:transition spd="slow" p14:dur="2000" advTm="156935"/>
    </mc:Choice>
    <mc:Fallback xmlns="">
      <p:transition spd="slow" advTm="15693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8A13D-DB9D-408E-8DE7-E0D6D8E10FB5}"/>
              </a:ext>
            </a:extLst>
          </p:cNvPr>
          <p:cNvSpPr txBox="1">
            <a:spLocks/>
          </p:cNvSpPr>
          <p:nvPr/>
        </p:nvSpPr>
        <p:spPr>
          <a:xfrm>
            <a:off x="838200" y="365126"/>
            <a:ext cx="10515600" cy="88662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smtClean="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Small Business Owners say about strategy:</a:t>
            </a:r>
            <a:endParaRPr lang="en-US" sz="3600" dirty="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Content Placeholder 3">
            <a:extLst>
              <a:ext uri="{FF2B5EF4-FFF2-40B4-BE49-F238E27FC236}">
                <a16:creationId xmlns:a16="http://schemas.microsoft.com/office/drawing/2014/main" id="{A3E25CF4-DA68-43B3-B116-E85DB1F0F6ED}"/>
              </a:ext>
            </a:extLst>
          </p:cNvPr>
          <p:cNvGraphicFramePr>
            <a:graphicFrameLocks/>
          </p:cNvGraphicFramePr>
          <p:nvPr>
            <p:extLst>
              <p:ext uri="{D42A27DB-BD31-4B8C-83A1-F6EECF244321}">
                <p14:modId xmlns:p14="http://schemas.microsoft.com/office/powerpoint/2010/main" val="3583638131"/>
              </p:ext>
            </p:extLst>
          </p:nvPr>
        </p:nvGraphicFramePr>
        <p:xfrm>
          <a:off x="1016829" y="1201177"/>
          <a:ext cx="10662553" cy="5222624"/>
        </p:xfrm>
        <a:graphic>
          <a:graphicData uri="http://schemas.openxmlformats.org/drawingml/2006/table">
            <a:tbl>
              <a:tblPr firstRow="1" firstCol="1" bandRow="1">
                <a:tableStyleId>{5C22544A-7EE6-4342-B048-85BDC9FD1C3A}</a:tableStyleId>
              </a:tblPr>
              <a:tblGrid>
                <a:gridCol w="2123485">
                  <a:extLst>
                    <a:ext uri="{9D8B030D-6E8A-4147-A177-3AD203B41FA5}">
                      <a16:colId xmlns:a16="http://schemas.microsoft.com/office/drawing/2014/main" val="1638757358"/>
                    </a:ext>
                  </a:extLst>
                </a:gridCol>
                <a:gridCol w="8539068">
                  <a:extLst>
                    <a:ext uri="{9D8B030D-6E8A-4147-A177-3AD203B41FA5}">
                      <a16:colId xmlns:a16="http://schemas.microsoft.com/office/drawing/2014/main" val="182541403"/>
                    </a:ext>
                  </a:extLst>
                </a:gridCol>
              </a:tblGrid>
              <a:tr h="1305656">
                <a:tc>
                  <a:txBody>
                    <a:bodyPr/>
                    <a:lstStyle/>
                    <a:p>
                      <a:pPr marL="0" marR="0" algn="ctr">
                        <a:lnSpc>
                          <a:spcPct val="100000"/>
                        </a:lnSpc>
                        <a:spcBef>
                          <a:spcPts val="0"/>
                        </a:spcBef>
                        <a:spcAft>
                          <a:spcPts val="1000"/>
                        </a:spcAft>
                      </a:pPr>
                      <a:r>
                        <a:rPr lang="en-US" sz="2400" dirty="0">
                          <a:effectLst/>
                          <a:latin typeface="Times New Roman" panose="02020603050405020304" pitchFamily="18" charset="0"/>
                          <a:cs typeface="Times New Roman" panose="02020603050405020304" pitchFamily="18" charset="0"/>
                        </a:rPr>
                        <a:t>Not enough time</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tc>
                  <a:txBody>
                    <a:bodyPr/>
                    <a:lstStyle/>
                    <a:p>
                      <a:pPr marL="0" marR="0" algn="ctr">
                        <a:lnSpc>
                          <a:spcPct val="100000"/>
                        </a:lnSpc>
                        <a:spcBef>
                          <a:spcPts val="0"/>
                        </a:spcBef>
                        <a:spcAft>
                          <a:spcPts val="0"/>
                        </a:spcAft>
                      </a:pPr>
                      <a:r>
                        <a:rPr lang="en-US" sz="2400" dirty="0">
                          <a:effectLst/>
                          <a:latin typeface="Times New Roman" panose="02020603050405020304" pitchFamily="18" charset="0"/>
                          <a:cs typeface="Times New Roman" panose="02020603050405020304" pitchFamily="18" charset="0"/>
                        </a:rPr>
                        <a:t>Too busy with day-to-day operations and concern about tomorrow are the excuses for not planning for next year.</a:t>
                      </a:r>
                      <a:endParaRPr lang="en-US" sz="2400" dirty="0">
                        <a:effectLst/>
                        <a:latin typeface="Times New Roman" panose="02020603050405020304" pitchFamily="18" charset="0"/>
                        <a:ea typeface="Book Antiqua" panose="02040602050305030304" pitchFamily="18" charset="0"/>
                        <a:cs typeface="Times New Roman" panose="02020603050405020304" pitchFamily="18" charset="0"/>
                      </a:endParaRPr>
                    </a:p>
                  </a:txBody>
                  <a:tcPr marL="68580" marR="68580" marT="182880" marB="365760" anchor="ctr"/>
                </a:tc>
                <a:extLst>
                  <a:ext uri="{0D108BD9-81ED-4DB2-BD59-A6C34878D82A}">
                    <a16:rowId xmlns:a16="http://schemas.microsoft.com/office/drawing/2014/main" val="2510042260"/>
                  </a:ext>
                </a:extLst>
              </a:tr>
              <a:tr h="1305656">
                <a:tc>
                  <a:txBody>
                    <a:bodyPr/>
                    <a:lstStyle/>
                    <a:p>
                      <a:pPr marL="0" marR="0" algn="ctr">
                        <a:lnSpc>
                          <a:spcPct val="100000"/>
                        </a:lnSpc>
                        <a:spcBef>
                          <a:spcPts val="0"/>
                        </a:spcBef>
                        <a:spcAft>
                          <a:spcPts val="1000"/>
                        </a:spcAft>
                      </a:pPr>
                      <a:r>
                        <a:rPr lang="en-US" sz="2400">
                          <a:effectLst/>
                          <a:latin typeface="Times New Roman" panose="02020603050405020304" pitchFamily="18" charset="0"/>
                          <a:cs typeface="Times New Roman" panose="02020603050405020304" pitchFamily="18" charset="0"/>
                        </a:rPr>
                        <a:t>Unfamiliarity</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tc>
                  <a:txBody>
                    <a:bodyPr/>
                    <a:lstStyle/>
                    <a:p>
                      <a:pPr marL="0" marR="0" algn="ctr">
                        <a:lnSpc>
                          <a:spcPct val="100000"/>
                        </a:lnSpc>
                        <a:spcBef>
                          <a:spcPts val="0"/>
                        </a:spcBef>
                        <a:spcAft>
                          <a:spcPts val="1000"/>
                        </a:spcAft>
                      </a:pPr>
                      <a:r>
                        <a:rPr lang="en-US" sz="2400" dirty="0">
                          <a:effectLst/>
                          <a:latin typeface="Times New Roman" panose="02020603050405020304" pitchFamily="18" charset="0"/>
                          <a:cs typeface="Times New Roman" panose="02020603050405020304" pitchFamily="18" charset="0"/>
                        </a:rPr>
                        <a:t>Lack of awareness of strategic planning or failure to see its value. See it as limiting flexibility.</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extLst>
                  <a:ext uri="{0D108BD9-81ED-4DB2-BD59-A6C34878D82A}">
                    <a16:rowId xmlns:a16="http://schemas.microsoft.com/office/drawing/2014/main" val="3615306265"/>
                  </a:ext>
                </a:extLst>
              </a:tr>
              <a:tr h="1305656">
                <a:tc>
                  <a:txBody>
                    <a:bodyPr/>
                    <a:lstStyle/>
                    <a:p>
                      <a:pPr marL="0" marR="0" algn="ctr">
                        <a:lnSpc>
                          <a:spcPct val="100000"/>
                        </a:lnSpc>
                        <a:spcBef>
                          <a:spcPts val="0"/>
                        </a:spcBef>
                        <a:spcAft>
                          <a:spcPts val="1000"/>
                        </a:spcAft>
                      </a:pPr>
                      <a:r>
                        <a:rPr lang="en-US" sz="2400">
                          <a:effectLst/>
                          <a:latin typeface="Times New Roman" panose="02020603050405020304" pitchFamily="18" charset="0"/>
                          <a:cs typeface="Times New Roman" panose="02020603050405020304" pitchFamily="18" charset="0"/>
                        </a:rPr>
                        <a:t>Lack of skills</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tc>
                  <a:txBody>
                    <a:bodyPr/>
                    <a:lstStyle/>
                    <a:p>
                      <a:pPr marL="0" marR="0" algn="ctr">
                        <a:lnSpc>
                          <a:spcPct val="100000"/>
                        </a:lnSpc>
                        <a:spcBef>
                          <a:spcPts val="0"/>
                        </a:spcBef>
                        <a:spcAft>
                          <a:spcPts val="1000"/>
                        </a:spcAft>
                      </a:pPr>
                      <a:r>
                        <a:rPr lang="en-US" sz="2400" dirty="0" smtClean="0">
                          <a:effectLst/>
                          <a:latin typeface="Times New Roman" panose="02020603050405020304" pitchFamily="18" charset="0"/>
                          <a:cs typeface="Times New Roman" panose="02020603050405020304" pitchFamily="18" charset="0"/>
                        </a:rPr>
                        <a:t>Do not have the time to learn the skills. Do not wish to spend money to bring in consultants.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extLst>
                  <a:ext uri="{0D108BD9-81ED-4DB2-BD59-A6C34878D82A}">
                    <a16:rowId xmlns:a16="http://schemas.microsoft.com/office/drawing/2014/main" val="3137020800"/>
                  </a:ext>
                </a:extLst>
              </a:tr>
              <a:tr h="1305656">
                <a:tc>
                  <a:txBody>
                    <a:bodyPr/>
                    <a:lstStyle/>
                    <a:p>
                      <a:pPr marL="0" marR="0" algn="ctr">
                        <a:lnSpc>
                          <a:spcPct val="100000"/>
                        </a:lnSpc>
                        <a:spcBef>
                          <a:spcPts val="0"/>
                        </a:spcBef>
                        <a:spcAft>
                          <a:spcPts val="1000"/>
                        </a:spcAft>
                      </a:pPr>
                      <a:r>
                        <a:rPr lang="en-US" sz="2400" dirty="0">
                          <a:effectLst/>
                          <a:latin typeface="Times New Roman" panose="02020603050405020304" pitchFamily="18" charset="0"/>
                          <a:cs typeface="Times New Roman" panose="02020603050405020304" pitchFamily="18" charset="0"/>
                        </a:rPr>
                        <a:t>Lack of trust</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tc>
                  <a:txBody>
                    <a:bodyPr/>
                    <a:lstStyle/>
                    <a:p>
                      <a:pPr marL="0" marR="571500" algn="ctr">
                        <a:lnSpc>
                          <a:spcPct val="100000"/>
                        </a:lnSpc>
                        <a:spcBef>
                          <a:spcPts val="415"/>
                        </a:spcBef>
                        <a:spcAft>
                          <a:spcPts val="1000"/>
                        </a:spcAft>
                        <a:tabLst>
                          <a:tab pos="2628265" algn="l"/>
                        </a:tabLst>
                      </a:pPr>
                      <a:r>
                        <a:rPr lang="en-US" sz="2400" dirty="0">
                          <a:effectLst/>
                          <a:latin typeface="Times New Roman" panose="02020603050405020304" pitchFamily="18" charset="0"/>
                          <a:cs typeface="Times New Roman" panose="02020603050405020304" pitchFamily="18" charset="0"/>
                        </a:rPr>
                        <a:t>Want to keep key information confidential. Do not wish to share this information with other employees or outsiders.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extLst>
                  <a:ext uri="{0D108BD9-81ED-4DB2-BD59-A6C34878D82A}">
                    <a16:rowId xmlns:a16="http://schemas.microsoft.com/office/drawing/2014/main" val="1156886541"/>
                  </a:ext>
                </a:extLst>
              </a:tr>
            </a:tbl>
          </a:graphicData>
        </a:graphic>
      </p:graphicFrame>
    </p:spTree>
    <p:extLst>
      <p:ext uri="{BB962C8B-B14F-4D97-AF65-F5344CB8AC3E}">
        <p14:creationId xmlns:p14="http://schemas.microsoft.com/office/powerpoint/2010/main" val="435369171"/>
      </p:ext>
    </p:extLst>
  </p:cSld>
  <p:clrMapOvr>
    <a:masterClrMapping/>
  </p:clrMapOvr>
  <mc:AlternateContent xmlns:mc="http://schemas.openxmlformats.org/markup-compatibility/2006" xmlns:p14="http://schemas.microsoft.com/office/powerpoint/2010/main">
    <mc:Choice Requires="p14">
      <p:transition spd="slow" p14:dur="2000" advTm="2148"/>
    </mc:Choice>
    <mc:Fallback xmlns="">
      <p:transition spd="slow" advTm="214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EF70B-6E7A-4803-8199-F1AE1C27D309}"/>
              </a:ext>
            </a:extLst>
          </p:cNvPr>
          <p:cNvSpPr txBox="1">
            <a:spLocks/>
          </p:cNvSpPr>
          <p:nvPr/>
        </p:nvSpPr>
        <p:spPr>
          <a:xfrm>
            <a:off x="838200" y="365126"/>
            <a:ext cx="10515600" cy="62029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Questions for Small Business</a:t>
            </a:r>
            <a:endParaRPr lang="en-US" sz="3600" dirty="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F8265F1-FF78-4589-83EA-67ACE30872C1}"/>
              </a:ext>
            </a:extLst>
          </p:cNvPr>
          <p:cNvSpPr txBox="1">
            <a:spLocks/>
          </p:cNvSpPr>
          <p:nvPr/>
        </p:nvSpPr>
        <p:spPr>
          <a:xfrm>
            <a:off x="401782" y="1462126"/>
            <a:ext cx="11277600" cy="445659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1.Why are we in business?</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2.What are the key things we are trying to achieve?</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3.Who is our competition, and how can we beat them?</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4.What sort of ground rules should we be following to get the job done right?</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5.How should we organize ourselves to reach our goals and beat the competition?</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6.How much detail do we need to provide so that everyone knows what to do? How do we make sure that everyone gets the information?</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7.What are the few key things that will determine whether we make it? How do we address and keep track of them?</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5025390"/>
      </p:ext>
    </p:extLst>
  </p:cSld>
  <p:clrMapOvr>
    <a:masterClrMapping/>
  </p:clrMapOvr>
  <mc:AlternateContent xmlns:mc="http://schemas.openxmlformats.org/markup-compatibility/2006" xmlns:p14="http://schemas.microsoft.com/office/powerpoint/2010/main">
    <mc:Choice Requires="p14">
      <p:transition spd="slow" p14:dur="2000" advTm="79895"/>
    </mc:Choice>
    <mc:Fallback xmlns="">
      <p:transition spd="slow" advTm="7989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00437" y="3133598"/>
            <a:ext cx="4730216" cy="2123658"/>
          </a:xfrm>
          <a:prstGeom prst="rect">
            <a:avLst/>
          </a:prstGeom>
          <a:noFill/>
        </p:spPr>
        <p:txBody>
          <a:bodyPr wrap="square" rtlCol="0">
            <a:spAutoFit/>
          </a:bodyPr>
          <a:lstStyle/>
          <a:p>
            <a:pPr algn="ctr"/>
            <a:r>
              <a:rPr lang="en-US" sz="4400" b="1" dirty="0"/>
              <a:t>Learning, Motivation, and Performance</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12019870"/>
      </p:ext>
    </p:extLst>
  </p:cSld>
  <p:clrMapOvr>
    <a:masterClrMapping/>
  </p:clrMapOvr>
  <mc:AlternateContent xmlns:mc="http://schemas.openxmlformats.org/markup-compatibility/2006" xmlns:p14="http://schemas.microsoft.com/office/powerpoint/2010/main">
    <mc:Choice Requires="p14">
      <p:transition spd="slow" p14:dur="2000" advTm="8241"/>
    </mc:Choice>
    <mc:Fallback xmlns="">
      <p:transition spd="slow" advTm="824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673AA-EA9C-4257-99A6-81C5FFD611B2}"/>
              </a:ext>
            </a:extLst>
          </p:cNvPr>
          <p:cNvSpPr txBox="1">
            <a:spLocks/>
          </p:cNvSpPr>
          <p:nvPr/>
        </p:nvSpPr>
        <p:spPr>
          <a:xfrm>
            <a:off x="1039091" y="731830"/>
            <a:ext cx="9442141" cy="85999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 Determining Human Performance</a:t>
            </a:r>
            <a:endParaRPr lang="en-US" sz="36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3">
            <a:extLst>
              <a:ext uri="{FF2B5EF4-FFF2-40B4-BE49-F238E27FC236}">
                <a16:creationId xmlns:a16="http://schemas.microsoft.com/office/drawing/2014/main" id="{27424B85-F89F-443E-99A4-9C3FFE3B4E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9091" y="1591824"/>
            <a:ext cx="9393381" cy="49143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67616"/>
      </p:ext>
    </p:extLst>
  </p:cSld>
  <p:clrMapOvr>
    <a:masterClrMapping/>
  </p:clrMapOvr>
  <mc:AlternateContent xmlns:mc="http://schemas.openxmlformats.org/markup-compatibility/2006" xmlns:p14="http://schemas.microsoft.com/office/powerpoint/2010/main">
    <mc:Choice Requires="p14">
      <p:transition spd="slow" p14:dur="2000" advTm="35192"/>
    </mc:Choice>
    <mc:Fallback xmlns="">
      <p:transition spd="slow" advTm="3519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5BD06-7F60-453E-A998-8D022B0C7C54}"/>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Content Placeholder 3">
            <a:extLst>
              <a:ext uri="{FF2B5EF4-FFF2-40B4-BE49-F238E27FC236}">
                <a16:creationId xmlns:a16="http://schemas.microsoft.com/office/drawing/2014/main" id="{458DC48D-DB37-4DA5-9F6C-902672D0F323}"/>
              </a:ext>
            </a:extLst>
          </p:cNvPr>
          <p:cNvGraphicFramePr>
            <a:graphicFrameLocks/>
          </p:cNvGraphicFramePr>
          <p:nvPr>
            <p:extLst>
              <p:ext uri="{D42A27DB-BD31-4B8C-83A1-F6EECF244321}">
                <p14:modId xmlns:p14="http://schemas.microsoft.com/office/powerpoint/2010/main" val="2503002843"/>
              </p:ext>
            </p:extLst>
          </p:nvPr>
        </p:nvGraphicFramePr>
        <p:xfrm>
          <a:off x="0" y="1488271"/>
          <a:ext cx="11914909" cy="48848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0281389"/>
      </p:ext>
    </p:extLst>
  </p:cSld>
  <p:clrMapOvr>
    <a:masterClrMapping/>
  </p:clrMapOvr>
  <mc:AlternateContent xmlns:mc="http://schemas.openxmlformats.org/markup-compatibility/2006" xmlns:p14="http://schemas.microsoft.com/office/powerpoint/2010/main">
    <mc:Choice Requires="p14">
      <p:transition spd="slow" p14:dur="2000" advTm="77339"/>
    </mc:Choice>
    <mc:Fallback xmlns="">
      <p:transition spd="slow" advTm="7733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47D7E-9145-4868-84B4-BCE9A4024545}"/>
              </a:ext>
            </a:extLst>
          </p:cNvPr>
          <p:cNvSpPr txBox="1">
            <a:spLocks/>
          </p:cNvSpPr>
          <p:nvPr/>
        </p:nvSpPr>
        <p:spPr>
          <a:xfrm>
            <a:off x="491971" y="374003"/>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Why Do They Act Like That?</a:t>
            </a:r>
            <a:endParaRPr lang="en-US" sz="36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A66DCF03-B11E-4BF2-A63C-160B47AA2226}"/>
              </a:ext>
            </a:extLst>
          </p:cNvPr>
          <p:cNvSpPr txBox="1"/>
          <p:nvPr/>
        </p:nvSpPr>
        <p:spPr>
          <a:xfrm>
            <a:off x="370709" y="1333473"/>
            <a:ext cx="9934113" cy="4893647"/>
          </a:xfrm>
          <a:prstGeom prst="rect">
            <a:avLst/>
          </a:prstGeom>
          <a:noFill/>
        </p:spPr>
        <p:txBody>
          <a:bodyPr wrap="square">
            <a:spAutoFit/>
          </a:bodyPr>
          <a:lstStyle/>
          <a:p>
            <a:pPr algn="just"/>
            <a:r>
              <a:rPr lang="en-GB" sz="2400" b="1" dirty="0">
                <a:latin typeface="Times New Roman" panose="02020603050405020304" pitchFamily="18" charset="0"/>
                <a:cs typeface="Times New Roman" panose="02020603050405020304" pitchFamily="18" charset="0"/>
              </a:rPr>
              <a:t>Motivation</a:t>
            </a:r>
            <a:r>
              <a:rPr lang="en-GB" sz="2400" dirty="0">
                <a:latin typeface="Times New Roman" panose="02020603050405020304" pitchFamily="18" charset="0"/>
                <a:cs typeface="Times New Roman" panose="02020603050405020304" pitchFamily="18" charset="0"/>
              </a:rPr>
              <a:t> is part of a person's cognitive structure and is not directly observable. Thus, it is typically defined in terms of its effects on behaviour, which are observable. </a:t>
            </a:r>
          </a:p>
          <a:p>
            <a:pPr algn="just"/>
            <a:endParaRPr lang="en-GB" sz="2400" dirty="0">
              <a:latin typeface="Times New Roman" panose="02020603050405020304" pitchFamily="18" charset="0"/>
              <a:cs typeface="Times New Roman" panose="02020603050405020304" pitchFamily="18" charset="0"/>
            </a:endParaRPr>
          </a:p>
          <a:p>
            <a:pPr algn="just"/>
            <a:r>
              <a:rPr lang="en-GB" sz="2400" dirty="0">
                <a:latin typeface="Times New Roman" panose="02020603050405020304" pitchFamily="18" charset="0"/>
                <a:cs typeface="Times New Roman" panose="02020603050405020304" pitchFamily="18" charset="0"/>
              </a:rPr>
              <a:t>Most of the scientific literature defines motivation as the direction, persistence, and amount of effort expended by an individual to achieve a specified outcome.</a:t>
            </a:r>
          </a:p>
          <a:p>
            <a:pPr algn="just"/>
            <a:endParaRPr lang="en-GB" sz="2400" dirty="0">
              <a:latin typeface="Times New Roman" panose="02020603050405020304" pitchFamily="18" charset="0"/>
              <a:cs typeface="Times New Roman" panose="02020603050405020304" pitchFamily="18" charset="0"/>
            </a:endParaRPr>
          </a:p>
          <a:p>
            <a:pPr algn="just"/>
            <a:r>
              <a:rPr lang="en-GB" sz="24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In other words, the following factors reflect a person's motivation:</a:t>
            </a:r>
          </a:p>
          <a:p>
            <a:pPr algn="just"/>
            <a:r>
              <a:rPr lang="en-GB" sz="2400" dirty="0">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r>
              <a:rPr lang="en-GB" sz="2400" dirty="0" smtClean="0">
                <a:latin typeface="Times New Roman" panose="02020603050405020304" pitchFamily="18" charset="0"/>
                <a:cs typeface="Times New Roman" panose="02020603050405020304" pitchFamily="18" charset="0"/>
              </a:rPr>
              <a:t>What </a:t>
            </a:r>
            <a:r>
              <a:rPr lang="en-GB" sz="2400" dirty="0">
                <a:latin typeface="Times New Roman" panose="02020603050405020304" pitchFamily="18" charset="0"/>
                <a:cs typeface="Times New Roman" panose="02020603050405020304" pitchFamily="18" charset="0"/>
              </a:rPr>
              <a:t>need(s) the person is trying to satisfy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What the person does to try to satisfy the need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How long the person engages in the activity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How hard the person works at the activity?</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8492971" y="4343400"/>
            <a:ext cx="3352800" cy="2514600"/>
          </a:xfrm>
          <a:prstGeom prst="rect">
            <a:avLst/>
          </a:prstGeom>
        </p:spPr>
      </p:pic>
    </p:spTree>
    <p:extLst>
      <p:ext uri="{BB962C8B-B14F-4D97-AF65-F5344CB8AC3E}">
        <p14:creationId xmlns:p14="http://schemas.microsoft.com/office/powerpoint/2010/main" val="466549960"/>
      </p:ext>
    </p:extLst>
  </p:cSld>
  <p:clrMapOvr>
    <a:masterClrMapping/>
  </p:clrMapOvr>
  <mc:AlternateContent xmlns:mc="http://schemas.openxmlformats.org/markup-compatibility/2006" xmlns:p14="http://schemas.microsoft.com/office/powerpoint/2010/main">
    <mc:Choice Requires="p14">
      <p:transition spd="slow" p14:dur="2000" advTm="77597"/>
    </mc:Choice>
    <mc:Fallback xmlns="">
      <p:transition spd="slow" advTm="7759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09B3F-E8B0-411F-B8CB-04E38530B511}"/>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C1FBC1E-EBCD-4301-B62F-995BA6156677}"/>
              </a:ext>
            </a:extLst>
          </p:cNvPr>
          <p:cNvSpPr txBox="1">
            <a:spLocks/>
          </p:cNvSpPr>
          <p:nvPr/>
        </p:nvSpPr>
        <p:spPr>
          <a:xfrm>
            <a:off x="159727" y="1027906"/>
            <a:ext cx="7432564"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GB" sz="2200" dirty="0" smtClean="0">
                <a:latin typeface="Times New Roman" panose="02020603050405020304" pitchFamily="18" charset="0"/>
                <a:cs typeface="Times New Roman" panose="02020603050405020304" pitchFamily="18" charset="0"/>
              </a:rPr>
              <a:t>Motivation is goal-directed and derived from both personal needs and the decision processes used to satisfy those needs. Separate theories evolved to explain what needs motivate people, and what mental processes a person uses to satisfy the needs.</a:t>
            </a:r>
          </a:p>
          <a:p>
            <a:pPr algn="just">
              <a:lnSpc>
                <a:spcPct val="150000"/>
              </a:lnSpc>
            </a:pPr>
            <a:r>
              <a:rPr lang="en-GB" sz="2200" b="1"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Needs Theory</a:t>
            </a:r>
            <a:r>
              <a:rPr lang="en-GB" sz="2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200" dirty="0" smtClean="0">
                <a:latin typeface="Times New Roman" panose="02020603050405020304" pitchFamily="18" charset="0"/>
                <a:cs typeface="Times New Roman" panose="02020603050405020304" pitchFamily="18" charset="0"/>
              </a:rPr>
              <a:t>Our needs are the basis of our motivation and the reason for almost all of our activity. Understanding a person's needs helps you understand his behaviour.</a:t>
            </a:r>
          </a:p>
          <a:p>
            <a:pPr algn="just">
              <a:lnSpc>
                <a:spcPct val="150000"/>
              </a:lnSpc>
            </a:pPr>
            <a:r>
              <a:rPr lang="en-GB" sz="2200" dirty="0" smtClean="0">
                <a:latin typeface="Times New Roman" panose="02020603050405020304" pitchFamily="18" charset="0"/>
                <a:cs typeface="Times New Roman" panose="02020603050405020304" pitchFamily="18" charset="0"/>
              </a:rPr>
              <a:t>From Maslow's early work, Clayton </a:t>
            </a:r>
            <a:r>
              <a:rPr lang="en-GB" sz="2200" dirty="0" err="1" smtClean="0">
                <a:latin typeface="Times New Roman" panose="02020603050405020304" pitchFamily="18" charset="0"/>
                <a:cs typeface="Times New Roman" panose="02020603050405020304" pitchFamily="18" charset="0"/>
              </a:rPr>
              <a:t>Alderfer</a:t>
            </a:r>
            <a:r>
              <a:rPr lang="en-GB" sz="2200" dirty="0" smtClean="0">
                <a:latin typeface="Times New Roman" panose="02020603050405020304" pitchFamily="18" charset="0"/>
                <a:cs typeface="Times New Roman" panose="02020603050405020304" pitchFamily="18" charset="0"/>
              </a:rPr>
              <a:t> developed a needs theory of motivation called </a:t>
            </a:r>
            <a:r>
              <a:rPr lang="en-GB" sz="2200" b="1" u="sng" dirty="0" smtClean="0">
                <a:latin typeface="Times New Roman" panose="02020603050405020304" pitchFamily="18" charset="0"/>
                <a:cs typeface="Times New Roman" panose="02020603050405020304" pitchFamily="18" charset="0"/>
              </a:rPr>
              <a:t>ERG theory. </a:t>
            </a:r>
          </a:p>
          <a:p>
            <a:pPr marL="0" indent="0" algn="just">
              <a:lnSpc>
                <a:spcPct val="150000"/>
              </a:lnSpc>
              <a:buFont typeface="Arial" panose="020B0604020202020204" pitchFamily="34" charset="0"/>
              <a:buNone/>
            </a:pPr>
            <a:r>
              <a:rPr lang="en-GB" sz="2200" dirty="0" smtClean="0">
                <a:latin typeface="Times New Roman" panose="02020603050405020304" pitchFamily="18" charset="0"/>
                <a:cs typeface="Times New Roman" panose="02020603050405020304" pitchFamily="18" charset="0"/>
              </a:rPr>
              <a:t> </a:t>
            </a:r>
          </a:p>
          <a:p>
            <a:pPr algn="just">
              <a:lnSpc>
                <a:spcPct val="150000"/>
              </a:lnSpc>
            </a:pPr>
            <a:endParaRPr lang="en-GB"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746423" y="1198418"/>
            <a:ext cx="3877541" cy="5257800"/>
          </a:xfrm>
          <a:prstGeom prst="rect">
            <a:avLst/>
          </a:prstGeom>
        </p:spPr>
      </p:pic>
    </p:spTree>
    <p:extLst>
      <p:ext uri="{BB962C8B-B14F-4D97-AF65-F5344CB8AC3E}">
        <p14:creationId xmlns:p14="http://schemas.microsoft.com/office/powerpoint/2010/main" val="4037537111"/>
      </p:ext>
    </p:extLst>
  </p:cSld>
  <p:clrMapOvr>
    <a:masterClrMapping/>
  </p:clrMapOvr>
  <mc:AlternateContent xmlns:mc="http://schemas.openxmlformats.org/markup-compatibility/2006" xmlns:p14="http://schemas.microsoft.com/office/powerpoint/2010/main">
    <mc:Choice Requires="p14">
      <p:transition spd="slow" p14:dur="2000" advTm="299574"/>
    </mc:Choice>
    <mc:Fallback xmlns="">
      <p:transition spd="slow" advTm="29957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0387" y="1027906"/>
            <a:ext cx="7065817" cy="5016758"/>
          </a:xfrm>
          <a:prstGeom prst="rect">
            <a:avLst/>
          </a:prstGeom>
          <a:noFill/>
        </p:spPr>
        <p:txBody>
          <a:bodyPr wrap="square" rtlCol="0">
            <a:spAutoFit/>
          </a:bodyPr>
          <a:lstStyle/>
          <a:p>
            <a:pPr algn="just">
              <a:lnSpc>
                <a:spcPct val="200000"/>
              </a:lnSpc>
            </a:pPr>
            <a:r>
              <a:rPr lang="en-GB" sz="2000" dirty="0">
                <a:latin typeface="Times New Roman" panose="02020603050405020304" pitchFamily="18" charset="0"/>
                <a:cs typeface="Times New Roman" panose="02020603050405020304" pitchFamily="18" charset="0"/>
              </a:rPr>
              <a:t>The initials ERG represent the three basic needs of the theory: </a:t>
            </a:r>
            <a:r>
              <a:rPr lang="en-GB" sz="2000" b="1" dirty="0">
                <a:latin typeface="Times New Roman" panose="02020603050405020304" pitchFamily="18" charset="0"/>
                <a:cs typeface="Times New Roman" panose="02020603050405020304" pitchFamily="18" charset="0"/>
              </a:rPr>
              <a:t>Existence, Relatedness, and Growth</a:t>
            </a:r>
            <a:r>
              <a:rPr lang="en-GB" sz="2000" dirty="0">
                <a:latin typeface="Times New Roman" panose="02020603050405020304" pitchFamily="18" charset="0"/>
                <a:cs typeface="Times New Roman" panose="02020603050405020304" pitchFamily="18" charset="0"/>
              </a:rPr>
              <a:t>.</a:t>
            </a:r>
          </a:p>
          <a:p>
            <a:pPr algn="just">
              <a:lnSpc>
                <a:spcPct val="200000"/>
              </a:lnSpc>
              <a:buFont typeface="Wingdings" panose="05000000000000000000" pitchFamily="2" charset="2"/>
              <a:buChar char="q"/>
            </a:pPr>
            <a:r>
              <a:rPr lang="en-GB" sz="2000" b="1" dirty="0">
                <a:latin typeface="Times New Roman" panose="02020603050405020304" pitchFamily="18" charset="0"/>
                <a:cs typeface="Times New Roman" panose="02020603050405020304" pitchFamily="18" charset="0"/>
              </a:rPr>
              <a:t>Existence</a:t>
            </a:r>
            <a:r>
              <a:rPr lang="en-GB" sz="2000" dirty="0">
                <a:latin typeface="Times New Roman" panose="02020603050405020304" pitchFamily="18" charset="0"/>
                <a:cs typeface="Times New Roman" panose="02020603050405020304" pitchFamily="18" charset="0"/>
              </a:rPr>
              <a:t> </a:t>
            </a:r>
            <a:r>
              <a:rPr lang="en-GB" sz="2000" b="1" dirty="0">
                <a:latin typeface="Times New Roman" panose="02020603050405020304" pitchFamily="18" charset="0"/>
                <a:cs typeface="Times New Roman" panose="02020603050405020304" pitchFamily="18" charset="0"/>
              </a:rPr>
              <a:t>needs:</a:t>
            </a:r>
            <a:r>
              <a:rPr lang="en-GB" sz="2000" dirty="0">
                <a:latin typeface="Times New Roman" panose="02020603050405020304" pitchFamily="18" charset="0"/>
                <a:cs typeface="Times New Roman" panose="02020603050405020304" pitchFamily="18" charset="0"/>
              </a:rPr>
              <a:t> correspond to </a:t>
            </a:r>
            <a:r>
              <a:rPr lang="en-US" sz="2000" dirty="0">
                <a:latin typeface="Times New Roman" panose="02020603050405020304" pitchFamily="18" charset="0"/>
                <a:cs typeface="Times New Roman" panose="02020603050405020304" pitchFamily="18" charset="0"/>
              </a:rPr>
              <a:t>Maslow’s lower – order physiological and security needs.</a:t>
            </a:r>
          </a:p>
          <a:p>
            <a:pPr algn="just">
              <a:lnSpc>
                <a:spcPct val="200000"/>
              </a:lnSpc>
              <a:buFont typeface="Wingdings" panose="05000000000000000000" pitchFamily="2" charset="2"/>
              <a:buChar char="q"/>
            </a:pPr>
            <a:r>
              <a:rPr lang="en-GB" sz="2000" b="1" dirty="0">
                <a:latin typeface="Times New Roman" panose="02020603050405020304" pitchFamily="18" charset="0"/>
                <a:cs typeface="Times New Roman" panose="02020603050405020304" pitchFamily="18" charset="0"/>
              </a:rPr>
              <a:t>Relatedness needs </a:t>
            </a:r>
            <a:r>
              <a:rPr lang="en-GB" sz="2000" dirty="0">
                <a:latin typeface="Times New Roman" panose="02020603050405020304" pitchFamily="18" charset="0"/>
                <a:cs typeface="Times New Roman" panose="02020603050405020304" pitchFamily="18" charset="0"/>
              </a:rPr>
              <a:t>reflect people's need to be valued and accepted by others. Interpersonal relationships and group membership (work, family, friends, etc.) act to satisfy these needs.</a:t>
            </a:r>
          </a:p>
          <a:p>
            <a:pPr>
              <a:lnSpc>
                <a:spcPct val="200000"/>
              </a:lnSpc>
            </a:pPr>
            <a:endParaRPr lang="en-US" sz="2000" dirty="0"/>
          </a:p>
        </p:txBody>
      </p:sp>
      <p:sp>
        <p:nvSpPr>
          <p:cNvPr id="4" name="Title 1">
            <a:extLst>
              <a:ext uri="{FF2B5EF4-FFF2-40B4-BE49-F238E27FC236}">
                <a16:creationId xmlns:a16="http://schemas.microsoft.com/office/drawing/2014/main" id="{F1D09B3F-E8B0-411F-B8CB-04E38530B511}"/>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7647710" y="1483733"/>
            <a:ext cx="4167596" cy="5263431"/>
          </a:xfrm>
          <a:prstGeom prst="rect">
            <a:avLst/>
          </a:prstGeom>
        </p:spPr>
      </p:pic>
    </p:spTree>
    <p:extLst>
      <p:ext uri="{BB962C8B-B14F-4D97-AF65-F5344CB8AC3E}">
        <p14:creationId xmlns:p14="http://schemas.microsoft.com/office/powerpoint/2010/main" val="4273057844"/>
      </p:ext>
    </p:extLst>
  </p:cSld>
  <p:clrMapOvr>
    <a:masterClrMapping/>
  </p:clrMapOvr>
  <mc:AlternateContent xmlns:mc="http://schemas.openxmlformats.org/markup-compatibility/2006" xmlns:p14="http://schemas.microsoft.com/office/powerpoint/2010/main">
    <mc:Choice Requires="p14">
      <p:transition spd="slow" p14:dur="2000" advTm="34522"/>
    </mc:Choice>
    <mc:Fallback xmlns="">
      <p:transition spd="slow" advTm="34522"/>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16167-96E2-49B0-9F53-143091A994E1}"/>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74D5812-53D5-413B-9A3C-66A54BD233E6}"/>
              </a:ext>
            </a:extLst>
          </p:cNvPr>
          <p:cNvSpPr txBox="1">
            <a:spLocks/>
          </p:cNvSpPr>
          <p:nvPr/>
        </p:nvSpPr>
        <p:spPr>
          <a:xfrm>
            <a:off x="558943" y="1027906"/>
            <a:ext cx="11074113" cy="47968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200" b="1"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(2 )Process Theories:</a:t>
            </a:r>
          </a:p>
          <a:p>
            <a:pPr marL="0" indent="0" algn="just">
              <a:lnSpc>
                <a:spcPct val="100000"/>
              </a:lnSpc>
              <a:buFont typeface="Arial" panose="020B0604020202020204" pitchFamily="34" charset="0"/>
              <a:buNone/>
            </a:pPr>
            <a:r>
              <a:rPr lang="en-GB" sz="2200" dirty="0" smtClean="0">
                <a:latin typeface="Times New Roman" panose="02020603050405020304" pitchFamily="18" charset="0"/>
                <a:cs typeface="Times New Roman" panose="02020603050405020304" pitchFamily="18" charset="0"/>
              </a:rPr>
              <a:t>Describe how a person's needs translate into action. </a:t>
            </a:r>
          </a:p>
          <a:p>
            <a:pPr marL="0" indent="0" algn="just">
              <a:lnSpc>
                <a:spcPct val="100000"/>
              </a:lnSpc>
              <a:buFont typeface="Arial" panose="020B0604020202020204" pitchFamily="34" charset="0"/>
              <a:buNone/>
            </a:pPr>
            <a:r>
              <a:rPr lang="en-GB" sz="2200" dirty="0" smtClean="0">
                <a:latin typeface="Times New Roman" panose="02020603050405020304" pitchFamily="18" charset="0"/>
                <a:cs typeface="Times New Roman" panose="02020603050405020304" pitchFamily="18" charset="0"/>
              </a:rPr>
              <a:t>Although many types of process theories exist, we will focus on the two with the most direct implications for training: reinforcement theory and expectancy theory.</a:t>
            </a:r>
          </a:p>
          <a:p>
            <a:pPr algn="just">
              <a:lnSpc>
                <a:spcPct val="100000"/>
              </a:lnSpc>
              <a:buFont typeface="Wingdings" panose="05000000000000000000" pitchFamily="2" charset="2"/>
              <a:buChar char="q"/>
            </a:pPr>
            <a:r>
              <a:rPr lang="en-GB" sz="2400" b="1" dirty="0">
                <a:latin typeface="Times New Roman" panose="02020603050405020304" pitchFamily="18" charset="0"/>
                <a:cs typeface="Times New Roman" panose="02020603050405020304" pitchFamily="18" charset="0"/>
              </a:rPr>
              <a:t>Growth needs </a:t>
            </a:r>
            <a:r>
              <a:rPr lang="en-GB" sz="2400" dirty="0">
                <a:latin typeface="Times New Roman" panose="02020603050405020304" pitchFamily="18" charset="0"/>
                <a:cs typeface="Times New Roman" panose="02020603050405020304" pitchFamily="18" charset="0"/>
              </a:rPr>
              <a:t>include feelings of self-worth and competency and achieving our potential. Recognition, accomplishment, challenging opportunities, and a feeling of fulfilment are outcomes that can satisfy these needs.</a:t>
            </a:r>
          </a:p>
          <a:p>
            <a:pPr marL="0" indent="0" algn="just">
              <a:lnSpc>
                <a:spcPct val="100000"/>
              </a:lnSpc>
              <a:buFont typeface="Arial" panose="020B0604020202020204" pitchFamily="34" charset="0"/>
              <a:buNone/>
            </a:pPr>
            <a:endParaRPr lang="en-GB" sz="2200"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q"/>
            </a:pPr>
            <a:r>
              <a:rPr lang="en-GB" sz="2200" b="1" dirty="0" smtClean="0">
                <a:latin typeface="Times New Roman" panose="02020603050405020304" pitchFamily="18" charset="0"/>
                <a:cs typeface="Times New Roman" panose="02020603050405020304" pitchFamily="18" charset="0"/>
              </a:rPr>
              <a:t>Reinforcement theory</a:t>
            </a:r>
            <a:r>
              <a:rPr lang="en-GB" sz="2200" dirty="0" smtClean="0">
                <a:latin typeface="Times New Roman" panose="02020603050405020304" pitchFamily="18" charset="0"/>
                <a:cs typeface="Times New Roman" panose="02020603050405020304" pitchFamily="18" charset="0"/>
              </a:rPr>
              <a:t>: is relatively simple on the surface but can be difficult to apply. It does not provide all the answers for how needs are translated into action, but its major points are essential for understanding human behaviour. </a:t>
            </a:r>
          </a:p>
          <a:p>
            <a:pPr marL="0" indent="0" algn="just">
              <a:lnSpc>
                <a:spcPct val="100000"/>
              </a:lnSpc>
              <a:buFont typeface="Arial" panose="020B0604020202020204" pitchFamily="34" charset="0"/>
              <a:buNone/>
            </a:pPr>
            <a:endParaRPr lang="en-GB" sz="22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4795197"/>
      </p:ext>
    </p:extLst>
  </p:cSld>
  <p:clrMapOvr>
    <a:masterClrMapping/>
  </p:clrMapOvr>
  <mc:AlternateContent xmlns:mc="http://schemas.openxmlformats.org/markup-compatibility/2006" xmlns:p14="http://schemas.microsoft.com/office/powerpoint/2010/main">
    <mc:Choice Requires="p14">
      <p:transition spd="slow" p14:dur="2000" advTm="156590"/>
    </mc:Choice>
    <mc:Fallback xmlns="">
      <p:transition spd="slow" advTm="15659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2781" y="1951390"/>
            <a:ext cx="4752109" cy="4031873"/>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is a psychological principle suggesting that behaviors are shaped by their consequences, and that individual behaviors can be changed through reinforcement, punishment and extinction.</a:t>
            </a:r>
            <a:endParaRPr lang="en-US" sz="32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4170218" y="360218"/>
            <a:ext cx="5167746"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Reinforcement theory</a:t>
            </a:r>
          </a:p>
        </p:txBody>
      </p:sp>
      <p:pic>
        <p:nvPicPr>
          <p:cNvPr id="5" name="Picture 4"/>
          <p:cNvPicPr>
            <a:picLocks noChangeAspect="1"/>
          </p:cNvPicPr>
          <p:nvPr/>
        </p:nvPicPr>
        <p:blipFill>
          <a:blip r:embed="rId2"/>
          <a:stretch>
            <a:fillRect/>
          </a:stretch>
        </p:blipFill>
        <p:spPr>
          <a:xfrm>
            <a:off x="5921519" y="1632735"/>
            <a:ext cx="6270481" cy="4906610"/>
          </a:xfrm>
          <a:prstGeom prst="rect">
            <a:avLst/>
          </a:prstGeom>
        </p:spPr>
      </p:pic>
    </p:spTree>
    <p:extLst>
      <p:ext uri="{BB962C8B-B14F-4D97-AF65-F5344CB8AC3E}">
        <p14:creationId xmlns:p14="http://schemas.microsoft.com/office/powerpoint/2010/main" val="338520667"/>
      </p:ext>
    </p:extLst>
  </p:cSld>
  <p:clrMapOvr>
    <a:masterClrMapping/>
  </p:clrMapOvr>
  <mc:AlternateContent xmlns:mc="http://schemas.openxmlformats.org/markup-compatibility/2006" xmlns:p14="http://schemas.microsoft.com/office/powerpoint/2010/main">
    <mc:Choice Requires="p14">
      <p:transition spd="slow" p14:dur="2000" advTm="75803"/>
    </mc:Choice>
    <mc:Fallback xmlns="">
      <p:transition spd="slow" advTm="7580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2517" y="2065693"/>
            <a:ext cx="11847083" cy="4196562"/>
          </a:xfrm>
          <a:prstGeom prst="rect">
            <a:avLst/>
          </a:prstGeom>
        </p:spPr>
      </p:pic>
      <p:sp>
        <p:nvSpPr>
          <p:cNvPr id="3" name="Title 1">
            <a:extLst>
              <a:ext uri="{FF2B5EF4-FFF2-40B4-BE49-F238E27FC236}">
                <a16:creationId xmlns:a16="http://schemas.microsoft.com/office/drawing/2014/main" id="{78716167-96E2-49B0-9F53-143091A994E1}"/>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2903840"/>
      </p:ext>
    </p:extLst>
  </p:cSld>
  <p:clrMapOvr>
    <a:masterClrMapping/>
  </p:clrMapOvr>
  <mc:AlternateContent xmlns:mc="http://schemas.openxmlformats.org/markup-compatibility/2006" xmlns:p14="http://schemas.microsoft.com/office/powerpoint/2010/main">
    <mc:Choice Requires="p14">
      <p:transition spd="slow" p14:dur="2000" advTm="75357"/>
    </mc:Choice>
    <mc:Fallback xmlns="">
      <p:transition spd="slow" advTm="7535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22564" y="264535"/>
            <a:ext cx="11430000" cy="6482630"/>
          </a:xfrm>
          <a:prstGeom prst="rect">
            <a:avLst/>
          </a:prstGeom>
        </p:spPr>
      </p:pic>
    </p:spTree>
    <p:extLst>
      <p:ext uri="{BB962C8B-B14F-4D97-AF65-F5344CB8AC3E}">
        <p14:creationId xmlns:p14="http://schemas.microsoft.com/office/powerpoint/2010/main" val="3013390306"/>
      </p:ext>
    </p:extLst>
  </p:cSld>
  <p:clrMapOvr>
    <a:masterClrMapping/>
  </p:clrMapOvr>
  <mc:AlternateContent xmlns:mc="http://schemas.openxmlformats.org/markup-compatibility/2006" xmlns:p14="http://schemas.microsoft.com/office/powerpoint/2010/main">
    <mc:Choice Requires="p14">
      <p:transition spd="slow" p14:dur="2000" advTm="40956"/>
    </mc:Choice>
    <mc:Fallback xmlns="">
      <p:transition spd="slow" advTm="4095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1000" y="428625"/>
            <a:ext cx="11430000" cy="6000750"/>
          </a:xfrm>
          <a:prstGeom prst="rect">
            <a:avLst/>
          </a:prstGeom>
        </p:spPr>
      </p:pic>
    </p:spTree>
    <p:extLst>
      <p:ext uri="{BB962C8B-B14F-4D97-AF65-F5344CB8AC3E}">
        <p14:creationId xmlns:p14="http://schemas.microsoft.com/office/powerpoint/2010/main" val="1770490971"/>
      </p:ext>
    </p:extLst>
  </p:cSld>
  <p:clrMapOvr>
    <a:masterClrMapping/>
  </p:clrMapOvr>
  <mc:AlternateContent xmlns:mc="http://schemas.openxmlformats.org/markup-compatibility/2006" xmlns:p14="http://schemas.microsoft.com/office/powerpoint/2010/main">
    <mc:Choice Requires="p14">
      <p:transition spd="slow" p14:dur="2000" advTm="47989"/>
    </mc:Choice>
    <mc:Fallback xmlns="">
      <p:transition spd="slow" advTm="4798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9217C-3BEA-49D9-B0F8-564C74477D9B}"/>
              </a:ext>
            </a:extLst>
          </p:cNvPr>
          <p:cNvSpPr txBox="1">
            <a:spLocks/>
          </p:cNvSpPr>
          <p:nvPr/>
        </p:nvSpPr>
        <p:spPr>
          <a:xfrm>
            <a:off x="8714509" y="2529331"/>
            <a:ext cx="3314701" cy="918839"/>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Law of effect</a:t>
            </a:r>
            <a:endPar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Content Placeholder 4">
            <a:extLst>
              <a:ext uri="{FF2B5EF4-FFF2-40B4-BE49-F238E27FC236}">
                <a16:creationId xmlns:a16="http://schemas.microsoft.com/office/drawing/2014/main" id="{97FD7A92-D9B2-4E29-A31D-36426D6F8112}"/>
              </a:ext>
            </a:extLst>
          </p:cNvPr>
          <p:cNvPicPr>
            <a:picLocks noChangeAspect="1"/>
          </p:cNvPicPr>
          <p:nvPr/>
        </p:nvPicPr>
        <p:blipFill rotWithShape="1">
          <a:blip r:embed="rId2">
            <a:extLst>
              <a:ext uri="{28A0092B-C50C-407E-A947-70E740481C1C}">
                <a14:useLocalDpi xmlns:a14="http://schemas.microsoft.com/office/drawing/2010/main" val="0"/>
              </a:ext>
            </a:extLst>
          </a:blip>
          <a:srcRect t="821" b="821"/>
          <a:stretch/>
        </p:blipFill>
        <p:spPr>
          <a:xfrm>
            <a:off x="8538729" y="3756842"/>
            <a:ext cx="3257968" cy="2572521"/>
          </a:xfrm>
          <a:prstGeom prst="rect">
            <a:avLst/>
          </a:prstGeom>
        </p:spPr>
      </p:pic>
      <p:sp>
        <p:nvSpPr>
          <p:cNvPr id="4" name="Text Placeholder 2">
            <a:extLst>
              <a:ext uri="{FF2B5EF4-FFF2-40B4-BE49-F238E27FC236}">
                <a16:creationId xmlns:a16="http://schemas.microsoft.com/office/drawing/2014/main" id="{795DFA3F-5AAF-4EB5-8DF0-1BC08C92E384}"/>
              </a:ext>
            </a:extLst>
          </p:cNvPr>
          <p:cNvSpPr txBox="1">
            <a:spLocks/>
          </p:cNvSpPr>
          <p:nvPr/>
        </p:nvSpPr>
        <p:spPr>
          <a:xfrm>
            <a:off x="142875" y="179064"/>
            <a:ext cx="8086725" cy="449294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600" dirty="0">
                <a:latin typeface="Times New Roman" panose="02020603050405020304" pitchFamily="18" charset="0"/>
                <a:cs typeface="Times New Roman" panose="02020603050405020304" pitchFamily="18" charset="0"/>
              </a:rPr>
              <a:t>The basic components of learning in operant conditioning are illustrated in </a:t>
            </a:r>
            <a:r>
              <a:rPr lang="en-US" sz="2600" dirty="0" smtClean="0">
                <a:latin typeface="Times New Roman" panose="02020603050405020304" pitchFamily="18" charset="0"/>
                <a:cs typeface="Times New Roman" panose="02020603050405020304" pitchFamily="18" charset="0"/>
              </a:rPr>
              <a:t>the Figure </a:t>
            </a:r>
            <a:endParaRPr lang="en-US" sz="2600" dirty="0">
              <a:latin typeface="Times New Roman" panose="02020603050405020304" pitchFamily="18" charset="0"/>
              <a:cs typeface="Times New Roman" panose="02020603050405020304" pitchFamily="18" charset="0"/>
            </a:endParaRPr>
          </a:p>
          <a:p>
            <a:pPr>
              <a:lnSpc>
                <a:spcPct val="150000"/>
              </a:lnSpc>
            </a:pPr>
            <a:r>
              <a:rPr lang="en-US" sz="2600" dirty="0">
                <a:latin typeface="Times New Roman" panose="02020603050405020304" pitchFamily="18" charset="0"/>
                <a:cs typeface="Times New Roman" panose="02020603050405020304" pitchFamily="18" charset="0"/>
              </a:rPr>
              <a:t> A person is faced with an object or event in the environment (stimulus) and behaves in a certain way (response). That </a:t>
            </a:r>
            <a:r>
              <a:rPr lang="en-US" sz="2600" dirty="0" smtClean="0">
                <a:latin typeface="Times New Roman" panose="02020603050405020304" pitchFamily="18" charset="0"/>
                <a:cs typeface="Times New Roman" panose="02020603050405020304" pitchFamily="18" charset="0"/>
              </a:rPr>
              <a:t>behavior </a:t>
            </a:r>
            <a:r>
              <a:rPr lang="en-US" sz="2600" dirty="0">
                <a:latin typeface="Times New Roman" panose="02020603050405020304" pitchFamily="18" charset="0"/>
                <a:cs typeface="Times New Roman" panose="02020603050405020304" pitchFamily="18" charset="0"/>
              </a:rPr>
              <a:t>results in an outcome (consequence) to the individual that is positive or negative. In the illustration, the man has received a text on his phone (environmental stimulus) while walking to work. He reads the text and begins to text back (response) while continuing to walk to work. You can imagine the consequence. </a:t>
            </a:r>
          </a:p>
          <a:p>
            <a:pPr>
              <a:lnSpc>
                <a:spcPct val="150000"/>
              </a:lnSpc>
            </a:pPr>
            <a:endParaRPr lang="en-US"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1043382"/>
      </p:ext>
    </p:extLst>
  </p:cSld>
  <p:clrMapOvr>
    <a:masterClrMapping/>
  </p:clrMapOvr>
  <mc:AlternateContent xmlns:mc="http://schemas.openxmlformats.org/markup-compatibility/2006" xmlns:p14="http://schemas.microsoft.com/office/powerpoint/2010/main">
    <mc:Choice Requires="p14">
      <p:transition spd="slow" p14:dur="2000" advTm="62680"/>
    </mc:Choice>
    <mc:Fallback xmlns="">
      <p:transition spd="slow" advTm="6268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1782" y="540328"/>
            <a:ext cx="6580909" cy="6488828"/>
          </a:xfrm>
          <a:prstGeom prst="rect">
            <a:avLst/>
          </a:prstGeom>
          <a:noFill/>
        </p:spPr>
        <p:txBody>
          <a:bodyPr wrap="square" rtlCol="0">
            <a:spAutoFit/>
          </a:bodyPr>
          <a:lstStyle/>
          <a:p>
            <a:pPr algn="just">
              <a:lnSpc>
                <a:spcPct val="150000"/>
              </a:lnSpc>
            </a:pPr>
            <a:r>
              <a:rPr lang="en-US" sz="2800" dirty="0">
                <a:latin typeface="Times New Roman" panose="02020603050405020304" pitchFamily="18" charset="0"/>
                <a:cs typeface="Times New Roman" panose="02020603050405020304" pitchFamily="18" charset="0"/>
              </a:rPr>
              <a:t>The environment provides stimuli that elicit behaviors and consequences that reinforce or punish them. In similar situations, the consequences of past behavior affect future behavior. In the near  Operant learning theory says that due to the negative consequence of falling into the hole, the man will learn to avoid reading or writing texts and walking at the same time.</a:t>
            </a:r>
          </a:p>
          <a:p>
            <a:pPr algn="just">
              <a:lnSpc>
                <a:spcPct val="150000"/>
              </a:lnSpc>
            </a:pPr>
            <a:endParaRPr lang="en-US" sz="2800" dirty="0"/>
          </a:p>
        </p:txBody>
      </p:sp>
      <p:pic>
        <p:nvPicPr>
          <p:cNvPr id="3" name="Content Placeholder 4">
            <a:extLst>
              <a:ext uri="{FF2B5EF4-FFF2-40B4-BE49-F238E27FC236}">
                <a16:creationId xmlns:a16="http://schemas.microsoft.com/office/drawing/2014/main" id="{97FD7A92-D9B2-4E29-A31D-36426D6F8112}"/>
              </a:ext>
            </a:extLst>
          </p:cNvPr>
          <p:cNvPicPr>
            <a:picLocks noChangeAspect="1"/>
          </p:cNvPicPr>
          <p:nvPr/>
        </p:nvPicPr>
        <p:blipFill rotWithShape="1">
          <a:blip r:embed="rId2">
            <a:extLst>
              <a:ext uri="{28A0092B-C50C-407E-A947-70E740481C1C}">
                <a14:useLocalDpi xmlns:a14="http://schemas.microsoft.com/office/drawing/2010/main" val="0"/>
              </a:ext>
            </a:extLst>
          </a:blip>
          <a:srcRect t="821" b="821"/>
          <a:stretch/>
        </p:blipFill>
        <p:spPr>
          <a:xfrm>
            <a:off x="8372475" y="3881533"/>
            <a:ext cx="3257968" cy="2572521"/>
          </a:xfrm>
          <a:prstGeom prst="rect">
            <a:avLst/>
          </a:prstGeom>
        </p:spPr>
      </p:pic>
      <p:sp>
        <p:nvSpPr>
          <p:cNvPr id="4" name="Title 1">
            <a:extLst>
              <a:ext uri="{FF2B5EF4-FFF2-40B4-BE49-F238E27FC236}">
                <a16:creationId xmlns:a16="http://schemas.microsoft.com/office/drawing/2014/main" id="{BA89217C-3BEA-49D9-B0F8-564C74477D9B}"/>
              </a:ext>
            </a:extLst>
          </p:cNvPr>
          <p:cNvSpPr txBox="1">
            <a:spLocks/>
          </p:cNvSpPr>
          <p:nvPr/>
        </p:nvSpPr>
        <p:spPr>
          <a:xfrm>
            <a:off x="8492836" y="2376931"/>
            <a:ext cx="3314701" cy="918839"/>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Law of effect</a:t>
            </a:r>
            <a:endPar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618447"/>
      </p:ext>
    </p:extLst>
  </p:cSld>
  <p:clrMapOvr>
    <a:masterClrMapping/>
  </p:clrMapOvr>
  <mc:AlternateContent xmlns:mc="http://schemas.openxmlformats.org/markup-compatibility/2006" xmlns:p14="http://schemas.microsoft.com/office/powerpoint/2010/main">
    <mc:Choice Requires="p14">
      <p:transition spd="slow" p14:dur="2000" advTm="115349"/>
    </mc:Choice>
    <mc:Fallback xmlns="">
      <p:transition spd="slow" advTm="11534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CBCCE0D-D560-4816-850A-424529E8B286}"/>
</file>

<file path=customXml/itemProps2.xml><?xml version="1.0" encoding="utf-8"?>
<ds:datastoreItem xmlns:ds="http://schemas.openxmlformats.org/officeDocument/2006/customXml" ds:itemID="{4AEB8C84-A266-49DF-8824-0DFBEAA185EA}"/>
</file>

<file path=customXml/itemProps3.xml><?xml version="1.0" encoding="utf-8"?>
<ds:datastoreItem xmlns:ds="http://schemas.openxmlformats.org/officeDocument/2006/customXml" ds:itemID="{B82C084B-A2F9-4B75-A017-B3D37E5F2FBB}"/>
</file>

<file path=docProps/app.xml><?xml version="1.0" encoding="utf-8"?>
<Properties xmlns="http://schemas.openxmlformats.org/officeDocument/2006/extended-properties" xmlns:vt="http://schemas.openxmlformats.org/officeDocument/2006/docPropsVTypes">
  <TotalTime>1148</TotalTime>
  <Words>1263</Words>
  <Application>Microsoft Office PowerPoint</Application>
  <PresentationFormat>Widescreen</PresentationFormat>
  <Paragraphs>142</Paragraphs>
  <Slides>40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Arial Rounded MT Bold</vt:lpstr>
      <vt:lpstr>Book Antiqua</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53</cp:revision>
  <dcterms:created xsi:type="dcterms:W3CDTF">2023-04-29T09:08:23Z</dcterms:created>
  <dcterms:modified xsi:type="dcterms:W3CDTF">2024-02-07T13:31:46Z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