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4"/>
    <p:sldMasterId id="2147483680" r:id="rId5"/>
  </p:sldMasterIdLst>
  <p:notesMasterIdLst>
    <p:notesMasterId r:id="rId37"/>
  </p:notesMasterIdLst>
  <p:sldIdLst>
    <p:sldId id="484" r:id="rId6"/>
    <p:sldId id="303" r:id="rId7"/>
    <p:sldId id="258" r:id="rId8"/>
    <p:sldId id="259" r:id="rId9"/>
    <p:sldId id="260" r:id="rId10"/>
    <p:sldId id="261" r:id="rId11"/>
    <p:sldId id="262" r:id="rId12"/>
    <p:sldId id="263" r:id="rId13"/>
    <p:sldId id="264" r:id="rId14"/>
    <p:sldId id="265" r:id="rId15"/>
    <p:sldId id="266" r:id="rId16"/>
    <p:sldId id="267" r:id="rId17"/>
    <p:sldId id="268" r:id="rId18"/>
    <p:sldId id="481" r:id="rId19"/>
    <p:sldId id="269" r:id="rId20"/>
    <p:sldId id="270" r:id="rId21"/>
    <p:sldId id="286" r:id="rId22"/>
    <p:sldId id="285" r:id="rId23"/>
    <p:sldId id="271" r:id="rId24"/>
    <p:sldId id="272" r:id="rId25"/>
    <p:sldId id="482" r:id="rId26"/>
    <p:sldId id="273" r:id="rId27"/>
    <p:sldId id="483" r:id="rId28"/>
    <p:sldId id="275" r:id="rId29"/>
    <p:sldId id="276" r:id="rId30"/>
    <p:sldId id="277" r:id="rId31"/>
    <p:sldId id="278" r:id="rId32"/>
    <p:sldId id="279" r:id="rId33"/>
    <p:sldId id="280" r:id="rId34"/>
    <p:sldId id="281" r:id="rId35"/>
    <p:sldId id="288" r:id="rId36"/>
  </p:sldIdLst>
  <p:sldSz cx="12192000" cy="6858000"/>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7147" autoAdjust="0"/>
    <p:restoredTop sz="67079" autoAdjust="0"/>
  </p:normalViewPr>
  <p:slideViewPr>
    <p:cSldViewPr>
      <p:cViewPr varScale="1">
        <p:scale>
          <a:sx n="55" d="100"/>
          <a:sy n="55" d="100"/>
        </p:scale>
        <p:origin x="1843" y="43"/>
      </p:cViewPr>
      <p:guideLst>
        <p:guide orient="horz" pos="2160"/>
        <p:guide pos="3840"/>
      </p:guideLst>
    </p:cSldViewPr>
  </p:slideViewPr>
  <p:notesTextViewPr>
    <p:cViewPr>
      <p:scale>
        <a:sx n="1" d="1"/>
        <a:sy n="1" d="1"/>
      </p:scale>
      <p:origin x="0" y="0"/>
    </p:cViewPr>
  </p:notesTextViewPr>
  <p:sorterViewPr>
    <p:cViewPr>
      <p:scale>
        <a:sx n="100" d="100"/>
        <a:sy n="100" d="100"/>
      </p:scale>
      <p:origin x="0" y="-808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viewProps" Target="viewProps.xml"/><Relationship Id="rId21" Type="http://schemas.openxmlformats.org/officeDocument/2006/relationships/slide" Target="slides/slide16.xml"/><Relationship Id="rId34" Type="http://schemas.openxmlformats.org/officeDocument/2006/relationships/slide" Target="slides/slide29.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E87863AD-D8D6-45C8-9CFE-D7324CE45912}" type="datetimeFigureOut">
              <a:rPr lang="ar-SA" smtClean="0"/>
              <a:t>07/09/1446</a:t>
            </a:fld>
            <a:endParaRPr lang="ar-SA"/>
          </a:p>
        </p:txBody>
      </p:sp>
      <p:sp>
        <p:nvSpPr>
          <p:cNvPr id="4" name="عنصر نائب لصورة الشريحة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6" name="عنصر نائب للتذييل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8C11769E-6A90-4D10-99D9-CAC63F71EB29}" type="slidenum">
              <a:rPr lang="ar-SA" smtClean="0"/>
              <a:t>‹#›</a:t>
            </a:fld>
            <a:endParaRPr lang="ar-SA"/>
          </a:p>
        </p:txBody>
      </p:sp>
    </p:spTree>
    <p:extLst>
      <p:ext uri="{BB962C8B-B14F-4D97-AF65-F5344CB8AC3E}">
        <p14:creationId xmlns:p14="http://schemas.microsoft.com/office/powerpoint/2010/main" val="3303032217"/>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3</a:t>
            </a:fld>
            <a:endParaRPr lang="ar-SA"/>
          </a:p>
        </p:txBody>
      </p:sp>
    </p:spTree>
    <p:extLst>
      <p:ext uri="{BB962C8B-B14F-4D97-AF65-F5344CB8AC3E}">
        <p14:creationId xmlns:p14="http://schemas.microsoft.com/office/powerpoint/2010/main" val="14914366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4</a:t>
            </a:fld>
            <a:endParaRPr lang="ar-SA"/>
          </a:p>
        </p:txBody>
      </p:sp>
    </p:spTree>
    <p:extLst>
      <p:ext uri="{BB962C8B-B14F-4D97-AF65-F5344CB8AC3E}">
        <p14:creationId xmlns:p14="http://schemas.microsoft.com/office/powerpoint/2010/main" val="32084326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12</a:t>
            </a:fld>
            <a:endParaRPr lang="ar-SA"/>
          </a:p>
        </p:txBody>
      </p:sp>
    </p:spTree>
    <p:extLst>
      <p:ext uri="{BB962C8B-B14F-4D97-AF65-F5344CB8AC3E}">
        <p14:creationId xmlns:p14="http://schemas.microsoft.com/office/powerpoint/2010/main" val="33259610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E6F60CF0-AFC1-4A77-9983-0C96A6C8C6A7}" type="slidenum">
              <a:rPr lang="ar-SA" smtClean="0"/>
              <a:t>16</a:t>
            </a:fld>
            <a:endParaRPr lang="ar-SA"/>
          </a:p>
        </p:txBody>
      </p:sp>
    </p:spTree>
    <p:extLst>
      <p:ext uri="{BB962C8B-B14F-4D97-AF65-F5344CB8AC3E}">
        <p14:creationId xmlns:p14="http://schemas.microsoft.com/office/powerpoint/2010/main" val="12501220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EG" b="0" i="0" dirty="0">
                <a:solidFill>
                  <a:srgbClr val="333333"/>
                </a:solidFill>
                <a:effectLst/>
                <a:highlight>
                  <a:srgbClr val="FFFFFF"/>
                </a:highlight>
                <a:latin typeface="Almarai"/>
              </a:rPr>
              <a:t>يشير الوقت العائم، المعروف أيضاً باسم فترة الركود، إلى مقدار الوقت الذي يمكن أن تتأخر فيه المهمة دون التأثير على المدة الإجمالية للمشروع. هناك نوعان من وقت التعويم: التعويم الإجمالي والتعويم الحر. يمثل العدد الإجمالي للتأخير الحد الأقصى الذي يمكن أن تواجهه المهمة دون تأخير تاريخ الانتهاء النهائي للمشروع. من ناحية أخرى، يشير التعويم الحر إلى التأخير الذي يمكن أن تواجهه المهمة دون تأخير بدء مهمة تابعة لاحقة. من خلال تحليل الوقت العائم، يمكن لمديري المشاريع تحديد المهام التي يمكن تأخيرها دون التأثير على المسار الحرج للمشروع، مما يسمح بإدارة الموارد وتحسينها بشكل أفضل.</a:t>
            </a:r>
            <a:endParaRPr lang="en-GB" dirty="0"/>
          </a:p>
        </p:txBody>
      </p:sp>
      <p:sp>
        <p:nvSpPr>
          <p:cNvPr id="4" name="Slide Number Placeholder 3"/>
          <p:cNvSpPr>
            <a:spLocks noGrp="1"/>
          </p:cNvSpPr>
          <p:nvPr>
            <p:ph type="sldNum" sz="quarter" idx="5"/>
          </p:nvPr>
        </p:nvSpPr>
        <p:spPr/>
        <p:txBody>
          <a:bodyPr/>
          <a:lstStyle/>
          <a:p>
            <a:fld id="{8C11769E-6A90-4D10-99D9-CAC63F71EB29}" type="slidenum">
              <a:rPr lang="ar-SA" smtClean="0"/>
              <a:t>19</a:t>
            </a:fld>
            <a:endParaRPr lang="ar-SA"/>
          </a:p>
        </p:txBody>
      </p:sp>
    </p:spTree>
    <p:extLst>
      <p:ext uri="{BB962C8B-B14F-4D97-AF65-F5344CB8AC3E}">
        <p14:creationId xmlns:p14="http://schemas.microsoft.com/office/powerpoint/2010/main" val="3635054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C11769E-6A90-4D10-99D9-CAC63F71EB29}" type="slidenum">
              <a:rPr lang="ar-SA" smtClean="0"/>
              <a:t>20</a:t>
            </a:fld>
            <a:endParaRPr lang="ar-SA"/>
          </a:p>
        </p:txBody>
      </p:sp>
    </p:spTree>
    <p:extLst>
      <p:ext uri="{BB962C8B-B14F-4D97-AF65-F5344CB8AC3E}">
        <p14:creationId xmlns:p14="http://schemas.microsoft.com/office/powerpoint/2010/main" val="32723669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C11769E-6A90-4D10-99D9-CAC63F71EB29}" type="slidenum">
              <a:rPr lang="ar-SA" smtClean="0"/>
              <a:t>21</a:t>
            </a:fld>
            <a:endParaRPr lang="ar-SA"/>
          </a:p>
        </p:txBody>
      </p:sp>
    </p:spTree>
    <p:extLst>
      <p:ext uri="{BB962C8B-B14F-4D97-AF65-F5344CB8AC3E}">
        <p14:creationId xmlns:p14="http://schemas.microsoft.com/office/powerpoint/2010/main" val="21038563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C11769E-6A90-4D10-99D9-CAC63F71EB29}" type="slidenum">
              <a:rPr lang="ar-SA" smtClean="0"/>
              <a:t>23</a:t>
            </a:fld>
            <a:endParaRPr lang="ar-SA"/>
          </a:p>
        </p:txBody>
      </p:sp>
    </p:spTree>
    <p:extLst>
      <p:ext uri="{BB962C8B-B14F-4D97-AF65-F5344CB8AC3E}">
        <p14:creationId xmlns:p14="http://schemas.microsoft.com/office/powerpoint/2010/main" val="40815471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a:xfrm>
            <a:off x="381000" y="685800"/>
            <a:ext cx="6096000" cy="3429000"/>
          </a:xfrm>
        </p:spPr>
      </p:sp>
      <p:sp>
        <p:nvSpPr>
          <p:cNvPr id="3" name="عنصر نائب للملاحظات 2"/>
          <p:cNvSpPr>
            <a:spLocks noGrp="1"/>
          </p:cNvSpPr>
          <p:nvPr>
            <p:ph type="body" idx="1"/>
          </p:nvPr>
        </p:nvSpPr>
        <p:spPr/>
        <p:txBody>
          <a:bodyPr/>
          <a:lstStyle/>
          <a:p>
            <a:endParaRPr lang="ar-SA" dirty="0"/>
          </a:p>
        </p:txBody>
      </p:sp>
      <p:sp>
        <p:nvSpPr>
          <p:cNvPr id="4" name="عنصر نائب لرقم الشريحة 3"/>
          <p:cNvSpPr>
            <a:spLocks noGrp="1"/>
          </p:cNvSpPr>
          <p:nvPr>
            <p:ph type="sldNum" sz="quarter" idx="10"/>
          </p:nvPr>
        </p:nvSpPr>
        <p:spPr/>
        <p:txBody>
          <a:bodyPr/>
          <a:lstStyle/>
          <a:p>
            <a:fld id="{FEFDB743-F41D-49F7-8DA6-C201A40819B4}" type="slidenum">
              <a:rPr lang="ar-SA" smtClean="0"/>
              <a:t>24</a:t>
            </a:fld>
            <a:endParaRPr lang="ar-SA"/>
          </a:p>
        </p:txBody>
      </p:sp>
    </p:spTree>
    <p:extLst>
      <p:ext uri="{BB962C8B-B14F-4D97-AF65-F5344CB8AC3E}">
        <p14:creationId xmlns:p14="http://schemas.microsoft.com/office/powerpoint/2010/main" val="17100535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914400" y="2130426"/>
            <a:ext cx="10363200" cy="1470025"/>
          </a:xfrm>
        </p:spPr>
        <p:txBody>
          <a:bodyPr/>
          <a:lstStyle/>
          <a:p>
            <a:r>
              <a:rPr lang="ar-SA"/>
              <a:t>انقر لتحرير نمط العنوان الرئيسي</a:t>
            </a:r>
          </a:p>
        </p:txBody>
      </p:sp>
      <p:sp>
        <p:nvSpPr>
          <p:cNvPr id="3" name="عنوان فرعي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a:t>انقر لتحرير نمط العنوان الثانوي الرئيسي</a:t>
            </a:r>
          </a:p>
        </p:txBody>
      </p:sp>
      <p:sp>
        <p:nvSpPr>
          <p:cNvPr id="4" name="عنصر نائب للتاريخ 3"/>
          <p:cNvSpPr>
            <a:spLocks noGrp="1"/>
          </p:cNvSpPr>
          <p:nvPr>
            <p:ph type="dt" sz="half" idx="10"/>
          </p:nvPr>
        </p:nvSpPr>
        <p:spPr/>
        <p:txBody>
          <a:bodyPr/>
          <a:lstStyle/>
          <a:p>
            <a:fld id="{7AD5371F-97D3-426E-ADA1-B2E7781FCFEE}" type="datetimeFigureOut">
              <a:rPr lang="ar-SA" smtClean="0"/>
              <a:t>07/09/1446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E435155-C215-43D4-A576-1722818803D4}" type="slidenum">
              <a:rPr lang="ar-SA" smtClean="0"/>
              <a:t>‹#›</a:t>
            </a:fld>
            <a:endParaRPr lang="ar-SA"/>
          </a:p>
        </p:txBody>
      </p:sp>
    </p:spTree>
    <p:extLst>
      <p:ext uri="{BB962C8B-B14F-4D97-AF65-F5344CB8AC3E}">
        <p14:creationId xmlns:p14="http://schemas.microsoft.com/office/powerpoint/2010/main" val="22190712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محتوى 2"/>
          <p:cNvSpPr>
            <a:spLocks noGrp="1"/>
          </p:cNvSpPr>
          <p:nvPr>
            <p:ph idx="1"/>
          </p:nvPr>
        </p:nvSpPr>
        <p:spPr/>
        <p:txBody>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7AD5371F-97D3-426E-ADA1-B2E7781FCFEE}" type="datetimeFigureOut">
              <a:rPr lang="ar-SA" smtClean="0"/>
              <a:t>07/09/1446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E435155-C215-43D4-A576-1722818803D4}" type="slidenum">
              <a:rPr lang="ar-SA" smtClean="0"/>
              <a:t>‹#›</a:t>
            </a:fld>
            <a:endParaRPr lang="ar-SA"/>
          </a:p>
        </p:txBody>
      </p:sp>
    </p:spTree>
    <p:extLst>
      <p:ext uri="{BB962C8B-B14F-4D97-AF65-F5344CB8AC3E}">
        <p14:creationId xmlns:p14="http://schemas.microsoft.com/office/powerpoint/2010/main" val="34547750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عنوان المقطع">
    <p:spTree>
      <p:nvGrpSpPr>
        <p:cNvPr id="1" name=""/>
        <p:cNvGrpSpPr/>
        <p:nvPr/>
      </p:nvGrpSpPr>
      <p:grpSpPr>
        <a:xfrm>
          <a:off x="0" y="0"/>
          <a:ext cx="0" cy="0"/>
          <a:chOff x="0" y="0"/>
          <a:chExt cx="0" cy="0"/>
        </a:xfrm>
      </p:grpSpPr>
      <p:sp>
        <p:nvSpPr>
          <p:cNvPr id="2" name="عنوان 1"/>
          <p:cNvSpPr>
            <a:spLocks noGrp="1"/>
          </p:cNvSpPr>
          <p:nvPr>
            <p:ph type="title"/>
          </p:nvPr>
        </p:nvSpPr>
        <p:spPr>
          <a:xfrm>
            <a:off x="963084" y="4406901"/>
            <a:ext cx="10363200" cy="1362075"/>
          </a:xfrm>
        </p:spPr>
        <p:txBody>
          <a:bodyPr anchor="t"/>
          <a:lstStyle>
            <a:lvl1pPr algn="r">
              <a:defRPr sz="4000" b="1" cap="all"/>
            </a:lvl1pPr>
          </a:lstStyle>
          <a:p>
            <a:r>
              <a:rPr lang="ar-SA"/>
              <a:t>انقر لتحرير نمط العنوان الرئيسي</a:t>
            </a:r>
          </a:p>
        </p:txBody>
      </p:sp>
      <p:sp>
        <p:nvSpPr>
          <p:cNvPr id="3" name="عنصر نائب للنص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a:t>انقر لتحرير أنماط النص الرئيسي</a:t>
            </a:r>
          </a:p>
        </p:txBody>
      </p:sp>
      <p:sp>
        <p:nvSpPr>
          <p:cNvPr id="4" name="عنصر نائب للتاريخ 3"/>
          <p:cNvSpPr>
            <a:spLocks noGrp="1"/>
          </p:cNvSpPr>
          <p:nvPr>
            <p:ph type="dt" sz="half" idx="10"/>
          </p:nvPr>
        </p:nvSpPr>
        <p:spPr/>
        <p:txBody>
          <a:bodyPr/>
          <a:lstStyle/>
          <a:p>
            <a:fld id="{7AD5371F-97D3-426E-ADA1-B2E7781FCFEE}" type="datetimeFigureOut">
              <a:rPr lang="ar-SA" smtClean="0"/>
              <a:t>07/09/1446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E435155-C215-43D4-A576-1722818803D4}" type="slidenum">
              <a:rPr lang="ar-SA" smtClean="0"/>
              <a:t>‹#›</a:t>
            </a:fld>
            <a:endParaRPr lang="ar-SA"/>
          </a:p>
        </p:txBody>
      </p:sp>
    </p:spTree>
    <p:extLst>
      <p:ext uri="{BB962C8B-B14F-4D97-AF65-F5344CB8AC3E}">
        <p14:creationId xmlns:p14="http://schemas.microsoft.com/office/powerpoint/2010/main" val="15681878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محتويين">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محتوى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محتوى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تاريخ 4"/>
          <p:cNvSpPr>
            <a:spLocks noGrp="1"/>
          </p:cNvSpPr>
          <p:nvPr>
            <p:ph type="dt" sz="half" idx="10"/>
          </p:nvPr>
        </p:nvSpPr>
        <p:spPr/>
        <p:txBody>
          <a:bodyPr/>
          <a:lstStyle/>
          <a:p>
            <a:fld id="{7AD5371F-97D3-426E-ADA1-B2E7781FCFEE}" type="datetimeFigureOut">
              <a:rPr lang="ar-SA" smtClean="0"/>
              <a:t>07/09/1446</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0E435155-C215-43D4-A576-1722818803D4}" type="slidenum">
              <a:rPr lang="ar-SA" smtClean="0"/>
              <a:t>‹#›</a:t>
            </a:fld>
            <a:endParaRPr lang="ar-SA"/>
          </a:p>
        </p:txBody>
      </p:sp>
    </p:spTree>
    <p:extLst>
      <p:ext uri="{BB962C8B-B14F-4D97-AF65-F5344CB8AC3E}">
        <p14:creationId xmlns:p14="http://schemas.microsoft.com/office/powerpoint/2010/main" val="29978204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مقارنة">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lvl1pPr>
              <a:defRPr/>
            </a:lvl1pPr>
          </a:lstStyle>
          <a:p>
            <a:r>
              <a:rPr lang="ar-SA"/>
              <a:t>انقر لتحرير نمط العنوان الرئيسي</a:t>
            </a:r>
          </a:p>
        </p:txBody>
      </p:sp>
      <p:sp>
        <p:nvSpPr>
          <p:cNvPr id="3" name="عنصر نائب للنص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4" name="عنصر نائب للمحتوى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5" name="عنصر نائب للنص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انقر لتحرير أنماط النص الرئيسي</a:t>
            </a:r>
          </a:p>
        </p:txBody>
      </p:sp>
      <p:sp>
        <p:nvSpPr>
          <p:cNvPr id="6" name="عنصر نائب للمحتوى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7" name="عنصر نائب للتاريخ 6"/>
          <p:cNvSpPr>
            <a:spLocks noGrp="1"/>
          </p:cNvSpPr>
          <p:nvPr>
            <p:ph type="dt" sz="half" idx="10"/>
          </p:nvPr>
        </p:nvSpPr>
        <p:spPr/>
        <p:txBody>
          <a:bodyPr/>
          <a:lstStyle/>
          <a:p>
            <a:fld id="{7AD5371F-97D3-426E-ADA1-B2E7781FCFEE}" type="datetimeFigureOut">
              <a:rPr lang="ar-SA" smtClean="0"/>
              <a:t>07/09/1446</a:t>
            </a:fld>
            <a:endParaRPr lang="ar-SA"/>
          </a:p>
        </p:txBody>
      </p:sp>
      <p:sp>
        <p:nvSpPr>
          <p:cNvPr id="8" name="عنصر نائب للتذييل 7"/>
          <p:cNvSpPr>
            <a:spLocks noGrp="1"/>
          </p:cNvSpPr>
          <p:nvPr>
            <p:ph type="ftr" sz="quarter" idx="11"/>
          </p:nvPr>
        </p:nvSpPr>
        <p:spPr/>
        <p:txBody>
          <a:bodyPr/>
          <a:lstStyle/>
          <a:p>
            <a:endParaRPr lang="ar-SA"/>
          </a:p>
        </p:txBody>
      </p:sp>
      <p:sp>
        <p:nvSpPr>
          <p:cNvPr id="9" name="عنصر نائب لرقم الشريحة 8"/>
          <p:cNvSpPr>
            <a:spLocks noGrp="1"/>
          </p:cNvSpPr>
          <p:nvPr>
            <p:ph type="sldNum" sz="quarter" idx="12"/>
          </p:nvPr>
        </p:nvSpPr>
        <p:spPr/>
        <p:txBody>
          <a:bodyPr/>
          <a:lstStyle/>
          <a:p>
            <a:fld id="{0E435155-C215-43D4-A576-1722818803D4}" type="slidenum">
              <a:rPr lang="ar-SA" smtClean="0"/>
              <a:t>‹#›</a:t>
            </a:fld>
            <a:endParaRPr lang="ar-SA"/>
          </a:p>
        </p:txBody>
      </p:sp>
    </p:spTree>
    <p:extLst>
      <p:ext uri="{BB962C8B-B14F-4D97-AF65-F5344CB8AC3E}">
        <p14:creationId xmlns:p14="http://schemas.microsoft.com/office/powerpoint/2010/main" val="32952132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عنوان فقط">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تاريخ 2"/>
          <p:cNvSpPr>
            <a:spLocks noGrp="1"/>
          </p:cNvSpPr>
          <p:nvPr>
            <p:ph type="dt" sz="half" idx="10"/>
          </p:nvPr>
        </p:nvSpPr>
        <p:spPr/>
        <p:txBody>
          <a:bodyPr/>
          <a:lstStyle/>
          <a:p>
            <a:fld id="{7AD5371F-97D3-426E-ADA1-B2E7781FCFEE}" type="datetimeFigureOut">
              <a:rPr lang="ar-SA" smtClean="0"/>
              <a:t>07/09/1446</a:t>
            </a:fld>
            <a:endParaRPr lang="ar-SA"/>
          </a:p>
        </p:txBody>
      </p:sp>
      <p:sp>
        <p:nvSpPr>
          <p:cNvPr id="4" name="عنصر نائب للتذييل 3"/>
          <p:cNvSpPr>
            <a:spLocks noGrp="1"/>
          </p:cNvSpPr>
          <p:nvPr>
            <p:ph type="ftr" sz="quarter" idx="11"/>
          </p:nvPr>
        </p:nvSpPr>
        <p:spPr/>
        <p:txBody>
          <a:bodyPr/>
          <a:lstStyle/>
          <a:p>
            <a:endParaRPr lang="ar-SA"/>
          </a:p>
        </p:txBody>
      </p:sp>
      <p:sp>
        <p:nvSpPr>
          <p:cNvPr id="5" name="عنصر نائب لرقم الشريحة 4"/>
          <p:cNvSpPr>
            <a:spLocks noGrp="1"/>
          </p:cNvSpPr>
          <p:nvPr>
            <p:ph type="sldNum" sz="quarter" idx="12"/>
          </p:nvPr>
        </p:nvSpPr>
        <p:spPr/>
        <p:txBody>
          <a:bodyPr/>
          <a:lstStyle/>
          <a:p>
            <a:fld id="{0E435155-C215-43D4-A576-1722818803D4}" type="slidenum">
              <a:rPr lang="ar-SA" smtClean="0"/>
              <a:t>‹#›</a:t>
            </a:fld>
            <a:endParaRPr lang="ar-SA"/>
          </a:p>
        </p:txBody>
      </p:sp>
    </p:spTree>
    <p:extLst>
      <p:ext uri="{BB962C8B-B14F-4D97-AF65-F5344CB8AC3E}">
        <p14:creationId xmlns:p14="http://schemas.microsoft.com/office/powerpoint/2010/main" val="23993377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فارغ">
    <p:spTree>
      <p:nvGrpSpPr>
        <p:cNvPr id="1" name=""/>
        <p:cNvGrpSpPr/>
        <p:nvPr/>
      </p:nvGrpSpPr>
      <p:grpSpPr>
        <a:xfrm>
          <a:off x="0" y="0"/>
          <a:ext cx="0" cy="0"/>
          <a:chOff x="0" y="0"/>
          <a:chExt cx="0" cy="0"/>
        </a:xfrm>
      </p:grpSpPr>
      <p:sp>
        <p:nvSpPr>
          <p:cNvPr id="2" name="عنصر نائب للتاريخ 1"/>
          <p:cNvSpPr>
            <a:spLocks noGrp="1"/>
          </p:cNvSpPr>
          <p:nvPr>
            <p:ph type="dt" sz="half" idx="10"/>
          </p:nvPr>
        </p:nvSpPr>
        <p:spPr/>
        <p:txBody>
          <a:bodyPr/>
          <a:lstStyle/>
          <a:p>
            <a:fld id="{7AD5371F-97D3-426E-ADA1-B2E7781FCFEE}" type="datetimeFigureOut">
              <a:rPr lang="ar-SA" smtClean="0"/>
              <a:t>07/09/1446</a:t>
            </a:fld>
            <a:endParaRPr lang="ar-SA"/>
          </a:p>
        </p:txBody>
      </p:sp>
      <p:sp>
        <p:nvSpPr>
          <p:cNvPr id="3" name="عنصر نائب للتذييل 2"/>
          <p:cNvSpPr>
            <a:spLocks noGrp="1"/>
          </p:cNvSpPr>
          <p:nvPr>
            <p:ph type="ftr" sz="quarter" idx="11"/>
          </p:nvPr>
        </p:nvSpPr>
        <p:spPr/>
        <p:txBody>
          <a:bodyPr/>
          <a:lstStyle/>
          <a:p>
            <a:endParaRPr lang="ar-SA"/>
          </a:p>
        </p:txBody>
      </p:sp>
      <p:sp>
        <p:nvSpPr>
          <p:cNvPr id="4" name="عنصر نائب لرقم الشريحة 3"/>
          <p:cNvSpPr>
            <a:spLocks noGrp="1"/>
          </p:cNvSpPr>
          <p:nvPr>
            <p:ph type="sldNum" sz="quarter" idx="12"/>
          </p:nvPr>
        </p:nvSpPr>
        <p:spPr/>
        <p:txBody>
          <a:bodyPr/>
          <a:lstStyle/>
          <a:p>
            <a:fld id="{0E435155-C215-43D4-A576-1722818803D4}" type="slidenum">
              <a:rPr lang="ar-SA" smtClean="0"/>
              <a:t>‹#›</a:t>
            </a:fld>
            <a:endParaRPr lang="ar-SA"/>
          </a:p>
        </p:txBody>
      </p:sp>
    </p:spTree>
    <p:extLst>
      <p:ext uri="{BB962C8B-B14F-4D97-AF65-F5344CB8AC3E}">
        <p14:creationId xmlns:p14="http://schemas.microsoft.com/office/powerpoint/2010/main" val="36485650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محتوى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609601" y="273050"/>
            <a:ext cx="4011084" cy="1162050"/>
          </a:xfrm>
        </p:spPr>
        <p:txBody>
          <a:bodyPr anchor="b"/>
          <a:lstStyle>
            <a:lvl1pPr algn="r">
              <a:defRPr sz="2000" b="1"/>
            </a:lvl1pPr>
          </a:lstStyle>
          <a:p>
            <a:r>
              <a:rPr lang="ar-SA"/>
              <a:t>انقر لتحرير نمط العنوان الرئيسي</a:t>
            </a:r>
          </a:p>
        </p:txBody>
      </p:sp>
      <p:sp>
        <p:nvSpPr>
          <p:cNvPr id="3" name="عنصر نائب للمحتوى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نص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النص الرئيسي</a:t>
            </a:r>
          </a:p>
        </p:txBody>
      </p:sp>
      <p:sp>
        <p:nvSpPr>
          <p:cNvPr id="5" name="عنصر نائب للتاريخ 4"/>
          <p:cNvSpPr>
            <a:spLocks noGrp="1"/>
          </p:cNvSpPr>
          <p:nvPr>
            <p:ph type="dt" sz="half" idx="10"/>
          </p:nvPr>
        </p:nvSpPr>
        <p:spPr/>
        <p:txBody>
          <a:bodyPr/>
          <a:lstStyle/>
          <a:p>
            <a:fld id="{7AD5371F-97D3-426E-ADA1-B2E7781FCFEE}" type="datetimeFigureOut">
              <a:rPr lang="ar-SA" smtClean="0"/>
              <a:t>07/09/1446</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0E435155-C215-43D4-A576-1722818803D4}" type="slidenum">
              <a:rPr lang="ar-SA" smtClean="0"/>
              <a:t>‹#›</a:t>
            </a:fld>
            <a:endParaRPr lang="ar-SA"/>
          </a:p>
        </p:txBody>
      </p:sp>
    </p:spTree>
    <p:extLst>
      <p:ext uri="{BB962C8B-B14F-4D97-AF65-F5344CB8AC3E}">
        <p14:creationId xmlns:p14="http://schemas.microsoft.com/office/powerpoint/2010/main" val="36558264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صورة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2389717" y="4800600"/>
            <a:ext cx="7315200" cy="566738"/>
          </a:xfrm>
        </p:spPr>
        <p:txBody>
          <a:bodyPr anchor="b"/>
          <a:lstStyle>
            <a:lvl1pPr algn="r">
              <a:defRPr sz="2000" b="1"/>
            </a:lvl1pPr>
          </a:lstStyle>
          <a:p>
            <a:r>
              <a:rPr lang="ar-SA"/>
              <a:t>انقر لتحرير نمط العنوان الرئيسي</a:t>
            </a:r>
          </a:p>
        </p:txBody>
      </p:sp>
      <p:sp>
        <p:nvSpPr>
          <p:cNvPr id="3" name="عنصر نائب للصورة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a:t>انقر لتحرير أنماط النص الرئيسي</a:t>
            </a:r>
          </a:p>
        </p:txBody>
      </p:sp>
      <p:sp>
        <p:nvSpPr>
          <p:cNvPr id="5" name="عنصر نائب للتاريخ 4"/>
          <p:cNvSpPr>
            <a:spLocks noGrp="1"/>
          </p:cNvSpPr>
          <p:nvPr>
            <p:ph type="dt" sz="half" idx="10"/>
          </p:nvPr>
        </p:nvSpPr>
        <p:spPr/>
        <p:txBody>
          <a:bodyPr/>
          <a:lstStyle/>
          <a:p>
            <a:fld id="{7AD5371F-97D3-426E-ADA1-B2E7781FCFEE}" type="datetimeFigureOut">
              <a:rPr lang="ar-SA" smtClean="0"/>
              <a:t>07/09/1446</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0E435155-C215-43D4-A576-1722818803D4}" type="slidenum">
              <a:rPr lang="ar-SA" smtClean="0"/>
              <a:t>‹#›</a:t>
            </a:fld>
            <a:endParaRPr lang="ar-SA"/>
          </a:p>
        </p:txBody>
      </p:sp>
    </p:spTree>
    <p:extLst>
      <p:ext uri="{BB962C8B-B14F-4D97-AF65-F5344CB8AC3E}">
        <p14:creationId xmlns:p14="http://schemas.microsoft.com/office/powerpoint/2010/main" val="20514119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عنوان ونص عمودي">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a:t>انقر لتحرير نمط العنوان الرئيسي</a:t>
            </a:r>
          </a:p>
        </p:txBody>
      </p:sp>
      <p:sp>
        <p:nvSpPr>
          <p:cNvPr id="3" name="عنصر نائب للعنوان العمودي 2"/>
          <p:cNvSpPr>
            <a:spLocks noGrp="1"/>
          </p:cNvSpPr>
          <p:nvPr>
            <p:ph type="body" orient="vert" idx="1"/>
          </p:nvPr>
        </p:nvSpPr>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7AD5371F-97D3-426E-ADA1-B2E7781FCFEE}" type="datetimeFigureOut">
              <a:rPr lang="ar-SA" smtClean="0"/>
              <a:t>07/09/1446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E435155-C215-43D4-A576-1722818803D4}" type="slidenum">
              <a:rPr lang="ar-SA" smtClean="0"/>
              <a:t>‹#›</a:t>
            </a:fld>
            <a:endParaRPr lang="ar-SA"/>
          </a:p>
        </p:txBody>
      </p:sp>
    </p:spTree>
    <p:extLst>
      <p:ext uri="{BB962C8B-B14F-4D97-AF65-F5344CB8AC3E}">
        <p14:creationId xmlns:p14="http://schemas.microsoft.com/office/powerpoint/2010/main" val="11203803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عنوان ونص عموديان">
    <p:spTree>
      <p:nvGrpSpPr>
        <p:cNvPr id="1" name=""/>
        <p:cNvGrpSpPr/>
        <p:nvPr/>
      </p:nvGrpSpPr>
      <p:grpSpPr>
        <a:xfrm>
          <a:off x="0" y="0"/>
          <a:ext cx="0" cy="0"/>
          <a:chOff x="0" y="0"/>
          <a:chExt cx="0" cy="0"/>
        </a:xfrm>
      </p:grpSpPr>
      <p:sp>
        <p:nvSpPr>
          <p:cNvPr id="2" name="عنوان عمودي 1"/>
          <p:cNvSpPr>
            <a:spLocks noGrp="1"/>
          </p:cNvSpPr>
          <p:nvPr>
            <p:ph type="title" orient="vert"/>
          </p:nvPr>
        </p:nvSpPr>
        <p:spPr>
          <a:xfrm>
            <a:off x="8839200" y="274639"/>
            <a:ext cx="2743200" cy="5851525"/>
          </a:xfrm>
        </p:spPr>
        <p:txBody>
          <a:bodyPr vert="eaVert"/>
          <a:lstStyle/>
          <a:p>
            <a:r>
              <a:rPr lang="ar-SA"/>
              <a:t>انقر لتحرير نمط العنوان الرئيسي</a:t>
            </a:r>
          </a:p>
        </p:txBody>
      </p:sp>
      <p:sp>
        <p:nvSpPr>
          <p:cNvPr id="3" name="عنصر نائب للعنوان العمودي 2"/>
          <p:cNvSpPr>
            <a:spLocks noGrp="1"/>
          </p:cNvSpPr>
          <p:nvPr>
            <p:ph type="body" orient="vert" idx="1"/>
          </p:nvPr>
        </p:nvSpPr>
        <p:spPr>
          <a:xfrm>
            <a:off x="609600" y="274639"/>
            <a:ext cx="8026400" cy="5851525"/>
          </a:xfrm>
        </p:spPr>
        <p:txBody>
          <a:bodyPr vert="eaVert"/>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10"/>
          </p:nvPr>
        </p:nvSpPr>
        <p:spPr/>
        <p:txBody>
          <a:bodyPr/>
          <a:lstStyle/>
          <a:p>
            <a:fld id="{7AD5371F-97D3-426E-ADA1-B2E7781FCFEE}" type="datetimeFigureOut">
              <a:rPr lang="ar-SA" smtClean="0"/>
              <a:t>07/09/1446</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0E435155-C215-43D4-A576-1722818803D4}" type="slidenum">
              <a:rPr lang="ar-SA" smtClean="0"/>
              <a:t>‹#›</a:t>
            </a:fld>
            <a:endParaRPr lang="ar-SA"/>
          </a:p>
        </p:txBody>
      </p:sp>
    </p:spTree>
    <p:extLst>
      <p:ext uri="{BB962C8B-B14F-4D97-AF65-F5344CB8AC3E}">
        <p14:creationId xmlns:p14="http://schemas.microsoft.com/office/powerpoint/2010/main" val="20726324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58392584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515280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3/6/2025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194525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3/6/2025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983169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3/6/2025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714913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3/6/2025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6389447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3/6/2025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5866614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3/6/2025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8184846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3/6/2025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8314043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3/6/2025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5223463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3/6/2025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8528944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3/6/2025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3477406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3/6/2025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8881717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08431254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3333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435853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193018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068485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362506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18" Type="http://schemas.openxmlformats.org/officeDocument/2006/relationships/theme" Target="../theme/theme2.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17" Type="http://schemas.openxmlformats.org/officeDocument/2006/relationships/slideLayout" Target="../slideLayouts/slideLayout30.xml"/><Relationship Id="rId2" Type="http://schemas.openxmlformats.org/officeDocument/2006/relationships/slideLayout" Target="../slideLayouts/slideLayout15.xml"/><Relationship Id="rId16" Type="http://schemas.openxmlformats.org/officeDocument/2006/relationships/slideLayout" Target="../slideLayouts/slideLayout29.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slideLayout" Target="../slideLayouts/slideLayout28.xml"/><Relationship Id="rId10" Type="http://schemas.openxmlformats.org/officeDocument/2006/relationships/slideLayout" Target="../slideLayouts/slideLayout23.xml"/><Relationship Id="rId19" Type="http://schemas.openxmlformats.org/officeDocument/2006/relationships/image" Target="../media/image2.png"/><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srcRect/>
          <a:stretch>
            <a:fillRect/>
          </a:stretch>
        </a:blipFill>
        <a:effectLst/>
      </p:bgPr>
    </p:bg>
    <p:spTree>
      <p:nvGrpSpPr>
        <p:cNvPr id="1" name=""/>
        <p:cNvGrpSpPr/>
        <p:nvPr/>
      </p:nvGrpSpPr>
      <p:grpSpPr>
        <a:xfrm>
          <a:off x="0" y="0"/>
          <a:ext cx="0" cy="0"/>
          <a:chOff x="0" y="0"/>
          <a:chExt cx="0" cy="0"/>
        </a:xfrm>
      </p:grpSpPr>
      <p:sp>
        <p:nvSpPr>
          <p:cNvPr id="2" name="عنصر نائب للعنوان 1"/>
          <p:cNvSpPr>
            <a:spLocks noGrp="1"/>
          </p:cNvSpPr>
          <p:nvPr>
            <p:ph type="title"/>
          </p:nvPr>
        </p:nvSpPr>
        <p:spPr>
          <a:xfrm>
            <a:off x="609600" y="274638"/>
            <a:ext cx="10972800" cy="1143000"/>
          </a:xfrm>
          <a:prstGeom prst="rect">
            <a:avLst/>
          </a:prstGeom>
        </p:spPr>
        <p:txBody>
          <a:bodyPr vert="horz" lIns="91440" tIns="45720" rIns="91440" bIns="45720" rtlCol="1" anchor="ctr">
            <a:normAutofit/>
          </a:bodyPr>
          <a:lstStyle/>
          <a:p>
            <a:r>
              <a:rPr lang="ar-SA"/>
              <a:t>انقر لتحرير نمط العنوان الرئيسي</a:t>
            </a:r>
          </a:p>
        </p:txBody>
      </p:sp>
      <p:sp>
        <p:nvSpPr>
          <p:cNvPr id="3" name="عنصر نائب للنص 2"/>
          <p:cNvSpPr>
            <a:spLocks noGrp="1"/>
          </p:cNvSpPr>
          <p:nvPr>
            <p:ph type="body" idx="1"/>
          </p:nvPr>
        </p:nvSpPr>
        <p:spPr>
          <a:xfrm>
            <a:off x="609600" y="1600201"/>
            <a:ext cx="10972800" cy="4525963"/>
          </a:xfrm>
          <a:prstGeom prst="rect">
            <a:avLst/>
          </a:prstGeom>
        </p:spPr>
        <p:txBody>
          <a:bodyPr vert="horz" lIns="91440" tIns="45720" rIns="91440" bIns="45720" rtlCol="1">
            <a:normAutofit/>
          </a:bodyPr>
          <a:lstStyle/>
          <a:p>
            <a:pPr lvl="0"/>
            <a:r>
              <a:rPr lang="ar-SA"/>
              <a:t>انقر لتحرير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p>
        </p:txBody>
      </p:sp>
      <p:sp>
        <p:nvSpPr>
          <p:cNvPr id="4" name="عنصر نائب للتاريخ 3"/>
          <p:cNvSpPr>
            <a:spLocks noGrp="1"/>
          </p:cNvSpPr>
          <p:nvPr>
            <p:ph type="dt" sz="half" idx="2"/>
          </p:nvPr>
        </p:nvSpPr>
        <p:spPr>
          <a:xfrm>
            <a:off x="8737600" y="6356351"/>
            <a:ext cx="28448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7AD5371F-97D3-426E-ADA1-B2E7781FCFEE}" type="datetimeFigureOut">
              <a:rPr lang="ar-SA" smtClean="0"/>
              <a:t>07/09/1446</a:t>
            </a:fld>
            <a:endParaRPr lang="ar-SA"/>
          </a:p>
        </p:txBody>
      </p:sp>
      <p:sp>
        <p:nvSpPr>
          <p:cNvPr id="5" name="عنصر نائب للتذييل 4"/>
          <p:cNvSpPr>
            <a:spLocks noGrp="1"/>
          </p:cNvSpPr>
          <p:nvPr>
            <p:ph type="ftr" sz="quarter" idx="3"/>
          </p:nvPr>
        </p:nvSpPr>
        <p:spPr>
          <a:xfrm>
            <a:off x="4165600" y="6356351"/>
            <a:ext cx="38608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p:cNvSpPr>
            <a:spLocks noGrp="1"/>
          </p:cNvSpPr>
          <p:nvPr>
            <p:ph type="sldNum" sz="quarter" idx="4"/>
          </p:nvPr>
        </p:nvSpPr>
        <p:spPr>
          <a:xfrm>
            <a:off x="609600" y="6356351"/>
            <a:ext cx="28448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0E435155-C215-43D4-A576-1722818803D4}" type="slidenum">
              <a:rPr lang="ar-SA" smtClean="0"/>
              <a:t>‹#›</a:t>
            </a:fld>
            <a:endParaRPr lang="ar-SA"/>
          </a:p>
        </p:txBody>
      </p:sp>
    </p:spTree>
    <p:extLst>
      <p:ext uri="{BB962C8B-B14F-4D97-AF65-F5344CB8AC3E}">
        <p14:creationId xmlns:p14="http://schemas.microsoft.com/office/powerpoint/2010/main" val="28981482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98" r:id="rId13"/>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3/6/2025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101636644"/>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692" r:id="rId12"/>
    <p:sldLayoutId id="2147483693" r:id="rId13"/>
    <p:sldLayoutId id="2147483694" r:id="rId14"/>
    <p:sldLayoutId id="2147483695" r:id="rId15"/>
    <p:sldLayoutId id="2147483696" r:id="rId16"/>
    <p:sldLayoutId id="214748369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25.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a:t>
            </a:r>
            <a:r>
              <a:rPr kumimoji="0" lang="en-US" sz="2400"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Nagwan</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Al-</a:t>
            </a:r>
            <a:r>
              <a:rPr kumimoji="0" lang="en-US" sz="2400" b="0"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Qershi</a:t>
            </a:r>
            <a:r>
              <a:rPr kumimoji="0" lang="en-US" sz="24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94617" y="601570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8</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741456" cy="707886"/>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PMG201</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Project Feasibility Study</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6" name="TextBox 5">
            <a:extLst>
              <a:ext uri="{FF2B5EF4-FFF2-40B4-BE49-F238E27FC236}">
                <a16:creationId xmlns:a16="http://schemas.microsoft.com/office/drawing/2014/main" id="{4DEF428B-C119-AEA3-EEFD-6557AEB8D444}"/>
              </a:ext>
            </a:extLst>
          </p:cNvPr>
          <p:cNvSpPr txBox="1"/>
          <p:nvPr/>
        </p:nvSpPr>
        <p:spPr>
          <a:xfrm>
            <a:off x="350933" y="2082696"/>
            <a:ext cx="5539989" cy="707886"/>
          </a:xfrm>
          <a:prstGeom prst="rect">
            <a:avLst/>
          </a:prstGeom>
          <a:noFill/>
        </p:spPr>
        <p:txBody>
          <a:bodyPr wrap="square">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Project Feasibility Study</a:t>
            </a:r>
          </a:p>
        </p:txBody>
      </p:sp>
      <p:sp>
        <p:nvSpPr>
          <p:cNvPr id="3" name="TextBox 2">
            <a:extLst>
              <a:ext uri="{FF2B5EF4-FFF2-40B4-BE49-F238E27FC236}">
                <a16:creationId xmlns:a16="http://schemas.microsoft.com/office/drawing/2014/main" id="{36C55F15-7418-6C77-D8C0-A29372AC64C2}"/>
              </a:ext>
            </a:extLst>
          </p:cNvPr>
          <p:cNvSpPr txBox="1"/>
          <p:nvPr/>
        </p:nvSpPr>
        <p:spPr>
          <a:xfrm>
            <a:off x="560309" y="2962098"/>
            <a:ext cx="5177926" cy="584775"/>
          </a:xfrm>
          <a:prstGeom prst="rect">
            <a:avLst/>
          </a:prstGeom>
          <a:noFill/>
        </p:spPr>
        <p:txBody>
          <a:bodyPr wrap="square">
            <a:sp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kumimoji="0" lang="en-US" sz="3200" b="1" i="0" u="none" strike="noStrike" kern="1200" cap="none" spc="0" normalizeH="0" baseline="0" noProof="0" dirty="0">
                <a:ln>
                  <a:noFill/>
                </a:ln>
                <a:effectLst/>
                <a:uLnTx/>
                <a:uFillTx/>
                <a:latin typeface="Calibri"/>
                <a:ea typeface="+mn-ea"/>
                <a:cs typeface="+mn-cs"/>
              </a:rPr>
              <a:t>SCHEDULING THE PROJECT</a:t>
            </a:r>
          </a:p>
        </p:txBody>
      </p:sp>
    </p:spTree>
    <p:extLst>
      <p:ext uri="{BB962C8B-B14F-4D97-AF65-F5344CB8AC3E}">
        <p14:creationId xmlns:p14="http://schemas.microsoft.com/office/powerpoint/2010/main" val="13242605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10" name="Rectangle: Rounded Corners 9">
            <a:extLst>
              <a:ext uri="{FF2B5EF4-FFF2-40B4-BE49-F238E27FC236}">
                <a16:creationId xmlns:a16="http://schemas.microsoft.com/office/drawing/2014/main" id="{844810E4-E8A9-2051-4D02-31024B944D7B}"/>
              </a:ext>
            </a:extLst>
          </p:cNvPr>
          <p:cNvSpPr/>
          <p:nvPr/>
        </p:nvSpPr>
        <p:spPr>
          <a:xfrm>
            <a:off x="7890516" y="2350613"/>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8</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Nagwan</a:t>
            </a: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Al-</a:t>
            </a:r>
            <a:r>
              <a:rPr kumimoji="0" lang="en-US" sz="28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Qershi</a:t>
            </a: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8" name="TextBox 7">
            <a:extLst>
              <a:ext uri="{FF2B5EF4-FFF2-40B4-BE49-F238E27FC236}">
                <a16:creationId xmlns:a16="http://schemas.microsoft.com/office/drawing/2014/main" id="{BD6B21F7-0E25-7066-4FAE-0A426AE287D9}"/>
              </a:ext>
            </a:extLst>
          </p:cNvPr>
          <p:cNvSpPr txBox="1"/>
          <p:nvPr/>
        </p:nvSpPr>
        <p:spPr>
          <a:xfrm>
            <a:off x="6908370" y="3107114"/>
            <a:ext cx="5177926" cy="584775"/>
          </a:xfrm>
          <a:prstGeom prst="rect">
            <a:avLst/>
          </a:prstGeom>
          <a:noFill/>
        </p:spPr>
        <p:txBody>
          <a:bodyPr wrap="square">
            <a:spAutoFit/>
          </a:bodyPr>
          <a:lstStyle/>
          <a:p>
            <a:pPr marL="0" marR="0" lvl="0" indent="0" algn="ctr" defTabSz="914400" rtl="1" eaLnBrk="1" fontAlgn="auto" latinLnBrk="0" hangingPunct="1">
              <a:lnSpc>
                <a:spcPct val="100000"/>
              </a:lnSpc>
              <a:spcBef>
                <a:spcPct val="0"/>
              </a:spcBef>
              <a:spcAft>
                <a:spcPts val="0"/>
              </a:spcAft>
              <a:buClrTx/>
              <a:buSzTx/>
              <a:buFontTx/>
              <a:buNone/>
              <a:tabLst/>
              <a:defRPr/>
            </a:pPr>
            <a:r>
              <a:rPr kumimoji="0" lang="en-US" sz="3200" b="1" i="0" u="none" strike="noStrike" kern="1200" cap="none" spc="0" normalizeH="0" baseline="0" noProof="0" dirty="0">
                <a:ln>
                  <a:noFill/>
                </a:ln>
                <a:effectLst/>
                <a:uLnTx/>
                <a:uFillTx/>
                <a:latin typeface="Calibri"/>
                <a:ea typeface="+mn-ea"/>
                <a:cs typeface="+mn-cs"/>
              </a:rPr>
              <a:t>SCHEDULING THE PROJECT</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69152" y="1166653"/>
            <a:ext cx="5502275" cy="1349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 name="Content Placeholder 2"/>
          <p:cNvSpPr txBox="1">
            <a:spLocks/>
          </p:cNvSpPr>
          <p:nvPr/>
        </p:nvSpPr>
        <p:spPr>
          <a:xfrm>
            <a:off x="1991545" y="2636912"/>
            <a:ext cx="8208912" cy="2736304"/>
          </a:xfrm>
          <a:prstGeom prst="rect">
            <a:avLst/>
          </a:prstGeom>
          <a:ln>
            <a:noFill/>
          </a:ln>
        </p:spPr>
        <p:txBody>
          <a:bodyPr anchor="t">
            <a:normAutofit/>
          </a:bodyPr>
          <a:lst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457200" indent="-457200" algn="l" rtl="0">
              <a:buFont typeface="+mj-lt"/>
              <a:buAutoNum type="arabicPeriod"/>
            </a:pPr>
            <a:r>
              <a:rPr lang="en-US" sz="2400" b="1" dirty="0"/>
              <a:t>PERT and CPM Networks.</a:t>
            </a:r>
            <a:endParaRPr lang="ar-SA" sz="2400" dirty="0"/>
          </a:p>
          <a:p>
            <a:pPr marL="457200" indent="-457200" algn="l" rtl="0">
              <a:buFont typeface="+mj-lt"/>
              <a:buAutoNum type="arabicPeriod"/>
            </a:pPr>
            <a:r>
              <a:rPr lang="en-US" sz="2400" b="1" dirty="0"/>
              <a:t>Project Uncertainty and Risk Management.</a:t>
            </a:r>
            <a:endParaRPr lang="ar-SA" sz="2400" dirty="0"/>
          </a:p>
          <a:p>
            <a:pPr marL="457200" indent="-457200" algn="l" rtl="0">
              <a:buFont typeface="+mj-lt"/>
              <a:buAutoNum type="arabicPeriod"/>
            </a:pPr>
            <a:r>
              <a:rPr lang="en-US" sz="2400" b="1" dirty="0"/>
              <a:t>Simulation.</a:t>
            </a:r>
            <a:endParaRPr lang="ar-SA" sz="2400" dirty="0"/>
          </a:p>
          <a:p>
            <a:pPr marL="457200" indent="-457200" algn="l" rtl="0">
              <a:buFont typeface="+mj-lt"/>
              <a:buAutoNum type="arabicPeriod"/>
            </a:pPr>
            <a:r>
              <a:rPr lang="en-US" sz="2400" b="1" dirty="0"/>
              <a:t>The Gantt Chart.</a:t>
            </a:r>
          </a:p>
          <a:p>
            <a:pPr marL="457200" indent="-457200" algn="l" rtl="0">
              <a:buFont typeface="+mj-lt"/>
              <a:buAutoNum type="arabicPeriod"/>
            </a:pPr>
            <a:r>
              <a:rPr lang="en-US" sz="2400" b="1" dirty="0"/>
              <a:t>Extensions to PERT/CPM.</a:t>
            </a:r>
            <a:endParaRPr lang="ar-SA" sz="2400" dirty="0"/>
          </a:p>
          <a:p>
            <a:pPr lvl="0" algn="l" rtl="0"/>
            <a:endParaRPr lang="ar-SA" sz="2400" dirty="0"/>
          </a:p>
        </p:txBody>
      </p:sp>
      <p:sp>
        <p:nvSpPr>
          <p:cNvPr id="2" name="Rectangle: Rounded Corners 1">
            <a:extLst>
              <a:ext uri="{FF2B5EF4-FFF2-40B4-BE49-F238E27FC236}">
                <a16:creationId xmlns:a16="http://schemas.microsoft.com/office/drawing/2014/main" id="{FC5F0C51-AE71-098F-5746-3B184A47CADB}"/>
              </a:ext>
            </a:extLst>
          </p:cNvPr>
          <p:cNvSpPr/>
          <p:nvPr/>
        </p:nvSpPr>
        <p:spPr>
          <a:xfrm>
            <a:off x="551384" y="204707"/>
            <a:ext cx="1308172" cy="817953"/>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solidFill>
                  <a:srgbClr val="4F81BD">
                    <a:lumMod val="75000"/>
                  </a:srgbClr>
                </a:solidFill>
                <a:effectLst/>
                <a:uLnTx/>
                <a:uFillTx/>
                <a:latin typeface="Calibri" panose="020F0502020204030204"/>
                <a:ea typeface="+mn-ea"/>
                <a:cs typeface="+mn-cs"/>
              </a:rPr>
              <a:t>Lecture 8</a:t>
            </a:r>
          </a:p>
        </p:txBody>
      </p:sp>
      <p:sp>
        <p:nvSpPr>
          <p:cNvPr id="3" name="Rectangle: Rounded Corners 2">
            <a:extLst>
              <a:ext uri="{FF2B5EF4-FFF2-40B4-BE49-F238E27FC236}">
                <a16:creationId xmlns:a16="http://schemas.microsoft.com/office/drawing/2014/main" id="{0130C4F2-6B9A-5D1E-DCDF-087FE1CCFFCB}"/>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8</a:t>
            </a:r>
          </a:p>
        </p:txBody>
      </p:sp>
    </p:spTree>
    <p:extLst>
      <p:ext uri="{BB962C8B-B14F-4D97-AF65-F5344CB8AC3E}">
        <p14:creationId xmlns:p14="http://schemas.microsoft.com/office/powerpoint/2010/main" val="36927976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1775521" y="1495452"/>
            <a:ext cx="4320480" cy="3693319"/>
          </a:xfrm>
          <a:prstGeom prst="rect">
            <a:avLst/>
          </a:prstGeom>
        </p:spPr>
        <p:txBody>
          <a:bodyPr wrap="square">
            <a:spAutoFit/>
          </a:bodyPr>
          <a:lstStyle/>
          <a:p>
            <a:pPr marL="285750" indent="-285750" algn="l" rtl="0">
              <a:buFont typeface="Arial" panose="020B0604020202020204" pitchFamily="34" charset="0"/>
              <a:buChar char="•"/>
            </a:pPr>
            <a:r>
              <a:rPr lang="en-US" b="1" dirty="0"/>
              <a:t>The project schedule </a:t>
            </a:r>
            <a:r>
              <a:rPr lang="en-US" b="1" dirty="0">
                <a:solidFill>
                  <a:srgbClr val="FF0000"/>
                </a:solidFill>
                <a:highlight>
                  <a:srgbClr val="FFFF00"/>
                </a:highlight>
              </a:rPr>
              <a:t>is simply the project plan in an altered format. It is a convenient form for monitoring and controlling project activities.</a:t>
            </a:r>
            <a:r>
              <a:rPr lang="en-US" b="1" dirty="0">
                <a:solidFill>
                  <a:srgbClr val="FF0000"/>
                </a:solidFill>
              </a:rPr>
              <a:t> </a:t>
            </a:r>
            <a:r>
              <a:rPr lang="en-US" b="1" dirty="0"/>
              <a:t>Actually, the </a:t>
            </a:r>
            <a:r>
              <a:rPr lang="en-US" b="1" dirty="0">
                <a:highlight>
                  <a:srgbClr val="FFFF00"/>
                </a:highlight>
              </a:rPr>
              <a:t>schedule itself can be prepared in several formats</a:t>
            </a:r>
            <a:r>
              <a:rPr lang="en-US" b="1" dirty="0"/>
              <a:t>.</a:t>
            </a:r>
          </a:p>
          <a:p>
            <a:pPr marL="285750" indent="-285750" algn="l" rtl="0">
              <a:buFont typeface="Arial" panose="020B0604020202020204" pitchFamily="34" charset="0"/>
              <a:buChar char="•"/>
            </a:pPr>
            <a:r>
              <a:rPr lang="en-US" b="1" dirty="0"/>
              <a:t> In this chapter, we describe the most </a:t>
            </a:r>
            <a:r>
              <a:rPr lang="en-US" b="1" dirty="0">
                <a:highlight>
                  <a:srgbClr val="00FFFF"/>
                </a:highlight>
              </a:rPr>
              <a:t>common formats</a:t>
            </a:r>
            <a:r>
              <a:rPr lang="en-US" b="1" dirty="0"/>
              <a:t>— </a:t>
            </a:r>
            <a:r>
              <a:rPr lang="en-US" b="1" dirty="0">
                <a:highlight>
                  <a:srgbClr val="00FFFF"/>
                </a:highlight>
              </a:rPr>
              <a:t>Gantt charts and PERT/CPM networks — and demonstrate how to convert a project plan or WBS into these formats</a:t>
            </a:r>
            <a:r>
              <a:rPr lang="en-US" b="1" dirty="0"/>
              <a:t>. We also note some of the strengths and weaknesses of the different displays.</a:t>
            </a:r>
          </a:p>
        </p:txBody>
      </p:sp>
      <p:sp>
        <p:nvSpPr>
          <p:cNvPr id="8" name="مستطيل 7"/>
          <p:cNvSpPr/>
          <p:nvPr/>
        </p:nvSpPr>
        <p:spPr>
          <a:xfrm>
            <a:off x="3734488" y="1052737"/>
            <a:ext cx="1846724" cy="461665"/>
          </a:xfrm>
          <a:prstGeom prst="rect">
            <a:avLst/>
          </a:prstGeom>
        </p:spPr>
        <p:txBody>
          <a:bodyPr wrap="none">
            <a:spAutoFit/>
          </a:bodyPr>
          <a:lstStyle/>
          <a:p>
            <a:r>
              <a:rPr lang="en-US" sz="2400" b="1" dirty="0">
                <a:solidFill>
                  <a:srgbClr val="C00000"/>
                </a:solidFill>
              </a:rPr>
              <a:t>Introduction </a:t>
            </a:r>
            <a:endParaRPr lang="ar-SA" sz="2400" b="1" dirty="0">
              <a:solidFill>
                <a:srgbClr val="C00000"/>
              </a:solidFill>
              <a:latin typeface="Book Antiqua" panose="02040602050305030304" pitchFamily="18" charset="0"/>
            </a:endParaRPr>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72911" y="1604260"/>
            <a:ext cx="3782492" cy="39849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A1C52FC4-8355-C863-71E7-7F78D91D375A}"/>
              </a:ext>
            </a:extLst>
          </p:cNvPr>
          <p:cNvSpPr/>
          <p:nvPr/>
        </p:nvSpPr>
        <p:spPr>
          <a:xfrm>
            <a:off x="512137" y="225798"/>
            <a:ext cx="1296145" cy="687848"/>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solidFill>
                  <a:srgbClr val="4F81BD">
                    <a:lumMod val="75000"/>
                  </a:srgbClr>
                </a:solidFill>
                <a:effectLst/>
                <a:uLnTx/>
                <a:uFillTx/>
                <a:latin typeface="Calibri" panose="020F0502020204030204"/>
                <a:ea typeface="+mn-ea"/>
                <a:cs typeface="+mn-cs"/>
              </a:rPr>
              <a:t>Lecture 8</a:t>
            </a:r>
          </a:p>
        </p:txBody>
      </p:sp>
      <p:sp>
        <p:nvSpPr>
          <p:cNvPr id="3" name="Rectangle: Rounded Corners 2">
            <a:extLst>
              <a:ext uri="{FF2B5EF4-FFF2-40B4-BE49-F238E27FC236}">
                <a16:creationId xmlns:a16="http://schemas.microsoft.com/office/drawing/2014/main" id="{27F4E765-3347-A9D6-EBC5-0ACCA8D61CD9}"/>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8</a:t>
            </a:r>
          </a:p>
        </p:txBody>
      </p:sp>
    </p:spTree>
    <p:extLst>
      <p:ext uri="{BB962C8B-B14F-4D97-AF65-F5344CB8AC3E}">
        <p14:creationId xmlns:p14="http://schemas.microsoft.com/office/powerpoint/2010/main" val="42380890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مستطيل 7"/>
          <p:cNvSpPr/>
          <p:nvPr/>
        </p:nvSpPr>
        <p:spPr>
          <a:xfrm>
            <a:off x="1919536" y="1700809"/>
            <a:ext cx="4032448" cy="3693319"/>
          </a:xfrm>
          <a:prstGeom prst="rect">
            <a:avLst/>
          </a:prstGeom>
        </p:spPr>
        <p:txBody>
          <a:bodyPr wrap="square">
            <a:spAutoFit/>
          </a:bodyPr>
          <a:lstStyle/>
          <a:p>
            <a:pPr marL="285750" indent="-285750" algn="l" rtl="0">
              <a:buFont typeface="Arial" panose="020B0604020202020204" pitchFamily="34" charset="0"/>
              <a:buChar char="•"/>
            </a:pPr>
            <a:r>
              <a:rPr lang="en-US" b="1" dirty="0"/>
              <a:t>We can show how to estimate the likelihood that a </a:t>
            </a:r>
            <a:r>
              <a:rPr lang="en-US" b="1" dirty="0">
                <a:highlight>
                  <a:srgbClr val="00FFFF"/>
                </a:highlight>
              </a:rPr>
              <a:t>project can be completed on or before a specific time. </a:t>
            </a:r>
          </a:p>
          <a:p>
            <a:pPr marL="285750" indent="-285750" algn="l" rtl="0">
              <a:buFont typeface="Arial" panose="020B0604020202020204" pitchFamily="34" charset="0"/>
              <a:buChar char="•"/>
            </a:pPr>
            <a:r>
              <a:rPr lang="en-US" b="1" dirty="0"/>
              <a:t>It should be obvious that these three activities are not actually separable. Because a budget must include both </a:t>
            </a:r>
            <a:r>
              <a:rPr lang="en-US" b="1" dirty="0">
                <a:highlight>
                  <a:srgbClr val="00FFFF"/>
                </a:highlight>
              </a:rPr>
              <a:t>the amounts and timing of resources received or expended, </a:t>
            </a:r>
            <a:r>
              <a:rPr lang="en-US" b="1" dirty="0"/>
              <a:t>one cannot prepare a budget without knowing the </a:t>
            </a:r>
            <a:r>
              <a:rPr lang="en-US" b="1" dirty="0">
                <a:highlight>
                  <a:srgbClr val="00FFFF"/>
                </a:highlight>
              </a:rPr>
              <a:t>specifics of each task and the time period(s) during which the task must be undertaken.</a:t>
            </a:r>
          </a:p>
        </p:txBody>
      </p:sp>
      <p:sp>
        <p:nvSpPr>
          <p:cNvPr id="9" name="مستطيل 8"/>
          <p:cNvSpPr/>
          <p:nvPr/>
        </p:nvSpPr>
        <p:spPr>
          <a:xfrm>
            <a:off x="2102689" y="1329271"/>
            <a:ext cx="1375568" cy="369332"/>
          </a:xfrm>
          <a:prstGeom prst="rect">
            <a:avLst/>
          </a:prstGeom>
        </p:spPr>
        <p:txBody>
          <a:bodyPr wrap="none">
            <a:spAutoFit/>
          </a:bodyPr>
          <a:lstStyle/>
          <a:p>
            <a:r>
              <a:rPr lang="en-US" b="1" dirty="0">
                <a:solidFill>
                  <a:srgbClr val="C00000"/>
                </a:solidFill>
              </a:rPr>
              <a:t>Introduction</a:t>
            </a:r>
            <a:endParaRPr lang="ar-SA" dirty="0"/>
          </a:p>
        </p:txBody>
      </p:sp>
      <p:pic>
        <p:nvPicPr>
          <p:cNvPr id="10"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12024" y="1567310"/>
            <a:ext cx="3782492" cy="39849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ACF97C08-9886-0410-4F79-FCA8DC33C858}"/>
              </a:ext>
            </a:extLst>
          </p:cNvPr>
          <p:cNvSpPr/>
          <p:nvPr/>
        </p:nvSpPr>
        <p:spPr>
          <a:xfrm>
            <a:off x="695400" y="273992"/>
            <a:ext cx="1104528" cy="685373"/>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4F81BD">
                    <a:lumMod val="75000"/>
                  </a:srgbClr>
                </a:solidFill>
                <a:effectLst/>
                <a:uLnTx/>
                <a:uFillTx/>
                <a:latin typeface="Calibri" panose="020F0502020204030204"/>
                <a:ea typeface="+mn-ea"/>
                <a:cs typeface="+mn-cs"/>
              </a:rPr>
              <a:t>Lecture 8</a:t>
            </a:r>
          </a:p>
        </p:txBody>
      </p:sp>
      <p:sp>
        <p:nvSpPr>
          <p:cNvPr id="3" name="Rectangle: Rounded Corners 2">
            <a:extLst>
              <a:ext uri="{FF2B5EF4-FFF2-40B4-BE49-F238E27FC236}">
                <a16:creationId xmlns:a16="http://schemas.microsoft.com/office/drawing/2014/main" id="{0F2AC641-4D05-8DF2-61E3-A1B4F44C65D3}"/>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8</a:t>
            </a:r>
          </a:p>
        </p:txBody>
      </p:sp>
    </p:spTree>
    <p:extLst>
      <p:ext uri="{BB962C8B-B14F-4D97-AF65-F5344CB8AC3E}">
        <p14:creationId xmlns:p14="http://schemas.microsoft.com/office/powerpoint/2010/main" val="57141704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2265979" y="1336477"/>
            <a:ext cx="1777794" cy="461665"/>
          </a:xfrm>
          <a:prstGeom prst="rect">
            <a:avLst/>
          </a:prstGeom>
        </p:spPr>
        <p:txBody>
          <a:bodyPr wrap="none">
            <a:spAutoFit/>
          </a:bodyPr>
          <a:lstStyle/>
          <a:p>
            <a:r>
              <a:rPr lang="en-US" sz="2400" b="1" dirty="0">
                <a:solidFill>
                  <a:srgbClr val="C00000"/>
                </a:solidFill>
              </a:rPr>
              <a:t>Introduction</a:t>
            </a:r>
            <a:endParaRPr lang="ar-SA" sz="2400" b="1" dirty="0">
              <a:solidFill>
                <a:srgbClr val="C00000"/>
              </a:solidFill>
              <a:latin typeface="Book Antiqua" panose="02040602050305030304" pitchFamily="18" charset="0"/>
            </a:endParaRPr>
          </a:p>
        </p:txBody>
      </p:sp>
      <p:sp>
        <p:nvSpPr>
          <p:cNvPr id="6" name="مستطيل 5"/>
          <p:cNvSpPr/>
          <p:nvPr/>
        </p:nvSpPr>
        <p:spPr>
          <a:xfrm>
            <a:off x="2135561" y="1865237"/>
            <a:ext cx="4032447" cy="4093428"/>
          </a:xfrm>
          <a:prstGeom prst="rect">
            <a:avLst/>
          </a:prstGeom>
        </p:spPr>
        <p:txBody>
          <a:bodyPr wrap="square">
            <a:spAutoFit/>
          </a:bodyPr>
          <a:lstStyle/>
          <a:p>
            <a:pPr marL="342900" indent="-342900" algn="l" rtl="0">
              <a:buFont typeface="Arial" panose="020B0604020202020204" pitchFamily="34" charset="0"/>
              <a:buChar char="•"/>
            </a:pPr>
            <a:r>
              <a:rPr lang="en-US" sz="2000" b="1" dirty="0"/>
              <a:t>It is useful to begin study of these interdependent, partial descriptions of a project with an examination of the planning process </a:t>
            </a:r>
            <a:r>
              <a:rPr lang="en-US" sz="2000" b="1" dirty="0">
                <a:highlight>
                  <a:srgbClr val="00FFFF"/>
                </a:highlight>
              </a:rPr>
              <a:t>because this process is the foundation of all that follows.</a:t>
            </a:r>
          </a:p>
          <a:p>
            <a:pPr marL="342900" indent="-342900" algn="l" rtl="0">
              <a:buFont typeface="Arial" panose="020B0604020202020204" pitchFamily="34" charset="0"/>
              <a:buChar char="•"/>
            </a:pPr>
            <a:r>
              <a:rPr lang="en-US" sz="2000" b="1" dirty="0"/>
              <a:t>The problem is </a:t>
            </a:r>
            <a:r>
              <a:rPr lang="en-US" sz="2000" b="1" dirty="0">
                <a:highlight>
                  <a:srgbClr val="00FFFF"/>
                </a:highlight>
              </a:rPr>
              <a:t>that planning, budgeting, and scheduling are parts of the same basic process. They are considered separately only because we cannot write about all three at the same time.</a:t>
            </a:r>
            <a:endParaRPr lang="ar-SA" sz="2000" b="1" dirty="0">
              <a:highlight>
                <a:srgbClr val="00FFFF"/>
              </a:highlight>
            </a:endParaRPr>
          </a:p>
        </p:txBody>
      </p:sp>
      <p:pic>
        <p:nvPicPr>
          <p:cNvPr id="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12024" y="1567310"/>
            <a:ext cx="3782492" cy="39849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4FFB14C8-7C27-5A07-3CFC-A6D807793168}"/>
              </a:ext>
            </a:extLst>
          </p:cNvPr>
          <p:cNvSpPr/>
          <p:nvPr/>
        </p:nvSpPr>
        <p:spPr>
          <a:xfrm>
            <a:off x="695400" y="273992"/>
            <a:ext cx="1104528" cy="685373"/>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4F81BD">
                    <a:lumMod val="75000"/>
                  </a:srgbClr>
                </a:solidFill>
                <a:effectLst/>
                <a:uLnTx/>
                <a:uFillTx/>
                <a:latin typeface="Calibri" panose="020F0502020204030204"/>
                <a:ea typeface="+mn-ea"/>
                <a:cs typeface="+mn-cs"/>
              </a:rPr>
              <a:t>Lecture 8</a:t>
            </a:r>
          </a:p>
        </p:txBody>
      </p:sp>
      <p:sp>
        <p:nvSpPr>
          <p:cNvPr id="3" name="Rectangle: Rounded Corners 2">
            <a:extLst>
              <a:ext uri="{FF2B5EF4-FFF2-40B4-BE49-F238E27FC236}">
                <a16:creationId xmlns:a16="http://schemas.microsoft.com/office/drawing/2014/main" id="{62046A3C-9011-982B-82E5-38C45BFFC5FB}"/>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8</a:t>
            </a:r>
          </a:p>
        </p:txBody>
      </p:sp>
    </p:spTree>
    <p:extLst>
      <p:ext uri="{BB962C8B-B14F-4D97-AF65-F5344CB8AC3E}">
        <p14:creationId xmlns:p14="http://schemas.microsoft.com/office/powerpoint/2010/main" val="28478628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BEBA8EAE-BF5A-486C-A8C5-ECC9F3942E4B}">
                <a14:imgProps xmlns:a14="http://schemas.microsoft.com/office/drawing/2010/main">
                  <a14:imgLayer r:embed="rId3">
                    <a14:imgEffect>
                      <a14:colorTemperature colorTemp="7100"/>
                    </a14:imgEffect>
                  </a14:imgLayer>
                </a14:imgProps>
              </a:ext>
              <a:ext uri="{28A0092B-C50C-407E-A947-70E740481C1C}">
                <a14:useLocalDpi xmlns:a14="http://schemas.microsoft.com/office/drawing/2010/main" val="0"/>
              </a:ext>
            </a:extLst>
          </a:blip>
          <a:srcRect/>
          <a:stretch>
            <a:fillRect/>
          </a:stretch>
        </p:blipFill>
        <p:spPr bwMode="auto">
          <a:xfrm>
            <a:off x="3212019" y="4014039"/>
            <a:ext cx="6128743" cy="20932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572010" y="1179527"/>
            <a:ext cx="6768752" cy="424732"/>
          </a:xfrm>
          <a:prstGeom prst="rect">
            <a:avLst/>
          </a:prstGeom>
        </p:spPr>
        <p:txBody>
          <a:bodyPr wrap="square">
            <a:spAutoFit/>
          </a:bodyPr>
          <a:lstStyle/>
          <a:p>
            <a:pPr algn="ctr">
              <a:lnSpc>
                <a:spcPct val="90000"/>
              </a:lnSpc>
              <a:spcBef>
                <a:spcPct val="0"/>
              </a:spcBef>
            </a:pPr>
            <a:r>
              <a:rPr lang="en-US" altLang="ar-SA" sz="2400" b="1" dirty="0">
                <a:solidFill>
                  <a:srgbClr val="C00000"/>
                </a:solidFill>
                <a:latin typeface="Book Antiqua" panose="02040602050305030304" pitchFamily="18" charset="0"/>
              </a:rPr>
              <a:t>Project Scheduling</a:t>
            </a:r>
          </a:p>
        </p:txBody>
      </p:sp>
      <p:sp>
        <p:nvSpPr>
          <p:cNvPr id="7" name="مستطيل 6"/>
          <p:cNvSpPr/>
          <p:nvPr/>
        </p:nvSpPr>
        <p:spPr>
          <a:xfrm>
            <a:off x="2045340" y="2132856"/>
            <a:ext cx="8085197" cy="1754326"/>
          </a:xfrm>
          <a:prstGeom prst="rect">
            <a:avLst/>
          </a:prstGeom>
        </p:spPr>
        <p:txBody>
          <a:bodyPr wrap="square">
            <a:spAutoFit/>
          </a:bodyPr>
          <a:lstStyle/>
          <a:p>
            <a:pPr algn="l" rtl="0">
              <a:lnSpc>
                <a:spcPct val="90000"/>
              </a:lnSpc>
              <a:buClr>
                <a:schemeClr val="accent1"/>
              </a:buClr>
              <a:buFont typeface="Wingdings" panose="05000000000000000000" pitchFamily="2" charset="2"/>
              <a:buChar char="q"/>
            </a:pPr>
            <a:r>
              <a:rPr lang="en-US" altLang="ar-SA" sz="2400" b="1" dirty="0">
                <a:latin typeface="Book Antiqua" panose="02040602050305030304" pitchFamily="18" charset="0"/>
              </a:rPr>
              <a:t>Identifying precedence relationships. </a:t>
            </a:r>
          </a:p>
          <a:p>
            <a:pPr algn="l" rtl="0">
              <a:lnSpc>
                <a:spcPct val="90000"/>
              </a:lnSpc>
              <a:buClr>
                <a:schemeClr val="accent1"/>
              </a:buClr>
              <a:buFont typeface="Wingdings" panose="05000000000000000000" pitchFamily="2" charset="2"/>
              <a:buChar char="q"/>
            </a:pPr>
            <a:r>
              <a:rPr lang="en-US" altLang="ar-SA" sz="2400" b="1" dirty="0">
                <a:latin typeface="Book Antiqua" panose="02040602050305030304" pitchFamily="18" charset="0"/>
              </a:rPr>
              <a:t>Sequencing activities.</a:t>
            </a:r>
          </a:p>
          <a:p>
            <a:pPr algn="l" rtl="0">
              <a:lnSpc>
                <a:spcPct val="90000"/>
              </a:lnSpc>
              <a:buClr>
                <a:schemeClr val="accent1"/>
              </a:buClr>
              <a:buFont typeface="Wingdings" panose="05000000000000000000" pitchFamily="2" charset="2"/>
              <a:buChar char="q"/>
            </a:pPr>
            <a:r>
              <a:rPr lang="en-US" altLang="ar-SA" sz="2400" b="1" dirty="0">
                <a:latin typeface="Book Antiqua" panose="02040602050305030304" pitchFamily="18" charset="0"/>
              </a:rPr>
              <a:t>Determining activity times &amp; costs.</a:t>
            </a:r>
          </a:p>
          <a:p>
            <a:pPr algn="l" rtl="0">
              <a:lnSpc>
                <a:spcPct val="90000"/>
              </a:lnSpc>
              <a:buClr>
                <a:schemeClr val="accent1"/>
              </a:buClr>
              <a:buFont typeface="Wingdings" panose="05000000000000000000" pitchFamily="2" charset="2"/>
              <a:buChar char="q"/>
            </a:pPr>
            <a:r>
              <a:rPr lang="en-US" altLang="ar-SA" sz="2400" b="1" dirty="0">
                <a:latin typeface="Book Antiqua" panose="02040602050305030304" pitchFamily="18" charset="0"/>
              </a:rPr>
              <a:t>Estimating material &amp; worker requirements.</a:t>
            </a:r>
          </a:p>
          <a:p>
            <a:pPr algn="l" rtl="0">
              <a:lnSpc>
                <a:spcPct val="90000"/>
              </a:lnSpc>
              <a:buClr>
                <a:schemeClr val="accent1"/>
              </a:buClr>
              <a:buFont typeface="Wingdings" panose="05000000000000000000" pitchFamily="2" charset="2"/>
              <a:buChar char="q"/>
            </a:pPr>
            <a:r>
              <a:rPr lang="en-US" altLang="ar-SA" sz="2400" b="1" dirty="0">
                <a:latin typeface="Book Antiqua" panose="02040602050305030304" pitchFamily="18" charset="0"/>
              </a:rPr>
              <a:t>Determining critical activities</a:t>
            </a:r>
            <a:r>
              <a:rPr lang="en-US" altLang="ar-SA" sz="2400" dirty="0">
                <a:latin typeface="Book Antiqua" panose="02040602050305030304" pitchFamily="18" charset="0"/>
              </a:rPr>
              <a:t>.</a:t>
            </a:r>
          </a:p>
        </p:txBody>
      </p:sp>
      <p:sp>
        <p:nvSpPr>
          <p:cNvPr id="6" name="Rectangle: Rounded Corners 5">
            <a:extLst>
              <a:ext uri="{FF2B5EF4-FFF2-40B4-BE49-F238E27FC236}">
                <a16:creationId xmlns:a16="http://schemas.microsoft.com/office/drawing/2014/main" id="{8C65552B-16A9-D4CF-3C0B-E3399071E1D7}"/>
              </a:ext>
            </a:extLst>
          </p:cNvPr>
          <p:cNvSpPr/>
          <p:nvPr/>
        </p:nvSpPr>
        <p:spPr>
          <a:xfrm>
            <a:off x="551384" y="273992"/>
            <a:ext cx="1248544" cy="685373"/>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solidFill>
                  <a:srgbClr val="4F81BD">
                    <a:lumMod val="75000"/>
                  </a:srgbClr>
                </a:solidFill>
                <a:effectLst/>
                <a:uLnTx/>
                <a:uFillTx/>
                <a:latin typeface="Calibri" panose="020F0502020204030204"/>
                <a:ea typeface="+mn-ea"/>
                <a:cs typeface="+mn-cs"/>
              </a:rPr>
              <a:t>Lecture 8</a:t>
            </a:r>
          </a:p>
        </p:txBody>
      </p:sp>
      <p:sp>
        <p:nvSpPr>
          <p:cNvPr id="2" name="Rectangle: Rounded Corners 1">
            <a:extLst>
              <a:ext uri="{FF2B5EF4-FFF2-40B4-BE49-F238E27FC236}">
                <a16:creationId xmlns:a16="http://schemas.microsoft.com/office/drawing/2014/main" id="{88E03112-8411-38F7-2953-DCA1B195B17C}"/>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8</a:t>
            </a:r>
          </a:p>
        </p:txBody>
      </p:sp>
    </p:spTree>
    <p:extLst>
      <p:ext uri="{BB962C8B-B14F-4D97-AF65-F5344CB8AC3E}">
        <p14:creationId xmlns:p14="http://schemas.microsoft.com/office/powerpoint/2010/main" val="29052374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مستطيل 8"/>
          <p:cNvSpPr/>
          <p:nvPr/>
        </p:nvSpPr>
        <p:spPr>
          <a:xfrm>
            <a:off x="1847468" y="1844824"/>
            <a:ext cx="4104516" cy="3416320"/>
          </a:xfrm>
          <a:prstGeom prst="rect">
            <a:avLst/>
          </a:prstGeom>
        </p:spPr>
        <p:txBody>
          <a:bodyPr wrap="square">
            <a:spAutoFit/>
          </a:bodyPr>
          <a:lstStyle/>
          <a:p>
            <a:pPr marL="342900" indent="-342900" algn="l" rtl="0">
              <a:lnSpc>
                <a:spcPct val="90000"/>
              </a:lnSpc>
              <a:buClr>
                <a:schemeClr val="accent1"/>
              </a:buClr>
              <a:buFont typeface="Arial" panose="020B0604020202020204" pitchFamily="34" charset="0"/>
              <a:buChar char="•"/>
            </a:pPr>
            <a:r>
              <a:rPr lang="en-US" altLang="ar-SA" sz="2000" dirty="0"/>
              <a:t>Shows the relationship of each activity to others and to the whole project.</a:t>
            </a:r>
          </a:p>
          <a:p>
            <a:pPr marL="342900" indent="-342900" algn="l" rtl="0">
              <a:lnSpc>
                <a:spcPct val="90000"/>
              </a:lnSpc>
              <a:buClr>
                <a:schemeClr val="accent1"/>
              </a:buClr>
              <a:buFont typeface="Arial" panose="020B0604020202020204" pitchFamily="34" charset="0"/>
              <a:buChar char="•"/>
            </a:pPr>
            <a:r>
              <a:rPr lang="en-US" altLang="ar-SA" sz="2000" dirty="0"/>
              <a:t>Identifies the precedence relationships among activities.</a:t>
            </a:r>
          </a:p>
          <a:p>
            <a:pPr marL="342900" indent="-342900" algn="l" rtl="0">
              <a:lnSpc>
                <a:spcPct val="90000"/>
              </a:lnSpc>
              <a:buClr>
                <a:schemeClr val="accent1"/>
              </a:buClr>
              <a:buFont typeface="Arial" panose="020B0604020202020204" pitchFamily="34" charset="0"/>
              <a:buChar char="•"/>
            </a:pPr>
            <a:r>
              <a:rPr lang="en-US" altLang="ar-SA" sz="2000" dirty="0"/>
              <a:t>Encourages the setting of realistic time and cost estimates for each activity.</a:t>
            </a:r>
          </a:p>
          <a:p>
            <a:pPr marL="342900" indent="-342900" algn="l" rtl="0">
              <a:lnSpc>
                <a:spcPct val="90000"/>
              </a:lnSpc>
              <a:buClr>
                <a:schemeClr val="accent1"/>
              </a:buClr>
              <a:buFont typeface="Arial" panose="020B0604020202020204" pitchFamily="34" charset="0"/>
              <a:buChar char="•"/>
            </a:pPr>
            <a:r>
              <a:rPr lang="en-US" altLang="ar-SA" sz="2000" dirty="0"/>
              <a:t>Helps make better use of people, money, and material resources by identifying critical bottlenecks in the project.</a:t>
            </a:r>
          </a:p>
        </p:txBody>
      </p:sp>
      <p:sp>
        <p:nvSpPr>
          <p:cNvPr id="10" name="مستطيل 9"/>
          <p:cNvSpPr/>
          <p:nvPr/>
        </p:nvSpPr>
        <p:spPr>
          <a:xfrm>
            <a:off x="3071665" y="1203223"/>
            <a:ext cx="5481051" cy="424732"/>
          </a:xfrm>
          <a:prstGeom prst="rect">
            <a:avLst/>
          </a:prstGeom>
        </p:spPr>
        <p:txBody>
          <a:bodyPr wrap="none">
            <a:spAutoFit/>
          </a:bodyPr>
          <a:lstStyle/>
          <a:p>
            <a:pPr algn="ctr">
              <a:lnSpc>
                <a:spcPct val="90000"/>
              </a:lnSpc>
              <a:spcBef>
                <a:spcPct val="0"/>
              </a:spcBef>
            </a:pPr>
            <a:r>
              <a:rPr lang="en-US" altLang="ar-SA" sz="2400" b="1" dirty="0">
                <a:solidFill>
                  <a:srgbClr val="C00000"/>
                </a:solidFill>
                <a:latin typeface="Arial Black" panose="020B0A04020102020204" pitchFamily="34" charset="0"/>
              </a:rPr>
              <a:t>Purposes of Project Scheduling</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19235" y="1844825"/>
            <a:ext cx="4486733" cy="3627437"/>
          </a:xfrm>
          <a:prstGeom prst="rect">
            <a:avLst/>
          </a:prstGeom>
          <a:noFill/>
          <a:ln>
            <a:noFill/>
          </a:ln>
          <a:effectLst>
            <a:outerShdw dist="35921" dir="2700000" algn="ctr" rotWithShape="0">
              <a:schemeClr val="bg2"/>
            </a:outerShdw>
            <a:softEdge rad="1651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Rounded Corners 4">
            <a:extLst>
              <a:ext uri="{FF2B5EF4-FFF2-40B4-BE49-F238E27FC236}">
                <a16:creationId xmlns:a16="http://schemas.microsoft.com/office/drawing/2014/main" id="{FD4292D8-3D9B-A373-2089-4CF1755CF453}"/>
              </a:ext>
            </a:extLst>
          </p:cNvPr>
          <p:cNvSpPr/>
          <p:nvPr/>
        </p:nvSpPr>
        <p:spPr>
          <a:xfrm>
            <a:off x="551384" y="273993"/>
            <a:ext cx="1248544" cy="639654"/>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solidFill>
                  <a:srgbClr val="4F81BD">
                    <a:lumMod val="75000"/>
                  </a:srgbClr>
                </a:solidFill>
                <a:effectLst/>
                <a:uLnTx/>
                <a:uFillTx/>
                <a:latin typeface="Calibri" panose="020F0502020204030204"/>
                <a:ea typeface="+mn-ea"/>
                <a:cs typeface="+mn-cs"/>
              </a:rPr>
              <a:t>Lecture 8</a:t>
            </a:r>
          </a:p>
        </p:txBody>
      </p:sp>
      <p:sp>
        <p:nvSpPr>
          <p:cNvPr id="2" name="Rectangle: Rounded Corners 1">
            <a:extLst>
              <a:ext uri="{FF2B5EF4-FFF2-40B4-BE49-F238E27FC236}">
                <a16:creationId xmlns:a16="http://schemas.microsoft.com/office/drawing/2014/main" id="{FAB1F868-CAE9-ADEA-C39E-E93B696C69E1}"/>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8</a:t>
            </a:r>
          </a:p>
        </p:txBody>
      </p:sp>
    </p:spTree>
    <p:extLst>
      <p:ext uri="{BB962C8B-B14F-4D97-AF65-F5344CB8AC3E}">
        <p14:creationId xmlns:p14="http://schemas.microsoft.com/office/powerpoint/2010/main" val="33108820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1960476" y="1034734"/>
            <a:ext cx="3912840" cy="954107"/>
          </a:xfrm>
          <a:prstGeom prst="rect">
            <a:avLst/>
          </a:prstGeom>
        </p:spPr>
        <p:txBody>
          <a:bodyPr wrap="square">
            <a:spAutoFit/>
          </a:bodyPr>
          <a:lstStyle/>
          <a:p>
            <a:pPr algn="l" rtl="0"/>
            <a:r>
              <a:rPr lang="en-US" sz="2800" b="1" dirty="0">
                <a:solidFill>
                  <a:srgbClr val="C00000"/>
                </a:solidFill>
              </a:rPr>
              <a:t>PERT and CPM Networks</a:t>
            </a:r>
            <a:br>
              <a:rPr lang="ar-SA" sz="2800" dirty="0">
                <a:solidFill>
                  <a:srgbClr val="C00000"/>
                </a:solidFill>
              </a:rPr>
            </a:br>
            <a:endParaRPr lang="ar-SA" sz="2800" b="1" dirty="0">
              <a:solidFill>
                <a:srgbClr val="C00000"/>
              </a:solidFill>
              <a:latin typeface="Book Antiqua" panose="02040602050305030304" pitchFamily="18" charset="0"/>
            </a:endParaRPr>
          </a:p>
        </p:txBody>
      </p:sp>
      <p:sp>
        <p:nvSpPr>
          <p:cNvPr id="8" name="مستطيل 7"/>
          <p:cNvSpPr/>
          <p:nvPr/>
        </p:nvSpPr>
        <p:spPr>
          <a:xfrm>
            <a:off x="1960475" y="1659572"/>
            <a:ext cx="6223239" cy="3785652"/>
          </a:xfrm>
          <a:prstGeom prst="rect">
            <a:avLst/>
          </a:prstGeom>
        </p:spPr>
        <p:txBody>
          <a:bodyPr wrap="square">
            <a:spAutoFit/>
          </a:bodyPr>
          <a:lstStyle/>
          <a:p>
            <a:pPr algn="l" rtl="0"/>
            <a:r>
              <a:rPr lang="en-US" sz="2000" b="1" dirty="0">
                <a:solidFill>
                  <a:srgbClr val="C00000"/>
                </a:solidFill>
              </a:rPr>
              <a:t>Program Evaluation Review Technique (PERT) </a:t>
            </a:r>
          </a:p>
          <a:p>
            <a:pPr algn="l" rtl="0"/>
            <a:r>
              <a:rPr lang="en-US" sz="2000" dirty="0"/>
              <a:t>is a project management planning tool used to calculate the amount of time it will take to realistically finish a project. </a:t>
            </a:r>
            <a:r>
              <a:rPr lang="en-US" sz="2000" dirty="0">
                <a:highlight>
                  <a:srgbClr val="00FFFF"/>
                </a:highlight>
              </a:rPr>
              <a:t>PERT charts are used to plan tasks within a project — making it easier to schedule deliverables and coordinate with team members.</a:t>
            </a:r>
          </a:p>
          <a:p>
            <a:pPr algn="l" rtl="0"/>
            <a:r>
              <a:rPr lang="en-US" sz="2000" b="1" dirty="0">
                <a:solidFill>
                  <a:srgbClr val="C00000"/>
                </a:solidFill>
              </a:rPr>
              <a:t>The critical path method (CPM) </a:t>
            </a:r>
            <a:r>
              <a:rPr lang="en-US" sz="2000" dirty="0"/>
              <a:t>is a technique where </a:t>
            </a:r>
            <a:r>
              <a:rPr lang="en-US" sz="2000" dirty="0">
                <a:highlight>
                  <a:srgbClr val="00FFFF"/>
                </a:highlight>
              </a:rPr>
              <a:t>you identify tasks that are necessary for project completion and determine scheduling flexibilities</a:t>
            </a:r>
            <a:r>
              <a:rPr lang="en-US" sz="2000" dirty="0"/>
              <a:t>. A critical path in project management is the longest sequence of activities that must be finished on time </a:t>
            </a:r>
            <a:r>
              <a:rPr lang="ar-EG" sz="2000" dirty="0" err="1"/>
              <a:t>for</a:t>
            </a:r>
            <a:r>
              <a:rPr lang="en-US" sz="2000" dirty="0"/>
              <a:t> the entire project to be complete.</a:t>
            </a:r>
          </a:p>
        </p:txBody>
      </p:sp>
      <p:pic>
        <p:nvPicPr>
          <p:cNvPr id="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56240" y="1602375"/>
            <a:ext cx="3168353" cy="38197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Rounded Corners 4">
            <a:extLst>
              <a:ext uri="{FF2B5EF4-FFF2-40B4-BE49-F238E27FC236}">
                <a16:creationId xmlns:a16="http://schemas.microsoft.com/office/drawing/2014/main" id="{3B6F45DB-98C3-B140-B74B-EF2F9CCAC265}"/>
              </a:ext>
            </a:extLst>
          </p:cNvPr>
          <p:cNvSpPr/>
          <p:nvPr/>
        </p:nvSpPr>
        <p:spPr>
          <a:xfrm>
            <a:off x="623392" y="273993"/>
            <a:ext cx="1176536" cy="760742"/>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4F81BD">
                    <a:lumMod val="75000"/>
                  </a:srgbClr>
                </a:solidFill>
                <a:effectLst/>
                <a:uLnTx/>
                <a:uFillTx/>
                <a:latin typeface="Calibri" panose="020F0502020204030204"/>
                <a:ea typeface="+mn-ea"/>
                <a:cs typeface="+mn-cs"/>
              </a:rPr>
              <a:t>Lecture 8</a:t>
            </a:r>
          </a:p>
        </p:txBody>
      </p:sp>
      <p:sp>
        <p:nvSpPr>
          <p:cNvPr id="2" name="Rectangle: Rounded Corners 1">
            <a:extLst>
              <a:ext uri="{FF2B5EF4-FFF2-40B4-BE49-F238E27FC236}">
                <a16:creationId xmlns:a16="http://schemas.microsoft.com/office/drawing/2014/main" id="{6C5513E1-FC19-C0FE-188D-2AD22B40FAAD}"/>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8</a:t>
            </a:r>
          </a:p>
        </p:txBody>
      </p:sp>
    </p:spTree>
    <p:extLst>
      <p:ext uri="{BB962C8B-B14F-4D97-AF65-F5344CB8AC3E}">
        <p14:creationId xmlns:p14="http://schemas.microsoft.com/office/powerpoint/2010/main" val="25448560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2442760" y="1096428"/>
            <a:ext cx="6137517" cy="830997"/>
          </a:xfrm>
          <a:prstGeom prst="rect">
            <a:avLst/>
          </a:prstGeom>
        </p:spPr>
        <p:txBody>
          <a:bodyPr wrap="square">
            <a:spAutoFit/>
          </a:bodyPr>
          <a:lstStyle/>
          <a:p>
            <a:pPr algn="l"/>
            <a:r>
              <a:rPr lang="en-US" sz="2400" b="1" i="1" dirty="0">
                <a:solidFill>
                  <a:srgbClr val="C00000"/>
                </a:solidFill>
              </a:rPr>
              <a:t>The Language of PERT/CPM</a:t>
            </a:r>
            <a:br>
              <a:rPr lang="en-US" sz="2400" b="1" i="1" dirty="0">
                <a:solidFill>
                  <a:srgbClr val="C00000"/>
                </a:solidFill>
              </a:rPr>
            </a:br>
            <a:endParaRPr lang="ar-SA" sz="2400" b="1" dirty="0">
              <a:solidFill>
                <a:srgbClr val="C00000"/>
              </a:solidFill>
              <a:latin typeface="Book Antiqua" panose="02040602050305030304" pitchFamily="18" charset="0"/>
            </a:endParaRPr>
          </a:p>
        </p:txBody>
      </p:sp>
      <p:sp>
        <p:nvSpPr>
          <p:cNvPr id="5" name="مستطيل 4"/>
          <p:cNvSpPr/>
          <p:nvPr/>
        </p:nvSpPr>
        <p:spPr>
          <a:xfrm>
            <a:off x="2207568" y="1927425"/>
            <a:ext cx="3600400" cy="3693319"/>
          </a:xfrm>
          <a:prstGeom prst="rect">
            <a:avLst/>
          </a:prstGeom>
        </p:spPr>
        <p:txBody>
          <a:bodyPr wrap="square">
            <a:spAutoFit/>
          </a:bodyPr>
          <a:lstStyle/>
          <a:p>
            <a:pPr algn="l" rtl="0"/>
            <a:r>
              <a:rPr lang="en-US" b="1" dirty="0">
                <a:solidFill>
                  <a:srgbClr val="FF0000"/>
                </a:solidFill>
              </a:rPr>
              <a:t>Activity</a:t>
            </a:r>
            <a:r>
              <a:rPr lang="en-US" b="1" dirty="0"/>
              <a:t> </a:t>
            </a:r>
            <a:r>
              <a:rPr lang="en-US" dirty="0"/>
              <a:t>— A task or </a:t>
            </a:r>
            <a:r>
              <a:rPr lang="en-US" dirty="0">
                <a:highlight>
                  <a:srgbClr val="00FFFF"/>
                </a:highlight>
              </a:rPr>
              <a:t>set of tasks </a:t>
            </a:r>
            <a:r>
              <a:rPr lang="en-US" dirty="0"/>
              <a:t>required by the project. Activities use resources and time.</a:t>
            </a:r>
          </a:p>
          <a:p>
            <a:pPr algn="l" rtl="0"/>
            <a:r>
              <a:rPr lang="en-US" b="1" dirty="0">
                <a:solidFill>
                  <a:srgbClr val="FF0000"/>
                </a:solidFill>
              </a:rPr>
              <a:t>Event</a:t>
            </a:r>
            <a:r>
              <a:rPr lang="en-US" b="1" dirty="0"/>
              <a:t> </a:t>
            </a:r>
            <a:r>
              <a:rPr lang="en-US" dirty="0"/>
              <a:t>— An identifiable state </a:t>
            </a:r>
            <a:r>
              <a:rPr lang="en-US" dirty="0">
                <a:highlight>
                  <a:srgbClr val="00FFFF"/>
                </a:highlight>
              </a:rPr>
              <a:t>resulting from the completion of one or more activities</a:t>
            </a:r>
            <a:r>
              <a:rPr lang="en-US" dirty="0"/>
              <a:t>. Events consume no resources or time. Before an event can be </a:t>
            </a:r>
            <a:r>
              <a:rPr lang="en-US" i="1" dirty="0"/>
              <a:t>achieved </a:t>
            </a:r>
            <a:r>
              <a:rPr lang="en-US" dirty="0"/>
              <a:t>or </a:t>
            </a:r>
            <a:r>
              <a:rPr lang="en-US" i="1" dirty="0"/>
              <a:t>realized</a:t>
            </a:r>
            <a:r>
              <a:rPr lang="en-US" dirty="0"/>
              <a:t>, all its predecessor activities must be completed.</a:t>
            </a:r>
          </a:p>
          <a:p>
            <a:pPr algn="l" rtl="0"/>
            <a:r>
              <a:rPr lang="en-US" b="1" dirty="0">
                <a:solidFill>
                  <a:srgbClr val="FF0000"/>
                </a:solidFill>
              </a:rPr>
              <a:t>Milestones</a:t>
            </a:r>
            <a:r>
              <a:rPr lang="en-US" b="1" dirty="0"/>
              <a:t> </a:t>
            </a:r>
            <a:r>
              <a:rPr lang="en-US" dirty="0"/>
              <a:t>— Identifiable and </a:t>
            </a:r>
            <a:r>
              <a:rPr lang="en-US" dirty="0">
                <a:highlight>
                  <a:srgbClr val="00FFFF"/>
                </a:highlight>
              </a:rPr>
              <a:t>noteworthy events marking significant progress</a:t>
            </a:r>
            <a:r>
              <a:rPr lang="en-US" dirty="0"/>
              <a:t> on the project.</a:t>
            </a:r>
            <a:endParaRPr lang="ar-SA" dirty="0"/>
          </a:p>
        </p:txBody>
      </p:sp>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51985" y="1844824"/>
            <a:ext cx="4464496" cy="3528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Rounded Corners 6">
            <a:extLst>
              <a:ext uri="{FF2B5EF4-FFF2-40B4-BE49-F238E27FC236}">
                <a16:creationId xmlns:a16="http://schemas.microsoft.com/office/drawing/2014/main" id="{0420C6D0-9459-FC66-87FB-0231A83826C3}"/>
              </a:ext>
            </a:extLst>
          </p:cNvPr>
          <p:cNvSpPr/>
          <p:nvPr/>
        </p:nvSpPr>
        <p:spPr>
          <a:xfrm>
            <a:off x="606556" y="273993"/>
            <a:ext cx="1193372" cy="776718"/>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4F81BD">
                    <a:lumMod val="75000"/>
                  </a:srgbClr>
                </a:solidFill>
                <a:effectLst/>
                <a:uLnTx/>
                <a:uFillTx/>
                <a:latin typeface="Calibri" panose="020F0502020204030204"/>
                <a:ea typeface="+mn-ea"/>
                <a:cs typeface="+mn-cs"/>
              </a:rPr>
              <a:t>Lecture 8</a:t>
            </a:r>
          </a:p>
        </p:txBody>
      </p:sp>
      <p:sp>
        <p:nvSpPr>
          <p:cNvPr id="2" name="Rectangle: Rounded Corners 1">
            <a:extLst>
              <a:ext uri="{FF2B5EF4-FFF2-40B4-BE49-F238E27FC236}">
                <a16:creationId xmlns:a16="http://schemas.microsoft.com/office/drawing/2014/main" id="{ED32A5EA-73F5-D55F-2C09-D8B065FC363B}"/>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8</a:t>
            </a:r>
          </a:p>
        </p:txBody>
      </p:sp>
    </p:spTree>
    <p:extLst>
      <p:ext uri="{BB962C8B-B14F-4D97-AF65-F5344CB8AC3E}">
        <p14:creationId xmlns:p14="http://schemas.microsoft.com/office/powerpoint/2010/main" val="259397782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2135560" y="662364"/>
            <a:ext cx="4608512" cy="1077218"/>
          </a:xfrm>
          <a:prstGeom prst="rect">
            <a:avLst/>
          </a:prstGeom>
        </p:spPr>
        <p:txBody>
          <a:bodyPr wrap="square">
            <a:spAutoFit/>
          </a:bodyPr>
          <a:lstStyle/>
          <a:p>
            <a:pPr algn="l" rtl="0"/>
            <a:br>
              <a:rPr lang="en-US" dirty="0"/>
            </a:br>
            <a:r>
              <a:rPr lang="en-US" sz="2800" i="1" dirty="0"/>
              <a:t>The Language of PERT/CPM</a:t>
            </a:r>
            <a:br>
              <a:rPr lang="en-US" i="1" dirty="0"/>
            </a:br>
            <a:endParaRPr lang="ar-SA" dirty="0"/>
          </a:p>
        </p:txBody>
      </p:sp>
      <p:sp>
        <p:nvSpPr>
          <p:cNvPr id="7" name="مستطيل 6"/>
          <p:cNvSpPr/>
          <p:nvPr/>
        </p:nvSpPr>
        <p:spPr>
          <a:xfrm>
            <a:off x="1981692" y="1604260"/>
            <a:ext cx="3898284" cy="3693319"/>
          </a:xfrm>
          <a:prstGeom prst="rect">
            <a:avLst/>
          </a:prstGeom>
        </p:spPr>
        <p:txBody>
          <a:bodyPr wrap="square">
            <a:spAutoFit/>
          </a:bodyPr>
          <a:lstStyle/>
          <a:p>
            <a:pPr algn="l" rtl="0"/>
            <a:r>
              <a:rPr lang="en-US" b="1" dirty="0">
                <a:solidFill>
                  <a:srgbClr val="FF0000"/>
                </a:solidFill>
              </a:rPr>
              <a:t>Network</a:t>
            </a:r>
            <a:r>
              <a:rPr lang="en-US" b="1" dirty="0"/>
              <a:t> </a:t>
            </a:r>
            <a:r>
              <a:rPr lang="en-US" dirty="0"/>
              <a:t>— </a:t>
            </a:r>
            <a:r>
              <a:rPr lang="en-US" dirty="0">
                <a:highlight>
                  <a:srgbClr val="00FFFF"/>
                </a:highlight>
              </a:rPr>
              <a:t>A diagram of nodes (may represent activities or events) </a:t>
            </a:r>
            <a:r>
              <a:rPr lang="en-US" dirty="0"/>
              <a:t>connected by directional arcs (may represent activities or simply show technological dependence) that defines the project </a:t>
            </a:r>
            <a:r>
              <a:rPr lang="en-US" dirty="0">
                <a:highlight>
                  <a:srgbClr val="00FFFF"/>
                </a:highlight>
              </a:rPr>
              <a:t>and illustrates the technological relationships of all activities</a:t>
            </a:r>
            <a:r>
              <a:rPr lang="en-US" dirty="0"/>
              <a:t>. Networks are usually drawn with a “ </a:t>
            </a:r>
            <a:r>
              <a:rPr lang="en-US" dirty="0">
                <a:highlight>
                  <a:srgbClr val="00FFFF"/>
                </a:highlight>
              </a:rPr>
              <a:t>Start ” node on the left and a “ Finish ” node on the right. </a:t>
            </a:r>
            <a:r>
              <a:rPr lang="en-US" dirty="0"/>
              <a:t>Arcs are always tipped with an arrowhead to show the direction of precedence, that is, from </a:t>
            </a:r>
            <a:r>
              <a:rPr lang="en-US" dirty="0">
                <a:highlight>
                  <a:srgbClr val="00FFFF"/>
                </a:highlight>
              </a:rPr>
              <a:t>predecessors to successors</a:t>
            </a:r>
            <a:r>
              <a:rPr lang="en-US" dirty="0"/>
              <a:t>.</a:t>
            </a:r>
            <a:endParaRPr lang="ar-SA"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40016" y="1697038"/>
            <a:ext cx="4176464" cy="3467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72520BBC-9093-1BBF-0924-6A998ED8C61D}"/>
              </a:ext>
            </a:extLst>
          </p:cNvPr>
          <p:cNvSpPr/>
          <p:nvPr/>
        </p:nvSpPr>
        <p:spPr>
          <a:xfrm>
            <a:off x="606556" y="273993"/>
            <a:ext cx="1193372" cy="776718"/>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000" b="1" i="0" u="none" strike="noStrike" kern="0" cap="none" spc="0" normalizeH="0" baseline="0" noProof="0" dirty="0">
                <a:ln>
                  <a:noFill/>
                </a:ln>
                <a:solidFill>
                  <a:srgbClr val="4F81BD">
                    <a:lumMod val="75000"/>
                  </a:srgbClr>
                </a:solidFill>
                <a:effectLst/>
                <a:uLnTx/>
                <a:uFillTx/>
                <a:latin typeface="Calibri" panose="020F0502020204030204"/>
                <a:ea typeface="+mn-ea"/>
                <a:cs typeface="+mn-cs"/>
              </a:rPr>
              <a:t>Lecture 8</a:t>
            </a:r>
          </a:p>
        </p:txBody>
      </p:sp>
      <p:sp>
        <p:nvSpPr>
          <p:cNvPr id="3" name="Rectangle: Rounded Corners 2">
            <a:extLst>
              <a:ext uri="{FF2B5EF4-FFF2-40B4-BE49-F238E27FC236}">
                <a16:creationId xmlns:a16="http://schemas.microsoft.com/office/drawing/2014/main" id="{F98D3B1C-8ED5-47DB-7807-45BAC8A58DD6}"/>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8</a:t>
            </a:r>
          </a:p>
        </p:txBody>
      </p:sp>
    </p:spTree>
    <p:extLst>
      <p:ext uri="{BB962C8B-B14F-4D97-AF65-F5344CB8AC3E}">
        <p14:creationId xmlns:p14="http://schemas.microsoft.com/office/powerpoint/2010/main" val="33462797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207568" y="1189202"/>
            <a:ext cx="4088454" cy="1015663"/>
          </a:xfrm>
          <a:prstGeom prst="rect">
            <a:avLst/>
          </a:prstGeom>
        </p:spPr>
        <p:txBody>
          <a:bodyPr wrap="square">
            <a:spAutoFit/>
          </a:bodyPr>
          <a:lstStyle/>
          <a:p>
            <a:pPr algn="l" rtl="0"/>
            <a:r>
              <a:rPr lang="en-US" sz="2000" b="1" i="1" dirty="0">
                <a:solidFill>
                  <a:srgbClr val="C00000"/>
                </a:solidFill>
              </a:rPr>
              <a:t>The Language of PERT/CPM</a:t>
            </a:r>
            <a:br>
              <a:rPr lang="en-US" sz="2000" b="1" i="1" dirty="0">
                <a:solidFill>
                  <a:srgbClr val="C00000"/>
                </a:solidFill>
              </a:rPr>
            </a:br>
            <a:br>
              <a:rPr lang="en-US" sz="2000" b="1" i="1" dirty="0">
                <a:solidFill>
                  <a:srgbClr val="C00000"/>
                </a:solidFill>
              </a:rPr>
            </a:br>
            <a:endParaRPr lang="ar-SA" sz="2000" b="1" dirty="0">
              <a:solidFill>
                <a:srgbClr val="C00000"/>
              </a:solidFill>
            </a:endParaRPr>
          </a:p>
        </p:txBody>
      </p:sp>
      <p:sp>
        <p:nvSpPr>
          <p:cNvPr id="7" name="مستطيل 6"/>
          <p:cNvSpPr/>
          <p:nvPr/>
        </p:nvSpPr>
        <p:spPr>
          <a:xfrm>
            <a:off x="1991544" y="1772816"/>
            <a:ext cx="3528392" cy="3416320"/>
          </a:xfrm>
          <a:prstGeom prst="rect">
            <a:avLst/>
          </a:prstGeom>
        </p:spPr>
        <p:txBody>
          <a:bodyPr wrap="square">
            <a:spAutoFit/>
          </a:bodyPr>
          <a:lstStyle/>
          <a:p>
            <a:pPr marL="285750" indent="-285750" algn="l" rtl="0">
              <a:buFont typeface="Arial" panose="020B0604020202020204" pitchFamily="34" charset="0"/>
              <a:buChar char="•"/>
            </a:pPr>
            <a:r>
              <a:rPr lang="en-US" b="1" dirty="0">
                <a:solidFill>
                  <a:srgbClr val="FF0000"/>
                </a:solidFill>
              </a:rPr>
              <a:t>Path</a:t>
            </a:r>
            <a:r>
              <a:rPr lang="en-US" b="1" dirty="0"/>
              <a:t> </a:t>
            </a:r>
            <a:r>
              <a:rPr lang="en-US" dirty="0"/>
              <a:t>— A series of connected activities between any two events in a network.</a:t>
            </a:r>
          </a:p>
          <a:p>
            <a:pPr marL="285750" indent="-285750" algn="l" rtl="0">
              <a:buFont typeface="Arial" panose="020B0604020202020204" pitchFamily="34" charset="0"/>
              <a:buChar char="•"/>
            </a:pPr>
            <a:r>
              <a:rPr lang="en-US" b="1" dirty="0">
                <a:solidFill>
                  <a:srgbClr val="FF0000"/>
                </a:solidFill>
              </a:rPr>
              <a:t>Critical path </a:t>
            </a:r>
            <a:r>
              <a:rPr lang="en-US" dirty="0"/>
              <a:t>— The set of activities on a </a:t>
            </a:r>
            <a:r>
              <a:rPr lang="en-US" dirty="0">
                <a:highlight>
                  <a:srgbClr val="00FFFF"/>
                </a:highlight>
              </a:rPr>
              <a:t>path from the project</a:t>
            </a:r>
            <a:r>
              <a:rPr lang="ar-EG" dirty="0">
                <a:highlight>
                  <a:srgbClr val="00FFFF"/>
                </a:highlight>
              </a:rPr>
              <a:t>’</a:t>
            </a:r>
            <a:r>
              <a:rPr lang="en-US" dirty="0">
                <a:highlight>
                  <a:srgbClr val="00FFFF"/>
                </a:highlight>
              </a:rPr>
              <a:t>s start event to its finish event that, if delayed, will delay the completion date of the project.</a:t>
            </a:r>
          </a:p>
          <a:p>
            <a:pPr marL="285750" indent="-285750" algn="l" rtl="0">
              <a:buFont typeface="Arial" panose="020B0604020202020204" pitchFamily="34" charset="0"/>
              <a:buChar char="•"/>
            </a:pPr>
            <a:r>
              <a:rPr lang="en-US" b="1" dirty="0">
                <a:solidFill>
                  <a:srgbClr val="FF0000"/>
                </a:solidFill>
              </a:rPr>
              <a:t>Critical time </a:t>
            </a:r>
            <a:r>
              <a:rPr lang="en-US" dirty="0"/>
              <a:t>— The time required to complete all activities on the critical path.</a:t>
            </a:r>
            <a:endParaRPr lang="ar-SA" dirty="0"/>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31192" y="2204865"/>
            <a:ext cx="4896545" cy="24814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Rounded Corners 5">
            <a:extLst>
              <a:ext uri="{FF2B5EF4-FFF2-40B4-BE49-F238E27FC236}">
                <a16:creationId xmlns:a16="http://schemas.microsoft.com/office/drawing/2014/main" id="{3C704891-2138-7865-206F-90259910EB68}"/>
              </a:ext>
            </a:extLst>
          </p:cNvPr>
          <p:cNvSpPr/>
          <p:nvPr/>
        </p:nvSpPr>
        <p:spPr>
          <a:xfrm>
            <a:off x="551384" y="45719"/>
            <a:ext cx="1296144" cy="1052045"/>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2400" i="0" u="none" strike="noStrike" kern="0" cap="none" spc="0" normalizeH="0" baseline="0" noProof="0" dirty="0">
                <a:ln>
                  <a:noFill/>
                </a:ln>
                <a:solidFill>
                  <a:srgbClr val="4F81BD">
                    <a:lumMod val="75000"/>
                  </a:srgbClr>
                </a:solidFill>
                <a:effectLst/>
                <a:uLnTx/>
                <a:uFillTx/>
                <a:latin typeface="Calibri" panose="020F0502020204030204"/>
                <a:ea typeface="+mn-ea"/>
                <a:cs typeface="+mn-cs"/>
              </a:rPr>
              <a:t>Lecture 8</a:t>
            </a:r>
          </a:p>
        </p:txBody>
      </p:sp>
      <p:sp>
        <p:nvSpPr>
          <p:cNvPr id="2" name="Rectangle: Rounded Corners 1">
            <a:extLst>
              <a:ext uri="{FF2B5EF4-FFF2-40B4-BE49-F238E27FC236}">
                <a16:creationId xmlns:a16="http://schemas.microsoft.com/office/drawing/2014/main" id="{E087BA7D-DEB6-EEED-AA3F-21036A08E875}"/>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8</a:t>
            </a:r>
          </a:p>
        </p:txBody>
      </p:sp>
    </p:spTree>
    <p:extLst>
      <p:ext uri="{BB962C8B-B14F-4D97-AF65-F5344CB8AC3E}">
        <p14:creationId xmlns:p14="http://schemas.microsoft.com/office/powerpoint/2010/main" val="14026871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6" name="جدول 5"/>
          <p:cNvGraphicFramePr>
            <a:graphicFrameLocks noGrp="1"/>
          </p:cNvGraphicFramePr>
          <p:nvPr>
            <p:extLst>
              <p:ext uri="{D42A27DB-BD31-4B8C-83A1-F6EECF244321}">
                <p14:modId xmlns:p14="http://schemas.microsoft.com/office/powerpoint/2010/main" val="1611919314"/>
              </p:ext>
            </p:extLst>
          </p:nvPr>
        </p:nvGraphicFramePr>
        <p:xfrm>
          <a:off x="1919536" y="1844824"/>
          <a:ext cx="8280920" cy="3596640"/>
        </p:xfrm>
        <a:graphic>
          <a:graphicData uri="http://schemas.openxmlformats.org/drawingml/2006/table">
            <a:tbl>
              <a:tblPr rtl="1" firstRow="1" bandRow="1">
                <a:tableStyleId>{5C22544A-7EE6-4342-B048-85BDC9FD1C3A}</a:tableStyleId>
              </a:tblPr>
              <a:tblGrid>
                <a:gridCol w="4140460">
                  <a:extLst>
                    <a:ext uri="{9D8B030D-6E8A-4147-A177-3AD203B41FA5}">
                      <a16:colId xmlns:a16="http://schemas.microsoft.com/office/drawing/2014/main" val="20000"/>
                    </a:ext>
                  </a:extLst>
                </a:gridCol>
                <a:gridCol w="4140460">
                  <a:extLst>
                    <a:ext uri="{9D8B030D-6E8A-4147-A177-3AD203B41FA5}">
                      <a16:colId xmlns:a16="http://schemas.microsoft.com/office/drawing/2014/main" val="20001"/>
                    </a:ext>
                  </a:extLst>
                </a:gridCol>
              </a:tblGrid>
              <a:tr h="149736">
                <a:tc>
                  <a:txBody>
                    <a:bodyPr/>
                    <a:lstStyle/>
                    <a:p>
                      <a:pPr algn="ctr" rtl="1"/>
                      <a:r>
                        <a:rPr lang="en-US" sz="2000" dirty="0"/>
                        <a:t>CPM</a:t>
                      </a:r>
                      <a:endParaRPr lang="ar-SA" sz="2000" dirty="0"/>
                    </a:p>
                  </a:txBody>
                  <a:tcPr/>
                </a:tc>
                <a:tc>
                  <a:txBody>
                    <a:bodyPr/>
                    <a:lstStyle/>
                    <a:p>
                      <a:pPr algn="ctr" rtl="1"/>
                      <a:r>
                        <a:rPr lang="en-US" sz="2000" b="1" i="0" kern="1200" cap="all" dirty="0">
                          <a:solidFill>
                            <a:schemeClr val="lt1"/>
                          </a:solidFill>
                          <a:effectLst/>
                          <a:latin typeface="+mn-lt"/>
                          <a:ea typeface="+mn-ea"/>
                          <a:cs typeface="+mn-cs"/>
                        </a:rPr>
                        <a:t>PERT</a:t>
                      </a:r>
                      <a:endParaRPr lang="ar-SA" sz="2000" dirty="0"/>
                    </a:p>
                  </a:txBody>
                  <a:tcPr/>
                </a:tc>
                <a:extLst>
                  <a:ext uri="{0D108BD9-81ED-4DB2-BD59-A6C34878D82A}">
                    <a16:rowId xmlns:a16="http://schemas.microsoft.com/office/drawing/2014/main" val="10000"/>
                  </a:ext>
                </a:extLst>
              </a:tr>
              <a:tr h="370840">
                <a:tc>
                  <a:txBody>
                    <a:bodyPr/>
                    <a:lstStyle/>
                    <a:p>
                      <a:pPr algn="l" rtl="0"/>
                      <a:r>
                        <a:rPr lang="en-US" sz="2000" b="0" i="0" kern="1200" dirty="0">
                          <a:solidFill>
                            <a:schemeClr val="dk1"/>
                          </a:solidFill>
                          <a:effectLst/>
                          <a:latin typeface="+mn-lt"/>
                          <a:ea typeface="+mn-ea"/>
                          <a:cs typeface="+mn-cs"/>
                        </a:rPr>
                        <a:t>A method to control cost and time.</a:t>
                      </a:r>
                      <a:endParaRPr lang="ar-SA" sz="2000" dirty="0"/>
                    </a:p>
                  </a:txBody>
                  <a:tcPr/>
                </a:tc>
                <a:tc>
                  <a:txBody>
                    <a:bodyPr/>
                    <a:lstStyle/>
                    <a:p>
                      <a:pPr algn="l" rtl="0"/>
                      <a:r>
                        <a:rPr lang="en-US" sz="2000" b="0" i="0" kern="1200" dirty="0">
                          <a:solidFill>
                            <a:schemeClr val="dk1"/>
                          </a:solidFill>
                          <a:effectLst/>
                          <a:latin typeface="+mn-lt"/>
                          <a:ea typeface="+mn-ea"/>
                          <a:cs typeface="+mn-cs"/>
                        </a:rPr>
                        <a:t>A technique of planning and control of time.</a:t>
                      </a:r>
                      <a:endParaRPr lang="ar-SA" sz="2000" dirty="0"/>
                    </a:p>
                  </a:txBody>
                  <a:tcPr/>
                </a:tc>
                <a:extLst>
                  <a:ext uri="{0D108BD9-81ED-4DB2-BD59-A6C34878D82A}">
                    <a16:rowId xmlns:a16="http://schemas.microsoft.com/office/drawing/2014/main" val="10001"/>
                  </a:ext>
                </a:extLst>
              </a:tr>
              <a:tr h="370840">
                <a:tc>
                  <a:txBody>
                    <a:bodyPr/>
                    <a:lstStyle/>
                    <a:p>
                      <a:pPr algn="l" rtl="0"/>
                      <a:r>
                        <a:rPr lang="en-US" sz="2000" b="0" i="0" kern="1200" dirty="0">
                          <a:solidFill>
                            <a:schemeClr val="dk1"/>
                          </a:solidFill>
                          <a:effectLst/>
                          <a:latin typeface="+mn-lt"/>
                          <a:ea typeface="+mn-ea"/>
                          <a:cs typeface="+mn-cs"/>
                        </a:rPr>
                        <a:t>Deterministic Model</a:t>
                      </a:r>
                      <a:endParaRPr lang="ar-SA" sz="2000" dirty="0"/>
                    </a:p>
                  </a:txBody>
                  <a:tcPr/>
                </a:tc>
                <a:tc>
                  <a:txBody>
                    <a:bodyPr/>
                    <a:lstStyle/>
                    <a:p>
                      <a:pPr algn="l" rtl="0"/>
                      <a:r>
                        <a:rPr lang="en-US" sz="2000" b="0" i="0" kern="1200" dirty="0">
                          <a:solidFill>
                            <a:schemeClr val="dk1"/>
                          </a:solidFill>
                          <a:effectLst/>
                          <a:latin typeface="+mn-lt"/>
                          <a:ea typeface="+mn-ea"/>
                          <a:cs typeface="+mn-cs"/>
                        </a:rPr>
                        <a:t>Probabilistic Model</a:t>
                      </a:r>
                      <a:endParaRPr lang="ar-SA" sz="2000" dirty="0"/>
                    </a:p>
                  </a:txBody>
                  <a:tcPr/>
                </a:tc>
                <a:extLst>
                  <a:ext uri="{0D108BD9-81ED-4DB2-BD59-A6C34878D82A}">
                    <a16:rowId xmlns:a16="http://schemas.microsoft.com/office/drawing/2014/main" val="10002"/>
                  </a:ext>
                </a:extLst>
              </a:tr>
              <a:tr h="370840">
                <a:tc>
                  <a:txBody>
                    <a:bodyPr/>
                    <a:lstStyle/>
                    <a:p>
                      <a:pPr algn="l" rtl="0"/>
                      <a:r>
                        <a:rPr lang="en-US" sz="2000" b="0" i="0" kern="1200" dirty="0">
                          <a:solidFill>
                            <a:schemeClr val="dk1"/>
                          </a:solidFill>
                          <a:effectLst/>
                          <a:latin typeface="+mn-lt"/>
                          <a:ea typeface="+mn-ea"/>
                          <a:cs typeface="+mn-cs"/>
                        </a:rPr>
                        <a:t>One time estimate</a:t>
                      </a:r>
                      <a:endParaRPr lang="ar-SA" sz="2000" dirty="0"/>
                    </a:p>
                  </a:txBody>
                  <a:tcPr/>
                </a:tc>
                <a:tc>
                  <a:txBody>
                    <a:bodyPr/>
                    <a:lstStyle/>
                    <a:p>
                      <a:pPr algn="l" rtl="0"/>
                      <a:r>
                        <a:rPr lang="en-US" sz="2000" b="0" i="0" kern="1200" dirty="0">
                          <a:solidFill>
                            <a:schemeClr val="dk1"/>
                          </a:solidFill>
                          <a:effectLst/>
                          <a:latin typeface="+mn-lt"/>
                          <a:ea typeface="+mn-ea"/>
                          <a:cs typeface="+mn-cs"/>
                        </a:rPr>
                        <a:t>Three time estimates</a:t>
                      </a:r>
                      <a:endParaRPr lang="ar-SA" sz="2000" dirty="0"/>
                    </a:p>
                  </a:txBody>
                  <a:tcPr/>
                </a:tc>
                <a:extLst>
                  <a:ext uri="{0D108BD9-81ED-4DB2-BD59-A6C34878D82A}">
                    <a16:rowId xmlns:a16="http://schemas.microsoft.com/office/drawing/2014/main" val="10003"/>
                  </a:ext>
                </a:extLst>
              </a:tr>
              <a:tr h="370840">
                <a:tc>
                  <a:txBody>
                    <a:bodyPr/>
                    <a:lstStyle/>
                    <a:p>
                      <a:pPr algn="l" rtl="0"/>
                      <a:r>
                        <a:rPr lang="en-US" sz="2000" b="0" i="0" kern="1200" dirty="0">
                          <a:solidFill>
                            <a:schemeClr val="dk1"/>
                          </a:solidFill>
                          <a:effectLst/>
                          <a:latin typeface="+mn-lt"/>
                          <a:ea typeface="+mn-ea"/>
                          <a:cs typeface="+mn-cs"/>
                        </a:rPr>
                        <a:t>CPM is for non-research projects like construction projects.</a:t>
                      </a:r>
                      <a:endParaRPr lang="ar-SA" sz="2000" dirty="0"/>
                    </a:p>
                  </a:txBody>
                  <a:tcPr/>
                </a:tc>
                <a:tc>
                  <a:txBody>
                    <a:bodyPr/>
                    <a:lstStyle/>
                    <a:p>
                      <a:pPr algn="l" rtl="0"/>
                      <a:r>
                        <a:rPr lang="en-US" sz="2000" b="0" i="0" kern="1200" dirty="0">
                          <a:solidFill>
                            <a:schemeClr val="dk1"/>
                          </a:solidFill>
                          <a:effectLst/>
                          <a:latin typeface="+mn-lt"/>
                          <a:ea typeface="+mn-ea"/>
                          <a:cs typeface="+mn-cs"/>
                        </a:rPr>
                        <a:t>PERT is best for research and development projects,</a:t>
                      </a:r>
                      <a:endParaRPr lang="ar-SA" sz="2000" dirty="0"/>
                    </a:p>
                  </a:txBody>
                  <a:tcPr/>
                </a:tc>
                <a:extLst>
                  <a:ext uri="{0D108BD9-81ED-4DB2-BD59-A6C34878D82A}">
                    <a16:rowId xmlns:a16="http://schemas.microsoft.com/office/drawing/2014/main" val="10004"/>
                  </a:ext>
                </a:extLst>
              </a:tr>
              <a:tr h="370840">
                <a:tc>
                  <a:txBody>
                    <a:bodyPr/>
                    <a:lstStyle/>
                    <a:p>
                      <a:pPr algn="l" rtl="0"/>
                      <a:r>
                        <a:rPr lang="en-US" sz="2000" b="0" i="0" kern="1200" dirty="0">
                          <a:solidFill>
                            <a:schemeClr val="dk1"/>
                          </a:solidFill>
                          <a:effectLst/>
                          <a:latin typeface="+mn-lt"/>
                          <a:ea typeface="+mn-ea"/>
                          <a:cs typeface="+mn-cs"/>
                        </a:rPr>
                        <a:t>Crashing is a compression technique applied to CPM, to shorten the project duration, </a:t>
                      </a:r>
                      <a:endParaRPr lang="ar-SA" sz="2000" dirty="0"/>
                    </a:p>
                  </a:txBody>
                  <a:tcPr/>
                </a:tc>
                <a:tc>
                  <a:txBody>
                    <a:bodyPr/>
                    <a:lstStyle/>
                    <a:p>
                      <a:pPr algn="l" rtl="0"/>
                      <a:r>
                        <a:rPr lang="en-US" sz="2000" b="0" i="0" kern="1200" dirty="0">
                          <a:solidFill>
                            <a:schemeClr val="dk1"/>
                          </a:solidFill>
                          <a:effectLst/>
                          <a:latin typeface="+mn-lt"/>
                          <a:ea typeface="+mn-ea"/>
                          <a:cs typeface="+mn-cs"/>
                        </a:rPr>
                        <a:t>The crashing concept is not applicable to PERT.</a:t>
                      </a:r>
                      <a:endParaRPr lang="ar-SA" sz="2000" dirty="0"/>
                    </a:p>
                  </a:txBody>
                  <a:tcPr/>
                </a:tc>
                <a:extLst>
                  <a:ext uri="{0D108BD9-81ED-4DB2-BD59-A6C34878D82A}">
                    <a16:rowId xmlns:a16="http://schemas.microsoft.com/office/drawing/2014/main" val="10005"/>
                  </a:ext>
                </a:extLst>
              </a:tr>
            </a:tbl>
          </a:graphicData>
        </a:graphic>
      </p:graphicFrame>
      <p:sp>
        <p:nvSpPr>
          <p:cNvPr id="7" name="مستطيل 6"/>
          <p:cNvSpPr/>
          <p:nvPr/>
        </p:nvSpPr>
        <p:spPr>
          <a:xfrm>
            <a:off x="4871865" y="1106489"/>
            <a:ext cx="2556277" cy="584775"/>
          </a:xfrm>
          <a:prstGeom prst="rect">
            <a:avLst/>
          </a:prstGeom>
        </p:spPr>
        <p:txBody>
          <a:bodyPr wrap="none">
            <a:spAutoFit/>
          </a:bodyPr>
          <a:lstStyle/>
          <a:p>
            <a:pPr algn="ctr"/>
            <a:r>
              <a:rPr lang="en-US" sz="3200" b="1" cap="all" dirty="0">
                <a:solidFill>
                  <a:srgbClr val="C00000"/>
                </a:solidFill>
              </a:rPr>
              <a:t>PERT VS. CPM</a:t>
            </a:r>
            <a:endParaRPr lang="ar-SA" sz="3200" dirty="0">
              <a:solidFill>
                <a:srgbClr val="C00000"/>
              </a:solidFill>
            </a:endParaRPr>
          </a:p>
        </p:txBody>
      </p:sp>
      <p:sp>
        <p:nvSpPr>
          <p:cNvPr id="2" name="Rectangle: Rounded Corners 1">
            <a:extLst>
              <a:ext uri="{FF2B5EF4-FFF2-40B4-BE49-F238E27FC236}">
                <a16:creationId xmlns:a16="http://schemas.microsoft.com/office/drawing/2014/main" id="{55AB763A-7A83-151F-DB23-CEB7F073BCF8}"/>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8</a:t>
            </a:r>
          </a:p>
        </p:txBody>
      </p:sp>
    </p:spTree>
    <p:extLst>
      <p:ext uri="{BB962C8B-B14F-4D97-AF65-F5344CB8AC3E}">
        <p14:creationId xmlns:p14="http://schemas.microsoft.com/office/powerpoint/2010/main" val="5120742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5" name="مستطيل 4"/>
          <p:cNvSpPr/>
          <p:nvPr/>
        </p:nvSpPr>
        <p:spPr>
          <a:xfrm>
            <a:off x="2301813" y="2228671"/>
            <a:ext cx="7704857" cy="1200329"/>
          </a:xfrm>
          <a:prstGeom prst="rect">
            <a:avLst/>
          </a:prstGeom>
        </p:spPr>
        <p:txBody>
          <a:bodyPr wrap="square">
            <a:spAutoFit/>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rgbClr val="C00000"/>
                </a:solidFill>
                <a:effectLst/>
                <a:uLnTx/>
                <a:uFillTx/>
                <a:latin typeface="Calibri"/>
                <a:ea typeface="+mn-ea"/>
                <a:cs typeface="+mn-cs"/>
              </a:rPr>
              <a:t>There are three different estimates of activity duration in PERT: </a:t>
            </a:r>
          </a:p>
          <a:p>
            <a:pPr marL="342900" marR="0" lvl="0" indent="-342900" algn="l" defTabSz="914400" rtl="0" eaLnBrk="1" fontAlgn="base" latinLnBrk="0" hangingPunct="1">
              <a:lnSpc>
                <a:spcPct val="100000"/>
              </a:lnSpc>
              <a:spcBef>
                <a:spcPts val="0"/>
              </a:spcBef>
              <a:spcAft>
                <a:spcPts val="0"/>
              </a:spcAft>
              <a:buClrTx/>
              <a:buSzTx/>
              <a:buFontTx/>
              <a:buAutoNum type="arabicPeriod"/>
              <a:tabLst/>
              <a:defRPr/>
            </a:pPr>
            <a:r>
              <a:rPr kumimoji="0" lang="en-US" sz="1800" b="1" i="0" u="none" strike="noStrike" kern="1200" cap="none" spc="0" normalizeH="0" baseline="0" noProof="0" dirty="0">
                <a:ln>
                  <a:noFill/>
                </a:ln>
                <a:solidFill>
                  <a:srgbClr val="C00000"/>
                </a:solidFill>
                <a:effectLst/>
                <a:uLnTx/>
                <a:uFillTx/>
                <a:latin typeface="Calibri"/>
                <a:ea typeface="+mn-ea"/>
                <a:cs typeface="+mn-cs"/>
              </a:rPr>
              <a:t>Optimistic (best case scenario).</a:t>
            </a:r>
          </a:p>
          <a:p>
            <a:pPr marL="342900" marR="0" lvl="0" indent="-342900" algn="l" defTabSz="914400" rtl="0" eaLnBrk="1" fontAlgn="base" latinLnBrk="0" hangingPunct="1">
              <a:lnSpc>
                <a:spcPct val="100000"/>
              </a:lnSpc>
              <a:spcBef>
                <a:spcPts val="0"/>
              </a:spcBef>
              <a:spcAft>
                <a:spcPts val="0"/>
              </a:spcAft>
              <a:buClrTx/>
              <a:buSzTx/>
              <a:buFontTx/>
              <a:buAutoNum type="arabicPeriod"/>
              <a:tabLst/>
              <a:defRPr/>
            </a:pPr>
            <a:r>
              <a:rPr kumimoji="0" lang="en-US" sz="1800" b="1" i="0" u="none" strike="noStrike" kern="1200" cap="none" spc="0" normalizeH="0" baseline="0" noProof="0" dirty="0">
                <a:ln>
                  <a:noFill/>
                </a:ln>
                <a:solidFill>
                  <a:srgbClr val="C00000"/>
                </a:solidFill>
                <a:effectLst/>
                <a:uLnTx/>
                <a:uFillTx/>
                <a:latin typeface="Calibri"/>
                <a:ea typeface="+mn-ea"/>
                <a:cs typeface="+mn-cs"/>
              </a:rPr>
              <a:t>Pessimistic (worst case scenario).</a:t>
            </a:r>
          </a:p>
          <a:p>
            <a:pPr marL="342900" marR="0" lvl="0" indent="-342900" algn="l" defTabSz="914400" rtl="0" eaLnBrk="1" fontAlgn="base" latinLnBrk="0" hangingPunct="1">
              <a:lnSpc>
                <a:spcPct val="100000"/>
              </a:lnSpc>
              <a:spcBef>
                <a:spcPts val="0"/>
              </a:spcBef>
              <a:spcAft>
                <a:spcPts val="0"/>
              </a:spcAft>
              <a:buClrTx/>
              <a:buSzTx/>
              <a:buFontTx/>
              <a:buAutoNum type="arabicPeriod"/>
              <a:tabLst/>
              <a:defRPr/>
            </a:pPr>
            <a:r>
              <a:rPr kumimoji="0" lang="en-US" sz="1800" b="1" i="0" u="none" strike="noStrike" kern="1200" cap="none" spc="0" normalizeH="0" baseline="0" noProof="0" dirty="0">
                <a:ln>
                  <a:noFill/>
                </a:ln>
                <a:solidFill>
                  <a:srgbClr val="C00000"/>
                </a:solidFill>
                <a:effectLst/>
                <a:uLnTx/>
                <a:uFillTx/>
                <a:latin typeface="Calibri"/>
                <a:ea typeface="+mn-ea"/>
                <a:cs typeface="+mn-cs"/>
              </a:rPr>
              <a:t>Most Likely .</a:t>
            </a: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99656" y="3861048"/>
            <a:ext cx="5273675" cy="1220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2E542D67-27DE-9E3A-5C8B-6FCC72E30CC0}"/>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8</a:t>
            </a:r>
          </a:p>
        </p:txBody>
      </p:sp>
    </p:spTree>
    <p:extLst>
      <p:ext uri="{BB962C8B-B14F-4D97-AF65-F5344CB8AC3E}">
        <p14:creationId xmlns:p14="http://schemas.microsoft.com/office/powerpoint/2010/main" val="42432897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301812" y="1186874"/>
            <a:ext cx="7970652" cy="2862322"/>
          </a:xfrm>
          <a:prstGeom prst="rect">
            <a:avLst/>
          </a:prstGeom>
        </p:spPr>
        <p:txBody>
          <a:bodyPr wrap="square">
            <a:spAutoFit/>
          </a:bodyPr>
          <a:lstStyle/>
          <a:p>
            <a:pPr algn="l" rtl="0" fontAlgn="base"/>
            <a:r>
              <a:rPr lang="en-US" dirty="0"/>
              <a:t>1. </a:t>
            </a:r>
            <a:r>
              <a:rPr lang="en-US" b="1" dirty="0">
                <a:solidFill>
                  <a:srgbClr val="C00000"/>
                </a:solidFill>
              </a:rPr>
              <a:t>Optimistic time</a:t>
            </a:r>
            <a:r>
              <a:rPr lang="en-US" dirty="0"/>
              <a:t>, expressed as </a:t>
            </a:r>
            <a:r>
              <a:rPr lang="en-US" b="1" dirty="0">
                <a:solidFill>
                  <a:srgbClr val="C00000"/>
                </a:solidFill>
              </a:rPr>
              <a:t>‘t</a:t>
            </a:r>
            <a:r>
              <a:rPr lang="en-US" b="1" baseline="-25000" dirty="0">
                <a:solidFill>
                  <a:srgbClr val="C00000"/>
                </a:solidFill>
              </a:rPr>
              <a:t>o</a:t>
            </a:r>
            <a:r>
              <a:rPr lang="en-US" b="1" dirty="0">
                <a:solidFill>
                  <a:srgbClr val="C00000"/>
                </a:solidFill>
              </a:rPr>
              <a:t>‘ </a:t>
            </a:r>
            <a:r>
              <a:rPr lang="en-US" dirty="0"/>
              <a:t>represents estimate of minimum possible time by which an activity can be completed </a:t>
            </a:r>
            <a:r>
              <a:rPr lang="en-US" dirty="0">
                <a:highlight>
                  <a:srgbClr val="00FFFF"/>
                </a:highlight>
              </a:rPr>
              <a:t>assuming that everything is in order according to the plan and there can be only minimum amount of difficulty.</a:t>
            </a:r>
          </a:p>
          <a:p>
            <a:pPr algn="l" rtl="0" fontAlgn="base"/>
            <a:r>
              <a:rPr lang="en-US" dirty="0"/>
              <a:t>2. </a:t>
            </a:r>
            <a:r>
              <a:rPr lang="en-US" b="1" dirty="0">
                <a:solidFill>
                  <a:srgbClr val="C00000"/>
                </a:solidFill>
              </a:rPr>
              <a:t>Pessimistic time</a:t>
            </a:r>
            <a:r>
              <a:rPr lang="en-US" dirty="0"/>
              <a:t>, expressed as ‘</a:t>
            </a:r>
            <a:r>
              <a:rPr lang="en-US" b="1" dirty="0" err="1">
                <a:solidFill>
                  <a:srgbClr val="C00000"/>
                </a:solidFill>
              </a:rPr>
              <a:t>t</a:t>
            </a:r>
            <a:r>
              <a:rPr lang="en-US" b="1" baseline="-25000" dirty="0" err="1">
                <a:solidFill>
                  <a:srgbClr val="C00000"/>
                </a:solidFill>
              </a:rPr>
              <a:t>p</a:t>
            </a:r>
            <a:r>
              <a:rPr lang="en-US" dirty="0"/>
              <a:t>’ represents estimate of maximum possible time by which an activity can be completed </a:t>
            </a:r>
            <a:r>
              <a:rPr lang="en-US" dirty="0">
                <a:highlight>
                  <a:srgbClr val="00FFFF"/>
                </a:highlight>
              </a:rPr>
              <a:t>assuming that things may not be in accordance with the plan and there can be incidence of difficulties in carrying out the activity.</a:t>
            </a:r>
          </a:p>
          <a:p>
            <a:pPr algn="l" rtl="0" fontAlgn="base"/>
            <a:r>
              <a:rPr lang="en-US" dirty="0"/>
              <a:t>3. </a:t>
            </a:r>
            <a:r>
              <a:rPr lang="en-US" b="1" dirty="0">
                <a:solidFill>
                  <a:srgbClr val="C00000"/>
                </a:solidFill>
              </a:rPr>
              <a:t>Most likely time</a:t>
            </a:r>
            <a:r>
              <a:rPr lang="en-US" dirty="0"/>
              <a:t>, expressed as </a:t>
            </a:r>
            <a:r>
              <a:rPr lang="en-US" b="1" dirty="0">
                <a:solidFill>
                  <a:srgbClr val="C00000"/>
                </a:solidFill>
              </a:rPr>
              <a:t>‘t</a:t>
            </a:r>
            <a:r>
              <a:rPr lang="en-US" b="1" baseline="-25000" dirty="0">
                <a:solidFill>
                  <a:srgbClr val="C00000"/>
                </a:solidFill>
              </a:rPr>
              <a:t>m</a:t>
            </a:r>
            <a:r>
              <a:rPr lang="en-US" b="1" dirty="0">
                <a:solidFill>
                  <a:srgbClr val="C00000"/>
                </a:solidFill>
              </a:rPr>
              <a:t>‘, </a:t>
            </a:r>
            <a:r>
              <a:rPr lang="en-US" dirty="0"/>
              <a:t>represents estimate of time for completion of an activity, which </a:t>
            </a:r>
            <a:r>
              <a:rPr lang="en-US" dirty="0">
                <a:highlight>
                  <a:srgbClr val="00FFFF"/>
                </a:highlight>
              </a:rPr>
              <a:t>is neither optimistic nor pessimistic, assuming that things should go in a normal way.</a:t>
            </a:r>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11624" y="4723635"/>
            <a:ext cx="5273675" cy="1220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C3BDAD65-E7E1-5291-B942-4784B54D1729}"/>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8</a:t>
            </a:r>
          </a:p>
        </p:txBody>
      </p:sp>
    </p:spTree>
    <p:extLst>
      <p:ext uri="{BB962C8B-B14F-4D97-AF65-F5344CB8AC3E}">
        <p14:creationId xmlns:p14="http://schemas.microsoft.com/office/powerpoint/2010/main" val="5997519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1775521" y="1772816"/>
            <a:ext cx="3960439" cy="3785652"/>
          </a:xfrm>
          <a:prstGeom prst="rect">
            <a:avLst/>
          </a:prstGeom>
        </p:spPr>
        <p:txBody>
          <a:bodyPr wrap="square">
            <a:spAutoFit/>
          </a:bodyPr>
          <a:lstStyle/>
          <a:p>
            <a:pPr algn="l" rtl="0"/>
            <a:r>
              <a:rPr lang="en-US" sz="2000" b="1" dirty="0"/>
              <a:t>There are two ways of displaying a project network. In one we depict</a:t>
            </a:r>
            <a:r>
              <a:rPr lang="ar-EG" sz="2000" b="1" dirty="0"/>
              <a:t> </a:t>
            </a:r>
            <a:r>
              <a:rPr lang="en-US" sz="2000" b="1" dirty="0">
                <a:highlight>
                  <a:srgbClr val="00FFFF"/>
                </a:highlight>
              </a:rPr>
              <a:t>the activities as arrows and events as nodes. </a:t>
            </a:r>
            <a:r>
              <a:rPr lang="en-US" sz="2000" b="1" dirty="0"/>
              <a:t>This gives </a:t>
            </a:r>
            <a:r>
              <a:rPr lang="en-US" sz="2000" b="1" dirty="0">
                <a:highlight>
                  <a:srgbClr val="FFFF00"/>
                </a:highlight>
              </a:rPr>
              <a:t>an activity - on - arrow (AOA) network. </a:t>
            </a:r>
            <a:r>
              <a:rPr lang="en-US" sz="2000" b="1" dirty="0"/>
              <a:t>Alternatively, we can create an </a:t>
            </a:r>
            <a:r>
              <a:rPr lang="en-US" sz="2000" b="1" dirty="0">
                <a:highlight>
                  <a:srgbClr val="FFFF00"/>
                </a:highlight>
              </a:rPr>
              <a:t>activity - on - node (AON) network </a:t>
            </a:r>
            <a:r>
              <a:rPr lang="en-US" sz="2000" b="1" dirty="0"/>
              <a:t>by showing each task as a node and linking the nodes with arrows that show their relationship.</a:t>
            </a:r>
            <a:endParaRPr lang="ar-SA" sz="2000" b="1" dirty="0"/>
          </a:p>
          <a:p>
            <a:pPr algn="l" rtl="0"/>
            <a:endParaRPr lang="en-US" sz="2000" dirty="0"/>
          </a:p>
          <a:p>
            <a:pPr algn="l" rtl="0"/>
            <a:endParaRPr lang="ar-SA" sz="2000" dirty="0">
              <a:solidFill>
                <a:srgbClr val="C00000"/>
              </a:solidFill>
            </a:endParaRPr>
          </a:p>
        </p:txBody>
      </p:sp>
      <p:sp>
        <p:nvSpPr>
          <p:cNvPr id="6" name="مستطيل 5"/>
          <p:cNvSpPr/>
          <p:nvPr/>
        </p:nvSpPr>
        <p:spPr>
          <a:xfrm>
            <a:off x="2284852" y="1202268"/>
            <a:ext cx="3451108" cy="830997"/>
          </a:xfrm>
          <a:prstGeom prst="rect">
            <a:avLst/>
          </a:prstGeom>
        </p:spPr>
        <p:txBody>
          <a:bodyPr wrap="square">
            <a:spAutoFit/>
          </a:bodyPr>
          <a:lstStyle/>
          <a:p>
            <a:r>
              <a:rPr lang="en-US" sz="2400" b="1" dirty="0">
                <a:solidFill>
                  <a:srgbClr val="C00000"/>
                </a:solidFill>
              </a:rPr>
              <a:t>Building the Network</a:t>
            </a:r>
            <a:br>
              <a:rPr lang="en-US" sz="2400" b="1" dirty="0">
                <a:solidFill>
                  <a:srgbClr val="C00000"/>
                </a:solidFill>
              </a:rPr>
            </a:br>
            <a:endParaRPr lang="ar-SA" sz="2400" b="1" dirty="0">
              <a:solidFill>
                <a:srgbClr val="C00000"/>
              </a:solidFill>
            </a:endParaRPr>
          </a:p>
        </p:txBody>
      </p:sp>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35961" y="1856230"/>
            <a:ext cx="4464001" cy="34449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179942F7-1641-0DC7-B198-CB3E3C019051}"/>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8</a:t>
            </a:r>
          </a:p>
        </p:txBody>
      </p:sp>
    </p:spTree>
    <p:extLst>
      <p:ext uri="{BB962C8B-B14F-4D97-AF65-F5344CB8AC3E}">
        <p14:creationId xmlns:p14="http://schemas.microsoft.com/office/powerpoint/2010/main" val="7015672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6" name="جدول 5"/>
          <p:cNvGraphicFramePr>
            <a:graphicFrameLocks noGrp="1"/>
          </p:cNvGraphicFramePr>
          <p:nvPr>
            <p:extLst>
              <p:ext uri="{D42A27DB-BD31-4B8C-83A1-F6EECF244321}">
                <p14:modId xmlns:p14="http://schemas.microsoft.com/office/powerpoint/2010/main" val="3458552799"/>
              </p:ext>
            </p:extLst>
          </p:nvPr>
        </p:nvGraphicFramePr>
        <p:xfrm>
          <a:off x="1991544" y="1397000"/>
          <a:ext cx="8136904" cy="2931160"/>
        </p:xfrm>
        <a:graphic>
          <a:graphicData uri="http://schemas.openxmlformats.org/drawingml/2006/table">
            <a:tbl>
              <a:tblPr rtl="1" firstRow="1" bandRow="1">
                <a:tableStyleId>{5C22544A-7EE6-4342-B048-85BDC9FD1C3A}</a:tableStyleId>
              </a:tblPr>
              <a:tblGrid>
                <a:gridCol w="4068452">
                  <a:extLst>
                    <a:ext uri="{9D8B030D-6E8A-4147-A177-3AD203B41FA5}">
                      <a16:colId xmlns:a16="http://schemas.microsoft.com/office/drawing/2014/main" val="20000"/>
                    </a:ext>
                  </a:extLst>
                </a:gridCol>
                <a:gridCol w="4068452">
                  <a:extLst>
                    <a:ext uri="{9D8B030D-6E8A-4147-A177-3AD203B41FA5}">
                      <a16:colId xmlns:a16="http://schemas.microsoft.com/office/drawing/2014/main" val="20001"/>
                    </a:ext>
                  </a:extLst>
                </a:gridCol>
              </a:tblGrid>
              <a:tr h="370840">
                <a:tc>
                  <a:txBody>
                    <a:bodyPr/>
                    <a:lstStyle/>
                    <a:p>
                      <a:pPr marL="0" marR="0" indent="0" algn="ctr" defTabSz="914400" rtl="1" eaLnBrk="1" fontAlgn="auto" latinLnBrk="0" hangingPunct="1">
                        <a:lnSpc>
                          <a:spcPct val="100000"/>
                        </a:lnSpc>
                        <a:spcBef>
                          <a:spcPts val="0"/>
                        </a:spcBef>
                        <a:spcAft>
                          <a:spcPts val="0"/>
                        </a:spcAft>
                        <a:buClrTx/>
                        <a:buSzTx/>
                        <a:buFontTx/>
                        <a:buNone/>
                        <a:tabLst/>
                        <a:defRPr/>
                      </a:pPr>
                      <a:r>
                        <a:rPr lang="en-US" dirty="0"/>
                        <a:t>Activity on Node Disadvantages</a:t>
                      </a:r>
                    </a:p>
                  </a:txBody>
                  <a:tcPr/>
                </a:tc>
                <a:tc>
                  <a:txBody>
                    <a:bodyPr/>
                    <a:lstStyle/>
                    <a:p>
                      <a:pPr algn="ctr" rtl="0"/>
                      <a:r>
                        <a:rPr lang="en-US" dirty="0"/>
                        <a:t>Activity on Node Advantages</a:t>
                      </a:r>
                      <a:endParaRPr lang="ar-SA" dirty="0"/>
                    </a:p>
                  </a:txBody>
                  <a:tcPr/>
                </a:tc>
                <a:extLst>
                  <a:ext uri="{0D108BD9-81ED-4DB2-BD59-A6C34878D82A}">
                    <a16:rowId xmlns:a16="http://schemas.microsoft.com/office/drawing/2014/main" val="10000"/>
                  </a:ext>
                </a:extLst>
              </a:tr>
              <a:tr h="370840">
                <a:tc>
                  <a:txBody>
                    <a:bodyPr/>
                    <a:lstStyle/>
                    <a:p>
                      <a:pPr algn="l" rtl="0"/>
                      <a:r>
                        <a:rPr lang="en-US" dirty="0"/>
                        <a:t>• Large networks require dedicated maintenance and analysis. </a:t>
                      </a:r>
                    </a:p>
                  </a:txBody>
                  <a:tcPr/>
                </a:tc>
                <a:tc>
                  <a:txBody>
                    <a:bodyPr/>
                    <a:lstStyle/>
                    <a:p>
                      <a:pPr algn="l" rtl="0"/>
                      <a:r>
                        <a:rPr lang="en-US" dirty="0"/>
                        <a:t>• AON does not have dummy activities since the arrows only resent dependencies. </a:t>
                      </a:r>
                    </a:p>
                    <a:p>
                      <a:pPr algn="l" rtl="0"/>
                      <a:r>
                        <a:rPr lang="en-US" dirty="0"/>
                        <a:t>• AON can accommodate any kind of task relationship.</a:t>
                      </a:r>
                    </a:p>
                    <a:p>
                      <a:pPr algn="l" rtl="0"/>
                      <a:r>
                        <a:rPr lang="en-US" dirty="0"/>
                        <a:t>• AON is the most widely used network - diagramming method today and all project management software supports it.</a:t>
                      </a:r>
                      <a:endParaRPr lang="ar-SA" dirty="0"/>
                    </a:p>
                  </a:txBody>
                  <a:tcPr/>
                </a:tc>
                <a:extLst>
                  <a:ext uri="{0D108BD9-81ED-4DB2-BD59-A6C34878D82A}">
                    <a16:rowId xmlns:a16="http://schemas.microsoft.com/office/drawing/2014/main" val="10001"/>
                  </a:ext>
                </a:extLst>
              </a:tr>
            </a:tbl>
          </a:graphicData>
        </a:graphic>
      </p:graphicFrame>
      <p:pic>
        <p:nvPicPr>
          <p:cNvPr id="225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55841" y="1052737"/>
            <a:ext cx="2720975" cy="32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016E665B-0446-3645-DD3B-29842902C8C6}"/>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8</a:t>
            </a:r>
          </a:p>
        </p:txBody>
      </p:sp>
    </p:spTree>
    <p:extLst>
      <p:ext uri="{BB962C8B-B14F-4D97-AF65-F5344CB8AC3E}">
        <p14:creationId xmlns:p14="http://schemas.microsoft.com/office/powerpoint/2010/main" val="3752027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جدول 4"/>
          <p:cNvGraphicFramePr>
            <a:graphicFrameLocks noGrp="1"/>
          </p:cNvGraphicFramePr>
          <p:nvPr>
            <p:extLst>
              <p:ext uri="{D42A27DB-BD31-4B8C-83A1-F6EECF244321}">
                <p14:modId xmlns:p14="http://schemas.microsoft.com/office/powerpoint/2010/main" val="2817196386"/>
              </p:ext>
            </p:extLst>
          </p:nvPr>
        </p:nvGraphicFramePr>
        <p:xfrm>
          <a:off x="2207566" y="1628800"/>
          <a:ext cx="7799102" cy="3200400"/>
        </p:xfrm>
        <a:graphic>
          <a:graphicData uri="http://schemas.openxmlformats.org/drawingml/2006/table">
            <a:tbl>
              <a:tblPr rtl="1" firstRow="1" bandRow="1">
                <a:tableStyleId>{5C22544A-7EE6-4342-B048-85BDC9FD1C3A}</a:tableStyleId>
              </a:tblPr>
              <a:tblGrid>
                <a:gridCol w="3899551">
                  <a:extLst>
                    <a:ext uri="{9D8B030D-6E8A-4147-A177-3AD203B41FA5}">
                      <a16:colId xmlns:a16="http://schemas.microsoft.com/office/drawing/2014/main" val="20000"/>
                    </a:ext>
                  </a:extLst>
                </a:gridCol>
                <a:gridCol w="3899551">
                  <a:extLst>
                    <a:ext uri="{9D8B030D-6E8A-4147-A177-3AD203B41FA5}">
                      <a16:colId xmlns:a16="http://schemas.microsoft.com/office/drawing/2014/main" val="20001"/>
                    </a:ext>
                  </a:extLst>
                </a:gridCol>
              </a:tblGrid>
              <a:tr h="139040">
                <a:tc>
                  <a:txBody>
                    <a:bodyPr/>
                    <a:lstStyle/>
                    <a:p>
                      <a:pPr algn="ctr" rtl="1"/>
                      <a:r>
                        <a:rPr lang="en-US" dirty="0"/>
                        <a:t>Activity on Arrow Disadvantages</a:t>
                      </a:r>
                      <a:endParaRPr lang="ar-SA" dirty="0"/>
                    </a:p>
                  </a:txBody>
                  <a:tcPr/>
                </a:tc>
                <a:tc>
                  <a:txBody>
                    <a:bodyPr/>
                    <a:lstStyle/>
                    <a:p>
                      <a:pPr rtl="1"/>
                      <a:r>
                        <a:rPr lang="en-US" dirty="0"/>
                        <a:t>Activity on Arrow Advantages</a:t>
                      </a:r>
                      <a:endParaRPr lang="ar-SA" dirty="0"/>
                    </a:p>
                  </a:txBody>
                  <a:tcPr/>
                </a:tc>
                <a:extLst>
                  <a:ext uri="{0D108BD9-81ED-4DB2-BD59-A6C34878D82A}">
                    <a16:rowId xmlns:a16="http://schemas.microsoft.com/office/drawing/2014/main" val="10000"/>
                  </a:ext>
                </a:extLst>
              </a:tr>
              <a:tr h="370840">
                <a:tc>
                  <a:txBody>
                    <a:bodyPr/>
                    <a:lstStyle/>
                    <a:p>
                      <a:pPr algn="l" rtl="0"/>
                      <a:r>
                        <a:rPr lang="en-US" dirty="0"/>
                        <a:t>• The AOA network can only show finish-to start relationships. </a:t>
                      </a:r>
                    </a:p>
                    <a:p>
                      <a:pPr algn="l" rtl="0"/>
                      <a:r>
                        <a:rPr lang="en-US" dirty="0"/>
                        <a:t>• There are instances when “dummy” activities can occur in an AOA network. Dummy activities do not have durations associated with them; they simply show that a task has some kind of dependence on another task.</a:t>
                      </a:r>
                    </a:p>
                    <a:p>
                      <a:pPr algn="l" rtl="0"/>
                      <a:r>
                        <a:rPr lang="en-US" dirty="0"/>
                        <a:t>AOA diagrams are not as widely used as AON.</a:t>
                      </a:r>
                      <a:endParaRPr lang="ar-SA" dirty="0"/>
                    </a:p>
                  </a:txBody>
                  <a:tcPr/>
                </a:tc>
                <a:tc>
                  <a:txBody>
                    <a:bodyPr/>
                    <a:lstStyle/>
                    <a:p>
                      <a:pPr algn="l" rtl="0"/>
                      <a:r>
                        <a:rPr lang="en-US" dirty="0"/>
                        <a:t>• An arrow denotes passage of time .</a:t>
                      </a:r>
                    </a:p>
                    <a:p>
                      <a:pPr algn="l" rtl="0"/>
                      <a:r>
                        <a:rPr lang="en-US" dirty="0"/>
                        <a:t>• Scheduling (manually) on an AOA diagram is easier than on an AON diagram. </a:t>
                      </a:r>
                    </a:p>
                    <a:p>
                      <a:pPr algn="l" rtl="0"/>
                      <a:r>
                        <a:rPr lang="en-US" dirty="0"/>
                        <a:t>• In general, AOA needs fewer arrows than AON and therefore the network will be more compact and clear.</a:t>
                      </a:r>
                      <a:endParaRPr lang="ar-SA" dirty="0"/>
                    </a:p>
                  </a:txBody>
                  <a:tcPr/>
                </a:tc>
                <a:extLst>
                  <a:ext uri="{0D108BD9-81ED-4DB2-BD59-A6C34878D82A}">
                    <a16:rowId xmlns:a16="http://schemas.microsoft.com/office/drawing/2014/main" val="10001"/>
                  </a:ext>
                </a:extLst>
              </a:tr>
            </a:tbl>
          </a:graphicData>
        </a:graphic>
      </p:graphicFrame>
      <p:pic>
        <p:nvPicPr>
          <p:cNvPr id="215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30751" y="1052737"/>
            <a:ext cx="2728913" cy="358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B0DDDDFC-42B7-07F5-BDB6-A50DE1876C14}"/>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8</a:t>
            </a:r>
          </a:p>
        </p:txBody>
      </p:sp>
    </p:spTree>
    <p:extLst>
      <p:ext uri="{BB962C8B-B14F-4D97-AF65-F5344CB8AC3E}">
        <p14:creationId xmlns:p14="http://schemas.microsoft.com/office/powerpoint/2010/main" val="27413080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5400" y="1272381"/>
            <a:ext cx="8389937" cy="4313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مستطيل 4"/>
          <p:cNvSpPr/>
          <p:nvPr/>
        </p:nvSpPr>
        <p:spPr>
          <a:xfrm>
            <a:off x="7850994" y="2413336"/>
            <a:ext cx="3688469" cy="2031325"/>
          </a:xfrm>
          <a:prstGeom prst="rect">
            <a:avLst/>
          </a:prstGeom>
        </p:spPr>
        <p:txBody>
          <a:bodyPr wrap="square">
            <a:spAutoFit/>
          </a:bodyPr>
          <a:lstStyle/>
          <a:p>
            <a:pPr algn="l" rtl="0"/>
            <a:r>
              <a:rPr lang="en-US" b="1" i="1" dirty="0">
                <a:solidFill>
                  <a:srgbClr val="C00000"/>
                </a:solidFill>
                <a:highlight>
                  <a:srgbClr val="FFFF00"/>
                </a:highlight>
              </a:rPr>
              <a:t>Float</a:t>
            </a:r>
            <a:r>
              <a:rPr lang="en-US" b="1" i="1" dirty="0">
                <a:solidFill>
                  <a:srgbClr val="C00000"/>
                </a:solidFill>
              </a:rPr>
              <a:t> is the amount of time that an activity can be delayed without affecting the project end date.</a:t>
            </a:r>
            <a:endParaRPr lang="ar-EG" b="1" i="1" dirty="0">
              <a:solidFill>
                <a:srgbClr val="C00000"/>
              </a:solidFill>
            </a:endParaRPr>
          </a:p>
          <a:p>
            <a:pPr algn="l" rtl="0"/>
            <a:r>
              <a:rPr lang="ar-SA" b="1" dirty="0">
                <a:solidFill>
                  <a:srgbClr val="C00000"/>
                </a:solidFill>
              </a:rPr>
              <a:t>التعويم هو مقدار الوقت الذي يمكن أن يتأخر فيه النشاط دون التأثير على تاريخ انتهاء المشروع.</a:t>
            </a:r>
          </a:p>
          <a:p>
            <a:pPr algn="l" rtl="0"/>
            <a:endParaRPr lang="ar-SA" b="1" dirty="0">
              <a:solidFill>
                <a:srgbClr val="C00000"/>
              </a:solidFill>
            </a:endParaRPr>
          </a:p>
        </p:txBody>
      </p:sp>
      <p:sp>
        <p:nvSpPr>
          <p:cNvPr id="2" name="Rectangle: Rounded Corners 1">
            <a:extLst>
              <a:ext uri="{FF2B5EF4-FFF2-40B4-BE49-F238E27FC236}">
                <a16:creationId xmlns:a16="http://schemas.microsoft.com/office/drawing/2014/main" id="{502A6DE0-D9BF-80F2-3849-E8AB2BFEE4EB}"/>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8</a:t>
            </a:r>
          </a:p>
        </p:txBody>
      </p:sp>
    </p:spTree>
    <p:extLst>
      <p:ext uri="{BB962C8B-B14F-4D97-AF65-F5344CB8AC3E}">
        <p14:creationId xmlns:p14="http://schemas.microsoft.com/office/powerpoint/2010/main" val="4239418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478945" y="1028908"/>
            <a:ext cx="7560839" cy="1107996"/>
          </a:xfrm>
          <a:prstGeom prst="rect">
            <a:avLst/>
          </a:prstGeom>
        </p:spPr>
        <p:txBody>
          <a:bodyPr wrap="square">
            <a:spAutoFit/>
          </a:bodyPr>
          <a:lstStyle/>
          <a:p>
            <a:pPr algn="l" rtl="0"/>
            <a:r>
              <a:rPr lang="en-US" sz="2800" b="1" dirty="0">
                <a:solidFill>
                  <a:srgbClr val="C00000"/>
                </a:solidFill>
              </a:rPr>
              <a:t>Project Uncertainty and Risk Management</a:t>
            </a:r>
            <a:br>
              <a:rPr lang="ar-SA" sz="2800" dirty="0"/>
            </a:br>
            <a:br>
              <a:rPr lang="en-US" sz="2000" dirty="0"/>
            </a:br>
            <a:endParaRPr lang="ar-SA"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68008" y="1844825"/>
            <a:ext cx="4266228" cy="34737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مستطيل 6"/>
          <p:cNvSpPr/>
          <p:nvPr/>
        </p:nvSpPr>
        <p:spPr>
          <a:xfrm>
            <a:off x="1559496" y="2828835"/>
            <a:ext cx="4248472" cy="1200329"/>
          </a:xfrm>
          <a:prstGeom prst="rect">
            <a:avLst/>
          </a:prstGeom>
        </p:spPr>
        <p:txBody>
          <a:bodyPr wrap="square">
            <a:spAutoFit/>
          </a:bodyPr>
          <a:lstStyle/>
          <a:p>
            <a:pPr algn="l" rtl="0"/>
            <a:r>
              <a:rPr lang="en-US" b="1" dirty="0">
                <a:solidFill>
                  <a:srgbClr val="C00000"/>
                </a:solidFill>
              </a:rPr>
              <a:t>Four steps of schedule risk:</a:t>
            </a:r>
          </a:p>
          <a:p>
            <a:pPr algn="l" rtl="0"/>
            <a:r>
              <a:rPr lang="en-US" dirty="0">
                <a:solidFill>
                  <a:srgbClr val="C00000"/>
                </a:solidFill>
                <a:highlight>
                  <a:srgbClr val="FFFF00"/>
                </a:highlight>
              </a:rPr>
              <a:t>Displays the four different steps of a schedule risk analysis.</a:t>
            </a:r>
          </a:p>
          <a:p>
            <a:pPr algn="l" rtl="0"/>
            <a:r>
              <a:rPr lang="en-US" dirty="0"/>
              <a:t> </a:t>
            </a:r>
          </a:p>
        </p:txBody>
      </p:sp>
      <p:sp>
        <p:nvSpPr>
          <p:cNvPr id="2" name="Rectangle: Rounded Corners 1">
            <a:extLst>
              <a:ext uri="{FF2B5EF4-FFF2-40B4-BE49-F238E27FC236}">
                <a16:creationId xmlns:a16="http://schemas.microsoft.com/office/drawing/2014/main" id="{9F90AFF1-4C67-E59D-97CD-0C952351ADD6}"/>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8</a:t>
            </a:r>
          </a:p>
        </p:txBody>
      </p:sp>
    </p:spTree>
    <p:extLst>
      <p:ext uri="{BB962C8B-B14F-4D97-AF65-F5344CB8AC3E}">
        <p14:creationId xmlns:p14="http://schemas.microsoft.com/office/powerpoint/2010/main" val="41009050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478945" y="1028908"/>
            <a:ext cx="7560839" cy="1107996"/>
          </a:xfrm>
          <a:prstGeom prst="rect">
            <a:avLst/>
          </a:prstGeom>
        </p:spPr>
        <p:txBody>
          <a:bodyPr wrap="square">
            <a:spAutoFit/>
          </a:bodyPr>
          <a:lstStyle/>
          <a:p>
            <a:pPr algn="l" rtl="0"/>
            <a:r>
              <a:rPr lang="en-US" sz="2800" b="1" dirty="0">
                <a:solidFill>
                  <a:srgbClr val="C00000"/>
                </a:solidFill>
              </a:rPr>
              <a:t>Project Uncertainty and Risk Management</a:t>
            </a:r>
            <a:br>
              <a:rPr lang="ar-SA" sz="2800" dirty="0"/>
            </a:br>
            <a:br>
              <a:rPr lang="en-US" sz="2000" dirty="0"/>
            </a:br>
            <a:endParaRPr lang="ar-SA"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68008" y="1844825"/>
            <a:ext cx="4266228" cy="34737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مستطيل 6"/>
          <p:cNvSpPr/>
          <p:nvPr/>
        </p:nvSpPr>
        <p:spPr>
          <a:xfrm>
            <a:off x="1659195" y="2273072"/>
            <a:ext cx="4248472" cy="2862322"/>
          </a:xfrm>
          <a:prstGeom prst="rect">
            <a:avLst/>
          </a:prstGeom>
        </p:spPr>
        <p:txBody>
          <a:bodyPr wrap="square">
            <a:spAutoFit/>
          </a:bodyPr>
          <a:lstStyle/>
          <a:p>
            <a:pPr algn="l" rtl="0"/>
            <a:r>
              <a:rPr lang="en-US" b="1" dirty="0">
                <a:solidFill>
                  <a:srgbClr val="C00000"/>
                </a:solidFill>
              </a:rPr>
              <a:t>1- Baseline schedule: </a:t>
            </a:r>
            <a:r>
              <a:rPr lang="en-US" dirty="0"/>
              <a:t>Construct an activity timetable</a:t>
            </a:r>
          </a:p>
          <a:p>
            <a:pPr algn="l" rtl="0"/>
            <a:r>
              <a:rPr lang="en-US" b="1" dirty="0">
                <a:solidFill>
                  <a:srgbClr val="C00000"/>
                </a:solidFill>
              </a:rPr>
              <a:t>2- Define uncertainty: </a:t>
            </a:r>
            <a:r>
              <a:rPr lang="en-US" dirty="0"/>
              <a:t>Define activity time and cost probability distributions</a:t>
            </a:r>
          </a:p>
          <a:p>
            <a:pPr algn="l" rtl="0"/>
            <a:r>
              <a:rPr lang="en-US" b="1" dirty="0">
                <a:solidFill>
                  <a:srgbClr val="C00000"/>
                </a:solidFill>
              </a:rPr>
              <a:t>3- Run Monte-Carlo simulations: </a:t>
            </a:r>
            <a:r>
              <a:rPr lang="en-US" dirty="0"/>
              <a:t>Run multiple project progress simulations.</a:t>
            </a:r>
            <a:r>
              <a:rPr lang="ar-EG" dirty="0"/>
              <a:t>  خيارات </a:t>
            </a:r>
            <a:r>
              <a:rPr lang="ar-EG" dirty="0" err="1"/>
              <a:t>كتيرة</a:t>
            </a:r>
            <a:r>
              <a:rPr lang="ar-EG" dirty="0"/>
              <a:t> كلها حساسة ناحية التنبؤ بالمستقبل </a:t>
            </a:r>
            <a:endParaRPr lang="en-US" dirty="0"/>
          </a:p>
          <a:p>
            <a:pPr algn="l" rtl="0"/>
            <a:r>
              <a:rPr lang="en-US" b="1" dirty="0">
                <a:solidFill>
                  <a:srgbClr val="C00000"/>
                </a:solidFill>
              </a:rPr>
              <a:t>4- Interpret the simulation results: </a:t>
            </a:r>
            <a:r>
              <a:rPr lang="en-US" dirty="0"/>
              <a:t>Interpret the sensitivity measures.</a:t>
            </a:r>
          </a:p>
          <a:p>
            <a:pPr algn="l" rtl="0"/>
            <a:r>
              <a:rPr lang="en-US" dirty="0"/>
              <a:t> </a:t>
            </a:r>
          </a:p>
        </p:txBody>
      </p:sp>
      <p:sp>
        <p:nvSpPr>
          <p:cNvPr id="2" name="Rectangle: Rounded Corners 1">
            <a:extLst>
              <a:ext uri="{FF2B5EF4-FFF2-40B4-BE49-F238E27FC236}">
                <a16:creationId xmlns:a16="http://schemas.microsoft.com/office/drawing/2014/main" id="{5EC27C87-B75C-86AE-6884-22B5177A2856}"/>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8</a:t>
            </a:r>
          </a:p>
        </p:txBody>
      </p:sp>
    </p:spTree>
    <p:extLst>
      <p:ext uri="{BB962C8B-B14F-4D97-AF65-F5344CB8AC3E}">
        <p14:creationId xmlns:p14="http://schemas.microsoft.com/office/powerpoint/2010/main" val="40797127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012771" y="1221404"/>
            <a:ext cx="3093026" cy="461665"/>
          </a:xfrm>
          <a:prstGeom prst="rect">
            <a:avLst/>
          </a:prstGeom>
        </p:spPr>
        <p:txBody>
          <a:bodyPr wrap="none">
            <a:spAutoFit/>
          </a:bodyPr>
          <a:lstStyle/>
          <a:p>
            <a:r>
              <a:rPr lang="en-US" sz="2400" b="1" dirty="0">
                <a:solidFill>
                  <a:srgbClr val="C00000"/>
                </a:solidFill>
              </a:rPr>
              <a:t>SIMULATION ANALYSIS</a:t>
            </a:r>
            <a:endParaRPr lang="ar-SA" sz="2400" b="1" dirty="0">
              <a:solidFill>
                <a:srgbClr val="C00000"/>
              </a:solidFill>
            </a:endParaRPr>
          </a:p>
        </p:txBody>
      </p:sp>
      <p:sp>
        <p:nvSpPr>
          <p:cNvPr id="6" name="مستطيل 5"/>
          <p:cNvSpPr/>
          <p:nvPr/>
        </p:nvSpPr>
        <p:spPr>
          <a:xfrm>
            <a:off x="1840081" y="2785630"/>
            <a:ext cx="3886699" cy="646331"/>
          </a:xfrm>
          <a:prstGeom prst="rect">
            <a:avLst/>
          </a:prstGeom>
        </p:spPr>
        <p:txBody>
          <a:bodyPr wrap="square">
            <a:spAutoFit/>
          </a:bodyPr>
          <a:lstStyle/>
          <a:p>
            <a:pPr marL="285750" indent="-285750" algn="l" rtl="0">
              <a:buFont typeface="Arial" panose="020B0604020202020204" pitchFamily="34" charset="0"/>
              <a:buChar char="•"/>
            </a:pPr>
            <a:r>
              <a:rPr lang="en-US" dirty="0">
                <a:highlight>
                  <a:srgbClr val="FFFF00"/>
                </a:highlight>
              </a:rPr>
              <a:t>Estimation of the distribution of different possible outcomes.</a:t>
            </a:r>
          </a:p>
        </p:txBody>
      </p:sp>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12025" y="2060848"/>
            <a:ext cx="4134123" cy="30963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16EC3A33-F396-C939-61B9-E012CEA6C5F7}"/>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8</a:t>
            </a:r>
          </a:p>
        </p:txBody>
      </p:sp>
    </p:spTree>
    <p:extLst>
      <p:ext uri="{BB962C8B-B14F-4D97-AF65-F5344CB8AC3E}">
        <p14:creationId xmlns:p14="http://schemas.microsoft.com/office/powerpoint/2010/main" val="255913723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012771" y="1221404"/>
            <a:ext cx="3093026" cy="461665"/>
          </a:xfrm>
          <a:prstGeom prst="rect">
            <a:avLst/>
          </a:prstGeom>
        </p:spPr>
        <p:txBody>
          <a:bodyPr wrap="none">
            <a:spAutoFit/>
          </a:bodyPr>
          <a:lstStyle/>
          <a:p>
            <a:r>
              <a:rPr lang="en-US" sz="2400" b="1" dirty="0">
                <a:solidFill>
                  <a:srgbClr val="C00000"/>
                </a:solidFill>
              </a:rPr>
              <a:t>SIMULATION ANALYSIS</a:t>
            </a:r>
            <a:endParaRPr lang="ar-SA" sz="2400" b="1" dirty="0">
              <a:solidFill>
                <a:srgbClr val="C00000"/>
              </a:solidFill>
            </a:endParaRPr>
          </a:p>
        </p:txBody>
      </p:sp>
      <p:sp>
        <p:nvSpPr>
          <p:cNvPr id="6" name="مستطيل 5"/>
          <p:cNvSpPr/>
          <p:nvPr/>
        </p:nvSpPr>
        <p:spPr>
          <a:xfrm>
            <a:off x="1993278" y="1916833"/>
            <a:ext cx="3886699" cy="3139321"/>
          </a:xfrm>
          <a:prstGeom prst="rect">
            <a:avLst/>
          </a:prstGeom>
        </p:spPr>
        <p:txBody>
          <a:bodyPr wrap="square">
            <a:spAutoFit/>
          </a:bodyPr>
          <a:lstStyle/>
          <a:p>
            <a:pPr marL="285750" indent="-285750" algn="l" rtl="0">
              <a:buFont typeface="Arial" panose="020B0604020202020204" pitchFamily="34" charset="0"/>
              <a:buChar char="•"/>
            </a:pPr>
            <a:r>
              <a:rPr lang="en-US" dirty="0"/>
              <a:t>Instead of arbitrarily specifying a relatively  small number of scenarios,</a:t>
            </a:r>
            <a:r>
              <a:rPr lang="ar-EG" dirty="0"/>
              <a:t> تحديد عدد صغير نسبيا من السيناريوهات بشكل تعسفي،</a:t>
            </a:r>
            <a:r>
              <a:rPr lang="en-GB" dirty="0"/>
              <a:t>, </a:t>
            </a:r>
            <a:r>
              <a:rPr lang="en-US" dirty="0">
                <a:highlight>
                  <a:srgbClr val="FFFF00"/>
                </a:highlight>
              </a:rPr>
              <a:t>a computer generates  several thousand possible combinations of variables via probability distributions  according to the historical data.</a:t>
            </a:r>
          </a:p>
          <a:p>
            <a:pPr marL="285750" indent="-285750" algn="l" rtl="0">
              <a:buFont typeface="Arial" panose="020B0604020202020204" pitchFamily="34" charset="0"/>
              <a:buChar char="•"/>
            </a:pPr>
            <a:r>
              <a:rPr lang="en-US" dirty="0"/>
              <a:t>The entire probability distribution of outcomes can be constructed from the simulation results.</a:t>
            </a:r>
          </a:p>
        </p:txBody>
      </p:sp>
      <p:pic>
        <p:nvPicPr>
          <p:cNvPr id="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12025" y="2060848"/>
            <a:ext cx="4134123" cy="30963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9B19F78D-8F18-5434-22A1-276751FB581D}"/>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8</a:t>
            </a:r>
          </a:p>
        </p:txBody>
      </p:sp>
    </p:spTree>
    <p:extLst>
      <p:ext uri="{BB962C8B-B14F-4D97-AF65-F5344CB8AC3E}">
        <p14:creationId xmlns:p14="http://schemas.microsoft.com/office/powerpoint/2010/main" val="885669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1919536" y="1844824"/>
            <a:ext cx="3816424" cy="3416320"/>
          </a:xfrm>
          <a:prstGeom prst="rect">
            <a:avLst/>
          </a:prstGeom>
        </p:spPr>
        <p:txBody>
          <a:bodyPr wrap="square">
            <a:spAutoFit/>
          </a:bodyPr>
          <a:lstStyle/>
          <a:p>
            <a:pPr algn="l" rtl="0"/>
            <a:r>
              <a:rPr lang="en-US" b="1" dirty="0"/>
              <a:t>Some prefer </a:t>
            </a:r>
            <a:r>
              <a:rPr lang="en-US" b="1" dirty="0">
                <a:highlight>
                  <a:srgbClr val="FFFF00"/>
                </a:highlight>
              </a:rPr>
              <a:t>the traditional statistical </a:t>
            </a:r>
            <a:r>
              <a:rPr lang="en-US" b="1" dirty="0"/>
              <a:t>approach, some favored </a:t>
            </a:r>
            <a:r>
              <a:rPr lang="en-US" b="1" dirty="0">
                <a:highlight>
                  <a:srgbClr val="FFFF00"/>
                </a:highlight>
              </a:rPr>
              <a:t>simulation, </a:t>
            </a:r>
            <a:r>
              <a:rPr lang="en-US" b="1" dirty="0"/>
              <a:t>and some favored </a:t>
            </a:r>
            <a:r>
              <a:rPr lang="en-US" b="1" dirty="0">
                <a:highlight>
                  <a:srgbClr val="FFFF00"/>
                </a:highlight>
              </a:rPr>
              <a:t>adding sizable contingency allowances</a:t>
            </a:r>
            <a:r>
              <a:rPr lang="en-US" b="1" dirty="0"/>
              <a:t> in both the budget and the schedule, and then ignoring uncertainty. A decade ago, the group that ignored uncertainty would have been in the majority. </a:t>
            </a:r>
            <a:r>
              <a:rPr lang="en-US" b="1" dirty="0">
                <a:highlight>
                  <a:srgbClr val="FFFF00"/>
                </a:highlight>
              </a:rPr>
              <a:t>Dealing with risk is no longer restricted on interest of a few statisticians, but is now an everyday problem for the PM.</a:t>
            </a:r>
            <a:endParaRPr lang="ar-SA" b="1" dirty="0">
              <a:highlight>
                <a:srgbClr val="FFFF00"/>
              </a:highlight>
            </a:endParaRPr>
          </a:p>
        </p:txBody>
      </p:sp>
      <p:sp>
        <p:nvSpPr>
          <p:cNvPr id="8" name="مستطيل 7"/>
          <p:cNvSpPr/>
          <p:nvPr/>
        </p:nvSpPr>
        <p:spPr>
          <a:xfrm>
            <a:off x="4272262" y="1124744"/>
            <a:ext cx="3878754" cy="400110"/>
          </a:xfrm>
          <a:prstGeom prst="rect">
            <a:avLst/>
          </a:prstGeom>
        </p:spPr>
        <p:txBody>
          <a:bodyPr wrap="none">
            <a:spAutoFit/>
          </a:bodyPr>
          <a:lstStyle/>
          <a:p>
            <a:pPr lvl="0" algn="l" rtl="0"/>
            <a:r>
              <a:rPr lang="en-US" sz="2000" b="1" dirty="0">
                <a:solidFill>
                  <a:srgbClr val="C00000"/>
                </a:solidFill>
              </a:rPr>
              <a:t>Traditional Statistics vs. Simulation</a:t>
            </a:r>
          </a:p>
        </p:txBody>
      </p:sp>
      <p:pic>
        <p:nvPicPr>
          <p:cNvPr id="9"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63952" y="2139316"/>
            <a:ext cx="4737720" cy="2827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CAF451E7-CF3D-7DB0-0EF9-110DF7B63783}"/>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8</a:t>
            </a:r>
          </a:p>
        </p:txBody>
      </p:sp>
    </p:spTree>
    <p:extLst>
      <p:ext uri="{BB962C8B-B14F-4D97-AF65-F5344CB8AC3E}">
        <p14:creationId xmlns:p14="http://schemas.microsoft.com/office/powerpoint/2010/main" val="224955714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2069094" y="1052737"/>
            <a:ext cx="6403170" cy="461665"/>
          </a:xfrm>
          <a:prstGeom prst="rect">
            <a:avLst/>
          </a:prstGeom>
        </p:spPr>
        <p:txBody>
          <a:bodyPr wrap="square">
            <a:spAutoFit/>
          </a:bodyPr>
          <a:lstStyle/>
          <a:p>
            <a:pPr algn="l" rtl="0"/>
            <a:r>
              <a:rPr lang="en-US" sz="2400" b="1" dirty="0">
                <a:solidFill>
                  <a:srgbClr val="C00000"/>
                </a:solidFill>
              </a:rPr>
              <a:t>THE GANTT CHART</a:t>
            </a:r>
            <a:endParaRPr lang="ar-SA" sz="2400" b="1" dirty="0">
              <a:solidFill>
                <a:srgbClr val="C00000"/>
              </a:solidFill>
              <a:latin typeface="Book Antiqua" panose="02040602050305030304" pitchFamily="18" charset="0"/>
            </a:endParaRPr>
          </a:p>
        </p:txBody>
      </p:sp>
      <p:sp>
        <p:nvSpPr>
          <p:cNvPr id="6" name="مستطيل 5"/>
          <p:cNvSpPr/>
          <p:nvPr/>
        </p:nvSpPr>
        <p:spPr>
          <a:xfrm>
            <a:off x="2069096" y="1514402"/>
            <a:ext cx="4098913" cy="4524315"/>
          </a:xfrm>
          <a:prstGeom prst="rect">
            <a:avLst/>
          </a:prstGeom>
        </p:spPr>
        <p:txBody>
          <a:bodyPr wrap="square">
            <a:spAutoFit/>
          </a:bodyPr>
          <a:lstStyle/>
          <a:p>
            <a:pPr algn="l" rtl="0"/>
            <a:r>
              <a:rPr lang="en-US" dirty="0"/>
              <a:t>The </a:t>
            </a:r>
            <a:r>
              <a:rPr lang="en-US" dirty="0">
                <a:highlight>
                  <a:srgbClr val="FFFF00"/>
                </a:highlight>
              </a:rPr>
              <a:t>Gantt chart </a:t>
            </a:r>
            <a:r>
              <a:rPr lang="en-US" dirty="0"/>
              <a:t>is a useful complement to a project network. It is easily constructed and read. It can contain a considerable amount of information and is an excellent communication device about the state of a project. </a:t>
            </a:r>
          </a:p>
          <a:p>
            <a:pPr algn="l" rtl="0"/>
            <a:r>
              <a:rPr lang="en-US" dirty="0"/>
              <a:t>Its </a:t>
            </a:r>
            <a:r>
              <a:rPr lang="en-US" b="1" dirty="0">
                <a:solidFill>
                  <a:srgbClr val="C00000"/>
                </a:solidFill>
              </a:rPr>
              <a:t>major weakness </a:t>
            </a:r>
            <a:r>
              <a:rPr lang="en-US" dirty="0"/>
              <a:t>is that </a:t>
            </a:r>
            <a:r>
              <a:rPr lang="en-US" dirty="0">
                <a:highlight>
                  <a:srgbClr val="FFFF00"/>
                </a:highlight>
              </a:rPr>
              <a:t>it does not easily expose the project ’ s technology, that is, the technical relationships between a project ’ s many activities</a:t>
            </a:r>
            <a:r>
              <a:rPr lang="en-US" dirty="0"/>
              <a:t>.</a:t>
            </a:r>
          </a:p>
          <a:p>
            <a:pPr algn="l" rtl="0"/>
            <a:r>
              <a:rPr lang="en-US" dirty="0"/>
              <a:t> Even with predecessors marked on a Gantt chart, it is </a:t>
            </a:r>
            <a:r>
              <a:rPr lang="en-US" dirty="0">
                <a:highlight>
                  <a:srgbClr val="FFFF00"/>
                </a:highlight>
              </a:rPr>
              <a:t>difficult to see the project technology and, thus, to use the Gantt chart alone to manage a complex project</a:t>
            </a:r>
            <a:r>
              <a:rPr lang="en-US" dirty="0"/>
              <a:t>. PERT/CPM networks are often used as complements to Gantt charts.</a:t>
            </a:r>
            <a:endParaRPr lang="ar-SA" dirty="0"/>
          </a:p>
        </p:txBody>
      </p:sp>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20085" y="1700809"/>
            <a:ext cx="4168403" cy="3711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F6257862-44A6-A04F-F64D-7FF30312910F}"/>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8</a:t>
            </a:r>
          </a:p>
        </p:txBody>
      </p:sp>
    </p:spTree>
    <p:extLst>
      <p:ext uri="{BB962C8B-B14F-4D97-AF65-F5344CB8AC3E}">
        <p14:creationId xmlns:p14="http://schemas.microsoft.com/office/powerpoint/2010/main" val="75966856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مستطيل 4"/>
          <p:cNvSpPr/>
          <p:nvPr/>
        </p:nvSpPr>
        <p:spPr>
          <a:xfrm>
            <a:off x="1860753" y="1439662"/>
            <a:ext cx="4883320" cy="3662541"/>
          </a:xfrm>
          <a:prstGeom prst="rect">
            <a:avLst/>
          </a:prstGeom>
        </p:spPr>
        <p:txBody>
          <a:bodyPr wrap="square">
            <a:spAutoFit/>
          </a:bodyPr>
          <a:lstStyle/>
          <a:p>
            <a:pPr marL="533400" indent="-533400" algn="l" rtl="0">
              <a:buFont typeface="Wingdings" panose="05000000000000000000" pitchFamily="2" charset="2"/>
              <a:buChar char="ü"/>
            </a:pPr>
            <a:r>
              <a:rPr lang="en-US" altLang="ar-SA" sz="2000" b="1" dirty="0"/>
              <a:t>Establish a </a:t>
            </a:r>
            <a:r>
              <a:rPr lang="en-US" altLang="ar-SA" sz="2000" b="1" i="1" dirty="0">
                <a:solidFill>
                  <a:srgbClr val="FF0000"/>
                </a:solidFill>
              </a:rPr>
              <a:t>time-phased network</a:t>
            </a:r>
          </a:p>
          <a:p>
            <a:pPr marL="533400" indent="-533400" algn="l" rtl="0">
              <a:buFont typeface="Wingdings" panose="05000000000000000000" pitchFamily="2" charset="2"/>
              <a:buChar char="ü"/>
            </a:pPr>
            <a:r>
              <a:rPr lang="en-US" altLang="ar-SA" sz="2000" b="1" dirty="0"/>
              <a:t>Can be used as a </a:t>
            </a:r>
            <a:r>
              <a:rPr lang="en-US" altLang="ar-SA" sz="2000" b="1" i="1" dirty="0">
                <a:solidFill>
                  <a:srgbClr val="FF0000"/>
                </a:solidFill>
              </a:rPr>
              <a:t>tracking tool</a:t>
            </a:r>
            <a:endParaRPr lang="en-US" altLang="ar-SA" sz="2000" b="1" dirty="0"/>
          </a:p>
          <a:p>
            <a:pPr marL="533400" indent="-533400" algn="l" rtl="0"/>
            <a:r>
              <a:rPr lang="en-US" altLang="ar-SA" sz="2000" b="1" u="sng" dirty="0"/>
              <a:t>Benefits of Gantt charts</a:t>
            </a:r>
          </a:p>
          <a:p>
            <a:pPr marL="533400" indent="-533400" algn="l" rtl="0">
              <a:buClr>
                <a:schemeClr val="tx1"/>
              </a:buClr>
              <a:buFontTx/>
              <a:buAutoNum type="arabicPeriod"/>
            </a:pPr>
            <a:r>
              <a:rPr lang="en-US" altLang="ar-SA" sz="2000" dirty="0"/>
              <a:t>Easy to </a:t>
            </a:r>
            <a:r>
              <a:rPr lang="en-US" altLang="ar-SA" sz="2000" i="1" dirty="0">
                <a:solidFill>
                  <a:srgbClr val="0000CC"/>
                </a:solidFill>
              </a:rPr>
              <a:t>create</a:t>
            </a:r>
            <a:r>
              <a:rPr lang="en-US" altLang="ar-SA" sz="2000" dirty="0"/>
              <a:t> and </a:t>
            </a:r>
            <a:r>
              <a:rPr lang="en-US" altLang="ar-SA" sz="2000" i="1" dirty="0">
                <a:solidFill>
                  <a:srgbClr val="0000CC"/>
                </a:solidFill>
              </a:rPr>
              <a:t>comprehend.</a:t>
            </a:r>
          </a:p>
          <a:p>
            <a:pPr marL="533400" indent="-533400" algn="l" rtl="0">
              <a:buClr>
                <a:schemeClr val="tx1"/>
              </a:buClr>
              <a:buFontTx/>
              <a:buAutoNum type="arabicPeriod"/>
            </a:pPr>
            <a:r>
              <a:rPr lang="en-US" altLang="ar-SA" sz="2000" dirty="0"/>
              <a:t>Identify the schedule</a:t>
            </a:r>
            <a:r>
              <a:rPr lang="en-US" altLang="ar-SA" sz="2000" i="1" dirty="0"/>
              <a:t> </a:t>
            </a:r>
            <a:r>
              <a:rPr lang="en-US" altLang="ar-SA" sz="2000" i="1" dirty="0">
                <a:solidFill>
                  <a:srgbClr val="0000CC"/>
                </a:solidFill>
              </a:rPr>
              <a:t>baseline</a:t>
            </a:r>
            <a:r>
              <a:rPr lang="en-US" altLang="ar-SA" sz="2000" i="1" dirty="0"/>
              <a:t> </a:t>
            </a:r>
            <a:r>
              <a:rPr lang="en-US" altLang="ar-SA" sz="2000" dirty="0"/>
              <a:t>network.</a:t>
            </a:r>
          </a:p>
          <a:p>
            <a:pPr marL="533400" indent="-533400" algn="l" rtl="0">
              <a:buClr>
                <a:schemeClr val="tx1"/>
              </a:buClr>
              <a:buFontTx/>
              <a:buAutoNum type="arabicPeriod"/>
            </a:pPr>
            <a:r>
              <a:rPr lang="en-US" altLang="ar-SA" sz="2000" dirty="0"/>
              <a:t>Allow for </a:t>
            </a:r>
            <a:r>
              <a:rPr lang="en-US" altLang="ar-SA" sz="2000" i="1" dirty="0">
                <a:solidFill>
                  <a:srgbClr val="0000CC"/>
                </a:solidFill>
              </a:rPr>
              <a:t>updatin</a:t>
            </a:r>
            <a:r>
              <a:rPr lang="en-US" altLang="ar-SA" sz="2000" dirty="0">
                <a:solidFill>
                  <a:srgbClr val="0000CC"/>
                </a:solidFill>
              </a:rPr>
              <a:t>g</a:t>
            </a:r>
            <a:r>
              <a:rPr lang="en-US" altLang="ar-SA" sz="2000" dirty="0"/>
              <a:t> and </a:t>
            </a:r>
            <a:r>
              <a:rPr lang="en-US" altLang="ar-SA" sz="2000" i="1" dirty="0">
                <a:solidFill>
                  <a:srgbClr val="0000CC"/>
                </a:solidFill>
              </a:rPr>
              <a:t>control.</a:t>
            </a:r>
          </a:p>
          <a:p>
            <a:pPr marL="533400" indent="-533400" algn="l" rtl="0">
              <a:buClr>
                <a:schemeClr val="tx1"/>
              </a:buClr>
              <a:buFontTx/>
              <a:buAutoNum type="arabicPeriod"/>
            </a:pPr>
            <a:r>
              <a:rPr lang="en-US" altLang="ar-SA" sz="2000" dirty="0"/>
              <a:t>Identify </a:t>
            </a:r>
            <a:r>
              <a:rPr lang="en-US" altLang="ar-SA" sz="2000" i="1" dirty="0">
                <a:solidFill>
                  <a:srgbClr val="0000CC"/>
                </a:solidFill>
              </a:rPr>
              <a:t>resource needs.</a:t>
            </a:r>
          </a:p>
          <a:p>
            <a:pPr marL="457200" indent="-457200" algn="l" rtl="0">
              <a:spcBef>
                <a:spcPct val="20000"/>
              </a:spcBef>
              <a:buFont typeface="+mj-lt"/>
              <a:buAutoNum type="arabicPeriod"/>
            </a:pPr>
            <a:r>
              <a:rPr lang="en-US" altLang="en-US" sz="2000" dirty="0"/>
              <a:t>Visual scheduling tool.</a:t>
            </a:r>
          </a:p>
          <a:p>
            <a:pPr marL="457200" indent="-457200" algn="l" rtl="0">
              <a:spcBef>
                <a:spcPct val="20000"/>
              </a:spcBef>
              <a:buFont typeface="+mj-lt"/>
              <a:buAutoNum type="arabicPeriod"/>
            </a:pPr>
            <a:r>
              <a:rPr lang="en-US" altLang="en-US" sz="2000" dirty="0">
                <a:cs typeface="Times New Roman" panose="02020603050405020304" pitchFamily="18" charset="0"/>
              </a:rPr>
              <a:t>Graphical representation of information. </a:t>
            </a:r>
          </a:p>
          <a:p>
            <a:pPr marL="457200" indent="-457200" algn="l" rtl="0">
              <a:spcBef>
                <a:spcPct val="20000"/>
              </a:spcBef>
              <a:buFont typeface="+mj-lt"/>
              <a:buAutoNum type="arabicPeriod"/>
            </a:pPr>
            <a:r>
              <a:rPr lang="en-US" altLang="en-US" sz="2000" dirty="0">
                <a:cs typeface="Times New Roman" panose="02020603050405020304" pitchFamily="18" charset="0"/>
              </a:rPr>
              <a:t>Track progress towards completion.</a:t>
            </a:r>
          </a:p>
          <a:p>
            <a:pPr marL="533400" indent="-533400" algn="l" rtl="0">
              <a:buClr>
                <a:schemeClr val="tx1"/>
              </a:buClr>
              <a:buFontTx/>
              <a:buAutoNum type="arabicPeriod"/>
            </a:pPr>
            <a:endParaRPr lang="en-US" altLang="ar-SA" sz="2000" b="1" i="1" dirty="0">
              <a:solidFill>
                <a:srgbClr val="0000CC"/>
              </a:solidFill>
            </a:endParaRPr>
          </a:p>
        </p:txBody>
      </p:sp>
      <p:sp>
        <p:nvSpPr>
          <p:cNvPr id="7" name="مستطيل 6"/>
          <p:cNvSpPr/>
          <p:nvPr/>
        </p:nvSpPr>
        <p:spPr>
          <a:xfrm>
            <a:off x="2071881" y="977997"/>
            <a:ext cx="2577116" cy="461665"/>
          </a:xfrm>
          <a:prstGeom prst="rect">
            <a:avLst/>
          </a:prstGeom>
        </p:spPr>
        <p:txBody>
          <a:bodyPr wrap="none">
            <a:spAutoFit/>
          </a:bodyPr>
          <a:lstStyle/>
          <a:p>
            <a:pPr algn="l" rtl="0"/>
            <a:r>
              <a:rPr lang="en-US" sz="2400" b="1" dirty="0">
                <a:solidFill>
                  <a:srgbClr val="C00000"/>
                </a:solidFill>
              </a:rPr>
              <a:t>THE GANTT CHART</a:t>
            </a:r>
            <a:endParaRPr lang="ar-SA" sz="2400" b="1" dirty="0">
              <a:solidFill>
                <a:srgbClr val="C00000"/>
              </a:solidFill>
              <a:latin typeface="Book Antiqua" panose="02040602050305030304" pitchFamily="18" charset="0"/>
            </a:endParaRPr>
          </a:p>
        </p:txBody>
      </p:sp>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72065" y="2362264"/>
            <a:ext cx="3766071" cy="2667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9F1B42D4-8971-91C6-7E55-87A43BC96C4B}"/>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8</a:t>
            </a:r>
          </a:p>
        </p:txBody>
      </p:sp>
    </p:spTree>
    <p:extLst>
      <p:ext uri="{BB962C8B-B14F-4D97-AF65-F5344CB8AC3E}">
        <p14:creationId xmlns:p14="http://schemas.microsoft.com/office/powerpoint/2010/main" val="248697239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2135560" y="1262627"/>
            <a:ext cx="3004604" cy="341632"/>
          </a:xfrm>
          <a:prstGeom prst="rect">
            <a:avLst/>
          </a:prstGeom>
        </p:spPr>
        <p:txBody>
          <a:bodyPr wrap="none">
            <a:spAutoFit/>
          </a:bodyPr>
          <a:lstStyle/>
          <a:p>
            <a:pPr algn="ctr">
              <a:lnSpc>
                <a:spcPct val="90000"/>
              </a:lnSpc>
              <a:spcBef>
                <a:spcPct val="0"/>
              </a:spcBef>
            </a:pPr>
            <a:r>
              <a:rPr lang="en-US" altLang="en-US" dirty="0">
                <a:latin typeface="Arial Black" panose="020B0A04020102020204" pitchFamily="34" charset="0"/>
              </a:rPr>
              <a:t>Building a Gantt Chart</a:t>
            </a:r>
          </a:p>
        </p:txBody>
      </p:sp>
      <p:sp>
        <p:nvSpPr>
          <p:cNvPr id="8" name="مستطيل 7"/>
          <p:cNvSpPr/>
          <p:nvPr/>
        </p:nvSpPr>
        <p:spPr>
          <a:xfrm>
            <a:off x="1728908" y="1772817"/>
            <a:ext cx="3502997" cy="2585323"/>
          </a:xfrm>
          <a:prstGeom prst="rect">
            <a:avLst/>
          </a:prstGeom>
        </p:spPr>
        <p:txBody>
          <a:bodyPr wrap="square">
            <a:spAutoFit/>
          </a:bodyPr>
          <a:lstStyle/>
          <a:p>
            <a:pPr marL="342900" indent="-342900" algn="l" rtl="0">
              <a:buAutoNum type="arabicPeriod"/>
            </a:pPr>
            <a:r>
              <a:rPr lang="en-US" b="1" dirty="0">
                <a:solidFill>
                  <a:srgbClr val="C00000"/>
                </a:solidFill>
              </a:rPr>
              <a:t>Create a project table</a:t>
            </a:r>
          </a:p>
          <a:p>
            <a:pPr algn="l" rtl="0"/>
            <a:r>
              <a:rPr lang="en-US" dirty="0"/>
              <a:t>List each task is a separate row and structure your project plan by including the </a:t>
            </a:r>
            <a:r>
              <a:rPr lang="en-US" i="1" dirty="0"/>
              <a:t>Start date</a:t>
            </a:r>
            <a:r>
              <a:rPr lang="en-US" dirty="0"/>
              <a:t>, </a:t>
            </a:r>
            <a:r>
              <a:rPr lang="en-US" i="1" dirty="0"/>
              <a:t>End date</a:t>
            </a:r>
            <a:r>
              <a:rPr lang="en-US" dirty="0"/>
              <a:t> and </a:t>
            </a:r>
            <a:r>
              <a:rPr lang="en-US" i="1" dirty="0"/>
              <a:t>Duration</a:t>
            </a:r>
            <a:r>
              <a:rPr lang="en-US" dirty="0"/>
              <a:t>, i.e. the number of days required to complete the tasks.</a:t>
            </a:r>
          </a:p>
          <a:p>
            <a:pPr algn="l" rtl="0"/>
            <a:r>
              <a:rPr lang="en-US" dirty="0"/>
              <a:t>Duration = End Date - Start Date</a:t>
            </a:r>
          </a:p>
          <a:p>
            <a:pPr marL="342900" indent="-342900" algn="l" rtl="0">
              <a:buAutoNum type="arabicPeriod"/>
            </a:pPr>
            <a:endParaRPr lang="en-US" dirty="0"/>
          </a:p>
        </p:txBody>
      </p:sp>
      <p:pic>
        <p:nvPicPr>
          <p:cNvPr id="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1904" y="1739282"/>
            <a:ext cx="5133733" cy="297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9E7C46A9-B19B-15A1-FAED-C145A850341F}"/>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8</a:t>
            </a:r>
          </a:p>
        </p:txBody>
      </p:sp>
    </p:spTree>
    <p:extLst>
      <p:ext uri="{BB962C8B-B14F-4D97-AF65-F5344CB8AC3E}">
        <p14:creationId xmlns:p14="http://schemas.microsoft.com/office/powerpoint/2010/main" val="268363281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مستطيل 6"/>
          <p:cNvSpPr/>
          <p:nvPr/>
        </p:nvSpPr>
        <p:spPr>
          <a:xfrm>
            <a:off x="2207568" y="1862822"/>
            <a:ext cx="2376264" cy="1200329"/>
          </a:xfrm>
          <a:prstGeom prst="rect">
            <a:avLst/>
          </a:prstGeom>
        </p:spPr>
        <p:txBody>
          <a:bodyPr wrap="square">
            <a:spAutoFit/>
          </a:bodyPr>
          <a:lstStyle/>
          <a:p>
            <a:pPr algn="l" rtl="0"/>
            <a:r>
              <a:rPr lang="en-US" b="1" dirty="0">
                <a:solidFill>
                  <a:srgbClr val="C00000"/>
                </a:solidFill>
              </a:rPr>
              <a:t>2. Make a standard Excel Bar chart based on Start date: </a:t>
            </a:r>
          </a:p>
          <a:p>
            <a:pPr algn="l" rtl="0"/>
            <a:endParaRPr lang="en-US" dirty="0"/>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95170" y="1611313"/>
            <a:ext cx="5226001" cy="3635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412767F2-7FDB-7EF5-2251-C24BF2F31B63}"/>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8</a:t>
            </a:r>
          </a:p>
        </p:txBody>
      </p:sp>
    </p:spTree>
    <p:extLst>
      <p:ext uri="{BB962C8B-B14F-4D97-AF65-F5344CB8AC3E}">
        <p14:creationId xmlns:p14="http://schemas.microsoft.com/office/powerpoint/2010/main" val="12033981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مستطيل 5"/>
          <p:cNvSpPr/>
          <p:nvPr/>
        </p:nvSpPr>
        <p:spPr>
          <a:xfrm>
            <a:off x="1868426" y="1233004"/>
            <a:ext cx="7683958" cy="1754326"/>
          </a:xfrm>
          <a:prstGeom prst="rect">
            <a:avLst/>
          </a:prstGeom>
        </p:spPr>
        <p:txBody>
          <a:bodyPr wrap="square">
            <a:spAutoFit/>
          </a:bodyPr>
          <a:lstStyle/>
          <a:p>
            <a:pPr algn="l" rtl="0"/>
            <a:r>
              <a:rPr lang="en-US" dirty="0"/>
              <a:t>2- As a result, you will have the following Stacked bar added to your worksheet.</a:t>
            </a:r>
          </a:p>
          <a:p>
            <a:pPr algn="l" rtl="0"/>
            <a:r>
              <a:rPr lang="en-US" dirty="0"/>
              <a:t>3. Add Duration data to the chart.</a:t>
            </a:r>
          </a:p>
          <a:p>
            <a:pPr algn="l" rtl="0"/>
            <a:endParaRPr lang="en-US" dirty="0"/>
          </a:p>
          <a:p>
            <a:pPr algn="l" rtl="0"/>
            <a:endParaRPr lang="en-US" dirty="0"/>
          </a:p>
          <a:p>
            <a:pPr algn="l" rtl="0"/>
            <a:endParaRPr lang="en-US" b="1" dirty="0">
              <a:solidFill>
                <a:srgbClr val="C00000"/>
              </a:solidFill>
            </a:endParaRPr>
          </a:p>
          <a:p>
            <a:pPr algn="l" rtl="0"/>
            <a:endParaRPr lang="ar-SA" dirty="0"/>
          </a:p>
        </p:txBody>
      </p:sp>
      <p:pic>
        <p:nvPicPr>
          <p:cNvPr id="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1544" y="2287854"/>
            <a:ext cx="4176464" cy="3673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843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84032" y="2287854"/>
            <a:ext cx="4150916" cy="3673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Rounded Corners 1">
            <a:extLst>
              <a:ext uri="{FF2B5EF4-FFF2-40B4-BE49-F238E27FC236}">
                <a16:creationId xmlns:a16="http://schemas.microsoft.com/office/drawing/2014/main" id="{39E2D5CB-4909-AD33-8A5B-EBB09046D2CA}"/>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8</a:t>
            </a:r>
          </a:p>
        </p:txBody>
      </p:sp>
    </p:spTree>
    <p:extLst>
      <p:ext uri="{BB962C8B-B14F-4D97-AF65-F5344CB8AC3E}">
        <p14:creationId xmlns:p14="http://schemas.microsoft.com/office/powerpoint/2010/main" val="226788398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27">
            <a:extLst>
              <a:ext uri="{FF2B5EF4-FFF2-40B4-BE49-F238E27FC236}">
                <a16:creationId xmlns:a16="http://schemas.microsoft.com/office/drawing/2014/main" id="{35E30A49-6736-ECBA-A034-3B17B6F12642}"/>
              </a:ext>
            </a:extLst>
          </p:cNvPr>
          <p:cNvSpPr/>
          <p:nvPr/>
        </p:nvSpPr>
        <p:spPr>
          <a:xfrm flipV="1">
            <a:off x="3783431" y="913646"/>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47528" y="1604260"/>
            <a:ext cx="8496944" cy="39129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مستطيل 5"/>
          <p:cNvSpPr/>
          <p:nvPr/>
        </p:nvSpPr>
        <p:spPr>
          <a:xfrm>
            <a:off x="2135560" y="1052736"/>
            <a:ext cx="7632848" cy="369332"/>
          </a:xfrm>
          <a:prstGeom prst="rect">
            <a:avLst/>
          </a:prstGeom>
        </p:spPr>
        <p:txBody>
          <a:bodyPr wrap="square">
            <a:spAutoFit/>
          </a:bodyPr>
          <a:lstStyle/>
          <a:p>
            <a:pPr algn="l" rtl="0">
              <a:spcBef>
                <a:spcPct val="20000"/>
              </a:spcBef>
            </a:pPr>
            <a:r>
              <a:rPr lang="en-US" altLang="en-US" b="1" dirty="0">
                <a:solidFill>
                  <a:srgbClr val="C00000"/>
                </a:solidFill>
              </a:rPr>
              <a:t>Dependencies: Show dependencies between activities with arrows</a:t>
            </a:r>
          </a:p>
        </p:txBody>
      </p:sp>
      <p:sp>
        <p:nvSpPr>
          <p:cNvPr id="2" name="Rectangle: Rounded Corners 1">
            <a:extLst>
              <a:ext uri="{FF2B5EF4-FFF2-40B4-BE49-F238E27FC236}">
                <a16:creationId xmlns:a16="http://schemas.microsoft.com/office/drawing/2014/main" id="{723DB04E-A83B-2BBE-DD5B-06F1FDF953ED}"/>
              </a:ext>
            </a:extLst>
          </p:cNvPr>
          <p:cNvSpPr/>
          <p:nvPr/>
        </p:nvSpPr>
        <p:spPr>
          <a:xfrm>
            <a:off x="629391" y="239396"/>
            <a:ext cx="1074121" cy="719969"/>
          </a:xfrm>
          <a:prstGeom prst="roundRect">
            <a:avLst/>
          </a:prstGeom>
          <a:solidFill>
            <a:srgbClr val="00B0F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Times New Roman" panose="02020603050405020304" pitchFamily="18" charset="0"/>
                <a:cs typeface="Times New Roman" panose="02020603050405020304" pitchFamily="18" charset="0"/>
              </a:rPr>
              <a:t>8</a:t>
            </a:r>
          </a:p>
        </p:txBody>
      </p:sp>
    </p:spTree>
    <p:extLst>
      <p:ext uri="{BB962C8B-B14F-4D97-AF65-F5344CB8AC3E}">
        <p14:creationId xmlns:p14="http://schemas.microsoft.com/office/powerpoint/2010/main" val="21343477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63271818"/>
      </p:ext>
    </p:extLst>
  </p:cSld>
  <p:clrMapOvr>
    <a:masterClrMapping/>
  </p:clrMapOvr>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1FABB37-702F-4B13-98C9-A6C597DD2E52}">
  <ds:schemaRefs>
    <ds:schemaRef ds:uri="http://schemas.microsoft.com/sharepoint/v3/contenttype/forms"/>
  </ds:schemaRefs>
</ds:datastoreItem>
</file>

<file path=customXml/itemProps2.xml><?xml version="1.0" encoding="utf-8"?>
<ds:datastoreItem xmlns:ds="http://schemas.openxmlformats.org/officeDocument/2006/customXml" ds:itemID="{0F674884-BB84-4669-A5B7-976FC482EB44}">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256CFCBA-F992-4E62-AE66-4F6AD399AF0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677</TotalTime>
  <Words>1900</Words>
  <Application>Microsoft Office PowerPoint</Application>
  <PresentationFormat>Widescreen</PresentationFormat>
  <Paragraphs>180</Paragraphs>
  <Slides>31</Slides>
  <Notes>11</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31</vt:i4>
      </vt:variant>
    </vt:vector>
  </HeadingPairs>
  <TitlesOfParts>
    <vt:vector size="41" baseType="lpstr">
      <vt:lpstr>Almarai</vt:lpstr>
      <vt:lpstr>Arial</vt:lpstr>
      <vt:lpstr>Arial Black</vt:lpstr>
      <vt:lpstr>Book Antiqua</vt:lpstr>
      <vt:lpstr>Calibri</vt:lpstr>
      <vt:lpstr>Calibri Light</vt:lpstr>
      <vt:lpstr>Times New Roman</vt:lpstr>
      <vt:lpstr>Wingdings</vt:lpstr>
      <vt:lpstr>نسق Office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د.أبوالمجد</dc:creator>
  <cp:lastModifiedBy>Gitex</cp:lastModifiedBy>
  <cp:revision>17</cp:revision>
  <dcterms:created xsi:type="dcterms:W3CDTF">2023-08-03T15:18:12Z</dcterms:created>
  <dcterms:modified xsi:type="dcterms:W3CDTF">2025-03-05T16:40:15Z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