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59" r:id="rId4"/>
    <p:sldId id="278" r:id="rId5"/>
    <p:sldId id="266" r:id="rId6"/>
    <p:sldId id="279" r:id="rId7"/>
    <p:sldId id="280" r:id="rId8"/>
    <p:sldId id="264" r:id="rId9"/>
    <p:sldId id="265" r:id="rId10"/>
    <p:sldId id="283" r:id="rId11"/>
    <p:sldId id="281" r:id="rId12"/>
    <p:sldId id="282" r:id="rId13"/>
    <p:sldId id="267" r:id="rId14"/>
    <p:sldId id="285" r:id="rId15"/>
    <p:sldId id="284" r:id="rId16"/>
    <p:sldId id="268" r:id="rId17"/>
    <p:sldId id="269" r:id="rId18"/>
    <p:sldId id="286" r:id="rId19"/>
    <p:sldId id="270" r:id="rId20"/>
    <p:sldId id="271" r:id="rId21"/>
    <p:sldId id="287" r:id="rId22"/>
    <p:sldId id="288" r:id="rId23"/>
    <p:sldId id="272" r:id="rId24"/>
    <p:sldId id="289" r:id="rId25"/>
    <p:sldId id="290" r:id="rId26"/>
    <p:sldId id="273" r:id="rId27"/>
    <p:sldId id="291" r:id="rId28"/>
    <p:sldId id="292" r:id="rId29"/>
    <p:sldId id="274" r:id="rId30"/>
    <p:sldId id="275" r:id="rId31"/>
    <p:sldId id="276" r:id="rId32"/>
    <p:sldId id="263" r:id="rId33"/>
    <p:sldId id="293" r:id="rId34"/>
    <p:sldId id="294" r:id="rId35"/>
    <p:sldId id="295" r:id="rId36"/>
    <p:sldId id="296" r:id="rId37"/>
    <p:sldId id="299" r:id="rId38"/>
    <p:sldId id="300" r:id="rId39"/>
    <p:sldId id="301" r:id="rId40"/>
    <p:sldId id="297" r:id="rId41"/>
    <p:sldId id="29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29/01/2023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29/01/2023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29/01/2023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29/01/2023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29/01/2023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29/01/2023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29/01/2023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29/01/2023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29/01/2023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29/01/2023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29/01/2023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29/01/2023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6.jfif"/><Relationship Id="rId5" Type="http://schemas.openxmlformats.org/officeDocument/2006/relationships/image" Target="../media/image14.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4.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4.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0.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1.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2.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4.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4.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84A52544-D88D-216E-5CBB-0010BABC7E18}"/>
              </a:ext>
            </a:extLst>
          </p:cNvPr>
          <p:cNvSpPr txBox="1"/>
          <p:nvPr/>
        </p:nvSpPr>
        <p:spPr>
          <a:xfrm>
            <a:off x="4527139" y="5361986"/>
            <a:ext cx="3922869"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MGM112</a:t>
            </a:r>
          </a:p>
          <a:p>
            <a:r>
              <a:rPr lang="en-US" sz="2800" dirty="0">
                <a:solidFill>
                  <a:schemeClr val="bg1"/>
                </a:solidFill>
                <a:latin typeface="Tajawal Medium" panose="00000600000000000000" pitchFamily="2" charset="-78"/>
                <a:cs typeface="Tajawal Medium" panose="00000600000000000000" pitchFamily="2" charset="-78"/>
              </a:rPr>
              <a:t>The Economic Problem</a:t>
            </a:r>
          </a:p>
        </p:txBody>
      </p:sp>
      <p:sp>
        <p:nvSpPr>
          <p:cNvPr id="5" name="TextBox 4">
            <a:extLst>
              <a:ext uri="{FF2B5EF4-FFF2-40B4-BE49-F238E27FC236}">
                <a16:creationId xmlns:a16="http://schemas.microsoft.com/office/drawing/2014/main" id="{9A90FB8F-A152-AE40-74BB-CFAF59D86022}"/>
              </a:ext>
            </a:extLst>
          </p:cNvPr>
          <p:cNvSpPr txBox="1"/>
          <p:nvPr/>
        </p:nvSpPr>
        <p:spPr>
          <a:xfrm>
            <a:off x="2765161" y="1198147"/>
            <a:ext cx="536666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Introduction to Economics</a:t>
            </a:r>
          </a:p>
          <a:p>
            <a:r>
              <a:rPr lang="en-US" sz="2800" dirty="0">
                <a:solidFill>
                  <a:srgbClr val="24A9E1"/>
                </a:solidFill>
                <a:latin typeface="Tajawal Medium" panose="00000600000000000000" pitchFamily="2" charset="-78"/>
                <a:cs typeface="Tajawal Medium" panose="00000600000000000000" pitchFamily="2" charset="-78"/>
              </a:rPr>
              <a:t>Prepared by Ms. Dina </a:t>
            </a:r>
            <a:r>
              <a:rPr lang="en-US" sz="2800" dirty="0" err="1">
                <a:solidFill>
                  <a:srgbClr val="24A9E1"/>
                </a:solidFill>
                <a:latin typeface="Tajawal Medium" panose="00000600000000000000" pitchFamily="2" charset="-78"/>
                <a:cs typeface="Tajawal Medium" panose="00000600000000000000" pitchFamily="2" charset="-78"/>
              </a:rPr>
              <a:t>ElWakkad</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Lecture 1</a:t>
            </a: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6" name="Content Placeholder 2">
            <a:extLst>
              <a:ext uri="{FF2B5EF4-FFF2-40B4-BE49-F238E27FC236}">
                <a16:creationId xmlns:a16="http://schemas.microsoft.com/office/drawing/2014/main" id="{B9B4A792-BF8F-16B7-CE2F-964BD38F643E}"/>
              </a:ext>
            </a:extLst>
          </p:cNvPr>
          <p:cNvSpPr txBox="1">
            <a:spLocks/>
          </p:cNvSpPr>
          <p:nvPr/>
        </p:nvSpPr>
        <p:spPr>
          <a:xfrm>
            <a:off x="843844" y="1946669"/>
            <a:ext cx="7416247" cy="29676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dirty="0">
                <a:solidFill>
                  <a:srgbClr val="FF0000"/>
                </a:solidFill>
              </a:rPr>
              <a:t>After studying this lecture, you will be able to:</a:t>
            </a:r>
          </a:p>
          <a:p>
            <a:pPr marL="347663" lvl="1" indent="-233363">
              <a:buFont typeface="Wingdings" panose="05000000000000000000" pitchFamily="2" charset="2"/>
              <a:buChar char="§"/>
            </a:pPr>
            <a:r>
              <a:rPr lang="en-US" altLang="en-US" dirty="0"/>
              <a:t>Define the </a:t>
            </a:r>
            <a:r>
              <a:rPr lang="en-CA" dirty="0"/>
              <a:t>Production Possibility frontier (PPF) and use it to calculate Opportunity cost</a:t>
            </a:r>
          </a:p>
          <a:p>
            <a:pPr marL="347663" lvl="1" indent="-233363">
              <a:buFont typeface="Wingdings" panose="05000000000000000000" pitchFamily="2" charset="2"/>
              <a:buChar char="§"/>
            </a:pPr>
            <a:r>
              <a:rPr lang="en-CA" dirty="0"/>
              <a:t>Explain How the production possibilities frontier (PPF) illustrates production efficiency, and Scarcity</a:t>
            </a:r>
          </a:p>
          <a:p>
            <a:pPr marL="347663" lvl="1" indent="-233363">
              <a:buFont typeface="Wingdings" panose="05000000000000000000" pitchFamily="2" charset="2"/>
              <a:buChar char="§"/>
            </a:pPr>
            <a:r>
              <a:rPr lang="en-CA" dirty="0"/>
              <a:t>Show How economic growth influences the Production Possibility frontier (PPF) </a:t>
            </a:r>
          </a:p>
        </p:txBody>
      </p:sp>
      <p:sp>
        <p:nvSpPr>
          <p:cNvPr id="11" name="TextBox 10">
            <a:extLst>
              <a:ext uri="{FF2B5EF4-FFF2-40B4-BE49-F238E27FC236}">
                <a16:creationId xmlns:a16="http://schemas.microsoft.com/office/drawing/2014/main" id="{06361174-8CA7-CA5F-015E-1D81FEC03E7E}"/>
              </a:ext>
            </a:extLst>
          </p:cNvPr>
          <p:cNvSpPr txBox="1"/>
          <p:nvPr/>
        </p:nvSpPr>
        <p:spPr>
          <a:xfrm>
            <a:off x="2646910" y="533303"/>
            <a:ext cx="3833404" cy="523220"/>
          </a:xfrm>
          <a:prstGeom prst="rect">
            <a:avLst/>
          </a:prstGeom>
          <a:noFill/>
        </p:spPr>
        <p:txBody>
          <a:bodyPr wrap="square">
            <a:spAutoFit/>
          </a:bodyPr>
          <a:lstStyle/>
          <a:p>
            <a:r>
              <a:rPr lang="en-US" sz="2800" b="1" dirty="0">
                <a:solidFill>
                  <a:schemeClr val="bg1"/>
                </a:solidFill>
              </a:rPr>
              <a:t>Objectives of Lecture (1)</a:t>
            </a: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1262952" y="2361463"/>
            <a:ext cx="6702287" cy="19634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400" dirty="0"/>
              <a:t>It is a graphical model that represents </a:t>
            </a:r>
            <a:r>
              <a:rPr lang="en-US" altLang="en-US" sz="2400" b="1" dirty="0">
                <a:solidFill>
                  <a:srgbClr val="FF0000"/>
                </a:solidFill>
              </a:rPr>
              <a:t>all the different combinations of goods and services that </a:t>
            </a:r>
            <a:r>
              <a:rPr lang="en-US" altLang="en-US" sz="2400" b="1" u="sng" dirty="0">
                <a:solidFill>
                  <a:srgbClr val="FF0000"/>
                </a:solidFill>
              </a:rPr>
              <a:t>can be produced </a:t>
            </a:r>
            <a:r>
              <a:rPr lang="en-US" altLang="en-US" sz="2400" b="1" dirty="0">
                <a:solidFill>
                  <a:srgbClr val="FF0000"/>
                </a:solidFill>
              </a:rPr>
              <a:t>and </a:t>
            </a:r>
            <a:r>
              <a:rPr lang="en-US" altLang="en-US" sz="2400" b="1" u="sng" dirty="0">
                <a:solidFill>
                  <a:srgbClr val="FF0000"/>
                </a:solidFill>
              </a:rPr>
              <a:t>those that cannot </a:t>
            </a:r>
            <a:r>
              <a:rPr lang="en-US" altLang="en-US" sz="2400" b="1" dirty="0">
                <a:solidFill>
                  <a:srgbClr val="FF0000"/>
                </a:solidFill>
              </a:rPr>
              <a:t>given </a:t>
            </a:r>
            <a:r>
              <a:rPr lang="en-US" altLang="en-US" sz="2400" b="1" u="sng" dirty="0">
                <a:solidFill>
                  <a:srgbClr val="FF0000"/>
                </a:solidFill>
              </a:rPr>
              <a:t>resources</a:t>
            </a:r>
            <a:r>
              <a:rPr lang="en-US" altLang="en-US" sz="2400" b="1" dirty="0">
                <a:solidFill>
                  <a:srgbClr val="FF0000"/>
                </a:solidFill>
              </a:rPr>
              <a:t> and the current state of </a:t>
            </a:r>
            <a:r>
              <a:rPr lang="en-US" altLang="en-US" sz="2400" b="1" u="sng" dirty="0">
                <a:solidFill>
                  <a:srgbClr val="FF0000"/>
                </a:solidFill>
              </a:rPr>
              <a:t>technology</a:t>
            </a:r>
            <a:r>
              <a:rPr lang="en-US" altLang="en-US" sz="2400" b="1" dirty="0">
                <a:solidFill>
                  <a:srgbClr val="FF0000"/>
                </a:solidFill>
              </a:rPr>
              <a:t>.</a:t>
            </a:r>
            <a:endParaRPr lang="en-US" altLang="en-US" sz="2400" dirty="0"/>
          </a:p>
        </p:txBody>
      </p:sp>
      <p:pic>
        <p:nvPicPr>
          <p:cNvPr id="12" name="Picture 11">
            <a:extLst>
              <a:ext uri="{FF2B5EF4-FFF2-40B4-BE49-F238E27FC236}">
                <a16:creationId xmlns:a16="http://schemas.microsoft.com/office/drawing/2014/main" id="{6FC18961-B47A-16A2-3BA4-602D2454C4B0}"/>
              </a:ext>
            </a:extLst>
          </p:cNvPr>
          <p:cNvPicPr>
            <a:picLocks noChangeAspect="1"/>
          </p:cNvPicPr>
          <p:nvPr/>
        </p:nvPicPr>
        <p:blipFill>
          <a:blip r:embed="rId6"/>
          <a:stretch>
            <a:fillRect/>
          </a:stretch>
        </p:blipFill>
        <p:spPr>
          <a:xfrm>
            <a:off x="7540487" y="1763909"/>
            <a:ext cx="4038600" cy="3685417"/>
          </a:xfrm>
          <a:prstGeom prst="rect">
            <a:avLst/>
          </a:prstGeom>
        </p:spPr>
      </p:pic>
      <p:sp>
        <p:nvSpPr>
          <p:cNvPr id="13" name="TextBox 12">
            <a:extLst>
              <a:ext uri="{FF2B5EF4-FFF2-40B4-BE49-F238E27FC236}">
                <a16:creationId xmlns:a16="http://schemas.microsoft.com/office/drawing/2014/main" id="{64B33441-5E7D-BC90-CB7B-ED256B11E3B1}"/>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1262952" y="2204822"/>
            <a:ext cx="6702287"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400" b="1" dirty="0">
                <a:solidFill>
                  <a:srgbClr val="FF0000"/>
                </a:solidFill>
              </a:rPr>
              <a:t>Under assumptions as :</a:t>
            </a:r>
          </a:p>
          <a:p>
            <a:pPr marL="457200" lvl="1" indent="0">
              <a:buNone/>
            </a:pPr>
            <a:r>
              <a:rPr lang="en-US" altLang="en-US" sz="2000" dirty="0"/>
              <a:t>O Only Two goods</a:t>
            </a:r>
          </a:p>
          <a:p>
            <a:pPr marL="457200" lvl="1" indent="0">
              <a:buNone/>
            </a:pPr>
            <a:r>
              <a:rPr lang="en-US" altLang="en-US" sz="2000" dirty="0"/>
              <a:t>O Fixed resources </a:t>
            </a:r>
          </a:p>
          <a:p>
            <a:pPr marL="457200" lvl="1" indent="0">
              <a:buNone/>
            </a:pPr>
            <a:r>
              <a:rPr lang="en-US" altLang="en-US" sz="2000" dirty="0"/>
              <a:t>O Fixed technology </a:t>
            </a:r>
          </a:p>
          <a:p>
            <a:pPr marL="457200" lvl="1" indent="0">
              <a:buNone/>
            </a:pPr>
            <a:r>
              <a:rPr lang="en-US" altLang="en-US" sz="2000" dirty="0"/>
              <a:t>O At  given moment / Time</a:t>
            </a:r>
          </a:p>
          <a:p>
            <a:pPr marL="457200" lvl="1" indent="0">
              <a:buNone/>
            </a:pPr>
            <a:r>
              <a:rPr lang="en-US" altLang="en-US" sz="2000" dirty="0"/>
              <a:t>O Efficiency - the economy is achieving maximum production by utilizing scarce resources to the fullest.</a:t>
            </a:r>
          </a:p>
        </p:txBody>
      </p:sp>
      <p:pic>
        <p:nvPicPr>
          <p:cNvPr id="12" name="Picture 11">
            <a:extLst>
              <a:ext uri="{FF2B5EF4-FFF2-40B4-BE49-F238E27FC236}">
                <a16:creationId xmlns:a16="http://schemas.microsoft.com/office/drawing/2014/main" id="{6FC18961-B47A-16A2-3BA4-602D2454C4B0}"/>
              </a:ext>
            </a:extLst>
          </p:cNvPr>
          <p:cNvPicPr>
            <a:picLocks noChangeAspect="1"/>
          </p:cNvPicPr>
          <p:nvPr/>
        </p:nvPicPr>
        <p:blipFill>
          <a:blip r:embed="rId6"/>
          <a:stretch>
            <a:fillRect/>
          </a:stretch>
        </p:blipFill>
        <p:spPr>
          <a:xfrm>
            <a:off x="7540487" y="1763909"/>
            <a:ext cx="4038600" cy="3685417"/>
          </a:xfrm>
          <a:prstGeom prst="rect">
            <a:avLst/>
          </a:prstGeom>
        </p:spPr>
      </p:pic>
      <p:sp>
        <p:nvSpPr>
          <p:cNvPr id="13" name="TextBox 12">
            <a:extLst>
              <a:ext uri="{FF2B5EF4-FFF2-40B4-BE49-F238E27FC236}">
                <a16:creationId xmlns:a16="http://schemas.microsoft.com/office/drawing/2014/main" id="{64B33441-5E7D-BC90-CB7B-ED256B11E3B1}"/>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Tree>
    <p:extLst>
      <p:ext uri="{BB962C8B-B14F-4D97-AF65-F5344CB8AC3E}">
        <p14:creationId xmlns:p14="http://schemas.microsoft.com/office/powerpoint/2010/main" val="2015964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838200" y="1588122"/>
            <a:ext cx="6702287" cy="4207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dirty="0"/>
              <a:t>.</a:t>
            </a:r>
          </a:p>
        </p:txBody>
      </p:sp>
      <p:pic>
        <p:nvPicPr>
          <p:cNvPr id="9" name="Picture 8" descr="Chart&#10;&#10;Description automatically generated">
            <a:extLst>
              <a:ext uri="{FF2B5EF4-FFF2-40B4-BE49-F238E27FC236}">
                <a16:creationId xmlns:a16="http://schemas.microsoft.com/office/drawing/2014/main" id="{6831699D-AC8B-9F76-6AAB-E405CDFBF2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1730" y="1259614"/>
            <a:ext cx="5900945" cy="4599950"/>
          </a:xfrm>
          <a:prstGeom prst="rect">
            <a:avLst/>
          </a:prstGeom>
        </p:spPr>
      </p:pic>
      <p:sp>
        <p:nvSpPr>
          <p:cNvPr id="13" name="Content Placeholder 2">
            <a:extLst>
              <a:ext uri="{FF2B5EF4-FFF2-40B4-BE49-F238E27FC236}">
                <a16:creationId xmlns:a16="http://schemas.microsoft.com/office/drawing/2014/main" id="{491ACA4F-29D0-A748-2AE5-98B17B07C426}"/>
              </a:ext>
            </a:extLst>
          </p:cNvPr>
          <p:cNvSpPr txBox="1">
            <a:spLocks/>
          </p:cNvSpPr>
          <p:nvPr/>
        </p:nvSpPr>
        <p:spPr>
          <a:xfrm>
            <a:off x="450574" y="1740522"/>
            <a:ext cx="5721157" cy="38578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on/ Along</a:t>
            </a:r>
            <a:r>
              <a:rPr lang="en-US" altLang="en-US" sz="2400" dirty="0"/>
              <a:t> the PPF (A, B,C , D, E): </a:t>
            </a:r>
            <a:r>
              <a:rPr lang="en-US" altLang="en-US" sz="2400" b="1" dirty="0">
                <a:solidFill>
                  <a:srgbClr val="FF0000"/>
                </a:solidFill>
              </a:rPr>
              <a:t>Efficient, Attainable</a:t>
            </a:r>
          </a:p>
          <a:p>
            <a:pPr lvl="1"/>
            <a:r>
              <a:rPr lang="en-US" altLang="en-US" b="1" u="sng" dirty="0">
                <a:solidFill>
                  <a:srgbClr val="00B0F0"/>
                </a:solidFill>
              </a:rPr>
              <a:t>Efficient: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full employment of resources</a:t>
            </a:r>
          </a:p>
          <a:p>
            <a:pPr lvl="2" algn="just"/>
            <a:r>
              <a:rPr lang="en-US" sz="1800"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The production possibilities frontier shows the combination of goods and services</a:t>
            </a:r>
            <a:r>
              <a:rPr lang="en-US" sz="1800" b="1"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r>
              <a:rPr lang="en-US" sz="1800" b="1" u="sng" dirty="0">
                <a:solidFill>
                  <a:srgbClr val="C00000"/>
                </a:solidFill>
                <a:effectLst/>
                <a:latin typeface="Times New Roman" panose="02020603050405020304" pitchFamily="18" charset="0"/>
                <a:ea typeface="Times New Roman" panose="02020603050405020304" pitchFamily="18" charset="0"/>
                <a:cs typeface="Palatino Linotype" panose="02040502050505030304" pitchFamily="18" charset="0"/>
              </a:rPr>
              <a:t>that can be produced efficiently</a:t>
            </a:r>
            <a:endParaRPr lang="en-US" sz="1800" u="sng" dirty="0">
              <a:solidFill>
                <a:srgbClr val="C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lvl="1"/>
            <a:r>
              <a:rPr lang="en-US" altLang="en-US" b="1" u="sng" dirty="0">
                <a:solidFill>
                  <a:srgbClr val="00B0F0"/>
                </a:solidFill>
              </a:rPr>
              <a:t>Attainable:</a:t>
            </a:r>
            <a:r>
              <a:rPr lang="en-US" altLang="en-US" b="1" dirty="0">
                <a:solidFill>
                  <a:srgbClr val="FF0000"/>
                </a:solidFill>
              </a:rPr>
              <a:t> </a:t>
            </a:r>
            <a:r>
              <a:rPr lang="en-US" altLang="en-US" dirty="0"/>
              <a:t>Can be produced by the current available resources</a:t>
            </a:r>
          </a:p>
          <a:p>
            <a:pPr lvl="2" algn="just"/>
            <a:r>
              <a:rPr lang="en-US" sz="1800" dirty="0">
                <a:solidFill>
                  <a:srgbClr val="C00000"/>
                </a:solidFill>
                <a:latin typeface="Times New Roman" panose="02020603050405020304" pitchFamily="18" charset="0"/>
              </a:rPr>
              <a:t>The production possibilities frontier shows  the maximum levels of production </a:t>
            </a:r>
            <a:r>
              <a:rPr lang="en-US" sz="1800" b="1" u="sng" dirty="0">
                <a:solidFill>
                  <a:srgbClr val="C00000"/>
                </a:solidFill>
                <a:latin typeface="Times New Roman" panose="02020603050405020304" pitchFamily="18" charset="0"/>
              </a:rPr>
              <a:t>that can be attained.</a:t>
            </a:r>
          </a:p>
          <a:p>
            <a:pPr lvl="1"/>
            <a:endParaRPr lang="en-US" altLang="en-US" dirty="0"/>
          </a:p>
          <a:p>
            <a:pPr marL="0" indent="0">
              <a:buNone/>
            </a:pPr>
            <a:endParaRPr lang="en-US" altLang="en-US" sz="2400" b="1" dirty="0">
              <a:solidFill>
                <a:srgbClr val="FF0000"/>
              </a:solidFill>
            </a:endParaRPr>
          </a:p>
          <a:p>
            <a:endParaRPr lang="en-US" altLang="en-US" sz="2400" dirty="0"/>
          </a:p>
          <a:p>
            <a:endParaRPr lang="en-US" altLang="en-US" sz="2400" dirty="0"/>
          </a:p>
          <a:p>
            <a:pPr marL="0" indent="0" eaLnBrk="1" hangingPunct="1">
              <a:buNone/>
            </a:pPr>
            <a:r>
              <a:rPr lang="en-US" altLang="en-US" sz="2400" dirty="0"/>
              <a:t> </a:t>
            </a:r>
            <a:endParaRPr lang="en-US" altLang="en-US" sz="2000" dirty="0"/>
          </a:p>
        </p:txBody>
      </p:sp>
      <p:sp>
        <p:nvSpPr>
          <p:cNvPr id="14" name="TextBox 13">
            <a:extLst>
              <a:ext uri="{FF2B5EF4-FFF2-40B4-BE49-F238E27FC236}">
                <a16:creationId xmlns:a16="http://schemas.microsoft.com/office/drawing/2014/main" id="{9F16B807-55FC-8E89-BAC7-6EA90D4748E6}"/>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Tree>
    <p:extLst>
      <p:ext uri="{BB962C8B-B14F-4D97-AF65-F5344CB8AC3E}">
        <p14:creationId xmlns:p14="http://schemas.microsoft.com/office/powerpoint/2010/main" val="4232463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838200" y="1588122"/>
            <a:ext cx="6702287" cy="4207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dirty="0"/>
              <a:t>.</a:t>
            </a:r>
          </a:p>
        </p:txBody>
      </p:sp>
      <p:pic>
        <p:nvPicPr>
          <p:cNvPr id="9" name="Picture 8" descr="Chart&#10;&#10;Description automatically generated">
            <a:extLst>
              <a:ext uri="{FF2B5EF4-FFF2-40B4-BE49-F238E27FC236}">
                <a16:creationId xmlns:a16="http://schemas.microsoft.com/office/drawing/2014/main" id="{6831699D-AC8B-9F76-6AAB-E405CDFBF2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1730" y="1259614"/>
            <a:ext cx="5900945" cy="4599950"/>
          </a:xfrm>
          <a:prstGeom prst="rect">
            <a:avLst/>
          </a:prstGeom>
        </p:spPr>
      </p:pic>
      <p:sp>
        <p:nvSpPr>
          <p:cNvPr id="13" name="Content Placeholder 2">
            <a:extLst>
              <a:ext uri="{FF2B5EF4-FFF2-40B4-BE49-F238E27FC236}">
                <a16:creationId xmlns:a16="http://schemas.microsoft.com/office/drawing/2014/main" id="{491ACA4F-29D0-A748-2AE5-98B17B07C426}"/>
              </a:ext>
            </a:extLst>
          </p:cNvPr>
          <p:cNvSpPr txBox="1">
            <a:spLocks/>
          </p:cNvSpPr>
          <p:nvPr/>
        </p:nvSpPr>
        <p:spPr>
          <a:xfrm>
            <a:off x="450574" y="1740522"/>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inside</a:t>
            </a:r>
            <a:r>
              <a:rPr lang="en-US" altLang="en-US" sz="2400" dirty="0"/>
              <a:t> the PPF (F): </a:t>
            </a:r>
            <a:r>
              <a:rPr lang="en-US" altLang="en-US" sz="2400" b="1" dirty="0">
                <a:solidFill>
                  <a:srgbClr val="FF0000"/>
                </a:solidFill>
              </a:rPr>
              <a:t>Inefficient, Attainable</a:t>
            </a:r>
          </a:p>
          <a:p>
            <a:pPr lvl="1"/>
            <a:r>
              <a:rPr lang="en-US" altLang="en-US" sz="2000" b="1" u="sng" dirty="0">
                <a:solidFill>
                  <a:srgbClr val="00B0F0"/>
                </a:solidFill>
              </a:rPr>
              <a:t>Inefficient: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Underemployment of resources</a:t>
            </a:r>
            <a:endParaRPr lang="en-US" sz="2000" dirty="0">
              <a:latin typeface="Times New Roman" panose="02020603050405020304" pitchFamily="18" charset="0"/>
              <a:ea typeface="Times New Roman" panose="02020603050405020304" pitchFamily="18" charset="0"/>
              <a:cs typeface="Times New Roman" panose="02020603050405020304" pitchFamily="18" charset="0"/>
            </a:endParaRPr>
          </a:p>
          <a:p>
            <a:pPr lvl="1"/>
            <a:endParaRPr lang="en-US" altLang="en-US" sz="2000" b="1" u="sng" dirty="0">
              <a:solidFill>
                <a:srgbClr val="FF0000"/>
              </a:solidFill>
              <a:latin typeface="Times New Roman" panose="02020603050405020304" pitchFamily="18" charset="0"/>
              <a:cs typeface="Times New Roman" panose="02020603050405020304" pitchFamily="18" charset="0"/>
            </a:endParaRPr>
          </a:p>
          <a:p>
            <a:pPr lvl="1"/>
            <a:r>
              <a:rPr lang="en-US" altLang="en-US" sz="2000" b="1" u="sng" dirty="0">
                <a:solidFill>
                  <a:srgbClr val="00B0F0"/>
                </a:solidFill>
              </a:rPr>
              <a:t>Attainable:</a:t>
            </a:r>
            <a:r>
              <a:rPr lang="en-US" altLang="en-US" sz="2000" b="1" dirty="0">
                <a:solidFill>
                  <a:srgbClr val="FF0000"/>
                </a:solidFill>
              </a:rPr>
              <a:t> </a:t>
            </a:r>
            <a:r>
              <a:rPr lang="en-US" altLang="en-US" sz="2000" dirty="0"/>
              <a:t>Can be produced by the current available resources</a:t>
            </a:r>
          </a:p>
          <a:p>
            <a:pPr marL="0" indent="0">
              <a:buNone/>
            </a:pPr>
            <a:endParaRPr lang="en-US" altLang="en-US" sz="2400" dirty="0"/>
          </a:p>
          <a:p>
            <a:endParaRPr lang="en-US" altLang="en-US" sz="2400" dirty="0"/>
          </a:p>
          <a:p>
            <a:pPr marL="0" indent="0" eaLnBrk="1" hangingPunct="1">
              <a:buNone/>
            </a:pPr>
            <a:r>
              <a:rPr lang="en-US" altLang="en-US" sz="2400" dirty="0"/>
              <a:t> </a:t>
            </a:r>
            <a:endParaRPr lang="en-US" altLang="en-US" sz="2000" dirty="0"/>
          </a:p>
        </p:txBody>
      </p:sp>
      <p:sp>
        <p:nvSpPr>
          <p:cNvPr id="14" name="TextBox 13">
            <a:extLst>
              <a:ext uri="{FF2B5EF4-FFF2-40B4-BE49-F238E27FC236}">
                <a16:creationId xmlns:a16="http://schemas.microsoft.com/office/drawing/2014/main" id="{9F16B807-55FC-8E89-BAC7-6EA90D4748E6}"/>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Tree>
    <p:extLst>
      <p:ext uri="{BB962C8B-B14F-4D97-AF65-F5344CB8AC3E}">
        <p14:creationId xmlns:p14="http://schemas.microsoft.com/office/powerpoint/2010/main" val="3571211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838200" y="1588122"/>
            <a:ext cx="6702287" cy="42074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buNone/>
            </a:pPr>
            <a:r>
              <a:rPr lang="en-US" altLang="en-US" sz="2000" dirty="0"/>
              <a:t>.</a:t>
            </a:r>
          </a:p>
        </p:txBody>
      </p:sp>
      <p:pic>
        <p:nvPicPr>
          <p:cNvPr id="9" name="Picture 8" descr="Chart&#10;&#10;Description automatically generated">
            <a:extLst>
              <a:ext uri="{FF2B5EF4-FFF2-40B4-BE49-F238E27FC236}">
                <a16:creationId xmlns:a16="http://schemas.microsoft.com/office/drawing/2014/main" id="{6831699D-AC8B-9F76-6AAB-E405CDFBF2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1730" y="1259614"/>
            <a:ext cx="5900945" cy="4599950"/>
          </a:xfrm>
          <a:prstGeom prst="rect">
            <a:avLst/>
          </a:prstGeom>
        </p:spPr>
      </p:pic>
      <p:sp>
        <p:nvSpPr>
          <p:cNvPr id="13" name="Content Placeholder 2">
            <a:extLst>
              <a:ext uri="{FF2B5EF4-FFF2-40B4-BE49-F238E27FC236}">
                <a16:creationId xmlns:a16="http://schemas.microsoft.com/office/drawing/2014/main" id="{491ACA4F-29D0-A748-2AE5-98B17B07C426}"/>
              </a:ext>
            </a:extLst>
          </p:cNvPr>
          <p:cNvSpPr txBox="1">
            <a:spLocks/>
          </p:cNvSpPr>
          <p:nvPr/>
        </p:nvSpPr>
        <p:spPr>
          <a:xfrm>
            <a:off x="450574" y="1740522"/>
            <a:ext cx="5721157" cy="376845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dirty="0"/>
              <a:t>Points </a:t>
            </a:r>
            <a:r>
              <a:rPr lang="en-US" altLang="en-US" sz="2400" b="1" dirty="0">
                <a:solidFill>
                  <a:srgbClr val="FF0000"/>
                </a:solidFill>
              </a:rPr>
              <a:t>Outside/ Beyond </a:t>
            </a:r>
            <a:r>
              <a:rPr lang="en-US" altLang="en-US" sz="2400" dirty="0"/>
              <a:t>the PPF (G): </a:t>
            </a:r>
            <a:r>
              <a:rPr lang="en-US" altLang="en-US" sz="2400" b="1" dirty="0">
                <a:solidFill>
                  <a:srgbClr val="FF0000"/>
                </a:solidFill>
              </a:rPr>
              <a:t>Unattainable</a:t>
            </a:r>
            <a:r>
              <a:rPr lang="en-US" altLang="en-US" sz="2400" dirty="0"/>
              <a:t> (Can nor be produced by the current available resources)</a:t>
            </a:r>
          </a:p>
          <a:p>
            <a:pPr lvl="1"/>
            <a:endParaRPr lang="en-US" altLang="en-US" sz="2400" b="1" u="sng" dirty="0">
              <a:solidFill>
                <a:srgbClr val="00B0F0"/>
              </a:solidFill>
            </a:endParaRPr>
          </a:p>
          <a:p>
            <a:pPr lvl="1"/>
            <a:r>
              <a:rPr lang="en-US" altLang="en-US" sz="2400" b="1" u="sng" dirty="0">
                <a:solidFill>
                  <a:srgbClr val="00B0F0"/>
                </a:solidFill>
              </a:rPr>
              <a:t>Unattainable:</a:t>
            </a:r>
            <a:r>
              <a:rPr lang="en-US" altLang="en-US" sz="2400" b="1" dirty="0">
                <a:solidFill>
                  <a:srgbClr val="FF0000"/>
                </a:solidFill>
              </a:rPr>
              <a:t> </a:t>
            </a:r>
            <a:r>
              <a:rPr lang="en-US" altLang="en-US" sz="2400" dirty="0"/>
              <a:t>Can not be produced by the current available resources</a:t>
            </a:r>
          </a:p>
          <a:p>
            <a:endParaRPr lang="en-US" altLang="en-US" sz="2400" dirty="0"/>
          </a:p>
          <a:p>
            <a:endParaRPr lang="en-US" altLang="en-US" sz="2400" dirty="0"/>
          </a:p>
          <a:p>
            <a:endParaRPr lang="en-US" altLang="en-US" sz="2400" dirty="0"/>
          </a:p>
          <a:p>
            <a:pPr marL="0" indent="0" eaLnBrk="1" hangingPunct="1">
              <a:buNone/>
            </a:pPr>
            <a:r>
              <a:rPr lang="en-US" altLang="en-US" sz="2400" dirty="0"/>
              <a:t> </a:t>
            </a:r>
            <a:endParaRPr lang="en-US" altLang="en-US" sz="2000" dirty="0"/>
          </a:p>
        </p:txBody>
      </p:sp>
      <p:sp>
        <p:nvSpPr>
          <p:cNvPr id="14" name="TextBox 13">
            <a:extLst>
              <a:ext uri="{FF2B5EF4-FFF2-40B4-BE49-F238E27FC236}">
                <a16:creationId xmlns:a16="http://schemas.microsoft.com/office/drawing/2014/main" id="{9F16B807-55FC-8E89-BAC7-6EA90D4748E6}"/>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Tree>
    <p:extLst>
      <p:ext uri="{BB962C8B-B14F-4D97-AF65-F5344CB8AC3E}">
        <p14:creationId xmlns:p14="http://schemas.microsoft.com/office/powerpoint/2010/main" val="2357711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645666"/>
            <a:ext cx="6758460" cy="461665"/>
          </a:xfrm>
          <a:prstGeom prst="rect">
            <a:avLst/>
          </a:prstGeom>
          <a:noFill/>
        </p:spPr>
        <p:txBody>
          <a:bodyPr wrap="square">
            <a:spAutoFit/>
          </a:bodyPr>
          <a:lstStyle/>
          <a:p>
            <a:r>
              <a:rPr lang="en-US" sz="2400" b="1" dirty="0">
                <a:solidFill>
                  <a:schemeClr val="bg1"/>
                </a:solidFill>
              </a:rPr>
              <a:t>Definition of Production Possibility frontier (PPF).</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1014365" y="2314791"/>
            <a:ext cx="6702287" cy="2599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spcBef>
                <a:spcPts val="1000"/>
              </a:spcBef>
              <a:buNone/>
            </a:pPr>
            <a:r>
              <a:rPr lang="en-US" altLang="en-US" b="1" dirty="0">
                <a:solidFill>
                  <a:srgbClr val="FF0000"/>
                </a:solidFill>
              </a:rPr>
              <a:t>The PPC can be used to illustrate the concepts of:</a:t>
            </a:r>
          </a:p>
          <a:p>
            <a:pPr marL="914400" lvl="1" indent="-457200">
              <a:buFont typeface="+mj-lt"/>
              <a:buAutoNum type="arabicPeriod"/>
            </a:pPr>
            <a:r>
              <a:rPr lang="en-US" altLang="en-US" dirty="0"/>
              <a:t>Scarcity, </a:t>
            </a:r>
          </a:p>
          <a:p>
            <a:pPr marL="914400" lvl="1" indent="-457200">
              <a:buFont typeface="+mj-lt"/>
              <a:buAutoNum type="arabicPeriod"/>
            </a:pPr>
            <a:r>
              <a:rPr lang="en-US" altLang="en-US" dirty="0"/>
              <a:t>Efficiency, Inefficiency,</a:t>
            </a:r>
          </a:p>
          <a:p>
            <a:pPr marL="914400" lvl="1" indent="-457200">
              <a:buFont typeface="+mj-lt"/>
              <a:buAutoNum type="arabicPeriod"/>
            </a:pPr>
            <a:r>
              <a:rPr lang="en-US" altLang="en-US" dirty="0"/>
              <a:t>Opportunity cost, </a:t>
            </a:r>
          </a:p>
          <a:p>
            <a:pPr marL="914400" lvl="1" indent="-457200">
              <a:buFont typeface="+mj-lt"/>
              <a:buAutoNum type="arabicPeriod"/>
            </a:pPr>
            <a:r>
              <a:rPr lang="en-US" altLang="en-US" dirty="0"/>
              <a:t>Economic growth.</a:t>
            </a:r>
            <a:endParaRPr lang="en-US" altLang="en-US" sz="2000" dirty="0"/>
          </a:p>
        </p:txBody>
      </p:sp>
      <p:pic>
        <p:nvPicPr>
          <p:cNvPr id="12" name="Picture 11">
            <a:extLst>
              <a:ext uri="{FF2B5EF4-FFF2-40B4-BE49-F238E27FC236}">
                <a16:creationId xmlns:a16="http://schemas.microsoft.com/office/drawing/2014/main" id="{6FC18961-B47A-16A2-3BA4-602D2454C4B0}"/>
              </a:ext>
            </a:extLst>
          </p:cNvPr>
          <p:cNvPicPr>
            <a:picLocks noChangeAspect="1"/>
          </p:cNvPicPr>
          <p:nvPr/>
        </p:nvPicPr>
        <p:blipFill>
          <a:blip r:embed="rId6"/>
          <a:stretch>
            <a:fillRect/>
          </a:stretch>
        </p:blipFill>
        <p:spPr>
          <a:xfrm>
            <a:off x="7405765" y="1586291"/>
            <a:ext cx="4038600" cy="3685417"/>
          </a:xfrm>
          <a:prstGeom prst="rect">
            <a:avLst/>
          </a:prstGeom>
        </p:spPr>
      </p:pic>
    </p:spTree>
    <p:extLst>
      <p:ext uri="{BB962C8B-B14F-4D97-AF65-F5344CB8AC3E}">
        <p14:creationId xmlns:p14="http://schemas.microsoft.com/office/powerpoint/2010/main" val="20318623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9" name="TextBox 8">
            <a:extLst>
              <a:ext uri="{FF2B5EF4-FFF2-40B4-BE49-F238E27FC236}">
                <a16:creationId xmlns:a16="http://schemas.microsoft.com/office/drawing/2014/main" id="{6F2081AC-8FAE-F6DC-1BAB-F6CAF06E4D12}"/>
              </a:ext>
            </a:extLst>
          </p:cNvPr>
          <p:cNvSpPr txBox="1"/>
          <p:nvPr/>
        </p:nvSpPr>
        <p:spPr>
          <a:xfrm>
            <a:off x="651739" y="2429464"/>
            <a:ext cx="10427077" cy="1754326"/>
          </a:xfrm>
          <a:prstGeom prst="rect">
            <a:avLst/>
          </a:prstGeom>
          <a:noFill/>
        </p:spPr>
        <p:txBody>
          <a:bodyPr wrap="square">
            <a:spAutoFit/>
          </a:bodyPr>
          <a:lstStyle/>
          <a:p>
            <a:pPr marL="457200" marR="0" algn="ctr">
              <a:spcBef>
                <a:spcPts val="0"/>
              </a:spcBef>
              <a:spcAft>
                <a:spcPts val="0"/>
              </a:spcAft>
            </a:pPr>
            <a:r>
              <a:rPr lang="en-US" sz="6000" b="1" dirty="0">
                <a:solidFill>
                  <a:srgbClr val="4F81BD"/>
                </a:solidFill>
                <a:effectLst/>
                <a:latin typeface="Arial Black" panose="020B0A04020102020204" pitchFamily="34" charset="0"/>
                <a:ea typeface="Times New Roman" panose="02020603050405020304" pitchFamily="18" charset="0"/>
                <a:cs typeface="Times New Roman" panose="02020603050405020304" pitchFamily="18" charset="0"/>
              </a:rPr>
              <a:t>( </a:t>
            </a:r>
            <a:r>
              <a:rPr lang="en-US" sz="6000" b="1" u="sng"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Attainable , Unattainable )</a:t>
            </a:r>
          </a:p>
          <a:p>
            <a:pPr marL="457200" marR="0" algn="ctr">
              <a:spcBef>
                <a:spcPts val="0"/>
              </a:spcBef>
              <a:spcAft>
                <a:spcPts val="0"/>
              </a:spcAft>
            </a:pPr>
            <a:r>
              <a:rPr lang="en-US" sz="4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Inside / Along / Outside</a:t>
            </a:r>
            <a:endParaRPr lang="en-US" sz="40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72019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300869" y="2430925"/>
            <a:ext cx="6329936" cy="2402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All points </a:t>
            </a:r>
            <a:r>
              <a:rPr lang="en-US" sz="2400" b="1" u="sng" dirty="0">
                <a:solidFill>
                  <a:srgbClr val="FF0000"/>
                </a:solidFill>
                <a:highlight>
                  <a:srgbClr val="FFFF00"/>
                </a:highlight>
                <a:latin typeface="Times New Roman" panose="02020603050405020304" pitchFamily="18" charset="0"/>
                <a:cs typeface="Times New Roman" panose="02020603050405020304" pitchFamily="18" charset="0"/>
              </a:rPr>
              <a:t>Outside/ Beyond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PPF as point </a:t>
            </a:r>
            <a:r>
              <a:rPr lang="en-US" sz="2400" b="1" u="sng" dirty="0">
                <a:effectLst/>
                <a:latin typeface="Times New Roman" panose="02020603050405020304" pitchFamily="18" charset="0"/>
                <a:ea typeface="Times New Roman" panose="02020603050405020304" pitchFamily="18" charset="0"/>
                <a:cs typeface="Times New Roman" panose="02020603050405020304" pitchFamily="18" charset="0"/>
              </a:rPr>
              <a:t>(G)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are </a:t>
            </a:r>
            <a:r>
              <a:rPr lang="en-US" sz="2400" b="1" u="sng" dirty="0">
                <a:solidFill>
                  <a:srgbClr val="FF0000"/>
                </a:solidFill>
                <a:latin typeface="Times New Roman" panose="02020603050405020304" pitchFamily="18" charset="0"/>
                <a:cs typeface="Times New Roman" panose="02020603050405020304" pitchFamily="18" charset="0"/>
              </a:rPr>
              <a:t>unattainable</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and illustrate the concept of scarcity.</a:t>
            </a:r>
          </a:p>
          <a:p>
            <a:pPr marL="0" marR="0" lvl="0" indent="0" algn="just" rtl="0">
              <a:spcBef>
                <a:spcPts val="0"/>
              </a:spcBef>
              <a:spcAft>
                <a:spcPts val="0"/>
              </a:spcAft>
              <a:buNone/>
            </a:pPr>
            <a:endParaRPr lang="en-US" sz="2400" dirty="0">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Because there simply are not enough resources to produce any of these combinations of outputs</a:t>
            </a:r>
            <a:endParaRPr lang="en-US"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998859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148339" y="1957431"/>
            <a:ext cx="6702287" cy="35617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a:spcBef>
                <a:spcPts val="0"/>
              </a:spcBef>
              <a:spcAft>
                <a:spcPts val="0"/>
              </a:spcAft>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All points </a:t>
            </a:r>
            <a:r>
              <a:rPr lang="en-US" sz="2000" b="1" u="sng" dirty="0">
                <a:solidFill>
                  <a:srgbClr val="FF0000"/>
                </a:solidFill>
                <a:highlight>
                  <a:srgbClr val="FFFF00"/>
                </a:highlight>
                <a:latin typeface="Times New Roman" panose="02020603050405020304" pitchFamily="18" charset="0"/>
                <a:cs typeface="Times New Roman" panose="02020603050405020304" pitchFamily="18" charset="0"/>
              </a:rPr>
              <a:t>On</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PPF as points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(A, B, C, D, E)</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b="1" u="sng" dirty="0">
                <a:solidFill>
                  <a:srgbClr val="FF0000"/>
                </a:solidFill>
                <a:highlight>
                  <a:srgbClr val="FFFF00"/>
                </a:highlight>
                <a:latin typeface="Times New Roman" panose="02020603050405020304" pitchFamily="18" charset="0"/>
                <a:cs typeface="Times New Roman" panose="02020603050405020304" pitchFamily="18" charset="0"/>
              </a:rPr>
              <a:t>Inside</a:t>
            </a:r>
            <a:r>
              <a:rPr lang="en-US" sz="2000" b="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PPF as point </a:t>
            </a:r>
            <a:r>
              <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are </a:t>
            </a:r>
            <a:r>
              <a:rPr lang="en-US" sz="2000" b="1" u="sng" dirty="0">
                <a:solidFill>
                  <a:srgbClr val="FF0000"/>
                </a:solidFill>
                <a:latin typeface="Times New Roman" panose="02020603050405020304" pitchFamily="18" charset="0"/>
                <a:cs typeface="Times New Roman" panose="02020603050405020304" pitchFamily="18" charset="0"/>
              </a:rPr>
              <a:t>attainable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 illustrate the concept of scarcity.</a:t>
            </a:r>
          </a:p>
          <a:p>
            <a:pPr marL="0" marR="0" lvl="0" indent="0" algn="just">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Because while moving along/On the PPF to increase the production of one good requires that the production of another good be reduced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(Trade-Off)</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which also illustrates scarcity	</a:t>
            </a: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7004958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1) the PPF&amp; </a:t>
            </a:r>
            <a:r>
              <a:rPr lang="en-US" sz="3600" b="1" dirty="0">
                <a:solidFill>
                  <a:srgbClr val="00B0F0"/>
                </a:solidFill>
              </a:rPr>
              <a:t>scarcity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328991" y="2659940"/>
            <a:ext cx="6702287" cy="17639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marR="0" lvl="1" indent="0" algn="just">
              <a:spcBef>
                <a:spcPts val="0"/>
              </a:spcBef>
              <a:spcAft>
                <a:spcPts val="0"/>
              </a:spcAft>
              <a:buNone/>
            </a:pPr>
            <a:endPar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spcBef>
                <a:spcPts val="0"/>
              </a:spcBef>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i.e., while moving along/On the PPF from point </a:t>
            </a:r>
            <a:r>
              <a:rPr lang="en-US" sz="2000" u="heavy"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 to C</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this will lead to increase the production of good (X) and this requires the production of good(Y) be reduced, which also illustrates scarcity</a:t>
            </a:r>
            <a:endParaRPr lang="en-US" sz="20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 </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attainable , unattainable )</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2353609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9" name="TextBox 8">
            <a:extLst>
              <a:ext uri="{FF2B5EF4-FFF2-40B4-BE49-F238E27FC236}">
                <a16:creationId xmlns:a16="http://schemas.microsoft.com/office/drawing/2014/main" id="{6F2081AC-8FAE-F6DC-1BAB-F6CAF06E4D12}"/>
              </a:ext>
            </a:extLst>
          </p:cNvPr>
          <p:cNvSpPr txBox="1"/>
          <p:nvPr/>
        </p:nvSpPr>
        <p:spPr>
          <a:xfrm>
            <a:off x="1965710" y="2790148"/>
            <a:ext cx="7459355" cy="1323439"/>
          </a:xfrm>
          <a:prstGeom prst="rect">
            <a:avLst/>
          </a:prstGeom>
          <a:noFill/>
        </p:spPr>
        <p:txBody>
          <a:bodyPr wrap="square">
            <a:spAutoFit/>
          </a:bodyPr>
          <a:lstStyle/>
          <a:p>
            <a:pPr marL="457200" marR="0" algn="ctr">
              <a:spcBef>
                <a:spcPts val="0"/>
              </a:spcBef>
              <a:spcAft>
                <a:spcPts val="0"/>
              </a:spcAft>
            </a:pPr>
            <a:r>
              <a:rPr lang="en-US" sz="4400" b="1" u="sng" dirty="0">
                <a:solidFill>
                  <a:srgbClr val="4F81BD"/>
                </a:solidFill>
                <a:effectLs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4400" b="1" u="sng" dirty="0">
                <a:solidFill>
                  <a:srgbClr val="4F81BD"/>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marL="457200" algn="ctr"/>
            <a:r>
              <a:rPr lang="en-US" sz="36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Along / Inside</a:t>
            </a:r>
            <a:endParaRPr lang="en-US" sz="2800"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30377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300868" y="2551206"/>
            <a:ext cx="6702287" cy="1454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400" b="1" u="sng" dirty="0">
                <a:solidFill>
                  <a:srgbClr val="00B050"/>
                </a:solidFill>
                <a:effectLst/>
                <a:latin typeface="Times New Roman" panose="02020603050405020304" pitchFamily="18" charset="0"/>
                <a:ea typeface="Times New Roman" panose="02020603050405020304" pitchFamily="18" charset="0"/>
              </a:rPr>
              <a:t>Efficiency:</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means the </a:t>
            </a:r>
            <a:r>
              <a:rPr lang="en-US" sz="24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full employment of resources</a:t>
            </a:r>
            <a:r>
              <a:rPr lang="en-US" sz="24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in production;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all resources are </a:t>
            </a:r>
            <a:r>
              <a:rPr lang="en-US" sz="2400" b="1" u="sng" dirty="0">
                <a:solidFill>
                  <a:srgbClr val="FF0000"/>
                </a:solidFill>
                <a:latin typeface="Times New Roman" panose="02020603050405020304" pitchFamily="18" charset="0"/>
                <a:cs typeface="Times New Roman" panose="02020603050405020304" pitchFamily="18" charset="0"/>
              </a:rPr>
              <a:t>fully utilized</a:t>
            </a:r>
            <a:endParaRPr lang="en-US" sz="18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2161467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Efficiency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300868" y="2300718"/>
            <a:ext cx="670228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B050"/>
                </a:solidFill>
                <a:effectLst/>
                <a:latin typeface="Times New Roman" panose="02020603050405020304" pitchFamily="18" charset="0"/>
                <a:ea typeface="Times New Roman" panose="02020603050405020304" pitchFamily="18" charset="0"/>
              </a:rPr>
              <a:t>Efficiency:</a:t>
            </a:r>
            <a:endParaRPr lang="en-US" sz="16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None/>
            </a:pP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FF0000"/>
                </a:solidFill>
                <a:highlight>
                  <a:srgbClr val="FFFF00"/>
                </a:highlight>
                <a:latin typeface="Times New Roman" panose="02020603050405020304" pitchFamily="18" charset="0"/>
              </a:rPr>
              <a:t>Efficient combinations </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highlight>
                  <a:srgbClr val="FFFF00"/>
                </a:highlight>
                <a:latin typeface="Times New Roman" panose="02020603050405020304" pitchFamily="18" charset="0"/>
              </a:rPr>
              <a:t>on</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the PPF as points </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 B, C, D, E)</a:t>
            </a:r>
          </a:p>
          <a:p>
            <a:pPr marL="0" marR="0" lvl="0" indent="0">
              <a:spcBef>
                <a:spcPts val="0"/>
              </a:spcBef>
              <a:spcAft>
                <a:spcPts val="0"/>
              </a:spcAft>
              <a:buNone/>
            </a:pPr>
            <a:endParaRPr lang="en-US" sz="16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2060"/>
                </a:solidFill>
                <a:effectLst/>
                <a:latin typeface="Times New Roman" panose="02020603050405020304" pitchFamily="18" charset="0"/>
                <a:ea typeface="Times New Roman" panose="02020603050405020304" pitchFamily="18" charset="0"/>
              </a:rPr>
              <a:t>Movements along the PPF illustrate that producing more of one good requires producing less of other good. This observation reflects the result that </a:t>
            </a:r>
            <a:r>
              <a:rPr lang="en-US" sz="2000" b="1" u="sng" dirty="0">
                <a:solidFill>
                  <a:srgbClr val="FF0000"/>
                </a:solidFill>
                <a:effectLst/>
                <a:latin typeface="Times New Roman" panose="02020603050405020304" pitchFamily="18" charset="0"/>
                <a:ea typeface="Times New Roman" panose="02020603050405020304" pitchFamily="18" charset="0"/>
              </a:rPr>
              <a:t>a tradeoff </a:t>
            </a:r>
            <a:r>
              <a:rPr lang="en-US" sz="2000" dirty="0">
                <a:solidFill>
                  <a:srgbClr val="002060"/>
                </a:solidFill>
                <a:effectLst/>
                <a:latin typeface="Times New Roman" panose="02020603050405020304" pitchFamily="18" charset="0"/>
                <a:ea typeface="Times New Roman" panose="02020603050405020304" pitchFamily="18" charset="0"/>
              </a:rPr>
              <a:t>must be made when producing output efficiently</a:t>
            </a:r>
            <a:endParaRPr lang="en-US" sz="1600" dirty="0">
              <a:solidFill>
                <a:srgbClr val="00206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17674596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2) the PPF&amp; </a:t>
            </a:r>
            <a:r>
              <a:rPr lang="en-US" sz="3600" b="1" dirty="0">
                <a:solidFill>
                  <a:srgbClr val="00B0F0"/>
                </a:solidFill>
              </a:rPr>
              <a:t>Inefficiency</a:t>
            </a:r>
            <a:r>
              <a:rPr lang="en-US" sz="3200" b="1" dirty="0">
                <a:solidFill>
                  <a:schemeClr val="bg1"/>
                </a:solidFill>
              </a:rPr>
              <a:t> </a:t>
            </a: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148339" y="1957430"/>
            <a:ext cx="6702287" cy="27095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a:spcBef>
                <a:spcPts val="0"/>
              </a:spcBef>
              <a:spcAft>
                <a:spcPts val="0"/>
              </a:spcAft>
            </a:pPr>
            <a:r>
              <a:rPr lang="en-US" sz="2000" b="1" u="sng" dirty="0">
                <a:solidFill>
                  <a:srgbClr val="00B050"/>
                </a:solidFill>
                <a:effectLst/>
                <a:latin typeface="Times New Roman" panose="02020603050405020304" pitchFamily="18" charset="0"/>
                <a:ea typeface="Times New Roman" panose="02020603050405020304" pitchFamily="18" charset="0"/>
              </a:rPr>
              <a:t>Inefficiency:</a:t>
            </a: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means the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Underemployment of resources</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production; </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all resources are </a:t>
            </a:r>
            <a:r>
              <a:rPr lang="en-US" sz="2000" b="1" u="sng" dirty="0">
                <a:solidFill>
                  <a:srgbClr val="FF0000"/>
                </a:solidFill>
                <a:latin typeface="Times New Roman" panose="02020603050405020304" pitchFamily="18" charset="0"/>
                <a:cs typeface="Times New Roman" panose="02020603050405020304" pitchFamily="18" charset="0"/>
              </a:rPr>
              <a:t>not</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latin typeface="Times New Roman" panose="02020603050405020304" pitchFamily="18" charset="0"/>
                <a:cs typeface="Times New Roman" panose="02020603050405020304" pitchFamily="18" charset="0"/>
              </a:rPr>
              <a:t>fully utilized</a:t>
            </a:r>
          </a:p>
          <a:p>
            <a:pPr marL="742950" marR="0" lvl="1" indent="-285750" rtl="0">
              <a:spcBef>
                <a:spcPts val="0"/>
              </a:spcBef>
              <a:spcAft>
                <a:spcPts val="0"/>
              </a:spcAft>
              <a:buFont typeface="Courier New" panose="02070309020205020404" pitchFamily="49" charset="0"/>
              <a:buChar char="o"/>
            </a:pPr>
            <a:r>
              <a:rPr lang="en-US" sz="18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i.e., one or both outputs may be increased without decreasing the other output level. </a:t>
            </a:r>
            <a:endParaRPr lang="en-US" sz="1800" dirty="0">
              <a:solidFill>
                <a:srgbClr val="0070C0"/>
              </a:solidFill>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None/>
            </a:pPr>
            <a:endParaRPr lang="en-US"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b="1" u="sng" dirty="0">
                <a:solidFill>
                  <a:srgbClr val="FF0000"/>
                </a:solidFill>
                <a:highlight>
                  <a:srgbClr val="FFFF00"/>
                </a:highlight>
                <a:latin typeface="Times New Roman" panose="02020603050405020304" pitchFamily="18" charset="0"/>
              </a:rPr>
              <a:t>Inefficient combinations </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of output will always be</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FF0000"/>
                </a:solidFill>
                <a:highlight>
                  <a:srgbClr val="FFFF00"/>
                </a:highlight>
                <a:latin typeface="Times New Roman" panose="02020603050405020304" pitchFamily="18" charset="0"/>
              </a:rPr>
              <a:t>inside</a:t>
            </a:r>
            <a:r>
              <a:rPr lang="en-US"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the PPF as point </a:t>
            </a:r>
            <a:r>
              <a:rPr lang="en-US" sz="2000" b="1" u="sng"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(F)</a:t>
            </a:r>
            <a:endParaRPr lang="en-US" sz="1600" dirty="0">
              <a:solidFill>
                <a:srgbClr val="002060"/>
              </a:solidFill>
              <a:effectLst/>
              <a:latin typeface="Times New Roman" panose="02020603050405020304" pitchFamily="18" charset="0"/>
              <a:ea typeface="Times New Roman" panose="02020603050405020304" pitchFamily="18" charset="0"/>
            </a:endParaRPr>
          </a:p>
          <a:p>
            <a:pPr marL="685800" marR="0" indent="0" algn="just">
              <a:spcBef>
                <a:spcPts val="0"/>
              </a:spcBef>
              <a:spcAft>
                <a:spcPts val="0"/>
              </a:spcAft>
              <a:buNone/>
            </a:pPr>
            <a:endParaRPr lang="en-US" sz="1100" dirty="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3142384" y="1404823"/>
            <a:ext cx="3700668" cy="369332"/>
          </a:xfrm>
          <a:prstGeom prst="rect">
            <a:avLst/>
          </a:prstGeom>
          <a:noFill/>
        </p:spPr>
        <p:txBody>
          <a:bodyPr wrap="square">
            <a:spAutoFit/>
          </a:bodyPr>
          <a:lstStyle/>
          <a:p>
            <a:pPr marL="457200" marR="0" algn="ctr">
              <a:spcBef>
                <a:spcPts val="0"/>
              </a:spcBef>
              <a:spcAft>
                <a:spcPts val="0"/>
              </a:spcAft>
            </a:pPr>
            <a:r>
              <a:rPr lang="en-US" sz="1800" b="1" dirty="0">
                <a:solidFill>
                  <a:srgbClr val="4F81BD"/>
                </a:solidFill>
                <a:effectLst/>
                <a:highlight>
                  <a:srgbClr val="FFFF00"/>
                </a:highlight>
                <a:latin typeface="Arial Black" panose="020B0A04020102020204" pitchFamily="34" charset="0"/>
                <a:ea typeface="Times New Roman" panose="02020603050405020304" pitchFamily="18" charset="0"/>
                <a:cs typeface="Times New Roman" panose="02020603050405020304" pitchFamily="18" charset="0"/>
              </a:rPr>
              <a:t>(Efficient, Inefficient</a:t>
            </a:r>
            <a:r>
              <a:rPr lang="en-US" sz="1800" b="1" u="sng" dirty="0">
                <a:solidFill>
                  <a:srgbClr val="4F81BD"/>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t>
            </a:r>
            <a:endParaRPr lang="en-US" sz="1400" dirty="0">
              <a:effectLst/>
              <a:highlight>
                <a:srgbClr val="FFFF00"/>
              </a:highlight>
              <a:latin typeface="Times New Roman" panose="02020603050405020304" pitchFamily="18" charset="0"/>
              <a:ea typeface="Times New Roman" panose="02020603050405020304" pitchFamily="18" charset="0"/>
            </a:endParaRPr>
          </a:p>
        </p:txBody>
      </p:sp>
      <p:pic>
        <p:nvPicPr>
          <p:cNvPr id="15" name="Picture 14" descr="Chart&#10;&#10;Description automatically generated">
            <a:extLst>
              <a:ext uri="{FF2B5EF4-FFF2-40B4-BE49-F238E27FC236}">
                <a16:creationId xmlns:a16="http://schemas.microsoft.com/office/drawing/2014/main" id="{BBDBEA74-7325-38AB-C1B5-BBDDF9FD96E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0626" y="1589489"/>
            <a:ext cx="5240877" cy="4085409"/>
          </a:xfrm>
          <a:prstGeom prst="rect">
            <a:avLst/>
          </a:prstGeom>
        </p:spPr>
      </p:pic>
    </p:spTree>
    <p:extLst>
      <p:ext uri="{BB962C8B-B14F-4D97-AF65-F5344CB8AC3E}">
        <p14:creationId xmlns:p14="http://schemas.microsoft.com/office/powerpoint/2010/main" val="2390248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9" name="TextBox 8">
            <a:extLst>
              <a:ext uri="{FF2B5EF4-FFF2-40B4-BE49-F238E27FC236}">
                <a16:creationId xmlns:a16="http://schemas.microsoft.com/office/drawing/2014/main" id="{6F2081AC-8FAE-F6DC-1BAB-F6CAF06E4D12}"/>
              </a:ext>
            </a:extLst>
          </p:cNvPr>
          <p:cNvSpPr txBox="1"/>
          <p:nvPr/>
        </p:nvSpPr>
        <p:spPr>
          <a:xfrm>
            <a:off x="1014365" y="2482281"/>
            <a:ext cx="6029739" cy="2308324"/>
          </a:xfrm>
          <a:prstGeom prst="rect">
            <a:avLst/>
          </a:prstGeom>
          <a:noFill/>
        </p:spPr>
        <p:txBody>
          <a:bodyPr wrap="square">
            <a:spAutoFit/>
          </a:bodyPr>
          <a:lstStyle/>
          <a:p>
            <a:pPr marL="457200" marR="0">
              <a:spcBef>
                <a:spcPts val="0"/>
              </a:spcBef>
              <a:spcAft>
                <a:spcPts val="0"/>
              </a:spcAft>
            </a:pPr>
            <a:r>
              <a:rPr lang="en-US" sz="3600" b="1" dirty="0">
                <a:solidFill>
                  <a:srgbClr val="FF0000"/>
                </a:solidFill>
              </a:rPr>
              <a:t>Opportunity cost: </a:t>
            </a:r>
            <a:r>
              <a:rPr lang="en-US" sz="3600" dirty="0"/>
              <a:t>The units you give up/ sacrifice of one good to get extra units of the other good</a:t>
            </a:r>
            <a:endParaRPr lang="en-US" sz="2800" dirty="0">
              <a:effectLst/>
              <a:highlight>
                <a:srgbClr val="FFFF00"/>
              </a:highlight>
              <a:latin typeface="Times New Roman" panose="02020603050405020304" pitchFamily="18" charset="0"/>
              <a:ea typeface="Times New Roman" panose="02020603050405020304" pitchFamily="18" charset="0"/>
            </a:endParaRPr>
          </a:p>
        </p:txBody>
      </p:sp>
      <p:pic>
        <p:nvPicPr>
          <p:cNvPr id="7" name="Picture 6" descr="Chart&#10;&#10;Description automatically generated">
            <a:extLst>
              <a:ext uri="{FF2B5EF4-FFF2-40B4-BE49-F238E27FC236}">
                <a16:creationId xmlns:a16="http://schemas.microsoft.com/office/drawing/2014/main" id="{D0DF74CD-B31A-4701-648E-73A04104DD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07061" y="2179151"/>
            <a:ext cx="4484442" cy="3495747"/>
          </a:xfrm>
          <a:prstGeom prst="rect">
            <a:avLst/>
          </a:prstGeom>
        </p:spPr>
      </p:pic>
    </p:spTree>
    <p:extLst>
      <p:ext uri="{BB962C8B-B14F-4D97-AF65-F5344CB8AC3E}">
        <p14:creationId xmlns:p14="http://schemas.microsoft.com/office/powerpoint/2010/main" val="306515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000633"/>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r>
              <a:rPr lang="en-US" sz="2000" b="1" u="sng" dirty="0">
                <a:solidFill>
                  <a:srgbClr val="FF0000"/>
                </a:solidFill>
                <a:effectLst/>
                <a:highlight>
                  <a:srgbClr val="FFFF00"/>
                </a:highlight>
                <a:latin typeface="Times New Roman" panose="02020603050405020304" pitchFamily="18" charset="0"/>
                <a:ea typeface="Times New Roman" panose="02020603050405020304" pitchFamily="18" charset="0"/>
              </a:rPr>
              <a:t>The negative slope of PPF</a:t>
            </a:r>
            <a:r>
              <a:rPr lang="en-US" sz="2000" b="1" u="sng" dirty="0">
                <a:solidFill>
                  <a:srgbClr val="FF0000"/>
                </a:solidFill>
                <a:effectLst/>
                <a:latin typeface="Times New Roman" panose="02020603050405020304" pitchFamily="18" charset="0"/>
                <a:ea typeface="Times New Roman" panose="02020603050405020304" pitchFamily="18" charset="0"/>
              </a:rPr>
              <a:t> </a:t>
            </a:r>
            <a:r>
              <a:rPr lang="en-US" sz="2000" dirty="0">
                <a:solidFill>
                  <a:srgbClr val="000000"/>
                </a:solidFill>
                <a:effectLst/>
                <a:latin typeface="Times New Roman" panose="02020603050405020304" pitchFamily="18" charset="0"/>
                <a:ea typeface="Times New Roman" panose="02020603050405020304" pitchFamily="18" charset="0"/>
              </a:rPr>
              <a:t>illustrates the concept of </a:t>
            </a:r>
            <a:r>
              <a:rPr lang="en-US" sz="2000" b="1" u="sng" dirty="0">
                <a:solidFill>
                  <a:srgbClr val="FF0000"/>
                </a:solidFill>
                <a:effectLst/>
                <a:latin typeface="Times New Roman" panose="02020603050405020304" pitchFamily="18" charset="0"/>
                <a:ea typeface="Times New Roman" panose="02020603050405020304" pitchFamily="18" charset="0"/>
              </a:rPr>
              <a:t>opportunity cost (</a:t>
            </a:r>
            <a:r>
              <a:rPr lang="en-US" sz="2000" b="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the marginal rate of transformation (MRT)),</a:t>
            </a:r>
            <a:endParaRPr lang="en-US" sz="1800" b="1" u="sng" dirty="0">
              <a:solidFill>
                <a:srgbClr val="FF0000"/>
              </a:solidFill>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solidFill>
                  <a:srgbClr val="0070C0"/>
                </a:solidFill>
                <a:effectLst/>
                <a:latin typeface="Times New Roman" panose="02020603050405020304" pitchFamily="18" charset="0"/>
                <a:ea typeface="Times New Roman" panose="02020603050405020304" pitchFamily="18" charset="0"/>
              </a:rPr>
              <a:t>Which implies that whenever moving along PPF to increase the production of one good, we must decrease the production of the other good. </a:t>
            </a:r>
            <a:r>
              <a:rPr lang="en-US" sz="2000" b="1" u="sng" dirty="0">
                <a:solidFill>
                  <a:srgbClr val="FF0000"/>
                </a:solidFill>
                <a:effectLst/>
                <a:highlight>
                  <a:srgbClr val="FFFF00"/>
                </a:highlight>
                <a:latin typeface="Times New Roman" panose="02020603050405020304" pitchFamily="18" charset="0"/>
                <a:ea typeface="Times New Roman" panose="02020603050405020304" pitchFamily="18" charset="0"/>
              </a:rPr>
              <a:t>(Trade off in choices)</a:t>
            </a:r>
          </a:p>
          <a:p>
            <a:pPr marL="457200" marR="0" lvl="1" indent="0">
              <a:spcBef>
                <a:spcPts val="0"/>
              </a:spcBef>
              <a:spcAft>
                <a:spcPts val="0"/>
              </a:spcAft>
              <a:buNone/>
            </a:pPr>
            <a:endParaRPr lang="en-US" sz="1800" dirty="0">
              <a:solidFill>
                <a:srgbClr val="0070C0"/>
              </a:solidFill>
              <a:effectLst/>
              <a:latin typeface="Times New Roman" panose="02020603050405020304" pitchFamily="18" charset="0"/>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i.e. At given resources, production of both the goods cannot be increased together. More of good Y can be produced only with less of good X as resources are scarce</a:t>
            </a:r>
          </a:p>
        </p:txBody>
      </p:sp>
      <p:pic>
        <p:nvPicPr>
          <p:cNvPr id="7" name="Picture 6" descr="Chart&#10;&#10;Description automatically generated">
            <a:extLst>
              <a:ext uri="{FF2B5EF4-FFF2-40B4-BE49-F238E27FC236}">
                <a16:creationId xmlns:a16="http://schemas.microsoft.com/office/drawing/2014/main" id="{D0DF74CD-B31A-4701-648E-73A04104DD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07061" y="2179151"/>
            <a:ext cx="4484442" cy="3495747"/>
          </a:xfrm>
          <a:prstGeom prst="rect">
            <a:avLst/>
          </a:prstGeom>
        </p:spPr>
      </p:pic>
    </p:spTree>
    <p:extLst>
      <p:ext uri="{BB962C8B-B14F-4D97-AF65-F5344CB8AC3E}">
        <p14:creationId xmlns:p14="http://schemas.microsoft.com/office/powerpoint/2010/main" val="1803239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7" name="Picture 6" descr="Chart&#10;&#10;Description automatically generated">
            <a:extLst>
              <a:ext uri="{FF2B5EF4-FFF2-40B4-BE49-F238E27FC236}">
                <a16:creationId xmlns:a16="http://schemas.microsoft.com/office/drawing/2014/main" id="{D0DF74CD-B31A-4701-648E-73A04104DD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07061" y="2179151"/>
            <a:ext cx="4484442" cy="3495747"/>
          </a:xfrm>
          <a:prstGeom prst="rect">
            <a:avLst/>
          </a:prstGeom>
        </p:spPr>
      </p:pic>
      <p:graphicFrame>
        <p:nvGraphicFramePr>
          <p:cNvPr id="12" name="Table 11">
            <a:extLst>
              <a:ext uri="{FF2B5EF4-FFF2-40B4-BE49-F238E27FC236}">
                <a16:creationId xmlns:a16="http://schemas.microsoft.com/office/drawing/2014/main" id="{9FA43D30-5BB8-0D65-66A3-9C53BA24FF68}"/>
              </a:ext>
            </a:extLst>
          </p:cNvPr>
          <p:cNvGraphicFramePr>
            <a:graphicFrameLocks noGrp="1"/>
          </p:cNvGraphicFramePr>
          <p:nvPr>
            <p:extLst>
              <p:ext uri="{D42A27DB-BD31-4B8C-83A1-F6EECF244321}">
                <p14:modId xmlns:p14="http://schemas.microsoft.com/office/powerpoint/2010/main" val="724446403"/>
              </p:ext>
            </p:extLst>
          </p:nvPr>
        </p:nvGraphicFramePr>
        <p:xfrm>
          <a:off x="300868" y="2798796"/>
          <a:ext cx="7601543" cy="1005840"/>
        </p:xfrm>
        <a:graphic>
          <a:graphicData uri="http://schemas.openxmlformats.org/drawingml/2006/table">
            <a:tbl>
              <a:tblPr>
                <a:tableStyleId>{5C22544A-7EE6-4342-B048-85BDC9FD1C3A}</a:tableStyleId>
              </a:tblPr>
              <a:tblGrid>
                <a:gridCol w="7601543">
                  <a:extLst>
                    <a:ext uri="{9D8B030D-6E8A-4147-A177-3AD203B41FA5}">
                      <a16:colId xmlns:a16="http://schemas.microsoft.com/office/drawing/2014/main" val="3398475164"/>
                    </a:ext>
                  </a:extLst>
                </a:gridCol>
              </a:tblGrid>
              <a:tr h="901148">
                <a:tc>
                  <a:txBody>
                    <a:bodyPr/>
                    <a:lstStyle/>
                    <a:p>
                      <a:pPr marL="342900" marR="0" lvl="0" indent="-342900" rtl="0">
                        <a:buFont typeface="Symbol" panose="05050102010706020507" pitchFamily="18" charset="2"/>
                        <a:buChar char=""/>
                      </a:pPr>
                      <a:r>
                        <a:rPr lang="en-US" sz="2400" dirty="0">
                          <a:effectLst/>
                        </a:rPr>
                        <a:t>Opportunity cost of good X in terms of good Y = │∆Y/∆X│</a:t>
                      </a:r>
                    </a:p>
                    <a:p>
                      <a:pPr marL="0" marR="0" lvl="0" indent="0" rtl="0">
                        <a:buFont typeface="Symbol" panose="05050102010706020507" pitchFamily="18" charset="2"/>
                        <a:buNone/>
                      </a:pPr>
                      <a:endParaRPr lang="en-US" sz="1800" dirty="0">
                        <a:effectLst/>
                      </a:endParaRPr>
                    </a:p>
                    <a:p>
                      <a:pPr marL="342900" marR="0" lvl="0" indent="-342900">
                        <a:buFont typeface="Symbol" panose="05050102010706020507" pitchFamily="18" charset="2"/>
                        <a:buChar char=""/>
                      </a:pPr>
                      <a:r>
                        <a:rPr lang="en-US" sz="2400" dirty="0">
                          <a:effectLst/>
                        </a:rPr>
                        <a:t>Opportunity cost of good Y in terms of good X=│∆X/∆Y│</a:t>
                      </a:r>
                      <a:endParaRPr lang="en-US" sz="1800" dirty="0">
                        <a:solidFill>
                          <a:srgbClr val="31849B"/>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896567571"/>
                  </a:ext>
                </a:extLst>
              </a:tr>
            </a:tbl>
          </a:graphicData>
        </a:graphic>
      </p:graphicFrame>
    </p:spTree>
    <p:extLst>
      <p:ext uri="{BB962C8B-B14F-4D97-AF65-F5344CB8AC3E}">
        <p14:creationId xmlns:p14="http://schemas.microsoft.com/office/powerpoint/2010/main" val="14569009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4248725" y="1549546"/>
            <a:ext cx="6221894" cy="369332"/>
          </a:xfrm>
          <a:prstGeom prst="rect">
            <a:avLst/>
          </a:prstGeom>
          <a:noFill/>
        </p:spPr>
        <p:txBody>
          <a:bodyPr wrap="square">
            <a:spAutoFit/>
          </a:bodyPr>
          <a:lstStyle/>
          <a:p>
            <a:pPr marL="0" marR="0">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pic>
        <p:nvPicPr>
          <p:cNvPr id="15" name="Picture 14">
            <a:extLst>
              <a:ext uri="{FF2B5EF4-FFF2-40B4-BE49-F238E27FC236}">
                <a16:creationId xmlns:a16="http://schemas.microsoft.com/office/drawing/2014/main" id="{A352A72C-4A6E-31D5-CD89-DFD024F8C6FB}"/>
              </a:ext>
            </a:extLst>
          </p:cNvPr>
          <p:cNvPicPr>
            <a:picLocks noChangeAspect="1"/>
          </p:cNvPicPr>
          <p:nvPr/>
        </p:nvPicPr>
        <p:blipFill>
          <a:blip r:embed="rId6"/>
          <a:stretch>
            <a:fillRect/>
          </a:stretch>
        </p:blipFill>
        <p:spPr>
          <a:xfrm>
            <a:off x="8366837" y="2117497"/>
            <a:ext cx="3755798" cy="3199452"/>
          </a:xfrm>
          <a:prstGeom prst="rect">
            <a:avLst/>
          </a:prstGeom>
        </p:spPr>
      </p:pic>
      <p:sp>
        <p:nvSpPr>
          <p:cNvPr id="17" name="TextBox 16">
            <a:extLst>
              <a:ext uri="{FF2B5EF4-FFF2-40B4-BE49-F238E27FC236}">
                <a16:creationId xmlns:a16="http://schemas.microsoft.com/office/drawing/2014/main" id="{FE8025E0-DF2E-3409-19E9-DC9D0217C067}"/>
              </a:ext>
            </a:extLst>
          </p:cNvPr>
          <p:cNvSpPr txBox="1"/>
          <p:nvPr/>
        </p:nvSpPr>
        <p:spPr>
          <a:xfrm>
            <a:off x="422820" y="3043680"/>
            <a:ext cx="7988567" cy="1877437"/>
          </a:xfrm>
          <a:prstGeom prst="rect">
            <a:avLst/>
          </a:prstGeom>
          <a:noFill/>
        </p:spPr>
        <p:txBody>
          <a:bodyPr wrap="square">
            <a:spAutoFit/>
          </a:bodyPr>
          <a:lstStyle/>
          <a:p>
            <a:pPr marL="342900" marR="0" indent="-342900" algn="just">
              <a:spcBef>
                <a:spcPts val="0"/>
              </a:spcBef>
              <a:spcAft>
                <a:spcPts val="0"/>
              </a:spcAft>
              <a:buFontTx/>
              <a:buChar char="-"/>
            </a:pPr>
            <a:r>
              <a:rPr lang="en-US" sz="2400" dirty="0">
                <a:solidFill>
                  <a:srgbClr val="000000"/>
                </a:solidFill>
                <a:effectLst/>
                <a:latin typeface="Times New Roman" panose="02020603050405020304" pitchFamily="18" charset="0"/>
                <a:ea typeface="Times New Roman" panose="02020603050405020304" pitchFamily="18" charset="0"/>
              </a:rPr>
              <a:t>Start at point </a:t>
            </a:r>
            <a:r>
              <a:rPr lang="en-US" sz="2400" b="1" u="sng" dirty="0">
                <a:solidFill>
                  <a:srgbClr val="000000"/>
                </a:solidFill>
                <a:effectLst/>
                <a:latin typeface="Times New Roman" panose="02020603050405020304" pitchFamily="18" charset="0"/>
                <a:ea typeface="Times New Roman" panose="02020603050405020304" pitchFamily="18" charset="0"/>
              </a:rPr>
              <a:t>C (800X , 1500Y)</a:t>
            </a:r>
            <a:r>
              <a:rPr lang="en-US" sz="2400" b="1" dirty="0">
                <a:solidFill>
                  <a:srgbClr val="000000"/>
                </a:solidFill>
                <a:effectLst/>
                <a:latin typeface="Times New Roman" panose="02020603050405020304" pitchFamily="18" charset="0"/>
                <a:ea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rPr>
              <a:t>, </a:t>
            </a:r>
          </a:p>
          <a:p>
            <a:pPr marL="342900" marR="0" indent="-342900" algn="just">
              <a:spcBef>
                <a:spcPts val="0"/>
              </a:spcBef>
              <a:spcAft>
                <a:spcPts val="0"/>
              </a:spcAft>
              <a:buFontTx/>
              <a:buChar char="-"/>
            </a:pPr>
            <a:r>
              <a:rPr lang="en-US" sz="2400" dirty="0">
                <a:solidFill>
                  <a:srgbClr val="000000"/>
                </a:solidFill>
                <a:effectLst/>
                <a:latin typeface="Times New Roman" panose="02020603050405020304" pitchFamily="18" charset="0"/>
                <a:ea typeface="Times New Roman" panose="02020603050405020304" pitchFamily="18" charset="0"/>
              </a:rPr>
              <a:t>If we want to increase the number of good </a:t>
            </a:r>
            <a:r>
              <a:rPr lang="en-US" sz="2400" b="1" dirty="0">
                <a:solidFill>
                  <a:srgbClr val="000000"/>
                </a:solidFill>
                <a:effectLst/>
                <a:latin typeface="Times New Roman" panose="02020603050405020304" pitchFamily="18" charset="0"/>
                <a:ea typeface="Times New Roman" panose="02020603050405020304" pitchFamily="18" charset="0"/>
              </a:rPr>
              <a:t>Y to 2000</a:t>
            </a:r>
            <a:r>
              <a:rPr lang="en-US" sz="2400" dirty="0">
                <a:solidFill>
                  <a:srgbClr val="000000"/>
                </a:solidFill>
                <a:effectLst/>
                <a:latin typeface="Times New Roman" panose="02020603050405020304" pitchFamily="18" charset="0"/>
                <a:ea typeface="Times New Roman" panose="02020603050405020304" pitchFamily="18" charset="0"/>
              </a:rPr>
              <a:t>, so we will move </a:t>
            </a:r>
            <a:r>
              <a:rPr lang="en-US" sz="2400" b="1" dirty="0">
                <a:solidFill>
                  <a:srgbClr val="000000"/>
                </a:solidFill>
                <a:effectLst/>
                <a:latin typeface="Times New Roman" panose="02020603050405020304" pitchFamily="18" charset="0"/>
                <a:ea typeface="Times New Roman" panose="02020603050405020304" pitchFamily="18" charset="0"/>
              </a:rPr>
              <a:t>along PPF from point C to point B , At point B ( 600X, 2000Y )</a:t>
            </a:r>
            <a:r>
              <a:rPr lang="en-US" sz="2400" dirty="0">
                <a:solidFill>
                  <a:srgbClr val="000000"/>
                </a:solidFill>
                <a:effectLst/>
                <a:latin typeface="Times New Roman" panose="02020603050405020304" pitchFamily="18" charset="0"/>
                <a:ea typeface="Times New Roman" panose="02020603050405020304" pitchFamily="18" charset="0"/>
              </a:rPr>
              <a:t> , </a:t>
            </a:r>
            <a:endParaRPr lang="en-US" sz="20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CA" sz="2000" b="1" dirty="0">
                <a:solidFill>
                  <a:srgbClr val="FF0000"/>
                </a:solidFill>
                <a:effectLst/>
                <a:latin typeface="Arial Black" panose="020B0A04020102020204" pitchFamily="34" charset="0"/>
                <a:ea typeface="Times New Roman" panose="02020603050405020304" pitchFamily="18" charset="0"/>
                <a:cs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8626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4248725" y="1549546"/>
            <a:ext cx="6221894" cy="369332"/>
          </a:xfrm>
          <a:prstGeom prst="rect">
            <a:avLst/>
          </a:prstGeom>
          <a:noFill/>
        </p:spPr>
        <p:txBody>
          <a:bodyPr wrap="square">
            <a:spAutoFit/>
          </a:bodyPr>
          <a:lstStyle/>
          <a:p>
            <a:pPr marL="0" marR="0">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pic>
        <p:nvPicPr>
          <p:cNvPr id="15" name="Picture 14">
            <a:extLst>
              <a:ext uri="{FF2B5EF4-FFF2-40B4-BE49-F238E27FC236}">
                <a16:creationId xmlns:a16="http://schemas.microsoft.com/office/drawing/2014/main" id="{A352A72C-4A6E-31D5-CD89-DFD024F8C6FB}"/>
              </a:ext>
            </a:extLst>
          </p:cNvPr>
          <p:cNvPicPr>
            <a:picLocks noChangeAspect="1"/>
          </p:cNvPicPr>
          <p:nvPr/>
        </p:nvPicPr>
        <p:blipFill>
          <a:blip r:embed="rId6"/>
          <a:stretch>
            <a:fillRect/>
          </a:stretch>
        </p:blipFill>
        <p:spPr>
          <a:xfrm>
            <a:off x="8366837" y="2117497"/>
            <a:ext cx="3755798" cy="3199452"/>
          </a:xfrm>
          <a:prstGeom prst="rect">
            <a:avLst/>
          </a:prstGeom>
        </p:spPr>
      </p:pic>
      <p:sp>
        <p:nvSpPr>
          <p:cNvPr id="17" name="TextBox 16">
            <a:extLst>
              <a:ext uri="{FF2B5EF4-FFF2-40B4-BE49-F238E27FC236}">
                <a16:creationId xmlns:a16="http://schemas.microsoft.com/office/drawing/2014/main" id="{FE8025E0-DF2E-3409-19E9-DC9D0217C067}"/>
              </a:ext>
            </a:extLst>
          </p:cNvPr>
          <p:cNvSpPr txBox="1"/>
          <p:nvPr/>
        </p:nvSpPr>
        <p:spPr>
          <a:xfrm>
            <a:off x="386808" y="2640625"/>
            <a:ext cx="7445227" cy="2246769"/>
          </a:xfrm>
          <a:prstGeom prst="rect">
            <a:avLst/>
          </a:prstGeom>
          <a:noFill/>
        </p:spPr>
        <p:txBody>
          <a:bodyPr wrap="square">
            <a:spAutoFit/>
          </a:bodyPr>
          <a:lstStyle/>
          <a:p>
            <a:pPr marL="0" marR="0" algn="just">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rPr>
              <a:t>-So, to </a:t>
            </a:r>
            <a:r>
              <a:rPr lang="en-US" sz="2800" b="1" dirty="0">
                <a:solidFill>
                  <a:srgbClr val="000000"/>
                </a:solidFill>
                <a:effectLst/>
                <a:latin typeface="Times New Roman" panose="02020603050405020304" pitchFamily="18" charset="0"/>
                <a:ea typeface="Times New Roman" panose="02020603050405020304" pitchFamily="18" charset="0"/>
              </a:rPr>
              <a:t>increase the production of good</a:t>
            </a:r>
            <a:r>
              <a:rPr lang="en-US" sz="2800" dirty="0">
                <a:solidFill>
                  <a:srgbClr val="000000"/>
                </a:solidFill>
                <a:effectLst/>
                <a:latin typeface="Times New Roman" panose="02020603050405020304" pitchFamily="18" charset="0"/>
                <a:ea typeface="Times New Roman" panose="02020603050405020304" pitchFamily="18" charset="0"/>
              </a:rPr>
              <a:t> </a:t>
            </a:r>
            <a:r>
              <a:rPr lang="en-US" sz="2800" b="1" dirty="0">
                <a:solidFill>
                  <a:srgbClr val="000000"/>
                </a:solidFill>
                <a:effectLst/>
                <a:latin typeface="Times New Roman" panose="02020603050405020304" pitchFamily="18" charset="0"/>
                <a:ea typeface="Times New Roman" panose="02020603050405020304" pitchFamily="18" charset="0"/>
              </a:rPr>
              <a:t>Y by 500 ( 2000-1500)</a:t>
            </a:r>
            <a:r>
              <a:rPr lang="en-US" sz="2800" dirty="0">
                <a:solidFill>
                  <a:srgbClr val="000000"/>
                </a:solidFill>
                <a:effectLst/>
                <a:latin typeface="Times New Roman" panose="02020603050405020304" pitchFamily="18" charset="0"/>
                <a:ea typeface="Times New Roman" panose="02020603050405020304" pitchFamily="18" charset="0"/>
              </a:rPr>
              <a:t> , </a:t>
            </a:r>
          </a:p>
          <a:p>
            <a:pPr marL="0" marR="0" algn="just">
              <a:spcBef>
                <a:spcPts val="0"/>
              </a:spcBef>
              <a:spcAft>
                <a:spcPts val="0"/>
              </a:spcAft>
            </a:pPr>
            <a:endParaRPr lang="en-US" sz="2800" dirty="0">
              <a:solidFill>
                <a:srgbClr val="000000"/>
              </a:solidFill>
              <a:latin typeface="Times New Roman" panose="02020603050405020304" pitchFamily="18" charset="0"/>
              <a:ea typeface="Times New Roman" panose="02020603050405020304" pitchFamily="18" charset="0"/>
            </a:endParaRPr>
          </a:p>
          <a:p>
            <a:pPr marL="0" marR="0" algn="just">
              <a:spcBef>
                <a:spcPts val="0"/>
              </a:spcBef>
              <a:spcAft>
                <a:spcPts val="0"/>
              </a:spcAft>
            </a:pPr>
            <a:r>
              <a:rPr lang="en-US" sz="2800" dirty="0">
                <a:solidFill>
                  <a:srgbClr val="000000"/>
                </a:solidFill>
                <a:effectLst/>
                <a:latin typeface="Times New Roman" panose="02020603050405020304" pitchFamily="18" charset="0"/>
                <a:ea typeface="Times New Roman" panose="02020603050405020304" pitchFamily="18" charset="0"/>
              </a:rPr>
              <a:t>We must </a:t>
            </a:r>
            <a:r>
              <a:rPr lang="en-US" sz="2800" b="1" dirty="0">
                <a:solidFill>
                  <a:srgbClr val="000000"/>
                </a:solidFill>
                <a:effectLst/>
                <a:latin typeface="Times New Roman" panose="02020603050405020304" pitchFamily="18" charset="0"/>
                <a:ea typeface="Times New Roman" panose="02020603050405020304" pitchFamily="18" charset="0"/>
              </a:rPr>
              <a:t>decrease the production of good X by 200( 800-600)</a:t>
            </a:r>
            <a:r>
              <a:rPr lang="en-US" sz="2800" dirty="0">
                <a:solidFill>
                  <a:srgbClr val="000000"/>
                </a:solidFill>
                <a:effectLst/>
                <a:latin typeface="Times New Roman" panose="02020603050405020304" pitchFamily="18" charset="0"/>
                <a:ea typeface="Times New Roman" panose="02020603050405020304" pitchFamily="18" charset="0"/>
              </a:rPr>
              <a:t> </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4685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50226424-C983-55EA-E2F3-12EC3D3CDC75}"/>
              </a:ext>
            </a:extLst>
          </p:cNvPr>
          <p:cNvSpPr txBox="1"/>
          <p:nvPr/>
        </p:nvSpPr>
        <p:spPr>
          <a:xfrm>
            <a:off x="2425297" y="53680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4248725" y="1549546"/>
            <a:ext cx="6221894" cy="369332"/>
          </a:xfrm>
          <a:prstGeom prst="rect">
            <a:avLst/>
          </a:prstGeom>
          <a:noFill/>
        </p:spPr>
        <p:txBody>
          <a:bodyPr wrap="square">
            <a:spAutoFit/>
          </a:bodyPr>
          <a:lstStyle/>
          <a:p>
            <a:pPr marL="0" marR="0">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pic>
        <p:nvPicPr>
          <p:cNvPr id="15" name="Picture 14">
            <a:extLst>
              <a:ext uri="{FF2B5EF4-FFF2-40B4-BE49-F238E27FC236}">
                <a16:creationId xmlns:a16="http://schemas.microsoft.com/office/drawing/2014/main" id="{A352A72C-4A6E-31D5-CD89-DFD024F8C6FB}"/>
              </a:ext>
            </a:extLst>
          </p:cNvPr>
          <p:cNvPicPr>
            <a:picLocks noChangeAspect="1"/>
          </p:cNvPicPr>
          <p:nvPr/>
        </p:nvPicPr>
        <p:blipFill>
          <a:blip r:embed="rId6"/>
          <a:stretch>
            <a:fillRect/>
          </a:stretch>
        </p:blipFill>
        <p:spPr>
          <a:xfrm>
            <a:off x="8366837" y="2117497"/>
            <a:ext cx="3755798" cy="3199452"/>
          </a:xfrm>
          <a:prstGeom prst="rect">
            <a:avLst/>
          </a:prstGeom>
        </p:spPr>
      </p:pic>
      <p:sp>
        <p:nvSpPr>
          <p:cNvPr id="17" name="TextBox 16">
            <a:extLst>
              <a:ext uri="{FF2B5EF4-FFF2-40B4-BE49-F238E27FC236}">
                <a16:creationId xmlns:a16="http://schemas.microsoft.com/office/drawing/2014/main" id="{FE8025E0-DF2E-3409-19E9-DC9D0217C067}"/>
              </a:ext>
            </a:extLst>
          </p:cNvPr>
          <p:cNvSpPr txBox="1"/>
          <p:nvPr/>
        </p:nvSpPr>
        <p:spPr>
          <a:xfrm>
            <a:off x="422820" y="2512314"/>
            <a:ext cx="7988567" cy="2215991"/>
          </a:xfrm>
          <a:prstGeom prst="rect">
            <a:avLst/>
          </a:prstGeom>
          <a:noFill/>
        </p:spPr>
        <p:txBody>
          <a:bodyPr wrap="square">
            <a:spAutoFit/>
          </a:bodyPr>
          <a:lstStyle/>
          <a:p>
            <a:pPr marL="0" marR="0">
              <a:spcBef>
                <a:spcPts val="0"/>
              </a:spcBef>
              <a:spcAft>
                <a:spcPts val="0"/>
              </a:spcAft>
            </a:pPr>
            <a:r>
              <a:rPr lang="en-US" dirty="0">
                <a:solidFill>
                  <a:srgbClr val="000000"/>
                </a:solidFill>
                <a:effectLst/>
                <a:latin typeface="Times New Roman" panose="02020603050405020304" pitchFamily="18" charset="0"/>
                <a:ea typeface="Times New Roman" panose="02020603050405020304" pitchFamily="18" charset="0"/>
              </a:rPr>
              <a:t>-</a:t>
            </a:r>
            <a:r>
              <a:rPr lang="en-US" sz="2000" b="1" dirty="0">
                <a:solidFill>
                  <a:srgbClr val="FF0000"/>
                </a:solidFill>
                <a:effectLst/>
                <a:latin typeface="Times New Roman" panose="02020603050405020304" pitchFamily="18" charset="0"/>
                <a:ea typeface="Times New Roman" panose="02020603050405020304" pitchFamily="18" charset="0"/>
              </a:rPr>
              <a:t>Opportunity cost of good Y in terms of good X </a:t>
            </a:r>
            <a:r>
              <a:rPr lang="en-US" sz="2000" dirty="0">
                <a:solidFill>
                  <a:srgbClr val="000000"/>
                </a:solidFill>
                <a:effectLst/>
                <a:latin typeface="Times New Roman" panose="02020603050405020304" pitchFamily="18" charset="0"/>
                <a:ea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the decrease in X / The increase in Y</a:t>
            </a:r>
            <a:r>
              <a:rPr lang="en-US" sz="2000" b="1" dirty="0">
                <a:solidFill>
                  <a:srgbClr val="000000"/>
                </a:solidFill>
                <a:effectLst/>
                <a:latin typeface="Times New Roman" panose="02020603050405020304" pitchFamily="18" charset="0"/>
                <a:ea typeface="Times New Roman" panose="02020603050405020304" pitchFamily="18" charset="0"/>
              </a:rPr>
              <a:t>│</a:t>
            </a:r>
          </a:p>
          <a:p>
            <a:pPr marL="0" marR="0">
              <a:spcBef>
                <a:spcPts val="0"/>
              </a:spcBef>
              <a:spcAft>
                <a:spcPts val="0"/>
              </a:spcAft>
            </a:pPr>
            <a:endParaRPr lang="en-US" dirty="0">
              <a:effectLst/>
              <a:latin typeface="Times New Roman" panose="02020603050405020304" pitchFamily="18" charset="0"/>
              <a:ea typeface="Times New Roman" panose="02020603050405020304" pitchFamily="18" charset="0"/>
            </a:endParaRPr>
          </a:p>
          <a:p>
            <a:pPr marL="1143000" marR="0" lvl="2" indent="-228600">
              <a:spcBef>
                <a:spcPts val="0"/>
              </a:spcBef>
              <a:spcAft>
                <a:spcPts val="0"/>
              </a:spcAft>
              <a:buFont typeface="Wingdings" panose="05000000000000000000" pitchFamily="2" charset="2"/>
              <a:buChar char=""/>
            </a:pPr>
            <a:r>
              <a:rPr lang="en-US" sz="2000" b="1" dirty="0">
                <a:solidFill>
                  <a:srgbClr val="FF0000"/>
                </a:solidFill>
                <a:effectLst/>
                <a:latin typeface="Times New Roman" panose="02020603050405020304" pitchFamily="18" charset="0"/>
                <a:ea typeface="Times New Roman" panose="02020603050405020304" pitchFamily="18" charset="0"/>
              </a:rPr>
              <a:t>Opportunity cost of good Y in terms of good X </a:t>
            </a:r>
            <a:r>
              <a:rPr lang="en-US" sz="2000" dirty="0">
                <a:solidFill>
                  <a:srgbClr val="000000"/>
                </a:solidFill>
                <a:effectLst/>
                <a:latin typeface="Times New Roman" panose="02020603050405020304" pitchFamily="18" charset="0"/>
                <a:ea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200/500</a:t>
            </a:r>
            <a:r>
              <a:rPr lang="en-US" sz="2000" b="1" dirty="0">
                <a:solidFill>
                  <a:srgbClr val="000000"/>
                </a:solidFill>
                <a:effectLst/>
                <a:latin typeface="Times New Roman" panose="02020603050405020304" pitchFamily="18" charset="0"/>
                <a:ea typeface="Times New Roman" panose="02020603050405020304" pitchFamily="18" charset="0"/>
              </a:rPr>
              <a:t>│</a:t>
            </a:r>
            <a:r>
              <a:rPr lang="en-US" sz="2000" dirty="0">
                <a:solidFill>
                  <a:srgbClr val="000000"/>
                </a:solidFill>
                <a:effectLst/>
                <a:latin typeface="Times New Roman" panose="02020603050405020304" pitchFamily="18" charset="0"/>
                <a:ea typeface="Times New Roman" panose="02020603050405020304" pitchFamily="18" charset="0"/>
              </a:rPr>
              <a:t> = </a:t>
            </a:r>
            <a:r>
              <a:rPr lang="en-US" sz="2000" b="1" dirty="0">
                <a:solidFill>
                  <a:srgbClr val="FF0000"/>
                </a:solidFill>
                <a:effectLst/>
                <a:latin typeface="Times New Roman" panose="02020603050405020304" pitchFamily="18" charset="0"/>
                <a:ea typeface="Times New Roman" panose="02020603050405020304" pitchFamily="18" charset="0"/>
              </a:rPr>
              <a:t>0.4 </a:t>
            </a:r>
            <a:r>
              <a:rPr lang="en-US" sz="2000" dirty="0">
                <a:solidFill>
                  <a:srgbClr val="000000"/>
                </a:solidFill>
                <a:effectLst/>
                <a:latin typeface="Times New Roman" panose="02020603050405020304" pitchFamily="18" charset="0"/>
                <a:ea typeface="Times New Roman" panose="02020603050405020304" pitchFamily="18" charset="0"/>
              </a:rPr>
              <a:t>,</a:t>
            </a:r>
          </a:p>
          <a:p>
            <a:pPr marL="1143000" marR="0" lvl="2" indent="-228600">
              <a:spcBef>
                <a:spcPts val="0"/>
              </a:spcBef>
              <a:spcAft>
                <a:spcPts val="0"/>
              </a:spcAft>
              <a:buFont typeface="Wingdings" panose="05000000000000000000" pitchFamily="2" charset="2"/>
              <a:buChar char=""/>
            </a:pPr>
            <a:r>
              <a:rPr lang="en-US" sz="2000" dirty="0">
                <a:solidFill>
                  <a:srgbClr val="000000"/>
                </a:solidFill>
                <a:effectLst/>
                <a:latin typeface="Times New Roman" panose="02020603050405020304" pitchFamily="18" charset="0"/>
                <a:ea typeface="Times New Roman" panose="02020603050405020304" pitchFamily="18" charset="0"/>
              </a:rPr>
              <a:t> Means </a:t>
            </a:r>
            <a:r>
              <a:rPr lang="en-US" sz="2000" b="1" dirty="0">
                <a:solidFill>
                  <a:srgbClr val="FF0000"/>
                </a:solidFill>
                <a:effectLst/>
                <a:latin typeface="Times New Roman" panose="02020603050405020304" pitchFamily="18" charset="0"/>
                <a:ea typeface="Times New Roman" panose="02020603050405020304" pitchFamily="18" charset="0"/>
              </a:rPr>
              <a:t>The cost of producing one more unit of good Y is giving up 0.4 units of good X</a:t>
            </a:r>
            <a:endParaRPr lang="en-US" b="1" dirty="0">
              <a:solidFill>
                <a:srgbClr val="FF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694200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5909696" y="1652805"/>
            <a:ext cx="4997777" cy="4159056"/>
          </a:xfrm>
          <a:prstGeom prst="rect">
            <a:avLst/>
          </a:prstGeom>
        </p:spPr>
      </p:pic>
      <p:sp>
        <p:nvSpPr>
          <p:cNvPr id="13" name="TextBox 12">
            <a:extLst>
              <a:ext uri="{FF2B5EF4-FFF2-40B4-BE49-F238E27FC236}">
                <a16:creationId xmlns:a16="http://schemas.microsoft.com/office/drawing/2014/main" id="{9444EA76-C48F-FE14-2E86-4C8A5EBD7AA0}"/>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6" name="TextBox 15">
            <a:extLst>
              <a:ext uri="{FF2B5EF4-FFF2-40B4-BE49-F238E27FC236}">
                <a16:creationId xmlns:a16="http://schemas.microsoft.com/office/drawing/2014/main" id="{0E99284D-3F5B-D4C6-F19A-DE6041FF9B71}"/>
              </a:ext>
            </a:extLst>
          </p:cNvPr>
          <p:cNvSpPr txBox="1"/>
          <p:nvPr/>
        </p:nvSpPr>
        <p:spPr>
          <a:xfrm>
            <a:off x="651740" y="2767280"/>
            <a:ext cx="5257956" cy="1323439"/>
          </a:xfrm>
          <a:prstGeom prst="rect">
            <a:avLst/>
          </a:prstGeom>
          <a:noFill/>
        </p:spPr>
        <p:txBody>
          <a:bodyPr wrap="square">
            <a:spAutoFit/>
          </a:bodyPr>
          <a:lstStyle/>
          <a:p>
            <a:pPr marL="0" marR="0" algn="ctr">
              <a:spcBef>
                <a:spcPts val="0"/>
              </a:spcBef>
              <a:spcAft>
                <a:spcPts val="0"/>
              </a:spcAft>
            </a:pPr>
            <a:r>
              <a:rPr lang="en-US" sz="40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24260345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291841" y="2485655"/>
            <a:ext cx="7988567" cy="1661993"/>
          </a:xfrm>
          <a:prstGeom prst="rect">
            <a:avLst/>
          </a:prstGeom>
          <a:noFill/>
        </p:spPr>
        <p:txBody>
          <a:bodyPr wrap="square">
            <a:spAutoFit/>
          </a:bodyPr>
          <a:lstStyle/>
          <a:p>
            <a:pPr marL="342900" marR="0" lvl="0" indent="-342900" rtl="0">
              <a:spcBef>
                <a:spcPts val="0"/>
              </a:spcBef>
              <a:spcAft>
                <a:spcPts val="0"/>
              </a:spcAft>
              <a:buFont typeface="Wingdings" panose="05000000000000000000" pitchFamily="2" charset="2"/>
              <a:buChar char=""/>
            </a:pP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400" b="1" dirty="0">
                <a:solidFill>
                  <a:srgbClr val="FF0000"/>
                </a:solidFill>
                <a:effectLst/>
                <a:latin typeface="Times New Roman" panose="02020603050405020304" pitchFamily="18" charset="0"/>
                <a:ea typeface="Times New Roman" panose="02020603050405020304" pitchFamily="18" charset="0"/>
              </a:rPr>
              <a:t>The Concavity of the PPF means that </a:t>
            </a:r>
            <a:r>
              <a:rPr lang="en-US" sz="2000" dirty="0">
                <a:effectLst/>
                <a:latin typeface="Times New Roman" panose="02020603050405020304" pitchFamily="18" charset="0"/>
                <a:ea typeface="Times New Roman" panose="02020603050405020304" pitchFamily="18" charset="0"/>
              </a:rPr>
              <a:t>as the quantity produced of each good increases, So when one factor is shifted from the production of one good to another, then its productivity falls, causing marginal opportunity cost of increasing product to rise, </a:t>
            </a:r>
            <a:endParaRPr lang="en-US" b="1" dirty="0">
              <a:solidFill>
                <a:srgbClr val="FF0000"/>
              </a:solidFill>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8441635" y="1658394"/>
            <a:ext cx="3616643" cy="3650059"/>
          </a:xfrm>
          <a:prstGeom prst="rect">
            <a:avLst/>
          </a:prstGeom>
        </p:spPr>
      </p:pic>
      <p:sp>
        <p:nvSpPr>
          <p:cNvPr id="13" name="TextBox 12">
            <a:extLst>
              <a:ext uri="{FF2B5EF4-FFF2-40B4-BE49-F238E27FC236}">
                <a16:creationId xmlns:a16="http://schemas.microsoft.com/office/drawing/2014/main" id="{9444EA76-C48F-FE14-2E86-4C8A5EBD7AA0}"/>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6" name="TextBox 15">
            <a:extLst>
              <a:ext uri="{FF2B5EF4-FFF2-40B4-BE49-F238E27FC236}">
                <a16:creationId xmlns:a16="http://schemas.microsoft.com/office/drawing/2014/main" id="{0E99284D-3F5B-D4C6-F19A-DE6041FF9B71}"/>
              </a:ext>
            </a:extLst>
          </p:cNvPr>
          <p:cNvSpPr txBox="1"/>
          <p:nvPr/>
        </p:nvSpPr>
        <p:spPr>
          <a:xfrm>
            <a:off x="2600740" y="1630503"/>
            <a:ext cx="5257956" cy="461665"/>
          </a:xfrm>
          <a:prstGeom prst="rect">
            <a:avLst/>
          </a:prstGeom>
          <a:noFill/>
        </p:spPr>
        <p:txBody>
          <a:bodyPr wrap="square">
            <a:spAutoFit/>
          </a:bodyPr>
          <a:lstStyle/>
          <a:p>
            <a:pPr marL="0" marR="0" algn="ctr">
              <a:spcBef>
                <a:spcPts val="0"/>
              </a:spcBef>
              <a:spcAft>
                <a:spcPts val="0"/>
              </a:spcAft>
            </a:pPr>
            <a:r>
              <a:rPr lang="en-US" sz="24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580588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2BC63A15-DB68-983A-FECE-7C18DC5F00AF}"/>
              </a:ext>
            </a:extLst>
          </p:cNvPr>
          <p:cNvGraphicFramePr>
            <a:graphicFrameLocks noGrp="1"/>
          </p:cNvGraphicFramePr>
          <p:nvPr>
            <p:extLst>
              <p:ext uri="{D42A27DB-BD31-4B8C-83A1-F6EECF244321}">
                <p14:modId xmlns:p14="http://schemas.microsoft.com/office/powerpoint/2010/main" val="130723220"/>
              </p:ext>
            </p:extLst>
          </p:nvPr>
        </p:nvGraphicFramePr>
        <p:xfrm>
          <a:off x="300868" y="2594300"/>
          <a:ext cx="8048002" cy="2076514"/>
        </p:xfrm>
        <a:graphic>
          <a:graphicData uri="http://schemas.openxmlformats.org/drawingml/2006/table">
            <a:tbl>
              <a:tblPr>
                <a:tableStyleId>{5C22544A-7EE6-4342-B048-85BDC9FD1C3A}</a:tableStyleId>
              </a:tblPr>
              <a:tblGrid>
                <a:gridCol w="8048002">
                  <a:extLst>
                    <a:ext uri="{9D8B030D-6E8A-4147-A177-3AD203B41FA5}">
                      <a16:colId xmlns:a16="http://schemas.microsoft.com/office/drawing/2014/main" val="1291850538"/>
                    </a:ext>
                  </a:extLst>
                </a:gridCol>
              </a:tblGrid>
              <a:tr h="1050138">
                <a:tc>
                  <a:txBody>
                    <a:bodyPr/>
                    <a:lstStyle/>
                    <a:p>
                      <a:pPr marL="119380" marR="0" algn="just">
                        <a:lnSpc>
                          <a:spcPct val="115000"/>
                        </a:lnSpc>
                        <a:spcBef>
                          <a:spcPts val="0"/>
                        </a:spcBef>
                        <a:spcAft>
                          <a:spcPts val="0"/>
                        </a:spcAft>
                      </a:pPr>
                      <a:r>
                        <a:rPr lang="en-US" sz="2400" dirty="0">
                          <a:effectLst/>
                        </a:rPr>
                        <a:t>As we </a:t>
                      </a:r>
                      <a:r>
                        <a:rPr lang="en-US" sz="2400" b="1" dirty="0">
                          <a:effectLst/>
                        </a:rPr>
                        <a:t>move down </a:t>
                      </a:r>
                      <a:r>
                        <a:rPr lang="en-US" sz="2400" dirty="0">
                          <a:effectLst/>
                        </a:rPr>
                        <a:t>along PPF </a:t>
                      </a:r>
                    </a:p>
                    <a:p>
                      <a:pPr marL="119380" marR="0" algn="just">
                        <a:lnSpc>
                          <a:spcPct val="115000"/>
                        </a:lnSpc>
                        <a:spcBef>
                          <a:spcPts val="0"/>
                        </a:spcBef>
                        <a:spcAft>
                          <a:spcPts val="0"/>
                        </a:spcAft>
                      </a:pPr>
                      <a:r>
                        <a:rPr lang="en-US" sz="2400" dirty="0">
                          <a:effectLst/>
                        </a:rPr>
                        <a:t>→ produce </a:t>
                      </a:r>
                      <a:r>
                        <a:rPr lang="en-US" sz="2400" b="1" dirty="0">
                          <a:effectLst/>
                        </a:rPr>
                        <a:t>additional unit of one good </a:t>
                      </a:r>
                    </a:p>
                    <a:p>
                      <a:pPr marL="119380" marR="0" algn="just">
                        <a:lnSpc>
                          <a:spcPct val="115000"/>
                        </a:lnSpc>
                        <a:spcBef>
                          <a:spcPts val="0"/>
                        </a:spcBef>
                        <a:spcAft>
                          <a:spcPts val="0"/>
                        </a:spcAft>
                      </a:pPr>
                      <a:r>
                        <a:rPr lang="en-US" sz="2400" dirty="0">
                          <a:effectLst/>
                        </a:rPr>
                        <a:t>→ more and </a:t>
                      </a:r>
                      <a:r>
                        <a:rPr lang="en-US" sz="2400" b="1" dirty="0">
                          <a:effectLst/>
                        </a:rPr>
                        <a:t>more units of the other good needed to be sacrificed </a:t>
                      </a:r>
                      <a:r>
                        <a:rPr lang="en-US" sz="2400" dirty="0">
                          <a:effectLst/>
                        </a:rPr>
                        <a:t>→ </a:t>
                      </a:r>
                      <a:r>
                        <a:rPr lang="en-US" sz="2400" b="1" dirty="0">
                          <a:effectLst/>
                        </a:rPr>
                        <a:t>The opportunity cost increases</a:t>
                      </a:r>
                    </a:p>
                    <a:p>
                      <a:pPr marL="119380" marR="0" algn="just">
                        <a:lnSpc>
                          <a:spcPct val="115000"/>
                        </a:lnSpc>
                        <a:spcBef>
                          <a:spcPts val="0"/>
                        </a:spcBef>
                        <a:spcAft>
                          <a:spcPts val="0"/>
                        </a:spcAft>
                      </a:pPr>
                      <a:r>
                        <a:rPr lang="en-US" sz="2400" b="1" dirty="0">
                          <a:effectLst/>
                        </a:rPr>
                        <a:t> </a:t>
                      </a:r>
                      <a:r>
                        <a:rPr lang="en-US" sz="2400" dirty="0">
                          <a:effectLst/>
                        </a:rPr>
                        <a:t>→ Causes </a:t>
                      </a:r>
                      <a:r>
                        <a:rPr lang="en-US" sz="2400" b="1" dirty="0">
                          <a:solidFill>
                            <a:srgbClr val="FF0000"/>
                          </a:solidFill>
                          <a:effectLst/>
                        </a:rPr>
                        <a:t>the concave shape of PPF                 </a:t>
                      </a:r>
                      <a:endParaRPr lang="en-US" sz="1800"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007259114"/>
                  </a:ext>
                </a:extLst>
              </a:tr>
            </a:tbl>
          </a:graphicData>
        </a:graphic>
      </p:graphicFrame>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8441636" y="1658394"/>
            <a:ext cx="3616642" cy="3650059"/>
          </a:xfrm>
          <a:prstGeom prst="rect">
            <a:avLst/>
          </a:prstGeom>
        </p:spPr>
      </p:pic>
      <p:sp>
        <p:nvSpPr>
          <p:cNvPr id="13" name="TextBox 12">
            <a:extLst>
              <a:ext uri="{FF2B5EF4-FFF2-40B4-BE49-F238E27FC236}">
                <a16:creationId xmlns:a16="http://schemas.microsoft.com/office/drawing/2014/main" id="{9444EA76-C48F-FE14-2E86-4C8A5EBD7AA0}"/>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
        <p:nvSpPr>
          <p:cNvPr id="16" name="TextBox 15">
            <a:extLst>
              <a:ext uri="{FF2B5EF4-FFF2-40B4-BE49-F238E27FC236}">
                <a16:creationId xmlns:a16="http://schemas.microsoft.com/office/drawing/2014/main" id="{0E99284D-3F5B-D4C6-F19A-DE6041FF9B71}"/>
              </a:ext>
            </a:extLst>
          </p:cNvPr>
          <p:cNvSpPr txBox="1"/>
          <p:nvPr/>
        </p:nvSpPr>
        <p:spPr>
          <a:xfrm>
            <a:off x="2600740" y="1630503"/>
            <a:ext cx="5257956" cy="461665"/>
          </a:xfrm>
          <a:prstGeom prst="rect">
            <a:avLst/>
          </a:prstGeom>
          <a:noFill/>
        </p:spPr>
        <p:txBody>
          <a:bodyPr wrap="square">
            <a:spAutoFit/>
          </a:bodyPr>
          <a:lstStyle/>
          <a:p>
            <a:pPr marL="0" marR="0" algn="ctr">
              <a:spcBef>
                <a:spcPts val="0"/>
              </a:spcBef>
              <a:spcAft>
                <a:spcPts val="0"/>
              </a:spcAft>
            </a:pPr>
            <a:r>
              <a:rPr lang="en-US" sz="24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p:txBody>
      </p:sp>
    </p:spTree>
    <p:extLst>
      <p:ext uri="{BB962C8B-B14F-4D97-AF65-F5344CB8AC3E}">
        <p14:creationId xmlns:p14="http://schemas.microsoft.com/office/powerpoint/2010/main" val="36393097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3188551" y="1430619"/>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438672" y="2498545"/>
            <a:ext cx="7988567" cy="2492990"/>
          </a:xfrm>
          <a:prstGeom prst="rect">
            <a:avLst/>
          </a:prstGeom>
          <a:noFill/>
        </p:spPr>
        <p:txBody>
          <a:bodyPr wrap="square">
            <a:spAutoFit/>
          </a:bodyPr>
          <a:lstStyle/>
          <a:p>
            <a:pPr marL="342900" marR="0" lvl="0" indent="-342900" rtl="0">
              <a:spcBef>
                <a:spcPts val="0"/>
              </a:spcBef>
              <a:spcAft>
                <a:spcPts val="0"/>
              </a:spcAft>
              <a:buFont typeface="+mj-lt"/>
              <a:buAutoNum type="arabicParenR"/>
              <a:tabLst>
                <a:tab pos="1450975" algn="l"/>
              </a:tabLst>
            </a:pPr>
            <a:r>
              <a:rPr lang="en-US" sz="2000" dirty="0">
                <a:effectLst/>
                <a:latin typeface="Times New Roman" panose="02020603050405020304" pitchFamily="18" charset="0"/>
                <a:ea typeface="Times New Roman" panose="02020603050405020304" pitchFamily="18" charset="0"/>
              </a:rPr>
              <a:t>Starting at point </a:t>
            </a:r>
            <a:r>
              <a:rPr lang="en-US" sz="2000" b="1" u="sng" dirty="0">
                <a:effectLst/>
                <a:latin typeface="Times New Roman" panose="02020603050405020304" pitchFamily="18" charset="0"/>
                <a:ea typeface="Times New Roman" panose="02020603050405020304" pitchFamily="18" charset="0"/>
              </a:rPr>
              <a:t>B (1X, 14 Y )</a:t>
            </a:r>
            <a:endParaRPr lang="en-US" sz="1600" dirty="0">
              <a:effectLst/>
              <a:latin typeface="Times New Roman" panose="02020603050405020304" pitchFamily="18" charset="0"/>
              <a:ea typeface="Times New Roman" panose="02020603050405020304" pitchFamily="18" charset="0"/>
            </a:endParaRPr>
          </a:p>
          <a:p>
            <a:pPr marL="228600" marR="0">
              <a:spcBef>
                <a:spcPts val="0"/>
              </a:spcBef>
              <a:spcAft>
                <a:spcPts val="0"/>
              </a:spcAft>
              <a:tabLst>
                <a:tab pos="1450975" algn="l"/>
              </a:tabLst>
            </a:pPr>
            <a:r>
              <a:rPr lang="en-US" sz="2000" b="1" u="none" strike="noStrike"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R="0" lvl="0">
              <a:spcBef>
                <a:spcPts val="0"/>
              </a:spcBef>
              <a:spcAft>
                <a:spcPts val="0"/>
              </a:spcAft>
              <a:tabLst>
                <a:tab pos="1450975" algn="l"/>
              </a:tabLst>
            </a:pPr>
            <a:r>
              <a:rPr lang="en-US" sz="2000" b="1" i="1" u="sng" dirty="0">
                <a:solidFill>
                  <a:srgbClr val="00B050"/>
                </a:solidFill>
                <a:effectLst/>
                <a:latin typeface="Times New Roman" panose="02020603050405020304" pitchFamily="18" charset="0"/>
                <a:ea typeface="Times New Roman" panose="02020603050405020304" pitchFamily="18" charset="0"/>
              </a:rPr>
              <a:t>2)</a:t>
            </a:r>
            <a:r>
              <a:rPr lang="en-US" sz="2000" b="1" i="1" u="sng" dirty="0">
                <a:solidFill>
                  <a:srgbClr val="00B050"/>
                </a:solidFill>
                <a:latin typeface="Times New Roman" panose="02020603050405020304" pitchFamily="18" charset="0"/>
                <a:ea typeface="Times New Roman" panose="02020603050405020304" pitchFamily="18" charset="0"/>
              </a:rPr>
              <a:t> </a:t>
            </a:r>
            <a:r>
              <a:rPr lang="en-US" sz="2000" b="1" i="1" u="sng" dirty="0">
                <a:solidFill>
                  <a:srgbClr val="00B050"/>
                </a:solidFill>
                <a:effectLst/>
                <a:latin typeface="Times New Roman" panose="02020603050405020304" pitchFamily="18" charset="0"/>
                <a:ea typeface="Times New Roman" panose="02020603050405020304" pitchFamily="18" charset="0"/>
              </a:rPr>
              <a:t>B</a:t>
            </a:r>
            <a:r>
              <a:rPr lang="en-US" sz="2000" b="1" i="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effectLst/>
                <a:latin typeface="Times New Roman" panose="02020603050405020304" pitchFamily="18" charset="0"/>
                <a:ea typeface="Times New Roman" panose="02020603050405020304" pitchFamily="18" charset="0"/>
              </a:rPr>
              <a:t> : if we move down to point (</a:t>
            </a:r>
            <a:r>
              <a:rPr lang="en-US" sz="2000" b="1" dirty="0">
                <a:effectLst/>
                <a:latin typeface="Times New Roman" panose="02020603050405020304" pitchFamily="18" charset="0"/>
                <a:ea typeface="Times New Roman" panose="02020603050405020304" pitchFamily="18" charset="0"/>
              </a:rPr>
              <a:t>C)</a:t>
            </a:r>
            <a:r>
              <a:rPr lang="en-US" sz="2000" dirty="0">
                <a:effectLst/>
                <a:latin typeface="Times New Roman" panose="02020603050405020304" pitchFamily="18" charset="0"/>
                <a:ea typeface="Times New Roman" panose="02020603050405020304" pitchFamily="18" charset="0"/>
              </a:rPr>
              <a:t> to  produce additional unit of good X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 we  will  sacrifice </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units of Y (14-12)</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we  will move to point </a:t>
            </a:r>
            <a:r>
              <a:rPr lang="en-US" sz="2000" b="1" u="sng" dirty="0">
                <a:effectLst/>
                <a:latin typeface="Times New Roman" panose="02020603050405020304" pitchFamily="18" charset="0"/>
                <a:ea typeface="Times New Roman" panose="02020603050405020304" pitchFamily="18" charset="0"/>
              </a:rPr>
              <a:t>C (2X, 12Y)</a:t>
            </a:r>
            <a:endParaRPr lang="en-US" sz="16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opportunity cost for good X = </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∆Y/∆X</a:t>
            </a:r>
            <a:r>
              <a:rPr lang="en-US" sz="2000" dirty="0">
                <a:effectLst/>
                <a:highlight>
                  <a:srgbClr val="FFFF00"/>
                </a:highlight>
                <a:latin typeface="Times New Roman" panose="02020603050405020304" pitchFamily="18" charset="0"/>
                <a:ea typeface="Times New Roman" panose="02020603050405020304" pitchFamily="18" charset="0"/>
              </a:rPr>
              <a:t>│</a:t>
            </a: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 2 </a:t>
            </a:r>
            <a:endParaRPr lang="en-US" sz="1600" dirty="0">
              <a:effectLst/>
              <a:latin typeface="Times New Roman" panose="02020603050405020304" pitchFamily="18" charset="0"/>
              <a:ea typeface="Times New Roman" panose="02020603050405020304" pitchFamily="18" charset="0"/>
            </a:endParaRPr>
          </a:p>
          <a:p>
            <a:pPr marL="228600" marR="0">
              <a:spcBef>
                <a:spcPts val="0"/>
              </a:spcBef>
              <a:spcAft>
                <a:spcPts val="0"/>
              </a:spcAft>
              <a:tabLst>
                <a:tab pos="1450975" algn="l"/>
              </a:tabLst>
            </a:pPr>
            <a:r>
              <a:rPr lang="en-US" sz="16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8441636" y="1658394"/>
            <a:ext cx="3616642" cy="3650059"/>
          </a:xfrm>
          <a:prstGeom prst="rect">
            <a:avLst/>
          </a:prstGeom>
        </p:spPr>
      </p:pic>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Tree>
    <p:extLst>
      <p:ext uri="{BB962C8B-B14F-4D97-AF65-F5344CB8AC3E}">
        <p14:creationId xmlns:p14="http://schemas.microsoft.com/office/powerpoint/2010/main" val="32262258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3188551" y="1430619"/>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453069" y="2451068"/>
            <a:ext cx="7988567" cy="1569660"/>
          </a:xfrm>
          <a:prstGeom prst="rect">
            <a:avLst/>
          </a:prstGeom>
          <a:noFill/>
        </p:spPr>
        <p:txBody>
          <a:bodyPr wrap="square">
            <a:spAutoFit/>
          </a:bodyPr>
          <a:lstStyle/>
          <a:p>
            <a:pPr marR="0" lvl="0">
              <a:spcBef>
                <a:spcPts val="0"/>
              </a:spcBef>
              <a:spcAft>
                <a:spcPts val="0"/>
              </a:spcAft>
              <a:tabLst>
                <a:tab pos="1450975" algn="l"/>
              </a:tabLst>
            </a:pPr>
            <a:r>
              <a:rPr lang="en-US" sz="2000" b="1" i="1" u="sng" dirty="0">
                <a:solidFill>
                  <a:srgbClr val="00B050"/>
                </a:solidFill>
                <a:effectLst/>
                <a:latin typeface="Times New Roman" panose="02020603050405020304" pitchFamily="18" charset="0"/>
                <a:ea typeface="Times New Roman" panose="02020603050405020304" pitchFamily="18" charset="0"/>
              </a:rPr>
              <a:t>3)</a:t>
            </a:r>
            <a:r>
              <a:rPr lang="en-US" sz="2000" b="1" i="1" u="sng" dirty="0">
                <a:solidFill>
                  <a:srgbClr val="00B050"/>
                </a:solidFill>
                <a:latin typeface="Times New Roman" panose="02020603050405020304" pitchFamily="18" charset="0"/>
                <a:ea typeface="Times New Roman" panose="02020603050405020304" pitchFamily="18" charset="0"/>
              </a:rPr>
              <a:t> </a:t>
            </a:r>
            <a:r>
              <a:rPr lang="en-US" sz="2000" b="1" i="1" u="sng" dirty="0">
                <a:solidFill>
                  <a:srgbClr val="00B050"/>
                </a:solidFill>
                <a:effectLst/>
                <a:latin typeface="Times New Roman" panose="02020603050405020304" pitchFamily="18" charset="0"/>
                <a:ea typeface="Times New Roman" panose="02020603050405020304" pitchFamily="18" charset="0"/>
              </a:rPr>
              <a:t>C</a:t>
            </a:r>
            <a:r>
              <a:rPr lang="en-US" sz="2000" b="1" i="1" u="sng"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rPr>
              <a:t> if we move down to point (</a:t>
            </a:r>
            <a:r>
              <a:rPr lang="en-US" sz="2000" b="1" dirty="0">
                <a:effectLst/>
                <a:latin typeface="Times New Roman" panose="02020603050405020304" pitchFamily="18" charset="0"/>
                <a:ea typeface="Times New Roman" panose="02020603050405020304" pitchFamily="18" charset="0"/>
              </a:rPr>
              <a:t>D)</a:t>
            </a:r>
            <a:r>
              <a:rPr lang="en-US" sz="2000" dirty="0">
                <a:effectLst/>
                <a:latin typeface="Times New Roman" panose="02020603050405020304" pitchFamily="18" charset="0"/>
                <a:ea typeface="Times New Roman" panose="02020603050405020304" pitchFamily="18" charset="0"/>
              </a:rPr>
              <a:t> to  produce additional unit of good X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 we  will  sacrifice </a:t>
            </a:r>
            <a:r>
              <a:rPr lang="en-US" sz="2000"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units of Y(12-9 )</a:t>
            </a:r>
            <a:r>
              <a:rPr lang="en-US" sz="2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we  will move to point </a:t>
            </a:r>
            <a:r>
              <a:rPr lang="en-US" sz="2000" b="1" u="sng" dirty="0">
                <a:effectLst/>
                <a:latin typeface="Times New Roman" panose="02020603050405020304" pitchFamily="18" charset="0"/>
                <a:ea typeface="Times New Roman" panose="02020603050405020304" pitchFamily="18" charset="0"/>
              </a:rPr>
              <a:t>D (3X, 9Y)</a:t>
            </a:r>
            <a:endParaRPr lang="en-US" sz="16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Symbol" panose="05050102010706020507" pitchFamily="18" charset="2"/>
              <a:buChar char=""/>
              <a:tabLst>
                <a:tab pos="1450975" algn="l"/>
              </a:tabLst>
            </a:pPr>
            <a:r>
              <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opportunity cost for good X = │∆Y/∆X│ = 3 </a:t>
            </a:r>
            <a:endParaRPr lang="en-US" sz="16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8441636" y="1658394"/>
            <a:ext cx="3616642" cy="3650059"/>
          </a:xfrm>
          <a:prstGeom prst="rect">
            <a:avLst/>
          </a:prstGeom>
        </p:spPr>
      </p:pic>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Tree>
    <p:extLst>
      <p:ext uri="{BB962C8B-B14F-4D97-AF65-F5344CB8AC3E}">
        <p14:creationId xmlns:p14="http://schemas.microsoft.com/office/powerpoint/2010/main" val="19702740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E513155-A165-4F94-65EC-C9B4AEEB59F6}"/>
              </a:ext>
            </a:extLst>
          </p:cNvPr>
          <p:cNvSpPr txBox="1"/>
          <p:nvPr/>
        </p:nvSpPr>
        <p:spPr>
          <a:xfrm>
            <a:off x="3188551" y="1430619"/>
            <a:ext cx="3987085" cy="646331"/>
          </a:xfrm>
          <a:prstGeom prst="rect">
            <a:avLst/>
          </a:prstGeom>
          <a:noFill/>
        </p:spPr>
        <p:txBody>
          <a:bodyPr wrap="square">
            <a:spAutoFit/>
          </a:bodyPr>
          <a:lstStyle/>
          <a:p>
            <a:pPr algn="ctr"/>
            <a:r>
              <a:rPr lang="en-US"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Why does the PPF concave? </a:t>
            </a:r>
          </a:p>
          <a:p>
            <a:pPr marL="0" marR="0" algn="ctr">
              <a:spcBef>
                <a:spcPts val="0"/>
              </a:spcBef>
              <a:spcAft>
                <a:spcPts val="0"/>
              </a:spcAft>
            </a:pPr>
            <a:r>
              <a:rPr lang="en-CA" sz="1800" dirty="0">
                <a:solidFill>
                  <a:srgbClr val="00B050"/>
                </a:solidFill>
                <a:effectLst/>
                <a:latin typeface="Arial Black" panose="020B0A04020102020204" pitchFamily="34" charset="0"/>
                <a:ea typeface="Times New Roman" panose="02020603050405020304" pitchFamily="18" charset="0"/>
                <a:cs typeface="Times New Roman" panose="02020603050405020304" pitchFamily="18" charset="0"/>
              </a:rPr>
              <a:t>Numerical example</a:t>
            </a:r>
            <a:endParaRPr lang="en-US" sz="1600" dirty="0">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664230" y="2482014"/>
            <a:ext cx="7988567" cy="2246769"/>
          </a:xfrm>
          <a:prstGeom prst="rect">
            <a:avLst/>
          </a:prstGeom>
          <a:noFill/>
        </p:spPr>
        <p:txBody>
          <a:bodyPr wrap="square">
            <a:spAutoFit/>
          </a:bodyPr>
          <a:lstStyle/>
          <a:p>
            <a:pPr marR="0" lvl="0" algn="ctr">
              <a:spcBef>
                <a:spcPts val="0"/>
              </a:spcBef>
              <a:spcAft>
                <a:spcPts val="0"/>
              </a:spcAft>
              <a:tabLst>
                <a:tab pos="1450975" algn="l"/>
              </a:tabLst>
            </a:pPr>
            <a:r>
              <a:rPr lang="en-US" sz="2800" u="sng" dirty="0">
                <a:effectLst/>
                <a:latin typeface="Times New Roman" panose="02020603050405020304" pitchFamily="18" charset="0"/>
                <a:ea typeface="Times New Roman" panose="02020603050405020304" pitchFamily="18" charset="0"/>
              </a:rPr>
              <a:t>4) So, as we move down along</a:t>
            </a:r>
            <a:r>
              <a:rPr lang="en-US" sz="2800" b="1" u="sng"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u="sng" dirty="0">
                <a:effectLst/>
                <a:latin typeface="Times New Roman" panose="02020603050405020304" pitchFamily="18" charset="0"/>
                <a:ea typeface="Times New Roman" panose="02020603050405020304" pitchFamily="18" charset="0"/>
              </a:rPr>
              <a:t>PPF </a:t>
            </a:r>
            <a:r>
              <a:rPr lang="en-US" sz="2800" u="sng" dirty="0">
                <a:solidFill>
                  <a:srgbClr val="FF0000"/>
                </a:solidFill>
                <a:effectLst/>
                <a:latin typeface="Times New Roman" panose="02020603050405020304" pitchFamily="18" charset="0"/>
                <a:ea typeface="Times New Roman" panose="02020603050405020304" pitchFamily="18" charset="0"/>
              </a:rPr>
              <a:t>(</a:t>
            </a:r>
            <a:r>
              <a:rPr lang="en-US" sz="2800" b="1" i="1" u="sng" dirty="0">
                <a:solidFill>
                  <a:srgbClr val="FF0000"/>
                </a:solidFill>
                <a:effectLst/>
                <a:latin typeface="Times New Roman" panose="02020603050405020304" pitchFamily="18" charset="0"/>
                <a:ea typeface="Times New Roman" panose="02020603050405020304" pitchFamily="18" charset="0"/>
              </a:rPr>
              <a:t>B</a:t>
            </a:r>
            <a:r>
              <a:rPr lang="en-US" sz="2800" b="1" i="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→C</a:t>
            </a:r>
            <a:r>
              <a:rPr lang="en-US" sz="2800" u="sng" dirty="0">
                <a:solidFill>
                  <a:srgbClr val="FF0000"/>
                </a:solidFill>
                <a:effectLst/>
                <a:latin typeface="Times New Roman" panose="02020603050405020304" pitchFamily="18" charset="0"/>
                <a:ea typeface="Times New Roman" panose="02020603050405020304" pitchFamily="18" charset="0"/>
              </a:rPr>
              <a:t> </a:t>
            </a:r>
            <a:r>
              <a:rPr lang="en-US" sz="2800" b="1" i="1" u="sng"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2800" u="sng" dirty="0">
                <a:solidFill>
                  <a:srgbClr val="FF0000"/>
                </a:solidFill>
                <a:effectLst/>
                <a:latin typeface="Times New Roman" panose="02020603050405020304" pitchFamily="18" charset="0"/>
                <a:ea typeface="Times New Roman" panose="02020603050405020304" pitchFamily="18" charset="0"/>
              </a:rPr>
              <a:t> )</a:t>
            </a:r>
            <a:r>
              <a:rPr lang="en-US" sz="2800" u="sng" dirty="0">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800" dirty="0">
                <a:effectLst/>
                <a:latin typeface="Times New Roman" panose="02020603050405020304" pitchFamily="18" charset="0"/>
                <a:ea typeface="Times New Roman" panose="02020603050405020304" pitchFamily="18" charset="0"/>
              </a:rPr>
              <a:t>Good (X) increases</a:t>
            </a:r>
            <a:endParaRPr lang="en-US" sz="2000"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800" dirty="0">
                <a:effectLst/>
                <a:latin typeface="Times New Roman" panose="02020603050405020304" pitchFamily="18" charset="0"/>
                <a:ea typeface="Times New Roman" panose="02020603050405020304" pitchFamily="18" charset="0"/>
              </a:rPr>
              <a:t>Sacrifice more and more of good (Y)</a:t>
            </a:r>
            <a:endParaRPr lang="en-US" sz="2000"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opportunity cost for good X increases</a:t>
            </a:r>
            <a:endParaRPr lang="en-US" sz="2000" dirty="0">
              <a:effectLst/>
              <a:latin typeface="Times New Roman" panose="02020603050405020304" pitchFamily="18" charset="0"/>
              <a:ea typeface="Times New Roman" panose="02020603050405020304" pitchFamily="18" charset="0"/>
            </a:endParaRPr>
          </a:p>
          <a:p>
            <a:pPr marL="342900" marR="0" lvl="0" indent="-342900" algn="ctr">
              <a:spcBef>
                <a:spcPts val="0"/>
              </a:spcBef>
              <a:spcAft>
                <a:spcPts val="0"/>
              </a:spcAft>
              <a:buFont typeface="Symbol" panose="05050102010706020507" pitchFamily="18" charset="2"/>
              <a:buChar char=""/>
              <a:tabLst>
                <a:tab pos="1450975" algn="l"/>
              </a:tabLs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so, the PPF is concave</a:t>
            </a:r>
            <a:endParaRPr lang="en-US" sz="2000"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3DFF820E-E241-C848-A7B6-20E1CACC9E11}"/>
              </a:ext>
            </a:extLst>
          </p:cNvPr>
          <p:cNvPicPr>
            <a:picLocks noChangeAspect="1"/>
          </p:cNvPicPr>
          <p:nvPr/>
        </p:nvPicPr>
        <p:blipFill>
          <a:blip r:embed="rId6"/>
          <a:stretch>
            <a:fillRect/>
          </a:stretch>
        </p:blipFill>
        <p:spPr>
          <a:xfrm>
            <a:off x="8441636" y="1658394"/>
            <a:ext cx="3616642" cy="3650059"/>
          </a:xfrm>
          <a:prstGeom prst="rect">
            <a:avLst/>
          </a:prstGeom>
        </p:spPr>
      </p:pic>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3) the PPF&amp; </a:t>
            </a:r>
            <a:r>
              <a:rPr lang="en-US" sz="3600" b="1" dirty="0">
                <a:solidFill>
                  <a:srgbClr val="00B0F0"/>
                </a:solidFill>
              </a:rPr>
              <a:t>opportunity cost</a:t>
            </a:r>
            <a:endParaRPr lang="en-US" sz="3200" b="1" dirty="0">
              <a:solidFill>
                <a:schemeClr val="bg1"/>
              </a:solidFill>
            </a:endParaRPr>
          </a:p>
        </p:txBody>
      </p:sp>
    </p:spTree>
    <p:extLst>
      <p:ext uri="{BB962C8B-B14F-4D97-AF65-F5344CB8AC3E}">
        <p14:creationId xmlns:p14="http://schemas.microsoft.com/office/powerpoint/2010/main" val="2257567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2542138" y="2069104"/>
            <a:ext cx="7988567" cy="707886"/>
          </a:xfrm>
          <a:prstGeom prst="rect">
            <a:avLst/>
          </a:prstGeom>
          <a:noFill/>
        </p:spPr>
        <p:txBody>
          <a:bodyPr wrap="square">
            <a:spAutoFit/>
          </a:bodyPr>
          <a:lstStyle/>
          <a:p>
            <a:pPr marL="228600" marR="0">
              <a:spcBef>
                <a:spcPts val="0"/>
              </a:spcBef>
              <a:spcAft>
                <a:spcPts val="0"/>
              </a:spcAft>
              <a:tabLst>
                <a:tab pos="1450975" algn="l"/>
              </a:tabLst>
            </a:pPr>
            <a:r>
              <a:rPr lang="en-US" sz="2800" i="1" u="sng" dirty="0">
                <a:solidFill>
                  <a:srgbClr val="002060"/>
                </a:solidFill>
                <a:effectLst/>
                <a:highlight>
                  <a:srgbClr val="D3D3D3"/>
                </a:highlight>
                <a:latin typeface="Times New Roman" panose="02020603050405020304" pitchFamily="18" charset="0"/>
                <a:ea typeface="Times New Roman" panose="02020603050405020304" pitchFamily="18" charset="0"/>
              </a:rPr>
              <a:t>Economic growth </a:t>
            </a:r>
            <a:r>
              <a:rPr lang="en-US" sz="2800" b="1" i="1" u="heavy" dirty="0">
                <a:solidFill>
                  <a:srgbClr val="002060"/>
                </a:solidFill>
                <a:effectLst/>
                <a:highlight>
                  <a:srgbClr val="D3D3D3"/>
                </a:highlight>
                <a:latin typeface="Times New Roman" panose="02020603050405020304" pitchFamily="18" charset="0"/>
                <a:ea typeface="Times New Roman" panose="02020603050405020304" pitchFamily="18" charset="0"/>
              </a:rPr>
              <a:t>shifts</a:t>
            </a:r>
            <a:r>
              <a:rPr lang="en-US" sz="2800" i="1" u="sng" dirty="0">
                <a:solidFill>
                  <a:srgbClr val="002060"/>
                </a:solidFill>
                <a:effectLst/>
                <a:highlight>
                  <a:srgbClr val="D3D3D3"/>
                </a:highlight>
                <a:latin typeface="Times New Roman" panose="02020603050405020304" pitchFamily="18" charset="0"/>
                <a:ea typeface="Times New Roman" panose="02020603050405020304" pitchFamily="18" charset="0"/>
              </a:rPr>
              <a:t> the PPF outward.</a:t>
            </a:r>
            <a:endParaRPr lang="en-US" dirty="0">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4) the PPF&amp; </a:t>
            </a:r>
            <a:r>
              <a:rPr lang="en-US" sz="3600" b="1" dirty="0">
                <a:solidFill>
                  <a:srgbClr val="00B0F0"/>
                </a:solidFill>
              </a:rPr>
              <a:t>Economic Growth</a:t>
            </a:r>
            <a:endParaRPr lang="en-US" sz="3200" b="1" dirty="0">
              <a:solidFill>
                <a:schemeClr val="bg1"/>
              </a:solidFill>
            </a:endParaRPr>
          </a:p>
        </p:txBody>
      </p:sp>
      <p:pic>
        <p:nvPicPr>
          <p:cNvPr id="10" name="Picture 9">
            <a:extLst>
              <a:ext uri="{FF2B5EF4-FFF2-40B4-BE49-F238E27FC236}">
                <a16:creationId xmlns:a16="http://schemas.microsoft.com/office/drawing/2014/main" id="{6528EF19-139E-C0EA-D6CA-1A35FDAF79D7}"/>
              </a:ext>
            </a:extLst>
          </p:cNvPr>
          <p:cNvPicPr>
            <a:picLocks noChangeAspect="1"/>
          </p:cNvPicPr>
          <p:nvPr/>
        </p:nvPicPr>
        <p:blipFill>
          <a:blip r:embed="rId6"/>
          <a:stretch>
            <a:fillRect/>
          </a:stretch>
        </p:blipFill>
        <p:spPr>
          <a:xfrm>
            <a:off x="2896967" y="2599352"/>
            <a:ext cx="6167520" cy="3274016"/>
          </a:xfrm>
          <a:prstGeom prst="rect">
            <a:avLst/>
          </a:prstGeom>
        </p:spPr>
      </p:pic>
    </p:spTree>
    <p:extLst>
      <p:ext uri="{BB962C8B-B14F-4D97-AF65-F5344CB8AC3E}">
        <p14:creationId xmlns:p14="http://schemas.microsoft.com/office/powerpoint/2010/main" val="29826520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651740" y="2182751"/>
            <a:ext cx="7193365" cy="2123658"/>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two key factors that generate economic growth are</a:t>
            </a:r>
            <a:endParaRPr lang="en-US"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rabicParenR"/>
              <a:tabLst>
                <a:tab pos="1450975" algn="l"/>
              </a:tabLst>
            </a:pPr>
            <a:r>
              <a:rPr lang="en-US" sz="2400" b="1" dirty="0">
                <a:solidFill>
                  <a:srgbClr val="00B050"/>
                </a:solidFill>
                <a:effectLst/>
                <a:latin typeface="Times New Roman" panose="02020603050405020304" pitchFamily="18" charset="0"/>
                <a:ea typeface="Times New Roman" panose="02020603050405020304" pitchFamily="18" charset="0"/>
              </a:rPr>
              <a:t>Technological change </a:t>
            </a:r>
            <a:endParaRPr lang="en-US"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allows an economy to </a:t>
            </a:r>
            <a:r>
              <a:rPr lang="en-US" sz="2400" b="1" dirty="0">
                <a:solidFill>
                  <a:srgbClr val="FF0000"/>
                </a:solidFill>
                <a:effectLst/>
                <a:latin typeface="Times New Roman" panose="02020603050405020304" pitchFamily="18" charset="0"/>
                <a:ea typeface="Times New Roman" panose="02020603050405020304" pitchFamily="18" charset="0"/>
              </a:rPr>
              <a:t>produce more</a:t>
            </a:r>
            <a:r>
              <a:rPr lang="en-US" sz="2400" dirty="0">
                <a:effectLst/>
                <a:latin typeface="Times New Roman" panose="02020603050405020304" pitchFamily="18" charset="0"/>
                <a:ea typeface="Times New Roman" panose="02020603050405020304" pitchFamily="18" charset="0"/>
              </a:rPr>
              <a:t> of goods </a:t>
            </a:r>
            <a:r>
              <a:rPr lang="en-US" sz="2400" b="1" dirty="0">
                <a:solidFill>
                  <a:srgbClr val="FF0000"/>
                </a:solidFill>
                <a:effectLst/>
                <a:latin typeface="Times New Roman" panose="02020603050405020304" pitchFamily="18" charset="0"/>
                <a:ea typeface="Times New Roman" panose="02020603050405020304" pitchFamily="18" charset="0"/>
              </a:rPr>
              <a:t>with the same amount of limited resources</a:t>
            </a:r>
            <a:endParaRPr lang="en-US" b="1" dirty="0">
              <a:solidFill>
                <a:srgbClr val="FF0000"/>
              </a:solidFill>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4) the PPF&amp; </a:t>
            </a:r>
            <a:r>
              <a:rPr lang="en-US" sz="3600" b="1" dirty="0">
                <a:solidFill>
                  <a:srgbClr val="00B0F0"/>
                </a:solidFill>
              </a:rPr>
              <a:t>Economic Growth</a:t>
            </a:r>
            <a:endParaRPr lang="en-US" sz="3200" b="1" dirty="0">
              <a:solidFill>
                <a:schemeClr val="bg1"/>
              </a:solidFill>
            </a:endParaRPr>
          </a:p>
        </p:txBody>
      </p:sp>
      <p:pic>
        <p:nvPicPr>
          <p:cNvPr id="7" name="Picture 6">
            <a:extLst>
              <a:ext uri="{FF2B5EF4-FFF2-40B4-BE49-F238E27FC236}">
                <a16:creationId xmlns:a16="http://schemas.microsoft.com/office/drawing/2014/main" id="{6C4E21F8-0643-38E8-6410-D296FF24122A}"/>
              </a:ext>
            </a:extLst>
          </p:cNvPr>
          <p:cNvPicPr>
            <a:picLocks noChangeAspect="1"/>
          </p:cNvPicPr>
          <p:nvPr/>
        </p:nvPicPr>
        <p:blipFill>
          <a:blip r:embed="rId6"/>
          <a:stretch>
            <a:fillRect/>
          </a:stretch>
        </p:blipFill>
        <p:spPr>
          <a:xfrm>
            <a:off x="7463790" y="1731833"/>
            <a:ext cx="4728210" cy="3082766"/>
          </a:xfrm>
          <a:prstGeom prst="rect">
            <a:avLst/>
          </a:prstGeom>
        </p:spPr>
      </p:pic>
    </p:spTree>
    <p:extLst>
      <p:ext uri="{BB962C8B-B14F-4D97-AF65-F5344CB8AC3E}">
        <p14:creationId xmlns:p14="http://schemas.microsoft.com/office/powerpoint/2010/main" val="40989595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
            <a:ext cx="9533101" cy="1763909"/>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Content Placeholder 2">
            <a:extLst>
              <a:ext uri="{FF2B5EF4-FFF2-40B4-BE49-F238E27FC236}">
                <a16:creationId xmlns:a16="http://schemas.microsoft.com/office/drawing/2014/main" id="{0844F7E7-C3BA-27CE-E2EA-B9445DF3608A}"/>
              </a:ext>
            </a:extLst>
          </p:cNvPr>
          <p:cNvSpPr txBox="1">
            <a:spLocks/>
          </p:cNvSpPr>
          <p:nvPr/>
        </p:nvSpPr>
        <p:spPr>
          <a:xfrm>
            <a:off x="413696" y="2475408"/>
            <a:ext cx="7193365" cy="27520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0"/>
              </a:spcAft>
              <a:buFont typeface="Symbol" panose="05050102010706020507" pitchFamily="18" charset="2"/>
              <a:buChar char=""/>
            </a:pPr>
            <a:endParaRPr lang="en-US" sz="2000"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FE8025E0-DF2E-3409-19E9-DC9D0217C067}"/>
              </a:ext>
            </a:extLst>
          </p:cNvPr>
          <p:cNvSpPr txBox="1"/>
          <p:nvPr/>
        </p:nvSpPr>
        <p:spPr>
          <a:xfrm>
            <a:off x="506461" y="2455509"/>
            <a:ext cx="7193365" cy="2492990"/>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two key factors that generate economic growth are</a:t>
            </a:r>
            <a:endParaRPr lang="en-US" dirty="0">
              <a:effectLst/>
              <a:latin typeface="Times New Roman" panose="02020603050405020304" pitchFamily="18" charset="0"/>
              <a:ea typeface="Times New Roman" panose="02020603050405020304" pitchFamily="18" charset="0"/>
            </a:endParaRPr>
          </a:p>
          <a:p>
            <a:pPr marR="0" lvl="0">
              <a:spcBef>
                <a:spcPts val="0"/>
              </a:spcBef>
              <a:spcAft>
                <a:spcPts val="0"/>
              </a:spcAft>
              <a:tabLst>
                <a:tab pos="1450975" algn="l"/>
              </a:tabLst>
            </a:pPr>
            <a:r>
              <a:rPr lang="en-US" sz="2400" b="1" dirty="0">
                <a:solidFill>
                  <a:srgbClr val="00B050"/>
                </a:solidFill>
                <a:effectLst/>
                <a:latin typeface="Times New Roman" panose="02020603050405020304" pitchFamily="18" charset="0"/>
                <a:ea typeface="Times New Roman" panose="02020603050405020304" pitchFamily="18" charset="0"/>
              </a:rPr>
              <a:t>2) Capital accumulation (human capital). </a:t>
            </a:r>
            <a:endParaRPr lang="en-US"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tabLst>
                <a:tab pos="1450975" algn="l"/>
              </a:tabLst>
            </a:pPr>
            <a:r>
              <a:rPr lang="en-US" sz="2400" dirty="0">
                <a:effectLst/>
                <a:latin typeface="Times New Roman" panose="02020603050405020304" pitchFamily="18" charset="0"/>
                <a:ea typeface="Times New Roman" panose="02020603050405020304" pitchFamily="18" charset="0"/>
              </a:rPr>
              <a:t>The growth of capital resources including human capital, Means that an economy has </a:t>
            </a:r>
            <a:r>
              <a:rPr lang="en-US" sz="2400" b="1" dirty="0">
                <a:effectLst/>
                <a:latin typeface="Times New Roman" panose="02020603050405020304" pitchFamily="18" charset="0"/>
                <a:ea typeface="Times New Roman" panose="02020603050405020304" pitchFamily="18" charset="0"/>
              </a:rPr>
              <a:t>increased its available resources for production of goods.</a:t>
            </a:r>
            <a:endParaRPr lang="en-US" b="1" dirty="0">
              <a:effectLst/>
              <a:latin typeface="Times New Roman" panose="02020603050405020304" pitchFamily="18" charset="0"/>
              <a:ea typeface="Times New Roman" panose="02020603050405020304" pitchFamily="18" charset="0"/>
            </a:endParaRPr>
          </a:p>
          <a:p>
            <a:pPr marR="0" lvl="0" rtl="0">
              <a:spcBef>
                <a:spcPts val="0"/>
              </a:spcBef>
              <a:spcAft>
                <a:spcPts val="0"/>
              </a:spcAft>
              <a:tabLst>
                <a:tab pos="1450975" algn="l"/>
              </a:tabLst>
            </a:pPr>
            <a:endParaRPr lang="en-US" sz="12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BE67B706-8533-277B-6C61-FF35310E6E73}"/>
              </a:ext>
            </a:extLst>
          </p:cNvPr>
          <p:cNvSpPr txBox="1"/>
          <p:nvPr/>
        </p:nvSpPr>
        <p:spPr>
          <a:xfrm>
            <a:off x="2440788" y="524529"/>
            <a:ext cx="6302333" cy="646331"/>
          </a:xfrm>
          <a:prstGeom prst="rect">
            <a:avLst/>
          </a:prstGeom>
          <a:noFill/>
        </p:spPr>
        <p:txBody>
          <a:bodyPr wrap="square">
            <a:spAutoFit/>
          </a:bodyPr>
          <a:lstStyle/>
          <a:p>
            <a:pPr algn="ctr"/>
            <a:r>
              <a:rPr lang="en-US" sz="3200" b="1" dirty="0">
                <a:solidFill>
                  <a:schemeClr val="bg1"/>
                </a:solidFill>
              </a:rPr>
              <a:t>4) the PPF&amp; </a:t>
            </a:r>
            <a:r>
              <a:rPr lang="en-US" sz="3600" b="1" dirty="0">
                <a:solidFill>
                  <a:srgbClr val="00B0F0"/>
                </a:solidFill>
              </a:rPr>
              <a:t>Economic Growth</a:t>
            </a:r>
            <a:endParaRPr lang="en-US" sz="3200" b="1" dirty="0">
              <a:solidFill>
                <a:schemeClr val="bg1"/>
              </a:solidFill>
            </a:endParaRPr>
          </a:p>
        </p:txBody>
      </p:sp>
      <p:pic>
        <p:nvPicPr>
          <p:cNvPr id="7" name="Picture 6">
            <a:extLst>
              <a:ext uri="{FF2B5EF4-FFF2-40B4-BE49-F238E27FC236}">
                <a16:creationId xmlns:a16="http://schemas.microsoft.com/office/drawing/2014/main" id="{6C4E21F8-0643-38E8-6410-D296FF24122A}"/>
              </a:ext>
            </a:extLst>
          </p:cNvPr>
          <p:cNvPicPr>
            <a:picLocks noChangeAspect="1"/>
          </p:cNvPicPr>
          <p:nvPr/>
        </p:nvPicPr>
        <p:blipFill>
          <a:blip r:embed="rId6"/>
          <a:stretch>
            <a:fillRect/>
          </a:stretch>
        </p:blipFill>
        <p:spPr>
          <a:xfrm>
            <a:off x="7391902" y="2018206"/>
            <a:ext cx="4728210" cy="3082766"/>
          </a:xfrm>
          <a:prstGeom prst="rect">
            <a:avLst/>
          </a:prstGeom>
        </p:spPr>
      </p:pic>
    </p:spTree>
    <p:extLst>
      <p:ext uri="{BB962C8B-B14F-4D97-AF65-F5344CB8AC3E}">
        <p14:creationId xmlns:p14="http://schemas.microsoft.com/office/powerpoint/2010/main" val="1838665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dirty="0">
                <a:solidFill>
                  <a:schemeClr val="bg1"/>
                </a:solidFill>
              </a:rPr>
              <a:t>Think</a:t>
            </a: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production possibilities frontier represents________. </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maximum number of resources available at any given time.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combinations of goods and services that do not fully use available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the maximum rate of growth of output possible for an economy.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the maximum levels of production that can be attained.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When producing </a:t>
            </a:r>
            <a:r>
              <a:rPr lang="en-US" sz="2000" b="1" dirty="0">
                <a:solidFill>
                  <a:srgbClr val="FF0000"/>
                </a:solidFill>
                <a:latin typeface="Times New Roman" panose="02020603050405020304" pitchFamily="18" charset="0"/>
              </a:rPr>
              <a:t>at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a production efficient point, ________. </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our choice of the goods can be either on or within the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we can satisfy our all wants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the opportunity cost of another good is zero</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we face a tradeoff and incur an opportunity cost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9425065" y="1922290"/>
            <a:ext cx="2455947" cy="3274599"/>
          </a:xfrm>
          <a:prstGeom prst="rect">
            <a:avLst/>
          </a:prstGeom>
        </p:spPr>
      </p:pic>
    </p:spTree>
    <p:extLst>
      <p:ext uri="{BB962C8B-B14F-4D97-AF65-F5344CB8AC3E}">
        <p14:creationId xmlns:p14="http://schemas.microsoft.com/office/powerpoint/2010/main" val="15457089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dirty="0">
                <a:solidFill>
                  <a:schemeClr val="bg1"/>
                </a:solidFill>
              </a:rPr>
              <a:t>Think</a:t>
            </a: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production possibilities frontier figure does </a:t>
            </a:r>
            <a:r>
              <a:rPr lang="en-US" sz="2000" b="1" u="sng"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NOT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illustrate 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limits on production imposed by our limited resources and technology.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who gets the goods.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opportunity cost.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attainable and unattainable points.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spcBef>
                <a:spcPts val="0"/>
              </a:spcBef>
              <a:buNone/>
            </a:pPr>
            <a:r>
              <a:rPr lang="en-US" sz="2000" b="1" dirty="0">
                <a:solidFill>
                  <a:srgbClr val="FF0000"/>
                </a:solidFill>
                <a:latin typeface="Times New Roman" panose="02020603050405020304" pitchFamily="18" charset="0"/>
              </a:rPr>
              <a:t>Scarcity is represented on a production possibilities frontier figure by</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________.</a:t>
            </a:r>
            <a:endParaRPr lang="en-US" sz="2000" b="1" dirty="0">
              <a:solidFill>
                <a:srgbClr val="FF0000"/>
              </a:solidFill>
              <a:latin typeface="Times New Roman" panose="0202060305040502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the amount of the good on the horizontal axis forgone.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the fact that there are only two goods in the diagram.</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technological progress.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the fact there are attainable and unattainable points.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9425065" y="1922290"/>
            <a:ext cx="2455947" cy="3274599"/>
          </a:xfrm>
          <a:prstGeom prst="rect">
            <a:avLst/>
          </a:prstGeom>
        </p:spPr>
      </p:pic>
    </p:spTree>
    <p:extLst>
      <p:ext uri="{BB962C8B-B14F-4D97-AF65-F5344CB8AC3E}">
        <p14:creationId xmlns:p14="http://schemas.microsoft.com/office/powerpoint/2010/main" val="18294504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dirty="0">
                <a:solidFill>
                  <a:schemeClr val="bg1"/>
                </a:solidFill>
              </a:rPr>
              <a:t>Think</a:t>
            </a: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country that </a:t>
            </a:r>
            <a:r>
              <a:rPr lang="en-US" sz="20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must</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decrease production of one good in order to increase the production of another________.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must be using resources inefficiently.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must be producing on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must be producing beyond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must have private ownership of property.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lnSpc>
                <a:spcPct val="107000"/>
              </a:lnSpc>
              <a:spcBef>
                <a:spcPts val="0"/>
              </a:spcBef>
              <a:spcAft>
                <a:spcPts val="8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spcBef>
                <a:spcPts val="0"/>
              </a:spcBef>
              <a:buNone/>
            </a:pPr>
            <a:r>
              <a:rPr lang="en-US" sz="2000" b="1" dirty="0">
                <a:solidFill>
                  <a:srgbClr val="FF0000"/>
                </a:solidFill>
                <a:latin typeface="Times New Roman" panose="02020603050405020304" pitchFamily="18" charset="0"/>
              </a:rPr>
              <a:t>Production points inside the production possibilities frontier</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________.</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are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are attainable only with the full utilization of all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are associated with unused or misallocated resources.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result in more rapid growth.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9992139" y="2955141"/>
            <a:ext cx="1915377" cy="2553838"/>
          </a:xfrm>
          <a:prstGeom prst="rect">
            <a:avLst/>
          </a:prstGeom>
        </p:spPr>
      </p:pic>
    </p:spTree>
    <p:extLst>
      <p:ext uri="{BB962C8B-B14F-4D97-AF65-F5344CB8AC3E}">
        <p14:creationId xmlns:p14="http://schemas.microsoft.com/office/powerpoint/2010/main" val="25508119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Consider the </a:t>
            </a:r>
            <a:r>
              <a:rPr lang="en-US" sz="20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for office buildings and housing shown in the figure. Which point in the diagram shows that resources to produce office buildings and housing are being misallocated, unused, or both?</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Point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F</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G</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H</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Point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I</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207049" y="81197"/>
            <a:ext cx="1146751" cy="1529003"/>
          </a:xfrm>
          <a:prstGeom prst="rect">
            <a:avLst/>
          </a:prstGeom>
        </p:spPr>
      </p:pic>
      <p:pic>
        <p:nvPicPr>
          <p:cNvPr id="10" name="Picture 9" descr="Diagram&#10;&#10;Description automatically generated">
            <a:extLst>
              <a:ext uri="{FF2B5EF4-FFF2-40B4-BE49-F238E27FC236}">
                <a16:creationId xmlns:a16="http://schemas.microsoft.com/office/drawing/2014/main" id="{797367DB-E34A-EE83-8C6A-2629F8D135A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91902" y="2403715"/>
            <a:ext cx="3735042" cy="3425771"/>
          </a:xfrm>
          <a:prstGeom prst="rect">
            <a:avLst/>
          </a:prstGeom>
          <a:noFill/>
          <a:ln>
            <a:noFill/>
          </a:ln>
        </p:spPr>
      </p:pic>
    </p:spTree>
    <p:extLst>
      <p:ext uri="{BB962C8B-B14F-4D97-AF65-F5344CB8AC3E}">
        <p14:creationId xmlns:p14="http://schemas.microsoft.com/office/powerpoint/2010/main" val="3326807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Refer to the production possibilities frontier in the figure. Production point ________ represents an ________ production point.</a:t>
            </a:r>
            <a:endParaRPr lang="en-US" sz="20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unattainable.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e</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inefficient.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207049" y="81197"/>
            <a:ext cx="1146751" cy="1529003"/>
          </a:xfrm>
          <a:prstGeom prst="rect">
            <a:avLst/>
          </a:prstGeom>
        </p:spPr>
      </p:pic>
      <p:pic>
        <p:nvPicPr>
          <p:cNvPr id="11" name="Picture 10" descr="Chart&#10;&#10;Description automatically generated">
            <a:extLst>
              <a:ext uri="{FF2B5EF4-FFF2-40B4-BE49-F238E27FC236}">
                <a16:creationId xmlns:a16="http://schemas.microsoft.com/office/drawing/2014/main" id="{88D4A356-494A-CB70-4C5A-03457EE21C91}"/>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061983" y="2204822"/>
            <a:ext cx="4478278" cy="3777707"/>
          </a:xfrm>
          <a:prstGeom prst="rect">
            <a:avLst/>
          </a:prstGeom>
          <a:noFill/>
          <a:ln>
            <a:noFill/>
          </a:ln>
        </p:spPr>
      </p:pic>
    </p:spTree>
    <p:extLst>
      <p:ext uri="{BB962C8B-B14F-4D97-AF65-F5344CB8AC3E}">
        <p14:creationId xmlns:p14="http://schemas.microsoft.com/office/powerpoint/2010/main" val="764492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788073"/>
            <a:ext cx="1051560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president of the United States promises to produce more defense goods without any decreases in the production of other goods. This promise can be valid</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if the United States is producing at a point on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if the United States is producing at a point inside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if the United States is producing at a point beyond its production possibilities frontier.</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r>
              <a:rPr lang="en-US" sz="1800" dirty="0">
                <a:effectLst/>
                <a:latin typeface="Times New Roman" panose="02020603050405020304" pitchFamily="18" charset="0"/>
                <a:ea typeface="Times New Roman" panose="02020603050405020304" pitchFamily="18" charset="0"/>
              </a:rPr>
              <a:t>D) only if the production possibilities frontier shifts rightward</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a:t>
            </a:r>
          </a:p>
          <a:p>
            <a:pPr marL="0" indent="0">
              <a:buNone/>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Using the production possibilities frontier model, unemployment is described as producing at a point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on the exact middle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on either end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curve.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207049" y="81197"/>
            <a:ext cx="1146751" cy="1529003"/>
          </a:xfrm>
          <a:prstGeom prst="rect">
            <a:avLst/>
          </a:prstGeom>
        </p:spPr>
      </p:pic>
    </p:spTree>
    <p:extLst>
      <p:ext uri="{BB962C8B-B14F-4D97-AF65-F5344CB8AC3E}">
        <p14:creationId xmlns:p14="http://schemas.microsoft.com/office/powerpoint/2010/main" val="18803907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610199"/>
            <a:ext cx="6322255"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When resources are assigned to inappropriate tasks, that is, tasks for which they are not the best match, the result will be producing at a point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where the slope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positive.</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where the slope of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zero.</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inside the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outside the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The figure above illustrates Mary's production possibilities frontier. If Mary wants to move from point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b</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to point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c</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she must</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improve technology.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increase the accumulation of capital.</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give up some of good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Y</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 order to obtain more of good </a:t>
            </a:r>
            <a:r>
              <a:rPr lang="en-US" sz="1800" b="1" i="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X</a:t>
            </a: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give up some of good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X</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in order to obtain more of good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Y</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10207049" y="81197"/>
            <a:ext cx="1146751" cy="1529003"/>
          </a:xfrm>
          <a:prstGeom prst="rect">
            <a:avLst/>
          </a:prstGeom>
        </p:spPr>
      </p:pic>
      <p:pic>
        <p:nvPicPr>
          <p:cNvPr id="10" name="Picture 2">
            <a:extLst>
              <a:ext uri="{FF2B5EF4-FFF2-40B4-BE49-F238E27FC236}">
                <a16:creationId xmlns:a16="http://schemas.microsoft.com/office/drawing/2014/main" id="{0A0ECAA9-0B67-8B66-8ED2-F6B8555237B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6915" y="2163153"/>
            <a:ext cx="3765075" cy="3304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4413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4130822" y="481934"/>
            <a:ext cx="4956907" cy="646331"/>
          </a:xfrm>
          <a:prstGeom prst="rect">
            <a:avLst/>
          </a:prstGeom>
          <a:noFill/>
        </p:spPr>
        <p:txBody>
          <a:bodyPr wrap="square">
            <a:spAutoFit/>
          </a:bodyPr>
          <a:lstStyle/>
          <a:p>
            <a:r>
              <a:rPr lang="en-US" sz="3600" b="1">
                <a:solidFill>
                  <a:schemeClr val="bg1"/>
                </a:solidFill>
              </a:rPr>
              <a:t>Think</a:t>
            </a:r>
            <a:endParaRPr lang="en-US" sz="3600" b="1" dirty="0">
              <a:solidFill>
                <a:schemeClr val="bg1"/>
              </a:solidFill>
            </a:endParaRPr>
          </a:p>
        </p:txBody>
      </p:sp>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38200" y="1610199"/>
            <a:ext cx="1070206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nation can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produce</a:t>
            </a: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 at a point outside its </a:t>
            </a:r>
            <a:r>
              <a:rPr lang="en-US" sz="1800" b="1" i="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when it trades with other nations.</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when it produces inefficiently.</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when its </a:t>
            </a:r>
            <a:r>
              <a:rPr lang="en-US" sz="1800" i="1"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PPF</a:t>
            </a: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 is bowed out.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never.</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None/>
            </a:pP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Times New Roman" panose="02020603050405020304" pitchFamily="18" charset="0"/>
                <a:ea typeface="Times New Roman" panose="02020603050405020304" pitchFamily="18" charset="0"/>
                <a:cs typeface="Palatino Linotype" panose="02040502050505030304" pitchFamily="18" charset="0"/>
              </a:rPr>
              <a:t>A key factor that leads to economic growth is</a:t>
            </a:r>
            <a:endParaRPr lang="en-US" sz="1800" b="1" dirty="0">
              <a:solidFill>
                <a:srgbClr val="FF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sng"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A) human capital accumulation.</a:t>
            </a:r>
            <a:endParaRPr lang="en-US" sz="1800" b="1" u="sng"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B) increasing current consumption.</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C) avoiding the opportunity cost of investment.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Times New Roman" panose="02020603050405020304" pitchFamily="18" charset="0"/>
                <a:ea typeface="Times New Roman" panose="02020603050405020304" pitchFamily="18" charset="0"/>
                <a:cs typeface="Palatino Linotype" panose="02040502050505030304" pitchFamily="18" charset="0"/>
              </a:rPr>
              <a:t>D) Both answers A and B are correct.</a:t>
            </a:r>
            <a:endParaRPr lang="en-US" sz="18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buFont typeface="Arial" panose="020B0604020202020204" pitchFamily="34" charset="0"/>
              <a:buNone/>
            </a:pPr>
            <a:endParaRPr lang="en-US" dirty="0"/>
          </a:p>
        </p:txBody>
      </p:sp>
      <p:pic>
        <p:nvPicPr>
          <p:cNvPr id="7" name="Picture 6">
            <a:extLst>
              <a:ext uri="{FF2B5EF4-FFF2-40B4-BE49-F238E27FC236}">
                <a16:creationId xmlns:a16="http://schemas.microsoft.com/office/drawing/2014/main" id="{27CDFC9C-2B25-16C7-546D-49EE0321036A}"/>
              </a:ext>
            </a:extLst>
          </p:cNvPr>
          <p:cNvPicPr>
            <a:picLocks noChangeAspect="1"/>
          </p:cNvPicPr>
          <p:nvPr/>
        </p:nvPicPr>
        <p:blipFill rotWithShape="1">
          <a:blip r:embed="rId6"/>
          <a:srcRect l="17145" t="27099" r="66585" b="34317"/>
          <a:stretch/>
        </p:blipFill>
        <p:spPr>
          <a:xfrm>
            <a:off x="7776693" y="1650882"/>
            <a:ext cx="2079611" cy="2772818"/>
          </a:xfrm>
          <a:prstGeom prst="rect">
            <a:avLst/>
          </a:prstGeom>
        </p:spPr>
      </p:pic>
    </p:spTree>
    <p:extLst>
      <p:ext uri="{BB962C8B-B14F-4D97-AF65-F5344CB8AC3E}">
        <p14:creationId xmlns:p14="http://schemas.microsoft.com/office/powerpoint/2010/main" val="25242094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766935" y="427978"/>
            <a:ext cx="5556517" cy="923330"/>
          </a:xfrm>
          <a:prstGeom prst="rect">
            <a:avLst/>
          </a:prstGeom>
          <a:noFill/>
        </p:spPr>
        <p:txBody>
          <a:bodyPr wrap="square">
            <a:spAutoFit/>
          </a:bodyPr>
          <a:lstStyle/>
          <a:p>
            <a:r>
              <a:rPr lang="en-US" sz="5400" dirty="0">
                <a:solidFill>
                  <a:schemeClr val="bg1"/>
                </a:solidFill>
              </a:rPr>
              <a:t>Summary outlines</a:t>
            </a:r>
            <a:endParaRPr lang="en-US" sz="2400" b="1" dirty="0">
              <a:solidFill>
                <a:schemeClr val="bg1"/>
              </a:solidFill>
            </a:endParaRPr>
          </a:p>
        </p:txBody>
      </p:sp>
      <p:sp>
        <p:nvSpPr>
          <p:cNvPr id="7" name="Rectangle 3">
            <a:extLst>
              <a:ext uri="{FF2B5EF4-FFF2-40B4-BE49-F238E27FC236}">
                <a16:creationId xmlns:a16="http://schemas.microsoft.com/office/drawing/2014/main" id="{DDFD9652-C932-DFB3-6CD6-BB42D866A520}"/>
              </a:ext>
            </a:extLst>
          </p:cNvPr>
          <p:cNvSpPr txBox="1">
            <a:spLocks noChangeArrowheads="1"/>
          </p:cNvSpPr>
          <p:nvPr/>
        </p:nvSpPr>
        <p:spPr>
          <a:xfrm>
            <a:off x="945612" y="1643269"/>
            <a:ext cx="10300775" cy="392264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7155">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0" indent="0">
              <a:spcBef>
                <a:spcPts val="0"/>
              </a:spcBef>
              <a:buFont typeface="Arial" panose="020B0604020202020204" pitchFamily="34" charset="0"/>
              <a:buNone/>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Times New Roman" panose="0202060305040502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800" dirty="0">
              <a:solidFill>
                <a:srgbClr val="000000"/>
              </a:solidFill>
              <a:latin typeface="Palatino Linotype" panose="02040502050505030304" pitchFamily="18" charset="0"/>
              <a:ea typeface="Times New Roman" panose="02020603050405020304" pitchFamily="18" charset="0"/>
              <a:cs typeface="Palatino Linotype" panose="02040502050505030304" pitchFamily="18" charset="0"/>
            </a:endParaRPr>
          </a:p>
          <a:p>
            <a:pPr marL="342900" indent="-342900">
              <a:spcBef>
                <a:spcPts val="0"/>
              </a:spcBef>
              <a:buFont typeface="Symbol" panose="05050102010706020507" pitchFamily="18" charset="2"/>
              <a:buChar char=""/>
              <a:tabLst>
                <a:tab pos="2160270" algn="l"/>
              </a:tabLst>
            </a:pPr>
            <a:endParaRPr lang="en-US" sz="1900" dirty="0">
              <a:latin typeface="Palatino Linotype" panose="02040502050505030304" pitchFamily="18" charset="0"/>
              <a:ea typeface="Times New Roman" panose="02020603050405020304" pitchFamily="18" charset="0"/>
              <a:cs typeface="Palatino Linotype" panose="02040502050505030304" pitchFamily="18" charset="0"/>
            </a:endParaRPr>
          </a:p>
          <a:p>
            <a:pPr marL="0">
              <a:spcBef>
                <a:spcPts val="0"/>
              </a:spcBef>
              <a:tabLst>
                <a:tab pos="2160270" algn="l"/>
              </a:tabLst>
            </a:pPr>
            <a:endParaRPr lang="en-US" sz="1200" dirty="0">
              <a:latin typeface="Palatino Linotype" panose="02040502050505030304" pitchFamily="18" charset="0"/>
              <a:ea typeface="Times New Roman" panose="02020603050405020304" pitchFamily="18" charset="0"/>
              <a:cs typeface="Palatino Linotype" panose="02040502050505030304" pitchFamily="18" charset="0"/>
            </a:endParaRPr>
          </a:p>
          <a:p>
            <a:pPr marL="457200" lvl="1" indent="0">
              <a:buFont typeface="Arial" panose="020B0604020202020204" pitchFamily="34" charset="0"/>
              <a:buNone/>
              <a:defRPr/>
            </a:pPr>
            <a:endParaRPr lang="en-US" altLang="en-US" sz="1200" dirty="0"/>
          </a:p>
          <a:p>
            <a:pPr marL="457200" lvl="1" indent="0">
              <a:buFont typeface="Arial" panose="020B0604020202020204" pitchFamily="34" charset="0"/>
              <a:buNone/>
              <a:defRPr/>
            </a:pPr>
            <a:endParaRPr lang="en-US" altLang="en-US" sz="1200" dirty="0"/>
          </a:p>
        </p:txBody>
      </p:sp>
      <p:sp>
        <p:nvSpPr>
          <p:cNvPr id="9" name="Content Placeholder 2">
            <a:extLst>
              <a:ext uri="{FF2B5EF4-FFF2-40B4-BE49-F238E27FC236}">
                <a16:creationId xmlns:a16="http://schemas.microsoft.com/office/drawing/2014/main" id="{C1FD9CED-F059-C555-24E5-76FD913B7BF8}"/>
              </a:ext>
            </a:extLst>
          </p:cNvPr>
          <p:cNvSpPr txBox="1">
            <a:spLocks/>
          </p:cNvSpPr>
          <p:nvPr/>
        </p:nvSpPr>
        <p:spPr>
          <a:xfrm>
            <a:off x="838200" y="1825625"/>
            <a:ext cx="105156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dirty="0"/>
              <a:t>Definition of PPF</a:t>
            </a:r>
          </a:p>
          <a:p>
            <a:pPr marL="514350" indent="-514350">
              <a:buFont typeface="+mj-lt"/>
              <a:buAutoNum type="arabicPeriod"/>
            </a:pPr>
            <a:r>
              <a:rPr lang="en-US" dirty="0"/>
              <a:t>The PPF&amp; Scarcity</a:t>
            </a:r>
          </a:p>
          <a:p>
            <a:pPr marL="514350" indent="-514350">
              <a:buFont typeface="+mj-lt"/>
              <a:buAutoNum type="arabicPeriod"/>
            </a:pPr>
            <a:r>
              <a:rPr lang="en-US" dirty="0"/>
              <a:t>The PPF&amp; Efficiency </a:t>
            </a:r>
          </a:p>
          <a:p>
            <a:pPr marL="514350" indent="-514350">
              <a:buFont typeface="+mj-lt"/>
              <a:buAutoNum type="arabicPeriod"/>
            </a:pPr>
            <a:r>
              <a:rPr lang="en-US" dirty="0"/>
              <a:t>The PPF&amp; Inefficiency </a:t>
            </a:r>
          </a:p>
          <a:p>
            <a:pPr marL="514350" indent="-514350">
              <a:buFont typeface="+mj-lt"/>
              <a:buAutoNum type="arabicPeriod"/>
            </a:pPr>
            <a:r>
              <a:rPr lang="en-US" dirty="0"/>
              <a:t> The PPF&amp; Opportunity cost</a:t>
            </a:r>
          </a:p>
          <a:p>
            <a:pPr marL="514350" indent="-514350">
              <a:buFont typeface="+mj-lt"/>
              <a:buAutoNum type="arabicPeriod"/>
            </a:pPr>
            <a:r>
              <a:rPr lang="en-US" dirty="0"/>
              <a:t>The PPF&amp; Economic Growth </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6376598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sp>
        <p:nvSpPr>
          <p:cNvPr id="2" name="Title 1">
            <a:extLst>
              <a:ext uri="{FF2B5EF4-FFF2-40B4-BE49-F238E27FC236}">
                <a16:creationId xmlns:a16="http://schemas.microsoft.com/office/drawing/2014/main" id="{56C2A8F7-E27F-1B0F-34B8-BA0456E6F993}"/>
              </a:ext>
            </a:extLst>
          </p:cNvPr>
          <p:cNvSpPr txBox="1">
            <a:spLocks/>
          </p:cNvSpPr>
          <p:nvPr/>
        </p:nvSpPr>
        <p:spPr>
          <a:xfrm>
            <a:off x="1156252" y="4524157"/>
            <a:ext cx="3508513"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b="1" dirty="0">
                <a:solidFill>
                  <a:schemeClr val="bg1"/>
                </a:solidFill>
              </a:rPr>
              <a:t>Thank You</a:t>
            </a:r>
          </a:p>
        </p:txBody>
      </p:sp>
    </p:spTree>
    <p:extLst>
      <p:ext uri="{BB962C8B-B14F-4D97-AF65-F5344CB8AC3E}">
        <p14:creationId xmlns:p14="http://schemas.microsoft.com/office/powerpoint/2010/main" val="3172027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TotalTime>
  <Words>2335</Words>
  <Application>Microsoft Office PowerPoint</Application>
  <PresentationFormat>Widescreen</PresentationFormat>
  <Paragraphs>327</Paragraphs>
  <Slides>41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Arial Black</vt:lpstr>
      <vt:lpstr>Calibri</vt:lpstr>
      <vt:lpstr>Calibri Light</vt:lpstr>
      <vt:lpstr>Courier New</vt:lpstr>
      <vt:lpstr>Palatino Linotype</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دينا سمير السيد حسن علي الوقاد</cp:lastModifiedBy>
  <cp:revision>91</cp:revision>
  <dcterms:created xsi:type="dcterms:W3CDTF">2021-08-03T13:03:26Z</dcterms:created>
  <dcterms:modified xsi:type="dcterms:W3CDTF">2023-01-29T20:17:00Z</dcterms:modified>
</cp:coreProperties>
</file>