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3F3E5-3AA7-24CE-7821-B897B8FB6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CE4B38-81CB-4817-FBC5-FA56A17864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1184B-D664-483D-B377-741BAE1B05A0}" type="datetimeFigureOut">
              <a:rPr lang="en-MY" smtClean="0"/>
              <a:t>11/10/2024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AF233E-6AFC-2A74-C8B8-B76E2D47F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7EF438-672F-3938-1403-1A26CE682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8A6C9-38A7-4D92-87A3-84B9605F4853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814293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14894C-AADB-AC5C-F8B8-CC7D9BC92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D34816-FF1A-7827-6617-34530975EA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18A24D-67E0-8523-5D7C-213B8AE842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EF1184B-D664-483D-B377-741BAE1B05A0}" type="datetimeFigureOut">
              <a:rPr lang="en-MY" smtClean="0"/>
              <a:t>11/10/2024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4BE9EB-D138-DFC4-D254-165A3599BA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D0F837-123B-C36D-DD24-B207B87482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C78A6C9-38A7-4D92-87A3-84B9605F4853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830440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D643F0-FECC-DE89-7E5C-0388C2395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0055FE-590B-22A7-2D87-0E4D749885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60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21"/>
    </mc:Choice>
    <mc:Fallback xmlns="">
      <p:transition spd="slow" advTm="2362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AAB791-06E2-8A22-F4E8-A69097D4C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Course content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6D9BBB-BDEE-9155-ADFE-B2A4EEC762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69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72"/>
    </mc:Choice>
    <mc:Fallback xmlns="">
      <p:transition spd="slow" advTm="1067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0F9AD1-D4D1-BA75-B75C-ACAB8A878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b="1"/>
              <a:t>Agenda/Outline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F69076-3F54-665F-45F9-58B893C512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14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055"/>
    </mc:Choice>
    <mc:Fallback xmlns="">
      <p:transition spd="slow" advTm="61055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F56480-D7B2-18DE-20A1-87861C2A4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Cryptography: Definition and Key Concepts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549687-A90F-A8C7-1219-C6329EF20B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106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031"/>
    </mc:Choice>
    <mc:Fallback xmlns="">
      <p:transition spd="slow" advTm="7703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729CD9-DC0B-D582-88DD-88D3914323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Cryptography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27D819-B7A9-068B-BBC3-024547144F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9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885"/>
    </mc:Choice>
    <mc:Fallback xmlns="">
      <p:transition spd="slow" advTm="204885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CCC4BB-BFF8-347F-B0E5-B575641BC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Cryptography: Definition and Key Concepts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9B6BCD-7B9B-FCAA-8B2C-ABD6447437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74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239"/>
    </mc:Choice>
    <mc:Fallback xmlns="">
      <p:transition spd="slow" advTm="20023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A0FBEE-E18C-FB30-D97B-1B635630C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History of Cryptography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532764-F263-F04E-5A12-52CF4C7921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222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431"/>
    </mc:Choice>
    <mc:Fallback xmlns="">
      <p:transition spd="slow" advTm="9043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5B8BBC-3F40-1B5C-6722-24A03F596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altLang="en-US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Modern Cryptology Origins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E17650-F2C7-CFD9-1A8D-E9C333872B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228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328"/>
    </mc:Choice>
    <mc:Fallback xmlns="">
      <p:transition spd="slow" advTm="105328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7C58E0-838F-BACC-3E96-9D696C024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Classification of Cryptography Algorithms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C1A166-6C3B-A0A0-E3E7-E89CCAD22F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290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335"/>
    </mc:Choice>
    <mc:Fallback xmlns="">
      <p:transition spd="slow" advTm="172335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EEA91A-5EDF-0E5B-1C77-7FF4F4BF29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Overview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87FF30-E122-FABE-11CA-14946A9916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698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529"/>
    </mc:Choice>
    <mc:Fallback xmlns="">
      <p:transition spd="slow" advTm="104529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0E0AC2-A8FF-F999-E217-C35AD49DA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Requirements for Secure Symmetric Encryption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BD900C-40DA-3DD9-BA89-04337A7749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330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204"/>
    </mc:Choice>
    <mc:Fallback xmlns="">
      <p:transition spd="slow" advTm="166204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CB19CE-E6ED-E44E-2222-AF852C797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Symmetric Encryption: An Overview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5EFE5E-1C22-E3D5-A7CB-AF73B1CF67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04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172"/>
    </mc:Choice>
    <mc:Fallback xmlns="">
      <p:transition spd="slow" advTm="51172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55C149-2861-48D5-DA14-C450FE293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Figure 2.1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095EC7-3452-EDCE-086E-DC422DD5C3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015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006"/>
    </mc:Choice>
    <mc:Fallback xmlns="">
      <p:transition spd="slow" advTm="154006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1D251E-BD02-426B-EB68-F0031376EC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Attacking Symmetric Encryption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009FD7-1565-BC9A-DF9D-54B1B0676B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306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972"/>
    </mc:Choice>
    <mc:Fallback xmlns="">
      <p:transition spd="slow" advTm="163972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989357-189C-AFCD-0CE1-34B2E2E03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Attacking Symmetric Encryption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689ED4-99B4-A226-0588-27C6610AFF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262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532"/>
    </mc:Choice>
    <mc:Fallback xmlns="">
      <p:transition spd="slow" advTm="115532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96675C-39F0-C83B-4510-0A6655489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Symmetric Block Encryption Algorithms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F47A92-7B54-AA24-BCDA-6B54AEF18E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4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948"/>
    </mc:Choice>
    <mc:Fallback xmlns="">
      <p:transition spd="slow" advTm="150948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40C758-50ED-B9A4-6614-D71403D18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Table 2.1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E6DE45-276F-D36F-CCC9-58A71F1669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589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148"/>
    </mc:Choice>
    <mc:Fallback xmlns="">
      <p:transition spd="slow" advTm="13214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6FFE28-0C34-0D5B-ADA5-1C6E4199D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Data Encryption Standard (D</a:t>
            </a:r>
            <a:r>
              <a:rPr lang="en-US" sz="100"/>
              <a:t> </a:t>
            </a:r>
            <a:r>
              <a:rPr lang="en-US" noProof="0"/>
              <a:t>E</a:t>
            </a:r>
            <a:r>
              <a:rPr lang="en-US" sz="100"/>
              <a:t> </a:t>
            </a:r>
            <a:r>
              <a:rPr lang="en-US" noProof="0"/>
              <a:t>S)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1EB3FB-4CB7-6254-131B-DB3E503A07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558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093"/>
    </mc:Choice>
    <mc:Fallback xmlns="">
      <p:transition spd="slow" advTm="95093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8F75C1-AC09-5962-A274-66F4A9665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Data Encryption Standard (D</a:t>
            </a:r>
            <a:r>
              <a:rPr lang="en-US" sz="100"/>
              <a:t> </a:t>
            </a:r>
            <a:r>
              <a:rPr lang="en-US" noProof="0"/>
              <a:t>E</a:t>
            </a:r>
            <a:r>
              <a:rPr lang="en-US" sz="100"/>
              <a:t> </a:t>
            </a:r>
            <a:r>
              <a:rPr lang="en-US" noProof="0"/>
              <a:t>S)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32E284-7074-A8F0-C0C8-564D13C025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175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775"/>
    </mc:Choice>
    <mc:Fallback xmlns="">
      <p:transition spd="slow" advTm="156775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275E72-A75A-C3CF-406B-D29B00C3C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Triple D</a:t>
            </a:r>
            <a:r>
              <a:rPr lang="en-US" sz="100"/>
              <a:t> </a:t>
            </a:r>
            <a:r>
              <a:rPr lang="en-US" noProof="0"/>
              <a:t>E</a:t>
            </a:r>
            <a:r>
              <a:rPr lang="en-US" sz="100"/>
              <a:t> </a:t>
            </a:r>
            <a:r>
              <a:rPr lang="en-US" noProof="0"/>
              <a:t>S (3</a:t>
            </a:r>
            <a:r>
              <a:rPr lang="en-US" sz="100"/>
              <a:t> </a:t>
            </a:r>
            <a:r>
              <a:rPr lang="en-US" noProof="0"/>
              <a:t>D</a:t>
            </a:r>
            <a:r>
              <a:rPr lang="en-US" sz="100"/>
              <a:t> </a:t>
            </a:r>
            <a:r>
              <a:rPr lang="en-US" noProof="0"/>
              <a:t>E</a:t>
            </a:r>
            <a:r>
              <a:rPr lang="en-US" sz="100"/>
              <a:t> </a:t>
            </a:r>
            <a:r>
              <a:rPr lang="en-US" noProof="0"/>
              <a:t>S)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0B735E-3C20-CDF9-560D-AE0443B954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46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107"/>
    </mc:Choice>
    <mc:Fallback xmlns="">
      <p:transition spd="slow" advTm="192107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3C2550-1F81-A631-990E-DEB38A1B5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761558-F06C-9061-B6CE-5D45047A6F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78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028"/>
    </mc:Choice>
    <mc:Fallback xmlns="">
      <p:transition spd="slow" advTm="213028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65A653-B84F-79B3-8DE1-DB39D6EB4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Triple D</a:t>
            </a:r>
            <a:r>
              <a:rPr lang="en-US" sz="100"/>
              <a:t> </a:t>
            </a:r>
            <a:r>
              <a:rPr lang="en-US" noProof="0"/>
              <a:t>E</a:t>
            </a:r>
            <a:r>
              <a:rPr lang="en-US" sz="100"/>
              <a:t> </a:t>
            </a:r>
            <a:r>
              <a:rPr lang="en-US" noProof="0"/>
              <a:t>S (3</a:t>
            </a:r>
            <a:r>
              <a:rPr lang="en-US" sz="100"/>
              <a:t> </a:t>
            </a:r>
            <a:r>
              <a:rPr lang="en-US" noProof="0"/>
              <a:t>D</a:t>
            </a:r>
            <a:r>
              <a:rPr lang="en-US" sz="100"/>
              <a:t> </a:t>
            </a:r>
            <a:r>
              <a:rPr lang="en-US" noProof="0"/>
              <a:t>E</a:t>
            </a:r>
            <a:r>
              <a:rPr lang="en-US" sz="100"/>
              <a:t> </a:t>
            </a:r>
            <a:r>
              <a:rPr lang="en-US" noProof="0"/>
              <a:t>S) </a:t>
            </a:r>
            <a:r>
              <a:rPr lang="en-MY"/>
              <a:t>Encryption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6FB066-5007-07BF-07E5-537FB12392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11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071"/>
    </mc:Choice>
    <mc:Fallback xmlns="">
      <p:transition spd="slow" advTm="154071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022BC4-8D1E-7AED-FA22-E15F499FE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Triple D</a:t>
            </a:r>
            <a:r>
              <a:rPr lang="en-US" sz="100"/>
              <a:t> </a:t>
            </a:r>
            <a:r>
              <a:rPr lang="en-US" noProof="0"/>
              <a:t>E</a:t>
            </a:r>
            <a:r>
              <a:rPr lang="en-US" sz="100"/>
              <a:t> </a:t>
            </a:r>
            <a:r>
              <a:rPr lang="en-US" noProof="0"/>
              <a:t>S (3</a:t>
            </a:r>
            <a:r>
              <a:rPr lang="en-US" sz="100"/>
              <a:t> </a:t>
            </a:r>
            <a:r>
              <a:rPr lang="en-US" noProof="0"/>
              <a:t>D</a:t>
            </a:r>
            <a:r>
              <a:rPr lang="en-US" sz="100"/>
              <a:t> </a:t>
            </a:r>
            <a:r>
              <a:rPr lang="en-US" noProof="0"/>
              <a:t>E</a:t>
            </a:r>
            <a:r>
              <a:rPr lang="en-US" sz="100"/>
              <a:t> </a:t>
            </a:r>
            <a:r>
              <a:rPr lang="en-US" noProof="0"/>
              <a:t>S) </a:t>
            </a:r>
            <a:r>
              <a:rPr lang="en-MY"/>
              <a:t>Decryption 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6474A0-187E-E7CF-D7AA-F33FD7A749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47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66"/>
    </mc:Choice>
    <mc:Fallback xmlns="">
      <p:transition spd="slow" advTm="80066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19AA33-5075-0D0A-2426-99AD37BA1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0" u="none" strike="noStrike" baseline="0" noProof="0">
                <a:latin typeface="Arial" panose="020B0604020202020204" pitchFamily="34" charset="0"/>
                <a:cs typeface="Arial" panose="020B0604020202020204" pitchFamily="34" charset="0"/>
              </a:rPr>
              <a:t>Average Time Required for Exhaustive Key Search</a:t>
            </a:r>
            <a:br>
              <a:rPr lang="en-US" noProof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2C3DC6-FBA4-FC3D-55E6-A2EEA31BB0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522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88"/>
    </mc:Choice>
    <mc:Fallback xmlns="">
      <p:transition spd="slow" advTm="150088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ED7A54-BAA0-3A92-C682-3C2210DDD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Computationally Secure Encryption Schemes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3EF6D7-4370-25F4-8415-19B860C270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83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246"/>
    </mc:Choice>
    <mc:Fallback xmlns="">
      <p:transition spd="slow" advTm="113246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CC0E97-F644-0404-9A4B-0F22F47AE4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Advanced Encryption Standard (A</a:t>
            </a:r>
            <a:r>
              <a:rPr lang="en-US" sz="100"/>
              <a:t> </a:t>
            </a:r>
            <a:r>
              <a:rPr lang="en-US" noProof="0"/>
              <a:t>E</a:t>
            </a:r>
            <a:r>
              <a:rPr lang="en-US" sz="100"/>
              <a:t> </a:t>
            </a:r>
            <a:r>
              <a:rPr lang="en-US" noProof="0"/>
              <a:t>S)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15670B-E36F-74F0-476D-FA7CED78A0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488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076"/>
    </mc:Choice>
    <mc:Fallback xmlns="">
      <p:transition spd="slow" advTm="126076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5F4EF0-3BF7-4704-B52C-11144BDAF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</a:t>
            </a:r>
            <a:r>
              <a:rPr lang="en-US" noProof="0"/>
              <a:t>verall structure of AES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89701C-B574-4415-1E84-36FFAF23B4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42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936"/>
    </mc:Choice>
    <mc:Fallback xmlns="">
      <p:transition spd="slow" advTm="92936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D7628A-2F2B-BEDF-88EA-40739BEA8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Role of Add Round Key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F359C4-925E-9BA7-E749-9E59E3CB7D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046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997"/>
    </mc:Choice>
    <mc:Fallback xmlns="">
      <p:transition spd="slow" advTm="102997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263E3E-9CAB-076B-A610-B13302F74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Importance of Additional Stages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806570-6409-6206-DB68-D26FEEC232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55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910"/>
    </mc:Choice>
    <mc:Fallback xmlns="">
      <p:transition spd="slow" advTm="5191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7A53D0-42DF-3287-B95A-7006E4906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XOR overview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D6624C-A288-1A43-3856-C119D36383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099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6336"/>
    </mc:Choice>
    <mc:Fallback xmlns="">
      <p:transition spd="slow" advTm="376336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CA37D1-BA57-9B8C-3847-DBCECAD6A6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</a:t>
            </a:r>
            <a:r>
              <a:rPr lang="en-US" noProof="0"/>
              <a:t>verall structure of AES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BAC808-A0A1-B621-13F7-A50A34D514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413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847"/>
    </mc:Choice>
    <mc:Fallback xmlns="">
      <p:transition spd="slow" advTm="54847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CC8FC8-20E8-D804-FB30-EEECF7D34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SubStitute Bytes Transformation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438FB2-1C11-FA52-423B-0FAEF42C4C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50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903"/>
    </mc:Choice>
    <mc:Fallback xmlns="">
      <p:transition spd="slow" advTm="187903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A5B91C-C317-DE1E-D6CE-79A0939F45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Shift Row Transformation 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5C053B-272D-D2DB-6F31-8744DB767C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36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373"/>
    </mc:Choice>
    <mc:Fallback xmlns="">
      <p:transition spd="slow" advTm="171373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AD3D69-16DB-23C3-6494-B1C857CF0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MixColumns Transformation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8A30C9-AA62-C0FF-85CE-15D5F8FEB6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870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949"/>
    </mc:Choice>
    <mc:Fallback xmlns="">
      <p:transition spd="slow" advTm="79949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EEDE0D-E7DF-F9FC-A1B8-E2DA05B3C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Add Round Key Transformation in AES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412A7C-24D8-9E8E-823D-33328F7CF0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30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288"/>
    </mc:Choice>
    <mc:Fallback xmlns="">
      <p:transition spd="slow" advTm="73288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EE1AE1-8FEC-2D24-7F76-C57E949F0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AES Key Expansion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700209-741A-53F3-E4EA-7DBB450250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95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453"/>
    </mc:Choice>
    <mc:Fallback xmlns="">
      <p:transition spd="slow" advTm="106453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8ABF80-EFE0-859B-47B3-CFB3197FCD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Practical Security Issues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4050B3-EBB9-59F8-02B3-887C548D6B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291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504"/>
    </mc:Choice>
    <mc:Fallback xmlns="">
      <p:transition spd="slow" advTm="147504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A32608-DE2E-2626-4333-38E03DCD6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Video</a:t>
            </a:r>
            <a:endParaRPr lang="en-US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3299F7-16C6-5303-0144-C7749F0807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673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598"/>
    </mc:Choice>
    <mc:Fallback xmlns="">
      <p:transition spd="slow" advTm="126598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AEA235-7622-B244-8D4A-DC05575EF8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Summary</a:t>
            </a:r>
            <a:endParaRPr lang="en-US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21A5AF-9766-2F43-5AEA-68C1E94765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20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598"/>
    </mc:Choice>
    <mc:Fallback xmlns="">
      <p:transition spd="slow" advTm="126598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855EE5-9CAB-2142-5FD3-8C0837F90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99C596-AE54-68C4-9A13-B79BC8049A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54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469"/>
    </mc:Choice>
    <mc:Fallback xmlns="">
      <p:transition spd="slow" advTm="19469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162</Words>
  <Application>Microsoft Office PowerPoint</Application>
  <PresentationFormat>Widescreen</PresentationFormat>
  <Paragraphs>37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Aptos</vt:lpstr>
      <vt:lpstr>Aptos Display</vt:lpstr>
      <vt:lpstr>Arial</vt:lpstr>
      <vt:lpstr>Office Theme</vt:lpstr>
      <vt:lpstr>PowerPoint Presentation</vt:lpstr>
      <vt:lpstr>Course content</vt:lpstr>
      <vt:lpstr>Agenda/Outline</vt:lpstr>
      <vt:lpstr>Cryptography: Definition and Key Concepts</vt:lpstr>
      <vt:lpstr>Cryptography</vt:lpstr>
      <vt:lpstr>Cryptography: Definition and Key Concepts</vt:lpstr>
      <vt:lpstr>History of Cryptography</vt:lpstr>
      <vt:lpstr>Modern Cryptology Origins</vt:lpstr>
      <vt:lpstr>Classification of Cryptography Algorithms</vt:lpstr>
      <vt:lpstr>Overview</vt:lpstr>
      <vt:lpstr>Requirements for Secure Symmetric Encryption</vt:lpstr>
      <vt:lpstr>Symmetric Encryption: An Overview</vt:lpstr>
      <vt:lpstr>Figure 2.1</vt:lpstr>
      <vt:lpstr>Attacking Symmetric Encryption</vt:lpstr>
      <vt:lpstr>Attacking Symmetric Encryption</vt:lpstr>
      <vt:lpstr>Symmetric Block Encryption Algorithms</vt:lpstr>
      <vt:lpstr>Table 2.1</vt:lpstr>
      <vt:lpstr>Data Encryption Standard (D E S)</vt:lpstr>
      <vt:lpstr>Data Encryption Standard (D E S)</vt:lpstr>
      <vt:lpstr>Triple D E S (3 D E S)</vt:lpstr>
      <vt:lpstr>PowerPoint Presentation</vt:lpstr>
      <vt:lpstr>Triple D E S (3 D E S) Encryption</vt:lpstr>
      <vt:lpstr>Triple D E S (3 D E S) Decryption </vt:lpstr>
      <vt:lpstr>Average Time Required for Exhaustive Key Search </vt:lpstr>
      <vt:lpstr>Computationally Secure Encryption Schemes</vt:lpstr>
      <vt:lpstr>Advanced Encryption Standard (A E S)</vt:lpstr>
      <vt:lpstr>Overall structure of AES</vt:lpstr>
      <vt:lpstr>Role of Add Round Key</vt:lpstr>
      <vt:lpstr>Importance of Additional Stages</vt:lpstr>
      <vt:lpstr>XOR overview</vt:lpstr>
      <vt:lpstr>Overall structure of AES</vt:lpstr>
      <vt:lpstr>SubStitute Bytes Transformation</vt:lpstr>
      <vt:lpstr>Shift Row Transformation </vt:lpstr>
      <vt:lpstr>MixColumns Transformation</vt:lpstr>
      <vt:lpstr>Add Round Key Transformation in AES</vt:lpstr>
      <vt:lpstr>AES Key Expansion</vt:lpstr>
      <vt:lpstr>Practical Security Issues</vt:lpstr>
      <vt:lpstr>Video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Ayman Khallel</dc:creator>
  <cp:lastModifiedBy>Ayman Khallel</cp:lastModifiedBy>
  <cp:revision>1</cp:revision>
  <dcterms:created xsi:type="dcterms:W3CDTF">2024-10-11T08:28:37Z</dcterms:created>
  <dcterms:modified xsi:type="dcterms:W3CDTF">2024-10-11T08:28:37Z</dcterms:modified>
</cp:coreProperties>
</file>