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480" r:id="rId2"/>
    <p:sldId id="303" r:id="rId3"/>
    <p:sldId id="271" r:id="rId4"/>
    <p:sldId id="313" r:id="rId5"/>
    <p:sldId id="276" r:id="rId6"/>
    <p:sldId id="256" r:id="rId7"/>
    <p:sldId id="486" r:id="rId8"/>
    <p:sldId id="306" r:id="rId9"/>
    <p:sldId id="481" r:id="rId10"/>
    <p:sldId id="482" r:id="rId11"/>
    <p:sldId id="483" r:id="rId12"/>
    <p:sldId id="484" r:id="rId13"/>
    <p:sldId id="485"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6"/>
            <p14:sldId id="306"/>
            <p14:sldId id="481"/>
            <p14:sldId id="482"/>
            <p14:sldId id="483"/>
            <p14:sldId id="484"/>
            <p14:sldId id="4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35730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8.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35893" y="2922782"/>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a:t>
            </a:r>
            <a:r>
              <a:rPr lang="en-US" sz="2400" dirty="0" err="1">
                <a:latin typeface="Times New Roman" panose="02020603050405020304" pitchFamily="18" charset="0"/>
                <a:cs typeface="Times New Roman" panose="02020603050405020304" pitchFamily="18" charset="0"/>
              </a:rPr>
              <a:t>Hamouda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06341" y="2280961"/>
            <a:ext cx="599400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06560" y="41217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777922" y="3553065"/>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767605"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534729" y="35143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Introduction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8719655" y="4200333"/>
            <a:ext cx="116730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a:t>
            </a:r>
            <a:r>
              <a:rPr lang="en-US" sz="2800" b="1" dirty="0" err="1">
                <a:solidFill>
                  <a:srgbClr val="00B0F0"/>
                </a:solidFill>
                <a:latin typeface="Times New Roman" panose="02020603050405020304" pitchFamily="18" charset="0"/>
                <a:cs typeface="Times New Roman" panose="02020603050405020304" pitchFamily="18" charset="0"/>
              </a:rPr>
              <a:t>Hamouda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3365369" y="1117694"/>
            <a:ext cx="2702519" cy="4688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767605"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Global Project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677248" y="1117694"/>
            <a:ext cx="2091865"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Introduction</a:t>
            </a:r>
            <a:r>
              <a:rPr lang="en-US" sz="1600" b="1" dirty="0">
                <a:solidFill>
                  <a:schemeClr val="bg1"/>
                </a:solidFill>
                <a:latin typeface="Times New Roman" panose="02020603050405020304" pitchFamily="18" charset="0"/>
                <a:cs typeface="Times New Roman" panose="02020603050405020304" pitchFamily="18" charset="0"/>
              </a:rPr>
              <a:t>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163"/>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424398" y="228969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a:t>
            </a:r>
            <a:r>
              <a:rPr lang="en-US" sz="2800" b="1" dirty="0" err="1">
                <a:solidFill>
                  <a:srgbClr val="00B0F0"/>
                </a:solidFill>
                <a:latin typeface="Times New Roman" panose="02020603050405020304" pitchFamily="18" charset="0"/>
                <a:cs typeface="Times New Roman" panose="02020603050405020304" pitchFamily="18" charset="0"/>
              </a:rPr>
              <a:t>Hamouda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535810" y="2898027"/>
            <a:ext cx="8399759" cy="3416320"/>
          </a:xfrm>
          <a:prstGeom prst="rect">
            <a:avLst/>
          </a:prstGeom>
          <a:noFill/>
        </p:spPr>
        <p:txBody>
          <a:bodyPr wrap="square" rtlCol="0">
            <a:spAutoFit/>
          </a:bodyPr>
          <a:lstStyle/>
          <a:p>
            <a:r>
              <a:rPr lang="en-GB" sz="2000" dirty="0">
                <a:latin typeface="Times New Roman" panose="02020603050405020304" pitchFamily="18" charset="0"/>
                <a:cs typeface="Times New Roman" panose="02020603050405020304" pitchFamily="18" charset="0"/>
              </a:rPr>
              <a:t>• Credit Risk Manager with 15 years of experience in the finance </a:t>
            </a:r>
          </a:p>
          <a:p>
            <a:r>
              <a:rPr lang="en-GB" sz="2000" dirty="0">
                <a:latin typeface="Times New Roman" panose="02020603050405020304" pitchFamily="18" charset="0"/>
                <a:cs typeface="Times New Roman" panose="02020603050405020304" pitchFamily="18" charset="0"/>
              </a:rPr>
              <a:t>industry, Skilled in Enterprise credit Risk Management. </a:t>
            </a:r>
          </a:p>
          <a:p>
            <a:r>
              <a:rPr lang="en-GB" sz="2000" dirty="0">
                <a:latin typeface="Times New Roman" panose="02020603050405020304" pitchFamily="18" charset="0"/>
                <a:cs typeface="Times New Roman" panose="02020603050405020304" pitchFamily="18" charset="0"/>
              </a:rPr>
              <a:t>• Corporate trainer of finance and credit in the National Bank of </a:t>
            </a:r>
          </a:p>
          <a:p>
            <a:r>
              <a:rPr lang="en-GB" sz="2000" dirty="0">
                <a:latin typeface="Times New Roman" panose="02020603050405020304" pitchFamily="18" charset="0"/>
                <a:cs typeface="Times New Roman" panose="02020603050405020304" pitchFamily="18" charset="0"/>
              </a:rPr>
              <a:t>Egypt with 5years of experience, </a:t>
            </a:r>
          </a:p>
          <a:p>
            <a:r>
              <a:rPr lang="en-GB" sz="2000" dirty="0">
                <a:latin typeface="Times New Roman" panose="02020603050405020304" pitchFamily="18" charset="0"/>
                <a:cs typeface="Times New Roman" panose="02020603050405020304" pitchFamily="18" charset="0"/>
              </a:rPr>
              <a:t>• Adjunct Finance Professor in Arab academy for banking </a:t>
            </a:r>
          </a:p>
          <a:p>
            <a:r>
              <a:rPr lang="en-GB" sz="2000" dirty="0">
                <a:latin typeface="Times New Roman" panose="02020603050405020304" pitchFamily="18" charset="0"/>
                <a:cs typeface="Times New Roman" panose="02020603050405020304" pitchFamily="18" charset="0"/>
              </a:rPr>
              <a:t>‘financial science. </a:t>
            </a:r>
          </a:p>
          <a:p>
            <a:r>
              <a:rPr lang="en-GB" sz="2000" dirty="0">
                <a:latin typeface="Times New Roman" panose="02020603050405020304" pitchFamily="18" charset="0"/>
                <a:cs typeface="Times New Roman" panose="02020603050405020304" pitchFamily="18" charset="0"/>
              </a:rPr>
              <a:t>• Doctor of business administration - Cairo university- September </a:t>
            </a:r>
          </a:p>
          <a:p>
            <a:r>
              <a:rPr lang="en-GB" sz="2000" dirty="0">
                <a:latin typeface="Times New Roman" panose="02020603050405020304" pitchFamily="18" charset="0"/>
                <a:cs typeface="Times New Roman" panose="02020603050405020304" pitchFamily="18" charset="0"/>
              </a:rPr>
              <a:t>2019 - Major finance and investment.</a:t>
            </a:r>
          </a:p>
          <a:p>
            <a:r>
              <a:rPr lang="en-GB" sz="2000" dirty="0">
                <a:latin typeface="Times New Roman" panose="02020603050405020304" pitchFamily="18" charset="0"/>
                <a:cs typeface="Times New Roman" panose="02020603050405020304" pitchFamily="18" charset="0"/>
              </a:rPr>
              <a:t>• Certified Trainer-ESLSCA</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609119" y="2332252"/>
            <a:ext cx="1863782" cy="431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734383" y="2348089"/>
            <a:ext cx="1768747"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Introduction</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descr="A person in a suit with his arms crossed&#10;&#10;Description automatically generated">
            <a:extLst>
              <a:ext uri="{FF2B5EF4-FFF2-40B4-BE49-F238E27FC236}">
                <a16:creationId xmlns:a16="http://schemas.microsoft.com/office/drawing/2014/main" id="{9A00CB20-C2D6-363F-C69F-DDA2A50DF7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38296" y="1688316"/>
            <a:ext cx="2653704" cy="4604315"/>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TITLE OF SLIDE</a:t>
            </a:r>
          </a:p>
        </p:txBody>
      </p:sp>
      <p:sp>
        <p:nvSpPr>
          <p:cNvPr id="5" name="Rectangle 4">
            <a:extLst>
              <a:ext uri="{FF2B5EF4-FFF2-40B4-BE49-F238E27FC236}">
                <a16:creationId xmlns:a16="http://schemas.microsoft.com/office/drawing/2014/main" id="{3985EAE6-BFA6-766D-A032-077E4DCB399E}"/>
              </a:ext>
            </a:extLst>
          </p:cNvPr>
          <p:cNvSpPr/>
          <p:nvPr/>
        </p:nvSpPr>
        <p:spPr>
          <a:xfrm>
            <a:off x="762000" y="1371136"/>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1454240"/>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776DEEC-24BF-25DB-922E-924147043CC0}"/>
              </a:ext>
            </a:extLst>
          </p:cNvPr>
          <p:cNvPicPr>
            <a:picLocks noChangeAspect="1"/>
          </p:cNvPicPr>
          <p:nvPr/>
        </p:nvPicPr>
        <p:blipFill rotWithShape="1">
          <a:blip r:embed="rId3"/>
          <a:srcRect t="17192" b="4457"/>
          <a:stretch/>
        </p:blipFill>
        <p:spPr>
          <a:xfrm>
            <a:off x="2631538" y="1882478"/>
            <a:ext cx="5965708" cy="406676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2715" y="18411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70857" y="2258756"/>
            <a:ext cx="9172321" cy="4093428"/>
          </a:xfrm>
          <a:prstGeom prst="rect">
            <a:avLst/>
          </a:prstGeom>
          <a:noFill/>
        </p:spPr>
        <p:txBody>
          <a:bodyPr wrap="square" rtlCol="0">
            <a:spAutoFit/>
          </a:bodyPr>
          <a:lstStyle/>
          <a:p>
            <a:r>
              <a:rPr lang="en-GB" sz="2800" b="1" dirty="0">
                <a:solidFill>
                  <a:srgbClr val="FF0000"/>
                </a:solidFill>
                <a:latin typeface="Times New Roman" panose="02020603050405020304" pitchFamily="18" charset="0"/>
                <a:cs typeface="Times New Roman" panose="02020603050405020304" pitchFamily="18" charset="0"/>
              </a:rPr>
              <a:t>1 – Course Description:</a:t>
            </a:r>
          </a:p>
          <a:p>
            <a:r>
              <a:rPr lang="en-GB" sz="2400" dirty="0">
                <a:solidFill>
                  <a:srgbClr val="2D3956"/>
                </a:solidFill>
                <a:latin typeface="Times New Roman" panose="02020603050405020304" pitchFamily="18" charset="0"/>
                <a:cs typeface="Times New Roman" panose="02020603050405020304" pitchFamily="18" charset="0"/>
              </a:rPr>
              <a:t>Global projects are inherently complex by nature; language, </a:t>
            </a:r>
          </a:p>
          <a:p>
            <a:r>
              <a:rPr lang="en-GB" sz="2400" dirty="0">
                <a:solidFill>
                  <a:srgbClr val="2D3956"/>
                </a:solidFill>
                <a:latin typeface="Times New Roman" panose="02020603050405020304" pitchFamily="18" charset="0"/>
                <a:cs typeface="Times New Roman" panose="02020603050405020304" pitchFamily="18" charset="0"/>
              </a:rPr>
              <a:t>culture, and logistics are key issues. Global and megaprojects </a:t>
            </a:r>
          </a:p>
          <a:p>
            <a:r>
              <a:rPr lang="en-GB" sz="2400" dirty="0">
                <a:solidFill>
                  <a:srgbClr val="2D3956"/>
                </a:solidFill>
                <a:latin typeface="Times New Roman" panose="02020603050405020304" pitchFamily="18" charset="0"/>
                <a:cs typeface="Times New Roman" panose="02020603050405020304" pitchFamily="18" charset="0"/>
              </a:rPr>
              <a:t>succeed if they are guided by leaders who can give the </a:t>
            </a:r>
          </a:p>
          <a:p>
            <a:r>
              <a:rPr lang="en-GB" sz="2400" dirty="0">
                <a:solidFill>
                  <a:srgbClr val="2D3956"/>
                </a:solidFill>
                <a:latin typeface="Times New Roman" panose="02020603050405020304" pitchFamily="18" charset="0"/>
                <a:cs typeface="Times New Roman" panose="02020603050405020304" pitchFamily="18" charset="0"/>
              </a:rPr>
              <a:t>project team a clear vision, keep various stakeholders </a:t>
            </a:r>
          </a:p>
          <a:p>
            <a:r>
              <a:rPr lang="en-GB" sz="2400" dirty="0">
                <a:solidFill>
                  <a:srgbClr val="2D3956"/>
                </a:solidFill>
                <a:latin typeface="Times New Roman" panose="02020603050405020304" pitchFamily="18" charset="0"/>
                <a:cs typeface="Times New Roman" panose="02020603050405020304" pitchFamily="18" charset="0"/>
              </a:rPr>
              <a:t>engaged, and communicate well with the entire </a:t>
            </a:r>
          </a:p>
          <a:p>
            <a:r>
              <a:rPr lang="en-GB" sz="2400" dirty="0">
                <a:solidFill>
                  <a:srgbClr val="2D3956"/>
                </a:solidFill>
                <a:latin typeface="Times New Roman" panose="02020603050405020304" pitchFamily="18" charset="0"/>
                <a:cs typeface="Times New Roman" panose="02020603050405020304" pitchFamily="18" charset="0"/>
              </a:rPr>
              <a:t>global‐project team. Global PM leadership requires adapting </a:t>
            </a:r>
          </a:p>
          <a:p>
            <a:r>
              <a:rPr lang="en-GB" sz="2400" dirty="0">
                <a:solidFill>
                  <a:srgbClr val="2D3956"/>
                </a:solidFill>
                <a:latin typeface="Times New Roman" panose="02020603050405020304" pitchFamily="18" charset="0"/>
                <a:cs typeface="Times New Roman" panose="02020603050405020304" pitchFamily="18" charset="0"/>
              </a:rPr>
              <a:t>the organization and projects to work effectively in a </a:t>
            </a:r>
          </a:p>
          <a:p>
            <a:r>
              <a:rPr lang="en-GB" sz="2400" dirty="0">
                <a:solidFill>
                  <a:srgbClr val="2D3956"/>
                </a:solidFill>
                <a:latin typeface="Times New Roman" panose="02020603050405020304" pitchFamily="18" charset="0"/>
                <a:cs typeface="Times New Roman" panose="02020603050405020304" pitchFamily="18" charset="0"/>
              </a:rPr>
              <a:t>multicultural environment.</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2715" y="18411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6143" y="2034468"/>
            <a:ext cx="9172321" cy="4462760"/>
          </a:xfrm>
          <a:prstGeom prst="rect">
            <a:avLst/>
          </a:prstGeom>
          <a:noFill/>
        </p:spPr>
        <p:txBody>
          <a:bodyPr wrap="square" rtlCol="0">
            <a:spAutoFit/>
          </a:bodyPr>
          <a:lstStyle/>
          <a:p>
            <a:r>
              <a:rPr lang="en-GB" sz="2800" b="1" dirty="0">
                <a:solidFill>
                  <a:srgbClr val="FF0000"/>
                </a:solidFill>
                <a:latin typeface="Times New Roman" panose="02020603050405020304" pitchFamily="18" charset="0"/>
                <a:cs typeface="Times New Roman" panose="02020603050405020304" pitchFamily="18" charset="0"/>
              </a:rPr>
              <a:t>1 – Course Description:</a:t>
            </a:r>
          </a:p>
          <a:p>
            <a:r>
              <a:rPr lang="en-GB" sz="2400" dirty="0">
                <a:latin typeface="Times New Roman" panose="02020603050405020304" pitchFamily="18" charset="0"/>
                <a:cs typeface="Times New Roman" panose="02020603050405020304" pitchFamily="18" charset="0"/>
              </a:rPr>
              <a:t>Managing inter-organizational relationships, constructing a budget, managing overly complex projects, program management, and related topics are covered here. including the Global Project Leadership, Stakeholders and Communication Channels, Global Communication Strategy, Global Communication Techniques, Global Project Structure, Selection of International Human Resources, Global Program and Project Offices, Global Collaborative Networks, Knowledge Sharing, Collaborative Project Management, Implementation Strategies, International Project Management</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206491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93958" y="1751415"/>
            <a:ext cx="4222539" cy="4203074"/>
          </a:xfrm>
          <a:prstGeom prst="rect">
            <a:avLst/>
          </a:prstGeom>
        </p:spPr>
        <p:txBody>
          <a:bodyPr wrap="square">
            <a:spAutoFit/>
          </a:bodyPr>
          <a:lstStyle/>
          <a:p>
            <a:pPr>
              <a:lnSpc>
                <a:spcPct val="120000"/>
              </a:lnSpc>
            </a:pPr>
            <a:r>
              <a:rPr lang="en-GB" sz="1600" dirty="0">
                <a:latin typeface="Times New Roman" panose="02020603050405020304" pitchFamily="18" charset="0"/>
                <a:cs typeface="Times New Roman" panose="02020603050405020304" pitchFamily="18" charset="0"/>
              </a:rPr>
              <a:t>Upon completion of this course, students should be able to:</a:t>
            </a:r>
          </a:p>
          <a:p>
            <a:pPr marL="285750" indent="-285750">
              <a:lnSpc>
                <a:spcPct val="120000"/>
              </a:lnSpc>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Evaluate the impact of contextual factors such as a client’s organizational culture, needs, risk tolerance, and project size on tools and methods of PM.</a:t>
            </a:r>
          </a:p>
          <a:p>
            <a:pPr marL="285750" indent="-285750">
              <a:lnSpc>
                <a:spcPct val="120000"/>
              </a:lnSpc>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For projects with multiple cultures and languages in large‐scale, global environments across time zones, recommend appropriate approaches for managing communications, teams and their motivation, meetings, cross-functional teams, matrix management, and virtual team environments.</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193958" y="139768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Course Objectives: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Rounded Corners 8">
            <a:extLst>
              <a:ext uri="{FF2B5EF4-FFF2-40B4-BE49-F238E27FC236}">
                <a16:creationId xmlns:a16="http://schemas.microsoft.com/office/drawing/2014/main" id="{BFC349E0-ACAA-5739-A923-98DD39120862}"/>
              </a:ext>
            </a:extLst>
          </p:cNvPr>
          <p:cNvSpPr/>
          <p:nvPr/>
        </p:nvSpPr>
        <p:spPr>
          <a:xfrm>
            <a:off x="7201860" y="4140753"/>
            <a:ext cx="3218330" cy="941294"/>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rPr>
              <a:t>Introduction</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07068" y="1077687"/>
            <a:ext cx="6185881" cy="5388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69607" y="1920900"/>
            <a:ext cx="5562600" cy="4350806"/>
          </a:xfrm>
          <a:prstGeom prst="rect">
            <a:avLst/>
          </a:prstGeom>
        </p:spPr>
        <p:txBody>
          <a:bodyPr wrap="square">
            <a:spAutoFit/>
          </a:bodyPr>
          <a:lstStyle/>
          <a:p>
            <a:pPr>
              <a:lnSpc>
                <a:spcPct val="120000"/>
              </a:lnSpc>
            </a:pPr>
            <a:r>
              <a:rPr lang="en-GB" dirty="0">
                <a:latin typeface="Times New Roman" panose="02020603050405020304" pitchFamily="18" charset="0"/>
                <a:cs typeface="Times New Roman" panose="02020603050405020304" pitchFamily="18" charset="0"/>
              </a:rPr>
              <a:t>Upon completion of this course, students should be able to:</a:t>
            </a:r>
          </a:p>
          <a:p>
            <a:pPr marL="285750" indent="-285750">
              <a:lnSpc>
                <a:spcPct val="12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Given project objectives for certain projects of varying scale, geographic dispersion, and complexity, construct a PM plan that can achieve these objectives while mitigating the potential risks inherent in large, complex, widespread, and intercultural projects</a:t>
            </a:r>
          </a:p>
          <a:p>
            <a:pPr marL="285750" indent="-285750">
              <a:lnSpc>
                <a:spcPct val="12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Given a global project context, which includes a plan, cost, schedule, and deliverable metrics, </a:t>
            </a:r>
            <a:r>
              <a:rPr lang="en-GB" dirty="0" err="1">
                <a:latin typeface="Times New Roman" panose="02020603050405020304" pitchFamily="18" charset="0"/>
                <a:cs typeface="Times New Roman" panose="02020603050405020304" pitchFamily="18" charset="0"/>
              </a:rPr>
              <a:t>analyze</a:t>
            </a:r>
            <a:r>
              <a:rPr lang="en-GB" dirty="0">
                <a:latin typeface="Times New Roman" panose="02020603050405020304" pitchFamily="18" charset="0"/>
                <a:cs typeface="Times New Roman" panose="02020603050405020304" pitchFamily="18" charset="0"/>
              </a:rPr>
              <a:t> the project data, classify various project expenditures as capital or operational, and recommend approaches for funding the project.</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193958" y="139768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Course Objectives: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Rounded Corners 8">
            <a:extLst>
              <a:ext uri="{FF2B5EF4-FFF2-40B4-BE49-F238E27FC236}">
                <a16:creationId xmlns:a16="http://schemas.microsoft.com/office/drawing/2014/main" id="{BFC349E0-ACAA-5739-A923-98DD39120862}"/>
              </a:ext>
            </a:extLst>
          </p:cNvPr>
          <p:cNvSpPr/>
          <p:nvPr/>
        </p:nvSpPr>
        <p:spPr>
          <a:xfrm>
            <a:off x="7201860" y="4140753"/>
            <a:ext cx="3218330" cy="941294"/>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rPr>
              <a:t>Introduction</a:t>
            </a:r>
          </a:p>
        </p:txBody>
      </p:sp>
    </p:spTree>
    <p:extLst>
      <p:ext uri="{BB962C8B-B14F-4D97-AF65-F5344CB8AC3E}">
        <p14:creationId xmlns:p14="http://schemas.microsoft.com/office/powerpoint/2010/main" val="422681260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2715" y="171570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5858" y="2258756"/>
            <a:ext cx="8417320" cy="2923877"/>
          </a:xfrm>
          <a:prstGeom prst="rect">
            <a:avLst/>
          </a:prstGeom>
          <a:noFill/>
        </p:spPr>
        <p:txBody>
          <a:bodyPr wrap="square" rtlCol="0">
            <a:spAutoFit/>
          </a:bodyPr>
          <a:lstStyle/>
          <a:p>
            <a:r>
              <a:rPr lang="en-GB" sz="3200" b="1" dirty="0">
                <a:solidFill>
                  <a:srgbClr val="FF0000"/>
                </a:solidFill>
                <a:latin typeface="Times New Roman" panose="02020603050405020304" pitchFamily="18" charset="0"/>
                <a:cs typeface="Times New Roman" panose="02020603050405020304" pitchFamily="18" charset="0"/>
              </a:rPr>
              <a:t>3 – Course Outline: </a:t>
            </a:r>
          </a:p>
          <a:p>
            <a:r>
              <a:rPr lang="en-GB" sz="2800" dirty="0">
                <a:solidFill>
                  <a:srgbClr val="2D3956"/>
                </a:solidFill>
                <a:latin typeface="Times New Roman" panose="02020603050405020304" pitchFamily="18" charset="0"/>
                <a:cs typeface="Times New Roman" panose="02020603050405020304" pitchFamily="18" charset="0"/>
              </a:rPr>
              <a:t>•Global Project Leadership</a:t>
            </a:r>
          </a:p>
          <a:p>
            <a:r>
              <a:rPr lang="en-GB" sz="2800" dirty="0">
                <a:solidFill>
                  <a:srgbClr val="2D3956"/>
                </a:solidFill>
                <a:latin typeface="Times New Roman" panose="02020603050405020304" pitchFamily="18" charset="0"/>
                <a:cs typeface="Times New Roman" panose="02020603050405020304" pitchFamily="18" charset="0"/>
              </a:rPr>
              <a:t>•Stakeholders and Communication Channels</a:t>
            </a:r>
          </a:p>
          <a:p>
            <a:r>
              <a:rPr lang="en-GB" sz="2800" dirty="0">
                <a:solidFill>
                  <a:srgbClr val="2D3956"/>
                </a:solidFill>
                <a:latin typeface="Times New Roman" panose="02020603050405020304" pitchFamily="18" charset="0"/>
                <a:cs typeface="Times New Roman" panose="02020603050405020304" pitchFamily="18" charset="0"/>
              </a:rPr>
              <a:t>•Global Communication Strategy</a:t>
            </a:r>
          </a:p>
          <a:p>
            <a:r>
              <a:rPr lang="en-GB" sz="2800" dirty="0">
                <a:solidFill>
                  <a:srgbClr val="2D3956"/>
                </a:solidFill>
                <a:latin typeface="Times New Roman" panose="02020603050405020304" pitchFamily="18" charset="0"/>
                <a:cs typeface="Times New Roman" panose="02020603050405020304" pitchFamily="18" charset="0"/>
              </a:rPr>
              <a:t>•Global Communication Techniques</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2488297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8411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7955" y="2335765"/>
            <a:ext cx="8417320" cy="2308324"/>
          </a:xfrm>
          <a:prstGeom prst="rect">
            <a:avLst/>
          </a:prstGeom>
          <a:noFill/>
        </p:spPr>
        <p:txBody>
          <a:bodyPr wrap="square" rtlCol="0">
            <a:spAutoFit/>
          </a:bodyPr>
          <a:lstStyle/>
          <a:p>
            <a:r>
              <a:rPr lang="en-GB" sz="3200" b="1" dirty="0">
                <a:solidFill>
                  <a:srgbClr val="FF0000"/>
                </a:solidFill>
                <a:latin typeface="Times New Roman" panose="02020603050405020304" pitchFamily="18" charset="0"/>
                <a:cs typeface="Times New Roman" panose="02020603050405020304" pitchFamily="18" charset="0"/>
              </a:rPr>
              <a:t>3 – Course Outline: </a:t>
            </a:r>
          </a:p>
          <a:p>
            <a:r>
              <a:rPr lang="en-GB" sz="2800" dirty="0">
                <a:solidFill>
                  <a:srgbClr val="2D3956"/>
                </a:solidFill>
                <a:latin typeface="Times New Roman" panose="02020603050405020304" pitchFamily="18" charset="0"/>
                <a:cs typeface="Times New Roman" panose="02020603050405020304" pitchFamily="18" charset="0"/>
              </a:rPr>
              <a:t>•Global Project Structure</a:t>
            </a:r>
          </a:p>
          <a:p>
            <a:r>
              <a:rPr lang="en-GB" sz="2800" dirty="0">
                <a:solidFill>
                  <a:srgbClr val="2D3956"/>
                </a:solidFill>
                <a:latin typeface="Times New Roman" panose="02020603050405020304" pitchFamily="18" charset="0"/>
                <a:cs typeface="Times New Roman" panose="02020603050405020304" pitchFamily="18" charset="0"/>
              </a:rPr>
              <a:t>•Selection of International Human Resources</a:t>
            </a:r>
          </a:p>
          <a:p>
            <a:r>
              <a:rPr lang="en-GB" sz="2800" dirty="0">
                <a:solidFill>
                  <a:srgbClr val="2D3956"/>
                </a:solidFill>
                <a:latin typeface="Times New Roman" panose="02020603050405020304" pitchFamily="18" charset="0"/>
                <a:cs typeface="Times New Roman" panose="02020603050405020304" pitchFamily="18" charset="0"/>
              </a:rPr>
              <a:t>•Global Program and Project Offices</a:t>
            </a:r>
          </a:p>
          <a:p>
            <a:r>
              <a:rPr lang="en-GB" sz="2800" dirty="0">
                <a:solidFill>
                  <a:srgbClr val="2D3956"/>
                </a:solidFill>
                <a:latin typeface="Times New Roman" panose="02020603050405020304" pitchFamily="18" charset="0"/>
                <a:cs typeface="Times New Roman" panose="02020603050405020304" pitchFamily="18" charset="0"/>
              </a:rPr>
              <a:t>•Global Collaborative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3053528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6564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7955" y="2335765"/>
            <a:ext cx="8417320" cy="2308324"/>
          </a:xfrm>
          <a:prstGeom prst="rect">
            <a:avLst/>
          </a:prstGeom>
          <a:noFill/>
        </p:spPr>
        <p:txBody>
          <a:bodyPr wrap="square" rtlCol="0">
            <a:spAutoFit/>
          </a:bodyPr>
          <a:lstStyle/>
          <a:p>
            <a:r>
              <a:rPr lang="en-GB" sz="3200" b="1" dirty="0">
                <a:solidFill>
                  <a:srgbClr val="FF0000"/>
                </a:solidFill>
                <a:latin typeface="Times New Roman" panose="02020603050405020304" pitchFamily="18" charset="0"/>
                <a:cs typeface="Times New Roman" panose="02020603050405020304" pitchFamily="18" charset="0"/>
              </a:rPr>
              <a:t>3 – Course Outline: </a:t>
            </a:r>
          </a:p>
          <a:p>
            <a:r>
              <a:rPr lang="en-GB" sz="2800" dirty="0"/>
              <a:t>•Knowledge Sharing </a:t>
            </a:r>
          </a:p>
          <a:p>
            <a:r>
              <a:rPr lang="en-GB" sz="2800" dirty="0"/>
              <a:t>•Collaborative Project Management </a:t>
            </a:r>
          </a:p>
          <a:p>
            <a:r>
              <a:rPr lang="en-GB" sz="2800" dirty="0"/>
              <a:t>•Implementation Strategies </a:t>
            </a:r>
          </a:p>
          <a:p>
            <a:r>
              <a:rPr lang="en-GB" sz="2800" dirty="0"/>
              <a:t>•International Project Management </a:t>
            </a:r>
            <a:endParaRPr lang="en-GB" sz="28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2522598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68662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2664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2715" y="16564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7955" y="2335765"/>
            <a:ext cx="8417320" cy="2431435"/>
          </a:xfrm>
          <a:prstGeom prst="rect">
            <a:avLst/>
          </a:prstGeom>
          <a:noFill/>
        </p:spPr>
        <p:txBody>
          <a:bodyPr wrap="square" rtlCol="0">
            <a:spAutoFit/>
          </a:bodyPr>
          <a:lstStyle/>
          <a:p>
            <a:r>
              <a:rPr lang="en-GB" sz="3200" b="1" dirty="0">
                <a:solidFill>
                  <a:srgbClr val="FF0000"/>
                </a:solidFill>
                <a:latin typeface="Times New Roman" panose="02020603050405020304" pitchFamily="18" charset="0"/>
                <a:cs typeface="Times New Roman" panose="02020603050405020304" pitchFamily="18" charset="0"/>
              </a:rPr>
              <a:t>4- List of References:</a:t>
            </a:r>
          </a:p>
          <a:p>
            <a:r>
              <a:rPr lang="en-GB" sz="2400" dirty="0">
                <a:latin typeface="Times New Roman" panose="02020603050405020304" pitchFamily="18" charset="0"/>
                <a:cs typeface="Times New Roman" panose="02020603050405020304" pitchFamily="18" charset="0"/>
              </a:rPr>
              <a:t>- The main material and reference for each course will be the </a:t>
            </a:r>
          </a:p>
          <a:p>
            <a:r>
              <a:rPr lang="en-GB" sz="2400" dirty="0">
                <a:latin typeface="Times New Roman" panose="02020603050405020304" pitchFamily="18" charset="0"/>
                <a:cs typeface="Times New Roman" panose="02020603050405020304" pitchFamily="18" charset="0"/>
              </a:rPr>
              <a:t>textbook mentioned in the course specifications. Lecture notes and </a:t>
            </a:r>
          </a:p>
          <a:p>
            <a:r>
              <a:rPr lang="en-GB" sz="2400" dirty="0">
                <a:latin typeface="Times New Roman" panose="02020603050405020304" pitchFamily="18" charset="0"/>
                <a:cs typeface="Times New Roman" panose="02020603050405020304" pitchFamily="18" charset="0"/>
              </a:rPr>
              <a:t>slides are additional resources that are prepared by the professor.</a:t>
            </a:r>
          </a:p>
          <a:p>
            <a:r>
              <a:rPr lang="en-GB" sz="2400" dirty="0">
                <a:latin typeface="Times New Roman" panose="02020603050405020304" pitchFamily="18" charset="0"/>
                <a:cs typeface="Times New Roman" panose="02020603050405020304" pitchFamily="18" charset="0"/>
              </a:rPr>
              <a:t>Required Textbook: Global Project Management: Communication, </a:t>
            </a:r>
          </a:p>
          <a:p>
            <a:r>
              <a:rPr lang="en-GB" sz="2400" dirty="0">
                <a:latin typeface="Times New Roman" panose="02020603050405020304" pitchFamily="18" charset="0"/>
                <a:cs typeface="Times New Roman" panose="02020603050405020304" pitchFamily="18" charset="0"/>
              </a:rPr>
              <a:t>Collaboration and Management Across Borders by Jean Binder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5D8F645-8887-373E-425A-F8FEAB997897}"/>
              </a:ext>
            </a:extLst>
          </p:cNvPr>
          <p:cNvSpPr/>
          <p:nvPr/>
        </p:nvSpPr>
        <p:spPr>
          <a:xfrm>
            <a:off x="1398403" y="1353037"/>
            <a:ext cx="1869538" cy="6068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3B59B82-01E2-732D-1E70-3DE7F811ECE3}"/>
              </a:ext>
            </a:extLst>
          </p:cNvPr>
          <p:cNvSpPr txBox="1"/>
          <p:nvPr/>
        </p:nvSpPr>
        <p:spPr>
          <a:xfrm>
            <a:off x="1557725" y="1471818"/>
            <a:ext cx="155089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2539273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2135</TotalTime>
  <Words>643</Words>
  <Application>Microsoft Office PowerPoint</Application>
  <PresentationFormat>Widescreen</PresentationFormat>
  <Paragraphs>90</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Refaat</cp:lastModifiedBy>
  <cp:revision>17</cp:revision>
  <dcterms:created xsi:type="dcterms:W3CDTF">2023-04-29T09:08:23Z</dcterms:created>
  <dcterms:modified xsi:type="dcterms:W3CDTF">2024-05-27T14:16:20Z</dcterms:modified>
</cp:coreProperties>
</file>