
<file path=[Content_Types].xml><?xml version="1.0" encoding="utf-8"?>
<Types xmlns="http://schemas.openxmlformats.org/package/2006/content-types">
  <Default Extension="png" ContentType="image/png"/>
  <Default Extension="pdf" ContentType="application/pdf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ink/ink1.xml" ContentType="application/inkml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44"/>
  </p:notesMasterIdLst>
  <p:sldIdLst>
    <p:sldId id="480" r:id="rId3"/>
    <p:sldId id="313" r:id="rId4"/>
    <p:sldId id="548" r:id="rId5"/>
    <p:sldId id="549" r:id="rId6"/>
    <p:sldId id="550" r:id="rId7"/>
    <p:sldId id="551" r:id="rId8"/>
    <p:sldId id="552" r:id="rId9"/>
    <p:sldId id="553" r:id="rId10"/>
    <p:sldId id="554" r:id="rId11"/>
    <p:sldId id="555" r:id="rId12"/>
    <p:sldId id="556" r:id="rId13"/>
    <p:sldId id="557" r:id="rId14"/>
    <p:sldId id="558" r:id="rId15"/>
    <p:sldId id="559" r:id="rId16"/>
    <p:sldId id="560" r:id="rId17"/>
    <p:sldId id="561" r:id="rId18"/>
    <p:sldId id="562" r:id="rId19"/>
    <p:sldId id="563" r:id="rId20"/>
    <p:sldId id="564" r:id="rId21"/>
    <p:sldId id="585" r:id="rId22"/>
    <p:sldId id="566" r:id="rId23"/>
    <p:sldId id="567" r:id="rId24"/>
    <p:sldId id="568" r:id="rId25"/>
    <p:sldId id="569" r:id="rId26"/>
    <p:sldId id="586" r:id="rId27"/>
    <p:sldId id="587" r:id="rId28"/>
    <p:sldId id="571" r:id="rId29"/>
    <p:sldId id="572" r:id="rId30"/>
    <p:sldId id="588" r:id="rId31"/>
    <p:sldId id="574" r:id="rId32"/>
    <p:sldId id="575" r:id="rId33"/>
    <p:sldId id="589" r:id="rId34"/>
    <p:sldId id="577" r:id="rId35"/>
    <p:sldId id="578" r:id="rId36"/>
    <p:sldId id="579" r:id="rId37"/>
    <p:sldId id="590" r:id="rId38"/>
    <p:sldId id="581" r:id="rId39"/>
    <p:sldId id="582" r:id="rId40"/>
    <p:sldId id="583" r:id="rId41"/>
    <p:sldId id="514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13"/>
            <p14:sldId id="548"/>
            <p14:sldId id="549"/>
            <p14:sldId id="550"/>
            <p14:sldId id="551"/>
            <p14:sldId id="552"/>
            <p14:sldId id="553"/>
            <p14:sldId id="554"/>
            <p14:sldId id="555"/>
            <p14:sldId id="556"/>
            <p14:sldId id="557"/>
            <p14:sldId id="558"/>
            <p14:sldId id="559"/>
            <p14:sldId id="560"/>
            <p14:sldId id="561"/>
            <p14:sldId id="562"/>
            <p14:sldId id="563"/>
            <p14:sldId id="564"/>
            <p14:sldId id="585"/>
            <p14:sldId id="566"/>
            <p14:sldId id="567"/>
            <p14:sldId id="568"/>
            <p14:sldId id="569"/>
            <p14:sldId id="586"/>
            <p14:sldId id="587"/>
            <p14:sldId id="571"/>
            <p14:sldId id="572"/>
            <p14:sldId id="588"/>
            <p14:sldId id="574"/>
            <p14:sldId id="575"/>
            <p14:sldId id="589"/>
            <p14:sldId id="577"/>
            <p14:sldId id="578"/>
            <p14:sldId id="579"/>
            <p14:sldId id="590"/>
            <p14:sldId id="581"/>
            <p14:sldId id="582"/>
            <p14:sldId id="583"/>
            <p14:sldId id="51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3738" autoAdjust="0"/>
  </p:normalViewPr>
  <p:slideViewPr>
    <p:cSldViewPr snapToGrid="0">
      <p:cViewPr varScale="1">
        <p:scale>
          <a:sx n="89" d="100"/>
          <a:sy n="89" d="100"/>
        </p:scale>
        <p:origin x="25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5D30E28-1E2D-45E9-89FC-93EB908622FD}" type="doc">
      <dgm:prSet loTypeId="urn:microsoft.com/office/officeart/2005/8/layout/vList5" loCatId="list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E2CBCD2B-C10A-4757-BB62-062F731C6528}">
      <dgm:prSet/>
      <dgm:spPr/>
      <dgm:t>
        <a:bodyPr/>
        <a:lstStyle/>
        <a:p>
          <a:r>
            <a:rPr lang="en-US" b="1"/>
            <a:t>Transaction processing applications</a:t>
          </a:r>
          <a:endParaRPr lang="en-US"/>
        </a:p>
      </dgm:t>
    </dgm:pt>
    <dgm:pt modelId="{C74DA392-5211-4607-9BE7-51D1994B7CEA}" type="parTrans" cxnId="{3DAAC50A-4EE0-465F-8465-174C8B7C9E9C}">
      <dgm:prSet/>
      <dgm:spPr/>
      <dgm:t>
        <a:bodyPr/>
        <a:lstStyle/>
        <a:p>
          <a:endParaRPr lang="en-US"/>
        </a:p>
      </dgm:t>
    </dgm:pt>
    <dgm:pt modelId="{31AA1DF5-69DF-4C42-9CD7-0B3683B4008E}" type="sibTrans" cxnId="{3DAAC50A-4EE0-465F-8465-174C8B7C9E9C}">
      <dgm:prSet/>
      <dgm:spPr/>
      <dgm:t>
        <a:bodyPr/>
        <a:lstStyle/>
        <a:p>
          <a:endParaRPr lang="en-US"/>
        </a:p>
      </dgm:t>
    </dgm:pt>
    <dgm:pt modelId="{09AE156A-6B9A-4F3B-BF7F-03ED61D5AAEB}">
      <dgm:prSet/>
      <dgm:spPr/>
      <dgm:t>
        <a:bodyPr/>
        <a:lstStyle/>
        <a:p>
          <a:r>
            <a:rPr lang="en-US"/>
            <a:t>Data-centered applications that </a:t>
          </a:r>
          <a:r>
            <a:rPr lang="en-US" b="1" i="1"/>
            <a:t>process user requests </a:t>
          </a:r>
          <a:r>
            <a:rPr lang="en-US"/>
            <a:t>and update information in a system database.</a:t>
          </a:r>
        </a:p>
      </dgm:t>
    </dgm:pt>
    <dgm:pt modelId="{20734CA9-3C7F-487E-AE78-DC79CD33DF6B}" type="parTrans" cxnId="{71BB94E7-1550-4DE9-9673-EBCFAFA3A6FA}">
      <dgm:prSet/>
      <dgm:spPr/>
      <dgm:t>
        <a:bodyPr/>
        <a:lstStyle/>
        <a:p>
          <a:endParaRPr lang="en-US"/>
        </a:p>
      </dgm:t>
    </dgm:pt>
    <dgm:pt modelId="{39C32A2F-02E1-4FE6-B3EA-45BABE655FD4}" type="sibTrans" cxnId="{71BB94E7-1550-4DE9-9673-EBCFAFA3A6FA}">
      <dgm:prSet/>
      <dgm:spPr/>
      <dgm:t>
        <a:bodyPr/>
        <a:lstStyle/>
        <a:p>
          <a:endParaRPr lang="en-US"/>
        </a:p>
      </dgm:t>
    </dgm:pt>
    <dgm:pt modelId="{EC30A57B-1258-4605-A9F3-7DB2FE2650BD}">
      <dgm:prSet/>
      <dgm:spPr/>
      <dgm:t>
        <a:bodyPr/>
        <a:lstStyle/>
        <a:p>
          <a:r>
            <a:rPr lang="en-US" b="1"/>
            <a:t>Language processing systems</a:t>
          </a:r>
          <a:endParaRPr lang="en-US"/>
        </a:p>
      </dgm:t>
    </dgm:pt>
    <dgm:pt modelId="{4C785693-F69D-41FB-9163-CAFB67941017}" type="parTrans" cxnId="{53B667EF-A07F-47B0-89CD-776878E2692B}">
      <dgm:prSet/>
      <dgm:spPr/>
      <dgm:t>
        <a:bodyPr/>
        <a:lstStyle/>
        <a:p>
          <a:endParaRPr lang="en-US"/>
        </a:p>
      </dgm:t>
    </dgm:pt>
    <dgm:pt modelId="{A69EF0ED-8921-4BA9-A680-1DC452829565}" type="sibTrans" cxnId="{53B667EF-A07F-47B0-89CD-776878E2692B}">
      <dgm:prSet/>
      <dgm:spPr/>
      <dgm:t>
        <a:bodyPr/>
        <a:lstStyle/>
        <a:p>
          <a:endParaRPr lang="en-US"/>
        </a:p>
      </dgm:t>
    </dgm:pt>
    <dgm:pt modelId="{384C708C-F303-42D1-A44F-810029C14756}">
      <dgm:prSet/>
      <dgm:spPr/>
      <dgm:t>
        <a:bodyPr/>
        <a:lstStyle/>
        <a:p>
          <a:r>
            <a:rPr lang="en-US"/>
            <a:t>Applications where the </a:t>
          </a:r>
          <a:r>
            <a:rPr lang="en-US" b="1" i="1"/>
            <a:t>users’ intentions are specified in a formal language</a:t>
          </a:r>
          <a:r>
            <a:rPr lang="en-US"/>
            <a:t> that is processed and interpreted by the system.</a:t>
          </a:r>
        </a:p>
      </dgm:t>
    </dgm:pt>
    <dgm:pt modelId="{853E6BA0-DBC1-4A4D-8AE4-B715D2BCBEE5}" type="parTrans" cxnId="{7F879A3F-3250-4508-8C4A-847E64E1356E}">
      <dgm:prSet/>
      <dgm:spPr/>
      <dgm:t>
        <a:bodyPr/>
        <a:lstStyle/>
        <a:p>
          <a:endParaRPr lang="en-US"/>
        </a:p>
      </dgm:t>
    </dgm:pt>
    <dgm:pt modelId="{DDCA222D-2F81-4F89-B9FB-B5D7D21C1D2D}" type="sibTrans" cxnId="{7F879A3F-3250-4508-8C4A-847E64E1356E}">
      <dgm:prSet/>
      <dgm:spPr/>
      <dgm:t>
        <a:bodyPr/>
        <a:lstStyle/>
        <a:p>
          <a:endParaRPr lang="en-US"/>
        </a:p>
      </dgm:t>
    </dgm:pt>
    <dgm:pt modelId="{37B17099-F21C-40A2-933D-016B3DFAC078}">
      <dgm:prSet/>
      <dgm:spPr/>
      <dgm:t>
        <a:bodyPr/>
        <a:lstStyle/>
        <a:p>
          <a:r>
            <a:rPr lang="en-US" b="1" dirty="0"/>
            <a:t>Data processing applications</a:t>
          </a:r>
          <a:endParaRPr lang="en-US" dirty="0"/>
        </a:p>
      </dgm:t>
    </dgm:pt>
    <dgm:pt modelId="{254B8A79-F07B-42F1-B0FC-A64C666245FF}" type="parTrans" cxnId="{204F4CAE-8613-4B8B-A2A6-7CA9D1CF3472}">
      <dgm:prSet/>
      <dgm:spPr/>
      <dgm:t>
        <a:bodyPr/>
        <a:lstStyle/>
        <a:p>
          <a:endParaRPr lang="en-US"/>
        </a:p>
      </dgm:t>
    </dgm:pt>
    <dgm:pt modelId="{76F7E08F-6F3F-48DD-8554-73CC703C29DC}" type="sibTrans" cxnId="{204F4CAE-8613-4B8B-A2A6-7CA9D1CF3472}">
      <dgm:prSet/>
      <dgm:spPr/>
      <dgm:t>
        <a:bodyPr/>
        <a:lstStyle/>
        <a:p>
          <a:endParaRPr lang="en-US"/>
        </a:p>
      </dgm:t>
    </dgm:pt>
    <dgm:pt modelId="{647D045A-6040-4044-95D8-6DE3AA634176}">
      <dgm:prSet/>
      <dgm:spPr/>
      <dgm:t>
        <a:bodyPr/>
        <a:lstStyle/>
        <a:p>
          <a:r>
            <a:rPr lang="en-US" dirty="0"/>
            <a:t>Data driven applications that process data in batches </a:t>
          </a:r>
          <a:r>
            <a:rPr lang="en-US" b="1" i="1" dirty="0"/>
            <a:t>without explicit user intervention </a:t>
          </a:r>
          <a:r>
            <a:rPr lang="en-US" dirty="0"/>
            <a:t>during the processing.</a:t>
          </a:r>
        </a:p>
      </dgm:t>
    </dgm:pt>
    <dgm:pt modelId="{80966A4D-3496-4583-BE06-BBEF0B614873}" type="parTrans" cxnId="{9EF41190-E85F-46D2-8CCF-944DACC27935}">
      <dgm:prSet/>
      <dgm:spPr/>
      <dgm:t>
        <a:bodyPr/>
        <a:lstStyle/>
        <a:p>
          <a:endParaRPr lang="en-US"/>
        </a:p>
      </dgm:t>
    </dgm:pt>
    <dgm:pt modelId="{4A343F05-CA1E-454F-A2E8-AA0D3A629F50}" type="sibTrans" cxnId="{9EF41190-E85F-46D2-8CCF-944DACC27935}">
      <dgm:prSet/>
      <dgm:spPr/>
      <dgm:t>
        <a:bodyPr/>
        <a:lstStyle/>
        <a:p>
          <a:endParaRPr lang="en-US"/>
        </a:p>
      </dgm:t>
    </dgm:pt>
    <dgm:pt modelId="{61104C7E-6DCB-4DE5-8AB8-FE2E9E7C931D}">
      <dgm:prSet/>
      <dgm:spPr/>
      <dgm:t>
        <a:bodyPr/>
        <a:lstStyle/>
        <a:p>
          <a:r>
            <a:rPr lang="en-US" b="1"/>
            <a:t>Event processing systems</a:t>
          </a:r>
          <a:endParaRPr lang="en-US"/>
        </a:p>
      </dgm:t>
    </dgm:pt>
    <dgm:pt modelId="{924683D4-77E3-4D98-B198-B315F843C51A}" type="parTrans" cxnId="{B1308575-15C1-404B-98D4-55A170ECF1A2}">
      <dgm:prSet/>
      <dgm:spPr/>
      <dgm:t>
        <a:bodyPr/>
        <a:lstStyle/>
        <a:p>
          <a:endParaRPr lang="en-US"/>
        </a:p>
      </dgm:t>
    </dgm:pt>
    <dgm:pt modelId="{871DC6A3-762E-4508-82AC-74B7675E845C}" type="sibTrans" cxnId="{B1308575-15C1-404B-98D4-55A170ECF1A2}">
      <dgm:prSet/>
      <dgm:spPr/>
      <dgm:t>
        <a:bodyPr/>
        <a:lstStyle/>
        <a:p>
          <a:endParaRPr lang="en-US"/>
        </a:p>
      </dgm:t>
    </dgm:pt>
    <dgm:pt modelId="{7B2F10D0-45EE-477A-BDED-731159E3F065}">
      <dgm:prSet/>
      <dgm:spPr/>
      <dgm:t>
        <a:bodyPr/>
        <a:lstStyle/>
        <a:p>
          <a:r>
            <a:rPr lang="en-US" dirty="0"/>
            <a:t>Applications where </a:t>
          </a:r>
          <a:r>
            <a:rPr lang="en-US" b="1" i="1" dirty="0"/>
            <a:t>system actions depend on interpreting events </a:t>
          </a:r>
          <a:r>
            <a:rPr lang="en-US" dirty="0"/>
            <a:t>from the system’s environment.</a:t>
          </a:r>
        </a:p>
      </dgm:t>
    </dgm:pt>
    <dgm:pt modelId="{3F8A3B78-D56B-4F40-BB10-C23ABB329AD6}" type="parTrans" cxnId="{86591CBB-35A4-4EE3-9D39-3CD29BBC7903}">
      <dgm:prSet/>
      <dgm:spPr/>
      <dgm:t>
        <a:bodyPr/>
        <a:lstStyle/>
        <a:p>
          <a:endParaRPr lang="en-US"/>
        </a:p>
      </dgm:t>
    </dgm:pt>
    <dgm:pt modelId="{8117CB02-7529-49F2-8889-54D78595CBF4}" type="sibTrans" cxnId="{86591CBB-35A4-4EE3-9D39-3CD29BBC7903}">
      <dgm:prSet/>
      <dgm:spPr/>
      <dgm:t>
        <a:bodyPr/>
        <a:lstStyle/>
        <a:p>
          <a:endParaRPr lang="en-US"/>
        </a:p>
      </dgm:t>
    </dgm:pt>
    <dgm:pt modelId="{FE5B5600-EED4-42FC-96F2-271B48697523}" type="pres">
      <dgm:prSet presAssocID="{15D30E28-1E2D-45E9-89FC-93EB908622F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19C50CC-722A-43FF-AC5A-D528928AAB4D}" type="pres">
      <dgm:prSet presAssocID="{E2CBCD2B-C10A-4757-BB62-062F731C6528}" presName="linNode" presStyleCnt="0"/>
      <dgm:spPr/>
    </dgm:pt>
    <dgm:pt modelId="{C9FE75FE-B801-42F6-BC9B-3ABBB3808233}" type="pres">
      <dgm:prSet presAssocID="{E2CBCD2B-C10A-4757-BB62-062F731C6528}" presName="parentText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0FC8FF-9CD9-4E68-96DD-A5C8D9BD4E02}" type="pres">
      <dgm:prSet presAssocID="{E2CBCD2B-C10A-4757-BB62-062F731C6528}" presName="descendantText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FDD1D0-3E2B-4680-8084-E8599D16D9E1}" type="pres">
      <dgm:prSet presAssocID="{31AA1DF5-69DF-4C42-9CD7-0B3683B4008E}" presName="sp" presStyleCnt="0"/>
      <dgm:spPr/>
    </dgm:pt>
    <dgm:pt modelId="{BF31C623-D142-4E4B-8B19-F65440200701}" type="pres">
      <dgm:prSet presAssocID="{EC30A57B-1258-4605-A9F3-7DB2FE2650BD}" presName="linNode" presStyleCnt="0"/>
      <dgm:spPr/>
    </dgm:pt>
    <dgm:pt modelId="{81ECA536-686C-41F1-8B1A-4A1EC2CB0BBE}" type="pres">
      <dgm:prSet presAssocID="{EC30A57B-1258-4605-A9F3-7DB2FE2650BD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FC1DB1-6C09-499A-96A5-4CBAED2C24A5}" type="pres">
      <dgm:prSet presAssocID="{EC30A57B-1258-4605-A9F3-7DB2FE2650BD}" presName="descendantText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2B40D4-4AEC-4F9D-B4C9-DB6DC3305201}" type="pres">
      <dgm:prSet presAssocID="{A69EF0ED-8921-4BA9-A680-1DC452829565}" presName="sp" presStyleCnt="0"/>
      <dgm:spPr/>
    </dgm:pt>
    <dgm:pt modelId="{968E0367-6848-4550-96CE-773459EC2996}" type="pres">
      <dgm:prSet presAssocID="{37B17099-F21C-40A2-933D-016B3DFAC078}" presName="linNode" presStyleCnt="0"/>
      <dgm:spPr/>
    </dgm:pt>
    <dgm:pt modelId="{BA3FFC99-D645-4826-8ABF-55DE93839252}" type="pres">
      <dgm:prSet presAssocID="{37B17099-F21C-40A2-933D-016B3DFAC078}" presName="parentText" presStyleLbl="node1" presStyleIdx="2" presStyleCnt="4" custLinFactNeighborY="771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E27A09-2173-4817-A44B-6F75AA34950F}" type="pres">
      <dgm:prSet presAssocID="{37B17099-F21C-40A2-933D-016B3DFAC078}" presName="descendantText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C1F355-DB15-4196-88B6-BE5DD216A83F}" type="pres">
      <dgm:prSet presAssocID="{76F7E08F-6F3F-48DD-8554-73CC703C29DC}" presName="sp" presStyleCnt="0"/>
      <dgm:spPr/>
    </dgm:pt>
    <dgm:pt modelId="{2230CB67-3169-4090-B4A4-7666DCE4E4D8}" type="pres">
      <dgm:prSet presAssocID="{61104C7E-6DCB-4DE5-8AB8-FE2E9E7C931D}" presName="linNode" presStyleCnt="0"/>
      <dgm:spPr/>
    </dgm:pt>
    <dgm:pt modelId="{762941B0-7CCD-42DA-A8C8-9A9CDDA29902}" type="pres">
      <dgm:prSet presAssocID="{61104C7E-6DCB-4DE5-8AB8-FE2E9E7C931D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6E2A66-5613-4846-B646-F8B7249D6A75}" type="pres">
      <dgm:prSet presAssocID="{61104C7E-6DCB-4DE5-8AB8-FE2E9E7C931D}" presName="descendantText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83517E9-481D-4F5A-BE33-F29E67BBA51C}" type="presOf" srcId="{61104C7E-6DCB-4DE5-8AB8-FE2E9E7C931D}" destId="{762941B0-7CCD-42DA-A8C8-9A9CDDA29902}" srcOrd="0" destOrd="0" presId="urn:microsoft.com/office/officeart/2005/8/layout/vList5"/>
    <dgm:cxn modelId="{B1308575-15C1-404B-98D4-55A170ECF1A2}" srcId="{15D30E28-1E2D-45E9-89FC-93EB908622FD}" destId="{61104C7E-6DCB-4DE5-8AB8-FE2E9E7C931D}" srcOrd="3" destOrd="0" parTransId="{924683D4-77E3-4D98-B198-B315F843C51A}" sibTransId="{871DC6A3-762E-4508-82AC-74B7675E845C}"/>
    <dgm:cxn modelId="{89AD4B55-C94A-4EEE-A8EE-E5465C156DD1}" type="presOf" srcId="{15D30E28-1E2D-45E9-89FC-93EB908622FD}" destId="{FE5B5600-EED4-42FC-96F2-271B48697523}" srcOrd="0" destOrd="0" presId="urn:microsoft.com/office/officeart/2005/8/layout/vList5"/>
    <dgm:cxn modelId="{75CA1AE4-46E5-420F-B271-BA77906B956B}" type="presOf" srcId="{647D045A-6040-4044-95D8-6DE3AA634176}" destId="{80E27A09-2173-4817-A44B-6F75AA34950F}" srcOrd="0" destOrd="0" presId="urn:microsoft.com/office/officeart/2005/8/layout/vList5"/>
    <dgm:cxn modelId="{7F879A3F-3250-4508-8C4A-847E64E1356E}" srcId="{EC30A57B-1258-4605-A9F3-7DB2FE2650BD}" destId="{384C708C-F303-42D1-A44F-810029C14756}" srcOrd="0" destOrd="0" parTransId="{853E6BA0-DBC1-4A4D-8AE4-B715D2BCBEE5}" sibTransId="{DDCA222D-2F81-4F89-B9FB-B5D7D21C1D2D}"/>
    <dgm:cxn modelId="{53B667EF-A07F-47B0-89CD-776878E2692B}" srcId="{15D30E28-1E2D-45E9-89FC-93EB908622FD}" destId="{EC30A57B-1258-4605-A9F3-7DB2FE2650BD}" srcOrd="1" destOrd="0" parTransId="{4C785693-F69D-41FB-9163-CAFB67941017}" sibTransId="{A69EF0ED-8921-4BA9-A680-1DC452829565}"/>
    <dgm:cxn modelId="{86591CBB-35A4-4EE3-9D39-3CD29BBC7903}" srcId="{61104C7E-6DCB-4DE5-8AB8-FE2E9E7C931D}" destId="{7B2F10D0-45EE-477A-BDED-731159E3F065}" srcOrd="0" destOrd="0" parTransId="{3F8A3B78-D56B-4F40-BB10-C23ABB329AD6}" sibTransId="{8117CB02-7529-49F2-8889-54D78595CBF4}"/>
    <dgm:cxn modelId="{3DAAC50A-4EE0-465F-8465-174C8B7C9E9C}" srcId="{15D30E28-1E2D-45E9-89FC-93EB908622FD}" destId="{E2CBCD2B-C10A-4757-BB62-062F731C6528}" srcOrd="0" destOrd="0" parTransId="{C74DA392-5211-4607-9BE7-51D1994B7CEA}" sibTransId="{31AA1DF5-69DF-4C42-9CD7-0B3683B4008E}"/>
    <dgm:cxn modelId="{863F6919-3DBB-4293-9D3E-B70F741F511D}" type="presOf" srcId="{EC30A57B-1258-4605-A9F3-7DB2FE2650BD}" destId="{81ECA536-686C-41F1-8B1A-4A1EC2CB0BBE}" srcOrd="0" destOrd="0" presId="urn:microsoft.com/office/officeart/2005/8/layout/vList5"/>
    <dgm:cxn modelId="{0ADDBDCB-6496-4B6A-85BE-57E3387ADDAB}" type="presOf" srcId="{37B17099-F21C-40A2-933D-016B3DFAC078}" destId="{BA3FFC99-D645-4826-8ABF-55DE93839252}" srcOrd="0" destOrd="0" presId="urn:microsoft.com/office/officeart/2005/8/layout/vList5"/>
    <dgm:cxn modelId="{B3A858BD-271D-4588-851E-9DDEAFA29BFB}" type="presOf" srcId="{E2CBCD2B-C10A-4757-BB62-062F731C6528}" destId="{C9FE75FE-B801-42F6-BC9B-3ABBB3808233}" srcOrd="0" destOrd="0" presId="urn:microsoft.com/office/officeart/2005/8/layout/vList5"/>
    <dgm:cxn modelId="{B9E848A6-61D4-4178-BB06-78794561C3AF}" type="presOf" srcId="{7B2F10D0-45EE-477A-BDED-731159E3F065}" destId="{366E2A66-5613-4846-B646-F8B7249D6A75}" srcOrd="0" destOrd="0" presId="urn:microsoft.com/office/officeart/2005/8/layout/vList5"/>
    <dgm:cxn modelId="{FCE8A3F4-2996-4D5F-A590-B66B67C13B99}" type="presOf" srcId="{09AE156A-6B9A-4F3B-BF7F-03ED61D5AAEB}" destId="{E00FC8FF-9CD9-4E68-96DD-A5C8D9BD4E02}" srcOrd="0" destOrd="0" presId="urn:microsoft.com/office/officeart/2005/8/layout/vList5"/>
    <dgm:cxn modelId="{9EF41190-E85F-46D2-8CCF-944DACC27935}" srcId="{37B17099-F21C-40A2-933D-016B3DFAC078}" destId="{647D045A-6040-4044-95D8-6DE3AA634176}" srcOrd="0" destOrd="0" parTransId="{80966A4D-3496-4583-BE06-BBEF0B614873}" sibTransId="{4A343F05-CA1E-454F-A2E8-AA0D3A629F50}"/>
    <dgm:cxn modelId="{71BB94E7-1550-4DE9-9673-EBCFAFA3A6FA}" srcId="{E2CBCD2B-C10A-4757-BB62-062F731C6528}" destId="{09AE156A-6B9A-4F3B-BF7F-03ED61D5AAEB}" srcOrd="0" destOrd="0" parTransId="{20734CA9-3C7F-487E-AE78-DC79CD33DF6B}" sibTransId="{39C32A2F-02E1-4FE6-B3EA-45BABE655FD4}"/>
    <dgm:cxn modelId="{204F4CAE-8613-4B8B-A2A6-7CA9D1CF3472}" srcId="{15D30E28-1E2D-45E9-89FC-93EB908622FD}" destId="{37B17099-F21C-40A2-933D-016B3DFAC078}" srcOrd="2" destOrd="0" parTransId="{254B8A79-F07B-42F1-B0FC-A64C666245FF}" sibTransId="{76F7E08F-6F3F-48DD-8554-73CC703C29DC}"/>
    <dgm:cxn modelId="{4DF2676D-CED9-4B79-961C-30B3E3FD05C7}" type="presOf" srcId="{384C708C-F303-42D1-A44F-810029C14756}" destId="{A3FC1DB1-6C09-499A-96A5-4CBAED2C24A5}" srcOrd="0" destOrd="0" presId="urn:microsoft.com/office/officeart/2005/8/layout/vList5"/>
    <dgm:cxn modelId="{D4C75622-CEEB-4A66-B2A2-DC692E4C10F1}" type="presParOf" srcId="{FE5B5600-EED4-42FC-96F2-271B48697523}" destId="{B19C50CC-722A-43FF-AC5A-D528928AAB4D}" srcOrd="0" destOrd="0" presId="urn:microsoft.com/office/officeart/2005/8/layout/vList5"/>
    <dgm:cxn modelId="{199E9ED5-330B-4C8D-8090-8C74EABF14D1}" type="presParOf" srcId="{B19C50CC-722A-43FF-AC5A-D528928AAB4D}" destId="{C9FE75FE-B801-42F6-BC9B-3ABBB3808233}" srcOrd="0" destOrd="0" presId="urn:microsoft.com/office/officeart/2005/8/layout/vList5"/>
    <dgm:cxn modelId="{79550DDB-12A6-4DB5-AFAE-1773CADB89B3}" type="presParOf" srcId="{B19C50CC-722A-43FF-AC5A-D528928AAB4D}" destId="{E00FC8FF-9CD9-4E68-96DD-A5C8D9BD4E02}" srcOrd="1" destOrd="0" presId="urn:microsoft.com/office/officeart/2005/8/layout/vList5"/>
    <dgm:cxn modelId="{F00A1C6D-7C38-40FD-BB6A-250A0AB24275}" type="presParOf" srcId="{FE5B5600-EED4-42FC-96F2-271B48697523}" destId="{D1FDD1D0-3E2B-4680-8084-E8599D16D9E1}" srcOrd="1" destOrd="0" presId="urn:microsoft.com/office/officeart/2005/8/layout/vList5"/>
    <dgm:cxn modelId="{F93302E6-6E0B-46CB-A4D1-92EB9EDEAB5A}" type="presParOf" srcId="{FE5B5600-EED4-42FC-96F2-271B48697523}" destId="{BF31C623-D142-4E4B-8B19-F65440200701}" srcOrd="2" destOrd="0" presId="urn:microsoft.com/office/officeart/2005/8/layout/vList5"/>
    <dgm:cxn modelId="{65447E13-FDC0-49DE-B2D6-DA96E1286B95}" type="presParOf" srcId="{BF31C623-D142-4E4B-8B19-F65440200701}" destId="{81ECA536-686C-41F1-8B1A-4A1EC2CB0BBE}" srcOrd="0" destOrd="0" presId="urn:microsoft.com/office/officeart/2005/8/layout/vList5"/>
    <dgm:cxn modelId="{7E157EF6-B713-4B05-A74E-D5E2327FCACF}" type="presParOf" srcId="{BF31C623-D142-4E4B-8B19-F65440200701}" destId="{A3FC1DB1-6C09-499A-96A5-4CBAED2C24A5}" srcOrd="1" destOrd="0" presId="urn:microsoft.com/office/officeart/2005/8/layout/vList5"/>
    <dgm:cxn modelId="{895A0894-8F59-42BE-B4FF-02BE29B19D4D}" type="presParOf" srcId="{FE5B5600-EED4-42FC-96F2-271B48697523}" destId="{5F2B40D4-4AEC-4F9D-B4C9-DB6DC3305201}" srcOrd="3" destOrd="0" presId="urn:microsoft.com/office/officeart/2005/8/layout/vList5"/>
    <dgm:cxn modelId="{ED7082FC-9F9D-4ACD-A7C9-F4A190377A72}" type="presParOf" srcId="{FE5B5600-EED4-42FC-96F2-271B48697523}" destId="{968E0367-6848-4550-96CE-773459EC2996}" srcOrd="4" destOrd="0" presId="urn:microsoft.com/office/officeart/2005/8/layout/vList5"/>
    <dgm:cxn modelId="{2B03BEA5-3DC3-452B-86AE-C912D5B1D212}" type="presParOf" srcId="{968E0367-6848-4550-96CE-773459EC2996}" destId="{BA3FFC99-D645-4826-8ABF-55DE93839252}" srcOrd="0" destOrd="0" presId="urn:microsoft.com/office/officeart/2005/8/layout/vList5"/>
    <dgm:cxn modelId="{63073D53-B16F-4F81-ABC4-8BEF163F0F39}" type="presParOf" srcId="{968E0367-6848-4550-96CE-773459EC2996}" destId="{80E27A09-2173-4817-A44B-6F75AA34950F}" srcOrd="1" destOrd="0" presId="urn:microsoft.com/office/officeart/2005/8/layout/vList5"/>
    <dgm:cxn modelId="{14591FB1-54A4-437F-B994-FEBB3B0ADDAC}" type="presParOf" srcId="{FE5B5600-EED4-42FC-96F2-271B48697523}" destId="{A9C1F355-DB15-4196-88B6-BE5DD216A83F}" srcOrd="5" destOrd="0" presId="urn:microsoft.com/office/officeart/2005/8/layout/vList5"/>
    <dgm:cxn modelId="{79B13AFB-A210-48C4-AD8D-D8F489984F5A}" type="presParOf" srcId="{FE5B5600-EED4-42FC-96F2-271B48697523}" destId="{2230CB67-3169-4090-B4A4-7666DCE4E4D8}" srcOrd="6" destOrd="0" presId="urn:microsoft.com/office/officeart/2005/8/layout/vList5"/>
    <dgm:cxn modelId="{A7F29C5E-CD17-4319-ADBD-85856A2CFD40}" type="presParOf" srcId="{2230CB67-3169-4090-B4A4-7666DCE4E4D8}" destId="{762941B0-7CCD-42DA-A8C8-9A9CDDA29902}" srcOrd="0" destOrd="0" presId="urn:microsoft.com/office/officeart/2005/8/layout/vList5"/>
    <dgm:cxn modelId="{CFFCBC9F-4AF1-41C1-A0F7-D6AE53DA0D97}" type="presParOf" srcId="{2230CB67-3169-4090-B4A4-7666DCE4E4D8}" destId="{366E2A66-5613-4846-B646-F8B7249D6A7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009D0E9-44B7-46E2-AC87-42659C5E5014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440AAA8F-0FCB-44D2-AA51-3E2D5A58A9B6}">
      <dgm:prSet/>
      <dgm:spPr/>
      <dgm:t>
        <a:bodyPr/>
        <a:lstStyle/>
        <a:p>
          <a:r>
            <a:rPr lang="en-US"/>
            <a:t>Transaction processing systems</a:t>
          </a:r>
        </a:p>
      </dgm:t>
    </dgm:pt>
    <dgm:pt modelId="{64029132-395B-442A-B573-E3C07F49324A}" type="parTrans" cxnId="{CC0A9CAE-9E42-4D78-92CC-0D5324E0CF77}">
      <dgm:prSet/>
      <dgm:spPr/>
      <dgm:t>
        <a:bodyPr/>
        <a:lstStyle/>
        <a:p>
          <a:endParaRPr lang="en-US"/>
        </a:p>
      </dgm:t>
    </dgm:pt>
    <dgm:pt modelId="{23508BAA-597A-44EB-B925-65C30DBA7961}" type="sibTrans" cxnId="{CC0A9CAE-9E42-4D78-92CC-0D5324E0CF77}">
      <dgm:prSet/>
      <dgm:spPr/>
      <dgm:t>
        <a:bodyPr/>
        <a:lstStyle/>
        <a:p>
          <a:endParaRPr lang="en-US"/>
        </a:p>
      </dgm:t>
    </dgm:pt>
    <dgm:pt modelId="{389743E2-C7FB-4EFE-A191-28CE91B7FC5F}">
      <dgm:prSet/>
      <dgm:spPr/>
      <dgm:t>
        <a:bodyPr/>
        <a:lstStyle/>
        <a:p>
          <a:r>
            <a:rPr lang="en-US"/>
            <a:t>Information systems </a:t>
          </a:r>
        </a:p>
      </dgm:t>
    </dgm:pt>
    <dgm:pt modelId="{0F865848-A3B0-4EF1-9041-193F8A6A5E2E}" type="parTrans" cxnId="{D7BAC8DB-6B54-4DF6-8CE9-41FB122C4CA0}">
      <dgm:prSet/>
      <dgm:spPr/>
      <dgm:t>
        <a:bodyPr/>
        <a:lstStyle/>
        <a:p>
          <a:endParaRPr lang="en-US"/>
        </a:p>
      </dgm:t>
    </dgm:pt>
    <dgm:pt modelId="{95400AE8-079A-4659-85B2-CC9DAB98E408}" type="sibTrans" cxnId="{D7BAC8DB-6B54-4DF6-8CE9-41FB122C4CA0}">
      <dgm:prSet/>
      <dgm:spPr/>
      <dgm:t>
        <a:bodyPr/>
        <a:lstStyle/>
        <a:p>
          <a:endParaRPr lang="en-US"/>
        </a:p>
      </dgm:t>
    </dgm:pt>
    <dgm:pt modelId="{15E15BD0-B6CD-465F-80A7-F0CF290054D1}">
      <dgm:prSet/>
      <dgm:spPr/>
      <dgm:t>
        <a:bodyPr/>
        <a:lstStyle/>
        <a:p>
          <a:r>
            <a:rPr lang="en-US" dirty="0"/>
            <a:t>E-commerce systems;</a:t>
          </a:r>
        </a:p>
      </dgm:t>
    </dgm:pt>
    <dgm:pt modelId="{D0BBE13E-E88B-401F-BC42-AF630A27F271}" type="parTrans" cxnId="{0A5BB7BB-545C-4F0E-A937-1F7000AFFADD}">
      <dgm:prSet/>
      <dgm:spPr/>
      <dgm:t>
        <a:bodyPr/>
        <a:lstStyle/>
        <a:p>
          <a:endParaRPr lang="en-US"/>
        </a:p>
      </dgm:t>
    </dgm:pt>
    <dgm:pt modelId="{00EE35E1-2D86-4F62-823E-A72847573344}" type="sibTrans" cxnId="{0A5BB7BB-545C-4F0E-A937-1F7000AFFADD}">
      <dgm:prSet/>
      <dgm:spPr/>
      <dgm:t>
        <a:bodyPr/>
        <a:lstStyle/>
        <a:p>
          <a:endParaRPr lang="en-US"/>
        </a:p>
      </dgm:t>
    </dgm:pt>
    <dgm:pt modelId="{BC59812A-AE13-45A4-997F-64F95B21EA4E}">
      <dgm:prSet/>
      <dgm:spPr/>
      <dgm:t>
        <a:bodyPr/>
        <a:lstStyle/>
        <a:p>
          <a:r>
            <a:rPr lang="en-US" dirty="0"/>
            <a:t>Reservation systems.</a:t>
          </a:r>
        </a:p>
      </dgm:t>
    </dgm:pt>
    <dgm:pt modelId="{A17AE36B-3FE4-460B-8D5A-3011EF69819A}" type="parTrans" cxnId="{AE7DECA7-86FE-450E-942E-7453FD5064BF}">
      <dgm:prSet/>
      <dgm:spPr/>
      <dgm:t>
        <a:bodyPr/>
        <a:lstStyle/>
        <a:p>
          <a:endParaRPr lang="en-US"/>
        </a:p>
      </dgm:t>
    </dgm:pt>
    <dgm:pt modelId="{8741C50D-40D1-4FB5-BEBD-80CBCCB46CC6}" type="sibTrans" cxnId="{AE7DECA7-86FE-450E-942E-7453FD5064BF}">
      <dgm:prSet/>
      <dgm:spPr/>
      <dgm:t>
        <a:bodyPr/>
        <a:lstStyle/>
        <a:p>
          <a:endParaRPr lang="en-US"/>
        </a:p>
      </dgm:t>
    </dgm:pt>
    <dgm:pt modelId="{240C0F58-95DC-4F21-B890-96C7D52FB8BD}">
      <dgm:prSet/>
      <dgm:spPr/>
      <dgm:t>
        <a:bodyPr/>
        <a:lstStyle/>
        <a:p>
          <a:r>
            <a:rPr lang="en-US"/>
            <a:t>Language processing systems</a:t>
          </a:r>
        </a:p>
      </dgm:t>
    </dgm:pt>
    <dgm:pt modelId="{E2AF0EE4-596B-4029-94CD-DE5FB46F2910}" type="parTrans" cxnId="{ABFA02E2-B926-4F63-A3EE-3FF2DD49118F}">
      <dgm:prSet/>
      <dgm:spPr/>
      <dgm:t>
        <a:bodyPr/>
        <a:lstStyle/>
        <a:p>
          <a:endParaRPr lang="en-US"/>
        </a:p>
      </dgm:t>
    </dgm:pt>
    <dgm:pt modelId="{89A28A01-07BA-40FC-8C4C-AFB6E2DE8EC9}" type="sibTrans" cxnId="{ABFA02E2-B926-4F63-A3EE-3FF2DD49118F}">
      <dgm:prSet/>
      <dgm:spPr/>
      <dgm:t>
        <a:bodyPr/>
        <a:lstStyle/>
        <a:p>
          <a:endParaRPr lang="en-US"/>
        </a:p>
      </dgm:t>
    </dgm:pt>
    <dgm:pt modelId="{4CF10981-8BEB-4869-8100-8619C3E679C9}">
      <dgm:prSet/>
      <dgm:spPr/>
      <dgm:t>
        <a:bodyPr/>
        <a:lstStyle/>
        <a:p>
          <a:r>
            <a:rPr lang="en-US"/>
            <a:t>Compilers;</a:t>
          </a:r>
        </a:p>
      </dgm:t>
    </dgm:pt>
    <dgm:pt modelId="{CCDE27D4-40C2-429B-A6F6-40C941D50171}" type="parTrans" cxnId="{FB0F9089-978B-4951-B5DA-C303BA61AE00}">
      <dgm:prSet/>
      <dgm:spPr/>
      <dgm:t>
        <a:bodyPr/>
        <a:lstStyle/>
        <a:p>
          <a:endParaRPr lang="en-US"/>
        </a:p>
      </dgm:t>
    </dgm:pt>
    <dgm:pt modelId="{62FA6719-8C81-447C-9E3C-A9DAE541EB68}" type="sibTrans" cxnId="{FB0F9089-978B-4951-B5DA-C303BA61AE00}">
      <dgm:prSet/>
      <dgm:spPr/>
      <dgm:t>
        <a:bodyPr/>
        <a:lstStyle/>
        <a:p>
          <a:endParaRPr lang="en-US"/>
        </a:p>
      </dgm:t>
    </dgm:pt>
    <dgm:pt modelId="{3D5F10CC-D30A-4BE2-B538-2046AB09F35F}">
      <dgm:prSet/>
      <dgm:spPr/>
      <dgm:t>
        <a:bodyPr/>
        <a:lstStyle/>
        <a:p>
          <a:r>
            <a:rPr lang="en-US"/>
            <a:t>Command interpreters.</a:t>
          </a:r>
        </a:p>
      </dgm:t>
    </dgm:pt>
    <dgm:pt modelId="{06D0E5F8-DF87-421C-AB3C-E4C00B165009}" type="parTrans" cxnId="{4D10349D-58D2-459E-B10D-F13856728C91}">
      <dgm:prSet/>
      <dgm:spPr/>
      <dgm:t>
        <a:bodyPr/>
        <a:lstStyle/>
        <a:p>
          <a:endParaRPr lang="en-US"/>
        </a:p>
      </dgm:t>
    </dgm:pt>
    <dgm:pt modelId="{7C8A3FFC-69E5-462D-8E5B-61606620ACBA}" type="sibTrans" cxnId="{4D10349D-58D2-459E-B10D-F13856728C91}">
      <dgm:prSet/>
      <dgm:spPr/>
      <dgm:t>
        <a:bodyPr/>
        <a:lstStyle/>
        <a:p>
          <a:endParaRPr lang="en-US"/>
        </a:p>
      </dgm:t>
    </dgm:pt>
    <dgm:pt modelId="{E82FD85D-38E9-4D18-A5AB-D063ACCAD50E}" type="pres">
      <dgm:prSet presAssocID="{D009D0E9-44B7-46E2-AC87-42659C5E501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1F3B81E-8CF6-4F67-A558-C8B074FE716A}" type="pres">
      <dgm:prSet presAssocID="{440AAA8F-0FCB-44D2-AA51-3E2D5A58A9B6}" presName="linNode" presStyleCnt="0"/>
      <dgm:spPr/>
    </dgm:pt>
    <dgm:pt modelId="{6ECFF9F7-5D28-4CCE-BC2E-195347AF2BD8}" type="pres">
      <dgm:prSet presAssocID="{440AAA8F-0FCB-44D2-AA51-3E2D5A58A9B6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E0E8C5-794A-4CE6-8515-D233594AF0CD}" type="pres">
      <dgm:prSet presAssocID="{440AAA8F-0FCB-44D2-AA51-3E2D5A58A9B6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ADC1A1-424B-4CEC-AFBB-0475931B3903}" type="pres">
      <dgm:prSet presAssocID="{23508BAA-597A-44EB-B925-65C30DBA7961}" presName="sp" presStyleCnt="0"/>
      <dgm:spPr/>
    </dgm:pt>
    <dgm:pt modelId="{144CB0C4-A850-40CA-80EA-61BA5CB30AF7}" type="pres">
      <dgm:prSet presAssocID="{240C0F58-95DC-4F21-B890-96C7D52FB8BD}" presName="linNode" presStyleCnt="0"/>
      <dgm:spPr/>
    </dgm:pt>
    <dgm:pt modelId="{794E697E-92E0-46A4-B03F-4B57083FE2BB}" type="pres">
      <dgm:prSet presAssocID="{240C0F58-95DC-4F21-B890-96C7D52FB8BD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5C928D-4768-4FA3-81A5-0EF8F8D0AE1C}" type="pres">
      <dgm:prSet presAssocID="{240C0F58-95DC-4F21-B890-96C7D52FB8BD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0461AE8-D73B-449D-B7CE-A54BBF13CC03}" type="presOf" srcId="{240C0F58-95DC-4F21-B890-96C7D52FB8BD}" destId="{794E697E-92E0-46A4-B03F-4B57083FE2BB}" srcOrd="0" destOrd="0" presId="urn:microsoft.com/office/officeart/2005/8/layout/vList5"/>
    <dgm:cxn modelId="{D7BAC8DB-6B54-4DF6-8CE9-41FB122C4CA0}" srcId="{440AAA8F-0FCB-44D2-AA51-3E2D5A58A9B6}" destId="{389743E2-C7FB-4EFE-A191-28CE91B7FC5F}" srcOrd="0" destOrd="0" parTransId="{0F865848-A3B0-4EF1-9041-193F8A6A5E2E}" sibTransId="{95400AE8-079A-4659-85B2-CC9DAB98E408}"/>
    <dgm:cxn modelId="{AE7DECA7-86FE-450E-942E-7453FD5064BF}" srcId="{440AAA8F-0FCB-44D2-AA51-3E2D5A58A9B6}" destId="{BC59812A-AE13-45A4-997F-64F95B21EA4E}" srcOrd="2" destOrd="0" parTransId="{A17AE36B-3FE4-460B-8D5A-3011EF69819A}" sibTransId="{8741C50D-40D1-4FB5-BEBD-80CBCCB46CC6}"/>
    <dgm:cxn modelId="{FB0F9089-978B-4951-B5DA-C303BA61AE00}" srcId="{240C0F58-95DC-4F21-B890-96C7D52FB8BD}" destId="{4CF10981-8BEB-4869-8100-8619C3E679C9}" srcOrd="0" destOrd="0" parTransId="{CCDE27D4-40C2-429B-A6F6-40C941D50171}" sibTransId="{62FA6719-8C81-447C-9E3C-A9DAE541EB68}"/>
    <dgm:cxn modelId="{4D10349D-58D2-459E-B10D-F13856728C91}" srcId="{240C0F58-95DC-4F21-B890-96C7D52FB8BD}" destId="{3D5F10CC-D30A-4BE2-B538-2046AB09F35F}" srcOrd="1" destOrd="0" parTransId="{06D0E5F8-DF87-421C-AB3C-E4C00B165009}" sibTransId="{7C8A3FFC-69E5-462D-8E5B-61606620ACBA}"/>
    <dgm:cxn modelId="{0A5BB7BB-545C-4F0E-A937-1F7000AFFADD}" srcId="{440AAA8F-0FCB-44D2-AA51-3E2D5A58A9B6}" destId="{15E15BD0-B6CD-465F-80A7-F0CF290054D1}" srcOrd="1" destOrd="0" parTransId="{D0BBE13E-E88B-401F-BC42-AF630A27F271}" sibTransId="{00EE35E1-2D86-4F62-823E-A72847573344}"/>
    <dgm:cxn modelId="{3500AD67-8069-4A12-B154-A2F4480745FE}" type="presOf" srcId="{BC59812A-AE13-45A4-997F-64F95B21EA4E}" destId="{9FE0E8C5-794A-4CE6-8515-D233594AF0CD}" srcOrd="0" destOrd="2" presId="urn:microsoft.com/office/officeart/2005/8/layout/vList5"/>
    <dgm:cxn modelId="{447CF250-C086-44CE-8236-47883F3F27CE}" type="presOf" srcId="{D009D0E9-44B7-46E2-AC87-42659C5E5014}" destId="{E82FD85D-38E9-4D18-A5AB-D063ACCAD50E}" srcOrd="0" destOrd="0" presId="urn:microsoft.com/office/officeart/2005/8/layout/vList5"/>
    <dgm:cxn modelId="{3464BA45-47A6-4CE0-A0AF-611A666BFE5A}" type="presOf" srcId="{440AAA8F-0FCB-44D2-AA51-3E2D5A58A9B6}" destId="{6ECFF9F7-5D28-4CCE-BC2E-195347AF2BD8}" srcOrd="0" destOrd="0" presId="urn:microsoft.com/office/officeart/2005/8/layout/vList5"/>
    <dgm:cxn modelId="{ABFA02E2-B926-4F63-A3EE-3FF2DD49118F}" srcId="{D009D0E9-44B7-46E2-AC87-42659C5E5014}" destId="{240C0F58-95DC-4F21-B890-96C7D52FB8BD}" srcOrd="1" destOrd="0" parTransId="{E2AF0EE4-596B-4029-94CD-DE5FB46F2910}" sibTransId="{89A28A01-07BA-40FC-8C4C-AFB6E2DE8EC9}"/>
    <dgm:cxn modelId="{5C987C94-0801-4F02-B3B6-24B0CE074F22}" type="presOf" srcId="{4CF10981-8BEB-4869-8100-8619C3E679C9}" destId="{905C928D-4768-4FA3-81A5-0EF8F8D0AE1C}" srcOrd="0" destOrd="0" presId="urn:microsoft.com/office/officeart/2005/8/layout/vList5"/>
    <dgm:cxn modelId="{34DBFA1D-D0DB-40E8-AFCF-99A9A5581BAA}" type="presOf" srcId="{389743E2-C7FB-4EFE-A191-28CE91B7FC5F}" destId="{9FE0E8C5-794A-4CE6-8515-D233594AF0CD}" srcOrd="0" destOrd="0" presId="urn:microsoft.com/office/officeart/2005/8/layout/vList5"/>
    <dgm:cxn modelId="{CC0A9CAE-9E42-4D78-92CC-0D5324E0CF77}" srcId="{D009D0E9-44B7-46E2-AC87-42659C5E5014}" destId="{440AAA8F-0FCB-44D2-AA51-3E2D5A58A9B6}" srcOrd="0" destOrd="0" parTransId="{64029132-395B-442A-B573-E3C07F49324A}" sibTransId="{23508BAA-597A-44EB-B925-65C30DBA7961}"/>
    <dgm:cxn modelId="{5CD7F084-F880-424D-ABB8-0ACA99A7F7E8}" type="presOf" srcId="{3D5F10CC-D30A-4BE2-B538-2046AB09F35F}" destId="{905C928D-4768-4FA3-81A5-0EF8F8D0AE1C}" srcOrd="0" destOrd="1" presId="urn:microsoft.com/office/officeart/2005/8/layout/vList5"/>
    <dgm:cxn modelId="{6F64B547-02BB-4D92-BE5F-775FE6B9EB82}" type="presOf" srcId="{15E15BD0-B6CD-465F-80A7-F0CF290054D1}" destId="{9FE0E8C5-794A-4CE6-8515-D233594AF0CD}" srcOrd="0" destOrd="1" presId="urn:microsoft.com/office/officeart/2005/8/layout/vList5"/>
    <dgm:cxn modelId="{9133B4E7-AD8A-466A-B17F-115CFFDBCB6F}" type="presParOf" srcId="{E82FD85D-38E9-4D18-A5AB-D063ACCAD50E}" destId="{A1F3B81E-8CF6-4F67-A558-C8B074FE716A}" srcOrd="0" destOrd="0" presId="urn:microsoft.com/office/officeart/2005/8/layout/vList5"/>
    <dgm:cxn modelId="{5B955E3D-1782-4945-8C6B-FBE46A8B9DC7}" type="presParOf" srcId="{A1F3B81E-8CF6-4F67-A558-C8B074FE716A}" destId="{6ECFF9F7-5D28-4CCE-BC2E-195347AF2BD8}" srcOrd="0" destOrd="0" presId="urn:microsoft.com/office/officeart/2005/8/layout/vList5"/>
    <dgm:cxn modelId="{AC5A849F-D059-4D3B-8E2B-70D5AFFF7A99}" type="presParOf" srcId="{A1F3B81E-8CF6-4F67-A558-C8B074FE716A}" destId="{9FE0E8C5-794A-4CE6-8515-D233594AF0CD}" srcOrd="1" destOrd="0" presId="urn:microsoft.com/office/officeart/2005/8/layout/vList5"/>
    <dgm:cxn modelId="{E5BC7AD4-A8C1-40B1-9582-829A9032D347}" type="presParOf" srcId="{E82FD85D-38E9-4D18-A5AB-D063ACCAD50E}" destId="{36ADC1A1-424B-4CEC-AFBB-0475931B3903}" srcOrd="1" destOrd="0" presId="urn:microsoft.com/office/officeart/2005/8/layout/vList5"/>
    <dgm:cxn modelId="{E911623E-1EB4-4D5C-BE4D-472ADF92FCD7}" type="presParOf" srcId="{E82FD85D-38E9-4D18-A5AB-D063ACCAD50E}" destId="{144CB0C4-A850-40CA-80EA-61BA5CB30AF7}" srcOrd="2" destOrd="0" presId="urn:microsoft.com/office/officeart/2005/8/layout/vList5"/>
    <dgm:cxn modelId="{2985A500-7BF2-4958-A47E-D42253890A4F}" type="presParOf" srcId="{144CB0C4-A850-40CA-80EA-61BA5CB30AF7}" destId="{794E697E-92E0-46A4-B03F-4B57083FE2BB}" srcOrd="0" destOrd="0" presId="urn:microsoft.com/office/officeart/2005/8/layout/vList5"/>
    <dgm:cxn modelId="{E26FB642-8D18-403D-A4FC-F618A67EA969}" type="presParOf" srcId="{144CB0C4-A850-40CA-80EA-61BA5CB30AF7}" destId="{905C928D-4768-4FA3-81A5-0EF8F8D0AE1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0FC8FF-9CD9-4E68-96DD-A5C8D9BD4E02}">
      <dsp:nvSpPr>
        <dsp:cNvPr id="0" name=""/>
        <dsp:cNvSpPr/>
      </dsp:nvSpPr>
      <dsp:spPr>
        <a:xfrm rot="5400000">
          <a:off x="5160327" y="-2086455"/>
          <a:ext cx="871601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/>
            <a:t>Data-centered applications that </a:t>
          </a:r>
          <a:r>
            <a:rPr lang="en-US" sz="1700" b="1" i="1" kern="1200"/>
            <a:t>process user requests </a:t>
          </a:r>
          <a:r>
            <a:rPr lang="en-US" sz="1700" kern="1200"/>
            <a:t>and update information in a system database.</a:t>
          </a:r>
        </a:p>
      </dsp:txBody>
      <dsp:txXfrm rot="-5400000">
        <a:off x="2962656" y="153764"/>
        <a:ext cx="5224396" cy="786505"/>
      </dsp:txXfrm>
    </dsp:sp>
    <dsp:sp modelId="{C9FE75FE-B801-42F6-BC9B-3ABBB3808233}">
      <dsp:nvSpPr>
        <dsp:cNvPr id="0" name=""/>
        <dsp:cNvSpPr/>
      </dsp:nvSpPr>
      <dsp:spPr>
        <a:xfrm>
          <a:off x="0" y="2265"/>
          <a:ext cx="2962656" cy="108950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/>
            <a:t>Transaction processing applications</a:t>
          </a:r>
          <a:endParaRPr lang="en-US" sz="2200" kern="1200"/>
        </a:p>
      </dsp:txBody>
      <dsp:txXfrm>
        <a:off x="53185" y="55450"/>
        <a:ext cx="2856286" cy="983131"/>
      </dsp:txXfrm>
    </dsp:sp>
    <dsp:sp modelId="{A3FC1DB1-6C09-499A-96A5-4CBAED2C24A5}">
      <dsp:nvSpPr>
        <dsp:cNvPr id="0" name=""/>
        <dsp:cNvSpPr/>
      </dsp:nvSpPr>
      <dsp:spPr>
        <a:xfrm rot="5400000">
          <a:off x="5160327" y="-942478"/>
          <a:ext cx="871601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/>
            <a:t>Applications where the </a:t>
          </a:r>
          <a:r>
            <a:rPr lang="en-US" sz="1700" b="1" i="1" kern="1200"/>
            <a:t>users’ intentions are specified in a formal language</a:t>
          </a:r>
          <a:r>
            <a:rPr lang="en-US" sz="1700" kern="1200"/>
            <a:t> that is processed and interpreted by the system.</a:t>
          </a:r>
        </a:p>
      </dsp:txBody>
      <dsp:txXfrm rot="-5400000">
        <a:off x="2962656" y="1297741"/>
        <a:ext cx="5224396" cy="786505"/>
      </dsp:txXfrm>
    </dsp:sp>
    <dsp:sp modelId="{81ECA536-686C-41F1-8B1A-4A1EC2CB0BBE}">
      <dsp:nvSpPr>
        <dsp:cNvPr id="0" name=""/>
        <dsp:cNvSpPr/>
      </dsp:nvSpPr>
      <dsp:spPr>
        <a:xfrm>
          <a:off x="0" y="1146242"/>
          <a:ext cx="2962656" cy="108950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/>
            <a:t>Language processing systems</a:t>
          </a:r>
          <a:endParaRPr lang="en-US" sz="2200" kern="1200"/>
        </a:p>
      </dsp:txBody>
      <dsp:txXfrm>
        <a:off x="53185" y="1199427"/>
        <a:ext cx="2856286" cy="983131"/>
      </dsp:txXfrm>
    </dsp:sp>
    <dsp:sp modelId="{80E27A09-2173-4817-A44B-6F75AA34950F}">
      <dsp:nvSpPr>
        <dsp:cNvPr id="0" name=""/>
        <dsp:cNvSpPr/>
      </dsp:nvSpPr>
      <dsp:spPr>
        <a:xfrm rot="5400000">
          <a:off x="5160327" y="201497"/>
          <a:ext cx="871601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 dirty="0"/>
            <a:t>Data driven applications that process data in batches </a:t>
          </a:r>
          <a:r>
            <a:rPr lang="en-US" sz="1700" b="1" i="1" kern="1200" dirty="0"/>
            <a:t>without explicit user intervention </a:t>
          </a:r>
          <a:r>
            <a:rPr lang="en-US" sz="1700" kern="1200" dirty="0"/>
            <a:t>during the processing.</a:t>
          </a:r>
        </a:p>
      </dsp:txBody>
      <dsp:txXfrm rot="-5400000">
        <a:off x="2962656" y="2441716"/>
        <a:ext cx="5224396" cy="786505"/>
      </dsp:txXfrm>
    </dsp:sp>
    <dsp:sp modelId="{BA3FFC99-D645-4826-8ABF-55DE93839252}">
      <dsp:nvSpPr>
        <dsp:cNvPr id="0" name=""/>
        <dsp:cNvSpPr/>
      </dsp:nvSpPr>
      <dsp:spPr>
        <a:xfrm>
          <a:off x="0" y="2374306"/>
          <a:ext cx="2962656" cy="108950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/>
            <a:t>Data processing applications</a:t>
          </a:r>
          <a:endParaRPr lang="en-US" sz="2200" kern="1200" dirty="0"/>
        </a:p>
      </dsp:txBody>
      <dsp:txXfrm>
        <a:off x="53185" y="2427491"/>
        <a:ext cx="2856286" cy="983131"/>
      </dsp:txXfrm>
    </dsp:sp>
    <dsp:sp modelId="{366E2A66-5613-4846-B646-F8B7249D6A75}">
      <dsp:nvSpPr>
        <dsp:cNvPr id="0" name=""/>
        <dsp:cNvSpPr/>
      </dsp:nvSpPr>
      <dsp:spPr>
        <a:xfrm rot="5400000">
          <a:off x="5160327" y="1345474"/>
          <a:ext cx="871601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 dirty="0"/>
            <a:t>Applications where </a:t>
          </a:r>
          <a:r>
            <a:rPr lang="en-US" sz="1700" b="1" i="1" kern="1200" dirty="0"/>
            <a:t>system actions depend on interpreting events </a:t>
          </a:r>
          <a:r>
            <a:rPr lang="en-US" sz="1700" kern="1200" dirty="0"/>
            <a:t>from the system’s environment.</a:t>
          </a:r>
        </a:p>
      </dsp:txBody>
      <dsp:txXfrm rot="-5400000">
        <a:off x="2962656" y="3585693"/>
        <a:ext cx="5224396" cy="786505"/>
      </dsp:txXfrm>
    </dsp:sp>
    <dsp:sp modelId="{762941B0-7CCD-42DA-A8C8-9A9CDDA29902}">
      <dsp:nvSpPr>
        <dsp:cNvPr id="0" name=""/>
        <dsp:cNvSpPr/>
      </dsp:nvSpPr>
      <dsp:spPr>
        <a:xfrm>
          <a:off x="0" y="3434195"/>
          <a:ext cx="2962656" cy="108950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/>
            <a:t>Event processing systems</a:t>
          </a:r>
          <a:endParaRPr lang="en-US" sz="2200" kern="1200"/>
        </a:p>
      </dsp:txBody>
      <dsp:txXfrm>
        <a:off x="53185" y="3487380"/>
        <a:ext cx="2856286" cy="98313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E0E8C5-794A-4CE6-8515-D233594AF0CD}">
      <dsp:nvSpPr>
        <dsp:cNvPr id="0" name=""/>
        <dsp:cNvSpPr/>
      </dsp:nvSpPr>
      <dsp:spPr>
        <a:xfrm rot="5400000">
          <a:off x="4713034" y="-1529550"/>
          <a:ext cx="1766186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100" kern="1200"/>
            <a:t>Information systems </a:t>
          </a:r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100" kern="1200" dirty="0"/>
            <a:t>E-commerce systems;</a:t>
          </a:r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100" kern="1200" dirty="0"/>
            <a:t>Reservation systems.</a:t>
          </a:r>
        </a:p>
      </dsp:txBody>
      <dsp:txXfrm rot="-5400000">
        <a:off x="2962655" y="307047"/>
        <a:ext cx="5180726" cy="1593750"/>
      </dsp:txXfrm>
    </dsp:sp>
    <dsp:sp modelId="{6ECFF9F7-5D28-4CCE-BC2E-195347AF2BD8}">
      <dsp:nvSpPr>
        <dsp:cNvPr id="0" name=""/>
        <dsp:cNvSpPr/>
      </dsp:nvSpPr>
      <dsp:spPr>
        <a:xfrm>
          <a:off x="0" y="55"/>
          <a:ext cx="2962656" cy="220773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/>
            <a:t>Transaction processing systems</a:t>
          </a:r>
        </a:p>
      </dsp:txBody>
      <dsp:txXfrm>
        <a:off x="107773" y="107828"/>
        <a:ext cx="2747110" cy="1992186"/>
      </dsp:txXfrm>
    </dsp:sp>
    <dsp:sp modelId="{905C928D-4768-4FA3-81A5-0EF8F8D0AE1C}">
      <dsp:nvSpPr>
        <dsp:cNvPr id="0" name=""/>
        <dsp:cNvSpPr/>
      </dsp:nvSpPr>
      <dsp:spPr>
        <a:xfrm rot="5400000">
          <a:off x="4713034" y="788569"/>
          <a:ext cx="1766186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100" kern="1200"/>
            <a:t>Compilers;</a:t>
          </a:r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100" kern="1200"/>
            <a:t>Command interpreters.</a:t>
          </a:r>
        </a:p>
      </dsp:txBody>
      <dsp:txXfrm rot="-5400000">
        <a:off x="2962655" y="2625166"/>
        <a:ext cx="5180726" cy="1593750"/>
      </dsp:txXfrm>
    </dsp:sp>
    <dsp:sp modelId="{794E697E-92E0-46A4-B03F-4B57083FE2BB}">
      <dsp:nvSpPr>
        <dsp:cNvPr id="0" name=""/>
        <dsp:cNvSpPr/>
      </dsp:nvSpPr>
      <dsp:spPr>
        <a:xfrm>
          <a:off x="0" y="2318174"/>
          <a:ext cx="2962656" cy="220773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/>
            <a:t>Language processing systems</a:t>
          </a:r>
        </a:p>
      </dsp:txBody>
      <dsp:txXfrm>
        <a:off x="107773" y="2425947"/>
        <a:ext cx="2747110" cy="19921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2048" units="cm"/>
          <inkml:channel name="Y" type="integer" max="2048" units="cm"/>
          <inkml:channel name="F" type="integer" max="2047" units="in"/>
          <inkml:channel name="T" type="integer" max="2.14748E9" units="dev"/>
        </inkml:traceFormat>
        <inkml:channelProperties>
          <inkml:channelProperty channel="X" name="resolution" value="393.84616" units="1/cm"/>
          <inkml:channelProperty channel="Y" name="resolution" value="393.84616" units="1/cm"/>
          <inkml:channelProperty channel="F" name="resolution" value="999.51166" units="1/in"/>
          <inkml:channelProperty channel="T" name="resolution" value="1" units="1/dev"/>
        </inkml:channelProperties>
      </inkml:inkSource>
      <inkml:timestamp xml:id="ts0" timeString="2023-10-16T19:15:38.764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173C59E0-CA68-4DF0-956D-DAA4BE64B2BE}" emma:medium="tactile" emma:mode="ink">
          <msink:context xmlns:msink="http://schemas.microsoft.com/ink/2010/main" type="writingRegion" rotatedBoundingBox="16538,5272 16903,5272 16903,6003 16538,6003"/>
        </emma:interpretation>
      </emma:emma>
    </inkml:annotationXML>
    <inkml:traceGroup>
      <inkml:annotationXML>
        <emma:emma xmlns:emma="http://www.w3.org/2003/04/emma" version="1.0">
          <emma:interpretation id="{35ED6496-962F-443A-AD0F-28B7AF7ED386}" emma:medium="tactile" emma:mode="ink">
            <msink:context xmlns:msink="http://schemas.microsoft.com/ink/2010/main" type="paragraph" rotatedBoundingBox="16538,5272 16903,5272 16903,6003 16538,6003" alignmentLevel="1"/>
          </emma:interpretation>
        </emma:emma>
      </inkml:annotationXML>
      <inkml:traceGroup>
        <inkml:annotationXML>
          <emma:emma xmlns:emma="http://www.w3.org/2003/04/emma" version="1.0">
            <emma:interpretation id="{EC25F616-ABBB-4909-9E34-16D1D012B0A9}" emma:medium="tactile" emma:mode="ink">
              <msink:context xmlns:msink="http://schemas.microsoft.com/ink/2010/main" type="line" rotatedBoundingBox="16538,5272 16903,5272 16903,6003 16538,6003"/>
            </emma:interpretation>
          </emma:emma>
        </inkml:annotationXML>
        <inkml:traceGroup>
          <inkml:annotationXML>
            <emma:emma xmlns:emma="http://www.w3.org/2003/04/emma" version="1.0">
              <emma:interpretation id="{A11E0198-11EB-44E0-9686-E6A0AD0AF959}" emma:medium="tactile" emma:mode="ink">
                <msink:context xmlns:msink="http://schemas.microsoft.com/ink/2010/main" type="inkWord" rotatedBoundingBox="16538,5272 16903,5272 16903,6003 16538,6003"/>
              </emma:interpretation>
              <emma:one-of disjunction-type="recognition" id="oneOf0">
                <emma:interpretation id="interp0" emma:lang="" emma:confidence="0.5">
                  <emma:literal>.</emma:literal>
                </emma:interpretation>
                <emma:interpretation id="interp1" emma:lang="" emma:confidence="0">
                  <emma:literal>\</emma:literal>
                </emma:interpretation>
                <emma:interpretation id="interp2" emma:lang="" emma:confidence="0">
                  <emma:literal>,</emma:literal>
                </emma:interpretation>
                <emma:interpretation id="interp3" emma:lang="" emma:confidence="0">
                  <emma:literal>)</emma:literal>
                </emma:interpretation>
                <emma:interpretation id="interp4" emma:lang="" emma:confidence="0">
                  <emma:literal>:</emma:literal>
                </emma:interpretation>
              </emma:one-of>
            </emma:emma>
          </inkml:annotationXML>
          <inkml:trace contextRef="#ctx0" brushRef="#br0">365 731 5 0,'-23'-51'5'0,"0"12"3"0,0 14 4 0,0-27 3 0,1-12 1 16,22 13-5-16,-46 0-5 0,0-14-6 0,24 14-4 0,-1-26-9 15,-23 13-5-15,23-13 1 0,-22 13-8 0</inkml:trace>
        </inkml:traceGroup>
      </inkml:traceGroup>
    </inkml:traceGroup>
  </inkml:traceGroup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60529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>
            <a:lvl1pPr marL="228600" indent="-228600">
              <a:buFont typeface="Wingdings" panose="05000000000000000000" pitchFamily="2" charset="2"/>
              <a:buChar char="v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 userDrawn="1"/>
        </p:nvSpPr>
        <p:spPr>
          <a:xfrm>
            <a:off x="4455391" y="63941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1795462"/>
          </a:xfrm>
        </p:spPr>
        <p:txBody>
          <a:bodyPr anchor="b"/>
          <a:lstStyle>
            <a:lvl1pPr>
              <a:defRPr sz="6000">
                <a:solidFill>
                  <a:srgbClr val="FAC748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76651"/>
            <a:ext cx="10515600" cy="196214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12/1/2023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>
            <a:lvl1pPr marL="228600" indent="-228600">
              <a:buFont typeface="Wingdings" panose="05000000000000000000" pitchFamily="2" charset="2"/>
              <a:buChar char="v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12/1/2023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600"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5828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658888" cy="1281113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/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8658888" cy="435133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88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271341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8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658888" cy="1281113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/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8658888" cy="435133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“Click </a:t>
            </a:r>
            <a:r>
              <a:rPr lang="en-US" dirty="0"/>
              <a:t>to edit Master text </a:t>
            </a:r>
            <a:r>
              <a:rPr lang="en-US" dirty="0" smtClean="0"/>
              <a:t>styles”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88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271341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47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8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0" indent="0" algn="ctr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.pd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d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10.pd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12.pd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4.pdf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6.pdf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4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customXml" Target="../ink/ink1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3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Relationship Id="rId9" Type="http://schemas.openxmlformats.org/officeDocument/2006/relationships/image" Target="../media/image1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013989" y="3214540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Yasser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Abdelhamid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581745" y="2455568"/>
            <a:ext cx="542430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Software Engineering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153908" y="5843657"/>
            <a:ext cx="233579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 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256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382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Software Engineering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sz="2400" dirty="0"/>
              <a:t>Architectural </a:t>
            </a:r>
            <a:r>
              <a:rPr lang="en-US" sz="2400" dirty="0" smtClean="0"/>
              <a:t>Design</a:t>
            </a:r>
          </a:p>
          <a:p>
            <a:pPr lvl="0"/>
            <a:r>
              <a:rPr lang="en-US" sz="2400" dirty="0" smtClean="0"/>
              <a:t>Software Architecture</a:t>
            </a:r>
          </a:p>
          <a:p>
            <a:pPr lvl="0"/>
            <a:r>
              <a:rPr lang="en-US" sz="2400" dirty="0" smtClean="0"/>
              <a:t>Application Architecture</a:t>
            </a:r>
            <a:endParaRPr lang="en-US" sz="24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0" y="1259065"/>
            <a:ext cx="676864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Lecture 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Software architecture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3600" dirty="0">
                <a:solidFill>
                  <a:schemeClr val="accent1"/>
                </a:solidFill>
              </a:rPr>
              <a:t>Architectural design is </a:t>
            </a:r>
            <a:r>
              <a:rPr lang="en-GB" sz="3600" dirty="0" smtClean="0"/>
              <a:t>identifying</a:t>
            </a:r>
          </a:p>
          <a:p>
            <a:pPr lvl="2"/>
            <a:r>
              <a:rPr lang="en-GB" sz="2800" dirty="0" smtClean="0"/>
              <a:t>The sub-systems </a:t>
            </a:r>
            <a:endParaRPr lang="en-GB" sz="2800" dirty="0"/>
          </a:p>
          <a:p>
            <a:pPr lvl="2"/>
            <a:r>
              <a:rPr lang="en-GB" sz="2800" dirty="0"/>
              <a:t>Sub-system control </a:t>
            </a:r>
          </a:p>
          <a:p>
            <a:pPr lvl="2"/>
            <a:r>
              <a:rPr lang="en-GB" sz="2800" dirty="0"/>
              <a:t>Sub-system communication</a:t>
            </a:r>
          </a:p>
          <a:p>
            <a:pPr lvl="0"/>
            <a:endParaRPr lang="en-US" sz="3600" dirty="0"/>
          </a:p>
        </p:txBody>
      </p:sp>
      <p:sp>
        <p:nvSpPr>
          <p:cNvPr id="4" name="Rectangle 3"/>
          <p:cNvSpPr/>
          <p:nvPr/>
        </p:nvSpPr>
        <p:spPr>
          <a:xfrm>
            <a:off x="1733693" y="4979356"/>
            <a:ext cx="1469572" cy="62048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Specification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6599607" y="5039227"/>
            <a:ext cx="1621971" cy="500743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Design</a:t>
            </a:r>
          </a:p>
        </p:txBody>
      </p:sp>
      <p:sp>
        <p:nvSpPr>
          <p:cNvPr id="6" name="Rectangle 5"/>
          <p:cNvSpPr/>
          <p:nvPr/>
        </p:nvSpPr>
        <p:spPr>
          <a:xfrm>
            <a:off x="4139436" y="4979356"/>
            <a:ext cx="1469572" cy="62048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Architecture </a:t>
            </a:r>
          </a:p>
        </p:txBody>
      </p:sp>
      <p:cxnSp>
        <p:nvCxnSpPr>
          <p:cNvPr id="7" name="Straight Arrow Connector 6"/>
          <p:cNvCxnSpPr>
            <a:stCxn id="4" idx="3"/>
            <a:endCxn id="6" idx="1"/>
          </p:cNvCxnSpPr>
          <p:nvPr/>
        </p:nvCxnSpPr>
        <p:spPr>
          <a:xfrm>
            <a:off x="3203265" y="5289599"/>
            <a:ext cx="936171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>
            <a:stCxn id="6" idx="3"/>
            <a:endCxn id="5" idx="1"/>
          </p:cNvCxnSpPr>
          <p:nvPr/>
        </p:nvCxnSpPr>
        <p:spPr>
          <a:xfrm>
            <a:off x="5609008" y="5289599"/>
            <a:ext cx="990599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7874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Architectural Design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3200" dirty="0"/>
              <a:t>An early stage of the system design process.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Represents the </a:t>
            </a:r>
            <a:r>
              <a:rPr lang="en-GB" sz="3200" dirty="0"/>
              <a:t>link between specification and design processes.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Often carried </a:t>
            </a:r>
            <a:r>
              <a:rPr lang="en-GB" sz="3200" dirty="0"/>
              <a:t>out in parallel with some specification activities.</a:t>
            </a:r>
          </a:p>
          <a:p>
            <a:endParaRPr lang="en-US" sz="3200" dirty="0"/>
          </a:p>
        </p:txBody>
      </p:sp>
      <p:sp>
        <p:nvSpPr>
          <p:cNvPr id="4" name="Rectangle 3"/>
          <p:cNvSpPr/>
          <p:nvPr/>
        </p:nvSpPr>
        <p:spPr>
          <a:xfrm>
            <a:off x="1733693" y="4979356"/>
            <a:ext cx="1469572" cy="62048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Specification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6599607" y="5039227"/>
            <a:ext cx="1621971" cy="500743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Design</a:t>
            </a:r>
          </a:p>
        </p:txBody>
      </p:sp>
      <p:sp>
        <p:nvSpPr>
          <p:cNvPr id="6" name="Rectangle 5"/>
          <p:cNvSpPr/>
          <p:nvPr/>
        </p:nvSpPr>
        <p:spPr>
          <a:xfrm>
            <a:off x="4139436" y="4979356"/>
            <a:ext cx="1469572" cy="62048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Architecture </a:t>
            </a:r>
          </a:p>
        </p:txBody>
      </p:sp>
      <p:cxnSp>
        <p:nvCxnSpPr>
          <p:cNvPr id="7" name="Straight Arrow Connector 6"/>
          <p:cNvCxnSpPr>
            <a:stCxn id="4" idx="3"/>
            <a:endCxn id="6" idx="1"/>
          </p:cNvCxnSpPr>
          <p:nvPr/>
        </p:nvCxnSpPr>
        <p:spPr>
          <a:xfrm>
            <a:off x="3203265" y="5289599"/>
            <a:ext cx="936171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>
            <a:stCxn id="6" idx="3"/>
            <a:endCxn id="5" idx="1"/>
          </p:cNvCxnSpPr>
          <p:nvPr/>
        </p:nvCxnSpPr>
        <p:spPr>
          <a:xfrm>
            <a:off x="5609008" y="5289599"/>
            <a:ext cx="990599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1533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architecture of a packing robot control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2" descr="6"/>
          <p:cNvPicPr>
            <a:picLocks noChangeAspect="1" noChangeArrowheads="1"/>
          </p:cNvPicPr>
          <p:nvPr/>
        </p:nvPicPr>
        <mc:AlternateContent xmlns:mc="http://schemas.openxmlformats.org/markup-compatibility/2006">
          <mc:Choice xmlns="" xmlns:mv="urn:schemas-microsoft-com:mac:vml" xmlns:ma="http://schemas.microsoft.com/office/mac/drawingml/2008/main" Requires="ma">
            <p:blipFill>
              <a:blip r:embed="rId4"/>
              <a:srcRect b="-8765"/>
              <a:stretch>
                <a:fillRect/>
              </a:stretch>
            </p:blipFill>
          </mc:Choice>
          <mc:Fallback>
            <p:blipFill>
              <a:blip r:embed="rId5"/>
              <a:srcRect b="-8765"/>
              <a:stretch>
                <a:fillRect/>
              </a:stretch>
            </p:blipFill>
          </mc:Fallback>
        </mc:AlternateContent>
        <p:spPr bwMode="auto">
          <a:xfrm>
            <a:off x="2518802" y="1855509"/>
            <a:ext cx="4218882" cy="4089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14667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Architectural Abstraction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Architecture in the small </a:t>
            </a:r>
            <a:r>
              <a:rPr lang="en-US" sz="3600" dirty="0"/>
              <a:t>is concerned with the architecture of </a:t>
            </a:r>
            <a:r>
              <a:rPr lang="en-US" sz="3600" b="1" dirty="0"/>
              <a:t>individual programs</a:t>
            </a:r>
            <a:r>
              <a:rPr lang="en-US" sz="3600" dirty="0"/>
              <a:t>. </a:t>
            </a:r>
            <a:endParaRPr lang="en-US" sz="3600" dirty="0" smtClean="0"/>
          </a:p>
          <a:p>
            <a:r>
              <a:rPr lang="en-US" sz="3600" dirty="0" smtClean="0"/>
              <a:t>At </a:t>
            </a:r>
            <a:r>
              <a:rPr lang="en-US" sz="3600" dirty="0"/>
              <a:t>this level, we are </a:t>
            </a:r>
            <a:r>
              <a:rPr lang="en-US" sz="3600" b="1" dirty="0"/>
              <a:t>concerned with the way that an individual program is decomposed into components </a:t>
            </a:r>
            <a:r>
              <a:rPr lang="en-US" sz="3600" dirty="0"/>
              <a:t>(modules) .  </a:t>
            </a:r>
            <a:endParaRPr lang="en-GB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643066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Architectural Abstraction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Architecture in the large </a:t>
            </a:r>
            <a:r>
              <a:rPr lang="en-US" sz="3600" dirty="0"/>
              <a:t>is concerned with:</a:t>
            </a:r>
          </a:p>
          <a:p>
            <a:pPr lvl="1"/>
            <a:r>
              <a:rPr lang="en-US" sz="3200" dirty="0"/>
              <a:t> </a:t>
            </a:r>
            <a:r>
              <a:rPr lang="en-US" sz="3200" dirty="0" smtClean="0"/>
              <a:t>The architecture </a:t>
            </a:r>
            <a:r>
              <a:rPr lang="en-US" sz="3200" dirty="0"/>
              <a:t>of </a:t>
            </a:r>
            <a:r>
              <a:rPr lang="en-US" sz="3200" b="1" dirty="0"/>
              <a:t>complex enterprise systems </a:t>
            </a:r>
            <a:r>
              <a:rPr lang="en-US" sz="3200" dirty="0"/>
              <a:t>that include </a:t>
            </a:r>
            <a:r>
              <a:rPr lang="en-US" sz="3200" i="1" dirty="0"/>
              <a:t>other systems</a:t>
            </a:r>
            <a:r>
              <a:rPr lang="en-US" sz="3200" dirty="0"/>
              <a:t>, </a:t>
            </a:r>
            <a:r>
              <a:rPr lang="en-US" sz="3200" i="1" dirty="0"/>
              <a:t>programs</a:t>
            </a:r>
            <a:r>
              <a:rPr lang="en-US" sz="3200" dirty="0"/>
              <a:t>, and </a:t>
            </a:r>
            <a:r>
              <a:rPr lang="en-US" sz="3200" i="1" dirty="0"/>
              <a:t>program components</a:t>
            </a:r>
            <a:r>
              <a:rPr lang="en-US" sz="3200" dirty="0"/>
              <a:t>. </a:t>
            </a:r>
          </a:p>
          <a:p>
            <a:pPr lvl="1"/>
            <a:r>
              <a:rPr lang="en-US" sz="3200" dirty="0"/>
              <a:t>These complex enterprise systems</a:t>
            </a:r>
          </a:p>
          <a:p>
            <a:pPr lvl="2"/>
            <a:r>
              <a:rPr lang="en-US" sz="2800" dirty="0"/>
              <a:t> </a:t>
            </a:r>
            <a:r>
              <a:rPr lang="en-US" sz="2800" dirty="0" smtClean="0"/>
              <a:t>Are distributed </a:t>
            </a:r>
            <a:r>
              <a:rPr lang="en-US" sz="2800" dirty="0"/>
              <a:t>over </a:t>
            </a:r>
            <a:r>
              <a:rPr lang="en-US" sz="2800" b="1" dirty="0"/>
              <a:t>different computers</a:t>
            </a:r>
            <a:r>
              <a:rPr lang="en-US" sz="2800" dirty="0"/>
              <a:t>,</a:t>
            </a:r>
          </a:p>
          <a:p>
            <a:pPr lvl="2"/>
            <a:r>
              <a:rPr lang="en-US" sz="2800" dirty="0"/>
              <a:t> </a:t>
            </a:r>
            <a:r>
              <a:rPr lang="en-US" sz="2800" dirty="0" smtClean="0"/>
              <a:t>May be </a:t>
            </a:r>
            <a:r>
              <a:rPr lang="en-US" sz="2800" dirty="0"/>
              <a:t>owned and managed by </a:t>
            </a:r>
            <a:r>
              <a:rPr lang="en-US" sz="2800" b="1" dirty="0"/>
              <a:t>different companies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086582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Advantages of explicit architecture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b="1" dirty="0"/>
              <a:t>Stakeholder communication</a:t>
            </a:r>
          </a:p>
          <a:p>
            <a:pPr lvl="1"/>
            <a:r>
              <a:rPr lang="en-GB" sz="2800" dirty="0"/>
              <a:t>Architecture may be used as a </a:t>
            </a:r>
            <a:r>
              <a:rPr lang="en-GB" sz="2800" b="1" dirty="0"/>
              <a:t>focus of discussion </a:t>
            </a:r>
            <a:r>
              <a:rPr lang="en-GB" sz="2800" dirty="0"/>
              <a:t>by system stakeholders.</a:t>
            </a:r>
          </a:p>
          <a:p>
            <a:r>
              <a:rPr lang="en-GB" sz="3200" b="1" dirty="0"/>
              <a:t>System analysis</a:t>
            </a:r>
          </a:p>
          <a:p>
            <a:pPr lvl="1"/>
            <a:r>
              <a:rPr lang="en-GB" sz="2800" dirty="0"/>
              <a:t>More </a:t>
            </a:r>
            <a:r>
              <a:rPr lang="en-GB" sz="2800" b="1" dirty="0"/>
              <a:t>system understanding </a:t>
            </a:r>
            <a:r>
              <a:rPr lang="en-GB" sz="2800" dirty="0"/>
              <a:t>and </a:t>
            </a:r>
            <a:r>
              <a:rPr lang="en-GB" sz="2800" b="1" dirty="0"/>
              <a:t>easier management </a:t>
            </a:r>
          </a:p>
          <a:p>
            <a:r>
              <a:rPr lang="en-GB" sz="3200" b="1" dirty="0"/>
              <a:t>Large-scale reuse</a:t>
            </a:r>
          </a:p>
          <a:p>
            <a:pPr lvl="1"/>
            <a:r>
              <a:rPr lang="en-GB" sz="2800" dirty="0"/>
              <a:t>The architecture may be </a:t>
            </a:r>
            <a:r>
              <a:rPr lang="en-GB" sz="2800" b="1" dirty="0"/>
              <a:t>reusable</a:t>
            </a:r>
            <a:r>
              <a:rPr lang="en-GB" sz="2800" dirty="0"/>
              <a:t> across a range of systems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734615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Architectural representations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Simple, </a:t>
            </a:r>
            <a:r>
              <a:rPr lang="en-US" sz="3200" b="1" dirty="0"/>
              <a:t>informal</a:t>
            </a:r>
            <a:r>
              <a:rPr lang="en-US" sz="3200" dirty="0"/>
              <a:t> </a:t>
            </a:r>
            <a:r>
              <a:rPr lang="en-US" sz="3200" b="1" dirty="0"/>
              <a:t>block diagrams </a:t>
            </a:r>
            <a:r>
              <a:rPr lang="en-US" sz="3200" dirty="0"/>
              <a:t>showing:</a:t>
            </a:r>
          </a:p>
          <a:p>
            <a:pPr lvl="1"/>
            <a:r>
              <a:rPr lang="en-US" sz="2800" dirty="0" smtClean="0"/>
              <a:t>Entities and </a:t>
            </a:r>
            <a:r>
              <a:rPr lang="en-US" sz="2800" dirty="0"/>
              <a:t>relationships are the most frequently used method for documenting software architectures.</a:t>
            </a:r>
          </a:p>
          <a:p>
            <a:r>
              <a:rPr lang="en-US" sz="3200" dirty="0"/>
              <a:t>But these have been criticized because</a:t>
            </a:r>
          </a:p>
          <a:p>
            <a:pPr lvl="1"/>
            <a:r>
              <a:rPr lang="en-US" sz="2800" b="1" dirty="0" smtClean="0"/>
              <a:t>They lack </a:t>
            </a:r>
            <a:r>
              <a:rPr lang="en-US" sz="2800" b="1" dirty="0"/>
              <a:t>semantics</a:t>
            </a:r>
            <a:r>
              <a:rPr lang="en-US" sz="2800" dirty="0"/>
              <a:t>, do not show the types of relationships between entities nor the visible properties of entities in the architecture.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429649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Box and line diagrams …. trade off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b="1" dirty="0"/>
              <a:t>-</a:t>
            </a:r>
            <a:r>
              <a:rPr lang="en-US" sz="3200" dirty="0"/>
              <a:t> </a:t>
            </a:r>
            <a:r>
              <a:rPr lang="en-US" sz="3200" b="1" dirty="0" smtClean="0"/>
              <a:t>Negative:</a:t>
            </a:r>
            <a:endParaRPr lang="en-US" sz="3200" b="1" dirty="0"/>
          </a:p>
          <a:p>
            <a:pPr lvl="1"/>
            <a:r>
              <a:rPr lang="en-US" sz="2800" dirty="0"/>
              <a:t>Very abstract - they do not show the nature of component relationships nor the externally visible properties of the sub-systems.</a:t>
            </a:r>
          </a:p>
          <a:p>
            <a:r>
              <a:rPr lang="en-US" sz="3200" b="1" dirty="0"/>
              <a:t>+ Positive</a:t>
            </a:r>
          </a:p>
          <a:p>
            <a:pPr lvl="1"/>
            <a:r>
              <a:rPr lang="en-US" sz="2800" dirty="0" smtClean="0"/>
              <a:t>Useful for </a:t>
            </a:r>
            <a:r>
              <a:rPr lang="en-US" sz="2800" dirty="0"/>
              <a:t>communication with stakeholders and for project planning.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23880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 of architectural models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As a way of </a:t>
            </a:r>
            <a:r>
              <a:rPr lang="en-US" b="1" dirty="0"/>
              <a:t>facilitating discussion </a:t>
            </a:r>
            <a:r>
              <a:rPr lang="en-US" dirty="0"/>
              <a:t>about the system design </a:t>
            </a:r>
          </a:p>
          <a:p>
            <a:pPr lvl="1"/>
            <a:r>
              <a:rPr lang="en-US" dirty="0"/>
              <a:t>A high-level architectural view of a system is </a:t>
            </a:r>
            <a:r>
              <a:rPr lang="en-US" u="sng" dirty="0"/>
              <a:t>useful for communication with system stakeholders and project planning</a:t>
            </a:r>
            <a:r>
              <a:rPr lang="en-US" dirty="0"/>
              <a:t> because it is not cluttered with detail. </a:t>
            </a:r>
          </a:p>
          <a:p>
            <a:pPr lvl="1"/>
            <a:r>
              <a:rPr lang="en-US" u="sng" dirty="0"/>
              <a:t>Stakeholders can relate to it and understand an abstract view of the system</a:t>
            </a:r>
            <a:r>
              <a:rPr lang="en-US" dirty="0"/>
              <a:t>. They can then discuss the system as a whole without being confused by detail. </a:t>
            </a:r>
            <a:endParaRPr lang="en-GB" dirty="0"/>
          </a:p>
          <a:p>
            <a:r>
              <a:rPr lang="en-US" dirty="0"/>
              <a:t>As a way of </a:t>
            </a:r>
            <a:r>
              <a:rPr lang="en-US" b="1" dirty="0"/>
              <a:t>documenting</a:t>
            </a:r>
            <a:r>
              <a:rPr lang="en-US" dirty="0"/>
              <a:t> an architecture that has been designed </a:t>
            </a:r>
          </a:p>
          <a:p>
            <a:pPr lvl="1"/>
            <a:r>
              <a:rPr lang="en-US" dirty="0"/>
              <a:t>The aim here is to produce a complete system model that shows the </a:t>
            </a:r>
            <a:r>
              <a:rPr lang="en-US" b="1" dirty="0"/>
              <a:t>different components </a:t>
            </a:r>
            <a:r>
              <a:rPr lang="en-US" dirty="0"/>
              <a:t>in a system, their </a:t>
            </a:r>
            <a:r>
              <a:rPr lang="en-US" b="1" dirty="0"/>
              <a:t>interfaces</a:t>
            </a:r>
            <a:r>
              <a:rPr lang="en-US" dirty="0"/>
              <a:t> and their </a:t>
            </a:r>
            <a:r>
              <a:rPr lang="en-US" b="1" dirty="0"/>
              <a:t>connections</a:t>
            </a:r>
            <a:r>
              <a:rPr lang="en-US" dirty="0"/>
              <a:t>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2833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Architectural Design Decisions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Architectural design </a:t>
            </a:r>
            <a:r>
              <a:rPr lang="en-US" sz="3200" b="1" dirty="0"/>
              <a:t>is a creative process</a:t>
            </a:r>
            <a:endParaRPr lang="en-US" dirty="0"/>
          </a:p>
          <a:p>
            <a:r>
              <a:rPr lang="en-US" sz="3200" dirty="0"/>
              <a:t>Examples of architectural design decisions</a:t>
            </a:r>
          </a:p>
          <a:p>
            <a:pPr lvl="1"/>
            <a:r>
              <a:rPr lang="en-US" dirty="0"/>
              <a:t>Is there a </a:t>
            </a:r>
            <a:r>
              <a:rPr lang="en-US" b="1" dirty="0"/>
              <a:t>generic application architecture</a:t>
            </a:r>
            <a:r>
              <a:rPr lang="en-US" dirty="0"/>
              <a:t> that can be used?</a:t>
            </a:r>
          </a:p>
          <a:p>
            <a:pPr lvl="1"/>
            <a:r>
              <a:rPr lang="en-US" dirty="0"/>
              <a:t>How will the system be </a:t>
            </a:r>
            <a:r>
              <a:rPr lang="en-US" b="1" dirty="0"/>
              <a:t>distributed</a:t>
            </a:r>
            <a:r>
              <a:rPr lang="en-US" dirty="0"/>
              <a:t>?</a:t>
            </a:r>
          </a:p>
          <a:p>
            <a:pPr lvl="1"/>
            <a:r>
              <a:rPr lang="en-US" dirty="0"/>
              <a:t>What </a:t>
            </a:r>
            <a:r>
              <a:rPr lang="en-US" b="1" dirty="0"/>
              <a:t>architectural styles </a:t>
            </a:r>
            <a:r>
              <a:rPr lang="en-US" dirty="0"/>
              <a:t>are appropriate?</a:t>
            </a:r>
          </a:p>
          <a:p>
            <a:pPr lvl="1"/>
            <a:r>
              <a:rPr lang="en-US" dirty="0"/>
              <a:t>How will the system be </a:t>
            </a:r>
            <a:r>
              <a:rPr lang="en-US" b="1" dirty="0"/>
              <a:t>decomposed into modules</a:t>
            </a:r>
            <a:r>
              <a:rPr lang="en-US" dirty="0"/>
              <a:t>?</a:t>
            </a:r>
          </a:p>
          <a:p>
            <a:pPr lvl="1"/>
            <a:r>
              <a:rPr lang="en-US" dirty="0"/>
              <a:t>What </a:t>
            </a:r>
            <a:r>
              <a:rPr lang="en-US" b="1" dirty="0"/>
              <a:t>control strategy </a:t>
            </a:r>
            <a:r>
              <a:rPr lang="en-US" dirty="0"/>
              <a:t>should be used?</a:t>
            </a:r>
          </a:p>
          <a:p>
            <a:pPr lvl="1"/>
            <a:r>
              <a:rPr lang="en-US" dirty="0"/>
              <a:t>How will the architectural design be </a:t>
            </a:r>
            <a:r>
              <a:rPr lang="en-US" b="1" dirty="0"/>
              <a:t>evaluated</a:t>
            </a:r>
            <a:r>
              <a:rPr lang="en-US" dirty="0"/>
              <a:t>?</a:t>
            </a:r>
          </a:p>
          <a:p>
            <a:pPr lvl="1"/>
            <a:r>
              <a:rPr lang="en-US" dirty="0"/>
              <a:t>How should the architecture be </a:t>
            </a:r>
            <a:r>
              <a:rPr lang="en-US" b="1" dirty="0"/>
              <a:t>documented</a:t>
            </a:r>
            <a:r>
              <a:rPr lang="en-US" dirty="0"/>
              <a:t>?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748255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Architecture Reuse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Systems in the same domain often have </a:t>
            </a:r>
            <a:r>
              <a:rPr lang="en-US" sz="3200" b="1" dirty="0"/>
              <a:t>similar architectures</a:t>
            </a:r>
            <a:r>
              <a:rPr lang="en-US" sz="3200" dirty="0"/>
              <a:t> that reflect domain concepts.</a:t>
            </a:r>
          </a:p>
          <a:p>
            <a:r>
              <a:rPr lang="en-US" sz="3200" dirty="0"/>
              <a:t>Application product lines are built around a </a:t>
            </a:r>
            <a:r>
              <a:rPr lang="en-US" sz="3200" b="1" dirty="0"/>
              <a:t>core architecture</a:t>
            </a:r>
            <a:r>
              <a:rPr lang="en-US" sz="3200" dirty="0"/>
              <a:t> with variants that satisfy particular customer requirements.</a:t>
            </a:r>
          </a:p>
          <a:p>
            <a:r>
              <a:rPr lang="en-US" sz="3200" dirty="0"/>
              <a:t>The architecture of a system may be designed around </a:t>
            </a:r>
            <a:r>
              <a:rPr lang="en-US" sz="3200" b="1" dirty="0"/>
              <a:t>one or more</a:t>
            </a:r>
            <a:r>
              <a:rPr lang="en-US" sz="3200" dirty="0"/>
              <a:t> architectural patterns or ‘styles’. 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415472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Architecture and system characteristics </a:t>
            </a:r>
            <a:br>
              <a:rPr lang="en-US" dirty="0"/>
            </a:br>
            <a:r>
              <a:rPr lang="en-US" dirty="0"/>
              <a:t>(non-functional requirements)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>
                <a:solidFill>
                  <a:srgbClr val="FF0000"/>
                </a:solidFill>
              </a:rPr>
              <a:t>Performance</a:t>
            </a:r>
          </a:p>
          <a:p>
            <a:pPr lvl="1"/>
            <a:r>
              <a:rPr lang="en-US" sz="2000" dirty="0"/>
              <a:t>minimize communications.</a:t>
            </a:r>
          </a:p>
          <a:p>
            <a:pPr lvl="2"/>
            <a:r>
              <a:rPr lang="en-US" sz="1800" dirty="0"/>
              <a:t> Use large rather than fine-grain components.</a:t>
            </a:r>
          </a:p>
          <a:p>
            <a:r>
              <a:rPr lang="en-US" sz="2400" dirty="0">
                <a:solidFill>
                  <a:srgbClr val="FF0000"/>
                </a:solidFill>
              </a:rPr>
              <a:t>Security</a:t>
            </a:r>
          </a:p>
          <a:p>
            <a:pPr lvl="1"/>
            <a:r>
              <a:rPr lang="en-US" sz="2000" dirty="0"/>
              <a:t>Use a layered architecture with critical assets in the inner layers.</a:t>
            </a:r>
          </a:p>
          <a:p>
            <a:r>
              <a:rPr lang="en-US" sz="2400" dirty="0">
                <a:solidFill>
                  <a:srgbClr val="FF0000"/>
                </a:solidFill>
              </a:rPr>
              <a:t>Safety</a:t>
            </a:r>
          </a:p>
          <a:p>
            <a:pPr lvl="1"/>
            <a:r>
              <a:rPr lang="en-US" sz="2000" dirty="0"/>
              <a:t>Localize safety-critical features in a small number of sub-systems.</a:t>
            </a:r>
          </a:p>
          <a:p>
            <a:r>
              <a:rPr lang="en-US" sz="2400" dirty="0">
                <a:solidFill>
                  <a:srgbClr val="FF0000"/>
                </a:solidFill>
              </a:rPr>
              <a:t>Availability</a:t>
            </a:r>
          </a:p>
          <a:p>
            <a:pPr lvl="1"/>
            <a:r>
              <a:rPr lang="en-US" sz="2000" dirty="0"/>
              <a:t>Include redundant components and mechanisms for fault tolerance.</a:t>
            </a:r>
          </a:p>
          <a:p>
            <a:r>
              <a:rPr lang="en-US" sz="2400" dirty="0">
                <a:solidFill>
                  <a:srgbClr val="FF0000"/>
                </a:solidFill>
              </a:rPr>
              <a:t>Maintainability</a:t>
            </a:r>
          </a:p>
          <a:p>
            <a:pPr lvl="1"/>
            <a:r>
              <a:rPr lang="en-US" sz="2000" dirty="0"/>
              <a:t>Use fine-grain, replaceable components.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7125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Architectural views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We have 2 what's:</a:t>
            </a:r>
          </a:p>
          <a:p>
            <a:pPr lvl="1"/>
            <a:r>
              <a:rPr lang="en-US" sz="3200" dirty="0"/>
              <a:t>What </a:t>
            </a:r>
            <a:r>
              <a:rPr lang="en-US" sz="3200" b="1" dirty="0"/>
              <a:t>views</a:t>
            </a:r>
            <a:r>
              <a:rPr lang="en-US" sz="3200" dirty="0"/>
              <a:t> or perspectives are useful when designing and documenting a system’s architecture?</a:t>
            </a:r>
            <a:endParaRPr lang="en-GB" sz="3200" dirty="0"/>
          </a:p>
          <a:p>
            <a:pPr lvl="1"/>
            <a:r>
              <a:rPr lang="en-US" sz="3200" dirty="0"/>
              <a:t>What </a:t>
            </a:r>
            <a:r>
              <a:rPr lang="en-US" sz="3200" b="1" dirty="0"/>
              <a:t>notations</a:t>
            </a:r>
            <a:r>
              <a:rPr lang="en-US" sz="3200" dirty="0"/>
              <a:t> should be used for describing architectural models?</a:t>
            </a:r>
          </a:p>
          <a:p>
            <a:endParaRPr lang="en-US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391735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Architectural views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200" b="1" dirty="0"/>
              <a:t>Each architectural model only shows one view or perspective of the system</a:t>
            </a:r>
            <a:r>
              <a:rPr lang="en-US" sz="3200" dirty="0"/>
              <a:t>. </a:t>
            </a:r>
          </a:p>
          <a:p>
            <a:pPr lvl="1"/>
            <a:r>
              <a:rPr lang="en-US" sz="2800" dirty="0"/>
              <a:t>It might show:</a:t>
            </a:r>
          </a:p>
          <a:p>
            <a:pPr lvl="2"/>
            <a:r>
              <a:rPr lang="en-US" sz="2400" dirty="0"/>
              <a:t>How a system is </a:t>
            </a:r>
            <a:r>
              <a:rPr lang="en-US" sz="2400" b="1" dirty="0"/>
              <a:t>decomposed</a:t>
            </a:r>
            <a:r>
              <a:rPr lang="en-US" sz="2400" dirty="0"/>
              <a:t> into modules, </a:t>
            </a:r>
          </a:p>
          <a:p>
            <a:pPr lvl="2"/>
            <a:r>
              <a:rPr lang="en-US" sz="2400" dirty="0"/>
              <a:t>How the run-time processes </a:t>
            </a:r>
            <a:r>
              <a:rPr lang="en-US" sz="2400" b="1" dirty="0"/>
              <a:t>interact </a:t>
            </a:r>
          </a:p>
          <a:p>
            <a:pPr lvl="2"/>
            <a:r>
              <a:rPr lang="en-US" sz="2400" dirty="0"/>
              <a:t>How  the different ways in which system components are </a:t>
            </a:r>
            <a:r>
              <a:rPr lang="en-US" sz="2400" b="1" dirty="0"/>
              <a:t>distributed across a network</a:t>
            </a:r>
            <a:r>
              <a:rPr lang="en-US" sz="2400" dirty="0"/>
              <a:t>. </a:t>
            </a:r>
          </a:p>
          <a:p>
            <a:pPr marL="457200"/>
            <a:r>
              <a:rPr lang="en-US" sz="3200" dirty="0"/>
              <a:t>For both design and documentation, you usually need to present </a:t>
            </a:r>
            <a:r>
              <a:rPr lang="en-US" sz="3200" b="1" dirty="0"/>
              <a:t>multiple views </a:t>
            </a:r>
            <a:r>
              <a:rPr lang="en-US" sz="3200" dirty="0"/>
              <a:t>of the software architecture.</a:t>
            </a:r>
            <a:r>
              <a:rPr lang="en-GB" sz="3200" dirty="0"/>
              <a:t> </a:t>
            </a:r>
          </a:p>
          <a:p>
            <a:endParaRPr lang="en-US" sz="32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58398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 + 1 view model of software architecture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/>
              <a:t>A logical view</a:t>
            </a:r>
            <a:r>
              <a:rPr lang="en-US" dirty="0"/>
              <a:t>, which shows the </a:t>
            </a:r>
            <a:r>
              <a:rPr lang="en-US" b="1" dirty="0"/>
              <a:t>key abstractions </a:t>
            </a:r>
            <a:r>
              <a:rPr lang="en-US" dirty="0"/>
              <a:t>in the system as </a:t>
            </a:r>
            <a:r>
              <a:rPr lang="en-US" b="1" dirty="0"/>
              <a:t>objects</a:t>
            </a:r>
            <a:r>
              <a:rPr lang="en-US" dirty="0"/>
              <a:t> or </a:t>
            </a:r>
            <a:r>
              <a:rPr lang="en-US" b="1" dirty="0"/>
              <a:t>object classes</a:t>
            </a:r>
            <a:r>
              <a:rPr lang="en-US" dirty="0"/>
              <a:t>. </a:t>
            </a:r>
            <a:endParaRPr lang="en-GB" dirty="0"/>
          </a:p>
          <a:p>
            <a:r>
              <a:rPr lang="en-US" b="1" dirty="0"/>
              <a:t>A process view</a:t>
            </a:r>
            <a:r>
              <a:rPr lang="en-US" dirty="0"/>
              <a:t>, which shows how, at run-time, the system is composed of </a:t>
            </a:r>
            <a:r>
              <a:rPr lang="en-US" b="1" dirty="0"/>
              <a:t>interacting processes</a:t>
            </a:r>
            <a:r>
              <a:rPr lang="en-US" dirty="0"/>
              <a:t>. </a:t>
            </a:r>
            <a:endParaRPr lang="en-GB" dirty="0"/>
          </a:p>
          <a:p>
            <a:r>
              <a:rPr lang="en-US" b="1" dirty="0"/>
              <a:t>A development view</a:t>
            </a:r>
            <a:r>
              <a:rPr lang="en-US" dirty="0"/>
              <a:t>, which shows how the software is </a:t>
            </a:r>
            <a:r>
              <a:rPr lang="en-US" b="1" dirty="0"/>
              <a:t>decomposed</a:t>
            </a:r>
            <a:r>
              <a:rPr lang="en-US" dirty="0"/>
              <a:t> for development.</a:t>
            </a:r>
            <a:endParaRPr lang="en-GB" dirty="0"/>
          </a:p>
          <a:p>
            <a:r>
              <a:rPr lang="en-US" b="1" dirty="0"/>
              <a:t>A physical view</a:t>
            </a:r>
            <a:r>
              <a:rPr lang="en-US" dirty="0"/>
              <a:t>, which shows the system </a:t>
            </a:r>
            <a:r>
              <a:rPr lang="en-US" b="1" dirty="0"/>
              <a:t>hardware</a:t>
            </a:r>
            <a:r>
              <a:rPr lang="en-US" dirty="0"/>
              <a:t> and how </a:t>
            </a:r>
            <a:r>
              <a:rPr lang="en-US" b="1" dirty="0"/>
              <a:t>software components are distributed across </a:t>
            </a:r>
            <a:r>
              <a:rPr lang="en-US" dirty="0"/>
              <a:t>the processors in the system.</a:t>
            </a:r>
          </a:p>
          <a:p>
            <a:r>
              <a:rPr lang="en-US" b="1" dirty="0"/>
              <a:t>Related using use cases or scenarios </a:t>
            </a:r>
            <a:r>
              <a:rPr lang="en-US" dirty="0"/>
              <a:t>(+1) </a:t>
            </a:r>
            <a:endParaRPr lang="en-GB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4996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Architectural patterns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Patterns are a means of </a:t>
            </a:r>
            <a:r>
              <a:rPr lang="en-US" b="1" dirty="0"/>
              <a:t>representing</a:t>
            </a:r>
            <a:r>
              <a:rPr lang="en-US" dirty="0"/>
              <a:t>, </a:t>
            </a:r>
            <a:r>
              <a:rPr lang="en-US" b="1" dirty="0"/>
              <a:t>sharing</a:t>
            </a:r>
            <a:r>
              <a:rPr lang="en-US" dirty="0"/>
              <a:t> and </a:t>
            </a:r>
            <a:r>
              <a:rPr lang="en-US" b="1" dirty="0"/>
              <a:t>reusing knowledge</a:t>
            </a:r>
            <a:r>
              <a:rPr lang="en-US" dirty="0"/>
              <a:t>.</a:t>
            </a:r>
          </a:p>
          <a:p>
            <a:r>
              <a:rPr lang="en-US" b="1" dirty="0"/>
              <a:t>An architectural pattern </a:t>
            </a:r>
            <a:r>
              <a:rPr lang="en-US" dirty="0"/>
              <a:t>is a stylized description of good design practice, which has been tried and tested in different environments.</a:t>
            </a:r>
          </a:p>
          <a:p>
            <a:r>
              <a:rPr lang="en-US" dirty="0"/>
              <a:t>Patterns should include information about when they are and when </a:t>
            </a:r>
            <a:r>
              <a:rPr lang="en-US" dirty="0" smtClean="0"/>
              <a:t>they </a:t>
            </a:r>
            <a:r>
              <a:rPr lang="en-US" dirty="0"/>
              <a:t>are not useful.</a:t>
            </a:r>
          </a:p>
          <a:p>
            <a:r>
              <a:rPr lang="en-US" dirty="0"/>
              <a:t>Patterns may be represented using </a:t>
            </a:r>
            <a:r>
              <a:rPr lang="en-US" b="1" dirty="0"/>
              <a:t>tabular</a:t>
            </a:r>
            <a:r>
              <a:rPr lang="en-US" dirty="0"/>
              <a:t> and </a:t>
            </a:r>
            <a:r>
              <a:rPr lang="en-US" b="1" dirty="0"/>
              <a:t>graphical</a:t>
            </a:r>
            <a:r>
              <a:rPr lang="en-US" dirty="0"/>
              <a:t> descriptions.</a:t>
            </a:r>
          </a:p>
          <a:p>
            <a:pPr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5502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Model-View-Controller (MVC) pattern</a:t>
            </a:r>
            <a:r>
              <a:rPr lang="en-GB" dirty="0" smtClean="0"/>
              <a:t>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22335624"/>
              </p:ext>
            </p:extLst>
          </p:nvPr>
        </p:nvGraphicFramePr>
        <p:xfrm>
          <a:off x="838199" y="1646239"/>
          <a:ext cx="9733547" cy="44930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77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657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754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Name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MVC (Model-View-Controller)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5755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Description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Separates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presentation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 and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interaction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 from the system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data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. The system is structured into three logical components that interact with each other. The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Model component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manages the system data and associated operations on that data. The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View component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defines and manages how the data is presented to the user. The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Controller component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manages user interaction (e.g., key presses, mouse clicks, etc.) and passes these interactions to the View and the Model.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93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Example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 web-based application system organized using the MVC pattern.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922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used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Used when there are multiple ways to view and interact with data.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Used when the future requirements for interaction and presentation of data are unknown.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0999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Advantages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Allows the data to change independently of its representation and vice versa.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Supports presentation of the same data in different ways with changes made in one representation shown in all of them.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93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Disadvantages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Can involve additional code and code complexity when the data model and interactions are simple.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1054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Model-View-Controller (MVC) pattern</a:t>
            </a:r>
            <a:r>
              <a:rPr lang="en-GB" dirty="0" smtClean="0"/>
              <a:t>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22335624"/>
              </p:ext>
            </p:extLst>
          </p:nvPr>
        </p:nvGraphicFramePr>
        <p:xfrm>
          <a:off x="838199" y="1646239"/>
          <a:ext cx="9733547" cy="44930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77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657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754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Name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MVC (Model-View-Controller)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5755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Description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Separates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presentation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 and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interaction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 from the system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data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. The system is structured into three logical components that interact with each other. The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Model component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manages the system data and associated operations on that data. The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View component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defines and manages how the data is presented to the user. The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Controller component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manages user interaction (e.g., key presses, mouse clicks, etc.) and passes these interactions to the View and the Model.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93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Example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 web-based application system organized using the MVC pattern.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922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used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Used when there are multiple ways to view and interact with data.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Used when the future requirements for interaction and presentation of data are unknown.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0999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Advantages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Allows the data to change independently of its representation and vice versa.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Supports presentation of the same data in different ways with changes made in one representation shown in all of them.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93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Disadvantages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Can involve additional code and code complexity when the data model and interactions are simple.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8031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Web application architecture using the MVC pattern</a:t>
            </a:r>
            <a:r>
              <a:rPr lang="en-GB" dirty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9476874" cy="4607259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5" name="Picture 2" descr="6"/>
          <p:cNvPicPr>
            <a:picLocks noChangeAspect="1" noChangeArrowheads="1"/>
          </p:cNvPicPr>
          <p:nvPr/>
        </p:nvPicPr>
        <mc:AlternateContent xmlns:mc="http://schemas.openxmlformats.org/markup-compatibility/2006">
          <mc:Choice xmlns="" xmlns:mv="urn:schemas-microsoft-com:mac:vml" xmlns:ma="http://schemas.microsoft.com/office/mac/drawingml/2008/main" Requires="ma">
            <p:blipFill>
              <a:blip r:embed="rId4"/>
              <a:srcRect b="-8466"/>
              <a:stretch>
                <a:fillRect/>
              </a:stretch>
            </p:blipFill>
          </mc:Choice>
          <mc:Fallback>
            <p:blipFill>
              <a:blip r:embed="rId5"/>
              <a:srcRect b="-8466"/>
              <a:stretch>
                <a:fillRect/>
              </a:stretch>
            </p:blipFill>
          </mc:Fallback>
        </mc:AlternateContent>
        <p:spPr bwMode="auto">
          <a:xfrm>
            <a:off x="2884819" y="2032165"/>
            <a:ext cx="4565650" cy="419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91806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Layered Architecture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299842" cy="4671428"/>
          </a:xfrm>
        </p:spPr>
        <p:txBody>
          <a:bodyPr/>
          <a:lstStyle/>
          <a:p>
            <a:pPr lvl="0"/>
            <a:r>
              <a:rPr lang="en-GB" dirty="0"/>
              <a:t>Organises the system into a set of layers each of which provide a set of services.</a:t>
            </a:r>
            <a:endParaRPr lang="en-US" dirty="0"/>
          </a:p>
          <a:p>
            <a:pPr lvl="0"/>
            <a:r>
              <a:rPr lang="en-GB" dirty="0"/>
              <a:t>Supports the incremental development of sub-systems in different layers. </a:t>
            </a:r>
            <a:endParaRPr lang="en-GB" dirty="0" smtClean="0"/>
          </a:p>
          <a:p>
            <a:pPr lvl="0"/>
            <a:r>
              <a:rPr lang="en-GB" dirty="0" smtClean="0"/>
              <a:t>When </a:t>
            </a:r>
            <a:r>
              <a:rPr lang="en-GB" dirty="0"/>
              <a:t>a layer interface changes, only the adjacent layer is affected.</a:t>
            </a:r>
            <a:endParaRPr lang="en-US" dirty="0"/>
          </a:p>
          <a:p>
            <a:endParaRPr lang="en-US" dirty="0"/>
          </a:p>
        </p:txBody>
      </p:sp>
      <p:pic>
        <p:nvPicPr>
          <p:cNvPr id="6" name="Content Placeholder 1">
            <a:extLst>
              <a:ext uri="{FF2B5EF4-FFF2-40B4-BE49-F238E27FC236}">
                <a16:creationId xmlns:a16="http://schemas.microsoft.com/office/drawing/2014/main" id="{3C905B40-3FC5-4716-BF84-FB1484CBAD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3887" y="1825625"/>
            <a:ext cx="4355123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90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architecture of the LIBSYS system</a:t>
            </a:r>
            <a:r>
              <a:rPr lang="en-GB" dirty="0"/>
              <a:t> </a:t>
            </a:r>
            <a:endParaRPr lang="en-US" dirty="0"/>
          </a:p>
        </p:txBody>
      </p:sp>
      <p:pic>
        <p:nvPicPr>
          <p:cNvPr id="4" name="Content Placeholder 3" descr="6.7 LIBSYSArch.eps"/>
          <p:cNvPicPr>
            <a:picLocks noChangeAspect="1"/>
          </p:cNvPicPr>
          <p:nvPr/>
        </p:nvPicPr>
        <mc:AlternateContent xmlns:mc="http://schemas.openxmlformats.org/markup-compatibility/2006">
          <mc:Choice xmlns="" xmlns:mv="urn:schemas-microsoft-com:mac:vml" xmlns:ma="http://schemas.microsoft.com/office/mac/drawingml/2008/main" Requires="ma">
            <p:blipFill>
              <a:blip r:embed="rId4"/>
              <a:srcRect l="-24079" r="-24079"/>
              <a:stretch>
                <a:fillRect/>
              </a:stretch>
            </p:blipFill>
          </mc:Choice>
          <mc:Fallback>
            <p:blipFill>
              <a:blip r:embed="rId5"/>
              <a:srcRect l="-24079" r="-24079"/>
              <a:stretch>
                <a:fillRect/>
              </a:stretch>
            </p:blipFill>
          </mc:Fallback>
        </mc:AlternateContent>
        <p:spPr>
          <a:xfrm>
            <a:off x="838200" y="1760621"/>
            <a:ext cx="8229600" cy="4525963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097210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Layered architecture pattern</a:t>
            </a:r>
            <a:r>
              <a:rPr lang="en-GB" dirty="0"/>
              <a:t>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077135"/>
              </p:ext>
            </p:extLst>
          </p:nvPr>
        </p:nvGraphicFramePr>
        <p:xfrm>
          <a:off x="838200" y="1646238"/>
          <a:ext cx="10114547" cy="46647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93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551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73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Lo. </a:t>
                      </a:r>
                      <a:r>
                        <a:rPr lang="en-GB" sz="1400" b="1" dirty="0" smtClean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Name</a:t>
                      </a:r>
                      <a:endParaRPr lang="en-GB" sz="1400" b="1" dirty="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Layered architecture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913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Description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Organizes the system into layers with related functionality associated with each layer. A layer provides services to the layer above it so the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lowest-level layers represent core services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that are likely to be used throughout the system.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91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Example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 layered model of a system for sharing copyright documents held in different libraries.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913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used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Used when building new facilities on top of existing systems;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the development is spread across several teams with each team responsibility for a layer of functionality;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there is a requirement for multi-level security.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857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Advantages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Allows replacement of entire layers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as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long as the interface is maintained.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Redundant facilities (e.g., authentication) can be provided in each layer to increase the dependability of the system.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3704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Disadvantages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l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In practice, providing a clean separation between layers is often difficult.</a:t>
                      </a:r>
                    </a:p>
                    <a:p>
                      <a:pPr marL="342900" indent="-342900" algn="l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 high-level layer may have to interact directly with lower-level layers rather than through the layer immediately below it. </a:t>
                      </a:r>
                    </a:p>
                    <a:p>
                      <a:pPr marL="342900" indent="-342900" algn="l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Performance can be a problem because of multiple levels of interpretation of a service request as it is processed at each layer.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3524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Layered architecture pattern</a:t>
            </a:r>
            <a:r>
              <a:rPr lang="en-GB" dirty="0"/>
              <a:t>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077135"/>
              </p:ext>
            </p:extLst>
          </p:nvPr>
        </p:nvGraphicFramePr>
        <p:xfrm>
          <a:off x="838200" y="1646238"/>
          <a:ext cx="10114547" cy="46647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93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551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73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Lo. </a:t>
                      </a:r>
                      <a:r>
                        <a:rPr lang="en-GB" sz="1400" b="1" dirty="0" smtClean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Name</a:t>
                      </a:r>
                      <a:endParaRPr lang="en-GB" sz="1400" b="1" dirty="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Layered architecture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913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Description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Organizes the system into layers with related functionality associated with each layer. A layer provides services to the layer above it so the </a:t>
                      </a: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lowest-level layers represent core services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that are likely to be used throughout the system.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91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Example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 layered model of a system for sharing copyright documents held in different libraries.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913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used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Used when building new facilities on top of existing systems;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the development is spread across several teams with each team responsibility for a layer of functionality;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there is a requirement for multi-level security.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857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Advantages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Allows replacement of entire layers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as 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long as the interface is maintained.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Redundant facilities (e.g., authentication) can be provided in each layer to increase the dependability of the system.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3704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Disadvantages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l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In practice, providing a clean separation between layers is often difficult.</a:t>
                      </a:r>
                    </a:p>
                    <a:p>
                      <a:pPr marL="342900" indent="-342900" algn="l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 high-level layer may have to interact directly with lower-level layers rather than through the layer immediately below it. </a:t>
                      </a:r>
                    </a:p>
                    <a:p>
                      <a:pPr marL="342900" indent="-342900" algn="l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Performance can be a problem because of multiple levels of interpretation of a service request as it is processed at each layer.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7084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Repository Architecture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Sub-systems must exchange data. This may be done in two ways:</a:t>
            </a:r>
            <a:endParaRPr lang="en-US" dirty="0"/>
          </a:p>
          <a:p>
            <a:pPr lvl="1"/>
            <a:r>
              <a:rPr lang="en-GB" dirty="0"/>
              <a:t>Shared data is held in a central database or repository and may be accessed by all sub-systems;</a:t>
            </a:r>
            <a:endParaRPr lang="en-US" dirty="0"/>
          </a:p>
          <a:p>
            <a:pPr lvl="1"/>
            <a:r>
              <a:rPr lang="en-GB" dirty="0"/>
              <a:t>Each sub-system maintains its own database and passes data explicitly to other sub-systems.</a:t>
            </a:r>
            <a:endParaRPr lang="en-US" dirty="0"/>
          </a:p>
          <a:p>
            <a:pPr lvl="0"/>
            <a:r>
              <a:rPr lang="en-GB" dirty="0"/>
              <a:t>When large amounts of data are to be shared, the repository model of sharing is most commonly used. This is an efficient data sharing mechanism.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601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repository architecture for an IDE</a:t>
            </a:r>
            <a:r>
              <a:rPr lang="en-GB" dirty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6.9 RepositoryIDE.eps"/>
          <p:cNvPicPr>
            <a:picLocks noChangeAspect="1"/>
          </p:cNvPicPr>
          <p:nvPr/>
        </p:nvPicPr>
        <mc:AlternateContent xmlns:mc="http://schemas.openxmlformats.org/markup-compatibility/2006">
          <mc:Choice xmlns="" xmlns:mv="urn:schemas-microsoft-com:mac:vml" xmlns:ma="http://schemas.microsoft.com/office/mac/drawingml/2008/main" Requires="ma">
            <p:blipFill>
              <a:blip r:embed="rId4"/>
              <a:srcRect t="-12287" b="-12287"/>
              <a:stretch>
                <a:fillRect/>
              </a:stretch>
            </p:blipFill>
          </mc:Choice>
          <mc:Fallback>
            <p:blipFill>
              <a:blip r:embed="rId5"/>
              <a:srcRect t="-12287" b="-12287"/>
              <a:stretch>
                <a:fillRect/>
              </a:stretch>
            </p:blipFill>
          </mc:Fallback>
        </mc:AlternateContent>
        <p:spPr>
          <a:xfrm>
            <a:off x="1315929" y="2009214"/>
            <a:ext cx="7244433" cy="3984159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989054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Repository pattern</a:t>
            </a:r>
            <a:r>
              <a:rPr lang="en-GB" dirty="0" smtClean="0"/>
              <a:t>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01819637"/>
              </p:ext>
            </p:extLst>
          </p:nvPr>
        </p:nvGraphicFramePr>
        <p:xfrm>
          <a:off x="838199" y="1646238"/>
          <a:ext cx="10311063" cy="47150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46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56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135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6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Name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6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Repository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858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6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Description</a:t>
                      </a:r>
                      <a:endParaRPr lang="en-GB" sz="1600" dirty="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All data in a system is managed in a central repository that is accessible to all system components. Components do not interact directly, only through the repository.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858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6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Example</a:t>
                      </a:r>
                      <a:endParaRPr lang="en-GB" sz="1600" dirty="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An </a:t>
                      </a:r>
                      <a:r>
                        <a:rPr lang="en-US" sz="1400" b="0" i="0" dirty="0">
                          <a:solidFill>
                            <a:srgbClr val="222222"/>
                          </a:solidFill>
                          <a:effectLst/>
                          <a:latin typeface="Noto Naskh Arabic UI"/>
                        </a:rPr>
                        <a:t>integrated development environment (</a:t>
                      </a: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IDE) where the components use a repository of system design information. Each software tool generates information which is then available for use by other tools.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9243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6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used</a:t>
                      </a:r>
                      <a:endParaRPr lang="en-GB" sz="160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you have a system in which large volumes of information are generated that has to be stored for a long time.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You may also use it in data-driven systems where the inclusion of data in the repository triggers an action or tool.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7693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6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Advantages</a:t>
                      </a:r>
                      <a:endParaRPr lang="en-GB" sz="160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Components can be independent—they do not need to know of the existence of other components.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Changes made by one component can be propagated to all components.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All data can be managed consistently (e.g., backups done at the same time) as it is all in one place.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1716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6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Disadvantages</a:t>
                      </a:r>
                      <a:endParaRPr lang="en-GB" sz="160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The repository is a single point of failure so problems in the repository affect the whole system.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May be inefficiencies in organizing all communication through the repository.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Distributing the repository across several computers may be difficult.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8658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Client-Server Architecture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Distributed system model which shows how data and processing is distributed across a range of components.</a:t>
            </a:r>
            <a:endParaRPr lang="en-US" dirty="0"/>
          </a:p>
          <a:p>
            <a:pPr lvl="1"/>
            <a:endParaRPr lang="en-US" dirty="0"/>
          </a:p>
          <a:p>
            <a:pPr lvl="0"/>
            <a:r>
              <a:rPr lang="en-GB" dirty="0"/>
              <a:t>Set of stand-alone servers which provide specific services such as printing, data management, etc.</a:t>
            </a:r>
            <a:endParaRPr lang="en-US" dirty="0"/>
          </a:p>
          <a:p>
            <a:pPr lvl="0"/>
            <a:r>
              <a:rPr lang="en-GB" dirty="0"/>
              <a:t>Set of clients which call on these services.</a:t>
            </a:r>
            <a:endParaRPr lang="en-US" dirty="0"/>
          </a:p>
          <a:p>
            <a:pPr lvl="0"/>
            <a:r>
              <a:rPr lang="en-GB" dirty="0"/>
              <a:t>Network which allows clients to access servers.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3122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client–server architecture for a film library</a:t>
            </a:r>
            <a:r>
              <a:rPr lang="en-GB" dirty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6.11 ClientServerFilmPhoto.eps"/>
          <p:cNvPicPr>
            <a:picLocks noChangeAspect="1"/>
          </p:cNvPicPr>
          <p:nvPr/>
        </p:nvPicPr>
        <mc:AlternateContent xmlns:mc="http://schemas.openxmlformats.org/markup-compatibility/2006">
          <mc:Choice xmlns="" xmlns:mv="urn:schemas-microsoft-com:mac:vml" xmlns:ma="http://schemas.microsoft.com/office/mac/drawingml/2008/main" Requires="ma">
            <p:blipFill>
              <a:blip r:embed="rId4"/>
              <a:srcRect l="-1062" r="-1062"/>
              <a:stretch>
                <a:fillRect/>
              </a:stretch>
            </p:blipFill>
          </mc:Choice>
          <mc:Fallback>
            <p:blipFill>
              <a:blip r:embed="rId5"/>
              <a:srcRect l="-1062" r="-1062"/>
              <a:stretch>
                <a:fillRect/>
              </a:stretch>
            </p:blipFill>
          </mc:Fallback>
        </mc:AlternateContent>
        <p:spPr>
          <a:xfrm>
            <a:off x="1303277" y="2020361"/>
            <a:ext cx="7203898" cy="3961866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400790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Client–Server Pattern</a:t>
            </a:r>
            <a:r>
              <a:rPr lang="en-GB" dirty="0"/>
              <a:t>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39918686"/>
              </p:ext>
            </p:extLst>
          </p:nvPr>
        </p:nvGraphicFramePr>
        <p:xfrm>
          <a:off x="838199" y="1646238"/>
          <a:ext cx="9749589" cy="47064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677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818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431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Name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Client-server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593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Description</a:t>
                      </a:r>
                      <a:endParaRPr lang="en-GB" sz="1400" dirty="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In a client–server architecture, the functionality of the system is organized into services, with each service delivered from a separate server. Clients are users of these services and access servers to make use of them.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431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Example</a:t>
                      </a:r>
                      <a:endParaRPr lang="en-GB" sz="1400" dirty="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 film and video/DVD library organized as a client–server system.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1819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used</a:t>
                      </a:r>
                      <a:endParaRPr lang="en-GB" sz="140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Used when data in a shared database has to be accessed from a range of locations.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Because servers can be replicated, may also be used when the load on a system is variable.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3593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Advantages</a:t>
                      </a:r>
                      <a:endParaRPr lang="en-GB" sz="140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servers can be distributed across a network.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General functionality (e.g., a printing service) can be available to all clients and does not need to be implemented by all services.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4774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Disadvantages</a:t>
                      </a:r>
                      <a:endParaRPr lang="en-GB" sz="140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Each service is a single point of failure so susceptible to denial of service attacks or server failure.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Performance may be unpredictable because it depends on the network as well as the system.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May be management problems if servers are owned by different organizations.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84558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Pipe and Filter Architecture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Functional transformations process their inputs to produce outputs.</a:t>
            </a:r>
            <a:endParaRPr lang="en-US" dirty="0"/>
          </a:p>
          <a:p>
            <a:pPr lvl="0"/>
            <a:r>
              <a:rPr lang="en-GB" dirty="0"/>
              <a:t>Variants of this approach are very common. When transformations are sequential, this is a batch sequential model which is extensively used in data processing systems.</a:t>
            </a:r>
            <a:endParaRPr lang="en-US" dirty="0"/>
          </a:p>
          <a:p>
            <a:pPr lvl="0"/>
            <a:r>
              <a:rPr lang="en-GB" dirty="0"/>
              <a:t>Not really suitable for interactive systems.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5867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pipe and filter pattern</a:t>
            </a:r>
            <a:r>
              <a:rPr lang="en-GB" dirty="0"/>
              <a:t>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301804"/>
              </p:ext>
            </p:extLst>
          </p:nvPr>
        </p:nvGraphicFramePr>
        <p:xfrm>
          <a:off x="508190" y="1646239"/>
          <a:ext cx="10560863" cy="47706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02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906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352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Name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Pipe and filter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006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Description</a:t>
                      </a:r>
                      <a:endParaRPr lang="en-GB" sz="1400" dirty="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The processing of the data in a system is organized so that each processing component (filter) is discrete and carries out one type of data transformation. The data flows (as in a pipe) from one component to another for processing.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352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Example</a:t>
                      </a:r>
                      <a:endParaRPr lang="en-GB" sz="140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processing invoices example 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169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When used</a:t>
                      </a:r>
                      <a:endParaRPr lang="en-GB" sz="140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Commonly used in data processing applications (both batch- and transaction-based) where inputs are processed in separate stages to generate related outputs.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4836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Advantages</a:t>
                      </a:r>
                      <a:endParaRPr lang="en-GB" sz="140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Easy to understand and supports transformation reuse.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Workflow style matches the structure of many business processes.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Evolution by adding transformations is straightforward.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Can be implemented as either a sequential or concurrent system.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3343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Disadvantages</a:t>
                      </a:r>
                      <a:endParaRPr lang="en-GB" sz="1400">
                        <a:solidFill>
                          <a:srgbClr val="000000"/>
                        </a:solidFill>
                        <a:latin typeface="Helvetica"/>
                        <a:ea typeface="Times New Roman"/>
                        <a:cs typeface="Helvetic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The format for data transfer has to be agreed upon between communicating transformations. </a:t>
                      </a:r>
                    </a:p>
                    <a:p>
                      <a:pPr marL="342900" indent="-342900" algn="just">
                        <a:spcAft>
                          <a:spcPts val="0"/>
                        </a:spcAft>
                        <a:buAutoNum type="arabicPeriod"/>
                        <a:tabLst>
                          <a:tab pos="342900" algn="l"/>
                          <a:tab pos="685800" algn="l"/>
                          <a:tab pos="1028700" algn="l"/>
                        </a:tabLst>
                      </a:pPr>
                      <a:r>
                        <a:rPr lang="en-GB" sz="1400" dirty="0">
                          <a:solidFill>
                            <a:srgbClr val="000000"/>
                          </a:solidFill>
                          <a:latin typeface="Helvetica"/>
                          <a:ea typeface="Times New Roman"/>
                          <a:cs typeface="Helvetica"/>
                        </a:rPr>
                        <a:t>Each transformation must parse its input and un-parse its output to the agreed form. This increases system overhead and may mean that it is impossible to reuse functional transformations that use incompatible data structures.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0511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 example of the pipe and filter architecture</a:t>
            </a:r>
            <a:r>
              <a:rPr lang="en-GB" dirty="0"/>
              <a:t> </a:t>
            </a:r>
            <a:endParaRPr lang="en-US" dirty="0"/>
          </a:p>
        </p:txBody>
      </p:sp>
      <p:pic>
        <p:nvPicPr>
          <p:cNvPr id="4" name="Content Placeholder 3" descr="6.13 InvoiceProc.eps"/>
          <p:cNvPicPr>
            <a:picLocks noChangeAspect="1"/>
          </p:cNvPicPr>
          <p:nvPr/>
        </p:nvPicPr>
        <mc:AlternateContent xmlns:mc="http://schemas.openxmlformats.org/markup-compatibility/2006">
          <mc:Choice xmlns="" xmlns:mv="urn:schemas-microsoft-com:mac:vml" xmlns:ma="http://schemas.microsoft.com/office/mac/drawingml/2008/main" Requires="ma">
            <p:blipFill>
              <a:blip r:embed="rId4"/>
              <a:srcRect t="-46243" b="-46243"/>
              <a:stretch>
                <a:fillRect/>
              </a:stretch>
            </p:blipFill>
          </mc:Choice>
          <mc:Fallback>
            <p:blipFill>
              <a:blip r:embed="rId5"/>
              <a:srcRect t="-46243" b="-46243"/>
              <a:stretch>
                <a:fillRect/>
              </a:stretch>
            </p:blipFill>
          </mc:Fallback>
        </mc:AlternateContent>
        <p:spPr>
          <a:xfrm>
            <a:off x="1052844" y="1776664"/>
            <a:ext cx="8229600" cy="4525963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736493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 Architectures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308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 Architectures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Application systems are designed to meet an organizational need.</a:t>
            </a:r>
          </a:p>
          <a:p>
            <a:pPr lvl="0"/>
            <a:r>
              <a:rPr lang="en-US" dirty="0"/>
              <a:t>As businesses have much in common      </a:t>
            </a:r>
            <a:r>
              <a:rPr lang="en-US" dirty="0">
                <a:sym typeface="Wingdings" panose="05000000000000000000" pitchFamily="2" charset="2"/>
              </a:rPr>
              <a:t></a:t>
            </a:r>
            <a:r>
              <a:rPr lang="en-US" dirty="0"/>
              <a:t>  </a:t>
            </a:r>
          </a:p>
          <a:p>
            <a:pPr lvl="1"/>
            <a:r>
              <a:rPr lang="en-US" sz="2000" dirty="0"/>
              <a:t>Their application systems also tend to have a common  architecture.</a:t>
            </a:r>
          </a:p>
          <a:p>
            <a:pPr lvl="0"/>
            <a:r>
              <a:rPr lang="en-US" dirty="0"/>
              <a:t>A generic application architecture </a:t>
            </a:r>
          </a:p>
          <a:p>
            <a:pPr lvl="1"/>
            <a:r>
              <a:rPr lang="en-US" sz="1800" dirty="0"/>
              <a:t>is an architecture that may be configured and adapted to create a system that meets specific requirements.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5304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When to use </a:t>
            </a:r>
            <a:r>
              <a:rPr lang="en-US" dirty="0" smtClean="0"/>
              <a:t>Application </a:t>
            </a:r>
            <a:r>
              <a:rPr lang="en-US" dirty="0"/>
              <a:t>Architectures 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As a starting point for architectural design.</a:t>
            </a:r>
          </a:p>
          <a:p>
            <a:r>
              <a:rPr lang="en-US" sz="3600" dirty="0"/>
              <a:t>As a design checklist.</a:t>
            </a:r>
          </a:p>
          <a:p>
            <a:r>
              <a:rPr lang="en-US" sz="3600" dirty="0"/>
              <a:t>As a way of organizing the teamwork</a:t>
            </a:r>
          </a:p>
          <a:p>
            <a:r>
              <a:rPr lang="en-US" sz="3600" dirty="0"/>
              <a:t>As a means of assessing components for reuse.</a:t>
            </a:r>
          </a:p>
          <a:p>
            <a:pPr>
              <a:buNone/>
            </a:pPr>
            <a:endParaRPr lang="en-US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780640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Examples of Application Types</a:t>
            </a:r>
          </a:p>
        </p:txBody>
      </p:sp>
      <p:graphicFrame>
        <p:nvGraphicFramePr>
          <p:cNvPr id="4" name="Rectangle 3">
            <a:extLst>
              <a:ext uri="{FF2B5EF4-FFF2-40B4-BE49-F238E27FC236}">
                <a16:creationId xmlns:a16="http://schemas.microsoft.com/office/drawing/2014/main" id="{E72BACA0-0676-4BE9-8BE1-E1E9F76DF1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54368749"/>
              </p:ext>
            </p:extLst>
          </p:nvPr>
        </p:nvGraphicFramePr>
        <p:xfrm>
          <a:off x="838200" y="1840832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38086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 type examples:</a:t>
            </a:r>
          </a:p>
        </p:txBody>
      </p:sp>
      <p:graphicFrame>
        <p:nvGraphicFramePr>
          <p:cNvPr id="4" name="Rectangle 3">
            <a:extLst>
              <a:ext uri="{FF2B5EF4-FFF2-40B4-BE49-F238E27FC236}">
                <a16:creationId xmlns:a16="http://schemas.microsoft.com/office/drawing/2014/main" id="{F79A282B-0283-4F47-9274-C8557970D91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83867178"/>
              </p:ext>
            </p:extLst>
          </p:nvPr>
        </p:nvGraphicFramePr>
        <p:xfrm>
          <a:off x="838200" y="188895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93207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 smtClean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0" y="1259065"/>
            <a:ext cx="676864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Summary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/>
              <p14:cNvContentPartPr/>
              <p14:nvPr/>
            </p14:nvContentPartPr>
            <p14:xfrm>
              <a:off x="5953899" y="1898226"/>
              <a:ext cx="131760" cy="263520"/>
            </p14:xfrm>
          </p:contentPart>
        </mc:Choice>
        <mc:Fallback xmlns="">
          <p:pic>
            <p:nvPicPr>
              <p:cNvPr id="6" name="Ink 5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951019" y="1895346"/>
                <a:ext cx="137520" cy="269280"/>
              </a:xfrm>
              <a:prstGeom prst="rect">
                <a:avLst/>
              </a:prstGeom>
            </p:spPr>
          </p:pic>
        </mc:Fallback>
      </mc:AlternateContent>
      <p:sp>
        <p:nvSpPr>
          <p:cNvPr id="13" name="Content Placeholder 2"/>
          <p:cNvSpPr txBox="1">
            <a:spLocks/>
          </p:cNvSpPr>
          <p:nvPr/>
        </p:nvSpPr>
        <p:spPr>
          <a:xfrm>
            <a:off x="4040846" y="22463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dirty="0"/>
              <a:t>Architectural Design</a:t>
            </a:r>
          </a:p>
          <a:p>
            <a:pPr lvl="0"/>
            <a:r>
              <a:rPr lang="en-US" dirty="0"/>
              <a:t>Software Architecture</a:t>
            </a:r>
          </a:p>
          <a:p>
            <a:pPr lvl="0"/>
            <a:r>
              <a:rPr lang="en-US" dirty="0"/>
              <a:t>Application Architecture</a:t>
            </a:r>
          </a:p>
        </p:txBody>
      </p:sp>
    </p:spTree>
    <p:extLst>
      <p:ext uri="{BB962C8B-B14F-4D97-AF65-F5344CB8AC3E}">
        <p14:creationId xmlns:p14="http://schemas.microsoft.com/office/powerpoint/2010/main" val="3810798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9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extLst mod="1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4431</TotalTime>
  <Words>2613</Words>
  <Application>Microsoft Office PowerPoint</Application>
  <PresentationFormat>Widescreen</PresentationFormat>
  <Paragraphs>287</Paragraphs>
  <Slides>41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41</vt:i4>
      </vt:variant>
    </vt:vector>
  </HeadingPairs>
  <TitlesOfParts>
    <vt:vector size="51" baseType="lpstr">
      <vt:lpstr>Arial</vt:lpstr>
      <vt:lpstr>Calibri</vt:lpstr>
      <vt:lpstr>Helvetica</vt:lpstr>
      <vt:lpstr>Noto Naskh Arabic UI</vt:lpstr>
      <vt:lpstr>Times New Roman</vt:lpstr>
      <vt:lpstr>Trebuchet MS</vt:lpstr>
      <vt:lpstr>Wingdings</vt:lpstr>
      <vt:lpstr>Wingdings 2</vt:lpstr>
      <vt:lpstr>Office Theme</vt:lpstr>
      <vt:lpstr>1_Office Theme</vt:lpstr>
      <vt:lpstr>PowerPoint Presentation</vt:lpstr>
      <vt:lpstr>PowerPoint Presentation</vt:lpstr>
      <vt:lpstr>Software architecture</vt:lpstr>
      <vt:lpstr>Architectural Design</vt:lpstr>
      <vt:lpstr>The architecture of a packing robot control system</vt:lpstr>
      <vt:lpstr>Architectural Abstraction</vt:lpstr>
      <vt:lpstr>Architectural Abstraction</vt:lpstr>
      <vt:lpstr>Advantages of explicit architecture</vt:lpstr>
      <vt:lpstr>Architectural representations</vt:lpstr>
      <vt:lpstr>Box and line diagrams …. trade off </vt:lpstr>
      <vt:lpstr>Use of architectural models</vt:lpstr>
      <vt:lpstr>Architectural Design Decisions</vt:lpstr>
      <vt:lpstr>Architecture Reuse</vt:lpstr>
      <vt:lpstr>Architecture and system characteristics  (non-functional requirements)</vt:lpstr>
      <vt:lpstr>Architectural views</vt:lpstr>
      <vt:lpstr>Architectural views</vt:lpstr>
      <vt:lpstr>4 + 1 view model of software architecture</vt:lpstr>
      <vt:lpstr>Architectural patterns</vt:lpstr>
      <vt:lpstr>The Model-View-Controller (MVC) pattern </vt:lpstr>
      <vt:lpstr>The Model-View-Controller (MVC) pattern </vt:lpstr>
      <vt:lpstr>Web application architecture using the MVC pattern </vt:lpstr>
      <vt:lpstr>Layered Architecture</vt:lpstr>
      <vt:lpstr>The architecture of the LIBSYS system </vt:lpstr>
      <vt:lpstr>The Layered architecture pattern </vt:lpstr>
      <vt:lpstr>The Layered architecture pattern </vt:lpstr>
      <vt:lpstr>Repository Architecture</vt:lpstr>
      <vt:lpstr>A repository architecture for an IDE </vt:lpstr>
      <vt:lpstr>The Repository pattern </vt:lpstr>
      <vt:lpstr>Client-Server Architecture</vt:lpstr>
      <vt:lpstr>A client–server architecture for a film library </vt:lpstr>
      <vt:lpstr>The Client–Server Pattern </vt:lpstr>
      <vt:lpstr>Pipe and Filter Architecture</vt:lpstr>
      <vt:lpstr>The pipe and filter pattern </vt:lpstr>
      <vt:lpstr>An example of the pipe and filter architecture </vt:lpstr>
      <vt:lpstr>Application Architectures</vt:lpstr>
      <vt:lpstr>Application Architectures</vt:lpstr>
      <vt:lpstr>When to use Application Architectures ?</vt:lpstr>
      <vt:lpstr>Examples of Application Types</vt:lpstr>
      <vt:lpstr>Application type examples: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Yasser Abdelfattah</cp:lastModifiedBy>
  <cp:revision>288</cp:revision>
  <dcterms:created xsi:type="dcterms:W3CDTF">2023-04-29T09:08:23Z</dcterms:created>
  <dcterms:modified xsi:type="dcterms:W3CDTF">2023-12-01T18:03:35Z</dcterms:modified>
</cp:coreProperties>
</file>