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5" r:id="rId24"/>
    <p:sldId id="506" r:id="rId25"/>
    <p:sldId id="507" r:id="rId26"/>
    <p:sldId id="508" r:id="rId27"/>
    <p:sldId id="509" r:id="rId28"/>
    <p:sldId id="510" r:id="rId29"/>
    <p:sldId id="511" r:id="rId30"/>
    <p:sldId id="513" r:id="rId31"/>
    <p:sldId id="514" r:id="rId32"/>
    <p:sldId id="512" r:id="rId33"/>
    <p:sldId id="504"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5"/>
            <p14:sldId id="506"/>
            <p14:sldId id="507"/>
            <p14:sldId id="508"/>
            <p14:sldId id="509"/>
            <p14:sldId id="510"/>
            <p14:sldId id="511"/>
            <p14:sldId id="513"/>
            <p14:sldId id="514"/>
            <p14:sldId id="512"/>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2" d="100"/>
          <a:sy n="72" d="100"/>
        </p:scale>
        <p:origin x="97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101566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Managing Risk</a:t>
            </a:r>
          </a:p>
          <a:p>
            <a:r>
              <a:rPr lang="en-US" sz="2000" b="1" dirty="0">
                <a:latin typeface="Times New Roman" panose="02020603050405020304" pitchFamily="18" charset="0"/>
                <a:cs typeface="Times New Roman" panose="02020603050405020304" pitchFamily="18" charset="0"/>
              </a:rPr>
              <a:t>Part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872837"/>
    </mc:Choice>
    <mc:Fallback xmlns="">
      <p:transition spd="slow" advTm="8728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Content Placeholder 3">
            <a:extLst>
              <a:ext uri="{FF2B5EF4-FFF2-40B4-BE49-F238E27FC236}">
                <a16:creationId xmlns:a16="http://schemas.microsoft.com/office/drawing/2014/main" id="{F2D0DFF2-4877-4062-96F4-EF8B5295D0B5}"/>
              </a:ext>
            </a:extLst>
          </p:cNvPr>
          <p:cNvPicPr>
            <a:picLocks noGrp="1" noChangeAspect="1"/>
          </p:cNvPicPr>
          <p:nvPr/>
        </p:nvPicPr>
        <p:blipFill rotWithShape="1">
          <a:blip r:embed="rId3"/>
          <a:srcRect t="19"/>
          <a:stretch/>
        </p:blipFill>
        <p:spPr bwMode="auto">
          <a:xfrm>
            <a:off x="10" y="1280597"/>
            <a:ext cx="12191980" cy="5576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8B2823A4-8ECE-233B-F3B1-DEF7DC22E60B}"/>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C924F480-CCDD-0168-1CB0-18A700BE1468}"/>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95195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B5D4A5E-FDB9-1C71-622E-073F503CF3B3}"/>
              </a:ext>
            </a:extLst>
          </p:cNvPr>
          <p:cNvSpPr txBox="1"/>
          <p:nvPr/>
        </p:nvSpPr>
        <p:spPr>
          <a:xfrm>
            <a:off x="208009" y="1957418"/>
            <a:ext cx="11559830" cy="3565913"/>
          </a:xfrm>
          <a:prstGeom prst="rect">
            <a:avLst/>
          </a:prstGeom>
          <a:noFill/>
        </p:spPr>
        <p:txBody>
          <a:bodyPr wrap="square">
            <a:spAutoFit/>
          </a:bodyPr>
          <a:lstStyle/>
          <a:p>
            <a:r>
              <a:rPr lang="en-US" sz="2000" b="1" dirty="0">
                <a:highlight>
                  <a:srgbClr val="FFFF00"/>
                </a:highlight>
              </a:rPr>
              <a:t>Contingency plan </a:t>
            </a:r>
          </a:p>
          <a:p>
            <a:endParaRPr lang="en-US" sz="2000" b="1" dirty="0">
              <a:highlight>
                <a:srgbClr val="FFFF00"/>
              </a:highlight>
            </a:endParaRPr>
          </a:p>
          <a:p>
            <a:pPr algn="just">
              <a:lnSpc>
                <a:spcPct val="150000"/>
              </a:lnSpc>
            </a:pP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 contingency</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plan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an alternative plan that will be used if a possible foreseen risk</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becomes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reality.</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mitigate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negative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 all plans, the contingency plan answers the questions of what, where,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endPar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distinction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1800" spc="-2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response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a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contingency plan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that a</a:t>
            </a:r>
            <a:r>
              <a:rPr lang="en-US" sz="1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response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part of the actual implementation plan and action is taken before the risk can materialize</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while a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b="1"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not part of the initial implementation plan and only goes into effect after</a:t>
            </a:r>
            <a:r>
              <a:rPr lang="en-US" sz="18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recognized.</a:t>
            </a:r>
            <a:endParaRPr lang="en-US" sz="1800" u="sng"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187659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B1230D0-1BBC-4F45-221A-3F7174853726}"/>
              </a:ext>
            </a:extLst>
          </p:cNvPr>
          <p:cNvSpPr txBox="1"/>
          <p:nvPr/>
        </p:nvSpPr>
        <p:spPr>
          <a:xfrm>
            <a:off x="311175" y="1598776"/>
            <a:ext cx="11210825" cy="4224554"/>
          </a:xfrm>
          <a:prstGeom prst="rect">
            <a:avLst/>
          </a:prstGeom>
          <a:noFill/>
        </p:spPr>
        <p:txBody>
          <a:bodyPr wrap="square">
            <a:spAutoFit/>
          </a:bodyPr>
          <a:lstStyle/>
          <a:p>
            <a:r>
              <a:rPr lang="en-US" sz="1800" b="1" dirty="0">
                <a:highlight>
                  <a:srgbClr val="FFFF00"/>
                </a:highlight>
              </a:rPr>
              <a:t>Importance of Contingency plan </a:t>
            </a: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absence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 occurs, can cause a manager to delay or postpone the decision to implement a</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postponement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lead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panic,</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acceptance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 Such after-the-event decision making under pressure can be potentially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dangerous and costly. </a:t>
            </a:r>
          </a:p>
          <a:p>
            <a:pPr algn="just">
              <a:lnSpc>
                <a:spcPct val="100000"/>
              </a:lnSpc>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planning evaluates alternative remedies for pos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sible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foreseen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before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selects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among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facilitates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smooth</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transition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 or work-around plan.</a:t>
            </a:r>
          </a:p>
          <a:p>
            <a:pPr algn="just">
              <a:lnSpc>
                <a:spcPct val="110000"/>
              </a:lnSpc>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The availability of a contingency plan can significantly increase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chances 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success.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940981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A6A54C9-766A-DF55-C5D1-8A34D5D62879}"/>
              </a:ext>
            </a:extLst>
          </p:cNvPr>
          <p:cNvSpPr txBox="1"/>
          <p:nvPr/>
        </p:nvSpPr>
        <p:spPr>
          <a:xfrm>
            <a:off x="424161" y="1301957"/>
            <a:ext cx="11097839" cy="4689297"/>
          </a:xfrm>
          <a:prstGeom prst="rect">
            <a:avLst/>
          </a:prstGeom>
          <a:noFill/>
        </p:spPr>
        <p:txBody>
          <a:bodyPr wrap="square">
            <a:spAutoFit/>
          </a:bodyPr>
          <a:lstStyle/>
          <a:p>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An</a:t>
            </a:r>
            <a:r>
              <a:rPr lang="en-US" b="1" spc="95"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 </a:t>
            </a:r>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example on </a:t>
            </a:r>
            <a:r>
              <a:rPr lang="en-US" b="1" dirty="0">
                <a:highlight>
                  <a:srgbClr val="FFFF00"/>
                </a:highlight>
                <a:latin typeface="Times New Roman" panose="02020603050405020304" pitchFamily="18" charset="0"/>
                <a:cs typeface="Times New Roman" panose="02020603050405020304" pitchFamily="18" charset="0"/>
              </a:rPr>
              <a:t>contingency plan </a:t>
            </a:r>
          </a:p>
          <a:p>
            <a:r>
              <a:rPr lang="en-US" sz="14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high-tech</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niche</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intends</a:t>
            </a:r>
            <a:r>
              <a:rPr lang="en-US"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introduce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new “platform” product at a very specific target date. The project’s 47 teams all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agree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acceptable.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 suppliers demonstrate how seriously risk management is viewed. One supplier’s plant sits on the San Andreas Fault, which is prone to earthquakes.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who</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constantly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updated,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producing a replica of the component in another plant. Another key supplier in Toronto,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Canada, presents a delivery risk on their due date because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potential bad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chartered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(already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overland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transportation</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presents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outsiders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plans must seem a bit extreme, but in high-tech industries where time 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market</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of</a:t>
            </a:r>
            <a:r>
              <a:rPr lang="en-US"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 are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seriously.</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429311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a:t>
            </a:r>
            <a:r>
              <a:rPr lang="en-US" sz="1800"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sz="1800"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matrices</a:t>
            </a:r>
            <a:r>
              <a:rPr lang="en-US" sz="1800" b="1" spc="-3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7.8</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marizing how the project team plans to manage risks that have been identified.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l">
              <a:lnSpc>
                <a:spcPct val="150000"/>
              </a:lnSpc>
            </a:pPr>
            <a:r>
              <a:rPr lang="en-US" sz="1800" b="1" i="0" dirty="0">
                <a:solidFill>
                  <a:srgbClr val="EC028D"/>
                </a:solidFill>
                <a:effectLst/>
                <a:latin typeface="CIDFont+F72"/>
              </a:rPr>
              <a:t>FIGURE 7.8 </a:t>
            </a:r>
            <a:r>
              <a:rPr lang="en-US" sz="1800" b="1" i="0" dirty="0">
                <a:solidFill>
                  <a:srgbClr val="242021"/>
                </a:solidFill>
                <a:effectLst/>
                <a:latin typeface="CIDFont+F76"/>
              </a:rPr>
              <a:t>Risk Response Matrix</a:t>
            </a:r>
            <a:r>
              <a:rPr lang="en-US" dirty="0"/>
              <a:t> </a:t>
            </a:r>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B7FEB6-A178-47B4-A4D3-30839159E880}"/>
              </a:ext>
            </a:extLst>
          </p:cNvPr>
          <p:cNvPicPr>
            <a:picLocks noChangeAspect="1"/>
          </p:cNvPicPr>
          <p:nvPr/>
        </p:nvPicPr>
        <p:blipFill>
          <a:blip r:embed="rId3"/>
          <a:stretch>
            <a:fillRect/>
          </a:stretch>
        </p:blipFill>
        <p:spPr>
          <a:xfrm>
            <a:off x="427500" y="2532011"/>
            <a:ext cx="11032942" cy="4135716"/>
          </a:xfrm>
          <a:prstGeom prst="rect">
            <a:avLst/>
          </a:prstGeom>
        </p:spPr>
      </p:pic>
    </p:spTree>
    <p:extLst>
      <p:ext uri="{BB962C8B-B14F-4D97-AF65-F5344CB8AC3E}">
        <p14:creationId xmlns:p14="http://schemas.microsoft.com/office/powerpoint/2010/main" val="1881498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153BCC6-E08D-8937-B129-05AAB7491FEA}"/>
              </a:ext>
            </a:extLst>
          </p:cNvPr>
          <p:cNvSpPr txBox="1"/>
          <p:nvPr/>
        </p:nvSpPr>
        <p:spPr>
          <a:xfrm>
            <a:off x="316085" y="1548762"/>
            <a:ext cx="11097839" cy="3366563"/>
          </a:xfrm>
          <a:prstGeom prst="rect">
            <a:avLst/>
          </a:prstGeom>
          <a:noFill/>
        </p:spPr>
        <p:txBody>
          <a:bodyPr wrap="square">
            <a:spAutoFit/>
          </a:bodyPr>
          <a:lstStyle/>
          <a:p>
            <a:pPr algn="l"/>
            <a:endParaRPr lang="en-US" b="1" u="sng" dirty="0"/>
          </a:p>
          <a:p>
            <a:pPr algn="l"/>
            <a:r>
              <a:rPr lang="en-US" b="1" u="sng" dirty="0">
                <a:highlight>
                  <a:srgbClr val="FFFF00"/>
                </a:highlight>
              </a:rPr>
              <a:t>Steps to mange risk:</a:t>
            </a:r>
          </a:p>
          <a:p>
            <a:pPr algn="just">
              <a:lnSpc>
                <a:spcPct val="10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1- The team has to identify whether to reduce, share, transfer, or accept the risk. </a:t>
            </a: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next step is to</a:t>
            </a:r>
            <a:r>
              <a:rPr lang="en-US" spc="2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identify contingency plans in case the risk still occurs.</a:t>
            </a:r>
          </a:p>
          <a:p>
            <a:pPr algn="just">
              <a:lnSpc>
                <a:spcPct val="150000"/>
              </a:lnSpc>
            </a:pPr>
            <a:r>
              <a:rPr lang="en-US" dirty="0">
                <a:solidFill>
                  <a:srgbClr val="231F21"/>
                </a:solidFill>
                <a:latin typeface="Times New Roman" panose="02020603050405020304" pitchFamily="18" charset="0"/>
                <a:cs typeface="Times New Roman" panose="02020603050405020304" pitchFamily="18" charset="0"/>
              </a:rPr>
              <a:t>3-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team also needs to</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discuss</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agree</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what</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would</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“trigger”</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implementation</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of</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p>
          <a:p>
            <a:pPr algn="just">
              <a:lnSpc>
                <a:spcPct val="150000"/>
              </a:lnSpc>
            </a:pPr>
            <a:r>
              <a:rPr lang="en-US" spc="-240" dirty="0">
                <a:solidFill>
                  <a:srgbClr val="231F21"/>
                </a:solidFill>
                <a:latin typeface="Times New Roman" panose="02020603050405020304" pitchFamily="18" charset="0"/>
                <a:cs typeface="Times New Roman" panose="02020603050405020304" pitchFamily="18" charset="0"/>
              </a:rPr>
              <a:t>4- </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Finally,</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individual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responsible</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monitoring</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potential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initiating</a:t>
            </a:r>
            <a:r>
              <a:rPr lang="en-US"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needs</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to</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be</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assigned.</a:t>
            </a:r>
          </a:p>
          <a:p>
            <a:pPr algn="just">
              <a:lnSpc>
                <a:spcPct val="150000"/>
              </a:lnSpc>
            </a:pP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Smart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managers</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establish protocols for contingency responses before they are needed.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851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3">
            <a:extLst>
              <a:ext uri="{FF2B5EF4-FFF2-40B4-BE49-F238E27FC236}">
                <a16:creationId xmlns:a16="http://schemas.microsoft.com/office/drawing/2014/main" id="{6057460D-AB52-13D0-D35A-3B23E0D2B701}"/>
              </a:ext>
            </a:extLst>
          </p:cNvPr>
          <p:cNvSpPr txBox="1"/>
          <p:nvPr/>
        </p:nvSpPr>
        <p:spPr>
          <a:xfrm>
            <a:off x="2384108" y="2122873"/>
            <a:ext cx="7423784" cy="2612254"/>
          </a:xfrm>
          <a:prstGeom prst="rect">
            <a:avLst/>
          </a:prstGeom>
        </p:spPr>
        <p:txBody>
          <a:bodyPr vert="horz" wrap="square" lIns="0" tIns="9779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42595" indent="-430530">
              <a:spcBef>
                <a:spcPts val="770"/>
              </a:spcBef>
              <a:buClr>
                <a:srgbClr val="00AFEF"/>
              </a:buClr>
              <a:buSzPct val="98214"/>
              <a:buFont typeface="Wingdings"/>
              <a:buChar char=""/>
              <a:tabLst>
                <a:tab pos="442595" algn="l"/>
                <a:tab pos="443230" algn="l"/>
              </a:tabLst>
            </a:pPr>
            <a:r>
              <a:rPr sz="2800" b="1" spc="-10" dirty="0">
                <a:solidFill>
                  <a:srgbClr val="6600FF"/>
                </a:solidFill>
                <a:latin typeface="Times New Roman"/>
                <a:cs typeface="Times New Roman"/>
              </a:rPr>
              <a:t>Risks</a:t>
            </a:r>
            <a:r>
              <a:rPr sz="2800" b="1" spc="20" dirty="0">
                <a:solidFill>
                  <a:srgbClr val="6600FF"/>
                </a:solidFill>
                <a:latin typeface="Times New Roman"/>
                <a:cs typeface="Times New Roman"/>
              </a:rPr>
              <a:t> </a:t>
            </a:r>
            <a:r>
              <a:rPr sz="2800" b="1" spc="-5" dirty="0">
                <a:solidFill>
                  <a:srgbClr val="6600FF"/>
                </a:solidFill>
                <a:latin typeface="Times New Roman"/>
                <a:cs typeface="Times New Roman"/>
              </a:rPr>
              <a:t>during</a:t>
            </a:r>
            <a:r>
              <a:rPr sz="2800" b="1" spc="15" dirty="0">
                <a:solidFill>
                  <a:srgbClr val="6600FF"/>
                </a:solidFill>
                <a:latin typeface="Times New Roman"/>
                <a:cs typeface="Times New Roman"/>
              </a:rPr>
              <a:t> </a:t>
            </a:r>
            <a:r>
              <a:rPr sz="2800" b="1" spc="-5" dirty="0">
                <a:solidFill>
                  <a:srgbClr val="6600FF"/>
                </a:solidFill>
                <a:latin typeface="Times New Roman"/>
                <a:cs typeface="Times New Roman"/>
              </a:rPr>
              <a:t>the</a:t>
            </a:r>
            <a:r>
              <a:rPr sz="2800" b="1" spc="15" dirty="0">
                <a:solidFill>
                  <a:srgbClr val="6600FF"/>
                </a:solidFill>
                <a:latin typeface="Times New Roman"/>
                <a:cs typeface="Times New Roman"/>
              </a:rPr>
              <a:t> </a:t>
            </a:r>
            <a:r>
              <a:rPr sz="2800" b="1" u="heavy" spc="-5" dirty="0">
                <a:solidFill>
                  <a:srgbClr val="6600FF"/>
                </a:solidFill>
                <a:uFill>
                  <a:solidFill>
                    <a:srgbClr val="6600FF"/>
                  </a:solidFill>
                </a:uFill>
                <a:latin typeface="Times New Roman"/>
                <a:cs typeface="Times New Roman"/>
              </a:rPr>
              <a:t>project/idea</a:t>
            </a:r>
            <a:r>
              <a:rPr sz="2800" b="1" u="heavy" dirty="0">
                <a:solidFill>
                  <a:srgbClr val="6600FF"/>
                </a:solidFill>
                <a:uFill>
                  <a:solidFill>
                    <a:srgbClr val="6600FF"/>
                  </a:solidFill>
                </a:uFill>
                <a:latin typeface="Times New Roman"/>
                <a:cs typeface="Times New Roman"/>
              </a:rPr>
              <a:t> initiation</a:t>
            </a:r>
            <a:r>
              <a:rPr sz="2800" b="1" u="heavy" spc="-25" dirty="0">
                <a:solidFill>
                  <a:srgbClr val="6600FF"/>
                </a:solidFill>
                <a:uFill>
                  <a:solidFill>
                    <a:srgbClr val="6600FF"/>
                  </a:solidFill>
                </a:uFill>
                <a:latin typeface="Times New Roman"/>
                <a:cs typeface="Times New Roman"/>
              </a:rPr>
              <a:t> </a:t>
            </a:r>
            <a:r>
              <a:rPr sz="2800" b="1" u="heavy" dirty="0">
                <a:solidFill>
                  <a:srgbClr val="6600FF"/>
                </a:solidFill>
                <a:uFill>
                  <a:solidFill>
                    <a:srgbClr val="6600FF"/>
                  </a:solidFill>
                </a:uFill>
                <a:latin typeface="Times New Roman"/>
                <a:cs typeface="Times New Roman"/>
              </a:rPr>
              <a:t>phase</a:t>
            </a:r>
            <a:r>
              <a:rPr sz="2800" b="1" dirty="0">
                <a:solidFill>
                  <a:srgbClr val="6600FF"/>
                </a:solidFill>
                <a:latin typeface="Times New Roman"/>
                <a:cs typeface="Times New Roman"/>
              </a:rPr>
              <a:t>:</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Unavailable</a:t>
            </a:r>
            <a:r>
              <a:rPr sz="2800" b="1" spc="-35" dirty="0">
                <a:solidFill>
                  <a:prstClr val="black"/>
                </a:solidFill>
                <a:latin typeface="Times New Roman"/>
                <a:cs typeface="Times New Roman"/>
              </a:rPr>
              <a:t> </a:t>
            </a:r>
            <a:r>
              <a:rPr sz="2800" b="1" spc="-5" dirty="0">
                <a:solidFill>
                  <a:prstClr val="black"/>
                </a:solidFill>
                <a:latin typeface="Times New Roman"/>
                <a:cs typeface="Times New Roman"/>
              </a:rPr>
              <a:t>subject</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matter experts</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Poor</a:t>
            </a:r>
            <a:r>
              <a:rPr sz="2800" b="1" spc="-25" dirty="0">
                <a:solidFill>
                  <a:prstClr val="black"/>
                </a:solidFill>
                <a:latin typeface="Times New Roman"/>
                <a:cs typeface="Times New Roman"/>
              </a:rPr>
              <a:t> </a:t>
            </a:r>
            <a:r>
              <a:rPr sz="2800" b="1" dirty="0">
                <a:solidFill>
                  <a:prstClr val="black"/>
                </a:solidFill>
                <a:latin typeface="Times New Roman"/>
                <a:cs typeface="Times New Roman"/>
              </a:rPr>
              <a:t>definition</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of</a:t>
            </a:r>
            <a:r>
              <a:rPr sz="2800" b="1" dirty="0">
                <a:solidFill>
                  <a:prstClr val="black"/>
                </a:solidFill>
                <a:latin typeface="Times New Roman"/>
                <a:cs typeface="Times New Roman"/>
              </a:rPr>
              <a:t> </a:t>
            </a:r>
            <a:r>
              <a:rPr sz="2800" b="1" spc="-5" dirty="0">
                <a:solidFill>
                  <a:prstClr val="black"/>
                </a:solidFill>
                <a:latin typeface="Times New Roman"/>
                <a:cs typeface="Times New Roman"/>
              </a:rPr>
              <a:t>problem </a:t>
            </a:r>
            <a:r>
              <a:rPr sz="2800" b="1" dirty="0">
                <a:solidFill>
                  <a:prstClr val="black"/>
                </a:solidFill>
                <a:latin typeface="Times New Roman"/>
                <a:cs typeface="Times New Roman"/>
              </a:rPr>
              <a:t>or</a:t>
            </a:r>
            <a:r>
              <a:rPr sz="2800" b="1" spc="-5" dirty="0">
                <a:solidFill>
                  <a:prstClr val="black"/>
                </a:solidFill>
                <a:latin typeface="Times New Roman"/>
                <a:cs typeface="Times New Roman"/>
              </a:rPr>
              <a:t> project</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feasibility</a:t>
            </a:r>
            <a:r>
              <a:rPr sz="2800" b="1" spc="-30" dirty="0">
                <a:solidFill>
                  <a:prstClr val="black"/>
                </a:solidFill>
                <a:latin typeface="Times New Roman"/>
                <a:cs typeface="Times New Roman"/>
              </a:rPr>
              <a:t> </a:t>
            </a:r>
            <a:r>
              <a:rPr sz="2800" b="1" spc="-5" dirty="0">
                <a:solidFill>
                  <a:prstClr val="black"/>
                </a:solidFill>
                <a:latin typeface="Times New Roman"/>
                <a:cs typeface="Times New Roman"/>
              </a:rPr>
              <a:t>study</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or</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unclear</a:t>
            </a:r>
            <a:r>
              <a:rPr sz="2800" b="1" spc="-20" dirty="0">
                <a:solidFill>
                  <a:prstClr val="black"/>
                </a:solidFill>
                <a:latin typeface="Times New Roman"/>
                <a:cs typeface="Times New Roman"/>
              </a:rPr>
              <a:t> </a:t>
            </a:r>
            <a:r>
              <a:rPr sz="2800" b="1" spc="-5" dirty="0">
                <a:solidFill>
                  <a:prstClr val="black"/>
                </a:solidFill>
                <a:latin typeface="Times New Roman"/>
                <a:cs typeface="Times New Roman"/>
              </a:rPr>
              <a:t>objectives</a:t>
            </a:r>
            <a:endParaRPr sz="2800" dirty="0">
              <a:solidFill>
                <a:prstClr val="black"/>
              </a:solidFill>
              <a:latin typeface="Times New Roman"/>
              <a:cs typeface="Times New Roman"/>
            </a:endParaRPr>
          </a:p>
        </p:txBody>
      </p:sp>
      <p:pic>
        <p:nvPicPr>
          <p:cNvPr id="3" name="object 2">
            <a:extLst>
              <a:ext uri="{FF2B5EF4-FFF2-40B4-BE49-F238E27FC236}">
                <a16:creationId xmlns:a16="http://schemas.microsoft.com/office/drawing/2014/main" id="{DA4DBF33-75CA-D7C3-1CCE-62855E155562}"/>
              </a:ext>
            </a:extLst>
          </p:cNvPr>
          <p:cNvPicPr/>
          <p:nvPr/>
        </p:nvPicPr>
        <p:blipFill>
          <a:blip r:embed="rId3" cstate="print"/>
          <a:stretch>
            <a:fillRect/>
          </a:stretch>
        </p:blipFill>
        <p:spPr>
          <a:xfrm>
            <a:off x="2647005" y="1264799"/>
            <a:ext cx="6800850" cy="762000"/>
          </a:xfrm>
          <a:prstGeom prst="rect">
            <a:avLst/>
          </a:prstGeom>
        </p:spPr>
      </p:pic>
    </p:spTree>
    <p:extLst>
      <p:ext uri="{BB962C8B-B14F-4D97-AF65-F5344CB8AC3E}">
        <p14:creationId xmlns:p14="http://schemas.microsoft.com/office/powerpoint/2010/main" val="1034951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4">
            <a:extLst>
              <a:ext uri="{FF2B5EF4-FFF2-40B4-BE49-F238E27FC236}">
                <a16:creationId xmlns:a16="http://schemas.microsoft.com/office/drawing/2014/main" id="{269AC6D0-DE16-91CC-FF77-BA1689BEF84C}"/>
              </a:ext>
            </a:extLst>
          </p:cNvPr>
          <p:cNvSpPr txBox="1">
            <a:spLocks noGrp="1"/>
          </p:cNvSpPr>
          <p:nvPr/>
        </p:nvSpPr>
        <p:spPr>
          <a:xfrm>
            <a:off x="2427365" y="694160"/>
            <a:ext cx="3224300" cy="586438"/>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i="0" dirty="0">
                <a:solidFill>
                  <a:srgbClr val="336699"/>
                </a:solidFill>
                <a:latin typeface="Times New Roman"/>
                <a:cs typeface="Times New Roman"/>
              </a:rPr>
              <a:t>Taking….</a:t>
            </a:r>
            <a:r>
              <a:rPr i="0" spc="-15" dirty="0">
                <a:solidFill>
                  <a:srgbClr val="336699"/>
                </a:solidFill>
              </a:rPr>
              <a:t>c</a:t>
            </a:r>
            <a:r>
              <a:rPr i="0" dirty="0">
                <a:solidFill>
                  <a:srgbClr val="336699"/>
                </a:solidFill>
                <a:latin typeface="Times New Roman"/>
                <a:cs typeface="Times New Roman"/>
              </a:rPr>
              <a:t>ont’d</a:t>
            </a:r>
          </a:p>
        </p:txBody>
      </p:sp>
      <p:sp>
        <p:nvSpPr>
          <p:cNvPr id="3" name="object 28">
            <a:extLst>
              <a:ext uri="{FF2B5EF4-FFF2-40B4-BE49-F238E27FC236}">
                <a16:creationId xmlns:a16="http://schemas.microsoft.com/office/drawing/2014/main" id="{949E3DA0-F8BA-3516-8CFB-3D39D0379264}"/>
              </a:ext>
            </a:extLst>
          </p:cNvPr>
          <p:cNvSpPr txBox="1"/>
          <p:nvPr/>
        </p:nvSpPr>
        <p:spPr>
          <a:xfrm>
            <a:off x="2353733" y="1255861"/>
            <a:ext cx="7522104" cy="4644404"/>
          </a:xfrm>
          <a:prstGeom prst="rect">
            <a:avLst/>
          </a:prstGeom>
        </p:spPr>
        <p:txBody>
          <a:bodyPr vert="horz" wrap="square" lIns="0" tIns="11811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67995" indent="-455930">
              <a:spcBef>
                <a:spcPts val="930"/>
              </a:spcBef>
              <a:buClr>
                <a:srgbClr val="993300"/>
              </a:buClr>
              <a:buSzPct val="96875"/>
              <a:buFont typeface="Wingdings"/>
              <a:buChar char=""/>
              <a:tabLst>
                <a:tab pos="468630" algn="l"/>
              </a:tabLst>
            </a:pPr>
            <a:r>
              <a:rPr sz="3200" b="1" dirty="0">
                <a:solidFill>
                  <a:srgbClr val="CC00FF"/>
                </a:solidFill>
                <a:latin typeface="Times New Roman"/>
                <a:cs typeface="Times New Roman"/>
              </a:rPr>
              <a:t>Risks</a:t>
            </a:r>
            <a:r>
              <a:rPr sz="3200" b="1" spc="-15" dirty="0">
                <a:solidFill>
                  <a:srgbClr val="CC00FF"/>
                </a:solidFill>
                <a:latin typeface="Times New Roman"/>
                <a:cs typeface="Times New Roman"/>
              </a:rPr>
              <a:t> </a:t>
            </a:r>
            <a:r>
              <a:rPr sz="3200" b="1" dirty="0">
                <a:solidFill>
                  <a:srgbClr val="CC00FF"/>
                </a:solidFill>
                <a:latin typeface="Times New Roman"/>
                <a:cs typeface="Times New Roman"/>
              </a:rPr>
              <a:t>during</a:t>
            </a:r>
            <a:r>
              <a:rPr sz="3200" b="1" spc="-5" dirty="0">
                <a:solidFill>
                  <a:srgbClr val="CC00FF"/>
                </a:solidFill>
                <a:latin typeface="Times New Roman"/>
                <a:cs typeface="Times New Roman"/>
              </a:rPr>
              <a:t> the </a:t>
            </a:r>
            <a:r>
              <a:rPr sz="3200" b="1" u="sng" dirty="0">
                <a:solidFill>
                  <a:srgbClr val="CC00FF"/>
                </a:solidFill>
                <a:uFill>
                  <a:solidFill>
                    <a:srgbClr val="CC00FF"/>
                  </a:solidFill>
                </a:uFill>
                <a:latin typeface="Times New Roman"/>
                <a:cs typeface="Times New Roman"/>
              </a:rPr>
              <a:t>project</a:t>
            </a:r>
            <a:r>
              <a:rPr sz="3200" b="1" u="sng" spc="-30" dirty="0">
                <a:solidFill>
                  <a:srgbClr val="CC00FF"/>
                </a:solidFill>
                <a:uFill>
                  <a:solidFill>
                    <a:srgbClr val="CC00FF"/>
                  </a:solidFill>
                </a:uFill>
                <a:latin typeface="Times New Roman"/>
                <a:cs typeface="Times New Roman"/>
              </a:rPr>
              <a:t> </a:t>
            </a:r>
            <a:r>
              <a:rPr sz="3200" b="1" u="sng" spc="-5" dirty="0">
                <a:solidFill>
                  <a:srgbClr val="CC00FF"/>
                </a:solidFill>
                <a:uFill>
                  <a:solidFill>
                    <a:srgbClr val="CC00FF"/>
                  </a:solidFill>
                </a:uFill>
                <a:latin typeface="Times New Roman"/>
                <a:cs typeface="Times New Roman"/>
              </a:rPr>
              <a:t>planning</a:t>
            </a:r>
            <a:r>
              <a:rPr sz="3200" b="1" u="sng" spc="-25" dirty="0">
                <a:solidFill>
                  <a:srgbClr val="CC00FF"/>
                </a:solidFill>
                <a:uFill>
                  <a:solidFill>
                    <a:srgbClr val="CC00FF"/>
                  </a:solidFill>
                </a:uFill>
                <a:latin typeface="Times New Roman"/>
                <a:cs typeface="Times New Roman"/>
              </a:rPr>
              <a:t> </a:t>
            </a:r>
            <a:r>
              <a:rPr sz="3200" b="1" u="sng" dirty="0">
                <a:solidFill>
                  <a:srgbClr val="CC00FF"/>
                </a:solidFill>
                <a:uFill>
                  <a:solidFill>
                    <a:srgbClr val="CC00FF"/>
                  </a:solidFill>
                </a:uFill>
                <a:latin typeface="Times New Roman"/>
                <a:cs typeface="Times New Roman"/>
              </a:rPr>
              <a:t>phase</a:t>
            </a:r>
            <a:r>
              <a:rPr sz="3200" b="1" u="sng" dirty="0">
                <a:solidFill>
                  <a:srgbClr val="CC00FF"/>
                </a:solidFill>
                <a:latin typeface="Times New Roman"/>
                <a:cs typeface="Times New Roman"/>
              </a:rPr>
              <a:t>:</a:t>
            </a:r>
            <a:endParaRPr sz="3200" u="sng" dirty="0">
              <a:solidFill>
                <a:prstClr val="black"/>
              </a:solidFill>
              <a:latin typeface="Times New Roman"/>
              <a:cs typeface="Times New Roman"/>
            </a:endParaRPr>
          </a:p>
          <a:p>
            <a:pPr marL="1322705" lvl="1" indent="-221615">
              <a:spcBef>
                <a:spcPts val="620"/>
              </a:spcBef>
              <a:buClr>
                <a:srgbClr val="5F5F5F"/>
              </a:buClr>
              <a:buFont typeface="Arial MT"/>
              <a:buChar char="–"/>
              <a:tabLst>
                <a:tab pos="1323340" algn="l"/>
              </a:tabLst>
            </a:pPr>
            <a:r>
              <a:rPr sz="2400" b="1" spc="-5" dirty="0">
                <a:solidFill>
                  <a:prstClr val="black"/>
                </a:solidFill>
                <a:latin typeface="Arial"/>
                <a:cs typeface="Arial"/>
              </a:rPr>
              <a:t>No</a:t>
            </a:r>
            <a:r>
              <a:rPr sz="2400" b="1" spc="-25" dirty="0">
                <a:solidFill>
                  <a:prstClr val="black"/>
                </a:solidFill>
                <a:latin typeface="Arial"/>
                <a:cs typeface="Arial"/>
              </a:rPr>
              <a:t> </a:t>
            </a:r>
            <a:r>
              <a:rPr sz="2400" b="1" spc="-5" dirty="0">
                <a:solidFill>
                  <a:prstClr val="black"/>
                </a:solidFill>
                <a:latin typeface="Arial"/>
                <a:cs typeface="Arial"/>
              </a:rPr>
              <a:t>risk</a:t>
            </a:r>
            <a:r>
              <a:rPr sz="2400" b="1" spc="-1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plan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Spotty</a:t>
            </a:r>
            <a:r>
              <a:rPr sz="2400" b="1" spc="-65" dirty="0">
                <a:solidFill>
                  <a:prstClr val="black"/>
                </a:solidFill>
                <a:latin typeface="Arial"/>
                <a:cs typeface="Arial"/>
              </a:rPr>
              <a:t> </a:t>
            </a:r>
            <a:r>
              <a:rPr sz="2400" b="1" dirty="0">
                <a:solidFill>
                  <a:prstClr val="black"/>
                </a:solidFill>
                <a:latin typeface="Arial"/>
                <a:cs typeface="Arial"/>
              </a:rPr>
              <a:t>planning</a:t>
            </a:r>
            <a:endParaRPr sz="2400" dirty="0">
              <a:solidFill>
                <a:prstClr val="black"/>
              </a:solidFill>
              <a:latin typeface="Arial"/>
              <a:cs typeface="Arial"/>
            </a:endParaRPr>
          </a:p>
          <a:p>
            <a:pPr marL="1322705" marR="1200150" lvl="1" indent="-220979">
              <a:spcBef>
                <a:spcPts val="580"/>
              </a:spcBef>
              <a:buClr>
                <a:srgbClr val="5F5F5F"/>
              </a:buClr>
              <a:buFont typeface="Arial MT"/>
              <a:buChar char="–"/>
              <a:tabLst>
                <a:tab pos="1323340" algn="l"/>
              </a:tabLst>
            </a:pPr>
            <a:r>
              <a:rPr sz="2400" b="1" spc="-5" dirty="0">
                <a:solidFill>
                  <a:prstClr val="black"/>
                </a:solidFill>
                <a:latin typeface="Arial"/>
                <a:cs typeface="Arial"/>
              </a:rPr>
              <a:t>Underdeveloped</a:t>
            </a:r>
            <a:r>
              <a:rPr sz="2400" b="1" dirty="0">
                <a:solidFill>
                  <a:prstClr val="black"/>
                </a:solidFill>
                <a:latin typeface="Arial"/>
                <a:cs typeface="Arial"/>
              </a:rPr>
              <a:t> </a:t>
            </a:r>
            <a:r>
              <a:rPr sz="2400" b="1" spc="-5" dirty="0">
                <a:solidFill>
                  <a:prstClr val="black"/>
                </a:solidFill>
                <a:latin typeface="Arial"/>
                <a:cs typeface="Arial"/>
              </a:rPr>
              <a:t>requirements</a:t>
            </a:r>
            <a:r>
              <a:rPr sz="2400" b="1" spc="5" dirty="0">
                <a:solidFill>
                  <a:prstClr val="black"/>
                </a:solidFill>
                <a:latin typeface="Arial"/>
                <a:cs typeface="Arial"/>
              </a:rPr>
              <a:t> </a:t>
            </a:r>
            <a:r>
              <a:rPr sz="2400" b="1" dirty="0">
                <a:solidFill>
                  <a:prstClr val="black"/>
                </a:solidFill>
                <a:latin typeface="Arial"/>
                <a:cs typeface="Arial"/>
              </a:rPr>
              <a:t>and </a:t>
            </a:r>
            <a:r>
              <a:rPr sz="2400" b="1" spc="-655" dirty="0">
                <a:solidFill>
                  <a:prstClr val="black"/>
                </a:solidFill>
                <a:latin typeface="Arial"/>
                <a:cs typeface="Arial"/>
              </a:rPr>
              <a:t> </a:t>
            </a:r>
            <a:r>
              <a:rPr sz="2400" b="1" spc="-5" dirty="0">
                <a:solidFill>
                  <a:prstClr val="black"/>
                </a:solidFill>
                <a:latin typeface="Arial"/>
                <a:cs typeface="Arial"/>
              </a:rPr>
              <a:t>specifications</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Unclear</a:t>
            </a:r>
            <a:r>
              <a:rPr sz="2400" b="1" spc="-20" dirty="0">
                <a:solidFill>
                  <a:prstClr val="black"/>
                </a:solidFill>
                <a:latin typeface="Arial"/>
                <a:cs typeface="Arial"/>
              </a:rPr>
              <a:t> </a:t>
            </a:r>
            <a:r>
              <a:rPr sz="2400" b="1" dirty="0">
                <a:solidFill>
                  <a:prstClr val="black"/>
                </a:solidFill>
                <a:latin typeface="Arial"/>
                <a:cs typeface="Arial"/>
              </a:rPr>
              <a:t>statement</a:t>
            </a:r>
            <a:r>
              <a:rPr sz="2400" b="1" spc="-10" dirty="0">
                <a:solidFill>
                  <a:prstClr val="black"/>
                </a:solidFill>
                <a:latin typeface="Arial"/>
                <a:cs typeface="Arial"/>
              </a:rPr>
              <a:t> </a:t>
            </a:r>
            <a:r>
              <a:rPr sz="2400" b="1" dirty="0">
                <a:solidFill>
                  <a:prstClr val="black"/>
                </a:solidFill>
                <a:latin typeface="Arial"/>
                <a:cs typeface="Arial"/>
              </a:rPr>
              <a:t>of</a:t>
            </a:r>
            <a:r>
              <a:rPr sz="2400" b="1" spc="-35" dirty="0">
                <a:solidFill>
                  <a:prstClr val="black"/>
                </a:solidFill>
                <a:latin typeface="Arial"/>
                <a:cs typeface="Arial"/>
              </a:rPr>
              <a:t> </a:t>
            </a:r>
            <a:r>
              <a:rPr sz="2400" b="1" spc="5" dirty="0">
                <a:solidFill>
                  <a:prstClr val="black"/>
                </a:solidFill>
                <a:latin typeface="Arial"/>
                <a:cs typeface="Arial"/>
              </a:rPr>
              <a:t>work</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dirty="0">
                <a:solidFill>
                  <a:prstClr val="black"/>
                </a:solidFill>
                <a:latin typeface="Arial"/>
                <a:cs typeface="Arial"/>
              </a:rPr>
              <a:t>No</a:t>
            </a:r>
            <a:r>
              <a:rPr sz="2400" b="1" spc="-2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or </a:t>
            </a:r>
            <a:r>
              <a:rPr sz="2400" b="1" spc="-5" dirty="0">
                <a:solidFill>
                  <a:prstClr val="black"/>
                </a:solidFill>
                <a:latin typeface="Arial"/>
                <a:cs typeface="Arial"/>
              </a:rPr>
              <a:t>stakeholder</a:t>
            </a:r>
            <a:r>
              <a:rPr sz="2400" b="1" dirty="0">
                <a:solidFill>
                  <a:prstClr val="black"/>
                </a:solidFill>
                <a:latin typeface="Arial"/>
                <a:cs typeface="Arial"/>
              </a:rPr>
              <a:t> </a:t>
            </a:r>
            <a:r>
              <a:rPr sz="2400" b="1" spc="-5" dirty="0">
                <a:solidFill>
                  <a:prstClr val="black"/>
                </a:solidFill>
                <a:latin typeface="Arial"/>
                <a:cs typeface="Arial"/>
              </a:rPr>
              <a:t>support</a:t>
            </a:r>
            <a:endParaRPr sz="2400" dirty="0">
              <a:solidFill>
                <a:prstClr val="black"/>
              </a:solidFill>
              <a:latin typeface="Arial"/>
              <a:cs typeface="Arial"/>
            </a:endParaRPr>
          </a:p>
          <a:p>
            <a:pPr marL="1322705" lvl="1" indent="-221615">
              <a:spcBef>
                <a:spcPts val="580"/>
              </a:spcBef>
              <a:buClr>
                <a:srgbClr val="5F5F5F"/>
              </a:buClr>
              <a:buFont typeface="Arial MT"/>
              <a:buChar char="–"/>
              <a:tabLst>
                <a:tab pos="1323340" algn="l"/>
              </a:tabLst>
            </a:pPr>
            <a:r>
              <a:rPr sz="2400" b="1" spc="-5" dirty="0">
                <a:solidFill>
                  <a:prstClr val="black"/>
                </a:solidFill>
                <a:latin typeface="Arial"/>
                <a:cs typeface="Arial"/>
              </a:rPr>
              <a:t>Poor</a:t>
            </a:r>
            <a:r>
              <a:rPr sz="2400" b="1" spc="-45" dirty="0">
                <a:solidFill>
                  <a:prstClr val="black"/>
                </a:solidFill>
                <a:latin typeface="Arial"/>
                <a:cs typeface="Arial"/>
              </a:rPr>
              <a:t> </a:t>
            </a:r>
            <a:r>
              <a:rPr sz="2400" b="1" spc="-5" dirty="0">
                <a:solidFill>
                  <a:prstClr val="black"/>
                </a:solidFill>
                <a:latin typeface="Arial"/>
                <a:cs typeface="Arial"/>
              </a:rPr>
              <a:t>role</a:t>
            </a:r>
            <a:r>
              <a:rPr sz="2400" b="1" spc="-20" dirty="0">
                <a:solidFill>
                  <a:prstClr val="black"/>
                </a:solidFill>
                <a:latin typeface="Arial"/>
                <a:cs typeface="Arial"/>
              </a:rPr>
              <a:t> </a:t>
            </a:r>
            <a:r>
              <a:rPr sz="2400" b="1" dirty="0">
                <a:solidFill>
                  <a:prstClr val="black"/>
                </a:solidFill>
                <a:latin typeface="Arial"/>
                <a:cs typeface="Arial"/>
              </a:rPr>
              <a:t>definition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Inexperienced</a:t>
            </a:r>
            <a:r>
              <a:rPr sz="2400" b="1" spc="-30" dirty="0">
                <a:solidFill>
                  <a:prstClr val="black"/>
                </a:solidFill>
                <a:latin typeface="Arial"/>
                <a:cs typeface="Arial"/>
              </a:rPr>
              <a:t> </a:t>
            </a:r>
            <a:r>
              <a:rPr sz="2400" b="1" spc="-5" dirty="0">
                <a:solidFill>
                  <a:prstClr val="black"/>
                </a:solidFill>
                <a:latin typeface="Arial"/>
                <a:cs typeface="Arial"/>
              </a:rPr>
              <a:t>team</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Definite</a:t>
            </a:r>
            <a:r>
              <a:rPr sz="2400" b="1" spc="-35" dirty="0">
                <a:solidFill>
                  <a:prstClr val="black"/>
                </a:solidFill>
                <a:latin typeface="Arial"/>
                <a:cs typeface="Arial"/>
              </a:rPr>
              <a:t> </a:t>
            </a:r>
            <a:r>
              <a:rPr sz="2400" b="1" spc="-5" dirty="0">
                <a:solidFill>
                  <a:prstClr val="black"/>
                </a:solidFill>
                <a:latin typeface="Arial"/>
                <a:cs typeface="Arial"/>
              </a:rPr>
              <a:t>lack</a:t>
            </a:r>
            <a:r>
              <a:rPr sz="2400" b="1" spc="-15" dirty="0">
                <a:solidFill>
                  <a:prstClr val="black"/>
                </a:solidFill>
                <a:latin typeface="Arial"/>
                <a:cs typeface="Arial"/>
              </a:rPr>
              <a:t> </a:t>
            </a:r>
            <a:r>
              <a:rPr sz="2400" b="1" dirty="0">
                <a:solidFill>
                  <a:prstClr val="black"/>
                </a:solidFill>
                <a:latin typeface="Arial"/>
                <a:cs typeface="Arial"/>
              </a:rPr>
              <a:t>of</a:t>
            </a:r>
            <a:r>
              <a:rPr sz="2400" b="1" spc="-5" dirty="0">
                <a:solidFill>
                  <a:prstClr val="black"/>
                </a:solidFill>
                <a:latin typeface="Arial"/>
                <a:cs typeface="Arial"/>
              </a:rPr>
              <a:t> skills</a:t>
            </a:r>
            <a:endParaRPr sz="2400" dirty="0">
              <a:solidFill>
                <a:prstClr val="black"/>
              </a:solidFill>
              <a:latin typeface="Arial"/>
              <a:cs typeface="Arial"/>
            </a:endParaRPr>
          </a:p>
        </p:txBody>
      </p:sp>
    </p:spTree>
    <p:extLst>
      <p:ext uri="{BB962C8B-B14F-4D97-AF65-F5344CB8AC3E}">
        <p14:creationId xmlns:p14="http://schemas.microsoft.com/office/powerpoint/2010/main" val="2497740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5">
            <a:extLst>
              <a:ext uri="{FF2B5EF4-FFF2-40B4-BE49-F238E27FC236}">
                <a16:creationId xmlns:a16="http://schemas.microsoft.com/office/drawing/2014/main" id="{2CC5B698-844D-12A1-52BA-37D104F6FA14}"/>
              </a:ext>
            </a:extLst>
          </p:cNvPr>
          <p:cNvSpPr txBox="1">
            <a:spLocks noGrp="1"/>
          </p:cNvSpPr>
          <p:nvPr/>
        </p:nvSpPr>
        <p:spPr>
          <a:xfrm>
            <a:off x="3103446" y="618917"/>
            <a:ext cx="1790700" cy="574040"/>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dirty="0">
                <a:solidFill>
                  <a:srgbClr val="000000"/>
                </a:solidFill>
              </a:rPr>
              <a:t>….cont</a:t>
            </a:r>
            <a:r>
              <a:rPr strike="sngStrike" dirty="0">
                <a:solidFill>
                  <a:srgbClr val="000000"/>
                </a:solidFill>
              </a:rPr>
              <a:t>’</a:t>
            </a:r>
            <a:r>
              <a:rPr strike="noStrike" dirty="0">
                <a:solidFill>
                  <a:srgbClr val="000000"/>
                </a:solidFill>
              </a:rPr>
              <a:t>d</a:t>
            </a:r>
          </a:p>
        </p:txBody>
      </p:sp>
      <p:sp>
        <p:nvSpPr>
          <p:cNvPr id="3" name="object 24">
            <a:extLst>
              <a:ext uri="{FF2B5EF4-FFF2-40B4-BE49-F238E27FC236}">
                <a16:creationId xmlns:a16="http://schemas.microsoft.com/office/drawing/2014/main" id="{6F099097-2B16-CEC3-9BA2-7D384BFC1512}"/>
              </a:ext>
            </a:extLst>
          </p:cNvPr>
          <p:cNvSpPr txBox="1"/>
          <p:nvPr/>
        </p:nvSpPr>
        <p:spPr>
          <a:xfrm>
            <a:off x="2155064" y="1491750"/>
            <a:ext cx="7665720" cy="4150360"/>
          </a:xfrm>
          <a:prstGeom prst="rect">
            <a:avLst/>
          </a:prstGeom>
        </p:spPr>
        <p:txBody>
          <a:bodyPr vert="horz" wrap="square" lIns="0" tIns="1333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9420" indent="-427355">
              <a:spcBef>
                <a:spcPts val="105"/>
              </a:spcBef>
              <a:buSzPct val="89062"/>
              <a:buFont typeface="Wingdings"/>
              <a:buChar char=""/>
              <a:tabLst>
                <a:tab pos="440055" algn="l"/>
              </a:tabLst>
            </a:pPr>
            <a:r>
              <a:rPr sz="3200" b="1" dirty="0">
                <a:solidFill>
                  <a:srgbClr val="00AF50"/>
                </a:solidFill>
                <a:latin typeface="Times New Roman"/>
                <a:cs typeface="Times New Roman"/>
              </a:rPr>
              <a:t>Risks</a:t>
            </a:r>
            <a:r>
              <a:rPr sz="3200" b="1" spc="-15" dirty="0">
                <a:solidFill>
                  <a:srgbClr val="00AF50"/>
                </a:solidFill>
                <a:latin typeface="Times New Roman"/>
                <a:cs typeface="Times New Roman"/>
              </a:rPr>
              <a:t> </a:t>
            </a:r>
            <a:r>
              <a:rPr sz="3200" b="1" dirty="0">
                <a:solidFill>
                  <a:srgbClr val="00AF50"/>
                </a:solidFill>
                <a:latin typeface="Times New Roman"/>
                <a:cs typeface="Times New Roman"/>
              </a:rPr>
              <a:t>during</a:t>
            </a:r>
            <a:r>
              <a:rPr sz="3200" b="1" spc="-5" dirty="0">
                <a:solidFill>
                  <a:srgbClr val="00AF50"/>
                </a:solidFill>
                <a:latin typeface="Times New Roman"/>
                <a:cs typeface="Times New Roman"/>
              </a:rPr>
              <a:t> the </a:t>
            </a:r>
            <a:r>
              <a:rPr sz="3200" b="1" u="sng" dirty="0">
                <a:solidFill>
                  <a:srgbClr val="00AF50"/>
                </a:solidFill>
                <a:uFill>
                  <a:solidFill>
                    <a:srgbClr val="00AF50"/>
                  </a:solidFill>
                </a:uFill>
                <a:latin typeface="Times New Roman"/>
                <a:cs typeface="Times New Roman"/>
              </a:rPr>
              <a:t>project</a:t>
            </a:r>
            <a:r>
              <a:rPr sz="3200" b="1" u="sng" spc="-30" dirty="0">
                <a:solidFill>
                  <a:srgbClr val="00AF50"/>
                </a:solidFill>
                <a:uFill>
                  <a:solidFill>
                    <a:srgbClr val="00AF50"/>
                  </a:solidFill>
                </a:uFill>
                <a:latin typeface="Times New Roman"/>
                <a:cs typeface="Times New Roman"/>
              </a:rPr>
              <a:t> </a:t>
            </a:r>
            <a:r>
              <a:rPr sz="3200" b="1" u="sng" dirty="0">
                <a:solidFill>
                  <a:srgbClr val="00AF50"/>
                </a:solidFill>
                <a:uFill>
                  <a:solidFill>
                    <a:srgbClr val="00AF50"/>
                  </a:solidFill>
                </a:uFill>
                <a:latin typeface="Times New Roman"/>
                <a:cs typeface="Times New Roman"/>
              </a:rPr>
              <a:t>execution</a:t>
            </a:r>
            <a:r>
              <a:rPr sz="3200" b="1" u="sng" spc="-40" dirty="0">
                <a:solidFill>
                  <a:srgbClr val="00AF50"/>
                </a:solidFill>
                <a:uFill>
                  <a:solidFill>
                    <a:srgbClr val="00AF50"/>
                  </a:solidFill>
                </a:uFill>
                <a:latin typeface="Times New Roman"/>
                <a:cs typeface="Times New Roman"/>
              </a:rPr>
              <a:t> </a:t>
            </a:r>
            <a:r>
              <a:rPr sz="3200" b="1" u="sng" spc="-5" dirty="0">
                <a:solidFill>
                  <a:srgbClr val="00AF50"/>
                </a:solidFill>
                <a:uFill>
                  <a:solidFill>
                    <a:srgbClr val="00AF50"/>
                  </a:solidFill>
                </a:uFill>
                <a:latin typeface="Times New Roman"/>
                <a:cs typeface="Times New Roman"/>
              </a:rPr>
              <a:t>phase</a:t>
            </a:r>
            <a:endParaRPr sz="3200" u="sng" dirty="0">
              <a:solidFill>
                <a:prstClr val="black"/>
              </a:solidFill>
              <a:latin typeface="Times New Roman"/>
              <a:cs typeface="Times New Roman"/>
            </a:endParaRPr>
          </a:p>
          <a:p>
            <a:pPr marL="1774189" lvl="1" indent="-390525">
              <a:spcBef>
                <a:spcPts val="2705"/>
              </a:spcBef>
              <a:buFont typeface="Wingdings"/>
              <a:buChar char=""/>
              <a:tabLst>
                <a:tab pos="1774189" algn="l"/>
                <a:tab pos="1774825" algn="l"/>
              </a:tabLst>
            </a:pPr>
            <a:r>
              <a:rPr sz="2400" b="1" spc="-5" dirty="0">
                <a:solidFill>
                  <a:srgbClr val="001F5F"/>
                </a:solidFill>
                <a:latin typeface="Times New Roman"/>
                <a:cs typeface="Times New Roman"/>
              </a:rPr>
              <a:t>Changes</a:t>
            </a:r>
            <a:r>
              <a:rPr sz="2400" b="1" dirty="0">
                <a:solidFill>
                  <a:srgbClr val="001F5F"/>
                </a:solidFill>
                <a:latin typeface="Times New Roman"/>
                <a:cs typeface="Times New Roman"/>
              </a:rPr>
              <a:t> </a:t>
            </a:r>
            <a:r>
              <a:rPr sz="2400" b="1" spc="-5"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schedule</a:t>
            </a:r>
            <a:endParaRPr sz="2400" dirty="0">
              <a:solidFill>
                <a:prstClr val="black"/>
              </a:solidFill>
              <a:latin typeface="Times New Roman"/>
              <a:cs typeface="Times New Roman"/>
            </a:endParaRPr>
          </a:p>
          <a:p>
            <a:pPr marL="1774189" lvl="1" indent="-390525">
              <a:spcBef>
                <a:spcPts val="5"/>
              </a:spcBef>
              <a:buFont typeface="Wingdings"/>
              <a:buChar char=""/>
              <a:tabLst>
                <a:tab pos="1774189" algn="l"/>
                <a:tab pos="1774825" algn="l"/>
              </a:tabLst>
            </a:pPr>
            <a:r>
              <a:rPr sz="2400" b="1" dirty="0">
                <a:solidFill>
                  <a:srgbClr val="001F5F"/>
                </a:solidFill>
                <a:latin typeface="Times New Roman"/>
                <a:cs typeface="Times New Roman"/>
              </a:rPr>
              <a:t>No</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control</a:t>
            </a:r>
            <a:r>
              <a:rPr sz="2400" b="1" spc="-35" dirty="0">
                <a:solidFill>
                  <a:srgbClr val="001F5F"/>
                </a:solidFill>
                <a:latin typeface="Times New Roman"/>
                <a:cs typeface="Times New Roman"/>
              </a:rPr>
              <a:t> </a:t>
            </a:r>
            <a:r>
              <a:rPr sz="2400" b="1" dirty="0">
                <a:solidFill>
                  <a:srgbClr val="001F5F"/>
                </a:solidFill>
                <a:latin typeface="Times New Roman"/>
                <a:cs typeface="Times New Roman"/>
              </a:rPr>
              <a:t>systems</a:t>
            </a:r>
            <a:r>
              <a:rPr sz="2400" b="1" spc="-30" dirty="0">
                <a:solidFill>
                  <a:srgbClr val="001F5F"/>
                </a:solidFill>
                <a:latin typeface="Times New Roman"/>
                <a:cs typeface="Times New Roman"/>
              </a:rPr>
              <a:t> </a:t>
            </a:r>
            <a:r>
              <a:rPr sz="2400" b="1"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place</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Unskilled</a:t>
            </a:r>
            <a:r>
              <a:rPr sz="2400" b="1" spc="-60" dirty="0">
                <a:solidFill>
                  <a:srgbClr val="001F5F"/>
                </a:solidFill>
                <a:latin typeface="Times New Roman"/>
                <a:cs typeface="Times New Roman"/>
              </a:rPr>
              <a:t> </a:t>
            </a:r>
            <a:r>
              <a:rPr sz="2400" b="1" spc="-5" dirty="0">
                <a:solidFill>
                  <a:srgbClr val="001F5F"/>
                </a:solidFill>
                <a:latin typeface="Times New Roman"/>
                <a:cs typeface="Times New Roman"/>
              </a:rPr>
              <a:t>labour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Material</a:t>
            </a:r>
            <a:r>
              <a:rPr sz="2400" b="1" spc="-50" dirty="0">
                <a:solidFill>
                  <a:srgbClr val="001F5F"/>
                </a:solidFill>
                <a:latin typeface="Times New Roman"/>
                <a:cs typeface="Times New Roman"/>
              </a:rPr>
              <a:t> </a:t>
            </a:r>
            <a:r>
              <a:rPr sz="2400" b="1" dirty="0">
                <a:solidFill>
                  <a:srgbClr val="001F5F"/>
                </a:solidFill>
                <a:latin typeface="Times New Roman"/>
                <a:cs typeface="Times New Roman"/>
              </a:rPr>
              <a:t>availability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or</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poor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quality</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material</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Unreliable</a:t>
            </a:r>
            <a:r>
              <a:rPr sz="2400" b="1" spc="-30" dirty="0">
                <a:solidFill>
                  <a:srgbClr val="001F5F"/>
                </a:solidFill>
                <a:latin typeface="Times New Roman"/>
                <a:cs typeface="Times New Roman"/>
              </a:rPr>
              <a:t> </a:t>
            </a:r>
            <a:r>
              <a:rPr sz="2400" b="1" spc="-5" dirty="0">
                <a:solidFill>
                  <a:srgbClr val="001F5F"/>
                </a:solidFill>
                <a:latin typeface="Times New Roman"/>
                <a:cs typeface="Times New Roman"/>
              </a:rPr>
              <a:t>suppliers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Unexpected</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price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increase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(not</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budget</a:t>
            </a:r>
            <a:r>
              <a:rPr sz="2400" b="1" spc="5" dirty="0">
                <a:solidFill>
                  <a:srgbClr val="001F5F"/>
                </a:solidFill>
                <a:latin typeface="Times New Roman"/>
                <a:cs typeface="Times New Roman"/>
              </a:rPr>
              <a:t> </a:t>
            </a:r>
            <a:r>
              <a:rPr sz="2400" b="1" dirty="0">
                <a:solidFill>
                  <a:srgbClr val="001F5F"/>
                </a:solidFill>
                <a:latin typeface="Times New Roman"/>
                <a:cs typeface="Times New Roman"/>
              </a:rPr>
              <a:t>for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it)</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Strikes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Weather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Regulatory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requirements</a:t>
            </a:r>
            <a:endParaRPr sz="2400" dirty="0">
              <a:solidFill>
                <a:prstClr val="black"/>
              </a:solidFill>
              <a:latin typeface="Times New Roman"/>
              <a:cs typeface="Times New Roman"/>
            </a:endParaRPr>
          </a:p>
        </p:txBody>
      </p:sp>
    </p:spTree>
    <p:extLst>
      <p:ext uri="{BB962C8B-B14F-4D97-AF65-F5344CB8AC3E}">
        <p14:creationId xmlns:p14="http://schemas.microsoft.com/office/powerpoint/2010/main" val="772362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2">
            <a:extLst>
              <a:ext uri="{FF2B5EF4-FFF2-40B4-BE49-F238E27FC236}">
                <a16:creationId xmlns:a16="http://schemas.microsoft.com/office/drawing/2014/main" id="{C3F21998-CEF7-2055-E28B-9C85037D723A}"/>
              </a:ext>
            </a:extLst>
          </p:cNvPr>
          <p:cNvSpPr txBox="1">
            <a:spLocks noGrp="1"/>
          </p:cNvSpPr>
          <p:nvPr/>
        </p:nvSpPr>
        <p:spPr>
          <a:xfrm>
            <a:off x="2345372" y="1122972"/>
            <a:ext cx="1700530" cy="528955"/>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sz="3300" i="0" spc="-5" dirty="0">
                <a:solidFill>
                  <a:srgbClr val="000000"/>
                </a:solidFill>
                <a:latin typeface="Georgia"/>
                <a:cs typeface="Georgia"/>
              </a:rPr>
              <a:t>….</a:t>
            </a:r>
            <a:r>
              <a:rPr sz="3300" i="0" dirty="0">
                <a:solidFill>
                  <a:srgbClr val="000000"/>
                </a:solidFill>
              </a:rPr>
              <a:t>cont</a:t>
            </a:r>
            <a:r>
              <a:rPr sz="3300" i="0" spc="5" dirty="0">
                <a:solidFill>
                  <a:srgbClr val="000000"/>
                </a:solidFill>
              </a:rPr>
              <a:t>’</a:t>
            </a:r>
            <a:r>
              <a:rPr sz="3300" i="0" dirty="0">
                <a:solidFill>
                  <a:srgbClr val="000000"/>
                </a:solidFill>
              </a:rPr>
              <a:t>d</a:t>
            </a:r>
            <a:endParaRPr sz="3300"/>
          </a:p>
        </p:txBody>
      </p:sp>
      <p:sp>
        <p:nvSpPr>
          <p:cNvPr id="3" name="object 13">
            <a:extLst>
              <a:ext uri="{FF2B5EF4-FFF2-40B4-BE49-F238E27FC236}">
                <a16:creationId xmlns:a16="http://schemas.microsoft.com/office/drawing/2014/main" id="{9AB89DD6-6673-02E7-8109-EA08A5D77FCB}"/>
              </a:ext>
            </a:extLst>
          </p:cNvPr>
          <p:cNvSpPr txBox="1"/>
          <p:nvPr/>
        </p:nvSpPr>
        <p:spPr>
          <a:xfrm>
            <a:off x="2345373" y="2257133"/>
            <a:ext cx="7501255" cy="3477895"/>
          </a:xfrm>
          <a:prstGeom prst="rect">
            <a:avLst/>
          </a:prstGeom>
        </p:spPr>
        <p:txBody>
          <a:bodyPr vert="horz" wrap="square" lIns="0" tIns="1333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7020" marR="1121410" indent="-274320">
              <a:spcBef>
                <a:spcPts val="105"/>
              </a:spcBef>
              <a:buClr>
                <a:srgbClr val="D16248"/>
              </a:buClr>
              <a:buSzPct val="90625"/>
              <a:buFont typeface="Wingdings"/>
              <a:buChar char=""/>
              <a:tabLst>
                <a:tab pos="320040" algn="l"/>
              </a:tabLst>
            </a:pPr>
            <a:r>
              <a:rPr sz="3200" b="1" dirty="0">
                <a:solidFill>
                  <a:srgbClr val="C00000"/>
                </a:solidFill>
                <a:latin typeface="Times New Roman"/>
                <a:cs typeface="Times New Roman"/>
              </a:rPr>
              <a:t>Risks</a:t>
            </a:r>
            <a:r>
              <a:rPr sz="3200" b="1" spc="-20" dirty="0">
                <a:solidFill>
                  <a:srgbClr val="C00000"/>
                </a:solidFill>
                <a:latin typeface="Times New Roman"/>
                <a:cs typeface="Times New Roman"/>
              </a:rPr>
              <a:t> </a:t>
            </a:r>
            <a:r>
              <a:rPr sz="3200" b="1" dirty="0">
                <a:solidFill>
                  <a:srgbClr val="C00000"/>
                </a:solidFill>
                <a:latin typeface="Times New Roman"/>
                <a:cs typeface="Times New Roman"/>
              </a:rPr>
              <a:t>during</a:t>
            </a:r>
            <a:r>
              <a:rPr sz="3200" b="1" spc="-25" dirty="0">
                <a:solidFill>
                  <a:srgbClr val="C00000"/>
                </a:solidFill>
                <a:latin typeface="Times New Roman"/>
                <a:cs typeface="Times New Roman"/>
              </a:rPr>
              <a:t> </a:t>
            </a:r>
            <a:r>
              <a:rPr sz="3200" b="1" dirty="0">
                <a:solidFill>
                  <a:srgbClr val="C00000"/>
                </a:solidFill>
                <a:latin typeface="Times New Roman"/>
                <a:cs typeface="Times New Roman"/>
              </a:rPr>
              <a:t>the</a:t>
            </a:r>
            <a:r>
              <a:rPr sz="3200" b="1" spc="-10" dirty="0">
                <a:solidFill>
                  <a:srgbClr val="C00000"/>
                </a:solidFill>
                <a:latin typeface="Times New Roman"/>
                <a:cs typeface="Times New Roman"/>
              </a:rPr>
              <a:t> </a:t>
            </a:r>
            <a:r>
              <a:rPr sz="3200" b="1" u="sng" spc="-10" dirty="0">
                <a:solidFill>
                  <a:srgbClr val="C00000"/>
                </a:solidFill>
                <a:uFill>
                  <a:solidFill>
                    <a:srgbClr val="C00000"/>
                  </a:solidFill>
                </a:uFill>
                <a:latin typeface="Times New Roman"/>
                <a:cs typeface="Times New Roman"/>
              </a:rPr>
              <a:t>project</a:t>
            </a:r>
            <a:r>
              <a:rPr sz="3200" b="1" u="sng" spc="-3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close-out</a:t>
            </a:r>
            <a:r>
              <a:rPr sz="3200" b="1" u="sng" spc="-45"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 </a:t>
            </a:r>
            <a:r>
              <a:rPr sz="3200" b="1" u="sng" spc="-785" dirty="0">
                <a:solidFill>
                  <a:srgbClr val="C00000"/>
                </a:solidFill>
                <a:latin typeface="Times New Roman"/>
                <a:cs typeface="Times New Roman"/>
              </a:rPr>
              <a:t> </a:t>
            </a:r>
            <a:r>
              <a:rPr sz="3200" b="1" u="sng" dirty="0">
                <a:solidFill>
                  <a:srgbClr val="C00000"/>
                </a:solidFill>
                <a:uFill>
                  <a:solidFill>
                    <a:srgbClr val="C00000"/>
                  </a:solidFill>
                </a:uFill>
                <a:latin typeface="Times New Roman"/>
                <a:cs typeface="Times New Roman"/>
              </a:rPr>
              <a:t>termination</a:t>
            </a:r>
            <a:r>
              <a:rPr sz="3200" b="1" u="sng" spc="-6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phase</a:t>
            </a:r>
            <a:r>
              <a:rPr sz="2700" u="sng" dirty="0">
                <a:solidFill>
                  <a:srgbClr val="C00000"/>
                </a:solidFill>
                <a:latin typeface="Times New Roman"/>
                <a:cs typeface="Times New Roman"/>
              </a:rPr>
              <a:t>:</a:t>
            </a:r>
            <a:endParaRPr sz="2700" u="sng"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Unacceptable</a:t>
            </a:r>
            <a:r>
              <a:rPr sz="2800" b="1" spc="-20" dirty="0">
                <a:solidFill>
                  <a:srgbClr val="0D0D0D"/>
                </a:solidFill>
                <a:latin typeface="Times New Roman"/>
                <a:cs typeface="Times New Roman"/>
              </a:rPr>
              <a:t> </a:t>
            </a:r>
            <a:r>
              <a:rPr sz="2800" b="1" spc="-5" dirty="0">
                <a:solidFill>
                  <a:srgbClr val="0D0D0D"/>
                </a:solidFill>
                <a:latin typeface="Times New Roman"/>
                <a:cs typeface="Times New Roman"/>
              </a:rPr>
              <a:t>to customer</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Poor</a:t>
            </a:r>
            <a:r>
              <a:rPr sz="2800" b="1" spc="-75" dirty="0">
                <a:solidFill>
                  <a:srgbClr val="0D0D0D"/>
                </a:solidFill>
                <a:latin typeface="Times New Roman"/>
                <a:cs typeface="Times New Roman"/>
              </a:rPr>
              <a:t> </a:t>
            </a:r>
            <a:r>
              <a:rPr sz="2800" b="1" spc="-5" dirty="0">
                <a:solidFill>
                  <a:srgbClr val="0D0D0D"/>
                </a:solidFill>
                <a:latin typeface="Times New Roman"/>
                <a:cs typeface="Times New Roman"/>
              </a:rPr>
              <a:t>quality</a:t>
            </a:r>
            <a:r>
              <a:rPr sz="2800" b="1" dirty="0">
                <a:solidFill>
                  <a:srgbClr val="0D0D0D"/>
                </a:solidFill>
                <a:latin typeface="Times New Roman"/>
                <a:cs typeface="Times New Roman"/>
              </a:rPr>
              <a:t> </a:t>
            </a:r>
            <a:r>
              <a:rPr sz="2800" b="1" spc="-10" dirty="0">
                <a:solidFill>
                  <a:srgbClr val="0D0D0D"/>
                </a:solidFill>
                <a:latin typeface="Times New Roman"/>
                <a:cs typeface="Times New Roman"/>
              </a:rPr>
              <a:t>product/project</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Budget</a:t>
            </a:r>
            <a:r>
              <a:rPr sz="2800" b="1" spc="-30" dirty="0">
                <a:solidFill>
                  <a:srgbClr val="0D0D0D"/>
                </a:solidFill>
                <a:latin typeface="Times New Roman"/>
                <a:cs typeface="Times New Roman"/>
              </a:rPr>
              <a:t> </a:t>
            </a:r>
            <a:r>
              <a:rPr sz="2800" b="1" spc="-10" dirty="0">
                <a:solidFill>
                  <a:srgbClr val="0D0D0D"/>
                </a:solidFill>
                <a:latin typeface="Times New Roman"/>
                <a:cs typeface="Times New Roman"/>
              </a:rPr>
              <a:t>problems</a:t>
            </a:r>
            <a:endParaRPr sz="2800" dirty="0">
              <a:solidFill>
                <a:prstClr val="black"/>
              </a:solidFill>
              <a:latin typeface="Times New Roman"/>
              <a:cs typeface="Times New Roman"/>
            </a:endParaRPr>
          </a:p>
          <a:p>
            <a:pPr marL="1109980" marR="5080" lvl="1" indent="-228600">
              <a:spcBef>
                <a:spcPts val="670"/>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Penalties</a:t>
            </a:r>
            <a:r>
              <a:rPr sz="2800" b="1" spc="-25" dirty="0">
                <a:solidFill>
                  <a:srgbClr val="0D0D0D"/>
                </a:solidFill>
                <a:latin typeface="Times New Roman"/>
                <a:cs typeface="Times New Roman"/>
              </a:rPr>
              <a:t> </a:t>
            </a:r>
            <a:r>
              <a:rPr sz="2800" b="1" spc="-5" dirty="0">
                <a:solidFill>
                  <a:srgbClr val="0D0D0D"/>
                </a:solidFill>
                <a:latin typeface="Times New Roman"/>
                <a:cs typeface="Times New Roman"/>
              </a:rPr>
              <a:t>to</a:t>
            </a:r>
            <a:r>
              <a:rPr sz="2800" b="1" dirty="0">
                <a:solidFill>
                  <a:srgbClr val="0D0D0D"/>
                </a:solidFill>
                <a:latin typeface="Times New Roman"/>
                <a:cs typeface="Times New Roman"/>
              </a:rPr>
              <a:t> </a:t>
            </a:r>
            <a:r>
              <a:rPr sz="2800" b="1" spc="-5" dirty="0">
                <a:solidFill>
                  <a:srgbClr val="0D0D0D"/>
                </a:solidFill>
                <a:latin typeface="Times New Roman"/>
                <a:cs typeface="Times New Roman"/>
              </a:rPr>
              <a:t>be </a:t>
            </a:r>
            <a:r>
              <a:rPr sz="2800" b="1" dirty="0">
                <a:solidFill>
                  <a:srgbClr val="0D0D0D"/>
                </a:solidFill>
                <a:latin typeface="Times New Roman"/>
                <a:cs typeface="Times New Roman"/>
              </a:rPr>
              <a:t>paid</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for</a:t>
            </a:r>
            <a:r>
              <a:rPr sz="2800" b="1" spc="-55" dirty="0">
                <a:solidFill>
                  <a:srgbClr val="0D0D0D"/>
                </a:solidFill>
                <a:latin typeface="Times New Roman"/>
                <a:cs typeface="Times New Roman"/>
              </a:rPr>
              <a:t> </a:t>
            </a:r>
            <a:r>
              <a:rPr sz="2800" b="1" spc="-5" dirty="0">
                <a:solidFill>
                  <a:srgbClr val="0D0D0D"/>
                </a:solidFill>
                <a:latin typeface="Times New Roman"/>
                <a:cs typeface="Times New Roman"/>
              </a:rPr>
              <a:t>exceeding</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the</a:t>
            </a:r>
            <a:r>
              <a:rPr sz="2800" b="1" spc="-5" dirty="0">
                <a:solidFill>
                  <a:srgbClr val="0D0D0D"/>
                </a:solidFill>
                <a:latin typeface="Times New Roman"/>
                <a:cs typeface="Times New Roman"/>
              </a:rPr>
              <a:t> time </a:t>
            </a:r>
            <a:r>
              <a:rPr sz="2800" b="1" spc="-685" dirty="0">
                <a:solidFill>
                  <a:srgbClr val="0D0D0D"/>
                </a:solidFill>
                <a:latin typeface="Times New Roman"/>
                <a:cs typeface="Times New Roman"/>
              </a:rPr>
              <a:t> </a:t>
            </a:r>
            <a:r>
              <a:rPr sz="2800" b="1" spc="-5" dirty="0">
                <a:solidFill>
                  <a:srgbClr val="0D0D0D"/>
                </a:solidFill>
                <a:latin typeface="Times New Roman"/>
                <a:cs typeface="Times New Roman"/>
              </a:rPr>
              <a:t>parameter</a:t>
            </a:r>
            <a:r>
              <a:rPr sz="2800" b="1" spc="-65" dirty="0">
                <a:solidFill>
                  <a:srgbClr val="0D0D0D"/>
                </a:solidFill>
                <a:latin typeface="Times New Roman"/>
                <a:cs typeface="Times New Roman"/>
              </a:rPr>
              <a:t> </a:t>
            </a:r>
            <a:r>
              <a:rPr sz="2800" b="1" spc="-5" dirty="0">
                <a:solidFill>
                  <a:srgbClr val="0D0D0D"/>
                </a:solidFill>
                <a:latin typeface="Times New Roman"/>
                <a:cs typeface="Times New Roman"/>
              </a:rPr>
              <a:t>of the</a:t>
            </a:r>
            <a:r>
              <a:rPr sz="2800" b="1" dirty="0">
                <a:solidFill>
                  <a:srgbClr val="0D0D0D"/>
                </a:solidFill>
                <a:latin typeface="Times New Roman"/>
                <a:cs typeface="Times New Roman"/>
              </a:rPr>
              <a:t> </a:t>
            </a:r>
            <a:r>
              <a:rPr sz="2800" b="1" spc="-15" dirty="0">
                <a:solidFill>
                  <a:srgbClr val="0D0D0D"/>
                </a:solidFill>
                <a:latin typeface="Times New Roman"/>
                <a:cs typeface="Times New Roman"/>
              </a:rPr>
              <a:t>project</a:t>
            </a:r>
            <a:endParaRPr sz="2800" dirty="0">
              <a:solidFill>
                <a:prstClr val="black"/>
              </a:solidFill>
              <a:latin typeface="Times New Roman"/>
              <a:cs typeface="Times New Roman"/>
            </a:endParaRPr>
          </a:p>
        </p:txBody>
      </p:sp>
    </p:spTree>
    <p:extLst>
      <p:ext uri="{BB962C8B-B14F-4D97-AF65-F5344CB8AC3E}">
        <p14:creationId xmlns:p14="http://schemas.microsoft.com/office/powerpoint/2010/main" val="226073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40097B7-583D-16C0-FA3D-910CDFC55C14}"/>
              </a:ext>
            </a:extLst>
          </p:cNvPr>
          <p:cNvSpPr txBox="1"/>
          <p:nvPr/>
        </p:nvSpPr>
        <p:spPr>
          <a:xfrm>
            <a:off x="335087" y="1447280"/>
            <a:ext cx="11210825" cy="4263475"/>
          </a:xfrm>
          <a:prstGeom prst="rect">
            <a:avLst/>
          </a:prstGeom>
          <a:noFill/>
        </p:spPr>
        <p:txBody>
          <a:bodyPr wrap="square">
            <a:spAutoFit/>
          </a:bodyPr>
          <a:lstStyle/>
          <a:p>
            <a:r>
              <a:rPr lang="en-US" sz="2200" b="1" dirty="0">
                <a:highlight>
                  <a:srgbClr val="FFFF00"/>
                </a:highlight>
              </a:rPr>
              <a:t>Opportunity management</a:t>
            </a:r>
          </a:p>
          <a:p>
            <a:endParaRPr lang="en-US" sz="2200" dirty="0"/>
          </a:p>
          <a:p>
            <a:pPr algn="just">
              <a:lnSpc>
                <a:spcPct val="150000"/>
              </a:lnSpc>
            </a:pP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z="2200"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b="1"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z="2200"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z="2200"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z="2200"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event</a:t>
            </a:r>
            <a:r>
              <a:rPr lang="en-US" sz="2200"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that</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can</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have</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a:t>
            </a:r>
            <a:r>
              <a:rPr lang="en-US" sz="2200"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positive</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impact on</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objectives.</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z="2200"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example,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unusually</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favorable weather can accelerate construction work, or a drop in fuel prices may</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create savings that could be used to add value to a project. </a:t>
            </a:r>
          </a:p>
          <a:p>
            <a:pPr algn="just">
              <a:lnSpc>
                <a:spcPct val="150000"/>
              </a:lnSpc>
            </a:pP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Essentially the same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process that is used to manage negative risks is applied to positive risks. Opportunities are identified, assessed in terms of likelihood and impact, responses are determined, and even contingency plans and funds can be established to take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advantage of the opportunity if it occurs.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major exception between managing</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negative</a:t>
            </a:r>
            <a:r>
              <a:rPr lang="en-US" sz="2200" u="sng"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risks</a:t>
            </a:r>
            <a:r>
              <a:rPr lang="en-US" sz="2200"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z="2200"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z="2200"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z="2200" u="sng"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a:t>
            </a:r>
            <a:r>
              <a:rPr lang="en-US" sz="2200"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z="2200" u="sng"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responses</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t>
            </a:r>
            <a:r>
              <a:rPr lang="en-US" sz="2200" u="sng"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endParaRPr lang="en-US" sz="2200"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82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7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760095" algn="just">
              <a:lnSpc>
                <a:spcPct val="160000"/>
              </a:lnSpc>
              <a:spcBef>
                <a:spcPts val="760"/>
              </a:spcBef>
              <a:spcAft>
                <a:spcPts val="0"/>
              </a:spcAft>
            </a:pP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Four</a:t>
            </a:r>
            <a:r>
              <a:rPr lang="en-US" b="1" spc="-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different</a:t>
            </a:r>
            <a:r>
              <a:rPr lang="en-US" b="1" spc="-2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types</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8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an</a:t>
            </a:r>
            <a:r>
              <a:rPr lang="en-US" b="1" spc="-2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opportunity:</a:t>
            </a:r>
            <a:endParaRPr lang="en-US" b="1">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54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Exploit.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This tactic seeks to eliminate the uncertainty associated with an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a:t>
            </a:r>
            <a:r>
              <a:rPr lang="en-US" sz="1800" spc="10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1800" spc="1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definitely</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happens.</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assigning</a:t>
            </a:r>
            <a:r>
              <a:rPr lang="en-US" sz="1800" spc="-2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personnel</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critical</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burst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completion</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revising</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6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enable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purchased</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rather</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than</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65"/>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Share.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This strategy involves allocating some or all of the ownership of an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 to another party who is best able to capture the opportunity for</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benefit</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1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establishing</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continuous</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improvement</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incentives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joint</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ventures.</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Enhance.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Enhance is the opposite of mitigation in that action is taken to in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crease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probability</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positive</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10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1800" spc="9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site</a:t>
            </a:r>
            <a:r>
              <a:rPr lang="en-US" sz="1800" spc="7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location</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based</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favorable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z="1800" spc="1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patterns</a:t>
            </a:r>
            <a:r>
              <a:rPr lang="en-US" sz="1800" spc="1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1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1800" spc="-2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raw materials</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that are</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likely to</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decline in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Accept.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Accepting an opportunity is being willing to take advantage of</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 if it</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taking</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56048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32" name="object 2">
            <a:extLst>
              <a:ext uri="{FF2B5EF4-FFF2-40B4-BE49-F238E27FC236}">
                <a16:creationId xmlns:a16="http://schemas.microsoft.com/office/drawing/2014/main" id="{C9915EDB-986D-667D-208D-E2B3F18995F2}"/>
              </a:ext>
            </a:extLst>
          </p:cNvPr>
          <p:cNvGrpSpPr/>
          <p:nvPr/>
        </p:nvGrpSpPr>
        <p:grpSpPr>
          <a:xfrm>
            <a:off x="2244851" y="15240"/>
            <a:ext cx="7423403" cy="4253483"/>
            <a:chOff x="720851" y="15240"/>
            <a:chExt cx="7423403" cy="4253483"/>
          </a:xfrm>
        </p:grpSpPr>
        <p:pic>
          <p:nvPicPr>
            <p:cNvPr id="35" name="object 3">
              <a:extLst>
                <a:ext uri="{FF2B5EF4-FFF2-40B4-BE49-F238E27FC236}">
                  <a16:creationId xmlns:a16="http://schemas.microsoft.com/office/drawing/2014/main" id="{41E37FB4-ABE5-C3A0-C211-0A72B8E1EA2F}"/>
                </a:ext>
              </a:extLst>
            </p:cNvPr>
            <p:cNvPicPr/>
            <p:nvPr/>
          </p:nvPicPr>
          <p:blipFill>
            <a:blip r:embed="rId3" cstate="print"/>
            <a:stretch>
              <a:fillRect/>
            </a:stretch>
          </p:blipFill>
          <p:spPr>
            <a:xfrm>
              <a:off x="1028700" y="15240"/>
              <a:ext cx="4402836" cy="810767"/>
            </a:xfrm>
            <a:prstGeom prst="rect">
              <a:avLst/>
            </a:prstGeom>
          </p:spPr>
        </p:pic>
        <p:pic>
          <p:nvPicPr>
            <p:cNvPr id="36" name="object 4">
              <a:extLst>
                <a:ext uri="{FF2B5EF4-FFF2-40B4-BE49-F238E27FC236}">
                  <a16:creationId xmlns:a16="http://schemas.microsoft.com/office/drawing/2014/main" id="{1E679B30-F7D4-B933-49C3-D7F01A7C4257}"/>
                </a:ext>
              </a:extLst>
            </p:cNvPr>
            <p:cNvPicPr/>
            <p:nvPr/>
          </p:nvPicPr>
          <p:blipFill>
            <a:blip r:embed="rId4" cstate="print"/>
            <a:stretch>
              <a:fillRect/>
            </a:stretch>
          </p:blipFill>
          <p:spPr>
            <a:xfrm>
              <a:off x="4765547" y="15240"/>
              <a:ext cx="1121664" cy="810767"/>
            </a:xfrm>
            <a:prstGeom prst="rect">
              <a:avLst/>
            </a:prstGeom>
          </p:spPr>
        </p:pic>
        <p:pic>
          <p:nvPicPr>
            <p:cNvPr id="37" name="object 5">
              <a:extLst>
                <a:ext uri="{FF2B5EF4-FFF2-40B4-BE49-F238E27FC236}">
                  <a16:creationId xmlns:a16="http://schemas.microsoft.com/office/drawing/2014/main" id="{FB774E8F-88D5-0382-8F79-4BC277080D97}"/>
                </a:ext>
              </a:extLst>
            </p:cNvPr>
            <p:cNvPicPr/>
            <p:nvPr/>
          </p:nvPicPr>
          <p:blipFill>
            <a:blip r:embed="rId5" cstate="print"/>
            <a:stretch>
              <a:fillRect/>
            </a:stretch>
          </p:blipFill>
          <p:spPr>
            <a:xfrm>
              <a:off x="5221223" y="15240"/>
              <a:ext cx="2923031" cy="810767"/>
            </a:xfrm>
            <a:prstGeom prst="rect">
              <a:avLst/>
            </a:prstGeom>
          </p:spPr>
        </p:pic>
        <p:pic>
          <p:nvPicPr>
            <p:cNvPr id="38" name="object 6">
              <a:extLst>
                <a:ext uri="{FF2B5EF4-FFF2-40B4-BE49-F238E27FC236}">
                  <a16:creationId xmlns:a16="http://schemas.microsoft.com/office/drawing/2014/main" id="{3D9B5E4D-332F-76D4-AF39-9F389C586F5F}"/>
                </a:ext>
              </a:extLst>
            </p:cNvPr>
            <p:cNvPicPr/>
            <p:nvPr/>
          </p:nvPicPr>
          <p:blipFill>
            <a:blip r:embed="rId6" cstate="print"/>
            <a:stretch>
              <a:fillRect/>
            </a:stretch>
          </p:blipFill>
          <p:spPr>
            <a:xfrm>
              <a:off x="1375283" y="327913"/>
              <a:ext cx="3616198" cy="449961"/>
            </a:xfrm>
            <a:prstGeom prst="rect">
              <a:avLst/>
            </a:prstGeom>
          </p:spPr>
        </p:pic>
        <p:pic>
          <p:nvPicPr>
            <p:cNvPr id="39" name="object 7">
              <a:extLst>
                <a:ext uri="{FF2B5EF4-FFF2-40B4-BE49-F238E27FC236}">
                  <a16:creationId xmlns:a16="http://schemas.microsoft.com/office/drawing/2014/main" id="{0ED247D0-33E2-8BBE-AD65-300B5084E04E}"/>
                </a:ext>
              </a:extLst>
            </p:cNvPr>
            <p:cNvPicPr/>
            <p:nvPr/>
          </p:nvPicPr>
          <p:blipFill>
            <a:blip r:embed="rId7" cstate="print"/>
            <a:stretch>
              <a:fillRect/>
            </a:stretch>
          </p:blipFill>
          <p:spPr>
            <a:xfrm>
              <a:off x="5096764" y="335406"/>
              <a:ext cx="2716022" cy="442468"/>
            </a:xfrm>
            <a:prstGeom prst="rect">
              <a:avLst/>
            </a:prstGeom>
          </p:spPr>
        </p:pic>
        <p:pic>
          <p:nvPicPr>
            <p:cNvPr id="40" name="object 8">
              <a:extLst>
                <a:ext uri="{FF2B5EF4-FFF2-40B4-BE49-F238E27FC236}">
                  <a16:creationId xmlns:a16="http://schemas.microsoft.com/office/drawing/2014/main" id="{E938FC81-179D-C97E-AF5E-18D83A464498}"/>
                </a:ext>
              </a:extLst>
            </p:cNvPr>
            <p:cNvPicPr/>
            <p:nvPr/>
          </p:nvPicPr>
          <p:blipFill>
            <a:blip r:embed="rId8" cstate="print"/>
            <a:stretch>
              <a:fillRect/>
            </a:stretch>
          </p:blipFill>
          <p:spPr>
            <a:xfrm>
              <a:off x="720851" y="1583436"/>
              <a:ext cx="445008" cy="406908"/>
            </a:xfrm>
            <a:prstGeom prst="rect">
              <a:avLst/>
            </a:prstGeom>
          </p:spPr>
        </p:pic>
        <p:pic>
          <p:nvPicPr>
            <p:cNvPr id="41" name="object 9">
              <a:extLst>
                <a:ext uri="{FF2B5EF4-FFF2-40B4-BE49-F238E27FC236}">
                  <a16:creationId xmlns:a16="http://schemas.microsoft.com/office/drawing/2014/main" id="{FB09CAA5-9BB3-295F-0D76-983F6DB46E91}"/>
                </a:ext>
              </a:extLst>
            </p:cNvPr>
            <p:cNvPicPr/>
            <p:nvPr/>
          </p:nvPicPr>
          <p:blipFill>
            <a:blip r:embed="rId9" cstate="print"/>
            <a:stretch>
              <a:fillRect/>
            </a:stretch>
          </p:blipFill>
          <p:spPr>
            <a:xfrm>
              <a:off x="894588" y="1415795"/>
              <a:ext cx="6297168" cy="582167"/>
            </a:xfrm>
            <a:prstGeom prst="rect">
              <a:avLst/>
            </a:prstGeom>
          </p:spPr>
        </p:pic>
        <p:pic>
          <p:nvPicPr>
            <p:cNvPr id="42" name="object 10">
              <a:extLst>
                <a:ext uri="{FF2B5EF4-FFF2-40B4-BE49-F238E27FC236}">
                  <a16:creationId xmlns:a16="http://schemas.microsoft.com/office/drawing/2014/main" id="{27300CF0-B594-9F9D-EE02-2E92225C0694}"/>
                </a:ext>
              </a:extLst>
            </p:cNvPr>
            <p:cNvPicPr/>
            <p:nvPr/>
          </p:nvPicPr>
          <p:blipFill>
            <a:blip r:embed="rId8" cstate="print"/>
            <a:stretch>
              <a:fillRect/>
            </a:stretch>
          </p:blipFill>
          <p:spPr>
            <a:xfrm>
              <a:off x="720851" y="3854196"/>
              <a:ext cx="445008" cy="406907"/>
            </a:xfrm>
            <a:prstGeom prst="rect">
              <a:avLst/>
            </a:prstGeom>
          </p:spPr>
        </p:pic>
        <p:pic>
          <p:nvPicPr>
            <p:cNvPr id="43" name="object 11">
              <a:extLst>
                <a:ext uri="{FF2B5EF4-FFF2-40B4-BE49-F238E27FC236}">
                  <a16:creationId xmlns:a16="http://schemas.microsoft.com/office/drawing/2014/main" id="{B87BB245-9CDE-8531-FB40-9B42E2742668}"/>
                </a:ext>
              </a:extLst>
            </p:cNvPr>
            <p:cNvPicPr/>
            <p:nvPr/>
          </p:nvPicPr>
          <p:blipFill>
            <a:blip r:embed="rId10" cstate="print"/>
            <a:stretch>
              <a:fillRect/>
            </a:stretch>
          </p:blipFill>
          <p:spPr>
            <a:xfrm>
              <a:off x="894588" y="3686555"/>
              <a:ext cx="5216652" cy="582168"/>
            </a:xfrm>
            <a:prstGeom prst="rect">
              <a:avLst/>
            </a:prstGeom>
          </p:spPr>
        </p:pic>
        <p:pic>
          <p:nvPicPr>
            <p:cNvPr id="44" name="object 12">
              <a:extLst>
                <a:ext uri="{FF2B5EF4-FFF2-40B4-BE49-F238E27FC236}">
                  <a16:creationId xmlns:a16="http://schemas.microsoft.com/office/drawing/2014/main" id="{FF03324B-1BA2-E14D-C810-577328948717}"/>
                </a:ext>
              </a:extLst>
            </p:cNvPr>
            <p:cNvPicPr/>
            <p:nvPr/>
          </p:nvPicPr>
          <p:blipFill>
            <a:blip r:embed="rId11" cstate="print"/>
            <a:stretch>
              <a:fillRect/>
            </a:stretch>
          </p:blipFill>
          <p:spPr>
            <a:xfrm>
              <a:off x="895248" y="1676018"/>
              <a:ext cx="116992" cy="234060"/>
            </a:xfrm>
            <a:prstGeom prst="rect">
              <a:avLst/>
            </a:prstGeom>
          </p:spPr>
        </p:pic>
        <p:pic>
          <p:nvPicPr>
            <p:cNvPr id="45" name="object 13">
              <a:extLst>
                <a:ext uri="{FF2B5EF4-FFF2-40B4-BE49-F238E27FC236}">
                  <a16:creationId xmlns:a16="http://schemas.microsoft.com/office/drawing/2014/main" id="{AB0DCF41-A8C7-CC85-192F-A8E6F6CD58CA}"/>
                </a:ext>
              </a:extLst>
            </p:cNvPr>
            <p:cNvPicPr/>
            <p:nvPr/>
          </p:nvPicPr>
          <p:blipFill>
            <a:blip r:embed="rId12" cstate="print"/>
            <a:stretch>
              <a:fillRect/>
            </a:stretch>
          </p:blipFill>
          <p:spPr>
            <a:xfrm>
              <a:off x="1157566" y="1598675"/>
              <a:ext cx="5799692" cy="365506"/>
            </a:xfrm>
            <a:prstGeom prst="rect">
              <a:avLst/>
            </a:prstGeom>
          </p:spPr>
        </p:pic>
      </p:grpSp>
      <p:sp>
        <p:nvSpPr>
          <p:cNvPr id="33" name="object 14">
            <a:extLst>
              <a:ext uri="{FF2B5EF4-FFF2-40B4-BE49-F238E27FC236}">
                <a16:creationId xmlns:a16="http://schemas.microsoft.com/office/drawing/2014/main" id="{E5998E7C-F63C-6D6A-C9D6-EB9CCB207D84}"/>
              </a:ext>
            </a:extLst>
          </p:cNvPr>
          <p:cNvSpPr txBox="1"/>
          <p:nvPr/>
        </p:nvSpPr>
        <p:spPr>
          <a:xfrm>
            <a:off x="2682036" y="1941321"/>
            <a:ext cx="1778000" cy="149352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40665" indent="-228600">
              <a:spcBef>
                <a:spcPts val="100"/>
              </a:spcBef>
              <a:buClr>
                <a:srgbClr val="FFFFCC"/>
              </a:buClr>
              <a:buFont typeface="Verdana"/>
              <a:buChar char="◦"/>
              <a:tabLst>
                <a:tab pos="241300" algn="l"/>
              </a:tabLst>
            </a:pPr>
            <a:r>
              <a:rPr sz="2400" spc="-5" dirty="0">
                <a:solidFill>
                  <a:prstClr val="black"/>
                </a:solidFill>
                <a:latin typeface="Tahoma"/>
                <a:cs typeface="Tahoma"/>
              </a:rPr>
              <a:t>Exploit</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spc="-10" dirty="0">
                <a:solidFill>
                  <a:prstClr val="black"/>
                </a:solidFill>
                <a:latin typeface="Tahoma"/>
                <a:cs typeface="Tahoma"/>
              </a:rPr>
              <a:t>Share</a:t>
            </a:r>
            <a:endParaRPr sz="240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5" dirty="0">
                <a:solidFill>
                  <a:prstClr val="black"/>
                </a:solidFill>
                <a:latin typeface="Tahoma"/>
                <a:cs typeface="Tahoma"/>
              </a:rPr>
              <a:t>Enhance</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15" dirty="0">
                <a:solidFill>
                  <a:prstClr val="black"/>
                </a:solidFill>
                <a:latin typeface="Tahoma"/>
                <a:cs typeface="Tahoma"/>
              </a:rPr>
              <a:t>c</a:t>
            </a:r>
            <a:r>
              <a:rPr sz="2400" spc="-5" dirty="0">
                <a:solidFill>
                  <a:prstClr val="black"/>
                </a:solidFill>
                <a:latin typeface="Tahoma"/>
                <a:cs typeface="Tahoma"/>
              </a:rPr>
              <a:t>cepta</a:t>
            </a:r>
            <a:r>
              <a:rPr sz="2400" dirty="0">
                <a:solidFill>
                  <a:prstClr val="black"/>
                </a:solidFill>
                <a:latin typeface="Tahoma"/>
                <a:cs typeface="Tahoma"/>
              </a:rPr>
              <a:t>n</a:t>
            </a:r>
            <a:r>
              <a:rPr sz="2400" spc="-5" dirty="0">
                <a:solidFill>
                  <a:prstClr val="black"/>
                </a:solidFill>
                <a:latin typeface="Tahoma"/>
                <a:cs typeface="Tahoma"/>
              </a:rPr>
              <a:t>ce</a:t>
            </a:r>
            <a:endParaRPr sz="2400">
              <a:solidFill>
                <a:prstClr val="black"/>
              </a:solidFill>
              <a:latin typeface="Tahoma"/>
              <a:cs typeface="Tahoma"/>
            </a:endParaRPr>
          </a:p>
        </p:txBody>
      </p:sp>
      <p:sp>
        <p:nvSpPr>
          <p:cNvPr id="34" name="object 19">
            <a:extLst>
              <a:ext uri="{FF2B5EF4-FFF2-40B4-BE49-F238E27FC236}">
                <a16:creationId xmlns:a16="http://schemas.microsoft.com/office/drawing/2014/main" id="{40EBD235-84D4-5D2D-94D2-3664A32FACED}"/>
              </a:ext>
            </a:extLst>
          </p:cNvPr>
          <p:cNvSpPr txBox="1"/>
          <p:nvPr/>
        </p:nvSpPr>
        <p:spPr>
          <a:xfrm>
            <a:off x="2682037" y="4212717"/>
            <a:ext cx="3607510" cy="149352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40665" indent="-228600">
              <a:spcBef>
                <a:spcPts val="100"/>
              </a:spcBef>
              <a:buClr>
                <a:srgbClr val="FFFFCC"/>
              </a:buClr>
              <a:buFont typeface="Verdana"/>
              <a:buChar char="◦"/>
              <a:tabLst>
                <a:tab pos="241300" algn="l"/>
              </a:tabLst>
            </a:pPr>
            <a:r>
              <a:rPr sz="2400" spc="-15" dirty="0">
                <a:solidFill>
                  <a:prstClr val="black"/>
                </a:solidFill>
                <a:latin typeface="Tahoma"/>
                <a:cs typeface="Tahoma"/>
              </a:rPr>
              <a:t>Avoid</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40" dirty="0">
                <a:solidFill>
                  <a:prstClr val="black"/>
                </a:solidFill>
                <a:latin typeface="Tahoma"/>
                <a:cs typeface="Tahoma"/>
              </a:rPr>
              <a:t>Transfer</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dirty="0">
                <a:solidFill>
                  <a:prstClr val="black"/>
                </a:solidFill>
                <a:latin typeface="Tahoma"/>
                <a:cs typeface="Tahoma"/>
              </a:rPr>
              <a:t>Mitigate</a:t>
            </a: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20" dirty="0">
                <a:solidFill>
                  <a:prstClr val="black"/>
                </a:solidFill>
                <a:latin typeface="Tahoma"/>
                <a:cs typeface="Tahoma"/>
              </a:rPr>
              <a:t>c</a:t>
            </a:r>
            <a:r>
              <a:rPr sz="2400" spc="-5" dirty="0">
                <a:solidFill>
                  <a:prstClr val="black"/>
                </a:solidFill>
                <a:latin typeface="Tahoma"/>
                <a:cs typeface="Tahoma"/>
              </a:rPr>
              <a:t>ceptance</a:t>
            </a:r>
            <a:r>
              <a:rPr lang="en-US" sz="2400" spc="-5" dirty="0">
                <a:solidFill>
                  <a:prstClr val="black"/>
                </a:solidFill>
                <a:latin typeface="Tahoma"/>
                <a:cs typeface="Tahoma"/>
              </a:rPr>
              <a:t> (Retain)</a:t>
            </a:r>
            <a:endParaRPr sz="2400" dirty="0">
              <a:solidFill>
                <a:prstClr val="black"/>
              </a:solidFill>
              <a:latin typeface="Tahoma"/>
              <a:cs typeface="Tahoma"/>
            </a:endParaRPr>
          </a:p>
        </p:txBody>
      </p:sp>
    </p:spTree>
    <p:extLst>
      <p:ext uri="{BB962C8B-B14F-4D97-AF65-F5344CB8AC3E}">
        <p14:creationId xmlns:p14="http://schemas.microsoft.com/office/powerpoint/2010/main" val="1985769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C5AAA09D-F310-38DC-200A-E55C8CF1EFAD}"/>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D712513C-F050-84DA-8D4B-6007563FE6A8}"/>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2943562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A4638F0-A61C-495B-AB35-58DBC4635889}"/>
              </a:ext>
            </a:extLst>
          </p:cNvPr>
          <p:cNvPicPr>
            <a:picLocks noChangeAspect="1"/>
          </p:cNvPicPr>
          <p:nvPr/>
        </p:nvPicPr>
        <p:blipFill>
          <a:blip r:embed="rId3"/>
          <a:stretch>
            <a:fillRect/>
          </a:stretch>
        </p:blipFill>
        <p:spPr>
          <a:xfrm>
            <a:off x="1" y="1280599"/>
            <a:ext cx="11079126" cy="5078519"/>
          </a:xfrm>
          <a:prstGeom prst="rect">
            <a:avLst/>
          </a:prstGeom>
        </p:spPr>
      </p:pic>
    </p:spTree>
    <p:extLst>
      <p:ext uri="{BB962C8B-B14F-4D97-AF65-F5344CB8AC3E}">
        <p14:creationId xmlns:p14="http://schemas.microsoft.com/office/powerpoint/2010/main" val="16569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69DA395-C60A-1BF0-3E32-FB465042ABC6}"/>
              </a:ext>
            </a:extLst>
          </p:cNvPr>
          <p:cNvSpPr txBox="1"/>
          <p:nvPr/>
        </p:nvSpPr>
        <p:spPr>
          <a:xfrm>
            <a:off x="311175" y="1050111"/>
            <a:ext cx="11210825" cy="4757777"/>
          </a:xfrm>
          <a:prstGeom prst="rect">
            <a:avLst/>
          </a:prstGeom>
          <a:noFill/>
        </p:spPr>
        <p:txBody>
          <a:bodyPr wrap="square">
            <a:spAutoFit/>
          </a:bodyPr>
          <a:lstStyle/>
          <a:p>
            <a:pPr marR="760095" algn="just" defTabSz="976313">
              <a:lnSpc>
                <a:spcPct val="102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0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18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7422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5617D8-7EBD-8FBC-59A8-77D5DB92E5A1}"/>
              </a:ext>
            </a:extLst>
          </p:cNvPr>
          <p:cNvSpPr txBox="1"/>
          <p:nvPr/>
        </p:nvSpPr>
        <p:spPr>
          <a:xfrm>
            <a:off x="311175" y="1050111"/>
            <a:ext cx="11456664" cy="4757777"/>
          </a:xfrm>
          <a:prstGeom prst="rect">
            <a:avLst/>
          </a:prstGeom>
          <a:noFill/>
        </p:spPr>
        <p:txBody>
          <a:bodyPr wrap="square">
            <a:spAutoFit/>
          </a:bodyPr>
          <a:lstStyle/>
          <a:p>
            <a:pPr marR="760095" algn="just" defTabSz="976313">
              <a:lnSpc>
                <a:spcPct val="102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0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18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53963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endParaRPr>
          </a:p>
          <a:p>
            <a:r>
              <a:rPr lang="en-US" sz="1800" b="1">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endParaRPr lang="en-US"/>
          </a:p>
          <a:p>
            <a:pPr algn="just">
              <a:lnSpc>
                <a:spcPct val="150000"/>
              </a:lnSpc>
            </a:pP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practice,</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run</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1 to</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10</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However, in unique and high-technology projects it is not uncommon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running</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20</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60</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sumption</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must</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closely</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controlled.</a:t>
            </a:r>
          </a:p>
          <a:p>
            <a:pPr algn="just">
              <a:lnSpc>
                <a:spcPct val="150000"/>
              </a:lnSpc>
            </a:pPr>
            <a:endPar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 practice, the </a:t>
            </a:r>
            <a:r>
              <a:rPr lang="en-US" sz="18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fund is typically </a:t>
            </a:r>
            <a:r>
              <a:rPr lang="en-US" sz="18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divided into</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budget</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and</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 reserve funds</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for control purposes. Budget reserves are set up to cover</a:t>
            </a:r>
            <a:r>
              <a:rPr lang="en-US" sz="1800" spc="-2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those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 of the project. Management reserves are set up to cover unidentified risks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1800"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24519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67B57CE-DF7E-22C4-E4FA-A51B24737C56}"/>
              </a:ext>
            </a:extLst>
          </p:cNvPr>
          <p:cNvSpPr txBox="1"/>
          <p:nvPr/>
        </p:nvSpPr>
        <p:spPr>
          <a:xfrm>
            <a:off x="391580" y="1326017"/>
            <a:ext cx="11097839" cy="4884735"/>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algn="just">
              <a:lnSpc>
                <a:spcPct val="120000"/>
              </a:lnSpc>
            </a:pPr>
            <a:r>
              <a:rPr lang="en-US" sz="20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1. Budget reserves</a:t>
            </a:r>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identified for specific work packages or segments of a project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 in the baseline budget or work breakdown structure.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reserve amount might be added to “computer coding” to cover the risk of “testing”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20000"/>
              </a:lnSpc>
            </a:pPr>
            <a:endParaRPr lang="en-US" sz="1800" dirty="0">
              <a:solidFill>
                <a:srgbClr val="231F21"/>
              </a:solidFill>
              <a:latin typeface="Georgia" panose="02040502050405020303" pitchFamily="18" charset="0"/>
              <a:ea typeface="Georgia" panose="02040502050405020303" pitchFamily="18" charset="0"/>
              <a:cs typeface="Georgia" panose="02040502050405020303" pitchFamily="18" charset="0"/>
            </a:endParaRPr>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budget reserve should be communicated</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openness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encourages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However,</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distributing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both the project manager and the team members responsible for implementing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does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removed from the budget reserve. Thus, budget reserves decrease as the project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21442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90AEC21-4268-8DF5-5118-5954B790DA04}"/>
              </a:ext>
            </a:extLst>
          </p:cNvPr>
          <p:cNvSpPr txBox="1"/>
          <p:nvPr/>
        </p:nvSpPr>
        <p:spPr>
          <a:xfrm>
            <a:off x="453848" y="1280598"/>
            <a:ext cx="11068152" cy="4645695"/>
          </a:xfrm>
          <a:prstGeom prst="rect">
            <a:avLst/>
          </a:prstGeom>
          <a:noFill/>
        </p:spPr>
        <p:txBody>
          <a:bodyPr wrap="square">
            <a:spAutoFit/>
          </a:bodyPr>
          <a:lstStyle/>
          <a:p>
            <a:pPr>
              <a:lnSpc>
                <a:spcPct val="150000"/>
              </a:lnSpc>
              <a:spcBef>
                <a:spcPts val="870"/>
              </a:spcBef>
              <a:tabLst>
                <a:tab pos="1377950" algn="l"/>
              </a:tabLst>
            </a:pPr>
            <a:r>
              <a:rPr kumimoji="0" lang="en-US" sz="28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marR="0" algn="just">
              <a:lnSpc>
                <a:spcPct val="150000"/>
              </a:lnSpc>
              <a:spcBef>
                <a:spcPts val="870"/>
              </a:spcBef>
              <a:spcAft>
                <a:spcPts val="0"/>
              </a:spcAft>
              <a:tabLst>
                <a:tab pos="1377950" algn="l"/>
              </a:tabLst>
            </a:pPr>
            <a:r>
              <a:rPr lang="en-US" b="1" dirty="0">
                <a:solidFill>
                  <a:srgbClr val="231F21"/>
                </a:solidFill>
                <a:effectLst/>
                <a:highlight>
                  <a:srgbClr val="00FFFF"/>
                </a:highlight>
                <a:latin typeface="Calibri" panose="020F0502020204030204" pitchFamily="34" charset="0"/>
                <a:ea typeface="Calibri" panose="020F0502020204030204" pitchFamily="34" charset="0"/>
              </a:rPr>
              <a:t>2. Management</a:t>
            </a:r>
            <a:r>
              <a:rPr lang="en-US" b="1" spc="85" dirty="0">
                <a:solidFill>
                  <a:srgbClr val="231F21"/>
                </a:solidFill>
                <a:effectLst/>
                <a:highlight>
                  <a:srgbClr val="00FFFF"/>
                </a:highlight>
                <a:latin typeface="Calibri" panose="020F0502020204030204" pitchFamily="34" charset="0"/>
                <a:ea typeface="Calibri" panose="020F0502020204030204" pitchFamily="34" charset="0"/>
              </a:rPr>
              <a:t> </a:t>
            </a:r>
            <a:r>
              <a:rPr lang="en-US" b="1" dirty="0">
                <a:solidFill>
                  <a:srgbClr val="231F21"/>
                </a:solidFill>
                <a:effectLst/>
                <a:highlight>
                  <a:srgbClr val="00FFFF"/>
                </a:highlight>
                <a:latin typeface="Calibri" panose="020F0502020204030204" pitchFamily="34" charset="0"/>
                <a:ea typeface="Calibri" panose="020F0502020204030204" pitchFamily="34" charset="0"/>
              </a:rPr>
              <a:t>Reserves</a:t>
            </a:r>
            <a:endParaRPr lang="en-US" b="1" dirty="0">
              <a:effectLst/>
              <a:highlight>
                <a:srgbClr val="00FFFF"/>
              </a:highlight>
              <a:latin typeface="Calibri" panose="020F0502020204030204" pitchFamily="34" charset="0"/>
              <a:ea typeface="Calibri" panose="020F0502020204030204" pitchFamily="34" charset="0"/>
            </a:endParaRPr>
          </a:p>
          <a:p>
            <a:pPr marR="1071880" algn="just">
              <a:lnSpc>
                <a:spcPct val="150000"/>
              </a:lnSpc>
              <a:spcBef>
                <a:spcPts val="360"/>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 funds are needed to cover major unforeseen risks and, hence,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 to the total project. For example, a major scope change may appear neces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sary</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midway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anticipated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covered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established</a:t>
            </a:r>
            <a:r>
              <a:rPr lang="en-US" sz="18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i="1" u="sng"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after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 reserves are identified and funds established. </a:t>
            </a:r>
          </a:p>
          <a:p>
            <a:pPr marR="1071880" algn="just">
              <a:lnSpc>
                <a:spcPct val="150000"/>
              </a:lnSpc>
              <a:spcBef>
                <a:spcPts val="360"/>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independent of budget reserves and are controlled by the project manager and 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 of</a:t>
            </a:r>
            <a:r>
              <a:rPr lang="en-US" sz="18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“owner” can be internal (top management) or external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the project organization. Most management reserves are set using historical data</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judgments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concerning</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uniqueness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2474266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1A24DFE-D21E-D8F9-D686-B3BC27F30C1F}"/>
              </a:ext>
            </a:extLst>
          </p:cNvPr>
          <p:cNvSpPr txBox="1"/>
          <p:nvPr/>
        </p:nvSpPr>
        <p:spPr>
          <a:xfrm>
            <a:off x="316085" y="1319064"/>
            <a:ext cx="10894915" cy="923330"/>
          </a:xfrm>
          <a:prstGeom prst="rect">
            <a:avLst/>
          </a:prstGeom>
          <a:noFill/>
        </p:spPr>
        <p:txBody>
          <a:bodyPr wrap="square">
            <a:spAutoFit/>
          </a:bodyPr>
          <a:lstStyle/>
          <a:p>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Table 7.1 shows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 development of a contingency fund estimate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 hypothetical project. Note how budget and management reserves are kept separate;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a:t>
            </a:r>
            <a:br>
              <a:rPr lang="en-US" sz="180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pic>
        <p:nvPicPr>
          <p:cNvPr id="8" name="Picture 7">
            <a:extLst>
              <a:ext uri="{FF2B5EF4-FFF2-40B4-BE49-F238E27FC236}">
                <a16:creationId xmlns:a16="http://schemas.microsoft.com/office/drawing/2014/main" id="{D47B6167-9446-4BA6-9693-730C29433ABD}"/>
              </a:ext>
            </a:extLst>
          </p:cNvPr>
          <p:cNvPicPr>
            <a:picLocks noChangeAspect="1"/>
          </p:cNvPicPr>
          <p:nvPr/>
        </p:nvPicPr>
        <p:blipFill rotWithShape="1">
          <a:blip r:embed="rId3"/>
          <a:srcRect l="18565" t="32341" r="12500" b="35724"/>
          <a:stretch/>
        </p:blipFill>
        <p:spPr>
          <a:xfrm>
            <a:off x="86194" y="2102759"/>
            <a:ext cx="12019613" cy="3704056"/>
          </a:xfrm>
          <a:prstGeom prst="rect">
            <a:avLst/>
          </a:prstGeom>
        </p:spPr>
      </p:pic>
    </p:spTree>
    <p:extLst>
      <p:ext uri="{BB962C8B-B14F-4D97-AF65-F5344CB8AC3E}">
        <p14:creationId xmlns:p14="http://schemas.microsoft.com/office/powerpoint/2010/main" val="2309921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8FE2CF-3A5D-A3CC-7BC4-17F9D140EA33}"/>
              </a:ext>
            </a:extLst>
          </p:cNvPr>
          <p:cNvSpPr txBox="1"/>
          <p:nvPr/>
        </p:nvSpPr>
        <p:spPr>
          <a:xfrm>
            <a:off x="406424" y="1496090"/>
            <a:ext cx="11068152" cy="2973186"/>
          </a:xfrm>
          <a:prstGeom prst="rect">
            <a:avLst/>
          </a:prstGeom>
          <a:noFill/>
        </p:spPr>
        <p:txBody>
          <a:bodyPr wrap="square">
            <a:spAutoFit/>
          </a:bodyPr>
          <a:lstStyle/>
          <a:p>
            <a:r>
              <a:rPr lang="en-US" sz="2000" b="1" dirty="0">
                <a:highlight>
                  <a:srgbClr val="FFFF00"/>
                </a:highlight>
              </a:rPr>
              <a:t>Time Buffer</a:t>
            </a:r>
          </a:p>
          <a:p>
            <a:endParaRPr lang="en-US" dirty="0"/>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contingency funds are established to absorb unplanned costs,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 buffers to cushion against potential delays in the project.</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 like contingency funds, the amount of time is dependent upon the inherent uncertainty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more uncertain the project the more time should be reserved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the schedule. The strategy is to assign extra time at critical moments in 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Like management reserves, this buffer typically requires the authorization of top management. </a:t>
            </a:r>
            <a:endParaRPr lang="en-US" dirty="0"/>
          </a:p>
        </p:txBody>
      </p:sp>
    </p:spTree>
    <p:extLst>
      <p:ext uri="{BB962C8B-B14F-4D97-AF65-F5344CB8AC3E}">
        <p14:creationId xmlns:p14="http://schemas.microsoft.com/office/powerpoint/2010/main" val="1769420657"/>
      </p:ext>
    </p:extLst>
  </p:cSld>
  <p:clrMapOvr>
    <a:masterClrMapping/>
  </p:clrMapOvr>
  <mc:AlternateContent xmlns:mc="http://schemas.openxmlformats.org/markup-compatibility/2006" xmlns:p14="http://schemas.microsoft.com/office/powerpoint/2010/main">
    <mc:Choice Requires="p14">
      <p:transition p14:dur="10" advTm="1248236"/>
    </mc:Choice>
    <mc:Fallback xmlns="">
      <p:transition advTm="124823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5DEF8826-C0D7-FE25-58D9-14E84CEBEFFE}"/>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C7A654DA-2E87-8BD2-61A3-B607F4C97E21}"/>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334672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F6439B0-89C3-2836-5435-9FED06DB2BE7}"/>
              </a:ext>
            </a:extLst>
          </p:cNvPr>
          <p:cNvSpPr txBox="1"/>
          <p:nvPr/>
        </p:nvSpPr>
        <p:spPr>
          <a:xfrm>
            <a:off x="391580" y="1418658"/>
            <a:ext cx="11097839" cy="4104522"/>
          </a:xfrm>
          <a:prstGeom prst="rect">
            <a:avLst/>
          </a:prstGeom>
          <a:noFill/>
        </p:spPr>
        <p:txBody>
          <a:bodyPr wrap="square">
            <a:spAutoFit/>
          </a:bodyPr>
          <a:lstStyle/>
          <a:p>
            <a:pPr algn="l"/>
            <a:r>
              <a:rPr lang="en-US" sz="2400" b="1" dirty="0">
                <a:solidFill>
                  <a:srgbClr val="FF0000"/>
                </a:solidFill>
              </a:rPr>
              <a:t>Step 4: Risk response control </a:t>
            </a:r>
          </a:p>
          <a:p>
            <a:pPr algn="l"/>
            <a:endParaRPr lang="en-US" sz="2400" b="1" dirty="0">
              <a:solidFill>
                <a:srgbClr val="FF0000"/>
              </a:solidFill>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the results of the first three steps of the risk management process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summarized in a formal document often called the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 register</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a:t>
            </a:r>
            <a:r>
              <a:rPr lang="en-US" sz="1800" b="1" u="sng"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risk register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details all identified risks, including descriptions, category, and probability of occur-</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ring, impact, responses, contingency plans, owners, and current status. The register</a:t>
            </a:r>
            <a:r>
              <a:rPr lang="en-US" sz="1800" u="sng"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the backbone for the last step in the risk management process: risk control.</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involves executing the risk response strategy, monitoring triggering events,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initiating contingency plans, and watching for new risks. Establishing a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a:t>
            </a:r>
            <a:r>
              <a:rPr lang="en-US" sz="1800" b="1" spc="-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a:t>
            </a:r>
            <a:r>
              <a:rPr lang="en-US" sz="1800" spc="-1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deal</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scope,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essential</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46254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DDB7A13-289A-932B-0592-5BB6E1996A8B}"/>
              </a:ext>
            </a:extLst>
          </p:cNvPr>
          <p:cNvSpPr txBox="1"/>
          <p:nvPr/>
        </p:nvSpPr>
        <p:spPr>
          <a:xfrm>
            <a:off x="337324" y="1280598"/>
            <a:ext cx="11451753" cy="4572085"/>
          </a:xfrm>
          <a:prstGeom prst="rect">
            <a:avLst/>
          </a:prstGeom>
          <a:noFill/>
        </p:spPr>
        <p:txBody>
          <a:bodyPr wrap="square">
            <a:spAutoFit/>
          </a:bodyPr>
          <a:lstStyle/>
          <a:p>
            <a:pPr algn="l"/>
            <a:r>
              <a:rPr lang="en-US" sz="2400" b="1" dirty="0">
                <a:solidFill>
                  <a:srgbClr val="FF0000"/>
                </a:solidFill>
              </a:rPr>
              <a:t>Step 4: Risk response control </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key for controlling the cost of risks is documenting responsibility.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can be problematic in projects involving multiple organizations and contractors. Responsibility for risk is frequently passed on to others with the statement, “That is not my worry.” This mentality is dangerous. Each identified risk</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 be assigned (or shared) by mutual agreement of the owner, project manager, and the contractor or person having line responsibility for the work package or segment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is best to have the line person responsible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usage.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required, the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play</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role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 additional costs and funds needed to complete the project. Having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 personnel participate in the process focuses attention on the management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 control of its rate of usage, and early warning of potential risk events.</a:t>
            </a:r>
            <a:endParaRPr lang="en-US" sz="1800" b="1" dirty="0">
              <a:solidFill>
                <a:srgbClr val="FF0000"/>
              </a:solidFill>
            </a:endParaRPr>
          </a:p>
        </p:txBody>
      </p:sp>
    </p:spTree>
    <p:extLst>
      <p:ext uri="{BB962C8B-B14F-4D97-AF65-F5344CB8AC3E}">
        <p14:creationId xmlns:p14="http://schemas.microsoft.com/office/powerpoint/2010/main" val="276230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Subtitle 2">
            <a:extLst>
              <a:ext uri="{FF2B5EF4-FFF2-40B4-BE49-F238E27FC236}">
                <a16:creationId xmlns:a16="http://schemas.microsoft.com/office/drawing/2014/main" id="{80BDD69C-A32C-4AC4-9C7C-6258421D8E9E}"/>
              </a:ext>
            </a:extLst>
          </p:cNvPr>
          <p:cNvSpPr>
            <a:spLocks noGrp="1"/>
          </p:cNvSpPr>
          <p:nvPr/>
        </p:nvSpPr>
        <p:spPr>
          <a:xfrm>
            <a:off x="82061" y="1215890"/>
            <a:ext cx="8721969" cy="55398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dirty="0">
                <a:solidFill>
                  <a:srgbClr val="FF0000"/>
                </a:solidFill>
              </a:rPr>
              <a:t>            </a:t>
            </a:r>
            <a:r>
              <a:rPr lang="en-US" sz="3200" b="1" dirty="0">
                <a:solidFill>
                  <a:srgbClr val="FF0000"/>
                </a:solidFill>
              </a:rPr>
              <a:t>Step 4: Risk response control </a:t>
            </a:r>
          </a:p>
          <a:p>
            <a:pPr algn="l"/>
            <a:endParaRPr lang="en-US" sz="24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major element of the risk control process is change management. Every detail</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a project plan will not materialize as expected. Coping with and controlling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changes present a formidable challenge for most project managers.</a:t>
            </a:r>
          </a:p>
          <a:p>
            <a:pPr algn="just">
              <a:lnSpc>
                <a:spcPct val="150000"/>
              </a:lnSpc>
            </a:pP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 from</a:t>
            </a:r>
            <a:r>
              <a:rPr lang="en-US" sz="22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a:t>
            </a:r>
            <a:r>
              <a:rPr lang="en-US" sz="2200" b="1"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sources</a:t>
            </a:r>
            <a:r>
              <a:rPr lang="en-US" sz="2200" b="1"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 team</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occurrence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pic>
        <p:nvPicPr>
          <p:cNvPr id="3" name="Picture 2">
            <a:extLst>
              <a:ext uri="{FF2B5EF4-FFF2-40B4-BE49-F238E27FC236}">
                <a16:creationId xmlns:a16="http://schemas.microsoft.com/office/drawing/2014/main" id="{5454CA8D-7FA5-4C21-BFF3-263BF7499C37}"/>
              </a:ext>
            </a:extLst>
          </p:cNvPr>
          <p:cNvPicPr>
            <a:picLocks noChangeAspect="1"/>
          </p:cNvPicPr>
          <p:nvPr/>
        </p:nvPicPr>
        <p:blipFill>
          <a:blip r:embed="rId3"/>
          <a:stretch>
            <a:fillRect/>
          </a:stretch>
        </p:blipFill>
        <p:spPr>
          <a:xfrm>
            <a:off x="9324536" y="1768752"/>
            <a:ext cx="2785403" cy="4839253"/>
          </a:xfrm>
          <a:prstGeom prst="rect">
            <a:avLst/>
          </a:prstGeom>
        </p:spPr>
      </p:pic>
      <p:pic>
        <p:nvPicPr>
          <p:cNvPr id="8" name="Picture 7">
            <a:extLst>
              <a:ext uri="{FF2B5EF4-FFF2-40B4-BE49-F238E27FC236}">
                <a16:creationId xmlns:a16="http://schemas.microsoft.com/office/drawing/2014/main" id="{3FDA9082-58AE-4B76-A983-F6CAB98C359C}"/>
              </a:ext>
            </a:extLst>
          </p:cNvPr>
          <p:cNvPicPr>
            <a:picLocks noChangeAspect="1"/>
          </p:cNvPicPr>
          <p:nvPr/>
        </p:nvPicPr>
        <p:blipFill>
          <a:blip r:embed="rId4"/>
          <a:stretch>
            <a:fillRect/>
          </a:stretch>
        </p:blipFill>
        <p:spPr>
          <a:xfrm>
            <a:off x="9264625" y="1254085"/>
            <a:ext cx="2199323" cy="605888"/>
          </a:xfrm>
          <a:prstGeom prst="rect">
            <a:avLst/>
          </a:prstGeom>
        </p:spPr>
      </p:pic>
    </p:spTree>
    <p:extLst>
      <p:ext uri="{BB962C8B-B14F-4D97-AF65-F5344CB8AC3E}">
        <p14:creationId xmlns:p14="http://schemas.microsoft.com/office/powerpoint/2010/main" val="4010001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F56141-D091-1B9B-1011-DB92797C7F9D}"/>
              </a:ext>
            </a:extLst>
          </p:cNvPr>
          <p:cNvSpPr txBox="1"/>
          <p:nvPr/>
        </p:nvSpPr>
        <p:spPr>
          <a:xfrm>
            <a:off x="363844" y="726171"/>
            <a:ext cx="11097839" cy="5566460"/>
          </a:xfrm>
          <a:prstGeom prst="rect">
            <a:avLst/>
          </a:prstGeom>
          <a:noFill/>
        </p:spPr>
        <p:txBody>
          <a:bodyPr wrap="square">
            <a:spAutoFit/>
          </a:bodyPr>
          <a:lstStyle/>
          <a:p>
            <a:r>
              <a:rPr lang="en-US" sz="2400" b="1" dirty="0">
                <a:solidFill>
                  <a:srgbClr val="FF0000"/>
                </a:solidFill>
              </a:rPr>
              <a:t>                                Step 4: Risk response control </a:t>
            </a:r>
          </a:p>
          <a:p>
            <a:pPr algn="l"/>
            <a:endParaRPr lang="en-US" sz="1400" b="1" dirty="0">
              <a:solidFill>
                <a:schemeClr val="tx1">
                  <a:lumMod val="95000"/>
                  <a:lumOff val="5000"/>
                </a:schemeClr>
              </a:solidFill>
              <a:highlight>
                <a:srgbClr val="00FFFF"/>
              </a:highlight>
            </a:endParaRPr>
          </a:p>
          <a:p>
            <a:pPr algn="l"/>
            <a:r>
              <a:rPr lang="en-US" sz="2000" b="1" dirty="0">
                <a:solidFill>
                  <a:schemeClr val="tx1">
                    <a:lumMod val="95000"/>
                    <a:lumOff val="5000"/>
                  </a:schemeClr>
                </a:solidFill>
                <a:highlight>
                  <a:srgbClr val="00FFFF"/>
                </a:highlight>
              </a:rPr>
              <a:t>Change control management</a:t>
            </a:r>
          </a:p>
          <a:p>
            <a:pPr algn="l"/>
            <a:endParaRPr lang="en-US" sz="2000" b="1" u="sng" dirty="0">
              <a:solidFill>
                <a:schemeClr val="tx1">
                  <a:lumMod val="95000"/>
                  <a:lumOff val="5000"/>
                </a:schemeClr>
              </a:solidFill>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algn="l"/>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a:t>
            </a:r>
            <a:r>
              <a:rPr lang="en-US" sz="1800" b="1"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1800" b="1" u="sng"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z="1800" b="1"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into</a:t>
            </a:r>
            <a:r>
              <a:rPr lang="en-US" sz="18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z="1800" b="1"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categories:</a:t>
            </a:r>
            <a:endParaRPr lang="en-US" sz="1800" b="1" u="sng" dirty="0">
              <a:effectLst/>
              <a:latin typeface="Georgia" panose="02040502050405020303" pitchFamily="18" charset="0"/>
              <a:ea typeface="Georgia" panose="02040502050405020303" pitchFamily="18" charset="0"/>
              <a:cs typeface="Georgia" panose="02040502050405020303" pitchFamily="18" charset="0"/>
            </a:endParaRPr>
          </a:p>
          <a:p>
            <a:pPr marR="763905" lvl="0" algn="just">
              <a:lnSpc>
                <a:spcPct val="150000"/>
              </a:lnSpc>
              <a:spcBef>
                <a:spcPts val="555"/>
              </a:spcBef>
              <a:spcAft>
                <a:spcPts val="0"/>
              </a:spcAft>
              <a:buClr>
                <a:srgbClr val="231F21"/>
              </a:buClr>
              <a:buSzPts val="1050"/>
              <a:tabLst>
                <a:tab pos="6064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Scope changes in the form of design or additions represent big changes; for ex</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redesign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a:t>
            </a:r>
          </a:p>
          <a:p>
            <a:pPr marR="763905" lvl="0" algn="just">
              <a:lnSpc>
                <a:spcPct val="150000"/>
              </a:lnSpc>
              <a:spcBef>
                <a:spcPts val="555"/>
              </a:spcBef>
              <a:spcAft>
                <a:spcPts val="0"/>
              </a:spcAft>
              <a:buClr>
                <a:srgbClr val="231F21"/>
              </a:buClr>
              <a:buSzPts val="1050"/>
              <a:tabLst>
                <a:tab pos="606425" algn="l"/>
              </a:tabLst>
            </a:pP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64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Implementation of contingency plans, when risk events occur, represent changes</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baseline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p>
          <a:p>
            <a:pPr marR="761365" lvl="0" algn="just">
              <a:lnSpc>
                <a:spcPct val="150000"/>
              </a:lnSpc>
              <a:spcBef>
                <a:spcPts val="205"/>
              </a:spcBef>
              <a:spcAft>
                <a:spcPts val="0"/>
              </a:spcAft>
              <a:buClr>
                <a:srgbClr val="231F21"/>
              </a:buClr>
              <a:buSzPts val="1050"/>
              <a:tabLst>
                <a:tab pos="606425" algn="l"/>
              </a:tabLst>
            </a:pP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896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Improvement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L="450215" marR="763905" algn="just">
              <a:lnSpc>
                <a:spcPct val="150000"/>
              </a:lnSpc>
              <a:spcBef>
                <a:spcPts val="56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 change is inevitable, a well-defined change review and control process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cycle.</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76727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3F4AD3-C52F-A3EE-3F59-18DCF62E3ADE}"/>
              </a:ext>
            </a:extLst>
          </p:cNvPr>
          <p:cNvSpPr txBox="1"/>
          <p:nvPr/>
        </p:nvSpPr>
        <p:spPr>
          <a:xfrm>
            <a:off x="367668" y="1280598"/>
            <a:ext cx="11456664" cy="4812408"/>
          </a:xfrm>
          <a:prstGeom prst="rect">
            <a:avLst/>
          </a:prstGeom>
          <a:noFill/>
        </p:spPr>
        <p:txBody>
          <a:bodyPr wrap="square">
            <a:spAutoFit/>
          </a:bodyPr>
          <a:lstStyle/>
          <a:p>
            <a:r>
              <a:rPr lang="en-US" sz="2000" b="1" dirty="0">
                <a:solidFill>
                  <a:srgbClr val="FF0000"/>
                </a:solidFill>
              </a:rPr>
              <a:t>Step 4: Risk response control </a:t>
            </a:r>
          </a:p>
          <a:p>
            <a:endParaRPr lang="en-US" sz="2000" dirty="0">
              <a:solidFill>
                <a:srgbClr val="FF0000"/>
              </a:solidFill>
              <a:highlight>
                <a:srgbClr val="00FFFF"/>
              </a:highlight>
            </a:endParaRPr>
          </a:p>
          <a:p>
            <a:pPr marR="760095" algn="just">
              <a:lnSpc>
                <a:spcPct val="150000"/>
              </a:lnSpc>
              <a:spcBef>
                <a:spcPts val="0"/>
              </a:spcBef>
              <a:spcAft>
                <a:spcPts val="0"/>
              </a:spcAft>
            </a:pP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Change</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management</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systems</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 reporting, controlling, and recording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 to the project baseline. In practice most change management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systems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designed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accomplish</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following:</a:t>
            </a:r>
          </a:p>
          <a:p>
            <a:pPr marL="457200" marR="760095" indent="-457200" algn="just">
              <a:lnSpc>
                <a:spcPct val="150000"/>
              </a:lnSpc>
              <a:spcBef>
                <a:spcPts val="0"/>
              </a:spcBef>
              <a:spcAft>
                <a:spcPts val="0"/>
              </a:spcAft>
              <a:buAutoNum type="arabicPeriod"/>
            </a:pP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Identify</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List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effects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disapprove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formally.</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resolve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conflicts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Communicate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affected.</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8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implementing</a:t>
            </a:r>
            <a:r>
              <a:rPr lang="en-US" sz="18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master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38758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C158EB6-94A4-35CD-6802-27B43260CAC6}"/>
              </a:ext>
            </a:extLst>
          </p:cNvPr>
          <p:cNvSpPr txBox="1"/>
          <p:nvPr/>
        </p:nvSpPr>
        <p:spPr>
          <a:xfrm>
            <a:off x="391580" y="1548762"/>
            <a:ext cx="11097839" cy="3473580"/>
          </a:xfrm>
          <a:prstGeom prst="rect">
            <a:avLst/>
          </a:prstGeom>
          <a:noFill/>
        </p:spPr>
        <p:txBody>
          <a:bodyPr wrap="square">
            <a:spAutoFit/>
          </a:bodyPr>
          <a:lstStyle/>
          <a:p>
            <a:r>
              <a:rPr lang="en-US" sz="2400" b="1" dirty="0">
                <a:solidFill>
                  <a:srgbClr val="FF0000"/>
                </a:solidFill>
              </a:rPr>
              <a:t>Step 4: Risk response control </a:t>
            </a:r>
          </a:p>
          <a:p>
            <a:pPr>
              <a:lnSpc>
                <a:spcPct val="50000"/>
              </a:lnSpc>
            </a:pPr>
            <a:endParaRPr lang="en-US" sz="2000" b="1" dirty="0">
              <a:solidFill>
                <a:srgbClr val="FF0000"/>
              </a:solidFill>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 use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 request forms and logs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track proposed changes.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simplified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depicted</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7.10.</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description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approving the change, the impact of the change on project scope/schedule/cost,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signature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paths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well</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tracking</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number.</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logs</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summarize the status of all outstanding change requests and include such</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document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related</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 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current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status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2461238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395A6E-383A-4C7B-B2C4-653A8C9EE5BE}"/>
              </a:ext>
            </a:extLst>
          </p:cNvPr>
          <p:cNvPicPr>
            <a:picLocks noChangeAspect="1"/>
          </p:cNvPicPr>
          <p:nvPr/>
        </p:nvPicPr>
        <p:blipFill>
          <a:blip r:embed="rId3"/>
          <a:stretch>
            <a:fillRect/>
          </a:stretch>
        </p:blipFill>
        <p:spPr>
          <a:xfrm>
            <a:off x="0" y="1356273"/>
            <a:ext cx="12191999" cy="5442733"/>
          </a:xfrm>
          <a:prstGeom prst="rect">
            <a:avLst/>
          </a:prstGeom>
        </p:spPr>
      </p:pic>
    </p:spTree>
    <p:extLst>
      <p:ext uri="{BB962C8B-B14F-4D97-AF65-F5344CB8AC3E}">
        <p14:creationId xmlns:p14="http://schemas.microsoft.com/office/powerpoint/2010/main" val="56518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table">
            <a:extLst>
              <a:ext uri="{FF2B5EF4-FFF2-40B4-BE49-F238E27FC236}">
                <a16:creationId xmlns:a16="http://schemas.microsoft.com/office/drawing/2014/main" id="{FB467915-7FCD-F318-7FCD-4F17A293165A}"/>
              </a:ext>
            </a:extLst>
          </p:cNvPr>
          <p:cNvPicPr>
            <a:picLocks noChangeAspect="1"/>
          </p:cNvPicPr>
          <p:nvPr/>
        </p:nvPicPr>
        <p:blipFill>
          <a:blip r:embed="rId3"/>
          <a:stretch>
            <a:fillRect/>
          </a:stretch>
        </p:blipFill>
        <p:spPr>
          <a:xfrm>
            <a:off x="89095" y="1345306"/>
            <a:ext cx="12013810" cy="4882617"/>
          </a:xfrm>
          <a:prstGeom prst="rect">
            <a:avLst/>
          </a:prstGeom>
        </p:spPr>
      </p:pic>
    </p:spTree>
    <p:extLst>
      <p:ext uri="{BB962C8B-B14F-4D97-AF65-F5344CB8AC3E}">
        <p14:creationId xmlns:p14="http://schemas.microsoft.com/office/powerpoint/2010/main" val="389000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591799D-A8EE-485F-BEF8-ED98DCB81C61}"/>
</file>

<file path=customXml/itemProps2.xml><?xml version="1.0" encoding="utf-8"?>
<ds:datastoreItem xmlns:ds="http://schemas.openxmlformats.org/officeDocument/2006/customXml" ds:itemID="{DD168485-06DB-47B2-8632-BD29466A9236}"/>
</file>

<file path=customXml/itemProps3.xml><?xml version="1.0" encoding="utf-8"?>
<ds:datastoreItem xmlns:ds="http://schemas.openxmlformats.org/officeDocument/2006/customXml" ds:itemID="{13319B58-0D1B-45CC-ABC3-DAC06E3A4B35}"/>
</file>

<file path=docProps/app.xml><?xml version="1.0" encoding="utf-8"?>
<Properties xmlns="http://schemas.openxmlformats.org/officeDocument/2006/extended-properties" xmlns:vt="http://schemas.openxmlformats.org/officeDocument/2006/docPropsVTypes">
  <TotalTime>1382</TotalTime>
  <Words>2531</Words>
  <Application>Microsoft Office PowerPoint</Application>
  <PresentationFormat>Widescreen</PresentationFormat>
  <Paragraphs>260</Paragraphs>
  <Slides>34</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34</vt:i4>
      </vt:variant>
    </vt:vector>
  </HeadingPairs>
  <TitlesOfParts>
    <vt:vector size="48" baseType="lpstr">
      <vt:lpstr>Arial</vt:lpstr>
      <vt:lpstr>Arial MT</vt:lpstr>
      <vt:lpstr>Calibri</vt:lpstr>
      <vt:lpstr>Calibri Light</vt:lpstr>
      <vt:lpstr>Cambria</vt:lpstr>
      <vt:lpstr>CIDFont+F72</vt:lpstr>
      <vt:lpstr>CIDFont+F76</vt:lpstr>
      <vt:lpstr>Georgia</vt:lpstr>
      <vt:lpstr>Roboto Light</vt:lpstr>
      <vt:lpstr>Tahoma</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28</cp:revision>
  <dcterms:created xsi:type="dcterms:W3CDTF">2023-04-29T09:08:23Z</dcterms:created>
  <dcterms:modified xsi:type="dcterms:W3CDTF">2024-07-24T18:27:59Z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