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8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ink/inkAction1.xml" ContentType="application/vnd.ms-office.inkAction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21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32.xml" ContentType="application/vnd.openxmlformats-officedocument.presentationml.tags+xml"/>
  <Override PartName="/ppt/notesSlides/notesSlide26.xml" ContentType="application/vnd.openxmlformats-officedocument.presentationml.notesSlide+xml"/>
  <Override PartName="/ppt/tags/tag33.xml" ContentType="application/vnd.openxmlformats-officedocument.presentationml.tags+xml"/>
  <Override PartName="/ppt/notesSlides/notesSlide27.xml" ContentType="application/vnd.openxmlformats-officedocument.presentationml.notesSlide+xml"/>
  <Override PartName="/ppt/tags/tag34.xml" ContentType="application/vnd.openxmlformats-officedocument.presentationml.tags+xml"/>
  <Override PartName="/ppt/notesSlides/notesSlide28.xml" ContentType="application/vnd.openxmlformats-officedocument.presentationml.notesSlide+xml"/>
  <Override PartName="/ppt/tags/tag35.xml" ContentType="application/vnd.openxmlformats-officedocument.presentationml.tags+xml"/>
  <Override PartName="/ppt/notesSlides/notesSlide29.xml" ContentType="application/vnd.openxmlformats-officedocument.presentationml.notesSlide+xml"/>
  <Override PartName="/ppt/tags/tag36.xml" ContentType="application/vnd.openxmlformats-officedocument.presentationml.tags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</p:sldMasterIdLst>
  <p:notesMasterIdLst>
    <p:notesMasterId r:id="rId49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257" r:id="rId29"/>
    <p:sldId id="259" r:id="rId30"/>
    <p:sldId id="260" r:id="rId31"/>
    <p:sldId id="261" r:id="rId32"/>
    <p:sldId id="262" r:id="rId33"/>
    <p:sldId id="263" r:id="rId34"/>
    <p:sldId id="264" r:id="rId35"/>
    <p:sldId id="265" r:id="rId36"/>
    <p:sldId id="266" r:id="rId37"/>
    <p:sldId id="267" r:id="rId38"/>
    <p:sldId id="268" r:id="rId39"/>
    <p:sldId id="269" r:id="rId40"/>
    <p:sldId id="270" r:id="rId41"/>
    <p:sldId id="271" r:id="rId42"/>
    <p:sldId id="272" r:id="rId43"/>
    <p:sldId id="273" r:id="rId44"/>
    <p:sldId id="274" r:id="rId45"/>
    <p:sldId id="275" r:id="rId46"/>
    <p:sldId id="276" r:id="rId47"/>
    <p:sldId id="28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22"/>
    <p:restoredTop sz="93011"/>
  </p:normalViewPr>
  <p:slideViewPr>
    <p:cSldViewPr snapToGrid="0" snapToObjects="1">
      <p:cViewPr varScale="1">
        <p:scale>
          <a:sx n="116" d="100"/>
          <a:sy n="116" d="100"/>
        </p:scale>
        <p:origin x="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2496" units="cm"/>
          <inkml:channel name="Y" type="integer" max="1664" units="cm"/>
          <inkml:channel name="T" type="integer" max="2.14748E9" units="dev"/>
        </inkml:traceFormat>
        <inkml:channelProperties>
          <inkml:channelProperty channel="X" name="resolution" value="78.73817" units="1/cm"/>
          <inkml:channelProperty channel="Y" name="resolution" value="78.86256" units="1/cm"/>
          <inkml:channelProperty channel="T" name="resolution" value="1" units="1/dev"/>
        </inkml:channelProperties>
      </inkml:inkSource>
      <inkml:timestamp xml:id="ts0" timeString="2023-03-25T00:38:08.357"/>
    </inkml:context>
    <inkml:brush xml:id="br0">
      <inkml:brushProperty name="width" value="0.05292" units="cm"/>
      <inkml:brushProperty name="height" value="0.05292" units="cm"/>
      <inkml:brushProperty name="color" value="#FFFF00"/>
    </inkml:brush>
  </inkml:definitions>
  <iact:action type="add" startTime="33653">
    <iact:property name="dataType"/>
    <iact:actionData xml:id="d0">
      <inkml:trace xmlns:inkml="http://www.w3.org/2003/InkML" xml:id="stk0" contextRef="#ctx0" brushRef="#br0">10671 8797 0,'0'-18'236,"-18"0"-228,-18 0 8,36 0-9,-18 18-1,18-18 6,-36 18-5,36-18 1,-18 0-1,0 18 0,-18-18 4,18 0-7,0 18 3,18-36 1,-18 36 2,0 0-6,0-18 6</inkml:trace>
    </iact:actionData>
  </iact:action>
  <iact:action type="add" startTime="34523">
    <iact:property name="dataType"/>
    <iact:actionData xml:id="d1">
      <inkml:trace xmlns:inkml="http://www.w3.org/2003/InkML" xml:id="stk1" contextRef="#ctx0" brushRef="#br0">10419 8635 0,'-18'0'294,"18"-18"-286,-18 0-1,0 18 2,0-18 3,0 18-3,18-18 1,-18 0 2,0 18 5,0 0-9,-18-18 23,0 0-26,18 18 8,-18 0-3,18 0-2,0 0-4,-18 0 12,0 0-2,18-18 10,0 18-19,0 0 2,0 0 8,0 0-4,0 0-7,0 0 19,0 0-16,0 0 1,0 0-2,0 0 3,0 0 5,-18 0-7,0 0 2,18 0-3,-18 0 6,19 0-10,-1 0 9,0 0-7,0 0 6,-18 0-5,18 0 12,0 0-12,0 0 18,0 0-7,0 0-7,0 0 4,0 0-7,0 18 10,18 0-10,-18-18 12,18 18 10,0 0 29,0 0-17,18-18-6,-18 18-10,18 0-9,0 0 7,-18 0-15,18 0 6,0-18 2,-18 18-7,18 0 2,-18 0 2,0 0-5,18-18 0,0 18 1,-18 0 0,18-18 6,0 18-6,0 0 10,0 36 3,0-36-16,0 18 13,-1-18-14,-17 0 6,18 18-5,0-18 2,-18 0 4,18 0-5,0 0 2,-18 0-3,18 18 2,-18 0 8,18-18-7,-18 0 0,36-18-2,-18 18 10,0-18-10,-18 18 3,36 0 1,-36 0 1,18-1-4,0-17 7,0 0-13,0 0 9,0 0-3,0 18-2,18-18 18,0 0-8,-18 0 2,0 0-13,18 0 4,0 0 7,0 0-1,-18 0 1,18 0-8,-18 0 1,0 0 1,36-35 14,-18 35-16,-18-18-2,0 0 6,0 18-5,0 0 0,0 0 3,-18-18 0,36 0-5,-18 18 7,0 0-7,-18-18 3,18 18 0,0 0 0,0-18 3,-18 0-3,18 18 0,0-18 0,0 0 1,0 18-2,0 0 3,0-18-3,0 0 2,0 18-1,0 0 1,18 0-2,-18-18 1,0 18 4,0-18-7,-18 0 6,36 18-5,-18-18 3,0 0-1,18 18 0,0-18 4,-18 0-5,0 18 0</inkml:trace>
    </iact:actionData>
  </iact:action>
  <iact:action type="add" startTime="40077">
    <iact:property name="dataType"/>
    <iact:actionData xml:id="d2">
      <inkml:trace xmlns:inkml="http://www.w3.org/2003/InkML" xml:id="stk2" contextRef="#ctx0" brushRef="#br0">9735 9894 0,'18'0'301,"0"0"-288,-18-18-7,18 18 11,0-18-12,-18 0 6,18 18-7,0-18 4,0 18 0,0-18-2,0 18 11,0 0-4,0 0-5,0 0 7,0 0-6,0 0 11,-18-18-5,18 18 1,0-18-10,0 18 18,0 0-17,0 0 15,0 0-13,-18-18 4,18 18-6,0-18 7,0 18-7,-18-18 1,18 18-1,0 0 0,-18-18 1,18 18 0,-18-18 1,36 0 14,-18 18-11,0 0-4,-18-18-1,18 0 2,0 18-4,-18-18 2,18 0 1,0 18 2,0-18-3,0 0-2,0 18 3,0 0-1,0-18 1,0 18-1,-18-18 0,18 0 0,0 18 2,0-18-3,0 0 5,36 0 11,-18 18-17,-18-18 5,18 0-1,-18 18-6,18-18 4,0 0 2,0 18-3,0-18 2,-36 0-1,18 18 1,18-18-2,-18 0 1,0 18 4,18 0-6,-18 0 1,0 0 10,0 0-6,-18-18-6,36 1 3,-18 17 1,0 0 0,0 0 0,18 0 8,-18-18 0,0 18-12,18 0 5,0 0 5,0 0 2,-36-18-11,18 18 4,18 0 0,-18 0-5,0 0 7,0-18-7,0 18 3,0 0 1,0 0-1,0 0 0,18 0 1,-18 0 0,18 0-1,-18 0 3,0 0-6,0 0 4,18 0 1,-18 0-3,0 0 1,0 0 0,18 0 4,-18 0-7,0 0 3,18 0 1,-18 0 3,0 18-7,18-18 4,-18 18 6,18 0-3,-18-18-7,18 0 3,-18 17 0,0-17 4,0 18-3,54 36 18,-54-36-22,18 0 2,0 0 0,0 0 3,-18 0-3,18 0 1,-18 18 0,18-18 0,-18 0 1,-18 0-1,36-18 2,-18 54-2,0-54 0,0 18-1,0 18 2,-18-18-1,18 0 2,0 18-3,-18-18 0,18-18 2,0 36 2,0 36 12,-18-54-16,18 0 2,0 0-2,-18 0 3,0 0-3,0 18 2,0 0-2,0 0 9,0 0-5,0 0-2,0 0-3,0 18 2,-18-18 1,18 0-2,-36 0 3,18 0-2,0 18 0,-36 18 0,36-36 5,0 18-9,-18 0 10,18-18-11,0 0 6,-18 36-2,18-36 2,0 17-1,-18-17 1,0 36 2,18-18-6,-18-18 5,18 0-3,-18 0 3,18 0-3,-18 0 4,0 36-5,-18-18 2,18-18 4,0 0-7,0 36 6,-36-18-6,36-18 4,-18 36 0,18-18 3,-36-18-7,18 18 2,18-18 5,0-18-2,0 0-5,0 18 2,-18-18 2,18 0-1,0 18 0,18 0 3,-36-18-4,18 0 1,-18 36 0,0-18 0,0 0 1,0 0-1,-36-18 0,36 0 1,-18 18 0,36-18-1,-18-18 0,18 18 0,0 0 1,0-18-1,0 18 1,-18 0-1,18-18 2,-18 0-1,0 0-3,18 0 3,-36 18-1,18-18 3,18 0-6,-18 0 7,0 0-6,18 0 2,0 0 1,-18 0-2,-18 0 5,36-18-7,-17 0 4,-1 18 1,18-54-1,-36 36-3,18-18 2,18 18 2,-18-18-3,18 0 6,-18 0-6,18-18 3,0 18-6,0 0 8,0 0-4,0 0-3,0 0 4,18 0-1,0 0 0,-18-36 1,0 36 2,36-18-5,-18 18 4,0 0-4,18 0 4,-18 0-3,0 18 1,18-18 1,0 0-1,0 0 1,0-18-1,0 18 0,0-18 1,0 0 2,0 0-2,0 0-4,0-18 7,36 18-7,-36 0 4,18-17 2,0-1-6,-18 36 6,36-18-2,-18-18-4,0 36 4,-18 0 0,36 0-2,-18 0 2,0 0 0,36 0-2,-18-18 2,0-18-1,0 36 4,36-54-7,-18 54 3,-18 0 0,54-36 2,-54 36-3,36 0 4,-18-18-5,-19 18 4,1 0-3,18 0 3,-18 0 0,-18 18-5,0 0 4,0-18-1,36 18 0,-18 0 1,-18-18-1,-18 18 1,36 0-2,-18-18 2,0 36 2,18-18-1,-18 0-5,0 18 3,18-18 4,0 0-7,0 18 6,-18-36-6,18 36 6,-36-18-5,36 18 6,-18 0-7,0 0 4,-18-18-1,18 18 0,0 0 4,0 0 2,0 0 11,0 0-20</inkml:trace>
    </iact:actionData>
  </iact:action>
  <iact:action type="add" startTime="46721">
    <iact:property name="dataType"/>
    <iact:actionData xml:id="d3">
      <inkml:trace xmlns:inkml="http://www.w3.org/2003/InkML" xml:id="stk3" contextRef="#ctx0" brushRef="#br0">11463 12233 0,'-36'0'380,"18"0"-371,0 0-3,-18 0 2,18 0 1,-18 0-4,0 0 3,0 0-1,0 0 1,0 0-2,0 0 4,0 0-4,18 0 2,0 0-2,0 0 3,0 0-3,0 0 3,-18 0-3,0 0 1,0 18 0,0-18 1,0 18 0,-18 0-1,18-18 0,-18 0 0,18 18 4,-36 0-7,18-18 5,18 18 1,0 0-5,0-18 4,0 18-4,18-18 4,0 18-4,0-18 2,0 18 5,0 0-7,-18-18 3,18 0-1,0 0 1,0 17-4,0 1 19,0-18-16,0 18 10,0-18-11,18 18 16,0 0-4,0 0 8,0 0 11,0 0-27,0 0 10,0 0-4,0 0-1,0 0-2,18-18-6,-18 18 11,0 0-13,0 0 14,0 0-17,0 0 16,0 54 11,0-54-24,0 0 6,-18-18-6,18 36 2,-18-18 16,0-18-17,18 18 4,0 0-5,0 0 10,0 0-8,-18-18 5,18 18-9,-18-18 19,0 18-14,18 0-1,-18-18 1,0 0-2,18 18 10,-18 0-6,0-18 2,0 18-5,18 0 3,-18-18-5,0 0 2,-18 0 1,18 0 8,0 0-10,-18 0 0,0 0 3,-18 0 1,1 0-6,17 0 6,-18 0-5,-18 0 6,18-18-3,0 0-3,-36 18 4,54-18-5,-18 18 5,0-18-4,18 18 2,0 0 2,0 0-2,18 0 3,0 0-3,-18 0-3,18 0 21,0 0-11,0 0-5,18 18 33,0 0-25,0 0 10,0 0-9,18-18-12,0 18 22,-18 0-20,18 0 8,0 0-10,0 0 4,0 0-5,18 18 2,0 0 0,0 36 0,0-36 1,18 18 2,-18 18-5,0-36 7,0 18-9,0-18 3,0 0 4,18 0-5,-54-18 4,36 18-3,-18 0 2,0 0-1,-18-18 0,18 18 0,0-18 1,0 18 1,0 0-3,0 0 1,0-1 0,0 1 1,0 0-1,35 72 8,-35 18-6,0-54-3,18 54 2,-18-72 7,-18 18-13,0-54 2,36 108 3,-18-72 1,0 36 3,-18-36-8,36 0 5,-18-18-1,72 90 4,-18-36-4,0 0 2,-36-18-6,0-18 5,36 0 1,-18 17-3,-18-35 1,0 18 0,36 18 2,-18-36-3,-18-18 2,18 36-1,-18-36 0,18 54 5,0-54-9,-18 18 5,54 18-2,0-36 6,54 0-8,0-18 5,18 0-4,-18 18 4,-18 18-2,-54-36 2,0 0-4,18 0 4,-18 0-1,0 0-3,0 0 2,-36-18 1,36 0 3,-36 18-4,-18-36-3,18 0 3,-18 36 1,0-36 5,18-18-11,0 18 13,0 0-14,-18 0 5,18 0 2,0 0-2,0 0 5,-18 0-7,36 0 3,-36 0 1,0-18 2,18 19-5,-18-1 2,0 0 3,18-18-4,-18 18 4,0-18-6,-18-18 6,18 18-5,0 0 3,18-18-1,-18 18 3,-18 0-4,18 0 1,0 18 2,-18 0-3,0 0 0,0 0 3,0 18 0,0-18-5,0 0 4,0 0 1,0 0-4,0-18 5,-36-18-5,0-54 2,0-36 3,18 54-4,-18 18 1,0 37 0,18-19 1,18 36 1,-18-18-4,0 18 4,0 0 0,0 0-4,-18 0 2,18 0 0,0 0 0,-18 0 4,18-18-7,-18 18 3,0 0 1,0-18-1,0 18 0,0 0 1,18 0 2,0 0-5,0 0 2,0-18 1,-18 18-1,18-18 0,-18 0 1,18 18 1,-36-36-4,36 18 4,0 18-2,-18 18 3,18 0-6,0-18 3,0 18 13,18 0-18,-18 18 6,0-18 2,-18 18-5,36-36 6,-36 36-8,18-18 7,18 0-5,-36 0 3,18 0-1,0 0 3,-18 18-5,18 0 3,0-18 2,0 0-6,-18 18 3,0-18 1,-18 0-1,36 18 1,-18-18 3,-18 0-7,36 18 3,-18-18 1,-18 0 0,36 18-2,-36-17 1,18-1 4,18 18-5,-36-18 0,36 18 4,-18 0 7,0 0-13,18 0 2,0 0 1,0 0 0,0 0 1,0 0 0,-18 0 0,18 18-2,0-18 1,-18 18 1,0-1 2,0-17-2,0 18-4,0 0 3,0-18 0,0 18 5,0 0-6,18-18-1,-18 0 10,18 0 1,0 0-9,0 0 7,0 0-7,0 0 8,0 0 7,0 0-15,0 0 10,0 0-12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A77E5-A6A4-E240-AFE6-0741DB437BCA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B9C84-5AF8-984A-AD14-62E9D28C3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5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03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90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72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316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407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61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0358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630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6097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373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367"/>
            <a:ext cx="2945659" cy="4981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D51C887-A8E8-40C1-A839-144C92D6404B}" type="slidenum">
              <a:rPr lang="en-US" altLang="en-US" sz="2300" smtClean="0"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16</a:t>
            </a:fld>
            <a:endParaRPr lang="en-US" altLang="en-US" sz="2300">
              <a:latin typeface="Times New Roman" pitchFamily="18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" y="742950"/>
            <a:ext cx="6615113" cy="3722688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768" y="4715907"/>
            <a:ext cx="5438140" cy="4469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en-US" dirty="0"/>
          </a:p>
        </p:txBody>
      </p:sp>
    </p:spTree>
    <p:extLst>
      <p:ext uri="{BB962C8B-B14F-4D97-AF65-F5344CB8AC3E}">
        <p14:creationId xmlns:p14="http://schemas.microsoft.com/office/powerpoint/2010/main" val="2041405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367"/>
            <a:ext cx="2945659" cy="49813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4E7688E-A382-4015-818C-A6F9042DF2C6}" type="slidenum">
              <a:rPr lang="en-US" altLang="en-US" sz="2300" smtClean="0">
                <a:latin typeface="Times New Roman" pitchFamily="18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 sz="2300">
              <a:latin typeface="Times New Roman" pitchFamily="18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075" y="742950"/>
            <a:ext cx="6615113" cy="3722688"/>
          </a:xfr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9768" y="4715907"/>
            <a:ext cx="5438140" cy="4469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9720" tIns="44859" rIns="89720" bIns="44859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en-US" dirty="0"/>
          </a:p>
        </p:txBody>
      </p:sp>
    </p:spTree>
    <p:extLst>
      <p:ext uri="{BB962C8B-B14F-4D97-AF65-F5344CB8AC3E}">
        <p14:creationId xmlns:p14="http://schemas.microsoft.com/office/powerpoint/2010/main" val="19169940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89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231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810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164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688AE-4BD1-4DA8-A5B4-9BEC32047956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191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7827002-8851-2940-A0CD-24129D812CF8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28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0732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AB4933D-450D-234B-ACE3-64E431347A5F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31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416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04AD7B5-EB18-D640-B1A0-F992EF943C9D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518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32C69CF-0B14-5D4A-B4CB-58295C5A304F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8358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66E3BD3-A6A4-3440-A302-5466A29786E8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615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14033E-3D01-5844-AD29-03E86810C914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1680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CFA5C80-351B-034D-91A3-A86760E27CB1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6090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2A7FB27-8FFC-884B-872C-937CF0C3D1A1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41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231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FE77D83-5D9D-2741-800E-CE950083CCDB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5993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68EFC98-BDDC-BF40-913F-CEF80FD95D86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43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8086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E9A47C6-E11C-C840-B658-E71739BC8944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4845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F2B09A5-7E89-3C41-8AF6-B54329165A9F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45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299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9697A2-22F3-F444-87BD-B537A2D65D41}" type="slidenum">
              <a:rPr lang="en-GB" altLang="en-US">
                <a:latin typeface="Arial" charset="0"/>
              </a:rPr>
              <a:pPr algn="r" eaLnBrk="1" hangingPunct="1">
                <a:spcBef>
                  <a:spcPct val="0"/>
                </a:spcBef>
              </a:pPr>
              <a:t>46</a:t>
            </a:fld>
            <a:endParaRPr lang="en-GB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12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B6CE3-B63E-EABF-900A-23BC140C02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5A284-D048-3F5B-E881-156F6ADE1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296FE-4B74-FF54-A73B-8D739CBCC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7615F-D94C-C930-8FA5-28611613A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32B8C-F389-3582-9618-DEC6BC0F7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83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7EAAB-03C1-1796-D9E2-E7F441D23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E6859-D995-AD41-EED8-3441699AE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06A44-271B-A5E2-8EEB-20DEA8E80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2F3776-97DD-C9E5-F545-C3E8F3BF7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A05BA6-0A8A-2531-3C94-EA3E56EBD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417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6878B-785F-26C5-99A1-F4CAB5D6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3F73AC-3D84-ED4B-00E7-7AA326DB1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E7B9C7-41A3-B291-F4CA-4B0277F6C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0F78E-526E-AB82-7879-CEF9F9C17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2ED07-7A98-AFA7-D4B5-7DFCA78E1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441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0FF84-972F-09D6-969B-2938A7267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14450-C1A0-CFA9-EF4A-149EC1DC0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26AB37-290A-44CF-2FC6-6414CB98B2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213C1C-6097-9CE0-77F8-BB42155B4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84444C-C9D7-282D-60E9-9AF1A0ED2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DBABE6-4F4C-C53A-8228-74D1D4766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122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6396D-D094-CE81-8344-1B5B166FD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4F16C2-1F51-422A-EA88-A38E8CBFC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1A6737-F7BD-C8AC-9584-C3AC205A1F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14606C-B3D6-D882-4F94-36BE51EDDB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FE2796-75F0-0FA2-DD74-7F879C5440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915594-CE87-198E-1B12-71899D113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C44781-0583-0BC1-5B11-C963AAB08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9BEC2A-7E0B-4737-3514-C319A208F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212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52B2F-68E0-5322-7678-48490010B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2C08B-88BD-8499-408A-A7185409D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1A44B-652D-1687-B981-E2F57070E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2FAACA-35E0-D73C-7C1A-B306D95B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338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B6099A-1A1D-E344-3394-13655627A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903EA0-C252-B93E-DE8C-CAB4C4203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1E5BB0-9B77-293E-982D-D704BDA15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24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BAE64-45AB-D00D-1FC7-D334A85FE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FE99C-10DD-B5DD-1E30-A26569248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A3FEC-5966-B888-4C93-AA619C3E6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9EE52-16E9-F6AE-615E-55FBF7C58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0B135A-C9AD-EFC5-0AAC-B7494A094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61DBE4-FCA0-5700-7F2C-A3FF0A3A3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51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1797B-FF2D-EE90-57D2-897092A5B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DA5CBE-E986-2B2B-0A8B-4817C6A56C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0134C-3438-E26D-6FDB-89320FEF01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346EFE-B7FA-BA0B-80BE-68D97CC35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A3C0F8-63E6-5408-8639-1B320A9A3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B7D56D-DE64-1701-7DBD-FFA6B8046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10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B9258-60CB-4FC0-9C92-4592313EE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EBD2D2-FE5B-AD87-381E-C686B8A402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968AC-CE1B-0E17-0E33-D3A151DDB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F708F-5243-F405-EF02-6CF94C2F2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653C73-9ECE-2E97-5BCB-60B86F28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281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2DA943-9F7B-C9C9-5BE7-277312A533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0E557-F501-33A1-EF5D-DB209D6C60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3ECD4-2E3C-2467-9A67-F4F2CD38C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6937F5-2AA0-FAF2-90CE-DADAE0C4C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FC977-C266-7998-8A2C-4BA967DE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009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1"/>
            <a:ext cx="12187767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 sz="1800" dirty="0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 sz="1800" dirty="0"/>
            </a:p>
          </p:txBody>
        </p:sp>
      </p:grpSp>
      <p:sp>
        <p:nvSpPr>
          <p:cNvPr id="13" name="Text Box 16"/>
          <p:cNvSpPr txBox="1">
            <a:spLocks noChangeArrowheads="1"/>
          </p:cNvSpPr>
          <p:nvPr userDrawn="1"/>
        </p:nvSpPr>
        <p:spPr bwMode="auto">
          <a:xfrm>
            <a:off x="5031636" y="6581775"/>
            <a:ext cx="2308645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000">
                <a:latin typeface="Arial" pitchFamily="34" charset="0"/>
              </a:rPr>
              <a:t>Copyright </a:t>
            </a:r>
            <a:r>
              <a:rPr lang="en-US" sz="1200">
                <a:latin typeface="Arial" pitchFamily="34" charset="0"/>
              </a:rPr>
              <a:t>©</a:t>
            </a:r>
            <a:r>
              <a:rPr lang="en-US" sz="1000">
                <a:latin typeface="Arial" pitchFamily="34" charset="0"/>
              </a:rPr>
              <a:t> 2011 Pearson Education</a:t>
            </a:r>
          </a:p>
        </p:txBody>
      </p:sp>
      <p:sp>
        <p:nvSpPr>
          <p:cNvPr id="5735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736726"/>
            <a:ext cx="103632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735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61132625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151AE78D-B4B0-4C64-AF04-177F5D3013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1624884453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EF3F9BEE-B42C-4E87-8A97-C04414B7C2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132498090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37654F28-BBBE-4F5A-AAFD-73B8AF14DD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901376514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A6174BE8-301E-4CA7-9138-18482F8F74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119395637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6447BEF6-9FAE-46B5-AB08-CAC6420274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943186763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1DC4B010-10BF-4429-BE2B-08F5254943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1807978939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5FB54749-86E9-4387-B003-DFFA2EACA9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287368229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B940D2E2-0D3D-496F-AB9E-85DE3D9B09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1811386799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B09DE363-5631-4711-95F7-38A4A0A551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523749596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60CB07F1-6D7C-487E-89AC-D26355FEF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758306551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DD6C68EF-20FB-468A-B0C6-6C27AD6D2B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2771460950"/>
      </p:ext>
    </p:extLst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8891E6C6-8F74-4E90-861E-8AC83390F0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2571360764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3 - </a:t>
            </a:r>
            <a:fld id="{94A2C5FE-5F34-4F94-B533-9515E1536D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</p:spTree>
    <p:extLst>
      <p:ext uri="{BB962C8B-B14F-4D97-AF65-F5344CB8AC3E}">
        <p14:creationId xmlns:p14="http://schemas.microsoft.com/office/powerpoint/2010/main" val="1576235891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1416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340172-4DEF-74B9-CBEE-6DCFD16EF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35C8D6-A54C-1BD1-CBE2-F3F3732BA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163C1-F190-661F-3828-FCF8BCA6FF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9D2E3-FC46-C849-8D6F-58730FA6DFF0}" type="datetimeFigureOut">
              <a:rPr lang="en-US" smtClean="0"/>
              <a:t>3/25/2023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D70A0-CAC3-07DC-6021-2E911F948E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DFB11-0575-CD32-9E7B-C0ACA4E25B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06A71-E8ED-7040-9D5E-6DBF98C239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5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06984" y="6338888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3 - </a:t>
            </a:r>
            <a:fld id="{C980F3C6-08B5-4A88-997C-49A92DD61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051" name="Group 4"/>
          <p:cNvGrpSpPr>
            <a:grpSpLocks/>
          </p:cNvGrpSpPr>
          <p:nvPr/>
        </p:nvGrpSpPr>
        <p:grpSpPr bwMode="auto">
          <a:xfrm>
            <a:off x="1" y="1"/>
            <a:ext cx="12187767" cy="6850063"/>
            <a:chOff x="0" y="0"/>
            <a:chExt cx="5758" cy="4315"/>
          </a:xfrm>
        </p:grpSpPr>
        <p:grpSp>
          <p:nvGrpSpPr>
            <p:cNvPr id="2056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632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5632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5632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5632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  <p:sp>
            <p:nvSpPr>
              <p:cNvPr id="5633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 sz="1800" dirty="0"/>
              </a:p>
            </p:txBody>
          </p:sp>
        </p:grpSp>
        <p:sp>
          <p:nvSpPr>
            <p:cNvPr id="5633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 sz="1800" dirty="0"/>
            </a:p>
          </p:txBody>
        </p:sp>
        <p:sp>
          <p:nvSpPr>
            <p:cNvPr id="5633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 sz="1800" dirty="0"/>
            </a:p>
          </p:txBody>
        </p:sp>
      </p:grpSp>
      <p:sp>
        <p:nvSpPr>
          <p:cNvPr id="5633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633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3759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Ch. 3: Business Model and Strategic Plan</a:t>
            </a:r>
          </a:p>
        </p:txBody>
      </p:sp>
      <p:sp>
        <p:nvSpPr>
          <p:cNvPr id="5633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5234836" y="6581775"/>
            <a:ext cx="2308645" cy="276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1000">
                <a:latin typeface="Arial" pitchFamily="34" charset="0"/>
              </a:rPr>
              <a:t>Copyright </a:t>
            </a:r>
            <a:r>
              <a:rPr lang="en-US" sz="1200">
                <a:latin typeface="Arial" pitchFamily="34" charset="0"/>
              </a:rPr>
              <a:t>©</a:t>
            </a:r>
            <a:r>
              <a:rPr lang="en-US" sz="1000">
                <a:latin typeface="Arial" pitchFamily="34" charset="0"/>
              </a:rPr>
              <a:t> 2011 Pearson Education</a:t>
            </a:r>
          </a:p>
        </p:txBody>
      </p:sp>
    </p:spTree>
    <p:extLst>
      <p:ext uri="{BB962C8B-B14F-4D97-AF65-F5344CB8AC3E}">
        <p14:creationId xmlns:p14="http://schemas.microsoft.com/office/powerpoint/2010/main" val="203817821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</p:sldLayoutIdLst>
  <p:transition spd="med">
    <p:fade/>
  </p:transition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CD390"/>
        </a:buClr>
        <a:buSzPct val="70000"/>
        <a:buFont typeface="Wingdings" pitchFamily="2" charset="2"/>
        <a:buChar char="n"/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7.png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7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image" Target="../media/image7.pn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7.png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6" Type="http://schemas.microsoft.com/office/2011/relationships/inkAction" Target="../ink/inkAction1.xml"/><Relationship Id="rId5" Type="http://schemas.openxmlformats.org/officeDocument/2006/relationships/image" Target="../media/image7.png"/><Relationship Id="rId4" Type="http://schemas.openxmlformats.org/officeDocument/2006/relationships/image" Target="../media/image22.png"/><Relationship Id="rId9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5" Type="http://schemas.openxmlformats.org/officeDocument/2006/relationships/image" Target="../media/image7.png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5" Type="http://schemas.openxmlformats.org/officeDocument/2006/relationships/image" Target="../media/image7.png"/><Relationship Id="rId4" Type="http://schemas.openxmlformats.org/officeDocument/2006/relationships/image" Target="../media/image2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8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Relationship Id="rId6" Type="http://schemas.openxmlformats.org/officeDocument/2006/relationships/image" Target="../media/image7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>
            <a:extLst>
              <a:ext uri="{FF2B5EF4-FFF2-40B4-BE49-F238E27FC236}">
                <a16:creationId xmlns:a16="http://schemas.microsoft.com/office/drawing/2014/main" id="{45C423FC-5A7E-EED5-9171-C0D691051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857250"/>
            <a:ext cx="871220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92E14A1-7D2B-1CAA-BC38-0A54F145F50D}"/>
              </a:ext>
            </a:extLst>
          </p:cNvPr>
          <p:cNvSpPr/>
          <p:nvPr/>
        </p:nvSpPr>
        <p:spPr>
          <a:xfrm rot="10800000">
            <a:off x="1424654" y="894278"/>
            <a:ext cx="9262534" cy="5283200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8134" name="Picture 3">
            <a:extLst>
              <a:ext uri="{FF2B5EF4-FFF2-40B4-BE49-F238E27FC236}">
                <a16:creationId xmlns:a16="http://schemas.microsoft.com/office/drawing/2014/main" id="{5A0C92FF-13F1-5472-70FA-4BB44A087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" r="914" b="11911"/>
          <a:stretch>
            <a:fillRect/>
          </a:stretch>
        </p:blipFill>
        <p:spPr bwMode="auto">
          <a:xfrm>
            <a:off x="1524000" y="4010026"/>
            <a:ext cx="91503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5">
            <a:extLst>
              <a:ext uri="{FF2B5EF4-FFF2-40B4-BE49-F238E27FC236}">
                <a16:creationId xmlns:a16="http://schemas.microsoft.com/office/drawing/2014/main" id="{E8350A3C-949B-6680-333C-92B331DDC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579938"/>
            <a:ext cx="12747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11">
            <a:extLst>
              <a:ext uri="{FF2B5EF4-FFF2-40B4-BE49-F238E27FC236}">
                <a16:creationId xmlns:a16="http://schemas.microsoft.com/office/drawing/2014/main" id="{90F628AD-ECA4-7A89-0731-097573E66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1173163"/>
            <a:ext cx="5035551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12">
            <a:extLst>
              <a:ext uri="{FF2B5EF4-FFF2-40B4-BE49-F238E27FC236}">
                <a16:creationId xmlns:a16="http://schemas.microsoft.com/office/drawing/2014/main" id="{B19FFF74-B9EC-E174-335C-FD32147A6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01" y="3201988"/>
            <a:ext cx="4411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8" name="TextBox 13">
            <a:extLst>
              <a:ext uri="{FF2B5EF4-FFF2-40B4-BE49-F238E27FC236}">
                <a16:creationId xmlns:a16="http://schemas.microsoft.com/office/drawing/2014/main" id="{49F98CB8-C456-D175-F1E1-20D7EF314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9600" y="1393826"/>
            <a:ext cx="383592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2100" dirty="0">
                <a:solidFill>
                  <a:srgbClr val="FFFFFF"/>
                </a:solidFill>
                <a:latin typeface="Tajawal Medium"/>
                <a:ea typeface="Tajawal Medium"/>
                <a:cs typeface="Tajawal Medium"/>
              </a:rPr>
              <a:t>Entrepreneurship &amp; Innovation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21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</a:rPr>
              <a:t>Prepared by Dr. Amany Ramadan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2100" dirty="0">
                <a:solidFill>
                  <a:srgbClr val="FF9518"/>
                </a:solidFill>
                <a:latin typeface="Tajawal Medium"/>
                <a:ea typeface="Tajawal Medium"/>
                <a:cs typeface="Tajawal Medium"/>
              </a:rPr>
              <a:t>Lecture 8</a:t>
            </a:r>
          </a:p>
        </p:txBody>
      </p:sp>
      <p:sp>
        <p:nvSpPr>
          <p:cNvPr id="48139" name="TextBox 15">
            <a:extLst>
              <a:ext uri="{FF2B5EF4-FFF2-40B4-BE49-F238E27FC236}">
                <a16:creationId xmlns:a16="http://schemas.microsoft.com/office/drawing/2014/main" id="{2C38C4A7-D249-0361-45C3-FA73D298F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0689" y="3227388"/>
            <a:ext cx="36317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 defTabSz="6858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6858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2100" dirty="0">
                <a:solidFill>
                  <a:srgbClr val="FFFFFF"/>
                </a:solidFill>
                <a:latin typeface="Tajawal Medium"/>
                <a:ea typeface="Tajawal Medium"/>
                <a:cs typeface="Tajawal Medium"/>
              </a:rPr>
              <a:t>ENT 511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2100" dirty="0">
                <a:solidFill>
                  <a:srgbClr val="FFFFFF"/>
                </a:solidFill>
                <a:latin typeface="Tajawal Medium"/>
                <a:ea typeface="Tajawal Medium"/>
                <a:cs typeface="Tajawal Medium"/>
              </a:rPr>
              <a:t>Entrepreneurship &amp; Innovation </a:t>
            </a:r>
            <a:endParaRPr lang="en-US" altLang="en-US" sz="2100" dirty="0">
              <a:solidFill>
                <a:srgbClr val="FF9518"/>
              </a:solidFill>
              <a:latin typeface="Tajawal Medium"/>
              <a:ea typeface="Tajawal Medium"/>
              <a:cs typeface="Tajawal Medium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45127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2" name="Rectangle 4105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97762" y="640080"/>
            <a:ext cx="6251110" cy="3566160"/>
          </a:xfrm>
        </p:spPr>
        <p:txBody>
          <a:bodyPr anchor="b">
            <a:normAutofit/>
          </a:bodyPr>
          <a:lstStyle/>
          <a:p>
            <a:pPr algn="l"/>
            <a:r>
              <a:rPr lang="en-GB" altLang="en-US" sz="5400"/>
              <a:t>Understanding resources and costs, and the ability to meet demand</a:t>
            </a:r>
          </a:p>
        </p:txBody>
      </p:sp>
      <p:pic>
        <p:nvPicPr>
          <p:cNvPr id="4101" name="Picture 4100" descr="Desk with productivity items">
            <a:extLst>
              <a:ext uri="{FF2B5EF4-FFF2-40B4-BE49-F238E27FC236}">
                <a16:creationId xmlns:a16="http://schemas.microsoft.com/office/drawing/2014/main" id="{8F331D0A-292D-0197-20A8-6C3A4B8B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126" r="20542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113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40A7B7-B4D2-C59B-E82C-CDB675D27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1785" y="0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2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821"/>
    </mc:Choice>
    <mc:Fallback xmlns="">
      <p:transition spd="slow" advTm="9582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8BD6A228-3438-95EE-2D6C-DE86F47F0E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44" r="62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7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/>
              <a:t>Learning objectives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GB" sz="1700"/>
              <a:t>Understand that creating value generates costs and how this influences business model management </a:t>
            </a:r>
          </a:p>
          <a:p>
            <a:r>
              <a:rPr lang="en-GB" sz="1700"/>
              <a:t>How to structure costs – reviewing costs and the breakeven model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0D3DA8-3993-8D6C-DB4F-FE04C07348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0618" y="581858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775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048"/>
    </mc:Choice>
    <mc:Fallback xmlns="">
      <p:transition spd="slow" advTm="196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/>
              <a:t>Value proposition</a:t>
            </a:r>
          </a:p>
        </p:txBody>
      </p:sp>
      <p:pic>
        <p:nvPicPr>
          <p:cNvPr id="7" name="Picture 6" descr="Light bulb over people discussing">
            <a:extLst>
              <a:ext uri="{FF2B5EF4-FFF2-40B4-BE49-F238E27FC236}">
                <a16:creationId xmlns:a16="http://schemas.microsoft.com/office/drawing/2014/main" id="{FC673823-7C92-FFFC-A6D1-2B124BA32B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50" r="1451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Congratulations! </a:t>
            </a:r>
          </a:p>
          <a:p>
            <a:pPr marL="0" indent="0">
              <a:buNone/>
            </a:pPr>
            <a:r>
              <a:rPr lang="en-GB" dirty="0"/>
              <a:t>Your business idea is brilliant! </a:t>
            </a:r>
          </a:p>
          <a:p>
            <a:pPr marL="0" indent="0">
              <a:buNone/>
            </a:pPr>
            <a:r>
              <a:rPr lang="en-GB" dirty="0"/>
              <a:t>Now what?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1F19BA-1CE6-923A-1B17-BE64C61032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2913" y="5603889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079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39"/>
    </mc:Choice>
    <mc:Fallback xmlns="">
      <p:transition spd="slow" advTm="60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0" y="1484784"/>
            <a:ext cx="8619050" cy="438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1"/>
          <p:cNvSpPr/>
          <p:nvPr/>
        </p:nvSpPr>
        <p:spPr bwMode="auto">
          <a:xfrm>
            <a:off x="2135560" y="764704"/>
            <a:ext cx="3583442" cy="5760640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894931" y="620688"/>
            <a:ext cx="3583442" cy="5760640"/>
          </a:xfrm>
          <a:prstGeom prst="ellipse">
            <a:avLst/>
          </a:prstGeom>
          <a:noFill/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3" name="Right Arrow 2"/>
          <p:cNvSpPr/>
          <p:nvPr/>
        </p:nvSpPr>
        <p:spPr bwMode="auto">
          <a:xfrm>
            <a:off x="4683466" y="2582389"/>
            <a:ext cx="2016224" cy="1368152"/>
          </a:xfrm>
          <a:prstGeom prst="rightArrow">
            <a:avLst/>
          </a:prstGeom>
          <a:solidFill>
            <a:srgbClr val="00B0F0">
              <a:alpha val="50000"/>
            </a:srgb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sp>
        <p:nvSpPr>
          <p:cNvPr id="6" name="Right Arrow 5"/>
          <p:cNvSpPr/>
          <p:nvPr/>
        </p:nvSpPr>
        <p:spPr bwMode="auto">
          <a:xfrm rot="5400000">
            <a:off x="3635272" y="3634197"/>
            <a:ext cx="1224136" cy="1368152"/>
          </a:xfrm>
          <a:prstGeom prst="rightArrow">
            <a:avLst/>
          </a:prstGeom>
          <a:solidFill>
            <a:srgbClr val="FF0000">
              <a:alpha val="50000"/>
            </a:srgb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latin typeface="Times New Roman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3FB4D3-6500-6E2C-2E31-44D7963CA4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79660" y="47614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4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052"/>
    </mc:Choice>
    <mc:Fallback xmlns="">
      <p:transition spd="slow" advTm="143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6" name="Rectangle 12295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5400"/>
              <a:t>Operations Plan</a:t>
            </a:r>
          </a:p>
        </p:txBody>
      </p:sp>
      <p:sp>
        <p:nvSpPr>
          <p:cNvPr id="12298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altLang="en-US" sz="2200"/>
              <a:t>How is your business going to be run and how is your product or service going to be produced?</a:t>
            </a:r>
          </a:p>
          <a:p>
            <a:endParaRPr lang="en-GB" altLang="en-US" sz="2200"/>
          </a:p>
          <a:p>
            <a:r>
              <a:rPr lang="en-GB" altLang="en-US" sz="2200"/>
              <a:t>What are the most important issues?</a:t>
            </a:r>
          </a:p>
          <a:p>
            <a:endParaRPr lang="en-GB" altLang="en-US" sz="2200"/>
          </a:p>
          <a:p>
            <a:r>
              <a:rPr lang="en-GB" altLang="en-US" sz="2200"/>
              <a:t>To a certain extent depends on the nature of the business eg. New product differing requirements to retail operation.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946888-7630-7017-3EC1-7E705F49A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5956" y="26561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064"/>
    </mc:Choice>
    <mc:Fallback xmlns="">
      <p:transition spd="slow" advTm="152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ChangeArrowheads="1"/>
          </p:cNvSpPr>
          <p:nvPr/>
        </p:nvSpPr>
        <p:spPr bwMode="auto">
          <a:xfrm>
            <a:off x="4343400" y="2971800"/>
            <a:ext cx="3505200" cy="2070100"/>
          </a:xfrm>
          <a:prstGeom prst="rect">
            <a:avLst/>
          </a:prstGeom>
          <a:solidFill>
            <a:srgbClr val="66FFCC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5" name="Rectangle 1027"/>
          <p:cNvSpPr>
            <a:spLocks noChangeArrowheads="1"/>
          </p:cNvSpPr>
          <p:nvPr/>
        </p:nvSpPr>
        <p:spPr bwMode="auto">
          <a:xfrm>
            <a:off x="2492375" y="3227389"/>
            <a:ext cx="1079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6" name="Rectangle 1028"/>
          <p:cNvSpPr>
            <a:spLocks noChangeArrowheads="1"/>
          </p:cNvSpPr>
          <p:nvPr/>
        </p:nvSpPr>
        <p:spPr bwMode="auto">
          <a:xfrm>
            <a:off x="2538413" y="3395664"/>
            <a:ext cx="9953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7" name="Rectangle 1029"/>
          <p:cNvSpPr>
            <a:spLocks noChangeArrowheads="1"/>
          </p:cNvSpPr>
          <p:nvPr/>
        </p:nvSpPr>
        <p:spPr bwMode="auto">
          <a:xfrm>
            <a:off x="2481263" y="2630488"/>
            <a:ext cx="10731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8" name="Rectangle 1030"/>
          <p:cNvSpPr>
            <a:spLocks noChangeArrowheads="1"/>
          </p:cNvSpPr>
          <p:nvPr/>
        </p:nvSpPr>
        <p:spPr bwMode="auto">
          <a:xfrm>
            <a:off x="2565400" y="2786063"/>
            <a:ext cx="9080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19" name="Text Box 1031"/>
          <p:cNvSpPr txBox="1">
            <a:spLocks noChangeArrowheads="1"/>
          </p:cNvSpPr>
          <p:nvPr/>
        </p:nvSpPr>
        <p:spPr bwMode="auto">
          <a:xfrm>
            <a:off x="2514601" y="609600"/>
            <a:ext cx="55975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 dirty="0">
                <a:latin typeface="+mn-lt"/>
              </a:rPr>
              <a:t>All </a:t>
            </a:r>
            <a:r>
              <a:rPr lang="en-US" altLang="en-US" sz="3200" dirty="0">
                <a:latin typeface="+mn-lt"/>
              </a:rPr>
              <a:t>operations </a:t>
            </a:r>
            <a:r>
              <a:rPr lang="en-GB" altLang="en-US" sz="3200" dirty="0">
                <a:latin typeface="+mn-lt"/>
              </a:rPr>
              <a:t>are transformation processes</a:t>
            </a:r>
            <a:endParaRPr lang="en-US" altLang="en-US" sz="3200" dirty="0">
              <a:latin typeface="+mn-lt"/>
            </a:endParaRPr>
          </a:p>
        </p:txBody>
      </p:sp>
      <p:sp>
        <p:nvSpPr>
          <p:cNvPr id="13320" name="Text Box 1032"/>
          <p:cNvSpPr txBox="1">
            <a:spLocks noChangeArrowheads="1"/>
          </p:cNvSpPr>
          <p:nvPr/>
        </p:nvSpPr>
        <p:spPr bwMode="auto">
          <a:xfrm>
            <a:off x="6096000" y="19812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/>
              <a:t>ENVIRONMENT</a:t>
            </a:r>
          </a:p>
        </p:txBody>
      </p:sp>
      <p:sp>
        <p:nvSpPr>
          <p:cNvPr id="13321" name="Text Box 1033"/>
          <p:cNvSpPr txBox="1">
            <a:spLocks noChangeArrowheads="1"/>
          </p:cNvSpPr>
          <p:nvPr/>
        </p:nvSpPr>
        <p:spPr bwMode="auto">
          <a:xfrm>
            <a:off x="6705600" y="5638801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/>
              <a:t>ENVIRONMENT</a:t>
            </a:r>
          </a:p>
        </p:txBody>
      </p:sp>
      <p:sp>
        <p:nvSpPr>
          <p:cNvPr id="13322" name="AutoShape 1034"/>
          <p:cNvSpPr>
            <a:spLocks noChangeArrowheads="1"/>
          </p:cNvSpPr>
          <p:nvPr/>
        </p:nvSpPr>
        <p:spPr bwMode="auto">
          <a:xfrm>
            <a:off x="2819400" y="3657600"/>
            <a:ext cx="1428750" cy="6667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3300"/>
          </a:solidFill>
          <a:ln w="15875">
            <a:solidFill>
              <a:schemeClr val="tx1"/>
            </a:solidFill>
            <a:miter lim="800000"/>
            <a:headEnd/>
            <a:tailEnd type="none" w="sm" len="lg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23" name="Text Box 1035"/>
          <p:cNvSpPr txBox="1">
            <a:spLocks noChangeArrowheads="1"/>
          </p:cNvSpPr>
          <p:nvPr/>
        </p:nvSpPr>
        <p:spPr bwMode="auto">
          <a:xfrm>
            <a:off x="2933700" y="3810000"/>
            <a:ext cx="914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600"/>
              <a:t>INPUT</a:t>
            </a:r>
          </a:p>
        </p:txBody>
      </p:sp>
      <p:sp>
        <p:nvSpPr>
          <p:cNvPr id="13324" name="AutoShape 1036"/>
          <p:cNvSpPr>
            <a:spLocks noChangeArrowheads="1"/>
          </p:cNvSpPr>
          <p:nvPr/>
        </p:nvSpPr>
        <p:spPr bwMode="auto">
          <a:xfrm>
            <a:off x="7962900" y="3657600"/>
            <a:ext cx="1428750" cy="666750"/>
          </a:xfrm>
          <a:prstGeom prst="rightArrow">
            <a:avLst>
              <a:gd name="adj1" fmla="val 50000"/>
              <a:gd name="adj2" fmla="val 53571"/>
            </a:avLst>
          </a:prstGeom>
          <a:solidFill>
            <a:srgbClr val="FF3300"/>
          </a:solidFill>
          <a:ln w="15875">
            <a:solidFill>
              <a:schemeClr val="tx1"/>
            </a:solidFill>
            <a:miter lim="800000"/>
            <a:headEnd/>
            <a:tailEnd type="none" w="sm" len="lg"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endParaRPr lang="en-US" altLang="en-US"/>
          </a:p>
        </p:txBody>
      </p:sp>
      <p:sp>
        <p:nvSpPr>
          <p:cNvPr id="13325" name="Text Box 1037"/>
          <p:cNvSpPr txBox="1">
            <a:spLocks noChangeArrowheads="1"/>
          </p:cNvSpPr>
          <p:nvPr/>
        </p:nvSpPr>
        <p:spPr bwMode="auto">
          <a:xfrm>
            <a:off x="8020050" y="3810000"/>
            <a:ext cx="12192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600"/>
              <a:t>OUTPUT</a:t>
            </a:r>
          </a:p>
        </p:txBody>
      </p:sp>
      <p:sp>
        <p:nvSpPr>
          <p:cNvPr id="112654" name="Text Box 1038"/>
          <p:cNvSpPr txBox="1">
            <a:spLocks noChangeArrowheads="1"/>
          </p:cNvSpPr>
          <p:nvPr/>
        </p:nvSpPr>
        <p:spPr bwMode="auto">
          <a:xfrm>
            <a:off x="9045575" y="3560763"/>
            <a:ext cx="152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800"/>
              <a:t>GOODS AND SERVICES</a:t>
            </a:r>
          </a:p>
        </p:txBody>
      </p:sp>
      <p:grpSp>
        <p:nvGrpSpPr>
          <p:cNvPr id="2" name="Group 1039"/>
          <p:cNvGrpSpPr>
            <a:grpSpLocks/>
          </p:cNvGrpSpPr>
          <p:nvPr/>
        </p:nvGrpSpPr>
        <p:grpSpPr bwMode="auto">
          <a:xfrm>
            <a:off x="1847850" y="2057401"/>
            <a:ext cx="1885950" cy="739775"/>
            <a:chOff x="204" y="1284"/>
            <a:chExt cx="1200" cy="478"/>
          </a:xfrm>
        </p:grpSpPr>
        <p:sp>
          <p:nvSpPr>
            <p:cNvPr id="13339" name="Rectangle 1040"/>
            <p:cNvSpPr>
              <a:spLocks noChangeArrowheads="1"/>
            </p:cNvSpPr>
            <p:nvPr/>
          </p:nvSpPr>
          <p:spPr bwMode="auto">
            <a:xfrm>
              <a:off x="204" y="1284"/>
              <a:ext cx="1140" cy="478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40" name="Text Box 1041"/>
            <p:cNvSpPr txBox="1">
              <a:spLocks noChangeArrowheads="1"/>
            </p:cNvSpPr>
            <p:nvPr/>
          </p:nvSpPr>
          <p:spPr bwMode="auto">
            <a:xfrm>
              <a:off x="204" y="1316"/>
              <a:ext cx="120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1600"/>
                <a:t>TRANSFORMED RESOURCES</a:t>
              </a:r>
            </a:p>
          </p:txBody>
        </p:sp>
      </p:grpSp>
      <p:grpSp>
        <p:nvGrpSpPr>
          <p:cNvPr id="3" name="Group 1042"/>
          <p:cNvGrpSpPr>
            <a:grpSpLocks/>
          </p:cNvGrpSpPr>
          <p:nvPr/>
        </p:nvGrpSpPr>
        <p:grpSpPr bwMode="auto">
          <a:xfrm>
            <a:off x="1847850" y="2774950"/>
            <a:ext cx="2038350" cy="825500"/>
            <a:chOff x="204" y="1748"/>
            <a:chExt cx="1284" cy="520"/>
          </a:xfrm>
        </p:grpSpPr>
        <p:sp>
          <p:nvSpPr>
            <p:cNvPr id="13337" name="Rectangle 1043"/>
            <p:cNvSpPr>
              <a:spLocks noChangeArrowheads="1"/>
            </p:cNvSpPr>
            <p:nvPr/>
          </p:nvSpPr>
          <p:spPr bwMode="auto">
            <a:xfrm>
              <a:off x="204" y="1764"/>
              <a:ext cx="1140" cy="480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8" name="Text Box 1044"/>
            <p:cNvSpPr txBox="1">
              <a:spLocks noChangeArrowheads="1"/>
            </p:cNvSpPr>
            <p:nvPr/>
          </p:nvSpPr>
          <p:spPr bwMode="auto">
            <a:xfrm>
              <a:off x="288" y="1748"/>
              <a:ext cx="1200" cy="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/>
                <a:t>MATERIAL</a:t>
              </a:r>
              <a:r>
                <a:rPr lang="en-GB" altLang="en-US" sz="1600" dirty="0"/>
                <a:t>S</a:t>
              </a:r>
              <a:r>
                <a:rPr lang="en-US" altLang="en-US" sz="1600" dirty="0"/>
                <a:t>  INF</a:t>
              </a:r>
              <a:r>
                <a:rPr lang="en-GB" altLang="en-US" sz="1600" dirty="0"/>
                <a:t>OR</a:t>
              </a:r>
              <a:r>
                <a:rPr lang="en-US" altLang="en-US" sz="1600" dirty="0"/>
                <a:t>MATION CUSTOMERS</a:t>
              </a:r>
            </a:p>
          </p:txBody>
        </p:sp>
      </p:grpSp>
      <p:grpSp>
        <p:nvGrpSpPr>
          <p:cNvPr id="4" name="Group 1045"/>
          <p:cNvGrpSpPr>
            <a:grpSpLocks/>
          </p:cNvGrpSpPr>
          <p:nvPr/>
        </p:nvGrpSpPr>
        <p:grpSpPr bwMode="auto">
          <a:xfrm>
            <a:off x="1847850" y="4381501"/>
            <a:ext cx="2019300" cy="758825"/>
            <a:chOff x="204" y="2760"/>
            <a:chExt cx="1272" cy="478"/>
          </a:xfrm>
        </p:grpSpPr>
        <p:sp>
          <p:nvSpPr>
            <p:cNvPr id="13335" name="Rectangle 1046"/>
            <p:cNvSpPr>
              <a:spLocks noChangeArrowheads="1"/>
            </p:cNvSpPr>
            <p:nvPr/>
          </p:nvSpPr>
          <p:spPr bwMode="auto">
            <a:xfrm>
              <a:off x="204" y="2760"/>
              <a:ext cx="1140" cy="478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6" name="Text Box 1047"/>
            <p:cNvSpPr txBox="1">
              <a:spLocks noChangeArrowheads="1"/>
            </p:cNvSpPr>
            <p:nvPr/>
          </p:nvSpPr>
          <p:spPr bwMode="auto">
            <a:xfrm>
              <a:off x="276" y="2838"/>
              <a:ext cx="1200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/>
                <a:t>FACILITIES STAFF</a:t>
              </a:r>
            </a:p>
          </p:txBody>
        </p:sp>
      </p:grpSp>
      <p:grpSp>
        <p:nvGrpSpPr>
          <p:cNvPr id="5" name="Group 1048"/>
          <p:cNvGrpSpPr>
            <a:grpSpLocks/>
          </p:cNvGrpSpPr>
          <p:nvPr/>
        </p:nvGrpSpPr>
        <p:grpSpPr bwMode="auto">
          <a:xfrm>
            <a:off x="1785938" y="5143500"/>
            <a:ext cx="1905000" cy="762000"/>
            <a:chOff x="165" y="3240"/>
            <a:chExt cx="1200" cy="480"/>
          </a:xfrm>
        </p:grpSpPr>
        <p:sp>
          <p:nvSpPr>
            <p:cNvPr id="13333" name="Rectangle 1049"/>
            <p:cNvSpPr>
              <a:spLocks noChangeArrowheads="1"/>
            </p:cNvSpPr>
            <p:nvPr/>
          </p:nvSpPr>
          <p:spPr bwMode="auto">
            <a:xfrm>
              <a:off x="204" y="3240"/>
              <a:ext cx="1140" cy="480"/>
            </a:xfrm>
            <a:prstGeom prst="rect">
              <a:avLst/>
            </a:prstGeom>
            <a:solidFill>
              <a:srgbClr val="CCFFFF"/>
            </a:solidFill>
            <a:ln w="15875">
              <a:solidFill>
                <a:schemeClr val="tx1"/>
              </a:solidFill>
              <a:miter lim="800000"/>
              <a:headEnd/>
              <a:tailEnd type="none" w="sm" len="lg"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3334" name="Text Box 1050"/>
            <p:cNvSpPr txBox="1">
              <a:spLocks noChangeArrowheads="1"/>
            </p:cNvSpPr>
            <p:nvPr/>
          </p:nvSpPr>
          <p:spPr bwMode="auto">
            <a:xfrm>
              <a:off x="165" y="3289"/>
              <a:ext cx="120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 type="none" w="sm" len="lg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sz="1600"/>
                <a:t>TRA</a:t>
              </a:r>
              <a:r>
                <a:rPr lang="en-GB" altLang="en-US" sz="1600"/>
                <a:t>NS</a:t>
              </a:r>
              <a:r>
                <a:rPr lang="en-US" altLang="en-US" sz="1600"/>
                <a:t>FORM</a:t>
              </a:r>
              <a:r>
                <a:rPr lang="en-GB" altLang="en-US" sz="1600"/>
                <a:t>ING</a:t>
              </a:r>
              <a:r>
                <a:rPr lang="en-US" altLang="en-US" sz="1600"/>
                <a:t> RESOURCES</a:t>
              </a:r>
            </a:p>
          </p:txBody>
        </p:sp>
      </p:grpSp>
      <p:sp>
        <p:nvSpPr>
          <p:cNvPr id="13331" name="Text Box 1051"/>
          <p:cNvSpPr txBox="1">
            <a:spLocks noChangeArrowheads="1"/>
          </p:cNvSpPr>
          <p:nvPr/>
        </p:nvSpPr>
        <p:spPr bwMode="auto">
          <a:xfrm>
            <a:off x="4800600" y="3657601"/>
            <a:ext cx="2667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5875">
                <a:solidFill>
                  <a:srgbClr val="000000"/>
                </a:solidFill>
                <a:miter lim="800000"/>
                <a:headEnd/>
                <a:tailEnd type="none" w="sm" len="lg"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2000"/>
              <a:t>TRANSFORMATION PROCESS</a:t>
            </a:r>
            <a:endParaRPr lang="en-US" altLang="en-US" sz="2000"/>
          </a:p>
        </p:txBody>
      </p:sp>
      <p:sp>
        <p:nvSpPr>
          <p:cNvPr id="13332" name="TextBox 27"/>
          <p:cNvSpPr txBox="1">
            <a:spLocks noChangeArrowheads="1"/>
          </p:cNvSpPr>
          <p:nvPr/>
        </p:nvSpPr>
        <p:spPr bwMode="auto">
          <a:xfrm>
            <a:off x="2135189" y="6308725"/>
            <a:ext cx="6135687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r>
              <a:rPr lang="en-GB" altLang="en-US" sz="1400" b="1" dirty="0">
                <a:latin typeface="+mn-lt"/>
              </a:rPr>
              <a:t>Source: Slack, N., Chambers, S. and Johnston, R.</a:t>
            </a:r>
            <a:r>
              <a:rPr lang="en-GB" altLang="en-US" sz="1400" dirty="0">
                <a:latin typeface="+mn-lt"/>
              </a:rPr>
              <a:t>, (2004), </a:t>
            </a:r>
          </a:p>
          <a:p>
            <a:r>
              <a:rPr lang="en-GB" altLang="en-US" sz="1400" dirty="0">
                <a:latin typeface="+mn-lt"/>
              </a:rPr>
              <a:t>Operations Management (4</a:t>
            </a:r>
            <a:r>
              <a:rPr lang="en-GB" altLang="en-US" sz="1400" baseline="30000" dirty="0">
                <a:latin typeface="+mn-lt"/>
              </a:rPr>
              <a:t>th</a:t>
            </a:r>
            <a:r>
              <a:rPr lang="en-GB" altLang="en-US" sz="1400" dirty="0">
                <a:latin typeface="+mn-lt"/>
              </a:rPr>
              <a:t> Ed), Financial Times/Prentice Hall </a:t>
            </a:r>
          </a:p>
          <a:p>
            <a:endParaRPr lang="en-GB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24F7EE-6831-86C1-40CC-D3EB62AE2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3156" y="36526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220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5"/>
    </mc:Choice>
    <mc:Fallback xmlns="">
      <p:transition spd="slow" advTm="193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9" name="Rectangle 1536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5" name="Picture 15364" descr="Antique cash register keys">
            <a:extLst>
              <a:ext uri="{FF2B5EF4-FFF2-40B4-BE49-F238E27FC236}">
                <a16:creationId xmlns:a16="http://schemas.microsoft.com/office/drawing/2014/main" id="{DC3B3EC7-42FC-75B1-D345-9F0CA92B9D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594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5371" name="Rectangle 1537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altLang="en-US" sz="2800"/>
              <a:t>Process</a:t>
            </a:r>
          </a:p>
        </p:txBody>
      </p:sp>
      <p:sp>
        <p:nvSpPr>
          <p:cNvPr id="15373" name="Rectangle 1537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375" name="Rectangle 1537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GB" altLang="en-US" sz="1700"/>
              <a:t>What are your inputs?</a:t>
            </a:r>
          </a:p>
          <a:p>
            <a:r>
              <a:rPr lang="en-GB" altLang="en-US" sz="1700"/>
              <a:t>Where will they be sourced from and how much will they cost?</a:t>
            </a:r>
          </a:p>
          <a:p>
            <a:r>
              <a:rPr lang="en-GB" altLang="en-US" sz="1700"/>
              <a:t>Detail equipment, raw materials, services, running costs.</a:t>
            </a:r>
          </a:p>
          <a:p>
            <a:r>
              <a:rPr lang="en-GB" altLang="en-US" sz="1700"/>
              <a:t>Detail the channels through which you are going to reach the customers.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9B5648E-625D-9DBB-6EC8-8CA0DF6B7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74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562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36"/>
    </mc:Choice>
    <mc:Fallback xmlns="">
      <p:transition spd="slow" advTm="135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4" name="Rectangle 14343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6" name="Oval 14345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br>
              <a:rPr lang="en-GB" altLang="en-US">
                <a:solidFill>
                  <a:srgbClr val="FFFFFF"/>
                </a:solidFill>
              </a:rPr>
            </a:br>
            <a:r>
              <a:rPr lang="en-GB" altLang="en-US">
                <a:solidFill>
                  <a:srgbClr val="FFFFFF"/>
                </a:solidFill>
              </a:rPr>
              <a:t>Operations and human resource requirements </a:t>
            </a:r>
          </a:p>
        </p:txBody>
      </p:sp>
      <p:sp>
        <p:nvSpPr>
          <p:cNvPr id="14348" name="Arc 14347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50" name="Oval 14349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pPr marL="533400" indent="-533400"/>
            <a:r>
              <a:rPr lang="en-GB" altLang="en-US" sz="1500" b="1" u="sng"/>
              <a:t>People </a:t>
            </a:r>
          </a:p>
          <a:p>
            <a:pPr marL="933450" lvl="1" indent="-533400"/>
            <a:r>
              <a:rPr lang="en-GB" altLang="en-US" sz="1500"/>
              <a:t>Management team? </a:t>
            </a:r>
          </a:p>
          <a:p>
            <a:pPr marL="1314450" lvl="2" indent="-457200"/>
            <a:r>
              <a:rPr lang="en-GB" altLang="en-US" sz="1500"/>
              <a:t>Specialities </a:t>
            </a:r>
          </a:p>
          <a:p>
            <a:pPr marL="1314450" lvl="2" indent="-457200"/>
            <a:r>
              <a:rPr lang="en-GB" altLang="en-US" sz="1500"/>
              <a:t>What are their duties? </a:t>
            </a:r>
          </a:p>
          <a:p>
            <a:pPr marL="933450" lvl="1" indent="-533400"/>
            <a:r>
              <a:rPr lang="en-GB" altLang="en-US" sz="1500"/>
              <a:t>What are your current personnel needs? </a:t>
            </a:r>
          </a:p>
          <a:p>
            <a:pPr marL="1314450" lvl="2" indent="-457200"/>
            <a:r>
              <a:rPr lang="en-GB" altLang="en-US" sz="1500"/>
              <a:t>What skills/roles do you need to source elsewhere</a:t>
            </a:r>
          </a:p>
          <a:p>
            <a:pPr marL="1314450" lvl="2" indent="-457200"/>
            <a:r>
              <a:rPr lang="en-GB" altLang="en-US" sz="1500"/>
              <a:t>Where will you source this from – internal or external?</a:t>
            </a:r>
          </a:p>
          <a:p>
            <a:pPr marL="933450" lvl="1" indent="-533400"/>
            <a:r>
              <a:rPr lang="en-GB" altLang="en-US" sz="1500"/>
              <a:t>Salaries, benefits?</a:t>
            </a:r>
          </a:p>
          <a:p>
            <a:pPr marL="1314450" lvl="2" indent="-457200"/>
            <a:r>
              <a:rPr lang="en-GB" altLang="en-US" sz="1500"/>
              <a:t>Attract and keep staff/skills/expertise in context of industry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8FD725-1B69-9971-937C-0F41AFE288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8918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330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815"/>
    </mc:Choice>
    <mc:Fallback xmlns="">
      <p:transition spd="slow" advTm="251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3" name="Rectangle 16392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altLang="en-US"/>
              <a:t>Location</a:t>
            </a:r>
          </a:p>
        </p:txBody>
      </p:sp>
      <p:pic>
        <p:nvPicPr>
          <p:cNvPr id="16389" name="Picture 16388" descr="Boxes On Rack In Warehouse">
            <a:extLst>
              <a:ext uri="{FF2B5EF4-FFF2-40B4-BE49-F238E27FC236}">
                <a16:creationId xmlns:a16="http://schemas.microsoft.com/office/drawing/2014/main" id="{C584CF27-6657-DC0E-4AD6-C29082E4EF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930" r="1553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Where will you be located?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In what type of premises? 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The advantages eg visibility, access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How close to markets/suppliers?</a:t>
            </a:r>
          </a:p>
          <a:p>
            <a:pPr lvl="1">
              <a:spcBef>
                <a:spcPct val="50000"/>
              </a:spcBef>
            </a:pPr>
            <a:r>
              <a:rPr lang="en-GB" altLang="en-US" sz="2000"/>
              <a:t>How you will get product to market or market to service?</a:t>
            </a:r>
          </a:p>
          <a:p>
            <a:pPr lvl="1">
              <a:spcBef>
                <a:spcPct val="50000"/>
              </a:spcBef>
            </a:pPr>
            <a:r>
              <a:rPr lang="en-GB" altLang="en-US" sz="2000"/>
              <a:t>How will supplies get to you?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COSTS of these? (buy or rent?)</a:t>
            </a:r>
          </a:p>
          <a:p>
            <a:pPr>
              <a:spcBef>
                <a:spcPct val="50000"/>
              </a:spcBef>
            </a:pPr>
            <a:r>
              <a:rPr lang="en-GB" altLang="en-US" sz="2000"/>
              <a:t>Consider any legal requirements.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F4FF07-9E7B-D239-ADBC-552B438088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7826" y="10796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42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65"/>
    </mc:Choice>
    <mc:Fallback xmlns="">
      <p:transition spd="slow" advTm="106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solidFill>
                  <a:srgbClr val="FF0000"/>
                </a:solidFill>
              </a:rPr>
              <a:t>Example exercise: features and benefits  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2055812" y="1844824"/>
            <a:ext cx="4040188" cy="63976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Features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2"/>
          </p:nvPr>
        </p:nvSpPr>
        <p:spPr>
          <a:xfrm>
            <a:off x="2028388" y="2708920"/>
            <a:ext cx="4040188" cy="2880320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400" dirty="0">
                <a:solidFill>
                  <a:schemeClr val="tx1"/>
                </a:solidFill>
              </a:rPr>
              <a:t>Our fitness centre, which is just for adults, has 16 exercise classes, a pool that is available for water aerobics and open swims, and a full spa and massage service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6131092" y="1844824"/>
            <a:ext cx="4041775" cy="63976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Benefits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6096001" y="2708920"/>
            <a:ext cx="4041775" cy="2880320"/>
          </a:xfrm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400" dirty="0"/>
              <a:t>Our fitness centre, which is just for adults, will feature classes and exercise equipment that help adults maintain their fitness and lead healthier lives</a:t>
            </a:r>
          </a:p>
          <a:p>
            <a:pPr marL="0" indent="0">
              <a:buNone/>
            </a:pPr>
            <a:r>
              <a:rPr lang="en-GB" altLang="en-US" sz="2400" dirty="0"/>
              <a:t>This statement focuses on the benefits, potential customers are left feeling that joining this centre will enhance their lives.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1181D5-534F-9C84-49E9-D0CE584026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3278" y="47614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99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78"/>
    </mc:Choice>
    <mc:Fallback xmlns="">
      <p:transition spd="slow" advTm="108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4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7176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Features and Benefits</a:t>
            </a:r>
          </a:p>
        </p:txBody>
      </p:sp>
      <p:sp>
        <p:nvSpPr>
          <p:cNvPr id="7181" name="Rectangle 7180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altLang="en-US" sz="2000" b="1" u="sng" dirty="0"/>
              <a:t>Features</a:t>
            </a:r>
            <a:r>
              <a:rPr lang="en-US" altLang="en-US" sz="2000" dirty="0"/>
              <a:t> are those things that make up the product/service – its practical utility</a:t>
            </a:r>
          </a:p>
          <a:p>
            <a:pPr marL="0"/>
            <a:endParaRPr lang="en-US" altLang="en-US" sz="2000" dirty="0"/>
          </a:p>
          <a:p>
            <a:pPr marL="0"/>
            <a:r>
              <a:rPr lang="en-US" altLang="en-US" sz="2000" b="1" u="sng" dirty="0"/>
              <a:t>Benefits</a:t>
            </a:r>
            <a:r>
              <a:rPr lang="en-US" altLang="en-US" sz="2000" dirty="0"/>
              <a:t> are those things that people perceive they are buying</a:t>
            </a:r>
          </a:p>
          <a:p>
            <a:pPr marL="0"/>
            <a:endParaRPr lang="en-US" altLang="en-US" sz="2000" dirty="0"/>
          </a:p>
          <a:p>
            <a:pPr marL="0"/>
            <a:endParaRPr lang="en-US" altLang="en-US" sz="2000" dirty="0"/>
          </a:p>
          <a:p>
            <a:pPr marL="0"/>
            <a:endParaRPr lang="en-US" altLang="en-US" sz="2000" dirty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570204" y="3671315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indent="-228600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  <a:cs typeface="+mn-cs"/>
              </a:rPr>
              <a:t>Understanding of features and benefits of your product/service will help you identify a market, target a market and price more appropriately.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F9EF49-CAC7-39F3-2C96-49948AC84B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8522" y="5644846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790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22"/>
    </mc:Choice>
    <mc:Fallback xmlns="">
      <p:transition spd="slow" advTm="102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2" name="Rectangle 820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204" name="Arc 8203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altLang="en-US"/>
              <a:t>Also</a:t>
            </a:r>
          </a:p>
        </p:txBody>
      </p:sp>
      <p:sp>
        <p:nvSpPr>
          <p:cNvPr id="8206" name="Freeform: Shape 820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199" name="Graphic 8198" descr="Robot">
            <a:extLst>
              <a:ext uri="{FF2B5EF4-FFF2-40B4-BE49-F238E27FC236}">
                <a16:creationId xmlns:a16="http://schemas.microsoft.com/office/drawing/2014/main" id="{7AD2FE7D-C937-9934-BE2F-0F549D5066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GB" altLang="en-US" dirty="0"/>
              <a:t>You have to know the features in order to set up an operation to deliver these.</a:t>
            </a:r>
          </a:p>
          <a:p>
            <a:endParaRPr lang="en-GB" altLang="en-US" dirty="0"/>
          </a:p>
          <a:p>
            <a:r>
              <a:rPr lang="en-GB" altLang="en-US" dirty="0"/>
              <a:t>You have to know the benefits as the basis of your promotional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368ED8-4C7E-6ABF-874D-9CA1506DCB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1911" y="5479298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55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82"/>
    </mc:Choice>
    <mc:Fallback xmlns="">
      <p:transition spd="slow" advTm="45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5" name="Rectangle 9224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Now in your groups…</a:t>
            </a:r>
          </a:p>
        </p:txBody>
      </p:sp>
      <p:pic>
        <p:nvPicPr>
          <p:cNvPr id="9221" name="Picture 9220" descr="Wood human figure">
            <a:extLst>
              <a:ext uri="{FF2B5EF4-FFF2-40B4-BE49-F238E27FC236}">
                <a16:creationId xmlns:a16="http://schemas.microsoft.com/office/drawing/2014/main" id="{F00522E0-4D44-318A-C0D2-FE5E921B4F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91" r="55564" b="-2"/>
          <a:stretch/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227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2200"/>
              <a:t>What are the features of your product/service?</a:t>
            </a:r>
          </a:p>
          <a:p>
            <a:r>
              <a:rPr lang="en-GB" sz="2200"/>
              <a:t>What are the benefits for the customer?</a:t>
            </a:r>
          </a:p>
          <a:p>
            <a:r>
              <a:rPr lang="en-GB" sz="2200"/>
              <a:t>What inputs (resources, activities, partnerships) are required?</a:t>
            </a:r>
          </a:p>
          <a:p>
            <a:r>
              <a:rPr lang="en-GB" sz="2200"/>
              <a:t>What do these inputs cost?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524000" y="3068639"/>
            <a:ext cx="9144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en-US" altLang="en-US" sz="320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2C6E55-3F05-17A9-B53B-3BFA58869F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76452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12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22"/>
    </mc:Choice>
    <mc:Fallback xmlns="">
      <p:transition spd="slow" advTm="67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1" name="Picture 4100" descr="Domino effect white cut-outs and one blue cutout">
            <a:extLst>
              <a:ext uri="{FF2B5EF4-FFF2-40B4-BE49-F238E27FC236}">
                <a16:creationId xmlns:a16="http://schemas.microsoft.com/office/drawing/2014/main" id="{315CE151-1910-E977-8103-88F354ADD8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81" r="2246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107" name="Rectangle 4106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altLang="en-US" sz="4800"/>
              <a:t>Structuring costs: breakeven model</a:t>
            </a:r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8FCCCA-DBB6-CE1E-3F1A-FF927E87C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74" y="5615553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6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4"/>
    </mc:Choice>
    <mc:Fallback xmlns="">
      <p:transition spd="slow" advTm="678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505200" y="3124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event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venue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VIP relationship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 crew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2578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attractive football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360º event (match, dining, shopping)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exclusive VIP lounges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010400" y="3110706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POS networks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website (+online TV)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cable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mobile phone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752600" y="3124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play attractive &amp; win games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brand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 images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channel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87630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fans (families, etc.)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fan groups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companies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event/concert organizers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advertisers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1752600" y="5029200"/>
            <a:ext cx="34290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&amp; maintenance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infrastructure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marketing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5257800" y="5029200"/>
            <a:ext cx="5181600" cy="1371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 fees &amp; season tickets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online TV subscription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revenue sharing cable &amp; mobile phone TV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 for events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advertising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3505200" y="1219200"/>
            <a:ext cx="1676400" cy="1752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food &amp; beverages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ticketing services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promoters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ad placement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telecom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TV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70104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personalized web profile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newsletter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team blog (RSS)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VIP events with team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53340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Value Proposition</a:t>
            </a: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70866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Distribution Channel</a:t>
            </a: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88392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Target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</a:t>
            </a:r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70866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 Relationship</a:t>
            </a:r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3581400" y="1143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Partner Network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3581400" y="3048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Activity Configuration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1828800" y="3048000"/>
            <a:ext cx="1524000" cy="228600"/>
          </a:xfrm>
          <a:prstGeom prst="rect">
            <a:avLst/>
          </a:prstGeom>
          <a:solidFill>
            <a:srgbClr val="E3E7D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Core Competences</a:t>
            </a:r>
          </a:p>
        </p:txBody>
      </p:sp>
      <p:sp>
        <p:nvSpPr>
          <p:cNvPr id="6162" name="Rectangle 18"/>
          <p:cNvSpPr>
            <a:spLocks noChangeArrowheads="1"/>
          </p:cNvSpPr>
          <p:nvPr/>
        </p:nvSpPr>
        <p:spPr bwMode="auto">
          <a:xfrm>
            <a:off x="18288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Cost Structure</a:t>
            </a:r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53340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Revenue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Model</a:t>
            </a:r>
          </a:p>
        </p:txBody>
      </p:sp>
      <p:sp>
        <p:nvSpPr>
          <p:cNvPr id="6164" name="AutoShape 20"/>
          <p:cNvSpPr>
            <a:spLocks noChangeArrowheads="1"/>
          </p:cNvSpPr>
          <p:nvPr/>
        </p:nvSpPr>
        <p:spPr bwMode="auto">
          <a:xfrm>
            <a:off x="1847851" y="247651"/>
            <a:ext cx="5610225" cy="612775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70000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chemeClr val="bg1"/>
                </a:solidFill>
                <a:latin typeface="Tahoma" pitchFamily="34" charset="0"/>
              </a:rPr>
              <a:t>processes generate costs</a:t>
            </a:r>
            <a:endParaRPr lang="en-US" altLang="en-US" sz="300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6165" name="AutoShape 21"/>
          <p:cNvSpPr>
            <a:spLocks noChangeArrowheads="1"/>
          </p:cNvSpPr>
          <p:nvPr/>
        </p:nvSpPr>
        <p:spPr bwMode="auto">
          <a:xfrm>
            <a:off x="2927350" y="4581526"/>
            <a:ext cx="1296988" cy="7207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da-DK" altLang="en-US" sz="1800">
              <a:latin typeface="Arial" charset="0"/>
            </a:endParaRPr>
          </a:p>
        </p:txBody>
      </p:sp>
      <p:sp>
        <p:nvSpPr>
          <p:cNvPr id="22" name="Footer Placeholder 3"/>
          <p:cNvSpPr txBox="1">
            <a:spLocks noGrp="1"/>
          </p:cNvSpPr>
          <p:nvPr/>
        </p:nvSpPr>
        <p:spPr bwMode="auto">
          <a:xfrm>
            <a:off x="5334000" y="24876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 anchor="ctr"/>
          <a:lstStyle/>
          <a:p>
            <a:pPr eaLnBrk="0" hangingPunct="0">
              <a:defRPr/>
            </a:pPr>
            <a:r>
              <a:rPr lang="en-US" sz="1400" b="1" dirty="0">
                <a:solidFill>
                  <a:srgbClr val="FF0000"/>
                </a:solidFill>
              </a:rPr>
              <a:t>Dr. Yen Tran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EFAB7A-A220-6680-DBE4-90A48BD3C9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9418" y="9939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4"/>
    </mc:Choice>
    <mc:Fallback xmlns="">
      <p:transition spd="slow" advTm="522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5052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team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event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venue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VIP relationship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video crew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2578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attractive football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360º event (match, dining, shopping)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exclusive VIP lounges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merchandising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renting out 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0104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stadium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POS networks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website (+online TV)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club cable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mobile phone TV channel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…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7526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play attractive &amp; win games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brand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video images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channel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 dirty="0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8763000" y="3124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 bIns="108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fans (families, etc.)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fan groups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companies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event/concert organizers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advertisers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1752600" y="5029200"/>
            <a:ext cx="34290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team &amp; maintenance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infrastructure management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marketing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video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257800" y="5029200"/>
            <a:ext cx="5181600" cy="13716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95350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Ticket fees &amp; season tickets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online TV subscription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revenue sharing cable &amp; mobile phone TV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renting out stadium for events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advertising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>
                <a:solidFill>
                  <a:srgbClr val="FF0000"/>
                </a:solidFill>
                <a:latin typeface="Arial" charset="0"/>
              </a:rPr>
              <a:t>merchandising revenues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endParaRPr lang="en-US" altLang="en-US" sz="1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5052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food &amp; beverages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ticketing services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promoters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ad placement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telecom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TV operator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chemeClr val="bg2"/>
                </a:solidFill>
                <a:latin typeface="Arial" charset="0"/>
              </a:rPr>
              <a:t>…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010400" y="1219200"/>
            <a:ext cx="1676400" cy="1752600"/>
          </a:xfrm>
          <a:prstGeom prst="rect">
            <a:avLst/>
          </a:prstGeom>
          <a:noFill/>
          <a:ln w="25400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288000"/>
          <a:lstStyle>
            <a:lvl1pPr marL="85725" indent="-85725"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personalized web profile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newsletter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team blog (RSS)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VIP events with team</a:t>
            </a:r>
          </a:p>
          <a:p>
            <a:pPr algn="ctr" eaLnBrk="1" hangingPunct="1">
              <a:spcBef>
                <a:spcPct val="0"/>
              </a:spcBef>
              <a:buFontTx/>
              <a:buChar char="•"/>
            </a:pPr>
            <a:r>
              <a:rPr lang="en-US" altLang="en-US" sz="1000" dirty="0">
                <a:solidFill>
                  <a:srgbClr val="FF0000"/>
                </a:solidFill>
                <a:latin typeface="Arial" charset="0"/>
              </a:rPr>
              <a:t>…</a:t>
            </a: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53340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Value Proposition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70866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Distribution Channel</a:t>
            </a: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88392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Target Customer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70866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Customer Relationship</a:t>
            </a: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3581400" y="114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Partner Network</a:t>
            </a: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35814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Activity</a:t>
            </a:r>
            <a:r>
              <a:rPr lang="en-US" altLang="en-US" sz="1000" b="1" dirty="0">
                <a:solidFill>
                  <a:schemeClr val="bg2"/>
                </a:solidFill>
                <a:latin typeface="Arial" charset="0"/>
              </a:rPr>
              <a:t> </a:t>
            </a:r>
            <a:r>
              <a:rPr lang="en-US" altLang="en-US" sz="1000" b="1" dirty="0">
                <a:solidFill>
                  <a:srgbClr val="FF0000"/>
                </a:solidFill>
                <a:latin typeface="Arial" charset="0"/>
              </a:rPr>
              <a:t>Configuration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1828800" y="3048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Core Competences</a:t>
            </a: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18288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Cost Structure</a:t>
            </a: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5334000" y="4953000"/>
            <a:ext cx="1524000" cy="22860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000" b="1">
                <a:solidFill>
                  <a:srgbClr val="FF0000"/>
                </a:solidFill>
                <a:latin typeface="Arial" charset="0"/>
              </a:rPr>
              <a:t>Revenue Model</a:t>
            </a:r>
          </a:p>
        </p:txBody>
      </p:sp>
      <p:sp>
        <p:nvSpPr>
          <p:cNvPr id="7188" name="AutoShape 20"/>
          <p:cNvSpPr>
            <a:spLocks noChangeArrowheads="1"/>
          </p:cNvSpPr>
          <p:nvPr/>
        </p:nvSpPr>
        <p:spPr bwMode="auto">
          <a:xfrm>
            <a:off x="1919288" y="333376"/>
            <a:ext cx="3960812" cy="612775"/>
          </a:xfrm>
          <a:prstGeom prst="flowChartAlternateProcess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70000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chemeClr val="bg1"/>
                </a:solidFill>
                <a:latin typeface="Tahoma" pitchFamily="34" charset="0"/>
              </a:rPr>
              <a:t>and deliver value</a:t>
            </a:r>
            <a:endParaRPr lang="en-US" altLang="en-US" sz="30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7189" name="AutoShape 21"/>
          <p:cNvSpPr>
            <a:spLocks noChangeArrowheads="1"/>
          </p:cNvSpPr>
          <p:nvPr/>
        </p:nvSpPr>
        <p:spPr bwMode="auto">
          <a:xfrm>
            <a:off x="4656139" y="5300664"/>
            <a:ext cx="1081087" cy="865187"/>
          </a:xfrm>
          <a:prstGeom prst="leftRightArrow">
            <a:avLst>
              <a:gd name="adj1" fmla="val 50000"/>
              <a:gd name="adj2" fmla="val 24991"/>
            </a:avLst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CH" altLang="en-US" sz="1800" b="1">
                <a:solidFill>
                  <a:schemeClr val="bg1"/>
                </a:solidFill>
                <a:latin typeface="Arial" charset="0"/>
              </a:rPr>
              <a:t>&lt;</a:t>
            </a:r>
            <a:endParaRPr lang="fr-FR" altLang="en-US" sz="1800" b="1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2AE265-05E1-626C-279B-C38D10C12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3156" y="111153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88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811"/>
    </mc:Choice>
    <mc:Fallback xmlns="">
      <p:transition spd="slow" advTm="28181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2" name="Freeform: Shape 8201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FFFFFF"/>
                </a:solidFill>
              </a:rPr>
              <a:t>Costs</a:t>
            </a:r>
          </a:p>
        </p:txBody>
      </p:sp>
      <p:sp>
        <p:nvSpPr>
          <p:cNvPr id="8204" name="Arc 820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altLang="en-US" b="1" dirty="0"/>
              <a:t>Fixed costs</a:t>
            </a:r>
            <a:r>
              <a:rPr lang="en-GB" altLang="en-US" dirty="0"/>
              <a:t> will have to be paid no matter how many units are produced.</a:t>
            </a:r>
          </a:p>
          <a:p>
            <a:endParaRPr lang="en-GB" altLang="en-US" dirty="0"/>
          </a:p>
          <a:p>
            <a:r>
              <a:rPr lang="en-GB" altLang="en-US" b="1" dirty="0"/>
              <a:t>Variable costs</a:t>
            </a:r>
            <a:r>
              <a:rPr lang="en-GB" altLang="en-US" dirty="0"/>
              <a:t> e.g. material costs per unit will increase as output increases.</a:t>
            </a:r>
          </a:p>
          <a:p>
            <a:endParaRPr lang="en-GB" altLang="en-US" dirty="0"/>
          </a:p>
          <a:p>
            <a:r>
              <a:rPr lang="en-GB" altLang="en-US" dirty="0"/>
              <a:t>The difference between the variable costs and sales price is known as the ‘</a:t>
            </a:r>
            <a:r>
              <a:rPr lang="en-GB" altLang="en-US" b="1" dirty="0"/>
              <a:t>contribution’.</a:t>
            </a:r>
            <a:r>
              <a:rPr lang="en-GB" altLang="en-US" dirty="0"/>
              <a:t>  </a:t>
            </a:r>
          </a:p>
          <a:p>
            <a:endParaRPr lang="en-GB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00407B-27F1-13E4-5407-600D0DBA01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079" y="81592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33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12"/>
    </mc:Choice>
    <mc:Fallback xmlns="">
      <p:transition spd="slow" advTm="10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0" y="620688"/>
            <a:ext cx="8229600" cy="1143000"/>
          </a:xfrm>
        </p:spPr>
        <p:txBody>
          <a:bodyPr/>
          <a:lstStyle/>
          <a:p>
            <a:r>
              <a:rPr lang="en-GB" altLang="en-US" dirty="0">
                <a:solidFill>
                  <a:srgbClr val="FF0000"/>
                </a:solidFill>
              </a:rPr>
              <a:t>What is your unit of sale?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>
          <a:xfrm>
            <a:off x="2032161" y="1844824"/>
            <a:ext cx="4040188" cy="639762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Cathie’s colourful carpet</a:t>
            </a:r>
          </a:p>
        </p:txBody>
      </p:sp>
      <p:sp>
        <p:nvSpPr>
          <p:cNvPr id="10244" name="Content Placeholder 3"/>
          <p:cNvSpPr>
            <a:spLocks noGrp="1"/>
          </p:cNvSpPr>
          <p:nvPr>
            <p:ph sz="half" idx="2"/>
          </p:nvPr>
        </p:nvSpPr>
        <p:spPr>
          <a:xfrm>
            <a:off x="2041653" y="2708920"/>
            <a:ext cx="4040188" cy="395128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solidFill>
                  <a:schemeClr val="tx1"/>
                </a:solidFill>
              </a:rPr>
              <a:t>Selling price £20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Variable costs £5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Contribution (£20-5) £15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Fixed costs £12000</a:t>
            </a:r>
          </a:p>
        </p:txBody>
      </p:sp>
      <p:sp>
        <p:nvSpPr>
          <p:cNvPr id="1024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1" y="1844824"/>
            <a:ext cx="4041775" cy="639762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chemeClr val="tx1"/>
                </a:solidFill>
              </a:rPr>
              <a:t>What are you selling?</a:t>
            </a:r>
          </a:p>
        </p:txBody>
      </p:sp>
      <p:sp>
        <p:nvSpPr>
          <p:cNvPr id="10246" name="Content Placeholder 5"/>
          <p:cNvSpPr>
            <a:spLocks noGrp="1"/>
          </p:cNvSpPr>
          <p:nvPr>
            <p:ph sz="quarter" idx="4"/>
          </p:nvPr>
        </p:nvSpPr>
        <p:spPr>
          <a:xfrm>
            <a:off x="6130443" y="2708920"/>
            <a:ext cx="4041775" cy="3951288"/>
          </a:xfrm>
        </p:spPr>
        <p:txBody>
          <a:bodyPr>
            <a:normAutofit/>
          </a:bodyPr>
          <a:lstStyle/>
          <a:p>
            <a:r>
              <a:rPr lang="en-GB" altLang="en-US" sz="2400" dirty="0">
                <a:solidFill>
                  <a:schemeClr val="tx1"/>
                </a:solidFill>
              </a:rPr>
              <a:t>Selling price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Variable costs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Contribution per unit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Fixed costs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59DEB4-1C77-1C5C-5902-F8051F422C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6408" y="231996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943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80"/>
    </mc:Choice>
    <mc:Fallback xmlns="">
      <p:transition spd="slow" advTm="32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/>
      <p:bldP spid="1024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4913" y="344969"/>
            <a:ext cx="6248400" cy="6286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Breakeven Chart</a:t>
            </a:r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3269" y="1194767"/>
            <a:ext cx="8335617" cy="5501745"/>
          </a:xfr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F5B8E6D-2E73-805D-BE56-495BBEC76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2913" y="86221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93"/>
    </mc:Choice>
    <mc:Fallback xmlns="">
      <p:transition spd="slow" advTm="15659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>
          <a:xfrm>
            <a:off x="4057650" y="188913"/>
            <a:ext cx="8134350" cy="1524000"/>
          </a:xfrm>
        </p:spPr>
        <p:txBody>
          <a:bodyPr/>
          <a:lstStyle/>
          <a:p>
            <a:r>
              <a:rPr lang="en-GB" altLang="en-US" dirty="0">
                <a:solidFill>
                  <a:schemeClr val="tx1"/>
                </a:solidFill>
              </a:rPr>
              <a:t>Construct a Graph: Excel spreadsheet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7" y="2110015"/>
            <a:ext cx="5788253" cy="4421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08445B-CB78-9AD2-755E-1C79B91DA7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09" y="152470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32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25"/>
    </mc:Choice>
    <mc:Fallback xmlns="">
      <p:transition spd="slow" advTm="27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20" name="Rectangle 13319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altLang="en-US" sz="3000"/>
              <a:t>The breakeven point can also be established using the following calculations:</a:t>
            </a:r>
            <a:br>
              <a:rPr lang="en-GB" altLang="en-US" sz="3000"/>
            </a:br>
            <a:endParaRPr lang="en-GB" altLang="en-US" sz="3000"/>
          </a:p>
        </p:txBody>
      </p:sp>
      <p:grpSp>
        <p:nvGrpSpPr>
          <p:cNvPr id="13322" name="Group 13321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3323" name="Rectangle 13322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324" name="Straight Connector 13323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26" name="Rectangle 13325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pPr>
              <a:buFontTx/>
              <a:buNone/>
            </a:pPr>
            <a:r>
              <a:rPr lang="en-GB" altLang="en-US" sz="2200"/>
              <a:t> </a:t>
            </a:r>
          </a:p>
          <a:p>
            <a:pPr>
              <a:buFontTx/>
              <a:buNone/>
            </a:pPr>
            <a:r>
              <a:rPr lang="en-GB" altLang="en-US" sz="2200"/>
              <a:t>Breakeven point in units =</a:t>
            </a:r>
            <a:r>
              <a:rPr lang="en-GB" altLang="en-US" sz="2200" u="sng"/>
              <a:t>      Fixed Costs</a:t>
            </a:r>
            <a:endParaRPr lang="en-GB" altLang="en-US" sz="2200"/>
          </a:p>
          <a:p>
            <a:pPr>
              <a:buFontTx/>
              <a:buNone/>
            </a:pPr>
            <a:r>
              <a:rPr lang="en-GB" altLang="en-US" sz="2200"/>
              <a:t>					Contribution per unit</a:t>
            </a:r>
          </a:p>
          <a:p>
            <a:pPr>
              <a:buFontTx/>
              <a:buNone/>
            </a:pPr>
            <a:r>
              <a:rPr lang="en-GB" altLang="en-US" sz="2200"/>
              <a:t> </a:t>
            </a:r>
          </a:p>
          <a:p>
            <a:pPr>
              <a:buFontTx/>
              <a:buNone/>
            </a:pPr>
            <a:r>
              <a:rPr lang="en-GB" altLang="en-US" sz="2200"/>
              <a:t>Breakeven point Sale Value =</a:t>
            </a:r>
            <a:r>
              <a:rPr lang="en-GB" altLang="en-US" sz="2200" u="sng"/>
              <a:t> Fixed Costs</a:t>
            </a:r>
            <a:r>
              <a:rPr lang="en-GB" altLang="en-US" sz="2200"/>
              <a:t>				    	   	                                     % contribution</a:t>
            </a:r>
            <a:r>
              <a:rPr lang="en-GB" altLang="en-US" sz="2200" b="1"/>
              <a:t> </a:t>
            </a:r>
            <a:endParaRPr lang="en-GB" altLang="en-US" sz="2200"/>
          </a:p>
          <a:p>
            <a:pPr>
              <a:buFontTx/>
              <a:buNone/>
            </a:pPr>
            <a:r>
              <a:rPr lang="en-GB" altLang="en-US" sz="2200" b="1"/>
              <a:t> </a:t>
            </a:r>
            <a:endParaRPr lang="en-GB" altLang="en-US" sz="2200"/>
          </a:p>
          <a:p>
            <a:pPr>
              <a:buFontTx/>
              <a:buNone/>
            </a:pPr>
            <a:br>
              <a:rPr lang="en-GB" altLang="en-US" sz="2200"/>
            </a:br>
            <a:endParaRPr lang="en-GB" altLang="en-US" sz="22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915E84-7822-1B8C-6629-1CB8463C7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8" y="55636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37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38"/>
    </mc:Choice>
    <mc:Fallback xmlns="">
      <p:transition spd="slow" advTm="48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5" name="Rectangle 14344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GB" altLang="en-US" sz="3400" b="1"/>
              <a:t>Cathie’s Colourful Carpets</a:t>
            </a:r>
            <a:endParaRPr lang="en-GB" altLang="en-US" sz="3400"/>
          </a:p>
        </p:txBody>
      </p:sp>
      <p:sp>
        <p:nvSpPr>
          <p:cNvPr id="14347" name="Rectangle 14346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349" name="Rectangle 14348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r>
              <a:rPr lang="en-GB" altLang="en-US" sz="1800" b="1"/>
              <a:t>Calculate the</a:t>
            </a:r>
            <a:r>
              <a:rPr lang="en-GB" altLang="en-US" sz="1800"/>
              <a:t> </a:t>
            </a:r>
            <a:r>
              <a:rPr lang="en-GB" altLang="en-US" sz="1800" b="1"/>
              <a:t>breakeven points for</a:t>
            </a:r>
            <a:endParaRPr lang="en-GB" altLang="en-US" sz="1800"/>
          </a:p>
          <a:p>
            <a:r>
              <a:rPr lang="en-GB" altLang="en-US" sz="1800"/>
              <a:t>Breakeven point in units =</a:t>
            </a:r>
          </a:p>
          <a:p>
            <a:r>
              <a:rPr lang="en-GB" altLang="en-US" sz="1800"/>
              <a:t>Breakeven point in sales value =</a:t>
            </a:r>
            <a:r>
              <a:rPr lang="en-GB" altLang="en-US" sz="1800" b="1"/>
              <a:t> </a:t>
            </a:r>
            <a:endParaRPr lang="en-GB" altLang="en-US" sz="1800"/>
          </a:p>
          <a:p>
            <a:r>
              <a:rPr lang="en-GB" altLang="en-US" sz="1800" b="1"/>
              <a:t>What happens if Cathie reduces her selling price by 10%?</a:t>
            </a:r>
            <a:endParaRPr lang="en-GB" altLang="en-US" sz="1800"/>
          </a:p>
          <a:p>
            <a:r>
              <a:rPr lang="en-GB" altLang="en-US" sz="1800"/>
              <a:t>Breakeven point in units = </a:t>
            </a:r>
          </a:p>
          <a:p>
            <a:r>
              <a:rPr lang="en-GB" altLang="en-US" sz="1800"/>
              <a:t>Breakeven point in sales value =</a:t>
            </a:r>
          </a:p>
          <a:p>
            <a:endParaRPr lang="en-GB" altLang="en-US" sz="1800"/>
          </a:p>
        </p:txBody>
      </p:sp>
      <p:pic>
        <p:nvPicPr>
          <p:cNvPr id="14341" name="Picture 14340" descr="Close up of colourful knitted fabric">
            <a:extLst>
              <a:ext uri="{FF2B5EF4-FFF2-40B4-BE49-F238E27FC236}">
                <a16:creationId xmlns:a16="http://schemas.microsoft.com/office/drawing/2014/main" id="{EF0E4832-F936-B8BB-B786-3181242788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967" r="23282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999526-49EB-C9F6-0284-82B1CF1DDB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50" y="565924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999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95"/>
    </mc:Choice>
    <mc:Fallback xmlns="">
      <p:transition spd="slow" advTm="437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16" name="Rectangle 17415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4800" dirty="0"/>
              <a:t>Breakeven Chart</a:t>
            </a:r>
          </a:p>
        </p:txBody>
      </p:sp>
      <p:grpSp>
        <p:nvGrpSpPr>
          <p:cNvPr id="17418" name="Group 17417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7419" name="Rectangle 17418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420" name="Straight Connector 17419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22" name="Rectangle 1742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sz="2200" dirty="0"/>
              <a:t>Use it to monitor actual sales and set targets.</a:t>
            </a:r>
          </a:p>
          <a:p>
            <a:pPr eaLnBrk="1" hangingPunct="1"/>
            <a:endParaRPr lang="en-GB" altLang="en-US" sz="2200" dirty="0"/>
          </a:p>
          <a:p>
            <a:pPr eaLnBrk="1" hangingPunct="1"/>
            <a:r>
              <a:rPr lang="en-GB" altLang="en-US" sz="2200" dirty="0"/>
              <a:t>Be honest and again record your assumptions made and check back to sales forecasts, costing and capacity.</a:t>
            </a:r>
          </a:p>
          <a:p>
            <a:pPr eaLnBrk="1" hangingPunct="1"/>
            <a:endParaRPr lang="en-GB" altLang="en-US" sz="2200" dirty="0"/>
          </a:p>
          <a:p>
            <a:pPr eaLnBrk="1" hangingPunct="1"/>
            <a:r>
              <a:rPr lang="en-GB" altLang="en-US" sz="2200" dirty="0"/>
              <a:t>If you do not breakeven in year 1, you need to do this for a 2 year period to find the breakeven point.</a:t>
            </a:r>
          </a:p>
          <a:p>
            <a:pPr eaLnBrk="1" hangingPunct="1"/>
            <a:endParaRPr lang="en-GB" altLang="en-US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76520AD-6D7A-01F9-8700-12AA3B5BEE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6652" y="22977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16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42"/>
    </mc:Choice>
    <mc:Fallback xmlns="">
      <p:transition spd="slow" advTm="84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0" name="Rectangle 18439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2" name="Oval 18441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>
                <a:solidFill>
                  <a:srgbClr val="FFFFFF"/>
                </a:solidFill>
              </a:rPr>
              <a:t>Consider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8444" name="Freeform: Shape 18443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446" name="Freeform: Shape 18445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448" name="Freeform: Shape 18447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/>
              <a:t>How can the business reach breakeven sooner?</a:t>
            </a:r>
          </a:p>
          <a:p>
            <a:pPr eaLnBrk="1" hangingPunct="1"/>
            <a:r>
              <a:rPr lang="en-GB" altLang="en-US"/>
              <a:t>What if the business does not reach breakeven in year 1?</a:t>
            </a:r>
          </a:p>
          <a:p>
            <a:pPr eaLnBrk="1" hangingPunct="1"/>
            <a:r>
              <a:rPr lang="en-GB" altLang="en-US"/>
              <a:t>For your business, what is your unit of sale?</a:t>
            </a:r>
          </a:p>
          <a:p>
            <a:pPr eaLnBrk="1" hangingPunct="1"/>
            <a:r>
              <a:rPr lang="en-GB" altLang="en-US"/>
              <a:t>Do you have more than one product?</a:t>
            </a:r>
          </a:p>
          <a:p>
            <a:pPr eaLnBrk="1" hangingPunct="1"/>
            <a:r>
              <a:rPr lang="en-GB" altLang="en-US"/>
              <a:t>Start thinking about your breakeven model?</a:t>
            </a:r>
            <a:endParaRPr lang="en-US" altLang="en-US"/>
          </a:p>
        </p:txBody>
      </p:sp>
      <p:sp>
        <p:nvSpPr>
          <p:cNvPr id="18450" name="Freeform: Shape 18449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452" name="Freeform: Shape 18451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454" name="Freeform: Shape 18453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D203F5-40A6-9460-10C0-E15D98FB73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7520" y="87094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71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518"/>
    </mc:Choice>
    <mc:Fallback xmlns="">
      <p:transition spd="slow" advTm="75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64" name="Rectangle 19463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66" name="Oval 19465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>
                <a:solidFill>
                  <a:srgbClr val="FFFFFF"/>
                </a:solidFill>
              </a:rPr>
              <a:t>Finance and your business plan:</a:t>
            </a:r>
          </a:p>
        </p:txBody>
      </p:sp>
      <p:sp>
        <p:nvSpPr>
          <p:cNvPr id="19468" name="Freeform: Shape 19467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470" name="Freeform: Shape 19469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472" name="Freeform: Shape 19471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eaLnBrk="1" hangingPunct="1"/>
            <a:r>
              <a:rPr lang="en-GB" altLang="en-US" dirty="0"/>
              <a:t>For your businesses you need to construct a breakeven model and 2 year cashflow </a:t>
            </a:r>
          </a:p>
          <a:p>
            <a:pPr eaLnBrk="1" hangingPunct="1"/>
            <a:r>
              <a:rPr lang="en-GB" altLang="en-US" dirty="0"/>
              <a:t>You need a sales forecast to feed into the income section of the cashflow </a:t>
            </a:r>
          </a:p>
          <a:p>
            <a:pPr eaLnBrk="1" hangingPunct="1"/>
            <a:r>
              <a:rPr lang="en-GB" altLang="en-US" dirty="0"/>
              <a:t>You need to address the funding required and  where you will be seeking funding from</a:t>
            </a:r>
          </a:p>
        </p:txBody>
      </p:sp>
      <p:sp>
        <p:nvSpPr>
          <p:cNvPr id="19474" name="Freeform: Shape 19473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476" name="Freeform: Shape 19475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478" name="Freeform: Shape 19477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E4AD76-0EB7-4DBD-82A9-78C0BF80D7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2722" y="538496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8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43"/>
    </mc:Choice>
    <mc:Fallback xmlns="">
      <p:transition spd="slow" advTm="94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0" name="Rectangle 3079">
            <a:extLst>
              <a:ext uri="{FF2B5EF4-FFF2-40B4-BE49-F238E27FC236}">
                <a16:creationId xmlns:a16="http://schemas.microsoft.com/office/drawing/2014/main" id="{8930EBA3-4D2E-42E8-B828-834555328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6" name="Picture 3075" descr="Digital numbers and graphs">
            <a:extLst>
              <a:ext uri="{FF2B5EF4-FFF2-40B4-BE49-F238E27FC236}">
                <a16:creationId xmlns:a16="http://schemas.microsoft.com/office/drawing/2014/main" id="{E7275955-69C6-BA70-FAFF-DFE11F93C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6434"/>
            <a:ext cx="5850384" cy="3905131"/>
          </a:xfrm>
          <a:custGeom>
            <a:avLst/>
            <a:gdLst/>
            <a:ahLst/>
            <a:cxnLst/>
            <a:rect l="l" t="t" r="r" b="b"/>
            <a:pathLst>
              <a:path w="6094252" h="6857998">
                <a:moveTo>
                  <a:pt x="0" y="0"/>
                </a:moveTo>
                <a:lnTo>
                  <a:pt x="5898122" y="0"/>
                </a:lnTo>
                <a:cubicBezTo>
                  <a:pt x="6006442" y="0"/>
                  <a:pt x="6094252" y="87810"/>
                  <a:pt x="6094252" y="196130"/>
                </a:cubicBezTo>
                <a:lnTo>
                  <a:pt x="6094252" y="6661869"/>
                </a:lnTo>
                <a:cubicBezTo>
                  <a:pt x="6094252" y="6756649"/>
                  <a:pt x="6027023" y="6835726"/>
                  <a:pt x="5937649" y="6854015"/>
                </a:cubicBezTo>
                <a:lnTo>
                  <a:pt x="5898132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3082" name="Arc 3081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17732" y="957715"/>
            <a:ext cx="5130798" cy="275041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Finance (Cash Flow)and Risk  	</a:t>
            </a:r>
            <a:endParaRPr lang="en-US" altLang="en-US" dirty="0"/>
          </a:p>
        </p:txBody>
      </p:sp>
      <p:sp>
        <p:nvSpPr>
          <p:cNvPr id="3084" name="Oval 3083">
            <a:extLst>
              <a:ext uri="{FF2B5EF4-FFF2-40B4-BE49-F238E27FC236}">
                <a16:creationId xmlns:a16="http://schemas.microsoft.com/office/drawing/2014/main" id="{528AA953-F4F9-4DC5-97C7-491F4AF93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079" y="5607717"/>
            <a:ext cx="513442" cy="49951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2F6D29-D6B4-5DA8-BC49-24B1ADBF1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1443" y="-3283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04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9"/>
    </mc:Choice>
    <mc:Fallback xmlns="">
      <p:transition spd="slow" advTm="308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834" name="Rectangle 34833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kern="1200">
                <a:latin typeface="+mj-lt"/>
                <a:ea typeface="+mj-ea"/>
                <a:cs typeface="+mj-cs"/>
              </a:rPr>
              <a:t>Most new ventures need funding</a:t>
            </a:r>
          </a:p>
        </p:txBody>
      </p:sp>
      <p:pic>
        <p:nvPicPr>
          <p:cNvPr id="34830" name="Picture 34829" descr="Sunset silhouette of scaffolding in construction site">
            <a:extLst>
              <a:ext uri="{FF2B5EF4-FFF2-40B4-BE49-F238E27FC236}">
                <a16:creationId xmlns:a16="http://schemas.microsoft.com/office/drawing/2014/main" id="{2179CAEC-DF62-EB4E-36DB-908C62FC7B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161" r="18305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2000" dirty="0"/>
              <a:t>Cashflow Challenges – inventory, employees trained &amp; paid, promotional plan put into operation</a:t>
            </a:r>
          </a:p>
          <a:p>
            <a:endParaRPr lang="en-US" altLang="en-US" sz="2000" dirty="0"/>
          </a:p>
          <a:p>
            <a:r>
              <a:rPr lang="en-US" altLang="en-US" sz="2000" dirty="0"/>
              <a:t>Capital Investments – buildings, equipment</a:t>
            </a:r>
          </a:p>
          <a:p>
            <a:endParaRPr lang="en-US" altLang="en-US" sz="2000" dirty="0"/>
          </a:p>
          <a:p>
            <a:r>
              <a:rPr lang="en-US" altLang="en-US" sz="2000" dirty="0"/>
              <a:t>Lengthy New Product Development (NPD)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6C3A5A-33C9-49C9-2D4A-B208F9599E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6165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503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24"/>
    </mc:Choice>
    <mc:Fallback xmlns="">
      <p:transition spd="slow" advTm="121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6153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6" name="Rectangle 6155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Cashflow Challenges</a:t>
            </a:r>
          </a:p>
        </p:txBody>
      </p:sp>
      <p:sp>
        <p:nvSpPr>
          <p:cNvPr id="6158" name="Rectangle 6157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altLang="en-US" sz="2400" dirty="0"/>
              <a:t>Inadequate financial resources is one of the primary reasons new firms fail</a:t>
            </a:r>
          </a:p>
          <a:p>
            <a:endParaRPr lang="en-US" altLang="en-US" sz="2400" dirty="0"/>
          </a:p>
          <a:p>
            <a:pPr lvl="1"/>
            <a:r>
              <a:rPr lang="en-US" altLang="en-US" dirty="0"/>
              <a:t>For example, a firm usually fails if it burns through all it capital before becoming profitable</a:t>
            </a:r>
          </a:p>
          <a:p>
            <a:pPr lvl="1"/>
            <a:endParaRPr lang="en-US" altLang="en-US" dirty="0"/>
          </a:p>
          <a:p>
            <a:r>
              <a:rPr lang="en-US" altLang="en-US" sz="2400" dirty="0"/>
              <a:t>A firm can run out of cash even if it has good customers and products </a:t>
            </a:r>
          </a:p>
          <a:p>
            <a:endParaRPr lang="en-US" altLang="en-US" sz="2400" dirty="0"/>
          </a:p>
          <a:p>
            <a:r>
              <a:rPr lang="en-US" altLang="en-US" sz="2400" dirty="0"/>
              <a:t>Most entrepreneurs need credit or capital to cover cashflow shortfalls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253769" y="6393643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  <a:latin typeface="+mn-lt"/>
              </a:rPr>
              <a:t>Barringer &amp; Ireland 2006</a:t>
            </a:r>
          </a:p>
          <a:p>
            <a:pPr indent="-228600"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403476" y="5753101"/>
            <a:ext cx="71485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9DCED6-5E5E-E520-8767-4013A465F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2" y="5546740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7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11"/>
    </mc:Choice>
    <mc:Fallback xmlns="">
      <p:transition spd="slow" advTm="152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6" name="Rectangle 7175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8" name="Freeform: Shape 7177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altLang="en-US">
                <a:solidFill>
                  <a:srgbClr val="FFFFFF"/>
                </a:solidFill>
              </a:rPr>
              <a:t>Cashflow forecast</a:t>
            </a: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180" name="Arc 717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altLang="en-US" dirty="0"/>
              <a:t>Shows timings and amounts of all income and expenditure</a:t>
            </a:r>
          </a:p>
          <a:p>
            <a:r>
              <a:rPr lang="en-GB" altLang="en-US" dirty="0"/>
              <a:t>Use cash-based accounting</a:t>
            </a:r>
          </a:p>
          <a:p>
            <a:r>
              <a:rPr lang="en-GB" altLang="en-US" dirty="0"/>
              <a:t>Individual for the business</a:t>
            </a:r>
          </a:p>
          <a:p>
            <a:pPr>
              <a:buFont typeface="Wingdings" charset="2"/>
              <a:buNone/>
            </a:pPr>
            <a:endParaRPr lang="en-GB" altLang="en-US" dirty="0"/>
          </a:p>
          <a:p>
            <a:pPr>
              <a:buFont typeface="Wingdings" charset="2"/>
              <a:buNone/>
            </a:pPr>
            <a:r>
              <a:rPr lang="en-GB" altLang="en-US" dirty="0"/>
              <a:t>For this project, you will need to put your own cashflow spreadsheet together</a:t>
            </a:r>
            <a:endParaRPr lang="en-US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6BB607-4146-F52B-084B-69D888F55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3035" y="10796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544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14"/>
    </mc:Choice>
    <mc:Fallback xmlns="">
      <p:transition spd="slow" advTm="11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88913"/>
            <a:ext cx="6248400" cy="1524000"/>
          </a:xfrm>
        </p:spPr>
        <p:txBody>
          <a:bodyPr/>
          <a:lstStyle/>
          <a:p>
            <a:r>
              <a:rPr lang="en-US" altLang="en-US"/>
              <a:t>Cashflow Template </a:t>
            </a:r>
            <a:br>
              <a:rPr lang="en-US" altLang="en-US"/>
            </a:br>
            <a:r>
              <a:rPr lang="en-US" altLang="en-US" sz="2400"/>
              <a:t>(example template on VISION)</a:t>
            </a:r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4" y="1916114"/>
            <a:ext cx="5705199" cy="456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1774825" y="6505576"/>
            <a:ext cx="61928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Entrepreneurship and Small Firm” 4</a:t>
            </a:r>
            <a:r>
              <a:rPr lang="en-GB" altLang="en-US" sz="1200" b="1" baseline="30000"/>
              <a:t>th</a:t>
            </a:r>
            <a:r>
              <a:rPr lang="en-GB" altLang="en-US" sz="1200" b="1"/>
              <a:t> edn Deakins D. &amp; Freel M, 2006, McGraw Hill</a:t>
            </a:r>
            <a:endParaRPr lang="en-US" altLang="en-US" sz="1200" b="1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2F582E-6A59-FA09-B307-19DF186AA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7826" y="99474"/>
            <a:ext cx="1274174" cy="114614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C73B2AD-9DB0-1B93-BEE0-A28AF86CBC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00400" y="3056760"/>
              <a:ext cx="1490400" cy="2784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C73B2AD-9DB0-1B93-BEE0-A28AF86CBC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91040" y="3047400"/>
                <a:ext cx="1509120" cy="28036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9734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53"/>
    </mc:Choice>
    <mc:Fallback xmlns="">
      <p:transition spd="slow" advTm="85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5" name="Rectangle 9224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221" name="Picture 9220" descr="Calendar on table">
            <a:extLst>
              <a:ext uri="{FF2B5EF4-FFF2-40B4-BE49-F238E27FC236}">
                <a16:creationId xmlns:a16="http://schemas.microsoft.com/office/drawing/2014/main" id="{583838A7-EBE0-405C-154C-8DBE04562E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86" r="43453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9227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/>
              <a:t>How do you establish funding requirement?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Cashflow forecast</a:t>
            </a:r>
          </a:p>
          <a:p>
            <a:pPr eaLnBrk="1" hangingPunct="1"/>
            <a:r>
              <a:rPr lang="en-GB" altLang="en-US" dirty="0"/>
              <a:t>Month by month projected income and expenditure</a:t>
            </a:r>
          </a:p>
          <a:p>
            <a:pPr eaLnBrk="1" hangingPunct="1"/>
            <a:r>
              <a:rPr lang="en-GB" altLang="en-US" dirty="0"/>
              <a:t>3-year projection for Bank funding</a:t>
            </a:r>
          </a:p>
          <a:p>
            <a:pPr eaLnBrk="1" hangingPunct="1"/>
            <a:r>
              <a:rPr lang="en-GB" altLang="en-US" dirty="0"/>
              <a:t>5-ear projection for Capital investment</a:t>
            </a:r>
          </a:p>
          <a:p>
            <a:pPr eaLnBrk="1" hangingPunct="1">
              <a:buFont typeface="Wingdings" charset="2"/>
              <a:buNone/>
            </a:pPr>
            <a:r>
              <a:rPr lang="en-GB" altLang="en-US" dirty="0"/>
              <a:t>You need a 2-year cashflow forecast in your business plan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7A3BEF-75BB-C29B-3299-252802925C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1445" y="5779321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507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93"/>
    </mc:Choice>
    <mc:Fallback xmlns="">
      <p:transition spd="slow" advTm="688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9" name="Rectangle 1024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US" altLang="en-US"/>
              <a:t>Cashflow Assumptions</a:t>
            </a:r>
          </a:p>
        </p:txBody>
      </p:sp>
      <p:pic>
        <p:nvPicPr>
          <p:cNvPr id="10245" name="Picture 10244" descr="White calculator">
            <a:extLst>
              <a:ext uri="{FF2B5EF4-FFF2-40B4-BE49-F238E27FC236}">
                <a16:creationId xmlns:a16="http://schemas.microsoft.com/office/drawing/2014/main" id="{D584CC52-6F95-51D0-23C1-9656086DC8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7" r="38949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US" altLang="en-US" sz="2000"/>
              <a:t>Remember to record your assumptions eg.</a:t>
            </a:r>
          </a:p>
          <a:p>
            <a:pPr marL="457200" lvl="1" indent="0">
              <a:buNone/>
            </a:pPr>
            <a:r>
              <a:rPr lang="en-US" altLang="en-US" sz="2000"/>
              <a:t>Income</a:t>
            </a:r>
          </a:p>
          <a:p>
            <a:pPr marL="457200" lvl="1" indent="0"/>
            <a:r>
              <a:rPr lang="en-US" altLang="en-US" sz="2000"/>
              <a:t>Cash received 30 days after sale – </a:t>
            </a:r>
            <a:r>
              <a:rPr lang="en-US" altLang="en-US" sz="2000" i="1"/>
              <a:t>(refer back to your sales forecast)</a:t>
            </a:r>
          </a:p>
          <a:p>
            <a:pPr marL="457200" lvl="1" indent="0">
              <a:buNone/>
            </a:pPr>
            <a:r>
              <a:rPr lang="en-US" altLang="en-US" sz="2000"/>
              <a:t>Expenses</a:t>
            </a:r>
          </a:p>
          <a:p>
            <a:pPr marL="457200" lvl="1" indent="0"/>
            <a:r>
              <a:rPr lang="en-US" altLang="en-US" sz="2000"/>
              <a:t>Rent &amp; Rates – paid monthly, all inclusive</a:t>
            </a:r>
          </a:p>
          <a:p>
            <a:pPr marL="457200" lvl="1" indent="0">
              <a:buNone/>
            </a:pPr>
            <a:endParaRPr lang="en-US" altLang="en-US" sz="2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907763-7E17-0A90-74D6-4C484D334E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5268" y="5479298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6653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8"/>
    </mc:Choice>
    <mc:Fallback xmlns="">
      <p:transition spd="slow" advTm="127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3" name="Rectangle 11272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GB" altLang="en-US" sz="5400"/>
              <a:t>Funding requirements  </a:t>
            </a:r>
          </a:p>
        </p:txBody>
      </p:sp>
      <p:pic>
        <p:nvPicPr>
          <p:cNvPr id="11269" name="Picture 11268" descr="Magnifying glass showing decling performance">
            <a:extLst>
              <a:ext uri="{FF2B5EF4-FFF2-40B4-BE49-F238E27FC236}">
                <a16:creationId xmlns:a16="http://schemas.microsoft.com/office/drawing/2014/main" id="{D9994C82-07D9-91E7-824E-FB2BFF636B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053" r="42616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275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200"/>
              <a:t>Once you have your cashflow forecast you can look at peak funding requirements. You can then address where the required cash will come from.</a:t>
            </a:r>
          </a:p>
          <a:p>
            <a:pPr eaLnBrk="1" hangingPunct="1"/>
            <a:endParaRPr lang="en-GB" altLang="en-US" sz="2200"/>
          </a:p>
          <a:p>
            <a:pPr eaLnBrk="1" hangingPunct="1"/>
            <a:r>
              <a:rPr lang="en-GB" altLang="en-US" sz="2200"/>
              <a:t>Then feed these figures into your cashflow showing bank loans, investors cash etc coming in and repayments going out!  Record assumptions</a:t>
            </a:r>
            <a:endParaRPr lang="en-US" altLang="en-US" sz="22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D53750-8A9D-4425-A456-8E53E977FE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6409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425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26"/>
    </mc:Choice>
    <mc:Fallback xmlns="">
      <p:transition spd="slow" advTm="111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005" name="Rectangle 4200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2001" name="Picture 42000" descr="Magnifying glass and question mark">
            <a:extLst>
              <a:ext uri="{FF2B5EF4-FFF2-40B4-BE49-F238E27FC236}">
                <a16:creationId xmlns:a16="http://schemas.microsoft.com/office/drawing/2014/main" id="{0FCF3022-EB90-8542-8423-314FAA109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68" r="852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2007" name="Rectangle 4200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4000" kern="1200">
                <a:latin typeface="+mj-lt"/>
                <a:ea typeface="+mj-ea"/>
                <a:cs typeface="+mj-cs"/>
              </a:rPr>
              <a:t>Risks, problems and assumptions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1700" dirty="0"/>
              <a:t>This section should accompany the cashflow forecasts</a:t>
            </a:r>
          </a:p>
          <a:p>
            <a:endParaRPr lang="en-US" altLang="en-US" sz="1700" dirty="0"/>
          </a:p>
          <a:p>
            <a:r>
              <a:rPr lang="en-US" altLang="en-US" sz="1700" dirty="0"/>
              <a:t>Do not omit. If you do the reader may think:</a:t>
            </a:r>
          </a:p>
          <a:p>
            <a:endParaRPr lang="en-US" altLang="en-US" sz="1700" dirty="0"/>
          </a:p>
          <a:p>
            <a:pPr lvl="1"/>
            <a:r>
              <a:rPr lang="en-US" altLang="en-US" sz="1700" dirty="0"/>
              <a:t>You are naïve or stupid, or both</a:t>
            </a:r>
          </a:p>
          <a:p>
            <a:pPr lvl="1"/>
            <a:r>
              <a:rPr lang="en-US" altLang="en-US" sz="1700" dirty="0"/>
              <a:t>You hope to pull the wool over the readers eyes</a:t>
            </a:r>
          </a:p>
          <a:p>
            <a:pPr lvl="1"/>
            <a:r>
              <a:rPr lang="en-US" altLang="en-US" sz="1700" dirty="0"/>
              <a:t>You do not have enough objectivity to recognize and deal with assumptions and problems.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89154" y="2398626"/>
            <a:ext cx="5164645" cy="373046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11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094B14-8763-06BC-F5EB-9244B93B9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9" y="5796435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813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41"/>
    </mc:Choice>
    <mc:Fallback xmlns="">
      <p:transition spd="slow" advTm="712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  <p:bldP spid="41987" grpId="1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>
                <a:solidFill>
                  <a:srgbClr val="FF0000"/>
                </a:solidFill>
              </a:rPr>
              <a:t>Risks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577009" y="1464365"/>
            <a:ext cx="8405191" cy="441256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solidFill>
                  <a:srgbClr val="FF0000"/>
                </a:solidFill>
              </a:rPr>
              <a:t>Addressing these helps you demonstrate that you have thought of them and can handle them: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lvl="1"/>
            <a:r>
              <a:rPr lang="en-GB" altLang="en-US" sz="2200" dirty="0"/>
              <a:t>Run out of cash before orders are secured</a:t>
            </a:r>
          </a:p>
          <a:p>
            <a:pPr lvl="1"/>
            <a:r>
              <a:rPr lang="en-GB" altLang="en-US" sz="2200" dirty="0"/>
              <a:t>Potential price cutting by competitors</a:t>
            </a:r>
          </a:p>
          <a:p>
            <a:pPr lvl="1"/>
            <a:r>
              <a:rPr lang="en-GB" altLang="en-US" sz="2200" dirty="0"/>
              <a:t>Unfavourable industry trends</a:t>
            </a:r>
          </a:p>
          <a:p>
            <a:pPr lvl="1"/>
            <a:r>
              <a:rPr lang="en-GB" altLang="en-US" sz="2200" dirty="0"/>
              <a:t>Design or manufacturing costs exceed estimates</a:t>
            </a:r>
          </a:p>
          <a:p>
            <a:pPr lvl="1"/>
            <a:r>
              <a:rPr lang="en-GB" altLang="en-US" sz="2200" dirty="0"/>
              <a:t>Sales projections not achieved</a:t>
            </a:r>
          </a:p>
          <a:p>
            <a:pPr lvl="1"/>
            <a:r>
              <a:rPr lang="en-GB" altLang="en-US" sz="2200" dirty="0"/>
              <a:t>Do not meet product launch</a:t>
            </a:r>
          </a:p>
          <a:p>
            <a:pPr lvl="1"/>
            <a:r>
              <a:rPr lang="en-GB" altLang="en-US" sz="2200" dirty="0"/>
              <a:t>Difficulties in procuring raw materials</a:t>
            </a:r>
          </a:p>
          <a:p>
            <a:pPr lvl="1"/>
            <a:r>
              <a:rPr lang="en-GB" altLang="en-US" sz="2200" dirty="0"/>
              <a:t>Difficulties in obtaining bank credit</a:t>
            </a:r>
          </a:p>
          <a:p>
            <a:pPr lvl="1"/>
            <a:r>
              <a:rPr lang="en-GB" altLang="en-US" sz="2200" dirty="0"/>
              <a:t>Run out of cash after orders pour in</a:t>
            </a:r>
          </a:p>
          <a:p>
            <a:pPr lvl="1"/>
            <a:r>
              <a:rPr lang="en-GB" altLang="en-US" sz="2200" dirty="0"/>
              <a:t>Customers do not pay you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524000" y="6040438"/>
            <a:ext cx="9144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>
              <a:solidFill>
                <a:schemeClr val="tx1"/>
              </a:solidFill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 rot="10800000" flipV="1">
            <a:off x="1774826" y="6440489"/>
            <a:ext cx="74263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 dirty="0"/>
              <a:t>Timmons J &amp; Spinelli S ( 2007) New Venture Creation (7th </a:t>
            </a:r>
            <a:r>
              <a:rPr lang="en-GB" altLang="en-US" sz="1200" b="1" dirty="0" err="1"/>
              <a:t>edn</a:t>
            </a:r>
            <a:r>
              <a:rPr lang="en-GB" altLang="en-US" sz="1200" b="1" dirty="0"/>
              <a:t>), McGraw Hill, New York</a:t>
            </a:r>
            <a:endParaRPr lang="en-US" altLang="en-US" sz="1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8937FE-7989-D86F-8983-CC302E2AB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843" y="365125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18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31"/>
    </mc:Choice>
    <mc:Fallback xmlns="">
      <p:transition spd="slow" advTm="241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6" name="Rectangle 14345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348" name="Arc 1434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altLang="en-US"/>
              <a:t>Exercise</a:t>
            </a:r>
          </a:p>
        </p:txBody>
      </p:sp>
      <p:sp>
        <p:nvSpPr>
          <p:cNvPr id="14350" name="Freeform: Shape 1434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4343" name="Graphic 14342" descr="Users">
            <a:extLst>
              <a:ext uri="{FF2B5EF4-FFF2-40B4-BE49-F238E27FC236}">
                <a16:creationId xmlns:a16="http://schemas.microsoft.com/office/drawing/2014/main" id="{13F1DEDD-C016-68DF-5160-335546D28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GB" altLang="en-US"/>
              <a:t>In your groups identify the 3 key risks most applicable to your business and consider how you will address them.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63F6E8-19A2-FF3A-4A47-22FCF09D6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8726" y="5249604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2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42"/>
    </mc:Choice>
    <mc:Fallback xmlns="">
      <p:transition spd="slow" advTm="3064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368" name="Rectangle 1536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/>
              <a:t>Your Business Plans</a:t>
            </a:r>
          </a:p>
        </p:txBody>
      </p:sp>
      <p:sp>
        <p:nvSpPr>
          <p:cNvPr id="15370" name="Freeform: Shape 1536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For your businesses you need to construct a </a:t>
            </a:r>
            <a:r>
              <a:rPr lang="en-GB" altLang="en-US" b="1" u="sng" dirty="0"/>
              <a:t>2-year cashflow </a:t>
            </a:r>
          </a:p>
          <a:p>
            <a:pPr eaLnBrk="1" hangingPunct="1"/>
            <a:r>
              <a:rPr lang="en-GB" altLang="en-US" dirty="0"/>
              <a:t>Use the cashflow to identify how much funding your require to launch your business.</a:t>
            </a:r>
          </a:p>
          <a:p>
            <a:pPr eaLnBrk="1" hangingPunct="1"/>
            <a:r>
              <a:rPr lang="en-GB" altLang="en-US" dirty="0"/>
              <a:t>You need to address the funding required and  where you will be seeking funding from. This will be covered next. </a:t>
            </a:r>
          </a:p>
        </p:txBody>
      </p:sp>
      <p:sp>
        <p:nvSpPr>
          <p:cNvPr id="15372" name="Oval 1537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74" name="Block Arc 1537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376" name="Freeform: Shape 1537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5378" name="Straight Connector 1537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0" name="Freeform: Shape 1537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382" name="Arc 1538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84" name="Freeform: Shape 1538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F918BD-5CE8-F007-F8D3-77E88ED7B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" y="5711853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415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75"/>
    </mc:Choice>
    <mc:Fallback xmlns="">
      <p:transition spd="slow" advTm="79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16387" descr="Calculator, pen, compass, money and a paper with graphs printed on it">
            <a:extLst>
              <a:ext uri="{FF2B5EF4-FFF2-40B4-BE49-F238E27FC236}">
                <a16:creationId xmlns:a16="http://schemas.microsoft.com/office/drawing/2014/main" id="{41BBDFE3-B92D-B5FB-6A3D-996C5BC36D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b="6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6386" name="Title 3"/>
          <p:cNvSpPr>
            <a:spLocks noGrp="1"/>
          </p:cNvSpPr>
          <p:nvPr>
            <p:ph type="ctrTitle" idx="4294967295"/>
          </p:nvPr>
        </p:nvSpPr>
        <p:spPr>
          <a:xfrm>
            <a:off x="965200" y="965200"/>
            <a:ext cx="10261600" cy="35648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11500">
                <a:ln w="22225">
                  <a:solidFill>
                    <a:schemeClr val="tx1"/>
                  </a:solidFill>
                  <a:miter lim="800000"/>
                </a:ln>
                <a:noFill/>
              </a:rPr>
              <a:t>Sources of Finance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94FC27-6A59-0517-F555-6D9D86831C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7826" y="5800035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675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7274"/>
    </mc:Choice>
    <mc:Fallback xmlns="">
      <p:transition spd="slow" advTm="727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34" name="Rectangle 17415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sz="5400"/>
              <a:t>Finance available (theoretically) (1/3)</a:t>
            </a:r>
          </a:p>
        </p:txBody>
      </p:sp>
      <p:sp>
        <p:nvSpPr>
          <p:cNvPr id="1743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200" b="1" u="sng" dirty="0"/>
              <a:t>INTERNAL</a:t>
            </a:r>
            <a:r>
              <a:rPr lang="en-GB" altLang="en-US" sz="2200" b="1" dirty="0"/>
              <a:t> sources</a:t>
            </a:r>
          </a:p>
          <a:p>
            <a:pPr marL="0" indent="0">
              <a:buNone/>
            </a:pPr>
            <a:endParaRPr lang="en-GB" altLang="en-US" sz="2200" b="1" dirty="0"/>
          </a:p>
          <a:p>
            <a:pPr marL="0" indent="0">
              <a:buNone/>
            </a:pPr>
            <a:r>
              <a:rPr lang="en-GB" altLang="en-US" sz="2200" dirty="0"/>
              <a:t>Personal funds:</a:t>
            </a:r>
          </a:p>
          <a:p>
            <a:pPr lvl="1"/>
            <a:r>
              <a:rPr lang="en-GB" altLang="en-US" sz="2200" dirty="0"/>
              <a:t>Savings</a:t>
            </a:r>
          </a:p>
          <a:p>
            <a:pPr lvl="1"/>
            <a:r>
              <a:rPr lang="en-GB" altLang="en-US" sz="2200" dirty="0"/>
              <a:t>Re-mortgages</a:t>
            </a:r>
          </a:p>
          <a:p>
            <a:pPr lvl="1"/>
            <a:r>
              <a:rPr lang="en-GB" altLang="en-US" sz="2200" dirty="0"/>
              <a:t>Family and friends</a:t>
            </a:r>
          </a:p>
          <a:p>
            <a:pPr lvl="1"/>
            <a:r>
              <a:rPr lang="en-GB" altLang="en-US" sz="2200" dirty="0"/>
              <a:t>Retained profit </a:t>
            </a:r>
          </a:p>
          <a:p>
            <a:pPr lvl="1">
              <a:buFont typeface="Wingdings" charset="2"/>
              <a:buNone/>
            </a:pPr>
            <a:endParaRPr lang="en-GB" altLang="en-US" sz="2200" dirty="0"/>
          </a:p>
          <a:p>
            <a:pPr lvl="1">
              <a:buFont typeface="Wingdings" charset="2"/>
              <a:buNone/>
            </a:pPr>
            <a:r>
              <a:rPr lang="en-GB" altLang="en-US" sz="2200" dirty="0"/>
              <a:t>All firms are started with some investment from owners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C93703-0834-7CEF-4D94-8669ED520A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9661" y="4850378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227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613"/>
    </mc:Choice>
    <mc:Fallback xmlns="">
      <p:transition spd="slow" advTm="89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2" name="Rectangle 18441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444" name="Group 18443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8445" name="Rectangle 18444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46" name="Rectangle 18445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47" name="Rectangle 18446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449" name="Rectangle 18448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Finance available (theoretically) (2/3)</a:t>
            </a:r>
          </a:p>
        </p:txBody>
      </p:sp>
      <p:cxnSp>
        <p:nvCxnSpPr>
          <p:cNvPr id="18451" name="Straight Connector 18450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08735" y="3514650"/>
            <a:ext cx="2511825" cy="2712771"/>
          </a:xfrm>
        </p:spPr>
        <p:txBody>
          <a:bodyPr/>
          <a:lstStyle/>
          <a:p>
            <a:pPr marL="0" indent="0" defTabSz="594360">
              <a:spcBef>
                <a:spcPts val="650"/>
              </a:spcBef>
              <a:buNone/>
              <a:defRPr/>
            </a:pPr>
            <a:r>
              <a:rPr lang="en-GB" sz="1820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Debt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Banks 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Loans 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Overdraft 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7083" y="3514650"/>
            <a:ext cx="2511825" cy="2712771"/>
          </a:xfrm>
        </p:spPr>
        <p:txBody>
          <a:bodyPr/>
          <a:lstStyle/>
          <a:p>
            <a:pPr marL="0" indent="0" defTabSz="594360">
              <a:spcBef>
                <a:spcPts val="650"/>
              </a:spcBef>
              <a:buNone/>
              <a:defRPr/>
            </a:pPr>
            <a:r>
              <a:rPr lang="en-GB" sz="1820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Equity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Venture capital</a:t>
            </a:r>
          </a:p>
          <a:p>
            <a:pPr marL="148590" indent="-148590" defTabSz="594360">
              <a:spcBef>
                <a:spcPts val="650"/>
              </a:spcBef>
              <a:buFont typeface="Wingdings" pitchFamily="2" charset="2"/>
              <a:buChar char=""/>
              <a:defRPr/>
            </a:pPr>
            <a:r>
              <a:rPr lang="en-GB" sz="182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Informal investors</a:t>
            </a:r>
          </a:p>
          <a:p>
            <a:pPr marL="445770" lvl="1" indent="-148590" defTabSz="594360">
              <a:spcBef>
                <a:spcPts val="325"/>
              </a:spcBef>
              <a:buFont typeface="Wingdings" pitchFamily="2" charset="2"/>
              <a:buChar char=""/>
              <a:defRPr/>
            </a:pPr>
            <a:r>
              <a:rPr lang="en-GB" sz="15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Business angels</a:t>
            </a:r>
          </a:p>
          <a:p>
            <a:pPr marL="445770" lvl="1" indent="-148590" defTabSz="594360">
              <a:spcBef>
                <a:spcPts val="325"/>
              </a:spcBef>
              <a:buFont typeface="Wingdings" pitchFamily="2" charset="2"/>
              <a:buChar char=""/>
              <a:defRPr/>
            </a:pPr>
            <a:r>
              <a:rPr lang="en-GB" sz="156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Non-exec. directors</a:t>
            </a:r>
            <a:endParaRPr lang="en-GB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3555831" y="3017519"/>
            <a:ext cx="2516011" cy="372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defTabSz="594360" eaLnBrk="1" hangingPunct="1">
              <a:spcBef>
                <a:spcPct val="0"/>
              </a:spcBef>
              <a:spcAft>
                <a:spcPts val="600"/>
              </a:spcAft>
              <a:buNone/>
            </a:pPr>
            <a:r>
              <a:rPr lang="en-GB" altLang="en-US" sz="1820" b="1" u="sng" kern="12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>EXTERNAL</a:t>
            </a:r>
            <a:r>
              <a:rPr lang="en-GB" altLang="en-US" sz="1820" b="1" kern="1200" dirty="0">
                <a:solidFill>
                  <a:srgbClr val="FF0000"/>
                </a:solidFill>
                <a:latin typeface="Arial" charset="0"/>
                <a:ea typeface="+mn-ea"/>
                <a:cs typeface="+mn-cs"/>
              </a:rPr>
              <a:t> sources </a:t>
            </a:r>
            <a:endParaRPr lang="en-GB" alt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678D71-2FCC-C99F-F9AA-3053587FA4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59" y="5392869"/>
            <a:ext cx="1274174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4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86"/>
    </mc:Choice>
    <mc:Fallback xmlns="">
      <p:transition spd="slow" advTm="4838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70" name="Rectangle 19463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472" name="Group 19465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9467" name="Rectangle 19466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468" name="Rectangle 19467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469" name="Rectangle 19468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471" name="Rectangle 19470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altLang="en-US" sz="4800" dirty="0"/>
              <a:t>Finance available (theoretically) (3/3)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altLang="en-US" sz="2400" b="1" dirty="0"/>
              <a:t>Public sector:</a:t>
            </a:r>
          </a:p>
          <a:p>
            <a:pPr lvl="2"/>
            <a:r>
              <a:rPr lang="en-GB" altLang="en-US" sz="2400" dirty="0"/>
              <a:t>Grants</a:t>
            </a:r>
          </a:p>
          <a:p>
            <a:pPr lvl="2"/>
            <a:r>
              <a:rPr lang="en-GB" altLang="en-US" sz="2400" dirty="0"/>
              <a:t>Soft loans</a:t>
            </a:r>
          </a:p>
          <a:p>
            <a:pPr lvl="2"/>
            <a:r>
              <a:rPr lang="en-GB" altLang="en-US" sz="2400" dirty="0"/>
              <a:t>Venture capital</a:t>
            </a:r>
          </a:p>
          <a:p>
            <a:pPr lvl="2"/>
            <a:r>
              <a:rPr lang="en-GB" altLang="en-US" sz="2400" dirty="0"/>
              <a:t>Competitions </a:t>
            </a:r>
          </a:p>
          <a:p>
            <a:pPr lvl="1"/>
            <a:r>
              <a:rPr lang="en-GB" altLang="en-US" dirty="0"/>
              <a:t>For example, local authority, LEC, regional government, national government, Europe</a:t>
            </a:r>
          </a:p>
          <a:p>
            <a:pPr lvl="1"/>
            <a:r>
              <a:rPr lang="en-GB" altLang="en-US" dirty="0"/>
              <a:t>Also industry specific – high tech (SMART) or manufacturing </a:t>
            </a:r>
          </a:p>
        </p:txBody>
      </p:sp>
      <p:cxnSp>
        <p:nvCxnSpPr>
          <p:cNvPr id="19473" name="Straight Connector 19472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AB69F4A9-9A7C-C67D-F73D-5E39894FE9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944" y="0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2735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89"/>
    </mc:Choice>
    <mc:Fallback xmlns="">
      <p:transition spd="slow" advTm="64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488" name="Rectangle 2048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0" name="Rectangle: Rounded Corners 2048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FFFFFF"/>
                </a:solidFill>
              </a:rPr>
              <a:t>Other liquidity aids	</a:t>
            </a:r>
          </a:p>
        </p:txBody>
      </p:sp>
      <p:sp>
        <p:nvSpPr>
          <p:cNvPr id="20492" name="Freeform: Shape 2049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494" name="Freeform: Shape 2049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496" name="Freeform: Shape 2049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6316663" y="1457325"/>
            <a:ext cx="5257800" cy="4889500"/>
          </a:xfrm>
        </p:spPr>
        <p:txBody>
          <a:bodyPr anchor="t">
            <a:normAutofit/>
          </a:bodyPr>
          <a:lstStyle/>
          <a:p>
            <a:r>
              <a:rPr lang="en-GB" altLang="en-US" dirty="0"/>
              <a:t>Hire purchase</a:t>
            </a:r>
          </a:p>
          <a:p>
            <a:endParaRPr lang="en-GB" altLang="en-US" dirty="0"/>
          </a:p>
          <a:p>
            <a:r>
              <a:rPr lang="en-GB" altLang="en-US" dirty="0"/>
              <a:t>Leasing</a:t>
            </a:r>
          </a:p>
          <a:p>
            <a:endParaRPr lang="en-GB" altLang="en-US" dirty="0"/>
          </a:p>
          <a:p>
            <a:r>
              <a:rPr lang="en-GB" altLang="en-US" dirty="0"/>
              <a:t>Trade credit</a:t>
            </a:r>
          </a:p>
          <a:p>
            <a:endParaRPr lang="en-GB" altLang="en-US" dirty="0"/>
          </a:p>
          <a:p>
            <a:r>
              <a:rPr lang="en-GB" altLang="en-US" dirty="0"/>
              <a:t>Factoring services</a:t>
            </a:r>
          </a:p>
        </p:txBody>
      </p:sp>
      <p:sp>
        <p:nvSpPr>
          <p:cNvPr id="20498" name="Freeform: Shape 2049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500" name="Freeform: Shape 2049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502" name="Freeform: Shape 2050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0003CFA-9544-D44C-E935-A6AC29E405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4367" y="113712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093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1"/>
    </mc:Choice>
    <mc:Fallback xmlns="">
      <p:transition spd="slow" advTm="32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3" name="Rectangle 21512">
            <a:extLst>
              <a:ext uri="{FF2B5EF4-FFF2-40B4-BE49-F238E27FC236}">
                <a16:creationId xmlns:a16="http://schemas.microsoft.com/office/drawing/2014/main" id="{428D436F-9ACD-4C92-AFC8-C934C527A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15" name="Rectangle 21514">
            <a:extLst>
              <a:ext uri="{FF2B5EF4-FFF2-40B4-BE49-F238E27FC236}">
                <a16:creationId xmlns:a16="http://schemas.microsoft.com/office/drawing/2014/main" id="{090538E0-A884-4E60-A6AB-77D830E2F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8" y="0"/>
            <a:ext cx="4657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901162" y="3050434"/>
            <a:ext cx="3722933" cy="757130"/>
          </a:xfrm>
          <a:ln w="25400" cap="sq">
            <a:solidFill>
              <a:srgbClr val="FFFFFF"/>
            </a:solidFill>
            <a:miter lim="800000"/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altLang="en-US" sz="2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Venture capital	</a:t>
            </a:r>
          </a:p>
        </p:txBody>
      </p:sp>
      <p:sp>
        <p:nvSpPr>
          <p:cNvPr id="21517" name="Rectangle 21516">
            <a:extLst>
              <a:ext uri="{FF2B5EF4-FFF2-40B4-BE49-F238E27FC236}">
                <a16:creationId xmlns:a16="http://schemas.microsoft.com/office/drawing/2014/main" id="{DB0D7DD0-1C67-4D4C-9E06-678233DB8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6574536" y="640080"/>
            <a:ext cx="5053066" cy="2546604"/>
          </a:xfrm>
        </p:spPr>
        <p:txBody>
          <a:bodyPr vert="horz" lIns="91440" tIns="45720" rIns="91440" bIns="45720" rtlCol="0">
            <a:noAutofit/>
          </a:bodyPr>
          <a:lstStyle/>
          <a:p>
            <a:pPr marL="0"/>
            <a:r>
              <a:rPr lang="en-US" altLang="en-US" sz="2000" dirty="0"/>
              <a:t>VC companies </a:t>
            </a:r>
          </a:p>
          <a:p>
            <a:pPr marL="0"/>
            <a:endParaRPr lang="en-US" altLang="en-US" sz="2000" b="1" dirty="0"/>
          </a:p>
          <a:p>
            <a:pPr marL="0"/>
            <a:r>
              <a:rPr lang="en-US" altLang="en-US" sz="2000" dirty="0"/>
              <a:t>Look for high growth potential </a:t>
            </a:r>
            <a:r>
              <a:rPr lang="en-US" altLang="en-US" sz="2000" dirty="0">
                <a:sym typeface="Wingdings" charset="2"/>
              </a:rPr>
              <a:t> high return</a:t>
            </a:r>
          </a:p>
          <a:p>
            <a:pPr marL="0"/>
            <a:r>
              <a:rPr lang="en-US" altLang="en-US" sz="2000" dirty="0">
                <a:sym typeface="Wingdings" charset="2"/>
              </a:rPr>
              <a:t>Look for a strong entrepreneurial team</a:t>
            </a:r>
          </a:p>
          <a:p>
            <a:pPr marL="0"/>
            <a:r>
              <a:rPr lang="en-US" altLang="en-US" sz="2000" dirty="0">
                <a:sym typeface="Wingdings" charset="2"/>
              </a:rPr>
              <a:t>Look for a firm offering a USP</a:t>
            </a:r>
          </a:p>
          <a:p>
            <a:pPr marL="0"/>
            <a:r>
              <a:rPr lang="en-US" altLang="en-US" sz="2000" dirty="0">
                <a:sym typeface="Wingdings" charset="2"/>
              </a:rPr>
              <a:t>Usually put in a NED for monitoring, networking</a:t>
            </a:r>
            <a:endParaRPr lang="en-US" altLang="en-US" sz="2000" dirty="0"/>
          </a:p>
        </p:txBody>
      </p:sp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8133961" y="6500654"/>
            <a:ext cx="5057398" cy="254660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algn="l" eaLnBrk="0" hangingPunct="0">
              <a:spcBef>
                <a:spcPct val="20000"/>
              </a:spcBef>
              <a:buFont typeface="Wingdings" charset="2"/>
              <a:buChar char=""/>
              <a:defRPr sz="2800">
                <a:solidFill>
                  <a:schemeClr val="bg2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Wingdings" charset="2"/>
              <a:buChar char=""/>
              <a:defRPr sz="2400">
                <a:solidFill>
                  <a:schemeClr val="bg2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Wingdings" charset="2"/>
              <a:buChar char=""/>
              <a:defRPr sz="2000">
                <a:solidFill>
                  <a:schemeClr val="bg2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Wingdings" charset="2"/>
              <a:buChar char=""/>
              <a:defRPr>
                <a:solidFill>
                  <a:schemeClr val="bg2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charset="2"/>
              <a:buChar char=""/>
              <a:defRPr sz="1600">
                <a:solidFill>
                  <a:schemeClr val="bg2"/>
                </a:solidFill>
                <a:latin typeface="Arial" charset="0"/>
              </a:defRPr>
            </a:lvl9pPr>
          </a:lstStyle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b="1" dirty="0">
                <a:solidFill>
                  <a:schemeClr val="tx1"/>
                </a:solidFill>
                <a:latin typeface="+mn-lt"/>
                <a:sym typeface="Marlett" charset="2"/>
              </a:rPr>
              <a:t>Deakins, </a:t>
            </a:r>
            <a:r>
              <a:rPr lang="en-US" altLang="en-US" sz="2000" b="1" dirty="0" err="1">
                <a:solidFill>
                  <a:schemeClr val="tx1"/>
                </a:solidFill>
                <a:latin typeface="+mn-lt"/>
                <a:sym typeface="Marlett" charset="2"/>
              </a:rPr>
              <a:t>Mileham</a:t>
            </a:r>
            <a:r>
              <a:rPr lang="en-US" altLang="en-US" sz="2000" b="1" dirty="0">
                <a:solidFill>
                  <a:schemeClr val="tx1"/>
                </a:solidFill>
                <a:latin typeface="+mn-lt"/>
                <a:sym typeface="Marlett" charset="2"/>
              </a:rPr>
              <a:t>, O’Neil (1999)</a:t>
            </a:r>
          </a:p>
          <a:p>
            <a:pPr indent="-228600" eaLnBrk="1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CB06B8-41A4-33D0-6C18-2CF0FA1DD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04" y="5652135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128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83"/>
    </mc:Choice>
    <mc:Fallback xmlns="">
      <p:transition spd="slow" advTm="39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536" name="Rectangle 22535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altLang="en-US"/>
              <a:t>Informal venture capital: business angels </a:t>
            </a:r>
          </a:p>
        </p:txBody>
      </p:sp>
      <p:grpSp>
        <p:nvGrpSpPr>
          <p:cNvPr id="22538" name="Group 22537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22539" name="Rectangle 22538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540" name="Straight Connector 22539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42" name="Rectangle 2254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/>
          </a:bodyPr>
          <a:lstStyle/>
          <a:p>
            <a:r>
              <a:rPr lang="en-GB" altLang="en-US" sz="1700" dirty="0"/>
              <a:t>Informal investors: one method of closing the funding gap</a:t>
            </a:r>
          </a:p>
          <a:p>
            <a:r>
              <a:rPr lang="en-GB" altLang="en-US" sz="1700" dirty="0"/>
              <a:t>Business angels are very important to the SME sector because:</a:t>
            </a:r>
          </a:p>
          <a:p>
            <a:pPr lvl="1"/>
            <a:r>
              <a:rPr lang="en-GB" altLang="en-US" sz="1700" dirty="0"/>
              <a:t>Do not require the quick return that formal VC companies do</a:t>
            </a:r>
          </a:p>
          <a:p>
            <a:pPr lvl="1"/>
            <a:r>
              <a:rPr lang="en-GB" altLang="en-US" sz="1700" dirty="0"/>
              <a:t>Are less likely to want direct involvement with the firm</a:t>
            </a:r>
          </a:p>
          <a:p>
            <a:pPr lvl="1"/>
            <a:r>
              <a:rPr lang="en-GB" altLang="en-US" sz="1700" dirty="0"/>
              <a:t>Offer smaller financial amounts</a:t>
            </a:r>
          </a:p>
          <a:p>
            <a:pPr lvl="1"/>
            <a:r>
              <a:rPr lang="en-GB" altLang="en-US" sz="1700" dirty="0"/>
              <a:t>Can act in consortia</a:t>
            </a:r>
          </a:p>
          <a:p>
            <a:pPr lvl="1"/>
            <a:r>
              <a:rPr lang="en-GB" altLang="en-US" sz="1700" dirty="0"/>
              <a:t>Have expertise, experience, contacts – often greatest value</a:t>
            </a:r>
          </a:p>
          <a:p>
            <a:pPr lvl="2"/>
            <a:r>
              <a:rPr lang="en-GB" altLang="en-US" sz="1700" dirty="0"/>
              <a:t>Management, strategy, etc…</a:t>
            </a:r>
          </a:p>
          <a:p>
            <a:pPr lvl="2"/>
            <a:r>
              <a:rPr lang="en-GB" altLang="en-US" sz="1700" dirty="0"/>
              <a:t>credibility </a:t>
            </a:r>
          </a:p>
          <a:p>
            <a:r>
              <a:rPr lang="en-GB" altLang="en-US" sz="1700" dirty="0"/>
              <a:t>Business angel matching services provided, e.g. LINC Scotland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69898B-7100-2A83-6BAE-495C3125C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48" y="5394960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59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90"/>
    </mc:Choice>
    <mc:Fallback xmlns="">
      <p:transition spd="slow" advTm="2336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634" name="Rectangle 26633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36" name="Rectangle 26635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altLang="en-US" sz="3600">
                <a:solidFill>
                  <a:schemeClr val="tx2"/>
                </a:solidFill>
              </a:rPr>
              <a:t>Activity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altLang="en-US" sz="1500">
                <a:solidFill>
                  <a:schemeClr val="tx2"/>
                </a:solidFill>
              </a:rPr>
              <a:t>What amount of funding will you need for start up?</a:t>
            </a:r>
          </a:p>
          <a:p>
            <a:endParaRPr lang="en-GB" altLang="en-US" sz="1500">
              <a:solidFill>
                <a:schemeClr val="tx2"/>
              </a:solidFill>
            </a:endParaRPr>
          </a:p>
          <a:p>
            <a:r>
              <a:rPr lang="en-GB" altLang="en-US" sz="1500">
                <a:solidFill>
                  <a:schemeClr val="tx2"/>
                </a:solidFill>
              </a:rPr>
              <a:t>How much will you need to invest personally </a:t>
            </a:r>
          </a:p>
          <a:p>
            <a:pPr lvl="1"/>
            <a:r>
              <a:rPr lang="en-GB" altLang="en-US" sz="1500">
                <a:solidFill>
                  <a:schemeClr val="tx2"/>
                </a:solidFill>
              </a:rPr>
              <a:t>Remember you can use artistic licence here up to £10,000 per team member</a:t>
            </a:r>
          </a:p>
          <a:p>
            <a:pPr lvl="1"/>
            <a:endParaRPr lang="en-GB" altLang="en-US" sz="1500">
              <a:solidFill>
                <a:schemeClr val="tx2"/>
              </a:solidFill>
            </a:endParaRPr>
          </a:p>
          <a:p>
            <a:r>
              <a:rPr lang="en-GB" altLang="en-US" sz="1500">
                <a:solidFill>
                  <a:schemeClr val="tx2"/>
                </a:solidFill>
              </a:rPr>
              <a:t>Are there grants, competitions, regional/industry incentives you could have?</a:t>
            </a:r>
          </a:p>
          <a:p>
            <a:pPr lvl="1"/>
            <a:r>
              <a:rPr lang="en-GB" altLang="en-US" sz="1500">
                <a:solidFill>
                  <a:schemeClr val="tx2"/>
                </a:solidFill>
              </a:rPr>
              <a:t>What are you research needs?</a:t>
            </a:r>
          </a:p>
          <a:p>
            <a:pPr lvl="1"/>
            <a:endParaRPr lang="en-GB" altLang="en-US" sz="1500">
              <a:solidFill>
                <a:schemeClr val="tx2"/>
              </a:solidFill>
            </a:endParaRPr>
          </a:p>
          <a:p>
            <a:r>
              <a:rPr lang="en-GB" altLang="en-US" sz="1500">
                <a:solidFill>
                  <a:schemeClr val="tx2"/>
                </a:solidFill>
              </a:rPr>
              <a:t>Where are you likely to be able to source the remainder, taking in to account leverage of all the above, and the potential of your idea?</a:t>
            </a:r>
          </a:p>
          <a:p>
            <a:pPr>
              <a:buFont typeface="Wingdings" charset="2"/>
              <a:buNone/>
            </a:pPr>
            <a:endParaRPr lang="en-GB" altLang="en-US" sz="1500">
              <a:solidFill>
                <a:schemeClr val="tx2"/>
              </a:solidFill>
            </a:endParaRPr>
          </a:p>
        </p:txBody>
      </p:sp>
      <p:grpSp>
        <p:nvGrpSpPr>
          <p:cNvPr id="26638" name="Group 26637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26639" name="Freeform: Shape 26638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640" name="Freeform: Shape 26639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641" name="Freeform: Shape 26640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642" name="Freeform: Shape 26641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6631" name="Graphic 26630" descr="Artist">
            <a:extLst>
              <a:ext uri="{FF2B5EF4-FFF2-40B4-BE49-F238E27FC236}">
                <a16:creationId xmlns:a16="http://schemas.microsoft.com/office/drawing/2014/main" id="{E6ABE42A-F193-1A6A-E031-1123BFDBF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FFF73C-A70D-96C6-73F4-BFA738620C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83" y="65205"/>
            <a:ext cx="1274174" cy="11461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51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759"/>
    </mc:Choice>
    <mc:Fallback xmlns="">
      <p:transition spd="slow" advTm="353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5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0.9|1.5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0.7|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|1.3|1.8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6|1.4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0.4|1.1|0.9|0.5|0.3|0.3|0.5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5|0.3|0.6|0.8|0.7|0.5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.6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2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7|2.7|1.2|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5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3|0.5|0.4|0.5|0.1|0.1|0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0.8|0.3|0.5|1.4|37.9|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0.3|1.4|4.3|5.7|0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9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8|0.4|0.6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0.5|0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2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7|0.4|0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5|0.3|0.4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0.6|0.3|0.7|1.5|1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0.3|0.3|0.5|0.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5|53.3|3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7|1.1|0.6|3|1|0.6|0.8|1.1|1|1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9|0.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4|0.6|0.6|0.4|0.5|1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5|0.3|0.4|2.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5|0.4|0.6|0.4|0.8|0.8|0.9|1.9|0.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0.6|0.6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Stream 1">
    <a:dk1>
      <a:srgbClr val="000514"/>
    </a:dk1>
    <a:lt1>
      <a:srgbClr val="FFFFFF"/>
    </a:lt1>
    <a:dk2>
      <a:srgbClr val="003399"/>
    </a:dk2>
    <a:lt2>
      <a:srgbClr val="E5E5FF"/>
    </a:lt2>
    <a:accent1>
      <a:srgbClr val="0099CC"/>
    </a:accent1>
    <a:accent2>
      <a:srgbClr val="A886E0"/>
    </a:accent2>
    <a:accent3>
      <a:srgbClr val="AAADCA"/>
    </a:accent3>
    <a:accent4>
      <a:srgbClr val="DADADA"/>
    </a:accent4>
    <a:accent5>
      <a:srgbClr val="AACAE2"/>
    </a:accent5>
    <a:accent6>
      <a:srgbClr val="9879CB"/>
    </a:accent6>
    <a:hlink>
      <a:srgbClr val="FFCC00"/>
    </a:hlink>
    <a:folHlink>
      <a:srgbClr val="FFFFC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2067</Words>
  <Application>Microsoft Office PowerPoint</Application>
  <PresentationFormat>Widescreen</PresentationFormat>
  <Paragraphs>417</Paragraphs>
  <Slides>46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Arial</vt:lpstr>
      <vt:lpstr>Calibri</vt:lpstr>
      <vt:lpstr>Calibri Light</vt:lpstr>
      <vt:lpstr>Tahoma</vt:lpstr>
      <vt:lpstr>Tajawal Medium</vt:lpstr>
      <vt:lpstr>Times New Roman</vt:lpstr>
      <vt:lpstr>Wingdings</vt:lpstr>
      <vt:lpstr>Wingdings 3</vt:lpstr>
      <vt:lpstr>Office Theme</vt:lpstr>
      <vt:lpstr>1_Stream</vt:lpstr>
      <vt:lpstr>PowerPoint Presentation</vt:lpstr>
      <vt:lpstr>Understanding resources and costs, and the ability to meet demand</vt:lpstr>
      <vt:lpstr>Learning objectives </vt:lpstr>
      <vt:lpstr>Value proposition</vt:lpstr>
      <vt:lpstr>PowerPoint Presentation</vt:lpstr>
      <vt:lpstr>Operations Plan</vt:lpstr>
      <vt:lpstr>PowerPoint Presentation</vt:lpstr>
      <vt:lpstr>Process</vt:lpstr>
      <vt:lpstr> Operations and human resource requirements </vt:lpstr>
      <vt:lpstr>Location</vt:lpstr>
      <vt:lpstr>Example exercise: features and benefits  </vt:lpstr>
      <vt:lpstr>Features and Benefits</vt:lpstr>
      <vt:lpstr>Also</vt:lpstr>
      <vt:lpstr>Now in your groups…</vt:lpstr>
      <vt:lpstr>Structuring costs: breakeven model</vt:lpstr>
      <vt:lpstr>PowerPoint Presentation</vt:lpstr>
      <vt:lpstr>PowerPoint Presentation</vt:lpstr>
      <vt:lpstr>Costs</vt:lpstr>
      <vt:lpstr>What is your unit of sale?</vt:lpstr>
      <vt:lpstr>Breakeven Chart</vt:lpstr>
      <vt:lpstr>Construct a Graph: Excel spreadsheet</vt:lpstr>
      <vt:lpstr>The breakeven point can also be established using the following calculations: </vt:lpstr>
      <vt:lpstr>Cathie’s Colourful Carpets</vt:lpstr>
      <vt:lpstr>Breakeven Chart</vt:lpstr>
      <vt:lpstr>Consider</vt:lpstr>
      <vt:lpstr>Finance and your business plan:</vt:lpstr>
      <vt:lpstr>Finance (Cash Flow)and Risk   </vt:lpstr>
      <vt:lpstr>Most new ventures need funding</vt:lpstr>
      <vt:lpstr>Cashflow Challenges</vt:lpstr>
      <vt:lpstr>Cashflow forecast</vt:lpstr>
      <vt:lpstr>Cashflow Template  (example template on VISION)</vt:lpstr>
      <vt:lpstr>How do you establish funding requirement?</vt:lpstr>
      <vt:lpstr>Cashflow Assumptions</vt:lpstr>
      <vt:lpstr>Funding requirements  </vt:lpstr>
      <vt:lpstr>Risks, problems and assumptions</vt:lpstr>
      <vt:lpstr>Risks</vt:lpstr>
      <vt:lpstr>Exercise</vt:lpstr>
      <vt:lpstr>Your Business Plans</vt:lpstr>
      <vt:lpstr>Sources of Finance </vt:lpstr>
      <vt:lpstr>Finance available (theoretically) (1/3)</vt:lpstr>
      <vt:lpstr>Finance available (theoretically) (2/3)</vt:lpstr>
      <vt:lpstr>Finance available (theoretically) (3/3)</vt:lpstr>
      <vt:lpstr>Other liquidity aids </vt:lpstr>
      <vt:lpstr>Venture capital </vt:lpstr>
      <vt:lpstr>Informal venture capital: business angels </vt:lpstr>
      <vt:lpstr>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 and Risk</dc:title>
  <dc:creator>Abbas, Amal</dc:creator>
  <cp:lastModifiedBy>Amany Ramadan</cp:lastModifiedBy>
  <cp:revision>15</cp:revision>
  <dcterms:created xsi:type="dcterms:W3CDTF">2017-11-13T05:50:40Z</dcterms:created>
  <dcterms:modified xsi:type="dcterms:W3CDTF">2023-03-25T21:56:55Z</dcterms:modified>
</cp:coreProperties>
</file>