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1" r:id="rId5"/>
  </p:sldMasterIdLst>
  <p:notesMasterIdLst>
    <p:notesMasterId r:id="rId60"/>
  </p:notesMasterIdLst>
  <p:sldIdLst>
    <p:sldId id="355" r:id="rId6"/>
    <p:sldId id="406" r:id="rId7"/>
    <p:sldId id="405" r:id="rId8"/>
    <p:sldId id="403" r:id="rId9"/>
    <p:sldId id="402" r:id="rId10"/>
    <p:sldId id="356" r:id="rId11"/>
    <p:sldId id="387" r:id="rId12"/>
    <p:sldId id="407" r:id="rId13"/>
    <p:sldId id="357" r:id="rId14"/>
    <p:sldId id="359" r:id="rId15"/>
    <p:sldId id="360" r:id="rId16"/>
    <p:sldId id="361" r:id="rId17"/>
    <p:sldId id="362" r:id="rId18"/>
    <p:sldId id="408" r:id="rId19"/>
    <p:sldId id="363" r:id="rId20"/>
    <p:sldId id="365" r:id="rId21"/>
    <p:sldId id="366" r:id="rId22"/>
    <p:sldId id="367" r:id="rId23"/>
    <p:sldId id="409" r:id="rId24"/>
    <p:sldId id="364" r:id="rId25"/>
    <p:sldId id="404" r:id="rId26"/>
    <p:sldId id="368" r:id="rId27"/>
    <p:sldId id="410" r:id="rId28"/>
    <p:sldId id="369" r:id="rId29"/>
    <p:sldId id="388" r:id="rId30"/>
    <p:sldId id="370" r:id="rId31"/>
    <p:sldId id="371" r:id="rId32"/>
    <p:sldId id="372" r:id="rId33"/>
    <p:sldId id="373" r:id="rId34"/>
    <p:sldId id="411" r:id="rId35"/>
    <p:sldId id="374" r:id="rId36"/>
    <p:sldId id="375" r:id="rId37"/>
    <p:sldId id="376" r:id="rId38"/>
    <p:sldId id="377" r:id="rId39"/>
    <p:sldId id="389" r:id="rId40"/>
    <p:sldId id="412" r:id="rId41"/>
    <p:sldId id="378" r:id="rId42"/>
    <p:sldId id="379" r:id="rId43"/>
    <p:sldId id="380" r:id="rId44"/>
    <p:sldId id="382" r:id="rId45"/>
    <p:sldId id="383" r:id="rId46"/>
    <p:sldId id="384" r:id="rId47"/>
    <p:sldId id="385" r:id="rId48"/>
    <p:sldId id="386" r:id="rId49"/>
    <p:sldId id="397" r:id="rId50"/>
    <p:sldId id="393" r:id="rId51"/>
    <p:sldId id="398" r:id="rId52"/>
    <p:sldId id="394" r:id="rId53"/>
    <p:sldId id="399" r:id="rId54"/>
    <p:sldId id="395" r:id="rId55"/>
    <p:sldId id="396" r:id="rId56"/>
    <p:sldId id="400" r:id="rId57"/>
    <p:sldId id="401" r:id="rId58"/>
    <p:sldId id="276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3285" autoAdjust="0"/>
  </p:normalViewPr>
  <p:slideViewPr>
    <p:cSldViewPr snapToGrid="0">
      <p:cViewPr varScale="1">
        <p:scale>
          <a:sx n="80" d="100"/>
          <a:sy n="80" d="100"/>
        </p:scale>
        <p:origin x="9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61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18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/>
          <a:lstStyle/>
          <a:p>
            <a:r>
              <a:rPr lang="ar-SY"/>
              <a:t>Lecture 1 An Introduction to Information Systems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032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693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06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9771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1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077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628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85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321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712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756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4162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951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455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996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269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869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490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921FC31-4AA0-42ED-A460-3020C103B4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ar-SY"/>
              <a:t>Lecture 1 An Introduction to Information Systems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904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49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4569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IT392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E-COMMERCE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2AE4A74-A2D1-4483-B155-3A700C769114}"/>
              </a:ext>
            </a:extLst>
          </p:cNvPr>
          <p:cNvSpPr txBox="1"/>
          <p:nvPr/>
        </p:nvSpPr>
        <p:spPr>
          <a:xfrm>
            <a:off x="6271884" y="3078098"/>
            <a:ext cx="62922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Electronic Commerce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5397485-2A36-7B6E-5569-883889BBC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60" y="1245656"/>
            <a:ext cx="12046740" cy="493818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231E1D2-FDB5-C652-7BD2-D5DFF5BFA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12" y="320755"/>
            <a:ext cx="943742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25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8AFA1F-1695-DB10-244E-E3E8A866B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0" y="1274231"/>
            <a:ext cx="12046740" cy="4938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865C2F-4FF1-FB02-02D9-F07F18823C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12" y="358855"/>
            <a:ext cx="943742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4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45849A2-2460-ED69-9BF9-D2F93A4AD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0" y="1293281"/>
            <a:ext cx="12046740" cy="4938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533052-6514-CBCB-7F70-D36B98C7CA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87" y="349330"/>
            <a:ext cx="943742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85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60BEDF-9606-72C4-915B-07C86CEE9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95" y="1464731"/>
            <a:ext cx="11924810" cy="4938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FA30C4E-9686-B099-F0AE-1FF218BB1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87" y="391742"/>
            <a:ext cx="943742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964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4603A8-260A-3EEC-CFC3-2ACDEFD51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74" y="1499015"/>
            <a:ext cx="12028451" cy="50601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778676-4770-1A5D-6DCD-2BD3DE6E0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94" y="379819"/>
            <a:ext cx="937646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90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at is E-Commerce_ Definition, Types, and Business Models">
            <a:hlinkClick r:id="" action="ppaction://media"/>
            <a:extLst>
              <a:ext uri="{FF2B5EF4-FFF2-40B4-BE49-F238E27FC236}">
                <a16:creationId xmlns:a16="http://schemas.microsoft.com/office/drawing/2014/main" id="{E1596D04-5B20-45A3-87BA-C61FA7E179A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0197" end="141727.3385"/>
                </p14:media>
              </p:ext>
            </p:extLst>
          </p:nvPr>
        </p:nvPicPr>
        <p:blipFill rotWithShape="1">
          <a:blip r:embed="rId4"/>
          <a:srcRect l="8804" r="8954"/>
          <a:stretch/>
        </p:blipFill>
        <p:spPr>
          <a:xfrm>
            <a:off x="2481943" y="1422400"/>
            <a:ext cx="7213386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35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Picture 127">
            <a:extLst>
              <a:ext uri="{FF2B5EF4-FFF2-40B4-BE49-F238E27FC236}">
                <a16:creationId xmlns:a16="http://schemas.microsoft.com/office/drawing/2014/main" id="{86C4079C-14A0-150E-2C7D-10DCAEB34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848" y="1572941"/>
            <a:ext cx="10882303" cy="479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863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8B0C4DC-AB57-3FD0-572D-7F32B31D1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7" y="508763"/>
            <a:ext cx="12144285" cy="58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011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047A724-9E06-4E00-01B8-DBB47B697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446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BC514-BBBF-4D70-9E26-8B5162ADB4A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INTRODUCTION TO E-COMMERCE</a:t>
            </a:r>
            <a:endParaRPr lang="ar-SY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5C562F-F9AC-4EC1-9FDE-60A7644036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67" t="10647" r="13513" b="9108"/>
          <a:stretch/>
        </p:blipFill>
        <p:spPr>
          <a:xfrm>
            <a:off x="1873106" y="1416075"/>
            <a:ext cx="8445788" cy="49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631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B6DC870-982C-47BF-DB1B-1B895F6E6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16" y="402073"/>
            <a:ext cx="11997968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111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3627B-AEED-48B0-A17E-B19A86CF126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INTRODUCTION TO E-COMMERCE</a:t>
            </a:r>
            <a:endParaRPr lang="ar-SY" sz="2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1BE054E-761F-4715-BAAE-DC85438CB1B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15001" t="11088" r="26810" b="9364"/>
          <a:stretch/>
        </p:blipFill>
        <p:spPr>
          <a:xfrm>
            <a:off x="2856346" y="1308293"/>
            <a:ext cx="6479308" cy="497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568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Picture 337">
            <a:extLst>
              <a:ext uri="{FF2B5EF4-FFF2-40B4-BE49-F238E27FC236}">
                <a16:creationId xmlns:a16="http://schemas.microsoft.com/office/drawing/2014/main" id="{3C98A637-CA07-97C9-68B2-2C22B6966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72" y="1506266"/>
            <a:ext cx="10967655" cy="479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438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313843-ABDA-3301-7F03-A6DEB505C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50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2B83160-3A83-8EC1-A7E9-6FD68E097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1541"/>
            <a:ext cx="12192000" cy="581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68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ED0676B-F9AA-4D18-166C-21927B639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6039"/>
            <a:ext cx="12192000" cy="592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986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224F3E3-2815-87B5-FAD7-CFC340EB6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26" y="402073"/>
            <a:ext cx="12034547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5132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" name="Picture 397">
            <a:extLst>
              <a:ext uri="{FF2B5EF4-FFF2-40B4-BE49-F238E27FC236}">
                <a16:creationId xmlns:a16="http://schemas.microsoft.com/office/drawing/2014/main" id="{C40BD88D-7637-35A8-4964-DD1DBB1D3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598" y="1404919"/>
            <a:ext cx="10882303" cy="481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661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4B16B-CD4C-4B30-BF01-870AAFAFE4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>
            <a:noAutofit/>
          </a:bodyPr>
          <a:lstStyle/>
          <a:p>
            <a:r>
              <a:rPr lang="en-US" sz="2800" dirty="0"/>
              <a:t>UNIQUE FEATURES OF E-COMMERCE TECHNOLOGY</a:t>
            </a:r>
            <a:endParaRPr lang="ar-SY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D3CE1E-3771-449C-A86A-A30EECB590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54" t="10853" r="13462" b="5209"/>
          <a:stretch/>
        </p:blipFill>
        <p:spPr>
          <a:xfrm>
            <a:off x="3066756" y="1422213"/>
            <a:ext cx="6058488" cy="489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4982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DDBBF5D-2149-9045-874E-85A67ACB9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24" y="0"/>
            <a:ext cx="119895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42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F74F87-02EF-D72F-EF7E-4572737B0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4" y="0"/>
            <a:ext cx="12011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387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icture 169">
            <a:extLst>
              <a:ext uri="{FF2B5EF4-FFF2-40B4-BE49-F238E27FC236}">
                <a16:creationId xmlns:a16="http://schemas.microsoft.com/office/drawing/2014/main" id="{38B6E4AF-432B-3F14-5BF2-1BCDABAE1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72" y="1420541"/>
            <a:ext cx="10967655" cy="479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357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EF90E80-0A42-BB28-822A-146854E5E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50" y="402073"/>
            <a:ext cx="11766300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008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0AFC4-90BD-4621-AEE1-CD2B7A5D44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TYPES OF E-COMMERCE</a:t>
            </a:r>
            <a:endParaRPr lang="ar-SY" dirty="0"/>
          </a:p>
        </p:txBody>
      </p:sp>
      <p:pic>
        <p:nvPicPr>
          <p:cNvPr id="5122" name="Picture 2" descr="C2C ecommerce solutions to take full ...">
            <a:extLst>
              <a:ext uri="{FF2B5EF4-FFF2-40B4-BE49-F238E27FC236}">
                <a16:creationId xmlns:a16="http://schemas.microsoft.com/office/drawing/2014/main" id="{0A5065F2-DE1E-49BC-922B-834A56834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394" y="4077154"/>
            <a:ext cx="2619375" cy="174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D04DBEB-A4BF-76AD-D56B-5436BB6C0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64" y="1314895"/>
            <a:ext cx="11991871" cy="45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517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6432E7A-8BE9-37E4-0227-2B48A3886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90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37D6CF5-441F-5FB3-387E-2111BBFFF9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963" y="523875"/>
            <a:ext cx="10681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1053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337944-936C-5421-4F02-82642B0E5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989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9889D16-0527-CD83-099F-EBFE98D13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194" y="435604"/>
            <a:ext cx="11217612" cy="59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164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663DA92-6FDD-19A4-A23F-350D1ED0E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48" y="1407968"/>
            <a:ext cx="10882303" cy="480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591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30374-92FD-EAD0-F826-DA244A5A7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8" y="402073"/>
            <a:ext cx="12077223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1625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4B8B34-8920-F53D-BDB1-CCBB11583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1" y="402073"/>
            <a:ext cx="12156478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114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64EF1B0-3606-D332-D8C7-3B108D298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689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9A3E0CD-4AB3-90E4-CFBC-5884DE86E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47" y="402073"/>
            <a:ext cx="11930906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712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905BB-5DD7-4BED-83C4-B41A774401A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endParaRPr lang="ar-S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FE9A6-692C-43DF-A0D8-4048A2337BD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8685" y="1422213"/>
            <a:ext cx="11814627" cy="4934138"/>
          </a:xfrm>
        </p:spPr>
        <p:txBody>
          <a:bodyPr/>
          <a:lstStyle/>
          <a:p>
            <a:endParaRPr lang="ar-SY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D2ED48-9946-4C38-B0DC-156DA22B3B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52" t="6831" r="14643" b="10667"/>
          <a:stretch/>
        </p:blipFill>
        <p:spPr>
          <a:xfrm>
            <a:off x="0" y="0"/>
            <a:ext cx="12192000" cy="687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7505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5">
            <a:extLst>
              <a:ext uri="{FF2B5EF4-FFF2-40B4-BE49-F238E27FC236}">
                <a16:creationId xmlns:a16="http://schemas.microsoft.com/office/drawing/2014/main" id="{F8E530F6-873D-CB81-8287-8D3BB7673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48" y="1369868"/>
            <a:ext cx="10882303" cy="480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425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59BEF45-1492-E192-6A88-6FEF7A091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4" y="475232"/>
            <a:ext cx="12095512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733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2F1CB8-A290-54AC-D5FA-F0EA30B23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1" y="475232"/>
            <a:ext cx="12052837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0373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6410DFC-849F-71D3-A84B-A94D16B57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" y="472484"/>
            <a:ext cx="12192000" cy="650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6220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86DB2-68D2-4927-B078-9C9CA3F2222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 A S E S T U DY</a:t>
            </a:r>
            <a:endParaRPr lang="ar-SY" dirty="0"/>
          </a:p>
        </p:txBody>
      </p:sp>
      <p:pic>
        <p:nvPicPr>
          <p:cNvPr id="4" name="Uber Business Model _ What makes it so Disruptive_">
            <a:hlinkClick r:id="" action="ppaction://media"/>
            <a:extLst>
              <a:ext uri="{FF2B5EF4-FFF2-40B4-BE49-F238E27FC236}">
                <a16:creationId xmlns:a16="http://schemas.microsoft.com/office/drawing/2014/main" id="{A70042EF-1D61-49BA-A621-DEDF0EDD1473}"/>
              </a:ext>
            </a:extLst>
          </p:cNvPr>
          <p:cNvPicPr>
            <a:picLocks noGrp="1" noChangeAspect="1"/>
          </p:cNvPicPr>
          <p:nvPr>
            <p:ph idx="4294967295"/>
            <a:videoFile r:link="rId1"/>
            <p:extLst>
              <p:ext uri="{DAA4B4D4-6D71-4841-9C94-3DE7FCFB9230}">
                <p14:media xmlns:p14="http://schemas.microsoft.com/office/powerpoint/2010/main" r:embed="rId2">
                  <p14:trim end="20622.154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84441" y="1312331"/>
            <a:ext cx="9023118" cy="5075810"/>
          </a:xfrm>
        </p:spPr>
      </p:pic>
    </p:spTree>
    <p:extLst>
      <p:ext uri="{BB962C8B-B14F-4D97-AF65-F5344CB8AC3E}">
        <p14:creationId xmlns:p14="http://schemas.microsoft.com/office/powerpoint/2010/main" val="94038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6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19A3B7-4AD0-9D5D-1445-7A9BCDA58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7" y="402073"/>
            <a:ext cx="12107705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6632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3A60680-F68C-0F7E-55D6-7C762E998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0" y="402073"/>
            <a:ext cx="12046740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3917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382BF35-3629-8C34-0A26-C7D30B84C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4043"/>
            <a:ext cx="12192000" cy="588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3384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D23B941-D200-ADA0-0119-B2C05EE1B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95" y="423411"/>
            <a:ext cx="12101609" cy="601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0630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BF8DE25-AB27-07F2-A4A0-DF9838C56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0" y="402073"/>
            <a:ext cx="1194309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202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89D5F9C-87A3-4851-5053-DF0DA2D88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23" y="402073"/>
            <a:ext cx="12022354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8258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BA7B0D-458C-02F8-1EE7-829088081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9" y="402073"/>
            <a:ext cx="12010161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444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0E9C9B5-9455-590B-024D-8CDE8C660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1" y="402073"/>
            <a:ext cx="12016257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0905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C8FD20-906A-4094-3950-42E981802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95" y="520956"/>
            <a:ext cx="11924810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14689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AA29A12-238B-32B1-C455-64C6AB037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95" y="402073"/>
            <a:ext cx="11924810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62357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2B8A861-A0E0-175B-CD9C-EA3ED9B80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95" y="402073"/>
            <a:ext cx="1210160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9969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1670E5-9F16-B21D-F6E2-6071FB9CA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68" y="402073"/>
            <a:ext cx="12004064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5090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0340042-3B2F-7476-83D4-69541E0AB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40" y="402073"/>
            <a:ext cx="12083319" cy="60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305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49F2169-4A69-4F9D-8ADA-93D9D248C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0594777-0031-4C9C-8B88-F53C7E3D65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0B602B-377A-4CC6-B082-2E816CA61B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E26667C-C98F-4276-BD60-6C16749EAE3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4280</TotalTime>
  <Words>41</Words>
  <Application>Microsoft Office PowerPoint</Application>
  <PresentationFormat>Widescreen</PresentationFormat>
  <Paragraphs>14</Paragraphs>
  <Slides>54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E-COMMERCE</vt:lpstr>
      <vt:lpstr>PowerPoint Presentation</vt:lpstr>
      <vt:lpstr>INTRODUCTION TO E-COMMERCE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UNIQUE FEATURES OF E-COMMERCE TECHNOLOGY</vt:lpstr>
      <vt:lpstr>PowerPoint Presentation</vt:lpstr>
      <vt:lpstr>PowerPoint Presentation</vt:lpstr>
      <vt:lpstr>PowerPoint Presentation</vt:lpstr>
      <vt:lpstr>PowerPoint Presentation</vt:lpstr>
      <vt:lpstr>TYPES OF E-COMMERCE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 A S E S T U 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Tareef Al-Kellezli</cp:lastModifiedBy>
  <cp:revision>120</cp:revision>
  <dcterms:created xsi:type="dcterms:W3CDTF">2023-09-12T14:13:52Z</dcterms:created>
  <dcterms:modified xsi:type="dcterms:W3CDTF">2025-06-09T18:41:27Z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