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2"/>
  </p:notesMasterIdLst>
  <p:sldIdLst>
    <p:sldId id="494" r:id="rId2"/>
    <p:sldId id="541" r:id="rId3"/>
    <p:sldId id="257" r:id="rId4"/>
    <p:sldId id="275" r:id="rId5"/>
    <p:sldId id="276" r:id="rId6"/>
    <p:sldId id="277" r:id="rId7"/>
    <p:sldId id="279" r:id="rId8"/>
    <p:sldId id="280" r:id="rId9"/>
    <p:sldId id="292" r:id="rId10"/>
    <p:sldId id="282" r:id="rId11"/>
    <p:sldId id="293" r:id="rId12"/>
    <p:sldId id="285" r:id="rId13"/>
    <p:sldId id="298" r:id="rId14"/>
    <p:sldId id="295" r:id="rId15"/>
    <p:sldId id="296" r:id="rId16"/>
    <p:sldId id="289" r:id="rId17"/>
    <p:sldId id="290" r:id="rId18"/>
    <p:sldId id="291" r:id="rId19"/>
    <p:sldId id="297" r:id="rId20"/>
    <p:sldId id="299" r:id="rId21"/>
    <p:sldId id="300" r:id="rId22"/>
    <p:sldId id="302" r:id="rId23"/>
    <p:sldId id="301" r:id="rId24"/>
    <p:sldId id="303" r:id="rId25"/>
    <p:sldId id="304" r:id="rId26"/>
    <p:sldId id="305" r:id="rId27"/>
    <p:sldId id="306" r:id="rId28"/>
    <p:sldId id="307" r:id="rId29"/>
    <p:sldId id="308" r:id="rId30"/>
    <p:sldId id="309" r:id="rId31"/>
    <p:sldId id="310" r:id="rId32"/>
    <p:sldId id="338" r:id="rId33"/>
    <p:sldId id="311" r:id="rId34"/>
    <p:sldId id="312" r:id="rId35"/>
    <p:sldId id="313" r:id="rId36"/>
    <p:sldId id="317" r:id="rId37"/>
    <p:sldId id="318" r:id="rId38"/>
    <p:sldId id="319" r:id="rId39"/>
    <p:sldId id="320" r:id="rId40"/>
    <p:sldId id="321" r:id="rId41"/>
    <p:sldId id="322" r:id="rId42"/>
    <p:sldId id="323" r:id="rId43"/>
    <p:sldId id="324" r:id="rId44"/>
    <p:sldId id="325" r:id="rId45"/>
    <p:sldId id="326" r:id="rId46"/>
    <p:sldId id="327" r:id="rId47"/>
    <p:sldId id="328" r:id="rId48"/>
    <p:sldId id="329" r:id="rId49"/>
    <p:sldId id="330" r:id="rId50"/>
    <p:sldId id="331" r:id="rId51"/>
    <p:sldId id="333" r:id="rId52"/>
    <p:sldId id="332" r:id="rId53"/>
    <p:sldId id="334" r:id="rId54"/>
    <p:sldId id="314" r:id="rId55"/>
    <p:sldId id="335" r:id="rId56"/>
    <p:sldId id="315" r:id="rId57"/>
    <p:sldId id="337" r:id="rId58"/>
    <p:sldId id="316" r:id="rId59"/>
    <p:sldId id="336" r:id="rId60"/>
    <p:sldId id="496"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41"/>
            <p14:sldId id="257"/>
            <p14:sldId id="275"/>
            <p14:sldId id="276"/>
            <p14:sldId id="277"/>
            <p14:sldId id="279"/>
            <p14:sldId id="280"/>
            <p14:sldId id="292"/>
            <p14:sldId id="282"/>
            <p14:sldId id="293"/>
            <p14:sldId id="285"/>
            <p14:sldId id="298"/>
            <p14:sldId id="295"/>
            <p14:sldId id="296"/>
            <p14:sldId id="289"/>
            <p14:sldId id="290"/>
            <p14:sldId id="291"/>
            <p14:sldId id="297"/>
            <p14:sldId id="299"/>
            <p14:sldId id="300"/>
            <p14:sldId id="302"/>
            <p14:sldId id="301"/>
            <p14:sldId id="303"/>
            <p14:sldId id="304"/>
            <p14:sldId id="305"/>
            <p14:sldId id="306"/>
            <p14:sldId id="307"/>
            <p14:sldId id="308"/>
            <p14:sldId id="309"/>
            <p14:sldId id="310"/>
            <p14:sldId id="338"/>
            <p14:sldId id="311"/>
            <p14:sldId id="312"/>
            <p14:sldId id="313"/>
            <p14:sldId id="317"/>
            <p14:sldId id="318"/>
            <p14:sldId id="319"/>
            <p14:sldId id="320"/>
            <p14:sldId id="321"/>
            <p14:sldId id="322"/>
            <p14:sldId id="323"/>
            <p14:sldId id="324"/>
            <p14:sldId id="325"/>
            <p14:sldId id="326"/>
            <p14:sldId id="327"/>
            <p14:sldId id="328"/>
            <p14:sldId id="329"/>
            <p14:sldId id="330"/>
            <p14:sldId id="331"/>
            <p14:sldId id="333"/>
            <p14:sldId id="332"/>
            <p14:sldId id="334"/>
            <p14:sldId id="314"/>
            <p14:sldId id="335"/>
            <p14:sldId id="315"/>
            <p14:sldId id="337"/>
            <p14:sldId id="316"/>
            <p14:sldId id="336"/>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3</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296436-1AED-D22B-69A9-6E14D07B28D5}"/>
              </a:ext>
            </a:extLst>
          </p:cNvPr>
          <p:cNvSpPr>
            <a:spLocks noGrp="1"/>
          </p:cNvSpPr>
          <p:nvPr>
            <p:ph type="title"/>
          </p:nvPr>
        </p:nvSpPr>
        <p:spPr>
          <a:xfrm>
            <a:off x="838200" y="1029254"/>
            <a:ext cx="10515600" cy="2852737"/>
          </a:xfrm>
        </p:spPr>
        <p:txBody>
          <a:bodyPr>
            <a:normAutofit/>
          </a:bodyPr>
          <a:lstStyle/>
          <a:p>
            <a:pPr algn="ctr"/>
            <a:r>
              <a:rPr lang="en-US" sz="4400" b="1" dirty="0">
                <a:effectLst/>
                <a:latin typeface="Alexandria" pitchFamily="2" charset="-78"/>
                <a:cs typeface="Alexandria" pitchFamily="2" charset="-78"/>
              </a:rPr>
              <a:t>Digital Currency</a:t>
            </a:r>
            <a:endParaRPr lang="en-EG" sz="4400" b="1" dirty="0">
              <a:latin typeface="Alexandria" pitchFamily="2" charset="-78"/>
              <a:cs typeface="Alexandria" pitchFamily="2" charset="-78"/>
            </a:endParaRPr>
          </a:p>
        </p:txBody>
      </p:sp>
    </p:spTree>
    <p:extLst>
      <p:ext uri="{BB962C8B-B14F-4D97-AF65-F5344CB8AC3E}">
        <p14:creationId xmlns:p14="http://schemas.microsoft.com/office/powerpoint/2010/main" val="587549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8F7A3-89D3-5D06-A8B0-CAA59A971C07}"/>
              </a:ext>
            </a:extLst>
          </p:cNvPr>
          <p:cNvSpPr>
            <a:spLocks noGrp="1"/>
          </p:cNvSpPr>
          <p:nvPr>
            <p:ph type="title"/>
          </p:nvPr>
        </p:nvSpPr>
        <p:spPr/>
        <p:txBody>
          <a:bodyPr/>
          <a:lstStyle/>
          <a:p>
            <a:r>
              <a:rPr lang="en-EG" dirty="0"/>
              <a:t>Digital Assets</a:t>
            </a:r>
          </a:p>
        </p:txBody>
      </p:sp>
      <p:sp>
        <p:nvSpPr>
          <p:cNvPr id="3" name="Content Placeholder 2">
            <a:extLst>
              <a:ext uri="{FF2B5EF4-FFF2-40B4-BE49-F238E27FC236}">
                <a16:creationId xmlns:a16="http://schemas.microsoft.com/office/drawing/2014/main" id="{998EB5D6-69EF-D591-B122-79BEE259C569}"/>
              </a:ext>
            </a:extLst>
          </p:cNvPr>
          <p:cNvSpPr>
            <a:spLocks noGrp="1"/>
          </p:cNvSpPr>
          <p:nvPr>
            <p:ph idx="1"/>
          </p:nvPr>
        </p:nvSpPr>
        <p:spPr>
          <a:xfrm>
            <a:off x="838200" y="1439917"/>
            <a:ext cx="10515600" cy="4737046"/>
          </a:xfrm>
        </p:spPr>
        <p:txBody>
          <a:bodyPr>
            <a:normAutofit/>
          </a:bodyPr>
          <a:lstStyle/>
          <a:p>
            <a:pPr algn="just"/>
            <a:r>
              <a:rPr lang="en-US" b="0" i="0" u="none" strike="noStrike" dirty="0">
                <a:solidFill>
                  <a:srgbClr val="1B1B1B"/>
                </a:solidFill>
                <a:effectLst/>
              </a:rPr>
              <a:t>Digital assets are broadly defined as any digital representation of value which is recorded on a cryptographically secured distributed ledger or any similar technology as specified by the Secretary.</a:t>
            </a:r>
          </a:p>
          <a:p>
            <a:pPr lvl="1" algn="just"/>
            <a:r>
              <a:rPr lang="en-US" b="0" i="0" u="none" strike="noStrike" dirty="0">
                <a:solidFill>
                  <a:srgbClr val="1B1B1B"/>
                </a:solidFill>
                <a:effectLst/>
              </a:rPr>
              <a:t>Digital assets include (but are not limited to):</a:t>
            </a:r>
          </a:p>
          <a:p>
            <a:pPr lvl="1" algn="just"/>
            <a:r>
              <a:rPr lang="en-US" b="0" i="0" u="none" strike="noStrike" dirty="0">
                <a:solidFill>
                  <a:srgbClr val="1B1B1B"/>
                </a:solidFill>
                <a:effectLst/>
              </a:rPr>
              <a:t>Convertible virtual currency and cryptocurrency</a:t>
            </a:r>
          </a:p>
          <a:p>
            <a:pPr lvl="1" algn="just"/>
            <a:r>
              <a:rPr lang="en-US" b="0" i="0" u="none" strike="noStrike" dirty="0" err="1">
                <a:solidFill>
                  <a:srgbClr val="1B1B1B"/>
                </a:solidFill>
                <a:effectLst/>
              </a:rPr>
              <a:t>Stablecoins</a:t>
            </a:r>
            <a:endParaRPr lang="en-US" b="0" i="0" u="none" strike="noStrike" dirty="0">
              <a:solidFill>
                <a:srgbClr val="1B1B1B"/>
              </a:solidFill>
              <a:effectLst/>
            </a:endParaRPr>
          </a:p>
          <a:p>
            <a:pPr lvl="1" algn="just"/>
            <a:r>
              <a:rPr lang="en-US" b="0" i="0" u="none" strike="noStrike" dirty="0">
                <a:solidFill>
                  <a:srgbClr val="1B1B1B"/>
                </a:solidFill>
                <a:effectLst/>
              </a:rPr>
              <a:t>Non-fungible tokens (NFTs)</a:t>
            </a:r>
          </a:p>
          <a:p>
            <a:pPr algn="just"/>
            <a:r>
              <a:rPr lang="en-US" b="0" i="0" u="none" strike="noStrike" dirty="0">
                <a:solidFill>
                  <a:srgbClr val="1B1B1B"/>
                </a:solidFill>
                <a:effectLst/>
              </a:rPr>
              <a:t>Digital assets are not real currency (also known as “fiat”) because they are not the coin and paper money of the United States or a foreign country and are not digitally issued by a government’s central bank.  </a:t>
            </a:r>
          </a:p>
          <a:p>
            <a:pPr algn="just"/>
            <a:r>
              <a:rPr lang="en-US" b="0" i="0" u="none" strike="noStrike" dirty="0">
                <a:solidFill>
                  <a:srgbClr val="1B1B1B"/>
                </a:solidFill>
                <a:effectLst/>
              </a:rPr>
              <a:t>A digital asset that has an equivalent value in real currency, or acts as a substitute for real currency, has been referred to as convertible virtual currency.</a:t>
            </a:r>
          </a:p>
          <a:p>
            <a:pPr algn="just"/>
            <a:r>
              <a:rPr lang="en-US" b="0" i="0" u="none" strike="noStrike" dirty="0">
                <a:solidFill>
                  <a:srgbClr val="1B1B1B"/>
                </a:solidFill>
                <a:effectLst/>
              </a:rPr>
              <a:t>A cryptocurrency is an example of a convertible virtual currency that can be used as payment for goods and services, digitally traded between users, and exchanged for or into real currencies or digital assets.</a:t>
            </a:r>
          </a:p>
          <a:p>
            <a:pPr algn="just"/>
            <a:endParaRPr lang="en-EG" dirty="0"/>
          </a:p>
        </p:txBody>
      </p:sp>
    </p:spTree>
    <p:extLst>
      <p:ext uri="{BB962C8B-B14F-4D97-AF65-F5344CB8AC3E}">
        <p14:creationId xmlns:p14="http://schemas.microsoft.com/office/powerpoint/2010/main" val="1864733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DE45A-5339-22CB-F021-CB2CFE45018C}"/>
              </a:ext>
            </a:extLst>
          </p:cNvPr>
          <p:cNvSpPr>
            <a:spLocks noGrp="1"/>
          </p:cNvSpPr>
          <p:nvPr>
            <p:ph type="title"/>
          </p:nvPr>
        </p:nvSpPr>
        <p:spPr/>
        <p:txBody>
          <a:bodyPr/>
          <a:lstStyle/>
          <a:p>
            <a:r>
              <a:rPr lang="en-EG" dirty="0">
                <a:latin typeface="Alexandria" pitchFamily="2" charset="-78"/>
                <a:cs typeface="Alexandria" pitchFamily="2" charset="-78"/>
              </a:rPr>
              <a:t>Digital Currency</a:t>
            </a:r>
          </a:p>
        </p:txBody>
      </p:sp>
      <p:sp>
        <p:nvSpPr>
          <p:cNvPr id="3" name="Content Placeholder 2">
            <a:extLst>
              <a:ext uri="{FF2B5EF4-FFF2-40B4-BE49-F238E27FC236}">
                <a16:creationId xmlns:a16="http://schemas.microsoft.com/office/drawing/2014/main" id="{8BBA7A20-8D26-27D7-F94B-F22BDFBC4513}"/>
              </a:ext>
            </a:extLst>
          </p:cNvPr>
          <p:cNvSpPr>
            <a:spLocks noGrp="1"/>
          </p:cNvSpPr>
          <p:nvPr>
            <p:ph idx="1"/>
          </p:nvPr>
        </p:nvSpPr>
        <p:spPr>
          <a:xfrm>
            <a:off x="838200" y="1690688"/>
            <a:ext cx="10515600" cy="4486275"/>
          </a:xfrm>
        </p:spPr>
        <p:txBody>
          <a:bodyPr>
            <a:normAutofit/>
          </a:bodyPr>
          <a:lstStyle/>
          <a:p>
            <a:pPr algn="just"/>
            <a:r>
              <a:rPr lang="en-US" dirty="0">
                <a:latin typeface="Alexandria" pitchFamily="2" charset="-78"/>
                <a:cs typeface="Alexandria" pitchFamily="2" charset="-78"/>
              </a:rPr>
              <a:t>Digital currencies are currencies that are only accessible with computers or mobile phones because they only exist in electronic form.</a:t>
            </a:r>
          </a:p>
          <a:p>
            <a:pPr algn="just"/>
            <a:r>
              <a:rPr lang="en-US" dirty="0">
                <a:latin typeface="Alexandria" pitchFamily="2" charset="-78"/>
                <a:cs typeface="Alexandria" pitchFamily="2" charset="-78"/>
              </a:rPr>
              <a:t>Typical digital currencies do not require intermediaries and are often the cheapest method for trading currencies.</a:t>
            </a:r>
          </a:p>
          <a:p>
            <a:pPr algn="just"/>
            <a:r>
              <a:rPr lang="en-US" dirty="0">
                <a:latin typeface="Alexandria" pitchFamily="2" charset="-78"/>
                <a:cs typeface="Alexandria" pitchFamily="2" charset="-78"/>
              </a:rPr>
              <a:t>All cryptocurrencies are digital currencies, but not all digital currencies are cryptocurrencies.</a:t>
            </a:r>
          </a:p>
          <a:p>
            <a:pPr algn="just"/>
            <a:r>
              <a:rPr lang="en-US" dirty="0">
                <a:latin typeface="Alexandria" pitchFamily="2" charset="-78"/>
                <a:cs typeface="Alexandria" pitchFamily="2" charset="-78"/>
              </a:rPr>
              <a:t>Some of the advantages of digital currencies are that they enable seamless transfer of value and can make transaction costs cheaper. </a:t>
            </a:r>
          </a:p>
          <a:p>
            <a:pPr algn="just"/>
            <a:r>
              <a:rPr lang="en-US" dirty="0">
                <a:latin typeface="Alexandria" pitchFamily="2" charset="-78"/>
                <a:cs typeface="Alexandria" pitchFamily="2" charset="-78"/>
              </a:rPr>
              <a:t>Some of the disadvantages of digital currencies are that they can volatile to trade and are susceptible to hacks.</a:t>
            </a:r>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2546959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9A4CC-DF4D-9881-3904-338BE71114DF}"/>
              </a:ext>
            </a:extLst>
          </p:cNvPr>
          <p:cNvSpPr>
            <a:spLocks noGrp="1"/>
          </p:cNvSpPr>
          <p:nvPr>
            <p:ph type="title"/>
          </p:nvPr>
        </p:nvSpPr>
        <p:spPr/>
        <p:txBody>
          <a:bodyPr/>
          <a:lstStyle/>
          <a:p>
            <a:r>
              <a:rPr lang="en-EG" dirty="0">
                <a:latin typeface="Alexandria" pitchFamily="2" charset="-78"/>
                <a:cs typeface="Alexandria" pitchFamily="2" charset="-78"/>
              </a:rPr>
              <a:t>Digital Currency</a:t>
            </a:r>
            <a:endParaRPr lang="en-EG" dirty="0"/>
          </a:p>
        </p:txBody>
      </p:sp>
      <p:sp>
        <p:nvSpPr>
          <p:cNvPr id="3" name="Content Placeholder 2">
            <a:extLst>
              <a:ext uri="{FF2B5EF4-FFF2-40B4-BE49-F238E27FC236}">
                <a16:creationId xmlns:a16="http://schemas.microsoft.com/office/drawing/2014/main" id="{EF43B274-452C-2651-E2EC-96BB5436AC63}"/>
              </a:ext>
            </a:extLst>
          </p:cNvPr>
          <p:cNvSpPr>
            <a:spLocks noGrp="1"/>
          </p:cNvSpPr>
          <p:nvPr>
            <p:ph idx="1"/>
          </p:nvPr>
        </p:nvSpPr>
        <p:spPr>
          <a:xfrm>
            <a:off x="838200" y="1597572"/>
            <a:ext cx="10515600" cy="4579391"/>
          </a:xfrm>
        </p:spPr>
        <p:txBody>
          <a:bodyPr>
            <a:normAutofit/>
          </a:bodyPr>
          <a:lstStyle/>
          <a:p>
            <a:pPr algn="just"/>
            <a:r>
              <a:rPr lang="en-US" b="0" i="0" u="none" strike="noStrike" dirty="0">
                <a:solidFill>
                  <a:srgbClr val="111111"/>
                </a:solidFill>
                <a:effectLst/>
                <a:latin typeface="SourceSansPro"/>
              </a:rPr>
              <a:t>Digital currencies do not have physical attributes and are available only in digital form.</a:t>
            </a:r>
          </a:p>
          <a:p>
            <a:pPr algn="just"/>
            <a:r>
              <a:rPr lang="en-US" b="0" i="0" u="none" strike="noStrike" dirty="0">
                <a:solidFill>
                  <a:srgbClr val="111111"/>
                </a:solidFill>
                <a:effectLst/>
                <a:latin typeface="SourceSansPro"/>
              </a:rPr>
              <a:t> Transactions involving digital currencies are made using computers or electronic wallets connected to the internet or designated networks. In contrast, physical currencies, such as banknotes and minted coins, are tangible, meaning they have definite physical attributes and characteristics. </a:t>
            </a:r>
          </a:p>
          <a:p>
            <a:pPr algn="just"/>
            <a:r>
              <a:rPr lang="en-US" b="0" i="0" u="none" strike="noStrike" dirty="0">
                <a:solidFill>
                  <a:srgbClr val="111111"/>
                </a:solidFill>
                <a:effectLst/>
                <a:latin typeface="SourceSansPro"/>
              </a:rPr>
              <a:t>Transactions involving such currencies are made possible only when their holders have physical possession of these currencies.</a:t>
            </a:r>
          </a:p>
          <a:p>
            <a:pPr algn="just"/>
            <a:r>
              <a:rPr lang="en-US" b="0" i="0" u="none" strike="noStrike" dirty="0">
                <a:solidFill>
                  <a:srgbClr val="111111"/>
                </a:solidFill>
                <a:effectLst/>
                <a:latin typeface="SourceSansPro"/>
              </a:rPr>
              <a:t>Digital currencies have utility similar to physical currencies. </a:t>
            </a:r>
          </a:p>
          <a:p>
            <a:pPr algn="just"/>
            <a:r>
              <a:rPr lang="en-US" b="0" i="0" u="none" strike="noStrike" dirty="0">
                <a:solidFill>
                  <a:srgbClr val="111111"/>
                </a:solidFill>
                <a:effectLst/>
                <a:latin typeface="SourceSansPro"/>
              </a:rPr>
              <a:t>They can be used to purchase goods and pay for services. </a:t>
            </a:r>
          </a:p>
          <a:p>
            <a:pPr algn="just"/>
            <a:r>
              <a:rPr lang="en-US" b="0" i="0" u="none" strike="noStrike" dirty="0">
                <a:solidFill>
                  <a:srgbClr val="111111"/>
                </a:solidFill>
                <a:effectLst/>
                <a:latin typeface="SourceSansPro"/>
              </a:rPr>
              <a:t>They can also find restricted use among certain online communities, such as gaming sites, gambling portals, or social networks.</a:t>
            </a:r>
          </a:p>
          <a:p>
            <a:pPr algn="just"/>
            <a:r>
              <a:rPr lang="en-US" b="0" i="0" u="none" strike="noStrike" dirty="0">
                <a:solidFill>
                  <a:srgbClr val="111111"/>
                </a:solidFill>
                <a:effectLst/>
                <a:latin typeface="SourceSansPro"/>
              </a:rPr>
              <a:t>Digital currencies also enable instant transactions that can be seamlessly executed across borders. </a:t>
            </a:r>
          </a:p>
          <a:p>
            <a:pPr algn="just"/>
            <a:r>
              <a:rPr lang="en-US" b="0" i="0" u="none" strike="noStrike" dirty="0">
                <a:solidFill>
                  <a:srgbClr val="111111"/>
                </a:solidFill>
                <a:effectLst/>
                <a:latin typeface="SourceSansPro"/>
              </a:rPr>
              <a:t>For instance, it is possible for a person located in the United States to make payments in digital currency to a counterparty residing in Singapore, provided they are both connected to the same network.</a:t>
            </a:r>
          </a:p>
          <a:p>
            <a:pPr algn="just"/>
            <a:endParaRPr lang="en-EG" dirty="0"/>
          </a:p>
        </p:txBody>
      </p:sp>
    </p:spTree>
    <p:extLst>
      <p:ext uri="{BB962C8B-B14F-4D97-AF65-F5344CB8AC3E}">
        <p14:creationId xmlns:p14="http://schemas.microsoft.com/office/powerpoint/2010/main" val="305686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4B1A0-A1F4-3EB5-024B-148DB6BEC2F4}"/>
              </a:ext>
            </a:extLst>
          </p:cNvPr>
          <p:cNvSpPr>
            <a:spLocks noGrp="1"/>
          </p:cNvSpPr>
          <p:nvPr>
            <p:ph type="title"/>
          </p:nvPr>
        </p:nvSpPr>
        <p:spPr/>
        <p:txBody>
          <a:bodyPr/>
          <a:lstStyle/>
          <a:p>
            <a:r>
              <a:rPr lang="en-US" b="1" i="0" u="none" strike="noStrike" dirty="0">
                <a:solidFill>
                  <a:srgbClr val="111111"/>
                </a:solidFill>
                <a:effectLst/>
                <a:latin typeface="Cabin-semi-bold"/>
              </a:rPr>
              <a:t>Characteristics of Digital Currencies </a:t>
            </a:r>
            <a:endParaRPr lang="en-EG" dirty="0"/>
          </a:p>
        </p:txBody>
      </p:sp>
      <p:sp>
        <p:nvSpPr>
          <p:cNvPr id="3" name="Content Placeholder 2">
            <a:extLst>
              <a:ext uri="{FF2B5EF4-FFF2-40B4-BE49-F238E27FC236}">
                <a16:creationId xmlns:a16="http://schemas.microsoft.com/office/drawing/2014/main" id="{111C3116-0DF1-DF0A-77AC-52FB3F0EF026}"/>
              </a:ext>
            </a:extLst>
          </p:cNvPr>
          <p:cNvSpPr>
            <a:spLocks noGrp="1"/>
          </p:cNvSpPr>
          <p:nvPr>
            <p:ph idx="1"/>
          </p:nvPr>
        </p:nvSpPr>
        <p:spPr>
          <a:xfrm>
            <a:off x="838200" y="1615418"/>
            <a:ext cx="10515600" cy="4351338"/>
          </a:xfrm>
        </p:spPr>
        <p:txBody>
          <a:bodyPr/>
          <a:lstStyle/>
          <a:p>
            <a:pPr algn="just"/>
            <a:r>
              <a:rPr lang="en-US" dirty="0">
                <a:solidFill>
                  <a:srgbClr val="111111"/>
                </a:solidFill>
              </a:rPr>
              <a:t>D</a:t>
            </a:r>
            <a:r>
              <a:rPr lang="en-US" b="0" i="0" u="none" strike="noStrike" dirty="0">
                <a:solidFill>
                  <a:srgbClr val="111111"/>
                </a:solidFill>
                <a:effectLst/>
              </a:rPr>
              <a:t>igital currencies only exist in digital form. </a:t>
            </a:r>
          </a:p>
          <a:p>
            <a:pPr algn="just"/>
            <a:r>
              <a:rPr lang="en-US" b="0" i="0" u="none" strike="noStrike" dirty="0">
                <a:solidFill>
                  <a:srgbClr val="111111"/>
                </a:solidFill>
                <a:effectLst/>
              </a:rPr>
              <a:t>They do not have a physical equivalent. </a:t>
            </a:r>
          </a:p>
          <a:p>
            <a:pPr algn="just"/>
            <a:r>
              <a:rPr lang="en-US" b="0" i="0" u="none" strike="noStrike" dirty="0">
                <a:solidFill>
                  <a:srgbClr val="111111"/>
                </a:solidFill>
                <a:effectLst/>
              </a:rPr>
              <a:t>Digital currencies can be centralized or decentralized. </a:t>
            </a:r>
          </a:p>
          <a:p>
            <a:pPr algn="just"/>
            <a:r>
              <a:rPr lang="en-US" b="0" i="0" u="none" strike="noStrike" dirty="0">
                <a:solidFill>
                  <a:srgbClr val="111111"/>
                </a:solidFill>
                <a:effectLst/>
              </a:rPr>
              <a:t>Fiat currency, which exists in physical form, is a centralized system of production and distribution by a central bank and government agencies. </a:t>
            </a:r>
          </a:p>
          <a:p>
            <a:pPr algn="just"/>
            <a:r>
              <a:rPr lang="en-US" b="0" i="0" u="none" strike="noStrike" dirty="0">
                <a:solidFill>
                  <a:srgbClr val="111111"/>
                </a:solidFill>
                <a:effectLst/>
              </a:rPr>
              <a:t>Prominent cryptocurrencies, such as Bitcoin and Ethereum, are examples of decentralized digital currency systems.</a:t>
            </a:r>
          </a:p>
          <a:p>
            <a:pPr algn="just"/>
            <a:r>
              <a:rPr lang="en-US" b="0" i="0" u="none" strike="noStrike" dirty="0">
                <a:solidFill>
                  <a:srgbClr val="111111"/>
                </a:solidFill>
                <a:effectLst/>
              </a:rPr>
              <a:t>Digital currencies can transfer value.</a:t>
            </a:r>
          </a:p>
          <a:p>
            <a:pPr algn="just"/>
            <a:r>
              <a:rPr lang="en-US" b="0" i="0" u="none" strike="noStrike" dirty="0">
                <a:solidFill>
                  <a:srgbClr val="111111"/>
                </a:solidFill>
                <a:effectLst/>
              </a:rPr>
              <a:t> Using digital currencies requires a mental shift in the existing framework for currencies, where they are associated with sale and purchase transactions for goods and services.</a:t>
            </a:r>
          </a:p>
          <a:p>
            <a:pPr algn="just"/>
            <a:r>
              <a:rPr lang="en-US" b="0" i="0" u="none" strike="noStrike" dirty="0">
                <a:solidFill>
                  <a:srgbClr val="111111"/>
                </a:solidFill>
                <a:effectLst/>
              </a:rPr>
              <a:t>Digital currencies, however, extend the concept.</a:t>
            </a:r>
          </a:p>
          <a:p>
            <a:pPr algn="just"/>
            <a:r>
              <a:rPr lang="en-US" b="0" i="0" u="none" strike="noStrike" dirty="0">
                <a:solidFill>
                  <a:srgbClr val="111111"/>
                </a:solidFill>
                <a:effectLst/>
              </a:rPr>
              <a:t> For example, a gaming network token can extend the life of a player or provide them with extra superpowers. </a:t>
            </a:r>
          </a:p>
          <a:p>
            <a:pPr algn="just"/>
            <a:r>
              <a:rPr lang="en-US" b="0" i="0" u="none" strike="noStrike" dirty="0">
                <a:solidFill>
                  <a:srgbClr val="111111"/>
                </a:solidFill>
                <a:effectLst/>
              </a:rPr>
              <a:t>This is not a purchase or sale transaction but, instead, represents a transfer of value.</a:t>
            </a: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3308860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450D-D018-757E-04C7-06D7DA334DC5}"/>
              </a:ext>
            </a:extLst>
          </p:cNvPr>
          <p:cNvSpPr>
            <a:spLocks noGrp="1"/>
          </p:cNvSpPr>
          <p:nvPr>
            <p:ph type="title"/>
          </p:nvPr>
        </p:nvSpPr>
        <p:spPr/>
        <p:txBody>
          <a:bodyPr/>
          <a:lstStyle/>
          <a:p>
            <a:r>
              <a:rPr lang="en-US" b="1" i="0" u="none" strike="noStrike" dirty="0">
                <a:solidFill>
                  <a:srgbClr val="111111"/>
                </a:solidFill>
                <a:effectLst/>
              </a:rPr>
              <a:t>Types of Digital Currencies </a:t>
            </a:r>
            <a:endParaRPr lang="en-EG" dirty="0"/>
          </a:p>
        </p:txBody>
      </p:sp>
      <p:sp>
        <p:nvSpPr>
          <p:cNvPr id="3" name="Content Placeholder 2">
            <a:extLst>
              <a:ext uri="{FF2B5EF4-FFF2-40B4-BE49-F238E27FC236}">
                <a16:creationId xmlns:a16="http://schemas.microsoft.com/office/drawing/2014/main" id="{87E82723-3017-9E37-EC33-90E58E3A84F1}"/>
              </a:ext>
            </a:extLst>
          </p:cNvPr>
          <p:cNvSpPr>
            <a:spLocks noGrp="1"/>
          </p:cNvSpPr>
          <p:nvPr>
            <p:ph idx="1"/>
          </p:nvPr>
        </p:nvSpPr>
        <p:spPr>
          <a:xfrm>
            <a:off x="838200" y="1594398"/>
            <a:ext cx="10515600" cy="4351338"/>
          </a:xfrm>
        </p:spPr>
        <p:txBody>
          <a:bodyPr/>
          <a:lstStyle/>
          <a:p>
            <a:pPr algn="l"/>
            <a:r>
              <a:rPr lang="en-US" b="0" i="0" u="none" strike="noStrike" dirty="0">
                <a:solidFill>
                  <a:srgbClr val="111111"/>
                </a:solidFill>
                <a:effectLst/>
              </a:rPr>
              <a:t>Digital currency is an overarching term that can be used to describe different types of currencies that exist in the electronic realm. </a:t>
            </a:r>
          </a:p>
          <a:p>
            <a:pPr marL="0" indent="0" algn="l">
              <a:buNone/>
            </a:pPr>
            <a:endParaRPr lang="en-US" b="0" i="0" u="none" strike="noStrike" dirty="0">
              <a:solidFill>
                <a:srgbClr val="111111"/>
              </a:solidFill>
              <a:effectLst/>
            </a:endParaRPr>
          </a:p>
          <a:p>
            <a:pPr algn="l"/>
            <a:r>
              <a:rPr lang="en-US" b="1" i="0" u="none" strike="noStrike" dirty="0">
                <a:solidFill>
                  <a:schemeClr val="accent1">
                    <a:lumMod val="75000"/>
                  </a:schemeClr>
                </a:solidFill>
                <a:effectLst/>
              </a:rPr>
              <a:t>Broadly, there are three different types of currencies:</a:t>
            </a:r>
          </a:p>
          <a:p>
            <a:pPr lvl="1"/>
            <a:r>
              <a:rPr lang="en-US" b="0" i="0" u="none" strike="noStrike" dirty="0">
                <a:solidFill>
                  <a:srgbClr val="111111"/>
                </a:solidFill>
                <a:effectLst/>
              </a:rPr>
              <a:t>Cryptocurrencies </a:t>
            </a:r>
          </a:p>
          <a:p>
            <a:pPr lvl="1"/>
            <a:r>
              <a:rPr lang="en-US" b="0" i="0" u="none" strike="noStrike" dirty="0">
                <a:solidFill>
                  <a:srgbClr val="111111"/>
                </a:solidFill>
                <a:effectLst/>
              </a:rPr>
              <a:t>Central Bank Digital Currencies</a:t>
            </a:r>
          </a:p>
          <a:p>
            <a:pPr lvl="1"/>
            <a:r>
              <a:rPr lang="en-US" b="0" i="0" u="none" strike="noStrike" dirty="0">
                <a:solidFill>
                  <a:srgbClr val="111111"/>
                </a:solidFill>
                <a:effectLst/>
              </a:rPr>
              <a:t>Virtual Currencies  </a:t>
            </a:r>
          </a:p>
          <a:p>
            <a:endParaRPr lang="en-EG" dirty="0"/>
          </a:p>
        </p:txBody>
      </p:sp>
    </p:spTree>
    <p:extLst>
      <p:ext uri="{BB962C8B-B14F-4D97-AF65-F5344CB8AC3E}">
        <p14:creationId xmlns:p14="http://schemas.microsoft.com/office/powerpoint/2010/main" val="1511431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A1D9-C192-8908-9073-4522B1D081D0}"/>
              </a:ext>
            </a:extLst>
          </p:cNvPr>
          <p:cNvSpPr>
            <a:spLocks noGrp="1"/>
          </p:cNvSpPr>
          <p:nvPr>
            <p:ph type="title"/>
          </p:nvPr>
        </p:nvSpPr>
        <p:spPr/>
        <p:txBody>
          <a:bodyPr/>
          <a:lstStyle/>
          <a:p>
            <a:r>
              <a:rPr lang="en-US" i="0" u="none" strike="noStrike" dirty="0">
                <a:solidFill>
                  <a:srgbClr val="111111"/>
                </a:solidFill>
                <a:effectLst/>
              </a:rPr>
              <a:t>Cryptocurrencies </a:t>
            </a:r>
            <a:endParaRPr lang="en-EG" dirty="0"/>
          </a:p>
        </p:txBody>
      </p:sp>
      <p:sp>
        <p:nvSpPr>
          <p:cNvPr id="3" name="Content Placeholder 2">
            <a:extLst>
              <a:ext uri="{FF2B5EF4-FFF2-40B4-BE49-F238E27FC236}">
                <a16:creationId xmlns:a16="http://schemas.microsoft.com/office/drawing/2014/main" id="{61D536FD-C8AB-1B86-7564-A3D51AD19D27}"/>
              </a:ext>
            </a:extLst>
          </p:cNvPr>
          <p:cNvSpPr>
            <a:spLocks noGrp="1"/>
          </p:cNvSpPr>
          <p:nvPr>
            <p:ph idx="1"/>
          </p:nvPr>
        </p:nvSpPr>
        <p:spPr/>
        <p:txBody>
          <a:bodyPr/>
          <a:lstStyle/>
          <a:p>
            <a:pPr algn="just"/>
            <a:r>
              <a:rPr lang="en-US" b="0" i="0" u="none" strike="noStrike" dirty="0">
                <a:solidFill>
                  <a:srgbClr val="111111"/>
                </a:solidFill>
                <a:effectLst/>
              </a:rPr>
              <a:t>Cryptocurrencies are digital currencies that use cryptography to secure and verify transactions in a network.</a:t>
            </a:r>
            <a:endParaRPr lang="en-US" dirty="0">
              <a:solidFill>
                <a:srgbClr val="0000EE"/>
              </a:solidFill>
            </a:endParaRPr>
          </a:p>
          <a:p>
            <a:pPr algn="just"/>
            <a:r>
              <a:rPr lang="en-US" b="0" i="0" u="none" strike="noStrike" dirty="0">
                <a:solidFill>
                  <a:srgbClr val="111111"/>
                </a:solidFill>
                <a:effectLst/>
              </a:rPr>
              <a:t> Cryptography is also used to manage and control the creation of such currencies. </a:t>
            </a:r>
          </a:p>
          <a:p>
            <a:pPr algn="just"/>
            <a:r>
              <a:rPr lang="en-US" b="0" i="0" u="none" strike="noStrike" dirty="0">
                <a:solidFill>
                  <a:srgbClr val="111111"/>
                </a:solidFill>
                <a:effectLst/>
              </a:rPr>
              <a:t>Bitcoin and Ethereum are examples of cryptocurrencies.</a:t>
            </a:r>
          </a:p>
          <a:p>
            <a:pPr algn="just"/>
            <a:r>
              <a:rPr lang="en-US" b="0" i="0" u="none" strike="noStrike" dirty="0">
                <a:solidFill>
                  <a:srgbClr val="111111"/>
                </a:solidFill>
                <a:effectLst/>
              </a:rPr>
              <a:t> Depending on the jurisdiction, cryptocurrencies may or may not be regulated.</a:t>
            </a:r>
          </a:p>
          <a:p>
            <a:pPr algn="just"/>
            <a:endParaRPr lang="en-EG" dirty="0"/>
          </a:p>
        </p:txBody>
      </p:sp>
    </p:spTree>
    <p:extLst>
      <p:ext uri="{BB962C8B-B14F-4D97-AF65-F5344CB8AC3E}">
        <p14:creationId xmlns:p14="http://schemas.microsoft.com/office/powerpoint/2010/main" val="1463820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E81B3-5833-13FD-AD9B-4D0BBF1C17E8}"/>
              </a:ext>
            </a:extLst>
          </p:cNvPr>
          <p:cNvSpPr>
            <a:spLocks noGrp="1"/>
          </p:cNvSpPr>
          <p:nvPr>
            <p:ph type="title"/>
          </p:nvPr>
        </p:nvSpPr>
        <p:spPr/>
        <p:txBody>
          <a:bodyPr/>
          <a:lstStyle/>
          <a:p>
            <a:r>
              <a:rPr lang="en-EG" b="0" i="0" u="none" strike="noStrike" dirty="0">
                <a:solidFill>
                  <a:srgbClr val="111111"/>
                </a:solidFill>
                <a:effectLst/>
              </a:rPr>
              <a:t>V</a:t>
            </a:r>
            <a:r>
              <a:rPr lang="en-US" b="0" i="0" u="none" strike="noStrike" dirty="0" err="1">
                <a:solidFill>
                  <a:srgbClr val="111111"/>
                </a:solidFill>
                <a:effectLst/>
              </a:rPr>
              <a:t>irtual</a:t>
            </a:r>
            <a:r>
              <a:rPr lang="en-US" b="0" i="0" u="none" strike="noStrike" dirty="0">
                <a:solidFill>
                  <a:srgbClr val="111111"/>
                </a:solidFill>
                <a:effectLst/>
              </a:rPr>
              <a:t> Currencies </a:t>
            </a:r>
            <a:endParaRPr lang="en-EG" dirty="0"/>
          </a:p>
        </p:txBody>
      </p:sp>
      <p:sp>
        <p:nvSpPr>
          <p:cNvPr id="3" name="Content Placeholder 2">
            <a:extLst>
              <a:ext uri="{FF2B5EF4-FFF2-40B4-BE49-F238E27FC236}">
                <a16:creationId xmlns:a16="http://schemas.microsoft.com/office/drawing/2014/main" id="{CE604914-A8AA-56CA-7DBD-096E4C1AB94A}"/>
              </a:ext>
            </a:extLst>
          </p:cNvPr>
          <p:cNvSpPr>
            <a:spLocks noGrp="1"/>
          </p:cNvSpPr>
          <p:nvPr>
            <p:ph idx="1"/>
          </p:nvPr>
        </p:nvSpPr>
        <p:spPr/>
        <p:txBody>
          <a:bodyPr/>
          <a:lstStyle/>
          <a:p>
            <a:pPr algn="just"/>
            <a:r>
              <a:rPr lang="en-US" b="0" i="0" u="none" strike="noStrike" dirty="0">
                <a:solidFill>
                  <a:srgbClr val="111111"/>
                </a:solidFill>
                <a:effectLst/>
              </a:rPr>
              <a:t>Virtual currencies are unregulated digital currencies controlled by developers or a founding organization consisting of various stakeholders involved in the process.</a:t>
            </a:r>
            <a:endParaRPr lang="en-US" dirty="0">
              <a:solidFill>
                <a:srgbClr val="0000EE"/>
              </a:solidFill>
            </a:endParaRPr>
          </a:p>
          <a:p>
            <a:pPr algn="just"/>
            <a:r>
              <a:rPr lang="en-US" b="0" i="0" u="none" strike="noStrike" dirty="0">
                <a:solidFill>
                  <a:srgbClr val="111111"/>
                </a:solidFill>
                <a:effectLst/>
              </a:rPr>
              <a:t> Virtual currencies can also be algorithmically controlled by a defined network protocol. </a:t>
            </a:r>
          </a:p>
          <a:p>
            <a:pPr algn="just"/>
            <a:r>
              <a:rPr lang="en-US" b="0" i="0" u="none" strike="noStrike" dirty="0">
                <a:solidFill>
                  <a:srgbClr val="111111"/>
                </a:solidFill>
                <a:effectLst/>
              </a:rPr>
              <a:t>An example of a virtual currency is a gaming network token whose economics is defined and controlled by developers.</a:t>
            </a:r>
          </a:p>
          <a:p>
            <a:pPr algn="just"/>
            <a:endParaRPr lang="en-EG" dirty="0"/>
          </a:p>
        </p:txBody>
      </p:sp>
    </p:spTree>
    <p:extLst>
      <p:ext uri="{BB962C8B-B14F-4D97-AF65-F5344CB8AC3E}">
        <p14:creationId xmlns:p14="http://schemas.microsoft.com/office/powerpoint/2010/main" val="345630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2FFC-853D-D206-D26E-5910EB94DAA7}"/>
              </a:ext>
            </a:extLst>
          </p:cNvPr>
          <p:cNvSpPr>
            <a:spLocks noGrp="1"/>
          </p:cNvSpPr>
          <p:nvPr>
            <p:ph type="title"/>
          </p:nvPr>
        </p:nvSpPr>
        <p:spPr/>
        <p:txBody>
          <a:bodyPr/>
          <a:lstStyle/>
          <a:p>
            <a:r>
              <a:rPr lang="en-US" b="0" i="0" u="none" strike="noStrike" dirty="0">
                <a:solidFill>
                  <a:srgbClr val="111111"/>
                </a:solidFill>
                <a:effectLst/>
              </a:rPr>
              <a:t>Central Bank Digital Currencies </a:t>
            </a:r>
            <a:endParaRPr lang="en-EG" dirty="0"/>
          </a:p>
        </p:txBody>
      </p:sp>
      <p:sp>
        <p:nvSpPr>
          <p:cNvPr id="3" name="Content Placeholder 2">
            <a:extLst>
              <a:ext uri="{FF2B5EF4-FFF2-40B4-BE49-F238E27FC236}">
                <a16:creationId xmlns:a16="http://schemas.microsoft.com/office/drawing/2014/main" id="{824E07FE-27C6-3088-7B9E-85E6DE23B56B}"/>
              </a:ext>
            </a:extLst>
          </p:cNvPr>
          <p:cNvSpPr>
            <a:spLocks noGrp="1"/>
          </p:cNvSpPr>
          <p:nvPr>
            <p:ph idx="1"/>
          </p:nvPr>
        </p:nvSpPr>
        <p:spPr/>
        <p:txBody>
          <a:bodyPr>
            <a:normAutofit lnSpcReduction="10000"/>
          </a:bodyPr>
          <a:lstStyle/>
          <a:p>
            <a:pPr algn="just"/>
            <a:r>
              <a:rPr lang="en-US" b="0" i="0" u="none" strike="noStrike" dirty="0">
                <a:solidFill>
                  <a:srgbClr val="111111"/>
                </a:solidFill>
                <a:effectLst/>
              </a:rPr>
              <a:t>Central Bank Digital Currencies(CBDCs) are regulated digital currencies issued by the central bank of a country. </a:t>
            </a:r>
          </a:p>
          <a:p>
            <a:pPr algn="just"/>
            <a:r>
              <a:rPr lang="en-US" b="0" i="0" u="none" strike="noStrike" dirty="0">
                <a:solidFill>
                  <a:srgbClr val="111111"/>
                </a:solidFill>
                <a:effectLst/>
              </a:rPr>
              <a:t>A </a:t>
            </a:r>
            <a:r>
              <a:rPr lang="en-US" dirty="0">
                <a:solidFill>
                  <a:srgbClr val="111111"/>
                </a:solidFill>
              </a:rPr>
              <a:t>CBDC </a:t>
            </a:r>
            <a:r>
              <a:rPr lang="en-US" b="0" i="0" u="none" strike="noStrike" dirty="0">
                <a:solidFill>
                  <a:srgbClr val="111111"/>
                </a:solidFill>
                <a:effectLst/>
              </a:rPr>
              <a:t>can be a supplement or a replacement to traditional fiat currency. </a:t>
            </a:r>
          </a:p>
          <a:p>
            <a:pPr algn="just"/>
            <a:r>
              <a:rPr lang="en-US" b="0" i="0" u="none" strike="noStrike" dirty="0">
                <a:solidFill>
                  <a:srgbClr val="111111"/>
                </a:solidFill>
                <a:effectLst/>
              </a:rPr>
              <a:t>Unlike fiat currency, which exists in both physical and digital form, a CBDC exists purely in digital form.</a:t>
            </a:r>
          </a:p>
          <a:p>
            <a:pPr algn="just"/>
            <a:r>
              <a:rPr lang="en-US" b="0" i="0" u="none" strike="noStrike" dirty="0">
                <a:solidFill>
                  <a:srgbClr val="111111"/>
                </a:solidFill>
                <a:effectLst/>
              </a:rPr>
              <a:t> England, Sweden, and Uruguay are a few of the nations that are considering plans to launch a digital version of their native fiat currencies.</a:t>
            </a:r>
          </a:p>
          <a:p>
            <a:pPr algn="just"/>
            <a:r>
              <a:rPr lang="en-US" b="0" i="0" u="none" strike="noStrike" dirty="0">
                <a:solidFill>
                  <a:srgbClr val="111111"/>
                </a:solidFill>
                <a:effectLst/>
              </a:rPr>
              <a:t>The use of CBDCs has been suggested as a means of enhancing the speed and security of centralized payment systems, lowering the costs and dangers of handling cash, and promoting greater financial inclusion for people and companies without access to conventional banking services. </a:t>
            </a:r>
          </a:p>
          <a:p>
            <a:pPr algn="just"/>
            <a:r>
              <a:rPr lang="en-US" b="0" i="0" u="none" strike="noStrike" dirty="0">
                <a:solidFill>
                  <a:srgbClr val="111111"/>
                </a:solidFill>
                <a:effectLst/>
              </a:rPr>
              <a:t>They may also make cross-border payments easier and lessen the need for foreign exchange.</a:t>
            </a:r>
          </a:p>
          <a:p>
            <a:pPr algn="just"/>
            <a:r>
              <a:rPr lang="en-US" b="0" i="0" u="none" strike="noStrike" dirty="0">
                <a:solidFill>
                  <a:srgbClr val="111111"/>
                </a:solidFill>
                <a:effectLst/>
              </a:rPr>
              <a:t>The introduction of a U.S. CBDC presents a number of difficulties. </a:t>
            </a:r>
          </a:p>
          <a:p>
            <a:pPr algn="just"/>
            <a:r>
              <a:rPr lang="en-US" b="0" i="0" u="none" strike="noStrike" dirty="0">
                <a:solidFill>
                  <a:srgbClr val="111111"/>
                </a:solidFill>
                <a:effectLst/>
              </a:rPr>
              <a:t>For instance, for Congress to authorized the issuance of a CBDC, there must be robust privacy and security infrastructures put in place. The government must also weight the possible impacts on monetary policy and the operational management of the switch from conventional money to a CBDC.</a:t>
            </a:r>
          </a:p>
          <a:p>
            <a:pPr algn="just"/>
            <a:endParaRPr lang="en-EG" dirty="0"/>
          </a:p>
        </p:txBody>
      </p:sp>
    </p:spTree>
    <p:extLst>
      <p:ext uri="{BB962C8B-B14F-4D97-AF65-F5344CB8AC3E}">
        <p14:creationId xmlns:p14="http://schemas.microsoft.com/office/powerpoint/2010/main" val="1258578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796DD-5EFB-6FE9-27F1-D029AE06BF29}"/>
              </a:ext>
            </a:extLst>
          </p:cNvPr>
          <p:cNvSpPr>
            <a:spLocks noGrp="1"/>
          </p:cNvSpPr>
          <p:nvPr>
            <p:ph type="title"/>
          </p:nvPr>
        </p:nvSpPr>
        <p:spPr>
          <a:xfrm>
            <a:off x="470338" y="37607"/>
            <a:ext cx="10515600" cy="1325563"/>
          </a:xfrm>
        </p:spPr>
        <p:txBody>
          <a:bodyPr/>
          <a:lstStyle/>
          <a:p>
            <a:r>
              <a:rPr lang="en-US" b="1" i="0" u="none" strike="noStrike" dirty="0">
                <a:solidFill>
                  <a:srgbClr val="111111"/>
                </a:solidFill>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DACA420F-5AFC-2048-BABB-AB8F5769E37D}"/>
              </a:ext>
            </a:extLst>
          </p:cNvPr>
          <p:cNvSpPr>
            <a:spLocks noGrp="1"/>
          </p:cNvSpPr>
          <p:nvPr>
            <p:ph idx="1"/>
          </p:nvPr>
        </p:nvSpPr>
        <p:spPr>
          <a:xfrm>
            <a:off x="838200" y="1363170"/>
            <a:ext cx="10515600" cy="4351338"/>
          </a:xfrm>
        </p:spPr>
        <p:txBody>
          <a:bodyPr>
            <a:noAutofit/>
          </a:bodyPr>
          <a:lstStyle/>
          <a:p>
            <a:pPr marL="0" indent="0" algn="just">
              <a:buNone/>
            </a:pPr>
            <a:r>
              <a:rPr lang="en-US" b="1" u="sng" dirty="0">
                <a:solidFill>
                  <a:schemeClr val="accent1">
                    <a:lumMod val="75000"/>
                  </a:schemeClr>
                </a:solidFill>
              </a:rPr>
              <a:t>Fast Transfer and Transaction Times </a:t>
            </a:r>
          </a:p>
          <a:p>
            <a:pPr algn="just"/>
            <a:r>
              <a:rPr lang="en-US" b="0" i="0" u="none" strike="noStrike" dirty="0">
                <a:solidFill>
                  <a:srgbClr val="111111"/>
                </a:solidFill>
                <a:effectLst/>
              </a:rPr>
              <a:t>Because digital currencies generally exist within the same network and accomplish transfers without intermediaries, the amount of time required for transfers involving digital currencies is extremely fast.</a:t>
            </a:r>
          </a:p>
          <a:p>
            <a:pPr algn="just"/>
            <a:r>
              <a:rPr lang="en-US" b="0" i="0" u="none" strike="noStrike" dirty="0">
                <a:solidFill>
                  <a:srgbClr val="111111"/>
                </a:solidFill>
                <a:effectLst/>
              </a:rPr>
              <a:t>As payments in digital currencies are made directly between the transacting parties without the need for any intermediaries, the transactions are usually instantaneous and low-cost. </a:t>
            </a:r>
          </a:p>
          <a:p>
            <a:pPr algn="just"/>
            <a:r>
              <a:rPr lang="en-US" b="0" i="0" u="none" strike="noStrike" dirty="0">
                <a:solidFill>
                  <a:srgbClr val="111111"/>
                </a:solidFill>
                <a:effectLst/>
              </a:rPr>
              <a:t>This fares better compared to traditional payment methods that involve banks or clearing houses. </a:t>
            </a:r>
          </a:p>
          <a:p>
            <a:pPr algn="just"/>
            <a:r>
              <a:rPr lang="en-US" b="0" i="0" u="none" strike="noStrike" dirty="0">
                <a:solidFill>
                  <a:srgbClr val="111111"/>
                </a:solidFill>
                <a:effectLst/>
              </a:rPr>
              <a:t>Digital-currency-based electronic transactions also bring in the necessary record keeping and transparency in dealings.</a:t>
            </a:r>
          </a:p>
          <a:p>
            <a:pPr marL="0" indent="0" algn="just">
              <a:buNone/>
            </a:pPr>
            <a:r>
              <a:rPr lang="en-US" b="1" u="sng" dirty="0">
                <a:solidFill>
                  <a:schemeClr val="accent1">
                    <a:lumMod val="75000"/>
                  </a:schemeClr>
                </a:solidFill>
              </a:rPr>
              <a:t>No Physical Manufacturing Required </a:t>
            </a:r>
          </a:p>
          <a:p>
            <a:pPr algn="just"/>
            <a:r>
              <a:rPr lang="en-US" b="0" i="0" u="none" strike="noStrike" dirty="0">
                <a:solidFill>
                  <a:srgbClr val="111111"/>
                </a:solidFill>
                <a:effectLst/>
              </a:rPr>
              <a:t>Many requirements for physical currencies, such as the establishment of physical manufacturing facilities, are absent for digital currencies. Such currencies are also immune to physical defects or soiling that are present in physical currency.</a:t>
            </a:r>
          </a:p>
          <a:p>
            <a:pPr algn="just"/>
            <a:endParaRPr lang="en-EG" dirty="0"/>
          </a:p>
        </p:txBody>
      </p:sp>
    </p:spTree>
    <p:extLst>
      <p:ext uri="{BB962C8B-B14F-4D97-AF65-F5344CB8AC3E}">
        <p14:creationId xmlns:p14="http://schemas.microsoft.com/office/powerpoint/2010/main" val="1602991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DC3B3-6D34-4E2B-D52E-257AC96E74D0}"/>
              </a:ext>
            </a:extLst>
          </p:cNvPr>
          <p:cNvSpPr>
            <a:spLocks noGrp="1"/>
          </p:cNvSpPr>
          <p:nvPr>
            <p:ph type="title"/>
          </p:nvPr>
        </p:nvSpPr>
        <p:spPr>
          <a:xfrm>
            <a:off x="691054" y="428187"/>
            <a:ext cx="10515600" cy="1325563"/>
          </a:xfrm>
        </p:spPr>
        <p:txBody>
          <a:bodyPr/>
          <a:lstStyle/>
          <a:p>
            <a:r>
              <a:rPr lang="en-US" b="1" i="0" u="none" strike="noStrike" dirty="0">
                <a:solidFill>
                  <a:srgbClr val="111111"/>
                </a:solidFill>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3883EA69-B44E-5670-A49D-0B15FB007835}"/>
              </a:ext>
            </a:extLst>
          </p:cNvPr>
          <p:cNvSpPr>
            <a:spLocks noGrp="1"/>
          </p:cNvSpPr>
          <p:nvPr>
            <p:ph idx="1"/>
          </p:nvPr>
        </p:nvSpPr>
        <p:spPr>
          <a:xfrm>
            <a:off x="838200" y="1673745"/>
            <a:ext cx="10515600" cy="4351338"/>
          </a:xfrm>
        </p:spPr>
        <p:txBody>
          <a:bodyPr>
            <a:noAutofit/>
          </a:bodyPr>
          <a:lstStyle/>
          <a:p>
            <a:pPr marL="0" indent="0" algn="just">
              <a:buNone/>
            </a:pPr>
            <a:r>
              <a:rPr lang="en-US" b="1" u="sng" dirty="0">
                <a:solidFill>
                  <a:schemeClr val="accent1">
                    <a:lumMod val="75000"/>
                  </a:schemeClr>
                </a:solidFill>
              </a:rPr>
              <a:t>Monetary and Fiscal Policy Implementation </a:t>
            </a:r>
          </a:p>
          <a:p>
            <a:pPr algn="just"/>
            <a:r>
              <a:rPr lang="en-US" b="0" i="0" u="none" strike="noStrike" dirty="0">
                <a:solidFill>
                  <a:srgbClr val="111111"/>
                </a:solidFill>
                <a:effectLst/>
              </a:rPr>
              <a:t>Under the current currency regime, the Fed works through a series of intermediaries—banks and financial institutions—to circulate money into an economy. CBDCs can help circumvent this mechanism and enable a government agency to disburse payments directly to citizens. They also simplify the production and distribution methods by obviating the need for physical manufacturing and transportation of currency notes from one location to another.</a:t>
            </a:r>
          </a:p>
          <a:p>
            <a:pPr marL="0" indent="0" algn="just">
              <a:lnSpc>
                <a:spcPct val="80000"/>
              </a:lnSpc>
              <a:buNone/>
            </a:pPr>
            <a:r>
              <a:rPr lang="en-US" b="1" u="sng" dirty="0">
                <a:solidFill>
                  <a:schemeClr val="accent1">
                    <a:lumMod val="75000"/>
                  </a:schemeClr>
                </a:solidFill>
              </a:rPr>
              <a:t>Cheaper Transaction Costs </a:t>
            </a:r>
          </a:p>
          <a:p>
            <a:pPr algn="just"/>
            <a:r>
              <a:rPr lang="en-US" b="0" i="0" u="none" strike="noStrike" dirty="0">
                <a:solidFill>
                  <a:srgbClr val="111111"/>
                </a:solidFill>
                <a:effectLst/>
              </a:rPr>
              <a:t>Digital currencies enable direct interactions within a network. For example, a customer can pay a shopkeeper directly as long as they are situated in the same network. Even costs involving digital currency transactions between different </a:t>
            </a:r>
            <a:r>
              <a:rPr lang="en-US" b="0" i="0" u="none" strike="noStrike" dirty="0" err="1">
                <a:solidFill>
                  <a:srgbClr val="111111"/>
                </a:solidFill>
                <a:effectLst/>
              </a:rPr>
              <a:t>networksare</a:t>
            </a:r>
            <a:r>
              <a:rPr lang="en-US" b="0" i="0" u="none" strike="noStrike" dirty="0">
                <a:solidFill>
                  <a:srgbClr val="111111"/>
                </a:solidFill>
                <a:effectLst/>
              </a:rPr>
              <a:t> relatively cheaper as compared to those with physical or fiat currencies. By cutting out middlemen that seek economic rent from processing the transaction, digital currencies can make the overall cost of a transaction cheaper.</a:t>
            </a:r>
          </a:p>
          <a:p>
            <a:pPr algn="just"/>
            <a:endParaRPr lang="en-EG" dirty="0"/>
          </a:p>
        </p:txBody>
      </p:sp>
    </p:spTree>
    <p:extLst>
      <p:ext uri="{BB962C8B-B14F-4D97-AF65-F5344CB8AC3E}">
        <p14:creationId xmlns:p14="http://schemas.microsoft.com/office/powerpoint/2010/main" val="3078802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563DD-ADC2-9CEE-626A-1D503AE8F2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AC4BAE-E656-A3AB-C38B-037DAA6639DE}"/>
              </a:ext>
            </a:extLst>
          </p:cNvPr>
          <p:cNvSpPr>
            <a:spLocks noGrp="1"/>
          </p:cNvSpPr>
          <p:nvPr>
            <p:ph type="title"/>
          </p:nvPr>
        </p:nvSpPr>
        <p:spPr>
          <a:xfrm>
            <a:off x="722585" y="438697"/>
            <a:ext cx="10515600" cy="1325563"/>
          </a:xfrm>
        </p:spPr>
        <p:txBody>
          <a:bodyPr/>
          <a:lstStyle/>
          <a:p>
            <a:r>
              <a:rPr lang="en-US" b="1" i="0" u="none" strike="noStrike" dirty="0">
                <a:solidFill>
                  <a:srgbClr val="111111"/>
                </a:solidFill>
                <a:effectLst/>
                <a:latin typeface="Cabin-semi-bold"/>
              </a:rPr>
              <a:t>Advantages of Digital Currencies </a:t>
            </a:r>
            <a:endParaRPr lang="en-EG" dirty="0"/>
          </a:p>
        </p:txBody>
      </p:sp>
      <p:sp>
        <p:nvSpPr>
          <p:cNvPr id="3" name="Content Placeholder 2">
            <a:extLst>
              <a:ext uri="{FF2B5EF4-FFF2-40B4-BE49-F238E27FC236}">
                <a16:creationId xmlns:a16="http://schemas.microsoft.com/office/drawing/2014/main" id="{C38B151F-AF9E-26F2-ABF8-480D93A14F7F}"/>
              </a:ext>
            </a:extLst>
          </p:cNvPr>
          <p:cNvSpPr>
            <a:spLocks noGrp="1"/>
          </p:cNvSpPr>
          <p:nvPr>
            <p:ph idx="1"/>
          </p:nvPr>
        </p:nvSpPr>
        <p:spPr>
          <a:xfrm>
            <a:off x="838200" y="1873441"/>
            <a:ext cx="10515600" cy="4351338"/>
          </a:xfrm>
        </p:spPr>
        <p:txBody>
          <a:bodyPr>
            <a:noAutofit/>
          </a:bodyPr>
          <a:lstStyle/>
          <a:p>
            <a:pPr marL="0" indent="0" algn="just">
              <a:lnSpc>
                <a:spcPct val="80000"/>
              </a:lnSpc>
              <a:buNone/>
            </a:pPr>
            <a:r>
              <a:rPr lang="en-US" b="1" u="sng" dirty="0">
                <a:solidFill>
                  <a:schemeClr val="accent1">
                    <a:lumMod val="75000"/>
                  </a:schemeClr>
                </a:solidFill>
              </a:rPr>
              <a:t>Decentralized </a:t>
            </a:r>
          </a:p>
          <a:p>
            <a:pPr algn="just"/>
            <a:r>
              <a:rPr lang="en-US" b="0" i="0" u="none" strike="noStrike" dirty="0">
                <a:solidFill>
                  <a:srgbClr val="111111"/>
                </a:solidFill>
                <a:effectLst/>
              </a:rPr>
              <a:t>Digital currencies may be decentralized. This means they are not controlled by any government or financial institution. Digital currencies that are decentralized make them more resistant to government interference, censorship, and manipulation. Decentralization means true control over the digital currency is spread over a broader range of owners or users.</a:t>
            </a:r>
          </a:p>
          <a:p>
            <a:pPr marL="0" indent="0" algn="just">
              <a:lnSpc>
                <a:spcPct val="80000"/>
              </a:lnSpc>
              <a:buNone/>
            </a:pPr>
            <a:r>
              <a:rPr lang="en-US" b="1" u="sng" dirty="0">
                <a:solidFill>
                  <a:schemeClr val="accent1">
                    <a:lumMod val="75000"/>
                  </a:schemeClr>
                </a:solidFill>
              </a:rPr>
              <a:t>Privacy </a:t>
            </a:r>
          </a:p>
          <a:p>
            <a:pPr algn="just"/>
            <a:r>
              <a:rPr lang="en-US" b="0" i="0" u="none" strike="noStrike" dirty="0">
                <a:solidFill>
                  <a:srgbClr val="111111"/>
                </a:solidFill>
                <a:effectLst/>
              </a:rPr>
              <a:t>Due to the fact that transactions with digital currencies are not linked to personal data, users are given a high level of privacy and anonymity. They are therefore very helpful for those who want to protect the confidentiality of their financial dealings.</a:t>
            </a:r>
          </a:p>
          <a:p>
            <a:pPr algn="just"/>
            <a:endParaRPr lang="en-EG" dirty="0"/>
          </a:p>
        </p:txBody>
      </p:sp>
    </p:spTree>
    <p:extLst>
      <p:ext uri="{BB962C8B-B14F-4D97-AF65-F5344CB8AC3E}">
        <p14:creationId xmlns:p14="http://schemas.microsoft.com/office/powerpoint/2010/main" val="1407077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4D079-8BA8-145A-801B-26551B4826ED}"/>
              </a:ext>
            </a:extLst>
          </p:cNvPr>
          <p:cNvSpPr>
            <a:spLocks noGrp="1"/>
          </p:cNvSpPr>
          <p:nvPr>
            <p:ph type="title"/>
          </p:nvPr>
        </p:nvSpPr>
        <p:spPr/>
        <p:txBody>
          <a:bodyPr/>
          <a:lstStyle/>
          <a:p>
            <a:r>
              <a:rPr lang="en-US" b="1" i="0" u="none" strike="noStrike" dirty="0">
                <a:solidFill>
                  <a:srgbClr val="111111"/>
                </a:solidFill>
                <a:effectLst/>
                <a:latin typeface="Cabin-semi-bold"/>
              </a:rPr>
              <a:t>Disadvantages of Digital Currencies </a:t>
            </a:r>
            <a:endParaRPr lang="en-EG" dirty="0"/>
          </a:p>
        </p:txBody>
      </p:sp>
      <p:sp>
        <p:nvSpPr>
          <p:cNvPr id="3" name="Content Placeholder 2">
            <a:extLst>
              <a:ext uri="{FF2B5EF4-FFF2-40B4-BE49-F238E27FC236}">
                <a16:creationId xmlns:a16="http://schemas.microsoft.com/office/drawing/2014/main" id="{563296E0-24E8-C963-C00E-2EC3DBD31D0B}"/>
              </a:ext>
            </a:extLst>
          </p:cNvPr>
          <p:cNvSpPr>
            <a:spLocks noGrp="1"/>
          </p:cNvSpPr>
          <p:nvPr>
            <p:ph idx="1"/>
          </p:nvPr>
        </p:nvSpPr>
        <p:spPr/>
        <p:txBody>
          <a:bodyPr>
            <a:normAutofit fontScale="92500" lnSpcReduction="10000"/>
          </a:bodyPr>
          <a:lstStyle/>
          <a:p>
            <a:pPr marL="0" indent="0" algn="just">
              <a:buNone/>
            </a:pPr>
            <a:endParaRPr lang="en-US" b="0" i="0" u="none" strike="noStrike" dirty="0">
              <a:solidFill>
                <a:srgbClr val="111111"/>
              </a:solidFill>
              <a:effectLst/>
            </a:endParaRPr>
          </a:p>
          <a:p>
            <a:pPr marL="0" indent="0" algn="just">
              <a:lnSpc>
                <a:spcPct val="100000"/>
              </a:lnSpc>
              <a:buNone/>
            </a:pPr>
            <a:r>
              <a:rPr lang="en-US" b="1" u="sng" dirty="0">
                <a:solidFill>
                  <a:schemeClr val="accent1">
                    <a:lumMod val="75000"/>
                  </a:schemeClr>
                </a:solidFill>
              </a:rPr>
              <a:t>Storage and Infrastructure Issues </a:t>
            </a:r>
          </a:p>
          <a:p>
            <a:pPr algn="just"/>
            <a:r>
              <a:rPr lang="en-US" b="0" i="0" u="none" strike="noStrike" dirty="0">
                <a:solidFill>
                  <a:srgbClr val="111111"/>
                </a:solidFill>
                <a:effectLst/>
              </a:rPr>
              <a:t>While they do not require physical wallets, digital currencies have their own set of requirements for storage and processing. For example, an Internet connection is necessary as are smartphones and services related to their provisioning. Online wallets with robust security are also necessary to store digital currencies.</a:t>
            </a:r>
          </a:p>
          <a:p>
            <a:pPr marL="0" indent="0" algn="just">
              <a:lnSpc>
                <a:spcPct val="100000"/>
              </a:lnSpc>
              <a:buNone/>
            </a:pPr>
            <a:r>
              <a:rPr lang="en-US" b="1" u="sng" dirty="0">
                <a:solidFill>
                  <a:schemeClr val="accent1">
                    <a:lumMod val="75000"/>
                  </a:schemeClr>
                </a:solidFill>
              </a:rPr>
              <a:t>Hacking Potential </a:t>
            </a:r>
          </a:p>
          <a:p>
            <a:pPr algn="just"/>
            <a:r>
              <a:rPr lang="en-US" b="0" i="0" u="none" strike="noStrike" dirty="0">
                <a:solidFill>
                  <a:srgbClr val="111111"/>
                </a:solidFill>
                <a:effectLst/>
              </a:rPr>
              <a:t>Their digital provenance makes digital currencies susceptible to hacking. Hackers can steal digital currencies from online wallets or change the protocol for digital currencies, making them unusable. As the numerous cases of hacks in cryptocurrencies have proved, securing digital systems and currencies is a work-in-progress.</a:t>
            </a:r>
          </a:p>
          <a:p>
            <a:pPr marL="0" indent="0" algn="just">
              <a:lnSpc>
                <a:spcPct val="100000"/>
              </a:lnSpc>
              <a:buNone/>
            </a:pPr>
            <a:r>
              <a:rPr lang="en-US" b="1" u="sng" dirty="0">
                <a:solidFill>
                  <a:schemeClr val="accent1">
                    <a:lumMod val="75000"/>
                  </a:schemeClr>
                </a:solidFill>
              </a:rPr>
              <a:t>Volatile Value </a:t>
            </a:r>
          </a:p>
          <a:p>
            <a:pPr algn="just"/>
            <a:r>
              <a:rPr lang="en-US" b="0" i="0" u="none" strike="noStrike" dirty="0">
                <a:solidFill>
                  <a:srgbClr val="111111"/>
                </a:solidFill>
                <a:effectLst/>
              </a:rPr>
              <a:t>Digital currencies used for trading can have wild price swings. For example, the decentralized nature of cryptocurrencies has resulted in a profusion of thinly capitalized digital currencies whose prices are prone to sudden changes based on investor whims.</a:t>
            </a:r>
          </a:p>
          <a:p>
            <a:pPr algn="just"/>
            <a:r>
              <a:rPr lang="en-US" b="0" i="0" u="none" strike="noStrike" dirty="0">
                <a:solidFill>
                  <a:srgbClr val="111111"/>
                </a:solidFill>
                <a:effectLst/>
              </a:rPr>
              <a:t>Other digital currencies have followed a similar price trajectory during their initial days. For example, Linden dollars used in the online game Second Life had a similarly volatile price trajectory in its early days.</a:t>
            </a:r>
            <a:br>
              <a:rPr lang="en-US" b="0" i="0" u="none" strike="noStrike" dirty="0">
                <a:solidFill>
                  <a:srgbClr val="111111"/>
                </a:solidFill>
                <a:effectLst/>
              </a:rPr>
            </a:br>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1436304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1BE1B-A3E3-7F48-BE45-97DA1CD84D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1841EE-04C8-2697-E35E-EE67600F5FEC}"/>
              </a:ext>
            </a:extLst>
          </p:cNvPr>
          <p:cNvSpPr>
            <a:spLocks noGrp="1"/>
          </p:cNvSpPr>
          <p:nvPr>
            <p:ph type="title"/>
          </p:nvPr>
        </p:nvSpPr>
        <p:spPr/>
        <p:txBody>
          <a:bodyPr/>
          <a:lstStyle/>
          <a:p>
            <a:r>
              <a:rPr lang="en-US" b="1" i="0" u="none" strike="noStrike" dirty="0">
                <a:solidFill>
                  <a:srgbClr val="111111"/>
                </a:solidFill>
                <a:effectLst/>
                <a:latin typeface="Cabin-semi-bold"/>
              </a:rPr>
              <a:t>Disadvantages of Digital Currencies </a:t>
            </a:r>
            <a:endParaRPr lang="en-EG" dirty="0"/>
          </a:p>
        </p:txBody>
      </p:sp>
      <p:sp>
        <p:nvSpPr>
          <p:cNvPr id="3" name="Content Placeholder 2">
            <a:extLst>
              <a:ext uri="{FF2B5EF4-FFF2-40B4-BE49-F238E27FC236}">
                <a16:creationId xmlns:a16="http://schemas.microsoft.com/office/drawing/2014/main" id="{8659285B-3479-8B76-38F9-9BDDD88DDDCD}"/>
              </a:ext>
            </a:extLst>
          </p:cNvPr>
          <p:cNvSpPr>
            <a:spLocks noGrp="1"/>
          </p:cNvSpPr>
          <p:nvPr>
            <p:ph idx="1"/>
          </p:nvPr>
        </p:nvSpPr>
        <p:spPr>
          <a:xfrm>
            <a:off x="838200" y="1478784"/>
            <a:ext cx="10515600" cy="4351338"/>
          </a:xfrm>
        </p:spPr>
        <p:txBody>
          <a:bodyPr>
            <a:normAutofit lnSpcReduction="10000"/>
          </a:bodyPr>
          <a:lstStyle/>
          <a:p>
            <a:pPr marL="0" indent="0" algn="just">
              <a:buNone/>
            </a:pPr>
            <a:br>
              <a:rPr lang="en-US" b="0" i="0" u="none" strike="noStrike" dirty="0">
                <a:solidFill>
                  <a:srgbClr val="111111"/>
                </a:solidFill>
                <a:effectLst/>
              </a:rPr>
            </a:br>
            <a:endParaRPr lang="en-US" b="0" i="0" u="none" strike="noStrike" dirty="0">
              <a:solidFill>
                <a:srgbClr val="111111"/>
              </a:solidFill>
              <a:effectLst/>
            </a:endParaRPr>
          </a:p>
          <a:p>
            <a:pPr marL="0" indent="0" algn="just">
              <a:lnSpc>
                <a:spcPct val="100000"/>
              </a:lnSpc>
              <a:buNone/>
            </a:pPr>
            <a:r>
              <a:rPr lang="en-US" b="1" u="sng" dirty="0">
                <a:solidFill>
                  <a:schemeClr val="accent1">
                    <a:lumMod val="75000"/>
                  </a:schemeClr>
                </a:solidFill>
              </a:rPr>
              <a:t>Limited Acceptance </a:t>
            </a:r>
          </a:p>
          <a:p>
            <a:pPr algn="just"/>
            <a:r>
              <a:rPr lang="en-US" b="0" i="0" u="none" strike="noStrike" dirty="0">
                <a:solidFill>
                  <a:srgbClr val="111111"/>
                </a:solidFill>
                <a:effectLst/>
              </a:rPr>
              <a:t>Digital currencies are still not commonly used as a means of payment by retailers and other enterprises. Because of this, using them for routine transactions may be challenging. Though digital currencies have gained gained in popularity, there are still limited functionalities in everyday transactions in many places.</a:t>
            </a:r>
          </a:p>
          <a:p>
            <a:pPr marL="0" indent="0" algn="just">
              <a:buNone/>
            </a:pPr>
            <a:endParaRPr lang="en-US" b="0" i="0" u="none" strike="noStrike" dirty="0">
              <a:solidFill>
                <a:srgbClr val="111111"/>
              </a:solidFill>
              <a:effectLst/>
            </a:endParaRPr>
          </a:p>
          <a:p>
            <a:pPr marL="0" indent="0" algn="just">
              <a:buNone/>
            </a:pPr>
            <a:r>
              <a:rPr lang="en-US" b="1" u="sng" dirty="0">
                <a:solidFill>
                  <a:schemeClr val="accent1">
                    <a:lumMod val="75000"/>
                  </a:schemeClr>
                </a:solidFill>
                <a:effectLst/>
              </a:rPr>
              <a:t>Irreversibility </a:t>
            </a:r>
          </a:p>
          <a:p>
            <a:pPr algn="just"/>
            <a:r>
              <a:rPr lang="en-US" dirty="0">
                <a:effectLst/>
              </a:rPr>
              <a:t>On a digital currency network, transactions are irreversible. This means that once a transaction has been completed, it cannot be undone. In circumstances where a mistake or fraud has taken place, this may be a disadvantage.</a:t>
            </a:r>
          </a:p>
          <a:p>
            <a:pPr algn="just"/>
            <a:r>
              <a:rPr lang="en-US" dirty="0">
                <a:effectLst/>
              </a:rPr>
              <a:t>This is also a tremendous disadvantage for those new to the digital currency space, as there is a substantial learning curve. Because there is no central oversight area for many digital currencies, new users can't simply go to their local branch to receive help for many digital currencies.</a:t>
            </a:r>
            <a:br>
              <a:rPr lang="en-US" dirty="0">
                <a:effectLst/>
              </a:rPr>
            </a:br>
            <a:br>
              <a:rPr lang="en-US" dirty="0">
                <a:effectLst/>
              </a:rPr>
            </a:br>
            <a:endParaRPr lang="en-US" dirty="0">
              <a:effectLst/>
            </a:endParaRPr>
          </a:p>
          <a:p>
            <a:pPr algn="just"/>
            <a:endParaRPr lang="en-EG" dirty="0"/>
          </a:p>
          <a:p>
            <a:pPr algn="just"/>
            <a:endParaRPr lang="en-US" b="0" i="0" u="none" strike="noStrike" dirty="0">
              <a:solidFill>
                <a:srgbClr val="111111"/>
              </a:solidFill>
              <a:effectLst/>
            </a:endParaRPr>
          </a:p>
          <a:p>
            <a:pPr algn="just"/>
            <a:endParaRPr lang="en-US" b="0" i="0" u="none" strike="noStrike" dirty="0">
              <a:solidFill>
                <a:srgbClr val="111111"/>
              </a:solidFill>
              <a:effectLst/>
            </a:endParaRPr>
          </a:p>
          <a:p>
            <a:pPr algn="just"/>
            <a:endParaRPr lang="en-EG" dirty="0"/>
          </a:p>
        </p:txBody>
      </p:sp>
    </p:spTree>
    <p:extLst>
      <p:ext uri="{BB962C8B-B14F-4D97-AF65-F5344CB8AC3E}">
        <p14:creationId xmlns:p14="http://schemas.microsoft.com/office/powerpoint/2010/main" val="3279416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D441D-719C-738B-BE74-D8C33B23282B}"/>
              </a:ext>
            </a:extLst>
          </p:cNvPr>
          <p:cNvSpPr>
            <a:spLocks noGrp="1"/>
          </p:cNvSpPr>
          <p:nvPr>
            <p:ph type="title"/>
          </p:nvPr>
        </p:nvSpPr>
        <p:spPr/>
        <p:txBody>
          <a:bodyPr/>
          <a:lstStyle/>
          <a:p>
            <a:r>
              <a:rPr lang="en-US" b="1" i="0" u="none" strike="noStrike" dirty="0">
                <a:solidFill>
                  <a:srgbClr val="111111"/>
                </a:solidFill>
                <a:effectLst/>
                <a:latin typeface="Cabin-semi-bold"/>
              </a:rPr>
              <a:t>Pros and Cons of Digital Currencies</a:t>
            </a:r>
            <a:endParaRPr lang="en-EG" dirty="0"/>
          </a:p>
        </p:txBody>
      </p:sp>
      <p:sp>
        <p:nvSpPr>
          <p:cNvPr id="3" name="Content Placeholder 2">
            <a:extLst>
              <a:ext uri="{FF2B5EF4-FFF2-40B4-BE49-F238E27FC236}">
                <a16:creationId xmlns:a16="http://schemas.microsoft.com/office/drawing/2014/main" id="{534C5479-73BF-7758-4A29-0B30A9646413}"/>
              </a:ext>
            </a:extLst>
          </p:cNvPr>
          <p:cNvSpPr>
            <a:spLocks noGrp="1"/>
          </p:cNvSpPr>
          <p:nvPr>
            <p:ph idx="1"/>
          </p:nvPr>
        </p:nvSpPr>
        <p:spPr/>
        <p:txBody>
          <a:bodyPr>
            <a:normAutofit/>
          </a:bodyPr>
          <a:lstStyle/>
          <a:p>
            <a:pPr marL="0" indent="0" algn="just">
              <a:lnSpc>
                <a:spcPct val="100000"/>
              </a:lnSpc>
              <a:buNone/>
            </a:pPr>
            <a:r>
              <a:rPr lang="en-US" b="1" u="sng" dirty="0">
                <a:solidFill>
                  <a:schemeClr val="accent1">
                    <a:lumMod val="75000"/>
                  </a:schemeClr>
                </a:solidFill>
              </a:rPr>
              <a:t>Pros</a:t>
            </a:r>
          </a:p>
          <a:p>
            <a:pPr lvl="1"/>
            <a:r>
              <a:rPr lang="en-US" b="0" i="0" u="none" strike="noStrike" dirty="0">
                <a:solidFill>
                  <a:srgbClr val="111111"/>
                </a:solidFill>
                <a:effectLst/>
                <a:latin typeface="SourceSansPro"/>
              </a:rPr>
              <a:t>Faster transaction times.</a:t>
            </a:r>
          </a:p>
          <a:p>
            <a:pPr lvl="1"/>
            <a:r>
              <a:rPr lang="en-US" b="0" i="0" u="none" strike="noStrike" dirty="0">
                <a:solidFill>
                  <a:srgbClr val="111111"/>
                </a:solidFill>
                <a:effectLst/>
                <a:latin typeface="SourceSansPro"/>
              </a:rPr>
              <a:t>Do not require physical manufacturing.</a:t>
            </a:r>
          </a:p>
          <a:p>
            <a:pPr lvl="1"/>
            <a:r>
              <a:rPr lang="en-US" b="0" i="0" u="none" strike="noStrike" dirty="0">
                <a:solidFill>
                  <a:srgbClr val="111111"/>
                </a:solidFill>
                <a:effectLst/>
                <a:latin typeface="SourceSansPro"/>
              </a:rPr>
              <a:t>Lower transaction costs.</a:t>
            </a:r>
          </a:p>
          <a:p>
            <a:pPr lvl="1"/>
            <a:r>
              <a:rPr lang="en-US" b="0" i="0" u="none" strike="noStrike" dirty="0">
                <a:solidFill>
                  <a:srgbClr val="111111"/>
                </a:solidFill>
                <a:effectLst/>
                <a:latin typeface="SourceSansPro"/>
              </a:rPr>
              <a:t>Make it easier to implement monetary and fiscal policy.</a:t>
            </a:r>
          </a:p>
          <a:p>
            <a:pPr lvl="1"/>
            <a:r>
              <a:rPr lang="en-US" b="0" i="0" u="none" strike="noStrike" dirty="0">
                <a:solidFill>
                  <a:srgbClr val="111111"/>
                </a:solidFill>
                <a:effectLst/>
                <a:latin typeface="SourceSansPro"/>
              </a:rPr>
              <a:t>Offers greater privacy than other forms of currency.</a:t>
            </a:r>
          </a:p>
          <a:p>
            <a:pPr marL="457200" lvl="1" indent="0">
              <a:buNone/>
            </a:pPr>
            <a:endParaRPr lang="en-US" b="0" i="0" u="none" strike="noStrike" dirty="0">
              <a:solidFill>
                <a:srgbClr val="111111"/>
              </a:solidFill>
              <a:effectLst/>
              <a:latin typeface="SourceSansPro"/>
            </a:endParaRPr>
          </a:p>
          <a:p>
            <a:pPr marL="0" indent="0" algn="just">
              <a:lnSpc>
                <a:spcPct val="100000"/>
              </a:lnSpc>
              <a:buNone/>
            </a:pPr>
            <a:r>
              <a:rPr lang="en-US" b="1" u="sng" dirty="0">
                <a:solidFill>
                  <a:schemeClr val="accent1">
                    <a:lumMod val="75000"/>
                  </a:schemeClr>
                </a:solidFill>
              </a:rPr>
              <a:t>Cons</a:t>
            </a:r>
          </a:p>
          <a:p>
            <a:pPr lvl="1"/>
            <a:r>
              <a:rPr lang="en-US" b="0" i="0" u="none" strike="noStrike" dirty="0">
                <a:solidFill>
                  <a:srgbClr val="111111"/>
                </a:solidFill>
                <a:effectLst/>
                <a:latin typeface="SourceSansPro"/>
              </a:rPr>
              <a:t>Can be difficult to store and use.</a:t>
            </a:r>
          </a:p>
          <a:p>
            <a:pPr lvl="1"/>
            <a:r>
              <a:rPr lang="en-US" b="0" i="0" u="none" strike="noStrike" dirty="0">
                <a:solidFill>
                  <a:srgbClr val="111111"/>
                </a:solidFill>
                <a:effectLst/>
                <a:latin typeface="SourceSansPro"/>
              </a:rPr>
              <a:t>Can be hacked.</a:t>
            </a:r>
          </a:p>
          <a:p>
            <a:pPr lvl="1"/>
            <a:r>
              <a:rPr lang="en-US" b="0" i="0" u="none" strike="noStrike" dirty="0">
                <a:solidFill>
                  <a:srgbClr val="111111"/>
                </a:solidFill>
                <a:effectLst/>
                <a:latin typeface="SourceSansPro"/>
              </a:rPr>
              <a:t>Can have volatile prices that result in lost value.</a:t>
            </a:r>
          </a:p>
          <a:p>
            <a:pPr lvl="1"/>
            <a:r>
              <a:rPr lang="en-US" b="0" i="0" u="none" strike="noStrike" dirty="0">
                <a:solidFill>
                  <a:srgbClr val="111111"/>
                </a:solidFill>
                <a:effectLst/>
                <a:latin typeface="SourceSansPro"/>
              </a:rPr>
              <a:t>May not allow for irrevocability of transactions.</a:t>
            </a:r>
          </a:p>
          <a:p>
            <a:pPr lvl="1"/>
            <a:r>
              <a:rPr lang="en-US" b="0" i="0" u="none" strike="noStrike" dirty="0">
                <a:solidFill>
                  <a:srgbClr val="111111"/>
                </a:solidFill>
                <a:effectLst/>
                <a:latin typeface="SourceSansPro"/>
              </a:rPr>
              <a:t>Still has limited acceptability.</a:t>
            </a:r>
          </a:p>
          <a:p>
            <a:endParaRPr lang="en-EG" dirty="0"/>
          </a:p>
        </p:txBody>
      </p:sp>
    </p:spTree>
    <p:extLst>
      <p:ext uri="{BB962C8B-B14F-4D97-AF65-F5344CB8AC3E}">
        <p14:creationId xmlns:p14="http://schemas.microsoft.com/office/powerpoint/2010/main" val="1417555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F3B41-9215-51AC-C74D-ED14CE645846}"/>
              </a:ext>
            </a:extLst>
          </p:cNvPr>
          <p:cNvSpPr>
            <a:spLocks noGrp="1"/>
          </p:cNvSpPr>
          <p:nvPr>
            <p:ph type="title"/>
          </p:nvPr>
        </p:nvSpPr>
        <p:spPr/>
        <p:txBody>
          <a:bodyPr>
            <a:normAutofit/>
          </a:bodyPr>
          <a:lstStyle/>
          <a:p>
            <a:r>
              <a:rPr lang="en-US" b="1" dirty="0">
                <a:solidFill>
                  <a:srgbClr val="111111"/>
                </a:solidFill>
                <a:effectLst/>
              </a:rPr>
              <a:t>Central Bank Digital Currencies Around the World </a:t>
            </a:r>
            <a:br>
              <a:rPr lang="en-US" b="1" dirty="0">
                <a:solidFill>
                  <a:srgbClr val="111111"/>
                </a:solidFill>
                <a:effectLst/>
              </a:rPr>
            </a:br>
            <a:endParaRPr lang="en-EG" dirty="0"/>
          </a:p>
        </p:txBody>
      </p:sp>
      <p:sp>
        <p:nvSpPr>
          <p:cNvPr id="3" name="Content Placeholder 2">
            <a:extLst>
              <a:ext uri="{FF2B5EF4-FFF2-40B4-BE49-F238E27FC236}">
                <a16:creationId xmlns:a16="http://schemas.microsoft.com/office/drawing/2014/main" id="{A17CE887-D212-A377-E30D-34015DE8C11A}"/>
              </a:ext>
            </a:extLst>
          </p:cNvPr>
          <p:cNvSpPr>
            <a:spLocks noGrp="1"/>
          </p:cNvSpPr>
          <p:nvPr>
            <p:ph idx="1"/>
          </p:nvPr>
        </p:nvSpPr>
        <p:spPr>
          <a:xfrm>
            <a:off x="838200" y="1690688"/>
            <a:ext cx="10515600" cy="4351338"/>
          </a:xfrm>
        </p:spPr>
        <p:txBody>
          <a:bodyPr>
            <a:normAutofit/>
          </a:bodyPr>
          <a:lstStyle/>
          <a:p>
            <a:pPr algn="just"/>
            <a:r>
              <a:rPr lang="en-US" dirty="0">
                <a:effectLst/>
                <a:latin typeface="Alexandria" pitchFamily="2" charset="-78"/>
                <a:cs typeface="Alexandria" pitchFamily="2" charset="-78"/>
              </a:rPr>
              <a:t>Some major central banks around the world have begun looking issuing their own digital currencies. Some of the larger, more notable examples include the countries below.</a:t>
            </a:r>
          </a:p>
          <a:p>
            <a:pPr algn="just">
              <a:buFont typeface="Arial" panose="020B0604020202020204" pitchFamily="34" charset="0"/>
              <a:buChar char="•"/>
            </a:pPr>
            <a:r>
              <a:rPr lang="en-US" b="1" i="0" u="none" strike="noStrike" dirty="0">
                <a:solidFill>
                  <a:schemeClr val="accent1">
                    <a:lumMod val="75000"/>
                  </a:schemeClr>
                </a:solidFill>
                <a:effectLst/>
                <a:latin typeface="Alexandria" pitchFamily="2" charset="-78"/>
                <a:cs typeface="Alexandria" pitchFamily="2" charset="-78"/>
              </a:rPr>
              <a:t>China: </a:t>
            </a:r>
            <a:r>
              <a:rPr lang="en-US" b="0" i="0" u="none" strike="noStrike" dirty="0">
                <a:solidFill>
                  <a:srgbClr val="111111"/>
                </a:solidFill>
                <a:effectLst/>
                <a:latin typeface="Alexandria" pitchFamily="2" charset="-78"/>
                <a:cs typeface="Alexandria" pitchFamily="2" charset="-78"/>
              </a:rPr>
              <a:t>Since 2020, the People's Bank of China (PBOC) has been testing the digital yuan, also known as e-CNY, in a number of Chinese localities. Millions of Chinese citizens currently utilize the digital yuan, which is intended to be used for retail transactions.</a:t>
            </a:r>
          </a:p>
          <a:p>
            <a:pPr algn="just">
              <a:buFont typeface="Arial" panose="020B0604020202020204" pitchFamily="34" charset="0"/>
              <a:buChar char="•"/>
            </a:pPr>
            <a:r>
              <a:rPr lang="en-US" b="1" dirty="0">
                <a:solidFill>
                  <a:schemeClr val="accent1">
                    <a:lumMod val="75000"/>
                  </a:schemeClr>
                </a:solidFill>
              </a:rPr>
              <a:t>Sweden: </a:t>
            </a:r>
            <a:r>
              <a:rPr lang="en-US" b="0" i="0" u="none" strike="noStrike" dirty="0">
                <a:solidFill>
                  <a:srgbClr val="111111"/>
                </a:solidFill>
                <a:effectLst/>
                <a:latin typeface="Alexandria" pitchFamily="2" charset="-78"/>
                <a:cs typeface="Alexandria" pitchFamily="2" charset="-78"/>
              </a:rPr>
              <a:t>Also since 2020, Sweden's </a:t>
            </a:r>
            <a:r>
              <a:rPr lang="en-US" b="0" i="0" u="none" strike="noStrike" dirty="0" err="1">
                <a:solidFill>
                  <a:srgbClr val="111111"/>
                </a:solidFill>
                <a:effectLst/>
                <a:latin typeface="Alexandria" pitchFamily="2" charset="-78"/>
                <a:cs typeface="Alexandria" pitchFamily="2" charset="-78"/>
              </a:rPr>
              <a:t>Riksbank</a:t>
            </a:r>
            <a:r>
              <a:rPr lang="en-US" b="0" i="0" u="none" strike="noStrike" dirty="0">
                <a:solidFill>
                  <a:srgbClr val="111111"/>
                </a:solidFill>
                <a:effectLst/>
                <a:latin typeface="Alexandria" pitchFamily="2" charset="-78"/>
                <a:cs typeface="Alexandria" pitchFamily="2" charset="-78"/>
              </a:rPr>
              <a:t> has been testing the e-krona digital currency. The e-krona is being created to complement Sweden's diminishing use of currency and to give the general public access to a safe and effective payment system.</a:t>
            </a:r>
          </a:p>
          <a:p>
            <a:pPr algn="just">
              <a:buFont typeface="Arial" panose="020B0604020202020204" pitchFamily="34" charset="0"/>
              <a:buChar char="•"/>
            </a:pPr>
            <a:r>
              <a:rPr lang="en-US" b="1" dirty="0">
                <a:solidFill>
                  <a:schemeClr val="accent1">
                    <a:lumMod val="75000"/>
                  </a:schemeClr>
                </a:solidFill>
              </a:rPr>
              <a:t>EU: </a:t>
            </a:r>
            <a:r>
              <a:rPr lang="en-US" b="0" i="0" u="none" strike="noStrike" dirty="0">
                <a:solidFill>
                  <a:srgbClr val="111111"/>
                </a:solidFill>
                <a:effectLst/>
                <a:latin typeface="Alexandria" pitchFamily="2" charset="-78"/>
                <a:cs typeface="Alexandria" pitchFamily="2" charset="-78"/>
              </a:rPr>
              <a:t>A digital euro that may be issued by the European Central Bank (ECB) and used for retail transactions within the Eurozone is being investigated.</a:t>
            </a:r>
          </a:p>
          <a:p>
            <a:pPr algn="just">
              <a:buFont typeface="Arial" panose="020B0604020202020204" pitchFamily="34" charset="0"/>
              <a:buChar char="•"/>
            </a:pPr>
            <a:r>
              <a:rPr lang="en-US" b="1" dirty="0">
                <a:solidFill>
                  <a:schemeClr val="accent1">
                    <a:lumMod val="75000"/>
                  </a:schemeClr>
                </a:solidFill>
              </a:rPr>
              <a:t>England: </a:t>
            </a:r>
            <a:r>
              <a:rPr lang="en-US" b="0" i="0" u="none" strike="noStrike" dirty="0">
                <a:solidFill>
                  <a:srgbClr val="111111"/>
                </a:solidFill>
                <a:effectLst/>
                <a:latin typeface="Alexandria" pitchFamily="2" charset="-78"/>
                <a:cs typeface="Alexandria" pitchFamily="2" charset="-78"/>
              </a:rPr>
              <a:t>The Bank of England is looking into the prospect of launching the "</a:t>
            </a:r>
            <a:r>
              <a:rPr lang="en-US" b="0" i="0" u="none" strike="noStrike" dirty="0" err="1">
                <a:solidFill>
                  <a:srgbClr val="111111"/>
                </a:solidFill>
                <a:effectLst/>
                <a:latin typeface="Alexandria" pitchFamily="2" charset="-78"/>
                <a:cs typeface="Alexandria" pitchFamily="2" charset="-78"/>
              </a:rPr>
              <a:t>Britcoin</a:t>
            </a:r>
            <a:r>
              <a:rPr lang="en-US" b="0" i="0" u="none" strike="noStrike" dirty="0">
                <a:solidFill>
                  <a:srgbClr val="111111"/>
                </a:solidFill>
                <a:effectLst/>
                <a:latin typeface="Alexandria" pitchFamily="2" charset="-78"/>
                <a:cs typeface="Alexandria" pitchFamily="2" charset="-78"/>
              </a:rPr>
              <a:t>" cryptocurrency. The UK's payment system would be backed by a digital currency, which could also reduce the nation's dependence on cash.</a:t>
            </a:r>
          </a:p>
          <a:p>
            <a:pPr>
              <a:buFont typeface="Arial" panose="020B0604020202020204" pitchFamily="34" charset="0"/>
              <a:buChar char="•"/>
            </a:pPr>
            <a:r>
              <a:rPr lang="en-US" b="1" dirty="0">
                <a:solidFill>
                  <a:schemeClr val="accent1">
                    <a:lumMod val="75000"/>
                  </a:schemeClr>
                </a:solidFill>
              </a:rPr>
              <a:t>Canada: </a:t>
            </a:r>
            <a:r>
              <a:rPr lang="en-US" b="0" i="0" u="none" strike="noStrike" dirty="0">
                <a:solidFill>
                  <a:srgbClr val="111111"/>
                </a:solidFill>
                <a:effectLst/>
                <a:latin typeface="Alexandria" pitchFamily="2" charset="-78"/>
                <a:cs typeface="Alexandria" pitchFamily="2" charset="-78"/>
              </a:rPr>
              <a:t>The Bank of Canada has been conducting research and consultations on the idea of creating a CBDC.</a:t>
            </a:r>
            <a:br>
              <a:rPr lang="en-US" dirty="0">
                <a:effectLst/>
                <a:latin typeface="Alexandria" pitchFamily="2" charset="-78"/>
                <a:cs typeface="Alexandria" pitchFamily="2" charset="-78"/>
              </a:rPr>
            </a:br>
            <a:endParaRPr lang="en-US" dirty="0">
              <a:effectLst/>
              <a:latin typeface="Alexandria" pitchFamily="2" charset="-78"/>
              <a:cs typeface="Alexandria" pitchFamily="2" charset="-78"/>
            </a:endParaRPr>
          </a:p>
          <a:p>
            <a:pPr algn="just"/>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186477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90BD3-45BD-E27B-9F94-4B7992B9428D}"/>
              </a:ext>
            </a:extLst>
          </p:cNvPr>
          <p:cNvSpPr>
            <a:spLocks noGrp="1"/>
          </p:cNvSpPr>
          <p:nvPr>
            <p:ph type="title"/>
          </p:nvPr>
        </p:nvSpPr>
        <p:spPr/>
        <p:txBody>
          <a:bodyPr/>
          <a:lstStyle/>
          <a:p>
            <a:r>
              <a:rPr lang="en-US" b="1" i="0" u="none" strike="noStrike" dirty="0">
                <a:solidFill>
                  <a:srgbClr val="111111"/>
                </a:solidFill>
                <a:effectLst/>
                <a:latin typeface="Cabin-semi-bold"/>
              </a:rPr>
              <a:t>Future of Digital Currencies </a:t>
            </a:r>
            <a:endParaRPr lang="en-EG" dirty="0"/>
          </a:p>
        </p:txBody>
      </p:sp>
      <p:sp>
        <p:nvSpPr>
          <p:cNvPr id="3" name="Content Placeholder 2">
            <a:extLst>
              <a:ext uri="{FF2B5EF4-FFF2-40B4-BE49-F238E27FC236}">
                <a16:creationId xmlns:a16="http://schemas.microsoft.com/office/drawing/2014/main" id="{C9502ED3-66A4-0F8F-A66B-C99A9E607E8A}"/>
              </a:ext>
            </a:extLst>
          </p:cNvPr>
          <p:cNvSpPr>
            <a:spLocks noGrp="1"/>
          </p:cNvSpPr>
          <p:nvPr>
            <p:ph idx="1"/>
          </p:nvPr>
        </p:nvSpPr>
        <p:spPr>
          <a:xfrm>
            <a:off x="838200" y="1566041"/>
            <a:ext cx="10515600" cy="4610922"/>
          </a:xfrm>
        </p:spPr>
        <p:txBody>
          <a:bodyPr>
            <a:normAutofit/>
          </a:bodyPr>
          <a:lstStyle/>
          <a:p>
            <a:pPr algn="just"/>
            <a:r>
              <a:rPr lang="en-US" b="0" i="0" u="none" strike="noStrike" dirty="0">
                <a:solidFill>
                  <a:srgbClr val="111111"/>
                </a:solidFill>
                <a:effectLst/>
                <a:latin typeface="SourceSansPro"/>
              </a:rPr>
              <a:t>Cryptocurrencies like bitcoin have exploded in value, but they are largely used for speculation or to buy other speculative assets. </a:t>
            </a:r>
          </a:p>
          <a:p>
            <a:pPr algn="just"/>
            <a:r>
              <a:rPr lang="en-US" b="0" i="0" u="none" strike="noStrike" dirty="0">
                <a:solidFill>
                  <a:srgbClr val="111111"/>
                </a:solidFill>
                <a:effectLst/>
                <a:latin typeface="SourceSansPro"/>
              </a:rPr>
              <a:t>Although there have been some signs of merchant adoption in countries like El Salvador, the high volatility and complexity of these currencies make them impractical for most daily applications.</a:t>
            </a:r>
          </a:p>
          <a:p>
            <a:pPr algn="just"/>
            <a:r>
              <a:rPr lang="en-US" b="0" i="0" u="none" strike="noStrike" dirty="0">
                <a:solidFill>
                  <a:srgbClr val="111111"/>
                </a:solidFill>
                <a:effectLst/>
                <a:latin typeface="SourceSansPro"/>
              </a:rPr>
              <a:t>Many companies have tried to reduce volatility by introducing </a:t>
            </a:r>
            <a:r>
              <a:rPr lang="en-US" b="0" i="0" u="none" strike="noStrike" dirty="0" err="1">
                <a:solidFill>
                  <a:srgbClr val="111111"/>
                </a:solidFill>
                <a:effectLst/>
                <a:latin typeface="SourceSansPro"/>
              </a:rPr>
              <a:t>stablecoins</a:t>
            </a:r>
            <a:r>
              <a:rPr lang="en-US" b="0" i="0" u="none" strike="noStrike" dirty="0">
                <a:solidFill>
                  <a:srgbClr val="111111"/>
                </a:solidFill>
                <a:effectLst/>
                <a:latin typeface="SourceSansPro"/>
              </a:rPr>
              <a:t>, whose value is fixed to the price of fiat currency. </a:t>
            </a:r>
          </a:p>
          <a:p>
            <a:pPr algn="just"/>
            <a:r>
              <a:rPr lang="en-US" b="0" i="0" u="none" strike="noStrike" dirty="0">
                <a:solidFill>
                  <a:srgbClr val="111111"/>
                </a:solidFill>
                <a:effectLst/>
                <a:latin typeface="SourceSansPro"/>
              </a:rPr>
              <a:t>This is usually done by depositing an equivalent amount of fiat, which can be used to redeem the tokens. However, </a:t>
            </a:r>
            <a:r>
              <a:rPr lang="en-US" b="0" i="0" u="none" strike="noStrike" dirty="0" err="1">
                <a:solidFill>
                  <a:srgbClr val="111111"/>
                </a:solidFill>
                <a:effectLst/>
                <a:latin typeface="SourceSansPro"/>
              </a:rPr>
              <a:t>stablecoin</a:t>
            </a:r>
            <a:r>
              <a:rPr lang="en-US" b="0" i="0" u="none" strike="noStrike" dirty="0">
                <a:solidFill>
                  <a:srgbClr val="111111"/>
                </a:solidFill>
                <a:effectLst/>
                <a:latin typeface="SourceSansPro"/>
              </a:rPr>
              <a:t> issuers such as Tether have used these deposits on more speculative investments, raising concerns that they are vulnerable to a market crash.</a:t>
            </a:r>
          </a:p>
          <a:p>
            <a:pPr algn="just"/>
            <a:r>
              <a:rPr lang="en-US" b="0" i="0" u="none" strike="noStrike" dirty="0">
                <a:solidFill>
                  <a:srgbClr val="111111"/>
                </a:solidFill>
                <a:effectLst/>
                <a:latin typeface="SourceSansPro"/>
              </a:rPr>
              <a:t>Another possible application is in central bank digital currencies, which could be issued by a country's bank or monetary authority.</a:t>
            </a:r>
          </a:p>
          <a:p>
            <a:pPr algn="just"/>
            <a:r>
              <a:rPr lang="en-US" b="0" i="0" u="none" strike="noStrike" dirty="0">
                <a:solidFill>
                  <a:srgbClr val="111111"/>
                </a:solidFill>
                <a:effectLst/>
                <a:latin typeface="SourceSansPro"/>
              </a:rPr>
              <a:t> These would be used and stored in online wallets, similar to cryptocurrencies, but allowing the central bank to issue and freeze tokens at will. Several countries, such as China, have proposed digital versions of their currencies.</a:t>
            </a:r>
          </a:p>
          <a:p>
            <a:pPr algn="just"/>
            <a:endParaRPr lang="en-EG" dirty="0"/>
          </a:p>
        </p:txBody>
      </p:sp>
    </p:spTree>
    <p:extLst>
      <p:ext uri="{BB962C8B-B14F-4D97-AF65-F5344CB8AC3E}">
        <p14:creationId xmlns:p14="http://schemas.microsoft.com/office/powerpoint/2010/main" val="170446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849D53-3648-8146-86FD-5B86D60BDDA4}"/>
              </a:ext>
            </a:extLst>
          </p:cNvPr>
          <p:cNvSpPr>
            <a:spLocks noGrp="1"/>
          </p:cNvSpPr>
          <p:nvPr>
            <p:ph type="ctrTitle"/>
          </p:nvPr>
        </p:nvSpPr>
        <p:spPr>
          <a:xfrm>
            <a:off x="1524000" y="2005232"/>
            <a:ext cx="9144000" cy="2387600"/>
          </a:xfrm>
        </p:spPr>
        <p:txBody>
          <a:bodyPr>
            <a:normAutofit/>
          </a:bodyPr>
          <a:lstStyle/>
          <a:p>
            <a:r>
              <a:rPr lang="en-US" b="1" dirty="0">
                <a:effectLst/>
                <a:latin typeface="Arial" panose="020B0604020202020204" pitchFamily="34" charset="0"/>
              </a:rPr>
              <a:t>Central Bank Digital Currency Product Development </a:t>
            </a:r>
            <a:endParaRPr lang="en-EG" dirty="0"/>
          </a:p>
        </p:txBody>
      </p:sp>
    </p:spTree>
    <p:extLst>
      <p:ext uri="{BB962C8B-B14F-4D97-AF65-F5344CB8AC3E}">
        <p14:creationId xmlns:p14="http://schemas.microsoft.com/office/powerpoint/2010/main" val="799313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1FDD5-B731-9163-6E02-9437FB0762C6}"/>
              </a:ext>
            </a:extLst>
          </p:cNvPr>
          <p:cNvSpPr>
            <a:spLocks noGrp="1"/>
          </p:cNvSpPr>
          <p:nvPr>
            <p:ph type="title"/>
          </p:nvPr>
        </p:nvSpPr>
        <p:spPr/>
        <p:txBody>
          <a:bodyPr/>
          <a:lstStyle/>
          <a:p>
            <a:r>
              <a:rPr lang="en-US" b="1" dirty="0">
                <a:effectLst/>
                <a:latin typeface="Arial" panose="020B0604020202020204" pitchFamily="34" charset="0"/>
              </a:rPr>
              <a:t>Central Bank Digital Currency Product Development </a:t>
            </a:r>
            <a:endParaRPr lang="en-EG" dirty="0"/>
          </a:p>
        </p:txBody>
      </p:sp>
      <p:sp>
        <p:nvSpPr>
          <p:cNvPr id="3" name="Content Placeholder 2">
            <a:extLst>
              <a:ext uri="{FF2B5EF4-FFF2-40B4-BE49-F238E27FC236}">
                <a16:creationId xmlns:a16="http://schemas.microsoft.com/office/drawing/2014/main" id="{1A4791B6-A9F9-B734-0DF5-8AE8FAE70C83}"/>
              </a:ext>
            </a:extLst>
          </p:cNvPr>
          <p:cNvSpPr>
            <a:spLocks noGrp="1"/>
          </p:cNvSpPr>
          <p:nvPr>
            <p:ph idx="1"/>
          </p:nvPr>
        </p:nvSpPr>
        <p:spPr/>
        <p:txBody>
          <a:bodyPr/>
          <a:lstStyle/>
          <a:p>
            <a:pPr algn="just"/>
            <a:r>
              <a:rPr lang="en-US" b="1" dirty="0">
                <a:effectLst/>
                <a:latin typeface="Arial" panose="020B0604020202020204" pitchFamily="34" charset="0"/>
              </a:rPr>
              <a:t>The progress of central bank digital currency (CBDC) projects around the world is increasing the need for an appropriate project management methodology. </a:t>
            </a:r>
          </a:p>
          <a:p>
            <a:pPr algn="just"/>
            <a:r>
              <a:rPr lang="en-US" dirty="0">
                <a:effectLst/>
                <a:latin typeface="Arial" panose="020B0604020202020204" pitchFamily="34" charset="0"/>
              </a:rPr>
              <a:t>This is especially true for the initial phases of research and development. A CBDC-specific project management methodology would establish a common terminology and offer guidance to development teams on best practices for addressing the complex requirements and risks associated with CBDC. </a:t>
            </a:r>
          </a:p>
          <a:p>
            <a:pPr algn="just"/>
            <a:r>
              <a:rPr lang="en-US" dirty="0">
                <a:effectLst/>
                <a:latin typeface="Arial" panose="020B0604020202020204" pitchFamily="34" charset="0"/>
              </a:rPr>
              <a:t>CBDCs have several specific characteristics: they are meant for the public, they are largely experimental, and their impact can be either beneficial or damaging—this latter feature means they require careful experimentation and significant international and private sector coordination. </a:t>
            </a:r>
          </a:p>
          <a:p>
            <a:pPr algn="just"/>
            <a:r>
              <a:rPr lang="en-US" dirty="0">
                <a:effectLst/>
                <a:latin typeface="Arial" panose="020B0604020202020204" pitchFamily="34" charset="0"/>
              </a:rPr>
              <a:t>A common project management approach would take into account the various motivations for initiating CBDC research, which range from exploring the potential of emerging technologies to building the necessary capabilities in preparation for a potential CBDC issuance. </a:t>
            </a:r>
          </a:p>
          <a:p>
            <a:pPr algn="just"/>
            <a:endParaRPr lang="en-EG" dirty="0"/>
          </a:p>
        </p:txBody>
      </p:sp>
    </p:spTree>
    <p:extLst>
      <p:ext uri="{BB962C8B-B14F-4D97-AF65-F5344CB8AC3E}">
        <p14:creationId xmlns:p14="http://schemas.microsoft.com/office/powerpoint/2010/main" val="3198551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3841-4374-9EF5-9D5B-BD7CE549DB2C}"/>
              </a:ext>
            </a:extLst>
          </p:cNvPr>
          <p:cNvSpPr>
            <a:spLocks noGrp="1"/>
          </p:cNvSpPr>
          <p:nvPr>
            <p:ph type="title"/>
          </p:nvPr>
        </p:nvSpPr>
        <p:spPr/>
        <p:txBody>
          <a:bodyPr/>
          <a:lstStyle/>
          <a:p>
            <a:r>
              <a:rPr lang="en-US" b="1" dirty="0">
                <a:effectLst/>
                <a:latin typeface="Arial" panose="020B0604020202020204" pitchFamily="34" charset="0"/>
              </a:rPr>
              <a:t>Central Bank Digital Currency Product Development </a:t>
            </a:r>
            <a:endParaRPr lang="en-EG" dirty="0"/>
          </a:p>
        </p:txBody>
      </p:sp>
      <p:sp>
        <p:nvSpPr>
          <p:cNvPr id="3" name="Content Placeholder 2">
            <a:extLst>
              <a:ext uri="{FF2B5EF4-FFF2-40B4-BE49-F238E27FC236}">
                <a16:creationId xmlns:a16="http://schemas.microsoft.com/office/drawing/2014/main" id="{346AC5EF-008F-7EF5-0A2F-1602520711B3}"/>
              </a:ext>
            </a:extLst>
          </p:cNvPr>
          <p:cNvSpPr>
            <a:spLocks noGrp="1"/>
          </p:cNvSpPr>
          <p:nvPr>
            <p:ph idx="1"/>
          </p:nvPr>
        </p:nvSpPr>
        <p:spPr/>
        <p:txBody>
          <a:bodyPr>
            <a:normAutofit/>
          </a:bodyPr>
          <a:lstStyle/>
          <a:p>
            <a:pPr algn="just"/>
            <a:r>
              <a:rPr lang="en-US" dirty="0">
                <a:effectLst/>
                <a:latin typeface="Arial" panose="020B0604020202020204" pitchFamily="34" charset="0"/>
              </a:rPr>
              <a:t>This paper introduces the 5P methodology, which draws from a variety of sources and experiences to help manage CBDC research, experimentation, development, and, when required, operation.</a:t>
            </a:r>
          </a:p>
          <a:p>
            <a:pPr algn="just"/>
            <a:r>
              <a:rPr lang="en-US" dirty="0">
                <a:effectLst/>
                <a:latin typeface="Arial" panose="020B0604020202020204" pitchFamily="34" charset="0"/>
              </a:rPr>
              <a:t> This methodology is not specific to any particular type or design of CBDC. </a:t>
            </a:r>
          </a:p>
          <a:p>
            <a:pPr algn="just"/>
            <a:r>
              <a:rPr lang="en-US" dirty="0">
                <a:effectLst/>
                <a:latin typeface="Arial" panose="020B0604020202020204" pitchFamily="34" charset="0"/>
              </a:rPr>
              <a:t>Indeed, CBDC in this context should be understood in broad terms. </a:t>
            </a:r>
          </a:p>
          <a:p>
            <a:pPr algn="just"/>
            <a:endParaRPr lang="en-EG" dirty="0"/>
          </a:p>
        </p:txBody>
      </p:sp>
    </p:spTree>
    <p:extLst>
      <p:ext uri="{BB962C8B-B14F-4D97-AF65-F5344CB8AC3E}">
        <p14:creationId xmlns:p14="http://schemas.microsoft.com/office/powerpoint/2010/main" val="4246545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3FF30C1-B0B1-99D9-6408-F50B1065E62A}"/>
              </a:ext>
            </a:extLst>
          </p:cNvPr>
          <p:cNvPicPr>
            <a:picLocks noGrp="1" noChangeAspect="1"/>
          </p:cNvPicPr>
          <p:nvPr>
            <p:ph idx="1"/>
          </p:nvPr>
        </p:nvPicPr>
        <p:blipFill rotWithShape="1">
          <a:blip r:embed="rId2"/>
          <a:srcRect l="44617" t="23643" r="14207" b="32908"/>
          <a:stretch/>
        </p:blipFill>
        <p:spPr>
          <a:xfrm>
            <a:off x="593124" y="296563"/>
            <a:ext cx="11430000" cy="6030096"/>
          </a:xfrm>
        </p:spPr>
      </p:pic>
    </p:spTree>
    <p:extLst>
      <p:ext uri="{BB962C8B-B14F-4D97-AF65-F5344CB8AC3E}">
        <p14:creationId xmlns:p14="http://schemas.microsoft.com/office/powerpoint/2010/main" val="61092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C9A1B-1052-09F1-058E-340AC726711F}"/>
              </a:ext>
            </a:extLst>
          </p:cNvPr>
          <p:cNvSpPr>
            <a:spLocks noGrp="1"/>
          </p:cNvSpPr>
          <p:nvPr>
            <p:ph type="title"/>
          </p:nvPr>
        </p:nvSpPr>
        <p:spPr/>
        <p:txBody>
          <a:bodyPr/>
          <a:lstStyle/>
          <a:p>
            <a:r>
              <a:rPr lang="en-US" b="1" dirty="0">
                <a:effectLst/>
                <a:latin typeface="Arial" panose="020B0604020202020204" pitchFamily="34" charset="0"/>
              </a:rPr>
              <a:t>The 5P Methodology </a:t>
            </a:r>
            <a:endParaRPr lang="en-EG" dirty="0"/>
          </a:p>
        </p:txBody>
      </p:sp>
      <p:sp>
        <p:nvSpPr>
          <p:cNvPr id="3" name="Content Placeholder 2">
            <a:extLst>
              <a:ext uri="{FF2B5EF4-FFF2-40B4-BE49-F238E27FC236}">
                <a16:creationId xmlns:a16="http://schemas.microsoft.com/office/drawing/2014/main" id="{2E1816AD-FB3D-D6DB-0B67-0AD8618EDF15}"/>
              </a:ext>
            </a:extLst>
          </p:cNvPr>
          <p:cNvSpPr>
            <a:spLocks noGrp="1"/>
          </p:cNvSpPr>
          <p:nvPr>
            <p:ph idx="1"/>
          </p:nvPr>
        </p:nvSpPr>
        <p:spPr>
          <a:xfrm>
            <a:off x="838200" y="1690688"/>
            <a:ext cx="10515600" cy="4351338"/>
          </a:xfrm>
        </p:spPr>
        <p:txBody>
          <a:bodyPr>
            <a:normAutofit lnSpcReduction="10000"/>
          </a:bodyPr>
          <a:lstStyle/>
          <a:p>
            <a:pPr algn="just"/>
            <a:r>
              <a:rPr lang="en-US" b="1" dirty="0">
                <a:effectLst/>
                <a:latin typeface="Arial" panose="020B0604020202020204" pitchFamily="34" charset="0"/>
              </a:rPr>
              <a:t>Overview of the Five Phases </a:t>
            </a:r>
            <a:endParaRPr lang="en-US" dirty="0">
              <a:effectLst/>
              <a:latin typeface="Arial" panose="020B0604020202020204" pitchFamily="34" charset="0"/>
            </a:endParaRPr>
          </a:p>
          <a:p>
            <a:pPr algn="just"/>
            <a:r>
              <a:rPr lang="en-US" b="1" dirty="0">
                <a:effectLst/>
                <a:latin typeface="Arial" panose="020B0604020202020204" pitchFamily="34" charset="0"/>
              </a:rPr>
              <a:t>Large projects, whether digital or not, often follow a well-established sequence of research, experimentation, development, testing, and operations phases. </a:t>
            </a:r>
          </a:p>
          <a:p>
            <a:pPr algn="just"/>
            <a:r>
              <a:rPr lang="en-US" dirty="0">
                <a:effectLst/>
                <a:latin typeface="Arial" panose="020B0604020202020204" pitchFamily="34" charset="0"/>
              </a:rPr>
              <a:t>This linear approach works relatively well when the goals of the project are clear; proven technology is readily available; and a wide range of experience is offered by technology providers, consulting firms, and former clients. However, when a project is continuously evolving or when the value is unproven, as is often the case for CBDC, these steps are still necessary but are difficult to follow in a linear process. </a:t>
            </a:r>
          </a:p>
          <a:p>
            <a:pPr algn="just"/>
            <a:r>
              <a:rPr lang="en-US" dirty="0">
                <a:effectLst/>
                <a:latin typeface="Arial" panose="020B0604020202020204" pitchFamily="34" charset="0"/>
              </a:rPr>
              <a:t>Given the highly experimental nature of CBDC and the number of unresolved questions, an iterative and flexible approach is necessary to understand and prove the feasibility, benefits, risks, and implications at every step (Table 1). </a:t>
            </a:r>
          </a:p>
          <a:p>
            <a:pPr algn="just"/>
            <a:r>
              <a:rPr lang="en-US" dirty="0">
                <a:effectLst/>
                <a:latin typeface="Arial" panose="020B0604020202020204" pitchFamily="34" charset="0"/>
              </a:rPr>
              <a:t>This section introduces the 5P methodology, consisting of five phases: preparation, proof-of-concept, prototypes, pilots, and production. </a:t>
            </a:r>
          </a:p>
          <a:p>
            <a:pPr algn="just"/>
            <a:r>
              <a:rPr lang="en-US" dirty="0">
                <a:effectLst/>
                <a:latin typeface="Arial" panose="020B0604020202020204" pitchFamily="34" charset="0"/>
              </a:rPr>
              <a:t>These phases provide wholesale or retail CBDC development teams with the necessary tools and techniques to effectively manage the technology exploration and research of a CBDC during phases 1 and 2. </a:t>
            </a:r>
          </a:p>
          <a:p>
            <a:pPr algn="just"/>
            <a:r>
              <a:rPr lang="en-US" dirty="0">
                <a:effectLst/>
                <a:latin typeface="Arial" panose="020B0604020202020204" pitchFamily="34" charset="0"/>
              </a:rPr>
              <a:t>They also facilitate coordination for the development, testing, and potential production of a CBDC in phases 3, 4, and 5. By adopting this structured approach, teams can delay costly or final decisions related to technology design and platforms until they have gathered the necessary information to make informed choices. </a:t>
            </a:r>
          </a:p>
          <a:p>
            <a:pPr algn="just"/>
            <a:endParaRPr lang="en-EG" dirty="0"/>
          </a:p>
        </p:txBody>
      </p:sp>
    </p:spTree>
    <p:extLst>
      <p:ext uri="{BB962C8B-B14F-4D97-AF65-F5344CB8AC3E}">
        <p14:creationId xmlns:p14="http://schemas.microsoft.com/office/powerpoint/2010/main" val="483684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2BF74-C498-159A-8D72-C99BB4EEDBC2}"/>
              </a:ext>
            </a:extLst>
          </p:cNvPr>
          <p:cNvSpPr>
            <a:spLocks noGrp="1"/>
          </p:cNvSpPr>
          <p:nvPr>
            <p:ph type="title"/>
          </p:nvPr>
        </p:nvSpPr>
        <p:spPr/>
        <p:txBody>
          <a:bodyPr/>
          <a:lstStyle/>
          <a:p>
            <a:r>
              <a:rPr lang="en-US" b="1" dirty="0">
                <a:effectLst/>
                <a:latin typeface="Arial" panose="020B0604020202020204" pitchFamily="34" charset="0"/>
              </a:rPr>
              <a:t>The 5P Methodology </a:t>
            </a:r>
            <a:endParaRPr lang="en-EG" dirty="0"/>
          </a:p>
        </p:txBody>
      </p:sp>
      <p:sp>
        <p:nvSpPr>
          <p:cNvPr id="3" name="Content Placeholder 2">
            <a:extLst>
              <a:ext uri="{FF2B5EF4-FFF2-40B4-BE49-F238E27FC236}">
                <a16:creationId xmlns:a16="http://schemas.microsoft.com/office/drawing/2014/main" id="{B8906EF6-4265-A6B1-D2AD-780DC66198A5}"/>
              </a:ext>
            </a:extLst>
          </p:cNvPr>
          <p:cNvSpPr>
            <a:spLocks noGrp="1"/>
          </p:cNvSpPr>
          <p:nvPr>
            <p:ph idx="1"/>
          </p:nvPr>
        </p:nvSpPr>
        <p:spPr/>
        <p:txBody>
          <a:bodyPr/>
          <a:lstStyle/>
          <a:p>
            <a:pPr algn="just"/>
            <a:r>
              <a:rPr lang="en-US" b="1" dirty="0">
                <a:effectLst/>
                <a:latin typeface="Arial" panose="020B0604020202020204" pitchFamily="34" charset="0"/>
              </a:rPr>
              <a:t>A tailored CBDC project management approach can bring greater clarity in the terminology used to describe various stages of CBDC projects across jurisdictions. </a:t>
            </a:r>
          </a:p>
          <a:p>
            <a:pPr algn="just"/>
            <a:r>
              <a:rPr lang="en-US" dirty="0">
                <a:effectLst/>
                <a:latin typeface="Arial" panose="020B0604020202020204" pitchFamily="34" charset="0"/>
              </a:rPr>
              <a:t>For instance, terms such as pilots, prototypes, and proof-of-concepts are often used interchangeably and to refer to different things, which makes it challenging to compare and exchange knowledge effectively across jurisdictions. </a:t>
            </a:r>
          </a:p>
          <a:p>
            <a:pPr algn="just"/>
            <a:r>
              <a:rPr lang="en-US" dirty="0">
                <a:effectLst/>
                <a:latin typeface="Arial" panose="020B0604020202020204" pitchFamily="34" charset="0"/>
              </a:rPr>
              <a:t>Furthermore, the absence of established best practices specific to CBDC management creates challenges for project managers who are faced with the task of navigating uncharted territory. This paper outlines a map for central bank project teams that establishes a common language that can alleviate confusion and that documents how technology questions can be effectively managed through the 5P methodology. </a:t>
            </a:r>
          </a:p>
          <a:p>
            <a:pPr algn="just"/>
            <a:r>
              <a:rPr lang="en-US" b="1" dirty="0">
                <a:effectLst/>
                <a:latin typeface="Arial" panose="020B0604020202020204" pitchFamily="34" charset="0"/>
              </a:rPr>
              <a:t>Table 1. The Five Phases of CBDC Project Management </a:t>
            </a:r>
            <a:endParaRPr lang="en-US" dirty="0">
              <a:effectLst/>
              <a:latin typeface="Arial" panose="020B0604020202020204" pitchFamily="34" charset="0"/>
            </a:endParaRPr>
          </a:p>
          <a:p>
            <a:pPr algn="just"/>
            <a:r>
              <a:rPr lang="en-US" i="1" dirty="0">
                <a:effectLst/>
                <a:latin typeface="Arial" panose="020B0604020202020204" pitchFamily="34" charset="0"/>
              </a:rPr>
              <a:t>This table outlines how each phase of a CBDC project has a specific scope. It provides examples of questions that a technology research team would typically try to answer. The work is chiefly informed and validated by the analytical and policy activities described in the IMF paper “How Should Central Banks Explore CBDC: A Dynamic Decision-Making Framework” (Soderberg and others 2023). </a:t>
            </a:r>
            <a:endParaRPr lang="en-US" dirty="0">
              <a:effectLst/>
              <a:latin typeface="Arial" panose="020B0604020202020204" pitchFamily="34" charset="0"/>
            </a:endParaRPr>
          </a:p>
          <a:p>
            <a:pPr algn="just"/>
            <a:endParaRPr lang="en-EG" dirty="0"/>
          </a:p>
          <a:p>
            <a:pPr algn="just"/>
            <a:endParaRPr lang="en-US" dirty="0">
              <a:effectLst/>
              <a:latin typeface="Arial" panose="020B0604020202020204" pitchFamily="34" charset="0"/>
            </a:endParaRPr>
          </a:p>
          <a:p>
            <a:pPr algn="just"/>
            <a:endParaRPr lang="en-EG" dirty="0"/>
          </a:p>
        </p:txBody>
      </p:sp>
    </p:spTree>
    <p:extLst>
      <p:ext uri="{BB962C8B-B14F-4D97-AF65-F5344CB8AC3E}">
        <p14:creationId xmlns:p14="http://schemas.microsoft.com/office/powerpoint/2010/main" val="246217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7B8B98D-DC76-AB7A-CCC5-F3993D24DA9A}"/>
              </a:ext>
            </a:extLst>
          </p:cNvPr>
          <p:cNvGraphicFramePr>
            <a:graphicFrameLocks noGrp="1"/>
          </p:cNvGraphicFramePr>
          <p:nvPr/>
        </p:nvGraphicFramePr>
        <p:xfrm>
          <a:off x="516924" y="225396"/>
          <a:ext cx="11158152" cy="6223000"/>
        </p:xfrm>
        <a:graphic>
          <a:graphicData uri="http://schemas.openxmlformats.org/drawingml/2006/table">
            <a:tbl>
              <a:tblPr firstRow="1" bandRow="1">
                <a:tableStyleId>{5C22544A-7EE6-4342-B048-85BDC9FD1C3A}</a:tableStyleId>
              </a:tblPr>
              <a:tblGrid>
                <a:gridCol w="1927654">
                  <a:extLst>
                    <a:ext uri="{9D8B030D-6E8A-4147-A177-3AD203B41FA5}">
                      <a16:colId xmlns:a16="http://schemas.microsoft.com/office/drawing/2014/main" val="608323523"/>
                    </a:ext>
                  </a:extLst>
                </a:gridCol>
                <a:gridCol w="3089189">
                  <a:extLst>
                    <a:ext uri="{9D8B030D-6E8A-4147-A177-3AD203B41FA5}">
                      <a16:colId xmlns:a16="http://schemas.microsoft.com/office/drawing/2014/main" val="4209019304"/>
                    </a:ext>
                  </a:extLst>
                </a:gridCol>
                <a:gridCol w="6141309">
                  <a:extLst>
                    <a:ext uri="{9D8B030D-6E8A-4147-A177-3AD203B41FA5}">
                      <a16:colId xmlns:a16="http://schemas.microsoft.com/office/drawing/2014/main" val="2614886560"/>
                    </a:ext>
                  </a:extLst>
                </a:gridCol>
              </a:tblGrid>
              <a:tr h="370840">
                <a:tc>
                  <a:txBody>
                    <a:bodyPr/>
                    <a:lstStyle/>
                    <a:p>
                      <a:pPr algn="just"/>
                      <a:r>
                        <a:rPr lang="en-US" sz="1600" b="1">
                          <a:effectLst/>
                          <a:latin typeface="Alexandria" pitchFamily="2" charset="-78"/>
                          <a:cs typeface="Alexandria" pitchFamily="2" charset="-78"/>
                        </a:rPr>
                        <a:t>Phases </a:t>
                      </a:r>
                      <a:endParaRPr lang="en-US" sz="1600">
                        <a:effectLst/>
                        <a:latin typeface="Alexandria" pitchFamily="2" charset="-78"/>
                        <a:cs typeface="Alexandria" pitchFamily="2" charset="-78"/>
                      </a:endParaRPr>
                    </a:p>
                  </a:txBody>
                  <a:tcPr marL="47625" marR="47625" marT="0" marB="0"/>
                </a:tc>
                <a:tc>
                  <a:txBody>
                    <a:bodyPr/>
                    <a:lstStyle/>
                    <a:p>
                      <a:pPr algn="just"/>
                      <a:r>
                        <a:rPr lang="en-US" sz="1600" b="1" dirty="0">
                          <a:effectLst/>
                          <a:latin typeface="Alexandria" pitchFamily="2" charset="-78"/>
                          <a:cs typeface="Alexandria" pitchFamily="2" charset="-78"/>
                        </a:rPr>
                        <a:t>Scope </a:t>
                      </a:r>
                      <a:endParaRPr lang="en-US" sz="1600" dirty="0">
                        <a:effectLst/>
                        <a:latin typeface="Alexandria" pitchFamily="2" charset="-78"/>
                        <a:cs typeface="Alexandria" pitchFamily="2" charset="-78"/>
                      </a:endParaRPr>
                    </a:p>
                  </a:txBody>
                  <a:tcPr marL="47625" marR="47625" marT="0" marB="0"/>
                </a:tc>
                <a:tc>
                  <a:txBody>
                    <a:bodyPr/>
                    <a:lstStyle/>
                    <a:p>
                      <a:pPr algn="just"/>
                      <a:r>
                        <a:rPr lang="en-US" sz="1600" b="1">
                          <a:effectLst/>
                          <a:latin typeface="Alexandria" pitchFamily="2" charset="-78"/>
                          <a:cs typeface="Alexandria" pitchFamily="2" charset="-78"/>
                        </a:rPr>
                        <a:t>Examples of Relevant Questions </a:t>
                      </a:r>
                      <a:endParaRPr lang="en-US" sz="1600">
                        <a:effectLst/>
                        <a:latin typeface="Alexandria" pitchFamily="2" charset="-78"/>
                        <a:cs typeface="Alexandria" pitchFamily="2" charset="-78"/>
                      </a:endParaRPr>
                    </a:p>
                  </a:txBody>
                  <a:tcPr marL="47625" marR="47625" marT="0" marB="0"/>
                </a:tc>
                <a:extLst>
                  <a:ext uri="{0D108BD9-81ED-4DB2-BD59-A6C34878D82A}">
                    <a16:rowId xmlns:a16="http://schemas.microsoft.com/office/drawing/2014/main" val="3547071835"/>
                  </a:ext>
                </a:extLst>
              </a:tr>
              <a:tr h="370840">
                <a:tc>
                  <a:txBody>
                    <a:bodyPr/>
                    <a:lstStyle/>
                    <a:p>
                      <a:pPr algn="just"/>
                      <a:r>
                        <a:rPr lang="en-US" sz="1600" b="1" dirty="0">
                          <a:effectLst/>
                          <a:latin typeface="Alexandria" pitchFamily="2" charset="-78"/>
                          <a:cs typeface="Alexandria" pitchFamily="2" charset="-78"/>
                        </a:rPr>
                        <a:t>1: Preparation </a:t>
                      </a:r>
                      <a:endParaRPr lang="en-US" sz="1600" dirty="0">
                        <a:effectLst/>
                        <a:latin typeface="Alexandria" pitchFamily="2" charset="-78"/>
                        <a:cs typeface="Alexandria" pitchFamily="2" charset="-78"/>
                      </a:endParaRPr>
                    </a:p>
                  </a:txBody>
                  <a:tcPr marL="47625" marR="47625" marT="0" marB="0"/>
                </a:tc>
                <a:tc>
                  <a:txBody>
                    <a:bodyPr/>
                    <a:lstStyle/>
                    <a:p>
                      <a:pPr algn="just"/>
                      <a:r>
                        <a:rPr lang="en-US" sz="1600" b="1" i="1">
                          <a:effectLst/>
                          <a:latin typeface="Alexandria" pitchFamily="2" charset="-78"/>
                          <a:cs typeface="Alexandria" pitchFamily="2" charset="-78"/>
                        </a:rPr>
                        <a:t>Research </a:t>
                      </a:r>
                      <a:r>
                        <a:rPr lang="en-US" sz="1600" i="1">
                          <a:effectLst/>
                          <a:latin typeface="Alexandria" pitchFamily="2" charset="-78"/>
                          <a:cs typeface="Alexandria" pitchFamily="2" charset="-78"/>
                        </a:rPr>
                        <a:t>trends, monitor evolution of technology, and implications. </a:t>
                      </a:r>
                      <a:endParaRPr lang="en-US" sz="1600">
                        <a:effectLst/>
                        <a:latin typeface="Alexandria" pitchFamily="2" charset="-78"/>
                        <a:cs typeface="Alexandria" pitchFamily="2" charset="-78"/>
                      </a:endParaRPr>
                    </a:p>
                  </a:txBody>
                  <a:tcPr marL="47625" marR="47625" marT="0" marB="0"/>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effectLst/>
                          <a:latin typeface="Alexandria" pitchFamily="2" charset="-78"/>
                          <a:cs typeface="Alexandria" pitchFamily="2" charset="-78"/>
                        </a:rPr>
                        <a:t>What do emerging technologies and new solutions offer? How do they work? What architectures are emerging for CBDC, and what are the tradeoffs? What are the technology-related risks? What capacity would be needed in each phase? What would be the business and governance impacts? </a:t>
                      </a:r>
                    </a:p>
                    <a:p>
                      <a:pPr algn="just"/>
                      <a:r>
                        <a:rPr lang="en-US" sz="1600" dirty="0">
                          <a:effectLst/>
                          <a:latin typeface="Alexandria" pitchFamily="2" charset="-78"/>
                          <a:cs typeface="Alexandria" pitchFamily="2" charset="-78"/>
                        </a:rPr>
                        <a:t>  </a:t>
                      </a:r>
                    </a:p>
                  </a:txBody>
                  <a:tcPr marL="47625" marR="47625" marT="0" marB="0"/>
                </a:tc>
                <a:extLst>
                  <a:ext uri="{0D108BD9-81ED-4DB2-BD59-A6C34878D82A}">
                    <a16:rowId xmlns:a16="http://schemas.microsoft.com/office/drawing/2014/main" val="1668313361"/>
                  </a:ext>
                </a:extLst>
              </a:tr>
              <a:tr h="370840">
                <a:tc>
                  <a:txBody>
                    <a:bodyPr/>
                    <a:lstStyle/>
                    <a:p>
                      <a:pPr algn="just"/>
                      <a:r>
                        <a:rPr lang="en-US" sz="1600" b="1">
                          <a:effectLst/>
                          <a:latin typeface="Alexandria" pitchFamily="2" charset="-78"/>
                          <a:cs typeface="Alexandria" pitchFamily="2" charset="-78"/>
                        </a:rPr>
                        <a:t>2: Proof-of-concepts </a:t>
                      </a:r>
                      <a:endParaRPr lang="en-US" sz="1600">
                        <a:effectLst/>
                        <a:latin typeface="Alexandria" pitchFamily="2" charset="-78"/>
                        <a:cs typeface="Alexandria" pitchFamily="2" charset="-78"/>
                      </a:endParaRPr>
                    </a:p>
                  </a:txBody>
                  <a:tcPr marL="47625" marR="47625" marT="0" marB="0"/>
                </a:tc>
                <a:tc>
                  <a:txBody>
                    <a:bodyPr/>
                    <a:lstStyle/>
                    <a:p>
                      <a:pPr algn="just"/>
                      <a:r>
                        <a:rPr lang="en-US" sz="1600" b="1" i="1">
                          <a:effectLst/>
                          <a:latin typeface="Alexandria" pitchFamily="2" charset="-78"/>
                          <a:cs typeface="Alexandria" pitchFamily="2" charset="-78"/>
                        </a:rPr>
                        <a:t>Lab test </a:t>
                      </a:r>
                      <a:r>
                        <a:rPr lang="en-US" sz="1600" i="1">
                          <a:effectLst/>
                          <a:latin typeface="Alexandria" pitchFamily="2" charset="-78"/>
                          <a:cs typeface="Alexandria" pitchFamily="2" charset="-78"/>
                        </a:rPr>
                        <a:t>assumptions and key features of a CBDC </a:t>
                      </a:r>
                      <a:endParaRPr lang="en-US" sz="1600">
                        <a:effectLst/>
                        <a:latin typeface="Alexandria" pitchFamily="2" charset="-78"/>
                        <a:cs typeface="Alexandria" pitchFamily="2" charset="-78"/>
                      </a:endParaRPr>
                    </a:p>
                  </a:txBody>
                  <a:tcPr marL="47625" marR="47625" marT="0" marB="0"/>
                </a:tc>
                <a:tc>
                  <a:txBody>
                    <a:bodyPr/>
                    <a:lstStyle/>
                    <a:p>
                      <a:pPr algn="just"/>
                      <a:r>
                        <a:rPr lang="en-US" sz="1600">
                          <a:effectLst/>
                          <a:latin typeface="Alexandria" pitchFamily="2" charset="-78"/>
                          <a:cs typeface="Alexandria" pitchFamily="2" charset="-78"/>
                        </a:rPr>
                        <a:t>What assumptions need to be validated or invalidated? How to test the various architectures and design elements? What technologies would support the requirements, and how do they work? </a:t>
                      </a:r>
                    </a:p>
                  </a:txBody>
                  <a:tcPr marL="47625" marR="47625" marT="0" marB="0"/>
                </a:tc>
                <a:extLst>
                  <a:ext uri="{0D108BD9-81ED-4DB2-BD59-A6C34878D82A}">
                    <a16:rowId xmlns:a16="http://schemas.microsoft.com/office/drawing/2014/main" val="1540351842"/>
                  </a:ext>
                </a:extLst>
              </a:tr>
              <a:tr h="370840">
                <a:tc>
                  <a:txBody>
                    <a:bodyPr/>
                    <a:lstStyle/>
                    <a:p>
                      <a:pPr algn="just"/>
                      <a:r>
                        <a:rPr lang="en-US" sz="1600" b="1">
                          <a:effectLst/>
                          <a:latin typeface="Alexandria" pitchFamily="2" charset="-78"/>
                          <a:cs typeface="Alexandria" pitchFamily="2" charset="-78"/>
                        </a:rPr>
                        <a:t>3: Prototypes </a:t>
                      </a:r>
                      <a:endParaRPr lang="en-US" sz="1600">
                        <a:effectLst/>
                        <a:latin typeface="Alexandria" pitchFamily="2" charset="-78"/>
                        <a:cs typeface="Alexandria" pitchFamily="2" charset="-78"/>
                      </a:endParaRPr>
                    </a:p>
                  </a:txBody>
                  <a:tcPr marL="47625" marR="47625" marT="0" marB="0"/>
                </a:tc>
                <a:tc>
                  <a:txBody>
                    <a:bodyPr/>
                    <a:lstStyle/>
                    <a:p>
                      <a:pPr algn="just"/>
                      <a:r>
                        <a:rPr lang="en-US" sz="1600" b="1" i="1">
                          <a:effectLst/>
                          <a:latin typeface="Alexandria" pitchFamily="2" charset="-78"/>
                          <a:cs typeface="Alexandria" pitchFamily="2" charset="-78"/>
                        </a:rPr>
                        <a:t>Start to build </a:t>
                      </a:r>
                      <a:r>
                        <a:rPr lang="en-US" sz="1600" i="1">
                          <a:effectLst/>
                          <a:latin typeface="Alexandria" pitchFamily="2" charset="-78"/>
                          <a:cs typeface="Alexandria" pitchFamily="2" charset="-78"/>
                        </a:rPr>
                        <a:t>CBDC and overall ecosystem </a:t>
                      </a:r>
                      <a:endParaRPr lang="en-US" sz="1600">
                        <a:effectLst/>
                        <a:latin typeface="Alexandria" pitchFamily="2" charset="-78"/>
                        <a:cs typeface="Alexandria" pitchFamily="2" charset="-78"/>
                      </a:endParaRPr>
                    </a:p>
                  </a:txBody>
                  <a:tcPr marL="47625" marR="47625" marT="0" marB="0"/>
                </a:tc>
                <a:tc>
                  <a:txBody>
                    <a:bodyPr/>
                    <a:lstStyle/>
                    <a:p>
                      <a:pPr algn="just"/>
                      <a:r>
                        <a:rPr lang="en-US" sz="1600">
                          <a:effectLst/>
                          <a:latin typeface="Alexandria" pitchFamily="2" charset="-78"/>
                          <a:cs typeface="Alexandria" pitchFamily="2" charset="-78"/>
                        </a:rPr>
                        <a:t>How to integrate all the key elements of the architecture and the CBDC technology stack? What people, skills, processes are required to secure and support the CBDC platform? </a:t>
                      </a:r>
                    </a:p>
                  </a:txBody>
                  <a:tcPr marL="47625" marR="47625" marT="0" marB="0"/>
                </a:tc>
                <a:extLst>
                  <a:ext uri="{0D108BD9-81ED-4DB2-BD59-A6C34878D82A}">
                    <a16:rowId xmlns:a16="http://schemas.microsoft.com/office/drawing/2014/main" val="2507466299"/>
                  </a:ext>
                </a:extLst>
              </a:tr>
              <a:tr h="370840">
                <a:tc>
                  <a:txBody>
                    <a:bodyPr/>
                    <a:lstStyle/>
                    <a:p>
                      <a:pPr algn="just"/>
                      <a:r>
                        <a:rPr lang="en-US" sz="1600" b="1">
                          <a:effectLst/>
                          <a:latin typeface="Alexandria" pitchFamily="2" charset="-78"/>
                          <a:cs typeface="Alexandria" pitchFamily="2" charset="-78"/>
                        </a:rPr>
                        <a:t>4: Pilots </a:t>
                      </a:r>
                      <a:endParaRPr lang="en-US" sz="1600">
                        <a:effectLst/>
                        <a:latin typeface="Alexandria" pitchFamily="2" charset="-78"/>
                        <a:cs typeface="Alexandria" pitchFamily="2" charset="-78"/>
                      </a:endParaRPr>
                    </a:p>
                  </a:txBody>
                  <a:tcPr marL="47625" marR="47625" marT="0" marB="0"/>
                </a:tc>
                <a:tc>
                  <a:txBody>
                    <a:bodyPr/>
                    <a:lstStyle/>
                    <a:p>
                      <a:pPr algn="just"/>
                      <a:r>
                        <a:rPr lang="en-US" sz="1600" b="1" i="1">
                          <a:effectLst/>
                          <a:latin typeface="Alexandria" pitchFamily="2" charset="-78"/>
                          <a:cs typeface="Alexandria" pitchFamily="2" charset="-78"/>
                        </a:rPr>
                        <a:t>Live test </a:t>
                      </a:r>
                      <a:r>
                        <a:rPr lang="en-US" sz="1600" i="1">
                          <a:effectLst/>
                          <a:latin typeface="Alexandria" pitchFamily="2" charset="-78"/>
                          <a:cs typeface="Alexandria" pitchFamily="2" charset="-78"/>
                        </a:rPr>
                        <a:t>CBDC with actual use cases, data, and stakeholders </a:t>
                      </a:r>
                      <a:endParaRPr lang="en-US" sz="1600">
                        <a:effectLst/>
                        <a:latin typeface="Alexandria" pitchFamily="2" charset="-78"/>
                        <a:cs typeface="Alexandria" pitchFamily="2" charset="-78"/>
                      </a:endParaRPr>
                    </a:p>
                  </a:txBody>
                  <a:tcPr marL="47625" marR="47625" marT="0" marB="0"/>
                </a:tc>
                <a:tc>
                  <a:txBody>
                    <a:bodyPr/>
                    <a:lstStyle/>
                    <a:p>
                      <a:pPr algn="just"/>
                      <a:r>
                        <a:rPr lang="en-US" sz="1600">
                          <a:effectLst/>
                          <a:latin typeface="Alexandria" pitchFamily="2" charset="-78"/>
                          <a:cs typeface="Alexandria" pitchFamily="2" charset="-78"/>
                        </a:rPr>
                        <a:t>Now that the CBDC system (or a portion) is assembled, does it work as expected in real conditions? How to test risk mitigation? What are the system’s maintenance requirements and what is the best way to meet them? Were the assumptions about adoption correct? </a:t>
                      </a:r>
                    </a:p>
                  </a:txBody>
                  <a:tcPr marL="47625" marR="47625" marT="0" marB="0"/>
                </a:tc>
                <a:extLst>
                  <a:ext uri="{0D108BD9-81ED-4DB2-BD59-A6C34878D82A}">
                    <a16:rowId xmlns:a16="http://schemas.microsoft.com/office/drawing/2014/main" val="1283911903"/>
                  </a:ext>
                </a:extLst>
              </a:tr>
              <a:tr h="370840">
                <a:tc>
                  <a:txBody>
                    <a:bodyPr/>
                    <a:lstStyle/>
                    <a:p>
                      <a:pPr algn="just"/>
                      <a:r>
                        <a:rPr lang="en-US" sz="1600" b="1" dirty="0">
                          <a:effectLst/>
                          <a:latin typeface="Alexandria" pitchFamily="2" charset="-78"/>
                          <a:cs typeface="Alexandria" pitchFamily="2" charset="-78"/>
                        </a:rPr>
                        <a:t>5: Production </a:t>
                      </a:r>
                      <a:endParaRPr lang="en-US" sz="1600" dirty="0">
                        <a:effectLst/>
                        <a:latin typeface="Alexandria" pitchFamily="2" charset="-78"/>
                        <a:cs typeface="Alexandria" pitchFamily="2" charset="-78"/>
                      </a:endParaRPr>
                    </a:p>
                  </a:txBody>
                  <a:tcPr marL="47625" marR="47625" marT="0" marB="0"/>
                </a:tc>
                <a:tc>
                  <a:txBody>
                    <a:bodyPr/>
                    <a:lstStyle/>
                    <a:p>
                      <a:pPr algn="just"/>
                      <a:r>
                        <a:rPr lang="en-US" sz="1600" b="1" i="1">
                          <a:effectLst/>
                          <a:latin typeface="Alexandria" pitchFamily="2" charset="-78"/>
                          <a:cs typeface="Alexandria" pitchFamily="2" charset="-78"/>
                        </a:rPr>
                        <a:t>Launch and operate </a:t>
                      </a:r>
                      <a:r>
                        <a:rPr lang="en-US" sz="1600" i="1">
                          <a:effectLst/>
                          <a:latin typeface="Alexandria" pitchFamily="2" charset="-78"/>
                          <a:cs typeface="Alexandria" pitchFamily="2" charset="-78"/>
                        </a:rPr>
                        <a:t>CBDC and ecosystem </a:t>
                      </a:r>
                      <a:endParaRPr lang="en-US" sz="1600">
                        <a:effectLst/>
                        <a:latin typeface="Alexandria" pitchFamily="2" charset="-78"/>
                        <a:cs typeface="Alexandria" pitchFamily="2" charset="-78"/>
                      </a:endParaRPr>
                    </a:p>
                  </a:txBody>
                  <a:tcPr marL="47625" marR="47625" marT="0" marB="0"/>
                </a:tc>
                <a:tc>
                  <a:txBody>
                    <a:bodyPr/>
                    <a:lstStyle/>
                    <a:p>
                      <a:pPr algn="just"/>
                      <a:r>
                        <a:rPr lang="en-US" sz="1600" dirty="0">
                          <a:effectLst/>
                          <a:latin typeface="Alexandria" pitchFamily="2" charset="-78"/>
                          <a:cs typeface="Alexandria" pitchFamily="2" charset="-78"/>
                        </a:rPr>
                        <a:t>Are adoption and mitigating risks properly promoted? How to monitor, test, and implement innovative developments in the industry to benefit the CBDC? How to maintain operational stability and security? </a:t>
                      </a:r>
                    </a:p>
                  </a:txBody>
                  <a:tcPr marL="47625" marR="47625" marT="0" marB="0"/>
                </a:tc>
                <a:extLst>
                  <a:ext uri="{0D108BD9-81ED-4DB2-BD59-A6C34878D82A}">
                    <a16:rowId xmlns:a16="http://schemas.microsoft.com/office/drawing/2014/main" val="940892049"/>
                  </a:ext>
                </a:extLst>
              </a:tr>
            </a:tbl>
          </a:graphicData>
        </a:graphic>
      </p:graphicFrame>
    </p:spTree>
    <p:extLst>
      <p:ext uri="{BB962C8B-B14F-4D97-AF65-F5344CB8AC3E}">
        <p14:creationId xmlns:p14="http://schemas.microsoft.com/office/powerpoint/2010/main" val="3114475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DBD1-45B2-EF06-15BE-36CEAFD8F970}"/>
              </a:ext>
            </a:extLst>
          </p:cNvPr>
          <p:cNvSpPr>
            <a:spLocks noGrp="1"/>
          </p:cNvSpPr>
          <p:nvPr>
            <p:ph type="title"/>
          </p:nvPr>
        </p:nvSpPr>
        <p:spPr/>
        <p:txBody>
          <a:bodyPr/>
          <a:lstStyle/>
          <a:p>
            <a:r>
              <a:rPr lang="en-US" b="1" dirty="0">
                <a:effectLst/>
              </a:rPr>
              <a:t>The 5P Methodology </a:t>
            </a:r>
            <a:endParaRPr lang="en-EG" dirty="0"/>
          </a:p>
        </p:txBody>
      </p:sp>
      <p:sp>
        <p:nvSpPr>
          <p:cNvPr id="3" name="Content Placeholder 2">
            <a:extLst>
              <a:ext uri="{FF2B5EF4-FFF2-40B4-BE49-F238E27FC236}">
                <a16:creationId xmlns:a16="http://schemas.microsoft.com/office/drawing/2014/main" id="{96FF5A9F-BABE-37D0-D1E5-51FEE30A7E1D}"/>
              </a:ext>
            </a:extLst>
          </p:cNvPr>
          <p:cNvSpPr>
            <a:spLocks noGrp="1"/>
          </p:cNvSpPr>
          <p:nvPr>
            <p:ph idx="1"/>
          </p:nvPr>
        </p:nvSpPr>
        <p:spPr/>
        <p:txBody>
          <a:bodyPr/>
          <a:lstStyle/>
          <a:p>
            <a:pPr algn="just"/>
            <a:r>
              <a:rPr lang="en-US" dirty="0">
                <a:effectLst/>
              </a:rPr>
              <a:t>While the phases are presented in a sequential order, it is important to note that the experimental nature of CBDC projects necessitates iterative cycles within each phase. </a:t>
            </a:r>
          </a:p>
          <a:p>
            <a:pPr algn="just"/>
            <a:r>
              <a:rPr lang="en-US" dirty="0">
                <a:effectLst/>
              </a:rPr>
              <a:t>In fact, iterations can even occur across phases, as some activities and questions may necessitate going back a few phases before moving forward. </a:t>
            </a:r>
          </a:p>
          <a:p>
            <a:pPr algn="just"/>
            <a:r>
              <a:rPr lang="en-US" dirty="0">
                <a:effectLst/>
              </a:rPr>
              <a:t>This means that research, development, testing, and other activities can occur concurrently and be revisited as new information emerges. </a:t>
            </a:r>
          </a:p>
          <a:p>
            <a:pPr algn="just"/>
            <a:r>
              <a:rPr lang="en-US" dirty="0">
                <a:effectLst/>
              </a:rPr>
              <a:t>This is consistent with traditional large projects in the industry, where research and development (R&amp;D) activities are often conducted in parallel with development, security improvements, and operations (also known as </a:t>
            </a:r>
            <a:r>
              <a:rPr lang="en-US" dirty="0" err="1">
                <a:effectLst/>
              </a:rPr>
              <a:t>DevSecOps</a:t>
            </a:r>
            <a:r>
              <a:rPr lang="en-US" dirty="0">
                <a:effectLst/>
              </a:rPr>
              <a:t>).</a:t>
            </a:r>
          </a:p>
          <a:p>
            <a:pPr algn="just"/>
            <a:endParaRPr lang="en-EG" dirty="0"/>
          </a:p>
        </p:txBody>
      </p:sp>
    </p:spTree>
    <p:extLst>
      <p:ext uri="{BB962C8B-B14F-4D97-AF65-F5344CB8AC3E}">
        <p14:creationId xmlns:p14="http://schemas.microsoft.com/office/powerpoint/2010/main" val="3142461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E4B69-57E4-7B9B-E7E2-936E2493EDF1}"/>
              </a:ext>
            </a:extLst>
          </p:cNvPr>
          <p:cNvSpPr>
            <a:spLocks noGrp="1"/>
          </p:cNvSpPr>
          <p:nvPr>
            <p:ph type="title"/>
          </p:nvPr>
        </p:nvSpPr>
        <p:spPr/>
        <p:txBody>
          <a:bodyPr/>
          <a:lstStyle/>
          <a:p>
            <a:r>
              <a:rPr lang="en-US" b="1" dirty="0">
                <a:effectLst/>
              </a:rPr>
              <a:t>Go/No Go Checkpoints </a:t>
            </a:r>
            <a:endParaRPr lang="en-EG" dirty="0"/>
          </a:p>
        </p:txBody>
      </p:sp>
      <p:sp>
        <p:nvSpPr>
          <p:cNvPr id="3" name="Content Placeholder 2">
            <a:extLst>
              <a:ext uri="{FF2B5EF4-FFF2-40B4-BE49-F238E27FC236}">
                <a16:creationId xmlns:a16="http://schemas.microsoft.com/office/drawing/2014/main" id="{5C857599-7948-EE30-885E-0BE514F64C75}"/>
              </a:ext>
            </a:extLst>
          </p:cNvPr>
          <p:cNvSpPr>
            <a:spLocks noGrp="1"/>
          </p:cNvSpPr>
          <p:nvPr>
            <p:ph idx="1"/>
          </p:nvPr>
        </p:nvSpPr>
        <p:spPr/>
        <p:txBody>
          <a:bodyPr/>
          <a:lstStyle/>
          <a:p>
            <a:pPr algn="just"/>
            <a:r>
              <a:rPr lang="en-US" b="1" dirty="0">
                <a:effectLst/>
              </a:rPr>
              <a:t>A crucial aspect of the 5P methodology is the proper definition of the conditions for transitioning between phases, known as "go/no go" processes or stage gates in project management (Figure 2). </a:t>
            </a:r>
          </a:p>
          <a:p>
            <a:pPr algn="just"/>
            <a:r>
              <a:rPr lang="en-US" dirty="0">
                <a:effectLst/>
              </a:rPr>
              <a:t>At the intersection of each phase, the central bank has four options: (1) stay in the same phase and iterate to continue learning or building, (2) move forward to the next phase, (3) move forward with some elements that are ready but stay in the same phase for some other unresolved question, or (4) pause or stop the project. The go/no go checkpoint is a crucial activity that ensures that all the central bank’s authorities, team members, and stakeholders agree on current progress, lessons learned, and next steps. </a:t>
            </a:r>
          </a:p>
          <a:p>
            <a:pPr algn="just"/>
            <a:r>
              <a:rPr lang="en-US" dirty="0">
                <a:effectLst/>
              </a:rPr>
              <a:t>The criteria for moving from one phase to the next, as well as who should be involved in these decisions, should be agreed as early as feasible, ideally at the start of the project, and regularly updated as new findings and information emerge. </a:t>
            </a:r>
          </a:p>
          <a:p>
            <a:pPr algn="just"/>
            <a:r>
              <a:rPr lang="en-US" dirty="0">
                <a:effectLst/>
              </a:rPr>
              <a:t>This includes the identification and collection of relevant data, information, participants, and resources. As the global research on CBDC and experiences progresses, these criteria will continue to evolve. </a:t>
            </a:r>
          </a:p>
          <a:p>
            <a:pPr algn="just"/>
            <a:r>
              <a:rPr lang="en-US" dirty="0">
                <a:effectLst/>
              </a:rPr>
              <a:t>In general, the central bank should clearly communicate their  decisions and their rationales to the public so that decisions such as stopping the project would not be perceived as policy failures. </a:t>
            </a:r>
          </a:p>
          <a:p>
            <a:pPr algn="just"/>
            <a:endParaRPr lang="en-US" dirty="0">
              <a:effectLst/>
            </a:endParaRPr>
          </a:p>
          <a:p>
            <a:pPr algn="just"/>
            <a:endParaRPr lang="en-EG" dirty="0"/>
          </a:p>
        </p:txBody>
      </p:sp>
    </p:spTree>
    <p:extLst>
      <p:ext uri="{BB962C8B-B14F-4D97-AF65-F5344CB8AC3E}">
        <p14:creationId xmlns:p14="http://schemas.microsoft.com/office/powerpoint/2010/main" val="2614661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F9A41-BD63-DB32-55A6-9259F3B27940}"/>
              </a:ext>
            </a:extLst>
          </p:cNvPr>
          <p:cNvSpPr>
            <a:spLocks noGrp="1"/>
          </p:cNvSpPr>
          <p:nvPr>
            <p:ph type="title"/>
          </p:nvPr>
        </p:nvSpPr>
        <p:spPr/>
        <p:txBody>
          <a:bodyPr/>
          <a:lstStyle/>
          <a:p>
            <a:r>
              <a:rPr lang="en-US" b="1" dirty="0">
                <a:effectLst/>
              </a:rPr>
              <a:t>Go/No Go Checkpoints </a:t>
            </a:r>
            <a:endParaRPr lang="en-EG" dirty="0"/>
          </a:p>
        </p:txBody>
      </p:sp>
      <p:pic>
        <p:nvPicPr>
          <p:cNvPr id="5" name="Content Placeholder 4">
            <a:extLst>
              <a:ext uri="{FF2B5EF4-FFF2-40B4-BE49-F238E27FC236}">
                <a16:creationId xmlns:a16="http://schemas.microsoft.com/office/drawing/2014/main" id="{B3BD4028-488A-1ECB-4DAC-52CB03B0BF75}"/>
              </a:ext>
            </a:extLst>
          </p:cNvPr>
          <p:cNvPicPr>
            <a:picLocks noGrp="1" noChangeAspect="1"/>
          </p:cNvPicPr>
          <p:nvPr>
            <p:ph idx="1"/>
          </p:nvPr>
        </p:nvPicPr>
        <p:blipFill rotWithShape="1">
          <a:blip r:embed="rId2"/>
          <a:srcRect l="41422" t="27051" r="14385" b="35464"/>
          <a:stretch/>
        </p:blipFill>
        <p:spPr>
          <a:xfrm>
            <a:off x="838200" y="1797907"/>
            <a:ext cx="10319951" cy="4479325"/>
          </a:xfrm>
        </p:spPr>
      </p:pic>
    </p:spTree>
    <p:extLst>
      <p:ext uri="{BB962C8B-B14F-4D97-AF65-F5344CB8AC3E}">
        <p14:creationId xmlns:p14="http://schemas.microsoft.com/office/powerpoint/2010/main" val="24679711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A897A-E66D-1351-5713-5EC6BEE4182D}"/>
              </a:ext>
            </a:extLst>
          </p:cNvPr>
          <p:cNvSpPr>
            <a:spLocks noGrp="1"/>
          </p:cNvSpPr>
          <p:nvPr>
            <p:ph type="title"/>
          </p:nvPr>
        </p:nvSpPr>
        <p:spPr/>
        <p:txBody>
          <a:bodyPr/>
          <a:lstStyle/>
          <a:p>
            <a:r>
              <a:rPr lang="en-US" b="1" dirty="0">
                <a:effectLst/>
              </a:rPr>
              <a:t>Go/No Go Checkpoints </a:t>
            </a:r>
            <a:endParaRPr lang="en-EG" dirty="0"/>
          </a:p>
        </p:txBody>
      </p:sp>
      <p:sp>
        <p:nvSpPr>
          <p:cNvPr id="3" name="Content Placeholder 2">
            <a:extLst>
              <a:ext uri="{FF2B5EF4-FFF2-40B4-BE49-F238E27FC236}">
                <a16:creationId xmlns:a16="http://schemas.microsoft.com/office/drawing/2014/main" id="{E4D02652-3514-204A-046D-0BA2F492417D}"/>
              </a:ext>
            </a:extLst>
          </p:cNvPr>
          <p:cNvSpPr>
            <a:spLocks noGrp="1"/>
          </p:cNvSpPr>
          <p:nvPr>
            <p:ph idx="1"/>
          </p:nvPr>
        </p:nvSpPr>
        <p:spPr/>
        <p:txBody>
          <a:bodyPr>
            <a:normAutofit fontScale="92500" lnSpcReduction="10000"/>
          </a:bodyPr>
          <a:lstStyle/>
          <a:p>
            <a:pPr algn="just"/>
            <a:r>
              <a:rPr lang="en-US" dirty="0">
                <a:effectLst/>
              </a:rPr>
              <a:t>Because each phase is expected to go through several iterations, the go/no go process is also an opportunity to change course if necessary. </a:t>
            </a:r>
          </a:p>
          <a:p>
            <a:pPr algn="just"/>
            <a:r>
              <a:rPr lang="en-US" dirty="0">
                <a:effectLst/>
              </a:rPr>
              <a:t>Contrary to a more linear process, such as a Waterfall process (Box 5), iterative project management allows an organization to rapidly adapt to new data, new inputs, or unanticipated events. Most technology companies today use some sort of iterative and incremental development process4 to ensure that their digital products can easily respond to change. </a:t>
            </a:r>
          </a:p>
          <a:p>
            <a:pPr algn="just"/>
            <a:r>
              <a:rPr lang="en-US" dirty="0">
                <a:effectLst/>
              </a:rPr>
              <a:t>The go/no go decision is therefore the equivalent of what developers call “sprint retrospectives” (Martinelli and Milosevic 2016) in which the team reviews the lessons learned from the current iteration and decides on possible changes to incorporate into future phases.</a:t>
            </a:r>
          </a:p>
          <a:p>
            <a:pPr algn="just"/>
            <a:r>
              <a:rPr lang="en-US" dirty="0">
                <a:effectLst/>
              </a:rPr>
              <a:t> For example, one iteration of the proof-of-concept phase could reveal that the technology for offline access to the CBDC does not work as expected or might not be mature enough for the targeted use case. </a:t>
            </a:r>
          </a:p>
          <a:p>
            <a:pPr algn="just"/>
            <a:r>
              <a:rPr lang="en-US" dirty="0">
                <a:effectLst/>
              </a:rPr>
              <a:t>During the go/no go review, the decision group could decide either to abandon this use case and move forward to the next phase or to proceed with a new iteration and explore a different solution that they otherwise would not have considered, such as access via SMS/USSD (Short Message Service/Unstructured Supplementary Service Data) when voice coverage is available.</a:t>
            </a:r>
          </a:p>
          <a:p>
            <a:pPr algn="just"/>
            <a:r>
              <a:rPr lang="en-US" dirty="0">
                <a:effectLst/>
              </a:rPr>
              <a:t> Importantly, each go/no go decision point also provides the central bank with an opportunity to consult with its partners, including the government and stakeholders, to determine whether sufficient lessons have been learned and whether it is warranted to continue with the CBDC project. </a:t>
            </a:r>
          </a:p>
          <a:p>
            <a:pPr algn="just"/>
            <a:endParaRPr lang="en-US" dirty="0">
              <a:effectLst/>
            </a:endParaRPr>
          </a:p>
          <a:p>
            <a:pPr algn="just"/>
            <a:endParaRPr lang="en-EG" dirty="0"/>
          </a:p>
        </p:txBody>
      </p:sp>
    </p:spTree>
    <p:extLst>
      <p:ext uri="{BB962C8B-B14F-4D97-AF65-F5344CB8AC3E}">
        <p14:creationId xmlns:p14="http://schemas.microsoft.com/office/powerpoint/2010/main" val="2095142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DF453-5924-9F7E-450B-6660FC9A500F}"/>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791517BE-95BE-C4B0-F006-509D5216CF44}"/>
              </a:ext>
            </a:extLst>
          </p:cNvPr>
          <p:cNvSpPr>
            <a:spLocks noGrp="1"/>
          </p:cNvSpPr>
          <p:nvPr>
            <p:ph idx="1"/>
          </p:nvPr>
        </p:nvSpPr>
        <p:spPr/>
        <p:txBody>
          <a:bodyPr/>
          <a:lstStyle/>
          <a:p>
            <a:pPr algn="just"/>
            <a:r>
              <a:rPr lang="en-US" b="1" dirty="0">
                <a:effectLst/>
              </a:rPr>
              <a:t>The 5P methodology value lies in its structured and adaptable approach to managing a CBDC project. </a:t>
            </a:r>
            <a:r>
              <a:rPr lang="en-US" dirty="0">
                <a:effectLst/>
              </a:rPr>
              <a:t>It provides guidance for linking goals and key questions to specific activities and for promoting coordination among participants. This section provides a general definition of each phase. Subsequent sections delve into the specific implications for the R&amp;D teams. </a:t>
            </a:r>
          </a:p>
          <a:p>
            <a:pPr algn="just"/>
            <a:r>
              <a:rPr lang="en-US" dirty="0">
                <a:effectLst/>
              </a:rPr>
              <a:t>The </a:t>
            </a:r>
            <a:r>
              <a:rPr lang="en-US" b="1" dirty="0">
                <a:effectLst/>
              </a:rPr>
              <a:t>preparation phase </a:t>
            </a:r>
            <a:r>
              <a:rPr lang="en-US" dirty="0">
                <a:effectLst/>
              </a:rPr>
              <a:t>is crucial for laying the groundwork and identifying key questions related to CBDC. Depending on the scope of the project, this phase can involve assessing the potential and risks of specific technologies or taking a more strategic approach to identify policy goals and legal, technological, and monetary implications of CBDC. </a:t>
            </a:r>
          </a:p>
          <a:p>
            <a:pPr algn="just"/>
            <a:r>
              <a:rPr lang="en-US" dirty="0">
                <a:effectLst/>
              </a:rPr>
              <a:t>During this stage, a technological exploration typically looks at a set of technologies and use cases that will be tested in the next phases. For a broader scope, the goal would be to establish the rationale for CBDC, including its policy goals, feasibility, benefits, drawbacks, risks, and success criteria.</a:t>
            </a:r>
          </a:p>
          <a:p>
            <a:pPr algn="just"/>
            <a:r>
              <a:rPr lang="en-US" dirty="0">
                <a:effectLst/>
              </a:rPr>
              <a:t> In all cases, the preparation phase involves an initial assessment of capacity, feasibility, and risks, as well as motivation and market condition, based on consumers’ behaviors, habits, and culture. </a:t>
            </a:r>
          </a:p>
          <a:p>
            <a:pPr algn="just"/>
            <a:r>
              <a:rPr lang="en-US" dirty="0">
                <a:effectLst/>
              </a:rPr>
              <a:t>All the while, some assumptions may be made explicitly or implicitly on many domains, including technical feasibility, regulatory compliance, acceptability by all stakeholders and users, or costs. Such assumptions need to be explored further during the next phase. </a:t>
            </a:r>
          </a:p>
          <a:p>
            <a:pPr algn="just"/>
            <a:endParaRPr lang="en-EG" dirty="0"/>
          </a:p>
        </p:txBody>
      </p:sp>
    </p:spTree>
    <p:extLst>
      <p:ext uri="{BB962C8B-B14F-4D97-AF65-F5344CB8AC3E}">
        <p14:creationId xmlns:p14="http://schemas.microsoft.com/office/powerpoint/2010/main" val="3291376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C81BF-8882-B412-2B33-361EDFA77FE1}"/>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945E9533-2E54-84A9-D41F-ADFADA787919}"/>
              </a:ext>
            </a:extLst>
          </p:cNvPr>
          <p:cNvSpPr>
            <a:spLocks noGrp="1"/>
          </p:cNvSpPr>
          <p:nvPr>
            <p:ph idx="1"/>
          </p:nvPr>
        </p:nvSpPr>
        <p:spPr/>
        <p:txBody>
          <a:bodyPr>
            <a:normAutofit/>
          </a:bodyPr>
          <a:lstStyle/>
          <a:p>
            <a:pPr algn="just"/>
            <a:r>
              <a:rPr lang="en-US" dirty="0">
                <a:effectLst/>
              </a:rPr>
              <a:t>The </a:t>
            </a:r>
            <a:r>
              <a:rPr lang="en-US" b="1" dirty="0">
                <a:effectLst/>
              </a:rPr>
              <a:t>proof-of-concept phase </a:t>
            </a:r>
            <a:r>
              <a:rPr lang="en-US" dirty="0">
                <a:effectLst/>
              </a:rPr>
              <a:t>(PoC) aims to validate or invalidate assumptions about the CBDC and the conditions for success, such as those related to policy objectives, user motivations, technology options and maturity, as well as legal, financial, and technological questions.</a:t>
            </a:r>
          </a:p>
          <a:p>
            <a:pPr algn="just"/>
            <a:r>
              <a:rPr lang="en-US" dirty="0">
                <a:effectLst/>
              </a:rPr>
              <a:t> While the term proof-of-concept often evokes the test of a specific technology, it should be noted that concepts can be proven or understood using other low-cost activities. </a:t>
            </a:r>
          </a:p>
          <a:p>
            <a:pPr algn="just"/>
            <a:r>
              <a:rPr lang="en-US" dirty="0">
                <a:effectLst/>
              </a:rPr>
              <a:t>This includes surveys, Design Thinking workshops, interviews, hackathons, market consultations, innovation challenges, and customized demonstrations. </a:t>
            </a:r>
          </a:p>
          <a:p>
            <a:pPr algn="just"/>
            <a:r>
              <a:rPr lang="en-US" dirty="0">
                <a:effectLst/>
              </a:rPr>
              <a:t>After a few iterations of this phase, the central bank will acquire enough knowledge and clarity to make the decision to pause the project, proceed with more research, or move on to developing some elements of the CBDC system. </a:t>
            </a:r>
          </a:p>
          <a:p>
            <a:pPr algn="just"/>
            <a:endParaRPr lang="en-US" dirty="0">
              <a:effectLst/>
            </a:endParaRPr>
          </a:p>
          <a:p>
            <a:pPr algn="just"/>
            <a:endParaRPr lang="en-EG" dirty="0"/>
          </a:p>
        </p:txBody>
      </p:sp>
    </p:spTree>
    <p:extLst>
      <p:ext uri="{BB962C8B-B14F-4D97-AF65-F5344CB8AC3E}">
        <p14:creationId xmlns:p14="http://schemas.microsoft.com/office/powerpoint/2010/main" val="2580230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52E6B-2F60-3030-C6A8-C2EBA3A415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15516A-87C5-6557-DDB0-071C1048B0FC}"/>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A8BE3258-C9E3-A13F-5326-E177200D2CD1}"/>
              </a:ext>
            </a:extLst>
          </p:cNvPr>
          <p:cNvSpPr>
            <a:spLocks noGrp="1"/>
          </p:cNvSpPr>
          <p:nvPr>
            <p:ph idx="1"/>
          </p:nvPr>
        </p:nvSpPr>
        <p:spPr/>
        <p:txBody>
          <a:bodyPr>
            <a:normAutofit/>
          </a:bodyPr>
          <a:lstStyle/>
          <a:p>
            <a:pPr algn="just"/>
            <a:r>
              <a:rPr lang="en-US" dirty="0">
                <a:effectLst/>
              </a:rPr>
              <a:t>The </a:t>
            </a:r>
            <a:r>
              <a:rPr lang="en-US" b="1" dirty="0">
                <a:effectLst/>
              </a:rPr>
              <a:t>prototype phase </a:t>
            </a:r>
            <a:r>
              <a:rPr lang="en-US" dirty="0">
                <a:effectLst/>
              </a:rPr>
              <a:t>encompasses most of the development of the CBDC solution (or at least for some use cases).</a:t>
            </a:r>
          </a:p>
          <a:p>
            <a:pPr algn="just"/>
            <a:r>
              <a:rPr lang="en-US" dirty="0">
                <a:effectLst/>
              </a:rPr>
              <a:t> The 5P methodology promotes a development-through-prototypes approach to ensure continuous alignment with the central bank's objectives. </a:t>
            </a:r>
          </a:p>
          <a:p>
            <a:pPr algn="just"/>
            <a:r>
              <a:rPr lang="en-US" dirty="0">
                <a:effectLst/>
              </a:rPr>
              <a:t>This phase starts with translating the knowledge acquired in the previous phases into requirements for the development team. This will allow them to engage with solution providers, such as via an open request for proposal (RFP) process. </a:t>
            </a:r>
          </a:p>
          <a:p>
            <a:pPr algn="just"/>
            <a:r>
              <a:rPr lang="en-US" dirty="0">
                <a:effectLst/>
              </a:rPr>
              <a:t>Following an iterative process, the most suitable partners are tested and selected, while the central bank and other stakeholders start building the initial capacity in personnel, governance, regulation, and technology. This phase culminates in the development of a working “product”8 ready to be tested in a few low-risk settings. </a:t>
            </a:r>
          </a:p>
          <a:p>
            <a:pPr algn="just"/>
            <a:r>
              <a:rPr lang="en-US" dirty="0">
                <a:effectLst/>
              </a:rPr>
              <a:t>A working prototype should involve representation from stakeholders (Box 3), including a representative panel of users. </a:t>
            </a:r>
          </a:p>
          <a:p>
            <a:pPr algn="just"/>
            <a:r>
              <a:rPr lang="en-US" dirty="0">
                <a:effectLst/>
              </a:rPr>
              <a:t>The results will inform the decision to pause the project, continue researching and developing new aspects of the CBDC, or proceed to the pilot phase for advanced testing. </a:t>
            </a:r>
          </a:p>
          <a:p>
            <a:pPr algn="just"/>
            <a:endParaRPr lang="en-US" dirty="0">
              <a:effectLst/>
            </a:endParaRPr>
          </a:p>
          <a:p>
            <a:pPr algn="just"/>
            <a:endParaRPr lang="en-EG" dirty="0"/>
          </a:p>
        </p:txBody>
      </p:sp>
    </p:spTree>
    <p:extLst>
      <p:ext uri="{BB962C8B-B14F-4D97-AF65-F5344CB8AC3E}">
        <p14:creationId xmlns:p14="http://schemas.microsoft.com/office/powerpoint/2010/main" val="6213411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8728-1E2E-DAE8-4434-18BFBD0AF37D}"/>
              </a:ext>
            </a:extLst>
          </p:cNvPr>
          <p:cNvSpPr>
            <a:spLocks noGrp="1"/>
          </p:cNvSpPr>
          <p:nvPr>
            <p:ph type="title"/>
          </p:nvPr>
        </p:nvSpPr>
        <p:spPr/>
        <p:txBody>
          <a:bodyPr/>
          <a:lstStyle/>
          <a:p>
            <a:r>
              <a:rPr lang="en-US" b="1" dirty="0">
                <a:effectLst/>
              </a:rPr>
              <a:t>Definition of Each Phase </a:t>
            </a:r>
            <a:endParaRPr lang="en-EG" dirty="0"/>
          </a:p>
        </p:txBody>
      </p:sp>
      <p:sp>
        <p:nvSpPr>
          <p:cNvPr id="3" name="Content Placeholder 2">
            <a:extLst>
              <a:ext uri="{FF2B5EF4-FFF2-40B4-BE49-F238E27FC236}">
                <a16:creationId xmlns:a16="http://schemas.microsoft.com/office/drawing/2014/main" id="{36C6FDB9-5F8D-B1FB-FDEC-77B37284FE8B}"/>
              </a:ext>
            </a:extLst>
          </p:cNvPr>
          <p:cNvSpPr>
            <a:spLocks noGrp="1"/>
          </p:cNvSpPr>
          <p:nvPr>
            <p:ph idx="1"/>
          </p:nvPr>
        </p:nvSpPr>
        <p:spPr/>
        <p:txBody>
          <a:bodyPr>
            <a:normAutofit lnSpcReduction="10000"/>
          </a:bodyPr>
          <a:lstStyle/>
          <a:p>
            <a:pPr algn="just"/>
            <a:r>
              <a:rPr lang="en-US" dirty="0">
                <a:effectLst/>
              </a:rPr>
              <a:t>The </a:t>
            </a:r>
            <a:r>
              <a:rPr lang="en-US" b="1" dirty="0">
                <a:effectLst/>
              </a:rPr>
              <a:t>pilot phase </a:t>
            </a:r>
            <a:r>
              <a:rPr lang="en-US" dirty="0">
                <a:effectLst/>
              </a:rPr>
              <a:t>is a quasi-production stage of the CBDC journey: the final or near-final product is developed for some use cases. It then requires real-life testing to inform a potential go-live decision. A pilot involves all stakeholders for the targeted use cases, including intermediaries, merchants, and selected users, in low-risk environments. </a:t>
            </a:r>
          </a:p>
          <a:p>
            <a:pPr algn="just"/>
            <a:r>
              <a:rPr lang="en-US" dirty="0">
                <a:effectLst/>
              </a:rPr>
              <a:t>The development team assesses the operational readiness of the proposed solution. Key factors such as scalability, resilience, maintenance, risk management, as well as user experience, adoption, and user support, are tested in real conditions. The pilot phase also aims to ensure that the proposed solution aligns with the policy objectives. </a:t>
            </a:r>
          </a:p>
          <a:p>
            <a:pPr algn="just"/>
            <a:r>
              <a:rPr lang="en-US" dirty="0">
                <a:effectLst/>
              </a:rPr>
              <a:t>The likelihood for adoption is also studied, and a solid marketing and communication strategy is typically developed at this stage. Additionally, the pilot provides an opportunity to simulate and test various events, such as outages and high usage, before the product is officially launched. Conducting different iterations of this phase can allow new use cases, scenarios, or participants to be added and tested progressively. If the pilot results continue to demonstrate the feasibility, readiness, resilience, and value of CBDC, the jurisdiction is on solid ground to discuss the potential to “go live” to the production phase. </a:t>
            </a:r>
          </a:p>
          <a:p>
            <a:pPr algn="just"/>
            <a:r>
              <a:rPr lang="en-US" dirty="0">
                <a:effectLst/>
              </a:rPr>
              <a:t>The </a:t>
            </a:r>
            <a:r>
              <a:rPr lang="en-US" b="1" dirty="0">
                <a:effectLst/>
              </a:rPr>
              <a:t>production phase </a:t>
            </a:r>
            <a:r>
              <a:rPr lang="en-US" dirty="0">
                <a:effectLst/>
              </a:rPr>
              <a:t>is the start of the ongoing management of the CBDC product</a:t>
            </a:r>
            <a:r>
              <a:rPr lang="en-US" i="1" dirty="0">
                <a:effectLst/>
              </a:rPr>
              <a:t>. </a:t>
            </a:r>
            <a:r>
              <a:rPr lang="en-US" dirty="0">
                <a:effectLst/>
              </a:rPr>
              <a:t>The operations and continuous development and maintenance of the product should be approached in a way that ensures its resilience, flexibility, and ongoing innovation. A robust user support process should be in place and its efficiency continuously monitored. </a:t>
            </a:r>
          </a:p>
          <a:p>
            <a:pPr algn="just"/>
            <a:endParaRPr lang="en-EG" dirty="0"/>
          </a:p>
        </p:txBody>
      </p:sp>
    </p:spTree>
    <p:extLst>
      <p:ext uri="{BB962C8B-B14F-4D97-AF65-F5344CB8AC3E}">
        <p14:creationId xmlns:p14="http://schemas.microsoft.com/office/powerpoint/2010/main" val="11780594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68C6AE-01A4-A850-77C0-27C83A94FE88}"/>
              </a:ext>
            </a:extLst>
          </p:cNvPr>
          <p:cNvSpPr>
            <a:spLocks noGrp="1"/>
          </p:cNvSpPr>
          <p:nvPr>
            <p:ph type="ctrTitle"/>
          </p:nvPr>
        </p:nvSpPr>
        <p:spPr/>
        <p:txBody>
          <a:bodyPr>
            <a:normAutofit/>
          </a:bodyPr>
          <a:lstStyle/>
          <a:p>
            <a:r>
              <a:rPr lang="en-EG" sz="3600" dirty="0">
                <a:latin typeface="Alexandria" pitchFamily="2" charset="-78"/>
                <a:cs typeface="Alexandria" pitchFamily="2" charset="-78"/>
              </a:rPr>
              <a:t>Preparation Phase</a:t>
            </a:r>
          </a:p>
        </p:txBody>
      </p:sp>
    </p:spTree>
    <p:extLst>
      <p:ext uri="{BB962C8B-B14F-4D97-AF65-F5344CB8AC3E}">
        <p14:creationId xmlns:p14="http://schemas.microsoft.com/office/powerpoint/2010/main" val="4035561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F67F9-1F45-6A1C-A698-CC5ED631B3A9}"/>
              </a:ext>
            </a:extLst>
          </p:cNvPr>
          <p:cNvSpPr>
            <a:spLocks noGrp="1"/>
          </p:cNvSpPr>
          <p:nvPr>
            <p:ph type="title"/>
          </p:nvPr>
        </p:nvSpPr>
        <p:spPr/>
        <p:txBody>
          <a:bodyPr/>
          <a:lstStyle/>
          <a:p>
            <a:r>
              <a:rPr lang="en-US" b="1" dirty="0">
                <a:effectLst/>
              </a:rPr>
              <a:t>Preparing to manage the project </a:t>
            </a:r>
            <a:br>
              <a:rPr lang="en-US" dirty="0">
                <a:effectLst/>
              </a:rPr>
            </a:br>
            <a:endParaRPr lang="en-EG" dirty="0"/>
          </a:p>
        </p:txBody>
      </p:sp>
      <p:sp>
        <p:nvSpPr>
          <p:cNvPr id="3" name="Content Placeholder 2">
            <a:extLst>
              <a:ext uri="{FF2B5EF4-FFF2-40B4-BE49-F238E27FC236}">
                <a16:creationId xmlns:a16="http://schemas.microsoft.com/office/drawing/2014/main" id="{EA44284E-F301-12E5-CA97-67AE1E3CBEAA}"/>
              </a:ext>
            </a:extLst>
          </p:cNvPr>
          <p:cNvSpPr>
            <a:spLocks noGrp="1"/>
          </p:cNvSpPr>
          <p:nvPr>
            <p:ph idx="1"/>
          </p:nvPr>
        </p:nvSpPr>
        <p:spPr>
          <a:xfrm>
            <a:off x="838200" y="1690688"/>
            <a:ext cx="10515600" cy="4351338"/>
          </a:xfrm>
        </p:spPr>
        <p:txBody>
          <a:bodyPr>
            <a:normAutofit lnSpcReduction="10000"/>
          </a:bodyPr>
          <a:lstStyle/>
          <a:p>
            <a:pPr algn="just"/>
            <a:r>
              <a:rPr lang="en-US" b="1" dirty="0">
                <a:effectLst/>
              </a:rPr>
              <a:t>A high-level terms of reference (TOR) document and project plan can be crucial communication and alignment tools. </a:t>
            </a:r>
            <a:r>
              <a:rPr lang="en-US" dirty="0">
                <a:effectLst/>
              </a:rPr>
              <a:t>TOR and project plans are already best practices for seasoned project managers. The iterative process that guides the preparation phase, as well as all the subsequent phases, progressively clarifies key goals, gaps, and risks, enabling the development team to document the TOR and develop an initial high-level project plan. The TOR and the project plan can be structured around the 5P framework, outlining the team’s objectives, scope, deliverables, and initial timeline as well as the roles and responsibilities of team members for each phase. It can also include initial thoughts about the go/no go decision process between each phase. </a:t>
            </a:r>
          </a:p>
          <a:p>
            <a:pPr algn="just"/>
            <a:r>
              <a:rPr lang="en-US" dirty="0">
                <a:effectLst/>
              </a:rPr>
              <a:t>To ensure ongoing alignment and informed decision making, it is important to document the project’s work through the TOR and regularly communicate progress to the policy management team throughout the project. This helps keep all team members and stakeholders on the same page and promotes transparency and effective communication. The TOR and project plan also serve as valuable reference points throughout the project, providing a clear road map and guiding the team toward successful CBDC implementation. </a:t>
            </a:r>
          </a:p>
          <a:p>
            <a:pPr algn="just"/>
            <a:r>
              <a:rPr lang="en-US" dirty="0">
                <a:effectLst/>
              </a:rPr>
              <a:t>Managing a CBDC project can be complex, as certain questions may lag behind while others progress at a faster pace or arise at different stages over time. Therefore, the project manager must maintain a cohesive plan with a comprehensive map of key activities to track progress to facilitate clear communication with the policy management team. With diligent management, the project manager can navigate the intricacies of the CBDC project and ensure its successful execution (Figure 4). </a:t>
            </a:r>
          </a:p>
          <a:p>
            <a:pPr algn="just"/>
            <a:endParaRPr lang="en-EG" dirty="0"/>
          </a:p>
        </p:txBody>
      </p:sp>
    </p:spTree>
    <p:extLst>
      <p:ext uri="{BB962C8B-B14F-4D97-AF65-F5344CB8AC3E}">
        <p14:creationId xmlns:p14="http://schemas.microsoft.com/office/powerpoint/2010/main" val="24957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8685ACE-9D78-985B-B241-5D63FB6D8D5D}"/>
              </a:ext>
            </a:extLst>
          </p:cNvPr>
          <p:cNvPicPr>
            <a:picLocks noGrp="1" noChangeAspect="1"/>
          </p:cNvPicPr>
          <p:nvPr>
            <p:ph idx="1"/>
          </p:nvPr>
        </p:nvPicPr>
        <p:blipFill rotWithShape="1">
          <a:blip r:embed="rId2"/>
          <a:srcRect l="43716" t="41958" r="8653" b="15630"/>
          <a:stretch/>
        </p:blipFill>
        <p:spPr>
          <a:xfrm>
            <a:off x="420128" y="376881"/>
            <a:ext cx="11771871" cy="6332838"/>
          </a:xfrm>
        </p:spPr>
      </p:pic>
    </p:spTree>
    <p:extLst>
      <p:ext uri="{BB962C8B-B14F-4D97-AF65-F5344CB8AC3E}">
        <p14:creationId xmlns:p14="http://schemas.microsoft.com/office/powerpoint/2010/main" val="26671469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730B15C-6318-2703-172F-2935F9430220}"/>
              </a:ext>
            </a:extLst>
          </p:cNvPr>
          <p:cNvPicPr>
            <a:picLocks noGrp="1" noChangeAspect="1"/>
          </p:cNvPicPr>
          <p:nvPr>
            <p:ph idx="1"/>
          </p:nvPr>
        </p:nvPicPr>
        <p:blipFill rotWithShape="1">
          <a:blip r:embed="rId2"/>
          <a:srcRect l="41599" t="30742" r="10835" b="27229"/>
          <a:stretch/>
        </p:blipFill>
        <p:spPr>
          <a:xfrm>
            <a:off x="321276" y="296562"/>
            <a:ext cx="11627707" cy="6388443"/>
          </a:xfrm>
        </p:spPr>
      </p:pic>
    </p:spTree>
    <p:extLst>
      <p:ext uri="{BB962C8B-B14F-4D97-AF65-F5344CB8AC3E}">
        <p14:creationId xmlns:p14="http://schemas.microsoft.com/office/powerpoint/2010/main" val="721505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6D08B52-01E0-10B9-8089-37BEAAC45241}"/>
              </a:ext>
            </a:extLst>
          </p:cNvPr>
          <p:cNvSpPr>
            <a:spLocks noGrp="1"/>
          </p:cNvSpPr>
          <p:nvPr>
            <p:ph type="ctrTitle"/>
          </p:nvPr>
        </p:nvSpPr>
        <p:spPr/>
        <p:txBody>
          <a:bodyPr/>
          <a:lstStyle/>
          <a:p>
            <a:r>
              <a:rPr lang="en-US" b="1" dirty="0">
                <a:effectLst/>
                <a:latin typeface="Arial" panose="020B0604020202020204" pitchFamily="34" charset="0"/>
              </a:rPr>
              <a:t>Proof-of-Concept Phase </a:t>
            </a:r>
            <a:br>
              <a:rPr lang="en-US" dirty="0">
                <a:effectLst/>
                <a:latin typeface="Arial" panose="020B0604020202020204" pitchFamily="34" charset="0"/>
              </a:rPr>
            </a:br>
            <a:endParaRPr lang="en-EG" dirty="0"/>
          </a:p>
        </p:txBody>
      </p:sp>
    </p:spTree>
    <p:extLst>
      <p:ext uri="{BB962C8B-B14F-4D97-AF65-F5344CB8AC3E}">
        <p14:creationId xmlns:p14="http://schemas.microsoft.com/office/powerpoint/2010/main" val="3847287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4209C-C27F-D57E-3ACB-CE3AA8C33BCF}"/>
              </a:ext>
            </a:extLst>
          </p:cNvPr>
          <p:cNvSpPr>
            <a:spLocks noGrp="1"/>
          </p:cNvSpPr>
          <p:nvPr>
            <p:ph type="title"/>
          </p:nvPr>
        </p:nvSpPr>
        <p:spPr/>
        <p:txBody>
          <a:bodyPr/>
          <a:lstStyle/>
          <a:p>
            <a:r>
              <a:rPr lang="en-US" b="1" dirty="0">
                <a:effectLst/>
              </a:rPr>
              <a:t>Proof-of-Concept Phase </a:t>
            </a:r>
            <a:br>
              <a:rPr lang="en-US" dirty="0">
                <a:effectLst/>
              </a:rPr>
            </a:br>
            <a:endParaRPr lang="en-EG" dirty="0"/>
          </a:p>
        </p:txBody>
      </p:sp>
      <p:sp>
        <p:nvSpPr>
          <p:cNvPr id="3" name="Content Placeholder 2">
            <a:extLst>
              <a:ext uri="{FF2B5EF4-FFF2-40B4-BE49-F238E27FC236}">
                <a16:creationId xmlns:a16="http://schemas.microsoft.com/office/drawing/2014/main" id="{FCC889C5-3938-F101-CD00-94258EA553F9}"/>
              </a:ext>
            </a:extLst>
          </p:cNvPr>
          <p:cNvSpPr>
            <a:spLocks noGrp="1"/>
          </p:cNvSpPr>
          <p:nvPr>
            <p:ph idx="1"/>
          </p:nvPr>
        </p:nvSpPr>
        <p:spPr/>
        <p:txBody>
          <a:bodyPr/>
          <a:lstStyle/>
          <a:p>
            <a:pPr algn="just"/>
            <a:r>
              <a:rPr lang="en-US" b="1" dirty="0">
                <a:effectLst/>
              </a:rPr>
              <a:t>The term “concept” in this paper refers to a particular question or inquiry related to the CBDC solution; the question requires experimentation to gain a deeper understanding of the role of technology. </a:t>
            </a:r>
          </a:p>
          <a:p>
            <a:pPr algn="just"/>
            <a:r>
              <a:rPr lang="en-US" dirty="0">
                <a:effectLst/>
              </a:rPr>
              <a:t>This definition can include inquiries about technology, adoption by stakeholders and users, internal governance, assumptions about the condition for success of particular use cases (Figure 5), or elements that contribute to the necessary capacity, architecture, or risk mitigation. </a:t>
            </a:r>
          </a:p>
          <a:p>
            <a:pPr algn="just"/>
            <a:r>
              <a:rPr lang="en-US" dirty="0">
                <a:effectLst/>
              </a:rPr>
              <a:t>As the development team iterates through several </a:t>
            </a:r>
            <a:r>
              <a:rPr lang="en-US" dirty="0" err="1">
                <a:effectLst/>
              </a:rPr>
              <a:t>PoCs</a:t>
            </a:r>
            <a:r>
              <a:rPr lang="en-US" dirty="0">
                <a:effectLst/>
              </a:rPr>
              <a:t>, they also garner important observations for later stages of the project, including the internal capabilities and resources that a larger project would require. </a:t>
            </a:r>
          </a:p>
          <a:p>
            <a:pPr algn="just"/>
            <a:endParaRPr lang="en-EG" dirty="0"/>
          </a:p>
        </p:txBody>
      </p:sp>
    </p:spTree>
    <p:extLst>
      <p:ext uri="{BB962C8B-B14F-4D97-AF65-F5344CB8AC3E}">
        <p14:creationId xmlns:p14="http://schemas.microsoft.com/office/powerpoint/2010/main" val="742010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0804A-2914-99F9-A9F0-F3E8B5571165}"/>
              </a:ext>
            </a:extLst>
          </p:cNvPr>
          <p:cNvSpPr>
            <a:spLocks noGrp="1"/>
          </p:cNvSpPr>
          <p:nvPr>
            <p:ph type="title"/>
          </p:nvPr>
        </p:nvSpPr>
        <p:spPr/>
        <p:txBody>
          <a:bodyPr/>
          <a:lstStyle/>
          <a:p>
            <a:r>
              <a:rPr lang="en-US" b="1" dirty="0">
                <a:effectLst/>
                <a:latin typeface="Arial" panose="020B0604020202020204" pitchFamily="34" charset="0"/>
              </a:rPr>
              <a:t>Planning and execution of low-cost activities </a:t>
            </a:r>
            <a:endParaRPr lang="en-EG" dirty="0"/>
          </a:p>
        </p:txBody>
      </p:sp>
      <p:sp>
        <p:nvSpPr>
          <p:cNvPr id="3" name="Content Placeholder 2">
            <a:extLst>
              <a:ext uri="{FF2B5EF4-FFF2-40B4-BE49-F238E27FC236}">
                <a16:creationId xmlns:a16="http://schemas.microsoft.com/office/drawing/2014/main" id="{7E1B6433-DB99-EA74-B8F0-946D39033D2C}"/>
              </a:ext>
            </a:extLst>
          </p:cNvPr>
          <p:cNvSpPr>
            <a:spLocks noGrp="1"/>
          </p:cNvSpPr>
          <p:nvPr>
            <p:ph idx="1"/>
          </p:nvPr>
        </p:nvSpPr>
        <p:spPr/>
        <p:txBody>
          <a:bodyPr>
            <a:normAutofit fontScale="92500"/>
          </a:bodyPr>
          <a:lstStyle/>
          <a:p>
            <a:pPr algn="just"/>
            <a:r>
              <a:rPr lang="en-US" b="1" dirty="0">
                <a:effectLst/>
                <a:latin typeface="Arial" panose="020B0604020202020204" pitchFamily="34" charset="0"/>
              </a:rPr>
              <a:t>The project manager’s primary goal in this phase is to organize the assessment and the understanding of key questions related to CBDC solutions; this can be done with rapid, low-cost activities. </a:t>
            </a:r>
            <a:r>
              <a:rPr lang="en-US" dirty="0">
                <a:effectLst/>
                <a:latin typeface="Arial" panose="020B0604020202020204" pitchFamily="34" charset="0"/>
              </a:rPr>
              <a:t>A PoC typically takes days or weeks, not months, to organize and execute.11 The purpose is to acquire knowledge rather than select components of the final solution. The insights gained through multiple iterations of the PoC will significantly contribute to informing the subsequent prototype phase, which aims to build the actual CBDC solution. </a:t>
            </a:r>
          </a:p>
          <a:p>
            <a:pPr algn="just"/>
            <a:r>
              <a:rPr lang="en-US" dirty="0">
                <a:effectLst/>
                <a:latin typeface="Arial" panose="020B0604020202020204" pitchFamily="34" charset="0"/>
              </a:rPr>
              <a:t>A PoC is often understood to involve small-scale technology experiments to gauge the potential or the maturity of a specific technology. For instance, the Bank of Japan has been running a series of </a:t>
            </a:r>
            <a:r>
              <a:rPr lang="en-US" dirty="0" err="1">
                <a:effectLst/>
                <a:latin typeface="Arial" panose="020B0604020202020204" pitchFamily="34" charset="0"/>
              </a:rPr>
              <a:t>PoCs</a:t>
            </a:r>
            <a:r>
              <a:rPr lang="en-US" dirty="0">
                <a:effectLst/>
                <a:latin typeface="Arial" panose="020B0604020202020204" pitchFamily="34" charset="0"/>
              </a:rPr>
              <a:t> since 2020 to study various aspect of the CBDC, including the role of distributed ledger technology, or the mechanisms to preserve privacy (Bank of Japan 2023). In all cases, the scope of the PoC was tightly targeted, and the goal was to rapidly test technical feasibility and understand how a specific technology could play a role for CBDC. </a:t>
            </a:r>
          </a:p>
          <a:p>
            <a:pPr algn="just"/>
            <a:r>
              <a:rPr lang="en-US" dirty="0" err="1">
                <a:effectLst/>
                <a:latin typeface="Arial" panose="020B0604020202020204" pitchFamily="34" charset="0"/>
              </a:rPr>
              <a:t>PoCs</a:t>
            </a:r>
            <a:r>
              <a:rPr lang="en-US" dirty="0">
                <a:effectLst/>
                <a:latin typeface="Arial" panose="020B0604020202020204" pitchFamily="34" charset="0"/>
              </a:rPr>
              <a:t> are not limited solely to developing or testing small-scale technology in a lab or experimental environment. Questions, assumptions, or success factors to explore and validate use cases, value to the market, and consumers’ reactions can also be explored with many other types of activities</a:t>
            </a:r>
            <a:r>
              <a:rPr lang="en-US">
                <a:effectLst/>
                <a:latin typeface="Arial" panose="020B0604020202020204" pitchFamily="34" charset="0"/>
              </a:rPr>
              <a:t>. </a:t>
            </a:r>
          </a:p>
          <a:p>
            <a:pPr algn="just"/>
            <a:r>
              <a:rPr lang="en-US">
                <a:effectLst/>
                <a:latin typeface="Arial" panose="020B0604020202020204" pitchFamily="34" charset="0"/>
              </a:rPr>
              <a:t>Table </a:t>
            </a:r>
            <a:r>
              <a:rPr lang="en-US" dirty="0">
                <a:effectLst/>
                <a:latin typeface="Arial" panose="020B0604020202020204" pitchFamily="34" charset="0"/>
              </a:rPr>
              <a:t>6 highlights other mechanisms and activities development teams can use in their experiments. For example, customized demonstrations by solution providers can offer quick insights into industry capabilities. Engaging with technology actors and stakeholders through hackathons or innovation challenges can inform the CBDC project about previously unidentified opportunities and stakeholders. In essence, a PoC should not be limited to testing a specific technology; it should encompass a broader approach that fosters experimentation and learning. </a:t>
            </a:r>
          </a:p>
          <a:p>
            <a:pPr algn="just"/>
            <a:endParaRPr lang="en-EG" dirty="0"/>
          </a:p>
        </p:txBody>
      </p:sp>
    </p:spTree>
    <p:extLst>
      <p:ext uri="{BB962C8B-B14F-4D97-AF65-F5344CB8AC3E}">
        <p14:creationId xmlns:p14="http://schemas.microsoft.com/office/powerpoint/2010/main" val="510150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53D9F-FDBA-8606-59CF-B9A2D3B9D3EA}"/>
              </a:ext>
            </a:extLst>
          </p:cNvPr>
          <p:cNvSpPr>
            <a:spLocks noGrp="1"/>
          </p:cNvSpPr>
          <p:nvPr>
            <p:ph type="title"/>
          </p:nvPr>
        </p:nvSpPr>
        <p:spPr/>
        <p:txBody>
          <a:bodyPr/>
          <a:lstStyle/>
          <a:p>
            <a:r>
              <a:rPr lang="en-US" b="1" dirty="0">
                <a:effectLst/>
                <a:latin typeface="Arial" panose="020B0604020202020204" pitchFamily="34" charset="0"/>
              </a:rPr>
              <a:t>Proving initial assumptions </a:t>
            </a:r>
            <a:br>
              <a:rPr lang="en-US" dirty="0">
                <a:effectLst/>
                <a:latin typeface="Arial" panose="020B0604020202020204" pitchFamily="34" charset="0"/>
              </a:rPr>
            </a:br>
            <a:endParaRPr lang="en-EG" dirty="0"/>
          </a:p>
        </p:txBody>
      </p:sp>
      <p:sp>
        <p:nvSpPr>
          <p:cNvPr id="3" name="Content Placeholder 2">
            <a:extLst>
              <a:ext uri="{FF2B5EF4-FFF2-40B4-BE49-F238E27FC236}">
                <a16:creationId xmlns:a16="http://schemas.microsoft.com/office/drawing/2014/main" id="{CBD09FAB-48CE-4DFD-1A08-1D65C99D8F91}"/>
              </a:ext>
            </a:extLst>
          </p:cNvPr>
          <p:cNvSpPr>
            <a:spLocks noGrp="1"/>
          </p:cNvSpPr>
          <p:nvPr>
            <p:ph idx="1"/>
          </p:nvPr>
        </p:nvSpPr>
        <p:spPr/>
        <p:txBody>
          <a:bodyPr/>
          <a:lstStyle/>
          <a:p>
            <a:r>
              <a:rPr lang="en-US" b="1" dirty="0">
                <a:effectLst/>
                <a:latin typeface="Arial" panose="020B0604020202020204" pitchFamily="34" charset="0"/>
              </a:rPr>
              <a:t>Validating initial assumptions made during the preceding phase is another key objective of the PoC phase. </a:t>
            </a:r>
          </a:p>
          <a:p>
            <a:r>
              <a:rPr lang="en-US" dirty="0">
                <a:effectLst/>
                <a:latin typeface="Arial" panose="020B0604020202020204" pitchFamily="34" charset="0"/>
              </a:rPr>
              <a:t>Assumptions can be explicit or implicit in any project. Identifying them clearly and explicitly allows the development team to determine the appropriate activities to validate or invalidate them (Table 3). </a:t>
            </a:r>
          </a:p>
          <a:p>
            <a:r>
              <a:rPr lang="en-US" dirty="0">
                <a:effectLst/>
                <a:latin typeface="Arial" panose="020B0604020202020204" pitchFamily="34" charset="0"/>
              </a:rPr>
              <a:t>Building a CBDC based on unrealistic and untested assumptions is likely to hinder its success. </a:t>
            </a:r>
          </a:p>
          <a:p>
            <a:r>
              <a:rPr lang="en-US" dirty="0">
                <a:effectLst/>
                <a:latin typeface="Arial" panose="020B0604020202020204" pitchFamily="34" charset="0"/>
              </a:rPr>
              <a:t>It is important to note that assumptions continue to be made throughout the entire life cycle of a CBDC project. </a:t>
            </a:r>
          </a:p>
          <a:p>
            <a:r>
              <a:rPr lang="en-US" dirty="0">
                <a:effectLst/>
                <a:latin typeface="Arial" panose="020B0604020202020204" pitchFamily="34" charset="0"/>
              </a:rPr>
              <a:t>Therefore, it is essential to integrate the practice of continuously identifying such assumptions and establish processes to test them as they arise. </a:t>
            </a:r>
          </a:p>
          <a:p>
            <a:r>
              <a:rPr lang="en-US" dirty="0">
                <a:effectLst/>
                <a:latin typeface="Arial" panose="020B0604020202020204" pitchFamily="34" charset="0"/>
              </a:rPr>
              <a:t>By adopting this approach, the development team can maintain a proactive stance in addressing potential risks and ensuring that the CBDC project remains rooted on solid working hypotheses. </a:t>
            </a:r>
          </a:p>
          <a:p>
            <a:endParaRPr lang="en-EG" dirty="0"/>
          </a:p>
        </p:txBody>
      </p:sp>
    </p:spTree>
    <p:extLst>
      <p:ext uri="{BB962C8B-B14F-4D97-AF65-F5344CB8AC3E}">
        <p14:creationId xmlns:p14="http://schemas.microsoft.com/office/powerpoint/2010/main" val="2244998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0DE2-CE5C-CEA0-1BD8-F0EEF386FDFB}"/>
              </a:ext>
            </a:extLst>
          </p:cNvPr>
          <p:cNvSpPr>
            <a:spLocks noGrp="1"/>
          </p:cNvSpPr>
          <p:nvPr>
            <p:ph type="title"/>
          </p:nvPr>
        </p:nvSpPr>
        <p:spPr/>
        <p:txBody>
          <a:bodyPr/>
          <a:lstStyle/>
          <a:p>
            <a:r>
              <a:rPr lang="en-US" b="1" dirty="0">
                <a:effectLst/>
                <a:latin typeface="Arial" panose="020B0604020202020204" pitchFamily="34" charset="0"/>
              </a:rPr>
              <a:t>Initial Assumptions and Conditions for Success That May Require Experimentation </a:t>
            </a:r>
            <a:endParaRPr lang="en-EG" dirty="0"/>
          </a:p>
        </p:txBody>
      </p:sp>
      <p:sp>
        <p:nvSpPr>
          <p:cNvPr id="6" name="Content Placeholder 5">
            <a:extLst>
              <a:ext uri="{FF2B5EF4-FFF2-40B4-BE49-F238E27FC236}">
                <a16:creationId xmlns:a16="http://schemas.microsoft.com/office/drawing/2014/main" id="{D336E990-F7B2-1039-DC35-1462C76E2096}"/>
              </a:ext>
            </a:extLst>
          </p:cNvPr>
          <p:cNvSpPr>
            <a:spLocks noGrp="1"/>
          </p:cNvSpPr>
          <p:nvPr>
            <p:ph idx="1"/>
          </p:nvPr>
        </p:nvSpPr>
        <p:spPr/>
        <p:txBody>
          <a:bodyPr/>
          <a:lstStyle/>
          <a:p>
            <a:pPr algn="just"/>
            <a:r>
              <a:rPr lang="en-US" b="1" dirty="0">
                <a:effectLst/>
              </a:rPr>
              <a:t>Table 3. Examples of Initial Assumptions and Conditions for Success That May Require Experimentation </a:t>
            </a:r>
            <a:endParaRPr lang="en-US" dirty="0">
              <a:effectLst/>
            </a:endParaRPr>
          </a:p>
          <a:p>
            <a:pPr algn="just"/>
            <a:r>
              <a:rPr lang="en-US" i="1" dirty="0">
                <a:effectLst/>
              </a:rPr>
              <a:t>Examples of assumptions that need to be validated or invalidated during the proof-of-concept, addressed during the prototype and measured later during the pilot phase. </a:t>
            </a:r>
            <a:endParaRPr lang="en-US" dirty="0">
              <a:effectLst/>
            </a:endParaRPr>
          </a:p>
          <a:p>
            <a:pPr algn="just"/>
            <a:endParaRPr lang="en-EG" dirty="0"/>
          </a:p>
        </p:txBody>
      </p:sp>
      <p:graphicFrame>
        <p:nvGraphicFramePr>
          <p:cNvPr id="7" name="Table 6">
            <a:extLst>
              <a:ext uri="{FF2B5EF4-FFF2-40B4-BE49-F238E27FC236}">
                <a16:creationId xmlns:a16="http://schemas.microsoft.com/office/drawing/2014/main" id="{B1DD4D6A-97E9-51E2-0C9E-BCBFDFA12500}"/>
              </a:ext>
            </a:extLst>
          </p:cNvPr>
          <p:cNvGraphicFramePr>
            <a:graphicFrameLocks noGrp="1"/>
          </p:cNvGraphicFramePr>
          <p:nvPr/>
        </p:nvGraphicFramePr>
        <p:xfrm>
          <a:off x="838200" y="3201035"/>
          <a:ext cx="10515600" cy="3017520"/>
        </p:xfrm>
        <a:graphic>
          <a:graphicData uri="http://schemas.openxmlformats.org/drawingml/2006/table">
            <a:tbl>
              <a:tblPr/>
              <a:tblGrid>
                <a:gridCol w="10515600">
                  <a:extLst>
                    <a:ext uri="{9D8B030D-6E8A-4147-A177-3AD203B41FA5}">
                      <a16:colId xmlns:a16="http://schemas.microsoft.com/office/drawing/2014/main" val="1940002991"/>
                    </a:ext>
                  </a:extLst>
                </a:gridCol>
              </a:tblGrid>
              <a:tr h="0">
                <a:tc>
                  <a:txBody>
                    <a:bodyPr/>
                    <a:lstStyle/>
                    <a:p>
                      <a:pPr algn="just"/>
                      <a:r>
                        <a:rPr lang="en-US" b="1">
                          <a:effectLst/>
                          <a:latin typeface="Alexandria" pitchFamily="2" charset="-78"/>
                          <a:cs typeface="Alexandria" pitchFamily="2" charset="-78"/>
                        </a:rPr>
                        <a:t>Examples of Assumptions </a:t>
                      </a:r>
                      <a:endParaRPr lang="en-US">
                        <a:effectLst/>
                        <a:latin typeface="Alexandria" pitchFamily="2" charset="-78"/>
                        <a:cs typeface="Alexandria" pitchFamily="2" charset="-78"/>
                      </a:endParaRPr>
                    </a:p>
                  </a:txBody>
                  <a:tcPr marL="47625" marR="47625" marT="0" marB="0">
                    <a:lnL>
                      <a:noFill/>
                    </a:lnL>
                    <a:lnR>
                      <a:noFill/>
                    </a:lnR>
                    <a:lnT>
                      <a:noFill/>
                    </a:lnT>
                    <a:lnB>
                      <a:noFill/>
                    </a:lnB>
                    <a:noFill/>
                  </a:tcPr>
                </a:tc>
                <a:extLst>
                  <a:ext uri="{0D108BD9-81ED-4DB2-BD59-A6C34878D82A}">
                    <a16:rowId xmlns:a16="http://schemas.microsoft.com/office/drawing/2014/main" val="1249350066"/>
                  </a:ext>
                </a:extLst>
              </a:tr>
              <a:tr h="0">
                <a:tc>
                  <a:txBody>
                    <a:bodyPr/>
                    <a:lstStyle/>
                    <a:p>
                      <a:pPr algn="just"/>
                      <a:endParaRPr lang="en-US" dirty="0">
                        <a:effectLst/>
                        <a:latin typeface="Alexandria" pitchFamily="2" charset="-78"/>
                        <a:cs typeface="Alexandria" pitchFamily="2" charset="-78"/>
                      </a:endParaRPr>
                    </a:p>
                    <a:p>
                      <a:pPr algn="just"/>
                      <a:r>
                        <a:rPr lang="en-US" dirty="0">
                          <a:effectLst/>
                          <a:latin typeface="Alexandria" pitchFamily="2" charset="-78"/>
                          <a:cs typeface="Alexandria" pitchFamily="2" charset="-78"/>
                        </a:rPr>
                        <a:t> Electricity, connectivity, affordability, phone capacity, and so on will not be a problem for the use cases in scope. </a:t>
                      </a:r>
                    </a:p>
                    <a:p>
                      <a:pPr algn="just"/>
                      <a:r>
                        <a:rPr lang="en-US" dirty="0">
                          <a:effectLst/>
                          <a:latin typeface="Alexandria" pitchFamily="2" charset="-78"/>
                          <a:cs typeface="Alexandria" pitchFamily="2" charset="-78"/>
                        </a:rPr>
                        <a:t> Offline technologies can provide safe payment and are easy to use. </a:t>
                      </a:r>
                    </a:p>
                    <a:p>
                      <a:pPr algn="just"/>
                      <a:r>
                        <a:rPr lang="en-US" dirty="0">
                          <a:effectLst/>
                          <a:latin typeface="Alexandria" pitchFamily="2" charset="-78"/>
                          <a:cs typeface="Alexandria" pitchFamily="2" charset="-78"/>
                        </a:rPr>
                        <a:t> Privacy and compliance can be preserved simultaneously. </a:t>
                      </a:r>
                    </a:p>
                    <a:p>
                      <a:pPr algn="just"/>
                      <a:r>
                        <a:rPr lang="en-US" dirty="0">
                          <a:effectLst/>
                          <a:latin typeface="Alexandria" pitchFamily="2" charset="-78"/>
                          <a:cs typeface="Alexandria" pitchFamily="2" charset="-78"/>
                        </a:rPr>
                        <a:t> Stakeholders understand and can properly manage the risks such as those related to cyberattacks, fraud, of identity theft. </a:t>
                      </a:r>
                    </a:p>
                    <a:p>
                      <a:pPr algn="just"/>
                      <a:r>
                        <a:rPr lang="en-US" dirty="0">
                          <a:effectLst/>
                          <a:latin typeface="Alexandria" pitchFamily="2" charset="-78"/>
                          <a:cs typeface="Alexandria" pitchFamily="2" charset="-78"/>
                        </a:rPr>
                        <a:t> Interoperability with existing payment systems is feasible and does not affect scalability </a:t>
                      </a:r>
                    </a:p>
                    <a:p>
                      <a:pPr algn="just"/>
                      <a:br>
                        <a:rPr lang="en-US" dirty="0">
                          <a:effectLst/>
                          <a:latin typeface="Alexandria" pitchFamily="2" charset="-78"/>
                          <a:cs typeface="Alexandria" pitchFamily="2" charset="-78"/>
                        </a:rPr>
                      </a:br>
                      <a:endParaRPr lang="en-US" dirty="0">
                        <a:effectLst/>
                        <a:latin typeface="Alexandria" pitchFamily="2" charset="-78"/>
                        <a:cs typeface="Alexandria" pitchFamily="2" charset="-78"/>
                      </a:endParaRPr>
                    </a:p>
                  </a:txBody>
                  <a:tcPr marL="47625" marR="47625" marT="0" marB="0">
                    <a:lnL>
                      <a:noFill/>
                    </a:lnL>
                    <a:lnR>
                      <a:noFill/>
                    </a:lnR>
                    <a:lnT>
                      <a:noFill/>
                    </a:lnT>
                    <a:lnB>
                      <a:noFill/>
                    </a:lnB>
                    <a:noFill/>
                  </a:tcPr>
                </a:tc>
                <a:extLst>
                  <a:ext uri="{0D108BD9-81ED-4DB2-BD59-A6C34878D82A}">
                    <a16:rowId xmlns:a16="http://schemas.microsoft.com/office/drawing/2014/main" val="4202021778"/>
                  </a:ext>
                </a:extLst>
              </a:tr>
            </a:tbl>
          </a:graphicData>
        </a:graphic>
      </p:graphicFrame>
    </p:spTree>
    <p:extLst>
      <p:ext uri="{BB962C8B-B14F-4D97-AF65-F5344CB8AC3E}">
        <p14:creationId xmlns:p14="http://schemas.microsoft.com/office/powerpoint/2010/main" val="679500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EB81E-37F9-8CDD-B7DC-6DF936447D5A}"/>
              </a:ext>
            </a:extLst>
          </p:cNvPr>
          <p:cNvSpPr>
            <a:spLocks noGrp="1"/>
          </p:cNvSpPr>
          <p:nvPr>
            <p:ph type="title"/>
          </p:nvPr>
        </p:nvSpPr>
        <p:spPr/>
        <p:txBody>
          <a:bodyPr/>
          <a:lstStyle/>
          <a:p>
            <a:r>
              <a:rPr lang="en-US" b="1" dirty="0">
                <a:effectLst/>
                <a:latin typeface="Arial" panose="020B0604020202020204" pitchFamily="34" charset="0"/>
              </a:rPr>
              <a:t>Proving initial assumptions </a:t>
            </a:r>
            <a:endParaRPr lang="en-EG" dirty="0"/>
          </a:p>
        </p:txBody>
      </p:sp>
      <p:sp>
        <p:nvSpPr>
          <p:cNvPr id="3" name="Content Placeholder 2">
            <a:extLst>
              <a:ext uri="{FF2B5EF4-FFF2-40B4-BE49-F238E27FC236}">
                <a16:creationId xmlns:a16="http://schemas.microsoft.com/office/drawing/2014/main" id="{C0488787-B75E-89B8-B392-1F8FCA505AB8}"/>
              </a:ext>
            </a:extLst>
          </p:cNvPr>
          <p:cNvSpPr>
            <a:spLocks noGrp="1"/>
          </p:cNvSpPr>
          <p:nvPr>
            <p:ph idx="1"/>
          </p:nvPr>
        </p:nvSpPr>
        <p:spPr/>
        <p:txBody>
          <a:bodyPr/>
          <a:lstStyle/>
          <a:p>
            <a:pPr algn="just"/>
            <a:r>
              <a:rPr lang="en-US" dirty="0">
                <a:effectLst/>
                <a:latin typeface="Arial" panose="020B0604020202020204" pitchFamily="34" charset="0"/>
              </a:rPr>
              <a:t>For example, during the preparation phase, a use case might have been considered that allows individuals to use CBDC for traveling to the city and paying for groceries. </a:t>
            </a:r>
          </a:p>
          <a:p>
            <a:pPr algn="just"/>
            <a:r>
              <a:rPr lang="en-US" dirty="0">
                <a:effectLst/>
                <a:latin typeface="Arial" panose="020B0604020202020204" pitchFamily="34" charset="0"/>
              </a:rPr>
              <a:t>In the PoC phase, the project manager would need to analyze the use case in detail and collaborate with the team to make certain assumptions more explicit. </a:t>
            </a:r>
          </a:p>
          <a:p>
            <a:pPr algn="just"/>
            <a:r>
              <a:rPr lang="en-US" dirty="0">
                <a:effectLst/>
                <a:latin typeface="Arial" panose="020B0604020202020204" pitchFamily="34" charset="0"/>
              </a:rPr>
              <a:t>Figure 5 illustrates how examining the user's journey uncovers assumptions and success factors related to people, processes, technology, and the readiness of all stakeholders involved. </a:t>
            </a:r>
          </a:p>
          <a:p>
            <a:pPr algn="just"/>
            <a:r>
              <a:rPr lang="en-US" dirty="0">
                <a:effectLst/>
                <a:latin typeface="Arial" panose="020B0604020202020204" pitchFamily="34" charset="0"/>
              </a:rPr>
              <a:t>The project manager would use this information to organize activities to test the various assumptions with relevant stakeholders to identify gaps. </a:t>
            </a:r>
          </a:p>
          <a:p>
            <a:pPr algn="just"/>
            <a:r>
              <a:rPr lang="en-US" dirty="0">
                <a:effectLst/>
                <a:latin typeface="Arial" panose="020B0604020202020204" pitchFamily="34" charset="0"/>
              </a:rPr>
              <a:t>For instance, to fulfill certain “know your customer” obligations, the use case may reveal the need to collaborate with government agencies in charge of deployment of a national digital identity. Or the transport company may need to be involved to assess the requirements to interoperate with the bus payment system.</a:t>
            </a:r>
          </a:p>
          <a:p>
            <a:pPr algn="just"/>
            <a:endParaRPr lang="en-EG" dirty="0"/>
          </a:p>
        </p:txBody>
      </p:sp>
    </p:spTree>
    <p:extLst>
      <p:ext uri="{BB962C8B-B14F-4D97-AF65-F5344CB8AC3E}">
        <p14:creationId xmlns:p14="http://schemas.microsoft.com/office/powerpoint/2010/main" val="2475359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2EC2E-CC6A-4639-9AA7-2FD176E9BBBE}"/>
              </a:ext>
            </a:extLst>
          </p:cNvPr>
          <p:cNvSpPr>
            <a:spLocks noGrp="1"/>
          </p:cNvSpPr>
          <p:nvPr>
            <p:ph type="title"/>
          </p:nvPr>
        </p:nvSpPr>
        <p:spPr/>
        <p:txBody>
          <a:bodyPr>
            <a:normAutofit fontScale="90000"/>
          </a:bodyPr>
          <a:lstStyle/>
          <a:p>
            <a:r>
              <a:rPr lang="en-US" b="1" dirty="0">
                <a:effectLst/>
                <a:latin typeface="Arial" panose="020B0604020202020204" pitchFamily="34" charset="0"/>
              </a:rPr>
              <a:t>Figure 5. Use Case Example—Traveling to the Market in the City </a:t>
            </a:r>
            <a:br>
              <a:rPr lang="en-US" dirty="0">
                <a:effectLst/>
                <a:latin typeface="Arial" panose="020B0604020202020204" pitchFamily="34" charset="0"/>
              </a:rPr>
            </a:br>
            <a:r>
              <a:rPr lang="en-US" i="1" dirty="0">
                <a:effectLst/>
                <a:latin typeface="Arial" panose="020B0604020202020204" pitchFamily="34" charset="0"/>
              </a:rPr>
              <a:t>This figure illustrates a use case for a retail CBDC. At each stage of the user’s journey, assumptions can be identified regarding the conditions for a successful experience. </a:t>
            </a:r>
            <a:br>
              <a:rPr lang="en-US" dirty="0">
                <a:effectLst/>
                <a:latin typeface="Arial" panose="020B0604020202020204" pitchFamily="34" charset="0"/>
              </a:rPr>
            </a:br>
            <a:endParaRPr lang="en-EG" dirty="0"/>
          </a:p>
        </p:txBody>
      </p:sp>
      <p:pic>
        <p:nvPicPr>
          <p:cNvPr id="5" name="Content Placeholder 4">
            <a:extLst>
              <a:ext uri="{FF2B5EF4-FFF2-40B4-BE49-F238E27FC236}">
                <a16:creationId xmlns:a16="http://schemas.microsoft.com/office/drawing/2014/main" id="{40653FFE-4FF5-2A6D-A1D6-4287087FF6DA}"/>
              </a:ext>
            </a:extLst>
          </p:cNvPr>
          <p:cNvPicPr>
            <a:picLocks noGrp="1" noChangeAspect="1"/>
          </p:cNvPicPr>
          <p:nvPr>
            <p:ph idx="1"/>
          </p:nvPr>
        </p:nvPicPr>
        <p:blipFill rotWithShape="1">
          <a:blip r:embed="rId2"/>
          <a:srcRect l="44438" t="36848" r="13144" b="30068"/>
          <a:stretch/>
        </p:blipFill>
        <p:spPr>
          <a:xfrm>
            <a:off x="838199" y="1600200"/>
            <a:ext cx="10184027" cy="4343400"/>
          </a:xfrm>
        </p:spPr>
      </p:pic>
    </p:spTree>
    <p:extLst>
      <p:ext uri="{BB962C8B-B14F-4D97-AF65-F5344CB8AC3E}">
        <p14:creationId xmlns:p14="http://schemas.microsoft.com/office/powerpoint/2010/main" val="39004163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34DF1-6B7A-EC2E-6C0C-8755D93ED9EF}"/>
              </a:ext>
            </a:extLst>
          </p:cNvPr>
          <p:cNvSpPr>
            <a:spLocks noGrp="1"/>
          </p:cNvSpPr>
          <p:nvPr>
            <p:ph type="title"/>
          </p:nvPr>
        </p:nvSpPr>
        <p:spPr/>
        <p:txBody>
          <a:bodyPr/>
          <a:lstStyle/>
          <a:p>
            <a:r>
              <a:rPr lang="en-US" b="1" dirty="0">
                <a:effectLst/>
              </a:rPr>
              <a:t>Understanding the cost structure of a CBDC </a:t>
            </a:r>
            <a:br>
              <a:rPr lang="en-US" dirty="0">
                <a:effectLst/>
              </a:rPr>
            </a:br>
            <a:endParaRPr lang="en-EG" dirty="0"/>
          </a:p>
        </p:txBody>
      </p:sp>
      <p:sp>
        <p:nvSpPr>
          <p:cNvPr id="3" name="Content Placeholder 2">
            <a:extLst>
              <a:ext uri="{FF2B5EF4-FFF2-40B4-BE49-F238E27FC236}">
                <a16:creationId xmlns:a16="http://schemas.microsoft.com/office/drawing/2014/main" id="{CFD65768-D3D8-BF4C-8943-EB217F25051E}"/>
              </a:ext>
            </a:extLst>
          </p:cNvPr>
          <p:cNvSpPr>
            <a:spLocks noGrp="1"/>
          </p:cNvSpPr>
          <p:nvPr>
            <p:ph idx="1"/>
          </p:nvPr>
        </p:nvSpPr>
        <p:spPr>
          <a:xfrm>
            <a:off x="838200" y="1556951"/>
            <a:ext cx="10515600" cy="4620012"/>
          </a:xfrm>
        </p:spPr>
        <p:txBody>
          <a:bodyPr>
            <a:normAutofit lnSpcReduction="10000"/>
          </a:bodyPr>
          <a:lstStyle/>
          <a:p>
            <a:pPr algn="just"/>
            <a:r>
              <a:rPr lang="en-US" b="1" dirty="0">
                <a:effectLst/>
              </a:rPr>
              <a:t>Due to the limited global experience with live CBDC implementations and the diverse approaches taken in researching and developing CBDC ecosystems, there is currently insufficient evidence to determine the direct cost of developing and implementing a CBDC in a specific country. </a:t>
            </a:r>
          </a:p>
          <a:p>
            <a:pPr algn="just"/>
            <a:r>
              <a:rPr lang="en-US" dirty="0">
                <a:effectLst/>
              </a:rPr>
              <a:t>However, as with most large-scale projects that require high resilience, it is expected that the highest costs in CBDC implementation will be associated with managing personnel and digital risks. Costs can vary widely across jurisdictions. </a:t>
            </a:r>
          </a:p>
          <a:p>
            <a:pPr algn="just"/>
            <a:r>
              <a:rPr lang="en-US" dirty="0">
                <a:effectLst/>
              </a:rPr>
              <a:t>A 2022 study by the IMF showed that central banks were employing 10 to 300 staff on CBDC work (Soderberg 2022). Risks encompass areas such as cybersecurity, data protection, and ensuring the integrity and reliability of the CBDC system. </a:t>
            </a:r>
          </a:p>
          <a:p>
            <a:pPr algn="just"/>
            <a:r>
              <a:rPr lang="en-US" dirty="0">
                <a:effectLst/>
              </a:rPr>
              <a:t>Implementing robust security measures, establishing effective risk management frameworks, and ensuring compliance with regulatory requirements are all essential factors that can significantly affect the cost structure of a CBDC project. Table 4 shows the standard items that influence the cost at each phase of a CBDC project. </a:t>
            </a:r>
          </a:p>
          <a:p>
            <a:pPr algn="just"/>
            <a:r>
              <a:rPr lang="en-US" dirty="0">
                <a:effectLst/>
              </a:rPr>
              <a:t>The team may also investigate the potential cost savings involved with reducing the need to produce, manage, use, and secure cash. </a:t>
            </a:r>
          </a:p>
          <a:p>
            <a:pPr algn="just"/>
            <a:r>
              <a:rPr lang="en-US" dirty="0">
                <a:effectLst/>
              </a:rPr>
              <a:t>There again, while studies have looked at the cost to produce and manage cash,13 there is currently insufficient evidence to provide a general formula for calculating the cost savings achieved through the introduction of a CBDC. </a:t>
            </a:r>
          </a:p>
          <a:p>
            <a:pPr algn="just"/>
            <a:endParaRPr lang="en-EG" dirty="0"/>
          </a:p>
        </p:txBody>
      </p:sp>
    </p:spTree>
    <p:extLst>
      <p:ext uri="{BB962C8B-B14F-4D97-AF65-F5344CB8AC3E}">
        <p14:creationId xmlns:p14="http://schemas.microsoft.com/office/powerpoint/2010/main" val="4462648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D9AC0-44A2-614A-8485-1A15AE30090B}"/>
              </a:ext>
            </a:extLst>
          </p:cNvPr>
          <p:cNvSpPr>
            <a:spLocks noGrp="1"/>
          </p:cNvSpPr>
          <p:nvPr>
            <p:ph type="title"/>
          </p:nvPr>
        </p:nvSpPr>
        <p:spPr/>
        <p:txBody>
          <a:bodyPr/>
          <a:lstStyle/>
          <a:p>
            <a:r>
              <a:rPr lang="en-US" b="1" dirty="0">
                <a:effectLst/>
              </a:rPr>
              <a:t>Understanding the elements involved in a CBDC architecture </a:t>
            </a:r>
            <a:br>
              <a:rPr lang="en-US" dirty="0">
                <a:effectLst/>
              </a:rPr>
            </a:br>
            <a:endParaRPr lang="en-EG" dirty="0"/>
          </a:p>
        </p:txBody>
      </p:sp>
      <p:sp>
        <p:nvSpPr>
          <p:cNvPr id="3" name="Content Placeholder 2">
            <a:extLst>
              <a:ext uri="{FF2B5EF4-FFF2-40B4-BE49-F238E27FC236}">
                <a16:creationId xmlns:a16="http://schemas.microsoft.com/office/drawing/2014/main" id="{E936738B-EB11-8383-89CB-B73A1A8F2CE4}"/>
              </a:ext>
            </a:extLst>
          </p:cNvPr>
          <p:cNvSpPr>
            <a:spLocks noGrp="1"/>
          </p:cNvSpPr>
          <p:nvPr>
            <p:ph idx="1"/>
          </p:nvPr>
        </p:nvSpPr>
        <p:spPr/>
        <p:txBody>
          <a:bodyPr/>
          <a:lstStyle/>
          <a:p>
            <a:pPr algn="just"/>
            <a:r>
              <a:rPr lang="en-US" b="1" dirty="0">
                <a:effectLst/>
              </a:rPr>
              <a:t>The project manager, in collaboration with the development team and other stakeholders, is responsible for exploring and evaluating different architectural options for a CBDC, given the policy objectives, analysis, and nontechnical requirements provided during the preparation phase </a:t>
            </a:r>
            <a:r>
              <a:rPr lang="en-US" dirty="0">
                <a:effectLst/>
              </a:rPr>
              <a:t>(Figure 1, purple rows). </a:t>
            </a:r>
          </a:p>
          <a:p>
            <a:pPr algn="just"/>
            <a:r>
              <a:rPr lang="en-US" dirty="0">
                <a:effectLst/>
              </a:rPr>
              <a:t>The research performed by the team in the previous phase should be updated to consider the most recent requirements. </a:t>
            </a:r>
          </a:p>
          <a:p>
            <a:pPr algn="just"/>
            <a:r>
              <a:rPr lang="en-US" dirty="0">
                <a:effectLst/>
              </a:rPr>
              <a:t>The project manager and the team can facilitate discussions, workshops, or activities, such as those listed in Table 6, to understand the advantages, disadvantages, and implications of various architectural models. </a:t>
            </a:r>
          </a:p>
          <a:p>
            <a:pPr algn="just"/>
            <a:r>
              <a:rPr lang="en-US" dirty="0">
                <a:effectLst/>
              </a:rPr>
              <a:t>These architectural considerations encompass a range of factors such as centralized versus distributed functions; token-based, account-based, and bearer instrument approaches; offline operations; interoperability design options; and the environmental impact of different architectures (</a:t>
            </a:r>
            <a:r>
              <a:rPr lang="en-US" dirty="0" err="1">
                <a:effectLst/>
              </a:rPr>
              <a:t>Agur</a:t>
            </a:r>
            <a:r>
              <a:rPr lang="en-US" dirty="0">
                <a:effectLst/>
              </a:rPr>
              <a:t> and others 2023; Amazon Web Services 2021). </a:t>
            </a:r>
          </a:p>
          <a:p>
            <a:pPr algn="just"/>
            <a:endParaRPr lang="en-EG" dirty="0"/>
          </a:p>
        </p:txBody>
      </p:sp>
    </p:spTree>
    <p:extLst>
      <p:ext uri="{BB962C8B-B14F-4D97-AF65-F5344CB8AC3E}">
        <p14:creationId xmlns:p14="http://schemas.microsoft.com/office/powerpoint/2010/main" val="7917935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0D7C1-A826-85AF-887C-26E93817A311}"/>
              </a:ext>
            </a:extLst>
          </p:cNvPr>
          <p:cNvSpPr>
            <a:spLocks noGrp="1"/>
          </p:cNvSpPr>
          <p:nvPr>
            <p:ph type="title"/>
          </p:nvPr>
        </p:nvSpPr>
        <p:spPr/>
        <p:txBody>
          <a:bodyPr/>
          <a:lstStyle/>
          <a:p>
            <a:r>
              <a:rPr lang="en-US" b="1" dirty="0">
                <a:effectLst/>
              </a:rPr>
              <a:t>Assessing technology options </a:t>
            </a:r>
            <a:endParaRPr lang="en-EG" dirty="0"/>
          </a:p>
        </p:txBody>
      </p:sp>
      <p:sp>
        <p:nvSpPr>
          <p:cNvPr id="3" name="Content Placeholder 2">
            <a:extLst>
              <a:ext uri="{FF2B5EF4-FFF2-40B4-BE49-F238E27FC236}">
                <a16:creationId xmlns:a16="http://schemas.microsoft.com/office/drawing/2014/main" id="{965E4BAB-54A8-E480-54A8-C65DD56637BA}"/>
              </a:ext>
            </a:extLst>
          </p:cNvPr>
          <p:cNvSpPr>
            <a:spLocks noGrp="1"/>
          </p:cNvSpPr>
          <p:nvPr>
            <p:ph idx="1"/>
          </p:nvPr>
        </p:nvSpPr>
        <p:spPr/>
        <p:txBody>
          <a:bodyPr/>
          <a:lstStyle/>
          <a:p>
            <a:pPr algn="just"/>
            <a:r>
              <a:rPr lang="en-US" b="1" dirty="0">
                <a:effectLst/>
              </a:rPr>
              <a:t>Technical feasibility of technology options is also assessed during the PoC phase. </a:t>
            </a:r>
          </a:p>
          <a:p>
            <a:pPr algn="just"/>
            <a:r>
              <a:rPr lang="en-US" dirty="0">
                <a:effectLst/>
              </a:rPr>
              <a:t>This task entails conducting initial evaluations to gauge the scalability, security, privacy, interoperability, and performance aspects of potential design and technology options (Box 4). </a:t>
            </a:r>
          </a:p>
          <a:p>
            <a:pPr algn="just"/>
            <a:r>
              <a:rPr lang="en-US" dirty="0">
                <a:effectLst/>
              </a:rPr>
              <a:t>For instance, the team may simulate different load conditions to assess the scalability of different CBDC architecture, ensuring it can handle peak transaction volumes relevant for the jurisdiction without compromising performance. </a:t>
            </a:r>
          </a:p>
          <a:p>
            <a:pPr algn="just"/>
            <a:r>
              <a:rPr lang="en-US" dirty="0">
                <a:effectLst/>
              </a:rPr>
              <a:t>The results may evolve as the project includes new features, integration points, or data, and the development team must continually evaluate and iterate on their findings. </a:t>
            </a:r>
          </a:p>
          <a:p>
            <a:pPr algn="just"/>
            <a:endParaRPr lang="en-EG" dirty="0"/>
          </a:p>
        </p:txBody>
      </p:sp>
    </p:spTree>
    <p:extLst>
      <p:ext uri="{BB962C8B-B14F-4D97-AF65-F5344CB8AC3E}">
        <p14:creationId xmlns:p14="http://schemas.microsoft.com/office/powerpoint/2010/main" val="2038398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14EB9-A603-64E1-42E2-AC12904F66E6}"/>
              </a:ext>
            </a:extLst>
          </p:cNvPr>
          <p:cNvSpPr>
            <a:spLocks noGrp="1"/>
          </p:cNvSpPr>
          <p:nvPr>
            <p:ph type="title"/>
          </p:nvPr>
        </p:nvSpPr>
        <p:spPr/>
        <p:txBody>
          <a:bodyPr/>
          <a:lstStyle/>
          <a:p>
            <a:r>
              <a:rPr lang="en-US" b="1" dirty="0">
                <a:effectLst/>
                <a:latin typeface="Arial" panose="020B0604020202020204" pitchFamily="34" charset="0"/>
              </a:rPr>
              <a:t>DLT versus traditional technology </a:t>
            </a:r>
            <a:br>
              <a:rPr lang="en-US" dirty="0">
                <a:effectLst/>
                <a:latin typeface="Arial" panose="020B0604020202020204" pitchFamily="34" charset="0"/>
              </a:rPr>
            </a:br>
            <a:endParaRPr lang="en-EG" dirty="0"/>
          </a:p>
        </p:txBody>
      </p:sp>
      <p:sp>
        <p:nvSpPr>
          <p:cNvPr id="3" name="Content Placeholder 2">
            <a:extLst>
              <a:ext uri="{FF2B5EF4-FFF2-40B4-BE49-F238E27FC236}">
                <a16:creationId xmlns:a16="http://schemas.microsoft.com/office/drawing/2014/main" id="{B102B29A-5869-00BF-588A-A55B18F4AB81}"/>
              </a:ext>
            </a:extLst>
          </p:cNvPr>
          <p:cNvSpPr>
            <a:spLocks noGrp="1"/>
          </p:cNvSpPr>
          <p:nvPr>
            <p:ph idx="1"/>
          </p:nvPr>
        </p:nvSpPr>
        <p:spPr>
          <a:xfrm>
            <a:off x="838200" y="1421027"/>
            <a:ext cx="10515600" cy="4755936"/>
          </a:xfrm>
        </p:spPr>
        <p:txBody>
          <a:bodyPr/>
          <a:lstStyle/>
          <a:p>
            <a:pPr algn="just"/>
            <a:r>
              <a:rPr lang="en-US" dirty="0">
                <a:effectLst/>
                <a:latin typeface="Arial" panose="020B0604020202020204" pitchFamily="34" charset="0"/>
              </a:rPr>
              <a:t>When deciding between a private, permissioned distributed ledger technology (DLT) and traditional database architecture for the CBDC, project managers should carefully consider various factors. </a:t>
            </a:r>
          </a:p>
          <a:p>
            <a:pPr algn="just"/>
            <a:r>
              <a:rPr lang="en-US" dirty="0">
                <a:effectLst/>
                <a:latin typeface="Arial" panose="020B0604020202020204" pitchFamily="34" charset="0"/>
              </a:rPr>
              <a:t>These factors include the policy objectives, use cases, regulatory context, stakeholders' readiness, risk assessment, and technology-specific requirements, such as scalability, resilience, or programmability. The choice of technology and technology partners should align with these considerations. </a:t>
            </a:r>
          </a:p>
          <a:p>
            <a:pPr algn="just"/>
            <a:r>
              <a:rPr lang="en-US" dirty="0">
                <a:effectLst/>
                <a:latin typeface="Arial" panose="020B0604020202020204" pitchFamily="34" charset="0"/>
              </a:rPr>
              <a:t>In weighing the options, the team will assess the pros and cons of each approach by conducting </a:t>
            </a:r>
            <a:r>
              <a:rPr lang="en-US" dirty="0" err="1">
                <a:effectLst/>
                <a:latin typeface="Arial" panose="020B0604020202020204" pitchFamily="34" charset="0"/>
              </a:rPr>
              <a:t>PoCs</a:t>
            </a:r>
            <a:r>
              <a:rPr lang="en-US" dirty="0">
                <a:effectLst/>
                <a:latin typeface="Arial" panose="020B0604020202020204" pitchFamily="34" charset="0"/>
              </a:rPr>
              <a:t> that will provide important knowledge on these questions. </a:t>
            </a:r>
          </a:p>
          <a:p>
            <a:pPr algn="just"/>
            <a:r>
              <a:rPr lang="en-US" dirty="0">
                <a:effectLst/>
                <a:latin typeface="Arial" panose="020B0604020202020204" pitchFamily="34" charset="0"/>
              </a:rPr>
              <a:t>A public version of DLT, as used by Bitcoin and other cryptocurrencies, is not suitable for a CBDC because of concerns about control, privacy, scalability, and finality. </a:t>
            </a:r>
          </a:p>
          <a:p>
            <a:pPr algn="just"/>
            <a:r>
              <a:rPr lang="en-US" dirty="0">
                <a:effectLst/>
                <a:latin typeface="Arial" panose="020B0604020202020204" pitchFamily="34" charset="0"/>
              </a:rPr>
              <a:t>However, central banks are exploring some of the technology features that DLT offers in the context of a permissioned, private version that is controlled entirely by the operator. </a:t>
            </a:r>
          </a:p>
          <a:p>
            <a:pPr algn="just"/>
            <a:r>
              <a:rPr lang="en-US" dirty="0">
                <a:effectLst/>
                <a:latin typeface="Arial" panose="020B0604020202020204" pitchFamily="34" charset="0"/>
              </a:rPr>
              <a:t>For instance, DLT technology natively supports distributed programs called smart contracts, and it can be used to allow varying degrees of centralized control by the central bank. </a:t>
            </a:r>
          </a:p>
          <a:p>
            <a:pPr algn="just"/>
            <a:r>
              <a:rPr lang="en-US" dirty="0">
                <a:effectLst/>
                <a:latin typeface="Arial" panose="020B0604020202020204" pitchFamily="34" charset="0"/>
              </a:rPr>
              <a:t>Both centralized databases and DLT-based platforms, if properly designed, can provide enhanced resilience, alternative governance structures, and programmability through transparent software code. </a:t>
            </a:r>
          </a:p>
          <a:p>
            <a:pPr algn="just"/>
            <a:endParaRPr lang="en-EG" dirty="0"/>
          </a:p>
        </p:txBody>
      </p:sp>
    </p:spTree>
    <p:extLst>
      <p:ext uri="{BB962C8B-B14F-4D97-AF65-F5344CB8AC3E}">
        <p14:creationId xmlns:p14="http://schemas.microsoft.com/office/powerpoint/2010/main" val="30322831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388DE-4FE6-E6E2-52CE-B96E3BB45BCC}"/>
              </a:ext>
            </a:extLst>
          </p:cNvPr>
          <p:cNvSpPr>
            <a:spLocks noGrp="1"/>
          </p:cNvSpPr>
          <p:nvPr>
            <p:ph type="title"/>
          </p:nvPr>
        </p:nvSpPr>
        <p:spPr/>
        <p:txBody>
          <a:bodyPr/>
          <a:lstStyle/>
          <a:p>
            <a:r>
              <a:rPr lang="en-US" b="1" dirty="0">
                <a:effectLst/>
              </a:rPr>
              <a:t>DLT versus traditional technology </a:t>
            </a:r>
            <a:br>
              <a:rPr lang="en-US" dirty="0">
                <a:effectLst/>
              </a:rPr>
            </a:br>
            <a:endParaRPr lang="en-EG" dirty="0"/>
          </a:p>
        </p:txBody>
      </p:sp>
      <p:sp>
        <p:nvSpPr>
          <p:cNvPr id="3" name="Content Placeholder 2">
            <a:extLst>
              <a:ext uri="{FF2B5EF4-FFF2-40B4-BE49-F238E27FC236}">
                <a16:creationId xmlns:a16="http://schemas.microsoft.com/office/drawing/2014/main" id="{F22243BD-DFAD-16AE-642F-AA04528679EF}"/>
              </a:ext>
            </a:extLst>
          </p:cNvPr>
          <p:cNvSpPr>
            <a:spLocks noGrp="1"/>
          </p:cNvSpPr>
          <p:nvPr>
            <p:ph idx="1"/>
          </p:nvPr>
        </p:nvSpPr>
        <p:spPr>
          <a:xfrm>
            <a:off x="838200" y="1581665"/>
            <a:ext cx="10515600" cy="4595298"/>
          </a:xfrm>
        </p:spPr>
        <p:txBody>
          <a:bodyPr/>
          <a:lstStyle/>
          <a:p>
            <a:pPr algn="just"/>
            <a:r>
              <a:rPr lang="en-US" dirty="0">
                <a:effectLst/>
              </a:rPr>
              <a:t>Central banks may investigate whether traditional, centralized database environments (that is, non-DLT solutions) may be sufficient in their context. Such architectures typically already have robust security measures in place, and most central banks have significant internal competencies to tackle issues such as scalability or access control. </a:t>
            </a:r>
          </a:p>
          <a:p>
            <a:pPr algn="just"/>
            <a:r>
              <a:rPr lang="en-US" dirty="0">
                <a:effectLst/>
              </a:rPr>
              <a:t>However, highly centralized models may place a heavier burden on the central bank as the administering authority. If a permissioned, private DLT-based platform is chosen, the central bank must determine access to the ledger and the respective roles of the parties involved. </a:t>
            </a:r>
          </a:p>
          <a:p>
            <a:pPr algn="just"/>
            <a:r>
              <a:rPr lang="en-US" dirty="0">
                <a:effectLst/>
              </a:rPr>
              <a:t>Some central banks are also investigating a hybrid approach, whereby some parts of the system leverage traditional technologies, while the distribution is performed with a DLT system. </a:t>
            </a:r>
          </a:p>
          <a:p>
            <a:pPr algn="just"/>
            <a:r>
              <a:rPr lang="en-US" dirty="0">
                <a:effectLst/>
              </a:rPr>
              <a:t>However, there is no generic answer regarding the optimal choice for a particular central bank. </a:t>
            </a:r>
          </a:p>
          <a:p>
            <a:pPr algn="just"/>
            <a:r>
              <a:rPr lang="en-US" dirty="0">
                <a:effectLst/>
              </a:rPr>
              <a:t>Each central bank should consider what technology is more relevant to their environment, based on their appetite to explore more innovative technologies and the limits and benefits of each design in their specific context. </a:t>
            </a:r>
          </a:p>
          <a:p>
            <a:pPr algn="just"/>
            <a:r>
              <a:rPr lang="en-US" dirty="0">
                <a:effectLst/>
              </a:rPr>
              <a:t>Table 5 presents considerations that can influence the attractiveness of one technology over another. </a:t>
            </a:r>
          </a:p>
          <a:p>
            <a:pPr algn="just"/>
            <a:endParaRPr lang="en-EG" dirty="0"/>
          </a:p>
          <a:p>
            <a:pPr algn="just"/>
            <a:endParaRPr lang="en-EG" dirty="0"/>
          </a:p>
        </p:txBody>
      </p:sp>
    </p:spTree>
    <p:extLst>
      <p:ext uri="{BB962C8B-B14F-4D97-AF65-F5344CB8AC3E}">
        <p14:creationId xmlns:p14="http://schemas.microsoft.com/office/powerpoint/2010/main" val="1103894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98C92A1-501B-9584-FA44-5236E9860761}"/>
              </a:ext>
            </a:extLst>
          </p:cNvPr>
          <p:cNvPicPr>
            <a:picLocks noGrp="1" noChangeAspect="1"/>
          </p:cNvPicPr>
          <p:nvPr>
            <p:ph idx="1"/>
          </p:nvPr>
        </p:nvPicPr>
        <p:blipFill rotWithShape="1">
          <a:blip r:embed="rId2"/>
          <a:srcRect l="41599" t="36848" r="10835" b="38872"/>
          <a:stretch/>
        </p:blipFill>
        <p:spPr>
          <a:xfrm>
            <a:off x="469557" y="512805"/>
            <a:ext cx="11071654" cy="5542006"/>
          </a:xfrm>
        </p:spPr>
      </p:pic>
    </p:spTree>
    <p:extLst>
      <p:ext uri="{BB962C8B-B14F-4D97-AF65-F5344CB8AC3E}">
        <p14:creationId xmlns:p14="http://schemas.microsoft.com/office/powerpoint/2010/main" val="15853206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8FA122-57F0-2071-B037-7806192742F4}"/>
              </a:ext>
            </a:extLst>
          </p:cNvPr>
          <p:cNvSpPr>
            <a:spLocks noGrp="1"/>
          </p:cNvSpPr>
          <p:nvPr>
            <p:ph type="ctrTitle"/>
          </p:nvPr>
        </p:nvSpPr>
        <p:spPr>
          <a:xfrm>
            <a:off x="1524000" y="1851412"/>
            <a:ext cx="9144000" cy="2387600"/>
          </a:xfrm>
        </p:spPr>
        <p:txBody>
          <a:bodyPr/>
          <a:lstStyle/>
          <a:p>
            <a:r>
              <a:rPr lang="en-US" b="1" dirty="0">
                <a:effectLst/>
                <a:latin typeface="Arial" panose="020B0604020202020204" pitchFamily="34" charset="0"/>
              </a:rPr>
              <a:t>Prototype Phase </a:t>
            </a:r>
            <a:br>
              <a:rPr lang="en-US" dirty="0">
                <a:effectLst/>
                <a:latin typeface="Arial" panose="020B0604020202020204" pitchFamily="34" charset="0"/>
              </a:rPr>
            </a:br>
            <a:endParaRPr lang="en-EG" dirty="0"/>
          </a:p>
        </p:txBody>
      </p:sp>
    </p:spTree>
    <p:extLst>
      <p:ext uri="{BB962C8B-B14F-4D97-AF65-F5344CB8AC3E}">
        <p14:creationId xmlns:p14="http://schemas.microsoft.com/office/powerpoint/2010/main" val="6543052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377C0-8DF4-647C-602C-E46447CF9267}"/>
              </a:ext>
            </a:extLst>
          </p:cNvPr>
          <p:cNvSpPr>
            <a:spLocks noGrp="1"/>
          </p:cNvSpPr>
          <p:nvPr>
            <p:ph type="title"/>
          </p:nvPr>
        </p:nvSpPr>
        <p:spPr/>
        <p:txBody>
          <a:bodyPr/>
          <a:lstStyle/>
          <a:p>
            <a:r>
              <a:rPr lang="en-US" b="1" dirty="0">
                <a:effectLst/>
              </a:rPr>
              <a:t>Prototype Phase </a:t>
            </a:r>
            <a:br>
              <a:rPr lang="en-US" dirty="0">
                <a:effectLst/>
              </a:rPr>
            </a:br>
            <a:endParaRPr lang="en-EG" dirty="0"/>
          </a:p>
        </p:txBody>
      </p:sp>
      <p:sp>
        <p:nvSpPr>
          <p:cNvPr id="3" name="Content Placeholder 2">
            <a:extLst>
              <a:ext uri="{FF2B5EF4-FFF2-40B4-BE49-F238E27FC236}">
                <a16:creationId xmlns:a16="http://schemas.microsoft.com/office/drawing/2014/main" id="{87C2856A-D747-CE8A-F67C-9874C8353328}"/>
              </a:ext>
            </a:extLst>
          </p:cNvPr>
          <p:cNvSpPr>
            <a:spLocks noGrp="1"/>
          </p:cNvSpPr>
          <p:nvPr>
            <p:ph idx="1"/>
          </p:nvPr>
        </p:nvSpPr>
        <p:spPr/>
        <p:txBody>
          <a:bodyPr/>
          <a:lstStyle/>
          <a:p>
            <a:pPr algn="just"/>
            <a:r>
              <a:rPr lang="en-US" b="1" dirty="0">
                <a:effectLst/>
              </a:rPr>
              <a:t>Once the concepts have been thoroughly understood, the assumptions and success criteria firmly established, and the decision to move forward taken, the prototype phase can start. </a:t>
            </a:r>
          </a:p>
          <a:p>
            <a:pPr algn="just"/>
            <a:r>
              <a:rPr lang="en-US" dirty="0">
                <a:effectLst/>
              </a:rPr>
              <a:t>This phase focuses on developing the CBDC ecosystem or its constituent elements while simultaneously building the operational capabilities. </a:t>
            </a:r>
          </a:p>
          <a:p>
            <a:pPr algn="just"/>
            <a:r>
              <a:rPr lang="en-US" dirty="0">
                <a:effectLst/>
              </a:rPr>
              <a:t>While central banks are not yet committed to issuing a CBDC during this stage, the prototype phase aligns with the traditional development stage in information technology projects. </a:t>
            </a:r>
          </a:p>
          <a:p>
            <a:pPr algn="just"/>
            <a:r>
              <a:rPr lang="en-US" dirty="0">
                <a:effectLst/>
              </a:rPr>
              <a:t>As a result, central banks can draw on their own experience and from industry best practices for large-scale projects that are in line with their organizational culture and specific environment (Box 5). </a:t>
            </a:r>
          </a:p>
          <a:p>
            <a:pPr algn="just"/>
            <a:endParaRPr lang="en-EG" dirty="0"/>
          </a:p>
        </p:txBody>
      </p:sp>
    </p:spTree>
    <p:extLst>
      <p:ext uri="{BB962C8B-B14F-4D97-AF65-F5344CB8AC3E}">
        <p14:creationId xmlns:p14="http://schemas.microsoft.com/office/powerpoint/2010/main" val="22842252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5FA1BD6-CFB7-0BC8-9FC5-4EDD305B8981}"/>
              </a:ext>
            </a:extLst>
          </p:cNvPr>
          <p:cNvSpPr>
            <a:spLocks noGrp="1"/>
          </p:cNvSpPr>
          <p:nvPr>
            <p:ph type="ctrTitle"/>
          </p:nvPr>
        </p:nvSpPr>
        <p:spPr/>
        <p:txBody>
          <a:bodyPr/>
          <a:lstStyle/>
          <a:p>
            <a:r>
              <a:rPr lang="en-US" b="1" dirty="0">
                <a:effectLst/>
                <a:latin typeface="Alexandria" pitchFamily="2" charset="-78"/>
                <a:cs typeface="Alexandria" pitchFamily="2" charset="-78"/>
              </a:rPr>
              <a:t>Pilot Phase</a:t>
            </a:r>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18899878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A36DF-F669-090D-1E60-7CCED0C5B596}"/>
              </a:ext>
            </a:extLst>
          </p:cNvPr>
          <p:cNvSpPr>
            <a:spLocks noGrp="1"/>
          </p:cNvSpPr>
          <p:nvPr>
            <p:ph type="title"/>
          </p:nvPr>
        </p:nvSpPr>
        <p:spPr/>
        <p:txBody>
          <a:bodyPr/>
          <a:lstStyle/>
          <a:p>
            <a:br>
              <a:rPr lang="en-US" b="1" dirty="0">
                <a:effectLst/>
              </a:rPr>
            </a:br>
            <a:r>
              <a:rPr lang="en-US" b="1" dirty="0">
                <a:effectLst/>
              </a:rPr>
              <a:t>Objectives of the pilot phase </a:t>
            </a:r>
            <a:br>
              <a:rPr lang="en-US" dirty="0">
                <a:effectLst/>
              </a:rPr>
            </a:br>
            <a:r>
              <a:rPr lang="en-US" b="1" dirty="0">
                <a:effectLst/>
              </a:rPr>
              <a:t> </a:t>
            </a:r>
            <a:br>
              <a:rPr lang="en-US" dirty="0">
                <a:effectLst/>
              </a:rPr>
            </a:br>
            <a:endParaRPr lang="en-EG" dirty="0"/>
          </a:p>
        </p:txBody>
      </p:sp>
      <p:sp>
        <p:nvSpPr>
          <p:cNvPr id="3" name="Content Placeholder 2">
            <a:extLst>
              <a:ext uri="{FF2B5EF4-FFF2-40B4-BE49-F238E27FC236}">
                <a16:creationId xmlns:a16="http://schemas.microsoft.com/office/drawing/2014/main" id="{00B7AAF0-3F71-A55A-66CF-40916113B486}"/>
              </a:ext>
            </a:extLst>
          </p:cNvPr>
          <p:cNvSpPr>
            <a:spLocks noGrp="1"/>
          </p:cNvSpPr>
          <p:nvPr>
            <p:ph idx="1"/>
          </p:nvPr>
        </p:nvSpPr>
        <p:spPr/>
        <p:txBody>
          <a:bodyPr/>
          <a:lstStyle/>
          <a:p>
            <a:pPr algn="just"/>
            <a:r>
              <a:rPr lang="en-US" b="1" dirty="0">
                <a:effectLst/>
              </a:rPr>
              <a:t>The term “pilot” carries various meanings across industries, and among central banks this situation leads to challenges in comparing CBDC projects and exchanging knowledge. </a:t>
            </a:r>
          </a:p>
          <a:p>
            <a:pPr algn="just"/>
            <a:r>
              <a:rPr lang="en-US" dirty="0">
                <a:effectLst/>
              </a:rPr>
              <a:t>To address this inconsistency, the 5P methodology provides a specific definition for the pilot phase in the context of CBDC projects. </a:t>
            </a:r>
          </a:p>
          <a:p>
            <a:pPr algn="just"/>
            <a:r>
              <a:rPr lang="en-US" dirty="0">
                <a:effectLst/>
              </a:rPr>
              <a:t>In this methodology, the pilot phase refers to the preproduction stage, when the CBDC solution has been chosen, is largely implemented, and undergoes testing with real data and actual stakeholders. </a:t>
            </a:r>
          </a:p>
          <a:p>
            <a:pPr algn="just"/>
            <a:r>
              <a:rPr lang="en-US" dirty="0">
                <a:effectLst/>
              </a:rPr>
              <a:t>The focus during this phase is on finalizing the necessary capacity, onboarding stakeholders, testing all aspects of the CBDC solution, and providing quality assurance. </a:t>
            </a:r>
          </a:p>
          <a:p>
            <a:pPr algn="just"/>
            <a:r>
              <a:rPr lang="en-US" dirty="0">
                <a:effectLst/>
              </a:rPr>
              <a:t>Piloting is usually done through iterative steps to validate readiness for production. </a:t>
            </a:r>
          </a:p>
          <a:p>
            <a:pPr algn="just"/>
            <a:r>
              <a:rPr lang="en-US" dirty="0">
                <a:effectLst/>
              </a:rPr>
              <a:t>Each iteration sets specific goals; checks readiness of all stakeholders, including the central bank; and tests operational readiness for specific use cases (such as a CBDC wallet for public transport). </a:t>
            </a:r>
          </a:p>
          <a:p>
            <a:pPr algn="just"/>
            <a:endParaRPr lang="en-EG" dirty="0"/>
          </a:p>
        </p:txBody>
      </p:sp>
    </p:spTree>
    <p:extLst>
      <p:ext uri="{BB962C8B-B14F-4D97-AF65-F5344CB8AC3E}">
        <p14:creationId xmlns:p14="http://schemas.microsoft.com/office/powerpoint/2010/main" val="11218391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B5F826-0040-A9D2-65D3-7CC4420A805B}"/>
              </a:ext>
            </a:extLst>
          </p:cNvPr>
          <p:cNvSpPr>
            <a:spLocks noGrp="1"/>
          </p:cNvSpPr>
          <p:nvPr>
            <p:ph type="ctrTitle"/>
          </p:nvPr>
        </p:nvSpPr>
        <p:spPr/>
        <p:txBody>
          <a:bodyPr/>
          <a:lstStyle/>
          <a:p>
            <a:r>
              <a:rPr lang="en-US" b="1" dirty="0">
                <a:effectLst/>
                <a:latin typeface="Alexandria" pitchFamily="2" charset="-78"/>
                <a:cs typeface="Alexandria" pitchFamily="2" charset="-78"/>
              </a:rPr>
              <a:t>Production Phase </a:t>
            </a:r>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10190922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C5D8-41C2-10CF-F6F5-5DD4BBC9FEE8}"/>
              </a:ext>
            </a:extLst>
          </p:cNvPr>
          <p:cNvSpPr>
            <a:spLocks noGrp="1"/>
          </p:cNvSpPr>
          <p:nvPr>
            <p:ph type="title"/>
          </p:nvPr>
        </p:nvSpPr>
        <p:spPr/>
        <p:txBody>
          <a:bodyPr/>
          <a:lstStyle/>
          <a:p>
            <a:r>
              <a:rPr lang="en-US" b="1" dirty="0">
                <a:effectLst/>
              </a:rPr>
              <a:t>Production Phase </a:t>
            </a:r>
            <a:endParaRPr lang="en-EG" dirty="0"/>
          </a:p>
        </p:txBody>
      </p:sp>
      <p:sp>
        <p:nvSpPr>
          <p:cNvPr id="3" name="Content Placeholder 2">
            <a:extLst>
              <a:ext uri="{FF2B5EF4-FFF2-40B4-BE49-F238E27FC236}">
                <a16:creationId xmlns:a16="http://schemas.microsoft.com/office/drawing/2014/main" id="{027032A7-E56E-0213-56FA-95CA9B7BEC59}"/>
              </a:ext>
            </a:extLst>
          </p:cNvPr>
          <p:cNvSpPr>
            <a:spLocks noGrp="1"/>
          </p:cNvSpPr>
          <p:nvPr>
            <p:ph idx="1"/>
          </p:nvPr>
        </p:nvSpPr>
        <p:spPr/>
        <p:txBody>
          <a:bodyPr>
            <a:normAutofit/>
          </a:bodyPr>
          <a:lstStyle/>
          <a:p>
            <a:r>
              <a:rPr lang="en-US" dirty="0">
                <a:effectLst/>
              </a:rPr>
              <a:t>Should the decision be made to officially launch the CBDC, the project team takes responsibility for establishing critical operational functions. In this regard, the CBDC project should adopt best practices used in large-scale, high-risk projects. The examples here illustrate some common activities necessary for the successful operation, maintenance, and evolution of a launched CBDC. </a:t>
            </a:r>
          </a:p>
          <a:p>
            <a:r>
              <a:rPr lang="en-US" b="1" dirty="0">
                <a:effectLst/>
              </a:rPr>
              <a:t>Monitoring systems and ensuring cyber-resilience </a:t>
            </a:r>
            <a:endParaRPr lang="en-US" dirty="0">
              <a:effectLst/>
            </a:endParaRPr>
          </a:p>
          <a:p>
            <a:r>
              <a:rPr lang="en-US" dirty="0">
                <a:effectLst/>
              </a:rPr>
              <a:t>The CBDC team assumes the critical task of continuously monitoring the CBDC system to detect and mitigate any potential cyberthreats or security breaches. They implement robust security measures, conduct regular security audits, and promptly respond to any security incidents. Protecting the integrity and confidentiality of the CBDC system and its data is one of the most critical tasks of the operational teams. This topic will be covered in a forthcoming IMF paper in the context of a CBDC Handbook. </a:t>
            </a:r>
          </a:p>
          <a:p>
            <a:r>
              <a:rPr lang="en-US" b="1" dirty="0">
                <a:effectLst/>
              </a:rPr>
              <a:t>Providing incident response and recovery </a:t>
            </a:r>
            <a:endParaRPr lang="en-US" dirty="0">
              <a:effectLst/>
            </a:endParaRPr>
          </a:p>
          <a:p>
            <a:r>
              <a:rPr lang="en-US" dirty="0">
                <a:effectLst/>
              </a:rPr>
              <a:t>In the event of a security incident or system disruption, the team is responsible for initiating an effective incident response plan. This situation has been thoroughly tested during the pilot phase. It is important to coordinate with relevant stakeholders, investigate the incident, and take appropriate actions to contain and recover rapidly from the incident with minimal impact. </a:t>
            </a:r>
          </a:p>
          <a:p>
            <a:endParaRPr lang="en-US" dirty="0">
              <a:effectLst/>
            </a:endParaRPr>
          </a:p>
          <a:p>
            <a:endParaRPr lang="en-EG" dirty="0"/>
          </a:p>
        </p:txBody>
      </p:sp>
    </p:spTree>
    <p:extLst>
      <p:ext uri="{BB962C8B-B14F-4D97-AF65-F5344CB8AC3E}">
        <p14:creationId xmlns:p14="http://schemas.microsoft.com/office/powerpoint/2010/main" val="1178727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09A8F-4AA6-78D3-534B-EA5541FCBC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C7313C-CFEB-02AC-213C-3F3CE50C0A40}"/>
              </a:ext>
            </a:extLst>
          </p:cNvPr>
          <p:cNvSpPr>
            <a:spLocks noGrp="1"/>
          </p:cNvSpPr>
          <p:nvPr>
            <p:ph type="title"/>
          </p:nvPr>
        </p:nvSpPr>
        <p:spPr/>
        <p:txBody>
          <a:bodyPr/>
          <a:lstStyle/>
          <a:p>
            <a:r>
              <a:rPr lang="en-US" b="1" dirty="0">
                <a:effectLst/>
              </a:rPr>
              <a:t>Production Phase </a:t>
            </a:r>
            <a:endParaRPr lang="en-EG" dirty="0"/>
          </a:p>
        </p:txBody>
      </p:sp>
      <p:sp>
        <p:nvSpPr>
          <p:cNvPr id="3" name="Content Placeholder 2">
            <a:extLst>
              <a:ext uri="{FF2B5EF4-FFF2-40B4-BE49-F238E27FC236}">
                <a16:creationId xmlns:a16="http://schemas.microsoft.com/office/drawing/2014/main" id="{6FF8F837-01B0-5564-536C-55E0B8D9698E}"/>
              </a:ext>
            </a:extLst>
          </p:cNvPr>
          <p:cNvSpPr>
            <a:spLocks noGrp="1"/>
          </p:cNvSpPr>
          <p:nvPr>
            <p:ph idx="1"/>
          </p:nvPr>
        </p:nvSpPr>
        <p:spPr/>
        <p:txBody>
          <a:bodyPr>
            <a:normAutofit/>
          </a:bodyPr>
          <a:lstStyle/>
          <a:p>
            <a:r>
              <a:rPr lang="en-US" b="1" dirty="0">
                <a:effectLst/>
              </a:rPr>
              <a:t>Doing maintenance and upgrades </a:t>
            </a:r>
            <a:endParaRPr lang="en-US" dirty="0">
              <a:effectLst/>
            </a:endParaRPr>
          </a:p>
          <a:p>
            <a:r>
              <a:rPr lang="en-US" dirty="0">
                <a:effectLst/>
              </a:rPr>
              <a:t>The team continues to oversee the maintenance and smooth operation of the entire CBDC system. Just as with any other mission-critical and high-risk system, the team performs regular maintenance tasks, applies software patches and updates, and proactively addresses any technical issues or performance bottlenecks that may arise (see section on key performance indicators in the companion paper). Additionally, the team assesses emerging technologies and market trends to identify opportunities for system upgrades and enhancements to improve security, user experience, and new use cases. </a:t>
            </a:r>
          </a:p>
          <a:p>
            <a:r>
              <a:rPr lang="en-US" dirty="0">
                <a:effectLst/>
              </a:rPr>
              <a:t>Additionally, it is important to assemble a dedicated team at this stage of the project to engage in ongoing research and development activities. This precaution ensures that the CBDC system remains at the forefront of technological advancements and emerging trends in the digital payment landscape. The team explores emerging technologies that have the potential to enhance the CBDC system's security, scalability, efficiency, and functionality. This team could work in close coordination with a </a:t>
            </a:r>
            <a:r>
              <a:rPr lang="en-US" dirty="0" err="1">
                <a:effectLst/>
              </a:rPr>
              <a:t>DevSecOps</a:t>
            </a:r>
            <a:r>
              <a:rPr lang="en-US" dirty="0">
                <a:effectLst/>
              </a:rPr>
              <a:t> team (Box 5). </a:t>
            </a:r>
          </a:p>
          <a:p>
            <a:r>
              <a:rPr lang="en-US" dirty="0">
                <a:effectLst/>
              </a:rPr>
              <a:t>The CBDC teams’ ongoing efforts are vital for the system's continued success, user satisfaction, and resilience in the face of evolving threats and technological advancements. </a:t>
            </a:r>
          </a:p>
          <a:p>
            <a:endParaRPr lang="en-US" dirty="0">
              <a:effectLst/>
            </a:endParaRPr>
          </a:p>
          <a:p>
            <a:endParaRPr lang="en-EG" dirty="0"/>
          </a:p>
        </p:txBody>
      </p:sp>
    </p:spTree>
    <p:extLst>
      <p:ext uri="{BB962C8B-B14F-4D97-AF65-F5344CB8AC3E}">
        <p14:creationId xmlns:p14="http://schemas.microsoft.com/office/powerpoint/2010/main" val="2567970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5E36C-36CC-FB38-D70C-32D2BCC2E7DE}"/>
              </a:ext>
            </a:extLst>
          </p:cNvPr>
          <p:cNvSpPr>
            <a:spLocks noGrp="1"/>
          </p:cNvSpPr>
          <p:nvPr>
            <p:ph type="title"/>
          </p:nvPr>
        </p:nvSpPr>
        <p:spPr/>
        <p:txBody>
          <a:bodyPr/>
          <a:lstStyle/>
          <a:p>
            <a:r>
              <a:rPr lang="en-US" b="1" dirty="0">
                <a:effectLst/>
              </a:rPr>
              <a:t>Conclusion </a:t>
            </a:r>
            <a:endParaRPr lang="en-EG" dirty="0"/>
          </a:p>
        </p:txBody>
      </p:sp>
      <p:sp>
        <p:nvSpPr>
          <p:cNvPr id="3" name="Content Placeholder 2">
            <a:extLst>
              <a:ext uri="{FF2B5EF4-FFF2-40B4-BE49-F238E27FC236}">
                <a16:creationId xmlns:a16="http://schemas.microsoft.com/office/drawing/2014/main" id="{3A6A39C1-29B5-0862-1116-196D27D88443}"/>
              </a:ext>
            </a:extLst>
          </p:cNvPr>
          <p:cNvSpPr>
            <a:spLocks noGrp="1"/>
          </p:cNvSpPr>
          <p:nvPr>
            <p:ph idx="1"/>
          </p:nvPr>
        </p:nvSpPr>
        <p:spPr/>
        <p:txBody>
          <a:bodyPr>
            <a:normAutofit lnSpcReduction="10000"/>
          </a:bodyPr>
          <a:lstStyle/>
          <a:p>
            <a:r>
              <a:rPr lang="en-US" dirty="0">
                <a:effectLst/>
              </a:rPr>
              <a:t>The development of CBDCs is an evolving process, and best practices have yet to be established for properly managing such an innovative but uncertain project. </a:t>
            </a:r>
          </a:p>
          <a:p>
            <a:r>
              <a:rPr lang="en-US" dirty="0">
                <a:effectLst/>
              </a:rPr>
              <a:t>Practical experiences show that CBDCs require a more systematic approach to research, development, and implementation. </a:t>
            </a:r>
          </a:p>
          <a:p>
            <a:r>
              <a:rPr lang="en-US" dirty="0">
                <a:effectLst/>
              </a:rPr>
              <a:t>This paper serves as a companion document to the IMF Fintech Note "How Should Central Banks Explore CBDC: A Dynamic Decision-Making Framework." While the latter aims to guide policy decisions and objective choices, this paper focuses on assisting project managers in translating those choices into experimentation and development activities. </a:t>
            </a:r>
          </a:p>
          <a:p>
            <a:r>
              <a:rPr lang="en-US" dirty="0">
                <a:effectLst/>
              </a:rPr>
              <a:t>The paper introduces the 5P methodology, which proposes a shared terminology and coordinated approach to managing CBDC projects. </a:t>
            </a:r>
          </a:p>
          <a:p>
            <a:r>
              <a:rPr lang="en-US" dirty="0">
                <a:effectLst/>
              </a:rPr>
              <a:t>This methodology provides a structured framework for managing CBDC development from research and development to implementation, while also allowing for flexibility to accommodate varying country contexts. </a:t>
            </a:r>
          </a:p>
          <a:p>
            <a:r>
              <a:rPr lang="en-US" dirty="0">
                <a:effectLst/>
              </a:rPr>
              <a:t>By adopting the 5P methodology, central banks can effectively manage the inherent risks associated with CBDC projects and ensure the achievement of their intended objectives. </a:t>
            </a:r>
          </a:p>
          <a:p>
            <a:r>
              <a:rPr lang="en-US" dirty="0">
                <a:effectLst/>
              </a:rPr>
              <a:t>The future success of CBDCs depends on the adoption of a prudent and iterative approach, and the 5P methodology serves as a valuable tool to facilitate this process. </a:t>
            </a:r>
          </a:p>
          <a:p>
            <a:endParaRPr lang="en-EG" dirty="0"/>
          </a:p>
        </p:txBody>
      </p:sp>
    </p:spTree>
    <p:extLst>
      <p:ext uri="{BB962C8B-B14F-4D97-AF65-F5344CB8AC3E}">
        <p14:creationId xmlns:p14="http://schemas.microsoft.com/office/powerpoint/2010/main" val="2743986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dirty="0" err="1">
                <a:effectLst/>
              </a:rPr>
              <a:t>Tourpe</a:t>
            </a:r>
            <a:r>
              <a:rPr lang="en-US" dirty="0">
                <a:effectLst/>
              </a:rPr>
              <a:t>, H. (2023). A Guide to Central Bank Digital Currency Product Development. In </a:t>
            </a:r>
            <a:r>
              <a:rPr lang="en-US" i="1" dirty="0">
                <a:effectLst/>
              </a:rPr>
              <a:t>Fintech Notes</a:t>
            </a:r>
            <a:r>
              <a:rPr lang="en-US" dirty="0">
                <a:effectLst/>
              </a:rPr>
              <a:t> (Vol. 2023). https://</a:t>
            </a:r>
            <a:r>
              <a:rPr lang="en-US" dirty="0" err="1">
                <a:effectLst/>
              </a:rPr>
              <a:t>doi.org</a:t>
            </a:r>
            <a:r>
              <a:rPr lang="en-US" dirty="0">
                <a:effectLst/>
              </a:rPr>
              <a:t>/10.5089/9798400253690.063</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TotalTime>
  <Words>7960</Words>
  <Application>Microsoft Macintosh PowerPoint</Application>
  <PresentationFormat>Widescreen</PresentationFormat>
  <Paragraphs>328</Paragraphs>
  <Slides>60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60</vt:i4>
      </vt:variant>
    </vt:vector>
  </HeadingPairs>
  <TitlesOfParts>
    <vt:vector size="67" baseType="lpstr">
      <vt:lpstr>Alexandria</vt:lpstr>
      <vt:lpstr>Arial</vt:lpstr>
      <vt:lpstr>Cabin-semi-bold</vt:lpstr>
      <vt:lpstr>Calibri</vt:lpstr>
      <vt:lpstr>SourceSansPro</vt:lpstr>
      <vt:lpstr>Times New Roman</vt:lpstr>
      <vt:lpstr>Office Theme</vt:lpstr>
      <vt:lpstr>PowerPoint Presentation</vt:lpstr>
      <vt:lpstr>Digital Currency</vt:lpstr>
      <vt:lpstr>Digital Assets</vt:lpstr>
      <vt:lpstr>Digital Currency</vt:lpstr>
      <vt:lpstr>Digital Currency</vt:lpstr>
      <vt:lpstr>Characteristics of Digital Currencies </vt:lpstr>
      <vt:lpstr>Types of Digital Currencies </vt:lpstr>
      <vt:lpstr>Cryptocurrencies </vt:lpstr>
      <vt:lpstr>Virtual Currencies </vt:lpstr>
      <vt:lpstr>Central Bank Digital Currencies </vt:lpstr>
      <vt:lpstr>Advantages of Digital Currencies </vt:lpstr>
      <vt:lpstr>Advantages of Digital Currencies </vt:lpstr>
      <vt:lpstr>Advantages of Digital Currencies </vt:lpstr>
      <vt:lpstr>Disadvantages of Digital Currencies </vt:lpstr>
      <vt:lpstr>Disadvantages of Digital Currencies </vt:lpstr>
      <vt:lpstr>Pros and Cons of Digital Currencies</vt:lpstr>
      <vt:lpstr>Central Bank Digital Currencies Around the World  </vt:lpstr>
      <vt:lpstr>Future of Digital Currencies </vt:lpstr>
      <vt:lpstr>Central Bank Digital Currency Product Development </vt:lpstr>
      <vt:lpstr>Central Bank Digital Currency Product Development </vt:lpstr>
      <vt:lpstr>Central Bank Digital Currency Product Development </vt:lpstr>
      <vt:lpstr>PowerPoint Presentation</vt:lpstr>
      <vt:lpstr>The 5P Methodology </vt:lpstr>
      <vt:lpstr>The 5P Methodology </vt:lpstr>
      <vt:lpstr>PowerPoint Presentation</vt:lpstr>
      <vt:lpstr>The 5P Methodology </vt:lpstr>
      <vt:lpstr>Go/No Go Checkpoints </vt:lpstr>
      <vt:lpstr>Go/No Go Checkpoints </vt:lpstr>
      <vt:lpstr>Go/No Go Checkpoints </vt:lpstr>
      <vt:lpstr>Definition of Each Phase </vt:lpstr>
      <vt:lpstr>Definition of Each Phase </vt:lpstr>
      <vt:lpstr>Definition of Each Phase </vt:lpstr>
      <vt:lpstr>Definition of Each Phase </vt:lpstr>
      <vt:lpstr>Preparation Phase</vt:lpstr>
      <vt:lpstr>Preparing to manage the project  </vt:lpstr>
      <vt:lpstr>PowerPoint Presentation</vt:lpstr>
      <vt:lpstr>PowerPoint Presentation</vt:lpstr>
      <vt:lpstr>Proof-of-Concept Phase  </vt:lpstr>
      <vt:lpstr>Proof-of-Concept Phase  </vt:lpstr>
      <vt:lpstr>Planning and execution of low-cost activities </vt:lpstr>
      <vt:lpstr>Proving initial assumptions  </vt:lpstr>
      <vt:lpstr>Initial Assumptions and Conditions for Success That May Require Experimentation </vt:lpstr>
      <vt:lpstr>Proving initial assumptions </vt:lpstr>
      <vt:lpstr>Figure 5. Use Case Example—Traveling to the Market in the City  This figure illustrates a use case for a retail CBDC. At each stage of the user’s journey, assumptions can be identified regarding the conditions for a successful experience.  </vt:lpstr>
      <vt:lpstr>Understanding the cost structure of a CBDC  </vt:lpstr>
      <vt:lpstr>Understanding the elements involved in a CBDC architecture  </vt:lpstr>
      <vt:lpstr>Assessing technology options </vt:lpstr>
      <vt:lpstr>DLT versus traditional technology  </vt:lpstr>
      <vt:lpstr>DLT versus traditional technology  </vt:lpstr>
      <vt:lpstr>PowerPoint Presentation</vt:lpstr>
      <vt:lpstr>Prototype Phase  </vt:lpstr>
      <vt:lpstr>Prototype Phase  </vt:lpstr>
      <vt:lpstr>Pilot Phase</vt:lpstr>
      <vt:lpstr> Objectives of the pilot phase    </vt:lpstr>
      <vt:lpstr>Production Phase </vt:lpstr>
      <vt:lpstr>Production Phase </vt:lpstr>
      <vt:lpstr>Production Phase </vt:lpstr>
      <vt:lpstr>Conclusion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103</cp:revision>
  <dcterms:created xsi:type="dcterms:W3CDTF">2023-04-29T09:08:00Z</dcterms:created>
  <dcterms:modified xsi:type="dcterms:W3CDTF">2024-02-15T09:49:28Z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