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9" r:id="rId3"/>
    <p:sldId id="370" r:id="rId4"/>
    <p:sldId id="371" r:id="rId5"/>
    <p:sldId id="372" r:id="rId6"/>
    <p:sldId id="373" r:id="rId7"/>
    <p:sldId id="374" r:id="rId8"/>
    <p:sldId id="335" r:id="rId9"/>
    <p:sldId id="375" r:id="rId10"/>
    <p:sldId id="376" r:id="rId11"/>
    <p:sldId id="377" r:id="rId12"/>
    <p:sldId id="378" r:id="rId13"/>
    <p:sldId id="379" r:id="rId14"/>
    <p:sldId id="380" r:id="rId15"/>
    <p:sldId id="269" r:id="rId16"/>
    <p:sldId id="381" r:id="rId17"/>
    <p:sldId id="382" r:id="rId18"/>
    <p:sldId id="383" r:id="rId19"/>
    <p:sldId id="384" r:id="rId20"/>
    <p:sldId id="385" r:id="rId21"/>
    <p:sldId id="386" r:id="rId22"/>
    <p:sldId id="387" r:id="rId23"/>
    <p:sldId id="388" r:id="rId24"/>
    <p:sldId id="33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6" d="100"/>
          <a:sy n="16" d="100"/>
        </p:scale>
        <p:origin x="952" y="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7FE86517-1285-4DBC-8900-C544730056B6}" type="datetimeFigureOut">
              <a:rPr lang="ar-SA" smtClean="0"/>
              <a:t>04/09/1444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427998FB-52CF-454B-8D6E-50D898B9149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19669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6.png"/><Relationship Id="rId7" Type="http://schemas.openxmlformats.org/officeDocument/2006/relationships/image" Target="../media/image16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44949" y="608257"/>
            <a:ext cx="727314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Mohammad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Alkhatib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Associate Professor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Major: Information Security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01561" y="3167390"/>
            <a:ext cx="57484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#8: Message Authentication Codes (MAC)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Message Authentication Codes (MAC)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0875" y="1638392"/>
            <a:ext cx="107716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6870" indent="-344170">
              <a:lnSpc>
                <a:spcPct val="20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>
                <a:cs typeface="Arial"/>
              </a:rPr>
              <a:t>Introduction </a:t>
            </a:r>
          </a:p>
          <a:p>
            <a:pPr marL="356870" indent="-344170">
              <a:lnSpc>
                <a:spcPct val="20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>
                <a:cs typeface="Arial"/>
              </a:rPr>
              <a:t>Message Security Requirements</a:t>
            </a:r>
          </a:p>
          <a:p>
            <a:pPr marL="356870" indent="-344170">
              <a:lnSpc>
                <a:spcPct val="20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>
                <a:cs typeface="Arial"/>
              </a:rPr>
              <a:t>Message Authentication Code (MAC)</a:t>
            </a:r>
          </a:p>
          <a:p>
            <a:pPr marL="356870" indent="-344170">
              <a:lnSpc>
                <a:spcPct val="20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>
                <a:cs typeface="Arial"/>
              </a:rPr>
              <a:t>MAC Properties and Requirements</a:t>
            </a:r>
          </a:p>
          <a:p>
            <a:pPr marL="356870" indent="-344170">
              <a:lnSpc>
                <a:spcPct val="20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>
                <a:cs typeface="Arial"/>
              </a:rPr>
              <a:t>Security of MAC</a:t>
            </a:r>
          </a:p>
          <a:p>
            <a:pPr marL="356870" indent="-344170">
              <a:lnSpc>
                <a:spcPct val="20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AU" altLang="ar-SA" dirty="0"/>
              <a:t>Keyed Hash Functions as MAC.</a:t>
            </a:r>
          </a:p>
          <a:p>
            <a:pPr marL="356870" indent="-344170">
              <a:lnSpc>
                <a:spcPct val="20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AU" spc="-5" dirty="0">
                <a:cs typeface="Arial"/>
              </a:rPr>
              <a:t>HMAC Overview</a:t>
            </a:r>
            <a:endParaRPr lang="en-US" spc="-5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Introduction(Hash Functions)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0875" y="1713038"/>
            <a:ext cx="10771632" cy="3892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20040" indent="-320040" fontAlgn="auto">
              <a:lnSpc>
                <a:spcPct val="20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/>
              <a:t>Accepts a variable-length block of data as input and produces a fixed-size hash value</a:t>
            </a:r>
          </a:p>
          <a:p>
            <a:pPr>
              <a:lnSpc>
                <a:spcPct val="200000"/>
              </a:lnSpc>
              <a:defRPr/>
            </a:pPr>
            <a:r>
              <a:rPr lang="en-US" dirty="0">
                <a:latin typeface="Courier New" pitchFamily="-107" charset="0"/>
              </a:rPr>
              <a:t>	h = H(M)</a:t>
            </a:r>
            <a:r>
              <a:rPr lang="en-AU" dirty="0"/>
              <a:t> </a:t>
            </a:r>
          </a:p>
          <a:p>
            <a:pPr marL="320040" indent="-320040" fontAlgn="auto">
              <a:lnSpc>
                <a:spcPct val="20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/>
              <a:t>Hash function is public</a:t>
            </a:r>
          </a:p>
          <a:p>
            <a:pPr marL="320040" indent="-320040" fontAlgn="auto">
              <a:lnSpc>
                <a:spcPct val="20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/>
              <a:t>Detect changes to message</a:t>
            </a:r>
          </a:p>
          <a:p>
            <a:pPr marL="320040" indent="-320040" fontAlgn="auto">
              <a:lnSpc>
                <a:spcPct val="20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/>
              <a:t>We want a </a:t>
            </a:r>
            <a:r>
              <a:rPr lang="en-US" b="1" u="sng" dirty="0"/>
              <a:t>cryptographic</a:t>
            </a:r>
            <a:r>
              <a:rPr lang="en-US" dirty="0"/>
              <a:t> hash function</a:t>
            </a:r>
          </a:p>
          <a:p>
            <a:pPr marL="640080" lvl="1" indent="-274320" fontAlgn="auto">
              <a:lnSpc>
                <a:spcPct val="200000"/>
              </a:lnSpc>
              <a:spcAft>
                <a:spcPts val="0"/>
              </a:spcAft>
              <a:buFont typeface="Wingdings 2"/>
              <a:buChar char=""/>
              <a:defRPr/>
            </a:pPr>
            <a:r>
              <a:rPr lang="en-US" dirty="0"/>
              <a:t>Computationally infeasible to find data mapping to specific hash (</a:t>
            </a:r>
            <a:r>
              <a:rPr lang="en-US" u="sng" dirty="0"/>
              <a:t>one-way property</a:t>
            </a:r>
            <a:r>
              <a:rPr lang="en-US" dirty="0"/>
              <a:t>)</a:t>
            </a:r>
          </a:p>
          <a:p>
            <a:pPr marL="640080" lvl="1" indent="-274320" fontAlgn="auto">
              <a:lnSpc>
                <a:spcPct val="200000"/>
              </a:lnSpc>
              <a:spcAft>
                <a:spcPts val="0"/>
              </a:spcAft>
              <a:buFont typeface="Wingdings 2"/>
              <a:buChar char=""/>
              <a:defRPr/>
            </a:pPr>
            <a:r>
              <a:rPr lang="en-US" dirty="0"/>
              <a:t>Computationally infeasible to find two data to same hash (</a:t>
            </a:r>
            <a:r>
              <a:rPr lang="en-US" u="sng" dirty="0"/>
              <a:t>collision-free property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0132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Introduction(Hash Functions)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803" y="1459565"/>
            <a:ext cx="4383331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0413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Introduction(Hash Functions Applications)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9086" y="1859340"/>
            <a:ext cx="8714792" cy="3788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0040" indent="-320040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/>
              <a:t>Message Authentication</a:t>
            </a:r>
          </a:p>
          <a:p>
            <a:pPr marL="640080" lvl="1" indent="-274320" fontAlgn="auto">
              <a:lnSpc>
                <a:spcPct val="150000"/>
              </a:lnSpc>
              <a:spcAft>
                <a:spcPts val="0"/>
              </a:spcAft>
              <a:buFont typeface="Wingdings 2"/>
              <a:buChar char=""/>
              <a:defRPr/>
            </a:pPr>
            <a:r>
              <a:rPr lang="en-US" dirty="0"/>
              <a:t>Verify the integrity of a message (</a:t>
            </a:r>
            <a:r>
              <a:rPr lang="en-US" b="1" dirty="0"/>
              <a:t>message digest</a:t>
            </a:r>
            <a:r>
              <a:rPr lang="en-US" dirty="0"/>
              <a:t>)</a:t>
            </a:r>
          </a:p>
          <a:p>
            <a:pPr marL="320040" indent="-320040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/>
              <a:t>Digital Signatures</a:t>
            </a:r>
          </a:p>
          <a:p>
            <a:pPr marL="640080" lvl="1" indent="-274320" fontAlgn="auto">
              <a:lnSpc>
                <a:spcPct val="150000"/>
              </a:lnSpc>
              <a:spcAft>
                <a:spcPts val="0"/>
              </a:spcAft>
              <a:buFont typeface="Wingdings 2"/>
              <a:buChar char=""/>
              <a:defRPr/>
            </a:pPr>
            <a:r>
              <a:rPr lang="en-US" dirty="0"/>
              <a:t>Hash value of a message is encrypted with a user’s private key</a:t>
            </a:r>
          </a:p>
          <a:p>
            <a:pPr marL="320040" indent="-320040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/>
              <a:t>One-way password file</a:t>
            </a:r>
          </a:p>
          <a:p>
            <a:pPr marL="640080" lvl="1" indent="-274320" fontAlgn="auto">
              <a:lnSpc>
                <a:spcPct val="150000"/>
              </a:lnSpc>
              <a:spcAft>
                <a:spcPts val="0"/>
              </a:spcAft>
              <a:buFont typeface="Wingdings 2"/>
              <a:buChar char=""/>
              <a:defRPr/>
            </a:pPr>
            <a:r>
              <a:rPr lang="en-US" dirty="0"/>
              <a:t>Store hash of password not actual password</a:t>
            </a:r>
          </a:p>
          <a:p>
            <a:pPr marL="320040" indent="-320040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/>
              <a:t>Intrusion detection and virus detection</a:t>
            </a:r>
          </a:p>
          <a:p>
            <a:pPr marL="640080" lvl="1" indent="-274320" fontAlgn="auto">
              <a:lnSpc>
                <a:spcPct val="150000"/>
              </a:lnSpc>
              <a:spcAft>
                <a:spcPts val="0"/>
              </a:spcAft>
              <a:buFont typeface="Wingdings 2"/>
              <a:buChar char=""/>
              <a:defRPr/>
            </a:pPr>
            <a:r>
              <a:rPr lang="en-US" dirty="0"/>
              <a:t>Keep &amp; check hash of files on system</a:t>
            </a:r>
          </a:p>
          <a:p>
            <a:pPr marL="320040" indent="-320040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/>
              <a:t>Pseudorandom function (PRF) or pseudorandom number generator (PRNG)</a:t>
            </a:r>
          </a:p>
        </p:txBody>
      </p:sp>
    </p:spTree>
    <p:extLst>
      <p:ext uri="{BB962C8B-B14F-4D97-AF65-F5344CB8AC3E}">
        <p14:creationId xmlns:p14="http://schemas.microsoft.com/office/powerpoint/2010/main" val="41253995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3488" y="543490"/>
            <a:ext cx="7398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Introduction(Hash Functions Applications- Digital Signature)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74165" y="1737546"/>
            <a:ext cx="7273925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744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10303596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12847" y="543490"/>
            <a:ext cx="81576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Introduction(Hash Functions Applications- Message Authentication)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96312" y="1467168"/>
            <a:ext cx="5640007" cy="5345112"/>
          </a:xfrm>
          <a:prstGeom prst="rect">
            <a:avLst/>
          </a:prstGeom>
        </p:spPr>
      </p:pic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8212963" y="2873693"/>
            <a:ext cx="1846263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r>
              <a:rPr lang="en-US" altLang="ar-SA" b="1"/>
              <a:t>Message Authentication</a:t>
            </a:r>
          </a:p>
          <a:p>
            <a:r>
              <a:rPr lang="en-US" altLang="ar-SA" b="1"/>
              <a:t>Code (</a:t>
            </a:r>
            <a:r>
              <a:rPr lang="en-US" altLang="ar-SA"/>
              <a:t>MAC) or </a:t>
            </a:r>
            <a:r>
              <a:rPr lang="en-US" altLang="ar-SA" b="1"/>
              <a:t>keyed hash function</a:t>
            </a:r>
            <a:endParaRPr lang="en-US" altLang="ar-SA"/>
          </a:p>
        </p:txBody>
      </p:sp>
      <p:cxnSp>
        <p:nvCxnSpPr>
          <p:cNvPr id="12" name="Straight Arrow Connector 11"/>
          <p:cNvCxnSpPr>
            <a:stCxn id="11" idx="1"/>
          </p:cNvCxnSpPr>
          <p:nvPr/>
        </p:nvCxnSpPr>
        <p:spPr>
          <a:xfrm flipH="1" flipV="1">
            <a:off x="7046151" y="3507105"/>
            <a:ext cx="1166812" cy="1047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7162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Message Authentication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261842" y="2029179"/>
            <a:ext cx="8426908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ar-SA" dirty="0"/>
              <a:t>Message authentication is concerned with: 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ar-SA" dirty="0"/>
              <a:t>Protecting the integrity of a message 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ar-SA" dirty="0"/>
              <a:t>Validating identity of originator 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ar-SA" dirty="0"/>
              <a:t>Non-repudiation of origin (dispute resolution)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endParaRPr lang="en-US" altLang="en-US" sz="800" dirty="0"/>
          </a:p>
        </p:txBody>
      </p:sp>
    </p:spTree>
    <p:extLst>
      <p:ext uri="{BB962C8B-B14F-4D97-AF65-F5344CB8AC3E}">
        <p14:creationId xmlns:p14="http://schemas.microsoft.com/office/powerpoint/2010/main" val="1285522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Message Authentication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261842" y="2029179"/>
            <a:ext cx="8426908" cy="2158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Three alternative functions can be used: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Hash function</a:t>
            </a:r>
            <a:endParaRPr lang="en-AU" altLang="ar-SA" dirty="0"/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Message encryption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Message authentication code (MAC)</a:t>
            </a:r>
          </a:p>
        </p:txBody>
      </p:sp>
    </p:spTree>
    <p:extLst>
      <p:ext uri="{BB962C8B-B14F-4D97-AF65-F5344CB8AC3E}">
        <p14:creationId xmlns:p14="http://schemas.microsoft.com/office/powerpoint/2010/main" val="15447328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Message Security Requirements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268869" y="1707780"/>
            <a:ext cx="8426908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buNone/>
            </a:pPr>
            <a:r>
              <a:rPr lang="en-US" altLang="ar-SA" dirty="0"/>
              <a:t>Examples of message security requirements:</a:t>
            </a:r>
          </a:p>
          <a:p>
            <a:pPr algn="l" rtl="0">
              <a:buNone/>
            </a:pPr>
            <a:endParaRPr lang="en-US" altLang="ar-SA" dirty="0"/>
          </a:p>
          <a:p>
            <a:pPr marL="342900" indent="-342900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Disclosure</a:t>
            </a:r>
          </a:p>
          <a:p>
            <a:pPr marL="342900" indent="-342900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Masquerade</a:t>
            </a:r>
          </a:p>
          <a:p>
            <a:pPr marL="342900" indent="-342900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Content modification</a:t>
            </a:r>
          </a:p>
          <a:p>
            <a:pPr marL="342900" indent="-342900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Source repudiation</a:t>
            </a:r>
          </a:p>
        </p:txBody>
      </p:sp>
    </p:spTree>
    <p:extLst>
      <p:ext uri="{BB962C8B-B14F-4D97-AF65-F5344CB8AC3E}">
        <p14:creationId xmlns:p14="http://schemas.microsoft.com/office/powerpoint/2010/main" val="8826351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4929" y="388042"/>
            <a:ext cx="4052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Symmetric Message Encryption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268869" y="1707780"/>
            <a:ext cx="8426908" cy="3417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Encryption can also provides authentication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If symmetric encryption is used then:</a:t>
            </a:r>
          </a:p>
          <a:p>
            <a:pPr lvl="2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Receiver know sender must have created it</a:t>
            </a:r>
          </a:p>
          <a:p>
            <a:pPr lvl="2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Since only sender and receiver now key used</a:t>
            </a:r>
          </a:p>
          <a:p>
            <a:pPr lvl="2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Know content cannot of been altered</a:t>
            </a:r>
          </a:p>
          <a:p>
            <a:pPr lvl="2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If message has </a:t>
            </a:r>
            <a:r>
              <a:rPr lang="en-AU" altLang="ar-SA" dirty="0"/>
              <a:t>suitable structure, redundancy or a checksum to detect any changes</a:t>
            </a:r>
          </a:p>
        </p:txBody>
      </p:sp>
    </p:spTree>
    <p:extLst>
      <p:ext uri="{BB962C8B-B14F-4D97-AF65-F5344CB8AC3E}">
        <p14:creationId xmlns:p14="http://schemas.microsoft.com/office/powerpoint/2010/main" val="7677592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4929" y="388042"/>
            <a:ext cx="4052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Symmetric Message Encryption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8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96" y="2373226"/>
            <a:ext cx="685800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05643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4929" y="388042"/>
            <a:ext cx="4052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Public-Key Message Encryption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7549" y="1502654"/>
            <a:ext cx="7342632" cy="465197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If public-key encryption is used: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Encryption provides no confidence of sender</a:t>
            </a: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Since anyone potentially knows public-key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However if </a:t>
            </a: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Sender signs message using their private-key</a:t>
            </a: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Then encrypts with recipients public key</a:t>
            </a: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Have both secrecy and authentication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Again need to recognize corrupted messages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But at cost of two public-key uses on message</a:t>
            </a:r>
            <a:endParaRPr lang="en-AU" altLang="ar-SA" sz="20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44529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4929" y="388042"/>
            <a:ext cx="4052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Public-Key Message Encryption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5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24" y="2340505"/>
            <a:ext cx="671830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59310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3222" y="310404"/>
            <a:ext cx="44545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Message Authentication Code (MAC)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11289" y="1398432"/>
            <a:ext cx="8426908" cy="428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endParaRPr lang="en-US" altLang="en-US" sz="800" dirty="0"/>
          </a:p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ar-SA" sz="2000" dirty="0"/>
              <a:t>Generated by an algorithm that creates a small fixed-sized block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ar-SA" dirty="0"/>
              <a:t>Depending on both message and some key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Like encryption though need not be reversible</a:t>
            </a:r>
            <a:endParaRPr lang="en-AU" altLang="ar-SA" dirty="0"/>
          </a:p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Appended to message as a signature</a:t>
            </a:r>
          </a:p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Receiver performs same computation on message and checks it matches the MAC</a:t>
            </a:r>
          </a:p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Provides assurance that message is unaltered and comes from sender</a:t>
            </a:r>
            <a:endParaRPr lang="en-AU" altLang="ar-SA" sz="2000" dirty="0"/>
          </a:p>
        </p:txBody>
      </p:sp>
    </p:spTree>
    <p:extLst>
      <p:ext uri="{BB962C8B-B14F-4D97-AF65-F5344CB8AC3E}">
        <p14:creationId xmlns:p14="http://schemas.microsoft.com/office/powerpoint/2010/main" val="32646426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3222" y="310404"/>
            <a:ext cx="44545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Message Authentication Code (MAC)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11289" y="1398432"/>
            <a:ext cx="8426908" cy="18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endParaRPr lang="en-US" altLang="en-US" sz="800" dirty="0"/>
          </a:p>
          <a:p>
            <a:pPr marL="342900" indent="-342900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A small fixed-sized block of data</a:t>
            </a:r>
          </a:p>
          <a:p>
            <a:pPr lvl="1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Generated from message + secret key</a:t>
            </a:r>
          </a:p>
          <a:p>
            <a:pPr lvl="1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MAC = C(K,M)</a:t>
            </a:r>
          </a:p>
          <a:p>
            <a:pPr lvl="1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Appended to message when sent</a:t>
            </a:r>
          </a:p>
        </p:txBody>
      </p:sp>
      <p:pic>
        <p:nvPicPr>
          <p:cNvPr id="18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53" y="3459752"/>
            <a:ext cx="73406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02668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3222" y="310404"/>
            <a:ext cx="44545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Message Authentication Code (MAC)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281358" y="1660859"/>
            <a:ext cx="8426908" cy="3314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endParaRPr lang="en-US" altLang="en-US" sz="800" dirty="0"/>
          </a:p>
          <a:p>
            <a:pPr marL="342900" indent="-342900" algn="l" rtl="0">
              <a:buFont typeface="Wingdings" panose="05000000000000000000" pitchFamily="2" charset="2"/>
              <a:buChar char="q"/>
            </a:pPr>
            <a:r>
              <a:rPr lang="en-US" altLang="ar-SA" sz="2100" dirty="0"/>
              <a:t>MAC can also use encryption for secrecy</a:t>
            </a:r>
          </a:p>
          <a:p>
            <a:pPr lvl="1" algn="l" rtl="0">
              <a:buFont typeface="Wingdings" panose="05000000000000000000" pitchFamily="2" charset="2"/>
              <a:buChar char="q"/>
            </a:pPr>
            <a:r>
              <a:rPr lang="en-US" altLang="ar-SA" sz="2100" dirty="0"/>
              <a:t>Generally use separate keys for each</a:t>
            </a:r>
          </a:p>
          <a:p>
            <a:pPr lvl="1" algn="l" rtl="0">
              <a:buFont typeface="Wingdings" panose="05000000000000000000" pitchFamily="2" charset="2"/>
              <a:buChar char="q"/>
            </a:pPr>
            <a:r>
              <a:rPr lang="en-US" altLang="ar-SA" sz="2100" dirty="0"/>
              <a:t>MAC used either before or after encryption</a:t>
            </a:r>
          </a:p>
          <a:p>
            <a:pPr marL="342900" indent="-342900" algn="l" rtl="0">
              <a:buFont typeface="Wingdings" panose="05000000000000000000" pitchFamily="2" charset="2"/>
              <a:buChar char="q"/>
            </a:pPr>
            <a:r>
              <a:rPr lang="en-US" altLang="ar-SA" sz="2100" dirty="0"/>
              <a:t>Why use a MAC?</a:t>
            </a:r>
          </a:p>
          <a:p>
            <a:pPr lvl="1" algn="l" rtl="0">
              <a:buFont typeface="Wingdings" panose="05000000000000000000" pitchFamily="2" charset="2"/>
              <a:buChar char="q"/>
            </a:pPr>
            <a:r>
              <a:rPr lang="en-US" altLang="ar-SA" sz="2100" dirty="0"/>
              <a:t>Authentication is needed</a:t>
            </a:r>
          </a:p>
          <a:p>
            <a:pPr lvl="1" algn="l" rtl="0">
              <a:buFont typeface="Wingdings" panose="05000000000000000000" pitchFamily="2" charset="2"/>
              <a:buChar char="q"/>
            </a:pPr>
            <a:r>
              <a:rPr lang="en-US" altLang="ar-SA" sz="2100" dirty="0"/>
              <a:t>Authentication to persist longer than the encryption (</a:t>
            </a:r>
            <a:r>
              <a:rPr lang="en-US" altLang="ar-SA" sz="2100" dirty="0" err="1"/>
              <a:t>eg</a:t>
            </a:r>
            <a:r>
              <a:rPr lang="en-US" altLang="ar-SA" sz="2100" dirty="0"/>
              <a:t>. archival use)</a:t>
            </a:r>
          </a:p>
          <a:p>
            <a:pPr marL="342900" indent="-342900" algn="l" rtl="0">
              <a:buFont typeface="Wingdings" panose="05000000000000000000" pitchFamily="2" charset="2"/>
              <a:buChar char="q"/>
            </a:pPr>
            <a:r>
              <a:rPr lang="en-US" altLang="ar-SA" sz="2100" dirty="0"/>
              <a:t>MAC is </a:t>
            </a:r>
            <a:r>
              <a:rPr lang="en-US" altLang="ar-SA" sz="2100" u="sng" dirty="0"/>
              <a:t>not a digital signature</a:t>
            </a:r>
            <a:endParaRPr lang="en-AU" altLang="ar-SA" sz="2100" u="sng" dirty="0"/>
          </a:p>
        </p:txBody>
      </p:sp>
    </p:spTree>
    <p:extLst>
      <p:ext uri="{BB962C8B-B14F-4D97-AF65-F5344CB8AC3E}">
        <p14:creationId xmlns:p14="http://schemas.microsoft.com/office/powerpoint/2010/main" val="2847245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8579" y="466727"/>
            <a:ext cx="4454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MAC Properties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142309" y="1561922"/>
            <a:ext cx="8426908" cy="33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endParaRPr lang="en-US" altLang="en-US" sz="800" dirty="0"/>
          </a:p>
          <a:p>
            <a:pPr marL="342900" indent="-342900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MAC is a cryptographic checksum</a:t>
            </a:r>
          </a:p>
          <a:p>
            <a:pPr lvl="1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	MAC = CK(M)</a:t>
            </a:r>
          </a:p>
          <a:p>
            <a:pPr lvl="1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Shrinks a variable-length message M</a:t>
            </a:r>
          </a:p>
          <a:p>
            <a:pPr lvl="1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Using a secret key K</a:t>
            </a:r>
          </a:p>
          <a:p>
            <a:pPr lvl="1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Fixed-sized authenticator</a:t>
            </a:r>
          </a:p>
          <a:p>
            <a:pPr marL="342900" indent="-342900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MAC many-to-one function</a:t>
            </a:r>
          </a:p>
          <a:p>
            <a:pPr lvl="1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Potentially many messages have same MAC</a:t>
            </a:r>
          </a:p>
          <a:p>
            <a:pPr lvl="1" algn="l" rtl="0">
              <a:buFont typeface="Wingdings" panose="05000000000000000000" pitchFamily="2" charset="2"/>
              <a:buChar char="q"/>
            </a:pPr>
            <a:r>
              <a:rPr lang="en-US" altLang="ar-SA" dirty="0"/>
              <a:t>But finding these needs to be very difficult</a:t>
            </a:r>
            <a:endParaRPr lang="en-AU" altLang="ar-SA" dirty="0"/>
          </a:p>
        </p:txBody>
      </p:sp>
    </p:spTree>
    <p:extLst>
      <p:ext uri="{BB962C8B-B14F-4D97-AF65-F5344CB8AC3E}">
        <p14:creationId xmlns:p14="http://schemas.microsoft.com/office/powerpoint/2010/main" val="22337257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8579" y="466727"/>
            <a:ext cx="4454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MAC Requirements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142309" y="1561922"/>
            <a:ext cx="8426908" cy="2879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endParaRPr lang="en-US" altLang="en-US" sz="800" dirty="0"/>
          </a:p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MAC need to satisfy the following: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Knowing a message and MAC, is infeasible to find another message with same MAC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MACs should be uniformly distributed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dirty="0"/>
              <a:t>MAC should depend equally on all bits of the message</a:t>
            </a:r>
            <a:endParaRPr lang="en-AU" altLang="ar-SA" dirty="0"/>
          </a:p>
        </p:txBody>
      </p:sp>
    </p:spTree>
    <p:extLst>
      <p:ext uri="{BB962C8B-B14F-4D97-AF65-F5344CB8AC3E}">
        <p14:creationId xmlns:p14="http://schemas.microsoft.com/office/powerpoint/2010/main" val="507948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8579" y="378310"/>
            <a:ext cx="4454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altLang="ar-SA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Keyed Hash Functions as MACs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307893" y="1319737"/>
            <a:ext cx="8426908" cy="4062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endParaRPr lang="en-US" altLang="en-US" sz="800" dirty="0"/>
          </a:p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100" dirty="0"/>
              <a:t>MAC based on a hash function 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100" dirty="0"/>
              <a:t>Hash functions are generally faster</a:t>
            </a:r>
          </a:p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ar-SA" sz="2100" dirty="0"/>
              <a:t>Hash includes a key along with message</a:t>
            </a:r>
          </a:p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ar-SA" sz="2100" dirty="0"/>
              <a:t>Original proposal: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ar-SA" sz="2100" dirty="0" err="1"/>
              <a:t>KeyedHash</a:t>
            </a:r>
            <a:r>
              <a:rPr lang="en-AU" altLang="ar-SA" sz="2100" dirty="0"/>
              <a:t> = Hash(</a:t>
            </a:r>
            <a:r>
              <a:rPr lang="en-AU" altLang="ar-SA" sz="2100" dirty="0" err="1"/>
              <a:t>Key|Message</a:t>
            </a:r>
            <a:r>
              <a:rPr lang="en-AU" altLang="ar-SA" sz="2100" dirty="0"/>
              <a:t>) </a:t>
            </a:r>
          </a:p>
          <a:p>
            <a:pPr lvl="1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ar-SA" sz="2100" dirty="0"/>
              <a:t>Some weaknesses were found with this </a:t>
            </a:r>
          </a:p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ar-SA" sz="2100" dirty="0"/>
              <a:t>Eventually led to development of HMAC </a:t>
            </a:r>
          </a:p>
        </p:txBody>
      </p:sp>
    </p:spTree>
    <p:extLst>
      <p:ext uri="{BB962C8B-B14F-4D97-AF65-F5344CB8AC3E}">
        <p14:creationId xmlns:p14="http://schemas.microsoft.com/office/powerpoint/2010/main" val="31642197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8579" y="378310"/>
            <a:ext cx="4454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altLang="ar-SA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HMAC Design Objectives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281358" y="1623184"/>
            <a:ext cx="8426908" cy="3236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endParaRPr lang="en-US" altLang="en-US" sz="800" dirty="0"/>
          </a:p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Allow for easy </a:t>
            </a:r>
            <a:r>
              <a:rPr lang="en-US" altLang="ar-SA" sz="2000" dirty="0" err="1"/>
              <a:t>replaceability</a:t>
            </a:r>
            <a:r>
              <a:rPr lang="en-US" altLang="ar-SA" sz="2000" dirty="0"/>
              <a:t> of embedded hash function</a:t>
            </a:r>
          </a:p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Preserve original performance of hash function without significant degradation</a:t>
            </a:r>
          </a:p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Use and handle keys in a simple way.</a:t>
            </a:r>
          </a:p>
          <a:p>
            <a:pPr marL="342900" indent="-342900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Have well understood cryptographic analysis of authentication mechanism strength</a:t>
            </a:r>
          </a:p>
        </p:txBody>
      </p:sp>
    </p:spTree>
    <p:extLst>
      <p:ext uri="{BB962C8B-B14F-4D97-AF65-F5344CB8AC3E}">
        <p14:creationId xmlns:p14="http://schemas.microsoft.com/office/powerpoint/2010/main" val="24576182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726" y="543297"/>
            <a:ext cx="4454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altLang="ar-SA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HMAC Overview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247107" y="1599703"/>
            <a:ext cx="8426908" cy="3662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20040" indent="-320040" algn="l" rtl="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AU" sz="2000" dirty="0"/>
              <a:t>Specified as Internet standard RFC2104 </a:t>
            </a:r>
          </a:p>
          <a:p>
            <a:pPr marL="320040" indent="-320040" algn="l" rtl="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AU" sz="2000" dirty="0"/>
              <a:t>Uses hash function on the message:</a:t>
            </a:r>
          </a:p>
          <a:p>
            <a:pPr marL="365760" lvl="1" indent="0" algn="l" rtl="0" fontAlgn="auto">
              <a:spcAft>
                <a:spcPts val="0"/>
              </a:spcAft>
              <a:buFont typeface="Wingdings 2"/>
              <a:buNone/>
              <a:defRPr/>
            </a:pPr>
            <a:r>
              <a:rPr lang="en-AU" dirty="0"/>
              <a:t>HMACK(M)= Hash[(K+ XOR </a:t>
            </a:r>
            <a:r>
              <a:rPr lang="en-AU" dirty="0" err="1"/>
              <a:t>opad</a:t>
            </a:r>
            <a:r>
              <a:rPr lang="en-AU" dirty="0"/>
              <a:t>) || </a:t>
            </a:r>
          </a:p>
          <a:p>
            <a:pPr marL="365760" lvl="1" indent="0" algn="l" rtl="0" fontAlgn="auto">
              <a:spcAft>
                <a:spcPts val="0"/>
              </a:spcAft>
              <a:buFont typeface="Wingdings 2"/>
              <a:buNone/>
              <a:defRPr/>
            </a:pPr>
            <a:r>
              <a:rPr lang="en-AU" dirty="0"/>
              <a:t>				Hash[(K+ XOR </a:t>
            </a:r>
            <a:r>
              <a:rPr lang="en-AU" dirty="0" err="1"/>
              <a:t>ipad</a:t>
            </a:r>
            <a:r>
              <a:rPr lang="en-AU" dirty="0"/>
              <a:t>) || M)] ]</a:t>
            </a:r>
          </a:p>
          <a:p>
            <a:pPr marL="365760" lvl="1" indent="0" algn="l" rtl="0" fontAlgn="auto">
              <a:spcAft>
                <a:spcPts val="0"/>
              </a:spcAft>
              <a:buFont typeface="Wingdings 2"/>
              <a:buNone/>
              <a:defRPr/>
            </a:pPr>
            <a:r>
              <a:rPr lang="en-AU" dirty="0"/>
              <a:t>where K+ is the key padded out to size </a:t>
            </a:r>
          </a:p>
          <a:p>
            <a:pPr marL="365760" lvl="1" indent="0" algn="l" rtl="0" fontAlgn="auto">
              <a:spcAft>
                <a:spcPts val="0"/>
              </a:spcAft>
              <a:buFont typeface="Wingdings 2"/>
              <a:buNone/>
              <a:defRPr/>
            </a:pPr>
            <a:r>
              <a:rPr lang="en-AU" dirty="0" err="1"/>
              <a:t>opad</a:t>
            </a:r>
            <a:r>
              <a:rPr lang="en-AU" dirty="0"/>
              <a:t>, </a:t>
            </a:r>
            <a:r>
              <a:rPr lang="en-AU" dirty="0" err="1"/>
              <a:t>ipad</a:t>
            </a:r>
            <a:r>
              <a:rPr lang="en-AU" dirty="0"/>
              <a:t> are specified padding constants </a:t>
            </a:r>
          </a:p>
          <a:p>
            <a:pPr marL="320040" indent="-320040" algn="l" rtl="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AU" sz="2000" dirty="0"/>
              <a:t>Overhead is just 1 more hash calculations than the message needs alone</a:t>
            </a:r>
          </a:p>
          <a:p>
            <a:pPr marL="320040" indent="-320040" algn="l" rtl="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AU" sz="2000" dirty="0"/>
              <a:t>Any hash function can be used</a:t>
            </a:r>
          </a:p>
          <a:p>
            <a:pPr marL="640080" lvl="1" indent="-274320" algn="l" rtl="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en-AU" dirty="0" err="1"/>
              <a:t>eg</a:t>
            </a:r>
            <a:r>
              <a:rPr lang="en-AU" dirty="0"/>
              <a:t>. MD5, SHA-1, RIPEMD-160, Whirlpool</a:t>
            </a:r>
          </a:p>
        </p:txBody>
      </p:sp>
    </p:spTree>
    <p:extLst>
      <p:ext uri="{BB962C8B-B14F-4D97-AF65-F5344CB8AC3E}">
        <p14:creationId xmlns:p14="http://schemas.microsoft.com/office/powerpoint/2010/main" val="19624219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726" y="543297"/>
            <a:ext cx="4454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altLang="ar-SA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HMAC Overview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8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991" y="1277076"/>
            <a:ext cx="4727575" cy="4877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5200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7333" y="497961"/>
            <a:ext cx="3649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HMAC Security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8" name="TextBox 4"/>
          <p:cNvSpPr txBox="1">
            <a:spLocks noChangeArrowheads="1"/>
          </p:cNvSpPr>
          <p:nvPr/>
        </p:nvSpPr>
        <p:spPr bwMode="auto">
          <a:xfrm>
            <a:off x="183937" y="1963010"/>
            <a:ext cx="8400292" cy="2814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Proved </a:t>
            </a:r>
            <a:r>
              <a:rPr lang="en-AU" altLang="ar-SA" sz="2000" dirty="0"/>
              <a:t>security of HMAC relates to that of the underlying hash algorithm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Attacking HMAC requires either: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Brute force attack on key used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Birthday attack (but since keyed would need to observe a very large number of messages)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ar-SA" sz="2000" dirty="0"/>
              <a:t>Choose hash function used based on speed verses security constraints</a:t>
            </a:r>
            <a:endParaRPr lang="en-AU" altLang="ar-SA" sz="2000" dirty="0"/>
          </a:p>
        </p:txBody>
      </p:sp>
    </p:spTree>
    <p:extLst>
      <p:ext uri="{BB962C8B-B14F-4D97-AF65-F5344CB8AC3E}">
        <p14:creationId xmlns:p14="http://schemas.microsoft.com/office/powerpoint/2010/main" val="20104199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1023</TotalTime>
  <Words>882</Words>
  <Application>Microsoft Office PowerPoint</Application>
  <PresentationFormat>Widescreen</PresentationFormat>
  <Paragraphs>183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Calibri</vt:lpstr>
      <vt:lpstr>Calibri Light</vt:lpstr>
      <vt:lpstr>Courier New</vt:lpstr>
      <vt:lpstr>Tajawal Medium</vt:lpstr>
      <vt:lpstr>Tw Cen MT</vt:lpstr>
      <vt:lpstr>Wingdings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Shahira azazy</cp:lastModifiedBy>
  <cp:revision>77</cp:revision>
  <dcterms:created xsi:type="dcterms:W3CDTF">2021-08-03T13:03:26Z</dcterms:created>
  <dcterms:modified xsi:type="dcterms:W3CDTF">2023-03-24T22:15:58Z</dcterms:modified>
</cp:coreProperties>
</file>