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3" r:id="rId5"/>
    <p:sldId id="276" r:id="rId6"/>
    <p:sldId id="484" r:id="rId7"/>
    <p:sldId id="527" r:id="rId8"/>
    <p:sldId id="485" r:id="rId9"/>
    <p:sldId id="486" r:id="rId10"/>
    <p:sldId id="488" r:id="rId11"/>
    <p:sldId id="489" r:id="rId12"/>
    <p:sldId id="554" r:id="rId13"/>
    <p:sldId id="490" r:id="rId14"/>
    <p:sldId id="552" r:id="rId15"/>
    <p:sldId id="553" r:id="rId16"/>
    <p:sldId id="492" r:id="rId17"/>
    <p:sldId id="555" r:id="rId18"/>
    <p:sldId id="556" r:id="rId19"/>
    <p:sldId id="557" r:id="rId20"/>
    <p:sldId id="538" r:id="rId21"/>
    <p:sldId id="561" r:id="rId22"/>
    <p:sldId id="540" r:id="rId23"/>
    <p:sldId id="541" r:id="rId24"/>
    <p:sldId id="542" r:id="rId25"/>
    <p:sldId id="528" r:id="rId26"/>
    <p:sldId id="529" r:id="rId27"/>
    <p:sldId id="497" r:id="rId28"/>
    <p:sldId id="558" r:id="rId29"/>
    <p:sldId id="530" r:id="rId30"/>
    <p:sldId id="498" r:id="rId31"/>
    <p:sldId id="560" r:id="rId32"/>
    <p:sldId id="559" r:id="rId33"/>
    <p:sldId id="532" r:id="rId34"/>
    <p:sldId id="547" r:id="rId35"/>
    <p:sldId id="562" r:id="rId36"/>
    <p:sldId id="563" r:id="rId37"/>
    <p:sldId id="564" r:id="rId38"/>
    <p:sldId id="568" r:id="rId39"/>
    <p:sldId id="570" r:id="rId40"/>
    <p:sldId id="567" r:id="rId41"/>
    <p:sldId id="569" r:id="rId42"/>
    <p:sldId id="533" r:id="rId43"/>
    <p:sldId id="535" r:id="rId44"/>
    <p:sldId id="549" r:id="rId45"/>
    <p:sldId id="537" r:id="rId46"/>
    <p:sldId id="55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3"/>
            <p14:sldId id="276"/>
            <p14:sldId id="484"/>
            <p14:sldId id="527"/>
            <p14:sldId id="485"/>
            <p14:sldId id="486"/>
            <p14:sldId id="488"/>
            <p14:sldId id="489"/>
            <p14:sldId id="554"/>
            <p14:sldId id="490"/>
            <p14:sldId id="552"/>
            <p14:sldId id="553"/>
            <p14:sldId id="492"/>
            <p14:sldId id="555"/>
            <p14:sldId id="556"/>
            <p14:sldId id="557"/>
            <p14:sldId id="538"/>
            <p14:sldId id="561"/>
            <p14:sldId id="540"/>
            <p14:sldId id="541"/>
            <p14:sldId id="542"/>
            <p14:sldId id="528"/>
            <p14:sldId id="529"/>
            <p14:sldId id="497"/>
            <p14:sldId id="558"/>
            <p14:sldId id="530"/>
            <p14:sldId id="498"/>
            <p14:sldId id="560"/>
            <p14:sldId id="559"/>
            <p14:sldId id="532"/>
            <p14:sldId id="547"/>
            <p14:sldId id="562"/>
            <p14:sldId id="563"/>
            <p14:sldId id="564"/>
            <p14:sldId id="568"/>
            <p14:sldId id="570"/>
            <p14:sldId id="567"/>
            <p14:sldId id="569"/>
            <p14:sldId id="533"/>
            <p14:sldId id="535"/>
            <p14:sldId id="549"/>
            <p14:sldId id="537"/>
            <p14:sldId id="5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194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83333" autoAdjust="0"/>
  </p:normalViewPr>
  <p:slideViewPr>
    <p:cSldViewPr snapToGrid="0">
      <p:cViewPr varScale="1">
        <p:scale>
          <a:sx n="53" d="100"/>
          <a:sy n="53" d="100"/>
        </p:scale>
        <p:origin x="1292" y="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680714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3784668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710699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1245257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CE068E-6A61-85F4-5D12-D403B0B6AD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23E4C9-3F40-B869-C723-45B451CB4B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F85465-827C-6AD1-4DB4-B1A09D3E647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2E02B0-F4D0-2588-418E-5CB0ACD742BC}"/>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0849192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5042790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570190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837627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38424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15.xml"/><Relationship Id="rId5" Type="http://schemas.openxmlformats.org/officeDocument/2006/relationships/image" Target="../media/image48.pn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32424" y="4027144"/>
            <a:ext cx="5216525" cy="523220"/>
          </a:xfrm>
          <a:prstGeom prst="rect">
            <a:avLst/>
          </a:prstGeom>
          <a:noFill/>
        </p:spPr>
        <p:txBody>
          <a:bodyPr wrap="square" rtlCol="0">
            <a:spAutoFit/>
          </a:bodyPr>
          <a:lstStyle/>
          <a:p>
            <a:r>
              <a:rPr lang="ar-EG" sz="2800" b="1" dirty="0">
                <a:solidFill>
                  <a:srgbClr val="0070C0"/>
                </a:solidFill>
              </a:rPr>
              <a:t>د/ شيرين فاروق ربيع</a:t>
            </a:r>
            <a:endParaRPr lang="en-US" sz="2800" b="1" dirty="0">
              <a:solidFill>
                <a:srgbClr val="0070C0"/>
              </a:solidFill>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22930" y="5962263"/>
            <a:ext cx="3516608" cy="529167"/>
          </a:xfrm>
          <a:prstGeom prst="round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الرابعة  </a:t>
            </a:r>
            <a:endParaRPr lang="en-US" sz="2400" b="1" dirty="0">
              <a:solidFill>
                <a:schemeClr val="bg1"/>
              </a:solidFill>
              <a:latin typeface="Alexandria" charset="0"/>
              <a:cs typeface="Alexandria" charset="0"/>
            </a:endParaRPr>
          </a:p>
        </p:txBody>
      </p:sp>
      <p:sp>
        <p:nvSpPr>
          <p:cNvPr id="46" name="TextBox 45"/>
          <p:cNvSpPr txBox="1"/>
          <p:nvPr/>
        </p:nvSpPr>
        <p:spPr>
          <a:xfrm>
            <a:off x="0" y="5420450"/>
            <a:ext cx="4527836" cy="461665"/>
          </a:xfrm>
          <a:prstGeom prst="rect">
            <a:avLst/>
          </a:prstGeom>
          <a:noFill/>
        </p:spPr>
        <p:txBody>
          <a:bodyPr wrap="square" rtlCol="0">
            <a:spAutoFit/>
          </a:bodyPr>
          <a:lstStyle/>
          <a:p>
            <a:pPr algn="ctr" rtl="1" fontAlgn="base"/>
            <a:r>
              <a:rPr lang="ar-EG" sz="2400" b="1" dirty="0">
                <a:solidFill>
                  <a:srgbClr val="0070C0"/>
                </a:solidFill>
                <a:latin typeface="Times New Roman" panose="02020603050405020304" pitchFamily="18" charset="0"/>
                <a:cs typeface="Alexandria" charset="0"/>
              </a:rPr>
              <a:t>كلية الإعلام والتسويق الرقمي </a:t>
            </a:r>
            <a:r>
              <a:rPr lang="ar-EG" sz="2400" b="1" dirty="0">
                <a:solidFill>
                  <a:srgbClr val="0070C0"/>
                </a:solidFill>
                <a:latin typeface="Alexandria" charset="0"/>
                <a:cs typeface="Alexandria" charset="0"/>
              </a:rPr>
              <a:t>      </a:t>
            </a:r>
            <a:r>
              <a:rPr lang="ar-SA" sz="2400" b="1" dirty="0">
                <a:solidFill>
                  <a:srgbClr val="0070C0"/>
                </a:solidFill>
                <a:effectLst/>
                <a:latin typeface="Times New Roman" panose="02020603050405020304" pitchFamily="18" charset="0"/>
                <a:ea typeface="Times New Roman" panose="02020603050405020304" pitchFamily="18" charset="0"/>
              </a:rPr>
              <a:t> </a:t>
            </a:r>
            <a:endParaRPr lang="ar-EG" sz="2400" b="1" dirty="0">
              <a:solidFill>
                <a:srgbClr val="0070C0"/>
              </a:solidFill>
              <a:effectLst/>
              <a:latin typeface="Times New Roman" panose="02020603050405020304" pitchFamily="18" charset="0"/>
              <a:ea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5097" y="-209181"/>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501489" y="1525843"/>
            <a:ext cx="5216525" cy="2154436"/>
          </a:xfrm>
          <a:prstGeom prst="rect">
            <a:avLst/>
          </a:prstGeom>
          <a:noFill/>
        </p:spPr>
        <p:txBody>
          <a:bodyPr wrap="square" rtlCol="0">
            <a:spAutoFit/>
          </a:bodyPr>
          <a:lstStyle/>
          <a:p>
            <a:pPr algn="ctr">
              <a:lnSpc>
                <a:spcPct val="150000"/>
              </a:lnSpc>
            </a:pPr>
            <a:r>
              <a:rPr lang="ar-EG" sz="3600" b="1" dirty="0">
                <a:solidFill>
                  <a:srgbClr val="002060"/>
                </a:solidFill>
                <a:latin typeface="Alexandria" charset="0"/>
              </a:rPr>
              <a:t>مقرر: نظريات الاتصال الإعلامي </a:t>
            </a:r>
            <a:endParaRPr lang="en-US" sz="3600" b="1" dirty="0">
              <a:solidFill>
                <a:srgbClr val="002060"/>
              </a:solidFill>
              <a:latin typeface="Alexandria" charset="0"/>
            </a:endParaRPr>
          </a:p>
          <a:p>
            <a:pPr algn="ct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rPr>
              <a:t>Theories of Communication</a:t>
            </a:r>
            <a:endParaRPr kumimoji="0" lang="ar-EG" sz="24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endPar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mn-cs"/>
            </a:endParaRPr>
          </a:p>
          <a:p>
            <a:pPr algn="ctr" rtl="1"/>
            <a:r>
              <a:rPr kumimoji="0" lang="ar-SA" sz="2000" b="0"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lang="en-US" sz="3600" dirty="0">
                <a:solidFill>
                  <a:srgbClr val="002060"/>
                </a:solidFill>
                <a:latin typeface="Alexandria" charset="0"/>
                <a:cs typeface="Alexandria" charset="0"/>
              </a:rPr>
              <a:t> </a:t>
            </a:r>
            <a:r>
              <a:rPr lang="ar-EG"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lang="en-US" sz="2400" b="1" dirty="0">
                <a:solidFill>
                  <a:srgbClr val="002060"/>
                </a:solidFill>
                <a:effectLst/>
                <a:latin typeface="Times New Roman" panose="02020603050405020304" pitchFamily="18" charset="0"/>
                <a:ea typeface="Times New Roman" panose="02020603050405020304" pitchFamily="18" charset="0"/>
                <a:cs typeface="Simplified Arabic" panose="02020603050405020304" pitchFamily="18" charset="-78"/>
              </a:rPr>
              <a:t>DGM 122</a:t>
            </a:r>
            <a:endParaRPr lang="en-US" sz="2400" b="1" dirty="0">
              <a:solidFill>
                <a:srgbClr val="002060"/>
              </a:solidFill>
              <a:latin typeface="Alexandria" charset="0"/>
              <a:cs typeface="+mj-cs"/>
            </a:endParaRPr>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92918" y="89884"/>
            <a:ext cx="7921256" cy="1200329"/>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400" b="1" dirty="0">
                <a:solidFill>
                  <a:schemeClr val="bg1"/>
                </a:solidFill>
                <a:latin typeface="Alexandria" charset="0"/>
                <a:cs typeface="Alexandria" charset="0"/>
              </a:rPr>
              <a:t> </a:t>
            </a:r>
          </a:p>
          <a:p>
            <a:pPr algn="ctr" rtl="1"/>
            <a:r>
              <a:rPr lang="ar-EG" sz="2400" b="1" dirty="0">
                <a:solidFill>
                  <a:schemeClr val="bg1"/>
                </a:solidFill>
                <a:latin typeface="Alexandria" charset="0"/>
                <a:cs typeface="Alexandria" charset="0"/>
              </a:rPr>
              <a:t>تذكير بالمحاضرة السابقة </a:t>
            </a:r>
            <a:r>
              <a:rPr lang="ar-EG" sz="2400" b="1" dirty="0">
                <a:solidFill>
                  <a:schemeClr val="bg1"/>
                </a:solidFill>
                <a:latin typeface="Simplified Arabic" panose="02020603050405020304" pitchFamily="18" charset="-78"/>
                <a:cs typeface="Simplified Arabic" panose="02020603050405020304" pitchFamily="18" charset="-78"/>
              </a:rPr>
              <a:t>(3)</a:t>
            </a:r>
          </a:p>
          <a:p>
            <a:pPr algn="ctr" rtl="1"/>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71797" y="0"/>
            <a:ext cx="1743367" cy="1181593"/>
          </a:xfrm>
          <a:prstGeom prst="rect">
            <a:avLst/>
          </a:prstGeom>
        </p:spPr>
      </p:pic>
      <p:pic>
        <p:nvPicPr>
          <p:cNvPr id="4" name="Picture 3">
            <a:extLst>
              <a:ext uri="{FF2B5EF4-FFF2-40B4-BE49-F238E27FC236}">
                <a16:creationId xmlns:a16="http://schemas.microsoft.com/office/drawing/2014/main" id="{924FEA99-61B6-1052-3507-175475F811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731168"/>
            <a:ext cx="3853792" cy="33327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7AC4BCDF-1FEC-F6F2-E6D0-7AD8DC6CC0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6836" y="203261"/>
            <a:ext cx="1692515" cy="1208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7E3736AB-5427-91CB-E64D-C53EC710BF8A}"/>
              </a:ext>
            </a:extLst>
          </p:cNvPr>
          <p:cNvSpPr txBox="1"/>
          <p:nvPr/>
        </p:nvSpPr>
        <p:spPr>
          <a:xfrm>
            <a:off x="234382" y="1641679"/>
            <a:ext cx="11723236" cy="490199"/>
          </a:xfrm>
          <a:prstGeom prst="rect">
            <a:avLst/>
          </a:prstGeom>
          <a:noFill/>
        </p:spPr>
        <p:txBody>
          <a:bodyPr wrap="square" rtlCol="0">
            <a:spAutoFit/>
          </a:bodyPr>
          <a:lstStyle/>
          <a:p>
            <a:pPr algn="r" rtl="1">
              <a:lnSpc>
                <a:spcPct val="115000"/>
              </a:lnSpc>
              <a:spcAft>
                <a:spcPts val="800"/>
              </a:spcAft>
            </a:pPr>
            <a:r>
              <a:rPr lang="ar-EG" sz="2400" b="1" dirty="0">
                <a:solidFill>
                  <a:srgbClr val="002060"/>
                </a:solidFill>
                <a:latin typeface="Calibri" panose="020F0502020204030204" pitchFamily="34" charset="0"/>
                <a:cs typeface="Calibri" panose="020F0502020204030204" pitchFamily="34" charset="0"/>
              </a:rPr>
              <a:t>فى المحاضرة السابقة رقم  </a:t>
            </a:r>
            <a:r>
              <a:rPr lang="ar-EG" sz="2400" b="1" dirty="0">
                <a:solidFill>
                  <a:srgbClr val="002060"/>
                </a:solidFill>
                <a:latin typeface="Calibri" panose="020F0502020204030204" pitchFamily="34" charset="0"/>
                <a:cs typeface="+mj-cs"/>
              </a:rPr>
              <a:t>(3) </a:t>
            </a:r>
            <a:r>
              <a:rPr lang="ar-EG" sz="2400" b="1" dirty="0">
                <a:solidFill>
                  <a:srgbClr val="002060"/>
                </a:solidFill>
                <a:latin typeface="Calibri" panose="020F0502020204030204" pitchFamily="34" charset="0"/>
                <a:cs typeface="Calibri" panose="020F0502020204030204" pitchFamily="34" charset="0"/>
              </a:rPr>
              <a:t>تحدثنا حول :</a:t>
            </a:r>
          </a:p>
        </p:txBody>
      </p:sp>
      <p:sp>
        <p:nvSpPr>
          <p:cNvPr id="2" name="TextBox 1">
            <a:extLst>
              <a:ext uri="{FF2B5EF4-FFF2-40B4-BE49-F238E27FC236}">
                <a16:creationId xmlns:a16="http://schemas.microsoft.com/office/drawing/2014/main" id="{86EC904B-983E-31E6-1568-C350548BCAAE}"/>
              </a:ext>
            </a:extLst>
          </p:cNvPr>
          <p:cNvSpPr txBox="1"/>
          <p:nvPr/>
        </p:nvSpPr>
        <p:spPr>
          <a:xfrm>
            <a:off x="3892169" y="2202987"/>
            <a:ext cx="8122995" cy="3333798"/>
          </a:xfrm>
          <a:prstGeom prst="rect">
            <a:avLst/>
          </a:prstGeom>
          <a:noFill/>
        </p:spPr>
        <p:txBody>
          <a:bodyPr wrap="square" rtlCol="0">
            <a:spAutoFit/>
          </a:bodyPr>
          <a:lstStyle/>
          <a:p>
            <a:pPr algn="r" rtl="1">
              <a:lnSpc>
                <a:spcPct val="115000"/>
              </a:lnSpc>
              <a:spcAft>
                <a:spcPts val="800"/>
              </a:spcAft>
            </a:pPr>
            <a:endParaRPr lang="ar-EG" sz="100" b="1" dirty="0">
              <a:solidFill>
                <a:srgbClr val="002060"/>
              </a:solidFill>
              <a:latin typeface="Calibri" panose="020F0502020204030204" pitchFamily="34" charset="0"/>
              <a:cs typeface="Calibri" panose="020F0502020204030204" pitchFamily="34" charset="0"/>
            </a:endParaRPr>
          </a:p>
          <a:p>
            <a:pPr algn="r" rtl="1">
              <a:lnSpc>
                <a:spcPct val="150000"/>
              </a:lnSpc>
              <a:spcAft>
                <a:spcPts val="800"/>
              </a:spcAft>
            </a:pPr>
            <a:r>
              <a:rPr lang="ar-EG" sz="2400" b="1" dirty="0">
                <a:solidFill>
                  <a:srgbClr val="002060"/>
                </a:solidFill>
                <a:latin typeface="Calibri" panose="020F0502020204030204" pitchFamily="34" charset="0"/>
                <a:cs typeface="+mj-cs"/>
              </a:rPr>
              <a:t>1</a:t>
            </a:r>
            <a:r>
              <a:rPr lang="ar-EG" sz="2400" b="1" dirty="0">
                <a:solidFill>
                  <a:srgbClr val="002060"/>
                </a:solidFill>
                <a:latin typeface="Calibri" panose="020F0502020204030204" pitchFamily="34" charset="0"/>
                <a:cs typeface="Calibri" panose="020F0502020204030204" pitchFamily="34" charset="0"/>
              </a:rPr>
              <a:t>. الخلفية النظرية والتاريخية لنظرية الاستخدامات والإشباعات</a:t>
            </a:r>
          </a:p>
          <a:p>
            <a:pPr algn="r" rtl="1">
              <a:lnSpc>
                <a:spcPct val="150000"/>
              </a:lnSpc>
              <a:spcAft>
                <a:spcPts val="800"/>
              </a:spcAft>
            </a:pPr>
            <a:r>
              <a:rPr lang="ar-EG" sz="2400" b="1" dirty="0">
                <a:solidFill>
                  <a:srgbClr val="002060"/>
                </a:solidFill>
                <a:latin typeface="Calibri" panose="020F0502020204030204" pitchFamily="34" charset="0"/>
                <a:cs typeface="+mj-cs"/>
              </a:rPr>
              <a:t>2</a:t>
            </a:r>
            <a:r>
              <a:rPr lang="ar-EG" sz="2400" b="1" dirty="0">
                <a:solidFill>
                  <a:srgbClr val="002060"/>
                </a:solidFill>
                <a:latin typeface="Calibri" panose="020F0502020204030204" pitchFamily="34" charset="0"/>
                <a:cs typeface="Calibri" panose="020F0502020204030204" pitchFamily="34" charset="0"/>
              </a:rPr>
              <a:t>.  فهم الفرضيات الأساسية لنظرية الاستخدامات والإشباعات</a:t>
            </a:r>
          </a:p>
          <a:p>
            <a:pPr algn="r" rtl="1">
              <a:lnSpc>
                <a:spcPct val="150000"/>
              </a:lnSpc>
              <a:spcAft>
                <a:spcPts val="800"/>
              </a:spcAft>
            </a:pPr>
            <a:r>
              <a:rPr lang="ar-EG" sz="2400" b="1" dirty="0">
                <a:solidFill>
                  <a:srgbClr val="002060"/>
                </a:solidFill>
                <a:latin typeface="Calibri" panose="020F0502020204030204" pitchFamily="34" charset="0"/>
                <a:cs typeface="+mj-cs"/>
              </a:rPr>
              <a:t>3. </a:t>
            </a:r>
            <a:r>
              <a:rPr lang="ar-EG" sz="2400" b="1" dirty="0">
                <a:solidFill>
                  <a:srgbClr val="002060"/>
                </a:solidFill>
                <a:latin typeface="Calibri" panose="020F0502020204030204" pitchFamily="34" charset="0"/>
                <a:cs typeface="Calibri" panose="020F0502020204030204" pitchFamily="34" charset="0"/>
              </a:rPr>
              <a:t>تحديد الحاجات الإعلامية  التى يسعى الجمهور لإشباعها عبر وسائل الإعلام</a:t>
            </a:r>
          </a:p>
          <a:p>
            <a:pPr algn="r" rtl="1">
              <a:lnSpc>
                <a:spcPct val="150000"/>
              </a:lnSpc>
              <a:spcAft>
                <a:spcPts val="800"/>
              </a:spcAft>
            </a:pPr>
            <a:r>
              <a:rPr lang="ar-EG" sz="2400" b="1" dirty="0">
                <a:solidFill>
                  <a:srgbClr val="002060"/>
                </a:solidFill>
                <a:latin typeface="Calibri" panose="020F0502020204030204" pitchFamily="34" charset="0"/>
                <a:cs typeface="+mj-cs"/>
              </a:rPr>
              <a:t>4. </a:t>
            </a:r>
            <a:r>
              <a:rPr lang="ar-EG" sz="2400" b="1" dirty="0">
                <a:solidFill>
                  <a:srgbClr val="002060"/>
                </a:solidFill>
                <a:latin typeface="Calibri" panose="020F0502020204030204" pitchFamily="34" charset="0"/>
                <a:cs typeface="Calibri" panose="020F0502020204030204" pitchFamily="34" charset="0"/>
              </a:rPr>
              <a:t>نقد نظرية الاستخدامات والإشباعات وتحدياتها في البيئة الرقمية</a:t>
            </a:r>
          </a:p>
          <a:p>
            <a:pPr algn="r" rtl="1">
              <a:lnSpc>
                <a:spcPct val="150000"/>
              </a:lnSpc>
              <a:spcAft>
                <a:spcPts val="800"/>
              </a:spcAft>
            </a:pPr>
            <a:r>
              <a:rPr lang="ar-EG" sz="2400" b="1" dirty="0">
                <a:solidFill>
                  <a:srgbClr val="002060"/>
                </a:solidFill>
                <a:latin typeface="Calibri" panose="020F0502020204030204" pitchFamily="34" charset="0"/>
                <a:cs typeface="+mj-cs"/>
              </a:rPr>
              <a:t>5. </a:t>
            </a:r>
            <a:r>
              <a:rPr lang="ar-EG" sz="2400" b="1" dirty="0">
                <a:solidFill>
                  <a:srgbClr val="002060"/>
                </a:solidFill>
                <a:latin typeface="Calibri" panose="020F0502020204030204" pitchFamily="34" charset="0"/>
                <a:cs typeface="Calibri" panose="020F0502020204030204" pitchFamily="34" charset="0"/>
              </a:rPr>
              <a:t>تطبيقات النظرية في الإعلام التقليدي والرقمي</a:t>
            </a: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2" y="-138223"/>
            <a:ext cx="12663753" cy="610316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293395" cy="4530482"/>
          </a:xfrm>
        </p:spPr>
      </p:pic>
      <p:sp>
        <p:nvSpPr>
          <p:cNvPr id="9" name="TextBox 8"/>
          <p:cNvSpPr txBox="1"/>
          <p:nvPr/>
        </p:nvSpPr>
        <p:spPr>
          <a:xfrm>
            <a:off x="7371761" y="2745101"/>
            <a:ext cx="2411238" cy="523220"/>
          </a:xfrm>
          <a:prstGeom prst="rect">
            <a:avLst/>
          </a:prstGeom>
          <a:noFill/>
        </p:spPr>
        <p:txBody>
          <a:bodyPr wrap="none" rtlCol="0">
            <a:spAutoFit/>
          </a:bodyPr>
          <a:lstStyle/>
          <a:p>
            <a:r>
              <a:rPr lang="ar-EG" sz="2800" b="1" dirty="0">
                <a:solidFill>
                  <a:srgbClr val="002060"/>
                </a:solidFill>
                <a:latin typeface="Alexandria" charset="0"/>
                <a:cs typeface="Alexandria" charset="0"/>
              </a:rPr>
              <a:t>   </a:t>
            </a:r>
            <a:r>
              <a:rPr lang="ar-EG" sz="2800" b="1" dirty="0">
                <a:solidFill>
                  <a:srgbClr val="002060"/>
                </a:solidFill>
                <a:latin typeface="Times New Roman" panose="02020603050405020304" pitchFamily="18" charset="0"/>
                <a:cs typeface="Times New Roman" panose="02020603050405020304" pitchFamily="18" charset="0"/>
              </a:rPr>
              <a:t>محاضرة رقم </a:t>
            </a:r>
            <a:r>
              <a:rPr lang="ar-EG" sz="2800" b="1" dirty="0">
                <a:solidFill>
                  <a:srgbClr val="002060"/>
                </a:solidFill>
                <a:latin typeface="Simplified Arabic" panose="02020603050405020304" pitchFamily="18" charset="-78"/>
                <a:cs typeface="Simplified Arabic" panose="02020603050405020304" pitchFamily="18" charset="-78"/>
              </a:rPr>
              <a:t>(4)</a:t>
            </a:r>
          </a:p>
        </p:txBody>
      </p:sp>
      <p:sp>
        <p:nvSpPr>
          <p:cNvPr id="12" name="TextBox 11"/>
          <p:cNvSpPr txBox="1"/>
          <p:nvPr/>
        </p:nvSpPr>
        <p:spPr>
          <a:xfrm>
            <a:off x="1209537" y="6401168"/>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p:cNvSpPr txBox="1"/>
          <p:nvPr/>
        </p:nvSpPr>
        <p:spPr>
          <a:xfrm>
            <a:off x="448552" y="5980291"/>
            <a:ext cx="4886463" cy="46037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4775E2B8-90FD-A354-6FFF-676744FF7F30}"/>
              </a:ext>
            </a:extLst>
          </p:cNvPr>
          <p:cNvSpPr/>
          <p:nvPr/>
        </p:nvSpPr>
        <p:spPr>
          <a:xfrm>
            <a:off x="4584404" y="3311345"/>
            <a:ext cx="7417981" cy="954108"/>
          </a:xfrm>
          <a:prstGeom prst="roundRect">
            <a:avLst/>
          </a:prstGeom>
          <a:solidFill>
            <a:srgbClr val="002060"/>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algn="ctr" rtl="1">
              <a:lnSpc>
                <a:spcPct val="115000"/>
              </a:lnSpc>
              <a:spcAft>
                <a:spcPts val="800"/>
              </a:spcAft>
            </a:pPr>
            <a:r>
              <a:rPr lang="ar-SA" sz="2400" b="1" kern="100" dirty="0">
                <a:solidFill>
                  <a:schemeClr val="bg1"/>
                </a:solidFill>
                <a:latin typeface="Calibri" panose="020F0502020204030204" pitchFamily="34" charset="0"/>
                <a:cs typeface="Calibri" panose="020F0502020204030204" pitchFamily="34" charset="0"/>
              </a:rPr>
              <a:t>نظرية الاعتماد على وسائل الإعلام</a:t>
            </a:r>
            <a:r>
              <a:rPr lang="ar-EG" sz="2400" b="1" kern="100" dirty="0">
                <a:solidFill>
                  <a:schemeClr val="bg1"/>
                </a:solidFill>
                <a:latin typeface="Calibri" panose="020F0502020204030204" pitchFamily="34" charset="0"/>
                <a:cs typeface="Calibri" panose="020F0502020204030204" pitchFamily="34" charset="0"/>
              </a:rPr>
              <a:t> </a:t>
            </a:r>
            <a:endParaRPr lang="en-US" sz="2400" b="1" kern="100" dirty="0">
              <a:solidFill>
                <a:schemeClr val="bg1"/>
              </a:solidFill>
              <a:latin typeface="Calibri" panose="020F0502020204030204" pitchFamily="34" charset="0"/>
              <a:cs typeface="Calibri" panose="020F0502020204030204" pitchFamily="34" charset="0"/>
            </a:endParaRPr>
          </a:p>
        </p:txBody>
      </p:sp>
      <p:sp>
        <p:nvSpPr>
          <p:cNvPr id="7" name="Rectangle: Rounded Corners 6">
            <a:extLst>
              <a:ext uri="{FF2B5EF4-FFF2-40B4-BE49-F238E27FC236}">
                <a16:creationId xmlns:a16="http://schemas.microsoft.com/office/drawing/2014/main" id="{78FBA80C-73A3-3E76-5998-E315C987D6ED}"/>
              </a:ext>
            </a:extLst>
          </p:cNvPr>
          <p:cNvSpPr/>
          <p:nvPr/>
        </p:nvSpPr>
        <p:spPr>
          <a:xfrm>
            <a:off x="6507760" y="4932133"/>
            <a:ext cx="4018736" cy="119601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rgbClr val="002060"/>
                </a:solidFill>
                <a:latin typeface="Times New Roman" panose="02020603050405020304" pitchFamily="18" charset="0"/>
                <a:cs typeface="Times New Roman" panose="02020603050405020304" pitchFamily="18" charset="0"/>
              </a:rPr>
              <a:t>د/ شيرين فاروق ربيع </a:t>
            </a:r>
          </a:p>
          <a:p>
            <a:pPr algn="ctr"/>
            <a:r>
              <a:rPr lang="ar-EG" sz="2400" dirty="0">
                <a:solidFill>
                  <a:srgbClr val="002060"/>
                </a:solidFill>
                <a:latin typeface="Times New Roman" panose="02020603050405020304" pitchFamily="18" charset="0"/>
                <a:cs typeface="Times New Roman" panose="02020603050405020304" pitchFamily="18" charset="0"/>
              </a:rPr>
              <a:t>كلية الإعلام والتسويق الرقمي</a:t>
            </a:r>
            <a:endParaRPr lang="en-US" sz="2400" dirty="0">
              <a:solidFill>
                <a:srgbClr val="00206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62C1C-EE5C-78EB-4D8E-6AA309D7AB7A}"/>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DCCC706A-C0B3-3268-7644-1E01B549C6FB}"/>
              </a:ext>
            </a:extLst>
          </p:cNvPr>
          <p:cNvSpPr txBox="1"/>
          <p:nvPr/>
        </p:nvSpPr>
        <p:spPr>
          <a:xfrm>
            <a:off x="2241322" y="194850"/>
            <a:ext cx="7921256" cy="1323439"/>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ar-EG" sz="2400" b="1" dirty="0">
                <a:solidFill>
                  <a:schemeClr val="bg1"/>
                </a:solidFill>
                <a:latin typeface="Alexandria" charset="0"/>
                <a:cs typeface="Alexandria" charset="0"/>
              </a:rPr>
              <a:t> </a:t>
            </a:r>
          </a:p>
          <a:p>
            <a:pPr algn="ctr" rtl="1"/>
            <a:r>
              <a:rPr lang="ar-EG" sz="3200" b="1" dirty="0">
                <a:solidFill>
                  <a:schemeClr val="bg1"/>
                </a:solidFill>
                <a:latin typeface="Alexandria" charset="0"/>
                <a:cs typeface="Alexandria" charset="0"/>
              </a:rPr>
              <a:t>أهداف المحاضرة الرابعة</a:t>
            </a:r>
            <a:endParaRPr lang="ar-EG" sz="3200" b="1" dirty="0">
              <a:solidFill>
                <a:schemeClr val="bg1"/>
              </a:solidFill>
              <a:latin typeface="Simplified Arabic" panose="02020603050405020304" pitchFamily="18" charset="-78"/>
              <a:cs typeface="Simplified Arabic" panose="02020603050405020304" pitchFamily="18" charset="-78"/>
            </a:endParaRPr>
          </a:p>
          <a:p>
            <a:pPr algn="ctr" rtl="1"/>
            <a:r>
              <a:rPr lang="ar-EG" sz="2400" b="1" dirty="0">
                <a:solidFill>
                  <a:schemeClr val="bg1"/>
                </a:solidFill>
                <a:latin typeface="Simplified Arabic" panose="02020603050405020304" pitchFamily="18" charset="-78"/>
                <a:cs typeface="Simplified Arabic" panose="02020603050405020304" pitchFamily="18" charset="-78"/>
              </a:rPr>
              <a:t> </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7" name="Graphic 21">
            <a:extLst>
              <a:ext uri="{FF2B5EF4-FFF2-40B4-BE49-F238E27FC236}">
                <a16:creationId xmlns:a16="http://schemas.microsoft.com/office/drawing/2014/main" id="{36D826EA-757E-813D-80EB-3E21D87CF4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74738" y="194850"/>
            <a:ext cx="1917262" cy="1032371"/>
          </a:xfrm>
          <a:prstGeom prst="rect">
            <a:avLst/>
          </a:prstGeom>
        </p:spPr>
      </p:pic>
      <p:pic>
        <p:nvPicPr>
          <p:cNvPr id="4" name="Picture 3">
            <a:extLst>
              <a:ext uri="{FF2B5EF4-FFF2-40B4-BE49-F238E27FC236}">
                <a16:creationId xmlns:a16="http://schemas.microsoft.com/office/drawing/2014/main" id="{39669B62-467C-E599-E080-989467F08A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679" y="2280132"/>
            <a:ext cx="3799647" cy="31701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D2128584-7422-92BA-8A74-F34CA5D97A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2663" y="309914"/>
            <a:ext cx="1781839" cy="9173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a:extLst>
              <a:ext uri="{FF2B5EF4-FFF2-40B4-BE49-F238E27FC236}">
                <a16:creationId xmlns:a16="http://schemas.microsoft.com/office/drawing/2014/main" id="{F76911F0-ACBF-2AAB-18D7-D6648C8A45C6}"/>
              </a:ext>
            </a:extLst>
          </p:cNvPr>
          <p:cNvSpPr txBox="1"/>
          <p:nvPr/>
        </p:nvSpPr>
        <p:spPr>
          <a:xfrm>
            <a:off x="3934326" y="1662732"/>
            <a:ext cx="8122995" cy="5195268"/>
          </a:xfrm>
          <a:prstGeom prst="rect">
            <a:avLst/>
          </a:prstGeom>
          <a:noFill/>
        </p:spPr>
        <p:txBody>
          <a:bodyPr wrap="square" rtlCol="0">
            <a:spAutoFit/>
          </a:bodyPr>
          <a:lstStyle/>
          <a:p>
            <a:pPr algn="ctr" rtl="1">
              <a:lnSpc>
                <a:spcPct val="115000"/>
              </a:lnSpc>
              <a:spcAft>
                <a:spcPts val="800"/>
              </a:spcAft>
            </a:pPr>
            <a:r>
              <a:rPr lang="ar-EG" sz="2400" b="1" dirty="0">
                <a:solidFill>
                  <a:srgbClr val="C00000"/>
                </a:solidFill>
                <a:latin typeface="Calibri" panose="020F0502020204030204" pitchFamily="34" charset="0"/>
                <a:cs typeface="Calibri" panose="020F0502020204030204" pitchFamily="34" charset="0"/>
              </a:rPr>
              <a:t>بنهاية هذه المحاضرة، سيكون الطلاب قادرون على:</a:t>
            </a:r>
            <a:endParaRPr lang="ar-EG" sz="2400" b="1" dirty="0">
              <a:solidFill>
                <a:srgbClr val="002060"/>
              </a:solidFill>
              <a:latin typeface="Calibri" panose="020F0502020204030204" pitchFamily="34" charset="0"/>
              <a:cs typeface="Calibri" panose="020F0502020204030204" pitchFamily="34" charset="0"/>
            </a:endParaRPr>
          </a:p>
          <a:p>
            <a:pPr algn="just" rtl="1">
              <a:spcAft>
                <a:spcPts val="800"/>
              </a:spcAft>
            </a:pPr>
            <a:r>
              <a:rPr lang="ar-EG" sz="2400" b="1" dirty="0">
                <a:solidFill>
                  <a:srgbClr val="002060"/>
                </a:solidFill>
                <a:latin typeface="Calibri" panose="020F0502020204030204" pitchFamily="34" charset="0"/>
                <a:cs typeface="+mj-cs"/>
              </a:rPr>
              <a:t>1. </a:t>
            </a:r>
            <a:r>
              <a:rPr lang="ar-EG" sz="2400" b="1" dirty="0">
                <a:solidFill>
                  <a:srgbClr val="002060"/>
                </a:solidFill>
                <a:latin typeface="Calibri" panose="020F0502020204030204" pitchFamily="34" charset="0"/>
                <a:cs typeface="Calibri" panose="020F0502020204030204" pitchFamily="34" charset="0"/>
              </a:rPr>
              <a:t>فهم نظرية الاعتماد على وسائل الإعلام: التعرف على نشأتها، مؤسسيها، وفروضها الأساسية.</a:t>
            </a:r>
          </a:p>
          <a:p>
            <a:pPr algn="just" rtl="1">
              <a:spcAft>
                <a:spcPts val="800"/>
              </a:spcAft>
            </a:pPr>
            <a:r>
              <a:rPr lang="ar-EG" sz="2400" b="1" dirty="0">
                <a:solidFill>
                  <a:srgbClr val="002060"/>
                </a:solidFill>
                <a:latin typeface="Calibri" panose="020F0502020204030204" pitchFamily="34" charset="0"/>
                <a:cs typeface="+mj-cs"/>
              </a:rPr>
              <a:t>2</a:t>
            </a:r>
            <a:r>
              <a:rPr lang="ar-EG" sz="2400" b="1" dirty="0">
                <a:solidFill>
                  <a:srgbClr val="002060"/>
                </a:solidFill>
                <a:latin typeface="Calibri" panose="020F0502020204030204" pitchFamily="34" charset="0"/>
                <a:cs typeface="Calibri" panose="020F0502020204030204" pitchFamily="34" charset="0"/>
              </a:rPr>
              <a:t>. تحليل مكونات منظومة الاعتماد الإعلامي: دراسة العلاقة التفاعلية بين الوسيلة الإعلامية، الجمهور، والنظام الاجتماعي.</a:t>
            </a:r>
          </a:p>
          <a:p>
            <a:pPr algn="just" rtl="1">
              <a:spcAft>
                <a:spcPts val="800"/>
              </a:spcAft>
            </a:pPr>
            <a:r>
              <a:rPr lang="ar-EG" sz="2400" b="1" dirty="0">
                <a:solidFill>
                  <a:srgbClr val="002060"/>
                </a:solidFill>
                <a:latin typeface="Calibri" panose="020F0502020204030204" pitchFamily="34" charset="0"/>
                <a:cs typeface="+mj-cs"/>
              </a:rPr>
              <a:t>3</a:t>
            </a:r>
            <a:r>
              <a:rPr lang="ar-EG" sz="2400" b="1" dirty="0">
                <a:solidFill>
                  <a:srgbClr val="002060"/>
                </a:solidFill>
                <a:latin typeface="Calibri" panose="020F0502020204030204" pitchFamily="34" charset="0"/>
                <a:cs typeface="Calibri" panose="020F0502020204030204" pitchFamily="34" charset="0"/>
              </a:rPr>
              <a:t>. التعرف على مواقف تزداد فيها حاجة الجمهور للاعتماد على الإعلام، مثل الأزمات والكوارث السياسية والاقتصادية.</a:t>
            </a:r>
          </a:p>
          <a:p>
            <a:pPr algn="just" rtl="1">
              <a:spcAft>
                <a:spcPts val="800"/>
              </a:spcAft>
            </a:pPr>
            <a:r>
              <a:rPr lang="ar-EG" sz="2400" b="1" dirty="0">
                <a:solidFill>
                  <a:srgbClr val="002060"/>
                </a:solidFill>
                <a:latin typeface="Calibri" panose="020F0502020204030204" pitchFamily="34" charset="0"/>
                <a:cs typeface="+mj-cs"/>
              </a:rPr>
              <a:t>4</a:t>
            </a:r>
            <a:r>
              <a:rPr lang="ar-EG" sz="2400" b="1" dirty="0">
                <a:solidFill>
                  <a:srgbClr val="002060"/>
                </a:solidFill>
                <a:latin typeface="Calibri" panose="020F0502020204030204" pitchFamily="34" charset="0"/>
                <a:cs typeface="Calibri" panose="020F0502020204030204" pitchFamily="34" charset="0"/>
              </a:rPr>
              <a:t>.استكشاف آثار الاعتماد الإعلامي على الأفراد والمجتمع، سواء في الجوانب المعرفية أو العاطفية والسلوكية.</a:t>
            </a:r>
          </a:p>
          <a:p>
            <a:pPr algn="just" rtl="1">
              <a:spcAft>
                <a:spcPts val="800"/>
              </a:spcAft>
            </a:pPr>
            <a:r>
              <a:rPr lang="ar-EG" sz="2400" b="1" dirty="0">
                <a:solidFill>
                  <a:srgbClr val="002060"/>
                </a:solidFill>
                <a:latin typeface="Calibri" panose="020F0502020204030204" pitchFamily="34" charset="0"/>
                <a:cs typeface="+mj-cs"/>
              </a:rPr>
              <a:t>5.</a:t>
            </a:r>
            <a:r>
              <a:rPr lang="ar-EG" sz="2400" b="1" dirty="0">
                <a:solidFill>
                  <a:srgbClr val="002060"/>
                </a:solidFill>
                <a:latin typeface="Calibri" panose="020F0502020204030204" pitchFamily="34" charset="0"/>
                <a:cs typeface="Calibri" panose="020F0502020204030204" pitchFamily="34" charset="0"/>
              </a:rPr>
              <a:t> مقارنة بين الإعلام التقليدي والرقمي من منظور الاعتماد وتأثيره.</a:t>
            </a:r>
          </a:p>
          <a:p>
            <a:pPr algn="r" rtl="1">
              <a:spcAft>
                <a:spcPts val="800"/>
              </a:spcAft>
            </a:pPr>
            <a:r>
              <a:rPr lang="ar-EG" sz="2400" b="1" dirty="0">
                <a:solidFill>
                  <a:srgbClr val="002060"/>
                </a:solidFill>
                <a:latin typeface="Calibri" panose="020F0502020204030204" pitchFamily="34" charset="0"/>
                <a:cs typeface="+mj-cs"/>
              </a:rPr>
              <a:t>6</a:t>
            </a:r>
            <a:r>
              <a:rPr lang="ar-EG" sz="2400" b="1" dirty="0">
                <a:solidFill>
                  <a:srgbClr val="002060"/>
                </a:solidFill>
                <a:latin typeface="Calibri" panose="020F0502020204030204" pitchFamily="34" charset="0"/>
                <a:cs typeface="Calibri" panose="020F0502020204030204" pitchFamily="34" charset="0"/>
              </a:rPr>
              <a:t>. مراجعة تطورات النظرية في عصر الإعلام الرقمي والذكاء الاصطناعي وتأثيرها على سلوك الجمهور.</a:t>
            </a:r>
          </a:p>
        </p:txBody>
      </p:sp>
    </p:spTree>
    <p:extLst>
      <p:ext uri="{BB962C8B-B14F-4D97-AF65-F5344CB8AC3E}">
        <p14:creationId xmlns:p14="http://schemas.microsoft.com/office/powerpoint/2010/main" val="221852293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585E3-7A5C-1B8E-189A-E81ECC60973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39F21DA-0B86-933B-3302-A09F8A0E009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A206434-D652-58BB-2081-1647E8C34031}"/>
              </a:ext>
            </a:extLst>
          </p:cNvPr>
          <p:cNvSpPr txBox="1"/>
          <p:nvPr/>
        </p:nvSpPr>
        <p:spPr>
          <a:xfrm>
            <a:off x="3243098" y="1425930"/>
            <a:ext cx="8906493" cy="5226239"/>
          </a:xfrm>
          <a:prstGeom prst="rect">
            <a:avLst/>
          </a:prstGeom>
          <a:noFill/>
        </p:spPr>
        <p:txBody>
          <a:bodyPr wrap="square" rtlCol="0">
            <a:spAutoFit/>
          </a:bodyPr>
          <a:lstStyle/>
          <a:p>
            <a:pPr marR="0" algn="just" rtl="1">
              <a:lnSpc>
                <a:spcPct val="150000"/>
              </a:lnSpc>
              <a:spcAft>
                <a:spcPts val="800"/>
              </a:spcAft>
            </a:pPr>
            <a:r>
              <a:rPr lang="ar-EG" sz="2400" kern="100" dirty="0">
                <a:solidFill>
                  <a:srgbClr val="002060"/>
                </a:solidFill>
                <a:latin typeface="Calibri" panose="020F0502020204030204" pitchFamily="34" charset="0"/>
                <a:ea typeface="Calibri" panose="020F0502020204030204" pitchFamily="34" charset="0"/>
                <a:cs typeface="Calibri" panose="020F0502020204030204" pitchFamily="34" charset="0"/>
              </a:rPr>
              <a:t>       تُ</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عد نظرية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الاعتماد على وسائل الإعلام </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واحدة من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أهم النظريات الاتصالية </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التي ظهرت في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سبعينات القرن العشرين</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والتي أسهمت بشكل كبير في تطوير فهمنا لكيفية تأثير وسائل الإعلام على الجمهور. </a:t>
            </a:r>
          </a:p>
          <a:p>
            <a:pPr marR="0" algn="just" rtl="1">
              <a:lnSpc>
                <a:spcPct val="150000"/>
              </a:lnSpc>
              <a:spcAft>
                <a:spcPts val="800"/>
              </a:spcAft>
            </a:pPr>
            <a:r>
              <a:rPr lang="ar-EG" sz="2400" kern="100" dirty="0">
                <a:solidFill>
                  <a:srgbClr val="002060"/>
                </a:solidFill>
                <a:latin typeface="Calibri" panose="020F0502020204030204" pitchFamily="34" charset="0"/>
                <a:ea typeface="Calibri" panose="020F0502020204030204" pitchFamily="34" charset="0"/>
                <a:cs typeface="Calibri" panose="020F0502020204030204" pitchFamily="34" charset="0"/>
              </a:rPr>
              <a:t>     </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جاءت هذه النظرية في وقت تزايدت فيه الاهتمامات بدراسة العلاقة المعقدة بين الجمهور ووسائل الإعلام،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لتقدم منظورًا جديدًا بعيدًا عن النظرة التقليدية </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التي كانت ترى التأثير الإعلامي كشيء مطلق وثابتي </a:t>
            </a:r>
            <a:endParaRPr lang="en-US"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a:p>
            <a:pPr marR="0" algn="just" rtl="1">
              <a:lnSpc>
                <a:spcPct val="150000"/>
              </a:lnSpc>
              <a:spcAft>
                <a:spcPts val="800"/>
              </a:spcAft>
            </a:pP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في هذه المحاضرة، سنناقش </a:t>
            </a:r>
            <a:r>
              <a:rPr lang="ar-EG" sz="2400" b="1"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مفاهيم النظرية، فروضها، تطبيقاتها العملية</a:t>
            </a:r>
            <a:r>
              <a:rPr lang="ar-EG" sz="2400" kern="100" dirty="0">
                <a:solidFill>
                  <a:srgbClr val="002060"/>
                </a:solidFill>
                <a:effectLst/>
                <a:latin typeface="Calibri" panose="020F0502020204030204" pitchFamily="34" charset="0"/>
                <a:ea typeface="Calibri" panose="020F0502020204030204" pitchFamily="34" charset="0"/>
                <a:cs typeface="Calibri" panose="020F0502020204030204" pitchFamily="34" charset="0"/>
              </a:rPr>
              <a:t>، وكيفية تطورها في ظل التحولات الرقمية الحديثة، لنصل إلى فهم متكامل يثري معرفتنا الإعلامية ويعزز قدرتنا على التعامل بوعي مع رسائل الإعلام المتعددة. </a:t>
            </a:r>
          </a:p>
        </p:txBody>
      </p:sp>
      <p:pic>
        <p:nvPicPr>
          <p:cNvPr id="7" name="Graphic 21">
            <a:extLst>
              <a:ext uri="{FF2B5EF4-FFF2-40B4-BE49-F238E27FC236}">
                <a16:creationId xmlns:a16="http://schemas.microsoft.com/office/drawing/2014/main" id="{279F5754-CEC3-C42D-A81B-A60A64972C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1830" y="-205619"/>
            <a:ext cx="2530548" cy="1181593"/>
          </a:xfrm>
          <a:prstGeom prst="rect">
            <a:avLst/>
          </a:prstGeom>
        </p:spPr>
      </p:pic>
      <p:sp>
        <p:nvSpPr>
          <p:cNvPr id="11" name="Rectangle 10">
            <a:extLst>
              <a:ext uri="{FF2B5EF4-FFF2-40B4-BE49-F238E27FC236}">
                <a16:creationId xmlns:a16="http://schemas.microsoft.com/office/drawing/2014/main" id="{1FA5C0ED-46D0-8058-A37A-AC6B31E5656B}"/>
              </a:ext>
            </a:extLst>
          </p:cNvPr>
          <p:cNvSpPr/>
          <p:nvPr/>
        </p:nvSpPr>
        <p:spPr>
          <a:xfrm>
            <a:off x="2590696" y="75729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E2D2C74C-2E7A-A244-BFB4-F058B54E711A}"/>
              </a:ext>
            </a:extLst>
          </p:cNvPr>
          <p:cNvSpPr txBox="1"/>
          <p:nvPr/>
        </p:nvSpPr>
        <p:spPr>
          <a:xfrm>
            <a:off x="0" y="222466"/>
            <a:ext cx="9388713" cy="461665"/>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chemeClr val="bg2"/>
                </a:solidFill>
                <a:latin typeface="Calibri" panose="020F0502020204030204" pitchFamily="34" charset="0"/>
                <a:cs typeface="Calibri" panose="020F0502020204030204" pitchFamily="34" charset="0"/>
              </a:rPr>
              <a:t>المحاضرة الرابعة</a:t>
            </a:r>
            <a:r>
              <a:rPr lang="ar-EG" sz="2400" b="1" kern="0" dirty="0">
                <a:solidFill>
                  <a:schemeClr val="bg1"/>
                </a:solidFill>
                <a:latin typeface="Calibri" panose="020F0502020204030204" pitchFamily="34" charset="0"/>
                <a:cs typeface="Calibri" panose="020F0502020204030204" pitchFamily="34" charset="0"/>
              </a:rPr>
              <a:t>:</a:t>
            </a:r>
            <a:r>
              <a:rPr lang="ar-EG" sz="2400" kern="0" dirty="0">
                <a:solidFill>
                  <a:schemeClr val="bg1"/>
                </a:solidFill>
                <a:latin typeface="Calibri" panose="020F0502020204030204" pitchFamily="34" charset="0"/>
                <a:cs typeface="Calibri" panose="020F0502020204030204" pitchFamily="34" charset="0"/>
              </a:rPr>
              <a:t> </a:t>
            </a:r>
            <a:r>
              <a:rPr lang="ar-EG" sz="2400" b="1" dirty="0">
                <a:solidFill>
                  <a:schemeClr val="bg1"/>
                </a:solidFill>
                <a:latin typeface="Alexandria" charset="0"/>
                <a:cs typeface="Alexandria" charset="0"/>
              </a:rPr>
              <a:t>نظرية الاعتماد على وسائل الإعلام</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2CBCC16D-DE32-CD84-A9F4-9DCCCEEBEE7F}"/>
              </a:ext>
            </a:extLst>
          </p:cNvPr>
          <p:cNvSpPr txBox="1"/>
          <p:nvPr/>
        </p:nvSpPr>
        <p:spPr>
          <a:xfrm>
            <a:off x="10143079" y="883641"/>
            <a:ext cx="1740535" cy="461665"/>
          </a:xfrm>
          <a:prstGeom prst="rect">
            <a:avLst/>
          </a:prstGeom>
          <a:solidFill>
            <a:srgbClr val="C00000"/>
          </a:solidFill>
          <a:effectLst>
            <a:reflection blurRad="6350" stA="52000" endA="300" endPos="35000" dir="5400000" sy="-100000" algn="bl" rotWithShape="0"/>
          </a:effectLst>
        </p:spPr>
        <p:txBody>
          <a:bodyPr wrap="square" rtlCol="0">
            <a:spAutoFit/>
          </a:bodyPr>
          <a:lstStyle/>
          <a:p>
            <a:pPr algn="ctr" rtl="1"/>
            <a:r>
              <a:rPr lang="ar-EG" sz="2400" b="1" dirty="0">
                <a:solidFill>
                  <a:schemeClr val="bg1"/>
                </a:solidFill>
                <a:latin typeface="Alexandria" charset="0"/>
                <a:cs typeface="Alexandria" charset="0"/>
              </a:rPr>
              <a:t>مقدمة:</a:t>
            </a:r>
          </a:p>
        </p:txBody>
      </p:sp>
      <p:sp>
        <p:nvSpPr>
          <p:cNvPr id="2" name="AutoShape 2">
            <a:extLst>
              <a:ext uri="{FF2B5EF4-FFF2-40B4-BE49-F238E27FC236}">
                <a16:creationId xmlns:a16="http://schemas.microsoft.com/office/drawing/2014/main" id="{451F0350-7E0B-B169-D49C-690840ABDE2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a:extLst>
              <a:ext uri="{FF2B5EF4-FFF2-40B4-BE49-F238E27FC236}">
                <a16:creationId xmlns:a16="http://schemas.microsoft.com/office/drawing/2014/main" id="{4546F358-0304-52DC-AAB9-90FEB04AF81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92" y="1241823"/>
            <a:ext cx="3182106" cy="10287206"/>
          </a:xfrm>
          <a:prstGeom prst="rect">
            <a:avLst/>
          </a:prstGeom>
        </p:spPr>
      </p:pic>
    </p:spTree>
    <p:extLst>
      <p:ext uri="{BB962C8B-B14F-4D97-AF65-F5344CB8AC3E}">
        <p14:creationId xmlns:p14="http://schemas.microsoft.com/office/powerpoint/2010/main" val="63860628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E859C-B6CD-C85A-2103-D508276685B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531C84A-D882-C439-7075-63128987C56E}"/>
              </a:ext>
            </a:extLst>
          </p:cNvPr>
          <p:cNvSpPr txBox="1"/>
          <p:nvPr/>
        </p:nvSpPr>
        <p:spPr>
          <a:xfrm>
            <a:off x="1840831" y="179845"/>
            <a:ext cx="9745580"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 نظرية الاعتماد على وسائل الإعلام</a:t>
            </a:r>
          </a:p>
        </p:txBody>
      </p:sp>
      <p:pic>
        <p:nvPicPr>
          <p:cNvPr id="7" name="Graphic 21">
            <a:extLst>
              <a:ext uri="{FF2B5EF4-FFF2-40B4-BE49-F238E27FC236}">
                <a16:creationId xmlns:a16="http://schemas.microsoft.com/office/drawing/2014/main" id="{6CABC79A-C622-B9CD-4973-5DDB55ECEF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06492"/>
            <a:ext cx="2530548" cy="1181593"/>
          </a:xfrm>
          <a:prstGeom prst="rect">
            <a:avLst/>
          </a:prstGeom>
        </p:spPr>
      </p:pic>
      <p:sp>
        <p:nvSpPr>
          <p:cNvPr id="11" name="Rectangle 10">
            <a:extLst>
              <a:ext uri="{FF2B5EF4-FFF2-40B4-BE49-F238E27FC236}">
                <a16:creationId xmlns:a16="http://schemas.microsoft.com/office/drawing/2014/main" id="{7655F740-1CC9-AAF6-A819-6845C776FA1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35C9A969-9071-3405-2DDC-9CD069E6BF06}"/>
              </a:ext>
            </a:extLst>
          </p:cNvPr>
          <p:cNvSpPr txBox="1"/>
          <p:nvPr/>
        </p:nvSpPr>
        <p:spPr>
          <a:xfrm>
            <a:off x="479770" y="811373"/>
            <a:ext cx="9167332" cy="461665"/>
          </a:xfrm>
          <a:prstGeom prst="rect">
            <a:avLst/>
          </a:prstGeom>
          <a:solidFill>
            <a:srgbClr val="002060"/>
          </a:solidFill>
          <a:effectLst>
            <a:reflection blurRad="6350" stA="52000" endA="300" endPos="35000" dir="5400000" sy="-100000" algn="bl" rotWithShape="0"/>
          </a:effectLst>
        </p:spPr>
        <p:txBody>
          <a:bodyPr wrap="square" rtlCol="0">
            <a:spAutoFit/>
          </a:bodyPr>
          <a:lstStyle/>
          <a:p>
            <a:pPr algn="ctr"/>
            <a:r>
              <a:rPr lang="ar-EG" sz="2400" b="1" kern="0" dirty="0">
                <a:solidFill>
                  <a:schemeClr val="bg1"/>
                </a:solidFill>
                <a:effectLst/>
                <a:latin typeface="Segoe UI Emoji" panose="020B0502040204020203" pitchFamily="34" charset="0"/>
                <a:ea typeface="Times New Roman" panose="02020603050405020304" pitchFamily="18" charset="0"/>
                <a:cs typeface="Segoe UI Emoji" panose="020B0502040204020203" pitchFamily="34" charset="0"/>
              </a:rPr>
              <a:t>نشأة وتطور النظرية</a:t>
            </a:r>
            <a:r>
              <a:rPr lang="en-US" sz="2400" b="1" kern="0" dirty="0">
                <a:effectLst/>
                <a:latin typeface="Segoe UI Emoji" panose="020B0502040204020203" pitchFamily="34" charset="0"/>
                <a:ea typeface="Times New Roman" panose="02020603050405020304" pitchFamily="18" charset="0"/>
                <a:cs typeface="Segoe UI Emoji" panose="020B0502040204020203" pitchFamily="34" charset="0"/>
              </a:rPr>
              <a:t>📚</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12" name="TextBox 11">
            <a:extLst>
              <a:ext uri="{FF2B5EF4-FFF2-40B4-BE49-F238E27FC236}">
                <a16:creationId xmlns:a16="http://schemas.microsoft.com/office/drawing/2014/main" id="{0E24DEAE-301A-77F1-83A4-C2724A066A7D}"/>
              </a:ext>
            </a:extLst>
          </p:cNvPr>
          <p:cNvSpPr txBox="1"/>
          <p:nvPr/>
        </p:nvSpPr>
        <p:spPr>
          <a:xfrm>
            <a:off x="3869157" y="2087233"/>
            <a:ext cx="8322843" cy="4118243"/>
          </a:xfrm>
          <a:prstGeom prst="rect">
            <a:avLst/>
          </a:prstGeom>
          <a:noFill/>
        </p:spPr>
        <p:txBody>
          <a:bodyPr wrap="square">
            <a:spAutoFit/>
          </a:bodyPr>
          <a:lstStyle/>
          <a:p>
            <a:pPr marL="0" marR="0" algn="just" rtl="1">
              <a:lnSpc>
                <a:spcPct val="150000"/>
              </a:lnSpc>
              <a:spcAft>
                <a:spcPts val="800"/>
              </a:spcAft>
              <a:buNone/>
            </a:pPr>
            <a:r>
              <a:rPr lang="ar-EG" sz="2400" dirty="0">
                <a:solidFill>
                  <a:srgbClr val="002060"/>
                </a:solidFill>
                <a:latin typeface="Alexandria" charset="0"/>
              </a:rPr>
              <a:t>      </a:t>
            </a:r>
            <a:r>
              <a:rPr lang="ar-EG" sz="2400" kern="0" dirty="0">
                <a:solidFill>
                  <a:srgbClr val="002060"/>
                </a:solidFill>
                <a:latin typeface="Calibri" panose="020F0502020204030204" pitchFamily="34" charset="0"/>
                <a:cs typeface="Calibri" panose="020F0502020204030204" pitchFamily="34" charset="0"/>
              </a:rPr>
              <a:t>ظهرت النظرية في </a:t>
            </a:r>
            <a:r>
              <a:rPr lang="ar-EG" sz="2400" b="1" kern="0" dirty="0">
                <a:solidFill>
                  <a:srgbClr val="002060"/>
                </a:solidFill>
                <a:latin typeface="Calibri" panose="020F0502020204030204" pitchFamily="34" charset="0"/>
                <a:cs typeface="Calibri" panose="020F0502020204030204" pitchFamily="34" charset="0"/>
              </a:rPr>
              <a:t>سبعينيات القرن العشرين</a:t>
            </a:r>
            <a:r>
              <a:rPr lang="ar-EG" sz="2400" kern="0" dirty="0">
                <a:solidFill>
                  <a:srgbClr val="002060"/>
                </a:solidFill>
                <a:latin typeface="Calibri" panose="020F0502020204030204" pitchFamily="34" charset="0"/>
                <a:cs typeface="Calibri" panose="020F0502020204030204" pitchFamily="34" charset="0"/>
              </a:rPr>
              <a:t>، في فترة كانت تشهد تغيرات اجتماعية وسياسية عميقة، مثل </a:t>
            </a:r>
            <a:r>
              <a:rPr lang="ar-EG" sz="2400" b="1" kern="0" dirty="0">
                <a:solidFill>
                  <a:srgbClr val="002060"/>
                </a:solidFill>
                <a:latin typeface="Calibri" panose="020F0502020204030204" pitchFamily="34" charset="0"/>
                <a:cs typeface="Calibri" panose="020F0502020204030204" pitchFamily="34" charset="0"/>
              </a:rPr>
              <a:t>الحرب الباردة، </a:t>
            </a:r>
            <a:r>
              <a:rPr lang="ar-EG" sz="2400" kern="0" dirty="0">
                <a:solidFill>
                  <a:srgbClr val="002060"/>
                </a:solidFill>
                <a:latin typeface="Calibri" panose="020F0502020204030204" pitchFamily="34" charset="0"/>
                <a:cs typeface="Calibri" panose="020F0502020204030204" pitchFamily="34" charset="0"/>
              </a:rPr>
              <a:t>وصعود التلفزيون كوسيلة إعلامية رئيسية.</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فى هذا الوقت كان هناك تحول في فهم الجمهور، من كونه متلقيًا سلبيًا (كما في "</a:t>
            </a:r>
            <a:r>
              <a:rPr lang="ar-EG" sz="2400" b="1" kern="0" dirty="0">
                <a:solidFill>
                  <a:srgbClr val="002060"/>
                </a:solidFill>
                <a:latin typeface="Calibri" panose="020F0502020204030204" pitchFamily="34" charset="0"/>
                <a:cs typeface="Calibri" panose="020F0502020204030204" pitchFamily="34" charset="0"/>
              </a:rPr>
              <a:t>نظرية الرصاصة السحرية</a:t>
            </a:r>
            <a:r>
              <a:rPr lang="ar-EG" sz="2400" kern="0" dirty="0">
                <a:solidFill>
                  <a:srgbClr val="002060"/>
                </a:solidFill>
                <a:latin typeface="Calibri" panose="020F0502020204030204" pitchFamily="34" charset="0"/>
                <a:cs typeface="Calibri" panose="020F0502020204030204" pitchFamily="34" charset="0"/>
              </a:rPr>
              <a:t>")، إلى كونه فاعلًا يتفاعل مع الوسائل ويختار بينها، كما لاحظت نظريات لاحقة مثل </a:t>
            </a:r>
            <a:r>
              <a:rPr lang="ar-EG" sz="2400" b="1" kern="0" dirty="0">
                <a:solidFill>
                  <a:srgbClr val="002060"/>
                </a:solidFill>
                <a:latin typeface="Calibri" panose="020F0502020204030204" pitchFamily="34" charset="0"/>
                <a:cs typeface="Calibri" panose="020F0502020204030204" pitchFamily="34" charset="0"/>
              </a:rPr>
              <a:t>الاستخدامات والإشباعات.</a:t>
            </a:r>
          </a:p>
          <a:p>
            <a:pPr marL="0" marR="0" algn="just" rtl="1">
              <a:lnSpc>
                <a:spcPct val="150000"/>
              </a:lnSpc>
              <a:spcAft>
                <a:spcPts val="800"/>
              </a:spcAft>
              <a:buNone/>
            </a:pPr>
            <a:endParaRPr lang="ar-EG" sz="2400" kern="0" dirty="0">
              <a:solidFill>
                <a:srgbClr val="002060"/>
              </a:solidFill>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3C0B2014-6F5B-C126-8A58-DC6F72473108}"/>
              </a:ext>
            </a:extLst>
          </p:cNvPr>
          <p:cNvSpPr txBox="1"/>
          <p:nvPr/>
        </p:nvSpPr>
        <p:spPr>
          <a:xfrm>
            <a:off x="6973304" y="1440658"/>
            <a:ext cx="5110412" cy="461665"/>
          </a:xfrm>
          <a:prstGeom prst="rect">
            <a:avLst/>
          </a:prstGeom>
          <a:solidFill>
            <a:srgbClr val="C00000"/>
          </a:solidFill>
          <a:effectLst>
            <a:outerShdw blurRad="50800" dist="38100" dir="5400000" algn="t" rotWithShape="0">
              <a:prstClr val="black">
                <a:alpha val="40000"/>
              </a:prstClr>
            </a:outerShdw>
            <a:reflection blurRad="6350" stA="52000" endA="300" endPos="35000" dir="5400000" sy="-100000" algn="bl" rotWithShape="0"/>
          </a:effectLst>
        </p:spPr>
        <p:txBody>
          <a:bodyPr wrap="square" rtlCol="0">
            <a:spAutoFit/>
          </a:bodyPr>
          <a:lstStyle/>
          <a:p>
            <a:pPr marL="457200" indent="-457200" algn="ctr" rtl="1">
              <a:buAutoNum type="arabicPeriod"/>
            </a:pPr>
            <a:r>
              <a:rPr lang="ar-EG" sz="2400" b="1">
                <a:solidFill>
                  <a:schemeClr val="bg1"/>
                </a:solidFill>
                <a:latin typeface="Simplified Arabic" panose="02020603050405020304" pitchFamily="18" charset="-78"/>
                <a:cs typeface="Simplified Arabic" panose="02020603050405020304" pitchFamily="18" charset="-78"/>
              </a:rPr>
              <a:t>خلفية تاريخية:</a:t>
            </a:r>
            <a:endParaRPr lang="en-US" sz="2400" b="1" dirty="0">
              <a:solidFill>
                <a:schemeClr val="bg1"/>
              </a:solidFill>
              <a:latin typeface="Simplified Arabic" panose="02020603050405020304" pitchFamily="18" charset="-78"/>
              <a:cs typeface="Simplified Arabic" panose="02020603050405020304" pitchFamily="18" charset="-78"/>
            </a:endParaRPr>
          </a:p>
        </p:txBody>
      </p:sp>
      <p:pic>
        <p:nvPicPr>
          <p:cNvPr id="6" name="Picture 5">
            <a:extLst>
              <a:ext uri="{FF2B5EF4-FFF2-40B4-BE49-F238E27FC236}">
                <a16:creationId xmlns:a16="http://schemas.microsoft.com/office/drawing/2014/main" id="{D4FFA562-C8DA-4E9B-D1CF-D07BF54B78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7589" y="1440659"/>
            <a:ext cx="3480169" cy="9602998"/>
          </a:xfrm>
          <a:prstGeom prst="rect">
            <a:avLst/>
          </a:prstGeom>
        </p:spPr>
      </p:pic>
    </p:spTree>
    <p:extLst>
      <p:ext uri="{BB962C8B-B14F-4D97-AF65-F5344CB8AC3E}">
        <p14:creationId xmlns:p14="http://schemas.microsoft.com/office/powerpoint/2010/main" val="257600386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3AFF2F-21E4-AA84-D0FA-FC8E5A7A421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4D01D4A-E82F-9B68-D4D3-F6319625D4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55729"/>
            <a:ext cx="2530548" cy="1181593"/>
          </a:xfrm>
          <a:prstGeom prst="rect">
            <a:avLst/>
          </a:prstGeom>
        </p:spPr>
      </p:pic>
      <p:sp>
        <p:nvSpPr>
          <p:cNvPr id="11" name="Rectangle 10">
            <a:extLst>
              <a:ext uri="{FF2B5EF4-FFF2-40B4-BE49-F238E27FC236}">
                <a16:creationId xmlns:a16="http://schemas.microsoft.com/office/drawing/2014/main" id="{E918273A-0A11-8AAD-7BCB-3AC2E7392A85}"/>
              </a:ext>
            </a:extLst>
          </p:cNvPr>
          <p:cNvSpPr/>
          <p:nvPr/>
        </p:nvSpPr>
        <p:spPr>
          <a:xfrm flipV="1">
            <a:off x="354184" y="665901"/>
            <a:ext cx="7795904" cy="7143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0D9C956-ACEA-68F3-116B-5EB671FF835C}"/>
              </a:ext>
            </a:extLst>
          </p:cNvPr>
          <p:cNvSpPr txBox="1"/>
          <p:nvPr/>
        </p:nvSpPr>
        <p:spPr>
          <a:xfrm>
            <a:off x="4993106" y="2117819"/>
            <a:ext cx="7295146" cy="3143105"/>
          </a:xfrm>
          <a:prstGeom prst="rect">
            <a:avLst/>
          </a:prstGeom>
          <a:noFill/>
        </p:spPr>
        <p:txBody>
          <a:bodyPr wrap="square" rtlCol="0">
            <a:spAutoFit/>
          </a:bodyPr>
          <a:lstStyle/>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ظهرت النظرية عام </a:t>
            </a:r>
            <a:r>
              <a:rPr lang="ar-EG" sz="2400" b="1" dirty="0">
                <a:solidFill>
                  <a:srgbClr val="002060"/>
                </a:solidFill>
                <a:latin typeface="Calibri" panose="020F0502020204030204" pitchFamily="34" charset="0"/>
                <a:cs typeface="+mj-cs"/>
              </a:rPr>
              <a:t>1974</a:t>
            </a:r>
            <a:r>
              <a:rPr lang="ar-EG" sz="2400" kern="0" dirty="0">
                <a:solidFill>
                  <a:srgbClr val="002060"/>
                </a:solidFill>
                <a:latin typeface="Calibri" panose="020F0502020204030204" pitchFamily="34" charset="0"/>
                <a:cs typeface="Calibri" panose="020F0502020204030204" pitchFamily="34" charset="0"/>
              </a:rPr>
              <a:t> على يد الباحثين </a:t>
            </a:r>
            <a:r>
              <a:rPr lang="ar-EG" sz="2400" b="1" kern="0" dirty="0">
                <a:solidFill>
                  <a:srgbClr val="002060"/>
                </a:solidFill>
                <a:latin typeface="Calibri" panose="020F0502020204030204" pitchFamily="34" charset="0"/>
                <a:cs typeface="Calibri" panose="020F0502020204030204" pitchFamily="34" charset="0"/>
              </a:rPr>
              <a:t>ساندرا بال روكيتش </a:t>
            </a:r>
            <a:r>
              <a:rPr lang="en-US" sz="2400" b="1" dirty="0">
                <a:solidFill>
                  <a:srgbClr val="002060"/>
                </a:solidFill>
                <a:cs typeface="+mj-cs"/>
              </a:rPr>
              <a:t>Sandra Ball-Rokeach </a:t>
            </a:r>
            <a:r>
              <a:rPr lang="ar-EG" sz="2400" b="1" dirty="0">
                <a:solidFill>
                  <a:srgbClr val="002060"/>
                </a:solidFill>
                <a:cs typeface="+mj-cs"/>
              </a:rPr>
              <a:t> </a:t>
            </a:r>
            <a:r>
              <a:rPr lang="ar-EG" sz="2400" b="1" kern="0" dirty="0">
                <a:solidFill>
                  <a:srgbClr val="002060"/>
                </a:solidFill>
                <a:latin typeface="Calibri" panose="020F0502020204030204" pitchFamily="34" charset="0"/>
                <a:cs typeface="Calibri" panose="020F0502020204030204" pitchFamily="34" charset="0"/>
              </a:rPr>
              <a:t>وميلفن ديفلور </a:t>
            </a:r>
            <a:r>
              <a:rPr lang="en-US" sz="2400" b="1" dirty="0">
                <a:solidFill>
                  <a:srgbClr val="002060"/>
                </a:solidFill>
                <a:latin typeface="Aptos Display" panose="020B0004020202020204" pitchFamily="34" charset="0"/>
                <a:cs typeface="+mj-cs"/>
              </a:rPr>
              <a:t>Melvin DeFleur</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اللذين اقترحا نموذجًا مفاده أن </a:t>
            </a:r>
            <a:r>
              <a:rPr lang="ar-EG" sz="2400" b="1" kern="0" dirty="0">
                <a:solidFill>
                  <a:srgbClr val="002060"/>
                </a:solidFill>
                <a:latin typeface="Calibri" panose="020F0502020204030204" pitchFamily="34" charset="0"/>
                <a:cs typeface="Calibri" panose="020F0502020204030204" pitchFamily="34" charset="0"/>
              </a:rPr>
              <a:t>تأثير وسائل الإعلام </a:t>
            </a:r>
            <a:r>
              <a:rPr lang="ar-EG" sz="2400" kern="0" dirty="0">
                <a:solidFill>
                  <a:srgbClr val="002060"/>
                </a:solidFill>
                <a:latin typeface="Calibri" panose="020F0502020204030204" pitchFamily="34" charset="0"/>
                <a:cs typeface="Calibri" panose="020F0502020204030204" pitchFamily="34" charset="0"/>
              </a:rPr>
              <a:t>لا يمكن فهمه بمعزل عن علاقة الاعتماد التي يبنيها الجمهور مع الوسائل الإعلامية. </a:t>
            </a:r>
          </a:p>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وبعبارة أخرى، لا يؤثر الإعلام بنفس القوة على الجميع في كل الظروف، وإنما يرتبط تأثيره بدرجة </a:t>
            </a:r>
            <a:r>
              <a:rPr lang="ar-EG" sz="2400" b="1" kern="0" dirty="0">
                <a:solidFill>
                  <a:srgbClr val="002060"/>
                </a:solidFill>
                <a:latin typeface="Calibri" panose="020F0502020204030204" pitchFamily="34" charset="0"/>
                <a:cs typeface="Calibri" panose="020F0502020204030204" pitchFamily="34" charset="0"/>
              </a:rPr>
              <a:t>اعتماد الجمهور </a:t>
            </a:r>
            <a:r>
              <a:rPr lang="ar-EG" sz="2400" kern="0" dirty="0">
                <a:solidFill>
                  <a:srgbClr val="002060"/>
                </a:solidFill>
                <a:latin typeface="Calibri" panose="020F0502020204030204" pitchFamily="34" charset="0"/>
                <a:cs typeface="Calibri" panose="020F0502020204030204" pitchFamily="34" charset="0"/>
              </a:rPr>
              <a:t>على الوسيلة في تحقيق احتياجاته.</a:t>
            </a:r>
          </a:p>
        </p:txBody>
      </p:sp>
      <p:sp>
        <p:nvSpPr>
          <p:cNvPr id="5" name="TextBox 4">
            <a:extLst>
              <a:ext uri="{FF2B5EF4-FFF2-40B4-BE49-F238E27FC236}">
                <a16:creationId xmlns:a16="http://schemas.microsoft.com/office/drawing/2014/main" id="{49CD9B6B-5487-A541-388D-D77DE58A759B}"/>
              </a:ext>
            </a:extLst>
          </p:cNvPr>
          <p:cNvSpPr txBox="1"/>
          <p:nvPr/>
        </p:nvSpPr>
        <p:spPr>
          <a:xfrm>
            <a:off x="-1575626" y="204236"/>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 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6" name="Rectangle: Rounded Corners 5">
            <a:extLst>
              <a:ext uri="{FF2B5EF4-FFF2-40B4-BE49-F238E27FC236}">
                <a16:creationId xmlns:a16="http://schemas.microsoft.com/office/drawing/2014/main" id="{082ADE83-2389-9823-FC9B-605FEAD513C2}"/>
              </a:ext>
            </a:extLst>
          </p:cNvPr>
          <p:cNvSpPr/>
          <p:nvPr/>
        </p:nvSpPr>
        <p:spPr>
          <a:xfrm>
            <a:off x="2969646" y="797527"/>
            <a:ext cx="6606892" cy="808629"/>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800" b="1" kern="0" dirty="0">
                <a:cs typeface="Times New Roman" panose="02020603050405020304" pitchFamily="18" charset="0"/>
              </a:rPr>
              <a:t>📚</a:t>
            </a:r>
            <a:r>
              <a:rPr lang="ar-EG" sz="2400" b="1" kern="0" dirty="0">
                <a:solidFill>
                  <a:schemeClr val="bg1"/>
                </a:solidFill>
                <a:latin typeface="Calibri" panose="020F0502020204030204" pitchFamily="34" charset="0"/>
                <a:cs typeface="Calibri" panose="020F0502020204030204" pitchFamily="34" charset="0"/>
              </a:rPr>
              <a:t>نشأة النظرية والعلماء المؤسسون لها </a:t>
            </a:r>
            <a:endParaRPr lang="en-US" sz="2400" b="1" kern="0" dirty="0">
              <a:solidFill>
                <a:schemeClr val="bg1"/>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227B5CFF-6C5F-3D21-53BE-A2E4C8A69B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9193" y="1852863"/>
            <a:ext cx="4238585" cy="9384632"/>
          </a:xfrm>
          <a:prstGeom prst="rect">
            <a:avLst/>
          </a:prstGeom>
        </p:spPr>
      </p:pic>
    </p:spTree>
    <p:extLst>
      <p:ext uri="{BB962C8B-B14F-4D97-AF65-F5344CB8AC3E}">
        <p14:creationId xmlns:p14="http://schemas.microsoft.com/office/powerpoint/2010/main" val="405963851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10544-2AE1-F46B-C2B1-E122724FCF9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6F11DCD-217B-1841-9DB1-C575A90E25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7099" y="-157255"/>
            <a:ext cx="2530548" cy="1181593"/>
          </a:xfrm>
          <a:prstGeom prst="rect">
            <a:avLst/>
          </a:prstGeom>
        </p:spPr>
      </p:pic>
      <p:sp>
        <p:nvSpPr>
          <p:cNvPr id="11" name="Rectangle 10">
            <a:extLst>
              <a:ext uri="{FF2B5EF4-FFF2-40B4-BE49-F238E27FC236}">
                <a16:creationId xmlns:a16="http://schemas.microsoft.com/office/drawing/2014/main" id="{3F2E79F6-E92A-5914-286A-DB2D846612FA}"/>
              </a:ext>
            </a:extLst>
          </p:cNvPr>
          <p:cNvSpPr/>
          <p:nvPr/>
        </p:nvSpPr>
        <p:spPr>
          <a:xfrm>
            <a:off x="0" y="72120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430963A4-3116-4117-D7CA-C3254B9E293B}"/>
              </a:ext>
            </a:extLst>
          </p:cNvPr>
          <p:cNvSpPr txBox="1"/>
          <p:nvPr/>
        </p:nvSpPr>
        <p:spPr>
          <a:xfrm>
            <a:off x="-1877776" y="224647"/>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a:t>
            </a:r>
            <a:r>
              <a:rPr lang="ar-EG" sz="2400"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نظرية الاعتماد على وسائل الإعلام</a:t>
            </a:r>
          </a:p>
        </p:txBody>
      </p:sp>
      <p:sp>
        <p:nvSpPr>
          <p:cNvPr id="5" name="Rectangle: Rounded Corners 4">
            <a:extLst>
              <a:ext uri="{FF2B5EF4-FFF2-40B4-BE49-F238E27FC236}">
                <a16:creationId xmlns:a16="http://schemas.microsoft.com/office/drawing/2014/main" id="{F1DA7D70-BB84-29FD-90F6-3AF575FED063}"/>
              </a:ext>
            </a:extLst>
          </p:cNvPr>
          <p:cNvSpPr/>
          <p:nvPr/>
        </p:nvSpPr>
        <p:spPr>
          <a:xfrm>
            <a:off x="3176336" y="779935"/>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📚الفكرة الأساسية للنظرية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6" name="Rectangle: Rounded Corners 5">
            <a:extLst>
              <a:ext uri="{FF2B5EF4-FFF2-40B4-BE49-F238E27FC236}">
                <a16:creationId xmlns:a16="http://schemas.microsoft.com/office/drawing/2014/main" id="{57F50DC8-3169-36B6-0951-62575C874F8A}"/>
              </a:ext>
            </a:extLst>
          </p:cNvPr>
          <p:cNvSpPr/>
          <p:nvPr/>
        </p:nvSpPr>
        <p:spPr>
          <a:xfrm>
            <a:off x="134352" y="2127961"/>
            <a:ext cx="11923295" cy="59035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"كلما زادت أهمية وسائل الإعلام بالنسبة للفرد في تحقيق أهدافه، زادت قوة تأثيرها عليه."</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Rectangle: Rounded Corners 8">
            <a:extLst>
              <a:ext uri="{FF2B5EF4-FFF2-40B4-BE49-F238E27FC236}">
                <a16:creationId xmlns:a16="http://schemas.microsoft.com/office/drawing/2014/main" id="{C3399F46-F6FB-95C3-9697-AB0989F65C17}"/>
              </a:ext>
            </a:extLst>
          </p:cNvPr>
          <p:cNvSpPr/>
          <p:nvPr/>
        </p:nvSpPr>
        <p:spPr>
          <a:xfrm>
            <a:off x="7290422" y="1505321"/>
            <a:ext cx="4717934"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تقوم النظرية على فكرة مركزية وهي</a:t>
            </a:r>
            <a:r>
              <a:rPr lang="ar-EG" sz="2800" kern="100" dirty="0">
                <a:solidFill>
                  <a:schemeClr val="bg1"/>
                </a:solidFill>
                <a:latin typeface="Calibri" panose="020F0502020204030204" pitchFamily="34" charset="0"/>
                <a:cs typeface="Arial" panose="020B0604020202020204" pitchFamily="34" charset="0"/>
              </a:rPr>
              <a:t>:</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A7FD122B-5EB4-338D-9E8E-6FFD09DD3B6A}"/>
              </a:ext>
            </a:extLst>
          </p:cNvPr>
          <p:cNvSpPr txBox="1"/>
          <p:nvPr/>
        </p:nvSpPr>
        <p:spPr>
          <a:xfrm>
            <a:off x="255119" y="2828835"/>
            <a:ext cx="11923295" cy="1200329"/>
          </a:xfrm>
          <a:prstGeom prst="rect">
            <a:avLst/>
          </a:prstGeom>
          <a:noFill/>
        </p:spPr>
        <p:txBody>
          <a:bodyPr wrap="square">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وهذا يعني أن الجمهور لا يتلقى </a:t>
            </a:r>
            <a:r>
              <a:rPr lang="ar-EG" sz="2400" b="1" kern="0" dirty="0">
                <a:solidFill>
                  <a:srgbClr val="002060"/>
                </a:solidFill>
                <a:latin typeface="Calibri" panose="020F0502020204030204" pitchFamily="34" charset="0"/>
                <a:cs typeface="Calibri" panose="020F0502020204030204" pitchFamily="34" charset="0"/>
              </a:rPr>
              <a:t>المعلومات الإعلامية </a:t>
            </a:r>
            <a:r>
              <a:rPr lang="ar-EG" sz="2400" kern="0" dirty="0">
                <a:solidFill>
                  <a:srgbClr val="002060"/>
                </a:solidFill>
                <a:latin typeface="Calibri" panose="020F0502020204030204" pitchFamily="34" charset="0"/>
                <a:cs typeface="Calibri" panose="020F0502020204030204" pitchFamily="34" charset="0"/>
              </a:rPr>
              <a:t>بشكل سلبي أو عشوائي، بل يختار ويتفاعل مع وسائل الإعلام التي تلبي </a:t>
            </a:r>
            <a:r>
              <a:rPr lang="ar-EG" sz="2400" b="1" kern="0" dirty="0">
                <a:solidFill>
                  <a:srgbClr val="002060"/>
                </a:solidFill>
                <a:latin typeface="Calibri" panose="020F0502020204030204" pitchFamily="34" charset="0"/>
                <a:cs typeface="Calibri" panose="020F0502020204030204" pitchFamily="34" charset="0"/>
              </a:rPr>
              <a:t>حاجاته المعرفية، الاجتماعية، أو السلوكية</a:t>
            </a:r>
            <a:r>
              <a:rPr lang="ar-EG" sz="2400" kern="0" dirty="0">
                <a:solidFill>
                  <a:srgbClr val="002060"/>
                </a:solidFill>
                <a:latin typeface="Calibri" panose="020F0502020204030204" pitchFamily="34" charset="0"/>
                <a:cs typeface="Calibri" panose="020F0502020204030204" pitchFamily="34" charset="0"/>
              </a:rPr>
              <a:t>. وعندما تصبح الوسيلة ذات أهمية عالية للفرد، يرتفع مستوى اعتماده عليها، وبالتالي تزداد درجة تأثير هذه الوسيلة عليه.</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DF23BB9A-0A59-E307-A77B-53D261719C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0875" y="4006474"/>
            <a:ext cx="6897063" cy="5677692"/>
          </a:xfrm>
          <a:prstGeom prst="rect">
            <a:avLst/>
          </a:prstGeom>
        </p:spPr>
      </p:pic>
    </p:spTree>
    <p:extLst>
      <p:ext uri="{BB962C8B-B14F-4D97-AF65-F5344CB8AC3E}">
        <p14:creationId xmlns:p14="http://schemas.microsoft.com/office/powerpoint/2010/main" val="190861391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B7C8FA-855E-F250-C06B-726C90D3C52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2B8D8E2-6A92-5D5F-2C20-EB511D452B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2918" y="-38809"/>
            <a:ext cx="2530548" cy="948930"/>
          </a:xfrm>
          <a:prstGeom prst="rect">
            <a:avLst/>
          </a:prstGeom>
        </p:spPr>
      </p:pic>
      <p:sp>
        <p:nvSpPr>
          <p:cNvPr id="11" name="Rectangle 10">
            <a:extLst>
              <a:ext uri="{FF2B5EF4-FFF2-40B4-BE49-F238E27FC236}">
                <a16:creationId xmlns:a16="http://schemas.microsoft.com/office/drawing/2014/main" id="{57291B00-4C0B-14B1-3FE8-A55DF0D7379C}"/>
              </a:ext>
            </a:extLst>
          </p:cNvPr>
          <p:cNvSpPr/>
          <p:nvPr/>
        </p:nvSpPr>
        <p:spPr>
          <a:xfrm>
            <a:off x="0" y="61452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2" name="TextBox 1">
            <a:extLst>
              <a:ext uri="{FF2B5EF4-FFF2-40B4-BE49-F238E27FC236}">
                <a16:creationId xmlns:a16="http://schemas.microsoft.com/office/drawing/2014/main" id="{92A7EEEE-F268-36AF-1CF6-7F7D0680225B}"/>
              </a:ext>
            </a:extLst>
          </p:cNvPr>
          <p:cNvSpPr txBox="1"/>
          <p:nvPr/>
        </p:nvSpPr>
        <p:spPr>
          <a:xfrm>
            <a:off x="-1794803" y="117984"/>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a:t>
            </a:r>
            <a:r>
              <a:rPr lang="ar-EG" sz="2400"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نظرية الاعتماد على وسائل الإعلام</a:t>
            </a:r>
          </a:p>
        </p:txBody>
      </p:sp>
      <p:sp>
        <p:nvSpPr>
          <p:cNvPr id="5" name="Rectangle: Rounded Corners 4">
            <a:extLst>
              <a:ext uri="{FF2B5EF4-FFF2-40B4-BE49-F238E27FC236}">
                <a16:creationId xmlns:a16="http://schemas.microsoft.com/office/drawing/2014/main" id="{D105A343-3AEE-1FA2-DFAF-045EF6D6815D}"/>
              </a:ext>
            </a:extLst>
          </p:cNvPr>
          <p:cNvSpPr/>
          <p:nvPr/>
        </p:nvSpPr>
        <p:spPr>
          <a:xfrm>
            <a:off x="493295" y="751892"/>
            <a:ext cx="11527807"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 </a:t>
            </a:r>
            <a:r>
              <a:rPr lang="ar-EG" sz="2800" b="1" kern="0" dirty="0">
                <a:effectLst/>
                <a:latin typeface="Segoe UI Emoji" panose="020B0502040204020203" pitchFamily="34" charset="0"/>
                <a:ea typeface="Times New Roman" panose="02020603050405020304" pitchFamily="18" charset="0"/>
                <a:cs typeface="Segoe UI Emoji" panose="020B0502040204020203" pitchFamily="34" charset="0"/>
              </a:rPr>
              <a:t>الإطار النظري لفهم التأثير الإعلامي</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E3B552E1-1ADE-4ED5-21DA-D64772B02BA7}"/>
              </a:ext>
            </a:extLst>
          </p:cNvPr>
          <p:cNvSpPr/>
          <p:nvPr/>
        </p:nvSpPr>
        <p:spPr>
          <a:xfrm>
            <a:off x="228600" y="1526024"/>
            <a:ext cx="11792502" cy="801355"/>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15000"/>
              </a:lnSpc>
              <a:spcAft>
                <a:spcPts val="800"/>
              </a:spcAft>
              <a:buNone/>
            </a:pPr>
            <a:r>
              <a:rPr lang="ar-EG" sz="2400" kern="0" dirty="0">
                <a:solidFill>
                  <a:schemeClr val="bg1"/>
                </a:solidFill>
                <a:latin typeface="Calibri" panose="020F0502020204030204" pitchFamily="34" charset="0"/>
                <a:cs typeface="Calibri" panose="020F0502020204030204" pitchFamily="34" charset="0"/>
              </a:rPr>
              <a:t>توفر النظرية إطارًا لفهم كيف ولماذا يختلف تأثير الإعلام باختلاف الظروف والمواقف التي يمر بها المجتمع أو الفرد، إذ تركز على أن:</a:t>
            </a:r>
          </a:p>
        </p:txBody>
      </p:sp>
      <p:sp>
        <p:nvSpPr>
          <p:cNvPr id="15" name="TextBox 14">
            <a:extLst>
              <a:ext uri="{FF2B5EF4-FFF2-40B4-BE49-F238E27FC236}">
                <a16:creationId xmlns:a16="http://schemas.microsoft.com/office/drawing/2014/main" id="{D5744128-5345-43A2-3A2F-56623DAD0C42}"/>
              </a:ext>
            </a:extLst>
          </p:cNvPr>
          <p:cNvSpPr txBox="1"/>
          <p:nvPr/>
        </p:nvSpPr>
        <p:spPr>
          <a:xfrm>
            <a:off x="5005138" y="2610255"/>
            <a:ext cx="7015964" cy="3252172"/>
          </a:xfrm>
          <a:prstGeom prst="rect">
            <a:avLst/>
          </a:prstGeom>
          <a:noFill/>
        </p:spPr>
        <p:txBody>
          <a:bodyPr wrap="square">
            <a:spAutoFit/>
          </a:bodyPr>
          <a:lstStyle/>
          <a:p>
            <a:pPr marL="342900" marR="0" indent="-342900" algn="just" rtl="1">
              <a:spcAft>
                <a:spcPts val="800"/>
              </a:spcAft>
              <a:buFont typeface="Wingdings" panose="05000000000000000000" pitchFamily="2" charset="2"/>
              <a:buChar char="§"/>
            </a:pPr>
            <a:r>
              <a:rPr lang="ar-EG" sz="2400" b="1" kern="0" dirty="0">
                <a:solidFill>
                  <a:srgbClr val="002060"/>
                </a:solidFill>
                <a:latin typeface="Calibri" panose="020F0502020204030204" pitchFamily="34" charset="0"/>
                <a:cs typeface="Calibri" panose="020F0502020204030204" pitchFamily="34" charset="0"/>
              </a:rPr>
              <a:t>درجة الاعتماد على الإعلام </a:t>
            </a:r>
            <a:r>
              <a:rPr lang="ar-EG" sz="2400" kern="0" dirty="0">
                <a:solidFill>
                  <a:srgbClr val="002060"/>
                </a:solidFill>
                <a:latin typeface="Calibri" panose="020F0502020204030204" pitchFamily="34" charset="0"/>
                <a:cs typeface="Calibri" panose="020F0502020204030204" pitchFamily="34" charset="0"/>
              </a:rPr>
              <a:t>تتغير وفقًا للسياق الاجتماعي والسياسي والاقتصادي.</a:t>
            </a:r>
          </a:p>
          <a:p>
            <a:pPr marL="342900" marR="0" indent="-342900" algn="just" rtl="1">
              <a:spcAft>
                <a:spcPts val="800"/>
              </a:spcAft>
              <a:buFont typeface="Wingdings" panose="05000000000000000000" pitchFamily="2" charset="2"/>
              <a:buChar char="§"/>
            </a:pPr>
            <a:r>
              <a:rPr lang="ar-EG" sz="2400" kern="0" dirty="0">
                <a:solidFill>
                  <a:srgbClr val="002060"/>
                </a:solidFill>
                <a:latin typeface="Calibri" panose="020F0502020204030204" pitchFamily="34" charset="0"/>
                <a:cs typeface="Calibri" panose="020F0502020204030204" pitchFamily="34" charset="0"/>
              </a:rPr>
              <a:t> في حالات معينة مثل </a:t>
            </a:r>
            <a:r>
              <a:rPr lang="ar-EG" sz="2400" b="1" kern="0" dirty="0">
                <a:solidFill>
                  <a:srgbClr val="002060"/>
                </a:solidFill>
                <a:latin typeface="Calibri" panose="020F0502020204030204" pitchFamily="34" charset="0"/>
                <a:cs typeface="Calibri" panose="020F0502020204030204" pitchFamily="34" charset="0"/>
              </a:rPr>
              <a:t>الكوارث، الأزمات السياسية، الحملات الانتخابية</a:t>
            </a:r>
            <a:r>
              <a:rPr lang="ar-EG" sz="2400" kern="0" dirty="0">
                <a:solidFill>
                  <a:srgbClr val="002060"/>
                </a:solidFill>
                <a:latin typeface="Calibri" panose="020F0502020204030204" pitchFamily="34" charset="0"/>
                <a:cs typeface="Calibri" panose="020F0502020204030204" pitchFamily="34" charset="0"/>
              </a:rPr>
              <a:t>، أو الأوقات التي يسود فيها </a:t>
            </a:r>
            <a:r>
              <a:rPr lang="ar-EG" sz="2400" b="1" kern="0" dirty="0">
                <a:solidFill>
                  <a:srgbClr val="002060"/>
                </a:solidFill>
                <a:latin typeface="Calibri" panose="020F0502020204030204" pitchFamily="34" charset="0"/>
                <a:cs typeface="Calibri" panose="020F0502020204030204" pitchFamily="34" charset="0"/>
              </a:rPr>
              <a:t>الغموض وعدم اليقين</a:t>
            </a:r>
            <a:r>
              <a:rPr lang="ar-EG" sz="2400" kern="0" dirty="0">
                <a:solidFill>
                  <a:srgbClr val="002060"/>
                </a:solidFill>
                <a:latin typeface="Calibri" panose="020F0502020204030204" pitchFamily="34" charset="0"/>
                <a:cs typeface="Calibri" panose="020F0502020204030204" pitchFamily="34" charset="0"/>
              </a:rPr>
              <a:t>، يلجأ الناس بشكل أكبر إلى وسائل الإعلام طلبًا للمعلومات والتفسير والتوجيه.</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بهذا الشكل، </a:t>
            </a:r>
            <a:r>
              <a:rPr lang="ar-EG" sz="2400" b="1" kern="0" dirty="0">
                <a:solidFill>
                  <a:srgbClr val="002060"/>
                </a:solidFill>
                <a:latin typeface="Calibri" panose="020F0502020204030204" pitchFamily="34" charset="0"/>
                <a:cs typeface="Calibri" panose="020F0502020204030204" pitchFamily="34" charset="0"/>
              </a:rPr>
              <a:t>يصبح الإعلام مصدرًا حيويًا لفهم الواقع وتفسيره</a:t>
            </a:r>
            <a:r>
              <a:rPr lang="ar-EG" sz="2400" kern="0" dirty="0">
                <a:solidFill>
                  <a:srgbClr val="002060"/>
                </a:solidFill>
                <a:latin typeface="Calibri" panose="020F0502020204030204" pitchFamily="34" charset="0"/>
                <a:cs typeface="Calibri" panose="020F0502020204030204" pitchFamily="34" charset="0"/>
              </a:rPr>
              <a:t>، وهو ما يعزز من قوة تأثيره على الأفراد والمجتمع.</a:t>
            </a:r>
          </a:p>
        </p:txBody>
      </p:sp>
      <p:pic>
        <p:nvPicPr>
          <p:cNvPr id="6" name="Picture 5">
            <a:extLst>
              <a:ext uri="{FF2B5EF4-FFF2-40B4-BE49-F238E27FC236}">
                <a16:creationId xmlns:a16="http://schemas.microsoft.com/office/drawing/2014/main" id="{5C1D4BB0-9F0A-B800-17B4-785B2D984B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2789" y="2610255"/>
            <a:ext cx="4742349" cy="7535016"/>
          </a:xfrm>
          <a:prstGeom prst="rect">
            <a:avLst/>
          </a:prstGeom>
        </p:spPr>
      </p:pic>
    </p:spTree>
    <p:extLst>
      <p:ext uri="{BB962C8B-B14F-4D97-AF65-F5344CB8AC3E}">
        <p14:creationId xmlns:p14="http://schemas.microsoft.com/office/powerpoint/2010/main" val="106897753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D8105-1805-C767-563A-BD24A1A729C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1CC8F0F-EA2B-961D-411B-6D358BA584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58733" y="87069"/>
            <a:ext cx="2530548" cy="1181593"/>
          </a:xfrm>
          <a:prstGeom prst="rect">
            <a:avLst/>
          </a:prstGeom>
        </p:spPr>
      </p:pic>
      <p:sp>
        <p:nvSpPr>
          <p:cNvPr id="11" name="Rectangle 10">
            <a:extLst>
              <a:ext uri="{FF2B5EF4-FFF2-40B4-BE49-F238E27FC236}">
                <a16:creationId xmlns:a16="http://schemas.microsoft.com/office/drawing/2014/main" id="{458D9336-2155-5729-B3A6-3229DD10CE22}"/>
              </a:ext>
            </a:extLst>
          </p:cNvPr>
          <p:cNvSpPr/>
          <p:nvPr/>
        </p:nvSpPr>
        <p:spPr>
          <a:xfrm flipV="1">
            <a:off x="45499" y="74213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5" name="Rectangle: Rounded Corners 4">
            <a:extLst>
              <a:ext uri="{FF2B5EF4-FFF2-40B4-BE49-F238E27FC236}">
                <a16:creationId xmlns:a16="http://schemas.microsoft.com/office/drawing/2014/main" id="{BC075B36-72E2-7589-6B6A-9610162636E6}"/>
              </a:ext>
            </a:extLst>
          </p:cNvPr>
          <p:cNvSpPr/>
          <p:nvPr/>
        </p:nvSpPr>
        <p:spPr>
          <a:xfrm>
            <a:off x="2436343" y="787856"/>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effectLst/>
                <a:latin typeface="Segoe UI Emoji" panose="020B0502040204020203" pitchFamily="34" charset="0"/>
                <a:ea typeface="Times New Roman" panose="02020603050405020304" pitchFamily="18" charset="0"/>
                <a:cs typeface="Segoe UI Emoji" panose="020B0502040204020203" pitchFamily="34" charset="0"/>
              </a:rPr>
              <a:t>📚أهمية نظرية الاعتماد على وسائل الإعلام</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B4B3DA98-9496-7AB7-A083-F11F52931070}"/>
              </a:ext>
            </a:extLst>
          </p:cNvPr>
          <p:cNvSpPr txBox="1"/>
          <p:nvPr/>
        </p:nvSpPr>
        <p:spPr>
          <a:xfrm>
            <a:off x="-1841019" y="326191"/>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a:t>
            </a:r>
            <a:r>
              <a:rPr lang="ar-EG" sz="2400"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نظرية الاعتماد على وسائل الإعلام</a:t>
            </a:r>
          </a:p>
        </p:txBody>
      </p:sp>
      <p:sp>
        <p:nvSpPr>
          <p:cNvPr id="14" name="TextBox 13">
            <a:extLst>
              <a:ext uri="{FF2B5EF4-FFF2-40B4-BE49-F238E27FC236}">
                <a16:creationId xmlns:a16="http://schemas.microsoft.com/office/drawing/2014/main" id="{61ACA59C-AAF0-3583-FBCD-2B88F53218D2}"/>
              </a:ext>
            </a:extLst>
          </p:cNvPr>
          <p:cNvSpPr txBox="1"/>
          <p:nvPr/>
        </p:nvSpPr>
        <p:spPr>
          <a:xfrm>
            <a:off x="5356523" y="1749469"/>
            <a:ext cx="6314645" cy="3359061"/>
          </a:xfrm>
          <a:prstGeom prst="rect">
            <a:avLst/>
          </a:prstGeom>
          <a:noFill/>
        </p:spPr>
        <p:txBody>
          <a:bodyPr wrap="square">
            <a:spAutoFit/>
          </a:bodyPr>
          <a:lstStyle/>
          <a:p>
            <a:pPr algn="just" rtl="1">
              <a:lnSpc>
                <a:spcPct val="150000"/>
              </a:lnSpc>
              <a:buNone/>
            </a:pPr>
            <a:r>
              <a:rPr lang="ar-EG" sz="2400" kern="0" dirty="0">
                <a:solidFill>
                  <a:srgbClr val="002060"/>
                </a:solidFill>
                <a:latin typeface="Calibri" panose="020F0502020204030204" pitchFamily="34" charset="0"/>
                <a:cs typeface="Calibri" panose="020F0502020204030204" pitchFamily="34" charset="0"/>
              </a:rPr>
              <a:t>تُبرز </a:t>
            </a:r>
            <a:r>
              <a:rPr lang="ar-EG" sz="2400" b="1" kern="0" dirty="0">
                <a:solidFill>
                  <a:srgbClr val="002060"/>
                </a:solidFill>
                <a:latin typeface="Calibri" panose="020F0502020204030204" pitchFamily="34" charset="0"/>
                <a:cs typeface="Calibri" panose="020F0502020204030204" pitchFamily="34" charset="0"/>
              </a:rPr>
              <a:t>نظرية الاعتماد </a:t>
            </a:r>
            <a:r>
              <a:rPr lang="ar-EG" sz="2400" kern="0" dirty="0">
                <a:solidFill>
                  <a:srgbClr val="002060"/>
                </a:solidFill>
                <a:latin typeface="Calibri" panose="020F0502020204030204" pitchFamily="34" charset="0"/>
                <a:cs typeface="Calibri" panose="020F0502020204030204" pitchFamily="34" charset="0"/>
              </a:rPr>
              <a:t>أهمية السياق في تفسير تأثير وسائل الإعلام، فهي لا تقتصر على وصف </a:t>
            </a:r>
            <a:r>
              <a:rPr lang="ar-EG" sz="2400" b="1" kern="0" dirty="0">
                <a:solidFill>
                  <a:srgbClr val="002060"/>
                </a:solidFill>
                <a:latin typeface="Calibri" panose="020F0502020204030204" pitchFamily="34" charset="0"/>
                <a:cs typeface="Calibri" panose="020F0502020204030204" pitchFamily="34" charset="0"/>
              </a:rPr>
              <a:t>الآليات الإعلامية </a:t>
            </a:r>
            <a:r>
              <a:rPr lang="ar-EG" sz="2400" kern="0" dirty="0">
                <a:solidFill>
                  <a:srgbClr val="002060"/>
                </a:solidFill>
                <a:latin typeface="Calibri" panose="020F0502020204030204" pitchFamily="34" charset="0"/>
                <a:cs typeface="Calibri" panose="020F0502020204030204" pitchFamily="34" charset="0"/>
              </a:rPr>
              <a:t>فقط، بل تدمج فهم حاجات الجمهور وظروف النظام الاجتماعي كعوامل مؤثرة على </a:t>
            </a:r>
            <a:r>
              <a:rPr lang="ar-EG" sz="2400" b="1" kern="0" dirty="0">
                <a:solidFill>
                  <a:srgbClr val="002060"/>
                </a:solidFill>
                <a:latin typeface="Calibri" panose="020F0502020204030204" pitchFamily="34" charset="0"/>
                <a:cs typeface="Calibri" panose="020F0502020204030204" pitchFamily="34" charset="0"/>
              </a:rPr>
              <a:t>درجة الاعتماد </a:t>
            </a:r>
            <a:r>
              <a:rPr lang="ar-EG" sz="2400" kern="0" dirty="0">
                <a:solidFill>
                  <a:srgbClr val="002060"/>
                </a:solidFill>
                <a:latin typeface="Calibri" panose="020F0502020204030204" pitchFamily="34" charset="0"/>
                <a:cs typeface="Calibri" panose="020F0502020204030204" pitchFamily="34" charset="0"/>
              </a:rPr>
              <a:t>وبالتالي على </a:t>
            </a:r>
            <a:r>
              <a:rPr lang="ar-EG" sz="2400" b="1" kern="0" dirty="0">
                <a:solidFill>
                  <a:srgbClr val="002060"/>
                </a:solidFill>
                <a:latin typeface="Calibri" panose="020F0502020204030204" pitchFamily="34" charset="0"/>
                <a:cs typeface="Calibri" panose="020F0502020204030204" pitchFamily="34" charset="0"/>
              </a:rPr>
              <a:t>قوة تأثير الإعلام</a:t>
            </a:r>
            <a:r>
              <a:rPr lang="ar-EG" sz="2400" kern="0" dirty="0">
                <a:solidFill>
                  <a:srgbClr val="002060"/>
                </a:solidFill>
                <a:latin typeface="Calibri" panose="020F0502020204030204" pitchFamily="34" charset="0"/>
                <a:cs typeface="Calibri" panose="020F0502020204030204" pitchFamily="34" charset="0"/>
              </a:rPr>
              <a:t>. هذا يجعل </a:t>
            </a:r>
            <a:r>
              <a:rPr lang="ar-EG" sz="2400" b="1" kern="0" dirty="0">
                <a:solidFill>
                  <a:srgbClr val="002060"/>
                </a:solidFill>
                <a:latin typeface="Calibri" panose="020F0502020204030204" pitchFamily="34" charset="0"/>
                <a:cs typeface="Calibri" panose="020F0502020204030204" pitchFamily="34" charset="0"/>
              </a:rPr>
              <a:t>النظرية ديناميكية </a:t>
            </a:r>
            <a:r>
              <a:rPr lang="ar-EG" sz="2400" kern="0" dirty="0">
                <a:solidFill>
                  <a:srgbClr val="002060"/>
                </a:solidFill>
                <a:latin typeface="Calibri" panose="020F0502020204030204" pitchFamily="34" charset="0"/>
                <a:cs typeface="Calibri" panose="020F0502020204030204" pitchFamily="34" charset="0"/>
              </a:rPr>
              <a:t>وقادرة على تفسير التغيرات في التأثير الإعلامي بحسب ظروف المجتمع المختلفة.</a:t>
            </a:r>
          </a:p>
        </p:txBody>
      </p:sp>
      <p:pic>
        <p:nvPicPr>
          <p:cNvPr id="4" name="Picture 3">
            <a:extLst>
              <a:ext uri="{FF2B5EF4-FFF2-40B4-BE49-F238E27FC236}">
                <a16:creationId xmlns:a16="http://schemas.microsoft.com/office/drawing/2014/main" id="{30373488-3A22-03B6-CDDC-FB0517C63F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537" y="1600201"/>
            <a:ext cx="5005863" cy="9205138"/>
          </a:xfrm>
          <a:prstGeom prst="rect">
            <a:avLst/>
          </a:prstGeom>
        </p:spPr>
      </p:pic>
    </p:spTree>
    <p:extLst>
      <p:ext uri="{BB962C8B-B14F-4D97-AF65-F5344CB8AC3E}">
        <p14:creationId xmlns:p14="http://schemas.microsoft.com/office/powerpoint/2010/main" val="267756935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B03E4-58D4-2B2E-4DA4-FEC5FEC46B2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9C59E3A-12DC-8DB9-0EBB-19195A4970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0000" y="-94080"/>
            <a:ext cx="2530548" cy="1181593"/>
          </a:xfrm>
          <a:prstGeom prst="rect">
            <a:avLst/>
          </a:prstGeom>
        </p:spPr>
      </p:pic>
      <p:sp>
        <p:nvSpPr>
          <p:cNvPr id="11" name="Rectangle 10">
            <a:extLst>
              <a:ext uri="{FF2B5EF4-FFF2-40B4-BE49-F238E27FC236}">
                <a16:creationId xmlns:a16="http://schemas.microsoft.com/office/drawing/2014/main" id="{5BD89AE7-89A8-9970-16E5-6B7AA1FE9659}"/>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5" name="Rectangle: Rounded Corners 4">
            <a:extLst>
              <a:ext uri="{FF2B5EF4-FFF2-40B4-BE49-F238E27FC236}">
                <a16:creationId xmlns:a16="http://schemas.microsoft.com/office/drawing/2014/main" id="{3C42730A-4A76-67B2-15D7-D30B24013C03}"/>
              </a:ext>
            </a:extLst>
          </p:cNvPr>
          <p:cNvSpPr/>
          <p:nvPr/>
        </p:nvSpPr>
        <p:spPr>
          <a:xfrm>
            <a:off x="1906954" y="759716"/>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effectLst/>
                <a:latin typeface="Segoe UI Emoji" panose="020B0502040204020203" pitchFamily="34" charset="0"/>
                <a:ea typeface="Times New Roman" panose="02020603050405020304" pitchFamily="18" charset="0"/>
                <a:cs typeface="Segoe UI Emoji" panose="020B0502040204020203" pitchFamily="34" charset="0"/>
              </a:rPr>
              <a:t>📚فروض نظرية الاعتماد على وسائل الإعلام</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FF68C0BB-D39E-BE02-AAF6-E757A360B106}"/>
              </a:ext>
            </a:extLst>
          </p:cNvPr>
          <p:cNvSpPr/>
          <p:nvPr/>
        </p:nvSpPr>
        <p:spPr>
          <a:xfrm>
            <a:off x="9271543" y="3197621"/>
            <a:ext cx="2700375"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الفرضية الأولي: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Rectangle: Rounded Corners 7">
            <a:extLst>
              <a:ext uri="{FF2B5EF4-FFF2-40B4-BE49-F238E27FC236}">
                <a16:creationId xmlns:a16="http://schemas.microsoft.com/office/drawing/2014/main" id="{2EC55F4F-F863-EA97-715C-FEF86C57A621}"/>
              </a:ext>
            </a:extLst>
          </p:cNvPr>
          <p:cNvSpPr/>
          <p:nvPr/>
        </p:nvSpPr>
        <p:spPr>
          <a:xfrm>
            <a:off x="4283241" y="3197622"/>
            <a:ext cx="4853893" cy="590356"/>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 الاعتماد على وسائل الإعلام كمتطلب أساسي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850D38C1-2924-FA62-89D0-E11CA9BBE35D}"/>
              </a:ext>
            </a:extLst>
          </p:cNvPr>
          <p:cNvSpPr txBox="1"/>
          <p:nvPr/>
        </p:nvSpPr>
        <p:spPr>
          <a:xfrm>
            <a:off x="-1654937" y="201087"/>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68CAA397-27E0-D7C8-D345-B527369CFD6E}"/>
              </a:ext>
            </a:extLst>
          </p:cNvPr>
          <p:cNvSpPr txBox="1"/>
          <p:nvPr/>
        </p:nvSpPr>
        <p:spPr>
          <a:xfrm>
            <a:off x="463717" y="1415310"/>
            <a:ext cx="11563420" cy="1694695"/>
          </a:xfrm>
          <a:prstGeom prst="rect">
            <a:avLst/>
          </a:prstGeom>
          <a:noFill/>
        </p:spPr>
        <p:txBody>
          <a:bodyPr wrap="square">
            <a:spAutoFit/>
          </a:bodyPr>
          <a:lstStyle/>
          <a:p>
            <a:pPr algn="just" rtl="1">
              <a:lnSpc>
                <a:spcPct val="150000"/>
              </a:lnSpc>
              <a:buNone/>
            </a:pPr>
            <a:r>
              <a:rPr lang="ar-EG" sz="2400" kern="0" dirty="0">
                <a:solidFill>
                  <a:srgbClr val="002060"/>
                </a:solidFill>
                <a:latin typeface="Calibri" panose="020F0502020204030204" pitchFamily="34" charset="0"/>
                <a:cs typeface="Calibri" panose="020F0502020204030204" pitchFamily="34" charset="0"/>
              </a:rPr>
              <a:t>      تُعتبر </a:t>
            </a:r>
            <a:r>
              <a:rPr lang="ar-EG" sz="2400" b="1" kern="0" dirty="0">
                <a:solidFill>
                  <a:srgbClr val="002060"/>
                </a:solidFill>
                <a:latin typeface="Calibri" panose="020F0502020204030204" pitchFamily="34" charset="0"/>
                <a:cs typeface="Calibri" panose="020F0502020204030204" pitchFamily="34" charset="0"/>
              </a:rPr>
              <a:t>نظرية الاعتماد على وسائل الإعلام </a:t>
            </a:r>
            <a:r>
              <a:rPr lang="ar-EG" sz="2400" kern="0" dirty="0">
                <a:solidFill>
                  <a:srgbClr val="002060"/>
                </a:solidFill>
                <a:latin typeface="Calibri" panose="020F0502020204030204" pitchFamily="34" charset="0"/>
                <a:cs typeface="Calibri" panose="020F0502020204030204" pitchFamily="34" charset="0"/>
              </a:rPr>
              <a:t>من </a:t>
            </a:r>
            <a:r>
              <a:rPr lang="ar-EG" sz="2400" b="1" kern="0" dirty="0">
                <a:solidFill>
                  <a:srgbClr val="002060"/>
                </a:solidFill>
                <a:latin typeface="Calibri" panose="020F0502020204030204" pitchFamily="34" charset="0"/>
                <a:cs typeface="Calibri" panose="020F0502020204030204" pitchFamily="34" charset="0"/>
              </a:rPr>
              <a:t>النظريات الأساسية </a:t>
            </a:r>
            <a:r>
              <a:rPr lang="ar-EG" sz="2400" kern="0" dirty="0">
                <a:solidFill>
                  <a:srgbClr val="002060"/>
                </a:solidFill>
                <a:latin typeface="Calibri" panose="020F0502020204030204" pitchFamily="34" charset="0"/>
                <a:cs typeface="Calibri" panose="020F0502020204030204" pitchFamily="34" charset="0"/>
              </a:rPr>
              <a:t>في فهم العلاقة المعقدة بين الجمهور ووسائل الإعلام، حيث ترتكز النظرية على مجموعة من </a:t>
            </a:r>
            <a:r>
              <a:rPr lang="ar-EG" sz="2400" b="1" kern="0" dirty="0">
                <a:solidFill>
                  <a:srgbClr val="002060"/>
                </a:solidFill>
                <a:latin typeface="Calibri" panose="020F0502020204030204" pitchFamily="34" charset="0"/>
                <a:cs typeface="Calibri" panose="020F0502020204030204" pitchFamily="34" charset="0"/>
              </a:rPr>
              <a:t>الفروض الجوهرية </a:t>
            </a:r>
            <a:r>
              <a:rPr lang="ar-EG" sz="2400" kern="0" dirty="0">
                <a:solidFill>
                  <a:srgbClr val="002060"/>
                </a:solidFill>
                <a:latin typeface="Calibri" panose="020F0502020204030204" pitchFamily="34" charset="0"/>
                <a:cs typeface="Calibri" panose="020F0502020204030204" pitchFamily="34" charset="0"/>
              </a:rPr>
              <a:t>التي توضح كيفية تأثير وسائل الإعلام على الأفراد والمجتمع من خلال درجة اعتمادهم عليها. وفيما يلي عرض مفصل لهذه الفروض:</a:t>
            </a:r>
            <a:endParaRPr lang="en-US" sz="2400" kern="0" dirty="0">
              <a:solidFill>
                <a:srgbClr val="00206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4FC9667B-3FD8-7328-97FE-1859FBC4034B}"/>
              </a:ext>
            </a:extLst>
          </p:cNvPr>
          <p:cNvSpPr txBox="1"/>
          <p:nvPr/>
        </p:nvSpPr>
        <p:spPr>
          <a:xfrm>
            <a:off x="5075823" y="3965362"/>
            <a:ext cx="6876046" cy="2677656"/>
          </a:xfrm>
          <a:prstGeom prst="rect">
            <a:avLst/>
          </a:prstGeom>
          <a:noFill/>
        </p:spPr>
        <p:txBody>
          <a:bodyPr wrap="square">
            <a:spAutoFit/>
          </a:bodyPr>
          <a:lstStyle/>
          <a:p>
            <a:pPr algn="just" rtl="1"/>
            <a:r>
              <a:rPr lang="ar-EG" sz="2400" kern="0" dirty="0">
                <a:solidFill>
                  <a:srgbClr val="002060"/>
                </a:solidFill>
                <a:latin typeface="Calibri" panose="020F0502020204030204" pitchFamily="34" charset="0"/>
                <a:cs typeface="Calibri" panose="020F0502020204030204" pitchFamily="34" charset="0"/>
              </a:rPr>
              <a:t>يفترض هذا الفرض أن الأفراد يعتمدون على وسائل الإعلام </a:t>
            </a:r>
            <a:r>
              <a:rPr lang="ar-EG" sz="2400" b="1" kern="0" dirty="0">
                <a:solidFill>
                  <a:srgbClr val="002060"/>
                </a:solidFill>
                <a:latin typeface="Calibri" panose="020F0502020204030204" pitchFamily="34" charset="0"/>
                <a:cs typeface="Calibri" panose="020F0502020204030204" pitchFamily="34" charset="0"/>
              </a:rPr>
              <a:t>لتلبية احتياجاتهم المعلوماتية والمعرفية، وكذلك النفسية والترفيهية</a:t>
            </a:r>
            <a:r>
              <a:rPr lang="ar-EG" sz="2400" kern="0" dirty="0">
                <a:solidFill>
                  <a:srgbClr val="002060"/>
                </a:solidFill>
                <a:latin typeface="Calibri" panose="020F0502020204030204" pitchFamily="34" charset="0"/>
                <a:cs typeface="Calibri" panose="020F0502020204030204" pitchFamily="34" charset="0"/>
              </a:rPr>
              <a:t>. فوسائل الإعلام تمثل المصدر الرئيسي الذي يعتمد عليه الناس لفهم الأحداث المحيطة بهم، اتخاذ القرارات، والحصول على التوجيه الاجتماعي. ويزداد هذا الاعتماد في حالات </a:t>
            </a:r>
            <a:r>
              <a:rPr lang="ar-EG" sz="2400" b="1" kern="0" dirty="0">
                <a:solidFill>
                  <a:srgbClr val="002060"/>
                </a:solidFill>
                <a:latin typeface="Calibri" panose="020F0502020204030204" pitchFamily="34" charset="0"/>
                <a:cs typeface="Calibri" panose="020F0502020204030204" pitchFamily="34" charset="0"/>
              </a:rPr>
              <a:t>نقص المعلومات المباشرة </a:t>
            </a:r>
            <a:r>
              <a:rPr lang="ar-EG" sz="2400" kern="0" dirty="0">
                <a:solidFill>
                  <a:srgbClr val="002060"/>
                </a:solidFill>
                <a:latin typeface="Calibri" panose="020F0502020204030204" pitchFamily="34" charset="0"/>
                <a:cs typeface="Calibri" panose="020F0502020204030204" pitchFamily="34" charset="0"/>
              </a:rPr>
              <a:t>أو في </a:t>
            </a:r>
            <a:r>
              <a:rPr lang="ar-EG" sz="2400" b="1" kern="0" dirty="0">
                <a:solidFill>
                  <a:srgbClr val="002060"/>
                </a:solidFill>
                <a:latin typeface="Calibri" panose="020F0502020204030204" pitchFamily="34" charset="0"/>
                <a:cs typeface="Calibri" panose="020F0502020204030204" pitchFamily="34" charset="0"/>
              </a:rPr>
              <a:t>البيئات الاجتماعية المعقدة </a:t>
            </a:r>
            <a:r>
              <a:rPr lang="ar-EG" sz="2400" kern="0" dirty="0">
                <a:solidFill>
                  <a:srgbClr val="002060"/>
                </a:solidFill>
                <a:latin typeface="Calibri" panose="020F0502020204030204" pitchFamily="34" charset="0"/>
                <a:cs typeface="Calibri" panose="020F0502020204030204" pitchFamily="34" charset="0"/>
              </a:rPr>
              <a:t>التي يصعب فيها الحصول على البيانات بدقة من المصادر الأخرى</a:t>
            </a:r>
            <a:r>
              <a:rPr lang="ar-EG" dirty="0"/>
              <a:t>.</a:t>
            </a:r>
            <a:endParaRPr lang="en-US" dirty="0"/>
          </a:p>
        </p:txBody>
      </p:sp>
      <p:pic>
        <p:nvPicPr>
          <p:cNvPr id="14" name="Picture 13">
            <a:extLst>
              <a:ext uri="{FF2B5EF4-FFF2-40B4-BE49-F238E27FC236}">
                <a16:creationId xmlns:a16="http://schemas.microsoft.com/office/drawing/2014/main" id="{93EB44F9-B58F-67B3-0004-0F938BA73E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205" y="3110005"/>
            <a:ext cx="4148832" cy="7035826"/>
          </a:xfrm>
          <a:prstGeom prst="rect">
            <a:avLst/>
          </a:prstGeom>
        </p:spPr>
      </p:pic>
    </p:spTree>
    <p:extLst>
      <p:ext uri="{BB962C8B-B14F-4D97-AF65-F5344CB8AC3E}">
        <p14:creationId xmlns:p14="http://schemas.microsoft.com/office/powerpoint/2010/main" val="379907517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E6551-BC44-7030-792A-7A8F7DD615F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6CC026B-8ED3-5F37-6BEA-2B7E3A66BB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3500" y="-16967"/>
            <a:ext cx="2215503" cy="880864"/>
          </a:xfrm>
          <a:prstGeom prst="rect">
            <a:avLst/>
          </a:prstGeom>
        </p:spPr>
      </p:pic>
      <p:sp>
        <p:nvSpPr>
          <p:cNvPr id="11" name="Rectangle 10">
            <a:extLst>
              <a:ext uri="{FF2B5EF4-FFF2-40B4-BE49-F238E27FC236}">
                <a16:creationId xmlns:a16="http://schemas.microsoft.com/office/drawing/2014/main" id="{90EE576D-70A1-9AD9-53ED-03065A9AC541}"/>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60320EB0-2AB2-92AB-6022-A496F4E57239}"/>
              </a:ext>
            </a:extLst>
          </p:cNvPr>
          <p:cNvSpPr txBox="1"/>
          <p:nvPr/>
        </p:nvSpPr>
        <p:spPr>
          <a:xfrm>
            <a:off x="-1330066" y="192632"/>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5D7567FE-AE12-7368-683E-694607406406}"/>
              </a:ext>
            </a:extLst>
          </p:cNvPr>
          <p:cNvSpPr/>
          <p:nvPr/>
        </p:nvSpPr>
        <p:spPr>
          <a:xfrm>
            <a:off x="1906954" y="759716"/>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effectLst/>
                <a:latin typeface="Segoe UI Emoji" panose="020B0502040204020203" pitchFamily="34" charset="0"/>
                <a:ea typeface="Times New Roman" panose="02020603050405020304" pitchFamily="18" charset="0"/>
                <a:cs typeface="Segoe UI Emoji" panose="020B0502040204020203" pitchFamily="34" charset="0"/>
              </a:rPr>
              <a:t>📚فرضيات نظرية الاعتماد على وسائل الإعلام</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3F964A5F-9383-CD32-A2CC-DC1F99B6A8D8}"/>
              </a:ext>
            </a:extLst>
          </p:cNvPr>
          <p:cNvSpPr/>
          <p:nvPr/>
        </p:nvSpPr>
        <p:spPr>
          <a:xfrm>
            <a:off x="9378628" y="1415310"/>
            <a:ext cx="2700375"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الفرضية الثانية: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8" name="Rectangle: Rounded Corners 7">
            <a:extLst>
              <a:ext uri="{FF2B5EF4-FFF2-40B4-BE49-F238E27FC236}">
                <a16:creationId xmlns:a16="http://schemas.microsoft.com/office/drawing/2014/main" id="{68B415DC-7FB6-2FD6-38A4-459615C2086F}"/>
              </a:ext>
            </a:extLst>
          </p:cNvPr>
          <p:cNvSpPr/>
          <p:nvPr/>
        </p:nvSpPr>
        <p:spPr>
          <a:xfrm>
            <a:off x="967796" y="1856525"/>
            <a:ext cx="831667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a:solidFill>
                  <a:schemeClr val="bg1"/>
                </a:solidFill>
                <a:latin typeface="Calibri" panose="020F0502020204030204" pitchFamily="34" charset="0"/>
                <a:cs typeface="Calibri" panose="020F0502020204030204" pitchFamily="34" charset="0"/>
              </a:rPr>
              <a:t>علاقة ثلاثية الأبعاد بين الجمهور ووسائل الإعلام والنظام الاجتماعي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2BFE37A1-825D-EAE8-896D-A61F2EE3279F}"/>
              </a:ext>
            </a:extLst>
          </p:cNvPr>
          <p:cNvSpPr txBox="1"/>
          <p:nvPr/>
        </p:nvSpPr>
        <p:spPr>
          <a:xfrm>
            <a:off x="5132973" y="2765034"/>
            <a:ext cx="6761746" cy="3913059"/>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تشدد النظرية على أن </a:t>
            </a:r>
            <a:r>
              <a:rPr lang="ar-EG" sz="2400" b="1" kern="0" dirty="0">
                <a:solidFill>
                  <a:srgbClr val="002060"/>
                </a:solidFill>
                <a:latin typeface="Calibri" panose="020F0502020204030204" pitchFamily="34" charset="0"/>
                <a:cs typeface="Calibri" panose="020F0502020204030204" pitchFamily="34" charset="0"/>
              </a:rPr>
              <a:t>الاعتماد على وسائل الإعلام </a:t>
            </a:r>
            <a:r>
              <a:rPr lang="ar-EG" sz="2400" kern="0" dirty="0">
                <a:solidFill>
                  <a:srgbClr val="002060"/>
                </a:solidFill>
                <a:latin typeface="Calibri" panose="020F0502020204030204" pitchFamily="34" charset="0"/>
                <a:cs typeface="Calibri" panose="020F0502020204030204" pitchFamily="34" charset="0"/>
              </a:rPr>
              <a:t>لا يحدث بمعزل عن السياق الاجتماعي والسياسي المحيط، بل هو نتاج تفاعل ديناميكي بين ثلاثة أطراف رئيسية</a:t>
            </a:r>
            <a:r>
              <a:rPr lang="ar-EG" sz="2400" b="1" kern="0" dirty="0">
                <a:solidFill>
                  <a:srgbClr val="002060"/>
                </a:solidFill>
                <a:latin typeface="Calibri" panose="020F0502020204030204" pitchFamily="34" charset="0"/>
                <a:cs typeface="Calibri" panose="020F0502020204030204" pitchFamily="34" charset="0"/>
              </a:rPr>
              <a:t>: الجمهور، وسائل الإعلام، والنظام الاجتماعي </a:t>
            </a:r>
            <a:r>
              <a:rPr lang="ar-EG" sz="2400" kern="0" dirty="0">
                <a:solidFill>
                  <a:srgbClr val="002060"/>
                </a:solidFill>
                <a:latin typeface="Calibri" panose="020F0502020204030204" pitchFamily="34" charset="0"/>
                <a:cs typeface="Calibri" panose="020F0502020204030204" pitchFamily="34" charset="0"/>
              </a:rPr>
              <a:t>(وهو البيئة التي يعيش فيها الأفراد). ويُعد النظام الاجتماعي هو السياق الذي يحدد طبيعة ودرجة الاعتماد، إذ تتغير العلاقة بين </a:t>
            </a:r>
            <a:r>
              <a:rPr lang="ar-EG" sz="2400" b="1" kern="0" dirty="0">
                <a:solidFill>
                  <a:srgbClr val="002060"/>
                </a:solidFill>
                <a:latin typeface="Calibri" panose="020F0502020204030204" pitchFamily="34" charset="0"/>
                <a:cs typeface="Calibri" panose="020F0502020204030204" pitchFamily="34" charset="0"/>
              </a:rPr>
              <a:t>الجمهور ووسائل الإعلام </a:t>
            </a:r>
            <a:r>
              <a:rPr lang="ar-EG" sz="2400" kern="0" dirty="0">
                <a:solidFill>
                  <a:srgbClr val="002060"/>
                </a:solidFill>
                <a:latin typeface="Calibri" panose="020F0502020204030204" pitchFamily="34" charset="0"/>
                <a:cs typeface="Calibri" panose="020F0502020204030204" pitchFamily="34" charset="0"/>
              </a:rPr>
              <a:t>بتغير الظروف الاجتماعية، السياسية، والاقتصادية</a:t>
            </a:r>
            <a:r>
              <a:rPr lang="ar-EG" dirty="0"/>
              <a:t>.</a:t>
            </a:r>
            <a:endParaRPr lang="en-US" dirty="0"/>
          </a:p>
        </p:txBody>
      </p:sp>
      <p:pic>
        <p:nvPicPr>
          <p:cNvPr id="9" name="Picture 8">
            <a:extLst>
              <a:ext uri="{FF2B5EF4-FFF2-40B4-BE49-F238E27FC236}">
                <a16:creationId xmlns:a16="http://schemas.microsoft.com/office/drawing/2014/main" id="{929F2EC7-5949-37D9-3774-F9DEEE9624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4184" y="2765034"/>
            <a:ext cx="4646459" cy="7206916"/>
          </a:xfrm>
          <a:prstGeom prst="rect">
            <a:avLst/>
          </a:prstGeom>
        </p:spPr>
      </p:pic>
    </p:spTree>
    <p:extLst>
      <p:ext uri="{BB962C8B-B14F-4D97-AF65-F5344CB8AC3E}">
        <p14:creationId xmlns:p14="http://schemas.microsoft.com/office/powerpoint/2010/main" val="425264272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53AF76-4361-2B2D-FD26-BC731857B8A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CFA85E6-A149-30A5-FDEF-83A81A07E7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120670"/>
            <a:ext cx="2530548" cy="1181593"/>
          </a:xfrm>
          <a:prstGeom prst="rect">
            <a:avLst/>
          </a:prstGeom>
        </p:spPr>
      </p:pic>
      <p:sp>
        <p:nvSpPr>
          <p:cNvPr id="11" name="Rectangle 10">
            <a:extLst>
              <a:ext uri="{FF2B5EF4-FFF2-40B4-BE49-F238E27FC236}">
                <a16:creationId xmlns:a16="http://schemas.microsoft.com/office/drawing/2014/main" id="{F9623442-0FF4-5402-3948-0DB6FFF18222}"/>
              </a:ext>
            </a:extLst>
          </p:cNvPr>
          <p:cNvSpPr/>
          <p:nvPr/>
        </p:nvSpPr>
        <p:spPr>
          <a:xfrm>
            <a:off x="0" y="647002"/>
            <a:ext cx="9725714"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0" name="Rectangle: Rounded Corners 9">
            <a:extLst>
              <a:ext uri="{FF2B5EF4-FFF2-40B4-BE49-F238E27FC236}">
                <a16:creationId xmlns:a16="http://schemas.microsoft.com/office/drawing/2014/main" id="{9363B59C-A42A-7F17-827B-898373E4C10A}"/>
              </a:ext>
            </a:extLst>
          </p:cNvPr>
          <p:cNvSpPr/>
          <p:nvPr/>
        </p:nvSpPr>
        <p:spPr>
          <a:xfrm>
            <a:off x="967214" y="1677870"/>
            <a:ext cx="831667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a:solidFill>
                  <a:schemeClr val="bg1"/>
                </a:solidFill>
                <a:latin typeface="Calibri" panose="020F0502020204030204" pitchFamily="34" charset="0"/>
                <a:cs typeface="Calibri" panose="020F0502020204030204" pitchFamily="34" charset="0"/>
              </a:rPr>
              <a:t>زيادة الاعتماد في حالات الأزمات وعدم اليقين</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3172184D-B855-AF33-5705-6916D507FF15}"/>
              </a:ext>
            </a:extLst>
          </p:cNvPr>
          <p:cNvSpPr txBox="1"/>
          <p:nvPr/>
        </p:nvSpPr>
        <p:spPr>
          <a:xfrm>
            <a:off x="-1775234" y="184325"/>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27379EAD-7B32-94A8-20B3-6D140B36168D}"/>
              </a:ext>
            </a:extLst>
          </p:cNvPr>
          <p:cNvSpPr/>
          <p:nvPr/>
        </p:nvSpPr>
        <p:spPr>
          <a:xfrm>
            <a:off x="2792554" y="738789"/>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effectLst/>
                <a:latin typeface="Segoe UI Emoji" panose="020B0502040204020203" pitchFamily="34" charset="0"/>
                <a:ea typeface="Times New Roman" panose="02020603050405020304" pitchFamily="18" charset="0"/>
                <a:cs typeface="Segoe UI Emoji" panose="020B0502040204020203" pitchFamily="34" charset="0"/>
              </a:rPr>
              <a:t>📚فرضيات نظرية الاعتماد على وسائل الإعلام</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E1BF8D93-E12A-B4A5-6B7C-976F436BBD27}"/>
              </a:ext>
            </a:extLst>
          </p:cNvPr>
          <p:cNvSpPr/>
          <p:nvPr/>
        </p:nvSpPr>
        <p:spPr>
          <a:xfrm>
            <a:off x="9378628" y="1415310"/>
            <a:ext cx="2700375"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الفرضية الثالثة: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558A3E6F-BFEE-05BD-7355-B2EE2D612BCC}"/>
              </a:ext>
            </a:extLst>
          </p:cNvPr>
          <p:cNvSpPr txBox="1"/>
          <p:nvPr/>
        </p:nvSpPr>
        <p:spPr>
          <a:xfrm>
            <a:off x="5004435" y="2518163"/>
            <a:ext cx="7074568" cy="3359061"/>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تفترض النظرية أن </a:t>
            </a:r>
            <a:r>
              <a:rPr lang="ar-SA" sz="2400" b="1" kern="0" dirty="0">
                <a:solidFill>
                  <a:srgbClr val="002060"/>
                </a:solidFill>
                <a:latin typeface="Calibri" panose="020F0502020204030204" pitchFamily="34" charset="0"/>
                <a:cs typeface="Calibri" panose="020F0502020204030204" pitchFamily="34" charset="0"/>
              </a:rPr>
              <a:t>قوة الاعتماد على وسائل الإعلام </a:t>
            </a:r>
            <a:r>
              <a:rPr lang="ar-SA" sz="2400" kern="0" dirty="0">
                <a:solidFill>
                  <a:srgbClr val="002060"/>
                </a:solidFill>
                <a:latin typeface="Calibri" panose="020F0502020204030204" pitchFamily="34" charset="0"/>
                <a:cs typeface="Calibri" panose="020F0502020204030204" pitchFamily="34" charset="0"/>
              </a:rPr>
              <a:t>تزداد في </a:t>
            </a:r>
            <a:r>
              <a:rPr lang="ar-SA" sz="2400" b="1" kern="0" dirty="0">
                <a:solidFill>
                  <a:srgbClr val="002060"/>
                </a:solidFill>
                <a:latin typeface="Calibri" panose="020F0502020204030204" pitchFamily="34" charset="0"/>
                <a:cs typeface="Calibri" panose="020F0502020204030204" pitchFamily="34" charset="0"/>
              </a:rPr>
              <a:t>أوقات الأزمات، الاضطرابات</a:t>
            </a:r>
            <a:r>
              <a:rPr lang="ar-SA" sz="2400" kern="0" dirty="0">
                <a:solidFill>
                  <a:srgbClr val="002060"/>
                </a:solidFill>
                <a:latin typeface="Calibri" panose="020F0502020204030204" pitchFamily="34" charset="0"/>
                <a:cs typeface="Calibri" panose="020F0502020204030204" pitchFamily="34" charset="0"/>
              </a:rPr>
              <a:t>، أو الفترات التي يختبر فيها المجتمع عدم استقرار أو تغييرات كبيرة. </a:t>
            </a:r>
            <a:endParaRPr lang="ar-EG" sz="2400" kern="0" dirty="0">
              <a:solidFill>
                <a:srgbClr val="002060"/>
              </a:solidFill>
              <a:latin typeface="Calibri" panose="020F0502020204030204" pitchFamily="34" charset="0"/>
              <a:cs typeface="Calibri" panose="020F0502020204030204" pitchFamily="34" charset="0"/>
            </a:endParaRP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و</a:t>
            </a:r>
            <a:r>
              <a:rPr lang="ar-SA" sz="2400" kern="0" dirty="0">
                <a:solidFill>
                  <a:srgbClr val="002060"/>
                </a:solidFill>
                <a:latin typeface="Calibri" panose="020F0502020204030204" pitchFamily="34" charset="0"/>
                <a:cs typeface="Calibri" panose="020F0502020204030204" pitchFamily="34" charset="0"/>
              </a:rPr>
              <a:t>في هذه الظروف، يصبح </a:t>
            </a:r>
            <a:r>
              <a:rPr lang="ar-SA" sz="2400" b="1" kern="0" dirty="0">
                <a:solidFill>
                  <a:srgbClr val="002060"/>
                </a:solidFill>
                <a:latin typeface="Calibri" panose="020F0502020204030204" pitchFamily="34" charset="0"/>
                <a:cs typeface="Calibri" panose="020F0502020204030204" pitchFamily="34" charset="0"/>
              </a:rPr>
              <a:t>الإعلام المصدر الأساسي للمعلومات </a:t>
            </a:r>
            <a:r>
              <a:rPr lang="ar-SA" sz="2400" kern="0" dirty="0">
                <a:solidFill>
                  <a:srgbClr val="002060"/>
                </a:solidFill>
                <a:latin typeface="Calibri" panose="020F0502020204030204" pitchFamily="34" charset="0"/>
                <a:cs typeface="Calibri" panose="020F0502020204030204" pitchFamily="34" charset="0"/>
              </a:rPr>
              <a:t>التي يحتاجها الجمهور لفهم التطورات، التوجيه، والاحتواء النفسي، وبالتالي يرتفع تأثير الإعلام على المواقف والسلوكيات</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149B9945-BCE7-AC76-A966-3086CD539F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664" y="2518163"/>
            <a:ext cx="4490392" cy="7655924"/>
          </a:xfrm>
          <a:prstGeom prst="rect">
            <a:avLst/>
          </a:prstGeom>
        </p:spPr>
      </p:pic>
    </p:spTree>
    <p:extLst>
      <p:ext uri="{BB962C8B-B14F-4D97-AF65-F5344CB8AC3E}">
        <p14:creationId xmlns:p14="http://schemas.microsoft.com/office/powerpoint/2010/main" val="230601432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B5A568-33C0-97F0-E6FD-FFE8367DDC2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062AD4B-364C-D1CC-D2CF-AEF736CFA9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2361" y="-83137"/>
            <a:ext cx="2530548" cy="1181593"/>
          </a:xfrm>
          <a:prstGeom prst="rect">
            <a:avLst/>
          </a:prstGeom>
        </p:spPr>
      </p:pic>
      <p:sp>
        <p:nvSpPr>
          <p:cNvPr id="11" name="Rectangle 10">
            <a:extLst>
              <a:ext uri="{FF2B5EF4-FFF2-40B4-BE49-F238E27FC236}">
                <a16:creationId xmlns:a16="http://schemas.microsoft.com/office/drawing/2014/main" id="{387B145A-5A7D-1EEF-47D9-668E25541F37}"/>
              </a:ext>
            </a:extLst>
          </p:cNvPr>
          <p:cNvSpPr/>
          <p:nvPr/>
        </p:nvSpPr>
        <p:spPr>
          <a:xfrm>
            <a:off x="0" y="597045"/>
            <a:ext cx="9725714"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0" name="Rectangle: Rounded Corners 9">
            <a:extLst>
              <a:ext uri="{FF2B5EF4-FFF2-40B4-BE49-F238E27FC236}">
                <a16:creationId xmlns:a16="http://schemas.microsoft.com/office/drawing/2014/main" id="{B32CE53F-EB4E-8F4C-F806-66B7923A4DB1}"/>
              </a:ext>
            </a:extLst>
          </p:cNvPr>
          <p:cNvSpPr/>
          <p:nvPr/>
        </p:nvSpPr>
        <p:spPr>
          <a:xfrm>
            <a:off x="967214" y="1677870"/>
            <a:ext cx="831667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a:solidFill>
                  <a:schemeClr val="bg1"/>
                </a:solidFill>
                <a:latin typeface="Calibri" panose="020F0502020204030204" pitchFamily="34" charset="0"/>
                <a:cs typeface="Calibri" panose="020F0502020204030204" pitchFamily="34" charset="0"/>
              </a:rPr>
              <a:t>التأثير الإعلامي يتناسب مع درجة الاعتماد</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B42F3F5B-9B46-D86D-CE90-6147D0528AD7}"/>
              </a:ext>
            </a:extLst>
          </p:cNvPr>
          <p:cNvSpPr txBox="1"/>
          <p:nvPr/>
        </p:nvSpPr>
        <p:spPr>
          <a:xfrm>
            <a:off x="-1852443" y="135380"/>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5B1E90E2-D4F8-3670-1C32-295C896E3702}"/>
              </a:ext>
            </a:extLst>
          </p:cNvPr>
          <p:cNvSpPr/>
          <p:nvPr/>
        </p:nvSpPr>
        <p:spPr>
          <a:xfrm>
            <a:off x="2792554" y="738789"/>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effectLst/>
                <a:latin typeface="Segoe UI Emoji" panose="020B0502040204020203" pitchFamily="34" charset="0"/>
                <a:ea typeface="Times New Roman" panose="02020603050405020304" pitchFamily="18" charset="0"/>
                <a:cs typeface="Segoe UI Emoji" panose="020B0502040204020203" pitchFamily="34" charset="0"/>
              </a:rPr>
              <a:t>📚فرضيات نظرية الاعتماد على وسائل الإعلام</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A801DE0F-56FB-040C-3131-22021E248D93}"/>
              </a:ext>
            </a:extLst>
          </p:cNvPr>
          <p:cNvSpPr/>
          <p:nvPr/>
        </p:nvSpPr>
        <p:spPr>
          <a:xfrm>
            <a:off x="9378628" y="1415310"/>
            <a:ext cx="2700375"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الفرضية الرابعة: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F13253B4-1E0C-7CF4-FF81-77263352E25D}"/>
              </a:ext>
            </a:extLst>
          </p:cNvPr>
          <p:cNvSpPr txBox="1"/>
          <p:nvPr/>
        </p:nvSpPr>
        <p:spPr>
          <a:xfrm>
            <a:off x="4862857" y="2544010"/>
            <a:ext cx="7050504" cy="3359061"/>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تؤكد النظرية على أن تأثير وسائل الإعلام ليس مباشرًا أو مطلقًا، بل يتناسب طرديًا مع مدى اعتماد الأفراد عليها. أي أن الجمهور الذي </a:t>
            </a:r>
            <a:r>
              <a:rPr lang="ar-EG" sz="2400" b="1" kern="0" dirty="0">
                <a:solidFill>
                  <a:srgbClr val="002060"/>
                </a:solidFill>
                <a:latin typeface="Calibri" panose="020F0502020204030204" pitchFamily="34" charset="0"/>
                <a:cs typeface="Calibri" panose="020F0502020204030204" pitchFamily="34" charset="0"/>
              </a:rPr>
              <a:t>يعتمد بشكل كبير على وسائل الإعلام لمقاصد معرفية أو اجتماعية يكون أكثر عرضة لتأثير المحتوى الإعلامي في تشكيل آرائه وسلوكياته</a:t>
            </a:r>
            <a:r>
              <a:rPr lang="ar-EG" sz="2400" kern="0" dirty="0">
                <a:solidFill>
                  <a:srgbClr val="002060"/>
                </a:solidFill>
                <a:latin typeface="Calibri" panose="020F0502020204030204" pitchFamily="34" charset="0"/>
                <a:cs typeface="Calibri" panose="020F0502020204030204" pitchFamily="34" charset="0"/>
              </a:rPr>
              <a:t>، مقارنة بمن يعتمد على مصادر أخرى أو لديه مصادر متعددة للمعلومات.</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DD708A32-E425-6663-2AED-23EDE4A74F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9719" y="2823681"/>
            <a:ext cx="4663138" cy="7466264"/>
          </a:xfrm>
          <a:prstGeom prst="rect">
            <a:avLst/>
          </a:prstGeom>
        </p:spPr>
      </p:pic>
    </p:spTree>
    <p:extLst>
      <p:ext uri="{BB962C8B-B14F-4D97-AF65-F5344CB8AC3E}">
        <p14:creationId xmlns:p14="http://schemas.microsoft.com/office/powerpoint/2010/main" val="393303201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B297D2-8940-F785-3B02-0CAABE338C42}"/>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E0B22E0-FE07-F948-A2B4-4E208C6F0E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5714" y="-35455"/>
            <a:ext cx="2530548" cy="1181593"/>
          </a:xfrm>
          <a:prstGeom prst="rect">
            <a:avLst/>
          </a:prstGeom>
        </p:spPr>
      </p:pic>
      <p:sp>
        <p:nvSpPr>
          <p:cNvPr id="11" name="Rectangle 10">
            <a:extLst>
              <a:ext uri="{FF2B5EF4-FFF2-40B4-BE49-F238E27FC236}">
                <a16:creationId xmlns:a16="http://schemas.microsoft.com/office/drawing/2014/main" id="{19E49115-4BCE-DF48-10A0-CF426AE43A2F}"/>
              </a:ext>
            </a:extLst>
          </p:cNvPr>
          <p:cNvSpPr/>
          <p:nvPr/>
        </p:nvSpPr>
        <p:spPr>
          <a:xfrm>
            <a:off x="0" y="615186"/>
            <a:ext cx="9725714"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0" name="Rectangle: Rounded Corners 9">
            <a:extLst>
              <a:ext uri="{FF2B5EF4-FFF2-40B4-BE49-F238E27FC236}">
                <a16:creationId xmlns:a16="http://schemas.microsoft.com/office/drawing/2014/main" id="{311EE3CC-F3E2-5982-7FD1-A65052EC6936}"/>
              </a:ext>
            </a:extLst>
          </p:cNvPr>
          <p:cNvSpPr/>
          <p:nvPr/>
        </p:nvSpPr>
        <p:spPr>
          <a:xfrm>
            <a:off x="967214" y="1677870"/>
            <a:ext cx="831667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a:solidFill>
                  <a:schemeClr val="bg1"/>
                </a:solidFill>
                <a:latin typeface="Calibri" panose="020F0502020204030204" pitchFamily="34" charset="0"/>
                <a:cs typeface="Calibri" panose="020F0502020204030204" pitchFamily="34" charset="0"/>
              </a:rPr>
              <a:t>تعدد الأهداف من الاعتماد على وسائل الإعلام</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8E1C5CF7-A75C-8427-4897-26A5599800E5}"/>
              </a:ext>
            </a:extLst>
          </p:cNvPr>
          <p:cNvSpPr txBox="1"/>
          <p:nvPr/>
        </p:nvSpPr>
        <p:spPr>
          <a:xfrm>
            <a:off x="-1897061" y="135380"/>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9656A311-DA41-438E-E5CE-D4EA17C4BCC1}"/>
              </a:ext>
            </a:extLst>
          </p:cNvPr>
          <p:cNvSpPr/>
          <p:nvPr/>
        </p:nvSpPr>
        <p:spPr>
          <a:xfrm>
            <a:off x="2792554" y="738789"/>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effectLst/>
                <a:latin typeface="Segoe UI Emoji" panose="020B0502040204020203" pitchFamily="34" charset="0"/>
                <a:ea typeface="Times New Roman" panose="02020603050405020304" pitchFamily="18" charset="0"/>
                <a:cs typeface="Segoe UI Emoji" panose="020B0502040204020203" pitchFamily="34" charset="0"/>
              </a:rPr>
              <a:t>📚فرضيات نظرية الاعتماد على وسائل الإعلام</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D64FECE4-48F8-74E5-E666-68C854BAA4BA}"/>
              </a:ext>
            </a:extLst>
          </p:cNvPr>
          <p:cNvSpPr/>
          <p:nvPr/>
        </p:nvSpPr>
        <p:spPr>
          <a:xfrm>
            <a:off x="9378628" y="1415310"/>
            <a:ext cx="2700375"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الفرضية الخامسة: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96DB16F7-2F3E-F457-C3E2-2BCFBB0FCB03}"/>
              </a:ext>
            </a:extLst>
          </p:cNvPr>
          <p:cNvSpPr txBox="1"/>
          <p:nvPr/>
        </p:nvSpPr>
        <p:spPr>
          <a:xfrm>
            <a:off x="4862857" y="2544010"/>
            <a:ext cx="7050504"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ترى النظرية أن الأفراد لا يعتمدون على وسائل الإعلام بهدف واحد فقط، بل لأهداف متعددة تشمل: </a:t>
            </a:r>
            <a:r>
              <a:rPr lang="ar-EG" sz="2400" b="1" kern="0" dirty="0">
                <a:solidFill>
                  <a:srgbClr val="002060"/>
                </a:solidFill>
                <a:latin typeface="Calibri" panose="020F0502020204030204" pitchFamily="34" charset="0"/>
                <a:cs typeface="Calibri" panose="020F0502020204030204" pitchFamily="34" charset="0"/>
              </a:rPr>
              <a:t>الحصول على المعلومات، تفسير وتبسيط الأحداث، الترفيه والترويح</a:t>
            </a:r>
            <a:r>
              <a:rPr lang="ar-EG" sz="2400" kern="0" dirty="0">
                <a:solidFill>
                  <a:srgbClr val="002060"/>
                </a:solidFill>
                <a:latin typeface="Calibri" panose="020F0502020204030204" pitchFamily="34" charset="0"/>
                <a:cs typeface="Calibri" panose="020F0502020204030204" pitchFamily="34" charset="0"/>
              </a:rPr>
              <a:t>، وكذلك كوسيلة </a:t>
            </a:r>
            <a:r>
              <a:rPr lang="ar-EG" sz="2400" b="1" kern="0" dirty="0">
                <a:solidFill>
                  <a:srgbClr val="002060"/>
                </a:solidFill>
                <a:latin typeface="Calibri" panose="020F0502020204030204" pitchFamily="34" charset="0"/>
                <a:cs typeface="Calibri" panose="020F0502020204030204" pitchFamily="34" charset="0"/>
              </a:rPr>
              <a:t>للتفاعل الاجتماعي وبناء الهوية الجماعية. </a:t>
            </a:r>
            <a:r>
              <a:rPr lang="ar-EG" sz="2400" kern="0" dirty="0">
                <a:solidFill>
                  <a:srgbClr val="002060"/>
                </a:solidFill>
                <a:latin typeface="Calibri" panose="020F0502020204030204" pitchFamily="34" charset="0"/>
                <a:cs typeface="Calibri" panose="020F0502020204030204" pitchFamily="34" charset="0"/>
              </a:rPr>
              <a:t>ويختلف نمط الاعتماد باختلاف هذه الأهداف وحاجات الفرد في اللحظة المعينة.</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077D8C13-98CD-9B94-F7DA-5F00429761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2505" y="2544762"/>
            <a:ext cx="4670352" cy="7538359"/>
          </a:xfrm>
          <a:prstGeom prst="rect">
            <a:avLst/>
          </a:prstGeom>
        </p:spPr>
      </p:pic>
    </p:spTree>
    <p:extLst>
      <p:ext uri="{BB962C8B-B14F-4D97-AF65-F5344CB8AC3E}">
        <p14:creationId xmlns:p14="http://schemas.microsoft.com/office/powerpoint/2010/main" val="34209868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CB3E3-0D60-0CD6-060C-A5C3C94BEEB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3FA9560-28DA-97E0-F751-DFBAE64027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5714" y="68950"/>
            <a:ext cx="2530548" cy="1181593"/>
          </a:xfrm>
          <a:prstGeom prst="rect">
            <a:avLst/>
          </a:prstGeom>
        </p:spPr>
      </p:pic>
      <p:sp>
        <p:nvSpPr>
          <p:cNvPr id="11" name="Rectangle 10">
            <a:extLst>
              <a:ext uri="{FF2B5EF4-FFF2-40B4-BE49-F238E27FC236}">
                <a16:creationId xmlns:a16="http://schemas.microsoft.com/office/drawing/2014/main" id="{AD57390D-0759-85E4-74CC-A47389F818B7}"/>
              </a:ext>
            </a:extLst>
          </p:cNvPr>
          <p:cNvSpPr/>
          <p:nvPr/>
        </p:nvSpPr>
        <p:spPr>
          <a:xfrm>
            <a:off x="0" y="659747"/>
            <a:ext cx="9725714"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0" name="Rectangle: Rounded Corners 9">
            <a:extLst>
              <a:ext uri="{FF2B5EF4-FFF2-40B4-BE49-F238E27FC236}">
                <a16:creationId xmlns:a16="http://schemas.microsoft.com/office/drawing/2014/main" id="{B7FF6A0A-4827-D024-A288-65133CFB1C5A}"/>
              </a:ext>
            </a:extLst>
          </p:cNvPr>
          <p:cNvSpPr/>
          <p:nvPr/>
        </p:nvSpPr>
        <p:spPr>
          <a:xfrm>
            <a:off x="967214" y="1677870"/>
            <a:ext cx="831667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a:solidFill>
                  <a:schemeClr val="bg1"/>
                </a:solidFill>
                <a:latin typeface="Calibri" panose="020F0502020204030204" pitchFamily="34" charset="0"/>
                <a:cs typeface="Calibri" panose="020F0502020204030204" pitchFamily="34" charset="0"/>
              </a:rPr>
              <a:t>التغير المستمر في نمط الاعتماد</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E062C35E-EBAD-4550-0E22-0DD46B04F1FD}"/>
              </a:ext>
            </a:extLst>
          </p:cNvPr>
          <p:cNvSpPr txBox="1"/>
          <p:nvPr/>
        </p:nvSpPr>
        <p:spPr>
          <a:xfrm>
            <a:off x="-1860966" y="145427"/>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7B074AB8-DE79-8F0E-263B-43BA5B1475C8}"/>
              </a:ext>
            </a:extLst>
          </p:cNvPr>
          <p:cNvSpPr/>
          <p:nvPr/>
        </p:nvSpPr>
        <p:spPr>
          <a:xfrm>
            <a:off x="2792554" y="738789"/>
            <a:ext cx="6606892" cy="6555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effectLst/>
                <a:latin typeface="Segoe UI Emoji" panose="020B0502040204020203" pitchFamily="34" charset="0"/>
                <a:ea typeface="Times New Roman" panose="02020603050405020304" pitchFamily="18" charset="0"/>
                <a:cs typeface="Segoe UI Emoji" panose="020B0502040204020203" pitchFamily="34" charset="0"/>
              </a:rPr>
              <a:t>📚فرضيات نظرية الاعتماد على وسائل الإعلام</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D2100C28-FEB0-FCFA-256D-B67AC9402CEC}"/>
              </a:ext>
            </a:extLst>
          </p:cNvPr>
          <p:cNvSpPr/>
          <p:nvPr/>
        </p:nvSpPr>
        <p:spPr>
          <a:xfrm>
            <a:off x="9378628" y="1415310"/>
            <a:ext cx="2700375" cy="590357"/>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r>
              <a:rPr lang="ar-EG" sz="2400" b="1" kern="0" dirty="0">
                <a:solidFill>
                  <a:schemeClr val="bg1"/>
                </a:solidFill>
                <a:latin typeface="Calibri" panose="020F0502020204030204" pitchFamily="34" charset="0"/>
                <a:cs typeface="Calibri" panose="020F0502020204030204" pitchFamily="34" charset="0"/>
              </a:rPr>
              <a:t>الفرضية السادسة:</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65B9A8B1-743A-D6A6-AE8B-4F86F1A7023B}"/>
              </a:ext>
            </a:extLst>
          </p:cNvPr>
          <p:cNvSpPr txBox="1"/>
          <p:nvPr/>
        </p:nvSpPr>
        <p:spPr>
          <a:xfrm>
            <a:off x="4862857" y="2544010"/>
            <a:ext cx="7050504" cy="2805063"/>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يفترض هذا الفرض أن </a:t>
            </a:r>
            <a:r>
              <a:rPr lang="ar-EG" sz="2400" b="1" kern="0" dirty="0">
                <a:solidFill>
                  <a:srgbClr val="002060"/>
                </a:solidFill>
                <a:latin typeface="Calibri" panose="020F0502020204030204" pitchFamily="34" charset="0"/>
                <a:cs typeface="Calibri" panose="020F0502020204030204" pitchFamily="34" charset="0"/>
              </a:rPr>
              <a:t>الاعتماد على وسائل الإعلام ليس ثابتًا </a:t>
            </a:r>
            <a:r>
              <a:rPr lang="ar-EG" sz="2400" kern="0" dirty="0">
                <a:solidFill>
                  <a:srgbClr val="002060"/>
                </a:solidFill>
                <a:latin typeface="Calibri" panose="020F0502020204030204" pitchFamily="34" charset="0"/>
                <a:cs typeface="Calibri" panose="020F0502020204030204" pitchFamily="34" charset="0"/>
              </a:rPr>
              <a:t>أو جامدًا، بل يتغير باستمرار </a:t>
            </a:r>
            <a:r>
              <a:rPr lang="ar-EG" sz="2400" b="1" kern="0" dirty="0">
                <a:solidFill>
                  <a:srgbClr val="002060"/>
                </a:solidFill>
                <a:latin typeface="Calibri" panose="020F0502020204030204" pitchFamily="34" charset="0"/>
                <a:cs typeface="Calibri" panose="020F0502020204030204" pitchFamily="34" charset="0"/>
              </a:rPr>
              <a:t>نتيجة لتغير ظروف الحياة الفردية </a:t>
            </a:r>
            <a:r>
              <a:rPr lang="ar-EG" sz="2400" kern="0" dirty="0">
                <a:solidFill>
                  <a:srgbClr val="002060"/>
                </a:solidFill>
                <a:latin typeface="Calibri" panose="020F0502020204030204" pitchFamily="34" charset="0"/>
                <a:cs typeface="Calibri" panose="020F0502020204030204" pitchFamily="34" charset="0"/>
              </a:rPr>
              <a:t>والاجتماعية، ولتطور وسائل الإعلام نفسها. لذلك، تتطلب دراسة تأثير الإعلام مراعاة التحولات في التقنيات الإعلامية، تغييرات الجمهور، والتحولات الاجتماعية والسياسية التي تحدث في الوقت ذاته.</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B9DEAC8F-C57A-20B7-F26D-AE98418262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639" y="2544010"/>
            <a:ext cx="4493246" cy="7359969"/>
          </a:xfrm>
          <a:prstGeom prst="rect">
            <a:avLst/>
          </a:prstGeom>
        </p:spPr>
      </p:pic>
    </p:spTree>
    <p:extLst>
      <p:ext uri="{BB962C8B-B14F-4D97-AF65-F5344CB8AC3E}">
        <p14:creationId xmlns:p14="http://schemas.microsoft.com/office/powerpoint/2010/main" val="84446750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3793B-E00C-D881-0536-002F682C967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C04FA93-CDDA-CDD3-10E3-B77B414484F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E426AE4-8C0D-13C0-DF20-4B01D3AF45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57A942DC-45BA-286B-8BE2-0DF0F98B4B49}"/>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7F2E8553-109B-2116-2E9F-33F3C12AA259}"/>
              </a:ext>
            </a:extLst>
          </p:cNvPr>
          <p:cNvSpPr/>
          <p:nvPr/>
        </p:nvSpPr>
        <p:spPr>
          <a:xfrm>
            <a:off x="354184" y="828774"/>
            <a:ext cx="11681543" cy="645995"/>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 </a:t>
            </a:r>
            <a:r>
              <a:rPr lang="ar-SA" sz="2800" b="1" kern="0" dirty="0">
                <a:solidFill>
                  <a:schemeClr val="bg1"/>
                </a:solidFill>
                <a:latin typeface="Calibri" panose="020F0502020204030204" pitchFamily="34" charset="0"/>
                <a:cs typeface="Calibri" panose="020F0502020204030204" pitchFamily="34" charset="0"/>
              </a:rPr>
              <a:t>عناصر نظرية الاعتماد على وسائل الإعلام</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3208B972-67E7-B8DB-4E17-7E73143BE551}"/>
              </a:ext>
            </a:extLst>
          </p:cNvPr>
          <p:cNvSpPr txBox="1"/>
          <p:nvPr/>
        </p:nvSpPr>
        <p:spPr>
          <a:xfrm>
            <a:off x="-1581244" y="225142"/>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BC8FD991-1B7D-BDA9-3D4E-D9A39F9A81A7}"/>
              </a:ext>
            </a:extLst>
          </p:cNvPr>
          <p:cNvSpPr txBox="1"/>
          <p:nvPr/>
        </p:nvSpPr>
        <p:spPr>
          <a:xfrm>
            <a:off x="5041232" y="1555280"/>
            <a:ext cx="7107910" cy="3913059"/>
          </a:xfrm>
          <a:prstGeom prst="rect">
            <a:avLst/>
          </a:prstGeom>
          <a:noFill/>
        </p:spPr>
        <p:txBody>
          <a:bodyPr wrap="square">
            <a:spAutoFit/>
          </a:bodyPr>
          <a:lstStyle/>
          <a:p>
            <a:pPr marL="0" marR="0" algn="just" rtl="1">
              <a:lnSpc>
                <a:spcPct val="150000"/>
              </a:lnSpc>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تقوم نظرية الاعتماد الإعلامي على فكرة مركزية مفادها أن </a:t>
            </a:r>
            <a:r>
              <a:rPr lang="ar-SA" sz="2400" b="1" kern="0" dirty="0">
                <a:solidFill>
                  <a:srgbClr val="002060"/>
                </a:solidFill>
                <a:latin typeface="Calibri" panose="020F0502020204030204" pitchFamily="34" charset="0"/>
                <a:cs typeface="Calibri" panose="020F0502020204030204" pitchFamily="34" charset="0"/>
              </a:rPr>
              <a:t>تأثير وسائل الإعلام في الجمهور لا يحدث في فراغ، </a:t>
            </a:r>
            <a:r>
              <a:rPr lang="ar-SA" sz="2400" kern="0" dirty="0">
                <a:solidFill>
                  <a:srgbClr val="002060"/>
                </a:solidFill>
                <a:latin typeface="Calibri" panose="020F0502020204030204" pitchFamily="34" charset="0"/>
                <a:cs typeface="Calibri" panose="020F0502020204030204" pitchFamily="34" charset="0"/>
              </a:rPr>
              <a:t>وإنما هو نتيجة لتفاعل معقد بين ثلاث مكونات رئيسية تشكل معًا ما يسمى بـ </a:t>
            </a:r>
            <a:r>
              <a:rPr lang="en-US"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منظومة الاعتماد الإعلامي</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Media</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Dependency System</a:t>
            </a:r>
            <a:r>
              <a:rPr lang="en-US"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هذه العناصر هي: </a:t>
            </a:r>
            <a:r>
              <a:rPr lang="ar-SA" sz="2400" b="1" kern="0" dirty="0">
                <a:solidFill>
                  <a:srgbClr val="002060"/>
                </a:solidFill>
                <a:latin typeface="Calibri" panose="020F0502020204030204" pitchFamily="34" charset="0"/>
                <a:cs typeface="Calibri" panose="020F0502020204030204" pitchFamily="34" charset="0"/>
              </a:rPr>
              <a:t>الوسيلة الإعلامية، الجمهور، والنظام الاجتماعي</a:t>
            </a:r>
            <a:r>
              <a:rPr lang="ar-SA" sz="2400" kern="0" dirty="0">
                <a:solidFill>
                  <a:srgbClr val="002060"/>
                </a:solidFill>
                <a:latin typeface="Calibri" panose="020F0502020204030204" pitchFamily="34" charset="0"/>
                <a:cs typeface="Calibri" panose="020F0502020204030204" pitchFamily="34" charset="0"/>
              </a:rPr>
              <a:t>. وكل عنصر من هذه العناصر له </a:t>
            </a:r>
            <a:r>
              <a:rPr lang="ar-SA" sz="2400" b="1" kern="0" dirty="0">
                <a:solidFill>
                  <a:srgbClr val="002060"/>
                </a:solidFill>
                <a:latin typeface="Calibri" panose="020F0502020204030204" pitchFamily="34" charset="0"/>
                <a:cs typeface="Calibri" panose="020F0502020204030204" pitchFamily="34" charset="0"/>
              </a:rPr>
              <a:t>دور حيوي في تحديد طبيعة ودرجة الاعتماد الإعلامي</a:t>
            </a:r>
            <a:r>
              <a:rPr lang="ar-SA" sz="2400" kern="0" dirty="0">
                <a:solidFill>
                  <a:srgbClr val="002060"/>
                </a:solidFill>
                <a:latin typeface="Calibri" panose="020F0502020204030204" pitchFamily="34" charset="0"/>
                <a:cs typeface="Calibri" panose="020F0502020204030204" pitchFamily="34" charset="0"/>
              </a:rPr>
              <a:t>، وكذلك </a:t>
            </a:r>
            <a:r>
              <a:rPr lang="ar-SA" sz="2400" b="1" kern="0" dirty="0">
                <a:solidFill>
                  <a:srgbClr val="002060"/>
                </a:solidFill>
                <a:latin typeface="Calibri" panose="020F0502020204030204" pitchFamily="34" charset="0"/>
                <a:cs typeface="Calibri" panose="020F0502020204030204" pitchFamily="34" charset="0"/>
              </a:rPr>
              <a:t>قوة وتأثير هذا الاعتماد</a:t>
            </a:r>
            <a:r>
              <a:rPr lang="en-US" sz="2400" kern="0" dirty="0">
                <a:solidFill>
                  <a:srgbClr val="002060"/>
                </a:solidFill>
                <a:latin typeface="Calibri" panose="020F0502020204030204" pitchFamily="34" charset="0"/>
                <a:cs typeface="Calibri" panose="020F0502020204030204" pitchFamily="34" charset="0"/>
              </a:rPr>
              <a:t>.</a:t>
            </a:r>
          </a:p>
        </p:txBody>
      </p:sp>
      <p:pic>
        <p:nvPicPr>
          <p:cNvPr id="8" name="Picture 7">
            <a:extLst>
              <a:ext uri="{FF2B5EF4-FFF2-40B4-BE49-F238E27FC236}">
                <a16:creationId xmlns:a16="http://schemas.microsoft.com/office/drawing/2014/main" id="{E54E71E7-FD84-6932-68FF-626BFF81C2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664" y="1768085"/>
            <a:ext cx="4570853" cy="8019590"/>
          </a:xfrm>
          <a:prstGeom prst="rect">
            <a:avLst/>
          </a:prstGeom>
        </p:spPr>
      </p:pic>
    </p:spTree>
    <p:extLst>
      <p:ext uri="{BB962C8B-B14F-4D97-AF65-F5344CB8AC3E}">
        <p14:creationId xmlns:p14="http://schemas.microsoft.com/office/powerpoint/2010/main" val="54190318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2755F7-6D58-97AC-EB0B-D10F845F615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68961F8-FA23-3078-90DD-9B8B89387BB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C203F30-4300-F108-7F5B-CFBD87D6A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B4AF4AE1-0862-87E5-EC90-41DC1197B0F5}"/>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7765862D-5EEE-D6DF-9CED-E0E899BEBC5F}"/>
              </a:ext>
            </a:extLst>
          </p:cNvPr>
          <p:cNvSpPr/>
          <p:nvPr/>
        </p:nvSpPr>
        <p:spPr>
          <a:xfrm>
            <a:off x="354184" y="766000"/>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SA" sz="2800" b="1" kern="0" dirty="0">
                <a:solidFill>
                  <a:schemeClr val="bg1"/>
                </a:solidFill>
                <a:latin typeface="Calibri" panose="020F0502020204030204" pitchFamily="34" charset="0"/>
                <a:cs typeface="Calibri" panose="020F0502020204030204" pitchFamily="34" charset="0"/>
              </a:rPr>
              <a:t>عناصر نظرية الاعتماد على وسائل الإعلام</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C2D59767-5199-1F23-317B-4F6CC5719043}"/>
              </a:ext>
            </a:extLst>
          </p:cNvPr>
          <p:cNvSpPr/>
          <p:nvPr/>
        </p:nvSpPr>
        <p:spPr>
          <a:xfrm>
            <a:off x="6194955" y="1503433"/>
            <a:ext cx="5809246" cy="654135"/>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dirty="0">
                <a:latin typeface="Times New Roman" panose="02020603050405020304" pitchFamily="18" charset="0"/>
                <a:cs typeface="Times New Roman" panose="02020603050405020304" pitchFamily="18" charset="0"/>
              </a:rPr>
              <a:t>1</a:t>
            </a:r>
            <a:r>
              <a:rPr lang="ar-EG" sz="2800" dirty="0">
                <a:latin typeface="Times New Roman" panose="02020603050405020304" pitchFamily="18" charset="0"/>
                <a:cs typeface="Times New Roman" panose="02020603050405020304" pitchFamily="18" charset="0"/>
              </a:rPr>
              <a:t>. </a:t>
            </a:r>
            <a:r>
              <a:rPr lang="ar-EG" sz="2400" b="1" kern="0" dirty="0">
                <a:solidFill>
                  <a:schemeClr val="bg1"/>
                </a:solidFill>
                <a:latin typeface="Calibri" panose="020F0502020204030204" pitchFamily="34" charset="0"/>
                <a:cs typeface="Calibri" panose="020F0502020204030204" pitchFamily="34" charset="0"/>
              </a:rPr>
              <a:t>الوسيلة الإعلامية  </a:t>
            </a:r>
            <a:r>
              <a:rPr lang="en-US" sz="2400" b="1" dirty="0">
                <a:latin typeface="Times New Roman" panose="02020603050405020304" pitchFamily="18" charset="0"/>
                <a:cs typeface="Times New Roman" panose="02020603050405020304" pitchFamily="18" charset="0"/>
              </a:rPr>
              <a:t>Media System </a:t>
            </a:r>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31D2ACFD-24D3-9F0C-1B81-BE5474F885E9}"/>
              </a:ext>
            </a:extLst>
          </p:cNvPr>
          <p:cNvSpPr txBox="1"/>
          <p:nvPr/>
        </p:nvSpPr>
        <p:spPr>
          <a:xfrm>
            <a:off x="-1581244" y="225142"/>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3BED48D6-47BC-23C3-0806-CF1EE6A8A8BB}"/>
              </a:ext>
            </a:extLst>
          </p:cNvPr>
          <p:cNvSpPr txBox="1"/>
          <p:nvPr/>
        </p:nvSpPr>
        <p:spPr>
          <a:xfrm>
            <a:off x="510457" y="2061316"/>
            <a:ext cx="11681543" cy="4930260"/>
          </a:xfrm>
          <a:prstGeom prst="rect">
            <a:avLst/>
          </a:prstGeom>
          <a:noFill/>
        </p:spPr>
        <p:txBody>
          <a:bodyPr wrap="square">
            <a:spAutoFit/>
          </a:bodyPr>
          <a:lstStyle/>
          <a:p>
            <a:pPr marL="0" marR="0" algn="just" rtl="1">
              <a:lnSpc>
                <a:spcPct val="115000"/>
              </a:lnSpc>
              <a:spcAft>
                <a:spcPts val="800"/>
              </a:spcAft>
            </a:pPr>
            <a:r>
              <a:rPr lang="ar-EG" sz="2400" u="sng" kern="0" dirty="0">
                <a:solidFill>
                  <a:srgbClr val="002060"/>
                </a:solidFill>
                <a:latin typeface="Calibri" panose="020F0502020204030204" pitchFamily="34" charset="0"/>
                <a:cs typeface="Calibri" panose="020F0502020204030204" pitchFamily="34" charset="0"/>
              </a:rPr>
              <a:t>تشمل الوسائل الإعلامية كافة القنوات والمؤسسات التي تقدم المحتوى الإعلامي للجمهور، مثل التلفزيون، الصحف، الإذاعة، الإنترنت، وسائل التواصل الاجتماعي، وغيرها.</a:t>
            </a:r>
          </a:p>
          <a:p>
            <a:pPr marL="0" marR="0" algn="just" rtl="1">
              <a:lnSpc>
                <a:spcPct val="115000"/>
              </a:lnSpc>
              <a:spcAft>
                <a:spcPts val="800"/>
              </a:spcAft>
            </a:pPr>
            <a:r>
              <a:rPr lang="ar-EG" sz="2400" kern="0" dirty="0">
                <a:solidFill>
                  <a:srgbClr val="002060"/>
                </a:solidFill>
                <a:latin typeface="Calibri" panose="020F0502020204030204" pitchFamily="34" charset="0"/>
                <a:cs typeface="Calibri" panose="020F0502020204030204" pitchFamily="34" charset="0"/>
              </a:rPr>
              <a:t>-  تعتبر </a:t>
            </a:r>
            <a:r>
              <a:rPr lang="ar-EG" sz="2400" b="1" kern="0" dirty="0">
                <a:solidFill>
                  <a:srgbClr val="002060"/>
                </a:solidFill>
                <a:latin typeface="Calibri" panose="020F0502020204030204" pitchFamily="34" charset="0"/>
                <a:cs typeface="Calibri" panose="020F0502020204030204" pitchFamily="34" charset="0"/>
              </a:rPr>
              <a:t>الوسيلة الإعلامية العنصر الأساسي ا</a:t>
            </a:r>
            <a:r>
              <a:rPr lang="ar-EG" sz="2400" kern="0" dirty="0">
                <a:solidFill>
                  <a:srgbClr val="002060"/>
                </a:solidFill>
                <a:latin typeface="Calibri" panose="020F0502020204030204" pitchFamily="34" charset="0"/>
                <a:cs typeface="Calibri" panose="020F0502020204030204" pitchFamily="34" charset="0"/>
              </a:rPr>
              <a:t>لذي ينتج </a:t>
            </a:r>
            <a:r>
              <a:rPr lang="ar-EG" sz="2400" b="1" kern="0" dirty="0">
                <a:solidFill>
                  <a:srgbClr val="002060"/>
                </a:solidFill>
                <a:latin typeface="Calibri" panose="020F0502020204030204" pitchFamily="34" charset="0"/>
                <a:cs typeface="Calibri" panose="020F0502020204030204" pitchFamily="34" charset="0"/>
              </a:rPr>
              <a:t>وينقل المعلوما</a:t>
            </a:r>
            <a:r>
              <a:rPr lang="ar-EG" sz="2400" b="1" kern="0" dirty="0">
                <a:solidFill>
                  <a:srgbClr val="002060"/>
                </a:solidFill>
                <a:latin typeface="Berlin Sans FB Demi" panose="020E0802020502020306" pitchFamily="34" charset="0"/>
                <a:cs typeface="+mj-cs"/>
              </a:rPr>
              <a:t>ت</a:t>
            </a:r>
            <a:r>
              <a:rPr lang="ar-EG" sz="2400" b="1" kern="0" dirty="0">
                <a:solidFill>
                  <a:srgbClr val="002060"/>
                </a:solidFill>
                <a:latin typeface="Calibri" panose="020F0502020204030204" pitchFamily="34" charset="0"/>
                <a:cs typeface="Calibri" panose="020F0502020204030204" pitchFamily="34" charset="0"/>
              </a:rPr>
              <a:t>، والأخبار، والترفيه، والتثقيف</a:t>
            </a:r>
            <a:r>
              <a:rPr lang="ar-EG" sz="2400" kern="0" dirty="0">
                <a:solidFill>
                  <a:srgbClr val="002060"/>
                </a:solidFill>
                <a:latin typeface="Calibri" panose="020F0502020204030204" pitchFamily="34" charset="0"/>
                <a:cs typeface="Calibri" panose="020F0502020204030204" pitchFamily="34" charset="0"/>
              </a:rPr>
              <a:t>.</a:t>
            </a:r>
          </a:p>
          <a:p>
            <a:pPr marL="0" marR="0" algn="just" rtl="1">
              <a:lnSpc>
                <a:spcPct val="115000"/>
              </a:lnSpc>
              <a:spcAft>
                <a:spcPts val="800"/>
              </a:spcAft>
            </a:pPr>
            <a:r>
              <a:rPr lang="ar-EG" sz="2400" kern="0" dirty="0">
                <a:solidFill>
                  <a:srgbClr val="002060"/>
                </a:solidFill>
                <a:latin typeface="Calibri" panose="020F0502020204030204" pitchFamily="34" charset="0"/>
                <a:cs typeface="Calibri" panose="020F0502020204030204" pitchFamily="34" charset="0"/>
              </a:rPr>
              <a:t>- تؤثر قوة الوسيلة الإعلامية في الاعتماد عليها بعدة عوامل:</a:t>
            </a:r>
          </a:p>
          <a:p>
            <a:pPr marL="342900" marR="0" indent="-342900" algn="just" rtl="1">
              <a:lnSpc>
                <a:spcPct val="115000"/>
              </a:lnSpc>
              <a:spcAft>
                <a:spcPts val="800"/>
              </a:spcAft>
              <a:buFont typeface="Wingdings" panose="05000000000000000000" pitchFamily="2" charset="2"/>
              <a:buChar char="§"/>
            </a:pPr>
            <a:r>
              <a:rPr lang="ar-EG" sz="2400" b="1" kern="0" dirty="0">
                <a:solidFill>
                  <a:srgbClr val="002060"/>
                </a:solidFill>
                <a:latin typeface="Calibri" panose="020F0502020204030204" pitchFamily="34" charset="0"/>
                <a:cs typeface="Calibri" panose="020F0502020204030204" pitchFamily="34" charset="0"/>
              </a:rPr>
              <a:t>الانتشار: </a:t>
            </a:r>
            <a:r>
              <a:rPr lang="ar-EG" sz="2400" kern="0" dirty="0">
                <a:solidFill>
                  <a:srgbClr val="002060"/>
                </a:solidFill>
                <a:latin typeface="Calibri" panose="020F0502020204030204" pitchFamily="34" charset="0"/>
                <a:cs typeface="Calibri" panose="020F0502020204030204" pitchFamily="34" charset="0"/>
              </a:rPr>
              <a:t>كلما كانت الوسيلة </a:t>
            </a:r>
            <a:r>
              <a:rPr lang="ar-EG" sz="2400" b="1" kern="0" dirty="0">
                <a:solidFill>
                  <a:srgbClr val="002060"/>
                </a:solidFill>
                <a:latin typeface="Calibri" panose="020F0502020204030204" pitchFamily="34" charset="0"/>
                <a:cs typeface="Calibri" panose="020F0502020204030204" pitchFamily="34" charset="0"/>
              </a:rPr>
              <a:t>متاحة ومُستخدمة من شريحة واسعة</a:t>
            </a:r>
            <a:r>
              <a:rPr lang="ar-EG" sz="2400" kern="0" dirty="0">
                <a:solidFill>
                  <a:srgbClr val="002060"/>
                </a:solidFill>
                <a:latin typeface="Calibri" panose="020F0502020204030204" pitchFamily="34" charset="0"/>
                <a:cs typeface="Calibri" panose="020F0502020204030204" pitchFamily="34" charset="0"/>
              </a:rPr>
              <a:t>، زادت فرص </a:t>
            </a:r>
            <a:r>
              <a:rPr lang="ar-EG" sz="2400" b="1" kern="0" dirty="0">
                <a:solidFill>
                  <a:srgbClr val="002060"/>
                </a:solidFill>
                <a:latin typeface="Calibri" panose="020F0502020204030204" pitchFamily="34" charset="0"/>
                <a:cs typeface="Calibri" panose="020F0502020204030204" pitchFamily="34" charset="0"/>
              </a:rPr>
              <a:t>اعتماد الجمهور </a:t>
            </a:r>
            <a:r>
              <a:rPr lang="ar-EG" sz="2400" kern="0" dirty="0">
                <a:solidFill>
                  <a:srgbClr val="002060"/>
                </a:solidFill>
                <a:latin typeface="Calibri" panose="020F0502020204030204" pitchFamily="34" charset="0"/>
                <a:cs typeface="Calibri" panose="020F0502020204030204" pitchFamily="34" charset="0"/>
              </a:rPr>
              <a:t>عليها.</a:t>
            </a:r>
          </a:p>
          <a:p>
            <a:pPr marL="342900" marR="0" indent="-342900" algn="just" rtl="1">
              <a:lnSpc>
                <a:spcPct val="115000"/>
              </a:lnSpc>
              <a:spcAft>
                <a:spcPts val="800"/>
              </a:spcAft>
              <a:buFont typeface="Wingdings" panose="05000000000000000000" pitchFamily="2" charset="2"/>
              <a:buChar char="§"/>
            </a:pPr>
            <a:r>
              <a:rPr lang="ar-EG" sz="2400" b="1" kern="0" dirty="0">
                <a:solidFill>
                  <a:srgbClr val="002060"/>
                </a:solidFill>
                <a:latin typeface="Calibri" panose="020F0502020204030204" pitchFamily="34" charset="0"/>
                <a:cs typeface="Calibri" panose="020F0502020204030204" pitchFamily="34" charset="0"/>
              </a:rPr>
              <a:t>المصداقية</a:t>
            </a:r>
            <a:r>
              <a:rPr lang="ar-EG" sz="2400" kern="0" dirty="0">
                <a:solidFill>
                  <a:srgbClr val="002060"/>
                </a:solidFill>
                <a:latin typeface="Calibri" panose="020F0502020204030204" pitchFamily="34" charset="0"/>
                <a:cs typeface="Calibri" panose="020F0502020204030204" pitchFamily="34" charset="0"/>
              </a:rPr>
              <a:t>: إذا كانت الوسيلة </a:t>
            </a:r>
            <a:r>
              <a:rPr lang="ar-EG" sz="2400" b="1" kern="0" dirty="0">
                <a:solidFill>
                  <a:srgbClr val="002060"/>
                </a:solidFill>
                <a:latin typeface="Calibri" panose="020F0502020204030204" pitchFamily="34" charset="0"/>
                <a:cs typeface="Calibri" panose="020F0502020204030204" pitchFamily="34" charset="0"/>
              </a:rPr>
              <a:t>موثوقة وذات سمعة طيبة، يزيد اعتماد الجمهور عليها</a:t>
            </a:r>
            <a:r>
              <a:rPr lang="ar-EG" sz="2400" kern="0" dirty="0">
                <a:solidFill>
                  <a:srgbClr val="002060"/>
                </a:solidFill>
                <a:latin typeface="Calibri" panose="020F0502020204030204" pitchFamily="34" charset="0"/>
                <a:cs typeface="Calibri" panose="020F0502020204030204" pitchFamily="34" charset="0"/>
              </a:rPr>
              <a:t>.</a:t>
            </a:r>
          </a:p>
          <a:p>
            <a:pPr marL="342900" marR="0" indent="-342900" algn="just" rtl="1">
              <a:lnSpc>
                <a:spcPct val="115000"/>
              </a:lnSpc>
              <a:spcAft>
                <a:spcPts val="800"/>
              </a:spcAft>
              <a:buFont typeface="Wingdings" panose="05000000000000000000" pitchFamily="2" charset="2"/>
              <a:buChar char="§"/>
            </a:pPr>
            <a:r>
              <a:rPr lang="ar-EG" sz="2400" b="1" kern="0" dirty="0">
                <a:solidFill>
                  <a:srgbClr val="002060"/>
                </a:solidFill>
                <a:latin typeface="Calibri" panose="020F0502020204030204" pitchFamily="34" charset="0"/>
                <a:cs typeface="Calibri" panose="020F0502020204030204" pitchFamily="34" charset="0"/>
              </a:rPr>
              <a:t>تنوع المحتوى وجودته</a:t>
            </a:r>
            <a:r>
              <a:rPr lang="ar-EG" sz="2400" kern="0" dirty="0">
                <a:solidFill>
                  <a:srgbClr val="002060"/>
                </a:solidFill>
                <a:latin typeface="Calibri" panose="020F0502020204030204" pitchFamily="34" charset="0"/>
                <a:cs typeface="Calibri" panose="020F0502020204030204" pitchFamily="34" charset="0"/>
              </a:rPr>
              <a:t>: توفر محتوى متنوع </a:t>
            </a:r>
            <a:r>
              <a:rPr lang="ar-EG" sz="2400" b="1" kern="0" dirty="0">
                <a:solidFill>
                  <a:srgbClr val="002060"/>
                </a:solidFill>
                <a:latin typeface="Calibri" panose="020F0502020204030204" pitchFamily="34" charset="0"/>
                <a:cs typeface="Calibri" panose="020F0502020204030204" pitchFamily="34" charset="0"/>
              </a:rPr>
              <a:t>يلبي حاجات الجمهور المعرفية، العاطفية، والسلوكية </a:t>
            </a:r>
            <a:r>
              <a:rPr lang="ar-EG" sz="2400" kern="0" dirty="0">
                <a:solidFill>
                  <a:srgbClr val="002060"/>
                </a:solidFill>
                <a:latin typeface="Calibri" panose="020F0502020204030204" pitchFamily="34" charset="0"/>
                <a:cs typeface="Calibri" panose="020F0502020204030204" pitchFamily="34" charset="0"/>
              </a:rPr>
              <a:t>يعزز من مستوى الاعتماد.</a:t>
            </a:r>
          </a:p>
          <a:p>
            <a:pPr marL="342900" marR="0" indent="-342900" algn="just" rtl="1">
              <a:lnSpc>
                <a:spcPct val="115000"/>
              </a:lnSpc>
              <a:spcAft>
                <a:spcPts val="800"/>
              </a:spcAft>
              <a:buFont typeface="Wingdings" panose="05000000000000000000" pitchFamily="2" charset="2"/>
              <a:buChar char="§"/>
            </a:pPr>
            <a:r>
              <a:rPr lang="ar-EG" sz="2400" b="1" kern="0" dirty="0">
                <a:solidFill>
                  <a:srgbClr val="002060"/>
                </a:solidFill>
                <a:latin typeface="Calibri" panose="020F0502020204030204" pitchFamily="34" charset="0"/>
                <a:cs typeface="Calibri" panose="020F0502020204030204" pitchFamily="34" charset="0"/>
              </a:rPr>
              <a:t>في أوقات الأزمات أو التغيرات الكبرى: </a:t>
            </a:r>
            <a:r>
              <a:rPr lang="ar-EG" sz="2400" kern="0" dirty="0">
                <a:solidFill>
                  <a:srgbClr val="002060"/>
                </a:solidFill>
                <a:latin typeface="Calibri" panose="020F0502020204030204" pitchFamily="34" charset="0"/>
                <a:cs typeface="Calibri" panose="020F0502020204030204" pitchFamily="34" charset="0"/>
              </a:rPr>
              <a:t>حيث تزداد </a:t>
            </a:r>
            <a:r>
              <a:rPr lang="ar-EG" sz="2400" b="1" kern="0" dirty="0">
                <a:solidFill>
                  <a:srgbClr val="002060"/>
                </a:solidFill>
                <a:latin typeface="Calibri" panose="020F0502020204030204" pitchFamily="34" charset="0"/>
                <a:cs typeface="Calibri" panose="020F0502020204030204" pitchFamily="34" charset="0"/>
              </a:rPr>
              <a:t>أهمية الوسائل الإعلامية </a:t>
            </a:r>
            <a:r>
              <a:rPr lang="ar-EG" sz="2400" kern="0" dirty="0">
                <a:solidFill>
                  <a:srgbClr val="002060"/>
                </a:solidFill>
                <a:latin typeface="Calibri" panose="020F0502020204030204" pitchFamily="34" charset="0"/>
                <a:cs typeface="Calibri" panose="020F0502020204030204" pitchFamily="34" charset="0"/>
              </a:rPr>
              <a:t>التي توفر تغطية مستمرة وتحليلات دقيقة، مما يعزز من سلطة وتأثير هذه الوسائل على الجمهور.</a:t>
            </a:r>
          </a:p>
        </p:txBody>
      </p:sp>
    </p:spTree>
    <p:extLst>
      <p:ext uri="{BB962C8B-B14F-4D97-AF65-F5344CB8AC3E}">
        <p14:creationId xmlns:p14="http://schemas.microsoft.com/office/powerpoint/2010/main" val="329897914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5183E-8C98-084D-2176-F6DCBA44C1A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5A4CD3A-0F58-12B6-D21E-E78CE2EEED6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DD76974-F6A1-2E49-562D-051240A79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D310A225-4D94-28F3-8E62-A48FF0DB31F9}"/>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TextBox 3">
            <a:extLst>
              <a:ext uri="{FF2B5EF4-FFF2-40B4-BE49-F238E27FC236}">
                <a16:creationId xmlns:a16="http://schemas.microsoft.com/office/drawing/2014/main" id="{B31B9090-846A-5C50-6DEB-0EF5E9FBA092}"/>
              </a:ext>
            </a:extLst>
          </p:cNvPr>
          <p:cNvSpPr txBox="1"/>
          <p:nvPr/>
        </p:nvSpPr>
        <p:spPr>
          <a:xfrm>
            <a:off x="-1581244" y="225142"/>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7AFA8B32-9650-8C4A-B519-8828C5A46102}"/>
              </a:ext>
            </a:extLst>
          </p:cNvPr>
          <p:cNvSpPr/>
          <p:nvPr/>
        </p:nvSpPr>
        <p:spPr>
          <a:xfrm>
            <a:off x="354184" y="766000"/>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SA" sz="2800" b="1" kern="0" dirty="0">
                <a:solidFill>
                  <a:schemeClr val="bg1"/>
                </a:solidFill>
                <a:latin typeface="Calibri" panose="020F0502020204030204" pitchFamily="34" charset="0"/>
                <a:cs typeface="Calibri" panose="020F0502020204030204" pitchFamily="34" charset="0"/>
              </a:rPr>
              <a:t>عناصر نظرية الاعتماد على وسائل الإعلام</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8" name="Rectangle 7">
            <a:extLst>
              <a:ext uri="{FF2B5EF4-FFF2-40B4-BE49-F238E27FC236}">
                <a16:creationId xmlns:a16="http://schemas.microsoft.com/office/drawing/2014/main" id="{02E24522-375A-C7C4-3BF0-F809C0F2E293}"/>
              </a:ext>
            </a:extLst>
          </p:cNvPr>
          <p:cNvSpPr/>
          <p:nvPr/>
        </p:nvSpPr>
        <p:spPr>
          <a:xfrm>
            <a:off x="8458199" y="1568062"/>
            <a:ext cx="3607323" cy="654135"/>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latin typeface="Times New Roman" panose="02020603050405020304" pitchFamily="18" charset="0"/>
                <a:cs typeface="Times New Roman" panose="02020603050405020304" pitchFamily="18" charset="0"/>
              </a:rPr>
              <a:t>2. الجمهور </a:t>
            </a:r>
            <a:r>
              <a:rPr lang="en-US" sz="2800" b="1" dirty="0">
                <a:latin typeface="Times New Roman" panose="02020603050405020304" pitchFamily="18" charset="0"/>
                <a:cs typeface="Times New Roman" panose="02020603050405020304" pitchFamily="18" charset="0"/>
              </a:rPr>
              <a:t>Audience</a:t>
            </a:r>
          </a:p>
        </p:txBody>
      </p:sp>
      <p:sp>
        <p:nvSpPr>
          <p:cNvPr id="15" name="TextBox 14">
            <a:extLst>
              <a:ext uri="{FF2B5EF4-FFF2-40B4-BE49-F238E27FC236}">
                <a16:creationId xmlns:a16="http://schemas.microsoft.com/office/drawing/2014/main" id="{3F4D687B-91AE-8AC8-3D91-E963D4E4059D}"/>
              </a:ext>
            </a:extLst>
          </p:cNvPr>
          <p:cNvSpPr txBox="1"/>
          <p:nvPr/>
        </p:nvSpPr>
        <p:spPr>
          <a:xfrm>
            <a:off x="2839453" y="3324808"/>
            <a:ext cx="9352547" cy="3457357"/>
          </a:xfrm>
          <a:prstGeom prst="rect">
            <a:avLst/>
          </a:prstGeom>
          <a:noFill/>
        </p:spPr>
        <p:txBody>
          <a:bodyPr wrap="square">
            <a:spAutoFit/>
          </a:bodyPr>
          <a:lstStyle/>
          <a:p>
            <a:pPr marR="0" lvl="0" algn="r"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تختلف مستويات الاعتماد بين أفراد الجمهور</a:t>
            </a:r>
            <a:r>
              <a:rPr lang="en-US" sz="2400" b="1" kern="0" dirty="0">
                <a:solidFill>
                  <a:srgbClr val="002060"/>
                </a:solidFill>
                <a:latin typeface="Calibri" panose="020F0502020204030204" pitchFamily="34" charset="0"/>
                <a:cs typeface="Calibri" panose="020F0502020204030204" pitchFamily="34" charset="0"/>
              </a:rPr>
              <a:t>:</a:t>
            </a:r>
          </a:p>
          <a:p>
            <a:pPr marL="742950" marR="0" lvl="1" indent="-285750" algn="just" rtl="1">
              <a:spcAft>
                <a:spcPts val="800"/>
              </a:spcAft>
              <a:buSzPts val="1000"/>
              <a:buFont typeface="Courier New" panose="02070309020205020404" pitchFamily="49" charset="0"/>
              <a:buChar char="o"/>
              <a:tabLst>
                <a:tab pos="914400" algn="l"/>
              </a:tabLst>
            </a:pPr>
            <a:r>
              <a:rPr lang="ar-SA" sz="2400" kern="0" dirty="0">
                <a:solidFill>
                  <a:srgbClr val="002060"/>
                </a:solidFill>
                <a:latin typeface="Calibri" panose="020F0502020204030204" pitchFamily="34" charset="0"/>
                <a:cs typeface="Calibri" panose="020F0502020204030204" pitchFamily="34" charset="0"/>
              </a:rPr>
              <a:t>بعض الأفراد يعتمدون اعتمادًا كبيرًا على وسائل الإعلام لتشكيل معرفتهم وفهمهم للعالم</a:t>
            </a:r>
            <a:r>
              <a:rPr lang="en-US" sz="2400" kern="0" dirty="0">
                <a:solidFill>
                  <a:srgbClr val="002060"/>
                </a:solidFill>
                <a:latin typeface="Calibri" panose="020F0502020204030204" pitchFamily="34" charset="0"/>
                <a:cs typeface="Calibri" panose="020F0502020204030204" pitchFamily="34" charset="0"/>
              </a:rPr>
              <a:t>.</a:t>
            </a:r>
          </a:p>
          <a:p>
            <a:pPr marL="742950" marR="0" lvl="1" indent="-285750" algn="r" rtl="1">
              <a:spcAft>
                <a:spcPts val="800"/>
              </a:spcAft>
              <a:buSzPts val="1000"/>
              <a:buFont typeface="Courier New" panose="02070309020205020404" pitchFamily="49" charset="0"/>
              <a:buChar char="o"/>
              <a:tabLst>
                <a:tab pos="914400" algn="l"/>
              </a:tabLst>
            </a:pPr>
            <a:r>
              <a:rPr lang="ar-SA" sz="2400" kern="0" dirty="0">
                <a:solidFill>
                  <a:srgbClr val="002060"/>
                </a:solidFill>
                <a:latin typeface="Calibri" panose="020F0502020204030204" pitchFamily="34" charset="0"/>
                <a:cs typeface="Calibri" panose="020F0502020204030204" pitchFamily="34" charset="0"/>
              </a:rPr>
              <a:t>آخرون قد يكون لديهم مصادر متعددة أو يكونون أكثر نقدًا وتحليلًا للمحتوى الإعلامي</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الاعتماد الإعلامي يتغير بحسب الحالة النفسية والاجتماعية للفرد، فقد يزداد في فترات عدم اليقين أو الغموض</a:t>
            </a:r>
            <a:r>
              <a:rPr lang="en-US" sz="2400" b="1"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الجمهور لا يتلقى الإعلام بشكل سلبي فقط</a:t>
            </a:r>
            <a:r>
              <a:rPr lang="ar-SA" sz="2400" kern="0" dirty="0">
                <a:solidFill>
                  <a:srgbClr val="002060"/>
                </a:solidFill>
                <a:latin typeface="Calibri" panose="020F0502020204030204" pitchFamily="34" charset="0"/>
                <a:cs typeface="Calibri" panose="020F0502020204030204" pitchFamily="34" charset="0"/>
              </a:rPr>
              <a:t>، بل يتفاعل معه بشكل ديناميكي، حيث يسعى لتلبية حاجاته المعرفية والعاطفية والسلوكية من خلال الاعتماد على وسائل معينة</a:t>
            </a:r>
            <a:r>
              <a:rPr lang="en-US" sz="2400" kern="0" dirty="0">
                <a:solidFill>
                  <a:srgbClr val="002060"/>
                </a:solidFill>
                <a:latin typeface="Calibri" panose="020F0502020204030204" pitchFamily="34" charset="0"/>
                <a:cs typeface="Calibri" panose="020F0502020204030204" pitchFamily="34" charset="0"/>
              </a:rPr>
              <a:t>.</a:t>
            </a:r>
          </a:p>
        </p:txBody>
      </p:sp>
      <p:sp>
        <p:nvSpPr>
          <p:cNvPr id="17" name="TextBox 16">
            <a:extLst>
              <a:ext uri="{FF2B5EF4-FFF2-40B4-BE49-F238E27FC236}">
                <a16:creationId xmlns:a16="http://schemas.microsoft.com/office/drawing/2014/main" id="{622378D3-8FC7-DAD0-D7D5-8A4E2CC154C4}"/>
              </a:ext>
            </a:extLst>
          </p:cNvPr>
          <p:cNvSpPr txBox="1"/>
          <p:nvPr/>
        </p:nvSpPr>
        <p:spPr>
          <a:xfrm>
            <a:off x="3116178" y="2189028"/>
            <a:ext cx="9075821" cy="1200329"/>
          </a:xfrm>
          <a:prstGeom prst="rect">
            <a:avLst/>
          </a:prstGeom>
          <a:noFill/>
        </p:spPr>
        <p:txBody>
          <a:bodyPr wrap="square">
            <a:spAutoFit/>
          </a:bodyPr>
          <a:lstStyle/>
          <a:p>
            <a:pPr algn="just" rtl="1"/>
            <a:r>
              <a:rPr lang="ar-EG" sz="18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الجمهور هو الأفراد أو الجماعات التي تستهلك المحتوى الإعلامي، </a:t>
            </a:r>
            <a:r>
              <a:rPr lang="ar-SA" sz="2400" kern="0" dirty="0">
                <a:solidFill>
                  <a:srgbClr val="002060"/>
                </a:solidFill>
                <a:latin typeface="Calibri" panose="020F0502020204030204" pitchFamily="34" charset="0"/>
                <a:cs typeface="Calibri" panose="020F0502020204030204" pitchFamily="34" charset="0"/>
              </a:rPr>
              <a:t>وتختلف صفاتهم وتطلعاتهم باختلاف عوامل مثل</a:t>
            </a: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العمر، المستوى التعليمي، الخلفية الثقافية والاجتماعية، الاهتمامات الشخصية، المواقف السياسية والاجتماعية</a:t>
            </a:r>
            <a:endParaRPr lang="en-US" b="1" dirty="0"/>
          </a:p>
        </p:txBody>
      </p:sp>
      <p:pic>
        <p:nvPicPr>
          <p:cNvPr id="9" name="Picture 8">
            <a:extLst>
              <a:ext uri="{FF2B5EF4-FFF2-40B4-BE49-F238E27FC236}">
                <a16:creationId xmlns:a16="http://schemas.microsoft.com/office/drawing/2014/main" id="{9FC7E33D-14FA-1147-7F24-C0B68B2BEA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677" y="1895129"/>
            <a:ext cx="2580775" cy="9441147"/>
          </a:xfrm>
          <a:prstGeom prst="rect">
            <a:avLst/>
          </a:prstGeom>
        </p:spPr>
      </p:pic>
    </p:spTree>
    <p:extLst>
      <p:ext uri="{BB962C8B-B14F-4D97-AF65-F5344CB8AC3E}">
        <p14:creationId xmlns:p14="http://schemas.microsoft.com/office/powerpoint/2010/main" val="256033516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E7818-2D43-49BB-EA5A-7B7D715BB1E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AD85085C-5989-468F-D416-AFECD36DF86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BBD97083-E7F7-D87A-06CE-937C98D372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6E9E6A14-8149-E84D-0B4A-FF5368BBCE6E}"/>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96172653-69B0-0981-1A64-3701B4A99AE3}"/>
              </a:ext>
            </a:extLst>
          </p:cNvPr>
          <p:cNvSpPr txBox="1"/>
          <p:nvPr/>
        </p:nvSpPr>
        <p:spPr>
          <a:xfrm>
            <a:off x="-1581244" y="225142"/>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FD345A09-2B9B-F79A-7BB1-3D3B8CD2C2BA}"/>
              </a:ext>
            </a:extLst>
          </p:cNvPr>
          <p:cNvSpPr/>
          <p:nvPr/>
        </p:nvSpPr>
        <p:spPr>
          <a:xfrm>
            <a:off x="354184" y="766000"/>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SA" sz="2800" b="1" kern="0" dirty="0">
                <a:solidFill>
                  <a:schemeClr val="bg1"/>
                </a:solidFill>
                <a:latin typeface="Calibri" panose="020F0502020204030204" pitchFamily="34" charset="0"/>
                <a:cs typeface="Calibri" panose="020F0502020204030204" pitchFamily="34" charset="0"/>
              </a:rPr>
              <a:t>عناصر نظرية الاعتماد على وسائل الإعلام</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0" name="Rectangle 9">
            <a:extLst>
              <a:ext uri="{FF2B5EF4-FFF2-40B4-BE49-F238E27FC236}">
                <a16:creationId xmlns:a16="http://schemas.microsoft.com/office/drawing/2014/main" id="{3563D984-FDC4-DDAD-A4BA-3899C60567F8}"/>
              </a:ext>
            </a:extLst>
          </p:cNvPr>
          <p:cNvSpPr/>
          <p:nvPr/>
        </p:nvSpPr>
        <p:spPr>
          <a:xfrm>
            <a:off x="7279106" y="1520770"/>
            <a:ext cx="4531507" cy="654135"/>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800" b="1" dirty="0">
                <a:latin typeface="Times New Roman" panose="02020603050405020304" pitchFamily="18" charset="0"/>
                <a:cs typeface="Times New Roman" panose="02020603050405020304" pitchFamily="18" charset="0"/>
              </a:rPr>
              <a:t>3.</a:t>
            </a:r>
            <a:r>
              <a:rPr lang="ar-EG" sz="2400" b="1" kern="0" dirty="0">
                <a:solidFill>
                  <a:schemeClr val="bg1"/>
                </a:solidFill>
                <a:latin typeface="Calibri" panose="020F0502020204030204" pitchFamily="34" charset="0"/>
                <a:cs typeface="Calibri" panose="020F0502020204030204" pitchFamily="34" charset="0"/>
              </a:rPr>
              <a:t>النظام الاجتماعي  </a:t>
            </a:r>
            <a:r>
              <a:rPr lang="en-US" sz="2400" b="1" dirty="0">
                <a:latin typeface="Times New Roman" panose="02020603050405020304" pitchFamily="18" charset="0"/>
                <a:cs typeface="Times New Roman" panose="02020603050405020304" pitchFamily="18" charset="0"/>
              </a:rPr>
              <a:t>Social System </a:t>
            </a:r>
            <a:endParaRPr lang="en-US" sz="2800" b="1"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B732E4C0-1A59-B538-5794-3FA7FD939975}"/>
              </a:ext>
            </a:extLst>
          </p:cNvPr>
          <p:cNvSpPr txBox="1"/>
          <p:nvPr/>
        </p:nvSpPr>
        <p:spPr>
          <a:xfrm>
            <a:off x="4174958" y="2174905"/>
            <a:ext cx="7635655" cy="4725076"/>
          </a:xfrm>
          <a:prstGeom prst="rect">
            <a:avLst/>
          </a:prstGeom>
          <a:noFill/>
        </p:spPr>
        <p:txBody>
          <a:bodyPr wrap="square">
            <a:spAutoFit/>
          </a:bodyPr>
          <a:lstStyle/>
          <a:p>
            <a:pPr marR="0" lvl="0" algn="just" rtl="1">
              <a:lnSpc>
                <a:spcPct val="115000"/>
              </a:lnSpc>
              <a:spcAft>
                <a:spcPts val="800"/>
              </a:spcAft>
              <a:buSzPts val="1000"/>
              <a:tabLst>
                <a:tab pos="457200" algn="l"/>
              </a:tabLst>
            </a:pPr>
            <a:r>
              <a:rPr lang="ar-SA" sz="2400" kern="0" dirty="0">
                <a:solidFill>
                  <a:srgbClr val="002060"/>
                </a:solidFill>
                <a:latin typeface="Calibri" panose="020F0502020204030204" pitchFamily="34" charset="0"/>
                <a:cs typeface="Calibri" panose="020F0502020204030204" pitchFamily="34" charset="0"/>
              </a:rPr>
              <a:t>يُشير </a:t>
            </a:r>
            <a:r>
              <a:rPr lang="ar-SA" sz="2400" b="1" kern="0" dirty="0">
                <a:solidFill>
                  <a:srgbClr val="002060"/>
                </a:solidFill>
                <a:latin typeface="Calibri" panose="020F0502020204030204" pitchFamily="34" charset="0"/>
                <a:cs typeface="Calibri" panose="020F0502020204030204" pitchFamily="34" charset="0"/>
              </a:rPr>
              <a:t>النظام الاجتماعي إلى البيئة الأوسع التي يعيش فيها الفرد</a:t>
            </a:r>
            <a:r>
              <a:rPr lang="ar-SA" sz="2400" kern="0" dirty="0">
                <a:solidFill>
                  <a:srgbClr val="002060"/>
                </a:solidFill>
                <a:latin typeface="Calibri" panose="020F0502020204030204" pitchFamily="34" charset="0"/>
                <a:cs typeface="Calibri" panose="020F0502020204030204" pitchFamily="34" charset="0"/>
              </a:rPr>
              <a:t>، والتي تشمل البُنى السياسية، الاقتصادية، والثقافية للمجتمع</a:t>
            </a:r>
            <a:r>
              <a:rPr lang="en-US" sz="2400" kern="0" dirty="0">
                <a:solidFill>
                  <a:srgbClr val="002060"/>
                </a:solidFill>
                <a:latin typeface="Calibri" panose="020F0502020204030204" pitchFamily="34" charset="0"/>
                <a:cs typeface="Calibri" panose="020F0502020204030204" pitchFamily="34" charset="0"/>
              </a:rPr>
              <a:t>.</a:t>
            </a:r>
          </a:p>
          <a:p>
            <a:pPr marL="342900" marR="0" lvl="0" indent="-342900" algn="just" rtl="1">
              <a:lnSpc>
                <a:spcPct val="115000"/>
              </a:lnSpc>
              <a:spcAft>
                <a:spcPts val="800"/>
              </a:spcAft>
              <a:buSzPts val="1000"/>
              <a:buFont typeface="Wingdings" panose="05000000000000000000" pitchFamily="2" charset="2"/>
              <a:buChar char="Ø"/>
              <a:tabLst>
                <a:tab pos="457200" algn="l"/>
              </a:tabLst>
            </a:pPr>
            <a:r>
              <a:rPr lang="ar-SA" sz="2400" u="sng" kern="0" dirty="0">
                <a:solidFill>
                  <a:srgbClr val="002060"/>
                </a:solidFill>
                <a:latin typeface="Calibri" panose="020F0502020204030204" pitchFamily="34" charset="0"/>
                <a:cs typeface="Calibri" panose="020F0502020204030204" pitchFamily="34" charset="0"/>
              </a:rPr>
              <a:t>هذا النظام يؤثر بعمق في طبيعة الاعتماد الإعلامي</a:t>
            </a:r>
            <a:r>
              <a:rPr lang="ar-EG" sz="2400" u="sng" kern="0" dirty="0">
                <a:solidFill>
                  <a:srgbClr val="002060"/>
                </a:solidFill>
                <a:latin typeface="Calibri" panose="020F0502020204030204" pitchFamily="34" charset="0"/>
                <a:cs typeface="Calibri" panose="020F0502020204030204" pitchFamily="34" charset="0"/>
              </a:rPr>
              <a:t> خاصة أوقات الغموض والتغير السريع</a:t>
            </a:r>
            <a:r>
              <a:rPr lang="ar-SA" sz="2400" u="sng" kern="0" dirty="0">
                <a:solidFill>
                  <a:srgbClr val="002060"/>
                </a:solidFill>
                <a:latin typeface="Calibri" panose="020F0502020204030204" pitchFamily="34" charset="0"/>
                <a:cs typeface="Calibri" panose="020F0502020204030204" pitchFamily="34" charset="0"/>
              </a:rPr>
              <a:t>، وذلك عبر</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mj-cs"/>
              </a:rPr>
              <a:t>1</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الظروف السياسية</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أوقات </a:t>
            </a:r>
            <a:r>
              <a:rPr lang="ar-SA" sz="2400" b="1" kern="0" dirty="0">
                <a:solidFill>
                  <a:srgbClr val="002060"/>
                </a:solidFill>
                <a:latin typeface="Calibri" panose="020F0502020204030204" pitchFamily="34" charset="0"/>
                <a:cs typeface="Calibri" panose="020F0502020204030204" pitchFamily="34" charset="0"/>
              </a:rPr>
              <a:t>التوتر السياسي، الحروب، أو الثورات</a:t>
            </a:r>
            <a:r>
              <a:rPr lang="ar-SA"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يزداد اعتماد الناس على الإعلام </a:t>
            </a:r>
            <a:r>
              <a:rPr lang="ar-SA" sz="2400" kern="0" dirty="0">
                <a:solidFill>
                  <a:srgbClr val="002060"/>
                </a:solidFill>
                <a:latin typeface="Calibri" panose="020F0502020204030204" pitchFamily="34" charset="0"/>
                <a:cs typeface="Calibri" panose="020F0502020204030204" pitchFamily="34" charset="0"/>
              </a:rPr>
              <a:t>لفهم ما يحدث</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mj-cs"/>
              </a:rPr>
              <a:t>2</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الظروف الاقتصادية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خلال </a:t>
            </a:r>
            <a:r>
              <a:rPr lang="ar-SA" sz="2400" b="1" kern="0" dirty="0">
                <a:solidFill>
                  <a:srgbClr val="002060"/>
                </a:solidFill>
                <a:latin typeface="Calibri" panose="020F0502020204030204" pitchFamily="34" charset="0"/>
                <a:cs typeface="Calibri" panose="020F0502020204030204" pitchFamily="34" charset="0"/>
              </a:rPr>
              <a:t>الأزمات الاقتصادية</a:t>
            </a:r>
            <a:r>
              <a:rPr lang="ar-SA" sz="2400" kern="0" dirty="0">
                <a:solidFill>
                  <a:srgbClr val="002060"/>
                </a:solidFill>
                <a:latin typeface="Calibri" panose="020F0502020204030204" pitchFamily="34" charset="0"/>
                <a:cs typeface="Calibri" panose="020F0502020204030204" pitchFamily="34" charset="0"/>
              </a:rPr>
              <a:t>، يتجه الجمهور للإعلام للحصول على تفسيرات وتحليلات تساعدهم على فهم التأثيرات على حياتهم</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mj-cs"/>
              </a:rPr>
              <a:t>3</a:t>
            </a:r>
            <a:r>
              <a:rPr lang="ar-EG"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العوامل الثقافية والاجتماعية</a:t>
            </a:r>
            <a:r>
              <a:rPr lang="en-US"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القيم، الأعراف، والتقاليد المجتمعية تحدد كيف ولماذا يعتمد الأفراد على الإعلام</a:t>
            </a:r>
            <a:r>
              <a:rPr lang="en-US" sz="2400" kern="0" dirty="0">
                <a:solidFill>
                  <a:srgbClr val="002060"/>
                </a:solidFill>
                <a:latin typeface="Calibri" panose="020F0502020204030204" pitchFamily="34" charset="0"/>
                <a:cs typeface="Calibri" panose="020F0502020204030204" pitchFamily="34" charset="0"/>
              </a:rPr>
              <a:t>.</a:t>
            </a:r>
          </a:p>
        </p:txBody>
      </p:sp>
      <p:pic>
        <p:nvPicPr>
          <p:cNvPr id="8" name="Picture 7">
            <a:extLst>
              <a:ext uri="{FF2B5EF4-FFF2-40B4-BE49-F238E27FC236}">
                <a16:creationId xmlns:a16="http://schemas.microsoft.com/office/drawing/2014/main" id="{E505F7A4-6E7F-7766-D4AD-9DBD885CBC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253" y="1683864"/>
            <a:ext cx="3990474" cy="9363133"/>
          </a:xfrm>
          <a:prstGeom prst="rect">
            <a:avLst/>
          </a:prstGeom>
        </p:spPr>
      </p:pic>
    </p:spTree>
    <p:extLst>
      <p:ext uri="{BB962C8B-B14F-4D97-AF65-F5344CB8AC3E}">
        <p14:creationId xmlns:p14="http://schemas.microsoft.com/office/powerpoint/2010/main" val="372662063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3ADEF-15D3-5F1B-7CF6-DFC2ACAD4D6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46828DE-70B4-8D7B-331B-FF0823F9957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DDACF52-EA36-C2F2-3222-120B721E34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97554C05-01C2-BEBB-3BCA-50C53F8CC264}"/>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90156404-F219-92EF-932A-A0BC3EB668E6}"/>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800" b="1" kern="0">
                <a:solidFill>
                  <a:schemeClr val="bg1"/>
                </a:solidFill>
                <a:latin typeface="Calibri" panose="020F0502020204030204" pitchFamily="34" charset="0"/>
                <a:cs typeface="Calibri" panose="020F0502020204030204" pitchFamily="34" charset="0"/>
              </a:rPr>
              <a:t>🔄 </a:t>
            </a:r>
            <a:r>
              <a:rPr lang="ar-EG" sz="2800" b="1" kern="0">
                <a:solidFill>
                  <a:schemeClr val="bg1"/>
                </a:solidFill>
                <a:latin typeface="Calibri" panose="020F0502020204030204" pitchFamily="34" charset="0"/>
                <a:cs typeface="Calibri" panose="020F0502020204030204" pitchFamily="34" charset="0"/>
              </a:rPr>
              <a:t>العلاقة التفاعلية بين العناصر</a:t>
            </a:r>
            <a:endParaRPr lang="ar-EG" sz="2800" b="1" kern="0" dirty="0">
              <a:solidFill>
                <a:schemeClr val="bg1"/>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A7973B37-252F-2831-48AC-E0B3A68420C5}"/>
              </a:ext>
            </a:extLst>
          </p:cNvPr>
          <p:cNvSpPr txBox="1"/>
          <p:nvPr/>
        </p:nvSpPr>
        <p:spPr>
          <a:xfrm>
            <a:off x="3189225" y="1730867"/>
            <a:ext cx="8876298" cy="5252400"/>
          </a:xfrm>
          <a:prstGeom prst="rect">
            <a:avLst/>
          </a:prstGeom>
          <a:noFill/>
        </p:spPr>
        <p:txBody>
          <a:bodyPr wrap="square">
            <a:spAutoFit/>
          </a:bodyPr>
          <a:lstStyle/>
          <a:p>
            <a:pPr marR="0" lvl="0" algn="just" rtl="1">
              <a:lnSpc>
                <a:spcPct val="115000"/>
              </a:lnSpc>
              <a:spcAft>
                <a:spcPts val="800"/>
              </a:spcAft>
              <a:buSzPts val="1000"/>
              <a:tabLst>
                <a:tab pos="457200" algn="l"/>
              </a:tabLst>
            </a:pPr>
            <a:r>
              <a:rPr lang="ar-SA" sz="2400" u="sng" kern="0" dirty="0">
                <a:solidFill>
                  <a:srgbClr val="002060"/>
                </a:solidFill>
                <a:latin typeface="Calibri" panose="020F0502020204030204" pitchFamily="34" charset="0"/>
                <a:cs typeface="Calibri" panose="020F0502020204030204" pitchFamily="34" charset="0"/>
              </a:rPr>
              <a:t>هذه العناصر الثلاثة ليست مستقلة عن بعضها، بل توجد بينها علاقة تفاعلية ديناميكية تؤثر وتتأثر بشكل مستمر</a:t>
            </a:r>
            <a:r>
              <a:rPr lang="en-US" sz="2400" u="sng" kern="0" dirty="0">
                <a:solidFill>
                  <a:srgbClr val="002060"/>
                </a:solidFill>
                <a:latin typeface="Calibri" panose="020F0502020204030204" pitchFamily="34" charset="0"/>
                <a:cs typeface="Calibri" panose="020F0502020204030204" pitchFamily="34" charset="0"/>
              </a:rPr>
              <a:t>.</a:t>
            </a:r>
            <a:endParaRPr lang="ar-EG" sz="2400" u="sng" kern="0" dirty="0">
              <a:solidFill>
                <a:srgbClr val="002060"/>
              </a:solidFill>
              <a:latin typeface="Calibri" panose="020F0502020204030204" pitchFamily="34" charset="0"/>
              <a:cs typeface="Calibri" panose="020F0502020204030204" pitchFamily="34" charset="0"/>
            </a:endParaRPr>
          </a:p>
          <a:p>
            <a:pPr marR="0" lvl="0" algn="just" rtl="1">
              <a:lnSpc>
                <a:spcPct val="115000"/>
              </a:lnSpc>
              <a:spcAft>
                <a:spcPts val="800"/>
              </a:spcAft>
              <a:buSzPts val="1000"/>
              <a:tabLst>
                <a:tab pos="457200" algn="l"/>
              </a:tabLst>
            </a:pPr>
            <a:r>
              <a:rPr lang="ar-SA" sz="2400" kern="0" dirty="0">
                <a:solidFill>
                  <a:srgbClr val="002060"/>
                </a:solidFill>
                <a:latin typeface="Calibri" panose="020F0502020204030204" pitchFamily="34" charset="0"/>
                <a:cs typeface="Calibri" panose="020F0502020204030204" pitchFamily="34" charset="0"/>
              </a:rPr>
              <a:t>على سبيل المثال، خلال فترات الثورة أو الحرب</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يزداد </a:t>
            </a:r>
            <a:r>
              <a:rPr lang="ar-SA" sz="2400" b="1" kern="0" dirty="0">
                <a:solidFill>
                  <a:srgbClr val="002060"/>
                </a:solidFill>
                <a:latin typeface="Calibri" panose="020F0502020204030204" pitchFamily="34" charset="0"/>
                <a:cs typeface="Calibri" panose="020F0502020204030204" pitchFamily="34" charset="0"/>
              </a:rPr>
              <a:t>اعتماد الجمهور على وسائل الإعلام </a:t>
            </a:r>
            <a:r>
              <a:rPr lang="ar-SA" sz="2400" kern="0" dirty="0">
                <a:solidFill>
                  <a:srgbClr val="002060"/>
                </a:solidFill>
                <a:latin typeface="Calibri" panose="020F0502020204030204" pitchFamily="34" charset="0"/>
                <a:cs typeface="Calibri" panose="020F0502020204030204" pitchFamily="34" charset="0"/>
              </a:rPr>
              <a:t>التي تقدم تغطية وتحليلات واضحة للأحداث، مما يمنح هذه الوسائل سلطة وتأثيرًا أكبر</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المقابل، </a:t>
            </a:r>
            <a:r>
              <a:rPr lang="ar-SA" sz="2400" b="1" kern="0" dirty="0">
                <a:solidFill>
                  <a:srgbClr val="002060"/>
                </a:solidFill>
                <a:latin typeface="Calibri" panose="020F0502020204030204" pitchFamily="34" charset="0"/>
                <a:cs typeface="Calibri" panose="020F0502020204030204" pitchFamily="34" charset="0"/>
              </a:rPr>
              <a:t>الوسائل الإعلامية</a:t>
            </a:r>
            <a:r>
              <a:rPr lang="ar-SA" sz="2400" kern="0" dirty="0">
                <a:solidFill>
                  <a:srgbClr val="002060"/>
                </a:solidFill>
                <a:latin typeface="Calibri" panose="020F0502020204030204" pitchFamily="34" charset="0"/>
                <a:cs typeface="Calibri" panose="020F0502020204030204" pitchFamily="34" charset="0"/>
              </a:rPr>
              <a:t> تستجيب لهذا الاعتماد بزيادة محتواها وتوجيه رسائلها بطريقة </a:t>
            </a:r>
            <a:r>
              <a:rPr lang="ar-SA" sz="2400" b="1" kern="0" dirty="0">
                <a:solidFill>
                  <a:srgbClr val="002060"/>
                </a:solidFill>
                <a:latin typeface="Calibri" panose="020F0502020204030204" pitchFamily="34" charset="0"/>
                <a:cs typeface="Calibri" panose="020F0502020204030204" pitchFamily="34" charset="0"/>
              </a:rPr>
              <a:t>تلبي حاجات الجمهور وتوجه الرأي العام</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النظام الاجتماعي المتأزم يعزز من أهمية الإعلام </a:t>
            </a:r>
            <a:r>
              <a:rPr lang="ar-SA" sz="2400" kern="0" dirty="0">
                <a:solidFill>
                  <a:srgbClr val="002060"/>
                </a:solidFill>
                <a:latin typeface="Calibri" panose="020F0502020204030204" pitchFamily="34" charset="0"/>
                <a:cs typeface="Calibri" panose="020F0502020204030204" pitchFamily="34" charset="0"/>
              </a:rPr>
              <a:t>كأداة لفهم الواقع والتعامل مع التغيرات</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SA" sz="2400" kern="0" dirty="0">
                <a:solidFill>
                  <a:srgbClr val="002060"/>
                </a:solidFill>
                <a:latin typeface="Calibri" panose="020F0502020204030204" pitchFamily="34" charset="0"/>
                <a:cs typeface="Calibri" panose="020F0502020204030204" pitchFamily="34" charset="0"/>
              </a:rPr>
              <a:t>هذه العلاقة تجعل </a:t>
            </a:r>
            <a:r>
              <a:rPr lang="ar-SA" sz="2400" b="1" kern="0" dirty="0">
                <a:solidFill>
                  <a:srgbClr val="002060"/>
                </a:solidFill>
                <a:latin typeface="Calibri" panose="020F0502020204030204" pitchFamily="34" charset="0"/>
                <a:cs typeface="Calibri" panose="020F0502020204030204" pitchFamily="34" charset="0"/>
              </a:rPr>
              <a:t>الإعلام ليس مجرد ناقل سلبي للمعلومات، بل طرفًا فاعلًا في بناء الواقع الاجتماعي والسياسي</a:t>
            </a:r>
            <a:r>
              <a:rPr lang="en-US" sz="2400" b="1" kern="0" dirty="0">
                <a:solidFill>
                  <a:srgbClr val="002060"/>
                </a:solidFill>
                <a:latin typeface="Calibri" panose="020F0502020204030204" pitchFamily="34" charset="0"/>
                <a:cs typeface="Calibri" panose="020F0502020204030204" pitchFamily="34" charset="0"/>
              </a:rPr>
              <a:t>.</a:t>
            </a:r>
          </a:p>
        </p:txBody>
      </p:sp>
      <p:sp>
        <p:nvSpPr>
          <p:cNvPr id="8" name="TextBox 7">
            <a:extLst>
              <a:ext uri="{FF2B5EF4-FFF2-40B4-BE49-F238E27FC236}">
                <a16:creationId xmlns:a16="http://schemas.microsoft.com/office/drawing/2014/main" id="{ED839B6F-0B07-72F7-5443-74C88CEED999}"/>
              </a:ext>
            </a:extLst>
          </p:cNvPr>
          <p:cNvSpPr txBox="1"/>
          <p:nvPr/>
        </p:nvSpPr>
        <p:spPr>
          <a:xfrm>
            <a:off x="-1581244" y="225142"/>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6F4D2CB0-8D36-3CA4-DE2B-9B5F67338F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477" y="1730867"/>
            <a:ext cx="2944107" cy="9169076"/>
          </a:xfrm>
          <a:prstGeom prst="rect">
            <a:avLst/>
          </a:prstGeom>
        </p:spPr>
      </p:pic>
    </p:spTree>
    <p:extLst>
      <p:ext uri="{BB962C8B-B14F-4D97-AF65-F5344CB8AC3E}">
        <p14:creationId xmlns:p14="http://schemas.microsoft.com/office/powerpoint/2010/main" val="422007792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0EA5D4-4D8E-CB82-DEF2-F9A7912A217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CB45A49-8CBF-AB8A-79DD-681B042E2A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77185" y="-75957"/>
            <a:ext cx="2530548" cy="1181593"/>
          </a:xfrm>
          <a:prstGeom prst="rect">
            <a:avLst/>
          </a:prstGeom>
        </p:spPr>
      </p:pic>
      <p:sp>
        <p:nvSpPr>
          <p:cNvPr id="11" name="Rectangle 10">
            <a:extLst>
              <a:ext uri="{FF2B5EF4-FFF2-40B4-BE49-F238E27FC236}">
                <a16:creationId xmlns:a16="http://schemas.microsoft.com/office/drawing/2014/main" id="{4EFA4BF6-E9B4-EDC7-728F-D444FA7CE1F0}"/>
              </a:ext>
            </a:extLst>
          </p:cNvPr>
          <p:cNvSpPr/>
          <p:nvPr/>
        </p:nvSpPr>
        <p:spPr>
          <a:xfrm>
            <a:off x="184267" y="781205"/>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 name="Rectangle: Rounded Corners 3">
            <a:extLst>
              <a:ext uri="{FF2B5EF4-FFF2-40B4-BE49-F238E27FC236}">
                <a16:creationId xmlns:a16="http://schemas.microsoft.com/office/drawing/2014/main" id="{7796F54C-B081-7735-BCB7-B21DEDECC172}"/>
              </a:ext>
            </a:extLst>
          </p:cNvPr>
          <p:cNvSpPr/>
          <p:nvPr/>
        </p:nvSpPr>
        <p:spPr>
          <a:xfrm>
            <a:off x="326190" y="968940"/>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📚آثار الاعتماد الإعلامي على الأفراد والمجتمع</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60C0B45B-79C2-C5BB-4371-140092C4D217}"/>
              </a:ext>
            </a:extLst>
          </p:cNvPr>
          <p:cNvSpPr txBox="1"/>
          <p:nvPr/>
        </p:nvSpPr>
        <p:spPr>
          <a:xfrm>
            <a:off x="326190" y="1750666"/>
            <a:ext cx="11681543" cy="1341586"/>
          </a:xfrm>
          <a:prstGeom prst="rect">
            <a:avLst/>
          </a:prstGeom>
          <a:noFill/>
        </p:spPr>
        <p:txBody>
          <a:bodyPr wrap="square">
            <a:spAutoFit/>
          </a:bodyPr>
          <a:lstStyle/>
          <a:p>
            <a:pPr marL="0" marR="0" algn="just" rtl="1">
              <a:lnSpc>
                <a:spcPct val="115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تفترض نظرية الاعتماد على وسائل الإعلام أن </a:t>
            </a:r>
            <a:r>
              <a:rPr lang="ar-EG" sz="2400" b="1" kern="0" dirty="0">
                <a:solidFill>
                  <a:srgbClr val="002060"/>
                </a:solidFill>
                <a:latin typeface="Calibri" panose="020F0502020204030204" pitchFamily="34" charset="0"/>
                <a:cs typeface="Calibri" panose="020F0502020204030204" pitchFamily="34" charset="0"/>
              </a:rPr>
              <a:t>تأثير الإعلام ليس مجرد نتيجة عشوائية </a:t>
            </a:r>
            <a:r>
              <a:rPr lang="ar-EG" sz="2400" kern="0" dirty="0">
                <a:solidFill>
                  <a:srgbClr val="002060"/>
                </a:solidFill>
                <a:latin typeface="Calibri" panose="020F0502020204030204" pitchFamily="34" charset="0"/>
                <a:cs typeface="Calibri" panose="020F0502020204030204" pitchFamily="34" charset="0"/>
              </a:rPr>
              <a:t>أو مباشرة لعرض المحتوى، بل هو مرتبط ارتباطًا وثيقًا </a:t>
            </a:r>
            <a:r>
              <a:rPr lang="ar-EG" sz="2400" b="1" kern="0" dirty="0">
                <a:solidFill>
                  <a:srgbClr val="002060"/>
                </a:solidFill>
                <a:latin typeface="Calibri" panose="020F0502020204030204" pitchFamily="34" charset="0"/>
                <a:cs typeface="Calibri" panose="020F0502020204030204" pitchFamily="34" charset="0"/>
              </a:rPr>
              <a:t>بدرجة اعتماد الجمهور على وسائل الإعلام</a:t>
            </a:r>
            <a:r>
              <a:rPr lang="ar-EG" sz="2400" kern="0" dirty="0">
                <a:solidFill>
                  <a:srgbClr val="002060"/>
                </a:solidFill>
                <a:latin typeface="Calibri" panose="020F0502020204030204" pitchFamily="34" charset="0"/>
                <a:cs typeface="Calibri" panose="020F0502020204030204" pitchFamily="34" charset="0"/>
              </a:rPr>
              <a:t>. وهذا الاعتماد يحدد طبيعة وقوة التأثير الإعلامي، والذي يظهر في ثلاثة أبعاد رئيسية:</a:t>
            </a:r>
            <a:endParaRPr lang="en-US" sz="2400" kern="0" dirty="0">
              <a:solidFill>
                <a:srgbClr val="002060"/>
              </a:solidFill>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id="{79DDF356-11BA-10E8-E04D-D59ACA304104}"/>
              </a:ext>
            </a:extLst>
          </p:cNvPr>
          <p:cNvSpPr txBox="1"/>
          <p:nvPr/>
        </p:nvSpPr>
        <p:spPr>
          <a:xfrm>
            <a:off x="-1708983" y="342399"/>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94F3D6E5-B045-D719-985A-B983E08D0D97}"/>
              </a:ext>
            </a:extLst>
          </p:cNvPr>
          <p:cNvSpPr txBox="1"/>
          <p:nvPr/>
        </p:nvSpPr>
        <p:spPr>
          <a:xfrm>
            <a:off x="3753853" y="3875911"/>
            <a:ext cx="8253880" cy="2677656"/>
          </a:xfrm>
          <a:prstGeom prst="rect">
            <a:avLst/>
          </a:prstGeom>
          <a:noFill/>
        </p:spPr>
        <p:txBody>
          <a:bodyPr wrap="square">
            <a:spAutoFit/>
          </a:bodyPr>
          <a:lstStyle/>
          <a:p>
            <a:pPr algn="just" rtl="1"/>
            <a:r>
              <a:rPr lang="ar-EG" sz="2400" kern="0" dirty="0">
                <a:solidFill>
                  <a:srgbClr val="002060"/>
                </a:solidFill>
                <a:latin typeface="Calibri" panose="020F0502020204030204" pitchFamily="34" charset="0"/>
                <a:cs typeface="Calibri" panose="020F0502020204030204" pitchFamily="34" charset="0"/>
              </a:rPr>
              <a:t>يتمثل التأثير المعرفي في تغييرات تحدث في طريقة فهم الأفراد للواقع من خلال المعلومات التي يتلقونها عبر وسائل الإعلام. </a:t>
            </a:r>
            <a:r>
              <a:rPr lang="ar-EG" sz="2400" b="1" kern="0" dirty="0">
                <a:solidFill>
                  <a:srgbClr val="002060"/>
                </a:solidFill>
                <a:latin typeface="Calibri" panose="020F0502020204030204" pitchFamily="34" charset="0"/>
                <a:cs typeface="Calibri" panose="020F0502020204030204" pitchFamily="34" charset="0"/>
              </a:rPr>
              <a:t>فوسائل الإعلام تشكل لدى الجمهور تصورات وانطباعات محددة عن القضايا الاجتماعية والسياسية والاقتصادية</a:t>
            </a:r>
            <a:r>
              <a:rPr lang="ar-EG" sz="2400" kern="0" dirty="0">
                <a:solidFill>
                  <a:srgbClr val="002060"/>
                </a:solidFill>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
            </a:pPr>
            <a:r>
              <a:rPr lang="ar-EG" sz="2400" b="1" kern="0" dirty="0">
                <a:solidFill>
                  <a:srgbClr val="002060"/>
                </a:solidFill>
                <a:latin typeface="Calibri" panose="020F0502020204030204" pitchFamily="34" charset="0"/>
                <a:cs typeface="Calibri" panose="020F0502020204030204" pitchFamily="34" charset="0"/>
              </a:rPr>
              <a:t>تشكيل التصورات والانطباعات:</a:t>
            </a:r>
            <a:r>
              <a:rPr lang="ar-EG" sz="2400" kern="0" dirty="0">
                <a:solidFill>
                  <a:srgbClr val="002060"/>
                </a:solidFill>
                <a:latin typeface="Calibri" panose="020F0502020204030204" pitchFamily="34" charset="0"/>
                <a:cs typeface="Calibri" panose="020F0502020204030204" pitchFamily="34" charset="0"/>
              </a:rPr>
              <a:t> عندما يعتمد الفرد على وسيلة إعلامية معينة كمصدر رئيسي للمعلومات، فإن هذه </a:t>
            </a:r>
            <a:r>
              <a:rPr lang="ar-EG" sz="2400" b="1" kern="0" dirty="0">
                <a:solidFill>
                  <a:srgbClr val="002060"/>
                </a:solidFill>
                <a:latin typeface="Calibri" panose="020F0502020204030204" pitchFamily="34" charset="0"/>
                <a:cs typeface="Calibri" panose="020F0502020204030204" pitchFamily="34" charset="0"/>
              </a:rPr>
              <a:t>الوسيلة تساهم في بناء صور ذهنية </a:t>
            </a:r>
            <a:r>
              <a:rPr lang="ar-EG" sz="2400" kern="0" dirty="0">
                <a:solidFill>
                  <a:srgbClr val="002060"/>
                </a:solidFill>
                <a:latin typeface="Calibri" panose="020F0502020204030204" pitchFamily="34" charset="0"/>
                <a:cs typeface="Calibri" panose="020F0502020204030204" pitchFamily="34" charset="0"/>
              </a:rPr>
              <a:t>حول الأحداث والقضايا. مثلاً، التغطية الإعلامية لقضية سياسية قد تؤثر على كيف يرى الفرد هذه القضية وأهميتها.</a:t>
            </a:r>
          </a:p>
        </p:txBody>
      </p:sp>
      <p:sp>
        <p:nvSpPr>
          <p:cNvPr id="12" name="Rectangle: Rounded Corners 11">
            <a:extLst>
              <a:ext uri="{FF2B5EF4-FFF2-40B4-BE49-F238E27FC236}">
                <a16:creationId xmlns:a16="http://schemas.microsoft.com/office/drawing/2014/main" id="{9842930C-BD94-13BC-D039-0CDFC2D6280A}"/>
              </a:ext>
            </a:extLst>
          </p:cNvPr>
          <p:cNvSpPr/>
          <p:nvPr/>
        </p:nvSpPr>
        <p:spPr>
          <a:xfrm>
            <a:off x="6533147" y="3129696"/>
            <a:ext cx="5272505"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EG" sz="2400" b="1" dirty="0">
                <a:solidFill>
                  <a:schemeClr val="bg1"/>
                </a:solidFill>
                <a:cs typeface="+mj-cs"/>
              </a:rPr>
              <a:t>1</a:t>
            </a:r>
            <a:r>
              <a:rPr lang="ar-EG" sz="2400" b="1" dirty="0">
                <a:solidFill>
                  <a:schemeClr val="bg1"/>
                </a:solidFill>
              </a:rPr>
              <a:t>. التأثير المعرفي </a:t>
            </a:r>
            <a:r>
              <a:rPr lang="en-US" sz="2400" b="1" dirty="0">
                <a:solidFill>
                  <a:schemeClr val="bg1"/>
                </a:solidFill>
                <a:latin typeface="Times New Roman" panose="02020603050405020304" pitchFamily="18" charset="0"/>
                <a:cs typeface="Times New Roman" panose="02020603050405020304" pitchFamily="18" charset="0"/>
              </a:rPr>
              <a:t>Cognitive Effect</a:t>
            </a:r>
          </a:p>
        </p:txBody>
      </p:sp>
      <p:pic>
        <p:nvPicPr>
          <p:cNvPr id="8" name="Picture 7">
            <a:extLst>
              <a:ext uri="{FF2B5EF4-FFF2-40B4-BE49-F238E27FC236}">
                <a16:creationId xmlns:a16="http://schemas.microsoft.com/office/drawing/2014/main" id="{02570D23-304E-2059-02C9-D6FF3A867D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4267" y="2875548"/>
            <a:ext cx="3456359" cy="7603957"/>
          </a:xfrm>
          <a:prstGeom prst="rect">
            <a:avLst/>
          </a:prstGeom>
        </p:spPr>
      </p:pic>
    </p:spTree>
    <p:extLst>
      <p:ext uri="{BB962C8B-B14F-4D97-AF65-F5344CB8AC3E}">
        <p14:creationId xmlns:p14="http://schemas.microsoft.com/office/powerpoint/2010/main" val="360013123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479C3-504F-BBD0-DA02-D93F00A96B7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34BD914-5D75-9D54-B2D6-91DA4D3ED6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7231" y="0"/>
            <a:ext cx="2530548" cy="1181593"/>
          </a:xfrm>
          <a:prstGeom prst="rect">
            <a:avLst/>
          </a:prstGeom>
        </p:spPr>
      </p:pic>
      <p:sp>
        <p:nvSpPr>
          <p:cNvPr id="11" name="Rectangle 10">
            <a:extLst>
              <a:ext uri="{FF2B5EF4-FFF2-40B4-BE49-F238E27FC236}">
                <a16:creationId xmlns:a16="http://schemas.microsoft.com/office/drawing/2014/main" id="{607D3FC3-1925-7D68-1B0B-48C2ABD0AC66}"/>
              </a:ext>
            </a:extLst>
          </p:cNvPr>
          <p:cNvSpPr/>
          <p:nvPr/>
        </p:nvSpPr>
        <p:spPr>
          <a:xfrm>
            <a:off x="188183" y="753845"/>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5" name="TextBox 4">
            <a:extLst>
              <a:ext uri="{FF2B5EF4-FFF2-40B4-BE49-F238E27FC236}">
                <a16:creationId xmlns:a16="http://schemas.microsoft.com/office/drawing/2014/main" id="{E2D4DB1B-F687-9394-3A91-C40E2CA8FC38}"/>
              </a:ext>
            </a:extLst>
          </p:cNvPr>
          <p:cNvSpPr txBox="1"/>
          <p:nvPr/>
        </p:nvSpPr>
        <p:spPr>
          <a:xfrm>
            <a:off x="4475747" y="1742542"/>
            <a:ext cx="7303168" cy="3636060"/>
          </a:xfrm>
          <a:prstGeom prst="rect">
            <a:avLst/>
          </a:prstGeom>
          <a:noFill/>
        </p:spPr>
        <p:txBody>
          <a:bodyPr wrap="square">
            <a:spAutoFit/>
          </a:bodyPr>
          <a:lstStyle/>
          <a:p>
            <a:pPr marL="342900" indent="-342900" algn="just" rtl="1">
              <a:buFont typeface="Wingdings" panose="05000000000000000000" pitchFamily="2" charset="2"/>
              <a:buChar char="§"/>
            </a:pPr>
            <a:endParaRPr lang="ar-EG" sz="1800" kern="0" dirty="0">
              <a:solidFill>
                <a:srgbClr val="002060"/>
              </a:solidFill>
              <a:latin typeface="Calibri" panose="020F0502020204030204" pitchFamily="34" charset="0"/>
              <a:cs typeface="Calibri" panose="020F0502020204030204" pitchFamily="34" charset="0"/>
            </a:endParaRPr>
          </a:p>
          <a:p>
            <a:pPr marL="342900" indent="-342900" algn="just" rtl="1">
              <a:lnSpc>
                <a:spcPct val="150000"/>
              </a:lnSpc>
              <a:buFont typeface="Wingdings" panose="05000000000000000000" pitchFamily="2" charset="2"/>
              <a:buChar char="§"/>
            </a:pPr>
            <a:r>
              <a:rPr lang="ar-EG" sz="2400" b="1" kern="0" dirty="0">
                <a:solidFill>
                  <a:srgbClr val="002060"/>
                </a:solidFill>
                <a:latin typeface="Calibri" panose="020F0502020204030204" pitchFamily="34" charset="0"/>
                <a:cs typeface="Calibri" panose="020F0502020204030204" pitchFamily="34" charset="0"/>
              </a:rPr>
              <a:t>تفسير الواقع</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الاعتماد على الإعلام </a:t>
            </a:r>
            <a:r>
              <a:rPr lang="ar-EG" sz="2400" kern="0" dirty="0">
                <a:solidFill>
                  <a:srgbClr val="002060"/>
                </a:solidFill>
                <a:latin typeface="Calibri" panose="020F0502020204030204" pitchFamily="34" charset="0"/>
                <a:cs typeface="Calibri" panose="020F0502020204030204" pitchFamily="34" charset="0"/>
              </a:rPr>
              <a:t>يجعل الجمهور </a:t>
            </a:r>
            <a:r>
              <a:rPr lang="ar-EG" sz="2400" b="1" kern="0" dirty="0">
                <a:solidFill>
                  <a:srgbClr val="002060"/>
                </a:solidFill>
                <a:latin typeface="Calibri" panose="020F0502020204030204" pitchFamily="34" charset="0"/>
                <a:cs typeface="Calibri" panose="020F0502020204030204" pitchFamily="34" charset="0"/>
              </a:rPr>
              <a:t>يتبنى تفسيرات محددة </a:t>
            </a:r>
            <a:r>
              <a:rPr lang="ar-EG" sz="2400" kern="0" dirty="0">
                <a:solidFill>
                  <a:srgbClr val="002060"/>
                </a:solidFill>
                <a:latin typeface="Calibri" panose="020F0502020204030204" pitchFamily="34" charset="0"/>
                <a:cs typeface="Calibri" panose="020F0502020204030204" pitchFamily="34" charset="0"/>
              </a:rPr>
              <a:t>للأحداث بناءً على المحتوى الذي يتلقاه، مما يؤثر على معرفته وفهمه للعالم.</a:t>
            </a:r>
          </a:p>
          <a:p>
            <a:pPr marL="342900" indent="-342900" algn="just" rtl="1">
              <a:lnSpc>
                <a:spcPct val="150000"/>
              </a:lnSpc>
              <a:buFont typeface="Wingdings" panose="05000000000000000000" pitchFamily="2" charset="2"/>
              <a:buChar char="§"/>
            </a:pPr>
            <a:r>
              <a:rPr lang="ar-EG" sz="2400" b="1" kern="0" dirty="0">
                <a:solidFill>
                  <a:srgbClr val="002060"/>
                </a:solidFill>
                <a:latin typeface="Calibri" panose="020F0502020204030204" pitchFamily="34" charset="0"/>
                <a:cs typeface="Calibri" panose="020F0502020204030204" pitchFamily="34" charset="0"/>
              </a:rPr>
              <a:t>توجيه الاهتمام</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الإعلام يؤثر على أولويات ما يهتم به الجمهور</a:t>
            </a:r>
            <a:r>
              <a:rPr lang="ar-EG" sz="2400" kern="0" dirty="0">
                <a:solidFill>
                  <a:srgbClr val="002060"/>
                </a:solidFill>
                <a:latin typeface="Calibri" panose="020F0502020204030204" pitchFamily="34" charset="0"/>
                <a:cs typeface="Calibri" panose="020F0502020204030204" pitchFamily="34" charset="0"/>
              </a:rPr>
              <a:t>، أي "تحديد جدول الأعمال </a:t>
            </a:r>
            <a:r>
              <a:rPr lang="en-US" sz="2400" b="1" kern="0" dirty="0">
                <a:solidFill>
                  <a:srgbClr val="002060"/>
                </a:solidFill>
                <a:latin typeface="Times New Roman" panose="02020603050405020304" pitchFamily="18" charset="0"/>
                <a:cs typeface="Times New Roman" panose="02020603050405020304" pitchFamily="18" charset="0"/>
              </a:rPr>
              <a:t>Agenda Setting</a:t>
            </a:r>
            <a:r>
              <a:rPr lang="en-US" sz="2400"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بناءً على ما يتم التركيز عليه في وسائل الإعلام التي يعتمدون عليها.</a:t>
            </a:r>
          </a:p>
        </p:txBody>
      </p:sp>
      <p:sp>
        <p:nvSpPr>
          <p:cNvPr id="8" name="Rectangle: Rounded Corners 7">
            <a:extLst>
              <a:ext uri="{FF2B5EF4-FFF2-40B4-BE49-F238E27FC236}">
                <a16:creationId xmlns:a16="http://schemas.microsoft.com/office/drawing/2014/main" id="{FB090347-311C-80F4-223A-5B1786731AE9}"/>
              </a:ext>
            </a:extLst>
          </p:cNvPr>
          <p:cNvSpPr/>
          <p:nvPr/>
        </p:nvSpPr>
        <p:spPr>
          <a:xfrm>
            <a:off x="326190" y="942978"/>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📚آثار الاعتماد الإعلامي على الأفراد والمجتمع</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948E8519-494C-976F-0E2B-A2CF2C0EF0E5}"/>
              </a:ext>
            </a:extLst>
          </p:cNvPr>
          <p:cNvSpPr txBox="1"/>
          <p:nvPr/>
        </p:nvSpPr>
        <p:spPr>
          <a:xfrm>
            <a:off x="-1797812" y="292180"/>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61AEE185-8645-E995-A3AC-01C020CCA3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183" y="1795162"/>
            <a:ext cx="4165461" cy="8811557"/>
          </a:xfrm>
          <a:prstGeom prst="rect">
            <a:avLst/>
          </a:prstGeom>
        </p:spPr>
      </p:pic>
    </p:spTree>
    <p:extLst>
      <p:ext uri="{BB962C8B-B14F-4D97-AF65-F5344CB8AC3E}">
        <p14:creationId xmlns:p14="http://schemas.microsoft.com/office/powerpoint/2010/main" val="20777691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DAED0-4261-076C-634C-2D71E0171F9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4DB5B32-D0A0-27A5-DE7B-C2ED549E6278}"/>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17005AD6-5CA3-FCE1-8B4C-674BF12B0D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48037" y="-183420"/>
            <a:ext cx="2530548" cy="1181593"/>
          </a:xfrm>
          <a:prstGeom prst="rect">
            <a:avLst/>
          </a:prstGeom>
        </p:spPr>
      </p:pic>
      <p:sp>
        <p:nvSpPr>
          <p:cNvPr id="11" name="Rectangle 10">
            <a:extLst>
              <a:ext uri="{FF2B5EF4-FFF2-40B4-BE49-F238E27FC236}">
                <a16:creationId xmlns:a16="http://schemas.microsoft.com/office/drawing/2014/main" id="{D1687874-905D-5E58-98BC-C37F7F7EEA20}"/>
              </a:ext>
            </a:extLst>
          </p:cNvPr>
          <p:cNvSpPr/>
          <p:nvPr/>
        </p:nvSpPr>
        <p:spPr>
          <a:xfrm>
            <a:off x="0" y="655807"/>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4" name="TextBox 3">
            <a:extLst>
              <a:ext uri="{FF2B5EF4-FFF2-40B4-BE49-F238E27FC236}">
                <a16:creationId xmlns:a16="http://schemas.microsoft.com/office/drawing/2014/main" id="{ED79E827-5688-EEB2-FAE9-1DBABE741083}"/>
              </a:ext>
            </a:extLst>
          </p:cNvPr>
          <p:cNvSpPr txBox="1"/>
          <p:nvPr/>
        </p:nvSpPr>
        <p:spPr>
          <a:xfrm>
            <a:off x="5066850" y="2399602"/>
            <a:ext cx="6870031" cy="877869"/>
          </a:xfrm>
          <a:prstGeom prst="rect">
            <a:avLst/>
          </a:prstGeom>
          <a:noFill/>
        </p:spPr>
        <p:txBody>
          <a:bodyPr wrap="square">
            <a:spAutoFit/>
          </a:bodyPr>
          <a:lstStyle/>
          <a:p>
            <a:pPr marL="0" marR="0" lvl="0" indent="0" algn="r" defTabSz="914400" rtl="1" eaLnBrk="1" fontAlgn="auto" latinLnBrk="0" hangingPunct="1">
              <a:lnSpc>
                <a:spcPct val="115000"/>
              </a:lnSpc>
              <a:spcBef>
                <a:spcPts val="0"/>
              </a:spcBef>
              <a:spcAft>
                <a:spcPts val="800"/>
              </a:spcAft>
              <a:buClrTx/>
              <a:buSzTx/>
              <a:buFontTx/>
              <a:buNone/>
              <a:tabLst/>
              <a:defRPr/>
            </a:pPr>
            <a:endParaRPr kumimoji="0" lang="en-US" sz="16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a:p>
            <a:pPr marL="0" marR="0" lvl="0" indent="0" algn="just" defTabSz="914400" rtl="1" eaLnBrk="1" fontAlgn="auto" latinLnBrk="0" hangingPunct="1">
              <a:lnSpc>
                <a:spcPct val="115000"/>
              </a:lnSpc>
              <a:spcBef>
                <a:spcPts val="0"/>
              </a:spcBef>
              <a:spcAft>
                <a:spcPts val="800"/>
              </a:spcAft>
              <a:buClrTx/>
              <a:buSzTx/>
              <a:buFontTx/>
              <a:buNone/>
              <a:tabLst/>
              <a:defRPr/>
            </a:pPr>
            <a:r>
              <a:rPr kumimoji="0" lang="ar-EG"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rPr>
              <a:t>    </a:t>
            </a:r>
            <a:endParaRPr kumimoji="0" lang="en-US" sz="2400" b="0" i="0" u="none" strike="noStrike" kern="0" cap="none" spc="0" normalizeH="0" baseline="0" noProof="0" dirty="0">
              <a:ln>
                <a:noFill/>
              </a:ln>
              <a:solidFill>
                <a:srgbClr val="002060"/>
              </a:solidFill>
              <a:effectLst/>
              <a:uLnTx/>
              <a:uFillTx/>
              <a:latin typeface="Calibri" panose="020F0502020204030204" pitchFamily="34" charset="0"/>
              <a:ea typeface="+mn-ea"/>
              <a:cs typeface="Calibri" panose="020F0502020204030204" pitchFamily="34" charset="0"/>
            </a:endParaRPr>
          </a:p>
        </p:txBody>
      </p:sp>
      <p:sp>
        <p:nvSpPr>
          <p:cNvPr id="14" name="Rectangle: Rounded Corners 13">
            <a:extLst>
              <a:ext uri="{FF2B5EF4-FFF2-40B4-BE49-F238E27FC236}">
                <a16:creationId xmlns:a16="http://schemas.microsoft.com/office/drawing/2014/main" id="{430A9490-CAD7-BAB0-7E7B-8C39D348769D}"/>
              </a:ext>
            </a:extLst>
          </p:cNvPr>
          <p:cNvSpPr/>
          <p:nvPr/>
        </p:nvSpPr>
        <p:spPr>
          <a:xfrm>
            <a:off x="6108032" y="1588685"/>
            <a:ext cx="5791200"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lnSpc>
                <a:spcPct val="115000"/>
              </a:lnSpc>
              <a:spcAft>
                <a:spcPts val="800"/>
              </a:spcAft>
            </a:pPr>
            <a:r>
              <a:rPr lang="ar-SA" sz="2400" b="1" kern="0" dirty="0">
                <a:latin typeface="Calibri" panose="020F0502020204030204" pitchFamily="34" charset="0"/>
                <a:ea typeface="Times New Roman" panose="02020603050405020304" pitchFamily="18" charset="0"/>
                <a:cs typeface="Times New Roman" panose="02020603050405020304" pitchFamily="18" charset="0"/>
              </a:rPr>
              <a:t>2. التأثير العاطفي/الوجداني</a:t>
            </a:r>
            <a:r>
              <a:rPr lang="en-US" sz="2400" b="1" kern="0" dirty="0">
                <a:latin typeface="Times New Roman" panose="02020603050405020304" pitchFamily="18" charset="0"/>
                <a:ea typeface="Times New Roman" panose="02020603050405020304" pitchFamily="18" charset="0"/>
                <a:cs typeface="Arial" panose="020B0604020202020204" pitchFamily="34" charset="0"/>
              </a:rPr>
              <a:t> (Affective Effect)</a:t>
            </a:r>
            <a:endParaRPr lang="en-US" sz="2000"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82720D6E-0EF6-0110-DD08-54EE63C8C0AD}"/>
              </a:ext>
            </a:extLst>
          </p:cNvPr>
          <p:cNvSpPr txBox="1"/>
          <p:nvPr/>
        </p:nvSpPr>
        <p:spPr>
          <a:xfrm>
            <a:off x="-1773750" y="205719"/>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3" name="Rectangle: Rounded Corners 2">
            <a:extLst>
              <a:ext uri="{FF2B5EF4-FFF2-40B4-BE49-F238E27FC236}">
                <a16:creationId xmlns:a16="http://schemas.microsoft.com/office/drawing/2014/main" id="{64A635C5-D3D6-3E11-2A44-B4FDB4D06473}"/>
              </a:ext>
            </a:extLst>
          </p:cNvPr>
          <p:cNvSpPr/>
          <p:nvPr/>
        </p:nvSpPr>
        <p:spPr>
          <a:xfrm>
            <a:off x="510457" y="777769"/>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📚آثار الاعتماد الإعلامي على الأفراد والمجتمع</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C2044C9A-14C8-6D39-114F-12504E89D687}"/>
              </a:ext>
            </a:extLst>
          </p:cNvPr>
          <p:cNvSpPr txBox="1"/>
          <p:nvPr/>
        </p:nvSpPr>
        <p:spPr>
          <a:xfrm>
            <a:off x="3279513" y="2406664"/>
            <a:ext cx="8859253" cy="4093428"/>
          </a:xfrm>
          <a:prstGeom prst="rect">
            <a:avLst/>
          </a:prstGeom>
          <a:noFill/>
        </p:spPr>
        <p:txBody>
          <a:bodyPr wrap="square">
            <a:spAutoFit/>
          </a:bodyPr>
          <a:lstStyle/>
          <a:p>
            <a:pPr marL="0" marR="0" algn="just" rtl="1">
              <a:spcAft>
                <a:spcPts val="800"/>
              </a:spcAft>
              <a:buNone/>
            </a:pPr>
            <a:r>
              <a:rPr lang="ar-SA" sz="2400" kern="0" dirty="0">
                <a:solidFill>
                  <a:srgbClr val="002060"/>
                </a:solidFill>
                <a:latin typeface="Calibri" panose="020F0502020204030204" pitchFamily="34" charset="0"/>
                <a:cs typeface="Calibri" panose="020F0502020204030204" pitchFamily="34" charset="0"/>
              </a:rPr>
              <a:t>يتعلق هذا التأثير </a:t>
            </a:r>
            <a:r>
              <a:rPr lang="ar-SA" sz="2400" b="1" kern="0" dirty="0">
                <a:solidFill>
                  <a:srgbClr val="002060"/>
                </a:solidFill>
                <a:latin typeface="Calibri" panose="020F0502020204030204" pitchFamily="34" charset="0"/>
                <a:cs typeface="Calibri" panose="020F0502020204030204" pitchFamily="34" charset="0"/>
              </a:rPr>
              <a:t>بالمشاعر والانفعالات التي تث</a:t>
            </a:r>
            <a:r>
              <a:rPr lang="ar-EG"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يرها وسائل الإعلام في الجمهور</a:t>
            </a:r>
            <a:r>
              <a:rPr lang="ar-SA" sz="2400" kern="0" dirty="0">
                <a:solidFill>
                  <a:srgbClr val="002060"/>
                </a:solidFill>
                <a:latin typeface="Calibri" panose="020F0502020204030204" pitchFamily="34" charset="0"/>
                <a:cs typeface="Calibri" panose="020F0502020204030204" pitchFamily="34" charset="0"/>
              </a:rPr>
              <a:t>، وهو جانب مهم لأن العواطف تؤثر بشكل كبير على سلوك الإنسان</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L="342900" marR="0" indent="-342900" algn="just" rtl="1">
              <a:spcAft>
                <a:spcPts val="800"/>
              </a:spcAft>
              <a:buFont typeface="Wingdings" panose="05000000000000000000" pitchFamily="2" charset="2"/>
              <a:buChar char="§"/>
            </a:pPr>
            <a:r>
              <a:rPr lang="ar-SA" sz="2400" b="1" kern="0" dirty="0">
                <a:solidFill>
                  <a:srgbClr val="002060"/>
                </a:solidFill>
                <a:latin typeface="Calibri" panose="020F0502020204030204" pitchFamily="34" charset="0"/>
                <a:cs typeface="Calibri" panose="020F0502020204030204" pitchFamily="34" charset="0"/>
              </a:rPr>
              <a:t>توليد المشاعر</a:t>
            </a:r>
            <a:r>
              <a:rPr lang="ar-EG"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الإعلام قادر على إثارة مشاعر </a:t>
            </a:r>
            <a:r>
              <a:rPr lang="ar-SA" sz="2400" kern="0" dirty="0">
                <a:solidFill>
                  <a:srgbClr val="002060"/>
                </a:solidFill>
                <a:latin typeface="Calibri" panose="020F0502020204030204" pitchFamily="34" charset="0"/>
                <a:cs typeface="Calibri" panose="020F0502020204030204" pitchFamily="34" charset="0"/>
              </a:rPr>
              <a:t>متنوعة مثل الخوف، الأمل، الغضب، أو الحماس تجاه قضية أو حدث معين. مثلاً، تغطية الأزمات الإنسانية قد ت</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ثير مشاعر التعاطف أو الحزن، أما تغطية أخبار الحروب فقد تثير الخوف والقلق</a:t>
            </a:r>
            <a:endParaRPr lang="ar-EG" sz="2400" kern="0" dirty="0">
              <a:solidFill>
                <a:srgbClr val="002060"/>
              </a:solidFill>
              <a:latin typeface="Calibri" panose="020F0502020204030204" pitchFamily="34" charset="0"/>
              <a:cs typeface="Calibri" panose="020F0502020204030204" pitchFamily="34" charset="0"/>
            </a:endParaRPr>
          </a:p>
          <a:p>
            <a:pPr marL="342900" marR="0" indent="-342900" algn="just" rtl="1">
              <a:spcAft>
                <a:spcPts val="800"/>
              </a:spcAft>
              <a:buFont typeface="Wingdings" panose="05000000000000000000" pitchFamily="2" charset="2"/>
              <a:buChar char="§"/>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التحكم في المزاج العام</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بمرور الوقت، </a:t>
            </a:r>
            <a:r>
              <a:rPr lang="ar-SA" sz="2400" b="1" kern="0" dirty="0">
                <a:solidFill>
                  <a:srgbClr val="002060"/>
                </a:solidFill>
                <a:latin typeface="Calibri" panose="020F0502020204030204" pitchFamily="34" charset="0"/>
                <a:cs typeface="Calibri" panose="020F0502020204030204" pitchFamily="34" charset="0"/>
              </a:rPr>
              <a:t>يمكن للإعلام أن يشكل المزاج العام للمجتمع </a:t>
            </a:r>
            <a:r>
              <a:rPr lang="ar-SA" sz="2400" kern="0" dirty="0">
                <a:solidFill>
                  <a:srgbClr val="002060"/>
                </a:solidFill>
                <a:latin typeface="Calibri" panose="020F0502020204030204" pitchFamily="34" charset="0"/>
                <a:cs typeface="Calibri" panose="020F0502020204030204" pitchFamily="34" charset="0"/>
              </a:rPr>
              <a:t>أو لفئة معينة، مما يؤثر على نظرتهم للواقع ويخلق حالة نفسية جماعية</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a:p>
            <a:pPr marL="342900" marR="0" lvl="0" indent="-342900" algn="just" rtl="1">
              <a:spcAft>
                <a:spcPts val="800"/>
              </a:spcAft>
              <a:buSzPts val="1000"/>
              <a:buFont typeface="Wingdings" panose="05000000000000000000" pitchFamily="2" charset="2"/>
              <a:buChar char="§"/>
              <a:tabLst>
                <a:tab pos="457200" algn="l"/>
              </a:tabLst>
            </a:pPr>
            <a:r>
              <a:rPr lang="ar-SA" sz="2400" b="1" kern="0" dirty="0">
                <a:solidFill>
                  <a:srgbClr val="002060"/>
                </a:solidFill>
                <a:latin typeface="Calibri" panose="020F0502020204030204" pitchFamily="34" charset="0"/>
                <a:cs typeface="Calibri" panose="020F0502020204030204" pitchFamily="34" charset="0"/>
              </a:rPr>
              <a:t>تعزيز الانتماء أو الانقسام</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المشاعر التي ت</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ثيرها وسائل الإعلام قد تعزز الوحدة بين فئات المجتمع أو قد تساهم في </a:t>
            </a:r>
            <a:r>
              <a:rPr lang="ar-SA" sz="2400" b="1" kern="0" dirty="0">
                <a:solidFill>
                  <a:srgbClr val="002060"/>
                </a:solidFill>
                <a:latin typeface="Calibri" panose="020F0502020204030204" pitchFamily="34" charset="0"/>
                <a:cs typeface="Calibri" panose="020F0502020204030204" pitchFamily="34" charset="0"/>
              </a:rPr>
              <a:t>خلق انقسامات وصراعات نفسية </a:t>
            </a:r>
            <a:r>
              <a:rPr lang="ar-SA" sz="2400" kern="0" dirty="0">
                <a:solidFill>
                  <a:srgbClr val="002060"/>
                </a:solidFill>
                <a:latin typeface="Calibri" panose="020F0502020204030204" pitchFamily="34" charset="0"/>
                <a:cs typeface="Calibri" panose="020F0502020204030204" pitchFamily="34" charset="0"/>
              </a:rPr>
              <a:t>بين مجموعات مختلفة</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756AFB8E-4072-CA04-8210-372A5957F6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575" y="2112181"/>
            <a:ext cx="3209633" cy="8558413"/>
          </a:xfrm>
          <a:prstGeom prst="rect">
            <a:avLst/>
          </a:prstGeom>
        </p:spPr>
      </p:pic>
    </p:spTree>
    <p:extLst>
      <p:ext uri="{BB962C8B-B14F-4D97-AF65-F5344CB8AC3E}">
        <p14:creationId xmlns:p14="http://schemas.microsoft.com/office/powerpoint/2010/main" val="77334850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A63EF-7328-CA07-6A94-397A158C703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9898E216-5629-A9E1-F101-BCDBE33BC67F}"/>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5FC3B724-4990-5FF2-CCF7-E8020F7ECB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10248" y="-205619"/>
            <a:ext cx="2530548" cy="1181593"/>
          </a:xfrm>
          <a:prstGeom prst="rect">
            <a:avLst/>
          </a:prstGeom>
        </p:spPr>
      </p:pic>
      <p:sp>
        <p:nvSpPr>
          <p:cNvPr id="11" name="Rectangle 10">
            <a:extLst>
              <a:ext uri="{FF2B5EF4-FFF2-40B4-BE49-F238E27FC236}">
                <a16:creationId xmlns:a16="http://schemas.microsoft.com/office/drawing/2014/main" id="{15C0FE46-DCD4-513B-AE81-E3B27F1D32B6}"/>
              </a:ext>
            </a:extLst>
          </p:cNvPr>
          <p:cNvSpPr/>
          <p:nvPr/>
        </p:nvSpPr>
        <p:spPr>
          <a:xfrm>
            <a:off x="0" y="595069"/>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4" name="TextBox 3">
            <a:extLst>
              <a:ext uri="{FF2B5EF4-FFF2-40B4-BE49-F238E27FC236}">
                <a16:creationId xmlns:a16="http://schemas.microsoft.com/office/drawing/2014/main" id="{C93766CE-6B02-148B-9988-606246DA252B}"/>
              </a:ext>
            </a:extLst>
          </p:cNvPr>
          <p:cNvSpPr txBox="1"/>
          <p:nvPr/>
        </p:nvSpPr>
        <p:spPr>
          <a:xfrm>
            <a:off x="2839453" y="1946081"/>
            <a:ext cx="9352547" cy="5047216"/>
          </a:xfrm>
          <a:prstGeom prst="rect">
            <a:avLst/>
          </a:prstGeom>
          <a:noFill/>
        </p:spPr>
        <p:txBody>
          <a:bodyPr wrap="square">
            <a:spAutoFit/>
          </a:bodyPr>
          <a:lstStyle/>
          <a:p>
            <a:pPr marL="0" marR="0" lvl="0" indent="0" algn="just" defTabSz="914400" rtl="1" eaLnBrk="1" fontAlgn="auto" latinLnBrk="0" hangingPunct="1">
              <a:lnSpc>
                <a:spcPct val="115000"/>
              </a:lnSpc>
              <a:spcBef>
                <a:spcPts val="0"/>
              </a:spcBef>
              <a:spcAft>
                <a:spcPts val="800"/>
              </a:spcAft>
              <a:buClrTx/>
              <a:buSzTx/>
              <a:buFontTx/>
              <a:buNone/>
              <a:tabLst/>
              <a:defRPr/>
            </a:pPr>
            <a:r>
              <a:rPr lang="ar-EG" sz="2400" b="1" kern="0" dirty="0">
                <a:solidFill>
                  <a:srgbClr val="002060"/>
                </a:solidFill>
                <a:latin typeface="Calibri" panose="020F0502020204030204" pitchFamily="34" charset="0"/>
                <a:cs typeface="Calibri" panose="020F0502020204030204" pitchFamily="34" charset="0"/>
              </a:rPr>
              <a:t>يُشير التأثير السلوكي إلى التغيرات أو التوجهات التي تنعكس في أفعال الأفراد كنتيجة للاعتماد على وسائل الإعلام.</a:t>
            </a:r>
          </a:p>
          <a:p>
            <a:pPr marL="342900" marR="0" lvl="0" indent="-342900" algn="just" defTabSz="914400" rtl="1" eaLnBrk="1" fontAlgn="auto" latinLnBrk="0" hangingPunct="1">
              <a:lnSpc>
                <a:spcPct val="115000"/>
              </a:lnSpc>
              <a:spcBef>
                <a:spcPts val="0"/>
              </a:spcBef>
              <a:spcAft>
                <a:spcPts val="800"/>
              </a:spcAft>
              <a:buClrTx/>
              <a:buSzTx/>
              <a:buFont typeface="Wingdings" panose="05000000000000000000" pitchFamily="2" charset="2"/>
              <a:buChar char="§"/>
              <a:tabLst/>
              <a:defRPr/>
            </a:pPr>
            <a:r>
              <a:rPr lang="ar-EG" sz="2400" b="1" kern="0" dirty="0">
                <a:solidFill>
                  <a:srgbClr val="002060"/>
                </a:solidFill>
                <a:latin typeface="Calibri" panose="020F0502020204030204" pitchFamily="34" charset="0"/>
                <a:cs typeface="Calibri" panose="020F0502020204030204" pitchFamily="34" charset="0"/>
              </a:rPr>
              <a:t>تحفيز اتخاذ القرارات: </a:t>
            </a:r>
            <a:r>
              <a:rPr lang="ar-EG" sz="2400" kern="0" dirty="0">
                <a:solidFill>
                  <a:srgbClr val="002060"/>
                </a:solidFill>
                <a:latin typeface="Calibri" panose="020F0502020204030204" pitchFamily="34" charset="0"/>
                <a:cs typeface="Calibri" panose="020F0502020204030204" pitchFamily="34" charset="0"/>
              </a:rPr>
              <a:t>من </a:t>
            </a:r>
            <a:r>
              <a:rPr lang="ar-EG" sz="2400" b="1" kern="0" dirty="0">
                <a:solidFill>
                  <a:srgbClr val="002060"/>
                </a:solidFill>
                <a:latin typeface="Calibri" panose="020F0502020204030204" pitchFamily="34" charset="0"/>
                <a:cs typeface="Calibri" panose="020F0502020204030204" pitchFamily="34" charset="0"/>
              </a:rPr>
              <a:t>خلال المحتوى الإعلامي</a:t>
            </a:r>
            <a:r>
              <a:rPr lang="ar-EG" sz="2400" kern="0" dirty="0">
                <a:solidFill>
                  <a:srgbClr val="002060"/>
                </a:solidFill>
                <a:latin typeface="Calibri" panose="020F0502020204030204" pitchFamily="34" charset="0"/>
                <a:cs typeface="Calibri" panose="020F0502020204030204" pitchFamily="34" charset="0"/>
              </a:rPr>
              <a:t>، يتأثر الأفراد في قرارات حياتهم اليومية مثل اختيار </a:t>
            </a:r>
            <a:r>
              <a:rPr lang="ar-EG" sz="2400" b="1" kern="0" dirty="0">
                <a:solidFill>
                  <a:srgbClr val="002060"/>
                </a:solidFill>
                <a:latin typeface="Calibri" panose="020F0502020204030204" pitchFamily="34" charset="0"/>
                <a:cs typeface="Calibri" panose="020F0502020204030204" pitchFamily="34" charset="0"/>
              </a:rPr>
              <a:t>المرشح السياسي في الانتخابات، أو المشاركة في مظاهرات</a:t>
            </a:r>
            <a:r>
              <a:rPr lang="ar-EG" sz="2400" kern="0" dirty="0">
                <a:solidFill>
                  <a:srgbClr val="002060"/>
                </a:solidFill>
                <a:latin typeface="Calibri" panose="020F0502020204030204" pitchFamily="34" charset="0"/>
                <a:cs typeface="Calibri" panose="020F0502020204030204" pitchFamily="34" charset="0"/>
              </a:rPr>
              <a:t>، أو دعم حملة مقاطعة لمنتج معين.</a:t>
            </a:r>
          </a:p>
          <a:p>
            <a:pPr marL="342900" marR="0" lvl="0" indent="-342900" algn="just" defTabSz="914400" rtl="1" eaLnBrk="1" fontAlgn="auto" latinLnBrk="0" hangingPunct="1">
              <a:lnSpc>
                <a:spcPct val="115000"/>
              </a:lnSpc>
              <a:spcBef>
                <a:spcPts val="0"/>
              </a:spcBef>
              <a:spcAft>
                <a:spcPts val="800"/>
              </a:spcAft>
              <a:buClrTx/>
              <a:buSzTx/>
              <a:buFont typeface="Wingdings" panose="05000000000000000000" pitchFamily="2" charset="2"/>
              <a:buChar char="§"/>
              <a:tabLst/>
              <a:defRPr/>
            </a:pPr>
            <a:r>
              <a:rPr lang="ar-EG" sz="2400" b="1" kern="0" dirty="0">
                <a:solidFill>
                  <a:srgbClr val="002060"/>
                </a:solidFill>
                <a:latin typeface="Calibri" panose="020F0502020204030204" pitchFamily="34" charset="0"/>
                <a:cs typeface="Calibri" panose="020F0502020204030204" pitchFamily="34" charset="0"/>
              </a:rPr>
              <a:t>التعبير عن المواقف: الإعلام يمكن أن يشجع أو يثني الناس عن القيام بسلوكيات محددة</a:t>
            </a:r>
            <a:r>
              <a:rPr lang="ar-EG" sz="2400" kern="0" dirty="0">
                <a:solidFill>
                  <a:srgbClr val="002060"/>
                </a:solidFill>
                <a:latin typeface="Calibri" panose="020F0502020204030204" pitchFamily="34" charset="0"/>
                <a:cs typeface="Calibri" panose="020F0502020204030204" pitchFamily="34" charset="0"/>
              </a:rPr>
              <a:t>، فمثلاً </a:t>
            </a:r>
            <a:r>
              <a:rPr lang="ar-EG" sz="2400" b="1" kern="0" dirty="0">
                <a:solidFill>
                  <a:srgbClr val="002060"/>
                </a:solidFill>
                <a:latin typeface="Calibri" panose="020F0502020204030204" pitchFamily="34" charset="0"/>
                <a:cs typeface="Calibri" panose="020F0502020204030204" pitchFamily="34" charset="0"/>
              </a:rPr>
              <a:t>تغطية وسائل الإعلام </a:t>
            </a:r>
            <a:r>
              <a:rPr lang="ar-EG" sz="2400" kern="0" dirty="0">
                <a:solidFill>
                  <a:srgbClr val="002060"/>
                </a:solidFill>
                <a:latin typeface="Calibri" panose="020F0502020204030204" pitchFamily="34" charset="0"/>
                <a:cs typeface="Calibri" panose="020F0502020204030204" pitchFamily="34" charset="0"/>
              </a:rPr>
              <a:t>لقضية بيئية قد تحفز الناس على تبني سلوكيات صديقة للبيئة.</a:t>
            </a:r>
          </a:p>
          <a:p>
            <a:pPr marL="342900" marR="0" lvl="0" indent="-342900" algn="just" defTabSz="914400" rtl="1" eaLnBrk="1" fontAlgn="auto" latinLnBrk="0" hangingPunct="1">
              <a:lnSpc>
                <a:spcPct val="115000"/>
              </a:lnSpc>
              <a:spcBef>
                <a:spcPts val="0"/>
              </a:spcBef>
              <a:spcAft>
                <a:spcPts val="800"/>
              </a:spcAft>
              <a:buClrTx/>
              <a:buSzTx/>
              <a:buFont typeface="Wingdings" panose="05000000000000000000" pitchFamily="2" charset="2"/>
              <a:buChar char="§"/>
              <a:tabLst/>
              <a:defRPr/>
            </a:pPr>
            <a:r>
              <a:rPr lang="ar-EG" sz="2400" b="1" kern="0" dirty="0">
                <a:solidFill>
                  <a:srgbClr val="002060"/>
                </a:solidFill>
                <a:latin typeface="Calibri" panose="020F0502020204030204" pitchFamily="34" charset="0"/>
                <a:cs typeface="Calibri" panose="020F0502020204030204" pitchFamily="34" charset="0"/>
              </a:rPr>
              <a:t>التأثير على السلوك الجمعي: الاعتماد الإعلامي </a:t>
            </a:r>
            <a:r>
              <a:rPr lang="ar-EG" sz="2400" kern="0" dirty="0">
                <a:solidFill>
                  <a:srgbClr val="002060"/>
                </a:solidFill>
                <a:latin typeface="Calibri" panose="020F0502020204030204" pitchFamily="34" charset="0"/>
                <a:cs typeface="Calibri" panose="020F0502020204030204" pitchFamily="34" charset="0"/>
              </a:rPr>
              <a:t>في </a:t>
            </a:r>
            <a:r>
              <a:rPr lang="ar-EG" sz="2400" b="1" kern="0" dirty="0">
                <a:solidFill>
                  <a:srgbClr val="002060"/>
                </a:solidFill>
                <a:latin typeface="Calibri" panose="020F0502020204030204" pitchFamily="34" charset="0"/>
                <a:cs typeface="Calibri" panose="020F0502020204030204" pitchFamily="34" charset="0"/>
              </a:rPr>
              <a:t>أوقات الأزمات </a:t>
            </a:r>
            <a:r>
              <a:rPr lang="ar-EG" sz="2400" kern="0" dirty="0">
                <a:solidFill>
                  <a:srgbClr val="002060"/>
                </a:solidFill>
                <a:latin typeface="Calibri" panose="020F0502020204030204" pitchFamily="34" charset="0"/>
                <a:cs typeface="Calibri" panose="020F0502020204030204" pitchFamily="34" charset="0"/>
              </a:rPr>
              <a:t>أو الأحداث الكبرى يمكن أن يؤدي إلى سلوكيات جماعية مثل </a:t>
            </a:r>
            <a:r>
              <a:rPr lang="ar-EG" sz="2400" b="1" kern="0" dirty="0">
                <a:solidFill>
                  <a:srgbClr val="002060"/>
                </a:solidFill>
                <a:latin typeface="Calibri" panose="020F0502020204030204" pitchFamily="34" charset="0"/>
                <a:cs typeface="Calibri" panose="020F0502020204030204" pitchFamily="34" charset="0"/>
              </a:rPr>
              <a:t>الاحتجاجات، التعبير عن الدعم، أو حتى الهلع الجماعي</a:t>
            </a:r>
            <a:r>
              <a:rPr lang="ar-EG" sz="2400" kern="0" dirty="0">
                <a:solidFill>
                  <a:srgbClr val="002060"/>
                </a:solidFill>
                <a:latin typeface="Calibri" panose="020F0502020204030204" pitchFamily="34" charset="0"/>
                <a:cs typeface="Calibri" panose="020F0502020204030204" pitchFamily="34" charset="0"/>
              </a:rPr>
              <a:t>.</a:t>
            </a:r>
          </a:p>
        </p:txBody>
      </p:sp>
      <p:sp>
        <p:nvSpPr>
          <p:cNvPr id="14" name="Rectangle: Rounded Corners 13">
            <a:extLst>
              <a:ext uri="{FF2B5EF4-FFF2-40B4-BE49-F238E27FC236}">
                <a16:creationId xmlns:a16="http://schemas.microsoft.com/office/drawing/2014/main" id="{3CA086C3-7D4D-7086-DE37-43E36475A38F}"/>
              </a:ext>
            </a:extLst>
          </p:cNvPr>
          <p:cNvSpPr/>
          <p:nvPr/>
        </p:nvSpPr>
        <p:spPr>
          <a:xfrm>
            <a:off x="6436066" y="1441476"/>
            <a:ext cx="5604730" cy="504605"/>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 rtl="1">
              <a:lnSpc>
                <a:spcPct val="115000"/>
              </a:lnSpc>
              <a:spcAft>
                <a:spcPts val="800"/>
              </a:spcAft>
              <a:defRPr/>
            </a:pPr>
            <a:r>
              <a:rPr lang="ar-EG" sz="2400" b="1" kern="0" dirty="0">
                <a:solidFill>
                  <a:schemeClr val="bg1"/>
                </a:solidFill>
                <a:latin typeface="Calibri" panose="020F0502020204030204" pitchFamily="34" charset="0"/>
                <a:cs typeface="+mj-cs"/>
              </a:rPr>
              <a:t>3</a:t>
            </a:r>
            <a:r>
              <a:rPr lang="ar-EG" sz="2400" b="1" kern="0" dirty="0">
                <a:solidFill>
                  <a:schemeClr val="bg1"/>
                </a:solidFill>
                <a:latin typeface="Calibri" panose="020F0502020204030204" pitchFamily="34" charset="0"/>
                <a:cs typeface="Calibri" panose="020F0502020204030204" pitchFamily="34" charset="0"/>
              </a:rPr>
              <a:t>. التأثير السلوكي  </a:t>
            </a:r>
            <a:r>
              <a:rPr lang="en-US" sz="2400" b="1" kern="0" dirty="0">
                <a:solidFill>
                  <a:schemeClr val="bg1"/>
                </a:solidFill>
                <a:latin typeface="Times New Roman" panose="02020603050405020304" pitchFamily="18" charset="0"/>
                <a:cs typeface="Times New Roman" panose="02020603050405020304" pitchFamily="18" charset="0"/>
              </a:rPr>
              <a:t>Behavioral Effect  </a:t>
            </a:r>
          </a:p>
        </p:txBody>
      </p:sp>
      <p:sp>
        <p:nvSpPr>
          <p:cNvPr id="2" name="TextBox 1">
            <a:extLst>
              <a:ext uri="{FF2B5EF4-FFF2-40B4-BE49-F238E27FC236}">
                <a16:creationId xmlns:a16="http://schemas.microsoft.com/office/drawing/2014/main" id="{1F13F733-C41E-146F-FC59-FA0E6853AC28}"/>
              </a:ext>
            </a:extLst>
          </p:cNvPr>
          <p:cNvSpPr txBox="1"/>
          <p:nvPr/>
        </p:nvSpPr>
        <p:spPr>
          <a:xfrm>
            <a:off x="-1870003" y="90753"/>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3" name="Rectangle: Rounded Corners 2">
            <a:extLst>
              <a:ext uri="{FF2B5EF4-FFF2-40B4-BE49-F238E27FC236}">
                <a16:creationId xmlns:a16="http://schemas.microsoft.com/office/drawing/2014/main" id="{FD1F41E0-3DC1-AFEE-F2D2-3CEBC8956030}"/>
              </a:ext>
            </a:extLst>
          </p:cNvPr>
          <p:cNvSpPr/>
          <p:nvPr/>
        </p:nvSpPr>
        <p:spPr>
          <a:xfrm>
            <a:off x="359253" y="683439"/>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📚آثار الاعتماد الإعلامي على الأفراد والمجتمع</a:t>
            </a:r>
            <a:endParaRPr lang="en-US" sz="2800" b="1" kern="0" dirty="0">
              <a:solidFill>
                <a:schemeClr val="bg1"/>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14F6FA0F-F6D9-ED99-357F-E2E80CE576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529846"/>
            <a:ext cx="2839453" cy="9370765"/>
          </a:xfrm>
          <a:prstGeom prst="rect">
            <a:avLst/>
          </a:prstGeom>
        </p:spPr>
      </p:pic>
    </p:spTree>
    <p:extLst>
      <p:ext uri="{BB962C8B-B14F-4D97-AF65-F5344CB8AC3E}">
        <p14:creationId xmlns:p14="http://schemas.microsoft.com/office/powerpoint/2010/main" val="38601891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A518B1-0BE5-D9F6-221B-2AD418B034D6}"/>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F11895B-974A-5913-A972-94B92B63DED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373A60B4-8F69-E9FF-1630-64A7EE53F6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1452" y="-237658"/>
            <a:ext cx="2530548" cy="1181593"/>
          </a:xfrm>
          <a:prstGeom prst="rect">
            <a:avLst/>
          </a:prstGeom>
        </p:spPr>
      </p:pic>
      <p:sp>
        <p:nvSpPr>
          <p:cNvPr id="11" name="Rectangle 10">
            <a:extLst>
              <a:ext uri="{FF2B5EF4-FFF2-40B4-BE49-F238E27FC236}">
                <a16:creationId xmlns:a16="http://schemas.microsoft.com/office/drawing/2014/main" id="{A7693975-AC26-04CF-8098-4EEC1EA16CA5}"/>
              </a:ext>
            </a:extLst>
          </p:cNvPr>
          <p:cNvSpPr/>
          <p:nvPr/>
        </p:nvSpPr>
        <p:spPr>
          <a:xfrm>
            <a:off x="113415" y="752640"/>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12" name="Rectangle: Rounded Corners 11">
            <a:extLst>
              <a:ext uri="{FF2B5EF4-FFF2-40B4-BE49-F238E27FC236}">
                <a16:creationId xmlns:a16="http://schemas.microsoft.com/office/drawing/2014/main" id="{7A4C95F0-2CCF-F8EC-1798-3740896620F6}"/>
              </a:ext>
            </a:extLst>
          </p:cNvPr>
          <p:cNvSpPr/>
          <p:nvPr/>
        </p:nvSpPr>
        <p:spPr>
          <a:xfrm>
            <a:off x="5102420" y="775500"/>
            <a:ext cx="6976165"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  تعليق عام: العلاقة بين درجة الاعتماد وقوة التأثير</a:t>
            </a:r>
          </a:p>
        </p:txBody>
      </p:sp>
      <p:sp>
        <p:nvSpPr>
          <p:cNvPr id="3" name="TextBox 2">
            <a:extLst>
              <a:ext uri="{FF2B5EF4-FFF2-40B4-BE49-F238E27FC236}">
                <a16:creationId xmlns:a16="http://schemas.microsoft.com/office/drawing/2014/main" id="{BA12E411-E2A8-3627-A2DC-CE0ED94BB756}"/>
              </a:ext>
            </a:extLst>
          </p:cNvPr>
          <p:cNvSpPr txBox="1"/>
          <p:nvPr/>
        </p:nvSpPr>
        <p:spPr>
          <a:xfrm>
            <a:off x="0" y="1409011"/>
            <a:ext cx="12078585" cy="5575052"/>
          </a:xfrm>
          <a:prstGeom prst="rect">
            <a:avLst/>
          </a:prstGeom>
          <a:noFill/>
        </p:spPr>
        <p:txBody>
          <a:bodyPr wrap="square">
            <a:spAutoFit/>
          </a:bodyPr>
          <a:lstStyle/>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كلما زاد </a:t>
            </a:r>
            <a:r>
              <a:rPr lang="ar-EG" sz="2400" b="1" kern="0" dirty="0">
                <a:solidFill>
                  <a:srgbClr val="002060"/>
                </a:solidFill>
                <a:latin typeface="Calibri" panose="020F0502020204030204" pitchFamily="34" charset="0"/>
                <a:cs typeface="Calibri" panose="020F0502020204030204" pitchFamily="34" charset="0"/>
              </a:rPr>
              <a:t>اعتماد الجمهور على وسيلة إعلامية معينة</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زادت احتمالية تأثره </a:t>
            </a:r>
            <a:r>
              <a:rPr lang="ar-EG" sz="2400" kern="0" dirty="0">
                <a:solidFill>
                  <a:srgbClr val="002060"/>
                </a:solidFill>
                <a:latin typeface="Calibri" panose="020F0502020204030204" pitchFamily="34" charset="0"/>
                <a:cs typeface="Calibri" panose="020F0502020204030204" pitchFamily="34" charset="0"/>
              </a:rPr>
              <a:t>بالتأثيرات </a:t>
            </a:r>
            <a:r>
              <a:rPr lang="ar-EG" sz="2400" b="1" kern="0" dirty="0">
                <a:solidFill>
                  <a:srgbClr val="002060"/>
                </a:solidFill>
                <a:latin typeface="Calibri" panose="020F0502020204030204" pitchFamily="34" charset="0"/>
                <a:cs typeface="Calibri" panose="020F0502020204030204" pitchFamily="34" charset="0"/>
              </a:rPr>
              <a:t>المعرفية،</a:t>
            </a: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العاطفية، والسلوكية</a:t>
            </a:r>
            <a:r>
              <a:rPr lang="ar-EG" sz="2400" kern="0" dirty="0">
                <a:solidFill>
                  <a:srgbClr val="002060"/>
                </a:solidFill>
                <a:latin typeface="Calibri" panose="020F0502020204030204" pitchFamily="34" charset="0"/>
                <a:cs typeface="Calibri" panose="020F0502020204030204" pitchFamily="34" charset="0"/>
              </a:rPr>
              <a:t> لهذه الوسيلة.</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الاعتماد العالي يعني أن الفرد لا يمتلك مصادر بديلة أو يثق بشكل أكبر في الوسيلة المعتمدة، فيصبح أكثر عرضة لتشكيل أفكاره، مشاعره، وسلوكياته وفقًا لما يقدمه الإعلام.</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 في المقابل، </a:t>
            </a:r>
            <a:r>
              <a:rPr lang="ar-EG" sz="2400" b="1" kern="0" dirty="0">
                <a:solidFill>
                  <a:srgbClr val="002060"/>
                </a:solidFill>
                <a:latin typeface="Calibri" panose="020F0502020204030204" pitchFamily="34" charset="0"/>
                <a:cs typeface="Calibri" panose="020F0502020204030204" pitchFamily="34" charset="0"/>
              </a:rPr>
              <a:t>الجمهور الأقل اعتمادًا يكون أكثر قدرة على مقاومة التأثير الإعلامي </a:t>
            </a:r>
            <a:r>
              <a:rPr lang="ar-EG" sz="2400" kern="0" dirty="0">
                <a:solidFill>
                  <a:srgbClr val="002060"/>
                </a:solidFill>
                <a:latin typeface="Calibri" panose="020F0502020204030204" pitchFamily="34" charset="0"/>
                <a:cs typeface="Calibri" panose="020F0502020204030204" pitchFamily="34" charset="0"/>
              </a:rPr>
              <a:t>أو الاعتماد على مصادر متعددة تقلل من التأثير.</a:t>
            </a:r>
          </a:p>
          <a:p>
            <a:pPr algn="just" rtl="1">
              <a:lnSpc>
                <a:spcPct val="150000"/>
              </a:lnSpc>
            </a:pPr>
            <a:r>
              <a:rPr lang="ar-EG" sz="2400" kern="0" dirty="0">
                <a:solidFill>
                  <a:srgbClr val="002060"/>
                </a:solidFill>
                <a:latin typeface="Calibri" panose="020F0502020204030204" pitchFamily="34" charset="0"/>
                <a:cs typeface="Calibri" panose="020F0502020204030204" pitchFamily="34" charset="0"/>
              </a:rPr>
              <a:t>إذن، </a:t>
            </a:r>
            <a:r>
              <a:rPr lang="ar-EG" sz="2400" b="1" kern="0" dirty="0">
                <a:solidFill>
                  <a:srgbClr val="002060"/>
                </a:solidFill>
                <a:latin typeface="Calibri" panose="020F0502020204030204" pitchFamily="34" charset="0"/>
                <a:cs typeface="Calibri" panose="020F0502020204030204" pitchFamily="34" charset="0"/>
              </a:rPr>
              <a:t>تؤكد نظرية الاعتماد على وسائل الإعلام أن التأثير الإعلامي متعدد الأبعاد ويشمل العقل (المعرفة)، المشاعر</a:t>
            </a:r>
            <a:r>
              <a:rPr lang="ar-EG" sz="2400" b="1" dirty="0"/>
              <a:t> (</a:t>
            </a:r>
            <a:r>
              <a:rPr lang="ar-EG" sz="2400" b="1" kern="0" dirty="0">
                <a:solidFill>
                  <a:srgbClr val="002060"/>
                </a:solidFill>
                <a:latin typeface="Calibri" panose="020F0502020204030204" pitchFamily="34" charset="0"/>
                <a:cs typeface="Calibri" panose="020F0502020204030204" pitchFamily="34" charset="0"/>
              </a:rPr>
              <a:t>العواطف)، والسلوك (الأفعال)، </a:t>
            </a:r>
            <a:r>
              <a:rPr lang="ar-EG" sz="2400" kern="0" dirty="0">
                <a:solidFill>
                  <a:srgbClr val="002060"/>
                </a:solidFill>
                <a:latin typeface="Calibri" panose="020F0502020204030204" pitchFamily="34" charset="0"/>
                <a:cs typeface="Calibri" panose="020F0502020204030204" pitchFamily="34" charset="0"/>
              </a:rPr>
              <a:t>وهذه التأثيرات تتفاعل مع بعضها وتحددها بالأساس درجة اعتماد الأفراد على الوسيلة الإعلامية. لذا، يصبح فهم وتقييم الاعتماد على وسائل الإعلام أمرًا حيويًا لتفسير كيفية تأثير الإعلام على المجتمع بشكل عام.</a:t>
            </a:r>
          </a:p>
        </p:txBody>
      </p:sp>
      <p:sp>
        <p:nvSpPr>
          <p:cNvPr id="4" name="TextBox 3">
            <a:extLst>
              <a:ext uri="{FF2B5EF4-FFF2-40B4-BE49-F238E27FC236}">
                <a16:creationId xmlns:a16="http://schemas.microsoft.com/office/drawing/2014/main" id="{0A9CB257-8634-FBD8-7C02-F56731577163}"/>
              </a:ext>
            </a:extLst>
          </p:cNvPr>
          <p:cNvSpPr txBox="1"/>
          <p:nvPr/>
        </p:nvSpPr>
        <p:spPr>
          <a:xfrm>
            <a:off x="-1821012" y="239342"/>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4045094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4BBC3E-FFE4-42E5-A680-2CE62F008370}"/>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5F03D71-AF26-1C0B-CA35-2191C4163EB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439021F2-289A-B3DC-670D-A08F32AC4C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A01D8D2A-7F75-7DD0-E805-860AAE7315C3}"/>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3" name="Rectangle: Rounded Corners 2">
            <a:extLst>
              <a:ext uri="{FF2B5EF4-FFF2-40B4-BE49-F238E27FC236}">
                <a16:creationId xmlns:a16="http://schemas.microsoft.com/office/drawing/2014/main" id="{D80391BF-6AF5-D7A3-A823-17560AEE72F9}"/>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defRPr/>
            </a:pPr>
            <a:r>
              <a:rPr lang="ar-EG" sz="2400" b="1" kern="0" dirty="0">
                <a:solidFill>
                  <a:schemeClr val="bg1"/>
                </a:solidFill>
                <a:latin typeface="Calibri" panose="020F0502020204030204" pitchFamily="34" charset="0"/>
                <a:cs typeface="Calibri" panose="020F0502020204030204" pitchFamily="34" charset="0"/>
              </a:rPr>
              <a:t>📚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مواقف يزداد فيها الاعتماد على وسائل الإعلام</a:t>
            </a:r>
            <a:endParaRPr kumimoji="0" lang="en-US"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4" name="Rectangle: Rounded Corners 13">
            <a:extLst>
              <a:ext uri="{FF2B5EF4-FFF2-40B4-BE49-F238E27FC236}">
                <a16:creationId xmlns:a16="http://schemas.microsoft.com/office/drawing/2014/main" id="{1F6C844E-E30A-E8E1-991C-5CBB24C54654}"/>
              </a:ext>
            </a:extLst>
          </p:cNvPr>
          <p:cNvSpPr/>
          <p:nvPr/>
        </p:nvSpPr>
        <p:spPr>
          <a:xfrm>
            <a:off x="5648198" y="3603388"/>
            <a:ext cx="6328610"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lnSpc>
                <a:spcPct val="115000"/>
              </a:lnSpc>
              <a:spcAft>
                <a:spcPts val="800"/>
              </a:spcAft>
            </a:pPr>
            <a:r>
              <a:rPr lang="ar-EG" sz="2400" b="1" kern="0" dirty="0">
                <a:solidFill>
                  <a:schemeClr val="bg1"/>
                </a:solidFill>
                <a:latin typeface="Calibri" panose="020F0502020204030204" pitchFamily="34" charset="0"/>
                <a:cs typeface="Calibri" panose="020F0502020204030204" pitchFamily="34" charset="0"/>
              </a:rPr>
              <a:t>مفهوم مواقف عدم اليقين </a:t>
            </a:r>
            <a:r>
              <a:rPr lang="en-US" sz="2400" b="1" kern="0" dirty="0">
                <a:solidFill>
                  <a:schemeClr val="bg1"/>
                </a:solidFill>
                <a:latin typeface="Times New Roman" panose="02020603050405020304" pitchFamily="18" charset="0"/>
                <a:ea typeface="Tahoma" panose="020B0604030504040204" pitchFamily="34" charset="0"/>
                <a:cs typeface="Times New Roman" panose="02020603050405020304" pitchFamily="18" charset="0"/>
              </a:rPr>
              <a:t>Uncertainty Situations </a:t>
            </a:r>
          </a:p>
        </p:txBody>
      </p:sp>
      <p:sp>
        <p:nvSpPr>
          <p:cNvPr id="4" name="TextBox 3">
            <a:extLst>
              <a:ext uri="{FF2B5EF4-FFF2-40B4-BE49-F238E27FC236}">
                <a16:creationId xmlns:a16="http://schemas.microsoft.com/office/drawing/2014/main" id="{CE71DAFB-BE97-94C0-A875-379E6E71E142}"/>
              </a:ext>
            </a:extLst>
          </p:cNvPr>
          <p:cNvSpPr txBox="1"/>
          <p:nvPr/>
        </p:nvSpPr>
        <p:spPr>
          <a:xfrm>
            <a:off x="-1641403" y="224258"/>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A2EA1538-B187-B40C-2031-A28600479367}"/>
              </a:ext>
            </a:extLst>
          </p:cNvPr>
          <p:cNvSpPr txBox="1"/>
          <p:nvPr/>
        </p:nvSpPr>
        <p:spPr>
          <a:xfrm>
            <a:off x="354184" y="1488295"/>
            <a:ext cx="11622624" cy="1766317"/>
          </a:xfrm>
          <a:prstGeom prst="rect">
            <a:avLst/>
          </a:prstGeom>
          <a:noFill/>
        </p:spPr>
        <p:txBody>
          <a:bodyPr wrap="square">
            <a:spAutoFit/>
          </a:bodyPr>
          <a:lstStyle/>
          <a:p>
            <a:pPr marL="0" marR="0" algn="just" rtl="1">
              <a:lnSpc>
                <a:spcPct val="115000"/>
              </a:lnSpc>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تؤكد </a:t>
            </a:r>
            <a:r>
              <a:rPr lang="ar-SA" sz="2400" b="1" kern="0" dirty="0">
                <a:solidFill>
                  <a:srgbClr val="002060"/>
                </a:solidFill>
                <a:latin typeface="Calibri" panose="020F0502020204030204" pitchFamily="34" charset="0"/>
                <a:cs typeface="Calibri" panose="020F0502020204030204" pitchFamily="34" charset="0"/>
              </a:rPr>
              <a:t>نظرية الاعتماد على وسائل الإعلام </a:t>
            </a:r>
            <a:r>
              <a:rPr lang="ar-SA" sz="2400" kern="0" dirty="0">
                <a:solidFill>
                  <a:srgbClr val="002060"/>
                </a:solidFill>
                <a:latin typeface="Calibri" panose="020F0502020204030204" pitchFamily="34" charset="0"/>
                <a:cs typeface="Calibri" panose="020F0502020204030204" pitchFamily="34" charset="0"/>
              </a:rPr>
              <a:t>أن </a:t>
            </a:r>
            <a:r>
              <a:rPr lang="ar-SA" sz="2400" b="1" kern="0" dirty="0">
                <a:solidFill>
                  <a:srgbClr val="002060"/>
                </a:solidFill>
                <a:latin typeface="Calibri" panose="020F0502020204030204" pitchFamily="34" charset="0"/>
                <a:cs typeface="Calibri" panose="020F0502020204030204" pitchFamily="34" charset="0"/>
              </a:rPr>
              <a:t>الاعتماد على وسائل الإعلام ليس حالة ثابتة أو دائمة</a:t>
            </a:r>
            <a:r>
              <a:rPr lang="ar-SA" sz="2400" kern="0" dirty="0">
                <a:solidFill>
                  <a:srgbClr val="002060"/>
                </a:solidFill>
                <a:latin typeface="Calibri" panose="020F0502020204030204" pitchFamily="34" charset="0"/>
                <a:cs typeface="Calibri" panose="020F0502020204030204" pitchFamily="34" charset="0"/>
              </a:rPr>
              <a:t>، بل هو </a:t>
            </a:r>
            <a:r>
              <a:rPr lang="ar-SA" sz="2400" b="1" kern="0" dirty="0">
                <a:solidFill>
                  <a:srgbClr val="002060"/>
                </a:solidFill>
                <a:latin typeface="Calibri" panose="020F0502020204030204" pitchFamily="34" charset="0"/>
                <a:cs typeface="Calibri" panose="020F0502020204030204" pitchFamily="34" charset="0"/>
              </a:rPr>
              <a:t>متغير ديناميكي يتأثر بشكل كبير بالظروف والمواقف الاجتماعية والسياسية والاقتصادية </a:t>
            </a:r>
            <a:r>
              <a:rPr lang="ar-SA" sz="2400" kern="0" dirty="0">
                <a:solidFill>
                  <a:srgbClr val="002060"/>
                </a:solidFill>
                <a:latin typeface="Calibri" panose="020F0502020204030204" pitchFamily="34" charset="0"/>
                <a:cs typeface="Calibri" panose="020F0502020204030204" pitchFamily="34" charset="0"/>
              </a:rPr>
              <a:t>التي يمر بها الأفراد والمجتمعات. ويبرز بشكل خاص في مواقف معينة تُسمى في النظرية بـ</a:t>
            </a:r>
            <a:r>
              <a:rPr lang="ar-EG" sz="2400" kern="0" dirty="0">
                <a:solidFill>
                  <a:srgbClr val="002060"/>
                </a:solidFill>
                <a:latin typeface="Calibri" panose="020F0502020204030204" pitchFamily="34" charset="0"/>
                <a:cs typeface="Calibri" panose="020F0502020204030204" pitchFamily="34" charset="0"/>
              </a:rPr>
              <a:t>ـــــ</a:t>
            </a:r>
            <a:r>
              <a:rPr lang="ar-SA" sz="2400"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مواقف عدم اليقين</a:t>
            </a:r>
            <a:r>
              <a:rPr lang="en-US" sz="600" b="1" kern="0" dirty="0">
                <a:solidFill>
                  <a:srgbClr val="002060"/>
                </a:solidFill>
                <a:latin typeface="Calibri" panose="020F0502020204030204" pitchFamily="34" charset="0"/>
                <a:cs typeface="Calibri" panose="020F0502020204030204" pitchFamily="34" charset="0"/>
              </a:rPr>
              <a:t> </a:t>
            </a:r>
            <a:r>
              <a:rPr lang="en-US" sz="2400" kern="0" dirty="0">
                <a:solidFill>
                  <a:srgbClr val="002060"/>
                </a:solidFill>
                <a:latin typeface="Calibri" panose="020F0502020204030204" pitchFamily="34" charset="0"/>
                <a:cs typeface="Calibri" panose="020F0502020204030204" pitchFamily="34" charset="0"/>
              </a:rPr>
              <a:t>(</a:t>
            </a:r>
            <a:r>
              <a:rPr lang="en-US" sz="2400" kern="0" dirty="0">
                <a:solidFill>
                  <a:srgbClr val="002060"/>
                </a:solidFill>
                <a:latin typeface="Times New Roman" panose="02020603050405020304" pitchFamily="18" charset="0"/>
                <a:ea typeface="Tahoma" panose="020B0604030504040204" pitchFamily="34" charset="0"/>
                <a:cs typeface="Times New Roman" panose="02020603050405020304" pitchFamily="18" charset="0"/>
              </a:rPr>
              <a:t>Uncertainty Situations</a:t>
            </a:r>
            <a:r>
              <a:rPr lang="en-US"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 والتي تدفع الجمهور إلى زيادة اعتماده على وسائل الإعلام للحصول على المعلومات، التفسير، والتوجيه</a:t>
            </a:r>
            <a:r>
              <a:rPr lang="en-US" sz="2400" kern="0" dirty="0">
                <a:solidFill>
                  <a:srgbClr val="002060"/>
                </a:solidFill>
                <a:latin typeface="Calibri" panose="020F0502020204030204" pitchFamily="34" charset="0"/>
                <a:cs typeface="Calibri" panose="020F0502020204030204" pitchFamily="34" charset="0"/>
              </a:rPr>
              <a:t>.</a:t>
            </a:r>
          </a:p>
        </p:txBody>
      </p:sp>
      <p:sp>
        <p:nvSpPr>
          <p:cNvPr id="9" name="TextBox 8">
            <a:extLst>
              <a:ext uri="{FF2B5EF4-FFF2-40B4-BE49-F238E27FC236}">
                <a16:creationId xmlns:a16="http://schemas.microsoft.com/office/drawing/2014/main" id="{1DE45D6D-0DD7-12EE-F2B6-15008489FFB9}"/>
              </a:ext>
            </a:extLst>
          </p:cNvPr>
          <p:cNvSpPr txBox="1"/>
          <p:nvPr/>
        </p:nvSpPr>
        <p:spPr>
          <a:xfrm>
            <a:off x="126477" y="4386973"/>
            <a:ext cx="11939046" cy="2246769"/>
          </a:xfrm>
          <a:prstGeom prst="rect">
            <a:avLst/>
          </a:prstGeom>
          <a:noFill/>
        </p:spPr>
        <p:txBody>
          <a:bodyPr wrap="square">
            <a:spAutoFit/>
          </a:bodyPr>
          <a:lstStyle/>
          <a:p>
            <a:pPr marL="0" marR="0" algn="just" rtl="1">
              <a:spcAft>
                <a:spcPts val="800"/>
              </a:spcAft>
              <a:buNone/>
            </a:pPr>
            <a:r>
              <a:rPr lang="ar-EG" sz="2400" b="1" u="sng" kern="0" dirty="0">
                <a:solidFill>
                  <a:srgbClr val="002060"/>
                </a:solidFill>
                <a:latin typeface="Calibri" panose="020F0502020204030204" pitchFamily="34" charset="0"/>
                <a:cs typeface="Calibri" panose="020F0502020204030204" pitchFamily="34" charset="0"/>
              </a:rPr>
              <a:t>وهي فترات أو حالات يعاني فيها الأفراد من غموض أو نقص في المعلومات التي تمكنهم من فهم الواقع المحيط بهم بشكل واضح.</a:t>
            </a:r>
          </a:p>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في هذه المواقف، يتزايد شعور الجمهور بالحاجة إلى </a:t>
            </a:r>
            <a:r>
              <a:rPr lang="ar-EG" sz="2400" b="1" kern="0" dirty="0">
                <a:solidFill>
                  <a:srgbClr val="002060"/>
                </a:solidFill>
                <a:latin typeface="Calibri" panose="020F0502020204030204" pitchFamily="34" charset="0"/>
                <a:cs typeface="Calibri" panose="020F0502020204030204" pitchFamily="34" charset="0"/>
              </a:rPr>
              <a:t>مصدر موثوق للمعلومات </a:t>
            </a:r>
            <a:r>
              <a:rPr lang="ar-EG" sz="2400" kern="0" dirty="0">
                <a:solidFill>
                  <a:srgbClr val="002060"/>
                </a:solidFill>
                <a:latin typeface="Calibri" panose="020F0502020204030204" pitchFamily="34" charset="0"/>
                <a:cs typeface="Calibri" panose="020F0502020204030204" pitchFamily="34" charset="0"/>
              </a:rPr>
              <a:t>والتفسير، وهو ما توفره وسائل الإعلام.</a:t>
            </a:r>
          </a:p>
          <a:p>
            <a:pPr marL="342900" marR="0" indent="-342900" algn="just" rtl="1">
              <a:spcAft>
                <a:spcPts val="800"/>
              </a:spcAft>
              <a:buFontTx/>
              <a:buChar char="-"/>
            </a:pPr>
            <a:r>
              <a:rPr lang="ar-EG" sz="2400" kern="0" dirty="0">
                <a:solidFill>
                  <a:srgbClr val="002060"/>
                </a:solidFill>
                <a:latin typeface="Calibri" panose="020F0502020204030204" pitchFamily="34" charset="0"/>
                <a:cs typeface="Calibri" panose="020F0502020204030204" pitchFamily="34" charset="0"/>
              </a:rPr>
              <a:t>يتبع هذا الاعتماد المتزايد تأثيرات إعلامية أقوى على مستويات المعرفة، العاطفة، والسلوك.</a:t>
            </a:r>
          </a:p>
          <a:p>
            <a:pPr marL="342900" marR="0" indent="-342900" algn="just" rtl="1">
              <a:spcAft>
                <a:spcPts val="800"/>
              </a:spcAft>
              <a:buFontTx/>
              <a:buChar char="-"/>
            </a:pPr>
            <a:r>
              <a:rPr lang="ar-EG" sz="2400" kern="0" dirty="0">
                <a:solidFill>
                  <a:srgbClr val="002060"/>
                </a:solidFill>
                <a:latin typeface="Calibri" panose="020F0502020204030204" pitchFamily="34" charset="0"/>
                <a:cs typeface="Calibri" panose="020F0502020204030204" pitchFamily="34" charset="0"/>
              </a:rPr>
              <a:t>لذا، يبرز دور الإعلام كوسيلة ضرورية لتقليل حالة عدم اليقين، </a:t>
            </a:r>
            <a:r>
              <a:rPr lang="ar-EG" sz="2400" b="1" kern="0" dirty="0">
                <a:solidFill>
                  <a:srgbClr val="002060"/>
                </a:solidFill>
                <a:latin typeface="Calibri" panose="020F0502020204030204" pitchFamily="34" charset="0"/>
                <a:cs typeface="Calibri" panose="020F0502020204030204" pitchFamily="34" charset="0"/>
              </a:rPr>
              <a:t>وتوجيه الأفراد نحو استجابات أكثر وعيًا وفعالية</a:t>
            </a:r>
            <a:r>
              <a:rPr lang="ar-EG" sz="2400" kern="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49648671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D8137-2880-BE3A-A38D-7FEFCF1AD8A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89F875B2-C13D-8E9F-BF73-401C6800DDB9}"/>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DBDB8995-7044-9EDE-E704-0090E4B509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762E4203-BA37-4BB2-C7DA-D2869663E170}"/>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3" name="Rectangle: Rounded Corners 2">
            <a:extLst>
              <a:ext uri="{FF2B5EF4-FFF2-40B4-BE49-F238E27FC236}">
                <a16:creationId xmlns:a16="http://schemas.microsoft.com/office/drawing/2014/main" id="{618E5907-B0C0-6FEE-4362-84D398E1503A}"/>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defRPr/>
            </a:pPr>
            <a:r>
              <a:rPr lang="ar-EG" sz="2400" b="1" kern="0" dirty="0">
                <a:solidFill>
                  <a:schemeClr val="bg1"/>
                </a:solidFill>
                <a:latin typeface="Calibri" panose="020F0502020204030204" pitchFamily="34" charset="0"/>
                <a:cs typeface="Calibri" panose="020F0502020204030204" pitchFamily="34" charset="0"/>
              </a:rPr>
              <a:t>📚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مواقف يزداد فيها الاعتماد على وسائل الإعلام</a:t>
            </a:r>
            <a:endParaRPr kumimoji="0" lang="en-US"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4" name="Rectangle: Rounded Corners 13">
            <a:extLst>
              <a:ext uri="{FF2B5EF4-FFF2-40B4-BE49-F238E27FC236}">
                <a16:creationId xmlns:a16="http://schemas.microsoft.com/office/drawing/2014/main" id="{EED6619A-5FF3-7BD4-C85A-6C12E7CD4C67}"/>
              </a:ext>
            </a:extLst>
          </p:cNvPr>
          <p:cNvSpPr/>
          <p:nvPr/>
        </p:nvSpPr>
        <p:spPr>
          <a:xfrm>
            <a:off x="8173026" y="1603677"/>
            <a:ext cx="3892497"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lnSpc>
                <a:spcPct val="115000"/>
              </a:lnSpc>
              <a:spcAft>
                <a:spcPts val="800"/>
              </a:spcAft>
            </a:pPr>
            <a:r>
              <a:rPr lang="ar-EG" sz="2400" b="1" kern="0" dirty="0">
                <a:latin typeface="Calibri" panose="020F0502020204030204" pitchFamily="34" charset="0"/>
                <a:ea typeface="Times New Roman" panose="02020603050405020304" pitchFamily="18" charset="0"/>
                <a:cs typeface="Times New Roman" panose="02020603050405020304" pitchFamily="18" charset="0"/>
              </a:rPr>
              <a:t>1. </a:t>
            </a:r>
            <a:r>
              <a:rPr lang="ar-SA" sz="2400" b="1" kern="0" dirty="0">
                <a:latin typeface="Calibri" panose="020F0502020204030204" pitchFamily="34" charset="0"/>
                <a:ea typeface="Times New Roman" panose="02020603050405020304" pitchFamily="18" charset="0"/>
                <a:cs typeface="Times New Roman" panose="02020603050405020304" pitchFamily="18" charset="0"/>
              </a:rPr>
              <a:t>الأزمات والكوارث الطبيعية</a:t>
            </a:r>
            <a:endParaRPr lang="en-US" sz="2000" kern="100" dirty="0">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08875FB8-DB38-A0D2-2569-1F491F3A1DC1}"/>
              </a:ext>
            </a:extLst>
          </p:cNvPr>
          <p:cNvSpPr txBox="1"/>
          <p:nvPr/>
        </p:nvSpPr>
        <p:spPr>
          <a:xfrm>
            <a:off x="-1641403" y="224258"/>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39793773-5922-58FF-6101-53051041897C}"/>
              </a:ext>
            </a:extLst>
          </p:cNvPr>
          <p:cNvSpPr txBox="1"/>
          <p:nvPr/>
        </p:nvSpPr>
        <p:spPr>
          <a:xfrm>
            <a:off x="4199021" y="2391232"/>
            <a:ext cx="7980740" cy="3416320"/>
          </a:xfrm>
          <a:prstGeom prst="rect">
            <a:avLst/>
          </a:prstGeom>
          <a:noFill/>
        </p:spPr>
        <p:txBody>
          <a:bodyPr wrap="square">
            <a:spAutoFit/>
          </a:bodyPr>
          <a:lstStyle/>
          <a:p>
            <a:pPr marL="0" marR="0" algn="just" rtl="1">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حالات </a:t>
            </a:r>
            <a:r>
              <a:rPr lang="ar-SA" sz="2400" b="1" kern="0" dirty="0">
                <a:solidFill>
                  <a:srgbClr val="002060"/>
                </a:solidFill>
                <a:latin typeface="Calibri" panose="020F0502020204030204" pitchFamily="34" charset="0"/>
                <a:cs typeface="Calibri" panose="020F0502020204030204" pitchFamily="34" charset="0"/>
              </a:rPr>
              <a:t>الكوارث الطبيعية مثل الزلازل، الفيضانات، والأوبئة (مثل جائحة كورونا)، </a:t>
            </a:r>
            <a:r>
              <a:rPr lang="ar-SA" sz="2400" kern="0" dirty="0">
                <a:solidFill>
                  <a:srgbClr val="002060"/>
                </a:solidFill>
                <a:latin typeface="Calibri" panose="020F0502020204030204" pitchFamily="34" charset="0"/>
                <a:cs typeface="Calibri" panose="020F0502020204030204" pitchFamily="34" charset="0"/>
              </a:rPr>
              <a:t>يعيش الجمهور </a:t>
            </a:r>
            <a:r>
              <a:rPr lang="ar-SA" sz="2400" b="1" kern="0" dirty="0">
                <a:solidFill>
                  <a:srgbClr val="002060"/>
                </a:solidFill>
                <a:latin typeface="Calibri" panose="020F0502020204030204" pitchFamily="34" charset="0"/>
                <a:cs typeface="Calibri" panose="020F0502020204030204" pitchFamily="34" charset="0"/>
              </a:rPr>
              <a:t>حالة من عدم اليقين والخوف </a:t>
            </a:r>
            <a:r>
              <a:rPr lang="ar-SA" sz="2400" kern="0" dirty="0">
                <a:solidFill>
                  <a:srgbClr val="002060"/>
                </a:solidFill>
                <a:latin typeface="Calibri" panose="020F0502020204030204" pitchFamily="34" charset="0"/>
                <a:cs typeface="Calibri" panose="020F0502020204030204" pitchFamily="34" charset="0"/>
              </a:rPr>
              <a:t>بسبب عدم وضوح الموقف وتأثيره على حياتهم اليومية</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هذه الظروف، يصبح </a:t>
            </a:r>
            <a:r>
              <a:rPr lang="ar-SA" sz="2400" b="1" kern="0" dirty="0">
                <a:solidFill>
                  <a:srgbClr val="002060"/>
                </a:solidFill>
                <a:latin typeface="Calibri" panose="020F0502020204030204" pitchFamily="34" charset="0"/>
                <a:cs typeface="Calibri" panose="020F0502020204030204" pitchFamily="34" charset="0"/>
              </a:rPr>
              <a:t>الاعتماد على وسائل الإعلام متزايدًا جدًا، </a:t>
            </a:r>
            <a:r>
              <a:rPr lang="ar-SA" sz="2400" kern="0" dirty="0">
                <a:solidFill>
                  <a:srgbClr val="002060"/>
                </a:solidFill>
                <a:latin typeface="Calibri" panose="020F0502020204030204" pitchFamily="34" charset="0"/>
                <a:cs typeface="Calibri" panose="020F0502020204030204" pitchFamily="34" charset="0"/>
              </a:rPr>
              <a:t>حيث يبحث الناس عن المعلومات الدقيقة والتعليمات التي تساعدهم في اتخاذ الإجراءات اللازمة للحماية والسلامة</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و</a:t>
            </a:r>
            <a:r>
              <a:rPr lang="ar-SA" sz="2400" b="1" kern="0" dirty="0">
                <a:solidFill>
                  <a:srgbClr val="002060"/>
                </a:solidFill>
                <a:latin typeface="Calibri" panose="020F0502020204030204" pitchFamily="34" charset="0"/>
                <a:cs typeface="Calibri" panose="020F0502020204030204" pitchFamily="34" charset="0"/>
              </a:rPr>
              <a:t>وسائل الإعلام هنا تعمل كمصدر رئيسي للحقائق الموثوقة</a:t>
            </a:r>
            <a:r>
              <a:rPr lang="ar-SA" sz="2400" kern="0" dirty="0">
                <a:solidFill>
                  <a:srgbClr val="002060"/>
                </a:solidFill>
                <a:latin typeface="Calibri" panose="020F0502020204030204" pitchFamily="34" charset="0"/>
                <a:cs typeface="Calibri" panose="020F0502020204030204" pitchFamily="34" charset="0"/>
              </a:rPr>
              <a:t>، وكذلك </a:t>
            </a:r>
            <a:r>
              <a:rPr lang="ar-SA" sz="2400" b="1" kern="0" dirty="0">
                <a:solidFill>
                  <a:srgbClr val="002060"/>
                </a:solidFill>
                <a:latin typeface="Calibri" panose="020F0502020204030204" pitchFamily="34" charset="0"/>
                <a:cs typeface="Calibri" panose="020F0502020204030204" pitchFamily="34" charset="0"/>
              </a:rPr>
              <a:t>لنقل التحديثات المستمرة حول الوضع</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وبالتالي فإن </a:t>
            </a:r>
            <a:r>
              <a:rPr lang="ar-SA" sz="2400" kern="0" dirty="0">
                <a:solidFill>
                  <a:srgbClr val="002060"/>
                </a:solidFill>
                <a:latin typeface="Calibri" panose="020F0502020204030204" pitchFamily="34" charset="0"/>
                <a:cs typeface="Calibri" panose="020F0502020204030204" pitchFamily="34" charset="0"/>
              </a:rPr>
              <a:t>زيادة الاعتماد الإعلامي في هذه الحالات تساعد على توجيه السلوكيات بشكل فعال، مثل التزام الإرشادات الصحية أو اتخاذ تدابير الوقاية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8" name="Picture 7">
            <a:extLst>
              <a:ext uri="{FF2B5EF4-FFF2-40B4-BE49-F238E27FC236}">
                <a16:creationId xmlns:a16="http://schemas.microsoft.com/office/drawing/2014/main" id="{F2B4DF22-DF6D-77AD-71D8-A9257A5D68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477" y="2090377"/>
            <a:ext cx="3892498" cy="8537850"/>
          </a:xfrm>
          <a:prstGeom prst="rect">
            <a:avLst/>
          </a:prstGeom>
        </p:spPr>
      </p:pic>
    </p:spTree>
    <p:extLst>
      <p:ext uri="{BB962C8B-B14F-4D97-AF65-F5344CB8AC3E}">
        <p14:creationId xmlns:p14="http://schemas.microsoft.com/office/powerpoint/2010/main" val="16093948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04FB8-A470-4949-3F87-109794F2AD0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26FD3D3-9309-89FA-340C-FCD19C33A38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506583D8-9A86-528A-9D47-C0E947C892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EA2D2484-A2BD-02F9-7614-EC453DE80C80}"/>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3" name="Rectangle: Rounded Corners 2">
            <a:extLst>
              <a:ext uri="{FF2B5EF4-FFF2-40B4-BE49-F238E27FC236}">
                <a16:creationId xmlns:a16="http://schemas.microsoft.com/office/drawing/2014/main" id="{2E38980B-4D1B-9DD8-EE9E-5C5171D8F4A3}"/>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defRPr/>
            </a:pPr>
            <a:r>
              <a:rPr lang="ar-EG" sz="2400" b="1" kern="0" dirty="0">
                <a:solidFill>
                  <a:schemeClr val="bg1"/>
                </a:solidFill>
                <a:latin typeface="Calibri" panose="020F0502020204030204" pitchFamily="34" charset="0"/>
                <a:cs typeface="Calibri" panose="020F0502020204030204" pitchFamily="34" charset="0"/>
              </a:rPr>
              <a:t>📚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مواقف يزداد فيها الاعتماد على وسائل الإعلام</a:t>
            </a:r>
            <a:endParaRPr kumimoji="0" lang="en-US"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4" name="Rectangle: Rounded Corners 13">
            <a:extLst>
              <a:ext uri="{FF2B5EF4-FFF2-40B4-BE49-F238E27FC236}">
                <a16:creationId xmlns:a16="http://schemas.microsoft.com/office/drawing/2014/main" id="{2B9EB0B5-0C39-7738-658A-26718C5733D5}"/>
              </a:ext>
            </a:extLst>
          </p:cNvPr>
          <p:cNvSpPr/>
          <p:nvPr/>
        </p:nvSpPr>
        <p:spPr>
          <a:xfrm>
            <a:off x="9216189" y="1655091"/>
            <a:ext cx="2849334"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lnSpc>
                <a:spcPct val="115000"/>
              </a:lnSpc>
              <a:spcAft>
                <a:spcPts val="800"/>
              </a:spcAft>
            </a:pPr>
            <a:r>
              <a:rPr lang="ar-EG" sz="2400" b="1" kern="0" dirty="0">
                <a:latin typeface="Calibri" panose="020F0502020204030204" pitchFamily="34" charset="0"/>
                <a:ea typeface="Calibri" panose="020F0502020204030204" pitchFamily="34" charset="0"/>
                <a:cs typeface="Times New Roman" panose="02020603050405020304" pitchFamily="18" charset="0"/>
              </a:rPr>
              <a:t>2. الحروب والنزاعات</a:t>
            </a:r>
            <a:endParaRPr lang="en-US" sz="2000" kern="100" dirty="0">
              <a:latin typeface="Calibri" panose="020F050202020403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62A2A333-D099-EFDD-90DB-ED524E63A8FD}"/>
              </a:ext>
            </a:extLst>
          </p:cNvPr>
          <p:cNvSpPr txBox="1"/>
          <p:nvPr/>
        </p:nvSpPr>
        <p:spPr>
          <a:xfrm>
            <a:off x="-1641403" y="224258"/>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4698C08C-0EFA-0359-8A66-9075B75F7258}"/>
              </a:ext>
            </a:extLst>
          </p:cNvPr>
          <p:cNvSpPr txBox="1"/>
          <p:nvPr/>
        </p:nvSpPr>
        <p:spPr>
          <a:xfrm>
            <a:off x="4271211" y="2363861"/>
            <a:ext cx="7794312" cy="4405501"/>
          </a:xfrm>
          <a:prstGeom prst="rect">
            <a:avLst/>
          </a:prstGeom>
          <a:noFill/>
        </p:spPr>
        <p:txBody>
          <a:bodyPr wrap="square">
            <a:spAutoFit/>
          </a:bodyPr>
          <a:lstStyle/>
          <a:p>
            <a:pPr marL="0" marR="0" algn="just" rtl="1">
              <a:spcAft>
                <a:spcPts val="800"/>
              </a:spcAft>
              <a:buNone/>
            </a:pPr>
            <a:r>
              <a:rPr lang="ar-EG" sz="2400" b="1" u="sng" kern="0" dirty="0">
                <a:solidFill>
                  <a:srgbClr val="002060"/>
                </a:solidFill>
                <a:latin typeface="Calibri" panose="020F0502020204030204" pitchFamily="34" charset="0"/>
                <a:cs typeface="Calibri" panose="020F0502020204030204" pitchFamily="34" charset="0"/>
              </a:rPr>
              <a:t>أثناء فترات الحروب أو النزاعات السياسية والعسكرية، يزداد شعور الجمهور بالحاجة إلى تفسير المواقف وفهم التطورات المتسارعة.</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الإعلام في هذه الحالة </a:t>
            </a:r>
            <a:r>
              <a:rPr lang="ar-EG" sz="2400" b="1" kern="0" dirty="0">
                <a:solidFill>
                  <a:srgbClr val="002060"/>
                </a:solidFill>
                <a:latin typeface="Calibri" panose="020F0502020204030204" pitchFamily="34" charset="0"/>
                <a:cs typeface="Calibri" panose="020F0502020204030204" pitchFamily="34" charset="0"/>
              </a:rPr>
              <a:t>يُعد أداة أساسية لتشكيل الوعي الوطني </a:t>
            </a:r>
            <a:r>
              <a:rPr lang="ar-EG" sz="2400" kern="0" dirty="0">
                <a:solidFill>
                  <a:srgbClr val="002060"/>
                </a:solidFill>
                <a:latin typeface="Calibri" panose="020F0502020204030204" pitchFamily="34" charset="0"/>
                <a:cs typeface="Calibri" panose="020F0502020204030204" pitchFamily="34" charset="0"/>
              </a:rPr>
              <a:t>أو تحديد مواقف معينة تجاه الطرف الآخر.</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الاعتماد على الإعلام في فترات النزاع يرتبط بتكوين مواقف وطنية </a:t>
            </a:r>
            <a:r>
              <a:rPr lang="ar-EG" sz="2400" kern="0" dirty="0">
                <a:solidFill>
                  <a:srgbClr val="002060"/>
                </a:solidFill>
                <a:latin typeface="Calibri" panose="020F0502020204030204" pitchFamily="34" charset="0"/>
                <a:cs typeface="Calibri" panose="020F0502020204030204" pitchFamily="34" charset="0"/>
              </a:rPr>
              <a:t>أو أحيانًا </a:t>
            </a:r>
            <a:r>
              <a:rPr lang="ar-EG" sz="2400" b="1" kern="0" dirty="0">
                <a:solidFill>
                  <a:srgbClr val="002060"/>
                </a:solidFill>
                <a:latin typeface="Calibri" panose="020F0502020204030204" pitchFamily="34" charset="0"/>
                <a:cs typeface="Calibri" panose="020F0502020204030204" pitchFamily="34" charset="0"/>
              </a:rPr>
              <a:t>مواقف عدائية </a:t>
            </a:r>
            <a:r>
              <a:rPr lang="ar-EG" sz="2400" kern="0" dirty="0">
                <a:solidFill>
                  <a:srgbClr val="002060"/>
                </a:solidFill>
                <a:latin typeface="Calibri" panose="020F0502020204030204" pitchFamily="34" charset="0"/>
                <a:cs typeface="Calibri" panose="020F0502020204030204" pitchFamily="34" charset="0"/>
              </a:rPr>
              <a:t>بناءً على المحتوى الإعلامي المقدم.</a:t>
            </a:r>
          </a:p>
          <a:p>
            <a:pPr marL="0" marR="0" algn="just" rtl="1">
              <a:lnSpc>
                <a:spcPct val="150000"/>
              </a:lnSpc>
              <a:spcAft>
                <a:spcPts val="800"/>
              </a:spcAft>
              <a:buNone/>
            </a:pPr>
            <a:r>
              <a:rPr lang="ar-EG"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الإعلام يصبح قناة حيوية لنقل المعلومات والتفسيرات </a:t>
            </a:r>
            <a:r>
              <a:rPr lang="ar-EG" sz="2400" kern="0" dirty="0">
                <a:solidFill>
                  <a:srgbClr val="002060"/>
                </a:solidFill>
                <a:latin typeface="Calibri" panose="020F0502020204030204" pitchFamily="34" charset="0"/>
                <a:cs typeface="Calibri" panose="020F0502020204030204" pitchFamily="34" charset="0"/>
              </a:rPr>
              <a:t>التي تساعد الأفراد على استيعاب ما يجري من أحداث معقدة.</a:t>
            </a:r>
          </a:p>
        </p:txBody>
      </p:sp>
      <p:pic>
        <p:nvPicPr>
          <p:cNvPr id="2" name="Picture 1">
            <a:extLst>
              <a:ext uri="{FF2B5EF4-FFF2-40B4-BE49-F238E27FC236}">
                <a16:creationId xmlns:a16="http://schemas.microsoft.com/office/drawing/2014/main" id="{DB86DD0A-F5C5-0E57-C6E9-F100968A59B8}"/>
              </a:ext>
            </a:extLst>
          </p:cNvPr>
          <p:cNvPicPr>
            <a:picLocks noChangeAspect="1"/>
          </p:cNvPicPr>
          <p:nvPr/>
        </p:nvPicPr>
        <p:blipFill>
          <a:blip r:embed="rId3"/>
          <a:stretch>
            <a:fillRect/>
          </a:stretch>
        </p:blipFill>
        <p:spPr>
          <a:xfrm>
            <a:off x="240631" y="1733986"/>
            <a:ext cx="3922295" cy="47193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0700288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56034-8B4F-9572-D9BE-19349B68D24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731A6C8-DE8C-84CB-D3B3-65C5D3C3F786}"/>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4B090AC5-4744-9E6A-F96A-C8AF62E573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D9372ABD-317C-B94F-758D-372A156655A1}"/>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5" name="TextBox 4">
            <a:extLst>
              <a:ext uri="{FF2B5EF4-FFF2-40B4-BE49-F238E27FC236}">
                <a16:creationId xmlns:a16="http://schemas.microsoft.com/office/drawing/2014/main" id="{4A997B5C-126F-6130-9373-90180818408F}"/>
              </a:ext>
            </a:extLst>
          </p:cNvPr>
          <p:cNvSpPr txBox="1"/>
          <p:nvPr/>
        </p:nvSpPr>
        <p:spPr>
          <a:xfrm>
            <a:off x="5089357" y="2352100"/>
            <a:ext cx="6976165" cy="390684"/>
          </a:xfrm>
          <a:prstGeom prst="rect">
            <a:avLst/>
          </a:prstGeom>
          <a:noFill/>
        </p:spPr>
        <p:txBody>
          <a:bodyPr wrap="square">
            <a:spAutoFit/>
          </a:bodyPr>
          <a:lstStyle/>
          <a:p>
            <a:pPr marL="0" marR="0" lvl="0" indent="0" algn="r" defTabSz="914400" rtl="1" eaLnBrk="1" fontAlgn="auto" latinLnBrk="0" hangingPunct="1">
              <a:lnSpc>
                <a:spcPct val="115000"/>
              </a:lnSpc>
              <a:spcBef>
                <a:spcPts val="0"/>
              </a:spcBef>
              <a:spcAft>
                <a:spcPts val="800"/>
              </a:spcAft>
              <a:buClrTx/>
              <a:buSzTx/>
              <a:buFontTx/>
              <a:buNone/>
              <a:tabLst/>
              <a:defRPr/>
            </a:pPr>
            <a:r>
              <a:rPr kumimoji="0" lang="en-US" sz="1800" b="0" i="0" u="none" strike="noStrike" kern="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98853D0E-D2FA-2C0A-9D57-DF0CE96977A3}"/>
              </a:ext>
            </a:extLst>
          </p:cNvPr>
          <p:cNvSpPr/>
          <p:nvPr/>
        </p:nvSpPr>
        <p:spPr>
          <a:xfrm>
            <a:off x="7736305" y="1564545"/>
            <a:ext cx="4329217"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kumimoji="0" lang="ar-EG" sz="2400" b="1" i="0" u="none" strike="noStrike" kern="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 </a:t>
            </a:r>
            <a:r>
              <a:rPr lang="ar-EG" sz="2400" b="1" kern="0" dirty="0">
                <a:solidFill>
                  <a:schemeClr val="bg1"/>
                </a:solidFill>
                <a:latin typeface="Calibri" panose="020F0502020204030204" pitchFamily="34" charset="0"/>
                <a:cs typeface="Calibri" panose="020F0502020204030204" pitchFamily="34" charset="0"/>
              </a:rPr>
              <a:t>الانتخابات والأحداث السياسية</a:t>
            </a:r>
          </a:p>
        </p:txBody>
      </p:sp>
      <p:sp>
        <p:nvSpPr>
          <p:cNvPr id="4" name="TextBox 3">
            <a:extLst>
              <a:ext uri="{FF2B5EF4-FFF2-40B4-BE49-F238E27FC236}">
                <a16:creationId xmlns:a16="http://schemas.microsoft.com/office/drawing/2014/main" id="{C73D8F69-D1FA-0281-A47C-C56BA2FC8BA8}"/>
              </a:ext>
            </a:extLst>
          </p:cNvPr>
          <p:cNvSpPr txBox="1"/>
          <p:nvPr/>
        </p:nvSpPr>
        <p:spPr>
          <a:xfrm>
            <a:off x="-1641403" y="224258"/>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9" name="Rectangle: Rounded Corners 8">
            <a:extLst>
              <a:ext uri="{FF2B5EF4-FFF2-40B4-BE49-F238E27FC236}">
                <a16:creationId xmlns:a16="http://schemas.microsoft.com/office/drawing/2014/main" id="{16737AC5-C498-2D09-D6F6-E462CDF25D83}"/>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defRPr/>
            </a:pPr>
            <a:r>
              <a:rPr lang="ar-EG" sz="2400" b="1" kern="0" dirty="0">
                <a:solidFill>
                  <a:schemeClr val="bg1"/>
                </a:solidFill>
                <a:latin typeface="Calibri" panose="020F0502020204030204" pitchFamily="34" charset="0"/>
                <a:cs typeface="Calibri" panose="020F0502020204030204" pitchFamily="34" charset="0"/>
              </a:rPr>
              <a:t>📚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مواقف يزداد فيها الاعتماد على وسائل الإعلام</a:t>
            </a:r>
            <a:endParaRPr kumimoji="0" lang="en-US"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12" name="TextBox 11">
            <a:extLst>
              <a:ext uri="{FF2B5EF4-FFF2-40B4-BE49-F238E27FC236}">
                <a16:creationId xmlns:a16="http://schemas.microsoft.com/office/drawing/2014/main" id="{667B5796-0F84-C93F-4635-CA69AD7DFDBF}"/>
              </a:ext>
            </a:extLst>
          </p:cNvPr>
          <p:cNvSpPr txBox="1"/>
          <p:nvPr/>
        </p:nvSpPr>
        <p:spPr>
          <a:xfrm>
            <a:off x="3966990" y="2508856"/>
            <a:ext cx="8234641" cy="3348289"/>
          </a:xfrm>
          <a:prstGeom prst="rect">
            <a:avLst/>
          </a:prstGeom>
          <a:noFill/>
        </p:spPr>
        <p:txBody>
          <a:bodyPr wrap="square">
            <a:spAutoFit/>
          </a:bodyPr>
          <a:lstStyle/>
          <a:p>
            <a:pPr marL="0" marR="0" algn="just" rtl="1">
              <a:lnSpc>
                <a:spcPct val="115000"/>
              </a:lnSpc>
              <a:spcAft>
                <a:spcPts val="800"/>
              </a:spcAft>
              <a:buNone/>
            </a:pPr>
            <a:r>
              <a:rPr lang="ar-SA" sz="2400" b="1" u="sng" kern="0" dirty="0">
                <a:solidFill>
                  <a:srgbClr val="002060"/>
                </a:solidFill>
                <a:latin typeface="Calibri" panose="020F0502020204030204" pitchFamily="34" charset="0"/>
                <a:cs typeface="Calibri" panose="020F0502020204030204" pitchFamily="34" charset="0"/>
              </a:rPr>
              <a:t>تتميز فترات الانتخابات والأحداث السياسية الكبرى بزيادة الحاجة لدى الجمهور لفهم برامج المرشحين، السياسات المقترحة، والتحولات السياسية</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يعتمد الناس بشكل أكبر على وسائل الإعلام لمتابعة الخطابات</a:t>
            </a:r>
            <a:r>
              <a:rPr lang="ar-SA" sz="2400" kern="0" dirty="0">
                <a:solidFill>
                  <a:srgbClr val="002060"/>
                </a:solidFill>
                <a:latin typeface="Calibri" panose="020F0502020204030204" pitchFamily="34" charset="0"/>
                <a:cs typeface="Calibri" panose="020F0502020204030204" pitchFamily="34" charset="0"/>
              </a:rPr>
              <a:t>، التحليلات، والتغطيات السياسية التي تساعدهم على اتخاذ قرارات مدروسة</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هذه الفترة تشهد ارتفاعًا في الاستقطاب </a:t>
            </a:r>
            <a:r>
              <a:rPr lang="ar-SA" sz="2400" b="1" kern="0" dirty="0">
                <a:solidFill>
                  <a:srgbClr val="002060"/>
                </a:solidFill>
                <a:latin typeface="Calibri" panose="020F0502020204030204" pitchFamily="34" charset="0"/>
                <a:cs typeface="Calibri" panose="020F0502020204030204" pitchFamily="34" charset="0"/>
              </a:rPr>
              <a:t>والتأثر بالمحتوى الإعلامي</a:t>
            </a:r>
            <a:r>
              <a:rPr lang="ar-SA" sz="2400" kern="0" dirty="0">
                <a:solidFill>
                  <a:srgbClr val="002060"/>
                </a:solidFill>
                <a:latin typeface="Calibri" panose="020F0502020204030204" pitchFamily="34" charset="0"/>
                <a:cs typeface="Calibri" panose="020F0502020204030204" pitchFamily="34" charset="0"/>
              </a:rPr>
              <a:t>، حيث يكون الاعتماد على الإعلام عاملًا مؤثرًا في تشكيل مواقف الناخبين</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الإعلام هنا لا ينقل فقط الأخبار، بل يساهم في </a:t>
            </a:r>
            <a:r>
              <a:rPr lang="ar-SA" sz="2400" b="1" kern="0" dirty="0">
                <a:solidFill>
                  <a:srgbClr val="002060"/>
                </a:solidFill>
                <a:latin typeface="Calibri" panose="020F0502020204030204" pitchFamily="34" charset="0"/>
                <a:cs typeface="Calibri" panose="020F0502020204030204" pitchFamily="34" charset="0"/>
              </a:rPr>
              <a:t>بناء الخطاب السياسي العام</a:t>
            </a:r>
            <a:r>
              <a:rPr lang="en-US" sz="2400" b="1" kern="0" dirty="0">
                <a:solidFill>
                  <a:srgbClr val="002060"/>
                </a:solidFill>
                <a:latin typeface="Calibri" panose="020F0502020204030204" pitchFamily="34" charset="0"/>
                <a:cs typeface="Calibri" panose="020F0502020204030204" pitchFamily="34" charset="0"/>
              </a:rPr>
              <a:t>.</a:t>
            </a:r>
          </a:p>
        </p:txBody>
      </p:sp>
      <p:pic>
        <p:nvPicPr>
          <p:cNvPr id="10" name="Picture 9">
            <a:extLst>
              <a:ext uri="{FF2B5EF4-FFF2-40B4-BE49-F238E27FC236}">
                <a16:creationId xmlns:a16="http://schemas.microsoft.com/office/drawing/2014/main" id="{678CA3DD-593F-4197-155C-57E99D02ABDA}"/>
              </a:ext>
            </a:extLst>
          </p:cNvPr>
          <p:cNvPicPr>
            <a:picLocks noChangeAspect="1"/>
          </p:cNvPicPr>
          <p:nvPr/>
        </p:nvPicPr>
        <p:blipFill>
          <a:blip r:embed="rId3"/>
          <a:stretch>
            <a:fillRect/>
          </a:stretch>
        </p:blipFill>
        <p:spPr>
          <a:xfrm>
            <a:off x="126477" y="1926920"/>
            <a:ext cx="3851136" cy="47068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9350763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B144C-3957-7A16-16D9-9A4756ECBA66}"/>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7BBDDBF-025B-B954-32D2-F4583A9679B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FF1EF6D5-9F12-7160-1B4B-BE6C3BA8B8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295D839D-0909-FBD8-D9B0-81CB867FF6FC}"/>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4" name="TextBox 3">
            <a:extLst>
              <a:ext uri="{FF2B5EF4-FFF2-40B4-BE49-F238E27FC236}">
                <a16:creationId xmlns:a16="http://schemas.microsoft.com/office/drawing/2014/main" id="{470A4F25-AC9A-E1B2-8B39-23D241CAE6CA}"/>
              </a:ext>
            </a:extLst>
          </p:cNvPr>
          <p:cNvSpPr txBox="1"/>
          <p:nvPr/>
        </p:nvSpPr>
        <p:spPr>
          <a:xfrm>
            <a:off x="-1689529" y="229953"/>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F972BA7B-E453-83FC-1452-CC96C71E27EF}"/>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defRPr/>
            </a:pPr>
            <a:r>
              <a:rPr lang="ar-EG" sz="2400" b="1" kern="0" dirty="0">
                <a:solidFill>
                  <a:schemeClr val="bg1"/>
                </a:solidFill>
                <a:latin typeface="Calibri" panose="020F0502020204030204" pitchFamily="34" charset="0"/>
                <a:cs typeface="Calibri" panose="020F0502020204030204" pitchFamily="34" charset="0"/>
              </a:rPr>
              <a:t>📚 </a:t>
            </a:r>
            <a:r>
              <a:rPr kumimoji="0" lang="ar-EG" sz="24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مواقف يزداد فيها الاعتماد على وسائل الإعلام</a:t>
            </a:r>
            <a:endParaRPr kumimoji="0" lang="en-US"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sp>
        <p:nvSpPr>
          <p:cNvPr id="8" name="Rectangle: Rounded Corners 7">
            <a:extLst>
              <a:ext uri="{FF2B5EF4-FFF2-40B4-BE49-F238E27FC236}">
                <a16:creationId xmlns:a16="http://schemas.microsoft.com/office/drawing/2014/main" id="{B59DEDF7-E178-639A-DA70-8BF3360D30CF}"/>
              </a:ext>
            </a:extLst>
          </p:cNvPr>
          <p:cNvSpPr/>
          <p:nvPr/>
        </p:nvSpPr>
        <p:spPr>
          <a:xfrm>
            <a:off x="7182853" y="1564545"/>
            <a:ext cx="4882669"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lang="ar-EG" sz="2400" b="1" kern="0" dirty="0">
                <a:solidFill>
                  <a:schemeClr val="bg1"/>
                </a:solidFill>
                <a:latin typeface="Calibri" panose="020F0502020204030204" pitchFamily="34" charset="0"/>
                <a:cs typeface="+mj-cs"/>
              </a:rPr>
              <a:t>4</a:t>
            </a:r>
            <a:r>
              <a:rPr lang="ar-EG" sz="2400" b="1" kern="0" dirty="0">
                <a:solidFill>
                  <a:schemeClr val="bg1"/>
                </a:solidFill>
                <a:latin typeface="Calibri" panose="020F0502020204030204" pitchFamily="34" charset="0"/>
                <a:cs typeface="Calibri" panose="020F0502020204030204" pitchFamily="34" charset="0"/>
              </a:rPr>
              <a:t>. التحولات الاقتصادية الكبرى أو التضخم</a:t>
            </a:r>
          </a:p>
        </p:txBody>
      </p:sp>
      <p:sp>
        <p:nvSpPr>
          <p:cNvPr id="10" name="TextBox 9">
            <a:extLst>
              <a:ext uri="{FF2B5EF4-FFF2-40B4-BE49-F238E27FC236}">
                <a16:creationId xmlns:a16="http://schemas.microsoft.com/office/drawing/2014/main" id="{4CCF8390-E981-66AB-817E-55F9F71B2127}"/>
              </a:ext>
            </a:extLst>
          </p:cNvPr>
          <p:cNvSpPr txBox="1"/>
          <p:nvPr/>
        </p:nvSpPr>
        <p:spPr>
          <a:xfrm>
            <a:off x="3489157" y="2521541"/>
            <a:ext cx="8576365" cy="3773021"/>
          </a:xfrm>
          <a:prstGeom prst="rect">
            <a:avLst/>
          </a:prstGeom>
          <a:noFill/>
        </p:spPr>
        <p:txBody>
          <a:bodyPr wrap="square">
            <a:spAutoFit/>
          </a:bodyPr>
          <a:lstStyle/>
          <a:p>
            <a:pPr marL="0" marR="0" algn="just" rtl="1">
              <a:lnSpc>
                <a:spcPct val="115000"/>
              </a:lnSpc>
              <a:spcAft>
                <a:spcPts val="800"/>
              </a:spcAft>
              <a:buNone/>
            </a:pPr>
            <a:r>
              <a:rPr lang="ar-SA" sz="2400" b="1" u="sng" kern="0" dirty="0">
                <a:solidFill>
                  <a:srgbClr val="002060"/>
                </a:solidFill>
                <a:latin typeface="Calibri" panose="020F0502020204030204" pitchFamily="34" charset="0"/>
                <a:cs typeface="Calibri" panose="020F0502020204030204" pitchFamily="34" charset="0"/>
              </a:rPr>
              <a:t>عندما يمر المجتمع بأزمات اقتصادية حادة، مثل التضخم أو الانكماش الاقتصادي، يشعر الجمهور بقلق متزايد تجاه تأثير هذه الأزمات على حياتهم ومستقبلهم</a:t>
            </a:r>
            <a:r>
              <a:rPr lang="en-US" sz="2400" b="1" u="sng"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في هذه الأوقات، يتجه الناس </a:t>
            </a:r>
            <a:r>
              <a:rPr lang="ar-SA" sz="2400" b="1" kern="0" dirty="0">
                <a:solidFill>
                  <a:srgbClr val="002060"/>
                </a:solidFill>
                <a:latin typeface="Calibri" panose="020F0502020204030204" pitchFamily="34" charset="0"/>
                <a:cs typeface="Calibri" panose="020F0502020204030204" pitchFamily="34" charset="0"/>
              </a:rPr>
              <a:t>لوسائل الإعلام لفهم أسباب الأزمة</a:t>
            </a:r>
            <a:r>
              <a:rPr lang="ar-SA" sz="2400" kern="0" dirty="0">
                <a:solidFill>
                  <a:srgbClr val="002060"/>
                </a:solidFill>
                <a:latin typeface="Calibri" panose="020F0502020204030204" pitchFamily="34" charset="0"/>
                <a:cs typeface="Calibri" panose="020F0502020204030204" pitchFamily="34" charset="0"/>
              </a:rPr>
              <a:t>، طبيعتها، وتبعاتها الاقتصادية والاجتماعية</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الإعلام يقدم تحليلات وتفسيرات </a:t>
            </a:r>
            <a:r>
              <a:rPr lang="ar-SA" sz="2400" kern="0" dirty="0">
                <a:solidFill>
                  <a:srgbClr val="002060"/>
                </a:solidFill>
                <a:latin typeface="Calibri" panose="020F0502020204030204" pitchFamily="34" charset="0"/>
                <a:cs typeface="Calibri" panose="020F0502020204030204" pitchFamily="34" charset="0"/>
              </a:rPr>
              <a:t>تساعد الجمهور على </a:t>
            </a:r>
            <a:r>
              <a:rPr lang="ar-SA" sz="2400" b="1" kern="0" dirty="0">
                <a:solidFill>
                  <a:srgbClr val="002060"/>
                </a:solidFill>
                <a:latin typeface="Calibri" panose="020F0502020204030204" pitchFamily="34" charset="0"/>
                <a:cs typeface="Calibri" panose="020F0502020204030204" pitchFamily="34" charset="0"/>
              </a:rPr>
              <a:t>تفسير الأحداث الاقتصادية المعقدة</a:t>
            </a:r>
            <a:r>
              <a:rPr lang="en-US" sz="2400" b="1"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ارتفاع الاعتماد في هذه الظروف يجعل الإعلام أكثر قدرة على التأثير في التوجهات الاقتصادية والسلوكية للجمهور، مثل قرارات الإنفاق أو الادخار</a:t>
            </a:r>
            <a:r>
              <a:rPr lang="en-US" sz="2400" kern="0" dirty="0">
                <a:solidFill>
                  <a:srgbClr val="002060"/>
                </a:solidFill>
                <a:latin typeface="Calibri" panose="020F0502020204030204" pitchFamily="34" charset="0"/>
                <a:cs typeface="Calibri" panose="020F0502020204030204" pitchFamily="34" charset="0"/>
              </a:rPr>
              <a:t>.</a:t>
            </a:r>
          </a:p>
        </p:txBody>
      </p:sp>
      <p:pic>
        <p:nvPicPr>
          <p:cNvPr id="12" name="Picture 11">
            <a:extLst>
              <a:ext uri="{FF2B5EF4-FFF2-40B4-BE49-F238E27FC236}">
                <a16:creationId xmlns:a16="http://schemas.microsoft.com/office/drawing/2014/main" id="{30E668FF-4E9F-545F-7E3D-BBC6910AA462}"/>
              </a:ext>
            </a:extLst>
          </p:cNvPr>
          <p:cNvPicPr>
            <a:picLocks noChangeAspect="1"/>
          </p:cNvPicPr>
          <p:nvPr/>
        </p:nvPicPr>
        <p:blipFill>
          <a:blip r:embed="rId3"/>
          <a:stretch>
            <a:fillRect/>
          </a:stretch>
        </p:blipFill>
        <p:spPr>
          <a:xfrm>
            <a:off x="126477" y="1773118"/>
            <a:ext cx="3410806" cy="47359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365687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AEF9E-BF1D-B413-ECB0-DA0B7C57528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C600789-1E3E-0046-9EE2-29DB5B33FC8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E9DB486-CCB4-F136-A619-7FE954576A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D331619A-3F04-C365-0B3D-407F3A3C48C0}"/>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4680B03D-B58C-FDC8-5B67-23EE2D0273FE}"/>
              </a:ext>
            </a:extLst>
          </p:cNvPr>
          <p:cNvSpPr txBox="1"/>
          <p:nvPr/>
        </p:nvSpPr>
        <p:spPr>
          <a:xfrm>
            <a:off x="-1581244" y="225142"/>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4" name="Rectangle: Rounded Corners 3">
            <a:extLst>
              <a:ext uri="{FF2B5EF4-FFF2-40B4-BE49-F238E27FC236}">
                <a16:creationId xmlns:a16="http://schemas.microsoft.com/office/drawing/2014/main" id="{4F765789-1439-5A4A-074B-637006233D4C}"/>
              </a:ext>
            </a:extLst>
          </p:cNvPr>
          <p:cNvSpPr/>
          <p:nvPr/>
        </p:nvSpPr>
        <p:spPr>
          <a:xfrm>
            <a:off x="1269478" y="844617"/>
            <a:ext cx="10533502" cy="5258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📚مقارنة بين الإعلام التقليدي والإعلام الرقمي من منظور الاعتماد</a:t>
            </a:r>
            <a:endParaRPr lang="en-US" sz="2800" b="1" kern="0" dirty="0">
              <a:solidFill>
                <a:schemeClr val="bg1"/>
              </a:solidFill>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A94F1666-08D3-319D-37D3-B2A402747828}"/>
              </a:ext>
            </a:extLst>
          </p:cNvPr>
          <p:cNvGraphicFramePr>
            <a:graphicFrameLocks noGrp="1"/>
          </p:cNvGraphicFramePr>
          <p:nvPr/>
        </p:nvGraphicFramePr>
        <p:xfrm>
          <a:off x="354184" y="1455821"/>
          <a:ext cx="11593174" cy="5337691"/>
        </p:xfrm>
        <a:graphic>
          <a:graphicData uri="http://schemas.openxmlformats.org/drawingml/2006/table">
            <a:tbl>
              <a:tblPr firstRow="1" firstCol="1" bandRow="1">
                <a:tableStyleId>{5C22544A-7EE6-4342-B048-85BDC9FD1C3A}</a:tableStyleId>
              </a:tblPr>
              <a:tblGrid>
                <a:gridCol w="5120184">
                  <a:extLst>
                    <a:ext uri="{9D8B030D-6E8A-4147-A177-3AD203B41FA5}">
                      <a16:colId xmlns:a16="http://schemas.microsoft.com/office/drawing/2014/main" val="1487700901"/>
                    </a:ext>
                  </a:extLst>
                </a:gridCol>
                <a:gridCol w="4782990">
                  <a:extLst>
                    <a:ext uri="{9D8B030D-6E8A-4147-A177-3AD203B41FA5}">
                      <a16:colId xmlns:a16="http://schemas.microsoft.com/office/drawing/2014/main" val="3842678347"/>
                    </a:ext>
                  </a:extLst>
                </a:gridCol>
                <a:gridCol w="1690000">
                  <a:extLst>
                    <a:ext uri="{9D8B030D-6E8A-4147-A177-3AD203B41FA5}">
                      <a16:colId xmlns:a16="http://schemas.microsoft.com/office/drawing/2014/main" val="329115758"/>
                    </a:ext>
                  </a:extLst>
                </a:gridCol>
              </a:tblGrid>
              <a:tr h="478288">
                <a:tc>
                  <a:txBody>
                    <a:bodyPr/>
                    <a:lstStyle/>
                    <a:p>
                      <a:pPr marL="0" marR="0" algn="ctr" rtl="1">
                        <a:lnSpc>
                          <a:spcPct val="115000"/>
                        </a:lnSpc>
                        <a:spcAft>
                          <a:spcPts val="800"/>
                        </a:spcAft>
                        <a:buNone/>
                      </a:pPr>
                      <a:r>
                        <a:rPr lang="ar-SA" sz="2000" kern="0">
                          <a:effectLst/>
                        </a:rPr>
                        <a:t>الإعلام الرقمي</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ctr" rtl="1">
                        <a:lnSpc>
                          <a:spcPct val="115000"/>
                        </a:lnSpc>
                        <a:spcAft>
                          <a:spcPts val="800"/>
                        </a:spcAft>
                        <a:buNone/>
                      </a:pPr>
                      <a:r>
                        <a:rPr lang="ar-SA" sz="2000" kern="0">
                          <a:effectLst/>
                        </a:rPr>
                        <a:t>الإعلام التقليدي</a:t>
                      </a:r>
                      <a:endParaRPr lang="en-US" sz="20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ctr" rtl="1">
                        <a:lnSpc>
                          <a:spcPct val="115000"/>
                        </a:lnSpc>
                        <a:spcAft>
                          <a:spcPts val="800"/>
                        </a:spcAft>
                        <a:buNone/>
                      </a:pPr>
                      <a:r>
                        <a:rPr lang="ar-SA" sz="2000" kern="0" dirty="0">
                          <a:effectLst/>
                        </a:rPr>
                        <a:t>العنصر</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extLst>
                  <a:ext uri="{0D108BD9-81ED-4DB2-BD59-A6C34878D82A}">
                    <a16:rowId xmlns:a16="http://schemas.microsoft.com/office/drawing/2014/main" val="3090957488"/>
                  </a:ext>
                </a:extLst>
              </a:tr>
              <a:tr h="893312">
                <a:tc>
                  <a:txBody>
                    <a:bodyPr/>
                    <a:lstStyle/>
                    <a:p>
                      <a:pPr marL="0" marR="0" algn="r" rtl="1">
                        <a:lnSpc>
                          <a:spcPct val="115000"/>
                        </a:lnSpc>
                        <a:spcAft>
                          <a:spcPts val="800"/>
                        </a:spcAft>
                        <a:buNone/>
                      </a:pPr>
                      <a:r>
                        <a:rPr lang="ar-SA" sz="2000" kern="0" dirty="0">
                          <a:effectLst/>
                        </a:rPr>
                        <a:t>- مملوك لأفراد أو مؤسسات.</a:t>
                      </a:r>
                      <a:endParaRPr lang="en-US" sz="2000" kern="100" dirty="0">
                        <a:effectLst/>
                      </a:endParaRPr>
                    </a:p>
                    <a:p>
                      <a:pPr marL="0" marR="0" algn="r" rtl="1">
                        <a:lnSpc>
                          <a:spcPct val="115000"/>
                        </a:lnSpc>
                        <a:spcAft>
                          <a:spcPts val="800"/>
                        </a:spcAft>
                        <a:buNone/>
                      </a:pPr>
                      <a:r>
                        <a:rPr lang="ar-SA" sz="2000" kern="0" dirty="0">
                          <a:effectLst/>
                        </a:rPr>
                        <a:t>- حرية في الإنتاج، لكن الجودة والرقابة أحيانًا غير منضبطة</a:t>
                      </a:r>
                      <a:r>
                        <a:rPr lang="en-US" sz="2000" kern="0" dirty="0">
                          <a:effectLst/>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just" rtl="1">
                        <a:lnSpc>
                          <a:spcPct val="115000"/>
                        </a:lnSpc>
                        <a:spcAft>
                          <a:spcPts val="800"/>
                        </a:spcAft>
                        <a:buNone/>
                      </a:pPr>
                      <a:r>
                        <a:rPr lang="en-US" sz="2000" b="1" kern="0" dirty="0">
                          <a:solidFill>
                            <a:srgbClr val="002060"/>
                          </a:solidFill>
                          <a:effectLst/>
                        </a:rPr>
                        <a:t>- </a:t>
                      </a:r>
                      <a:r>
                        <a:rPr lang="ar-SA" sz="2000" b="1" kern="0" dirty="0">
                          <a:solidFill>
                            <a:srgbClr val="002060"/>
                          </a:solidFill>
                          <a:effectLst/>
                        </a:rPr>
                        <a:t>مملوك لمؤسسات رسمية (قنوات، صحف، إذاعات)</a:t>
                      </a:r>
                      <a:endParaRPr lang="en-US" sz="2000" b="1" kern="100" dirty="0">
                        <a:solidFill>
                          <a:srgbClr val="002060"/>
                        </a:solidFill>
                        <a:effectLst/>
                      </a:endParaRPr>
                    </a:p>
                    <a:p>
                      <a:pPr marL="0" marR="0" algn="just" rtl="1">
                        <a:lnSpc>
                          <a:spcPct val="115000"/>
                        </a:lnSpc>
                        <a:spcAft>
                          <a:spcPts val="800"/>
                        </a:spcAft>
                        <a:buNone/>
                      </a:pPr>
                      <a:r>
                        <a:rPr lang="ar-SA" sz="2000" b="1" kern="0" dirty="0">
                          <a:solidFill>
                            <a:srgbClr val="002060"/>
                          </a:solidFill>
                          <a:effectLst/>
                        </a:rPr>
                        <a:t> - محتواه يخضع لمعايير مهنية ويُنتج بواسطة محترفين</a:t>
                      </a:r>
                      <a:r>
                        <a:rPr lang="en-US" sz="2000" b="1" kern="0" dirty="0">
                          <a:solidFill>
                            <a:srgbClr val="002060"/>
                          </a:solidFill>
                          <a:effectLst/>
                        </a:rPr>
                        <a:t>.</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000" b="1" kern="0" dirty="0">
                          <a:solidFill>
                            <a:srgbClr val="002060"/>
                          </a:solidFill>
                          <a:effectLst/>
                          <a:cs typeface="+mj-cs"/>
                        </a:rPr>
                        <a:t>1</a:t>
                      </a:r>
                      <a:r>
                        <a:rPr lang="ar-SA" sz="2000" b="1" kern="0" dirty="0">
                          <a:solidFill>
                            <a:srgbClr val="002060"/>
                          </a:solidFill>
                          <a:effectLst/>
                        </a:rPr>
                        <a:t>. نوع الوسيلة</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080234109"/>
                  </a:ext>
                </a:extLst>
              </a:tr>
              <a:tr h="832872">
                <a:tc>
                  <a:txBody>
                    <a:bodyPr/>
                    <a:lstStyle/>
                    <a:p>
                      <a:pPr marL="0" marR="0" algn="r" rtl="1">
                        <a:lnSpc>
                          <a:spcPct val="115000"/>
                        </a:lnSpc>
                        <a:spcAft>
                          <a:spcPts val="800"/>
                        </a:spcAft>
                        <a:buNone/>
                      </a:pPr>
                      <a:r>
                        <a:rPr lang="en-US" sz="2000" kern="0" dirty="0">
                          <a:effectLst/>
                        </a:rPr>
                        <a:t>- </a:t>
                      </a:r>
                      <a:r>
                        <a:rPr lang="ar-SA" sz="2000" kern="0" dirty="0">
                          <a:effectLst/>
                        </a:rPr>
                        <a:t>تفاعل متعدد الاتجاهات.</a:t>
                      </a:r>
                      <a:endParaRPr lang="en-US" sz="2000" kern="100" dirty="0">
                        <a:effectLst/>
                      </a:endParaRPr>
                    </a:p>
                    <a:p>
                      <a:pPr marL="0" marR="0" algn="r" rtl="1">
                        <a:lnSpc>
                          <a:spcPct val="115000"/>
                        </a:lnSpc>
                        <a:spcAft>
                          <a:spcPts val="800"/>
                        </a:spcAft>
                        <a:buNone/>
                      </a:pPr>
                      <a:r>
                        <a:rPr lang="ar-SA" sz="2000" kern="0" dirty="0">
                          <a:effectLst/>
                        </a:rPr>
                        <a:t>- الجمهور يشارك، يعلّق، ويُنتج محتوى</a:t>
                      </a:r>
                      <a:r>
                        <a:rPr lang="en-US" sz="2000" kern="0" dirty="0">
                          <a:effectLst/>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just" rtl="1">
                        <a:lnSpc>
                          <a:spcPct val="115000"/>
                        </a:lnSpc>
                        <a:spcAft>
                          <a:spcPts val="800"/>
                        </a:spcAft>
                        <a:buNone/>
                      </a:pPr>
                      <a:r>
                        <a:rPr lang="en-US" sz="2000" b="1" kern="0" dirty="0">
                          <a:solidFill>
                            <a:srgbClr val="002060"/>
                          </a:solidFill>
                          <a:effectLst/>
                        </a:rPr>
                        <a:t>-</a:t>
                      </a:r>
                      <a:r>
                        <a:rPr lang="ar-SA" sz="2000" b="1" kern="0" dirty="0">
                          <a:solidFill>
                            <a:srgbClr val="002060"/>
                          </a:solidFill>
                          <a:effectLst/>
                        </a:rPr>
                        <a:t>اتصال أحادي الاتجاه</a:t>
                      </a:r>
                      <a:endParaRPr lang="en-US" sz="2000" b="1" kern="100" dirty="0">
                        <a:solidFill>
                          <a:srgbClr val="002060"/>
                        </a:solidFill>
                        <a:effectLst/>
                      </a:endParaRPr>
                    </a:p>
                    <a:p>
                      <a:pPr marL="0" marR="0" algn="just" rtl="1">
                        <a:lnSpc>
                          <a:spcPct val="115000"/>
                        </a:lnSpc>
                        <a:spcAft>
                          <a:spcPts val="800"/>
                        </a:spcAft>
                        <a:buNone/>
                      </a:pPr>
                      <a:r>
                        <a:rPr lang="ar-SA" sz="2000" b="1" kern="0" dirty="0">
                          <a:solidFill>
                            <a:srgbClr val="002060"/>
                          </a:solidFill>
                          <a:effectLst/>
                        </a:rPr>
                        <a:t>- الجمهور متلقٍ سلبي بدرجة كبيرة</a:t>
                      </a:r>
                      <a:r>
                        <a:rPr lang="en-US" sz="2000" b="1" kern="0" dirty="0">
                          <a:solidFill>
                            <a:srgbClr val="002060"/>
                          </a:solidFill>
                          <a:effectLst/>
                        </a:rPr>
                        <a:t>.</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000" b="1" kern="0" dirty="0">
                          <a:solidFill>
                            <a:srgbClr val="002060"/>
                          </a:solidFill>
                          <a:effectLst/>
                          <a:latin typeface="+mn-lt"/>
                          <a:ea typeface="+mn-ea"/>
                          <a:cs typeface="+mj-cs"/>
                        </a:rPr>
                        <a:t>2</a:t>
                      </a:r>
                      <a:r>
                        <a:rPr lang="ar-SA" sz="2000" b="1" kern="0" dirty="0">
                          <a:solidFill>
                            <a:srgbClr val="002060"/>
                          </a:solidFill>
                          <a:effectLst/>
                        </a:rPr>
                        <a:t>. نمط الاتصال</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08291652"/>
                  </a:ext>
                </a:extLst>
              </a:tr>
              <a:tr h="851549">
                <a:tc>
                  <a:txBody>
                    <a:bodyPr/>
                    <a:lstStyle/>
                    <a:p>
                      <a:pPr marL="0" marR="0" algn="r" rtl="1">
                        <a:lnSpc>
                          <a:spcPct val="115000"/>
                        </a:lnSpc>
                        <a:spcAft>
                          <a:spcPts val="800"/>
                        </a:spcAft>
                        <a:buNone/>
                      </a:pPr>
                      <a:r>
                        <a:rPr lang="en-US" sz="2000" kern="0" dirty="0">
                          <a:effectLst/>
                        </a:rPr>
                        <a:t>- </a:t>
                      </a:r>
                      <a:r>
                        <a:rPr lang="ar-SA" sz="2000" kern="0" dirty="0">
                          <a:effectLst/>
                        </a:rPr>
                        <a:t>مفتوح للنشر دون رقابة مسبقة.</a:t>
                      </a:r>
                      <a:endParaRPr lang="en-US" sz="2000" kern="100" dirty="0">
                        <a:effectLst/>
                      </a:endParaRPr>
                    </a:p>
                    <a:p>
                      <a:pPr marL="0" marR="0" algn="r" rtl="1">
                        <a:lnSpc>
                          <a:spcPct val="115000"/>
                        </a:lnSpc>
                        <a:spcAft>
                          <a:spcPts val="800"/>
                        </a:spcAft>
                        <a:buNone/>
                      </a:pPr>
                      <a:r>
                        <a:rPr lang="ar-SA" sz="2000" kern="0" dirty="0">
                          <a:effectLst/>
                        </a:rPr>
                        <a:t>- انتشار واسع لكن مع احتمالية عالية للمعلومات المضللة</a:t>
                      </a:r>
                      <a:r>
                        <a:rPr lang="en-US" sz="2000" kern="0" dirty="0">
                          <a:effectLst/>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just" rtl="1">
                        <a:lnSpc>
                          <a:spcPct val="115000"/>
                        </a:lnSpc>
                        <a:spcAft>
                          <a:spcPts val="800"/>
                        </a:spcAft>
                        <a:buNone/>
                      </a:pPr>
                      <a:r>
                        <a:rPr lang="en-US" sz="2000" b="1" kern="0" dirty="0">
                          <a:solidFill>
                            <a:srgbClr val="002060"/>
                          </a:solidFill>
                          <a:effectLst/>
                        </a:rPr>
                        <a:t>-</a:t>
                      </a:r>
                      <a:r>
                        <a:rPr lang="ar-SA" sz="2000" b="1" kern="0" dirty="0">
                          <a:solidFill>
                            <a:srgbClr val="002060"/>
                          </a:solidFill>
                          <a:effectLst/>
                        </a:rPr>
                        <a:t>يخضع لمراجعة صارمة قبل النشر</a:t>
                      </a:r>
                      <a:endParaRPr lang="en-US" sz="2000" b="1" kern="100" dirty="0">
                        <a:solidFill>
                          <a:srgbClr val="002060"/>
                        </a:solidFill>
                        <a:effectLst/>
                      </a:endParaRPr>
                    </a:p>
                    <a:p>
                      <a:pPr marL="0" marR="0" algn="just" rtl="1">
                        <a:lnSpc>
                          <a:spcPct val="115000"/>
                        </a:lnSpc>
                        <a:spcAft>
                          <a:spcPts val="800"/>
                        </a:spcAft>
                        <a:buNone/>
                      </a:pPr>
                      <a:r>
                        <a:rPr lang="ar-SA" sz="2000" b="1" kern="0" dirty="0">
                          <a:solidFill>
                            <a:srgbClr val="002060"/>
                          </a:solidFill>
                          <a:effectLst/>
                        </a:rPr>
                        <a:t>- يولّد ثقة عالية لدى الجمهور</a:t>
                      </a:r>
                      <a:r>
                        <a:rPr lang="en-US" sz="2000" b="1" kern="0" dirty="0">
                          <a:solidFill>
                            <a:srgbClr val="002060"/>
                          </a:solidFill>
                          <a:effectLst/>
                        </a:rPr>
                        <a:t>.</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000" b="1" kern="0" dirty="0">
                          <a:solidFill>
                            <a:srgbClr val="002060"/>
                          </a:solidFill>
                          <a:effectLst/>
                          <a:latin typeface="+mn-lt"/>
                          <a:ea typeface="+mn-ea"/>
                          <a:cs typeface="+mj-cs"/>
                        </a:rPr>
                        <a:t>3</a:t>
                      </a:r>
                      <a:r>
                        <a:rPr lang="ar-SA" sz="2000" kern="0" dirty="0">
                          <a:solidFill>
                            <a:srgbClr val="002060"/>
                          </a:solidFill>
                          <a:effectLst/>
                        </a:rPr>
                        <a:t>. </a:t>
                      </a:r>
                      <a:r>
                        <a:rPr lang="ar-SA" sz="2000" b="1" kern="0" dirty="0">
                          <a:solidFill>
                            <a:srgbClr val="002060"/>
                          </a:solidFill>
                          <a:effectLst/>
                        </a:rPr>
                        <a:t>التحقق والمراجعة</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02583177"/>
                  </a:ext>
                </a:extLst>
              </a:tr>
              <a:tr h="724399">
                <a:tc>
                  <a:txBody>
                    <a:bodyPr/>
                    <a:lstStyle/>
                    <a:p>
                      <a:pPr marL="0" marR="0" algn="r" rtl="1">
                        <a:lnSpc>
                          <a:spcPct val="115000"/>
                        </a:lnSpc>
                        <a:spcAft>
                          <a:spcPts val="800"/>
                        </a:spcAft>
                        <a:buNone/>
                      </a:pPr>
                      <a:r>
                        <a:rPr lang="en-US" sz="2000" kern="0" dirty="0">
                          <a:effectLst/>
                        </a:rPr>
                        <a:t>- </a:t>
                      </a:r>
                      <a:r>
                        <a:rPr lang="ar-SA" sz="2000" kern="0" dirty="0">
                          <a:effectLst/>
                        </a:rPr>
                        <a:t>فوري وآني، مناسب للأزمات والمواقف الطارئة</a:t>
                      </a:r>
                      <a:r>
                        <a:rPr lang="en-US" sz="2000" kern="0" dirty="0">
                          <a:effectLst/>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just" rtl="1">
                        <a:lnSpc>
                          <a:spcPct val="115000"/>
                        </a:lnSpc>
                        <a:spcAft>
                          <a:spcPts val="800"/>
                        </a:spcAft>
                        <a:buNone/>
                      </a:pPr>
                      <a:r>
                        <a:rPr lang="ar-SA" sz="2000" b="1" kern="0">
                          <a:solidFill>
                            <a:srgbClr val="002060"/>
                          </a:solidFill>
                          <a:effectLst/>
                        </a:rPr>
                        <a:t>- بطيء نسبيًا بسبب مراحل الإنتاج والنشر (مثل الصحف اليومية)</a:t>
                      </a:r>
                      <a:r>
                        <a:rPr lang="en-US" sz="2000" b="1" kern="0">
                          <a:solidFill>
                            <a:srgbClr val="002060"/>
                          </a:solidFill>
                          <a:effectLst/>
                        </a:rPr>
                        <a:t>.</a:t>
                      </a:r>
                      <a:endParaRPr lang="en-US" sz="2000" b="1" kern="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000" b="1" kern="0" dirty="0">
                          <a:solidFill>
                            <a:srgbClr val="002060"/>
                          </a:solidFill>
                          <a:effectLst/>
                          <a:latin typeface="+mn-lt"/>
                          <a:ea typeface="+mn-ea"/>
                          <a:cs typeface="+mj-cs"/>
                        </a:rPr>
                        <a:t>4</a:t>
                      </a:r>
                      <a:r>
                        <a:rPr lang="ar-SA" sz="2000" b="1" kern="0" dirty="0">
                          <a:solidFill>
                            <a:srgbClr val="002060"/>
                          </a:solidFill>
                          <a:effectLst/>
                        </a:rPr>
                        <a:t>.زمن الوصول</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367452648"/>
                  </a:ext>
                </a:extLst>
              </a:tr>
              <a:tr h="724399">
                <a:tc>
                  <a:txBody>
                    <a:bodyPr/>
                    <a:lstStyle/>
                    <a:p>
                      <a:pPr marL="0" marR="0" algn="r" rtl="1">
                        <a:lnSpc>
                          <a:spcPct val="115000"/>
                        </a:lnSpc>
                        <a:spcAft>
                          <a:spcPts val="800"/>
                        </a:spcAft>
                        <a:buNone/>
                      </a:pPr>
                      <a:r>
                        <a:rPr lang="en-US" sz="2000" kern="0" dirty="0">
                          <a:effectLst/>
                        </a:rPr>
                        <a:t>- </a:t>
                      </a:r>
                      <a:r>
                        <a:rPr lang="ar-SA" sz="2000" kern="0" dirty="0">
                          <a:effectLst/>
                        </a:rPr>
                        <a:t>معتمد جدًا لدى الشباب، لمرونته وارتباطه بعاداتهم الرقمية</a:t>
                      </a:r>
                      <a:r>
                        <a:rPr lang="en-US" sz="2000" kern="0" dirty="0">
                          <a:effectLst/>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just" rtl="1">
                        <a:lnSpc>
                          <a:spcPct val="115000"/>
                        </a:lnSpc>
                        <a:spcAft>
                          <a:spcPts val="800"/>
                        </a:spcAft>
                        <a:buNone/>
                      </a:pPr>
                      <a:r>
                        <a:rPr lang="ar-SA" sz="2000" b="1" kern="0">
                          <a:solidFill>
                            <a:srgbClr val="002060"/>
                          </a:solidFill>
                          <a:effectLst/>
                        </a:rPr>
                        <a:t>- معتمد لدى الفئات الأكبر سنًا، التي تميل إلى المصادر الرسمية</a:t>
                      </a:r>
                      <a:r>
                        <a:rPr lang="en-US" sz="2000" b="1" kern="0">
                          <a:solidFill>
                            <a:srgbClr val="002060"/>
                          </a:solidFill>
                          <a:effectLst/>
                        </a:rPr>
                        <a:t>.</a:t>
                      </a:r>
                      <a:endParaRPr lang="en-US" sz="2000" b="1" kern="1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000" b="1" kern="0" dirty="0">
                          <a:solidFill>
                            <a:srgbClr val="002060"/>
                          </a:solidFill>
                          <a:effectLst/>
                          <a:latin typeface="+mn-lt"/>
                          <a:ea typeface="+mn-ea"/>
                          <a:cs typeface="+mj-cs"/>
                        </a:rPr>
                        <a:t>5</a:t>
                      </a:r>
                      <a:r>
                        <a:rPr lang="ar-SA" sz="2000" b="1" kern="0" dirty="0">
                          <a:solidFill>
                            <a:srgbClr val="002060"/>
                          </a:solidFill>
                          <a:effectLst/>
                        </a:rPr>
                        <a:t>. اعتماد الجمهور</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19049771"/>
                  </a:ext>
                </a:extLst>
              </a:tr>
              <a:tr h="832872">
                <a:tc>
                  <a:txBody>
                    <a:bodyPr/>
                    <a:lstStyle/>
                    <a:p>
                      <a:pPr marL="0" marR="0" algn="r" rtl="1">
                        <a:lnSpc>
                          <a:spcPct val="115000"/>
                        </a:lnSpc>
                        <a:spcAft>
                          <a:spcPts val="800"/>
                        </a:spcAft>
                        <a:buNone/>
                      </a:pPr>
                      <a:r>
                        <a:rPr lang="en-US" sz="2000" kern="0" dirty="0">
                          <a:effectLst/>
                        </a:rPr>
                        <a:t>- </a:t>
                      </a:r>
                      <a:r>
                        <a:rPr lang="ar-SA" sz="2000" kern="0" dirty="0">
                          <a:effectLst/>
                        </a:rPr>
                        <a:t>تتفاوت بحسب المصدر.</a:t>
                      </a:r>
                      <a:endParaRPr lang="en-US" sz="2000" kern="100" dirty="0">
                        <a:effectLst/>
                      </a:endParaRPr>
                    </a:p>
                    <a:p>
                      <a:pPr marL="0" marR="0" algn="r" rtl="1">
                        <a:lnSpc>
                          <a:spcPct val="115000"/>
                        </a:lnSpc>
                        <a:spcAft>
                          <a:spcPts val="800"/>
                        </a:spcAft>
                        <a:buNone/>
                      </a:pPr>
                      <a:r>
                        <a:rPr lang="ar-SA" sz="2000" kern="0" dirty="0">
                          <a:effectLst/>
                        </a:rPr>
                        <a:t>- تتضمن منصات موثوقة وأخرى تنشر محتوى مضلل</a:t>
                      </a:r>
                      <a:r>
                        <a:rPr lang="en-US" sz="2000" kern="0" dirty="0">
                          <a:effectLst/>
                        </a:rPr>
                        <a:t>.</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2060"/>
                    </a:solidFill>
                  </a:tcPr>
                </a:tc>
                <a:tc>
                  <a:txBody>
                    <a:bodyPr/>
                    <a:lstStyle/>
                    <a:p>
                      <a:pPr marL="0" marR="0" algn="just" rtl="1">
                        <a:lnSpc>
                          <a:spcPct val="115000"/>
                        </a:lnSpc>
                        <a:spcAft>
                          <a:spcPts val="800"/>
                        </a:spcAft>
                        <a:buNone/>
                      </a:pPr>
                      <a:r>
                        <a:rPr lang="ar-SA" sz="2000" b="1" kern="0" dirty="0">
                          <a:solidFill>
                            <a:srgbClr val="002060"/>
                          </a:solidFill>
                          <a:effectLst/>
                        </a:rPr>
                        <a:t>- تقليديًا يحظى بثقة عالية بسبب المهنية والتحرير</a:t>
                      </a:r>
                      <a:r>
                        <a:rPr lang="en-US" sz="2000" b="1" kern="0" dirty="0">
                          <a:solidFill>
                            <a:srgbClr val="002060"/>
                          </a:solidFill>
                          <a:effectLst/>
                        </a:rPr>
                        <a:t>.</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Aft>
                          <a:spcPts val="800"/>
                        </a:spcAft>
                        <a:buNone/>
                      </a:pPr>
                      <a:r>
                        <a:rPr lang="ar-SA" sz="2000" b="1" kern="0" dirty="0">
                          <a:solidFill>
                            <a:srgbClr val="002060"/>
                          </a:solidFill>
                          <a:effectLst/>
                          <a:latin typeface="+mn-lt"/>
                          <a:ea typeface="+mn-ea"/>
                          <a:cs typeface="+mj-cs"/>
                        </a:rPr>
                        <a:t>6</a:t>
                      </a:r>
                      <a:r>
                        <a:rPr lang="ar-SA" sz="2000" b="1" kern="0" dirty="0">
                          <a:solidFill>
                            <a:srgbClr val="002060"/>
                          </a:solidFill>
                          <a:effectLst/>
                        </a:rPr>
                        <a:t>. درجة الثقة</a:t>
                      </a:r>
                      <a:endParaRPr lang="en-US" sz="20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14659145"/>
                  </a:ext>
                </a:extLst>
              </a:tr>
            </a:tbl>
          </a:graphicData>
        </a:graphic>
      </p:graphicFrame>
    </p:spTree>
    <p:extLst>
      <p:ext uri="{BB962C8B-B14F-4D97-AF65-F5344CB8AC3E}">
        <p14:creationId xmlns:p14="http://schemas.microsoft.com/office/powerpoint/2010/main" val="412420853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FBD0D-FA9F-A45D-243B-583E6FFAEF0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EABBFA5-64A8-B8F9-22CA-13C35BD66077}"/>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1A4AFE23-82B1-EE94-A7EE-1227683422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986643"/>
          </a:xfrm>
          <a:prstGeom prst="rect">
            <a:avLst/>
          </a:prstGeom>
        </p:spPr>
      </p:pic>
      <p:sp>
        <p:nvSpPr>
          <p:cNvPr id="11" name="Rectangle 10">
            <a:extLst>
              <a:ext uri="{FF2B5EF4-FFF2-40B4-BE49-F238E27FC236}">
                <a16:creationId xmlns:a16="http://schemas.microsoft.com/office/drawing/2014/main" id="{97913DED-A521-FF25-DDB0-06211E12B42E}"/>
              </a:ext>
            </a:extLst>
          </p:cNvPr>
          <p:cNvSpPr/>
          <p:nvPr/>
        </p:nvSpPr>
        <p:spPr>
          <a:xfrm flipV="1">
            <a:off x="354183" y="530603"/>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a:ea typeface="+mn-ea"/>
              <a:cs typeface="+mn-cs"/>
            </a:endParaRPr>
          </a:p>
        </p:txBody>
      </p:sp>
      <p:sp>
        <p:nvSpPr>
          <p:cNvPr id="4" name="TextBox 3">
            <a:extLst>
              <a:ext uri="{FF2B5EF4-FFF2-40B4-BE49-F238E27FC236}">
                <a16:creationId xmlns:a16="http://schemas.microsoft.com/office/drawing/2014/main" id="{A3ED7D8E-E703-220F-AFAD-D7FE61DD5926}"/>
              </a:ext>
            </a:extLst>
          </p:cNvPr>
          <p:cNvSpPr txBox="1"/>
          <p:nvPr/>
        </p:nvSpPr>
        <p:spPr>
          <a:xfrm>
            <a:off x="-1689529" y="84231"/>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5" name="Rectangle: Rounded Corners 4">
            <a:extLst>
              <a:ext uri="{FF2B5EF4-FFF2-40B4-BE49-F238E27FC236}">
                <a16:creationId xmlns:a16="http://schemas.microsoft.com/office/drawing/2014/main" id="{B948EC21-04A4-07B6-8395-5ED1DC6CEAAC}"/>
              </a:ext>
            </a:extLst>
          </p:cNvPr>
          <p:cNvSpPr/>
          <p:nvPr/>
        </p:nvSpPr>
        <p:spPr>
          <a:xfrm>
            <a:off x="126477" y="658144"/>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defRPr/>
            </a:pPr>
            <a:r>
              <a:rPr lang="ar-EG" sz="2400" b="1" kern="0" dirty="0">
                <a:solidFill>
                  <a:schemeClr val="bg1"/>
                </a:solidFill>
                <a:latin typeface="Calibri" panose="020F0502020204030204" pitchFamily="34" charset="0"/>
                <a:cs typeface="Calibri" panose="020F0502020204030204" pitchFamily="34" charset="0"/>
              </a:rPr>
              <a:t>📚 مقارنة بين الإعلام التقليدي والإعلام الرقمي من منظور نظرية الاعتماد على وسائل الإعلام:</a:t>
            </a:r>
            <a:endParaRPr kumimoji="0" lang="en-US" sz="2800" b="1" i="0" u="none" strike="noStrike" kern="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endParaRPr>
          </a:p>
        </p:txBody>
      </p:sp>
      <p:graphicFrame>
        <p:nvGraphicFramePr>
          <p:cNvPr id="2" name="Table 1">
            <a:extLst>
              <a:ext uri="{FF2B5EF4-FFF2-40B4-BE49-F238E27FC236}">
                <a16:creationId xmlns:a16="http://schemas.microsoft.com/office/drawing/2014/main" id="{6D477164-9AF4-B0E6-8BA5-8E6F71DB6488}"/>
              </a:ext>
            </a:extLst>
          </p:cNvPr>
          <p:cNvGraphicFramePr>
            <a:graphicFrameLocks noGrp="1"/>
          </p:cNvGraphicFramePr>
          <p:nvPr>
            <p:extLst>
              <p:ext uri="{D42A27DB-BD31-4B8C-83A1-F6EECF244321}">
                <p14:modId xmlns:p14="http://schemas.microsoft.com/office/powerpoint/2010/main" val="3066338805"/>
              </p:ext>
            </p:extLst>
          </p:nvPr>
        </p:nvGraphicFramePr>
        <p:xfrm>
          <a:off x="255228" y="1453211"/>
          <a:ext cx="11681544" cy="5401778"/>
        </p:xfrm>
        <a:graphic>
          <a:graphicData uri="http://schemas.openxmlformats.org/drawingml/2006/table">
            <a:tbl>
              <a:tblPr firstRow="1" firstCol="1" bandRow="1">
                <a:tableStyleId>{5C22544A-7EE6-4342-B048-85BDC9FD1C3A}</a:tableStyleId>
              </a:tblPr>
              <a:tblGrid>
                <a:gridCol w="4220448">
                  <a:extLst>
                    <a:ext uri="{9D8B030D-6E8A-4147-A177-3AD203B41FA5}">
                      <a16:colId xmlns:a16="http://schemas.microsoft.com/office/drawing/2014/main" val="60607606"/>
                    </a:ext>
                  </a:extLst>
                </a:gridCol>
                <a:gridCol w="4220448">
                  <a:extLst>
                    <a:ext uri="{9D8B030D-6E8A-4147-A177-3AD203B41FA5}">
                      <a16:colId xmlns:a16="http://schemas.microsoft.com/office/drawing/2014/main" val="309285424"/>
                    </a:ext>
                  </a:extLst>
                </a:gridCol>
                <a:gridCol w="3240648">
                  <a:extLst>
                    <a:ext uri="{9D8B030D-6E8A-4147-A177-3AD203B41FA5}">
                      <a16:colId xmlns:a16="http://schemas.microsoft.com/office/drawing/2014/main" val="2507687325"/>
                    </a:ext>
                  </a:extLst>
                </a:gridCol>
              </a:tblGrid>
              <a:tr h="675607">
                <a:tc>
                  <a:txBody>
                    <a:bodyPr/>
                    <a:lstStyle/>
                    <a:p>
                      <a:pPr marL="0" marR="0" algn="ctr" rtl="1">
                        <a:lnSpc>
                          <a:spcPct val="100000"/>
                        </a:lnSpc>
                        <a:spcAft>
                          <a:spcPts val="800"/>
                        </a:spcAft>
                        <a:buNone/>
                      </a:pPr>
                      <a:r>
                        <a:rPr lang="ar-SA" sz="2000" kern="0" dirty="0">
                          <a:effectLst/>
                        </a:rPr>
                        <a:t>الإعلام الرقمي </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5394" marR="65394" marT="0" marB="0">
                    <a:solidFill>
                      <a:srgbClr val="002060"/>
                    </a:solidFill>
                  </a:tcPr>
                </a:tc>
                <a:tc>
                  <a:txBody>
                    <a:bodyPr/>
                    <a:lstStyle/>
                    <a:p>
                      <a:pPr marL="0" marR="0" algn="ctr" rtl="1">
                        <a:lnSpc>
                          <a:spcPct val="100000"/>
                        </a:lnSpc>
                        <a:spcAft>
                          <a:spcPts val="800"/>
                        </a:spcAft>
                        <a:buNone/>
                      </a:pPr>
                      <a:r>
                        <a:rPr lang="ar-SA" sz="2000" kern="0" dirty="0">
                          <a:effectLst/>
                        </a:rPr>
                        <a:t>الإعلام التقليدي</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5394" marR="65394" marT="0" marB="0">
                    <a:solidFill>
                      <a:srgbClr val="002060"/>
                    </a:solidFill>
                  </a:tcPr>
                </a:tc>
                <a:tc>
                  <a:txBody>
                    <a:bodyPr/>
                    <a:lstStyle/>
                    <a:p>
                      <a:pPr marL="0" marR="0" algn="ctr" rtl="1">
                        <a:lnSpc>
                          <a:spcPct val="100000"/>
                        </a:lnSpc>
                        <a:spcAft>
                          <a:spcPts val="800"/>
                        </a:spcAft>
                        <a:buNone/>
                      </a:pPr>
                      <a:r>
                        <a:rPr lang="ar-SA" sz="2000" kern="0" dirty="0">
                          <a:effectLst/>
                        </a:rPr>
                        <a:t>نوع الحدث</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txBody>
                  <a:tcPr marL="65394" marR="65394" marT="0" marB="0">
                    <a:solidFill>
                      <a:srgbClr val="002060"/>
                    </a:solidFill>
                  </a:tcPr>
                </a:tc>
                <a:extLst>
                  <a:ext uri="{0D108BD9-81ED-4DB2-BD59-A6C34878D82A}">
                    <a16:rowId xmlns:a16="http://schemas.microsoft.com/office/drawing/2014/main" val="279359194"/>
                  </a:ext>
                </a:extLst>
              </a:tr>
              <a:tr h="1399472">
                <a:tc>
                  <a:txBody>
                    <a:bodyPr/>
                    <a:lstStyle/>
                    <a:p>
                      <a:pPr marL="0" marR="0" algn="just" rtl="1">
                        <a:lnSpc>
                          <a:spcPct val="100000"/>
                        </a:lnSpc>
                        <a:spcAft>
                          <a:spcPts val="800"/>
                        </a:spcAft>
                        <a:buNone/>
                      </a:pPr>
                      <a:r>
                        <a:rPr lang="en-US" sz="1800" kern="0" dirty="0">
                          <a:effectLst/>
                        </a:rPr>
                        <a:t>-</a:t>
                      </a:r>
                      <a:r>
                        <a:rPr lang="ar-SA" sz="1800" kern="0" dirty="0">
                          <a:effectLst/>
                        </a:rPr>
                        <a:t>الجمهور يتابع منصات مثل تويتر وفيس بوك لرؤية فيديوهات مباشرة من شهود العيان.</a:t>
                      </a:r>
                      <a:endParaRPr lang="en-US" sz="1800" kern="100" dirty="0">
                        <a:effectLst/>
                      </a:endParaRPr>
                    </a:p>
                    <a:p>
                      <a:pPr marL="0" marR="0" algn="just" rtl="1">
                        <a:lnSpc>
                          <a:spcPct val="100000"/>
                        </a:lnSpc>
                        <a:spcAft>
                          <a:spcPts val="800"/>
                        </a:spcAft>
                        <a:buNone/>
                      </a:pPr>
                      <a:r>
                        <a:rPr lang="ar-SA" sz="1800" kern="0" dirty="0">
                          <a:effectLst/>
                        </a:rPr>
                        <a:t>- يستخدم تطبيقات الطقس وتتبع الكوارث مثل</a:t>
                      </a:r>
                      <a:r>
                        <a:rPr lang="en-US" sz="1800" kern="0" dirty="0">
                          <a:effectLst/>
                        </a:rPr>
                        <a:t> Windy </a:t>
                      </a:r>
                      <a:r>
                        <a:rPr lang="ar-SA" sz="1800" kern="0" dirty="0">
                          <a:effectLst/>
                        </a:rPr>
                        <a:t>أو</a:t>
                      </a:r>
                      <a:r>
                        <a:rPr lang="en-US" sz="1800" kern="0" dirty="0">
                          <a:effectLst/>
                        </a:rPr>
                        <a:t> Google Crisis Map </a:t>
                      </a:r>
                      <a:r>
                        <a:rPr lang="ar-SA" sz="1800" kern="0" dirty="0">
                          <a:effectLst/>
                        </a:rPr>
                        <a:t>لمتابعة تطورات الكارثة لحظيًا</a:t>
                      </a:r>
                      <a:r>
                        <a:rPr lang="en-US" sz="1800" kern="0" dirty="0">
                          <a:effectLst/>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65394" marR="65394" marT="0" marB="0">
                    <a:solidFill>
                      <a:srgbClr val="002060"/>
                    </a:solidFill>
                  </a:tcPr>
                </a:tc>
                <a:tc>
                  <a:txBody>
                    <a:bodyPr/>
                    <a:lstStyle/>
                    <a:p>
                      <a:pPr marL="0" marR="0" algn="just" rtl="1">
                        <a:lnSpc>
                          <a:spcPct val="100000"/>
                        </a:lnSpc>
                        <a:spcAft>
                          <a:spcPts val="800"/>
                        </a:spcAft>
                        <a:buNone/>
                      </a:pPr>
                      <a:r>
                        <a:rPr lang="en-US" sz="1800" b="0" kern="0" dirty="0">
                          <a:solidFill>
                            <a:srgbClr val="002060"/>
                          </a:solidFill>
                          <a:effectLst/>
                        </a:rPr>
                        <a:t>-</a:t>
                      </a:r>
                      <a:r>
                        <a:rPr lang="ar-SA" sz="1800" b="0" kern="0" dirty="0">
                          <a:solidFill>
                            <a:srgbClr val="002060"/>
                          </a:solidFill>
                          <a:effectLst/>
                        </a:rPr>
                        <a:t>التغطية الرسمية في نشرات الأخبار، مثل النشرة الجوية أو التلفزيون الحكومي أثناء السيول أو الزلازل.</a:t>
                      </a:r>
                      <a:endParaRPr lang="en-US" sz="1800" b="0" kern="100" dirty="0">
                        <a:solidFill>
                          <a:srgbClr val="002060"/>
                        </a:solidFill>
                        <a:effectLst/>
                      </a:endParaRPr>
                    </a:p>
                    <a:p>
                      <a:pPr marL="0" marR="0" algn="just" rtl="1">
                        <a:lnSpc>
                          <a:spcPct val="100000"/>
                        </a:lnSpc>
                        <a:spcAft>
                          <a:spcPts val="800"/>
                        </a:spcAft>
                        <a:buNone/>
                      </a:pPr>
                      <a:r>
                        <a:rPr lang="ar-SA" sz="1800" b="0" kern="0" dirty="0">
                          <a:solidFill>
                            <a:srgbClr val="002060"/>
                          </a:solidFill>
                          <a:effectLst/>
                        </a:rPr>
                        <a:t>- يعتمد الجمهور عليه لوجود مراسلين ميدانيين موثوقين وخبراء في تفسير الظواهر الطبيعية</a:t>
                      </a:r>
                      <a:r>
                        <a:rPr lang="en-US" sz="1800" b="0" kern="0" dirty="0">
                          <a:solidFill>
                            <a:srgbClr val="002060"/>
                          </a:solidFill>
                          <a:effectLst/>
                        </a:rPr>
                        <a:t>.</a:t>
                      </a:r>
                      <a:endParaRPr lang="en-US" sz="1800" b="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5394" marR="65394" marT="0" marB="0"/>
                </a:tc>
                <a:tc>
                  <a:txBody>
                    <a:bodyPr/>
                    <a:lstStyle/>
                    <a:p>
                      <a:pPr marL="0" marR="0" algn="ctr" rtl="1">
                        <a:lnSpc>
                          <a:spcPct val="100000"/>
                        </a:lnSpc>
                        <a:spcAft>
                          <a:spcPts val="800"/>
                        </a:spcAft>
                        <a:buNone/>
                      </a:pPr>
                      <a:r>
                        <a:rPr lang="ar-SA" sz="1800" b="1" kern="0" dirty="0">
                          <a:solidFill>
                            <a:srgbClr val="002060"/>
                          </a:solidFill>
                          <a:effectLst/>
                          <a:cs typeface="+mj-cs"/>
                        </a:rPr>
                        <a:t>1</a:t>
                      </a:r>
                      <a:r>
                        <a:rPr lang="ar-SA" sz="1800" b="1" kern="0" dirty="0">
                          <a:solidFill>
                            <a:srgbClr val="002060"/>
                          </a:solidFill>
                          <a:effectLst/>
                        </a:rPr>
                        <a:t>.الكوارث الطبيعية</a:t>
                      </a:r>
                      <a:endParaRPr lang="en-US" sz="1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5394" marR="65394" marT="0" marB="0"/>
                </a:tc>
                <a:extLst>
                  <a:ext uri="{0D108BD9-81ED-4DB2-BD59-A6C34878D82A}">
                    <a16:rowId xmlns:a16="http://schemas.microsoft.com/office/drawing/2014/main" val="1098889416"/>
                  </a:ext>
                </a:extLst>
              </a:tr>
              <a:tr h="1399472">
                <a:tc>
                  <a:txBody>
                    <a:bodyPr/>
                    <a:lstStyle/>
                    <a:p>
                      <a:pPr marL="0" marR="0" algn="just" rtl="1">
                        <a:lnSpc>
                          <a:spcPct val="100000"/>
                        </a:lnSpc>
                        <a:spcAft>
                          <a:spcPts val="800"/>
                        </a:spcAft>
                        <a:buNone/>
                      </a:pPr>
                      <a:r>
                        <a:rPr lang="en-US" sz="1800" kern="0" dirty="0">
                          <a:effectLst/>
                        </a:rPr>
                        <a:t>-</a:t>
                      </a:r>
                      <a:r>
                        <a:rPr lang="ar-SA" sz="1800" kern="0" dirty="0">
                          <a:effectLst/>
                        </a:rPr>
                        <a:t>يتابع الشباب النتائج عبر مواقع التواصل والمنصات التفاعلية التي تنشر نتائج أولية وتعليقات المحللين مباشرة.</a:t>
                      </a:r>
                      <a:endParaRPr lang="en-US" sz="1800" kern="100" dirty="0">
                        <a:effectLst/>
                      </a:endParaRPr>
                    </a:p>
                    <a:p>
                      <a:pPr marL="0" marR="0" algn="just" rtl="1">
                        <a:lnSpc>
                          <a:spcPct val="100000"/>
                        </a:lnSpc>
                        <a:spcAft>
                          <a:spcPts val="800"/>
                        </a:spcAft>
                        <a:buNone/>
                      </a:pPr>
                      <a:r>
                        <a:rPr lang="ar-SA" sz="1800" kern="0" dirty="0">
                          <a:effectLst/>
                        </a:rPr>
                        <a:t>- يشارك المستخدمون في نشر لقطات من اللجان أو التصويت، مما يخلق نوعًا من "الإعلام الشعبي</a:t>
                      </a:r>
                      <a:r>
                        <a:rPr lang="en-US" sz="1800" kern="0" dirty="0">
                          <a:effectLst/>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65394" marR="65394" marT="0" marB="0">
                    <a:solidFill>
                      <a:srgbClr val="002060"/>
                    </a:solidFill>
                  </a:tcPr>
                </a:tc>
                <a:tc>
                  <a:txBody>
                    <a:bodyPr/>
                    <a:lstStyle/>
                    <a:p>
                      <a:pPr marL="0" marR="0" algn="just" rtl="1">
                        <a:lnSpc>
                          <a:spcPct val="100000"/>
                        </a:lnSpc>
                        <a:spcAft>
                          <a:spcPts val="800"/>
                        </a:spcAft>
                        <a:buNone/>
                      </a:pPr>
                      <a:r>
                        <a:rPr lang="en-US" sz="1800" b="0" kern="0" dirty="0">
                          <a:solidFill>
                            <a:srgbClr val="002060"/>
                          </a:solidFill>
                          <a:effectLst/>
                        </a:rPr>
                        <a:t>-</a:t>
                      </a:r>
                      <a:r>
                        <a:rPr lang="ar-SA" sz="1800" b="0" kern="0" dirty="0">
                          <a:solidFill>
                            <a:srgbClr val="002060"/>
                          </a:solidFill>
                          <a:effectLst/>
                        </a:rPr>
                        <a:t>يعتمد الجمهور على الصحف اليومية أو القنوات الرسمية لمتابعة النتائج أو التصريحات الرسمية من الهيئة المشرفة على الانتخابات.</a:t>
                      </a:r>
                      <a:endParaRPr lang="en-US" sz="1800" b="0" kern="100" dirty="0">
                        <a:solidFill>
                          <a:srgbClr val="002060"/>
                        </a:solidFill>
                        <a:effectLst/>
                      </a:endParaRPr>
                    </a:p>
                    <a:p>
                      <a:pPr marL="0" marR="0" algn="just" rtl="1">
                        <a:lnSpc>
                          <a:spcPct val="100000"/>
                        </a:lnSpc>
                        <a:spcAft>
                          <a:spcPts val="800"/>
                        </a:spcAft>
                        <a:buNone/>
                      </a:pPr>
                      <a:r>
                        <a:rPr lang="ar-SA" sz="1800" b="0" kern="0" dirty="0">
                          <a:solidFill>
                            <a:srgbClr val="002060"/>
                          </a:solidFill>
                          <a:effectLst/>
                        </a:rPr>
                        <a:t>- يُنظر إليه كمصدر دقيق ومعتمد للبيانات الرسمية</a:t>
                      </a:r>
                      <a:r>
                        <a:rPr lang="en-US" sz="1800" b="0" kern="0" dirty="0">
                          <a:solidFill>
                            <a:srgbClr val="002060"/>
                          </a:solidFill>
                          <a:effectLst/>
                        </a:rPr>
                        <a:t>.</a:t>
                      </a:r>
                      <a:endParaRPr lang="en-US" sz="1800" b="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5394" marR="65394" marT="0" marB="0"/>
                </a:tc>
                <a:tc>
                  <a:txBody>
                    <a:bodyPr/>
                    <a:lstStyle/>
                    <a:p>
                      <a:pPr marL="0" marR="0" algn="ctr" rtl="1">
                        <a:lnSpc>
                          <a:spcPct val="100000"/>
                        </a:lnSpc>
                        <a:spcAft>
                          <a:spcPts val="800"/>
                        </a:spcAft>
                        <a:buNone/>
                      </a:pPr>
                      <a:r>
                        <a:rPr lang="ar-SA" sz="1800" b="1" kern="0" dirty="0">
                          <a:solidFill>
                            <a:srgbClr val="002060"/>
                          </a:solidFill>
                          <a:effectLst/>
                          <a:cs typeface="+mj-cs"/>
                        </a:rPr>
                        <a:t>2</a:t>
                      </a:r>
                      <a:r>
                        <a:rPr lang="ar-SA" sz="1800" b="1" kern="0" dirty="0">
                          <a:solidFill>
                            <a:srgbClr val="002060"/>
                          </a:solidFill>
                          <a:effectLst/>
                        </a:rPr>
                        <a:t>.الانتخابات (بشكل عام)</a:t>
                      </a:r>
                      <a:endParaRPr lang="en-US" sz="1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5394" marR="65394" marT="0" marB="0"/>
                </a:tc>
                <a:extLst>
                  <a:ext uri="{0D108BD9-81ED-4DB2-BD59-A6C34878D82A}">
                    <a16:rowId xmlns:a16="http://schemas.microsoft.com/office/drawing/2014/main" val="2839652969"/>
                  </a:ext>
                </a:extLst>
              </a:tr>
              <a:tr h="1779771">
                <a:tc>
                  <a:txBody>
                    <a:bodyPr/>
                    <a:lstStyle/>
                    <a:p>
                      <a:pPr marL="0" marR="0" algn="just" rtl="1">
                        <a:lnSpc>
                          <a:spcPct val="100000"/>
                        </a:lnSpc>
                        <a:spcAft>
                          <a:spcPts val="800"/>
                        </a:spcAft>
                        <a:buNone/>
                      </a:pPr>
                      <a:r>
                        <a:rPr lang="en-US" sz="1800" kern="0" dirty="0">
                          <a:effectLst/>
                        </a:rPr>
                        <a:t>- </a:t>
                      </a:r>
                      <a:r>
                        <a:rPr lang="ar-SA" sz="1800" kern="0" dirty="0">
                          <a:effectLst/>
                        </a:rPr>
                        <a:t>يعتمد الجمهور على تحديثات يومية وفورية من مواقع حكومية على الإنترنت أو من مؤثري الصحة.</a:t>
                      </a:r>
                      <a:endParaRPr lang="en-US" sz="1800" kern="100" dirty="0">
                        <a:effectLst/>
                      </a:endParaRPr>
                    </a:p>
                    <a:p>
                      <a:pPr marL="0" marR="0" algn="just" rtl="1">
                        <a:lnSpc>
                          <a:spcPct val="100000"/>
                        </a:lnSpc>
                        <a:spcAft>
                          <a:spcPts val="800"/>
                        </a:spcAft>
                        <a:buNone/>
                      </a:pPr>
                      <a:r>
                        <a:rPr lang="ar-SA" sz="1800" kern="0" dirty="0">
                          <a:effectLst/>
                        </a:rPr>
                        <a:t>- المحتوى التوعوي ينتشر عبر إنستجرام، يوتيوب، وتطبيقات التواصل، ويُستخدم في التعلم الذاتي أو الحماية الشخصية</a:t>
                      </a:r>
                      <a:r>
                        <a:rPr lang="en-US" sz="1800" kern="0" dirty="0">
                          <a:effectLst/>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65394" marR="65394" marT="0" marB="0">
                    <a:solidFill>
                      <a:srgbClr val="002060"/>
                    </a:solidFill>
                  </a:tcPr>
                </a:tc>
                <a:tc>
                  <a:txBody>
                    <a:bodyPr/>
                    <a:lstStyle/>
                    <a:p>
                      <a:pPr marL="0" marR="0" algn="just" rtl="1">
                        <a:lnSpc>
                          <a:spcPct val="100000"/>
                        </a:lnSpc>
                        <a:spcAft>
                          <a:spcPts val="800"/>
                        </a:spcAft>
                        <a:buNone/>
                      </a:pPr>
                      <a:r>
                        <a:rPr lang="en-US" sz="1800" b="0" kern="0" dirty="0">
                          <a:solidFill>
                            <a:srgbClr val="002060"/>
                          </a:solidFill>
                          <a:effectLst/>
                        </a:rPr>
                        <a:t>-</a:t>
                      </a:r>
                      <a:r>
                        <a:rPr lang="ar-SA" sz="1800" b="0" kern="0" dirty="0">
                          <a:solidFill>
                            <a:srgbClr val="002060"/>
                          </a:solidFill>
                          <a:effectLst/>
                        </a:rPr>
                        <a:t>تغطية تلفزيونية مستمرة وتحليلات من متخصصين (مثلاً البرامج الطبية أثناء جائحة كورونا).</a:t>
                      </a:r>
                      <a:endParaRPr lang="en-US" sz="1800" b="0" kern="100" dirty="0">
                        <a:solidFill>
                          <a:srgbClr val="002060"/>
                        </a:solidFill>
                        <a:effectLst/>
                      </a:endParaRPr>
                    </a:p>
                    <a:p>
                      <a:pPr marL="0" marR="0" algn="just" rtl="1">
                        <a:lnSpc>
                          <a:spcPct val="100000"/>
                        </a:lnSpc>
                        <a:spcAft>
                          <a:spcPts val="800"/>
                        </a:spcAft>
                        <a:buNone/>
                      </a:pPr>
                      <a:r>
                        <a:rPr lang="ar-SA" sz="1800" b="0" kern="0" dirty="0">
                          <a:solidFill>
                            <a:srgbClr val="002060"/>
                          </a:solidFill>
                          <a:effectLst/>
                        </a:rPr>
                        <a:t>- يُعتمد عليه لتفسير الإجراءات الحكومية أو الرسمية وطمأنة الجمهور</a:t>
                      </a:r>
                      <a:r>
                        <a:rPr lang="en-US" sz="1800" b="0" kern="0" dirty="0">
                          <a:solidFill>
                            <a:srgbClr val="002060"/>
                          </a:solidFill>
                          <a:effectLst/>
                        </a:rPr>
                        <a:t>.</a:t>
                      </a:r>
                      <a:endParaRPr lang="en-US" sz="1800" b="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5394" marR="65394" marT="0" marB="0"/>
                </a:tc>
                <a:tc>
                  <a:txBody>
                    <a:bodyPr/>
                    <a:lstStyle/>
                    <a:p>
                      <a:pPr marL="0" marR="0" algn="ctr" rtl="1">
                        <a:lnSpc>
                          <a:spcPct val="100000"/>
                        </a:lnSpc>
                        <a:spcAft>
                          <a:spcPts val="800"/>
                        </a:spcAft>
                        <a:buNone/>
                      </a:pPr>
                      <a:r>
                        <a:rPr lang="ar-SA" sz="1800" b="1" kern="0" dirty="0">
                          <a:solidFill>
                            <a:srgbClr val="002060"/>
                          </a:solidFill>
                          <a:effectLst/>
                          <a:cs typeface="+mj-cs"/>
                        </a:rPr>
                        <a:t>3</a:t>
                      </a:r>
                      <a:r>
                        <a:rPr lang="ar-SA" sz="1800" b="1" kern="0" dirty="0">
                          <a:solidFill>
                            <a:srgbClr val="002060"/>
                          </a:solidFill>
                          <a:effectLst/>
                        </a:rPr>
                        <a:t>.أوقات الأزمات العامة</a:t>
                      </a:r>
                      <a:r>
                        <a:rPr lang="ar-EG" sz="1800" b="1" kern="0" dirty="0">
                          <a:solidFill>
                            <a:srgbClr val="002060"/>
                          </a:solidFill>
                          <a:effectLst/>
                        </a:rPr>
                        <a:t>....</a:t>
                      </a:r>
                      <a:r>
                        <a:rPr lang="ar-SA" sz="1800" b="1" kern="0" dirty="0">
                          <a:solidFill>
                            <a:srgbClr val="002060"/>
                          </a:solidFill>
                          <a:effectLst/>
                        </a:rPr>
                        <a:t>مثل الأوبئة، انقطاع الإنترنت، حوادث كبرى</a:t>
                      </a:r>
                      <a:endParaRPr lang="en-US" sz="1800" b="1"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5394" marR="65394" marT="0" marB="0"/>
                </a:tc>
                <a:extLst>
                  <a:ext uri="{0D108BD9-81ED-4DB2-BD59-A6C34878D82A}">
                    <a16:rowId xmlns:a16="http://schemas.microsoft.com/office/drawing/2014/main" val="3604368611"/>
                  </a:ext>
                </a:extLst>
              </a:tr>
            </a:tbl>
          </a:graphicData>
        </a:graphic>
      </p:graphicFrame>
    </p:spTree>
    <p:extLst>
      <p:ext uri="{BB962C8B-B14F-4D97-AF65-F5344CB8AC3E}">
        <p14:creationId xmlns:p14="http://schemas.microsoft.com/office/powerpoint/2010/main" val="366680304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A7851-6651-A3A4-B9F4-8C89D79727D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47B21E5-EDC3-8E45-F2F0-1B481EF6F13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CFA1B79-0399-2DDA-A4DA-D75158DE17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8DFCB82E-9299-7DDA-F3AA-DC6F775EF72C}"/>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AEB1DB71-C247-E571-9862-445B1B6C9C6B}"/>
              </a:ext>
            </a:extLst>
          </p:cNvPr>
          <p:cNvSpPr txBox="1"/>
          <p:nvPr/>
        </p:nvSpPr>
        <p:spPr>
          <a:xfrm>
            <a:off x="-1581244" y="225142"/>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4" name="Rectangle: Rounded Corners 3">
            <a:extLst>
              <a:ext uri="{FF2B5EF4-FFF2-40B4-BE49-F238E27FC236}">
                <a16:creationId xmlns:a16="http://schemas.microsoft.com/office/drawing/2014/main" id="{07B51EC5-B13B-CD66-F1F3-2978759E52F7}"/>
              </a:ext>
            </a:extLst>
          </p:cNvPr>
          <p:cNvSpPr/>
          <p:nvPr/>
        </p:nvSpPr>
        <p:spPr>
          <a:xfrm>
            <a:off x="1269478" y="844617"/>
            <a:ext cx="10533502" cy="5258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📚الانتقادات الموجهة لنظرية الاعتماد على وسائل الإعلام </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A69FD46C-092D-E17D-4309-2EFD7E4968C5}"/>
              </a:ext>
            </a:extLst>
          </p:cNvPr>
          <p:cNvSpPr txBox="1"/>
          <p:nvPr/>
        </p:nvSpPr>
        <p:spPr>
          <a:xfrm>
            <a:off x="354184" y="1512319"/>
            <a:ext cx="11711339" cy="1143070"/>
          </a:xfrm>
          <a:prstGeom prst="rect">
            <a:avLst/>
          </a:prstGeom>
          <a:noFill/>
        </p:spPr>
        <p:txBody>
          <a:bodyPr wrap="square">
            <a:spAutoFit/>
          </a:bodyPr>
          <a:lstStyle/>
          <a:p>
            <a:pPr algn="just" rtl="1">
              <a:lnSpc>
                <a:spcPct val="150000"/>
              </a:lnSpc>
              <a:spcAft>
                <a:spcPts val="800"/>
              </a:spcAft>
            </a:pPr>
            <a:r>
              <a:rPr lang="ar-SA" sz="2400" b="1" kern="0" dirty="0">
                <a:solidFill>
                  <a:srgbClr val="002060"/>
                </a:solidFill>
                <a:latin typeface="Calibri" panose="020F0502020204030204" pitchFamily="34" charset="0"/>
                <a:cs typeface="Calibri" panose="020F0502020204030204" pitchFamily="34" charset="0"/>
              </a:rPr>
              <a:t>نظرية الاعتماد على وسائل الإعلام</a:t>
            </a:r>
            <a:r>
              <a:rPr lang="en-US" sz="2400" b="1" kern="0" dirty="0">
                <a:solidFill>
                  <a:srgbClr val="002060"/>
                </a:solidFill>
                <a:latin typeface="Calibri" panose="020F0502020204030204" pitchFamily="34" charset="0"/>
                <a:cs typeface="Calibri" panose="020F0502020204030204" pitchFamily="34" charset="0"/>
              </a:rPr>
              <a:t> (</a:t>
            </a:r>
            <a:r>
              <a:rPr lang="en-US" sz="2400" b="1" kern="0" dirty="0">
                <a:solidFill>
                  <a:srgbClr val="002060"/>
                </a:solidFill>
                <a:latin typeface="Times New Roman" panose="02020603050405020304" pitchFamily="18" charset="0"/>
                <a:cs typeface="Times New Roman" panose="02020603050405020304" pitchFamily="18" charset="0"/>
              </a:rPr>
              <a:t>Media Dependency Theory</a:t>
            </a:r>
            <a:r>
              <a:rPr lang="en-US"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واجهت عدة انتقادات علمية ومنهجية، خصوصًا بعد تطور البيئة الإعلامية وانتقال الجمهور بشكل كبير إلى الوسائط الرقمية</a:t>
            </a:r>
            <a:r>
              <a:rPr lang="ar-EG"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وتشمل كلاً من: </a:t>
            </a:r>
            <a:endParaRPr lang="en-US" sz="2400" b="1" kern="0" dirty="0">
              <a:solidFill>
                <a:srgbClr val="002060"/>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36F01D02-7BA0-2D56-F049-1C4961167A5F}"/>
              </a:ext>
            </a:extLst>
          </p:cNvPr>
          <p:cNvSpPr txBox="1"/>
          <p:nvPr/>
        </p:nvSpPr>
        <p:spPr>
          <a:xfrm>
            <a:off x="5482387" y="3719742"/>
            <a:ext cx="6522121" cy="2191049"/>
          </a:xfrm>
          <a:prstGeom prst="rect">
            <a:avLst/>
          </a:prstGeom>
          <a:noFill/>
        </p:spPr>
        <p:txBody>
          <a:bodyPr wrap="square">
            <a:spAutoFit/>
          </a:bodyPr>
          <a:lstStyle/>
          <a:p>
            <a:pPr marL="0" marR="0"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النظرية تفترض أن الجمهور يعتمد بشكل كبير على وسائل الإعلام فقط في فترات الأزمات أو التغيرات السريعة، وهذا يجعل </a:t>
            </a:r>
            <a:r>
              <a:rPr lang="ar-SA" sz="2400" b="1" kern="0" dirty="0">
                <a:solidFill>
                  <a:srgbClr val="002060"/>
                </a:solidFill>
                <a:latin typeface="Calibri" panose="020F0502020204030204" pitchFamily="34" charset="0"/>
                <a:cs typeface="Calibri" panose="020F0502020204030204" pitchFamily="34" charset="0"/>
              </a:rPr>
              <a:t>النظرية أقل فاعلية في تفسير العلاقة بين الجمهور ووسائل الإعلام في الحياة اليومية، </a:t>
            </a:r>
            <a:r>
              <a:rPr lang="ar-SA" sz="2400" kern="0" dirty="0">
                <a:solidFill>
                  <a:srgbClr val="002060"/>
                </a:solidFill>
                <a:latin typeface="Calibri" panose="020F0502020204030204" pitchFamily="34" charset="0"/>
                <a:cs typeface="Calibri" panose="020F0502020204030204" pitchFamily="34" charset="0"/>
              </a:rPr>
              <a:t>أي في الظروف العادية التي لا يوجد فيها أزمات</a:t>
            </a:r>
            <a:r>
              <a:rPr lang="en-US" sz="2400" kern="0" dirty="0">
                <a:solidFill>
                  <a:srgbClr val="002060"/>
                </a:solidFill>
                <a:latin typeface="Calibri" panose="020F0502020204030204" pitchFamily="34" charset="0"/>
                <a:cs typeface="Calibri" panose="020F0502020204030204" pitchFamily="34" charset="0"/>
              </a:rPr>
              <a:t>.</a:t>
            </a:r>
          </a:p>
        </p:txBody>
      </p:sp>
      <p:sp>
        <p:nvSpPr>
          <p:cNvPr id="14" name="Rectangle: Rounded Corners 13">
            <a:extLst>
              <a:ext uri="{FF2B5EF4-FFF2-40B4-BE49-F238E27FC236}">
                <a16:creationId xmlns:a16="http://schemas.microsoft.com/office/drawing/2014/main" id="{10C6B364-9A3D-98C2-0B97-E77CFC73474A}"/>
              </a:ext>
            </a:extLst>
          </p:cNvPr>
          <p:cNvSpPr/>
          <p:nvPr/>
        </p:nvSpPr>
        <p:spPr>
          <a:xfrm>
            <a:off x="6304547" y="2833180"/>
            <a:ext cx="5699963"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lang="ar-EG" sz="2400" b="1" kern="0" dirty="0">
                <a:solidFill>
                  <a:schemeClr val="bg1"/>
                </a:solidFill>
                <a:latin typeface="Calibri" panose="020F0502020204030204" pitchFamily="34" charset="0"/>
                <a:cs typeface="+mj-cs"/>
              </a:rPr>
              <a:t>1</a:t>
            </a:r>
            <a:r>
              <a:rPr lang="ar-EG" sz="2400" b="1" kern="0" dirty="0">
                <a:solidFill>
                  <a:schemeClr val="bg1"/>
                </a:solidFill>
                <a:latin typeface="Calibri" panose="020F0502020204030204" pitchFamily="34" charset="0"/>
                <a:cs typeface="Calibri" panose="020F0502020204030204" pitchFamily="34" charset="0"/>
              </a:rPr>
              <a:t>. التركيز الزائد على الأزمات والظروف غير العادية:</a:t>
            </a:r>
          </a:p>
        </p:txBody>
      </p:sp>
      <p:pic>
        <p:nvPicPr>
          <p:cNvPr id="2" name="Picture 1">
            <a:extLst>
              <a:ext uri="{FF2B5EF4-FFF2-40B4-BE49-F238E27FC236}">
                <a16:creationId xmlns:a16="http://schemas.microsoft.com/office/drawing/2014/main" id="{7985447C-B32B-4A12-51C8-D68C977CE748}"/>
              </a:ext>
            </a:extLst>
          </p:cNvPr>
          <p:cNvPicPr>
            <a:picLocks noChangeAspect="1"/>
          </p:cNvPicPr>
          <p:nvPr/>
        </p:nvPicPr>
        <p:blipFill>
          <a:blip r:embed="rId3"/>
          <a:stretch>
            <a:fillRect/>
          </a:stretch>
        </p:blipFill>
        <p:spPr>
          <a:xfrm>
            <a:off x="187490" y="2777918"/>
            <a:ext cx="4813153" cy="38549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3889515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2E352-3B6D-F768-6DA9-A6E0996DAE2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CF6674CB-F642-6BED-6945-7F620C7872E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39E7DA1-FE04-1638-9BFA-466B770675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327F1A54-4885-000F-B46A-260799AEFFD4}"/>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96AE40EB-9D1E-3C66-F09F-3E5E46CBF722}"/>
              </a:ext>
            </a:extLst>
          </p:cNvPr>
          <p:cNvSpPr txBox="1"/>
          <p:nvPr/>
        </p:nvSpPr>
        <p:spPr>
          <a:xfrm>
            <a:off x="-1581244" y="225142"/>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4" name="Rectangle: Rounded Corners 3">
            <a:extLst>
              <a:ext uri="{FF2B5EF4-FFF2-40B4-BE49-F238E27FC236}">
                <a16:creationId xmlns:a16="http://schemas.microsoft.com/office/drawing/2014/main" id="{B62F3563-B411-3F11-211A-4F76F6611B75}"/>
              </a:ext>
            </a:extLst>
          </p:cNvPr>
          <p:cNvSpPr/>
          <p:nvPr/>
        </p:nvSpPr>
        <p:spPr>
          <a:xfrm>
            <a:off x="1269478" y="844617"/>
            <a:ext cx="10533502" cy="5258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📚الانتقادات الموجهة لنظرية الاعتماد على وسائل الإعلام </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a16="http://schemas.microsoft.com/office/drawing/2014/main" id="{39D1A67B-57D2-4325-A35C-A3294F54D581}"/>
              </a:ext>
            </a:extLst>
          </p:cNvPr>
          <p:cNvSpPr/>
          <p:nvPr/>
        </p:nvSpPr>
        <p:spPr>
          <a:xfrm>
            <a:off x="7796463" y="1477791"/>
            <a:ext cx="4159921"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lang="ar-EG" sz="2400" b="1" kern="0" dirty="0">
                <a:solidFill>
                  <a:schemeClr val="bg1"/>
                </a:solidFill>
                <a:latin typeface="Calibri" panose="020F0502020204030204" pitchFamily="34" charset="0"/>
                <a:cs typeface="+mj-cs"/>
              </a:rPr>
              <a:t>2.إغفال تعددية مصادر المعلومات:</a:t>
            </a:r>
            <a:endParaRPr lang="ar-EG"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5842A91B-8E8F-A896-622D-ADC603B28313}"/>
              </a:ext>
            </a:extLst>
          </p:cNvPr>
          <p:cNvSpPr txBox="1"/>
          <p:nvPr/>
        </p:nvSpPr>
        <p:spPr>
          <a:xfrm>
            <a:off x="3173329" y="2186561"/>
            <a:ext cx="9547132" cy="2191049"/>
          </a:xfrm>
          <a:prstGeom prst="rect">
            <a:avLst/>
          </a:prstGeom>
          <a:noFill/>
        </p:spPr>
        <p:txBody>
          <a:bodyPr wrap="square">
            <a:spAutoFit/>
          </a:bodyPr>
          <a:lstStyle/>
          <a:p>
            <a:pPr marL="685800" marR="0"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النظرية بُنيت في وقت كانت فيه الوسيلة الإعلامية هي المصدر الأساسي للمعلومة، لكنها لا تعكس واقع اليوم، حيث هناك مصادر بديلة كثيرة مثل: الأصدقاء، الشبكات الاجتماعية، المؤثرين، الذكاء الاصطناعي</a:t>
            </a:r>
            <a:r>
              <a:rPr lang="en-US"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ففي العصر الرقمي، الجمهور لا يعتمد على وسيلة واحدة، بل يستهلك المعلومات من عدة قنوات في وقت واحد، وهذا يُضعف مفهوم "الاعتماد الخطي" على وسيلة واحدة</a:t>
            </a:r>
            <a:r>
              <a:rPr lang="en-US" sz="2400" kern="0" dirty="0">
                <a:solidFill>
                  <a:srgbClr val="002060"/>
                </a:solidFill>
                <a:latin typeface="Calibri" panose="020F0502020204030204" pitchFamily="34" charset="0"/>
                <a:cs typeface="Calibri" panose="020F0502020204030204" pitchFamily="34" charset="0"/>
              </a:rPr>
              <a:t>.</a:t>
            </a:r>
          </a:p>
        </p:txBody>
      </p:sp>
      <p:pic>
        <p:nvPicPr>
          <p:cNvPr id="15" name="Picture 14">
            <a:extLst>
              <a:ext uri="{FF2B5EF4-FFF2-40B4-BE49-F238E27FC236}">
                <a16:creationId xmlns:a16="http://schemas.microsoft.com/office/drawing/2014/main" id="{8346C6F7-229F-0E07-4542-43C8810520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32176"/>
            <a:ext cx="3173329" cy="9404347"/>
          </a:xfrm>
          <a:prstGeom prst="rect">
            <a:avLst/>
          </a:prstGeom>
        </p:spPr>
      </p:pic>
      <p:sp>
        <p:nvSpPr>
          <p:cNvPr id="16" name="Rectangle: Rounded Corners 15">
            <a:extLst>
              <a:ext uri="{FF2B5EF4-FFF2-40B4-BE49-F238E27FC236}">
                <a16:creationId xmlns:a16="http://schemas.microsoft.com/office/drawing/2014/main" id="{F2297B99-069E-0E9C-38AD-0918B2E020DF}"/>
              </a:ext>
            </a:extLst>
          </p:cNvPr>
          <p:cNvSpPr/>
          <p:nvPr/>
        </p:nvSpPr>
        <p:spPr>
          <a:xfrm>
            <a:off x="7905602" y="4377610"/>
            <a:ext cx="4159921"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lang="ar-EG" sz="2400" b="1" kern="0" dirty="0">
                <a:solidFill>
                  <a:schemeClr val="bg1"/>
                </a:solidFill>
                <a:latin typeface="Calibri" panose="020F0502020204030204" pitchFamily="34" charset="0"/>
                <a:cs typeface="+mj-cs"/>
              </a:rPr>
              <a:t>3</a:t>
            </a:r>
            <a:r>
              <a:rPr lang="ar-EG" sz="2400" b="1" kern="0" dirty="0">
                <a:solidFill>
                  <a:schemeClr val="bg1"/>
                </a:solidFill>
                <a:latin typeface="Calibri" panose="020F0502020204030204" pitchFamily="34" charset="0"/>
                <a:cs typeface="Calibri" panose="020F0502020204030204" pitchFamily="34" charset="0"/>
              </a:rPr>
              <a:t>.افتراضها لجمهور سلبي نسبيًا:</a:t>
            </a:r>
          </a:p>
        </p:txBody>
      </p:sp>
      <p:sp>
        <p:nvSpPr>
          <p:cNvPr id="18" name="TextBox 17">
            <a:extLst>
              <a:ext uri="{FF2B5EF4-FFF2-40B4-BE49-F238E27FC236}">
                <a16:creationId xmlns:a16="http://schemas.microsoft.com/office/drawing/2014/main" id="{6600E778-BDEF-8FB9-1261-3533CE730414}"/>
              </a:ext>
            </a:extLst>
          </p:cNvPr>
          <p:cNvSpPr txBox="1"/>
          <p:nvPr/>
        </p:nvSpPr>
        <p:spPr>
          <a:xfrm>
            <a:off x="3308684" y="5155683"/>
            <a:ext cx="9411777" cy="1341586"/>
          </a:xfrm>
          <a:prstGeom prst="rect">
            <a:avLst/>
          </a:prstGeom>
          <a:noFill/>
        </p:spPr>
        <p:txBody>
          <a:bodyPr wrap="square">
            <a:spAutoFit/>
          </a:bodyPr>
          <a:lstStyle/>
          <a:p>
            <a:pPr marL="685800" marR="0" algn="just" rtl="1">
              <a:lnSpc>
                <a:spcPct val="115000"/>
              </a:lnSpc>
              <a:spcAft>
                <a:spcPts val="800"/>
              </a:spcAft>
            </a:pPr>
            <a:r>
              <a:rPr lang="ar-SA" sz="2400" kern="0" dirty="0">
                <a:solidFill>
                  <a:srgbClr val="002060"/>
                </a:solidFill>
                <a:latin typeface="Calibri" panose="020F0502020204030204" pitchFamily="34" charset="0"/>
                <a:cs typeface="Calibri" panose="020F0502020204030204" pitchFamily="34" charset="0"/>
              </a:rPr>
              <a:t>النظرية تميل إلى تصوير الجمهور كـ"مُتلقي للمعلومة" في حالة اعتماده، دون إظهار دوره النشط في تحليل أو نقد أو إنتاج المحتوى، و هذا يتعارض مع نظريات حديثة مثل "الاستخدامات والإشباعات" التي ترى الجمهور فاعلًا ومشاركًا في العملية الإعلامية</a:t>
            </a:r>
            <a:r>
              <a:rPr lang="en-US" sz="2400" kern="0" dirty="0">
                <a:solidFill>
                  <a:srgbClr val="00206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58449049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B24DC-81E9-FCEB-A98A-2FCDEC073B3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301B990-5D0D-78FC-3D1E-4B9B5E502EC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C612529-DF78-9DF3-230A-38D7543508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D2B93048-4FE4-F687-C436-84119E7996CC}"/>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TextBox 2">
            <a:extLst>
              <a:ext uri="{FF2B5EF4-FFF2-40B4-BE49-F238E27FC236}">
                <a16:creationId xmlns:a16="http://schemas.microsoft.com/office/drawing/2014/main" id="{C656DC68-AD82-2760-9622-3483D027AF4F}"/>
              </a:ext>
            </a:extLst>
          </p:cNvPr>
          <p:cNvSpPr txBox="1"/>
          <p:nvPr/>
        </p:nvSpPr>
        <p:spPr>
          <a:xfrm>
            <a:off x="-1581244" y="225142"/>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4" name="Rectangle: Rounded Corners 3">
            <a:extLst>
              <a:ext uri="{FF2B5EF4-FFF2-40B4-BE49-F238E27FC236}">
                <a16:creationId xmlns:a16="http://schemas.microsoft.com/office/drawing/2014/main" id="{5E3FADDB-F651-96DB-0656-A6B6470B457C}"/>
              </a:ext>
            </a:extLst>
          </p:cNvPr>
          <p:cNvSpPr/>
          <p:nvPr/>
        </p:nvSpPr>
        <p:spPr>
          <a:xfrm>
            <a:off x="1269478" y="844617"/>
            <a:ext cx="10533502" cy="525894"/>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📚الانتقادات الموجهة لنظرية الاعتماد على وسائل الإعلام </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4" name="Rectangle: Rounded Corners 13">
            <a:extLst>
              <a:ext uri="{FF2B5EF4-FFF2-40B4-BE49-F238E27FC236}">
                <a16:creationId xmlns:a16="http://schemas.microsoft.com/office/drawing/2014/main" id="{6F892B51-22BC-C315-E72A-42275F743EFF}"/>
              </a:ext>
            </a:extLst>
          </p:cNvPr>
          <p:cNvSpPr/>
          <p:nvPr/>
        </p:nvSpPr>
        <p:spPr>
          <a:xfrm>
            <a:off x="7447547" y="1477791"/>
            <a:ext cx="4508837"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lang="ar-EG" sz="2400" b="1" kern="0" dirty="0">
                <a:solidFill>
                  <a:schemeClr val="bg1"/>
                </a:solidFill>
                <a:latin typeface="Calibri" panose="020F0502020204030204" pitchFamily="34" charset="0"/>
                <a:cs typeface="+mj-cs"/>
              </a:rPr>
              <a:t>4. محدودية أدوات القياس التجريبية:</a:t>
            </a:r>
            <a:endParaRPr lang="ar-EG" sz="2400" b="1" kern="0" dirty="0">
              <a:solidFill>
                <a:schemeClr val="bg1"/>
              </a:solidFill>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A3DEF32F-9D29-E5DA-3EAD-710C26245EA6}"/>
              </a:ext>
            </a:extLst>
          </p:cNvPr>
          <p:cNvSpPr txBox="1"/>
          <p:nvPr/>
        </p:nvSpPr>
        <p:spPr>
          <a:xfrm>
            <a:off x="3441032" y="2269784"/>
            <a:ext cx="9279429" cy="1341586"/>
          </a:xfrm>
          <a:prstGeom prst="rect">
            <a:avLst/>
          </a:prstGeom>
          <a:noFill/>
        </p:spPr>
        <p:txBody>
          <a:bodyPr wrap="square">
            <a:spAutoFit/>
          </a:bodyPr>
          <a:lstStyle/>
          <a:p>
            <a:pPr marL="685800" marR="0" algn="just" rtl="1">
              <a:lnSpc>
                <a:spcPct val="115000"/>
              </a:lnSpc>
              <a:spcAft>
                <a:spcPts val="800"/>
              </a:spcAft>
            </a:pPr>
            <a:r>
              <a:rPr lang="ar-EG" sz="2400" kern="0" dirty="0">
                <a:solidFill>
                  <a:srgbClr val="002060"/>
                </a:solidFill>
                <a:latin typeface="Calibri" panose="020F0502020204030204" pitchFamily="34" charset="0"/>
                <a:cs typeface="Calibri" panose="020F0502020204030204" pitchFamily="34" charset="0"/>
              </a:rPr>
              <a:t>يصعب قياس "درجة الاعتماد" بشكل دقيق وموضوعي، خصوصًا في بيئات معقدة بها تداخل بين الوسائل والمصادر، فلا توجد مؤشرات كمية قوية لقياس العلاقة السببية بين درجة الاعتماد والتأثير الإعلامي، مما يضعف قوتها التنبؤية</a:t>
            </a:r>
            <a:endParaRPr lang="en-US" sz="2400" kern="0" dirty="0">
              <a:solidFill>
                <a:srgbClr val="002060"/>
              </a:solidFill>
              <a:latin typeface="Calibri" panose="020F0502020204030204" pitchFamily="34" charset="0"/>
              <a:cs typeface="Calibri" panose="020F0502020204030204" pitchFamily="34" charset="0"/>
            </a:endParaRPr>
          </a:p>
        </p:txBody>
      </p:sp>
      <p:sp>
        <p:nvSpPr>
          <p:cNvPr id="16" name="Rectangle: Rounded Corners 15">
            <a:extLst>
              <a:ext uri="{FF2B5EF4-FFF2-40B4-BE49-F238E27FC236}">
                <a16:creationId xmlns:a16="http://schemas.microsoft.com/office/drawing/2014/main" id="{7934FA97-E0D5-221D-E65F-AC9A0A800ADC}"/>
              </a:ext>
            </a:extLst>
          </p:cNvPr>
          <p:cNvSpPr/>
          <p:nvPr/>
        </p:nvSpPr>
        <p:spPr>
          <a:xfrm>
            <a:off x="7552591" y="3667287"/>
            <a:ext cx="4509691" cy="708770"/>
          </a:xfrm>
          <a:prstGeom prst="round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15000"/>
              </a:lnSpc>
              <a:spcBef>
                <a:spcPts val="0"/>
              </a:spcBef>
              <a:spcAft>
                <a:spcPts val="800"/>
              </a:spcAft>
              <a:buClrTx/>
              <a:buSzTx/>
              <a:buFontTx/>
              <a:buNone/>
              <a:tabLst/>
              <a:defRPr/>
            </a:pPr>
            <a:r>
              <a:rPr lang="ar-EG" sz="2400" b="1" kern="0" dirty="0">
                <a:solidFill>
                  <a:schemeClr val="bg1"/>
                </a:solidFill>
                <a:latin typeface="Calibri" panose="020F0502020204030204" pitchFamily="34" charset="0"/>
                <a:cs typeface="+mj-cs"/>
              </a:rPr>
              <a:t>5</a:t>
            </a:r>
            <a:r>
              <a:rPr lang="ar-EG" sz="2400" b="1" kern="0" dirty="0">
                <a:solidFill>
                  <a:schemeClr val="bg1"/>
                </a:solidFill>
                <a:latin typeface="Calibri" panose="020F0502020204030204" pitchFamily="34" charset="0"/>
                <a:cs typeface="Calibri" panose="020F0502020204030204" pitchFamily="34" charset="0"/>
              </a:rPr>
              <a:t>. إهمال السياق الثقافي والاجتماعي:</a:t>
            </a:r>
          </a:p>
        </p:txBody>
      </p:sp>
      <p:sp>
        <p:nvSpPr>
          <p:cNvPr id="18" name="TextBox 17">
            <a:extLst>
              <a:ext uri="{FF2B5EF4-FFF2-40B4-BE49-F238E27FC236}">
                <a16:creationId xmlns:a16="http://schemas.microsoft.com/office/drawing/2014/main" id="{C12E6DDF-E871-7BE0-7828-A1691A16C8BB}"/>
              </a:ext>
            </a:extLst>
          </p:cNvPr>
          <p:cNvSpPr txBox="1"/>
          <p:nvPr/>
        </p:nvSpPr>
        <p:spPr>
          <a:xfrm>
            <a:off x="3438581" y="4426431"/>
            <a:ext cx="9411777" cy="1766317"/>
          </a:xfrm>
          <a:prstGeom prst="rect">
            <a:avLst/>
          </a:prstGeom>
          <a:noFill/>
        </p:spPr>
        <p:txBody>
          <a:bodyPr wrap="square">
            <a:spAutoFit/>
          </a:bodyPr>
          <a:lstStyle/>
          <a:p>
            <a:pPr marL="685800" marR="0" algn="just" rtl="1">
              <a:lnSpc>
                <a:spcPct val="115000"/>
              </a:lnSpc>
              <a:spcAft>
                <a:spcPts val="800"/>
              </a:spcAft>
            </a:pPr>
            <a:r>
              <a:rPr lang="ar-EG" sz="2400" kern="0" dirty="0">
                <a:solidFill>
                  <a:srgbClr val="002060"/>
                </a:solidFill>
                <a:latin typeface="Calibri" panose="020F0502020204030204" pitchFamily="34" charset="0"/>
                <a:cs typeface="Calibri" panose="020F0502020204030204" pitchFamily="34" charset="0"/>
              </a:rPr>
              <a:t>النظرية لا تأخذ في الاعتبار اختلاف الثقافات، والأنظمة الإعلامية، ومدى حرية التعبير في تفسير طبيعة اعتماد الجمهور على وسائل الإعلام، فى حين أن اعتماد الجمهور في مجتمعات ديمقراطية يختلف تمامًا عن اعتماده في مجتمعات مغلقة أو استبدادية، وهذا لا توضحه النظرية بشكل كافٍ</a:t>
            </a:r>
            <a:endParaRPr lang="en-US" sz="2400" kern="0" dirty="0">
              <a:solidFill>
                <a:srgbClr val="002060"/>
              </a:solidFill>
              <a:latin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0BFE7A41-FFD1-57BF-DA6C-6739BF010F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18" y="1501868"/>
            <a:ext cx="3308863" cy="9678919"/>
          </a:xfrm>
          <a:prstGeom prst="rect">
            <a:avLst/>
          </a:prstGeom>
        </p:spPr>
      </p:pic>
    </p:spTree>
    <p:extLst>
      <p:ext uri="{BB962C8B-B14F-4D97-AF65-F5344CB8AC3E}">
        <p14:creationId xmlns:p14="http://schemas.microsoft.com/office/powerpoint/2010/main" val="322706145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E20A2-B0FB-942D-2DD4-41024D8F45F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0521D11-4841-1F3D-E666-53C2DC5406A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EBA5EB0-74AC-7311-4351-AF40D60B81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3" name="Rectangle: Rounded Corners 2">
            <a:extLst>
              <a:ext uri="{FF2B5EF4-FFF2-40B4-BE49-F238E27FC236}">
                <a16:creationId xmlns:a16="http://schemas.microsoft.com/office/drawing/2014/main" id="{304BD6BF-2766-13DE-5720-701408B22411}"/>
              </a:ext>
            </a:extLst>
          </p:cNvPr>
          <p:cNvSpPr/>
          <p:nvPr/>
        </p:nvSpPr>
        <p:spPr>
          <a:xfrm>
            <a:off x="2587629" y="397042"/>
            <a:ext cx="6445937" cy="933317"/>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 </a:t>
            </a:r>
            <a:r>
              <a:rPr lang="ar-SA" sz="2800" b="1" kern="0" dirty="0">
                <a:solidFill>
                  <a:schemeClr val="bg1"/>
                </a:solidFill>
                <a:latin typeface="Calibri" panose="020F0502020204030204" pitchFamily="34" charset="0"/>
                <a:cs typeface="Calibri" panose="020F0502020204030204" pitchFamily="34" charset="0"/>
              </a:rPr>
              <a:t>تطورات نظرية الاعتماد في عصر الإعلام الرقمي</a:t>
            </a:r>
            <a:endParaRPr lang="en-US" sz="2800" b="1" kern="0" dirty="0">
              <a:solidFill>
                <a:schemeClr val="bg1"/>
              </a:solidFill>
              <a:latin typeface="Calibri" panose="020F0502020204030204" pitchFamily="34" charset="0"/>
              <a:cs typeface="Calibri" panose="020F0502020204030204" pitchFamily="34" charset="0"/>
            </a:endParaRPr>
          </a:p>
        </p:txBody>
      </p:sp>
      <p:pic>
        <p:nvPicPr>
          <p:cNvPr id="12" name="Picture 11">
            <a:extLst>
              <a:ext uri="{FF2B5EF4-FFF2-40B4-BE49-F238E27FC236}">
                <a16:creationId xmlns:a16="http://schemas.microsoft.com/office/drawing/2014/main" id="{90B1AADC-8D5B-D496-B9C0-D9E2F50D733E}"/>
              </a:ext>
            </a:extLst>
          </p:cNvPr>
          <p:cNvPicPr>
            <a:picLocks noChangeAspect="1"/>
          </p:cNvPicPr>
          <p:nvPr/>
        </p:nvPicPr>
        <p:blipFill>
          <a:blip r:embed="rId3"/>
          <a:stretch>
            <a:fillRect/>
          </a:stretch>
        </p:blipFill>
        <p:spPr>
          <a:xfrm>
            <a:off x="565484" y="1549843"/>
            <a:ext cx="11165305" cy="49953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2785224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A069F6-CC4A-0D85-CE31-4F9D4A7B642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2C76C61-A47E-6844-67BF-41DD06A0F9E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55664105-EBF7-CFDE-FD9A-D27FAE87BA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097BB90E-FDF7-B1A4-70E7-D353EA12943A}"/>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AD6959DA-41A3-FDB1-EAFB-0D2F012AE136}"/>
              </a:ext>
            </a:extLst>
          </p:cNvPr>
          <p:cNvSpPr/>
          <p:nvPr/>
        </p:nvSpPr>
        <p:spPr>
          <a:xfrm>
            <a:off x="215547" y="849326"/>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 </a:t>
            </a:r>
            <a:r>
              <a:rPr lang="ar-SA" sz="2800" b="1" kern="0" dirty="0">
                <a:solidFill>
                  <a:schemeClr val="bg1"/>
                </a:solidFill>
                <a:latin typeface="Calibri" panose="020F0502020204030204" pitchFamily="34" charset="0"/>
                <a:cs typeface="Calibri" panose="020F0502020204030204" pitchFamily="34" charset="0"/>
              </a:rPr>
              <a:t>تطورات نظرية الاعتماد في عصر الإعلام الرقمي</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27077CC9-86FB-4632-5C73-07334C9BD640}"/>
              </a:ext>
            </a:extLst>
          </p:cNvPr>
          <p:cNvSpPr txBox="1"/>
          <p:nvPr/>
        </p:nvSpPr>
        <p:spPr>
          <a:xfrm>
            <a:off x="-1689529" y="229953"/>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5F4F0838-11D5-7982-1F2F-11659C24315E}"/>
              </a:ext>
            </a:extLst>
          </p:cNvPr>
          <p:cNvSpPr txBox="1"/>
          <p:nvPr/>
        </p:nvSpPr>
        <p:spPr>
          <a:xfrm>
            <a:off x="354184" y="1715804"/>
            <a:ext cx="11605204" cy="1341586"/>
          </a:xfrm>
          <a:prstGeom prst="rect">
            <a:avLst/>
          </a:prstGeom>
          <a:noFill/>
        </p:spPr>
        <p:txBody>
          <a:bodyPr wrap="square">
            <a:spAutoFit/>
          </a:bodyPr>
          <a:lstStyle/>
          <a:p>
            <a:pPr marL="0" marR="0" algn="just" rtl="1">
              <a:lnSpc>
                <a:spcPct val="115000"/>
              </a:lnSpc>
              <a:spcAft>
                <a:spcPts val="800"/>
              </a:spcAft>
            </a:pP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شهدت </a:t>
            </a:r>
            <a:r>
              <a:rPr lang="ar-SA" sz="2400" b="1" kern="0" dirty="0">
                <a:solidFill>
                  <a:srgbClr val="002060"/>
                </a:solidFill>
                <a:latin typeface="Calibri" panose="020F0502020204030204" pitchFamily="34" charset="0"/>
                <a:cs typeface="Calibri" panose="020F0502020204030204" pitchFamily="34" charset="0"/>
              </a:rPr>
              <a:t>نظرية الاعتماد على وسائل الإعلام </a:t>
            </a:r>
            <a:r>
              <a:rPr lang="ar-SA" sz="2400" kern="0" dirty="0">
                <a:solidFill>
                  <a:srgbClr val="002060"/>
                </a:solidFill>
                <a:latin typeface="Calibri" panose="020F0502020204030204" pitchFamily="34" charset="0"/>
                <a:cs typeface="Calibri" panose="020F0502020204030204" pitchFamily="34" charset="0"/>
              </a:rPr>
              <a:t>تحولات جوهرية مع دخول </a:t>
            </a:r>
            <a:r>
              <a:rPr lang="ar-SA" sz="2400" b="1" kern="0" dirty="0">
                <a:solidFill>
                  <a:srgbClr val="002060"/>
                </a:solidFill>
                <a:latin typeface="Calibri" panose="020F0502020204030204" pitchFamily="34" charset="0"/>
                <a:cs typeface="Calibri" panose="020F0502020204030204" pitchFamily="34" charset="0"/>
              </a:rPr>
              <a:t>الإعلام الرقمي والذكاء الاصطناعي </a:t>
            </a:r>
            <a:r>
              <a:rPr lang="ar-SA" sz="2400" kern="0" dirty="0">
                <a:solidFill>
                  <a:srgbClr val="002060"/>
                </a:solidFill>
                <a:latin typeface="Calibri" panose="020F0502020204030204" pitchFamily="34" charset="0"/>
                <a:cs typeface="Calibri" panose="020F0502020204030204" pitchFamily="34" charset="0"/>
              </a:rPr>
              <a:t>إلى المشهد الإعلامي، مما أدى إلى تغييرات عميقة في طبيعة العلاقة بين الجمهور ووسائل الإعلام. هذه التطورات تؤثر بشكل مباشر على نمط الاعتماد، مصادر المعلومات، وآليات التأثير الإعلامي</a:t>
            </a:r>
            <a:r>
              <a:rPr lang="en-US" sz="2400" kern="0" dirty="0">
                <a:solidFill>
                  <a:srgbClr val="002060"/>
                </a:solidFill>
                <a:latin typeface="Calibri" panose="020F0502020204030204" pitchFamily="34" charset="0"/>
                <a:cs typeface="Calibri" panose="020F0502020204030204" pitchFamily="34" charset="0"/>
              </a:rPr>
              <a:t>.</a:t>
            </a:r>
          </a:p>
        </p:txBody>
      </p:sp>
      <p:pic>
        <p:nvPicPr>
          <p:cNvPr id="5" name="Picture 4">
            <a:extLst>
              <a:ext uri="{FF2B5EF4-FFF2-40B4-BE49-F238E27FC236}">
                <a16:creationId xmlns:a16="http://schemas.microsoft.com/office/drawing/2014/main" id="{878914CA-EE24-61D4-258B-6D1895F19B90}"/>
              </a:ext>
            </a:extLst>
          </p:cNvPr>
          <p:cNvPicPr>
            <a:picLocks noChangeAspect="1"/>
          </p:cNvPicPr>
          <p:nvPr/>
        </p:nvPicPr>
        <p:blipFill>
          <a:blip r:embed="rId3"/>
          <a:stretch>
            <a:fillRect/>
          </a:stretch>
        </p:blipFill>
        <p:spPr>
          <a:xfrm>
            <a:off x="2197768" y="3189704"/>
            <a:ext cx="7796463" cy="36682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6211796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B26C1-9EFF-5C10-FFC0-A8544D614F2B}"/>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F35384F-5258-14C0-507A-588CB70E328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6F96A0DA-5CBF-6113-1007-8951AB3A86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8AFE2D4C-C078-7035-A71C-EB71B8BCFB7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10" name="TextBox 9">
            <a:extLst>
              <a:ext uri="{FF2B5EF4-FFF2-40B4-BE49-F238E27FC236}">
                <a16:creationId xmlns:a16="http://schemas.microsoft.com/office/drawing/2014/main" id="{7E9C6A32-62D8-8963-A099-A2E3A4426DDE}"/>
              </a:ext>
            </a:extLst>
          </p:cNvPr>
          <p:cNvSpPr txBox="1"/>
          <p:nvPr/>
        </p:nvSpPr>
        <p:spPr>
          <a:xfrm>
            <a:off x="3555327" y="3901002"/>
            <a:ext cx="8624493" cy="2410916"/>
          </a:xfrm>
          <a:prstGeom prst="rect">
            <a:avLst/>
          </a:prstGeom>
          <a:noFill/>
        </p:spPr>
        <p:txBody>
          <a:bodyPr wrap="square">
            <a:spAutoFit/>
          </a:bodyPr>
          <a:lstStyle/>
          <a:p>
            <a:pPr marR="0" lvl="0" algn="just" rtl="1">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آلية التأثير</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يعتمد الجمهور على </a:t>
            </a:r>
            <a:r>
              <a:rPr lang="ar-SA" sz="2400" b="1" kern="0" dirty="0">
                <a:solidFill>
                  <a:srgbClr val="002060"/>
                </a:solidFill>
                <a:latin typeface="Calibri" panose="020F0502020204030204" pitchFamily="34" charset="0"/>
                <a:cs typeface="Calibri" panose="020F0502020204030204" pitchFamily="34" charset="0"/>
              </a:rPr>
              <a:t>هؤلاء المؤثرين </a:t>
            </a:r>
            <a:r>
              <a:rPr lang="ar-SA" sz="2400" kern="0" dirty="0">
                <a:solidFill>
                  <a:srgbClr val="002060"/>
                </a:solidFill>
                <a:latin typeface="Calibri" panose="020F0502020204030204" pitchFamily="34" charset="0"/>
                <a:cs typeface="Calibri" panose="020F0502020204030204" pitchFamily="34" charset="0"/>
              </a:rPr>
              <a:t>لأنهم يمثلون نموذجًا أكثر قربًا وواقعية، ويتفاعلون معهم بشكل شخصي عبر منصات التواصل الاجتماعي، مما يعزز من قوة تأثيرهم ويزيد من درجة الاعتماد عليهم</a:t>
            </a:r>
            <a:r>
              <a:rPr lang="en-US" sz="2400" kern="0" dirty="0">
                <a:solidFill>
                  <a:srgbClr val="002060"/>
                </a:solidFill>
                <a:latin typeface="Calibri" panose="020F0502020204030204" pitchFamily="34" charset="0"/>
                <a:cs typeface="Calibri" panose="020F0502020204030204" pitchFamily="34" charset="0"/>
              </a:rPr>
              <a:t>.</a:t>
            </a:r>
          </a:p>
          <a:p>
            <a:pPr marR="0" lvl="0" algn="just" rtl="1">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أثر ذلك على نظرية الاعتماد</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هذا التحول يوسع مفهوم الاعتماد ليشمل العلاقات الشخصية المباشرة والمجتمعات الرقمية الصغيرة بدلاً من الاعتماد على مؤسسات كبيرة، مما يجعل الاعتماد أكثر تفردًا ومرونة</a:t>
            </a:r>
            <a:r>
              <a:rPr lang="en-US" sz="2400" kern="0" dirty="0">
                <a:solidFill>
                  <a:srgbClr val="002060"/>
                </a:solidFill>
                <a:latin typeface="Calibri" panose="020F0502020204030204" pitchFamily="34" charset="0"/>
                <a:cs typeface="Calibri" panose="020F0502020204030204" pitchFamily="34" charset="0"/>
              </a:rPr>
              <a:t>.</a:t>
            </a:r>
          </a:p>
        </p:txBody>
      </p:sp>
      <p:sp>
        <p:nvSpPr>
          <p:cNvPr id="3" name="Rectangle 2">
            <a:extLst>
              <a:ext uri="{FF2B5EF4-FFF2-40B4-BE49-F238E27FC236}">
                <a16:creationId xmlns:a16="http://schemas.microsoft.com/office/drawing/2014/main" id="{8D99034F-150B-1C99-5607-2E9CCB78A9DC}"/>
              </a:ext>
            </a:extLst>
          </p:cNvPr>
          <p:cNvSpPr/>
          <p:nvPr/>
        </p:nvSpPr>
        <p:spPr>
          <a:xfrm>
            <a:off x="7997865" y="1362215"/>
            <a:ext cx="4029338" cy="499622"/>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lnSpc>
                <a:spcPct val="115000"/>
              </a:lnSpc>
              <a:spcAft>
                <a:spcPts val="800"/>
              </a:spcAft>
            </a:pPr>
            <a:r>
              <a:rPr lang="ar-EG" sz="2400" b="1" kern="0" dirty="0">
                <a:solidFill>
                  <a:schemeClr val="bg1"/>
                </a:solidFill>
                <a:latin typeface="Calibri" panose="020F0502020204030204" pitchFamily="34" charset="0"/>
                <a:cs typeface="+mj-cs"/>
              </a:rPr>
              <a:t>1</a:t>
            </a:r>
            <a:r>
              <a:rPr lang="ar-EG" sz="2800" kern="0" dirty="0">
                <a:solidFill>
                  <a:schemeClr val="bg1"/>
                </a:solidFill>
                <a:latin typeface="Calibri" panose="020F0502020204030204" pitchFamily="34" charset="0"/>
                <a:cs typeface="Calibri" panose="020F0502020204030204" pitchFamily="34" charset="0"/>
              </a:rPr>
              <a:t>. </a:t>
            </a:r>
            <a:r>
              <a:rPr lang="ar-SA" sz="2400" b="1" kern="0" dirty="0">
                <a:solidFill>
                  <a:schemeClr val="bg1"/>
                </a:solidFill>
                <a:latin typeface="Calibri" panose="020F0502020204030204" pitchFamily="34" charset="0"/>
                <a:cs typeface="Calibri" panose="020F0502020204030204" pitchFamily="34" charset="0"/>
              </a:rPr>
              <a:t>ظهور المؤثرين</a:t>
            </a:r>
            <a:r>
              <a:rPr lang="ar-EG" sz="2400" b="1" kern="0" dirty="0">
                <a:solidFill>
                  <a:schemeClr val="bg1"/>
                </a:solidFill>
                <a:latin typeface="Calibri" panose="020F0502020204030204" pitchFamily="34" charset="0"/>
                <a:cs typeface="Calibri" panose="020F0502020204030204" pitchFamily="34" charset="0"/>
              </a:rPr>
              <a:t> </a:t>
            </a:r>
            <a:r>
              <a:rPr lang="en-US" sz="2400" b="1" kern="0" dirty="0">
                <a:solidFill>
                  <a:schemeClr val="bg1"/>
                </a:solidFill>
                <a:latin typeface="Calibri" panose="020F0502020204030204" pitchFamily="34" charset="0"/>
                <a:cs typeface="Calibri" panose="020F0502020204030204" pitchFamily="34" charset="0"/>
              </a:rPr>
              <a:t> </a:t>
            </a:r>
            <a:r>
              <a:rPr lang="en-US" sz="2400" b="1" kern="0" dirty="0">
                <a:solidFill>
                  <a:schemeClr val="bg1"/>
                </a:solidFill>
                <a:latin typeface="Times New Roman" panose="02020603050405020304" pitchFamily="18" charset="0"/>
                <a:cs typeface="Times New Roman" panose="02020603050405020304" pitchFamily="18" charset="0"/>
              </a:rPr>
              <a:t>Influencers</a:t>
            </a:r>
            <a:r>
              <a:rPr lang="ar-EG" sz="2400" b="1" kern="0" dirty="0">
                <a:solidFill>
                  <a:srgbClr val="002060"/>
                </a:solidFill>
                <a:latin typeface="Calibri" panose="020F0502020204030204" pitchFamily="34" charset="0"/>
                <a:cs typeface="Calibri" panose="020F0502020204030204" pitchFamily="34" charset="0"/>
              </a:rPr>
              <a:t> </a:t>
            </a:r>
            <a:r>
              <a:rPr lang="ar-EG" sz="2800" b="1" kern="0" dirty="0">
                <a:solidFill>
                  <a:srgbClr val="002060"/>
                </a:solidFill>
                <a:latin typeface="Calibri" panose="020F0502020204030204" pitchFamily="34" charset="0"/>
                <a:cs typeface="Calibri" panose="020F0502020204030204" pitchFamily="34" charset="0"/>
              </a:rPr>
              <a:t>  </a:t>
            </a:r>
            <a:endParaRPr lang="en-US" sz="2800" kern="0" dirty="0">
              <a:solidFill>
                <a:srgbClr val="002060"/>
              </a:solidFill>
              <a:latin typeface="Calibri" panose="020F0502020204030204" pitchFamily="34" charset="0"/>
              <a:cs typeface="Calibri" panose="020F0502020204030204" pitchFamily="34" charset="0"/>
            </a:endParaRPr>
          </a:p>
        </p:txBody>
      </p:sp>
      <p:sp>
        <p:nvSpPr>
          <p:cNvPr id="4" name="Rectangle: Rounded Corners 3">
            <a:extLst>
              <a:ext uri="{FF2B5EF4-FFF2-40B4-BE49-F238E27FC236}">
                <a16:creationId xmlns:a16="http://schemas.microsoft.com/office/drawing/2014/main" id="{E08992EC-CE7E-5425-8E5C-09E4DB0F461C}"/>
              </a:ext>
            </a:extLst>
          </p:cNvPr>
          <p:cNvSpPr/>
          <p:nvPr/>
        </p:nvSpPr>
        <p:spPr>
          <a:xfrm>
            <a:off x="126477" y="799965"/>
            <a:ext cx="11681543" cy="499622"/>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 </a:t>
            </a:r>
            <a:r>
              <a:rPr lang="ar-SA" sz="2800" b="1" kern="0" dirty="0">
                <a:solidFill>
                  <a:schemeClr val="bg1"/>
                </a:solidFill>
                <a:latin typeface="Calibri" panose="020F0502020204030204" pitchFamily="34" charset="0"/>
                <a:cs typeface="Calibri" panose="020F0502020204030204" pitchFamily="34" charset="0"/>
              </a:rPr>
              <a:t>تطورات نظرية الاعتماد في عصر الإعلام الرقمي</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3213F805-5839-80B7-2A11-D0754E6E98C4}"/>
              </a:ext>
            </a:extLst>
          </p:cNvPr>
          <p:cNvSpPr txBox="1"/>
          <p:nvPr/>
        </p:nvSpPr>
        <p:spPr>
          <a:xfrm>
            <a:off x="-1689529" y="229953"/>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12" name="TextBox 11">
            <a:extLst>
              <a:ext uri="{FF2B5EF4-FFF2-40B4-BE49-F238E27FC236}">
                <a16:creationId xmlns:a16="http://schemas.microsoft.com/office/drawing/2014/main" id="{49C3B8C5-828A-FDAD-5851-A53D0619E54C}"/>
              </a:ext>
            </a:extLst>
          </p:cNvPr>
          <p:cNvSpPr txBox="1"/>
          <p:nvPr/>
        </p:nvSpPr>
        <p:spPr>
          <a:xfrm>
            <a:off x="3441030" y="1980942"/>
            <a:ext cx="8624492" cy="1938992"/>
          </a:xfrm>
          <a:prstGeom prst="rect">
            <a:avLst/>
          </a:prstGeom>
          <a:noFill/>
        </p:spPr>
        <p:txBody>
          <a:bodyPr wrap="square">
            <a:spAutoFit/>
          </a:bodyPr>
          <a:lstStyle/>
          <a:p>
            <a:pPr marR="0" algn="just" rtl="1">
              <a:spcAft>
                <a:spcPts val="800"/>
              </a:spcAft>
            </a:pPr>
            <a:r>
              <a:rPr lang="ar-EG" sz="18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التحول في مصادر الاعتماد</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في </a:t>
            </a:r>
            <a:r>
              <a:rPr lang="ar-SA" sz="2400" b="1" kern="0" dirty="0">
                <a:solidFill>
                  <a:srgbClr val="002060"/>
                </a:solidFill>
                <a:latin typeface="Calibri" panose="020F0502020204030204" pitchFamily="34" charset="0"/>
                <a:cs typeface="Calibri" panose="020F0502020204030204" pitchFamily="34" charset="0"/>
              </a:rPr>
              <a:t>الإعلام التقليدي</a:t>
            </a:r>
            <a:r>
              <a:rPr lang="ar-SA" sz="2400" kern="0" dirty="0">
                <a:solidFill>
                  <a:srgbClr val="002060"/>
                </a:solidFill>
                <a:latin typeface="Calibri" panose="020F0502020204030204" pitchFamily="34" charset="0"/>
                <a:cs typeface="Calibri" panose="020F0502020204030204" pitchFamily="34" charset="0"/>
              </a:rPr>
              <a:t>، كان الجمهور يعتمد بشكل أساسي </a:t>
            </a:r>
            <a:r>
              <a:rPr lang="ar-SA" sz="2400" b="1" kern="0" dirty="0">
                <a:solidFill>
                  <a:srgbClr val="002060"/>
                </a:solidFill>
                <a:latin typeface="Calibri" panose="020F0502020204030204" pitchFamily="34" charset="0"/>
                <a:cs typeface="Calibri" panose="020F0502020204030204" pitchFamily="34" charset="0"/>
              </a:rPr>
              <a:t>على المؤسسات الإعلامية الرسمية مثل القنوات التلفزيونية</a:t>
            </a:r>
            <a:r>
              <a:rPr lang="ar-SA" sz="2400" kern="0" dirty="0">
                <a:solidFill>
                  <a:srgbClr val="002060"/>
                </a:solidFill>
                <a:latin typeface="Calibri" panose="020F0502020204030204" pitchFamily="34" charset="0"/>
                <a:cs typeface="Calibri" panose="020F0502020204030204" pitchFamily="34" charset="0"/>
              </a:rPr>
              <a:t>، الصحف، والإذاعات. أما </a:t>
            </a:r>
            <a:r>
              <a:rPr lang="ar-SA" sz="2400" b="1" kern="0" dirty="0">
                <a:solidFill>
                  <a:srgbClr val="002060"/>
                </a:solidFill>
                <a:latin typeface="Calibri" panose="020F0502020204030204" pitchFamily="34" charset="0"/>
                <a:cs typeface="Calibri" panose="020F0502020204030204" pitchFamily="34" charset="0"/>
              </a:rPr>
              <a:t>في العصر الرقمي</a:t>
            </a:r>
            <a:r>
              <a:rPr lang="ar-SA" sz="2400" kern="0" dirty="0">
                <a:solidFill>
                  <a:srgbClr val="002060"/>
                </a:solidFill>
                <a:latin typeface="Calibri" panose="020F0502020204030204" pitchFamily="34" charset="0"/>
                <a:cs typeface="Calibri" panose="020F0502020204030204" pitchFamily="34" charset="0"/>
              </a:rPr>
              <a:t>، فقد برز دور أفراد محددين يُطلق عليهم "</a:t>
            </a:r>
            <a:r>
              <a:rPr lang="ar-SA" sz="2400" b="1" kern="0" dirty="0">
                <a:solidFill>
                  <a:srgbClr val="002060"/>
                </a:solidFill>
                <a:latin typeface="Calibri" panose="020F0502020204030204" pitchFamily="34" charset="0"/>
                <a:cs typeface="Calibri" panose="020F0502020204030204" pitchFamily="34" charset="0"/>
              </a:rPr>
              <a:t>المؤثرون</a:t>
            </a:r>
            <a:r>
              <a:rPr lang="ar-SA" sz="2400" kern="0" dirty="0">
                <a:solidFill>
                  <a:srgbClr val="002060"/>
                </a:solidFill>
                <a:latin typeface="Calibri" panose="020F0502020204030204" pitchFamily="34" charset="0"/>
                <a:cs typeface="Calibri" panose="020F0502020204030204" pitchFamily="34" charset="0"/>
              </a:rPr>
              <a:t>" الذين يتمتعون بقدرة عالية على التأثير في جمهورهم، سواء في مجالات الموضة، التغذية، السياسة أو غيرها</a:t>
            </a:r>
            <a:r>
              <a:rPr lang="en-US" sz="2400" kern="0" dirty="0">
                <a:solidFill>
                  <a:srgbClr val="002060"/>
                </a:solidFill>
                <a:latin typeface="Calibri" panose="020F0502020204030204" pitchFamily="34" charset="0"/>
                <a:cs typeface="Calibri" panose="020F0502020204030204" pitchFamily="34" charset="0"/>
              </a:rPr>
              <a:t>.</a:t>
            </a:r>
            <a:endParaRPr lang="ar-EG" sz="2400" kern="0" dirty="0">
              <a:solidFill>
                <a:srgbClr val="002060"/>
              </a:solidFill>
              <a:latin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3B6D6B24-43D4-F73C-DA19-7AFD21FD8A98}"/>
              </a:ext>
            </a:extLst>
          </p:cNvPr>
          <p:cNvPicPr>
            <a:picLocks noChangeAspect="1"/>
          </p:cNvPicPr>
          <p:nvPr/>
        </p:nvPicPr>
        <p:blipFill>
          <a:blip r:embed="rId3"/>
          <a:stretch>
            <a:fillRect/>
          </a:stretch>
        </p:blipFill>
        <p:spPr>
          <a:xfrm>
            <a:off x="126477" y="1475596"/>
            <a:ext cx="3314553" cy="51524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8976326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D6308-90ED-243A-115B-D11F13CC477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4617AE4-54A8-6A1D-B559-B34B6F2C7A8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E818608-D938-436B-8C61-E859A0C579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A9967F64-92D3-7648-134F-F8D798B75A2A}"/>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8" name="Rectangle 7">
            <a:extLst>
              <a:ext uri="{FF2B5EF4-FFF2-40B4-BE49-F238E27FC236}">
                <a16:creationId xmlns:a16="http://schemas.microsoft.com/office/drawing/2014/main" id="{B8B5C1AF-4488-7CFC-04E5-2CA8B4D87759}"/>
              </a:ext>
            </a:extLst>
          </p:cNvPr>
          <p:cNvSpPr/>
          <p:nvPr/>
        </p:nvSpPr>
        <p:spPr>
          <a:xfrm>
            <a:off x="6894095" y="1567306"/>
            <a:ext cx="5297905" cy="708770"/>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kern="0" dirty="0">
                <a:solidFill>
                  <a:schemeClr val="bg1"/>
                </a:solidFill>
                <a:latin typeface="Calibri" panose="020F0502020204030204" pitchFamily="34" charset="0"/>
                <a:cs typeface="+mj-cs"/>
              </a:rPr>
              <a:t>2</a:t>
            </a:r>
            <a:r>
              <a:rPr lang="ar-EG" sz="28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الخوارزميات والذكاء الاصطناعي</a:t>
            </a:r>
            <a:endParaRPr lang="en-US" sz="2400" b="1" kern="0" dirty="0">
              <a:solidFill>
                <a:schemeClr val="bg1"/>
              </a:solidFill>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C6315C5B-6901-DCE9-939D-CE1DB507C232}"/>
              </a:ext>
            </a:extLst>
          </p:cNvPr>
          <p:cNvSpPr txBox="1"/>
          <p:nvPr/>
        </p:nvSpPr>
        <p:spPr>
          <a:xfrm>
            <a:off x="-1689529" y="229953"/>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4" name="Rectangle: Rounded Corners 3">
            <a:extLst>
              <a:ext uri="{FF2B5EF4-FFF2-40B4-BE49-F238E27FC236}">
                <a16:creationId xmlns:a16="http://schemas.microsoft.com/office/drawing/2014/main" id="{0E31F57A-C02B-C6BB-395B-E916C0534B11}"/>
              </a:ext>
            </a:extLst>
          </p:cNvPr>
          <p:cNvSpPr/>
          <p:nvPr/>
        </p:nvSpPr>
        <p:spPr>
          <a:xfrm>
            <a:off x="920562" y="787856"/>
            <a:ext cx="10533502"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 </a:t>
            </a:r>
            <a:r>
              <a:rPr lang="ar-SA" sz="2800" b="1" kern="0" dirty="0">
                <a:solidFill>
                  <a:schemeClr val="bg1"/>
                </a:solidFill>
                <a:latin typeface="Calibri" panose="020F0502020204030204" pitchFamily="34" charset="0"/>
                <a:cs typeface="Calibri" panose="020F0502020204030204" pitchFamily="34" charset="0"/>
              </a:rPr>
              <a:t>تطورات نظرية الاعتماد في عصر الإعلام الرقمي</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9BD45C10-A468-D731-B6F9-D16CA28507BA}"/>
              </a:ext>
            </a:extLst>
          </p:cNvPr>
          <p:cNvSpPr txBox="1"/>
          <p:nvPr/>
        </p:nvSpPr>
        <p:spPr>
          <a:xfrm>
            <a:off x="3775766" y="4334406"/>
            <a:ext cx="8289757" cy="2293641"/>
          </a:xfrm>
          <a:prstGeom prst="rect">
            <a:avLst/>
          </a:prstGeom>
          <a:noFill/>
        </p:spPr>
        <p:txBody>
          <a:bodyPr wrap="square">
            <a:spAutoFit/>
          </a:bodyPr>
          <a:lstStyle/>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الاعتماد الخفي والمستهدف</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هذا </a:t>
            </a:r>
            <a:r>
              <a:rPr lang="ar-SA" sz="2400" b="1" kern="0" dirty="0">
                <a:solidFill>
                  <a:srgbClr val="002060"/>
                </a:solidFill>
                <a:latin typeface="Calibri" panose="020F0502020204030204" pitchFamily="34" charset="0"/>
                <a:cs typeface="Calibri" panose="020F0502020204030204" pitchFamily="34" charset="0"/>
              </a:rPr>
              <a:t>التخصيص الدقيق للمحتوى </a:t>
            </a:r>
            <a:r>
              <a:rPr lang="ar-SA" sz="2400" kern="0" dirty="0">
                <a:solidFill>
                  <a:srgbClr val="002060"/>
                </a:solidFill>
                <a:latin typeface="Calibri" panose="020F0502020204030204" pitchFamily="34" charset="0"/>
                <a:cs typeface="Calibri" panose="020F0502020204030204" pitchFamily="34" charset="0"/>
              </a:rPr>
              <a:t>يخلق شكلًا من أشكال الاعتماد "الخفي" حيث يصبح المستخدم معتمدًا على ما تقترحه المنصة دون وعي كامل أو نقد مسبق للمحتوى</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انعكاسات هذا الاعتماد</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يزيد من احتمالية بقاء المستخدم في دائرة المحتوى الذي يتفق مع ميوله، مما </a:t>
            </a:r>
            <a:r>
              <a:rPr lang="ar-SA" sz="2400" b="1" kern="0" dirty="0">
                <a:solidFill>
                  <a:srgbClr val="002060"/>
                </a:solidFill>
                <a:latin typeface="Calibri" panose="020F0502020204030204" pitchFamily="34" charset="0"/>
                <a:cs typeface="Calibri" panose="020F0502020204030204" pitchFamily="34" charset="0"/>
              </a:rPr>
              <a:t>يعزز الاعتماد</a:t>
            </a:r>
            <a:r>
              <a:rPr lang="ar-SA" sz="2400" kern="0" dirty="0">
                <a:solidFill>
                  <a:srgbClr val="002060"/>
                </a:solidFill>
                <a:latin typeface="Calibri" panose="020F0502020204030204" pitchFamily="34" charset="0"/>
                <a:cs typeface="Calibri" panose="020F0502020204030204" pitchFamily="34" charset="0"/>
              </a:rPr>
              <a:t> لكنه قد يقوده إلى تضييق أفقه المعرفي</a:t>
            </a:r>
            <a:r>
              <a:rPr lang="en-US" sz="2400" kern="0" dirty="0">
                <a:solidFill>
                  <a:srgbClr val="002060"/>
                </a:solidFill>
                <a:latin typeface="Calibri" panose="020F0502020204030204" pitchFamily="34" charset="0"/>
                <a:cs typeface="Calibri" panose="020F0502020204030204" pitchFamily="34" charset="0"/>
              </a:rPr>
              <a:t>.</a:t>
            </a:r>
          </a:p>
        </p:txBody>
      </p:sp>
      <p:sp>
        <p:nvSpPr>
          <p:cNvPr id="15" name="TextBox 14">
            <a:extLst>
              <a:ext uri="{FF2B5EF4-FFF2-40B4-BE49-F238E27FC236}">
                <a16:creationId xmlns:a16="http://schemas.microsoft.com/office/drawing/2014/main" id="{C4C80C68-41B5-9A40-9F40-BCC2356632D8}"/>
              </a:ext>
            </a:extLst>
          </p:cNvPr>
          <p:cNvSpPr txBox="1"/>
          <p:nvPr/>
        </p:nvSpPr>
        <p:spPr>
          <a:xfrm>
            <a:off x="3609474" y="2465009"/>
            <a:ext cx="8456049" cy="1766317"/>
          </a:xfrm>
          <a:prstGeom prst="rect">
            <a:avLst/>
          </a:prstGeom>
          <a:noFill/>
        </p:spPr>
        <p:txBody>
          <a:bodyPr wrap="square">
            <a:spAutoFit/>
          </a:bodyPr>
          <a:lstStyle/>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a:t>
            </a:r>
            <a:r>
              <a:rPr lang="ar-SA" sz="2400" b="1" kern="0" dirty="0">
                <a:solidFill>
                  <a:srgbClr val="002060"/>
                </a:solidFill>
                <a:latin typeface="Calibri" panose="020F0502020204030204" pitchFamily="34" charset="0"/>
                <a:cs typeface="Calibri" panose="020F0502020204030204" pitchFamily="34" charset="0"/>
              </a:rPr>
              <a:t>تشكيل المحتوى حسب التفضيلات</a:t>
            </a:r>
            <a:r>
              <a:rPr lang="en-US" sz="2400" kern="0" dirty="0">
                <a:solidFill>
                  <a:srgbClr val="002060"/>
                </a:solidFill>
                <a:latin typeface="Calibri" panose="020F0502020204030204" pitchFamily="34" charset="0"/>
                <a:cs typeface="Calibri" panose="020F0502020204030204" pitchFamily="34" charset="0"/>
              </a:rPr>
              <a:t>:</a:t>
            </a:r>
            <a:r>
              <a:rPr lang="ar-EG" sz="2400"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لا يُعرض للمستخدمين المحتوى بشكل عشوائي كما في الإعلام التقليدي، بل تقوم </a:t>
            </a:r>
            <a:r>
              <a:rPr lang="ar-SA" sz="2400" b="1" kern="0" dirty="0">
                <a:solidFill>
                  <a:srgbClr val="002060"/>
                </a:solidFill>
                <a:latin typeface="Calibri" panose="020F0502020204030204" pitchFamily="34" charset="0"/>
                <a:cs typeface="Calibri" panose="020F0502020204030204" pitchFamily="34" charset="0"/>
              </a:rPr>
              <a:t>خوارزميات الذكاء الاصطناعي </a:t>
            </a:r>
            <a:r>
              <a:rPr lang="ar-SA" sz="2400" kern="0" dirty="0">
                <a:solidFill>
                  <a:srgbClr val="002060"/>
                </a:solidFill>
                <a:latin typeface="Calibri" panose="020F0502020204030204" pitchFamily="34" charset="0"/>
                <a:cs typeface="Calibri" panose="020F0502020204030204" pitchFamily="34" charset="0"/>
              </a:rPr>
              <a:t>بجمع بيانات عن تفضيلات وسلوكيات المستخدمين (مثل ما يشاهدونه، يقرؤونه، أو يتفاعلون معه) لتقديم محتوى مخصص يلبي اهتماماتهم</a:t>
            </a:r>
            <a:r>
              <a:rPr lang="en-US" sz="2400" kern="0" dirty="0">
                <a:solidFill>
                  <a:srgbClr val="002060"/>
                </a:solidFill>
                <a:latin typeface="Calibri" panose="020F0502020204030204" pitchFamily="34" charset="0"/>
                <a:cs typeface="Calibri" panose="020F0502020204030204" pitchFamily="34" charset="0"/>
              </a:rPr>
              <a:t>.</a:t>
            </a:r>
          </a:p>
        </p:txBody>
      </p:sp>
      <p:pic>
        <p:nvPicPr>
          <p:cNvPr id="2" name="Picture 1">
            <a:extLst>
              <a:ext uri="{FF2B5EF4-FFF2-40B4-BE49-F238E27FC236}">
                <a16:creationId xmlns:a16="http://schemas.microsoft.com/office/drawing/2014/main" id="{AD98BFA8-2547-08D1-D39C-77889EC06005}"/>
              </a:ext>
            </a:extLst>
          </p:cNvPr>
          <p:cNvPicPr>
            <a:picLocks noChangeAspect="1"/>
          </p:cNvPicPr>
          <p:nvPr/>
        </p:nvPicPr>
        <p:blipFill>
          <a:blip r:embed="rId3"/>
          <a:stretch>
            <a:fillRect/>
          </a:stretch>
        </p:blipFill>
        <p:spPr>
          <a:xfrm>
            <a:off x="83738" y="1660001"/>
            <a:ext cx="3525736" cy="47872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022467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0E8129-9299-4391-4C84-86977B35CFA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3E73735-97F7-4364-1E1E-5F149D469A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20221BDB-A526-404C-639E-B6A0E0FAEC82}"/>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8" name="Rectangle 7">
            <a:extLst>
              <a:ext uri="{FF2B5EF4-FFF2-40B4-BE49-F238E27FC236}">
                <a16:creationId xmlns:a16="http://schemas.microsoft.com/office/drawing/2014/main" id="{9123B49C-4C8D-4F8F-9621-8D42F1A56901}"/>
              </a:ext>
            </a:extLst>
          </p:cNvPr>
          <p:cNvSpPr/>
          <p:nvPr/>
        </p:nvSpPr>
        <p:spPr>
          <a:xfrm>
            <a:off x="6773779" y="1660667"/>
            <a:ext cx="5291744" cy="708770"/>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dirty="0">
                <a:latin typeface="Times New Roman" panose="02020603050405020304" pitchFamily="18" charset="0"/>
                <a:cs typeface="Times New Roman" panose="02020603050405020304" pitchFamily="18" charset="0"/>
              </a:rPr>
              <a:t>3</a:t>
            </a:r>
            <a:r>
              <a:rPr lang="ar-EG" sz="2800" dirty="0">
                <a:latin typeface="Times New Roman" panose="02020603050405020304" pitchFamily="18" charset="0"/>
                <a:cs typeface="Times New Roman" panose="02020603050405020304" pitchFamily="18" charset="0"/>
              </a:rPr>
              <a:t>. </a:t>
            </a:r>
            <a:r>
              <a:rPr lang="ar-EG" sz="2400" b="1" kern="0" dirty="0">
                <a:solidFill>
                  <a:schemeClr val="bg1"/>
                </a:solidFill>
                <a:latin typeface="Calibri" panose="020F0502020204030204" pitchFamily="34" charset="0"/>
                <a:cs typeface="Calibri" panose="020F0502020204030204" pitchFamily="34" charset="0"/>
              </a:rPr>
              <a:t>إعلام المواطن  </a:t>
            </a:r>
            <a:r>
              <a:rPr lang="en-US" sz="2400" b="1" dirty="0">
                <a:latin typeface="Times New Roman" panose="02020603050405020304" pitchFamily="18" charset="0"/>
                <a:cs typeface="Times New Roman" panose="02020603050405020304" pitchFamily="18" charset="0"/>
              </a:rPr>
              <a:t>Citizen Journalism </a:t>
            </a:r>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1DC8D3E0-CB03-5D59-73E1-6148937423E9}"/>
              </a:ext>
            </a:extLst>
          </p:cNvPr>
          <p:cNvSpPr txBox="1"/>
          <p:nvPr/>
        </p:nvSpPr>
        <p:spPr>
          <a:xfrm>
            <a:off x="-1689529" y="229953"/>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4" name="Rectangle: Rounded Corners 3">
            <a:extLst>
              <a:ext uri="{FF2B5EF4-FFF2-40B4-BE49-F238E27FC236}">
                <a16:creationId xmlns:a16="http://schemas.microsoft.com/office/drawing/2014/main" id="{E3321C16-0C46-FF2C-4DB1-08693A3C1461}"/>
              </a:ext>
            </a:extLst>
          </p:cNvPr>
          <p:cNvSpPr/>
          <p:nvPr/>
        </p:nvSpPr>
        <p:spPr>
          <a:xfrm>
            <a:off x="1269478" y="844617"/>
            <a:ext cx="10533502"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 </a:t>
            </a:r>
            <a:r>
              <a:rPr lang="ar-SA" sz="2800" b="1" kern="0" dirty="0">
                <a:solidFill>
                  <a:schemeClr val="bg1"/>
                </a:solidFill>
                <a:latin typeface="Calibri" panose="020F0502020204030204" pitchFamily="34" charset="0"/>
                <a:cs typeface="Calibri" panose="020F0502020204030204" pitchFamily="34" charset="0"/>
              </a:rPr>
              <a:t>تطورات نظرية الاعتماد في عصر الإعلام الرقمي</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4C655BF5-7013-2106-3DB8-44762B8718A0}"/>
              </a:ext>
            </a:extLst>
          </p:cNvPr>
          <p:cNvSpPr txBox="1"/>
          <p:nvPr/>
        </p:nvSpPr>
        <p:spPr>
          <a:xfrm>
            <a:off x="4018547" y="2519233"/>
            <a:ext cx="8173453" cy="3670428"/>
          </a:xfrm>
          <a:prstGeom prst="rect">
            <a:avLst/>
          </a:prstGeom>
          <a:noFill/>
        </p:spPr>
        <p:txBody>
          <a:bodyPr wrap="square">
            <a:spAutoFit/>
          </a:bodyPr>
          <a:lstStyle/>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تحول في مصادر المعلومات</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أصبح الأفراد العاديون، عبر هواتفهم الذكية ومنصات التواصل، قادرين على نقل الأخبار وتقديم التغطية اللحظية للأحداث الفجائية، مثل الاحتجاجات أو الكوارث</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تغيير في العلاقة الإعلامية التقليدية</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لم ي</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عد الاعتماد منصبًا فقط على المؤسسات الإعلامية، بل توسع ليشمل المصادر الشعبية، مما يعكس طبيعة أكثر تنوعًا وديناميكية في تدفق المعلومات</a:t>
            </a:r>
            <a:r>
              <a:rPr lang="en-US" sz="2400" kern="0" dirty="0">
                <a:solidFill>
                  <a:srgbClr val="002060"/>
                </a:solidFill>
                <a:latin typeface="Calibri" panose="020F0502020204030204" pitchFamily="34" charset="0"/>
                <a:cs typeface="Calibri" panose="020F0502020204030204" pitchFamily="34" charset="0"/>
              </a:rPr>
              <a:t>.</a:t>
            </a:r>
          </a:p>
          <a:p>
            <a:pPr marR="0" lvl="0" algn="just" rtl="1">
              <a:lnSpc>
                <a:spcPct val="115000"/>
              </a:lnSpc>
              <a:spcAft>
                <a:spcPts val="800"/>
              </a:spcAft>
              <a:buSzPts val="1000"/>
              <a:tabLst>
                <a:tab pos="457200" algn="l"/>
              </a:tabLst>
            </a:pPr>
            <a:r>
              <a:rPr lang="ar-EG" sz="2400" b="1" kern="0" dirty="0">
                <a:solidFill>
                  <a:srgbClr val="002060"/>
                </a:solidFill>
                <a:latin typeface="Calibri" panose="020F0502020204030204" pitchFamily="34" charset="0"/>
                <a:cs typeface="Calibri" panose="020F0502020204030204" pitchFamily="34" charset="0"/>
              </a:rPr>
              <a:t>- </a:t>
            </a:r>
            <a:r>
              <a:rPr lang="ar-SA" sz="2400" b="1" kern="0" dirty="0">
                <a:solidFill>
                  <a:srgbClr val="002060"/>
                </a:solidFill>
                <a:latin typeface="Calibri" panose="020F0502020204030204" pitchFamily="34" charset="0"/>
                <a:cs typeface="Calibri" panose="020F0502020204030204" pitchFamily="34" charset="0"/>
              </a:rPr>
              <a:t>أهمية إعلام المواطن</a:t>
            </a:r>
            <a:r>
              <a:rPr lang="en-US" sz="2400" b="1" kern="0" dirty="0">
                <a:solidFill>
                  <a:srgbClr val="002060"/>
                </a:solidFill>
                <a:latin typeface="Calibri" panose="020F0502020204030204" pitchFamily="34" charset="0"/>
                <a:cs typeface="Calibri" panose="020F0502020204030204" pitchFamily="34" charset="0"/>
              </a:rPr>
              <a:t>:</a:t>
            </a:r>
            <a:r>
              <a:rPr lang="ar-EG" sz="2400" b="1" kern="0" dirty="0">
                <a:solidFill>
                  <a:srgbClr val="002060"/>
                </a:solidFill>
                <a:latin typeface="Calibri" panose="020F0502020204030204" pitchFamily="34" charset="0"/>
                <a:cs typeface="Calibri" panose="020F0502020204030204" pitchFamily="34" charset="0"/>
              </a:rPr>
              <a:t> </a:t>
            </a:r>
            <a:r>
              <a:rPr lang="ar-SA" sz="2400" kern="0" dirty="0">
                <a:solidFill>
                  <a:srgbClr val="002060"/>
                </a:solidFill>
                <a:latin typeface="Calibri" panose="020F0502020204030204" pitchFamily="34" charset="0"/>
                <a:cs typeface="Calibri" panose="020F0502020204030204" pitchFamily="34" charset="0"/>
              </a:rPr>
              <a:t>يزيد من سرعة وصول المعلومات لكنه ي</a:t>
            </a:r>
            <a:r>
              <a:rPr lang="ar-EG" sz="2400" kern="0" dirty="0">
                <a:solidFill>
                  <a:srgbClr val="002060"/>
                </a:solidFill>
                <a:latin typeface="Calibri" panose="020F0502020204030204" pitchFamily="34" charset="0"/>
                <a:cs typeface="Calibri" panose="020F0502020204030204" pitchFamily="34" charset="0"/>
              </a:rPr>
              <a:t>ُ</a:t>
            </a:r>
            <a:r>
              <a:rPr lang="ar-SA" sz="2400" kern="0" dirty="0">
                <a:solidFill>
                  <a:srgbClr val="002060"/>
                </a:solidFill>
                <a:latin typeface="Calibri" panose="020F0502020204030204" pitchFamily="34" charset="0"/>
                <a:cs typeface="Calibri" panose="020F0502020204030204" pitchFamily="34" charset="0"/>
              </a:rPr>
              <a:t>ثير أيضًا تحديات التحقق والدقة، ما يستدعي من الجمهور مهارات نقدية أعلى</a:t>
            </a:r>
            <a:r>
              <a:rPr lang="en-US" sz="18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A567E4AD-168B-7FE6-3D36-F57FCB1E245E}"/>
              </a:ext>
            </a:extLst>
          </p:cNvPr>
          <p:cNvPicPr>
            <a:picLocks noChangeAspect="1"/>
          </p:cNvPicPr>
          <p:nvPr/>
        </p:nvPicPr>
        <p:blipFill>
          <a:blip r:embed="rId3"/>
          <a:stretch>
            <a:fillRect/>
          </a:stretch>
        </p:blipFill>
        <p:spPr>
          <a:xfrm>
            <a:off x="126478" y="1762481"/>
            <a:ext cx="3892070" cy="48655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6512188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F323D-0CCE-F318-A75D-B9738C189B4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2DA7387-F80A-CB2C-EE05-F5772423B8B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46ED8FC5-C457-58B6-694E-F48299A129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A6ECA1A3-A87B-1A37-78F1-D03B55859925}"/>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9" name="Rectangle 8">
            <a:extLst>
              <a:ext uri="{FF2B5EF4-FFF2-40B4-BE49-F238E27FC236}">
                <a16:creationId xmlns:a16="http://schemas.microsoft.com/office/drawing/2014/main" id="{C8577F19-78A2-A7D8-5A81-4794CBD5137B}"/>
              </a:ext>
            </a:extLst>
          </p:cNvPr>
          <p:cNvSpPr/>
          <p:nvPr/>
        </p:nvSpPr>
        <p:spPr>
          <a:xfrm>
            <a:off x="5903349" y="1711951"/>
            <a:ext cx="6162174" cy="708770"/>
          </a:xfrm>
          <a:prstGeom prst="rect">
            <a:avLst/>
          </a:prstGeom>
          <a:solidFill>
            <a:srgbClr val="C0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dirty="0">
                <a:latin typeface="Times New Roman" panose="02020603050405020304" pitchFamily="18" charset="0"/>
                <a:cs typeface="Times New Roman" panose="02020603050405020304" pitchFamily="18" charset="0"/>
              </a:rPr>
              <a:t>4</a:t>
            </a:r>
            <a:r>
              <a:rPr lang="ar-EG" sz="2400" b="1" kern="0" dirty="0">
                <a:solidFill>
                  <a:schemeClr val="bg1"/>
                </a:solidFill>
                <a:latin typeface="Calibri" panose="020F0502020204030204" pitchFamily="34" charset="0"/>
                <a:cs typeface="Calibri" panose="020F0502020204030204" pitchFamily="34" charset="0"/>
              </a:rPr>
              <a:t>. مخاطر الفقاعة المعلوماتية  </a:t>
            </a:r>
            <a:r>
              <a:rPr lang="en-US" sz="2400" b="1" dirty="0">
                <a:latin typeface="Times New Roman" panose="02020603050405020304" pitchFamily="18" charset="0"/>
                <a:cs typeface="Times New Roman" panose="02020603050405020304" pitchFamily="18" charset="0"/>
              </a:rPr>
              <a:t>Information Bubble </a:t>
            </a:r>
          </a:p>
        </p:txBody>
      </p:sp>
      <p:sp>
        <p:nvSpPr>
          <p:cNvPr id="3" name="TextBox 2">
            <a:extLst>
              <a:ext uri="{FF2B5EF4-FFF2-40B4-BE49-F238E27FC236}">
                <a16:creationId xmlns:a16="http://schemas.microsoft.com/office/drawing/2014/main" id="{B14E4B6C-CD5F-CC1B-17B4-18047CD9DEED}"/>
              </a:ext>
            </a:extLst>
          </p:cNvPr>
          <p:cNvSpPr txBox="1"/>
          <p:nvPr/>
        </p:nvSpPr>
        <p:spPr>
          <a:xfrm>
            <a:off x="-1581244" y="225142"/>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
        <p:nvSpPr>
          <p:cNvPr id="4" name="Rectangle: Rounded Corners 3">
            <a:extLst>
              <a:ext uri="{FF2B5EF4-FFF2-40B4-BE49-F238E27FC236}">
                <a16:creationId xmlns:a16="http://schemas.microsoft.com/office/drawing/2014/main" id="{A95F2471-DC0E-332E-4F56-E7EACD598115}"/>
              </a:ext>
            </a:extLst>
          </p:cNvPr>
          <p:cNvSpPr/>
          <p:nvPr/>
        </p:nvSpPr>
        <p:spPr>
          <a:xfrm>
            <a:off x="1269478" y="844617"/>
            <a:ext cx="10533502"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800" b="1" kern="0" dirty="0">
                <a:solidFill>
                  <a:schemeClr val="bg1"/>
                </a:solidFill>
                <a:latin typeface="Calibri" panose="020F0502020204030204" pitchFamily="34" charset="0"/>
                <a:cs typeface="Calibri" panose="020F0502020204030204" pitchFamily="34" charset="0"/>
              </a:rPr>
              <a:t>📚 </a:t>
            </a:r>
            <a:r>
              <a:rPr lang="ar-SA" sz="2800" b="1" kern="0" dirty="0">
                <a:solidFill>
                  <a:schemeClr val="bg1"/>
                </a:solidFill>
                <a:latin typeface="Calibri" panose="020F0502020204030204" pitchFamily="34" charset="0"/>
                <a:cs typeface="Calibri" panose="020F0502020204030204" pitchFamily="34" charset="0"/>
              </a:rPr>
              <a:t>تطورات نظرية الاعتماد في عصر الإعلام الرقمي</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C27CBBF5-5A7F-8AEB-5723-1C08BEE92463}"/>
              </a:ext>
            </a:extLst>
          </p:cNvPr>
          <p:cNvSpPr txBox="1"/>
          <p:nvPr/>
        </p:nvSpPr>
        <p:spPr>
          <a:xfrm>
            <a:off x="3477126" y="2578531"/>
            <a:ext cx="8494294" cy="4154984"/>
          </a:xfrm>
          <a:prstGeom prst="rect">
            <a:avLst/>
          </a:prstGeom>
          <a:noFill/>
        </p:spPr>
        <p:txBody>
          <a:bodyPr wrap="square">
            <a:spAutoFit/>
          </a:bodyPr>
          <a:lstStyle/>
          <a:p>
            <a:pPr algn="r" rtl="1"/>
            <a:r>
              <a:rPr lang="ar-EG" sz="2400" b="1" kern="0" dirty="0">
                <a:solidFill>
                  <a:srgbClr val="002060"/>
                </a:solidFill>
                <a:latin typeface="Calibri" panose="020F0502020204030204" pitchFamily="34" charset="0"/>
                <a:cs typeface="Calibri" panose="020F0502020204030204" pitchFamily="34" charset="0"/>
              </a:rPr>
              <a:t>- تعريف الفقاعة المعلوماتية:</a:t>
            </a:r>
            <a:endParaRPr lang="ar-EG" sz="2400" kern="0" dirty="0">
              <a:solidFill>
                <a:srgbClr val="002060"/>
              </a:solidFill>
              <a:latin typeface="Calibri" panose="020F0502020204030204" pitchFamily="34" charset="0"/>
              <a:cs typeface="Calibri" panose="020F0502020204030204" pitchFamily="34" charset="0"/>
            </a:endParaRPr>
          </a:p>
          <a:p>
            <a:pPr algn="just" rtl="1"/>
            <a:r>
              <a:rPr lang="ar-EG" sz="2400" kern="0" dirty="0">
                <a:solidFill>
                  <a:srgbClr val="002060"/>
                </a:solidFill>
                <a:latin typeface="Calibri" panose="020F0502020204030204" pitchFamily="34" charset="0"/>
                <a:cs typeface="Calibri" panose="020F0502020204030204" pitchFamily="34" charset="0"/>
              </a:rPr>
              <a:t>هي حالة ينغلق فيها المستخدم داخل مجموعة من المعلومات والأفكار التي تتفق مع معتقداته، بسبب </a:t>
            </a:r>
            <a:r>
              <a:rPr lang="ar-EG" sz="2400" b="1" kern="0" dirty="0">
                <a:solidFill>
                  <a:srgbClr val="002060"/>
                </a:solidFill>
                <a:latin typeface="Calibri" panose="020F0502020204030204" pitchFamily="34" charset="0"/>
                <a:cs typeface="Calibri" panose="020F0502020204030204" pitchFamily="34" charset="0"/>
              </a:rPr>
              <a:t>خوارزميات التخصيص </a:t>
            </a:r>
            <a:r>
              <a:rPr lang="ar-EG" sz="2400" kern="0" dirty="0">
                <a:solidFill>
                  <a:srgbClr val="002060"/>
                </a:solidFill>
                <a:latin typeface="Calibri" panose="020F0502020204030204" pitchFamily="34" charset="0"/>
                <a:cs typeface="Calibri" panose="020F0502020204030204" pitchFamily="34" charset="0"/>
              </a:rPr>
              <a:t>التي تعزز المحتوى المتوافق مع تفضيلاته السابقة</a:t>
            </a:r>
            <a:r>
              <a:rPr lang="ar-EG" sz="2400" b="1" kern="0" dirty="0">
                <a:solidFill>
                  <a:srgbClr val="002060"/>
                </a:solidFill>
                <a:latin typeface="Calibri" panose="020F0502020204030204" pitchFamily="34" charset="0"/>
                <a:cs typeface="Calibri" panose="020F0502020204030204" pitchFamily="34" charset="0"/>
              </a:rPr>
              <a:t>.</a:t>
            </a:r>
          </a:p>
          <a:p>
            <a:pPr algn="r" rtl="1"/>
            <a:r>
              <a:rPr lang="ar-EG" sz="2400" b="1" kern="0" dirty="0">
                <a:solidFill>
                  <a:srgbClr val="002060"/>
                </a:solidFill>
                <a:latin typeface="Calibri" panose="020F0502020204030204" pitchFamily="34" charset="0"/>
                <a:cs typeface="Calibri" panose="020F0502020204030204" pitchFamily="34" charset="0"/>
              </a:rPr>
              <a:t>- تأثير الفقاعة على الاعتماد:</a:t>
            </a:r>
            <a:endParaRPr lang="ar-EG" sz="2400" kern="0" dirty="0">
              <a:solidFill>
                <a:srgbClr val="002060"/>
              </a:solidFill>
              <a:latin typeface="Calibri" panose="020F0502020204030204" pitchFamily="34" charset="0"/>
              <a:cs typeface="Calibri" panose="020F0502020204030204" pitchFamily="34" charset="0"/>
            </a:endParaRPr>
          </a:p>
          <a:p>
            <a:pPr algn="just" rtl="1"/>
            <a:r>
              <a:rPr lang="ar-EG" sz="2400" kern="0" dirty="0">
                <a:solidFill>
                  <a:srgbClr val="002060"/>
                </a:solidFill>
                <a:latin typeface="Calibri" panose="020F0502020204030204" pitchFamily="34" charset="0"/>
                <a:cs typeface="Calibri" panose="020F0502020204030204" pitchFamily="34" charset="0"/>
              </a:rPr>
              <a:t>يؤدي هذا الانغلاق إلى زيادة اعتماد المستخدم على مصادر محددة فقط، مما يعزز التعصب الفكري ويقلل من التعرض لوجهات نظر متنوعة أو نقدية.</a:t>
            </a:r>
          </a:p>
          <a:p>
            <a:pPr algn="r" rtl="1"/>
            <a:r>
              <a:rPr lang="ar-EG" sz="2400" b="1" kern="0" dirty="0">
                <a:solidFill>
                  <a:srgbClr val="002060"/>
                </a:solidFill>
                <a:latin typeface="Calibri" panose="020F0502020204030204" pitchFamily="34" charset="0"/>
                <a:cs typeface="Calibri" panose="020F0502020204030204" pitchFamily="34" charset="0"/>
              </a:rPr>
              <a:t>- الانعكاسات الاجتماعية والسياسية:</a:t>
            </a:r>
            <a:endParaRPr lang="ar-EG" sz="2400" kern="0" dirty="0">
              <a:solidFill>
                <a:srgbClr val="002060"/>
              </a:solidFill>
              <a:latin typeface="Calibri" panose="020F0502020204030204" pitchFamily="34" charset="0"/>
              <a:cs typeface="Calibri" panose="020F0502020204030204" pitchFamily="34" charset="0"/>
            </a:endParaRPr>
          </a:p>
          <a:p>
            <a:pPr algn="just" rtl="1"/>
            <a:r>
              <a:rPr lang="ar-EG" sz="2400" kern="0" dirty="0">
                <a:solidFill>
                  <a:srgbClr val="002060"/>
                </a:solidFill>
                <a:latin typeface="Calibri" panose="020F0502020204030204" pitchFamily="34" charset="0"/>
                <a:cs typeface="Calibri" panose="020F0502020204030204" pitchFamily="34" charset="0"/>
              </a:rPr>
              <a:t>هذه الظاهرة قد تؤدي إلى تفكك الحوار المجتمعي، </a:t>
            </a:r>
            <a:r>
              <a:rPr lang="ar-EG" sz="2400" b="1" kern="0" dirty="0">
                <a:solidFill>
                  <a:srgbClr val="002060"/>
                </a:solidFill>
                <a:latin typeface="Calibri" panose="020F0502020204030204" pitchFamily="34" charset="0"/>
                <a:cs typeface="Calibri" panose="020F0502020204030204" pitchFamily="34" charset="0"/>
              </a:rPr>
              <a:t>انتشار الأخبار الزائفة</a:t>
            </a:r>
            <a:r>
              <a:rPr lang="ar-EG" sz="2400" kern="0" dirty="0">
                <a:solidFill>
                  <a:srgbClr val="002060"/>
                </a:solidFill>
                <a:latin typeface="Calibri" panose="020F0502020204030204" pitchFamily="34" charset="0"/>
                <a:cs typeface="Calibri" panose="020F0502020204030204" pitchFamily="34" charset="0"/>
              </a:rPr>
              <a:t>، وتكوين مجموعات متشددة، مما يطرح تحديات خطيرة على التماسك الاجتماعي وعلى وظيفة الإعلام كمصدر موثوق وشامل للمعلومة.</a:t>
            </a:r>
          </a:p>
        </p:txBody>
      </p:sp>
      <p:pic>
        <p:nvPicPr>
          <p:cNvPr id="5" name="Picture 4">
            <a:extLst>
              <a:ext uri="{FF2B5EF4-FFF2-40B4-BE49-F238E27FC236}">
                <a16:creationId xmlns:a16="http://schemas.microsoft.com/office/drawing/2014/main" id="{37056676-86ED-DA93-C977-38AB0447137E}"/>
              </a:ext>
            </a:extLst>
          </p:cNvPr>
          <p:cNvPicPr>
            <a:picLocks noChangeAspect="1"/>
          </p:cNvPicPr>
          <p:nvPr/>
        </p:nvPicPr>
        <p:blipFill>
          <a:blip r:embed="rId3"/>
          <a:stretch>
            <a:fillRect/>
          </a:stretch>
        </p:blipFill>
        <p:spPr>
          <a:xfrm>
            <a:off x="126477" y="1762481"/>
            <a:ext cx="3350649" cy="48703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155297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AC7D3-A6CA-91EB-4B83-5F0889934C9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BE0C731-EDDC-71D2-1380-D8F2C5CBC8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9BEF7F1-39F2-F776-B8D1-EB21A862C5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7437" y="-180527"/>
            <a:ext cx="2258086" cy="1181593"/>
          </a:xfrm>
          <a:prstGeom prst="rect">
            <a:avLst/>
          </a:prstGeom>
        </p:spPr>
      </p:pic>
      <p:sp>
        <p:nvSpPr>
          <p:cNvPr id="11" name="Rectangle 10">
            <a:extLst>
              <a:ext uri="{FF2B5EF4-FFF2-40B4-BE49-F238E27FC236}">
                <a16:creationId xmlns:a16="http://schemas.microsoft.com/office/drawing/2014/main" id="{2F881328-BC0A-EAA5-DD1F-C41420091446}"/>
              </a:ext>
            </a:extLst>
          </p:cNvPr>
          <p:cNvSpPr/>
          <p:nvPr/>
        </p:nvSpPr>
        <p:spPr>
          <a:xfrm flipV="1">
            <a:off x="354184" y="691618"/>
            <a:ext cx="9292918"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3" name="Rectangle: Rounded Corners 2">
            <a:extLst>
              <a:ext uri="{FF2B5EF4-FFF2-40B4-BE49-F238E27FC236}">
                <a16:creationId xmlns:a16="http://schemas.microsoft.com/office/drawing/2014/main" id="{E046464A-A64A-20A6-29F5-1E5795CE4DD0}"/>
              </a:ext>
            </a:extLst>
          </p:cNvPr>
          <p:cNvSpPr/>
          <p:nvPr/>
        </p:nvSpPr>
        <p:spPr>
          <a:xfrm>
            <a:off x="126477" y="816122"/>
            <a:ext cx="11681543" cy="70877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en-US" sz="2400" b="1" kern="0" dirty="0">
                <a:solidFill>
                  <a:schemeClr val="bg1"/>
                </a:solidFill>
                <a:latin typeface="Calibri" panose="020F0502020204030204" pitchFamily="34" charset="0"/>
                <a:cs typeface="Calibri" panose="020F0502020204030204" pitchFamily="34" charset="0"/>
              </a:rPr>
              <a:t>📚 </a:t>
            </a:r>
            <a:r>
              <a:rPr lang="ar-EG" sz="2400" b="1" kern="0" dirty="0">
                <a:solidFill>
                  <a:schemeClr val="bg1"/>
                </a:solidFill>
                <a:latin typeface="Calibri" panose="020F0502020204030204" pitchFamily="34" charset="0"/>
                <a:cs typeface="Calibri" panose="020F0502020204030204" pitchFamily="34" charset="0"/>
              </a:rPr>
              <a:t>ملخص المحاضرة </a:t>
            </a:r>
            <a:r>
              <a:rPr lang="ar-EG" sz="2400" b="1" kern="0" dirty="0">
                <a:solidFill>
                  <a:schemeClr val="bg1"/>
                </a:solidFill>
                <a:latin typeface="Calibri" panose="020F0502020204030204" pitchFamily="34" charset="0"/>
                <a:cs typeface="+mj-cs"/>
              </a:rPr>
              <a:t>&amp;</a:t>
            </a:r>
            <a:r>
              <a:rPr lang="ar-EG" sz="2400" b="1" kern="0" dirty="0">
                <a:solidFill>
                  <a:schemeClr val="bg1"/>
                </a:solidFill>
                <a:latin typeface="Calibri" panose="020F0502020204030204" pitchFamily="34" charset="0"/>
                <a:cs typeface="Calibri" panose="020F0502020204030204" pitchFamily="34" charset="0"/>
              </a:rPr>
              <a:t> تقديم المحاضرة الخامسة</a:t>
            </a:r>
            <a:endParaRPr lang="en-US" sz="2800" b="1" kern="0" dirty="0">
              <a:solidFill>
                <a:schemeClr val="bg1"/>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1AE1AAB-C8B3-D196-1F0D-F7221E2BA093}"/>
              </a:ext>
            </a:extLst>
          </p:cNvPr>
          <p:cNvSpPr txBox="1"/>
          <p:nvPr/>
        </p:nvSpPr>
        <p:spPr>
          <a:xfrm>
            <a:off x="383980" y="1905506"/>
            <a:ext cx="11681543" cy="2677656"/>
          </a:xfrm>
          <a:prstGeom prst="rect">
            <a:avLst/>
          </a:prstGeom>
          <a:noFill/>
        </p:spPr>
        <p:txBody>
          <a:bodyPr wrap="square">
            <a:spAutoFit/>
          </a:bodyPr>
          <a:lstStyle/>
          <a:p>
            <a:pPr algn="just" rtl="1"/>
            <a:r>
              <a:rPr lang="ar-EG" sz="2400" kern="0" dirty="0">
                <a:solidFill>
                  <a:srgbClr val="002060"/>
                </a:solidFill>
                <a:latin typeface="Calibri" panose="020F0502020204030204" pitchFamily="34" charset="0"/>
                <a:cs typeface="Calibri" panose="020F0502020204030204" pitchFamily="34" charset="0"/>
              </a:rPr>
              <a:t>          تناولت المحاضرة </a:t>
            </a:r>
            <a:r>
              <a:rPr lang="ar-EG" sz="2400" b="1" kern="0" dirty="0">
                <a:solidFill>
                  <a:srgbClr val="002060"/>
                </a:solidFill>
                <a:latin typeface="Calibri" panose="020F0502020204030204" pitchFamily="34" charset="0"/>
                <a:cs typeface="Calibri" panose="020F0502020204030204" pitchFamily="34" charset="0"/>
              </a:rPr>
              <a:t>نظرية الاعتماد على وسائل الإعلام</a:t>
            </a:r>
            <a:r>
              <a:rPr lang="ar-EG" sz="2400" kern="0" dirty="0">
                <a:solidFill>
                  <a:srgbClr val="002060"/>
                </a:solidFill>
                <a:latin typeface="Calibri" panose="020F0502020204030204" pitchFamily="34" charset="0"/>
                <a:cs typeface="Calibri" panose="020F0502020204030204" pitchFamily="34" charset="0"/>
              </a:rPr>
              <a:t>، ومنها ندرك أن </a:t>
            </a:r>
            <a:r>
              <a:rPr lang="ar-EG" sz="2400" b="1" kern="0" dirty="0">
                <a:solidFill>
                  <a:srgbClr val="002060"/>
                </a:solidFill>
                <a:latin typeface="Calibri" panose="020F0502020204030204" pitchFamily="34" charset="0"/>
                <a:cs typeface="Calibri" panose="020F0502020204030204" pitchFamily="34" charset="0"/>
              </a:rPr>
              <a:t>الإعلام ليس مجرد ناقل سلبي للمعلومات</a:t>
            </a:r>
            <a:r>
              <a:rPr lang="ar-EG" sz="2400" kern="0" dirty="0">
                <a:solidFill>
                  <a:srgbClr val="002060"/>
                </a:solidFill>
                <a:latin typeface="Calibri" panose="020F0502020204030204" pitchFamily="34" charset="0"/>
                <a:cs typeface="Calibri" panose="020F0502020204030204" pitchFamily="34" charset="0"/>
              </a:rPr>
              <a:t>، بل هو عنصر حي يتفاعل مع حاجات الجمهور وظروف المجتمع. كما تعتمد قوة الإعلام وتأثيره على مدى اعتمادنا عليه كمصدر لفهم الواقع، وبهذا تصبح مسؤوليتنا مضاعفة في اختيار </a:t>
            </a:r>
            <a:r>
              <a:rPr lang="ar-EG" sz="2400" b="1" kern="0" dirty="0">
                <a:solidFill>
                  <a:srgbClr val="002060"/>
                </a:solidFill>
                <a:latin typeface="Calibri" panose="020F0502020204030204" pitchFamily="34" charset="0"/>
                <a:cs typeface="Calibri" panose="020F0502020204030204" pitchFamily="34" charset="0"/>
              </a:rPr>
              <a:t>مصادرنا الإعلامية </a:t>
            </a:r>
            <a:r>
              <a:rPr lang="ar-EG" sz="2400" kern="0" dirty="0">
                <a:solidFill>
                  <a:srgbClr val="002060"/>
                </a:solidFill>
                <a:latin typeface="Calibri" panose="020F0502020204030204" pitchFamily="34" charset="0"/>
                <a:cs typeface="Calibri" panose="020F0502020204030204" pitchFamily="34" charset="0"/>
              </a:rPr>
              <a:t>بحكمة، وتحليل الرسائل بعين ناقدة. كما يبرز </a:t>
            </a:r>
            <a:r>
              <a:rPr lang="ar-EG" sz="2400" b="1" kern="0" dirty="0">
                <a:solidFill>
                  <a:srgbClr val="002060"/>
                </a:solidFill>
                <a:latin typeface="Calibri" panose="020F0502020204030204" pitchFamily="34" charset="0"/>
                <a:cs typeface="Calibri" panose="020F0502020204030204" pitchFamily="34" charset="0"/>
              </a:rPr>
              <a:t>دور المؤسسات الإعلامية </a:t>
            </a:r>
            <a:r>
              <a:rPr lang="ar-EG" sz="2400" kern="0" dirty="0">
                <a:solidFill>
                  <a:srgbClr val="002060"/>
                </a:solidFill>
                <a:latin typeface="Calibri" panose="020F0502020204030204" pitchFamily="34" charset="0"/>
                <a:cs typeface="Calibri" panose="020F0502020204030204" pitchFamily="34" charset="0"/>
              </a:rPr>
              <a:t>في تعزيز مصداقيتها خاصة في الأوقات الحرجة، إضافة إلى ضرورة مواكبة التطورات الرقمية التي تُعيد تشكيل مشهد الإعلام بشكل مستمر.. وبالرغم من أن النظرية مفيدة، خصوصًا في تفسير سلوك الجمهور وقت الأزمات، لكنها بحاجة إلى تطوير وتحديث لتواكب التغير التكنولوجي، وتعدد مصادر المعلومات، ودور الجمهور النشط.</a:t>
            </a:r>
            <a:endParaRPr lang="en-US" sz="2400" kern="0" dirty="0">
              <a:solidFill>
                <a:srgbClr val="002060"/>
              </a:solidFill>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E93444BE-756C-590A-F72B-2E15E1C8EE2D}"/>
              </a:ext>
            </a:extLst>
          </p:cNvPr>
          <p:cNvSpPr txBox="1"/>
          <p:nvPr/>
        </p:nvSpPr>
        <p:spPr>
          <a:xfrm>
            <a:off x="7883467" y="1542617"/>
            <a:ext cx="6106026" cy="461665"/>
          </a:xfrm>
          <a:prstGeom prst="rect">
            <a:avLst/>
          </a:prstGeom>
          <a:noFill/>
        </p:spPr>
        <p:txBody>
          <a:bodyPr wrap="square">
            <a:spAutoFit/>
          </a:bodyPr>
          <a:lstStyle/>
          <a:p>
            <a:pPr algn="ctr" rtl="1"/>
            <a:r>
              <a:rPr lang="ar-EG" sz="2400" b="1" kern="0" dirty="0">
                <a:solidFill>
                  <a:srgbClr val="C00000"/>
                </a:solidFill>
                <a:latin typeface="Calibri" panose="020F0502020204030204" pitchFamily="34" charset="0"/>
                <a:cs typeface="Calibri" panose="020F0502020204030204" pitchFamily="34" charset="0"/>
              </a:rPr>
              <a:t>ملخص المحاضرة </a:t>
            </a:r>
            <a:r>
              <a:rPr lang="ar-EG" sz="1800" b="1" kern="0" dirty="0">
                <a:solidFill>
                  <a:srgbClr val="002060"/>
                </a:solidFill>
                <a:latin typeface="Calibri" panose="020F0502020204030204" pitchFamily="34" charset="0"/>
                <a:cs typeface="Calibri" panose="020F0502020204030204" pitchFamily="34" charset="0"/>
              </a:rPr>
              <a:t>: </a:t>
            </a:r>
            <a:endParaRPr lang="en-US" dirty="0">
              <a:solidFill>
                <a:srgbClr val="002060"/>
              </a:solidFill>
            </a:endParaRPr>
          </a:p>
        </p:txBody>
      </p:sp>
      <p:sp>
        <p:nvSpPr>
          <p:cNvPr id="14" name="TextBox 13">
            <a:extLst>
              <a:ext uri="{FF2B5EF4-FFF2-40B4-BE49-F238E27FC236}">
                <a16:creationId xmlns:a16="http://schemas.microsoft.com/office/drawing/2014/main" id="{E5AC4314-1726-BB5C-ADC5-260F5DA2C184}"/>
              </a:ext>
            </a:extLst>
          </p:cNvPr>
          <p:cNvSpPr txBox="1"/>
          <p:nvPr/>
        </p:nvSpPr>
        <p:spPr>
          <a:xfrm>
            <a:off x="305843" y="4622886"/>
            <a:ext cx="11837816" cy="1938992"/>
          </a:xfrm>
          <a:prstGeom prst="rect">
            <a:avLst/>
          </a:prstGeom>
          <a:noFill/>
        </p:spPr>
        <p:txBody>
          <a:bodyPr wrap="square">
            <a:spAutoFit/>
          </a:bodyPr>
          <a:lstStyle/>
          <a:p>
            <a:pPr algn="just" rtl="1"/>
            <a:r>
              <a:rPr lang="ar-EG" sz="2400" b="1" kern="0" dirty="0">
                <a:solidFill>
                  <a:srgbClr val="C00000"/>
                </a:solidFill>
                <a:latin typeface="Calibri" panose="020F0502020204030204" pitchFamily="34" charset="0"/>
                <a:cs typeface="Calibri" panose="020F0502020204030204" pitchFamily="34" charset="0"/>
              </a:rPr>
              <a:t>تقديم المحاضرة الخامسة </a:t>
            </a:r>
            <a:r>
              <a:rPr lang="ar-EG" sz="2400" b="1" kern="0" dirty="0">
                <a:solidFill>
                  <a:srgbClr val="002060"/>
                </a:solidFill>
                <a:latin typeface="Calibri" panose="020F0502020204030204" pitchFamily="34" charset="0"/>
                <a:cs typeface="Calibri" panose="020F0502020204030204" pitchFamily="34" charset="0"/>
              </a:rPr>
              <a:t>: </a:t>
            </a:r>
            <a:r>
              <a:rPr lang="ar-EG" sz="2400" kern="0" dirty="0">
                <a:solidFill>
                  <a:srgbClr val="002060"/>
                </a:solidFill>
                <a:latin typeface="Calibri" panose="020F0502020204030204" pitchFamily="34" charset="0"/>
                <a:cs typeface="Calibri" panose="020F0502020204030204" pitchFamily="34" charset="0"/>
              </a:rPr>
              <a:t>في المحاضرة القادمة، سنناقش </a:t>
            </a:r>
            <a:r>
              <a:rPr lang="ar-EG" sz="2400" b="1" kern="0" dirty="0">
                <a:solidFill>
                  <a:srgbClr val="002060"/>
                </a:solidFill>
                <a:latin typeface="Calibri" panose="020F0502020204030204" pitchFamily="34" charset="0"/>
                <a:cs typeface="Calibri" panose="020F0502020204030204" pitchFamily="34" charset="0"/>
              </a:rPr>
              <a:t>نظرية حارس البوابة</a:t>
            </a:r>
            <a:r>
              <a:rPr lang="ar-EG" sz="2400" kern="0" dirty="0">
                <a:solidFill>
                  <a:srgbClr val="002060"/>
                </a:solidFill>
                <a:latin typeface="Calibri" panose="020F0502020204030204" pitchFamily="34" charset="0"/>
                <a:cs typeface="Calibri" panose="020F0502020204030204" pitchFamily="34" charset="0"/>
              </a:rPr>
              <a:t>، كنموذج تحليلي لفهم كيفية اختيار المعلومات التي تصل إلى الجمهور، بدءًا من نشأتها، مرورًا بتطورها عبر </a:t>
            </a:r>
            <a:r>
              <a:rPr lang="ar-EG" sz="2400" b="1" kern="0" dirty="0">
                <a:solidFill>
                  <a:srgbClr val="002060"/>
                </a:solidFill>
                <a:latin typeface="Calibri" panose="020F0502020204030204" pitchFamily="34" charset="0"/>
                <a:cs typeface="Calibri" panose="020F0502020204030204" pitchFamily="34" charset="0"/>
              </a:rPr>
              <a:t>الإعلام التقليدي وحتى الإعلام الرقمي </a:t>
            </a:r>
            <a:r>
              <a:rPr lang="ar-EG" sz="2400" kern="0" dirty="0">
                <a:solidFill>
                  <a:srgbClr val="002060"/>
                </a:solidFill>
                <a:latin typeface="Calibri" panose="020F0502020204030204" pitchFamily="34" charset="0"/>
                <a:cs typeface="Calibri" panose="020F0502020204030204" pitchFamily="34" charset="0"/>
              </a:rPr>
              <a:t>الحديث.  وعناصرها من مؤسسات إعلامية وصحفيين وسياسات تحريرية، بالإضافة إلى العوامل السياسية والاقتصادية والثقافية والتكنولوجية التي تؤثر في عملية الحراسة. كما سنناقش تطبيقات النظرية في الإعلام التقليدي والرقمي، وأبرز الانتقادات الموجهة لها.</a:t>
            </a:r>
            <a:endParaRPr lang="en-US" sz="2400" dirty="0"/>
          </a:p>
        </p:txBody>
      </p:sp>
      <p:sp>
        <p:nvSpPr>
          <p:cNvPr id="4" name="TextBox 3">
            <a:extLst>
              <a:ext uri="{FF2B5EF4-FFF2-40B4-BE49-F238E27FC236}">
                <a16:creationId xmlns:a16="http://schemas.microsoft.com/office/drawing/2014/main" id="{37178A0A-061F-AF71-99BA-99C715E11CF0}"/>
              </a:ext>
            </a:extLst>
          </p:cNvPr>
          <p:cNvSpPr txBox="1"/>
          <p:nvPr/>
        </p:nvSpPr>
        <p:spPr>
          <a:xfrm>
            <a:off x="-1581244" y="225142"/>
            <a:ext cx="9725714" cy="461665"/>
          </a:xfrm>
          <a:prstGeom prst="rect">
            <a:avLst/>
          </a:prstGeom>
          <a:noFill/>
        </p:spPr>
        <p:txBody>
          <a:bodyPr wrap="square" rtlCol="0">
            <a:spAutoFit/>
          </a:bodyPr>
          <a:lstStyle/>
          <a:p>
            <a:pPr algn="ctr" rtl="1"/>
            <a:r>
              <a:rPr lang="en-US" sz="2400" kern="0" dirty="0">
                <a:solidFill>
                  <a:srgbClr val="002060"/>
                </a:solidFill>
                <a:latin typeface="Calibri" panose="020F0502020204030204" pitchFamily="34" charset="0"/>
                <a:cs typeface="Calibri" panose="020F0502020204030204" pitchFamily="34" charset="0"/>
              </a:rPr>
              <a:t>✍️ </a:t>
            </a:r>
            <a:r>
              <a:rPr lang="ar-EG" sz="2400" b="1" kern="0" dirty="0">
                <a:solidFill>
                  <a:srgbClr val="002060"/>
                </a:solidFill>
                <a:latin typeface="Calibri" panose="020F0502020204030204" pitchFamily="34" charset="0"/>
                <a:cs typeface="Calibri" panose="020F0502020204030204" pitchFamily="34" charset="0"/>
              </a:rPr>
              <a:t>المحاضرة الرابعة:نظرية الاعتماد على وسائل الإعلام</a:t>
            </a:r>
            <a:endParaRPr lang="ar-EG" sz="2400" kern="0" dirty="0">
              <a:solidFill>
                <a:srgbClr val="00206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5899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4057575" y="5430629"/>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900746"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9FE811D-EA71-4155-B4F7-31CB7668803E}"/>
</file>

<file path=docProps/app.xml><?xml version="1.0" encoding="utf-8"?>
<Properties xmlns="http://schemas.openxmlformats.org/officeDocument/2006/extended-properties" xmlns:vt="http://schemas.openxmlformats.org/officeDocument/2006/docPropsVTypes">
  <TotalTime>5271</TotalTime>
  <Words>4896</Words>
  <Application>Microsoft Office PowerPoint</Application>
  <PresentationFormat>Widescreen</PresentationFormat>
  <Paragraphs>338</Paragraphs>
  <Slides>44</Slides>
  <Notes>11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44</vt:i4>
      </vt:variant>
    </vt:vector>
  </HeadingPairs>
  <TitlesOfParts>
    <vt:vector size="56" baseType="lpstr">
      <vt:lpstr>Alexandria</vt:lpstr>
      <vt:lpstr>Aptos Display</vt:lpstr>
      <vt:lpstr>Arial</vt:lpstr>
      <vt:lpstr>Berlin Sans FB Demi</vt:lpstr>
      <vt:lpstr>Calibri</vt:lpstr>
      <vt:lpstr>Calibri Light</vt:lpstr>
      <vt:lpstr>Courier New</vt:lpstr>
      <vt:lpstr>Segoe UI Emoji</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ShereenFarouk</cp:lastModifiedBy>
  <cp:revision>104</cp:revision>
  <dcterms:created xsi:type="dcterms:W3CDTF">2023-04-29T09:08:00Z</dcterms:created>
  <dcterms:modified xsi:type="dcterms:W3CDTF">2025-06-09T21:08:57Z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