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9"/>
  </p:notesMasterIdLst>
  <p:sldIdLst>
    <p:sldId id="256" r:id="rId2"/>
    <p:sldId id="303" r:id="rId3"/>
    <p:sldId id="271" r:id="rId4"/>
    <p:sldId id="313" r:id="rId5"/>
    <p:sldId id="1491" r:id="rId6"/>
    <p:sldId id="1554" r:id="rId7"/>
    <p:sldId id="1557" r:id="rId8"/>
    <p:sldId id="1567" r:id="rId9"/>
    <p:sldId id="1568" r:id="rId10"/>
    <p:sldId id="1569" r:id="rId11"/>
    <p:sldId id="1555" r:id="rId12"/>
    <p:sldId id="295" r:id="rId13"/>
    <p:sldId id="1556" r:id="rId14"/>
    <p:sldId id="1558" r:id="rId15"/>
    <p:sldId id="1570" r:id="rId16"/>
    <p:sldId id="307" r:id="rId17"/>
    <p:sldId id="1553" r:id="rId18"/>
    <p:sldId id="1551" r:id="rId19"/>
    <p:sldId id="1552" r:id="rId20"/>
    <p:sldId id="1571" r:id="rId21"/>
    <p:sldId id="1572" r:id="rId22"/>
    <p:sldId id="312" r:id="rId23"/>
    <p:sldId id="1559" r:id="rId24"/>
    <p:sldId id="1482" r:id="rId25"/>
    <p:sldId id="1410" r:id="rId26"/>
    <p:sldId id="1560" r:id="rId27"/>
    <p:sldId id="1573" r:id="rId28"/>
    <p:sldId id="1561" r:id="rId29"/>
    <p:sldId id="1562" r:id="rId30"/>
    <p:sldId id="1563" r:id="rId31"/>
    <p:sldId id="1564" r:id="rId32"/>
    <p:sldId id="1565" r:id="rId33"/>
    <p:sldId id="1566" r:id="rId34"/>
    <p:sldId id="1481" r:id="rId35"/>
    <p:sldId id="306" r:id="rId36"/>
    <p:sldId id="263" r:id="rId37"/>
    <p:sldId id="481" r:id="rId38"/>
  </p:sldIdLst>
  <p:sldSz cx="12192000" cy="6858000"/>
  <p:notesSz cx="6858000" cy="9144000"/>
  <p:defaultTextStyle>
    <a:defPPr lvl="0">
      <a:defRPr lang="en-US"/>
    </a:defPPr>
    <a:lvl1pPr marL="0" lvl="0" algn="l" defTabSz="914400" rtl="0" eaLnBrk="1" latinLnBrk="0" hangingPunct="1">
      <a:defRPr sz="1800" kern="1200">
        <a:solidFill>
          <a:schemeClr val="tx1"/>
        </a:solidFill>
        <a:latin typeface="+mn-lt"/>
        <a:ea typeface="+mn-ea"/>
        <a:cs typeface="+mn-cs"/>
      </a:defRPr>
    </a:lvl1pPr>
    <a:lvl2pPr marL="457200" lvl="1" algn="l" defTabSz="914400" rtl="0" eaLnBrk="1" latinLnBrk="0" hangingPunct="1">
      <a:defRPr sz="1800" kern="1200">
        <a:solidFill>
          <a:schemeClr val="tx1"/>
        </a:solidFill>
        <a:latin typeface="+mn-lt"/>
        <a:ea typeface="+mn-ea"/>
        <a:cs typeface="+mn-cs"/>
      </a:defRPr>
    </a:lvl2pPr>
    <a:lvl3pPr marL="914400" lvl="2" algn="l" defTabSz="914400" rtl="0" eaLnBrk="1" latinLnBrk="0" hangingPunct="1">
      <a:defRPr sz="1800" kern="1200">
        <a:solidFill>
          <a:schemeClr val="tx1"/>
        </a:solidFill>
        <a:latin typeface="+mn-lt"/>
        <a:ea typeface="+mn-ea"/>
        <a:cs typeface="+mn-cs"/>
      </a:defRPr>
    </a:lvl3pPr>
    <a:lvl4pPr marL="1371600" lvl="3" algn="l" defTabSz="914400" rtl="0" eaLnBrk="1" latinLnBrk="0" hangingPunct="1">
      <a:defRPr sz="1800" kern="1200">
        <a:solidFill>
          <a:schemeClr val="tx1"/>
        </a:solidFill>
        <a:latin typeface="+mn-lt"/>
        <a:ea typeface="+mn-ea"/>
        <a:cs typeface="+mn-cs"/>
      </a:defRPr>
    </a:lvl4pPr>
    <a:lvl5pPr marL="1828800" lvl="4" algn="l" defTabSz="914400" rtl="0" eaLnBrk="1" latinLnBrk="0" hangingPunct="1">
      <a:defRPr sz="1800" kern="1200">
        <a:solidFill>
          <a:schemeClr val="tx1"/>
        </a:solidFill>
        <a:latin typeface="+mn-lt"/>
        <a:ea typeface="+mn-ea"/>
        <a:cs typeface="+mn-cs"/>
      </a:defRPr>
    </a:lvl5pPr>
    <a:lvl6pPr marL="2286000" lvl="5" algn="l" defTabSz="914400" rtl="0" eaLnBrk="1" latinLnBrk="0" hangingPunct="1">
      <a:defRPr sz="1800" kern="1200">
        <a:solidFill>
          <a:schemeClr val="tx1"/>
        </a:solidFill>
        <a:latin typeface="+mn-lt"/>
        <a:ea typeface="+mn-ea"/>
        <a:cs typeface="+mn-cs"/>
      </a:defRPr>
    </a:lvl6pPr>
    <a:lvl7pPr marL="2743200" lvl="6" algn="l" defTabSz="914400" rtl="0" eaLnBrk="1" latinLnBrk="0" hangingPunct="1">
      <a:defRPr sz="1800" kern="1200">
        <a:solidFill>
          <a:schemeClr val="tx1"/>
        </a:solidFill>
        <a:latin typeface="+mn-lt"/>
        <a:ea typeface="+mn-ea"/>
        <a:cs typeface="+mn-cs"/>
      </a:defRPr>
    </a:lvl7pPr>
    <a:lvl8pPr marL="3200400" lvl="7" algn="l" defTabSz="914400" rtl="0" eaLnBrk="1" latinLnBrk="0" hangingPunct="1">
      <a:defRPr sz="1800" kern="1200">
        <a:solidFill>
          <a:schemeClr val="tx1"/>
        </a:solidFill>
        <a:latin typeface="+mn-lt"/>
        <a:ea typeface="+mn-ea"/>
        <a:cs typeface="+mn-cs"/>
      </a:defRPr>
    </a:lvl8pPr>
    <a:lvl9pPr marL="3657600" lvl="8"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235" autoAdjust="0"/>
    <p:restoredTop sz="87548" autoAdjust="0"/>
  </p:normalViewPr>
  <p:slideViewPr>
    <p:cSldViewPr snapToGrid="0">
      <p:cViewPr varScale="1">
        <p:scale>
          <a:sx n="61" d="100"/>
          <a:sy n="61" d="100"/>
        </p:scale>
        <p:origin x="117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497877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b="0" i="0" u="none" strike="noStrike" baseline="0" dirty="0">
                <a:solidFill>
                  <a:srgbClr val="F3F7A8"/>
                </a:solidFill>
                <a:latin typeface="Arial" panose="020B0604020202020204" pitchFamily="34" charset="0"/>
              </a:rPr>
              <a:t>Having invested time and resources in selecting, training, and appraising employees, the employer naturally wants its employees to stay with the firm. Unfortunately, keeping good employees can be challenging. The main purpose of this chapter is to help you be more effective at improving employee retention, engagement, and careers. The main topics we </a:t>
            </a:r>
            <a:r>
              <a:rPr lang="en-US" sz="1800" b="0" i="0" u="none" strike="noStrike" baseline="0" dirty="0" err="1">
                <a:solidFill>
                  <a:srgbClr val="F3F7A8"/>
                </a:solidFill>
                <a:latin typeface="Arial" panose="020B0604020202020204" pitchFamily="34" charset="0"/>
              </a:rPr>
              <a:t>ll</a:t>
            </a:r>
            <a:r>
              <a:rPr lang="en-US" sz="1800" b="0" i="0" u="none" strike="noStrike" baseline="0" dirty="0">
                <a:solidFill>
                  <a:srgbClr val="F3F7A8"/>
                </a:solidFill>
                <a:latin typeface="Arial" panose="020B0604020202020204" pitchFamily="34" charset="0"/>
              </a:rPr>
              <a:t> address include employee retention, employee engagement, career development, coaching employees, and promotions.</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8263950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By</a:t>
            </a:r>
            <a:r>
              <a:rPr lang="en-US" baseline="0" dirty="0"/>
              <a:t> the time we have finished this chapter you will be able to:</a:t>
            </a:r>
          </a:p>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9365905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31774" rtl="0" eaLnBrk="1" fontAlgn="auto" latinLnBrk="0" hangingPunct="1">
              <a:lnSpc>
                <a:spcPct val="100000"/>
              </a:lnSpc>
              <a:spcBef>
                <a:spcPts val="0"/>
              </a:spcBef>
              <a:spcAft>
                <a:spcPts val="0"/>
              </a:spcAft>
              <a:buClrTx/>
              <a:buSzTx/>
              <a:buFontTx/>
              <a:buNone/>
              <a:tabLst/>
              <a:defRPr/>
            </a:pPr>
            <a:r>
              <a:rPr lang="en-US" sz="1200" b="0" kern="1200" dirty="0">
                <a:solidFill>
                  <a:schemeClr val="tx1"/>
                </a:solidFill>
                <a:effectLst/>
                <a:latin typeface="+mn-lt"/>
                <a:ea typeface="+mn-ea"/>
                <a:cs typeface="+mn-cs"/>
              </a:rPr>
              <a:t>Turnover is an expensive cost for organizations. Understanding more about the costs and causes of turnover is important. </a:t>
            </a:r>
          </a:p>
          <a:p>
            <a:pPr marL="0" marR="0" indent="0" algn="l" defTabSz="931774" rtl="0" eaLnBrk="1" fontAlgn="auto" latinLnBrk="0" hangingPunct="1">
              <a:lnSpc>
                <a:spcPct val="100000"/>
              </a:lnSpc>
              <a:spcBef>
                <a:spcPts val="0"/>
              </a:spcBef>
              <a:spcAft>
                <a:spcPts val="0"/>
              </a:spcAft>
              <a:buClrTx/>
              <a:buSzTx/>
              <a:buFontTx/>
              <a:buNone/>
              <a:tabLst/>
              <a:defRPr/>
            </a:pPr>
            <a:endParaRPr lang="en-US" sz="1200" b="1" kern="1200" dirty="0">
              <a:solidFill>
                <a:schemeClr val="tx1"/>
              </a:solidFill>
              <a:effectLst/>
              <a:latin typeface="+mn-lt"/>
              <a:ea typeface="+mn-ea"/>
              <a:cs typeface="+mn-cs"/>
            </a:endParaRPr>
          </a:p>
          <a:p>
            <a:pPr marL="0" marR="0" lvl="0" indent="0" algn="l" defTabSz="931774" rtl="0" eaLnBrk="1" fontAlgn="auto" latinLnBrk="0" hangingPunct="1">
              <a:lnSpc>
                <a:spcPct val="100000"/>
              </a:lnSpc>
              <a:spcBef>
                <a:spcPts val="0"/>
              </a:spcBef>
              <a:spcAft>
                <a:spcPts val="0"/>
              </a:spcAft>
              <a:buClrTx/>
              <a:buSzTx/>
              <a:buFontTx/>
              <a:buNone/>
              <a:tabLst/>
              <a:defRPr/>
            </a:pPr>
            <a:r>
              <a:rPr lang="en-US" sz="1200" b="0" kern="1200" dirty="0">
                <a:solidFill>
                  <a:schemeClr val="tx1"/>
                </a:solidFill>
                <a:effectLst/>
                <a:latin typeface="+mn-lt"/>
                <a:ea typeface="+mn-ea"/>
                <a:cs typeface="+mn-cs"/>
              </a:rPr>
              <a:t>There are tangible and intangible costs associated with turnover. Reducing turnover requires identifying and managing the reasons for both voluntary and involuntary turnover.</a:t>
            </a:r>
          </a:p>
          <a:p>
            <a:pPr marL="0" marR="0" lvl="0" indent="0" algn="l" defTabSz="931774" rtl="0" eaLnBrk="1" fontAlgn="auto" latinLnBrk="0" hangingPunct="1">
              <a:lnSpc>
                <a:spcPct val="100000"/>
              </a:lnSpc>
              <a:spcBef>
                <a:spcPts val="0"/>
              </a:spcBef>
              <a:spcAft>
                <a:spcPts val="0"/>
              </a:spcAft>
              <a:buClrTx/>
              <a:buSzTx/>
              <a:buFontTx/>
              <a:buNone/>
              <a:tabLst/>
              <a:defRPr/>
            </a:pPr>
            <a:endParaRPr lang="en-US" sz="1200" b="0" kern="1200" dirty="0">
              <a:solidFill>
                <a:schemeClr val="tx1"/>
              </a:solidFill>
              <a:effectLst/>
              <a:latin typeface="+mn-lt"/>
              <a:ea typeface="+mn-ea"/>
              <a:cs typeface="+mn-cs"/>
            </a:endParaRPr>
          </a:p>
          <a:p>
            <a:pPr marL="0" marR="0" lvl="0" indent="0" algn="l" defTabSz="931774" rtl="0" eaLnBrk="1" fontAlgn="auto" latinLnBrk="0" hangingPunct="1">
              <a:lnSpc>
                <a:spcPct val="100000"/>
              </a:lnSpc>
              <a:spcBef>
                <a:spcPts val="0"/>
              </a:spcBef>
              <a:spcAft>
                <a:spcPts val="0"/>
              </a:spcAft>
              <a:buClrTx/>
              <a:buSzTx/>
              <a:buFontTx/>
              <a:buNone/>
              <a:tabLst/>
              <a:defRPr/>
            </a:pPr>
            <a:r>
              <a:rPr lang="en-US" sz="1200" b="0" kern="1200" dirty="0">
                <a:solidFill>
                  <a:schemeClr val="tx1"/>
                </a:solidFill>
                <a:effectLst/>
                <a:latin typeface="+mn-lt"/>
                <a:ea typeface="+mn-ea"/>
                <a:cs typeface="+mn-cs"/>
              </a:rPr>
              <a:t>Voluntary turnover occurs for many reasons. Top</a:t>
            </a:r>
            <a:r>
              <a:rPr lang="en-US" sz="1200" b="0" kern="1200" baseline="0" dirty="0">
                <a:solidFill>
                  <a:schemeClr val="tx1"/>
                </a:solidFill>
                <a:effectLst/>
                <a:latin typeface="+mn-lt"/>
                <a:ea typeface="+mn-ea"/>
                <a:cs typeface="+mn-cs"/>
              </a:rPr>
              <a:t> </a:t>
            </a:r>
            <a:r>
              <a:rPr lang="en-US" sz="1200" b="0" kern="1200" dirty="0">
                <a:solidFill>
                  <a:schemeClr val="tx1"/>
                </a:solidFill>
                <a:effectLst/>
                <a:latin typeface="+mn-lt"/>
                <a:ea typeface="+mn-ea"/>
                <a:cs typeface="+mn-cs"/>
              </a:rPr>
              <a:t>reasons include job dissatisfaction, poor pay or health-care benefits, few promotional opportunities, and inadequate work-life balance. </a:t>
            </a:r>
          </a:p>
          <a:p>
            <a:pPr marL="0" marR="0" lvl="0" indent="0" algn="l" defTabSz="931774" rtl="0" eaLnBrk="1" fontAlgn="auto" latinLnBrk="0" hangingPunct="1">
              <a:lnSpc>
                <a:spcPct val="100000"/>
              </a:lnSpc>
              <a:spcBef>
                <a:spcPts val="0"/>
              </a:spcBef>
              <a:spcAft>
                <a:spcPts val="0"/>
              </a:spcAft>
              <a:buClrTx/>
              <a:buSzTx/>
              <a:buFontTx/>
              <a:buNone/>
              <a:tabLst/>
              <a:defRPr/>
            </a:pPr>
            <a:endParaRPr lang="en-US" sz="1200" b="1" kern="1200" dirty="0">
              <a:solidFill>
                <a:schemeClr val="tx1"/>
              </a:solidFill>
              <a:effectLst/>
              <a:latin typeface="+mn-lt"/>
              <a:ea typeface="+mn-ea"/>
              <a:cs typeface="+mn-cs"/>
            </a:endParaRPr>
          </a:p>
          <a:p>
            <a:pPr marL="0" marR="0" lvl="0" indent="0" algn="l" defTabSz="931774" rtl="0" eaLnBrk="1" fontAlgn="auto" latinLnBrk="0" hangingPunct="1">
              <a:lnSpc>
                <a:spcPct val="100000"/>
              </a:lnSpc>
              <a:spcBef>
                <a:spcPts val="0"/>
              </a:spcBef>
              <a:spcAft>
                <a:spcPts val="0"/>
              </a:spcAft>
              <a:buClrTx/>
              <a:buSzTx/>
              <a:buFontTx/>
              <a:buNone/>
              <a:tabLst/>
              <a:defRPr/>
            </a:pPr>
            <a:r>
              <a:rPr lang="en-US" sz="1200" b="0" kern="1200" dirty="0">
                <a:solidFill>
                  <a:schemeClr val="tx1"/>
                </a:solidFill>
                <a:effectLst/>
                <a:latin typeface="+mn-lt"/>
                <a:ea typeface="+mn-ea"/>
                <a:cs typeface="+mn-cs"/>
              </a:rPr>
              <a:t>Any retention strategy begins with identifying the specific causes of turnover within a particular company.</a:t>
            </a:r>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5656933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latin typeface="Arial" panose="020B0604020202020204" pitchFamily="34" charset="0"/>
              </a:rPr>
              <a:t>In an ideal world, an employer would be able to integrate the entire process of hiring, training, appraising, and developing and rewarding employees to maximize each employee’s contribution while minimizing the total costs of that process. New integrated computerized systems enable employers to move closer to accomplishing that.</a:t>
            </a:r>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6884921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a:latin typeface="Arial" panose="020B0604020202020204" pitchFamily="34" charset="0"/>
              </a:rPr>
              <a:t>Figure summarizes how talent management information systems integrate system components like succession planning, recruitment, learning, and employee pay, enabling the seamless updating of data among the various components.</a:t>
            </a:r>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1446211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dirty="0">
                <a:effectLst/>
              </a:rPr>
              <a:t>Professional growth is a well-thought-out training and</a:t>
            </a:r>
            <a:r>
              <a:rPr lang="en-US" baseline="0" dirty="0">
                <a:effectLst/>
              </a:rPr>
              <a:t> </a:t>
            </a:r>
            <a:r>
              <a:rPr lang="en-US" dirty="0">
                <a:effectLst/>
              </a:rPr>
              <a:t>career development program that can provide a strong incentive for staying with the</a:t>
            </a:r>
            <a:r>
              <a:rPr lang="en-US" baseline="0" dirty="0">
                <a:effectLst/>
              </a:rPr>
              <a:t> </a:t>
            </a:r>
            <a:r>
              <a:rPr lang="en-US" dirty="0">
                <a:effectLst/>
              </a:rPr>
              <a:t>company.</a:t>
            </a:r>
          </a:p>
          <a:p>
            <a:pPr lvl="0"/>
            <a:endParaRPr lang="en-US" dirty="0">
              <a:effectLst/>
            </a:endParaRPr>
          </a:p>
          <a:p>
            <a:pPr lvl="0"/>
            <a:r>
              <a:rPr lang="en-US" dirty="0">
                <a:effectLst/>
              </a:rPr>
              <a:t>Providing career direction means discussing employee’s career preferences and prospects at your firm, and helping them lay out potential career</a:t>
            </a:r>
            <a:r>
              <a:rPr lang="en-US" baseline="0" dirty="0">
                <a:effectLst/>
              </a:rPr>
              <a:t> </a:t>
            </a:r>
            <a:r>
              <a:rPr lang="en-US" dirty="0">
                <a:effectLst/>
              </a:rPr>
              <a:t>plans. Furthermore, “don’t wait until performance reviews to remind top</a:t>
            </a:r>
            <a:r>
              <a:rPr lang="en-US" baseline="0" dirty="0">
                <a:effectLst/>
              </a:rPr>
              <a:t> </a:t>
            </a:r>
            <a:r>
              <a:rPr lang="en-US" dirty="0">
                <a:effectLst/>
              </a:rPr>
              <a:t>employees how valuable they are to your company.”</a:t>
            </a:r>
          </a:p>
          <a:p>
            <a:pPr lvl="0"/>
            <a:endParaRPr lang="en-US" dirty="0">
              <a:effectLst/>
            </a:endParaRPr>
          </a:p>
          <a:p>
            <a:pPr lvl="0"/>
            <a:r>
              <a:rPr lang="en-US" dirty="0">
                <a:effectLst/>
              </a:rPr>
              <a:t>An important part</a:t>
            </a:r>
            <a:r>
              <a:rPr lang="en-US" baseline="0" dirty="0">
                <a:effectLst/>
              </a:rPr>
              <a:t> </a:t>
            </a:r>
            <a:r>
              <a:rPr lang="en-US" dirty="0">
                <a:effectLst/>
              </a:rPr>
              <a:t>of retaining employees is making it clear what your expectations are regarding</a:t>
            </a:r>
            <a:r>
              <a:rPr lang="en-US" baseline="0" dirty="0">
                <a:effectLst/>
              </a:rPr>
              <a:t> </a:t>
            </a:r>
            <a:r>
              <a:rPr lang="en-US" dirty="0">
                <a:effectLst/>
              </a:rPr>
              <a:t>their performance and responsibilities. This helps</a:t>
            </a:r>
            <a:r>
              <a:rPr lang="en-US" baseline="0" dirty="0">
                <a:effectLst/>
              </a:rPr>
              <a:t> employees “own” their behaviors and results. A job is meaningful if the incumbent understands its relationship to the company goals and sees his or results as part of the bigger picture. </a:t>
            </a:r>
            <a:endParaRPr lang="en-US" dirty="0">
              <a:effectLst/>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8963950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31774" rtl="0" eaLnBrk="1" fontAlgn="auto" latinLnBrk="0" hangingPunct="1">
              <a:lnSpc>
                <a:spcPct val="100000"/>
              </a:lnSpc>
              <a:spcBef>
                <a:spcPts val="0"/>
              </a:spcBef>
              <a:spcAft>
                <a:spcPts val="0"/>
              </a:spcAft>
              <a:buClrTx/>
              <a:buSzTx/>
              <a:buFontTx/>
              <a:buNone/>
              <a:tabLst/>
              <a:defRPr/>
            </a:pPr>
            <a:r>
              <a:rPr lang="en-US" dirty="0">
                <a:effectLst/>
              </a:rPr>
              <a:t>Other key retention elements</a:t>
            </a:r>
            <a:r>
              <a:rPr lang="en-US" baseline="0" dirty="0">
                <a:effectLst/>
              </a:rPr>
              <a:t> are </a:t>
            </a:r>
            <a:r>
              <a:rPr lang="en-US" sz="1200" b="0" kern="1200" dirty="0">
                <a:solidFill>
                  <a:schemeClr val="tx1"/>
                </a:solidFill>
                <a:effectLst/>
                <a:latin typeface="+mn-lt"/>
                <a:ea typeface="+mn-ea"/>
                <a:cs typeface="+mn-cs"/>
              </a:rPr>
              <a:t>recognizing and rewarding</a:t>
            </a:r>
            <a:r>
              <a:rPr lang="en-US" sz="1200" b="0" kern="1200" baseline="0" dirty="0">
                <a:solidFill>
                  <a:schemeClr val="tx1"/>
                </a:solidFill>
                <a:effectLst/>
                <a:latin typeface="+mn-lt"/>
                <a:ea typeface="+mn-ea"/>
                <a:cs typeface="+mn-cs"/>
              </a:rPr>
              <a:t> performance</a:t>
            </a:r>
            <a:r>
              <a:rPr lang="en-US" sz="1200" b="0" kern="1200" dirty="0">
                <a:solidFill>
                  <a:schemeClr val="tx1"/>
                </a:solidFill>
                <a:effectLst/>
                <a:latin typeface="+mn-lt"/>
                <a:ea typeface="+mn-ea"/>
                <a:cs typeface="+mn-cs"/>
              </a:rPr>
              <a:t>, learning the culture and environment, promoting work-life balance, and acknowledging achievements.  </a:t>
            </a:r>
          </a:p>
          <a:p>
            <a:pPr marL="0" marR="0" indent="0" algn="l" defTabSz="931774" rtl="0" eaLnBrk="1" fontAlgn="auto" latinLnBrk="0" hangingPunct="1">
              <a:lnSpc>
                <a:spcPct val="100000"/>
              </a:lnSpc>
              <a:spcBef>
                <a:spcPts val="0"/>
              </a:spcBef>
              <a:spcAft>
                <a:spcPts val="0"/>
              </a:spcAft>
              <a:buClrTx/>
              <a:buSzTx/>
              <a:buFontTx/>
              <a:buNone/>
              <a:tabLst/>
              <a:defRPr/>
            </a:pPr>
            <a:endParaRPr lang="en-US" sz="1200" b="0" kern="1200" dirty="0">
              <a:solidFill>
                <a:schemeClr val="tx1"/>
              </a:solidFill>
              <a:effectLst/>
              <a:latin typeface="+mn-lt"/>
              <a:ea typeface="+mn-ea"/>
              <a:cs typeface="+mn-cs"/>
            </a:endParaRPr>
          </a:p>
          <a:p>
            <a:pPr marL="0" marR="0" indent="0" algn="l" defTabSz="931774" rtl="0" eaLnBrk="1" fontAlgn="auto" latinLnBrk="0" hangingPunct="1">
              <a:lnSpc>
                <a:spcPct val="100000"/>
              </a:lnSpc>
              <a:spcBef>
                <a:spcPts val="0"/>
              </a:spcBef>
              <a:spcAft>
                <a:spcPts val="0"/>
              </a:spcAft>
              <a:buClrTx/>
              <a:buSzTx/>
              <a:buFontTx/>
              <a:buNone/>
              <a:tabLst/>
              <a:defRPr/>
            </a:pPr>
            <a:r>
              <a:rPr lang="en-US" dirty="0">
                <a:effectLst/>
              </a:rPr>
              <a:t>We’ve seen that in addition to pay and benefits,</a:t>
            </a:r>
            <a:r>
              <a:rPr lang="en-US" baseline="0" dirty="0">
                <a:effectLst/>
              </a:rPr>
              <a:t> </a:t>
            </a:r>
            <a:r>
              <a:rPr lang="en-US" dirty="0">
                <a:effectLst/>
              </a:rPr>
              <a:t>employees need and appreciate recognition for a job well done.</a:t>
            </a:r>
          </a:p>
          <a:p>
            <a:pPr marL="0" marR="0" indent="0" algn="l" defTabSz="931774" rtl="0" eaLnBrk="1" fontAlgn="auto" latinLnBrk="0" hangingPunct="1">
              <a:lnSpc>
                <a:spcPct val="100000"/>
              </a:lnSpc>
              <a:spcBef>
                <a:spcPts val="0"/>
              </a:spcBef>
              <a:spcAft>
                <a:spcPts val="0"/>
              </a:spcAft>
              <a:buClrTx/>
              <a:buSzTx/>
              <a:buFontTx/>
              <a:buNone/>
              <a:tabLst/>
              <a:defRPr/>
            </a:pPr>
            <a:endParaRPr lang="en-US" dirty="0">
              <a:effectLst/>
            </a:endParaRPr>
          </a:p>
          <a:p>
            <a:pPr marL="0" marR="0" indent="0" algn="l" defTabSz="931774" rtl="0" eaLnBrk="1" fontAlgn="auto" latinLnBrk="0" hangingPunct="1">
              <a:lnSpc>
                <a:spcPct val="100000"/>
              </a:lnSpc>
              <a:spcBef>
                <a:spcPts val="0"/>
              </a:spcBef>
              <a:spcAft>
                <a:spcPts val="0"/>
              </a:spcAft>
              <a:buClrTx/>
              <a:buSzTx/>
              <a:buFontTx/>
              <a:buNone/>
              <a:tabLst/>
              <a:defRPr/>
            </a:pPr>
            <a:r>
              <a:rPr lang="en-US" dirty="0">
                <a:effectLst/>
              </a:rPr>
              <a:t>With respect to culture and environment, companies that are very tense and</a:t>
            </a:r>
            <a:r>
              <a:rPr lang="en-US" baseline="0" dirty="0">
                <a:effectLst/>
              </a:rPr>
              <a:t> </a:t>
            </a:r>
            <a:r>
              <a:rPr lang="en-US" dirty="0">
                <a:effectLst/>
              </a:rPr>
              <a:t>“political” may prompt employees to leave. Companies that help employees</a:t>
            </a:r>
            <a:r>
              <a:rPr lang="en-US" baseline="0" dirty="0">
                <a:effectLst/>
              </a:rPr>
              <a:t> </a:t>
            </a:r>
            <a:r>
              <a:rPr lang="en-US" dirty="0">
                <a:effectLst/>
              </a:rPr>
              <a:t>feel comfortable increase the likelihood that top performers</a:t>
            </a:r>
            <a:r>
              <a:rPr lang="en-US" baseline="0" dirty="0">
                <a:effectLst/>
              </a:rPr>
              <a:t> will stay.</a:t>
            </a:r>
            <a:endParaRPr lang="en-US" dirty="0">
              <a:effectLst/>
            </a:endParaRPr>
          </a:p>
          <a:p>
            <a:pPr marL="0" marR="0" indent="0" algn="l" defTabSz="931774" rtl="0" eaLnBrk="1" fontAlgn="auto" latinLnBrk="0" hangingPunct="1">
              <a:lnSpc>
                <a:spcPct val="100000"/>
              </a:lnSpc>
              <a:spcBef>
                <a:spcPts val="0"/>
              </a:spcBef>
              <a:spcAft>
                <a:spcPts val="0"/>
              </a:spcAft>
              <a:buClrTx/>
              <a:buSzTx/>
              <a:buFontTx/>
              <a:buNone/>
              <a:tabLst/>
              <a:defRPr/>
            </a:pPr>
            <a:endParaRPr lang="en-US" dirty="0">
              <a:effectLst/>
            </a:endParaRPr>
          </a:p>
          <a:p>
            <a:pPr marL="0" marR="0" indent="0" algn="l" defTabSz="931774" rtl="0" eaLnBrk="1" fontAlgn="auto" latinLnBrk="0" hangingPunct="1">
              <a:lnSpc>
                <a:spcPct val="100000"/>
              </a:lnSpc>
              <a:spcBef>
                <a:spcPts val="0"/>
              </a:spcBef>
              <a:spcAft>
                <a:spcPts val="0"/>
              </a:spcAft>
              <a:buClrTx/>
              <a:buSzTx/>
              <a:buFontTx/>
              <a:buNone/>
              <a:tabLst/>
              <a:defRPr/>
            </a:pPr>
            <a:r>
              <a:rPr lang="en-US" dirty="0">
                <a:effectLst/>
              </a:rPr>
              <a:t>Balancing work and life remains</a:t>
            </a:r>
            <a:r>
              <a:rPr lang="en-US" baseline="0" dirty="0">
                <a:effectLst/>
              </a:rPr>
              <a:t> an important part of retaining valued employees</a:t>
            </a:r>
            <a:r>
              <a:rPr lang="en-US" dirty="0">
                <a:effectLst/>
              </a:rPr>
              <a:t>. In one survey, workers identified “flexible work arrangements” and “telecommuting” as the two top benefits that would encourage them to choose one job over another.</a:t>
            </a:r>
          </a:p>
          <a:p>
            <a:pPr marL="0" marR="0" indent="0" algn="l" defTabSz="931774" rtl="0" eaLnBrk="1" fontAlgn="auto" latinLnBrk="0" hangingPunct="1">
              <a:lnSpc>
                <a:spcPct val="100000"/>
              </a:lnSpc>
              <a:spcBef>
                <a:spcPts val="0"/>
              </a:spcBef>
              <a:spcAft>
                <a:spcPts val="0"/>
              </a:spcAft>
              <a:buClrTx/>
              <a:buSzTx/>
              <a:buFontTx/>
              <a:buNone/>
              <a:tabLst/>
              <a:defRPr/>
            </a:pPr>
            <a:endParaRPr lang="en-US" dirty="0">
              <a:effectLst/>
            </a:endParaRPr>
          </a:p>
          <a:p>
            <a:pPr marL="0" marR="0" indent="0" algn="l" defTabSz="931774" rtl="0" eaLnBrk="1" fontAlgn="auto" latinLnBrk="0" hangingPunct="1">
              <a:lnSpc>
                <a:spcPct val="100000"/>
              </a:lnSpc>
              <a:spcBef>
                <a:spcPts val="0"/>
              </a:spcBef>
              <a:spcAft>
                <a:spcPts val="0"/>
              </a:spcAft>
              <a:buClrTx/>
              <a:buSzTx/>
              <a:buFontTx/>
              <a:buNone/>
              <a:tabLst/>
              <a:defRPr/>
            </a:pPr>
            <a:r>
              <a:rPr lang="en-US" dirty="0">
                <a:effectLst/>
              </a:rPr>
              <a:t>Finally, when employees feel underappreciated,</a:t>
            </a:r>
            <a:r>
              <a:rPr lang="en-US" baseline="0" dirty="0">
                <a:effectLst/>
              </a:rPr>
              <a:t> </a:t>
            </a:r>
            <a:r>
              <a:rPr lang="en-US" dirty="0">
                <a:effectLst/>
              </a:rPr>
              <a:t>they’re more likely to leave. Surveys suggest that frequent recognition of accomplishments is an effective nonmonetary reward. Such</a:t>
            </a:r>
            <a:r>
              <a:rPr lang="en-US" baseline="0" dirty="0">
                <a:effectLst/>
              </a:rPr>
              <a:t> recognition is likely to be helpful even though some recipients may state they don’t need a sincere “thank you.” </a:t>
            </a:r>
            <a:endParaRPr lang="en-US" dirty="0">
              <a:effectLst/>
            </a:endParaRPr>
          </a:p>
          <a:p>
            <a:pPr defTabSz="931774">
              <a:defRPr/>
            </a:pPr>
            <a:endParaRPr lang="en-US" dirty="0">
              <a:effectLst/>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8148195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1774" rtl="0" eaLnBrk="1" fontAlgn="auto" latinLnBrk="0" hangingPunct="1">
              <a:lnSpc>
                <a:spcPct val="100000"/>
              </a:lnSpc>
              <a:spcBef>
                <a:spcPts val="0"/>
              </a:spcBef>
              <a:spcAft>
                <a:spcPts val="0"/>
              </a:spcAft>
              <a:buClrTx/>
              <a:buSzTx/>
              <a:buFontTx/>
              <a:buNone/>
              <a:tabLst/>
              <a:defRPr/>
            </a:pPr>
            <a:r>
              <a:rPr lang="en-US" sz="1200" b="0" kern="1200" dirty="0">
                <a:solidFill>
                  <a:schemeClr val="tx1"/>
                </a:solidFill>
                <a:effectLst/>
                <a:latin typeface="+mn-lt"/>
                <a:ea typeface="+mn-ea"/>
                <a:cs typeface="+mn-cs"/>
              </a:rPr>
              <a:t>Involuntary turnover is inevitable. When jobs are restructured or when competitive or economic pressures necessitate reductions in the workforce an employer will let some employees go.  However, dismissals due to poor performance sometimes are avoidable. </a:t>
            </a:r>
          </a:p>
          <a:p>
            <a:pPr marL="0" marR="0" lvl="0" indent="0" algn="l" defTabSz="931774" rtl="0" eaLnBrk="1" fontAlgn="auto" latinLnBrk="0" hangingPunct="1">
              <a:lnSpc>
                <a:spcPct val="100000"/>
              </a:lnSpc>
              <a:spcBef>
                <a:spcPts val="0"/>
              </a:spcBef>
              <a:spcAft>
                <a:spcPts val="0"/>
              </a:spcAft>
              <a:buClrTx/>
              <a:buSzTx/>
              <a:buFontTx/>
              <a:buNone/>
              <a:tabLst/>
              <a:defRPr/>
            </a:pPr>
            <a:endParaRPr lang="en-US" sz="1200" b="0" kern="1200" dirty="0">
              <a:solidFill>
                <a:schemeClr val="tx1"/>
              </a:solidFill>
              <a:effectLst/>
              <a:latin typeface="+mn-lt"/>
              <a:ea typeface="+mn-ea"/>
              <a:cs typeface="+mn-cs"/>
            </a:endParaRPr>
          </a:p>
          <a:p>
            <a:pPr marL="0" marR="0" lvl="0" indent="0" algn="l" defTabSz="931774" rtl="0" eaLnBrk="1" fontAlgn="auto" latinLnBrk="0" hangingPunct="1">
              <a:lnSpc>
                <a:spcPct val="100000"/>
              </a:lnSpc>
              <a:spcBef>
                <a:spcPts val="0"/>
              </a:spcBef>
              <a:spcAft>
                <a:spcPts val="0"/>
              </a:spcAft>
              <a:buClrTx/>
              <a:buSzTx/>
              <a:buFontTx/>
              <a:buNone/>
              <a:tabLst/>
              <a:defRPr/>
            </a:pPr>
            <a:r>
              <a:rPr lang="en-US" sz="1200" b="0" kern="1200" dirty="0">
                <a:solidFill>
                  <a:schemeClr val="tx1"/>
                </a:solidFill>
                <a:effectLst/>
                <a:latin typeface="+mn-lt"/>
                <a:ea typeface="+mn-ea"/>
                <a:cs typeface="+mn-cs"/>
              </a:rPr>
              <a:t>Poor performance and involuntary turnover can be managed by reviewing and improving:</a:t>
            </a:r>
          </a:p>
          <a:p>
            <a:pPr marL="228600" marR="0" lvl="0" indent="-228600" algn="l" defTabSz="931774" rtl="0" eaLnBrk="1" fontAlgn="auto" latinLnBrk="0" hangingPunct="1">
              <a:lnSpc>
                <a:spcPct val="100000"/>
              </a:lnSpc>
              <a:spcBef>
                <a:spcPts val="0"/>
              </a:spcBef>
              <a:spcAft>
                <a:spcPts val="0"/>
              </a:spcAft>
              <a:buClrTx/>
              <a:buSzTx/>
              <a:buFont typeface="+mj-lt"/>
              <a:buAutoNum type="arabicPeriod"/>
              <a:tabLst/>
              <a:defRPr/>
            </a:pPr>
            <a:r>
              <a:rPr lang="en-US" sz="1200" b="0" kern="1200" dirty="0">
                <a:solidFill>
                  <a:schemeClr val="tx1"/>
                </a:solidFill>
                <a:effectLst/>
                <a:latin typeface="+mn-lt"/>
                <a:ea typeface="+mn-ea"/>
                <a:cs typeface="+mn-cs"/>
              </a:rPr>
              <a:t>Recruitment</a:t>
            </a:r>
          </a:p>
          <a:p>
            <a:pPr marL="228600" marR="0" lvl="0" indent="-228600" algn="l" defTabSz="931774" rtl="0" eaLnBrk="1" fontAlgn="auto" latinLnBrk="0" hangingPunct="1">
              <a:lnSpc>
                <a:spcPct val="100000"/>
              </a:lnSpc>
              <a:spcBef>
                <a:spcPts val="0"/>
              </a:spcBef>
              <a:spcAft>
                <a:spcPts val="0"/>
              </a:spcAft>
              <a:buClrTx/>
              <a:buSzTx/>
              <a:buFont typeface="+mj-lt"/>
              <a:buAutoNum type="arabicPeriod"/>
              <a:tabLst/>
              <a:defRPr/>
            </a:pPr>
            <a:r>
              <a:rPr lang="en-US" sz="1200" b="0" kern="1200" dirty="0">
                <a:solidFill>
                  <a:schemeClr val="tx1"/>
                </a:solidFill>
                <a:effectLst/>
                <a:latin typeface="+mn-lt"/>
                <a:ea typeface="+mn-ea"/>
                <a:cs typeface="+mn-cs"/>
              </a:rPr>
              <a:t>Selection</a:t>
            </a:r>
          </a:p>
          <a:p>
            <a:pPr marL="228600" marR="0" lvl="0" indent="-228600" algn="l" defTabSz="931774" rtl="0" eaLnBrk="1" fontAlgn="auto" latinLnBrk="0" hangingPunct="1">
              <a:lnSpc>
                <a:spcPct val="100000"/>
              </a:lnSpc>
              <a:spcBef>
                <a:spcPts val="0"/>
              </a:spcBef>
              <a:spcAft>
                <a:spcPts val="0"/>
              </a:spcAft>
              <a:buClrTx/>
              <a:buSzTx/>
              <a:buFont typeface="+mj-lt"/>
              <a:buAutoNum type="arabicPeriod"/>
              <a:tabLst/>
              <a:defRPr/>
            </a:pPr>
            <a:r>
              <a:rPr lang="en-US" sz="1200" b="0" kern="1200" dirty="0">
                <a:solidFill>
                  <a:schemeClr val="tx1"/>
                </a:solidFill>
                <a:effectLst/>
                <a:latin typeface="+mn-lt"/>
                <a:ea typeface="+mn-ea"/>
                <a:cs typeface="+mn-cs"/>
              </a:rPr>
              <a:t>Training</a:t>
            </a:r>
          </a:p>
          <a:p>
            <a:pPr marL="228600" marR="0" lvl="0" indent="-228600" algn="l" defTabSz="931774" rtl="0" eaLnBrk="1" fontAlgn="auto" latinLnBrk="0" hangingPunct="1">
              <a:lnSpc>
                <a:spcPct val="100000"/>
              </a:lnSpc>
              <a:spcBef>
                <a:spcPts val="0"/>
              </a:spcBef>
              <a:spcAft>
                <a:spcPts val="0"/>
              </a:spcAft>
              <a:buClrTx/>
              <a:buSzTx/>
              <a:buFont typeface="+mj-lt"/>
              <a:buAutoNum type="arabicPeriod"/>
              <a:tabLst/>
              <a:defRPr/>
            </a:pPr>
            <a:r>
              <a:rPr lang="en-US" sz="1200" b="0" kern="1200" dirty="0">
                <a:solidFill>
                  <a:schemeClr val="tx1"/>
                </a:solidFill>
                <a:effectLst/>
                <a:latin typeface="+mn-lt"/>
                <a:ea typeface="+mn-ea"/>
                <a:cs typeface="+mn-cs"/>
              </a:rPr>
              <a:t>Appraisal</a:t>
            </a:r>
          </a:p>
          <a:p>
            <a:pPr marL="228600" marR="0" lvl="0" indent="-228600" algn="l" defTabSz="931774" rtl="0" eaLnBrk="1" fontAlgn="auto" latinLnBrk="0" hangingPunct="1">
              <a:lnSpc>
                <a:spcPct val="100000"/>
              </a:lnSpc>
              <a:spcBef>
                <a:spcPts val="0"/>
              </a:spcBef>
              <a:spcAft>
                <a:spcPts val="0"/>
              </a:spcAft>
              <a:buClrTx/>
              <a:buSzTx/>
              <a:buFont typeface="+mj-lt"/>
              <a:buAutoNum type="arabicPeriod"/>
              <a:tabLst/>
              <a:defRPr/>
            </a:pPr>
            <a:r>
              <a:rPr lang="en-US" sz="1200" b="0" kern="1200" dirty="0">
                <a:solidFill>
                  <a:schemeClr val="tx1"/>
                </a:solidFill>
                <a:effectLst/>
                <a:latin typeface="+mn-lt"/>
                <a:ea typeface="+mn-ea"/>
                <a:cs typeface="+mn-cs"/>
              </a:rPr>
              <a:t>Compensation/incentive plans</a:t>
            </a:r>
          </a:p>
          <a:p>
            <a:pPr marL="0" marR="0" lvl="0" indent="0" algn="l" defTabSz="931774" rtl="0" eaLnBrk="1" fontAlgn="auto" latinLnBrk="0" hangingPunct="1">
              <a:lnSpc>
                <a:spcPct val="100000"/>
              </a:lnSpc>
              <a:spcBef>
                <a:spcPts val="0"/>
              </a:spcBef>
              <a:spcAft>
                <a:spcPts val="0"/>
              </a:spcAft>
              <a:buClrTx/>
              <a:buSzTx/>
              <a:buFont typeface="+mj-lt"/>
              <a:buNone/>
              <a:tabLst/>
              <a:defRPr/>
            </a:pPr>
            <a:endParaRPr lang="en-US" sz="1200" b="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6133966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latin typeface="Arial" panose="020B0604020202020204" pitchFamily="34" charset="0"/>
              </a:rPr>
              <a:t>Compass Group identifies top performers, and then assesses them for promotability and leadership potential. Shell China appoints career stewards to meet regularly with</a:t>
            </a:r>
          </a:p>
          <a:p>
            <a:pPr eaLnBrk="1" hangingPunct="1"/>
            <a:r>
              <a:rPr lang="en-US" altLang="en-US" dirty="0">
                <a:latin typeface="Arial" panose="020B0604020202020204" pitchFamily="34" charset="0"/>
              </a:rPr>
              <a:t>emerging leaders. Novartis China uses a checklist to assess the attitudes of its most mission-critical employees. The point is that taking a talent management approach to retaining employees suggests focusing augmented retention efforts on the company’s most important employees.</a:t>
            </a:r>
          </a:p>
          <a:p>
            <a:pPr marL="0" marR="0" lvl="0" indent="0" algn="l" defTabSz="931774" rtl="0" eaLnBrk="1" fontAlgn="auto" latinLnBrk="0" hangingPunct="1">
              <a:lnSpc>
                <a:spcPct val="100000"/>
              </a:lnSpc>
              <a:spcBef>
                <a:spcPts val="0"/>
              </a:spcBef>
              <a:spcAft>
                <a:spcPts val="0"/>
              </a:spcAft>
              <a:buClrTx/>
              <a:buSzTx/>
              <a:buFontTx/>
              <a:buNone/>
              <a:tabLst/>
              <a:defRPr/>
            </a:pPr>
            <a:r>
              <a:rPr lang="en-US" sz="1200" b="0" kern="1200" dirty="0">
                <a:solidFill>
                  <a:schemeClr val="tx1"/>
                </a:solidFill>
                <a:effectLst/>
                <a:latin typeface="+mn-lt"/>
                <a:ea typeface="+mn-ea"/>
                <a:cs typeface="+mn-cs"/>
              </a:rPr>
              <a:t>Firms that take a talent management approach to retaining employees focus their efforts on the company’s mission-critical employees. </a:t>
            </a:r>
          </a:p>
          <a:p>
            <a:pPr marL="0" marR="0" lvl="0" indent="0" algn="l" defTabSz="931774" rtl="0" eaLnBrk="1" fontAlgn="auto" latinLnBrk="0" hangingPunct="1">
              <a:lnSpc>
                <a:spcPct val="100000"/>
              </a:lnSpc>
              <a:spcBef>
                <a:spcPts val="0"/>
              </a:spcBef>
              <a:spcAft>
                <a:spcPts val="0"/>
              </a:spcAft>
              <a:buClrTx/>
              <a:buSzTx/>
              <a:buFontTx/>
              <a:buNone/>
              <a:tabLst/>
              <a:defRPr/>
            </a:pPr>
            <a:endParaRPr lang="en-US" sz="1200" b="0" kern="1200" dirty="0">
              <a:solidFill>
                <a:schemeClr val="tx1"/>
              </a:solidFill>
              <a:effectLst/>
              <a:latin typeface="+mn-lt"/>
              <a:ea typeface="+mn-ea"/>
              <a:cs typeface="+mn-cs"/>
            </a:endParaRPr>
          </a:p>
          <a:p>
            <a:pPr marL="0" marR="0" lvl="0" indent="0" algn="l" defTabSz="931774" rtl="0" eaLnBrk="1" fontAlgn="auto" latinLnBrk="0" hangingPunct="1">
              <a:lnSpc>
                <a:spcPct val="100000"/>
              </a:lnSpc>
              <a:spcBef>
                <a:spcPts val="0"/>
              </a:spcBef>
              <a:spcAft>
                <a:spcPts val="0"/>
              </a:spcAft>
              <a:buClrTx/>
              <a:buSzTx/>
              <a:buFontTx/>
              <a:buNone/>
              <a:tabLst/>
              <a:defRPr/>
            </a:pPr>
            <a:r>
              <a:rPr lang="en-US" sz="1200" b="0" kern="1200" dirty="0">
                <a:solidFill>
                  <a:schemeClr val="tx1"/>
                </a:solidFill>
                <a:effectLst/>
                <a:latin typeface="+mn-lt"/>
                <a:ea typeface="+mn-ea"/>
                <a:cs typeface="+mn-cs"/>
              </a:rPr>
              <a:t>Job withdrawal is any action which places physical or psychological distance between the employee and the organization. It’s a</a:t>
            </a:r>
            <a:r>
              <a:rPr lang="en-US" sz="1200" b="0" kern="1200" baseline="0" dirty="0">
                <a:solidFill>
                  <a:schemeClr val="tx1"/>
                </a:solidFill>
                <a:effectLst/>
                <a:latin typeface="+mn-lt"/>
                <a:ea typeface="+mn-ea"/>
                <a:cs typeface="+mn-cs"/>
              </a:rPr>
              <a:t> </a:t>
            </a:r>
            <a:r>
              <a:rPr lang="en-US" sz="1200" b="0" kern="1200" dirty="0">
                <a:solidFill>
                  <a:schemeClr val="tx1"/>
                </a:solidFill>
                <a:effectLst/>
                <a:latin typeface="+mn-lt"/>
                <a:ea typeface="+mn-ea"/>
                <a:cs typeface="+mn-cs"/>
              </a:rPr>
              <a:t>means of escape for someone who is dissatisfied or fearful. Managing the almost</a:t>
            </a:r>
            <a:r>
              <a:rPr lang="en-US" sz="1200" b="0" kern="1200" baseline="0" dirty="0">
                <a:solidFill>
                  <a:schemeClr val="tx1"/>
                </a:solidFill>
                <a:effectLst/>
                <a:latin typeface="+mn-lt"/>
                <a:ea typeface="+mn-ea"/>
                <a:cs typeface="+mn-cs"/>
              </a:rPr>
              <a:t> limitless reasons an employee can become dissatisfied requires a complete and effective human resource system.</a:t>
            </a:r>
            <a:endParaRPr lang="en-US" sz="1200" b="1" kern="1200" dirty="0">
              <a:solidFill>
                <a:schemeClr val="tx1"/>
              </a:solidFill>
              <a:effectLst/>
              <a:latin typeface="+mn-lt"/>
              <a:ea typeface="+mn-ea"/>
              <a:cs typeface="+mn-cs"/>
            </a:endParaRPr>
          </a:p>
          <a:p>
            <a:pPr eaLnBrk="1" hangingPunct="1"/>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0854101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r>
              <a:rPr lang="en-US" dirty="0"/>
              <a:t>Employee engagement is an important topic. Many employee behaviors,</a:t>
            </a:r>
            <a:r>
              <a:rPr lang="en-US" baseline="0" dirty="0"/>
              <a:t> </a:t>
            </a:r>
            <a:r>
              <a:rPr lang="en-US" dirty="0"/>
              <a:t>including turnover, reflect the degree to which employees are “engaged.” One survey concluded that companies with highly engaged employees have</a:t>
            </a:r>
            <a:r>
              <a:rPr lang="en-US" baseline="0" dirty="0"/>
              <a:t> </a:t>
            </a:r>
            <a:r>
              <a:rPr lang="en-US" dirty="0"/>
              <a:t>26% higher revenue per employee.</a:t>
            </a:r>
          </a:p>
          <a:p>
            <a:endParaRPr lang="en-US" dirty="0"/>
          </a:p>
          <a:p>
            <a:r>
              <a:rPr lang="en-US" dirty="0"/>
              <a:t>Actions that</a:t>
            </a:r>
            <a:r>
              <a:rPr lang="en-US" baseline="0" dirty="0"/>
              <a:t> help ensure engagement </a:t>
            </a:r>
            <a:r>
              <a:rPr lang="en-US" dirty="0"/>
              <a:t>include making sure employees understand how their departments contribute to the company’s success.</a:t>
            </a:r>
            <a:r>
              <a:rPr lang="en-US" baseline="0" dirty="0"/>
              <a:t> In addition, employees should </a:t>
            </a:r>
            <a:r>
              <a:rPr lang="en-US" dirty="0"/>
              <a:t>see how their own efforts contribute</a:t>
            </a:r>
            <a:r>
              <a:rPr lang="en-US" baseline="0" dirty="0"/>
              <a:t> </a:t>
            </a:r>
            <a:r>
              <a:rPr lang="en-US" dirty="0"/>
              <a:t>to achieving the company’s goals.</a:t>
            </a:r>
            <a:r>
              <a:rPr lang="en-US" baseline="0" dirty="0"/>
              <a:t> Finally, employees should </a:t>
            </a:r>
            <a:r>
              <a:rPr lang="en-US" dirty="0"/>
              <a:t>get a sense of accomplishment from working</a:t>
            </a:r>
            <a:r>
              <a:rPr lang="en-US" baseline="0" dirty="0"/>
              <a:t> </a:t>
            </a:r>
            <a:r>
              <a:rPr lang="en-US" dirty="0"/>
              <a:t>at the firm.</a:t>
            </a:r>
          </a:p>
          <a:p>
            <a:endParaRPr lang="en-US" dirty="0"/>
          </a:p>
          <a:p>
            <a:r>
              <a:rPr lang="en-US" dirty="0"/>
              <a:t>Monitoring employee engagement needn’t be complicated. A simple survey may do the job. One survey indicated 83% of employees reported they are determined to accomplish their work</a:t>
            </a:r>
            <a:r>
              <a:rPr lang="en-US" baseline="0" dirty="0"/>
              <a:t> </a:t>
            </a:r>
            <a:r>
              <a:rPr lang="en-US" dirty="0"/>
              <a:t>goals. Further, they were confident they could meet their goals. </a:t>
            </a:r>
            <a:endParaRPr lang="en-US" dirty="0">
              <a:effectLst/>
            </a:endParaRPr>
          </a:p>
        </p:txBody>
      </p:sp>
      <p:sp>
        <p:nvSpPr>
          <p:cNvPr id="7" name="Footer Placeholder 6"/>
          <p:cNvSpPr>
            <a:spLocks noGrp="1"/>
          </p:cNvSpPr>
          <p:nvPr>
            <p:ph type="ftr" sz="quarter" idx="10"/>
          </p:nvPr>
        </p:nvSpPr>
        <p:spPr/>
        <p:txBody>
          <a:bodyPr/>
          <a:lstStyle/>
          <a:p>
            <a:endParaRPr lang="en-US" dirty="0"/>
          </a:p>
        </p:txBody>
      </p:sp>
      <p:sp>
        <p:nvSpPr>
          <p:cNvPr id="8" name="Slide Number Placeholder 7"/>
          <p:cNvSpPr>
            <a:spLocks noGrp="1"/>
          </p:cNvSpPr>
          <p:nvPr>
            <p:ph type="sldNum" sz="quarter" idx="11"/>
          </p:nvPr>
        </p:nvSpPr>
        <p:spPr/>
        <p:txBody>
          <a:bodyPr/>
          <a:lstStyle/>
          <a:p>
            <a:fld id="{9E535811-105D-4554-9A59-79A3A0A5F8EB}" type="slidenum">
              <a:rPr lang="en-US" smtClean="0"/>
              <a:pPr/>
              <a:t>12</a:t>
            </a:fld>
            <a:endParaRPr lang="en-US" dirty="0"/>
          </a:p>
        </p:txBody>
      </p:sp>
    </p:spTree>
    <p:extLst>
      <p:ext uri="{BB962C8B-B14F-4D97-AF65-F5344CB8AC3E}">
        <p14:creationId xmlns:p14="http://schemas.microsoft.com/office/powerpoint/2010/main" val="23377145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b="0" i="0" u="none" strike="noStrike" baseline="0" dirty="0">
                <a:solidFill>
                  <a:srgbClr val="231F20"/>
                </a:solidFill>
                <a:latin typeface="Arial" panose="020B0604020202020204" pitchFamily="34" charset="0"/>
              </a:rPr>
              <a:t>A recent </a:t>
            </a:r>
            <a:r>
              <a:rPr lang="en-US" sz="1800" b="0" i="1" u="none" strike="noStrike" baseline="0" dirty="0">
                <a:solidFill>
                  <a:srgbClr val="231F20"/>
                </a:solidFill>
                <a:latin typeface="Arial" panose="020B0604020202020204" pitchFamily="34" charset="0"/>
              </a:rPr>
              <a:t>Harvard Business Review </a:t>
            </a:r>
            <a:r>
              <a:rPr lang="en-US" sz="1800" b="0" i="0" u="none" strike="noStrike" baseline="0" dirty="0">
                <a:solidFill>
                  <a:srgbClr val="231F20"/>
                </a:solidFill>
                <a:latin typeface="Arial" panose="020B0604020202020204" pitchFamily="34" charset="0"/>
              </a:rPr>
              <a:t>article notes that when it comes to customer service, satisfied employees aren’t enough. Instead, Employees should be engaged by providing them with reasons and methods to satisfy customers and then rewarded for appropriate behavior.</a:t>
            </a:r>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2626079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8431881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42006305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We may define a career as the “occupational positions a person has had over many years.”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Recessions, mergers, outsourcing, consolidations, and seemingly continuous downsizing have changed the ground rules.  More often employees find themselves having to reinvent themselves</a:t>
            </a:r>
            <a:r>
              <a:rPr lang="en-US" sz="1200" kern="1200" baseline="0" dirty="0">
                <a:solidFill>
                  <a:schemeClr val="tx1"/>
                </a:solidFill>
                <a:effectLst/>
                <a:latin typeface="+mn-lt"/>
                <a:ea typeface="+mn-ea"/>
                <a:cs typeface="+mn-cs"/>
              </a:rPr>
              <a:t> to remain productive in the workforce.</a:t>
            </a: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What the employer and employee expect of each other is part of what psychologists call a </a:t>
            </a:r>
            <a:r>
              <a:rPr lang="en-US" sz="1200" i="1" kern="1200" dirty="0">
                <a:solidFill>
                  <a:schemeClr val="tx1"/>
                </a:solidFill>
                <a:effectLst/>
                <a:latin typeface="+mn-lt"/>
                <a:ea typeface="+mn-ea"/>
                <a:cs typeface="+mn-cs"/>
              </a:rPr>
              <a:t>psychological contract.</a:t>
            </a:r>
            <a:r>
              <a:rPr lang="en-US" sz="1200" kern="1200" dirty="0">
                <a:solidFill>
                  <a:schemeClr val="tx1"/>
                </a:solidFill>
                <a:effectLst/>
                <a:latin typeface="+mn-lt"/>
                <a:ea typeface="+mn-ea"/>
                <a:cs typeface="+mn-cs"/>
              </a:rPr>
              <a:t> The psychological contract identifies each party's mutual expectations.</a:t>
            </a:r>
          </a:p>
          <a:p>
            <a:pPr lvl="0"/>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As in other parts of life, an individual must accept responsibility for his/her own career. He or she should assess his/her own interests, skill, and values.</a:t>
            </a:r>
            <a:r>
              <a:rPr lang="en-US" sz="120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 Finally, the employee</a:t>
            </a:r>
            <a:r>
              <a:rPr lang="en-US" sz="1200" kern="1200" baseline="0" dirty="0">
                <a:solidFill>
                  <a:schemeClr val="tx1"/>
                </a:solidFill>
                <a:effectLst/>
                <a:latin typeface="+mn-lt"/>
                <a:ea typeface="+mn-ea"/>
                <a:cs typeface="+mn-cs"/>
              </a:rPr>
              <a:t> must</a:t>
            </a:r>
            <a:r>
              <a:rPr lang="en-US" sz="1200" kern="1200" dirty="0">
                <a:solidFill>
                  <a:schemeClr val="tx1"/>
                </a:solidFill>
                <a:effectLst/>
                <a:latin typeface="+mn-lt"/>
                <a:ea typeface="+mn-ea"/>
                <a:cs typeface="+mn-cs"/>
              </a:rPr>
              <a:t> take the steps required to ensure a happy and fulfilling career.  One of these steps is</a:t>
            </a:r>
            <a:r>
              <a:rPr lang="en-US" sz="1200" kern="1200" baseline="0" dirty="0">
                <a:solidFill>
                  <a:schemeClr val="tx1"/>
                </a:solidFill>
                <a:effectLst/>
                <a:latin typeface="+mn-lt"/>
                <a:ea typeface="+mn-ea"/>
                <a:cs typeface="+mn-cs"/>
              </a:rPr>
              <a:t> f</a:t>
            </a:r>
            <a:r>
              <a:rPr lang="en-US" sz="1200" kern="1200" dirty="0">
                <a:solidFill>
                  <a:schemeClr val="tx1"/>
                </a:solidFill>
                <a:effectLst/>
                <a:latin typeface="+mn-lt"/>
                <a:ea typeface="+mn-ea"/>
                <a:cs typeface="+mn-cs"/>
              </a:rPr>
              <a:t>inding a mentor who can be a sounding board. Mentoring programs can be informal or formal.</a:t>
            </a:r>
          </a:p>
          <a:p>
            <a:endParaRPr lang="en-US" dirty="0"/>
          </a:p>
          <a:p>
            <a:pPr defTabSz="931774">
              <a:defRPr/>
            </a:pPr>
            <a:endParaRPr lang="en-US" dirty="0">
              <a:effectLst/>
            </a:endParaRPr>
          </a:p>
        </p:txBody>
      </p:sp>
      <p:sp>
        <p:nvSpPr>
          <p:cNvPr id="7" name="Footer Placeholder 6"/>
          <p:cNvSpPr>
            <a:spLocks noGrp="1"/>
          </p:cNvSpPr>
          <p:nvPr>
            <p:ph type="ftr" sz="quarter" idx="10"/>
          </p:nvPr>
        </p:nvSpPr>
        <p:spPr/>
        <p:txBody>
          <a:bodyPr/>
          <a:lstStyle/>
          <a:p>
            <a:endParaRPr lang="en-US" dirty="0"/>
          </a:p>
        </p:txBody>
      </p:sp>
      <p:sp>
        <p:nvSpPr>
          <p:cNvPr id="8" name="Slide Number Placeholder 7"/>
          <p:cNvSpPr>
            <a:spLocks noGrp="1"/>
          </p:cNvSpPr>
          <p:nvPr>
            <p:ph type="sldNum" sz="quarter" idx="11"/>
          </p:nvPr>
        </p:nvSpPr>
        <p:spPr/>
        <p:txBody>
          <a:bodyPr/>
          <a:lstStyle/>
          <a:p>
            <a:fld id="{9E535811-105D-4554-9A59-79A3A0A5F8EB}" type="slidenum">
              <a:rPr lang="en-US" smtClean="0"/>
              <a:pPr/>
              <a:t>16</a:t>
            </a:fld>
            <a:endParaRPr lang="en-US" dirty="0"/>
          </a:p>
        </p:txBody>
      </p:sp>
    </p:spTree>
    <p:extLst>
      <p:ext uri="{BB962C8B-B14F-4D97-AF65-F5344CB8AC3E}">
        <p14:creationId xmlns:p14="http://schemas.microsoft.com/office/powerpoint/2010/main" val="31968534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3030111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21555520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a:latin typeface="Arial" panose="020B0604020202020204" pitchFamily="34" charset="0"/>
              </a:rPr>
              <a:t>Careers today differ in many ways from a few years ago. These changes have big implications for employers. A few years ago, the assumption (the “psychological contract”) between employer and employee was, often, “Be loyal to us, and we’ll take care of you.” Today, employees know they must take care of themselves. The psychological contract is more like, “I’ll do my best for you, but I expect you to provide the development and learning that will prepare me for the day I must move on, and for having the work-life balance that I desire.”</a:t>
            </a:r>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47304017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1774"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5834316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1774"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Employers can support career development efforts in many ways. The means for helping to further an employee’s career depend on the length of time the employee has been with the firm.</a:t>
            </a:r>
          </a:p>
          <a:p>
            <a:pPr marL="0" marR="0" lvl="0" indent="0" algn="l" defTabSz="931774"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Career development systems needn’t be complicated. Receiving performance feedback</a:t>
            </a:r>
            <a:r>
              <a:rPr lang="en-US" sz="1200" kern="1200" baseline="0" dirty="0">
                <a:solidFill>
                  <a:schemeClr val="tx1"/>
                </a:solidFill>
                <a:effectLst/>
                <a:latin typeface="+mn-lt"/>
                <a:ea typeface="+mn-ea"/>
                <a:cs typeface="+mn-cs"/>
              </a:rPr>
              <a:t> and </a:t>
            </a:r>
            <a:r>
              <a:rPr lang="en-US" sz="1200" kern="1200" dirty="0">
                <a:solidFill>
                  <a:schemeClr val="tx1"/>
                </a:solidFill>
                <a:effectLst/>
                <a:latin typeface="+mn-lt"/>
                <a:ea typeface="+mn-ea"/>
                <a:cs typeface="+mn-cs"/>
              </a:rPr>
              <a:t>individual development plans</a:t>
            </a:r>
            <a:r>
              <a:rPr lang="en-US" sz="1200" kern="1200" baseline="0" dirty="0">
                <a:solidFill>
                  <a:schemeClr val="tx1"/>
                </a:solidFill>
                <a:effectLst/>
                <a:latin typeface="+mn-lt"/>
                <a:ea typeface="+mn-ea"/>
                <a:cs typeface="+mn-cs"/>
              </a:rPr>
              <a:t> can make an enormous difference in employee performance. In addition, </a:t>
            </a:r>
            <a:r>
              <a:rPr lang="en-US" sz="1200" kern="1200" dirty="0">
                <a:solidFill>
                  <a:schemeClr val="tx1"/>
                </a:solidFill>
                <a:effectLst/>
                <a:latin typeface="+mn-lt"/>
                <a:ea typeface="+mn-ea"/>
                <a:cs typeface="+mn-cs"/>
              </a:rPr>
              <a:t>having access to nontechnical skills training will</a:t>
            </a:r>
            <a:r>
              <a:rPr lang="en-US" sz="1200" kern="1200" baseline="0" dirty="0">
                <a:solidFill>
                  <a:schemeClr val="tx1"/>
                </a:solidFill>
                <a:effectLst/>
                <a:latin typeface="+mn-lt"/>
                <a:ea typeface="+mn-ea"/>
                <a:cs typeface="+mn-cs"/>
              </a:rPr>
              <a:t> contribute to satisfaction and engagement. However, </a:t>
            </a:r>
            <a:r>
              <a:rPr lang="en-US" sz="1200" kern="1200" dirty="0">
                <a:solidFill>
                  <a:schemeClr val="tx1"/>
                </a:solidFill>
                <a:effectLst/>
                <a:latin typeface="+mn-lt"/>
                <a:ea typeface="+mn-ea"/>
                <a:cs typeface="+mn-cs"/>
              </a:rPr>
              <a:t>a large portion of companies do not provide such</a:t>
            </a:r>
            <a:r>
              <a:rPr lang="en-US" sz="120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services.  </a:t>
            </a:r>
          </a:p>
          <a:p>
            <a:pPr lvl="0"/>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Women report greater barriers (such as being excluded from informal networks) than do men. They also have more difficulty getting developmental assignments and geographic mobility opportunities. Many call this combination of subtle and not-so-subtle barriers to women’s progress the </a:t>
            </a:r>
            <a:r>
              <a:rPr lang="en-US" sz="1200" i="1" kern="1200" dirty="0">
                <a:solidFill>
                  <a:schemeClr val="tx1"/>
                </a:solidFill>
                <a:effectLst/>
                <a:latin typeface="+mn-lt"/>
                <a:ea typeface="+mn-ea"/>
                <a:cs typeface="+mn-cs"/>
              </a:rPr>
              <a:t>glass ceiling</a:t>
            </a:r>
            <a:r>
              <a:rPr lang="en-US" sz="1200" kern="1200" dirty="0">
                <a:solidFill>
                  <a:schemeClr val="tx1"/>
                </a:solidFill>
                <a:effectLst/>
                <a:latin typeface="+mn-lt"/>
                <a:ea typeface="+mn-ea"/>
                <a:cs typeface="+mn-cs"/>
              </a:rPr>
              <a:t>. Organizations need to be aware of it and try to eliminate it. </a:t>
            </a:r>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15282617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latin typeface="Arial" panose="020B0604020202020204" pitchFamily="34" charset="0"/>
              </a:rPr>
              <a:t>summarizes the career aspect of human resource activities that support the employer’s needs and also facilitate career self-analysis and development for employees.</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424425997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latin typeface="Arial" panose="020B0604020202020204" pitchFamily="34" charset="0"/>
              </a:rPr>
              <a:t>Employers can benefit from offering career development to their employees.</a:t>
            </a:r>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65302018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8">
            <a:extLst>
              <a:ext uri="{FF2B5EF4-FFF2-40B4-BE49-F238E27FC236}">
                <a16:creationId xmlns:a16="http://schemas.microsoft.com/office/drawing/2014/main" id="{1D9071AB-61B7-840A-E0A6-ADC24B1F0AFF}"/>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5539" name="Rectangle 11">
            <a:extLst>
              <a:ext uri="{FF2B5EF4-FFF2-40B4-BE49-F238E27FC236}">
                <a16:creationId xmlns:a16="http://schemas.microsoft.com/office/drawing/2014/main" id="{7E3174DB-9B79-717B-02BE-0C1F93266147}"/>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65540" name="Rectangle 12">
            <a:extLst>
              <a:ext uri="{FF2B5EF4-FFF2-40B4-BE49-F238E27FC236}">
                <a16:creationId xmlns:a16="http://schemas.microsoft.com/office/drawing/2014/main" id="{39115754-EFF3-8DBE-B987-9FB9960B753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10</a:t>
            </a:r>
            <a:r>
              <a:rPr lang="en-US" altLang="en-US" sz="900">
                <a:cs typeface="Arial" panose="020B0604020202020204" pitchFamily="34" charset="0"/>
              </a:rPr>
              <a:t>–</a:t>
            </a:r>
            <a:fld id="{E0959F35-E411-4224-B46A-09AE9ED2EA3A}" type="slidenum">
              <a:rPr lang="en-US" altLang="en-US" sz="900"/>
              <a:pPr eaLnBrk="1" hangingPunct="1"/>
              <a:t>24</a:t>
            </a:fld>
            <a:endParaRPr lang="en-US" altLang="en-US" sz="900"/>
          </a:p>
        </p:txBody>
      </p:sp>
      <p:sp>
        <p:nvSpPr>
          <p:cNvPr id="65541" name="Rectangle 2">
            <a:extLst>
              <a:ext uri="{FF2B5EF4-FFF2-40B4-BE49-F238E27FC236}">
                <a16:creationId xmlns:a16="http://schemas.microsoft.com/office/drawing/2014/main" id="{46846168-1930-890D-6E64-416B77604FF8}"/>
              </a:ext>
            </a:extLst>
          </p:cNvPr>
          <p:cNvSpPr>
            <a:spLocks noGrp="1" noRot="1" noChangeAspect="1" noChangeArrowheads="1" noTextEdit="1"/>
          </p:cNvSpPr>
          <p:nvPr>
            <p:ph type="sldImg"/>
          </p:nvPr>
        </p:nvSpPr>
        <p:spPr>
          <a:solidFill>
            <a:srgbClr val="FFFFFF"/>
          </a:solidFill>
          <a:ln/>
        </p:spPr>
      </p:sp>
      <p:sp>
        <p:nvSpPr>
          <p:cNvPr id="65542" name="Rectangle 3">
            <a:extLst>
              <a:ext uri="{FF2B5EF4-FFF2-40B4-BE49-F238E27FC236}">
                <a16:creationId xmlns:a16="http://schemas.microsoft.com/office/drawing/2014/main" id="{CC7786CB-B6A2-02AE-BE79-515399FE0165}"/>
              </a:ext>
            </a:extLst>
          </p:cNvPr>
          <p:cNvSpPr>
            <a:spLocks noGrp="1" noChangeArrowheads="1"/>
          </p:cNvSpPr>
          <p:nvPr>
            <p:ph type="body" idx="1"/>
          </p:nvPr>
        </p:nvSpPr>
        <p:spPr>
          <a:solidFill>
            <a:srgbClr val="FFFFFF"/>
          </a:solidFill>
          <a:ln>
            <a:solidFill>
              <a:srgbClr val="000000"/>
            </a:solidFill>
          </a:ln>
        </p:spPr>
        <p:txBody>
          <a:bodyPr/>
          <a:lstStyle/>
          <a:p>
            <a:pPr eaLnBrk="1" hangingPunct="1"/>
            <a:r>
              <a:rPr lang="en-US" altLang="en-US" b="1" dirty="0">
                <a:latin typeface="Arial" panose="020B0604020202020204" pitchFamily="34" charset="0"/>
              </a:rPr>
              <a:t>Table 10-2</a:t>
            </a:r>
            <a:r>
              <a:rPr lang="en-US" altLang="en-US" dirty="0">
                <a:latin typeface="Arial" panose="020B0604020202020204" pitchFamily="34" charset="0"/>
              </a:rPr>
              <a:t> outlines the roles that the employer, employee, and manager all play in planning, guiding, and developing the employee’s career.</a:t>
            </a:r>
          </a:p>
          <a:p>
            <a:pPr algn="l"/>
            <a:r>
              <a:rPr lang="en-US" sz="1800" b="0" i="0" u="none" strike="noStrike" baseline="0" dirty="0">
                <a:solidFill>
                  <a:srgbClr val="231F20"/>
                </a:solidFill>
                <a:latin typeface="Arial" panose="020B0604020202020204" pitchFamily="34" charset="0"/>
              </a:rPr>
              <a:t>The employer’s career development tasks depend partly on how long the employee has been with the firm. For example, </a:t>
            </a:r>
            <a:r>
              <a:rPr lang="en-US" sz="1800" b="0" i="1" u="none" strike="noStrike" baseline="0" dirty="0">
                <a:solidFill>
                  <a:srgbClr val="231F20"/>
                </a:solidFill>
                <a:latin typeface="Arial" panose="020B0604020202020204" pitchFamily="34" charset="0"/>
              </a:rPr>
              <a:t>before hiring</a:t>
            </a:r>
            <a:r>
              <a:rPr lang="en-US" sz="1800" b="0" i="0" u="none" strike="noStrike" baseline="0" dirty="0">
                <a:solidFill>
                  <a:srgbClr val="231F20"/>
                </a:solidFill>
                <a:latin typeface="Arial" panose="020B0604020202020204" pitchFamily="34" charset="0"/>
              </a:rPr>
              <a:t>, realistic job interviews can help prospective employees more accurately gauge whether the job is a good fit with the candidate’s skills and interests.</a:t>
            </a:r>
            <a:endParaRPr lang="en-US" altLang="en-US" dirty="0">
              <a:latin typeface="Arial" panose="020B0604020202020204"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8">
            <a:extLst>
              <a:ext uri="{FF2B5EF4-FFF2-40B4-BE49-F238E27FC236}">
                <a16:creationId xmlns:a16="http://schemas.microsoft.com/office/drawing/2014/main" id="{10C8C5B9-197A-30E3-1970-828FD6688A2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6563" name="Rectangle 11">
            <a:extLst>
              <a:ext uri="{FF2B5EF4-FFF2-40B4-BE49-F238E27FC236}">
                <a16:creationId xmlns:a16="http://schemas.microsoft.com/office/drawing/2014/main" id="{4724F1B4-5C80-372F-D30C-8BED99C7E100}"/>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66564" name="Rectangle 12">
            <a:extLst>
              <a:ext uri="{FF2B5EF4-FFF2-40B4-BE49-F238E27FC236}">
                <a16:creationId xmlns:a16="http://schemas.microsoft.com/office/drawing/2014/main" id="{3FDDA140-EACD-D26C-6832-CFC966872EE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10</a:t>
            </a:r>
            <a:r>
              <a:rPr lang="en-US" altLang="en-US" sz="900">
                <a:cs typeface="Arial" panose="020B0604020202020204" pitchFamily="34" charset="0"/>
              </a:rPr>
              <a:t>–</a:t>
            </a:r>
            <a:fld id="{6FAF435E-8DC7-47BA-AAD6-72D8AEB66F63}" type="slidenum">
              <a:rPr lang="en-US" altLang="en-US" sz="900"/>
              <a:pPr eaLnBrk="1" hangingPunct="1"/>
              <a:t>25</a:t>
            </a:fld>
            <a:endParaRPr lang="en-US" altLang="en-US" sz="900"/>
          </a:p>
        </p:txBody>
      </p:sp>
      <p:sp>
        <p:nvSpPr>
          <p:cNvPr id="66565" name="Rectangle 2">
            <a:extLst>
              <a:ext uri="{FF2B5EF4-FFF2-40B4-BE49-F238E27FC236}">
                <a16:creationId xmlns:a16="http://schemas.microsoft.com/office/drawing/2014/main" id="{0B0E4ADA-102C-413A-9FA8-C1041EDF35F8}"/>
              </a:ext>
            </a:extLst>
          </p:cNvPr>
          <p:cNvSpPr>
            <a:spLocks noGrp="1" noRot="1" noChangeAspect="1" noChangeArrowheads="1" noTextEdit="1"/>
          </p:cNvSpPr>
          <p:nvPr>
            <p:ph type="sldImg"/>
          </p:nvPr>
        </p:nvSpPr>
        <p:spPr>
          <a:solidFill>
            <a:srgbClr val="FFFFFF"/>
          </a:solidFill>
          <a:ln/>
        </p:spPr>
      </p:sp>
      <p:sp>
        <p:nvSpPr>
          <p:cNvPr id="66566" name="Rectangle 3">
            <a:extLst>
              <a:ext uri="{FF2B5EF4-FFF2-40B4-BE49-F238E27FC236}">
                <a16:creationId xmlns:a16="http://schemas.microsoft.com/office/drawing/2014/main" id="{9BF1F60D-E7D2-5989-C73C-008C50440347}"/>
              </a:ext>
            </a:extLst>
          </p:cNvPr>
          <p:cNvSpPr>
            <a:spLocks noGrp="1" noChangeArrowheads="1"/>
          </p:cNvSpPr>
          <p:nvPr>
            <p:ph type="body" idx="1"/>
          </p:nvPr>
        </p:nvSpPr>
        <p:spPr>
          <a:solidFill>
            <a:srgbClr val="FFFFFF"/>
          </a:solidFill>
          <a:ln>
            <a:solidFill>
              <a:srgbClr val="000000"/>
            </a:solidFill>
          </a:ln>
        </p:spPr>
        <p:txBody>
          <a:bodyPr/>
          <a:lstStyle/>
          <a:p>
            <a:pPr eaLnBrk="1" hangingPunct="1"/>
            <a:r>
              <a:rPr lang="en-US" altLang="en-US" dirty="0">
                <a:latin typeface="Arial" panose="020B0604020202020204" pitchFamily="34" charset="0"/>
              </a:rPr>
              <a:t>As you can see in </a:t>
            </a:r>
            <a:r>
              <a:rPr lang="en-US" altLang="en-US" b="1" dirty="0">
                <a:latin typeface="Arial" panose="020B0604020202020204" pitchFamily="34" charset="0"/>
              </a:rPr>
              <a:t>Table</a:t>
            </a:r>
            <a:r>
              <a:rPr lang="en-US" altLang="en-US" dirty="0">
                <a:latin typeface="Arial" panose="020B0604020202020204" pitchFamily="34" charset="0"/>
              </a:rPr>
              <a:t>, employers’ career development efforts range from simple to comprehensive.</a:t>
            </a:r>
          </a:p>
          <a:p>
            <a:pPr eaLnBrk="1" hangingPunct="1"/>
            <a:endParaRPr lang="en-US" altLang="en-US" dirty="0">
              <a:latin typeface="Arial" panose="020B0604020202020204"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b="0" i="0" u="none" strike="noStrike" baseline="0" dirty="0">
                <a:solidFill>
                  <a:srgbClr val="231F20"/>
                </a:solidFill>
                <a:latin typeface="Arial" panose="020B0604020202020204" pitchFamily="34" charset="0"/>
              </a:rPr>
              <a:t>Most employers aren’t motivated to provide a wide range of expensive career development options. However, career development systems needn’t be complicated. Even just</a:t>
            </a:r>
          </a:p>
          <a:p>
            <a:pPr algn="l"/>
            <a:r>
              <a:rPr lang="en-US" sz="1800" b="0" i="0" u="none" strike="noStrike" baseline="0" dirty="0">
                <a:solidFill>
                  <a:srgbClr val="231F20"/>
                </a:solidFill>
                <a:latin typeface="Arial" panose="020B0604020202020204" pitchFamily="34" charset="0"/>
              </a:rPr>
              <a:t>receiving performance feedback from supervisors, having individual development plans, and having access to training is enough for most employees. Beyond that, job postings, formal career-oriented performance appraisals, career development centers, formal counseling and mentoring with managers, and individual succession planning for high-potential employees are valuable career development tools.</a:t>
            </a:r>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17778801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b="0" i="0" u="none" strike="noStrike" baseline="0" dirty="0">
                <a:solidFill>
                  <a:srgbClr val="231F20"/>
                </a:solidFill>
                <a:latin typeface="Arial" panose="020B0604020202020204" pitchFamily="34" charset="0"/>
              </a:rPr>
              <a:t>Most employers aren’t motivated to provide a wide range of expensive career development options. However, career development systems needn’t be complicated. Even just</a:t>
            </a:r>
          </a:p>
          <a:p>
            <a:pPr algn="l"/>
            <a:r>
              <a:rPr lang="en-US" sz="1800" b="0" i="0" u="none" strike="noStrike" baseline="0" dirty="0">
                <a:solidFill>
                  <a:srgbClr val="231F20"/>
                </a:solidFill>
                <a:latin typeface="Arial" panose="020B0604020202020204" pitchFamily="34" charset="0"/>
              </a:rPr>
              <a:t>receiving performance feedback from supervisors, having individual development plans, and having access to training is enough for most employees. Beyond that, job postings, formal career-oriented performance appraisals, career development centers, formal counseling and mentoring with managers, and individual succession planning for high-potential employees are valuable career development tools.</a:t>
            </a:r>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97005812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40564460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b="0" i="1" u="none" strike="noStrike" baseline="0" dirty="0">
                <a:solidFill>
                  <a:srgbClr val="231F20"/>
                </a:solidFill>
                <a:latin typeface="Arial" panose="020B0604020202020204" pitchFamily="34" charset="0"/>
              </a:rPr>
              <a:t>Preparation </a:t>
            </a:r>
            <a:r>
              <a:rPr lang="en-US" sz="1800" b="0" i="0" u="none" strike="noStrike" baseline="0" dirty="0">
                <a:solidFill>
                  <a:srgbClr val="231F20"/>
                </a:solidFill>
                <a:latin typeface="Arial" panose="020B0604020202020204" pitchFamily="34" charset="0"/>
              </a:rPr>
              <a:t>means understanding the problem, the employee, and the employee’s skills.</a:t>
            </a:r>
          </a:p>
          <a:p>
            <a:pPr algn="l"/>
            <a:r>
              <a:rPr lang="en-US" sz="1800" b="0" i="1" u="none" strike="noStrike" baseline="0" dirty="0">
                <a:solidFill>
                  <a:srgbClr val="231F20"/>
                </a:solidFill>
                <a:latin typeface="Arial" panose="020B0604020202020204" pitchFamily="34" charset="0"/>
              </a:rPr>
              <a:t>Planning </a:t>
            </a:r>
            <a:r>
              <a:rPr lang="en-US" sz="1800" b="0" i="0" u="none" strike="noStrike" baseline="0" dirty="0">
                <a:solidFill>
                  <a:srgbClr val="231F20"/>
                </a:solidFill>
                <a:latin typeface="Arial" panose="020B0604020202020204" pitchFamily="34" charset="0"/>
              </a:rPr>
              <a:t>the solution is next. Perhaps the most powerful way to get someone to change is to obtain his or her enthusiastic agreement on what change is required. This requires reaching agreement on the problem and on what to change.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With agreement on a plan, you can start the actual coaching. In this situation, you are, in essence, the teacher</a:t>
            </a:r>
            <a:r>
              <a:rPr lang="tr-TR" sz="1200" dirty="0"/>
              <a:t>.</a:t>
            </a:r>
            <a:endParaRPr lang="en-US"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Finally, bad habits sometimes reemerge. It’s therefore necessary to follow-up and re-observe the person’s progress periodically.</a:t>
            </a:r>
            <a:endParaRPr lang="tr-TR" sz="1200"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77444133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b="0" i="0" u="none" strike="noStrike" baseline="0" dirty="0">
                <a:solidFill>
                  <a:srgbClr val="231F20"/>
                </a:solidFill>
                <a:latin typeface="Arial" panose="020B0604020202020204" pitchFamily="34" charset="0"/>
              </a:rPr>
              <a:t>Mentoring traditionally means having experienced senior people advising, counseling, and guiding employees longer-term career development.</a:t>
            </a:r>
            <a:endParaRPr lang="en-US" sz="1800" baseline="0" dirty="0">
              <a:effectLst/>
            </a:endParaRPr>
          </a:p>
          <a:p>
            <a:pPr defTabSz="931774">
              <a:defRPr/>
            </a:pPr>
            <a:r>
              <a:rPr lang="en-US" sz="1800" baseline="0" dirty="0">
                <a:effectLst/>
              </a:rPr>
              <a:t>This also is good to practice with your professors. Finally, respect the mentor’s time. Be on time (or early) for meetings and don’t run over the time to which you both agreed. If necessary, reschedule the meeting. </a:t>
            </a:r>
            <a:endParaRPr lang="en-US" sz="1800" dirty="0">
              <a:effectLst/>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01491720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b="0" i="0" u="none" strike="noStrike" baseline="0" dirty="0">
                <a:solidFill>
                  <a:srgbClr val="231F20"/>
                </a:solidFill>
                <a:latin typeface="Arial" panose="020B0604020202020204" pitchFamily="34" charset="0"/>
              </a:rPr>
              <a:t>Several decisions, therefore, show large in any firms promotion process. </a:t>
            </a:r>
            <a:r>
              <a:rPr lang="en-US" sz="1200" kern="1200" dirty="0">
                <a:solidFill>
                  <a:schemeClr val="tx1"/>
                </a:solidFill>
                <a:effectLst/>
                <a:latin typeface="+mn-lt"/>
                <a:ea typeface="+mn-ea"/>
                <a:cs typeface="+mn-cs"/>
              </a:rPr>
              <a:t>Four important rules impact the effectiveness</a:t>
            </a:r>
            <a:r>
              <a:rPr lang="en-US" sz="1200" kern="1200" baseline="0" dirty="0">
                <a:solidFill>
                  <a:schemeClr val="tx1"/>
                </a:solidFill>
                <a:effectLst/>
                <a:latin typeface="+mn-lt"/>
                <a:ea typeface="+mn-ea"/>
                <a:cs typeface="+mn-cs"/>
              </a:rPr>
              <a:t> of promotion decisions.</a:t>
            </a:r>
            <a:endParaRPr lang="en-US" sz="1200" kern="1200" dirty="0">
              <a:solidFill>
                <a:schemeClr val="tx1"/>
              </a:solidFill>
              <a:effectLst/>
              <a:latin typeface="+mn-lt"/>
              <a:ea typeface="+mn-ea"/>
              <a:cs typeface="+mn-cs"/>
            </a:endParaRPr>
          </a:p>
          <a:p>
            <a:pPr marL="0" marR="0" lvl="1" indent="0" algn="l" defTabSz="931774"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1" indent="0" algn="l" defTabSz="931774"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Decision 1: Is Seniority or Competence the Rule?  Today’s focus on competitiveness favors competence. However, union agreements and civil service regulations often emphasize seniority.</a:t>
            </a:r>
            <a:endParaRPr lang="en-US" sz="1600" kern="1200" dirty="0">
              <a:solidFill>
                <a:schemeClr val="tx1"/>
              </a:solidFill>
              <a:effectLst/>
              <a:latin typeface="+mn-lt"/>
              <a:ea typeface="+mn-ea"/>
              <a:cs typeface="+mn-cs"/>
            </a:endParaRPr>
          </a:p>
          <a:p>
            <a:pPr defTabSz="931774">
              <a:defRPr/>
            </a:pPr>
            <a:endParaRPr lang="en-US" dirty="0">
              <a:effectLst/>
            </a:endParaRPr>
          </a:p>
          <a:p>
            <a:pPr marL="0" marR="0" lvl="1" indent="0" algn="l" defTabSz="931774"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Decision 2: How Should We Measure Competence?  Start</a:t>
            </a:r>
            <a:r>
              <a:rPr lang="en-US" sz="1200" kern="1200" baseline="0" dirty="0">
                <a:solidFill>
                  <a:schemeClr val="tx1"/>
                </a:solidFill>
                <a:effectLst/>
                <a:latin typeface="+mn-lt"/>
                <a:ea typeface="+mn-ea"/>
                <a:cs typeface="+mn-cs"/>
              </a:rPr>
              <a:t> by d</a:t>
            </a:r>
            <a:r>
              <a:rPr lang="en-US" sz="1200" kern="1200" dirty="0">
                <a:solidFill>
                  <a:schemeClr val="tx1"/>
                </a:solidFill>
                <a:effectLst/>
                <a:latin typeface="+mn-lt"/>
                <a:ea typeface="+mn-ea"/>
                <a:cs typeface="+mn-cs"/>
              </a:rPr>
              <a:t>efining the job, setting standards, and using one or more appraisal tools to record the employee’s performance.</a:t>
            </a:r>
            <a:r>
              <a:rPr lang="en-US" sz="1200" kern="1200" baseline="0" dirty="0">
                <a:solidFill>
                  <a:schemeClr val="tx1"/>
                </a:solidFill>
                <a:effectLst/>
                <a:latin typeface="+mn-lt"/>
                <a:ea typeface="+mn-ea"/>
                <a:cs typeface="+mn-cs"/>
              </a:rPr>
              <a:t> Then,</a:t>
            </a:r>
            <a:r>
              <a:rPr lang="en-US" sz="1200" kern="1200" dirty="0">
                <a:solidFill>
                  <a:schemeClr val="tx1"/>
                </a:solidFill>
                <a:effectLst/>
                <a:latin typeface="+mn-lt"/>
                <a:ea typeface="+mn-ea"/>
                <a:cs typeface="+mn-cs"/>
              </a:rPr>
              <a:t> use a valid procedure for predicting a candidate’s potential for future performance.</a:t>
            </a:r>
          </a:p>
          <a:p>
            <a:pPr marL="0" marR="0" lvl="1" indent="0" algn="l" defTabSz="931774"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1" indent="0" algn="l" defTabSz="931774"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Decision 3: Is the Process Formal or Informal?  Each firm will determine whether the promotional process will be formal or informal.</a:t>
            </a:r>
          </a:p>
          <a:p>
            <a:pPr marL="0" marR="0" lvl="1" indent="0" algn="l" defTabSz="931774"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1" indent="0" algn="l" defTabSz="931774"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Decision 4: Vertical, Horizontal, or Other?  Promotions can be vertical (within the same functional area) or horizontal (in different functional areas). </a:t>
            </a:r>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41525271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1" indent="-228600" algn="l" defTabSz="931774"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Hire only those who meet the requirements.</a:t>
            </a:r>
          </a:p>
          <a:p>
            <a:pPr marL="228600" marR="0" lvl="1" indent="-228600" algn="l" defTabSz="931774" rtl="0" eaLnBrk="1" fontAlgn="auto" latinLnBrk="0" hangingPunct="1">
              <a:lnSpc>
                <a:spcPct val="100000"/>
              </a:lnSpc>
              <a:spcBef>
                <a:spcPts val="0"/>
              </a:spcBef>
              <a:spcAft>
                <a:spcPts val="0"/>
              </a:spcAft>
              <a:buClrTx/>
              <a:buSzTx/>
              <a:buFont typeface="+mj-lt"/>
              <a:buAutoNum type="arabicPeriod"/>
              <a:tabLst/>
              <a:defRPr/>
            </a:pPr>
            <a:endParaRPr lang="en-US" sz="1200" kern="1200" dirty="0">
              <a:solidFill>
                <a:schemeClr val="tx1"/>
              </a:solidFill>
              <a:effectLst/>
              <a:latin typeface="+mn-lt"/>
              <a:ea typeface="+mn-ea"/>
              <a:cs typeface="+mn-cs"/>
            </a:endParaRPr>
          </a:p>
          <a:p>
            <a:pPr marL="0" marR="0" indent="0" algn="l" defTabSz="931774"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Women and people of color still experience relatively less career progress in organizations, often called the </a:t>
            </a:r>
            <a:r>
              <a:rPr lang="en-US" sz="1200" i="1" kern="1200" dirty="0">
                <a:solidFill>
                  <a:schemeClr val="tx1"/>
                </a:solidFill>
                <a:effectLst/>
                <a:latin typeface="+mn-lt"/>
                <a:ea typeface="+mn-ea"/>
                <a:cs typeface="+mn-cs"/>
              </a:rPr>
              <a:t>glass ceiling</a:t>
            </a:r>
            <a:r>
              <a:rPr lang="en-US" sz="1200" kern="1200" dirty="0">
                <a:solidFill>
                  <a:schemeClr val="tx1"/>
                </a:solidFill>
                <a:effectLst/>
                <a:latin typeface="+mn-lt"/>
                <a:ea typeface="+mn-ea"/>
                <a:cs typeface="+mn-cs"/>
              </a:rPr>
              <a:t>. Bias and more subtle barriers (e.g., organizational culture and history) are often the cause. </a:t>
            </a:r>
          </a:p>
          <a:p>
            <a:pPr marL="0" marR="0" indent="0" algn="l" defTabSz="931774"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indent="0" algn="l" defTabSz="931774"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Employer promotions must comply with all anti-discrimination and Equal Employment Opportunity laws. </a:t>
            </a:r>
          </a:p>
          <a:p>
            <a:pPr marL="0" marR="0" indent="0" algn="l" defTabSz="931774"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indent="0" algn="l" defTabSz="931774"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Transfers are moves from one job to another, usually with no change in salary or grade. Frequent relocation of transferred employees has been assumed to have a damaging effect on transferees’ family life. Transfers are also financially costly.</a:t>
            </a:r>
          </a:p>
          <a:p>
            <a:pPr defTabSz="931774">
              <a:defRPr/>
            </a:pPr>
            <a:endParaRPr lang="en-US" dirty="0">
              <a:effectLst/>
            </a:endParaRPr>
          </a:p>
          <a:p>
            <a:pPr marL="0" marR="0" lvl="1" indent="0" algn="l" defTabSz="931774"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Some employers are instituting formal pre-retirement counseling aimed at easing the passage of their employees into retirement. As you might suspect, a large majority of employees have said they expect to continue to work beyond the normal retirement age. For some, part-time employment is an alternative to outright retirement. Finally, employers can benefit from retirement planning by becoming able to anticipate or plan for future labor shortages. </a:t>
            </a:r>
            <a:endParaRPr lang="en-US" sz="16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59232746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b="0" i="0" u="none" strike="noStrike" baseline="0" dirty="0">
                <a:solidFill>
                  <a:srgbClr val="231F20"/>
                </a:solidFill>
                <a:latin typeface="Arial" panose="020B0604020202020204" pitchFamily="34" charset="0"/>
              </a:rPr>
              <a:t>The bottom line is that retirement planning is no longer just for helping current employees slip into retirement. It can also enable the employer to retain, in some capacity, the skills and brain power of those who would normally retire and leave the firm.</a:t>
            </a:r>
            <a:endParaRPr lang="en-US" sz="16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1954812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11/19/2023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11/19/2023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11/19/2023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11/19/2023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11/19/2023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11/19/2023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11/19/2023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11/19/2023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11/19/2023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11/19/2023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11/19/2023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62330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79136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27531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rgbClr val="00B0F0"/>
                </a:solidFill>
              </a:defRPr>
            </a:lvl1pPr>
          </a:lstStyle>
          <a:p>
            <a:fld id="{7AD86B2E-B702-4422-B277-3A08C7449694}" type="datetimeFigureOut">
              <a:rPr lang="en-US" smtClean="0"/>
              <a:pPr/>
              <a:t>11/19/2023</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rgbClr val="00B0F0"/>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pic>
        <p:nvPicPr>
          <p:cNvPr id="7" name="Graphic 21">
            <a:extLst>
              <a:ext uri="{FF2B5EF4-FFF2-40B4-BE49-F238E27FC236}">
                <a16:creationId xmlns:a16="http://schemas.microsoft.com/office/drawing/2014/main" id="{F7591E9D-599C-3BA1-6EF8-0ED11CDA87C3}"/>
              </a:ext>
            </a:extLst>
          </p:cNvPr>
          <p:cNvPicPr>
            <a:picLocks noChangeAspect="1"/>
          </p:cNvPicPr>
          <p:nvPr userDrawn="1"/>
        </p:nvPicPr>
        <p:blipFill rotWithShape="1">
          <a:blip r:embed="rId21">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 id="2147483668" r:id="rId15"/>
    <p:sldLayoutId id="2147483672" r:id="rId16"/>
    <p:sldLayoutId id="2147483675" r:id="rId17"/>
    <p:sldLayoutId id="2147483676" r:id="rId18"/>
  </p:sldLayoutIdLst>
  <p:txStyles>
    <p:titleStyle>
      <a:lvl1pPr algn="l" defTabSz="914400" rtl="0" eaLnBrk="1" latinLnBrk="0" hangingPunct="1">
        <a:lnSpc>
          <a:spcPct val="90000"/>
        </a:lnSpc>
        <a:spcBef>
          <a:spcPct val="0"/>
        </a:spcBef>
        <a:buNone/>
        <a:defRPr sz="4400" kern="1200">
          <a:solidFill>
            <a:srgbClr val="00B0F0"/>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00B0F0"/>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00B0F0"/>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00B0F0"/>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00B0F0"/>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0B0F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6.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14.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3.xml"/><Relationship Id="rId1" Type="http://schemas.openxmlformats.org/officeDocument/2006/relationships/slideLayout" Target="../slideLayouts/slideLayout13.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4.png"/></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6.svg"/><Relationship Id="rId2" Type="http://schemas.openxmlformats.org/officeDocument/2006/relationships/image" Target="../media/image21.jpeg"/><Relationship Id="rId1" Type="http://schemas.openxmlformats.org/officeDocument/2006/relationships/slideLayout" Target="../slideLayouts/slideLayout14.xml"/><Relationship Id="rId6" Type="http://schemas.openxmlformats.org/officeDocument/2006/relationships/image" Target="../media/image5.png"/><Relationship Id="rId5" Type="http://schemas.openxmlformats.org/officeDocument/2006/relationships/image" Target="../media/image2.png"/><Relationship Id="rId4" Type="http://schemas.openxmlformats.org/officeDocument/2006/relationships/image" Target="../media/image23.svg"/></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268014"/>
            <a:ext cx="7782357" cy="712601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Anas M. Bashayreh</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326249"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Human Resource</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86308"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8</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09114"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HRM 611</a:t>
            </a:r>
          </a:p>
        </p:txBody>
      </p:sp>
      <p:sp>
        <p:nvSpPr>
          <p:cNvPr id="14" name="Oval 13">
            <a:extLst>
              <a:ext uri="{FF2B5EF4-FFF2-40B4-BE49-F238E27FC236}">
                <a16:creationId xmlns:a16="http://schemas.microsoft.com/office/drawing/2014/main" id="{46F3C90B-EB3F-EA91-08C5-03400C278827}"/>
              </a:ext>
            </a:extLst>
          </p:cNvPr>
          <p:cNvSpPr/>
          <p:nvPr/>
        </p:nvSpPr>
        <p:spPr>
          <a:xfrm>
            <a:off x="6200343" y="269653"/>
            <a:ext cx="7410450"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358309"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Human Resource</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8</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096000" y="4802552"/>
            <a:ext cx="5160686" cy="1323439"/>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HRM 611</a:t>
            </a:r>
          </a:p>
          <a:p>
            <a:pPr>
              <a:spcBef>
                <a:spcPct val="50000"/>
              </a:spcBef>
            </a:pPr>
            <a:r>
              <a:rPr lang="en-US" altLang="en-US" sz="2400" b="1" dirty="0">
                <a:latin typeface="Calibri" panose="020F0502020204030204" pitchFamily="34" charset="0"/>
              </a:rPr>
              <a:t>Employee Retention, Engagement, and Careers</a:t>
            </a:r>
            <a:endParaRPr lang="en-GB" altLang="en-US" sz="2400" b="1" dirty="0">
              <a:latin typeface="Calibri" panose="020F0502020204030204" pitchFamily="34"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Anas M. Bashayreh</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rgbClr val="00B0F0"/>
                </a:solidFill>
              </a:rPr>
              <a:t>www.midocean.ae</a:t>
            </a:r>
          </a:p>
        </p:txBody>
      </p:sp>
    </p:spTree>
    <p:extLst>
      <p:ext uri="{BB962C8B-B14F-4D97-AF65-F5344CB8AC3E}">
        <p14:creationId xmlns:p14="http://schemas.microsoft.com/office/powerpoint/2010/main" val="22257142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8679" b="8679"/>
          <a:stretch>
            <a:fillRect/>
          </a:stretch>
        </p:blipFill>
        <p:spPr>
          <a:xfrm>
            <a:off x="1127760" y="1197690"/>
            <a:ext cx="9936480" cy="4610100"/>
          </a:xfrm>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457200" y="604714"/>
            <a:ext cx="8660149" cy="6271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B0F0"/>
              </a:solidFill>
            </a:endParaRPr>
          </a:p>
        </p:txBody>
      </p:sp>
      <p:sp>
        <p:nvSpPr>
          <p:cNvPr id="34" name="Rectangle 33">
            <a:extLst>
              <a:ext uri="{FF2B5EF4-FFF2-40B4-BE49-F238E27FC236}">
                <a16:creationId xmlns:a16="http://schemas.microsoft.com/office/drawing/2014/main" id="{FFBC9732-D32E-DCF9-3982-D4B68F971747}"/>
              </a:ext>
            </a:extLst>
          </p:cNvPr>
          <p:cNvSpPr/>
          <p:nvPr/>
        </p:nvSpPr>
        <p:spPr>
          <a:xfrm>
            <a:off x="802106" y="4884389"/>
            <a:ext cx="5072978" cy="1754326"/>
          </a:xfrm>
          <a:prstGeom prst="rect">
            <a:avLst/>
          </a:prstGeom>
          <a:noFill/>
        </p:spPr>
        <p:txBody>
          <a:bodyPr wrap="square">
            <a:spAutoFit/>
          </a:bodyPr>
          <a:lstStyle/>
          <a:p>
            <a:pPr eaLnBrk="1" hangingPunct="1"/>
            <a:r>
              <a:rPr lang="en-US" sz="1800" kern="1200" dirty="0">
                <a:solidFill>
                  <a:schemeClr val="tx1"/>
                </a:solidFill>
                <a:effectLst/>
                <a:latin typeface="+mn-lt"/>
                <a:ea typeface="+mn-ea"/>
                <a:cs typeface="+mn-cs"/>
              </a:rPr>
              <a:t>Chapter 8 offers</a:t>
            </a:r>
            <a:r>
              <a:rPr lang="en-US" sz="1800" kern="1200" baseline="0" dirty="0">
                <a:solidFill>
                  <a:schemeClr val="tx1"/>
                </a:solidFill>
                <a:effectLst/>
                <a:latin typeface="+mn-lt"/>
                <a:ea typeface="+mn-ea"/>
                <a:cs typeface="+mn-cs"/>
              </a:rPr>
              <a:t> some </a:t>
            </a:r>
            <a:r>
              <a:rPr lang="en-US" sz="1800" kern="1200" dirty="0">
                <a:solidFill>
                  <a:schemeClr val="tx1"/>
                </a:solidFill>
                <a:effectLst/>
                <a:latin typeface="+mn-lt"/>
                <a:ea typeface="+mn-ea"/>
                <a:cs typeface="+mn-cs"/>
              </a:rPr>
              <a:t>good advice and tools for managing careers.  We will discuss</a:t>
            </a:r>
            <a:r>
              <a:rPr lang="en-US" sz="1800" kern="1200" baseline="0" dirty="0">
                <a:solidFill>
                  <a:schemeClr val="tx1"/>
                </a:solidFill>
                <a:effectLst/>
                <a:latin typeface="+mn-lt"/>
                <a:ea typeface="+mn-ea"/>
                <a:cs typeface="+mn-cs"/>
              </a:rPr>
              <a:t> </a:t>
            </a:r>
            <a:r>
              <a:rPr lang="en-US" sz="1800" kern="1200" dirty="0">
                <a:solidFill>
                  <a:schemeClr val="tx1"/>
                </a:solidFill>
                <a:effectLst/>
                <a:latin typeface="+mn-lt"/>
                <a:ea typeface="+mn-ea"/>
                <a:cs typeface="+mn-cs"/>
              </a:rPr>
              <a:t>building effective communications through fair treatment programs and employee discipline. In addition we will discuss proper handling of dismissals and separations, including retirement</a:t>
            </a:r>
            <a:r>
              <a:rPr lang="en-US" altLang="en-US" dirty="0"/>
              <a:t>.</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170903"/>
            <a:ext cx="5579486" cy="830997"/>
          </a:xfrm>
          <a:prstGeom prst="rect">
            <a:avLst/>
          </a:prstGeom>
          <a:noFill/>
        </p:spPr>
        <p:txBody>
          <a:bodyPr wrap="square" rtlCol="0">
            <a:spAutoFit/>
          </a:bodyPr>
          <a:lstStyle/>
          <a:p>
            <a:pPr>
              <a:spcBef>
                <a:spcPct val="50000"/>
              </a:spcBef>
            </a:pPr>
            <a:r>
              <a:rPr lang="en-US" altLang="en-US" sz="2400" b="1" dirty="0">
                <a:latin typeface="Calibri" panose="020F0502020204030204" pitchFamily="34" charset="0"/>
              </a:rPr>
              <a:t>Employee Retention, Engagement, and Careers</a:t>
            </a:r>
            <a:endParaRPr lang="en-GB" altLang="en-US" sz="2400" b="1" dirty="0">
              <a:latin typeface="Calibri" panose="020F0502020204030204" pitchFamily="34"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8</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568151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22133" y="3437535"/>
            <a:ext cx="424957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428090"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OUTCOMES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146796"/>
            <a:ext cx="8417320" cy="3859518"/>
          </a:xfrm>
          <a:prstGeom prst="rect">
            <a:avLst/>
          </a:prstGeom>
          <a:noFill/>
        </p:spPr>
        <p:txBody>
          <a:bodyPr wrap="square" rtlCol="0">
            <a:spAutoFit/>
          </a:bodyPr>
          <a:lstStyle/>
          <a:p>
            <a:pPr marL="457200" indent="-457200">
              <a:spcBef>
                <a:spcPct val="30000"/>
              </a:spcBef>
              <a:buClr>
                <a:srgbClr val="3366CC"/>
              </a:buClr>
              <a:buFont typeface="Wingdings" pitchFamily="2" charset="2"/>
              <a:buAutoNum type="arabicPeriod"/>
              <a:defRPr/>
            </a:pPr>
            <a:r>
              <a:rPr lang="en-US" sz="2400" dirty="0">
                <a:effectLst>
                  <a:outerShdw blurRad="38100" dist="38100" dir="2700000" algn="tl">
                    <a:srgbClr val="C0C0C0"/>
                  </a:outerShdw>
                </a:effectLst>
              </a:rPr>
              <a:t>Describe a comprehensive approach to retaining employees.</a:t>
            </a:r>
          </a:p>
          <a:p>
            <a:pPr marL="457200" indent="-457200">
              <a:spcBef>
                <a:spcPct val="30000"/>
              </a:spcBef>
              <a:buClr>
                <a:srgbClr val="3366CC"/>
              </a:buClr>
              <a:buFont typeface="Wingdings" pitchFamily="2" charset="2"/>
              <a:buAutoNum type="arabicPeriod"/>
              <a:defRPr/>
            </a:pPr>
            <a:r>
              <a:rPr lang="en-US" sz="2400" dirty="0">
                <a:effectLst>
                  <a:outerShdw blurRad="38100" dist="38100" dir="2700000" algn="tl">
                    <a:srgbClr val="C0C0C0"/>
                  </a:outerShdw>
                </a:effectLst>
              </a:rPr>
              <a:t>Explain why employee engagement is important, and how to foster such engagement.</a:t>
            </a:r>
          </a:p>
          <a:p>
            <a:pPr marL="457200" indent="-457200">
              <a:spcBef>
                <a:spcPct val="30000"/>
              </a:spcBef>
              <a:buClr>
                <a:srgbClr val="3366CC"/>
              </a:buClr>
              <a:buFont typeface="Wingdings" pitchFamily="2" charset="2"/>
              <a:buAutoNum type="arabicPeriod"/>
              <a:defRPr/>
            </a:pPr>
            <a:r>
              <a:rPr lang="en-US" sz="2400" dirty="0">
                <a:effectLst>
                  <a:outerShdw blurRad="38100" dist="38100" dir="2700000" algn="tl">
                    <a:srgbClr val="C0C0C0"/>
                  </a:outerShdw>
                </a:effectLst>
              </a:rPr>
              <a:t>Discuss what employers and supervisors can do to support employees’ career development needs.</a:t>
            </a:r>
          </a:p>
          <a:p>
            <a:pPr marL="457200" indent="-457200">
              <a:spcBef>
                <a:spcPct val="30000"/>
              </a:spcBef>
              <a:buClr>
                <a:srgbClr val="3366CC"/>
              </a:buClr>
              <a:buFont typeface="Wingdings" pitchFamily="2" charset="2"/>
              <a:buAutoNum type="arabicPeriod"/>
              <a:defRPr/>
            </a:pPr>
            <a:r>
              <a:rPr lang="en-US" sz="2400" dirty="0">
                <a:effectLst>
                  <a:outerShdw blurRad="38100" dist="38100" dir="2700000" algn="tl">
                    <a:srgbClr val="C0C0C0"/>
                  </a:outerShdw>
                </a:effectLst>
              </a:rPr>
              <a:t>List and discuss the four steps in effectively coaching an employee.</a:t>
            </a:r>
          </a:p>
          <a:p>
            <a:pPr marL="457200" indent="-457200">
              <a:spcBef>
                <a:spcPct val="30000"/>
              </a:spcBef>
              <a:buClr>
                <a:srgbClr val="3366CC"/>
              </a:buClr>
              <a:buFont typeface="Wingdings" pitchFamily="2" charset="2"/>
              <a:buAutoNum type="arabicPeriod"/>
              <a:defRPr/>
            </a:pPr>
            <a:r>
              <a:rPr lang="en-US" sz="2400" dirty="0">
                <a:effectLst>
                  <a:outerShdw blurRad="38100" dist="38100" dir="2700000" algn="tl">
                    <a:srgbClr val="C0C0C0"/>
                  </a:outerShdw>
                </a:effectLst>
              </a:rPr>
              <a:t>List the main decisions employers should address in reaching promotion decisions.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03552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03006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300392"/>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41892607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Managing Employee Turnover and Retention</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83324" y="1776736"/>
            <a:ext cx="11161986" cy="4833118"/>
          </a:xfrm>
          <a:prstGeom prst="rect">
            <a:avLst/>
          </a:prstGeom>
          <a:noFill/>
        </p:spPr>
        <p:txBody>
          <a:bodyPr wrap="square" rtlCol="0">
            <a:spAutoFit/>
          </a:bodyP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400" b="1" i="0" u="none" strike="noStrike" kern="1200" cap="none" spc="0" normalizeH="0" baseline="0" noProof="0" dirty="0">
                <a:ln>
                  <a:noFill/>
                </a:ln>
                <a:solidFill>
                  <a:srgbClr val="00B0F0"/>
                </a:solidFill>
                <a:effectLst/>
                <a:uLnTx/>
                <a:uFillTx/>
                <a:latin typeface="Calibri" panose="020F0502020204030204"/>
                <a:ea typeface="+mn-ea"/>
                <a:cs typeface="+mn-cs"/>
              </a:rPr>
              <a:t>Turnover</a:t>
            </a:r>
          </a:p>
          <a:p>
            <a:pPr marR="0" lvl="0" algn="just" defTabSz="914400" rtl="0" eaLnBrk="1" fontAlgn="auto" latinLnBrk="0" hangingPunct="1">
              <a:lnSpc>
                <a:spcPct val="90000"/>
              </a:lnSpc>
              <a:spcBef>
                <a:spcPts val="1000"/>
              </a:spcBef>
              <a:spcAft>
                <a:spcPts val="0"/>
              </a:spcAft>
              <a:buClrTx/>
              <a:buSzTx/>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Turnover the rate at which employees leave the firm varies markedly among industries. For example, turnover in the accommodation and food services industry is chronically high, with over half the industry s employees voluntarily leaving each year.</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400" b="1" i="0" u="none" strike="noStrike" kern="1200" cap="none" spc="0" normalizeH="0" baseline="0" noProof="0" dirty="0">
                <a:ln>
                  <a:noFill/>
                </a:ln>
                <a:solidFill>
                  <a:srgbClr val="00B0F0"/>
                </a:solidFill>
                <a:effectLst/>
                <a:uLnTx/>
                <a:uFillTx/>
                <a:latin typeface="Calibri" panose="020F0502020204030204"/>
                <a:ea typeface="+mn-ea"/>
                <a:cs typeface="+mn-cs"/>
              </a:rPr>
              <a:t>Costs of Turnover</a:t>
            </a:r>
          </a:p>
          <a:p>
            <a:pPr marR="0" lvl="0" algn="just" defTabSz="914400" rtl="0" eaLnBrk="1" fontAlgn="auto" latinLnBrk="0" hangingPunct="1">
              <a:lnSpc>
                <a:spcPct val="90000"/>
              </a:lnSpc>
              <a:spcBef>
                <a:spcPts val="1000"/>
              </a:spcBef>
              <a:spcAft>
                <a:spcPts val="0"/>
              </a:spcAft>
              <a:buClrTx/>
              <a:buSzTx/>
              <a:tabLst/>
              <a:defRPr/>
            </a:pPr>
            <a:r>
              <a:rPr kumimoji="0" lang="en-US" altLang="en-US" sz="2400" i="0" u="none" strike="noStrike" kern="1200" cap="none" spc="0" normalizeH="0" baseline="0" noProof="0" dirty="0">
                <a:ln>
                  <a:noFill/>
                </a:ln>
                <a:solidFill>
                  <a:srgbClr val="00B0F0"/>
                </a:solidFill>
                <a:effectLst/>
                <a:uLnTx/>
                <a:uFillTx/>
                <a:latin typeface="Calibri" panose="020F0502020204030204"/>
                <a:ea typeface="+mn-ea"/>
                <a:cs typeface="+mn-cs"/>
              </a:rPr>
              <a:t>The costs to employers of turnover are high. Reducing turnover requires identifying and managing the reasons for both voluntary and involuntary turnover.</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400" b="1" i="0" u="none" strike="noStrike" kern="1200" cap="none" spc="0" normalizeH="0" baseline="0" noProof="0" dirty="0">
                <a:ln>
                  <a:noFill/>
                </a:ln>
                <a:solidFill>
                  <a:srgbClr val="00B0F0"/>
                </a:solidFill>
                <a:effectLst/>
                <a:uLnTx/>
                <a:uFillTx/>
                <a:latin typeface="Calibri" panose="020F0502020204030204"/>
                <a:ea typeface="+mn-ea"/>
                <a:cs typeface="+mn-cs"/>
              </a:rPr>
              <a:t>Managing Voluntary Turnover</a:t>
            </a:r>
          </a:p>
          <a:p>
            <a:pPr marR="0" lvl="0" algn="just" defTabSz="914400" rtl="0" eaLnBrk="1" fontAlgn="auto" latinLnBrk="0" hangingPunct="1">
              <a:lnSpc>
                <a:spcPct val="90000"/>
              </a:lnSpc>
              <a:spcBef>
                <a:spcPts val="1000"/>
              </a:spcBef>
              <a:spcAft>
                <a:spcPts val="0"/>
              </a:spcAft>
              <a:buClrTx/>
              <a:buSzTx/>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Requires identifying its causes and then addressing them. Unfortunately, identifying why employees voluntarily leave is easier said than done. People who are dissatisfied with their jobs are more likely to leave, but the sources of dissatisfaction are many and varied.</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17116043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Talent Management</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83324" y="1776736"/>
            <a:ext cx="10666368" cy="2862322"/>
          </a:xfrm>
          <a:prstGeom prst="rect">
            <a:avLst/>
          </a:prstGeom>
          <a:noFill/>
        </p:spPr>
        <p:txBody>
          <a:bodyPr wrap="square" rtlCol="0">
            <a:spAutoFit/>
          </a:bodyPr>
          <a:lstStyle/>
          <a:p>
            <a:pPr marL="222250" marR="0" lvl="0" indent="-222250" algn="l" defTabSz="914400" rtl="0" eaLnBrk="1" fontAlgn="base" latinLnBrk="0" hangingPunct="1">
              <a:lnSpc>
                <a:spcPct val="100000"/>
              </a:lnSpc>
              <a:spcBef>
                <a:spcPct val="50000"/>
              </a:spcBef>
              <a:spcAft>
                <a:spcPct val="0"/>
              </a:spcAft>
              <a:buClr>
                <a:srgbClr val="666699"/>
              </a:buClr>
              <a:buSzTx/>
              <a:buFontTx/>
              <a:buChar char="•"/>
              <a:tabLst/>
              <a:defRPr/>
            </a:pPr>
            <a:r>
              <a:rPr kumimoji="0" lang="en-US" sz="2400" b="0" i="0" u="none" strike="noStrike" kern="0" cap="none" spc="0" normalizeH="0" baseline="0" noProof="0" dirty="0">
                <a:ln>
                  <a:noFill/>
                </a:ln>
                <a:solidFill>
                  <a:srgbClr val="006699"/>
                </a:solidFill>
                <a:uLnTx/>
                <a:uFillTx/>
                <a:latin typeface="Arial"/>
                <a:ea typeface="+mn-ea"/>
                <a:cs typeface="Tahoma"/>
              </a:rPr>
              <a:t>Talent Management</a:t>
            </a:r>
          </a:p>
          <a:p>
            <a:pPr marL="625475" marR="0" lvl="1" indent="-284163" algn="l" defTabSz="914400" rtl="0" eaLnBrk="1" fontAlgn="base" latinLnBrk="0" hangingPunct="1">
              <a:lnSpc>
                <a:spcPct val="100000"/>
              </a:lnSpc>
              <a:spcBef>
                <a:spcPct val="50000"/>
              </a:spcBef>
              <a:spcAft>
                <a:spcPct val="0"/>
              </a:spcAft>
              <a:buClr>
                <a:srgbClr val="336699"/>
              </a:buClr>
              <a:buSzPct val="90000"/>
              <a:buFont typeface="Wingdings" panose="05000000000000000000" pitchFamily="2" charset="2"/>
              <a:buChar char="Ø"/>
              <a:tabLst/>
              <a:defRPr/>
            </a:pPr>
            <a:r>
              <a:rPr kumimoji="0" lang="en-US" sz="2400" b="0" i="0" u="none" strike="noStrike" kern="0" cap="none" spc="0" normalizeH="0" baseline="0" noProof="0" dirty="0">
                <a:ln>
                  <a:noFill/>
                </a:ln>
                <a:solidFill>
                  <a:srgbClr val="00B0F0"/>
                </a:solidFill>
                <a:uLnTx/>
                <a:uFillTx/>
                <a:latin typeface="Arial"/>
                <a:cs typeface="Tahoma"/>
              </a:rPr>
              <a:t>Is the automated end-to-end process of planning, recruiting, developing, managing, and compensating employees throughout the organization</a:t>
            </a:r>
          </a:p>
          <a:p>
            <a:pPr marL="625475" marR="0" lvl="1" indent="-284163" algn="l" defTabSz="914400" rtl="0" eaLnBrk="1" fontAlgn="base" latinLnBrk="0" hangingPunct="1">
              <a:lnSpc>
                <a:spcPct val="100000"/>
              </a:lnSpc>
              <a:spcBef>
                <a:spcPct val="50000"/>
              </a:spcBef>
              <a:spcAft>
                <a:spcPct val="0"/>
              </a:spcAft>
              <a:buClr>
                <a:srgbClr val="336699"/>
              </a:buClr>
              <a:buSzPct val="90000"/>
              <a:buFont typeface="Wingdings" panose="05000000000000000000" pitchFamily="2" charset="2"/>
              <a:buChar char="Ø"/>
              <a:tabLst/>
              <a:defRPr/>
            </a:pPr>
            <a:r>
              <a:rPr kumimoji="0" lang="en-US" sz="2400" b="0" i="0" u="none" strike="noStrike" kern="0" cap="none" spc="0" normalizeH="0" baseline="0" noProof="0" dirty="0">
                <a:ln>
                  <a:noFill/>
                </a:ln>
                <a:solidFill>
                  <a:srgbClr val="00B0F0"/>
                </a:solidFill>
                <a:uLnTx/>
                <a:uFillTx/>
                <a:latin typeface="Arial"/>
                <a:cs typeface="Tahoma"/>
              </a:rPr>
              <a:t>Requires coordinating several human resource activities, in particular workforce acquisition, assessment, development, and retention</a:t>
            </a:r>
          </a:p>
          <a:p>
            <a:pPr marL="625475" marR="0" lvl="1" indent="-284163" algn="l" defTabSz="914400" rtl="0" eaLnBrk="1" fontAlgn="base" latinLnBrk="0" hangingPunct="1">
              <a:lnSpc>
                <a:spcPct val="100000"/>
              </a:lnSpc>
              <a:spcBef>
                <a:spcPct val="50000"/>
              </a:spcBef>
              <a:spcAft>
                <a:spcPct val="0"/>
              </a:spcAft>
              <a:buClr>
                <a:srgbClr val="336699"/>
              </a:buClr>
              <a:buSzPct val="90000"/>
              <a:buFont typeface="Wingdings" panose="05000000000000000000" pitchFamily="2" charset="2"/>
              <a:buChar char="Ø"/>
              <a:tabLst/>
              <a:defRPr/>
            </a:pPr>
            <a:r>
              <a:rPr kumimoji="0" lang="en-US" sz="2400" b="0" i="0" u="none" strike="noStrike" kern="0" cap="none" spc="0" normalizeH="0" baseline="0" noProof="0" dirty="0">
                <a:ln>
                  <a:noFill/>
                </a:ln>
                <a:solidFill>
                  <a:srgbClr val="00B0F0"/>
                </a:solidFill>
                <a:uLnTx/>
                <a:uFillTx/>
                <a:latin typeface="Arial"/>
                <a:cs typeface="Tahoma"/>
              </a:rPr>
              <a:t>Is career management from the employer’s point of view.</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0919797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The Talent Management Process</a:t>
            </a:r>
            <a:endParaRPr lang="en-US" sz="105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pic>
        <p:nvPicPr>
          <p:cNvPr id="2" name="Picture 1">
            <a:extLst>
              <a:ext uri="{FF2B5EF4-FFF2-40B4-BE49-F238E27FC236}">
                <a16:creationId xmlns:a16="http://schemas.microsoft.com/office/drawing/2014/main" id="{3F44BF97-73F0-BD5F-74EF-87618429246E}"/>
              </a:ext>
            </a:extLst>
          </p:cNvPr>
          <p:cNvPicPr>
            <a:picLocks noChangeAspect="1"/>
          </p:cNvPicPr>
          <p:nvPr/>
        </p:nvPicPr>
        <p:blipFill>
          <a:blip r:embed="rId3"/>
          <a:stretch>
            <a:fillRect/>
          </a:stretch>
        </p:blipFill>
        <p:spPr>
          <a:xfrm>
            <a:off x="2660425" y="1307308"/>
            <a:ext cx="6824759" cy="5093457"/>
          </a:xfrm>
          <a:prstGeom prst="rect">
            <a:avLst/>
          </a:prstGeom>
        </p:spPr>
      </p:pic>
    </p:spTree>
    <p:extLst>
      <p:ext uri="{BB962C8B-B14F-4D97-AF65-F5344CB8AC3E}">
        <p14:creationId xmlns:p14="http://schemas.microsoft.com/office/powerpoint/2010/main" val="40372839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908707"/>
            <a:ext cx="7970922" cy="523220"/>
          </a:xfrm>
          <a:prstGeom prst="rect">
            <a:avLst/>
          </a:prstGeom>
          <a:noFill/>
        </p:spPr>
        <p:txBody>
          <a:bodyPr wrap="square" rtlCol="0">
            <a:spAutoFit/>
          </a:bodyPr>
          <a:lstStyle/>
          <a:p>
            <a:r>
              <a:rPr lang="en-US" sz="2800" dirty="0">
                <a:solidFill>
                  <a:srgbClr val="00B0F0"/>
                </a:solidFill>
                <a:latin typeface="Times New Roman" panose="02020603050405020304" pitchFamily="18" charset="0"/>
                <a:cs typeface="Times New Roman" panose="02020603050405020304" pitchFamily="18" charset="0"/>
              </a:rPr>
              <a:t>A Comprehensive Approach to Retaining Employees</a:t>
            </a:r>
            <a:endParaRPr lang="en-US" sz="11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83324" y="1776736"/>
            <a:ext cx="10666368" cy="3785652"/>
          </a:xfrm>
          <a:prstGeom prst="rect">
            <a:avLst/>
          </a:prstGeom>
          <a:noFill/>
        </p:spPr>
        <p:txBody>
          <a:bodyPr wrap="square" rtlCol="0">
            <a:spAutoFit/>
          </a:bodyPr>
          <a:lstStyle/>
          <a:p>
            <a:pPr marR="0" lvl="0" algn="l" defTabSz="914400" rtl="0" eaLnBrk="1" fontAlgn="base" latinLnBrk="0" hangingPunct="1">
              <a:lnSpc>
                <a:spcPct val="100000"/>
              </a:lnSpc>
              <a:spcBef>
                <a:spcPct val="50000"/>
              </a:spcBef>
              <a:spcAft>
                <a:spcPct val="0"/>
              </a:spcAft>
              <a:buClr>
                <a:srgbClr val="666699"/>
              </a:buClr>
              <a:buSzTx/>
              <a:tabLst/>
              <a:defRPr/>
            </a:pPr>
            <a:r>
              <a:rPr kumimoji="0" lang="en-US" sz="2400" b="0" i="0" u="none" strike="noStrike" kern="0" cap="none" spc="0" normalizeH="0" baseline="0" noProof="0" dirty="0">
                <a:ln>
                  <a:noFill/>
                </a:ln>
                <a:solidFill>
                  <a:srgbClr val="006699"/>
                </a:solidFill>
                <a:uLnTx/>
                <a:uFillTx/>
                <a:latin typeface="Arial"/>
                <a:ea typeface="+mn-ea"/>
                <a:cs typeface="Tahoma"/>
              </a:rPr>
              <a:t>Remember, “retention starts up front, in the selection and hiring of the right employees.” The process begins with a thorough understanding of the jobs to be filled. It includes a solid job analysis and an effective and efficient hiring process.</a:t>
            </a:r>
          </a:p>
          <a:p>
            <a:pPr marR="0" lvl="0" algn="l" defTabSz="914400" rtl="0" eaLnBrk="1" fontAlgn="base" latinLnBrk="0" hangingPunct="1">
              <a:lnSpc>
                <a:spcPct val="100000"/>
              </a:lnSpc>
              <a:spcBef>
                <a:spcPct val="50000"/>
              </a:spcBef>
              <a:spcAft>
                <a:spcPct val="0"/>
              </a:spcAft>
              <a:buClr>
                <a:srgbClr val="666699"/>
              </a:buClr>
              <a:buSzTx/>
              <a:tabLst/>
              <a:defRPr/>
            </a:pPr>
            <a:r>
              <a:rPr kumimoji="0" lang="en-US" sz="2400" b="0" i="0" u="none" strike="noStrike" kern="0" cap="none" spc="0" normalizeH="0" baseline="0" noProof="0" dirty="0">
                <a:ln>
                  <a:noFill/>
                </a:ln>
                <a:solidFill>
                  <a:srgbClr val="006699"/>
                </a:solidFill>
                <a:uLnTx/>
                <a:uFillTx/>
                <a:latin typeface="Arial"/>
                <a:ea typeface="+mn-ea"/>
                <a:cs typeface="Tahoma"/>
              </a:rPr>
              <a:t>1.Using effective selection techniques</a:t>
            </a:r>
          </a:p>
          <a:p>
            <a:pPr marR="0" lvl="0" algn="l" defTabSz="914400" rtl="0" eaLnBrk="1" fontAlgn="base" latinLnBrk="0" hangingPunct="1">
              <a:lnSpc>
                <a:spcPct val="100000"/>
              </a:lnSpc>
              <a:spcBef>
                <a:spcPct val="50000"/>
              </a:spcBef>
              <a:spcAft>
                <a:spcPct val="0"/>
              </a:spcAft>
              <a:buClr>
                <a:srgbClr val="666699"/>
              </a:buClr>
              <a:buSzTx/>
              <a:tabLst/>
              <a:defRPr/>
            </a:pPr>
            <a:r>
              <a:rPr kumimoji="0" lang="en-US" sz="2400" b="0" i="0" u="none" strike="noStrike" kern="0" cap="none" spc="0" normalizeH="0" baseline="0" noProof="0" dirty="0">
                <a:ln>
                  <a:noFill/>
                </a:ln>
                <a:solidFill>
                  <a:srgbClr val="006699"/>
                </a:solidFill>
                <a:uLnTx/>
                <a:uFillTx/>
                <a:latin typeface="Arial"/>
                <a:ea typeface="+mn-ea"/>
                <a:cs typeface="Tahoma"/>
              </a:rPr>
              <a:t>2. Offering professional growth opportunities</a:t>
            </a:r>
          </a:p>
          <a:p>
            <a:pPr marR="0" lvl="0" algn="l" defTabSz="914400" rtl="0" eaLnBrk="1" fontAlgn="base" latinLnBrk="0" hangingPunct="1">
              <a:lnSpc>
                <a:spcPct val="100000"/>
              </a:lnSpc>
              <a:spcBef>
                <a:spcPct val="50000"/>
              </a:spcBef>
              <a:spcAft>
                <a:spcPct val="0"/>
              </a:spcAft>
              <a:buClr>
                <a:srgbClr val="666699"/>
              </a:buClr>
              <a:buSzTx/>
              <a:tabLst/>
              <a:defRPr/>
            </a:pPr>
            <a:r>
              <a:rPr kumimoji="0" lang="en-US" sz="2400" b="0" i="0" u="none" strike="noStrike" kern="0" cap="none" spc="0" normalizeH="0" baseline="0" noProof="0" dirty="0">
                <a:ln>
                  <a:noFill/>
                </a:ln>
                <a:solidFill>
                  <a:srgbClr val="006699"/>
                </a:solidFill>
                <a:uLnTx/>
                <a:uFillTx/>
                <a:latin typeface="Arial"/>
                <a:ea typeface="+mn-ea"/>
                <a:cs typeface="Tahoma"/>
              </a:rPr>
              <a:t>3. Providing career direction</a:t>
            </a:r>
          </a:p>
          <a:p>
            <a:pPr marR="0" lvl="0" algn="l" defTabSz="914400" rtl="0" eaLnBrk="1" fontAlgn="base" latinLnBrk="0" hangingPunct="1">
              <a:lnSpc>
                <a:spcPct val="100000"/>
              </a:lnSpc>
              <a:spcBef>
                <a:spcPct val="50000"/>
              </a:spcBef>
              <a:spcAft>
                <a:spcPct val="0"/>
              </a:spcAft>
              <a:buClr>
                <a:srgbClr val="666699"/>
              </a:buClr>
              <a:buSzTx/>
              <a:tabLst/>
              <a:defRPr/>
            </a:pPr>
            <a:r>
              <a:rPr kumimoji="0" lang="en-US" sz="2400" b="0" i="0" u="none" strike="noStrike" kern="0" cap="none" spc="0" normalizeH="0" baseline="0" noProof="0" dirty="0">
                <a:ln>
                  <a:noFill/>
                </a:ln>
                <a:solidFill>
                  <a:srgbClr val="006699"/>
                </a:solidFill>
                <a:uLnTx/>
                <a:uFillTx/>
                <a:latin typeface="Arial"/>
                <a:ea typeface="+mn-ea"/>
                <a:cs typeface="Tahoma"/>
              </a:rPr>
              <a:t>4. Offering meaningful work and encouraging ownership of goals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2051967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908707"/>
            <a:ext cx="7970922" cy="523220"/>
          </a:xfrm>
          <a:prstGeom prst="rect">
            <a:avLst/>
          </a:prstGeom>
          <a:noFill/>
        </p:spPr>
        <p:txBody>
          <a:bodyPr wrap="square" rtlCol="0">
            <a:spAutoFit/>
          </a:bodyPr>
          <a:lstStyle/>
          <a:p>
            <a:r>
              <a:rPr lang="en-US" sz="2800" dirty="0">
                <a:solidFill>
                  <a:srgbClr val="00B0F0"/>
                </a:solidFill>
                <a:latin typeface="Times New Roman" panose="02020603050405020304" pitchFamily="18" charset="0"/>
                <a:cs typeface="Times New Roman" panose="02020603050405020304" pitchFamily="18" charset="0"/>
              </a:rPr>
              <a:t>A Comprehensive Approach to Retaining Employees</a:t>
            </a:r>
            <a:endParaRPr lang="en-US" sz="11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83324" y="1776736"/>
            <a:ext cx="10666368" cy="2677656"/>
          </a:xfrm>
          <a:prstGeom prst="rect">
            <a:avLst/>
          </a:prstGeom>
          <a:noFill/>
        </p:spPr>
        <p:txBody>
          <a:bodyPr wrap="square" rtlCol="0">
            <a:spAutoFit/>
          </a:bodyPr>
          <a:lstStyle/>
          <a:p>
            <a:pPr marR="0" lvl="0" algn="l" defTabSz="914400" rtl="0" eaLnBrk="1" fontAlgn="base" latinLnBrk="0" hangingPunct="1">
              <a:lnSpc>
                <a:spcPct val="100000"/>
              </a:lnSpc>
              <a:spcBef>
                <a:spcPct val="50000"/>
              </a:spcBef>
              <a:spcAft>
                <a:spcPct val="0"/>
              </a:spcAft>
              <a:buClr>
                <a:srgbClr val="666699"/>
              </a:buClr>
              <a:buSzTx/>
              <a:tabLst/>
              <a:defRPr/>
            </a:pPr>
            <a:endParaRPr kumimoji="0" lang="en-US" sz="2400" b="0" i="0" u="none" strike="noStrike" kern="0" cap="none" spc="0" normalizeH="0" baseline="0" noProof="0" dirty="0">
              <a:ln>
                <a:noFill/>
              </a:ln>
              <a:solidFill>
                <a:srgbClr val="006699"/>
              </a:solidFill>
              <a:uLnTx/>
              <a:uFillTx/>
              <a:latin typeface="Arial"/>
              <a:ea typeface="+mn-ea"/>
              <a:cs typeface="Tahoma"/>
            </a:endParaRPr>
          </a:p>
          <a:p>
            <a:pPr marR="0" lvl="0" algn="l" defTabSz="914400" rtl="0" eaLnBrk="1" fontAlgn="base" latinLnBrk="0" hangingPunct="1">
              <a:lnSpc>
                <a:spcPct val="100000"/>
              </a:lnSpc>
              <a:spcBef>
                <a:spcPct val="50000"/>
              </a:spcBef>
              <a:spcAft>
                <a:spcPct val="0"/>
              </a:spcAft>
              <a:buClr>
                <a:srgbClr val="666699"/>
              </a:buClr>
              <a:buSzTx/>
              <a:tabLst/>
              <a:defRPr/>
            </a:pPr>
            <a:r>
              <a:rPr kumimoji="0" lang="en-US" sz="2400" b="0" i="0" u="none" strike="noStrike" kern="0" cap="none" spc="0" normalizeH="0" baseline="0" noProof="0" dirty="0">
                <a:ln>
                  <a:noFill/>
                </a:ln>
                <a:solidFill>
                  <a:srgbClr val="006699"/>
                </a:solidFill>
                <a:uLnTx/>
                <a:uFillTx/>
                <a:latin typeface="Arial"/>
                <a:ea typeface="+mn-ea"/>
                <a:cs typeface="Tahoma"/>
              </a:rPr>
              <a:t>5. Recognition and rewards</a:t>
            </a:r>
          </a:p>
          <a:p>
            <a:pPr marR="0" lvl="0" algn="l" defTabSz="914400" rtl="0" eaLnBrk="1" fontAlgn="base" latinLnBrk="0" hangingPunct="1">
              <a:lnSpc>
                <a:spcPct val="100000"/>
              </a:lnSpc>
              <a:spcBef>
                <a:spcPct val="50000"/>
              </a:spcBef>
              <a:spcAft>
                <a:spcPct val="0"/>
              </a:spcAft>
              <a:buClr>
                <a:srgbClr val="666699"/>
              </a:buClr>
              <a:buSzTx/>
              <a:tabLst/>
              <a:defRPr/>
            </a:pPr>
            <a:r>
              <a:rPr kumimoji="0" lang="en-US" sz="2400" b="0" i="0" u="none" strike="noStrike" kern="0" cap="none" spc="0" normalizeH="0" baseline="0" noProof="0" dirty="0">
                <a:ln>
                  <a:noFill/>
                </a:ln>
                <a:solidFill>
                  <a:srgbClr val="006699"/>
                </a:solidFill>
                <a:uLnTx/>
                <a:uFillTx/>
                <a:latin typeface="Arial"/>
                <a:ea typeface="+mn-ea"/>
                <a:cs typeface="Tahoma"/>
              </a:rPr>
              <a:t>6. Culture and environment</a:t>
            </a:r>
          </a:p>
          <a:p>
            <a:pPr marR="0" lvl="0" algn="l" defTabSz="914400" rtl="0" eaLnBrk="1" fontAlgn="base" latinLnBrk="0" hangingPunct="1">
              <a:lnSpc>
                <a:spcPct val="100000"/>
              </a:lnSpc>
              <a:spcBef>
                <a:spcPct val="50000"/>
              </a:spcBef>
              <a:spcAft>
                <a:spcPct val="0"/>
              </a:spcAft>
              <a:buClr>
                <a:srgbClr val="666699"/>
              </a:buClr>
              <a:buSzTx/>
              <a:tabLst/>
              <a:defRPr/>
            </a:pPr>
            <a:r>
              <a:rPr kumimoji="0" lang="en-US" sz="2400" b="0" i="0" u="none" strike="noStrike" kern="0" cap="none" spc="0" normalizeH="0" baseline="0" noProof="0" dirty="0">
                <a:ln>
                  <a:noFill/>
                </a:ln>
                <a:solidFill>
                  <a:srgbClr val="006699"/>
                </a:solidFill>
                <a:uLnTx/>
                <a:uFillTx/>
                <a:latin typeface="Arial"/>
                <a:ea typeface="+mn-ea"/>
                <a:cs typeface="Tahoma"/>
              </a:rPr>
              <a:t>7. Promote work–life balance</a:t>
            </a:r>
          </a:p>
          <a:p>
            <a:pPr marR="0" lvl="0" algn="l" defTabSz="914400" rtl="0" eaLnBrk="1" fontAlgn="base" latinLnBrk="0" hangingPunct="1">
              <a:lnSpc>
                <a:spcPct val="100000"/>
              </a:lnSpc>
              <a:spcBef>
                <a:spcPct val="50000"/>
              </a:spcBef>
              <a:spcAft>
                <a:spcPct val="0"/>
              </a:spcAft>
              <a:buClr>
                <a:srgbClr val="666699"/>
              </a:buClr>
              <a:buSzTx/>
              <a:tabLst/>
              <a:defRPr/>
            </a:pPr>
            <a:r>
              <a:rPr kumimoji="0" lang="en-US" sz="2400" b="0" i="0" u="none" strike="noStrike" kern="0" cap="none" spc="0" normalizeH="0" baseline="0" noProof="0" dirty="0">
                <a:ln>
                  <a:noFill/>
                </a:ln>
                <a:solidFill>
                  <a:srgbClr val="006699"/>
                </a:solidFill>
                <a:uLnTx/>
                <a:uFillTx/>
                <a:latin typeface="Arial"/>
                <a:ea typeface="+mn-ea"/>
                <a:cs typeface="Tahoma"/>
              </a:rPr>
              <a:t>8. Acknowledge achievements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2865880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908707"/>
            <a:ext cx="7970922" cy="523220"/>
          </a:xfrm>
          <a:prstGeom prst="rect">
            <a:avLst/>
          </a:prstGeom>
          <a:noFill/>
        </p:spPr>
        <p:txBody>
          <a:bodyPr wrap="square" rtlCol="0">
            <a:spAutoFit/>
          </a:bodyPr>
          <a:lstStyle/>
          <a:p>
            <a:r>
              <a:rPr lang="en-US" sz="2800" dirty="0">
                <a:solidFill>
                  <a:srgbClr val="00B0F0"/>
                </a:solidFill>
                <a:latin typeface="Times New Roman" panose="02020603050405020304" pitchFamily="18" charset="0"/>
                <a:cs typeface="Times New Roman" panose="02020603050405020304" pitchFamily="18" charset="0"/>
              </a:rPr>
              <a:t>A Comprehensive Approach to Retaining Employees</a:t>
            </a:r>
            <a:endParaRPr lang="en-US" sz="11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83324" y="1776736"/>
            <a:ext cx="10666368" cy="4154984"/>
          </a:xfrm>
          <a:prstGeom prst="rect">
            <a:avLst/>
          </a:prstGeom>
          <a:noFill/>
        </p:spPr>
        <p:txBody>
          <a:bodyPr wrap="square" rtlCol="0">
            <a:spAutoFit/>
          </a:bodyPr>
          <a:lstStyle/>
          <a:p>
            <a:pPr marR="0" lvl="0" algn="l" defTabSz="914400" rtl="0" eaLnBrk="1" fontAlgn="base" latinLnBrk="0" hangingPunct="1">
              <a:lnSpc>
                <a:spcPct val="100000"/>
              </a:lnSpc>
              <a:spcBef>
                <a:spcPct val="50000"/>
              </a:spcBef>
              <a:spcAft>
                <a:spcPct val="0"/>
              </a:spcAft>
              <a:buClr>
                <a:srgbClr val="666699"/>
              </a:buClr>
              <a:buSzTx/>
              <a:tabLst/>
              <a:defRPr/>
            </a:pPr>
            <a:r>
              <a:rPr lang="en-US" sz="2400" b="0" i="0" u="none" strike="noStrike" baseline="0" dirty="0">
                <a:solidFill>
                  <a:srgbClr val="176FC1"/>
                </a:solidFill>
                <a:latin typeface="Arial" panose="020B0604020202020204" pitchFamily="34" charset="0"/>
              </a:rPr>
              <a:t>Managing Involuntary Turnover</a:t>
            </a:r>
            <a:endParaRPr kumimoji="0" lang="en-US" sz="3200" b="0" i="0" u="none" strike="noStrike" kern="0" cap="none" spc="0" normalizeH="0" baseline="0" noProof="0" dirty="0">
              <a:ln>
                <a:noFill/>
              </a:ln>
              <a:solidFill>
                <a:srgbClr val="006699"/>
              </a:solidFill>
              <a:uLnTx/>
              <a:uFillTx/>
              <a:latin typeface="Arial"/>
              <a:ea typeface="+mn-ea"/>
              <a:cs typeface="Tahoma"/>
            </a:endParaRPr>
          </a:p>
          <a:p>
            <a:pPr marR="0" lvl="0" algn="l" defTabSz="914400" rtl="0" eaLnBrk="1" fontAlgn="base" latinLnBrk="0" hangingPunct="1">
              <a:lnSpc>
                <a:spcPct val="100000"/>
              </a:lnSpc>
              <a:spcBef>
                <a:spcPct val="50000"/>
              </a:spcBef>
              <a:spcAft>
                <a:spcPct val="0"/>
              </a:spcAft>
              <a:buClr>
                <a:srgbClr val="666699"/>
              </a:buClr>
              <a:buSzTx/>
              <a:tabLst/>
              <a:defRPr/>
            </a:pPr>
            <a:r>
              <a:rPr kumimoji="0" lang="en-US" sz="2400" b="0" i="0" u="none" strike="noStrike" kern="0" cap="none" spc="0" normalizeH="0" baseline="0" noProof="0" dirty="0">
                <a:ln>
                  <a:noFill/>
                </a:ln>
                <a:solidFill>
                  <a:srgbClr val="006699"/>
                </a:solidFill>
                <a:uLnTx/>
                <a:uFillTx/>
                <a:latin typeface="Arial"/>
                <a:ea typeface="+mn-ea"/>
                <a:cs typeface="Tahoma"/>
              </a:rPr>
              <a:t>Involuntary turnovers are inevitable. Even under the best conditions, the employer will have to let some employers go when jobs are restructured, or when competitive pressures necessitate reductions in force. However, dismissals due to poor performance are sometimes avoidable. As with voluntary turnover, performance-based dismissals may stem from breakdowns in the employer s talent management system.</a:t>
            </a:r>
          </a:p>
          <a:p>
            <a:pPr marR="0" lvl="0" algn="l" defTabSz="914400" rtl="0" eaLnBrk="1" fontAlgn="base" latinLnBrk="0" hangingPunct="1">
              <a:lnSpc>
                <a:spcPct val="100000"/>
              </a:lnSpc>
              <a:spcBef>
                <a:spcPct val="50000"/>
              </a:spcBef>
              <a:spcAft>
                <a:spcPct val="0"/>
              </a:spcAft>
              <a:buClr>
                <a:srgbClr val="666699"/>
              </a:buClr>
              <a:buSzTx/>
              <a:tabLst/>
              <a:defRPr/>
            </a:pPr>
            <a:r>
              <a:rPr kumimoji="0" lang="en-US" sz="2400" b="0" i="0" u="none" strike="noStrike" kern="0" cap="none" spc="0" normalizeH="0" baseline="0" noProof="0" dirty="0">
                <a:ln>
                  <a:noFill/>
                </a:ln>
                <a:solidFill>
                  <a:srgbClr val="006699"/>
                </a:solidFill>
                <a:uLnTx/>
                <a:uFillTx/>
                <a:latin typeface="Arial"/>
                <a:ea typeface="+mn-ea"/>
                <a:cs typeface="Tahoma"/>
              </a:rPr>
              <a:t>Therefore, here, too, reviewing and improving one’s recruitment, selection, training, appraisal, and compensation/incentive plans can reduce dismissals by addressing the reasons for poor performance.</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6012543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Talent Management and Employee Retention</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83324" y="1776736"/>
            <a:ext cx="10666368" cy="3970318"/>
          </a:xfrm>
          <a:prstGeom prst="rect">
            <a:avLst/>
          </a:prstGeom>
          <a:noFill/>
        </p:spPr>
        <p:txBody>
          <a:bodyPr wrap="square" rtlCol="0">
            <a:spAutoFit/>
          </a:bodyPr>
          <a:lstStyle/>
          <a:p>
            <a:pPr fontAlgn="base">
              <a:spcBef>
                <a:spcPct val="50000"/>
              </a:spcBef>
              <a:spcAft>
                <a:spcPct val="0"/>
              </a:spcAft>
              <a:buClr>
                <a:srgbClr val="666699"/>
              </a:buClr>
              <a:defRPr/>
            </a:pPr>
            <a:r>
              <a:rPr lang="en-US" sz="2400" b="1" dirty="0">
                <a:solidFill>
                  <a:srgbClr val="0070C0"/>
                </a:solidFill>
                <a:latin typeface="Arial" panose="020B0604020202020204" pitchFamily="34" charset="0"/>
                <a:cs typeface="Arial" panose="020B0604020202020204" pitchFamily="34" charset="0"/>
              </a:rPr>
              <a:t>Talent management and employee retention</a:t>
            </a:r>
            <a:endParaRPr kumimoji="0" lang="en-US" sz="2400" b="1" i="0" u="none" strike="noStrike" kern="0" cap="none" spc="0" normalizeH="0" baseline="0" noProof="0" dirty="0">
              <a:ln>
                <a:noFill/>
              </a:ln>
              <a:solidFill>
                <a:srgbClr val="0070C0"/>
              </a:solidFill>
              <a:uLnTx/>
              <a:uFillTx/>
              <a:latin typeface="Arial" panose="020B0604020202020204" pitchFamily="34" charset="0"/>
              <a:cs typeface="Arial" panose="020B0604020202020204" pitchFamily="34" charset="0"/>
            </a:endParaRPr>
          </a:p>
          <a:p>
            <a:pPr marR="0" lvl="0" algn="l" defTabSz="914400" rtl="0" eaLnBrk="1" fontAlgn="base" latinLnBrk="0" hangingPunct="1">
              <a:lnSpc>
                <a:spcPct val="100000"/>
              </a:lnSpc>
              <a:spcBef>
                <a:spcPct val="50000"/>
              </a:spcBef>
              <a:spcAft>
                <a:spcPct val="0"/>
              </a:spcAft>
              <a:buClr>
                <a:srgbClr val="666699"/>
              </a:buClr>
              <a:buSzTx/>
              <a:tabLst/>
              <a:defRPr/>
            </a:pPr>
            <a:r>
              <a:rPr kumimoji="0" lang="en-US" sz="2400" b="0" i="0" u="none" strike="noStrike" kern="0" cap="none" spc="0" normalizeH="0" baseline="0" noProof="0" dirty="0">
                <a:ln>
                  <a:noFill/>
                </a:ln>
                <a:solidFill>
                  <a:srgbClr val="006699"/>
                </a:solidFill>
                <a:uLnTx/>
                <a:uFillTx/>
                <a:latin typeface="Arial"/>
                <a:ea typeface="+mn-ea"/>
                <a:cs typeface="Tahoma"/>
              </a:rPr>
              <a:t>All employees are important, but talent</a:t>
            </a:r>
            <a:r>
              <a:rPr lang="en-US" sz="2400" kern="0" dirty="0">
                <a:solidFill>
                  <a:srgbClr val="006699"/>
                </a:solidFill>
                <a:latin typeface="Arial"/>
                <a:cs typeface="Tahoma"/>
              </a:rPr>
              <a:t> </a:t>
            </a:r>
            <a:r>
              <a:rPr kumimoji="0" lang="en-US" sz="2400" b="0" i="0" u="none" strike="noStrike" kern="0" cap="none" spc="0" normalizeH="0" baseline="0" noProof="0" dirty="0">
                <a:ln>
                  <a:noFill/>
                </a:ln>
                <a:solidFill>
                  <a:srgbClr val="006699"/>
                </a:solidFill>
                <a:uLnTx/>
                <a:uFillTx/>
                <a:latin typeface="Arial"/>
                <a:ea typeface="+mn-ea"/>
                <a:cs typeface="Tahoma"/>
              </a:rPr>
              <a:t>management oriented employers put special emphasis on developing and retaining their most critical employees.</a:t>
            </a:r>
          </a:p>
          <a:p>
            <a:pPr marR="0" lvl="0" algn="l" defTabSz="914400" rtl="0" eaLnBrk="1" fontAlgn="base" latinLnBrk="0" hangingPunct="1">
              <a:lnSpc>
                <a:spcPct val="100000"/>
              </a:lnSpc>
              <a:spcBef>
                <a:spcPct val="50000"/>
              </a:spcBef>
              <a:spcAft>
                <a:spcPct val="0"/>
              </a:spcAft>
              <a:buClr>
                <a:srgbClr val="666699"/>
              </a:buClr>
              <a:buSzTx/>
              <a:tabLst/>
              <a:defRPr/>
            </a:pPr>
            <a:r>
              <a:rPr kumimoji="0" lang="en-US" sz="2400" b="1" i="0" u="none" strike="noStrike" kern="0" cap="none" spc="0" normalizeH="0" baseline="0" noProof="0" dirty="0">
                <a:ln>
                  <a:noFill/>
                </a:ln>
                <a:solidFill>
                  <a:srgbClr val="006699"/>
                </a:solidFill>
                <a:uLnTx/>
                <a:uFillTx/>
                <a:latin typeface="Arial"/>
                <a:ea typeface="+mn-ea"/>
                <a:cs typeface="Tahoma"/>
              </a:rPr>
              <a:t>Job Withdrawal</a:t>
            </a:r>
          </a:p>
          <a:p>
            <a:pPr marR="0" lvl="0" algn="l" defTabSz="914400" rtl="0" eaLnBrk="1" fontAlgn="base" latinLnBrk="0" hangingPunct="1">
              <a:lnSpc>
                <a:spcPct val="100000"/>
              </a:lnSpc>
              <a:spcBef>
                <a:spcPct val="50000"/>
              </a:spcBef>
              <a:spcAft>
                <a:spcPct val="0"/>
              </a:spcAft>
              <a:buClr>
                <a:srgbClr val="666699"/>
              </a:buClr>
              <a:buSzTx/>
              <a:tabLst/>
              <a:defRPr/>
            </a:pPr>
            <a:r>
              <a:rPr kumimoji="0" lang="en-US" sz="2400" b="0" i="0" u="none" strike="noStrike" kern="0" cap="none" spc="0" normalizeH="0" baseline="0" noProof="0" dirty="0">
                <a:ln>
                  <a:noFill/>
                </a:ln>
                <a:solidFill>
                  <a:srgbClr val="006699"/>
                </a:solidFill>
                <a:uLnTx/>
                <a:uFillTx/>
                <a:latin typeface="Arial"/>
                <a:ea typeface="+mn-ea"/>
                <a:cs typeface="Tahoma"/>
              </a:rPr>
              <a:t>Unfortunately, voluntary turnover is just one way that employees withdraw. Withdrawal in general means separating oneself from one’s current situation it</a:t>
            </a:r>
            <a:r>
              <a:rPr lang="en-US" sz="2400" kern="0" dirty="0">
                <a:solidFill>
                  <a:srgbClr val="006699"/>
                </a:solidFill>
                <a:latin typeface="Arial"/>
                <a:cs typeface="Tahoma"/>
              </a:rPr>
              <a:t>’</a:t>
            </a:r>
            <a:r>
              <a:rPr kumimoji="0" lang="en-US" sz="2400" b="0" i="0" u="none" strike="noStrike" kern="0" cap="none" spc="0" normalizeH="0" baseline="0" noProof="0" dirty="0">
                <a:ln>
                  <a:noFill/>
                </a:ln>
                <a:solidFill>
                  <a:srgbClr val="006699"/>
                </a:solidFill>
                <a:uLnTx/>
                <a:uFillTx/>
                <a:latin typeface="Arial"/>
                <a:ea typeface="+mn-ea"/>
                <a:cs typeface="Tahoma"/>
              </a:rPr>
              <a:t>s a means of escape for someone who is dissatisfied or fearful. At work, job withdrawal has been defined as actions intended to place physical or psychological distance between employees and their work environments.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7864259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90041" y="731836"/>
            <a:ext cx="6684582" cy="958852"/>
          </a:xfrm>
        </p:spPr>
        <p:txBody>
          <a:bodyPr>
            <a:normAutofit/>
          </a:bodyPr>
          <a:lstStyle/>
          <a:p>
            <a:r>
              <a:rPr lang="en-US" sz="4000" dirty="0">
                <a:effectLst/>
                <a:latin typeface="Times New Roman" panose="02020603050405020304" pitchFamily="18" charset="0"/>
                <a:cs typeface="Times New Roman" panose="02020603050405020304" pitchFamily="18" charset="0"/>
              </a:rPr>
              <a:t>Employee Engagement</a:t>
            </a:r>
            <a:endParaRPr lang="en-US" sz="40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981200" y="2514601"/>
            <a:ext cx="3810000" cy="3611563"/>
          </a:xfrm>
        </p:spPr>
        <p:txBody>
          <a:bodyPr>
            <a:normAutofit/>
          </a:bodyPr>
          <a:lstStyle/>
          <a:p>
            <a:r>
              <a:rPr lang="en-US" dirty="0"/>
              <a:t>Importance</a:t>
            </a:r>
          </a:p>
          <a:p>
            <a:r>
              <a:rPr lang="en-US" dirty="0"/>
              <a:t>Fostering</a:t>
            </a:r>
          </a:p>
          <a:p>
            <a:r>
              <a:rPr lang="en-US" dirty="0"/>
              <a:t>Monitoring</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5000" y="2057400"/>
            <a:ext cx="3774258" cy="3352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a:extLst>
              <a:ext uri="{FF2B5EF4-FFF2-40B4-BE49-F238E27FC236}">
                <a16:creationId xmlns:a16="http://schemas.microsoft.com/office/drawing/2014/main" id="{EE2C7A5F-C224-0E92-A5A5-67D42E8F81EB}"/>
              </a:ext>
            </a:extLst>
          </p:cNvPr>
          <p:cNvSpPr txBox="1"/>
          <p:nvPr/>
        </p:nvSpPr>
        <p:spPr>
          <a:xfrm>
            <a:off x="4787900" y="6306170"/>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7" name="Rectangle 6">
            <a:extLst>
              <a:ext uri="{FF2B5EF4-FFF2-40B4-BE49-F238E27FC236}">
                <a16:creationId xmlns:a16="http://schemas.microsoft.com/office/drawing/2014/main" id="{FEB2CB73-A942-C35C-C9C3-3C3D7E1E7EBB}"/>
              </a:ext>
            </a:extLst>
          </p:cNvPr>
          <p:cNvSpPr/>
          <p:nvPr/>
        </p:nvSpPr>
        <p:spPr>
          <a:xfrm>
            <a:off x="1052670" y="68314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B543D42B-059C-229F-86DD-E65385ADEB88}"/>
              </a:ext>
            </a:extLst>
          </p:cNvPr>
          <p:cNvSpPr txBox="1"/>
          <p:nvPr/>
        </p:nvSpPr>
        <p:spPr>
          <a:xfrm>
            <a:off x="1263511" y="72372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A59CD714-8328-145B-5869-B08064F959B4}"/>
              </a:ext>
            </a:extLst>
          </p:cNvPr>
          <p:cNvSpPr txBox="1"/>
          <p:nvPr/>
        </p:nvSpPr>
        <p:spPr>
          <a:xfrm>
            <a:off x="1324541" y="97953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87717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EMPLOYEE ENGAGEMENT</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83324" y="1776736"/>
            <a:ext cx="10666368" cy="3416320"/>
          </a:xfrm>
          <a:prstGeom prst="rect">
            <a:avLst/>
          </a:prstGeom>
          <a:noFill/>
        </p:spPr>
        <p:txBody>
          <a:bodyPr wrap="square" rtlCol="0">
            <a:spAutoFit/>
          </a:bodyPr>
          <a:lstStyle/>
          <a:p>
            <a:pPr marR="0" lvl="0" algn="l" defTabSz="914400" rtl="0" eaLnBrk="1" fontAlgn="base" latinLnBrk="0" hangingPunct="1">
              <a:lnSpc>
                <a:spcPct val="100000"/>
              </a:lnSpc>
              <a:spcBef>
                <a:spcPct val="50000"/>
              </a:spcBef>
              <a:spcAft>
                <a:spcPct val="0"/>
              </a:spcAft>
              <a:buClr>
                <a:srgbClr val="666699"/>
              </a:buClr>
              <a:buSzTx/>
              <a:tabLst/>
              <a:defRPr/>
            </a:pPr>
            <a:r>
              <a:rPr kumimoji="0" lang="en-US" sz="2400" b="0" i="0" u="none" strike="noStrike" kern="0" cap="none" spc="0" normalizeH="0" baseline="0" noProof="0" dirty="0">
                <a:ln>
                  <a:noFill/>
                </a:ln>
                <a:solidFill>
                  <a:srgbClr val="006699"/>
                </a:solidFill>
                <a:uLnTx/>
                <a:uFillTx/>
                <a:latin typeface="Arial"/>
                <a:ea typeface="+mn-ea"/>
                <a:cs typeface="Tahoma"/>
              </a:rPr>
              <a:t>Poor attendance, voluntary turnover, and psychological withdrawal often also reflect diminished employee engagement. Engagement refers to being psychologically involved in, connected to, and committed to getting one’s jobs done.</a:t>
            </a:r>
          </a:p>
          <a:p>
            <a:pPr marR="0" lvl="0" algn="l" defTabSz="914400" rtl="0" eaLnBrk="1" fontAlgn="base" latinLnBrk="0" hangingPunct="1">
              <a:lnSpc>
                <a:spcPct val="100000"/>
              </a:lnSpc>
              <a:spcBef>
                <a:spcPct val="50000"/>
              </a:spcBef>
              <a:spcAft>
                <a:spcPct val="0"/>
              </a:spcAft>
              <a:buClr>
                <a:srgbClr val="666699"/>
              </a:buClr>
              <a:buSzTx/>
              <a:tabLst/>
              <a:defRPr/>
            </a:pPr>
            <a:r>
              <a:rPr kumimoji="0" lang="en-US" sz="2400" b="1" i="0" u="none" strike="noStrike" kern="0" cap="none" spc="0" normalizeH="0" baseline="0" noProof="0" dirty="0">
                <a:ln>
                  <a:noFill/>
                </a:ln>
                <a:solidFill>
                  <a:srgbClr val="006699"/>
                </a:solidFill>
                <a:uLnTx/>
                <a:uFillTx/>
                <a:latin typeface="Arial"/>
                <a:ea typeface="+mn-ea"/>
                <a:cs typeface="Tahoma"/>
              </a:rPr>
              <a:t>Why Engagement Is Important?</a:t>
            </a:r>
          </a:p>
          <a:p>
            <a:pPr marR="0" lvl="0" algn="l" defTabSz="914400" rtl="0" eaLnBrk="1" fontAlgn="base" latinLnBrk="0" hangingPunct="1">
              <a:lnSpc>
                <a:spcPct val="100000"/>
              </a:lnSpc>
              <a:spcBef>
                <a:spcPct val="50000"/>
              </a:spcBef>
              <a:spcAft>
                <a:spcPct val="0"/>
              </a:spcAft>
              <a:buClr>
                <a:srgbClr val="666699"/>
              </a:buClr>
              <a:buSzTx/>
              <a:tabLst/>
              <a:defRPr/>
            </a:pPr>
            <a:r>
              <a:rPr kumimoji="0" lang="en-US" sz="2400" b="0" i="0" u="none" strike="noStrike" kern="0" cap="none" spc="0" normalizeH="0" baseline="0" noProof="0" dirty="0">
                <a:ln>
                  <a:noFill/>
                </a:ln>
                <a:solidFill>
                  <a:srgbClr val="006699"/>
                </a:solidFill>
                <a:uLnTx/>
                <a:uFillTx/>
                <a:latin typeface="Arial"/>
                <a:ea typeface="+mn-ea"/>
                <a:cs typeface="Tahoma"/>
              </a:rPr>
              <a:t>Employee engagement is an important topic, because many employee behaviors, including turnover, reflect the degree to which employees are engaged.</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2047495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EMPLOYEE ENGAGEMENT</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83324" y="1776736"/>
            <a:ext cx="10666368" cy="2492990"/>
          </a:xfrm>
          <a:prstGeom prst="rect">
            <a:avLst/>
          </a:prstGeom>
          <a:noFill/>
        </p:spPr>
        <p:txBody>
          <a:bodyPr wrap="square" rtlCol="0">
            <a:spAutoFit/>
          </a:bodyPr>
          <a:lstStyle/>
          <a:p>
            <a:pPr marR="0" lvl="0" algn="l" defTabSz="914400" rtl="0" eaLnBrk="1" fontAlgn="base" latinLnBrk="0" hangingPunct="1">
              <a:lnSpc>
                <a:spcPct val="100000"/>
              </a:lnSpc>
              <a:spcBef>
                <a:spcPct val="50000"/>
              </a:spcBef>
              <a:spcAft>
                <a:spcPct val="0"/>
              </a:spcAft>
              <a:buClr>
                <a:srgbClr val="666699"/>
              </a:buClr>
              <a:buSzTx/>
              <a:tabLst/>
              <a:defRPr/>
            </a:pPr>
            <a:r>
              <a:rPr kumimoji="0" lang="en-US" sz="2400" b="1" i="0" u="none" strike="noStrike" kern="0" cap="none" spc="0" normalizeH="0" baseline="0" noProof="0" dirty="0">
                <a:ln>
                  <a:noFill/>
                </a:ln>
                <a:solidFill>
                  <a:srgbClr val="006699"/>
                </a:solidFill>
                <a:uLnTx/>
                <a:uFillTx/>
                <a:latin typeface="Arial"/>
                <a:ea typeface="+mn-ea"/>
                <a:cs typeface="Tahoma"/>
              </a:rPr>
              <a:t>Actions That Foster Engagement</a:t>
            </a:r>
          </a:p>
          <a:p>
            <a:pPr marR="0" lvl="0" algn="l" defTabSz="914400" rtl="0" eaLnBrk="1" fontAlgn="base" latinLnBrk="0" hangingPunct="1">
              <a:lnSpc>
                <a:spcPct val="100000"/>
              </a:lnSpc>
              <a:spcBef>
                <a:spcPct val="50000"/>
              </a:spcBef>
              <a:spcAft>
                <a:spcPct val="0"/>
              </a:spcAft>
              <a:buClr>
                <a:srgbClr val="666699"/>
              </a:buClr>
              <a:buSzTx/>
              <a:tabLst/>
              <a:defRPr/>
            </a:pPr>
            <a:r>
              <a:rPr kumimoji="0" lang="en-US" sz="2400" b="0" i="0" u="none" strike="noStrike" kern="0" cap="none" spc="0" normalizeH="0" baseline="0" noProof="0" dirty="0">
                <a:ln>
                  <a:noFill/>
                </a:ln>
                <a:solidFill>
                  <a:srgbClr val="006699"/>
                </a:solidFill>
                <a:uLnTx/>
                <a:uFillTx/>
                <a:latin typeface="Arial"/>
                <a:ea typeface="+mn-ea"/>
                <a:cs typeface="Tahoma"/>
              </a:rPr>
              <a:t>Engagement supporting actions include making sure employees:</a:t>
            </a:r>
          </a:p>
          <a:p>
            <a:pPr marR="0" lvl="0" algn="l" defTabSz="914400" rtl="0" eaLnBrk="1" fontAlgn="base" latinLnBrk="0" hangingPunct="1">
              <a:lnSpc>
                <a:spcPct val="100000"/>
              </a:lnSpc>
              <a:spcBef>
                <a:spcPct val="50000"/>
              </a:spcBef>
              <a:spcAft>
                <a:spcPct val="0"/>
              </a:spcAft>
              <a:buClr>
                <a:srgbClr val="666699"/>
              </a:buClr>
              <a:buSzTx/>
              <a:tabLst/>
              <a:defRPr/>
            </a:pPr>
            <a:r>
              <a:rPr kumimoji="0" lang="en-US" sz="2400" b="0" i="0" u="none" strike="noStrike" kern="0" cap="none" spc="0" normalizeH="0" baseline="0" noProof="0" dirty="0">
                <a:ln>
                  <a:noFill/>
                </a:ln>
                <a:solidFill>
                  <a:srgbClr val="006699"/>
                </a:solidFill>
                <a:uLnTx/>
                <a:uFillTx/>
                <a:latin typeface="Arial"/>
                <a:ea typeface="+mn-ea"/>
                <a:cs typeface="Tahoma"/>
              </a:rPr>
              <a:t>(1) understand how their departments contribute to the company’s success. (2) see how their own efforts contribute to achieving the company’s goals.</a:t>
            </a:r>
          </a:p>
          <a:p>
            <a:pPr marR="0" lvl="0" algn="l" defTabSz="914400" rtl="0" eaLnBrk="1" fontAlgn="base" latinLnBrk="0" hangingPunct="1">
              <a:lnSpc>
                <a:spcPct val="100000"/>
              </a:lnSpc>
              <a:spcBef>
                <a:spcPct val="50000"/>
              </a:spcBef>
              <a:spcAft>
                <a:spcPct val="0"/>
              </a:spcAft>
              <a:buClr>
                <a:srgbClr val="666699"/>
              </a:buClr>
              <a:buSzTx/>
              <a:tabLst/>
              <a:defRPr/>
            </a:pPr>
            <a:r>
              <a:rPr kumimoji="0" lang="en-US" sz="2400" b="0" i="0" u="none" strike="noStrike" kern="0" cap="none" spc="0" normalizeH="0" baseline="0" noProof="0" dirty="0">
                <a:ln>
                  <a:noFill/>
                </a:ln>
                <a:solidFill>
                  <a:srgbClr val="006699"/>
                </a:solidFill>
                <a:uLnTx/>
                <a:uFillTx/>
                <a:latin typeface="Arial"/>
                <a:ea typeface="+mn-ea"/>
                <a:cs typeface="Tahoma"/>
              </a:rPr>
              <a:t>(3) get a sense of accomplishment from working at the firm.</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5165228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EMPLOYEE ENGAGEMENT</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83324" y="1776736"/>
            <a:ext cx="10666368" cy="3970318"/>
          </a:xfrm>
          <a:prstGeom prst="rect">
            <a:avLst/>
          </a:prstGeom>
          <a:noFill/>
        </p:spPr>
        <p:txBody>
          <a:bodyPr wrap="square" rtlCol="0">
            <a:spAutoFit/>
          </a:bodyPr>
          <a:lstStyle/>
          <a:p>
            <a:pPr marR="0" lvl="0" algn="l" defTabSz="914400" rtl="0" eaLnBrk="1" fontAlgn="base" latinLnBrk="0" hangingPunct="1">
              <a:lnSpc>
                <a:spcPct val="100000"/>
              </a:lnSpc>
              <a:spcBef>
                <a:spcPct val="50000"/>
              </a:spcBef>
              <a:spcAft>
                <a:spcPct val="0"/>
              </a:spcAft>
              <a:buClr>
                <a:srgbClr val="666699"/>
              </a:buClr>
              <a:buSzTx/>
              <a:tabLst/>
              <a:defRPr/>
            </a:pPr>
            <a:r>
              <a:rPr kumimoji="0" lang="en-US" sz="2400" b="1" i="0" u="none" strike="noStrike" kern="0" cap="none" spc="0" normalizeH="0" baseline="0" noProof="0" dirty="0">
                <a:ln>
                  <a:noFill/>
                </a:ln>
                <a:solidFill>
                  <a:srgbClr val="006699"/>
                </a:solidFill>
                <a:uLnTx/>
                <a:uFillTx/>
                <a:latin typeface="Arial"/>
                <a:ea typeface="+mn-ea"/>
                <a:cs typeface="Tahoma"/>
              </a:rPr>
              <a:t>Monitoring Employee Engagement</a:t>
            </a:r>
          </a:p>
          <a:p>
            <a:pPr marR="0" lvl="0" algn="l" defTabSz="914400" rtl="0" eaLnBrk="1" fontAlgn="base" latinLnBrk="0" hangingPunct="1">
              <a:lnSpc>
                <a:spcPct val="100000"/>
              </a:lnSpc>
              <a:spcBef>
                <a:spcPct val="50000"/>
              </a:spcBef>
              <a:spcAft>
                <a:spcPct val="0"/>
              </a:spcAft>
              <a:buClr>
                <a:srgbClr val="666699"/>
              </a:buClr>
              <a:buSzTx/>
              <a:tabLst/>
              <a:defRPr/>
            </a:pPr>
            <a:r>
              <a:rPr kumimoji="0" lang="en-US" sz="2400" b="0" i="0" u="none" strike="noStrike" kern="0" cap="none" spc="0" normalizeH="0" baseline="0" noProof="0" dirty="0">
                <a:ln>
                  <a:noFill/>
                </a:ln>
                <a:solidFill>
                  <a:srgbClr val="006699"/>
                </a:solidFill>
                <a:uLnTx/>
                <a:uFillTx/>
                <a:latin typeface="Arial"/>
                <a:ea typeface="+mn-ea"/>
                <a:cs typeface="Tahoma"/>
              </a:rPr>
              <a:t>Monitoring employee engagement needn’t be complicated. With about 180,000 employees worldwide, the consulting firm Accenture uses a three-part shorthand method they call say, stay, and strive to identify which employees are engaged, and why. First, Accenture assesses the employee s pride in being with the organization in terms of how positively he or she speaks about the company and recommends it to others. Second, it looks at who stays with a company, and why. Finally, it looks at strive. For instance, do employees take an active role in the overall success of the organization by moving beyond just doing tasks to going above and beyond?.</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19735728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69884" y="3365936"/>
            <a:ext cx="4114800" cy="27445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a:xfrm>
            <a:off x="3011214" y="731836"/>
            <a:ext cx="6742386" cy="958852"/>
          </a:xfrm>
        </p:spPr>
        <p:txBody>
          <a:bodyPr>
            <a:normAutofit/>
          </a:bodyPr>
          <a:lstStyle/>
          <a:p>
            <a:r>
              <a:rPr lang="en-US" sz="4000" dirty="0">
                <a:effectLst/>
                <a:latin typeface="Times New Roman" panose="02020603050405020304" pitchFamily="18" charset="0"/>
                <a:cs typeface="Times New Roman" panose="02020603050405020304" pitchFamily="18" charset="0"/>
              </a:rPr>
              <a:t>Career Management</a:t>
            </a:r>
            <a:endParaRPr lang="en-US" sz="40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981200" y="2362201"/>
            <a:ext cx="5334000" cy="3763963"/>
          </a:xfrm>
        </p:spPr>
        <p:txBody>
          <a:bodyPr>
            <a:normAutofit/>
          </a:bodyPr>
          <a:lstStyle/>
          <a:p>
            <a:r>
              <a:rPr lang="en-US" dirty="0"/>
              <a:t>Career terminology</a:t>
            </a:r>
          </a:p>
          <a:p>
            <a:r>
              <a:rPr lang="en-US" dirty="0"/>
              <a:t>Careers today</a:t>
            </a:r>
          </a:p>
          <a:p>
            <a:r>
              <a:rPr lang="en-US" dirty="0"/>
              <a:t>Psychological contract</a:t>
            </a:r>
          </a:p>
          <a:p>
            <a:r>
              <a:rPr lang="en-US" dirty="0"/>
              <a:t>The employee’s role</a:t>
            </a:r>
          </a:p>
        </p:txBody>
      </p:sp>
      <p:sp>
        <p:nvSpPr>
          <p:cNvPr id="6" name="TextBox 5">
            <a:extLst>
              <a:ext uri="{FF2B5EF4-FFF2-40B4-BE49-F238E27FC236}">
                <a16:creationId xmlns:a16="http://schemas.microsoft.com/office/drawing/2014/main" id="{4D223426-02F2-43A4-D8D7-5CC5BC360466}"/>
              </a:ext>
            </a:extLst>
          </p:cNvPr>
          <p:cNvSpPr txBox="1"/>
          <p:nvPr/>
        </p:nvSpPr>
        <p:spPr>
          <a:xfrm>
            <a:off x="4787900" y="6353468"/>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7" name="Rectangle 6">
            <a:extLst>
              <a:ext uri="{FF2B5EF4-FFF2-40B4-BE49-F238E27FC236}">
                <a16:creationId xmlns:a16="http://schemas.microsoft.com/office/drawing/2014/main" id="{46453E5B-00A8-B0ED-AA29-7A70D6C62C78}"/>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FB6EB246-935E-D526-99E5-EAC111832DBD}"/>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099A7C2-4142-0F6E-876D-F00DBC09898E}"/>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427615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308768" cy="707886"/>
          </a:xfrm>
          <a:prstGeom prst="rect">
            <a:avLst/>
          </a:prstGeom>
          <a:noFill/>
        </p:spPr>
        <p:txBody>
          <a:bodyPr wrap="square" rtlCol="0">
            <a:spAutoFit/>
          </a:bodyPr>
          <a:lstStyle/>
          <a:p>
            <a:r>
              <a:rPr lang="en-US" sz="4000" dirty="0">
                <a:solidFill>
                  <a:srgbClr val="00B0F0"/>
                </a:solidFill>
                <a:latin typeface="Times New Roman" panose="02020603050405020304" pitchFamily="18" charset="0"/>
                <a:cs typeface="Times New Roman" panose="02020603050405020304" pitchFamily="18" charset="0"/>
              </a:rPr>
              <a:t>The Basics of Career Management</a:t>
            </a:r>
            <a:endParaRPr lang="en-US" sz="16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83324" y="1776736"/>
            <a:ext cx="11161986" cy="4159600"/>
          </a:xfrm>
          <a:prstGeom prst="rect">
            <a:avLst/>
          </a:prstGeom>
          <a:noFill/>
        </p:spPr>
        <p:txBody>
          <a:bodyPr wrap="square" rtlCol="0">
            <a:spAutoFit/>
          </a:bodyP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Calibri" panose="020F0502020204030204"/>
                <a:ea typeface="+mn-ea"/>
                <a:cs typeface="+mn-cs"/>
              </a:rPr>
              <a:t>Career</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The occupational positions a person has had over many years.</a:t>
            </a:r>
            <a:endParaRPr kumimoji="0" lang="tr-TR" altLang="en-US" sz="2400" b="0" i="0" u="none" strike="noStrike" kern="1200" cap="none" spc="0" normalizeH="0" baseline="0" noProof="0" dirty="0">
              <a:ln>
                <a:noFill/>
              </a:ln>
              <a:solidFill>
                <a:srgbClr val="00B0F0"/>
              </a:solidFill>
              <a:effectLst/>
              <a:uLnTx/>
              <a:uFillTx/>
              <a:latin typeface="Calibri" panose="020F0502020204030204"/>
              <a:ea typeface="+mn-ea"/>
              <a:cs typeface="+mn-cs"/>
            </a:endParaRPr>
          </a:p>
          <a:p>
            <a:pPr marL="457200" marR="0" lvl="1" indent="0" algn="just" defTabSz="914400" rtl="0" eaLnBrk="1" fontAlgn="auto" latinLnBrk="0" hangingPunct="1">
              <a:lnSpc>
                <a:spcPct val="90000"/>
              </a:lnSpc>
              <a:spcBef>
                <a:spcPts val="500"/>
              </a:spcBef>
              <a:spcAft>
                <a:spcPts val="0"/>
              </a:spcAft>
              <a:buClrTx/>
              <a:buSzTx/>
              <a:buFont typeface="Arial" panose="020B0604020202020204" pitchFamily="34" charset="0"/>
              <a:buNone/>
              <a:tabLst/>
              <a:defRPr/>
            </a:pPr>
            <a:endPar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Calibri" panose="020F0502020204030204"/>
                <a:ea typeface="+mn-ea"/>
                <a:cs typeface="+mn-cs"/>
              </a:rPr>
              <a:t>Career management</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The process for enabling employees to better understand and develop their career skills and interests, and to use these skills and interests more effectively.</a:t>
            </a:r>
            <a:endParaRPr kumimoji="0" lang="tr-TR" altLang="en-US" sz="2400" b="0" i="0" u="none" strike="noStrike" kern="1200" cap="none" spc="0" normalizeH="0" baseline="0" noProof="0" dirty="0">
              <a:ln>
                <a:noFill/>
              </a:ln>
              <a:solidFill>
                <a:srgbClr val="00B0F0"/>
              </a:solidFill>
              <a:effectLst/>
              <a:uLnTx/>
              <a:uFillTx/>
              <a:latin typeface="Calibri" panose="020F0502020204030204"/>
              <a:ea typeface="+mn-ea"/>
              <a:cs typeface="+mn-cs"/>
            </a:endParaRPr>
          </a:p>
          <a:p>
            <a:pPr marL="457200" marR="0" lvl="1" indent="0" algn="just" defTabSz="914400" rtl="0" eaLnBrk="1" fontAlgn="auto" latinLnBrk="0" hangingPunct="1">
              <a:lnSpc>
                <a:spcPct val="90000"/>
              </a:lnSpc>
              <a:spcBef>
                <a:spcPts val="500"/>
              </a:spcBef>
              <a:spcAft>
                <a:spcPts val="0"/>
              </a:spcAft>
              <a:buClrTx/>
              <a:buSzTx/>
              <a:buFont typeface="Arial" panose="020B0604020202020204" pitchFamily="34" charset="0"/>
              <a:buNone/>
              <a:tabLst/>
              <a:defRPr/>
            </a:pPr>
            <a:endPar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Calibri" panose="020F0502020204030204"/>
                <a:ea typeface="+mn-ea"/>
                <a:cs typeface="+mn-cs"/>
              </a:rPr>
              <a:t>Career development</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The lifelong series of activities (such as workshops) contribute to a person’s career exploration, establishment, success, and fulfillment.</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790157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308768" cy="707886"/>
          </a:xfrm>
          <a:prstGeom prst="rect">
            <a:avLst/>
          </a:prstGeom>
          <a:noFill/>
        </p:spPr>
        <p:txBody>
          <a:bodyPr wrap="square" rtlCol="0">
            <a:spAutoFit/>
          </a:bodyPr>
          <a:lstStyle/>
          <a:p>
            <a:r>
              <a:rPr lang="en-US" sz="4000" dirty="0">
                <a:solidFill>
                  <a:srgbClr val="00B0F0"/>
                </a:solidFill>
                <a:latin typeface="Times New Roman" panose="02020603050405020304" pitchFamily="18" charset="0"/>
                <a:cs typeface="Times New Roman" panose="02020603050405020304" pitchFamily="18" charset="0"/>
              </a:rPr>
              <a:t>The Basics of Career Management</a:t>
            </a:r>
            <a:endParaRPr lang="en-US" sz="16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83324" y="1776736"/>
            <a:ext cx="11161986" cy="4308359"/>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Calibri" panose="020F0502020204030204"/>
                <a:ea typeface="+mn-ea"/>
                <a:cs typeface="+mn-cs"/>
              </a:rPr>
              <a:t>Career planning</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The deliberate process through which someone becomes aware of personal skills, interests, knowledge, motivations, and other characteristics; and establishes action plans to attain specific goals.</a:t>
            </a:r>
            <a:endParaRPr kumimoji="0" lang="tr-TR" altLang="en-US" sz="2400" b="0" i="0" u="none" strike="noStrike" kern="1200" cap="none" spc="0" normalizeH="0" baseline="0" noProof="0" dirty="0">
              <a:ln>
                <a:noFill/>
              </a:ln>
              <a:solidFill>
                <a:srgbClr val="00B0F0"/>
              </a:solidFill>
              <a:effectLst/>
              <a:uLnTx/>
              <a:uFillTx/>
              <a:latin typeface="Calibri" panose="020F0502020204030204"/>
              <a:ea typeface="+mn-ea"/>
              <a:cs typeface="+mn-cs"/>
            </a:endParaRP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endParaRPr kumimoji="0" lang="en-US" altLang="en-US" sz="2400" b="1" i="0" u="none" strike="noStrike" kern="1200" cap="none" spc="0" normalizeH="0" baseline="0" noProof="0" dirty="0">
              <a:ln>
                <a:noFill/>
              </a:ln>
              <a:solidFill>
                <a:srgbClr val="00B0F0"/>
              </a:solidFill>
              <a:effectLst/>
              <a:uLnTx/>
              <a:uFillTx/>
              <a:latin typeface="Calibri" panose="020F0502020204030204"/>
              <a:ea typeface="+mn-ea"/>
              <a:cs typeface="+mn-cs"/>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Calibri" panose="020F0502020204030204"/>
                <a:ea typeface="+mn-ea"/>
                <a:cs typeface="+mn-cs"/>
              </a:rPr>
              <a:t>Careers today</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Careers are no simple progressions of employment in one or two firms with a single profession. </a:t>
            </a:r>
            <a:endParaRPr kumimoji="0" lang="tr-TR" altLang="en-US" sz="2400" b="0" i="0" u="none" strike="noStrike" kern="1200" cap="none" spc="0" normalizeH="0" baseline="0" noProof="0" dirty="0">
              <a:ln>
                <a:noFill/>
              </a:ln>
              <a:solidFill>
                <a:srgbClr val="00B0F0"/>
              </a:solidFill>
              <a:effectLst/>
              <a:uLnTx/>
              <a:uFillTx/>
              <a:latin typeface="Calibri" panose="020F0502020204030204"/>
              <a:ea typeface="+mn-ea"/>
              <a:cs typeface="+mn-cs"/>
            </a:endParaRPr>
          </a:p>
          <a:p>
            <a:pPr marL="457200" marR="0" lvl="1" indent="0" algn="just" defTabSz="914400" rtl="0" eaLnBrk="1" fontAlgn="auto" latinLnBrk="0" hangingPunct="1">
              <a:lnSpc>
                <a:spcPct val="90000"/>
              </a:lnSpc>
              <a:spcBef>
                <a:spcPts val="500"/>
              </a:spcBef>
              <a:spcAft>
                <a:spcPts val="0"/>
              </a:spcAft>
              <a:buClrTx/>
              <a:buSzTx/>
              <a:buFont typeface="Arial" panose="020B0604020202020204" pitchFamily="34" charset="0"/>
              <a:buNone/>
              <a:tabLst/>
              <a:defRPr/>
            </a:pPr>
            <a:endPar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endParaRP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B0F0"/>
                </a:solidFill>
                <a:effectLst/>
                <a:uLnTx/>
                <a:uFillTx/>
                <a:latin typeface="Calibri" panose="020F0502020204030204"/>
                <a:ea typeface="+mn-ea"/>
                <a:cs typeface="+mn-cs"/>
              </a:rPr>
              <a:t>Employees now want to exchange performance for training, learning, and development that  keep them marketable.</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0235648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34318" y="640685"/>
            <a:ext cx="7482191" cy="1077218"/>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Career Management and Employee Commitment</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grpSp>
        <p:nvGrpSpPr>
          <p:cNvPr id="2" name="Group 9">
            <a:extLst>
              <a:ext uri="{FF2B5EF4-FFF2-40B4-BE49-F238E27FC236}">
                <a16:creationId xmlns:a16="http://schemas.microsoft.com/office/drawing/2014/main" id="{34D52B20-6A3C-6A0A-9836-07705DED0ADE}"/>
              </a:ext>
            </a:extLst>
          </p:cNvPr>
          <p:cNvGrpSpPr>
            <a:grpSpLocks/>
          </p:cNvGrpSpPr>
          <p:nvPr/>
        </p:nvGrpSpPr>
        <p:grpSpPr bwMode="auto">
          <a:xfrm>
            <a:off x="2635371" y="2152712"/>
            <a:ext cx="2838450" cy="3657600"/>
            <a:chOff x="925" y="1160"/>
            <a:chExt cx="1609" cy="2304"/>
          </a:xfrm>
        </p:grpSpPr>
        <p:sp>
          <p:nvSpPr>
            <p:cNvPr id="4" name="AutoShape 10" descr="greenfill01">
              <a:extLst>
                <a:ext uri="{FF2B5EF4-FFF2-40B4-BE49-F238E27FC236}">
                  <a16:creationId xmlns:a16="http://schemas.microsoft.com/office/drawing/2014/main" id="{C80F50FE-A9AD-2A42-3B6A-4F6F8FF97D26}"/>
                </a:ext>
              </a:extLst>
            </p:cNvPr>
            <p:cNvSpPr>
              <a:spLocks noChangeArrowheads="1"/>
            </p:cNvSpPr>
            <p:nvPr/>
          </p:nvSpPr>
          <p:spPr bwMode="blackWhite">
            <a:xfrm>
              <a:off x="925" y="1160"/>
              <a:ext cx="1608" cy="530"/>
            </a:xfrm>
            <a:prstGeom prst="roundRect">
              <a:avLst>
                <a:gd name="adj" fmla="val 8301"/>
              </a:avLst>
            </a:prstGeom>
            <a:blipFill dpi="0" rotWithShape="1">
              <a:blip r:embed="rId3"/>
              <a:srcRect/>
              <a:stretch>
                <a:fillRect/>
              </a:stretch>
            </a:blipFill>
            <a:ln w="57150" algn="ctr">
              <a:solidFill>
                <a:srgbClr val="74D274"/>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Old Contract</a:t>
              </a:r>
              <a:br>
                <a:rPr lang="en-US" altLang="en-US" sz="2000">
                  <a:latin typeface="Franklin Gothic Medium" panose="020B0603020102020204" pitchFamily="34" charset="0"/>
                </a:rPr>
              </a:br>
              <a:r>
                <a:rPr lang="en-US" altLang="en-US" sz="2000">
                  <a:latin typeface="Franklin Gothic Medium" panose="020B0603020102020204" pitchFamily="34" charset="0"/>
                </a:rPr>
                <a:t>(Employer-focused)</a:t>
              </a:r>
            </a:p>
          </p:txBody>
        </p:sp>
        <p:sp>
          <p:nvSpPr>
            <p:cNvPr id="7" name="AutoShape 11" descr="greenfill01">
              <a:extLst>
                <a:ext uri="{FF2B5EF4-FFF2-40B4-BE49-F238E27FC236}">
                  <a16:creationId xmlns:a16="http://schemas.microsoft.com/office/drawing/2014/main" id="{C79C1797-9B78-0A98-E495-1DD1503C2D74}"/>
                </a:ext>
              </a:extLst>
            </p:cNvPr>
            <p:cNvSpPr>
              <a:spLocks noChangeArrowheads="1"/>
            </p:cNvSpPr>
            <p:nvPr/>
          </p:nvSpPr>
          <p:spPr bwMode="blackWhite">
            <a:xfrm>
              <a:off x="926" y="1851"/>
              <a:ext cx="1608" cy="1613"/>
            </a:xfrm>
            <a:prstGeom prst="roundRect">
              <a:avLst>
                <a:gd name="adj" fmla="val 8301"/>
              </a:avLst>
            </a:prstGeom>
            <a:blipFill dpi="0" rotWithShape="1">
              <a:blip r:embed="rId3"/>
              <a:srcRect/>
              <a:stretch>
                <a:fillRect/>
              </a:stretch>
            </a:blipFill>
            <a:ln w="57150" algn="ctr">
              <a:solidFill>
                <a:srgbClr val="74D274"/>
              </a:solidFill>
              <a:round/>
              <a:headEnd/>
              <a:tailEnd/>
            </a:ln>
          </p:spPr>
          <p:txBody>
            <a:bodyPr tIns="91440" bIns="0"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“Do your best and be loyal to us, and we’ll take care of your career.” </a:t>
              </a:r>
            </a:p>
          </p:txBody>
        </p:sp>
        <p:cxnSp>
          <p:nvCxnSpPr>
            <p:cNvPr id="9" name="AutoShape 12">
              <a:extLst>
                <a:ext uri="{FF2B5EF4-FFF2-40B4-BE49-F238E27FC236}">
                  <a16:creationId xmlns:a16="http://schemas.microsoft.com/office/drawing/2014/main" id="{3F61E676-D024-6AFF-61AF-3E36A1CF381F}"/>
                </a:ext>
              </a:extLst>
            </p:cNvPr>
            <p:cNvCxnSpPr>
              <a:cxnSpLocks noChangeShapeType="1"/>
              <a:stCxn id="4" idx="2"/>
              <a:endCxn id="7" idx="0"/>
            </p:cNvCxnSpPr>
            <p:nvPr/>
          </p:nvCxnSpPr>
          <p:spPr bwMode="blackWhite">
            <a:xfrm>
              <a:off x="1729" y="1708"/>
              <a:ext cx="1" cy="125"/>
            </a:xfrm>
            <a:prstGeom prst="straightConnector1">
              <a:avLst/>
            </a:prstGeom>
            <a:noFill/>
            <a:ln w="38100">
              <a:solidFill>
                <a:schemeClr val="tx1"/>
              </a:solidFill>
              <a:round/>
              <a:headEnd/>
              <a:tailEnd/>
            </a:ln>
            <a:extLst>
              <a:ext uri="{909E8E84-426E-40DD-AFC4-6F175D3DCCD1}">
                <a14:hiddenFill xmlns:a14="http://schemas.microsoft.com/office/drawing/2010/main">
                  <a:noFill/>
                </a14:hiddenFill>
              </a:ext>
            </a:extLst>
          </p:spPr>
        </p:cxnSp>
      </p:grpSp>
      <p:grpSp>
        <p:nvGrpSpPr>
          <p:cNvPr id="11" name="Group 13">
            <a:extLst>
              <a:ext uri="{FF2B5EF4-FFF2-40B4-BE49-F238E27FC236}">
                <a16:creationId xmlns:a16="http://schemas.microsoft.com/office/drawing/2014/main" id="{24D8AB0C-1525-0CAD-B15E-C1BE6944E59F}"/>
              </a:ext>
            </a:extLst>
          </p:cNvPr>
          <p:cNvGrpSpPr>
            <a:grpSpLocks/>
          </p:cNvGrpSpPr>
          <p:nvPr/>
        </p:nvGrpSpPr>
        <p:grpSpPr bwMode="auto">
          <a:xfrm>
            <a:off x="6378696" y="2186049"/>
            <a:ext cx="2838450" cy="3657600"/>
            <a:chOff x="3226" y="1181"/>
            <a:chExt cx="1609" cy="2304"/>
          </a:xfrm>
        </p:grpSpPr>
        <p:sp>
          <p:nvSpPr>
            <p:cNvPr id="12" name="AutoShape 14" descr="purplefill01">
              <a:extLst>
                <a:ext uri="{FF2B5EF4-FFF2-40B4-BE49-F238E27FC236}">
                  <a16:creationId xmlns:a16="http://schemas.microsoft.com/office/drawing/2014/main" id="{D74E8FD2-41C2-616A-7B28-7D1AF17C671C}"/>
                </a:ext>
              </a:extLst>
            </p:cNvPr>
            <p:cNvSpPr>
              <a:spLocks noChangeArrowheads="1"/>
            </p:cNvSpPr>
            <p:nvPr/>
          </p:nvSpPr>
          <p:spPr bwMode="blackWhite">
            <a:xfrm>
              <a:off x="3226" y="1181"/>
              <a:ext cx="1608" cy="530"/>
            </a:xfrm>
            <a:prstGeom prst="roundRect">
              <a:avLst>
                <a:gd name="adj" fmla="val 7356"/>
              </a:avLst>
            </a:prstGeom>
            <a:blipFill dpi="0" rotWithShape="1">
              <a:blip r:embed="rId4"/>
              <a:srcRect/>
              <a:stretch>
                <a:fillRect/>
              </a:stretch>
            </a:blipFill>
            <a:ln w="57150" algn="ctr">
              <a:solidFill>
                <a:srgbClr val="C46AB7"/>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dirty="0">
                  <a:latin typeface="Franklin Gothic Medium" panose="020B0603020102020204" pitchFamily="34" charset="0"/>
                </a:rPr>
                <a:t>New Contract</a:t>
              </a:r>
              <a:br>
                <a:rPr lang="en-US" altLang="en-US" sz="2000" dirty="0">
                  <a:latin typeface="Franklin Gothic Medium" panose="020B0603020102020204" pitchFamily="34" charset="0"/>
                </a:rPr>
              </a:br>
              <a:r>
                <a:rPr lang="en-US" altLang="en-US" sz="2000" dirty="0">
                  <a:latin typeface="Franklin Gothic Medium" panose="020B0603020102020204" pitchFamily="34" charset="0"/>
                </a:rPr>
                <a:t>(Employee-focused)</a:t>
              </a:r>
            </a:p>
          </p:txBody>
        </p:sp>
        <p:sp>
          <p:nvSpPr>
            <p:cNvPr id="13" name="AutoShape 15" descr="purplefill01">
              <a:extLst>
                <a:ext uri="{FF2B5EF4-FFF2-40B4-BE49-F238E27FC236}">
                  <a16:creationId xmlns:a16="http://schemas.microsoft.com/office/drawing/2014/main" id="{2F13B69B-AED0-9DD8-ADB9-5967B5A94A62}"/>
                </a:ext>
              </a:extLst>
            </p:cNvPr>
            <p:cNvSpPr>
              <a:spLocks noChangeArrowheads="1"/>
            </p:cNvSpPr>
            <p:nvPr/>
          </p:nvSpPr>
          <p:spPr bwMode="blackWhite">
            <a:xfrm>
              <a:off x="3227" y="1872"/>
              <a:ext cx="1608" cy="1613"/>
            </a:xfrm>
            <a:prstGeom prst="roundRect">
              <a:avLst>
                <a:gd name="adj" fmla="val 7356"/>
              </a:avLst>
            </a:prstGeom>
            <a:blipFill dpi="0" rotWithShape="1">
              <a:blip r:embed="rId4"/>
              <a:srcRect/>
              <a:stretch>
                <a:fillRect/>
              </a:stretch>
            </a:blipFill>
            <a:ln w="57150" algn="ctr">
              <a:solidFill>
                <a:srgbClr val="C46AB7"/>
              </a:solidFill>
              <a:round/>
              <a:headEnd/>
              <a:tailEnd/>
            </a:ln>
          </p:spPr>
          <p:txBody>
            <a:bodyPr tIns="91440" bIns="0"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“I’ll do my best for you, but I expect you to provide the development and learning that will prepare me for the day</a:t>
              </a:r>
            </a:p>
            <a:p>
              <a:pPr algn="ctr" eaLnBrk="1" hangingPunct="1"/>
              <a:r>
                <a:rPr lang="en-US" altLang="en-US" sz="1800">
                  <a:latin typeface="Franklin Gothic Medium" panose="020B0603020102020204" pitchFamily="34" charset="0"/>
                </a:rPr>
                <a:t>I must move on, and for having the work-life balance that I desire.”</a:t>
              </a:r>
            </a:p>
          </p:txBody>
        </p:sp>
        <p:cxnSp>
          <p:nvCxnSpPr>
            <p:cNvPr id="14" name="AutoShape 16">
              <a:extLst>
                <a:ext uri="{FF2B5EF4-FFF2-40B4-BE49-F238E27FC236}">
                  <a16:creationId xmlns:a16="http://schemas.microsoft.com/office/drawing/2014/main" id="{0696FDB7-314A-332F-2683-2D76502B1A3F}"/>
                </a:ext>
              </a:extLst>
            </p:cNvPr>
            <p:cNvCxnSpPr>
              <a:cxnSpLocks noChangeShapeType="1"/>
              <a:stCxn id="12" idx="2"/>
              <a:endCxn id="13" idx="0"/>
            </p:cNvCxnSpPr>
            <p:nvPr/>
          </p:nvCxnSpPr>
          <p:spPr bwMode="blackWhite">
            <a:xfrm>
              <a:off x="4030" y="1729"/>
              <a:ext cx="1" cy="125"/>
            </a:xfrm>
            <a:prstGeom prst="straightConnector1">
              <a:avLst/>
            </a:prstGeom>
            <a:noFill/>
            <a:ln w="38100">
              <a:solidFill>
                <a:schemeClr val="tx1"/>
              </a:solidFill>
              <a:round/>
              <a:headEnd/>
              <a:tailEnd/>
            </a:ln>
            <a:extLst>
              <a:ext uri="{909E8E84-426E-40DD-AFC4-6F175D3DCCD1}">
                <a14:hiddenFill xmlns:a14="http://schemas.microsoft.com/office/drawing/2010/main">
                  <a:noFill/>
                </a14:hiddenFill>
              </a:ext>
            </a:extLst>
          </p:spPr>
        </p:cxnSp>
      </p:grpSp>
    </p:spTree>
    <p:extLst>
      <p:ext uri="{BB962C8B-B14F-4D97-AF65-F5344CB8AC3E}">
        <p14:creationId xmlns:p14="http://schemas.microsoft.com/office/powerpoint/2010/main" val="5183619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par>
                          <p:cTn id="8" fill="hold">
                            <p:stCondLst>
                              <p:cond delay="1000"/>
                            </p:stCondLst>
                            <p:childTnLst>
                              <p:par>
                                <p:cTn id="9" presetID="22" presetClass="entr" presetSubtype="1"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up)">
                                      <p:cBhvr>
                                        <p:cTn id="11"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srgbClr val="00B0F0"/>
                </a:solidFill>
                <a:effectLst/>
                <a:uLnTx/>
                <a:uFillTx/>
                <a:latin typeface="Calibri" panose="020F0502020204030204"/>
                <a:ea typeface="+mn-ea"/>
                <a:cs typeface="+mn-cs"/>
              </a:rPr>
              <a:t>The employer and manager have roles in guiding employee’s careers, but particularly in today’s environment, no employee should ever abandon this task to others. For the employee, career planning means matching individual strengths and weaknesses with occupational opportunities and threats. In other words, the person wants to pursue occupations, jobs, and a career that capitalize on his or her interests, aptitudes, values, and skills. He or she also wants to choose occupations, jobs, and a career that make sense in terms of projected future demand for various types of occupations. The consequences of a bad choice (or of no choice) are too severe to leave to others. There is a wealth of sources to turn to.</a:t>
            </a:r>
          </a:p>
        </p:txBody>
      </p:sp>
      <p:sp>
        <p:nvSpPr>
          <p:cNvPr id="3" name="TextBox 2">
            <a:extLst>
              <a:ext uri="{FF2B5EF4-FFF2-40B4-BE49-F238E27FC236}">
                <a16:creationId xmlns:a16="http://schemas.microsoft.com/office/drawing/2014/main" id="{F9A80F9F-74DB-1D57-04E8-E20E92A09B0A}"/>
              </a:ext>
            </a:extLst>
          </p:cNvPr>
          <p:cNvSpPr txBox="1"/>
          <p:nvPr/>
        </p:nvSpPr>
        <p:spPr>
          <a:xfrm>
            <a:off x="2434318" y="940238"/>
            <a:ext cx="7671379"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The Employee’s Role in Career Management</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3855991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1" indent="0" algn="l" defTabSz="914400" rtl="0" eaLnBrk="1" fontAlgn="auto" latinLnBrk="0" hangingPunct="1">
              <a:lnSpc>
                <a:spcPct val="90000"/>
              </a:lnSpc>
              <a:spcBef>
                <a:spcPts val="500"/>
              </a:spcBef>
              <a:spcAft>
                <a:spcPts val="0"/>
              </a:spcAft>
              <a:buClrTx/>
              <a:buSzTx/>
              <a:buFont typeface="Arial" panose="020B0604020202020204" pitchFamily="34" charset="0"/>
              <a:buNone/>
              <a:tabLst/>
              <a:defRPr/>
            </a:pPr>
            <a:endParaRPr kumimoji="0" lang="en-US" sz="2200" b="0" i="0" u="none" strike="noStrike" kern="1200" cap="none" spc="0" normalizeH="0" baseline="0" noProof="0" dirty="0">
              <a:ln>
                <a:noFill/>
              </a:ln>
              <a:solidFill>
                <a:srgbClr val="00B0F0"/>
              </a:solidFill>
              <a:effectLst/>
              <a:uLnTx/>
              <a:uFillTx/>
              <a:latin typeface="Calibri" panose="020F0502020204030204"/>
              <a:ea typeface="+mn-ea"/>
              <a:cs typeface="+mn-cs"/>
            </a:endParaRPr>
          </a:p>
          <a:p>
            <a:pPr marL="0" marR="0" lvl="0" indent="0" algn="just"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srgbClr val="00B0F0"/>
                </a:solidFill>
                <a:effectLst/>
                <a:uLnTx/>
                <a:uFillTx/>
                <a:latin typeface="Calibri" panose="020F0502020204030204"/>
                <a:ea typeface="+mn-ea"/>
                <a:cs typeface="+mn-cs"/>
              </a:rPr>
              <a:t>The employer’s career development tasks depend partly on how long the employee has been with the firm. For example, before hiring, realistic job interviews can help prospective employees more accurately gauge whether the job is a good fit with the candidate’s</a:t>
            </a:r>
            <a:r>
              <a:rPr lang="en-US" sz="2600" dirty="0">
                <a:solidFill>
                  <a:srgbClr val="00B0F0"/>
                </a:solidFill>
                <a:latin typeface="Calibri" panose="020F0502020204030204"/>
              </a:rPr>
              <a:t> </a:t>
            </a:r>
            <a:r>
              <a:rPr kumimoji="0" lang="en-US" sz="2600" b="0" i="0" u="none" strike="noStrike" kern="1200" cap="none" spc="0" normalizeH="0" baseline="0" noProof="0" dirty="0">
                <a:ln>
                  <a:noFill/>
                </a:ln>
                <a:solidFill>
                  <a:srgbClr val="00B0F0"/>
                </a:solidFill>
                <a:effectLst/>
                <a:uLnTx/>
                <a:uFillTx/>
                <a:latin typeface="Calibri" panose="020F0502020204030204"/>
                <a:ea typeface="+mn-ea"/>
                <a:cs typeface="+mn-cs"/>
              </a:rPr>
              <a:t>skills and interests.</a:t>
            </a:r>
          </a:p>
          <a:p>
            <a:pPr marL="0" marR="0" lvl="0" indent="0" algn="just"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srgbClr val="00B0F0"/>
                </a:solidFill>
                <a:effectLst/>
                <a:uLnTx/>
                <a:uFillTx/>
                <a:latin typeface="Calibri" panose="020F0502020204030204"/>
                <a:ea typeface="+mn-ea"/>
                <a:cs typeface="+mn-cs"/>
              </a:rPr>
              <a:t>The manager can do several things to support his or her subordinates’ career development needs including scheduling a regular performance appraisal. Managers must also make expectations clear.  Finally, managers must focus on the extent to which the employee’s current skills and performance match career aspirations.</a:t>
            </a:r>
          </a:p>
          <a:p>
            <a:pPr marL="0" marR="0" lvl="0" indent="0" algn="just" defTabSz="914400" rtl="0" eaLnBrk="1" fontAlgn="auto" latinLnBrk="0" hangingPunct="1">
              <a:lnSpc>
                <a:spcPct val="90000"/>
              </a:lnSpc>
              <a:spcBef>
                <a:spcPts val="0"/>
              </a:spcBef>
              <a:spcAft>
                <a:spcPts val="0"/>
              </a:spcAft>
              <a:buClrTx/>
              <a:buSzTx/>
              <a:buFont typeface="Arial" panose="020B0604020202020204" pitchFamily="34" charset="0"/>
              <a:buNone/>
              <a:tabLst/>
              <a:defRPr/>
            </a:pPr>
            <a:endParaRPr kumimoji="0" lang="en-US" sz="2600" b="0" i="0" u="none" strike="noStrike" kern="1200" cap="none" spc="0" normalizeH="0" baseline="0" noProof="0" dirty="0">
              <a:ln>
                <a:noFill/>
              </a:ln>
              <a:solidFill>
                <a:srgbClr val="00B0F0"/>
              </a:solidFill>
              <a:effectLst/>
              <a:uLnTx/>
              <a:uFillTx/>
              <a:latin typeface="Calibri" panose="020F0502020204030204"/>
              <a:ea typeface="+mn-ea"/>
              <a:cs typeface="+mn-cs"/>
            </a:endParaRPr>
          </a:p>
          <a:p>
            <a:pPr marL="0" marR="0" lvl="0" indent="0" algn="just" defTabSz="914400" rtl="0" eaLnBrk="1" fontAlgn="auto" latinLnBrk="0" hangingPunct="1">
              <a:lnSpc>
                <a:spcPct val="90000"/>
              </a:lnSpc>
              <a:spcBef>
                <a:spcPts val="0"/>
              </a:spcBef>
              <a:spcAft>
                <a:spcPts val="0"/>
              </a:spcAft>
              <a:buClrTx/>
              <a:buSzTx/>
              <a:buFont typeface="Arial" panose="020B0604020202020204" pitchFamily="34" charset="0"/>
              <a:buNone/>
              <a:tabLst/>
              <a:defRPr/>
            </a:pPr>
            <a:endParaRPr lang="en-US" sz="2600" dirty="0">
              <a:solidFill>
                <a:srgbClr val="00B0F0"/>
              </a:solidFill>
              <a:latin typeface="Calibri" panose="020F0502020204030204"/>
            </a:endParaRPr>
          </a:p>
          <a:p>
            <a:pPr marL="0" marR="0" lvl="0" indent="0" algn="just" defTabSz="914400" rtl="0" eaLnBrk="1" fontAlgn="auto" latinLnBrk="0" hangingPunct="1">
              <a:lnSpc>
                <a:spcPct val="90000"/>
              </a:lnSpc>
              <a:spcBef>
                <a:spcPts val="0"/>
              </a:spcBef>
              <a:spcAft>
                <a:spcPts val="0"/>
              </a:spcAft>
              <a:buClrTx/>
              <a:buSzTx/>
              <a:buFont typeface="Arial" panose="020B0604020202020204" pitchFamily="34" charset="0"/>
              <a:buNone/>
              <a:tabLst/>
              <a:defRPr/>
            </a:pPr>
            <a:endParaRPr kumimoji="0" lang="en-US" sz="2600" b="0" i="0" u="none" strike="noStrike" kern="1200" cap="none" spc="0" normalizeH="0" baseline="0" noProof="0" dirty="0">
              <a:ln>
                <a:noFill/>
              </a:ln>
              <a:solidFill>
                <a:srgbClr val="00B0F0"/>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34318" y="940238"/>
            <a:ext cx="7671379"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The Employer’s Role in Career Management</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22276950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0514" name="Rectangle 2"/>
          <p:cNvSpPr>
            <a:spLocks noGrp="1" noChangeArrowheads="1"/>
          </p:cNvSpPr>
          <p:nvPr>
            <p:ph type="title"/>
          </p:nvPr>
        </p:nvSpPr>
        <p:spPr>
          <a:xfrm>
            <a:off x="2174875" y="331072"/>
            <a:ext cx="7575551" cy="1105946"/>
          </a:xfrm>
        </p:spPr>
        <p:txBody>
          <a:bodyPr/>
          <a:lstStyle/>
          <a:p>
            <a:pPr algn="ctr"/>
            <a:r>
              <a:rPr lang="en-US" altLang="en-US" sz="2800" dirty="0">
                <a:latin typeface="Times New Roman" panose="02020603050405020304" pitchFamily="18" charset="0"/>
                <a:cs typeface="Times New Roman" panose="02020603050405020304" pitchFamily="18" charset="0"/>
              </a:rPr>
              <a:t>Traditional Versus Career Development Focus</a:t>
            </a:r>
          </a:p>
        </p:txBody>
      </p:sp>
      <p:pic>
        <p:nvPicPr>
          <p:cNvPr id="32051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8401" y="1549899"/>
            <a:ext cx="7312025" cy="4414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a:extLst>
              <a:ext uri="{FF2B5EF4-FFF2-40B4-BE49-F238E27FC236}">
                <a16:creationId xmlns:a16="http://schemas.microsoft.com/office/drawing/2014/main" id="{94C20194-CAEE-D55D-8174-542D1897B508}"/>
              </a:ext>
            </a:extLst>
          </p:cNvPr>
          <p:cNvSpPr txBox="1"/>
          <p:nvPr/>
        </p:nvSpPr>
        <p:spPr>
          <a:xfrm>
            <a:off x="4787900" y="6306170"/>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3" name="Rectangle 2">
            <a:extLst>
              <a:ext uri="{FF2B5EF4-FFF2-40B4-BE49-F238E27FC236}">
                <a16:creationId xmlns:a16="http://schemas.microsoft.com/office/drawing/2014/main" id="{4882B509-2D55-22AD-FBE2-B6EA8B1D2491}"/>
              </a:ext>
            </a:extLst>
          </p:cNvPr>
          <p:cNvSpPr/>
          <p:nvPr/>
        </p:nvSpPr>
        <p:spPr>
          <a:xfrm>
            <a:off x="942308" y="57278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480B647-7297-9682-8BBC-859CA7A7840C}"/>
              </a:ext>
            </a:extLst>
          </p:cNvPr>
          <p:cNvSpPr txBox="1"/>
          <p:nvPr/>
        </p:nvSpPr>
        <p:spPr>
          <a:xfrm>
            <a:off x="1153149" y="61335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FB850DA-5702-AFD6-E037-331C2135A254}"/>
              </a:ext>
            </a:extLst>
          </p:cNvPr>
          <p:cNvSpPr txBox="1"/>
          <p:nvPr/>
        </p:nvSpPr>
        <p:spPr>
          <a:xfrm>
            <a:off x="1214179" y="86917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856794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34318" y="814111"/>
            <a:ext cx="7482191"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Why Offer Career Development?</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grpSp>
        <p:nvGrpSpPr>
          <p:cNvPr id="15" name="Group 4">
            <a:extLst>
              <a:ext uri="{FF2B5EF4-FFF2-40B4-BE49-F238E27FC236}">
                <a16:creationId xmlns:a16="http://schemas.microsoft.com/office/drawing/2014/main" id="{0FF2270F-CDF3-23BB-0EB2-4FAF8716AB3A}"/>
              </a:ext>
            </a:extLst>
          </p:cNvPr>
          <p:cNvGrpSpPr>
            <a:grpSpLocks/>
          </p:cNvGrpSpPr>
          <p:nvPr/>
        </p:nvGrpSpPr>
        <p:grpSpPr bwMode="auto">
          <a:xfrm>
            <a:off x="2686766" y="2492219"/>
            <a:ext cx="7407275" cy="2844800"/>
            <a:chOff x="518" y="1238"/>
            <a:chExt cx="4666" cy="1792"/>
          </a:xfrm>
        </p:grpSpPr>
        <p:sp>
          <p:nvSpPr>
            <p:cNvPr id="16" name="AutoShape 5" descr="grayfill01">
              <a:extLst>
                <a:ext uri="{FF2B5EF4-FFF2-40B4-BE49-F238E27FC236}">
                  <a16:creationId xmlns:a16="http://schemas.microsoft.com/office/drawing/2014/main" id="{887E613C-396F-0CCB-E3EA-D14D5489AC4D}"/>
                </a:ext>
              </a:extLst>
            </p:cNvPr>
            <p:cNvSpPr>
              <a:spLocks noChangeArrowheads="1"/>
            </p:cNvSpPr>
            <p:nvPr/>
          </p:nvSpPr>
          <p:spPr bwMode="auto">
            <a:xfrm>
              <a:off x="3053" y="1238"/>
              <a:ext cx="2131" cy="464"/>
            </a:xfrm>
            <a:prstGeom prst="roundRect">
              <a:avLst>
                <a:gd name="adj" fmla="val 16667"/>
              </a:avLst>
            </a:prstGeom>
            <a:blipFill dpi="0" rotWithShape="1">
              <a:blip r:embed="rId3"/>
              <a:srcRect/>
              <a:stretch>
                <a:fillRect/>
              </a:stretch>
            </a:blipFill>
            <a:ln w="76200" algn="ctr">
              <a:solidFill>
                <a:srgbClr val="C0C0C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Better equips employees</a:t>
              </a:r>
              <a:br>
                <a:rPr lang="en-US" altLang="en-US" sz="2000">
                  <a:latin typeface="Franklin Gothic Medium" panose="020B0603020102020204" pitchFamily="34" charset="0"/>
                </a:rPr>
              </a:br>
              <a:r>
                <a:rPr lang="en-US" altLang="en-US" sz="2000">
                  <a:latin typeface="Franklin Gothic Medium" panose="020B0603020102020204" pitchFamily="34" charset="0"/>
                </a:rPr>
                <a:t>to serve the firm</a:t>
              </a:r>
            </a:p>
          </p:txBody>
        </p:sp>
        <p:sp>
          <p:nvSpPr>
            <p:cNvPr id="17" name="AutoShape 6" descr="purplefill01">
              <a:extLst>
                <a:ext uri="{FF2B5EF4-FFF2-40B4-BE49-F238E27FC236}">
                  <a16:creationId xmlns:a16="http://schemas.microsoft.com/office/drawing/2014/main" id="{7F5AC196-8EA0-410F-B163-778BB989CFA6}"/>
                </a:ext>
              </a:extLst>
            </p:cNvPr>
            <p:cNvSpPr>
              <a:spLocks noChangeArrowheads="1"/>
            </p:cNvSpPr>
            <p:nvPr/>
          </p:nvSpPr>
          <p:spPr bwMode="auto">
            <a:xfrm>
              <a:off x="3053" y="1916"/>
              <a:ext cx="2131" cy="463"/>
            </a:xfrm>
            <a:prstGeom prst="roundRect">
              <a:avLst>
                <a:gd name="adj" fmla="val 16667"/>
              </a:avLst>
            </a:prstGeom>
            <a:blipFill dpi="0" rotWithShape="1">
              <a:blip r:embed="rId4"/>
              <a:srcRect/>
              <a:stretch>
                <a:fillRect/>
              </a:stretch>
            </a:blipFill>
            <a:ln w="7620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dirty="0">
                  <a:latin typeface="Franklin Gothic Medium" panose="020B0603020102020204" pitchFamily="34" charset="0"/>
                </a:rPr>
                <a:t>Boosts employee commitment to the firm</a:t>
              </a:r>
            </a:p>
          </p:txBody>
        </p:sp>
        <p:sp>
          <p:nvSpPr>
            <p:cNvPr id="18" name="AutoShape 7" descr="greenfill02">
              <a:extLst>
                <a:ext uri="{FF2B5EF4-FFF2-40B4-BE49-F238E27FC236}">
                  <a16:creationId xmlns:a16="http://schemas.microsoft.com/office/drawing/2014/main" id="{D717BF25-FAFB-43A2-FD2A-D48721E30540}"/>
                </a:ext>
              </a:extLst>
            </p:cNvPr>
            <p:cNvSpPr>
              <a:spLocks noChangeArrowheads="1"/>
            </p:cNvSpPr>
            <p:nvPr/>
          </p:nvSpPr>
          <p:spPr bwMode="auto">
            <a:xfrm>
              <a:off x="3053" y="2566"/>
              <a:ext cx="2131" cy="464"/>
            </a:xfrm>
            <a:prstGeom prst="roundRect">
              <a:avLst>
                <a:gd name="adj" fmla="val 16667"/>
              </a:avLst>
            </a:prstGeom>
            <a:blipFill dpi="0" rotWithShape="1">
              <a:blip r:embed="rId5"/>
              <a:srcRect/>
              <a:stretch>
                <a:fillRect/>
              </a:stretch>
            </a:blipFill>
            <a:ln w="76200" algn="ctr">
              <a:solidFill>
                <a:srgbClr val="00999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Supports recruitment and retention of efforts</a:t>
              </a:r>
            </a:p>
          </p:txBody>
        </p:sp>
        <p:cxnSp>
          <p:nvCxnSpPr>
            <p:cNvPr id="19" name="AutoShape 8">
              <a:extLst>
                <a:ext uri="{FF2B5EF4-FFF2-40B4-BE49-F238E27FC236}">
                  <a16:creationId xmlns:a16="http://schemas.microsoft.com/office/drawing/2014/main" id="{414D7F5B-F1E0-6826-50B9-84E35F37C1D2}"/>
                </a:ext>
              </a:extLst>
            </p:cNvPr>
            <p:cNvCxnSpPr>
              <a:cxnSpLocks noChangeShapeType="1"/>
              <a:stCxn id="22" idx="6"/>
              <a:endCxn id="17" idx="1"/>
            </p:cNvCxnSpPr>
            <p:nvPr/>
          </p:nvCxnSpPr>
          <p:spPr bwMode="auto">
            <a:xfrm>
              <a:off x="2500" y="2148"/>
              <a:ext cx="529" cy="0"/>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20" name="AutoShape 9">
              <a:extLst>
                <a:ext uri="{FF2B5EF4-FFF2-40B4-BE49-F238E27FC236}">
                  <a16:creationId xmlns:a16="http://schemas.microsoft.com/office/drawing/2014/main" id="{CF16E32B-7FDD-072E-95AF-882E90B8934D}"/>
                </a:ext>
              </a:extLst>
            </p:cNvPr>
            <p:cNvCxnSpPr>
              <a:cxnSpLocks noChangeShapeType="1"/>
              <a:stCxn id="22" idx="3"/>
              <a:endCxn id="16" idx="1"/>
            </p:cNvCxnSpPr>
            <p:nvPr/>
          </p:nvCxnSpPr>
          <p:spPr bwMode="auto">
            <a:xfrm flipV="1">
              <a:off x="805" y="1470"/>
              <a:ext cx="2224" cy="976"/>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21" name="AutoShape 10">
              <a:extLst>
                <a:ext uri="{FF2B5EF4-FFF2-40B4-BE49-F238E27FC236}">
                  <a16:creationId xmlns:a16="http://schemas.microsoft.com/office/drawing/2014/main" id="{F9939D8A-F031-96C7-6F8D-CA87FD1364A7}"/>
                </a:ext>
              </a:extLst>
            </p:cNvPr>
            <p:cNvCxnSpPr>
              <a:cxnSpLocks noChangeShapeType="1"/>
              <a:stCxn id="22" idx="1"/>
              <a:endCxn id="18" idx="1"/>
            </p:cNvCxnSpPr>
            <p:nvPr/>
          </p:nvCxnSpPr>
          <p:spPr bwMode="auto">
            <a:xfrm>
              <a:off x="805" y="1849"/>
              <a:ext cx="2224" cy="949"/>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22" name="Oval 11" descr="brownfill01">
              <a:extLst>
                <a:ext uri="{FF2B5EF4-FFF2-40B4-BE49-F238E27FC236}">
                  <a16:creationId xmlns:a16="http://schemas.microsoft.com/office/drawing/2014/main" id="{5BA74FA7-2BA3-3ABC-FDAF-437DAA21402E}"/>
                </a:ext>
              </a:extLst>
            </p:cNvPr>
            <p:cNvSpPr>
              <a:spLocks noChangeArrowheads="1"/>
            </p:cNvSpPr>
            <p:nvPr/>
          </p:nvSpPr>
          <p:spPr bwMode="auto">
            <a:xfrm>
              <a:off x="518" y="1760"/>
              <a:ext cx="1958" cy="775"/>
            </a:xfrm>
            <a:prstGeom prst="ellipse">
              <a:avLst/>
            </a:prstGeom>
            <a:blipFill dpi="0" rotWithShape="1">
              <a:blip r:embed="rId6"/>
              <a:srcRect/>
              <a:stretch>
                <a:fillRect/>
              </a:stretch>
            </a:blipFill>
            <a:ln w="7620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Career Development Benefits</a:t>
              </a:r>
            </a:p>
          </p:txBody>
        </p:sp>
      </p:grpSp>
    </p:spTree>
    <p:extLst>
      <p:ext uri="{BB962C8B-B14F-4D97-AF65-F5344CB8AC3E}">
        <p14:creationId xmlns:p14="http://schemas.microsoft.com/office/powerpoint/2010/main" val="17731350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Text Box 2" descr="Tabletopbar01">
            <a:extLst>
              <a:ext uri="{FF2B5EF4-FFF2-40B4-BE49-F238E27FC236}">
                <a16:creationId xmlns:a16="http://schemas.microsoft.com/office/drawing/2014/main" id="{D2FCCB80-E287-738A-56A1-5E06F50AD686}"/>
              </a:ext>
            </a:extLst>
          </p:cNvPr>
          <p:cNvSpPr txBox="1">
            <a:spLocks noChangeArrowheads="1"/>
          </p:cNvSpPr>
          <p:nvPr/>
        </p:nvSpPr>
        <p:spPr bwMode="auto">
          <a:xfrm>
            <a:off x="2329857" y="725830"/>
            <a:ext cx="7145227" cy="338554"/>
          </a:xfrm>
          <a:prstGeom prst="rect">
            <a:avLst/>
          </a:prstGeom>
          <a:blipFill dpi="0" rotWithShape="1">
            <a:blip r:embed="rId3"/>
            <a:srcRect/>
            <a:stretch>
              <a:fillRect/>
            </a:stretch>
          </a:blipFill>
          <a:ln w="3175">
            <a:solidFill>
              <a:srgbClr val="85D785"/>
            </a:solidFill>
            <a:miter lim="800000"/>
            <a:headEnd/>
            <a:tailEnd/>
          </a:ln>
        </p:spPr>
        <p:txBody>
          <a:bodyPr wrap="square">
            <a:spAutoFit/>
          </a:bodyPr>
          <a:lstStyle>
            <a:lvl1pPr marL="1376363" indent="-1376363"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b="1" dirty="0">
                <a:solidFill>
                  <a:srgbClr val="3366CC"/>
                </a:solidFill>
              </a:rPr>
              <a:t>TABLE</a:t>
            </a:r>
            <a:r>
              <a:rPr lang="en-US" altLang="en-US" sz="1600" dirty="0">
                <a:cs typeface="Arial" panose="020B0604020202020204" pitchFamily="34" charset="0"/>
              </a:rPr>
              <a:t>	Roles in Career Development</a:t>
            </a:r>
          </a:p>
        </p:txBody>
      </p:sp>
      <p:sp>
        <p:nvSpPr>
          <p:cNvPr id="16389" name="Rectangle 4">
            <a:extLst>
              <a:ext uri="{FF2B5EF4-FFF2-40B4-BE49-F238E27FC236}">
                <a16:creationId xmlns:a16="http://schemas.microsoft.com/office/drawing/2014/main" id="{8D355528-1A5A-45A2-7202-5E6036977A10}"/>
              </a:ext>
            </a:extLst>
          </p:cNvPr>
          <p:cNvSpPr>
            <a:spLocks noChangeArrowheads="1"/>
          </p:cNvSpPr>
          <p:nvPr/>
        </p:nvSpPr>
        <p:spPr bwMode="auto">
          <a:xfrm>
            <a:off x="2246702" y="1249095"/>
            <a:ext cx="5851525" cy="4794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69863" indent="-169863"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1600" b="1" dirty="0"/>
              <a:t>Individual</a:t>
            </a:r>
          </a:p>
          <a:p>
            <a:pPr eaLnBrk="1" hangingPunct="1">
              <a:spcBef>
                <a:spcPct val="25000"/>
              </a:spcBef>
              <a:buFontTx/>
              <a:buChar char="•"/>
            </a:pPr>
            <a:r>
              <a:rPr lang="en-US" altLang="en-US" sz="1400" dirty="0"/>
              <a:t>Accept responsibility for your own career.</a:t>
            </a:r>
          </a:p>
          <a:p>
            <a:pPr eaLnBrk="1" hangingPunct="1">
              <a:spcBef>
                <a:spcPct val="25000"/>
              </a:spcBef>
              <a:buFontTx/>
              <a:buChar char="•"/>
            </a:pPr>
            <a:r>
              <a:rPr lang="en-US" altLang="en-US" sz="1400" dirty="0"/>
              <a:t>Assess your interests, skills, and values.</a:t>
            </a:r>
          </a:p>
          <a:p>
            <a:pPr eaLnBrk="1" hangingPunct="1">
              <a:spcBef>
                <a:spcPct val="25000"/>
              </a:spcBef>
              <a:buFontTx/>
              <a:buChar char="•"/>
            </a:pPr>
            <a:r>
              <a:rPr lang="en-US" altLang="en-US" sz="1400" dirty="0"/>
              <a:t>Seek out career information and resources.</a:t>
            </a:r>
          </a:p>
          <a:p>
            <a:pPr eaLnBrk="1" hangingPunct="1">
              <a:spcBef>
                <a:spcPct val="25000"/>
              </a:spcBef>
              <a:buFontTx/>
              <a:buChar char="•"/>
            </a:pPr>
            <a:r>
              <a:rPr lang="en-US" altLang="en-US" sz="1400" dirty="0"/>
              <a:t>Establish goals and career plans.</a:t>
            </a:r>
          </a:p>
          <a:p>
            <a:pPr eaLnBrk="1" hangingPunct="1">
              <a:spcBef>
                <a:spcPct val="25000"/>
              </a:spcBef>
              <a:buFontTx/>
              <a:buChar char="•"/>
            </a:pPr>
            <a:r>
              <a:rPr lang="en-US" altLang="en-US" sz="1400" dirty="0"/>
              <a:t>Utilize development opportunities.</a:t>
            </a:r>
          </a:p>
          <a:p>
            <a:pPr eaLnBrk="1" hangingPunct="1">
              <a:spcBef>
                <a:spcPct val="25000"/>
              </a:spcBef>
              <a:buFontTx/>
              <a:buChar char="•"/>
            </a:pPr>
            <a:r>
              <a:rPr lang="en-US" altLang="en-US" sz="1400" dirty="0"/>
              <a:t>Talk with your manager about your career.</a:t>
            </a:r>
          </a:p>
          <a:p>
            <a:pPr eaLnBrk="1" hangingPunct="1">
              <a:spcBef>
                <a:spcPct val="25000"/>
              </a:spcBef>
              <a:buFontTx/>
              <a:buChar char="•"/>
            </a:pPr>
            <a:r>
              <a:rPr lang="en-US" altLang="en-US" sz="1400" dirty="0"/>
              <a:t>Follow through on realistic career plans.</a:t>
            </a:r>
            <a:br>
              <a:rPr lang="en-US" altLang="en-US" sz="1400" dirty="0"/>
            </a:br>
            <a:endParaRPr lang="en-US" altLang="en-US" sz="1400" dirty="0"/>
          </a:p>
          <a:p>
            <a:pPr eaLnBrk="1" hangingPunct="1"/>
            <a:r>
              <a:rPr lang="en-US" altLang="en-US" sz="1600" b="1" dirty="0"/>
              <a:t>Employer</a:t>
            </a:r>
          </a:p>
          <a:p>
            <a:pPr eaLnBrk="1" hangingPunct="1">
              <a:spcBef>
                <a:spcPct val="25000"/>
              </a:spcBef>
              <a:buFontTx/>
              <a:buChar char="•"/>
            </a:pPr>
            <a:r>
              <a:rPr lang="en-US" altLang="en-US" sz="1400" dirty="0"/>
              <a:t>Communicate mission, policies, and procedures.</a:t>
            </a:r>
          </a:p>
          <a:p>
            <a:pPr eaLnBrk="1" hangingPunct="1">
              <a:spcBef>
                <a:spcPct val="25000"/>
              </a:spcBef>
              <a:buFontTx/>
              <a:buChar char="•"/>
            </a:pPr>
            <a:r>
              <a:rPr lang="en-US" altLang="en-US" sz="1400" dirty="0"/>
              <a:t>Provide training and development opportunities, including workshops.</a:t>
            </a:r>
          </a:p>
          <a:p>
            <a:pPr eaLnBrk="1" hangingPunct="1">
              <a:spcBef>
                <a:spcPct val="25000"/>
              </a:spcBef>
              <a:buFontTx/>
              <a:buChar char="•"/>
            </a:pPr>
            <a:r>
              <a:rPr lang="en-US" altLang="en-US" sz="1400" dirty="0"/>
              <a:t>Provide career information and career programs.</a:t>
            </a:r>
          </a:p>
          <a:p>
            <a:pPr eaLnBrk="1" hangingPunct="1">
              <a:spcBef>
                <a:spcPct val="25000"/>
              </a:spcBef>
              <a:buFontTx/>
              <a:buChar char="•"/>
            </a:pPr>
            <a:r>
              <a:rPr lang="en-US" altLang="en-US" sz="1400" dirty="0"/>
              <a:t>Offer a variety of career paths.</a:t>
            </a:r>
          </a:p>
          <a:p>
            <a:pPr eaLnBrk="1" hangingPunct="1">
              <a:spcBef>
                <a:spcPct val="25000"/>
              </a:spcBef>
              <a:buFontTx/>
              <a:buChar char="•"/>
            </a:pPr>
            <a:r>
              <a:rPr lang="en-US" altLang="en-US" sz="1400" dirty="0"/>
              <a:t>Provide career-oriented performance feedback.</a:t>
            </a:r>
          </a:p>
          <a:p>
            <a:pPr eaLnBrk="1" hangingPunct="1">
              <a:spcBef>
                <a:spcPct val="25000"/>
              </a:spcBef>
              <a:buFontTx/>
              <a:buChar char="•"/>
            </a:pPr>
            <a:r>
              <a:rPr lang="en-US" altLang="en-US" sz="1400" dirty="0"/>
              <a:t>Provide mentoring opportunities to support growth and self-direction.</a:t>
            </a:r>
          </a:p>
          <a:p>
            <a:pPr eaLnBrk="1" hangingPunct="1">
              <a:spcBef>
                <a:spcPct val="25000"/>
              </a:spcBef>
              <a:buFontTx/>
              <a:buChar char="•"/>
            </a:pPr>
            <a:r>
              <a:rPr lang="en-US" altLang="en-US" sz="1400" dirty="0"/>
              <a:t>Provide employees with individual development plans.</a:t>
            </a:r>
          </a:p>
          <a:p>
            <a:pPr eaLnBrk="1" hangingPunct="1">
              <a:spcBef>
                <a:spcPct val="25000"/>
              </a:spcBef>
              <a:buFontTx/>
              <a:buChar char="•"/>
            </a:pPr>
            <a:r>
              <a:rPr lang="en-US" altLang="en-US" sz="1400" dirty="0"/>
              <a:t>Provide academic learning assistance programs.</a:t>
            </a:r>
          </a:p>
        </p:txBody>
      </p:sp>
      <p:sp>
        <p:nvSpPr>
          <p:cNvPr id="16390" name="Rectangle 5">
            <a:extLst>
              <a:ext uri="{FF2B5EF4-FFF2-40B4-BE49-F238E27FC236}">
                <a16:creationId xmlns:a16="http://schemas.microsoft.com/office/drawing/2014/main" id="{85B4B663-FA1B-3841-271F-8E7C8467CCF2}"/>
              </a:ext>
            </a:extLst>
          </p:cNvPr>
          <p:cNvSpPr>
            <a:spLocks noChangeArrowheads="1"/>
          </p:cNvSpPr>
          <p:nvPr/>
        </p:nvSpPr>
        <p:spPr bwMode="auto">
          <a:xfrm>
            <a:off x="6726631" y="1249093"/>
            <a:ext cx="3932238"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69863" indent="-169863"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1600" b="1" dirty="0"/>
              <a:t>Manager</a:t>
            </a:r>
          </a:p>
          <a:p>
            <a:pPr eaLnBrk="1" hangingPunct="1">
              <a:spcBef>
                <a:spcPct val="25000"/>
              </a:spcBef>
              <a:buFontTx/>
              <a:buChar char="•"/>
            </a:pPr>
            <a:r>
              <a:rPr lang="en-US" altLang="en-US" sz="1400" dirty="0"/>
              <a:t>Provide timely and accurate performance feedback.</a:t>
            </a:r>
          </a:p>
          <a:p>
            <a:pPr eaLnBrk="1" hangingPunct="1">
              <a:spcBef>
                <a:spcPct val="25000"/>
              </a:spcBef>
              <a:buFontTx/>
              <a:buChar char="•"/>
            </a:pPr>
            <a:r>
              <a:rPr lang="en-US" altLang="en-US" sz="1400" dirty="0"/>
              <a:t>Provide developmental assignments and support.</a:t>
            </a:r>
          </a:p>
          <a:p>
            <a:pPr eaLnBrk="1" hangingPunct="1">
              <a:spcBef>
                <a:spcPct val="25000"/>
              </a:spcBef>
              <a:buFontTx/>
              <a:buChar char="•"/>
            </a:pPr>
            <a:r>
              <a:rPr lang="en-US" altLang="en-US" sz="1400" dirty="0"/>
              <a:t>Participate in career development discussions with subordinates.</a:t>
            </a:r>
          </a:p>
          <a:p>
            <a:pPr eaLnBrk="1" hangingPunct="1">
              <a:spcBef>
                <a:spcPct val="25000"/>
              </a:spcBef>
              <a:buFontTx/>
              <a:buChar char="•"/>
            </a:pPr>
            <a:r>
              <a:rPr lang="en-US" altLang="en-US" sz="1400" dirty="0"/>
              <a:t>Support employee development plans.</a:t>
            </a:r>
          </a:p>
        </p:txBody>
      </p:sp>
      <p:sp>
        <p:nvSpPr>
          <p:cNvPr id="2" name="Rectangle 1">
            <a:extLst>
              <a:ext uri="{FF2B5EF4-FFF2-40B4-BE49-F238E27FC236}">
                <a16:creationId xmlns:a16="http://schemas.microsoft.com/office/drawing/2014/main" id="{D6648730-2F80-2770-8920-198024DDE51B}"/>
              </a:ext>
            </a:extLst>
          </p:cNvPr>
          <p:cNvSpPr/>
          <p:nvPr/>
        </p:nvSpPr>
        <p:spPr>
          <a:xfrm>
            <a:off x="705818" y="58854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8FAC0EF9-462E-6EBA-A5FA-E7BB42BD0F8C}"/>
              </a:ext>
            </a:extLst>
          </p:cNvPr>
          <p:cNvSpPr txBox="1"/>
          <p:nvPr/>
        </p:nvSpPr>
        <p:spPr>
          <a:xfrm>
            <a:off x="916659" y="62912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11018B9-A776-6CDD-F412-E21717148FE1}"/>
              </a:ext>
            </a:extLst>
          </p:cNvPr>
          <p:cNvSpPr txBox="1"/>
          <p:nvPr/>
        </p:nvSpPr>
        <p:spPr>
          <a:xfrm>
            <a:off x="977689" y="8849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44A06BEE-5CA3-3F16-5AF1-D0F281D469F8}"/>
              </a:ext>
            </a:extLst>
          </p:cNvPr>
          <p:cNvSpPr txBox="1"/>
          <p:nvPr/>
        </p:nvSpPr>
        <p:spPr>
          <a:xfrm>
            <a:off x="4787900" y="632193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2" name="Text Box 2" descr="Tabletopbar01">
            <a:extLst>
              <a:ext uri="{FF2B5EF4-FFF2-40B4-BE49-F238E27FC236}">
                <a16:creationId xmlns:a16="http://schemas.microsoft.com/office/drawing/2014/main" id="{DFB59DD0-9B35-2E64-8EEE-DA7999F609D9}"/>
              </a:ext>
            </a:extLst>
          </p:cNvPr>
          <p:cNvSpPr txBox="1">
            <a:spLocks noChangeArrowheads="1"/>
          </p:cNvSpPr>
          <p:nvPr/>
        </p:nvSpPr>
        <p:spPr bwMode="auto">
          <a:xfrm>
            <a:off x="2014539" y="552404"/>
            <a:ext cx="7381709" cy="338554"/>
          </a:xfrm>
          <a:prstGeom prst="rect">
            <a:avLst/>
          </a:prstGeom>
          <a:blipFill dpi="0" rotWithShape="1">
            <a:blip r:embed="rId3"/>
            <a:srcRect/>
            <a:stretch>
              <a:fillRect/>
            </a:stretch>
          </a:blipFill>
          <a:ln w="3175">
            <a:solidFill>
              <a:srgbClr val="85D785"/>
            </a:solidFill>
            <a:miter lim="800000"/>
            <a:headEnd/>
            <a:tailEnd/>
          </a:ln>
        </p:spPr>
        <p:txBody>
          <a:bodyPr wrap="square">
            <a:spAutoFit/>
          </a:bodyPr>
          <a:lstStyle>
            <a:lvl1pPr marL="1376363" indent="-1376363"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b="1" dirty="0">
                <a:solidFill>
                  <a:srgbClr val="3366CC"/>
                </a:solidFill>
              </a:rPr>
              <a:t>TABLE</a:t>
            </a:r>
            <a:r>
              <a:rPr lang="en-US" altLang="en-US" sz="1600" b="1" dirty="0">
                <a:solidFill>
                  <a:srgbClr val="3366CC"/>
                </a:solidFill>
                <a:cs typeface="Arial" panose="020B0604020202020204" pitchFamily="34" charset="0"/>
              </a:rPr>
              <a:t>    </a:t>
            </a:r>
            <a:r>
              <a:rPr lang="en-US" altLang="en-US" sz="1600" dirty="0">
                <a:cs typeface="Arial" panose="020B0604020202020204" pitchFamily="34" charset="0"/>
              </a:rPr>
              <a:t>Possible Employer Career Planning and Development Practices</a:t>
            </a:r>
          </a:p>
        </p:txBody>
      </p:sp>
      <p:sp>
        <p:nvSpPr>
          <p:cNvPr id="17413" name="Rectangle 3">
            <a:extLst>
              <a:ext uri="{FF2B5EF4-FFF2-40B4-BE49-F238E27FC236}">
                <a16:creationId xmlns:a16="http://schemas.microsoft.com/office/drawing/2014/main" id="{94E08C95-F4A9-A52C-8E76-B6A2E380307C}"/>
              </a:ext>
            </a:extLst>
          </p:cNvPr>
          <p:cNvSpPr>
            <a:spLocks noChangeArrowheads="1"/>
          </p:cNvSpPr>
          <p:nvPr/>
        </p:nvSpPr>
        <p:spPr bwMode="auto">
          <a:xfrm>
            <a:off x="2073276" y="1128278"/>
            <a:ext cx="4022725" cy="507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800" dirty="0"/>
              <a:t>Job postings</a:t>
            </a:r>
          </a:p>
          <a:p>
            <a:pPr eaLnBrk="1" hangingPunct="1">
              <a:spcBef>
                <a:spcPct val="50000"/>
              </a:spcBef>
            </a:pPr>
            <a:r>
              <a:rPr lang="en-US" altLang="en-US" sz="1800" dirty="0"/>
              <a:t>Formal education/tuition reimbursement</a:t>
            </a:r>
          </a:p>
          <a:p>
            <a:pPr eaLnBrk="1" hangingPunct="1">
              <a:spcBef>
                <a:spcPct val="50000"/>
              </a:spcBef>
            </a:pPr>
            <a:r>
              <a:rPr lang="en-US" altLang="en-US" sz="1800" dirty="0"/>
              <a:t>Performance appraisal </a:t>
            </a:r>
            <a:br>
              <a:rPr lang="en-US" altLang="en-US" sz="1800" dirty="0"/>
            </a:br>
            <a:r>
              <a:rPr lang="en-US" altLang="en-US" sz="1800" dirty="0"/>
              <a:t>for career planning</a:t>
            </a:r>
          </a:p>
          <a:p>
            <a:pPr eaLnBrk="1" hangingPunct="1">
              <a:spcBef>
                <a:spcPct val="50000"/>
              </a:spcBef>
            </a:pPr>
            <a:r>
              <a:rPr lang="en-US" altLang="en-US" sz="1800" dirty="0"/>
              <a:t>Counseling by manager</a:t>
            </a:r>
          </a:p>
          <a:p>
            <a:pPr eaLnBrk="1" hangingPunct="1">
              <a:spcBef>
                <a:spcPct val="50000"/>
              </a:spcBef>
            </a:pPr>
            <a:r>
              <a:rPr lang="en-US" altLang="en-US" sz="1800" dirty="0"/>
              <a:t>Lateral moves/job rotations</a:t>
            </a:r>
          </a:p>
          <a:p>
            <a:pPr eaLnBrk="1" hangingPunct="1">
              <a:spcBef>
                <a:spcPct val="50000"/>
              </a:spcBef>
            </a:pPr>
            <a:r>
              <a:rPr lang="en-US" altLang="en-US" sz="1800" dirty="0"/>
              <a:t>Counseling by HR</a:t>
            </a:r>
          </a:p>
          <a:p>
            <a:pPr eaLnBrk="1" hangingPunct="1">
              <a:spcBef>
                <a:spcPct val="50000"/>
              </a:spcBef>
            </a:pPr>
            <a:r>
              <a:rPr lang="en-US" altLang="en-US" sz="1800" dirty="0"/>
              <a:t>Preretirement programs</a:t>
            </a:r>
          </a:p>
          <a:p>
            <a:pPr eaLnBrk="1" hangingPunct="1">
              <a:spcBef>
                <a:spcPct val="50000"/>
              </a:spcBef>
            </a:pPr>
            <a:r>
              <a:rPr lang="en-US" altLang="en-US" sz="1800" dirty="0"/>
              <a:t>Succession planning</a:t>
            </a:r>
          </a:p>
          <a:p>
            <a:pPr eaLnBrk="1" hangingPunct="1">
              <a:spcBef>
                <a:spcPct val="50000"/>
              </a:spcBef>
            </a:pPr>
            <a:r>
              <a:rPr lang="en-US" altLang="en-US" sz="1800" dirty="0"/>
              <a:t>Formal mentoring</a:t>
            </a:r>
          </a:p>
          <a:p>
            <a:pPr eaLnBrk="1" hangingPunct="1">
              <a:spcBef>
                <a:spcPct val="50000"/>
              </a:spcBef>
            </a:pPr>
            <a:r>
              <a:rPr lang="en-US" altLang="en-US" sz="1800" dirty="0"/>
              <a:t>Common career paths</a:t>
            </a:r>
          </a:p>
          <a:p>
            <a:pPr eaLnBrk="1" hangingPunct="1">
              <a:spcBef>
                <a:spcPct val="50000"/>
              </a:spcBef>
            </a:pPr>
            <a:r>
              <a:rPr lang="en-US" altLang="en-US" sz="1800" dirty="0"/>
              <a:t>Dual ladder career paths</a:t>
            </a:r>
          </a:p>
        </p:txBody>
      </p:sp>
      <p:sp>
        <p:nvSpPr>
          <p:cNvPr id="17414" name="Rectangle 4">
            <a:extLst>
              <a:ext uri="{FF2B5EF4-FFF2-40B4-BE49-F238E27FC236}">
                <a16:creationId xmlns:a16="http://schemas.microsoft.com/office/drawing/2014/main" id="{D0994D50-A792-D128-5E03-76014A515659}"/>
              </a:ext>
            </a:extLst>
          </p:cNvPr>
          <p:cNvSpPr>
            <a:spLocks noChangeArrowheads="1"/>
          </p:cNvSpPr>
          <p:nvPr/>
        </p:nvSpPr>
        <p:spPr bwMode="auto">
          <a:xfrm>
            <a:off x="6096000" y="1113990"/>
            <a:ext cx="3932238" cy="4906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800" dirty="0"/>
              <a:t>Career booklets/pamphlets</a:t>
            </a:r>
          </a:p>
          <a:p>
            <a:pPr eaLnBrk="1" hangingPunct="1">
              <a:spcBef>
                <a:spcPct val="50000"/>
              </a:spcBef>
            </a:pPr>
            <a:r>
              <a:rPr lang="en-US" altLang="en-US" sz="1800" dirty="0"/>
              <a:t>Written individual career plans</a:t>
            </a:r>
          </a:p>
          <a:p>
            <a:pPr eaLnBrk="1" hangingPunct="1">
              <a:spcBef>
                <a:spcPct val="50000"/>
              </a:spcBef>
            </a:pPr>
            <a:r>
              <a:rPr lang="en-US" altLang="en-US" sz="1800" dirty="0"/>
              <a:t>Career workshops</a:t>
            </a:r>
          </a:p>
          <a:p>
            <a:pPr eaLnBrk="1" hangingPunct="1">
              <a:spcBef>
                <a:spcPct val="50000"/>
              </a:spcBef>
            </a:pPr>
            <a:r>
              <a:rPr lang="en-US" altLang="en-US" sz="1800" dirty="0"/>
              <a:t>Assessment center</a:t>
            </a:r>
          </a:p>
          <a:p>
            <a:pPr eaLnBrk="1" hangingPunct="1">
              <a:spcBef>
                <a:spcPct val="50000"/>
              </a:spcBef>
            </a:pPr>
            <a:r>
              <a:rPr lang="en-US" altLang="en-US" sz="1800" dirty="0"/>
              <a:t>Upward appraisal</a:t>
            </a:r>
          </a:p>
          <a:p>
            <a:pPr eaLnBrk="1" hangingPunct="1">
              <a:spcBef>
                <a:spcPct val="50000"/>
              </a:spcBef>
            </a:pPr>
            <a:r>
              <a:rPr lang="en-US" altLang="en-US" sz="1800" dirty="0"/>
              <a:t>Appraisal committees</a:t>
            </a:r>
          </a:p>
          <a:p>
            <a:pPr eaLnBrk="1" hangingPunct="1">
              <a:spcBef>
                <a:spcPct val="50000"/>
              </a:spcBef>
            </a:pPr>
            <a:r>
              <a:rPr lang="en-US" altLang="en-US" sz="1800" dirty="0"/>
              <a:t>Training programs for managers</a:t>
            </a:r>
          </a:p>
          <a:p>
            <a:pPr eaLnBrk="1" hangingPunct="1">
              <a:spcBef>
                <a:spcPct val="50000"/>
              </a:spcBef>
            </a:pPr>
            <a:r>
              <a:rPr lang="en-US" altLang="en-US" sz="1800" dirty="0"/>
              <a:t>Orientation/induction programs</a:t>
            </a:r>
          </a:p>
          <a:p>
            <a:pPr eaLnBrk="1" hangingPunct="1">
              <a:spcBef>
                <a:spcPct val="50000"/>
              </a:spcBef>
            </a:pPr>
            <a:r>
              <a:rPr lang="en-US" altLang="en-US" sz="1800" dirty="0"/>
              <a:t>Special needs (highfliers)</a:t>
            </a:r>
          </a:p>
          <a:p>
            <a:pPr eaLnBrk="1" hangingPunct="1">
              <a:spcBef>
                <a:spcPct val="50000"/>
              </a:spcBef>
            </a:pPr>
            <a:r>
              <a:rPr lang="en-US" altLang="en-US" sz="1800" dirty="0"/>
              <a:t>Special needs (dual-career couples)</a:t>
            </a:r>
          </a:p>
          <a:p>
            <a:pPr eaLnBrk="1" hangingPunct="1">
              <a:spcBef>
                <a:spcPct val="50000"/>
              </a:spcBef>
            </a:pPr>
            <a:r>
              <a:rPr lang="en-US" altLang="en-US" sz="1800" dirty="0"/>
              <a:t>Diversity management</a:t>
            </a:r>
          </a:p>
          <a:p>
            <a:pPr eaLnBrk="1" hangingPunct="1">
              <a:spcBef>
                <a:spcPct val="50000"/>
              </a:spcBef>
            </a:pPr>
            <a:r>
              <a:rPr lang="en-US" altLang="en-US" sz="1800" dirty="0"/>
              <a:t>Expatriation/repatriation</a:t>
            </a:r>
          </a:p>
        </p:txBody>
      </p:sp>
      <p:sp>
        <p:nvSpPr>
          <p:cNvPr id="2" name="Rectangle 1">
            <a:extLst>
              <a:ext uri="{FF2B5EF4-FFF2-40B4-BE49-F238E27FC236}">
                <a16:creationId xmlns:a16="http://schemas.microsoft.com/office/drawing/2014/main" id="{82213DDA-037D-7110-3134-E44B659B9A67}"/>
              </a:ext>
            </a:extLst>
          </p:cNvPr>
          <p:cNvSpPr/>
          <p:nvPr/>
        </p:nvSpPr>
        <p:spPr>
          <a:xfrm>
            <a:off x="563924" y="58854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67A5F5A2-72C3-4BDA-89D1-A87F172E5365}"/>
              </a:ext>
            </a:extLst>
          </p:cNvPr>
          <p:cNvSpPr txBox="1"/>
          <p:nvPr/>
        </p:nvSpPr>
        <p:spPr>
          <a:xfrm>
            <a:off x="774765" y="62912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C842ED9-02E4-3953-FA67-37B9EF2EBE89}"/>
              </a:ext>
            </a:extLst>
          </p:cNvPr>
          <p:cNvSpPr txBox="1"/>
          <p:nvPr/>
        </p:nvSpPr>
        <p:spPr>
          <a:xfrm>
            <a:off x="835795" y="8849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12A51DC6-F21F-C9D1-0284-70B8E1B58777}"/>
              </a:ext>
            </a:extLst>
          </p:cNvPr>
          <p:cNvSpPr txBox="1"/>
          <p:nvPr/>
        </p:nvSpPr>
        <p:spPr>
          <a:xfrm>
            <a:off x="4803664" y="6258872"/>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2000" b="0" i="0" u="none" strike="noStrike" baseline="0" dirty="0">
                <a:solidFill>
                  <a:srgbClr val="009CA1"/>
                </a:solidFill>
                <a:latin typeface="Arial" panose="020B0604020202020204" pitchFamily="34" charset="0"/>
              </a:rPr>
              <a:t>CAREER CENTERS </a:t>
            </a:r>
            <a:r>
              <a:rPr lang="en-US" sz="2000" b="0" i="0" u="none" strike="noStrike" baseline="0" dirty="0">
                <a:solidFill>
                  <a:srgbClr val="00B0F0"/>
                </a:solidFill>
                <a:latin typeface="Arial" panose="020B0604020202020204" pitchFamily="34" charset="0"/>
              </a:rPr>
              <a:t>Some employers create Web-based or offline libraries of career development materials, plus career workshops, workshops on related topics (such as time management), and individual career coaches for career guidance.</a:t>
            </a:r>
          </a:p>
          <a:p>
            <a:pPr algn="l"/>
            <a:r>
              <a:rPr lang="en-US" sz="2000" b="0" i="0" u="none" strike="noStrike" baseline="0" dirty="0">
                <a:solidFill>
                  <a:srgbClr val="009CA1"/>
                </a:solidFill>
                <a:latin typeface="Arial" panose="020B0604020202020204" pitchFamily="34" charset="0"/>
              </a:rPr>
              <a:t>CAREER PLANNING WORKSHOPS </a:t>
            </a:r>
            <a:r>
              <a:rPr lang="en-US" sz="2000" b="0" i="0" u="none" strike="noStrike" baseline="0" dirty="0">
                <a:solidFill>
                  <a:srgbClr val="00B0F0"/>
                </a:solidFill>
                <a:latin typeface="Arial" panose="020B0604020202020204" pitchFamily="34" charset="0"/>
              </a:rPr>
              <a:t>is a planned learning event in which participants are expected to be actively involved, completing career planning exercises and inventories and participating in career skills practice sessions.</a:t>
            </a:r>
          </a:p>
          <a:p>
            <a:pPr algn="l"/>
            <a:r>
              <a:rPr lang="en-US" sz="2000" b="0" i="0" u="none" strike="noStrike" baseline="0" dirty="0">
                <a:solidFill>
                  <a:srgbClr val="009CA1"/>
                </a:solidFill>
                <a:latin typeface="Arial" panose="020B0604020202020204" pitchFamily="34" charset="0"/>
              </a:rPr>
              <a:t>LIFELONG LEARNING BUDGETS</a:t>
            </a:r>
            <a:r>
              <a:rPr lang="en-US" sz="2000" dirty="0">
                <a:solidFill>
                  <a:srgbClr val="231F20"/>
                </a:solidFill>
                <a:latin typeface="Arial" panose="020B0604020202020204" pitchFamily="34" charset="0"/>
              </a:rPr>
              <a:t> </a:t>
            </a:r>
            <a:r>
              <a:rPr lang="en-US" sz="2000" b="0" i="0" u="none" strike="noStrike" baseline="0" dirty="0">
                <a:solidFill>
                  <a:srgbClr val="00B0F0"/>
                </a:solidFill>
                <a:latin typeface="Arial" panose="020B0604020202020204" pitchFamily="34" charset="0"/>
              </a:rPr>
              <a:t>several employers provide type lifelong learning accounts for their employees. Both employers and employees contribute, and the employees can tap into these to get the career-related education and development they desire.</a:t>
            </a:r>
          </a:p>
          <a:p>
            <a:pPr algn="l"/>
            <a:r>
              <a:rPr lang="en-US" sz="2000" b="0" i="0" u="none" strike="noStrike" baseline="0" dirty="0">
                <a:solidFill>
                  <a:srgbClr val="009CA1"/>
                </a:solidFill>
                <a:latin typeface="Arial" panose="020B0604020202020204" pitchFamily="34" charset="0"/>
              </a:rPr>
              <a:t>PROVIDE CAREER COACHES </a:t>
            </a:r>
            <a:r>
              <a:rPr lang="en-US" sz="2000" b="0" i="0" u="none" strike="noStrike" baseline="0" dirty="0">
                <a:solidFill>
                  <a:srgbClr val="00B0F0"/>
                </a:solidFill>
                <a:latin typeface="Arial" panose="020B0604020202020204" pitchFamily="34" charset="0"/>
              </a:rPr>
              <a:t>The coaches helped individual employees identify their development needs and obtain the training, professional development, and networking opportunities that they require to satisfy those needs.</a:t>
            </a:r>
            <a:endParaRPr lang="en-US" sz="2000" dirty="0">
              <a:solidFill>
                <a:srgbClr val="00B0F0"/>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34318" y="814111"/>
            <a:ext cx="7482191"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Career Management Systems</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10895674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2400" b="0" i="0" u="none" strike="noStrike" baseline="0" dirty="0">
                <a:solidFill>
                  <a:srgbClr val="0070C0"/>
                </a:solidFill>
                <a:latin typeface="Arial" panose="020B0604020202020204" pitchFamily="34" charset="0"/>
              </a:rPr>
              <a:t>CAREER-ORIENTED APPRAISALS </a:t>
            </a:r>
            <a:r>
              <a:rPr lang="en-US" sz="2400" b="0" i="0" u="none" strike="noStrike" baseline="0" dirty="0">
                <a:solidFill>
                  <a:srgbClr val="009CA1"/>
                </a:solidFill>
                <a:latin typeface="Arial" panose="020B0604020202020204" pitchFamily="34" charset="0"/>
              </a:rPr>
              <a:t>In brief, if you use the performance review only to tell the employee how he or she is doing, you’ll miss an opportunity to support the employee’s career development. Performance appraisals also provide an opportunity to discuss and link the employee s performance, career interests, and developmental needs into a coherent career plan.</a:t>
            </a:r>
          </a:p>
          <a:p>
            <a:pPr algn="l"/>
            <a:r>
              <a:rPr lang="en-US" sz="2400" dirty="0">
                <a:solidFill>
                  <a:srgbClr val="009CA1"/>
                </a:solidFill>
                <a:latin typeface="Arial" panose="020B0604020202020204" pitchFamily="34" charset="0"/>
              </a:rPr>
              <a:t>Many employers have formal programs to do this. For example, managerial performance appraisal form contains a listing of all jobs by title, function, and level that employees could conceivably want to consider. The company trains its supervisors to link the employee’s performance, career interests, and corporate needs, and develop a career plan including development activities for the employee.</a:t>
            </a:r>
          </a:p>
        </p:txBody>
      </p:sp>
      <p:sp>
        <p:nvSpPr>
          <p:cNvPr id="3" name="TextBox 2">
            <a:extLst>
              <a:ext uri="{FF2B5EF4-FFF2-40B4-BE49-F238E27FC236}">
                <a16:creationId xmlns:a16="http://schemas.microsoft.com/office/drawing/2014/main" id="{F9A80F9F-74DB-1D57-04E8-E20E92A09B0A}"/>
              </a:ext>
            </a:extLst>
          </p:cNvPr>
          <p:cNvSpPr txBox="1"/>
          <p:nvPr/>
        </p:nvSpPr>
        <p:spPr>
          <a:xfrm>
            <a:off x="2434318" y="814111"/>
            <a:ext cx="7482191"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Career Management Systems</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12712312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2400" b="0" i="0" u="none" strike="noStrike" baseline="0" dirty="0">
                <a:solidFill>
                  <a:srgbClr val="00B0F0"/>
                </a:solidFill>
                <a:latin typeface="Arial" panose="020B0604020202020204" pitchFamily="34" charset="0"/>
              </a:rPr>
              <a:t>Coaching and the closely related mentoring are key managerial skills. </a:t>
            </a:r>
          </a:p>
          <a:p>
            <a:pPr algn="l"/>
            <a:endParaRPr lang="en-US" sz="2400" b="0" i="0" u="none" strike="noStrike" baseline="0" dirty="0">
              <a:solidFill>
                <a:srgbClr val="00B0F0"/>
              </a:solidFill>
              <a:latin typeface="Arial" panose="020B0604020202020204" pitchFamily="34" charset="0"/>
            </a:endParaRPr>
          </a:p>
          <a:p>
            <a:pPr algn="l"/>
            <a:r>
              <a:rPr lang="en-US" sz="2400" b="1" i="0" u="none" strike="noStrike" baseline="0" dirty="0">
                <a:solidFill>
                  <a:srgbClr val="00B0F0"/>
                </a:solidFill>
                <a:latin typeface="Arial" panose="020B0604020202020204" pitchFamily="34" charset="0"/>
              </a:rPr>
              <a:t>Coaching</a:t>
            </a:r>
            <a:r>
              <a:rPr lang="en-US" sz="2400" b="1" dirty="0">
                <a:solidFill>
                  <a:srgbClr val="00B0F0"/>
                </a:solidFill>
                <a:latin typeface="Arial" panose="020B0604020202020204" pitchFamily="34" charset="0"/>
              </a:rPr>
              <a:t> </a:t>
            </a:r>
            <a:r>
              <a:rPr lang="en-US" sz="2400" b="0" i="0" u="none" strike="noStrike" baseline="0" dirty="0">
                <a:solidFill>
                  <a:srgbClr val="00B0F0"/>
                </a:solidFill>
                <a:latin typeface="Arial" panose="020B0604020202020204" pitchFamily="34" charset="0"/>
              </a:rPr>
              <a:t>means educating, instructing, and training subordinates. </a:t>
            </a:r>
          </a:p>
          <a:p>
            <a:pPr algn="l"/>
            <a:r>
              <a:rPr lang="en-US" sz="2400" b="1" i="0" u="none" strike="noStrike" baseline="0" dirty="0">
                <a:solidFill>
                  <a:srgbClr val="00B0F0"/>
                </a:solidFill>
                <a:latin typeface="Arial" panose="020B0604020202020204" pitchFamily="34" charset="0"/>
              </a:rPr>
              <a:t>Mentoring</a:t>
            </a:r>
            <a:r>
              <a:rPr lang="en-US" sz="2400" b="0" i="0" u="none" strike="noStrike" baseline="0" dirty="0">
                <a:solidFill>
                  <a:srgbClr val="00B0F0"/>
                </a:solidFill>
                <a:latin typeface="Arial" panose="020B0604020202020204" pitchFamily="34" charset="0"/>
              </a:rPr>
              <a:t> means advising, counseling, and guiding. </a:t>
            </a:r>
          </a:p>
          <a:p>
            <a:pPr algn="l"/>
            <a:r>
              <a:rPr lang="en-US" sz="2400" b="0" i="0" u="none" strike="noStrike" baseline="0" dirty="0">
                <a:solidFill>
                  <a:srgbClr val="00B0F0"/>
                </a:solidFill>
                <a:latin typeface="Arial" panose="020B0604020202020204" pitchFamily="34" charset="0"/>
              </a:rPr>
              <a:t>Coaching focuses on teaching shorter-term job-related skills. Mentoring focuses on helping employees navigate longer-term career hazards. Supervisors have coached and mentored employees from the dawn of management.</a:t>
            </a:r>
          </a:p>
          <a:p>
            <a:pPr algn="l"/>
            <a:endParaRPr lang="en-US" sz="2000" dirty="0">
              <a:solidFill>
                <a:srgbClr val="00B0F0"/>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34318" y="814111"/>
            <a:ext cx="7482191"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IMPROVING COACHING SKILLS</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563752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2400" b="0" i="0" u="none" strike="noStrike" baseline="0" dirty="0">
                <a:solidFill>
                  <a:srgbClr val="00B0F0"/>
                </a:solidFill>
                <a:latin typeface="Arial" panose="020B0604020202020204" pitchFamily="34" charset="0"/>
              </a:rPr>
              <a:t>Building Your Coaching Skills</a:t>
            </a:r>
          </a:p>
          <a:p>
            <a:pPr algn="l"/>
            <a:r>
              <a:rPr lang="en-US" sz="2400" b="0" i="0" u="none" strike="noStrike" baseline="0" dirty="0">
                <a:solidFill>
                  <a:srgbClr val="00B0F0"/>
                </a:solidFill>
                <a:latin typeface="Arial" panose="020B0604020202020204" pitchFamily="34" charset="0"/>
              </a:rPr>
              <a:t>Coaching and mentoring require both analytical and interpersonal skills. They require analysis because it</a:t>
            </a:r>
            <a:r>
              <a:rPr lang="en-US" sz="2400" dirty="0">
                <a:solidFill>
                  <a:srgbClr val="00B0F0"/>
                </a:solidFill>
                <a:latin typeface="Arial" panose="020B0604020202020204" pitchFamily="34" charset="0"/>
              </a:rPr>
              <a:t>’</a:t>
            </a:r>
            <a:r>
              <a:rPr lang="en-US" sz="2400" b="0" i="0" u="none" strike="noStrike" baseline="0" dirty="0">
                <a:solidFill>
                  <a:srgbClr val="00B0F0"/>
                </a:solidFill>
                <a:latin typeface="Arial" panose="020B0604020202020204" pitchFamily="34" charset="0"/>
              </a:rPr>
              <a:t>s useless to teach or advise someone if you don’t know what the problem is. They require interpersonal skills because it</a:t>
            </a:r>
            <a:r>
              <a:rPr lang="en-US" sz="2400" dirty="0">
                <a:solidFill>
                  <a:srgbClr val="00B0F0"/>
                </a:solidFill>
                <a:latin typeface="Arial" panose="020B0604020202020204" pitchFamily="34" charset="0"/>
              </a:rPr>
              <a:t>’</a:t>
            </a:r>
            <a:r>
              <a:rPr lang="en-US" sz="2400" b="0" i="0" u="none" strike="noStrike" baseline="0" dirty="0">
                <a:solidFill>
                  <a:srgbClr val="00B0F0"/>
                </a:solidFill>
                <a:latin typeface="Arial" panose="020B0604020202020204" pitchFamily="34" charset="0"/>
              </a:rPr>
              <a:t>s equally futile to know the problem if you can’t get the person to listen or change.</a:t>
            </a:r>
          </a:p>
          <a:p>
            <a:pPr algn="l"/>
            <a:endParaRPr lang="en-US" sz="2400" b="0" i="0" u="none" strike="noStrike" baseline="0" dirty="0">
              <a:solidFill>
                <a:srgbClr val="00B0F0"/>
              </a:solidFill>
              <a:latin typeface="Arial" panose="020B0604020202020204" pitchFamily="34" charset="0"/>
            </a:endParaRPr>
          </a:p>
          <a:p>
            <a:pPr algn="l"/>
            <a:r>
              <a:rPr lang="en-US" sz="2400" dirty="0">
                <a:solidFill>
                  <a:srgbClr val="00B0F0"/>
                </a:solidFill>
                <a:latin typeface="Arial" panose="020B0604020202020204" pitchFamily="34" charset="0"/>
              </a:rPr>
              <a:t>Coaching does not mean just telling someone what to do. We can best think of</a:t>
            </a:r>
          </a:p>
          <a:p>
            <a:pPr algn="l"/>
            <a:r>
              <a:rPr lang="en-US" sz="2400" dirty="0">
                <a:solidFill>
                  <a:srgbClr val="00B0F0"/>
                </a:solidFill>
                <a:latin typeface="Arial" panose="020B0604020202020204" pitchFamily="34" charset="0"/>
              </a:rPr>
              <a:t>coaching in terms of a four-step process: preparation, planning, active coaching, and follow-up.</a:t>
            </a:r>
          </a:p>
          <a:p>
            <a:pPr algn="l"/>
            <a:endParaRPr lang="en-US" sz="2000" dirty="0">
              <a:solidFill>
                <a:srgbClr val="00B0F0"/>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34318" y="814111"/>
            <a:ext cx="7482191"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IMPROVING COACHING SKILLS</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5142792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31774"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It often touches on the person’s psychology (motives, needs, aptitudes, and how one gets along with others, for instance). Because the supervisor is usually not a psychologist or trained career advisor, he or she must be extra cautious in the mentoring advice he or she gives.</a:t>
            </a:r>
          </a:p>
          <a:p>
            <a:pPr marL="228600" marR="0" lvl="0" indent="-228600" algn="just" defTabSz="931774"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Effective mentors set high standards and are willing to invest the time and effort the mentoring relationship requires. Effective mentoring requires trust. The level of trust reflects the mentor’s professional competence, consistency, ability to communicate, and readiness to share control.</a:t>
            </a:r>
          </a:p>
          <a:p>
            <a:pPr marL="228600" marR="0" lvl="0" indent="-228600" algn="just" defTabSz="931774"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You must choose an appropriate potential mentor. But, don’t be surprised if you’re turned down. Make it easier for a potential mentor to agree to your request. Do so by making it clear ahead of time what you expect in terms of time and advice.</a:t>
            </a:r>
          </a:p>
          <a:p>
            <a:pPr algn="l"/>
            <a:endParaRPr lang="en-US" sz="2000" dirty="0">
              <a:solidFill>
                <a:srgbClr val="00B0F0"/>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34318" y="814111"/>
            <a:ext cx="7482191"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Improving Mentoring Skills</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530775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2400" dirty="0">
                <a:solidFill>
                  <a:srgbClr val="00B0F0"/>
                </a:solidFill>
              </a:rPr>
              <a:t>Career planning and mentoring often precede promotion decisions. Most people crave promotions, which usually mean more pay, responsibility, and (often) job satisfaction. For employers, promotions can provide opportunities to reward exceptional performance, and to fill open positions with tested and loyal employees.</a:t>
            </a:r>
          </a:p>
          <a:p>
            <a:pPr marL="742950" indent="-742950">
              <a:buFont typeface="+mj-lt"/>
              <a:buAutoNum type="arabicPeriod"/>
            </a:pPr>
            <a:r>
              <a:rPr lang="en-US" sz="3200" dirty="0">
                <a:solidFill>
                  <a:srgbClr val="00B0F0"/>
                </a:solidFill>
              </a:rPr>
              <a:t>Is seniority or competence the rule?</a:t>
            </a:r>
          </a:p>
          <a:p>
            <a:pPr marL="742950" indent="-742950">
              <a:buFont typeface="+mj-lt"/>
              <a:buAutoNum type="arabicPeriod"/>
            </a:pPr>
            <a:r>
              <a:rPr lang="en-US" sz="3200" dirty="0">
                <a:solidFill>
                  <a:srgbClr val="00B0F0"/>
                </a:solidFill>
              </a:rPr>
              <a:t>How should we measure competence?</a:t>
            </a:r>
          </a:p>
          <a:p>
            <a:pPr marL="742950" indent="-742950">
              <a:buFont typeface="+mj-lt"/>
              <a:buAutoNum type="arabicPeriod"/>
            </a:pPr>
            <a:r>
              <a:rPr lang="en-US" sz="3200" dirty="0">
                <a:solidFill>
                  <a:srgbClr val="00B0F0"/>
                </a:solidFill>
              </a:rPr>
              <a:t>Is the process formal or informal?</a:t>
            </a:r>
          </a:p>
          <a:p>
            <a:pPr marL="742950" indent="-742950">
              <a:buFont typeface="+mj-lt"/>
              <a:buAutoNum type="arabicPeriod"/>
            </a:pPr>
            <a:r>
              <a:rPr lang="en-US" sz="3200" dirty="0">
                <a:solidFill>
                  <a:srgbClr val="00B0F0"/>
                </a:solidFill>
              </a:rPr>
              <a:t>Vertical, horizontal, or other?</a:t>
            </a:r>
          </a:p>
          <a:p>
            <a:pPr algn="l"/>
            <a:endParaRPr lang="en-US" sz="2000" dirty="0">
              <a:solidFill>
                <a:srgbClr val="00B0F0"/>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34318" y="814111"/>
            <a:ext cx="7482191"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Making Promotion Decisions</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4320081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2400" dirty="0">
                <a:solidFill>
                  <a:srgbClr val="00B0F0"/>
                </a:solidFill>
              </a:rPr>
              <a:t>There are several practice steps that should be taken by employers and managers: </a:t>
            </a:r>
          </a:p>
          <a:p>
            <a:pPr algn="l"/>
            <a:endParaRPr lang="en-US" sz="2400" dirty="0">
              <a:solidFill>
                <a:srgbClr val="00B0F0"/>
              </a:solidFill>
            </a:endParaRPr>
          </a:p>
          <a:p>
            <a:pPr marL="342900" indent="-342900" algn="l">
              <a:buFont typeface="Arial" panose="020B0604020202020204" pitchFamily="34" charset="0"/>
              <a:buChar char="•"/>
            </a:pPr>
            <a:r>
              <a:rPr lang="en-US" sz="2400" dirty="0">
                <a:solidFill>
                  <a:srgbClr val="00B0F0"/>
                </a:solidFill>
              </a:rPr>
              <a:t>Establish eligibility requirements.</a:t>
            </a:r>
          </a:p>
          <a:p>
            <a:pPr algn="l"/>
            <a:endParaRPr lang="en-US" sz="2400" dirty="0">
              <a:solidFill>
                <a:srgbClr val="00B0F0"/>
              </a:solidFill>
            </a:endParaRPr>
          </a:p>
          <a:p>
            <a:pPr marL="342900" indent="-342900" algn="l">
              <a:buFont typeface="Arial" panose="020B0604020202020204" pitchFamily="34" charset="0"/>
              <a:buChar char="•"/>
            </a:pPr>
            <a:r>
              <a:rPr lang="en-US" sz="2400" dirty="0">
                <a:solidFill>
                  <a:srgbClr val="00B0F0"/>
                </a:solidFill>
              </a:rPr>
              <a:t>Review the job description.</a:t>
            </a:r>
          </a:p>
          <a:p>
            <a:pPr algn="l"/>
            <a:endParaRPr lang="en-US" sz="2400" dirty="0">
              <a:solidFill>
                <a:srgbClr val="00B0F0"/>
              </a:solidFill>
            </a:endParaRPr>
          </a:p>
          <a:p>
            <a:pPr marL="342900" indent="-342900" algn="l">
              <a:buFont typeface="Arial" panose="020B0604020202020204" pitchFamily="34" charset="0"/>
              <a:buChar char="•"/>
            </a:pPr>
            <a:r>
              <a:rPr lang="en-US" sz="2400" dirty="0">
                <a:solidFill>
                  <a:srgbClr val="00B0F0"/>
                </a:solidFill>
              </a:rPr>
              <a:t>Review candidates’ performance and history.</a:t>
            </a:r>
          </a:p>
          <a:p>
            <a:pPr algn="l"/>
            <a:endParaRPr lang="en-US" sz="2000" dirty="0">
              <a:solidFill>
                <a:srgbClr val="00B0F0"/>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34318" y="814111"/>
            <a:ext cx="7482191"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Making Promotion Decisions</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2937644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eaLnBrk="1" hangingPunct="1"/>
            <a:r>
              <a:rPr lang="en-US" altLang="en-US" sz="2000" dirty="0">
                <a:solidFill>
                  <a:srgbClr val="00B0F0"/>
                </a:solidFill>
                <a:latin typeface="Arial" panose="020B0604020202020204" pitchFamily="34" charset="0"/>
              </a:rPr>
              <a:t>For many employees, years of appraisals and career planning end with retirement. Retirement planning is a significant long-term issue for both employees and for employers facing a long-term shortage of talented workers.</a:t>
            </a:r>
          </a:p>
          <a:p>
            <a:pPr marL="222250" marR="0" lvl="0" indent="-222250" algn="l" defTabSz="914400" rtl="0" eaLnBrk="1" fontAlgn="base" latinLnBrk="0" hangingPunct="1">
              <a:lnSpc>
                <a:spcPct val="100000"/>
              </a:lnSpc>
              <a:spcBef>
                <a:spcPct val="50000"/>
              </a:spcBef>
              <a:spcAft>
                <a:spcPct val="0"/>
              </a:spcAft>
              <a:buClr>
                <a:srgbClr val="666699"/>
              </a:buClr>
              <a:buSzTx/>
              <a:buFontTx/>
              <a:buChar char="•"/>
              <a:tabLst/>
              <a:defRPr/>
            </a:pPr>
            <a:r>
              <a:rPr kumimoji="0" lang="en-US" sz="2000" b="1" i="0" u="none" strike="noStrike" kern="0" cap="none" spc="0" normalizeH="0" baseline="0" noProof="0" dirty="0">
                <a:ln>
                  <a:noFill/>
                </a:ln>
                <a:solidFill>
                  <a:srgbClr val="00B0F0"/>
                </a:solidFill>
                <a:uLnTx/>
                <a:uFillTx/>
                <a:latin typeface="Arial"/>
                <a:ea typeface="+mn-ea"/>
                <a:cs typeface="Tahoma"/>
              </a:rPr>
              <a:t>Preretirement Counseling Practices</a:t>
            </a:r>
          </a:p>
          <a:p>
            <a:pPr marL="625475" marR="0" lvl="1" indent="-284163" algn="l" defTabSz="914400" rtl="0" eaLnBrk="1" fontAlgn="base" latinLnBrk="0" hangingPunct="1">
              <a:lnSpc>
                <a:spcPct val="100000"/>
              </a:lnSpc>
              <a:spcBef>
                <a:spcPct val="50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00B0F0"/>
                </a:solidFill>
                <a:uLnTx/>
                <a:uFillTx/>
                <a:latin typeface="Arial"/>
                <a:cs typeface="Tahoma"/>
              </a:rPr>
              <a:t>Explanation of Social Security benefits </a:t>
            </a:r>
          </a:p>
          <a:p>
            <a:pPr marL="625475" marR="0" lvl="1" indent="-284163" algn="l" defTabSz="914400" rtl="0" eaLnBrk="1" fontAlgn="base" latinLnBrk="0" hangingPunct="1">
              <a:lnSpc>
                <a:spcPct val="100000"/>
              </a:lnSpc>
              <a:spcBef>
                <a:spcPct val="50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00B0F0"/>
                </a:solidFill>
                <a:uLnTx/>
                <a:uFillTx/>
                <a:latin typeface="Arial"/>
                <a:cs typeface="Tahoma"/>
              </a:rPr>
              <a:t>Leisure time counseling</a:t>
            </a:r>
          </a:p>
          <a:p>
            <a:pPr marL="625475" marR="0" lvl="1" indent="-284163" algn="l" defTabSz="914400" rtl="0" eaLnBrk="1" fontAlgn="base" latinLnBrk="0" hangingPunct="1">
              <a:lnSpc>
                <a:spcPct val="100000"/>
              </a:lnSpc>
              <a:spcBef>
                <a:spcPct val="50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00B0F0"/>
                </a:solidFill>
                <a:uLnTx/>
                <a:uFillTx/>
                <a:latin typeface="Arial"/>
                <a:cs typeface="Tahoma"/>
              </a:rPr>
              <a:t>Financial and investment counseling</a:t>
            </a:r>
          </a:p>
          <a:p>
            <a:pPr marL="625475" marR="0" lvl="1" indent="-284163" algn="l" defTabSz="914400" rtl="0" eaLnBrk="1" fontAlgn="base" latinLnBrk="0" hangingPunct="1">
              <a:lnSpc>
                <a:spcPct val="100000"/>
              </a:lnSpc>
              <a:spcBef>
                <a:spcPct val="50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00B0F0"/>
                </a:solidFill>
                <a:uLnTx/>
                <a:uFillTx/>
                <a:latin typeface="Arial"/>
                <a:cs typeface="Tahoma"/>
              </a:rPr>
              <a:t>Health counseling</a:t>
            </a:r>
          </a:p>
          <a:p>
            <a:pPr marL="625475" marR="0" lvl="1" indent="-284163" algn="l" defTabSz="914400" rtl="0" eaLnBrk="1" fontAlgn="base" latinLnBrk="0" hangingPunct="1">
              <a:lnSpc>
                <a:spcPct val="100000"/>
              </a:lnSpc>
              <a:spcBef>
                <a:spcPct val="50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00B0F0"/>
                </a:solidFill>
                <a:uLnTx/>
                <a:uFillTx/>
                <a:latin typeface="Arial"/>
                <a:cs typeface="Tahoma"/>
              </a:rPr>
              <a:t>Psychological counseling</a:t>
            </a:r>
          </a:p>
          <a:p>
            <a:pPr marL="625475" marR="0" lvl="1" indent="-284163" algn="l" defTabSz="914400" rtl="0" eaLnBrk="1" fontAlgn="base" latinLnBrk="0" hangingPunct="1">
              <a:lnSpc>
                <a:spcPct val="100000"/>
              </a:lnSpc>
              <a:spcBef>
                <a:spcPct val="50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00B0F0"/>
                </a:solidFill>
                <a:uLnTx/>
                <a:uFillTx/>
                <a:latin typeface="Arial"/>
                <a:cs typeface="Tahoma"/>
              </a:rPr>
              <a:t>Counseling for second careers</a:t>
            </a:r>
          </a:p>
          <a:p>
            <a:pPr marL="625475" marR="0" lvl="1" indent="-284163" algn="l" defTabSz="914400" rtl="0" eaLnBrk="1" fontAlgn="base" latinLnBrk="0" hangingPunct="1">
              <a:lnSpc>
                <a:spcPct val="100000"/>
              </a:lnSpc>
              <a:spcBef>
                <a:spcPct val="50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00B0F0"/>
                </a:solidFill>
                <a:uLnTx/>
                <a:uFillTx/>
                <a:latin typeface="Arial"/>
                <a:cs typeface="Tahoma"/>
              </a:rPr>
              <a:t>Counseling for second careers inside the company</a:t>
            </a:r>
          </a:p>
        </p:txBody>
      </p:sp>
      <p:sp>
        <p:nvSpPr>
          <p:cNvPr id="3" name="TextBox 2">
            <a:extLst>
              <a:ext uri="{FF2B5EF4-FFF2-40B4-BE49-F238E27FC236}">
                <a16:creationId xmlns:a16="http://schemas.microsoft.com/office/drawing/2014/main" id="{F9A80F9F-74DB-1D57-04E8-E20E92A09B0A}"/>
              </a:ext>
            </a:extLst>
          </p:cNvPr>
          <p:cNvSpPr txBox="1"/>
          <p:nvPr/>
        </p:nvSpPr>
        <p:spPr>
          <a:xfrm>
            <a:off x="2434318" y="814111"/>
            <a:ext cx="7482191"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Managing Retirements</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4918081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52983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434828"/>
            <a:ext cx="9345750" cy="5076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1" y="1555104"/>
            <a:ext cx="9345749" cy="4370427"/>
          </a:xfrm>
          <a:prstGeom prst="rect">
            <a:avLst/>
          </a:prstGeom>
          <a:noFill/>
        </p:spPr>
        <p:txBody>
          <a:bodyPr wrap="square" rtlCol="0">
            <a:spAutoFit/>
          </a:bodyPr>
          <a:lstStyle/>
          <a:p>
            <a:r>
              <a:rPr lang="en-US" sz="2000" dirty="0"/>
              <a:t>1. Managing voluntary turnover requires identifying its causes and then addressing them. A comprehensive approach to retaining employees should be multifaceted, and include improved selection, a well-thought-out training and career development program, assistance in helping employees lay out potential career plans, providing employees with meaningful work and recognition and rewards, promoting work life balance, acknowledging employee's achievements, and providing all this within a supportive company culture.</a:t>
            </a:r>
          </a:p>
          <a:p>
            <a:r>
              <a:rPr lang="en-US" sz="2000" dirty="0"/>
              <a:t>2. Employee engagement is important. Numerous employee outcomes including turnover, and performance reflect the degree to which employees are engaged.</a:t>
            </a:r>
          </a:p>
          <a:p>
            <a:r>
              <a:rPr lang="en-US" sz="2000" dirty="0">
                <a:solidFill>
                  <a:srgbClr val="2D3956"/>
                </a:solidFill>
                <a:cs typeface="Times New Roman" panose="02020603050405020304" pitchFamily="18" charset="0"/>
              </a:rPr>
              <a:t>3</a:t>
            </a:r>
            <a:r>
              <a:rPr lang="en-US" sz="2000" dirty="0">
                <a:cs typeface="Times New Roman" panose="02020603050405020304" pitchFamily="18" charset="0"/>
              </a:rPr>
              <a:t>. Employees ultimately need to take responsibility for their own careers, but employers and managers should also understand what career management methods are available. These include establishing company-based career centers, offering career planning workshops, providing employee development budgets, and offering </a:t>
            </a:r>
            <a:r>
              <a:rPr lang="en-US" sz="1800" b="0" i="0" u="none" strike="noStrike" baseline="0" dirty="0">
                <a:solidFill>
                  <a:srgbClr val="231F20"/>
                </a:solidFill>
              </a:rPr>
              <a:t>online career development workshops and programs.</a:t>
            </a:r>
            <a:endParaRPr lang="en-US" sz="2000" dirty="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387366" y="583331"/>
            <a:ext cx="7755727" cy="5634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00B0F0"/>
                </a:solidFill>
                <a:latin typeface="Times New Roman" panose="02020603050405020304" pitchFamily="18" charset="0"/>
                <a:cs typeface="Times New Roman" panose="02020603050405020304" pitchFamily="18" charset="0"/>
              </a:rPr>
              <a:t>CHAPTER SUMMARY</a:t>
            </a:r>
          </a:p>
        </p:txBody>
      </p:sp>
    </p:spTree>
    <p:extLst>
      <p:ext uri="{BB962C8B-B14F-4D97-AF65-F5344CB8AC3E}">
        <p14:creationId xmlns:p14="http://schemas.microsoft.com/office/powerpoint/2010/main" val="15212497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3392660"/>
          </a:xfrm>
          <a:prstGeom prst="rect">
            <a:avLst/>
          </a:prstGeom>
        </p:spPr>
        <p:txBody>
          <a:bodyPr wrap="square">
            <a:spAutoFit/>
          </a:bodyPr>
          <a:lstStyle/>
          <a:p>
            <a:pPr marL="342900" indent="-342900">
              <a:lnSpc>
                <a:spcPct val="120000"/>
              </a:lnSpc>
              <a:buAutoNum type="arabicPeriod"/>
            </a:pPr>
            <a:r>
              <a:rPr lang="en-US" dirty="0"/>
              <a:t>Why is it advisable for an employee retention effort to be comprehensive?</a:t>
            </a:r>
          </a:p>
          <a:p>
            <a:pPr marL="342900" indent="-342900">
              <a:lnSpc>
                <a:spcPct val="120000"/>
              </a:lnSpc>
              <a:buAutoNum type="arabicPeriod"/>
            </a:pPr>
            <a:r>
              <a:rPr lang="en-US" dirty="0"/>
              <a:t>Explain why employee engagement is important, and how to foster such engagement. What exactly would you as a supervisor do to increase your employee's engagement?</a:t>
            </a:r>
          </a:p>
          <a:p>
            <a:pPr marL="342900" indent="-342900">
              <a:lnSpc>
                <a:spcPct val="120000"/>
              </a:lnSpc>
              <a:buAutoNum type="arabicPeriod"/>
            </a:pPr>
            <a:r>
              <a:rPr lang="en-US" dirty="0"/>
              <a:t>What is the employee’s role in the career development process? The manager’s role? The employer’s role?</a:t>
            </a:r>
            <a:endParaRPr lang="en-US"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DISCUSSION QUESTIONS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1133854" y="441434"/>
            <a:ext cx="8009239" cy="11471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1426506827"/>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1" y="1056290"/>
            <a:ext cx="10068910" cy="511591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341243" y="1401033"/>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8206082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1698</TotalTime>
  <Words>5099</Words>
  <Application>Microsoft Office PowerPoint</Application>
  <PresentationFormat>Widescreen</PresentationFormat>
  <Paragraphs>440</Paragraphs>
  <Slides>37</Slides>
  <Notes>33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37</vt:i4>
      </vt:variant>
    </vt:vector>
  </HeadingPairs>
  <TitlesOfParts>
    <vt:vector size="44" baseType="lpstr">
      <vt:lpstr>Arial</vt:lpstr>
      <vt:lpstr>Calibri</vt:lpstr>
      <vt:lpstr>Calibri Light</vt:lpstr>
      <vt:lpstr>Franklin Gothic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Employee Engagement</vt:lpstr>
      <vt:lpstr>PowerPoint Presentation</vt:lpstr>
      <vt:lpstr>PowerPoint Presentation</vt:lpstr>
      <vt:lpstr>PowerPoint Presentation</vt:lpstr>
      <vt:lpstr>Career Management</vt:lpstr>
      <vt:lpstr>PowerPoint Presentation</vt:lpstr>
      <vt:lpstr>PowerPoint Presentation</vt:lpstr>
      <vt:lpstr>PowerPoint Presentation</vt:lpstr>
      <vt:lpstr>PowerPoint Presentation</vt:lpstr>
      <vt:lpstr>PowerPoint Presentation</vt:lpstr>
      <vt:lpstr>Traditional Versus Career Development Focus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Anas M. Bashayreh</dc:creator>
  <cp:lastModifiedBy>Anas M. Bashayreh</cp:lastModifiedBy>
  <cp:revision>31</cp:revision>
  <dcterms:modified xsi:type="dcterms:W3CDTF">2023-11-19T10:31:03Z</dcterms:modified>
</cp:coreProperties>
</file>