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304" r:id="rId6"/>
    <p:sldId id="262" r:id="rId7"/>
    <p:sldId id="263" r:id="rId8"/>
    <p:sldId id="264" r:id="rId9"/>
    <p:sldId id="266" r:id="rId10"/>
    <p:sldId id="265" r:id="rId11"/>
    <p:sldId id="267" r:id="rId12"/>
    <p:sldId id="268" r:id="rId13"/>
    <p:sldId id="269" r:id="rId14"/>
    <p:sldId id="271" r:id="rId15"/>
    <p:sldId id="272" r:id="rId16"/>
    <p:sldId id="273" r:id="rId17"/>
    <p:sldId id="274" r:id="rId18"/>
    <p:sldId id="275" r:id="rId19"/>
    <p:sldId id="305" r:id="rId20"/>
    <p:sldId id="276" r:id="rId21"/>
    <p:sldId id="278" r:id="rId22"/>
    <p:sldId id="279" r:id="rId23"/>
    <p:sldId id="280" r:id="rId24"/>
    <p:sldId id="281" r:id="rId25"/>
    <p:sldId id="282" r:id="rId26"/>
    <p:sldId id="303" r:id="rId27"/>
    <p:sldId id="283" r:id="rId28"/>
    <p:sldId id="284" r:id="rId29"/>
    <p:sldId id="285" r:id="rId30"/>
    <p:sldId id="286" r:id="rId31"/>
    <p:sldId id="287" r:id="rId32"/>
    <p:sldId id="288" r:id="rId33"/>
    <p:sldId id="289" r:id="rId34"/>
    <p:sldId id="290" r:id="rId35"/>
    <p:sldId id="291" r:id="rId36"/>
    <p:sldId id="292" r:id="rId37"/>
    <p:sldId id="293" r:id="rId38"/>
    <p:sldId id="302"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5/23/2022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5/23/2022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5/23/2022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6.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6.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28034" y="422122"/>
            <a:ext cx="9190286" cy="1972334"/>
          </a:xfrm>
          <a:prstGeom prst="rect">
            <a:avLst/>
          </a:prstGeom>
        </p:spPr>
      </p:pic>
      <p:pic>
        <p:nvPicPr>
          <p:cNvPr id="13" name="Picture 12"/>
          <p:cNvPicPr>
            <a:picLocks noChangeAspect="1"/>
          </p:cNvPicPr>
          <p:nvPr/>
        </p:nvPicPr>
        <p:blipFill>
          <a:blip r:embed="rId6"/>
          <a:stretch>
            <a:fillRect/>
          </a:stretch>
        </p:blipFill>
        <p:spPr>
          <a:xfrm>
            <a:off x="4990012" y="3125529"/>
            <a:ext cx="7040880" cy="1733854"/>
          </a:xfrm>
          <a:prstGeom prst="rect">
            <a:avLst/>
          </a:prstGeom>
        </p:spPr>
      </p:pic>
      <p:sp>
        <p:nvSpPr>
          <p:cNvPr id="14" name="TextBox 13"/>
          <p:cNvSpPr txBox="1"/>
          <p:nvPr/>
        </p:nvSpPr>
        <p:spPr>
          <a:xfrm>
            <a:off x="307057" y="531126"/>
            <a:ext cx="8771629" cy="1938992"/>
          </a:xfrm>
          <a:prstGeom prst="rect">
            <a:avLst/>
          </a:prstGeom>
          <a:noFill/>
        </p:spPr>
        <p:txBody>
          <a:bodyPr wrap="squar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Writing in </a:t>
            </a:r>
            <a:r>
              <a:rPr lang="en-US" sz="4000" b="1" dirty="0" smtClean="0">
                <a:solidFill>
                  <a:schemeClr val="bg1"/>
                </a:solidFill>
                <a:latin typeface="Tajawal Medium" panose="00000600000000000000" pitchFamily="2" charset="-78"/>
                <a:cs typeface="Tajawal Medium" panose="00000600000000000000" pitchFamily="2" charset="-78"/>
              </a:rPr>
              <a:t>Organizations</a:t>
            </a:r>
            <a:endParaRPr lang="en-US" sz="4000" b="1" dirty="0">
              <a:solidFill>
                <a:schemeClr val="bg1"/>
              </a:solidFill>
              <a:latin typeface="Tajawal Medium" panose="00000600000000000000" pitchFamily="2" charset="-78"/>
              <a:cs typeface="Tajawal Medium" panose="00000600000000000000" pitchFamily="2" charset="-78"/>
            </a:endParaRPr>
          </a:p>
          <a:p>
            <a:r>
              <a:rPr lang="en-US" sz="4000" b="1" dirty="0">
                <a:solidFill>
                  <a:srgbClr val="FFFF00"/>
                </a:solidFill>
                <a:latin typeface="Tajawal Medium" panose="00000600000000000000" pitchFamily="2" charset="-78"/>
                <a:cs typeface="Tajawal Medium" panose="00000600000000000000" pitchFamily="2" charset="-78"/>
              </a:rPr>
              <a:t>Prepared by Dr. Adam Yagoub</a:t>
            </a:r>
          </a:p>
          <a:p>
            <a:r>
              <a:rPr lang="en-US" sz="4000" b="1" dirty="0">
                <a:solidFill>
                  <a:srgbClr val="FF9518"/>
                </a:solidFill>
                <a:latin typeface="Tajawal Medium" panose="00000600000000000000" pitchFamily="2" charset="-78"/>
                <a:cs typeface="Tajawal Medium" panose="00000600000000000000" pitchFamily="2" charset="-78"/>
              </a:rPr>
              <a:t>Lecture </a:t>
            </a:r>
            <a:r>
              <a:rPr lang="en-US" sz="4000" b="1" dirty="0" smtClean="0">
                <a:solidFill>
                  <a:srgbClr val="FF9518"/>
                </a:solidFill>
                <a:latin typeface="Tajawal Medium" panose="00000600000000000000" pitchFamily="2" charset="-78"/>
                <a:cs typeface="Tajawal Medium" panose="00000600000000000000" pitchFamily="2" charset="-78"/>
              </a:rPr>
              <a:t>7</a:t>
            </a:r>
            <a:endParaRPr lang="en-US" sz="40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160152" y="3186786"/>
            <a:ext cx="6870739" cy="1569660"/>
          </a:xfrm>
          <a:prstGeom prst="rect">
            <a:avLst/>
          </a:prstGeom>
          <a:noFill/>
        </p:spPr>
        <p:txBody>
          <a:bodyPr wrap="square" rtlCol="0">
            <a:spAutoFit/>
          </a:bodyPr>
          <a:lstStyle/>
          <a:p>
            <a:r>
              <a:rPr lang="en-US" sz="3200" b="1" dirty="0" smtClean="0">
                <a:solidFill>
                  <a:srgbClr val="FFFF00"/>
                </a:solidFill>
                <a:latin typeface="Tajawal Medium" panose="00000600000000000000" pitchFamily="2" charset="-78"/>
                <a:cs typeface="Tajawal Medium" panose="00000600000000000000" pitchFamily="2" charset="-78"/>
              </a:rPr>
              <a:t>MGM 202</a:t>
            </a:r>
          </a:p>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39450" y="658739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1707853" cy="1610200"/>
          </a:xfrm>
          <a:prstGeom prst="rect">
            <a:avLst/>
          </a:prstGeom>
        </p:spPr>
      </p:pic>
      <p:sp>
        <p:nvSpPr>
          <p:cNvPr id="9" name="TextBox 5"/>
          <p:cNvSpPr txBox="1"/>
          <p:nvPr/>
        </p:nvSpPr>
        <p:spPr>
          <a:xfrm>
            <a:off x="-99902" y="25110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10" name="Rectangle 9"/>
          <p:cNvSpPr/>
          <p:nvPr/>
        </p:nvSpPr>
        <p:spPr>
          <a:xfrm>
            <a:off x="651741" y="1696490"/>
            <a:ext cx="11117894" cy="4524315"/>
          </a:xfrm>
          <a:prstGeom prst="rect">
            <a:avLst/>
          </a:prstGeom>
        </p:spPr>
        <p:txBody>
          <a:bodyPr wrap="square">
            <a:spAutoFit/>
          </a:bodyPr>
          <a:lstStyle/>
          <a:p>
            <a:pPr algn="just"/>
            <a:r>
              <a:rPr lang="en-US" sz="2400" b="1" dirty="0">
                <a:solidFill>
                  <a:srgbClr val="FF0000"/>
                </a:solidFill>
              </a:rPr>
              <a:t>Lecture 1:  </a:t>
            </a:r>
            <a:r>
              <a:rPr lang="en-US" sz="2400" b="1" dirty="0"/>
              <a:t>Getting Started: Writing and Your Career.</a:t>
            </a:r>
          </a:p>
          <a:p>
            <a:pPr algn="just"/>
            <a:r>
              <a:rPr lang="en-US" sz="2400" b="1" dirty="0">
                <a:solidFill>
                  <a:srgbClr val="FF0000"/>
                </a:solidFill>
              </a:rPr>
              <a:t>Lecture 2:  </a:t>
            </a:r>
            <a:r>
              <a:rPr lang="en-US" sz="2400" b="1" dirty="0"/>
              <a:t>The Writing Process and Collaboration at Work.</a:t>
            </a:r>
          </a:p>
          <a:p>
            <a:pPr algn="just"/>
            <a:r>
              <a:rPr lang="en-US" sz="2400" b="1" dirty="0">
                <a:solidFill>
                  <a:srgbClr val="FF0000"/>
                </a:solidFill>
              </a:rPr>
              <a:t>Lecture 3:  </a:t>
            </a:r>
            <a:r>
              <a:rPr lang="en-US" sz="2400" b="1" dirty="0"/>
              <a:t>Writing Routine Business Correspondence.</a:t>
            </a:r>
          </a:p>
          <a:p>
            <a:pPr algn="just"/>
            <a:r>
              <a:rPr lang="en-US" sz="2400" b="1" dirty="0">
                <a:solidFill>
                  <a:srgbClr val="FF0000"/>
                </a:solidFill>
              </a:rPr>
              <a:t>Lecture 4:  </a:t>
            </a:r>
            <a:r>
              <a:rPr lang="en-US" sz="2400" b="1" dirty="0"/>
              <a:t>Writing Letters: Some Basics for Communicating with Audiences Worldwide.</a:t>
            </a:r>
          </a:p>
          <a:p>
            <a:pPr algn="just"/>
            <a:r>
              <a:rPr lang="en-US" sz="2400" b="1" dirty="0">
                <a:solidFill>
                  <a:srgbClr val="FF0000"/>
                </a:solidFill>
              </a:rPr>
              <a:t>Lecture 5:  </a:t>
            </a:r>
            <a:r>
              <a:rPr lang="en-US" sz="2400" b="1" dirty="0"/>
              <a:t>How to Get a Job: Searches, Dossiers, Portfolios, Résumés, Letters, and Interviews.</a:t>
            </a:r>
          </a:p>
          <a:p>
            <a:pPr algn="just"/>
            <a:r>
              <a:rPr lang="en-US" sz="2400" b="1" dirty="0"/>
              <a:t>Lecture 6:  Designing Successful Documents, Visuals, and Websites.</a:t>
            </a:r>
          </a:p>
          <a:p>
            <a:pPr algn="just"/>
            <a:r>
              <a:rPr lang="en-US" sz="2400" b="1" dirty="0">
                <a:solidFill>
                  <a:srgbClr val="00B050"/>
                </a:solidFill>
              </a:rPr>
              <a:t>Lecture 7:  Writing Instructions and Procedures.</a:t>
            </a:r>
          </a:p>
          <a:p>
            <a:pPr algn="just"/>
            <a:r>
              <a:rPr lang="en-US" sz="2400" b="1" dirty="0">
                <a:solidFill>
                  <a:srgbClr val="FF0000"/>
                </a:solidFill>
              </a:rPr>
              <a:t>Lecture 8:  </a:t>
            </a:r>
            <a:r>
              <a:rPr lang="en-US" sz="2400" b="1" dirty="0"/>
              <a:t>Writing Effective Short Reports.</a:t>
            </a:r>
          </a:p>
          <a:p>
            <a:pPr algn="just"/>
            <a:r>
              <a:rPr lang="en-US" sz="2400" b="1" dirty="0">
                <a:solidFill>
                  <a:srgbClr val="FF0000"/>
                </a:solidFill>
              </a:rPr>
              <a:t>Lecture 9:  </a:t>
            </a:r>
            <a:r>
              <a:rPr lang="en-US" sz="2400" b="1" dirty="0"/>
              <a:t>Writing Proposals.</a:t>
            </a:r>
          </a:p>
          <a:p>
            <a:pPr algn="just"/>
            <a:r>
              <a:rPr lang="en-US" sz="2400" b="1" dirty="0">
                <a:solidFill>
                  <a:srgbClr val="FF0000"/>
                </a:solidFill>
              </a:rPr>
              <a:t>Lecture 10:  </a:t>
            </a:r>
            <a:r>
              <a:rPr lang="en-US" sz="2400" b="1" dirty="0"/>
              <a:t>Writing Careful Long Reports.</a:t>
            </a:r>
          </a:p>
        </p:txBody>
      </p:sp>
      <p:sp>
        <p:nvSpPr>
          <p:cNvPr id="11" name="Rectangle 10"/>
          <p:cNvSpPr/>
          <p:nvPr/>
        </p:nvSpPr>
        <p:spPr>
          <a:xfrm>
            <a:off x="3801291" y="481934"/>
            <a:ext cx="4519748" cy="707886"/>
          </a:xfrm>
          <a:prstGeom prst="rect">
            <a:avLst/>
          </a:prstGeom>
        </p:spPr>
        <p:txBody>
          <a:bodyPr wrap="square">
            <a:spAutoFit/>
          </a:bodyPr>
          <a:lstStyle/>
          <a:p>
            <a:r>
              <a:rPr lang="en-US" sz="4000" dirty="0" smtClean="0">
                <a:solidFill>
                  <a:srgbClr val="FFFF00"/>
                </a:solidFill>
              </a:rPr>
              <a:t>Course Outline </a:t>
            </a:r>
            <a:endParaRPr lang="en-US" sz="4000" dirty="0">
              <a:solidFill>
                <a:srgbClr val="FFFF00"/>
              </a:solidFill>
            </a:endParaRP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1125903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1457215" y="659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11" name="TextBox 5"/>
          <p:cNvSpPr txBox="1"/>
          <p:nvPr/>
        </p:nvSpPr>
        <p:spPr>
          <a:xfrm>
            <a:off x="-99902" y="25110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12" name="Picture 11"/>
          <p:cNvPicPr>
            <a:picLocks noChangeAspect="1"/>
          </p:cNvPicPr>
          <p:nvPr/>
        </p:nvPicPr>
        <p:blipFill>
          <a:blip r:embed="rId4"/>
          <a:stretch>
            <a:fillRect/>
          </a:stretch>
        </p:blipFill>
        <p:spPr>
          <a:xfrm>
            <a:off x="12072675" y="2204822"/>
            <a:ext cx="238650" cy="2709534"/>
          </a:xfrm>
          <a:prstGeom prst="rect">
            <a:avLst/>
          </a:prstGeom>
        </p:spPr>
      </p:pic>
      <p:sp>
        <p:nvSpPr>
          <p:cNvPr id="15" name="Rectangle 14"/>
          <p:cNvSpPr/>
          <p:nvPr/>
        </p:nvSpPr>
        <p:spPr>
          <a:xfrm>
            <a:off x="3893305" y="463619"/>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
        <p:nvSpPr>
          <p:cNvPr id="18" name="Content Placeholder 2"/>
          <p:cNvSpPr txBox="1">
            <a:spLocks/>
          </p:cNvSpPr>
          <p:nvPr/>
        </p:nvSpPr>
        <p:spPr>
          <a:xfrm>
            <a:off x="523663" y="1738452"/>
            <a:ext cx="11259033" cy="4351338"/>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smtClean="0"/>
              <a:t>1- Instructions</a:t>
            </a:r>
            <a:r>
              <a:rPr lang="en-US" b="1" dirty="0"/>
              <a:t>, Procedures, and Your </a:t>
            </a:r>
            <a:r>
              <a:rPr lang="en-US" b="1" dirty="0" smtClean="0"/>
              <a:t>Job.</a:t>
            </a:r>
            <a:endParaRPr lang="en-US" b="1" dirty="0"/>
          </a:p>
          <a:p>
            <a:pPr marL="0" indent="0">
              <a:buNone/>
            </a:pPr>
            <a:r>
              <a:rPr lang="en-US" b="1" dirty="0" smtClean="0"/>
              <a:t>2- Why </a:t>
            </a:r>
            <a:r>
              <a:rPr lang="en-US" b="1" dirty="0"/>
              <a:t>Instructions Are </a:t>
            </a:r>
            <a:r>
              <a:rPr lang="en-US" b="1" dirty="0" smtClean="0"/>
              <a:t>Important.</a:t>
            </a:r>
          </a:p>
          <a:p>
            <a:pPr marL="0" indent="0">
              <a:buNone/>
            </a:pPr>
            <a:r>
              <a:rPr lang="en-US" b="1" dirty="0" smtClean="0"/>
              <a:t>3- Using </a:t>
            </a:r>
            <a:r>
              <a:rPr lang="en-US" b="1" dirty="0"/>
              <a:t>Word Processing Programs to Design Instructions </a:t>
            </a:r>
          </a:p>
          <a:p>
            <a:pPr marL="0" indent="0">
              <a:buNone/>
            </a:pPr>
            <a:r>
              <a:rPr lang="en-US" b="1" dirty="0" smtClean="0"/>
              <a:t>4- Assessing </a:t>
            </a:r>
            <a:r>
              <a:rPr lang="en-US" b="1" dirty="0"/>
              <a:t>and Meeting Your Audience’s </a:t>
            </a:r>
            <a:r>
              <a:rPr lang="en-US" b="1" dirty="0" smtClean="0"/>
              <a:t>Needs</a:t>
            </a:r>
          </a:p>
          <a:p>
            <a:pPr marL="0" indent="0">
              <a:buNone/>
            </a:pPr>
            <a:r>
              <a:rPr lang="en-US" b="1" dirty="0" smtClean="0"/>
              <a:t>5- </a:t>
            </a:r>
            <a:r>
              <a:rPr lang="en-US" b="1" dirty="0"/>
              <a:t>The Process of Writing </a:t>
            </a:r>
            <a:r>
              <a:rPr lang="en-US" b="1" dirty="0" smtClean="0"/>
              <a:t>Instructions</a:t>
            </a:r>
          </a:p>
          <a:p>
            <a:pPr marL="0" indent="0">
              <a:buNone/>
            </a:pPr>
            <a:r>
              <a:rPr lang="en-US" b="1" dirty="0" smtClean="0"/>
              <a:t>6- Using </a:t>
            </a:r>
            <a:r>
              <a:rPr lang="en-US" b="1" dirty="0"/>
              <a:t>the Right Style </a:t>
            </a:r>
          </a:p>
          <a:p>
            <a:pPr marL="0" indent="0">
              <a:buNone/>
            </a:pPr>
            <a:r>
              <a:rPr lang="en-US" b="1" dirty="0" smtClean="0"/>
              <a:t>7- Using </a:t>
            </a:r>
            <a:r>
              <a:rPr lang="en-US" b="1" dirty="0"/>
              <a:t>Visuals Effectively in </a:t>
            </a:r>
            <a:r>
              <a:rPr lang="en-US" b="1" dirty="0" smtClean="0"/>
              <a:t>Instructions</a:t>
            </a:r>
          </a:p>
          <a:p>
            <a:pPr marL="0" indent="0">
              <a:buNone/>
            </a:pPr>
            <a:r>
              <a:rPr lang="en-US" b="1" dirty="0" smtClean="0"/>
              <a:t>8- </a:t>
            </a:r>
            <a:r>
              <a:rPr lang="en-US" b="1" dirty="0"/>
              <a:t>The Five Parts of </a:t>
            </a:r>
            <a:r>
              <a:rPr lang="en-US" b="1" dirty="0" smtClean="0"/>
              <a:t>Instructions</a:t>
            </a:r>
          </a:p>
          <a:p>
            <a:pPr marL="0" indent="0">
              <a:buNone/>
            </a:pPr>
            <a:r>
              <a:rPr lang="en-US" b="1" dirty="0" smtClean="0"/>
              <a:t>9- Model </a:t>
            </a:r>
            <a:r>
              <a:rPr lang="en-US" b="1" dirty="0"/>
              <a:t>of Full Set of Instructions </a:t>
            </a:r>
          </a:p>
          <a:p>
            <a:pPr marL="0" indent="0">
              <a:buNone/>
            </a:pPr>
            <a:r>
              <a:rPr lang="en-US" b="1" dirty="0" smtClean="0"/>
              <a:t>10- Writing </a:t>
            </a:r>
            <a:r>
              <a:rPr lang="en-US" b="1" dirty="0"/>
              <a:t>Procedures for Policies and </a:t>
            </a:r>
            <a:r>
              <a:rPr lang="en-US" b="1" dirty="0" smtClean="0"/>
              <a:t>Regulations</a:t>
            </a:r>
          </a:p>
          <a:p>
            <a:pPr marL="0" indent="0">
              <a:buNone/>
            </a:pPr>
            <a:r>
              <a:rPr lang="en-US" b="1" dirty="0" smtClean="0"/>
              <a:t>11- </a:t>
            </a:r>
            <a:r>
              <a:rPr lang="en-US" b="1" dirty="0"/>
              <a:t>Some Final Advice</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2993" y="2069874"/>
            <a:ext cx="11077302" cy="4351338"/>
          </a:xfrm>
        </p:spPr>
        <p:txBody>
          <a:bodyPr>
            <a:normAutofit/>
          </a:bodyPr>
          <a:lstStyle/>
          <a:p>
            <a:pPr marL="0" indent="0" algn="just">
              <a:buNone/>
            </a:pPr>
            <a:r>
              <a:rPr lang="en-US" b="1" dirty="0">
                <a:solidFill>
                  <a:srgbClr val="FF0000"/>
                </a:solidFill>
              </a:rPr>
              <a:t>1- Instructions, Procedures, and Your </a:t>
            </a:r>
            <a:r>
              <a:rPr lang="en-US" b="1" dirty="0" smtClean="0">
                <a:solidFill>
                  <a:srgbClr val="FF0000"/>
                </a:solidFill>
              </a:rPr>
              <a:t>Job:</a:t>
            </a:r>
          </a:p>
          <a:p>
            <a:pPr marL="0" indent="0" algn="just">
              <a:buNone/>
            </a:pPr>
            <a:r>
              <a:rPr lang="en-US" dirty="0"/>
              <a:t>As part of your job, you may be asked to write </a:t>
            </a:r>
            <a:r>
              <a:rPr lang="en-US" dirty="0">
                <a:solidFill>
                  <a:srgbClr val="FF0000"/>
                </a:solidFill>
              </a:rPr>
              <a:t>instructions,</a:t>
            </a:r>
            <a:r>
              <a:rPr lang="en-US" dirty="0"/>
              <a:t> alone or with a group, for your co-workers as well as for the customers who use your company’s services or products. Your employer stands to gain or lose much from the quality and the accuracy of the instructions you prepare</a:t>
            </a:r>
            <a:r>
              <a:rPr lang="en-US" dirty="0" smtClean="0"/>
              <a:t>.</a:t>
            </a:r>
          </a:p>
          <a:p>
            <a:pPr marL="0" indent="0" algn="just">
              <a:buNone/>
            </a:pPr>
            <a:endParaRPr lang="en-US" dirty="0"/>
          </a:p>
          <a:p>
            <a:pPr marL="0" indent="0" algn="just">
              <a:buNone/>
            </a:pPr>
            <a:endParaRPr lang="en-US" dirty="0"/>
          </a:p>
        </p:txBody>
      </p:sp>
      <p:pic>
        <p:nvPicPr>
          <p:cNvPr id="5" name="Picture 4"/>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370361" y="52542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7" name="TextBox 6"/>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8" name="Picture 7"/>
          <p:cNvPicPr>
            <a:picLocks noChangeAspect="1"/>
          </p:cNvPicPr>
          <p:nvPr/>
        </p:nvPicPr>
        <p:blipFill>
          <a:blip r:embed="rId3"/>
          <a:stretch>
            <a:fillRect/>
          </a:stretch>
        </p:blipFill>
        <p:spPr>
          <a:xfrm>
            <a:off x="-108036" y="2217885"/>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5137" y="2073819"/>
            <a:ext cx="10515600" cy="4351338"/>
          </a:xfrm>
        </p:spPr>
        <p:txBody>
          <a:bodyPr/>
          <a:lstStyle/>
          <a:p>
            <a:pPr marL="0" indent="0" algn="just">
              <a:buNone/>
            </a:pPr>
            <a:r>
              <a:rPr lang="en-US" dirty="0"/>
              <a:t>You may also be called on to write a set of </a:t>
            </a:r>
            <a:r>
              <a:rPr lang="en-US" dirty="0">
                <a:solidFill>
                  <a:srgbClr val="FF0000"/>
                </a:solidFill>
              </a:rPr>
              <a:t>procedures</a:t>
            </a:r>
            <a:r>
              <a:rPr lang="en-US" dirty="0"/>
              <a:t> as a part of your job. The purpose of writing procedures is very different from preparing instructions. As we saw, a set of instructions explains how to install, repair, or safely use something. Procedures, however, refer to policies, duties, or protocols that a business or organization expects its employees to follow.</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5" name="Picture 4"/>
          <p:cNvPicPr>
            <a:picLocks noChangeAspect="1"/>
          </p:cNvPicPr>
          <p:nvPr/>
        </p:nvPicPr>
        <p:blipFill>
          <a:blip r:embed="rId3"/>
          <a:stretch>
            <a:fillRect/>
          </a:stretch>
        </p:blipFill>
        <p:spPr>
          <a:xfrm>
            <a:off x="-108036" y="2217885"/>
            <a:ext cx="238650" cy="2709534"/>
          </a:xfrm>
          <a:prstGeom prst="rect">
            <a:avLst/>
          </a:prstGeom>
        </p:spPr>
      </p:pic>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7" name="Picture 6"/>
          <p:cNvPicPr>
            <a:picLocks noChangeAspect="1"/>
          </p:cNvPicPr>
          <p:nvPr/>
        </p:nvPicPr>
        <p:blipFill>
          <a:blip r:embed="rId4"/>
          <a:stretch>
            <a:fillRect/>
          </a:stretch>
        </p:blipFill>
        <p:spPr>
          <a:xfrm>
            <a:off x="2181863" y="6400347"/>
            <a:ext cx="9902229" cy="204838"/>
          </a:xfrm>
          <a:prstGeom prst="rect">
            <a:avLst/>
          </a:prstGeom>
        </p:spPr>
      </p:pic>
      <p:sp>
        <p:nvSpPr>
          <p:cNvPr id="8" name="TextBox 7"/>
          <p:cNvSpPr txBox="1"/>
          <p:nvPr/>
        </p:nvSpPr>
        <p:spPr>
          <a:xfrm>
            <a:off x="370361" y="52542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9" name="TextBox 8"/>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spTree>
    <p:extLst>
      <p:ext uri="{BB962C8B-B14F-4D97-AF65-F5344CB8AC3E}">
        <p14:creationId xmlns:p14="http://schemas.microsoft.com/office/powerpoint/2010/main" val="18065755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056" y="2074323"/>
            <a:ext cx="11051177" cy="4351338"/>
          </a:xfrm>
        </p:spPr>
        <p:txBody>
          <a:bodyPr>
            <a:normAutofit/>
          </a:bodyPr>
          <a:lstStyle/>
          <a:p>
            <a:pPr marL="0" indent="0" algn="just">
              <a:buNone/>
            </a:pPr>
            <a:r>
              <a:rPr lang="en-US" b="1" dirty="0">
                <a:solidFill>
                  <a:srgbClr val="FF0000"/>
                </a:solidFill>
              </a:rPr>
              <a:t>2- Why Instructions Are </a:t>
            </a:r>
            <a:r>
              <a:rPr lang="en-US" b="1" dirty="0" smtClean="0">
                <a:solidFill>
                  <a:srgbClr val="FF0000"/>
                </a:solidFill>
              </a:rPr>
              <a:t>Important</a:t>
            </a:r>
            <a:r>
              <a:rPr lang="en-US" b="1" dirty="0">
                <a:solidFill>
                  <a:srgbClr val="FF0000"/>
                </a:solidFill>
              </a:rPr>
              <a:t>:</a:t>
            </a:r>
            <a:endParaRPr lang="en-US" b="1" dirty="0" smtClean="0">
              <a:solidFill>
                <a:srgbClr val="FF0000"/>
              </a:solidFill>
            </a:endParaRPr>
          </a:p>
          <a:p>
            <a:pPr marL="0" indent="0" algn="just">
              <a:buNone/>
            </a:pPr>
            <a:r>
              <a:rPr lang="en-US" dirty="0"/>
              <a:t>Perhaps no other type of occupational writing demands more from the writer than do instructions because so much is at stake—for both you and your reader. The reader has to understand what you write and perform the task as well. You cannot afford to be unclear, inaccurate, or incomplete. </a:t>
            </a:r>
            <a:r>
              <a:rPr lang="en-US" b="1" dirty="0"/>
              <a:t>Instructions are significant for many reasons, including safety, efficiency, and convenience.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180061" y="464123"/>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007053"/>
            <a:ext cx="11359042" cy="4169909"/>
          </a:xfrm>
        </p:spPr>
        <p:txBody>
          <a:bodyPr>
            <a:normAutofit fontScale="92500" lnSpcReduction="20000"/>
          </a:bodyPr>
          <a:lstStyle/>
          <a:p>
            <a:pPr marL="0" indent="0" algn="just">
              <a:buNone/>
            </a:pPr>
            <a:r>
              <a:rPr lang="en-US" dirty="0" smtClean="0">
                <a:solidFill>
                  <a:srgbClr val="FF0000"/>
                </a:solidFill>
              </a:rPr>
              <a:t>- Safety</a:t>
            </a:r>
            <a:endParaRPr lang="en-US" dirty="0">
              <a:solidFill>
                <a:srgbClr val="FF0000"/>
              </a:solidFill>
            </a:endParaRPr>
          </a:p>
          <a:p>
            <a:pPr marL="0" indent="0" algn="just">
              <a:buNone/>
            </a:pPr>
            <a:r>
              <a:rPr lang="en-US" b="1" dirty="0"/>
              <a:t>Carefully written </a:t>
            </a:r>
            <a:r>
              <a:rPr lang="en-US" dirty="0"/>
              <a:t>instructions get a job done without damage or injury. </a:t>
            </a:r>
            <a:r>
              <a:rPr lang="en-US" b="1" dirty="0"/>
              <a:t>Poorly written </a:t>
            </a:r>
            <a:r>
              <a:rPr lang="en-US" dirty="0"/>
              <a:t>instructions can be directly responsible for an injury to the person trying to follow them and may result in costly damage claims or even lawsuits.</a:t>
            </a:r>
          </a:p>
          <a:p>
            <a:pPr marL="0" indent="0" algn="just">
              <a:buNone/>
            </a:pPr>
            <a:r>
              <a:rPr lang="en-US" b="1" dirty="0"/>
              <a:t>To make sure your instructions are safe, they must </a:t>
            </a:r>
            <a:r>
              <a:rPr lang="en-US" b="1" dirty="0" smtClean="0"/>
              <a:t>be:</a:t>
            </a:r>
            <a:endParaRPr lang="en-US" b="1" dirty="0"/>
          </a:p>
          <a:p>
            <a:pPr marL="0" indent="0" algn="just">
              <a:buNone/>
            </a:pPr>
            <a:r>
              <a:rPr lang="en-US" dirty="0"/>
              <a:t>■ accurate</a:t>
            </a:r>
          </a:p>
          <a:p>
            <a:pPr marL="0" indent="0" algn="just">
              <a:buNone/>
            </a:pPr>
            <a:r>
              <a:rPr lang="en-US" dirty="0"/>
              <a:t>■ consistent</a:t>
            </a:r>
          </a:p>
          <a:p>
            <a:pPr marL="0" indent="0" algn="just">
              <a:buNone/>
            </a:pPr>
            <a:r>
              <a:rPr lang="en-US" dirty="0"/>
              <a:t>■ thorough</a:t>
            </a:r>
          </a:p>
          <a:p>
            <a:pPr marL="0" indent="0" algn="just">
              <a:buNone/>
            </a:pPr>
            <a:r>
              <a:rPr lang="en-US" dirty="0"/>
              <a:t>■ clearly written</a:t>
            </a:r>
          </a:p>
          <a:p>
            <a:pPr marL="0" indent="0" algn="just">
              <a:buNone/>
            </a:pPr>
            <a:r>
              <a:rPr lang="en-US" dirty="0"/>
              <a:t>■ carefully organized</a:t>
            </a:r>
          </a:p>
          <a:p>
            <a:pPr marL="0" indent="0" algn="just">
              <a:buNone/>
            </a:pPr>
            <a:r>
              <a:rPr lang="en-US" dirty="0"/>
              <a:t>■ legally proper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44236" y="564611"/>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519" y="1949541"/>
            <a:ext cx="10920549" cy="4351338"/>
          </a:xfrm>
        </p:spPr>
        <p:txBody>
          <a:bodyPr>
            <a:normAutofit/>
          </a:bodyPr>
          <a:lstStyle/>
          <a:p>
            <a:pPr marL="0" indent="0" algn="just">
              <a:buNone/>
            </a:pPr>
            <a:r>
              <a:rPr lang="en-US" dirty="0" smtClean="0">
                <a:solidFill>
                  <a:srgbClr val="FF0000"/>
                </a:solidFill>
              </a:rPr>
              <a:t>- Efficiency</a:t>
            </a:r>
            <a:endParaRPr lang="en-US" dirty="0">
              <a:solidFill>
                <a:srgbClr val="FF0000"/>
              </a:solidFill>
            </a:endParaRPr>
          </a:p>
          <a:p>
            <a:pPr marL="0" indent="0" algn="just">
              <a:buNone/>
            </a:pPr>
            <a:r>
              <a:rPr lang="en-US" dirty="0"/>
              <a:t>Well-written instructions help a business run smoothly and efficiently. </a:t>
            </a:r>
          </a:p>
          <a:p>
            <a:pPr marL="0" indent="0" algn="just">
              <a:buNone/>
            </a:pPr>
            <a:r>
              <a:rPr lang="en-US" dirty="0" smtClean="0">
                <a:solidFill>
                  <a:srgbClr val="FF0000"/>
                </a:solidFill>
              </a:rPr>
              <a:t>- Convenience</a:t>
            </a:r>
            <a:endParaRPr lang="en-US" dirty="0">
              <a:solidFill>
                <a:srgbClr val="FF0000"/>
              </a:solidFill>
            </a:endParaRPr>
          </a:p>
          <a:p>
            <a:pPr marL="0" indent="0" algn="just">
              <a:buNone/>
            </a:pPr>
            <a:r>
              <a:rPr lang="en-US" dirty="0"/>
              <a:t>Clear, easy-to-follow instructions make a customer’s job easier and less frustrating. In the customer’s view, instructions reflect a product’s quality and convenience.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474864"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936274"/>
            <a:ext cx="11280665" cy="4351338"/>
          </a:xfrm>
        </p:spPr>
        <p:txBody>
          <a:bodyPr>
            <a:normAutofit fontScale="92500" lnSpcReduction="10000"/>
          </a:bodyPr>
          <a:lstStyle/>
          <a:p>
            <a:pPr marL="0" indent="0" algn="just">
              <a:buNone/>
            </a:pPr>
            <a:r>
              <a:rPr lang="en-US" b="1" dirty="0">
                <a:solidFill>
                  <a:srgbClr val="FF0000"/>
                </a:solidFill>
              </a:rPr>
              <a:t>3- Using Word Processing Programs to Design Instructions:</a:t>
            </a:r>
          </a:p>
          <a:p>
            <a:pPr marL="0" indent="0" algn="just">
              <a:buNone/>
            </a:pPr>
            <a:r>
              <a:rPr lang="en-US" dirty="0"/>
              <a:t>To make sure your instructions are easy to read both for native as well as non-native speakers of English, take advantage of the following word processing features that will help you </a:t>
            </a:r>
            <a:r>
              <a:rPr lang="en-US" b="1" dirty="0"/>
              <a:t>draft, revise, and format:</a:t>
            </a:r>
          </a:p>
          <a:p>
            <a:pPr marL="0" indent="0" algn="just">
              <a:buNone/>
            </a:pPr>
            <a:r>
              <a:rPr lang="en-US" dirty="0" smtClean="0"/>
              <a:t>1. Brainstorming/clustering </a:t>
            </a:r>
            <a:r>
              <a:rPr lang="en-US" dirty="0"/>
              <a:t>to get ideas/steps down.</a:t>
            </a:r>
          </a:p>
          <a:p>
            <a:pPr marL="0" indent="0" algn="just">
              <a:buNone/>
            </a:pPr>
            <a:r>
              <a:rPr lang="en-US" dirty="0"/>
              <a:t>2. Use the Outline feature.</a:t>
            </a:r>
          </a:p>
          <a:p>
            <a:pPr marL="0" indent="0" algn="just">
              <a:buNone/>
            </a:pPr>
            <a:r>
              <a:rPr lang="en-US" dirty="0"/>
              <a:t>3. Choose a font that is easy to read.</a:t>
            </a:r>
          </a:p>
          <a:p>
            <a:pPr marL="0" indent="0" algn="just">
              <a:buNone/>
            </a:pPr>
            <a:r>
              <a:rPr lang="en-US" dirty="0"/>
              <a:t>4. Use numbered and bulleted lists.</a:t>
            </a:r>
          </a:p>
          <a:p>
            <a:pPr marL="0" indent="0" algn="just">
              <a:buNone/>
            </a:pPr>
            <a:r>
              <a:rPr lang="en-US" dirty="0"/>
              <a:t>5. Include boldface sparingly. </a:t>
            </a:r>
          </a:p>
          <a:p>
            <a:pPr marL="0" indent="0" algn="just">
              <a:buNone/>
            </a:pPr>
            <a:r>
              <a:rPr lang="en-US" dirty="0"/>
              <a:t>6. Be careful about the images you take from a clip art library.</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83423" y="564610"/>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22514" y="2049009"/>
            <a:ext cx="11319854" cy="4351338"/>
          </a:xfrm>
        </p:spPr>
        <p:txBody>
          <a:bodyPr>
            <a:normAutofit/>
          </a:bodyPr>
          <a:lstStyle/>
          <a:p>
            <a:pPr marL="0" indent="0" algn="just">
              <a:buNone/>
            </a:pPr>
            <a:r>
              <a:rPr lang="en-US" b="1" dirty="0" smtClean="0">
                <a:solidFill>
                  <a:srgbClr val="FF0000"/>
                </a:solidFill>
              </a:rPr>
              <a:t>4- Assessing </a:t>
            </a:r>
            <a:r>
              <a:rPr lang="en-US" b="1" dirty="0">
                <a:solidFill>
                  <a:srgbClr val="FF0000"/>
                </a:solidFill>
              </a:rPr>
              <a:t>and Meeting Your Audience’s </a:t>
            </a:r>
            <a:r>
              <a:rPr lang="en-US" b="1" dirty="0" smtClean="0">
                <a:solidFill>
                  <a:srgbClr val="FF0000"/>
                </a:solidFill>
              </a:rPr>
              <a:t>Needs:</a:t>
            </a:r>
            <a:endParaRPr lang="en-US" b="1" dirty="0">
              <a:solidFill>
                <a:srgbClr val="FF0000"/>
              </a:solidFill>
            </a:endParaRPr>
          </a:p>
          <a:p>
            <a:pPr marL="0" indent="0" algn="just">
              <a:buNone/>
            </a:pPr>
            <a:r>
              <a:rPr lang="en-US" dirty="0"/>
              <a:t>Put yourself in the readers’ position. In most instances, you will not be available for readers to ask you questions when they do not understand something. Consequently, they will have to rely only on your written instructions.</a:t>
            </a:r>
          </a:p>
        </p:txBody>
      </p:sp>
      <p:pic>
        <p:nvPicPr>
          <p:cNvPr id="3" name="Picture 2"/>
          <p:cNvPicPr>
            <a:picLocks noChangeAspect="1"/>
          </p:cNvPicPr>
          <p:nvPr/>
        </p:nvPicPr>
        <p:blipFill>
          <a:blip r:embed="rId2"/>
          <a:stretch>
            <a:fillRect/>
          </a:stretch>
        </p:blipFill>
        <p:spPr>
          <a:xfrm>
            <a:off x="180061" y="213339"/>
            <a:ext cx="11472007" cy="1610200"/>
          </a:xfrm>
          <a:prstGeom prst="rect">
            <a:avLst/>
          </a:prstGeom>
        </p:spPr>
      </p:pic>
      <p:sp>
        <p:nvSpPr>
          <p:cNvPr id="4" name="TextBox 5"/>
          <p:cNvSpPr txBox="1"/>
          <p:nvPr/>
        </p:nvSpPr>
        <p:spPr>
          <a:xfrm>
            <a:off x="409550" y="52542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5" name="TextBox 4"/>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31359918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825625"/>
            <a:ext cx="10894423" cy="4351338"/>
          </a:xfrm>
        </p:spPr>
        <p:txBody>
          <a:bodyPr>
            <a:normAutofit/>
          </a:bodyPr>
          <a:lstStyle/>
          <a:p>
            <a:pPr marL="0" indent="0" algn="just">
              <a:buNone/>
            </a:pPr>
            <a:r>
              <a:rPr lang="en-US" dirty="0" smtClean="0">
                <a:solidFill>
                  <a:srgbClr val="FF0000"/>
                </a:solidFill>
              </a:rPr>
              <a:t>- Key </a:t>
            </a:r>
            <a:r>
              <a:rPr lang="en-US" dirty="0">
                <a:solidFill>
                  <a:srgbClr val="FF0000"/>
                </a:solidFill>
              </a:rPr>
              <a:t>Questions to Ask About Your Audience</a:t>
            </a:r>
          </a:p>
          <a:p>
            <a:pPr marL="0" indent="0" algn="just">
              <a:buNone/>
            </a:pPr>
            <a:r>
              <a:rPr lang="en-US" dirty="0"/>
              <a:t>The more you known about your audience, the better your instructions can be. To determine your audience’s needs, </a:t>
            </a:r>
            <a:r>
              <a:rPr lang="en-US" b="1" dirty="0"/>
              <a:t>ask yourself the following questions:</a:t>
            </a:r>
          </a:p>
          <a:p>
            <a:pPr marL="0" indent="0" algn="just">
              <a:buNone/>
            </a:pPr>
            <a:r>
              <a:rPr lang="en-US" dirty="0"/>
              <a:t>■ How and why will my readers use my instructions? </a:t>
            </a:r>
          </a:p>
          <a:p>
            <a:pPr marL="0" indent="0" algn="just">
              <a:buNone/>
            </a:pPr>
            <a:r>
              <a:rPr lang="en-US" dirty="0"/>
              <a:t>■ What language skills do they possess—is English their first (native) language?</a:t>
            </a:r>
          </a:p>
          <a:p>
            <a:pPr marL="0" indent="0" algn="just">
              <a:buNone/>
            </a:pPr>
            <a:r>
              <a:rPr lang="en-US" dirty="0"/>
              <a:t>■ How much do my readers already know about the product or service?</a:t>
            </a:r>
          </a:p>
          <a:p>
            <a:pPr marL="0" indent="0" algn="just">
              <a:buNone/>
            </a:pPr>
            <a:r>
              <a:rPr lang="en-US" dirty="0"/>
              <a:t>■ How much background information will I have to supply?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448738" y="590737"/>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3264"/>
            <a:ext cx="10515600" cy="4351338"/>
          </a:xfrm>
        </p:spPr>
        <p:txBody>
          <a:bodyPr>
            <a:normAutofit/>
          </a:bodyPr>
          <a:lstStyle/>
          <a:p>
            <a:pPr marL="0" indent="0" algn="just">
              <a:buNone/>
            </a:pPr>
            <a:r>
              <a:rPr lang="en-US" dirty="0"/>
              <a:t>■ What steps will most likely cause readers trouble?</a:t>
            </a:r>
          </a:p>
          <a:p>
            <a:pPr marL="0" indent="0" algn="just">
              <a:buNone/>
            </a:pPr>
            <a:r>
              <a:rPr lang="en-US" dirty="0"/>
              <a:t>■ How often will they refer to my instructions—every day or just as a refresher?</a:t>
            </a:r>
          </a:p>
          <a:p>
            <a:pPr marL="0" indent="0" algn="just">
              <a:buNone/>
            </a:pPr>
            <a:r>
              <a:rPr lang="en-US" dirty="0"/>
              <a:t>■ Where will my audience most likely be following my instructions—in the workplace, outdoors, in a workshop equipped with tools, or alone in their homes?</a:t>
            </a:r>
          </a:p>
          <a:p>
            <a:pPr marL="0" indent="0" algn="just">
              <a:buNone/>
            </a:pPr>
            <a:r>
              <a:rPr lang="en-US" dirty="0"/>
              <a:t>■ What resources, such as special equipment or power sources, will my readers need to perform my instructions successfully?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05047"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322" y="2027919"/>
            <a:ext cx="11268644" cy="4351338"/>
          </a:xfrm>
        </p:spPr>
        <p:txBody>
          <a:bodyPr/>
          <a:lstStyle/>
          <a:p>
            <a:pPr marL="0" indent="0" algn="just">
              <a:buNone/>
            </a:pPr>
            <a:r>
              <a:rPr lang="en-US" dirty="0" smtClean="0">
                <a:solidFill>
                  <a:srgbClr val="FF0000"/>
                </a:solidFill>
              </a:rPr>
              <a:t>- Writing </a:t>
            </a:r>
            <a:r>
              <a:rPr lang="en-US" dirty="0">
                <a:solidFill>
                  <a:srgbClr val="FF0000"/>
                </a:solidFill>
              </a:rPr>
              <a:t>Instructions for International </a:t>
            </a:r>
            <a:r>
              <a:rPr lang="en-US" dirty="0" smtClean="0">
                <a:solidFill>
                  <a:srgbClr val="FF0000"/>
                </a:solidFill>
              </a:rPr>
              <a:t>Audiences:</a:t>
            </a:r>
            <a:endParaRPr lang="en-US" dirty="0">
              <a:solidFill>
                <a:srgbClr val="FF0000"/>
              </a:solidFill>
            </a:endParaRPr>
          </a:p>
          <a:p>
            <a:pPr marL="0" indent="0" algn="just">
              <a:buNone/>
            </a:pPr>
            <a:r>
              <a:rPr lang="en-US" dirty="0"/>
              <a:t>Your instructions will often be aimed at a worldwide audience of potential customers, many of whom do not use English as their first language and may be following your instructions through a translation of them into their native language. </a:t>
            </a:r>
            <a:r>
              <a:rPr lang="en-US" b="1" dirty="0"/>
              <a:t>Here are some useful guidelines when writing instructions for this diverse group of readers</a:t>
            </a:r>
            <a:r>
              <a:rPr lang="en-US" b="1" dirty="0" smtClean="0"/>
              <a:t>:</a:t>
            </a:r>
          </a:p>
          <a:p>
            <a:pPr marL="0" indent="0" algn="just">
              <a:buNone/>
            </a:pPr>
            <a:endParaRPr lang="en-US" dirty="0"/>
          </a:p>
        </p:txBody>
      </p:sp>
      <p:pic>
        <p:nvPicPr>
          <p:cNvPr id="3" name="Picture 2"/>
          <p:cNvPicPr>
            <a:picLocks noChangeAspect="1"/>
          </p:cNvPicPr>
          <p:nvPr/>
        </p:nvPicPr>
        <p:blipFill>
          <a:blip r:embed="rId2"/>
          <a:stretch>
            <a:fillRect/>
          </a:stretch>
        </p:blipFill>
        <p:spPr>
          <a:xfrm>
            <a:off x="180061" y="213339"/>
            <a:ext cx="11472007" cy="1610200"/>
          </a:xfrm>
          <a:prstGeom prst="rect">
            <a:avLst/>
          </a:prstGeom>
        </p:spPr>
      </p:pic>
      <p:sp>
        <p:nvSpPr>
          <p:cNvPr id="4" name="TextBox 5"/>
          <p:cNvSpPr txBox="1"/>
          <p:nvPr/>
        </p:nvSpPr>
        <p:spPr>
          <a:xfrm>
            <a:off x="383424" y="564610"/>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5" name="TextBox 4"/>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36953701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067790"/>
            <a:ext cx="11058999" cy="4351338"/>
          </a:xfrm>
        </p:spPr>
        <p:txBody>
          <a:bodyPr>
            <a:normAutofit/>
          </a:bodyPr>
          <a:lstStyle/>
          <a:p>
            <a:pPr marL="0" indent="0" algn="just">
              <a:buNone/>
            </a:pPr>
            <a:r>
              <a:rPr lang="en-US" dirty="0"/>
              <a:t>1. Write in plain, simple language. Use international English.</a:t>
            </a:r>
          </a:p>
          <a:p>
            <a:pPr marL="0" indent="0" algn="just">
              <a:buNone/>
            </a:pPr>
            <a:r>
              <a:rPr lang="en-US" dirty="0"/>
              <a:t>2. Use terms and units of measurement that your readers will understand.</a:t>
            </a:r>
          </a:p>
          <a:p>
            <a:pPr marL="0" indent="0" algn="just">
              <a:buNone/>
            </a:pPr>
            <a:r>
              <a:rPr lang="en-US" dirty="0"/>
              <a:t>3. Make sure all of your visuals are clear and culturally appropriate.</a:t>
            </a:r>
          </a:p>
          <a:p>
            <a:pPr marL="0" indent="0" algn="just">
              <a:buNone/>
            </a:pPr>
            <a:r>
              <a:rPr lang="en-US" dirty="0"/>
              <a:t>4. Be aware that colors can have different meanings.</a:t>
            </a:r>
          </a:p>
          <a:p>
            <a:pPr marL="0" indent="0" algn="just">
              <a:buNone/>
            </a:pPr>
            <a:r>
              <a:rPr lang="en-US" dirty="0"/>
              <a:t>5. Ask a non-native speaker to review your instructions.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31172"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40" y="1825625"/>
            <a:ext cx="11103428" cy="4351338"/>
          </a:xfrm>
        </p:spPr>
        <p:txBody>
          <a:bodyPr>
            <a:normAutofit fontScale="92500" lnSpcReduction="10000"/>
          </a:bodyPr>
          <a:lstStyle/>
          <a:p>
            <a:pPr marL="0" indent="0">
              <a:buNone/>
            </a:pPr>
            <a:r>
              <a:rPr lang="en-US" b="1" dirty="0">
                <a:solidFill>
                  <a:srgbClr val="FF0000"/>
                </a:solidFill>
              </a:rPr>
              <a:t>5- The Process of Writing </a:t>
            </a:r>
            <a:r>
              <a:rPr lang="en-US" b="1" dirty="0" smtClean="0">
                <a:solidFill>
                  <a:srgbClr val="FF0000"/>
                </a:solidFill>
              </a:rPr>
              <a:t>Instructions:</a:t>
            </a:r>
          </a:p>
          <a:p>
            <a:pPr marL="0" indent="0">
              <a:buNone/>
            </a:pPr>
            <a:r>
              <a:rPr lang="en-US" dirty="0"/>
              <a:t>To make sure your instructions are accurate and easy for your audience to perform, </a:t>
            </a:r>
            <a:r>
              <a:rPr lang="en-US" b="1" dirty="0"/>
              <a:t>follow these steps</a:t>
            </a:r>
            <a:r>
              <a:rPr lang="en-US" b="1" dirty="0" smtClean="0"/>
              <a:t>.</a:t>
            </a:r>
          </a:p>
          <a:p>
            <a:pPr marL="0" indent="0">
              <a:buNone/>
            </a:pPr>
            <a:r>
              <a:rPr lang="en-US" dirty="0" smtClean="0">
                <a:solidFill>
                  <a:srgbClr val="FF0000"/>
                </a:solidFill>
              </a:rPr>
              <a:t>A - Plan </a:t>
            </a:r>
            <a:r>
              <a:rPr lang="en-US" dirty="0">
                <a:solidFill>
                  <a:srgbClr val="FF0000"/>
                </a:solidFill>
              </a:rPr>
              <a:t>Your Steps</a:t>
            </a:r>
          </a:p>
          <a:p>
            <a:pPr marL="0" indent="0">
              <a:buNone/>
            </a:pPr>
            <a:r>
              <a:rPr lang="en-US" dirty="0" smtClean="0"/>
              <a:t>Make </a:t>
            </a:r>
            <a:r>
              <a:rPr lang="en-US" dirty="0"/>
              <a:t>sure you know</a:t>
            </a:r>
          </a:p>
          <a:p>
            <a:pPr marL="0" indent="0">
              <a:buNone/>
            </a:pPr>
            <a:r>
              <a:rPr lang="en-US" dirty="0"/>
              <a:t>■ the reason for doing something</a:t>
            </a:r>
          </a:p>
          <a:p>
            <a:pPr marL="0" indent="0">
              <a:buNone/>
            </a:pPr>
            <a:r>
              <a:rPr lang="en-US" dirty="0"/>
              <a:t>■ the parts or tools required</a:t>
            </a:r>
          </a:p>
          <a:p>
            <a:pPr marL="0" indent="0">
              <a:buNone/>
            </a:pPr>
            <a:r>
              <a:rPr lang="en-US" dirty="0"/>
              <a:t>■ the steps to follow to get the job done</a:t>
            </a:r>
          </a:p>
          <a:p>
            <a:pPr marL="0" indent="0">
              <a:buNone/>
            </a:pPr>
            <a:r>
              <a:rPr lang="en-US" dirty="0"/>
              <a:t>■ the results of the job</a:t>
            </a:r>
          </a:p>
          <a:p>
            <a:pPr marL="0" indent="0">
              <a:buNone/>
            </a:pPr>
            <a:r>
              <a:rPr lang="en-US" dirty="0"/>
              <a:t>■ the potential risks or dangers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83424" y="451060"/>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8738" y="1825625"/>
            <a:ext cx="11393630" cy="4351338"/>
          </a:xfrm>
        </p:spPr>
        <p:txBody>
          <a:bodyPr>
            <a:normAutofit fontScale="92500"/>
          </a:bodyPr>
          <a:lstStyle/>
          <a:p>
            <a:pPr marL="0" indent="0" algn="just">
              <a:buNone/>
            </a:pPr>
            <a:r>
              <a:rPr lang="en-US" dirty="0" smtClean="0">
                <a:solidFill>
                  <a:srgbClr val="FF0000"/>
                </a:solidFill>
              </a:rPr>
              <a:t>B - Perform </a:t>
            </a:r>
            <a:r>
              <a:rPr lang="en-US" dirty="0">
                <a:solidFill>
                  <a:srgbClr val="FF0000"/>
                </a:solidFill>
              </a:rPr>
              <a:t>a Trial Run</a:t>
            </a:r>
          </a:p>
          <a:p>
            <a:pPr marL="0" indent="0" algn="just">
              <a:buNone/>
            </a:pPr>
            <a:r>
              <a:rPr lang="en-US" dirty="0"/>
              <a:t>Actually perform the job (assembling, repairing, conducting, maintaining, testing) yourself or with all your writing team present. Go through a number of trial runs.</a:t>
            </a:r>
          </a:p>
          <a:p>
            <a:pPr marL="0" indent="0" algn="just">
              <a:buNone/>
            </a:pPr>
            <a:r>
              <a:rPr lang="en-US" dirty="0" smtClean="0">
                <a:solidFill>
                  <a:srgbClr val="FF0000"/>
                </a:solidFill>
              </a:rPr>
              <a:t>C - Write </a:t>
            </a:r>
            <a:r>
              <a:rPr lang="en-US" dirty="0">
                <a:solidFill>
                  <a:srgbClr val="FF0000"/>
                </a:solidFill>
              </a:rPr>
              <a:t>and Test Your Draft</a:t>
            </a:r>
          </a:p>
          <a:p>
            <a:pPr marL="0" indent="0" algn="just">
              <a:buNone/>
            </a:pPr>
            <a:r>
              <a:rPr lang="en-US" dirty="0"/>
              <a:t>Transform your notes into a draft (or drafts) of the instructions you want readers to follow</a:t>
            </a:r>
            <a:r>
              <a:rPr lang="en-US" dirty="0" smtClean="0"/>
              <a:t>.</a:t>
            </a:r>
          </a:p>
          <a:p>
            <a:pPr marL="0" indent="0" algn="just">
              <a:buNone/>
            </a:pPr>
            <a:r>
              <a:rPr lang="en-US" dirty="0" smtClean="0">
                <a:solidFill>
                  <a:srgbClr val="FF0000"/>
                </a:solidFill>
              </a:rPr>
              <a:t>D - Revise </a:t>
            </a:r>
            <a:r>
              <a:rPr lang="en-US" dirty="0">
                <a:solidFill>
                  <a:srgbClr val="FF0000"/>
                </a:solidFill>
              </a:rPr>
              <a:t>and Edit</a:t>
            </a:r>
          </a:p>
          <a:p>
            <a:pPr marL="0" indent="0" algn="just">
              <a:buNone/>
            </a:pPr>
            <a:r>
              <a:rPr lang="en-US" dirty="0"/>
              <a:t>Based on your observations and user feedback, revise your draft(s) and edit the final copy of the instructions that you will give to readers. Always consider whether your instructions would be easier to accomplish if you included visuals.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448738"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825625"/>
            <a:ext cx="11155679" cy="4351338"/>
          </a:xfrm>
        </p:spPr>
        <p:txBody>
          <a:bodyPr>
            <a:normAutofit/>
          </a:bodyPr>
          <a:lstStyle/>
          <a:p>
            <a:pPr marL="0" indent="0" algn="just">
              <a:buNone/>
            </a:pPr>
            <a:r>
              <a:rPr lang="en-US" b="1" dirty="0">
                <a:solidFill>
                  <a:srgbClr val="FF0000"/>
                </a:solidFill>
              </a:rPr>
              <a:t>6- Using the Right </a:t>
            </a:r>
            <a:r>
              <a:rPr lang="en-US" b="1" dirty="0" smtClean="0">
                <a:solidFill>
                  <a:srgbClr val="FF0000"/>
                </a:solidFill>
              </a:rPr>
              <a:t>Style:</a:t>
            </a:r>
          </a:p>
          <a:p>
            <a:pPr marL="0" indent="0" algn="just">
              <a:buNone/>
            </a:pPr>
            <a:r>
              <a:rPr lang="en-US" dirty="0"/>
              <a:t>To write instructions that readers can understand and turn into effective action, </a:t>
            </a:r>
            <a:r>
              <a:rPr lang="en-US" b="1" dirty="0"/>
              <a:t>observe the following </a:t>
            </a:r>
            <a:r>
              <a:rPr lang="en-US" b="1" dirty="0" smtClean="0"/>
              <a:t>guidelines:</a:t>
            </a:r>
            <a:endParaRPr lang="en-US" b="1" dirty="0"/>
          </a:p>
          <a:p>
            <a:pPr marL="0" indent="0" algn="just">
              <a:buNone/>
            </a:pPr>
            <a:r>
              <a:rPr lang="en-US" dirty="0"/>
              <a:t>1. Choose verbs in the present tense and imperative mood. Imperatives are commands that have deleted the pronoun you.  </a:t>
            </a:r>
          </a:p>
          <a:p>
            <a:pPr marL="0" indent="0" algn="just">
              <a:buNone/>
            </a:pPr>
            <a:r>
              <a:rPr lang="en-US" dirty="0"/>
              <a:t>2. Write clear, short sentences in the active voice.</a:t>
            </a:r>
          </a:p>
          <a:p>
            <a:pPr marL="0" indent="0" algn="just">
              <a:buNone/>
            </a:pPr>
            <a:r>
              <a:rPr lang="en-US" dirty="0"/>
              <a:t>3. Use precise terms for measurements, distances, and times.</a:t>
            </a:r>
          </a:p>
          <a:p>
            <a:pPr marL="0" indent="0" algn="just">
              <a:buNone/>
            </a:pPr>
            <a:r>
              <a:rPr lang="en-US" dirty="0"/>
              <a:t>4. Include connective words as signposts.</a:t>
            </a:r>
          </a:p>
          <a:p>
            <a:pPr marL="0" indent="0" algn="just">
              <a:buNone/>
            </a:pPr>
            <a:r>
              <a:rPr lang="en-US" dirty="0"/>
              <a:t>5. Number each step when you present your instructions in a list.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18110"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03"/>
            <a:ext cx="10515600" cy="4351338"/>
          </a:xfrm>
        </p:spPr>
        <p:txBody>
          <a:bodyPr>
            <a:normAutofit/>
          </a:bodyPr>
          <a:lstStyle/>
          <a:p>
            <a:pPr marL="0" indent="0" algn="just">
              <a:buNone/>
            </a:pPr>
            <a:r>
              <a:rPr lang="en-US" b="1" dirty="0">
                <a:solidFill>
                  <a:srgbClr val="FF0000"/>
                </a:solidFill>
              </a:rPr>
              <a:t>7- Using Visuals Effectively in </a:t>
            </a:r>
            <a:r>
              <a:rPr lang="en-US" b="1" dirty="0" smtClean="0">
                <a:solidFill>
                  <a:srgbClr val="FF0000"/>
                </a:solidFill>
              </a:rPr>
              <a:t>Instructions:</a:t>
            </a:r>
            <a:endParaRPr lang="en-US" b="1" dirty="0">
              <a:solidFill>
                <a:srgbClr val="FF0000"/>
              </a:solidFill>
            </a:endParaRPr>
          </a:p>
          <a:p>
            <a:pPr marL="0" indent="0" algn="just">
              <a:buNone/>
            </a:pPr>
            <a:r>
              <a:rPr lang="en-US" dirty="0"/>
              <a:t>Readers welcome visuals in almost any set of instructions. Visuals will help your readers your get a job done more quickly and increase their confidence</a:t>
            </a:r>
            <a:r>
              <a:rPr lang="en-US" dirty="0" smtClean="0"/>
              <a:t>. </a:t>
            </a:r>
            <a:r>
              <a:rPr lang="en-US" b="1" dirty="0" smtClean="0"/>
              <a:t>A </a:t>
            </a:r>
            <a:r>
              <a:rPr lang="en-US" b="1" dirty="0"/>
              <a:t>visual can help </a:t>
            </a:r>
            <a:r>
              <a:rPr lang="en-US" b="1" dirty="0" smtClean="0"/>
              <a:t>users in:</a:t>
            </a:r>
            <a:endParaRPr lang="en-US" b="1" dirty="0"/>
          </a:p>
          <a:p>
            <a:pPr marL="0" indent="0" algn="just">
              <a:buNone/>
            </a:pPr>
            <a:r>
              <a:rPr lang="en-US" dirty="0"/>
              <a:t>■ locate parts, areas, and so on</a:t>
            </a:r>
          </a:p>
          <a:p>
            <a:pPr marL="0" indent="0" algn="just">
              <a:buNone/>
            </a:pPr>
            <a:r>
              <a:rPr lang="en-US" dirty="0"/>
              <a:t>■ identify the size and placement of </a:t>
            </a:r>
            <a:r>
              <a:rPr lang="en-US" dirty="0" smtClean="0"/>
              <a:t>parts</a:t>
            </a: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83424"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31802257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49009"/>
            <a:ext cx="10808224" cy="3930383"/>
          </a:xfrm>
        </p:spPr>
        <p:txBody>
          <a:bodyPr/>
          <a:lstStyle/>
          <a:p>
            <a:pPr marL="0" indent="0" algn="just">
              <a:buNone/>
            </a:pPr>
            <a:r>
              <a:rPr lang="en-US" dirty="0"/>
              <a:t>■ learn how to assemble parts effectively and easily</a:t>
            </a:r>
          </a:p>
          <a:p>
            <a:pPr marL="0" indent="0" algn="just">
              <a:buNone/>
            </a:pPr>
            <a:r>
              <a:rPr lang="en-US" dirty="0"/>
              <a:t>■ understand the right and wrong way to do something</a:t>
            </a:r>
          </a:p>
          <a:p>
            <a:pPr marL="0" indent="0" algn="just">
              <a:buNone/>
            </a:pPr>
            <a:r>
              <a:rPr lang="en-US" dirty="0"/>
              <a:t>■ identify possible sources of danger, injury, or malfunction</a:t>
            </a:r>
          </a:p>
          <a:p>
            <a:pPr marL="0" indent="0" algn="just">
              <a:buNone/>
            </a:pPr>
            <a:r>
              <a:rPr lang="en-US" dirty="0"/>
              <a:t>■ determine whether a problem is serious or minor</a:t>
            </a:r>
          </a:p>
          <a:p>
            <a:pPr marL="0" indent="0" algn="just">
              <a:buNone/>
            </a:pPr>
            <a:r>
              <a:rPr lang="en-US" dirty="0"/>
              <a:t>■ recognize and follow normal and safe limits/ranges</a:t>
            </a:r>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83424"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36504470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6867" y="1936274"/>
            <a:ext cx="11129554" cy="4351338"/>
          </a:xfrm>
        </p:spPr>
        <p:txBody>
          <a:bodyPr>
            <a:normAutofit/>
          </a:bodyPr>
          <a:lstStyle/>
          <a:p>
            <a:pPr marL="0" indent="0" algn="just">
              <a:buNone/>
            </a:pPr>
            <a:r>
              <a:rPr lang="en-US" dirty="0" smtClean="0">
                <a:solidFill>
                  <a:srgbClr val="FF0000"/>
                </a:solidFill>
              </a:rPr>
              <a:t>- Guidelines </a:t>
            </a:r>
            <a:r>
              <a:rPr lang="en-US" dirty="0">
                <a:solidFill>
                  <a:srgbClr val="FF0000"/>
                </a:solidFill>
              </a:rPr>
              <a:t>for Using Visuals in Instructions</a:t>
            </a:r>
          </a:p>
          <a:p>
            <a:pPr marL="0" indent="0" algn="just">
              <a:buNone/>
            </a:pPr>
            <a:r>
              <a:rPr lang="en-US" b="1" dirty="0"/>
              <a:t>Follow these guidelines to use visuals effectively in your instructions:</a:t>
            </a:r>
          </a:p>
          <a:p>
            <a:pPr marL="0" indent="0" algn="just">
              <a:buNone/>
            </a:pPr>
            <a:r>
              <a:rPr lang="en-US" dirty="0"/>
              <a:t>1. Set visuals off with white space so it is easy to find and read them.</a:t>
            </a:r>
          </a:p>
          <a:p>
            <a:pPr marL="0" indent="0" algn="just">
              <a:buNone/>
            </a:pPr>
            <a:r>
              <a:rPr lang="en-US" dirty="0"/>
              <a:t>2. Place each visual next to the step it illustrates, not on another page or buried at the bottom of the page.</a:t>
            </a:r>
          </a:p>
          <a:p>
            <a:pPr marL="0" indent="0" algn="just">
              <a:buNone/>
            </a:pPr>
            <a:r>
              <a:rPr lang="en-US" dirty="0"/>
              <a:t>3. Select a visual that is appropriate for your audience</a:t>
            </a:r>
            <a:r>
              <a:rPr lang="en-US" dirty="0" smtClean="0"/>
              <a:t>.</a:t>
            </a:r>
          </a:p>
          <a:p>
            <a:pPr marL="0" indent="0" algn="just">
              <a:buNone/>
            </a:pPr>
            <a:r>
              <a:rPr lang="en-US" dirty="0"/>
              <a:t>4. Assign each visual a number.</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96487" y="538485"/>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07054"/>
            <a:ext cx="10515600" cy="4351338"/>
          </a:xfrm>
        </p:spPr>
        <p:txBody>
          <a:bodyPr/>
          <a:lstStyle/>
          <a:p>
            <a:pPr marL="0" indent="0" algn="just">
              <a:buNone/>
            </a:pPr>
            <a:r>
              <a:rPr lang="en-US" dirty="0" smtClean="0"/>
              <a:t>5</a:t>
            </a:r>
            <a:r>
              <a:rPr lang="en-US" dirty="0"/>
              <a:t>. Make sure the visual looks like the object the user is trying to assemble, maintain, run, or repair. Don’t use a photo of a different model.</a:t>
            </a:r>
          </a:p>
          <a:p>
            <a:pPr marL="0" indent="0" algn="just">
              <a:buNone/>
            </a:pPr>
            <a:r>
              <a:rPr lang="en-US" dirty="0"/>
              <a:t>6. Always inform readers if a part is missing or reduced in your visual.</a:t>
            </a:r>
          </a:p>
          <a:p>
            <a:pPr marL="0" indent="0" algn="just">
              <a:buNone/>
            </a:pPr>
            <a:r>
              <a:rPr lang="en-US" dirty="0"/>
              <a:t>7. Where necessary, label or number parts of the visual.</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271501"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2612" y="1825625"/>
            <a:ext cx="11229456" cy="4351338"/>
          </a:xfrm>
        </p:spPr>
        <p:txBody>
          <a:bodyPr>
            <a:normAutofit/>
          </a:bodyPr>
          <a:lstStyle/>
          <a:p>
            <a:pPr marL="0" indent="0" algn="just">
              <a:buNone/>
            </a:pPr>
            <a:r>
              <a:rPr lang="en-US" b="1" dirty="0">
                <a:solidFill>
                  <a:srgbClr val="FF0000"/>
                </a:solidFill>
              </a:rPr>
              <a:t>8- The Five Parts of </a:t>
            </a:r>
            <a:r>
              <a:rPr lang="en-US" b="1" dirty="0" smtClean="0">
                <a:solidFill>
                  <a:srgbClr val="FF0000"/>
                </a:solidFill>
              </a:rPr>
              <a:t>Instructions:</a:t>
            </a:r>
          </a:p>
          <a:p>
            <a:pPr marL="0" indent="0" algn="just">
              <a:buNone/>
            </a:pPr>
            <a:r>
              <a:rPr lang="en-US" dirty="0"/>
              <a:t> a set of instructions generally contains five main parts: (1) an introduction; (2) a list of equipment and materials; (3) the actual steps to perform the process; (4) warnings, cautions, and notes; and (5) a conclusion (when necessary</a:t>
            </a:r>
            <a:r>
              <a:rPr lang="en-US" dirty="0" smtClean="0"/>
              <a:t>). </a:t>
            </a:r>
          </a:p>
          <a:p>
            <a:pPr marL="0" indent="0" algn="just">
              <a:buNone/>
            </a:pPr>
            <a:r>
              <a:rPr lang="en-US" dirty="0" smtClean="0">
                <a:solidFill>
                  <a:srgbClr val="FF0000"/>
                </a:solidFill>
              </a:rPr>
              <a:t>1- Introduction</a:t>
            </a:r>
            <a:endParaRPr lang="en-US" dirty="0">
              <a:solidFill>
                <a:srgbClr val="FF0000"/>
              </a:solidFill>
            </a:endParaRPr>
          </a:p>
          <a:p>
            <a:pPr marL="0" indent="0" algn="just">
              <a:buNone/>
            </a:pPr>
            <a:r>
              <a:rPr lang="en-US" dirty="0"/>
              <a:t>The function of your introduction is to provide readers with enough necessary background information to understand why and how your instructions work. An introduction must make readers feel comfortable and well prepared before they turn to the actual steps.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422612" y="385746"/>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36274"/>
            <a:ext cx="10515600" cy="4351338"/>
          </a:xfrm>
        </p:spPr>
        <p:txBody>
          <a:bodyPr/>
          <a:lstStyle/>
          <a:p>
            <a:pPr marL="0" indent="0" algn="just">
              <a:buNone/>
            </a:pPr>
            <a:r>
              <a:rPr lang="en-US" dirty="0" smtClean="0">
                <a:solidFill>
                  <a:srgbClr val="FF0000"/>
                </a:solidFill>
              </a:rPr>
              <a:t>- What </a:t>
            </a:r>
            <a:r>
              <a:rPr lang="en-US" dirty="0">
                <a:solidFill>
                  <a:srgbClr val="FF0000"/>
                </a:solidFill>
              </a:rPr>
              <a:t>to Include in an Introduction</a:t>
            </a:r>
          </a:p>
          <a:p>
            <a:pPr marL="0" indent="0" algn="just">
              <a:buNone/>
            </a:pPr>
            <a:r>
              <a:rPr lang="en-US" dirty="0"/>
              <a:t>1. State why the instructions are useful for a specific audience.</a:t>
            </a:r>
          </a:p>
          <a:p>
            <a:pPr marL="0" indent="0" algn="just">
              <a:buNone/>
            </a:pPr>
            <a:r>
              <a:rPr lang="en-US" dirty="0"/>
              <a:t>2. Indicate how a particular piece of equipment or process works.</a:t>
            </a:r>
          </a:p>
          <a:p>
            <a:pPr marL="0" indent="0" algn="just">
              <a:buNone/>
            </a:pPr>
            <a:r>
              <a:rPr lang="en-US" dirty="0"/>
              <a:t>3. Point out any safety measures or precautions a reader may need to be aware of.</a:t>
            </a:r>
          </a:p>
          <a:p>
            <a:pPr marL="0" indent="0" algn="just">
              <a:buNone/>
            </a:pPr>
            <a:r>
              <a:rPr lang="en-US" dirty="0"/>
              <a:t>4. Stress any advantages or benefits the reader will gain by performing the instructions.</a:t>
            </a:r>
          </a:p>
          <a:p>
            <a:pPr marL="0" indent="0" algn="just">
              <a:buNone/>
            </a:pPr>
            <a:r>
              <a:rPr lang="en-US" dirty="0"/>
              <a:t>5. Provide hyperlinks.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278921" y="398809"/>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27774962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825625"/>
            <a:ext cx="6178731" cy="4351338"/>
          </a:xfrm>
        </p:spPr>
        <p:txBody>
          <a:bodyPr>
            <a:normAutofit lnSpcReduction="10000"/>
          </a:bodyPr>
          <a:lstStyle/>
          <a:p>
            <a:pPr marL="0" indent="0" algn="just">
              <a:buNone/>
            </a:pPr>
            <a:r>
              <a:rPr lang="en-US" dirty="0" smtClean="0">
                <a:solidFill>
                  <a:srgbClr val="FF0000"/>
                </a:solidFill>
              </a:rPr>
              <a:t>2- List </a:t>
            </a:r>
            <a:r>
              <a:rPr lang="en-US" dirty="0">
                <a:solidFill>
                  <a:srgbClr val="FF0000"/>
                </a:solidFill>
              </a:rPr>
              <a:t>of Equipment and Materials</a:t>
            </a:r>
          </a:p>
          <a:p>
            <a:pPr marL="0" indent="0" algn="just">
              <a:buNone/>
            </a:pPr>
            <a:r>
              <a:rPr lang="en-US" dirty="0"/>
              <a:t>Clearly, some instructions, as in Figure 7.1, do not need to inform readers of all equipment or materials they will need. But when you do, make your list complete and clear.</a:t>
            </a:r>
          </a:p>
          <a:p>
            <a:pPr marL="0" indent="0" algn="just">
              <a:buNone/>
            </a:pPr>
            <a:r>
              <a:rPr lang="en-US" dirty="0" smtClean="0">
                <a:solidFill>
                  <a:srgbClr val="FF0000"/>
                </a:solidFill>
              </a:rPr>
              <a:t>3- Steps </a:t>
            </a:r>
            <a:r>
              <a:rPr lang="en-US" dirty="0">
                <a:solidFill>
                  <a:srgbClr val="FF0000"/>
                </a:solidFill>
              </a:rPr>
              <a:t>for Your Instructions</a:t>
            </a:r>
          </a:p>
          <a:p>
            <a:pPr marL="0" indent="0" algn="just">
              <a:buNone/>
            </a:pPr>
            <a:r>
              <a:rPr lang="en-US" dirty="0"/>
              <a:t>The heart of your instructions will consist of clearly distinguished steps that readers must follow to achieve the desired results.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18109" y="385746"/>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2" name="Picture 1"/>
          <p:cNvPicPr>
            <a:picLocks noChangeAspect="1"/>
          </p:cNvPicPr>
          <p:nvPr/>
        </p:nvPicPr>
        <p:blipFill>
          <a:blip r:embed="rId5"/>
          <a:stretch>
            <a:fillRect/>
          </a:stretch>
        </p:blipFill>
        <p:spPr>
          <a:xfrm>
            <a:off x="6991448" y="1671793"/>
            <a:ext cx="4850920" cy="4728554"/>
          </a:xfrm>
          <a:prstGeom prst="rect">
            <a:avLst/>
          </a:prstGeom>
        </p:spPr>
      </p:pic>
    </p:spTree>
    <p:extLst>
      <p:ext uri="{BB962C8B-B14F-4D97-AF65-F5344CB8AC3E}">
        <p14:creationId xmlns:p14="http://schemas.microsoft.com/office/powerpoint/2010/main" val="7312854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6952" y="1936274"/>
            <a:ext cx="10818223" cy="4351338"/>
          </a:xfrm>
        </p:spPr>
        <p:txBody>
          <a:bodyPr>
            <a:normAutofit/>
          </a:bodyPr>
          <a:lstStyle/>
          <a:p>
            <a:pPr marL="0" indent="0" algn="just">
              <a:buNone/>
            </a:pPr>
            <a:r>
              <a:rPr lang="en-US" dirty="0" smtClean="0">
                <a:solidFill>
                  <a:srgbClr val="FF0000"/>
                </a:solidFill>
              </a:rPr>
              <a:t>- Guidelines </a:t>
            </a:r>
            <a:r>
              <a:rPr lang="en-US" dirty="0">
                <a:solidFill>
                  <a:srgbClr val="FF0000"/>
                </a:solidFill>
              </a:rPr>
              <a:t>for Writing Steps</a:t>
            </a:r>
          </a:p>
          <a:p>
            <a:pPr marL="0" indent="0" algn="just">
              <a:buNone/>
            </a:pPr>
            <a:r>
              <a:rPr lang="en-US" dirty="0"/>
              <a:t>1. Put the steps in their correct order and number them.</a:t>
            </a:r>
          </a:p>
          <a:p>
            <a:pPr marL="0" indent="0" algn="just">
              <a:buNone/>
            </a:pPr>
            <a:r>
              <a:rPr lang="en-US" dirty="0"/>
              <a:t>2. Include only the right amount of information in each step.</a:t>
            </a:r>
          </a:p>
          <a:p>
            <a:pPr marL="0" indent="0" algn="just">
              <a:buNone/>
            </a:pPr>
            <a:r>
              <a:rPr lang="en-US" dirty="0"/>
              <a:t>3. Group closely related activities into one step.</a:t>
            </a:r>
          </a:p>
          <a:p>
            <a:pPr marL="0" indent="0" algn="just">
              <a:buNone/>
            </a:pPr>
            <a:r>
              <a:rPr lang="en-US" dirty="0"/>
              <a:t>4. Give the reader hints on how best to accomplish the procedure</a:t>
            </a:r>
            <a:r>
              <a:rPr lang="en-US" dirty="0" smtClean="0"/>
              <a:t>.</a:t>
            </a:r>
          </a:p>
          <a:p>
            <a:pPr marL="0" indent="0" algn="just">
              <a:buNone/>
            </a:pPr>
            <a:r>
              <a:rPr lang="en-US" dirty="0" smtClean="0"/>
              <a:t>5. State whether one step directly influences (or jeopardizes) the outcome of another.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435675"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39" y="1936274"/>
            <a:ext cx="10920549" cy="4351338"/>
          </a:xfrm>
        </p:spPr>
        <p:txBody>
          <a:bodyPr/>
          <a:lstStyle/>
          <a:p>
            <a:pPr marL="0" indent="0" algn="just">
              <a:buNone/>
            </a:pPr>
            <a:r>
              <a:rPr lang="en-US" dirty="0"/>
              <a:t>6. Where necessary, insert graphics to assist readers in carrying out the step.</a:t>
            </a:r>
          </a:p>
          <a:p>
            <a:pPr marL="0" indent="0" algn="just">
              <a:buNone/>
            </a:pPr>
            <a:r>
              <a:rPr lang="en-US" dirty="0"/>
              <a:t>7. Your instructions might be translated into an international reader’s language</a:t>
            </a:r>
            <a:r>
              <a:rPr lang="en-US" dirty="0" smtClean="0"/>
              <a:t>.</a:t>
            </a:r>
          </a:p>
          <a:p>
            <a:pPr marL="0" indent="0" algn="just">
              <a:buNone/>
            </a:pPr>
            <a:r>
              <a:rPr lang="en-US" dirty="0" smtClean="0">
                <a:solidFill>
                  <a:srgbClr val="FF0000"/>
                </a:solidFill>
              </a:rPr>
              <a:t>4- </a:t>
            </a:r>
            <a:r>
              <a:rPr lang="en-US" dirty="0">
                <a:solidFill>
                  <a:srgbClr val="FF0000"/>
                </a:solidFill>
              </a:rPr>
              <a:t>Warnings, Cautions, and Notes</a:t>
            </a:r>
          </a:p>
          <a:p>
            <a:pPr marL="0" indent="0" algn="just">
              <a:buNone/>
            </a:pPr>
            <a:r>
              <a:rPr lang="en-US" dirty="0"/>
              <a:t>At appropriate places in the steps of your instructions, you may have to stop the reader to issue a warning, a caution, or a note.</a:t>
            </a:r>
          </a:p>
          <a:p>
            <a:pPr marL="0" indent="0" algn="just">
              <a:buNone/>
            </a:pP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sp>
        <p:nvSpPr>
          <p:cNvPr id="6" name="TextBox 5"/>
          <p:cNvSpPr txBox="1"/>
          <p:nvPr/>
        </p:nvSpPr>
        <p:spPr>
          <a:xfrm>
            <a:off x="435675"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2181863" y="6400347"/>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2657757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4583" y="1825625"/>
            <a:ext cx="10609217" cy="4574722"/>
          </a:xfrm>
        </p:spPr>
        <p:txBody>
          <a:bodyPr>
            <a:normAutofit lnSpcReduction="10000"/>
          </a:bodyPr>
          <a:lstStyle/>
          <a:p>
            <a:pPr marL="0" indent="0" algn="just">
              <a:buNone/>
            </a:pPr>
            <a:r>
              <a:rPr lang="en-US" dirty="0" smtClean="0">
                <a:solidFill>
                  <a:srgbClr val="FF0000"/>
                </a:solidFill>
              </a:rPr>
              <a:t>Guidelines </a:t>
            </a:r>
            <a:r>
              <a:rPr lang="en-US" dirty="0">
                <a:solidFill>
                  <a:srgbClr val="FF0000"/>
                </a:solidFill>
              </a:rPr>
              <a:t>on Using Warnings, Cautions, and Notes</a:t>
            </a:r>
          </a:p>
          <a:p>
            <a:pPr marL="0" indent="0" algn="just">
              <a:buNone/>
            </a:pPr>
            <a:r>
              <a:rPr lang="en-US" dirty="0"/>
              <a:t>1. Do not regard warnings and cautions as optional.</a:t>
            </a:r>
          </a:p>
          <a:p>
            <a:pPr marL="0" indent="0" algn="just">
              <a:buNone/>
            </a:pPr>
            <a:r>
              <a:rPr lang="en-US" dirty="0"/>
              <a:t>2. Put warnings and cautions immediately before the step to which they pertain.</a:t>
            </a:r>
          </a:p>
          <a:p>
            <a:pPr marL="0" indent="0" algn="just">
              <a:buNone/>
            </a:pPr>
            <a:r>
              <a:rPr lang="en-US" dirty="0"/>
              <a:t>3. Put warnings and cautions in a distinctive format.</a:t>
            </a:r>
          </a:p>
          <a:p>
            <a:pPr marL="0" indent="0" algn="just">
              <a:buNone/>
            </a:pPr>
            <a:r>
              <a:rPr lang="en-US" dirty="0"/>
              <a:t>4. Include relevant explanations to help readers know what to watch out for and what precautions to take.</a:t>
            </a:r>
          </a:p>
          <a:p>
            <a:pPr marL="0" indent="0" algn="just">
              <a:buNone/>
            </a:pPr>
            <a:r>
              <a:rPr lang="en-US" dirty="0"/>
              <a:t>5. Do not include a warning or a caution just to emphasize a point.</a:t>
            </a:r>
          </a:p>
          <a:p>
            <a:pPr marL="0" indent="0" algn="just">
              <a:buNone/>
            </a:pPr>
            <a:r>
              <a:rPr lang="en-US" dirty="0"/>
              <a:t>6. Use notes only when the procedure calls for them and when they helpreaders.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448738" y="385746"/>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07053"/>
            <a:ext cx="10515600" cy="3972339"/>
          </a:xfrm>
        </p:spPr>
        <p:txBody>
          <a:bodyPr/>
          <a:lstStyle/>
          <a:p>
            <a:pPr marL="0" indent="0" algn="just">
              <a:buNone/>
            </a:pPr>
            <a:r>
              <a:rPr lang="en-US" dirty="0" smtClean="0">
                <a:solidFill>
                  <a:srgbClr val="FF0000"/>
                </a:solidFill>
              </a:rPr>
              <a:t>5- Conclusion</a:t>
            </a:r>
            <a:endParaRPr lang="en-US" dirty="0">
              <a:solidFill>
                <a:srgbClr val="FF0000"/>
              </a:solidFill>
            </a:endParaRPr>
          </a:p>
          <a:p>
            <a:pPr marL="0" indent="0" algn="just">
              <a:buNone/>
            </a:pPr>
            <a:r>
              <a:rPr lang="en-US" dirty="0"/>
              <a:t>Not every set of instructions requires a conclusion. </a:t>
            </a:r>
            <a:r>
              <a:rPr lang="en-US" dirty="0">
                <a:solidFill>
                  <a:srgbClr val="FF0000"/>
                </a:solidFill>
              </a:rPr>
              <a:t>For short </a:t>
            </a:r>
            <a:r>
              <a:rPr lang="en-US" dirty="0"/>
              <a:t>instructions containing only a few simple steps, such as those in </a:t>
            </a:r>
            <a:r>
              <a:rPr lang="en-US" dirty="0" smtClean="0"/>
              <a:t>Figure 7.1, </a:t>
            </a:r>
            <a:r>
              <a:rPr lang="en-US" dirty="0"/>
              <a:t>no conclusion is necessary. </a:t>
            </a:r>
            <a:r>
              <a:rPr lang="en-US" dirty="0">
                <a:solidFill>
                  <a:srgbClr val="FF0000"/>
                </a:solidFill>
              </a:rPr>
              <a:t>For longer, </a:t>
            </a:r>
            <a:r>
              <a:rPr lang="en-US" dirty="0"/>
              <a:t>more involved jobs, a conclusion can provide a succinct </a:t>
            </a:r>
            <a:r>
              <a:rPr lang="en-US" dirty="0" smtClean="0"/>
              <a:t>wrap up </a:t>
            </a:r>
            <a:r>
              <a:rPr lang="en-US" dirty="0"/>
              <a:t>of what the reader has done or end with a single sentence of congratulations, or reassure readers.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96487"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940139" y="6452598"/>
            <a:ext cx="9902229" cy="204838"/>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07054"/>
            <a:ext cx="10515600" cy="4351338"/>
          </a:xfrm>
        </p:spPr>
        <p:txBody>
          <a:bodyPr>
            <a:normAutofit/>
          </a:bodyPr>
          <a:lstStyle/>
          <a:p>
            <a:pPr marL="0" indent="0" algn="just">
              <a:buNone/>
            </a:pPr>
            <a:r>
              <a:rPr lang="en-US" b="1" dirty="0">
                <a:solidFill>
                  <a:srgbClr val="FF0000"/>
                </a:solidFill>
              </a:rPr>
              <a:t>9- Model of Full Set of </a:t>
            </a:r>
            <a:r>
              <a:rPr lang="en-US" b="1" dirty="0" smtClean="0">
                <a:solidFill>
                  <a:srgbClr val="FF0000"/>
                </a:solidFill>
              </a:rPr>
              <a:t>Instructions:</a:t>
            </a:r>
          </a:p>
          <a:p>
            <a:pPr marL="0" indent="0" algn="just">
              <a:buNone/>
            </a:pPr>
            <a:r>
              <a:rPr lang="en-US" dirty="0"/>
              <a:t>Study Figure 7.6, which is a set of instructions on setting up an Epson printer that includes the parts discussed in this chapter: an introduction; a list of materials; numbered steps; and warnings, cautions, and notes. Pay special attention to how the writer coordinates words with visuals to assist readers.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514052" y="42493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705522" y="1936273"/>
            <a:ext cx="5316455" cy="4360023"/>
          </a:xfrm>
          <a:prstGeom prst="rect">
            <a:avLst/>
          </a:prstGeom>
        </p:spPr>
      </p:pic>
      <p:pic>
        <p:nvPicPr>
          <p:cNvPr id="4" name="Picture 3"/>
          <p:cNvPicPr>
            <a:picLocks noChangeAspect="1"/>
          </p:cNvPicPr>
          <p:nvPr/>
        </p:nvPicPr>
        <p:blipFill>
          <a:blip r:embed="rId3"/>
          <a:stretch>
            <a:fillRect/>
          </a:stretch>
        </p:blipFill>
        <p:spPr>
          <a:xfrm>
            <a:off x="180061" y="213339"/>
            <a:ext cx="11472007" cy="1610200"/>
          </a:xfrm>
          <a:prstGeom prst="rect">
            <a:avLst/>
          </a:prstGeom>
        </p:spPr>
      </p:pic>
      <p:sp>
        <p:nvSpPr>
          <p:cNvPr id="5" name="TextBox 5"/>
          <p:cNvSpPr txBox="1"/>
          <p:nvPr/>
        </p:nvSpPr>
        <p:spPr>
          <a:xfrm>
            <a:off x="331173"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81863" y="6400347"/>
            <a:ext cx="9902229" cy="204838"/>
          </a:xfrm>
          <a:prstGeom prst="rect">
            <a:avLst/>
          </a:prstGeom>
        </p:spPr>
      </p:pic>
      <p:pic>
        <p:nvPicPr>
          <p:cNvPr id="10" name="Picture 9"/>
          <p:cNvPicPr>
            <a:picLocks noChangeAspect="1"/>
          </p:cNvPicPr>
          <p:nvPr/>
        </p:nvPicPr>
        <p:blipFill>
          <a:blip r:embed="rId6"/>
          <a:stretch>
            <a:fillRect/>
          </a:stretch>
        </p:blipFill>
        <p:spPr>
          <a:xfrm>
            <a:off x="6788206" y="1823539"/>
            <a:ext cx="4667920" cy="4361180"/>
          </a:xfrm>
          <a:prstGeom prst="rect">
            <a:avLst/>
          </a:prstGeom>
        </p:spPr>
      </p:pic>
    </p:spTree>
    <p:extLst>
      <p:ext uri="{BB962C8B-B14F-4D97-AF65-F5344CB8AC3E}">
        <p14:creationId xmlns:p14="http://schemas.microsoft.com/office/powerpoint/2010/main" val="42397191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18109" y="437997"/>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940139" y="6598968"/>
            <a:ext cx="9902229" cy="204838"/>
          </a:xfrm>
          <a:prstGeom prst="rect">
            <a:avLst/>
          </a:prstGeom>
        </p:spPr>
      </p:pic>
      <p:pic>
        <p:nvPicPr>
          <p:cNvPr id="2" name="Picture 1"/>
          <p:cNvPicPr>
            <a:picLocks noChangeAspect="1"/>
          </p:cNvPicPr>
          <p:nvPr/>
        </p:nvPicPr>
        <p:blipFill>
          <a:blip r:embed="rId5"/>
          <a:stretch>
            <a:fillRect/>
          </a:stretch>
        </p:blipFill>
        <p:spPr>
          <a:xfrm>
            <a:off x="836133" y="1751520"/>
            <a:ext cx="5224740" cy="4810796"/>
          </a:xfrm>
          <a:prstGeom prst="rect">
            <a:avLst/>
          </a:prstGeom>
        </p:spPr>
      </p:pic>
      <p:pic>
        <p:nvPicPr>
          <p:cNvPr id="10" name="Picture 9"/>
          <p:cNvPicPr>
            <a:picLocks noChangeAspect="1"/>
          </p:cNvPicPr>
          <p:nvPr/>
        </p:nvPicPr>
        <p:blipFill>
          <a:blip r:embed="rId6"/>
          <a:stretch>
            <a:fillRect/>
          </a:stretch>
        </p:blipFill>
        <p:spPr>
          <a:xfrm>
            <a:off x="6766392" y="1794389"/>
            <a:ext cx="4980826" cy="4725059"/>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551221" y="1823539"/>
            <a:ext cx="5653636" cy="4662163"/>
          </a:xfrm>
          <a:prstGeom prst="rect">
            <a:avLst/>
          </a:prstGeom>
        </p:spPr>
      </p:pic>
      <p:pic>
        <p:nvPicPr>
          <p:cNvPr id="4" name="Picture 3"/>
          <p:cNvPicPr>
            <a:picLocks noChangeAspect="1"/>
          </p:cNvPicPr>
          <p:nvPr/>
        </p:nvPicPr>
        <p:blipFill>
          <a:blip r:embed="rId3"/>
          <a:stretch>
            <a:fillRect/>
          </a:stretch>
        </p:blipFill>
        <p:spPr>
          <a:xfrm>
            <a:off x="130614" y="213339"/>
            <a:ext cx="11472007" cy="1610200"/>
          </a:xfrm>
          <a:prstGeom prst="rect">
            <a:avLst/>
          </a:prstGeom>
        </p:spPr>
      </p:pic>
      <p:sp>
        <p:nvSpPr>
          <p:cNvPr id="5" name="TextBox 5"/>
          <p:cNvSpPr txBox="1"/>
          <p:nvPr/>
        </p:nvSpPr>
        <p:spPr>
          <a:xfrm>
            <a:off x="370361"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1573575" y="6613012"/>
            <a:ext cx="9902229" cy="204838"/>
          </a:xfrm>
          <a:prstGeom prst="rect">
            <a:avLst/>
          </a:prstGeom>
        </p:spPr>
      </p:pic>
      <p:pic>
        <p:nvPicPr>
          <p:cNvPr id="10" name="Picture 9"/>
          <p:cNvPicPr>
            <a:picLocks noChangeAspect="1"/>
          </p:cNvPicPr>
          <p:nvPr/>
        </p:nvPicPr>
        <p:blipFill>
          <a:blip r:embed="rId6"/>
          <a:stretch>
            <a:fillRect/>
          </a:stretch>
        </p:blipFill>
        <p:spPr>
          <a:xfrm>
            <a:off x="7160336" y="1674906"/>
            <a:ext cx="4491732" cy="4810796"/>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83424"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607120" y="6671300"/>
            <a:ext cx="9902229" cy="204838"/>
          </a:xfrm>
          <a:prstGeom prst="rect">
            <a:avLst/>
          </a:prstGeom>
        </p:spPr>
      </p:pic>
      <p:pic>
        <p:nvPicPr>
          <p:cNvPr id="2" name="Picture 1"/>
          <p:cNvPicPr>
            <a:picLocks noChangeAspect="1"/>
          </p:cNvPicPr>
          <p:nvPr/>
        </p:nvPicPr>
        <p:blipFill>
          <a:blip r:embed="rId5"/>
          <a:stretch>
            <a:fillRect/>
          </a:stretch>
        </p:blipFill>
        <p:spPr>
          <a:xfrm>
            <a:off x="2338251" y="1555333"/>
            <a:ext cx="7707086" cy="4963218"/>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smtClean="0">
                <a:solidFill>
                  <a:srgbClr val="FF0000"/>
                </a:solidFill>
              </a:rPr>
              <a:t>10- </a:t>
            </a:r>
            <a:r>
              <a:rPr lang="en-US" b="1" dirty="0">
                <a:solidFill>
                  <a:srgbClr val="FF0000"/>
                </a:solidFill>
              </a:rPr>
              <a:t>Writing Procedures for Policies and </a:t>
            </a:r>
            <a:r>
              <a:rPr lang="en-US" b="1" dirty="0" smtClean="0">
                <a:solidFill>
                  <a:srgbClr val="FF0000"/>
                </a:solidFill>
              </a:rPr>
              <a:t>Regulations:</a:t>
            </a:r>
          </a:p>
          <a:p>
            <a:pPr marL="0" indent="0" algn="just">
              <a:buNone/>
            </a:pPr>
            <a:r>
              <a:rPr lang="en-US" dirty="0"/>
              <a:t>Up to this point, we have concentrated primarily on instructions dealing with how to put things together; how to install, repair, or use equipment; and how to alert readers to mechanical or even personal danger(s). But there is another similar type of writing that deals with guidelines for getting things done in the world of work— </a:t>
            </a:r>
            <a:r>
              <a:rPr lang="en-US" dirty="0">
                <a:solidFill>
                  <a:srgbClr val="FF0000"/>
                </a:solidFill>
              </a:rPr>
              <a:t>procedures.</a:t>
            </a:r>
            <a:r>
              <a:rPr lang="en-US" dirty="0"/>
              <a:t> These concern policies and regulations found in employee handbooks and other internal corporate communications, such as on websites, in memos, in e-mail messages, or on a company’s intranet (a private computer network).</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57298"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15913565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0080" y="1825625"/>
            <a:ext cx="10713720" cy="4574722"/>
          </a:xfrm>
        </p:spPr>
        <p:txBody>
          <a:bodyPr>
            <a:normAutofit/>
          </a:bodyPr>
          <a:lstStyle/>
          <a:p>
            <a:pPr marL="0" indent="0" algn="just">
              <a:buNone/>
            </a:pPr>
            <a:r>
              <a:rPr lang="en-US" dirty="0">
                <a:solidFill>
                  <a:srgbClr val="FF0000"/>
                </a:solidFill>
              </a:rPr>
              <a:t>Some Examples of Procedures</a:t>
            </a:r>
          </a:p>
          <a:p>
            <a:pPr marL="0" indent="0" algn="just">
              <a:buNone/>
            </a:pPr>
            <a:r>
              <a:rPr lang="en-US" b="1" dirty="0"/>
              <a:t>Procedures deal with a wide range of “how-to” activities within an organization, including the following:</a:t>
            </a:r>
          </a:p>
          <a:p>
            <a:pPr marL="0" indent="0" algn="just">
              <a:buNone/>
            </a:pPr>
            <a:r>
              <a:rPr lang="en-US" dirty="0"/>
              <a:t>■ accessing a company file or database</a:t>
            </a:r>
          </a:p>
          <a:p>
            <a:pPr marL="0" indent="0" algn="just">
              <a:buNone/>
            </a:pPr>
            <a:r>
              <a:rPr lang="en-US" dirty="0"/>
              <a:t>■ preparing for an audit, a transition, a merger</a:t>
            </a:r>
          </a:p>
          <a:p>
            <a:pPr marL="0" indent="0" algn="just">
              <a:buNone/>
            </a:pPr>
            <a:r>
              <a:rPr lang="en-US" dirty="0"/>
              <a:t>■ applying for family or medical leave</a:t>
            </a:r>
          </a:p>
          <a:p>
            <a:pPr marL="0" indent="0" algn="just">
              <a:buNone/>
            </a:pPr>
            <a:r>
              <a:rPr lang="en-US" dirty="0"/>
              <a:t>■ dressing professionally at work or at a job site</a:t>
            </a:r>
          </a:p>
          <a:p>
            <a:pPr marL="0" indent="0" algn="just">
              <a:buNone/>
            </a:pPr>
            <a:r>
              <a:rPr lang="en-US" dirty="0"/>
              <a:t>■ submitting and routing </a:t>
            </a:r>
            <a:r>
              <a:rPr lang="en-US" dirty="0" smtClean="0"/>
              <a:t>information</a:t>
            </a:r>
          </a:p>
          <a:p>
            <a:pPr marL="0" indent="0" algn="just">
              <a:buNone/>
            </a:pPr>
            <a:r>
              <a:rPr lang="en-US" dirty="0"/>
              <a:t>■ reserving a company vehicle or facility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83423" y="437997"/>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6834" y="1936274"/>
            <a:ext cx="10562610" cy="4351338"/>
          </a:xfrm>
        </p:spPr>
        <p:txBody>
          <a:bodyPr>
            <a:normAutofit/>
          </a:bodyPr>
          <a:lstStyle/>
          <a:p>
            <a:pPr marL="0" indent="0" algn="just">
              <a:buNone/>
            </a:pPr>
            <a:r>
              <a:rPr lang="en-US" dirty="0" smtClean="0"/>
              <a:t>■ </a:t>
            </a:r>
            <a:r>
              <a:rPr lang="en-US" dirty="0"/>
              <a:t>taking advantage of telecommuting options</a:t>
            </a:r>
          </a:p>
          <a:p>
            <a:pPr marL="0" indent="0" algn="just">
              <a:buNone/>
            </a:pPr>
            <a:r>
              <a:rPr lang="en-US" dirty="0"/>
              <a:t>■ filing a work-related grievance</a:t>
            </a:r>
          </a:p>
          <a:p>
            <a:pPr marL="0" indent="0" algn="just">
              <a:buNone/>
            </a:pPr>
            <a:r>
              <a:rPr lang="en-US" dirty="0"/>
              <a:t>■ requesting travel expense reimbursement</a:t>
            </a:r>
          </a:p>
          <a:p>
            <a:pPr marL="0" indent="0" algn="just">
              <a:buNone/>
            </a:pPr>
            <a:r>
              <a:rPr lang="en-US" dirty="0"/>
              <a:t>■ seeking safety in case of a fire, flood, spill or other emergency</a:t>
            </a:r>
          </a:p>
          <a:p>
            <a:pPr marL="0" indent="0" algn="just">
              <a:buNone/>
            </a:pPr>
            <a:r>
              <a:rPr lang="en-US" dirty="0"/>
              <a:t>■ fulfilling promotion requirements</a:t>
            </a:r>
          </a:p>
          <a:p>
            <a:pPr marL="0" indent="0" algn="just">
              <a:buNone/>
            </a:pPr>
            <a:r>
              <a:rPr lang="en-US" dirty="0"/>
              <a:t>■ applying for a disability accommodation</a:t>
            </a:r>
          </a:p>
          <a:p>
            <a:pPr marL="0" indent="0" algn="just">
              <a:buNone/>
            </a:pPr>
            <a:r>
              <a:rPr lang="en-US" dirty="0"/>
              <a:t>■ requesting a transfer within a company</a:t>
            </a:r>
          </a:p>
          <a:p>
            <a:pPr marL="0" indent="0" algn="just">
              <a:buNone/>
            </a:pPr>
            <a:r>
              <a:rPr lang="en-US" dirty="0"/>
              <a:t>■ using company e-mail</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70361"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1936274"/>
            <a:ext cx="11077302" cy="4351338"/>
          </a:xfrm>
        </p:spPr>
        <p:txBody>
          <a:bodyPr>
            <a:normAutofit/>
          </a:bodyPr>
          <a:lstStyle/>
          <a:p>
            <a:pPr marL="0" indent="0" algn="just">
              <a:buNone/>
            </a:pPr>
            <a:r>
              <a:rPr lang="en-US" b="1" dirty="0">
                <a:solidFill>
                  <a:srgbClr val="FF0000"/>
                </a:solidFill>
              </a:rPr>
              <a:t>11- Some Final </a:t>
            </a:r>
            <a:r>
              <a:rPr lang="en-US" b="1" dirty="0" smtClean="0">
                <a:solidFill>
                  <a:srgbClr val="FF0000"/>
                </a:solidFill>
              </a:rPr>
              <a:t>Advice:</a:t>
            </a:r>
            <a:endParaRPr lang="en-US" b="1" dirty="0">
              <a:solidFill>
                <a:srgbClr val="FF0000"/>
              </a:solidFill>
            </a:endParaRPr>
          </a:p>
          <a:p>
            <a:pPr marL="0" indent="0" algn="just">
              <a:buNone/>
            </a:pPr>
            <a:r>
              <a:rPr lang="en-US" dirty="0"/>
              <a:t>Perhaps the most important piece of advice to leave you with is this: Do not take anything for granted when you have to write a set of instructions or procedures. It is wrong and on occasion dangerous to assume that your readers have performed the procedure before, that they will automatically supply missing or “obvious” information, that they will easily anticipate your next step or know what is expected of them at work without being informed. No one ever complained that a set of instructions or procedures was too clear or too easy to follow.</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474864" y="42493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5771606" cy="4351338"/>
          </a:xfrm>
        </p:spPr>
        <p:txBody>
          <a:bodyPr>
            <a:normAutofit/>
          </a:bodyPr>
          <a:lstStyle/>
          <a:p>
            <a:pPr marL="0" indent="0">
              <a:buNone/>
            </a:pPr>
            <a:r>
              <a:rPr lang="en-US" b="1" dirty="0"/>
              <a:t>References: </a:t>
            </a:r>
          </a:p>
          <a:p>
            <a:pPr marL="0" indent="0">
              <a:buNone/>
            </a:pPr>
            <a:endParaRPr lang="en-US" dirty="0"/>
          </a:p>
          <a:p>
            <a:pPr marL="0" indent="0">
              <a:buNone/>
            </a:pPr>
            <a:r>
              <a:rPr lang="en-US" dirty="0"/>
              <a:t>Successful Writing</a:t>
            </a:r>
            <a:r>
              <a:rPr lang="ar-EG" dirty="0"/>
              <a:t> </a:t>
            </a:r>
            <a:r>
              <a:rPr lang="en-US" dirty="0"/>
              <a:t>at Work, Concise </a:t>
            </a:r>
            <a:r>
              <a:rPr lang="en-US" dirty="0" smtClean="0"/>
              <a:t>Third Edition</a:t>
            </a:r>
            <a:r>
              <a:rPr lang="en-US" dirty="0"/>
              <a:t>, </a:t>
            </a:r>
            <a:endParaRPr lang="ar-EG" dirty="0"/>
          </a:p>
          <a:p>
            <a:pPr marL="0" indent="0">
              <a:buNone/>
            </a:pPr>
            <a:r>
              <a:rPr lang="en-US" dirty="0"/>
              <a:t>By: Philip C. Kolin</a:t>
            </a:r>
          </a:p>
          <a:p>
            <a:pPr marL="0" indent="0">
              <a:buNone/>
            </a:pPr>
            <a:r>
              <a:rPr lang="en-US" dirty="0"/>
              <a:t>University of Southern Mississippi</a:t>
            </a:r>
            <a:endParaRPr lang="ar-EG" dirty="0"/>
          </a:p>
          <a:p>
            <a:pPr marL="0" indent="0">
              <a:buNone/>
            </a:pPr>
            <a:endParaRPr lang="ar-EG" b="1" i="1" dirty="0"/>
          </a:p>
          <a:p>
            <a:pPr marL="0" indent="0">
              <a:buNone/>
            </a:pPr>
            <a:r>
              <a:rPr lang="en-US" b="1" dirty="0"/>
              <a:t>Chapter </a:t>
            </a:r>
            <a:r>
              <a:rPr lang="en-US" b="1" dirty="0" smtClean="0"/>
              <a:t>7</a:t>
            </a:r>
            <a:endParaRPr lang="ar-EG"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77360" y="6574332"/>
            <a:ext cx="9902229" cy="204838"/>
          </a:xfrm>
          <a:prstGeom prst="rect">
            <a:avLst/>
          </a:prstGeom>
        </p:spPr>
      </p:pic>
      <p:pic>
        <p:nvPicPr>
          <p:cNvPr id="10" name="Picture 9"/>
          <p:cNvPicPr>
            <a:picLocks noChangeAspect="1"/>
          </p:cNvPicPr>
          <p:nvPr/>
        </p:nvPicPr>
        <p:blipFill>
          <a:blip r:embed="rId5"/>
          <a:stretch>
            <a:fillRect/>
          </a:stretch>
        </p:blipFill>
        <p:spPr>
          <a:xfrm>
            <a:off x="6609806" y="1574831"/>
            <a:ext cx="5137412" cy="4708403"/>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841</TotalTime>
  <Words>2684</Words>
  <Application>Microsoft Office PowerPoint</Application>
  <PresentationFormat>Widescreen</PresentationFormat>
  <Paragraphs>247</Paragraphs>
  <Slides>38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HP</cp:lastModifiedBy>
  <cp:revision>73</cp:revision>
  <dcterms:created xsi:type="dcterms:W3CDTF">2021-08-03T13:03:26Z</dcterms:created>
  <dcterms:modified xsi:type="dcterms:W3CDTF">2022-05-23T15:50:35Z</dcterms:modified>
</cp:coreProperties>
</file>