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p:sldMasterIdLst>
    <p:sldMasterId id="2147483648" r:id="rId1"/>
  </p:sldMasterIdLst>
  <p:notesMasterIdLst>
    <p:notesMasterId r:id="rId45"/>
  </p:notesMasterIdLst>
  <p:sldIdLst>
    <p:sldId id="281" r:id="rId2"/>
    <p:sldId id="299" r:id="rId3"/>
    <p:sldId id="516" r:id="rId4"/>
    <p:sldId id="398" r:id="rId5"/>
    <p:sldId id="517" r:id="rId6"/>
    <p:sldId id="521" r:id="rId7"/>
    <p:sldId id="525" r:id="rId8"/>
    <p:sldId id="526" r:id="rId9"/>
    <p:sldId id="527" r:id="rId10"/>
    <p:sldId id="528" r:id="rId11"/>
    <p:sldId id="529" r:id="rId12"/>
    <p:sldId id="530" r:id="rId13"/>
    <p:sldId id="522" r:id="rId14"/>
    <p:sldId id="523" r:id="rId15"/>
    <p:sldId id="524" r:id="rId16"/>
    <p:sldId id="518" r:id="rId17"/>
    <p:sldId id="519" r:id="rId18"/>
    <p:sldId id="531" r:id="rId19"/>
    <p:sldId id="532" r:id="rId20"/>
    <p:sldId id="533" r:id="rId21"/>
    <p:sldId id="534" r:id="rId22"/>
    <p:sldId id="535" r:id="rId23"/>
    <p:sldId id="536" r:id="rId24"/>
    <p:sldId id="538" r:id="rId25"/>
    <p:sldId id="539" r:id="rId26"/>
    <p:sldId id="520" r:id="rId27"/>
    <p:sldId id="399" r:id="rId28"/>
    <p:sldId id="548" r:id="rId29"/>
    <p:sldId id="540" r:id="rId30"/>
    <p:sldId id="541" r:id="rId31"/>
    <p:sldId id="542" r:id="rId32"/>
    <p:sldId id="543" r:id="rId33"/>
    <p:sldId id="545" r:id="rId34"/>
    <p:sldId id="546" r:id="rId35"/>
    <p:sldId id="549" r:id="rId36"/>
    <p:sldId id="550" r:id="rId37"/>
    <p:sldId id="551" r:id="rId38"/>
    <p:sldId id="556" r:id="rId39"/>
    <p:sldId id="558" r:id="rId40"/>
    <p:sldId id="559" r:id="rId41"/>
    <p:sldId id="553" r:id="rId42"/>
    <p:sldId id="555" r:id="rId43"/>
    <p:sldId id="448"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4" d="100"/>
          <a:sy n="84" d="100"/>
        </p:scale>
        <p:origin x="581" y="8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9CED96-068A-4274-8614-CE8858D45159}" type="datetimeFigureOut">
              <a:rPr lang="fr-FR" smtClean="0"/>
              <a:t>20/10/2022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9DBC96-224C-4F47-B1D0-6020CB55D1D9}" type="slidenum">
              <a:rPr lang="fr-FR" smtClean="0"/>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extLst>
      <p:ext uri="{BB962C8B-B14F-4D97-AF65-F5344CB8AC3E}">
        <p14:creationId xmlns:p14="http://schemas.microsoft.com/office/powerpoint/2010/main" val="35645099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extLst>
      <p:ext uri="{BB962C8B-B14F-4D97-AF65-F5344CB8AC3E}">
        <p14:creationId xmlns:p14="http://schemas.microsoft.com/office/powerpoint/2010/main" val="413926673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extLst>
      <p:ext uri="{BB962C8B-B14F-4D97-AF65-F5344CB8AC3E}">
        <p14:creationId xmlns:p14="http://schemas.microsoft.com/office/powerpoint/2010/main" val="188857658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10/20/2022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‹N°›</a:t>
            </a:fld>
            <a:endParaRPr lang="en-US"/>
          </a:p>
        </p:txBody>
      </p:sp>
    </p:spTree>
  </p:cSld>
  <p:clrMapOvr>
    <a:masterClrMapping/>
  </p:clrMapOvr>
  <p:hf hd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‹N°›</a:t>
            </a:fld>
            <a:endParaRPr lang="en-US"/>
          </a:p>
        </p:txBody>
      </p:sp>
    </p:spTree>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‹N°›</a:t>
            </a:fld>
            <a:endParaRPr lang="en-US"/>
          </a:p>
        </p:txBody>
      </p:sp>
    </p:spTree>
  </p:cSld>
  <p:clrMapOvr>
    <a:masterClrMapping/>
  </p:clrMapOvr>
  <p:hf hd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10/20/2022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‹N°›</a:t>
            </a:fld>
            <a:endParaRPr lang="en-US"/>
          </a:p>
        </p:txBody>
      </p:sp>
    </p:spTree>
  </p:cSld>
  <p:clrMapOvr>
    <a:masterClrMapping/>
  </p:clrMapOvr>
  <p:hf hd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10/20/2022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‹N°›</a:t>
            </a:fld>
            <a:endParaRPr lang="en-US"/>
          </a:p>
        </p:txBody>
      </p:sp>
    </p:spTree>
  </p:cSld>
  <p:clrMapOvr>
    <a:masterClrMapping/>
  </p:clrMapOvr>
  <p:hf hd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10/20/2022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‹N°›</a:t>
            </a:fld>
            <a:endParaRPr lang="en-US"/>
          </a:p>
        </p:txBody>
      </p:sp>
    </p:spTree>
  </p:cSld>
  <p:clrMapOvr>
    <a:masterClrMapping/>
  </p:clrMapOvr>
  <p:hf hd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10/20/2022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‹N°›</a:t>
            </a:fld>
            <a:endParaRPr lang="en-US"/>
          </a:p>
        </p:txBody>
      </p:sp>
    </p:spTree>
  </p:cSld>
  <p:clrMapOvr>
    <a:masterClrMapping/>
  </p:clrMapOvr>
  <p:hf hd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‹N°›</a:t>
            </a:fld>
            <a:endParaRPr lang="en-US"/>
          </a:p>
        </p:txBody>
      </p:sp>
    </p:spTree>
  </p:cSld>
  <p:clrMapOvr>
    <a:masterClrMapping/>
  </p:clrMapOvr>
  <p:hf hd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‹N°›</a:t>
            </a:fld>
            <a:endParaRPr lang="en-US"/>
          </a:p>
        </p:txBody>
      </p:sp>
    </p:spTree>
  </p:cSld>
  <p:clrMapOvr>
    <a:masterClrMapping/>
  </p:clrMapOvr>
  <p:hf hd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‹N°›</a:t>
            </a:fld>
            <a:endParaRPr lang="en-US"/>
          </a:p>
        </p:txBody>
      </p:sp>
    </p:spTree>
  </p:cSld>
  <p:clrMapOvr>
    <a:masterClrMapping/>
  </p:clrMapOvr>
  <p:hf hd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‹N°›</a:t>
            </a:fld>
            <a:endParaRPr lang="en-US"/>
          </a:p>
        </p:txBody>
      </p:sp>
    </p:spTree>
  </p:cSld>
  <p:clrMapOvr>
    <a:masterClrMapping/>
  </p:clrMapOvr>
  <p:hf hd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10/20/2022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‹N°›</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2.emf"/></Relationships>
</file>

<file path=ppt/slides/_rels/slide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0.emf"/></Relationships>
</file>

<file path=ppt/slides/_rels/slide3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0.emf"/></Relationships>
</file>

<file path=ppt/slides/_rels/slide3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2.emf"/></Relationships>
</file>

<file path=ppt/slides/_rels/slide3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0.emf"/></Relationships>
</file>

<file path=ppt/slides/_rels/slide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0.emf"/></Relationships>
</file>

<file path=ppt/slides/_rels/slide3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20.xml"/><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2.emf"/></Relationships>
</file>

<file path=ppt/slides/_rels/slide3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21.xml"/><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2.emf"/></Relationships>
</file>

<file path=ppt/slides/_rels/slide4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22.xml"/><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12.emf"/></Relationships>
</file>

<file path=ppt/slides/_rels/slide4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3.emf"/><Relationship Id="rId4" Type="http://schemas.openxmlformats.org/officeDocument/2006/relationships/image" Target="../media/image10.emf"/></Relationships>
</file>

<file path=ppt/slides/_rels/slide4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3.emf"/><Relationship Id="rId4" Type="http://schemas.openxmlformats.org/officeDocument/2006/relationships/image" Target="../media/image10.emf"/></Relationships>
</file>

<file path=ppt/slides/_rels/slide43.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82127"/>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a:fillRect/>
          </a:stretch>
        </p:blipFill>
        <p:spPr>
          <a:xfrm>
            <a:off x="0" y="4199708"/>
            <a:ext cx="12200709" cy="2688772"/>
          </a:xfrm>
          <a:prstGeom prst="rect">
            <a:avLst/>
          </a:prstGeom>
        </p:spPr>
      </p:pic>
      <p:pic>
        <p:nvPicPr>
          <p:cNvPr id="6" name="Picture 5"/>
          <p:cNvPicPr>
            <a:picLocks noChangeAspect="1"/>
          </p:cNvPicPr>
          <p:nvPr/>
        </p:nvPicPr>
        <p:blipFill>
          <a:blip r:embed="rId5"/>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714451" cy="1972334"/>
          </a:xfrm>
          <a:prstGeom prst="rect">
            <a:avLst/>
          </a:prstGeom>
        </p:spPr>
      </p:pic>
      <p:pic>
        <p:nvPicPr>
          <p:cNvPr id="13" name="Picture 12"/>
          <p:cNvPicPr>
            <a:picLocks noChangeAspect="1"/>
          </p:cNvPicPr>
          <p:nvPr/>
        </p:nvPicPr>
        <p:blipFill>
          <a:blip r:embed="rId7"/>
          <a:stretch>
            <a:fillRect/>
          </a:stretch>
        </p:blipFill>
        <p:spPr>
          <a:xfrm>
            <a:off x="5015865" y="3125470"/>
            <a:ext cx="5258435" cy="2209800"/>
          </a:xfrm>
          <a:prstGeom prst="rect">
            <a:avLst/>
          </a:prstGeom>
        </p:spPr>
      </p:pic>
      <p:sp>
        <p:nvSpPr>
          <p:cNvPr id="14" name="TextBox 13"/>
          <p:cNvSpPr txBox="1"/>
          <p:nvPr/>
        </p:nvSpPr>
        <p:spPr>
          <a:xfrm>
            <a:off x="474133" y="715791"/>
            <a:ext cx="4900295" cy="209169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a:t>
            </a:r>
            <a:r>
              <a:rPr lang="fr-FR" altLang="en-US" sz="2800" dirty="0">
                <a:solidFill>
                  <a:schemeClr val="bg1"/>
                </a:solidFill>
                <a:latin typeface="Tajawal Medium" panose="00000600000000000000" pitchFamily="2" charset="-78"/>
                <a:cs typeface="Tajawal Medium" panose="00000600000000000000" pitchFamily="2" charset="-78"/>
              </a:rPr>
              <a:t>Monitoring Course</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rgbClr val="FF0000"/>
                </a:solidFill>
                <a:latin typeface="Tajawal Medium" panose="00000600000000000000" pitchFamily="2" charset="-78"/>
                <a:cs typeface="Tajawal Medium" panose="00000600000000000000" pitchFamily="2" charset="-78"/>
              </a:rPr>
              <a:t>Prepared </a:t>
            </a:r>
            <a:r>
              <a:rPr lang="fr-FR" altLang="en-US" sz="2800" dirty="0">
                <a:solidFill>
                  <a:srgbClr val="FF0000"/>
                </a:solidFill>
                <a:latin typeface="Tajawal Medium" panose="00000600000000000000" pitchFamily="2" charset="-78"/>
                <a:cs typeface="Tajawal Medium" panose="00000600000000000000" pitchFamily="2" charset="-78"/>
              </a:rPr>
              <a:t>&amp; presented </a:t>
            </a:r>
            <a:r>
              <a:rPr lang="en-US" sz="2800" dirty="0">
                <a:solidFill>
                  <a:srgbClr val="FF0000"/>
                </a:solidFill>
                <a:latin typeface="Tajawal Medium" panose="00000600000000000000" pitchFamily="2" charset="-78"/>
                <a:cs typeface="Tajawal Medium" panose="00000600000000000000" pitchFamily="2" charset="-78"/>
              </a:rPr>
              <a:t>by</a:t>
            </a:r>
            <a:r>
              <a:rPr lang="fr-FR" altLang="en-US" sz="2800" dirty="0">
                <a:solidFill>
                  <a:srgbClr val="FF0000"/>
                </a:solidFill>
                <a:latin typeface="Tajawal Medium" panose="00000600000000000000" pitchFamily="2" charset="-78"/>
                <a:cs typeface="Tajawal Medium" panose="00000600000000000000" pitchFamily="2" charset="-78"/>
              </a:rPr>
              <a:t>:</a:t>
            </a:r>
          </a:p>
          <a:p>
            <a:r>
              <a:rPr lang="fr-FR" altLang="en-US" sz="2800" dirty="0">
                <a:solidFill>
                  <a:srgbClr val="FF0000"/>
                </a:solidFill>
                <a:latin typeface="Tajawal Medium" panose="00000600000000000000" pitchFamily="2" charset="-78"/>
                <a:cs typeface="Tajawal Medium" panose="00000600000000000000" pitchFamily="2" charset="-78"/>
              </a:rPr>
              <a:t>     </a:t>
            </a:r>
            <a:r>
              <a:rPr lang="en-US" sz="2800" dirty="0">
                <a:solidFill>
                  <a:srgbClr val="FF0000"/>
                </a:solidFill>
                <a:latin typeface="Tajawal Medium" panose="00000600000000000000" pitchFamily="2" charset="-78"/>
                <a:cs typeface="Tajawal Medium" panose="00000600000000000000" pitchFamily="2" charset="-78"/>
              </a:rPr>
              <a:t>Dr. </a:t>
            </a:r>
            <a:r>
              <a:rPr lang="fr-FR" altLang="en-US" sz="2800" dirty="0">
                <a:solidFill>
                  <a:srgbClr val="FF0000"/>
                </a:solidFill>
                <a:latin typeface="Tajawal Medium" panose="00000600000000000000" pitchFamily="2" charset="-78"/>
                <a:cs typeface="Tajawal Medium" panose="00000600000000000000" pitchFamily="2" charset="-78"/>
              </a:rPr>
              <a:t>Dhouha Melliti</a:t>
            </a:r>
            <a:endParaRPr lang="fr-FR" altLang="en-US" sz="2800" dirty="0">
              <a:solidFill>
                <a:srgbClr val="C00000"/>
              </a:solidFill>
              <a:latin typeface="Tajawal Medium" panose="00000600000000000000" pitchFamily="2" charset="-78"/>
              <a:cs typeface="Tajawal Medium" panose="00000600000000000000" pitchFamily="2" charset="-78"/>
            </a:endParaRPr>
          </a:p>
          <a:p>
            <a:pPr algn="ctr"/>
            <a:r>
              <a:rPr lang="fr-FR" altLang="en-US" dirty="0">
                <a:solidFill>
                  <a:srgbClr val="C00000"/>
                </a:solidFill>
                <a:highlight>
                  <a:srgbClr val="00FFFF"/>
                </a:highlight>
                <a:latin typeface="Tajawal Medium" panose="00000600000000000000" pitchFamily="2" charset="-78"/>
                <a:cs typeface="Tajawal Medium" panose="00000600000000000000" pitchFamily="2" charset="-78"/>
              </a:rPr>
              <a:t>2022-2023</a:t>
            </a:r>
            <a:endParaRPr lang="en-US" sz="2800" dirty="0">
              <a:solidFill>
                <a:srgbClr val="C00000"/>
              </a:solidFill>
              <a:latin typeface="Tajawal Medium" panose="00000600000000000000" pitchFamily="2" charset="-78"/>
              <a:cs typeface="Tajawal Medium" panose="00000600000000000000" pitchFamily="2" charset="-78"/>
            </a:endParaRPr>
          </a:p>
          <a:p>
            <a:endParaRPr lang="en-US" sz="2800" dirty="0">
              <a:solidFill>
                <a:srgbClr val="C00000"/>
              </a:solidFill>
              <a:latin typeface="Tajawal Medium" panose="00000600000000000000" pitchFamily="2" charset="-78"/>
              <a:cs typeface="Tajawal Medium" panose="00000600000000000000" pitchFamily="2" charset="-78"/>
            </a:endParaRPr>
          </a:p>
        </p:txBody>
      </p:sp>
      <p:sp>
        <p:nvSpPr>
          <p:cNvPr id="5" name="TextBox 15"/>
          <p:cNvSpPr txBox="1"/>
          <p:nvPr/>
        </p:nvSpPr>
        <p:spPr>
          <a:xfrm>
            <a:off x="5223510" y="3096260"/>
            <a:ext cx="5207000" cy="2245360"/>
          </a:xfrm>
          <a:prstGeom prst="rect">
            <a:avLst/>
          </a:prstGeom>
          <a:noFill/>
        </p:spPr>
        <p:txBody>
          <a:bodyPr wrap="square" rtlCol="0">
            <a:spAutoFit/>
          </a:bodyPr>
          <a:lstStyle/>
          <a:p>
            <a:pPr algn="ctr"/>
            <a:r>
              <a:rPr lang="fr-FR" altLang="en-US" sz="2800" b="1" dirty="0">
                <a:solidFill>
                  <a:schemeClr val="bg1"/>
                </a:solidFill>
                <a:latin typeface="Tajawal Medium" panose="00000600000000000000" pitchFamily="2" charset="-78"/>
                <a:cs typeface="Tajawal Medium" panose="00000600000000000000" pitchFamily="2" charset="-78"/>
              </a:rPr>
              <a:t>Lecture 02</a:t>
            </a:r>
            <a:r>
              <a:rPr lang="fr-FR" altLang="en-US" sz="2800" dirty="0">
                <a:solidFill>
                  <a:schemeClr val="bg1"/>
                </a:solidFill>
                <a:latin typeface="Tajawal Medium" panose="00000600000000000000" pitchFamily="2" charset="-78"/>
                <a:cs typeface="Tajawal Medium" panose="00000600000000000000" pitchFamily="2" charset="-78"/>
              </a:rPr>
              <a:t>: </a:t>
            </a:r>
            <a:r>
              <a:rPr lang="fr-FR" altLang="en-US" sz="2400" b="1" u="sng" dirty="0">
                <a:solidFill>
                  <a:schemeClr val="accent4">
                    <a:lumMod val="40000"/>
                    <a:lumOff val="60000"/>
                  </a:schemeClr>
                </a:solidFill>
                <a:latin typeface="Tajawal Medium" panose="00000600000000000000" pitchFamily="2" charset="-78"/>
                <a:cs typeface="Tajawal Medium" panose="00000600000000000000" pitchFamily="2" charset="-78"/>
              </a:rPr>
              <a:t>Part(2)</a:t>
            </a:r>
            <a:endParaRPr lang="fr-FR" altLang="en-US" sz="2800" b="1" dirty="0">
              <a:solidFill>
                <a:srgbClr val="FFC000"/>
              </a:solidFill>
              <a:latin typeface="Tajawal Medium" panose="00000600000000000000" pitchFamily="2" charset="-78"/>
              <a:cs typeface="Tajawal Medium" panose="00000600000000000000" pitchFamily="2" charset="-78"/>
            </a:endParaRPr>
          </a:p>
          <a:p>
            <a:pPr algn="ctr"/>
            <a:r>
              <a:rPr lang="fr-FR" altLang="en-US" sz="2800" dirty="0">
                <a:ln>
                  <a:solidFill>
                    <a:sysClr val="windowText" lastClr="000000"/>
                  </a:solidFill>
                </a:ln>
                <a:solidFill>
                  <a:srgbClr val="FF0000"/>
                </a:solidFill>
                <a:latin typeface="Tajawal Medium" panose="00000600000000000000" pitchFamily="2" charset="-78"/>
                <a:cs typeface="Tajawal Medium" panose="00000600000000000000" pitchFamily="2" charset="-78"/>
              </a:rPr>
              <a:t> Norms, standards and management </a:t>
            </a:r>
          </a:p>
          <a:p>
            <a:pPr algn="ctr"/>
            <a:r>
              <a:rPr lang="fr-FR" altLang="en-US" sz="2800" dirty="0">
                <a:ln>
                  <a:solidFill>
                    <a:sysClr val="windowText" lastClr="000000"/>
                  </a:solidFill>
                </a:ln>
                <a:solidFill>
                  <a:srgbClr val="FF0000"/>
                </a:solidFill>
                <a:latin typeface="Tajawal Medium" panose="00000600000000000000" pitchFamily="2" charset="-78"/>
                <a:cs typeface="Tajawal Medium" panose="00000600000000000000" pitchFamily="2" charset="-78"/>
              </a:rPr>
              <a:t>for monitoring and evaluation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4" name="Freeform 6"/>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6" name="Freeform 8"/>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pic>
        <p:nvPicPr>
          <p:cNvPr id="2" name="Picture 1"/>
          <p:cNvPicPr>
            <a:picLocks noChangeAspect="1"/>
          </p:cNvPicPr>
          <p:nvPr/>
        </p:nvPicPr>
        <p:blipFill>
          <a:blip r:embed="rId3"/>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6"/>
          <p:cNvSpPr txBox="1"/>
          <p:nvPr/>
        </p:nvSpPr>
        <p:spPr>
          <a:xfrm>
            <a:off x="2504327" y="543490"/>
            <a:ext cx="3933825" cy="521970"/>
          </a:xfrm>
          <a:prstGeom prst="rect">
            <a:avLst/>
          </a:prstGeom>
          <a:noFill/>
        </p:spPr>
        <p:txBody>
          <a:bodyPr wrap="none" rtlCol="0">
            <a:spAutoFit/>
          </a:bodyPr>
          <a:lstStyle/>
          <a:p>
            <a:pPr algn="ctr"/>
            <a:r>
              <a:rPr lang="fr-FR" altLang="en-US" sz="2800" dirty="0">
                <a:solidFill>
                  <a:srgbClr val="FF9518"/>
                </a:solidFill>
                <a:latin typeface="Tajawal Medium" panose="00000600000000000000" pitchFamily="2" charset="-78"/>
                <a:cs typeface="Tajawal Medium" panose="00000600000000000000" pitchFamily="2" charset="-78"/>
              </a:rPr>
              <a:t>General Introduction</a:t>
            </a:r>
          </a:p>
        </p:txBody>
      </p:sp>
      <p:sp>
        <p:nvSpPr>
          <p:cNvPr id="6" name="TextBox 7"/>
          <p:cNvSpPr txBox="1"/>
          <p:nvPr/>
        </p:nvSpPr>
        <p:spPr>
          <a:xfrm>
            <a:off x="52657" y="236724"/>
            <a:ext cx="1923415" cy="521970"/>
          </a:xfrm>
          <a:prstGeom prst="rect">
            <a:avLst/>
          </a:prstGeom>
          <a:noFill/>
        </p:spPr>
        <p:txBody>
          <a:bodyPr wrap="none" rtlCol="0">
            <a:spAutoFit/>
          </a:bodyPr>
          <a:lstStyle/>
          <a:p>
            <a:pPr algn="ctr"/>
            <a:r>
              <a:rPr lang="fr-FR" altLang="en-US" sz="2800" dirty="0">
                <a:solidFill>
                  <a:schemeClr val="bg1"/>
                </a:solidFill>
                <a:latin typeface="Tajawal Medium" panose="00000600000000000000" pitchFamily="2" charset="-78"/>
                <a:cs typeface="Tajawal Medium" panose="00000600000000000000" pitchFamily="2" charset="-78"/>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Ruban vers le bas 6"/>
          <p:cNvSpPr/>
          <p:nvPr/>
        </p:nvSpPr>
        <p:spPr>
          <a:xfrm>
            <a:off x="1400175" y="2203450"/>
            <a:ext cx="6496685" cy="2609215"/>
          </a:xfrm>
          <a:prstGeom prst="ribbon">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fr-FR" altLang="en-US"/>
          </a:p>
        </p:txBody>
      </p:sp>
      <p:sp>
        <p:nvSpPr>
          <p:cNvPr id="8" name="Zone de texte 7"/>
          <p:cNvSpPr txBox="1"/>
          <p:nvPr/>
        </p:nvSpPr>
        <p:spPr>
          <a:xfrm>
            <a:off x="3454400" y="2959735"/>
            <a:ext cx="2648585" cy="2306955"/>
          </a:xfrm>
          <a:prstGeom prst="rect">
            <a:avLst/>
          </a:prstGeom>
          <a:noFill/>
        </p:spPr>
        <p:txBody>
          <a:bodyPr wrap="square" rtlCol="0">
            <a:spAutoFit/>
          </a:bodyPr>
          <a:lstStyle/>
          <a:p>
            <a:pPr algn="ctr"/>
            <a:r>
              <a:rPr lang="fr-FR" altLang="en-US" sz="2000" b="1"/>
              <a:t>«</a:t>
            </a:r>
            <a:r>
              <a:rPr lang="fr-FR" altLang="en-US" sz="2400" b="1"/>
              <a:t>My favorite project? It's the next one». Frank Lloyd Wright</a:t>
            </a:r>
          </a:p>
          <a:p>
            <a:pPr algn="ctr"/>
            <a:endParaRPr lang="fr-FR" altLang="en-US" sz="2400" i="1">
              <a:latin typeface="Times New Roman" panose="02020603050405020304" charset="0"/>
              <a:cs typeface="Times New Roman" panose="02020603050405020304" charset="0"/>
            </a:endParaRPr>
          </a:p>
          <a:p>
            <a:pPr algn="ctr"/>
            <a:endParaRPr lang="fr-FR" altLang="en-US" sz="2400" i="1">
              <a:latin typeface="Times New Roman" panose="02020603050405020304" charset="0"/>
              <a:cs typeface="Times New Roman" panose="02020603050405020304" charset="0"/>
            </a:endParaRPr>
          </a:p>
        </p:txBody>
      </p:sp>
      <p:sp>
        <p:nvSpPr>
          <p:cNvPr id="12" name="Espace réservé du numéro de diapositive 11"/>
          <p:cNvSpPr>
            <a:spLocks noGrp="1"/>
          </p:cNvSpPr>
          <p:nvPr>
            <p:ph type="sldNum" sz="quarter" idx="12"/>
          </p:nvPr>
        </p:nvSpPr>
        <p:spPr/>
        <p:txBody>
          <a:bodyPr/>
          <a:lstStyle/>
          <a:p>
            <a:fld id="{FDED41F8-FC0F-4085-8150-313B6CF05213}" type="slidenum">
              <a:rPr lang="en-US" smtClean="0"/>
              <a:t>2</a:t>
            </a:fld>
            <a:endParaRPr lang="en-US"/>
          </a:p>
        </p:txBody>
      </p:sp>
      <p:sp>
        <p:nvSpPr>
          <p:cNvPr id="15" name="Espace réservé du pied de page 14"/>
          <p:cNvSpPr>
            <a:spLocks noGrp="1"/>
          </p:cNvSpPr>
          <p:nvPr>
            <p:ph type="ftr" sz="quarter" idx="11"/>
          </p:nvPr>
        </p:nvSpPr>
        <p:spPr/>
        <p:txBody>
          <a:bodyPr/>
          <a:lstStyle/>
          <a:p>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654943" y="533330"/>
            <a:ext cx="3267424"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27257" y="351024"/>
            <a:ext cx="1923415" cy="521970"/>
          </a:xfrm>
          <a:prstGeom prst="rect">
            <a:avLst/>
          </a:prstGeom>
          <a:noFill/>
        </p:spPr>
        <p:txBody>
          <a:bodyPr wrap="none" rtlCol="0">
            <a:spAutoFit/>
          </a:bodyPr>
          <a:lstStyle/>
          <a:p>
            <a:pPr algn="ctr"/>
            <a:r>
              <a:rPr lang="fr-FR" altLang="en-US" sz="2800" dirty="0">
                <a:solidFill>
                  <a:schemeClr val="bg1"/>
                </a:solidFill>
                <a:latin typeface="Tajawal Medium" panose="00000600000000000000" pitchFamily="2" charset="-78"/>
                <a:cs typeface="Tajawal Medium" panose="00000600000000000000" pitchFamily="2" charset="-78"/>
                <a:sym typeface="+mn-ea"/>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
        <p:nvSpPr>
          <p:cNvPr id="16" name="Zone de texte 15"/>
          <p:cNvSpPr txBox="1"/>
          <p:nvPr/>
        </p:nvSpPr>
        <p:spPr>
          <a:xfrm>
            <a:off x="154940" y="923290"/>
            <a:ext cx="8360410" cy="7513955"/>
          </a:xfrm>
          <a:prstGeom prst="rect">
            <a:avLst/>
          </a:prstGeom>
          <a:noFill/>
          <a:ln>
            <a:noFill/>
            <a:prstDash val="lgDash"/>
          </a:ln>
        </p:spPr>
        <p:txBody>
          <a:bodyPr wrap="square" rtlCol="0">
            <a:spAutoFit/>
          </a:bodyPr>
          <a:lstStyle/>
          <a:p>
            <a:pPr marL="2540" indent="-2540" algn="ctr">
              <a:lnSpc>
                <a:spcPct val="130000"/>
              </a:lnSpc>
              <a:buClrTx/>
              <a:buSzTx/>
              <a:buFont typeface="Arial" panose="020B0604020202020204" pitchFamily="34" charset="0"/>
              <a:buNone/>
            </a:pPr>
            <a:endParaRPr lang="fr-FR" altLang="en-US" sz="2400" b="1" i="1" dirty="0">
              <a:gradFill>
                <a:gsLst>
                  <a:gs pos="0">
                    <a:srgbClr val="007BD3"/>
                  </a:gs>
                  <a:gs pos="100000">
                    <a:srgbClr val="034373"/>
                  </a:gs>
                </a:gsLst>
                <a:lin scaled="0"/>
              </a:gradFill>
              <a:latin typeface="Times New Roman" panose="02020603050405020304" charset="0"/>
              <a:cs typeface="Times New Roman" panose="02020603050405020304" charset="0"/>
            </a:endParaRPr>
          </a:p>
          <a:p>
            <a:pPr marL="2540" indent="-2540" algn="ctr">
              <a:lnSpc>
                <a:spcPct val="130000"/>
              </a:lnSpc>
              <a:buClrTx/>
              <a:buSzTx/>
              <a:buFont typeface="Arial" panose="020B0604020202020204" pitchFamily="34" charset="0"/>
              <a:buNone/>
            </a:pPr>
            <a:r>
              <a:rPr lang="fr-FR" altLang="en-US" sz="2400" b="1" i="1" dirty="0">
                <a:gradFill>
                  <a:gsLst>
                    <a:gs pos="0">
                      <a:srgbClr val="007BD3"/>
                    </a:gs>
                    <a:gs pos="100000">
                      <a:srgbClr val="034373"/>
                    </a:gs>
                  </a:gsLst>
                  <a:lin scaled="0"/>
                </a:gradFill>
                <a:latin typeface="Times New Roman" panose="02020603050405020304" charset="0"/>
                <a:cs typeface="Times New Roman" panose="02020603050405020304" charset="0"/>
              </a:rPr>
              <a:t> </a:t>
            </a:r>
          </a:p>
          <a:p>
            <a:pPr marL="457835" indent="-457835" algn="ctr">
              <a:lnSpc>
                <a:spcPct val="100000"/>
              </a:lnSpc>
              <a:buClrTx/>
              <a:buSzTx/>
              <a:buFontTx/>
              <a:buNone/>
            </a:pPr>
            <a:r>
              <a:rPr lang="fr-FR" altLang="en-US" sz="2400" b="1" dirty="0">
                <a:gradFill>
                  <a:gsLst>
                    <a:gs pos="0">
                      <a:srgbClr val="14CD68"/>
                    </a:gs>
                    <a:gs pos="100000">
                      <a:srgbClr val="035C7D"/>
                    </a:gs>
                  </a:gsLst>
                  <a:lin scaled="0"/>
                </a:gradFill>
                <a:latin typeface="Times New Roman" panose="02020603050405020304" charset="0"/>
                <a:cs typeface="Times New Roman" panose="02020603050405020304" charset="0"/>
              </a:rPr>
              <a:t>3. 2.The components of a </a:t>
            </a:r>
            <a:r>
              <a:rPr lang="fr-FR" altLang="en-US" sz="2400" b="1" dirty="0" err="1">
                <a:gradFill>
                  <a:gsLst>
                    <a:gs pos="0">
                      <a:srgbClr val="14CD68"/>
                    </a:gs>
                    <a:gs pos="100000">
                      <a:srgbClr val="035C7D"/>
                    </a:gs>
                  </a:gsLst>
                  <a:lin scaled="0"/>
                </a:gradFill>
                <a:latin typeface="Times New Roman" panose="02020603050405020304" charset="0"/>
                <a:cs typeface="Times New Roman" panose="02020603050405020304" charset="0"/>
              </a:rPr>
              <a:t>project</a:t>
            </a:r>
            <a:r>
              <a:rPr lang="fr-FR" altLang="en-US" sz="2400" b="1" dirty="0">
                <a:gradFill>
                  <a:gsLst>
                    <a:gs pos="0">
                      <a:srgbClr val="14CD68"/>
                    </a:gs>
                    <a:gs pos="100000">
                      <a:srgbClr val="035C7D"/>
                    </a:gs>
                  </a:gsLst>
                  <a:lin scaled="0"/>
                </a:gradFill>
                <a:latin typeface="Times New Roman" panose="02020603050405020304" charset="0"/>
                <a:cs typeface="Times New Roman" panose="02020603050405020304" charset="0"/>
              </a:rPr>
              <a:t> monitoring and </a:t>
            </a:r>
            <a:r>
              <a:rPr lang="fr-FR" altLang="en-US" sz="2400" b="1" dirty="0" err="1">
                <a:gradFill>
                  <a:gsLst>
                    <a:gs pos="0">
                      <a:srgbClr val="14CD68"/>
                    </a:gs>
                    <a:gs pos="100000">
                      <a:srgbClr val="035C7D"/>
                    </a:gs>
                  </a:gsLst>
                  <a:lin scaled="0"/>
                </a:gradFill>
                <a:latin typeface="Times New Roman" panose="02020603050405020304" charset="0"/>
                <a:cs typeface="Times New Roman" panose="02020603050405020304" charset="0"/>
              </a:rPr>
              <a:t>evaluation</a:t>
            </a:r>
            <a:r>
              <a:rPr lang="fr-FR" altLang="en-US" sz="2400" b="1" dirty="0">
                <a:gradFill>
                  <a:gsLst>
                    <a:gs pos="0">
                      <a:srgbClr val="14CD68"/>
                    </a:gs>
                    <a:gs pos="100000">
                      <a:srgbClr val="035C7D"/>
                    </a:gs>
                  </a:gsLst>
                  <a:lin scaled="0"/>
                </a:gradFill>
                <a:latin typeface="Times New Roman" panose="02020603050405020304" charset="0"/>
                <a:cs typeface="Times New Roman" panose="02020603050405020304" charset="0"/>
              </a:rPr>
              <a:t> system </a:t>
            </a:r>
          </a:p>
          <a:p>
            <a:pPr marL="457835" indent="-457835" algn="ctr">
              <a:lnSpc>
                <a:spcPct val="100000"/>
              </a:lnSpc>
              <a:buClrTx/>
              <a:buSzTx/>
              <a:buFontTx/>
              <a:buNone/>
            </a:pPr>
            <a:endParaRPr lang="fr-FR" altLang="en-US" sz="2400" b="1" dirty="0">
              <a:gradFill>
                <a:gsLst>
                  <a:gs pos="0">
                    <a:srgbClr val="14CD68"/>
                  </a:gs>
                  <a:gs pos="100000">
                    <a:srgbClr val="035C7D"/>
                  </a:gs>
                </a:gsLst>
                <a:lin scaled="0"/>
              </a:gradFill>
              <a:latin typeface="Times New Roman" panose="02020603050405020304" charset="0"/>
              <a:cs typeface="Times New Roman" panose="02020603050405020304" charset="0"/>
            </a:endParaRPr>
          </a:p>
          <a:p>
            <a:pPr marL="457835" indent="-457835" algn="ctr">
              <a:lnSpc>
                <a:spcPct val="150000"/>
              </a:lnSpc>
              <a:buClrTx/>
              <a:buSzTx/>
              <a:buFontTx/>
              <a:buNone/>
            </a:pPr>
            <a:r>
              <a:rPr lang="en-US" sz="2400" b="1" dirty="0">
                <a:solidFill>
                  <a:schemeClr val="tx1"/>
                </a:solidFill>
                <a:latin typeface="Times New Roman" panose="02020603050405020304" charset="0"/>
                <a:cs typeface="Times New Roman" panose="02020603050405020304" charset="0"/>
              </a:rPr>
              <a:t>A sound project M&amp;E system requires six main components which together help to ensure that M&amp;E is relevant to the project, within the capacity of the project management </a:t>
            </a:r>
            <a:r>
              <a:rPr lang="en-US" sz="2400" b="1" dirty="0" err="1">
                <a:solidFill>
                  <a:schemeClr val="tx1"/>
                </a:solidFill>
                <a:latin typeface="Times New Roman" panose="02020603050405020304" charset="0"/>
                <a:cs typeface="Times New Roman" panose="02020603050405020304" charset="0"/>
              </a:rPr>
              <a:t>organisation</a:t>
            </a:r>
            <a:r>
              <a:rPr lang="en-US" sz="2400" b="1" dirty="0">
                <a:solidFill>
                  <a:schemeClr val="tx1"/>
                </a:solidFill>
                <a:latin typeface="Times New Roman" panose="02020603050405020304" charset="0"/>
                <a:cs typeface="Times New Roman" panose="02020603050405020304" charset="0"/>
              </a:rPr>
              <a:t>, and is used to good effect. Each is considered briefly below.</a:t>
            </a:r>
          </a:p>
          <a:p>
            <a:pPr marL="457835" indent="-457835" algn="l">
              <a:lnSpc>
                <a:spcPct val="100000"/>
              </a:lnSpc>
              <a:buClrTx/>
              <a:buSzTx/>
              <a:buFontTx/>
              <a:buNone/>
            </a:pPr>
            <a:endParaRPr lang="en-US" sz="24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4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725" y="5903314"/>
            <a:ext cx="1222425" cy="1096206"/>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4"/>
          <p:cNvPicPr>
            <a:picLocks noChangeAspect="1"/>
          </p:cNvPicPr>
          <p:nvPr/>
        </p:nvPicPr>
        <p:blipFill>
          <a:blip r:embed="rId5"/>
          <a:stretch>
            <a:fillRect/>
          </a:stretch>
        </p:blipFill>
        <p:spPr>
          <a:xfrm>
            <a:off x="9575165" y="367030"/>
            <a:ext cx="2347595" cy="5896610"/>
          </a:xfrm>
          <a:prstGeom prst="rect">
            <a:avLst/>
          </a:prstGeom>
        </p:spPr>
      </p:pic>
      <p:pic>
        <p:nvPicPr>
          <p:cNvPr id="11" name="Picture 5"/>
          <p:cNvPicPr>
            <a:picLocks noChangeAspect="1"/>
          </p:cNvPicPr>
          <p:nvPr/>
        </p:nvPicPr>
        <p:blipFill>
          <a:blip r:embed="rId6"/>
          <a:stretch>
            <a:fillRect/>
          </a:stretch>
        </p:blipFill>
        <p:spPr>
          <a:xfrm>
            <a:off x="-108036" y="-102235"/>
            <a:ext cx="9533101" cy="1610200"/>
          </a:xfrm>
          <a:prstGeom prst="rect">
            <a:avLst/>
          </a:prstGeom>
        </p:spPr>
      </p:pic>
      <p:sp>
        <p:nvSpPr>
          <p:cNvPr id="4" name="TextBox 6"/>
          <p:cNvSpPr txBox="1"/>
          <p:nvPr/>
        </p:nvSpPr>
        <p:spPr>
          <a:xfrm>
            <a:off x="2440940" y="497840"/>
            <a:ext cx="6576060" cy="953135"/>
          </a:xfrm>
          <a:prstGeom prst="rect">
            <a:avLst/>
          </a:prstGeom>
          <a:noFill/>
        </p:spPr>
        <p:txBody>
          <a:bodyPr wrap="square" rtlCol="0">
            <a:spAutoFit/>
          </a:bodyPr>
          <a:lstStyle/>
          <a:p>
            <a:pPr algn="ctr">
              <a:buClrTx/>
              <a:buSzTx/>
              <a:buFontTx/>
            </a:pPr>
            <a:r>
              <a:rPr lang="fr-FR" altLang="en-US" sz="2400" b="1" dirty="0">
                <a:solidFill>
                  <a:srgbClr val="FF9518"/>
                </a:solidFill>
                <a:latin typeface="Tajawal Medium" panose="00000600000000000000" pitchFamily="2" charset="-78"/>
                <a:cs typeface="Tajawal Medium" panose="00000600000000000000" pitchFamily="2" charset="-78"/>
                <a:sym typeface="+mn-ea"/>
              </a:rPr>
              <a:t>Session 1: General introducton</a:t>
            </a:r>
            <a:r>
              <a:rPr lang="fr-FR" altLang="en-US" sz="2800" dirty="0">
                <a:solidFill>
                  <a:srgbClr val="FF9518"/>
                </a:solidFill>
                <a:latin typeface="Tajawal Medium" panose="00000600000000000000" pitchFamily="2" charset="-78"/>
                <a:cs typeface="Tajawal Medium" panose="00000600000000000000" pitchFamily="2" charset="-78"/>
                <a:sym typeface="+mn-ea"/>
              </a:rPr>
              <a:t> </a:t>
            </a:r>
          </a:p>
          <a:p>
            <a:pPr marL="514350" indent="-514350" algn="ctr">
              <a:buClrTx/>
              <a:buSzTx/>
              <a:buFontTx/>
              <a:buAutoNum type="arabicPeriod"/>
            </a:pPr>
            <a:endParaRPr lang="fr-FR" alt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7"/>
          <p:cNvSpPr txBox="1"/>
          <p:nvPr/>
        </p:nvSpPr>
        <p:spPr>
          <a:xfrm>
            <a:off x="52657" y="309749"/>
            <a:ext cx="1923415" cy="521970"/>
          </a:xfrm>
          <a:prstGeom prst="rect">
            <a:avLst/>
          </a:prstGeom>
          <a:noFill/>
        </p:spPr>
        <p:txBody>
          <a:bodyPr wrap="none" rtlCol="0">
            <a:spAutoFit/>
          </a:bodyPr>
          <a:lstStyle/>
          <a:p>
            <a:pPr algn="ctr"/>
            <a:r>
              <a:rPr lang="fr-FR" altLang="en-US" sz="2800" dirty="0">
                <a:solidFill>
                  <a:schemeClr val="bg1"/>
                </a:solidFill>
                <a:latin typeface="Tajawal Medium" panose="00000600000000000000" pitchFamily="2" charset="-78"/>
                <a:cs typeface="Tajawal Medium" panose="00000600000000000000" pitchFamily="2" charset="-78"/>
                <a:sym typeface="+mn-ea"/>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Zone de texte 2"/>
          <p:cNvSpPr txBox="1"/>
          <p:nvPr/>
        </p:nvSpPr>
        <p:spPr>
          <a:xfrm>
            <a:off x="52705" y="1500505"/>
            <a:ext cx="9522460" cy="5615940"/>
          </a:xfrm>
          <a:prstGeom prst="rect">
            <a:avLst/>
          </a:prstGeom>
          <a:noFill/>
        </p:spPr>
        <p:txBody>
          <a:bodyPr wrap="square" rtlCol="0">
            <a:spAutoFit/>
          </a:bodyPr>
          <a:lstStyle/>
          <a:p>
            <a:pPr indent="0" algn="just"/>
            <a:endParaRPr lang="fr-FR" altLang="en-US" sz="2800" b="0">
              <a:latin typeface="Times New Roman" panose="02020603050405020304" charset="0"/>
              <a:ea typeface="SimSun" panose="02010600030101010101" pitchFamily="2" charset="-122"/>
              <a:cs typeface="Times New Roman" panose="02020603050405020304" charset="0"/>
            </a:endParaRPr>
          </a:p>
          <a:p>
            <a:pPr marL="457835" indent="-457835" algn="ctr">
              <a:lnSpc>
                <a:spcPct val="100000"/>
              </a:lnSpc>
              <a:buClrTx/>
              <a:buSzTx/>
              <a:buFontTx/>
              <a:buNone/>
            </a:pPr>
            <a:r>
              <a:rPr lang="en-US" sz="2400" b="1">
                <a:solidFill>
                  <a:srgbClr val="00B0F0"/>
                </a:solidFill>
                <a:latin typeface="Times New Roman" panose="02020603050405020304" charset="0"/>
                <a:cs typeface="Times New Roman" panose="02020603050405020304" charset="0"/>
                <a:sym typeface="+mn-ea"/>
              </a:rPr>
              <a:t>(1)</a:t>
            </a:r>
            <a:r>
              <a:rPr lang="fr-FR" altLang="en-US" sz="2400" b="1">
                <a:solidFill>
                  <a:srgbClr val="00B0F0"/>
                </a:solidFill>
                <a:latin typeface="Times New Roman" panose="02020603050405020304" charset="0"/>
                <a:cs typeface="Times New Roman" panose="02020603050405020304" charset="0"/>
                <a:sym typeface="+mn-ea"/>
              </a:rPr>
              <a:t> </a:t>
            </a:r>
            <a:r>
              <a:rPr lang="en-US" sz="2400" b="1">
                <a:solidFill>
                  <a:srgbClr val="00B0F0"/>
                </a:solidFill>
                <a:latin typeface="Times New Roman" panose="02020603050405020304" charset="0"/>
                <a:cs typeface="Times New Roman" panose="02020603050405020304" charset="0"/>
                <a:sym typeface="+mn-ea"/>
              </a:rPr>
              <a:t>Clear statements of measurable objectives for the project and its components</a:t>
            </a:r>
          </a:p>
          <a:p>
            <a:pPr marL="457835" indent="-457835" algn="ctr">
              <a:lnSpc>
                <a:spcPct val="100000"/>
              </a:lnSpc>
              <a:buClrTx/>
              <a:buSzTx/>
              <a:buFontTx/>
              <a:buNone/>
            </a:pPr>
            <a:endParaRPr lang="en-US" sz="2400" b="1">
              <a:solidFill>
                <a:srgbClr val="00B0F0"/>
              </a:solidFill>
              <a:latin typeface="Times New Roman" panose="02020603050405020304" charset="0"/>
              <a:cs typeface="Times New Roman" panose="02020603050405020304" charset="0"/>
            </a:endParaRPr>
          </a:p>
          <a:p>
            <a:pPr marL="457835" indent="-457835" algn="just">
              <a:lnSpc>
                <a:spcPct val="130000"/>
              </a:lnSpc>
              <a:buClrTx/>
              <a:buSzTx/>
              <a:buFontTx/>
              <a:buNone/>
            </a:pPr>
            <a:r>
              <a:rPr lang="fr-FR" altLang="en-US" sz="2400" b="1">
                <a:latin typeface="Times New Roman" panose="02020603050405020304" charset="0"/>
                <a:cs typeface="Times New Roman" panose="02020603050405020304" charset="0"/>
                <a:sym typeface="+mn-ea"/>
              </a:rPr>
              <a:t>- </a:t>
            </a:r>
            <a:r>
              <a:rPr lang="en-US" sz="2400" b="1">
                <a:latin typeface="Times New Roman" panose="02020603050405020304" charset="0"/>
                <a:cs typeface="Times New Roman" panose="02020603050405020304" charset="0"/>
                <a:sym typeface="+mn-ea"/>
              </a:rPr>
              <a:t>Projects are designed </a:t>
            </a:r>
            <a:r>
              <a:rPr lang="en-US" sz="2400" b="1">
                <a:highlight>
                  <a:srgbClr val="FFFF00"/>
                </a:highlight>
                <a:latin typeface="Times New Roman" panose="02020603050405020304" charset="0"/>
                <a:cs typeface="Times New Roman" panose="02020603050405020304" charset="0"/>
                <a:sym typeface="+mn-ea"/>
              </a:rPr>
              <a:t>to contribute to long-term sectoral</a:t>
            </a:r>
            <a:r>
              <a:rPr lang="fr-FR" altLang="en-US" sz="2400" b="1">
                <a:highlight>
                  <a:srgbClr val="FFFF00"/>
                </a:highlight>
                <a:latin typeface="Times New Roman" panose="02020603050405020304" charset="0"/>
                <a:cs typeface="Times New Roman" panose="02020603050405020304" charset="0"/>
                <a:sym typeface="+mn-ea"/>
              </a:rPr>
              <a:t> </a:t>
            </a:r>
            <a:r>
              <a:rPr lang="en-US" sz="2400" b="1">
                <a:highlight>
                  <a:srgbClr val="FFFF00"/>
                </a:highlight>
                <a:latin typeface="Times New Roman" panose="02020603050405020304" charset="0"/>
                <a:cs typeface="Times New Roman" panose="02020603050405020304" charset="0"/>
                <a:sym typeface="+mn-ea"/>
              </a:rPr>
              <a:t>development goals,</a:t>
            </a:r>
            <a:r>
              <a:rPr lang="en-US" sz="2400" b="1">
                <a:latin typeface="Times New Roman" panose="02020603050405020304" charset="0"/>
                <a:cs typeface="Times New Roman" panose="02020603050405020304" charset="0"/>
                <a:sym typeface="+mn-ea"/>
              </a:rPr>
              <a:t> but </a:t>
            </a:r>
            <a:r>
              <a:rPr lang="en-US" sz="2400" b="1" u="sng">
                <a:latin typeface="Times New Roman" panose="02020603050405020304" charset="0"/>
                <a:cs typeface="Times New Roman" panose="02020603050405020304" charset="0"/>
                <a:sym typeface="+mn-ea"/>
              </a:rPr>
              <a:t>at the level of project purpose </a:t>
            </a:r>
            <a:r>
              <a:rPr lang="en-US" sz="2400" b="1">
                <a:latin typeface="Times New Roman" panose="02020603050405020304" charset="0"/>
                <a:cs typeface="Times New Roman" panose="02020603050405020304" charset="0"/>
                <a:sym typeface="+mn-ea"/>
              </a:rPr>
              <a:t>their outcomes should be quite </a:t>
            </a:r>
            <a:r>
              <a:rPr lang="en-US" sz="2400" b="1">
                <a:solidFill>
                  <a:srgbClr val="C00000"/>
                </a:solidFill>
                <a:latin typeface="Times New Roman" panose="02020603050405020304" charset="0"/>
                <a:cs typeface="Times New Roman" panose="02020603050405020304" charset="0"/>
                <a:sym typeface="+mn-ea"/>
              </a:rPr>
              <a:t>specific and complete.</a:t>
            </a:r>
            <a:r>
              <a:rPr lang="en-US" sz="2400" b="1">
                <a:highlight>
                  <a:srgbClr val="00FFFF"/>
                </a:highlight>
                <a:latin typeface="Times New Roman" panose="02020603050405020304" charset="0"/>
                <a:cs typeface="Times New Roman" panose="02020603050405020304" charset="0"/>
                <a:sym typeface="+mn-ea"/>
              </a:rPr>
              <a:t> </a:t>
            </a:r>
          </a:p>
          <a:p>
            <a:pPr marL="457835" indent="-457835" algn="just">
              <a:lnSpc>
                <a:spcPct val="130000"/>
              </a:lnSpc>
              <a:buClrTx/>
              <a:buSzTx/>
              <a:buFontTx/>
              <a:buNone/>
            </a:pPr>
            <a:r>
              <a:rPr lang="fr-FR" altLang="en-US" sz="2400" b="1">
                <a:latin typeface="Times New Roman" panose="02020603050405020304" charset="0"/>
                <a:cs typeface="Times New Roman" panose="02020603050405020304" charset="0"/>
                <a:sym typeface="+mn-ea"/>
              </a:rPr>
              <a:t>- </a:t>
            </a:r>
            <a:r>
              <a:rPr lang="en-US" sz="2400" b="1">
                <a:solidFill>
                  <a:srgbClr val="C00000"/>
                </a:solidFill>
                <a:latin typeface="Times New Roman" panose="02020603050405020304" charset="0"/>
                <a:cs typeface="Times New Roman" panose="02020603050405020304" charset="0"/>
                <a:sym typeface="+mn-ea"/>
              </a:rPr>
              <a:t>Objectives</a:t>
            </a:r>
            <a:r>
              <a:rPr lang="en-US" sz="2400" b="1">
                <a:latin typeface="Times New Roman" panose="02020603050405020304" charset="0"/>
                <a:cs typeface="Times New Roman" panose="02020603050405020304" charset="0"/>
                <a:sym typeface="+mn-ea"/>
              </a:rPr>
              <a:t> at the level of project purpose should be specific to the project interventions, </a:t>
            </a:r>
            <a:r>
              <a:rPr lang="en-US" sz="2400" b="1">
                <a:solidFill>
                  <a:schemeClr val="accent5"/>
                </a:solidFill>
                <a:latin typeface="Times New Roman" panose="02020603050405020304" charset="0"/>
                <a:cs typeface="Times New Roman" panose="02020603050405020304" charset="0"/>
                <a:sym typeface="+mn-ea"/>
              </a:rPr>
              <a:t>realistic in the timeframe for their implementation</a:t>
            </a:r>
            <a:r>
              <a:rPr lang="en-US" sz="2400" b="1">
                <a:latin typeface="Times New Roman" panose="02020603050405020304" charset="0"/>
                <a:cs typeface="Times New Roman" panose="02020603050405020304" charset="0"/>
                <a:sym typeface="+mn-ea"/>
              </a:rPr>
              <a:t> and </a:t>
            </a:r>
            <a:r>
              <a:rPr lang="en-US" sz="2400" b="1">
                <a:solidFill>
                  <a:schemeClr val="accent6"/>
                </a:solidFill>
                <a:latin typeface="Times New Roman" panose="02020603050405020304" charset="0"/>
                <a:cs typeface="Times New Roman" panose="02020603050405020304" charset="0"/>
                <a:sym typeface="+mn-ea"/>
              </a:rPr>
              <a:t>measurable for evaluation</a:t>
            </a:r>
            <a:r>
              <a:rPr lang="en-US" sz="2400" b="1">
                <a:latin typeface="Times New Roman" panose="02020603050405020304" charset="0"/>
                <a:cs typeface="Times New Roman" panose="02020603050405020304" charset="0"/>
                <a:sym typeface="+mn-ea"/>
              </a:rPr>
              <a:t>.</a:t>
            </a:r>
            <a:endParaRPr lang="en-US" sz="2400" b="1">
              <a:solidFill>
                <a:schemeClr val="tx1"/>
              </a:solidFill>
              <a:latin typeface="Times New Roman" panose="02020603050405020304" charset="0"/>
              <a:cs typeface="Times New Roman" panose="02020603050405020304" charset="0"/>
            </a:endParaRPr>
          </a:p>
          <a:p>
            <a:pPr indent="0" algn="just">
              <a:lnSpc>
                <a:spcPct val="100000"/>
              </a:lnSpc>
              <a:buClrTx/>
              <a:buSzTx/>
              <a:buFont typeface="Wingdings" panose="05000000000000000000" charset="0"/>
              <a:buNone/>
            </a:pPr>
            <a:endParaRPr lang="en-US" sz="2400" b="1">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400" b="1">
              <a:solidFill>
                <a:schemeClr val="tx1"/>
              </a:solidFill>
              <a:latin typeface="Times New Roman" panose="02020603050405020304" charset="0"/>
              <a:cs typeface="Times New Roman" panose="02020603050405020304" charset="0"/>
            </a:endParaRPr>
          </a:p>
          <a:p>
            <a:pPr indent="0" algn="ctr"/>
            <a:endParaRPr lang="fr-FR" altLang="en-US" sz="2400" b="1"/>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654943" y="533330"/>
            <a:ext cx="3267424"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27257" y="351024"/>
            <a:ext cx="1923415" cy="521970"/>
          </a:xfrm>
          <a:prstGeom prst="rect">
            <a:avLst/>
          </a:prstGeom>
          <a:noFill/>
        </p:spPr>
        <p:txBody>
          <a:bodyPr wrap="none" rtlCol="0">
            <a:spAutoFit/>
          </a:bodyPr>
          <a:lstStyle/>
          <a:p>
            <a:pPr algn="ctr"/>
            <a:r>
              <a:rPr lang="fr-FR" altLang="en-US" sz="2800" dirty="0">
                <a:solidFill>
                  <a:schemeClr val="bg1"/>
                </a:solidFill>
                <a:latin typeface="Tajawal Medium" panose="00000600000000000000" pitchFamily="2" charset="-78"/>
                <a:cs typeface="Tajawal Medium" panose="00000600000000000000" pitchFamily="2" charset="-78"/>
                <a:sym typeface="+mn-ea"/>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5</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
        <p:nvSpPr>
          <p:cNvPr id="16" name="Zone de texte 15"/>
          <p:cNvSpPr txBox="1"/>
          <p:nvPr/>
        </p:nvSpPr>
        <p:spPr>
          <a:xfrm>
            <a:off x="154940" y="923290"/>
            <a:ext cx="8360410" cy="7621905"/>
          </a:xfrm>
          <a:prstGeom prst="rect">
            <a:avLst/>
          </a:prstGeom>
          <a:noFill/>
          <a:ln>
            <a:noFill/>
            <a:prstDash val="lgDash"/>
          </a:ln>
        </p:spPr>
        <p:txBody>
          <a:bodyPr wrap="square" rtlCol="0">
            <a:spAutoFit/>
          </a:bodyPr>
          <a:lstStyle/>
          <a:p>
            <a:pPr marL="2540" indent="-2540" algn="ctr">
              <a:lnSpc>
                <a:spcPct val="130000"/>
              </a:lnSpc>
              <a:buClrTx/>
              <a:buSzTx/>
              <a:buFont typeface="Arial" panose="020B0604020202020204" pitchFamily="34" charset="0"/>
              <a:buNone/>
            </a:pPr>
            <a:endParaRPr lang="fr-FR" altLang="en-US" sz="2400" b="1" i="1">
              <a:gradFill>
                <a:gsLst>
                  <a:gs pos="0">
                    <a:srgbClr val="007BD3"/>
                  </a:gs>
                  <a:gs pos="100000">
                    <a:srgbClr val="034373"/>
                  </a:gs>
                </a:gsLst>
                <a:lin scaled="0"/>
              </a:gradFill>
              <a:latin typeface="Times New Roman" panose="02020603050405020304" charset="0"/>
              <a:cs typeface="Times New Roman" panose="02020603050405020304" charset="0"/>
            </a:endParaRPr>
          </a:p>
          <a:p>
            <a:pPr marL="457835" indent="-457835" algn="ctr">
              <a:lnSpc>
                <a:spcPct val="100000"/>
              </a:lnSpc>
              <a:buClrTx/>
              <a:buSzTx/>
              <a:buFontTx/>
              <a:buNone/>
            </a:pPr>
            <a:endParaRPr lang="en-US" sz="2400" b="1">
              <a:solidFill>
                <a:srgbClr val="00B0F0"/>
              </a:solidFill>
              <a:latin typeface="Times New Roman" panose="02020603050405020304" charset="0"/>
              <a:cs typeface="Times New Roman" panose="02020603050405020304" charset="0"/>
              <a:sym typeface="+mn-ea"/>
            </a:endParaRPr>
          </a:p>
          <a:p>
            <a:pPr marL="457835" indent="-457835" algn="ctr">
              <a:lnSpc>
                <a:spcPct val="100000"/>
              </a:lnSpc>
              <a:buClrTx/>
              <a:buSzTx/>
              <a:buFontTx/>
              <a:buNone/>
            </a:pPr>
            <a:r>
              <a:rPr lang="fr-FR" altLang="en-US" sz="2400" b="1">
                <a:solidFill>
                  <a:srgbClr val="00B0F0"/>
                </a:solidFill>
                <a:latin typeface="Times New Roman" panose="02020603050405020304" charset="0"/>
                <a:cs typeface="Times New Roman" panose="02020603050405020304" charset="0"/>
                <a:sym typeface="+mn-ea"/>
              </a:rPr>
              <a:t> (2) A structured set of indicators covering: inputs, process, outputs, outcomes, impact, and exogenous factors.</a:t>
            </a:r>
          </a:p>
          <a:p>
            <a:pPr marL="457835" indent="-457835" algn="ctr">
              <a:lnSpc>
                <a:spcPct val="100000"/>
              </a:lnSpc>
              <a:buClrTx/>
              <a:buSzTx/>
              <a:buFontTx/>
              <a:buNone/>
            </a:pPr>
            <a:endParaRPr lang="en-US" sz="2400" b="1">
              <a:solidFill>
                <a:srgbClr val="00B0F0"/>
              </a:solidFill>
              <a:latin typeface="Times New Roman" panose="02020603050405020304" charset="0"/>
              <a:cs typeface="Times New Roman" panose="02020603050405020304" charset="0"/>
            </a:endParaRPr>
          </a:p>
          <a:p>
            <a:pPr marL="2540" indent="-2540" algn="ctr">
              <a:lnSpc>
                <a:spcPct val="130000"/>
              </a:lnSpc>
              <a:buClrTx/>
              <a:buSzTx/>
              <a:buFont typeface="Arial" panose="020B0604020202020204" pitchFamily="34" charset="0"/>
              <a:buNone/>
            </a:pPr>
            <a:r>
              <a:rPr lang="fr-FR" altLang="en-US" sz="2400" b="1" i="1">
                <a:gradFill>
                  <a:gsLst>
                    <a:gs pos="0">
                      <a:srgbClr val="007BD3"/>
                    </a:gs>
                    <a:gs pos="100000">
                      <a:srgbClr val="034373"/>
                    </a:gs>
                  </a:gsLst>
                  <a:lin scaled="0"/>
                </a:gradFill>
                <a:latin typeface="Times New Roman" panose="02020603050405020304" charset="0"/>
                <a:cs typeface="Times New Roman" panose="02020603050405020304" charset="0"/>
              </a:rPr>
              <a:t> </a:t>
            </a:r>
            <a:r>
              <a:rPr lang="fr-FR" altLang="en-US" sz="2400" b="1">
                <a:solidFill>
                  <a:schemeClr val="tx1"/>
                </a:solidFill>
                <a:latin typeface="Times New Roman" panose="02020603050405020304" charset="0"/>
                <a:cs typeface="Times New Roman" panose="02020603050405020304" charset="0"/>
              </a:rPr>
              <a:t>Indicators provide the</a:t>
            </a:r>
            <a:r>
              <a:rPr lang="fr-FR" altLang="en-US" sz="2400" b="1">
                <a:solidFill>
                  <a:schemeClr val="tx1"/>
                </a:solidFill>
                <a:highlight>
                  <a:srgbClr val="00FFFF"/>
                </a:highlight>
                <a:latin typeface="Times New Roman" panose="02020603050405020304" charset="0"/>
                <a:cs typeface="Times New Roman" panose="02020603050405020304" charset="0"/>
              </a:rPr>
              <a:t> qualitative and quantitative</a:t>
            </a:r>
            <a:r>
              <a:rPr lang="fr-FR" altLang="en-US" sz="2400" b="1">
                <a:solidFill>
                  <a:schemeClr val="tx1"/>
                </a:solidFill>
                <a:latin typeface="Times New Roman" panose="02020603050405020304" charset="0"/>
                <a:cs typeface="Times New Roman" panose="02020603050405020304" charset="0"/>
              </a:rPr>
              <a:t> detail necessary </a:t>
            </a:r>
            <a:r>
              <a:rPr lang="fr-FR" altLang="en-US" sz="2400" b="1">
                <a:solidFill>
                  <a:srgbClr val="7030A0"/>
                </a:solidFill>
                <a:latin typeface="Times New Roman" panose="02020603050405020304" charset="0"/>
                <a:cs typeface="Times New Roman" panose="02020603050405020304" charset="0"/>
              </a:rPr>
              <a:t>to monitor and evaluate progress and achievements at all levels of the project hierarchy</a:t>
            </a:r>
            <a:r>
              <a:rPr lang="fr-FR" altLang="en-US" sz="2400" b="1">
                <a:solidFill>
                  <a:schemeClr val="tx1"/>
                </a:solidFill>
                <a:latin typeface="Times New Roman" panose="02020603050405020304" charset="0"/>
                <a:cs typeface="Times New Roman" panose="02020603050405020304" charset="0"/>
              </a:rPr>
              <a:t>. </a:t>
            </a:r>
          </a:p>
          <a:p>
            <a:pPr marL="2540" indent="-2540" algn="ctr">
              <a:lnSpc>
                <a:spcPct val="130000"/>
              </a:lnSpc>
              <a:buClrTx/>
              <a:buSzTx/>
              <a:buFont typeface="Arial" panose="020B0604020202020204" pitchFamily="34" charset="0"/>
              <a:buNone/>
            </a:pPr>
            <a:r>
              <a:rPr lang="fr-FR" altLang="en-US" sz="2400" b="1">
                <a:solidFill>
                  <a:schemeClr val="tx1"/>
                </a:solidFill>
                <a:latin typeface="Times New Roman" panose="02020603050405020304" charset="0"/>
                <a:cs typeface="Times New Roman" panose="02020603050405020304" charset="0"/>
              </a:rPr>
              <a:t>The ability to define </a:t>
            </a:r>
            <a:r>
              <a:rPr lang="fr-FR" altLang="en-US" sz="2400" b="1">
                <a:solidFill>
                  <a:schemeClr val="tx1"/>
                </a:solidFill>
                <a:highlight>
                  <a:srgbClr val="00FF00"/>
                </a:highlight>
                <a:latin typeface="Times New Roman" panose="02020603050405020304" charset="0"/>
                <a:cs typeface="Times New Roman" panose="02020603050405020304" charset="0"/>
              </a:rPr>
              <a:t>an indicator</a:t>
            </a:r>
            <a:r>
              <a:rPr lang="fr-FR" altLang="en-US" sz="2400" b="1">
                <a:solidFill>
                  <a:schemeClr val="tx1"/>
                </a:solidFill>
                <a:latin typeface="Times New Roman" panose="02020603050405020304" charset="0"/>
                <a:cs typeface="Times New Roman" panose="02020603050405020304" charset="0"/>
              </a:rPr>
              <a:t>, and agree with partners and stakeholders a target and the timing for its achievement, is a demonstration </a:t>
            </a:r>
            <a:r>
              <a:rPr lang="fr-FR" altLang="en-US" sz="2400" b="1">
                <a:solidFill>
                  <a:srgbClr val="7030A0"/>
                </a:solidFill>
                <a:latin typeface="Times New Roman" panose="02020603050405020304" charset="0"/>
                <a:cs typeface="Times New Roman" panose="02020603050405020304" charset="0"/>
              </a:rPr>
              <a:t>that project objectives are clearly stated, and are understood and supported.</a:t>
            </a:r>
            <a:endParaRPr lang="fr-FR" altLang="en-US" sz="2400" b="1">
              <a:solidFill>
                <a:schemeClr val="tx1"/>
              </a:solidFill>
              <a:latin typeface="Times New Roman" panose="02020603050405020304" charset="0"/>
              <a:cs typeface="Times New Roman" panose="02020603050405020304" charset="0"/>
            </a:endParaRPr>
          </a:p>
          <a:p>
            <a:pPr marL="342900" indent="-342900" algn="ctr">
              <a:lnSpc>
                <a:spcPct val="100000"/>
              </a:lnSpc>
              <a:buClrTx/>
              <a:buSzTx/>
              <a:buFont typeface="Wingdings" panose="05000000000000000000" charset="0"/>
              <a:buChar char="ü"/>
            </a:pPr>
            <a:endParaRPr lang="en-US" sz="2400" b="1">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a:solidFill>
                <a:schemeClr val="tx1"/>
              </a:solidFill>
              <a:latin typeface="Times New Roman" panose="02020603050405020304" charset="0"/>
              <a:cs typeface="Times New Roman" panose="0202060305040502030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27257" y="351024"/>
            <a:ext cx="1923415" cy="521970"/>
          </a:xfrm>
          <a:prstGeom prst="rect">
            <a:avLst/>
          </a:prstGeom>
          <a:noFill/>
        </p:spPr>
        <p:txBody>
          <a:bodyPr wrap="none" rtlCol="0">
            <a:spAutoFit/>
          </a:bodyPr>
          <a:lstStyle/>
          <a:p>
            <a:pPr algn="ctr"/>
            <a:r>
              <a:rPr lang="fr-FR" altLang="en-US" sz="2800" dirty="0">
                <a:solidFill>
                  <a:schemeClr val="bg1"/>
                </a:solidFill>
                <a:latin typeface="Tajawal Medium" panose="00000600000000000000" pitchFamily="2" charset="-78"/>
                <a:cs typeface="Tajawal Medium" panose="00000600000000000000" pitchFamily="2" charset="-78"/>
                <a:sym typeface="+mn-ea"/>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6</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
        <p:nvSpPr>
          <p:cNvPr id="16" name="Zone de texte 15"/>
          <p:cNvSpPr txBox="1"/>
          <p:nvPr/>
        </p:nvSpPr>
        <p:spPr>
          <a:xfrm>
            <a:off x="154940" y="923290"/>
            <a:ext cx="8360410" cy="2646045"/>
          </a:xfrm>
          <a:prstGeom prst="rect">
            <a:avLst/>
          </a:prstGeom>
          <a:noFill/>
          <a:ln>
            <a:noFill/>
            <a:prstDash val="lgDash"/>
          </a:ln>
        </p:spPr>
        <p:txBody>
          <a:bodyPr wrap="square" rtlCol="0">
            <a:spAutoFit/>
          </a:bodyPr>
          <a:lstStyle/>
          <a:p>
            <a:pPr marL="2540" indent="-2540" algn="ctr">
              <a:lnSpc>
                <a:spcPct val="130000"/>
              </a:lnSpc>
              <a:buClrTx/>
              <a:buSzTx/>
              <a:buFont typeface="Arial" panose="020B0604020202020204" pitchFamily="34" charset="0"/>
              <a:buNone/>
            </a:pPr>
            <a:endParaRPr lang="en-US" sz="2000" b="1">
              <a:latin typeface="Times New Roman" panose="02020603050405020304" charset="0"/>
              <a:cs typeface="Times New Roman" panose="02020603050405020304" charset="0"/>
            </a:endParaRPr>
          </a:p>
          <a:p>
            <a:pPr indent="0" algn="ctr">
              <a:lnSpc>
                <a:spcPct val="100000"/>
              </a:lnSpc>
              <a:buClrTx/>
              <a:buSzTx/>
              <a:buFont typeface="Wingdings" panose="05000000000000000000" charset="0"/>
              <a:buNone/>
            </a:pPr>
            <a:r>
              <a:rPr lang="en-US" sz="2000" b="1" i="1">
                <a:latin typeface="Times New Roman" panose="02020603050405020304" charset="0"/>
                <a:cs typeface="Times New Roman" panose="02020603050405020304" charset="0"/>
              </a:rPr>
              <a:t>A logical structure for project monitoring and evaluation indicators</a:t>
            </a:r>
          </a:p>
          <a:p>
            <a:pPr marL="342900" indent="-342900" algn="just">
              <a:lnSpc>
                <a:spcPct val="100000"/>
              </a:lnSpc>
              <a:buClrTx/>
              <a:buSzTx/>
              <a:buFont typeface="Wingdings" panose="05000000000000000000" charset="0"/>
              <a:buChar char="ü"/>
            </a:pPr>
            <a:endParaRPr lang="en-US" sz="2000" b="1">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a:latin typeface="Times New Roman" panose="02020603050405020304" charset="0"/>
              <a:cs typeface="Times New Roman" panose="02020603050405020304" charset="0"/>
            </a:endParaRPr>
          </a:p>
        </p:txBody>
      </p:sp>
      <p:graphicFrame>
        <p:nvGraphicFramePr>
          <p:cNvPr id="6" name="Table 5"/>
          <p:cNvGraphicFramePr/>
          <p:nvPr/>
        </p:nvGraphicFramePr>
        <p:xfrm>
          <a:off x="108585" y="1779270"/>
          <a:ext cx="8531860" cy="4923155"/>
        </p:xfrm>
        <a:graphic>
          <a:graphicData uri="http://schemas.openxmlformats.org/drawingml/2006/table">
            <a:tbl>
              <a:tblPr firstRow="1" bandRow="1">
                <a:tableStyleId>{5C22544A-7EE6-4342-B048-85BDC9FD1C3A}</a:tableStyleId>
              </a:tblPr>
              <a:tblGrid>
                <a:gridCol w="2132965">
                  <a:extLst>
                    <a:ext uri="{9D8B030D-6E8A-4147-A177-3AD203B41FA5}">
                      <a16:colId xmlns:a16="http://schemas.microsoft.com/office/drawing/2014/main" val="20000"/>
                    </a:ext>
                  </a:extLst>
                </a:gridCol>
                <a:gridCol w="1679575">
                  <a:extLst>
                    <a:ext uri="{9D8B030D-6E8A-4147-A177-3AD203B41FA5}">
                      <a16:colId xmlns:a16="http://schemas.microsoft.com/office/drawing/2014/main" val="20001"/>
                    </a:ext>
                  </a:extLst>
                </a:gridCol>
                <a:gridCol w="2573020">
                  <a:extLst>
                    <a:ext uri="{9D8B030D-6E8A-4147-A177-3AD203B41FA5}">
                      <a16:colId xmlns:a16="http://schemas.microsoft.com/office/drawing/2014/main" val="20002"/>
                    </a:ext>
                  </a:extLst>
                </a:gridCol>
                <a:gridCol w="2146300">
                  <a:extLst>
                    <a:ext uri="{9D8B030D-6E8A-4147-A177-3AD203B41FA5}">
                      <a16:colId xmlns:a16="http://schemas.microsoft.com/office/drawing/2014/main" val="20003"/>
                    </a:ext>
                  </a:extLst>
                </a:gridCol>
              </a:tblGrid>
              <a:tr h="937895">
                <a:tc>
                  <a:txBody>
                    <a:bodyPr/>
                    <a:lstStyle/>
                    <a:p>
                      <a:pPr indent="0" algn="ctr">
                        <a:buNone/>
                      </a:pPr>
                      <a:endParaRPr lang="en-US" sz="1600" b="1">
                        <a:latin typeface="Trebuchet MS" panose="020B0603020202020204" charset="0"/>
                        <a:cs typeface="Trebuchet MS" panose="020B0603020202020204" charset="0"/>
                      </a:endParaRPr>
                    </a:p>
                    <a:p>
                      <a:pPr indent="0" algn="ctr">
                        <a:buNone/>
                      </a:pPr>
                      <a:r>
                        <a:rPr lang="en-US" sz="1600" b="1">
                          <a:latin typeface="Trebuchet MS" panose="020B0603020202020204" charset="0"/>
                          <a:cs typeface="Trebuchet MS" panose="020B0603020202020204" charset="0"/>
                        </a:rPr>
                        <a:t>Logic</a:t>
                      </a:r>
                      <a:endParaRPr lang="en-US" altLang="en-US" sz="1600" b="1">
                        <a:latin typeface="Trebuchet MS" panose="020B0603020202020204" charset="0"/>
                        <a:ea typeface="Trebuchet MS" panose="020B0603020202020204" charset="0"/>
                        <a:cs typeface="Trebuchet MS" panose="020B0603020202020204" charset="0"/>
                      </a:endParaRPr>
                    </a:p>
                  </a:txBody>
                  <a:tcPr marL="0" marR="0" marT="0" marB="0"/>
                </a:tc>
                <a:tc>
                  <a:txBody>
                    <a:bodyPr/>
                    <a:lstStyle/>
                    <a:p>
                      <a:pPr indent="0" algn="ctr">
                        <a:buNone/>
                      </a:pPr>
                      <a:endParaRPr lang="en-US" sz="1600" b="1">
                        <a:latin typeface="Trebuchet MS" panose="020B0603020202020204" charset="0"/>
                        <a:cs typeface="Trebuchet MS" panose="020B0603020202020204" charset="0"/>
                      </a:endParaRPr>
                    </a:p>
                    <a:p>
                      <a:pPr indent="0" algn="ctr">
                        <a:buNone/>
                      </a:pPr>
                      <a:r>
                        <a:rPr lang="en-US" sz="1600" b="1">
                          <a:latin typeface="Trebuchet MS" panose="020B0603020202020204" charset="0"/>
                          <a:cs typeface="Trebuchet MS" panose="020B0603020202020204" charset="0"/>
                        </a:rPr>
                        <a:t>Indicators</a:t>
                      </a:r>
                      <a:endParaRPr lang="en-US" altLang="en-US" sz="1600" b="1">
                        <a:latin typeface="Trebuchet MS" panose="020B0603020202020204" charset="0"/>
                        <a:ea typeface="Trebuchet MS" panose="020B0603020202020204" charset="0"/>
                        <a:cs typeface="Trebuchet MS" panose="020B0603020202020204" charset="0"/>
                      </a:endParaRPr>
                    </a:p>
                  </a:txBody>
                  <a:tcPr marL="0" marR="0" marT="0" marB="0"/>
                </a:tc>
                <a:tc gridSpan="2">
                  <a:txBody>
                    <a:bodyPr/>
                    <a:lstStyle/>
                    <a:p>
                      <a:pPr indent="0" algn="ctr">
                        <a:buNone/>
                      </a:pPr>
                      <a:endParaRPr lang="en-US" sz="1600" b="1">
                        <a:latin typeface="Trebuchet MS" panose="020B0603020202020204" charset="0"/>
                        <a:cs typeface="Trebuchet MS" panose="020B0603020202020204" charset="0"/>
                      </a:endParaRPr>
                    </a:p>
                    <a:p>
                      <a:pPr indent="0" algn="ctr">
                        <a:buNone/>
                      </a:pPr>
                      <a:r>
                        <a:rPr lang="en-US" sz="1600" b="1">
                          <a:latin typeface="Trebuchet MS" panose="020B0603020202020204" charset="0"/>
                          <a:cs typeface="Trebuchet MS" panose="020B0603020202020204" charset="0"/>
                        </a:rPr>
                        <a:t>Nature</a:t>
                      </a:r>
                      <a:r>
                        <a:rPr lang="fr-FR" altLang="en-US" sz="1600" b="1">
                          <a:latin typeface="Trebuchet MS" panose="020B0603020202020204" charset="0"/>
                          <a:cs typeface="Trebuchet MS" panose="020B0603020202020204" charset="0"/>
                        </a:rPr>
                        <a:t> </a:t>
                      </a:r>
                      <a:r>
                        <a:rPr lang="en-US" sz="1600" b="1">
                          <a:latin typeface="Trebuchet MS" panose="020B0603020202020204" charset="0"/>
                          <a:cs typeface="Trebuchet MS" panose="020B0603020202020204" charset="0"/>
                        </a:rPr>
                        <a:t>of</a:t>
                      </a:r>
                      <a:r>
                        <a:rPr lang="fr-FR" altLang="en-US" sz="1600" b="1">
                          <a:latin typeface="Trebuchet MS" panose="020B0603020202020204" charset="0"/>
                          <a:cs typeface="Trebuchet MS" panose="020B0603020202020204" charset="0"/>
                        </a:rPr>
                        <a:t> </a:t>
                      </a:r>
                      <a:r>
                        <a:rPr lang="en-US" sz="1600" b="1">
                          <a:latin typeface="Trebuchet MS" panose="020B0603020202020204" charset="0"/>
                          <a:cs typeface="Trebuchet MS" panose="020B0603020202020204" charset="0"/>
                        </a:rPr>
                        <a:t>the</a:t>
                      </a:r>
                      <a:r>
                        <a:rPr lang="fr-FR" altLang="en-US" sz="1600" b="1">
                          <a:latin typeface="Trebuchet MS" panose="020B0603020202020204" charset="0"/>
                          <a:cs typeface="Trebuchet MS" panose="020B0603020202020204" charset="0"/>
                        </a:rPr>
                        <a:t> </a:t>
                      </a:r>
                      <a:r>
                        <a:rPr lang="en-US" sz="1600" b="1">
                          <a:latin typeface="Trebuchet MS" panose="020B0603020202020204" charset="0"/>
                          <a:cs typeface="Trebuchet MS" panose="020B0603020202020204" charset="0"/>
                        </a:rPr>
                        <a:t>indicators</a:t>
                      </a:r>
                      <a:endParaRPr lang="en-US" altLang="en-US" sz="1600" b="1">
                        <a:latin typeface="Trebuchet MS" panose="020B0603020202020204" charset="0"/>
                        <a:ea typeface="Trebuchet MS" panose="020B0603020202020204" charset="0"/>
                        <a:cs typeface="Trebuchet MS" panose="020B0603020202020204" charset="0"/>
                      </a:endParaRPr>
                    </a:p>
                  </a:txBody>
                  <a:tcPr marL="0" marR="0" marT="0" marB="0"/>
                </a:tc>
                <a:tc hMerge="1">
                  <a:txBody>
                    <a:bodyPr/>
                    <a:lstStyle/>
                    <a:p>
                      <a:endParaRPr lang="fr-FR"/>
                    </a:p>
                  </a:txBody>
                  <a:tcPr/>
                </a:tc>
                <a:extLst>
                  <a:ext uri="{0D108BD9-81ED-4DB2-BD59-A6C34878D82A}">
                    <a16:rowId xmlns:a16="http://schemas.microsoft.com/office/drawing/2014/main" val="10000"/>
                  </a:ext>
                </a:extLst>
              </a:tr>
              <a:tr h="641350">
                <a:tc>
                  <a:txBody>
                    <a:bodyPr/>
                    <a:lstStyle/>
                    <a:p>
                      <a:pPr indent="0" algn="ctr">
                        <a:buNone/>
                      </a:pPr>
                      <a:endParaRPr lang="en-US" sz="1800" b="1">
                        <a:latin typeface="Trebuchet MS" panose="020B0603020202020204" charset="0"/>
                        <a:cs typeface="Trebuchet MS" panose="020B0603020202020204" charset="0"/>
                      </a:endParaRPr>
                    </a:p>
                    <a:p>
                      <a:pPr indent="0" algn="ctr">
                        <a:buNone/>
                      </a:pPr>
                      <a:r>
                        <a:rPr lang="en-US" sz="1800" b="1">
                          <a:latin typeface="Trebuchet MS" panose="020B0603020202020204" charset="0"/>
                          <a:cs typeface="Trebuchet MS" panose="020B0603020202020204" charset="0"/>
                        </a:rPr>
                        <a:t>Goal</a:t>
                      </a:r>
                      <a:endParaRPr lang="en-US" altLang="en-US" sz="1800" b="1">
                        <a:latin typeface="Trebuchet MS" panose="020B0603020202020204" charset="0"/>
                        <a:ea typeface="Trebuchet MS" panose="020B0603020202020204" charset="0"/>
                        <a:cs typeface="Trebuchet MS" panose="020B0603020202020204" charset="0"/>
                      </a:endParaRPr>
                    </a:p>
                  </a:txBody>
                  <a:tcPr marL="0" marR="0" marT="0" marB="0"/>
                </a:tc>
                <a:tc>
                  <a:txBody>
                    <a:bodyPr/>
                    <a:lstStyle/>
                    <a:p>
                      <a:pPr indent="0" algn="ctr">
                        <a:buNone/>
                      </a:pPr>
                      <a:endParaRPr lang="en-US" sz="1800" b="1">
                        <a:latin typeface="Trebuchet MS" panose="020B0603020202020204" charset="0"/>
                        <a:cs typeface="Trebuchet MS" panose="020B0603020202020204" charset="0"/>
                      </a:endParaRPr>
                    </a:p>
                    <a:p>
                      <a:pPr indent="0" algn="ctr">
                        <a:buNone/>
                      </a:pPr>
                      <a:r>
                        <a:rPr lang="en-US" sz="1800" b="1">
                          <a:latin typeface="Trebuchet MS" panose="020B0603020202020204" charset="0"/>
                          <a:cs typeface="Trebuchet MS" panose="020B0603020202020204" charset="0"/>
                        </a:rPr>
                        <a:t>Impact</a:t>
                      </a:r>
                      <a:endParaRPr lang="en-US" altLang="en-US" sz="1800" b="1">
                        <a:latin typeface="Trebuchet MS" panose="020B0603020202020204" charset="0"/>
                        <a:ea typeface="Trebuchet MS" panose="020B0603020202020204" charset="0"/>
                        <a:cs typeface="Trebuchet MS" panose="020B0603020202020204" charset="0"/>
                      </a:endParaRPr>
                    </a:p>
                  </a:txBody>
                  <a:tcPr marL="0" marR="0" marT="0" marB="0"/>
                </a:tc>
                <a:tc>
                  <a:txBody>
                    <a:bodyPr/>
                    <a:lstStyle/>
                    <a:p>
                      <a:pPr indent="0" algn="ctr">
                        <a:buNone/>
                      </a:pPr>
                      <a:endParaRPr lang="en-US" sz="1200" b="1">
                        <a:latin typeface="Trebuchet MS" panose="020B0603020202020204" charset="0"/>
                        <a:cs typeface="Trebuchet MS" panose="020B0603020202020204" charset="0"/>
                      </a:endParaRPr>
                    </a:p>
                    <a:p>
                      <a:pPr indent="0" algn="ctr">
                        <a:buNone/>
                      </a:pPr>
                      <a:r>
                        <a:rPr lang="en-US" sz="1600" b="1">
                          <a:latin typeface="Trebuchet MS" panose="020B0603020202020204" charset="0"/>
                          <a:cs typeface="Trebuchet MS" panose="020B0603020202020204" charset="0"/>
                        </a:rPr>
                        <a:t>Long-term</a:t>
                      </a:r>
                      <a:r>
                        <a:rPr lang="fr-FR" altLang="en-US" sz="1600" b="1">
                          <a:latin typeface="Trebuchet MS" panose="020B0603020202020204" charset="0"/>
                          <a:cs typeface="Trebuchet MS" panose="020B0603020202020204" charset="0"/>
                        </a:rPr>
                        <a:t> </a:t>
                      </a:r>
                      <a:r>
                        <a:rPr lang="en-US" sz="1600" b="1">
                          <a:latin typeface="Trebuchet MS" panose="020B0603020202020204" charset="0"/>
                          <a:cs typeface="Trebuchet MS" panose="020B0603020202020204" charset="0"/>
                        </a:rPr>
                        <a:t>statistical</a:t>
                      </a:r>
                      <a:r>
                        <a:rPr lang="fr-FR" altLang="en-US" sz="1600" b="1">
                          <a:latin typeface="Trebuchet MS" panose="020B0603020202020204" charset="0"/>
                          <a:cs typeface="Trebuchet MS" panose="020B0603020202020204" charset="0"/>
                        </a:rPr>
                        <a:t> </a:t>
                      </a:r>
                      <a:r>
                        <a:rPr lang="en-US" sz="1600" b="1">
                          <a:latin typeface="Trebuchet MS" panose="020B0603020202020204" charset="0"/>
                          <a:cs typeface="Trebuchet MS" panose="020B0603020202020204" charset="0"/>
                        </a:rPr>
                        <a:t>evidence</a:t>
                      </a:r>
                      <a:endParaRPr lang="en-US" altLang="en-US" sz="1600" b="1">
                        <a:latin typeface="Trebuchet MS" panose="020B0603020202020204" charset="0"/>
                        <a:ea typeface="Trebuchet MS" panose="020B0603020202020204" charset="0"/>
                        <a:cs typeface="Trebuchet MS" panose="020B0603020202020204" charset="0"/>
                      </a:endParaRPr>
                    </a:p>
                  </a:txBody>
                  <a:tcPr marL="0" marR="0" marT="0" marB="0"/>
                </a:tc>
                <a:tc rowSpan="5">
                  <a:txBody>
                    <a:bodyPr/>
                    <a:lstStyle/>
                    <a:p>
                      <a:pPr indent="0" algn="ctr">
                        <a:buNone/>
                      </a:pPr>
                      <a:endParaRPr lang="en-US" altLang="en-US" sz="1200" b="1">
                        <a:latin typeface="Trebuchet MS" panose="020B0603020202020204" charset="0"/>
                        <a:ea typeface="Trebuchet MS" panose="020B0603020202020204" charset="0"/>
                        <a:cs typeface="Trebuchet MS" panose="020B0603020202020204" charset="0"/>
                      </a:endParaRPr>
                    </a:p>
                    <a:p>
                      <a:pPr indent="0" algn="ctr">
                        <a:buNone/>
                      </a:pPr>
                      <a:endParaRPr lang="en-US" altLang="en-US" sz="1200" b="1">
                        <a:latin typeface="Trebuchet MS" panose="020B0603020202020204" charset="0"/>
                        <a:ea typeface="Trebuchet MS" panose="020B0603020202020204" charset="0"/>
                        <a:cs typeface="Trebuchet MS" panose="020B0603020202020204" charset="0"/>
                      </a:endParaRPr>
                    </a:p>
                    <a:p>
                      <a:pPr indent="0" algn="ctr">
                        <a:buNone/>
                      </a:pPr>
                      <a:endParaRPr lang="en-US" altLang="en-US" sz="1200" b="1">
                        <a:latin typeface="Trebuchet MS" panose="020B0603020202020204" charset="0"/>
                        <a:ea typeface="Trebuchet MS" panose="020B0603020202020204" charset="0"/>
                        <a:cs typeface="Trebuchet MS" panose="020B0603020202020204" charset="0"/>
                      </a:endParaRPr>
                    </a:p>
                    <a:p>
                      <a:pPr indent="0" algn="ctr">
                        <a:buNone/>
                      </a:pPr>
                      <a:endParaRPr lang="en-US" altLang="en-US" sz="1200" b="1">
                        <a:latin typeface="Trebuchet MS" panose="020B0603020202020204" charset="0"/>
                        <a:ea typeface="Trebuchet MS" panose="020B0603020202020204" charset="0"/>
                        <a:cs typeface="Trebuchet MS" panose="020B0603020202020204" charset="0"/>
                      </a:endParaRPr>
                    </a:p>
                    <a:p>
                      <a:pPr indent="0" algn="ctr">
                        <a:buNone/>
                      </a:pPr>
                      <a:endParaRPr lang="en-US" altLang="en-US" sz="1200" b="1">
                        <a:latin typeface="Trebuchet MS" panose="020B0603020202020204" charset="0"/>
                        <a:ea typeface="Trebuchet MS" panose="020B0603020202020204" charset="0"/>
                        <a:cs typeface="Trebuchet MS" panose="020B0603020202020204" charset="0"/>
                      </a:endParaRPr>
                    </a:p>
                    <a:p>
                      <a:pPr indent="0" algn="ctr">
                        <a:buNone/>
                      </a:pPr>
                      <a:endParaRPr lang="en-US" altLang="en-US" sz="1200" b="1">
                        <a:latin typeface="Trebuchet MS" panose="020B0603020202020204" charset="0"/>
                        <a:ea typeface="Trebuchet MS" panose="020B0603020202020204" charset="0"/>
                        <a:cs typeface="Trebuchet MS" panose="020B0603020202020204" charset="0"/>
                      </a:endParaRPr>
                    </a:p>
                    <a:p>
                      <a:pPr indent="0" algn="ctr">
                        <a:buNone/>
                      </a:pPr>
                      <a:endParaRPr lang="en-US" altLang="en-US" sz="1200" b="1">
                        <a:latin typeface="Trebuchet MS" panose="020B0603020202020204" charset="0"/>
                        <a:ea typeface="Trebuchet MS" panose="020B0603020202020204" charset="0"/>
                        <a:cs typeface="Trebuchet MS" panose="020B0603020202020204" charset="0"/>
                      </a:endParaRPr>
                    </a:p>
                    <a:p>
                      <a:pPr indent="0" algn="ctr">
                        <a:buNone/>
                      </a:pPr>
                      <a:endParaRPr lang="en-US" altLang="en-US" sz="1200" b="1">
                        <a:latin typeface="Trebuchet MS" panose="020B0603020202020204" charset="0"/>
                        <a:ea typeface="Trebuchet MS" panose="020B0603020202020204" charset="0"/>
                        <a:cs typeface="Trebuchet MS" panose="020B0603020202020204" charset="0"/>
                      </a:endParaRPr>
                    </a:p>
                    <a:p>
                      <a:pPr indent="0" algn="ctr">
                        <a:buNone/>
                      </a:pPr>
                      <a:endParaRPr lang="en-US" altLang="en-US" sz="1200" b="1">
                        <a:latin typeface="Trebuchet MS" panose="020B0603020202020204" charset="0"/>
                        <a:ea typeface="Trebuchet MS" panose="020B0603020202020204" charset="0"/>
                        <a:cs typeface="Trebuchet MS" panose="020B0603020202020204" charset="0"/>
                      </a:endParaRPr>
                    </a:p>
                    <a:p>
                      <a:pPr indent="0" algn="ctr">
                        <a:buNone/>
                      </a:pPr>
                      <a:endParaRPr lang="en-US" altLang="en-US" sz="1200" b="1">
                        <a:latin typeface="Trebuchet MS" panose="020B0603020202020204" charset="0"/>
                        <a:ea typeface="Trebuchet MS" panose="020B0603020202020204" charset="0"/>
                        <a:cs typeface="Trebuchet MS" panose="020B0603020202020204" charset="0"/>
                      </a:endParaRPr>
                    </a:p>
                    <a:p>
                      <a:pPr indent="0" algn="ctr">
                        <a:buNone/>
                      </a:pPr>
                      <a:r>
                        <a:rPr lang="en-US" altLang="en-US" sz="2000" b="1">
                          <a:latin typeface="Trebuchet MS" panose="020B0603020202020204" charset="0"/>
                          <a:ea typeface="Trebuchet MS" panose="020B0603020202020204" charset="0"/>
                          <a:cs typeface="Trebuchet MS" panose="020B0603020202020204" charset="0"/>
                        </a:rPr>
                        <a:t>Exogenous indicators</a:t>
                      </a:r>
                    </a:p>
                  </a:txBody>
                  <a:tcPr marL="0" marR="0" marT="0" marB="0"/>
                </a:tc>
                <a:extLst>
                  <a:ext uri="{0D108BD9-81ED-4DB2-BD59-A6C34878D82A}">
                    <a16:rowId xmlns:a16="http://schemas.microsoft.com/office/drawing/2014/main" val="10001"/>
                  </a:ext>
                </a:extLst>
              </a:tr>
              <a:tr h="1158875">
                <a:tc>
                  <a:txBody>
                    <a:bodyPr/>
                    <a:lstStyle/>
                    <a:p>
                      <a:pPr indent="0" algn="ctr">
                        <a:buNone/>
                      </a:pPr>
                      <a:endParaRPr lang="en-US" sz="1800" b="1">
                        <a:latin typeface="Trebuchet MS" panose="020B0603020202020204" charset="0"/>
                        <a:cs typeface="Trebuchet MS" panose="020B0603020202020204" charset="0"/>
                      </a:endParaRPr>
                    </a:p>
                    <a:p>
                      <a:pPr indent="0" algn="ctr">
                        <a:buNone/>
                      </a:pPr>
                      <a:endParaRPr lang="en-US" sz="1800" b="1">
                        <a:latin typeface="Trebuchet MS" panose="020B0603020202020204" charset="0"/>
                        <a:cs typeface="Trebuchet MS" panose="020B0603020202020204" charset="0"/>
                      </a:endParaRPr>
                    </a:p>
                    <a:p>
                      <a:pPr indent="0" algn="ctr">
                        <a:buNone/>
                      </a:pPr>
                      <a:r>
                        <a:rPr lang="en-US" sz="1800" b="1">
                          <a:latin typeface="Trebuchet MS" panose="020B0603020202020204" charset="0"/>
                          <a:cs typeface="Trebuchet MS" panose="020B0603020202020204" charset="0"/>
                        </a:rPr>
                        <a:t>Purpose</a:t>
                      </a:r>
                      <a:endParaRPr lang="en-US" altLang="en-US" sz="1800" b="1">
                        <a:latin typeface="Trebuchet MS" panose="020B0603020202020204" charset="0"/>
                        <a:ea typeface="Trebuchet MS" panose="020B0603020202020204" charset="0"/>
                        <a:cs typeface="Trebuchet MS" panose="020B0603020202020204" charset="0"/>
                      </a:endParaRPr>
                    </a:p>
                  </a:txBody>
                  <a:tcPr marL="0" marR="0" marT="0" marB="0"/>
                </a:tc>
                <a:tc>
                  <a:txBody>
                    <a:bodyPr/>
                    <a:lstStyle/>
                    <a:p>
                      <a:pPr indent="0" algn="ctr">
                        <a:buNone/>
                      </a:pPr>
                      <a:endParaRPr lang="en-US" sz="1800" b="1">
                        <a:latin typeface="Trebuchet MS" panose="020B0603020202020204" charset="0"/>
                        <a:cs typeface="Trebuchet MS" panose="020B0603020202020204" charset="0"/>
                      </a:endParaRPr>
                    </a:p>
                    <a:p>
                      <a:pPr indent="0" algn="ctr">
                        <a:buNone/>
                      </a:pPr>
                      <a:r>
                        <a:rPr lang="en-US" sz="1800" b="1">
                          <a:latin typeface="Trebuchet MS" panose="020B0603020202020204" charset="0"/>
                          <a:cs typeface="Trebuchet MS" panose="020B0603020202020204" charset="0"/>
                        </a:rPr>
                        <a:t>Outcomes</a:t>
                      </a:r>
                      <a:endParaRPr lang="en-US" altLang="en-US" sz="1800" b="1">
                        <a:latin typeface="Trebuchet MS" panose="020B0603020202020204" charset="0"/>
                        <a:ea typeface="Trebuchet MS" panose="020B0603020202020204" charset="0"/>
                        <a:cs typeface="Trebuchet MS" panose="020B0603020202020204" charset="0"/>
                      </a:endParaRPr>
                    </a:p>
                  </a:txBody>
                  <a:tcPr marL="0" marR="0" marT="0" marB="0"/>
                </a:tc>
                <a:tc>
                  <a:txBody>
                    <a:bodyPr/>
                    <a:lstStyle/>
                    <a:p>
                      <a:pPr indent="0" algn="ctr">
                        <a:buNone/>
                      </a:pPr>
                      <a:endParaRPr lang="en-US" sz="1200" b="1">
                        <a:latin typeface="Trebuchet MS" panose="020B0603020202020204" charset="0"/>
                        <a:cs typeface="Trebuchet MS" panose="020B0603020202020204" charset="0"/>
                      </a:endParaRPr>
                    </a:p>
                    <a:p>
                      <a:pPr indent="0" algn="ctr">
                        <a:buNone/>
                      </a:pPr>
                      <a:r>
                        <a:rPr lang="en-US" sz="1600" b="1">
                          <a:latin typeface="Trebuchet MS" panose="020B0603020202020204" charset="0"/>
                          <a:cs typeface="Trebuchet MS" panose="020B0603020202020204" charset="0"/>
                        </a:rPr>
                        <a:t>Social</a:t>
                      </a:r>
                      <a:r>
                        <a:rPr lang="fr-FR" altLang="en-US" sz="1600" b="1">
                          <a:latin typeface="Trebuchet MS" panose="020B0603020202020204" charset="0"/>
                          <a:cs typeface="Trebuchet MS" panose="020B0603020202020204" charset="0"/>
                        </a:rPr>
                        <a:t> </a:t>
                      </a:r>
                      <a:r>
                        <a:rPr lang="en-US" sz="1600" b="1">
                          <a:latin typeface="Trebuchet MS" panose="020B0603020202020204" charset="0"/>
                          <a:cs typeface="Trebuchet MS" panose="020B0603020202020204" charset="0"/>
                        </a:rPr>
                        <a:t>and</a:t>
                      </a:r>
                      <a:r>
                        <a:rPr lang="fr-FR" altLang="en-US" sz="1600" b="1">
                          <a:latin typeface="Trebuchet MS" panose="020B0603020202020204" charset="0"/>
                          <a:cs typeface="Trebuchet MS" panose="020B0603020202020204" charset="0"/>
                        </a:rPr>
                        <a:t> </a:t>
                      </a:r>
                      <a:r>
                        <a:rPr lang="en-US" sz="1600" b="1">
                          <a:latin typeface="Trebuchet MS" panose="020B0603020202020204" charset="0"/>
                          <a:cs typeface="Trebuchet MS" panose="020B0603020202020204" charset="0"/>
                        </a:rPr>
                        <a:t>economic</a:t>
                      </a:r>
                      <a:r>
                        <a:rPr lang="fr-FR" altLang="en-US" sz="1600" b="1">
                          <a:latin typeface="Trebuchet MS" panose="020B0603020202020204" charset="0"/>
                          <a:cs typeface="Trebuchet MS" panose="020B0603020202020204" charset="0"/>
                        </a:rPr>
                        <a:t>  </a:t>
                      </a:r>
                      <a:r>
                        <a:rPr lang="en-US" sz="1600" b="1">
                          <a:latin typeface="Trebuchet MS" panose="020B0603020202020204" charset="0"/>
                          <a:cs typeface="Trebuchet MS" panose="020B0603020202020204" charset="0"/>
                        </a:rPr>
                        <a:t>surveys</a:t>
                      </a:r>
                      <a:r>
                        <a:rPr lang="fr-FR" altLang="en-US" sz="1600" b="1">
                          <a:latin typeface="Trebuchet MS" panose="020B0603020202020204" charset="0"/>
                          <a:cs typeface="Trebuchet MS" panose="020B0603020202020204" charset="0"/>
                        </a:rPr>
                        <a:t> </a:t>
                      </a:r>
                      <a:r>
                        <a:rPr lang="en-US" sz="1600" b="1">
                          <a:latin typeface="Trebuchet MS" panose="020B0603020202020204" charset="0"/>
                          <a:cs typeface="Trebuchet MS" panose="020B0603020202020204" charset="0"/>
                        </a:rPr>
                        <a:t>of</a:t>
                      </a:r>
                      <a:r>
                        <a:rPr lang="fr-FR" altLang="en-US" sz="1600" b="1">
                          <a:latin typeface="Trebuchet MS" panose="020B0603020202020204" charset="0"/>
                          <a:cs typeface="Trebuchet MS" panose="020B0603020202020204" charset="0"/>
                        </a:rPr>
                        <a:t> </a:t>
                      </a:r>
                      <a:r>
                        <a:rPr lang="en-US" sz="1600" b="1">
                          <a:latin typeface="Trebuchet MS" panose="020B0603020202020204" charset="0"/>
                          <a:cs typeface="Trebuchet MS" panose="020B0603020202020204" charset="0"/>
                        </a:rPr>
                        <a:t>project</a:t>
                      </a:r>
                      <a:r>
                        <a:rPr lang="fr-FR" altLang="en-US" sz="1600" b="1">
                          <a:latin typeface="Trebuchet MS" panose="020B0603020202020204" charset="0"/>
                          <a:cs typeface="Trebuchet MS" panose="020B0603020202020204" charset="0"/>
                        </a:rPr>
                        <a:t> </a:t>
                      </a:r>
                      <a:r>
                        <a:rPr lang="en-US" sz="1600" b="1">
                          <a:latin typeface="Trebuchet MS" panose="020B0603020202020204" charset="0"/>
                          <a:cs typeface="Trebuchet MS" panose="020B0603020202020204" charset="0"/>
                        </a:rPr>
                        <a:t>effect</a:t>
                      </a:r>
                      <a:r>
                        <a:rPr lang="fr-FR" altLang="en-US" sz="1600" b="1">
                          <a:latin typeface="Trebuchet MS" panose="020B0603020202020204" charset="0"/>
                          <a:cs typeface="Trebuchet MS" panose="020B0603020202020204" charset="0"/>
                        </a:rPr>
                        <a:t>s </a:t>
                      </a:r>
                      <a:r>
                        <a:rPr lang="en-US" sz="1600" b="1">
                          <a:latin typeface="Trebuchet MS" panose="020B0603020202020204" charset="0"/>
                          <a:cs typeface="Trebuchet MS" panose="020B0603020202020204" charset="0"/>
                        </a:rPr>
                        <a:t>and</a:t>
                      </a:r>
                      <a:r>
                        <a:rPr lang="fr-FR" altLang="en-US" sz="1600" b="1">
                          <a:latin typeface="Trebuchet MS" panose="020B0603020202020204" charset="0"/>
                          <a:cs typeface="Trebuchet MS" panose="020B0603020202020204" charset="0"/>
                        </a:rPr>
                        <a:t> </a:t>
                      </a:r>
                      <a:r>
                        <a:rPr lang="en-US" sz="1600" b="1">
                          <a:latin typeface="Trebuchet MS" panose="020B0603020202020204" charset="0"/>
                          <a:cs typeface="Trebuchet MS" panose="020B0603020202020204" charset="0"/>
                        </a:rPr>
                        <a:t>outcomes</a:t>
                      </a:r>
                      <a:endParaRPr lang="en-US" altLang="en-US" sz="1600" b="1">
                        <a:latin typeface="Trebuchet MS" panose="020B0603020202020204" charset="0"/>
                        <a:ea typeface="Trebuchet MS" panose="020B0603020202020204" charset="0"/>
                        <a:cs typeface="Trebuchet MS" panose="020B0603020202020204" charset="0"/>
                      </a:endParaRPr>
                    </a:p>
                  </a:txBody>
                  <a:tcPr marL="0" marR="0" marT="0" marB="0"/>
                </a:tc>
                <a:tc vMerge="1">
                  <a:txBody>
                    <a:bodyPr/>
                    <a:lstStyle/>
                    <a:p>
                      <a:endParaRPr lang="fr-FR"/>
                    </a:p>
                  </a:txBody>
                  <a:tcPr marL="0" marR="0" marT="0" marB="0"/>
                </a:tc>
                <a:extLst>
                  <a:ext uri="{0D108BD9-81ED-4DB2-BD59-A6C34878D82A}">
                    <a16:rowId xmlns:a16="http://schemas.microsoft.com/office/drawing/2014/main" val="10002"/>
                  </a:ext>
                </a:extLst>
              </a:tr>
              <a:tr h="641985">
                <a:tc>
                  <a:txBody>
                    <a:bodyPr/>
                    <a:lstStyle/>
                    <a:p>
                      <a:pPr indent="0" algn="ctr">
                        <a:buNone/>
                      </a:pPr>
                      <a:endParaRPr lang="en-US" sz="1800" b="1">
                        <a:latin typeface="Trebuchet MS" panose="020B0603020202020204" charset="0"/>
                        <a:cs typeface="Trebuchet MS" panose="020B0603020202020204" charset="0"/>
                      </a:endParaRPr>
                    </a:p>
                    <a:p>
                      <a:pPr indent="0" algn="ctr">
                        <a:buNone/>
                      </a:pPr>
                      <a:r>
                        <a:rPr lang="en-US" sz="1800" b="1">
                          <a:latin typeface="Trebuchet MS" panose="020B0603020202020204" charset="0"/>
                          <a:cs typeface="Trebuchet MS" panose="020B0603020202020204" charset="0"/>
                        </a:rPr>
                        <a:t>Outputs</a:t>
                      </a:r>
                      <a:endParaRPr lang="en-US" altLang="en-US" sz="1800" b="1">
                        <a:latin typeface="Trebuchet MS" panose="020B0603020202020204" charset="0"/>
                        <a:ea typeface="Trebuchet MS" panose="020B0603020202020204" charset="0"/>
                        <a:cs typeface="Trebuchet MS" panose="020B0603020202020204" charset="0"/>
                      </a:endParaRPr>
                    </a:p>
                  </a:txBody>
                  <a:tcPr marL="0" marR="0" marT="0" marB="0"/>
                </a:tc>
                <a:tc>
                  <a:txBody>
                    <a:bodyPr/>
                    <a:lstStyle/>
                    <a:p>
                      <a:pPr indent="0" algn="ctr">
                        <a:buNone/>
                      </a:pPr>
                      <a:endParaRPr lang="en-US" sz="1800" b="1">
                        <a:latin typeface="Trebuchet MS" panose="020B0603020202020204" charset="0"/>
                        <a:cs typeface="Trebuchet MS" panose="020B0603020202020204" charset="0"/>
                      </a:endParaRPr>
                    </a:p>
                    <a:p>
                      <a:pPr indent="0" algn="ctr">
                        <a:buNone/>
                      </a:pPr>
                      <a:r>
                        <a:rPr lang="en-US" sz="1800" b="1">
                          <a:latin typeface="Trebuchet MS" panose="020B0603020202020204" charset="0"/>
                          <a:cs typeface="Trebuchet MS" panose="020B0603020202020204" charset="0"/>
                        </a:rPr>
                        <a:t>Output</a:t>
                      </a:r>
                      <a:endParaRPr lang="en-US" altLang="en-US" sz="1800" b="1">
                        <a:latin typeface="Trebuchet MS" panose="020B0603020202020204" charset="0"/>
                        <a:ea typeface="Trebuchet MS" panose="020B0603020202020204" charset="0"/>
                        <a:cs typeface="Trebuchet MS" panose="020B0603020202020204" charset="0"/>
                      </a:endParaRPr>
                    </a:p>
                  </a:txBody>
                  <a:tcPr marL="0" marR="0" marT="0" marB="0"/>
                </a:tc>
                <a:tc>
                  <a:txBody>
                    <a:bodyPr/>
                    <a:lstStyle/>
                    <a:p>
                      <a:pPr indent="0" algn="ctr">
                        <a:buNone/>
                      </a:pPr>
                      <a:r>
                        <a:rPr lang="en-US" sz="1600" b="1">
                          <a:latin typeface="Trebuchet MS" panose="020B0603020202020204" charset="0"/>
                          <a:cs typeface="Trebuchet MS" panose="020B0603020202020204" charset="0"/>
                        </a:rPr>
                        <a:t>Managementobservation,</a:t>
                      </a:r>
                      <a:r>
                        <a:rPr lang="fr-FR" altLang="en-US" sz="1600" b="1">
                          <a:latin typeface="Trebuchet MS" panose="020B0603020202020204" charset="0"/>
                          <a:cs typeface="Trebuchet MS" panose="020B0603020202020204" charset="0"/>
                        </a:rPr>
                        <a:t> </a:t>
                      </a:r>
                      <a:r>
                        <a:rPr lang="en-US" sz="1600" b="1">
                          <a:latin typeface="Trebuchet MS" panose="020B0603020202020204" charset="0"/>
                          <a:cs typeface="Trebuchet MS" panose="020B0603020202020204" charset="0"/>
                        </a:rPr>
                        <a:t>records,andi</a:t>
                      </a:r>
                      <a:r>
                        <a:rPr lang="fr-FR" altLang="en-US" sz="1600" b="1">
                          <a:latin typeface="Trebuchet MS" panose="020B0603020202020204" charset="0"/>
                          <a:cs typeface="Trebuchet MS" panose="020B0603020202020204" charset="0"/>
                        </a:rPr>
                        <a:t> </a:t>
                      </a:r>
                      <a:r>
                        <a:rPr lang="en-US" sz="1600" b="1">
                          <a:latin typeface="Trebuchet MS" panose="020B0603020202020204" charset="0"/>
                          <a:cs typeface="Trebuchet MS" panose="020B0603020202020204" charset="0"/>
                        </a:rPr>
                        <a:t>nternal</a:t>
                      </a:r>
                      <a:r>
                        <a:rPr lang="fr-FR" altLang="en-US" sz="1600" b="1">
                          <a:latin typeface="Trebuchet MS" panose="020B0603020202020204" charset="0"/>
                          <a:cs typeface="Trebuchet MS" panose="020B0603020202020204" charset="0"/>
                        </a:rPr>
                        <a:t> </a:t>
                      </a:r>
                      <a:r>
                        <a:rPr lang="en-US" sz="1600" b="1">
                          <a:latin typeface="Trebuchet MS" panose="020B0603020202020204" charset="0"/>
                          <a:cs typeface="Trebuchet MS" panose="020B0603020202020204" charset="0"/>
                        </a:rPr>
                        <a:t>reporting.</a:t>
                      </a:r>
                      <a:endParaRPr lang="en-US" altLang="en-US" sz="1600" b="1">
                        <a:latin typeface="Trebuchet MS" panose="020B0603020202020204" charset="0"/>
                        <a:ea typeface="Trebuchet MS" panose="020B0603020202020204" charset="0"/>
                        <a:cs typeface="Trebuchet MS" panose="020B0603020202020204" charset="0"/>
                      </a:endParaRPr>
                    </a:p>
                  </a:txBody>
                  <a:tcPr marL="0" marR="0" marT="0" marB="0"/>
                </a:tc>
                <a:tc vMerge="1">
                  <a:txBody>
                    <a:bodyPr/>
                    <a:lstStyle/>
                    <a:p>
                      <a:endParaRPr lang="fr-FR"/>
                    </a:p>
                  </a:txBody>
                  <a:tcPr marL="0" marR="0" marT="0" marB="0"/>
                </a:tc>
                <a:extLst>
                  <a:ext uri="{0D108BD9-81ED-4DB2-BD59-A6C34878D82A}">
                    <a16:rowId xmlns:a16="http://schemas.microsoft.com/office/drawing/2014/main" val="10003"/>
                  </a:ext>
                </a:extLst>
              </a:tr>
              <a:tr h="692785">
                <a:tc>
                  <a:txBody>
                    <a:bodyPr/>
                    <a:lstStyle/>
                    <a:p>
                      <a:pPr indent="0" algn="ctr">
                        <a:buNone/>
                      </a:pPr>
                      <a:endParaRPr lang="en-US" sz="1800" b="1">
                        <a:latin typeface="Trebuchet MS" panose="020B0603020202020204" charset="0"/>
                        <a:cs typeface="Trebuchet MS" panose="020B0603020202020204" charset="0"/>
                      </a:endParaRPr>
                    </a:p>
                    <a:p>
                      <a:pPr indent="0" algn="ctr">
                        <a:buNone/>
                      </a:pPr>
                      <a:r>
                        <a:rPr lang="en-US" sz="1800" b="1">
                          <a:latin typeface="Trebuchet MS" panose="020B0603020202020204" charset="0"/>
                          <a:cs typeface="Trebuchet MS" panose="020B0603020202020204" charset="0"/>
                        </a:rPr>
                        <a:t>Activities</a:t>
                      </a:r>
                      <a:endParaRPr lang="en-US" altLang="en-US" sz="1800" b="1">
                        <a:latin typeface="Trebuchet MS" panose="020B0603020202020204" charset="0"/>
                        <a:ea typeface="Trebuchet MS" panose="020B0603020202020204" charset="0"/>
                        <a:cs typeface="Trebuchet MS" panose="020B0603020202020204" charset="0"/>
                      </a:endParaRPr>
                    </a:p>
                  </a:txBody>
                  <a:tcPr marL="0" marR="0" marT="0" marB="0"/>
                </a:tc>
                <a:tc>
                  <a:txBody>
                    <a:bodyPr/>
                    <a:lstStyle/>
                    <a:p>
                      <a:pPr indent="0" algn="ctr">
                        <a:buNone/>
                      </a:pPr>
                      <a:endParaRPr lang="en-US" sz="1800" b="1">
                        <a:latin typeface="Trebuchet MS" panose="020B0603020202020204" charset="0"/>
                        <a:cs typeface="Trebuchet MS" panose="020B0603020202020204" charset="0"/>
                      </a:endParaRPr>
                    </a:p>
                    <a:p>
                      <a:pPr indent="0" algn="ctr">
                        <a:buNone/>
                      </a:pPr>
                      <a:r>
                        <a:rPr lang="en-US" sz="1800" b="1">
                          <a:latin typeface="Trebuchet MS" panose="020B0603020202020204" charset="0"/>
                          <a:cs typeface="Trebuchet MS" panose="020B0603020202020204" charset="0"/>
                        </a:rPr>
                        <a:t>Process</a:t>
                      </a:r>
                      <a:endParaRPr lang="en-US" altLang="en-US" sz="1800" b="1">
                        <a:latin typeface="Trebuchet MS" panose="020B0603020202020204" charset="0"/>
                        <a:ea typeface="Trebuchet MS" panose="020B0603020202020204" charset="0"/>
                        <a:cs typeface="Trebuchet MS" panose="020B0603020202020204" charset="0"/>
                      </a:endParaRPr>
                    </a:p>
                  </a:txBody>
                  <a:tcPr marL="0" marR="0" marT="0" marB="0"/>
                </a:tc>
                <a:tc>
                  <a:txBody>
                    <a:bodyPr/>
                    <a:lstStyle/>
                    <a:p>
                      <a:pPr indent="0" algn="ctr">
                        <a:buNone/>
                      </a:pPr>
                      <a:r>
                        <a:rPr lang="en-US" sz="1600" b="1">
                          <a:latin typeface="Trebuchet MS" panose="020B0603020202020204" charset="0"/>
                          <a:cs typeface="Trebuchet MS" panose="020B0603020202020204" charset="0"/>
                        </a:rPr>
                        <a:t>Task</a:t>
                      </a:r>
                      <a:r>
                        <a:rPr lang="fr-FR" altLang="en-US" sz="1600" b="1">
                          <a:latin typeface="Trebuchet MS" panose="020B0603020202020204" charset="0"/>
                          <a:cs typeface="Trebuchet MS" panose="020B0603020202020204" charset="0"/>
                        </a:rPr>
                        <a:t> </a:t>
                      </a:r>
                      <a:r>
                        <a:rPr lang="en-US" sz="1600" b="1">
                          <a:latin typeface="Trebuchet MS" panose="020B0603020202020204" charset="0"/>
                          <a:cs typeface="Trebuchet MS" panose="020B0603020202020204" charset="0"/>
                        </a:rPr>
                        <a:t>managementofprocesses.</a:t>
                      </a:r>
                      <a:endParaRPr lang="en-US" altLang="en-US" sz="1600" b="1">
                        <a:latin typeface="Trebuchet MS" panose="020B0603020202020204" charset="0"/>
                        <a:ea typeface="Trebuchet MS" panose="020B0603020202020204" charset="0"/>
                        <a:cs typeface="Trebuchet MS" panose="020B0603020202020204" charset="0"/>
                      </a:endParaRPr>
                    </a:p>
                  </a:txBody>
                  <a:tcPr marL="0" marR="0" marT="0" marB="0"/>
                </a:tc>
                <a:tc vMerge="1">
                  <a:txBody>
                    <a:bodyPr/>
                    <a:lstStyle/>
                    <a:p>
                      <a:endParaRPr lang="fr-FR"/>
                    </a:p>
                  </a:txBody>
                  <a:tcPr marL="0" marR="0" marT="0" marB="0"/>
                </a:tc>
                <a:extLst>
                  <a:ext uri="{0D108BD9-81ED-4DB2-BD59-A6C34878D82A}">
                    <a16:rowId xmlns:a16="http://schemas.microsoft.com/office/drawing/2014/main" val="10004"/>
                  </a:ext>
                </a:extLst>
              </a:tr>
              <a:tr h="641985">
                <a:tc>
                  <a:txBody>
                    <a:bodyPr/>
                    <a:lstStyle/>
                    <a:p>
                      <a:pPr indent="0" algn="ctr">
                        <a:buNone/>
                      </a:pPr>
                      <a:endParaRPr lang="en-US" sz="1800" b="1">
                        <a:latin typeface="Trebuchet MS" panose="020B0603020202020204" charset="0"/>
                        <a:cs typeface="Trebuchet MS" panose="020B0603020202020204" charset="0"/>
                      </a:endParaRPr>
                    </a:p>
                    <a:p>
                      <a:pPr indent="0" algn="ctr">
                        <a:buNone/>
                      </a:pPr>
                      <a:r>
                        <a:rPr lang="en-US" sz="1800" b="1">
                          <a:latin typeface="Trebuchet MS" panose="020B0603020202020204" charset="0"/>
                          <a:cs typeface="Trebuchet MS" panose="020B0603020202020204" charset="0"/>
                        </a:rPr>
                        <a:t>Inputs</a:t>
                      </a:r>
                      <a:endParaRPr lang="en-US" altLang="en-US" sz="1800" b="1">
                        <a:latin typeface="Trebuchet MS" panose="020B0603020202020204" charset="0"/>
                        <a:ea typeface="Trebuchet MS" panose="020B0603020202020204" charset="0"/>
                        <a:cs typeface="Trebuchet MS" panose="020B0603020202020204" charset="0"/>
                      </a:endParaRPr>
                    </a:p>
                  </a:txBody>
                  <a:tcPr marL="0" marR="0" marT="0" marB="0"/>
                </a:tc>
                <a:tc>
                  <a:txBody>
                    <a:bodyPr/>
                    <a:lstStyle/>
                    <a:p>
                      <a:pPr indent="0" algn="ctr">
                        <a:buNone/>
                      </a:pPr>
                      <a:r>
                        <a:rPr lang="en-US" sz="1800" b="1">
                          <a:latin typeface="Trebuchet MS" panose="020B0603020202020204" charset="0"/>
                          <a:cs typeface="Trebuchet MS" panose="020B0603020202020204" charset="0"/>
                        </a:rPr>
                        <a:t>Input</a:t>
                      </a:r>
                      <a:endParaRPr lang="en-US" altLang="en-US" sz="1800" b="1">
                        <a:latin typeface="Trebuchet MS" panose="020B0603020202020204" charset="0"/>
                        <a:ea typeface="Trebuchet MS" panose="020B0603020202020204" charset="0"/>
                        <a:cs typeface="Trebuchet MS" panose="020B0603020202020204" charset="0"/>
                      </a:endParaRPr>
                    </a:p>
                  </a:txBody>
                  <a:tcPr marL="0" marR="0" marT="0" marB="0"/>
                </a:tc>
                <a:tc>
                  <a:txBody>
                    <a:bodyPr/>
                    <a:lstStyle/>
                    <a:p>
                      <a:pPr indent="0" algn="ctr">
                        <a:buNone/>
                      </a:pPr>
                      <a:r>
                        <a:rPr lang="en-US" sz="1600" b="1">
                          <a:latin typeface="Trebuchet MS" panose="020B0603020202020204" charset="0"/>
                          <a:cs typeface="Trebuchet MS" panose="020B0603020202020204" charset="0"/>
                        </a:rPr>
                        <a:t>Financial</a:t>
                      </a:r>
                      <a:r>
                        <a:rPr lang="fr-FR" altLang="en-US" sz="1600" b="1">
                          <a:latin typeface="Trebuchet MS" panose="020B0603020202020204" charset="0"/>
                          <a:cs typeface="Trebuchet MS" panose="020B0603020202020204" charset="0"/>
                        </a:rPr>
                        <a:t> </a:t>
                      </a:r>
                      <a:r>
                        <a:rPr lang="en-US" sz="1600" b="1">
                          <a:latin typeface="Trebuchet MS" panose="020B0603020202020204" charset="0"/>
                          <a:cs typeface="Trebuchet MS" panose="020B0603020202020204" charset="0"/>
                        </a:rPr>
                        <a:t>accounts</a:t>
                      </a:r>
                    </a:p>
                    <a:p>
                      <a:pPr indent="0" algn="ctr">
                        <a:buNone/>
                      </a:pPr>
                      <a:r>
                        <a:rPr lang="en-US" sz="1600" b="1">
                          <a:latin typeface="Trebuchet MS" panose="020B0603020202020204" charset="0"/>
                          <a:cs typeface="Trebuchet MS" panose="020B0603020202020204" charset="0"/>
                        </a:rPr>
                        <a:t>Management</a:t>
                      </a:r>
                      <a:r>
                        <a:rPr lang="fr-FR" altLang="en-US" sz="1600" b="1">
                          <a:latin typeface="Trebuchet MS" panose="020B0603020202020204" charset="0"/>
                          <a:cs typeface="Trebuchet MS" panose="020B0603020202020204" charset="0"/>
                        </a:rPr>
                        <a:t> </a:t>
                      </a:r>
                      <a:r>
                        <a:rPr lang="en-US" sz="1600" b="1">
                          <a:latin typeface="Trebuchet MS" panose="020B0603020202020204" charset="0"/>
                          <a:cs typeface="Trebuchet MS" panose="020B0603020202020204" charset="0"/>
                        </a:rPr>
                        <a:t>records</a:t>
                      </a:r>
                      <a:r>
                        <a:rPr lang="fr-FR" altLang="en-US" sz="1600" b="1">
                          <a:latin typeface="Trebuchet MS" panose="020B0603020202020204" charset="0"/>
                          <a:cs typeface="Trebuchet MS" panose="020B0603020202020204" charset="0"/>
                        </a:rPr>
                        <a:t> </a:t>
                      </a:r>
                      <a:r>
                        <a:rPr lang="en-US" sz="1600" b="1">
                          <a:latin typeface="Trebuchet MS" panose="020B0603020202020204" charset="0"/>
                          <a:cs typeface="Trebuchet MS" panose="020B0603020202020204" charset="0"/>
                        </a:rPr>
                        <a:t>of</a:t>
                      </a:r>
                      <a:r>
                        <a:rPr lang="fr-FR" altLang="en-US" sz="1600" b="1">
                          <a:latin typeface="Trebuchet MS" panose="020B0603020202020204" charset="0"/>
                          <a:cs typeface="Trebuchet MS" panose="020B0603020202020204" charset="0"/>
                        </a:rPr>
                        <a:t> </a:t>
                      </a:r>
                      <a:r>
                        <a:rPr lang="en-US" sz="1600" b="1">
                          <a:latin typeface="Trebuchet MS" panose="020B0603020202020204" charset="0"/>
                          <a:cs typeface="Trebuchet MS" panose="020B0603020202020204" charset="0"/>
                        </a:rPr>
                        <a:t>inventories</a:t>
                      </a:r>
                      <a:r>
                        <a:rPr lang="fr-FR" altLang="en-US" sz="1600" b="1">
                          <a:latin typeface="Trebuchet MS" panose="020B0603020202020204" charset="0"/>
                          <a:cs typeface="Trebuchet MS" panose="020B0603020202020204" charset="0"/>
                        </a:rPr>
                        <a:t> </a:t>
                      </a:r>
                      <a:r>
                        <a:rPr lang="en-US" sz="1600" b="1">
                          <a:latin typeface="Trebuchet MS" panose="020B0603020202020204" charset="0"/>
                          <a:cs typeface="Trebuchet MS" panose="020B0603020202020204" charset="0"/>
                        </a:rPr>
                        <a:t>and</a:t>
                      </a:r>
                      <a:r>
                        <a:rPr lang="fr-FR" altLang="en-US" sz="1600" b="1">
                          <a:latin typeface="Trebuchet MS" panose="020B0603020202020204" charset="0"/>
                          <a:cs typeface="Trebuchet MS" panose="020B0603020202020204" charset="0"/>
                        </a:rPr>
                        <a:t> </a:t>
                      </a:r>
                      <a:r>
                        <a:rPr lang="en-US" sz="1600" b="1">
                          <a:latin typeface="Trebuchet MS" panose="020B0603020202020204" charset="0"/>
                          <a:cs typeface="Trebuchet MS" panose="020B0603020202020204" charset="0"/>
                        </a:rPr>
                        <a:t>usage.</a:t>
                      </a:r>
                      <a:endParaRPr lang="en-US" altLang="en-US" sz="1600" b="1">
                        <a:latin typeface="Trebuchet MS" panose="020B0603020202020204" charset="0"/>
                        <a:ea typeface="Trebuchet MS" panose="020B0603020202020204" charset="0"/>
                        <a:cs typeface="Trebuchet MS" panose="020B0603020202020204" charset="0"/>
                      </a:endParaRPr>
                    </a:p>
                  </a:txBody>
                  <a:tcPr marL="0" marR="0" marT="0" marB="0"/>
                </a:tc>
                <a:tc vMerge="1">
                  <a:txBody>
                    <a:bodyPr/>
                    <a:lstStyle/>
                    <a:p>
                      <a:endParaRPr lang="fr-FR"/>
                    </a:p>
                  </a:txBody>
                  <a:tcPr marL="0" marR="0" marT="0" marB="0"/>
                </a:tc>
                <a:extLst>
                  <a:ext uri="{0D108BD9-81ED-4DB2-BD59-A6C34878D82A}">
                    <a16:rowId xmlns:a16="http://schemas.microsoft.com/office/drawing/2014/main" val="10005"/>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725" y="5903314"/>
            <a:ext cx="1222425" cy="1096206"/>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4"/>
          <p:cNvPicPr>
            <a:picLocks noChangeAspect="1"/>
          </p:cNvPicPr>
          <p:nvPr/>
        </p:nvPicPr>
        <p:blipFill>
          <a:blip r:embed="rId5"/>
          <a:stretch>
            <a:fillRect/>
          </a:stretch>
        </p:blipFill>
        <p:spPr>
          <a:xfrm>
            <a:off x="9575165" y="367030"/>
            <a:ext cx="2347595" cy="5896610"/>
          </a:xfrm>
          <a:prstGeom prst="rect">
            <a:avLst/>
          </a:prstGeom>
        </p:spPr>
      </p:pic>
      <p:pic>
        <p:nvPicPr>
          <p:cNvPr id="11" name="Picture 5"/>
          <p:cNvPicPr>
            <a:picLocks noChangeAspect="1"/>
          </p:cNvPicPr>
          <p:nvPr/>
        </p:nvPicPr>
        <p:blipFill>
          <a:blip r:embed="rId6"/>
          <a:stretch>
            <a:fillRect/>
          </a:stretch>
        </p:blipFill>
        <p:spPr>
          <a:xfrm>
            <a:off x="-108036" y="-87630"/>
            <a:ext cx="9533101" cy="1610200"/>
          </a:xfrm>
          <a:prstGeom prst="rect">
            <a:avLst/>
          </a:prstGeom>
        </p:spPr>
      </p:pic>
      <p:sp>
        <p:nvSpPr>
          <p:cNvPr id="5" name="TextBox 6"/>
          <p:cNvSpPr txBox="1"/>
          <p:nvPr/>
        </p:nvSpPr>
        <p:spPr>
          <a:xfrm>
            <a:off x="2112645" y="382905"/>
            <a:ext cx="7312025" cy="829945"/>
          </a:xfrm>
          <a:prstGeom prst="rect">
            <a:avLst/>
          </a:prstGeom>
          <a:noFill/>
        </p:spPr>
        <p:txBody>
          <a:bodyPr wrap="square" rtlCol="0">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a:t>
            </a:r>
            <a:r>
              <a:rPr lang="fr-FR" altLang="en-US" sz="2400" b="1" dirty="0">
                <a:solidFill>
                  <a:srgbClr val="FF9518"/>
                </a:solidFill>
                <a:latin typeface="Tajawal Medium" panose="00000600000000000000" pitchFamily="2" charset="-78"/>
                <a:cs typeface="Tajawal Medium" panose="00000600000000000000" pitchFamily="2" charset="-78"/>
              </a:rPr>
              <a:t>2. DESIGN AND IMPLEMENTATION OF M&amp;E SYSTEMS</a:t>
            </a:r>
          </a:p>
        </p:txBody>
      </p:sp>
      <p:sp>
        <p:nvSpPr>
          <p:cNvPr id="2" name="Zone de texte 1"/>
          <p:cNvSpPr txBox="1"/>
          <p:nvPr/>
        </p:nvSpPr>
        <p:spPr>
          <a:xfrm>
            <a:off x="397510" y="2114550"/>
            <a:ext cx="9079865" cy="3081655"/>
          </a:xfrm>
          <a:prstGeom prst="rect">
            <a:avLst/>
          </a:prstGeom>
          <a:noFill/>
          <a:ln w="28575">
            <a:solidFill>
              <a:schemeClr val="tx1"/>
            </a:solidFill>
          </a:ln>
        </p:spPr>
        <p:txBody>
          <a:bodyPr wrap="square" rtlCol="0" anchor="t">
            <a:spAutoFit/>
          </a:bodyPr>
          <a:lstStyle/>
          <a:p>
            <a:pPr marL="2540" indent="-2540" algn="ctr">
              <a:lnSpc>
                <a:spcPct val="130000"/>
              </a:lnSpc>
            </a:pPr>
            <a:r>
              <a:rPr lang="en-US" sz="2400" b="1" i="1">
                <a:gradFill>
                  <a:gsLst>
                    <a:gs pos="0">
                      <a:srgbClr val="007BD3"/>
                    </a:gs>
                    <a:gs pos="100000">
                      <a:srgbClr val="034373"/>
                    </a:gs>
                  </a:gsLst>
                  <a:lin scaled="0"/>
                </a:gradFill>
                <a:latin typeface="Times New Roman" panose="02020603050405020304" charset="0"/>
                <a:cs typeface="Times New Roman" panose="02020603050405020304" charset="0"/>
                <a:sym typeface="+mn-ea"/>
              </a:rPr>
              <a:t>2.1</a:t>
            </a:r>
            <a:r>
              <a:rPr lang="fr-FR" altLang="en-US" sz="2400" b="1" i="1">
                <a:gradFill>
                  <a:gsLst>
                    <a:gs pos="0">
                      <a:srgbClr val="007BD3"/>
                    </a:gs>
                    <a:gs pos="100000">
                      <a:srgbClr val="034373"/>
                    </a:gs>
                  </a:gsLst>
                  <a:lin scaled="0"/>
                </a:gradFill>
                <a:latin typeface="Times New Roman" panose="02020603050405020304" charset="0"/>
                <a:cs typeface="Times New Roman" panose="02020603050405020304" charset="0"/>
                <a:sym typeface="+mn-ea"/>
              </a:rPr>
              <a:t>- Input indicators</a:t>
            </a:r>
          </a:p>
          <a:p>
            <a:pPr marL="342900" indent="-342900" algn="ctr">
              <a:lnSpc>
                <a:spcPct val="170000"/>
              </a:lnSpc>
              <a:buFont typeface="Arial" panose="020B0604020202020204" pitchFamily="34" charset="0"/>
              <a:buChar char="•"/>
            </a:pPr>
            <a:r>
              <a:rPr lang="en-US" altLang="en-US" sz="2400" b="1" i="1">
                <a:solidFill>
                  <a:schemeClr val="tx1"/>
                </a:solidFill>
                <a:latin typeface="Times New Roman" panose="02020603050405020304" charset="0"/>
                <a:cs typeface="Times New Roman" panose="02020603050405020304" charset="0"/>
                <a:sym typeface="+mn-ea"/>
              </a:rPr>
              <a:t>are quantified and time-bound statements of the resources financed by the project, and are usually monitored by routine accounting and management records. They are mainly used by managers closest to implementation, and are consulted frequently (daily or weekly). </a:t>
            </a:r>
          </a:p>
        </p:txBody>
      </p:sp>
      <p:sp>
        <p:nvSpPr>
          <p:cNvPr id="4" name="TextBox 7"/>
          <p:cNvSpPr txBox="1"/>
          <p:nvPr/>
        </p:nvSpPr>
        <p:spPr>
          <a:xfrm>
            <a:off x="52657" y="382774"/>
            <a:ext cx="1923415" cy="521970"/>
          </a:xfrm>
          <a:prstGeom prst="rect">
            <a:avLst/>
          </a:prstGeom>
          <a:noFill/>
        </p:spPr>
        <p:txBody>
          <a:bodyPr wrap="none" rtlCol="0">
            <a:spAutoFit/>
          </a:bodyPr>
          <a:lstStyle/>
          <a:p>
            <a:pPr algn="ctr"/>
            <a:r>
              <a:rPr lang="fr-FR" altLang="en-US" sz="2800" dirty="0">
                <a:solidFill>
                  <a:schemeClr val="bg1"/>
                </a:solidFill>
                <a:latin typeface="Tajawal Medium" panose="00000600000000000000" pitchFamily="2" charset="-78"/>
                <a:cs typeface="Tajawal Medium" panose="00000600000000000000" pitchFamily="2" charset="-78"/>
                <a:sym typeface="+mn-ea"/>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725" y="5903314"/>
            <a:ext cx="1222425" cy="1096206"/>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4"/>
          <p:cNvPicPr>
            <a:picLocks noChangeAspect="1"/>
          </p:cNvPicPr>
          <p:nvPr/>
        </p:nvPicPr>
        <p:blipFill>
          <a:blip r:embed="rId5"/>
          <a:stretch>
            <a:fillRect/>
          </a:stretch>
        </p:blipFill>
        <p:spPr>
          <a:xfrm>
            <a:off x="9575165" y="367030"/>
            <a:ext cx="2347595" cy="5896610"/>
          </a:xfrm>
          <a:prstGeom prst="rect">
            <a:avLst/>
          </a:prstGeom>
        </p:spPr>
      </p:pic>
      <p:pic>
        <p:nvPicPr>
          <p:cNvPr id="11" name="Picture 5"/>
          <p:cNvPicPr>
            <a:picLocks noChangeAspect="1"/>
          </p:cNvPicPr>
          <p:nvPr/>
        </p:nvPicPr>
        <p:blipFill>
          <a:blip r:embed="rId6"/>
          <a:stretch>
            <a:fillRect/>
          </a:stretch>
        </p:blipFill>
        <p:spPr>
          <a:xfrm>
            <a:off x="-108036" y="-87630"/>
            <a:ext cx="9533101" cy="1610200"/>
          </a:xfrm>
          <a:prstGeom prst="rect">
            <a:avLst/>
          </a:prstGeom>
        </p:spPr>
      </p:pic>
      <p:sp>
        <p:nvSpPr>
          <p:cNvPr id="5" name="TextBox 6"/>
          <p:cNvSpPr txBox="1"/>
          <p:nvPr/>
        </p:nvSpPr>
        <p:spPr>
          <a:xfrm>
            <a:off x="2112645" y="382905"/>
            <a:ext cx="7312025" cy="829945"/>
          </a:xfrm>
          <a:prstGeom prst="rect">
            <a:avLst/>
          </a:prstGeom>
          <a:noFill/>
        </p:spPr>
        <p:txBody>
          <a:bodyPr wrap="square" rtlCol="0">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a:t>
            </a:r>
            <a:r>
              <a:rPr lang="fr-FR" altLang="en-US" sz="2400" b="1" dirty="0">
                <a:solidFill>
                  <a:srgbClr val="FF9518"/>
                </a:solidFill>
                <a:latin typeface="Tajawal Medium" panose="00000600000000000000" pitchFamily="2" charset="-78"/>
                <a:cs typeface="Tajawal Medium" panose="00000600000000000000" pitchFamily="2" charset="-78"/>
              </a:rPr>
              <a:t>2. DESIGN AND IMPLEMENTATION OF M&amp;E SYSTEMS</a:t>
            </a:r>
          </a:p>
        </p:txBody>
      </p:sp>
      <p:sp>
        <p:nvSpPr>
          <p:cNvPr id="2" name="Zone de texte 1"/>
          <p:cNvSpPr txBox="1"/>
          <p:nvPr/>
        </p:nvSpPr>
        <p:spPr>
          <a:xfrm>
            <a:off x="397510" y="2114550"/>
            <a:ext cx="9079865" cy="3709670"/>
          </a:xfrm>
          <a:prstGeom prst="rect">
            <a:avLst/>
          </a:prstGeom>
          <a:noFill/>
          <a:ln w="28575">
            <a:solidFill>
              <a:schemeClr val="tx1"/>
            </a:solidFill>
          </a:ln>
        </p:spPr>
        <p:txBody>
          <a:bodyPr wrap="square" rtlCol="0" anchor="t">
            <a:spAutoFit/>
          </a:bodyPr>
          <a:lstStyle/>
          <a:p>
            <a:pPr marL="2540" indent="-2540" algn="ctr">
              <a:lnSpc>
                <a:spcPct val="130000"/>
              </a:lnSpc>
            </a:pPr>
            <a:r>
              <a:rPr lang="en-US" sz="2400" b="1" i="1">
                <a:gradFill>
                  <a:gsLst>
                    <a:gs pos="0">
                      <a:srgbClr val="007BD3"/>
                    </a:gs>
                    <a:gs pos="100000">
                      <a:srgbClr val="034373"/>
                    </a:gs>
                  </a:gsLst>
                  <a:lin scaled="0"/>
                </a:gradFill>
                <a:latin typeface="Times New Roman" panose="02020603050405020304" charset="0"/>
                <a:cs typeface="Times New Roman" panose="02020603050405020304" charset="0"/>
                <a:sym typeface="+mn-ea"/>
              </a:rPr>
              <a:t>2.</a:t>
            </a:r>
            <a:r>
              <a:rPr lang="fr-FR" altLang="en-US" sz="2400" b="1" i="1">
                <a:gradFill>
                  <a:gsLst>
                    <a:gs pos="0">
                      <a:srgbClr val="007BD3"/>
                    </a:gs>
                    <a:gs pos="100000">
                      <a:srgbClr val="034373"/>
                    </a:gs>
                  </a:gsLst>
                  <a:lin scaled="0"/>
                </a:gradFill>
                <a:latin typeface="Times New Roman" panose="02020603050405020304" charset="0"/>
                <a:cs typeface="Times New Roman" panose="02020603050405020304" charset="0"/>
                <a:sym typeface="+mn-ea"/>
              </a:rPr>
              <a:t>2- Process indicators</a:t>
            </a:r>
          </a:p>
          <a:p>
            <a:pPr marL="342900" indent="-342900" algn="ctr">
              <a:lnSpc>
                <a:spcPct val="170000"/>
              </a:lnSpc>
              <a:buFont typeface="Arial" panose="020B0604020202020204" pitchFamily="34" charset="0"/>
              <a:buChar char="•"/>
            </a:pPr>
            <a:r>
              <a:rPr lang="fr-FR" altLang="en-US" sz="2400" b="1" i="1">
                <a:solidFill>
                  <a:schemeClr val="tx1"/>
                </a:solidFill>
                <a:latin typeface="Times New Roman" panose="02020603050405020304" charset="0"/>
                <a:cs typeface="Times New Roman" panose="02020603050405020304" charset="0"/>
                <a:sym typeface="+mn-ea"/>
              </a:rPr>
              <a:t>M</a:t>
            </a:r>
            <a:r>
              <a:rPr lang="en-US" altLang="en-US" sz="2400" b="1" i="1">
                <a:solidFill>
                  <a:schemeClr val="tx1"/>
                </a:solidFill>
                <a:latin typeface="Times New Roman" panose="02020603050405020304" charset="0"/>
                <a:cs typeface="Times New Roman" panose="02020603050405020304" charset="0"/>
                <a:sym typeface="+mn-ea"/>
              </a:rPr>
              <a:t>onitor the activities completed during implementation, and are often specified as milestones or completion of sub-contracted tasks, as set out in time- scaled work schedules. One of the best process indicators is often to closely monitor the project's procurement processes.</a:t>
            </a:r>
          </a:p>
        </p:txBody>
      </p:sp>
      <p:sp>
        <p:nvSpPr>
          <p:cNvPr id="4" name="TextBox 7"/>
          <p:cNvSpPr txBox="1"/>
          <p:nvPr/>
        </p:nvSpPr>
        <p:spPr>
          <a:xfrm>
            <a:off x="52657" y="382774"/>
            <a:ext cx="1923415" cy="521970"/>
          </a:xfrm>
          <a:prstGeom prst="rect">
            <a:avLst/>
          </a:prstGeom>
          <a:noFill/>
        </p:spPr>
        <p:txBody>
          <a:bodyPr wrap="none" rtlCol="0">
            <a:spAutoFit/>
          </a:bodyPr>
          <a:lstStyle/>
          <a:p>
            <a:pPr algn="ctr"/>
            <a:r>
              <a:rPr lang="fr-FR" altLang="en-US" sz="2800" dirty="0">
                <a:solidFill>
                  <a:schemeClr val="bg1"/>
                </a:solidFill>
                <a:latin typeface="Tajawal Medium" panose="00000600000000000000" pitchFamily="2" charset="-78"/>
                <a:cs typeface="Tajawal Medium" panose="00000600000000000000" pitchFamily="2" charset="-78"/>
                <a:sym typeface="+mn-ea"/>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725" y="5903314"/>
            <a:ext cx="1222425" cy="1096206"/>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4"/>
          <p:cNvPicPr>
            <a:picLocks noChangeAspect="1"/>
          </p:cNvPicPr>
          <p:nvPr/>
        </p:nvPicPr>
        <p:blipFill>
          <a:blip r:embed="rId5"/>
          <a:stretch>
            <a:fillRect/>
          </a:stretch>
        </p:blipFill>
        <p:spPr>
          <a:xfrm>
            <a:off x="9575165" y="367030"/>
            <a:ext cx="2347595" cy="5896610"/>
          </a:xfrm>
          <a:prstGeom prst="rect">
            <a:avLst/>
          </a:prstGeom>
        </p:spPr>
      </p:pic>
      <p:pic>
        <p:nvPicPr>
          <p:cNvPr id="11" name="Picture 5"/>
          <p:cNvPicPr>
            <a:picLocks noChangeAspect="1"/>
          </p:cNvPicPr>
          <p:nvPr/>
        </p:nvPicPr>
        <p:blipFill>
          <a:blip r:embed="rId6"/>
          <a:stretch>
            <a:fillRect/>
          </a:stretch>
        </p:blipFill>
        <p:spPr>
          <a:xfrm>
            <a:off x="-108036" y="-87630"/>
            <a:ext cx="9533101" cy="1610200"/>
          </a:xfrm>
          <a:prstGeom prst="rect">
            <a:avLst/>
          </a:prstGeom>
        </p:spPr>
      </p:pic>
      <p:sp>
        <p:nvSpPr>
          <p:cNvPr id="5" name="TextBox 6"/>
          <p:cNvSpPr txBox="1"/>
          <p:nvPr/>
        </p:nvSpPr>
        <p:spPr>
          <a:xfrm>
            <a:off x="2112645" y="382905"/>
            <a:ext cx="7312025" cy="829945"/>
          </a:xfrm>
          <a:prstGeom prst="rect">
            <a:avLst/>
          </a:prstGeom>
          <a:noFill/>
        </p:spPr>
        <p:txBody>
          <a:bodyPr wrap="square" rtlCol="0">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a:t>
            </a:r>
            <a:r>
              <a:rPr lang="fr-FR" altLang="en-US" sz="2400" b="1" dirty="0">
                <a:solidFill>
                  <a:srgbClr val="FF9518"/>
                </a:solidFill>
                <a:latin typeface="Tajawal Medium" panose="00000600000000000000" pitchFamily="2" charset="-78"/>
                <a:cs typeface="Tajawal Medium" panose="00000600000000000000" pitchFamily="2" charset="-78"/>
              </a:rPr>
              <a:t>2. DESIGN AND IMPLEMENTATION OF M&amp;E SYSTEMS</a:t>
            </a:r>
          </a:p>
        </p:txBody>
      </p:sp>
      <p:sp>
        <p:nvSpPr>
          <p:cNvPr id="2" name="Zone de texte 1"/>
          <p:cNvSpPr txBox="1"/>
          <p:nvPr/>
        </p:nvSpPr>
        <p:spPr>
          <a:xfrm>
            <a:off x="397510" y="1581150"/>
            <a:ext cx="9079865" cy="4965065"/>
          </a:xfrm>
          <a:prstGeom prst="rect">
            <a:avLst/>
          </a:prstGeom>
          <a:noFill/>
          <a:ln w="28575">
            <a:solidFill>
              <a:schemeClr val="tx1"/>
            </a:solidFill>
          </a:ln>
        </p:spPr>
        <p:txBody>
          <a:bodyPr wrap="square" rtlCol="0" anchor="t">
            <a:spAutoFit/>
          </a:bodyPr>
          <a:lstStyle/>
          <a:p>
            <a:pPr marL="2540" indent="-2540" algn="ctr">
              <a:lnSpc>
                <a:spcPct val="130000"/>
              </a:lnSpc>
            </a:pPr>
            <a:r>
              <a:rPr lang="en-US" sz="2400" b="1" i="1">
                <a:gradFill>
                  <a:gsLst>
                    <a:gs pos="0">
                      <a:srgbClr val="007BD3"/>
                    </a:gs>
                    <a:gs pos="100000">
                      <a:srgbClr val="034373"/>
                    </a:gs>
                  </a:gsLst>
                  <a:lin scaled="0"/>
                </a:gradFill>
                <a:latin typeface="Times New Roman" panose="02020603050405020304" charset="0"/>
                <a:cs typeface="Times New Roman" panose="02020603050405020304" charset="0"/>
                <a:sym typeface="+mn-ea"/>
              </a:rPr>
              <a:t>2.</a:t>
            </a:r>
            <a:r>
              <a:rPr lang="fr-FR" altLang="en-US" sz="2400" b="1" i="1">
                <a:gradFill>
                  <a:gsLst>
                    <a:gs pos="0">
                      <a:srgbClr val="007BD3"/>
                    </a:gs>
                    <a:gs pos="100000">
                      <a:srgbClr val="034373"/>
                    </a:gs>
                  </a:gsLst>
                  <a:lin scaled="0"/>
                </a:gradFill>
                <a:latin typeface="Times New Roman" panose="02020603050405020304" charset="0"/>
                <a:cs typeface="Times New Roman" panose="02020603050405020304" charset="0"/>
                <a:sym typeface="+mn-ea"/>
              </a:rPr>
              <a:t>3- Output indicators</a:t>
            </a:r>
          </a:p>
          <a:p>
            <a:pPr marL="342900" indent="-342900" algn="ctr">
              <a:lnSpc>
                <a:spcPct val="170000"/>
              </a:lnSpc>
              <a:buFont typeface="Arial" panose="020B0604020202020204" pitchFamily="34" charset="0"/>
              <a:buChar char="•"/>
            </a:pPr>
            <a:r>
              <a:rPr lang="en-US" altLang="en-US" sz="2400" b="1" i="1">
                <a:solidFill>
                  <a:schemeClr val="tx1"/>
                </a:solidFill>
                <a:latin typeface="Times New Roman" panose="02020603050405020304" charset="0"/>
                <a:cs typeface="Times New Roman" panose="02020603050405020304" charset="0"/>
                <a:sym typeface="+mn-ea"/>
              </a:rPr>
              <a:t> </a:t>
            </a:r>
            <a:r>
              <a:rPr lang="fr-FR" altLang="en-US" sz="2400" b="1" i="1">
                <a:solidFill>
                  <a:schemeClr val="tx1"/>
                </a:solidFill>
                <a:latin typeface="Times New Roman" panose="02020603050405020304" charset="0"/>
                <a:cs typeface="Times New Roman" panose="02020603050405020304" charset="0"/>
                <a:sym typeface="+mn-ea"/>
              </a:rPr>
              <a:t>M</a:t>
            </a:r>
            <a:r>
              <a:rPr lang="en-US" altLang="en-US" sz="2400" b="1" i="1">
                <a:solidFill>
                  <a:schemeClr val="tx1"/>
                </a:solidFill>
                <a:latin typeface="Times New Roman" panose="02020603050405020304" charset="0"/>
                <a:cs typeface="Times New Roman" panose="02020603050405020304" charset="0"/>
                <a:sym typeface="+mn-ea"/>
              </a:rPr>
              <a:t>onitor the production of goods and delivery of services by the project. They are often evaluated and reported with the use of performance measures based on cost or operational ratios. </a:t>
            </a:r>
          </a:p>
          <a:p>
            <a:pPr marL="342900" indent="-342900" algn="ctr">
              <a:lnSpc>
                <a:spcPct val="170000"/>
              </a:lnSpc>
              <a:buFont typeface="Arial" panose="020B0604020202020204" pitchFamily="34" charset="0"/>
              <a:buChar char="•"/>
            </a:pPr>
            <a:r>
              <a:rPr lang="en-US" altLang="en-US" sz="2400" b="1" i="1">
                <a:solidFill>
                  <a:schemeClr val="tx1"/>
                </a:solidFill>
                <a:latin typeface="Times New Roman" panose="02020603050405020304" charset="0"/>
                <a:cs typeface="Times New Roman" panose="02020603050405020304" charset="0"/>
                <a:sym typeface="+mn-ea"/>
              </a:rPr>
              <a:t>The indicators for inputs, activities and outputs, and the systems used for data collection, recording and reporting are sometimes collectively referred to as the project physical and financial monitoring system, or management information system (MIS).</a:t>
            </a:r>
          </a:p>
        </p:txBody>
      </p:sp>
      <p:sp>
        <p:nvSpPr>
          <p:cNvPr id="4" name="TextBox 7"/>
          <p:cNvSpPr txBox="1"/>
          <p:nvPr/>
        </p:nvSpPr>
        <p:spPr>
          <a:xfrm>
            <a:off x="52657" y="382774"/>
            <a:ext cx="1923415" cy="521970"/>
          </a:xfrm>
          <a:prstGeom prst="rect">
            <a:avLst/>
          </a:prstGeom>
          <a:noFill/>
        </p:spPr>
        <p:txBody>
          <a:bodyPr wrap="none" rtlCol="0">
            <a:spAutoFit/>
          </a:bodyPr>
          <a:lstStyle/>
          <a:p>
            <a:pPr algn="ctr"/>
            <a:r>
              <a:rPr lang="fr-FR" altLang="en-US" sz="2800" dirty="0">
                <a:solidFill>
                  <a:schemeClr val="bg1"/>
                </a:solidFill>
                <a:latin typeface="Tajawal Medium" panose="00000600000000000000" pitchFamily="2" charset="-78"/>
                <a:cs typeface="Tajawal Medium" panose="00000600000000000000" pitchFamily="2" charset="-78"/>
                <a:sym typeface="+mn-ea"/>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725" y="5903314"/>
            <a:ext cx="1222425" cy="1096206"/>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4"/>
          <p:cNvPicPr>
            <a:picLocks noChangeAspect="1"/>
          </p:cNvPicPr>
          <p:nvPr/>
        </p:nvPicPr>
        <p:blipFill>
          <a:blip r:embed="rId5"/>
          <a:stretch>
            <a:fillRect/>
          </a:stretch>
        </p:blipFill>
        <p:spPr>
          <a:xfrm>
            <a:off x="9575165" y="367030"/>
            <a:ext cx="2347595" cy="5896610"/>
          </a:xfrm>
          <a:prstGeom prst="rect">
            <a:avLst/>
          </a:prstGeom>
        </p:spPr>
      </p:pic>
      <p:pic>
        <p:nvPicPr>
          <p:cNvPr id="11" name="Picture 5"/>
          <p:cNvPicPr>
            <a:picLocks noChangeAspect="1"/>
          </p:cNvPicPr>
          <p:nvPr/>
        </p:nvPicPr>
        <p:blipFill>
          <a:blip r:embed="rId6"/>
          <a:stretch>
            <a:fillRect/>
          </a:stretch>
        </p:blipFill>
        <p:spPr>
          <a:xfrm>
            <a:off x="-108036" y="-87630"/>
            <a:ext cx="9533101" cy="1610200"/>
          </a:xfrm>
          <a:prstGeom prst="rect">
            <a:avLst/>
          </a:prstGeom>
        </p:spPr>
      </p:pic>
      <p:sp>
        <p:nvSpPr>
          <p:cNvPr id="5" name="TextBox 6"/>
          <p:cNvSpPr txBox="1"/>
          <p:nvPr/>
        </p:nvSpPr>
        <p:spPr>
          <a:xfrm>
            <a:off x="2112645" y="382905"/>
            <a:ext cx="7312025" cy="829945"/>
          </a:xfrm>
          <a:prstGeom prst="rect">
            <a:avLst/>
          </a:prstGeom>
          <a:noFill/>
        </p:spPr>
        <p:txBody>
          <a:bodyPr wrap="square" rtlCol="0">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a:t>
            </a:r>
            <a:r>
              <a:rPr lang="fr-FR" altLang="en-US" sz="2400" b="1" dirty="0">
                <a:solidFill>
                  <a:srgbClr val="FF9518"/>
                </a:solidFill>
                <a:latin typeface="Tajawal Medium" panose="00000600000000000000" pitchFamily="2" charset="-78"/>
                <a:cs typeface="Tajawal Medium" panose="00000600000000000000" pitchFamily="2" charset="-78"/>
              </a:rPr>
              <a:t>2. DESIGN AND IMPLEMENTATION OF M&amp;E SYSTEMS</a:t>
            </a:r>
          </a:p>
        </p:txBody>
      </p:sp>
      <p:sp>
        <p:nvSpPr>
          <p:cNvPr id="2" name="Zone de texte 1"/>
          <p:cNvSpPr txBox="1"/>
          <p:nvPr/>
        </p:nvSpPr>
        <p:spPr>
          <a:xfrm>
            <a:off x="224155" y="1527810"/>
            <a:ext cx="9079865" cy="4965065"/>
          </a:xfrm>
          <a:prstGeom prst="rect">
            <a:avLst/>
          </a:prstGeom>
          <a:noFill/>
          <a:ln w="28575">
            <a:solidFill>
              <a:schemeClr val="tx1"/>
            </a:solidFill>
          </a:ln>
        </p:spPr>
        <p:txBody>
          <a:bodyPr wrap="square" rtlCol="0" anchor="t">
            <a:spAutoFit/>
          </a:bodyPr>
          <a:lstStyle/>
          <a:p>
            <a:pPr marL="2540" indent="-2540" algn="ctr">
              <a:lnSpc>
                <a:spcPct val="130000"/>
              </a:lnSpc>
            </a:pPr>
            <a:r>
              <a:rPr lang="en-US" sz="2400" b="1" i="1">
                <a:gradFill>
                  <a:gsLst>
                    <a:gs pos="0">
                      <a:srgbClr val="007BD3"/>
                    </a:gs>
                    <a:gs pos="100000">
                      <a:srgbClr val="034373"/>
                    </a:gs>
                  </a:gsLst>
                  <a:lin scaled="0"/>
                </a:gradFill>
                <a:latin typeface="Times New Roman" panose="02020603050405020304" charset="0"/>
                <a:cs typeface="Times New Roman" panose="02020603050405020304" charset="0"/>
                <a:sym typeface="+mn-ea"/>
              </a:rPr>
              <a:t>2.</a:t>
            </a:r>
            <a:r>
              <a:rPr lang="fr-FR" altLang="en-US" sz="2400" b="1" i="1">
                <a:gradFill>
                  <a:gsLst>
                    <a:gs pos="0">
                      <a:srgbClr val="007BD3"/>
                    </a:gs>
                    <a:gs pos="100000">
                      <a:srgbClr val="034373"/>
                    </a:gs>
                  </a:gsLst>
                  <a:lin scaled="0"/>
                </a:gradFill>
                <a:latin typeface="Times New Roman" panose="02020603050405020304" charset="0"/>
                <a:cs typeface="Times New Roman" panose="02020603050405020304" charset="0"/>
                <a:sym typeface="+mn-ea"/>
              </a:rPr>
              <a:t>4- Outcome indicators </a:t>
            </a:r>
          </a:p>
          <a:p>
            <a:pPr marL="342900" indent="-342900" algn="ctr">
              <a:lnSpc>
                <a:spcPct val="170000"/>
              </a:lnSpc>
              <a:buFont typeface="Arial" panose="020B0604020202020204" pitchFamily="34" charset="0"/>
              <a:buChar char="•"/>
            </a:pPr>
            <a:r>
              <a:rPr lang="fr-FR" altLang="en-US" sz="2400" b="1" i="1">
                <a:solidFill>
                  <a:schemeClr val="tx1"/>
                </a:solidFill>
                <a:latin typeface="Times New Roman" panose="02020603050405020304" charset="0"/>
                <a:cs typeface="Times New Roman" panose="02020603050405020304" charset="0"/>
                <a:sym typeface="+mn-ea"/>
              </a:rPr>
              <a:t>A</a:t>
            </a:r>
            <a:r>
              <a:rPr lang="en-US" altLang="en-US" sz="2400" b="1" i="1">
                <a:solidFill>
                  <a:schemeClr val="tx1"/>
                </a:solidFill>
                <a:latin typeface="Times New Roman" panose="02020603050405020304" charset="0"/>
                <a:cs typeface="Times New Roman" panose="02020603050405020304" charset="0"/>
                <a:sym typeface="+mn-ea"/>
              </a:rPr>
              <a:t>re specific to a project’s purpose and the logical chain of cause and effect that underlies its design. Often achievement of outcomes will depend at least in part on the actions of beneficiaries in responding to project outputs, and indicators will depend on data collected from beneficiaries, eg change in crop yields or cropping pattern, and investment by farmers in land management improvements.   </a:t>
            </a:r>
          </a:p>
        </p:txBody>
      </p:sp>
      <p:sp>
        <p:nvSpPr>
          <p:cNvPr id="4" name="TextBox 7"/>
          <p:cNvSpPr txBox="1"/>
          <p:nvPr/>
        </p:nvSpPr>
        <p:spPr>
          <a:xfrm>
            <a:off x="52657" y="382774"/>
            <a:ext cx="1923415" cy="521970"/>
          </a:xfrm>
          <a:prstGeom prst="rect">
            <a:avLst/>
          </a:prstGeom>
          <a:noFill/>
        </p:spPr>
        <p:txBody>
          <a:bodyPr wrap="none" rtlCol="0">
            <a:spAutoFit/>
          </a:bodyPr>
          <a:lstStyle/>
          <a:p>
            <a:pPr algn="ctr"/>
            <a:r>
              <a:rPr lang="fr-FR" altLang="en-US" sz="2800" dirty="0">
                <a:solidFill>
                  <a:schemeClr val="bg1"/>
                </a:solidFill>
                <a:latin typeface="Tajawal Medium" panose="00000600000000000000" pitchFamily="2" charset="-78"/>
                <a:cs typeface="Tajawal Medium" panose="00000600000000000000" pitchFamily="2" charset="-78"/>
                <a:sym typeface="+mn-ea"/>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725" y="5903314"/>
            <a:ext cx="1222425" cy="1096206"/>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4"/>
          <p:cNvPicPr>
            <a:picLocks noChangeAspect="1"/>
          </p:cNvPicPr>
          <p:nvPr/>
        </p:nvPicPr>
        <p:blipFill>
          <a:blip r:embed="rId5"/>
          <a:stretch>
            <a:fillRect/>
          </a:stretch>
        </p:blipFill>
        <p:spPr>
          <a:xfrm>
            <a:off x="9575165" y="367030"/>
            <a:ext cx="2347595" cy="5896610"/>
          </a:xfrm>
          <a:prstGeom prst="rect">
            <a:avLst/>
          </a:prstGeom>
        </p:spPr>
      </p:pic>
      <p:pic>
        <p:nvPicPr>
          <p:cNvPr id="11" name="Picture 5"/>
          <p:cNvPicPr>
            <a:picLocks noChangeAspect="1"/>
          </p:cNvPicPr>
          <p:nvPr/>
        </p:nvPicPr>
        <p:blipFill>
          <a:blip r:embed="rId6"/>
          <a:stretch>
            <a:fillRect/>
          </a:stretch>
        </p:blipFill>
        <p:spPr>
          <a:xfrm>
            <a:off x="-108036" y="-87630"/>
            <a:ext cx="9533101" cy="1610200"/>
          </a:xfrm>
          <a:prstGeom prst="rect">
            <a:avLst/>
          </a:prstGeom>
        </p:spPr>
      </p:pic>
      <p:sp>
        <p:nvSpPr>
          <p:cNvPr id="5" name="TextBox 6"/>
          <p:cNvSpPr txBox="1"/>
          <p:nvPr/>
        </p:nvSpPr>
        <p:spPr>
          <a:xfrm>
            <a:off x="2112645" y="382905"/>
            <a:ext cx="7312025" cy="829945"/>
          </a:xfrm>
          <a:prstGeom prst="rect">
            <a:avLst/>
          </a:prstGeom>
          <a:noFill/>
        </p:spPr>
        <p:txBody>
          <a:bodyPr wrap="square" rtlCol="0">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a:t>
            </a:r>
            <a:r>
              <a:rPr lang="fr-FR" altLang="en-US" sz="2400" b="1" dirty="0">
                <a:solidFill>
                  <a:srgbClr val="FF9518"/>
                </a:solidFill>
                <a:latin typeface="Tajawal Medium" panose="00000600000000000000" pitchFamily="2" charset="-78"/>
                <a:cs typeface="Tajawal Medium" panose="00000600000000000000" pitchFamily="2" charset="-78"/>
              </a:rPr>
              <a:t>2. DESIGN AND IMPLEMENTATION OF M&amp;E SYSTEMS</a:t>
            </a:r>
          </a:p>
        </p:txBody>
      </p:sp>
      <p:sp>
        <p:nvSpPr>
          <p:cNvPr id="2" name="Zone de texte 1"/>
          <p:cNvSpPr txBox="1"/>
          <p:nvPr/>
        </p:nvSpPr>
        <p:spPr>
          <a:xfrm>
            <a:off x="237490" y="1567815"/>
            <a:ext cx="9079865" cy="4337050"/>
          </a:xfrm>
          <a:prstGeom prst="rect">
            <a:avLst/>
          </a:prstGeom>
          <a:noFill/>
          <a:ln w="28575">
            <a:solidFill>
              <a:schemeClr val="tx1"/>
            </a:solidFill>
          </a:ln>
        </p:spPr>
        <p:txBody>
          <a:bodyPr wrap="square" rtlCol="0" anchor="t">
            <a:spAutoFit/>
          </a:bodyPr>
          <a:lstStyle/>
          <a:p>
            <a:pPr marL="2540" indent="-2540" algn="ctr">
              <a:lnSpc>
                <a:spcPct val="130000"/>
              </a:lnSpc>
            </a:pPr>
            <a:r>
              <a:rPr lang="en-US" sz="2400" b="1" i="1">
                <a:gradFill>
                  <a:gsLst>
                    <a:gs pos="0">
                      <a:srgbClr val="007BD3"/>
                    </a:gs>
                    <a:gs pos="100000">
                      <a:srgbClr val="034373"/>
                    </a:gs>
                  </a:gsLst>
                  <a:lin scaled="0"/>
                </a:gradFill>
                <a:latin typeface="Times New Roman" panose="02020603050405020304" charset="0"/>
                <a:cs typeface="Times New Roman" panose="02020603050405020304" charset="0"/>
                <a:sym typeface="+mn-ea"/>
              </a:rPr>
              <a:t>2.</a:t>
            </a:r>
            <a:r>
              <a:rPr lang="fr-FR" altLang="en-US" sz="2400" b="1" i="1">
                <a:gradFill>
                  <a:gsLst>
                    <a:gs pos="0">
                      <a:srgbClr val="007BD3"/>
                    </a:gs>
                    <a:gs pos="100000">
                      <a:srgbClr val="034373"/>
                    </a:gs>
                  </a:gsLst>
                  <a:lin scaled="0"/>
                </a:gradFill>
                <a:latin typeface="Times New Roman" panose="02020603050405020304" charset="0"/>
                <a:cs typeface="Times New Roman" panose="02020603050405020304" charset="0"/>
                <a:sym typeface="+mn-ea"/>
              </a:rPr>
              <a:t>5- Impact indicators </a:t>
            </a:r>
          </a:p>
          <a:p>
            <a:pPr marL="342900" indent="-342900" algn="ctr">
              <a:lnSpc>
                <a:spcPct val="170000"/>
              </a:lnSpc>
              <a:buFont typeface="Arial" panose="020B0604020202020204" pitchFamily="34" charset="0"/>
              <a:buChar char="•"/>
            </a:pPr>
            <a:r>
              <a:rPr lang="en-US" altLang="en-US" sz="2400" b="1" i="1">
                <a:solidFill>
                  <a:schemeClr val="tx1"/>
                </a:solidFill>
                <a:latin typeface="Times New Roman" panose="02020603050405020304" charset="0"/>
                <a:cs typeface="Times New Roman" panose="02020603050405020304" charset="0"/>
                <a:sym typeface="+mn-ea"/>
              </a:rPr>
              <a:t>refer to medium or long-term developmental change to which the project is expected to contribute. Dealing with the effects of project outcomes on beneficiaries, measures of change often involve statistics concerning economic or social welfare, collected either from existing regional or sectoral statistics or through relatively demanding surveys of beneficiaries.</a:t>
            </a:r>
          </a:p>
        </p:txBody>
      </p:sp>
      <p:sp>
        <p:nvSpPr>
          <p:cNvPr id="4" name="TextBox 7"/>
          <p:cNvSpPr txBox="1"/>
          <p:nvPr/>
        </p:nvSpPr>
        <p:spPr>
          <a:xfrm>
            <a:off x="52657" y="382774"/>
            <a:ext cx="1923415" cy="521970"/>
          </a:xfrm>
          <a:prstGeom prst="rect">
            <a:avLst/>
          </a:prstGeom>
          <a:noFill/>
        </p:spPr>
        <p:txBody>
          <a:bodyPr wrap="none" rtlCol="0">
            <a:spAutoFit/>
          </a:bodyPr>
          <a:lstStyle/>
          <a:p>
            <a:pPr algn="ctr"/>
            <a:r>
              <a:rPr lang="fr-FR" altLang="en-US" sz="2800" dirty="0">
                <a:solidFill>
                  <a:schemeClr val="bg1"/>
                </a:solidFill>
                <a:latin typeface="Tajawal Medium" panose="00000600000000000000" pitchFamily="2" charset="-78"/>
                <a:cs typeface="Tajawal Medium" panose="00000600000000000000" pitchFamily="2" charset="-78"/>
                <a:sym typeface="+mn-ea"/>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725" y="5903314"/>
            <a:ext cx="1222425" cy="1096206"/>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4"/>
          <p:cNvPicPr>
            <a:picLocks noChangeAspect="1"/>
          </p:cNvPicPr>
          <p:nvPr/>
        </p:nvPicPr>
        <p:blipFill>
          <a:blip r:embed="rId5"/>
          <a:stretch>
            <a:fillRect/>
          </a:stretch>
        </p:blipFill>
        <p:spPr>
          <a:xfrm>
            <a:off x="9575165" y="367030"/>
            <a:ext cx="2347595" cy="5896610"/>
          </a:xfrm>
          <a:prstGeom prst="rect">
            <a:avLst/>
          </a:prstGeom>
        </p:spPr>
      </p:pic>
      <p:pic>
        <p:nvPicPr>
          <p:cNvPr id="11" name="Picture 5"/>
          <p:cNvPicPr>
            <a:picLocks noChangeAspect="1"/>
          </p:cNvPicPr>
          <p:nvPr/>
        </p:nvPicPr>
        <p:blipFill>
          <a:blip r:embed="rId6"/>
          <a:stretch>
            <a:fillRect/>
          </a:stretch>
        </p:blipFill>
        <p:spPr>
          <a:xfrm>
            <a:off x="-108036" y="-87630"/>
            <a:ext cx="9533101" cy="1610200"/>
          </a:xfrm>
          <a:prstGeom prst="rect">
            <a:avLst/>
          </a:prstGeom>
        </p:spPr>
      </p:pic>
      <p:sp>
        <p:nvSpPr>
          <p:cNvPr id="5" name="TextBox 6"/>
          <p:cNvSpPr txBox="1"/>
          <p:nvPr/>
        </p:nvSpPr>
        <p:spPr>
          <a:xfrm>
            <a:off x="2112645" y="382905"/>
            <a:ext cx="7312025" cy="829945"/>
          </a:xfrm>
          <a:prstGeom prst="rect">
            <a:avLst/>
          </a:prstGeom>
          <a:noFill/>
        </p:spPr>
        <p:txBody>
          <a:bodyPr wrap="square" rtlCol="0">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a:t>
            </a:r>
            <a:r>
              <a:rPr lang="fr-FR" altLang="en-US" sz="2400" b="1" dirty="0">
                <a:solidFill>
                  <a:srgbClr val="FF9518"/>
                </a:solidFill>
                <a:latin typeface="Tajawal Medium" panose="00000600000000000000" pitchFamily="2" charset="-78"/>
                <a:cs typeface="Tajawal Medium" panose="00000600000000000000" pitchFamily="2" charset="-78"/>
              </a:rPr>
              <a:t>2. DESIGN AND IMPLEMENTATION OF M&amp;E SYSTEMS</a:t>
            </a:r>
          </a:p>
        </p:txBody>
      </p:sp>
      <p:sp>
        <p:nvSpPr>
          <p:cNvPr id="2" name="Zone de texte 1"/>
          <p:cNvSpPr txBox="1"/>
          <p:nvPr/>
        </p:nvSpPr>
        <p:spPr>
          <a:xfrm>
            <a:off x="250825" y="1308100"/>
            <a:ext cx="9079865" cy="4705350"/>
          </a:xfrm>
          <a:prstGeom prst="rect">
            <a:avLst/>
          </a:prstGeom>
          <a:noFill/>
          <a:ln w="28575">
            <a:solidFill>
              <a:schemeClr val="tx1"/>
            </a:solidFill>
          </a:ln>
        </p:spPr>
        <p:txBody>
          <a:bodyPr wrap="square" rtlCol="0" anchor="t">
            <a:spAutoFit/>
          </a:bodyPr>
          <a:lstStyle/>
          <a:p>
            <a:pPr marL="2540" indent="-2540" algn="ctr">
              <a:lnSpc>
                <a:spcPct val="130000"/>
              </a:lnSpc>
            </a:pPr>
            <a:r>
              <a:rPr lang="en-US" sz="2400" b="1" i="1">
                <a:gradFill>
                  <a:gsLst>
                    <a:gs pos="0">
                      <a:srgbClr val="007BD3"/>
                    </a:gs>
                    <a:gs pos="100000">
                      <a:srgbClr val="034373"/>
                    </a:gs>
                  </a:gsLst>
                  <a:lin scaled="0"/>
                </a:gradFill>
                <a:latin typeface="Times New Roman" panose="02020603050405020304" charset="0"/>
                <a:cs typeface="Times New Roman" panose="02020603050405020304" charset="0"/>
                <a:sym typeface="+mn-ea"/>
              </a:rPr>
              <a:t>2.</a:t>
            </a:r>
            <a:r>
              <a:rPr lang="fr-FR" altLang="en-US" sz="2400" b="1" i="1">
                <a:gradFill>
                  <a:gsLst>
                    <a:gs pos="0">
                      <a:srgbClr val="007BD3"/>
                    </a:gs>
                    <a:gs pos="100000">
                      <a:srgbClr val="034373"/>
                    </a:gs>
                  </a:gsLst>
                  <a:lin scaled="0"/>
                </a:gradFill>
                <a:latin typeface="Times New Roman" panose="02020603050405020304" charset="0"/>
                <a:cs typeface="Times New Roman" panose="02020603050405020304" charset="0"/>
                <a:sym typeface="+mn-ea"/>
              </a:rPr>
              <a:t>6- Exogenous indicators</a:t>
            </a:r>
          </a:p>
          <a:p>
            <a:pPr marL="342900" indent="-342900" algn="ctr">
              <a:lnSpc>
                <a:spcPct val="140000"/>
              </a:lnSpc>
              <a:buFont typeface="Arial" panose="020B0604020202020204" pitchFamily="34" charset="0"/>
              <a:buChar char="•"/>
            </a:pPr>
            <a:r>
              <a:rPr lang="fr-FR" altLang="en-US" sz="2400" b="1" i="1">
                <a:solidFill>
                  <a:schemeClr val="tx1"/>
                </a:solidFill>
                <a:latin typeface="Times New Roman" panose="02020603050405020304" charset="0"/>
                <a:cs typeface="Times New Roman" panose="02020603050405020304" charset="0"/>
                <a:sym typeface="+mn-ea"/>
              </a:rPr>
              <a:t>A</a:t>
            </a:r>
            <a:r>
              <a:rPr lang="en-US" altLang="en-US" sz="2400" b="1" i="1">
                <a:solidFill>
                  <a:schemeClr val="tx1"/>
                </a:solidFill>
                <a:latin typeface="Times New Roman" panose="02020603050405020304" charset="0"/>
                <a:cs typeface="Times New Roman" panose="02020603050405020304" charset="0"/>
                <a:sym typeface="+mn-ea"/>
              </a:rPr>
              <a:t>re those that cover factors outside the control of the project but which might affect its outcome, including risks (parameters identified during project design that might compromise project benefits) and the performance of the sector in which the project operates. Use of logical framework analysis for project design will guide the identification of exogenous indicators to match the key assumptions made about necessary external conditions at each level of the logical hierarchy</a:t>
            </a:r>
          </a:p>
        </p:txBody>
      </p:sp>
      <p:sp>
        <p:nvSpPr>
          <p:cNvPr id="4" name="TextBox 7"/>
          <p:cNvSpPr txBox="1"/>
          <p:nvPr/>
        </p:nvSpPr>
        <p:spPr>
          <a:xfrm>
            <a:off x="52657" y="382774"/>
            <a:ext cx="1923415" cy="521970"/>
          </a:xfrm>
          <a:prstGeom prst="rect">
            <a:avLst/>
          </a:prstGeom>
          <a:noFill/>
        </p:spPr>
        <p:txBody>
          <a:bodyPr wrap="none" rtlCol="0">
            <a:spAutoFit/>
          </a:bodyPr>
          <a:lstStyle/>
          <a:p>
            <a:pPr algn="ctr"/>
            <a:r>
              <a:rPr lang="fr-FR" altLang="en-US" sz="2800" dirty="0">
                <a:solidFill>
                  <a:schemeClr val="bg1"/>
                </a:solidFill>
                <a:latin typeface="Tajawal Medium" panose="00000600000000000000" pitchFamily="2" charset="-78"/>
                <a:cs typeface="Tajawal Medium" panose="00000600000000000000" pitchFamily="2" charset="-78"/>
                <a:sym typeface="+mn-ea"/>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654943" y="533330"/>
            <a:ext cx="3267424"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27257" y="351024"/>
            <a:ext cx="1923415" cy="521970"/>
          </a:xfrm>
          <a:prstGeom prst="rect">
            <a:avLst/>
          </a:prstGeom>
          <a:noFill/>
        </p:spPr>
        <p:txBody>
          <a:bodyPr wrap="none" rtlCol="0">
            <a:spAutoFit/>
          </a:bodyPr>
          <a:lstStyle/>
          <a:p>
            <a:pPr algn="ctr"/>
            <a:r>
              <a:rPr lang="fr-FR" altLang="en-US" sz="2800" dirty="0">
                <a:solidFill>
                  <a:schemeClr val="bg1"/>
                </a:solidFill>
                <a:latin typeface="Tajawal Medium" panose="00000600000000000000" pitchFamily="2" charset="-78"/>
                <a:cs typeface="Tajawal Medium" panose="00000600000000000000" pitchFamily="2" charset="-78"/>
                <a:sym typeface="+mn-ea"/>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13</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
        <p:nvSpPr>
          <p:cNvPr id="16" name="Zone de texte 15"/>
          <p:cNvSpPr txBox="1"/>
          <p:nvPr/>
        </p:nvSpPr>
        <p:spPr>
          <a:xfrm>
            <a:off x="154940" y="923290"/>
            <a:ext cx="8360410" cy="6662420"/>
          </a:xfrm>
          <a:prstGeom prst="rect">
            <a:avLst/>
          </a:prstGeom>
          <a:noFill/>
          <a:ln>
            <a:noFill/>
            <a:prstDash val="lgDash"/>
          </a:ln>
        </p:spPr>
        <p:txBody>
          <a:bodyPr wrap="square" rtlCol="0">
            <a:spAutoFit/>
          </a:bodyPr>
          <a:lstStyle/>
          <a:p>
            <a:pPr marL="2540" indent="-2540" algn="ctr">
              <a:lnSpc>
                <a:spcPct val="130000"/>
              </a:lnSpc>
              <a:buClrTx/>
              <a:buSzTx/>
              <a:buFont typeface="Arial" panose="020B0604020202020204" pitchFamily="34" charset="0"/>
              <a:buNone/>
            </a:pPr>
            <a:endParaRPr lang="fr-FR" altLang="en-US" sz="2400" b="1" i="1">
              <a:gradFill>
                <a:gsLst>
                  <a:gs pos="0">
                    <a:srgbClr val="007BD3"/>
                  </a:gs>
                  <a:gs pos="100000">
                    <a:srgbClr val="034373"/>
                  </a:gs>
                </a:gsLst>
                <a:lin scaled="0"/>
              </a:gradFill>
              <a:latin typeface="Times New Roman" panose="02020603050405020304" charset="0"/>
              <a:cs typeface="Times New Roman" panose="02020603050405020304" charset="0"/>
            </a:endParaRPr>
          </a:p>
          <a:p>
            <a:pPr marL="457835" indent="-457835" algn="ctr">
              <a:lnSpc>
                <a:spcPct val="100000"/>
              </a:lnSpc>
              <a:buClrTx/>
              <a:buSzTx/>
              <a:buFontTx/>
              <a:buNone/>
            </a:pPr>
            <a:endParaRPr lang="en-US" sz="2400" b="1">
              <a:solidFill>
                <a:srgbClr val="00B0F0"/>
              </a:solidFill>
              <a:latin typeface="Times New Roman" panose="02020603050405020304" charset="0"/>
              <a:cs typeface="Times New Roman" panose="02020603050405020304" charset="0"/>
              <a:sym typeface="+mn-ea"/>
            </a:endParaRPr>
          </a:p>
          <a:p>
            <a:pPr marL="457835" indent="-457835" algn="ctr">
              <a:lnSpc>
                <a:spcPct val="100000"/>
              </a:lnSpc>
              <a:buClrTx/>
              <a:buSzTx/>
              <a:buFontTx/>
              <a:buNone/>
            </a:pPr>
            <a:r>
              <a:rPr lang="fr-FR" altLang="en-US" sz="2400" b="1">
                <a:solidFill>
                  <a:srgbClr val="00B0F0"/>
                </a:solidFill>
                <a:latin typeface="Times New Roman" panose="02020603050405020304" charset="0"/>
                <a:cs typeface="Times New Roman" panose="02020603050405020304" charset="0"/>
                <a:sym typeface="+mn-ea"/>
              </a:rPr>
              <a:t> (3)Data collection mechanisms capable of recording progress over time, including baselines and a means to compare progress and achievements against targets.</a:t>
            </a:r>
          </a:p>
          <a:p>
            <a:pPr marL="457835" indent="-457835" algn="ctr">
              <a:lnSpc>
                <a:spcPct val="100000"/>
              </a:lnSpc>
              <a:buClrTx/>
              <a:buSzTx/>
              <a:buFontTx/>
              <a:buNone/>
            </a:pPr>
            <a:endParaRPr lang="en-US" sz="2400" b="1">
              <a:solidFill>
                <a:srgbClr val="00B0F0"/>
              </a:solidFill>
              <a:latin typeface="Times New Roman" panose="02020603050405020304" charset="0"/>
              <a:cs typeface="Times New Roman" panose="02020603050405020304" charset="0"/>
            </a:endParaRPr>
          </a:p>
          <a:p>
            <a:pPr marL="2540" indent="-2540" algn="ctr">
              <a:lnSpc>
                <a:spcPct val="130000"/>
              </a:lnSpc>
              <a:buClrTx/>
              <a:buSzTx/>
              <a:buFont typeface="Arial" panose="020B0604020202020204" pitchFamily="34" charset="0"/>
              <a:buNone/>
            </a:pPr>
            <a:r>
              <a:rPr lang="fr-FR" altLang="en-US" sz="2400" b="1" i="1">
                <a:gradFill>
                  <a:gsLst>
                    <a:gs pos="0">
                      <a:srgbClr val="007BD3"/>
                    </a:gs>
                    <a:gs pos="100000">
                      <a:srgbClr val="034373"/>
                    </a:gs>
                  </a:gsLst>
                  <a:lin scaled="0"/>
                </a:gradFill>
                <a:latin typeface="Times New Roman" panose="02020603050405020304" charset="0"/>
                <a:cs typeface="Times New Roman" panose="02020603050405020304" charset="0"/>
              </a:rPr>
              <a:t> </a:t>
            </a:r>
            <a:r>
              <a:rPr lang="fr-FR" altLang="en-US" sz="2400" b="1" u="sng">
                <a:solidFill>
                  <a:schemeClr val="tx1"/>
                </a:solidFill>
                <a:latin typeface="Times New Roman" panose="02020603050405020304" charset="0"/>
                <a:cs typeface="Times New Roman" panose="02020603050405020304" charset="0"/>
              </a:rPr>
              <a:t>Within project M&amp;E systems</a:t>
            </a:r>
            <a:r>
              <a:rPr lang="fr-FR" altLang="en-US" sz="2400" b="1">
                <a:solidFill>
                  <a:schemeClr val="tx1"/>
                </a:solidFill>
                <a:latin typeface="Times New Roman" panose="02020603050405020304" charset="0"/>
                <a:cs typeface="Times New Roman" panose="02020603050405020304" charset="0"/>
              </a:rPr>
              <a:t> there will be a need</a:t>
            </a:r>
            <a:r>
              <a:rPr lang="fr-FR" altLang="en-US" sz="2400" b="1">
                <a:solidFill>
                  <a:schemeClr val="tx1"/>
                </a:solidFill>
                <a:highlight>
                  <a:srgbClr val="FFFF00"/>
                </a:highlight>
                <a:latin typeface="Times New Roman" panose="02020603050405020304" charset="0"/>
                <a:cs typeface="Times New Roman" panose="02020603050405020304" charset="0"/>
              </a:rPr>
              <a:t> to collect information of the baseline situation and for measurement of change</a:t>
            </a:r>
            <a:r>
              <a:rPr lang="fr-FR" altLang="en-US" sz="2400" b="1">
                <a:solidFill>
                  <a:schemeClr val="tx1"/>
                </a:solidFill>
                <a:latin typeface="Times New Roman" panose="02020603050405020304" charset="0"/>
                <a:cs typeface="Times New Roman" panose="02020603050405020304" charset="0"/>
              </a:rPr>
              <a:t> over time for the indicators selected. It is vital </a:t>
            </a:r>
            <a:r>
              <a:rPr lang="fr-FR" altLang="en-US" sz="2400" b="1" u="sng">
                <a:solidFill>
                  <a:schemeClr val="tx1"/>
                </a:solidFill>
                <a:latin typeface="Times New Roman" panose="02020603050405020304" charset="0"/>
                <a:cs typeface="Times New Roman" panose="02020603050405020304" charset="0"/>
              </a:rPr>
              <a:t>to think about</a:t>
            </a:r>
            <a:r>
              <a:rPr lang="fr-FR" altLang="en-US" sz="2400" b="1">
                <a:solidFill>
                  <a:schemeClr val="tx1"/>
                </a:solidFill>
                <a:latin typeface="Times New Roman" panose="02020603050405020304" charset="0"/>
                <a:cs typeface="Times New Roman" panose="02020603050405020304" charset="0"/>
              </a:rPr>
              <a:t> </a:t>
            </a:r>
            <a:r>
              <a:rPr lang="fr-FR" altLang="en-US" sz="2400" b="1">
                <a:solidFill>
                  <a:schemeClr val="tx1"/>
                </a:solidFill>
                <a:highlight>
                  <a:srgbClr val="00FFFF"/>
                </a:highlight>
                <a:latin typeface="Times New Roman" panose="02020603050405020304" charset="0"/>
                <a:cs typeface="Times New Roman" panose="02020603050405020304" charset="0"/>
              </a:rPr>
              <a:t>the sources of data, the reliability of that information and the costs and responsibilities.</a:t>
            </a:r>
          </a:p>
          <a:p>
            <a:pPr marL="342900" indent="-342900" algn="just">
              <a:lnSpc>
                <a:spcPct val="100000"/>
              </a:lnSpc>
              <a:buClrTx/>
              <a:buSzTx/>
              <a:buFont typeface="Wingdings" panose="05000000000000000000" charset="0"/>
              <a:buChar char="ü"/>
            </a:pPr>
            <a:endParaRPr lang="en-US" sz="2000" b="1">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a:solidFill>
                <a:schemeClr val="tx1"/>
              </a:solidFill>
              <a:latin typeface="Times New Roman" panose="02020603050405020304" charset="0"/>
              <a:cs typeface="Times New Roman" panose="0202060305040502030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27257" y="351024"/>
            <a:ext cx="1923415" cy="521970"/>
          </a:xfrm>
          <a:prstGeom prst="rect">
            <a:avLst/>
          </a:prstGeom>
          <a:noFill/>
        </p:spPr>
        <p:txBody>
          <a:bodyPr wrap="none" rtlCol="0">
            <a:spAutoFit/>
          </a:bodyPr>
          <a:lstStyle/>
          <a:p>
            <a:pPr algn="ctr"/>
            <a:r>
              <a:rPr lang="fr-FR" altLang="en-US" sz="2800" dirty="0">
                <a:solidFill>
                  <a:schemeClr val="bg1"/>
                </a:solidFill>
                <a:latin typeface="Tajawal Medium" panose="00000600000000000000" pitchFamily="2" charset="-78"/>
                <a:cs typeface="Tajawal Medium" panose="00000600000000000000" pitchFamily="2" charset="-78"/>
                <a:sym typeface="+mn-ea"/>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14</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
        <p:nvSpPr>
          <p:cNvPr id="6" name="Zone de texte 5"/>
          <p:cNvSpPr txBox="1"/>
          <p:nvPr/>
        </p:nvSpPr>
        <p:spPr>
          <a:xfrm>
            <a:off x="154940" y="1350010"/>
            <a:ext cx="8477885" cy="7562850"/>
          </a:xfrm>
          <a:prstGeom prst="rect">
            <a:avLst/>
          </a:prstGeom>
          <a:noFill/>
          <a:ln>
            <a:noFill/>
            <a:prstDash val="lgDash"/>
          </a:ln>
        </p:spPr>
        <p:txBody>
          <a:bodyPr wrap="square" rtlCol="0">
            <a:spAutoFit/>
          </a:bodyPr>
          <a:lstStyle/>
          <a:p>
            <a:pPr marL="2540" indent="-2540" algn="ctr">
              <a:lnSpc>
                <a:spcPct val="120000"/>
              </a:lnSpc>
              <a:buClrTx/>
              <a:buSzTx/>
              <a:buFont typeface="Arial" panose="020B0604020202020204" pitchFamily="34" charset="0"/>
              <a:buNone/>
            </a:pPr>
            <a:r>
              <a:rPr lang="fr-FR" altLang="en-US" sz="2400" b="1" u="sng" dirty="0" err="1">
                <a:solidFill>
                  <a:srgbClr val="FF0000"/>
                </a:solidFill>
                <a:latin typeface="Times New Roman" panose="02020603050405020304" charset="0"/>
                <a:cs typeface="Times New Roman" panose="02020603050405020304" charset="0"/>
              </a:rPr>
              <a:t>Potential</a:t>
            </a:r>
            <a:r>
              <a:rPr lang="fr-FR" altLang="en-US" sz="2400" b="1" u="sng" dirty="0">
                <a:solidFill>
                  <a:srgbClr val="FF0000"/>
                </a:solidFill>
                <a:latin typeface="Times New Roman" panose="02020603050405020304" charset="0"/>
                <a:cs typeface="Times New Roman" panose="02020603050405020304" charset="0"/>
              </a:rPr>
              <a:t> </a:t>
            </a:r>
            <a:r>
              <a:rPr lang="fr-FR" altLang="en-US" sz="2400" b="1" u="sng" dirty="0" err="1">
                <a:solidFill>
                  <a:srgbClr val="FF0000"/>
                </a:solidFill>
                <a:latin typeface="Times New Roman" panose="02020603050405020304" charset="0"/>
                <a:cs typeface="Times New Roman" panose="02020603050405020304" charset="0"/>
              </a:rPr>
              <a:t>problems</a:t>
            </a:r>
            <a:r>
              <a:rPr lang="fr-FR" altLang="en-US" sz="2400" b="1" u="sng" dirty="0">
                <a:solidFill>
                  <a:srgbClr val="FF0000"/>
                </a:solidFill>
                <a:latin typeface="Times New Roman" panose="02020603050405020304" charset="0"/>
                <a:cs typeface="Times New Roman" panose="02020603050405020304" charset="0"/>
              </a:rPr>
              <a:t> </a:t>
            </a:r>
            <a:r>
              <a:rPr lang="fr-FR" altLang="en-US" sz="2400" b="1" u="sng" dirty="0" err="1">
                <a:solidFill>
                  <a:srgbClr val="FF0000"/>
                </a:solidFill>
                <a:latin typeface="Times New Roman" panose="02020603050405020304" charset="0"/>
                <a:cs typeface="Times New Roman" panose="02020603050405020304" charset="0"/>
              </a:rPr>
              <a:t>with</a:t>
            </a:r>
            <a:r>
              <a:rPr lang="fr-FR" altLang="en-US" sz="2400" b="1" u="sng" dirty="0">
                <a:solidFill>
                  <a:srgbClr val="FF0000"/>
                </a:solidFill>
                <a:latin typeface="Times New Roman" panose="02020603050405020304" charset="0"/>
                <a:cs typeface="Times New Roman" panose="02020603050405020304" charset="0"/>
              </a:rPr>
              <a:t> </a:t>
            </a:r>
            <a:r>
              <a:rPr lang="fr-FR" altLang="en-US" sz="2400" b="1" u="sng" dirty="0" err="1">
                <a:solidFill>
                  <a:srgbClr val="FF0000"/>
                </a:solidFill>
                <a:latin typeface="Times New Roman" panose="02020603050405020304" charset="0"/>
                <a:cs typeface="Times New Roman" panose="02020603050405020304" charset="0"/>
              </a:rPr>
              <a:t>secondary</a:t>
            </a:r>
            <a:r>
              <a:rPr lang="fr-FR" altLang="en-US" sz="2400" b="1" u="sng" dirty="0">
                <a:solidFill>
                  <a:srgbClr val="FF0000"/>
                </a:solidFill>
                <a:latin typeface="Times New Roman" panose="02020603050405020304" charset="0"/>
                <a:cs typeface="Times New Roman" panose="02020603050405020304" charset="0"/>
              </a:rPr>
              <a:t> data </a:t>
            </a:r>
            <a:r>
              <a:rPr lang="fr-FR" altLang="en-US" sz="2400" b="1" u="sng" dirty="0" err="1">
                <a:solidFill>
                  <a:srgbClr val="FF0000"/>
                </a:solidFill>
                <a:latin typeface="Times New Roman" panose="02020603050405020304" charset="0"/>
                <a:cs typeface="Times New Roman" panose="02020603050405020304" charset="0"/>
              </a:rPr>
              <a:t>can</a:t>
            </a:r>
            <a:r>
              <a:rPr lang="fr-FR" altLang="en-US" sz="2400" b="1" u="sng" dirty="0">
                <a:solidFill>
                  <a:srgbClr val="FF0000"/>
                </a:solidFill>
                <a:latin typeface="Times New Roman" panose="02020603050405020304" charset="0"/>
                <a:cs typeface="Times New Roman" panose="02020603050405020304" charset="0"/>
              </a:rPr>
              <a:t> arise in a </a:t>
            </a:r>
            <a:r>
              <a:rPr lang="fr-FR" altLang="en-US" sz="2400" b="1" u="sng" dirty="0" err="1">
                <a:solidFill>
                  <a:srgbClr val="FF0000"/>
                </a:solidFill>
                <a:latin typeface="Times New Roman" panose="02020603050405020304" charset="0"/>
                <a:cs typeface="Times New Roman" panose="02020603050405020304" charset="0"/>
              </a:rPr>
              <a:t>number</a:t>
            </a:r>
            <a:r>
              <a:rPr lang="fr-FR" altLang="en-US" sz="2400" b="1" u="sng" dirty="0">
                <a:solidFill>
                  <a:srgbClr val="FF0000"/>
                </a:solidFill>
                <a:latin typeface="Times New Roman" panose="02020603050405020304" charset="0"/>
                <a:cs typeface="Times New Roman" panose="02020603050405020304" charset="0"/>
              </a:rPr>
              <a:t> of </a:t>
            </a:r>
            <a:r>
              <a:rPr lang="fr-FR" altLang="en-US" sz="2400" b="1" u="sng" dirty="0" err="1">
                <a:solidFill>
                  <a:srgbClr val="FF0000"/>
                </a:solidFill>
                <a:latin typeface="Times New Roman" panose="02020603050405020304" charset="0"/>
                <a:cs typeface="Times New Roman" panose="02020603050405020304" charset="0"/>
              </a:rPr>
              <a:t>ways</a:t>
            </a:r>
            <a:r>
              <a:rPr lang="fr-FR" altLang="en-US" sz="2400" b="1" u="sng" dirty="0">
                <a:solidFill>
                  <a:srgbClr val="FF0000"/>
                </a:solidFill>
                <a:latin typeface="Times New Roman" panose="02020603050405020304" charset="0"/>
                <a:cs typeface="Times New Roman" panose="02020603050405020304" charset="0"/>
              </a:rPr>
              <a:t>.</a:t>
            </a:r>
          </a:p>
          <a:p>
            <a:pPr marL="342900" indent="-342900" algn="l">
              <a:lnSpc>
                <a:spcPct val="120000"/>
              </a:lnSpc>
              <a:buClrTx/>
              <a:buSzTx/>
              <a:buFont typeface="Arial" panose="020B0604020202020204" pitchFamily="34" charset="0"/>
              <a:buChar char="•"/>
            </a:pPr>
            <a:r>
              <a:rPr lang="fr-FR" altLang="en-US" sz="2400" b="1" dirty="0">
                <a:solidFill>
                  <a:schemeClr val="tx1"/>
                </a:solidFill>
                <a:latin typeface="Times New Roman" panose="02020603050405020304" charset="0"/>
                <a:cs typeface="Times New Roman" panose="02020603050405020304" charset="0"/>
              </a:rPr>
              <a:t></a:t>
            </a:r>
            <a:r>
              <a:rPr lang="fr-FR" altLang="en-US" sz="2400" b="1" dirty="0" err="1">
                <a:solidFill>
                  <a:schemeClr val="tx1"/>
                </a:solidFill>
                <a:latin typeface="Times New Roman" panose="02020603050405020304" charset="0"/>
                <a:cs typeface="Times New Roman" panose="02020603050405020304" charset="0"/>
              </a:rPr>
              <a:t>Incomplete</a:t>
            </a:r>
            <a:r>
              <a:rPr lang="fr-FR" altLang="en-US" sz="2400" b="1" dirty="0">
                <a:solidFill>
                  <a:schemeClr val="tx1"/>
                </a:solidFill>
                <a:latin typeface="Times New Roman" panose="02020603050405020304" charset="0"/>
                <a:cs typeface="Times New Roman" panose="02020603050405020304" charset="0"/>
              </a:rPr>
              <a:t> </a:t>
            </a:r>
            <a:r>
              <a:rPr lang="fr-FR" altLang="en-US" sz="2400" b="1" dirty="0" err="1">
                <a:solidFill>
                  <a:schemeClr val="tx1"/>
                </a:solidFill>
                <a:latin typeface="Times New Roman" panose="02020603050405020304" charset="0"/>
                <a:cs typeface="Times New Roman" panose="02020603050405020304" charset="0"/>
              </a:rPr>
              <a:t>coverage</a:t>
            </a:r>
            <a:r>
              <a:rPr lang="fr-FR" altLang="en-US" sz="2400" b="1" dirty="0">
                <a:solidFill>
                  <a:schemeClr val="tx1"/>
                </a:solidFill>
                <a:latin typeface="Times New Roman" panose="02020603050405020304" charset="0"/>
                <a:cs typeface="Times New Roman" panose="02020603050405020304" charset="0"/>
              </a:rPr>
              <a:t> of the </a:t>
            </a:r>
            <a:r>
              <a:rPr lang="fr-FR" altLang="en-US" sz="2400" b="1" dirty="0" err="1">
                <a:solidFill>
                  <a:schemeClr val="tx1"/>
                </a:solidFill>
                <a:latin typeface="Times New Roman" panose="02020603050405020304" charset="0"/>
                <a:cs typeface="Times New Roman" panose="02020603050405020304" charset="0"/>
              </a:rPr>
              <a:t>specific</a:t>
            </a:r>
            <a:r>
              <a:rPr lang="fr-FR" altLang="en-US" sz="2400" b="1" dirty="0">
                <a:solidFill>
                  <a:schemeClr val="tx1"/>
                </a:solidFill>
                <a:latin typeface="Times New Roman" panose="02020603050405020304" charset="0"/>
                <a:cs typeface="Times New Roman" panose="02020603050405020304" charset="0"/>
              </a:rPr>
              <a:t> </a:t>
            </a:r>
            <a:r>
              <a:rPr lang="fr-FR" altLang="en-US" sz="2400" b="1" dirty="0" err="1">
                <a:solidFill>
                  <a:schemeClr val="tx1"/>
                </a:solidFill>
                <a:latin typeface="Times New Roman" panose="02020603050405020304" charset="0"/>
                <a:cs typeface="Times New Roman" panose="02020603050405020304" charset="0"/>
              </a:rPr>
              <a:t>project</a:t>
            </a:r>
            <a:r>
              <a:rPr lang="fr-FR" altLang="en-US" sz="2400" b="1" dirty="0">
                <a:solidFill>
                  <a:schemeClr val="tx1"/>
                </a:solidFill>
                <a:latin typeface="Times New Roman" panose="02020603050405020304" charset="0"/>
                <a:cs typeface="Times New Roman" panose="02020603050405020304" charset="0"/>
              </a:rPr>
              <a:t> area,</a:t>
            </a:r>
          </a:p>
          <a:p>
            <a:pPr marL="342900" indent="-342900" algn="l">
              <a:lnSpc>
                <a:spcPct val="120000"/>
              </a:lnSpc>
              <a:buClrTx/>
              <a:buSzTx/>
              <a:buFont typeface="Arial" panose="020B0604020202020204" pitchFamily="34" charset="0"/>
              <a:buChar char="•"/>
            </a:pPr>
            <a:r>
              <a:rPr lang="fr-FR" altLang="en-US" sz="2400" b="1" dirty="0">
                <a:solidFill>
                  <a:schemeClr val="tx1"/>
                </a:solidFill>
                <a:latin typeface="Times New Roman" panose="02020603050405020304" charset="0"/>
                <a:cs typeface="Times New Roman" panose="02020603050405020304" charset="0"/>
              </a:rPr>
              <a:t></a:t>
            </a:r>
            <a:r>
              <a:rPr lang="fr-FR" altLang="en-US" sz="2400" b="1" dirty="0" err="1">
                <a:solidFill>
                  <a:schemeClr val="tx1"/>
                </a:solidFill>
                <a:latin typeface="Times New Roman" panose="02020603050405020304" charset="0"/>
                <a:cs typeface="Times New Roman" panose="02020603050405020304" charset="0"/>
              </a:rPr>
              <a:t>Inability</a:t>
            </a:r>
            <a:r>
              <a:rPr lang="fr-FR" altLang="en-US" sz="2400" b="1" dirty="0">
                <a:solidFill>
                  <a:schemeClr val="tx1"/>
                </a:solidFill>
                <a:latin typeface="Times New Roman" panose="02020603050405020304" charset="0"/>
                <a:cs typeface="Times New Roman" panose="02020603050405020304" charset="0"/>
              </a:rPr>
              <a:t> to </a:t>
            </a:r>
            <a:r>
              <a:rPr lang="fr-FR" altLang="en-US" sz="2400" b="1" dirty="0" err="1">
                <a:solidFill>
                  <a:schemeClr val="tx1"/>
                </a:solidFill>
                <a:latin typeface="Times New Roman" panose="02020603050405020304" charset="0"/>
                <a:cs typeface="Times New Roman" panose="02020603050405020304" charset="0"/>
              </a:rPr>
              <a:t>disaggregate</a:t>
            </a:r>
            <a:r>
              <a:rPr lang="fr-FR" altLang="en-US" sz="2400" b="1" dirty="0">
                <a:solidFill>
                  <a:schemeClr val="tx1"/>
                </a:solidFill>
                <a:latin typeface="Times New Roman" panose="02020603050405020304" charset="0"/>
                <a:cs typeface="Times New Roman" panose="02020603050405020304" charset="0"/>
              </a:rPr>
              <a:t> the data to match the </a:t>
            </a:r>
            <a:r>
              <a:rPr lang="fr-FR" altLang="en-US" sz="2400" b="1" dirty="0" err="1">
                <a:solidFill>
                  <a:schemeClr val="tx1"/>
                </a:solidFill>
                <a:latin typeface="Times New Roman" panose="02020603050405020304" charset="0"/>
                <a:cs typeface="Times New Roman" panose="02020603050405020304" charset="0"/>
              </a:rPr>
              <a:t>boundaries</a:t>
            </a:r>
            <a:r>
              <a:rPr lang="fr-FR" altLang="en-US" sz="2400" b="1" dirty="0">
                <a:solidFill>
                  <a:schemeClr val="tx1"/>
                </a:solidFill>
                <a:latin typeface="Times New Roman" panose="02020603050405020304" charset="0"/>
                <a:cs typeface="Times New Roman" panose="02020603050405020304" charset="0"/>
              </a:rPr>
              <a:t> of the </a:t>
            </a:r>
            <a:r>
              <a:rPr lang="fr-FR" altLang="en-US" sz="2400" b="1" dirty="0" err="1">
                <a:solidFill>
                  <a:schemeClr val="tx1"/>
                </a:solidFill>
                <a:latin typeface="Times New Roman" panose="02020603050405020304" charset="0"/>
                <a:cs typeface="Times New Roman" panose="02020603050405020304" charset="0"/>
              </a:rPr>
              <a:t>project</a:t>
            </a:r>
            <a:r>
              <a:rPr lang="fr-FR" altLang="en-US" sz="2400" b="1" dirty="0">
                <a:solidFill>
                  <a:schemeClr val="tx1"/>
                </a:solidFill>
                <a:latin typeface="Times New Roman" panose="02020603050405020304" charset="0"/>
                <a:cs typeface="Times New Roman" panose="02020603050405020304" charset="0"/>
              </a:rPr>
              <a:t> area or </a:t>
            </a:r>
            <a:r>
              <a:rPr lang="fr-FR" altLang="en-US" sz="2400" b="1" dirty="0" err="1">
                <a:solidFill>
                  <a:schemeClr val="tx1"/>
                </a:solidFill>
                <a:latin typeface="Times New Roman" panose="02020603050405020304" charset="0"/>
                <a:cs typeface="Times New Roman" panose="02020603050405020304" charset="0"/>
              </a:rPr>
              <a:t>sub</a:t>
            </a:r>
            <a:r>
              <a:rPr lang="fr-FR" altLang="en-US" sz="2400" b="1" dirty="0">
                <a:solidFill>
                  <a:schemeClr val="tx1"/>
                </a:solidFill>
                <a:latin typeface="Times New Roman" panose="02020603050405020304" charset="0"/>
                <a:cs typeface="Times New Roman" panose="02020603050405020304" charset="0"/>
              </a:rPr>
              <a:t>-areas,</a:t>
            </a:r>
          </a:p>
          <a:p>
            <a:pPr marL="342900" indent="-342900" algn="l">
              <a:lnSpc>
                <a:spcPct val="120000"/>
              </a:lnSpc>
              <a:buClrTx/>
              <a:buSzTx/>
              <a:buFont typeface="Arial" panose="020B0604020202020204" pitchFamily="34" charset="0"/>
              <a:buChar char="•"/>
            </a:pPr>
            <a:r>
              <a:rPr lang="fr-FR" altLang="en-US" sz="2400" b="1" dirty="0" err="1">
                <a:solidFill>
                  <a:schemeClr val="tx1"/>
                </a:solidFill>
                <a:latin typeface="Times New Roman" panose="02020603050405020304" charset="0"/>
                <a:cs typeface="Times New Roman" panose="02020603050405020304" charset="0"/>
              </a:rPr>
              <a:t>Inability</a:t>
            </a:r>
            <a:r>
              <a:rPr lang="fr-FR" altLang="en-US" sz="2400" b="1" dirty="0">
                <a:solidFill>
                  <a:schemeClr val="tx1"/>
                </a:solidFill>
                <a:latin typeface="Times New Roman" panose="02020603050405020304" charset="0"/>
                <a:cs typeface="Times New Roman" panose="02020603050405020304" charset="0"/>
              </a:rPr>
              <a:t> to </a:t>
            </a:r>
            <a:r>
              <a:rPr lang="fr-FR" altLang="en-US" sz="2400" b="1" dirty="0" err="1">
                <a:solidFill>
                  <a:schemeClr val="tx1"/>
                </a:solidFill>
                <a:latin typeface="Times New Roman" panose="02020603050405020304" charset="0"/>
                <a:cs typeface="Times New Roman" panose="02020603050405020304" charset="0"/>
              </a:rPr>
              <a:t>disaggregate</a:t>
            </a:r>
            <a:r>
              <a:rPr lang="fr-FR" altLang="en-US" sz="2400" b="1" dirty="0">
                <a:solidFill>
                  <a:schemeClr val="tx1"/>
                </a:solidFill>
                <a:latin typeface="Times New Roman" panose="02020603050405020304" charset="0"/>
                <a:cs typeface="Times New Roman" panose="02020603050405020304" charset="0"/>
              </a:rPr>
              <a:t> the data to match the </a:t>
            </a:r>
            <a:r>
              <a:rPr lang="fr-FR" altLang="en-US" sz="2400" b="1" dirty="0" err="1">
                <a:solidFill>
                  <a:schemeClr val="tx1"/>
                </a:solidFill>
                <a:latin typeface="Times New Roman" panose="02020603050405020304" charset="0"/>
                <a:cs typeface="Times New Roman" panose="02020603050405020304" charset="0"/>
              </a:rPr>
              <a:t>project</a:t>
            </a:r>
            <a:r>
              <a:rPr lang="fr-FR" altLang="en-US" sz="2400" b="1" dirty="0">
                <a:solidFill>
                  <a:schemeClr val="tx1"/>
                </a:solidFill>
                <a:latin typeface="Times New Roman" panose="02020603050405020304" charset="0"/>
                <a:cs typeface="Times New Roman" panose="02020603050405020304" charset="0"/>
              </a:rPr>
              <a:t> </a:t>
            </a:r>
            <a:r>
              <a:rPr lang="fr-FR" altLang="en-US" sz="2400" b="1" dirty="0" err="1">
                <a:solidFill>
                  <a:schemeClr val="tx1"/>
                </a:solidFill>
                <a:latin typeface="Times New Roman" panose="02020603050405020304" charset="0"/>
                <a:cs typeface="Times New Roman" panose="02020603050405020304" charset="0"/>
              </a:rPr>
              <a:t>affected</a:t>
            </a:r>
            <a:r>
              <a:rPr lang="fr-FR" altLang="en-US" sz="2400" b="1" dirty="0">
                <a:solidFill>
                  <a:schemeClr val="tx1"/>
                </a:solidFill>
                <a:latin typeface="Times New Roman" panose="02020603050405020304" charset="0"/>
                <a:cs typeface="Times New Roman" panose="02020603050405020304" charset="0"/>
              </a:rPr>
              <a:t> population or </a:t>
            </a:r>
            <a:r>
              <a:rPr lang="fr-FR" altLang="en-US" sz="2400" b="1" dirty="0" err="1">
                <a:solidFill>
                  <a:schemeClr val="tx1"/>
                </a:solidFill>
                <a:latin typeface="Times New Roman" panose="02020603050405020304" charset="0"/>
                <a:cs typeface="Times New Roman" panose="02020603050405020304" charset="0"/>
              </a:rPr>
              <a:t>sub</a:t>
            </a:r>
            <a:r>
              <a:rPr lang="fr-FR" altLang="en-US" sz="2400" b="1" dirty="0">
                <a:solidFill>
                  <a:schemeClr val="tx1"/>
                </a:solidFill>
                <a:latin typeface="Times New Roman" panose="02020603050405020304" charset="0"/>
                <a:cs typeface="Times New Roman" panose="02020603050405020304" charset="0"/>
              </a:rPr>
              <a:t>- groups,</a:t>
            </a:r>
          </a:p>
          <a:p>
            <a:pPr marL="342900" indent="-342900" algn="l">
              <a:lnSpc>
                <a:spcPct val="120000"/>
              </a:lnSpc>
              <a:buClrTx/>
              <a:buSzTx/>
              <a:buFont typeface="Arial" panose="020B0604020202020204" pitchFamily="34" charset="0"/>
              <a:buChar char="•"/>
            </a:pPr>
            <a:r>
              <a:rPr lang="fr-FR" altLang="en-US" sz="2400" b="1" dirty="0" err="1">
                <a:solidFill>
                  <a:schemeClr val="tx1"/>
                </a:solidFill>
                <a:latin typeface="Times New Roman" panose="02020603050405020304" charset="0"/>
                <a:cs typeface="Times New Roman" panose="02020603050405020304" charset="0"/>
              </a:rPr>
              <a:t>Inconsistencies</a:t>
            </a:r>
            <a:r>
              <a:rPr lang="fr-FR" altLang="en-US" sz="2400" b="1" dirty="0">
                <a:solidFill>
                  <a:schemeClr val="tx1"/>
                </a:solidFill>
                <a:latin typeface="Times New Roman" panose="02020603050405020304" charset="0"/>
                <a:cs typeface="Times New Roman" panose="02020603050405020304" charset="0"/>
              </a:rPr>
              <a:t> in data collection in </a:t>
            </a:r>
            <a:r>
              <a:rPr lang="fr-FR" altLang="en-US" sz="2400" b="1" dirty="0" err="1">
                <a:solidFill>
                  <a:schemeClr val="tx1"/>
                </a:solidFill>
                <a:latin typeface="Times New Roman" panose="02020603050405020304" charset="0"/>
                <a:cs typeface="Times New Roman" panose="02020603050405020304" charset="0"/>
              </a:rPr>
              <a:t>surveys</a:t>
            </a:r>
            <a:r>
              <a:rPr lang="fr-FR" altLang="en-US" sz="2400" b="1" dirty="0">
                <a:solidFill>
                  <a:schemeClr val="tx1"/>
                </a:solidFill>
                <a:latin typeface="Times New Roman" panose="02020603050405020304" charset="0"/>
                <a:cs typeface="Times New Roman" panose="02020603050405020304" charset="0"/>
              </a:rPr>
              <a:t> </a:t>
            </a:r>
            <a:r>
              <a:rPr lang="fr-FR" altLang="en-US" sz="2400" b="1" dirty="0" err="1">
                <a:solidFill>
                  <a:schemeClr val="tx1"/>
                </a:solidFill>
                <a:latin typeface="Times New Roman" panose="02020603050405020304" charset="0"/>
                <a:cs typeface="Times New Roman" panose="02020603050405020304" charset="0"/>
              </a:rPr>
              <a:t>implemented</a:t>
            </a:r>
            <a:r>
              <a:rPr lang="fr-FR" altLang="en-US" sz="2400" b="1" dirty="0">
                <a:solidFill>
                  <a:schemeClr val="tx1"/>
                </a:solidFill>
                <a:latin typeface="Times New Roman" panose="02020603050405020304" charset="0"/>
                <a:cs typeface="Times New Roman" panose="02020603050405020304" charset="0"/>
              </a:rPr>
              <a:t> in </a:t>
            </a:r>
            <a:r>
              <a:rPr lang="fr-FR" altLang="en-US" sz="2400" b="1" dirty="0" err="1">
                <a:solidFill>
                  <a:schemeClr val="tx1"/>
                </a:solidFill>
                <a:latin typeface="Times New Roman" panose="02020603050405020304" charset="0"/>
                <a:cs typeface="Times New Roman" panose="02020603050405020304" charset="0"/>
              </a:rPr>
              <a:t>different</a:t>
            </a:r>
            <a:r>
              <a:rPr lang="fr-FR" altLang="en-US" sz="2400" b="1" dirty="0">
                <a:solidFill>
                  <a:schemeClr val="tx1"/>
                </a:solidFill>
                <a:latin typeface="Times New Roman" panose="02020603050405020304" charset="0"/>
                <a:cs typeface="Times New Roman" panose="02020603050405020304" charset="0"/>
              </a:rPr>
              <a:t> areas, </a:t>
            </a:r>
          </a:p>
          <a:p>
            <a:pPr marL="342900" indent="-342900" algn="l">
              <a:lnSpc>
                <a:spcPct val="120000"/>
              </a:lnSpc>
              <a:buClrTx/>
              <a:buSzTx/>
              <a:buFont typeface="Arial" panose="020B0604020202020204" pitchFamily="34" charset="0"/>
              <a:buChar char="•"/>
            </a:pPr>
            <a:r>
              <a:rPr lang="fr-FR" altLang="en-US" sz="2400" b="1" dirty="0">
                <a:solidFill>
                  <a:schemeClr val="tx1"/>
                </a:solidFill>
                <a:latin typeface="Times New Roman" panose="02020603050405020304" charset="0"/>
                <a:cs typeface="Times New Roman" panose="02020603050405020304" charset="0"/>
              </a:rPr>
              <a:t></a:t>
            </a:r>
            <a:r>
              <a:rPr lang="fr-FR" altLang="en-US" sz="2400" b="1" dirty="0" err="1">
                <a:solidFill>
                  <a:schemeClr val="tx1"/>
                </a:solidFill>
                <a:latin typeface="Times New Roman" panose="02020603050405020304" charset="0"/>
                <a:cs typeface="Times New Roman" panose="02020603050405020304" charset="0"/>
              </a:rPr>
              <a:t>Inaccuracies</a:t>
            </a:r>
            <a:r>
              <a:rPr lang="fr-FR" altLang="en-US" sz="2400" b="1" dirty="0">
                <a:solidFill>
                  <a:schemeClr val="tx1"/>
                </a:solidFill>
                <a:latin typeface="Times New Roman" panose="02020603050405020304" charset="0"/>
                <a:cs typeface="Times New Roman" panose="02020603050405020304" charset="0"/>
              </a:rPr>
              <a:t> </a:t>
            </a:r>
            <a:r>
              <a:rPr lang="fr-FR" altLang="en-US" sz="2400" b="1" dirty="0" err="1">
                <a:solidFill>
                  <a:schemeClr val="tx1"/>
                </a:solidFill>
                <a:latin typeface="Times New Roman" panose="02020603050405020304" charset="0"/>
                <a:cs typeface="Times New Roman" panose="02020603050405020304" charset="0"/>
              </a:rPr>
              <a:t>arising</a:t>
            </a:r>
            <a:r>
              <a:rPr lang="fr-FR" altLang="en-US" sz="2400" b="1" dirty="0">
                <a:solidFill>
                  <a:schemeClr val="tx1"/>
                </a:solidFill>
                <a:latin typeface="Times New Roman" panose="02020603050405020304" charset="0"/>
                <a:cs typeface="Times New Roman" panose="02020603050405020304" charset="0"/>
              </a:rPr>
              <a:t> </a:t>
            </a:r>
            <a:r>
              <a:rPr lang="fr-FR" altLang="en-US" sz="2400" b="1" dirty="0" err="1">
                <a:solidFill>
                  <a:schemeClr val="tx1"/>
                </a:solidFill>
                <a:latin typeface="Times New Roman" panose="02020603050405020304" charset="0"/>
                <a:cs typeface="Times New Roman" panose="02020603050405020304" charset="0"/>
              </a:rPr>
              <a:t>from</a:t>
            </a:r>
            <a:r>
              <a:rPr lang="fr-FR" altLang="en-US" sz="2400" b="1" dirty="0">
                <a:solidFill>
                  <a:schemeClr val="tx1"/>
                </a:solidFill>
                <a:latin typeface="Times New Roman" panose="02020603050405020304" charset="0"/>
                <a:cs typeface="Times New Roman" panose="02020603050405020304" charset="0"/>
              </a:rPr>
              <a:t> </a:t>
            </a:r>
            <a:r>
              <a:rPr lang="fr-FR" altLang="en-US" sz="2400" b="1" dirty="0" err="1">
                <a:solidFill>
                  <a:schemeClr val="tx1"/>
                </a:solidFill>
                <a:latin typeface="Times New Roman" panose="02020603050405020304" charset="0"/>
                <a:cs typeface="Times New Roman" panose="02020603050405020304" charset="0"/>
              </a:rPr>
              <a:t>inappropriate</a:t>
            </a:r>
            <a:r>
              <a:rPr lang="fr-FR" altLang="en-US" sz="2400" b="1" dirty="0">
                <a:solidFill>
                  <a:schemeClr val="tx1"/>
                </a:solidFill>
                <a:latin typeface="Times New Roman" panose="02020603050405020304" charset="0"/>
                <a:cs typeface="Times New Roman" panose="02020603050405020304" charset="0"/>
              </a:rPr>
              <a:t> </a:t>
            </a:r>
            <a:r>
              <a:rPr lang="fr-FR" altLang="en-US" sz="2400" b="1" dirty="0" err="1">
                <a:solidFill>
                  <a:schemeClr val="tx1"/>
                </a:solidFill>
                <a:latin typeface="Times New Roman" panose="02020603050405020304" charset="0"/>
                <a:cs typeface="Times New Roman" panose="02020603050405020304" charset="0"/>
              </a:rPr>
              <a:t>choice</a:t>
            </a:r>
            <a:r>
              <a:rPr lang="fr-FR" altLang="en-US" sz="2400" b="1" dirty="0">
                <a:solidFill>
                  <a:schemeClr val="tx1"/>
                </a:solidFill>
                <a:latin typeface="Times New Roman" panose="02020603050405020304" charset="0"/>
                <a:cs typeface="Times New Roman" panose="02020603050405020304" charset="0"/>
              </a:rPr>
              <a:t> of </a:t>
            </a:r>
            <a:r>
              <a:rPr lang="fr-FR" altLang="en-US" sz="2400" b="1" dirty="0" err="1">
                <a:solidFill>
                  <a:schemeClr val="tx1"/>
                </a:solidFill>
                <a:latin typeface="Times New Roman" panose="02020603050405020304" charset="0"/>
                <a:cs typeface="Times New Roman" panose="02020603050405020304" charset="0"/>
              </a:rPr>
              <a:t>measurement</a:t>
            </a:r>
            <a:r>
              <a:rPr lang="fr-FR" altLang="en-US" sz="2400" b="1" dirty="0">
                <a:solidFill>
                  <a:schemeClr val="tx1"/>
                </a:solidFill>
                <a:latin typeface="Times New Roman" panose="02020603050405020304" charset="0"/>
                <a:cs typeface="Times New Roman" panose="02020603050405020304" charset="0"/>
              </a:rPr>
              <a:t> and collection </a:t>
            </a:r>
            <a:r>
              <a:rPr lang="fr-FR" altLang="en-US" sz="2400" b="1" dirty="0" err="1">
                <a:solidFill>
                  <a:schemeClr val="tx1"/>
                </a:solidFill>
                <a:latin typeface="Times New Roman" panose="02020603050405020304" charset="0"/>
                <a:cs typeface="Times New Roman" panose="02020603050405020304" charset="0"/>
              </a:rPr>
              <a:t>methods</a:t>
            </a:r>
            <a:r>
              <a:rPr lang="fr-FR" altLang="en-US" sz="2400" b="1" dirty="0">
                <a:solidFill>
                  <a:schemeClr val="tx1"/>
                </a:solidFill>
                <a:latin typeface="Times New Roman" panose="02020603050405020304" charset="0"/>
                <a:cs typeface="Times New Roman" panose="02020603050405020304" charset="0"/>
              </a:rPr>
              <a:t> or </a:t>
            </a:r>
            <a:r>
              <a:rPr lang="fr-FR" altLang="en-US" sz="2400" b="1" dirty="0" err="1">
                <a:solidFill>
                  <a:schemeClr val="tx1"/>
                </a:solidFill>
                <a:latin typeface="Times New Roman" panose="02020603050405020304" charset="0"/>
                <a:cs typeface="Times New Roman" panose="02020603050405020304" charset="0"/>
              </a:rPr>
              <a:t>inadequate</a:t>
            </a:r>
            <a:r>
              <a:rPr lang="fr-FR" altLang="en-US" sz="2400" b="1" dirty="0">
                <a:solidFill>
                  <a:schemeClr val="tx1"/>
                </a:solidFill>
                <a:latin typeface="Times New Roman" panose="02020603050405020304" charset="0"/>
                <a:cs typeface="Times New Roman" panose="02020603050405020304" charset="0"/>
              </a:rPr>
              <a:t> training and supervision of data collection staff</a:t>
            </a:r>
          </a:p>
          <a:p>
            <a:pPr marL="457835" indent="-457835" algn="ctr">
              <a:lnSpc>
                <a:spcPct val="100000"/>
              </a:lnSpc>
              <a:buClrTx/>
              <a:buSzTx/>
              <a:buFontTx/>
              <a:buNone/>
            </a:pPr>
            <a:endParaRPr lang="en-US" sz="2000" b="1" dirty="0">
              <a:solidFill>
                <a:schemeClr val="tx1"/>
              </a:solidFill>
              <a:latin typeface="Times New Roman" panose="02020603050405020304" charset="0"/>
              <a:cs typeface="Times New Roman" panose="02020603050405020304" charset="0"/>
              <a:sym typeface="+mn-ea"/>
            </a:endParaRPr>
          </a:p>
          <a:p>
            <a:pPr marL="342900" indent="-342900" algn="ctr">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ctr">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ctr">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ctr">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ctr">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ctr">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654943" y="533330"/>
            <a:ext cx="3267424"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27257" y="351024"/>
            <a:ext cx="1923415" cy="521970"/>
          </a:xfrm>
          <a:prstGeom prst="rect">
            <a:avLst/>
          </a:prstGeom>
          <a:noFill/>
        </p:spPr>
        <p:txBody>
          <a:bodyPr wrap="none" rtlCol="0">
            <a:spAutoFit/>
          </a:bodyPr>
          <a:lstStyle/>
          <a:p>
            <a:pPr algn="ctr"/>
            <a:r>
              <a:rPr lang="fr-FR" altLang="en-US" sz="2800" dirty="0">
                <a:solidFill>
                  <a:schemeClr val="bg1"/>
                </a:solidFill>
                <a:latin typeface="Tajawal Medium" panose="00000600000000000000" pitchFamily="2" charset="-78"/>
                <a:cs typeface="Tajawal Medium" panose="00000600000000000000" pitchFamily="2" charset="-78"/>
                <a:sym typeface="+mn-ea"/>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15</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
        <p:nvSpPr>
          <p:cNvPr id="16" name="Zone de texte 15"/>
          <p:cNvSpPr txBox="1"/>
          <p:nvPr/>
        </p:nvSpPr>
        <p:spPr>
          <a:xfrm>
            <a:off x="154940" y="1310005"/>
            <a:ext cx="8360410" cy="5851525"/>
          </a:xfrm>
          <a:prstGeom prst="rect">
            <a:avLst/>
          </a:prstGeom>
          <a:noFill/>
          <a:ln>
            <a:noFill/>
            <a:prstDash val="lgDash"/>
          </a:ln>
        </p:spPr>
        <p:txBody>
          <a:bodyPr wrap="square" rtlCol="0">
            <a:spAutoFit/>
          </a:bodyPr>
          <a:lstStyle/>
          <a:p>
            <a:pPr marL="2540" indent="-2540" algn="ctr">
              <a:lnSpc>
                <a:spcPct val="130000"/>
              </a:lnSpc>
              <a:buClrTx/>
              <a:buSzTx/>
              <a:buFont typeface="Arial" panose="020B0604020202020204" pitchFamily="34" charset="0"/>
              <a:buNone/>
            </a:pPr>
            <a:endParaRPr lang="fr-FR" altLang="en-US" sz="2400" b="1" i="1">
              <a:gradFill>
                <a:gsLst>
                  <a:gs pos="0">
                    <a:srgbClr val="007BD3"/>
                  </a:gs>
                  <a:gs pos="100000">
                    <a:srgbClr val="034373"/>
                  </a:gs>
                </a:gsLst>
                <a:lin scaled="0"/>
              </a:gradFill>
              <a:latin typeface="Times New Roman" panose="02020603050405020304" charset="0"/>
              <a:cs typeface="Times New Roman" panose="02020603050405020304" charset="0"/>
            </a:endParaRPr>
          </a:p>
          <a:p>
            <a:pPr marL="457835" indent="-457835" algn="ctr">
              <a:lnSpc>
                <a:spcPct val="100000"/>
              </a:lnSpc>
              <a:buClrTx/>
              <a:buSzTx/>
              <a:buFontTx/>
              <a:buNone/>
            </a:pPr>
            <a:endParaRPr lang="en-US" sz="2400" b="1">
              <a:solidFill>
                <a:srgbClr val="00B0F0"/>
              </a:solidFill>
              <a:latin typeface="Times New Roman" panose="02020603050405020304" charset="0"/>
              <a:cs typeface="Times New Roman" panose="02020603050405020304" charset="0"/>
              <a:sym typeface="+mn-ea"/>
            </a:endParaRPr>
          </a:p>
          <a:p>
            <a:pPr marL="342900" indent="-342900" algn="just">
              <a:lnSpc>
                <a:spcPct val="120000"/>
              </a:lnSpc>
              <a:buClrTx/>
              <a:buSzTx/>
              <a:buFont typeface="Arial" panose="020B0604020202020204" pitchFamily="34" charset="0"/>
              <a:buChar char="•"/>
            </a:pPr>
            <a:r>
              <a:rPr lang="fr-FR" altLang="en-US" sz="2400" b="1">
                <a:solidFill>
                  <a:srgbClr val="00B0F0"/>
                </a:solidFill>
                <a:latin typeface="Times New Roman" panose="02020603050405020304" charset="0"/>
                <a:cs typeface="Times New Roman" panose="02020603050405020304" charset="0"/>
                <a:sym typeface="+mn-ea"/>
              </a:rPr>
              <a:t> </a:t>
            </a:r>
            <a:r>
              <a:rPr lang="fr-FR" altLang="en-US" sz="2400" b="1">
                <a:latin typeface="Times New Roman" panose="02020603050405020304" charset="0"/>
                <a:cs typeface="Times New Roman" panose="02020603050405020304" charset="0"/>
                <a:sym typeface="+mn-ea"/>
              </a:rPr>
              <a:t>Data collection will incur </a:t>
            </a:r>
            <a:r>
              <a:rPr lang="fr-FR" altLang="en-US" sz="2400" b="1">
                <a:highlight>
                  <a:srgbClr val="FF00FF"/>
                </a:highlight>
                <a:latin typeface="Times New Roman" panose="02020603050405020304" charset="0"/>
                <a:cs typeface="Times New Roman" panose="02020603050405020304" charset="0"/>
                <a:sym typeface="+mn-ea"/>
              </a:rPr>
              <a:t>costs of staff time</a:t>
            </a:r>
            <a:r>
              <a:rPr lang="fr-FR" altLang="en-US" sz="2400" b="1">
                <a:latin typeface="Times New Roman" panose="02020603050405020304" charset="0"/>
                <a:cs typeface="Times New Roman" panose="02020603050405020304" charset="0"/>
                <a:sym typeface="+mn-ea"/>
              </a:rPr>
              <a:t> and </a:t>
            </a:r>
            <a:r>
              <a:rPr lang="fr-FR" altLang="en-US" sz="2400" b="1">
                <a:highlight>
                  <a:srgbClr val="FF00FF"/>
                </a:highlight>
                <a:latin typeface="Times New Roman" panose="02020603050405020304" charset="0"/>
                <a:cs typeface="Times New Roman" panose="02020603050405020304" charset="0"/>
                <a:sym typeface="+mn-ea"/>
              </a:rPr>
              <a:t>other resources, whilst excessive collection of unnecessary data</a:t>
            </a:r>
            <a:r>
              <a:rPr lang="fr-FR" altLang="en-US" sz="2400" b="1">
                <a:latin typeface="Times New Roman" panose="02020603050405020304" charset="0"/>
                <a:cs typeface="Times New Roman" panose="02020603050405020304" charset="0"/>
                <a:sym typeface="+mn-ea"/>
              </a:rPr>
              <a:t> will slow down processes of analysis and reporting, and may lead to a failure to communicate clear messages. </a:t>
            </a:r>
          </a:p>
          <a:p>
            <a:pPr indent="0" algn="just">
              <a:lnSpc>
                <a:spcPct val="120000"/>
              </a:lnSpc>
              <a:buClrTx/>
              <a:buSzTx/>
              <a:buFont typeface="Arial" panose="020B0604020202020204" pitchFamily="34" charset="0"/>
              <a:buNone/>
            </a:pPr>
            <a:endParaRPr lang="fr-FR" altLang="en-US" sz="2400" b="1">
              <a:latin typeface="Times New Roman" panose="02020603050405020304" charset="0"/>
              <a:cs typeface="Times New Roman" panose="02020603050405020304" charset="0"/>
              <a:sym typeface="+mn-ea"/>
            </a:endParaRPr>
          </a:p>
          <a:p>
            <a:pPr marL="342900" indent="-342900" algn="just">
              <a:lnSpc>
                <a:spcPct val="120000"/>
              </a:lnSpc>
              <a:buClrTx/>
              <a:buSzTx/>
              <a:buFont typeface="Arial" panose="020B0604020202020204" pitchFamily="34" charset="0"/>
              <a:buChar char="•"/>
            </a:pPr>
            <a:r>
              <a:rPr lang="fr-FR" altLang="en-US" sz="2400" b="1">
                <a:latin typeface="Times New Roman" panose="02020603050405020304" charset="0"/>
                <a:cs typeface="Times New Roman" panose="02020603050405020304" charset="0"/>
                <a:sym typeface="+mn-ea"/>
              </a:rPr>
              <a:t>Thus it is </a:t>
            </a:r>
            <a:r>
              <a:rPr lang="fr-FR" altLang="en-US" sz="2400" b="1" i="1">
                <a:solidFill>
                  <a:srgbClr val="FF0000"/>
                </a:solidFill>
                <a:latin typeface="Times New Roman" panose="02020603050405020304" charset="0"/>
                <a:cs typeface="Times New Roman" panose="02020603050405020304" charset="0"/>
                <a:sym typeface="+mn-ea"/>
              </a:rPr>
              <a:t>important</a:t>
            </a:r>
            <a:r>
              <a:rPr lang="fr-FR" altLang="en-US" sz="2400" b="1">
                <a:latin typeface="Times New Roman" panose="02020603050405020304" charset="0"/>
                <a:cs typeface="Times New Roman" panose="02020603050405020304" charset="0"/>
                <a:sym typeface="+mn-ea"/>
              </a:rPr>
              <a:t> to collect </a:t>
            </a:r>
            <a:r>
              <a:rPr lang="fr-FR" altLang="en-US" sz="2400" b="1">
                <a:highlight>
                  <a:srgbClr val="00FFFF"/>
                </a:highlight>
                <a:latin typeface="Times New Roman" panose="02020603050405020304" charset="0"/>
                <a:cs typeface="Times New Roman" panose="02020603050405020304" charset="0"/>
                <a:sym typeface="+mn-ea"/>
              </a:rPr>
              <a:t>only the data that will be used effectively to improve management and decision-making.</a:t>
            </a:r>
          </a:p>
          <a:p>
            <a:pPr marL="342900" indent="-342900" algn="just">
              <a:lnSpc>
                <a:spcPct val="120000"/>
              </a:lnSpc>
              <a:buClrTx/>
              <a:buSzTx/>
              <a:buFont typeface="Arial" panose="020B0604020202020204" pitchFamily="34" charset="0"/>
              <a:buChar char="•"/>
            </a:pPr>
            <a:endParaRPr lang="fr-FR" altLang="en-US" sz="2400" b="1">
              <a:solidFill>
                <a:schemeClr val="tx1"/>
              </a:solidFill>
              <a:latin typeface="Times New Roman" panose="02020603050405020304" charset="0"/>
              <a:cs typeface="Times New Roman" panose="02020603050405020304" charset="0"/>
            </a:endParaRPr>
          </a:p>
          <a:p>
            <a:pPr marL="342900" indent="-342900" algn="l">
              <a:lnSpc>
                <a:spcPct val="120000"/>
              </a:lnSpc>
              <a:buClrTx/>
              <a:buSzTx/>
              <a:buFont typeface="Arial" panose="020B0604020202020204" pitchFamily="34" charset="0"/>
              <a:buChar char="•"/>
            </a:pPr>
            <a:endParaRPr lang="fr-FR" altLang="en-US" sz="2400" b="1">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a:solidFill>
                <a:schemeClr val="tx1"/>
              </a:solidFill>
              <a:latin typeface="Times New Roman" panose="02020603050405020304" charset="0"/>
              <a:cs typeface="Times New Roman" panose="0202060305040502030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27257" y="351024"/>
            <a:ext cx="1923415" cy="521970"/>
          </a:xfrm>
          <a:prstGeom prst="rect">
            <a:avLst/>
          </a:prstGeom>
          <a:noFill/>
        </p:spPr>
        <p:txBody>
          <a:bodyPr wrap="none" rtlCol="0">
            <a:spAutoFit/>
          </a:bodyPr>
          <a:lstStyle/>
          <a:p>
            <a:pPr algn="ctr"/>
            <a:r>
              <a:rPr lang="fr-FR" altLang="en-US" sz="2800" dirty="0">
                <a:solidFill>
                  <a:schemeClr val="bg1"/>
                </a:solidFill>
                <a:latin typeface="Tajawal Medium" panose="00000600000000000000" pitchFamily="2" charset="-78"/>
                <a:cs typeface="Tajawal Medium" panose="00000600000000000000" pitchFamily="2" charset="-78"/>
                <a:sym typeface="+mn-ea"/>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16</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
        <p:nvSpPr>
          <p:cNvPr id="6" name="Zone de texte 5"/>
          <p:cNvSpPr txBox="1"/>
          <p:nvPr/>
        </p:nvSpPr>
        <p:spPr>
          <a:xfrm>
            <a:off x="154940" y="509905"/>
            <a:ext cx="8360410" cy="8806815"/>
          </a:xfrm>
          <a:prstGeom prst="rect">
            <a:avLst/>
          </a:prstGeom>
          <a:noFill/>
          <a:ln>
            <a:noFill/>
            <a:prstDash val="lgDash"/>
          </a:ln>
        </p:spPr>
        <p:txBody>
          <a:bodyPr wrap="square" rtlCol="0">
            <a:spAutoFit/>
          </a:bodyPr>
          <a:lstStyle/>
          <a:p>
            <a:pPr marL="2540" indent="-2540" algn="ctr">
              <a:lnSpc>
                <a:spcPct val="130000"/>
              </a:lnSpc>
              <a:buClrTx/>
              <a:buSzTx/>
              <a:buFont typeface="Arial" panose="020B0604020202020204" pitchFamily="34" charset="0"/>
              <a:buNone/>
            </a:pPr>
            <a:endParaRPr lang="fr-FR" altLang="en-US" sz="2400" b="1" i="1">
              <a:gradFill>
                <a:gsLst>
                  <a:gs pos="0">
                    <a:srgbClr val="007BD3"/>
                  </a:gs>
                  <a:gs pos="100000">
                    <a:srgbClr val="034373"/>
                  </a:gs>
                </a:gsLst>
                <a:lin scaled="0"/>
              </a:gradFill>
              <a:latin typeface="Times New Roman" panose="02020603050405020304" charset="0"/>
              <a:cs typeface="Times New Roman" panose="02020603050405020304" charset="0"/>
            </a:endParaRPr>
          </a:p>
          <a:p>
            <a:pPr marL="2540" indent="-2540" algn="ctr">
              <a:lnSpc>
                <a:spcPct val="130000"/>
              </a:lnSpc>
              <a:buClrTx/>
              <a:buSzTx/>
              <a:buFont typeface="Arial" panose="020B0604020202020204" pitchFamily="34" charset="0"/>
              <a:buNone/>
            </a:pPr>
            <a:r>
              <a:rPr lang="fr-FR" altLang="en-US" sz="2400" b="1" i="1">
                <a:gradFill>
                  <a:gsLst>
                    <a:gs pos="0">
                      <a:srgbClr val="007BD3"/>
                    </a:gs>
                    <a:gs pos="100000">
                      <a:srgbClr val="034373"/>
                    </a:gs>
                  </a:gsLst>
                  <a:lin scaled="0"/>
                </a:gradFill>
                <a:latin typeface="Times New Roman" panose="02020603050405020304" charset="0"/>
                <a:cs typeface="Times New Roman" panose="02020603050405020304" charset="0"/>
              </a:rPr>
              <a:t> </a:t>
            </a:r>
          </a:p>
          <a:p>
            <a:pPr marL="457835" indent="-457835" algn="ctr">
              <a:lnSpc>
                <a:spcPct val="100000"/>
              </a:lnSpc>
              <a:buClrTx/>
              <a:buSzTx/>
              <a:buFontTx/>
              <a:buNone/>
            </a:pPr>
            <a:r>
              <a:rPr lang="en-US" sz="2400" b="1">
                <a:gradFill>
                  <a:gsLst>
                    <a:gs pos="0">
                      <a:srgbClr val="FE4444"/>
                    </a:gs>
                    <a:gs pos="100000">
                      <a:srgbClr val="832B2B"/>
                    </a:gs>
                  </a:gsLst>
                  <a:lin scaled="0"/>
                </a:gradFill>
                <a:latin typeface="Times New Roman" panose="02020603050405020304" charset="0"/>
                <a:cs typeface="Times New Roman" panose="02020603050405020304" charset="0"/>
                <a:sym typeface="+mn-ea"/>
              </a:rPr>
              <a:t>It is important to think about the following aspects when planning data collection</a:t>
            </a:r>
            <a:r>
              <a:rPr lang="fr-FR" altLang="en-US" sz="2400" b="1">
                <a:gradFill>
                  <a:gsLst>
                    <a:gs pos="0">
                      <a:srgbClr val="FE4444"/>
                    </a:gs>
                    <a:gs pos="100000">
                      <a:srgbClr val="832B2B"/>
                    </a:gs>
                  </a:gsLst>
                  <a:lin scaled="0"/>
                </a:gradFill>
                <a:latin typeface="Times New Roman" panose="02020603050405020304" charset="0"/>
                <a:cs typeface="Times New Roman" panose="02020603050405020304" charset="0"/>
                <a:sym typeface="+mn-ea"/>
              </a:rPr>
              <a:t>:</a:t>
            </a:r>
          </a:p>
          <a:p>
            <a:pPr marL="457835" indent="-457835" algn="ctr">
              <a:lnSpc>
                <a:spcPct val="100000"/>
              </a:lnSpc>
              <a:buClrTx/>
              <a:buSzTx/>
              <a:buFontTx/>
              <a:buNone/>
            </a:pPr>
            <a:endParaRPr lang="en-US" sz="2400" b="1">
              <a:solidFill>
                <a:schemeClr val="tx1"/>
              </a:solidFill>
              <a:latin typeface="Times New Roman" panose="02020603050405020304" charset="0"/>
              <a:cs typeface="Times New Roman" panose="02020603050405020304" charset="0"/>
            </a:endParaRPr>
          </a:p>
          <a:p>
            <a:pPr marL="457835" indent="-457835" algn="just">
              <a:lnSpc>
                <a:spcPct val="100000"/>
              </a:lnSpc>
              <a:buClrTx/>
              <a:buSzTx/>
              <a:buFont typeface="Wingdings" panose="05000000000000000000" charset="0"/>
              <a:buChar char="Ø"/>
            </a:pPr>
            <a:r>
              <a:rPr lang="en-US" sz="2400" b="1">
                <a:highlight>
                  <a:srgbClr val="00FFFF"/>
                </a:highlight>
                <a:latin typeface="Times New Roman" panose="02020603050405020304" charset="0"/>
                <a:cs typeface="Times New Roman" panose="02020603050405020304" charset="0"/>
                <a:sym typeface="+mn-ea"/>
              </a:rPr>
              <a:t>What</a:t>
            </a:r>
            <a:r>
              <a:rPr lang="en-US" sz="2400" b="1">
                <a:latin typeface="Times New Roman" panose="02020603050405020304" charset="0"/>
                <a:cs typeface="Times New Roman" panose="02020603050405020304" charset="0"/>
                <a:sym typeface="+mn-ea"/>
              </a:rPr>
              <a:t> – the data to be collected, in what form, with what degree of aggregation or consolidation, and for what purpose.</a:t>
            </a:r>
            <a:endParaRPr lang="en-US" sz="2400" b="1">
              <a:solidFill>
                <a:schemeClr val="tx1"/>
              </a:solidFill>
              <a:latin typeface="Times New Roman" panose="02020603050405020304" charset="0"/>
              <a:cs typeface="Times New Roman" panose="02020603050405020304" charset="0"/>
            </a:endParaRPr>
          </a:p>
          <a:p>
            <a:pPr marL="457835" indent="-457835" algn="just">
              <a:lnSpc>
                <a:spcPct val="100000"/>
              </a:lnSpc>
              <a:buClrTx/>
              <a:buSzTx/>
              <a:buFont typeface="Wingdings" panose="05000000000000000000" charset="0"/>
              <a:buChar char="Ø"/>
            </a:pPr>
            <a:r>
              <a:rPr lang="en-US" sz="2400" b="1">
                <a:highlight>
                  <a:srgbClr val="FFFF00"/>
                </a:highlight>
                <a:latin typeface="Times New Roman" panose="02020603050405020304" charset="0"/>
                <a:cs typeface="Times New Roman" panose="02020603050405020304" charset="0"/>
                <a:sym typeface="+mn-ea"/>
              </a:rPr>
              <a:t>When </a:t>
            </a:r>
            <a:r>
              <a:rPr lang="en-US" sz="2400" b="1">
                <a:latin typeface="Times New Roman" panose="02020603050405020304" charset="0"/>
                <a:cs typeface="Times New Roman" panose="02020603050405020304" charset="0"/>
                <a:sym typeface="+mn-ea"/>
              </a:rPr>
              <a:t>– the frequency of data collection and reporting.</a:t>
            </a:r>
            <a:endParaRPr lang="en-US" sz="2400" b="1">
              <a:solidFill>
                <a:schemeClr val="tx1"/>
              </a:solidFill>
              <a:latin typeface="Times New Roman" panose="02020603050405020304" charset="0"/>
              <a:cs typeface="Times New Roman" panose="02020603050405020304" charset="0"/>
            </a:endParaRPr>
          </a:p>
          <a:p>
            <a:pPr marL="457835" indent="-457835" algn="just">
              <a:lnSpc>
                <a:spcPct val="100000"/>
              </a:lnSpc>
              <a:buClrTx/>
              <a:buSzTx/>
              <a:buFont typeface="Wingdings" panose="05000000000000000000" charset="0"/>
              <a:buChar char="Ø"/>
            </a:pPr>
            <a:r>
              <a:rPr lang="en-US" sz="2400" b="1">
                <a:latin typeface="Times New Roman" panose="02020603050405020304" charset="0"/>
                <a:cs typeface="Times New Roman" panose="02020603050405020304" charset="0"/>
                <a:sym typeface="+mn-ea"/>
              </a:rPr>
              <a:t>Who – the responsible persons, their responsibilities and capacities.</a:t>
            </a:r>
          </a:p>
          <a:p>
            <a:pPr marL="457835" indent="-457835" algn="just">
              <a:lnSpc>
                <a:spcPct val="100000"/>
              </a:lnSpc>
              <a:buClrTx/>
              <a:buSzTx/>
              <a:buFont typeface="Wingdings" panose="05000000000000000000" charset="0"/>
              <a:buChar char="Ø"/>
            </a:pPr>
            <a:r>
              <a:rPr lang="en-US" sz="2400" b="1">
                <a:highlight>
                  <a:srgbClr val="FF00FF"/>
                </a:highlight>
                <a:latin typeface="Times New Roman" panose="02020603050405020304" charset="0"/>
                <a:cs typeface="Times New Roman" panose="02020603050405020304" charset="0"/>
                <a:sym typeface="+mn-ea"/>
              </a:rPr>
              <a:t>How</a:t>
            </a:r>
            <a:r>
              <a:rPr lang="en-US" sz="2400" b="1">
                <a:latin typeface="Times New Roman" panose="02020603050405020304" charset="0"/>
                <a:cs typeface="Times New Roman" panose="02020603050405020304" charset="0"/>
                <a:sym typeface="+mn-ea"/>
              </a:rPr>
              <a:t> - methods and procedures for data collection, checking, validation and storage, and for analysis and reporting.</a:t>
            </a:r>
            <a:endParaRPr lang="en-US" sz="2400" b="1">
              <a:solidFill>
                <a:schemeClr val="tx1"/>
              </a:solidFill>
              <a:latin typeface="Times New Roman" panose="02020603050405020304" charset="0"/>
              <a:cs typeface="Times New Roman" panose="02020603050405020304" charset="0"/>
            </a:endParaRPr>
          </a:p>
          <a:p>
            <a:pPr marL="457835" indent="-457835" algn="just">
              <a:lnSpc>
                <a:spcPct val="100000"/>
              </a:lnSpc>
              <a:buClrTx/>
              <a:buSzTx/>
              <a:buFontTx/>
              <a:buNone/>
            </a:pPr>
            <a:r>
              <a:rPr lang="en-US" sz="2400" b="1">
                <a:latin typeface="Times New Roman" panose="02020603050405020304" charset="0"/>
                <a:cs typeface="Times New Roman" panose="02020603050405020304" charset="0"/>
                <a:sym typeface="+mn-ea"/>
              </a:rPr>
              <a:t></a:t>
            </a:r>
            <a:r>
              <a:rPr lang="en-US" sz="2400" b="1">
                <a:highlight>
                  <a:srgbClr val="0000FF"/>
                </a:highlight>
                <a:latin typeface="Times New Roman" panose="02020603050405020304" charset="0"/>
                <a:cs typeface="Times New Roman" panose="02020603050405020304" charset="0"/>
                <a:sym typeface="+mn-ea"/>
              </a:rPr>
              <a:t>Where</a:t>
            </a:r>
            <a:r>
              <a:rPr lang="en-US" sz="2400" b="1">
                <a:latin typeface="Times New Roman" panose="02020603050405020304" charset="0"/>
                <a:cs typeface="Times New Roman" panose="02020603050405020304" charset="0"/>
                <a:sym typeface="+mn-ea"/>
              </a:rPr>
              <a:t> – locations for data collection and processing, and the destinations for reported information.</a:t>
            </a:r>
            <a:endParaRPr lang="en-US" sz="2400" b="1">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400" b="1">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400" b="1">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a:solidFill>
                <a:schemeClr val="tx1"/>
              </a:solidFill>
              <a:latin typeface="Times New Roman" panose="02020603050405020304" charset="0"/>
              <a:cs typeface="Times New Roman" panose="0202060305040502030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654943" y="533330"/>
            <a:ext cx="3267424"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27257" y="351024"/>
            <a:ext cx="1923415" cy="521970"/>
          </a:xfrm>
          <a:prstGeom prst="rect">
            <a:avLst/>
          </a:prstGeom>
          <a:noFill/>
        </p:spPr>
        <p:txBody>
          <a:bodyPr wrap="none" rtlCol="0">
            <a:spAutoFit/>
          </a:bodyPr>
          <a:lstStyle/>
          <a:p>
            <a:pPr algn="ctr"/>
            <a:r>
              <a:rPr lang="fr-FR" altLang="en-US" sz="2800" dirty="0">
                <a:solidFill>
                  <a:schemeClr val="bg1"/>
                </a:solidFill>
                <a:latin typeface="Tajawal Medium" panose="00000600000000000000" pitchFamily="2" charset="-78"/>
                <a:cs typeface="Tajawal Medium" panose="00000600000000000000" pitchFamily="2" charset="-78"/>
                <a:sym typeface="+mn-ea"/>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17</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
        <p:nvSpPr>
          <p:cNvPr id="16" name="Zone de texte 15"/>
          <p:cNvSpPr txBox="1"/>
          <p:nvPr/>
        </p:nvSpPr>
        <p:spPr>
          <a:xfrm>
            <a:off x="154940" y="1123315"/>
            <a:ext cx="8360410" cy="7465060"/>
          </a:xfrm>
          <a:prstGeom prst="rect">
            <a:avLst/>
          </a:prstGeom>
          <a:noFill/>
          <a:ln>
            <a:noFill/>
            <a:prstDash val="lgDash"/>
          </a:ln>
        </p:spPr>
        <p:txBody>
          <a:bodyPr wrap="square" rtlCol="0">
            <a:spAutoFit/>
          </a:bodyPr>
          <a:lstStyle/>
          <a:p>
            <a:pPr marL="2540" indent="-2540" algn="l">
              <a:lnSpc>
                <a:spcPct val="130000"/>
              </a:lnSpc>
              <a:buClrTx/>
              <a:buSzTx/>
              <a:buFont typeface="Arial" panose="020B0604020202020204" pitchFamily="34" charset="0"/>
              <a:buNone/>
            </a:pPr>
            <a:endParaRPr lang="fr-FR" altLang="en-US" sz="2400" b="1">
              <a:gradFill>
                <a:gsLst>
                  <a:gs pos="0">
                    <a:srgbClr val="14CD68"/>
                  </a:gs>
                  <a:gs pos="100000">
                    <a:srgbClr val="035C7D"/>
                  </a:gs>
                </a:gsLst>
                <a:lin scaled="0"/>
              </a:gradFill>
              <a:latin typeface="Times New Roman" panose="02020603050405020304" charset="0"/>
              <a:cs typeface="Times New Roman" panose="02020603050405020304" charset="0"/>
            </a:endParaRPr>
          </a:p>
          <a:p>
            <a:pPr marL="342900" indent="-342900" algn="ctr">
              <a:lnSpc>
                <a:spcPct val="100000"/>
              </a:lnSpc>
              <a:buClrTx/>
              <a:buSzTx/>
              <a:buFont typeface="Wingdings" panose="05000000000000000000" charset="0"/>
              <a:buChar char="ü"/>
            </a:pPr>
            <a:r>
              <a:rPr lang="en-US" sz="2400" b="1">
                <a:gradFill>
                  <a:gsLst>
                    <a:gs pos="0">
                      <a:srgbClr val="E30000"/>
                    </a:gs>
                    <a:gs pos="100000">
                      <a:srgbClr val="760303"/>
                    </a:gs>
                  </a:gsLst>
                  <a:lin scaled="0"/>
                </a:gradFill>
                <a:latin typeface="Times New Roman" panose="02020603050405020304" charset="0"/>
                <a:cs typeface="Times New Roman" panose="02020603050405020304" charset="0"/>
              </a:rPr>
              <a:t>Bio-physical measurements</a:t>
            </a:r>
          </a:p>
          <a:p>
            <a:pPr marL="342900" indent="-342900" algn="ctr">
              <a:lnSpc>
                <a:spcPct val="100000"/>
              </a:lnSpc>
              <a:buClrTx/>
              <a:buSzTx/>
              <a:buFont typeface="Wingdings" panose="05000000000000000000" charset="0"/>
              <a:buChar char="ü"/>
            </a:pPr>
            <a:endParaRPr lang="fr-FR" altLang="en-US" sz="2400" b="1">
              <a:gradFill>
                <a:gsLst>
                  <a:gs pos="0">
                    <a:srgbClr val="E30000"/>
                  </a:gs>
                  <a:gs pos="100000">
                    <a:srgbClr val="760303"/>
                  </a:gs>
                </a:gsLst>
                <a:lin scaled="0"/>
              </a:gradFill>
              <a:latin typeface="Times New Roman" panose="02020603050405020304" charset="0"/>
              <a:cs typeface="Times New Roman" panose="02020603050405020304" charset="0"/>
            </a:endParaRPr>
          </a:p>
          <a:p>
            <a:pPr marL="342900" indent="-342900" algn="just">
              <a:lnSpc>
                <a:spcPct val="150000"/>
              </a:lnSpc>
              <a:buClrTx/>
              <a:buSzTx/>
              <a:buFont typeface="Wingdings" panose="05000000000000000000" charset="0"/>
              <a:buChar char="Ø"/>
            </a:pPr>
            <a:r>
              <a:rPr lang="fr-FR" altLang="en-US" sz="2400" b="1">
                <a:solidFill>
                  <a:schemeClr val="tx1"/>
                </a:solidFill>
                <a:latin typeface="Times New Roman" panose="02020603050405020304" charset="0"/>
                <a:cs typeface="Times New Roman" panose="02020603050405020304" charset="0"/>
              </a:rPr>
              <a:t>Measurements of </a:t>
            </a:r>
            <a:r>
              <a:rPr lang="fr-FR" altLang="en-US" sz="2400" b="1">
                <a:solidFill>
                  <a:schemeClr val="tx1"/>
                </a:solidFill>
                <a:highlight>
                  <a:srgbClr val="00FFFF"/>
                </a:highlight>
                <a:latin typeface="Times New Roman" panose="02020603050405020304" charset="0"/>
                <a:cs typeface="Times New Roman" panose="02020603050405020304" charset="0"/>
              </a:rPr>
              <a:t>physical change over time.</a:t>
            </a:r>
          </a:p>
          <a:p>
            <a:pPr marL="342900" indent="-342900" algn="just">
              <a:lnSpc>
                <a:spcPct val="150000"/>
              </a:lnSpc>
              <a:buClrTx/>
              <a:buSzTx/>
              <a:buFont typeface="Wingdings" panose="05000000000000000000" charset="0"/>
              <a:buChar char="Ø"/>
            </a:pPr>
            <a:r>
              <a:rPr lang="fr-FR" altLang="en-US" sz="2400" b="1">
                <a:solidFill>
                  <a:schemeClr val="tx1"/>
                </a:solidFill>
                <a:latin typeface="Times New Roman" panose="02020603050405020304" charset="0"/>
                <a:cs typeface="Times New Roman" panose="02020603050405020304" charset="0"/>
              </a:rPr>
              <a:t> Selected methods</a:t>
            </a:r>
            <a:r>
              <a:rPr lang="fr-FR" altLang="en-US" sz="2400" b="1" u="sng">
                <a:solidFill>
                  <a:schemeClr val="tx1"/>
                </a:solidFill>
                <a:latin typeface="Times New Roman" panose="02020603050405020304" charset="0"/>
                <a:cs typeface="Times New Roman" panose="02020603050405020304" charset="0"/>
              </a:rPr>
              <a:t> need to be adapted to local conditions, skills and resources</a:t>
            </a:r>
            <a:r>
              <a:rPr lang="fr-FR" altLang="en-US" sz="2400" b="1">
                <a:solidFill>
                  <a:schemeClr val="tx1"/>
                </a:solidFill>
                <a:latin typeface="Times New Roman" panose="02020603050405020304" charset="0"/>
                <a:cs typeface="Times New Roman" panose="02020603050405020304" charset="0"/>
              </a:rPr>
              <a:t>, and it may be necessary to seek a </a:t>
            </a:r>
            <a:r>
              <a:rPr lang="fr-FR" altLang="en-US" sz="2400" b="1">
                <a:solidFill>
                  <a:srgbClr val="FF0000"/>
                </a:solidFill>
                <a:latin typeface="Times New Roman" panose="02020603050405020304" charset="0"/>
                <a:cs typeface="Times New Roman" panose="02020603050405020304" charset="0"/>
              </a:rPr>
              <a:t>compromis</a:t>
            </a:r>
            <a:r>
              <a:rPr lang="fr-FR" altLang="en-US" sz="2400" b="1">
                <a:solidFill>
                  <a:schemeClr val="tx1"/>
                </a:solidFill>
                <a:latin typeface="Times New Roman" panose="02020603050405020304" charset="0"/>
                <a:cs typeface="Times New Roman" panose="02020603050405020304" charset="0"/>
              </a:rPr>
              <a:t>e between </a:t>
            </a:r>
            <a:r>
              <a:rPr lang="fr-FR" altLang="en-US" sz="2400" b="1">
                <a:solidFill>
                  <a:schemeClr val="tx1"/>
                </a:solidFill>
                <a:highlight>
                  <a:srgbClr val="FFFF00"/>
                </a:highlight>
                <a:latin typeface="Times New Roman" panose="02020603050405020304" charset="0"/>
                <a:cs typeface="Times New Roman" panose="02020603050405020304" charset="0"/>
              </a:rPr>
              <a:t>local capacities and technological appropriateness and the achievable level of scientific </a:t>
            </a:r>
            <a:r>
              <a:rPr lang="fr-FR" altLang="en-US" sz="2400" b="1">
                <a:solidFill>
                  <a:schemeClr val="tx1"/>
                </a:solidFill>
                <a:latin typeface="Times New Roman" panose="02020603050405020304" charset="0"/>
                <a:cs typeface="Times New Roman" panose="02020603050405020304" charset="0"/>
              </a:rPr>
              <a:t>accuracy.</a:t>
            </a:r>
          </a:p>
          <a:p>
            <a:pPr indent="0" algn="l">
              <a:lnSpc>
                <a:spcPct val="150000"/>
              </a:lnSpc>
              <a:buClrTx/>
              <a:buSzTx/>
              <a:buFont typeface="Wingdings" panose="05000000000000000000" charset="0"/>
              <a:buNone/>
            </a:pPr>
            <a:r>
              <a:rPr lang="fr-FR" altLang="en-US" sz="2400" b="1">
                <a:solidFill>
                  <a:schemeClr val="tx1"/>
                </a:solidFill>
                <a:latin typeface="Times New Roman" panose="02020603050405020304" charset="0"/>
                <a:cs typeface="Times New Roman" panose="02020603050405020304" charset="0"/>
              </a:rPr>
              <a:t> </a:t>
            </a:r>
            <a:endParaRPr lang="en-US" sz="2400" b="1">
              <a:gradFill>
                <a:gsLst>
                  <a:gs pos="0">
                    <a:srgbClr val="E30000"/>
                  </a:gs>
                  <a:gs pos="100000">
                    <a:srgbClr val="760303"/>
                  </a:gs>
                </a:gsLst>
                <a:lin scaled="0"/>
              </a:gra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400" b="1">
              <a:gradFill>
                <a:gsLst>
                  <a:gs pos="0">
                    <a:srgbClr val="E30000"/>
                  </a:gs>
                  <a:gs pos="100000">
                    <a:srgbClr val="760303"/>
                  </a:gs>
                </a:gsLst>
                <a:lin scaled="0"/>
              </a:gradFill>
              <a:latin typeface="Times New Roman" panose="02020603050405020304" charset="0"/>
              <a:cs typeface="Times New Roman" panose="02020603050405020304" charset="0"/>
            </a:endParaRPr>
          </a:p>
          <a:p>
            <a:pPr indent="0" algn="just">
              <a:lnSpc>
                <a:spcPct val="100000"/>
              </a:lnSpc>
              <a:buClrTx/>
              <a:buSzTx/>
              <a:buFont typeface="Wingdings" panose="05000000000000000000" charset="0"/>
              <a:buNone/>
            </a:pPr>
            <a:endParaRPr lang="en-US" sz="2400" b="1">
              <a:gradFill>
                <a:gsLst>
                  <a:gs pos="0">
                    <a:srgbClr val="E30000"/>
                  </a:gs>
                  <a:gs pos="100000">
                    <a:srgbClr val="760303"/>
                  </a:gs>
                </a:gsLst>
                <a:lin scaled="0"/>
              </a:gra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a:solidFill>
                <a:schemeClr val="tx1"/>
              </a:solidFill>
              <a:latin typeface="Times New Roman" panose="02020603050405020304" charset="0"/>
              <a:cs typeface="Times New Roman" panose="0202060305040502030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654943" y="533330"/>
            <a:ext cx="3267424"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27257" y="351024"/>
            <a:ext cx="1923415" cy="521970"/>
          </a:xfrm>
          <a:prstGeom prst="rect">
            <a:avLst/>
          </a:prstGeom>
          <a:noFill/>
        </p:spPr>
        <p:txBody>
          <a:bodyPr wrap="none" rtlCol="0">
            <a:spAutoFit/>
          </a:bodyPr>
          <a:lstStyle/>
          <a:p>
            <a:pPr algn="ctr"/>
            <a:r>
              <a:rPr lang="fr-FR" altLang="en-US" sz="2800" dirty="0">
                <a:solidFill>
                  <a:schemeClr val="bg1"/>
                </a:solidFill>
                <a:latin typeface="Tajawal Medium" panose="00000600000000000000" pitchFamily="2" charset="-78"/>
                <a:cs typeface="Tajawal Medium" panose="00000600000000000000" pitchFamily="2" charset="-78"/>
                <a:sym typeface="+mn-ea"/>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18</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
        <p:nvSpPr>
          <p:cNvPr id="16" name="Zone de texte 15"/>
          <p:cNvSpPr txBox="1"/>
          <p:nvPr/>
        </p:nvSpPr>
        <p:spPr>
          <a:xfrm>
            <a:off x="154940" y="1123315"/>
            <a:ext cx="8360410" cy="7465060"/>
          </a:xfrm>
          <a:prstGeom prst="rect">
            <a:avLst/>
          </a:prstGeom>
          <a:noFill/>
          <a:ln>
            <a:noFill/>
            <a:prstDash val="lgDash"/>
          </a:ln>
        </p:spPr>
        <p:txBody>
          <a:bodyPr wrap="square" rtlCol="0">
            <a:spAutoFit/>
          </a:bodyPr>
          <a:lstStyle/>
          <a:p>
            <a:pPr marL="2540" indent="-2540" algn="l">
              <a:lnSpc>
                <a:spcPct val="130000"/>
              </a:lnSpc>
              <a:buClrTx/>
              <a:buSzTx/>
              <a:buFont typeface="Arial" panose="020B0604020202020204" pitchFamily="34" charset="0"/>
              <a:buNone/>
            </a:pPr>
            <a:endParaRPr lang="fr-FR" altLang="en-US" sz="2400" b="1">
              <a:gradFill>
                <a:gsLst>
                  <a:gs pos="0">
                    <a:srgbClr val="14CD68"/>
                  </a:gs>
                  <a:gs pos="100000">
                    <a:srgbClr val="035C7D"/>
                  </a:gs>
                </a:gsLst>
                <a:lin scaled="0"/>
              </a:gradFill>
              <a:latin typeface="Times New Roman" panose="02020603050405020304" charset="0"/>
              <a:cs typeface="Times New Roman" panose="02020603050405020304" charset="0"/>
            </a:endParaRPr>
          </a:p>
          <a:p>
            <a:pPr marL="342900" indent="-342900" algn="ctr">
              <a:lnSpc>
                <a:spcPct val="100000"/>
              </a:lnSpc>
              <a:buClrTx/>
              <a:buSzTx/>
              <a:buFont typeface="Wingdings" panose="05000000000000000000" charset="0"/>
              <a:buChar char="ü"/>
            </a:pPr>
            <a:r>
              <a:rPr lang="en-US" sz="2400" b="1">
                <a:gradFill>
                  <a:gsLst>
                    <a:gs pos="0">
                      <a:srgbClr val="E30000"/>
                    </a:gs>
                    <a:gs pos="100000">
                      <a:srgbClr val="760303"/>
                    </a:gs>
                  </a:gsLst>
                  <a:lin scaled="0"/>
                </a:gradFill>
                <a:latin typeface="Times New Roman" panose="02020603050405020304" charset="0"/>
                <a:cs typeface="Times New Roman" panose="02020603050405020304" charset="0"/>
              </a:rPr>
              <a:t>Sampling methods</a:t>
            </a:r>
          </a:p>
          <a:p>
            <a:pPr indent="0" algn="ctr">
              <a:lnSpc>
                <a:spcPct val="100000"/>
              </a:lnSpc>
              <a:buClrTx/>
              <a:buSzTx/>
              <a:buFont typeface="Wingdings" panose="05000000000000000000" charset="0"/>
              <a:buNone/>
            </a:pPr>
            <a:endParaRPr lang="fr-FR" altLang="en-US" sz="2400" b="1">
              <a:gradFill>
                <a:gsLst>
                  <a:gs pos="0">
                    <a:srgbClr val="E30000"/>
                  </a:gs>
                  <a:gs pos="100000">
                    <a:srgbClr val="760303"/>
                  </a:gs>
                </a:gsLst>
                <a:lin scaled="0"/>
              </a:gradFill>
              <a:latin typeface="Times New Roman" panose="02020603050405020304" charset="0"/>
              <a:cs typeface="Times New Roman" panose="02020603050405020304" charset="0"/>
            </a:endParaRPr>
          </a:p>
          <a:p>
            <a:pPr indent="0" algn="ctr">
              <a:lnSpc>
                <a:spcPct val="150000"/>
              </a:lnSpc>
              <a:buClrTx/>
              <a:buSzTx/>
              <a:buFont typeface="Wingdings" panose="05000000000000000000" charset="0"/>
              <a:buNone/>
            </a:pPr>
            <a:r>
              <a:rPr lang="fr-FR" altLang="en-US" sz="2400" b="1">
                <a:solidFill>
                  <a:schemeClr val="tx1"/>
                </a:solidFill>
                <a:latin typeface="Times New Roman" panose="02020603050405020304" charset="0"/>
                <a:cs typeface="Times New Roman" panose="02020603050405020304" charset="0"/>
              </a:rPr>
              <a:t>The following will be needed to achieve a representative sample and valid and reliable results for the project area, system or target population.</a:t>
            </a:r>
          </a:p>
          <a:p>
            <a:pPr indent="0" algn="ctr">
              <a:lnSpc>
                <a:spcPct val="150000"/>
              </a:lnSpc>
              <a:buClrTx/>
              <a:buSzTx/>
              <a:buFont typeface="Wingdings" panose="05000000000000000000" charset="0"/>
              <a:buNone/>
            </a:pPr>
            <a:endParaRPr lang="fr-FR" altLang="en-US" sz="2400" b="1">
              <a:solidFill>
                <a:schemeClr val="tx1"/>
              </a:solidFill>
              <a:latin typeface="Times New Roman" panose="02020603050405020304" charset="0"/>
              <a:cs typeface="Times New Roman" panose="02020603050405020304" charset="0"/>
            </a:endParaRPr>
          </a:p>
          <a:p>
            <a:pPr marL="342900" indent="-342900" algn="ctr">
              <a:lnSpc>
                <a:spcPct val="150000"/>
              </a:lnSpc>
              <a:buClrTx/>
              <a:buSzTx/>
              <a:buFont typeface="Wingdings" panose="05000000000000000000" charset="0"/>
              <a:buChar char="Ø"/>
            </a:pPr>
            <a:r>
              <a:rPr lang="fr-FR" altLang="en-US" sz="2400" b="1">
                <a:solidFill>
                  <a:schemeClr val="tx1"/>
                </a:solidFill>
                <a:highlight>
                  <a:srgbClr val="00FF00"/>
                </a:highlight>
                <a:latin typeface="Times New Roman" panose="02020603050405020304" charset="0"/>
                <a:cs typeface="Times New Roman" panose="02020603050405020304" charset="0"/>
              </a:rPr>
              <a:t>Clarification </a:t>
            </a:r>
            <a:r>
              <a:rPr lang="fr-FR" altLang="en-US" sz="2400" b="1">
                <a:solidFill>
                  <a:schemeClr val="tx1"/>
                </a:solidFill>
                <a:latin typeface="Times New Roman" panose="02020603050405020304" charset="0"/>
                <a:cs typeface="Times New Roman" panose="02020603050405020304" charset="0"/>
              </a:rPr>
              <a:t>and accurate listing of the sampling frame: a listing of the sampling units that make up the population to be studied. </a:t>
            </a:r>
            <a:endParaRPr lang="en-US" sz="2400" b="1">
              <a:gradFill>
                <a:gsLst>
                  <a:gs pos="0">
                    <a:srgbClr val="E30000"/>
                  </a:gs>
                  <a:gs pos="100000">
                    <a:srgbClr val="760303"/>
                  </a:gs>
                </a:gsLst>
                <a:lin scaled="0"/>
              </a:gra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400" b="1">
              <a:gradFill>
                <a:gsLst>
                  <a:gs pos="0">
                    <a:srgbClr val="E30000"/>
                  </a:gs>
                  <a:gs pos="100000">
                    <a:srgbClr val="760303"/>
                  </a:gs>
                </a:gsLst>
                <a:lin scaled="0"/>
              </a:gradFill>
              <a:latin typeface="Times New Roman" panose="02020603050405020304" charset="0"/>
              <a:cs typeface="Times New Roman" panose="02020603050405020304" charset="0"/>
            </a:endParaRPr>
          </a:p>
          <a:p>
            <a:pPr indent="0" algn="just">
              <a:lnSpc>
                <a:spcPct val="100000"/>
              </a:lnSpc>
              <a:buClrTx/>
              <a:buSzTx/>
              <a:buFont typeface="Wingdings" panose="05000000000000000000" charset="0"/>
              <a:buNone/>
            </a:pPr>
            <a:endParaRPr lang="en-US" sz="2400" b="1">
              <a:gradFill>
                <a:gsLst>
                  <a:gs pos="0">
                    <a:srgbClr val="E30000"/>
                  </a:gs>
                  <a:gs pos="100000">
                    <a:srgbClr val="760303"/>
                  </a:gs>
                </a:gsLst>
                <a:lin scaled="0"/>
              </a:gra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a:solidFill>
                <a:schemeClr val="tx1"/>
              </a:solidFill>
              <a:latin typeface="Times New Roman" panose="02020603050405020304" charset="0"/>
              <a:cs typeface="Times New Roman" panose="02020603050405020304" charset="0"/>
            </a:endParaRPr>
          </a:p>
        </p:txBody>
      </p:sp>
      <p:sp>
        <p:nvSpPr>
          <p:cNvPr id="6" name="Flèche courbée vers le haut 5"/>
          <p:cNvSpPr/>
          <p:nvPr/>
        </p:nvSpPr>
        <p:spPr>
          <a:xfrm>
            <a:off x="3782695" y="4176395"/>
            <a:ext cx="1400810" cy="454025"/>
          </a:xfrm>
          <a:prstGeom prst="curvedDown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fr-FR" altLang="en-US">
              <a:solidFill>
                <a:schemeClr val="tx1"/>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654943" y="533330"/>
            <a:ext cx="3267424"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27257" y="351024"/>
            <a:ext cx="1923415" cy="521970"/>
          </a:xfrm>
          <a:prstGeom prst="rect">
            <a:avLst/>
          </a:prstGeom>
          <a:noFill/>
        </p:spPr>
        <p:txBody>
          <a:bodyPr wrap="none" rtlCol="0">
            <a:spAutoFit/>
          </a:bodyPr>
          <a:lstStyle/>
          <a:p>
            <a:pPr algn="ctr"/>
            <a:r>
              <a:rPr lang="fr-FR" altLang="en-US" sz="2800" dirty="0">
                <a:solidFill>
                  <a:schemeClr val="bg1"/>
                </a:solidFill>
                <a:latin typeface="Tajawal Medium" panose="00000600000000000000" pitchFamily="2" charset="-78"/>
                <a:cs typeface="Tajawal Medium" panose="00000600000000000000" pitchFamily="2" charset="-78"/>
                <a:sym typeface="+mn-ea"/>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19</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
        <p:nvSpPr>
          <p:cNvPr id="16" name="Zone de texte 15"/>
          <p:cNvSpPr txBox="1"/>
          <p:nvPr/>
        </p:nvSpPr>
        <p:spPr>
          <a:xfrm>
            <a:off x="203200" y="603250"/>
            <a:ext cx="8312150" cy="6972935"/>
          </a:xfrm>
          <a:prstGeom prst="rect">
            <a:avLst/>
          </a:prstGeom>
          <a:noFill/>
          <a:ln>
            <a:noFill/>
            <a:prstDash val="lgDash"/>
          </a:ln>
        </p:spPr>
        <p:txBody>
          <a:bodyPr wrap="square" rtlCol="0">
            <a:spAutoFit/>
          </a:bodyPr>
          <a:lstStyle/>
          <a:p>
            <a:pPr marL="2540" indent="-2540" algn="l">
              <a:lnSpc>
                <a:spcPct val="130000"/>
              </a:lnSpc>
              <a:buClrTx/>
              <a:buSzTx/>
              <a:buFont typeface="Arial" panose="020B0604020202020204" pitchFamily="34" charset="0"/>
              <a:buNone/>
            </a:pPr>
            <a:endParaRPr lang="fr-FR" altLang="en-US" sz="2400" b="1">
              <a:gradFill>
                <a:gsLst>
                  <a:gs pos="0">
                    <a:srgbClr val="14CD68"/>
                  </a:gs>
                  <a:gs pos="100000">
                    <a:srgbClr val="035C7D"/>
                  </a:gs>
                </a:gsLst>
                <a:lin scaled="0"/>
              </a:gradFill>
              <a:latin typeface="Times New Roman" panose="02020603050405020304" charset="0"/>
              <a:cs typeface="Times New Roman" panose="02020603050405020304" charset="0"/>
            </a:endParaRPr>
          </a:p>
          <a:p>
            <a:pPr marL="342900" indent="-342900" algn="ctr">
              <a:lnSpc>
                <a:spcPct val="100000"/>
              </a:lnSpc>
              <a:buClrTx/>
              <a:buSzTx/>
              <a:buFont typeface="Wingdings" panose="05000000000000000000" charset="0"/>
              <a:buChar char="ü"/>
            </a:pPr>
            <a:endParaRPr lang="en-US" sz="2400" b="1">
              <a:gradFill>
                <a:gsLst>
                  <a:gs pos="0">
                    <a:srgbClr val="E30000"/>
                  </a:gs>
                  <a:gs pos="100000">
                    <a:srgbClr val="760303"/>
                  </a:gs>
                </a:gsLst>
                <a:lin scaled="0"/>
              </a:gradFill>
              <a:latin typeface="Times New Roman" panose="02020603050405020304" charset="0"/>
              <a:cs typeface="Times New Roman" panose="02020603050405020304" charset="0"/>
            </a:endParaRPr>
          </a:p>
          <a:p>
            <a:pPr marL="342900" indent="-342900" algn="ctr">
              <a:lnSpc>
                <a:spcPct val="100000"/>
              </a:lnSpc>
              <a:buClrTx/>
              <a:buSzTx/>
              <a:buFont typeface="Wingdings" panose="05000000000000000000" charset="0"/>
              <a:buChar char="ü"/>
            </a:pPr>
            <a:r>
              <a:rPr lang="en-US" sz="2400" b="1">
                <a:gradFill>
                  <a:gsLst>
                    <a:gs pos="0">
                      <a:srgbClr val="E30000"/>
                    </a:gs>
                    <a:gs pos="100000">
                      <a:srgbClr val="760303"/>
                    </a:gs>
                  </a:gsLst>
                  <a:lin scaled="0"/>
                </a:gradFill>
                <a:latin typeface="Times New Roman" panose="02020603050405020304" charset="0"/>
                <a:cs typeface="Times New Roman" panose="02020603050405020304" charset="0"/>
              </a:rPr>
              <a:t>Formal surveys</a:t>
            </a:r>
          </a:p>
          <a:p>
            <a:pPr marL="342900" indent="-342900" algn="just">
              <a:lnSpc>
                <a:spcPct val="150000"/>
              </a:lnSpc>
              <a:buClrTx/>
              <a:buSzTx/>
              <a:buFont typeface="Wingdings" panose="05000000000000000000" charset="0"/>
              <a:buChar char="Ø"/>
            </a:pPr>
            <a:r>
              <a:rPr lang="fr-FR" altLang="en-US" sz="2400" b="1">
                <a:solidFill>
                  <a:schemeClr val="tx1"/>
                </a:solidFill>
                <a:latin typeface="Times New Roman" panose="02020603050405020304" charset="0"/>
                <a:cs typeface="Times New Roman" panose="02020603050405020304" charset="0"/>
              </a:rPr>
              <a:t>A</a:t>
            </a:r>
            <a:r>
              <a:rPr lang="en-US" sz="2000" b="1">
                <a:solidFill>
                  <a:schemeClr val="tx1"/>
                </a:solidFill>
                <a:latin typeface="Times New Roman" panose="02020603050405020304" charset="0"/>
                <a:cs typeface="Times New Roman" panose="02020603050405020304" charset="0"/>
              </a:rPr>
              <a:t> </a:t>
            </a:r>
            <a:r>
              <a:rPr lang="fr-FR" altLang="en-US" sz="2400" b="1">
                <a:solidFill>
                  <a:schemeClr val="tx1"/>
                </a:solidFill>
                <a:latin typeface="Times New Roman" panose="02020603050405020304" charset="0"/>
                <a:cs typeface="Times New Roman" panose="02020603050405020304" charset="0"/>
              </a:rPr>
              <a:t>typical formal survey involves taking a range of measurements or observations from</a:t>
            </a:r>
            <a:r>
              <a:rPr lang="fr-FR" altLang="en-US" sz="2400" b="1" u="sng">
                <a:solidFill>
                  <a:schemeClr val="tx1"/>
                </a:solidFill>
                <a:latin typeface="Times New Roman" panose="02020603050405020304" charset="0"/>
                <a:cs typeface="Times New Roman" panose="02020603050405020304" charset="0"/>
              </a:rPr>
              <a:t> a relatively large sample</a:t>
            </a:r>
            <a:r>
              <a:rPr lang="fr-FR" altLang="en-US" sz="2400" b="1">
                <a:solidFill>
                  <a:schemeClr val="tx1"/>
                </a:solidFill>
                <a:latin typeface="Times New Roman" panose="02020603050405020304" charset="0"/>
                <a:cs typeface="Times New Roman" panose="02020603050405020304" charset="0"/>
              </a:rPr>
              <a:t>. </a:t>
            </a:r>
          </a:p>
          <a:p>
            <a:pPr marL="342900" indent="-342900" algn="just">
              <a:lnSpc>
                <a:spcPct val="150000"/>
              </a:lnSpc>
              <a:buClrTx/>
              <a:buSzTx/>
              <a:buFont typeface="Wingdings" panose="05000000000000000000" charset="0"/>
              <a:buChar char="Ø"/>
            </a:pPr>
            <a:r>
              <a:rPr lang="fr-FR" altLang="en-US" sz="2400" b="1">
                <a:solidFill>
                  <a:schemeClr val="tx1"/>
                </a:solidFill>
                <a:latin typeface="Times New Roman" panose="02020603050405020304" charset="0"/>
                <a:cs typeface="Times New Roman" panose="02020603050405020304" charset="0"/>
              </a:rPr>
              <a:t>Surveys are commonly used at </a:t>
            </a:r>
            <a:r>
              <a:rPr lang="fr-FR" altLang="en-US" sz="2400" b="1">
                <a:solidFill>
                  <a:srgbClr val="C00000"/>
                </a:solidFill>
                <a:latin typeface="Times New Roman" panose="02020603050405020304" charset="0"/>
                <a:cs typeface="Times New Roman" panose="02020603050405020304" charset="0"/>
              </a:rPr>
              <a:t>the start and end of a project,</a:t>
            </a:r>
            <a:r>
              <a:rPr lang="fr-FR" altLang="en-US" sz="2400" b="1">
                <a:solidFill>
                  <a:schemeClr val="tx1"/>
                </a:solidFill>
                <a:latin typeface="Times New Roman" panose="02020603050405020304" charset="0"/>
                <a:cs typeface="Times New Roman" panose="02020603050405020304" charset="0"/>
              </a:rPr>
              <a:t> to gather </a:t>
            </a:r>
            <a:r>
              <a:rPr lang="fr-FR" altLang="en-US" sz="2400" b="1">
                <a:solidFill>
                  <a:schemeClr val="tx1"/>
                </a:solidFill>
                <a:highlight>
                  <a:srgbClr val="00FF00"/>
                </a:highlight>
                <a:latin typeface="Times New Roman" panose="02020603050405020304" charset="0"/>
                <a:cs typeface="Times New Roman" panose="02020603050405020304" charset="0"/>
              </a:rPr>
              <a:t>baseline information and compare outcomes to targets</a:t>
            </a:r>
            <a:r>
              <a:rPr lang="fr-FR" altLang="en-US" sz="2400" b="1">
                <a:solidFill>
                  <a:schemeClr val="tx1"/>
                </a:solidFill>
                <a:latin typeface="Times New Roman" panose="02020603050405020304" charset="0"/>
                <a:cs typeface="Times New Roman" panose="02020603050405020304" charset="0"/>
              </a:rPr>
              <a:t>. A survey can also be carried out as part of a mid-term review, to monitor progress and adapt project implementation as needed.</a:t>
            </a:r>
          </a:p>
          <a:p>
            <a:pPr marL="342900" indent="-342900" algn="just">
              <a:lnSpc>
                <a:spcPct val="100000"/>
              </a:lnSpc>
              <a:buClrTx/>
              <a:buSzTx/>
              <a:buFont typeface="Wingdings" panose="05000000000000000000" charset="0"/>
              <a:buChar char="ü"/>
            </a:pPr>
            <a:endParaRPr lang="en-US" sz="2000" b="1">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a:solidFill>
                <a:schemeClr val="tx1"/>
              </a:solidFill>
              <a:latin typeface="Times New Roman" panose="02020603050405020304" charset="0"/>
              <a:cs typeface="Times New Roman" panose="0202060305040502030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654943" y="533330"/>
            <a:ext cx="3267424"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27257" y="351024"/>
            <a:ext cx="1923415" cy="521970"/>
          </a:xfrm>
          <a:prstGeom prst="rect">
            <a:avLst/>
          </a:prstGeom>
          <a:noFill/>
        </p:spPr>
        <p:txBody>
          <a:bodyPr wrap="none" rtlCol="0">
            <a:spAutoFit/>
          </a:bodyPr>
          <a:lstStyle/>
          <a:p>
            <a:pPr algn="ctr"/>
            <a:r>
              <a:rPr lang="fr-FR" altLang="en-US" sz="2800" dirty="0">
                <a:solidFill>
                  <a:schemeClr val="bg1"/>
                </a:solidFill>
                <a:latin typeface="Tajawal Medium" panose="00000600000000000000" pitchFamily="2" charset="-78"/>
                <a:cs typeface="Tajawal Medium" panose="00000600000000000000" pitchFamily="2" charset="-78"/>
                <a:sym typeface="+mn-ea"/>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20</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
        <p:nvSpPr>
          <p:cNvPr id="16" name="Zone de texte 15"/>
          <p:cNvSpPr txBox="1"/>
          <p:nvPr/>
        </p:nvSpPr>
        <p:spPr>
          <a:xfrm>
            <a:off x="154940" y="1123315"/>
            <a:ext cx="8360410" cy="7465060"/>
          </a:xfrm>
          <a:prstGeom prst="rect">
            <a:avLst/>
          </a:prstGeom>
          <a:noFill/>
          <a:ln>
            <a:noFill/>
            <a:prstDash val="lgDash"/>
          </a:ln>
        </p:spPr>
        <p:txBody>
          <a:bodyPr wrap="square" rtlCol="0">
            <a:spAutoFit/>
          </a:bodyPr>
          <a:lstStyle/>
          <a:p>
            <a:pPr marL="2540" indent="-2540" algn="l">
              <a:lnSpc>
                <a:spcPct val="130000"/>
              </a:lnSpc>
              <a:buClrTx/>
              <a:buSzTx/>
              <a:buFont typeface="Arial" panose="020B0604020202020204" pitchFamily="34" charset="0"/>
              <a:buNone/>
            </a:pPr>
            <a:endParaRPr lang="fr-FR" altLang="en-US" sz="2400" b="1">
              <a:gradFill>
                <a:gsLst>
                  <a:gs pos="0">
                    <a:srgbClr val="14CD68"/>
                  </a:gs>
                  <a:gs pos="100000">
                    <a:srgbClr val="035C7D"/>
                  </a:gs>
                </a:gsLst>
                <a:lin scaled="0"/>
              </a:gradFill>
              <a:latin typeface="Times New Roman" panose="02020603050405020304" charset="0"/>
              <a:cs typeface="Times New Roman" panose="02020603050405020304" charset="0"/>
            </a:endParaRPr>
          </a:p>
          <a:p>
            <a:pPr marL="342900" indent="-342900" algn="ctr">
              <a:lnSpc>
                <a:spcPct val="100000"/>
              </a:lnSpc>
              <a:buClrTx/>
              <a:buSzTx/>
              <a:buFont typeface="Wingdings" panose="05000000000000000000" charset="0"/>
              <a:buChar char="ü"/>
            </a:pPr>
            <a:r>
              <a:rPr lang="fr-FR" altLang="en-US" sz="2400" b="1">
                <a:gradFill>
                  <a:gsLst>
                    <a:gs pos="0">
                      <a:srgbClr val="E30000"/>
                    </a:gs>
                    <a:gs pos="100000">
                      <a:srgbClr val="760303"/>
                    </a:gs>
                  </a:gsLst>
                  <a:lin scaled="0"/>
                </a:gradFill>
                <a:latin typeface="Times New Roman" panose="02020603050405020304" charset="0"/>
                <a:cs typeface="Times New Roman" panose="02020603050405020304" charset="0"/>
              </a:rPr>
              <a:t>Semi-structured interviews</a:t>
            </a:r>
          </a:p>
          <a:p>
            <a:pPr indent="0" algn="ctr">
              <a:lnSpc>
                <a:spcPct val="100000"/>
              </a:lnSpc>
              <a:buClrTx/>
              <a:buSzTx/>
              <a:buFont typeface="Wingdings" panose="05000000000000000000" charset="0"/>
              <a:buNone/>
            </a:pPr>
            <a:endParaRPr lang="fr-FR" altLang="en-US" sz="2400" b="1">
              <a:gradFill>
                <a:gsLst>
                  <a:gs pos="0">
                    <a:srgbClr val="E30000"/>
                  </a:gs>
                  <a:gs pos="100000">
                    <a:srgbClr val="760303"/>
                  </a:gs>
                </a:gsLst>
                <a:lin scaled="0"/>
              </a:gradFill>
              <a:latin typeface="Times New Roman" panose="02020603050405020304" charset="0"/>
              <a:cs typeface="Times New Roman" panose="02020603050405020304" charset="0"/>
            </a:endParaRPr>
          </a:p>
          <a:p>
            <a:pPr marL="342900" indent="-342900" algn="just">
              <a:lnSpc>
                <a:spcPct val="150000"/>
              </a:lnSpc>
              <a:buClrTx/>
              <a:buSzTx/>
              <a:buFont typeface="Wingdings" panose="05000000000000000000" charset="0"/>
              <a:buChar char="Ø"/>
            </a:pPr>
            <a:r>
              <a:rPr lang="fr-FR" altLang="en-US" sz="2400" b="1">
                <a:solidFill>
                  <a:schemeClr val="tx1"/>
                </a:solidFill>
                <a:latin typeface="Times New Roman" panose="02020603050405020304" charset="0"/>
                <a:cs typeface="Times New Roman" panose="02020603050405020304" charset="0"/>
              </a:rPr>
              <a:t>This data collection technique</a:t>
            </a:r>
            <a:r>
              <a:rPr lang="fr-FR" altLang="en-US" sz="2400" b="1">
                <a:solidFill>
                  <a:schemeClr val="tx1"/>
                </a:solidFill>
                <a:highlight>
                  <a:srgbClr val="00FFFF"/>
                </a:highlight>
                <a:latin typeface="Times New Roman" panose="02020603050405020304" charset="0"/>
                <a:cs typeface="Times New Roman" panose="02020603050405020304" charset="0"/>
              </a:rPr>
              <a:t> is commonly used in informal surveys</a:t>
            </a:r>
            <a:r>
              <a:rPr lang="fr-FR" altLang="en-US" sz="2400" b="1">
                <a:solidFill>
                  <a:schemeClr val="tx1"/>
                </a:solidFill>
                <a:latin typeface="Times New Roman" panose="02020603050405020304" charset="0"/>
                <a:cs typeface="Times New Roman" panose="02020603050405020304" charset="0"/>
              </a:rPr>
              <a:t> and typically involves </a:t>
            </a:r>
            <a:r>
              <a:rPr lang="fr-FR" altLang="en-US" sz="2400" b="1" u="sng">
                <a:solidFill>
                  <a:schemeClr val="tx1"/>
                </a:solidFill>
                <a:latin typeface="Times New Roman" panose="02020603050405020304" charset="0"/>
                <a:cs typeface="Times New Roman" panose="02020603050405020304" charset="0"/>
              </a:rPr>
              <a:t>a relatively small and non-random sample</a:t>
            </a:r>
            <a:r>
              <a:rPr lang="fr-FR" altLang="en-US" sz="2400" b="1">
                <a:solidFill>
                  <a:schemeClr val="tx1"/>
                </a:solidFill>
                <a:latin typeface="Times New Roman" panose="02020603050405020304" charset="0"/>
                <a:cs typeface="Times New Roman" panose="02020603050405020304" charset="0"/>
              </a:rPr>
              <a:t>.</a:t>
            </a:r>
          </a:p>
          <a:p>
            <a:pPr marL="342900" indent="-342900" algn="just">
              <a:lnSpc>
                <a:spcPct val="150000"/>
              </a:lnSpc>
              <a:buClrTx/>
              <a:buSzTx/>
              <a:buFont typeface="Wingdings" panose="05000000000000000000" charset="0"/>
              <a:buChar char="Ø"/>
            </a:pPr>
            <a:r>
              <a:rPr lang="fr-FR" altLang="en-US" sz="2400" b="1">
                <a:solidFill>
                  <a:schemeClr val="tx1"/>
                </a:solidFill>
                <a:latin typeface="Times New Roman" panose="02020603050405020304" charset="0"/>
                <a:cs typeface="Times New Roman" panose="02020603050405020304" charset="0"/>
              </a:rPr>
              <a:t> It is used to gain information from an individual or a small group, using a series of broad questions to guide the conversations, but allowing for new questions to arise as a result of the discussion </a:t>
            </a:r>
            <a:endParaRPr lang="en-US" sz="2400" b="1">
              <a:gradFill>
                <a:gsLst>
                  <a:gs pos="0">
                    <a:srgbClr val="E30000"/>
                  </a:gs>
                  <a:gs pos="100000">
                    <a:srgbClr val="760303"/>
                  </a:gs>
                </a:gsLst>
                <a:lin scaled="0"/>
              </a:gra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400" b="1">
              <a:gradFill>
                <a:gsLst>
                  <a:gs pos="0">
                    <a:srgbClr val="E30000"/>
                  </a:gs>
                  <a:gs pos="100000">
                    <a:srgbClr val="760303"/>
                  </a:gs>
                </a:gsLst>
                <a:lin scaled="0"/>
              </a:gradFill>
              <a:latin typeface="Times New Roman" panose="02020603050405020304" charset="0"/>
              <a:cs typeface="Times New Roman" panose="02020603050405020304" charset="0"/>
            </a:endParaRPr>
          </a:p>
          <a:p>
            <a:pPr indent="0" algn="just">
              <a:lnSpc>
                <a:spcPct val="100000"/>
              </a:lnSpc>
              <a:buClrTx/>
              <a:buSzTx/>
              <a:buFont typeface="Wingdings" panose="05000000000000000000" charset="0"/>
              <a:buNone/>
            </a:pPr>
            <a:endParaRPr lang="en-US" sz="2400" b="1">
              <a:gradFill>
                <a:gsLst>
                  <a:gs pos="0">
                    <a:srgbClr val="E30000"/>
                  </a:gs>
                  <a:gs pos="100000">
                    <a:srgbClr val="760303"/>
                  </a:gs>
                </a:gsLst>
                <a:lin scaled="0"/>
              </a:gra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a:solidFill>
                <a:schemeClr val="tx1"/>
              </a:solidFill>
              <a:latin typeface="Times New Roman" panose="02020603050405020304" charset="0"/>
              <a:cs typeface="Times New Roman" panose="0202060305040502030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654943" y="533330"/>
            <a:ext cx="3267424"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27257" y="351024"/>
            <a:ext cx="1923415" cy="521970"/>
          </a:xfrm>
          <a:prstGeom prst="rect">
            <a:avLst/>
          </a:prstGeom>
          <a:noFill/>
        </p:spPr>
        <p:txBody>
          <a:bodyPr wrap="none" rtlCol="0">
            <a:spAutoFit/>
          </a:bodyPr>
          <a:lstStyle/>
          <a:p>
            <a:pPr algn="ctr"/>
            <a:r>
              <a:rPr lang="fr-FR" altLang="en-US" sz="2800" dirty="0">
                <a:solidFill>
                  <a:schemeClr val="bg1"/>
                </a:solidFill>
                <a:latin typeface="Tajawal Medium" panose="00000600000000000000" pitchFamily="2" charset="-78"/>
                <a:cs typeface="Tajawal Medium" panose="00000600000000000000" pitchFamily="2" charset="-78"/>
                <a:sym typeface="+mn-ea"/>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21</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
        <p:nvSpPr>
          <p:cNvPr id="16" name="Zone de texte 15"/>
          <p:cNvSpPr txBox="1"/>
          <p:nvPr/>
        </p:nvSpPr>
        <p:spPr>
          <a:xfrm>
            <a:off x="154940" y="1123315"/>
            <a:ext cx="8360410" cy="7897547"/>
          </a:xfrm>
          <a:prstGeom prst="rect">
            <a:avLst/>
          </a:prstGeom>
          <a:noFill/>
          <a:ln>
            <a:noFill/>
            <a:prstDash val="lgDash"/>
          </a:ln>
        </p:spPr>
        <p:txBody>
          <a:bodyPr wrap="square" rtlCol="0">
            <a:spAutoFit/>
          </a:bodyPr>
          <a:lstStyle/>
          <a:p>
            <a:pPr marL="2540" indent="-2540" algn="l">
              <a:lnSpc>
                <a:spcPct val="130000"/>
              </a:lnSpc>
              <a:buClrTx/>
              <a:buSzTx/>
              <a:buFont typeface="Arial" panose="020B0604020202020204" pitchFamily="34" charset="0"/>
              <a:buNone/>
            </a:pPr>
            <a:endParaRPr lang="fr-FR" altLang="en-US" sz="2400" b="1" dirty="0">
              <a:gradFill>
                <a:gsLst>
                  <a:gs pos="0">
                    <a:srgbClr val="14CD68"/>
                  </a:gs>
                  <a:gs pos="100000">
                    <a:srgbClr val="035C7D"/>
                  </a:gs>
                </a:gsLst>
                <a:lin scaled="0"/>
              </a:gradFill>
              <a:latin typeface="Times New Roman" panose="02020603050405020304" charset="0"/>
              <a:cs typeface="Times New Roman" panose="02020603050405020304" charset="0"/>
            </a:endParaRPr>
          </a:p>
          <a:p>
            <a:pPr marL="342900" indent="-342900" algn="ctr">
              <a:lnSpc>
                <a:spcPct val="100000"/>
              </a:lnSpc>
              <a:buClrTx/>
              <a:buSzTx/>
              <a:buFont typeface="Wingdings" panose="05000000000000000000" charset="0"/>
              <a:buChar char="ü"/>
            </a:pPr>
            <a:r>
              <a:rPr lang="fr-FR" altLang="en-US" sz="2400" b="1" dirty="0">
                <a:gradFill>
                  <a:gsLst>
                    <a:gs pos="0">
                      <a:srgbClr val="E30000"/>
                    </a:gs>
                    <a:gs pos="100000">
                      <a:srgbClr val="760303"/>
                    </a:gs>
                  </a:gsLst>
                  <a:lin scaled="0"/>
                </a:gradFill>
                <a:latin typeface="Times New Roman" panose="02020603050405020304" charset="0"/>
                <a:cs typeface="Times New Roman" panose="02020603050405020304" charset="0"/>
              </a:rPr>
              <a:t>Key informant interviews</a:t>
            </a:r>
          </a:p>
          <a:p>
            <a:pPr indent="0" algn="ctr">
              <a:lnSpc>
                <a:spcPct val="100000"/>
              </a:lnSpc>
              <a:buClrTx/>
              <a:buSzTx/>
              <a:buFont typeface="Wingdings" panose="05000000000000000000" charset="0"/>
              <a:buNone/>
            </a:pPr>
            <a:endParaRPr lang="fr-FR" altLang="en-US" sz="2400" b="1" dirty="0">
              <a:gradFill>
                <a:gsLst>
                  <a:gs pos="0">
                    <a:srgbClr val="E30000"/>
                  </a:gs>
                  <a:gs pos="100000">
                    <a:srgbClr val="760303"/>
                  </a:gs>
                </a:gsLst>
                <a:lin scaled="0"/>
              </a:gra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r>
              <a:rPr lang="en-US" sz="2000" b="1" dirty="0">
                <a:solidFill>
                  <a:schemeClr val="tx1"/>
                </a:solidFill>
                <a:latin typeface="Times New Roman" panose="02020603050405020304" charset="0"/>
                <a:cs typeface="Times New Roman" panose="02020603050405020304" charset="0"/>
              </a:rPr>
              <a:t>Key informants can be </a:t>
            </a:r>
            <a:r>
              <a:rPr lang="en-US" sz="2000" b="1" dirty="0">
                <a:solidFill>
                  <a:schemeClr val="tx1"/>
                </a:solidFill>
                <a:highlight>
                  <a:srgbClr val="00FFFF"/>
                </a:highlight>
                <a:latin typeface="Times New Roman" panose="02020603050405020304" charset="0"/>
                <a:cs typeface="Times New Roman" panose="02020603050405020304" charset="0"/>
              </a:rPr>
              <a:t>an important source of information for project M&amp;E. </a:t>
            </a:r>
          </a:p>
          <a:p>
            <a:pPr marL="342900" indent="-342900" algn="just">
              <a:lnSpc>
                <a:spcPct val="100000"/>
              </a:lnSpc>
              <a:buClrTx/>
              <a:buSzTx/>
              <a:buFont typeface="Wingdings" panose="05000000000000000000" charset="0"/>
              <a:buChar char="ü"/>
            </a:pPr>
            <a:r>
              <a:rPr lang="fr-FR" altLang="en-US" sz="2000" b="1" dirty="0">
                <a:solidFill>
                  <a:schemeClr val="tx1"/>
                </a:solidFill>
                <a:latin typeface="Times New Roman" panose="02020603050405020304" charset="0"/>
                <a:cs typeface="Times New Roman" panose="02020603050405020304" charset="0"/>
              </a:rPr>
              <a:t>Q</a:t>
            </a:r>
            <a:r>
              <a:rPr lang="en-US" sz="2000" b="1" dirty="0" err="1">
                <a:solidFill>
                  <a:schemeClr val="tx1"/>
                </a:solidFill>
                <a:latin typeface="Times New Roman" panose="02020603050405020304" charset="0"/>
                <a:cs typeface="Times New Roman" panose="02020603050405020304" charset="0"/>
              </a:rPr>
              <a:t>uestioning</a:t>
            </a:r>
            <a:r>
              <a:rPr lang="en-US" sz="2000" b="1" dirty="0">
                <a:solidFill>
                  <a:schemeClr val="tx1"/>
                </a:solidFill>
                <a:latin typeface="Times New Roman" panose="02020603050405020304" charset="0"/>
                <a:cs typeface="Times New Roman" panose="02020603050405020304" charset="0"/>
              </a:rPr>
              <a:t> is generally </a:t>
            </a:r>
            <a:r>
              <a:rPr lang="en-US" sz="2000" b="1" u="sng" dirty="0">
                <a:solidFill>
                  <a:schemeClr val="tx1"/>
                </a:solidFill>
                <a:latin typeface="Times New Roman" panose="02020603050405020304" charset="0"/>
                <a:cs typeface="Times New Roman" panose="02020603050405020304" charset="0"/>
              </a:rPr>
              <a:t>semi-structured</a:t>
            </a:r>
            <a:r>
              <a:rPr lang="en-US" sz="2000" b="1" dirty="0">
                <a:solidFill>
                  <a:schemeClr val="tx1"/>
                </a:solidFill>
                <a:latin typeface="Times New Roman" panose="02020603050405020304" charset="0"/>
                <a:cs typeface="Times New Roman" panose="02020603050405020304" charset="0"/>
              </a:rPr>
              <a:t> and open-ended but can make use of structured close-ended questionnaires.</a:t>
            </a:r>
          </a:p>
          <a:p>
            <a:pPr marL="342900" indent="-342900" algn="just">
              <a:lnSpc>
                <a:spcPct val="100000"/>
              </a:lnSpc>
              <a:buClrTx/>
              <a:buSzTx/>
              <a:buFont typeface="Wingdings" panose="05000000000000000000" charset="0"/>
              <a:buChar char="ü"/>
            </a:pPr>
            <a:r>
              <a:rPr lang="en-US" sz="2000" b="1" dirty="0">
                <a:solidFill>
                  <a:schemeClr val="tx1"/>
                </a:solidFill>
                <a:latin typeface="Times New Roman" panose="02020603050405020304" charset="0"/>
                <a:cs typeface="Times New Roman" panose="02020603050405020304" charset="0"/>
              </a:rPr>
              <a:t>Key informants will be </a:t>
            </a:r>
            <a:r>
              <a:rPr lang="en-US" sz="2000" b="1" dirty="0">
                <a:solidFill>
                  <a:srgbClr val="0070C0"/>
                </a:solidFill>
                <a:latin typeface="Times New Roman" panose="02020603050405020304" charset="0"/>
                <a:cs typeface="Times New Roman" panose="02020603050405020304" charset="0"/>
              </a:rPr>
              <a:t>a small and purposively selected sample</a:t>
            </a:r>
            <a:r>
              <a:rPr lang="en-US" sz="2000" b="1" dirty="0">
                <a:solidFill>
                  <a:schemeClr val="tx1"/>
                </a:solidFill>
                <a:latin typeface="Times New Roman" panose="02020603050405020304" charset="0"/>
                <a:cs typeface="Times New Roman" panose="02020603050405020304" charset="0"/>
              </a:rPr>
              <a:t>, chosen because of their particular knowledge and position.</a:t>
            </a:r>
          </a:p>
          <a:p>
            <a:pPr marL="342900" indent="-342900" algn="just">
              <a:lnSpc>
                <a:spcPct val="100000"/>
              </a:lnSpc>
              <a:buClrTx/>
              <a:buSzTx/>
              <a:buFont typeface="Wingdings" panose="05000000000000000000" charset="0"/>
              <a:buChar char="ü"/>
            </a:pPr>
            <a:r>
              <a:rPr lang="en-US" sz="2000" b="1" dirty="0">
                <a:solidFill>
                  <a:schemeClr val="tx1"/>
                </a:solidFill>
                <a:latin typeface="Times New Roman" panose="02020603050405020304" charset="0"/>
                <a:cs typeface="Times New Roman" panose="02020603050405020304" charset="0"/>
              </a:rPr>
              <a:t> The selection of informants </a:t>
            </a:r>
            <a:r>
              <a:rPr lang="en-US" sz="2000" b="1" dirty="0">
                <a:solidFill>
                  <a:srgbClr val="00B050"/>
                </a:solidFill>
                <a:latin typeface="Times New Roman" panose="02020603050405020304" charset="0"/>
                <a:cs typeface="Times New Roman" panose="02020603050405020304" charset="0"/>
              </a:rPr>
              <a:t>should adequately represent possibly diverse viewpoints and concerns</a:t>
            </a:r>
            <a:r>
              <a:rPr lang="en-US" sz="2000" b="1" dirty="0">
                <a:solidFill>
                  <a:schemeClr val="tx1"/>
                </a:solidFill>
                <a:latin typeface="Times New Roman" panose="02020603050405020304" charset="0"/>
                <a:cs typeface="Times New Roman" panose="02020603050405020304" charset="0"/>
              </a:rPr>
              <a:t>, and should be sensitive to gender or other sources of bias</a:t>
            </a:r>
          </a:p>
          <a:p>
            <a:pPr marL="342900" indent="-342900" algn="ctr">
              <a:buFont typeface="Wingdings" panose="05000000000000000000" charset="0"/>
              <a:buChar char="ü"/>
            </a:pPr>
            <a:r>
              <a:rPr lang="en-US" sz="2000" b="1" dirty="0">
                <a:latin typeface="Times New Roman" panose="02020603050405020304" charset="0"/>
                <a:cs typeface="Times New Roman" panose="02020603050405020304" charset="0"/>
              </a:rPr>
              <a:t>Community meetings take the form</a:t>
            </a:r>
            <a:r>
              <a:rPr lang="en-US" sz="2000" b="1" dirty="0">
                <a:highlight>
                  <a:srgbClr val="FFFF00"/>
                </a:highlight>
                <a:latin typeface="Times New Roman" panose="02020603050405020304" charset="0"/>
                <a:cs typeface="Times New Roman" panose="02020603050405020304" charset="0"/>
              </a:rPr>
              <a:t> of public meetings with a larger group</a:t>
            </a:r>
            <a:r>
              <a:rPr lang="en-US" sz="2000" b="1" dirty="0">
                <a:latin typeface="Times New Roman" panose="02020603050405020304" charset="0"/>
                <a:cs typeface="Times New Roman" panose="02020603050405020304" charset="0"/>
              </a:rPr>
              <a:t>. When used for the purpose of gathering project M&amp;E information, they should be </a:t>
            </a:r>
            <a:r>
              <a:rPr lang="en-US" sz="2000" b="1" dirty="0">
                <a:solidFill>
                  <a:srgbClr val="00B050"/>
                </a:solidFill>
                <a:latin typeface="Times New Roman" panose="02020603050405020304" charset="0"/>
                <a:cs typeface="Times New Roman" panose="02020603050405020304" charset="0"/>
              </a:rPr>
              <a:t>based on an interview guide or checklist and facilitated by an interdisciplinary team</a:t>
            </a:r>
            <a:r>
              <a:rPr lang="en-US" sz="2000" b="1" dirty="0">
                <a:latin typeface="Times New Roman" panose="02020603050405020304" charset="0"/>
                <a:cs typeface="Times New Roman" panose="02020603050405020304" charset="0"/>
              </a:rPr>
              <a:t> rather than a single interviewer. </a:t>
            </a:r>
          </a:p>
          <a:p>
            <a:pPr marL="342900" indent="-342900" algn="just">
              <a:lnSpc>
                <a:spcPct val="100000"/>
              </a:lnSpc>
              <a:buClrTx/>
              <a:buSzTx/>
              <a:buFont typeface="Wingdings" panose="05000000000000000000" charset="0"/>
              <a:buChar char="ü"/>
            </a:pPr>
            <a:endParaRPr lang="en-US" sz="2400" b="1" dirty="0">
              <a:solidFill>
                <a:schemeClr val="tx1"/>
              </a:solidFill>
              <a:latin typeface="Times New Roman" panose="02020603050405020304" charset="0"/>
              <a:cs typeface="Times New Roman" panose="02020603050405020304" charset="0"/>
            </a:endParaRPr>
          </a:p>
          <a:p>
            <a:pPr indent="0" algn="just">
              <a:lnSpc>
                <a:spcPct val="100000"/>
              </a:lnSpc>
              <a:buClrTx/>
              <a:buSzTx/>
              <a:buFont typeface="Wingdings" panose="05000000000000000000" charset="0"/>
              <a:buNone/>
            </a:pPr>
            <a:endParaRPr lang="en-US" sz="2400" b="1" dirty="0">
              <a:gradFill>
                <a:gsLst>
                  <a:gs pos="0">
                    <a:srgbClr val="E30000"/>
                  </a:gs>
                  <a:gs pos="100000">
                    <a:srgbClr val="760303"/>
                  </a:gs>
                </a:gsLst>
                <a:lin scaled="0"/>
              </a:gra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654943" y="533330"/>
            <a:ext cx="3267424"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27257" y="351024"/>
            <a:ext cx="1923415" cy="521970"/>
          </a:xfrm>
          <a:prstGeom prst="rect">
            <a:avLst/>
          </a:prstGeom>
          <a:noFill/>
        </p:spPr>
        <p:txBody>
          <a:bodyPr wrap="none" rtlCol="0">
            <a:spAutoFit/>
          </a:bodyPr>
          <a:lstStyle/>
          <a:p>
            <a:pPr algn="ctr"/>
            <a:r>
              <a:rPr lang="fr-FR" altLang="en-US" sz="2800" dirty="0">
                <a:solidFill>
                  <a:schemeClr val="bg1"/>
                </a:solidFill>
                <a:latin typeface="Tajawal Medium" panose="00000600000000000000" pitchFamily="2" charset="-78"/>
                <a:cs typeface="Tajawal Medium" panose="00000600000000000000" pitchFamily="2" charset="-78"/>
                <a:sym typeface="+mn-ea"/>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22</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
        <p:nvSpPr>
          <p:cNvPr id="16" name="Zone de texte 15"/>
          <p:cNvSpPr txBox="1"/>
          <p:nvPr/>
        </p:nvSpPr>
        <p:spPr>
          <a:xfrm>
            <a:off x="154940" y="1123315"/>
            <a:ext cx="8360410" cy="6911340"/>
          </a:xfrm>
          <a:prstGeom prst="rect">
            <a:avLst/>
          </a:prstGeom>
          <a:noFill/>
          <a:ln>
            <a:noFill/>
            <a:prstDash val="lgDash"/>
          </a:ln>
        </p:spPr>
        <p:txBody>
          <a:bodyPr wrap="square" rtlCol="0">
            <a:spAutoFit/>
          </a:bodyPr>
          <a:lstStyle/>
          <a:p>
            <a:pPr marL="2540" indent="-2540" algn="l">
              <a:lnSpc>
                <a:spcPct val="130000"/>
              </a:lnSpc>
              <a:buClrTx/>
              <a:buSzTx/>
              <a:buFont typeface="Arial" panose="020B0604020202020204" pitchFamily="34" charset="0"/>
              <a:buNone/>
            </a:pPr>
            <a:endParaRPr lang="fr-FR" altLang="en-US" sz="2400" b="1" dirty="0">
              <a:gradFill>
                <a:gsLst>
                  <a:gs pos="0">
                    <a:srgbClr val="14CD68"/>
                  </a:gs>
                  <a:gs pos="100000">
                    <a:srgbClr val="035C7D"/>
                  </a:gs>
                </a:gsLst>
                <a:lin scaled="0"/>
              </a:gradFill>
              <a:latin typeface="Times New Roman" panose="02020603050405020304" charset="0"/>
              <a:cs typeface="Times New Roman" panose="02020603050405020304" charset="0"/>
            </a:endParaRPr>
          </a:p>
          <a:p>
            <a:pPr marL="342900" indent="-342900" algn="ctr">
              <a:lnSpc>
                <a:spcPct val="100000"/>
              </a:lnSpc>
              <a:buClrTx/>
              <a:buSzTx/>
              <a:buFont typeface="Wingdings" panose="05000000000000000000" charset="0"/>
              <a:buChar char="ü"/>
            </a:pPr>
            <a:r>
              <a:rPr lang="fr-FR" altLang="en-US" sz="2400" b="1" dirty="0">
                <a:gradFill>
                  <a:gsLst>
                    <a:gs pos="0">
                      <a:srgbClr val="E30000"/>
                    </a:gs>
                    <a:gs pos="100000">
                      <a:srgbClr val="760303"/>
                    </a:gs>
                  </a:gsLst>
                  <a:lin scaled="0"/>
                </a:gradFill>
                <a:latin typeface="Times New Roman" panose="02020603050405020304" charset="0"/>
                <a:cs typeface="Times New Roman" panose="02020603050405020304" charset="0"/>
              </a:rPr>
              <a:t>Focus group interviews</a:t>
            </a:r>
          </a:p>
          <a:p>
            <a:pPr indent="0" algn="ctr">
              <a:lnSpc>
                <a:spcPct val="100000"/>
              </a:lnSpc>
              <a:buClrTx/>
              <a:buSzTx/>
              <a:buFont typeface="Wingdings" panose="05000000000000000000" charset="0"/>
              <a:buNone/>
            </a:pPr>
            <a:endParaRPr lang="fr-FR" altLang="en-US" sz="2400" b="1" dirty="0">
              <a:gradFill>
                <a:gsLst>
                  <a:gs pos="0">
                    <a:srgbClr val="E30000"/>
                  </a:gs>
                  <a:gs pos="100000">
                    <a:srgbClr val="760303"/>
                  </a:gs>
                </a:gsLst>
                <a:lin scaled="0"/>
              </a:gra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r>
              <a:rPr lang="en-US" sz="2400" b="1" dirty="0">
                <a:latin typeface="Times New Roman" panose="02020603050405020304" charset="0"/>
                <a:cs typeface="Times New Roman" panose="02020603050405020304" charset="0"/>
                <a:sym typeface="+mn-ea"/>
              </a:rPr>
              <a:t>Discussion with </a:t>
            </a:r>
            <a:r>
              <a:rPr lang="en-US" sz="2400" b="1" dirty="0">
                <a:highlight>
                  <a:srgbClr val="00FF00"/>
                </a:highlight>
                <a:latin typeface="Times New Roman" panose="02020603050405020304" charset="0"/>
                <a:cs typeface="Times New Roman" panose="02020603050405020304" charset="0"/>
                <a:sym typeface="+mn-ea"/>
              </a:rPr>
              <a:t>selected groups</a:t>
            </a:r>
            <a:r>
              <a:rPr lang="en-US" sz="2400" b="1" dirty="0">
                <a:latin typeface="Times New Roman" panose="02020603050405020304" charset="0"/>
                <a:cs typeface="Times New Roman" panose="02020603050405020304" charset="0"/>
                <a:sym typeface="+mn-ea"/>
              </a:rPr>
              <a:t> that are familiar with pertinent issues is another technique that </a:t>
            </a:r>
            <a:r>
              <a:rPr lang="en-US" sz="2400" b="1" u="sng" dirty="0">
                <a:latin typeface="Times New Roman" panose="02020603050405020304" charset="0"/>
                <a:cs typeface="Times New Roman" panose="02020603050405020304" charset="0"/>
                <a:sym typeface="+mn-ea"/>
              </a:rPr>
              <a:t>can be used to explore issues and processes, and to clarify details and gather opinions</a:t>
            </a:r>
            <a:r>
              <a:rPr lang="en-US" sz="2400" b="1" dirty="0">
                <a:latin typeface="Times New Roman" panose="02020603050405020304" charset="0"/>
                <a:cs typeface="Times New Roman" panose="02020603050405020304" charset="0"/>
                <a:sym typeface="+mn-ea"/>
              </a:rPr>
              <a:t>, before designing a formal and structured survey. </a:t>
            </a:r>
          </a:p>
          <a:p>
            <a:pPr marL="342900" indent="-342900" algn="just">
              <a:lnSpc>
                <a:spcPct val="100000"/>
              </a:lnSpc>
              <a:buClrTx/>
              <a:buSzTx/>
              <a:buFont typeface="Wingdings" panose="05000000000000000000" charset="0"/>
              <a:buChar char="ü"/>
            </a:pPr>
            <a:r>
              <a:rPr lang="en-US" sz="2400" b="1" dirty="0">
                <a:latin typeface="Times New Roman" panose="02020603050405020304" charset="0"/>
                <a:cs typeface="Times New Roman" panose="02020603050405020304" charset="0"/>
                <a:sym typeface="+mn-ea"/>
              </a:rPr>
              <a:t>Focus groups </a:t>
            </a:r>
            <a:r>
              <a:rPr lang="en-US" sz="2400" b="1" dirty="0">
                <a:highlight>
                  <a:srgbClr val="FF00FF"/>
                </a:highlight>
                <a:latin typeface="Times New Roman" panose="02020603050405020304" charset="0"/>
                <a:cs typeface="Times New Roman" panose="02020603050405020304" charset="0"/>
                <a:sym typeface="+mn-ea"/>
              </a:rPr>
              <a:t>are particularly useful for assessing opinions of change</a:t>
            </a:r>
            <a:r>
              <a:rPr lang="en-US" sz="2400" b="1" dirty="0">
                <a:latin typeface="Times New Roman" panose="02020603050405020304" charset="0"/>
                <a:cs typeface="Times New Roman" panose="02020603050405020304" charset="0"/>
                <a:sym typeface="+mn-ea"/>
              </a:rPr>
              <a:t> and</a:t>
            </a:r>
            <a:r>
              <a:rPr lang="en-US" sz="2400" b="1" u="sng" dirty="0">
                <a:latin typeface="Times New Roman" panose="02020603050405020304" charset="0"/>
                <a:cs typeface="Times New Roman" panose="02020603050405020304" charset="0"/>
                <a:sym typeface="+mn-ea"/>
              </a:rPr>
              <a:t> the causes of change, and the quality of project services</a:t>
            </a:r>
            <a:r>
              <a:rPr lang="en-US" sz="2400" b="1" dirty="0">
                <a:latin typeface="Times New Roman" panose="02020603050405020304" charset="0"/>
                <a:cs typeface="Times New Roman" panose="02020603050405020304" charset="0"/>
                <a:sym typeface="+mn-ea"/>
              </a:rPr>
              <a:t>, and for identifying areas that need improvement.</a:t>
            </a:r>
            <a:endParaRPr lang="en-US" sz="24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400" b="1" dirty="0">
              <a:solidFill>
                <a:schemeClr val="tx1"/>
              </a:solidFill>
              <a:latin typeface="Times New Roman" panose="02020603050405020304" charset="0"/>
              <a:cs typeface="Times New Roman" panose="02020603050405020304" charset="0"/>
            </a:endParaRPr>
          </a:p>
          <a:p>
            <a:pPr indent="0" algn="just">
              <a:lnSpc>
                <a:spcPct val="100000"/>
              </a:lnSpc>
              <a:buClrTx/>
              <a:buSzTx/>
              <a:buFont typeface="Wingdings" panose="05000000000000000000" charset="0"/>
              <a:buNone/>
            </a:pPr>
            <a:endParaRPr lang="en-US" sz="2400" b="1" dirty="0">
              <a:gradFill>
                <a:gsLst>
                  <a:gs pos="0">
                    <a:srgbClr val="E30000"/>
                  </a:gs>
                  <a:gs pos="100000">
                    <a:srgbClr val="760303"/>
                  </a:gs>
                </a:gsLst>
                <a:lin scaled="0"/>
              </a:gra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654943" y="533330"/>
            <a:ext cx="3267424"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27257" y="351024"/>
            <a:ext cx="1923415" cy="521970"/>
          </a:xfrm>
          <a:prstGeom prst="rect">
            <a:avLst/>
          </a:prstGeom>
          <a:noFill/>
        </p:spPr>
        <p:txBody>
          <a:bodyPr wrap="none" rtlCol="0">
            <a:spAutoFit/>
          </a:bodyPr>
          <a:lstStyle/>
          <a:p>
            <a:pPr algn="ctr"/>
            <a:r>
              <a:rPr lang="fr-FR" altLang="en-US" sz="2800" dirty="0">
                <a:solidFill>
                  <a:schemeClr val="bg1"/>
                </a:solidFill>
                <a:latin typeface="Tajawal Medium" panose="00000600000000000000" pitchFamily="2" charset="-78"/>
                <a:cs typeface="Tajawal Medium" panose="00000600000000000000" pitchFamily="2" charset="-78"/>
                <a:sym typeface="+mn-ea"/>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23</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
        <p:nvSpPr>
          <p:cNvPr id="16" name="Zone de texte 15"/>
          <p:cNvSpPr txBox="1"/>
          <p:nvPr/>
        </p:nvSpPr>
        <p:spPr>
          <a:xfrm>
            <a:off x="154940" y="1123315"/>
            <a:ext cx="8360410" cy="6911340"/>
          </a:xfrm>
          <a:prstGeom prst="rect">
            <a:avLst/>
          </a:prstGeom>
          <a:noFill/>
          <a:ln>
            <a:noFill/>
            <a:prstDash val="lgDash"/>
          </a:ln>
        </p:spPr>
        <p:txBody>
          <a:bodyPr wrap="square" rtlCol="0">
            <a:spAutoFit/>
          </a:bodyPr>
          <a:lstStyle/>
          <a:p>
            <a:pPr marL="2540" indent="-2540" algn="l">
              <a:lnSpc>
                <a:spcPct val="130000"/>
              </a:lnSpc>
              <a:buClrTx/>
              <a:buSzTx/>
              <a:buFont typeface="Arial" panose="020B0604020202020204" pitchFamily="34" charset="0"/>
              <a:buNone/>
            </a:pPr>
            <a:endParaRPr lang="fr-FR" altLang="en-US" sz="2400" b="1" dirty="0">
              <a:gradFill>
                <a:gsLst>
                  <a:gs pos="0">
                    <a:srgbClr val="14CD68"/>
                  </a:gs>
                  <a:gs pos="100000">
                    <a:srgbClr val="035C7D"/>
                  </a:gs>
                </a:gsLst>
                <a:lin scaled="0"/>
              </a:gradFill>
              <a:latin typeface="Times New Roman" panose="02020603050405020304" charset="0"/>
              <a:cs typeface="Times New Roman" panose="02020603050405020304" charset="0"/>
            </a:endParaRPr>
          </a:p>
          <a:p>
            <a:pPr marL="342900" indent="-342900" algn="ctr">
              <a:lnSpc>
                <a:spcPct val="100000"/>
              </a:lnSpc>
              <a:buClrTx/>
              <a:buSzTx/>
              <a:buFont typeface="Wingdings" panose="05000000000000000000" charset="0"/>
              <a:buChar char="ü"/>
            </a:pPr>
            <a:r>
              <a:rPr lang="fr-FR" altLang="en-US" sz="2400" b="1" dirty="0">
                <a:gradFill>
                  <a:gsLst>
                    <a:gs pos="0">
                      <a:srgbClr val="E30000"/>
                    </a:gs>
                    <a:gs pos="100000">
                      <a:srgbClr val="760303"/>
                    </a:gs>
                  </a:gsLst>
                  <a:lin scaled="0"/>
                </a:gradFill>
                <a:latin typeface="Times New Roman" panose="02020603050405020304" charset="0"/>
                <a:cs typeface="Times New Roman" panose="02020603050405020304" charset="0"/>
              </a:rPr>
              <a:t>Key informant interviews</a:t>
            </a:r>
          </a:p>
          <a:p>
            <a:pPr indent="0" algn="ctr">
              <a:lnSpc>
                <a:spcPct val="100000"/>
              </a:lnSpc>
              <a:buClrTx/>
              <a:buSzTx/>
              <a:buFont typeface="Wingdings" panose="05000000000000000000" charset="0"/>
              <a:buNone/>
            </a:pPr>
            <a:endParaRPr lang="fr-FR" altLang="en-US" sz="2400" b="1" dirty="0">
              <a:gradFill>
                <a:gsLst>
                  <a:gs pos="0">
                    <a:srgbClr val="E30000"/>
                  </a:gs>
                  <a:gs pos="100000">
                    <a:srgbClr val="760303"/>
                  </a:gs>
                </a:gsLst>
                <a:lin scaled="0"/>
              </a:gra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r>
              <a:rPr lang="en-US" sz="2400" b="1" dirty="0">
                <a:solidFill>
                  <a:schemeClr val="tx1"/>
                </a:solidFill>
                <a:latin typeface="Times New Roman" panose="02020603050405020304" charset="0"/>
                <a:cs typeface="Times New Roman" panose="02020603050405020304" charset="0"/>
              </a:rPr>
              <a:t>Key informants can be </a:t>
            </a:r>
            <a:r>
              <a:rPr lang="en-US" sz="2400" b="1" dirty="0">
                <a:solidFill>
                  <a:schemeClr val="tx1"/>
                </a:solidFill>
                <a:highlight>
                  <a:srgbClr val="00FFFF"/>
                </a:highlight>
                <a:latin typeface="Times New Roman" panose="02020603050405020304" charset="0"/>
                <a:cs typeface="Times New Roman" panose="02020603050405020304" charset="0"/>
              </a:rPr>
              <a:t>an important source of information for project M&amp;E. </a:t>
            </a:r>
          </a:p>
          <a:p>
            <a:pPr marL="342900" indent="-342900" algn="just">
              <a:lnSpc>
                <a:spcPct val="100000"/>
              </a:lnSpc>
              <a:buClrTx/>
              <a:buSzTx/>
              <a:buFont typeface="Wingdings" panose="05000000000000000000" charset="0"/>
              <a:buChar char="ü"/>
            </a:pPr>
            <a:r>
              <a:rPr lang="fr-FR" altLang="en-US" sz="2400" b="1" dirty="0">
                <a:solidFill>
                  <a:schemeClr val="tx1"/>
                </a:solidFill>
                <a:latin typeface="Times New Roman" panose="02020603050405020304" charset="0"/>
                <a:cs typeface="Times New Roman" panose="02020603050405020304" charset="0"/>
              </a:rPr>
              <a:t>Q</a:t>
            </a:r>
            <a:r>
              <a:rPr lang="en-US" sz="2400" b="1" dirty="0" err="1">
                <a:solidFill>
                  <a:schemeClr val="tx1"/>
                </a:solidFill>
                <a:latin typeface="Times New Roman" panose="02020603050405020304" charset="0"/>
                <a:cs typeface="Times New Roman" panose="02020603050405020304" charset="0"/>
              </a:rPr>
              <a:t>uestioning</a:t>
            </a:r>
            <a:r>
              <a:rPr lang="en-US" sz="2400" b="1" dirty="0">
                <a:solidFill>
                  <a:schemeClr val="tx1"/>
                </a:solidFill>
                <a:latin typeface="Times New Roman" panose="02020603050405020304" charset="0"/>
                <a:cs typeface="Times New Roman" panose="02020603050405020304" charset="0"/>
              </a:rPr>
              <a:t> is generally </a:t>
            </a:r>
            <a:r>
              <a:rPr lang="en-US" sz="2400" b="1" u="sng" dirty="0">
                <a:solidFill>
                  <a:schemeClr val="tx1"/>
                </a:solidFill>
                <a:latin typeface="Times New Roman" panose="02020603050405020304" charset="0"/>
                <a:cs typeface="Times New Roman" panose="02020603050405020304" charset="0"/>
              </a:rPr>
              <a:t>semi-structured</a:t>
            </a:r>
            <a:r>
              <a:rPr lang="en-US" sz="2400" b="1" dirty="0">
                <a:solidFill>
                  <a:schemeClr val="tx1"/>
                </a:solidFill>
                <a:latin typeface="Times New Roman" panose="02020603050405020304" charset="0"/>
                <a:cs typeface="Times New Roman" panose="02020603050405020304" charset="0"/>
              </a:rPr>
              <a:t> and open-ended but can make use of structured close-ended questionnaires.</a:t>
            </a:r>
          </a:p>
          <a:p>
            <a:pPr marL="342900" indent="-342900" algn="just">
              <a:lnSpc>
                <a:spcPct val="100000"/>
              </a:lnSpc>
              <a:buClrTx/>
              <a:buSzTx/>
              <a:buFont typeface="Wingdings" panose="05000000000000000000" charset="0"/>
              <a:buChar char="ü"/>
            </a:pPr>
            <a:r>
              <a:rPr lang="en-US" sz="2400" b="1" dirty="0">
                <a:solidFill>
                  <a:schemeClr val="tx1"/>
                </a:solidFill>
                <a:latin typeface="Times New Roman" panose="02020603050405020304" charset="0"/>
                <a:cs typeface="Times New Roman" panose="02020603050405020304" charset="0"/>
              </a:rPr>
              <a:t>Key informants will be </a:t>
            </a:r>
            <a:r>
              <a:rPr lang="en-US" sz="2400" b="1" dirty="0">
                <a:solidFill>
                  <a:srgbClr val="0070C0"/>
                </a:solidFill>
                <a:latin typeface="Times New Roman" panose="02020603050405020304" charset="0"/>
                <a:cs typeface="Times New Roman" panose="02020603050405020304" charset="0"/>
              </a:rPr>
              <a:t>a small and purposively selected sample</a:t>
            </a:r>
            <a:r>
              <a:rPr lang="en-US" sz="2400" b="1" dirty="0">
                <a:solidFill>
                  <a:schemeClr val="tx1"/>
                </a:solidFill>
                <a:latin typeface="Times New Roman" panose="02020603050405020304" charset="0"/>
                <a:cs typeface="Times New Roman" panose="02020603050405020304" charset="0"/>
              </a:rPr>
              <a:t>, chosen because of their particular knowledge and position.</a:t>
            </a:r>
          </a:p>
          <a:p>
            <a:pPr marL="342900" indent="-342900" algn="just">
              <a:lnSpc>
                <a:spcPct val="100000"/>
              </a:lnSpc>
              <a:buClrTx/>
              <a:buSzTx/>
              <a:buFont typeface="Wingdings" panose="05000000000000000000" charset="0"/>
              <a:buChar char="ü"/>
            </a:pPr>
            <a:r>
              <a:rPr lang="en-US" sz="2400" b="1" dirty="0">
                <a:solidFill>
                  <a:schemeClr val="tx1"/>
                </a:solidFill>
                <a:latin typeface="Times New Roman" panose="02020603050405020304" charset="0"/>
                <a:cs typeface="Times New Roman" panose="02020603050405020304" charset="0"/>
              </a:rPr>
              <a:t> The selection of informants </a:t>
            </a:r>
            <a:r>
              <a:rPr lang="en-US" sz="2400" b="1" dirty="0">
                <a:solidFill>
                  <a:srgbClr val="00B050"/>
                </a:solidFill>
                <a:latin typeface="Times New Roman" panose="02020603050405020304" charset="0"/>
                <a:cs typeface="Times New Roman" panose="02020603050405020304" charset="0"/>
              </a:rPr>
              <a:t>should adequately represent possibly diverse viewpoints and concerns</a:t>
            </a:r>
            <a:r>
              <a:rPr lang="en-US" sz="2400" b="1" dirty="0">
                <a:solidFill>
                  <a:schemeClr val="tx1"/>
                </a:solidFill>
                <a:latin typeface="Times New Roman" panose="02020603050405020304" charset="0"/>
                <a:cs typeface="Times New Roman" panose="02020603050405020304" charset="0"/>
              </a:rPr>
              <a:t>, and should be sensitive to gender or other sources of bias</a:t>
            </a:r>
          </a:p>
          <a:p>
            <a:pPr indent="0" algn="just">
              <a:lnSpc>
                <a:spcPct val="100000"/>
              </a:lnSpc>
              <a:buClrTx/>
              <a:buSzTx/>
              <a:buFont typeface="Wingdings" panose="05000000000000000000" charset="0"/>
              <a:buNone/>
            </a:pPr>
            <a:endParaRPr lang="en-US" sz="2400" b="1" dirty="0">
              <a:gradFill>
                <a:gsLst>
                  <a:gs pos="0">
                    <a:srgbClr val="E30000"/>
                  </a:gs>
                  <a:gs pos="100000">
                    <a:srgbClr val="760303"/>
                  </a:gs>
                </a:gsLst>
                <a:lin scaled="0"/>
              </a:gra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654943" y="533330"/>
            <a:ext cx="3267424"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27257" y="351024"/>
            <a:ext cx="1923415" cy="521970"/>
          </a:xfrm>
          <a:prstGeom prst="rect">
            <a:avLst/>
          </a:prstGeom>
          <a:noFill/>
        </p:spPr>
        <p:txBody>
          <a:bodyPr wrap="none" rtlCol="0">
            <a:spAutoFit/>
          </a:bodyPr>
          <a:lstStyle/>
          <a:p>
            <a:pPr algn="ctr"/>
            <a:r>
              <a:rPr lang="fr-FR" altLang="en-US" sz="2800" dirty="0">
                <a:solidFill>
                  <a:schemeClr val="bg1"/>
                </a:solidFill>
                <a:latin typeface="Tajawal Medium" panose="00000600000000000000" pitchFamily="2" charset="-78"/>
                <a:cs typeface="Tajawal Medium" panose="00000600000000000000" pitchFamily="2" charset="-78"/>
                <a:sym typeface="+mn-ea"/>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24</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
        <p:nvSpPr>
          <p:cNvPr id="16" name="Zone de texte 15"/>
          <p:cNvSpPr txBox="1"/>
          <p:nvPr/>
        </p:nvSpPr>
        <p:spPr>
          <a:xfrm>
            <a:off x="181610" y="1176655"/>
            <a:ext cx="8360410" cy="5556885"/>
          </a:xfrm>
          <a:prstGeom prst="rect">
            <a:avLst/>
          </a:prstGeom>
          <a:noFill/>
          <a:ln>
            <a:noFill/>
            <a:prstDash val="lgDash"/>
          </a:ln>
        </p:spPr>
        <p:txBody>
          <a:bodyPr wrap="square" rtlCol="0">
            <a:spAutoFit/>
          </a:bodyPr>
          <a:lstStyle/>
          <a:p>
            <a:pPr marL="2540" indent="-2540" algn="l">
              <a:lnSpc>
                <a:spcPct val="130000"/>
              </a:lnSpc>
              <a:buClrTx/>
              <a:buSzTx/>
              <a:buFont typeface="Arial" panose="020B0604020202020204" pitchFamily="34" charset="0"/>
              <a:buNone/>
            </a:pPr>
            <a:endParaRPr lang="fr-FR" altLang="en-US" sz="2400" b="1" dirty="0">
              <a:gradFill>
                <a:gsLst>
                  <a:gs pos="0">
                    <a:srgbClr val="E30000"/>
                  </a:gs>
                  <a:gs pos="100000">
                    <a:srgbClr val="760303"/>
                  </a:gs>
                </a:gsLst>
                <a:lin scaled="0"/>
              </a:gradFill>
              <a:latin typeface="Times New Roman" panose="02020603050405020304" charset="0"/>
              <a:cs typeface="Times New Roman" panose="02020603050405020304" charset="0"/>
            </a:endParaRPr>
          </a:p>
          <a:p>
            <a:pPr marL="342900" indent="-342900" algn="ctr">
              <a:lnSpc>
                <a:spcPct val="100000"/>
              </a:lnSpc>
              <a:buClrTx/>
              <a:buSzTx/>
              <a:buFont typeface="Wingdings" panose="05000000000000000000" charset="0"/>
              <a:buChar char="ü"/>
            </a:pPr>
            <a:r>
              <a:rPr lang="fr-FR" altLang="en-US" sz="2400" b="1" dirty="0">
                <a:gradFill>
                  <a:gsLst>
                    <a:gs pos="0">
                      <a:srgbClr val="E30000"/>
                    </a:gs>
                    <a:gs pos="100000">
                      <a:srgbClr val="760303"/>
                    </a:gs>
                  </a:gsLst>
                  <a:lin scaled="0"/>
                </a:gradFill>
                <a:latin typeface="Times New Roman" panose="02020603050405020304" charset="0"/>
                <a:cs typeface="Times New Roman" panose="02020603050405020304" charset="0"/>
              </a:rPr>
              <a:t>Rapid </a:t>
            </a:r>
            <a:r>
              <a:rPr lang="fr-FR" altLang="en-US" sz="2400" b="1" dirty="0" err="1">
                <a:gradFill>
                  <a:gsLst>
                    <a:gs pos="0">
                      <a:srgbClr val="E30000"/>
                    </a:gs>
                    <a:gs pos="100000">
                      <a:srgbClr val="760303"/>
                    </a:gs>
                  </a:gsLst>
                  <a:lin scaled="0"/>
                </a:gradFill>
                <a:latin typeface="Times New Roman" panose="02020603050405020304" charset="0"/>
                <a:cs typeface="Times New Roman" panose="02020603050405020304" charset="0"/>
              </a:rPr>
              <a:t>Appraisal</a:t>
            </a:r>
            <a:r>
              <a:rPr lang="fr-FR" altLang="en-US" sz="2400" b="1" dirty="0">
                <a:gradFill>
                  <a:gsLst>
                    <a:gs pos="0">
                      <a:srgbClr val="E30000"/>
                    </a:gs>
                    <a:gs pos="100000">
                      <a:srgbClr val="760303"/>
                    </a:gs>
                  </a:gsLst>
                  <a:lin scaled="0"/>
                </a:gradFill>
                <a:latin typeface="Times New Roman" panose="02020603050405020304" charset="0"/>
                <a:cs typeface="Times New Roman" panose="02020603050405020304" charset="0"/>
              </a:rPr>
              <a:t> (RA)</a:t>
            </a:r>
          </a:p>
          <a:p>
            <a:pPr marL="342900" indent="-342900" algn="ctr">
              <a:lnSpc>
                <a:spcPct val="100000"/>
              </a:lnSpc>
              <a:buClrTx/>
              <a:buSzTx/>
              <a:buFont typeface="Wingdings" panose="05000000000000000000" charset="0"/>
              <a:buChar char="ü"/>
            </a:pPr>
            <a:endParaRPr lang="fr-FR" altLang="en-US" sz="2400" b="1" dirty="0">
              <a:gradFill>
                <a:gsLst>
                  <a:gs pos="0">
                    <a:srgbClr val="E30000"/>
                  </a:gs>
                  <a:gs pos="100000">
                    <a:srgbClr val="760303"/>
                  </a:gs>
                </a:gsLst>
                <a:lin scaled="0"/>
              </a:gra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Ø"/>
            </a:pPr>
            <a:r>
              <a:rPr lang="en-US" sz="2400" b="1" dirty="0">
                <a:solidFill>
                  <a:schemeClr val="tx1"/>
                </a:solidFill>
                <a:latin typeface="Times New Roman" panose="02020603050405020304" charset="0"/>
                <a:cs typeface="Times New Roman" panose="02020603050405020304" charset="0"/>
              </a:rPr>
              <a:t>RRA can be described as </a:t>
            </a:r>
            <a:r>
              <a:rPr lang="en-US" sz="2400" b="1" dirty="0">
                <a:solidFill>
                  <a:schemeClr val="tx1"/>
                </a:solidFill>
                <a:highlight>
                  <a:srgbClr val="FFFF00"/>
                </a:highlight>
                <a:latin typeface="Times New Roman" panose="02020603050405020304" charset="0"/>
                <a:cs typeface="Times New Roman" panose="02020603050405020304" charset="0"/>
              </a:rPr>
              <a:t>a systematic but semi-structured research activity </a:t>
            </a:r>
            <a:r>
              <a:rPr lang="en-US" sz="2400" b="1" dirty="0">
                <a:solidFill>
                  <a:schemeClr val="tx1"/>
                </a:solidFill>
                <a:latin typeface="Times New Roman" panose="02020603050405020304" charset="0"/>
                <a:cs typeface="Times New Roman" panose="02020603050405020304" charset="0"/>
              </a:rPr>
              <a:t>carried out by </a:t>
            </a:r>
            <a:r>
              <a:rPr lang="en-US" sz="2400" b="1" u="sng" dirty="0">
                <a:solidFill>
                  <a:schemeClr val="tx1"/>
                </a:solidFill>
                <a:latin typeface="Times New Roman" panose="02020603050405020304" charset="0"/>
                <a:cs typeface="Times New Roman" panose="02020603050405020304" charset="0"/>
              </a:rPr>
              <a:t>a multidisciplinary team over a relatively short period of time</a:t>
            </a:r>
            <a:r>
              <a:rPr lang="en-US" sz="2400" b="1" dirty="0">
                <a:solidFill>
                  <a:schemeClr val="tx1"/>
                </a:solidFill>
                <a:latin typeface="Times New Roman" panose="02020603050405020304" charset="0"/>
                <a:cs typeface="Times New Roman" panose="02020603050405020304" charset="0"/>
              </a:rPr>
              <a:t>.</a:t>
            </a:r>
          </a:p>
          <a:p>
            <a:pPr marL="342900" indent="-342900" algn="just">
              <a:lnSpc>
                <a:spcPct val="100000"/>
              </a:lnSpc>
              <a:buClrTx/>
              <a:buSzTx/>
              <a:buFont typeface="Wingdings" panose="05000000000000000000" charset="0"/>
              <a:buChar char="Ø"/>
            </a:pPr>
            <a:r>
              <a:rPr lang="en-US" sz="2400" b="1" dirty="0">
                <a:solidFill>
                  <a:schemeClr val="tx1"/>
                </a:solidFill>
                <a:latin typeface="Times New Roman" panose="02020603050405020304" charset="0"/>
                <a:cs typeface="Times New Roman" panose="02020603050405020304" charset="0"/>
              </a:rPr>
              <a:t> It can involve a range of informal data collection techniques such as semi-structured interviews, transect walks, mapping, and wealth and matrix ranking.</a:t>
            </a:r>
          </a:p>
          <a:p>
            <a:pPr marL="342900" indent="-342900" algn="just">
              <a:lnSpc>
                <a:spcPct val="100000"/>
              </a:lnSpc>
              <a:buClrTx/>
              <a:buSzTx/>
              <a:buFont typeface="Wingdings" panose="05000000000000000000" charset="0"/>
              <a:buChar char="Ø"/>
            </a:pPr>
            <a:r>
              <a:rPr lang="en-US" sz="2400" b="1" dirty="0">
                <a:solidFill>
                  <a:schemeClr val="tx1"/>
                </a:solidFill>
                <a:latin typeface="Times New Roman" panose="02020603050405020304" charset="0"/>
                <a:cs typeface="Times New Roman" panose="02020603050405020304" charset="0"/>
              </a:rPr>
              <a:t> It can be used as part of the project M&amp;E system, either at appraisal </a:t>
            </a:r>
            <a:r>
              <a:rPr lang="en-US" sz="2400" b="1" dirty="0">
                <a:solidFill>
                  <a:schemeClr val="tx1"/>
                </a:solidFill>
                <a:highlight>
                  <a:srgbClr val="00FFFF"/>
                </a:highlight>
                <a:latin typeface="Times New Roman" panose="02020603050405020304" charset="0"/>
                <a:cs typeface="Times New Roman" panose="02020603050405020304" charset="0"/>
              </a:rPr>
              <a:t>to gather baseline information and help improve project design</a:t>
            </a:r>
            <a:r>
              <a:rPr lang="fr-FR" altLang="en-US" sz="2400" b="1" dirty="0">
                <a:solidFill>
                  <a:schemeClr val="tx1"/>
                </a:solidFill>
                <a:highlight>
                  <a:srgbClr val="00FFFF"/>
                </a:highlight>
                <a:latin typeface="Times New Roman" panose="02020603050405020304" charset="0"/>
                <a:cs typeface="Times New Roman" panose="02020603050405020304" charset="0"/>
              </a:rPr>
              <a:t>.</a:t>
            </a: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654943" y="533330"/>
            <a:ext cx="3267424"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27257" y="351024"/>
            <a:ext cx="1923415" cy="521970"/>
          </a:xfrm>
          <a:prstGeom prst="rect">
            <a:avLst/>
          </a:prstGeom>
          <a:noFill/>
        </p:spPr>
        <p:txBody>
          <a:bodyPr wrap="none" rtlCol="0">
            <a:spAutoFit/>
          </a:bodyPr>
          <a:lstStyle/>
          <a:p>
            <a:pPr algn="ctr"/>
            <a:r>
              <a:rPr lang="fr-FR" altLang="en-US" sz="2800" dirty="0">
                <a:solidFill>
                  <a:schemeClr val="bg1"/>
                </a:solidFill>
                <a:latin typeface="Tajawal Medium" panose="00000600000000000000" pitchFamily="2" charset="-78"/>
                <a:cs typeface="Tajawal Medium" panose="00000600000000000000" pitchFamily="2" charset="-78"/>
                <a:sym typeface="+mn-ea"/>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25</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
        <p:nvSpPr>
          <p:cNvPr id="16" name="Zone de texte 15"/>
          <p:cNvSpPr txBox="1"/>
          <p:nvPr/>
        </p:nvSpPr>
        <p:spPr>
          <a:xfrm>
            <a:off x="154940" y="1123315"/>
            <a:ext cx="8360410" cy="5803265"/>
          </a:xfrm>
          <a:prstGeom prst="rect">
            <a:avLst/>
          </a:prstGeom>
          <a:noFill/>
          <a:ln>
            <a:noFill/>
            <a:prstDash val="lgDash"/>
          </a:ln>
        </p:spPr>
        <p:txBody>
          <a:bodyPr wrap="square" rtlCol="0">
            <a:spAutoFit/>
          </a:bodyPr>
          <a:lstStyle/>
          <a:p>
            <a:pPr marL="2540" indent="-2540" algn="l">
              <a:lnSpc>
                <a:spcPct val="130000"/>
              </a:lnSpc>
              <a:buClrTx/>
              <a:buSzTx/>
              <a:buFont typeface="Arial" panose="020B0604020202020204" pitchFamily="34" charset="0"/>
              <a:buNone/>
            </a:pPr>
            <a:endParaRPr lang="fr-FR" altLang="en-US" sz="2400" b="1" dirty="0">
              <a:gradFill>
                <a:gsLst>
                  <a:gs pos="0">
                    <a:srgbClr val="E30000"/>
                  </a:gs>
                  <a:gs pos="100000">
                    <a:srgbClr val="760303"/>
                  </a:gs>
                </a:gsLst>
                <a:lin scaled="0"/>
              </a:gradFill>
              <a:latin typeface="Times New Roman" panose="02020603050405020304" charset="0"/>
              <a:cs typeface="Times New Roman" panose="02020603050405020304" charset="0"/>
            </a:endParaRPr>
          </a:p>
          <a:p>
            <a:pPr marL="342900" indent="-342900" algn="ctr">
              <a:lnSpc>
                <a:spcPct val="100000"/>
              </a:lnSpc>
              <a:buClrTx/>
              <a:buSzTx/>
              <a:buFont typeface="Wingdings" panose="05000000000000000000" charset="0"/>
              <a:buChar char="ü"/>
            </a:pPr>
            <a:r>
              <a:rPr lang="fr-FR" altLang="en-US" sz="2400" b="1" dirty="0" err="1">
                <a:gradFill>
                  <a:gsLst>
                    <a:gs pos="0">
                      <a:srgbClr val="E30000"/>
                    </a:gs>
                    <a:gs pos="100000">
                      <a:srgbClr val="760303"/>
                    </a:gs>
                  </a:gsLst>
                  <a:lin scaled="0"/>
                </a:gradFill>
                <a:latin typeface="Times New Roman" panose="02020603050405020304" charset="0"/>
                <a:cs typeface="Times New Roman" panose="02020603050405020304" charset="0"/>
              </a:rPr>
              <a:t>Participatory</a:t>
            </a:r>
            <a:r>
              <a:rPr lang="fr-FR" altLang="en-US" sz="2400" b="1" dirty="0">
                <a:gradFill>
                  <a:gsLst>
                    <a:gs pos="0">
                      <a:srgbClr val="E30000"/>
                    </a:gs>
                    <a:gs pos="100000">
                      <a:srgbClr val="760303"/>
                    </a:gs>
                  </a:gsLst>
                  <a:lin scaled="0"/>
                </a:gradFill>
                <a:latin typeface="Times New Roman" panose="02020603050405020304" charset="0"/>
                <a:cs typeface="Times New Roman" panose="02020603050405020304" charset="0"/>
              </a:rPr>
              <a:t> </a:t>
            </a:r>
            <a:r>
              <a:rPr lang="fr-FR" altLang="en-US" sz="2400" b="1" dirty="0" err="1">
                <a:gradFill>
                  <a:gsLst>
                    <a:gs pos="0">
                      <a:srgbClr val="E30000"/>
                    </a:gs>
                    <a:gs pos="100000">
                      <a:srgbClr val="760303"/>
                    </a:gs>
                  </a:gsLst>
                  <a:lin scaled="0"/>
                </a:gradFill>
                <a:latin typeface="Times New Roman" panose="02020603050405020304" charset="0"/>
                <a:cs typeface="Times New Roman" panose="02020603050405020304" charset="0"/>
              </a:rPr>
              <a:t>Appraisal</a:t>
            </a:r>
            <a:r>
              <a:rPr lang="fr-FR" altLang="en-US" sz="2400" b="1" dirty="0">
                <a:gradFill>
                  <a:gsLst>
                    <a:gs pos="0">
                      <a:srgbClr val="E30000"/>
                    </a:gs>
                    <a:gs pos="100000">
                      <a:srgbClr val="760303"/>
                    </a:gs>
                  </a:gsLst>
                  <a:lin scaled="0"/>
                </a:gradFill>
                <a:latin typeface="Times New Roman" panose="02020603050405020304" charset="0"/>
                <a:cs typeface="Times New Roman" panose="02020603050405020304" charset="0"/>
              </a:rPr>
              <a:t> (PA)</a:t>
            </a:r>
          </a:p>
          <a:p>
            <a:pPr marL="342900" indent="-342900" algn="ctr">
              <a:lnSpc>
                <a:spcPct val="100000"/>
              </a:lnSpc>
              <a:buClrTx/>
              <a:buSzTx/>
              <a:buFont typeface="Wingdings" panose="05000000000000000000" charset="0"/>
              <a:buChar char="ü"/>
            </a:pPr>
            <a:endParaRPr lang="fr-FR" altLang="en-US" sz="2400" b="1" dirty="0">
              <a:gradFill>
                <a:gsLst>
                  <a:gs pos="0">
                    <a:srgbClr val="E30000"/>
                  </a:gs>
                  <a:gs pos="100000">
                    <a:srgbClr val="760303"/>
                  </a:gs>
                </a:gsLst>
                <a:lin scaled="0"/>
              </a:gra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Ø"/>
            </a:pPr>
            <a:r>
              <a:rPr lang="en-US" sz="2400" b="1" dirty="0">
                <a:solidFill>
                  <a:schemeClr val="tx1"/>
                </a:solidFill>
                <a:latin typeface="Times New Roman" panose="02020603050405020304" charset="0"/>
                <a:cs typeface="Times New Roman" panose="02020603050405020304" charset="0"/>
              </a:rPr>
              <a:t>PA uses </a:t>
            </a:r>
            <a:r>
              <a:rPr lang="en-US" sz="2400" b="1" dirty="0">
                <a:solidFill>
                  <a:schemeClr val="tx1"/>
                </a:solidFill>
                <a:highlight>
                  <a:srgbClr val="FF00FF"/>
                </a:highlight>
                <a:latin typeface="Times New Roman" panose="02020603050405020304" charset="0"/>
                <a:cs typeface="Times New Roman" panose="02020603050405020304" charset="0"/>
              </a:rPr>
              <a:t>a similar array of data collection methods to RRA </a:t>
            </a:r>
            <a:r>
              <a:rPr lang="en-US" sz="2400" b="1" dirty="0">
                <a:solidFill>
                  <a:schemeClr val="tx1"/>
                </a:solidFill>
                <a:latin typeface="Times New Roman" panose="02020603050405020304" charset="0"/>
                <a:cs typeface="Times New Roman" panose="02020603050405020304" charset="0"/>
              </a:rPr>
              <a:t>but places greater </a:t>
            </a:r>
            <a:r>
              <a:rPr lang="en-US" sz="2400" b="1" u="sng" dirty="0">
                <a:solidFill>
                  <a:schemeClr val="tx1"/>
                </a:solidFill>
                <a:latin typeface="Times New Roman" panose="02020603050405020304" charset="0"/>
                <a:cs typeface="Times New Roman" panose="02020603050405020304" charset="0"/>
              </a:rPr>
              <a:t>emphasis on the participation of local people</a:t>
            </a:r>
            <a:r>
              <a:rPr lang="en-US" sz="2400" b="1" dirty="0">
                <a:solidFill>
                  <a:schemeClr val="tx1"/>
                </a:solidFill>
                <a:latin typeface="Times New Roman" panose="02020603050405020304" charset="0"/>
                <a:cs typeface="Times New Roman" panose="02020603050405020304" charset="0"/>
              </a:rPr>
              <a:t> in </a:t>
            </a:r>
            <a:r>
              <a:rPr lang="en-US" sz="2400" b="1" dirty="0">
                <a:solidFill>
                  <a:schemeClr val="tx1"/>
                </a:solidFill>
                <a:highlight>
                  <a:srgbClr val="FFFF00"/>
                </a:highlight>
                <a:latin typeface="Times New Roman" panose="02020603050405020304" charset="0"/>
                <a:cs typeface="Times New Roman" panose="02020603050405020304" charset="0"/>
              </a:rPr>
              <a:t>identifying the issues to be investigated and in the collection and analysis of data</a:t>
            </a:r>
            <a:r>
              <a:rPr lang="en-US" sz="2400" b="1" dirty="0">
                <a:solidFill>
                  <a:schemeClr val="tx1"/>
                </a:solidFill>
                <a:latin typeface="Times New Roman" panose="02020603050405020304" charset="0"/>
                <a:cs typeface="Times New Roman" panose="02020603050405020304" charset="0"/>
              </a:rPr>
              <a:t>. </a:t>
            </a:r>
          </a:p>
          <a:p>
            <a:pPr indent="0" algn="just">
              <a:lnSpc>
                <a:spcPct val="100000"/>
              </a:lnSpc>
              <a:buClrTx/>
              <a:buSzTx/>
              <a:buFont typeface="Wingdings" panose="05000000000000000000" charset="0"/>
              <a:buNone/>
            </a:pPr>
            <a:endParaRPr lang="en-US" sz="2400" b="1" dirty="0">
              <a:solidFill>
                <a:schemeClr val="tx1"/>
              </a:solidFill>
              <a:latin typeface="Times New Roman" panose="02020603050405020304" charset="0"/>
              <a:cs typeface="Times New Roman" panose="02020603050405020304" charset="0"/>
            </a:endParaRPr>
          </a:p>
          <a:p>
            <a:pPr indent="0" algn="just">
              <a:lnSpc>
                <a:spcPct val="100000"/>
              </a:lnSpc>
              <a:buClrTx/>
              <a:buSzTx/>
              <a:buFont typeface="Wingdings" panose="05000000000000000000" charset="0"/>
              <a:buNone/>
            </a:pPr>
            <a:endParaRPr lang="en-US" sz="2400" b="1" dirty="0">
              <a:solidFill>
                <a:schemeClr val="tx1"/>
              </a:solidFill>
              <a:latin typeface="Times New Roman" panose="02020603050405020304" charset="0"/>
              <a:cs typeface="Times New Roman" panose="02020603050405020304" charset="0"/>
            </a:endParaRPr>
          </a:p>
          <a:p>
            <a:pPr marL="342900" indent="-342900" algn="ctr">
              <a:lnSpc>
                <a:spcPct val="100000"/>
              </a:lnSpc>
              <a:buClrTx/>
              <a:buSzTx/>
              <a:buFont typeface="Wingdings" panose="05000000000000000000" charset="0"/>
              <a:buChar char="Ø"/>
            </a:pPr>
            <a:r>
              <a:rPr lang="en-US" sz="2400" b="1" dirty="0">
                <a:solidFill>
                  <a:schemeClr val="tx1"/>
                </a:solidFill>
                <a:latin typeface="Times New Roman" panose="02020603050405020304" charset="0"/>
                <a:cs typeface="Times New Roman" panose="02020603050405020304" charset="0"/>
              </a:rPr>
              <a:t>Such approaches </a:t>
            </a:r>
            <a:r>
              <a:rPr lang="en-US" sz="2400" b="1" dirty="0">
                <a:solidFill>
                  <a:srgbClr val="C00000"/>
                </a:solidFill>
                <a:latin typeface="Times New Roman" panose="02020603050405020304" charset="0"/>
                <a:cs typeface="Times New Roman" panose="02020603050405020304" charset="0"/>
              </a:rPr>
              <a:t>should be integral to participatory approaches to project management and implementation</a:t>
            </a:r>
            <a:r>
              <a:rPr lang="en-US" sz="2400" b="1" dirty="0">
                <a:solidFill>
                  <a:schemeClr val="tx1"/>
                </a:solidFill>
                <a:latin typeface="Times New Roman" panose="02020603050405020304" charset="0"/>
                <a:cs typeface="Times New Roman" panose="02020603050405020304" charset="0"/>
              </a:rPr>
              <a:t>.</a:t>
            </a: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654943" y="533330"/>
            <a:ext cx="3267424"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27257" y="351024"/>
            <a:ext cx="1923415" cy="521970"/>
          </a:xfrm>
          <a:prstGeom prst="rect">
            <a:avLst/>
          </a:prstGeom>
          <a:noFill/>
        </p:spPr>
        <p:txBody>
          <a:bodyPr wrap="none" rtlCol="0">
            <a:spAutoFit/>
          </a:bodyPr>
          <a:lstStyle/>
          <a:p>
            <a:pPr algn="ctr"/>
            <a:r>
              <a:rPr lang="fr-FR" altLang="en-US" sz="2800" dirty="0">
                <a:solidFill>
                  <a:schemeClr val="bg1"/>
                </a:solidFill>
                <a:latin typeface="Tajawal Medium" panose="00000600000000000000" pitchFamily="2" charset="-78"/>
                <a:cs typeface="Tajawal Medium" panose="00000600000000000000" pitchFamily="2" charset="-78"/>
                <a:sym typeface="+mn-ea"/>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26</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
        <p:nvSpPr>
          <p:cNvPr id="16" name="Zone de texte 15"/>
          <p:cNvSpPr txBox="1"/>
          <p:nvPr/>
        </p:nvSpPr>
        <p:spPr>
          <a:xfrm>
            <a:off x="154940" y="923290"/>
            <a:ext cx="8360410" cy="4510405"/>
          </a:xfrm>
          <a:prstGeom prst="rect">
            <a:avLst/>
          </a:prstGeom>
          <a:noFill/>
          <a:ln>
            <a:noFill/>
            <a:prstDash val="lgDash"/>
          </a:ln>
        </p:spPr>
        <p:txBody>
          <a:bodyPr wrap="square" rtlCol="0">
            <a:spAutoFit/>
          </a:bodyPr>
          <a:lstStyle/>
          <a:p>
            <a:pPr marL="2540" indent="-2540" algn="ctr">
              <a:lnSpc>
                <a:spcPct val="130000"/>
              </a:lnSpc>
              <a:buClrTx/>
              <a:buSzTx/>
              <a:buFont typeface="Arial" panose="020B0604020202020204" pitchFamily="34" charset="0"/>
              <a:buNone/>
            </a:pPr>
            <a:r>
              <a:rPr lang="fr-FR" altLang="en-US" sz="2400" b="1" i="1">
                <a:gradFill>
                  <a:gsLst>
                    <a:gs pos="0">
                      <a:srgbClr val="007BD3"/>
                    </a:gs>
                    <a:gs pos="100000">
                      <a:srgbClr val="034373"/>
                    </a:gs>
                  </a:gsLst>
                  <a:lin scaled="0"/>
                </a:gradFill>
                <a:latin typeface="Times New Roman" panose="02020603050405020304" charset="0"/>
                <a:cs typeface="Times New Roman" panose="02020603050405020304" charset="0"/>
              </a:rPr>
              <a:t> </a:t>
            </a:r>
          </a:p>
          <a:p>
            <a:pPr marL="342900" indent="-342900" algn="ctr">
              <a:lnSpc>
                <a:spcPct val="100000"/>
              </a:lnSpc>
              <a:buClrTx/>
              <a:buSzTx/>
              <a:buFont typeface="Wingdings" panose="05000000000000000000" charset="0"/>
              <a:buChar char="ü"/>
            </a:pPr>
            <a:r>
              <a:rPr lang="fr-FR" altLang="en-US" sz="2400" b="1">
                <a:gradFill>
                  <a:gsLst>
                    <a:gs pos="0">
                      <a:srgbClr val="E30000"/>
                    </a:gs>
                    <a:gs pos="100000">
                      <a:srgbClr val="760303"/>
                    </a:gs>
                  </a:gsLst>
                  <a:lin scaled="0"/>
                </a:gradFill>
                <a:latin typeface="Times New Roman" panose="02020603050405020304" charset="0"/>
                <a:cs typeface="Times New Roman" panose="02020603050405020304" charset="0"/>
              </a:rPr>
              <a:t>Direct observation</a:t>
            </a:r>
          </a:p>
          <a:p>
            <a:pPr indent="0" algn="ctr">
              <a:lnSpc>
                <a:spcPct val="100000"/>
              </a:lnSpc>
              <a:buClrTx/>
              <a:buSzTx/>
              <a:buFont typeface="Wingdings" panose="05000000000000000000" charset="0"/>
              <a:buNone/>
            </a:pPr>
            <a:endParaRPr lang="en-US" sz="2400" b="1">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Ø"/>
            </a:pPr>
            <a:r>
              <a:rPr lang="en-US" sz="2400" b="1">
                <a:solidFill>
                  <a:schemeClr val="tx1"/>
                </a:solidFill>
                <a:latin typeface="Times New Roman" panose="02020603050405020304" charset="0"/>
                <a:cs typeface="Times New Roman" panose="02020603050405020304" charset="0"/>
              </a:rPr>
              <a:t>This method involves</a:t>
            </a:r>
            <a:r>
              <a:rPr lang="en-US" sz="2400" b="1">
                <a:solidFill>
                  <a:schemeClr val="tx1"/>
                </a:solidFill>
                <a:highlight>
                  <a:srgbClr val="FFFF00"/>
                </a:highlight>
                <a:latin typeface="Times New Roman" panose="02020603050405020304" charset="0"/>
                <a:cs typeface="Times New Roman" panose="02020603050405020304" charset="0"/>
              </a:rPr>
              <a:t> structured observation of an activity</a:t>
            </a:r>
            <a:r>
              <a:rPr lang="en-US" sz="2400" b="1">
                <a:solidFill>
                  <a:schemeClr val="tx1"/>
                </a:solidFill>
                <a:latin typeface="Times New Roman" panose="02020603050405020304" charset="0"/>
                <a:cs typeface="Times New Roman" panose="02020603050405020304" charset="0"/>
              </a:rPr>
              <a:t>, </a:t>
            </a:r>
            <a:r>
              <a:rPr lang="en-US" sz="2400" b="1">
                <a:solidFill>
                  <a:schemeClr val="tx1"/>
                </a:solidFill>
                <a:highlight>
                  <a:srgbClr val="FFFF00"/>
                </a:highlight>
                <a:latin typeface="Times New Roman" panose="02020603050405020304" charset="0"/>
                <a:cs typeface="Times New Roman" panose="02020603050405020304" charset="0"/>
              </a:rPr>
              <a:t>behaviour, relationship, phenomenon, network, or process </a:t>
            </a:r>
            <a:r>
              <a:rPr lang="en-US" sz="2400" b="1">
                <a:solidFill>
                  <a:schemeClr val="tx1"/>
                </a:solidFill>
                <a:latin typeface="Times New Roman" panose="02020603050405020304" charset="0"/>
                <a:cs typeface="Times New Roman" panose="02020603050405020304" charset="0"/>
              </a:rPr>
              <a:t>in the field. </a:t>
            </a:r>
          </a:p>
          <a:p>
            <a:pPr marL="342900" indent="-342900" algn="just">
              <a:lnSpc>
                <a:spcPct val="100000"/>
              </a:lnSpc>
              <a:buClrTx/>
              <a:buSzTx/>
              <a:buFont typeface="Wingdings" panose="05000000000000000000" charset="0"/>
              <a:buChar char="Ø"/>
            </a:pPr>
            <a:r>
              <a:rPr lang="en-US" sz="2400" b="1">
                <a:solidFill>
                  <a:schemeClr val="tx1"/>
                </a:solidFill>
                <a:latin typeface="Times New Roman" panose="02020603050405020304" charset="0"/>
                <a:cs typeface="Times New Roman" panose="02020603050405020304" charset="0"/>
              </a:rPr>
              <a:t>It can be used </a:t>
            </a:r>
            <a:r>
              <a:rPr lang="en-US" sz="2400" b="1" u="sng">
                <a:solidFill>
                  <a:schemeClr val="tx1"/>
                </a:solidFill>
                <a:latin typeface="Times New Roman" panose="02020603050405020304" charset="0"/>
                <a:cs typeface="Times New Roman" panose="02020603050405020304" charset="0"/>
              </a:rPr>
              <a:t>to understand the context in which M&amp;E data are collected, and help explain M&amp;E results</a:t>
            </a:r>
            <a:r>
              <a:rPr lang="en-US" sz="2400" b="1">
                <a:solidFill>
                  <a:schemeClr val="tx1"/>
                </a:solidFill>
                <a:latin typeface="Times New Roman" panose="02020603050405020304" charset="0"/>
                <a:cs typeface="Times New Roman" panose="02020603050405020304" charset="0"/>
              </a:rPr>
              <a:t>.</a:t>
            </a:r>
          </a:p>
          <a:p>
            <a:pPr marL="342900" indent="-342900" algn="just">
              <a:lnSpc>
                <a:spcPct val="100000"/>
              </a:lnSpc>
              <a:buClrTx/>
              <a:buSzTx/>
              <a:buFont typeface="Wingdings" panose="05000000000000000000" charset="0"/>
              <a:buChar char="Ø"/>
            </a:pPr>
            <a:r>
              <a:rPr lang="en-US" sz="2400" b="1">
                <a:solidFill>
                  <a:schemeClr val="tx1"/>
                </a:solidFill>
                <a:latin typeface="Times New Roman" panose="02020603050405020304" charset="0"/>
                <a:cs typeface="Times New Roman" panose="02020603050405020304" charset="0"/>
              </a:rPr>
              <a:t>Phenomena and processes can be studied in their natural setting and a holistic understanding gained.</a:t>
            </a:r>
            <a:endParaRPr lang="en-US" sz="2000" b="1">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a:solidFill>
                <a:schemeClr val="tx1"/>
              </a:solidFill>
              <a:latin typeface="Times New Roman" panose="02020603050405020304" charset="0"/>
              <a:cs typeface="Times New Roman" panose="02020603050405020304"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725" y="5903314"/>
            <a:ext cx="1222425" cy="1096206"/>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4"/>
          <p:cNvPicPr>
            <a:picLocks noChangeAspect="1"/>
          </p:cNvPicPr>
          <p:nvPr/>
        </p:nvPicPr>
        <p:blipFill>
          <a:blip r:embed="rId5"/>
          <a:stretch>
            <a:fillRect/>
          </a:stretch>
        </p:blipFill>
        <p:spPr>
          <a:xfrm>
            <a:off x="9575165" y="367030"/>
            <a:ext cx="2347595" cy="5896610"/>
          </a:xfrm>
          <a:prstGeom prst="rect">
            <a:avLst/>
          </a:prstGeom>
        </p:spPr>
      </p:pic>
      <p:pic>
        <p:nvPicPr>
          <p:cNvPr id="11" name="Picture 5"/>
          <p:cNvPicPr>
            <a:picLocks noChangeAspect="1"/>
          </p:cNvPicPr>
          <p:nvPr/>
        </p:nvPicPr>
        <p:blipFill>
          <a:blip r:embed="rId6"/>
          <a:stretch>
            <a:fillRect/>
          </a:stretch>
        </p:blipFill>
        <p:spPr>
          <a:xfrm>
            <a:off x="-108036" y="-102235"/>
            <a:ext cx="9533101" cy="1610200"/>
          </a:xfrm>
          <a:prstGeom prst="rect">
            <a:avLst/>
          </a:prstGeom>
        </p:spPr>
      </p:pic>
      <p:sp>
        <p:nvSpPr>
          <p:cNvPr id="118" name="Zone de texte 117"/>
          <p:cNvSpPr txBox="1"/>
          <p:nvPr/>
        </p:nvSpPr>
        <p:spPr>
          <a:xfrm>
            <a:off x="53975" y="1555115"/>
            <a:ext cx="9401175" cy="4964430"/>
          </a:xfrm>
          <a:prstGeom prst="rect">
            <a:avLst/>
          </a:prstGeom>
          <a:noFill/>
          <a:ln w="9525">
            <a:noFill/>
          </a:ln>
        </p:spPr>
        <p:txBody>
          <a:bodyPr wrap="square">
            <a:spAutoFit/>
          </a:bodyPr>
          <a:lstStyle/>
          <a:p>
            <a:pPr marL="342900" indent="-342900" algn="ctr">
              <a:lnSpc>
                <a:spcPct val="100000"/>
              </a:lnSpc>
              <a:buClrTx/>
              <a:buSzTx/>
              <a:buFont typeface="Wingdings" panose="05000000000000000000" charset="0"/>
              <a:buChar char="ü"/>
            </a:pPr>
            <a:r>
              <a:rPr lang="fr-FR" altLang="en-US" sz="2400" b="1">
                <a:gradFill>
                  <a:gsLst>
                    <a:gs pos="0">
                      <a:srgbClr val="E30000"/>
                    </a:gs>
                    <a:gs pos="100000">
                      <a:srgbClr val="760303"/>
                    </a:gs>
                  </a:gsLst>
                  <a:lin scaled="0"/>
                </a:gradFill>
                <a:latin typeface="Times New Roman" panose="02020603050405020304" charset="0"/>
                <a:cs typeface="Times New Roman" panose="02020603050405020304" charset="0"/>
              </a:rPr>
              <a:t>Written documents analysis and review of programme records</a:t>
            </a:r>
          </a:p>
          <a:p>
            <a:pPr indent="0" algn="ctr">
              <a:lnSpc>
                <a:spcPct val="100000"/>
              </a:lnSpc>
              <a:buClrTx/>
              <a:buSzTx/>
              <a:buFont typeface="Wingdings" panose="05000000000000000000" charset="0"/>
              <a:buNone/>
            </a:pPr>
            <a:endParaRPr lang="fr-FR" altLang="en-US" sz="2400" b="1">
              <a:gradFill>
                <a:gsLst>
                  <a:gs pos="0">
                    <a:srgbClr val="E30000"/>
                  </a:gs>
                  <a:gs pos="100000">
                    <a:srgbClr val="760303"/>
                  </a:gs>
                </a:gsLst>
                <a:lin scaled="0"/>
              </a:gradFill>
              <a:latin typeface="Times New Roman" panose="02020603050405020304" charset="0"/>
              <a:cs typeface="Times New Roman" panose="02020603050405020304" charset="0"/>
            </a:endParaRPr>
          </a:p>
          <a:p>
            <a:pPr marL="342900" indent="-342900" algn="just">
              <a:lnSpc>
                <a:spcPct val="140000"/>
              </a:lnSpc>
              <a:buFont typeface="Wingdings" panose="05000000000000000000" charset="0"/>
              <a:buChar char="Ø"/>
            </a:pPr>
            <a:r>
              <a:rPr lang="en-US" sz="2400" b="1">
                <a:latin typeface="Times New Roman" panose="02020603050405020304" charset="0"/>
                <a:cs typeface="Times New Roman" panose="02020603050405020304" charset="0"/>
              </a:rPr>
              <a:t>This method involves </a:t>
            </a:r>
            <a:r>
              <a:rPr lang="en-US" sz="2400" b="1">
                <a:highlight>
                  <a:srgbClr val="FFFF00"/>
                </a:highlight>
                <a:latin typeface="Times New Roman" panose="02020603050405020304" charset="0"/>
                <a:cs typeface="Times New Roman" panose="02020603050405020304" charset="0"/>
              </a:rPr>
              <a:t>reviewing project documents and records such as administrative databases, training materials, correspondence and routine progress reports</a:t>
            </a:r>
            <a:r>
              <a:rPr lang="en-US" sz="2400" b="1">
                <a:latin typeface="Times New Roman" panose="02020603050405020304" charset="0"/>
                <a:cs typeface="Times New Roman" panose="02020603050405020304" charset="0"/>
              </a:rPr>
              <a:t>. </a:t>
            </a:r>
          </a:p>
          <a:p>
            <a:pPr indent="0" algn="just">
              <a:lnSpc>
                <a:spcPct val="140000"/>
              </a:lnSpc>
              <a:buFont typeface="Wingdings" panose="05000000000000000000" charset="0"/>
              <a:buNone/>
            </a:pPr>
            <a:endParaRPr lang="en-US" sz="2400" b="1">
              <a:latin typeface="Times New Roman" panose="02020603050405020304" charset="0"/>
              <a:cs typeface="Times New Roman" panose="02020603050405020304" charset="0"/>
            </a:endParaRPr>
          </a:p>
          <a:p>
            <a:pPr marL="342900" indent="-342900" algn="ctr">
              <a:lnSpc>
                <a:spcPct val="140000"/>
              </a:lnSpc>
              <a:buFont typeface="Wingdings" panose="05000000000000000000" charset="0"/>
              <a:buChar char="Ø"/>
            </a:pPr>
            <a:r>
              <a:rPr lang="en-US" sz="2400" b="1">
                <a:latin typeface="Times New Roman" panose="02020603050405020304" charset="0"/>
                <a:cs typeface="Times New Roman" panose="02020603050405020304" charset="0"/>
              </a:rPr>
              <a:t>It can be</a:t>
            </a:r>
            <a:r>
              <a:rPr lang="en-US" sz="2400" b="1" u="sng">
                <a:latin typeface="Times New Roman" panose="02020603050405020304" charset="0"/>
                <a:cs typeface="Times New Roman" panose="02020603050405020304" charset="0"/>
              </a:rPr>
              <a:t> very useful</a:t>
            </a:r>
            <a:r>
              <a:rPr lang="en-US" sz="2400" b="1">
                <a:latin typeface="Times New Roman" panose="02020603050405020304" charset="0"/>
                <a:cs typeface="Times New Roman" panose="02020603050405020304" charset="0"/>
              </a:rPr>
              <a:t> </a:t>
            </a:r>
            <a:r>
              <a:rPr lang="en-US" sz="2400" b="1" i="1">
                <a:solidFill>
                  <a:schemeClr val="accent5"/>
                </a:solidFill>
                <a:latin typeface="Times New Roman" panose="02020603050405020304" charset="0"/>
                <a:cs typeface="Times New Roman" panose="02020603050405020304" charset="0"/>
              </a:rPr>
              <a:t>in identifying issues to investigate further and provide evidence of action, change, and impact, to support respondents’ perceptions.</a:t>
            </a:r>
            <a:r>
              <a:rPr lang="en-US" sz="2400" b="1">
                <a:solidFill>
                  <a:srgbClr val="C00000"/>
                </a:solidFill>
                <a:latin typeface="Times New Roman" panose="02020603050405020304" charset="0"/>
                <a:cs typeface="Times New Roman" panose="02020603050405020304" charset="0"/>
              </a:rPr>
              <a:t> </a:t>
            </a:r>
            <a:endParaRPr lang="en-US" sz="2400" b="1">
              <a:latin typeface="Times New Roman" panose="02020603050405020304" charset="0"/>
              <a:cs typeface="Times New Roman" panose="02020603050405020304" charset="0"/>
            </a:endParaRPr>
          </a:p>
          <a:p>
            <a:pPr indent="0" algn="just">
              <a:lnSpc>
                <a:spcPct val="140000"/>
              </a:lnSpc>
              <a:buFont typeface="Wingdings" panose="05000000000000000000" charset="0"/>
              <a:buNone/>
            </a:pPr>
            <a:endParaRPr lang="en-US" sz="2400" b="1">
              <a:latin typeface="Times New Roman" panose="02020603050405020304" charset="0"/>
              <a:cs typeface="Times New Roman" panose="02020603050405020304" charset="0"/>
            </a:endParaRPr>
          </a:p>
        </p:txBody>
      </p:sp>
      <p:sp>
        <p:nvSpPr>
          <p:cNvPr id="2" name="TextBox 7"/>
          <p:cNvSpPr txBox="1"/>
          <p:nvPr/>
        </p:nvSpPr>
        <p:spPr>
          <a:xfrm>
            <a:off x="52657" y="368169"/>
            <a:ext cx="1923415" cy="521970"/>
          </a:xfrm>
          <a:prstGeom prst="rect">
            <a:avLst/>
          </a:prstGeom>
          <a:noFill/>
        </p:spPr>
        <p:txBody>
          <a:bodyPr wrap="none" rtlCol="0">
            <a:spAutoFit/>
          </a:bodyPr>
          <a:lstStyle/>
          <a:p>
            <a:pPr algn="ctr"/>
            <a:r>
              <a:rPr lang="fr-FR" altLang="en-US" sz="2800" dirty="0">
                <a:solidFill>
                  <a:schemeClr val="bg1"/>
                </a:solidFill>
                <a:latin typeface="Tajawal Medium" panose="00000600000000000000" pitchFamily="2" charset="-78"/>
                <a:cs typeface="Tajawal Medium" panose="00000600000000000000" pitchFamily="2" charset="-78"/>
                <a:sym typeface="+mn-ea"/>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725" y="5903314"/>
            <a:ext cx="1222425" cy="1096206"/>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4"/>
          <p:cNvPicPr>
            <a:picLocks noChangeAspect="1"/>
          </p:cNvPicPr>
          <p:nvPr/>
        </p:nvPicPr>
        <p:blipFill>
          <a:blip r:embed="rId5"/>
          <a:stretch>
            <a:fillRect/>
          </a:stretch>
        </p:blipFill>
        <p:spPr>
          <a:xfrm>
            <a:off x="9575165" y="367030"/>
            <a:ext cx="2347595" cy="5896610"/>
          </a:xfrm>
          <a:prstGeom prst="rect">
            <a:avLst/>
          </a:prstGeom>
        </p:spPr>
      </p:pic>
      <p:pic>
        <p:nvPicPr>
          <p:cNvPr id="11" name="Picture 5"/>
          <p:cNvPicPr>
            <a:picLocks noChangeAspect="1"/>
          </p:cNvPicPr>
          <p:nvPr/>
        </p:nvPicPr>
        <p:blipFill>
          <a:blip r:embed="rId6"/>
          <a:stretch>
            <a:fillRect/>
          </a:stretch>
        </p:blipFill>
        <p:spPr>
          <a:xfrm>
            <a:off x="-108036" y="-102235"/>
            <a:ext cx="9533101" cy="1610200"/>
          </a:xfrm>
          <a:prstGeom prst="rect">
            <a:avLst/>
          </a:prstGeom>
        </p:spPr>
      </p:pic>
      <p:sp>
        <p:nvSpPr>
          <p:cNvPr id="118" name="Zone de texte 117"/>
          <p:cNvSpPr txBox="1"/>
          <p:nvPr/>
        </p:nvSpPr>
        <p:spPr>
          <a:xfrm>
            <a:off x="53975" y="1555115"/>
            <a:ext cx="9401175" cy="4817110"/>
          </a:xfrm>
          <a:prstGeom prst="rect">
            <a:avLst/>
          </a:prstGeom>
          <a:noFill/>
          <a:ln w="9525">
            <a:noFill/>
          </a:ln>
        </p:spPr>
        <p:txBody>
          <a:bodyPr wrap="square">
            <a:spAutoFit/>
          </a:bodyPr>
          <a:lstStyle/>
          <a:p>
            <a:pPr marL="457835" indent="-457835" algn="ctr">
              <a:lnSpc>
                <a:spcPct val="100000"/>
              </a:lnSpc>
              <a:buClrTx/>
              <a:buSzTx/>
              <a:buFontTx/>
              <a:buNone/>
            </a:pPr>
            <a:r>
              <a:rPr lang="fr-FR" altLang="en-US" sz="2400" b="1">
                <a:solidFill>
                  <a:srgbClr val="00B0F0"/>
                </a:solidFill>
                <a:latin typeface="Times New Roman" panose="02020603050405020304" charset="0"/>
                <a:cs typeface="Times New Roman" panose="02020603050405020304" charset="0"/>
              </a:rPr>
              <a:t>(4)Where applicable, building on data collection with an evaluation framework and methodology capable of establishing causation (attribution).</a:t>
            </a:r>
          </a:p>
          <a:p>
            <a:pPr indent="0" algn="just">
              <a:lnSpc>
                <a:spcPct val="140000"/>
              </a:lnSpc>
              <a:buFont typeface="Wingdings" panose="05000000000000000000" charset="0"/>
              <a:buNone/>
            </a:pPr>
            <a:endParaRPr lang="en-US" sz="2400" b="1">
              <a:latin typeface="Times New Roman" panose="02020603050405020304" charset="0"/>
              <a:cs typeface="Times New Roman" panose="02020603050405020304" charset="0"/>
            </a:endParaRPr>
          </a:p>
          <a:p>
            <a:pPr indent="0" algn="just">
              <a:lnSpc>
                <a:spcPct val="140000"/>
              </a:lnSpc>
              <a:buFont typeface="Wingdings" panose="05000000000000000000" charset="0"/>
              <a:buNone/>
            </a:pPr>
            <a:endParaRPr lang="en-US" sz="2400" b="1">
              <a:latin typeface="Times New Roman" panose="02020603050405020304" charset="0"/>
              <a:cs typeface="Times New Roman" panose="02020603050405020304" charset="0"/>
            </a:endParaRPr>
          </a:p>
          <a:p>
            <a:pPr indent="0" algn="just">
              <a:lnSpc>
                <a:spcPct val="140000"/>
              </a:lnSpc>
              <a:buFont typeface="Wingdings" panose="05000000000000000000" charset="0"/>
              <a:buNone/>
            </a:pPr>
            <a:endParaRPr lang="en-US" sz="2400" b="1">
              <a:latin typeface="Times New Roman" panose="02020603050405020304" charset="0"/>
              <a:cs typeface="Times New Roman" panose="02020603050405020304" charset="0"/>
            </a:endParaRPr>
          </a:p>
          <a:p>
            <a:pPr indent="0" algn="just">
              <a:lnSpc>
                <a:spcPct val="140000"/>
              </a:lnSpc>
              <a:buFont typeface="Wingdings" panose="05000000000000000000" charset="0"/>
              <a:buNone/>
            </a:pPr>
            <a:endParaRPr lang="en-US" sz="2400" b="1">
              <a:latin typeface="Times New Roman" panose="02020603050405020304" charset="0"/>
              <a:cs typeface="Times New Roman" panose="02020603050405020304" charset="0"/>
            </a:endParaRPr>
          </a:p>
          <a:p>
            <a:pPr marL="342900" indent="-342900" algn="ctr">
              <a:lnSpc>
                <a:spcPct val="140000"/>
              </a:lnSpc>
              <a:buFont typeface="Wingdings" panose="05000000000000000000" charset="0"/>
              <a:buChar char="Ø"/>
            </a:pPr>
            <a:r>
              <a:rPr lang="en-US" sz="2400" b="1">
                <a:gradFill>
                  <a:gsLst>
                    <a:gs pos="0">
                      <a:srgbClr val="14CD68"/>
                    </a:gs>
                    <a:gs pos="100000">
                      <a:srgbClr val="0B6E38"/>
                    </a:gs>
                  </a:gsLst>
                  <a:lin scaled="0"/>
                </a:gradFill>
                <a:latin typeface="Times New Roman" panose="02020603050405020304" charset="0"/>
                <a:cs typeface="Times New Roman" panose="02020603050405020304" charset="0"/>
                <a:sym typeface="+mn-ea"/>
              </a:rPr>
              <a:t>As a continuously available mode of analysis for project managers ongoing evaluation can be used to address the following key questions</a:t>
            </a:r>
            <a:r>
              <a:rPr lang="fr-FR" altLang="en-US" sz="2400" b="1">
                <a:gradFill>
                  <a:gsLst>
                    <a:gs pos="0">
                      <a:srgbClr val="14CD68"/>
                    </a:gs>
                    <a:gs pos="100000">
                      <a:srgbClr val="0B6E38"/>
                    </a:gs>
                  </a:gsLst>
                  <a:lin scaled="0"/>
                </a:gradFill>
                <a:latin typeface="Times New Roman" panose="02020603050405020304" charset="0"/>
                <a:cs typeface="Times New Roman" panose="02020603050405020304" charset="0"/>
                <a:sym typeface="+mn-ea"/>
              </a:rPr>
              <a:t>:</a:t>
            </a:r>
          </a:p>
        </p:txBody>
      </p:sp>
      <p:sp>
        <p:nvSpPr>
          <p:cNvPr id="2" name="TextBox 7"/>
          <p:cNvSpPr txBox="1"/>
          <p:nvPr/>
        </p:nvSpPr>
        <p:spPr>
          <a:xfrm>
            <a:off x="52657" y="368169"/>
            <a:ext cx="1923415" cy="521970"/>
          </a:xfrm>
          <a:prstGeom prst="rect">
            <a:avLst/>
          </a:prstGeom>
          <a:noFill/>
        </p:spPr>
        <p:txBody>
          <a:bodyPr wrap="none" rtlCol="0">
            <a:spAutoFit/>
          </a:bodyPr>
          <a:lstStyle/>
          <a:p>
            <a:pPr algn="ctr"/>
            <a:r>
              <a:rPr lang="fr-FR" altLang="en-US" sz="2800" dirty="0">
                <a:solidFill>
                  <a:schemeClr val="bg1"/>
                </a:solidFill>
                <a:latin typeface="Tajawal Medium" panose="00000600000000000000" pitchFamily="2" charset="-78"/>
                <a:cs typeface="Tajawal Medium" panose="00000600000000000000" pitchFamily="2" charset="-78"/>
                <a:sym typeface="+mn-ea"/>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
        <p:nvSpPr>
          <p:cNvPr id="4" name="Double flèche verticale 3"/>
          <p:cNvSpPr/>
          <p:nvPr/>
        </p:nvSpPr>
        <p:spPr>
          <a:xfrm>
            <a:off x="4715510" y="2877820"/>
            <a:ext cx="581660" cy="1880235"/>
          </a:xfrm>
          <a:prstGeom prst="upDown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fr-FR" alt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a:stretch>
            <a:fillRect/>
          </a:stretch>
        </p:blipFill>
        <p:spPr>
          <a:xfrm>
            <a:off x="9833969" y="-27434"/>
            <a:ext cx="2483250" cy="6912868"/>
          </a:xfrm>
          <a:prstGeom prst="rect">
            <a:avLst/>
          </a:prstGeom>
        </p:spPr>
      </p:pic>
      <p:pic>
        <p:nvPicPr>
          <p:cNvPr id="10" name="Picture 4"/>
          <p:cNvPicPr>
            <a:picLocks noChangeAspect="1"/>
          </p:cNvPicPr>
          <p:nvPr/>
        </p:nvPicPr>
        <p:blipFill>
          <a:blip r:embed="rId4"/>
          <a:stretch>
            <a:fillRect/>
          </a:stretch>
        </p:blipFill>
        <p:spPr>
          <a:xfrm>
            <a:off x="9575165" y="367030"/>
            <a:ext cx="2347595" cy="5896610"/>
          </a:xfrm>
          <a:prstGeom prst="rect">
            <a:avLst/>
          </a:prstGeom>
        </p:spPr>
      </p:pic>
      <p:pic>
        <p:nvPicPr>
          <p:cNvPr id="11" name="Picture 5"/>
          <p:cNvPicPr>
            <a:picLocks noChangeAspect="1"/>
          </p:cNvPicPr>
          <p:nvPr/>
        </p:nvPicPr>
        <p:blipFill>
          <a:blip r:embed="rId5"/>
          <a:stretch>
            <a:fillRect/>
          </a:stretch>
        </p:blipFill>
        <p:spPr>
          <a:xfrm>
            <a:off x="-108036" y="-102235"/>
            <a:ext cx="9533101" cy="1610200"/>
          </a:xfrm>
          <a:prstGeom prst="rect">
            <a:avLst/>
          </a:prstGeom>
        </p:spPr>
      </p:pic>
      <p:sp>
        <p:nvSpPr>
          <p:cNvPr id="118" name="Zone de texte 117"/>
          <p:cNvSpPr txBox="1"/>
          <p:nvPr/>
        </p:nvSpPr>
        <p:spPr>
          <a:xfrm>
            <a:off x="113030" y="1245870"/>
            <a:ext cx="9372600" cy="5777230"/>
          </a:xfrm>
          <a:prstGeom prst="rect">
            <a:avLst/>
          </a:prstGeom>
          <a:noFill/>
          <a:ln w="9525">
            <a:noFill/>
          </a:ln>
        </p:spPr>
        <p:txBody>
          <a:bodyPr wrap="square">
            <a:spAutoFit/>
          </a:bodyPr>
          <a:lstStyle/>
          <a:p>
            <a:pPr indent="0" algn="ctr">
              <a:lnSpc>
                <a:spcPct val="100000"/>
              </a:lnSpc>
              <a:buClrTx/>
              <a:buSzTx/>
              <a:buFont typeface="Arial" panose="020B0604020202020204" pitchFamily="34" charset="0"/>
              <a:buNone/>
            </a:pPr>
            <a:endParaRPr lang="en-US" sz="2400" b="1">
              <a:solidFill>
                <a:schemeClr val="tx1"/>
              </a:solidFill>
              <a:latin typeface="Times New Roman" panose="02020603050405020304" charset="0"/>
              <a:cs typeface="Times New Roman" panose="02020603050405020304" charset="0"/>
            </a:endParaRPr>
          </a:p>
          <a:p>
            <a:pPr marL="342900" indent="-342900" algn="l">
              <a:lnSpc>
                <a:spcPct val="120000"/>
              </a:lnSpc>
              <a:buClrTx/>
              <a:buSzTx/>
              <a:buFont typeface="Wingdings" panose="05000000000000000000" charset="0"/>
              <a:buChar char="q"/>
            </a:pPr>
            <a:r>
              <a:rPr lang="en-US" sz="2400" b="1">
                <a:gradFill>
                  <a:gsLst>
                    <a:gs pos="0">
                      <a:srgbClr val="E30000"/>
                    </a:gs>
                    <a:gs pos="100000">
                      <a:srgbClr val="760303"/>
                    </a:gs>
                  </a:gsLst>
                  <a:lin scaled="0"/>
                </a:gradFill>
                <a:latin typeface="Times New Roman" panose="02020603050405020304" charset="0"/>
                <a:cs typeface="Times New Roman" panose="02020603050405020304" charset="0"/>
              </a:rPr>
              <a:t>Is the response of the targeted populations as anticipated and satisfactory?</a:t>
            </a:r>
          </a:p>
          <a:p>
            <a:pPr marL="342900" indent="-342900" algn="l">
              <a:lnSpc>
                <a:spcPct val="120000"/>
              </a:lnSpc>
              <a:buClrTx/>
              <a:buSzTx/>
              <a:buFont typeface="Wingdings" panose="05000000000000000000" charset="0"/>
              <a:buChar char="q"/>
            </a:pPr>
            <a:r>
              <a:rPr lang="en-US" sz="2400" b="1">
                <a:solidFill>
                  <a:schemeClr val="tx1"/>
                </a:solidFill>
                <a:latin typeface="Times New Roman" panose="02020603050405020304" charset="0"/>
                <a:cs typeface="Times New Roman" panose="02020603050405020304" charset="0"/>
              </a:rPr>
              <a:t></a:t>
            </a:r>
            <a:r>
              <a:rPr lang="en-US" sz="2400" b="1">
                <a:gradFill>
                  <a:gsLst>
                    <a:gs pos="0">
                      <a:srgbClr val="FECF40"/>
                    </a:gs>
                    <a:gs pos="100000">
                      <a:srgbClr val="846C21"/>
                    </a:gs>
                  </a:gsLst>
                  <a:lin scaled="0"/>
                </a:gradFill>
                <a:latin typeface="Times New Roman" panose="02020603050405020304" charset="0"/>
                <a:cs typeface="Times New Roman" panose="02020603050405020304" charset="0"/>
              </a:rPr>
              <a:t>What are the effects of the project on agricultural and other rural products?</a:t>
            </a:r>
            <a:endParaRPr lang="en-US" sz="2400" b="1">
              <a:solidFill>
                <a:schemeClr val="tx1"/>
              </a:solidFill>
              <a:latin typeface="Times New Roman" panose="02020603050405020304" charset="0"/>
              <a:cs typeface="Times New Roman" panose="02020603050405020304" charset="0"/>
            </a:endParaRPr>
          </a:p>
          <a:p>
            <a:pPr marL="342900" indent="-342900" algn="l">
              <a:lnSpc>
                <a:spcPct val="120000"/>
              </a:lnSpc>
              <a:buClrTx/>
              <a:buSzTx/>
              <a:buFont typeface="Wingdings" panose="05000000000000000000" charset="0"/>
              <a:buChar char="q"/>
            </a:pPr>
            <a:r>
              <a:rPr lang="en-US" sz="2400" b="1">
                <a:solidFill>
                  <a:schemeClr val="tx1"/>
                </a:solidFill>
                <a:latin typeface="Times New Roman" panose="02020603050405020304" charset="0"/>
                <a:cs typeface="Times New Roman" panose="02020603050405020304" charset="0"/>
              </a:rPr>
              <a:t></a:t>
            </a:r>
            <a:r>
              <a:rPr lang="en-US" sz="2400" b="1">
                <a:gradFill>
                  <a:gsLst>
                    <a:gs pos="0">
                      <a:srgbClr val="9EE256"/>
                    </a:gs>
                    <a:gs pos="100000">
                      <a:srgbClr val="52762D"/>
                    </a:gs>
                  </a:gsLst>
                  <a:lin scaled="0"/>
                </a:gradFill>
                <a:latin typeface="Times New Roman" panose="02020603050405020304" charset="0"/>
                <a:cs typeface="Times New Roman" panose="02020603050405020304" charset="0"/>
              </a:rPr>
              <a:t>Are there any unanticipated effects, positive or negative, for the project or in relation to its wider environment?</a:t>
            </a:r>
            <a:endParaRPr lang="en-US" sz="2400" b="1">
              <a:solidFill>
                <a:schemeClr val="tx1"/>
              </a:solidFill>
              <a:latin typeface="Times New Roman" panose="02020603050405020304" charset="0"/>
              <a:cs typeface="Times New Roman" panose="02020603050405020304" charset="0"/>
            </a:endParaRPr>
          </a:p>
          <a:p>
            <a:pPr marL="342900" indent="-342900" algn="l">
              <a:lnSpc>
                <a:spcPct val="120000"/>
              </a:lnSpc>
              <a:buClrTx/>
              <a:buSzTx/>
              <a:buFont typeface="Wingdings" panose="05000000000000000000" charset="0"/>
              <a:buChar char="q"/>
            </a:pPr>
            <a:r>
              <a:rPr lang="en-US" sz="2400" b="1">
                <a:solidFill>
                  <a:schemeClr val="tx1"/>
                </a:solidFill>
                <a:latin typeface="Times New Roman" panose="02020603050405020304" charset="0"/>
                <a:cs typeface="Times New Roman" panose="02020603050405020304" charset="0"/>
              </a:rPr>
              <a:t></a:t>
            </a:r>
            <a:r>
              <a:rPr lang="en-US" sz="2400" b="1">
                <a:gradFill>
                  <a:gsLst>
                    <a:gs pos="0">
                      <a:srgbClr val="007BD3"/>
                    </a:gs>
                    <a:gs pos="100000">
                      <a:srgbClr val="034373"/>
                    </a:gs>
                  </a:gsLst>
                  <a:lin scaled="0"/>
                </a:gradFill>
                <a:latin typeface="Times New Roman" panose="02020603050405020304" charset="0"/>
                <a:cs typeface="Times New Roman" panose="02020603050405020304" charset="0"/>
              </a:rPr>
              <a:t>Can the causes of all observed changes be discerned and established with evidence?</a:t>
            </a:r>
          </a:p>
          <a:p>
            <a:pPr marL="342900" indent="-342900" algn="l">
              <a:lnSpc>
                <a:spcPct val="120000"/>
              </a:lnSpc>
              <a:buClrTx/>
              <a:buSzTx/>
              <a:buFont typeface="Wingdings" panose="05000000000000000000" charset="0"/>
              <a:buChar char="q"/>
            </a:pPr>
            <a:r>
              <a:rPr lang="en-US" sz="2400" b="1">
                <a:solidFill>
                  <a:schemeClr val="tx1"/>
                </a:solidFill>
                <a:latin typeface="Times New Roman" panose="02020603050405020304" charset="0"/>
                <a:cs typeface="Times New Roman" panose="02020603050405020304" charset="0"/>
              </a:rPr>
              <a:t></a:t>
            </a:r>
            <a:r>
              <a:rPr lang="en-US" sz="2400" b="1">
                <a:gradFill>
                  <a:gsLst>
                    <a:gs pos="0">
                      <a:srgbClr val="7B32B2"/>
                    </a:gs>
                    <a:gs pos="100000">
                      <a:srgbClr val="401A5D"/>
                    </a:gs>
                  </a:gsLst>
                  <a:lin scaled="0"/>
                </a:gradFill>
                <a:latin typeface="Times New Roman" panose="02020603050405020304" charset="0"/>
                <a:cs typeface="Times New Roman" panose="02020603050405020304" charset="0"/>
              </a:rPr>
              <a:t>Does the logic of the intervention model of the project remain valid (ie is it the right design)?</a:t>
            </a:r>
          </a:p>
          <a:p>
            <a:pPr marL="342900" indent="-342900" algn="l">
              <a:lnSpc>
                <a:spcPct val="120000"/>
              </a:lnSpc>
              <a:buClrTx/>
              <a:buSzTx/>
              <a:buFont typeface="Wingdings" panose="05000000000000000000" charset="0"/>
              <a:buChar char="q"/>
            </a:pPr>
            <a:r>
              <a:rPr lang="en-US" sz="2400" b="1">
                <a:gradFill>
                  <a:gsLst>
                    <a:gs pos="0">
                      <a:srgbClr val="012D86"/>
                    </a:gs>
                    <a:gs pos="100000">
                      <a:srgbClr val="0E2557"/>
                    </a:gs>
                  </a:gsLst>
                  <a:lin scaled="0"/>
                </a:gradFill>
                <a:latin typeface="Times New Roman" panose="02020603050405020304" charset="0"/>
                <a:cs typeface="Times New Roman" panose="02020603050405020304" charset="0"/>
              </a:rPr>
              <a:t>Are any ad hoc special or diagnostic studies needed to help answer any of these questions? </a:t>
            </a:r>
          </a:p>
        </p:txBody>
      </p:sp>
      <p:sp>
        <p:nvSpPr>
          <p:cNvPr id="2" name="TextBox 7"/>
          <p:cNvSpPr txBox="1"/>
          <p:nvPr/>
        </p:nvSpPr>
        <p:spPr>
          <a:xfrm>
            <a:off x="52657" y="368169"/>
            <a:ext cx="1923415" cy="521970"/>
          </a:xfrm>
          <a:prstGeom prst="rect">
            <a:avLst/>
          </a:prstGeom>
          <a:noFill/>
        </p:spPr>
        <p:txBody>
          <a:bodyPr wrap="none" rtlCol="0">
            <a:spAutoFit/>
          </a:bodyPr>
          <a:lstStyle/>
          <a:p>
            <a:pPr algn="ctr"/>
            <a:r>
              <a:rPr lang="fr-FR" altLang="en-US" sz="2800" dirty="0">
                <a:solidFill>
                  <a:schemeClr val="bg1"/>
                </a:solidFill>
                <a:latin typeface="Tajawal Medium" panose="00000600000000000000" pitchFamily="2" charset="-78"/>
                <a:cs typeface="Tajawal Medium" panose="00000600000000000000" pitchFamily="2" charset="-78"/>
                <a:sym typeface="+mn-ea"/>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725" y="5903314"/>
            <a:ext cx="1222425" cy="1096206"/>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4"/>
          <p:cNvPicPr>
            <a:picLocks noChangeAspect="1"/>
          </p:cNvPicPr>
          <p:nvPr/>
        </p:nvPicPr>
        <p:blipFill>
          <a:blip r:embed="rId5"/>
          <a:stretch>
            <a:fillRect/>
          </a:stretch>
        </p:blipFill>
        <p:spPr>
          <a:xfrm>
            <a:off x="9575165" y="367030"/>
            <a:ext cx="2347595" cy="5896610"/>
          </a:xfrm>
          <a:prstGeom prst="rect">
            <a:avLst/>
          </a:prstGeom>
        </p:spPr>
      </p:pic>
      <p:pic>
        <p:nvPicPr>
          <p:cNvPr id="11" name="Picture 5"/>
          <p:cNvPicPr>
            <a:picLocks noChangeAspect="1"/>
          </p:cNvPicPr>
          <p:nvPr/>
        </p:nvPicPr>
        <p:blipFill>
          <a:blip r:embed="rId6"/>
          <a:stretch>
            <a:fillRect/>
          </a:stretch>
        </p:blipFill>
        <p:spPr>
          <a:xfrm>
            <a:off x="-108036" y="-102235"/>
            <a:ext cx="9533101" cy="1610200"/>
          </a:xfrm>
          <a:prstGeom prst="rect">
            <a:avLst/>
          </a:prstGeom>
        </p:spPr>
      </p:pic>
      <p:sp>
        <p:nvSpPr>
          <p:cNvPr id="118" name="Zone de texte 117"/>
          <p:cNvSpPr txBox="1"/>
          <p:nvPr/>
        </p:nvSpPr>
        <p:spPr>
          <a:xfrm>
            <a:off x="53975" y="1555115"/>
            <a:ext cx="9401175" cy="4964430"/>
          </a:xfrm>
          <a:prstGeom prst="rect">
            <a:avLst/>
          </a:prstGeom>
          <a:noFill/>
          <a:ln w="9525">
            <a:noFill/>
          </a:ln>
        </p:spPr>
        <p:txBody>
          <a:bodyPr wrap="square">
            <a:spAutoFit/>
          </a:bodyPr>
          <a:lstStyle/>
          <a:p>
            <a:pPr marL="342900" indent="-342900" algn="ctr">
              <a:lnSpc>
                <a:spcPct val="100000"/>
              </a:lnSpc>
              <a:buClrTx/>
              <a:buSzTx/>
              <a:buFont typeface="Wingdings" panose="05000000000000000000" charset="0"/>
              <a:buChar char="ü"/>
            </a:pPr>
            <a:r>
              <a:rPr lang="fr-FR" altLang="en-US" sz="2400" b="1">
                <a:gradFill>
                  <a:gsLst>
                    <a:gs pos="0">
                      <a:srgbClr val="E30000"/>
                    </a:gs>
                    <a:gs pos="100000">
                      <a:srgbClr val="760303"/>
                    </a:gs>
                  </a:gsLst>
                  <a:lin scaled="0"/>
                </a:gradFill>
                <a:latin typeface="Times New Roman" panose="02020603050405020304" charset="0"/>
                <a:cs typeface="Times New Roman" panose="02020603050405020304" charset="0"/>
              </a:rPr>
              <a:t>Experimental designs (randomisation)</a:t>
            </a:r>
          </a:p>
          <a:p>
            <a:pPr indent="0" algn="ctr">
              <a:lnSpc>
                <a:spcPct val="100000"/>
              </a:lnSpc>
              <a:buClrTx/>
              <a:buSzTx/>
              <a:buFont typeface="Wingdings" panose="05000000000000000000" charset="0"/>
              <a:buNone/>
            </a:pPr>
            <a:endParaRPr lang="fr-FR" altLang="en-US" sz="2400" b="1">
              <a:gradFill>
                <a:gsLst>
                  <a:gs pos="0">
                    <a:srgbClr val="E30000"/>
                  </a:gs>
                  <a:gs pos="100000">
                    <a:srgbClr val="760303"/>
                  </a:gs>
                </a:gsLst>
                <a:lin scaled="0"/>
              </a:gradFill>
              <a:latin typeface="Times New Roman" panose="02020603050405020304" charset="0"/>
              <a:cs typeface="Times New Roman" panose="02020603050405020304" charset="0"/>
            </a:endParaRPr>
          </a:p>
          <a:p>
            <a:pPr marL="342900" indent="-342900" algn="just">
              <a:lnSpc>
                <a:spcPct val="140000"/>
              </a:lnSpc>
              <a:buFont typeface="Wingdings" panose="05000000000000000000" charset="0"/>
              <a:buChar char="Ø"/>
            </a:pPr>
            <a:r>
              <a:rPr lang="en-US" sz="2400" b="1">
                <a:latin typeface="Times New Roman" panose="02020603050405020304" charset="0"/>
                <a:cs typeface="Times New Roman" panose="02020603050405020304" charset="0"/>
              </a:rPr>
              <a:t>These are considered</a:t>
            </a:r>
            <a:r>
              <a:rPr lang="en-US" sz="2400" b="1">
                <a:highlight>
                  <a:srgbClr val="00FFFF"/>
                </a:highlight>
                <a:latin typeface="Times New Roman" panose="02020603050405020304" charset="0"/>
                <a:cs typeface="Times New Roman" panose="02020603050405020304" charset="0"/>
              </a:rPr>
              <a:t> the most robust of the evaluation methodologies</a:t>
            </a:r>
            <a:r>
              <a:rPr lang="en-US" sz="2400" b="1">
                <a:latin typeface="Times New Roman" panose="02020603050405020304" charset="0"/>
                <a:cs typeface="Times New Roman" panose="02020603050405020304" charset="0"/>
              </a:rPr>
              <a:t> and require a randomised selection of the target population as part of the project design. </a:t>
            </a:r>
          </a:p>
          <a:p>
            <a:pPr marL="342900" indent="-342900" algn="just">
              <a:lnSpc>
                <a:spcPct val="140000"/>
              </a:lnSpc>
              <a:buFont typeface="Wingdings" panose="05000000000000000000" charset="0"/>
              <a:buChar char="Ø"/>
            </a:pPr>
            <a:r>
              <a:rPr lang="en-US" sz="2400" b="1" u="sng">
                <a:latin typeface="Times New Roman" panose="02020603050405020304" charset="0"/>
                <a:cs typeface="Times New Roman" panose="02020603050405020304" charset="0"/>
              </a:rPr>
              <a:t>A random selection</a:t>
            </a:r>
            <a:r>
              <a:rPr lang="en-US" sz="2400" b="1">
                <a:latin typeface="Times New Roman" panose="02020603050405020304" charset="0"/>
                <a:cs typeface="Times New Roman" panose="02020603050405020304" charset="0"/>
              </a:rPr>
              <a:t> into treatment and</a:t>
            </a:r>
            <a:r>
              <a:rPr lang="en-US" sz="2400" b="1" u="sng">
                <a:latin typeface="Times New Roman" panose="02020603050405020304" charset="0"/>
                <a:cs typeface="Times New Roman" panose="02020603050405020304" charset="0"/>
              </a:rPr>
              <a:t> control groups is made within a defined area and population.</a:t>
            </a:r>
          </a:p>
          <a:p>
            <a:pPr marL="342900" indent="-342900" algn="ctr">
              <a:lnSpc>
                <a:spcPct val="140000"/>
              </a:lnSpc>
              <a:buFont typeface="Wingdings" panose="05000000000000000000" charset="0"/>
              <a:buChar char="Ø"/>
            </a:pPr>
            <a:r>
              <a:rPr lang="fr-FR" altLang="en-US" sz="2400" b="1">
                <a:latin typeface="Times New Roman" panose="02020603050405020304" charset="0"/>
                <a:cs typeface="Times New Roman" panose="02020603050405020304" charset="0"/>
              </a:rPr>
              <a:t>There</a:t>
            </a:r>
            <a:r>
              <a:rPr lang="en-US" sz="2400" b="1">
                <a:latin typeface="Times New Roman" panose="02020603050405020304" charset="0"/>
                <a:cs typeface="Times New Roman" panose="02020603050405020304" charset="0"/>
              </a:rPr>
              <a:t> </a:t>
            </a:r>
            <a:r>
              <a:rPr lang="fr-FR" altLang="en-US" sz="2400" b="1">
                <a:latin typeface="Times New Roman" panose="02020603050405020304" charset="0"/>
                <a:cs typeface="Times New Roman" panose="02020603050405020304" charset="0"/>
              </a:rPr>
              <a:t>is</a:t>
            </a:r>
            <a:r>
              <a:rPr lang="en-US" sz="2400" b="1">
                <a:latin typeface="Times New Roman" panose="02020603050405020304" charset="0"/>
                <a:cs typeface="Times New Roman" panose="02020603050405020304" charset="0"/>
              </a:rPr>
              <a:t> no difference between the two groups besides the fact that the treatment group have access to or are influenced by the project or programme</a:t>
            </a:r>
          </a:p>
        </p:txBody>
      </p:sp>
      <p:sp>
        <p:nvSpPr>
          <p:cNvPr id="2" name="TextBox 7"/>
          <p:cNvSpPr txBox="1"/>
          <p:nvPr/>
        </p:nvSpPr>
        <p:spPr>
          <a:xfrm>
            <a:off x="52657" y="368169"/>
            <a:ext cx="1923415" cy="521970"/>
          </a:xfrm>
          <a:prstGeom prst="rect">
            <a:avLst/>
          </a:prstGeom>
          <a:noFill/>
        </p:spPr>
        <p:txBody>
          <a:bodyPr wrap="none" rtlCol="0">
            <a:spAutoFit/>
          </a:bodyPr>
          <a:lstStyle/>
          <a:p>
            <a:pPr algn="ctr"/>
            <a:r>
              <a:rPr lang="fr-FR" altLang="en-US" sz="2800" dirty="0">
                <a:solidFill>
                  <a:schemeClr val="bg1"/>
                </a:solidFill>
                <a:latin typeface="Tajawal Medium" panose="00000600000000000000" pitchFamily="2" charset="-78"/>
                <a:cs typeface="Tajawal Medium" panose="00000600000000000000" pitchFamily="2" charset="-78"/>
                <a:sym typeface="+mn-ea"/>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725" y="5903314"/>
            <a:ext cx="1222425" cy="1096206"/>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4"/>
          <p:cNvPicPr>
            <a:picLocks noChangeAspect="1"/>
          </p:cNvPicPr>
          <p:nvPr/>
        </p:nvPicPr>
        <p:blipFill>
          <a:blip r:embed="rId5"/>
          <a:stretch>
            <a:fillRect/>
          </a:stretch>
        </p:blipFill>
        <p:spPr>
          <a:xfrm>
            <a:off x="9575165" y="367030"/>
            <a:ext cx="2347595" cy="5896610"/>
          </a:xfrm>
          <a:prstGeom prst="rect">
            <a:avLst/>
          </a:prstGeom>
        </p:spPr>
      </p:pic>
      <p:pic>
        <p:nvPicPr>
          <p:cNvPr id="11" name="Picture 5"/>
          <p:cNvPicPr>
            <a:picLocks noChangeAspect="1"/>
          </p:cNvPicPr>
          <p:nvPr/>
        </p:nvPicPr>
        <p:blipFill>
          <a:blip r:embed="rId6"/>
          <a:stretch>
            <a:fillRect/>
          </a:stretch>
        </p:blipFill>
        <p:spPr>
          <a:xfrm>
            <a:off x="-108036" y="-102235"/>
            <a:ext cx="9533101" cy="1610200"/>
          </a:xfrm>
          <a:prstGeom prst="rect">
            <a:avLst/>
          </a:prstGeom>
        </p:spPr>
      </p:pic>
      <p:sp>
        <p:nvSpPr>
          <p:cNvPr id="118" name="Zone de texte 117"/>
          <p:cNvSpPr txBox="1"/>
          <p:nvPr/>
        </p:nvSpPr>
        <p:spPr>
          <a:xfrm>
            <a:off x="53975" y="1440815"/>
            <a:ext cx="9401175" cy="5553075"/>
          </a:xfrm>
          <a:prstGeom prst="rect">
            <a:avLst/>
          </a:prstGeom>
          <a:noFill/>
          <a:ln w="9525">
            <a:noFill/>
          </a:ln>
        </p:spPr>
        <p:txBody>
          <a:bodyPr wrap="square">
            <a:spAutoFit/>
          </a:bodyPr>
          <a:lstStyle/>
          <a:p>
            <a:pPr marL="342900" indent="-342900" algn="ctr">
              <a:lnSpc>
                <a:spcPct val="100000"/>
              </a:lnSpc>
              <a:buClrTx/>
              <a:buSzTx/>
              <a:buFont typeface="Wingdings" panose="05000000000000000000" charset="0"/>
              <a:buChar char="ü"/>
            </a:pPr>
            <a:r>
              <a:rPr lang="fr-FR" altLang="en-US" sz="2400" b="1">
                <a:gradFill>
                  <a:gsLst>
                    <a:gs pos="0">
                      <a:srgbClr val="E30000"/>
                    </a:gs>
                    <a:gs pos="100000">
                      <a:srgbClr val="760303"/>
                    </a:gs>
                  </a:gsLst>
                  <a:lin scaled="0"/>
                </a:gradFill>
                <a:latin typeface="Times New Roman" panose="02020603050405020304" charset="0"/>
                <a:cs typeface="Times New Roman" panose="02020603050405020304" charset="0"/>
              </a:rPr>
              <a:t>Non-experimental or quasi-experimental designs</a:t>
            </a:r>
          </a:p>
          <a:p>
            <a:pPr indent="0" algn="ctr">
              <a:lnSpc>
                <a:spcPct val="100000"/>
              </a:lnSpc>
              <a:buClrTx/>
              <a:buSzTx/>
              <a:buFont typeface="Wingdings" panose="05000000000000000000" charset="0"/>
              <a:buNone/>
            </a:pPr>
            <a:endParaRPr lang="fr-FR" altLang="en-US" sz="2400" b="1">
              <a:gradFill>
                <a:gsLst>
                  <a:gs pos="0">
                    <a:srgbClr val="E30000"/>
                  </a:gs>
                  <a:gs pos="100000">
                    <a:srgbClr val="760303"/>
                  </a:gs>
                </a:gsLst>
                <a:lin scaled="0"/>
              </a:gradFill>
              <a:latin typeface="Times New Roman" panose="02020603050405020304" charset="0"/>
              <a:cs typeface="Times New Roman" panose="02020603050405020304" charset="0"/>
            </a:endParaRPr>
          </a:p>
          <a:p>
            <a:pPr marL="342900" indent="-342900" algn="just">
              <a:lnSpc>
                <a:spcPct val="130000"/>
              </a:lnSpc>
              <a:buClrTx/>
              <a:buSzTx/>
              <a:buFont typeface="Wingdings" panose="05000000000000000000" charset="0"/>
              <a:buChar char="Ø"/>
            </a:pPr>
            <a:r>
              <a:rPr lang="fr-FR" altLang="en-US" sz="2400" b="1">
                <a:solidFill>
                  <a:schemeClr val="tx1"/>
                </a:solidFill>
                <a:latin typeface="Times New Roman" panose="02020603050405020304" charset="0"/>
                <a:cs typeface="Times New Roman" panose="02020603050405020304" charset="0"/>
              </a:rPr>
              <a:t>These techniques generate </a:t>
            </a:r>
            <a:r>
              <a:rPr lang="fr-FR" altLang="en-US" sz="2400" b="1">
                <a:solidFill>
                  <a:schemeClr val="tx1"/>
                </a:solidFill>
                <a:highlight>
                  <a:srgbClr val="00FFFF"/>
                </a:highlight>
                <a:latin typeface="Times New Roman" panose="02020603050405020304" charset="0"/>
                <a:cs typeface="Times New Roman" panose="02020603050405020304" charset="0"/>
              </a:rPr>
              <a:t>comparison groups that resemble the treatment group</a:t>
            </a:r>
            <a:r>
              <a:rPr lang="fr-FR" altLang="en-US" sz="2400" b="1">
                <a:solidFill>
                  <a:schemeClr val="tx1"/>
                </a:solidFill>
                <a:latin typeface="Times New Roman" panose="02020603050405020304" charset="0"/>
                <a:cs typeface="Times New Roman" panose="02020603050405020304" charset="0"/>
              </a:rPr>
              <a:t>, at least in observed characteristics, through use of </a:t>
            </a:r>
            <a:r>
              <a:rPr lang="fr-FR" altLang="en-US" sz="2400" b="1">
                <a:solidFill>
                  <a:srgbClr val="C00000"/>
                </a:solidFill>
                <a:latin typeface="Times New Roman" panose="02020603050405020304" charset="0"/>
                <a:cs typeface="Times New Roman" panose="02020603050405020304" charset="0"/>
              </a:rPr>
              <a:t>econometric methods</a:t>
            </a:r>
            <a:r>
              <a:rPr lang="fr-FR" altLang="en-US" sz="2400" b="1">
                <a:solidFill>
                  <a:schemeClr val="tx1"/>
                </a:solidFill>
                <a:latin typeface="Times New Roman" panose="02020603050405020304" charset="0"/>
                <a:cs typeface="Times New Roman" panose="02020603050405020304" charset="0"/>
              </a:rPr>
              <a:t>. </a:t>
            </a:r>
          </a:p>
          <a:p>
            <a:pPr marL="342900" indent="-342900" algn="just">
              <a:lnSpc>
                <a:spcPct val="130000"/>
              </a:lnSpc>
              <a:buClrTx/>
              <a:buSzTx/>
              <a:buFont typeface="Wingdings" panose="05000000000000000000" charset="0"/>
              <a:buChar char="Ø"/>
            </a:pPr>
            <a:r>
              <a:rPr lang="fr-FR" altLang="en-US" sz="2400" b="1">
                <a:solidFill>
                  <a:schemeClr val="tx1"/>
                </a:solidFill>
                <a:latin typeface="Times New Roman" panose="02020603050405020304" charset="0"/>
                <a:cs typeface="Times New Roman" panose="02020603050405020304" charset="0"/>
              </a:rPr>
              <a:t>Their main benefits are that they can </a:t>
            </a:r>
            <a:r>
              <a:rPr lang="fr-FR" altLang="en-US" sz="2400" b="1">
                <a:solidFill>
                  <a:schemeClr val="tx1"/>
                </a:solidFill>
                <a:highlight>
                  <a:srgbClr val="FF00FF"/>
                </a:highlight>
                <a:latin typeface="Times New Roman" panose="02020603050405020304" charset="0"/>
                <a:cs typeface="Times New Roman" panose="02020603050405020304" charset="0"/>
              </a:rPr>
              <a:t>draw on existing data sources and can be performed after a project </a:t>
            </a:r>
            <a:r>
              <a:rPr lang="fr-FR" altLang="en-US" sz="2400" b="1">
                <a:solidFill>
                  <a:schemeClr val="tx1"/>
                </a:solidFill>
                <a:latin typeface="Times New Roman" panose="02020603050405020304" charset="0"/>
                <a:cs typeface="Times New Roman" panose="02020603050405020304" charset="0"/>
              </a:rPr>
              <a:t>has been implemented.</a:t>
            </a:r>
          </a:p>
          <a:p>
            <a:pPr marL="342900" indent="-342900" algn="ctr">
              <a:lnSpc>
                <a:spcPct val="130000"/>
              </a:lnSpc>
              <a:buClrTx/>
              <a:buSzTx/>
              <a:buFont typeface="Wingdings" panose="05000000000000000000" charset="0"/>
              <a:buChar char="Ø"/>
            </a:pPr>
            <a:r>
              <a:rPr lang="fr-FR" altLang="en-US" sz="2400" b="1">
                <a:solidFill>
                  <a:schemeClr val="tx1"/>
                </a:solidFill>
                <a:latin typeface="Times New Roman" panose="02020603050405020304" charset="0"/>
                <a:cs typeface="Times New Roman" panose="02020603050405020304" charset="0"/>
              </a:rPr>
              <a:t> Their principal disadvantages are that the reliability of the results is often reduced as the methodology is less robust statistically and the methods required can be statistically complex</a:t>
            </a:r>
            <a:r>
              <a:rPr lang="fr-FR" altLang="en-US" sz="2400" b="1">
                <a:latin typeface="Times New Roman" panose="02020603050405020304" charset="0"/>
                <a:cs typeface="Times New Roman" panose="02020603050405020304" charset="0"/>
              </a:rPr>
              <a:t>.</a:t>
            </a:r>
          </a:p>
          <a:p>
            <a:pPr indent="0" algn="ctr">
              <a:lnSpc>
                <a:spcPct val="100000"/>
              </a:lnSpc>
              <a:buClrTx/>
              <a:buSzTx/>
              <a:buFont typeface="Wingdings" panose="05000000000000000000" charset="0"/>
              <a:buNone/>
            </a:pPr>
            <a:endParaRPr lang="fr-FR" altLang="en-US" sz="2400" b="1">
              <a:gradFill>
                <a:gsLst>
                  <a:gs pos="0">
                    <a:srgbClr val="E30000"/>
                  </a:gs>
                  <a:gs pos="100000">
                    <a:srgbClr val="760303"/>
                  </a:gs>
                </a:gsLst>
                <a:lin scaled="0"/>
              </a:gradFill>
              <a:latin typeface="Times New Roman" panose="02020603050405020304" charset="0"/>
              <a:cs typeface="Times New Roman" panose="02020603050405020304" charset="0"/>
            </a:endParaRPr>
          </a:p>
          <a:p>
            <a:pPr indent="0" algn="just">
              <a:lnSpc>
                <a:spcPct val="140000"/>
              </a:lnSpc>
              <a:buFont typeface="Wingdings" panose="05000000000000000000" charset="0"/>
              <a:buNone/>
            </a:pPr>
            <a:endParaRPr lang="en-US" sz="2400" b="1">
              <a:latin typeface="Times New Roman" panose="02020603050405020304" charset="0"/>
              <a:cs typeface="Times New Roman" panose="02020603050405020304" charset="0"/>
            </a:endParaRPr>
          </a:p>
        </p:txBody>
      </p:sp>
      <p:sp>
        <p:nvSpPr>
          <p:cNvPr id="2" name="TextBox 7"/>
          <p:cNvSpPr txBox="1"/>
          <p:nvPr/>
        </p:nvSpPr>
        <p:spPr>
          <a:xfrm>
            <a:off x="52657" y="368169"/>
            <a:ext cx="1923415" cy="521970"/>
          </a:xfrm>
          <a:prstGeom prst="rect">
            <a:avLst/>
          </a:prstGeom>
          <a:noFill/>
        </p:spPr>
        <p:txBody>
          <a:bodyPr wrap="none" rtlCol="0">
            <a:spAutoFit/>
          </a:bodyPr>
          <a:lstStyle/>
          <a:p>
            <a:pPr algn="ctr"/>
            <a:r>
              <a:rPr lang="fr-FR" altLang="en-US" sz="2800" dirty="0">
                <a:solidFill>
                  <a:schemeClr val="bg1"/>
                </a:solidFill>
                <a:latin typeface="Tajawal Medium" panose="00000600000000000000" pitchFamily="2" charset="-78"/>
                <a:cs typeface="Tajawal Medium" panose="00000600000000000000" pitchFamily="2" charset="-78"/>
                <a:sym typeface="+mn-ea"/>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725" y="5903314"/>
            <a:ext cx="1222425" cy="1096206"/>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4"/>
          <p:cNvPicPr>
            <a:picLocks noChangeAspect="1"/>
          </p:cNvPicPr>
          <p:nvPr/>
        </p:nvPicPr>
        <p:blipFill>
          <a:blip r:embed="rId5"/>
          <a:stretch>
            <a:fillRect/>
          </a:stretch>
        </p:blipFill>
        <p:spPr>
          <a:xfrm>
            <a:off x="9575165" y="367030"/>
            <a:ext cx="2347595" cy="5896610"/>
          </a:xfrm>
          <a:prstGeom prst="rect">
            <a:avLst/>
          </a:prstGeom>
        </p:spPr>
      </p:pic>
      <p:pic>
        <p:nvPicPr>
          <p:cNvPr id="11" name="Picture 5"/>
          <p:cNvPicPr>
            <a:picLocks noChangeAspect="1"/>
          </p:cNvPicPr>
          <p:nvPr/>
        </p:nvPicPr>
        <p:blipFill>
          <a:blip r:embed="rId6"/>
          <a:stretch>
            <a:fillRect/>
          </a:stretch>
        </p:blipFill>
        <p:spPr>
          <a:xfrm>
            <a:off x="-108036" y="-102235"/>
            <a:ext cx="9533101" cy="1610200"/>
          </a:xfrm>
          <a:prstGeom prst="rect">
            <a:avLst/>
          </a:prstGeom>
        </p:spPr>
      </p:pic>
      <p:sp>
        <p:nvSpPr>
          <p:cNvPr id="118" name="Zone de texte 117"/>
          <p:cNvSpPr txBox="1"/>
          <p:nvPr/>
        </p:nvSpPr>
        <p:spPr>
          <a:xfrm>
            <a:off x="52705" y="1148715"/>
            <a:ext cx="9402445" cy="5631180"/>
          </a:xfrm>
          <a:prstGeom prst="rect">
            <a:avLst/>
          </a:prstGeom>
          <a:noFill/>
          <a:ln w="9525">
            <a:noFill/>
          </a:ln>
        </p:spPr>
        <p:txBody>
          <a:bodyPr wrap="square">
            <a:spAutoFit/>
          </a:bodyPr>
          <a:lstStyle/>
          <a:p>
            <a:pPr indent="0" algn="ctr">
              <a:lnSpc>
                <a:spcPct val="100000"/>
              </a:lnSpc>
              <a:buClrTx/>
              <a:buSzTx/>
              <a:buFont typeface="Wingdings" panose="05000000000000000000" charset="0"/>
              <a:buNone/>
            </a:pPr>
            <a:endParaRPr lang="fr-FR" altLang="en-US" sz="2400" b="1">
              <a:gradFill>
                <a:gsLst>
                  <a:gs pos="0">
                    <a:srgbClr val="E30000"/>
                  </a:gs>
                  <a:gs pos="100000">
                    <a:srgbClr val="760303"/>
                  </a:gs>
                </a:gsLst>
                <a:lin scaled="0"/>
              </a:gradFill>
              <a:latin typeface="Times New Roman" panose="02020603050405020304" charset="0"/>
              <a:cs typeface="Times New Roman" panose="02020603050405020304" charset="0"/>
            </a:endParaRPr>
          </a:p>
          <a:p>
            <a:pPr marL="342900" indent="-342900" algn="ctr">
              <a:lnSpc>
                <a:spcPct val="100000"/>
              </a:lnSpc>
              <a:buClrTx/>
              <a:buSzTx/>
              <a:buFont typeface="Wingdings" panose="05000000000000000000" charset="0"/>
              <a:buChar char="ü"/>
            </a:pPr>
            <a:r>
              <a:rPr lang="fr-FR" altLang="en-US" sz="2400" b="1">
                <a:gradFill>
                  <a:gsLst>
                    <a:gs pos="0">
                      <a:srgbClr val="E30000"/>
                    </a:gs>
                    <a:gs pos="100000">
                      <a:srgbClr val="760303"/>
                    </a:gs>
                  </a:gsLst>
                  <a:lin scaled="0"/>
                </a:gradFill>
                <a:latin typeface="Times New Roman" panose="02020603050405020304" charset="0"/>
                <a:cs typeface="Times New Roman" panose="02020603050405020304" charset="0"/>
                <a:sym typeface="+mn-ea"/>
              </a:rPr>
              <a:t>Qualitative methods</a:t>
            </a:r>
          </a:p>
          <a:p>
            <a:pPr indent="0" algn="ctr">
              <a:lnSpc>
                <a:spcPct val="100000"/>
              </a:lnSpc>
              <a:buClrTx/>
              <a:buSzTx/>
              <a:buFont typeface="Wingdings" panose="05000000000000000000" charset="0"/>
              <a:buNone/>
            </a:pPr>
            <a:endParaRPr lang="fr-FR" altLang="en-US" sz="2400" b="1">
              <a:gradFill>
                <a:gsLst>
                  <a:gs pos="0">
                    <a:srgbClr val="E30000"/>
                  </a:gs>
                  <a:gs pos="100000">
                    <a:srgbClr val="760303"/>
                  </a:gs>
                </a:gsLst>
                <a:lin scaled="0"/>
              </a:gradFill>
              <a:latin typeface="Times New Roman" panose="02020603050405020304" charset="0"/>
              <a:cs typeface="Times New Roman" panose="02020603050405020304" charset="0"/>
            </a:endParaRPr>
          </a:p>
          <a:p>
            <a:pPr marL="342900" indent="-342900" algn="just">
              <a:lnSpc>
                <a:spcPct val="150000"/>
              </a:lnSpc>
              <a:buClrTx/>
              <a:buSzTx/>
              <a:buFont typeface="Wingdings" panose="05000000000000000000" charset="0"/>
              <a:buChar char="Ø"/>
            </a:pPr>
            <a:r>
              <a:rPr lang="fr-FR" altLang="en-US" sz="2400" b="1">
                <a:solidFill>
                  <a:schemeClr val="tx1"/>
                </a:solidFill>
                <a:latin typeface="Times New Roman" panose="02020603050405020304" charset="0"/>
                <a:cs typeface="Times New Roman" panose="02020603050405020304" charset="0"/>
              </a:rPr>
              <a:t>These techniques often provide </a:t>
            </a:r>
            <a:r>
              <a:rPr lang="fr-FR" altLang="en-US" sz="2400" b="1">
                <a:solidFill>
                  <a:schemeClr val="tx1"/>
                </a:solidFill>
                <a:highlight>
                  <a:srgbClr val="FF00FF"/>
                </a:highlight>
                <a:latin typeface="Times New Roman" panose="02020603050405020304" charset="0"/>
                <a:cs typeface="Times New Roman" panose="02020603050405020304" charset="0"/>
              </a:rPr>
              <a:t>critical insights</a:t>
            </a:r>
            <a:r>
              <a:rPr lang="fr-FR" altLang="en-US" sz="2400" b="1">
                <a:solidFill>
                  <a:schemeClr val="tx1"/>
                </a:solidFill>
                <a:latin typeface="Times New Roman" panose="02020603050405020304" charset="0"/>
                <a:cs typeface="Times New Roman" panose="02020603050405020304" charset="0"/>
              </a:rPr>
              <a:t> into</a:t>
            </a:r>
            <a:r>
              <a:rPr lang="fr-FR" altLang="en-US" sz="2400" b="1" u="sng">
                <a:solidFill>
                  <a:schemeClr val="tx1"/>
                </a:solidFill>
                <a:latin typeface="Times New Roman" panose="02020603050405020304" charset="0"/>
                <a:cs typeface="Times New Roman" panose="02020603050405020304" charset="0"/>
              </a:rPr>
              <a:t> beneficiaries’ perspectives, the value of programs to beneficiaries, the processes</a:t>
            </a:r>
            <a:r>
              <a:rPr lang="fr-FR" altLang="en-US" sz="2400" b="1">
                <a:solidFill>
                  <a:schemeClr val="tx1"/>
                </a:solidFill>
                <a:latin typeface="Times New Roman" panose="02020603050405020304" charset="0"/>
                <a:cs typeface="Times New Roman" panose="02020603050405020304" charset="0"/>
              </a:rPr>
              <a:t> that may have affected outcomes and a deeper interpretation of results observed using quantitative analysis.</a:t>
            </a:r>
          </a:p>
          <a:p>
            <a:pPr marL="342900" indent="-342900" algn="just">
              <a:lnSpc>
                <a:spcPct val="150000"/>
              </a:lnSpc>
              <a:buClrTx/>
              <a:buSzTx/>
              <a:buFont typeface="Wingdings" panose="05000000000000000000" charset="0"/>
              <a:buChar char="Ø"/>
            </a:pPr>
            <a:r>
              <a:rPr lang="fr-FR" altLang="en-US" sz="2400" b="1">
                <a:solidFill>
                  <a:schemeClr val="tx1"/>
                </a:solidFill>
                <a:latin typeface="Times New Roman" panose="02020603050405020304" charset="0"/>
                <a:cs typeface="Times New Roman" panose="02020603050405020304" charset="0"/>
              </a:rPr>
              <a:t> Because </a:t>
            </a:r>
            <a:r>
              <a:rPr lang="fr-FR" altLang="en-US" sz="2400" b="1">
                <a:solidFill>
                  <a:srgbClr val="7030A0"/>
                </a:solidFill>
                <a:latin typeface="Times New Roman" panose="02020603050405020304" charset="0"/>
                <a:cs typeface="Times New Roman" panose="02020603050405020304" charset="0"/>
              </a:rPr>
              <a:t>measuring the counterfactual</a:t>
            </a:r>
            <a:r>
              <a:rPr lang="fr-FR" altLang="en-US" sz="2400" b="1">
                <a:solidFill>
                  <a:schemeClr val="tx1"/>
                </a:solidFill>
                <a:latin typeface="Times New Roman" panose="02020603050405020304" charset="0"/>
                <a:cs typeface="Times New Roman" panose="02020603050405020304" charset="0"/>
              </a:rPr>
              <a:t> is at the core </a:t>
            </a:r>
            <a:r>
              <a:rPr lang="fr-FR" altLang="en-US" sz="2400" b="1">
                <a:solidFill>
                  <a:schemeClr val="tx1"/>
                </a:solidFill>
                <a:highlight>
                  <a:srgbClr val="C0C0C0"/>
                </a:highlight>
                <a:latin typeface="Times New Roman" panose="02020603050405020304" charset="0"/>
                <a:cs typeface="Times New Roman" panose="02020603050405020304" charset="0"/>
              </a:rPr>
              <a:t>of impact analysis techniques</a:t>
            </a:r>
            <a:r>
              <a:rPr lang="fr-FR" altLang="en-US" sz="2400" b="1">
                <a:solidFill>
                  <a:schemeClr val="tx1"/>
                </a:solidFill>
                <a:latin typeface="Times New Roman" panose="02020603050405020304" charset="0"/>
                <a:cs typeface="Times New Roman" panose="02020603050405020304" charset="0"/>
              </a:rPr>
              <a:t>, qualitative designs have generally been used in conjunction with other evaluation techniques.</a:t>
            </a:r>
          </a:p>
          <a:p>
            <a:pPr indent="0" algn="just">
              <a:lnSpc>
                <a:spcPct val="150000"/>
              </a:lnSpc>
              <a:buFont typeface="Wingdings" panose="05000000000000000000" charset="0"/>
              <a:buNone/>
            </a:pPr>
            <a:endParaRPr lang="fr-FR" altLang="en-US" sz="2400" b="1">
              <a:solidFill>
                <a:schemeClr val="tx1"/>
              </a:solidFill>
              <a:latin typeface="Times New Roman" panose="02020603050405020304" charset="0"/>
              <a:cs typeface="Times New Roman" panose="02020603050405020304" charset="0"/>
            </a:endParaRPr>
          </a:p>
        </p:txBody>
      </p:sp>
      <p:sp>
        <p:nvSpPr>
          <p:cNvPr id="2" name="TextBox 7"/>
          <p:cNvSpPr txBox="1"/>
          <p:nvPr/>
        </p:nvSpPr>
        <p:spPr>
          <a:xfrm>
            <a:off x="52657" y="368169"/>
            <a:ext cx="1923415" cy="521970"/>
          </a:xfrm>
          <a:prstGeom prst="rect">
            <a:avLst/>
          </a:prstGeom>
          <a:noFill/>
        </p:spPr>
        <p:txBody>
          <a:bodyPr wrap="none" rtlCol="0">
            <a:spAutoFit/>
          </a:bodyPr>
          <a:lstStyle/>
          <a:p>
            <a:pPr algn="ctr"/>
            <a:r>
              <a:rPr lang="fr-FR" altLang="en-US" sz="2800" dirty="0">
                <a:solidFill>
                  <a:schemeClr val="bg1"/>
                </a:solidFill>
                <a:latin typeface="Tajawal Medium" panose="00000600000000000000" pitchFamily="2" charset="-78"/>
                <a:cs typeface="Tajawal Medium" panose="00000600000000000000" pitchFamily="2" charset="-78"/>
                <a:sym typeface="+mn-ea"/>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725" y="5903314"/>
            <a:ext cx="1222425" cy="1096206"/>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4"/>
          <p:cNvPicPr>
            <a:picLocks noChangeAspect="1"/>
          </p:cNvPicPr>
          <p:nvPr/>
        </p:nvPicPr>
        <p:blipFill>
          <a:blip r:embed="rId5"/>
          <a:stretch>
            <a:fillRect/>
          </a:stretch>
        </p:blipFill>
        <p:spPr>
          <a:xfrm>
            <a:off x="9575165" y="367030"/>
            <a:ext cx="2347595" cy="5896610"/>
          </a:xfrm>
          <a:prstGeom prst="rect">
            <a:avLst/>
          </a:prstGeom>
        </p:spPr>
      </p:pic>
      <p:pic>
        <p:nvPicPr>
          <p:cNvPr id="11" name="Picture 5"/>
          <p:cNvPicPr>
            <a:picLocks noChangeAspect="1"/>
          </p:cNvPicPr>
          <p:nvPr/>
        </p:nvPicPr>
        <p:blipFill>
          <a:blip r:embed="rId6"/>
          <a:stretch>
            <a:fillRect/>
          </a:stretch>
        </p:blipFill>
        <p:spPr>
          <a:xfrm>
            <a:off x="-108036" y="-102235"/>
            <a:ext cx="9533101" cy="1610200"/>
          </a:xfrm>
          <a:prstGeom prst="rect">
            <a:avLst/>
          </a:prstGeom>
        </p:spPr>
      </p:pic>
      <p:sp>
        <p:nvSpPr>
          <p:cNvPr id="118" name="Zone de texte 117"/>
          <p:cNvSpPr txBox="1"/>
          <p:nvPr/>
        </p:nvSpPr>
        <p:spPr>
          <a:xfrm>
            <a:off x="52705" y="1508125"/>
            <a:ext cx="9401175" cy="5811520"/>
          </a:xfrm>
          <a:prstGeom prst="rect">
            <a:avLst/>
          </a:prstGeom>
          <a:noFill/>
          <a:ln w="9525">
            <a:noFill/>
          </a:ln>
        </p:spPr>
        <p:txBody>
          <a:bodyPr wrap="square">
            <a:spAutoFit/>
          </a:bodyPr>
          <a:lstStyle/>
          <a:p>
            <a:pPr marL="342900" indent="-342900" algn="ctr">
              <a:lnSpc>
                <a:spcPct val="100000"/>
              </a:lnSpc>
              <a:buClrTx/>
              <a:buSzTx/>
              <a:buFont typeface="Wingdings" panose="05000000000000000000" charset="0"/>
              <a:buChar char="ü"/>
            </a:pPr>
            <a:r>
              <a:rPr lang="fr-FR" altLang="en-US" sz="2400" b="1">
                <a:gradFill>
                  <a:gsLst>
                    <a:gs pos="0">
                      <a:srgbClr val="E30000"/>
                    </a:gs>
                    <a:gs pos="100000">
                      <a:srgbClr val="760303"/>
                    </a:gs>
                  </a:gsLst>
                  <a:lin scaled="0"/>
                </a:gradFill>
                <a:latin typeface="Times New Roman" panose="02020603050405020304" charset="0"/>
                <a:cs typeface="Times New Roman" panose="02020603050405020304" charset="0"/>
              </a:rPr>
              <a:t>Integrating quantitative and qualitative methods</a:t>
            </a:r>
          </a:p>
          <a:p>
            <a:pPr indent="0" algn="ctr">
              <a:lnSpc>
                <a:spcPct val="100000"/>
              </a:lnSpc>
              <a:buClrTx/>
              <a:buSzTx/>
              <a:buFont typeface="Wingdings" panose="05000000000000000000" charset="0"/>
              <a:buNone/>
            </a:pPr>
            <a:endParaRPr lang="fr-FR" altLang="en-US" sz="2400" b="1">
              <a:gradFill>
                <a:gsLst>
                  <a:gs pos="0">
                    <a:srgbClr val="E30000"/>
                  </a:gs>
                  <a:gs pos="100000">
                    <a:srgbClr val="760303"/>
                  </a:gs>
                </a:gsLst>
                <a:lin scaled="0"/>
              </a:gradFill>
              <a:latin typeface="Times New Roman" panose="02020603050405020304" charset="0"/>
              <a:cs typeface="Times New Roman" panose="02020603050405020304" charset="0"/>
            </a:endParaRPr>
          </a:p>
          <a:p>
            <a:pPr marL="342900" indent="-342900" algn="just">
              <a:lnSpc>
                <a:spcPct val="110000"/>
              </a:lnSpc>
              <a:buClrTx/>
              <a:buSzTx/>
              <a:buFont typeface="Wingdings" panose="05000000000000000000" charset="0"/>
              <a:buChar char="Ø"/>
            </a:pPr>
            <a:r>
              <a:rPr lang="fr-FR" altLang="en-US" sz="2400" b="1">
                <a:solidFill>
                  <a:schemeClr val="tx1"/>
                </a:solidFill>
                <a:latin typeface="Times New Roman" panose="02020603050405020304" charset="0"/>
                <a:cs typeface="Times New Roman" panose="02020603050405020304" charset="0"/>
              </a:rPr>
              <a:t>Integrating </a:t>
            </a:r>
            <a:r>
              <a:rPr lang="fr-FR" altLang="en-US" sz="2400" b="1">
                <a:solidFill>
                  <a:schemeClr val="tx1"/>
                </a:solidFill>
                <a:highlight>
                  <a:srgbClr val="00FF00"/>
                </a:highlight>
                <a:latin typeface="Times New Roman" panose="02020603050405020304" charset="0"/>
                <a:cs typeface="Times New Roman" panose="02020603050405020304" charset="0"/>
              </a:rPr>
              <a:t>quantitative and qualitative evaluations </a:t>
            </a:r>
            <a:r>
              <a:rPr lang="fr-FR" altLang="en-US" sz="2400" b="1">
                <a:solidFill>
                  <a:schemeClr val="tx1"/>
                </a:solidFill>
                <a:latin typeface="Times New Roman" panose="02020603050405020304" charset="0"/>
                <a:cs typeface="Times New Roman" panose="02020603050405020304" charset="0"/>
              </a:rPr>
              <a:t>can often be the </a:t>
            </a:r>
            <a:r>
              <a:rPr lang="fr-FR" altLang="en-US" sz="2400" b="1">
                <a:solidFill>
                  <a:srgbClr val="FF0000"/>
                </a:solidFill>
                <a:latin typeface="Times New Roman" panose="02020603050405020304" charset="0"/>
                <a:cs typeface="Times New Roman" panose="02020603050405020304" charset="0"/>
              </a:rPr>
              <a:t>best approach</a:t>
            </a:r>
            <a:r>
              <a:rPr lang="fr-FR" altLang="en-US" sz="2400" b="1">
                <a:solidFill>
                  <a:schemeClr val="tx1"/>
                </a:solidFill>
                <a:latin typeface="Times New Roman" panose="02020603050405020304" charset="0"/>
                <a:cs typeface="Times New Roman" panose="02020603050405020304" charset="0"/>
              </a:rPr>
              <a:t> to meet </a:t>
            </a:r>
            <a:r>
              <a:rPr lang="fr-FR" altLang="en-US" sz="2400" b="1" u="sng">
                <a:solidFill>
                  <a:schemeClr val="tx1"/>
                </a:solidFill>
                <a:latin typeface="Times New Roman" panose="02020603050405020304" charset="0"/>
                <a:cs typeface="Times New Roman" panose="02020603050405020304" charset="0"/>
              </a:rPr>
              <a:t>a project's information needs</a:t>
            </a:r>
            <a:r>
              <a:rPr lang="fr-FR" altLang="en-US" sz="2400" b="1">
                <a:solidFill>
                  <a:schemeClr val="tx1"/>
                </a:solidFill>
                <a:latin typeface="Times New Roman" panose="02020603050405020304" charset="0"/>
                <a:cs typeface="Times New Roman" panose="02020603050405020304" charset="0"/>
              </a:rPr>
              <a:t>. </a:t>
            </a:r>
          </a:p>
          <a:p>
            <a:pPr marL="342900" indent="-342900" algn="just">
              <a:lnSpc>
                <a:spcPct val="110000"/>
              </a:lnSpc>
              <a:buClrTx/>
              <a:buSzTx/>
              <a:buFont typeface="Wingdings" panose="05000000000000000000" charset="0"/>
              <a:buChar char="Ø"/>
            </a:pPr>
            <a:r>
              <a:rPr lang="fr-FR" altLang="en-US" sz="2400" b="1">
                <a:solidFill>
                  <a:schemeClr val="tx1"/>
                </a:solidFill>
                <a:latin typeface="Times New Roman" panose="02020603050405020304" charset="0"/>
                <a:cs typeface="Times New Roman" panose="02020603050405020304" charset="0"/>
              </a:rPr>
              <a:t>In combining the two approaches, qualitative methods can be used </a:t>
            </a:r>
            <a:r>
              <a:rPr lang="fr-FR" altLang="en-US" sz="2400" b="1">
                <a:solidFill>
                  <a:schemeClr val="tx1"/>
                </a:solidFill>
                <a:highlight>
                  <a:srgbClr val="00FFFF"/>
                </a:highlight>
                <a:latin typeface="Times New Roman" panose="02020603050405020304" charset="0"/>
                <a:cs typeface="Times New Roman" panose="02020603050405020304" charset="0"/>
              </a:rPr>
              <a:t>to inform the key impact evaluation questions</a:t>
            </a:r>
            <a:r>
              <a:rPr lang="fr-FR" altLang="en-US" sz="2400" b="1">
                <a:solidFill>
                  <a:schemeClr val="tx1"/>
                </a:solidFill>
                <a:latin typeface="Times New Roman" panose="02020603050405020304" charset="0"/>
                <a:cs typeface="Times New Roman" panose="02020603050405020304" charset="0"/>
              </a:rPr>
              <a:t>, improve the questionnaire or the stratification of the quantitative sample, and analyse the social,economic, and political context within which a project takes place,</a:t>
            </a:r>
          </a:p>
          <a:p>
            <a:pPr marL="342900" indent="-342900" algn="just">
              <a:lnSpc>
                <a:spcPct val="110000"/>
              </a:lnSpc>
              <a:buClrTx/>
              <a:buSzTx/>
              <a:buFont typeface="Wingdings" panose="05000000000000000000" charset="0"/>
              <a:buChar char="Ø"/>
            </a:pPr>
            <a:r>
              <a:rPr lang="fr-FR" altLang="en-US" sz="2400" b="1">
                <a:solidFill>
                  <a:schemeClr val="tx1"/>
                </a:solidFill>
                <a:latin typeface="Times New Roman" panose="02020603050405020304" charset="0"/>
                <a:cs typeface="Times New Roman" panose="02020603050405020304" charset="0"/>
              </a:rPr>
              <a:t> Quantitative methods </a:t>
            </a:r>
            <a:r>
              <a:rPr lang="fr-FR" altLang="en-US" sz="2400" b="1">
                <a:solidFill>
                  <a:schemeClr val="tx1"/>
                </a:solidFill>
                <a:highlight>
                  <a:srgbClr val="FFFF00"/>
                </a:highlight>
                <a:latin typeface="Times New Roman" panose="02020603050405020304" charset="0"/>
                <a:cs typeface="Times New Roman" panose="02020603050405020304" charset="0"/>
              </a:rPr>
              <a:t>can be used to inform qualitative data collection strategies</a:t>
            </a:r>
            <a:r>
              <a:rPr lang="fr-FR" altLang="en-US" sz="2400" b="1">
                <a:solidFill>
                  <a:schemeClr val="tx1"/>
                </a:solidFill>
                <a:latin typeface="Times New Roman" panose="02020603050405020304" charset="0"/>
                <a:cs typeface="Times New Roman" panose="02020603050405020304" charset="0"/>
              </a:rPr>
              <a:t>, </a:t>
            </a:r>
            <a:r>
              <a:rPr lang="fr-FR" altLang="en-US" sz="2400" b="1" u="sng">
                <a:solidFill>
                  <a:schemeClr val="tx1"/>
                </a:solidFill>
                <a:latin typeface="Times New Roman" panose="02020603050405020304" charset="0"/>
                <a:cs typeface="Times New Roman" panose="02020603050405020304" charset="0"/>
              </a:rPr>
              <a:t>to inform on the extent to which the results observed in the qualitative work can be generalised to a larger population.</a:t>
            </a:r>
          </a:p>
          <a:p>
            <a:pPr indent="0" algn="just">
              <a:lnSpc>
                <a:spcPct val="140000"/>
              </a:lnSpc>
              <a:buFont typeface="Wingdings" panose="05000000000000000000" charset="0"/>
              <a:buNone/>
            </a:pPr>
            <a:endParaRPr lang="fr-FR" altLang="en-US" sz="2400" b="1" u="sng">
              <a:solidFill>
                <a:schemeClr val="tx1"/>
              </a:solidFill>
              <a:latin typeface="Times New Roman" panose="02020603050405020304" charset="0"/>
              <a:cs typeface="Times New Roman" panose="02020603050405020304" charset="0"/>
            </a:endParaRPr>
          </a:p>
        </p:txBody>
      </p:sp>
      <p:sp>
        <p:nvSpPr>
          <p:cNvPr id="2" name="TextBox 7"/>
          <p:cNvSpPr txBox="1"/>
          <p:nvPr/>
        </p:nvSpPr>
        <p:spPr>
          <a:xfrm>
            <a:off x="52657" y="368169"/>
            <a:ext cx="1923415" cy="521970"/>
          </a:xfrm>
          <a:prstGeom prst="rect">
            <a:avLst/>
          </a:prstGeom>
          <a:noFill/>
        </p:spPr>
        <p:txBody>
          <a:bodyPr wrap="none" rtlCol="0">
            <a:spAutoFit/>
          </a:bodyPr>
          <a:lstStyle/>
          <a:p>
            <a:pPr algn="ctr"/>
            <a:r>
              <a:rPr lang="fr-FR" altLang="en-US" sz="2800" dirty="0">
                <a:solidFill>
                  <a:schemeClr val="bg1"/>
                </a:solidFill>
                <a:latin typeface="Tajawal Medium" panose="00000600000000000000" pitchFamily="2" charset="-78"/>
                <a:cs typeface="Tajawal Medium" panose="00000600000000000000" pitchFamily="2" charset="-78"/>
                <a:sym typeface="+mn-ea"/>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725" y="5903314"/>
            <a:ext cx="1222425" cy="1096206"/>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4"/>
          <p:cNvPicPr>
            <a:picLocks noChangeAspect="1"/>
          </p:cNvPicPr>
          <p:nvPr/>
        </p:nvPicPr>
        <p:blipFill>
          <a:blip r:embed="rId5"/>
          <a:stretch>
            <a:fillRect/>
          </a:stretch>
        </p:blipFill>
        <p:spPr>
          <a:xfrm>
            <a:off x="9575165" y="367030"/>
            <a:ext cx="2347595" cy="5896610"/>
          </a:xfrm>
          <a:prstGeom prst="rect">
            <a:avLst/>
          </a:prstGeom>
        </p:spPr>
      </p:pic>
      <p:pic>
        <p:nvPicPr>
          <p:cNvPr id="11" name="Picture 5"/>
          <p:cNvPicPr>
            <a:picLocks noChangeAspect="1"/>
          </p:cNvPicPr>
          <p:nvPr/>
        </p:nvPicPr>
        <p:blipFill>
          <a:blip r:embed="rId6"/>
          <a:stretch>
            <a:fillRect/>
          </a:stretch>
        </p:blipFill>
        <p:spPr>
          <a:xfrm>
            <a:off x="-108036" y="-102235"/>
            <a:ext cx="9533101" cy="1610200"/>
          </a:xfrm>
          <a:prstGeom prst="rect">
            <a:avLst/>
          </a:prstGeom>
        </p:spPr>
      </p:pic>
      <p:sp>
        <p:nvSpPr>
          <p:cNvPr id="118" name="Zone de texte 117"/>
          <p:cNvSpPr txBox="1"/>
          <p:nvPr/>
        </p:nvSpPr>
        <p:spPr>
          <a:xfrm>
            <a:off x="53975" y="1377315"/>
            <a:ext cx="9401175" cy="5481320"/>
          </a:xfrm>
          <a:prstGeom prst="rect">
            <a:avLst/>
          </a:prstGeom>
          <a:noFill/>
          <a:ln w="9525">
            <a:noFill/>
          </a:ln>
        </p:spPr>
        <p:txBody>
          <a:bodyPr wrap="square">
            <a:spAutoFit/>
          </a:bodyPr>
          <a:lstStyle/>
          <a:p>
            <a:pPr marL="457835" indent="-457835" algn="ctr">
              <a:lnSpc>
                <a:spcPct val="100000"/>
              </a:lnSpc>
              <a:buClrTx/>
              <a:buSzTx/>
              <a:buFontTx/>
              <a:buNone/>
            </a:pPr>
            <a:r>
              <a:rPr lang="fr-FR" altLang="en-US" sz="2400" b="1">
                <a:solidFill>
                  <a:srgbClr val="00B0F0"/>
                </a:solidFill>
                <a:latin typeface="Times New Roman" panose="02020603050405020304" charset="0"/>
                <a:cs typeface="Times New Roman" panose="02020603050405020304" charset="0"/>
              </a:rPr>
              <a:t>(5) Clear mechanisms for reporting and use of M&amp;E results in decision- making.</a:t>
            </a:r>
          </a:p>
          <a:p>
            <a:pPr marL="342900" indent="-342900" algn="just">
              <a:lnSpc>
                <a:spcPct val="140000"/>
              </a:lnSpc>
              <a:buFont typeface="Wingdings" panose="05000000000000000000" charset="0"/>
              <a:buChar char="Ø"/>
            </a:pPr>
            <a:r>
              <a:rPr lang="fr-FR" altLang="en-US" sz="2400" b="1">
                <a:gradFill>
                  <a:gsLst>
                    <a:gs pos="0">
                      <a:srgbClr val="E30000"/>
                    </a:gs>
                    <a:gs pos="100000">
                      <a:srgbClr val="760303"/>
                    </a:gs>
                  </a:gsLst>
                  <a:lin scaled="0"/>
                </a:gradFill>
                <a:latin typeface="Times New Roman" panose="02020603050405020304" charset="0"/>
                <a:cs typeface="Times New Roman" panose="02020603050405020304" charset="0"/>
              </a:rPr>
              <a:t>A good flow of information</a:t>
            </a:r>
            <a:r>
              <a:rPr lang="fr-FR" altLang="en-US" sz="2400" b="1">
                <a:solidFill>
                  <a:schemeClr val="tx1"/>
                </a:solidFill>
                <a:latin typeface="Times New Roman" panose="02020603050405020304" charset="0"/>
                <a:cs typeface="Times New Roman" panose="02020603050405020304" charset="0"/>
              </a:rPr>
              <a:t> is also closely linke</a:t>
            </a:r>
            <a:r>
              <a:rPr lang="fr-FR" altLang="en-US" sz="2400" b="1">
                <a:solidFill>
                  <a:schemeClr val="tx1"/>
                </a:solidFill>
                <a:highlight>
                  <a:srgbClr val="FFFF00"/>
                </a:highlight>
                <a:latin typeface="Times New Roman" panose="02020603050405020304" charset="0"/>
                <a:cs typeface="Times New Roman" panose="02020603050405020304" charset="0"/>
              </a:rPr>
              <a:t>d to the development of accountability within the project</a:t>
            </a:r>
            <a:r>
              <a:rPr lang="fr-FR" altLang="en-US" sz="2400" b="1">
                <a:solidFill>
                  <a:schemeClr val="tx1"/>
                </a:solidFill>
                <a:latin typeface="Times New Roman" panose="02020603050405020304" charset="0"/>
                <a:cs typeface="Times New Roman" panose="02020603050405020304" charset="0"/>
              </a:rPr>
              <a:t>, sector, government, and donor.</a:t>
            </a:r>
          </a:p>
          <a:p>
            <a:pPr marL="342900" indent="-342900" algn="just">
              <a:lnSpc>
                <a:spcPct val="140000"/>
              </a:lnSpc>
              <a:buFont typeface="Wingdings" panose="05000000000000000000" charset="0"/>
              <a:buChar char="Ø"/>
            </a:pPr>
            <a:r>
              <a:rPr lang="fr-FR" altLang="en-US" sz="2400" b="1">
                <a:solidFill>
                  <a:schemeClr val="tx1"/>
                </a:solidFill>
                <a:latin typeface="Times New Roman" panose="02020603050405020304" charset="0"/>
                <a:cs typeface="Times New Roman" panose="02020603050405020304" charset="0"/>
              </a:rPr>
              <a:t>The highest payoffs to evaluation arise at</a:t>
            </a:r>
            <a:r>
              <a:rPr lang="fr-FR" altLang="en-US" sz="2400" b="1">
                <a:solidFill>
                  <a:schemeClr val="tx1"/>
                </a:solidFill>
                <a:highlight>
                  <a:srgbClr val="00FF00"/>
                </a:highlight>
                <a:latin typeface="Times New Roman" panose="02020603050405020304" charset="0"/>
                <a:cs typeface="Times New Roman" panose="02020603050405020304" charset="0"/>
              </a:rPr>
              <a:t> the policy and programme level</a:t>
            </a:r>
            <a:r>
              <a:rPr lang="fr-FR" altLang="en-US" sz="2400" b="1">
                <a:solidFill>
                  <a:schemeClr val="tx1"/>
                </a:solidFill>
                <a:latin typeface="Times New Roman" panose="02020603050405020304" charset="0"/>
                <a:cs typeface="Times New Roman" panose="02020603050405020304" charset="0"/>
              </a:rPr>
              <a:t>, but project-level evaluation offers an easier and less sensitive starting point in many instances. </a:t>
            </a:r>
          </a:p>
          <a:p>
            <a:pPr marL="342900" indent="-342900" algn="just">
              <a:lnSpc>
                <a:spcPct val="140000"/>
              </a:lnSpc>
              <a:buFont typeface="Wingdings" panose="05000000000000000000" charset="0"/>
              <a:buChar char="Ø"/>
            </a:pPr>
            <a:r>
              <a:rPr lang="fr-FR" altLang="en-US" sz="2400" b="1">
                <a:solidFill>
                  <a:schemeClr val="tx1"/>
                </a:solidFill>
                <a:latin typeface="Times New Roman" panose="02020603050405020304" charset="0"/>
                <a:cs typeface="Times New Roman" panose="02020603050405020304" charset="0"/>
              </a:rPr>
              <a:t>Information from monitoring and evaluation can be used </a:t>
            </a:r>
            <a:r>
              <a:rPr lang="fr-FR" altLang="en-US" sz="2400" b="1">
                <a:solidFill>
                  <a:schemeClr val="tx1"/>
                </a:solidFill>
                <a:highlight>
                  <a:srgbClr val="00FFFF"/>
                </a:highlight>
                <a:latin typeface="Times New Roman" panose="02020603050405020304" charset="0"/>
                <a:cs typeface="Times New Roman" panose="02020603050405020304" charset="0"/>
              </a:rPr>
              <a:t>to demonstrate accountability and to promote knowledge transfers</a:t>
            </a:r>
            <a:r>
              <a:rPr lang="fr-FR" altLang="en-US" sz="2400" b="1">
                <a:solidFill>
                  <a:schemeClr val="tx1"/>
                </a:solidFill>
                <a:latin typeface="Times New Roman" panose="02020603050405020304" charset="0"/>
                <a:cs typeface="Times New Roman" panose="02020603050405020304" charset="0"/>
              </a:rPr>
              <a:t> and adaptive learning in government agencies and other organisations.</a:t>
            </a:r>
          </a:p>
        </p:txBody>
      </p:sp>
      <p:sp>
        <p:nvSpPr>
          <p:cNvPr id="2" name="TextBox 7"/>
          <p:cNvSpPr txBox="1"/>
          <p:nvPr/>
        </p:nvSpPr>
        <p:spPr>
          <a:xfrm>
            <a:off x="52657" y="368169"/>
            <a:ext cx="1923415" cy="521970"/>
          </a:xfrm>
          <a:prstGeom prst="rect">
            <a:avLst/>
          </a:prstGeom>
          <a:noFill/>
        </p:spPr>
        <p:txBody>
          <a:bodyPr wrap="none" rtlCol="0">
            <a:spAutoFit/>
          </a:bodyPr>
          <a:lstStyle/>
          <a:p>
            <a:pPr algn="ctr"/>
            <a:r>
              <a:rPr lang="fr-FR" altLang="en-US" sz="2800" dirty="0">
                <a:solidFill>
                  <a:schemeClr val="bg1"/>
                </a:solidFill>
                <a:latin typeface="Tajawal Medium" panose="00000600000000000000" pitchFamily="2" charset="-78"/>
                <a:cs typeface="Tajawal Medium" panose="00000600000000000000" pitchFamily="2" charset="-78"/>
                <a:sym typeface="+mn-ea"/>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a:stretch>
            <a:fillRect/>
          </a:stretch>
        </p:blipFill>
        <p:spPr>
          <a:xfrm>
            <a:off x="9833969" y="-27434"/>
            <a:ext cx="2483250" cy="6912868"/>
          </a:xfrm>
          <a:prstGeom prst="rect">
            <a:avLst/>
          </a:prstGeom>
        </p:spPr>
      </p:pic>
      <p:pic>
        <p:nvPicPr>
          <p:cNvPr id="10" name="Picture 4"/>
          <p:cNvPicPr>
            <a:picLocks noChangeAspect="1"/>
          </p:cNvPicPr>
          <p:nvPr/>
        </p:nvPicPr>
        <p:blipFill>
          <a:blip r:embed="rId4"/>
          <a:stretch>
            <a:fillRect/>
          </a:stretch>
        </p:blipFill>
        <p:spPr>
          <a:xfrm>
            <a:off x="9575165" y="367030"/>
            <a:ext cx="2347595" cy="5896610"/>
          </a:xfrm>
          <a:prstGeom prst="rect">
            <a:avLst/>
          </a:prstGeom>
        </p:spPr>
      </p:pic>
      <p:pic>
        <p:nvPicPr>
          <p:cNvPr id="11" name="Picture 5"/>
          <p:cNvPicPr>
            <a:picLocks noChangeAspect="1"/>
          </p:cNvPicPr>
          <p:nvPr/>
        </p:nvPicPr>
        <p:blipFill>
          <a:blip r:embed="rId5"/>
          <a:stretch>
            <a:fillRect/>
          </a:stretch>
        </p:blipFill>
        <p:spPr>
          <a:xfrm>
            <a:off x="-108036" y="-102235"/>
            <a:ext cx="9533101" cy="1610200"/>
          </a:xfrm>
          <a:prstGeom prst="rect">
            <a:avLst/>
          </a:prstGeom>
        </p:spPr>
      </p:pic>
      <p:sp>
        <p:nvSpPr>
          <p:cNvPr id="2" name="TextBox 7"/>
          <p:cNvSpPr txBox="1"/>
          <p:nvPr/>
        </p:nvSpPr>
        <p:spPr>
          <a:xfrm>
            <a:off x="52657" y="368169"/>
            <a:ext cx="1923415" cy="521970"/>
          </a:xfrm>
          <a:prstGeom prst="rect">
            <a:avLst/>
          </a:prstGeom>
          <a:noFill/>
        </p:spPr>
        <p:txBody>
          <a:bodyPr wrap="none" rtlCol="0">
            <a:spAutoFit/>
          </a:bodyPr>
          <a:lstStyle/>
          <a:p>
            <a:pPr algn="ctr"/>
            <a:r>
              <a:rPr lang="fr-FR" altLang="en-US" sz="2800" dirty="0">
                <a:solidFill>
                  <a:schemeClr val="bg1"/>
                </a:solidFill>
                <a:latin typeface="Tajawal Medium" panose="00000600000000000000" pitchFamily="2" charset="-78"/>
                <a:cs typeface="Tajawal Medium" panose="00000600000000000000" pitchFamily="2" charset="-78"/>
                <a:sym typeface="+mn-ea"/>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Zone de texte 3"/>
          <p:cNvSpPr txBox="1"/>
          <p:nvPr/>
        </p:nvSpPr>
        <p:spPr>
          <a:xfrm>
            <a:off x="53975" y="1440815"/>
            <a:ext cx="9401175" cy="5259070"/>
          </a:xfrm>
          <a:prstGeom prst="rect">
            <a:avLst/>
          </a:prstGeom>
          <a:noFill/>
          <a:ln w="9525">
            <a:noFill/>
          </a:ln>
        </p:spPr>
        <p:txBody>
          <a:bodyPr wrap="square">
            <a:spAutoFit/>
          </a:bodyPr>
          <a:lstStyle/>
          <a:p>
            <a:pPr indent="0" algn="ctr">
              <a:lnSpc>
                <a:spcPct val="140000"/>
              </a:lnSpc>
              <a:buFont typeface="Wingdings" panose="05000000000000000000" charset="0"/>
              <a:buNone/>
            </a:pPr>
            <a:r>
              <a:rPr lang="fr-FR" altLang="en-US" sz="2400" b="1">
                <a:solidFill>
                  <a:srgbClr val="00B0F0"/>
                </a:solidFill>
                <a:latin typeface="Times New Roman" panose="02020603050405020304" charset="0"/>
                <a:cs typeface="Times New Roman" panose="02020603050405020304" charset="0"/>
              </a:rPr>
              <a:t>(6)Sustainable organisational arrangements for data collection, management, analysis and reporting.</a:t>
            </a:r>
          </a:p>
          <a:p>
            <a:pPr marL="342900" indent="-342900" algn="just">
              <a:lnSpc>
                <a:spcPct val="140000"/>
              </a:lnSpc>
              <a:buFont typeface="Wingdings" panose="05000000000000000000" charset="0"/>
              <a:buChar char="Ø"/>
            </a:pPr>
            <a:r>
              <a:rPr lang="en-US" sz="2400" b="1">
                <a:latin typeface="Times New Roman" panose="02020603050405020304" charset="0"/>
                <a:cs typeface="Times New Roman" panose="02020603050405020304" charset="0"/>
              </a:rPr>
              <a:t>In terms of organisational arrangements there</a:t>
            </a:r>
            <a:r>
              <a:rPr lang="en-US" sz="2400" b="1">
                <a:gradFill>
                  <a:gsLst>
                    <a:gs pos="0">
                      <a:srgbClr val="14CD68"/>
                    </a:gs>
                    <a:gs pos="100000">
                      <a:srgbClr val="0B6E38"/>
                    </a:gs>
                  </a:gsLst>
                  <a:lin scaled="0"/>
                </a:gradFill>
                <a:latin typeface="Times New Roman" panose="02020603050405020304" charset="0"/>
                <a:cs typeface="Times New Roman" panose="02020603050405020304" charset="0"/>
              </a:rPr>
              <a:t> is no single correct way to build a project M&amp;E system.</a:t>
            </a:r>
          </a:p>
          <a:p>
            <a:pPr marL="342900" indent="-342900" algn="just">
              <a:lnSpc>
                <a:spcPct val="140000"/>
              </a:lnSpc>
              <a:buFont typeface="Wingdings" panose="05000000000000000000" charset="0"/>
              <a:buChar char="Ø"/>
            </a:pPr>
            <a:r>
              <a:rPr lang="en-US" sz="2400" b="1">
                <a:latin typeface="Times New Roman" panose="02020603050405020304" charset="0"/>
                <a:cs typeface="Times New Roman" panose="02020603050405020304" charset="0"/>
              </a:rPr>
              <a:t> Projects </a:t>
            </a:r>
            <a:r>
              <a:rPr lang="en-US" sz="2400" b="1" i="1">
                <a:solidFill>
                  <a:srgbClr val="C00000"/>
                </a:solidFill>
                <a:latin typeface="Times New Roman" panose="02020603050405020304" charset="0"/>
                <a:cs typeface="Times New Roman" panose="02020603050405020304" charset="0"/>
              </a:rPr>
              <a:t>vary in their characteristics and requirements</a:t>
            </a:r>
            <a:r>
              <a:rPr lang="en-US" sz="2400" b="1">
                <a:latin typeface="Times New Roman" panose="02020603050405020304" charset="0"/>
                <a:cs typeface="Times New Roman" panose="02020603050405020304" charset="0"/>
              </a:rPr>
              <a:t>, and countries and organisations are at different stages of development with respect to good public management practices in general, and M&amp;E in particular. It is also important</a:t>
            </a:r>
            <a:r>
              <a:rPr lang="en-US" sz="2400" b="1">
                <a:highlight>
                  <a:srgbClr val="FFFF00"/>
                </a:highlight>
                <a:latin typeface="Times New Roman" panose="02020603050405020304" charset="0"/>
                <a:cs typeface="Times New Roman" panose="02020603050405020304" charset="0"/>
              </a:rPr>
              <a:t> to recognise that M&amp;E systems are continuous works in progress </a:t>
            </a:r>
            <a:r>
              <a:rPr lang="en-US" sz="2400" b="1">
                <a:latin typeface="Times New Roman" panose="02020603050405020304" charset="0"/>
                <a:cs typeface="Times New Roman" panose="02020603050405020304" charset="0"/>
              </a:rPr>
              <a:t>that must </a:t>
            </a:r>
            <a:r>
              <a:rPr lang="en-US" sz="2400" b="1">
                <a:highlight>
                  <a:srgbClr val="00FF00"/>
                </a:highlight>
                <a:latin typeface="Times New Roman" panose="02020603050405020304" charset="0"/>
                <a:cs typeface="Times New Roman" panose="02020603050405020304" charset="0"/>
              </a:rPr>
              <a:t>be flexible and adaptable to changing needs and circumstances.</a:t>
            </a:r>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725" y="5903314"/>
            <a:ext cx="1222425" cy="1096206"/>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4"/>
          <p:cNvPicPr>
            <a:picLocks noChangeAspect="1"/>
          </p:cNvPicPr>
          <p:nvPr/>
        </p:nvPicPr>
        <p:blipFill>
          <a:blip r:embed="rId5"/>
          <a:stretch>
            <a:fillRect/>
          </a:stretch>
        </p:blipFill>
        <p:spPr>
          <a:xfrm>
            <a:off x="9575165" y="367030"/>
            <a:ext cx="2347595" cy="5896610"/>
          </a:xfrm>
          <a:prstGeom prst="rect">
            <a:avLst/>
          </a:prstGeom>
        </p:spPr>
      </p:pic>
      <p:pic>
        <p:nvPicPr>
          <p:cNvPr id="11" name="Picture 5"/>
          <p:cNvPicPr>
            <a:picLocks noChangeAspect="1"/>
          </p:cNvPicPr>
          <p:nvPr/>
        </p:nvPicPr>
        <p:blipFill>
          <a:blip r:embed="rId6"/>
          <a:stretch>
            <a:fillRect/>
          </a:stretch>
        </p:blipFill>
        <p:spPr>
          <a:xfrm>
            <a:off x="-108036" y="-102235"/>
            <a:ext cx="9533101" cy="1610200"/>
          </a:xfrm>
          <a:prstGeom prst="rect">
            <a:avLst/>
          </a:prstGeom>
        </p:spPr>
      </p:pic>
      <p:sp>
        <p:nvSpPr>
          <p:cNvPr id="118" name="Zone de texte 117"/>
          <p:cNvSpPr txBox="1"/>
          <p:nvPr/>
        </p:nvSpPr>
        <p:spPr>
          <a:xfrm>
            <a:off x="53975" y="1527175"/>
            <a:ext cx="9447530" cy="4301490"/>
          </a:xfrm>
          <a:prstGeom prst="rect">
            <a:avLst/>
          </a:prstGeom>
          <a:noFill/>
          <a:ln w="38100">
            <a:solidFill>
              <a:schemeClr val="tx1"/>
            </a:solidFill>
          </a:ln>
        </p:spPr>
        <p:txBody>
          <a:bodyPr wrap="square">
            <a:spAutoFit/>
          </a:bodyPr>
          <a:lstStyle/>
          <a:p>
            <a:pPr marL="342900" indent="-342900" algn="ctr">
              <a:lnSpc>
                <a:spcPct val="100000"/>
              </a:lnSpc>
              <a:buClrTx/>
              <a:buSzTx/>
              <a:buFont typeface="Wingdings" panose="05000000000000000000" charset="0"/>
              <a:buChar char="Ø"/>
            </a:pPr>
            <a:endParaRPr lang="fr-FR" altLang="en-US" sz="2400" b="1">
              <a:solidFill>
                <a:srgbClr val="C00000"/>
              </a:solidFill>
              <a:latin typeface="Times New Roman" panose="02020603050405020304" charset="0"/>
              <a:cs typeface="Times New Roman" panose="02020603050405020304" charset="0"/>
            </a:endParaRPr>
          </a:p>
          <a:p>
            <a:pPr marL="342900" indent="-342900" algn="ctr">
              <a:lnSpc>
                <a:spcPct val="100000"/>
              </a:lnSpc>
              <a:buClrTx/>
              <a:buSzTx/>
              <a:buFont typeface="Wingdings" panose="05000000000000000000" charset="0"/>
              <a:buChar char="Ø"/>
            </a:pPr>
            <a:r>
              <a:rPr lang="fr-FR" altLang="en-US" sz="2400" b="1">
                <a:solidFill>
                  <a:srgbClr val="C00000"/>
                </a:solidFill>
                <a:latin typeface="Times New Roman" panose="02020603050405020304" charset="0"/>
                <a:cs typeface="Times New Roman" panose="02020603050405020304" charset="0"/>
              </a:rPr>
              <a:t>Logical framework analysis</a:t>
            </a:r>
            <a:r>
              <a:rPr lang="fr-FR" altLang="en-US" sz="2400" b="1">
                <a:latin typeface="Times New Roman" panose="02020603050405020304" charset="0"/>
                <a:cs typeface="Times New Roman" panose="02020603050405020304" charset="0"/>
              </a:rPr>
              <a:t> indicates that project management will need to develop systems to provide information at all levels, from basic operational inventories and accounting through to generation of statistics about outcomes and impact. </a:t>
            </a:r>
          </a:p>
          <a:p>
            <a:pPr marL="342900" indent="-342900" algn="ctr">
              <a:lnSpc>
                <a:spcPct val="100000"/>
              </a:lnSpc>
              <a:buClrTx/>
              <a:buSzTx/>
              <a:buFont typeface="Wingdings" panose="05000000000000000000" charset="0"/>
              <a:buChar char="Ø"/>
            </a:pPr>
            <a:endParaRPr lang="fr-FR" altLang="en-US" sz="2400" b="1">
              <a:latin typeface="Times New Roman" panose="02020603050405020304" charset="0"/>
              <a:cs typeface="Times New Roman" panose="02020603050405020304" charset="0"/>
            </a:endParaRPr>
          </a:p>
          <a:p>
            <a:pPr marL="342900" indent="-342900" algn="ctr">
              <a:lnSpc>
                <a:spcPct val="100000"/>
              </a:lnSpc>
              <a:buClrTx/>
              <a:buSzTx/>
              <a:buFont typeface="Wingdings" panose="05000000000000000000" charset="0"/>
              <a:buChar char="Ø"/>
            </a:pPr>
            <a:r>
              <a:rPr lang="fr-FR" altLang="en-US" sz="2400" b="1">
                <a:latin typeface="Times New Roman" panose="02020603050405020304" charset="0"/>
                <a:cs typeface="Times New Roman" panose="02020603050405020304" charset="0"/>
              </a:rPr>
              <a:t>Building on the concept of a structured set of indicators, the table bellow shows</a:t>
            </a:r>
            <a:r>
              <a:rPr lang="fr-FR" altLang="en-US" sz="2400" b="1">
                <a:solidFill>
                  <a:srgbClr val="0070C0"/>
                </a:solidFill>
                <a:latin typeface="Times New Roman" panose="02020603050405020304" charset="0"/>
                <a:cs typeface="Times New Roman" panose="02020603050405020304" charset="0"/>
              </a:rPr>
              <a:t> the typical nature and location of responsibility for M&amp;E components at each level.</a:t>
            </a:r>
          </a:p>
          <a:p>
            <a:pPr indent="0" algn="ctr">
              <a:lnSpc>
                <a:spcPct val="100000"/>
              </a:lnSpc>
              <a:buClrTx/>
              <a:buSzTx/>
              <a:buFont typeface="Wingdings" panose="05000000000000000000" charset="0"/>
              <a:buNone/>
            </a:pPr>
            <a:endParaRPr lang="fr-FR" altLang="en-US" sz="2400" b="1">
              <a:gradFill>
                <a:gsLst>
                  <a:gs pos="0">
                    <a:srgbClr val="E30000"/>
                  </a:gs>
                  <a:gs pos="100000">
                    <a:srgbClr val="760303"/>
                  </a:gs>
                </a:gsLst>
                <a:lin scaled="0"/>
              </a:gradFill>
              <a:latin typeface="Times New Roman" panose="02020603050405020304" charset="0"/>
              <a:cs typeface="Times New Roman" panose="02020603050405020304" charset="0"/>
            </a:endParaRPr>
          </a:p>
          <a:p>
            <a:pPr indent="0" algn="just">
              <a:lnSpc>
                <a:spcPct val="140000"/>
              </a:lnSpc>
              <a:buFont typeface="Wingdings" panose="05000000000000000000" charset="0"/>
              <a:buNone/>
            </a:pPr>
            <a:endParaRPr lang="en-US" sz="2400" b="1">
              <a:latin typeface="Times New Roman" panose="02020603050405020304" charset="0"/>
              <a:cs typeface="Times New Roman" panose="02020603050405020304" charset="0"/>
            </a:endParaRPr>
          </a:p>
        </p:txBody>
      </p:sp>
      <p:sp>
        <p:nvSpPr>
          <p:cNvPr id="2" name="TextBox 7"/>
          <p:cNvSpPr txBox="1"/>
          <p:nvPr/>
        </p:nvSpPr>
        <p:spPr>
          <a:xfrm>
            <a:off x="52657" y="368169"/>
            <a:ext cx="1923415" cy="521970"/>
          </a:xfrm>
          <a:prstGeom prst="rect">
            <a:avLst/>
          </a:prstGeom>
          <a:noFill/>
        </p:spPr>
        <p:txBody>
          <a:bodyPr wrap="none" rtlCol="0">
            <a:spAutoFit/>
          </a:bodyPr>
          <a:lstStyle/>
          <a:p>
            <a:pPr algn="ctr"/>
            <a:r>
              <a:rPr lang="fr-FR" altLang="en-US" sz="2800" dirty="0">
                <a:solidFill>
                  <a:schemeClr val="bg1"/>
                </a:solidFill>
                <a:latin typeface="Tajawal Medium" panose="00000600000000000000" pitchFamily="2" charset="-78"/>
                <a:cs typeface="Tajawal Medium" panose="00000600000000000000" pitchFamily="2" charset="-78"/>
                <a:sym typeface="+mn-ea"/>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725" y="6023964"/>
            <a:ext cx="1222425" cy="1096206"/>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4"/>
          <p:cNvPicPr>
            <a:picLocks noChangeAspect="1"/>
          </p:cNvPicPr>
          <p:nvPr/>
        </p:nvPicPr>
        <p:blipFill>
          <a:blip r:embed="rId5"/>
          <a:stretch>
            <a:fillRect/>
          </a:stretch>
        </p:blipFill>
        <p:spPr>
          <a:xfrm>
            <a:off x="9575165" y="367030"/>
            <a:ext cx="2347595" cy="5896610"/>
          </a:xfrm>
          <a:prstGeom prst="rect">
            <a:avLst/>
          </a:prstGeom>
        </p:spPr>
      </p:pic>
      <p:pic>
        <p:nvPicPr>
          <p:cNvPr id="11" name="Picture 5"/>
          <p:cNvPicPr>
            <a:picLocks noChangeAspect="1"/>
          </p:cNvPicPr>
          <p:nvPr/>
        </p:nvPicPr>
        <p:blipFill>
          <a:blip r:embed="rId6"/>
          <a:stretch>
            <a:fillRect/>
          </a:stretch>
        </p:blipFill>
        <p:spPr>
          <a:xfrm>
            <a:off x="-108036" y="-102235"/>
            <a:ext cx="9533101" cy="1610200"/>
          </a:xfrm>
          <a:prstGeom prst="rect">
            <a:avLst/>
          </a:prstGeom>
        </p:spPr>
      </p:pic>
      <p:sp>
        <p:nvSpPr>
          <p:cNvPr id="118" name="Zone de texte 117"/>
          <p:cNvSpPr txBox="1"/>
          <p:nvPr/>
        </p:nvSpPr>
        <p:spPr>
          <a:xfrm>
            <a:off x="412115" y="1440815"/>
            <a:ext cx="9043035" cy="2085340"/>
          </a:xfrm>
          <a:prstGeom prst="rect">
            <a:avLst/>
          </a:prstGeom>
          <a:noFill/>
          <a:ln w="9525">
            <a:noFill/>
          </a:ln>
        </p:spPr>
        <p:txBody>
          <a:bodyPr wrap="square">
            <a:spAutoFit/>
          </a:bodyPr>
          <a:lstStyle/>
          <a:p>
            <a:pPr indent="0" algn="ctr">
              <a:lnSpc>
                <a:spcPct val="100000"/>
              </a:lnSpc>
              <a:buClrTx/>
              <a:buSzTx/>
              <a:buFont typeface="Wingdings" panose="05000000000000000000" charset="0"/>
              <a:buNone/>
            </a:pPr>
            <a:r>
              <a:rPr lang="fr-FR" altLang="en-US" sz="2400" b="1">
                <a:gradFill>
                  <a:gsLst>
                    <a:gs pos="0">
                      <a:srgbClr val="E30000"/>
                    </a:gs>
                    <a:gs pos="100000">
                      <a:srgbClr val="760303"/>
                    </a:gs>
                  </a:gsLst>
                  <a:lin scaled="0"/>
                </a:gradFill>
                <a:latin typeface="Times New Roman" panose="02020603050405020304" charset="0"/>
                <a:cs typeface="Times New Roman" panose="02020603050405020304" charset="0"/>
              </a:rPr>
              <a:t> </a:t>
            </a:r>
            <a:r>
              <a:rPr lang="fr-FR" altLang="en-US" sz="2400" b="1" i="1">
                <a:gradFill>
                  <a:gsLst>
                    <a:gs pos="0">
                      <a:srgbClr val="E30000"/>
                    </a:gs>
                    <a:gs pos="100000">
                      <a:srgbClr val="760303"/>
                    </a:gs>
                  </a:gsLst>
                  <a:lin scaled="0"/>
                </a:gradFill>
                <a:latin typeface="Times New Roman" panose="02020603050405020304" charset="0"/>
                <a:cs typeface="Times New Roman" panose="02020603050405020304" charset="0"/>
              </a:rPr>
              <a:t>Organisation of project monitoring and evaluation</a:t>
            </a:r>
          </a:p>
          <a:p>
            <a:pPr indent="0" algn="ctr">
              <a:lnSpc>
                <a:spcPct val="100000"/>
              </a:lnSpc>
              <a:buClrTx/>
              <a:buSzTx/>
              <a:buFont typeface="Wingdings" panose="05000000000000000000" charset="0"/>
              <a:buNone/>
            </a:pPr>
            <a:endParaRPr lang="fr-FR" altLang="en-US" sz="2400" b="1">
              <a:gradFill>
                <a:gsLst>
                  <a:gs pos="0">
                    <a:srgbClr val="E30000"/>
                  </a:gs>
                  <a:gs pos="100000">
                    <a:srgbClr val="760303"/>
                  </a:gs>
                </a:gsLst>
                <a:lin scaled="0"/>
              </a:gradFill>
              <a:latin typeface="Times New Roman" panose="02020603050405020304" charset="0"/>
              <a:cs typeface="Times New Roman" panose="02020603050405020304" charset="0"/>
            </a:endParaRPr>
          </a:p>
          <a:p>
            <a:pPr indent="0" algn="ctr">
              <a:lnSpc>
                <a:spcPct val="100000"/>
              </a:lnSpc>
              <a:buClrTx/>
              <a:buSzTx/>
              <a:buFont typeface="Wingdings" panose="05000000000000000000" charset="0"/>
              <a:buNone/>
            </a:pPr>
            <a:endParaRPr lang="fr-FR" altLang="en-US" sz="2400" b="1">
              <a:gradFill>
                <a:gsLst>
                  <a:gs pos="0">
                    <a:srgbClr val="E30000"/>
                  </a:gs>
                  <a:gs pos="100000">
                    <a:srgbClr val="760303"/>
                  </a:gs>
                </a:gsLst>
                <a:lin scaled="0"/>
              </a:gradFill>
              <a:latin typeface="Times New Roman" panose="02020603050405020304" charset="0"/>
              <a:cs typeface="Times New Roman" panose="02020603050405020304" charset="0"/>
            </a:endParaRPr>
          </a:p>
          <a:p>
            <a:pPr indent="0" algn="ctr">
              <a:lnSpc>
                <a:spcPct val="100000"/>
              </a:lnSpc>
              <a:buClrTx/>
              <a:buSzTx/>
              <a:buFont typeface="Wingdings" panose="05000000000000000000" charset="0"/>
              <a:buNone/>
            </a:pPr>
            <a:endParaRPr lang="fr-FR" altLang="en-US" sz="2400" b="1">
              <a:gradFill>
                <a:gsLst>
                  <a:gs pos="0">
                    <a:srgbClr val="E30000"/>
                  </a:gs>
                  <a:gs pos="100000">
                    <a:srgbClr val="760303"/>
                  </a:gs>
                </a:gsLst>
                <a:lin scaled="0"/>
              </a:gradFill>
              <a:latin typeface="Times New Roman" panose="02020603050405020304" charset="0"/>
              <a:cs typeface="Times New Roman" panose="02020603050405020304" charset="0"/>
            </a:endParaRPr>
          </a:p>
          <a:p>
            <a:pPr indent="0" algn="just">
              <a:lnSpc>
                <a:spcPct val="140000"/>
              </a:lnSpc>
              <a:buFont typeface="Wingdings" panose="05000000000000000000" charset="0"/>
              <a:buNone/>
            </a:pPr>
            <a:endParaRPr lang="en-US" sz="2400" b="1">
              <a:latin typeface="Times New Roman" panose="02020603050405020304" charset="0"/>
              <a:cs typeface="Times New Roman" panose="02020603050405020304" charset="0"/>
            </a:endParaRPr>
          </a:p>
        </p:txBody>
      </p:sp>
      <p:sp>
        <p:nvSpPr>
          <p:cNvPr id="2" name="TextBox 7"/>
          <p:cNvSpPr txBox="1"/>
          <p:nvPr/>
        </p:nvSpPr>
        <p:spPr>
          <a:xfrm>
            <a:off x="52657" y="368169"/>
            <a:ext cx="1923415" cy="521970"/>
          </a:xfrm>
          <a:prstGeom prst="rect">
            <a:avLst/>
          </a:prstGeom>
          <a:noFill/>
        </p:spPr>
        <p:txBody>
          <a:bodyPr wrap="none" rtlCol="0">
            <a:spAutoFit/>
          </a:bodyPr>
          <a:lstStyle/>
          <a:p>
            <a:pPr algn="ctr"/>
            <a:r>
              <a:rPr lang="fr-FR" altLang="en-US" sz="2800" dirty="0">
                <a:solidFill>
                  <a:schemeClr val="bg1"/>
                </a:solidFill>
                <a:latin typeface="Tajawal Medium" panose="00000600000000000000" pitchFamily="2" charset="-78"/>
                <a:cs typeface="Tajawal Medium" panose="00000600000000000000" pitchFamily="2" charset="-78"/>
                <a:sym typeface="+mn-ea"/>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graphicFrame>
        <p:nvGraphicFramePr>
          <p:cNvPr id="4" name="Table 3"/>
          <p:cNvGraphicFramePr/>
          <p:nvPr/>
        </p:nvGraphicFramePr>
        <p:xfrm>
          <a:off x="189865" y="2036445"/>
          <a:ext cx="9235440" cy="4137025"/>
        </p:xfrm>
        <a:graphic>
          <a:graphicData uri="http://schemas.openxmlformats.org/drawingml/2006/table">
            <a:tbl>
              <a:tblPr firstRow="1" bandRow="1">
                <a:tableStyleId>{5C22544A-7EE6-4342-B048-85BDC9FD1C3A}</a:tableStyleId>
              </a:tblPr>
              <a:tblGrid>
                <a:gridCol w="2308860">
                  <a:extLst>
                    <a:ext uri="{9D8B030D-6E8A-4147-A177-3AD203B41FA5}">
                      <a16:colId xmlns:a16="http://schemas.microsoft.com/office/drawing/2014/main" val="20000"/>
                    </a:ext>
                  </a:extLst>
                </a:gridCol>
                <a:gridCol w="2308860">
                  <a:extLst>
                    <a:ext uri="{9D8B030D-6E8A-4147-A177-3AD203B41FA5}">
                      <a16:colId xmlns:a16="http://schemas.microsoft.com/office/drawing/2014/main" val="20001"/>
                    </a:ext>
                  </a:extLst>
                </a:gridCol>
                <a:gridCol w="2308860">
                  <a:extLst>
                    <a:ext uri="{9D8B030D-6E8A-4147-A177-3AD203B41FA5}">
                      <a16:colId xmlns:a16="http://schemas.microsoft.com/office/drawing/2014/main" val="20002"/>
                    </a:ext>
                  </a:extLst>
                </a:gridCol>
                <a:gridCol w="2308860">
                  <a:extLst>
                    <a:ext uri="{9D8B030D-6E8A-4147-A177-3AD203B41FA5}">
                      <a16:colId xmlns:a16="http://schemas.microsoft.com/office/drawing/2014/main" val="20003"/>
                    </a:ext>
                  </a:extLst>
                </a:gridCol>
              </a:tblGrid>
              <a:tr h="644525">
                <a:tc>
                  <a:txBody>
                    <a:bodyPr/>
                    <a:lstStyle/>
                    <a:p>
                      <a:pPr indent="0" algn="ctr">
                        <a:buNone/>
                      </a:pPr>
                      <a:endParaRPr lang="en-US" sz="1600" b="1">
                        <a:solidFill>
                          <a:srgbClr val="0070C0"/>
                        </a:solidFill>
                        <a:latin typeface="Times New Roman" panose="02020603050405020304" charset="0"/>
                        <a:cs typeface="Times New Roman" panose="02020603050405020304" charset="0"/>
                      </a:endParaRPr>
                    </a:p>
                    <a:p>
                      <a:pPr indent="0" algn="ctr">
                        <a:buNone/>
                      </a:pPr>
                      <a:r>
                        <a:rPr lang="en-US" sz="1600" b="1">
                          <a:solidFill>
                            <a:srgbClr val="0070C0"/>
                          </a:solidFill>
                          <a:latin typeface="Times New Roman" panose="02020603050405020304" charset="0"/>
                          <a:cs typeface="Times New Roman" panose="02020603050405020304" charset="0"/>
                        </a:rPr>
                        <a:t>Objectives</a:t>
                      </a:r>
                      <a:endParaRPr lang="en-US" altLang="en-US" sz="1600" b="1">
                        <a:solidFill>
                          <a:srgbClr val="0070C0"/>
                        </a:solidFill>
                        <a:latin typeface="Times New Roman" panose="02020603050405020304" charset="0"/>
                        <a:ea typeface="Trebuchet MS" panose="020B0603020202020204" charset="0"/>
                        <a:cs typeface="Times New Roman" panose="02020603050405020304" charset="0"/>
                      </a:endParaRPr>
                    </a:p>
                  </a:txBody>
                  <a:tcPr marL="0" marR="0" marT="0" marB="0">
                    <a:solidFill>
                      <a:schemeClr val="accent4">
                        <a:lumMod val="40000"/>
                        <a:lumOff val="60000"/>
                      </a:schemeClr>
                    </a:solidFill>
                  </a:tcPr>
                </a:tc>
                <a:tc>
                  <a:txBody>
                    <a:bodyPr/>
                    <a:lstStyle/>
                    <a:p>
                      <a:pPr indent="0" algn="ctr">
                        <a:buNone/>
                      </a:pPr>
                      <a:endParaRPr lang="en-US" sz="1600" b="1">
                        <a:solidFill>
                          <a:srgbClr val="0070C0"/>
                        </a:solidFill>
                        <a:latin typeface="Times New Roman" panose="02020603050405020304" charset="0"/>
                        <a:cs typeface="Times New Roman" panose="02020603050405020304" charset="0"/>
                      </a:endParaRPr>
                    </a:p>
                    <a:p>
                      <a:pPr indent="0" algn="ctr">
                        <a:buNone/>
                      </a:pPr>
                      <a:r>
                        <a:rPr lang="en-US" sz="1600" b="1">
                          <a:solidFill>
                            <a:srgbClr val="0070C0"/>
                          </a:solidFill>
                          <a:latin typeface="Times New Roman" panose="02020603050405020304" charset="0"/>
                          <a:cs typeface="Times New Roman" panose="02020603050405020304" charset="0"/>
                        </a:rPr>
                        <a:t>Indicators</a:t>
                      </a:r>
                      <a:endParaRPr lang="en-US" altLang="en-US" sz="1600" b="1">
                        <a:solidFill>
                          <a:srgbClr val="0070C0"/>
                        </a:solidFill>
                        <a:latin typeface="Times New Roman" panose="02020603050405020304" charset="0"/>
                        <a:ea typeface="Trebuchet MS" panose="020B0603020202020204" charset="0"/>
                        <a:cs typeface="Times New Roman" panose="02020603050405020304" charset="0"/>
                      </a:endParaRPr>
                    </a:p>
                  </a:txBody>
                  <a:tcPr marL="0" marR="0" marT="0" marB="0">
                    <a:solidFill>
                      <a:schemeClr val="accent4">
                        <a:lumMod val="40000"/>
                        <a:lumOff val="60000"/>
                      </a:schemeClr>
                    </a:solidFill>
                  </a:tcPr>
                </a:tc>
                <a:tc>
                  <a:txBody>
                    <a:bodyPr/>
                    <a:lstStyle/>
                    <a:p>
                      <a:pPr indent="0" algn="ctr">
                        <a:buNone/>
                      </a:pPr>
                      <a:endParaRPr lang="en-US" sz="1600" b="1">
                        <a:solidFill>
                          <a:srgbClr val="0070C0"/>
                        </a:solidFill>
                        <a:latin typeface="Times New Roman" panose="02020603050405020304" charset="0"/>
                        <a:cs typeface="Times New Roman" panose="02020603050405020304" charset="0"/>
                      </a:endParaRPr>
                    </a:p>
                    <a:p>
                      <a:pPr indent="0" algn="ctr">
                        <a:buNone/>
                      </a:pPr>
                      <a:r>
                        <a:rPr lang="en-US" sz="1600" b="1">
                          <a:solidFill>
                            <a:srgbClr val="0070C0"/>
                          </a:solidFill>
                          <a:latin typeface="Times New Roman" panose="02020603050405020304" charset="0"/>
                          <a:cs typeface="Times New Roman" panose="02020603050405020304" charset="0"/>
                        </a:rPr>
                        <a:t>M&amp;Ecomponents</a:t>
                      </a:r>
                      <a:endParaRPr lang="en-US" altLang="en-US" sz="1600" b="1">
                        <a:solidFill>
                          <a:srgbClr val="0070C0"/>
                        </a:solidFill>
                        <a:latin typeface="Times New Roman" panose="02020603050405020304" charset="0"/>
                        <a:ea typeface="Trebuchet MS" panose="020B0603020202020204" charset="0"/>
                        <a:cs typeface="Times New Roman" panose="02020603050405020304" charset="0"/>
                      </a:endParaRPr>
                    </a:p>
                  </a:txBody>
                  <a:tcPr marL="0" marR="0" marT="0" marB="0">
                    <a:solidFill>
                      <a:schemeClr val="accent4">
                        <a:lumMod val="40000"/>
                        <a:lumOff val="60000"/>
                      </a:schemeClr>
                    </a:solidFill>
                  </a:tcPr>
                </a:tc>
                <a:tc>
                  <a:txBody>
                    <a:bodyPr/>
                    <a:lstStyle/>
                    <a:p>
                      <a:pPr indent="0" algn="ctr">
                        <a:buNone/>
                      </a:pPr>
                      <a:endParaRPr lang="en-US" sz="1600" b="1">
                        <a:solidFill>
                          <a:srgbClr val="0070C0"/>
                        </a:solidFill>
                        <a:latin typeface="Times New Roman" panose="02020603050405020304" charset="0"/>
                        <a:cs typeface="Times New Roman" panose="02020603050405020304" charset="0"/>
                      </a:endParaRPr>
                    </a:p>
                    <a:p>
                      <a:pPr indent="0" algn="ctr">
                        <a:buNone/>
                      </a:pPr>
                      <a:r>
                        <a:rPr lang="en-US" sz="1600" b="1">
                          <a:solidFill>
                            <a:srgbClr val="0070C0"/>
                          </a:solidFill>
                          <a:latin typeface="Times New Roman" panose="02020603050405020304" charset="0"/>
                          <a:cs typeface="Times New Roman" panose="02020603050405020304" charset="0"/>
                        </a:rPr>
                        <a:t>ResponsibilityforM&amp;E</a:t>
                      </a:r>
                      <a:endParaRPr lang="en-US" altLang="en-US" sz="1600" b="1">
                        <a:solidFill>
                          <a:srgbClr val="0070C0"/>
                        </a:solidFill>
                        <a:latin typeface="Times New Roman" panose="02020603050405020304" charset="0"/>
                        <a:ea typeface="Trebuchet MS" panose="020B0603020202020204" charset="0"/>
                        <a:cs typeface="Times New Roman" panose="02020603050405020304" charset="0"/>
                      </a:endParaRPr>
                    </a:p>
                  </a:txBody>
                  <a:tcPr marL="0" marR="0" marT="0" marB="0">
                    <a:solidFill>
                      <a:schemeClr val="accent4">
                        <a:lumMod val="40000"/>
                        <a:lumOff val="60000"/>
                      </a:schemeClr>
                    </a:solidFill>
                  </a:tcPr>
                </a:tc>
                <a:extLst>
                  <a:ext uri="{0D108BD9-81ED-4DB2-BD59-A6C34878D82A}">
                    <a16:rowId xmlns:a16="http://schemas.microsoft.com/office/drawing/2014/main" val="10000"/>
                  </a:ext>
                </a:extLst>
              </a:tr>
              <a:tr h="644525">
                <a:tc>
                  <a:txBody>
                    <a:bodyPr/>
                    <a:lstStyle/>
                    <a:p>
                      <a:pPr indent="0" algn="ctr">
                        <a:buNone/>
                      </a:pPr>
                      <a:r>
                        <a:rPr lang="en-US" sz="1600" b="1">
                          <a:latin typeface="Times New Roman" panose="02020603050405020304" charset="0"/>
                          <a:cs typeface="Times New Roman" panose="02020603050405020304" charset="0"/>
                        </a:rPr>
                        <a:t>  </a:t>
                      </a:r>
                    </a:p>
                    <a:p>
                      <a:pPr indent="0" algn="ctr">
                        <a:buNone/>
                      </a:pPr>
                      <a:r>
                        <a:rPr lang="en-US" sz="1600" b="1">
                          <a:latin typeface="Times New Roman" panose="02020603050405020304" charset="0"/>
                          <a:cs typeface="Times New Roman" panose="02020603050405020304" charset="0"/>
                        </a:rPr>
                        <a:t> Goal</a:t>
                      </a:r>
                      <a:endParaRPr lang="en-US" altLang="en-US" sz="1600" b="1">
                        <a:latin typeface="Times New Roman" panose="02020603050405020304" charset="0"/>
                        <a:ea typeface="Trebuchet MS" panose="020B0603020202020204" charset="0"/>
                        <a:cs typeface="Times New Roman" panose="02020603050405020304" charset="0"/>
                      </a:endParaRPr>
                    </a:p>
                  </a:txBody>
                  <a:tcPr marL="0" marR="0" marT="0" marB="0">
                    <a:solidFill>
                      <a:schemeClr val="accent4">
                        <a:lumMod val="40000"/>
                        <a:lumOff val="60000"/>
                      </a:schemeClr>
                    </a:solidFill>
                  </a:tcPr>
                </a:tc>
                <a:tc>
                  <a:txBody>
                    <a:bodyPr/>
                    <a:lstStyle/>
                    <a:p>
                      <a:pPr indent="0" algn="ctr">
                        <a:buNone/>
                      </a:pPr>
                      <a:r>
                        <a:rPr lang="en-US" sz="1600" b="1">
                          <a:latin typeface="Times New Roman" panose="02020603050405020304" charset="0"/>
                          <a:cs typeface="Times New Roman" panose="02020603050405020304" charset="0"/>
                        </a:rPr>
                        <a:t>   </a:t>
                      </a:r>
                    </a:p>
                    <a:p>
                      <a:pPr indent="0" algn="ctr">
                        <a:buNone/>
                      </a:pPr>
                      <a:r>
                        <a:rPr lang="en-US" sz="1600" b="1">
                          <a:latin typeface="Times New Roman" panose="02020603050405020304" charset="0"/>
                          <a:cs typeface="Times New Roman" panose="02020603050405020304" charset="0"/>
                        </a:rPr>
                        <a:t>Impact</a:t>
                      </a:r>
                      <a:endParaRPr lang="en-US" altLang="en-US" sz="1600" b="1">
                        <a:latin typeface="Times New Roman" panose="02020603050405020304" charset="0"/>
                        <a:ea typeface="Trebuchet MS" panose="020B0603020202020204" charset="0"/>
                        <a:cs typeface="Times New Roman" panose="02020603050405020304" charset="0"/>
                      </a:endParaRPr>
                    </a:p>
                  </a:txBody>
                  <a:tcPr marL="0" marR="0" marT="0" marB="0">
                    <a:solidFill>
                      <a:schemeClr val="accent4">
                        <a:lumMod val="40000"/>
                        <a:lumOff val="60000"/>
                      </a:schemeClr>
                    </a:solidFill>
                  </a:tcPr>
                </a:tc>
                <a:tc>
                  <a:txBody>
                    <a:bodyPr/>
                    <a:lstStyle/>
                    <a:p>
                      <a:pPr indent="0" algn="ctr">
                        <a:buNone/>
                      </a:pPr>
                      <a:r>
                        <a:rPr lang="en-US" sz="1200" b="1">
                          <a:latin typeface="Times New Roman" panose="02020603050405020304" charset="0"/>
                          <a:cs typeface="Times New Roman" panose="02020603050405020304" charset="0"/>
                        </a:rPr>
                        <a:t>Longtermstatistical</a:t>
                      </a:r>
                      <a:r>
                        <a:rPr lang="fr-FR" altLang="en-US" sz="1200" b="1">
                          <a:latin typeface="Times New Roman" panose="02020603050405020304" charset="0"/>
                          <a:cs typeface="Times New Roman" panose="02020603050405020304" charset="0"/>
                        </a:rPr>
                        <a:t> </a:t>
                      </a:r>
                      <a:r>
                        <a:rPr lang="en-US" sz="1200" b="1">
                          <a:latin typeface="Times New Roman" panose="02020603050405020304" charset="0"/>
                          <a:cs typeface="Times New Roman" panose="02020603050405020304" charset="0"/>
                        </a:rPr>
                        <a:t>evidence of project</a:t>
                      </a:r>
                      <a:r>
                        <a:rPr lang="fr-FR" altLang="en-US" sz="1200" b="1">
                          <a:latin typeface="Times New Roman" panose="02020603050405020304" charset="0"/>
                          <a:cs typeface="Times New Roman" panose="02020603050405020304" charset="0"/>
                        </a:rPr>
                        <a:t> </a:t>
                      </a:r>
                      <a:r>
                        <a:rPr lang="en-US" sz="1200" b="1">
                          <a:latin typeface="Times New Roman" panose="02020603050405020304" charset="0"/>
                          <a:cs typeface="Times New Roman" panose="02020603050405020304" charset="0"/>
                        </a:rPr>
                        <a:t>impact</a:t>
                      </a:r>
                      <a:r>
                        <a:rPr lang="fr-FR" altLang="en-US" sz="1200" b="1">
                          <a:latin typeface="Times New Roman" panose="02020603050405020304" charset="0"/>
                          <a:cs typeface="Times New Roman" panose="02020603050405020304" charset="0"/>
                        </a:rPr>
                        <a:t> </a:t>
                      </a:r>
                      <a:r>
                        <a:rPr lang="en-US" sz="1200" b="1">
                          <a:latin typeface="Times New Roman" panose="02020603050405020304" charset="0"/>
                          <a:cs typeface="Times New Roman" panose="02020603050405020304" charset="0"/>
                        </a:rPr>
                        <a:t>Exogenous indicators for</a:t>
                      </a:r>
                      <a:r>
                        <a:rPr lang="fr-FR" altLang="en-US" sz="1200" b="1">
                          <a:latin typeface="Times New Roman" panose="02020603050405020304" charset="0"/>
                          <a:cs typeface="Times New Roman" panose="02020603050405020304" charset="0"/>
                        </a:rPr>
                        <a:t> </a:t>
                      </a:r>
                      <a:r>
                        <a:rPr lang="en-US" sz="1200" b="1">
                          <a:latin typeface="Times New Roman" panose="02020603050405020304" charset="0"/>
                          <a:cs typeface="Times New Roman" panose="02020603050405020304" charset="0"/>
                        </a:rPr>
                        <a:t>risk factors and</a:t>
                      </a:r>
                      <a:r>
                        <a:rPr lang="fr-FR" altLang="en-US" sz="1200" b="1">
                          <a:latin typeface="Times New Roman" panose="02020603050405020304" charset="0"/>
                          <a:cs typeface="Times New Roman" panose="02020603050405020304" charset="0"/>
                        </a:rPr>
                        <a:t> </a:t>
                      </a:r>
                      <a:r>
                        <a:rPr lang="en-US" sz="1200" b="1">
                          <a:latin typeface="Times New Roman" panose="02020603050405020304" charset="0"/>
                          <a:cs typeface="Times New Roman" panose="02020603050405020304" charset="0"/>
                        </a:rPr>
                        <a:t>unanticipated wider</a:t>
                      </a:r>
                      <a:r>
                        <a:rPr lang="fr-FR" altLang="en-US" sz="1200" b="1">
                          <a:latin typeface="Times New Roman" panose="02020603050405020304" charset="0"/>
                          <a:cs typeface="Times New Roman" panose="02020603050405020304" charset="0"/>
                        </a:rPr>
                        <a:t> </a:t>
                      </a:r>
                      <a:r>
                        <a:rPr lang="en-US" sz="1200" b="1">
                          <a:latin typeface="Times New Roman" panose="02020603050405020304" charset="0"/>
                          <a:cs typeface="Times New Roman" panose="02020603050405020304" charset="0"/>
                        </a:rPr>
                        <a:t>environmental</a:t>
                      </a:r>
                      <a:r>
                        <a:rPr lang="fr-FR" altLang="en-US" sz="1200" b="1">
                          <a:latin typeface="Times New Roman" panose="02020603050405020304" charset="0"/>
                          <a:cs typeface="Times New Roman" panose="02020603050405020304" charset="0"/>
                        </a:rPr>
                        <a:t> </a:t>
                      </a:r>
                      <a:r>
                        <a:rPr lang="en-US" sz="1200" b="1">
                          <a:latin typeface="Times New Roman" panose="02020603050405020304" charset="0"/>
                          <a:cs typeface="Times New Roman" panose="02020603050405020304" charset="0"/>
                        </a:rPr>
                        <a:t>and</a:t>
                      </a:r>
                      <a:r>
                        <a:rPr lang="fr-FR" altLang="en-US" sz="1200" b="1">
                          <a:latin typeface="Times New Roman" panose="02020603050405020304" charset="0"/>
                          <a:cs typeface="Times New Roman" panose="02020603050405020304" charset="0"/>
                        </a:rPr>
                        <a:t> </a:t>
                      </a:r>
                      <a:r>
                        <a:rPr lang="en-US" sz="1200" b="1">
                          <a:latin typeface="Times New Roman" panose="02020603050405020304" charset="0"/>
                          <a:cs typeface="Times New Roman" panose="02020603050405020304" charset="0"/>
                        </a:rPr>
                        <a:t>social</a:t>
                      </a:r>
                      <a:r>
                        <a:rPr lang="fr-FR" altLang="en-US" sz="1200" b="1">
                          <a:latin typeface="Times New Roman" panose="02020603050405020304" charset="0"/>
                          <a:cs typeface="Times New Roman" panose="02020603050405020304" charset="0"/>
                        </a:rPr>
                        <a:t> </a:t>
                      </a:r>
                      <a:r>
                        <a:rPr lang="en-US" sz="1200" b="1">
                          <a:latin typeface="Times New Roman" panose="02020603050405020304" charset="0"/>
                          <a:cs typeface="Times New Roman" panose="02020603050405020304" charset="0"/>
                        </a:rPr>
                        <a:t>impacts</a:t>
                      </a:r>
                      <a:endParaRPr lang="en-US" altLang="en-US" sz="1200" b="1">
                        <a:latin typeface="Times New Roman" panose="02020603050405020304" charset="0"/>
                        <a:ea typeface="Trebuchet MS" panose="020B0603020202020204" charset="0"/>
                        <a:cs typeface="Times New Roman" panose="02020603050405020304" charset="0"/>
                      </a:endParaRPr>
                    </a:p>
                  </a:txBody>
                  <a:tcPr marL="0" marR="0" marT="0" marB="0">
                    <a:solidFill>
                      <a:schemeClr val="accent4">
                        <a:lumMod val="40000"/>
                        <a:lumOff val="60000"/>
                      </a:schemeClr>
                    </a:solidFill>
                  </a:tcPr>
                </a:tc>
                <a:tc>
                  <a:txBody>
                    <a:bodyPr/>
                    <a:lstStyle/>
                    <a:p>
                      <a:pPr indent="0" algn="ctr">
                        <a:buNone/>
                      </a:pPr>
                      <a:r>
                        <a:rPr lang="en-US" sz="1200" b="1">
                          <a:latin typeface="Times New Roman" panose="02020603050405020304" charset="0"/>
                          <a:cs typeface="Times New Roman" panose="02020603050405020304" charset="0"/>
                        </a:rPr>
                        <a:t>   </a:t>
                      </a:r>
                    </a:p>
                    <a:p>
                      <a:pPr indent="0" algn="ctr">
                        <a:buNone/>
                      </a:pPr>
                      <a:r>
                        <a:rPr lang="en-US" sz="1400" b="1">
                          <a:latin typeface="Times New Roman" panose="02020603050405020304" charset="0"/>
                          <a:cs typeface="Times New Roman" panose="02020603050405020304" charset="0"/>
                        </a:rPr>
                        <a:t>National or sectoral</a:t>
                      </a:r>
                      <a:r>
                        <a:rPr lang="fr-FR" altLang="en-US" sz="1400" b="1">
                          <a:latin typeface="Times New Roman" panose="02020603050405020304" charset="0"/>
                          <a:cs typeface="Times New Roman" panose="02020603050405020304" charset="0"/>
                        </a:rPr>
                        <a:t> </a:t>
                      </a:r>
                      <a:r>
                        <a:rPr lang="en-US" sz="1400" b="1">
                          <a:latin typeface="Times New Roman" panose="02020603050405020304" charset="0"/>
                          <a:cs typeface="Times New Roman" panose="02020603050405020304" charset="0"/>
                        </a:rPr>
                        <a:t>agencies and/or</a:t>
                      </a:r>
                      <a:r>
                        <a:rPr lang="fr-FR" altLang="en-US" sz="1400" b="1">
                          <a:latin typeface="Times New Roman" panose="02020603050405020304" charset="0"/>
                          <a:cs typeface="Times New Roman" panose="02020603050405020304" charset="0"/>
                        </a:rPr>
                        <a:t> </a:t>
                      </a:r>
                      <a:r>
                        <a:rPr lang="en-US" sz="1400" b="1">
                          <a:latin typeface="Times New Roman" panose="02020603050405020304" charset="0"/>
                          <a:cs typeface="Times New Roman" panose="02020603050405020304" charset="0"/>
                        </a:rPr>
                        <a:t>independent</a:t>
                      </a:r>
                      <a:r>
                        <a:rPr lang="fr-FR" altLang="en-US" sz="1400" b="1">
                          <a:latin typeface="Times New Roman" panose="02020603050405020304" charset="0"/>
                          <a:cs typeface="Times New Roman" panose="02020603050405020304" charset="0"/>
                        </a:rPr>
                        <a:t> </a:t>
                      </a:r>
                      <a:r>
                        <a:rPr lang="en-US" sz="1400" b="1">
                          <a:latin typeface="Times New Roman" panose="02020603050405020304" charset="0"/>
                          <a:cs typeface="Times New Roman" panose="02020603050405020304" charset="0"/>
                        </a:rPr>
                        <a:t>specialists</a:t>
                      </a:r>
                      <a:endParaRPr lang="en-US" altLang="en-US" sz="1400" b="1">
                        <a:latin typeface="Times New Roman" panose="02020603050405020304" charset="0"/>
                        <a:ea typeface="Trebuchet MS" panose="020B0603020202020204" charset="0"/>
                        <a:cs typeface="Times New Roman" panose="02020603050405020304" charset="0"/>
                      </a:endParaRPr>
                    </a:p>
                  </a:txBody>
                  <a:tcPr marL="0" marR="0" marT="0" marB="0">
                    <a:solidFill>
                      <a:schemeClr val="accent4">
                        <a:lumMod val="40000"/>
                        <a:lumOff val="60000"/>
                      </a:schemeClr>
                    </a:solidFill>
                  </a:tcPr>
                </a:tc>
                <a:extLst>
                  <a:ext uri="{0D108BD9-81ED-4DB2-BD59-A6C34878D82A}">
                    <a16:rowId xmlns:a16="http://schemas.microsoft.com/office/drawing/2014/main" val="10001"/>
                  </a:ext>
                </a:extLst>
              </a:tr>
              <a:tr h="644525">
                <a:tc>
                  <a:txBody>
                    <a:bodyPr/>
                    <a:lstStyle/>
                    <a:p>
                      <a:pPr indent="0" algn="ctr">
                        <a:buNone/>
                      </a:pPr>
                      <a:r>
                        <a:rPr lang="en-US" sz="1600" b="1">
                          <a:latin typeface="Times New Roman" panose="02020603050405020304" charset="0"/>
                          <a:cs typeface="Times New Roman" panose="02020603050405020304" charset="0"/>
                        </a:rPr>
                        <a:t>   </a:t>
                      </a:r>
                    </a:p>
                    <a:p>
                      <a:pPr indent="0" algn="ctr">
                        <a:buNone/>
                      </a:pPr>
                      <a:r>
                        <a:rPr lang="en-US" sz="1600" b="1">
                          <a:latin typeface="Times New Roman" panose="02020603050405020304" charset="0"/>
                          <a:cs typeface="Times New Roman" panose="02020603050405020304" charset="0"/>
                        </a:rPr>
                        <a:t>Purpose</a:t>
                      </a:r>
                      <a:endParaRPr lang="en-US" altLang="en-US" sz="1600" b="1">
                        <a:latin typeface="Times New Roman" panose="02020603050405020304" charset="0"/>
                        <a:ea typeface="Trebuchet MS" panose="020B0603020202020204" charset="0"/>
                        <a:cs typeface="Times New Roman" panose="02020603050405020304" charset="0"/>
                      </a:endParaRPr>
                    </a:p>
                  </a:txBody>
                  <a:tcPr marL="0" marR="0" marT="0" marB="0">
                    <a:solidFill>
                      <a:schemeClr val="accent4">
                        <a:lumMod val="40000"/>
                        <a:lumOff val="60000"/>
                      </a:schemeClr>
                    </a:solidFill>
                  </a:tcPr>
                </a:tc>
                <a:tc>
                  <a:txBody>
                    <a:bodyPr/>
                    <a:lstStyle/>
                    <a:p>
                      <a:pPr indent="0" algn="ctr">
                        <a:buNone/>
                      </a:pPr>
                      <a:r>
                        <a:rPr lang="en-US" sz="1600" b="1">
                          <a:latin typeface="Times New Roman" panose="02020603050405020304" charset="0"/>
                          <a:cs typeface="Times New Roman" panose="02020603050405020304" charset="0"/>
                        </a:rPr>
                        <a:t>   </a:t>
                      </a:r>
                    </a:p>
                    <a:p>
                      <a:pPr indent="0" algn="ctr">
                        <a:buNone/>
                      </a:pPr>
                      <a:r>
                        <a:rPr lang="en-US" sz="1600" b="1">
                          <a:latin typeface="Times New Roman" panose="02020603050405020304" charset="0"/>
                          <a:cs typeface="Times New Roman" panose="02020603050405020304" charset="0"/>
                        </a:rPr>
                        <a:t>Outcomes</a:t>
                      </a:r>
                      <a:endParaRPr lang="en-US" altLang="en-US" sz="1600" b="1">
                        <a:latin typeface="Times New Roman" panose="02020603050405020304" charset="0"/>
                        <a:ea typeface="Trebuchet MS" panose="020B0603020202020204" charset="0"/>
                        <a:cs typeface="Times New Roman" panose="02020603050405020304" charset="0"/>
                      </a:endParaRPr>
                    </a:p>
                  </a:txBody>
                  <a:tcPr marL="0" marR="0" marT="0" marB="0">
                    <a:solidFill>
                      <a:schemeClr val="accent4">
                        <a:lumMod val="40000"/>
                        <a:lumOff val="60000"/>
                      </a:schemeClr>
                    </a:solidFill>
                  </a:tcPr>
                </a:tc>
                <a:tc>
                  <a:txBody>
                    <a:bodyPr/>
                    <a:lstStyle/>
                    <a:p>
                      <a:pPr indent="0" algn="ctr">
                        <a:buNone/>
                      </a:pPr>
                      <a:r>
                        <a:rPr lang="en-US" sz="1400" b="1">
                          <a:latin typeface="Times New Roman" panose="02020603050405020304" charset="0"/>
                          <a:cs typeface="Times New Roman" panose="02020603050405020304" charset="0"/>
                        </a:rPr>
                        <a:t>Socioeconomic surveys</a:t>
                      </a:r>
                      <a:r>
                        <a:rPr lang="fr-FR" altLang="en-US" sz="1400" b="1">
                          <a:latin typeface="Times New Roman" panose="02020603050405020304" charset="0"/>
                          <a:cs typeface="Times New Roman" panose="02020603050405020304" charset="0"/>
                        </a:rPr>
                        <a:t> </a:t>
                      </a:r>
                      <a:r>
                        <a:rPr lang="en-US" sz="1400" b="1">
                          <a:latin typeface="Times New Roman" panose="02020603050405020304" charset="0"/>
                          <a:cs typeface="Times New Roman" panose="02020603050405020304" charset="0"/>
                        </a:rPr>
                        <a:t>M&amp;E</a:t>
                      </a:r>
                      <a:r>
                        <a:rPr lang="fr-FR" altLang="en-US" sz="1400" b="1">
                          <a:latin typeface="Times New Roman" panose="02020603050405020304" charset="0"/>
                          <a:cs typeface="Times New Roman" panose="02020603050405020304" charset="0"/>
                        </a:rPr>
                        <a:t> </a:t>
                      </a:r>
                      <a:r>
                        <a:rPr lang="en-US" sz="1400" b="1">
                          <a:latin typeface="Times New Roman" panose="02020603050405020304" charset="0"/>
                          <a:cs typeface="Times New Roman" panose="02020603050405020304" charset="0"/>
                        </a:rPr>
                        <a:t>of</a:t>
                      </a:r>
                      <a:r>
                        <a:rPr lang="fr-FR" altLang="en-US" sz="1400" b="1">
                          <a:latin typeface="Times New Roman" panose="02020603050405020304" charset="0"/>
                          <a:cs typeface="Times New Roman" panose="02020603050405020304" charset="0"/>
                        </a:rPr>
                        <a:t> </a:t>
                      </a:r>
                      <a:r>
                        <a:rPr lang="en-US" sz="1400" b="1">
                          <a:latin typeface="Times New Roman" panose="02020603050405020304" charset="0"/>
                          <a:cs typeface="Times New Roman" panose="02020603050405020304" charset="0"/>
                        </a:rPr>
                        <a:t>leading</a:t>
                      </a:r>
                      <a:r>
                        <a:rPr lang="fr-FR" altLang="en-US" sz="1400" b="1">
                          <a:latin typeface="Times New Roman" panose="02020603050405020304" charset="0"/>
                          <a:cs typeface="Times New Roman" panose="02020603050405020304" charset="0"/>
                        </a:rPr>
                        <a:t> </a:t>
                      </a:r>
                      <a:r>
                        <a:rPr lang="en-US" sz="1400" b="1">
                          <a:latin typeface="Times New Roman" panose="02020603050405020304" charset="0"/>
                          <a:cs typeface="Times New Roman" panose="02020603050405020304" charset="0"/>
                        </a:rPr>
                        <a:t>indicators</a:t>
                      </a:r>
                      <a:r>
                        <a:rPr lang="fr-FR" altLang="en-US" sz="1400" b="1">
                          <a:latin typeface="Times New Roman" panose="02020603050405020304" charset="0"/>
                          <a:cs typeface="Times New Roman" panose="02020603050405020304" charset="0"/>
                        </a:rPr>
                        <a:t> </a:t>
                      </a:r>
                      <a:r>
                        <a:rPr lang="en-US" sz="1400" b="1">
                          <a:latin typeface="Times New Roman" panose="02020603050405020304" charset="0"/>
                          <a:cs typeface="Times New Roman" panose="02020603050405020304" charset="0"/>
                        </a:rPr>
                        <a:t>Diagnostic</a:t>
                      </a:r>
                      <a:r>
                        <a:rPr lang="fr-FR" altLang="en-US" sz="1400" b="1">
                          <a:latin typeface="Times New Roman" panose="02020603050405020304" charset="0"/>
                          <a:cs typeface="Times New Roman" panose="02020603050405020304" charset="0"/>
                        </a:rPr>
                        <a:t> </a:t>
                      </a:r>
                      <a:r>
                        <a:rPr lang="en-US" sz="1400" b="1">
                          <a:latin typeface="Times New Roman" panose="02020603050405020304" charset="0"/>
                          <a:cs typeface="Times New Roman" panose="02020603050405020304" charset="0"/>
                        </a:rPr>
                        <a:t>studies</a:t>
                      </a:r>
                      <a:endParaRPr lang="en-US" altLang="en-US" sz="1400" b="1">
                        <a:latin typeface="Times New Roman" panose="02020603050405020304" charset="0"/>
                        <a:ea typeface="Trebuchet MS" panose="020B0603020202020204" charset="0"/>
                        <a:cs typeface="Times New Roman" panose="02020603050405020304" charset="0"/>
                      </a:endParaRPr>
                    </a:p>
                  </a:txBody>
                  <a:tcPr marL="0" marR="0" marT="0" marB="0">
                    <a:solidFill>
                      <a:schemeClr val="accent4">
                        <a:lumMod val="40000"/>
                        <a:lumOff val="60000"/>
                      </a:schemeClr>
                    </a:solidFill>
                  </a:tcPr>
                </a:tc>
                <a:tc>
                  <a:txBody>
                    <a:bodyPr/>
                    <a:lstStyle/>
                    <a:p>
                      <a:pPr indent="0" algn="ctr">
                        <a:buNone/>
                      </a:pPr>
                      <a:r>
                        <a:rPr lang="en-US" sz="1400" b="1">
                          <a:latin typeface="Times New Roman" panose="02020603050405020304" charset="0"/>
                          <a:cs typeface="Times New Roman" panose="02020603050405020304" charset="0"/>
                        </a:rPr>
                        <a:t> Project</a:t>
                      </a:r>
                      <a:r>
                        <a:rPr lang="fr-FR" altLang="en-US" sz="1400" b="1">
                          <a:latin typeface="Times New Roman" panose="02020603050405020304" charset="0"/>
                          <a:cs typeface="Times New Roman" panose="02020603050405020304" charset="0"/>
                        </a:rPr>
                        <a:t> </a:t>
                      </a:r>
                      <a:r>
                        <a:rPr lang="en-US" sz="1400" b="1">
                          <a:latin typeface="Times New Roman" panose="02020603050405020304" charset="0"/>
                          <a:cs typeface="Times New Roman" panose="02020603050405020304" charset="0"/>
                        </a:rPr>
                        <a:t>management</a:t>
                      </a:r>
                      <a:r>
                        <a:rPr lang="fr-FR" altLang="en-US" sz="1400" b="1">
                          <a:latin typeface="Times New Roman" panose="02020603050405020304" charset="0"/>
                          <a:cs typeface="Times New Roman" panose="02020603050405020304" charset="0"/>
                        </a:rPr>
                        <a:t> </a:t>
                      </a:r>
                      <a:r>
                        <a:rPr lang="en-US" sz="1400" b="1">
                          <a:latin typeface="Times New Roman" panose="02020603050405020304" charset="0"/>
                          <a:cs typeface="Times New Roman" panose="02020603050405020304" charset="0"/>
                        </a:rPr>
                        <a:t>and/or independent</a:t>
                      </a:r>
                      <a:r>
                        <a:rPr lang="fr-FR" altLang="en-US" sz="1400" b="1">
                          <a:latin typeface="Times New Roman" panose="02020603050405020304" charset="0"/>
                          <a:cs typeface="Times New Roman" panose="02020603050405020304" charset="0"/>
                        </a:rPr>
                        <a:t> </a:t>
                      </a:r>
                      <a:r>
                        <a:rPr lang="en-US" sz="1400" b="1">
                          <a:latin typeface="Times New Roman" panose="02020603050405020304" charset="0"/>
                          <a:cs typeface="Times New Roman" panose="02020603050405020304" charset="0"/>
                        </a:rPr>
                        <a:t>specialists</a:t>
                      </a:r>
                      <a:endParaRPr lang="en-US" altLang="en-US" sz="1400" b="1">
                        <a:latin typeface="Times New Roman" panose="02020603050405020304" charset="0"/>
                        <a:ea typeface="Trebuchet MS" panose="020B0603020202020204" charset="0"/>
                        <a:cs typeface="Times New Roman" panose="02020603050405020304" charset="0"/>
                      </a:endParaRPr>
                    </a:p>
                  </a:txBody>
                  <a:tcPr marL="0" marR="0" marT="0" marB="0">
                    <a:solidFill>
                      <a:schemeClr val="accent4">
                        <a:lumMod val="40000"/>
                        <a:lumOff val="60000"/>
                      </a:schemeClr>
                    </a:solidFill>
                  </a:tcPr>
                </a:tc>
                <a:extLst>
                  <a:ext uri="{0D108BD9-81ED-4DB2-BD59-A6C34878D82A}">
                    <a16:rowId xmlns:a16="http://schemas.microsoft.com/office/drawing/2014/main" val="10002"/>
                  </a:ext>
                </a:extLst>
              </a:tr>
              <a:tr h="644525">
                <a:tc>
                  <a:txBody>
                    <a:bodyPr/>
                    <a:lstStyle/>
                    <a:p>
                      <a:pPr indent="0" algn="ctr">
                        <a:buNone/>
                      </a:pPr>
                      <a:endParaRPr lang="en-US" sz="1600" b="1">
                        <a:latin typeface="Times New Roman" panose="02020603050405020304" charset="0"/>
                        <a:cs typeface="Times New Roman" panose="02020603050405020304" charset="0"/>
                      </a:endParaRPr>
                    </a:p>
                    <a:p>
                      <a:pPr indent="0" algn="ctr">
                        <a:buNone/>
                      </a:pPr>
                      <a:r>
                        <a:rPr lang="en-US" sz="1600" b="1">
                          <a:latin typeface="Times New Roman" panose="02020603050405020304" charset="0"/>
                          <a:cs typeface="Times New Roman" panose="02020603050405020304" charset="0"/>
                        </a:rPr>
                        <a:t>Outputs</a:t>
                      </a:r>
                      <a:endParaRPr lang="en-US" altLang="en-US" sz="1600" b="1">
                        <a:latin typeface="Times New Roman" panose="02020603050405020304" charset="0"/>
                        <a:ea typeface="Trebuchet MS" panose="020B0603020202020204" charset="0"/>
                        <a:cs typeface="Times New Roman" panose="02020603050405020304" charset="0"/>
                      </a:endParaRPr>
                    </a:p>
                  </a:txBody>
                  <a:tcPr marL="0" marR="0" marT="0" marB="0">
                    <a:solidFill>
                      <a:schemeClr val="accent4">
                        <a:lumMod val="40000"/>
                        <a:lumOff val="60000"/>
                      </a:schemeClr>
                    </a:solidFill>
                  </a:tcPr>
                </a:tc>
                <a:tc>
                  <a:txBody>
                    <a:bodyPr/>
                    <a:lstStyle/>
                    <a:p>
                      <a:pPr indent="0" algn="ctr">
                        <a:buNone/>
                      </a:pPr>
                      <a:endParaRPr lang="en-US" sz="1600" b="1">
                        <a:latin typeface="Times New Roman" panose="02020603050405020304" charset="0"/>
                        <a:cs typeface="Times New Roman" panose="02020603050405020304" charset="0"/>
                      </a:endParaRPr>
                    </a:p>
                    <a:p>
                      <a:pPr indent="0" algn="ctr">
                        <a:buNone/>
                      </a:pPr>
                      <a:r>
                        <a:rPr lang="en-US" sz="1600" b="1">
                          <a:latin typeface="Times New Roman" panose="02020603050405020304" charset="0"/>
                          <a:cs typeface="Times New Roman" panose="02020603050405020304" charset="0"/>
                        </a:rPr>
                        <a:t>Output</a:t>
                      </a:r>
                      <a:endParaRPr lang="en-US" altLang="en-US" sz="1600" b="1">
                        <a:latin typeface="Times New Roman" panose="02020603050405020304" charset="0"/>
                        <a:ea typeface="Trebuchet MS" panose="020B0603020202020204" charset="0"/>
                        <a:cs typeface="Times New Roman" panose="02020603050405020304" charset="0"/>
                      </a:endParaRPr>
                    </a:p>
                  </a:txBody>
                  <a:tcPr marL="0" marR="0" marT="0" marB="0">
                    <a:solidFill>
                      <a:schemeClr val="accent4">
                        <a:lumMod val="40000"/>
                        <a:lumOff val="60000"/>
                      </a:schemeClr>
                    </a:solidFill>
                  </a:tcPr>
                </a:tc>
                <a:tc rowSpan="3">
                  <a:txBody>
                    <a:bodyPr/>
                    <a:lstStyle/>
                    <a:p>
                      <a:pPr indent="0" algn="ctr">
                        <a:buNone/>
                      </a:pPr>
                      <a:endParaRPr lang="en-US" sz="1200" b="1">
                        <a:latin typeface="Times New Roman" panose="02020603050405020304" charset="0"/>
                        <a:cs typeface="Times New Roman" panose="02020603050405020304" charset="0"/>
                      </a:endParaRPr>
                    </a:p>
                    <a:p>
                      <a:pPr indent="0" algn="ctr">
                        <a:buNone/>
                      </a:pPr>
                      <a:endParaRPr lang="en-US" sz="1200" b="1">
                        <a:latin typeface="Times New Roman" panose="02020603050405020304" charset="0"/>
                        <a:cs typeface="Times New Roman" panose="02020603050405020304" charset="0"/>
                      </a:endParaRPr>
                    </a:p>
                    <a:p>
                      <a:pPr indent="0" algn="ctr">
                        <a:buNone/>
                      </a:pPr>
                      <a:r>
                        <a:rPr lang="en-US" sz="1600" b="1">
                          <a:latin typeface="Times New Roman" panose="02020603050405020304" charset="0"/>
                          <a:cs typeface="Times New Roman" panose="02020603050405020304" charset="0"/>
                        </a:rPr>
                        <a:t>  MIS for physical and</a:t>
                      </a:r>
                      <a:r>
                        <a:rPr lang="fr-FR" altLang="en-US" sz="1600" b="1">
                          <a:latin typeface="Times New Roman" panose="02020603050405020304" charset="0"/>
                          <a:cs typeface="Times New Roman" panose="02020603050405020304" charset="0"/>
                        </a:rPr>
                        <a:t> </a:t>
                      </a:r>
                      <a:r>
                        <a:rPr lang="en-US" sz="1600" b="1">
                          <a:latin typeface="Times New Roman" panose="02020603050405020304" charset="0"/>
                          <a:cs typeface="Times New Roman" panose="02020603050405020304" charset="0"/>
                        </a:rPr>
                        <a:t>financial</a:t>
                      </a:r>
                      <a:r>
                        <a:rPr lang="fr-FR" altLang="en-US" sz="1600" b="1">
                          <a:latin typeface="Times New Roman" panose="02020603050405020304" charset="0"/>
                          <a:cs typeface="Times New Roman" panose="02020603050405020304" charset="0"/>
                        </a:rPr>
                        <a:t> </a:t>
                      </a:r>
                      <a:r>
                        <a:rPr lang="en-US" sz="1600" b="1">
                          <a:latin typeface="Times New Roman" panose="02020603050405020304" charset="0"/>
                          <a:cs typeface="Times New Roman" panose="02020603050405020304" charset="0"/>
                        </a:rPr>
                        <a:t>monitoring</a:t>
                      </a:r>
                    </a:p>
                    <a:p>
                      <a:pPr indent="0" algn="ctr">
                        <a:buNone/>
                      </a:pPr>
                      <a:r>
                        <a:rPr lang="en-US" altLang="fr-FR" sz="1600" b="1">
                          <a:latin typeface="Times New Roman" panose="02020603050405020304" charset="0"/>
                        </a:rPr>
                        <a:t>M&amp;E</a:t>
                      </a:r>
                      <a:r>
                        <a:rPr lang="fr-FR" altLang="en-US" sz="1600" b="1">
                          <a:latin typeface="Times New Roman" panose="02020603050405020304" charset="0"/>
                        </a:rPr>
                        <a:t> </a:t>
                      </a:r>
                      <a:r>
                        <a:rPr lang="en-US" altLang="fr-FR" sz="1600" b="1">
                          <a:latin typeface="Times New Roman" panose="02020603050405020304" charset="0"/>
                        </a:rPr>
                        <a:t>components</a:t>
                      </a:r>
                      <a:endParaRPr lang="en-US" altLang="fr-FR" sz="1600" b="1">
                        <a:latin typeface="Times New Roman" panose="02020603050405020304" charset="0"/>
                        <a:cs typeface="Times New Roman" panose="02020603050405020304" charset="0"/>
                      </a:endParaRPr>
                    </a:p>
                  </a:txBody>
                  <a:tcPr marL="0" marR="0" marT="0" marB="0">
                    <a:solidFill>
                      <a:schemeClr val="accent4">
                        <a:lumMod val="40000"/>
                        <a:lumOff val="60000"/>
                      </a:schemeClr>
                    </a:solidFill>
                  </a:tcPr>
                </a:tc>
                <a:tc rowSpan="3">
                  <a:txBody>
                    <a:bodyPr/>
                    <a:lstStyle/>
                    <a:p>
                      <a:pPr indent="0" algn="ctr">
                        <a:buNone/>
                      </a:pPr>
                      <a:endParaRPr lang="en-US" altLang="en-US" sz="1200" b="1">
                        <a:latin typeface="Times New Roman" panose="02020603050405020304" charset="0"/>
                        <a:ea typeface="Trebuchet MS" panose="020B0603020202020204" charset="0"/>
                        <a:cs typeface="Times New Roman" panose="02020603050405020304" charset="0"/>
                      </a:endParaRPr>
                    </a:p>
                    <a:p>
                      <a:pPr indent="0" algn="ctr">
                        <a:buNone/>
                      </a:pPr>
                      <a:endParaRPr lang="en-US" altLang="en-US" sz="1200" b="1">
                        <a:latin typeface="Times New Roman" panose="02020603050405020304" charset="0"/>
                        <a:ea typeface="Trebuchet MS" panose="020B0603020202020204" charset="0"/>
                        <a:cs typeface="Times New Roman" panose="02020603050405020304" charset="0"/>
                      </a:endParaRPr>
                    </a:p>
                    <a:p>
                      <a:pPr indent="0" algn="ctr">
                        <a:buNone/>
                      </a:pPr>
                      <a:endParaRPr lang="en-US" altLang="en-US" sz="1200" b="1">
                        <a:latin typeface="Times New Roman" panose="02020603050405020304" charset="0"/>
                        <a:ea typeface="Trebuchet MS" panose="020B0603020202020204" charset="0"/>
                        <a:cs typeface="Times New Roman" panose="02020603050405020304" charset="0"/>
                      </a:endParaRPr>
                    </a:p>
                    <a:p>
                      <a:pPr indent="0" algn="ctr">
                        <a:buNone/>
                      </a:pPr>
                      <a:r>
                        <a:rPr lang="en-US" altLang="en-US" sz="1600" b="1">
                          <a:latin typeface="Times New Roman" panose="02020603050405020304" charset="0"/>
                          <a:ea typeface="Trebuchet MS" panose="020B0603020202020204" charset="0"/>
                          <a:cs typeface="Times New Roman" panose="02020603050405020304" charset="0"/>
                        </a:rPr>
                        <a:t>Project staff</a:t>
                      </a:r>
                    </a:p>
                  </a:txBody>
                  <a:tcPr marL="0" marR="0" marT="0" marB="0">
                    <a:solidFill>
                      <a:schemeClr val="accent4">
                        <a:lumMod val="40000"/>
                        <a:lumOff val="60000"/>
                      </a:schemeClr>
                    </a:solidFill>
                  </a:tcPr>
                </a:tc>
                <a:extLst>
                  <a:ext uri="{0D108BD9-81ED-4DB2-BD59-A6C34878D82A}">
                    <a16:rowId xmlns:a16="http://schemas.microsoft.com/office/drawing/2014/main" val="10003"/>
                  </a:ext>
                </a:extLst>
              </a:tr>
              <a:tr h="644525">
                <a:tc>
                  <a:txBody>
                    <a:bodyPr/>
                    <a:lstStyle/>
                    <a:p>
                      <a:pPr algn="ctr">
                        <a:buClrTx/>
                        <a:buSzTx/>
                        <a:buFontTx/>
                        <a:buNone/>
                      </a:pPr>
                      <a:r>
                        <a:rPr lang="en-US" sz="1600" b="1">
                          <a:latin typeface="Times New Roman" panose="02020603050405020304" charset="0"/>
                          <a:cs typeface="Times New Roman" panose="02020603050405020304" charset="0"/>
                        </a:rPr>
                        <a:t>Activities</a:t>
                      </a:r>
                    </a:p>
                  </a:txBody>
                  <a:tcPr marL="0" marR="0" marT="0" marB="0">
                    <a:solidFill>
                      <a:schemeClr val="accent4">
                        <a:lumMod val="40000"/>
                        <a:lumOff val="60000"/>
                      </a:schemeClr>
                    </a:solidFill>
                  </a:tcPr>
                </a:tc>
                <a:tc>
                  <a:txBody>
                    <a:bodyPr/>
                    <a:lstStyle/>
                    <a:p>
                      <a:pPr algn="ctr">
                        <a:buClrTx/>
                        <a:buSzTx/>
                        <a:buFontTx/>
                        <a:buNone/>
                      </a:pPr>
                      <a:r>
                        <a:rPr lang="en-US" sz="1600" b="1">
                          <a:latin typeface="Times New Roman" panose="02020603050405020304" charset="0"/>
                          <a:cs typeface="Times New Roman" panose="02020603050405020304" charset="0"/>
                        </a:rPr>
                        <a:t>Process</a:t>
                      </a:r>
                    </a:p>
                  </a:txBody>
                  <a:tcPr marL="0" marR="0" marT="0" marB="0">
                    <a:solidFill>
                      <a:schemeClr val="accent4">
                        <a:lumMod val="40000"/>
                        <a:lumOff val="60000"/>
                      </a:schemeClr>
                    </a:solidFill>
                  </a:tcPr>
                </a:tc>
                <a:tc vMerge="1">
                  <a:txBody>
                    <a:bodyPr/>
                    <a:lstStyle/>
                    <a:p>
                      <a:endParaRPr lang="fr-FR"/>
                    </a:p>
                  </a:txBody>
                  <a:tcPr marL="0" marR="0" marT="0" marB="0">
                    <a:solidFill>
                      <a:schemeClr val="accent4">
                        <a:lumMod val="40000"/>
                        <a:lumOff val="60000"/>
                      </a:schemeClr>
                    </a:solidFill>
                  </a:tcPr>
                </a:tc>
                <a:tc vMerge="1">
                  <a:txBody>
                    <a:bodyPr/>
                    <a:lstStyle/>
                    <a:p>
                      <a:endParaRPr lang="fr-FR"/>
                    </a:p>
                  </a:txBody>
                  <a:tcPr marL="0" marR="0" marT="0" marB="0">
                    <a:solidFill>
                      <a:schemeClr val="accent4">
                        <a:lumMod val="40000"/>
                        <a:lumOff val="60000"/>
                      </a:schemeClr>
                    </a:solidFill>
                  </a:tcPr>
                </a:tc>
                <a:extLst>
                  <a:ext uri="{0D108BD9-81ED-4DB2-BD59-A6C34878D82A}">
                    <a16:rowId xmlns:a16="http://schemas.microsoft.com/office/drawing/2014/main" val="10004"/>
                  </a:ext>
                </a:extLst>
              </a:tr>
              <a:tr h="644525">
                <a:tc>
                  <a:txBody>
                    <a:bodyPr/>
                    <a:lstStyle/>
                    <a:p>
                      <a:pPr algn="ctr">
                        <a:buClrTx/>
                        <a:buSzTx/>
                        <a:buFontTx/>
                        <a:buNone/>
                      </a:pPr>
                      <a:r>
                        <a:rPr lang="en-US" sz="1600" b="1">
                          <a:latin typeface="Times New Roman" panose="02020603050405020304" charset="0"/>
                          <a:cs typeface="Times New Roman" panose="02020603050405020304" charset="0"/>
                        </a:rPr>
                        <a:t>Inputs</a:t>
                      </a:r>
                    </a:p>
                  </a:txBody>
                  <a:tcPr marL="0" marR="0" marT="0" marB="0">
                    <a:solidFill>
                      <a:schemeClr val="accent4">
                        <a:lumMod val="40000"/>
                        <a:lumOff val="60000"/>
                      </a:schemeClr>
                    </a:solidFill>
                  </a:tcPr>
                </a:tc>
                <a:tc>
                  <a:txBody>
                    <a:bodyPr/>
                    <a:lstStyle/>
                    <a:p>
                      <a:pPr algn="ctr">
                        <a:buClrTx/>
                        <a:buSzTx/>
                        <a:buFontTx/>
                        <a:buNone/>
                      </a:pPr>
                      <a:r>
                        <a:rPr lang="en-US" sz="1600" b="1">
                          <a:latin typeface="Times New Roman" panose="02020603050405020304" charset="0"/>
                          <a:cs typeface="Times New Roman" panose="02020603050405020304" charset="0"/>
                        </a:rPr>
                        <a:t>Input</a:t>
                      </a:r>
                    </a:p>
                  </a:txBody>
                  <a:tcPr marL="0" marR="0" marT="0" marB="0">
                    <a:solidFill>
                      <a:schemeClr val="accent4">
                        <a:lumMod val="40000"/>
                        <a:lumOff val="60000"/>
                      </a:schemeClr>
                    </a:solidFill>
                  </a:tcPr>
                </a:tc>
                <a:tc vMerge="1">
                  <a:txBody>
                    <a:bodyPr/>
                    <a:lstStyle/>
                    <a:p>
                      <a:endParaRPr lang="fr-FR"/>
                    </a:p>
                  </a:txBody>
                  <a:tcPr marL="0" marR="0" marT="0" marB="0">
                    <a:solidFill>
                      <a:schemeClr val="accent4">
                        <a:lumMod val="40000"/>
                        <a:lumOff val="60000"/>
                      </a:schemeClr>
                    </a:solidFill>
                  </a:tcPr>
                </a:tc>
                <a:tc vMerge="1">
                  <a:txBody>
                    <a:bodyPr/>
                    <a:lstStyle/>
                    <a:p>
                      <a:endParaRPr lang="fr-FR"/>
                    </a:p>
                  </a:txBody>
                  <a:tcPr marL="0" marR="0" marT="0" marB="0">
                    <a:solidFill>
                      <a:schemeClr val="accent4">
                        <a:lumMod val="40000"/>
                        <a:lumOff val="60000"/>
                      </a:schemeClr>
                    </a:solidFill>
                  </a:tcPr>
                </a:tc>
                <a:extLst>
                  <a:ext uri="{0D108BD9-81ED-4DB2-BD59-A6C34878D82A}">
                    <a16:rowId xmlns:a16="http://schemas.microsoft.com/office/drawing/2014/main" val="10005"/>
                  </a:ext>
                </a:extLst>
              </a:tr>
            </a:tbl>
          </a:graphicData>
        </a:graphic>
      </p:graphicFrame>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a:stretch>
            <a:fillRect/>
          </a:stretch>
        </p:blipFill>
        <p:spPr>
          <a:xfrm>
            <a:off x="9833969" y="-27434"/>
            <a:ext cx="2483250" cy="6912868"/>
          </a:xfrm>
          <a:prstGeom prst="rect">
            <a:avLst/>
          </a:prstGeom>
        </p:spPr>
      </p:pic>
      <p:pic>
        <p:nvPicPr>
          <p:cNvPr id="10" name="Picture 4"/>
          <p:cNvPicPr>
            <a:picLocks noChangeAspect="1"/>
          </p:cNvPicPr>
          <p:nvPr/>
        </p:nvPicPr>
        <p:blipFill>
          <a:blip r:embed="rId4"/>
          <a:stretch>
            <a:fillRect/>
          </a:stretch>
        </p:blipFill>
        <p:spPr>
          <a:xfrm>
            <a:off x="9575165" y="367030"/>
            <a:ext cx="2347595" cy="5896610"/>
          </a:xfrm>
          <a:prstGeom prst="rect">
            <a:avLst/>
          </a:prstGeom>
        </p:spPr>
      </p:pic>
      <p:pic>
        <p:nvPicPr>
          <p:cNvPr id="11" name="Picture 5"/>
          <p:cNvPicPr>
            <a:picLocks noChangeAspect="1"/>
          </p:cNvPicPr>
          <p:nvPr/>
        </p:nvPicPr>
        <p:blipFill>
          <a:blip r:embed="rId5"/>
          <a:stretch>
            <a:fillRect/>
          </a:stretch>
        </p:blipFill>
        <p:spPr>
          <a:xfrm>
            <a:off x="-108036" y="-102235"/>
            <a:ext cx="9533101" cy="1610200"/>
          </a:xfrm>
          <a:prstGeom prst="rect">
            <a:avLst/>
          </a:prstGeom>
        </p:spPr>
      </p:pic>
      <p:sp>
        <p:nvSpPr>
          <p:cNvPr id="2" name="TextBox 7"/>
          <p:cNvSpPr txBox="1"/>
          <p:nvPr/>
        </p:nvSpPr>
        <p:spPr>
          <a:xfrm>
            <a:off x="52657" y="368169"/>
            <a:ext cx="1923415" cy="521970"/>
          </a:xfrm>
          <a:prstGeom prst="rect">
            <a:avLst/>
          </a:prstGeom>
          <a:noFill/>
        </p:spPr>
        <p:txBody>
          <a:bodyPr wrap="none" rtlCol="0">
            <a:spAutoFit/>
          </a:bodyPr>
          <a:lstStyle/>
          <a:p>
            <a:pPr algn="ctr"/>
            <a:r>
              <a:rPr lang="fr-FR" altLang="en-US" sz="2800" dirty="0">
                <a:solidFill>
                  <a:schemeClr val="bg1"/>
                </a:solidFill>
                <a:latin typeface="Tajawal Medium" panose="00000600000000000000" pitchFamily="2" charset="-78"/>
                <a:cs typeface="Tajawal Medium" panose="00000600000000000000" pitchFamily="2" charset="-78"/>
                <a:sym typeface="+mn-ea"/>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Zone de texte 3"/>
          <p:cNvSpPr txBox="1"/>
          <p:nvPr/>
        </p:nvSpPr>
        <p:spPr>
          <a:xfrm>
            <a:off x="53975" y="1440815"/>
            <a:ext cx="9401175" cy="4524315"/>
          </a:xfrm>
          <a:prstGeom prst="rect">
            <a:avLst/>
          </a:prstGeom>
          <a:noFill/>
          <a:ln w="9525">
            <a:noFill/>
          </a:ln>
        </p:spPr>
        <p:txBody>
          <a:bodyPr wrap="square">
            <a:spAutoFit/>
          </a:bodyPr>
          <a:lstStyle/>
          <a:p>
            <a:pPr lvl="1" algn="ctr"/>
            <a:r>
              <a:rPr lang="en-US" sz="2400" b="1" dirty="0">
                <a:gradFill>
                  <a:gsLst>
                    <a:gs pos="0">
                      <a:srgbClr val="14CD68"/>
                    </a:gs>
                    <a:gs pos="100000">
                      <a:srgbClr val="035C7D"/>
                    </a:gs>
                  </a:gsLst>
                  <a:lin scaled="0"/>
                </a:gradFill>
                <a:latin typeface="Times New Roman" panose="02020603050405020304" charset="0"/>
                <a:cs typeface="Times New Roman" panose="02020603050405020304" charset="0"/>
              </a:rPr>
              <a:t>3.3- Participatory project monitoring and evaluation</a:t>
            </a:r>
          </a:p>
          <a:p>
            <a:pPr lvl="1" algn="ctr"/>
            <a:endParaRPr lang="fr-FR" sz="2400" b="1" dirty="0">
              <a:gradFill>
                <a:gsLst>
                  <a:gs pos="0">
                    <a:srgbClr val="14CD68"/>
                  </a:gs>
                  <a:gs pos="100000">
                    <a:srgbClr val="035C7D"/>
                  </a:gs>
                </a:gsLst>
                <a:lin scaled="0"/>
              </a:gradFill>
              <a:latin typeface="Times New Roman" panose="02020603050405020304" charset="0"/>
              <a:cs typeface="Times New Roman" panose="02020603050405020304" charset="0"/>
            </a:endParaRPr>
          </a:p>
          <a:p>
            <a:pPr marL="342900" indent="-342900" algn="ctr">
              <a:buFont typeface="Wingdings" panose="05000000000000000000" charset="0"/>
              <a:buChar char="Ø"/>
            </a:pPr>
            <a:r>
              <a:rPr lang="en-US" sz="2400" b="1" dirty="0">
                <a:latin typeface="Times New Roman" panose="02020603050405020304" charset="0"/>
                <a:cs typeface="Times New Roman" panose="02020603050405020304" charset="0"/>
              </a:rPr>
              <a:t>It has been </a:t>
            </a:r>
            <a:r>
              <a:rPr lang="en-US" sz="2400" b="1" dirty="0" err="1">
                <a:latin typeface="Times New Roman" panose="02020603050405020304" charset="0"/>
                <a:cs typeface="Times New Roman" panose="02020603050405020304" charset="0"/>
              </a:rPr>
              <a:t>recognised</a:t>
            </a:r>
            <a:r>
              <a:rPr lang="en-US" sz="2400" b="1" dirty="0">
                <a:latin typeface="Times New Roman" panose="02020603050405020304" charset="0"/>
                <a:cs typeface="Times New Roman" panose="02020603050405020304" charset="0"/>
              </a:rPr>
              <a:t> that there is </a:t>
            </a:r>
            <a:r>
              <a:rPr lang="en-US" sz="2400" b="1" dirty="0">
                <a:solidFill>
                  <a:srgbClr val="FF0000"/>
                </a:solidFill>
                <a:latin typeface="Times New Roman" panose="02020603050405020304" charset="0"/>
                <a:cs typeface="Times New Roman" panose="02020603050405020304" charset="0"/>
              </a:rPr>
              <a:t>an increased need to engage in direct dialogue with stakeholders </a:t>
            </a:r>
            <a:r>
              <a:rPr lang="en-US" sz="2400" b="1" dirty="0">
                <a:latin typeface="Times New Roman" panose="02020603050405020304" charset="0"/>
                <a:cs typeface="Times New Roman" panose="02020603050405020304" charset="0"/>
              </a:rPr>
              <a:t>involved in development projects..</a:t>
            </a:r>
          </a:p>
          <a:p>
            <a:pPr marL="342900" indent="-342900" algn="ctr">
              <a:buFont typeface="Wingdings" panose="05000000000000000000" charset="0"/>
              <a:buChar char="Ø"/>
            </a:pPr>
            <a:r>
              <a:rPr lang="en-US" sz="2400" b="1" dirty="0">
                <a:latin typeface="Times New Roman" panose="02020603050405020304" charset="0"/>
                <a:cs typeface="Times New Roman" panose="02020603050405020304" charset="0"/>
              </a:rPr>
              <a:t>One critical dimension of this engagement is to involve stakeholders in the monitoring and evaluation of project activities, outputs and outcomes.</a:t>
            </a:r>
            <a:endParaRPr lang="fr-FR" sz="2400" b="1" dirty="0">
              <a:latin typeface="Times New Roman" panose="02020603050405020304" charset="0"/>
              <a:cs typeface="Times New Roman" panose="02020603050405020304" charset="0"/>
            </a:endParaRPr>
          </a:p>
          <a:p>
            <a:pPr marL="342900" indent="-342900" algn="ctr">
              <a:buFont typeface="Wingdings" panose="05000000000000000000" charset="0"/>
              <a:buChar char="Ø"/>
            </a:pPr>
            <a:r>
              <a:rPr lang="en-US" sz="2400" b="1" dirty="0">
                <a:solidFill>
                  <a:srgbClr val="0070C0"/>
                </a:solidFill>
                <a:latin typeface="Times New Roman" panose="02020603050405020304" charset="0"/>
                <a:cs typeface="Times New Roman" panose="02020603050405020304" charset="0"/>
              </a:rPr>
              <a:t>Participatory monitoring and evaluation </a:t>
            </a:r>
            <a:r>
              <a:rPr lang="en-US" sz="2400" b="1" dirty="0">
                <a:latin typeface="Times New Roman" panose="02020603050405020304" charset="0"/>
                <a:cs typeface="Times New Roman" panose="02020603050405020304" charset="0"/>
              </a:rPr>
              <a:t>is a process of collaborative problem-solving through the generation and use of knowledge</a:t>
            </a:r>
            <a:r>
              <a:rPr lang="en-US" dirty="0"/>
              <a:t>, </a:t>
            </a:r>
            <a:r>
              <a:rPr lang="en-US" sz="2400" b="1" dirty="0">
                <a:latin typeface="Times New Roman" panose="02020603050405020304" charset="0"/>
                <a:cs typeface="Times New Roman" panose="02020603050405020304" charset="0"/>
              </a:rPr>
              <a:t>and through corrective action based on shared decision-making involving all stakeholders. Its key principles are:</a:t>
            </a:r>
            <a:endParaRPr lang="fr-FR" sz="2400" b="1" dirty="0">
              <a:latin typeface="Times New Roman" panose="02020603050405020304" charset="0"/>
              <a:cs typeface="Times New Roman" panose="02020603050405020304" charset="0"/>
            </a:endParaRPr>
          </a:p>
          <a:p>
            <a:pPr marL="342900" lvl="2" indent="-342900" algn="ctr">
              <a:buFont typeface="Wingdings" panose="05000000000000000000" charset="0"/>
              <a:buChar char="Ø"/>
            </a:pPr>
            <a:r>
              <a:rPr lang="en-US" sz="2400" b="1" dirty="0">
                <a:latin typeface="Times New Roman" panose="02020603050405020304" charset="0"/>
                <a:cs typeface="Times New Roman" panose="02020603050405020304" charset="0"/>
              </a:rPr>
              <a:t>local people are active participants – not just sources of information</a:t>
            </a:r>
            <a:endParaRPr lang="fr-FR" sz="2400" b="1" dirty="0">
              <a:latin typeface="Times New Roman" panose="02020603050405020304" charset="0"/>
              <a:cs typeface="Times New Roman" panose="02020603050405020304" charset="0"/>
            </a:endParaRPr>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Tree>
    <p:extLst>
      <p:ext uri="{BB962C8B-B14F-4D97-AF65-F5344CB8AC3E}">
        <p14:creationId xmlns:p14="http://schemas.microsoft.com/office/powerpoint/2010/main" val="259801283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a:stretch>
            <a:fillRect/>
          </a:stretch>
        </p:blipFill>
        <p:spPr>
          <a:xfrm>
            <a:off x="9833969" y="-27434"/>
            <a:ext cx="2483250" cy="6912868"/>
          </a:xfrm>
          <a:prstGeom prst="rect">
            <a:avLst/>
          </a:prstGeom>
        </p:spPr>
      </p:pic>
      <p:pic>
        <p:nvPicPr>
          <p:cNvPr id="10" name="Picture 4"/>
          <p:cNvPicPr>
            <a:picLocks noChangeAspect="1"/>
          </p:cNvPicPr>
          <p:nvPr/>
        </p:nvPicPr>
        <p:blipFill>
          <a:blip r:embed="rId4"/>
          <a:stretch>
            <a:fillRect/>
          </a:stretch>
        </p:blipFill>
        <p:spPr>
          <a:xfrm>
            <a:off x="9575165" y="367030"/>
            <a:ext cx="2347595" cy="5896610"/>
          </a:xfrm>
          <a:prstGeom prst="rect">
            <a:avLst/>
          </a:prstGeom>
        </p:spPr>
      </p:pic>
      <p:pic>
        <p:nvPicPr>
          <p:cNvPr id="11" name="Picture 5"/>
          <p:cNvPicPr>
            <a:picLocks noChangeAspect="1"/>
          </p:cNvPicPr>
          <p:nvPr/>
        </p:nvPicPr>
        <p:blipFill>
          <a:blip r:embed="rId5"/>
          <a:stretch>
            <a:fillRect/>
          </a:stretch>
        </p:blipFill>
        <p:spPr>
          <a:xfrm>
            <a:off x="-108036" y="-102235"/>
            <a:ext cx="9533101" cy="1610200"/>
          </a:xfrm>
          <a:prstGeom prst="rect">
            <a:avLst/>
          </a:prstGeom>
        </p:spPr>
      </p:pic>
      <p:sp>
        <p:nvSpPr>
          <p:cNvPr id="2" name="TextBox 7"/>
          <p:cNvSpPr txBox="1"/>
          <p:nvPr/>
        </p:nvSpPr>
        <p:spPr>
          <a:xfrm>
            <a:off x="52657" y="368169"/>
            <a:ext cx="1923415" cy="521970"/>
          </a:xfrm>
          <a:prstGeom prst="rect">
            <a:avLst/>
          </a:prstGeom>
          <a:noFill/>
        </p:spPr>
        <p:txBody>
          <a:bodyPr wrap="none" rtlCol="0">
            <a:spAutoFit/>
          </a:bodyPr>
          <a:lstStyle/>
          <a:p>
            <a:pPr algn="ctr"/>
            <a:r>
              <a:rPr lang="fr-FR" altLang="en-US" sz="2800" dirty="0">
                <a:solidFill>
                  <a:schemeClr val="bg1"/>
                </a:solidFill>
                <a:latin typeface="Tajawal Medium" panose="00000600000000000000" pitchFamily="2" charset="-78"/>
                <a:cs typeface="Tajawal Medium" panose="00000600000000000000" pitchFamily="2" charset="-78"/>
                <a:sym typeface="+mn-ea"/>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Zone de texte 3"/>
          <p:cNvSpPr txBox="1"/>
          <p:nvPr/>
        </p:nvSpPr>
        <p:spPr>
          <a:xfrm>
            <a:off x="-30462" y="1507965"/>
            <a:ext cx="9401175" cy="4524315"/>
          </a:xfrm>
          <a:prstGeom prst="rect">
            <a:avLst/>
          </a:prstGeom>
          <a:noFill/>
          <a:ln w="9525">
            <a:noFill/>
          </a:ln>
        </p:spPr>
        <p:txBody>
          <a:bodyPr wrap="square">
            <a:spAutoFit/>
          </a:bodyPr>
          <a:lstStyle/>
          <a:p>
            <a:pPr lvl="1" algn="ctr"/>
            <a:r>
              <a:rPr lang="en-US" sz="2400" b="1" dirty="0">
                <a:gradFill>
                  <a:gsLst>
                    <a:gs pos="0">
                      <a:srgbClr val="14CD68"/>
                    </a:gs>
                    <a:gs pos="100000">
                      <a:srgbClr val="035C7D"/>
                    </a:gs>
                  </a:gsLst>
                  <a:lin scaled="0"/>
                </a:gradFill>
                <a:latin typeface="Times New Roman" panose="02020603050405020304" charset="0"/>
                <a:cs typeface="Times New Roman" panose="02020603050405020304" charset="0"/>
              </a:rPr>
              <a:t>3.4-Learning and M&amp;E systems</a:t>
            </a:r>
            <a:endParaRPr lang="fr-FR" sz="2400" b="1" dirty="0">
              <a:gradFill>
                <a:gsLst>
                  <a:gs pos="0">
                    <a:srgbClr val="14CD68"/>
                  </a:gs>
                  <a:gs pos="100000">
                    <a:srgbClr val="035C7D"/>
                  </a:gs>
                </a:gsLst>
                <a:lin scaled="0"/>
              </a:gradFill>
              <a:latin typeface="Times New Roman" panose="02020603050405020304" charset="0"/>
              <a:cs typeface="Times New Roman" panose="02020603050405020304" charset="0"/>
            </a:endParaRPr>
          </a:p>
          <a:p>
            <a:pPr lvl="1" algn="ctr"/>
            <a:r>
              <a:rPr lang="en-US" sz="2400" b="1" dirty="0">
                <a:gradFill>
                  <a:gsLst>
                    <a:gs pos="0">
                      <a:srgbClr val="14CD68"/>
                    </a:gs>
                    <a:gs pos="100000">
                      <a:srgbClr val="035C7D"/>
                    </a:gs>
                  </a:gsLst>
                  <a:lin scaled="0"/>
                </a:gradFill>
                <a:latin typeface="Times New Roman" panose="02020603050405020304" charset="0"/>
                <a:cs typeface="Times New Roman" panose="02020603050405020304" charset="0"/>
              </a:rPr>
              <a:t> </a:t>
            </a:r>
            <a:endParaRPr lang="fr-FR" sz="2400" b="1" dirty="0">
              <a:gradFill>
                <a:gsLst>
                  <a:gs pos="0">
                    <a:srgbClr val="14CD68"/>
                  </a:gs>
                  <a:gs pos="100000">
                    <a:srgbClr val="035C7D"/>
                  </a:gs>
                </a:gsLst>
                <a:lin scaled="0"/>
              </a:gradFill>
              <a:latin typeface="Times New Roman" panose="02020603050405020304" charset="0"/>
              <a:cs typeface="Times New Roman" panose="02020603050405020304" charset="0"/>
            </a:endParaRPr>
          </a:p>
          <a:p>
            <a:pPr marL="342900" indent="-342900" algn="ctr">
              <a:buFont typeface="Wingdings" panose="05000000000000000000" charset="0"/>
              <a:buChar char="Ø"/>
            </a:pPr>
            <a:r>
              <a:rPr lang="en-US" sz="2400" b="1" dirty="0">
                <a:latin typeface="Times New Roman" panose="02020603050405020304" charset="0"/>
                <a:cs typeface="Times New Roman" panose="02020603050405020304" charset="0"/>
              </a:rPr>
              <a:t>Learning and ‘</a:t>
            </a:r>
            <a:r>
              <a:rPr lang="en-US" sz="2400" b="1" dirty="0">
                <a:solidFill>
                  <a:srgbClr val="0070C0"/>
                </a:solidFill>
                <a:latin typeface="Times New Roman" panose="02020603050405020304" charset="0"/>
                <a:cs typeface="Times New Roman" panose="02020603050405020304" charset="0"/>
              </a:rPr>
              <a:t>lesson learning</a:t>
            </a:r>
            <a:r>
              <a:rPr lang="en-US" sz="2400" b="1" dirty="0">
                <a:latin typeface="Times New Roman" panose="02020603050405020304" charset="0"/>
                <a:cs typeface="Times New Roman" panose="02020603050405020304" charset="0"/>
              </a:rPr>
              <a:t>’ have become common parlance in development. So why is this and what exactly do we mean by ‘</a:t>
            </a:r>
            <a:r>
              <a:rPr lang="en-US" sz="2400" b="1" dirty="0">
                <a:solidFill>
                  <a:srgbClr val="C00000"/>
                </a:solidFill>
                <a:latin typeface="Times New Roman" panose="02020603050405020304" charset="0"/>
                <a:cs typeface="Times New Roman" panose="02020603050405020304" charset="0"/>
              </a:rPr>
              <a:t>learning</a:t>
            </a:r>
            <a:r>
              <a:rPr lang="en-US" sz="2400" b="1" dirty="0">
                <a:latin typeface="Times New Roman" panose="02020603050405020304" charset="0"/>
                <a:cs typeface="Times New Roman" panose="02020603050405020304" charset="0"/>
              </a:rPr>
              <a:t>’?</a:t>
            </a:r>
          </a:p>
          <a:p>
            <a:pPr marL="342900" indent="-342900" algn="ctr">
              <a:buFont typeface="Wingdings" panose="05000000000000000000" charset="0"/>
              <a:buChar char="Ø"/>
            </a:pPr>
            <a:endParaRPr lang="en-US" sz="2400" b="1" dirty="0">
              <a:latin typeface="Times New Roman" panose="02020603050405020304" charset="0"/>
              <a:cs typeface="Times New Roman" panose="02020603050405020304" charset="0"/>
            </a:endParaRPr>
          </a:p>
          <a:p>
            <a:pPr marL="342900" indent="-342900" algn="ctr">
              <a:buFont typeface="Wingdings" panose="05000000000000000000" charset="0"/>
              <a:buChar char="Ø"/>
            </a:pPr>
            <a:endParaRPr lang="en-US" sz="2400" b="1" dirty="0">
              <a:latin typeface="Times New Roman" panose="02020603050405020304" charset="0"/>
              <a:cs typeface="Times New Roman" panose="02020603050405020304" charset="0"/>
            </a:endParaRPr>
          </a:p>
          <a:p>
            <a:pPr marL="342900" indent="-342900" algn="ctr">
              <a:buFont typeface="Wingdings" panose="05000000000000000000" charset="0"/>
              <a:buChar char="Ø"/>
            </a:pPr>
            <a:r>
              <a:rPr lang="en-US" sz="2400" b="1" dirty="0">
                <a:latin typeface="Times New Roman" panose="02020603050405020304" charset="0"/>
                <a:cs typeface="Times New Roman" panose="02020603050405020304" charset="0"/>
              </a:rPr>
              <a:t>Models of experiential learning typically comprise </a:t>
            </a:r>
            <a:r>
              <a:rPr lang="en-US" sz="2400" b="1" u="sng" dirty="0">
                <a:latin typeface="Times New Roman" panose="02020603050405020304" charset="0"/>
                <a:cs typeface="Times New Roman" panose="02020603050405020304" charset="0"/>
              </a:rPr>
              <a:t>four dimensions of learning</a:t>
            </a:r>
            <a:r>
              <a:rPr lang="en-US" sz="2400" b="1" dirty="0">
                <a:latin typeface="Times New Roman" panose="02020603050405020304" charset="0"/>
                <a:cs typeface="Times New Roman" panose="02020603050405020304" charset="0"/>
              </a:rPr>
              <a:t>: having an experience; reflecting on that experience; </a:t>
            </a:r>
            <a:r>
              <a:rPr lang="en-US" sz="2400" b="1" dirty="0" err="1">
                <a:latin typeface="Times New Roman" panose="02020603050405020304" charset="0"/>
                <a:cs typeface="Times New Roman" panose="02020603050405020304" charset="0"/>
              </a:rPr>
              <a:t>conceptualising</a:t>
            </a:r>
            <a:r>
              <a:rPr lang="en-US" sz="2400" b="1" dirty="0">
                <a:latin typeface="Times New Roman" panose="02020603050405020304" charset="0"/>
                <a:cs typeface="Times New Roman" panose="02020603050405020304" charset="0"/>
              </a:rPr>
              <a:t> from the experience; and then testing out new ideas/concepts which lead to a new experience</a:t>
            </a:r>
            <a:endParaRPr lang="fr-FR" sz="2400" b="1" dirty="0">
              <a:latin typeface="Times New Roman" panose="02020603050405020304" charset="0"/>
              <a:cs typeface="Times New Roman" panose="02020603050405020304" charset="0"/>
            </a:endParaRPr>
          </a:p>
          <a:p>
            <a:pPr marL="342900" indent="-342900" algn="ctr">
              <a:buFont typeface="Wingdings" panose="05000000000000000000" charset="0"/>
              <a:buChar char="Ø"/>
            </a:pPr>
            <a:endParaRPr lang="fr-FR" sz="2400" b="1" dirty="0">
              <a:latin typeface="Times New Roman" panose="02020603050405020304" charset="0"/>
              <a:cs typeface="Times New Roman" panose="02020603050405020304" charset="0"/>
            </a:endParaRPr>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Tree>
    <p:extLst>
      <p:ext uri="{BB962C8B-B14F-4D97-AF65-F5344CB8AC3E}">
        <p14:creationId xmlns:p14="http://schemas.microsoft.com/office/powerpoint/2010/main" val="40715600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a:stretch>
            <a:fillRect/>
          </a:stretch>
        </p:blipFill>
        <p:spPr>
          <a:xfrm>
            <a:off x="9833969" y="-27434"/>
            <a:ext cx="2483250" cy="6912868"/>
          </a:xfrm>
          <a:prstGeom prst="rect">
            <a:avLst/>
          </a:prstGeom>
        </p:spPr>
      </p:pic>
      <p:pic>
        <p:nvPicPr>
          <p:cNvPr id="10" name="Picture 4"/>
          <p:cNvPicPr>
            <a:picLocks noChangeAspect="1"/>
          </p:cNvPicPr>
          <p:nvPr/>
        </p:nvPicPr>
        <p:blipFill>
          <a:blip r:embed="rId4"/>
          <a:stretch>
            <a:fillRect/>
          </a:stretch>
        </p:blipFill>
        <p:spPr>
          <a:xfrm>
            <a:off x="9575165" y="367030"/>
            <a:ext cx="2347595" cy="5896610"/>
          </a:xfrm>
          <a:prstGeom prst="rect">
            <a:avLst/>
          </a:prstGeom>
        </p:spPr>
      </p:pic>
      <p:pic>
        <p:nvPicPr>
          <p:cNvPr id="11" name="Picture 5"/>
          <p:cNvPicPr>
            <a:picLocks noChangeAspect="1"/>
          </p:cNvPicPr>
          <p:nvPr/>
        </p:nvPicPr>
        <p:blipFill>
          <a:blip r:embed="rId5"/>
          <a:stretch>
            <a:fillRect/>
          </a:stretch>
        </p:blipFill>
        <p:spPr>
          <a:xfrm>
            <a:off x="-108036" y="-102235"/>
            <a:ext cx="9533101" cy="1610200"/>
          </a:xfrm>
          <a:prstGeom prst="rect">
            <a:avLst/>
          </a:prstGeom>
        </p:spPr>
      </p:pic>
      <p:sp>
        <p:nvSpPr>
          <p:cNvPr id="2" name="TextBox 7"/>
          <p:cNvSpPr txBox="1"/>
          <p:nvPr/>
        </p:nvSpPr>
        <p:spPr>
          <a:xfrm>
            <a:off x="52657" y="368169"/>
            <a:ext cx="1923415" cy="521970"/>
          </a:xfrm>
          <a:prstGeom prst="rect">
            <a:avLst/>
          </a:prstGeom>
          <a:noFill/>
        </p:spPr>
        <p:txBody>
          <a:bodyPr wrap="none" rtlCol="0">
            <a:spAutoFit/>
          </a:bodyPr>
          <a:lstStyle/>
          <a:p>
            <a:pPr algn="ctr"/>
            <a:r>
              <a:rPr lang="fr-FR" altLang="en-US" sz="2800" dirty="0">
                <a:solidFill>
                  <a:schemeClr val="bg1"/>
                </a:solidFill>
                <a:latin typeface="Tajawal Medium" panose="00000600000000000000" pitchFamily="2" charset="-78"/>
                <a:cs typeface="Tajawal Medium" panose="00000600000000000000" pitchFamily="2" charset="-78"/>
                <a:sym typeface="+mn-ea"/>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Zone de texte 3"/>
          <p:cNvSpPr txBox="1"/>
          <p:nvPr/>
        </p:nvSpPr>
        <p:spPr>
          <a:xfrm>
            <a:off x="53975" y="1440815"/>
            <a:ext cx="9401175" cy="4893647"/>
          </a:xfrm>
          <a:prstGeom prst="rect">
            <a:avLst/>
          </a:prstGeom>
          <a:noFill/>
          <a:ln w="9525">
            <a:noFill/>
          </a:ln>
        </p:spPr>
        <p:txBody>
          <a:bodyPr wrap="square">
            <a:spAutoFit/>
          </a:bodyPr>
          <a:lstStyle/>
          <a:p>
            <a:pPr lvl="1" algn="ctr"/>
            <a:r>
              <a:rPr lang="en-US" sz="2400" b="1" dirty="0">
                <a:solidFill>
                  <a:srgbClr val="0070C0"/>
                </a:solidFill>
                <a:latin typeface="Times New Roman" panose="02020603050405020304" charset="0"/>
                <a:cs typeface="Times New Roman" panose="02020603050405020304" charset="0"/>
              </a:rPr>
              <a:t>CARE and reflective practice</a:t>
            </a:r>
            <a:endParaRPr lang="fr-FR" sz="2400" b="1" dirty="0">
              <a:latin typeface="Times New Roman" panose="02020603050405020304" charset="0"/>
              <a:cs typeface="Times New Roman" panose="02020603050405020304" charset="0"/>
            </a:endParaRPr>
          </a:p>
          <a:p>
            <a:pPr marL="285750" indent="-285750" algn="ctr">
              <a:lnSpc>
                <a:spcPct val="150000"/>
              </a:lnSpc>
              <a:buFont typeface="Wingdings" panose="05000000000000000000" pitchFamily="2" charset="2"/>
              <a:buChar char="Ø"/>
            </a:pPr>
            <a:r>
              <a:rPr lang="en-US" sz="2400" b="1" dirty="0">
                <a:solidFill>
                  <a:srgbClr val="7030A0"/>
                </a:solidFill>
                <a:latin typeface="Times New Roman" panose="02020603050405020304" charset="0"/>
                <a:cs typeface="Times New Roman" panose="02020603050405020304" charset="0"/>
              </a:rPr>
              <a:t>Having asked a question that begs an answer, and designed a plan for collecting that information, staff need to reflect on their experiences and ask such questions as:</a:t>
            </a:r>
            <a:endParaRPr lang="fr-FR" sz="2400" b="1" dirty="0">
              <a:solidFill>
                <a:srgbClr val="7030A0"/>
              </a:solidFill>
              <a:latin typeface="Times New Roman" panose="02020603050405020304" charset="0"/>
              <a:cs typeface="Times New Roman" panose="02020603050405020304" charset="0"/>
            </a:endParaRPr>
          </a:p>
          <a:p>
            <a:pPr lvl="1">
              <a:lnSpc>
                <a:spcPct val="150000"/>
              </a:lnSpc>
            </a:pPr>
            <a:r>
              <a:rPr lang="en-US" sz="2400" b="1" dirty="0">
                <a:solidFill>
                  <a:srgbClr val="C00000"/>
                </a:solidFill>
                <a:latin typeface="Times New Roman" panose="02020603050405020304" charset="0"/>
                <a:cs typeface="Times New Roman" panose="02020603050405020304" charset="0"/>
              </a:rPr>
              <a:t>What were the anticipated effects?</a:t>
            </a:r>
            <a:endParaRPr lang="fr-FR" sz="2400" b="1" dirty="0">
              <a:solidFill>
                <a:srgbClr val="C00000"/>
              </a:solidFill>
              <a:latin typeface="Times New Roman" panose="02020603050405020304" charset="0"/>
              <a:cs typeface="Times New Roman" panose="02020603050405020304" charset="0"/>
            </a:endParaRPr>
          </a:p>
          <a:p>
            <a:pPr lvl="1">
              <a:lnSpc>
                <a:spcPct val="150000"/>
              </a:lnSpc>
            </a:pPr>
            <a:r>
              <a:rPr lang="en-US" sz="2400" b="1" dirty="0">
                <a:solidFill>
                  <a:srgbClr val="002060"/>
                </a:solidFill>
                <a:latin typeface="Times New Roman" panose="02020603050405020304" charset="0"/>
                <a:cs typeface="Times New Roman" panose="02020603050405020304" charset="0"/>
              </a:rPr>
              <a:t>Were there some unanticipated effects?</a:t>
            </a:r>
            <a:endParaRPr lang="fr-FR" sz="2400" b="1" dirty="0">
              <a:solidFill>
                <a:srgbClr val="002060"/>
              </a:solidFill>
              <a:latin typeface="Times New Roman" panose="02020603050405020304" charset="0"/>
              <a:cs typeface="Times New Roman" panose="02020603050405020304" charset="0"/>
            </a:endParaRPr>
          </a:p>
          <a:p>
            <a:pPr lvl="1">
              <a:lnSpc>
                <a:spcPct val="150000"/>
              </a:lnSpc>
            </a:pPr>
            <a:r>
              <a:rPr lang="en-US" sz="2400" b="1" dirty="0">
                <a:solidFill>
                  <a:schemeClr val="accent6">
                    <a:lumMod val="75000"/>
                  </a:schemeClr>
                </a:solidFill>
                <a:latin typeface="Times New Roman" panose="02020603050405020304" charset="0"/>
                <a:cs typeface="Times New Roman" panose="02020603050405020304" charset="0"/>
              </a:rPr>
              <a:t>What have we learned from this?</a:t>
            </a:r>
            <a:endParaRPr lang="fr-FR" sz="2400" b="1" dirty="0">
              <a:solidFill>
                <a:schemeClr val="accent6">
                  <a:lumMod val="75000"/>
                </a:schemeClr>
              </a:solidFill>
              <a:latin typeface="Times New Roman" panose="02020603050405020304" charset="0"/>
              <a:cs typeface="Times New Roman" panose="02020603050405020304" charset="0"/>
            </a:endParaRPr>
          </a:p>
          <a:p>
            <a:pPr lvl="1">
              <a:lnSpc>
                <a:spcPct val="150000"/>
              </a:lnSpc>
            </a:pPr>
            <a:r>
              <a:rPr lang="en-US" sz="2400" b="1" dirty="0">
                <a:solidFill>
                  <a:schemeClr val="accent2">
                    <a:lumMod val="75000"/>
                  </a:schemeClr>
                </a:solidFill>
                <a:latin typeface="Times New Roman" panose="02020603050405020304" charset="0"/>
                <a:cs typeface="Times New Roman" panose="02020603050405020304" charset="0"/>
              </a:rPr>
              <a:t>What might we have to relearn or unlearn in our work?</a:t>
            </a:r>
            <a:endParaRPr lang="fr-FR" sz="2400" b="1" dirty="0">
              <a:solidFill>
                <a:schemeClr val="accent2">
                  <a:lumMod val="75000"/>
                </a:schemeClr>
              </a:solidFill>
              <a:latin typeface="Times New Roman" panose="02020603050405020304" charset="0"/>
              <a:cs typeface="Times New Roman" panose="02020603050405020304" charset="0"/>
            </a:endParaRPr>
          </a:p>
          <a:p>
            <a:pPr lvl="1">
              <a:lnSpc>
                <a:spcPct val="150000"/>
              </a:lnSpc>
            </a:pPr>
            <a:r>
              <a:rPr lang="en-US" sz="2400" b="1" dirty="0">
                <a:solidFill>
                  <a:srgbClr val="00B0F0"/>
                </a:solidFill>
                <a:latin typeface="Times New Roman" panose="02020603050405020304" charset="0"/>
                <a:cs typeface="Times New Roman" panose="02020603050405020304" charset="0"/>
              </a:rPr>
              <a:t>What are our next steps?</a:t>
            </a:r>
            <a:endParaRPr lang="fr-FR" sz="2400" b="1" dirty="0">
              <a:solidFill>
                <a:srgbClr val="00B0F0"/>
              </a:solidFill>
              <a:latin typeface="Times New Roman" panose="02020603050405020304" charset="0"/>
              <a:cs typeface="Times New Roman" panose="02020603050405020304" charset="0"/>
            </a:endParaRPr>
          </a:p>
        </p:txBody>
      </p:sp>
      <p:sp>
        <p:nvSpPr>
          <p:cNvPr id="12" name="Zone de texte 11"/>
          <p:cNvSpPr txBox="1"/>
          <p:nvPr/>
        </p:nvSpPr>
        <p:spPr>
          <a:xfrm>
            <a:off x="2157095" y="384810"/>
            <a:ext cx="6251575" cy="829945"/>
          </a:xfrm>
          <a:prstGeom prst="rect">
            <a:avLst/>
          </a:prstGeom>
          <a:noFill/>
        </p:spPr>
        <p:txBody>
          <a:bodyPr wrap="square" rtlCol="0" anchor="t">
            <a:spAutoFit/>
          </a:bodyPr>
          <a:lstStyle/>
          <a:p>
            <a:pPr algn="ctr"/>
            <a:r>
              <a:rPr lang="fr-FR" altLang="en-US" sz="2400" b="1" dirty="0">
                <a:solidFill>
                  <a:srgbClr val="FF9518"/>
                </a:solidFill>
                <a:latin typeface="Tajawal Medium" panose="00000600000000000000" pitchFamily="2" charset="-78"/>
                <a:cs typeface="Tajawal Medium" panose="00000600000000000000" pitchFamily="2" charset="-78"/>
                <a:sym typeface="+mn-ea"/>
              </a:rPr>
              <a:t>Session2. DESIGN AND IMPLEMENTATION OF M&amp;E SYSTEMS</a:t>
            </a:r>
          </a:p>
        </p:txBody>
      </p:sp>
    </p:spTree>
    <p:extLst>
      <p:ext uri="{BB962C8B-B14F-4D97-AF65-F5344CB8AC3E}">
        <p14:creationId xmlns:p14="http://schemas.microsoft.com/office/powerpoint/2010/main" val="261358499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725" y="5903314"/>
            <a:ext cx="1222425" cy="1096206"/>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1" name="Picture 5"/>
          <p:cNvPicPr>
            <a:picLocks noChangeAspect="1"/>
          </p:cNvPicPr>
          <p:nvPr/>
        </p:nvPicPr>
        <p:blipFill>
          <a:blip r:embed="rId5"/>
          <a:stretch>
            <a:fillRect/>
          </a:stretch>
        </p:blipFill>
        <p:spPr>
          <a:xfrm>
            <a:off x="-108036" y="-102235"/>
            <a:ext cx="9533101" cy="1610200"/>
          </a:xfrm>
          <a:prstGeom prst="rect">
            <a:avLst/>
          </a:prstGeom>
        </p:spPr>
      </p:pic>
      <p:sp>
        <p:nvSpPr>
          <p:cNvPr id="118" name="Zone de texte 117"/>
          <p:cNvSpPr txBox="1"/>
          <p:nvPr/>
        </p:nvSpPr>
        <p:spPr>
          <a:xfrm>
            <a:off x="52705" y="1915160"/>
            <a:ext cx="9447530" cy="3784600"/>
          </a:xfrm>
          <a:prstGeom prst="rect">
            <a:avLst/>
          </a:prstGeom>
          <a:noFill/>
          <a:ln w="38100">
            <a:solidFill>
              <a:schemeClr val="tx1"/>
            </a:solidFill>
          </a:ln>
        </p:spPr>
        <p:txBody>
          <a:bodyPr wrap="square">
            <a:spAutoFit/>
            <a:scene3d>
              <a:camera prst="orthographicFront"/>
              <a:lightRig rig="threePt" dir="t"/>
            </a:scene3d>
          </a:bodyPr>
          <a:lstStyle/>
          <a:p>
            <a:pPr indent="0" algn="ctr">
              <a:lnSpc>
                <a:spcPct val="100000"/>
              </a:lnSpc>
              <a:buClrTx/>
              <a:buSzTx/>
              <a:buFont typeface="Wingdings" panose="05000000000000000000" charset="0"/>
              <a:buNone/>
            </a:pPr>
            <a:endParaRPr lang="en-US" sz="2400">
              <a:latin typeface="Verdana" panose="020B0604030504040204" charset="0"/>
              <a:sym typeface="+mn-ea"/>
            </a:endParaRPr>
          </a:p>
          <a:p>
            <a:pPr indent="0" algn="ctr">
              <a:lnSpc>
                <a:spcPct val="100000"/>
              </a:lnSpc>
              <a:buClrTx/>
              <a:buSzTx/>
              <a:buFont typeface="Wingdings" panose="05000000000000000000" charset="0"/>
              <a:buNone/>
            </a:pPr>
            <a:r>
              <a:rPr lang="fr-FR" altLang="en-US" sz="2400" b="1">
                <a:ln/>
                <a:solidFill>
                  <a:schemeClr val="accent1"/>
                </a:solidFill>
                <a:effectLst>
                  <a:outerShdw blurRad="38100" dist="25400" dir="5400000" algn="ctr" rotWithShape="0">
                    <a:srgbClr val="6E747A">
                      <a:alpha val="43000"/>
                    </a:srgbClr>
                  </a:outerShdw>
                </a:effectLst>
                <a:latin typeface="Times New Roman" panose="02020603050405020304" charset="0"/>
                <a:cs typeface="Times New Roman" panose="02020603050405020304" charset="0"/>
                <a:sym typeface="+mn-ea"/>
              </a:rPr>
              <a:t>Understanding and designing project monitoring and evaluation systems can be informed by the concepts and method of logical framework analysis. This provides the means to structure indicators and the organisation of all monitoring and evaluation activities. The steps involved in planning and implementation of a project M&amp;E system are relatively straightforward, but the challenges arise in determination of the right balance of approaches and methods to be used. </a:t>
            </a:r>
            <a:endParaRPr lang="fr-FR" altLang="en-US" sz="2400" b="1">
              <a:ln/>
              <a:solidFill>
                <a:schemeClr val="accent1"/>
              </a:solidFill>
              <a:effectLst>
                <a:outerShdw blurRad="38100" dist="25400" dir="5400000" algn="ctr" rotWithShape="0">
                  <a:srgbClr val="6E747A">
                    <a:alpha val="43000"/>
                  </a:srgbClr>
                </a:outerShdw>
              </a:effectLst>
              <a:latin typeface="Times New Roman" panose="02020603050405020304" charset="0"/>
              <a:cs typeface="Times New Roman" panose="02020603050405020304" charset="0"/>
            </a:endParaRPr>
          </a:p>
          <a:p>
            <a:pPr marL="342900" indent="-342900" algn="ctr">
              <a:lnSpc>
                <a:spcPct val="100000"/>
              </a:lnSpc>
              <a:buClrTx/>
              <a:buSzTx/>
              <a:buFont typeface="Wingdings" panose="05000000000000000000" charset="0"/>
              <a:buChar char="Ø"/>
            </a:pPr>
            <a:endParaRPr lang="fr-FR" altLang="en-US" sz="2400" b="1">
              <a:ln/>
              <a:solidFill>
                <a:schemeClr val="accent1"/>
              </a:solidFill>
              <a:effectLst>
                <a:outerShdw blurRad="38100" dist="25400" dir="5400000" algn="ctr" rotWithShape="0">
                  <a:srgbClr val="6E747A">
                    <a:alpha val="43000"/>
                  </a:srgbClr>
                </a:outerShdw>
              </a:effectLst>
              <a:latin typeface="Times New Roman" panose="02020603050405020304" charset="0"/>
              <a:cs typeface="Times New Roman" panose="02020603050405020304" charset="0"/>
            </a:endParaRPr>
          </a:p>
        </p:txBody>
      </p:sp>
      <p:sp>
        <p:nvSpPr>
          <p:cNvPr id="2" name="TextBox 7"/>
          <p:cNvSpPr txBox="1"/>
          <p:nvPr/>
        </p:nvSpPr>
        <p:spPr>
          <a:xfrm>
            <a:off x="52657" y="368169"/>
            <a:ext cx="1923415" cy="521970"/>
          </a:xfrm>
          <a:prstGeom prst="rect">
            <a:avLst/>
          </a:prstGeom>
          <a:noFill/>
        </p:spPr>
        <p:txBody>
          <a:bodyPr wrap="none" rtlCol="0">
            <a:spAutoFit/>
          </a:bodyPr>
          <a:lstStyle/>
          <a:p>
            <a:pPr algn="ctr"/>
            <a:r>
              <a:rPr lang="fr-FR" altLang="en-US" sz="2800" dirty="0">
                <a:solidFill>
                  <a:schemeClr val="bg1"/>
                </a:solidFill>
                <a:latin typeface="Tajawal Medium" panose="00000600000000000000" pitchFamily="2" charset="-78"/>
                <a:cs typeface="Tajawal Medium" panose="00000600000000000000" pitchFamily="2" charset="-78"/>
                <a:sym typeface="+mn-ea"/>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Zone de texte 2"/>
          <p:cNvSpPr txBox="1"/>
          <p:nvPr/>
        </p:nvSpPr>
        <p:spPr>
          <a:xfrm>
            <a:off x="2157095" y="384810"/>
            <a:ext cx="6251575" cy="521970"/>
          </a:xfrm>
          <a:prstGeom prst="rect">
            <a:avLst/>
          </a:prstGeom>
          <a:noFill/>
        </p:spPr>
        <p:txBody>
          <a:bodyPr wrap="square" rtlCol="0" anchor="t">
            <a:spAutoFit/>
          </a:bodyPr>
          <a:lstStyle/>
          <a:p>
            <a:pPr algn="ctr"/>
            <a:r>
              <a:rPr lang="fr-FR" altLang="en-US" sz="2800" b="1" dirty="0">
                <a:solidFill>
                  <a:srgbClr val="FF9518"/>
                </a:solidFill>
                <a:latin typeface="Tajawal Medium" panose="00000600000000000000" pitchFamily="2" charset="-78"/>
                <a:cs typeface="Tajawal Medium" panose="00000600000000000000" pitchFamily="2" charset="-78"/>
                <a:sym typeface="+mn-ea"/>
              </a:rPr>
              <a:t>Session Summary 1/2</a:t>
            </a:r>
          </a:p>
        </p:txBody>
      </p:sp>
      <p:pic>
        <p:nvPicPr>
          <p:cNvPr id="4" name="Image 3" descr="téléchargement"/>
          <p:cNvPicPr>
            <a:picLocks noChangeAspect="1"/>
          </p:cNvPicPr>
          <p:nvPr/>
        </p:nvPicPr>
        <p:blipFill>
          <a:blip r:embed="rId6"/>
          <a:stretch>
            <a:fillRect/>
          </a:stretch>
        </p:blipFill>
        <p:spPr>
          <a:xfrm>
            <a:off x="9576435" y="147320"/>
            <a:ext cx="2714625" cy="6534785"/>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725" y="5903314"/>
            <a:ext cx="1222425" cy="1096206"/>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1" name="Picture 5"/>
          <p:cNvPicPr>
            <a:picLocks noChangeAspect="1"/>
          </p:cNvPicPr>
          <p:nvPr/>
        </p:nvPicPr>
        <p:blipFill>
          <a:blip r:embed="rId5"/>
          <a:stretch>
            <a:fillRect/>
          </a:stretch>
        </p:blipFill>
        <p:spPr>
          <a:xfrm>
            <a:off x="-108036" y="-102235"/>
            <a:ext cx="9533101" cy="1610200"/>
          </a:xfrm>
          <a:prstGeom prst="rect">
            <a:avLst/>
          </a:prstGeom>
        </p:spPr>
      </p:pic>
      <p:sp>
        <p:nvSpPr>
          <p:cNvPr id="2" name="TextBox 7"/>
          <p:cNvSpPr txBox="1"/>
          <p:nvPr/>
        </p:nvSpPr>
        <p:spPr>
          <a:xfrm>
            <a:off x="52657" y="368169"/>
            <a:ext cx="1923415" cy="521970"/>
          </a:xfrm>
          <a:prstGeom prst="rect">
            <a:avLst/>
          </a:prstGeom>
          <a:noFill/>
        </p:spPr>
        <p:txBody>
          <a:bodyPr wrap="none" rtlCol="0">
            <a:spAutoFit/>
          </a:bodyPr>
          <a:lstStyle/>
          <a:p>
            <a:pPr algn="ctr"/>
            <a:r>
              <a:rPr lang="fr-FR" altLang="en-US" sz="2800" dirty="0">
                <a:solidFill>
                  <a:schemeClr val="bg1"/>
                </a:solidFill>
                <a:latin typeface="Tajawal Medium" panose="00000600000000000000" pitchFamily="2" charset="-78"/>
                <a:cs typeface="Tajawal Medium" panose="00000600000000000000" pitchFamily="2" charset="-78"/>
                <a:sym typeface="+mn-ea"/>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Zone de texte 2"/>
          <p:cNvSpPr txBox="1"/>
          <p:nvPr/>
        </p:nvSpPr>
        <p:spPr>
          <a:xfrm>
            <a:off x="2157095" y="384810"/>
            <a:ext cx="6251575" cy="521970"/>
          </a:xfrm>
          <a:prstGeom prst="rect">
            <a:avLst/>
          </a:prstGeom>
          <a:noFill/>
        </p:spPr>
        <p:txBody>
          <a:bodyPr wrap="square" rtlCol="0" anchor="t">
            <a:spAutoFit/>
          </a:bodyPr>
          <a:lstStyle/>
          <a:p>
            <a:pPr algn="ctr"/>
            <a:r>
              <a:rPr lang="fr-FR" altLang="en-US" sz="2800" b="1" dirty="0">
                <a:solidFill>
                  <a:srgbClr val="FF9518"/>
                </a:solidFill>
                <a:latin typeface="Tajawal Medium" panose="00000600000000000000" pitchFamily="2" charset="-78"/>
                <a:cs typeface="Tajawal Medium" panose="00000600000000000000" pitchFamily="2" charset="-78"/>
                <a:sym typeface="+mn-ea"/>
              </a:rPr>
              <a:t>Session Summary 1/2</a:t>
            </a:r>
          </a:p>
        </p:txBody>
      </p:sp>
      <p:pic>
        <p:nvPicPr>
          <p:cNvPr id="4" name="Image 3" descr="téléchargement"/>
          <p:cNvPicPr>
            <a:picLocks noChangeAspect="1"/>
          </p:cNvPicPr>
          <p:nvPr/>
        </p:nvPicPr>
        <p:blipFill>
          <a:blip r:embed="rId6"/>
          <a:stretch>
            <a:fillRect/>
          </a:stretch>
        </p:blipFill>
        <p:spPr>
          <a:xfrm>
            <a:off x="9576435" y="86995"/>
            <a:ext cx="2714625" cy="6534785"/>
          </a:xfrm>
          <a:prstGeom prst="rect">
            <a:avLst/>
          </a:prstGeom>
        </p:spPr>
      </p:pic>
      <p:sp>
        <p:nvSpPr>
          <p:cNvPr id="5" name="Zone de texte 4"/>
          <p:cNvSpPr txBox="1"/>
          <p:nvPr/>
        </p:nvSpPr>
        <p:spPr>
          <a:xfrm>
            <a:off x="53975" y="2178685"/>
            <a:ext cx="9447530" cy="3046095"/>
          </a:xfrm>
          <a:prstGeom prst="rect">
            <a:avLst/>
          </a:prstGeom>
          <a:noFill/>
          <a:ln w="38100">
            <a:solidFill>
              <a:schemeClr val="tx1"/>
            </a:solidFill>
          </a:ln>
        </p:spPr>
        <p:txBody>
          <a:bodyPr wrap="square">
            <a:spAutoFit/>
            <a:scene3d>
              <a:camera prst="orthographicFront"/>
              <a:lightRig rig="threePt" dir="t"/>
            </a:scene3d>
          </a:bodyPr>
          <a:lstStyle/>
          <a:p>
            <a:pPr indent="0" algn="ctr">
              <a:lnSpc>
                <a:spcPct val="100000"/>
              </a:lnSpc>
              <a:buClrTx/>
              <a:buSzTx/>
              <a:buFont typeface="Wingdings" panose="05000000000000000000" charset="0"/>
              <a:buNone/>
            </a:pPr>
            <a:endParaRPr lang="en-US" sz="2400">
              <a:latin typeface="Verdana" panose="020B0604030504040204" charset="0"/>
              <a:sym typeface="+mn-ea"/>
            </a:endParaRPr>
          </a:p>
          <a:p>
            <a:pPr marL="342900" indent="-342900" algn="ctr">
              <a:lnSpc>
                <a:spcPct val="100000"/>
              </a:lnSpc>
              <a:buClrTx/>
              <a:buSzTx/>
              <a:buFont typeface="Wingdings" panose="05000000000000000000" charset="0"/>
              <a:buChar char="Ø"/>
            </a:pPr>
            <a:r>
              <a:rPr lang="fr-FR" altLang="en-US" sz="2400" b="1">
                <a:solidFill>
                  <a:schemeClr val="accent1"/>
                </a:solidFill>
                <a:effectLst>
                  <a:outerShdw blurRad="38100" dist="25400" dir="5400000" algn="ctr" rotWithShape="0">
                    <a:srgbClr val="6E747A">
                      <a:alpha val="43000"/>
                    </a:srgbClr>
                  </a:outerShdw>
                </a:effectLst>
                <a:latin typeface="Times New Roman" panose="02020603050405020304" charset="0"/>
                <a:cs typeface="Times New Roman" panose="02020603050405020304" charset="0"/>
              </a:rPr>
              <a:t>The approaches for data collection, evaluation and reporting that are selected must be well tailored to a project’s characteristics and to local conditions and capacities. It is important to understand monitoring and evaluation as an essential part of good management, and one that requires acceptance of the notion of learning and of the creation of a learning environment.</a:t>
            </a:r>
          </a:p>
          <a:p>
            <a:pPr indent="0" algn="ctr">
              <a:lnSpc>
                <a:spcPct val="100000"/>
              </a:lnSpc>
              <a:buClrTx/>
              <a:buSzTx/>
              <a:buFont typeface="Wingdings" panose="05000000000000000000" charset="0"/>
              <a:buNone/>
            </a:pPr>
            <a:endParaRPr lang="fr-FR" altLang="en-US" sz="2400" b="1">
              <a:solidFill>
                <a:schemeClr val="accent1"/>
              </a:solidFill>
              <a:effectLst>
                <a:outerShdw blurRad="38100" dist="25400" dir="5400000" algn="ctr" rotWithShape="0">
                  <a:srgbClr val="6E747A">
                    <a:alpha val="43000"/>
                  </a:srgbClr>
                </a:outerShdw>
              </a:effectLst>
              <a:latin typeface="Times New Roman" panose="02020603050405020304" charset="0"/>
              <a:cs typeface="Times New Roman" panose="02020603050405020304" charset="0"/>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47685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sp>
        <p:nvSpPr>
          <p:cNvPr id="6" name="Zone de texte 5"/>
          <p:cNvSpPr txBox="1"/>
          <p:nvPr/>
        </p:nvSpPr>
        <p:spPr>
          <a:xfrm>
            <a:off x="265430" y="1739265"/>
            <a:ext cx="7998460" cy="398780"/>
          </a:xfrm>
          <a:prstGeom prst="rect">
            <a:avLst/>
          </a:prstGeom>
          <a:noFill/>
        </p:spPr>
        <p:txBody>
          <a:bodyPr wrap="square" rtlCol="0">
            <a:spAutoFit/>
          </a:bodyPr>
          <a:lstStyle/>
          <a:p>
            <a:r>
              <a:rPr lang="fr-FR" altLang="en-US" sz="2000" b="1">
                <a:gradFill>
                  <a:gsLst>
                    <a:gs pos="0">
                      <a:srgbClr val="14CD68"/>
                    </a:gs>
                    <a:gs pos="100000">
                      <a:srgbClr val="035C7D"/>
                    </a:gs>
                  </a:gsLst>
                  <a:lin scaled="0"/>
                </a:gradFill>
              </a:rPr>
              <a:t> </a:t>
            </a:r>
            <a:endParaRPr lang="fr-FR" altLang="en-US" sz="2000" b="1">
              <a:solidFill>
                <a:schemeClr val="tx1"/>
              </a:solidFill>
              <a:latin typeface="Times New Roman" panose="02020603050405020304" charset="0"/>
              <a:cs typeface="Times New Roman" panose="02020603050405020304" charset="0"/>
            </a:endParaRPr>
          </a:p>
        </p:txBody>
      </p:sp>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27257" y="351024"/>
            <a:ext cx="1923415" cy="521970"/>
          </a:xfrm>
          <a:prstGeom prst="rect">
            <a:avLst/>
          </a:prstGeom>
          <a:noFill/>
        </p:spPr>
        <p:txBody>
          <a:bodyPr wrap="none" rtlCol="0">
            <a:spAutoFit/>
          </a:bodyPr>
          <a:lstStyle/>
          <a:p>
            <a:pPr algn="ctr"/>
            <a:r>
              <a:rPr lang="fr-FR" altLang="en-US" sz="2800" dirty="0">
                <a:solidFill>
                  <a:schemeClr val="bg1"/>
                </a:solidFill>
                <a:latin typeface="Tajawal Medium" panose="00000600000000000000" pitchFamily="2" charset="-78"/>
                <a:cs typeface="Tajawal Medium" panose="00000600000000000000" pitchFamily="2" charset="-78"/>
                <a:sym typeface="+mn-ea"/>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Espace réservé du numéro de diapositive 7"/>
          <p:cNvSpPr>
            <a:spLocks noGrp="1"/>
          </p:cNvSpPr>
          <p:nvPr>
            <p:ph type="sldNum" sz="quarter" idx="12"/>
          </p:nvPr>
        </p:nvSpPr>
        <p:spPr/>
        <p:txBody>
          <a:bodyPr/>
          <a:lstStyle/>
          <a:p>
            <a:fld id="{FDED41F8-FC0F-4085-8150-313B6CF05213}" type="slidenum">
              <a:rPr lang="en-US" smtClean="0"/>
              <a:t>43</a:t>
            </a:fld>
            <a:endParaRPr lang="en-US"/>
          </a:p>
        </p:txBody>
      </p:sp>
      <p:sp>
        <p:nvSpPr>
          <p:cNvPr id="13" name="Espace réservé du pied de page 12"/>
          <p:cNvSpPr>
            <a:spLocks noGrp="1"/>
          </p:cNvSpPr>
          <p:nvPr>
            <p:ph type="ftr" sz="quarter" idx="11"/>
          </p:nvPr>
        </p:nvSpPr>
        <p:spPr/>
        <p:txBody>
          <a:bodyPr/>
          <a:lstStyle/>
          <a:p>
            <a:endParaRPr lang="en-US"/>
          </a:p>
        </p:txBody>
      </p:sp>
      <p:sp>
        <p:nvSpPr>
          <p:cNvPr id="52231" name="object 7"/>
          <p:cNvSpPr/>
          <p:nvPr/>
        </p:nvSpPr>
        <p:spPr>
          <a:xfrm>
            <a:off x="584835" y="1551940"/>
            <a:ext cx="7454900" cy="4232910"/>
          </a:xfrm>
          <a:prstGeom prst="rect">
            <a:avLst/>
          </a:prstGeom>
          <a:blipFill rotWithShape="1">
            <a:blip r:embed="rId8"/>
            <a:stretch>
              <a:fillRect/>
            </a:stretch>
          </a:blipFill>
          <a:ln w="9525">
            <a:noFill/>
          </a:ln>
        </p:spPr>
        <p:txBody>
          <a:bodyPr lIns="0" tIns="0" rIns="0" bIns="0"/>
          <a:lstStyle/>
          <a:p>
            <a:endParaRPr lang="fr-FR" altLang="fr-FR" dirty="0">
              <a:latin typeface="Calibri" panose="020F0502020204030204" charset="0"/>
            </a:endParaRPr>
          </a:p>
        </p:txBody>
      </p:sp>
      <p:pic>
        <p:nvPicPr>
          <p:cNvPr id="15" name="Picture 1"/>
          <p:cNvPicPr>
            <a:picLocks noChangeAspect="1"/>
          </p:cNvPicPr>
          <p:nvPr/>
        </p:nvPicPr>
        <p:blipFill>
          <a:blip r:embed="rId9"/>
          <a:stretch>
            <a:fillRect/>
          </a:stretch>
        </p:blipFill>
        <p:spPr>
          <a:xfrm>
            <a:off x="131040" y="5503264"/>
            <a:ext cx="1222425" cy="109620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722</TotalTime>
  <Words>3497</Words>
  <Application>Microsoft Office PowerPoint</Application>
  <PresentationFormat>Grand écran</PresentationFormat>
  <Paragraphs>454</Paragraphs>
  <Slides>43</Slides>
  <Notes>24</Notes>
  <HiddenSlides>0</HiddenSlides>
  <MMClips>0</MMClips>
  <ScaleCrop>false</ScaleCrop>
  <HeadingPairs>
    <vt:vector size="6" baseType="variant">
      <vt:variant>
        <vt:lpstr>Polices utilisées</vt:lpstr>
      </vt:variant>
      <vt:variant>
        <vt:i4>8</vt:i4>
      </vt:variant>
      <vt:variant>
        <vt:lpstr>Thème</vt:lpstr>
      </vt:variant>
      <vt:variant>
        <vt:i4>1</vt:i4>
      </vt:variant>
      <vt:variant>
        <vt:lpstr>Titres des diapositives</vt:lpstr>
      </vt:variant>
      <vt:variant>
        <vt:i4>43</vt:i4>
      </vt:variant>
    </vt:vector>
  </HeadingPairs>
  <TitlesOfParts>
    <vt:vector size="52" baseType="lpstr">
      <vt:lpstr>Arial</vt:lpstr>
      <vt:lpstr>Calibri</vt:lpstr>
      <vt:lpstr>Calibri Light</vt:lpstr>
      <vt:lpstr>Tajawal Medium</vt:lpstr>
      <vt:lpstr>Times New Roman</vt:lpstr>
      <vt:lpstr>Trebuchet MS</vt:lpstr>
      <vt:lpstr>Verdana</vt:lpstr>
      <vt:lpstr>Wingdings</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Myriam</cp:lastModifiedBy>
  <cp:revision>104</cp:revision>
  <dcterms:created xsi:type="dcterms:W3CDTF">2021-08-03T13:03:00Z</dcterms:created>
  <dcterms:modified xsi:type="dcterms:W3CDTF">2022-10-20T18:54:21Z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352AFC1A6749434A997FC3A80215F5BD</vt:lpwstr>
  </property>
  <property fmtid="{D5CDD505-2E9C-101B-9397-08002B2CF9AE}" pid="3" name="KSOProductBuildVer">
    <vt:lpwstr>1036-11.2.0.11341</vt:lpwstr>
  </property>
</Properties>
</file>