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6" r:id="rId2"/>
    <p:sldId id="260" r:id="rId3"/>
    <p:sldId id="259" r:id="rId4"/>
    <p:sldId id="269" r:id="rId5"/>
    <p:sldId id="291" r:id="rId6"/>
    <p:sldId id="270" r:id="rId7"/>
    <p:sldId id="314" r:id="rId8"/>
    <p:sldId id="261" r:id="rId9"/>
    <p:sldId id="262" r:id="rId10"/>
    <p:sldId id="303" r:id="rId11"/>
    <p:sldId id="265" r:id="rId12"/>
    <p:sldId id="292" r:id="rId13"/>
    <p:sldId id="298" r:id="rId14"/>
    <p:sldId id="274" r:id="rId15"/>
    <p:sldId id="300" r:id="rId16"/>
    <p:sldId id="282" r:id="rId17"/>
    <p:sldId id="284" r:id="rId18"/>
    <p:sldId id="310" r:id="rId19"/>
    <p:sldId id="285" r:id="rId20"/>
    <p:sldId id="305" r:id="rId21"/>
    <p:sldId id="307" r:id="rId22"/>
    <p:sldId id="308" r:id="rId23"/>
    <p:sldId id="306" r:id="rId24"/>
    <p:sldId id="309" r:id="rId25"/>
    <p:sldId id="286" r:id="rId26"/>
    <p:sldId id="277" r:id="rId27"/>
    <p:sldId id="273" r:id="rId28"/>
    <p:sldId id="315" r:id="rId29"/>
    <p:sldId id="293" r:id="rId30"/>
    <p:sldId id="311" r:id="rId31"/>
    <p:sldId id="312" r:id="rId32"/>
    <p:sldId id="264" r:id="rId33"/>
    <p:sldId id="275" r:id="rId34"/>
    <p:sldId id="276" r:id="rId35"/>
    <p:sldId id="299" r:id="rId36"/>
    <p:sldId id="302" r:id="rId37"/>
    <p:sldId id="313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207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0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0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10.png"/><Relationship Id="rId9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8632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92704" y="3219176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Limits and Continuity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B08BAF9-4E6E-6F59-E10A-D4702E9A07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9765" y="-93135"/>
            <a:ext cx="12696919" cy="72454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8C17C7-86B2-DBCD-6C7D-29005E461B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70760" y="-93136"/>
            <a:ext cx="12746177" cy="7245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001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68" y="-10468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A242378-7419-E544-5A27-147C1D7EF7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0707" y="2516926"/>
            <a:ext cx="6496050" cy="2362200"/>
          </a:xfrm>
          <a:prstGeom prst="rect">
            <a:avLst/>
          </a:prstGeom>
        </p:spPr>
      </p:pic>
      <p:pic>
        <p:nvPicPr>
          <p:cNvPr id="10" name="Graphic 21">
            <a:extLst>
              <a:ext uri="{FF2B5EF4-FFF2-40B4-BE49-F238E27FC236}">
                <a16:creationId xmlns:a16="http://schemas.microsoft.com/office/drawing/2014/main" id="{F9D5F113-28BF-8DC2-3F05-7907B8D46B4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A09777A-D765-C4D8-FB26-8CADC493239E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D5E59BE-3ED2-5B3F-E236-DE4CB785A9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275" y="1940355"/>
            <a:ext cx="3114578" cy="2548291"/>
          </a:xfrm>
          <a:prstGeom prst="rect">
            <a:avLst/>
          </a:prstGeom>
        </p:spPr>
      </p:pic>
      <p:pic>
        <p:nvPicPr>
          <p:cNvPr id="10" name="Graphic 21">
            <a:extLst>
              <a:ext uri="{FF2B5EF4-FFF2-40B4-BE49-F238E27FC236}">
                <a16:creationId xmlns:a16="http://schemas.microsoft.com/office/drawing/2014/main" id="{CBF503DD-6858-EAE6-96EF-2FF4F574EB6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498C925-1AE5-C23A-ACC2-7D7CD9C6A8CE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10015605" cy="143861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403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1-   Limits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A1D12A3-432E-1F1F-D94F-41701BDECB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2540991"/>
            <a:ext cx="6848475" cy="1000125"/>
          </a:xfrm>
          <a:prstGeom prst="rect">
            <a:avLst/>
          </a:prstGeom>
        </p:spPr>
      </p:pic>
      <p:pic>
        <p:nvPicPr>
          <p:cNvPr id="11" name="Graphic 21">
            <a:extLst>
              <a:ext uri="{FF2B5EF4-FFF2-40B4-BE49-F238E27FC236}">
                <a16:creationId xmlns:a16="http://schemas.microsoft.com/office/drawing/2014/main" id="{1A341C31-C99E-D3A5-DE29-028D282EF0A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72902C1-BFEB-A708-FBA4-432C82FE025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033079" cy="147062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DF22CB7-E236-089A-9EC2-C69EB899A9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0801" y="1685925"/>
            <a:ext cx="6372225" cy="34861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9F51ED5-D794-00A5-0D93-6C319F406753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174AB1C6-D9B7-DE75-20C9-CDC68F09895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5" y="-46183"/>
            <a:ext cx="987304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958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Properties of Limits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305520-A959-C3B8-BED2-C097134ABF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486" y="1556104"/>
            <a:ext cx="4476750" cy="39528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BC4AE6E-25C5-7739-D596-4EAF1EF7ACFB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EBCCA4D-8337-8EAC-296E-D200DDB618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5" y="-46183"/>
            <a:ext cx="958617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958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Properties of Limits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305520-A959-C3B8-BED2-C097134ABF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486" y="1556104"/>
            <a:ext cx="4476750" cy="39528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06C21AA-EA29-56EF-CE62-99F859189F90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6C1B262-E1C9-627D-B872-08E7FBD05D4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006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62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Properties of Limits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D7DC0B-0AF8-BD87-58DC-3EF0B7504A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2663" y="1955541"/>
            <a:ext cx="4895850" cy="2667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D0B2A0F-4B1E-F05D-ACE8-FA274CB652F8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488937E-97F2-5BFE-5269-6FAEA3EDA31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63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Important Note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63340B-1908-5D7D-3702-4A060A8CC0C9}"/>
                  </a:ext>
                </a:extLst>
              </p:cNvPr>
              <p:cNvSpPr txBox="1"/>
              <p:nvPr/>
            </p:nvSpPr>
            <p:spPr>
              <a:xfrm>
                <a:off x="2202024" y="1625865"/>
                <a:ext cx="8154956" cy="43004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/>
                  <a:t>It’s very important to substitute first by the value of x, If we have undefined quantity like: </a:t>
                </a: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den>
                    </m:f>
                  </m:oMath>
                </a14:m>
                <a:endParaRPr lang="en-US" dirty="0"/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−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num>
                      <m:den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den>
                    </m:f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endParaRPr lang="en-US" dirty="0"/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</m:sSup>
                  </m:oMath>
                </a14:m>
                <a:endParaRPr lang="en-US" b="0" dirty="0"/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b="1" dirty="0"/>
                  <a:t>Then, we have to use factorization.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63340B-1908-5D7D-3702-4A060A8CC0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2024" y="1625865"/>
                <a:ext cx="8154956" cy="4300473"/>
              </a:xfrm>
              <a:prstGeom prst="rect">
                <a:avLst/>
              </a:prstGeom>
              <a:blipFill>
                <a:blip r:embed="rId8"/>
                <a:stretch>
                  <a:fillRect l="-747" t="-851" r="-1271" b="-14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:a16="http://schemas.microsoft.com/office/drawing/2014/main" id="{E037E9EA-2C38-E835-1379-1A8E138DD3F9}"/>
              </a:ext>
            </a:extLst>
          </p:cNvPr>
          <p:cNvSpPr/>
          <p:nvPr/>
        </p:nvSpPr>
        <p:spPr>
          <a:xfrm>
            <a:off x="1566413" y="601147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A471562-6BEB-3A66-7D95-B8D34854626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27752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208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 &amp; Solution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DD093AD-F2B9-8FCC-D0D6-08E8FEEC9A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4898" y="1888529"/>
            <a:ext cx="5667375" cy="33051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FC8FC40-3332-302F-5172-90F97659028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14C3CB9-D5FA-C17D-79B8-29B89EB33A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2822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58416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for a Polynomial Function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AF7E68E-3819-AE55-997D-46CDD64EBF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5333" y="1962150"/>
            <a:ext cx="6286500" cy="29337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DC0D50A-4C6A-D895-E50E-D2DE7FF2B331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34C0CAB-E8EC-0850-04F4-1A7B878381F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3826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84C2F4F-8C8B-3BD5-F5D1-BA25DC8BF0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573254"/>
            <a:ext cx="5838825" cy="40290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3F717EF-1485-9BC1-E86A-CCF8796AFDFE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98BA6A9-AC5A-FBF4-0CF0-B7D3EA892A5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600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Limits at Infinity for Rational Functions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83C97A-D5F9-7BA8-3FDF-73F5504A85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056" y="2101598"/>
            <a:ext cx="5676900" cy="19240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F700603-BAD3-4C30-B6E4-67625DB9C389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1B69E72-6FD0-A5A0-36CF-C1CDD824BB9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5141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2" y="-36946"/>
            <a:ext cx="992985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174837" y="2983345"/>
            <a:ext cx="2068946" cy="6280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870036" y="3943927"/>
            <a:ext cx="1431637" cy="6927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600" y="1952625"/>
            <a:ext cx="6400800" cy="295275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E85FC08-00A6-F3F5-C791-41EA9D179ED9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FE8BF7A-A308-BC86-115E-819C6326418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661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2" y="-36946"/>
            <a:ext cx="964268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02035" y="1958213"/>
            <a:ext cx="1182255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509502" y="3394471"/>
            <a:ext cx="1463953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324" y="2204822"/>
            <a:ext cx="5467350" cy="21717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5BC06F2-9473-FDBE-6F95-23E9BAFE6FF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3C7B2D0-780A-8A79-A750-F44D6DB69F7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8425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86117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5176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Extra Exercises – Example 1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4DBAD46-D973-81E8-2CCC-5F6AC705D4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662" y="1657350"/>
            <a:ext cx="8448675" cy="35433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728BA5D-3A37-AB79-9C5A-1485380C52FD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E146794-11C4-2DB8-3E2C-48E7CABD48D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6015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8133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78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Extra Exercises – 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B7613F9-3D92-A660-0151-B43B13F3D4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1825" y="1705218"/>
            <a:ext cx="4124325" cy="449580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C53EC6BE-3F81-EA44-E7B7-CE1620813F2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9319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71824" y="421390"/>
            <a:ext cx="17524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Recall</a:t>
            </a:r>
            <a:endParaRPr lang="en-US" sz="4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63340B-1908-5D7D-3702-4A060A8CC0C9}"/>
                  </a:ext>
                </a:extLst>
              </p:cNvPr>
              <p:cNvSpPr txBox="1"/>
              <p:nvPr/>
            </p:nvSpPr>
            <p:spPr>
              <a:xfrm>
                <a:off x="2202024" y="1625865"/>
                <a:ext cx="7669764" cy="48577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/>
                  <a:t>It’s very important to </a:t>
                </a:r>
                <a:r>
                  <a:rPr lang="en-US" sz="3200" b="1" dirty="0"/>
                  <a:t>substitute</a:t>
                </a:r>
                <a:r>
                  <a:rPr lang="en-US" sz="2000" b="1" dirty="0"/>
                  <a:t> first by the value of x, If we have undefined quantity like: </a:t>
                </a: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den>
                    </m:f>
                  </m:oMath>
                </a14:m>
                <a:endParaRPr lang="en-US" dirty="0"/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−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num>
                      <m:den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den>
                    </m:f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endParaRPr lang="en-US" dirty="0"/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∞</m:t>
                        </m:r>
                      </m:sup>
                    </m:sSup>
                  </m:oMath>
                </a14:m>
                <a:endParaRPr lang="en-US" b="0" dirty="0"/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b="1" dirty="0"/>
                  <a:t>Then, we have to use </a:t>
                </a:r>
                <a:r>
                  <a:rPr lang="en-US" sz="3600" b="1" dirty="0">
                    <a:solidFill>
                      <a:srgbClr val="FF0000"/>
                    </a:solidFill>
                  </a:rPr>
                  <a:t>Factorization. </a:t>
                </a:r>
                <a:endParaRPr lang="en-US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B63340B-1908-5D7D-3702-4A060A8CC0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2024" y="1625865"/>
                <a:ext cx="7669764" cy="4857740"/>
              </a:xfrm>
              <a:prstGeom prst="rect">
                <a:avLst/>
              </a:prstGeom>
              <a:blipFill>
                <a:blip r:embed="rId8"/>
                <a:stretch>
                  <a:fillRect l="-795" t="-1631" r="-1272" b="-37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Graphic 21">
            <a:extLst>
              <a:ext uri="{FF2B5EF4-FFF2-40B4-BE49-F238E27FC236}">
                <a16:creationId xmlns:a16="http://schemas.microsoft.com/office/drawing/2014/main" id="{080A5992-1901-EEAD-AEB1-22B3CE51A924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2168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926950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78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Extra Exercises – Example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11772" y="1410355"/>
            <a:ext cx="94703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18A70F4-6668-33FF-CFAB-3D84310BAB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2386" y="1591727"/>
            <a:ext cx="8439150" cy="4419600"/>
          </a:xfrm>
          <a:prstGeom prst="rect">
            <a:avLst/>
          </a:prstGeom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E1BBFD8B-6F3C-F38F-CDFF-CEAFBB7FA0E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0404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881529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62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** Revision – Fundamentals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11772" y="1410355"/>
            <a:ext cx="94703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2532625-F299-5ED8-5EB3-CB5D7EEF9F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712" y="1693378"/>
            <a:ext cx="6734175" cy="183832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024C4D3-A427-A76B-8DCA-E42F71460571}"/>
              </a:ext>
            </a:extLst>
          </p:cNvPr>
          <p:cNvSpPr txBox="1"/>
          <p:nvPr/>
        </p:nvSpPr>
        <p:spPr>
          <a:xfrm>
            <a:off x="2034073" y="3862873"/>
            <a:ext cx="7875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Example:           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3 ( x+ 2y) =  3 x + 6y 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74FB27-41E2-2E3A-02F7-0CD1D554AD86}"/>
              </a:ext>
            </a:extLst>
          </p:cNvPr>
          <p:cNvSpPr/>
          <p:nvPr/>
        </p:nvSpPr>
        <p:spPr>
          <a:xfrm>
            <a:off x="1316966" y="6411896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7D38F28-FFF0-B1CC-F103-511EBF6F0F8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58487" y="33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3160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4" y="19650"/>
            <a:ext cx="9594012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62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** Revision – Fundamentals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11772" y="1410355"/>
            <a:ext cx="94703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024C4D3-A427-A76B-8DCA-E42F71460571}"/>
                  </a:ext>
                </a:extLst>
              </p:cNvPr>
              <p:cNvSpPr txBox="1"/>
              <p:nvPr/>
            </p:nvSpPr>
            <p:spPr>
              <a:xfrm>
                <a:off x="1613535" y="4203424"/>
                <a:ext cx="7875037" cy="14218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Example:            </a:t>
                </a: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(3+x) ( x+ 2y) =  3 x + 6y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+2xy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2024C4D3-A427-A76B-8DCA-E42F714605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3535" y="4203424"/>
                <a:ext cx="7875037" cy="1421864"/>
              </a:xfrm>
              <a:prstGeom prst="rect">
                <a:avLst/>
              </a:prstGeom>
              <a:blipFill>
                <a:blip r:embed="rId8"/>
                <a:stretch>
                  <a:fillRect t="-4721" b="-85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9DA41A9C-95A5-FBD3-FCB7-34AF6A256F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74165" y="1707995"/>
            <a:ext cx="8048625" cy="23812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B90A4F1-A326-076B-A63B-3071BD7F48FA}"/>
              </a:ext>
            </a:extLst>
          </p:cNvPr>
          <p:cNvSpPr/>
          <p:nvPr/>
        </p:nvSpPr>
        <p:spPr>
          <a:xfrm>
            <a:off x="1475145" y="631451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46F04251-2FD3-CF9D-4698-D333115B63A3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37224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410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941231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62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** Revision – Fundamentals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11772" y="1410355"/>
            <a:ext cx="94703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39517E-2632-450F-E6B2-491C8BCE993E}"/>
              </a:ext>
            </a:extLst>
          </p:cNvPr>
          <p:cNvSpPr txBox="1"/>
          <p:nvPr/>
        </p:nvSpPr>
        <p:spPr>
          <a:xfrm>
            <a:off x="2042386" y="1747262"/>
            <a:ext cx="620952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Factorization by </a:t>
            </a:r>
            <a:r>
              <a:rPr lang="en-US" sz="28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Common factor</a:t>
            </a:r>
          </a:p>
          <a:p>
            <a:endParaRPr lang="en-US" sz="2800" b="1" dirty="0">
              <a:cs typeface="Tajawal Medium" panose="00000600000000000000" pitchFamily="2" charset="-78"/>
            </a:endParaRPr>
          </a:p>
          <a:p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x</a:t>
            </a:r>
            <a:r>
              <a:rPr lang="en-US" sz="2800" b="0" i="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2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 + 3x = x (x + 3).</a:t>
            </a:r>
          </a:p>
          <a:p>
            <a:endParaRPr lang="en-US" sz="2800" dirty="0">
              <a:solidFill>
                <a:srgbClr val="333333"/>
              </a:solidFill>
              <a:latin typeface="Roboto" panose="02000000000000000000" pitchFamily="2" charset="0"/>
            </a:endParaRPr>
          </a:p>
          <a:p>
            <a:endParaRPr lang="en-US" sz="2800" b="0" i="0" dirty="0">
              <a:solidFill>
                <a:srgbClr val="333333"/>
              </a:solidFill>
              <a:effectLst/>
              <a:latin typeface="Roboto" panose="02000000000000000000" pitchFamily="2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Example:           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3x + 9 = 3(x+3).</a:t>
            </a:r>
            <a:endParaRPr lang="en-US" sz="2800" b="1" dirty="0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94C25200-1568-C682-5316-EC58B49429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4271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977750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62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** Revision – Fundamentals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11772" y="1410355"/>
            <a:ext cx="94703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39517E-2632-450F-E6B2-491C8BCE993E}"/>
              </a:ext>
            </a:extLst>
          </p:cNvPr>
          <p:cNvSpPr txBox="1"/>
          <p:nvPr/>
        </p:nvSpPr>
        <p:spPr>
          <a:xfrm>
            <a:off x="2042386" y="1747262"/>
            <a:ext cx="823784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Factorization </a:t>
            </a:r>
            <a:r>
              <a:rPr lang="en-US" sz="28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for Quadratic Polynomial</a:t>
            </a:r>
          </a:p>
          <a:p>
            <a:endParaRPr lang="en-US" sz="2800" b="1" dirty="0">
              <a:cs typeface="Tajawal Medium" panose="00000600000000000000" pitchFamily="2" charset="-78"/>
            </a:endParaRPr>
          </a:p>
          <a:p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x</a:t>
            </a:r>
            <a:r>
              <a:rPr lang="en-US" sz="2800" b="0" i="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2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 + (a + b) x + ab = (</a:t>
            </a:r>
            <a:r>
              <a:rPr lang="en-US" sz="2800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x+a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)(x + b).</a:t>
            </a:r>
          </a:p>
          <a:p>
            <a:endParaRPr lang="en-US" sz="2800" dirty="0">
              <a:solidFill>
                <a:srgbClr val="333333"/>
              </a:solidFill>
              <a:latin typeface="Roboto" panose="02000000000000000000" pitchFamily="2" charset="0"/>
            </a:endParaRPr>
          </a:p>
          <a:p>
            <a:endParaRPr lang="en-US" sz="2800" b="0" i="0" dirty="0">
              <a:solidFill>
                <a:srgbClr val="333333"/>
              </a:solidFill>
              <a:effectLst/>
              <a:latin typeface="Roboto" panose="02000000000000000000" pitchFamily="2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Example:           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x</a:t>
            </a:r>
            <a:r>
              <a:rPr lang="en-US" sz="2800" b="0" i="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2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+ 5x + 6 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= (x+2) (x+3)</a:t>
            </a:r>
            <a:endParaRPr lang="en-US" sz="2800" b="1" dirty="0">
              <a:solidFill>
                <a:srgbClr val="333333"/>
              </a:solidFill>
              <a:latin typeface="Roboto" panose="02000000000000000000" pitchFamily="2" charset="0"/>
            </a:endParaRPr>
          </a:p>
          <a:p>
            <a:endParaRPr lang="en-US" sz="2800" b="1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C873B5E-B249-3C4E-9E94-3CA26ACDDC5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337594C5-D63B-BA11-D3E8-78C8C594FD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6758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843280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62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** Revision – Fundamentals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11772" y="1410355"/>
            <a:ext cx="94703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39517E-2632-450F-E6B2-491C8BCE993E}"/>
              </a:ext>
            </a:extLst>
          </p:cNvPr>
          <p:cNvSpPr txBox="1"/>
          <p:nvPr/>
        </p:nvSpPr>
        <p:spPr>
          <a:xfrm>
            <a:off x="2042384" y="1747262"/>
            <a:ext cx="9470307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Factorization for </a:t>
            </a:r>
            <a:r>
              <a:rPr lang="en-US" sz="28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difference between Two squares</a:t>
            </a:r>
          </a:p>
          <a:p>
            <a:endParaRPr lang="en-US" sz="2800" b="1" dirty="0">
              <a:cs typeface="Tajawal Medium" panose="00000600000000000000" pitchFamily="2" charset="-78"/>
            </a:endParaRPr>
          </a:p>
          <a:p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a</a:t>
            </a:r>
            <a:r>
              <a:rPr lang="en-US" sz="2800" b="0" i="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2 </a:t>
            </a:r>
            <a:r>
              <a:rPr lang="pt-BR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pt-BR" sz="3600" b="0" i="0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–</a:t>
            </a:r>
            <a:r>
              <a:rPr lang="pt-BR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b</a:t>
            </a:r>
            <a:r>
              <a:rPr lang="en-US" sz="2800" b="0" i="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2   </a:t>
            </a:r>
            <a:r>
              <a:rPr lang="pt-BR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= (a – b) (</a:t>
            </a:r>
            <a:r>
              <a:rPr lang="pt-BR" sz="2800" b="0" i="0" dirty="0" err="1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a+b</a:t>
            </a:r>
            <a:r>
              <a:rPr lang="pt-BR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)</a:t>
            </a:r>
            <a:endParaRPr lang="en-US" sz="2800" dirty="0">
              <a:solidFill>
                <a:srgbClr val="333333"/>
              </a:solidFill>
              <a:latin typeface="Roboto" panose="02000000000000000000" pitchFamily="2" charset="0"/>
            </a:endParaRPr>
          </a:p>
          <a:p>
            <a:endParaRPr lang="en-US" sz="2800" b="0" i="0" dirty="0">
              <a:solidFill>
                <a:srgbClr val="333333"/>
              </a:solidFill>
              <a:effectLst/>
              <a:latin typeface="Roboto" panose="02000000000000000000" pitchFamily="2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Example:           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4 x</a:t>
            </a:r>
            <a:r>
              <a:rPr lang="en-US" sz="2800" b="0" i="0" baseline="3000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2 </a:t>
            </a:r>
            <a:r>
              <a:rPr lang="en-US" sz="2800" b="0" i="0" dirty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 – 9  = (2x + 3) (2x – 3)</a:t>
            </a:r>
            <a:endParaRPr lang="en-US" sz="2800" b="1" dirty="0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7856C1CF-A620-6435-877D-AAB8EF2077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28059" y="508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0497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83333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5176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Extra Exercises – Example 4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20044" y="1795618"/>
            <a:ext cx="10363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B6577B3-9FC6-E92A-698B-841C4C0EC0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2464" y="1447235"/>
            <a:ext cx="6324600" cy="4867275"/>
          </a:xfrm>
          <a:prstGeom prst="rect">
            <a:avLst/>
          </a:prstGeom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1A168A12-8A91-79BE-AB5C-93097FFA2D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5293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954442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4878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Exercises – Example 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97460A8-E070-6499-598C-E584DC5BB3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1752794"/>
            <a:ext cx="4234399" cy="356581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7396F3B-B04F-7107-2C30-6D999C161AE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90A783A-2E21-E151-D614-920D33BFB25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596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7788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Exercises – Example 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1CAC680-9138-8508-BE10-C12FE2D314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2101598"/>
            <a:ext cx="3609975" cy="1819275"/>
          </a:xfrm>
          <a:prstGeom prst="rect">
            <a:avLst/>
          </a:prstGeom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387FCEF1-2064-0A26-DD94-5086DCCB2E4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955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4944" y="1698192"/>
            <a:ext cx="4076700" cy="237172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9706B66-AF6F-AB53-2D9E-902E89913DE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7938BD2-C7E1-4A5D-88A5-1D08004E533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949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Exercises – Example 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5001" y="1558219"/>
            <a:ext cx="8696325" cy="439102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8DE1273-1054-32F2-23B8-50FCA6C810C8}"/>
              </a:ext>
            </a:extLst>
          </p:cNvPr>
          <p:cNvSpPr/>
          <p:nvPr/>
        </p:nvSpPr>
        <p:spPr>
          <a:xfrm>
            <a:off x="1566413" y="6089162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92B9D78-6CB4-2666-900E-4FD5F4BB6B9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4980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Exercises – Example 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EC7534-C418-342F-1DCB-D9E6257209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0364" y="1343219"/>
            <a:ext cx="5765929" cy="506730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18C6EF98-822F-33A0-12BD-1270C32EC85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6698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Exercises – Example 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F203DE6-F2E3-9C53-978C-C5265C7698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691" y="1628673"/>
            <a:ext cx="3504617" cy="467282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327947F-25E5-B78C-2B5E-C3E2DC5D9C8B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2A25DBB-6502-9ED6-BE96-EAB6816B343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8099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62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Important Note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51BF714-80FA-D53B-BC47-8CD8B8FB82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6052" y="2192372"/>
            <a:ext cx="4895850" cy="24669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3956393-1CE6-492C-2C4C-A77D146B0506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564A8B9B-4161-1AAF-19CA-4009E95B4C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672" y="-18473"/>
            <a:ext cx="955651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601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2- Continuity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707" y="236724"/>
            <a:ext cx="138531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2D4C45A-FDB3-C838-207B-52BCD10045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6487" y="1685925"/>
            <a:ext cx="7439025" cy="348615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404288-D80B-B039-65C2-AD09C486D910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C18BC4B-2A61-63D1-CE43-7CA01141B01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7193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945477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883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40296" y="1514646"/>
            <a:ext cx="8912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7FD2A82-B307-868E-21A3-40BBBD0FAB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0912" y="1846924"/>
            <a:ext cx="6410325" cy="24860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1DAE967-333E-8A4E-1BC9-BF11438772E8}"/>
              </a:ext>
            </a:extLst>
          </p:cNvPr>
          <p:cNvSpPr/>
          <p:nvPr/>
        </p:nvSpPr>
        <p:spPr>
          <a:xfrm>
            <a:off x="1524577" y="6124756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A8D68CD-5804-2A9A-DD79-14CCF192239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5888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95872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683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40296" y="1514646"/>
            <a:ext cx="8912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BDF81D9-7BB8-620B-AE66-9F01D788C7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0712" y="1580293"/>
            <a:ext cx="4800600" cy="40767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E4D8051-E318-B8B3-DEE5-3520FBAA8693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CD39FE4A-742C-874F-D97E-8F6FA5B414E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4822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4B9954-D042-53C0-ADC8-89742B50DBA9}"/>
              </a:ext>
            </a:extLst>
          </p:cNvPr>
          <p:cNvSpPr/>
          <p:nvPr/>
        </p:nvSpPr>
        <p:spPr>
          <a:xfrm>
            <a:off x="3720306" y="1810139"/>
            <a:ext cx="3670135" cy="7228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Limits 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A806670-2F54-CF81-56EC-08A0E51F485D}"/>
              </a:ext>
            </a:extLst>
          </p:cNvPr>
          <p:cNvCxnSpPr>
            <a:cxnSpLocks/>
          </p:cNvCxnSpPr>
          <p:nvPr/>
        </p:nvCxnSpPr>
        <p:spPr>
          <a:xfrm flipH="1">
            <a:off x="3013789" y="2533035"/>
            <a:ext cx="1936102" cy="10901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4091FB2-0FA7-BE89-0E92-72EBF2F518E4}"/>
              </a:ext>
            </a:extLst>
          </p:cNvPr>
          <p:cNvCxnSpPr>
            <a:cxnSpLocks/>
          </p:cNvCxnSpPr>
          <p:nvPr/>
        </p:nvCxnSpPr>
        <p:spPr>
          <a:xfrm>
            <a:off x="5728996" y="2547255"/>
            <a:ext cx="0" cy="11510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625218E-D946-8E9B-4A61-EAE6D7576577}"/>
              </a:ext>
            </a:extLst>
          </p:cNvPr>
          <p:cNvCxnSpPr>
            <a:cxnSpLocks/>
          </p:cNvCxnSpPr>
          <p:nvPr/>
        </p:nvCxnSpPr>
        <p:spPr>
          <a:xfrm>
            <a:off x="6223518" y="2533035"/>
            <a:ext cx="1898211" cy="11146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091FA4A3-7633-B2CC-E010-46525FFCDAEE}"/>
              </a:ext>
            </a:extLst>
          </p:cNvPr>
          <p:cNvSpPr/>
          <p:nvPr/>
        </p:nvSpPr>
        <p:spPr>
          <a:xfrm>
            <a:off x="1945432" y="3661912"/>
            <a:ext cx="2136711" cy="9597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Properties of Limits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8464F7E-AEF5-ABD6-DDD4-B5E1F327EE04}"/>
              </a:ext>
            </a:extLst>
          </p:cNvPr>
          <p:cNvSpPr/>
          <p:nvPr/>
        </p:nvSpPr>
        <p:spPr>
          <a:xfrm>
            <a:off x="4778586" y="3698262"/>
            <a:ext cx="2136711" cy="9597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Undefined Quantity </a:t>
            </a:r>
          </a:p>
          <a:p>
            <a:pPr algn="ctr"/>
            <a:endParaRPr lang="en-US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549C45FE-A54D-C536-3B88-6847DF0275C6}"/>
              </a:ext>
            </a:extLst>
          </p:cNvPr>
          <p:cNvSpPr/>
          <p:nvPr/>
        </p:nvSpPr>
        <p:spPr>
          <a:xfrm>
            <a:off x="7388541" y="3647692"/>
            <a:ext cx="2136711" cy="9597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Factorization</a:t>
            </a:r>
          </a:p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332209C-7D0D-DCC3-4318-B5103B0D8DD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52A85BAF-5B42-8928-7581-A8E45F8815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1462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03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4B9954-D042-53C0-ADC8-89742B50DBA9}"/>
              </a:ext>
            </a:extLst>
          </p:cNvPr>
          <p:cNvSpPr/>
          <p:nvPr/>
        </p:nvSpPr>
        <p:spPr>
          <a:xfrm>
            <a:off x="3720306" y="1810139"/>
            <a:ext cx="3670135" cy="7228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Continuity 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EF74F9E-C330-181C-29DA-5CF5917612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3769" y="3221964"/>
            <a:ext cx="3781425" cy="20383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FDE001-492A-9E5D-D354-E5EAC633BBC6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3242CB7-E6A7-E3E7-48BC-84180B28E9F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11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1880</TotalTime>
  <Words>459</Words>
  <Application>Microsoft Office PowerPoint</Application>
  <PresentationFormat>Widescreen</PresentationFormat>
  <Paragraphs>167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5" baseType="lpstr">
      <vt:lpstr>Arial</vt:lpstr>
      <vt:lpstr>Calibri</vt:lpstr>
      <vt:lpstr>Calibri Light</vt:lpstr>
      <vt:lpstr>Cambria Math</vt:lpstr>
      <vt:lpstr>Roboto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93</cp:revision>
  <dcterms:created xsi:type="dcterms:W3CDTF">2021-08-03T13:03:26Z</dcterms:created>
  <dcterms:modified xsi:type="dcterms:W3CDTF">2025-05-28T10:38:17Z</dcterms:modified>
</cp:coreProperties>
</file>