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39"/>
  </p:notesMasterIdLst>
  <p:sldIdLst>
    <p:sldId id="480"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349" r:id="rId38"/>
  </p:sldIdLst>
  <p:sldSz cx="12192000" cy="6858000"/>
  <p:notesSz cx="6858000" cy="9144000"/>
  <p:embeddedFontLst>
    <p:embeddedFont>
      <p:font typeface="Tajawal Medium" panose="00000600000000000000" charset="-78"/>
      <p:regular r:id="rId40"/>
      <p:bold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2" roundtripDataSignature="AMtx7mh8Q09HE1oWs3aR+tJIFsgclWQXm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02" autoAdjust="0"/>
    <p:restoredTop sz="94660"/>
  </p:normalViewPr>
  <p:slideViewPr>
    <p:cSldViewPr snapToGrid="0">
      <p:cViewPr varScale="1">
        <p:scale>
          <a:sx n="62" d="100"/>
          <a:sy n="62" d="100"/>
        </p:scale>
        <p:origin x="86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slide" Target="slides/slide30.xml"/><Relationship Id="rId42" Type="http://customschemas.google.com/relationships/presentationmetadata" Target="meta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font" Target="fonts/font1.fntdata"/><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 name="Google Shape;105;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8" name="Google Shape;12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 name="Google Shape;13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 name="Google Shape;15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1" name="Google Shape;161;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3" name="Google Shape;183;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4" name="Google Shape;19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5" name="Google Shape;205;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6" name="Google Shape;216;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7" name="Google Shape;227;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8" name="Google Shape;238;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0" name="Google Shape;260;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1" name="Google Shape;271;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2" name="Google Shape;282;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3" name="Google Shape;29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4" name="Google Shape;304;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5" name="Google Shape;315;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6" name="Google Shape;326;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7" name="Google Shape;337;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8" name="Google Shape;348;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9" name="Google Shape;35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0" name="Google Shape;370;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1" name="Google Shape;38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2" name="Google Shape;392;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3" name="Google Shape;403;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4" name="Google Shape;414;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5" name="Google Shape;425;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6" name="Google Shape;436;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3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3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3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3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3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3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3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3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3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3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3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4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3"/>
          <p:cNvSpPr>
            <a:spLocks noGrp="1"/>
          </p:cNvSpPr>
          <p:nvPr>
            <p:ph type="pic" idx="2"/>
          </p:nvPr>
        </p:nvSpPr>
        <p:spPr>
          <a:xfrm>
            <a:off x="5183188" y="987425"/>
            <a:ext cx="6172200" cy="4873625"/>
          </a:xfrm>
          <a:prstGeom prst="rect">
            <a:avLst/>
          </a:prstGeom>
          <a:noFill/>
          <a:ln>
            <a:noFill/>
          </a:ln>
        </p:spPr>
      </p:sp>
      <p:sp>
        <p:nvSpPr>
          <p:cNvPr id="64" name="Google Shape;64;p4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4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4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4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18020680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438766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2.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4917506" cy="2185214"/>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teams and stakeholder management </a:t>
            </a:r>
          </a:p>
          <a:p>
            <a:pPr marL="0" marR="0" lvl="0" indent="0" algn="l" rtl="0">
              <a:spcBef>
                <a:spcPts val="0"/>
              </a:spcBef>
              <a:spcAft>
                <a:spcPts val="0"/>
              </a:spcAft>
              <a:buNone/>
            </a:pPr>
            <a:r>
              <a:rPr lang="en-GB" sz="1800" b="1" dirty="0">
                <a:solidFill>
                  <a:schemeClr val="tx1"/>
                </a:solidFill>
                <a:latin typeface="Tajawal Medium"/>
                <a:ea typeface="Tajawal Medium"/>
                <a:cs typeface="Tajawal Medium"/>
                <a:sym typeface="Tajawal Medium"/>
              </a:rPr>
              <a:t>Determining the Direction and Initial Specifications of a Project</a:t>
            </a:r>
            <a:endParaRPr lang="en-GB" sz="1800" dirty="0">
              <a:solidFill>
                <a:schemeClr val="tx1"/>
              </a:solidFill>
            </a:endParaRPr>
          </a:p>
          <a:p>
            <a:endParaRPr lang="en-US" sz="4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1915909" cy="892552"/>
          </a:xfrm>
          <a:prstGeom prst="rect">
            <a:avLst/>
          </a:prstGeom>
          <a:noFill/>
        </p:spPr>
        <p:txBody>
          <a:bodyPr wrap="none" rtlCol="0">
            <a:spAutoFit/>
          </a:bodyPr>
          <a:lstStyle/>
          <a:p>
            <a:r>
              <a:rPr lang="en-GB" sz="3200" dirty="0"/>
              <a:t>PMG 341</a:t>
            </a:r>
          </a:p>
          <a:p>
            <a:r>
              <a:rPr lang="en-US" sz="2000" dirty="0">
                <a:latin typeface="Alexandria" charset="0"/>
                <a:cs typeface="Alexandria" charset="0"/>
              </a:rPr>
              <a:t>1st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2"/>
          <p:cNvSpPr txBox="1">
            <a:spLocks noGrp="1"/>
          </p:cNvSpPr>
          <p:nvPr>
            <p:ph type="body" idx="1"/>
          </p:nvPr>
        </p:nvSpPr>
        <p:spPr>
          <a:xfrm>
            <a:off x="561703" y="1823539"/>
            <a:ext cx="11090365" cy="4584499"/>
          </a:xfrm>
          <a:prstGeom prst="rect">
            <a:avLst/>
          </a:prstGeom>
          <a:noFill/>
          <a:ln>
            <a:noFill/>
          </a:ln>
        </p:spPr>
        <p:txBody>
          <a:bodyPr spcFirstLastPara="1" wrap="square" lIns="91425" tIns="45700" rIns="91425" bIns="45700" anchor="t" anchorCtr="0">
            <a:normAutofit fontScale="92500" lnSpcReduction="20000"/>
          </a:bodyPr>
          <a:lstStyle/>
          <a:p>
            <a:pPr marL="0" lvl="0" indent="0" algn="l" rtl="0">
              <a:lnSpc>
                <a:spcPct val="90000"/>
              </a:lnSpc>
              <a:spcBef>
                <a:spcPts val="0"/>
              </a:spcBef>
              <a:spcAft>
                <a:spcPts val="0"/>
              </a:spcAft>
              <a:buClr>
                <a:srgbClr val="00B050"/>
              </a:buClr>
              <a:buSzPct val="100000"/>
              <a:buNone/>
            </a:pPr>
            <a:r>
              <a:rPr lang="en-US" b="1">
                <a:solidFill>
                  <a:srgbClr val="00B050"/>
                </a:solidFill>
              </a:rPr>
              <a:t>Lecture 1: Determining the Direction and Initial Specifications of a Project.</a:t>
            </a:r>
            <a:endParaRPr/>
          </a:p>
          <a:p>
            <a:pPr marL="0" lvl="0" indent="0" algn="l" rtl="0">
              <a:lnSpc>
                <a:spcPct val="90000"/>
              </a:lnSpc>
              <a:spcBef>
                <a:spcPts val="1000"/>
              </a:spcBef>
              <a:spcAft>
                <a:spcPts val="0"/>
              </a:spcAft>
              <a:buClr>
                <a:schemeClr val="dk1"/>
              </a:buClr>
              <a:buSzPct val="100000"/>
              <a:buNone/>
            </a:pPr>
            <a:r>
              <a:rPr lang="en-US" b="1"/>
              <a:t>Lecture 2: the search for the high-performing team.</a:t>
            </a:r>
            <a:endParaRPr/>
          </a:p>
          <a:p>
            <a:pPr marL="0" lvl="0" indent="0" algn="l" rtl="0">
              <a:lnSpc>
                <a:spcPct val="90000"/>
              </a:lnSpc>
              <a:spcBef>
                <a:spcPts val="1000"/>
              </a:spcBef>
              <a:spcAft>
                <a:spcPts val="0"/>
              </a:spcAft>
              <a:buClr>
                <a:schemeClr val="dk1"/>
              </a:buClr>
              <a:buSzPct val="100000"/>
              <a:buNone/>
            </a:pPr>
            <a:r>
              <a:rPr lang="en-US" b="1"/>
              <a:t>Lecture 3: Context: Laying the Foundation for Team Success.</a:t>
            </a:r>
            <a:endParaRPr/>
          </a:p>
          <a:p>
            <a:pPr marL="0" lvl="0" indent="0" algn="l" rtl="0">
              <a:lnSpc>
                <a:spcPct val="90000"/>
              </a:lnSpc>
              <a:spcBef>
                <a:spcPts val="1000"/>
              </a:spcBef>
              <a:spcAft>
                <a:spcPts val="0"/>
              </a:spcAft>
              <a:buClr>
                <a:schemeClr val="dk1"/>
              </a:buClr>
              <a:buSzPct val="100000"/>
              <a:buNone/>
            </a:pPr>
            <a:r>
              <a:rPr lang="en-US" b="1"/>
              <a:t>Lecture 4: Composition: Getting the Right People on the Bus.</a:t>
            </a:r>
            <a:endParaRPr/>
          </a:p>
          <a:p>
            <a:pPr marL="0" lvl="0" indent="0" algn="l" rtl="0">
              <a:lnSpc>
                <a:spcPct val="90000"/>
              </a:lnSpc>
              <a:spcBef>
                <a:spcPts val="1000"/>
              </a:spcBef>
              <a:spcAft>
                <a:spcPts val="0"/>
              </a:spcAft>
              <a:buClr>
                <a:schemeClr val="dk1"/>
              </a:buClr>
              <a:buSzPct val="100000"/>
              <a:buNone/>
            </a:pPr>
            <a:r>
              <a:rPr lang="en-US" b="1"/>
              <a:t>Lecture 5: competencies: Developing Team Skills for High Performance.</a:t>
            </a:r>
            <a:endParaRPr/>
          </a:p>
          <a:p>
            <a:pPr marL="0" lvl="0" indent="0" algn="l" rtl="0">
              <a:lnSpc>
                <a:spcPct val="90000"/>
              </a:lnSpc>
              <a:spcBef>
                <a:spcPts val="1000"/>
              </a:spcBef>
              <a:spcAft>
                <a:spcPts val="0"/>
              </a:spcAft>
              <a:buClr>
                <a:schemeClr val="dk1"/>
              </a:buClr>
              <a:buSzPct val="100000"/>
              <a:buNone/>
            </a:pPr>
            <a:r>
              <a:rPr lang="en-US" b="1"/>
              <a:t>Lecture 6: Change: Devising More Effective Ways of Working Together.</a:t>
            </a:r>
            <a:endParaRPr/>
          </a:p>
          <a:p>
            <a:pPr marL="0" lvl="0" indent="0" algn="l" rtl="0">
              <a:lnSpc>
                <a:spcPct val="90000"/>
              </a:lnSpc>
              <a:spcBef>
                <a:spcPts val="1000"/>
              </a:spcBef>
              <a:spcAft>
                <a:spcPts val="0"/>
              </a:spcAft>
              <a:buClr>
                <a:schemeClr val="dk1"/>
              </a:buClr>
              <a:buSzPct val="100000"/>
              <a:buNone/>
            </a:pPr>
            <a:r>
              <a:rPr lang="en-US" b="1"/>
              <a:t>Lecture 7: The Project Team’s Environment (Stakeholders, Developing and Using Project Networks).</a:t>
            </a:r>
            <a:endParaRPr/>
          </a:p>
          <a:p>
            <a:pPr marL="0" lvl="0" indent="0" algn="l" rtl="0">
              <a:lnSpc>
                <a:spcPct val="90000"/>
              </a:lnSpc>
              <a:spcBef>
                <a:spcPts val="1000"/>
              </a:spcBef>
              <a:spcAft>
                <a:spcPts val="0"/>
              </a:spcAft>
              <a:buClr>
                <a:schemeClr val="dk1"/>
              </a:buClr>
              <a:buSzPct val="100000"/>
              <a:buNone/>
            </a:pPr>
            <a:r>
              <a:rPr lang="en-US" b="1"/>
              <a:t>Lecture 8: Leading Project Teams.</a:t>
            </a:r>
            <a:endParaRPr/>
          </a:p>
          <a:p>
            <a:pPr marL="0" lvl="0" indent="0" algn="l" rtl="0">
              <a:lnSpc>
                <a:spcPct val="90000"/>
              </a:lnSpc>
              <a:spcBef>
                <a:spcPts val="1000"/>
              </a:spcBef>
              <a:spcAft>
                <a:spcPts val="0"/>
              </a:spcAft>
              <a:buClr>
                <a:schemeClr val="dk1"/>
              </a:buClr>
              <a:buSzPct val="100000"/>
              <a:buNone/>
            </a:pPr>
            <a:r>
              <a:rPr lang="en-US" b="1"/>
              <a:t>Lecture 9: Managing Conflict in the Team.</a:t>
            </a:r>
            <a:endParaRPr/>
          </a:p>
          <a:p>
            <a:pPr marL="0" lvl="0" indent="0" algn="l" rtl="0">
              <a:lnSpc>
                <a:spcPct val="90000"/>
              </a:lnSpc>
              <a:spcBef>
                <a:spcPts val="1000"/>
              </a:spcBef>
              <a:spcAft>
                <a:spcPts val="0"/>
              </a:spcAft>
              <a:buClr>
                <a:schemeClr val="dk1"/>
              </a:buClr>
              <a:buSzPct val="100000"/>
              <a:buNone/>
            </a:pPr>
            <a:r>
              <a:rPr lang="en-US" b="1"/>
              <a:t>Lecture 10: Writing Project Reports.</a:t>
            </a:r>
            <a:endParaRPr/>
          </a:p>
        </p:txBody>
      </p:sp>
      <p:pic>
        <p:nvPicPr>
          <p:cNvPr id="97" name="Google Shape;97;p2"/>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98" name="Google Shape;98;p2"/>
          <p:cNvSpPr/>
          <p:nvPr/>
        </p:nvSpPr>
        <p:spPr>
          <a:xfrm>
            <a:off x="3853543" y="664496"/>
            <a:ext cx="4519748"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a:solidFill>
                  <a:srgbClr val="FFFF00"/>
                </a:solidFill>
                <a:latin typeface="Calibri"/>
                <a:ea typeface="Calibri"/>
                <a:cs typeface="Calibri"/>
                <a:sym typeface="Calibri"/>
              </a:rPr>
              <a:t>Course Outline </a:t>
            </a:r>
            <a:endParaRPr sz="4000">
              <a:solidFill>
                <a:srgbClr val="FFFF00"/>
              </a:solidFill>
              <a:latin typeface="Calibri"/>
              <a:ea typeface="Calibri"/>
              <a:cs typeface="Calibri"/>
              <a:sym typeface="Calibri"/>
            </a:endParaRPr>
          </a:p>
        </p:txBody>
      </p:sp>
      <p:sp>
        <p:nvSpPr>
          <p:cNvPr id="102" name="Google Shape;102;p2"/>
          <p:cNvSpPr txBox="1"/>
          <p:nvPr/>
        </p:nvSpPr>
        <p:spPr>
          <a:xfrm>
            <a:off x="339634" y="482245"/>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pic>
        <p:nvPicPr>
          <p:cNvPr id="2" name="Picture 1">
            <a:extLst>
              <a:ext uri="{FF2B5EF4-FFF2-40B4-BE49-F238E27FC236}">
                <a16:creationId xmlns:a16="http://schemas.microsoft.com/office/drawing/2014/main" id="{851642E1-729F-A020-9CF6-0063E9FE7F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3"/>
          <p:cNvSpPr txBox="1">
            <a:spLocks noGrp="1"/>
          </p:cNvSpPr>
          <p:nvPr>
            <p:ph type="body" idx="1"/>
          </p:nvPr>
        </p:nvSpPr>
        <p:spPr>
          <a:xfrm>
            <a:off x="658264" y="2038693"/>
            <a:ext cx="10515600"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b="1"/>
              <a:t>1. the project’s mission statement.</a:t>
            </a:r>
            <a:endParaRPr/>
          </a:p>
          <a:p>
            <a:pPr marL="0" lvl="0" indent="0" algn="l" rtl="0">
              <a:lnSpc>
                <a:spcPct val="90000"/>
              </a:lnSpc>
              <a:spcBef>
                <a:spcPts val="1000"/>
              </a:spcBef>
              <a:spcAft>
                <a:spcPts val="0"/>
              </a:spcAft>
              <a:buClr>
                <a:schemeClr val="dk1"/>
              </a:buClr>
              <a:buSzPts val="2800"/>
              <a:buNone/>
            </a:pPr>
            <a:r>
              <a:rPr lang="en-US" b="1"/>
              <a:t>2. what is a project mission statement and what role does it play?</a:t>
            </a:r>
            <a:endParaRPr/>
          </a:p>
          <a:p>
            <a:pPr marL="0" lvl="0" indent="0" algn="l" rtl="0">
              <a:lnSpc>
                <a:spcPct val="90000"/>
              </a:lnSpc>
              <a:spcBef>
                <a:spcPts val="1000"/>
              </a:spcBef>
              <a:spcAft>
                <a:spcPts val="0"/>
              </a:spcAft>
              <a:buClr>
                <a:schemeClr val="dk1"/>
              </a:buClr>
              <a:buSzPts val="2800"/>
              <a:buNone/>
            </a:pPr>
            <a:r>
              <a:rPr lang="en-US" b="1"/>
              <a:t>3. stakeholders in the project’s mission.</a:t>
            </a:r>
            <a:endParaRPr/>
          </a:p>
          <a:p>
            <a:pPr marL="0" lvl="0" indent="0" algn="l" rtl="0">
              <a:lnSpc>
                <a:spcPct val="90000"/>
              </a:lnSpc>
              <a:spcBef>
                <a:spcPts val="1000"/>
              </a:spcBef>
              <a:spcAft>
                <a:spcPts val="0"/>
              </a:spcAft>
              <a:buClr>
                <a:schemeClr val="dk1"/>
              </a:buClr>
              <a:buSzPts val="2800"/>
              <a:buNone/>
            </a:pPr>
            <a:r>
              <a:rPr lang="en-US" b="1"/>
              <a:t>4. project parameters: project scope, costs, and timeline.</a:t>
            </a:r>
            <a:endParaRPr/>
          </a:p>
          <a:p>
            <a:pPr marL="0" lvl="0" indent="0" algn="l" rtl="0">
              <a:lnSpc>
                <a:spcPct val="90000"/>
              </a:lnSpc>
              <a:spcBef>
                <a:spcPts val="1000"/>
              </a:spcBef>
              <a:spcAft>
                <a:spcPts val="0"/>
              </a:spcAft>
              <a:buClr>
                <a:schemeClr val="dk1"/>
              </a:buClr>
              <a:buSzPts val="2800"/>
              <a:buNone/>
            </a:pPr>
            <a:r>
              <a:rPr lang="en-US" b="1"/>
              <a:t>5. the project charter.</a:t>
            </a:r>
            <a:endParaRPr/>
          </a:p>
          <a:p>
            <a:pPr marL="0" lvl="0" indent="0" algn="l" rtl="0">
              <a:lnSpc>
                <a:spcPct val="90000"/>
              </a:lnSpc>
              <a:spcBef>
                <a:spcPts val="1000"/>
              </a:spcBef>
              <a:spcAft>
                <a:spcPts val="0"/>
              </a:spcAft>
              <a:buClr>
                <a:schemeClr val="dk1"/>
              </a:buClr>
              <a:buSzPts val="2800"/>
              <a:buNone/>
            </a:pPr>
            <a:r>
              <a:rPr lang="en-US" b="1"/>
              <a:t>6. the project plan.</a:t>
            </a:r>
            <a:endParaRPr/>
          </a:p>
        </p:txBody>
      </p:sp>
      <p:pic>
        <p:nvPicPr>
          <p:cNvPr id="108" name="Google Shape;108;p3"/>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09" name="Google Shape;109;p3"/>
          <p:cNvSpPr/>
          <p:nvPr/>
        </p:nvSpPr>
        <p:spPr>
          <a:xfrm>
            <a:off x="3853543" y="664496"/>
            <a:ext cx="4519748"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a:solidFill>
                  <a:srgbClr val="FFFF00"/>
                </a:solidFill>
                <a:latin typeface="Calibri"/>
                <a:ea typeface="Calibri"/>
                <a:cs typeface="Calibri"/>
                <a:sym typeface="Calibri"/>
              </a:rPr>
              <a:t>Lecture Outline </a:t>
            </a:r>
            <a:endParaRPr sz="4000">
              <a:solidFill>
                <a:srgbClr val="FFFF00"/>
              </a:solidFill>
              <a:latin typeface="Calibri"/>
              <a:ea typeface="Calibri"/>
              <a:cs typeface="Calibri"/>
              <a:sym typeface="Calibri"/>
            </a:endParaRPr>
          </a:p>
        </p:txBody>
      </p:sp>
      <p:sp>
        <p:nvSpPr>
          <p:cNvPr id="110" name="Google Shape;110;p3"/>
          <p:cNvSpPr txBox="1"/>
          <p:nvPr/>
        </p:nvSpPr>
        <p:spPr>
          <a:xfrm>
            <a:off x="339634" y="482245"/>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pic>
        <p:nvPicPr>
          <p:cNvPr id="2" name="Picture 1">
            <a:extLst>
              <a:ext uri="{FF2B5EF4-FFF2-40B4-BE49-F238E27FC236}">
                <a16:creationId xmlns:a16="http://schemas.microsoft.com/office/drawing/2014/main" id="{19B70DB8-F408-67FA-DF1D-435D4FEC97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4"/>
          <p:cNvSpPr txBox="1">
            <a:spLocks noGrp="1"/>
          </p:cNvSpPr>
          <p:nvPr>
            <p:ph type="body" idx="1"/>
          </p:nvPr>
        </p:nvSpPr>
        <p:spPr>
          <a:xfrm>
            <a:off x="451959" y="2105419"/>
            <a:ext cx="1129937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1. the project’s mission statement:</a:t>
            </a:r>
            <a:endParaRPr b="1">
              <a:solidFill>
                <a:srgbClr val="FF0000"/>
              </a:solidFill>
            </a:endParaRPr>
          </a:p>
          <a:p>
            <a:pPr marL="0" lvl="0" indent="0" algn="just" rtl="0">
              <a:lnSpc>
                <a:spcPct val="90000"/>
              </a:lnSpc>
              <a:spcBef>
                <a:spcPts val="1000"/>
              </a:spcBef>
              <a:spcAft>
                <a:spcPts val="0"/>
              </a:spcAft>
              <a:buClr>
                <a:schemeClr val="dk1"/>
              </a:buClr>
              <a:buSzPts val="2800"/>
              <a:buNone/>
            </a:pPr>
            <a:r>
              <a:rPr lang="en-US"/>
              <a:t>All projects have a mission. That mission is to help address some need, solve some problem, or seize some opportunity for a client. Constructing a formal mission statement helps leaders to understand and clarify the broader aims of a project, and mission statements themselves play a number of useful roles in it. Writing a mission statement is the first step project leaders need to take.</a:t>
            </a:r>
            <a:endParaRPr/>
          </a:p>
        </p:txBody>
      </p:sp>
      <p:pic>
        <p:nvPicPr>
          <p:cNvPr id="120" name="Google Shape;120;p4"/>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21" name="Google Shape;121;p4"/>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125" name="Google Shape;125;p4"/>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AEF3C83A-5611-CCAB-CCE0-1E14039C7AA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5"/>
          <p:cNvSpPr txBox="1">
            <a:spLocks noGrp="1"/>
          </p:cNvSpPr>
          <p:nvPr>
            <p:ph type="body" idx="1"/>
          </p:nvPr>
        </p:nvSpPr>
        <p:spPr>
          <a:xfrm>
            <a:off x="483326" y="2204822"/>
            <a:ext cx="11011988" cy="4203941"/>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As a project leader begins to organize the project around its mission, it is important as well to identify the important stakeholders of the project. </a:t>
            </a:r>
            <a:r>
              <a:rPr lang="en-US" b="1"/>
              <a:t>Who those stakeholders are</a:t>
            </a:r>
            <a:r>
              <a:rPr lang="en-US"/>
              <a:t>, and </a:t>
            </a:r>
            <a:r>
              <a:rPr lang="en-US" b="1"/>
              <a:t>what interests they have in the project</a:t>
            </a:r>
            <a:r>
              <a:rPr lang="en-US"/>
              <a:t>, are important determinates of any project’s success or failure.</a:t>
            </a:r>
            <a:endParaRPr/>
          </a:p>
          <a:p>
            <a:pPr marL="0" lvl="0" indent="0" algn="just" rtl="0">
              <a:lnSpc>
                <a:spcPct val="90000"/>
              </a:lnSpc>
              <a:spcBef>
                <a:spcPts val="1000"/>
              </a:spcBef>
              <a:spcAft>
                <a:spcPts val="0"/>
              </a:spcAft>
              <a:buClr>
                <a:schemeClr val="dk1"/>
              </a:buClr>
              <a:buSzPts val="2800"/>
              <a:buNone/>
            </a:pPr>
            <a:endParaRPr/>
          </a:p>
        </p:txBody>
      </p:sp>
      <p:pic>
        <p:nvPicPr>
          <p:cNvPr id="131" name="Google Shape;131;p5"/>
          <p:cNvPicPr preferRelativeResize="0"/>
          <p:nvPr/>
        </p:nvPicPr>
        <p:blipFill rotWithShape="1">
          <a:blip r:embed="rId3">
            <a:alphaModFix/>
          </a:blip>
          <a:srcRect/>
          <a:stretch/>
        </p:blipFill>
        <p:spPr>
          <a:xfrm>
            <a:off x="180062" y="213339"/>
            <a:ext cx="11173738" cy="1610200"/>
          </a:xfrm>
          <a:prstGeom prst="rect">
            <a:avLst/>
          </a:prstGeom>
          <a:noFill/>
          <a:ln>
            <a:noFill/>
          </a:ln>
        </p:spPr>
      </p:pic>
      <p:sp>
        <p:nvSpPr>
          <p:cNvPr id="132" name="Google Shape;132;p5"/>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136" name="Google Shape;136;p5"/>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D55DD865-9A25-B037-58AD-4D09CFD3294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6"/>
          <p:cNvSpPr txBox="1">
            <a:spLocks noGrp="1"/>
          </p:cNvSpPr>
          <p:nvPr>
            <p:ph type="body" idx="1"/>
          </p:nvPr>
        </p:nvSpPr>
        <p:spPr>
          <a:xfrm>
            <a:off x="694509" y="2105419"/>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2. what is a project mission statement and what role does it play?</a:t>
            </a:r>
            <a:endParaRPr/>
          </a:p>
          <a:p>
            <a:pPr marL="0" lvl="0" indent="0" algn="just" rtl="0">
              <a:lnSpc>
                <a:spcPct val="90000"/>
              </a:lnSpc>
              <a:spcBef>
                <a:spcPts val="1000"/>
              </a:spcBef>
              <a:spcAft>
                <a:spcPts val="0"/>
              </a:spcAft>
              <a:buClr>
                <a:schemeClr val="dk1"/>
              </a:buClr>
              <a:buSzPts val="2800"/>
              <a:buNone/>
            </a:pPr>
            <a:r>
              <a:rPr lang="en-US"/>
              <a:t>A </a:t>
            </a:r>
            <a:r>
              <a:rPr lang="en-US" b="1"/>
              <a:t>mission statement </a:t>
            </a:r>
            <a:r>
              <a:rPr lang="en-US"/>
              <a:t>states the purpose of a project—its general direction and aims. In a few sentences or paragraphs, it states what the project and its sponsoring clients are trying to achieve. Mission statements play a number of roles in a project, but two are very important. </a:t>
            </a:r>
            <a:r>
              <a:rPr lang="en-US" b="1">
                <a:solidFill>
                  <a:srgbClr val="FF0000"/>
                </a:solidFill>
              </a:rPr>
              <a:t>The first </a:t>
            </a:r>
            <a:r>
              <a:rPr lang="en-US"/>
              <a:t>is that a mission statement helps establish and maintain the project’s overall direction. </a:t>
            </a:r>
            <a:r>
              <a:rPr lang="en-US" b="1">
                <a:solidFill>
                  <a:srgbClr val="FF0000"/>
                </a:solidFill>
              </a:rPr>
              <a:t>The second </a:t>
            </a:r>
            <a:r>
              <a:rPr lang="en-US"/>
              <a:t>is that it can help establish “common ground” among a project’s stakeholders.</a:t>
            </a:r>
            <a:endParaRPr/>
          </a:p>
        </p:txBody>
      </p:sp>
      <p:pic>
        <p:nvPicPr>
          <p:cNvPr id="142" name="Google Shape;142;p6"/>
          <p:cNvPicPr preferRelativeResize="0"/>
          <p:nvPr/>
        </p:nvPicPr>
        <p:blipFill rotWithShape="1">
          <a:blip r:embed="rId3">
            <a:alphaModFix/>
          </a:blip>
          <a:srcRect/>
          <a:stretch/>
        </p:blipFill>
        <p:spPr>
          <a:xfrm>
            <a:off x="180062" y="213339"/>
            <a:ext cx="11173738" cy="1610200"/>
          </a:xfrm>
          <a:prstGeom prst="rect">
            <a:avLst/>
          </a:prstGeom>
          <a:noFill/>
          <a:ln>
            <a:noFill/>
          </a:ln>
        </p:spPr>
      </p:pic>
      <p:sp>
        <p:nvSpPr>
          <p:cNvPr id="143" name="Google Shape;143;p6"/>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147" name="Google Shape;147;p6"/>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2E5FF0FB-6303-A555-9E51-77F180E670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7"/>
          <p:cNvSpPr txBox="1">
            <a:spLocks noGrp="1"/>
          </p:cNvSpPr>
          <p:nvPr>
            <p:ph type="body" idx="1"/>
          </p:nvPr>
        </p:nvSpPr>
        <p:spPr>
          <a:xfrm>
            <a:off x="843844" y="1994243"/>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First: Provides Project Direction</a:t>
            </a:r>
            <a:endParaRPr/>
          </a:p>
          <a:p>
            <a:pPr marL="0" lvl="0" indent="0" algn="just" rtl="0">
              <a:lnSpc>
                <a:spcPct val="90000"/>
              </a:lnSpc>
              <a:spcBef>
                <a:spcPts val="1000"/>
              </a:spcBef>
              <a:spcAft>
                <a:spcPts val="0"/>
              </a:spcAft>
              <a:buClr>
                <a:schemeClr val="dk1"/>
              </a:buClr>
              <a:buSzPts val="2800"/>
              <a:buNone/>
            </a:pPr>
            <a:r>
              <a:rPr lang="en-US"/>
              <a:t>Many people play different roles in a project and make a variety of contributions to it. All those roles and contributions are supposed to fit together in some way to produce what the project is expected to deliver. Mission statements help tie all these contributions together. In managerial terms, a mission statement helps provide unity of purpose and unity of effort in the project. It does so by clarifying the project’s goals and requirements.</a:t>
            </a:r>
            <a:endParaRPr/>
          </a:p>
        </p:txBody>
      </p:sp>
      <p:pic>
        <p:nvPicPr>
          <p:cNvPr id="153" name="Google Shape;153;p7"/>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54" name="Google Shape;154;p7"/>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158" name="Google Shape;158;p7"/>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81C7DB12-70F7-4DFA-AC32-1F5DCE26D9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8"/>
          <p:cNvSpPr txBox="1">
            <a:spLocks noGrp="1"/>
          </p:cNvSpPr>
          <p:nvPr>
            <p:ph type="body" idx="1"/>
          </p:nvPr>
        </p:nvSpPr>
        <p:spPr>
          <a:xfrm>
            <a:off x="843844" y="1999504"/>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When a project team is first assembled, </a:t>
            </a:r>
            <a:r>
              <a:rPr lang="en-US">
                <a:solidFill>
                  <a:srgbClr val="FF0000"/>
                </a:solidFill>
              </a:rPr>
              <a:t>for example</a:t>
            </a:r>
            <a:r>
              <a:rPr lang="en-US"/>
              <a:t>, the mission statement provides a common orientation to the project and its direction. As work is broken down and assigned, members can see how their efforts contribute to the project’s mission as a whole. As a project moves forward, project members quite often work at different locations and narrow their project focus to their own particular jobs. </a:t>
            </a:r>
            <a:endParaRPr/>
          </a:p>
        </p:txBody>
      </p:sp>
      <p:pic>
        <p:nvPicPr>
          <p:cNvPr id="164" name="Google Shape;164;p8"/>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65" name="Google Shape;165;p8"/>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169" name="Google Shape;169;p8"/>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C7AF0672-B88D-33C9-9CEB-FE57011CE7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9"/>
          <p:cNvSpPr txBox="1">
            <a:spLocks noGrp="1"/>
          </p:cNvSpPr>
          <p:nvPr>
            <p:ph type="body" idx="1"/>
          </p:nvPr>
        </p:nvSpPr>
        <p:spPr>
          <a:xfrm>
            <a:off x="658264" y="1999504"/>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The project’s mission statement can help team members make sure their individual efforts will contribute to the team’s goals for the entire project.</a:t>
            </a:r>
            <a:endParaRPr/>
          </a:p>
          <a:p>
            <a:pPr marL="0" lvl="0" indent="0" algn="just" rtl="0">
              <a:lnSpc>
                <a:spcPct val="90000"/>
              </a:lnSpc>
              <a:spcBef>
                <a:spcPts val="1000"/>
              </a:spcBef>
              <a:spcAft>
                <a:spcPts val="0"/>
              </a:spcAft>
              <a:buClr>
                <a:schemeClr val="dk1"/>
              </a:buClr>
              <a:buSzPts val="2800"/>
              <a:buNone/>
            </a:pPr>
            <a:r>
              <a:rPr lang="en-US"/>
              <a:t>In a similar manner, those outside the project team can also assess their contributions in terms of the project’s mission. Mission statements provide suppliers, consultants, regulators, and other external contributors with a common idea of the aims of a project and their role in it.</a:t>
            </a:r>
            <a:endParaRPr/>
          </a:p>
        </p:txBody>
      </p:sp>
      <p:pic>
        <p:nvPicPr>
          <p:cNvPr id="175" name="Google Shape;175;p9"/>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76" name="Google Shape;176;p9"/>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180" name="Google Shape;180;p9"/>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3E0B9911-8E54-E2A9-47E4-00DB9568CD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10"/>
          <p:cNvSpPr txBox="1">
            <a:spLocks noGrp="1"/>
          </p:cNvSpPr>
          <p:nvPr>
            <p:ph type="body" idx="1"/>
          </p:nvPr>
        </p:nvSpPr>
        <p:spPr>
          <a:xfrm>
            <a:off x="843844" y="1981180"/>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second : Establishes Common Ground</a:t>
            </a:r>
            <a:endParaRPr/>
          </a:p>
          <a:p>
            <a:pPr marL="0" lvl="0" indent="0" algn="just" rtl="0">
              <a:lnSpc>
                <a:spcPct val="90000"/>
              </a:lnSpc>
              <a:spcBef>
                <a:spcPts val="1000"/>
              </a:spcBef>
              <a:spcAft>
                <a:spcPts val="0"/>
              </a:spcAft>
              <a:buClr>
                <a:schemeClr val="dk1"/>
              </a:buClr>
              <a:buSzPts val="2800"/>
              <a:buNone/>
            </a:pPr>
            <a:r>
              <a:rPr lang="en-US"/>
              <a:t>Mission statements that are designed with the principal </a:t>
            </a:r>
            <a:r>
              <a:rPr lang="en-US" b="1"/>
              <a:t>stakeholders’</a:t>
            </a:r>
            <a:r>
              <a:rPr lang="en-US"/>
              <a:t> advice and consent become a declaration of the stakeholders’ common aim. As such, </a:t>
            </a:r>
            <a:r>
              <a:rPr lang="en-US" b="1"/>
              <a:t>they provide common ground for those stakeholders’ interests. </a:t>
            </a:r>
            <a:r>
              <a:rPr lang="en-US"/>
              <a:t>That common ground can be used throughout the project to keep stakeholder ties strong, especially when unforeseen events arise and call for project changes. </a:t>
            </a:r>
            <a:endParaRPr/>
          </a:p>
        </p:txBody>
      </p:sp>
      <p:pic>
        <p:nvPicPr>
          <p:cNvPr id="186" name="Google Shape;186;p10"/>
          <p:cNvPicPr preferRelativeResize="0"/>
          <p:nvPr/>
        </p:nvPicPr>
        <p:blipFill rotWithShape="1">
          <a:blip r:embed="rId3">
            <a:alphaModFix/>
          </a:blip>
          <a:srcRect/>
          <a:stretch/>
        </p:blipFill>
        <p:spPr>
          <a:xfrm>
            <a:off x="242227" y="176690"/>
            <a:ext cx="11472007" cy="1610200"/>
          </a:xfrm>
          <a:prstGeom prst="rect">
            <a:avLst/>
          </a:prstGeom>
          <a:noFill/>
          <a:ln>
            <a:noFill/>
          </a:ln>
        </p:spPr>
      </p:pic>
      <p:sp>
        <p:nvSpPr>
          <p:cNvPr id="187" name="Google Shape;187;p10"/>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191" name="Google Shape;191;p10"/>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B4E72C28-2B30-D0E2-3376-C373E8F94E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11"/>
          <p:cNvSpPr txBox="1">
            <a:spLocks noGrp="1"/>
          </p:cNvSpPr>
          <p:nvPr>
            <p:ph type="body" idx="1"/>
          </p:nvPr>
        </p:nvSpPr>
        <p:spPr>
          <a:xfrm>
            <a:off x="629194" y="2105420"/>
            <a:ext cx="10735492" cy="3786304"/>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b="1"/>
              <a:t>In these cases, </a:t>
            </a:r>
            <a:r>
              <a:rPr lang="en-US"/>
              <a:t>the interests of different stakeholders may come into conflict, but mission statements help the principal stakeholders to keep their “eyes on the prize”—the project’s ultimate purpose. During such times, the broader aims of a mission statement can provide a common “venue” where stakeholders can negotiate in good faith.</a:t>
            </a:r>
            <a:endParaRPr/>
          </a:p>
          <a:p>
            <a:pPr marL="0" lvl="0" indent="0" algn="just" rtl="0">
              <a:lnSpc>
                <a:spcPct val="90000"/>
              </a:lnSpc>
              <a:spcBef>
                <a:spcPts val="1000"/>
              </a:spcBef>
              <a:spcAft>
                <a:spcPts val="0"/>
              </a:spcAft>
              <a:buClr>
                <a:schemeClr val="dk1"/>
              </a:buClr>
              <a:buSzPts val="2800"/>
              <a:buNone/>
            </a:pPr>
            <a:endParaRPr/>
          </a:p>
        </p:txBody>
      </p:sp>
      <p:pic>
        <p:nvPicPr>
          <p:cNvPr id="197" name="Google Shape;197;p11"/>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01" name="Google Shape;201;p11"/>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sp>
        <p:nvSpPr>
          <p:cNvPr id="202" name="Google Shape;202;p11"/>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pic>
        <p:nvPicPr>
          <p:cNvPr id="2" name="Picture 1">
            <a:extLst>
              <a:ext uri="{FF2B5EF4-FFF2-40B4-BE49-F238E27FC236}">
                <a16:creationId xmlns:a16="http://schemas.microsoft.com/office/drawing/2014/main" id="{49BE22B4-8493-B509-E915-3D32888EB5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2"/>
          <p:cNvSpPr txBox="1">
            <a:spLocks noGrp="1"/>
          </p:cNvSpPr>
          <p:nvPr>
            <p:ph type="body" idx="1"/>
          </p:nvPr>
        </p:nvSpPr>
        <p:spPr>
          <a:xfrm>
            <a:off x="779619" y="1968117"/>
            <a:ext cx="10644051"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3. stakeholders in the project’s mission:</a:t>
            </a:r>
            <a:endParaRPr/>
          </a:p>
          <a:p>
            <a:pPr marL="0" lvl="0" indent="0" algn="just" rtl="0">
              <a:lnSpc>
                <a:spcPct val="90000"/>
              </a:lnSpc>
              <a:spcBef>
                <a:spcPts val="1000"/>
              </a:spcBef>
              <a:spcAft>
                <a:spcPts val="0"/>
              </a:spcAft>
              <a:buClr>
                <a:schemeClr val="dk1"/>
              </a:buClr>
              <a:buSzPts val="2800"/>
              <a:buNone/>
            </a:pPr>
            <a:r>
              <a:rPr lang="en-US"/>
              <a:t>Any project will have a number of </a:t>
            </a:r>
            <a:r>
              <a:rPr lang="en-US" b="1"/>
              <a:t>stakeholders</a:t>
            </a:r>
            <a:r>
              <a:rPr lang="en-US"/>
              <a:t>—those who have an interest in the mission of a project or how it will be achieved and who can deeply affect it in some way. Success or failure of a project often turns on how well project leaders identify and work with these critical project stakeholders. Important stakeholders in any project include the </a:t>
            </a:r>
            <a:r>
              <a:rPr lang="en-US" b="1"/>
              <a:t>clients</a:t>
            </a:r>
            <a:r>
              <a:rPr lang="en-US"/>
              <a:t> of the project and the </a:t>
            </a:r>
            <a:r>
              <a:rPr lang="en-US" b="1"/>
              <a:t>host or performing organization </a:t>
            </a:r>
            <a:r>
              <a:rPr lang="en-US"/>
              <a:t>in which the project is being done. The </a:t>
            </a:r>
            <a:r>
              <a:rPr lang="en-US" b="1"/>
              <a:t>project team </a:t>
            </a:r>
            <a:r>
              <a:rPr lang="en-US"/>
              <a:t>is an important stakeholder, as are the </a:t>
            </a:r>
            <a:r>
              <a:rPr lang="en-US" b="1"/>
              <a:t>end users </a:t>
            </a:r>
            <a:r>
              <a:rPr lang="en-US"/>
              <a:t>and various resource </a:t>
            </a:r>
            <a:r>
              <a:rPr lang="en-US" b="1"/>
              <a:t>suppliers</a:t>
            </a:r>
            <a:r>
              <a:rPr lang="en-US"/>
              <a:t>.</a:t>
            </a:r>
            <a:endParaRPr/>
          </a:p>
          <a:p>
            <a:pPr marL="0" lvl="0" indent="0" algn="just" rtl="0">
              <a:lnSpc>
                <a:spcPct val="90000"/>
              </a:lnSpc>
              <a:spcBef>
                <a:spcPts val="1000"/>
              </a:spcBef>
              <a:spcAft>
                <a:spcPts val="0"/>
              </a:spcAft>
              <a:buClr>
                <a:schemeClr val="dk1"/>
              </a:buClr>
              <a:buSzPts val="2800"/>
              <a:buNone/>
            </a:pPr>
            <a:endParaRPr/>
          </a:p>
        </p:txBody>
      </p:sp>
      <p:pic>
        <p:nvPicPr>
          <p:cNvPr id="208" name="Google Shape;208;p12"/>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09" name="Google Shape;209;p12"/>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13" name="Google Shape;213;p12"/>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F121AA12-3400-28A4-2E19-57EC4681C5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13"/>
          <p:cNvSpPr txBox="1">
            <a:spLocks noGrp="1"/>
          </p:cNvSpPr>
          <p:nvPr>
            <p:ph type="body" idx="1"/>
          </p:nvPr>
        </p:nvSpPr>
        <p:spPr>
          <a:xfrm>
            <a:off x="444137" y="2105419"/>
            <a:ext cx="11207931" cy="4230067"/>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1. The Client</a:t>
            </a:r>
            <a:endParaRPr/>
          </a:p>
          <a:p>
            <a:pPr marL="0" lvl="0" indent="0" algn="just" rtl="0">
              <a:lnSpc>
                <a:spcPct val="90000"/>
              </a:lnSpc>
              <a:spcBef>
                <a:spcPts val="1000"/>
              </a:spcBef>
              <a:spcAft>
                <a:spcPts val="0"/>
              </a:spcAft>
              <a:buClr>
                <a:schemeClr val="dk1"/>
              </a:buClr>
              <a:buSzPts val="2800"/>
              <a:buNone/>
            </a:pPr>
            <a:r>
              <a:rPr lang="en-US"/>
              <a:t>The project’s client or customer is the reason a project exists. It is the person or organization for whom the project is being conducted and who is paying for it. Every project is designed to address some need brought by a client, and the client is the ultimate source of funding and resources for the project. </a:t>
            </a:r>
            <a:r>
              <a:rPr lang="en-US">
                <a:solidFill>
                  <a:srgbClr val="FF0000"/>
                </a:solidFill>
              </a:rPr>
              <a:t>Clients’ interests </a:t>
            </a:r>
            <a:r>
              <a:rPr lang="en-US"/>
              <a:t>lie in having their needs met as much as possible, as quickly as possible, and, generally, for as low a price as possible.</a:t>
            </a:r>
            <a:endParaRPr/>
          </a:p>
        </p:txBody>
      </p:sp>
      <p:pic>
        <p:nvPicPr>
          <p:cNvPr id="219" name="Google Shape;219;p13"/>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20" name="Google Shape;220;p13"/>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24" name="Google Shape;224;p13"/>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67EF7ADF-E312-7D48-8640-EE777D6684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14"/>
          <p:cNvSpPr txBox="1">
            <a:spLocks noGrp="1"/>
          </p:cNvSpPr>
          <p:nvPr>
            <p:ph type="body" idx="1"/>
          </p:nvPr>
        </p:nvSpPr>
        <p:spPr>
          <a:xfrm>
            <a:off x="843844" y="1999504"/>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2. The Host Organization</a:t>
            </a:r>
            <a:endParaRPr/>
          </a:p>
          <a:p>
            <a:pPr marL="0" lvl="0" indent="0" algn="just" rtl="0">
              <a:lnSpc>
                <a:spcPct val="90000"/>
              </a:lnSpc>
              <a:spcBef>
                <a:spcPts val="1000"/>
              </a:spcBef>
              <a:spcAft>
                <a:spcPts val="0"/>
              </a:spcAft>
              <a:buClr>
                <a:schemeClr val="dk1"/>
              </a:buClr>
              <a:buSzPts val="2800"/>
              <a:buNone/>
            </a:pPr>
            <a:r>
              <a:rPr lang="en-US"/>
              <a:t>The performing or host organization  is the organization in which the project is conducted. The traditional model is that clients come to an organization to serve their needs. The organization, in turn, assembles project teams to do so.</a:t>
            </a:r>
            <a:endParaRPr/>
          </a:p>
        </p:txBody>
      </p:sp>
      <p:pic>
        <p:nvPicPr>
          <p:cNvPr id="230" name="Google Shape;230;p14"/>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31" name="Google Shape;231;p14"/>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35" name="Google Shape;235;p14"/>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AB7FB5A7-1E0B-BD72-EDFF-0D60DAF650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p15"/>
          <p:cNvSpPr txBox="1">
            <a:spLocks noGrp="1"/>
          </p:cNvSpPr>
          <p:nvPr>
            <p:ph type="body" idx="1"/>
          </p:nvPr>
        </p:nvSpPr>
        <p:spPr>
          <a:xfrm>
            <a:off x="799011" y="200850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3. The Project Team</a:t>
            </a:r>
            <a:endParaRPr/>
          </a:p>
          <a:p>
            <a:pPr marL="0" lvl="0" indent="0" algn="just" rtl="0">
              <a:lnSpc>
                <a:spcPct val="90000"/>
              </a:lnSpc>
              <a:spcBef>
                <a:spcPts val="1000"/>
              </a:spcBef>
              <a:spcAft>
                <a:spcPts val="0"/>
              </a:spcAft>
              <a:buClr>
                <a:schemeClr val="dk1"/>
              </a:buClr>
              <a:buSzPts val="2800"/>
              <a:buNone/>
            </a:pPr>
            <a:r>
              <a:rPr lang="en-US"/>
              <a:t>The project team—the group of people who actually carry out project activities —is a critical stakeholder of any project, and the project leader will do well to look out for its interests even before it is assembled.</a:t>
            </a:r>
            <a:endParaRPr/>
          </a:p>
          <a:p>
            <a:pPr marL="0" lvl="0" indent="0" algn="l" rtl="0">
              <a:lnSpc>
                <a:spcPct val="90000"/>
              </a:lnSpc>
              <a:spcBef>
                <a:spcPts val="1000"/>
              </a:spcBef>
              <a:spcAft>
                <a:spcPts val="0"/>
              </a:spcAft>
              <a:buClr>
                <a:schemeClr val="dk1"/>
              </a:buClr>
              <a:buSzPts val="2800"/>
              <a:buNone/>
            </a:pPr>
            <a:endParaRPr/>
          </a:p>
        </p:txBody>
      </p:sp>
      <p:pic>
        <p:nvPicPr>
          <p:cNvPr id="241" name="Google Shape;241;p15"/>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42" name="Google Shape;242;p15"/>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43" name="Google Shape;243;p15"/>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CF1CD650-BD26-087D-DC73-F55DFD5006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16"/>
          <p:cNvSpPr txBox="1">
            <a:spLocks noGrp="1"/>
          </p:cNvSpPr>
          <p:nvPr>
            <p:ph type="body" idx="1"/>
          </p:nvPr>
        </p:nvSpPr>
        <p:spPr>
          <a:xfrm>
            <a:off x="574766" y="1946650"/>
            <a:ext cx="10946674"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4. End Users</a:t>
            </a:r>
            <a:endParaRPr/>
          </a:p>
          <a:p>
            <a:pPr marL="0" lvl="0" indent="0" algn="just" rtl="0">
              <a:lnSpc>
                <a:spcPct val="90000"/>
              </a:lnSpc>
              <a:spcBef>
                <a:spcPts val="1000"/>
              </a:spcBef>
              <a:spcAft>
                <a:spcPts val="0"/>
              </a:spcAft>
              <a:buClr>
                <a:schemeClr val="dk1"/>
              </a:buClr>
              <a:buSzPts val="2800"/>
              <a:buNone/>
            </a:pPr>
            <a:r>
              <a:rPr lang="en-US"/>
              <a:t>End users are those ultimately intended to use or benefit from a project. Their interests focus on the utility of what is produced for them. </a:t>
            </a:r>
            <a:endParaRPr/>
          </a:p>
          <a:p>
            <a:pPr marL="0" lvl="0" indent="0" algn="just" rtl="0">
              <a:lnSpc>
                <a:spcPct val="90000"/>
              </a:lnSpc>
              <a:spcBef>
                <a:spcPts val="1000"/>
              </a:spcBef>
              <a:spcAft>
                <a:spcPts val="0"/>
              </a:spcAft>
              <a:buClr>
                <a:srgbClr val="FF0000"/>
              </a:buClr>
              <a:buSzPts val="2800"/>
              <a:buNone/>
            </a:pPr>
            <a:r>
              <a:rPr lang="en-US">
                <a:solidFill>
                  <a:srgbClr val="FF0000"/>
                </a:solidFill>
              </a:rPr>
              <a:t>5. Suppliers</a:t>
            </a:r>
            <a:endParaRPr>
              <a:solidFill>
                <a:srgbClr val="FF0000"/>
              </a:solidFill>
            </a:endParaRPr>
          </a:p>
          <a:p>
            <a:pPr marL="0" lvl="0" indent="0" algn="just" rtl="0">
              <a:lnSpc>
                <a:spcPct val="90000"/>
              </a:lnSpc>
              <a:spcBef>
                <a:spcPts val="1000"/>
              </a:spcBef>
              <a:spcAft>
                <a:spcPts val="0"/>
              </a:spcAft>
              <a:buClr>
                <a:schemeClr val="dk1"/>
              </a:buClr>
              <a:buSzPts val="2800"/>
              <a:buNone/>
            </a:pPr>
            <a:r>
              <a:rPr lang="en-US"/>
              <a:t>Projects often need suppliers to deliver the products and services that the team itself cannot supply. Many of these are provided by suppliers outside the host organization also called vendors, sellers, and subcontractors. The primary interest of outside suppliers is to increase their revenues by servicing the project.</a:t>
            </a:r>
            <a:endParaRPr/>
          </a:p>
        </p:txBody>
      </p:sp>
      <p:pic>
        <p:nvPicPr>
          <p:cNvPr id="252" name="Google Shape;252;p16"/>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53" name="Google Shape;253;p16"/>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57" name="Google Shape;257;p16"/>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FC2ADA4F-5152-C843-E1AA-4E564A1AC3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17"/>
          <p:cNvSpPr txBox="1">
            <a:spLocks noGrp="1"/>
          </p:cNvSpPr>
          <p:nvPr>
            <p:ph type="body" idx="1"/>
          </p:nvPr>
        </p:nvSpPr>
        <p:spPr>
          <a:xfrm>
            <a:off x="509451" y="1999504"/>
            <a:ext cx="109728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6. Dealing With Stakeholders</a:t>
            </a:r>
            <a:endParaRPr/>
          </a:p>
          <a:p>
            <a:pPr marL="0" lvl="0" indent="0" algn="just" rtl="0">
              <a:lnSpc>
                <a:spcPct val="90000"/>
              </a:lnSpc>
              <a:spcBef>
                <a:spcPts val="1000"/>
              </a:spcBef>
              <a:spcAft>
                <a:spcPts val="0"/>
              </a:spcAft>
              <a:buClr>
                <a:schemeClr val="dk1"/>
              </a:buClr>
              <a:buSzPts val="2800"/>
              <a:buNone/>
            </a:pPr>
            <a:r>
              <a:rPr lang="en-US"/>
              <a:t>Key stakeholders are those who have the power and authority to make important decisions about the conduct and outcomes of the project. Although all stakeholders should command attention and respect, key stakeholders require extra time and attention.</a:t>
            </a:r>
            <a:endParaRPr/>
          </a:p>
        </p:txBody>
      </p:sp>
      <p:pic>
        <p:nvPicPr>
          <p:cNvPr id="263" name="Google Shape;263;p17"/>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64" name="Google Shape;264;p17"/>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68" name="Google Shape;268;p17"/>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01D465E5-D695-AEF4-3E67-6E3C936C45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18"/>
          <p:cNvSpPr txBox="1">
            <a:spLocks noGrp="1"/>
          </p:cNvSpPr>
          <p:nvPr>
            <p:ph type="body" idx="1"/>
          </p:nvPr>
        </p:nvSpPr>
        <p:spPr>
          <a:xfrm>
            <a:off x="843843" y="1999504"/>
            <a:ext cx="10599219"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4. project parameters: project scope, costs, and timeline:</a:t>
            </a:r>
            <a:endParaRPr/>
          </a:p>
          <a:p>
            <a:pPr marL="0" lvl="0" indent="0" algn="just" rtl="0">
              <a:lnSpc>
                <a:spcPct val="90000"/>
              </a:lnSpc>
              <a:spcBef>
                <a:spcPts val="1000"/>
              </a:spcBef>
              <a:spcAft>
                <a:spcPts val="0"/>
              </a:spcAft>
              <a:buClr>
                <a:schemeClr val="dk1"/>
              </a:buClr>
              <a:buSzPts val="2800"/>
              <a:buNone/>
            </a:pPr>
            <a:r>
              <a:rPr lang="en-US"/>
              <a:t>The project’s mission statement and objectives address what the project is trying to achieve. The deliverables address the products and services that will be produced to achieve them. Three other basic elements now require attention: the </a:t>
            </a:r>
            <a:r>
              <a:rPr lang="en-US" b="1"/>
              <a:t>project’s scope </a:t>
            </a:r>
            <a:r>
              <a:rPr lang="en-US"/>
              <a:t>and the </a:t>
            </a:r>
            <a:r>
              <a:rPr lang="en-US" b="1"/>
              <a:t>resources</a:t>
            </a:r>
            <a:r>
              <a:rPr lang="en-US"/>
              <a:t> it will take to produce those deliverables, what they will cost, and </a:t>
            </a:r>
            <a:r>
              <a:rPr lang="en-US" b="1"/>
              <a:t>how long it will take.</a:t>
            </a:r>
            <a:endParaRPr/>
          </a:p>
          <a:p>
            <a:pPr marL="0" lvl="0" indent="0" algn="just" rtl="0">
              <a:lnSpc>
                <a:spcPct val="90000"/>
              </a:lnSpc>
              <a:spcBef>
                <a:spcPts val="1000"/>
              </a:spcBef>
              <a:spcAft>
                <a:spcPts val="0"/>
              </a:spcAft>
              <a:buClr>
                <a:schemeClr val="dk1"/>
              </a:buClr>
              <a:buSzPts val="2800"/>
              <a:buNone/>
            </a:pPr>
            <a:endParaRPr b="1"/>
          </a:p>
        </p:txBody>
      </p:sp>
      <p:pic>
        <p:nvPicPr>
          <p:cNvPr id="274" name="Google Shape;274;p18"/>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75" name="Google Shape;275;p18"/>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79" name="Google Shape;279;p18"/>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D80A6A81-00BA-0E99-67C0-69B7FFA0253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19"/>
          <p:cNvSpPr txBox="1">
            <a:spLocks noGrp="1"/>
          </p:cNvSpPr>
          <p:nvPr>
            <p:ph type="body" idx="1"/>
          </p:nvPr>
        </p:nvSpPr>
        <p:spPr>
          <a:xfrm>
            <a:off x="399707" y="2105419"/>
            <a:ext cx="11403874" cy="4101765"/>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1. project scope</a:t>
            </a:r>
            <a:endParaRPr/>
          </a:p>
          <a:p>
            <a:pPr marL="0" lvl="0" indent="0" algn="just" rtl="0">
              <a:lnSpc>
                <a:spcPct val="90000"/>
              </a:lnSpc>
              <a:spcBef>
                <a:spcPts val="1000"/>
              </a:spcBef>
              <a:spcAft>
                <a:spcPts val="0"/>
              </a:spcAft>
              <a:buClr>
                <a:schemeClr val="dk1"/>
              </a:buClr>
              <a:buSzPts val="2800"/>
              <a:buNone/>
            </a:pPr>
            <a:r>
              <a:rPr lang="en-US"/>
              <a:t>The project scope includes all those tasks necessary to produce the deliverables required. A final project plan will detail those tasks in the form of a work breakdown structure (addressed in the next chapter). At this stage, however, some basic estimates can be made about the work that will be required and, importantly, the resources needed to support that work.</a:t>
            </a:r>
            <a:endParaRPr/>
          </a:p>
        </p:txBody>
      </p:sp>
      <p:pic>
        <p:nvPicPr>
          <p:cNvPr id="285" name="Google Shape;285;p19"/>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86" name="Google Shape;286;p19"/>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90" name="Google Shape;290;p19"/>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BFD33EC3-D3D0-0785-9929-85CD980A69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20"/>
          <p:cNvSpPr txBox="1">
            <a:spLocks noGrp="1"/>
          </p:cNvSpPr>
          <p:nvPr>
            <p:ph type="body" idx="1"/>
          </p:nvPr>
        </p:nvSpPr>
        <p:spPr>
          <a:xfrm>
            <a:off x="658264" y="2105419"/>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2. Costs</a:t>
            </a:r>
            <a:endParaRPr/>
          </a:p>
          <a:p>
            <a:pPr marL="0" lvl="0" indent="0" algn="just" rtl="0">
              <a:lnSpc>
                <a:spcPct val="90000"/>
              </a:lnSpc>
              <a:spcBef>
                <a:spcPts val="1000"/>
              </a:spcBef>
              <a:spcAft>
                <a:spcPts val="0"/>
              </a:spcAft>
              <a:buClr>
                <a:schemeClr val="dk1"/>
              </a:buClr>
              <a:buSzPts val="2800"/>
              <a:buNone/>
            </a:pPr>
            <a:r>
              <a:rPr lang="en-US"/>
              <a:t>Project costs are all the costs related to doing project work and acquiring its resource needs. For different reasons, project costs are always of concern to clients, the host organization, and project teams. Although ballpark figures tend to get discussed early on in projects, it is important to understand that early ballpark figures often determine stakeholders’ expectations. Those expectations need to be handled carefully right from the beginning.</a:t>
            </a:r>
            <a:endParaRPr/>
          </a:p>
        </p:txBody>
      </p:sp>
      <p:pic>
        <p:nvPicPr>
          <p:cNvPr id="296" name="Google Shape;296;p20"/>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97" name="Google Shape;297;p20"/>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301" name="Google Shape;301;p20"/>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4EC7F587-C9A9-6362-CD8D-0773F88575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21"/>
          <p:cNvSpPr txBox="1">
            <a:spLocks noGrp="1"/>
          </p:cNvSpPr>
          <p:nvPr>
            <p:ph type="body" idx="1"/>
          </p:nvPr>
        </p:nvSpPr>
        <p:spPr>
          <a:xfrm>
            <a:off x="843844" y="1999504"/>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3. timeline</a:t>
            </a:r>
            <a:endParaRPr/>
          </a:p>
          <a:p>
            <a:pPr marL="0" lvl="0" indent="0" algn="just" rtl="0">
              <a:lnSpc>
                <a:spcPct val="90000"/>
              </a:lnSpc>
              <a:spcBef>
                <a:spcPts val="1000"/>
              </a:spcBef>
              <a:spcAft>
                <a:spcPts val="0"/>
              </a:spcAft>
              <a:buClr>
                <a:schemeClr val="dk1"/>
              </a:buClr>
              <a:buSzPts val="2800"/>
              <a:buNone/>
            </a:pPr>
            <a:r>
              <a:rPr lang="en-US"/>
              <a:t>Like costs, the project timeline—the time allocated to get a project done— largely determines what can be done. Generally speaking, clients and host organizations want projects done as quickly as possible. Project teams, ever pressed for time, generally want more of it.</a:t>
            </a:r>
            <a:endParaRPr/>
          </a:p>
        </p:txBody>
      </p:sp>
      <p:pic>
        <p:nvPicPr>
          <p:cNvPr id="307" name="Google Shape;307;p21"/>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08" name="Google Shape;308;p21"/>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312" name="Google Shape;312;p21"/>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4EA7BBD2-CE20-D387-0383-46FD1F8228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22"/>
          <p:cNvSpPr txBox="1">
            <a:spLocks noGrp="1"/>
          </p:cNvSpPr>
          <p:nvPr>
            <p:ph type="body" idx="1"/>
          </p:nvPr>
        </p:nvSpPr>
        <p:spPr>
          <a:xfrm>
            <a:off x="658264" y="2033432"/>
            <a:ext cx="10515600" cy="4351338"/>
          </a:xfrm>
          <a:prstGeom prst="rect">
            <a:avLst/>
          </a:prstGeom>
          <a:noFill/>
          <a:ln>
            <a:noFill/>
          </a:ln>
        </p:spPr>
        <p:txBody>
          <a:bodyPr spcFirstLastPara="1" wrap="square" lIns="91425" tIns="45700" rIns="91425" bIns="45700" anchor="t" anchorCtr="0">
            <a:no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5. the project charter:</a:t>
            </a:r>
            <a:endParaRPr/>
          </a:p>
          <a:p>
            <a:pPr marL="0" lvl="0" indent="0" algn="just" rtl="0">
              <a:lnSpc>
                <a:spcPct val="90000"/>
              </a:lnSpc>
              <a:spcBef>
                <a:spcPts val="1000"/>
              </a:spcBef>
              <a:spcAft>
                <a:spcPts val="0"/>
              </a:spcAft>
              <a:buClr>
                <a:schemeClr val="dk1"/>
              </a:buClr>
              <a:buSzPts val="2800"/>
              <a:buNone/>
            </a:pPr>
            <a:r>
              <a:rPr lang="en-US"/>
              <a:t>Host organizations that routinely perform outside projects for their business often kick off a project with a project charter. </a:t>
            </a:r>
            <a:r>
              <a:rPr lang="en-US" b="1">
                <a:solidFill>
                  <a:srgbClr val="FF0000"/>
                </a:solidFill>
              </a:rPr>
              <a:t>A project charter </a:t>
            </a:r>
            <a:r>
              <a:rPr lang="en-US"/>
              <a:t>is a thorough description of a project, and it formally authorizes the project to proceed. The idea of developing and using a project charter is a good one for all project leaders whether or not their organizations require one. A project charter can be as formal as those used in project organizations or as informal as a memo or email that has been approved by the </a:t>
            </a:r>
            <a:r>
              <a:rPr lang="en-US" b="1">
                <a:solidFill>
                  <a:srgbClr val="FF0000"/>
                </a:solidFill>
              </a:rPr>
              <a:t>project</a:t>
            </a:r>
            <a:r>
              <a:rPr lang="en-US"/>
              <a:t> </a:t>
            </a:r>
            <a:r>
              <a:rPr lang="en-US" b="1">
                <a:solidFill>
                  <a:srgbClr val="FF0000"/>
                </a:solidFill>
              </a:rPr>
              <a:t>sponsor</a:t>
            </a:r>
            <a:r>
              <a:rPr lang="en-US"/>
              <a:t>—the manager with the authority to approve a project and commit organizational resources to it.</a:t>
            </a:r>
            <a:endParaRPr/>
          </a:p>
        </p:txBody>
      </p:sp>
      <p:pic>
        <p:nvPicPr>
          <p:cNvPr id="318" name="Google Shape;318;p22"/>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19" name="Google Shape;319;p22"/>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323" name="Google Shape;323;p22"/>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BB608E9E-3880-EE27-1C27-73958D5A12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23"/>
          <p:cNvSpPr txBox="1">
            <a:spLocks noGrp="1"/>
          </p:cNvSpPr>
          <p:nvPr>
            <p:ph type="body" idx="1"/>
          </p:nvPr>
        </p:nvSpPr>
        <p:spPr>
          <a:xfrm>
            <a:off x="658264" y="2105419"/>
            <a:ext cx="10515600" cy="4093343"/>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A project charter describes the project in enough detail that a sponsor can make an informed decision about whether it is worthwhile to commit resources to it. It describes the mission of a project and ties that mission to the broader organizational purpose(s) of the mission—why the project is worthwhile to the host organization. </a:t>
            </a:r>
            <a:endParaRPr/>
          </a:p>
        </p:txBody>
      </p:sp>
      <p:pic>
        <p:nvPicPr>
          <p:cNvPr id="329" name="Google Shape;329;p23"/>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33" name="Google Shape;333;p23"/>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sp>
        <p:nvSpPr>
          <p:cNvPr id="334" name="Google Shape;334;p23"/>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pic>
        <p:nvPicPr>
          <p:cNvPr id="2" name="Picture 1">
            <a:extLst>
              <a:ext uri="{FF2B5EF4-FFF2-40B4-BE49-F238E27FC236}">
                <a16:creationId xmlns:a16="http://schemas.microsoft.com/office/drawing/2014/main" id="{AB7DEE00-909A-60C1-71A1-F6EABBE5DE3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24"/>
          <p:cNvSpPr txBox="1">
            <a:spLocks noGrp="1"/>
          </p:cNvSpPr>
          <p:nvPr>
            <p:ph type="body" idx="1"/>
          </p:nvPr>
        </p:nvSpPr>
        <p:spPr>
          <a:xfrm>
            <a:off x="838200" y="1969317"/>
            <a:ext cx="10515600" cy="4229445"/>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The project charter also lays out what will be needed for the project by first tying the project mission to the project’s main objectives and deliverables. It then goes on to lay out expected timelines and enough cost information that all stakeholders can make an informed decision to move ahead. </a:t>
            </a:r>
            <a:endParaRPr/>
          </a:p>
          <a:p>
            <a:pPr marL="0" lvl="0" indent="0" algn="l" rtl="0">
              <a:lnSpc>
                <a:spcPct val="90000"/>
              </a:lnSpc>
              <a:spcBef>
                <a:spcPts val="1000"/>
              </a:spcBef>
              <a:spcAft>
                <a:spcPts val="0"/>
              </a:spcAft>
              <a:buClr>
                <a:schemeClr val="dk1"/>
              </a:buClr>
              <a:buSzPts val="2800"/>
              <a:buNone/>
            </a:pPr>
            <a:endParaRPr/>
          </a:p>
        </p:txBody>
      </p:sp>
      <p:pic>
        <p:nvPicPr>
          <p:cNvPr id="340" name="Google Shape;340;p24"/>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44" name="Google Shape;344;p24"/>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sp>
        <p:nvSpPr>
          <p:cNvPr id="345" name="Google Shape;345;p24"/>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pic>
        <p:nvPicPr>
          <p:cNvPr id="2" name="Picture 1">
            <a:extLst>
              <a:ext uri="{FF2B5EF4-FFF2-40B4-BE49-F238E27FC236}">
                <a16:creationId xmlns:a16="http://schemas.microsoft.com/office/drawing/2014/main" id="{C9EE3AB5-387F-C9CB-B0B4-AAAADC9761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25"/>
          <p:cNvSpPr txBox="1">
            <a:spLocks noGrp="1"/>
          </p:cNvSpPr>
          <p:nvPr>
            <p:ph type="body" idx="1"/>
          </p:nvPr>
        </p:nvSpPr>
        <p:spPr>
          <a:xfrm>
            <a:off x="838200" y="1943191"/>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A project charter should also address what will be needed to make the project successful. Time and budget needs are based on time and cost estimates. Human and other resources needed are described. What levels of authority are needed to conduct project activities should be considered, as well as any other assumptions critical to project success (e.g., the availability of key personnel).</a:t>
            </a:r>
            <a:endParaRPr/>
          </a:p>
        </p:txBody>
      </p:sp>
      <p:pic>
        <p:nvPicPr>
          <p:cNvPr id="351" name="Google Shape;351;p25"/>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52" name="Google Shape;352;p25"/>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sp>
        <p:nvSpPr>
          <p:cNvPr id="353" name="Google Shape;353;p25"/>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pic>
        <p:nvPicPr>
          <p:cNvPr id="2" name="Picture 1">
            <a:extLst>
              <a:ext uri="{FF2B5EF4-FFF2-40B4-BE49-F238E27FC236}">
                <a16:creationId xmlns:a16="http://schemas.microsoft.com/office/drawing/2014/main" id="{94A145C3-9824-1B9C-D708-461E98E5F25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26"/>
          <p:cNvSpPr txBox="1">
            <a:spLocks noGrp="1"/>
          </p:cNvSpPr>
          <p:nvPr>
            <p:ph type="body" idx="1"/>
          </p:nvPr>
        </p:nvSpPr>
        <p:spPr>
          <a:xfrm>
            <a:off x="843844" y="1946650"/>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6. the project plan:</a:t>
            </a:r>
            <a:endParaRPr/>
          </a:p>
          <a:p>
            <a:pPr marL="0" lvl="0" indent="0" algn="just" rtl="0">
              <a:lnSpc>
                <a:spcPct val="90000"/>
              </a:lnSpc>
              <a:spcBef>
                <a:spcPts val="1000"/>
              </a:spcBef>
              <a:spcAft>
                <a:spcPts val="0"/>
              </a:spcAft>
              <a:buClr>
                <a:schemeClr val="dk1"/>
              </a:buClr>
              <a:buSzPts val="2800"/>
              <a:buNone/>
            </a:pPr>
            <a:r>
              <a:rPr lang="en-US"/>
              <a:t>Before they begin actual construction, contractors need blueprints of the building they are to construct. So, too, do project leaders need their own blueprints of the project—the project plan. Project plans will vary in content, complexity, and detail depending on the projects they address. </a:t>
            </a:r>
            <a:r>
              <a:rPr lang="en-US" b="1"/>
              <a:t>At the very least, however, a project plan should include a number of common elements.</a:t>
            </a:r>
            <a:endParaRPr/>
          </a:p>
        </p:txBody>
      </p:sp>
      <p:pic>
        <p:nvPicPr>
          <p:cNvPr id="362" name="Google Shape;362;p26"/>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63" name="Google Shape;363;p26"/>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367" name="Google Shape;367;p26"/>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239274A1-860C-9370-18DC-F1B7488F410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27"/>
          <p:cNvSpPr txBox="1">
            <a:spLocks noGrp="1"/>
          </p:cNvSpPr>
          <p:nvPr>
            <p:ph type="body" idx="1"/>
          </p:nvPr>
        </p:nvSpPr>
        <p:spPr>
          <a:xfrm>
            <a:off x="658264" y="2038977"/>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 The project’s mission statement: </a:t>
            </a:r>
            <a:r>
              <a:rPr lang="en-US"/>
              <a:t>The mission statement lays out the general purpose of the project. The general purpose of the project needs to be tied to the broader objectives and mission of the host organization.</a:t>
            </a:r>
            <a:endParaRPr/>
          </a:p>
        </p:txBody>
      </p:sp>
      <p:pic>
        <p:nvPicPr>
          <p:cNvPr id="373" name="Google Shape;373;p27"/>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74" name="Google Shape;374;p27"/>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378" name="Google Shape;378;p27"/>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F759C598-1D0A-8065-E3D8-B8C100981F6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sp>
        <p:nvSpPr>
          <p:cNvPr id="383" name="Google Shape;383;p28"/>
          <p:cNvSpPr txBox="1">
            <a:spLocks noGrp="1"/>
          </p:cNvSpPr>
          <p:nvPr>
            <p:ph type="body" idx="1"/>
          </p:nvPr>
        </p:nvSpPr>
        <p:spPr>
          <a:xfrm>
            <a:off x="524691" y="1999504"/>
            <a:ext cx="10515600" cy="419925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 The project’s objectives: </a:t>
            </a:r>
            <a:r>
              <a:rPr lang="en-US"/>
              <a:t>What the project is trying to achieve in specific terms. These are made relevant to the project’s mission statement.</a:t>
            </a:r>
            <a:endParaRPr/>
          </a:p>
          <a:p>
            <a:pPr marL="0" lvl="0" indent="0" algn="just" rtl="0">
              <a:lnSpc>
                <a:spcPct val="90000"/>
              </a:lnSpc>
              <a:spcBef>
                <a:spcPts val="1000"/>
              </a:spcBef>
              <a:spcAft>
                <a:spcPts val="0"/>
              </a:spcAft>
              <a:buClr>
                <a:schemeClr val="dk1"/>
              </a:buClr>
              <a:buSzPts val="2800"/>
              <a:buNone/>
            </a:pPr>
            <a:endParaRPr/>
          </a:p>
        </p:txBody>
      </p:sp>
      <p:pic>
        <p:nvPicPr>
          <p:cNvPr id="384" name="Google Shape;384;p28"/>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85" name="Google Shape;385;p28"/>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389" name="Google Shape;389;p28"/>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10692CC3-2355-4998-0764-C1B8DA53A8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394" name="Google Shape;394;p29"/>
          <p:cNvSpPr txBox="1">
            <a:spLocks noGrp="1"/>
          </p:cNvSpPr>
          <p:nvPr>
            <p:ph type="body" idx="1"/>
          </p:nvPr>
        </p:nvSpPr>
        <p:spPr>
          <a:xfrm>
            <a:off x="658264" y="2105419"/>
            <a:ext cx="10515600" cy="3890432"/>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 All deliverables and quality criteria: </a:t>
            </a:r>
            <a:r>
              <a:rPr lang="en-US"/>
              <a:t>Deliverables include both the final set of deliverables to be given to the client and all interim deliverables. If required, any quality criteria or other specifications for those deliverables should be included.</a:t>
            </a:r>
            <a:endParaRPr/>
          </a:p>
          <a:p>
            <a:pPr marL="0" lvl="0" indent="0" algn="just" rtl="0">
              <a:lnSpc>
                <a:spcPct val="90000"/>
              </a:lnSpc>
              <a:spcBef>
                <a:spcPts val="1000"/>
              </a:spcBef>
              <a:spcAft>
                <a:spcPts val="0"/>
              </a:spcAft>
              <a:buClr>
                <a:schemeClr val="dk1"/>
              </a:buClr>
              <a:buSzPts val="2800"/>
              <a:buNone/>
            </a:pPr>
            <a:endParaRPr>
              <a:solidFill>
                <a:srgbClr val="FF0000"/>
              </a:solidFill>
            </a:endParaRPr>
          </a:p>
        </p:txBody>
      </p:sp>
      <p:pic>
        <p:nvPicPr>
          <p:cNvPr id="395" name="Google Shape;395;p29"/>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96" name="Google Shape;396;p29"/>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400" name="Google Shape;400;p29"/>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4BC557F9-3FB6-9763-F3C0-E369D001AB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sp>
        <p:nvSpPr>
          <p:cNvPr id="405" name="Google Shape;405;p30"/>
          <p:cNvSpPr txBox="1">
            <a:spLocks noGrp="1"/>
          </p:cNvSpPr>
          <p:nvPr>
            <p:ph type="body" idx="1"/>
          </p:nvPr>
        </p:nvSpPr>
        <p:spPr>
          <a:xfrm>
            <a:off x="442727" y="2224921"/>
            <a:ext cx="10673764" cy="3973841"/>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 A complete work breakdown structure: </a:t>
            </a:r>
            <a:r>
              <a:rPr lang="en-US"/>
              <a:t>This is a complete specification of all project work that needs to be done—the project’s scope. </a:t>
            </a:r>
            <a:endParaRPr/>
          </a:p>
          <a:p>
            <a:pPr marL="0" lvl="0" indent="0" algn="just" rtl="0">
              <a:lnSpc>
                <a:spcPct val="90000"/>
              </a:lnSpc>
              <a:spcBef>
                <a:spcPts val="1000"/>
              </a:spcBef>
              <a:spcAft>
                <a:spcPts val="0"/>
              </a:spcAft>
              <a:buClr>
                <a:srgbClr val="FF0000"/>
              </a:buClr>
              <a:buSzPts val="2800"/>
              <a:buNone/>
            </a:pPr>
            <a:r>
              <a:rPr lang="en-US" b="1">
                <a:solidFill>
                  <a:srgbClr val="FF0000"/>
                </a:solidFill>
              </a:rPr>
              <a:t>- The project schedule: </a:t>
            </a:r>
            <a:r>
              <a:rPr lang="en-US"/>
              <a:t>This is a schedule showing which tasks are to be done by what dates in the project. Typically, the schedule specifies the start and end or completion dates for all project tasks. </a:t>
            </a:r>
            <a:endParaRPr/>
          </a:p>
          <a:p>
            <a:pPr marL="0" lvl="0" indent="0" algn="just" rtl="0">
              <a:lnSpc>
                <a:spcPct val="90000"/>
              </a:lnSpc>
              <a:spcBef>
                <a:spcPts val="1000"/>
              </a:spcBef>
              <a:spcAft>
                <a:spcPts val="0"/>
              </a:spcAft>
              <a:buClr>
                <a:srgbClr val="FF0000"/>
              </a:buClr>
              <a:buSzPts val="2800"/>
              <a:buNone/>
            </a:pPr>
            <a:r>
              <a:rPr lang="en-US" b="1">
                <a:solidFill>
                  <a:srgbClr val="FF0000"/>
                </a:solidFill>
              </a:rPr>
              <a:t>- All resources needed for the project: </a:t>
            </a:r>
            <a:r>
              <a:rPr lang="en-US"/>
              <a:t>These include human resources, materials, equipment, facilities, and the like.</a:t>
            </a:r>
            <a:endParaRPr/>
          </a:p>
        </p:txBody>
      </p:sp>
      <p:pic>
        <p:nvPicPr>
          <p:cNvPr id="406" name="Google Shape;406;p30"/>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07" name="Google Shape;407;p30"/>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411" name="Google Shape;411;p30"/>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345C6A29-A62F-5ACC-2BD0-F4D34683B00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15"/>
        <p:cNvGrpSpPr/>
        <p:nvPr/>
      </p:nvGrpSpPr>
      <p:grpSpPr>
        <a:xfrm>
          <a:off x="0" y="0"/>
          <a:ext cx="0" cy="0"/>
          <a:chOff x="0" y="0"/>
          <a:chExt cx="0" cy="0"/>
        </a:xfrm>
      </p:grpSpPr>
      <p:sp>
        <p:nvSpPr>
          <p:cNvPr id="416" name="Google Shape;416;p31"/>
          <p:cNvSpPr txBox="1">
            <a:spLocks noGrp="1"/>
          </p:cNvSpPr>
          <p:nvPr>
            <p:ph type="body" idx="1"/>
          </p:nvPr>
        </p:nvSpPr>
        <p:spPr>
          <a:xfrm>
            <a:off x="658264" y="2175470"/>
            <a:ext cx="10515600" cy="4023292"/>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 The project’s budget: </a:t>
            </a:r>
            <a:r>
              <a:rPr lang="en-US"/>
              <a:t>The budget should be laid out by project task so it can be used to control costs throughout the project as those tasks are performed.</a:t>
            </a:r>
            <a:endParaRPr/>
          </a:p>
          <a:p>
            <a:pPr marL="0" lvl="0" indent="0" algn="just" rtl="0">
              <a:lnSpc>
                <a:spcPct val="90000"/>
              </a:lnSpc>
              <a:spcBef>
                <a:spcPts val="1000"/>
              </a:spcBef>
              <a:spcAft>
                <a:spcPts val="0"/>
              </a:spcAft>
              <a:buClr>
                <a:srgbClr val="FF0000"/>
              </a:buClr>
              <a:buSzPts val="2800"/>
              <a:buNone/>
            </a:pPr>
            <a:r>
              <a:rPr lang="en-US" b="1">
                <a:solidFill>
                  <a:srgbClr val="FF0000"/>
                </a:solidFill>
              </a:rPr>
              <a:t>- Risk assessments: </a:t>
            </a:r>
            <a:r>
              <a:rPr lang="en-US"/>
              <a:t>Project risks include those that threaten the attainment of project objectives, push back project dates, increase project costs, or detrimentally affect project deliverables. These are addressed in a project risk plan.</a:t>
            </a:r>
            <a:endParaRPr/>
          </a:p>
        </p:txBody>
      </p:sp>
      <p:pic>
        <p:nvPicPr>
          <p:cNvPr id="417" name="Google Shape;417;p31"/>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18" name="Google Shape;418;p31"/>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422" name="Google Shape;422;p31"/>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E6A11539-D861-88AF-377C-FFA9EE8B95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p32"/>
          <p:cNvSpPr txBox="1">
            <a:spLocks noGrp="1"/>
          </p:cNvSpPr>
          <p:nvPr>
            <p:ph type="body" idx="1"/>
          </p:nvPr>
        </p:nvSpPr>
        <p:spPr>
          <a:xfrm>
            <a:off x="504130" y="1999507"/>
            <a:ext cx="10824000" cy="4351200"/>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The project plan, </a:t>
            </a:r>
            <a:r>
              <a:rPr lang="en-US"/>
              <a:t>then, is really a series of project documents. Whether they are kept in three-ring binders or on a computer, project leaders will continuously refer to them as the project moves forward. They will also keep updating the plan as changes are required. They will add other documents to the plan as well —authorization for changes, sign-offs for work done, and the like. Keeping track of all these documents is an important administrative task for project leaders. They always seem to come in handy down the road and are often required by one or more key stakeholders.</a:t>
            </a:r>
            <a:endParaRPr/>
          </a:p>
        </p:txBody>
      </p:sp>
      <p:pic>
        <p:nvPicPr>
          <p:cNvPr id="428" name="Google Shape;428;p32"/>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29" name="Google Shape;429;p32"/>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433" name="Google Shape;433;p32"/>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BE17891D-EB2B-1524-C031-ACE473D3E4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p33"/>
          <p:cNvSpPr txBox="1">
            <a:spLocks noGrp="1"/>
          </p:cNvSpPr>
          <p:nvPr>
            <p:ph type="body" idx="1"/>
          </p:nvPr>
        </p:nvSpPr>
        <p:spPr>
          <a:xfrm>
            <a:off x="551222" y="1825625"/>
            <a:ext cx="6045522"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b="1"/>
              <a:t>References: </a:t>
            </a:r>
            <a:endParaRPr/>
          </a:p>
          <a:p>
            <a:pPr marL="0" lvl="0" indent="0" algn="l" rtl="0">
              <a:lnSpc>
                <a:spcPct val="90000"/>
              </a:lnSpc>
              <a:spcBef>
                <a:spcPts val="1000"/>
              </a:spcBef>
              <a:spcAft>
                <a:spcPts val="0"/>
              </a:spcAft>
              <a:buClr>
                <a:schemeClr val="dk1"/>
              </a:buClr>
              <a:buSzPts val="2800"/>
              <a:buNone/>
            </a:pPr>
            <a:r>
              <a:rPr lang="en-US"/>
              <a:t>Leading project teams.</a:t>
            </a:r>
            <a:endParaRPr b="1" i="1"/>
          </a:p>
          <a:p>
            <a:pPr marL="0" lvl="0" indent="0" algn="l" rtl="0">
              <a:lnSpc>
                <a:spcPct val="90000"/>
              </a:lnSpc>
              <a:spcBef>
                <a:spcPts val="1000"/>
              </a:spcBef>
              <a:spcAft>
                <a:spcPts val="0"/>
              </a:spcAft>
              <a:buClr>
                <a:schemeClr val="dk1"/>
              </a:buClr>
              <a:buSzPts val="2800"/>
              <a:buNone/>
            </a:pPr>
            <a:r>
              <a:rPr lang="en-US"/>
              <a:t>The Basics of Project Management and Team Leadership.</a:t>
            </a:r>
            <a:endParaRPr/>
          </a:p>
          <a:p>
            <a:pPr marL="0" lvl="0" indent="0" algn="l" rtl="0">
              <a:lnSpc>
                <a:spcPct val="90000"/>
              </a:lnSpc>
              <a:spcBef>
                <a:spcPts val="1000"/>
              </a:spcBef>
              <a:spcAft>
                <a:spcPts val="0"/>
              </a:spcAft>
              <a:buClr>
                <a:schemeClr val="dk1"/>
              </a:buClr>
              <a:buSzPts val="2800"/>
              <a:buNone/>
            </a:pPr>
            <a:r>
              <a:rPr lang="en-US"/>
              <a:t>By: Anthony T. Cobb</a:t>
            </a:r>
            <a:endParaRPr/>
          </a:p>
          <a:p>
            <a:pPr marL="0" lvl="0" indent="0" algn="l" rtl="0">
              <a:lnSpc>
                <a:spcPct val="90000"/>
              </a:lnSpc>
              <a:spcBef>
                <a:spcPts val="1000"/>
              </a:spcBef>
              <a:spcAft>
                <a:spcPts val="0"/>
              </a:spcAft>
              <a:buClr>
                <a:schemeClr val="dk1"/>
              </a:buClr>
              <a:buSzPts val="2800"/>
              <a:buNone/>
            </a:pPr>
            <a:r>
              <a:rPr lang="en-US" i="1"/>
              <a:t>Virginia Tech</a:t>
            </a:r>
            <a:endParaRPr b="1" i="1"/>
          </a:p>
          <a:p>
            <a:pPr marL="0" lvl="0" indent="0" algn="l" rtl="0">
              <a:lnSpc>
                <a:spcPct val="90000"/>
              </a:lnSpc>
              <a:spcBef>
                <a:spcPts val="1000"/>
              </a:spcBef>
              <a:spcAft>
                <a:spcPts val="0"/>
              </a:spcAft>
              <a:buClr>
                <a:schemeClr val="dk1"/>
              </a:buClr>
              <a:buSzPts val="2800"/>
              <a:buNone/>
            </a:pPr>
            <a:endParaRPr b="1" i="1"/>
          </a:p>
          <a:p>
            <a:pPr marL="0" lvl="0" indent="0" algn="l" rtl="0">
              <a:lnSpc>
                <a:spcPct val="90000"/>
              </a:lnSpc>
              <a:spcBef>
                <a:spcPts val="1000"/>
              </a:spcBef>
              <a:spcAft>
                <a:spcPts val="0"/>
              </a:spcAft>
              <a:buClr>
                <a:schemeClr val="dk1"/>
              </a:buClr>
              <a:buSzPts val="2800"/>
              <a:buNone/>
            </a:pPr>
            <a:r>
              <a:rPr lang="en-US" b="1"/>
              <a:t>Chapter 1</a:t>
            </a:r>
            <a:endParaRPr b="1"/>
          </a:p>
          <a:p>
            <a:pPr marL="0" lvl="0" indent="0" algn="l" rtl="0">
              <a:lnSpc>
                <a:spcPct val="90000"/>
              </a:lnSpc>
              <a:spcBef>
                <a:spcPts val="1000"/>
              </a:spcBef>
              <a:spcAft>
                <a:spcPts val="0"/>
              </a:spcAft>
              <a:buClr>
                <a:schemeClr val="dk1"/>
              </a:buClr>
              <a:buSzPts val="2800"/>
              <a:buNone/>
            </a:pPr>
            <a:endParaRPr/>
          </a:p>
        </p:txBody>
      </p:sp>
      <p:pic>
        <p:nvPicPr>
          <p:cNvPr id="439" name="Google Shape;439;p33"/>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40" name="Google Shape;440;p33"/>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444" name="Google Shape;444;p33"/>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445" name="Google Shape;445;p33"/>
          <p:cNvPicPr preferRelativeResize="0"/>
          <p:nvPr/>
        </p:nvPicPr>
        <p:blipFill rotWithShape="1">
          <a:blip r:embed="rId4">
            <a:alphaModFix/>
          </a:blip>
          <a:srcRect/>
          <a:stretch/>
        </p:blipFill>
        <p:spPr>
          <a:xfrm>
            <a:off x="6727371" y="1531014"/>
            <a:ext cx="5109631" cy="4995794"/>
          </a:xfrm>
          <a:prstGeom prst="rect">
            <a:avLst/>
          </a:prstGeom>
          <a:noFill/>
          <a:ln>
            <a:noFill/>
          </a:ln>
        </p:spPr>
      </p:pic>
      <p:pic>
        <p:nvPicPr>
          <p:cNvPr id="2" name="Picture 1">
            <a:extLst>
              <a:ext uri="{FF2B5EF4-FFF2-40B4-BE49-F238E27FC236}">
                <a16:creationId xmlns:a16="http://schemas.microsoft.com/office/drawing/2014/main" id="{103DF300-19A5-405A-A7EA-EC7C2709D8E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6B24A15-979E-48EA-94C0-6701E4320614}">
  <ds:schemaRefs>
    <ds:schemaRef ds:uri="http://schemas.microsoft.com/sharepoint/v3/contenttype/forms"/>
  </ds:schemaRefs>
</ds:datastoreItem>
</file>

<file path=customXml/itemProps2.xml><?xml version="1.0" encoding="utf-8"?>
<ds:datastoreItem xmlns:ds="http://schemas.openxmlformats.org/officeDocument/2006/customXml" ds:itemID="{DA2C3E8E-FDC5-4A88-84F5-E32939D6DCE5}"/>
</file>

<file path=customXml/itemProps3.xml><?xml version="1.0" encoding="utf-8"?>
<ds:datastoreItem xmlns:ds="http://schemas.openxmlformats.org/officeDocument/2006/customXml" ds:itemID="{B3AFC2AA-B205-4E5C-AB6C-DD2136DCE326}">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7</TotalTime>
  <Words>2626</Words>
  <Application>Microsoft Office PowerPoint</Application>
  <PresentationFormat>Widescreen</PresentationFormat>
  <Paragraphs>146</Paragraphs>
  <Slides>34</Slides>
  <Notes>33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Calibri</vt:lpstr>
      <vt:lpstr>Arial</vt:lpstr>
      <vt:lpstr>Alexandria</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LENOVO</dc:creator>
  <cp:lastModifiedBy>Nourhan Sayed</cp:lastModifiedBy>
  <cp:revision>3</cp:revision>
  <dcterms:created xsi:type="dcterms:W3CDTF">2021-08-03T13:03:26Z</dcterms:created>
  <dcterms:modified xsi:type="dcterms:W3CDTF">2024-05-30T07:31:38Z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