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80" r:id="rId5"/>
  </p:sldMasterIdLst>
  <p:notesMasterIdLst>
    <p:notesMasterId r:id="rId24"/>
  </p:notesMasterIdLst>
  <p:sldIdLst>
    <p:sldId id="496" r:id="rId6"/>
    <p:sldId id="497" r:id="rId7"/>
    <p:sldId id="313" r:id="rId8"/>
    <p:sldId id="276" r:id="rId9"/>
    <p:sldId id="498" r:id="rId10"/>
    <p:sldId id="306" r:id="rId11"/>
    <p:sldId id="256" r:id="rId12"/>
    <p:sldId id="506" r:id="rId13"/>
    <p:sldId id="507" r:id="rId14"/>
    <p:sldId id="508" r:id="rId15"/>
    <p:sldId id="509" r:id="rId16"/>
    <p:sldId id="510" r:id="rId17"/>
    <p:sldId id="511" r:id="rId18"/>
    <p:sldId id="512" r:id="rId19"/>
    <p:sldId id="513" r:id="rId20"/>
    <p:sldId id="514" r:id="rId21"/>
    <p:sldId id="273" r:id="rId22"/>
    <p:sldId id="34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6"/>
            <p14:sldId id="497"/>
            <p14:sldId id="313"/>
            <p14:sldId id="276"/>
            <p14:sldId id="498"/>
            <p14:sldId id="306"/>
            <p14:sldId id="256"/>
            <p14:sldId id="506"/>
            <p14:sldId id="507"/>
            <p14:sldId id="508"/>
            <p14:sldId id="509"/>
            <p14:sldId id="510"/>
            <p14:sldId id="511"/>
            <p14:sldId id="512"/>
            <p14:sldId id="513"/>
            <p14:sldId id="514"/>
            <p14:sldId id="27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924"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102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txBody>
          <a:bodyPr/>
          <a:lstStyle/>
          <a:p>
            <a:endParaRPr lang="en-US" sz="2400"/>
          </a:p>
        </p:txBody>
      </p:sp>
    </p:spTree>
    <p:extLst>
      <p:ext uri="{BB962C8B-B14F-4D97-AF65-F5344CB8AC3E}">
        <p14:creationId xmlns:p14="http://schemas.microsoft.com/office/powerpoint/2010/main" val="17181859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17339347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30715204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42099145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8805188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29031302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1738775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34438786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16962139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27646981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34901336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15728917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2530320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19025977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9415601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139234037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lide 17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22780265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Slide 18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26071944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lide 19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22639016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lide 20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293634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lide 21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158951027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lide 22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5745414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lide 23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207358038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lide 24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24956709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lide 25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FBFCFE"/>
          </a:solidFill>
          <a:ln/>
        </p:spPr>
      </p:sp>
    </p:spTree>
    <p:extLst>
      <p:ext uri="{BB962C8B-B14F-4D97-AF65-F5344CB8AC3E}">
        <p14:creationId xmlns:p14="http://schemas.microsoft.com/office/powerpoint/2010/main" val="1098374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slideLayout" Target="../slideLayouts/slideLayout35.xml"/><Relationship Id="rId26" Type="http://schemas.openxmlformats.org/officeDocument/2006/relationships/slideLayout" Target="../slideLayouts/slideLayout43.xml"/><Relationship Id="rId3" Type="http://schemas.openxmlformats.org/officeDocument/2006/relationships/slideLayout" Target="../slideLayouts/slideLayout20.xml"/><Relationship Id="rId21" Type="http://schemas.openxmlformats.org/officeDocument/2006/relationships/slideLayout" Target="../slideLayouts/slideLayout38.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5" Type="http://schemas.openxmlformats.org/officeDocument/2006/relationships/slideLayout" Target="../slideLayouts/slideLayout42.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slideLayout" Target="../slideLayouts/slideLayout37.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24" Type="http://schemas.openxmlformats.org/officeDocument/2006/relationships/slideLayout" Target="../slideLayouts/slideLayout41.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23" Type="http://schemas.openxmlformats.org/officeDocument/2006/relationships/slideLayout" Target="../slideLayouts/slideLayout40.xml"/><Relationship Id="rId10" Type="http://schemas.openxmlformats.org/officeDocument/2006/relationships/slideLayout" Target="../slideLayouts/slideLayout27.xml"/><Relationship Id="rId19" Type="http://schemas.openxmlformats.org/officeDocument/2006/relationships/slideLayout" Target="../slideLayouts/slideLayout36.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slideLayout" Target="../slideLayouts/slideLayout39.xml"/><Relationship Id="rId27"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657573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 id="2147483700" r:id="rId20"/>
    <p:sldLayoutId id="2147483701" r:id="rId21"/>
    <p:sldLayoutId id="2147483702" r:id="rId22"/>
    <p:sldLayoutId id="2147483703" r:id="rId23"/>
    <p:sldLayoutId id="2147483704" r:id="rId24"/>
    <p:sldLayoutId id="2147483705" r:id="rId25"/>
    <p:sldLayoutId id="2147483706" r:id="rId26"/>
  </p:sldLayoutIdLst>
  <p:hf sldNum="0" hdr="0" ftr="0" dt="0"/>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5.png"/><Relationship Id="rId5" Type="http://schemas.openxmlformats.org/officeDocument/2006/relationships/image" Target="../media/image8.jpe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slideLayout" Target="../slideLayouts/slideLayout1.xml"/><Relationship Id="rId7" Type="http://schemas.openxmlformats.org/officeDocument/2006/relationships/image" Target="../media/image2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5.png"/><Relationship Id="rId9" Type="http://schemas.openxmlformats.org/officeDocument/2006/relationships/image" Target="../media/image27.png"/></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svg"/><Relationship Id="rId2" Type="http://schemas.openxmlformats.org/officeDocument/2006/relationships/notesSlide" Target="../notesSlides/notesSlide3.xml"/><Relationship Id="rId1" Type="http://schemas.openxmlformats.org/officeDocument/2006/relationships/slideLayout" Target="../slideLayouts/slideLayout36.xml"/><Relationship Id="rId6" Type="http://schemas.openxmlformats.org/officeDocument/2006/relationships/image" Target="../media/image35.png"/><Relationship Id="rId5" Type="http://schemas.openxmlformats.org/officeDocument/2006/relationships/image" Target="../media/image34.svg"/><Relationship Id="rId10" Type="http://schemas.openxmlformats.org/officeDocument/2006/relationships/image" Target="../media/image39.png"/><Relationship Id="rId4" Type="http://schemas.openxmlformats.org/officeDocument/2006/relationships/image" Target="../media/image33.png"/><Relationship Id="rId9" Type="http://schemas.openxmlformats.org/officeDocument/2006/relationships/image" Target="../media/image38.svg"/></Relationships>
</file>

<file path=ppt/slides/_rels/slide1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jpeg"/><Relationship Id="rId1" Type="http://schemas.openxmlformats.org/officeDocument/2006/relationships/slideLayout" Target="../slideLayouts/slideLayout16.xml"/><Relationship Id="rId4"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520996" y="2360751"/>
            <a:ext cx="5410218" cy="707886"/>
          </a:xfrm>
          <a:prstGeom prst="rect">
            <a:avLst/>
          </a:prstGeom>
          <a:noFill/>
        </p:spPr>
        <p:txBody>
          <a:bodyPr wrap="square" rtlCol="0">
            <a:spAutoFit/>
          </a:bodyPr>
          <a:lstStyle/>
          <a:p>
            <a:pPr algn="ctr"/>
            <a:r>
              <a:rPr lang="ar-EG" sz="4000" b="1">
                <a:solidFill>
                  <a:srgbClr val="00B0F0"/>
                </a:solidFill>
                <a:latin typeface="Alexandria" pitchFamily="2" charset="-78"/>
                <a:cs typeface="Alexandria" pitchFamily="2" charset="-78"/>
              </a:rPr>
              <a:t>الاتصالات التنظيمية</a:t>
            </a:r>
            <a:endParaRPr lang="en-US" sz="4000" b="1" dirty="0">
              <a:solidFill>
                <a:srgbClr val="00B0F0"/>
              </a:solidFill>
              <a:latin typeface="Alexandria" pitchFamily="2" charset="-78"/>
              <a:cs typeface="Alexandria" pitchFamily="2" charset="-78"/>
            </a:endParaRPr>
          </a:p>
        </p:txBody>
      </p:sp>
      <p:sp>
        <p:nvSpPr>
          <p:cNvPr id="34" name="Rectangle: Rounded Corners 33"/>
          <p:cNvSpPr/>
          <p:nvPr/>
        </p:nvSpPr>
        <p:spPr>
          <a:xfrm>
            <a:off x="45888"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ar-EG" sz="2800" b="1" dirty="0">
                <a:solidFill>
                  <a:schemeClr val="bg1"/>
                </a:solidFill>
                <a:latin typeface="Times New Roman" panose="02020603050405020304" pitchFamily="18" charset="0"/>
                <a:cs typeface="Times New Roman" panose="02020603050405020304" pitchFamily="18" charset="0"/>
              </a:rPr>
              <a:t>0</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p:cNvSpPr txBox="1"/>
          <p:nvPr/>
        </p:nvSpPr>
        <p:spPr>
          <a:xfrm>
            <a:off x="194617" y="5104886"/>
            <a:ext cx="4225837" cy="707886"/>
          </a:xfrm>
          <a:prstGeom prst="rect">
            <a:avLst/>
          </a:prstGeom>
          <a:noFill/>
        </p:spPr>
        <p:txBody>
          <a:bodyPr wrap="none" rtlCol="0">
            <a:spAutoFit/>
          </a:bodyPr>
          <a:lstStyle/>
          <a:p>
            <a:r>
              <a:rPr lang="en-US" sz="2000">
                <a:latin typeface="Alexandria" pitchFamily="2" charset="-78"/>
                <a:cs typeface="Alexandria" pitchFamily="2" charset="-78"/>
              </a:rPr>
              <a:t>PRL 6</a:t>
            </a:r>
            <a:r>
              <a:rPr lang="ar-EG" sz="2000">
                <a:latin typeface="Alexandria" pitchFamily="2" charset="-78"/>
                <a:cs typeface="Alexandria" pitchFamily="2" charset="-78"/>
              </a:rPr>
              <a:t>15</a:t>
            </a:r>
            <a:endParaRPr lang="en-US" sz="2000" dirty="0">
              <a:latin typeface="Alexandria" pitchFamily="2" charset="-78"/>
              <a:cs typeface="Alexandria" pitchFamily="2" charset="-78"/>
            </a:endParaRPr>
          </a:p>
          <a:p>
            <a:r>
              <a:rPr lang="en-US" sz="2000">
                <a:latin typeface="Alexandria" pitchFamily="2" charset="-78"/>
                <a:cs typeface="Alexandria" pitchFamily="2" charset="-78"/>
              </a:rPr>
              <a:t>Organizational Communication</a:t>
            </a:r>
            <a:endParaRPr lang="en-US" sz="2000" dirty="0">
              <a:latin typeface="Alexandria" pitchFamily="2" charset="-78"/>
              <a:cs typeface="Alexandria" pitchFamily="2" charset="-78"/>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Rectangle: Rounded Corners 1">
            <a:extLst>
              <a:ext uri="{FF2B5EF4-FFF2-40B4-BE49-F238E27FC236}">
                <a16:creationId xmlns:a16="http://schemas.microsoft.com/office/drawing/2014/main" id="{EC7F9209-65F2-7662-9C46-1D0D3A3D56B7}"/>
              </a:ext>
            </a:extLst>
          </p:cNvPr>
          <p:cNvSpPr/>
          <p:nvPr/>
        </p:nvSpPr>
        <p:spPr>
          <a:xfrm>
            <a:off x="723014" y="3789364"/>
            <a:ext cx="4922874" cy="119730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Times New Roman" panose="02020603050405020304" pitchFamily="18" charset="0"/>
                <a:cs typeface="Alexandria"/>
              </a:rPr>
              <a:t>إعداد: د. هالة الألفي فوزي</a:t>
            </a:r>
          </a:p>
        </p:txBody>
      </p:sp>
    </p:spTree>
  </p:cSld>
  <p:clrMapOvr>
    <a:masterClrMapping/>
  </p:clrMapOvr>
  <mc:AlternateContent xmlns:mc="http://schemas.openxmlformats.org/markup-compatibility/2006" xmlns:p14="http://schemas.microsoft.com/office/powerpoint/2010/main">
    <mc:Choice Requires="p14">
      <p:transition spd="slow" p14:dur="2000" advTm="13198"/>
    </mc:Choice>
    <mc:Fallback xmlns="">
      <p:transition spd="slow" advTm="1319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851487" y="2676772"/>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41067" y="1920761"/>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141067" y="1786184"/>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18783" y="646943"/>
            <a:ext cx="5692786" cy="1132426"/>
          </a:xfrm>
          <a:prstGeom prst="rect">
            <a:avLst/>
          </a:prstGeom>
          <a:noFill/>
        </p:spPr>
        <p:txBody>
          <a:bodyPr wrap="square" rtlCol="0">
            <a:spAutoFit/>
          </a:bodyPr>
          <a:lstStyle/>
          <a:p>
            <a:pPr algn="ctr">
              <a:lnSpc>
                <a:spcPct val="200000"/>
              </a:lnSpc>
            </a:pPr>
            <a:r>
              <a:rPr lang="ar-EG" sz="4000" b="1" dirty="0">
                <a:solidFill>
                  <a:srgbClr val="00B0F0"/>
                </a:solidFill>
                <a:latin typeface="Alexandria" pitchFamily="2" charset="-78"/>
                <a:cs typeface="Alexandria" pitchFamily="2" charset="-78"/>
              </a:rPr>
              <a:t>المحاضرة التعريفية</a:t>
            </a:r>
            <a:endParaRPr lang="en-US" sz="4000" b="1" dirty="0">
              <a:solidFill>
                <a:srgbClr val="00B0F0"/>
              </a:solidFill>
              <a:latin typeface="Alexandria" pitchFamily="2" charset="-78"/>
              <a:cs typeface="Alexandria"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D93FB3A1-84D3-59B0-DEEE-CED93F465431}"/>
              </a:ext>
            </a:extLst>
          </p:cNvPr>
          <p:cNvGrpSpPr/>
          <p:nvPr/>
        </p:nvGrpSpPr>
        <p:grpSpPr>
          <a:xfrm>
            <a:off x="1494263" y="2701266"/>
            <a:ext cx="10593878" cy="3918256"/>
            <a:chOff x="1132400" y="3533626"/>
            <a:chExt cx="6572879" cy="1382018"/>
          </a:xfrm>
        </p:grpSpPr>
        <p:sp>
          <p:nvSpPr>
            <p:cNvPr id="29" name="Shape 1">
              <a:extLst>
                <a:ext uri="{FF2B5EF4-FFF2-40B4-BE49-F238E27FC236}">
                  <a16:creationId xmlns:a16="http://schemas.microsoft.com/office/drawing/2014/main" id="{B42765C6-B33E-A698-FE6D-F7489C4BB1D8}"/>
                </a:ext>
              </a:extLst>
            </p:cNvPr>
            <p:cNvSpPr/>
            <p:nvPr/>
          </p:nvSpPr>
          <p:spPr>
            <a:xfrm>
              <a:off x="4597450" y="3652763"/>
              <a:ext cx="3107829" cy="546422"/>
            </a:xfrm>
            <a:prstGeom prst="roundRect">
              <a:avLst>
                <a:gd name="adj" fmla="val 8367"/>
              </a:avLst>
            </a:prstGeom>
            <a:solidFill>
              <a:srgbClr val="FBFCFE"/>
            </a:solidFill>
            <a:ln w="9525">
              <a:solidFill>
                <a:srgbClr val="CFD2D8"/>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pic>
          <p:nvPicPr>
            <p:cNvPr id="30" name="Image 1" descr="preencoded.png">
              <a:extLst>
                <a:ext uri="{FF2B5EF4-FFF2-40B4-BE49-F238E27FC236}">
                  <a16:creationId xmlns:a16="http://schemas.microsoft.com/office/drawing/2014/main" id="{309BC887-5E3F-CB2A-80B4-B1E00BC85193}"/>
                </a:ext>
              </a:extLst>
            </p:cNvPr>
            <p:cNvPicPr>
              <a:picLocks noChangeAspect="1"/>
            </p:cNvPicPr>
            <p:nvPr/>
          </p:nvPicPr>
          <p:blipFill>
            <a:blip r:embed="rId3"/>
            <a:stretch>
              <a:fillRect/>
            </a:stretch>
          </p:blipFill>
          <p:spPr>
            <a:xfrm>
              <a:off x="4597450" y="3643238"/>
              <a:ext cx="3107829" cy="38100"/>
            </a:xfrm>
            <a:prstGeom prst="rect">
              <a:avLst/>
            </a:prstGeom>
          </p:spPr>
        </p:pic>
        <p:pic>
          <p:nvPicPr>
            <p:cNvPr id="31" name="Image 2" descr="preencoded.png">
              <a:extLst>
                <a:ext uri="{FF2B5EF4-FFF2-40B4-BE49-F238E27FC236}">
                  <a16:creationId xmlns:a16="http://schemas.microsoft.com/office/drawing/2014/main" id="{AF89E395-6124-C93C-3A32-0543477C97AE}"/>
                </a:ext>
              </a:extLst>
            </p:cNvPr>
            <p:cNvPicPr>
              <a:picLocks noChangeAspect="1"/>
            </p:cNvPicPr>
            <p:nvPr/>
          </p:nvPicPr>
          <p:blipFill>
            <a:blip r:embed="rId4"/>
            <a:stretch>
              <a:fillRect/>
            </a:stretch>
          </p:blipFill>
          <p:spPr>
            <a:xfrm>
              <a:off x="6032190" y="3533626"/>
              <a:ext cx="238348" cy="238348"/>
            </a:xfrm>
            <a:prstGeom prst="rect">
              <a:avLst/>
            </a:prstGeom>
          </p:spPr>
        </p:pic>
        <p:sp>
          <p:nvSpPr>
            <p:cNvPr id="35" name="Text 2">
              <a:extLst>
                <a:ext uri="{FF2B5EF4-FFF2-40B4-BE49-F238E27FC236}">
                  <a16:creationId xmlns:a16="http://schemas.microsoft.com/office/drawing/2014/main" id="{80261D15-5A2B-DFC6-46BA-ACFAF67AFADA}"/>
                </a:ext>
              </a:extLst>
            </p:cNvPr>
            <p:cNvSpPr/>
            <p:nvPr/>
          </p:nvSpPr>
          <p:spPr>
            <a:xfrm>
              <a:off x="6103702" y="3593232"/>
              <a:ext cx="95324" cy="119137"/>
            </a:xfrm>
            <a:prstGeom prst="rect">
              <a:avLst/>
            </a:prstGeom>
            <a:noFill/>
            <a:ln/>
          </p:spPr>
          <p:txBody>
            <a:bodyPr wrap="none" lIns="0" tIns="0" rIns="0" bIns="0"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FFFFFF"/>
                  </a:solidFill>
                  <a:effectLst/>
                  <a:uLnTx/>
                  <a:uFillTx/>
                  <a:latin typeface="Alexandria" pitchFamily="2" charset="-78"/>
                  <a:ea typeface="Alexandria Bold" pitchFamily="34" charset="-122"/>
                  <a:cs typeface="Alexandria" pitchFamily="2" charset="-78"/>
                </a:rPr>
                <a:t>1</a:t>
              </a:r>
              <a:endParaRPr kumimoji="0" lang="en-US"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36" name="Text 3">
              <a:extLst>
                <a:ext uri="{FF2B5EF4-FFF2-40B4-BE49-F238E27FC236}">
                  <a16:creationId xmlns:a16="http://schemas.microsoft.com/office/drawing/2014/main" id="{ACBFB958-EAD6-13E6-D105-C085A7264667}"/>
                </a:ext>
              </a:extLst>
            </p:cNvPr>
            <p:cNvSpPr/>
            <p:nvPr/>
          </p:nvSpPr>
          <p:spPr>
            <a:xfrm>
              <a:off x="6623075" y="3851374"/>
              <a:ext cx="993279" cy="124123"/>
            </a:xfrm>
            <a:prstGeom prst="rect">
              <a:avLst/>
            </a:prstGeom>
            <a:noFill/>
            <a:ln/>
          </p:spPr>
          <p:txBody>
            <a:bodyPr wrap="none" lIns="0" tIns="0" rIns="0" bIns="0" rtlCol="0" anchor="t"/>
            <a:lstStyle/>
            <a:p>
              <a:pPr marL="0" marR="0" lvl="0" indent="0" algn="r" defTabSz="91440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pitchFamily="2" charset="-78"/>
                  <a:ea typeface="Alexandria Bold" pitchFamily="34" charset="-122"/>
                  <a:cs typeface="Alexandria" pitchFamily="2" charset="-78"/>
                </a:rPr>
                <a:t>وصف المقرر</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37" name="Text 4">
              <a:extLst>
                <a:ext uri="{FF2B5EF4-FFF2-40B4-BE49-F238E27FC236}">
                  <a16:creationId xmlns:a16="http://schemas.microsoft.com/office/drawing/2014/main" id="{F159AAD2-365D-5010-8698-11AB15CF0904}"/>
                </a:ext>
              </a:extLst>
            </p:cNvPr>
            <p:cNvSpPr/>
            <p:nvPr/>
          </p:nvSpPr>
          <p:spPr>
            <a:xfrm>
              <a:off x="4686374" y="4006007"/>
              <a:ext cx="2929979" cy="104254"/>
            </a:xfrm>
            <a:prstGeom prst="rect">
              <a:avLst/>
            </a:prstGeom>
            <a:noFill/>
            <a:ln/>
          </p:spPr>
          <p:txBody>
            <a:bodyPr wrap="none" lIns="0" tIns="0" rIns="0" bIns="0" rtlCol="0" anchor="t"/>
            <a:lstStyle/>
            <a:p>
              <a:pPr marL="0" marR="0" lvl="0" indent="0" algn="r" defTabSz="914400" rtl="1" eaLnBrk="1" fontAlgn="auto" latinLnBrk="0" hangingPunct="1">
                <a:lnSpc>
                  <a:spcPct val="109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نظرة شاملة </a:t>
              </a:r>
              <a:r>
                <a:rPr kumimoji="0" lang="ar-SA" altLang="en-US" sz="1600" b="0" i="0" u="none" strike="noStrike" kern="0" cap="none" spc="0" normalizeH="0" baseline="0" noProof="0">
                  <a:ln>
                    <a:noFill/>
                  </a:ln>
                  <a:solidFill>
                    <a:srgbClr val="15213F"/>
                  </a:solidFill>
                  <a:effectLst/>
                  <a:uLnTx/>
                  <a:uFillTx/>
                  <a:latin typeface="Alexandria" pitchFamily="2" charset="-78"/>
                  <a:ea typeface="Alexandria" pitchFamily="34" charset="-122"/>
                  <a:cs typeface="Alexandria" pitchFamily="2" charset="-78"/>
                </a:rPr>
                <a:t>على </a:t>
              </a:r>
              <a:r>
                <a:rPr lang="ar-EG" altLang="en-US" sz="1600" kern="0">
                  <a:solidFill>
                    <a:srgbClr val="15213F"/>
                  </a:solidFill>
                  <a:latin typeface="Alexandria" pitchFamily="2" charset="-78"/>
                  <a:ea typeface="Alexandria" pitchFamily="34" charset="-122"/>
                  <a:cs typeface="Alexandria" pitchFamily="2" charset="-78"/>
                </a:rPr>
                <a:t>ال</a:t>
              </a:r>
              <a:r>
                <a:rPr kumimoji="0" lang="ar-SA" altLang="en-US" sz="1600" b="0" i="0" u="none" strike="noStrike" kern="0" cap="none" spc="0" normalizeH="0" baseline="0" noProof="0">
                  <a:ln>
                    <a:noFill/>
                  </a:ln>
                  <a:solidFill>
                    <a:srgbClr val="15213F"/>
                  </a:solidFill>
                  <a:effectLst/>
                  <a:uLnTx/>
                  <a:uFillTx/>
                  <a:latin typeface="Alexandria" pitchFamily="2" charset="-78"/>
                  <a:ea typeface="Alexandria" pitchFamily="34" charset="-122"/>
                  <a:cs typeface="Alexandria" pitchFamily="2" charset="-78"/>
                </a:rPr>
                <a:t>مساق وما يتضمنه</a:t>
              </a:r>
              <a:r>
                <a:rPr kumimoji="0" lang="ar-EG" altLang="en-US" sz="1600" b="0" i="0" u="none" strike="noStrike" kern="0" cap="none" spc="0" normalizeH="0" baseline="0" noProof="0">
                  <a:ln>
                    <a:noFill/>
                  </a:ln>
                  <a:solidFill>
                    <a:srgbClr val="15213F"/>
                  </a:solidFill>
                  <a:effectLst/>
                  <a:uLnTx/>
                  <a:uFillTx/>
                  <a:latin typeface="Alexandria" pitchFamily="2" charset="-78"/>
                  <a:ea typeface="Alexandria" pitchFamily="34" charset="-122"/>
                  <a:cs typeface="Alexandria" pitchFamily="2" charset="-78"/>
                </a:rPr>
                <a:t> من موضوعات</a:t>
              </a:r>
              <a:r>
                <a:rPr kumimoji="0" lang="ar-SA" altLang="en-US" sz="1600" b="0" i="0" u="none" strike="noStrike" kern="0" cap="none" spc="0" normalizeH="0" baseline="0" noProof="0">
                  <a:ln>
                    <a:noFill/>
                  </a:ln>
                  <a:solidFill>
                    <a:srgbClr val="15213F"/>
                  </a:solidFill>
                  <a:effectLst/>
                  <a:uLnTx/>
                  <a:uFillTx/>
                  <a:latin typeface="Alexandria" pitchFamily="2" charset="-78"/>
                  <a:ea typeface="Alexandria" pitchFamily="34" charset="-122"/>
                  <a:cs typeface="Alexandria" pitchFamily="2" charset="-78"/>
                </a:rPr>
                <a:t>.</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38" name="Shape 5">
              <a:extLst>
                <a:ext uri="{FF2B5EF4-FFF2-40B4-BE49-F238E27FC236}">
                  <a16:creationId xmlns:a16="http://schemas.microsoft.com/office/drawing/2014/main" id="{E892B4AE-B9DE-59C9-CBC7-EAA0DD5B21FC}"/>
                </a:ext>
              </a:extLst>
            </p:cNvPr>
            <p:cNvSpPr/>
            <p:nvPr/>
          </p:nvSpPr>
          <p:spPr>
            <a:xfrm>
              <a:off x="1132402" y="3652763"/>
              <a:ext cx="3414149" cy="546422"/>
            </a:xfrm>
            <a:prstGeom prst="roundRect">
              <a:avLst>
                <a:gd name="adj" fmla="val 8367"/>
              </a:avLst>
            </a:prstGeom>
            <a:solidFill>
              <a:srgbClr val="FBFCFE"/>
            </a:solidFill>
            <a:ln w="9525">
              <a:solidFill>
                <a:srgbClr val="CFD2D8"/>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pic>
          <p:nvPicPr>
            <p:cNvPr id="39" name="Image 3" descr="preencoded.png">
              <a:extLst>
                <a:ext uri="{FF2B5EF4-FFF2-40B4-BE49-F238E27FC236}">
                  <a16:creationId xmlns:a16="http://schemas.microsoft.com/office/drawing/2014/main" id="{AB6D096F-9583-9303-6A1D-F7E5A2461B76}"/>
                </a:ext>
              </a:extLst>
            </p:cNvPr>
            <p:cNvPicPr>
              <a:picLocks noChangeAspect="1"/>
            </p:cNvPicPr>
            <p:nvPr/>
          </p:nvPicPr>
          <p:blipFill>
            <a:blip r:embed="rId3"/>
            <a:stretch>
              <a:fillRect/>
            </a:stretch>
          </p:blipFill>
          <p:spPr>
            <a:xfrm>
              <a:off x="1438721" y="3643238"/>
              <a:ext cx="3107829" cy="38100"/>
            </a:xfrm>
            <a:prstGeom prst="rect">
              <a:avLst/>
            </a:prstGeom>
          </p:spPr>
        </p:pic>
        <p:pic>
          <p:nvPicPr>
            <p:cNvPr id="40" name="Image 4" descr="preencoded.png">
              <a:extLst>
                <a:ext uri="{FF2B5EF4-FFF2-40B4-BE49-F238E27FC236}">
                  <a16:creationId xmlns:a16="http://schemas.microsoft.com/office/drawing/2014/main" id="{98D7D884-C3A0-36D4-B98F-67428A26E772}"/>
                </a:ext>
              </a:extLst>
            </p:cNvPr>
            <p:cNvPicPr>
              <a:picLocks noChangeAspect="1"/>
            </p:cNvPicPr>
            <p:nvPr/>
          </p:nvPicPr>
          <p:blipFill>
            <a:blip r:embed="rId4"/>
            <a:stretch>
              <a:fillRect/>
            </a:stretch>
          </p:blipFill>
          <p:spPr>
            <a:xfrm>
              <a:off x="2873462" y="3533626"/>
              <a:ext cx="238348" cy="238348"/>
            </a:xfrm>
            <a:prstGeom prst="rect">
              <a:avLst/>
            </a:prstGeom>
          </p:spPr>
        </p:pic>
        <p:sp>
          <p:nvSpPr>
            <p:cNvPr id="41" name="Text 6">
              <a:extLst>
                <a:ext uri="{FF2B5EF4-FFF2-40B4-BE49-F238E27FC236}">
                  <a16:creationId xmlns:a16="http://schemas.microsoft.com/office/drawing/2014/main" id="{BC9C3738-3E34-EC79-7CF5-C19739EDC60D}"/>
                </a:ext>
              </a:extLst>
            </p:cNvPr>
            <p:cNvSpPr/>
            <p:nvPr/>
          </p:nvSpPr>
          <p:spPr>
            <a:xfrm>
              <a:off x="2944974" y="3593232"/>
              <a:ext cx="95324" cy="119137"/>
            </a:xfrm>
            <a:prstGeom prst="rect">
              <a:avLst/>
            </a:prstGeom>
            <a:noFill/>
            <a:ln/>
          </p:spPr>
          <p:txBody>
            <a:bodyPr wrap="none" lIns="0" tIns="0" rIns="0" bIns="0"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FFFFFF"/>
                  </a:solidFill>
                  <a:effectLst/>
                  <a:uLnTx/>
                  <a:uFillTx/>
                  <a:latin typeface="Alexandria" pitchFamily="2" charset="-78"/>
                  <a:ea typeface="Alexandria Bold" pitchFamily="34" charset="-122"/>
                  <a:cs typeface="Alexandria" pitchFamily="2" charset="-78"/>
                </a:rPr>
                <a:t>2</a:t>
              </a:r>
              <a:endParaRPr kumimoji="0" lang="en-US"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2" name="Text 7">
              <a:extLst>
                <a:ext uri="{FF2B5EF4-FFF2-40B4-BE49-F238E27FC236}">
                  <a16:creationId xmlns:a16="http://schemas.microsoft.com/office/drawing/2014/main" id="{178DE759-4A55-9245-591C-9A96EE4BA060}"/>
                </a:ext>
              </a:extLst>
            </p:cNvPr>
            <p:cNvSpPr/>
            <p:nvPr/>
          </p:nvSpPr>
          <p:spPr>
            <a:xfrm>
              <a:off x="3464347" y="3851374"/>
              <a:ext cx="993279" cy="124123"/>
            </a:xfrm>
            <a:prstGeom prst="rect">
              <a:avLst/>
            </a:prstGeom>
            <a:noFill/>
            <a:ln/>
          </p:spPr>
          <p:txBody>
            <a:bodyPr wrap="none" lIns="0" tIns="0" rIns="0" bIns="0" rtlCol="0" anchor="t"/>
            <a:lstStyle/>
            <a:p>
              <a:pPr marL="0" marR="0" lvl="0" indent="0" algn="r" defTabSz="91440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pitchFamily="2" charset="-78"/>
                  <a:ea typeface="Alexandria Bold" pitchFamily="34" charset="-122"/>
                  <a:cs typeface="Alexandria" pitchFamily="2" charset="-78"/>
                </a:rPr>
                <a:t>أهداف المقرر</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3" name="Text 8">
              <a:extLst>
                <a:ext uri="{FF2B5EF4-FFF2-40B4-BE49-F238E27FC236}">
                  <a16:creationId xmlns:a16="http://schemas.microsoft.com/office/drawing/2014/main" id="{46E47523-D1AE-B704-8200-C12987C2AD5D}"/>
                </a:ext>
              </a:extLst>
            </p:cNvPr>
            <p:cNvSpPr/>
            <p:nvPr/>
          </p:nvSpPr>
          <p:spPr>
            <a:xfrm>
              <a:off x="1527646" y="4006007"/>
              <a:ext cx="2929979" cy="104254"/>
            </a:xfrm>
            <a:prstGeom prst="rect">
              <a:avLst/>
            </a:prstGeom>
            <a:noFill/>
            <a:ln/>
          </p:spPr>
          <p:txBody>
            <a:bodyPr wrap="none" lIns="0" tIns="0" rIns="0" bIns="0" rtlCol="0" anchor="t"/>
            <a:lstStyle/>
            <a:p>
              <a:pPr marL="0" marR="0" lvl="0" indent="0" algn="r" defTabSz="914400" rtl="1" eaLnBrk="1" fontAlgn="auto" latinLnBrk="0" hangingPunct="1">
                <a:lnSpc>
                  <a:spcPct val="109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نتائج التعلم المستهدفة والكفايات المراد تنميتها.</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4" name="Shape 9">
              <a:extLst>
                <a:ext uri="{FF2B5EF4-FFF2-40B4-BE49-F238E27FC236}">
                  <a16:creationId xmlns:a16="http://schemas.microsoft.com/office/drawing/2014/main" id="{1AD62CB4-893A-2089-BABD-621D35EBFDAB}"/>
                </a:ext>
              </a:extLst>
            </p:cNvPr>
            <p:cNvSpPr/>
            <p:nvPr/>
          </p:nvSpPr>
          <p:spPr>
            <a:xfrm>
              <a:off x="4597450" y="4369222"/>
              <a:ext cx="3107829" cy="546422"/>
            </a:xfrm>
            <a:prstGeom prst="roundRect">
              <a:avLst>
                <a:gd name="adj" fmla="val 8367"/>
              </a:avLst>
            </a:prstGeom>
            <a:solidFill>
              <a:srgbClr val="FBFCFE"/>
            </a:solidFill>
            <a:ln w="9525">
              <a:solidFill>
                <a:srgbClr val="CFD2D8"/>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pic>
          <p:nvPicPr>
            <p:cNvPr id="45" name="Image 5" descr="preencoded.png">
              <a:extLst>
                <a:ext uri="{FF2B5EF4-FFF2-40B4-BE49-F238E27FC236}">
                  <a16:creationId xmlns:a16="http://schemas.microsoft.com/office/drawing/2014/main" id="{FA988BAA-19F9-F655-DC24-88F593942985}"/>
                </a:ext>
              </a:extLst>
            </p:cNvPr>
            <p:cNvPicPr>
              <a:picLocks noChangeAspect="1"/>
            </p:cNvPicPr>
            <p:nvPr/>
          </p:nvPicPr>
          <p:blipFill>
            <a:blip r:embed="rId3"/>
            <a:stretch>
              <a:fillRect/>
            </a:stretch>
          </p:blipFill>
          <p:spPr>
            <a:xfrm>
              <a:off x="4597450" y="4359697"/>
              <a:ext cx="3107829" cy="38100"/>
            </a:xfrm>
            <a:prstGeom prst="rect">
              <a:avLst/>
            </a:prstGeom>
          </p:spPr>
        </p:pic>
        <p:pic>
          <p:nvPicPr>
            <p:cNvPr id="46" name="Image 6" descr="preencoded.png">
              <a:extLst>
                <a:ext uri="{FF2B5EF4-FFF2-40B4-BE49-F238E27FC236}">
                  <a16:creationId xmlns:a16="http://schemas.microsoft.com/office/drawing/2014/main" id="{F6442B4A-A641-E427-90D3-0CAB624F2305}"/>
                </a:ext>
              </a:extLst>
            </p:cNvPr>
            <p:cNvPicPr>
              <a:picLocks noChangeAspect="1"/>
            </p:cNvPicPr>
            <p:nvPr/>
          </p:nvPicPr>
          <p:blipFill>
            <a:blip r:embed="rId4"/>
            <a:stretch>
              <a:fillRect/>
            </a:stretch>
          </p:blipFill>
          <p:spPr>
            <a:xfrm>
              <a:off x="6032190" y="4250085"/>
              <a:ext cx="238348" cy="238348"/>
            </a:xfrm>
            <a:prstGeom prst="rect">
              <a:avLst/>
            </a:prstGeom>
          </p:spPr>
        </p:pic>
        <p:sp>
          <p:nvSpPr>
            <p:cNvPr id="47" name="Text 10">
              <a:extLst>
                <a:ext uri="{FF2B5EF4-FFF2-40B4-BE49-F238E27FC236}">
                  <a16:creationId xmlns:a16="http://schemas.microsoft.com/office/drawing/2014/main" id="{9B2C4329-45A8-5FE6-00D1-392F84085E33}"/>
                </a:ext>
              </a:extLst>
            </p:cNvPr>
            <p:cNvSpPr/>
            <p:nvPr/>
          </p:nvSpPr>
          <p:spPr>
            <a:xfrm>
              <a:off x="6103702" y="4309690"/>
              <a:ext cx="95324" cy="119137"/>
            </a:xfrm>
            <a:prstGeom prst="rect">
              <a:avLst/>
            </a:prstGeom>
            <a:noFill/>
            <a:ln/>
          </p:spPr>
          <p:txBody>
            <a:bodyPr wrap="none" lIns="0" tIns="0" rIns="0" bIns="0"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FFFFFF"/>
                  </a:solidFill>
                  <a:effectLst/>
                  <a:uLnTx/>
                  <a:uFillTx/>
                  <a:latin typeface="Alexandria" pitchFamily="2" charset="-78"/>
                  <a:ea typeface="Alexandria Bold" pitchFamily="34" charset="-122"/>
                  <a:cs typeface="Alexandria" pitchFamily="2" charset="-78"/>
                </a:rPr>
                <a:t>3</a:t>
              </a:r>
              <a:endParaRPr kumimoji="0" lang="en-US"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8" name="Text 11">
              <a:extLst>
                <a:ext uri="{FF2B5EF4-FFF2-40B4-BE49-F238E27FC236}">
                  <a16:creationId xmlns:a16="http://schemas.microsoft.com/office/drawing/2014/main" id="{F6572194-3959-7A91-B29A-01BAFF651EC3}"/>
                </a:ext>
              </a:extLst>
            </p:cNvPr>
            <p:cNvSpPr/>
            <p:nvPr/>
          </p:nvSpPr>
          <p:spPr>
            <a:xfrm>
              <a:off x="6623075" y="4567833"/>
              <a:ext cx="993279" cy="124123"/>
            </a:xfrm>
            <a:prstGeom prst="rect">
              <a:avLst/>
            </a:prstGeom>
            <a:noFill/>
            <a:ln/>
          </p:spPr>
          <p:txBody>
            <a:bodyPr wrap="none" lIns="0" tIns="0" rIns="0" bIns="0" rtlCol="0" anchor="t"/>
            <a:lstStyle/>
            <a:p>
              <a:pPr marL="0" marR="0" lvl="0" indent="0" algn="r" defTabSz="91440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pitchFamily="2" charset="-78"/>
                  <a:ea typeface="Alexandria Bold" pitchFamily="34" charset="-122"/>
                  <a:cs typeface="Alexandria" pitchFamily="2" charset="-78"/>
                </a:rPr>
                <a:t>محتوى المقرر</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9" name="Text 12">
              <a:extLst>
                <a:ext uri="{FF2B5EF4-FFF2-40B4-BE49-F238E27FC236}">
                  <a16:creationId xmlns:a16="http://schemas.microsoft.com/office/drawing/2014/main" id="{781280C4-999A-DB21-DBE5-3EC056F8DE57}"/>
                </a:ext>
              </a:extLst>
            </p:cNvPr>
            <p:cNvSpPr/>
            <p:nvPr/>
          </p:nvSpPr>
          <p:spPr>
            <a:xfrm>
              <a:off x="4686374" y="4722465"/>
              <a:ext cx="2929979" cy="104254"/>
            </a:xfrm>
            <a:prstGeom prst="rect">
              <a:avLst/>
            </a:prstGeom>
            <a:noFill/>
            <a:ln/>
          </p:spPr>
          <p:txBody>
            <a:bodyPr wrap="none" lIns="0" tIns="0" rIns="0" bIns="0" rtlCol="0" anchor="t"/>
            <a:lstStyle/>
            <a:p>
              <a:pPr marL="0" marR="0" lvl="0" indent="0" algn="r" defTabSz="914400" rtl="1" eaLnBrk="1" fontAlgn="auto" latinLnBrk="0" hangingPunct="1">
                <a:lnSpc>
                  <a:spcPct val="109000"/>
                </a:lnSpc>
                <a:spcBef>
                  <a:spcPts val="0"/>
                </a:spcBef>
                <a:spcAft>
                  <a:spcPts val="0"/>
                </a:spcAft>
                <a:buClrTx/>
                <a:buSzTx/>
                <a:buFontTx/>
                <a:buNone/>
                <a:tabLst/>
                <a:defRPr/>
              </a:pPr>
              <a:r>
                <a:rPr kumimoji="0" lang="ar-SA" altLang="en-US" sz="1600" b="0" i="0" u="none" strike="noStrike" kern="0" cap="none" spc="0" normalizeH="0" baseline="0" noProof="0">
                  <a:ln>
                    <a:noFill/>
                  </a:ln>
                  <a:solidFill>
                    <a:srgbClr val="15213F"/>
                  </a:solidFill>
                  <a:effectLst/>
                  <a:uLnTx/>
                  <a:uFillTx/>
                  <a:latin typeface="Alexandria" pitchFamily="2" charset="-78"/>
                  <a:ea typeface="Alexandria" pitchFamily="34" charset="-122"/>
                  <a:cs typeface="Alexandria" pitchFamily="2" charset="-78"/>
                </a:rPr>
                <a:t>موضوعات المحاضرات </a:t>
              </a: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وما تتناوله من مفاهيم.</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50" name="Shape 13">
              <a:extLst>
                <a:ext uri="{FF2B5EF4-FFF2-40B4-BE49-F238E27FC236}">
                  <a16:creationId xmlns:a16="http://schemas.microsoft.com/office/drawing/2014/main" id="{595D6F1A-98E7-DA39-587D-9797C1DC38F3}"/>
                </a:ext>
              </a:extLst>
            </p:cNvPr>
            <p:cNvSpPr/>
            <p:nvPr/>
          </p:nvSpPr>
          <p:spPr>
            <a:xfrm>
              <a:off x="1132400" y="4369222"/>
              <a:ext cx="3414150" cy="546422"/>
            </a:xfrm>
            <a:prstGeom prst="roundRect">
              <a:avLst>
                <a:gd name="adj" fmla="val 8367"/>
              </a:avLst>
            </a:prstGeom>
            <a:solidFill>
              <a:srgbClr val="FBFCFE"/>
            </a:solidFill>
            <a:ln w="9525">
              <a:solidFill>
                <a:srgbClr val="CFD2D8"/>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latin typeface="Alexandria" pitchFamily="2" charset="-78"/>
                <a:cs typeface="Alexandria" pitchFamily="2" charset="-78"/>
              </a:endParaRPr>
            </a:p>
          </p:txBody>
        </p:sp>
        <p:pic>
          <p:nvPicPr>
            <p:cNvPr id="51" name="Image 7" descr="preencoded.png">
              <a:extLst>
                <a:ext uri="{FF2B5EF4-FFF2-40B4-BE49-F238E27FC236}">
                  <a16:creationId xmlns:a16="http://schemas.microsoft.com/office/drawing/2014/main" id="{60FE764B-1999-C8DB-DE2E-3FB33F672A71}"/>
                </a:ext>
              </a:extLst>
            </p:cNvPr>
            <p:cNvPicPr>
              <a:picLocks noChangeAspect="1"/>
            </p:cNvPicPr>
            <p:nvPr/>
          </p:nvPicPr>
          <p:blipFill>
            <a:blip r:embed="rId3"/>
            <a:stretch>
              <a:fillRect/>
            </a:stretch>
          </p:blipFill>
          <p:spPr>
            <a:xfrm>
              <a:off x="1438721" y="4359697"/>
              <a:ext cx="3107829" cy="38100"/>
            </a:xfrm>
            <a:prstGeom prst="rect">
              <a:avLst/>
            </a:prstGeom>
          </p:spPr>
        </p:pic>
        <p:pic>
          <p:nvPicPr>
            <p:cNvPr id="52" name="Image 8" descr="preencoded.png">
              <a:extLst>
                <a:ext uri="{FF2B5EF4-FFF2-40B4-BE49-F238E27FC236}">
                  <a16:creationId xmlns:a16="http://schemas.microsoft.com/office/drawing/2014/main" id="{910EABA8-4D04-5897-D6F7-ABA7D3A237FA}"/>
                </a:ext>
              </a:extLst>
            </p:cNvPr>
            <p:cNvPicPr>
              <a:picLocks noChangeAspect="1"/>
            </p:cNvPicPr>
            <p:nvPr/>
          </p:nvPicPr>
          <p:blipFill>
            <a:blip r:embed="rId4"/>
            <a:stretch>
              <a:fillRect/>
            </a:stretch>
          </p:blipFill>
          <p:spPr>
            <a:xfrm>
              <a:off x="2873462" y="4250085"/>
              <a:ext cx="238348" cy="238348"/>
            </a:xfrm>
            <a:prstGeom prst="rect">
              <a:avLst/>
            </a:prstGeom>
          </p:spPr>
        </p:pic>
        <p:sp>
          <p:nvSpPr>
            <p:cNvPr id="53" name="Text 14">
              <a:extLst>
                <a:ext uri="{FF2B5EF4-FFF2-40B4-BE49-F238E27FC236}">
                  <a16:creationId xmlns:a16="http://schemas.microsoft.com/office/drawing/2014/main" id="{8257F31D-EE01-4E86-5071-6F5DF3626DF6}"/>
                </a:ext>
              </a:extLst>
            </p:cNvPr>
            <p:cNvSpPr/>
            <p:nvPr/>
          </p:nvSpPr>
          <p:spPr>
            <a:xfrm>
              <a:off x="2944974" y="4309690"/>
              <a:ext cx="95324" cy="119137"/>
            </a:xfrm>
            <a:prstGeom prst="rect">
              <a:avLst/>
            </a:prstGeom>
            <a:noFill/>
            <a:ln/>
          </p:spPr>
          <p:txBody>
            <a:bodyPr wrap="none" lIns="0" tIns="0" rIns="0" bIns="0"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FFFFFF"/>
                  </a:solidFill>
                  <a:effectLst/>
                  <a:uLnTx/>
                  <a:uFillTx/>
                  <a:latin typeface="Alexandria" pitchFamily="2" charset="-78"/>
                  <a:ea typeface="Alexandria Bold" pitchFamily="34" charset="-122"/>
                  <a:cs typeface="Alexandria" pitchFamily="2" charset="-78"/>
                </a:rPr>
                <a:t>4</a:t>
              </a:r>
              <a:endParaRPr kumimoji="0" lang="en-US"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54" name="Text 15">
              <a:extLst>
                <a:ext uri="{FF2B5EF4-FFF2-40B4-BE49-F238E27FC236}">
                  <a16:creationId xmlns:a16="http://schemas.microsoft.com/office/drawing/2014/main" id="{0D8DCFCB-B85B-8D02-9C26-C361777DCC1B}"/>
                </a:ext>
              </a:extLst>
            </p:cNvPr>
            <p:cNvSpPr/>
            <p:nvPr/>
          </p:nvSpPr>
          <p:spPr>
            <a:xfrm>
              <a:off x="2762101" y="4567833"/>
              <a:ext cx="1695524" cy="124123"/>
            </a:xfrm>
            <a:prstGeom prst="rect">
              <a:avLst/>
            </a:prstGeom>
            <a:noFill/>
            <a:ln/>
          </p:spPr>
          <p:txBody>
            <a:bodyPr wrap="none" lIns="0" tIns="0" rIns="0" bIns="0" rtlCol="0" anchor="t"/>
            <a:lstStyle/>
            <a:p>
              <a:pPr marL="0" marR="0" lvl="0" indent="0" algn="r" defTabSz="91440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pitchFamily="2" charset="-78"/>
                  <a:ea typeface="Alexandria Bold" pitchFamily="34" charset="-122"/>
                  <a:cs typeface="Alexandria" pitchFamily="2" charset="-78"/>
                </a:rPr>
                <a:t>النشاطات والاستراتيجيات التدريسية</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55" name="Text 16">
              <a:extLst>
                <a:ext uri="{FF2B5EF4-FFF2-40B4-BE49-F238E27FC236}">
                  <a16:creationId xmlns:a16="http://schemas.microsoft.com/office/drawing/2014/main" id="{2A603C08-CDC3-FE55-3A10-428170EC8FB5}"/>
                </a:ext>
              </a:extLst>
            </p:cNvPr>
            <p:cNvSpPr/>
            <p:nvPr/>
          </p:nvSpPr>
          <p:spPr>
            <a:xfrm>
              <a:off x="1527646" y="4722465"/>
              <a:ext cx="2929979" cy="104254"/>
            </a:xfrm>
            <a:prstGeom prst="rect">
              <a:avLst/>
            </a:prstGeom>
            <a:noFill/>
            <a:ln/>
          </p:spPr>
          <p:txBody>
            <a:bodyPr wrap="none" lIns="0" tIns="0" rIns="0" bIns="0" rtlCol="0" anchor="t"/>
            <a:lstStyle/>
            <a:p>
              <a:pPr marL="0" marR="0" lvl="0" indent="0" algn="r" defTabSz="914400" rtl="1" eaLnBrk="1" fontAlgn="auto" latinLnBrk="0" hangingPunct="1">
                <a:lnSpc>
                  <a:spcPct val="109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الأساليب المتبعة لتحقيق نتائج التعلم.</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grpSp>
      <p:pic>
        <p:nvPicPr>
          <p:cNvPr id="5" name="Picture Placeholder 4"/>
          <p:cNvPicPr>
            <a:picLocks noGrp="1" noChangeAspect="1"/>
          </p:cNvPicPr>
          <p:nvPr>
            <p:ph type="pic" sz="quarter" idx="10"/>
          </p:nvPr>
        </p:nvPicPr>
        <p:blipFill>
          <a:blip r:embed="rId5"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1530124" y="456022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8564137" y="2133952"/>
            <a:ext cx="3044283" cy="461665"/>
          </a:xfrm>
          <a:prstGeom prst="rect">
            <a:avLst/>
          </a:prstGeom>
          <a:noFill/>
        </p:spPr>
        <p:txBody>
          <a:bodyPr wrap="square" rtlCol="0">
            <a:spAutoFit/>
          </a:bodyPr>
          <a:lstStyle/>
          <a:p>
            <a:r>
              <a:rPr lang="ar-EG" sz="2400" b="1">
                <a:solidFill>
                  <a:srgbClr val="00B0F0"/>
                </a:solidFill>
                <a:latin typeface="Alexandria" charset="0"/>
                <a:cs typeface="Alexandria" charset="0"/>
              </a:rPr>
              <a:t>محتويات المحاضرة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34" name="TextBox 33"/>
          <p:cNvSpPr txBox="1"/>
          <p:nvPr/>
        </p:nvSpPr>
        <p:spPr>
          <a:xfrm>
            <a:off x="3571580" y="1599946"/>
            <a:ext cx="819100" cy="707886"/>
          </a:xfrm>
          <a:prstGeom prst="rect">
            <a:avLst/>
          </a:prstGeom>
          <a:noFill/>
        </p:spPr>
        <p:txBody>
          <a:bodyPr wrap="square" rtlCol="0">
            <a:spAutoFit/>
          </a:bodyPr>
          <a:lstStyle/>
          <a:p>
            <a:pPr algn="ctr"/>
            <a:r>
              <a:rPr lang="en-US" sz="4000" b="1">
                <a:solidFill>
                  <a:schemeClr val="bg1"/>
                </a:solidFill>
                <a:latin typeface="Alexandria" charset="0"/>
                <a:cs typeface="Alexandria" charset="0"/>
              </a:rPr>
              <a:t>0</a:t>
            </a:r>
          </a:p>
        </p:txBody>
      </p:sp>
      <p:pic>
        <p:nvPicPr>
          <p:cNvPr id="6"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pSp>
        <p:nvGrpSpPr>
          <p:cNvPr id="22" name="Group 21">
            <a:extLst>
              <a:ext uri="{FF2B5EF4-FFF2-40B4-BE49-F238E27FC236}">
                <a16:creationId xmlns:a16="http://schemas.microsoft.com/office/drawing/2014/main" id="{0762835E-386F-7726-D23D-8002E03F278A}"/>
              </a:ext>
            </a:extLst>
          </p:cNvPr>
          <p:cNvGrpSpPr/>
          <p:nvPr/>
        </p:nvGrpSpPr>
        <p:grpSpPr>
          <a:xfrm>
            <a:off x="9667737" y="1105823"/>
            <a:ext cx="1594842" cy="373142"/>
            <a:chOff x="12241768" y="1975723"/>
            <a:chExt cx="1594842" cy="373142"/>
          </a:xfrm>
        </p:grpSpPr>
        <p:sp>
          <p:nvSpPr>
            <p:cNvPr id="3" name="Shape 0"/>
            <p:cNvSpPr/>
            <p:nvPr/>
          </p:nvSpPr>
          <p:spPr>
            <a:xfrm>
              <a:off x="12241768" y="1975723"/>
              <a:ext cx="1594842" cy="373142"/>
            </a:xfrm>
            <a:prstGeom prst="roundRect">
              <a:avLst>
                <a:gd name="adj" fmla="val 6383"/>
              </a:avLst>
            </a:prstGeom>
            <a:solidFill>
              <a:srgbClr val="D7D6F5"/>
            </a:solidFill>
            <a:ln/>
          </p:spPr>
          <p:txBody>
            <a:bodyPr/>
            <a:lstStyle/>
            <a:p>
              <a:endParaRPr lang="en-US"/>
            </a:p>
          </p:txBody>
        </p:sp>
        <p:sp>
          <p:nvSpPr>
            <p:cNvPr id="4" name="Text 1"/>
            <p:cNvSpPr/>
            <p:nvPr/>
          </p:nvSpPr>
          <p:spPr>
            <a:xfrm>
              <a:off x="12360831" y="2035254"/>
              <a:ext cx="1356717" cy="254079"/>
            </a:xfrm>
            <a:prstGeom prst="rect">
              <a:avLst/>
            </a:prstGeom>
            <a:noFill/>
            <a:ln/>
          </p:spPr>
          <p:txBody>
            <a:bodyPr wrap="none" lIns="0" tIns="0" rIns="0" bIns="0" rtlCol="0" anchor="t"/>
            <a:lstStyle/>
            <a:p>
              <a:pPr marL="0" indent="0" algn="r" rtl="1">
                <a:lnSpc>
                  <a:spcPts val="2000"/>
                </a:lnSpc>
                <a:buNone/>
              </a:pPr>
              <a:r>
                <a:rPr lang="en-US" sz="1250" dirty="0">
                  <a:solidFill>
                    <a:srgbClr val="49495A"/>
                  </a:solidFill>
                  <a:latin typeface="Alexandria" pitchFamily="34" charset="0"/>
                  <a:ea typeface="Alexandria" pitchFamily="34" charset="-122"/>
                  <a:cs typeface="Alexandria" pitchFamily="34" charset="-120"/>
                </a:rPr>
                <a:t>المحاضرة التعريفية</a:t>
              </a:r>
              <a:endParaRPr lang="en-US" sz="1250" dirty="0"/>
            </a:p>
          </p:txBody>
        </p:sp>
      </p:grpSp>
    </p:spTree>
  </p:cSld>
  <p:clrMapOvr>
    <a:masterClrMapping/>
  </p:clrMapOvr>
  <mc:AlternateContent xmlns:mc="http://schemas.openxmlformats.org/markup-compatibility/2006" xmlns:p14="http://schemas.microsoft.com/office/powerpoint/2010/main">
    <mc:Choice Requires="p14">
      <p:transition spd="slow" p14:dur="2000" advTm="43198"/>
    </mc:Choice>
    <mc:Fallback xmlns="">
      <p:transition spd="slow" advTm="4319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67629" y="1685494"/>
            <a:ext cx="11541511" cy="4748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523786" y="1049461"/>
            <a:ext cx="5876692" cy="523220"/>
          </a:xfrm>
          <a:prstGeom prst="rect">
            <a:avLst/>
          </a:prstGeom>
          <a:noFill/>
        </p:spPr>
        <p:txBody>
          <a:bodyPr wrap="square" rtlCol="0">
            <a:spAutoFit/>
          </a:bodyPr>
          <a:lstStyle/>
          <a:p>
            <a:r>
              <a:rPr lang="ar-EG" sz="2800" b="1">
                <a:latin typeface="Alexandria" charset="0"/>
                <a:cs typeface="Alexandria" charset="0"/>
              </a:rPr>
              <a:t>وصف مقرر الاتصالات التنظيمية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ar-EG" sz="4400" b="1">
                <a:solidFill>
                  <a:schemeClr val="bg1"/>
                </a:solidFill>
                <a:latin typeface="Alexandria" charset="0"/>
                <a:cs typeface="Alexandria" charset="0"/>
              </a:rPr>
              <a:t>0</a:t>
            </a:r>
            <a:endParaRPr lang="en-US" sz="4400" b="1">
              <a:solidFill>
                <a:schemeClr val="bg1"/>
              </a:solidFill>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 1">
            <a:extLst>
              <a:ext uri="{FF2B5EF4-FFF2-40B4-BE49-F238E27FC236}">
                <a16:creationId xmlns:a16="http://schemas.microsoft.com/office/drawing/2014/main" id="{DE68062E-FF8A-499D-F150-A0BF7B5986E1}"/>
              </a:ext>
            </a:extLst>
          </p:cNvPr>
          <p:cNvSpPr/>
          <p:nvPr/>
        </p:nvSpPr>
        <p:spPr>
          <a:xfrm>
            <a:off x="4043426" y="1811262"/>
            <a:ext cx="7161784" cy="3707345"/>
          </a:xfrm>
          <a:prstGeom prst="rect">
            <a:avLst/>
          </a:prstGeom>
          <a:noFill/>
          <a:ln/>
        </p:spPr>
        <p:txBody>
          <a:bodyPr wrap="square" lIns="0" tIns="0" rIns="0" bIns="0" rtlCol="0" anchor="t">
            <a:noAutofit/>
          </a:bodyPr>
          <a:lstStyle/>
          <a:p>
            <a:pPr marL="285750" marR="0" lvl="0" indent="-285750" algn="just" defTabSz="914400" rtl="1" eaLnBrk="1" fontAlgn="auto" latinLnBrk="0" hangingPunct="1">
              <a:lnSpc>
                <a:spcPct val="150000"/>
              </a:lnSpc>
              <a:spcBef>
                <a:spcPts val="0"/>
              </a:spcBef>
              <a:spcAft>
                <a:spcPts val="1000"/>
              </a:spcAft>
              <a:buClrTx/>
              <a:buSzTx/>
              <a:buFont typeface="Wingdings" panose="05000000000000000000" pitchFamily="2" charset="2"/>
              <a:buChar char="q"/>
              <a:tabLst/>
              <a:defRPr/>
            </a:pPr>
            <a:r>
              <a:rPr kumimoji="0" lang="ar-EG"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rPr>
              <a:t>يعد </a:t>
            </a:r>
            <a:r>
              <a:rPr kumimoji="0" lang="ar-SA"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rPr>
              <a:t>مقرر الاتصالات التنظيمية</a:t>
            </a:r>
            <a:r>
              <a:rPr kumimoji="0" lang="ar-EG"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rPr>
              <a:t> واحد من المقررات التي تستهدف</a:t>
            </a:r>
            <a:r>
              <a:rPr kumimoji="0" lang="ar-SA"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rPr>
              <a:t> إلى إكساب الدارسين المعارف والمهارات والاتجاهات الأساسية المرتبطة بفهم الاتصال داخل المؤسسات والمنظمات، وتحليل مساراته، وتوظيفه في دعم العلاقات العامة، وبناء السمعة، وتحسين الصورة الذهنية، وإدارة العلاقة مع الجمهور الداخلي والخارجي.</a:t>
            </a:r>
            <a:endParaRPr kumimoji="0" lang="en-US"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endParaRPr>
          </a:p>
          <a:p>
            <a:pPr marL="285750" marR="0" lvl="0" indent="-285750" algn="just" defTabSz="914400" rtl="1" eaLnBrk="1" fontAlgn="auto" latinLnBrk="0" hangingPunct="1">
              <a:lnSpc>
                <a:spcPct val="150000"/>
              </a:lnSpc>
              <a:spcBef>
                <a:spcPts val="0"/>
              </a:spcBef>
              <a:spcAft>
                <a:spcPts val="1000"/>
              </a:spcAft>
              <a:buClrTx/>
              <a:buSzTx/>
              <a:buFont typeface="Wingdings" panose="05000000000000000000" pitchFamily="2" charset="2"/>
              <a:buChar char="q"/>
              <a:tabLst/>
              <a:defRPr/>
            </a:pPr>
            <a:r>
              <a:rPr kumimoji="0" lang="ar-SA"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rPr>
              <a:t>ويتناول المقرر مفهوم الاتصال بصفة عامة، والاتصال التنظيمي بصفة خاصة، وأهدافه، ومكوناته، ووظائفه، وأنواعه، ومبادئه، ومعوقاته، مع التركيز على تطبيقاته في بيئة العلاقات العامة الحديثة.</a:t>
            </a:r>
            <a:endParaRPr kumimoji="0" lang="en-US"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endParaRPr>
          </a:p>
          <a:p>
            <a:pPr marL="285750" marR="0" lvl="0" indent="-285750" algn="just" defTabSz="914400" rtl="1" eaLnBrk="1" fontAlgn="auto" latinLnBrk="0" hangingPunct="1">
              <a:lnSpc>
                <a:spcPct val="150000"/>
              </a:lnSpc>
              <a:spcBef>
                <a:spcPts val="0"/>
              </a:spcBef>
              <a:spcAft>
                <a:spcPts val="1000"/>
              </a:spcAft>
              <a:buClrTx/>
              <a:buSzTx/>
              <a:buFont typeface="Wingdings" panose="05000000000000000000" pitchFamily="2" charset="2"/>
              <a:buChar char="q"/>
              <a:tabLst/>
              <a:defRPr/>
            </a:pPr>
            <a:r>
              <a:rPr kumimoji="0" lang="ar-SA"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rPr>
              <a:t>كما يهتم المقرر بتدريب الدارسين على توظيف أدوات الاتصال الرقمي، والذكاء الاصطناعي، وتحليل الجمهور، وخطط النشر، وإدارة السمعة، والاتصال في الأزمات، بما يؤهلهم للتعامل مع المواقف الاتصالية الواقعية داخل المؤسسات.</a:t>
            </a:r>
            <a:endParaRPr kumimoji="0" lang="ar-SA" sz="1600" b="0" i="0" u="none" strike="noStrike" kern="0" cap="none" spc="0" normalizeH="0" baseline="0" noProof="0" dirty="0">
              <a:ln>
                <a:noFill/>
              </a:ln>
              <a:solidFill>
                <a:prstClr val="black"/>
              </a:solidFill>
              <a:effectLst/>
              <a:uLnTx/>
              <a:uFillTx/>
            </a:endParaRPr>
          </a:p>
        </p:txBody>
      </p:sp>
      <p:pic>
        <p:nvPicPr>
          <p:cNvPr id="8" name="Picture 7">
            <a:extLst>
              <a:ext uri="{FF2B5EF4-FFF2-40B4-BE49-F238E27FC236}">
                <a16:creationId xmlns:a16="http://schemas.microsoft.com/office/drawing/2014/main" id="{6145178F-1F29-C07B-FE5B-B029A30FDC7C}"/>
              </a:ext>
            </a:extLst>
          </p:cNvPr>
          <p:cNvPicPr>
            <a:picLocks noChangeAspect="1"/>
          </p:cNvPicPr>
          <p:nvPr/>
        </p:nvPicPr>
        <p:blipFill>
          <a:blip r:embed="rId3"/>
          <a:stretch>
            <a:fillRect/>
          </a:stretch>
        </p:blipFill>
        <p:spPr>
          <a:xfrm>
            <a:off x="162123" y="2750238"/>
            <a:ext cx="3656513" cy="2090049"/>
          </a:xfrm>
          <a:prstGeom prst="ellipse">
            <a:avLst/>
          </a:prstGeom>
          <a:ln>
            <a:noFill/>
          </a:ln>
          <a:effectLst>
            <a:softEdge rad="112500"/>
          </a:effectLst>
        </p:spPr>
      </p:pic>
    </p:spTree>
  </p:cSld>
  <p:clrMapOvr>
    <a:masterClrMapping/>
  </p:clrMapOvr>
  <mc:AlternateContent xmlns:mc="http://schemas.openxmlformats.org/markup-compatibility/2006" xmlns:p14="http://schemas.microsoft.com/office/powerpoint/2010/main">
    <mc:Choice Requires="p14">
      <p:transition p14:dur="10" advTm="107333"/>
    </mc:Choice>
    <mc:Fallback xmlns="">
      <p:transition advTm="10733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4E548-98BA-1631-645A-952A2DDB15D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972EDC1-DC07-8735-91E7-860269500624}"/>
              </a:ext>
            </a:extLst>
          </p:cNvPr>
          <p:cNvSpPr/>
          <p:nvPr/>
        </p:nvSpPr>
        <p:spPr>
          <a:xfrm>
            <a:off x="267629" y="1685494"/>
            <a:ext cx="11541511" cy="4748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E5C1B0E-3430-5090-76EA-FF7FC8D0E2CA}"/>
              </a:ext>
            </a:extLst>
          </p:cNvPr>
          <p:cNvSpPr txBox="1"/>
          <p:nvPr/>
        </p:nvSpPr>
        <p:spPr>
          <a:xfrm>
            <a:off x="3100039" y="1049461"/>
            <a:ext cx="6300439" cy="523220"/>
          </a:xfrm>
          <a:prstGeom prst="rect">
            <a:avLst/>
          </a:prstGeom>
          <a:noFill/>
        </p:spPr>
        <p:txBody>
          <a:bodyPr wrap="square" rtlCol="0">
            <a:spAutoFit/>
          </a:bodyPr>
          <a:lstStyle/>
          <a:p>
            <a:r>
              <a:rPr lang="ar-EG" sz="2800" b="1">
                <a:latin typeface="Alexandria" charset="0"/>
                <a:cs typeface="Alexandria" charset="0"/>
              </a:rPr>
              <a:t>أهداف تدريس المادة ونتائج تعلمها</a:t>
            </a:r>
          </a:p>
        </p:txBody>
      </p:sp>
      <p:sp>
        <p:nvSpPr>
          <p:cNvPr id="5" name="Rectangle 4">
            <a:extLst>
              <a:ext uri="{FF2B5EF4-FFF2-40B4-BE49-F238E27FC236}">
                <a16:creationId xmlns:a16="http://schemas.microsoft.com/office/drawing/2014/main" id="{7E308C2A-EE83-7012-79CF-209399F92BD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7D782F3-C212-823E-ED06-F2AA3F003177}"/>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D7012F9-D458-6BD6-3D3E-446A1DE0CC26}"/>
              </a:ext>
            </a:extLst>
          </p:cNvPr>
          <p:cNvSpPr txBox="1"/>
          <p:nvPr/>
        </p:nvSpPr>
        <p:spPr>
          <a:xfrm>
            <a:off x="1214179" y="1231789"/>
            <a:ext cx="966228" cy="768350"/>
          </a:xfrm>
          <a:prstGeom prst="rect">
            <a:avLst/>
          </a:prstGeom>
          <a:noFill/>
        </p:spPr>
        <p:txBody>
          <a:bodyPr wrap="square" rtlCol="0">
            <a:spAutoFit/>
          </a:bodyPr>
          <a:lstStyle/>
          <a:p>
            <a:pPr algn="ctr"/>
            <a:r>
              <a:rPr lang="ar-EG" sz="4400" b="1">
                <a:solidFill>
                  <a:schemeClr val="bg1"/>
                </a:solidFill>
                <a:latin typeface="Alexandria" charset="0"/>
                <a:cs typeface="Alexandria" charset="0"/>
              </a:rPr>
              <a:t>0</a:t>
            </a:r>
            <a:endParaRPr lang="en-US" sz="4400" b="1">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A53C454B-118E-E3B4-E0E1-E907A939558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 1">
            <a:extLst>
              <a:ext uri="{FF2B5EF4-FFF2-40B4-BE49-F238E27FC236}">
                <a16:creationId xmlns:a16="http://schemas.microsoft.com/office/drawing/2014/main" id="{CF520AB6-0E51-5E42-D4D0-1E5CA2E2F42C}"/>
              </a:ext>
            </a:extLst>
          </p:cNvPr>
          <p:cNvSpPr/>
          <p:nvPr/>
        </p:nvSpPr>
        <p:spPr>
          <a:xfrm>
            <a:off x="4043426" y="1811262"/>
            <a:ext cx="7161784" cy="3707345"/>
          </a:xfrm>
          <a:prstGeom prst="rect">
            <a:avLst/>
          </a:prstGeom>
          <a:noFill/>
          <a:ln/>
        </p:spPr>
        <p:txBody>
          <a:bodyPr wrap="square" lIns="0" tIns="0" rIns="0" bIns="0" rtlCol="0" anchor="t">
            <a:noAutofit/>
          </a:bodyPr>
          <a:lstStyle/>
          <a:p>
            <a:pPr marL="285750" marR="0" lvl="0" indent="-285750" algn="just" defTabSz="914400" rtl="1" eaLnBrk="1" fontAlgn="auto" latinLnBrk="0" hangingPunct="1">
              <a:lnSpc>
                <a:spcPct val="150000"/>
              </a:lnSpc>
              <a:spcBef>
                <a:spcPts val="0"/>
              </a:spcBef>
              <a:spcAft>
                <a:spcPts val="1000"/>
              </a:spcAft>
              <a:buClrTx/>
              <a:buSzTx/>
              <a:buFont typeface="Wingdings" panose="05000000000000000000" pitchFamily="2" charset="2"/>
              <a:buChar char="q"/>
              <a:tabLst/>
              <a:defRPr/>
            </a:pPr>
            <a:endParaRPr kumimoji="0" lang="ar-SA" sz="1600" b="0" i="0" u="none" strike="noStrike" kern="0" cap="none" spc="0" normalizeH="0" baseline="0" noProof="0" dirty="0">
              <a:ln>
                <a:noFill/>
              </a:ln>
              <a:solidFill>
                <a:prstClr val="black"/>
              </a:solidFill>
              <a:effectLst/>
              <a:uLnTx/>
              <a:uFillTx/>
            </a:endParaRPr>
          </a:p>
        </p:txBody>
      </p:sp>
      <p:grpSp>
        <p:nvGrpSpPr>
          <p:cNvPr id="19" name="Group 18">
            <a:extLst>
              <a:ext uri="{FF2B5EF4-FFF2-40B4-BE49-F238E27FC236}">
                <a16:creationId xmlns:a16="http://schemas.microsoft.com/office/drawing/2014/main" id="{6494BD0F-DE30-707C-64C0-F679E22477EF}"/>
              </a:ext>
            </a:extLst>
          </p:cNvPr>
          <p:cNvGrpSpPr/>
          <p:nvPr/>
        </p:nvGrpSpPr>
        <p:grpSpPr>
          <a:xfrm>
            <a:off x="657922" y="2095403"/>
            <a:ext cx="10876222" cy="1461835"/>
            <a:chOff x="496119" y="2360786"/>
            <a:chExt cx="8105254" cy="1057498"/>
          </a:xfrm>
        </p:grpSpPr>
        <p:pic>
          <p:nvPicPr>
            <p:cNvPr id="20" name="Image 0" descr="preencoded.png">
              <a:extLst>
                <a:ext uri="{FF2B5EF4-FFF2-40B4-BE49-F238E27FC236}">
                  <a16:creationId xmlns:a16="http://schemas.microsoft.com/office/drawing/2014/main" id="{4AF36739-BDCD-0276-CFF2-70DB81D0546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15338" y="2364581"/>
              <a:ext cx="186035" cy="186035"/>
            </a:xfrm>
            <a:prstGeom prst="rect">
              <a:avLst/>
            </a:prstGeom>
          </p:spPr>
        </p:pic>
        <p:sp>
          <p:nvSpPr>
            <p:cNvPr id="21" name="Text 1">
              <a:extLst>
                <a:ext uri="{FF2B5EF4-FFF2-40B4-BE49-F238E27FC236}">
                  <a16:creationId xmlns:a16="http://schemas.microsoft.com/office/drawing/2014/main" id="{5AD8F01B-9FAE-B54B-3547-C6371998AE0A}"/>
                </a:ext>
              </a:extLst>
            </p:cNvPr>
            <p:cNvSpPr/>
            <p:nvPr/>
          </p:nvSpPr>
          <p:spPr>
            <a:xfrm>
              <a:off x="6512942" y="2360786"/>
              <a:ext cx="1731913" cy="193849"/>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pitchFamily="2" charset="-78"/>
                  <a:ea typeface="Alexandria Bold" pitchFamily="34" charset="-122"/>
                  <a:cs typeface="Alexandria" pitchFamily="2" charset="-78"/>
                </a:rPr>
                <a:t>تطوير القدرات التحليلية</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22" name="Text 2">
              <a:extLst>
                <a:ext uri="{FF2B5EF4-FFF2-40B4-BE49-F238E27FC236}">
                  <a16:creationId xmlns:a16="http://schemas.microsoft.com/office/drawing/2014/main" id="{251A5DD6-AA30-3760-BE46-34657295D8BE}"/>
                </a:ext>
              </a:extLst>
            </p:cNvPr>
            <p:cNvSpPr/>
            <p:nvPr/>
          </p:nvSpPr>
          <p:spPr>
            <a:xfrm>
              <a:off x="6034013" y="2629049"/>
              <a:ext cx="2210842" cy="595387"/>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تنمية مهارات التحليل والتركيب والاستقراء والاستنتاج والتطبيق والتقويم والنقد في مجال الاتصال التنظيمي.</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23" name="Image 1" descr="preencoded.png">
              <a:extLst>
                <a:ext uri="{FF2B5EF4-FFF2-40B4-BE49-F238E27FC236}">
                  <a16:creationId xmlns:a16="http://schemas.microsoft.com/office/drawing/2014/main" id="{04027846-79F8-75E6-65F4-9BE72AA320F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646465" y="2364581"/>
              <a:ext cx="186035" cy="186035"/>
            </a:xfrm>
            <a:prstGeom prst="rect">
              <a:avLst/>
            </a:prstGeom>
          </p:spPr>
        </p:pic>
        <p:sp>
          <p:nvSpPr>
            <p:cNvPr id="24" name="Text 3">
              <a:extLst>
                <a:ext uri="{FF2B5EF4-FFF2-40B4-BE49-F238E27FC236}">
                  <a16:creationId xmlns:a16="http://schemas.microsoft.com/office/drawing/2014/main" id="{C464AC59-7674-4B13-322B-E41F78458B79}"/>
                </a:ext>
              </a:extLst>
            </p:cNvPr>
            <p:cNvSpPr/>
            <p:nvPr/>
          </p:nvSpPr>
          <p:spPr>
            <a:xfrm>
              <a:off x="3293790" y="2360786"/>
              <a:ext cx="2182192" cy="193849"/>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pitchFamily="2" charset="-78"/>
                  <a:ea typeface="Alexandria Bold" pitchFamily="34" charset="-122"/>
                  <a:cs typeface="Alexandria" pitchFamily="2" charset="-78"/>
                </a:rPr>
                <a:t>المعرفة بالمفاهيم الأساسية</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26" name="Text 4">
              <a:extLst>
                <a:ext uri="{FF2B5EF4-FFF2-40B4-BE49-F238E27FC236}">
                  <a16:creationId xmlns:a16="http://schemas.microsoft.com/office/drawing/2014/main" id="{01E63A3B-D0B3-9CC4-DE64-2827EAED63ED}"/>
                </a:ext>
              </a:extLst>
            </p:cNvPr>
            <p:cNvSpPr/>
            <p:nvPr/>
          </p:nvSpPr>
          <p:spPr>
            <a:xfrm>
              <a:off x="3265066" y="2629049"/>
              <a:ext cx="2210916" cy="595387"/>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إظهار المعرفة الكافية بكافة المفاهيم وثيقة الصلة بالاتصال التنظيمي وأهدافه ومبادئه ووظائفه.</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27" name="Image 2" descr="preencoded.png">
              <a:extLst>
                <a:ext uri="{FF2B5EF4-FFF2-40B4-BE49-F238E27FC236}">
                  <a16:creationId xmlns:a16="http://schemas.microsoft.com/office/drawing/2014/main" id="{7EBBF03D-E5A4-2680-9BB7-3B64A1D62F8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877517" y="2364581"/>
              <a:ext cx="186035" cy="186035"/>
            </a:xfrm>
            <a:prstGeom prst="rect">
              <a:avLst/>
            </a:prstGeom>
          </p:spPr>
        </p:pic>
        <p:sp>
          <p:nvSpPr>
            <p:cNvPr id="28" name="Text 5">
              <a:extLst>
                <a:ext uri="{FF2B5EF4-FFF2-40B4-BE49-F238E27FC236}">
                  <a16:creationId xmlns:a16="http://schemas.microsoft.com/office/drawing/2014/main" id="{2501DE36-C438-7737-DEA0-7733DFB99F23}"/>
                </a:ext>
              </a:extLst>
            </p:cNvPr>
            <p:cNvSpPr/>
            <p:nvPr/>
          </p:nvSpPr>
          <p:spPr>
            <a:xfrm>
              <a:off x="496119" y="2360786"/>
              <a:ext cx="2210916" cy="387697"/>
            </a:xfrm>
            <a:prstGeom prst="rect">
              <a:avLst/>
            </a:prstGeom>
            <a:noFill/>
            <a:ln/>
          </p:spPr>
          <p:txBody>
            <a:bodyPr wrap="square" lIns="0" tIns="0" rIns="0" bIns="0" rtlCol="0" anchor="t">
              <a:normAutofit/>
            </a:bodyPr>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EG" altLang="en-US" sz="1600" b="1" i="0" u="none" strike="noStrike" kern="0" cap="none" spc="0" normalizeH="0" baseline="0" noProof="0">
                  <a:ln>
                    <a:noFill/>
                  </a:ln>
                  <a:solidFill>
                    <a:srgbClr val="15213F"/>
                  </a:solidFill>
                  <a:effectLst/>
                  <a:uLnTx/>
                  <a:uFillTx/>
                  <a:latin typeface="Alexandria" pitchFamily="2" charset="-78"/>
                  <a:ea typeface="Alexandria Bold" pitchFamily="34" charset="-122"/>
                  <a:cs typeface="Alexandria" pitchFamily="2" charset="-78"/>
                </a:rPr>
                <a:t>الخصائص </a:t>
              </a:r>
              <a:r>
                <a:rPr kumimoji="0" lang="ar-SA" altLang="en-US" sz="1600" b="1" i="0" u="none" strike="noStrike" kern="0" cap="none" spc="0" normalizeH="0" baseline="0" noProof="0">
                  <a:ln>
                    <a:noFill/>
                  </a:ln>
                  <a:solidFill>
                    <a:srgbClr val="15213F"/>
                  </a:solidFill>
                  <a:effectLst/>
                  <a:uLnTx/>
                  <a:uFillTx/>
                  <a:latin typeface="Alexandria" pitchFamily="2" charset="-78"/>
                  <a:ea typeface="Alexandria Bold" pitchFamily="34" charset="-122"/>
                  <a:cs typeface="Alexandria" pitchFamily="2" charset="-78"/>
                </a:rPr>
                <a:t>والمعوقات</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29" name="Text 6">
              <a:extLst>
                <a:ext uri="{FF2B5EF4-FFF2-40B4-BE49-F238E27FC236}">
                  <a16:creationId xmlns:a16="http://schemas.microsoft.com/office/drawing/2014/main" id="{2920110B-E0CC-79AE-5DA2-820DAEF89A25}"/>
                </a:ext>
              </a:extLst>
            </p:cNvPr>
            <p:cNvSpPr/>
            <p:nvPr/>
          </p:nvSpPr>
          <p:spPr>
            <a:xfrm>
              <a:off x="496119" y="2822897"/>
              <a:ext cx="2210916" cy="595387"/>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التعرف </a:t>
              </a:r>
              <a:r>
                <a:rPr kumimoji="0" lang="ar-SA" altLang="en-US" sz="1600" b="0" i="0" u="none" strike="noStrike" kern="0" cap="none" spc="0" normalizeH="0" baseline="0" noProof="0">
                  <a:ln>
                    <a:noFill/>
                  </a:ln>
                  <a:solidFill>
                    <a:srgbClr val="15213F"/>
                  </a:solidFill>
                  <a:effectLst/>
                  <a:uLnTx/>
                  <a:uFillTx/>
                  <a:latin typeface="Alexandria" pitchFamily="2" charset="-78"/>
                  <a:ea typeface="Alexandria" pitchFamily="34" charset="-122"/>
                  <a:cs typeface="Alexandria" pitchFamily="2" charset="-78"/>
                </a:rPr>
                <a:t>على خصائص الاتصال </a:t>
              </a: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التنظيمي، ومعوقاته وأساليب التغلب عليها.</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grpSp>
      <p:grpSp>
        <p:nvGrpSpPr>
          <p:cNvPr id="40" name="Group 39">
            <a:extLst>
              <a:ext uri="{FF2B5EF4-FFF2-40B4-BE49-F238E27FC236}">
                <a16:creationId xmlns:a16="http://schemas.microsoft.com/office/drawing/2014/main" id="{ECE8C154-2DE1-E8B0-B7D4-1D0A98BA8E41}"/>
              </a:ext>
            </a:extLst>
          </p:cNvPr>
          <p:cNvGrpSpPr/>
          <p:nvPr/>
        </p:nvGrpSpPr>
        <p:grpSpPr>
          <a:xfrm>
            <a:off x="657922" y="4494629"/>
            <a:ext cx="10740583" cy="1364165"/>
            <a:chOff x="457349" y="3848844"/>
            <a:chExt cx="8186439" cy="945282"/>
          </a:xfrm>
        </p:grpSpPr>
        <p:pic>
          <p:nvPicPr>
            <p:cNvPr id="41" name="Image 1" descr="preencoded.png">
              <a:extLst>
                <a:ext uri="{FF2B5EF4-FFF2-40B4-BE49-F238E27FC236}">
                  <a16:creationId xmlns:a16="http://schemas.microsoft.com/office/drawing/2014/main" id="{9EDBFB5E-6365-51A9-C1FB-D3E2CBD5B44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72264" y="3852379"/>
              <a:ext cx="171524" cy="171524"/>
            </a:xfrm>
            <a:prstGeom prst="rect">
              <a:avLst/>
            </a:prstGeom>
          </p:spPr>
        </p:pic>
        <p:sp>
          <p:nvSpPr>
            <p:cNvPr id="42" name="Text 1">
              <a:extLst>
                <a:ext uri="{FF2B5EF4-FFF2-40B4-BE49-F238E27FC236}">
                  <a16:creationId xmlns:a16="http://schemas.microsoft.com/office/drawing/2014/main" id="{58402FB4-2FB6-C520-1502-49FB7CF81B9E}"/>
                </a:ext>
              </a:extLst>
            </p:cNvPr>
            <p:cNvSpPr/>
            <p:nvPr/>
          </p:nvSpPr>
          <p:spPr>
            <a:xfrm>
              <a:off x="6885682" y="3848844"/>
              <a:ext cx="1429420" cy="178668"/>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pitchFamily="2" charset="-78"/>
                  <a:ea typeface="Alexandria Bold" pitchFamily="34" charset="-122"/>
                  <a:cs typeface="Alexandria" pitchFamily="2" charset="-78"/>
                </a:rPr>
                <a:t>اقتراح الاستراتيجيات</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3" name="Text 2">
              <a:extLst>
                <a:ext uri="{FF2B5EF4-FFF2-40B4-BE49-F238E27FC236}">
                  <a16:creationId xmlns:a16="http://schemas.microsoft.com/office/drawing/2014/main" id="{BA7615DF-BA5B-FE45-E579-1FF825CA7CD1}"/>
                </a:ext>
              </a:extLst>
            </p:cNvPr>
            <p:cNvSpPr/>
            <p:nvPr/>
          </p:nvSpPr>
          <p:spPr>
            <a:xfrm>
              <a:off x="6031409" y="4090764"/>
              <a:ext cx="2283693" cy="527521"/>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28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تمكين الدارسين من اقتراح استراتيجيات ونماذج تتلاءم مع الاتصال التنظيمي في المنظمات المختلفة.</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44" name="Image 2" descr="preencoded.png">
              <a:extLst>
                <a:ext uri="{FF2B5EF4-FFF2-40B4-BE49-F238E27FC236}">
                  <a16:creationId xmlns:a16="http://schemas.microsoft.com/office/drawing/2014/main" id="{A61A880F-3789-BFA2-9AA0-98537BA865C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685309" y="3852379"/>
              <a:ext cx="171524" cy="171524"/>
            </a:xfrm>
            <a:prstGeom prst="rect">
              <a:avLst/>
            </a:prstGeom>
          </p:spPr>
        </p:pic>
        <p:sp>
          <p:nvSpPr>
            <p:cNvPr id="45" name="Text 3">
              <a:extLst>
                <a:ext uri="{FF2B5EF4-FFF2-40B4-BE49-F238E27FC236}">
                  <a16:creationId xmlns:a16="http://schemas.microsoft.com/office/drawing/2014/main" id="{2C8C569D-5AD3-12B3-A9CD-3C9E20A7E6DF}"/>
                </a:ext>
              </a:extLst>
            </p:cNvPr>
            <p:cNvSpPr/>
            <p:nvPr/>
          </p:nvSpPr>
          <p:spPr>
            <a:xfrm>
              <a:off x="4098727" y="3848844"/>
              <a:ext cx="1429420" cy="178668"/>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pitchFamily="2" charset="-78"/>
                  <a:ea typeface="Alexandria Bold" pitchFamily="34" charset="-122"/>
                  <a:cs typeface="Alexandria" pitchFamily="2" charset="-78"/>
                </a:rPr>
                <a:t>تحليل الجمهور</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6" name="Text 4">
              <a:extLst>
                <a:ext uri="{FF2B5EF4-FFF2-40B4-BE49-F238E27FC236}">
                  <a16:creationId xmlns:a16="http://schemas.microsoft.com/office/drawing/2014/main" id="{2421E644-E9FD-D06B-4B5B-F1297E02CAB8}"/>
                </a:ext>
              </a:extLst>
            </p:cNvPr>
            <p:cNvSpPr/>
            <p:nvPr/>
          </p:nvSpPr>
          <p:spPr>
            <a:xfrm>
              <a:off x="3244379" y="4090764"/>
              <a:ext cx="2283768" cy="703362"/>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28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القدرة على تحليل جمهور المؤسسات وفق مبادئ الاتصال التنظيمي، وتطبيق المعارف في إدارة العمليات الاتصالية مع الجمهور الداخلي والخارجي.</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47" name="Image 3" descr="preencoded.png">
              <a:extLst>
                <a:ext uri="{FF2B5EF4-FFF2-40B4-BE49-F238E27FC236}">
                  <a16:creationId xmlns:a16="http://schemas.microsoft.com/office/drawing/2014/main" id="{0469BC89-39CD-F992-8AC6-70C8F8783E4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898279" y="3852379"/>
              <a:ext cx="171524" cy="171524"/>
            </a:xfrm>
            <a:prstGeom prst="rect">
              <a:avLst/>
            </a:prstGeom>
          </p:spPr>
        </p:pic>
        <p:sp>
          <p:nvSpPr>
            <p:cNvPr id="48" name="Text 5">
              <a:extLst>
                <a:ext uri="{FF2B5EF4-FFF2-40B4-BE49-F238E27FC236}">
                  <a16:creationId xmlns:a16="http://schemas.microsoft.com/office/drawing/2014/main" id="{8D2256F6-56E1-AFA3-7296-2A06EB31B82F}"/>
                </a:ext>
              </a:extLst>
            </p:cNvPr>
            <p:cNvSpPr/>
            <p:nvPr/>
          </p:nvSpPr>
          <p:spPr>
            <a:xfrm>
              <a:off x="1144563" y="3848844"/>
              <a:ext cx="1596554" cy="178668"/>
            </a:xfrm>
            <a:prstGeom prst="rect">
              <a:avLst/>
            </a:prstGeom>
            <a:noFill/>
            <a:ln/>
          </p:spPr>
          <p:txBody>
            <a:bodyPr wrap="none" lIns="0" tIns="0" rIns="0" bIns="0" rtlCol="0" anchor="t"/>
            <a:lstStyle/>
            <a:p>
              <a:pPr marL="0" marR="0" lvl="0" indent="0" algn="just" defTabSz="91440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pitchFamily="2" charset="-78"/>
                  <a:ea typeface="Alexandria Bold" pitchFamily="34" charset="-122"/>
                  <a:cs typeface="Alexandria" pitchFamily="2" charset="-78"/>
                </a:rPr>
                <a:t>مهارات العمل الجماعي</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9" name="Text 6">
              <a:extLst>
                <a:ext uri="{FF2B5EF4-FFF2-40B4-BE49-F238E27FC236}">
                  <a16:creationId xmlns:a16="http://schemas.microsoft.com/office/drawing/2014/main" id="{E1E4697D-FB3F-75DB-AC30-711E085B5BEE}"/>
                </a:ext>
              </a:extLst>
            </p:cNvPr>
            <p:cNvSpPr/>
            <p:nvPr/>
          </p:nvSpPr>
          <p:spPr>
            <a:xfrm>
              <a:off x="457349" y="4090764"/>
              <a:ext cx="2283768" cy="527521"/>
            </a:xfrm>
            <a:prstGeom prst="rect">
              <a:avLst/>
            </a:prstGeom>
            <a:noFill/>
            <a:ln/>
          </p:spPr>
          <p:txBody>
            <a:bodyPr wrap="square" lIns="0" tIns="0" rIns="0" bIns="0" rtlCol="0" anchor="t">
              <a:noAutofit/>
            </a:bodyPr>
            <a:lstStyle/>
            <a:p>
              <a:pPr marL="0" marR="0" lvl="0" indent="0" algn="just" defTabSz="914400" rtl="1" eaLnBrk="1" fontAlgn="auto" latinLnBrk="0" hangingPunct="1">
                <a:lnSpc>
                  <a:spcPct val="128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2" charset="-78"/>
                  <a:ea typeface="Alexandria" pitchFamily="34" charset="-122"/>
                  <a:cs typeface="Alexandria" pitchFamily="2" charset="-78"/>
                </a:rPr>
                <a:t>امتلاك المهارات وثيقة الصلة بالاتصال التنظيمي وثقافة العمل الجماعي وغيرها من المفاهيم.</a:t>
              </a:r>
              <a:endParaRPr kumimoji="0" lang="ar-SA" sz="1600" b="0" i="0" u="none" strike="noStrike" kern="0" cap="none" spc="0" normalizeH="0" baseline="0" noProof="0" dirty="0">
                <a:ln>
                  <a:noFill/>
                </a:ln>
                <a:solidFill>
                  <a:prstClr val="black"/>
                </a:solidFill>
                <a:effectLst/>
                <a:uLnTx/>
                <a:uFillTx/>
                <a:latin typeface="Alexandria" pitchFamily="2" charset="-78"/>
                <a:cs typeface="Alexandria" pitchFamily="2" charset="-78"/>
              </a:endParaRPr>
            </a:p>
          </p:txBody>
        </p:sp>
      </p:grpSp>
    </p:spTree>
    <p:extLst>
      <p:ext uri="{BB962C8B-B14F-4D97-AF65-F5344CB8AC3E}">
        <p14:creationId xmlns:p14="http://schemas.microsoft.com/office/powerpoint/2010/main" val="1611076525"/>
      </p:ext>
    </p:extLst>
  </p:cSld>
  <p:clrMapOvr>
    <a:masterClrMapping/>
  </p:clrMapOvr>
  <mc:AlternateContent xmlns:mc="http://schemas.openxmlformats.org/markup-compatibility/2006" xmlns:p14="http://schemas.microsoft.com/office/powerpoint/2010/main">
    <mc:Choice Requires="p14">
      <p:transition p14:dur="10" advTm="129394"/>
    </mc:Choice>
    <mc:Fallback xmlns="">
      <p:transition advTm="12939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0528" y="1292286"/>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1647053" y="2736525"/>
            <a:ext cx="4222539" cy="1232902"/>
          </a:xfrm>
          <a:prstGeom prst="rect">
            <a:avLst/>
          </a:prstGeom>
        </p:spPr>
        <p:txBody>
          <a:bodyPr wrap="square">
            <a:spAutoFit/>
          </a:bodyPr>
          <a:lstStyle/>
          <a:p>
            <a:pPr algn="ctr">
              <a:lnSpc>
                <a:spcPct val="200000"/>
              </a:lnSpc>
            </a:pPr>
            <a:r>
              <a:rPr lang="ar-EG" sz="2000">
                <a:latin typeface="Alexandria" charset="0"/>
                <a:cs typeface="Alexandria" charset="0"/>
              </a:rPr>
              <a:t>نظرة عامة على ما يتناوله المقرر من موضوعات</a:t>
            </a:r>
            <a:endParaRPr lang="en-US" sz="2000">
              <a:latin typeface="Alexandria" charset="0"/>
              <a:cs typeface="Alexandria" charset="0"/>
            </a:endParaRPr>
          </a:p>
        </p:txBody>
      </p:sp>
      <p:sp>
        <p:nvSpPr>
          <p:cNvPr id="17" name="TextBox 16"/>
          <p:cNvSpPr txBox="1"/>
          <p:nvPr/>
        </p:nvSpPr>
        <p:spPr>
          <a:xfrm>
            <a:off x="7065864" y="3996751"/>
            <a:ext cx="2881025" cy="460375"/>
          </a:xfrm>
          <a:prstGeom prst="rect">
            <a:avLst/>
          </a:prstGeom>
          <a:noFill/>
        </p:spPr>
        <p:txBody>
          <a:bodyPr wrap="square" rtlCol="0">
            <a:spAutoFit/>
          </a:bodyPr>
          <a:lstStyle/>
          <a:p>
            <a:pPr algn="ctr"/>
            <a:r>
              <a:rPr lang="ar-EG" sz="2400" b="1">
                <a:solidFill>
                  <a:srgbClr val="00B0F0"/>
                </a:solidFill>
                <a:latin typeface="Alexandria" charset="0"/>
                <a:cs typeface="Alexandria" charset="0"/>
              </a:rPr>
              <a:t>محتوى المقرر</a:t>
            </a:r>
            <a:endParaRPr lang="en-US" sz="2400" b="1">
              <a:solidFill>
                <a:srgbClr val="00B0F0"/>
              </a:solidFill>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ar-EG" sz="3600" b="1">
                <a:solidFill>
                  <a:schemeClr val="bg1"/>
                </a:solidFill>
                <a:latin typeface="Alexandria" charset="0"/>
                <a:cs typeface="Alexandria" charset="0"/>
              </a:rPr>
              <a:t>0</a:t>
            </a:r>
            <a:endParaRPr lang="en-US" sz="3600" b="1">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2" name="Picture 11">
            <a:extLst>
              <a:ext uri="{FF2B5EF4-FFF2-40B4-BE49-F238E27FC236}">
                <a16:creationId xmlns:a16="http://schemas.microsoft.com/office/drawing/2014/main" id="{7A795DB1-6B0E-E6D4-2017-3F7780B19682}"/>
              </a:ext>
            </a:extLst>
          </p:cNvPr>
          <p:cNvPicPr>
            <a:picLocks noChangeAspect="1"/>
          </p:cNvPicPr>
          <p:nvPr/>
        </p:nvPicPr>
        <p:blipFill>
          <a:blip r:embed="rId3"/>
          <a:stretch>
            <a:fillRect/>
          </a:stretch>
        </p:blipFill>
        <p:spPr>
          <a:xfrm>
            <a:off x="7017169" y="1067032"/>
            <a:ext cx="2929719" cy="2929719"/>
          </a:xfrm>
          <a:prstGeom prst="rect">
            <a:avLst/>
          </a:prstGeom>
        </p:spPr>
      </p:pic>
    </p:spTree>
  </p:cSld>
  <p:clrMapOvr>
    <a:masterClrMapping/>
  </p:clrMapOvr>
  <p:transition spd="slow" advTm="7414">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9329553" y="952845"/>
            <a:ext cx="2769520" cy="56029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5695" y="1476065"/>
            <a:ext cx="11128917" cy="51713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0873B5FB-DC47-0E3F-A489-B9620DD1ACB7}"/>
              </a:ext>
            </a:extLst>
          </p:cNvPr>
          <p:cNvSpPr txBox="1"/>
          <p:nvPr/>
        </p:nvSpPr>
        <p:spPr>
          <a:xfrm>
            <a:off x="2889933" y="40409"/>
            <a:ext cx="6300439" cy="1312154"/>
          </a:xfrm>
          <a:prstGeom prst="rect">
            <a:avLst/>
          </a:prstGeom>
          <a:noFill/>
        </p:spPr>
        <p:txBody>
          <a:bodyPr wrap="square" rtlCol="0">
            <a:spAutoFit/>
          </a:bodyPr>
          <a:lstStyle/>
          <a:p>
            <a:pPr algn="ctr">
              <a:lnSpc>
                <a:spcPct val="150000"/>
              </a:lnSpc>
            </a:pPr>
            <a:r>
              <a:rPr lang="ar-EG" sz="2800" b="1">
                <a:latin typeface="Alexandria" charset="0"/>
                <a:cs typeface="Alexandria" charset="0"/>
              </a:rPr>
              <a:t>المحاضرة الأولى</a:t>
            </a:r>
          </a:p>
          <a:p>
            <a:pPr algn="ctr">
              <a:lnSpc>
                <a:spcPct val="150000"/>
              </a:lnSpc>
            </a:pPr>
            <a:r>
              <a:rPr lang="ar-EG" sz="2800" b="1">
                <a:latin typeface="Alexandria" charset="0"/>
                <a:cs typeface="Alexandria" charset="0"/>
              </a:rPr>
              <a:t>الاتصال التنظيمي النشأة والتطور </a:t>
            </a:r>
          </a:p>
        </p:txBody>
      </p:sp>
      <p:grpSp>
        <p:nvGrpSpPr>
          <p:cNvPr id="3" name="Group 2">
            <a:extLst>
              <a:ext uri="{FF2B5EF4-FFF2-40B4-BE49-F238E27FC236}">
                <a16:creationId xmlns:a16="http://schemas.microsoft.com/office/drawing/2014/main" id="{B8D59401-CE9B-9436-3557-A34D9201B94B}"/>
              </a:ext>
            </a:extLst>
          </p:cNvPr>
          <p:cNvGrpSpPr/>
          <p:nvPr/>
        </p:nvGrpSpPr>
        <p:grpSpPr>
          <a:xfrm>
            <a:off x="784553" y="1736456"/>
            <a:ext cx="10511199" cy="4650582"/>
            <a:chOff x="651172" y="1732557"/>
            <a:chExt cx="6317656" cy="4650582"/>
          </a:xfrm>
        </p:grpSpPr>
        <p:sp>
          <p:nvSpPr>
            <p:cNvPr id="4" name="Text 1">
              <a:extLst>
                <a:ext uri="{FF2B5EF4-FFF2-40B4-BE49-F238E27FC236}">
                  <a16:creationId xmlns:a16="http://schemas.microsoft.com/office/drawing/2014/main" id="{ED3D203D-95F7-5DDB-DABD-47B3E542840A}"/>
                </a:ext>
              </a:extLst>
            </p:cNvPr>
            <p:cNvSpPr/>
            <p:nvPr/>
          </p:nvSpPr>
          <p:spPr>
            <a:xfrm>
              <a:off x="651173" y="1732557"/>
              <a:ext cx="6317655" cy="775395"/>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2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الاتصال ليس مجرد تبادل للمعلومات، بل هو العمود الفقري لأي منظمة ناجحة. في هذه المحاضرة، نضع الأسس المفاهيمية لفهم الاتصال التنظيمي وعلاقته بالعلاقات العامة، ونستكشف كيف تحوّل هذا الحقل من ممارسات بدائية إلى منظومة رقمية متكاملة.</a:t>
              </a:r>
              <a:endParaRPr kumimoji="0" lang="ar-SA" sz="1600" b="0" i="0" u="none" strike="noStrike" kern="0" cap="none" spc="0" normalizeH="0" baseline="0" noProof="0" dirty="0">
                <a:ln>
                  <a:noFill/>
                </a:ln>
                <a:solidFill>
                  <a:prstClr val="black"/>
                </a:solidFill>
                <a:effectLst/>
                <a:uLnTx/>
                <a:uFillTx/>
              </a:endParaRPr>
            </a:p>
          </p:txBody>
        </p:sp>
        <p:sp>
          <p:nvSpPr>
            <p:cNvPr id="6" name="Shape 2">
              <a:extLst>
                <a:ext uri="{FF2B5EF4-FFF2-40B4-BE49-F238E27FC236}">
                  <a16:creationId xmlns:a16="http://schemas.microsoft.com/office/drawing/2014/main" id="{E2AD5562-E703-9443-96B0-B633E65EE940}"/>
                </a:ext>
              </a:extLst>
            </p:cNvPr>
            <p:cNvSpPr/>
            <p:nvPr/>
          </p:nvSpPr>
          <p:spPr>
            <a:xfrm>
              <a:off x="3890169" y="2688234"/>
              <a:ext cx="3078659" cy="1463972"/>
            </a:xfrm>
            <a:prstGeom prst="roundRect">
              <a:avLst>
                <a:gd name="adj" fmla="val 4671"/>
              </a:avLst>
            </a:prstGeom>
            <a:solidFill>
              <a:srgbClr val="E9ECF2"/>
            </a:solidFill>
            <a:ln w="4763">
              <a:solidFill>
                <a:srgbClr val="CFD2D8"/>
              </a:solidFill>
              <a:prstDash val="solid"/>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7" name="Text 3">
              <a:extLst>
                <a:ext uri="{FF2B5EF4-FFF2-40B4-BE49-F238E27FC236}">
                  <a16:creationId xmlns:a16="http://schemas.microsoft.com/office/drawing/2014/main" id="{D56E68B3-4C9F-1566-12BA-F3A3AB7D9BA8}"/>
                </a:ext>
              </a:extLst>
            </p:cNvPr>
            <p:cNvSpPr/>
            <p:nvPr/>
          </p:nvSpPr>
          <p:spPr>
            <a:xfrm>
              <a:off x="4764683" y="2857302"/>
              <a:ext cx="2035076" cy="254297"/>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مفهوم الاتصال</a:t>
              </a:r>
              <a:endParaRPr kumimoji="0" lang="ar-SA" sz="1600" b="0" i="0" u="none" strike="noStrike" kern="0" cap="none" spc="0" normalizeH="0" baseline="0" noProof="0" dirty="0">
                <a:ln>
                  <a:noFill/>
                </a:ln>
                <a:solidFill>
                  <a:prstClr val="black"/>
                </a:solidFill>
                <a:effectLst/>
                <a:uLnTx/>
                <a:uFillTx/>
              </a:endParaRPr>
            </a:p>
          </p:txBody>
        </p:sp>
        <p:sp>
          <p:nvSpPr>
            <p:cNvPr id="8" name="Text 4">
              <a:extLst>
                <a:ext uri="{FF2B5EF4-FFF2-40B4-BE49-F238E27FC236}">
                  <a16:creationId xmlns:a16="http://schemas.microsoft.com/office/drawing/2014/main" id="{BEB1E1FD-94F1-6C01-0A2A-A91A18A29579}"/>
                </a:ext>
              </a:extLst>
            </p:cNvPr>
            <p:cNvSpPr/>
            <p:nvPr/>
          </p:nvSpPr>
          <p:spPr>
            <a:xfrm>
              <a:off x="4059238" y="3207743"/>
              <a:ext cx="2740521" cy="775395"/>
            </a:xfrm>
            <a:prstGeom prst="rect">
              <a:avLst/>
            </a:prstGeom>
            <a:noFill/>
            <a:ln/>
          </p:spPr>
          <p:txBody>
            <a:bodyPr wrap="square" lIns="0" tIns="0" rIns="0" bIns="0" rtlCol="0" anchor="t">
              <a:normAutofit/>
            </a:bodyPr>
            <a:lstStyle/>
            <a:p>
              <a:pPr marL="0" marR="0" lvl="0" indent="0" algn="just" defTabSz="1219170" rtl="1" eaLnBrk="1" fontAlgn="auto" latinLnBrk="0" hangingPunct="1">
                <a:lnSpc>
                  <a:spcPct val="132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الاتصال العام مقابل </a:t>
              </a:r>
              <a:r>
                <a:rPr kumimoji="0" lang="ar-SA"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rPr>
                <a:t>الاتصال التنظيمي</a:t>
              </a:r>
              <a:r>
                <a:rPr kumimoji="0" lang="ar-EG"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rPr>
                <a:t>، والإعلام وأبرز نقاط الالتقاء والاختلاف بينهم.</a:t>
              </a:r>
              <a:r>
                <a:rPr kumimoji="0" lang="ar-SA" altLang="en-US" sz="1600" b="0" i="0" u="none" strike="noStrike" kern="0" cap="none" spc="0" normalizeH="0" baseline="0" noProof="0">
                  <a:ln>
                    <a:noFill/>
                  </a:ln>
                  <a:solidFill>
                    <a:srgbClr val="15213F"/>
                  </a:solidFill>
                  <a:effectLst/>
                  <a:uLnTx/>
                  <a:uFillTx/>
                  <a:latin typeface="Alexandria" pitchFamily="34" charset="0"/>
                  <a:ea typeface="Alexandria" pitchFamily="34" charset="-122"/>
                  <a:cs typeface="Alexandria" pitchFamily="34" charset="-120"/>
                </a:rPr>
                <a:t> </a:t>
              </a:r>
              <a:endParaRPr kumimoji="0" lang="ar-SA" sz="1600" b="0" i="0" u="none" strike="noStrike" kern="0" cap="none" spc="0" normalizeH="0" baseline="0" noProof="0" dirty="0">
                <a:ln>
                  <a:noFill/>
                </a:ln>
                <a:solidFill>
                  <a:prstClr val="black"/>
                </a:solidFill>
                <a:effectLst/>
                <a:uLnTx/>
                <a:uFillTx/>
              </a:endParaRPr>
            </a:p>
          </p:txBody>
        </p:sp>
        <p:sp>
          <p:nvSpPr>
            <p:cNvPr id="9" name="Shape 5">
              <a:extLst>
                <a:ext uri="{FF2B5EF4-FFF2-40B4-BE49-F238E27FC236}">
                  <a16:creationId xmlns:a16="http://schemas.microsoft.com/office/drawing/2014/main" id="{C0B51BD1-F013-E10A-E0A3-0641FE3F8AF9}"/>
                </a:ext>
              </a:extLst>
            </p:cNvPr>
            <p:cNvSpPr/>
            <p:nvPr/>
          </p:nvSpPr>
          <p:spPr>
            <a:xfrm>
              <a:off x="651172" y="2688234"/>
              <a:ext cx="3078757" cy="1463972"/>
            </a:xfrm>
            <a:prstGeom prst="roundRect">
              <a:avLst>
                <a:gd name="adj" fmla="val 4671"/>
              </a:avLst>
            </a:prstGeom>
            <a:solidFill>
              <a:srgbClr val="E9ECF2"/>
            </a:solidFill>
            <a:ln w="4763">
              <a:solidFill>
                <a:srgbClr val="CFD2D8"/>
              </a:solidFill>
              <a:prstDash val="solid"/>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0" name="Text 6">
              <a:extLst>
                <a:ext uri="{FF2B5EF4-FFF2-40B4-BE49-F238E27FC236}">
                  <a16:creationId xmlns:a16="http://schemas.microsoft.com/office/drawing/2014/main" id="{7AE41B98-04D1-AA9F-E5F3-687F32680248}"/>
                </a:ext>
              </a:extLst>
            </p:cNvPr>
            <p:cNvSpPr/>
            <p:nvPr/>
          </p:nvSpPr>
          <p:spPr>
            <a:xfrm>
              <a:off x="1525786" y="2857302"/>
              <a:ext cx="2035076" cy="254297"/>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السياق المؤسسي</a:t>
              </a:r>
              <a:endParaRPr kumimoji="0" lang="ar-SA" sz="1600" b="0" i="0" u="none" strike="noStrike" kern="0" cap="none" spc="0" normalizeH="0" baseline="0" noProof="0" dirty="0">
                <a:ln>
                  <a:noFill/>
                </a:ln>
                <a:solidFill>
                  <a:prstClr val="black"/>
                </a:solidFill>
                <a:effectLst/>
                <a:uLnTx/>
                <a:uFillTx/>
              </a:endParaRPr>
            </a:p>
          </p:txBody>
        </p:sp>
        <p:sp>
          <p:nvSpPr>
            <p:cNvPr id="11" name="Text 7">
              <a:extLst>
                <a:ext uri="{FF2B5EF4-FFF2-40B4-BE49-F238E27FC236}">
                  <a16:creationId xmlns:a16="http://schemas.microsoft.com/office/drawing/2014/main" id="{111CF971-F654-DD47-011C-715ED0551497}"/>
                </a:ext>
              </a:extLst>
            </p:cNvPr>
            <p:cNvSpPr/>
            <p:nvPr/>
          </p:nvSpPr>
          <p:spPr>
            <a:xfrm>
              <a:off x="820242" y="3207743"/>
              <a:ext cx="2740620" cy="775395"/>
            </a:xfrm>
            <a:prstGeom prst="rect">
              <a:avLst/>
            </a:prstGeom>
            <a:noFill/>
            <a:ln/>
          </p:spPr>
          <p:txBody>
            <a:bodyPr wrap="square" lIns="0" tIns="0" rIns="0" bIns="0" rtlCol="0" anchor="t">
              <a:normAutofit/>
            </a:bodyPr>
            <a:lstStyle/>
            <a:p>
              <a:pPr marL="0" marR="0" lvl="0" indent="0" algn="just" defTabSz="1219170" rtl="1" eaLnBrk="1" fontAlgn="auto" latinLnBrk="0" hangingPunct="1">
                <a:lnSpc>
                  <a:spcPct val="132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الفرق بين الاتصال التنظيمي والإداري، وعلاقته الوثيقة بممارسة العلاقات العامة</a:t>
              </a:r>
              <a:endParaRPr kumimoji="0" lang="ar-SA" sz="1600" b="0" i="0" u="none" strike="noStrike" kern="0" cap="none" spc="0" normalizeH="0" baseline="0" noProof="0" dirty="0">
                <a:ln>
                  <a:noFill/>
                </a:ln>
                <a:solidFill>
                  <a:prstClr val="black"/>
                </a:solidFill>
                <a:effectLst/>
                <a:uLnTx/>
                <a:uFillTx/>
              </a:endParaRPr>
            </a:p>
          </p:txBody>
        </p:sp>
        <p:sp>
          <p:nvSpPr>
            <p:cNvPr id="12" name="Shape 8">
              <a:extLst>
                <a:ext uri="{FF2B5EF4-FFF2-40B4-BE49-F238E27FC236}">
                  <a16:creationId xmlns:a16="http://schemas.microsoft.com/office/drawing/2014/main" id="{20B8A27D-66E4-19A9-ADD6-1C0891D2AA4A}"/>
                </a:ext>
              </a:extLst>
            </p:cNvPr>
            <p:cNvSpPr/>
            <p:nvPr/>
          </p:nvSpPr>
          <p:spPr>
            <a:xfrm>
              <a:off x="651173" y="4312444"/>
              <a:ext cx="6317655" cy="947043"/>
            </a:xfrm>
            <a:prstGeom prst="roundRect">
              <a:avLst>
                <a:gd name="adj" fmla="val 7220"/>
              </a:avLst>
            </a:prstGeom>
            <a:solidFill>
              <a:srgbClr val="E9ECF2"/>
            </a:solidFill>
            <a:ln w="4763">
              <a:solidFill>
                <a:srgbClr val="CFD2D8"/>
              </a:solidFill>
              <a:prstDash val="solid"/>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3" name="Text 9">
              <a:extLst>
                <a:ext uri="{FF2B5EF4-FFF2-40B4-BE49-F238E27FC236}">
                  <a16:creationId xmlns:a16="http://schemas.microsoft.com/office/drawing/2014/main" id="{EF0E899E-EBCE-8202-3CFF-1F219CCE8DE8}"/>
                </a:ext>
              </a:extLst>
            </p:cNvPr>
            <p:cNvSpPr/>
            <p:nvPr/>
          </p:nvSpPr>
          <p:spPr>
            <a:xfrm>
              <a:off x="4764683" y="4481513"/>
              <a:ext cx="2035076" cy="254297"/>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النشأة والتطور</a:t>
              </a:r>
              <a:endParaRPr kumimoji="0" lang="ar-SA" sz="1600" b="0" i="0" u="none" strike="noStrike" kern="0" cap="none" spc="0" normalizeH="0" baseline="0" noProof="0" dirty="0">
                <a:ln>
                  <a:noFill/>
                </a:ln>
                <a:solidFill>
                  <a:prstClr val="black"/>
                </a:solidFill>
                <a:effectLst/>
                <a:uLnTx/>
                <a:uFillTx/>
              </a:endParaRPr>
            </a:p>
          </p:txBody>
        </p:sp>
        <p:sp>
          <p:nvSpPr>
            <p:cNvPr id="14" name="Text 10">
              <a:extLst>
                <a:ext uri="{FF2B5EF4-FFF2-40B4-BE49-F238E27FC236}">
                  <a16:creationId xmlns:a16="http://schemas.microsoft.com/office/drawing/2014/main" id="{3A54BCD2-ACBE-5194-4A11-C60ABC4773A6}"/>
                </a:ext>
              </a:extLst>
            </p:cNvPr>
            <p:cNvSpPr/>
            <p:nvPr/>
          </p:nvSpPr>
          <p:spPr>
            <a:xfrm>
              <a:off x="820242" y="4831954"/>
              <a:ext cx="5979517" cy="258465"/>
            </a:xfrm>
            <a:prstGeom prst="rect">
              <a:avLst/>
            </a:prstGeom>
            <a:noFill/>
            <a:ln/>
          </p:spPr>
          <p:txBody>
            <a:bodyPr wrap="none" lIns="0" tIns="0" rIns="0" bIns="0" rtlCol="0" anchor="t"/>
            <a:lstStyle/>
            <a:p>
              <a:pPr marL="0" marR="0" lvl="0" indent="0" algn="just" defTabSz="1219170" rtl="1" eaLnBrk="1" fontAlgn="auto" latinLnBrk="0" hangingPunct="1">
                <a:lnSpc>
                  <a:spcPct val="132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تطور الاتصال التنظيمي عبر الزمن وأثر التحول الرقمي في تشكيل المؤسسات الحديثة</a:t>
              </a:r>
              <a:endParaRPr kumimoji="0" lang="ar-SA" sz="1600" b="0" i="0" u="none" strike="noStrike" kern="0" cap="none" spc="0" normalizeH="0" baseline="0" noProof="0" dirty="0">
                <a:ln>
                  <a:noFill/>
                </a:ln>
                <a:solidFill>
                  <a:prstClr val="black"/>
                </a:solidFill>
                <a:effectLst/>
                <a:uLnTx/>
                <a:uFillTx/>
              </a:endParaRPr>
            </a:p>
          </p:txBody>
        </p:sp>
        <p:sp>
          <p:nvSpPr>
            <p:cNvPr id="15" name="Shape 11">
              <a:extLst>
                <a:ext uri="{FF2B5EF4-FFF2-40B4-BE49-F238E27FC236}">
                  <a16:creationId xmlns:a16="http://schemas.microsoft.com/office/drawing/2014/main" id="{75688E18-BB07-EEAD-D2A6-331A921ADC21}"/>
                </a:ext>
              </a:extLst>
            </p:cNvPr>
            <p:cNvSpPr/>
            <p:nvPr/>
          </p:nvSpPr>
          <p:spPr>
            <a:xfrm>
              <a:off x="651173" y="5439767"/>
              <a:ext cx="6317655" cy="943372"/>
            </a:xfrm>
            <a:prstGeom prst="roundRect">
              <a:avLst>
                <a:gd name="adj" fmla="val 7249"/>
              </a:avLst>
            </a:prstGeom>
            <a:solidFill>
              <a:srgbClr val="C3CFEF"/>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pic>
          <p:nvPicPr>
            <p:cNvPr id="16" name="Image 1" descr="preencoded.png">
              <a:extLst>
                <a:ext uri="{FF2B5EF4-FFF2-40B4-BE49-F238E27FC236}">
                  <a16:creationId xmlns:a16="http://schemas.microsoft.com/office/drawing/2014/main" id="{D67DF670-EA30-C808-68F8-624685F8CDA8}"/>
                </a:ext>
              </a:extLst>
            </p:cNvPr>
            <p:cNvPicPr>
              <a:picLocks noChangeAspect="1"/>
            </p:cNvPicPr>
            <p:nvPr/>
          </p:nvPicPr>
          <p:blipFill>
            <a:blip r:embed="rId3"/>
            <a:stretch>
              <a:fillRect/>
            </a:stretch>
          </p:blipFill>
          <p:spPr>
            <a:xfrm>
              <a:off x="813893" y="5684938"/>
              <a:ext cx="203497" cy="162719"/>
            </a:xfrm>
            <a:prstGeom prst="rect">
              <a:avLst/>
            </a:prstGeom>
          </p:spPr>
        </p:pic>
        <p:sp>
          <p:nvSpPr>
            <p:cNvPr id="17" name="Text 12">
              <a:extLst>
                <a:ext uri="{FF2B5EF4-FFF2-40B4-BE49-F238E27FC236}">
                  <a16:creationId xmlns:a16="http://schemas.microsoft.com/office/drawing/2014/main" id="{3008E38F-9893-1C31-40EB-D58673E9085A}"/>
                </a:ext>
              </a:extLst>
            </p:cNvPr>
            <p:cNvSpPr/>
            <p:nvPr/>
          </p:nvSpPr>
          <p:spPr>
            <a:xfrm>
              <a:off x="1180109" y="5640686"/>
              <a:ext cx="5626001" cy="516929"/>
            </a:xfrm>
            <a:prstGeom prst="rect">
              <a:avLst/>
            </a:prstGeom>
            <a:noFill/>
            <a:ln/>
          </p:spPr>
          <p:txBody>
            <a:bodyPr wrap="square" lIns="0" tIns="0" rIns="0" bIns="0" rtlCol="0" anchor="t">
              <a:normAutofit/>
            </a:bodyPr>
            <a:lstStyle/>
            <a:p>
              <a:pPr marL="0" marR="0" lvl="0" indent="0" algn="just" defTabSz="1219170" rtl="1" eaLnBrk="1" fontAlgn="auto" latinLnBrk="0" hangingPunct="1">
                <a:lnSpc>
                  <a:spcPct val="132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a:t>
              </a:r>
              <a:r>
                <a:rPr kumimoji="0" lang="ar-SA" altLang="en-US" sz="1600" b="1"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نشاط المحاضرة:</a:t>
              </a: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عصف ذهني حول أبرز مشكلات الاتصال التي يمكن أن تحدث داخل المؤسسات</a:t>
              </a:r>
              <a:endParaRPr kumimoji="0" lang="ar-SA" sz="1600" b="0" i="0" u="none" strike="noStrike" kern="0" cap="none" spc="0" normalizeH="0" baseline="0" noProof="0" dirty="0">
                <a:ln>
                  <a:noFill/>
                </a:ln>
                <a:solidFill>
                  <a:prstClr val="black"/>
                </a:solidFill>
                <a:effectLst/>
                <a:uLnTx/>
                <a:uFillTx/>
              </a:endParaRPr>
            </a:p>
          </p:txBody>
        </p:sp>
      </p:grpSp>
    </p:spTree>
  </p:cSld>
  <p:clrMapOvr>
    <a:masterClrMapping/>
  </p:clrMapOvr>
  <mc:AlternateContent xmlns:mc="http://schemas.openxmlformats.org/markup-compatibility/2006" xmlns:p14="http://schemas.microsoft.com/office/powerpoint/2010/main">
    <mc:Choice Requires="p14">
      <p:transition spd="slow" p14:dur="2000" advTm="141494"/>
    </mc:Choice>
    <mc:Fallback xmlns="">
      <p:transition spd="slow" advTm="14149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BAC79-1E15-069E-67EB-FA76D303402C}"/>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973F0FAC-48CD-045C-1E7B-25C8C528A17A}"/>
              </a:ext>
            </a:extLst>
          </p:cNvPr>
          <p:cNvSpPr/>
          <p:nvPr/>
        </p:nvSpPr>
        <p:spPr>
          <a:xfrm>
            <a:off x="10582507" y="952845"/>
            <a:ext cx="1516566" cy="56029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5262463-7325-53A9-AE6C-5E0C0D7BA272}"/>
              </a:ext>
            </a:extLst>
          </p:cNvPr>
          <p:cNvSpPr/>
          <p:nvPr/>
        </p:nvSpPr>
        <p:spPr>
          <a:xfrm>
            <a:off x="312234" y="1155868"/>
            <a:ext cx="11529223" cy="55237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EAB5F9F3-CBB7-F9B5-C298-98B5C8AAB2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490E7C87-0554-A06D-6DBE-B8D731E05513}"/>
              </a:ext>
            </a:extLst>
          </p:cNvPr>
          <p:cNvSpPr txBox="1"/>
          <p:nvPr/>
        </p:nvSpPr>
        <p:spPr>
          <a:xfrm>
            <a:off x="2587083" y="79526"/>
            <a:ext cx="7995424" cy="954107"/>
          </a:xfrm>
          <a:prstGeom prst="rect">
            <a:avLst/>
          </a:prstGeom>
          <a:noFill/>
        </p:spPr>
        <p:txBody>
          <a:bodyPr wrap="square" rtlCol="0">
            <a:spAutoFit/>
          </a:bodyPr>
          <a:lstStyle/>
          <a:p>
            <a:pPr algn="ctr"/>
            <a:r>
              <a:rPr lang="ar-EG" sz="2800" b="1">
                <a:latin typeface="Alexandria" charset="0"/>
                <a:cs typeface="Alexandria" charset="0"/>
              </a:rPr>
              <a:t>المحاضرة الثانية</a:t>
            </a:r>
          </a:p>
          <a:p>
            <a:pPr algn="ctr"/>
            <a:r>
              <a:rPr lang="ar-EG" sz="2800" b="1">
                <a:latin typeface="Alexandria" charset="0"/>
                <a:cs typeface="Alexandria" charset="0"/>
              </a:rPr>
              <a:t>مكونات الاتصال التنظيمي وأهدافه ووظائفه </a:t>
            </a:r>
          </a:p>
        </p:txBody>
      </p:sp>
      <p:grpSp>
        <p:nvGrpSpPr>
          <p:cNvPr id="17" name="Group 16">
            <a:extLst>
              <a:ext uri="{FF2B5EF4-FFF2-40B4-BE49-F238E27FC236}">
                <a16:creationId xmlns:a16="http://schemas.microsoft.com/office/drawing/2014/main" id="{074C1654-D5C0-3221-FE61-796D37279167}"/>
              </a:ext>
            </a:extLst>
          </p:cNvPr>
          <p:cNvGrpSpPr/>
          <p:nvPr/>
        </p:nvGrpSpPr>
        <p:grpSpPr>
          <a:xfrm>
            <a:off x="557561" y="1596061"/>
            <a:ext cx="11076878" cy="2318018"/>
            <a:chOff x="2049464" y="787995"/>
            <a:chExt cx="8026797" cy="1213744"/>
          </a:xfrm>
        </p:grpSpPr>
        <p:sp>
          <p:nvSpPr>
            <p:cNvPr id="3" name="Text 1"/>
            <p:cNvSpPr/>
            <p:nvPr/>
          </p:nvSpPr>
          <p:spPr>
            <a:xfrm>
              <a:off x="2122091" y="787995"/>
              <a:ext cx="7947819" cy="259556"/>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07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لا يمكن تحسين ما لا نفهمه. تُقدّم هذه المحاضرة خريطة تفصيلية لعملية الاتصال في بيئة العمل، من المرسل إلى المستقبل، ومن الرسالة إلى التغذية الراجعة، مع استكشاف الأهداف والوظائف التي يؤدّيها الاتصال داخل المنظمات.</a:t>
              </a:r>
              <a:endParaRPr kumimoji="0" lang="ar-SA" sz="1600" b="0" i="0" u="none" strike="noStrike" kern="0" cap="none" spc="0" normalizeH="0" baseline="0" noProof="0" dirty="0">
                <a:ln>
                  <a:noFill/>
                </a:ln>
                <a:solidFill>
                  <a:prstClr val="black"/>
                </a:solidFill>
                <a:effectLst/>
                <a:uLnTx/>
                <a:uFillTx/>
              </a:endParaRPr>
            </a:p>
          </p:txBody>
        </p:sp>
        <p:sp>
          <p:nvSpPr>
            <p:cNvPr id="4" name="Shape 2"/>
            <p:cNvSpPr/>
            <p:nvPr/>
          </p:nvSpPr>
          <p:spPr>
            <a:xfrm>
              <a:off x="2049464" y="1116608"/>
              <a:ext cx="3996233" cy="885131"/>
            </a:xfrm>
            <a:prstGeom prst="roundRect">
              <a:avLst>
                <a:gd name="adj" fmla="val 8198"/>
              </a:avLst>
            </a:prstGeom>
            <a:solidFill>
              <a:srgbClr val="3257B8"/>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6" name="Text 3"/>
            <p:cNvSpPr/>
            <p:nvPr/>
          </p:nvSpPr>
          <p:spPr>
            <a:xfrm>
              <a:off x="3855443" y="1178025"/>
              <a:ext cx="1479947" cy="157460"/>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FFFFFF"/>
                  </a:solidFill>
                  <a:effectLst/>
                  <a:uLnTx/>
                  <a:uFillTx/>
                  <a:latin typeface="Alexandria Bold" pitchFamily="34" charset="0"/>
                  <a:ea typeface="Alexandria Bold" pitchFamily="34" charset="-122"/>
                  <a:cs typeface="Alexandria Bold" pitchFamily="34" charset="-120"/>
                </a:rPr>
                <a:t>عناصر الاتصال الأساسية</a:t>
              </a:r>
              <a:endParaRPr kumimoji="0" lang="ar-SA" sz="1600" b="0" i="0" u="none" strike="noStrike" kern="0" cap="none" spc="0" normalizeH="0" baseline="0" noProof="0" dirty="0">
                <a:ln>
                  <a:noFill/>
                </a:ln>
                <a:solidFill>
                  <a:prstClr val="black"/>
                </a:solidFill>
                <a:effectLst/>
                <a:uLnTx/>
                <a:uFillTx/>
              </a:endParaRPr>
            </a:p>
          </p:txBody>
        </p:sp>
        <p:sp>
          <p:nvSpPr>
            <p:cNvPr id="7" name="Text 4"/>
            <p:cNvSpPr/>
            <p:nvPr/>
          </p:nvSpPr>
          <p:spPr>
            <a:xfrm>
              <a:off x="2150170" y="1396902"/>
              <a:ext cx="3794820" cy="583407"/>
            </a:xfrm>
            <a:prstGeom prst="rect">
              <a:avLst/>
            </a:prstGeom>
            <a:noFill/>
            <a:ln/>
          </p:spPr>
          <p:txBody>
            <a:bodyPr wrap="square" lIns="0" tIns="0" rIns="0" bIns="0" rtlCol="0" anchor="t">
              <a:noAutofit/>
            </a:bodyPr>
            <a:lstStyle/>
            <a:p>
              <a:pPr marL="457189" marR="0" lvl="0" indent="-457189" algn="just" defTabSz="1219170" rtl="1" eaLnBrk="1" fontAlgn="auto" latinLnBrk="0" hangingPunct="1">
                <a:lnSpc>
                  <a:spcPct val="107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المرسل والمستقبل</a:t>
              </a:r>
              <a:endParaRPr kumimoji="0" lang="ar-SA" sz="1600" b="0" i="0" u="none" strike="noStrike" kern="0" cap="none" spc="0" normalizeH="0" baseline="0" noProof="0" dirty="0">
                <a:ln>
                  <a:noFill/>
                </a:ln>
                <a:solidFill>
                  <a:prstClr val="black"/>
                </a:solidFill>
                <a:effectLst/>
                <a:uLnTx/>
                <a:uFillTx/>
              </a:endParaRPr>
            </a:p>
            <a:p>
              <a:pPr marL="457189" marR="0" lvl="0" indent="-457189" algn="just" defTabSz="1219170" rtl="1" eaLnBrk="1" fontAlgn="auto" latinLnBrk="0" hangingPunct="1">
                <a:lnSpc>
                  <a:spcPct val="107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الرسالة والقناة</a:t>
              </a:r>
              <a:endParaRPr kumimoji="0" lang="ar-SA" sz="1600" b="0" i="0" u="none" strike="noStrike" kern="0" cap="none" spc="0" normalizeH="0" baseline="0" noProof="0" dirty="0">
                <a:ln>
                  <a:noFill/>
                </a:ln>
                <a:solidFill>
                  <a:prstClr val="black"/>
                </a:solidFill>
                <a:effectLst/>
                <a:uLnTx/>
                <a:uFillTx/>
              </a:endParaRPr>
            </a:p>
            <a:p>
              <a:pPr marL="457189" marR="0" lvl="0" indent="-457189" algn="just" defTabSz="1219170" rtl="1" eaLnBrk="1" fontAlgn="auto" latinLnBrk="0" hangingPunct="1">
                <a:lnSpc>
                  <a:spcPct val="107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التغذية الراجعة</a:t>
              </a:r>
              <a:endParaRPr kumimoji="0" lang="ar-SA" sz="1600" b="0" i="0" u="none" strike="noStrike" kern="0" cap="none" spc="0" normalizeH="0" baseline="0" noProof="0" dirty="0">
                <a:ln>
                  <a:noFill/>
                </a:ln>
                <a:solidFill>
                  <a:prstClr val="black"/>
                </a:solidFill>
                <a:effectLst/>
                <a:uLnTx/>
                <a:uFillTx/>
              </a:endParaRPr>
            </a:p>
            <a:p>
              <a:pPr marL="457189" marR="0" lvl="0" indent="-457189" algn="just" defTabSz="1219170" rtl="1" eaLnBrk="1" fontAlgn="auto" latinLnBrk="0" hangingPunct="1">
                <a:lnSpc>
                  <a:spcPct val="107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التشويش والسياق</a:t>
              </a:r>
              <a:endParaRPr kumimoji="0" lang="ar-SA" sz="1600" b="0" i="0" u="none" strike="noStrike" kern="0" cap="none" spc="0" normalizeH="0" baseline="0" noProof="0" dirty="0">
                <a:ln>
                  <a:noFill/>
                </a:ln>
                <a:solidFill>
                  <a:prstClr val="black"/>
                </a:solidFill>
                <a:effectLst/>
                <a:uLnTx/>
                <a:uFillTx/>
              </a:endParaRPr>
            </a:p>
          </p:txBody>
        </p:sp>
        <p:sp>
          <p:nvSpPr>
            <p:cNvPr id="8" name="Text 5"/>
            <p:cNvSpPr/>
            <p:nvPr/>
          </p:nvSpPr>
          <p:spPr>
            <a:xfrm>
              <a:off x="7866658" y="1178025"/>
              <a:ext cx="1600001" cy="157460"/>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3257B8"/>
                  </a:solidFill>
                  <a:effectLst/>
                  <a:uLnTx/>
                  <a:uFillTx/>
                  <a:latin typeface="Alexandria Bold" pitchFamily="34" charset="0"/>
                  <a:ea typeface="Alexandria Bold" pitchFamily="34" charset="-122"/>
                  <a:cs typeface="Alexandria Bold" pitchFamily="34" charset="-120"/>
                </a:rPr>
                <a:t>مكونات الاتصال التنظيمي</a:t>
              </a:r>
              <a:endParaRPr kumimoji="0" lang="ar-SA" sz="1600" b="0" i="0" u="none" strike="noStrike" kern="0" cap="none" spc="0" normalizeH="0" baseline="0" noProof="0" dirty="0">
                <a:ln>
                  <a:noFill/>
                </a:ln>
                <a:solidFill>
                  <a:prstClr val="black"/>
                </a:solidFill>
                <a:effectLst/>
                <a:uLnTx/>
                <a:uFillTx/>
              </a:endParaRPr>
            </a:p>
          </p:txBody>
        </p:sp>
        <p:sp>
          <p:nvSpPr>
            <p:cNvPr id="9" name="Text 6"/>
            <p:cNvSpPr/>
            <p:nvPr/>
          </p:nvSpPr>
          <p:spPr>
            <a:xfrm>
              <a:off x="6225284" y="1396902"/>
              <a:ext cx="3850977" cy="583407"/>
            </a:xfrm>
            <a:prstGeom prst="rect">
              <a:avLst/>
            </a:prstGeom>
            <a:noFill/>
            <a:ln/>
          </p:spPr>
          <p:txBody>
            <a:bodyPr wrap="square" lIns="0" tIns="0" rIns="0" bIns="0" rtlCol="0" anchor="t">
              <a:noAutofit/>
            </a:bodyPr>
            <a:lstStyle/>
            <a:p>
              <a:pPr marL="457189" marR="0" lvl="0" indent="-457189" algn="just" defTabSz="1219170" rtl="1" eaLnBrk="1" fontAlgn="auto" latinLnBrk="0" hangingPunct="1">
                <a:lnSpc>
                  <a:spcPct val="107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الأهداف والأفراد والمهمة</a:t>
              </a:r>
              <a:endParaRPr kumimoji="0" lang="ar-SA" sz="1600" b="0" i="0" u="none" strike="noStrike" kern="0" cap="none" spc="0" normalizeH="0" baseline="0" noProof="0" dirty="0">
                <a:ln>
                  <a:noFill/>
                </a:ln>
                <a:solidFill>
                  <a:prstClr val="black"/>
                </a:solidFill>
                <a:effectLst/>
                <a:uLnTx/>
                <a:uFillTx/>
              </a:endParaRPr>
            </a:p>
            <a:p>
              <a:pPr marL="457189" marR="0" lvl="0" indent="-457189" algn="just" defTabSz="1219170" rtl="1" eaLnBrk="1" fontAlgn="auto" latinLnBrk="0" hangingPunct="1">
                <a:lnSpc>
                  <a:spcPct val="107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الوسائل التكنولوجية</a:t>
              </a:r>
              <a:endParaRPr kumimoji="0" lang="ar-SA" sz="1600" b="0" i="0" u="none" strike="noStrike" kern="0" cap="none" spc="0" normalizeH="0" baseline="0" noProof="0" dirty="0">
                <a:ln>
                  <a:noFill/>
                </a:ln>
                <a:solidFill>
                  <a:prstClr val="black"/>
                </a:solidFill>
                <a:effectLst/>
                <a:uLnTx/>
                <a:uFillTx/>
              </a:endParaRPr>
            </a:p>
            <a:p>
              <a:pPr marL="457189" marR="0" lvl="0" indent="-457189" algn="just" defTabSz="1219170" rtl="1" eaLnBrk="1" fontAlgn="auto" latinLnBrk="0" hangingPunct="1">
                <a:lnSpc>
                  <a:spcPct val="107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الهيكل التنظيمي</a:t>
              </a:r>
              <a:endParaRPr kumimoji="0" lang="ar-SA" sz="1600" b="0" i="0" u="none" strike="noStrike" kern="0" cap="none" spc="0" normalizeH="0" baseline="0" noProof="0" dirty="0">
                <a:ln>
                  <a:noFill/>
                </a:ln>
                <a:solidFill>
                  <a:prstClr val="black"/>
                </a:solidFill>
                <a:effectLst/>
                <a:uLnTx/>
                <a:uFillTx/>
              </a:endParaRPr>
            </a:p>
            <a:p>
              <a:pPr marL="457189" marR="0" lvl="0" indent="-457189" algn="just" defTabSz="1219170" rtl="1" eaLnBrk="1" fontAlgn="auto" latinLnBrk="0" hangingPunct="1">
                <a:lnSpc>
                  <a:spcPct val="107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أهمية الاتصال في بيئة العمل</a:t>
              </a:r>
              <a:endParaRPr kumimoji="0" lang="ar-SA" sz="1600" b="0" i="0" u="none" strike="noStrike" kern="0" cap="none" spc="0" normalizeH="0" baseline="0" noProof="0" dirty="0">
                <a:ln>
                  <a:noFill/>
                </a:ln>
                <a:solidFill>
                  <a:prstClr val="black"/>
                </a:solidFill>
                <a:effectLst/>
                <a:uLnTx/>
                <a:uFillTx/>
              </a:endParaRPr>
            </a:p>
          </p:txBody>
        </p:sp>
      </p:grpSp>
      <p:grpSp>
        <p:nvGrpSpPr>
          <p:cNvPr id="10" name="Group 9">
            <a:extLst>
              <a:ext uri="{FF2B5EF4-FFF2-40B4-BE49-F238E27FC236}">
                <a16:creationId xmlns:a16="http://schemas.microsoft.com/office/drawing/2014/main" id="{40C24784-680B-589B-84BA-E0929E16F8E5}"/>
              </a:ext>
            </a:extLst>
          </p:cNvPr>
          <p:cNvGrpSpPr/>
          <p:nvPr/>
        </p:nvGrpSpPr>
        <p:grpSpPr>
          <a:xfrm>
            <a:off x="1839814" y="6185993"/>
            <a:ext cx="8230096" cy="321865"/>
            <a:chOff x="1839814" y="6185993"/>
            <a:chExt cx="8230096" cy="321865"/>
          </a:xfrm>
        </p:grpSpPr>
        <p:sp>
          <p:nvSpPr>
            <p:cNvPr id="14" name="Shape 11"/>
            <p:cNvSpPr/>
            <p:nvPr/>
          </p:nvSpPr>
          <p:spPr>
            <a:xfrm>
              <a:off x="2122091" y="6185993"/>
              <a:ext cx="7947819" cy="321865"/>
            </a:xfrm>
            <a:prstGeom prst="roundRect">
              <a:avLst>
                <a:gd name="adj" fmla="val 13152"/>
              </a:avLst>
            </a:prstGeom>
            <a:solidFill>
              <a:srgbClr val="C3CFEF"/>
            </a:solidFill>
            <a:ln/>
          </p:spPr>
          <p:txBody>
            <a:bodyPr/>
            <a:lstStyle/>
            <a:p>
              <a:pPr defTabSz="1219170"/>
              <a:endParaRPr lang="en-US" sz="1600">
                <a:solidFill>
                  <a:prstClr val="black"/>
                </a:solidFill>
                <a:latin typeface="Calibri" panose="020F0502020204030204"/>
              </a:endParaRPr>
            </a:p>
          </p:txBody>
        </p:sp>
        <p:pic>
          <p:nvPicPr>
            <p:cNvPr id="15" name="Image 1" descr="preencoded.png"/>
            <p:cNvPicPr>
              <a:picLocks noChangeAspect="1"/>
            </p:cNvPicPr>
            <p:nvPr/>
          </p:nvPicPr>
          <p:blipFill>
            <a:blip r:embed="rId3"/>
            <a:stretch>
              <a:fillRect/>
            </a:stretch>
          </p:blipFill>
          <p:spPr>
            <a:xfrm>
              <a:off x="2222798" y="6318845"/>
              <a:ext cx="125908" cy="100707"/>
            </a:xfrm>
            <a:prstGeom prst="rect">
              <a:avLst/>
            </a:prstGeom>
          </p:spPr>
        </p:pic>
        <p:sp>
          <p:nvSpPr>
            <p:cNvPr id="16" name="Text 12"/>
            <p:cNvSpPr/>
            <p:nvPr/>
          </p:nvSpPr>
          <p:spPr>
            <a:xfrm>
              <a:off x="1839814" y="6272511"/>
              <a:ext cx="7519789" cy="129779"/>
            </a:xfrm>
            <a:prstGeom prst="rect">
              <a:avLst/>
            </a:prstGeom>
            <a:noFill/>
            <a:ln/>
          </p:spPr>
          <p:txBody>
            <a:bodyPr wrap="none" lIns="0" tIns="0" rIns="0" bIns="0" rtlCol="0" anchor="t"/>
            <a:lstStyle/>
            <a:p>
              <a:pPr algn="r" defTabSz="1219170" rtl="1">
                <a:lnSpc>
                  <a:spcPct val="107000"/>
                </a:lnSpc>
              </a:pPr>
              <a:r>
                <a:rPr lang="ar-SA" altLang="en-US" sz="1600" dirty="0">
                  <a:solidFill>
                    <a:srgbClr val="000000"/>
                  </a:solidFill>
                  <a:latin typeface="Alexandria" pitchFamily="34" charset="0"/>
                  <a:ea typeface="Alexandria" pitchFamily="34" charset="-122"/>
                  <a:cs typeface="Alexandria" pitchFamily="34" charset="-120"/>
                </a:rPr>
                <a:t>🔍 </a:t>
              </a:r>
              <a:r>
                <a:rPr lang="ar-SA" altLang="en-US" sz="1600" b="1" dirty="0">
                  <a:solidFill>
                    <a:srgbClr val="000000"/>
                  </a:solidFill>
                  <a:latin typeface="Alexandria" pitchFamily="34" charset="0"/>
                  <a:ea typeface="Alexandria" pitchFamily="34" charset="-122"/>
                  <a:cs typeface="Alexandria" pitchFamily="34" charset="-120"/>
                </a:rPr>
                <a:t>نشاط المحاضرة:</a:t>
              </a:r>
              <a:r>
                <a:rPr lang="ar-SA" altLang="en-US" sz="1600" dirty="0">
                  <a:solidFill>
                    <a:srgbClr val="000000"/>
                  </a:solidFill>
                  <a:latin typeface="Alexandria" pitchFamily="34" charset="0"/>
                  <a:ea typeface="Alexandria" pitchFamily="34" charset="-122"/>
                  <a:cs typeface="Alexandria" pitchFamily="34" charset="-120"/>
                </a:rPr>
                <a:t> تحليل موقف اتصالي وتحديد عناصره الأساسية ووظائفه</a:t>
              </a:r>
              <a:endParaRPr lang="ar-SA" sz="1600" dirty="0">
                <a:solidFill>
                  <a:prstClr val="black"/>
                </a:solidFill>
                <a:latin typeface="Calibri" panose="020F0502020204030204"/>
                <a:cs typeface="Arial" panose="020B0604020202020204" pitchFamily="34" charset="0"/>
              </a:endParaRPr>
            </a:p>
          </p:txBody>
        </p:sp>
      </p:grpSp>
      <p:grpSp>
        <p:nvGrpSpPr>
          <p:cNvPr id="11" name="Group 10">
            <a:extLst>
              <a:ext uri="{FF2B5EF4-FFF2-40B4-BE49-F238E27FC236}">
                <a16:creationId xmlns:a16="http://schemas.microsoft.com/office/drawing/2014/main" id="{E63FB14F-5248-6385-6B8E-AFC17F679E85}"/>
              </a:ext>
            </a:extLst>
          </p:cNvPr>
          <p:cNvGrpSpPr/>
          <p:nvPr/>
        </p:nvGrpSpPr>
        <p:grpSpPr>
          <a:xfrm>
            <a:off x="3815837" y="4114782"/>
            <a:ext cx="4769378" cy="1870508"/>
            <a:chOff x="2412007" y="1985847"/>
            <a:chExt cx="7368213" cy="4131088"/>
          </a:xfrm>
        </p:grpSpPr>
        <p:pic>
          <p:nvPicPr>
            <p:cNvPr id="12" name="Image 0" descr="preencoded.png">
              <a:extLst>
                <a:ext uri="{FF2B5EF4-FFF2-40B4-BE49-F238E27FC236}">
                  <a16:creationId xmlns:a16="http://schemas.microsoft.com/office/drawing/2014/main" id="{9E4764EA-4147-77DB-AD7D-7107D3098F23}"/>
                </a:ext>
              </a:extLst>
            </p:cNvPr>
            <p:cNvPicPr>
              <a:picLocks noChangeAspect="1"/>
            </p:cNvPicPr>
            <p:nvPr/>
          </p:nvPicPr>
          <p:blipFill>
            <a:blip r:embed="rId4"/>
            <a:stretch>
              <a:fillRect/>
            </a:stretch>
          </p:blipFill>
          <p:spPr>
            <a:xfrm>
              <a:off x="2861172" y="1985847"/>
              <a:ext cx="6605487" cy="4131088"/>
            </a:xfrm>
            <a:prstGeom prst="rect">
              <a:avLst/>
            </a:prstGeom>
          </p:spPr>
        </p:pic>
        <p:sp>
          <p:nvSpPr>
            <p:cNvPr id="13" name="Text 7">
              <a:extLst>
                <a:ext uri="{FF2B5EF4-FFF2-40B4-BE49-F238E27FC236}">
                  <a16:creationId xmlns:a16="http://schemas.microsoft.com/office/drawing/2014/main" id="{CA3A2F74-14EE-3074-8F91-3AF16CEC67B1}"/>
                </a:ext>
              </a:extLst>
            </p:cNvPr>
            <p:cNvSpPr/>
            <p:nvPr/>
          </p:nvSpPr>
          <p:spPr>
            <a:xfrm>
              <a:off x="7836777" y="4011144"/>
              <a:ext cx="1943443" cy="223528"/>
            </a:xfrm>
            <a:prstGeom prst="rect">
              <a:avLst/>
            </a:prstGeom>
            <a:noFill/>
            <a:ln/>
          </p:spPr>
          <p:txBody>
            <a:bodyPr wrap="none" lIns="0" tIns="0" rIns="0" bIns="0" rtlCol="0" anchor="t"/>
            <a:lstStyle/>
            <a:p>
              <a:pPr marL="0" marR="0" lvl="0" indent="0" defTabSz="1219170" rtl="1" eaLnBrk="1" fontAlgn="auto" latinLnBrk="0" hangingPunct="1">
                <a:lnSpc>
                  <a:spcPct val="104000"/>
                </a:lnSpc>
                <a:spcBef>
                  <a:spcPts val="0"/>
                </a:spcBef>
                <a:spcAft>
                  <a:spcPts val="0"/>
                </a:spcAft>
                <a:buClrTx/>
                <a:buSzTx/>
                <a:buFontTx/>
                <a:buNone/>
                <a:tabLst/>
                <a:defRPr/>
              </a:pPr>
              <a:r>
                <a:rPr kumimoji="0" lang="ar-SA" altLang="en-US" sz="1400" b="1" i="0" u="none" strike="noStrike" kern="0" cap="none" spc="0" normalizeH="0" baseline="0" noProof="0" dirty="0">
                  <a:ln>
                    <a:noFill/>
                  </a:ln>
                  <a:solidFill>
                    <a:srgbClr val="3257B8"/>
                  </a:solidFill>
                  <a:effectLst/>
                  <a:uLnTx/>
                  <a:uFillTx/>
                  <a:latin typeface="Alexandria Bold" pitchFamily="34" charset="0"/>
                  <a:ea typeface="Alexandria Bold" pitchFamily="34" charset="-122"/>
                  <a:cs typeface="Alexandria Bold" pitchFamily="34" charset="-120"/>
                </a:rPr>
                <a:t>اتخاذ القرار</a:t>
              </a:r>
              <a:endParaRPr kumimoji="0" lang="ar-SA" sz="1400" b="0" i="0" u="none" strike="noStrike" kern="0" cap="none" spc="0" normalizeH="0" baseline="0" noProof="0" dirty="0">
                <a:ln>
                  <a:noFill/>
                </a:ln>
                <a:solidFill>
                  <a:prstClr val="black"/>
                </a:solidFill>
                <a:effectLst/>
                <a:uLnTx/>
                <a:uFillTx/>
              </a:endParaRPr>
            </a:p>
          </p:txBody>
        </p:sp>
        <p:sp>
          <p:nvSpPr>
            <p:cNvPr id="19" name="Text 8">
              <a:extLst>
                <a:ext uri="{FF2B5EF4-FFF2-40B4-BE49-F238E27FC236}">
                  <a16:creationId xmlns:a16="http://schemas.microsoft.com/office/drawing/2014/main" id="{8B539CA4-AA24-FE8E-0276-9ED6FE2150AD}"/>
                </a:ext>
              </a:extLst>
            </p:cNvPr>
            <p:cNvSpPr/>
            <p:nvPr/>
          </p:nvSpPr>
          <p:spPr>
            <a:xfrm>
              <a:off x="5124579" y="5721756"/>
              <a:ext cx="1638643" cy="223528"/>
            </a:xfrm>
            <a:prstGeom prst="rect">
              <a:avLst/>
            </a:prstGeom>
            <a:noFill/>
            <a:ln/>
          </p:spPr>
          <p:txBody>
            <a:bodyPr wrap="none" lIns="0" tIns="0" rIns="0" bIns="0" rtlCol="0" anchor="t"/>
            <a:lstStyle/>
            <a:p>
              <a:pPr marL="0" marR="0" lvl="0" indent="0" algn="ctr" defTabSz="1219170" rtl="1" eaLnBrk="1" fontAlgn="auto" latinLnBrk="0" hangingPunct="1">
                <a:lnSpc>
                  <a:spcPct val="104000"/>
                </a:lnSpc>
                <a:spcBef>
                  <a:spcPts val="0"/>
                </a:spcBef>
                <a:spcAft>
                  <a:spcPts val="0"/>
                </a:spcAft>
                <a:buClrTx/>
                <a:buSzTx/>
                <a:buFontTx/>
                <a:buNone/>
                <a:tabLst/>
                <a:defRPr/>
              </a:pPr>
              <a:r>
                <a:rPr kumimoji="0" lang="ar-SA" altLang="en-US" sz="1400" b="1" i="0" u="none" strike="noStrike" kern="0" cap="none" spc="0" normalizeH="0" baseline="0" noProof="0" dirty="0">
                  <a:ln>
                    <a:noFill/>
                  </a:ln>
                  <a:solidFill>
                    <a:srgbClr val="3257B8"/>
                  </a:solidFill>
                  <a:effectLst/>
                  <a:uLnTx/>
                  <a:uFillTx/>
                  <a:latin typeface="Alexandria Bold" pitchFamily="34" charset="0"/>
                  <a:ea typeface="Alexandria Bold" pitchFamily="34" charset="-122"/>
                  <a:cs typeface="Alexandria Bold" pitchFamily="34" charset="-120"/>
                </a:rPr>
                <a:t>التحفيز</a:t>
              </a:r>
              <a:endParaRPr kumimoji="0" lang="ar-SA" sz="1400" b="0" i="0" u="none" strike="noStrike" kern="0" cap="none" spc="0" normalizeH="0" baseline="0" noProof="0" dirty="0">
                <a:ln>
                  <a:noFill/>
                </a:ln>
                <a:solidFill>
                  <a:prstClr val="black"/>
                </a:solidFill>
                <a:effectLst/>
                <a:uLnTx/>
                <a:uFillTx/>
              </a:endParaRPr>
            </a:p>
          </p:txBody>
        </p:sp>
        <p:sp>
          <p:nvSpPr>
            <p:cNvPr id="20" name="Text 9">
              <a:extLst>
                <a:ext uri="{FF2B5EF4-FFF2-40B4-BE49-F238E27FC236}">
                  <a16:creationId xmlns:a16="http://schemas.microsoft.com/office/drawing/2014/main" id="{A64231A7-8B23-C716-DA4B-4FCAA74472C6}"/>
                </a:ext>
              </a:extLst>
            </p:cNvPr>
            <p:cNvSpPr/>
            <p:nvPr/>
          </p:nvSpPr>
          <p:spPr>
            <a:xfrm>
              <a:off x="2412007" y="4010275"/>
              <a:ext cx="1333843" cy="223528"/>
            </a:xfrm>
            <a:prstGeom prst="rect">
              <a:avLst/>
            </a:prstGeom>
            <a:noFill/>
            <a:ln/>
          </p:spPr>
          <p:txBody>
            <a:bodyPr wrap="none" lIns="0" tIns="0" rIns="0" bIns="0" rtlCol="0" anchor="t"/>
            <a:lstStyle/>
            <a:p>
              <a:pPr marL="0" marR="0" lvl="0" indent="0" algn="r" defTabSz="1219170" rtl="1" eaLnBrk="1" fontAlgn="auto" latinLnBrk="0" hangingPunct="1">
                <a:lnSpc>
                  <a:spcPct val="104000"/>
                </a:lnSpc>
                <a:spcBef>
                  <a:spcPts val="0"/>
                </a:spcBef>
                <a:spcAft>
                  <a:spcPts val="0"/>
                </a:spcAft>
                <a:buClrTx/>
                <a:buSzTx/>
                <a:buFontTx/>
                <a:buNone/>
                <a:tabLst/>
                <a:defRPr/>
              </a:pPr>
              <a:r>
                <a:rPr kumimoji="0" lang="ar-SA" altLang="en-US" sz="1400" b="1" i="0" u="none" strike="noStrike" kern="0" cap="none" spc="0" normalizeH="0" baseline="0" noProof="0" dirty="0">
                  <a:ln>
                    <a:noFill/>
                  </a:ln>
                  <a:solidFill>
                    <a:srgbClr val="3257B8"/>
                  </a:solidFill>
                  <a:effectLst/>
                  <a:uLnTx/>
                  <a:uFillTx/>
                  <a:latin typeface="Alexandria Bold" pitchFamily="34" charset="0"/>
                  <a:ea typeface="Alexandria Bold" pitchFamily="34" charset="-122"/>
                  <a:cs typeface="Alexandria Bold" pitchFamily="34" charset="-120"/>
                </a:rPr>
                <a:t>التنسيق</a:t>
              </a:r>
              <a:endParaRPr kumimoji="0" lang="ar-SA" sz="1400" b="0" i="0" u="none" strike="noStrike" kern="0" cap="none" spc="0" normalizeH="0" baseline="0" noProof="0" dirty="0">
                <a:ln>
                  <a:noFill/>
                </a:ln>
                <a:solidFill>
                  <a:prstClr val="black"/>
                </a:solidFill>
                <a:effectLst/>
                <a:uLnTx/>
                <a:uFillTx/>
              </a:endParaRPr>
            </a:p>
          </p:txBody>
        </p:sp>
        <p:sp>
          <p:nvSpPr>
            <p:cNvPr id="21" name="Text 10">
              <a:extLst>
                <a:ext uri="{FF2B5EF4-FFF2-40B4-BE49-F238E27FC236}">
                  <a16:creationId xmlns:a16="http://schemas.microsoft.com/office/drawing/2014/main" id="{91FC26DB-F129-DDB3-7173-D15D19A2B4DE}"/>
                </a:ext>
              </a:extLst>
            </p:cNvPr>
            <p:cNvSpPr/>
            <p:nvPr/>
          </p:nvSpPr>
          <p:spPr>
            <a:xfrm>
              <a:off x="5429379" y="2130526"/>
              <a:ext cx="2422729" cy="303566"/>
            </a:xfrm>
            <a:prstGeom prst="rect">
              <a:avLst/>
            </a:prstGeom>
            <a:noFill/>
            <a:ln/>
          </p:spPr>
          <p:txBody>
            <a:bodyPr wrap="square" lIns="0" tIns="0" rIns="0" bIns="0" rtlCol="0" anchor="t">
              <a:normAutofit fontScale="70000" lnSpcReduction="20000"/>
            </a:bodyPr>
            <a:lstStyle/>
            <a:p>
              <a:pPr marL="0" marR="0" lvl="0" indent="0" algn="ctr" defTabSz="1219170" rtl="1" eaLnBrk="1" fontAlgn="auto" latinLnBrk="0" hangingPunct="1">
                <a:lnSpc>
                  <a:spcPct val="104000"/>
                </a:lnSpc>
                <a:spcBef>
                  <a:spcPts val="0"/>
                </a:spcBef>
                <a:spcAft>
                  <a:spcPts val="0"/>
                </a:spcAft>
                <a:buClrTx/>
                <a:buSzTx/>
                <a:buFontTx/>
                <a:buNone/>
                <a:tabLst/>
                <a:defRPr/>
              </a:pPr>
              <a:r>
                <a:rPr kumimoji="0" lang="ar-SA" altLang="en-US" sz="1400" b="1" i="0" u="none" strike="noStrike" kern="0" cap="none" spc="0" normalizeH="0" baseline="0" noProof="0" dirty="0">
                  <a:ln>
                    <a:noFill/>
                  </a:ln>
                  <a:solidFill>
                    <a:srgbClr val="3257B8"/>
                  </a:solidFill>
                  <a:effectLst/>
                  <a:uLnTx/>
                  <a:uFillTx/>
                  <a:latin typeface="Alexandria Bold" pitchFamily="34" charset="0"/>
                  <a:ea typeface="Alexandria Bold" pitchFamily="34" charset="-122"/>
                  <a:cs typeface="Alexandria Bold" pitchFamily="34" charset="-120"/>
                </a:rPr>
                <a:t>تبادل المعلومات</a:t>
              </a:r>
              <a:endParaRPr kumimoji="0" lang="ar-SA" sz="1400" b="0" i="0" u="none" strike="noStrike" kern="0" cap="none" spc="0" normalizeH="0" baseline="0" noProof="0" dirty="0">
                <a:ln>
                  <a:noFill/>
                </a:ln>
                <a:solidFill>
                  <a:prstClr val="black"/>
                </a:solidFill>
                <a:effectLst/>
                <a:uLnTx/>
                <a:uFillTx/>
              </a:endParaRPr>
            </a:p>
          </p:txBody>
        </p:sp>
      </p:grpSp>
    </p:spTree>
    <p:extLst>
      <p:ext uri="{BB962C8B-B14F-4D97-AF65-F5344CB8AC3E}">
        <p14:creationId xmlns:p14="http://schemas.microsoft.com/office/powerpoint/2010/main" val="3764734830"/>
      </p:ext>
    </p:extLst>
  </p:cSld>
  <p:clrMapOvr>
    <a:masterClrMapping/>
  </p:clrMapOvr>
  <mc:AlternateContent xmlns:mc="http://schemas.openxmlformats.org/markup-compatibility/2006" xmlns:p14="http://schemas.microsoft.com/office/powerpoint/2010/main">
    <mc:Choice Requires="p14">
      <p:transition spd="slow" p14:dur="2000" advTm="107491"/>
    </mc:Choice>
    <mc:Fallback xmlns="">
      <p:transition spd="slow" advTm="10749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FE805-3E5C-BB3D-3D66-60EE9A8367FE}"/>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F4ED9987-EBBA-9511-6DE8-8EBEC4A2A9D6}"/>
              </a:ext>
            </a:extLst>
          </p:cNvPr>
          <p:cNvSpPr/>
          <p:nvPr/>
        </p:nvSpPr>
        <p:spPr>
          <a:xfrm>
            <a:off x="9389327" y="952845"/>
            <a:ext cx="2709746" cy="56029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310C57A9-B86F-683C-5DD1-36555561AEBA}"/>
              </a:ext>
            </a:extLst>
          </p:cNvPr>
          <p:cNvSpPr/>
          <p:nvPr/>
        </p:nvSpPr>
        <p:spPr>
          <a:xfrm>
            <a:off x="557561" y="1285192"/>
            <a:ext cx="11128917" cy="51713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4759B1A2-2541-8098-D8E5-716F99DFDAA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89DD218F-0D89-46DE-FB06-AB7EC595A4E0}"/>
              </a:ext>
            </a:extLst>
          </p:cNvPr>
          <p:cNvSpPr txBox="1"/>
          <p:nvPr/>
        </p:nvSpPr>
        <p:spPr>
          <a:xfrm>
            <a:off x="2098704" y="83536"/>
            <a:ext cx="8862945" cy="954107"/>
          </a:xfrm>
          <a:prstGeom prst="rect">
            <a:avLst/>
          </a:prstGeom>
          <a:noFill/>
        </p:spPr>
        <p:txBody>
          <a:bodyPr wrap="square" rtlCol="0">
            <a:spAutoFit/>
          </a:bodyPr>
          <a:lstStyle/>
          <a:p>
            <a:pPr algn="ctr"/>
            <a:r>
              <a:rPr lang="ar-EG" sz="2800" b="1">
                <a:latin typeface="Alexandria" charset="0"/>
                <a:cs typeface="Alexandria" charset="0"/>
              </a:rPr>
              <a:t>المحاضرة الثالثة </a:t>
            </a:r>
          </a:p>
          <a:p>
            <a:pPr algn="ctr"/>
            <a:r>
              <a:rPr lang="ar-EG" sz="2800" b="1">
                <a:latin typeface="Alexandria" charset="0"/>
                <a:cs typeface="Alexandria" charset="0"/>
              </a:rPr>
              <a:t>مبادئ الاتصال التنظيمي والمفاهيم الإدارية</a:t>
            </a:r>
          </a:p>
        </p:txBody>
      </p:sp>
      <p:grpSp>
        <p:nvGrpSpPr>
          <p:cNvPr id="16" name="Group 15">
            <a:extLst>
              <a:ext uri="{FF2B5EF4-FFF2-40B4-BE49-F238E27FC236}">
                <a16:creationId xmlns:a16="http://schemas.microsoft.com/office/drawing/2014/main" id="{63C4ECDC-8DE0-6315-D543-14FE58B4D7A6}"/>
              </a:ext>
            </a:extLst>
          </p:cNvPr>
          <p:cNvGrpSpPr/>
          <p:nvPr/>
        </p:nvGrpSpPr>
        <p:grpSpPr>
          <a:xfrm>
            <a:off x="646770" y="1818879"/>
            <a:ext cx="10817109" cy="4191627"/>
            <a:chOff x="589162" y="2733280"/>
            <a:chExt cx="10941348" cy="2755502"/>
          </a:xfrm>
        </p:grpSpPr>
        <p:sp>
          <p:nvSpPr>
            <p:cNvPr id="3" name="Text 1"/>
            <p:cNvSpPr/>
            <p:nvPr/>
          </p:nvSpPr>
          <p:spPr>
            <a:xfrm>
              <a:off x="661493" y="2733280"/>
              <a:ext cx="10869017" cy="529233"/>
            </a:xfrm>
            <a:prstGeom prst="rect">
              <a:avLst/>
            </a:prstGeom>
            <a:noFill/>
            <a:ln/>
          </p:spPr>
          <p:txBody>
            <a:bodyPr wrap="square" lIns="0" tIns="0" rIns="0" bIns="0" rtlCol="0" anchor="t">
              <a:norm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يرتبط الاتصال التنظيمي ارتباطاً عضوياً بالهيكل الإداري للمنظمة. تتناول هذه المحاضرة المبادئ الجوهرية التي تحكم تدفق المعلومات داخل المؤسسات، وكيف تؤثر العلاقات الإدارية من سلطة ومسؤولية وتفويض على جودة الاتصال.</a:t>
              </a:r>
              <a:endParaRPr kumimoji="0" lang="ar-SA" sz="1600" b="0" i="0" u="none" strike="noStrike" kern="0" cap="none" spc="0" normalizeH="0" baseline="0" noProof="0" dirty="0">
                <a:ln>
                  <a:noFill/>
                </a:ln>
                <a:solidFill>
                  <a:prstClr val="black"/>
                </a:solidFill>
                <a:effectLst/>
                <a:uLnTx/>
                <a:uFillTx/>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17065" y="3448547"/>
              <a:ext cx="413444" cy="413444"/>
            </a:xfrm>
            <a:prstGeom prst="rect">
              <a:avLst/>
            </a:prstGeom>
          </p:spPr>
        </p:pic>
        <p:sp>
          <p:nvSpPr>
            <p:cNvPr id="6" name="Text 2"/>
            <p:cNvSpPr/>
            <p:nvPr/>
          </p:nvSpPr>
          <p:spPr>
            <a:xfrm>
              <a:off x="8434189" y="3448548"/>
              <a:ext cx="2476203"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مبدأ الوظيفة والتخصص</a:t>
              </a:r>
              <a:endParaRPr kumimoji="0" lang="ar-SA" sz="1600" b="0" i="0" u="none" strike="noStrike" kern="0" cap="none" spc="0" normalizeH="0" baseline="0" noProof="0" dirty="0">
                <a:ln>
                  <a:noFill/>
                </a:ln>
                <a:solidFill>
                  <a:prstClr val="black"/>
                </a:solidFill>
                <a:effectLst/>
                <a:uLnTx/>
                <a:uFillTx/>
              </a:endParaRPr>
            </a:p>
          </p:txBody>
        </p:sp>
        <p:sp>
          <p:nvSpPr>
            <p:cNvPr id="7" name="Text 3"/>
            <p:cNvSpPr/>
            <p:nvPr/>
          </p:nvSpPr>
          <p:spPr>
            <a:xfrm>
              <a:off x="8045351" y="3806230"/>
              <a:ext cx="2865040" cy="793849"/>
            </a:xfrm>
            <a:prstGeom prst="rect">
              <a:avLst/>
            </a:prstGeom>
            <a:noFill/>
            <a:ln/>
          </p:spPr>
          <p:txBody>
            <a:bodyPr wrap="square" lIns="0" tIns="0" rIns="0" bIns="0" rtlCol="0" anchor="t">
              <a:norm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تحديد الأدوار بوضوح يُزيل التداخل ويُرسّخ مسارات الاتصال الرسمية داخل المنظمة</a:t>
              </a:r>
              <a:endParaRPr kumimoji="0" lang="ar-SA" sz="1600" b="0" i="0" u="none" strike="noStrike" kern="0" cap="none" spc="0" normalizeH="0" baseline="0" noProof="0" dirty="0">
                <a:ln>
                  <a:noFill/>
                </a:ln>
                <a:solidFill>
                  <a:prstClr val="black"/>
                </a:solidFill>
                <a:effectLst/>
                <a:uLnTx/>
                <a:uFillTx/>
              </a:endParaRPr>
            </a:p>
          </p:txBody>
        </p:sp>
        <p:pic>
          <p:nvPicPr>
            <p:cNvPr id="8"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25234" y="3448547"/>
              <a:ext cx="413444" cy="413444"/>
            </a:xfrm>
            <a:prstGeom prst="rect">
              <a:avLst/>
            </a:prstGeom>
          </p:spPr>
        </p:pic>
        <p:sp>
          <p:nvSpPr>
            <p:cNvPr id="9" name="Text 4"/>
            <p:cNvSpPr/>
            <p:nvPr/>
          </p:nvSpPr>
          <p:spPr>
            <a:xfrm>
              <a:off x="4489252" y="3448548"/>
              <a:ext cx="2729309"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مبدأ التنسيق ووحدة الهدف</a:t>
              </a:r>
              <a:endParaRPr kumimoji="0" lang="ar-SA" sz="1600" b="0" i="0" u="none" strike="noStrike" kern="0" cap="none" spc="0" normalizeH="0" baseline="0" noProof="0" dirty="0">
                <a:ln>
                  <a:noFill/>
                </a:ln>
                <a:solidFill>
                  <a:prstClr val="black"/>
                </a:solidFill>
                <a:effectLst/>
                <a:uLnTx/>
                <a:uFillTx/>
              </a:endParaRPr>
            </a:p>
          </p:txBody>
        </p:sp>
        <p:sp>
          <p:nvSpPr>
            <p:cNvPr id="10" name="Text 5"/>
            <p:cNvSpPr/>
            <p:nvPr/>
          </p:nvSpPr>
          <p:spPr>
            <a:xfrm>
              <a:off x="4353422" y="3806230"/>
              <a:ext cx="2865140" cy="793849"/>
            </a:xfrm>
            <a:prstGeom prst="rect">
              <a:avLst/>
            </a:prstGeom>
            <a:noFill/>
            <a:ln/>
          </p:spPr>
          <p:txBody>
            <a:bodyPr wrap="square" lIns="0" tIns="0" rIns="0" bIns="0" rtlCol="0" anchor="t">
              <a:norm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الاتصال الفعّال يضمن توجيه جميع الجهود نحو هدف مشترك دون تضارب أو ازدواجية</a:t>
              </a:r>
              <a:endParaRPr kumimoji="0" lang="ar-SA" sz="1600" b="0" i="0" u="none" strike="noStrike" kern="0" cap="none" spc="0" normalizeH="0" baseline="0" noProof="0" dirty="0">
                <a:ln>
                  <a:noFill/>
                </a:ln>
                <a:solidFill>
                  <a:prstClr val="black"/>
                </a:solidFill>
                <a:effectLst/>
                <a:uLnTx/>
                <a:uFillTx/>
              </a:endParaRPr>
            </a:p>
          </p:txBody>
        </p:sp>
        <p:pic>
          <p:nvPicPr>
            <p:cNvPr id="11"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733305" y="3448547"/>
              <a:ext cx="413444" cy="413444"/>
            </a:xfrm>
            <a:prstGeom prst="rect">
              <a:avLst/>
            </a:prstGeom>
          </p:spPr>
        </p:pic>
        <p:sp>
          <p:nvSpPr>
            <p:cNvPr id="12" name="Text 6"/>
            <p:cNvSpPr/>
            <p:nvPr/>
          </p:nvSpPr>
          <p:spPr>
            <a:xfrm>
              <a:off x="818356" y="3448548"/>
              <a:ext cx="2708275"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السلطة والتفويض والنفوذ</a:t>
              </a:r>
              <a:endParaRPr kumimoji="0" lang="ar-SA" sz="1600" b="0" i="0" u="none" strike="noStrike" kern="0" cap="none" spc="0" normalizeH="0" baseline="0" noProof="0" dirty="0">
                <a:ln>
                  <a:noFill/>
                </a:ln>
                <a:solidFill>
                  <a:prstClr val="black"/>
                </a:solidFill>
                <a:effectLst/>
                <a:uLnTx/>
                <a:uFillTx/>
              </a:endParaRPr>
            </a:p>
          </p:txBody>
        </p:sp>
        <p:sp>
          <p:nvSpPr>
            <p:cNvPr id="13" name="Text 7"/>
            <p:cNvSpPr/>
            <p:nvPr/>
          </p:nvSpPr>
          <p:spPr>
            <a:xfrm>
              <a:off x="661493" y="3806230"/>
              <a:ext cx="2865140" cy="793849"/>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فهم العلاقات الهرمية والتنظيم المصفوفي ينعكس مباشرة على اختيار قنوات الاتصال المناسبة</a:t>
              </a:r>
              <a:endParaRPr kumimoji="0" lang="ar-SA" sz="1600" b="0" i="0" u="none" strike="noStrike" kern="0" cap="none" spc="0" normalizeH="0" baseline="0" noProof="0" dirty="0">
                <a:ln>
                  <a:noFill/>
                </a:ln>
                <a:solidFill>
                  <a:prstClr val="black"/>
                </a:solidFill>
                <a:effectLst/>
                <a:uLnTx/>
                <a:uFillTx/>
              </a:endParaRPr>
            </a:p>
          </p:txBody>
        </p:sp>
        <p:sp>
          <p:nvSpPr>
            <p:cNvPr id="14" name="Shape 8"/>
            <p:cNvSpPr/>
            <p:nvPr/>
          </p:nvSpPr>
          <p:spPr>
            <a:xfrm>
              <a:off x="661493" y="4786115"/>
              <a:ext cx="10869017" cy="702667"/>
            </a:xfrm>
            <a:prstGeom prst="roundRect">
              <a:avLst>
                <a:gd name="adj" fmla="val 9886"/>
              </a:avLst>
            </a:prstGeom>
            <a:solidFill>
              <a:srgbClr val="B6D6FC"/>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pic>
          <p:nvPicPr>
            <p:cNvPr id="15" name="Image 3" descr="preencoded.png"/>
            <p:cNvPicPr>
              <a:picLocks noChangeAspect="1"/>
            </p:cNvPicPr>
            <p:nvPr/>
          </p:nvPicPr>
          <p:blipFill>
            <a:blip r:embed="rId6"/>
            <a:stretch>
              <a:fillRect/>
            </a:stretch>
          </p:blipFill>
          <p:spPr>
            <a:xfrm>
              <a:off x="826789" y="5032176"/>
              <a:ext cx="206672" cy="165299"/>
            </a:xfrm>
            <a:prstGeom prst="rect">
              <a:avLst/>
            </a:prstGeom>
          </p:spPr>
        </p:pic>
        <p:sp>
          <p:nvSpPr>
            <p:cNvPr id="17" name="Text 9"/>
            <p:cNvSpPr/>
            <p:nvPr/>
          </p:nvSpPr>
          <p:spPr>
            <a:xfrm>
              <a:off x="589162" y="4992688"/>
              <a:ext cx="10166449" cy="264616"/>
            </a:xfrm>
            <a:prstGeom prst="rect">
              <a:avLst/>
            </a:prstGeom>
            <a:noFill/>
            <a:ln/>
          </p:spPr>
          <p:txBody>
            <a:bodyPr wrap="none" lIns="0" tIns="0" rIns="0" bIns="0" rtlCol="0" anchor="t"/>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a:t>
              </a:r>
              <a:r>
                <a:rPr kumimoji="0" lang="ar-SA" altLang="en-US" sz="1600" b="1"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نشاط المحاضرة:</a:t>
              </a: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تحليل هيكل تنظيمي وتحديد مسارات الاتصال الرسمية وغير الرسمية فيه</a:t>
              </a:r>
              <a:endParaRPr kumimoji="0" lang="ar-SA" sz="1600" b="0" i="0" u="none" strike="noStrike" kern="0" cap="none" spc="0" normalizeH="0" baseline="0" noProof="0" dirty="0">
                <a:ln>
                  <a:noFill/>
                </a:ln>
                <a:solidFill>
                  <a:prstClr val="black"/>
                </a:solidFill>
                <a:effectLst/>
                <a:uLnTx/>
                <a:uFillTx/>
              </a:endParaRPr>
            </a:p>
          </p:txBody>
        </p:sp>
      </p:grpSp>
    </p:spTree>
    <p:extLst>
      <p:ext uri="{BB962C8B-B14F-4D97-AF65-F5344CB8AC3E}">
        <p14:creationId xmlns:p14="http://schemas.microsoft.com/office/powerpoint/2010/main" val="2211316197"/>
      </p:ext>
    </p:extLst>
  </p:cSld>
  <p:clrMapOvr>
    <a:masterClrMapping/>
  </p:clrMapOvr>
  <mc:AlternateContent xmlns:mc="http://schemas.openxmlformats.org/markup-compatibility/2006" xmlns:p14="http://schemas.microsoft.com/office/powerpoint/2010/main">
    <mc:Choice Requires="p14">
      <p:transition spd="slow" p14:dur="2000" advTm="116616"/>
    </mc:Choice>
    <mc:Fallback xmlns="">
      <p:transition spd="slow" advTm="11661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6A4D9-C909-8533-CD0D-67A4C2E9AE45}"/>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617C801C-AC9C-A1A0-4FDA-50DFB33C711D}"/>
              </a:ext>
            </a:extLst>
          </p:cNvPr>
          <p:cNvSpPr/>
          <p:nvPr/>
        </p:nvSpPr>
        <p:spPr>
          <a:xfrm>
            <a:off x="10049009" y="952845"/>
            <a:ext cx="2050064" cy="56029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D5393C50-E907-374A-EF42-80C9A1C0077D}"/>
              </a:ext>
            </a:extLst>
          </p:cNvPr>
          <p:cNvSpPr/>
          <p:nvPr/>
        </p:nvSpPr>
        <p:spPr>
          <a:xfrm>
            <a:off x="557561" y="1285192"/>
            <a:ext cx="11128917" cy="51713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98A1F14-EEC7-44F7-B4B2-AD13C611072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AF22BD45-6DD9-5817-732B-84AAFB4AB57B}"/>
              </a:ext>
            </a:extLst>
          </p:cNvPr>
          <p:cNvSpPr txBox="1"/>
          <p:nvPr/>
        </p:nvSpPr>
        <p:spPr>
          <a:xfrm>
            <a:off x="2485572" y="164911"/>
            <a:ext cx="7443134" cy="954107"/>
          </a:xfrm>
          <a:prstGeom prst="rect">
            <a:avLst/>
          </a:prstGeom>
          <a:noFill/>
        </p:spPr>
        <p:txBody>
          <a:bodyPr wrap="square" rtlCol="0">
            <a:spAutoFit/>
          </a:bodyPr>
          <a:lstStyle/>
          <a:p>
            <a:pPr algn="ctr"/>
            <a:r>
              <a:rPr lang="ar-EG" sz="2800" b="1">
                <a:latin typeface="Alexandria" charset="0"/>
                <a:cs typeface="Alexandria" charset="0"/>
              </a:rPr>
              <a:t>المحاضرة الرابعة</a:t>
            </a:r>
          </a:p>
          <a:p>
            <a:pPr algn="ctr"/>
            <a:r>
              <a:rPr lang="ar-EG" sz="2800" b="1">
                <a:latin typeface="Alexandria" charset="0"/>
                <a:cs typeface="Alexandria" charset="0"/>
              </a:rPr>
              <a:t> أنواع الاتصال التنظيمي وقنواته وأساليبه</a:t>
            </a:r>
          </a:p>
        </p:txBody>
      </p:sp>
      <p:grpSp>
        <p:nvGrpSpPr>
          <p:cNvPr id="9" name="Group 8">
            <a:extLst>
              <a:ext uri="{FF2B5EF4-FFF2-40B4-BE49-F238E27FC236}">
                <a16:creationId xmlns:a16="http://schemas.microsoft.com/office/drawing/2014/main" id="{D64427D9-8176-8DD0-90EB-D6D4950B7AB1}"/>
              </a:ext>
            </a:extLst>
          </p:cNvPr>
          <p:cNvGrpSpPr/>
          <p:nvPr/>
        </p:nvGrpSpPr>
        <p:grpSpPr>
          <a:xfrm>
            <a:off x="893956" y="1594624"/>
            <a:ext cx="10404088" cy="4783873"/>
            <a:chOff x="802888" y="1337525"/>
            <a:chExt cx="9674612" cy="5286299"/>
          </a:xfrm>
        </p:grpSpPr>
        <p:sp>
          <p:nvSpPr>
            <p:cNvPr id="3" name="Text 1"/>
            <p:cNvSpPr/>
            <p:nvPr/>
          </p:nvSpPr>
          <p:spPr>
            <a:xfrm>
              <a:off x="802889" y="1337525"/>
              <a:ext cx="9455458" cy="297261"/>
            </a:xfrm>
            <a:prstGeom prst="rect">
              <a:avLst/>
            </a:prstGeom>
            <a:noFill/>
            <a:ln/>
          </p:spPr>
          <p:txBody>
            <a:bodyPr wrap="square" lIns="0" tIns="0" rIns="0" bIns="0" rtlCol="0" anchor="t">
              <a:noAutofit/>
            </a:bodyPr>
            <a:lstStyle/>
            <a:p>
              <a:pPr algn="just" defTabSz="1219170" rtl="1">
                <a:lnSpc>
                  <a:spcPct val="111000"/>
                </a:lnSpc>
              </a:pPr>
              <a:r>
                <a:rPr lang="ar-SA" altLang="en-US" sz="1600" dirty="0">
                  <a:solidFill>
                    <a:srgbClr val="15213F"/>
                  </a:solidFill>
                  <a:latin typeface="Alexandria" pitchFamily="2" charset="-78"/>
                  <a:ea typeface="Alexandria" pitchFamily="34" charset="-122"/>
                  <a:cs typeface="Alexandria" pitchFamily="2" charset="-78"/>
                </a:rPr>
                <a:t>ليست كل الرسائل متشابهة، وليست كل القنوات متكافئة. تُصنّف هذه المحاضرة الاتصال التنظيمي وفق معايير متعددة، وتُرسّخ مهارة اختيار القناة الملائمة للموقف الاتصالي المناسب.</a:t>
              </a:r>
              <a:endParaRPr lang="ar-SA" sz="1600" dirty="0">
                <a:solidFill>
                  <a:prstClr val="black"/>
                </a:solidFill>
                <a:latin typeface="Alexandria" pitchFamily="2" charset="-78"/>
                <a:cs typeface="Alexandria" pitchFamily="2" charset="-78"/>
              </a:endParaRPr>
            </a:p>
          </p:txBody>
        </p:sp>
        <p:pic>
          <p:nvPicPr>
            <p:cNvPr id="4" name="Image 0" descr="preencoded.png"/>
            <p:cNvPicPr>
              <a:picLocks noChangeAspect="1"/>
            </p:cNvPicPr>
            <p:nvPr/>
          </p:nvPicPr>
          <p:blipFill>
            <a:blip r:embed="rId3"/>
            <a:stretch>
              <a:fillRect/>
            </a:stretch>
          </p:blipFill>
          <p:spPr>
            <a:xfrm>
              <a:off x="2654300" y="2097867"/>
              <a:ext cx="6445095" cy="3597262"/>
            </a:xfrm>
            <a:prstGeom prst="rect">
              <a:avLst/>
            </a:prstGeom>
          </p:spPr>
        </p:pic>
        <p:sp>
          <p:nvSpPr>
            <p:cNvPr id="6" name="Shape 2"/>
            <p:cNvSpPr/>
            <p:nvPr/>
          </p:nvSpPr>
          <p:spPr>
            <a:xfrm>
              <a:off x="802888" y="6158211"/>
              <a:ext cx="9674612" cy="465613"/>
            </a:xfrm>
            <a:prstGeom prst="roundRect">
              <a:avLst>
                <a:gd name="adj" fmla="val 12279"/>
              </a:avLst>
            </a:prstGeom>
            <a:solidFill>
              <a:srgbClr val="FCF2B5"/>
            </a:solidFill>
            <a:ln/>
          </p:spPr>
          <p:txBody>
            <a:bodyPr/>
            <a:lstStyle/>
            <a:p>
              <a:pPr algn="just" defTabSz="1219170"/>
              <a:endParaRPr lang="en-US" sz="1600">
                <a:solidFill>
                  <a:prstClr val="black"/>
                </a:solidFill>
                <a:latin typeface="Alexandria" pitchFamily="2" charset="-78"/>
                <a:cs typeface="Alexandria" pitchFamily="2" charset="-78"/>
              </a:endParaRPr>
            </a:p>
          </p:txBody>
        </p:sp>
        <p:pic>
          <p:nvPicPr>
            <p:cNvPr id="7" name="Image 2" descr="preencoded.png"/>
            <p:cNvPicPr>
              <a:picLocks noChangeAspect="1"/>
            </p:cNvPicPr>
            <p:nvPr/>
          </p:nvPicPr>
          <p:blipFill>
            <a:blip r:embed="rId4"/>
            <a:stretch>
              <a:fillRect/>
            </a:stretch>
          </p:blipFill>
          <p:spPr>
            <a:xfrm>
              <a:off x="1825625" y="6314183"/>
              <a:ext cx="138907" cy="111125"/>
            </a:xfrm>
            <a:prstGeom prst="rect">
              <a:avLst/>
            </a:prstGeom>
          </p:spPr>
        </p:pic>
        <p:sp>
          <p:nvSpPr>
            <p:cNvPr id="8" name="Text 3"/>
            <p:cNvSpPr/>
            <p:nvPr/>
          </p:nvSpPr>
          <p:spPr>
            <a:xfrm>
              <a:off x="1466057" y="6260605"/>
              <a:ext cx="8290719" cy="154980"/>
            </a:xfrm>
            <a:prstGeom prst="rect">
              <a:avLst/>
            </a:prstGeom>
            <a:noFill/>
            <a:ln/>
          </p:spPr>
          <p:txBody>
            <a:bodyPr wrap="none" lIns="0" tIns="0" rIns="0" bIns="0" rtlCol="0" anchor="t"/>
            <a:lstStyle/>
            <a:p>
              <a:pPr algn="just" defTabSz="1219170" rtl="1">
                <a:lnSpc>
                  <a:spcPct val="111000"/>
                </a:lnSpc>
              </a:pPr>
              <a:r>
                <a:rPr lang="ar-SA" altLang="en-US" sz="1600" dirty="0">
                  <a:solidFill>
                    <a:srgbClr val="000000"/>
                  </a:solidFill>
                  <a:latin typeface="Alexandria" pitchFamily="2" charset="-78"/>
                  <a:ea typeface="Alexandria" pitchFamily="34" charset="-122"/>
                  <a:cs typeface="Alexandria" pitchFamily="2" charset="-78"/>
                </a:rPr>
                <a:t>📡 </a:t>
              </a:r>
              <a:r>
                <a:rPr lang="ar-SA" altLang="en-US" sz="1600" b="1" dirty="0">
                  <a:solidFill>
                    <a:srgbClr val="000000"/>
                  </a:solidFill>
                  <a:latin typeface="Alexandria" pitchFamily="2" charset="-78"/>
                  <a:ea typeface="Alexandria" pitchFamily="34" charset="-122"/>
                  <a:cs typeface="Alexandria" pitchFamily="2" charset="-78"/>
                </a:rPr>
                <a:t>نشاط المحاضرة:</a:t>
              </a:r>
              <a:r>
                <a:rPr lang="ar-SA" altLang="en-US" sz="1600" dirty="0">
                  <a:solidFill>
                    <a:srgbClr val="000000"/>
                  </a:solidFill>
                  <a:latin typeface="Alexandria" pitchFamily="2" charset="-78"/>
                  <a:ea typeface="Alexandria" pitchFamily="34" charset="-122"/>
                  <a:cs typeface="Alexandria" pitchFamily="2" charset="-78"/>
                </a:rPr>
                <a:t> اختيار القناة المناسبة لمعالجة شائعة داخل مؤسسة — تطبيق عملي تفاعلي</a:t>
              </a:r>
              <a:endParaRPr lang="ar-SA" sz="1600" dirty="0">
                <a:solidFill>
                  <a:prstClr val="black"/>
                </a:solidFill>
                <a:latin typeface="Alexandria" pitchFamily="2" charset="-78"/>
                <a:cs typeface="Alexandria" pitchFamily="2" charset="-78"/>
              </a:endParaRPr>
            </a:p>
          </p:txBody>
        </p:sp>
      </p:grpSp>
    </p:spTree>
    <p:extLst>
      <p:ext uri="{BB962C8B-B14F-4D97-AF65-F5344CB8AC3E}">
        <p14:creationId xmlns:p14="http://schemas.microsoft.com/office/powerpoint/2010/main" val="1785982875"/>
      </p:ext>
    </p:extLst>
  </p:cSld>
  <p:clrMapOvr>
    <a:masterClrMapping/>
  </p:clrMapOvr>
  <mc:AlternateContent xmlns:mc="http://schemas.openxmlformats.org/markup-compatibility/2006" xmlns:p14="http://schemas.microsoft.com/office/powerpoint/2010/main">
    <mc:Choice Requires="p14">
      <p:transition spd="slow" p14:dur="2000" advTm="84795"/>
    </mc:Choice>
    <mc:Fallback xmlns="">
      <p:transition spd="slow" advTm="8479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E61BC3-9182-22F6-E9DB-FB95E1A24100}"/>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C4B30A68-CF97-3240-9721-E4CA329F17CF}"/>
              </a:ext>
            </a:extLst>
          </p:cNvPr>
          <p:cNvSpPr/>
          <p:nvPr/>
        </p:nvSpPr>
        <p:spPr>
          <a:xfrm>
            <a:off x="10103005" y="952845"/>
            <a:ext cx="1996068" cy="56029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87B9463-2323-1AA5-1CAF-8578121A507D}"/>
              </a:ext>
            </a:extLst>
          </p:cNvPr>
          <p:cNvSpPr/>
          <p:nvPr/>
        </p:nvSpPr>
        <p:spPr>
          <a:xfrm>
            <a:off x="278781" y="1285192"/>
            <a:ext cx="11619570" cy="55728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014369E2-A965-C893-8958-54617A6F930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42BCE89C-A304-FC23-9B73-FBA5F42023E2}"/>
              </a:ext>
            </a:extLst>
          </p:cNvPr>
          <p:cNvSpPr txBox="1"/>
          <p:nvPr/>
        </p:nvSpPr>
        <p:spPr>
          <a:xfrm>
            <a:off x="2971799" y="140643"/>
            <a:ext cx="6300439" cy="954107"/>
          </a:xfrm>
          <a:prstGeom prst="rect">
            <a:avLst/>
          </a:prstGeom>
          <a:noFill/>
        </p:spPr>
        <p:txBody>
          <a:bodyPr wrap="square" rtlCol="0">
            <a:spAutoFit/>
          </a:bodyPr>
          <a:lstStyle/>
          <a:p>
            <a:pPr algn="ctr"/>
            <a:r>
              <a:rPr lang="ar-EG" sz="2800" b="1">
                <a:latin typeface="Alexandria" charset="0"/>
                <a:cs typeface="Alexandria" charset="0"/>
              </a:rPr>
              <a:t>المحاضرة الخامسة </a:t>
            </a:r>
          </a:p>
          <a:p>
            <a:pPr algn="ctr"/>
            <a:r>
              <a:rPr lang="ar-EG" sz="2800" b="1">
                <a:latin typeface="Alexandria" charset="0"/>
                <a:cs typeface="Alexandria" charset="0"/>
              </a:rPr>
              <a:t>مهارات الاتصال الشخصي الفعال</a:t>
            </a:r>
          </a:p>
        </p:txBody>
      </p:sp>
      <p:grpSp>
        <p:nvGrpSpPr>
          <p:cNvPr id="3" name="Group 2">
            <a:extLst>
              <a:ext uri="{FF2B5EF4-FFF2-40B4-BE49-F238E27FC236}">
                <a16:creationId xmlns:a16="http://schemas.microsoft.com/office/drawing/2014/main" id="{374218D1-3FE8-F125-F3E1-526A21C6D0A6}"/>
              </a:ext>
            </a:extLst>
          </p:cNvPr>
          <p:cNvGrpSpPr/>
          <p:nvPr/>
        </p:nvGrpSpPr>
        <p:grpSpPr>
          <a:xfrm>
            <a:off x="554659" y="1435023"/>
            <a:ext cx="11082682" cy="5120780"/>
            <a:chOff x="551757" y="1314451"/>
            <a:chExt cx="10999390" cy="5040113"/>
          </a:xfrm>
        </p:grpSpPr>
        <p:sp>
          <p:nvSpPr>
            <p:cNvPr id="4" name="Text 1">
              <a:extLst>
                <a:ext uri="{FF2B5EF4-FFF2-40B4-BE49-F238E27FC236}">
                  <a16:creationId xmlns:a16="http://schemas.microsoft.com/office/drawing/2014/main" id="{67FCBF62-7AAE-2085-649D-F6A9973D11B1}"/>
                </a:ext>
              </a:extLst>
            </p:cNvPr>
            <p:cNvSpPr/>
            <p:nvPr/>
          </p:nvSpPr>
          <p:spPr>
            <a:xfrm>
              <a:off x="640854" y="1314451"/>
              <a:ext cx="10910292" cy="504627"/>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1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المتخصص في العلاقات العامة هو أولاً وأخيراً مُتواصل ماهر. تبني هذه المحاضرة منظومة المهارات الشخصية اللازمة للتواصل المؤثر داخل المؤسسة وخارجها، بدءاً من دقة اللغة وصولاً إلى الذكاء العاطفي وفن الإقناع.</a:t>
              </a:r>
              <a:endParaRPr kumimoji="0" lang="ar-SA" sz="1600" b="0" i="0" u="none" strike="noStrike" kern="0" cap="none" spc="0" normalizeH="0" baseline="0" noProof="0" dirty="0">
                <a:ln>
                  <a:noFill/>
                </a:ln>
                <a:solidFill>
                  <a:prstClr val="black"/>
                </a:solidFill>
                <a:effectLst/>
                <a:uLnTx/>
                <a:uFillTx/>
              </a:endParaRPr>
            </a:p>
          </p:txBody>
        </p:sp>
        <p:sp>
          <p:nvSpPr>
            <p:cNvPr id="6" name="Shape 2">
              <a:extLst>
                <a:ext uri="{FF2B5EF4-FFF2-40B4-BE49-F238E27FC236}">
                  <a16:creationId xmlns:a16="http://schemas.microsoft.com/office/drawing/2014/main" id="{CF314AE9-F805-404A-AEE5-5A429595F058}"/>
                </a:ext>
              </a:extLst>
            </p:cNvPr>
            <p:cNvSpPr/>
            <p:nvPr/>
          </p:nvSpPr>
          <p:spPr>
            <a:xfrm>
              <a:off x="6173590" y="1993603"/>
              <a:ext cx="5377557" cy="1682056"/>
            </a:xfrm>
            <a:prstGeom prst="roundRect">
              <a:avLst>
                <a:gd name="adj" fmla="val 4001"/>
              </a:avLst>
            </a:prstGeom>
            <a:solidFill>
              <a:srgbClr val="FBFCFE"/>
            </a:solidFill>
            <a:ln w="14288">
              <a:solidFill>
                <a:srgbClr val="CFD2D8"/>
              </a:solidFill>
              <a:prstDash val="solid"/>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7" name="Shape 3">
              <a:extLst>
                <a:ext uri="{FF2B5EF4-FFF2-40B4-BE49-F238E27FC236}">
                  <a16:creationId xmlns:a16="http://schemas.microsoft.com/office/drawing/2014/main" id="{7CE1C830-C8A4-4CFB-B0D2-C219691D74F3}"/>
                </a:ext>
              </a:extLst>
            </p:cNvPr>
            <p:cNvSpPr/>
            <p:nvPr/>
          </p:nvSpPr>
          <p:spPr>
            <a:xfrm>
              <a:off x="6192640" y="2012652"/>
              <a:ext cx="5339457" cy="480616"/>
            </a:xfrm>
            <a:prstGeom prst="roundRect">
              <a:avLst>
                <a:gd name="adj" fmla="val 9245"/>
              </a:avLst>
            </a:prstGeom>
            <a:solidFill>
              <a:srgbClr val="E9ECF2"/>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8" name="Text 4">
              <a:extLst>
                <a:ext uri="{FF2B5EF4-FFF2-40B4-BE49-F238E27FC236}">
                  <a16:creationId xmlns:a16="http://schemas.microsoft.com/office/drawing/2014/main" id="{DF2D71D8-8D6D-247D-98AA-346BBB1E5A38}"/>
                </a:ext>
              </a:extLst>
            </p:cNvPr>
            <p:cNvSpPr/>
            <p:nvPr/>
          </p:nvSpPr>
          <p:spPr>
            <a:xfrm>
              <a:off x="8742263" y="2099569"/>
              <a:ext cx="240308" cy="300335"/>
            </a:xfrm>
            <a:prstGeom prst="rect">
              <a:avLst/>
            </a:prstGeom>
            <a:noFill/>
            <a:ln/>
          </p:spPr>
          <p:txBody>
            <a:bodyPr wrap="none" lIns="0" tIns="0" rIns="0" bIns="0" rtlCol="0" anchor="ctr"/>
            <a:lstStyle/>
            <a:p>
              <a:pPr marL="0" marR="0" lvl="0" indent="0" algn="just" defTabSz="1219170" rtl="1"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1</a:t>
              </a:r>
              <a:endParaRPr kumimoji="0" lang="en-US" sz="1600" b="0" i="0" u="none" strike="noStrike" kern="0" cap="none" spc="0" normalizeH="0" baseline="0" noProof="0" dirty="0">
                <a:ln>
                  <a:noFill/>
                </a:ln>
                <a:solidFill>
                  <a:prstClr val="black"/>
                </a:solidFill>
                <a:effectLst/>
                <a:uLnTx/>
                <a:uFillTx/>
              </a:endParaRPr>
            </a:p>
          </p:txBody>
        </p:sp>
        <p:sp>
          <p:nvSpPr>
            <p:cNvPr id="9" name="Text 5">
              <a:extLst>
                <a:ext uri="{FF2B5EF4-FFF2-40B4-BE49-F238E27FC236}">
                  <a16:creationId xmlns:a16="http://schemas.microsoft.com/office/drawing/2014/main" id="{094635E4-6A0B-AE0F-C792-F4054CF40908}"/>
                </a:ext>
              </a:extLst>
            </p:cNvPr>
            <p:cNvSpPr/>
            <p:nvPr/>
          </p:nvSpPr>
          <p:spPr>
            <a:xfrm>
              <a:off x="9369128" y="2648448"/>
              <a:ext cx="2002829" cy="250329"/>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المهارات اللغوية</a:t>
              </a:r>
              <a:endParaRPr kumimoji="0" lang="ar-SA" sz="1600" b="0" i="0" u="none" strike="noStrike" kern="0" cap="none" spc="0" normalizeH="0" baseline="0" noProof="0" dirty="0">
                <a:ln>
                  <a:noFill/>
                </a:ln>
                <a:solidFill>
                  <a:prstClr val="black"/>
                </a:solidFill>
                <a:effectLst/>
                <a:uLnTx/>
                <a:uFillTx/>
              </a:endParaRPr>
            </a:p>
          </p:txBody>
        </p:sp>
        <p:sp>
          <p:nvSpPr>
            <p:cNvPr id="10" name="Text 6">
              <a:extLst>
                <a:ext uri="{FF2B5EF4-FFF2-40B4-BE49-F238E27FC236}">
                  <a16:creationId xmlns:a16="http://schemas.microsoft.com/office/drawing/2014/main" id="{0B55A8BC-94C6-9607-CE4B-E73F54E5BC89}"/>
                </a:ext>
              </a:extLst>
            </p:cNvPr>
            <p:cNvSpPr/>
            <p:nvPr/>
          </p:nvSpPr>
          <p:spPr>
            <a:xfrm>
              <a:off x="6352779" y="2991843"/>
              <a:ext cx="5019179" cy="504627"/>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1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وضوح الرسالة، دقة اللغة، والقدرة على صياغة الخطاب المؤسسي بأسلوب مهني مؤثر</a:t>
              </a:r>
              <a:endParaRPr kumimoji="0" lang="ar-SA" sz="1600" b="0" i="0" u="none" strike="noStrike" kern="0" cap="none" spc="0" normalizeH="0" baseline="0" noProof="0" dirty="0">
                <a:ln>
                  <a:noFill/>
                </a:ln>
                <a:solidFill>
                  <a:prstClr val="black"/>
                </a:solidFill>
                <a:effectLst/>
                <a:uLnTx/>
                <a:uFillTx/>
              </a:endParaRPr>
            </a:p>
          </p:txBody>
        </p:sp>
        <p:sp>
          <p:nvSpPr>
            <p:cNvPr id="11" name="Shape 7">
              <a:extLst>
                <a:ext uri="{FF2B5EF4-FFF2-40B4-BE49-F238E27FC236}">
                  <a16:creationId xmlns:a16="http://schemas.microsoft.com/office/drawing/2014/main" id="{86B484B9-E192-3D53-2E88-38339E1B785F}"/>
                </a:ext>
              </a:extLst>
            </p:cNvPr>
            <p:cNvSpPr/>
            <p:nvPr/>
          </p:nvSpPr>
          <p:spPr>
            <a:xfrm>
              <a:off x="640854" y="1993603"/>
              <a:ext cx="5377557" cy="1682056"/>
            </a:xfrm>
            <a:prstGeom prst="roundRect">
              <a:avLst>
                <a:gd name="adj" fmla="val 4001"/>
              </a:avLst>
            </a:prstGeom>
            <a:solidFill>
              <a:srgbClr val="FBFCFE"/>
            </a:solidFill>
            <a:ln w="14288">
              <a:solidFill>
                <a:srgbClr val="CFD2D8"/>
              </a:solidFill>
              <a:prstDash val="solid"/>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2" name="Shape 8">
              <a:extLst>
                <a:ext uri="{FF2B5EF4-FFF2-40B4-BE49-F238E27FC236}">
                  <a16:creationId xmlns:a16="http://schemas.microsoft.com/office/drawing/2014/main" id="{B7F57B28-8C73-CD20-DE86-02C82CF2C61F}"/>
                </a:ext>
              </a:extLst>
            </p:cNvPr>
            <p:cNvSpPr/>
            <p:nvPr/>
          </p:nvSpPr>
          <p:spPr>
            <a:xfrm>
              <a:off x="659905" y="2012652"/>
              <a:ext cx="5339457" cy="480616"/>
            </a:xfrm>
            <a:prstGeom prst="roundRect">
              <a:avLst>
                <a:gd name="adj" fmla="val 9245"/>
              </a:avLst>
            </a:prstGeom>
            <a:solidFill>
              <a:srgbClr val="E9ECF2"/>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3" name="Text 9">
              <a:extLst>
                <a:ext uri="{FF2B5EF4-FFF2-40B4-BE49-F238E27FC236}">
                  <a16:creationId xmlns:a16="http://schemas.microsoft.com/office/drawing/2014/main" id="{C2C18B8A-402E-0DE8-2E66-F2BAFAF7FE1D}"/>
                </a:ext>
              </a:extLst>
            </p:cNvPr>
            <p:cNvSpPr/>
            <p:nvPr/>
          </p:nvSpPr>
          <p:spPr>
            <a:xfrm>
              <a:off x="3209529" y="2099569"/>
              <a:ext cx="240308" cy="300335"/>
            </a:xfrm>
            <a:prstGeom prst="rect">
              <a:avLst/>
            </a:prstGeom>
            <a:noFill/>
            <a:ln/>
          </p:spPr>
          <p:txBody>
            <a:bodyPr wrap="none" lIns="0" tIns="0" rIns="0" bIns="0" rtlCol="0" anchor="ctr"/>
            <a:lstStyle/>
            <a:p>
              <a:pPr marL="0" marR="0" lvl="0" indent="0" algn="just" defTabSz="1219170" rtl="1"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2</a:t>
              </a:r>
              <a:endParaRPr kumimoji="0" lang="en-US" sz="1600" b="0" i="0" u="none" strike="noStrike" kern="0" cap="none" spc="0" normalizeH="0" baseline="0" noProof="0" dirty="0">
                <a:ln>
                  <a:noFill/>
                </a:ln>
                <a:solidFill>
                  <a:prstClr val="black"/>
                </a:solidFill>
                <a:effectLst/>
                <a:uLnTx/>
                <a:uFillTx/>
              </a:endParaRPr>
            </a:p>
          </p:txBody>
        </p:sp>
        <p:sp>
          <p:nvSpPr>
            <p:cNvPr id="14" name="Text 10">
              <a:extLst>
                <a:ext uri="{FF2B5EF4-FFF2-40B4-BE49-F238E27FC236}">
                  <a16:creationId xmlns:a16="http://schemas.microsoft.com/office/drawing/2014/main" id="{B48C0FB4-A78A-EAD4-3C26-B343B9205C5B}"/>
                </a:ext>
              </a:extLst>
            </p:cNvPr>
            <p:cNvSpPr/>
            <p:nvPr/>
          </p:nvSpPr>
          <p:spPr>
            <a:xfrm>
              <a:off x="3836392" y="2648448"/>
              <a:ext cx="2002829" cy="250329"/>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الإنصات الفعّال</a:t>
              </a:r>
              <a:endParaRPr kumimoji="0" lang="ar-SA" sz="1600" b="0" i="0" u="none" strike="noStrike" kern="0" cap="none" spc="0" normalizeH="0" baseline="0" noProof="0" dirty="0">
                <a:ln>
                  <a:noFill/>
                </a:ln>
                <a:solidFill>
                  <a:prstClr val="black"/>
                </a:solidFill>
                <a:effectLst/>
                <a:uLnTx/>
                <a:uFillTx/>
              </a:endParaRPr>
            </a:p>
          </p:txBody>
        </p:sp>
        <p:sp>
          <p:nvSpPr>
            <p:cNvPr id="15" name="Text 11">
              <a:extLst>
                <a:ext uri="{FF2B5EF4-FFF2-40B4-BE49-F238E27FC236}">
                  <a16:creationId xmlns:a16="http://schemas.microsoft.com/office/drawing/2014/main" id="{9AE9A634-41A0-3C9F-7145-492326A644B1}"/>
                </a:ext>
              </a:extLst>
            </p:cNvPr>
            <p:cNvSpPr/>
            <p:nvPr/>
          </p:nvSpPr>
          <p:spPr>
            <a:xfrm>
              <a:off x="820043" y="2991843"/>
              <a:ext cx="5019179" cy="504627"/>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1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الإنصات ليس صمتاً فقط، بل هو مشاركة فعلية تُحسّن جودة الاستجابة وتبني الثقة المتبادلة</a:t>
              </a:r>
              <a:endParaRPr kumimoji="0" lang="ar-SA" sz="1600" b="0" i="0" u="none" strike="noStrike" kern="0" cap="none" spc="0" normalizeH="0" baseline="0" noProof="0" dirty="0">
                <a:ln>
                  <a:noFill/>
                </a:ln>
                <a:solidFill>
                  <a:prstClr val="black"/>
                </a:solidFill>
                <a:effectLst/>
                <a:uLnTx/>
                <a:uFillTx/>
              </a:endParaRPr>
            </a:p>
          </p:txBody>
        </p:sp>
        <p:sp>
          <p:nvSpPr>
            <p:cNvPr id="16" name="Shape 12">
              <a:extLst>
                <a:ext uri="{FF2B5EF4-FFF2-40B4-BE49-F238E27FC236}">
                  <a16:creationId xmlns:a16="http://schemas.microsoft.com/office/drawing/2014/main" id="{25FC52BB-5CCF-A18C-FEB2-3A6E5419D59B}"/>
                </a:ext>
              </a:extLst>
            </p:cNvPr>
            <p:cNvSpPr/>
            <p:nvPr/>
          </p:nvSpPr>
          <p:spPr>
            <a:xfrm>
              <a:off x="6173590" y="3830836"/>
              <a:ext cx="5377557" cy="1682056"/>
            </a:xfrm>
            <a:prstGeom prst="roundRect">
              <a:avLst>
                <a:gd name="adj" fmla="val 4001"/>
              </a:avLst>
            </a:prstGeom>
            <a:solidFill>
              <a:srgbClr val="FBFCFE"/>
            </a:solidFill>
            <a:ln w="14288">
              <a:solidFill>
                <a:srgbClr val="CFD2D8"/>
              </a:solidFill>
              <a:prstDash val="solid"/>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7" name="Shape 13">
              <a:extLst>
                <a:ext uri="{FF2B5EF4-FFF2-40B4-BE49-F238E27FC236}">
                  <a16:creationId xmlns:a16="http://schemas.microsoft.com/office/drawing/2014/main" id="{352BBB04-E878-6169-4172-D5EC335241F6}"/>
                </a:ext>
              </a:extLst>
            </p:cNvPr>
            <p:cNvSpPr/>
            <p:nvPr/>
          </p:nvSpPr>
          <p:spPr>
            <a:xfrm>
              <a:off x="6192640" y="3849885"/>
              <a:ext cx="5339457" cy="480616"/>
            </a:xfrm>
            <a:prstGeom prst="roundRect">
              <a:avLst>
                <a:gd name="adj" fmla="val 9245"/>
              </a:avLst>
            </a:prstGeom>
            <a:solidFill>
              <a:srgbClr val="E9ECF2"/>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9" name="Text 14">
              <a:extLst>
                <a:ext uri="{FF2B5EF4-FFF2-40B4-BE49-F238E27FC236}">
                  <a16:creationId xmlns:a16="http://schemas.microsoft.com/office/drawing/2014/main" id="{78A24161-F978-CC2F-72F9-172C6CC53A64}"/>
                </a:ext>
              </a:extLst>
            </p:cNvPr>
            <p:cNvSpPr/>
            <p:nvPr/>
          </p:nvSpPr>
          <p:spPr>
            <a:xfrm>
              <a:off x="8742263" y="3936802"/>
              <a:ext cx="240308" cy="300335"/>
            </a:xfrm>
            <a:prstGeom prst="rect">
              <a:avLst/>
            </a:prstGeom>
            <a:noFill/>
            <a:ln/>
          </p:spPr>
          <p:txBody>
            <a:bodyPr wrap="none" lIns="0" tIns="0" rIns="0" bIns="0" rtlCol="0" anchor="ctr"/>
            <a:lstStyle/>
            <a:p>
              <a:pPr marL="0" marR="0" lvl="0" indent="0" algn="just" defTabSz="1219170" rtl="1"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3</a:t>
              </a:r>
              <a:endParaRPr kumimoji="0" lang="en-US" sz="1600" b="0" i="0" u="none" strike="noStrike" kern="0" cap="none" spc="0" normalizeH="0" baseline="0" noProof="0" dirty="0">
                <a:ln>
                  <a:noFill/>
                </a:ln>
                <a:solidFill>
                  <a:prstClr val="black"/>
                </a:solidFill>
                <a:effectLst/>
                <a:uLnTx/>
                <a:uFillTx/>
              </a:endParaRPr>
            </a:p>
          </p:txBody>
        </p:sp>
        <p:sp>
          <p:nvSpPr>
            <p:cNvPr id="20" name="Text 15">
              <a:extLst>
                <a:ext uri="{FF2B5EF4-FFF2-40B4-BE49-F238E27FC236}">
                  <a16:creationId xmlns:a16="http://schemas.microsoft.com/office/drawing/2014/main" id="{4EC2A99A-A34D-3537-3D01-635DB0FC8D18}"/>
                </a:ext>
              </a:extLst>
            </p:cNvPr>
            <p:cNvSpPr/>
            <p:nvPr/>
          </p:nvSpPr>
          <p:spPr>
            <a:xfrm>
              <a:off x="9348293" y="4485681"/>
              <a:ext cx="2023665" cy="250329"/>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المهارات غير اللفظية</a:t>
              </a:r>
              <a:endParaRPr kumimoji="0" lang="ar-SA" sz="1600" b="0" i="0" u="none" strike="noStrike" kern="0" cap="none" spc="0" normalizeH="0" baseline="0" noProof="0" dirty="0">
                <a:ln>
                  <a:noFill/>
                </a:ln>
                <a:solidFill>
                  <a:prstClr val="black"/>
                </a:solidFill>
                <a:effectLst/>
                <a:uLnTx/>
                <a:uFillTx/>
              </a:endParaRPr>
            </a:p>
          </p:txBody>
        </p:sp>
        <p:sp>
          <p:nvSpPr>
            <p:cNvPr id="21" name="Text 16">
              <a:extLst>
                <a:ext uri="{FF2B5EF4-FFF2-40B4-BE49-F238E27FC236}">
                  <a16:creationId xmlns:a16="http://schemas.microsoft.com/office/drawing/2014/main" id="{CBE2B984-A834-F1B5-F15B-A96A33C5E72E}"/>
                </a:ext>
              </a:extLst>
            </p:cNvPr>
            <p:cNvSpPr/>
            <p:nvPr/>
          </p:nvSpPr>
          <p:spPr>
            <a:xfrm>
              <a:off x="6352779" y="4829076"/>
              <a:ext cx="5019179" cy="504627"/>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1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لغة الجسد، تعبيرات الوجه، التواصل البصري، ونبرة الصوت — رسائل صامتة بالغة التأثير</a:t>
              </a:r>
              <a:endParaRPr kumimoji="0" lang="ar-SA" sz="1600" b="0" i="0" u="none" strike="noStrike" kern="0" cap="none" spc="0" normalizeH="0" baseline="0" noProof="0" dirty="0">
                <a:ln>
                  <a:noFill/>
                </a:ln>
                <a:solidFill>
                  <a:prstClr val="black"/>
                </a:solidFill>
                <a:effectLst/>
                <a:uLnTx/>
                <a:uFillTx/>
              </a:endParaRPr>
            </a:p>
          </p:txBody>
        </p:sp>
        <p:sp>
          <p:nvSpPr>
            <p:cNvPr id="22" name="Shape 17">
              <a:extLst>
                <a:ext uri="{FF2B5EF4-FFF2-40B4-BE49-F238E27FC236}">
                  <a16:creationId xmlns:a16="http://schemas.microsoft.com/office/drawing/2014/main" id="{DBA63501-91D3-ED0F-415D-B93763E044B0}"/>
                </a:ext>
              </a:extLst>
            </p:cNvPr>
            <p:cNvSpPr/>
            <p:nvPr/>
          </p:nvSpPr>
          <p:spPr>
            <a:xfrm>
              <a:off x="640854" y="3830836"/>
              <a:ext cx="5377557" cy="1682056"/>
            </a:xfrm>
            <a:prstGeom prst="roundRect">
              <a:avLst>
                <a:gd name="adj" fmla="val 4001"/>
              </a:avLst>
            </a:prstGeom>
            <a:solidFill>
              <a:srgbClr val="FBFCFE"/>
            </a:solidFill>
            <a:ln w="14288">
              <a:solidFill>
                <a:srgbClr val="CFD2D8"/>
              </a:solidFill>
              <a:prstDash val="solid"/>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26" name="Shape 18">
              <a:extLst>
                <a:ext uri="{FF2B5EF4-FFF2-40B4-BE49-F238E27FC236}">
                  <a16:creationId xmlns:a16="http://schemas.microsoft.com/office/drawing/2014/main" id="{70DA629C-DB7F-258F-42A8-F1B2C849C0F4}"/>
                </a:ext>
              </a:extLst>
            </p:cNvPr>
            <p:cNvSpPr/>
            <p:nvPr/>
          </p:nvSpPr>
          <p:spPr>
            <a:xfrm>
              <a:off x="659905" y="3849885"/>
              <a:ext cx="5339457" cy="480616"/>
            </a:xfrm>
            <a:prstGeom prst="roundRect">
              <a:avLst>
                <a:gd name="adj" fmla="val 9245"/>
              </a:avLst>
            </a:prstGeom>
            <a:solidFill>
              <a:srgbClr val="E9ECF2"/>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27" name="Text 19">
              <a:extLst>
                <a:ext uri="{FF2B5EF4-FFF2-40B4-BE49-F238E27FC236}">
                  <a16:creationId xmlns:a16="http://schemas.microsoft.com/office/drawing/2014/main" id="{211E3722-BA22-4E82-1CBE-89A2C400BA57}"/>
                </a:ext>
              </a:extLst>
            </p:cNvPr>
            <p:cNvSpPr/>
            <p:nvPr/>
          </p:nvSpPr>
          <p:spPr>
            <a:xfrm>
              <a:off x="3209529" y="3936802"/>
              <a:ext cx="240308" cy="300335"/>
            </a:xfrm>
            <a:prstGeom prst="rect">
              <a:avLst/>
            </a:prstGeom>
            <a:noFill/>
            <a:ln/>
          </p:spPr>
          <p:txBody>
            <a:bodyPr wrap="none" lIns="0" tIns="0" rIns="0" bIns="0" rtlCol="0" anchor="ctr"/>
            <a:lstStyle/>
            <a:p>
              <a:pPr marL="0" marR="0" lvl="0" indent="0" algn="just" defTabSz="1219170" rtl="1" eaLnBrk="1" fontAlgn="auto" latinLnBrk="0" hangingPunct="1">
                <a:lnSpc>
                  <a:spcPct val="100000"/>
                </a:lnSpc>
                <a:spcBef>
                  <a:spcPts val="0"/>
                </a:spcBef>
                <a:spcAft>
                  <a:spcPts val="0"/>
                </a:spcAft>
                <a:buClrTx/>
                <a:buSzTx/>
                <a:buFontTx/>
                <a:buNone/>
                <a:tabLst/>
                <a:defRPr/>
              </a:pPr>
              <a:r>
                <a:rPr kumimoji="0" 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4</a:t>
              </a:r>
              <a:endParaRPr kumimoji="0" lang="en-US" sz="1600" b="0" i="0" u="none" strike="noStrike" kern="0" cap="none" spc="0" normalizeH="0" baseline="0" noProof="0" dirty="0">
                <a:ln>
                  <a:noFill/>
                </a:ln>
                <a:solidFill>
                  <a:prstClr val="black"/>
                </a:solidFill>
                <a:effectLst/>
                <a:uLnTx/>
                <a:uFillTx/>
              </a:endParaRPr>
            </a:p>
          </p:txBody>
        </p:sp>
        <p:sp>
          <p:nvSpPr>
            <p:cNvPr id="28" name="Text 20">
              <a:extLst>
                <a:ext uri="{FF2B5EF4-FFF2-40B4-BE49-F238E27FC236}">
                  <a16:creationId xmlns:a16="http://schemas.microsoft.com/office/drawing/2014/main" id="{F02B1FC7-7C0A-CCE8-1AA7-6E1336D58F71}"/>
                </a:ext>
              </a:extLst>
            </p:cNvPr>
            <p:cNvSpPr/>
            <p:nvPr/>
          </p:nvSpPr>
          <p:spPr>
            <a:xfrm>
              <a:off x="3549848" y="4485681"/>
              <a:ext cx="2289373" cy="250329"/>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الذكاء العاطفي والإقناع</a:t>
              </a:r>
              <a:endParaRPr kumimoji="0" lang="ar-SA" sz="1600" b="0" i="0" u="none" strike="noStrike" kern="0" cap="none" spc="0" normalizeH="0" baseline="0" noProof="0" dirty="0">
                <a:ln>
                  <a:noFill/>
                </a:ln>
                <a:solidFill>
                  <a:prstClr val="black"/>
                </a:solidFill>
                <a:effectLst/>
                <a:uLnTx/>
                <a:uFillTx/>
              </a:endParaRPr>
            </a:p>
          </p:txBody>
        </p:sp>
        <p:sp>
          <p:nvSpPr>
            <p:cNvPr id="29" name="Text 21">
              <a:extLst>
                <a:ext uri="{FF2B5EF4-FFF2-40B4-BE49-F238E27FC236}">
                  <a16:creationId xmlns:a16="http://schemas.microsoft.com/office/drawing/2014/main" id="{3FFE0FA6-F68F-35CD-A94A-53E29B295F2A}"/>
                </a:ext>
              </a:extLst>
            </p:cNvPr>
            <p:cNvSpPr/>
            <p:nvPr/>
          </p:nvSpPr>
          <p:spPr>
            <a:xfrm>
              <a:off x="820043" y="4829076"/>
              <a:ext cx="5019179" cy="504627"/>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1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إدارة الخلاف والتفاوض والإقناع بأسلوب يحفظ العلاقات ويحقق الأهداف في آنٍ واحد</a:t>
              </a:r>
              <a:endParaRPr kumimoji="0" lang="ar-SA" sz="1600" b="0" i="0" u="none" strike="noStrike" kern="0" cap="none" spc="0" normalizeH="0" baseline="0" noProof="0" dirty="0">
                <a:ln>
                  <a:noFill/>
                </a:ln>
                <a:solidFill>
                  <a:prstClr val="black"/>
                </a:solidFill>
                <a:effectLst/>
                <a:uLnTx/>
                <a:uFillTx/>
              </a:endParaRPr>
            </a:p>
          </p:txBody>
        </p:sp>
        <p:sp>
          <p:nvSpPr>
            <p:cNvPr id="30" name="Shape 22">
              <a:extLst>
                <a:ext uri="{FF2B5EF4-FFF2-40B4-BE49-F238E27FC236}">
                  <a16:creationId xmlns:a16="http://schemas.microsoft.com/office/drawing/2014/main" id="{4254DD2B-6BFB-B8A9-38FA-4EB465776CC8}"/>
                </a:ext>
              </a:extLst>
            </p:cNvPr>
            <p:cNvSpPr/>
            <p:nvPr/>
          </p:nvSpPr>
          <p:spPr>
            <a:xfrm>
              <a:off x="640854" y="5687417"/>
              <a:ext cx="10910292" cy="667147"/>
            </a:xfrm>
            <a:prstGeom prst="roundRect">
              <a:avLst>
                <a:gd name="adj" fmla="val 10087"/>
              </a:avLst>
            </a:prstGeom>
            <a:solidFill>
              <a:srgbClr val="B6FCB8"/>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pic>
          <p:nvPicPr>
            <p:cNvPr id="31" name="Image 0" descr="preencoded.png">
              <a:extLst>
                <a:ext uri="{FF2B5EF4-FFF2-40B4-BE49-F238E27FC236}">
                  <a16:creationId xmlns:a16="http://schemas.microsoft.com/office/drawing/2014/main" id="{56BBF880-9719-B5AB-85C1-F46376194600}"/>
                </a:ext>
              </a:extLst>
            </p:cNvPr>
            <p:cNvPicPr>
              <a:picLocks noChangeAspect="1"/>
            </p:cNvPicPr>
            <p:nvPr/>
          </p:nvPicPr>
          <p:blipFill>
            <a:blip r:embed="rId3"/>
            <a:stretch>
              <a:fillRect/>
            </a:stretch>
          </p:blipFill>
          <p:spPr>
            <a:xfrm>
              <a:off x="800993" y="5925145"/>
              <a:ext cx="200224" cy="160139"/>
            </a:xfrm>
            <a:prstGeom prst="rect">
              <a:avLst/>
            </a:prstGeom>
          </p:spPr>
        </p:pic>
        <p:sp>
          <p:nvSpPr>
            <p:cNvPr id="32" name="Text 23">
              <a:extLst>
                <a:ext uri="{FF2B5EF4-FFF2-40B4-BE49-F238E27FC236}">
                  <a16:creationId xmlns:a16="http://schemas.microsoft.com/office/drawing/2014/main" id="{C4500426-952D-8108-D955-9F96547498A8}"/>
                </a:ext>
              </a:extLst>
            </p:cNvPr>
            <p:cNvSpPr/>
            <p:nvPr/>
          </p:nvSpPr>
          <p:spPr>
            <a:xfrm>
              <a:off x="551757" y="5882581"/>
              <a:ext cx="10229652" cy="252313"/>
            </a:xfrm>
            <a:prstGeom prst="rect">
              <a:avLst/>
            </a:prstGeom>
            <a:noFill/>
            <a:ln/>
          </p:spPr>
          <p:txBody>
            <a:bodyPr wrap="none" lIns="0" tIns="0" rIns="0" bIns="0" rtlCol="0" anchor="t"/>
            <a:lstStyle/>
            <a:p>
              <a:pPr marL="0" marR="0" lvl="0" indent="0" algn="just" defTabSz="1219170" rtl="1" eaLnBrk="1" fontAlgn="auto" latinLnBrk="0" hangingPunct="1">
                <a:lnSpc>
                  <a:spcPct val="131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a:t>
              </a:r>
              <a:r>
                <a:rPr kumimoji="0" lang="ar-SA" altLang="en-US" sz="1600" b="1"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نشاط المحاضرة:</a:t>
              </a: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محاكاة موقف مهني بين موظف علاقات عامة وجمهور </a:t>
              </a:r>
              <a:r>
                <a:rPr kumimoji="0" lang="ar-SA" altLang="en-US" sz="1600" b="0" i="0" u="none" strike="noStrike" kern="0" cap="none" spc="0" normalizeH="0" baseline="0" noProof="0">
                  <a:ln>
                    <a:noFill/>
                  </a:ln>
                  <a:solidFill>
                    <a:srgbClr val="000000"/>
                  </a:solidFill>
                  <a:effectLst/>
                  <a:uLnTx/>
                  <a:uFillTx/>
                  <a:latin typeface="Alexandria" pitchFamily="34" charset="0"/>
                  <a:ea typeface="Alexandria" pitchFamily="34" charset="-122"/>
                  <a:cs typeface="Alexandria" pitchFamily="34" charset="-120"/>
                </a:rPr>
                <a:t>غاضب —</a:t>
              </a:r>
              <a:endParaRPr kumimoji="0" lang="ar-EG" altLang="en-US" sz="1600" b="0" i="0" u="none" strike="noStrike" kern="0" cap="none" spc="0" normalizeH="0" baseline="0" noProof="0">
                <a:ln>
                  <a:noFill/>
                </a:ln>
                <a:solidFill>
                  <a:srgbClr val="000000"/>
                </a:solidFill>
                <a:effectLst/>
                <a:uLnTx/>
                <a:uFillTx/>
                <a:latin typeface="Alexandria" pitchFamily="34" charset="0"/>
                <a:ea typeface="Alexandria" pitchFamily="34" charset="-122"/>
                <a:cs typeface="Alexandria" pitchFamily="34" charset="-120"/>
              </a:endParaRPr>
            </a:p>
            <a:p>
              <a:pPr marL="0" marR="0" lvl="0" indent="0" algn="just" defTabSz="1219170" rtl="1" eaLnBrk="1" fontAlgn="auto" latinLnBrk="0" hangingPunct="1">
                <a:lnSpc>
                  <a:spcPct val="131000"/>
                </a:lnSpc>
                <a:spcBef>
                  <a:spcPts val="0"/>
                </a:spcBef>
                <a:spcAft>
                  <a:spcPts val="0"/>
                </a:spcAft>
                <a:buClrTx/>
                <a:buSzTx/>
                <a:buFontTx/>
                <a:buNone/>
                <a:tabLst/>
                <a:defRPr/>
              </a:pPr>
              <a:r>
                <a:rPr kumimoji="0" lang="ar-SA" altLang="en-US" sz="1600" b="0" i="0" u="none" strike="noStrike" kern="0" cap="none" spc="0" normalizeH="0" baseline="0" noProof="0">
                  <a:ln>
                    <a:noFill/>
                  </a:ln>
                  <a:solidFill>
                    <a:srgbClr val="000000"/>
                  </a:solidFill>
                  <a:effectLst/>
                  <a:uLnTx/>
                  <a:uFillTx/>
                  <a:latin typeface="Alexandria" pitchFamily="34" charset="0"/>
                  <a:ea typeface="Alexandria" pitchFamily="34" charset="-122"/>
                  <a:cs typeface="Alexandria" pitchFamily="34" charset="-120"/>
                </a:rPr>
                <a:t> </a:t>
              </a: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تدريب على الضغط والاستجابة الاحترافية</a:t>
              </a:r>
              <a:endParaRPr kumimoji="0" lang="ar-SA" sz="1600" b="0" i="0" u="none" strike="noStrike" kern="0" cap="none" spc="0" normalizeH="0" baseline="0" noProof="0" dirty="0">
                <a:ln>
                  <a:noFill/>
                </a:ln>
                <a:solidFill>
                  <a:prstClr val="black"/>
                </a:solidFill>
                <a:effectLst/>
                <a:uLnTx/>
                <a:uFillTx/>
              </a:endParaRPr>
            </a:p>
          </p:txBody>
        </p:sp>
      </p:grpSp>
    </p:spTree>
    <p:extLst>
      <p:ext uri="{BB962C8B-B14F-4D97-AF65-F5344CB8AC3E}">
        <p14:creationId xmlns:p14="http://schemas.microsoft.com/office/powerpoint/2010/main" val="3869040164"/>
      </p:ext>
    </p:extLst>
  </p:cSld>
  <p:clrMapOvr>
    <a:masterClrMapping/>
  </p:clrMapOvr>
  <mc:AlternateContent xmlns:mc="http://schemas.openxmlformats.org/markup-compatibility/2006" xmlns:p14="http://schemas.microsoft.com/office/powerpoint/2010/main">
    <mc:Choice Requires="p14">
      <p:transition spd="slow" p14:dur="2000" advTm="200081"/>
    </mc:Choice>
    <mc:Fallback xmlns="">
      <p:transition spd="slow" advTm="20008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357AF-3C61-658D-1F08-7AA0D84A8094}"/>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9955E103-8AF4-A184-2A78-1422A827F4D9}"/>
              </a:ext>
            </a:extLst>
          </p:cNvPr>
          <p:cNvSpPr/>
          <p:nvPr/>
        </p:nvSpPr>
        <p:spPr>
          <a:xfrm>
            <a:off x="10093296" y="952845"/>
            <a:ext cx="2005777" cy="56029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B0B9FFC-3B30-8C66-7B38-7E5F03E179D3}"/>
              </a:ext>
            </a:extLst>
          </p:cNvPr>
          <p:cNvSpPr/>
          <p:nvPr/>
        </p:nvSpPr>
        <p:spPr>
          <a:xfrm>
            <a:off x="180431" y="1285192"/>
            <a:ext cx="11506047" cy="51713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C6C08A4-BA85-A499-69E3-D7E185C91AF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CC3AD809-C47B-D340-3D2C-D53FC32E7DBD}"/>
              </a:ext>
            </a:extLst>
          </p:cNvPr>
          <p:cNvSpPr txBox="1"/>
          <p:nvPr/>
        </p:nvSpPr>
        <p:spPr>
          <a:xfrm>
            <a:off x="2098704" y="83536"/>
            <a:ext cx="8227325" cy="954107"/>
          </a:xfrm>
          <a:prstGeom prst="rect">
            <a:avLst/>
          </a:prstGeom>
          <a:noFill/>
        </p:spPr>
        <p:txBody>
          <a:bodyPr wrap="square" rtlCol="0">
            <a:spAutoFit/>
          </a:bodyPr>
          <a:lstStyle/>
          <a:p>
            <a:pPr algn="ctr"/>
            <a:r>
              <a:rPr lang="ar-EG" sz="2800" b="1">
                <a:latin typeface="Alexandria" charset="0"/>
                <a:cs typeface="Alexandria" charset="0"/>
              </a:rPr>
              <a:t>المحاضرة السادسة</a:t>
            </a:r>
          </a:p>
          <a:p>
            <a:pPr algn="ctr"/>
            <a:r>
              <a:rPr lang="ar-EG" sz="2800" b="1">
                <a:latin typeface="Alexandria" charset="0"/>
                <a:cs typeface="Alexandria" charset="0"/>
              </a:rPr>
              <a:t>نظريات ونماذج الاتصال التنظيمي ومعوقاته</a:t>
            </a:r>
          </a:p>
        </p:txBody>
      </p:sp>
      <p:grpSp>
        <p:nvGrpSpPr>
          <p:cNvPr id="12" name="Group 11">
            <a:extLst>
              <a:ext uri="{FF2B5EF4-FFF2-40B4-BE49-F238E27FC236}">
                <a16:creationId xmlns:a16="http://schemas.microsoft.com/office/drawing/2014/main" id="{6FBB80B6-B8F2-9E99-7BB8-112F6D6B156F}"/>
              </a:ext>
            </a:extLst>
          </p:cNvPr>
          <p:cNvGrpSpPr/>
          <p:nvPr/>
        </p:nvGrpSpPr>
        <p:grpSpPr>
          <a:xfrm>
            <a:off x="334538" y="1488217"/>
            <a:ext cx="11140067" cy="4686762"/>
            <a:chOff x="330297" y="2047181"/>
            <a:chExt cx="11325624" cy="4127797"/>
          </a:xfrm>
        </p:grpSpPr>
        <p:sp>
          <p:nvSpPr>
            <p:cNvPr id="3" name="Text 1"/>
            <p:cNvSpPr/>
            <p:nvPr/>
          </p:nvSpPr>
          <p:spPr>
            <a:xfrm>
              <a:off x="661493" y="2047181"/>
              <a:ext cx="10869017" cy="529233"/>
            </a:xfrm>
            <a:prstGeom prst="rect">
              <a:avLst/>
            </a:prstGeom>
            <a:noFill/>
            <a:ln/>
          </p:spPr>
          <p:txBody>
            <a:bodyPr wrap="square" lIns="0" tIns="0" rIns="0" bIns="0" rtlCol="0" anchor="t">
              <a:noAutofit/>
            </a:bodyPr>
            <a:lstStyle/>
            <a:p>
              <a:pPr marL="0" marR="0" lvl="0" indent="0" algn="r"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النظريات ليست مجرد أفكار أكاديمية — إنها أدوات تفسير للواقع. تُقدّم هذه المحاضرة أبرز نماذج الاتصال من شانون وويفر إلى نظرية أصحاب المصلحة، وتُحلّل معوقات الاتصال وطرق التغلب عليها.</a:t>
              </a:r>
              <a:endParaRPr kumimoji="0" lang="ar-SA" sz="1600" b="0" i="0" u="none" strike="noStrike" kern="0" cap="none" spc="0" normalizeH="0" baseline="0" noProof="0" dirty="0">
                <a:ln>
                  <a:noFill/>
                </a:ln>
                <a:solidFill>
                  <a:prstClr val="black"/>
                </a:solidFill>
                <a:effectLst/>
                <a:uLnTx/>
                <a:uFillTx/>
              </a:endParaRPr>
            </a:p>
          </p:txBody>
        </p:sp>
        <p:sp>
          <p:nvSpPr>
            <p:cNvPr id="4" name="Text 2"/>
            <p:cNvSpPr/>
            <p:nvPr/>
          </p:nvSpPr>
          <p:spPr>
            <a:xfrm>
              <a:off x="2807296" y="2927748"/>
              <a:ext cx="2477393" cy="258465"/>
            </a:xfrm>
            <a:prstGeom prst="rect">
              <a:avLst/>
            </a:prstGeom>
            <a:noFill/>
            <a:ln/>
          </p:spPr>
          <p:txBody>
            <a:bodyPr wrap="none" lIns="0" tIns="0" rIns="0" bIns="0" rtlCol="0" anchor="t"/>
            <a:lstStyle/>
            <a:p>
              <a:pPr marL="0" marR="0" lvl="0" indent="0" algn="r"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3257B8"/>
                  </a:solidFill>
                  <a:effectLst/>
                  <a:uLnTx/>
                  <a:uFillTx/>
                  <a:latin typeface="Alexandria Bold" pitchFamily="34" charset="0"/>
                  <a:ea typeface="Alexandria Bold" pitchFamily="34" charset="-122"/>
                  <a:cs typeface="Alexandria Bold" pitchFamily="34" charset="-120"/>
                </a:rPr>
                <a:t>النماذج والنظريات الكبرى</a:t>
              </a:r>
              <a:endParaRPr kumimoji="0" lang="ar-SA" sz="1600" b="0" i="0" u="none" strike="noStrike" kern="0" cap="none" spc="0" normalizeH="0" baseline="0" noProof="0" dirty="0">
                <a:ln>
                  <a:noFill/>
                </a:ln>
                <a:solidFill>
                  <a:prstClr val="black"/>
                </a:solidFill>
                <a:effectLst/>
                <a:uLnTx/>
                <a:uFillTx/>
              </a:endParaRPr>
            </a:p>
          </p:txBody>
        </p:sp>
        <p:sp>
          <p:nvSpPr>
            <p:cNvPr id="6" name="Text 3"/>
            <p:cNvSpPr/>
            <p:nvPr/>
          </p:nvSpPr>
          <p:spPr>
            <a:xfrm>
              <a:off x="661492" y="3351512"/>
              <a:ext cx="5232797" cy="1876921"/>
            </a:xfrm>
            <a:prstGeom prst="rect">
              <a:avLst/>
            </a:prstGeom>
            <a:noFill/>
            <a:ln/>
          </p:spPr>
          <p:txBody>
            <a:bodyPr wrap="square" lIns="0" tIns="0" rIns="0" bIns="0" rtlCol="0" anchor="t">
              <a:noAutofit/>
            </a:bodyPr>
            <a:lstStyle/>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1"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نموذج شانون وويفر</a:t>
              </a: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 — الرسالة والتشويش</a:t>
              </a:r>
              <a:endParaRPr kumimoji="0" lang="ar-SA" sz="1600" b="0" i="0" u="none" strike="noStrike" kern="0" cap="none" spc="0" normalizeH="0" baseline="0" noProof="0" dirty="0">
                <a:ln>
                  <a:noFill/>
                </a:ln>
                <a:solidFill>
                  <a:prstClr val="black"/>
                </a:solidFill>
                <a:effectLst/>
                <a:uLnTx/>
                <a:uFillTx/>
              </a:endParaRPr>
            </a:p>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1"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نموذج لاسويل</a:t>
              </a: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 — من يقول ماذا لمن</a:t>
              </a:r>
              <a:endParaRPr kumimoji="0" lang="ar-SA" sz="1600" b="0" i="0" u="none" strike="noStrike" kern="0" cap="none" spc="0" normalizeH="0" baseline="0" noProof="0" dirty="0">
                <a:ln>
                  <a:noFill/>
                </a:ln>
                <a:solidFill>
                  <a:prstClr val="black"/>
                </a:solidFill>
                <a:effectLst/>
                <a:uLnTx/>
                <a:uFillTx/>
              </a:endParaRPr>
            </a:p>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1"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النموذج التفاعلي</a:t>
              </a: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 — التبادل والتغذية الراجعة</a:t>
              </a:r>
              <a:endParaRPr kumimoji="0" lang="ar-SA" sz="1600" b="0" i="0" u="none" strike="noStrike" kern="0" cap="none" spc="0" normalizeH="0" baseline="0" noProof="0" dirty="0">
                <a:ln>
                  <a:noFill/>
                </a:ln>
                <a:solidFill>
                  <a:prstClr val="black"/>
                </a:solidFill>
                <a:effectLst/>
                <a:uLnTx/>
                <a:uFillTx/>
              </a:endParaRPr>
            </a:p>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1"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نظرية النظم</a:t>
              </a: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 — المنظمة ككيان متكامل</a:t>
              </a:r>
              <a:endParaRPr kumimoji="0" lang="ar-SA" sz="1600" b="0" i="0" u="none" strike="noStrike" kern="0" cap="none" spc="0" normalizeH="0" baseline="0" noProof="0" dirty="0">
                <a:ln>
                  <a:noFill/>
                </a:ln>
                <a:solidFill>
                  <a:prstClr val="black"/>
                </a:solidFill>
                <a:effectLst/>
                <a:uLnTx/>
                <a:uFillTx/>
              </a:endParaRPr>
            </a:p>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1"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نظرية الثقافة التنظيمية</a:t>
              </a: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 — القيم والمعاني المشتركة</a:t>
              </a:r>
              <a:endParaRPr kumimoji="0" lang="ar-SA" sz="1600" b="0" i="0" u="none" strike="noStrike" kern="0" cap="none" spc="0" normalizeH="0" baseline="0" noProof="0" dirty="0">
                <a:ln>
                  <a:noFill/>
                </a:ln>
                <a:solidFill>
                  <a:prstClr val="black"/>
                </a:solidFill>
                <a:effectLst/>
                <a:uLnTx/>
                <a:uFillTx/>
              </a:endParaRPr>
            </a:p>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1"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نظرية أصحاب المصلحة</a:t>
              </a: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 — الجماهير المتعددة</a:t>
              </a:r>
              <a:endParaRPr kumimoji="0" lang="ar-SA" sz="1600" b="0" i="0" u="none" strike="noStrike" kern="0" cap="none" spc="0" normalizeH="0" baseline="0" noProof="0" dirty="0">
                <a:ln>
                  <a:noFill/>
                </a:ln>
                <a:solidFill>
                  <a:prstClr val="black"/>
                </a:solidFill>
                <a:effectLst/>
                <a:uLnTx/>
                <a:uFillTx/>
              </a:endParaRPr>
            </a:p>
          </p:txBody>
        </p:sp>
        <p:sp>
          <p:nvSpPr>
            <p:cNvPr id="7" name="Shape 4"/>
            <p:cNvSpPr/>
            <p:nvPr/>
          </p:nvSpPr>
          <p:spPr>
            <a:xfrm>
              <a:off x="6185000" y="2762449"/>
              <a:ext cx="5470921" cy="2523828"/>
            </a:xfrm>
            <a:prstGeom prst="roundRect">
              <a:avLst>
                <a:gd name="adj" fmla="val 4718"/>
              </a:avLst>
            </a:prstGeom>
            <a:solidFill>
              <a:srgbClr val="3257B8"/>
            </a:solidFill>
            <a:ln/>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8" name="Text 5"/>
            <p:cNvSpPr/>
            <p:nvPr/>
          </p:nvSpPr>
          <p:spPr>
            <a:xfrm>
              <a:off x="8355012" y="2927748"/>
              <a:ext cx="2526011" cy="258465"/>
            </a:xfrm>
            <a:prstGeom prst="rect">
              <a:avLst/>
            </a:prstGeom>
            <a:noFill/>
            <a:ln/>
          </p:spPr>
          <p:txBody>
            <a:bodyPr wrap="none" lIns="0" tIns="0" rIns="0" bIns="0" rtlCol="0" anchor="t"/>
            <a:lstStyle/>
            <a:p>
              <a:pPr marL="0" marR="0" lvl="0" indent="0" algn="r"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FFFFFF"/>
                  </a:solidFill>
                  <a:effectLst/>
                  <a:uLnTx/>
                  <a:uFillTx/>
                  <a:latin typeface="Alexandria Bold" pitchFamily="34" charset="0"/>
                  <a:ea typeface="Alexandria Bold" pitchFamily="34" charset="-122"/>
                  <a:cs typeface="Alexandria Bold" pitchFamily="34" charset="-120"/>
                </a:rPr>
                <a:t>معوقات الاتصال وحلولها</a:t>
              </a:r>
              <a:endParaRPr kumimoji="0" lang="ar-SA" sz="1600" b="0" i="0" u="none" strike="noStrike" kern="0" cap="none" spc="0" normalizeH="0" baseline="0" noProof="0" dirty="0">
                <a:ln>
                  <a:noFill/>
                </a:ln>
                <a:solidFill>
                  <a:prstClr val="black"/>
                </a:solidFill>
                <a:effectLst/>
                <a:uLnTx/>
                <a:uFillTx/>
              </a:endParaRPr>
            </a:p>
          </p:txBody>
        </p:sp>
        <p:sp>
          <p:nvSpPr>
            <p:cNvPr id="9" name="Text 6"/>
            <p:cNvSpPr/>
            <p:nvPr/>
          </p:nvSpPr>
          <p:spPr>
            <a:xfrm>
              <a:off x="6350298" y="3351511"/>
              <a:ext cx="5140325" cy="1554460"/>
            </a:xfrm>
            <a:prstGeom prst="rect">
              <a:avLst/>
            </a:prstGeom>
            <a:noFill/>
            <a:ln/>
          </p:spPr>
          <p:txBody>
            <a:bodyPr wrap="square" lIns="0" tIns="0" rIns="0" bIns="0" rtlCol="0" anchor="t">
              <a:normAutofit/>
            </a:bodyPr>
            <a:lstStyle/>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المعوقات اللغوية والثقافية</a:t>
              </a:r>
              <a:endParaRPr kumimoji="0" lang="ar-SA" sz="1600" b="0" i="0" u="none" strike="noStrike" kern="0" cap="none" spc="0" normalizeH="0" baseline="0" noProof="0" dirty="0">
                <a:ln>
                  <a:noFill/>
                </a:ln>
                <a:solidFill>
                  <a:prstClr val="black"/>
                </a:solidFill>
                <a:effectLst/>
                <a:uLnTx/>
                <a:uFillTx/>
              </a:endParaRPr>
            </a:p>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المعوقات النفسية والعاطفية</a:t>
              </a:r>
              <a:endParaRPr kumimoji="0" lang="ar-SA" sz="1600" b="0" i="0" u="none" strike="noStrike" kern="0" cap="none" spc="0" normalizeH="0" baseline="0" noProof="0" dirty="0">
                <a:ln>
                  <a:noFill/>
                </a:ln>
                <a:solidFill>
                  <a:prstClr val="black"/>
                </a:solidFill>
                <a:effectLst/>
                <a:uLnTx/>
                <a:uFillTx/>
              </a:endParaRPr>
            </a:p>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المعوقات الإدارية والهيكلية</a:t>
              </a:r>
              <a:endParaRPr kumimoji="0" lang="ar-SA" sz="1600" b="0" i="0" u="none" strike="noStrike" kern="0" cap="none" spc="0" normalizeH="0" baseline="0" noProof="0" dirty="0">
                <a:ln>
                  <a:noFill/>
                </a:ln>
                <a:solidFill>
                  <a:prstClr val="black"/>
                </a:solidFill>
                <a:effectLst/>
                <a:uLnTx/>
                <a:uFillTx/>
              </a:endParaRPr>
            </a:p>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المعوقات التكنولوجية</a:t>
              </a:r>
              <a:endParaRPr kumimoji="0" lang="ar-SA" sz="1600" b="0" i="0" u="none" strike="noStrike" kern="0" cap="none" spc="0" normalizeH="0" baseline="0" noProof="0" dirty="0">
                <a:ln>
                  <a:noFill/>
                </a:ln>
                <a:solidFill>
                  <a:prstClr val="black"/>
                </a:solidFill>
                <a:effectLst/>
                <a:uLnTx/>
                <a:uFillTx/>
              </a:endParaRPr>
            </a:p>
            <a:p>
              <a:pPr marL="457189" marR="0" lvl="0" indent="-457189" algn="r"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أساليب التغلب على كل نوع</a:t>
              </a:r>
              <a:endParaRPr kumimoji="0" lang="ar-SA" sz="1600" b="0" i="0" u="none" strike="noStrike" kern="0" cap="none" spc="0" normalizeH="0" baseline="0" noProof="0" dirty="0">
                <a:ln>
                  <a:noFill/>
                </a:ln>
                <a:solidFill>
                  <a:prstClr val="black"/>
                </a:solidFill>
                <a:effectLst/>
                <a:uLnTx/>
                <a:uFillTx/>
              </a:endParaRPr>
            </a:p>
          </p:txBody>
        </p:sp>
        <p:sp>
          <p:nvSpPr>
            <p:cNvPr id="10" name="Shape 7"/>
            <p:cNvSpPr/>
            <p:nvPr/>
          </p:nvSpPr>
          <p:spPr>
            <a:xfrm>
              <a:off x="330297" y="5472311"/>
              <a:ext cx="11200215" cy="702667"/>
            </a:xfrm>
            <a:prstGeom prst="roundRect">
              <a:avLst>
                <a:gd name="adj" fmla="val 9886"/>
              </a:avLst>
            </a:prstGeom>
            <a:solidFill>
              <a:srgbClr val="C3CFEF"/>
            </a:solidFill>
            <a:ln/>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pic>
          <p:nvPicPr>
            <p:cNvPr id="11" name="Image 0" descr="preencoded.png"/>
            <p:cNvPicPr>
              <a:picLocks noChangeAspect="1"/>
            </p:cNvPicPr>
            <p:nvPr/>
          </p:nvPicPr>
          <p:blipFill>
            <a:blip r:embed="rId3"/>
            <a:stretch>
              <a:fillRect/>
            </a:stretch>
          </p:blipFill>
          <p:spPr>
            <a:xfrm>
              <a:off x="826789" y="5718373"/>
              <a:ext cx="206672" cy="165299"/>
            </a:xfrm>
            <a:prstGeom prst="rect">
              <a:avLst/>
            </a:prstGeom>
          </p:spPr>
        </p:pic>
        <p:sp>
          <p:nvSpPr>
            <p:cNvPr id="13" name="Text 8"/>
            <p:cNvSpPr/>
            <p:nvPr/>
          </p:nvSpPr>
          <p:spPr>
            <a:xfrm>
              <a:off x="589162" y="5678884"/>
              <a:ext cx="10166449" cy="264616"/>
            </a:xfrm>
            <a:prstGeom prst="rect">
              <a:avLst/>
            </a:prstGeom>
            <a:noFill/>
            <a:ln/>
          </p:spPr>
          <p:txBody>
            <a:bodyPr wrap="none" lIns="0" tIns="0" rIns="0" bIns="0" rtlCol="0" anchor="t"/>
            <a:lstStyle/>
            <a:p>
              <a:pPr marL="0" marR="0" lvl="0" indent="0" algn="r"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a:t>
              </a:r>
              <a:r>
                <a:rPr kumimoji="0" lang="ar-SA" altLang="en-US" sz="1600" b="1"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نشاط المحاضرة:</a:t>
              </a: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تحليل حالة فشل اتصالي حقيقي داخل مؤسسة وتفسيرها في ضوء إحدى النظريات المدروسة</a:t>
              </a:r>
              <a:endParaRPr kumimoji="0" lang="ar-SA" sz="1600" b="0" i="0" u="none" strike="noStrike" kern="0" cap="none" spc="0" normalizeH="0" baseline="0" noProof="0" dirty="0">
                <a:ln>
                  <a:noFill/>
                </a:ln>
                <a:solidFill>
                  <a:prstClr val="black"/>
                </a:solidFill>
                <a:effectLst/>
                <a:uLnTx/>
                <a:uFillTx/>
              </a:endParaRPr>
            </a:p>
          </p:txBody>
        </p:sp>
      </p:grpSp>
    </p:spTree>
    <p:extLst>
      <p:ext uri="{BB962C8B-B14F-4D97-AF65-F5344CB8AC3E}">
        <p14:creationId xmlns:p14="http://schemas.microsoft.com/office/powerpoint/2010/main" val="2398314563"/>
      </p:ext>
    </p:extLst>
  </p:cSld>
  <p:clrMapOvr>
    <a:masterClrMapping/>
  </p:clrMapOvr>
  <mc:AlternateContent xmlns:mc="http://schemas.openxmlformats.org/markup-compatibility/2006" xmlns:p14="http://schemas.microsoft.com/office/powerpoint/2010/main">
    <mc:Choice Requires="p14">
      <p:transition spd="slow" p14:dur="2000" advTm="113537"/>
    </mc:Choice>
    <mc:Fallback xmlns="">
      <p:transition spd="slow" advTm="11353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03377-1FD6-FAAF-A781-8C331D9C7E92}"/>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82A07870-275F-C7E0-34E2-1BDC84D2A105}"/>
              </a:ext>
            </a:extLst>
          </p:cNvPr>
          <p:cNvSpPr/>
          <p:nvPr/>
        </p:nvSpPr>
        <p:spPr>
          <a:xfrm>
            <a:off x="10749776" y="952844"/>
            <a:ext cx="1349297" cy="576451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97C6C7E8-52F4-25CA-2C31-20DC964B307B}"/>
              </a:ext>
            </a:extLst>
          </p:cNvPr>
          <p:cNvSpPr/>
          <p:nvPr/>
        </p:nvSpPr>
        <p:spPr>
          <a:xfrm>
            <a:off x="379141" y="1285191"/>
            <a:ext cx="11452303" cy="54321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7F785035-F9B5-D5D5-0AB1-E0F423A8C53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24BA175A-6D38-969B-088F-BC0252BB8899}"/>
              </a:ext>
            </a:extLst>
          </p:cNvPr>
          <p:cNvSpPr txBox="1"/>
          <p:nvPr/>
        </p:nvSpPr>
        <p:spPr>
          <a:xfrm>
            <a:off x="2096429" y="140643"/>
            <a:ext cx="8809464" cy="1384995"/>
          </a:xfrm>
          <a:prstGeom prst="rect">
            <a:avLst/>
          </a:prstGeom>
          <a:noFill/>
        </p:spPr>
        <p:txBody>
          <a:bodyPr wrap="square" rtlCol="0">
            <a:spAutoFit/>
          </a:bodyPr>
          <a:lstStyle/>
          <a:p>
            <a:pPr algn="ctr"/>
            <a:r>
              <a:rPr lang="ar-EG" sz="2800" b="1">
                <a:latin typeface="Alexandria" charset="0"/>
                <a:cs typeface="Alexandria" charset="0"/>
              </a:rPr>
              <a:t>المحاضرة السابعة</a:t>
            </a:r>
          </a:p>
          <a:p>
            <a:pPr algn="ctr"/>
            <a:r>
              <a:rPr lang="ar-EG" sz="2800" b="1">
                <a:latin typeface="Alexandria" charset="0"/>
                <a:cs typeface="Alexandria" charset="0"/>
              </a:rPr>
              <a:t>الاتصال الرقمي والذكاء الاصطناعي والميتافيرس</a:t>
            </a:r>
          </a:p>
          <a:p>
            <a:pPr algn="ctr"/>
            <a:r>
              <a:rPr lang="ar-EG" sz="2800" b="1">
                <a:latin typeface="Alexandria" charset="0"/>
                <a:cs typeface="Alexandria" charset="0"/>
              </a:rPr>
              <a:t> </a:t>
            </a:r>
          </a:p>
        </p:txBody>
      </p:sp>
      <p:grpSp>
        <p:nvGrpSpPr>
          <p:cNvPr id="3" name="Group 2">
            <a:extLst>
              <a:ext uri="{FF2B5EF4-FFF2-40B4-BE49-F238E27FC236}">
                <a16:creationId xmlns:a16="http://schemas.microsoft.com/office/drawing/2014/main" id="{9D6B1748-88C0-8803-4EC3-CBB8B1CDA9F0}"/>
              </a:ext>
            </a:extLst>
          </p:cNvPr>
          <p:cNvGrpSpPr/>
          <p:nvPr/>
        </p:nvGrpSpPr>
        <p:grpSpPr>
          <a:xfrm>
            <a:off x="858644" y="1285191"/>
            <a:ext cx="10744197" cy="5561487"/>
            <a:chOff x="5161161" y="1529656"/>
            <a:chExt cx="6441680" cy="4916092"/>
          </a:xfrm>
        </p:grpSpPr>
        <p:sp>
          <p:nvSpPr>
            <p:cNvPr id="4" name="Text 1">
              <a:extLst>
                <a:ext uri="{FF2B5EF4-FFF2-40B4-BE49-F238E27FC236}">
                  <a16:creationId xmlns:a16="http://schemas.microsoft.com/office/drawing/2014/main" id="{491A2969-6C0B-689D-E6C1-06827CDB5EBF}"/>
                </a:ext>
              </a:extLst>
            </p:cNvPr>
            <p:cNvSpPr/>
            <p:nvPr/>
          </p:nvSpPr>
          <p:spPr>
            <a:xfrm>
              <a:off x="5161162" y="1529656"/>
              <a:ext cx="6441679" cy="668536"/>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26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نعيش في حقبة تحوّل رقمي غير مسبوق يُعيد تشكيل ممارسات الاتصال التنظيمي من جذوره. تستعرض هذه المحاضرة أدوات الاتصال الرقمي الحديثة، وتوظيف الذكاء الاصطناعي، والاجتماعات في عالم الميتافيرس، وتقنية الهولوجرام في البيئات المؤسسية.</a:t>
              </a:r>
              <a:endParaRPr kumimoji="0" lang="ar-SA" sz="1600" b="0" i="0" u="none" strike="noStrike" kern="0" cap="none" spc="0" normalizeH="0" baseline="0" noProof="0" dirty="0">
                <a:ln>
                  <a:noFill/>
                </a:ln>
                <a:solidFill>
                  <a:prstClr val="black"/>
                </a:solidFill>
                <a:effectLst/>
                <a:uLnTx/>
                <a:uFillTx/>
              </a:endParaRPr>
            </a:p>
          </p:txBody>
        </p:sp>
        <p:pic>
          <p:nvPicPr>
            <p:cNvPr id="6" name="Image 1" descr="preencoded.png">
              <a:extLst>
                <a:ext uri="{FF2B5EF4-FFF2-40B4-BE49-F238E27FC236}">
                  <a16:creationId xmlns:a16="http://schemas.microsoft.com/office/drawing/2014/main" id="{E8303139-4896-AF8D-5362-0B54767B5105}"/>
                </a:ext>
              </a:extLst>
            </p:cNvPr>
            <p:cNvPicPr>
              <a:picLocks noChangeAspect="1"/>
            </p:cNvPicPr>
            <p:nvPr/>
          </p:nvPicPr>
          <p:blipFill>
            <a:blip r:embed="rId5"/>
            <a:stretch>
              <a:fillRect/>
            </a:stretch>
          </p:blipFill>
          <p:spPr>
            <a:xfrm>
              <a:off x="10866339" y="2345729"/>
              <a:ext cx="736501" cy="1049040"/>
            </a:xfrm>
            <a:prstGeom prst="rect">
              <a:avLst/>
            </a:prstGeom>
          </p:spPr>
        </p:pic>
        <p:sp>
          <p:nvSpPr>
            <p:cNvPr id="7" name="Text 2">
              <a:extLst>
                <a:ext uri="{FF2B5EF4-FFF2-40B4-BE49-F238E27FC236}">
                  <a16:creationId xmlns:a16="http://schemas.microsoft.com/office/drawing/2014/main" id="{05E98D46-5708-059C-9C57-1F3AD5A71B9C}"/>
                </a:ext>
              </a:extLst>
            </p:cNvPr>
            <p:cNvSpPr/>
            <p:nvPr/>
          </p:nvSpPr>
          <p:spPr>
            <a:xfrm>
              <a:off x="8893870" y="2492971"/>
              <a:ext cx="1841301" cy="230188"/>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الاتصال الرقمي</a:t>
              </a:r>
              <a:endParaRPr kumimoji="0" lang="ar-SA" sz="1600" b="0" i="0" u="none" strike="noStrike" kern="0" cap="none" spc="0" normalizeH="0" baseline="0" noProof="0" dirty="0">
                <a:ln>
                  <a:noFill/>
                </a:ln>
                <a:solidFill>
                  <a:prstClr val="black"/>
                </a:solidFill>
                <a:effectLst/>
                <a:uLnTx/>
                <a:uFillTx/>
              </a:endParaRPr>
            </a:p>
          </p:txBody>
        </p:sp>
        <p:sp>
          <p:nvSpPr>
            <p:cNvPr id="8" name="Text 3">
              <a:extLst>
                <a:ext uri="{FF2B5EF4-FFF2-40B4-BE49-F238E27FC236}">
                  <a16:creationId xmlns:a16="http://schemas.microsoft.com/office/drawing/2014/main" id="{73177058-BFFF-36F4-AA2E-EC7AD3B1A0D8}"/>
                </a:ext>
              </a:extLst>
            </p:cNvPr>
            <p:cNvSpPr/>
            <p:nvPr/>
          </p:nvSpPr>
          <p:spPr>
            <a:xfrm>
              <a:off x="5161161" y="2801839"/>
              <a:ext cx="5574011" cy="445691"/>
            </a:xfrm>
            <a:prstGeom prst="rect">
              <a:avLst/>
            </a:prstGeom>
            <a:noFill/>
            <a:ln/>
          </p:spPr>
          <p:txBody>
            <a:bodyPr wrap="square" lIns="0" tIns="0" rIns="0" bIns="0" rtlCol="0" anchor="t">
              <a:normAutofit/>
            </a:bodyPr>
            <a:lstStyle/>
            <a:p>
              <a:pPr marL="0" marR="0" lvl="0" indent="0" algn="just" defTabSz="1219170" rtl="1" eaLnBrk="1" fontAlgn="auto" latinLnBrk="0" hangingPunct="1">
                <a:lnSpc>
                  <a:spcPct val="126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منصات العمل الداخلي، الاتصال المتزامن وغير المتزامن، آداب الاتصال الرقمي والخصوصية</a:t>
              </a:r>
              <a:endParaRPr kumimoji="0" lang="ar-SA" sz="1600" b="0" i="0" u="none" strike="noStrike" kern="0" cap="none" spc="0" normalizeH="0" baseline="0" noProof="0" dirty="0">
                <a:ln>
                  <a:noFill/>
                </a:ln>
                <a:solidFill>
                  <a:prstClr val="black"/>
                </a:solidFill>
                <a:effectLst/>
                <a:uLnTx/>
                <a:uFillTx/>
              </a:endParaRPr>
            </a:p>
          </p:txBody>
        </p:sp>
        <p:pic>
          <p:nvPicPr>
            <p:cNvPr id="9" name="Image 2" descr="preencoded.png">
              <a:extLst>
                <a:ext uri="{FF2B5EF4-FFF2-40B4-BE49-F238E27FC236}">
                  <a16:creationId xmlns:a16="http://schemas.microsoft.com/office/drawing/2014/main" id="{48B85746-C84F-6363-5ED5-20271A832171}"/>
                </a:ext>
              </a:extLst>
            </p:cNvPr>
            <p:cNvPicPr>
              <a:picLocks noChangeAspect="1"/>
            </p:cNvPicPr>
            <p:nvPr/>
          </p:nvPicPr>
          <p:blipFill>
            <a:blip r:embed="rId6"/>
            <a:stretch>
              <a:fillRect/>
            </a:stretch>
          </p:blipFill>
          <p:spPr>
            <a:xfrm>
              <a:off x="10866339" y="3394769"/>
              <a:ext cx="736501" cy="1049040"/>
            </a:xfrm>
            <a:prstGeom prst="rect">
              <a:avLst/>
            </a:prstGeom>
          </p:spPr>
        </p:pic>
        <p:sp>
          <p:nvSpPr>
            <p:cNvPr id="10" name="Text 4">
              <a:extLst>
                <a:ext uri="{FF2B5EF4-FFF2-40B4-BE49-F238E27FC236}">
                  <a16:creationId xmlns:a16="http://schemas.microsoft.com/office/drawing/2014/main" id="{B4ED416A-12D6-0858-7EF7-28B1CFA57561}"/>
                </a:ext>
              </a:extLst>
            </p:cNvPr>
            <p:cNvSpPr/>
            <p:nvPr/>
          </p:nvSpPr>
          <p:spPr>
            <a:xfrm>
              <a:off x="8893870" y="3542011"/>
              <a:ext cx="1841301" cy="230188"/>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الذكاء الاصطناعي</a:t>
              </a:r>
              <a:endParaRPr kumimoji="0" lang="ar-SA" sz="1600" b="0" i="0" u="none" strike="noStrike" kern="0" cap="none" spc="0" normalizeH="0" baseline="0" noProof="0" dirty="0">
                <a:ln>
                  <a:noFill/>
                </a:ln>
                <a:solidFill>
                  <a:prstClr val="black"/>
                </a:solidFill>
                <a:effectLst/>
                <a:uLnTx/>
                <a:uFillTx/>
              </a:endParaRPr>
            </a:p>
          </p:txBody>
        </p:sp>
        <p:sp>
          <p:nvSpPr>
            <p:cNvPr id="11" name="Text 5">
              <a:extLst>
                <a:ext uri="{FF2B5EF4-FFF2-40B4-BE49-F238E27FC236}">
                  <a16:creationId xmlns:a16="http://schemas.microsoft.com/office/drawing/2014/main" id="{692A66F6-A958-9B8A-B89E-59EE6498B518}"/>
                </a:ext>
              </a:extLst>
            </p:cNvPr>
            <p:cNvSpPr/>
            <p:nvPr/>
          </p:nvSpPr>
          <p:spPr>
            <a:xfrm>
              <a:off x="5161161" y="3850879"/>
              <a:ext cx="5574011" cy="445691"/>
            </a:xfrm>
            <a:prstGeom prst="rect">
              <a:avLst/>
            </a:prstGeom>
            <a:noFill/>
            <a:ln/>
          </p:spPr>
          <p:txBody>
            <a:bodyPr wrap="square" lIns="0" tIns="0" rIns="0" bIns="0" rtlCol="0" anchor="t">
              <a:normAutofit/>
            </a:bodyPr>
            <a:lstStyle/>
            <a:p>
              <a:pPr marL="0" marR="0" lvl="0" indent="0" algn="just" defTabSz="1219170" rtl="1" eaLnBrk="1" fontAlgn="auto" latinLnBrk="0" hangingPunct="1">
                <a:lnSpc>
                  <a:spcPct val="126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صياغة الرسائل المؤسسية آلياً، تحليل الجمهور وتوقع ردود الفعل باستخدام أدوات الذكاء الاصطناعي</a:t>
              </a:r>
              <a:endParaRPr kumimoji="0" lang="ar-SA" sz="1600" b="0" i="0" u="none" strike="noStrike" kern="0" cap="none" spc="0" normalizeH="0" baseline="0" noProof="0" dirty="0">
                <a:ln>
                  <a:noFill/>
                </a:ln>
                <a:solidFill>
                  <a:prstClr val="black"/>
                </a:solidFill>
                <a:effectLst/>
                <a:uLnTx/>
                <a:uFillTx/>
              </a:endParaRPr>
            </a:p>
          </p:txBody>
        </p:sp>
        <p:pic>
          <p:nvPicPr>
            <p:cNvPr id="12" name="Image 3" descr="preencoded.png">
              <a:extLst>
                <a:ext uri="{FF2B5EF4-FFF2-40B4-BE49-F238E27FC236}">
                  <a16:creationId xmlns:a16="http://schemas.microsoft.com/office/drawing/2014/main" id="{6E447FDF-801E-B3C1-77AF-AA08252AC703}"/>
                </a:ext>
              </a:extLst>
            </p:cNvPr>
            <p:cNvPicPr>
              <a:picLocks noChangeAspect="1"/>
            </p:cNvPicPr>
            <p:nvPr/>
          </p:nvPicPr>
          <p:blipFill>
            <a:blip r:embed="rId7"/>
            <a:stretch>
              <a:fillRect/>
            </a:stretch>
          </p:blipFill>
          <p:spPr>
            <a:xfrm>
              <a:off x="10866339" y="4443809"/>
              <a:ext cx="736501" cy="1049040"/>
            </a:xfrm>
            <a:prstGeom prst="rect">
              <a:avLst/>
            </a:prstGeom>
          </p:spPr>
        </p:pic>
        <p:sp>
          <p:nvSpPr>
            <p:cNvPr id="13" name="Text 6">
              <a:extLst>
                <a:ext uri="{FF2B5EF4-FFF2-40B4-BE49-F238E27FC236}">
                  <a16:creationId xmlns:a16="http://schemas.microsoft.com/office/drawing/2014/main" id="{10795D52-E7D4-5D9F-09DE-789BB103A0F4}"/>
                </a:ext>
              </a:extLst>
            </p:cNvPr>
            <p:cNvSpPr/>
            <p:nvPr/>
          </p:nvSpPr>
          <p:spPr>
            <a:xfrm>
              <a:off x="8590955" y="4591050"/>
              <a:ext cx="2144216" cy="230188"/>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الميتافيرس والهولوجرام</a:t>
              </a:r>
              <a:endParaRPr kumimoji="0" lang="ar-SA" sz="1600" b="0" i="0" u="none" strike="noStrike" kern="0" cap="none" spc="0" normalizeH="0" baseline="0" noProof="0" dirty="0">
                <a:ln>
                  <a:noFill/>
                </a:ln>
                <a:solidFill>
                  <a:prstClr val="black"/>
                </a:solidFill>
                <a:effectLst/>
                <a:uLnTx/>
                <a:uFillTx/>
              </a:endParaRPr>
            </a:p>
          </p:txBody>
        </p:sp>
        <p:sp>
          <p:nvSpPr>
            <p:cNvPr id="14" name="Text 7">
              <a:extLst>
                <a:ext uri="{FF2B5EF4-FFF2-40B4-BE49-F238E27FC236}">
                  <a16:creationId xmlns:a16="http://schemas.microsoft.com/office/drawing/2014/main" id="{5F06F180-6C19-B59F-F548-FD054C743E8D}"/>
                </a:ext>
              </a:extLst>
            </p:cNvPr>
            <p:cNvSpPr/>
            <p:nvPr/>
          </p:nvSpPr>
          <p:spPr>
            <a:xfrm>
              <a:off x="5161161" y="4899917"/>
              <a:ext cx="5574011" cy="445691"/>
            </a:xfrm>
            <a:prstGeom prst="rect">
              <a:avLst/>
            </a:prstGeom>
            <a:noFill/>
            <a:ln/>
          </p:spPr>
          <p:txBody>
            <a:bodyPr wrap="square" lIns="0" tIns="0" rIns="0" bIns="0" rtlCol="0" anchor="t">
              <a:normAutofit/>
            </a:bodyPr>
            <a:lstStyle/>
            <a:p>
              <a:pPr marL="0" marR="0" lvl="0" indent="0" algn="just" defTabSz="1219170" rtl="1" eaLnBrk="1" fontAlgn="auto" latinLnBrk="0" hangingPunct="1">
                <a:lnSpc>
                  <a:spcPct val="126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الاجتماعات في الفضاء الافتراضي، وتوظيف الهولوجرام في العروض والمؤتمرات المؤسسية</a:t>
              </a:r>
              <a:endParaRPr kumimoji="0" lang="ar-SA" sz="1600" b="0" i="0" u="none" strike="noStrike" kern="0" cap="none" spc="0" normalizeH="0" baseline="0" noProof="0" dirty="0">
                <a:ln>
                  <a:noFill/>
                </a:ln>
                <a:solidFill>
                  <a:prstClr val="black"/>
                </a:solidFill>
                <a:effectLst/>
                <a:uLnTx/>
                <a:uFillTx/>
              </a:endParaRPr>
            </a:p>
          </p:txBody>
        </p:sp>
        <p:sp>
          <p:nvSpPr>
            <p:cNvPr id="15" name="Shape 8">
              <a:extLst>
                <a:ext uri="{FF2B5EF4-FFF2-40B4-BE49-F238E27FC236}">
                  <a16:creationId xmlns:a16="http://schemas.microsoft.com/office/drawing/2014/main" id="{E4E21472-F75F-B856-786E-842442E0C3D3}"/>
                </a:ext>
              </a:extLst>
            </p:cNvPr>
            <p:cNvSpPr/>
            <p:nvPr/>
          </p:nvSpPr>
          <p:spPr>
            <a:xfrm>
              <a:off x="5161162" y="5640389"/>
              <a:ext cx="6441679" cy="805359"/>
            </a:xfrm>
            <a:prstGeom prst="roundRect">
              <a:avLst>
                <a:gd name="adj" fmla="val 7682"/>
              </a:avLst>
            </a:prstGeom>
            <a:solidFill>
              <a:srgbClr val="FCF2B5"/>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pic>
          <p:nvPicPr>
            <p:cNvPr id="16" name="Image 4" descr="preencoded.png">
              <a:extLst>
                <a:ext uri="{FF2B5EF4-FFF2-40B4-BE49-F238E27FC236}">
                  <a16:creationId xmlns:a16="http://schemas.microsoft.com/office/drawing/2014/main" id="{42CE8D92-492B-8B50-33B2-FD1D37E6D358}"/>
                </a:ext>
              </a:extLst>
            </p:cNvPr>
            <p:cNvPicPr>
              <a:picLocks noChangeAspect="1"/>
            </p:cNvPicPr>
            <p:nvPr/>
          </p:nvPicPr>
          <p:blipFill>
            <a:blip r:embed="rId8"/>
            <a:stretch>
              <a:fillRect/>
            </a:stretch>
          </p:blipFill>
          <p:spPr>
            <a:xfrm>
              <a:off x="5308401" y="5854303"/>
              <a:ext cx="184051" cy="147240"/>
            </a:xfrm>
            <a:prstGeom prst="rect">
              <a:avLst/>
            </a:prstGeom>
          </p:spPr>
        </p:pic>
        <p:sp>
          <p:nvSpPr>
            <p:cNvPr id="17" name="Text 9">
              <a:extLst>
                <a:ext uri="{FF2B5EF4-FFF2-40B4-BE49-F238E27FC236}">
                  <a16:creationId xmlns:a16="http://schemas.microsoft.com/office/drawing/2014/main" id="{119DB2BF-87C4-67FB-D7DE-BCC10ED70F0C}"/>
                </a:ext>
              </a:extLst>
            </p:cNvPr>
            <p:cNvSpPr/>
            <p:nvPr/>
          </p:nvSpPr>
          <p:spPr>
            <a:xfrm>
              <a:off x="5639694" y="5808365"/>
              <a:ext cx="5815905" cy="445691"/>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26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a:t>
              </a:r>
              <a:r>
                <a:rPr kumimoji="0" lang="ar-SA" altLang="en-US" sz="1600" b="1"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نشاط المحاضرة:</a:t>
              </a: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استخدام أداة ذكاء اصطناعي لصياغة رسالة تنظيمية، ثم نقدها مهنياً وأخلاقياً بعين ناقدة</a:t>
              </a:r>
              <a:endParaRPr kumimoji="0" lang="ar-SA" sz="1600" b="0" i="0" u="none" strike="noStrike" kern="0" cap="none" spc="0" normalizeH="0" baseline="0" noProof="0" dirty="0">
                <a:ln>
                  <a:noFill/>
                </a:ln>
                <a:solidFill>
                  <a:prstClr val="black"/>
                </a:solidFill>
                <a:effectLst/>
                <a:uLnTx/>
                <a:uFillTx/>
              </a:endParaRPr>
            </a:p>
          </p:txBody>
        </p:sp>
      </p:grpSp>
      <p:pic>
        <p:nvPicPr>
          <p:cNvPr id="18" name="Recorded Sound">
            <a:hlinkClick r:id="" action="ppaction://media"/>
            <a:extLst>
              <a:ext uri="{FF2B5EF4-FFF2-40B4-BE49-F238E27FC236}">
                <a16:creationId xmlns:a16="http://schemas.microsoft.com/office/drawing/2014/main" id="{45E28F54-6E05-582E-4383-A45009E7C4F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98752" y="6310955"/>
            <a:ext cx="406400" cy="406400"/>
          </a:xfrm>
          <a:prstGeom prst="rect">
            <a:avLst/>
          </a:prstGeom>
        </p:spPr>
      </p:pic>
    </p:spTree>
    <p:extLst>
      <p:ext uri="{BB962C8B-B14F-4D97-AF65-F5344CB8AC3E}">
        <p14:creationId xmlns:p14="http://schemas.microsoft.com/office/powerpoint/2010/main" val="2970945879"/>
      </p:ext>
    </p:extLst>
  </p:cSld>
  <p:clrMapOvr>
    <a:masterClrMapping/>
  </p:clrMapOvr>
  <mc:AlternateContent xmlns:mc="http://schemas.openxmlformats.org/markup-compatibility/2006" xmlns:p14="http://schemas.microsoft.com/office/powerpoint/2010/main">
    <mc:Choice Requires="p14">
      <p:transition spd="slow" p14:dur="2000" advTm="142241"/>
    </mc:Choice>
    <mc:Fallback xmlns="">
      <p:transition spd="slow" advTm="142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224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247ED9-AE2F-3B35-2FD8-89E9EF7AC412}"/>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D3B1C9B8-B916-8908-398E-B806552349BE}"/>
              </a:ext>
            </a:extLst>
          </p:cNvPr>
          <p:cNvSpPr/>
          <p:nvPr/>
        </p:nvSpPr>
        <p:spPr>
          <a:xfrm>
            <a:off x="9793932" y="1155869"/>
            <a:ext cx="2305141" cy="539993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C7CA189A-1004-5B7A-F69E-D602E8355B1B}"/>
              </a:ext>
            </a:extLst>
          </p:cNvPr>
          <p:cNvSpPr/>
          <p:nvPr/>
        </p:nvSpPr>
        <p:spPr>
          <a:xfrm>
            <a:off x="557561" y="1285192"/>
            <a:ext cx="11128917" cy="51713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B96A4D6C-9767-67CF-9296-CF3F01C7610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AEBB6A27-4202-1163-4DDA-B2B7432D37D6}"/>
              </a:ext>
            </a:extLst>
          </p:cNvPr>
          <p:cNvSpPr txBox="1"/>
          <p:nvPr/>
        </p:nvSpPr>
        <p:spPr>
          <a:xfrm>
            <a:off x="2318303" y="79526"/>
            <a:ext cx="9148867" cy="954107"/>
          </a:xfrm>
          <a:prstGeom prst="rect">
            <a:avLst/>
          </a:prstGeom>
          <a:noFill/>
        </p:spPr>
        <p:txBody>
          <a:bodyPr wrap="square" rtlCol="0">
            <a:spAutoFit/>
          </a:bodyPr>
          <a:lstStyle/>
          <a:p>
            <a:pPr algn="ctr"/>
            <a:r>
              <a:rPr lang="ar-EG" sz="2800" b="1">
                <a:latin typeface="Alexandria" charset="0"/>
                <a:cs typeface="Alexandria" charset="0"/>
              </a:rPr>
              <a:t>المحاضرة الثامنة</a:t>
            </a:r>
          </a:p>
          <a:p>
            <a:pPr algn="ctr"/>
            <a:r>
              <a:rPr lang="ar-EG" sz="2800" b="1">
                <a:latin typeface="Alexandria" charset="0"/>
                <a:cs typeface="Alexandria" charset="0"/>
              </a:rPr>
              <a:t> الاتصال التنظيمي وبناء الرأي العام وتحليل الجمهور</a:t>
            </a:r>
          </a:p>
        </p:txBody>
      </p:sp>
      <p:grpSp>
        <p:nvGrpSpPr>
          <p:cNvPr id="21" name="Group 20">
            <a:extLst>
              <a:ext uri="{FF2B5EF4-FFF2-40B4-BE49-F238E27FC236}">
                <a16:creationId xmlns:a16="http://schemas.microsoft.com/office/drawing/2014/main" id="{7043D2ED-4EE0-51CD-5120-7F185502A6EC}"/>
              </a:ext>
            </a:extLst>
          </p:cNvPr>
          <p:cNvGrpSpPr/>
          <p:nvPr/>
        </p:nvGrpSpPr>
        <p:grpSpPr>
          <a:xfrm>
            <a:off x="669073" y="1894585"/>
            <a:ext cx="10853853" cy="4439308"/>
            <a:chOff x="542430" y="2134792"/>
            <a:chExt cx="10994429" cy="3952577"/>
          </a:xfrm>
        </p:grpSpPr>
        <p:sp>
          <p:nvSpPr>
            <p:cNvPr id="3" name="Text 1"/>
            <p:cNvSpPr/>
            <p:nvPr/>
          </p:nvSpPr>
          <p:spPr>
            <a:xfrm>
              <a:off x="661493" y="2134792"/>
              <a:ext cx="10869017" cy="529233"/>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لا يمكن التواصل بفاعلية مع جمهور لا نعرفه. تُرسّخ هذه المحاضرة مفاهيم الجمهور والرأي العام والحشد، وتُقدّم أدوات تحليل الجمهور وتقسيمه، مع التركيز على دور الذكاء الاصطناعي في تعظيم الأثر الاتصالي.</a:t>
              </a:r>
              <a:endParaRPr kumimoji="0" lang="ar-SA" sz="1600" b="0" i="0" u="none" strike="noStrike" kern="0" cap="none" spc="0" normalizeH="0" baseline="0" noProof="0" dirty="0">
                <a:ln>
                  <a:noFill/>
                </a:ln>
                <a:solidFill>
                  <a:prstClr val="black"/>
                </a:solidFill>
                <a:effectLst/>
                <a:uLnTx/>
                <a:uFillTx/>
              </a:endParaRPr>
            </a:p>
          </p:txBody>
        </p:sp>
        <p:sp>
          <p:nvSpPr>
            <p:cNvPr id="4" name="Shape 2"/>
            <p:cNvSpPr/>
            <p:nvPr/>
          </p:nvSpPr>
          <p:spPr>
            <a:xfrm>
              <a:off x="661493" y="2850059"/>
              <a:ext cx="10869017" cy="1494829"/>
            </a:xfrm>
            <a:prstGeom prst="roundRect">
              <a:avLst>
                <a:gd name="adj" fmla="val 4647"/>
              </a:avLst>
            </a:prstGeom>
            <a:solidFill>
              <a:srgbClr val="E9ECF2"/>
            </a:solidFill>
            <a:ln w="4763">
              <a:solidFill>
                <a:srgbClr val="CFD2D8"/>
              </a:solidFill>
              <a:prstDash val="solid"/>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6" name="Shape 3"/>
            <p:cNvSpPr/>
            <p:nvPr/>
          </p:nvSpPr>
          <p:spPr>
            <a:xfrm>
              <a:off x="7905452" y="2856409"/>
              <a:ext cx="3618707" cy="1482129"/>
            </a:xfrm>
            <a:prstGeom prst="roundRect">
              <a:avLst>
                <a:gd name="adj" fmla="val 4687"/>
              </a:avLst>
            </a:prstGeom>
            <a:solidFill>
              <a:srgbClr val="E9ECF2"/>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7" name="Text 4"/>
            <p:cNvSpPr/>
            <p:nvPr/>
          </p:nvSpPr>
          <p:spPr>
            <a:xfrm>
              <a:off x="9291439" y="3021708"/>
              <a:ext cx="2067421"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الجمهور</a:t>
              </a:r>
              <a:endParaRPr kumimoji="0" lang="ar-SA" sz="1600" b="0" i="0" u="none" strike="noStrike" kern="0" cap="none" spc="0" normalizeH="0" baseline="0" noProof="0" dirty="0">
                <a:ln>
                  <a:noFill/>
                </a:ln>
                <a:solidFill>
                  <a:prstClr val="black"/>
                </a:solidFill>
                <a:effectLst/>
                <a:uLnTx/>
                <a:uFillTx/>
              </a:endParaRPr>
            </a:p>
          </p:txBody>
        </p:sp>
        <p:sp>
          <p:nvSpPr>
            <p:cNvPr id="8" name="Text 5"/>
            <p:cNvSpPr/>
            <p:nvPr/>
          </p:nvSpPr>
          <p:spPr>
            <a:xfrm>
              <a:off x="8070751" y="3379392"/>
              <a:ext cx="3288109" cy="529233"/>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مجموعة واعية تجمعها اهتمامات مشتركة وتتفاعل مع رسائل المنظمة بوعي ونقد</a:t>
              </a:r>
              <a:endParaRPr kumimoji="0" lang="ar-SA" sz="1600" b="0" i="0" u="none" strike="noStrike" kern="0" cap="none" spc="0" normalizeH="0" baseline="0" noProof="0" dirty="0">
                <a:ln>
                  <a:noFill/>
                </a:ln>
                <a:solidFill>
                  <a:prstClr val="black"/>
                </a:solidFill>
                <a:effectLst/>
                <a:uLnTx/>
                <a:uFillTx/>
              </a:endParaRPr>
            </a:p>
          </p:txBody>
        </p:sp>
        <p:sp>
          <p:nvSpPr>
            <p:cNvPr id="9" name="Shape 6"/>
            <p:cNvSpPr/>
            <p:nvPr/>
          </p:nvSpPr>
          <p:spPr>
            <a:xfrm>
              <a:off x="4286647" y="2856409"/>
              <a:ext cx="3618805" cy="1482129"/>
            </a:xfrm>
            <a:prstGeom prst="rect">
              <a:avLst/>
            </a:prstGeom>
            <a:solidFill>
              <a:srgbClr val="E9ECF2"/>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0" name="Shape 7"/>
            <p:cNvSpPr/>
            <p:nvPr/>
          </p:nvSpPr>
          <p:spPr>
            <a:xfrm>
              <a:off x="4286647" y="2856409"/>
              <a:ext cx="19051" cy="1482129"/>
            </a:xfrm>
            <a:prstGeom prst="roundRect">
              <a:avLst>
                <a:gd name="adj" fmla="val 364638"/>
              </a:avLst>
            </a:prstGeom>
            <a:solidFill>
              <a:srgbClr val="CFD2D8"/>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1" name="Text 8"/>
            <p:cNvSpPr/>
            <p:nvPr/>
          </p:nvSpPr>
          <p:spPr>
            <a:xfrm>
              <a:off x="5672734" y="3021708"/>
              <a:ext cx="2067421"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الرأي العام</a:t>
              </a:r>
              <a:endParaRPr kumimoji="0" lang="ar-SA" sz="1600" b="0" i="0" u="none" strike="noStrike" kern="0" cap="none" spc="0" normalizeH="0" baseline="0" noProof="0" dirty="0">
                <a:ln>
                  <a:noFill/>
                </a:ln>
                <a:solidFill>
                  <a:prstClr val="black"/>
                </a:solidFill>
                <a:effectLst/>
                <a:uLnTx/>
                <a:uFillTx/>
              </a:endParaRPr>
            </a:p>
          </p:txBody>
        </p:sp>
        <p:sp>
          <p:nvSpPr>
            <p:cNvPr id="12" name="Text 9"/>
            <p:cNvSpPr/>
            <p:nvPr/>
          </p:nvSpPr>
          <p:spPr>
            <a:xfrm>
              <a:off x="4451945" y="3379392"/>
              <a:ext cx="3288208" cy="793849"/>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محصّلة المواقف الجماعية تجاه قضية أو مؤسسة، وهو هدف رئيسي لممارسة العلاقات العامة</a:t>
              </a:r>
              <a:endParaRPr kumimoji="0" lang="ar-SA" sz="1600" b="0" i="0" u="none" strike="noStrike" kern="0" cap="none" spc="0" normalizeH="0" baseline="0" noProof="0" dirty="0">
                <a:ln>
                  <a:noFill/>
                </a:ln>
                <a:solidFill>
                  <a:prstClr val="black"/>
                </a:solidFill>
                <a:effectLst/>
                <a:uLnTx/>
                <a:uFillTx/>
              </a:endParaRPr>
            </a:p>
          </p:txBody>
        </p:sp>
        <p:sp>
          <p:nvSpPr>
            <p:cNvPr id="13" name="Shape 10"/>
            <p:cNvSpPr/>
            <p:nvPr/>
          </p:nvSpPr>
          <p:spPr>
            <a:xfrm>
              <a:off x="667842" y="2856409"/>
              <a:ext cx="3618805" cy="1482129"/>
            </a:xfrm>
            <a:prstGeom prst="rect">
              <a:avLst/>
            </a:prstGeom>
            <a:solidFill>
              <a:srgbClr val="E9ECF2"/>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4" name="Shape 11"/>
            <p:cNvSpPr/>
            <p:nvPr/>
          </p:nvSpPr>
          <p:spPr>
            <a:xfrm>
              <a:off x="667841" y="2856409"/>
              <a:ext cx="19051" cy="1482129"/>
            </a:xfrm>
            <a:prstGeom prst="roundRect">
              <a:avLst>
                <a:gd name="adj" fmla="val 364638"/>
              </a:avLst>
            </a:prstGeom>
            <a:solidFill>
              <a:srgbClr val="CFD2D8"/>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5" name="Text 12"/>
            <p:cNvSpPr/>
            <p:nvPr/>
          </p:nvSpPr>
          <p:spPr>
            <a:xfrm>
              <a:off x="2053928" y="3021708"/>
              <a:ext cx="2067421"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الحشد</a:t>
              </a:r>
              <a:endParaRPr kumimoji="0" lang="ar-SA" sz="1600" b="0" i="0" u="none" strike="noStrike" kern="0" cap="none" spc="0" normalizeH="0" baseline="0" noProof="0" dirty="0">
                <a:ln>
                  <a:noFill/>
                </a:ln>
                <a:solidFill>
                  <a:prstClr val="black"/>
                </a:solidFill>
                <a:effectLst/>
                <a:uLnTx/>
                <a:uFillTx/>
              </a:endParaRPr>
            </a:p>
          </p:txBody>
        </p:sp>
        <p:sp>
          <p:nvSpPr>
            <p:cNvPr id="16" name="Text 13"/>
            <p:cNvSpPr/>
            <p:nvPr/>
          </p:nvSpPr>
          <p:spPr>
            <a:xfrm>
              <a:off x="833140" y="3379392"/>
              <a:ext cx="3288208" cy="793849"/>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تجمع عاطفي عفوي غالباً، يتطلب إدارة اتصالية حذرة لتحويله إلى قوة داعمة أو تحييده</a:t>
              </a:r>
              <a:endParaRPr kumimoji="0" lang="ar-SA" sz="1600" b="0" i="0" u="none" strike="noStrike" kern="0" cap="none" spc="0" normalizeH="0" baseline="0" noProof="0" dirty="0">
                <a:ln>
                  <a:noFill/>
                </a:ln>
                <a:solidFill>
                  <a:prstClr val="black"/>
                </a:solidFill>
                <a:effectLst/>
                <a:uLnTx/>
                <a:uFillTx/>
              </a:endParaRPr>
            </a:p>
          </p:txBody>
        </p:sp>
        <p:sp>
          <p:nvSpPr>
            <p:cNvPr id="17" name="Shape 14"/>
            <p:cNvSpPr/>
            <p:nvPr/>
          </p:nvSpPr>
          <p:spPr>
            <a:xfrm>
              <a:off x="542430" y="4530925"/>
              <a:ext cx="5470921" cy="1556444"/>
            </a:xfrm>
            <a:prstGeom prst="roundRect">
              <a:avLst>
                <a:gd name="adj" fmla="val 7651"/>
              </a:avLst>
            </a:prstGeom>
            <a:solidFill>
              <a:srgbClr val="3257B8"/>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sp>
          <p:nvSpPr>
            <p:cNvPr id="19" name="Text 15"/>
            <p:cNvSpPr/>
            <p:nvPr/>
          </p:nvSpPr>
          <p:spPr>
            <a:xfrm>
              <a:off x="1874838" y="4696222"/>
              <a:ext cx="3363615"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FFFFFF"/>
                  </a:solidFill>
                  <a:effectLst/>
                  <a:uLnTx/>
                  <a:uFillTx/>
                  <a:latin typeface="Alexandria Bold" pitchFamily="34" charset="0"/>
                  <a:ea typeface="Alexandria Bold" pitchFamily="34" charset="-122"/>
                  <a:cs typeface="Alexandria Bold" pitchFamily="34" charset="-120"/>
                </a:rPr>
                <a:t>أنواع الجمهور في العلاقات العامة</a:t>
              </a:r>
              <a:endParaRPr kumimoji="0" lang="ar-SA" sz="1600" b="0" i="0" u="none" strike="noStrike" kern="0" cap="none" spc="0" normalizeH="0" baseline="0" noProof="0" dirty="0">
                <a:ln>
                  <a:noFill/>
                </a:ln>
                <a:solidFill>
                  <a:prstClr val="black"/>
                </a:solidFill>
                <a:effectLst/>
                <a:uLnTx/>
                <a:uFillTx/>
              </a:endParaRPr>
            </a:p>
          </p:txBody>
        </p:sp>
        <p:sp>
          <p:nvSpPr>
            <p:cNvPr id="20" name="Text 16"/>
            <p:cNvSpPr/>
            <p:nvPr/>
          </p:nvSpPr>
          <p:spPr>
            <a:xfrm>
              <a:off x="707728" y="5119985"/>
              <a:ext cx="5140325" cy="909539"/>
            </a:xfrm>
            <a:prstGeom prst="rect">
              <a:avLst/>
            </a:prstGeom>
            <a:noFill/>
            <a:ln/>
          </p:spPr>
          <p:txBody>
            <a:bodyPr wrap="square" lIns="0" tIns="0" rIns="0" bIns="0" rtlCol="0" anchor="t">
              <a:noAutofit/>
            </a:bodyPr>
            <a:lstStyle/>
            <a:p>
              <a:pPr marL="457189" marR="0" lvl="0" indent="-457189" algn="just"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الجمهور الداخلي: الموظفون والإدارة</a:t>
              </a:r>
              <a:endParaRPr kumimoji="0" lang="ar-SA" sz="1600" b="0" i="0" u="none" strike="noStrike" kern="0" cap="none" spc="0" normalizeH="0" baseline="0" noProof="0" dirty="0">
                <a:ln>
                  <a:noFill/>
                </a:ln>
                <a:solidFill>
                  <a:prstClr val="black"/>
                </a:solidFill>
                <a:effectLst/>
                <a:uLnTx/>
                <a:uFillTx/>
              </a:endParaRPr>
            </a:p>
            <a:p>
              <a:pPr marL="457189" marR="0" lvl="0" indent="-457189" algn="just"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الجمهور الخارجي: العملاء والمجتمع</a:t>
              </a:r>
              <a:endParaRPr kumimoji="0" lang="ar-SA" sz="1600" b="0" i="0" u="none" strike="noStrike" kern="0" cap="none" spc="0" normalizeH="0" baseline="0" noProof="0" dirty="0">
                <a:ln>
                  <a:noFill/>
                </a:ln>
                <a:solidFill>
                  <a:prstClr val="black"/>
                </a:solidFill>
                <a:effectLst/>
                <a:uLnTx/>
                <a:uFillTx/>
              </a:endParaRPr>
            </a:p>
            <a:p>
              <a:pPr marL="457189" marR="0" lvl="0" indent="-457189" algn="just"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FFFFFF"/>
                  </a:solidFill>
                  <a:effectLst/>
                  <a:uLnTx/>
                  <a:uFillTx/>
                  <a:latin typeface="Alexandria" pitchFamily="34" charset="0"/>
                  <a:ea typeface="Alexandria" pitchFamily="34" charset="-122"/>
                  <a:cs typeface="Alexandria" pitchFamily="34" charset="-120"/>
                </a:rPr>
                <a:t>أصحاب المصلحة: المساهمون والشركاء</a:t>
              </a:r>
              <a:endParaRPr kumimoji="0" lang="ar-SA" sz="1600" b="0" i="0" u="none" strike="noStrike" kern="0" cap="none" spc="0" normalizeH="0" baseline="0" noProof="0" dirty="0">
                <a:ln>
                  <a:noFill/>
                </a:ln>
                <a:solidFill>
                  <a:prstClr val="black"/>
                </a:solidFill>
                <a:effectLst/>
                <a:uLnTx/>
                <a:uFillTx/>
              </a:endParaRPr>
            </a:p>
          </p:txBody>
        </p:sp>
        <p:sp>
          <p:nvSpPr>
            <p:cNvPr id="22" name="Text 17"/>
            <p:cNvSpPr/>
            <p:nvPr/>
          </p:nvSpPr>
          <p:spPr>
            <a:xfrm>
              <a:off x="8776792" y="4696222"/>
              <a:ext cx="2150467"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3257B8"/>
                  </a:solidFill>
                  <a:effectLst/>
                  <a:uLnTx/>
                  <a:uFillTx/>
                  <a:latin typeface="Alexandria Bold" pitchFamily="34" charset="0"/>
                  <a:ea typeface="Alexandria Bold" pitchFamily="34" charset="-122"/>
                  <a:cs typeface="Alexandria Bold" pitchFamily="34" charset="-120"/>
                </a:rPr>
                <a:t>أدوات التحليل الحديثة</a:t>
              </a:r>
              <a:endParaRPr kumimoji="0" lang="ar-SA" sz="1600" b="0" i="0" u="none" strike="noStrike" kern="0" cap="none" spc="0" normalizeH="0" baseline="0" noProof="0" dirty="0">
                <a:ln>
                  <a:noFill/>
                </a:ln>
                <a:solidFill>
                  <a:prstClr val="black"/>
                </a:solidFill>
                <a:effectLst/>
                <a:uLnTx/>
                <a:uFillTx/>
              </a:endParaRPr>
            </a:p>
          </p:txBody>
        </p:sp>
        <p:sp>
          <p:nvSpPr>
            <p:cNvPr id="26" name="Text 18"/>
            <p:cNvSpPr/>
            <p:nvPr/>
          </p:nvSpPr>
          <p:spPr>
            <a:xfrm>
              <a:off x="6304062" y="5119985"/>
              <a:ext cx="5232797" cy="909539"/>
            </a:xfrm>
            <a:prstGeom prst="rect">
              <a:avLst/>
            </a:prstGeom>
            <a:noFill/>
            <a:ln/>
          </p:spPr>
          <p:txBody>
            <a:bodyPr wrap="square" lIns="0" tIns="0" rIns="0" bIns="0" rtlCol="0" anchor="t">
              <a:noAutofit/>
            </a:bodyPr>
            <a:lstStyle/>
            <a:p>
              <a:pPr marL="457189" marR="0" lvl="0" indent="-457189" algn="just"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تقسيم الجمهور وفق معايير ديموغرافية وسلوكية</a:t>
              </a:r>
              <a:endParaRPr kumimoji="0" lang="ar-SA" sz="1600" b="0" i="0" u="none" strike="noStrike" kern="0" cap="none" spc="0" normalizeH="0" baseline="0" noProof="0" dirty="0">
                <a:ln>
                  <a:noFill/>
                </a:ln>
                <a:solidFill>
                  <a:prstClr val="black"/>
                </a:solidFill>
                <a:effectLst/>
                <a:uLnTx/>
                <a:uFillTx/>
              </a:endParaRPr>
            </a:p>
            <a:p>
              <a:pPr marL="457189" marR="0" lvl="0" indent="-457189" algn="just"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تحليل المشاعر والاتجاهات رقمياً</a:t>
              </a:r>
              <a:endParaRPr kumimoji="0" lang="ar-SA" sz="1600" b="0" i="0" u="none" strike="noStrike" kern="0" cap="none" spc="0" normalizeH="0" baseline="0" noProof="0" dirty="0">
                <a:ln>
                  <a:noFill/>
                </a:ln>
                <a:solidFill>
                  <a:prstClr val="black"/>
                </a:solidFill>
                <a:effectLst/>
                <a:uLnTx/>
                <a:uFillTx/>
              </a:endParaRPr>
            </a:p>
            <a:p>
              <a:pPr marL="457189" marR="0" lvl="0" indent="-457189" algn="just" defTabSz="1219170" rtl="1" eaLnBrk="1" fontAlgn="auto" latinLnBrk="0" hangingPunct="1">
                <a:lnSpc>
                  <a:spcPct val="133000"/>
                </a:lnSpc>
                <a:spcBef>
                  <a:spcPts val="0"/>
                </a:spcBef>
                <a:spcAft>
                  <a:spcPts val="0"/>
                </a:spcAft>
                <a:buClrTx/>
                <a:buSzPct val="100000"/>
                <a:buFontTx/>
                <a:buChar char="•"/>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توظيف الذكاء الاصطناعي في مخاطبة الجمهور</a:t>
              </a:r>
              <a:endParaRPr kumimoji="0" lang="ar-SA" sz="1600" b="0" i="0" u="none" strike="noStrike" kern="0" cap="none" spc="0" normalizeH="0" baseline="0" noProof="0" dirty="0">
                <a:ln>
                  <a:noFill/>
                </a:ln>
                <a:solidFill>
                  <a:prstClr val="black"/>
                </a:solidFill>
                <a:effectLst/>
                <a:uLnTx/>
                <a:uFillTx/>
              </a:endParaRPr>
            </a:p>
          </p:txBody>
        </p:sp>
      </p:grpSp>
    </p:spTree>
    <p:extLst>
      <p:ext uri="{BB962C8B-B14F-4D97-AF65-F5344CB8AC3E}">
        <p14:creationId xmlns:p14="http://schemas.microsoft.com/office/powerpoint/2010/main" val="3832727105"/>
      </p:ext>
    </p:extLst>
  </p:cSld>
  <p:clrMapOvr>
    <a:masterClrMapping/>
  </p:clrMapOvr>
  <mc:AlternateContent xmlns:mc="http://schemas.openxmlformats.org/markup-compatibility/2006" xmlns:p14="http://schemas.microsoft.com/office/powerpoint/2010/main">
    <mc:Choice Requires="p14">
      <p:transition spd="slow" p14:dur="2000" advTm="94588"/>
    </mc:Choice>
    <mc:Fallback xmlns="">
      <p:transition spd="slow" advTm="9458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781518-B116-AE0E-A945-33CE91B44E11}"/>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88083A06-E10C-276F-252D-0646AD7C3192}"/>
              </a:ext>
            </a:extLst>
          </p:cNvPr>
          <p:cNvSpPr/>
          <p:nvPr/>
        </p:nvSpPr>
        <p:spPr>
          <a:xfrm>
            <a:off x="10093615" y="952845"/>
            <a:ext cx="2005458" cy="56029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DC62F44-A81C-9AF1-4955-D1781ED0EA16}"/>
              </a:ext>
            </a:extLst>
          </p:cNvPr>
          <p:cNvSpPr/>
          <p:nvPr/>
        </p:nvSpPr>
        <p:spPr>
          <a:xfrm>
            <a:off x="92927" y="1285192"/>
            <a:ext cx="11805424" cy="54932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3ED8041D-2CBF-E737-9222-57C3DAFC380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A203071B-EEB8-B4E5-9F62-B083F16C817C}"/>
              </a:ext>
            </a:extLst>
          </p:cNvPr>
          <p:cNvSpPr txBox="1"/>
          <p:nvPr/>
        </p:nvSpPr>
        <p:spPr>
          <a:xfrm>
            <a:off x="2485572" y="79526"/>
            <a:ext cx="7873911" cy="954107"/>
          </a:xfrm>
          <a:prstGeom prst="rect">
            <a:avLst/>
          </a:prstGeom>
          <a:noFill/>
        </p:spPr>
        <p:txBody>
          <a:bodyPr wrap="square" rtlCol="0">
            <a:spAutoFit/>
          </a:bodyPr>
          <a:lstStyle/>
          <a:p>
            <a:pPr algn="ctr"/>
            <a:r>
              <a:rPr lang="ar-EG" sz="2800" b="1">
                <a:latin typeface="Alexandria" charset="0"/>
                <a:cs typeface="Alexandria" charset="0"/>
              </a:rPr>
              <a:t>المحاضرة التاسعة</a:t>
            </a:r>
          </a:p>
          <a:p>
            <a:pPr algn="ctr"/>
            <a:r>
              <a:rPr lang="ar-EG" sz="2800" b="1">
                <a:latin typeface="Alexandria" charset="0"/>
                <a:cs typeface="Alexandria" charset="0"/>
              </a:rPr>
              <a:t>السمعة والصورة الذهنية وخطط النشر </a:t>
            </a:r>
          </a:p>
        </p:txBody>
      </p:sp>
      <p:grpSp>
        <p:nvGrpSpPr>
          <p:cNvPr id="3" name="Group 2">
            <a:extLst>
              <a:ext uri="{FF2B5EF4-FFF2-40B4-BE49-F238E27FC236}">
                <a16:creationId xmlns:a16="http://schemas.microsoft.com/office/drawing/2014/main" id="{78AB2549-A7A9-18AA-C32D-858709C19801}"/>
              </a:ext>
            </a:extLst>
          </p:cNvPr>
          <p:cNvGrpSpPr/>
          <p:nvPr/>
        </p:nvGrpSpPr>
        <p:grpSpPr>
          <a:xfrm>
            <a:off x="180431" y="1407427"/>
            <a:ext cx="11350079" cy="5450573"/>
            <a:chOff x="180431" y="1863230"/>
            <a:chExt cx="11350079" cy="4495600"/>
          </a:xfrm>
        </p:grpSpPr>
        <p:sp>
          <p:nvSpPr>
            <p:cNvPr id="4" name="Text 1">
              <a:extLst>
                <a:ext uri="{FF2B5EF4-FFF2-40B4-BE49-F238E27FC236}">
                  <a16:creationId xmlns:a16="http://schemas.microsoft.com/office/drawing/2014/main" id="{79195E9F-F15C-0360-D80F-2CEB8094EADC}"/>
                </a:ext>
              </a:extLst>
            </p:cNvPr>
            <p:cNvSpPr/>
            <p:nvPr/>
          </p:nvSpPr>
          <p:spPr>
            <a:xfrm>
              <a:off x="180431" y="1863230"/>
              <a:ext cx="11350079" cy="529233"/>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السمعة هي رأس مال المنظمة غير المرئي — تُبنى بصبر وتُهدم في لحظة. تتناول هذه المحاضرة الفروق الجوهرية بين الهوية والصورة والسمعة، وتُعلّم كيفية بناء خطط نشر استراتيجية تُعزز الحضور المؤسسي وتحمي سمعة المنظمة رقمياً وواقعياً.</a:t>
              </a:r>
              <a:endParaRPr kumimoji="0" lang="ar-SA" sz="1600" b="0" i="0" u="none" strike="noStrike" kern="0" cap="none" spc="0" normalizeH="0" baseline="0" noProof="0" dirty="0">
                <a:ln>
                  <a:noFill/>
                </a:ln>
                <a:solidFill>
                  <a:prstClr val="black"/>
                </a:solidFill>
                <a:effectLst/>
                <a:uLnTx/>
                <a:uFillTx/>
              </a:endParaRPr>
            </a:p>
          </p:txBody>
        </p:sp>
        <p:pic>
          <p:nvPicPr>
            <p:cNvPr id="6" name="Image 0" descr="preencoded.png">
              <a:extLst>
                <a:ext uri="{FF2B5EF4-FFF2-40B4-BE49-F238E27FC236}">
                  <a16:creationId xmlns:a16="http://schemas.microsoft.com/office/drawing/2014/main" id="{9A58460A-F6C1-6DEE-E2B5-EB1C0E191231}"/>
                </a:ext>
              </a:extLst>
            </p:cNvPr>
            <p:cNvPicPr>
              <a:picLocks noChangeAspect="1"/>
            </p:cNvPicPr>
            <p:nvPr/>
          </p:nvPicPr>
          <p:blipFill>
            <a:blip r:embed="rId3"/>
            <a:stretch>
              <a:fillRect/>
            </a:stretch>
          </p:blipFill>
          <p:spPr>
            <a:xfrm>
              <a:off x="9997084" y="2578498"/>
              <a:ext cx="1533425" cy="1533425"/>
            </a:xfrm>
            <a:prstGeom prst="rect">
              <a:avLst/>
            </a:prstGeom>
          </p:spPr>
        </p:pic>
        <p:sp>
          <p:nvSpPr>
            <p:cNvPr id="7" name="Text 2">
              <a:extLst>
                <a:ext uri="{FF2B5EF4-FFF2-40B4-BE49-F238E27FC236}">
                  <a16:creationId xmlns:a16="http://schemas.microsoft.com/office/drawing/2014/main" id="{44E13C83-A5D2-7AB5-F32D-A252235CA872}"/>
                </a:ext>
              </a:extLst>
            </p:cNvPr>
            <p:cNvSpPr/>
            <p:nvPr/>
          </p:nvSpPr>
          <p:spPr>
            <a:xfrm>
              <a:off x="8995867" y="4318596"/>
              <a:ext cx="2534643"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الهوية والصورة والسمعة</a:t>
              </a:r>
              <a:endParaRPr kumimoji="0" lang="ar-SA" sz="1600" b="0" i="0" u="none" strike="noStrike" kern="0" cap="none" spc="0" normalizeH="0" baseline="0" noProof="0" dirty="0">
                <a:ln>
                  <a:noFill/>
                </a:ln>
                <a:solidFill>
                  <a:prstClr val="black"/>
                </a:solidFill>
                <a:effectLst/>
                <a:uLnTx/>
                <a:uFillTx/>
              </a:endParaRPr>
            </a:p>
          </p:txBody>
        </p:sp>
        <p:sp>
          <p:nvSpPr>
            <p:cNvPr id="8" name="Text 3">
              <a:extLst>
                <a:ext uri="{FF2B5EF4-FFF2-40B4-BE49-F238E27FC236}">
                  <a16:creationId xmlns:a16="http://schemas.microsoft.com/office/drawing/2014/main" id="{99768427-226F-69FA-4BD0-2C40B093B3F9}"/>
                </a:ext>
              </a:extLst>
            </p:cNvPr>
            <p:cNvSpPr/>
            <p:nvPr/>
          </p:nvSpPr>
          <p:spPr>
            <a:xfrm>
              <a:off x="8045351" y="4676280"/>
              <a:ext cx="3485157" cy="529233"/>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الهوية ما تقوله أنت عن نفسك، والصورة ما يراه الآخرون، والسمعة ما يُقال عنك في غيابك</a:t>
              </a:r>
              <a:endParaRPr kumimoji="0" lang="ar-SA" sz="1600" b="0" i="0" u="none" strike="noStrike" kern="0" cap="none" spc="0" normalizeH="0" baseline="0" noProof="0" dirty="0">
                <a:ln>
                  <a:noFill/>
                </a:ln>
                <a:solidFill>
                  <a:prstClr val="black"/>
                </a:solidFill>
                <a:effectLst/>
                <a:uLnTx/>
                <a:uFillTx/>
              </a:endParaRPr>
            </a:p>
          </p:txBody>
        </p:sp>
        <p:pic>
          <p:nvPicPr>
            <p:cNvPr id="9" name="Image 1" descr="preencoded.png">
              <a:extLst>
                <a:ext uri="{FF2B5EF4-FFF2-40B4-BE49-F238E27FC236}">
                  <a16:creationId xmlns:a16="http://schemas.microsoft.com/office/drawing/2014/main" id="{BBFFB9D2-7C37-2795-0F5F-CAB4A964F82C}"/>
                </a:ext>
              </a:extLst>
            </p:cNvPr>
            <p:cNvPicPr>
              <a:picLocks noChangeAspect="1"/>
            </p:cNvPicPr>
            <p:nvPr/>
          </p:nvPicPr>
          <p:blipFill>
            <a:blip r:embed="rId4"/>
            <a:stretch>
              <a:fillRect/>
            </a:stretch>
          </p:blipFill>
          <p:spPr>
            <a:xfrm>
              <a:off x="6305253" y="2578498"/>
              <a:ext cx="1533425" cy="1533425"/>
            </a:xfrm>
            <a:prstGeom prst="rect">
              <a:avLst/>
            </a:prstGeom>
          </p:spPr>
        </p:pic>
        <p:sp>
          <p:nvSpPr>
            <p:cNvPr id="10" name="Text 4">
              <a:extLst>
                <a:ext uri="{FF2B5EF4-FFF2-40B4-BE49-F238E27FC236}">
                  <a16:creationId xmlns:a16="http://schemas.microsoft.com/office/drawing/2014/main" id="{CA0E66FE-0A34-2A38-CE06-6E6C767F91B4}"/>
                </a:ext>
              </a:extLst>
            </p:cNvPr>
            <p:cNvSpPr/>
            <p:nvPr/>
          </p:nvSpPr>
          <p:spPr>
            <a:xfrm>
              <a:off x="5427366" y="4318596"/>
              <a:ext cx="2411313"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بناء السمعة المؤسسية</a:t>
              </a:r>
              <a:endParaRPr kumimoji="0" lang="ar-SA" sz="1600" b="0" i="0" u="none" strike="noStrike" kern="0" cap="none" spc="0" normalizeH="0" baseline="0" noProof="0" dirty="0">
                <a:ln>
                  <a:noFill/>
                </a:ln>
                <a:solidFill>
                  <a:prstClr val="black"/>
                </a:solidFill>
                <a:effectLst/>
                <a:uLnTx/>
                <a:uFillTx/>
              </a:endParaRPr>
            </a:p>
          </p:txBody>
        </p:sp>
        <p:sp>
          <p:nvSpPr>
            <p:cNvPr id="11" name="Text 5">
              <a:extLst>
                <a:ext uri="{FF2B5EF4-FFF2-40B4-BE49-F238E27FC236}">
                  <a16:creationId xmlns:a16="http://schemas.microsoft.com/office/drawing/2014/main" id="{8B6142DD-E0EC-17AA-12AA-2B2F4915CE4B}"/>
                </a:ext>
              </a:extLst>
            </p:cNvPr>
            <p:cNvSpPr/>
            <p:nvPr/>
          </p:nvSpPr>
          <p:spPr>
            <a:xfrm>
              <a:off x="4353422" y="4676280"/>
              <a:ext cx="3485257" cy="793849"/>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خطوات منهجية لبناء سمعة راسخة: الشفافية، الجودة، الحضور الإعلامي، والتفاعل الإيجابي مع الجمهور</a:t>
              </a:r>
              <a:endParaRPr kumimoji="0" lang="ar-SA" sz="1600" b="0" i="0" u="none" strike="noStrike" kern="0" cap="none" spc="0" normalizeH="0" baseline="0" noProof="0" dirty="0">
                <a:ln>
                  <a:noFill/>
                </a:ln>
                <a:solidFill>
                  <a:prstClr val="black"/>
                </a:solidFill>
                <a:effectLst/>
                <a:uLnTx/>
                <a:uFillTx/>
              </a:endParaRPr>
            </a:p>
          </p:txBody>
        </p:sp>
        <p:pic>
          <p:nvPicPr>
            <p:cNvPr id="12" name="Image 2" descr="preencoded.png">
              <a:extLst>
                <a:ext uri="{FF2B5EF4-FFF2-40B4-BE49-F238E27FC236}">
                  <a16:creationId xmlns:a16="http://schemas.microsoft.com/office/drawing/2014/main" id="{51E312FD-2853-9258-A330-5AB7663162DA}"/>
                </a:ext>
              </a:extLst>
            </p:cNvPr>
            <p:cNvPicPr>
              <a:picLocks noChangeAspect="1"/>
            </p:cNvPicPr>
            <p:nvPr/>
          </p:nvPicPr>
          <p:blipFill>
            <a:blip r:embed="rId5"/>
            <a:stretch>
              <a:fillRect/>
            </a:stretch>
          </p:blipFill>
          <p:spPr>
            <a:xfrm>
              <a:off x="2613324" y="2578498"/>
              <a:ext cx="1533425" cy="1533425"/>
            </a:xfrm>
            <a:prstGeom prst="rect">
              <a:avLst/>
            </a:prstGeom>
          </p:spPr>
        </p:pic>
        <p:sp>
          <p:nvSpPr>
            <p:cNvPr id="13" name="Text 6">
              <a:extLst>
                <a:ext uri="{FF2B5EF4-FFF2-40B4-BE49-F238E27FC236}">
                  <a16:creationId xmlns:a16="http://schemas.microsoft.com/office/drawing/2014/main" id="{76CA2046-B5B9-75EA-846C-8270BE7FFF28}"/>
                </a:ext>
              </a:extLst>
            </p:cNvPr>
            <p:cNvSpPr/>
            <p:nvPr/>
          </p:nvSpPr>
          <p:spPr>
            <a:xfrm>
              <a:off x="1999159" y="4318596"/>
              <a:ext cx="2147589" cy="258465"/>
            </a:xfrm>
            <a:prstGeom prst="rect">
              <a:avLst/>
            </a:prstGeom>
            <a:noFill/>
            <a:ln/>
          </p:spPr>
          <p:txBody>
            <a:bodyPr wrap="none" lIns="0" tIns="0" rIns="0" bIns="0" rtlCol="0" anchor="t"/>
            <a:lstStyle/>
            <a:p>
              <a:pPr marL="0" marR="0" lvl="0" indent="0" algn="just" defTabSz="1219170" rtl="1" eaLnBrk="1" fontAlgn="auto" latinLnBrk="0" hangingPunct="1">
                <a:lnSpc>
                  <a:spcPct val="104000"/>
                </a:lnSpc>
                <a:spcBef>
                  <a:spcPts val="0"/>
                </a:spcBef>
                <a:spcAft>
                  <a:spcPts val="0"/>
                </a:spcAft>
                <a:buClrTx/>
                <a:buSzTx/>
                <a:buFontTx/>
                <a:buNone/>
                <a:tabLst/>
                <a:defRPr/>
              </a:pPr>
              <a:r>
                <a:rPr kumimoji="0" lang="ar-SA" altLang="en-US" sz="1600"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إدارة السمعة الرقمية</a:t>
              </a:r>
              <a:endParaRPr kumimoji="0" lang="ar-SA" sz="1600" b="0" i="0" u="none" strike="noStrike" kern="0" cap="none" spc="0" normalizeH="0" baseline="0" noProof="0" dirty="0">
                <a:ln>
                  <a:noFill/>
                </a:ln>
                <a:solidFill>
                  <a:prstClr val="black"/>
                </a:solidFill>
                <a:effectLst/>
                <a:uLnTx/>
                <a:uFillTx/>
              </a:endParaRPr>
            </a:p>
          </p:txBody>
        </p:sp>
        <p:sp>
          <p:nvSpPr>
            <p:cNvPr id="14" name="Text 7">
              <a:extLst>
                <a:ext uri="{FF2B5EF4-FFF2-40B4-BE49-F238E27FC236}">
                  <a16:creationId xmlns:a16="http://schemas.microsoft.com/office/drawing/2014/main" id="{F1009101-2473-8261-B92C-1185E2173CD7}"/>
                </a:ext>
              </a:extLst>
            </p:cNvPr>
            <p:cNvSpPr/>
            <p:nvPr/>
          </p:nvSpPr>
          <p:spPr>
            <a:xfrm>
              <a:off x="661493" y="4676280"/>
              <a:ext cx="3485257" cy="529233"/>
            </a:xfrm>
            <a:prstGeom prst="rect">
              <a:avLst/>
            </a:prstGeom>
            <a:noFill/>
            <a:ln/>
          </p:spPr>
          <p:txBody>
            <a:bodyPr wrap="square" lIns="0" tIns="0" rIns="0" bIns="0" rtlCol="0" anchor="t">
              <a:noAutofit/>
            </a:bodyPr>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15213F"/>
                  </a:solidFill>
                  <a:effectLst/>
                  <a:uLnTx/>
                  <a:uFillTx/>
                  <a:latin typeface="Alexandria" pitchFamily="34" charset="0"/>
                  <a:ea typeface="Alexandria" pitchFamily="34" charset="-122"/>
                  <a:cs typeface="Alexandria" pitchFamily="34" charset="-120"/>
                </a:rPr>
                <a:t>مراقبة الفضاء الرقمي، الاستجابة للانتقادات، وخطط النشر المتكاملة لتعزيز الصورة الذهنية</a:t>
              </a:r>
              <a:endParaRPr kumimoji="0" lang="ar-SA" sz="1600" b="0" i="0" u="none" strike="noStrike" kern="0" cap="none" spc="0" normalizeH="0" baseline="0" noProof="0" dirty="0">
                <a:ln>
                  <a:noFill/>
                </a:ln>
                <a:solidFill>
                  <a:prstClr val="black"/>
                </a:solidFill>
                <a:effectLst/>
                <a:uLnTx/>
                <a:uFillTx/>
              </a:endParaRPr>
            </a:p>
          </p:txBody>
        </p:sp>
        <p:sp>
          <p:nvSpPr>
            <p:cNvPr id="15" name="Shape 8">
              <a:extLst>
                <a:ext uri="{FF2B5EF4-FFF2-40B4-BE49-F238E27FC236}">
                  <a16:creationId xmlns:a16="http://schemas.microsoft.com/office/drawing/2014/main" id="{FA587C28-FB64-6F74-C26B-0CB5DFD5B805}"/>
                </a:ext>
              </a:extLst>
            </p:cNvPr>
            <p:cNvSpPr/>
            <p:nvPr/>
          </p:nvSpPr>
          <p:spPr>
            <a:xfrm>
              <a:off x="661493" y="5656163"/>
              <a:ext cx="10869017" cy="702667"/>
            </a:xfrm>
            <a:prstGeom prst="roundRect">
              <a:avLst>
                <a:gd name="adj" fmla="val 9886"/>
              </a:avLst>
            </a:prstGeom>
            <a:solidFill>
              <a:srgbClr val="B6FCB8"/>
            </a:solidFill>
            <a:ln/>
          </p:spPr>
          <p:txBody>
            <a:bodyPr/>
            <a:lstStyle/>
            <a:p>
              <a:pPr marL="0" marR="0" lvl="0" indent="0" algn="just" defTabSz="121917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black"/>
                </a:solidFill>
                <a:effectLst/>
                <a:uLnTx/>
                <a:uFillTx/>
              </a:endParaRPr>
            </a:p>
          </p:txBody>
        </p:sp>
        <p:pic>
          <p:nvPicPr>
            <p:cNvPr id="16" name="Image 3" descr="preencoded.png">
              <a:extLst>
                <a:ext uri="{FF2B5EF4-FFF2-40B4-BE49-F238E27FC236}">
                  <a16:creationId xmlns:a16="http://schemas.microsoft.com/office/drawing/2014/main" id="{D44C508B-F74C-57A1-8CB3-6906AF378A6A}"/>
                </a:ext>
              </a:extLst>
            </p:cNvPr>
            <p:cNvPicPr>
              <a:picLocks noChangeAspect="1"/>
            </p:cNvPicPr>
            <p:nvPr/>
          </p:nvPicPr>
          <p:blipFill>
            <a:blip r:embed="rId6"/>
            <a:stretch>
              <a:fillRect/>
            </a:stretch>
          </p:blipFill>
          <p:spPr>
            <a:xfrm>
              <a:off x="826789" y="5902225"/>
              <a:ext cx="206672" cy="165299"/>
            </a:xfrm>
            <a:prstGeom prst="rect">
              <a:avLst/>
            </a:prstGeom>
          </p:spPr>
        </p:pic>
        <p:sp>
          <p:nvSpPr>
            <p:cNvPr id="17" name="Text 9">
              <a:extLst>
                <a:ext uri="{FF2B5EF4-FFF2-40B4-BE49-F238E27FC236}">
                  <a16:creationId xmlns:a16="http://schemas.microsoft.com/office/drawing/2014/main" id="{8B027E29-EB23-B547-4923-88636B044953}"/>
                </a:ext>
              </a:extLst>
            </p:cNvPr>
            <p:cNvSpPr/>
            <p:nvPr/>
          </p:nvSpPr>
          <p:spPr>
            <a:xfrm>
              <a:off x="589162" y="5862737"/>
              <a:ext cx="10166449" cy="264616"/>
            </a:xfrm>
            <a:prstGeom prst="rect">
              <a:avLst/>
            </a:prstGeom>
            <a:noFill/>
            <a:ln/>
          </p:spPr>
          <p:txBody>
            <a:bodyPr wrap="none" lIns="0" tIns="0" rIns="0" bIns="0" rtlCol="0" anchor="t"/>
            <a:lstStyle/>
            <a:p>
              <a:pPr marL="0" marR="0" lvl="0" indent="0" algn="just" defTabSz="1219170" rtl="1" eaLnBrk="1" fontAlgn="auto" latinLnBrk="0" hangingPunct="1">
                <a:lnSpc>
                  <a:spcPct val="133000"/>
                </a:lnSpc>
                <a:spcBef>
                  <a:spcPts val="0"/>
                </a:spcBef>
                <a:spcAft>
                  <a:spcPts val="0"/>
                </a:spcAft>
                <a:buClrTx/>
                <a:buSzTx/>
                <a:buFontTx/>
                <a:buNone/>
                <a:tabLst/>
                <a:defRPr/>
              </a:pP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a:t>
              </a:r>
              <a:r>
                <a:rPr kumimoji="0" lang="ar-SA" altLang="en-US" sz="1600" b="1"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نشاط المحاضرة:</a:t>
              </a:r>
              <a:r>
                <a:rPr kumimoji="0" lang="ar-SA" altLang="en-US" sz="1600" b="0" i="0" u="none" strike="noStrike" kern="0" cap="none" spc="0" normalizeH="0" baseline="0" noProof="0" dirty="0">
                  <a:ln>
                    <a:noFill/>
                  </a:ln>
                  <a:solidFill>
                    <a:srgbClr val="000000"/>
                  </a:solidFill>
                  <a:effectLst/>
                  <a:uLnTx/>
                  <a:uFillTx/>
                  <a:latin typeface="Alexandria" pitchFamily="34" charset="0"/>
                  <a:ea typeface="Alexandria" pitchFamily="34" charset="-122"/>
                  <a:cs typeface="Alexandria" pitchFamily="34" charset="-120"/>
                </a:rPr>
                <a:t> تصميم خطة نشر قصيرة لتحسين صورة مؤسسة تعاني من ضعف </a:t>
              </a:r>
              <a:r>
                <a:rPr kumimoji="0" lang="ar-SA" altLang="en-US" sz="1600" b="0" i="0" u="none" strike="noStrike" kern="0" cap="none" spc="0" normalizeH="0" baseline="0" noProof="0">
                  <a:ln>
                    <a:noFill/>
                  </a:ln>
                  <a:solidFill>
                    <a:srgbClr val="000000"/>
                  </a:solidFill>
                  <a:effectLst/>
                  <a:uLnTx/>
                  <a:uFillTx/>
                  <a:latin typeface="Alexandria" pitchFamily="34" charset="0"/>
                  <a:ea typeface="Alexandria" pitchFamily="34" charset="-122"/>
                  <a:cs typeface="Alexandria" pitchFamily="34" charset="-120"/>
                </a:rPr>
                <a:t>في السمعة</a:t>
              </a:r>
              <a:endParaRPr kumimoji="0" lang="ar-SA" sz="1600" b="0" i="0" u="none" strike="noStrike" kern="0" cap="none" spc="0" normalizeH="0" baseline="0" noProof="0" dirty="0">
                <a:ln>
                  <a:noFill/>
                </a:ln>
                <a:solidFill>
                  <a:prstClr val="black"/>
                </a:solidFill>
                <a:effectLst/>
                <a:uLnTx/>
                <a:uFillTx/>
              </a:endParaRPr>
            </a:p>
          </p:txBody>
        </p:sp>
      </p:grpSp>
    </p:spTree>
    <p:extLst>
      <p:ext uri="{BB962C8B-B14F-4D97-AF65-F5344CB8AC3E}">
        <p14:creationId xmlns:p14="http://schemas.microsoft.com/office/powerpoint/2010/main" val="2121797711"/>
      </p:ext>
    </p:extLst>
  </p:cSld>
  <p:clrMapOvr>
    <a:masterClrMapping/>
  </p:clrMapOvr>
  <mc:AlternateContent xmlns:mc="http://schemas.openxmlformats.org/markup-compatibility/2006" xmlns:p14="http://schemas.microsoft.com/office/powerpoint/2010/main">
    <mc:Choice Requires="p14">
      <p:transition spd="slow" p14:dur="2000" advTm="127729"/>
    </mc:Choice>
    <mc:Fallback xmlns="">
      <p:transition spd="slow" advTm="12772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3A5FC2-69FD-8956-2BD6-34DE2EE6C695}"/>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814C5305-D23D-D1BC-43ED-1A45A81CB97D}"/>
              </a:ext>
            </a:extLst>
          </p:cNvPr>
          <p:cNvSpPr/>
          <p:nvPr/>
        </p:nvSpPr>
        <p:spPr>
          <a:xfrm>
            <a:off x="10972800" y="952845"/>
            <a:ext cx="1126273" cy="56029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857CFB0-8E31-1216-5AD5-185FD0D1B808}"/>
              </a:ext>
            </a:extLst>
          </p:cNvPr>
          <p:cNvSpPr/>
          <p:nvPr/>
        </p:nvSpPr>
        <p:spPr>
          <a:xfrm>
            <a:off x="557561" y="1285192"/>
            <a:ext cx="11128917" cy="51713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3233ABC5-2829-81D2-275A-CB05590BBA4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BC7DB699-5A81-00D1-6715-B6B63FE24639}"/>
              </a:ext>
            </a:extLst>
          </p:cNvPr>
          <p:cNvSpPr txBox="1"/>
          <p:nvPr/>
        </p:nvSpPr>
        <p:spPr>
          <a:xfrm>
            <a:off x="2587083" y="0"/>
            <a:ext cx="7872761" cy="954107"/>
          </a:xfrm>
          <a:prstGeom prst="rect">
            <a:avLst/>
          </a:prstGeom>
          <a:noFill/>
        </p:spPr>
        <p:txBody>
          <a:bodyPr wrap="square" rtlCol="0">
            <a:spAutoFit/>
          </a:bodyPr>
          <a:lstStyle/>
          <a:p>
            <a:pPr algn="ctr"/>
            <a:r>
              <a:rPr lang="ar-EG" sz="2800" b="1">
                <a:latin typeface="Alexandria" charset="0"/>
                <a:cs typeface="Alexandria" charset="0"/>
              </a:rPr>
              <a:t>المحاضرة العاشرة</a:t>
            </a:r>
          </a:p>
          <a:p>
            <a:pPr algn="ctr"/>
            <a:r>
              <a:rPr lang="ar-EG" sz="2800" b="1">
                <a:latin typeface="Alexandria" charset="0"/>
                <a:cs typeface="Alexandria" charset="0"/>
              </a:rPr>
              <a:t>مستجدات الاتصال التنظيمي وأخلاقياته</a:t>
            </a:r>
          </a:p>
        </p:txBody>
      </p:sp>
      <p:grpSp>
        <p:nvGrpSpPr>
          <p:cNvPr id="29" name="Group 28">
            <a:extLst>
              <a:ext uri="{FF2B5EF4-FFF2-40B4-BE49-F238E27FC236}">
                <a16:creationId xmlns:a16="http://schemas.microsoft.com/office/drawing/2014/main" id="{62CFC324-EA66-D8E6-F18F-33397A925503}"/>
              </a:ext>
            </a:extLst>
          </p:cNvPr>
          <p:cNvGrpSpPr/>
          <p:nvPr/>
        </p:nvGrpSpPr>
        <p:grpSpPr>
          <a:xfrm>
            <a:off x="2152185" y="1923256"/>
            <a:ext cx="7694342" cy="2491581"/>
            <a:chOff x="3789661" y="1923256"/>
            <a:chExt cx="4612680" cy="2491581"/>
          </a:xfrm>
        </p:grpSpPr>
        <p:sp>
          <p:nvSpPr>
            <p:cNvPr id="4" name="Shape 2"/>
            <p:cNvSpPr/>
            <p:nvPr/>
          </p:nvSpPr>
          <p:spPr>
            <a:xfrm>
              <a:off x="6086475" y="1923256"/>
              <a:ext cx="19051" cy="2491581"/>
            </a:xfrm>
            <a:prstGeom prst="roundRect">
              <a:avLst>
                <a:gd name="adj" fmla="val 290571"/>
              </a:avLst>
            </a:prstGeom>
            <a:solidFill>
              <a:srgbClr val="CFD2D8"/>
            </a:solidFill>
            <a:ln/>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prstClr val="black"/>
                </a:solidFill>
                <a:effectLst/>
                <a:uLnTx/>
                <a:uFillTx/>
              </a:endParaRPr>
            </a:p>
          </p:txBody>
        </p:sp>
        <p:sp>
          <p:nvSpPr>
            <p:cNvPr id="3" name="Shape 3"/>
            <p:cNvSpPr/>
            <p:nvPr/>
          </p:nvSpPr>
          <p:spPr>
            <a:xfrm>
              <a:off x="6225183" y="2061964"/>
              <a:ext cx="395387" cy="19051"/>
            </a:xfrm>
            <a:prstGeom prst="roundRect">
              <a:avLst>
                <a:gd name="adj" fmla="val 290571"/>
              </a:avLst>
            </a:prstGeom>
            <a:solidFill>
              <a:srgbClr val="CFD2D8"/>
            </a:solidFill>
            <a:ln/>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prstClr val="black"/>
                </a:solidFill>
                <a:effectLst/>
                <a:uLnTx/>
                <a:uFillTx/>
              </a:endParaRPr>
            </a:p>
          </p:txBody>
        </p:sp>
        <p:sp>
          <p:nvSpPr>
            <p:cNvPr id="6" name="Shape 4"/>
            <p:cNvSpPr/>
            <p:nvPr/>
          </p:nvSpPr>
          <p:spPr>
            <a:xfrm>
              <a:off x="5947768" y="1923257"/>
              <a:ext cx="296465" cy="296465"/>
            </a:xfrm>
            <a:prstGeom prst="roundRect">
              <a:avLst>
                <a:gd name="adj" fmla="val 18672"/>
              </a:avLst>
            </a:prstGeom>
            <a:solidFill>
              <a:srgbClr val="E9ECF2"/>
            </a:solidFill>
            <a:ln w="4763">
              <a:solidFill>
                <a:srgbClr val="CFD2D8"/>
              </a:solidFill>
              <a:prstDash val="solid"/>
            </a:ln>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prstClr val="black"/>
                </a:solidFill>
                <a:effectLst/>
                <a:uLnTx/>
                <a:uFillTx/>
              </a:endParaRPr>
            </a:p>
          </p:txBody>
        </p:sp>
        <p:sp>
          <p:nvSpPr>
            <p:cNvPr id="7" name="Text 5"/>
            <p:cNvSpPr/>
            <p:nvPr/>
          </p:nvSpPr>
          <p:spPr>
            <a:xfrm>
              <a:off x="5997179" y="1947962"/>
              <a:ext cx="197644" cy="247055"/>
            </a:xfrm>
            <a:prstGeom prst="rect">
              <a:avLst/>
            </a:prstGeom>
            <a:noFill/>
            <a:ln/>
          </p:spPr>
          <p:txBody>
            <a:bodyPr wrap="none" lIns="0" tIns="0" rIns="0" bIns="0" rtlCol="0" anchor="ctr"/>
            <a:lstStyle/>
            <a:p>
              <a:pPr marL="0" marR="0" lvl="0" indent="0" algn="ctr" defTabSz="1219170" rtl="1" eaLnBrk="1" fontAlgn="auto" latinLnBrk="0" hangingPunct="1">
                <a:lnSpc>
                  <a:spcPct val="100000"/>
                </a:lnSpc>
                <a:spcBef>
                  <a:spcPts val="0"/>
                </a:spcBef>
                <a:spcAft>
                  <a:spcPts val="0"/>
                </a:spcAft>
                <a:buClrTx/>
                <a:buSzTx/>
                <a:buFontTx/>
                <a:buNone/>
                <a:tabLst/>
                <a:defRPr/>
              </a:pPr>
              <a:r>
                <a:rPr kumimoji="0" lang="en-US" sz="1533"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1</a:t>
              </a:r>
              <a:endParaRPr kumimoji="0" lang="en-US" sz="1533" b="0" i="0" u="none" strike="noStrike" kern="0" cap="none" spc="0" normalizeH="0" baseline="0" noProof="0" dirty="0">
                <a:ln>
                  <a:noFill/>
                </a:ln>
                <a:solidFill>
                  <a:prstClr val="black"/>
                </a:solidFill>
                <a:effectLst/>
                <a:uLnTx/>
                <a:uFillTx/>
              </a:endParaRPr>
            </a:p>
          </p:txBody>
        </p:sp>
        <p:sp>
          <p:nvSpPr>
            <p:cNvPr id="8" name="Text 6"/>
            <p:cNvSpPr/>
            <p:nvPr/>
          </p:nvSpPr>
          <p:spPr>
            <a:xfrm>
              <a:off x="6754913" y="1968501"/>
              <a:ext cx="1647428" cy="205879"/>
            </a:xfrm>
            <a:prstGeom prst="rect">
              <a:avLst/>
            </a:prstGeom>
            <a:noFill/>
            <a:ln/>
          </p:spPr>
          <p:txBody>
            <a:bodyPr wrap="none" lIns="0" tIns="0" rIns="0" bIns="0" rtlCol="0" anchor="t"/>
            <a:lstStyle/>
            <a:p>
              <a:pPr marL="0" marR="0" lvl="0" indent="0" defTabSz="1219170" rtl="1" eaLnBrk="1" fontAlgn="auto" latinLnBrk="0" hangingPunct="1">
                <a:lnSpc>
                  <a:spcPct val="104000"/>
                </a:lnSpc>
                <a:spcBef>
                  <a:spcPts val="0"/>
                </a:spcBef>
                <a:spcAft>
                  <a:spcPts val="0"/>
                </a:spcAft>
                <a:buClrTx/>
                <a:buSzTx/>
                <a:buFontTx/>
                <a:buNone/>
                <a:tabLst/>
                <a:defRPr/>
              </a:pPr>
              <a:r>
                <a:rPr kumimoji="0" lang="ar-EG" altLang="en-US" sz="1267" b="1" i="0" u="none" strike="noStrike" kern="0" cap="none" spc="0" normalizeH="0" baseline="0" noProof="0">
                  <a:ln>
                    <a:noFill/>
                  </a:ln>
                  <a:solidFill>
                    <a:srgbClr val="15213F"/>
                  </a:solidFill>
                  <a:effectLst/>
                  <a:uLnTx/>
                  <a:uFillTx/>
                  <a:latin typeface="Alexandria Bold" pitchFamily="34" charset="0"/>
                  <a:ea typeface="Alexandria Bold" pitchFamily="34" charset="-122"/>
                  <a:cs typeface="Alexandria Bold" pitchFamily="34" charset="-120"/>
                </a:rPr>
                <a:t>أخلاقيات الاتصال التنظيمي</a:t>
              </a:r>
              <a:endParaRPr kumimoji="0" lang="ar-SA" sz="1267" b="0" i="0" u="none" strike="noStrike" kern="0" cap="none" spc="0" normalizeH="0" baseline="0" noProof="0" dirty="0">
                <a:ln>
                  <a:noFill/>
                </a:ln>
                <a:solidFill>
                  <a:prstClr val="black"/>
                </a:solidFill>
                <a:effectLst/>
                <a:uLnTx/>
                <a:uFillTx/>
              </a:endParaRPr>
            </a:p>
          </p:txBody>
        </p:sp>
        <p:sp>
          <p:nvSpPr>
            <p:cNvPr id="10" name="Shape 8"/>
            <p:cNvSpPr/>
            <p:nvPr/>
          </p:nvSpPr>
          <p:spPr>
            <a:xfrm>
              <a:off x="5571431" y="2799160"/>
              <a:ext cx="395387" cy="19051"/>
            </a:xfrm>
            <a:prstGeom prst="roundRect">
              <a:avLst>
                <a:gd name="adj" fmla="val 290571"/>
              </a:avLst>
            </a:prstGeom>
            <a:solidFill>
              <a:srgbClr val="CFD2D8"/>
            </a:solidFill>
            <a:ln/>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prstClr val="black"/>
                </a:solidFill>
                <a:effectLst/>
                <a:uLnTx/>
                <a:uFillTx/>
              </a:endParaRPr>
            </a:p>
          </p:txBody>
        </p:sp>
        <p:sp>
          <p:nvSpPr>
            <p:cNvPr id="11" name="Shape 9"/>
            <p:cNvSpPr/>
            <p:nvPr/>
          </p:nvSpPr>
          <p:spPr>
            <a:xfrm>
              <a:off x="5947768" y="2660453"/>
              <a:ext cx="296465" cy="296465"/>
            </a:xfrm>
            <a:prstGeom prst="roundRect">
              <a:avLst>
                <a:gd name="adj" fmla="val 18672"/>
              </a:avLst>
            </a:prstGeom>
            <a:solidFill>
              <a:srgbClr val="E9ECF2"/>
            </a:solidFill>
            <a:ln w="4763">
              <a:solidFill>
                <a:srgbClr val="CFD2D8"/>
              </a:solidFill>
              <a:prstDash val="solid"/>
            </a:ln>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prstClr val="black"/>
                </a:solidFill>
                <a:effectLst/>
                <a:uLnTx/>
                <a:uFillTx/>
              </a:endParaRPr>
            </a:p>
          </p:txBody>
        </p:sp>
        <p:sp>
          <p:nvSpPr>
            <p:cNvPr id="12" name="Text 10"/>
            <p:cNvSpPr/>
            <p:nvPr/>
          </p:nvSpPr>
          <p:spPr>
            <a:xfrm>
              <a:off x="5997179" y="2685158"/>
              <a:ext cx="197644" cy="247055"/>
            </a:xfrm>
            <a:prstGeom prst="rect">
              <a:avLst/>
            </a:prstGeom>
            <a:noFill/>
            <a:ln/>
          </p:spPr>
          <p:txBody>
            <a:bodyPr wrap="none" lIns="0" tIns="0" rIns="0" bIns="0" rtlCol="0" anchor="ctr"/>
            <a:lstStyle/>
            <a:p>
              <a:pPr marL="0" marR="0" lvl="0" indent="0" algn="ctr" defTabSz="1219170" rtl="1" eaLnBrk="1" fontAlgn="auto" latinLnBrk="0" hangingPunct="1">
                <a:lnSpc>
                  <a:spcPct val="100000"/>
                </a:lnSpc>
                <a:spcBef>
                  <a:spcPts val="0"/>
                </a:spcBef>
                <a:spcAft>
                  <a:spcPts val="0"/>
                </a:spcAft>
                <a:buClrTx/>
                <a:buSzTx/>
                <a:buFontTx/>
                <a:buNone/>
                <a:tabLst/>
                <a:defRPr/>
              </a:pPr>
              <a:r>
                <a:rPr kumimoji="0" lang="en-US" sz="1533"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2</a:t>
              </a:r>
              <a:endParaRPr kumimoji="0" lang="en-US" sz="1533" b="0" i="0" u="none" strike="noStrike" kern="0" cap="none" spc="0" normalizeH="0" baseline="0" noProof="0" dirty="0">
                <a:ln>
                  <a:noFill/>
                </a:ln>
                <a:solidFill>
                  <a:prstClr val="black"/>
                </a:solidFill>
                <a:effectLst/>
                <a:uLnTx/>
                <a:uFillTx/>
              </a:endParaRPr>
            </a:p>
          </p:txBody>
        </p:sp>
        <p:sp>
          <p:nvSpPr>
            <p:cNvPr id="13" name="Text 11"/>
            <p:cNvSpPr/>
            <p:nvPr/>
          </p:nvSpPr>
          <p:spPr>
            <a:xfrm>
              <a:off x="3789661" y="2705695"/>
              <a:ext cx="1647428" cy="205879"/>
            </a:xfrm>
            <a:prstGeom prst="rect">
              <a:avLst/>
            </a:prstGeom>
            <a:noFill/>
            <a:ln/>
          </p:spPr>
          <p:txBody>
            <a:bodyPr wrap="none" lIns="0" tIns="0" rIns="0" bIns="0" rtlCol="0" anchor="t"/>
            <a:lstStyle/>
            <a:p>
              <a:pPr marL="0" marR="0" lvl="0" indent="0" algn="r" defTabSz="1219170" rtl="1" eaLnBrk="1" fontAlgn="auto" latinLnBrk="0" hangingPunct="1">
                <a:lnSpc>
                  <a:spcPct val="104000"/>
                </a:lnSpc>
                <a:spcBef>
                  <a:spcPts val="0"/>
                </a:spcBef>
                <a:spcAft>
                  <a:spcPts val="0"/>
                </a:spcAft>
                <a:buClrTx/>
                <a:buSzTx/>
                <a:buFontTx/>
                <a:buNone/>
                <a:tabLst/>
                <a:defRPr/>
              </a:pPr>
              <a:r>
                <a:rPr kumimoji="0" lang="ar-EG" altLang="en-US" sz="1267" b="1" i="0" u="none" strike="noStrike" kern="0" cap="none" spc="0" normalizeH="0" baseline="0" noProof="0">
                  <a:ln>
                    <a:noFill/>
                  </a:ln>
                  <a:solidFill>
                    <a:srgbClr val="15213F"/>
                  </a:solidFill>
                  <a:effectLst/>
                  <a:uLnTx/>
                  <a:uFillTx/>
                  <a:latin typeface="Alexandria Bold" pitchFamily="34" charset="0"/>
                  <a:ea typeface="Alexandria Bold" pitchFamily="34" charset="-122"/>
                  <a:cs typeface="Alexandria Bold" pitchFamily="34" charset="-120"/>
                </a:rPr>
                <a:t>مباديء الاتصال الأخلاقي</a:t>
              </a:r>
              <a:endParaRPr kumimoji="0" lang="ar-SA" sz="1267" b="0" i="0" u="none" strike="noStrike" kern="0" cap="none" spc="0" normalizeH="0" baseline="0" noProof="0" dirty="0">
                <a:ln>
                  <a:noFill/>
                </a:ln>
                <a:solidFill>
                  <a:prstClr val="black"/>
                </a:solidFill>
                <a:effectLst/>
                <a:uLnTx/>
                <a:uFillTx/>
              </a:endParaRPr>
            </a:p>
          </p:txBody>
        </p:sp>
        <p:sp>
          <p:nvSpPr>
            <p:cNvPr id="15" name="Shape 13"/>
            <p:cNvSpPr/>
            <p:nvPr/>
          </p:nvSpPr>
          <p:spPr>
            <a:xfrm>
              <a:off x="6225183" y="3453904"/>
              <a:ext cx="395387" cy="19051"/>
            </a:xfrm>
            <a:prstGeom prst="roundRect">
              <a:avLst>
                <a:gd name="adj" fmla="val 290571"/>
              </a:avLst>
            </a:prstGeom>
            <a:solidFill>
              <a:srgbClr val="CFD2D8"/>
            </a:solidFill>
            <a:ln/>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prstClr val="black"/>
                </a:solidFill>
                <a:effectLst/>
                <a:uLnTx/>
                <a:uFillTx/>
              </a:endParaRPr>
            </a:p>
          </p:txBody>
        </p:sp>
        <p:sp>
          <p:nvSpPr>
            <p:cNvPr id="16" name="Shape 14"/>
            <p:cNvSpPr/>
            <p:nvPr/>
          </p:nvSpPr>
          <p:spPr>
            <a:xfrm>
              <a:off x="5947768" y="3315197"/>
              <a:ext cx="296465" cy="296465"/>
            </a:xfrm>
            <a:prstGeom prst="roundRect">
              <a:avLst>
                <a:gd name="adj" fmla="val 18672"/>
              </a:avLst>
            </a:prstGeom>
            <a:solidFill>
              <a:srgbClr val="E9ECF2"/>
            </a:solidFill>
            <a:ln w="4763">
              <a:solidFill>
                <a:srgbClr val="CFD2D8"/>
              </a:solidFill>
              <a:prstDash val="solid"/>
            </a:ln>
          </p:spPr>
          <p:txBody>
            <a:bodyPr/>
            <a:lstStyle/>
            <a:p>
              <a:pPr marL="0" marR="0" lvl="0" indent="0" defTabSz="121917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a:ln>
                  <a:noFill/>
                </a:ln>
                <a:solidFill>
                  <a:prstClr val="black"/>
                </a:solidFill>
                <a:effectLst/>
                <a:uLnTx/>
                <a:uFillTx/>
              </a:endParaRPr>
            </a:p>
          </p:txBody>
        </p:sp>
        <p:sp>
          <p:nvSpPr>
            <p:cNvPr id="17" name="Text 15"/>
            <p:cNvSpPr/>
            <p:nvPr/>
          </p:nvSpPr>
          <p:spPr>
            <a:xfrm>
              <a:off x="5997179" y="3339902"/>
              <a:ext cx="197644" cy="247055"/>
            </a:xfrm>
            <a:prstGeom prst="rect">
              <a:avLst/>
            </a:prstGeom>
            <a:noFill/>
            <a:ln/>
          </p:spPr>
          <p:txBody>
            <a:bodyPr wrap="none" lIns="0" tIns="0" rIns="0" bIns="0" rtlCol="0" anchor="ctr"/>
            <a:lstStyle/>
            <a:p>
              <a:pPr marL="0" marR="0" lvl="0" indent="0" algn="ctr" defTabSz="1219170" rtl="1" eaLnBrk="1" fontAlgn="auto" latinLnBrk="0" hangingPunct="1">
                <a:lnSpc>
                  <a:spcPct val="100000"/>
                </a:lnSpc>
                <a:spcBef>
                  <a:spcPts val="0"/>
                </a:spcBef>
                <a:spcAft>
                  <a:spcPts val="0"/>
                </a:spcAft>
                <a:buClrTx/>
                <a:buSzTx/>
                <a:buFontTx/>
                <a:buNone/>
                <a:tabLst/>
                <a:defRPr/>
              </a:pPr>
              <a:r>
                <a:rPr kumimoji="0" lang="en-US" sz="1533" b="1" i="0" u="none" strike="noStrike" kern="0" cap="none" spc="0" normalizeH="0" baseline="0" noProof="0" dirty="0">
                  <a:ln>
                    <a:noFill/>
                  </a:ln>
                  <a:solidFill>
                    <a:srgbClr val="15213F"/>
                  </a:solidFill>
                  <a:effectLst/>
                  <a:uLnTx/>
                  <a:uFillTx/>
                  <a:latin typeface="Alexandria Bold" pitchFamily="34" charset="0"/>
                  <a:ea typeface="Alexandria Bold" pitchFamily="34" charset="-122"/>
                  <a:cs typeface="Alexandria Bold" pitchFamily="34" charset="-120"/>
                </a:rPr>
                <a:t>3</a:t>
              </a:r>
              <a:endParaRPr kumimoji="0" lang="en-US" sz="1533" b="0" i="0" u="none" strike="noStrike" kern="0" cap="none" spc="0" normalizeH="0" baseline="0" noProof="0" dirty="0">
                <a:ln>
                  <a:noFill/>
                </a:ln>
                <a:solidFill>
                  <a:prstClr val="black"/>
                </a:solidFill>
                <a:effectLst/>
                <a:uLnTx/>
                <a:uFillTx/>
              </a:endParaRPr>
            </a:p>
          </p:txBody>
        </p:sp>
        <p:sp>
          <p:nvSpPr>
            <p:cNvPr id="9" name="Text 16"/>
            <p:cNvSpPr/>
            <p:nvPr/>
          </p:nvSpPr>
          <p:spPr>
            <a:xfrm>
              <a:off x="6754913" y="3360441"/>
              <a:ext cx="1647428" cy="205879"/>
            </a:xfrm>
            <a:prstGeom prst="rect">
              <a:avLst/>
            </a:prstGeom>
            <a:noFill/>
            <a:ln/>
          </p:spPr>
          <p:txBody>
            <a:bodyPr wrap="none" lIns="0" tIns="0" rIns="0" bIns="0" rtlCol="0" anchor="t"/>
            <a:lstStyle/>
            <a:p>
              <a:pPr marL="0" marR="0" lvl="0" indent="0" defTabSz="1219170" rtl="1" eaLnBrk="1" fontAlgn="auto" latinLnBrk="0" hangingPunct="1">
                <a:lnSpc>
                  <a:spcPct val="104000"/>
                </a:lnSpc>
                <a:spcBef>
                  <a:spcPts val="0"/>
                </a:spcBef>
                <a:spcAft>
                  <a:spcPts val="0"/>
                </a:spcAft>
                <a:buClrTx/>
                <a:buSzTx/>
                <a:buFontTx/>
                <a:buNone/>
                <a:tabLst/>
                <a:defRPr/>
              </a:pPr>
              <a:r>
                <a:rPr kumimoji="0" lang="ar-EG" altLang="en-US" sz="1267" b="1" i="0" u="none" strike="noStrike" kern="0" cap="none" spc="0" normalizeH="0" baseline="0" noProof="0">
                  <a:ln>
                    <a:noFill/>
                  </a:ln>
                  <a:solidFill>
                    <a:srgbClr val="15213F"/>
                  </a:solidFill>
                  <a:effectLst/>
                  <a:uLnTx/>
                  <a:uFillTx/>
                  <a:latin typeface="Alexandria Bold" pitchFamily="34" charset="0"/>
                  <a:ea typeface="Alexandria Bold" pitchFamily="34" charset="-122"/>
                  <a:cs typeface="Alexandria Bold" pitchFamily="34" charset="-120"/>
                </a:rPr>
                <a:t>مستجدات الاتصال التنظيمي</a:t>
              </a:r>
              <a:endParaRPr kumimoji="0" lang="ar-SA" sz="1267" b="0" i="0" u="none" strike="noStrike" kern="0" cap="none" spc="0" normalizeH="0" baseline="0" noProof="0" dirty="0">
                <a:ln>
                  <a:noFill/>
                </a:ln>
                <a:solidFill>
                  <a:prstClr val="black"/>
                </a:solidFill>
                <a:effectLst/>
                <a:uLnTx/>
                <a:uFillTx/>
              </a:endParaRPr>
            </a:p>
          </p:txBody>
        </p:sp>
      </p:grpSp>
      <p:sp>
        <p:nvSpPr>
          <p:cNvPr id="14" name="TextBox 13">
            <a:extLst>
              <a:ext uri="{FF2B5EF4-FFF2-40B4-BE49-F238E27FC236}">
                <a16:creationId xmlns:a16="http://schemas.microsoft.com/office/drawing/2014/main" id="{5A6EF8C5-7D59-7623-7667-4C7DC2D88427}"/>
              </a:ext>
            </a:extLst>
          </p:cNvPr>
          <p:cNvSpPr txBox="1"/>
          <p:nvPr/>
        </p:nvSpPr>
        <p:spPr>
          <a:xfrm>
            <a:off x="869795" y="4616605"/>
            <a:ext cx="10392937" cy="1528047"/>
          </a:xfrm>
          <a:prstGeom prst="rect">
            <a:avLst/>
          </a:prstGeom>
          <a:noFill/>
        </p:spPr>
        <p:txBody>
          <a:bodyPr wrap="square" rtlCol="0">
            <a:spAutoFit/>
          </a:bodyPr>
          <a:lstStyle/>
          <a:p>
            <a:pPr algn="just" rtl="1">
              <a:lnSpc>
                <a:spcPct val="150000"/>
              </a:lnSpc>
            </a:pPr>
            <a:r>
              <a:rPr lang="ar-EG" sz="1600">
                <a:latin typeface="Alexandria" pitchFamily="2" charset="-78"/>
                <a:cs typeface="Alexandria" pitchFamily="2" charset="-78"/>
              </a:rPr>
              <a:t>يمثّل الاتصال التنظيمي عصب الحياة داخل الشركات والمؤسسات، إذ لا يقتصر دوره على نقل المعلومات فحسب، بل يمتد إلى بناء العلاقات، وتنسيق الجهود، وتعزيز الانسجام المؤسسي. كما أنّه يتطور بصورة مستمرة استجابةً للتحولات الرقمية والإدارية والثقافية، مما يجعله عنصرًا حيويًا في قدرة المنظمة على التكيف والابتكار وتحقيق أهدافها.</a:t>
            </a:r>
            <a:endParaRPr lang="en-US" sz="1600">
              <a:latin typeface="Alexandria" pitchFamily="2" charset="-78"/>
              <a:cs typeface="Alexandria" pitchFamily="2" charset="-78"/>
            </a:endParaRPr>
          </a:p>
        </p:txBody>
      </p:sp>
    </p:spTree>
    <p:extLst>
      <p:ext uri="{BB962C8B-B14F-4D97-AF65-F5344CB8AC3E}">
        <p14:creationId xmlns:p14="http://schemas.microsoft.com/office/powerpoint/2010/main" val="4127426938"/>
      </p:ext>
    </p:extLst>
  </p:cSld>
  <p:clrMapOvr>
    <a:masterClrMapping/>
  </p:clrMapOvr>
  <mc:AlternateContent xmlns:mc="http://schemas.openxmlformats.org/markup-compatibility/2006" xmlns:p14="http://schemas.microsoft.com/office/powerpoint/2010/main">
    <mc:Choice Requires="p14">
      <p:transition spd="slow" p14:dur="2000" advTm="101989"/>
    </mc:Choice>
    <mc:Fallback xmlns="">
      <p:transition spd="slow" advTm="10198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61F18731-8487-A735-C083-44A3579BB898}"/>
              </a:ext>
            </a:extLst>
          </p:cNvPr>
          <p:cNvSpPr/>
          <p:nvPr/>
        </p:nvSpPr>
        <p:spPr>
          <a:xfrm>
            <a:off x="78059" y="1011536"/>
            <a:ext cx="12117658" cy="5736207"/>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2" name="Image 0" descr="preencoded.png"/>
          <p:cNvPicPr>
            <a:picLocks noChangeAspect="1"/>
          </p:cNvPicPr>
          <p:nvPr/>
        </p:nvPicPr>
        <p:blipFill>
          <a:blip r:embed="rId3"/>
          <a:stretch>
            <a:fillRect/>
          </a:stretch>
        </p:blipFill>
        <p:spPr>
          <a:xfrm>
            <a:off x="7619999" y="0"/>
            <a:ext cx="4661209" cy="6858000"/>
          </a:xfrm>
          <a:prstGeom prst="rect">
            <a:avLst/>
          </a:prstGeom>
        </p:spPr>
      </p:pic>
      <p:sp>
        <p:nvSpPr>
          <p:cNvPr id="3" name="Text 0"/>
          <p:cNvSpPr/>
          <p:nvPr/>
        </p:nvSpPr>
        <p:spPr>
          <a:xfrm>
            <a:off x="-322522" y="1201934"/>
            <a:ext cx="7292897" cy="790477"/>
          </a:xfrm>
          <a:prstGeom prst="rect">
            <a:avLst/>
          </a:prstGeom>
          <a:noFill/>
          <a:ln/>
        </p:spPr>
        <p:txBody>
          <a:bodyPr wrap="square" lIns="0" tIns="0" rIns="0" bIns="0" rtlCol="0" anchor="t">
            <a:normAutofit/>
          </a:bodyPr>
          <a:lstStyle/>
          <a:p>
            <a:pPr algn="r" defTabSz="1219170" rtl="1">
              <a:lnSpc>
                <a:spcPct val="104000"/>
              </a:lnSpc>
            </a:pPr>
            <a:r>
              <a:rPr lang="ar-SA" altLang="en-US" sz="2800" b="1" dirty="0">
                <a:solidFill>
                  <a:srgbClr val="3257B8"/>
                </a:solidFill>
                <a:latin typeface="Alexandria Bold" pitchFamily="34" charset="0"/>
                <a:ea typeface="Alexandria Bold" pitchFamily="34" charset="-122"/>
                <a:cs typeface="Alexandria Bold" pitchFamily="34" charset="-120"/>
              </a:rPr>
              <a:t>النشاطات والاستراتيجيات التدريسية</a:t>
            </a:r>
            <a:endParaRPr lang="ar-SA" sz="2800" dirty="0">
              <a:solidFill>
                <a:prstClr val="black"/>
              </a:solidFill>
              <a:latin typeface="Calibri" panose="020F0502020204030204"/>
              <a:cs typeface="Arial" panose="020B0604020202020204" pitchFamily="34" charset="0"/>
            </a:endParaRPr>
          </a:p>
        </p:txBody>
      </p:sp>
      <p:sp>
        <p:nvSpPr>
          <p:cNvPr id="4" name="Text 1"/>
          <p:cNvSpPr/>
          <p:nvPr/>
        </p:nvSpPr>
        <p:spPr>
          <a:xfrm>
            <a:off x="163551" y="1901231"/>
            <a:ext cx="7456448" cy="547688"/>
          </a:xfrm>
          <a:prstGeom prst="rect">
            <a:avLst/>
          </a:prstGeom>
          <a:noFill/>
          <a:ln/>
        </p:spPr>
        <p:txBody>
          <a:bodyPr wrap="square" lIns="0" tIns="0" rIns="0" bIns="0" rtlCol="0" anchor="t">
            <a:normAutofit fontScale="92500"/>
          </a:bodyPr>
          <a:lstStyle/>
          <a:p>
            <a:pPr algn="ctr" defTabSz="1219170" rtl="1">
              <a:lnSpc>
                <a:spcPct val="133000"/>
              </a:lnSpc>
            </a:pPr>
            <a:r>
              <a:rPr lang="ar-SA" altLang="en-US" sz="1600" dirty="0">
                <a:solidFill>
                  <a:srgbClr val="15213F"/>
                </a:solidFill>
                <a:latin typeface="Alexandria" pitchFamily="34" charset="0"/>
                <a:ea typeface="Alexandria" pitchFamily="34" charset="-122"/>
                <a:cs typeface="Alexandria" pitchFamily="34" charset="-120"/>
              </a:rPr>
              <a:t>يتم تحقيق نتائج التعلم المستهدفة من خلال النشاطات والاستراتيجيات التدريسية التالية:</a:t>
            </a:r>
            <a:endParaRPr lang="ar-SA" sz="1600" dirty="0">
              <a:solidFill>
                <a:prstClr val="black"/>
              </a:solidFill>
              <a:latin typeface="Calibri" panose="020F0502020204030204"/>
              <a:cs typeface="Arial" panose="020B0604020202020204" pitchFamily="34" charset="0"/>
            </a:endParaRPr>
          </a:p>
        </p:txBody>
      </p:sp>
      <p:grpSp>
        <p:nvGrpSpPr>
          <p:cNvPr id="22" name="Group 21">
            <a:extLst>
              <a:ext uri="{FF2B5EF4-FFF2-40B4-BE49-F238E27FC236}">
                <a16:creationId xmlns:a16="http://schemas.microsoft.com/office/drawing/2014/main" id="{229655F3-4C52-0869-2D9A-926D7D2C45FA}"/>
              </a:ext>
            </a:extLst>
          </p:cNvPr>
          <p:cNvGrpSpPr/>
          <p:nvPr/>
        </p:nvGrpSpPr>
        <p:grpSpPr>
          <a:xfrm>
            <a:off x="163551" y="2585443"/>
            <a:ext cx="7292897" cy="3683893"/>
            <a:chOff x="661493" y="2585443"/>
            <a:chExt cx="6297017" cy="3683893"/>
          </a:xfrm>
        </p:grpSpPr>
        <p:sp>
          <p:nvSpPr>
            <p:cNvPr id="5" name="Shape 2"/>
            <p:cNvSpPr/>
            <p:nvPr/>
          </p:nvSpPr>
          <p:spPr>
            <a:xfrm>
              <a:off x="3892650" y="2585443"/>
              <a:ext cx="3065860" cy="1891605"/>
            </a:xfrm>
            <a:prstGeom prst="roundRect">
              <a:avLst>
                <a:gd name="adj" fmla="val 3672"/>
              </a:avLst>
            </a:prstGeom>
            <a:solidFill>
              <a:srgbClr val="E9ECF2"/>
            </a:solidFill>
            <a:ln w="4763">
              <a:solidFill>
                <a:srgbClr val="CFD2D8"/>
              </a:solidFill>
              <a:prstDash val="solid"/>
            </a:ln>
          </p:spPr>
          <p:txBody>
            <a:bodyPr/>
            <a:lstStyle/>
            <a:p>
              <a:pPr algn="just" defTabSz="1219170"/>
              <a:endParaRPr lang="en-US" sz="1600">
                <a:solidFill>
                  <a:prstClr val="black"/>
                </a:solidFill>
                <a:latin typeface="Calibri" panose="020F0502020204030204"/>
              </a:endParaRPr>
            </a:p>
          </p:txBody>
        </p:sp>
        <p:pic>
          <p:nvPicPr>
            <p:cNvPr id="6" name="Image 1" descr="preencoded.png"/>
            <p:cNvPicPr>
              <a:picLocks noChangeAspect="1"/>
            </p:cNvPicPr>
            <p:nvPr/>
          </p:nvPicPr>
          <p:blipFill>
            <a:blip r:embed="rId4"/>
            <a:stretch>
              <a:fillRect/>
            </a:stretch>
          </p:blipFill>
          <p:spPr>
            <a:xfrm>
              <a:off x="6290767" y="2757091"/>
              <a:ext cx="496093" cy="496093"/>
            </a:xfrm>
            <a:prstGeom prst="rect">
              <a:avLst/>
            </a:prstGeom>
          </p:spPr>
        </p:pic>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427192" y="2893417"/>
              <a:ext cx="223243" cy="223243"/>
            </a:xfrm>
            <a:prstGeom prst="rect">
              <a:avLst/>
            </a:prstGeom>
          </p:spPr>
        </p:pic>
        <p:sp>
          <p:nvSpPr>
            <p:cNvPr id="8" name="Text 3"/>
            <p:cNvSpPr/>
            <p:nvPr/>
          </p:nvSpPr>
          <p:spPr>
            <a:xfrm>
              <a:off x="4719439" y="3418484"/>
              <a:ext cx="2067421" cy="258465"/>
            </a:xfrm>
            <a:prstGeom prst="rect">
              <a:avLst/>
            </a:prstGeom>
            <a:noFill/>
            <a:ln/>
          </p:spPr>
          <p:txBody>
            <a:bodyPr wrap="none" lIns="0" tIns="0" rIns="0" bIns="0" rtlCol="0" anchor="t"/>
            <a:lstStyle/>
            <a:p>
              <a:pPr algn="just" defTabSz="1219170" rtl="1">
                <a:lnSpc>
                  <a:spcPct val="104000"/>
                </a:lnSpc>
              </a:pPr>
              <a:r>
                <a:rPr lang="ar-SA" altLang="en-US" sz="1600" b="1" dirty="0">
                  <a:solidFill>
                    <a:srgbClr val="15213F"/>
                  </a:solidFill>
                  <a:latin typeface="Alexandria Bold" pitchFamily="34" charset="0"/>
                  <a:ea typeface="Alexandria Bold" pitchFamily="34" charset="-122"/>
                  <a:cs typeface="Alexandria Bold" pitchFamily="34" charset="-120"/>
                </a:rPr>
                <a:t>المحاضرات</a:t>
              </a:r>
              <a:endParaRPr lang="ar-SA" sz="1600" dirty="0">
                <a:solidFill>
                  <a:prstClr val="black"/>
                </a:solidFill>
                <a:latin typeface="Calibri" panose="020F0502020204030204"/>
                <a:cs typeface="Arial" panose="020B0604020202020204" pitchFamily="34" charset="0"/>
              </a:endParaRPr>
            </a:p>
          </p:txBody>
        </p:sp>
        <p:sp>
          <p:nvSpPr>
            <p:cNvPr id="9" name="Text 4"/>
            <p:cNvSpPr/>
            <p:nvPr/>
          </p:nvSpPr>
          <p:spPr>
            <a:xfrm>
              <a:off x="4064297" y="3776168"/>
              <a:ext cx="2722563" cy="529233"/>
            </a:xfrm>
            <a:prstGeom prst="rect">
              <a:avLst/>
            </a:prstGeom>
            <a:noFill/>
            <a:ln/>
          </p:spPr>
          <p:txBody>
            <a:bodyPr wrap="square" lIns="0" tIns="0" rIns="0" bIns="0" rtlCol="0" anchor="t">
              <a:noAutofit/>
            </a:bodyPr>
            <a:lstStyle/>
            <a:p>
              <a:pPr algn="just" defTabSz="1219170" rtl="1">
                <a:lnSpc>
                  <a:spcPct val="133000"/>
                </a:lnSpc>
              </a:pPr>
              <a:r>
                <a:rPr lang="ar-SA" altLang="en-US" sz="1600" dirty="0">
                  <a:solidFill>
                    <a:srgbClr val="15213F"/>
                  </a:solidFill>
                  <a:latin typeface="Alexandria" pitchFamily="34" charset="0"/>
                  <a:ea typeface="Alexandria" pitchFamily="34" charset="-122"/>
                  <a:cs typeface="Alexandria" pitchFamily="34" charset="-120"/>
                </a:rPr>
                <a:t>محاضرات تفاعلية تغطي جميع موضوعات المقرر.</a:t>
              </a:r>
              <a:endParaRPr lang="ar-SA" sz="1600" dirty="0">
                <a:solidFill>
                  <a:prstClr val="black"/>
                </a:solidFill>
                <a:latin typeface="Calibri" panose="020F0502020204030204"/>
                <a:cs typeface="Arial" panose="020B0604020202020204" pitchFamily="34" charset="0"/>
              </a:endParaRPr>
            </a:p>
          </p:txBody>
        </p:sp>
        <p:sp>
          <p:nvSpPr>
            <p:cNvPr id="10" name="Shape 5"/>
            <p:cNvSpPr/>
            <p:nvPr/>
          </p:nvSpPr>
          <p:spPr>
            <a:xfrm>
              <a:off x="661493" y="2585443"/>
              <a:ext cx="3065860" cy="1891605"/>
            </a:xfrm>
            <a:prstGeom prst="roundRect">
              <a:avLst>
                <a:gd name="adj" fmla="val 3672"/>
              </a:avLst>
            </a:prstGeom>
            <a:solidFill>
              <a:srgbClr val="E9ECF2"/>
            </a:solidFill>
            <a:ln w="4763">
              <a:solidFill>
                <a:srgbClr val="CFD2D8"/>
              </a:solidFill>
              <a:prstDash val="solid"/>
            </a:ln>
          </p:spPr>
          <p:txBody>
            <a:bodyPr/>
            <a:lstStyle/>
            <a:p>
              <a:pPr algn="just" defTabSz="1219170"/>
              <a:endParaRPr lang="en-US" sz="1600">
                <a:solidFill>
                  <a:prstClr val="black"/>
                </a:solidFill>
                <a:latin typeface="Calibri" panose="020F0502020204030204"/>
              </a:endParaRPr>
            </a:p>
          </p:txBody>
        </p:sp>
        <p:pic>
          <p:nvPicPr>
            <p:cNvPr id="11" name="Image 3" descr="preencoded.png"/>
            <p:cNvPicPr>
              <a:picLocks noChangeAspect="1"/>
            </p:cNvPicPr>
            <p:nvPr/>
          </p:nvPicPr>
          <p:blipFill>
            <a:blip r:embed="rId6"/>
            <a:stretch>
              <a:fillRect/>
            </a:stretch>
          </p:blipFill>
          <p:spPr>
            <a:xfrm>
              <a:off x="3059608" y="2757091"/>
              <a:ext cx="496093" cy="496093"/>
            </a:xfrm>
            <a:prstGeom prst="rect">
              <a:avLst/>
            </a:prstGeom>
          </p:spPr>
        </p:pic>
        <p:pic>
          <p:nvPicPr>
            <p:cNvPr id="12"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196035" y="2893417"/>
              <a:ext cx="223243" cy="223243"/>
            </a:xfrm>
            <a:prstGeom prst="rect">
              <a:avLst/>
            </a:prstGeom>
          </p:spPr>
        </p:pic>
        <p:sp>
          <p:nvSpPr>
            <p:cNvPr id="13" name="Text 6"/>
            <p:cNvSpPr/>
            <p:nvPr/>
          </p:nvSpPr>
          <p:spPr>
            <a:xfrm>
              <a:off x="1488282" y="3418484"/>
              <a:ext cx="2067421" cy="258465"/>
            </a:xfrm>
            <a:prstGeom prst="rect">
              <a:avLst/>
            </a:prstGeom>
            <a:noFill/>
            <a:ln/>
          </p:spPr>
          <p:txBody>
            <a:bodyPr wrap="none" lIns="0" tIns="0" rIns="0" bIns="0" rtlCol="0" anchor="t"/>
            <a:lstStyle/>
            <a:p>
              <a:pPr algn="just" defTabSz="1219170" rtl="1">
                <a:lnSpc>
                  <a:spcPct val="104000"/>
                </a:lnSpc>
              </a:pPr>
              <a:r>
                <a:rPr lang="ar-SA" altLang="en-US" sz="1600" b="1" dirty="0">
                  <a:solidFill>
                    <a:srgbClr val="15213F"/>
                  </a:solidFill>
                  <a:latin typeface="Alexandria Bold" pitchFamily="34" charset="0"/>
                  <a:ea typeface="Alexandria Bold" pitchFamily="34" charset="-122"/>
                  <a:cs typeface="Alexandria Bold" pitchFamily="34" charset="-120"/>
                </a:rPr>
                <a:t>اختبارات قصيرة</a:t>
              </a:r>
              <a:endParaRPr lang="ar-SA" sz="1600" dirty="0">
                <a:solidFill>
                  <a:prstClr val="black"/>
                </a:solidFill>
                <a:latin typeface="Calibri" panose="020F0502020204030204"/>
                <a:cs typeface="Arial" panose="020B0604020202020204" pitchFamily="34" charset="0"/>
              </a:endParaRPr>
            </a:p>
          </p:txBody>
        </p:sp>
        <p:sp>
          <p:nvSpPr>
            <p:cNvPr id="14" name="Text 7"/>
            <p:cNvSpPr/>
            <p:nvPr/>
          </p:nvSpPr>
          <p:spPr>
            <a:xfrm>
              <a:off x="833140" y="3776168"/>
              <a:ext cx="2722563" cy="529233"/>
            </a:xfrm>
            <a:prstGeom prst="rect">
              <a:avLst/>
            </a:prstGeom>
            <a:noFill/>
            <a:ln/>
          </p:spPr>
          <p:txBody>
            <a:bodyPr wrap="square" lIns="0" tIns="0" rIns="0" bIns="0" rtlCol="0" anchor="t">
              <a:noAutofit/>
            </a:bodyPr>
            <a:lstStyle/>
            <a:p>
              <a:pPr algn="just" defTabSz="1219170" rtl="1">
                <a:lnSpc>
                  <a:spcPct val="133000"/>
                </a:lnSpc>
              </a:pPr>
              <a:r>
                <a:rPr lang="ar-SA" altLang="en-US" sz="1600" dirty="0">
                  <a:solidFill>
                    <a:srgbClr val="15213F"/>
                  </a:solidFill>
                  <a:latin typeface="Alexandria" pitchFamily="34" charset="0"/>
                  <a:ea typeface="Alexandria" pitchFamily="34" charset="-122"/>
                  <a:cs typeface="Alexandria" pitchFamily="34" charset="-120"/>
                </a:rPr>
                <a:t>اختبارات دورية لقياس مستوى الفهم والاستيعاب.</a:t>
              </a:r>
              <a:endParaRPr lang="ar-SA" sz="1600" dirty="0">
                <a:solidFill>
                  <a:prstClr val="black"/>
                </a:solidFill>
                <a:latin typeface="Calibri" panose="020F0502020204030204"/>
                <a:cs typeface="Arial" panose="020B0604020202020204" pitchFamily="34" charset="0"/>
              </a:endParaRPr>
            </a:p>
          </p:txBody>
        </p:sp>
        <p:sp>
          <p:nvSpPr>
            <p:cNvPr id="15" name="Shape 8"/>
            <p:cNvSpPr/>
            <p:nvPr/>
          </p:nvSpPr>
          <p:spPr>
            <a:xfrm>
              <a:off x="661493" y="4642347"/>
              <a:ext cx="6297017" cy="1626989"/>
            </a:xfrm>
            <a:prstGeom prst="roundRect">
              <a:avLst>
                <a:gd name="adj" fmla="val 4270"/>
              </a:avLst>
            </a:prstGeom>
            <a:solidFill>
              <a:srgbClr val="E9ECF2"/>
            </a:solidFill>
            <a:ln w="4763">
              <a:solidFill>
                <a:srgbClr val="CFD2D8"/>
              </a:solidFill>
              <a:prstDash val="solid"/>
            </a:ln>
          </p:spPr>
          <p:txBody>
            <a:bodyPr/>
            <a:lstStyle/>
            <a:p>
              <a:pPr algn="just" defTabSz="1219170"/>
              <a:endParaRPr lang="en-US" sz="1600">
                <a:solidFill>
                  <a:prstClr val="black"/>
                </a:solidFill>
                <a:latin typeface="Calibri" panose="020F0502020204030204"/>
              </a:endParaRPr>
            </a:p>
          </p:txBody>
        </p:sp>
        <p:pic>
          <p:nvPicPr>
            <p:cNvPr id="16" name="Image 5" descr="preencoded.png"/>
            <p:cNvPicPr>
              <a:picLocks noChangeAspect="1"/>
            </p:cNvPicPr>
            <p:nvPr/>
          </p:nvPicPr>
          <p:blipFill>
            <a:blip r:embed="rId8"/>
            <a:stretch>
              <a:fillRect/>
            </a:stretch>
          </p:blipFill>
          <p:spPr>
            <a:xfrm>
              <a:off x="6290767" y="4813995"/>
              <a:ext cx="496093" cy="496093"/>
            </a:xfrm>
            <a:prstGeom prst="rect">
              <a:avLst/>
            </a:prstGeom>
          </p:spPr>
        </p:pic>
        <p:pic>
          <p:nvPicPr>
            <p:cNvPr id="17" name="Image 6" descr="preencoded.png"/>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427192" y="4950321"/>
              <a:ext cx="223243" cy="223243"/>
            </a:xfrm>
            <a:prstGeom prst="rect">
              <a:avLst/>
            </a:prstGeom>
          </p:spPr>
        </p:pic>
        <p:sp>
          <p:nvSpPr>
            <p:cNvPr id="18" name="Text 9"/>
            <p:cNvSpPr/>
            <p:nvPr/>
          </p:nvSpPr>
          <p:spPr>
            <a:xfrm>
              <a:off x="4719439" y="5475388"/>
              <a:ext cx="2067421" cy="258465"/>
            </a:xfrm>
            <a:prstGeom prst="rect">
              <a:avLst/>
            </a:prstGeom>
            <a:noFill/>
            <a:ln/>
          </p:spPr>
          <p:txBody>
            <a:bodyPr wrap="none" lIns="0" tIns="0" rIns="0" bIns="0" rtlCol="0" anchor="t"/>
            <a:lstStyle/>
            <a:p>
              <a:pPr algn="just" defTabSz="1219170" rtl="1">
                <a:lnSpc>
                  <a:spcPct val="104000"/>
                </a:lnSpc>
              </a:pPr>
              <a:r>
                <a:rPr lang="ar-SA" altLang="en-US" sz="1600" b="1" dirty="0">
                  <a:solidFill>
                    <a:srgbClr val="15213F"/>
                  </a:solidFill>
                  <a:latin typeface="Alexandria Bold" pitchFamily="34" charset="0"/>
                  <a:ea typeface="Alexandria Bold" pitchFamily="34" charset="-122"/>
                  <a:cs typeface="Alexandria Bold" pitchFamily="34" charset="-120"/>
                </a:rPr>
                <a:t>الامتحان النهائي</a:t>
              </a:r>
              <a:endParaRPr lang="ar-SA" sz="1600" dirty="0">
                <a:solidFill>
                  <a:prstClr val="black"/>
                </a:solidFill>
                <a:latin typeface="Calibri" panose="020F0502020204030204"/>
                <a:cs typeface="Arial" panose="020B0604020202020204" pitchFamily="34" charset="0"/>
              </a:endParaRPr>
            </a:p>
          </p:txBody>
        </p:sp>
        <p:sp>
          <p:nvSpPr>
            <p:cNvPr id="19" name="Text 10"/>
            <p:cNvSpPr/>
            <p:nvPr/>
          </p:nvSpPr>
          <p:spPr>
            <a:xfrm>
              <a:off x="833140" y="5833071"/>
              <a:ext cx="5953720" cy="264616"/>
            </a:xfrm>
            <a:prstGeom prst="rect">
              <a:avLst/>
            </a:prstGeom>
            <a:noFill/>
            <a:ln/>
          </p:spPr>
          <p:txBody>
            <a:bodyPr wrap="none" lIns="0" tIns="0" rIns="0" bIns="0" rtlCol="0" anchor="t"/>
            <a:lstStyle/>
            <a:p>
              <a:pPr algn="just" defTabSz="1219170" rtl="1">
                <a:lnSpc>
                  <a:spcPct val="133000"/>
                </a:lnSpc>
              </a:pPr>
              <a:r>
                <a:rPr lang="ar-SA" altLang="en-US" sz="1600" dirty="0">
                  <a:solidFill>
                    <a:srgbClr val="15213F"/>
                  </a:solidFill>
                  <a:latin typeface="Alexandria" pitchFamily="34" charset="0"/>
                  <a:ea typeface="Alexandria" pitchFamily="34" charset="-122"/>
                  <a:cs typeface="Alexandria" pitchFamily="34" charset="-120"/>
                </a:rPr>
                <a:t>امتحان شامل لتقييم نتائج التعلم المستهدفة.</a:t>
              </a:r>
              <a:endParaRPr lang="ar-SA" sz="1600" dirty="0">
                <a:solidFill>
                  <a:prstClr val="black"/>
                </a:solidFill>
                <a:latin typeface="Calibri" panose="020F0502020204030204"/>
                <a:cs typeface="Arial" panose="020B0604020202020204" pitchFamily="34" charset="0"/>
              </a:endParaRPr>
            </a:p>
          </p:txBody>
        </p:sp>
      </p:grpSp>
      <p:pic>
        <p:nvPicPr>
          <p:cNvPr id="21" name="Picture 20">
            <a:extLst>
              <a:ext uri="{FF2B5EF4-FFF2-40B4-BE49-F238E27FC236}">
                <a16:creationId xmlns:a16="http://schemas.microsoft.com/office/drawing/2014/main" id="{983C8A05-EEF8-7113-C693-EE5785F42FC1}"/>
              </a:ext>
            </a:extLst>
          </p:cNvPr>
          <p:cNvPicPr>
            <a:picLocks noChangeAspect="1"/>
          </p:cNvPicPr>
          <p:nvPr/>
        </p:nvPicPr>
        <p:blipFill>
          <a:blip r:embed="rId10"/>
          <a:stretch>
            <a:fillRect/>
          </a:stretch>
        </p:blipFill>
        <p:spPr>
          <a:xfrm>
            <a:off x="0" y="86150"/>
            <a:ext cx="2304488" cy="10790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9583"/>
    </mc:Choice>
    <mc:Fallback xmlns="">
      <p:transition spd="slow" advTm="7958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1352018" y="3719266"/>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182"/>
    </mc:Choice>
    <mc:Fallback xmlns="">
      <p:transition spd="slow" advTm="14182"/>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86EAA91-A600-484A-94CA-D3655C533506}"/>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196</TotalTime>
  <Words>1378</Words>
  <Application>Microsoft Office PowerPoint</Application>
  <PresentationFormat>Widescreen</PresentationFormat>
  <Paragraphs>184</Paragraphs>
  <Slides>18</Slides>
  <Notes>3</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18</vt:i4>
      </vt:variant>
    </vt:vector>
  </HeadingPairs>
  <TitlesOfParts>
    <vt:vector size="29" baseType="lpstr">
      <vt:lpstr>Alexandria</vt:lpstr>
      <vt:lpstr>Alexandria Bold</vt:lpstr>
      <vt:lpstr>Aptos</vt:lpstr>
      <vt:lpstr>Arial</vt:lpstr>
      <vt:lpstr>Calibri</vt:lpstr>
      <vt:lpstr>Calibri Light</vt:lpstr>
      <vt:lpstr>Roboto Light</vt:lpstr>
      <vt:lpstr>Times New Roman</vt:lpstr>
      <vt:lpstr>Wingdings</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Office</cp:lastModifiedBy>
  <cp:revision>11</cp:revision>
  <dcterms:created xsi:type="dcterms:W3CDTF">2023-04-29T09:08:00Z</dcterms:created>
  <dcterms:modified xsi:type="dcterms:W3CDTF">2026-05-27T23:22:53Z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