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5.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notesSlides/notesSlide2.xml" ContentType="application/vnd.openxmlformats-officedocument.presentationml.notesSlide+xml"/>
  <Override PartName="/ppt/theme/themeOverride17.xml" ContentType="application/vnd.openxmlformats-officedocument.themeOverride+xml"/>
  <Override PartName="/ppt/notesSlides/notesSlide3.xml" ContentType="application/vnd.openxmlformats-officedocument.presentationml.notesSlide+xml"/>
  <Override PartName="/ppt/theme/themeOverride18.xml" ContentType="application/vnd.openxmlformats-officedocument.themeOverride+xml"/>
  <Override PartName="/ppt/notesSlides/notesSlide4.xml" ContentType="application/vnd.openxmlformats-officedocument.presentationml.notesSlide+xml"/>
  <Override PartName="/ppt/theme/themeOverride19.xml" ContentType="application/vnd.openxmlformats-officedocument.themeOverride+xml"/>
  <Override PartName="/ppt/notesSlides/notesSlide5.xml" ContentType="application/vnd.openxmlformats-officedocument.presentationml.notesSl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6"/>
  </p:notesMasterIdLst>
  <p:sldIdLst>
    <p:sldId id="608" r:id="rId6"/>
    <p:sldId id="609" r:id="rId7"/>
    <p:sldId id="531" r:id="rId8"/>
    <p:sldId id="502" r:id="rId9"/>
    <p:sldId id="576" r:id="rId10"/>
    <p:sldId id="640" r:id="rId11"/>
    <p:sldId id="639" r:id="rId12"/>
    <p:sldId id="638" r:id="rId13"/>
    <p:sldId id="650" r:id="rId14"/>
    <p:sldId id="651" r:id="rId15"/>
    <p:sldId id="652" r:id="rId16"/>
    <p:sldId id="653" r:id="rId17"/>
    <p:sldId id="654" r:id="rId18"/>
    <p:sldId id="643" r:id="rId19"/>
    <p:sldId id="655" r:id="rId20"/>
    <p:sldId id="656" r:id="rId21"/>
    <p:sldId id="657" r:id="rId22"/>
    <p:sldId id="658" r:id="rId23"/>
    <p:sldId id="659" r:id="rId24"/>
    <p:sldId id="676" r:id="rId25"/>
    <p:sldId id="675" r:id="rId26"/>
    <p:sldId id="674" r:id="rId27"/>
    <p:sldId id="663" r:id="rId28"/>
    <p:sldId id="660" r:id="rId29"/>
    <p:sldId id="661" r:id="rId30"/>
    <p:sldId id="664" r:id="rId31"/>
    <p:sldId id="645" r:id="rId32"/>
    <p:sldId id="666" r:id="rId33"/>
    <p:sldId id="667" r:id="rId34"/>
    <p:sldId id="646" r:id="rId35"/>
    <p:sldId id="672" r:id="rId36"/>
    <p:sldId id="668" r:id="rId37"/>
    <p:sldId id="647" r:id="rId38"/>
    <p:sldId id="673" r:id="rId39"/>
    <p:sldId id="607" r:id="rId40"/>
    <p:sldId id="606" r:id="rId41"/>
    <p:sldId id="513" r:id="rId42"/>
    <p:sldId id="665" r:id="rId43"/>
    <p:sldId id="67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8"/>
            <p14:sldId id="609"/>
            <p14:sldId id="531"/>
            <p14:sldId id="502"/>
            <p14:sldId id="576"/>
            <p14:sldId id="640"/>
            <p14:sldId id="639"/>
            <p14:sldId id="638"/>
            <p14:sldId id="650"/>
            <p14:sldId id="651"/>
            <p14:sldId id="652"/>
            <p14:sldId id="653"/>
            <p14:sldId id="654"/>
            <p14:sldId id="643"/>
            <p14:sldId id="655"/>
            <p14:sldId id="656"/>
            <p14:sldId id="657"/>
            <p14:sldId id="658"/>
            <p14:sldId id="659"/>
            <p14:sldId id="676"/>
            <p14:sldId id="675"/>
            <p14:sldId id="674"/>
            <p14:sldId id="663"/>
            <p14:sldId id="660"/>
            <p14:sldId id="661"/>
            <p14:sldId id="664"/>
            <p14:sldId id="645"/>
            <p14:sldId id="666"/>
            <p14:sldId id="667"/>
            <p14:sldId id="646"/>
            <p14:sldId id="672"/>
            <p14:sldId id="668"/>
            <p14:sldId id="647"/>
            <p14:sldId id="673"/>
            <p14:sldId id="607"/>
            <p14:sldId id="606"/>
            <p14:sldId id="513"/>
            <p14:sldId id="665"/>
            <p14:sldId id="6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4660"/>
  </p:normalViewPr>
  <p:slideViewPr>
    <p:cSldViewPr snapToGrid="0">
      <p:cViewPr varScale="1">
        <p:scale>
          <a:sx n="107" d="100"/>
          <a:sy n="107" d="100"/>
        </p:scale>
        <p:origin x="84" y="84"/>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86B637-38B5-43AE-8DB3-205B34896714}" type="doc">
      <dgm:prSet loTypeId="urn:microsoft.com/office/officeart/2005/8/layout/process2" loCatId="process" qsTypeId="urn:microsoft.com/office/officeart/2005/8/quickstyle/3d3" qsCatId="3D" csTypeId="urn:microsoft.com/office/officeart/2005/8/colors/accent1_2" csCatId="accent1" phldr="1"/>
      <dgm:spPr/>
      <dgm:t>
        <a:bodyPr/>
        <a:lstStyle/>
        <a:p>
          <a:endParaRPr lang="en-US"/>
        </a:p>
      </dgm:t>
    </dgm:pt>
    <dgm:pt modelId="{48E659A7-5BF7-4636-88C1-A47272FD6245}">
      <dgm:prSet phldrT="[Text]" custT="1"/>
      <dgm:spPr/>
      <dgm:t>
        <a:bodyPr/>
        <a:lstStyle/>
        <a:p>
          <a:r>
            <a:rPr lang="ar-EG" sz="2800" b="1" dirty="0"/>
            <a:t>مرحلة ما قبل الإنتاج</a:t>
          </a:r>
          <a:endParaRPr lang="en-US" sz="2800" dirty="0"/>
        </a:p>
      </dgm:t>
    </dgm:pt>
    <dgm:pt modelId="{78B7004F-7752-4E5F-A158-1ABA8890F8D1}" type="parTrans" cxnId="{67B6EFE7-E4A2-4BAE-ABC1-1980F17AD836}">
      <dgm:prSet/>
      <dgm:spPr/>
      <dgm:t>
        <a:bodyPr/>
        <a:lstStyle/>
        <a:p>
          <a:endParaRPr lang="en-US"/>
        </a:p>
      </dgm:t>
    </dgm:pt>
    <dgm:pt modelId="{0ACD8E97-1C78-46D9-BE02-CB3E3D58CD84}" type="sibTrans" cxnId="{67B6EFE7-E4A2-4BAE-ABC1-1980F17AD836}">
      <dgm:prSet custT="1"/>
      <dgm:spPr/>
      <dgm:t>
        <a:bodyPr/>
        <a:lstStyle/>
        <a:p>
          <a:endParaRPr lang="en-US" sz="2800"/>
        </a:p>
      </dgm:t>
    </dgm:pt>
    <dgm:pt modelId="{B3191C3F-E040-4BE8-805B-0A059BBC50C7}">
      <dgm:prSet phldrT="[Text]" custT="1"/>
      <dgm:spPr/>
      <dgm:t>
        <a:bodyPr/>
        <a:lstStyle/>
        <a:p>
          <a:pPr>
            <a:buNone/>
          </a:pPr>
          <a:r>
            <a:rPr lang="ar-SA" sz="2800" b="1" dirty="0"/>
            <a:t>مرحلة ما بعد الإنتاج</a:t>
          </a:r>
          <a:endParaRPr lang="en-US" sz="2800" dirty="0"/>
        </a:p>
      </dgm:t>
    </dgm:pt>
    <dgm:pt modelId="{84002386-326F-47D1-8DC9-ACC0AA8093AF}" type="parTrans" cxnId="{E968B0DA-CB13-4E32-96ED-1E6907F9A915}">
      <dgm:prSet/>
      <dgm:spPr/>
      <dgm:t>
        <a:bodyPr/>
        <a:lstStyle/>
        <a:p>
          <a:endParaRPr lang="en-US"/>
        </a:p>
      </dgm:t>
    </dgm:pt>
    <dgm:pt modelId="{533D9466-2C93-49E7-8E0F-99B9D73C263D}" type="sibTrans" cxnId="{E968B0DA-CB13-4E32-96ED-1E6907F9A915}">
      <dgm:prSet custT="1"/>
      <dgm:spPr/>
      <dgm:t>
        <a:bodyPr/>
        <a:lstStyle/>
        <a:p>
          <a:endParaRPr lang="en-US" sz="2800"/>
        </a:p>
      </dgm:t>
    </dgm:pt>
    <dgm:pt modelId="{2E69CFB8-B9FF-4140-89DA-CFC7788146C1}">
      <dgm:prSet phldrT="[Text]" custT="1"/>
      <dgm:spPr/>
      <dgm:t>
        <a:bodyPr/>
        <a:lstStyle/>
        <a:p>
          <a:pPr>
            <a:buNone/>
          </a:pPr>
          <a:r>
            <a:rPr lang="ar-SA" sz="2800" b="1" dirty="0"/>
            <a:t>مرحلة التوزيع والعرض</a:t>
          </a:r>
          <a:endParaRPr lang="en-US" sz="2800" dirty="0"/>
        </a:p>
      </dgm:t>
    </dgm:pt>
    <dgm:pt modelId="{FF2FE611-BE81-4A70-AA0D-87FFB42F3A51}" type="parTrans" cxnId="{16C124BD-6EF1-488C-AE08-ABB7C6AB9336}">
      <dgm:prSet/>
      <dgm:spPr/>
      <dgm:t>
        <a:bodyPr/>
        <a:lstStyle/>
        <a:p>
          <a:endParaRPr lang="en-US"/>
        </a:p>
      </dgm:t>
    </dgm:pt>
    <dgm:pt modelId="{0BC39987-6273-415F-B8EB-7060285F16DA}" type="sibTrans" cxnId="{16C124BD-6EF1-488C-AE08-ABB7C6AB9336}">
      <dgm:prSet/>
      <dgm:spPr/>
      <dgm:t>
        <a:bodyPr/>
        <a:lstStyle/>
        <a:p>
          <a:endParaRPr lang="en-US"/>
        </a:p>
      </dgm:t>
    </dgm:pt>
    <dgm:pt modelId="{2AC327E5-4CF8-4120-AEBA-BEA48704CF76}">
      <dgm:prSet custT="1"/>
      <dgm:spPr/>
      <dgm:t>
        <a:bodyPr/>
        <a:lstStyle/>
        <a:p>
          <a:r>
            <a:rPr lang="ar-SA" sz="2800" b="1" dirty="0"/>
            <a:t>مرحلة</a:t>
          </a:r>
          <a:r>
            <a:rPr lang="ar-EG" sz="2800" b="1" dirty="0"/>
            <a:t> </a:t>
          </a:r>
          <a:r>
            <a:rPr lang="ar-SA" sz="2800" b="1" dirty="0"/>
            <a:t>الإنتاج </a:t>
          </a:r>
          <a:endParaRPr lang="en-US" sz="2800" dirty="0"/>
        </a:p>
      </dgm:t>
    </dgm:pt>
    <dgm:pt modelId="{BD3D279E-C497-4E14-82B7-8959E92CD6B8}" type="parTrans" cxnId="{AC15F7C8-397A-4871-BC47-827A1E11048B}">
      <dgm:prSet/>
      <dgm:spPr/>
      <dgm:t>
        <a:bodyPr/>
        <a:lstStyle/>
        <a:p>
          <a:endParaRPr lang="en-US"/>
        </a:p>
      </dgm:t>
    </dgm:pt>
    <dgm:pt modelId="{22863312-FC87-4AE8-BCD0-9B73A595FEA2}" type="sibTrans" cxnId="{AC15F7C8-397A-4871-BC47-827A1E11048B}">
      <dgm:prSet custT="1"/>
      <dgm:spPr/>
      <dgm:t>
        <a:bodyPr/>
        <a:lstStyle/>
        <a:p>
          <a:endParaRPr lang="en-US" sz="2800"/>
        </a:p>
      </dgm:t>
    </dgm:pt>
    <dgm:pt modelId="{EDBD798D-6AC7-4772-B012-CF7784F85675}" type="pres">
      <dgm:prSet presAssocID="{FF86B637-38B5-43AE-8DB3-205B34896714}" presName="linearFlow" presStyleCnt="0">
        <dgm:presLayoutVars>
          <dgm:resizeHandles val="exact"/>
        </dgm:presLayoutVars>
      </dgm:prSet>
      <dgm:spPr/>
    </dgm:pt>
    <dgm:pt modelId="{FC47E22E-99AA-4F7D-B0F3-8D444D510759}" type="pres">
      <dgm:prSet presAssocID="{48E659A7-5BF7-4636-88C1-A47272FD6245}" presName="node" presStyleLbl="node1" presStyleIdx="0" presStyleCnt="4" custScaleX="232965" custScaleY="124643" custLinFactNeighborX="-627" custLinFactNeighborY="-3580">
        <dgm:presLayoutVars>
          <dgm:bulletEnabled val="1"/>
        </dgm:presLayoutVars>
      </dgm:prSet>
      <dgm:spPr/>
    </dgm:pt>
    <dgm:pt modelId="{A1378CE9-0AC2-46D2-A904-732DD3FFA3BC}" type="pres">
      <dgm:prSet presAssocID="{0ACD8E97-1C78-46D9-BE02-CB3E3D58CD84}" presName="sibTrans" presStyleLbl="sibTrans2D1" presStyleIdx="0" presStyleCnt="3"/>
      <dgm:spPr/>
    </dgm:pt>
    <dgm:pt modelId="{C7FE813B-57FA-4EB4-BB43-768CBB74926A}" type="pres">
      <dgm:prSet presAssocID="{0ACD8E97-1C78-46D9-BE02-CB3E3D58CD84}" presName="connectorText" presStyleLbl="sibTrans2D1" presStyleIdx="0" presStyleCnt="3"/>
      <dgm:spPr/>
    </dgm:pt>
    <dgm:pt modelId="{5C426000-9FE7-4568-98F3-AA23B695977D}" type="pres">
      <dgm:prSet presAssocID="{2AC327E5-4CF8-4120-AEBA-BEA48704CF76}" presName="node" presStyleLbl="node1" presStyleIdx="1" presStyleCnt="4" custScaleX="232965" custScaleY="124643">
        <dgm:presLayoutVars>
          <dgm:bulletEnabled val="1"/>
        </dgm:presLayoutVars>
      </dgm:prSet>
      <dgm:spPr/>
    </dgm:pt>
    <dgm:pt modelId="{69F73CA3-C2AD-46BD-940D-E1D0F2A6B24B}" type="pres">
      <dgm:prSet presAssocID="{22863312-FC87-4AE8-BCD0-9B73A595FEA2}" presName="sibTrans" presStyleLbl="sibTrans2D1" presStyleIdx="1" presStyleCnt="3"/>
      <dgm:spPr/>
    </dgm:pt>
    <dgm:pt modelId="{5FB1C82C-8594-4056-8EC4-508649A6A00E}" type="pres">
      <dgm:prSet presAssocID="{22863312-FC87-4AE8-BCD0-9B73A595FEA2}" presName="connectorText" presStyleLbl="sibTrans2D1" presStyleIdx="1" presStyleCnt="3"/>
      <dgm:spPr/>
    </dgm:pt>
    <dgm:pt modelId="{90485791-194C-4D72-8B4F-3C4C731D6EB6}" type="pres">
      <dgm:prSet presAssocID="{B3191C3F-E040-4BE8-805B-0A059BBC50C7}" presName="node" presStyleLbl="node1" presStyleIdx="2" presStyleCnt="4" custScaleX="232965" custScaleY="124643" custLinFactNeighborY="1031">
        <dgm:presLayoutVars>
          <dgm:bulletEnabled val="1"/>
        </dgm:presLayoutVars>
      </dgm:prSet>
      <dgm:spPr/>
    </dgm:pt>
    <dgm:pt modelId="{49B91EDC-3F84-4582-9503-18AEA1A82BD1}" type="pres">
      <dgm:prSet presAssocID="{533D9466-2C93-49E7-8E0F-99B9D73C263D}" presName="sibTrans" presStyleLbl="sibTrans2D1" presStyleIdx="2" presStyleCnt="3"/>
      <dgm:spPr/>
    </dgm:pt>
    <dgm:pt modelId="{2C627819-6E56-4A99-B9B8-9DE049571212}" type="pres">
      <dgm:prSet presAssocID="{533D9466-2C93-49E7-8E0F-99B9D73C263D}" presName="connectorText" presStyleLbl="sibTrans2D1" presStyleIdx="2" presStyleCnt="3"/>
      <dgm:spPr/>
    </dgm:pt>
    <dgm:pt modelId="{573EFC4A-D16B-4566-B5D2-51746F8D68BC}" type="pres">
      <dgm:prSet presAssocID="{2E69CFB8-B9FF-4140-89DA-CFC7788146C1}" presName="node" presStyleLbl="node1" presStyleIdx="3" presStyleCnt="4" custScaleX="232965" custScaleY="124643">
        <dgm:presLayoutVars>
          <dgm:bulletEnabled val="1"/>
        </dgm:presLayoutVars>
      </dgm:prSet>
      <dgm:spPr/>
    </dgm:pt>
  </dgm:ptLst>
  <dgm:cxnLst>
    <dgm:cxn modelId="{24BEEF35-A66C-45CE-9FA0-E0E1D07BBF6C}" type="presOf" srcId="{2AC327E5-4CF8-4120-AEBA-BEA48704CF76}" destId="{5C426000-9FE7-4568-98F3-AA23B695977D}" srcOrd="0" destOrd="0" presId="urn:microsoft.com/office/officeart/2005/8/layout/process2"/>
    <dgm:cxn modelId="{D4410E42-5F33-44F0-9347-6324B53C92F4}" type="presOf" srcId="{533D9466-2C93-49E7-8E0F-99B9D73C263D}" destId="{2C627819-6E56-4A99-B9B8-9DE049571212}" srcOrd="1" destOrd="0" presId="urn:microsoft.com/office/officeart/2005/8/layout/process2"/>
    <dgm:cxn modelId="{031ED946-970B-4F8C-8865-132412091D95}" type="presOf" srcId="{0ACD8E97-1C78-46D9-BE02-CB3E3D58CD84}" destId="{C7FE813B-57FA-4EB4-BB43-768CBB74926A}" srcOrd="1" destOrd="0" presId="urn:microsoft.com/office/officeart/2005/8/layout/process2"/>
    <dgm:cxn modelId="{E5BE9148-3873-4254-A4ED-F69BD652B902}" type="presOf" srcId="{48E659A7-5BF7-4636-88C1-A47272FD6245}" destId="{FC47E22E-99AA-4F7D-B0F3-8D444D510759}" srcOrd="0" destOrd="0" presId="urn:microsoft.com/office/officeart/2005/8/layout/process2"/>
    <dgm:cxn modelId="{0A06824D-1B36-41B3-83F6-0C3F3C27AFF5}" type="presOf" srcId="{2E69CFB8-B9FF-4140-89DA-CFC7788146C1}" destId="{573EFC4A-D16B-4566-B5D2-51746F8D68BC}" srcOrd="0" destOrd="0" presId="urn:microsoft.com/office/officeart/2005/8/layout/process2"/>
    <dgm:cxn modelId="{E9ABB077-64CC-41F4-B38A-5AE80757A8C1}" type="presOf" srcId="{533D9466-2C93-49E7-8E0F-99B9D73C263D}" destId="{49B91EDC-3F84-4582-9503-18AEA1A82BD1}" srcOrd="0" destOrd="0" presId="urn:microsoft.com/office/officeart/2005/8/layout/process2"/>
    <dgm:cxn modelId="{350A537B-E31B-40A2-9CA2-C2F76D9939B8}" type="presOf" srcId="{B3191C3F-E040-4BE8-805B-0A059BBC50C7}" destId="{90485791-194C-4D72-8B4F-3C4C731D6EB6}" srcOrd="0" destOrd="0" presId="urn:microsoft.com/office/officeart/2005/8/layout/process2"/>
    <dgm:cxn modelId="{3004FAB0-5365-4D70-9835-E114716229D6}" type="presOf" srcId="{0ACD8E97-1C78-46D9-BE02-CB3E3D58CD84}" destId="{A1378CE9-0AC2-46D2-A904-732DD3FFA3BC}" srcOrd="0" destOrd="0" presId="urn:microsoft.com/office/officeart/2005/8/layout/process2"/>
    <dgm:cxn modelId="{16C124BD-6EF1-488C-AE08-ABB7C6AB9336}" srcId="{FF86B637-38B5-43AE-8DB3-205B34896714}" destId="{2E69CFB8-B9FF-4140-89DA-CFC7788146C1}" srcOrd="3" destOrd="0" parTransId="{FF2FE611-BE81-4A70-AA0D-87FFB42F3A51}" sibTransId="{0BC39987-6273-415F-B8EB-7060285F16DA}"/>
    <dgm:cxn modelId="{5CFBE3C6-E9BE-402A-A117-CF62D1967D50}" type="presOf" srcId="{FF86B637-38B5-43AE-8DB3-205B34896714}" destId="{EDBD798D-6AC7-4772-B012-CF7784F85675}" srcOrd="0" destOrd="0" presId="urn:microsoft.com/office/officeart/2005/8/layout/process2"/>
    <dgm:cxn modelId="{AC15F7C8-397A-4871-BC47-827A1E11048B}" srcId="{FF86B637-38B5-43AE-8DB3-205B34896714}" destId="{2AC327E5-4CF8-4120-AEBA-BEA48704CF76}" srcOrd="1" destOrd="0" parTransId="{BD3D279E-C497-4E14-82B7-8959E92CD6B8}" sibTransId="{22863312-FC87-4AE8-BCD0-9B73A595FEA2}"/>
    <dgm:cxn modelId="{E968B0DA-CB13-4E32-96ED-1E6907F9A915}" srcId="{FF86B637-38B5-43AE-8DB3-205B34896714}" destId="{B3191C3F-E040-4BE8-805B-0A059BBC50C7}" srcOrd="2" destOrd="0" parTransId="{84002386-326F-47D1-8DC9-ACC0AA8093AF}" sibTransId="{533D9466-2C93-49E7-8E0F-99B9D73C263D}"/>
    <dgm:cxn modelId="{67B6EFE7-E4A2-4BAE-ABC1-1980F17AD836}" srcId="{FF86B637-38B5-43AE-8DB3-205B34896714}" destId="{48E659A7-5BF7-4636-88C1-A47272FD6245}" srcOrd="0" destOrd="0" parTransId="{78B7004F-7752-4E5F-A158-1ABA8890F8D1}" sibTransId="{0ACD8E97-1C78-46D9-BE02-CB3E3D58CD84}"/>
    <dgm:cxn modelId="{EDBFA4F0-9469-40CA-B62F-8D88B9B218FA}" type="presOf" srcId="{22863312-FC87-4AE8-BCD0-9B73A595FEA2}" destId="{5FB1C82C-8594-4056-8EC4-508649A6A00E}" srcOrd="1" destOrd="0" presId="urn:microsoft.com/office/officeart/2005/8/layout/process2"/>
    <dgm:cxn modelId="{EA0A06F3-B995-4108-BC35-560BDC9839A0}" type="presOf" srcId="{22863312-FC87-4AE8-BCD0-9B73A595FEA2}" destId="{69F73CA3-C2AD-46BD-940D-E1D0F2A6B24B}" srcOrd="0" destOrd="0" presId="urn:microsoft.com/office/officeart/2005/8/layout/process2"/>
    <dgm:cxn modelId="{6CDCDA88-1728-47C2-9186-0725D6987322}" type="presParOf" srcId="{EDBD798D-6AC7-4772-B012-CF7784F85675}" destId="{FC47E22E-99AA-4F7D-B0F3-8D444D510759}" srcOrd="0" destOrd="0" presId="urn:microsoft.com/office/officeart/2005/8/layout/process2"/>
    <dgm:cxn modelId="{4DFA34EF-FC5F-4BFC-BFCF-C96F2A98C1A4}" type="presParOf" srcId="{EDBD798D-6AC7-4772-B012-CF7784F85675}" destId="{A1378CE9-0AC2-46D2-A904-732DD3FFA3BC}" srcOrd="1" destOrd="0" presId="urn:microsoft.com/office/officeart/2005/8/layout/process2"/>
    <dgm:cxn modelId="{7CECF45F-BFD1-48BD-85B4-4150F9D661E6}" type="presParOf" srcId="{A1378CE9-0AC2-46D2-A904-732DD3FFA3BC}" destId="{C7FE813B-57FA-4EB4-BB43-768CBB74926A}" srcOrd="0" destOrd="0" presId="urn:microsoft.com/office/officeart/2005/8/layout/process2"/>
    <dgm:cxn modelId="{A1EA401A-CF70-43C7-B89D-5C43648C2A3E}" type="presParOf" srcId="{EDBD798D-6AC7-4772-B012-CF7784F85675}" destId="{5C426000-9FE7-4568-98F3-AA23B695977D}" srcOrd="2" destOrd="0" presId="urn:microsoft.com/office/officeart/2005/8/layout/process2"/>
    <dgm:cxn modelId="{A8AFDBE5-4E46-4E60-9516-55604C2ADA76}" type="presParOf" srcId="{EDBD798D-6AC7-4772-B012-CF7784F85675}" destId="{69F73CA3-C2AD-46BD-940D-E1D0F2A6B24B}" srcOrd="3" destOrd="0" presId="urn:microsoft.com/office/officeart/2005/8/layout/process2"/>
    <dgm:cxn modelId="{9BA1A179-BDEF-4A28-8FFB-199260A5AC91}" type="presParOf" srcId="{69F73CA3-C2AD-46BD-940D-E1D0F2A6B24B}" destId="{5FB1C82C-8594-4056-8EC4-508649A6A00E}" srcOrd="0" destOrd="0" presId="urn:microsoft.com/office/officeart/2005/8/layout/process2"/>
    <dgm:cxn modelId="{8EE5A564-47FB-4840-9286-F6BE6D84A1A1}" type="presParOf" srcId="{EDBD798D-6AC7-4772-B012-CF7784F85675}" destId="{90485791-194C-4D72-8B4F-3C4C731D6EB6}" srcOrd="4" destOrd="0" presId="urn:microsoft.com/office/officeart/2005/8/layout/process2"/>
    <dgm:cxn modelId="{EF80859A-2CE2-4F8E-80F6-DB6F4EAA4F21}" type="presParOf" srcId="{EDBD798D-6AC7-4772-B012-CF7784F85675}" destId="{49B91EDC-3F84-4582-9503-18AEA1A82BD1}" srcOrd="5" destOrd="0" presId="urn:microsoft.com/office/officeart/2005/8/layout/process2"/>
    <dgm:cxn modelId="{0BFB88A9-2B57-43FA-93EB-4448CA570396}" type="presParOf" srcId="{49B91EDC-3F84-4582-9503-18AEA1A82BD1}" destId="{2C627819-6E56-4A99-B9B8-9DE049571212}" srcOrd="0" destOrd="0" presId="urn:microsoft.com/office/officeart/2005/8/layout/process2"/>
    <dgm:cxn modelId="{9D52C1BD-8CB9-4FB3-8EF2-5EB6EA4B4154}" type="presParOf" srcId="{EDBD798D-6AC7-4772-B012-CF7784F85675}" destId="{573EFC4A-D16B-4566-B5D2-51746F8D68BC}" srcOrd="6"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6DDB91C-3D7B-414D-BD28-9ADB90C8DFC7}" type="doc">
      <dgm:prSet loTypeId="urn:microsoft.com/office/officeart/2005/8/layout/chevronAccent+Icon" loCatId="process" qsTypeId="urn:microsoft.com/office/officeart/2005/8/quickstyle/3d3" qsCatId="3D" csTypeId="urn:microsoft.com/office/officeart/2005/8/colors/accent1_2" csCatId="accent1" phldr="1"/>
      <dgm:spPr/>
      <dgm:t>
        <a:bodyPr/>
        <a:lstStyle/>
        <a:p>
          <a:endParaRPr lang="en-US"/>
        </a:p>
      </dgm:t>
    </dgm:pt>
    <dgm:pt modelId="{AE7AAD66-A760-493E-A472-F42F339E93AC}">
      <dgm:prSet phldrT="[Text]" custT="1"/>
      <dgm:spPr/>
      <dgm:t>
        <a:bodyPr/>
        <a:lstStyle/>
        <a:p>
          <a:r>
            <a:rPr lang="ar-SA" sz="2400" b="1" dirty="0"/>
            <a:t>توليد الفكرة</a:t>
          </a:r>
          <a:endParaRPr lang="en-US" sz="2400" b="1" dirty="0"/>
        </a:p>
      </dgm:t>
    </dgm:pt>
    <dgm:pt modelId="{ED91824D-8819-461F-931C-F0FBEC0EC5C1}" type="parTrans" cxnId="{B0A7D359-7BAC-43F5-BD21-47B134F10E0C}">
      <dgm:prSet/>
      <dgm:spPr/>
      <dgm:t>
        <a:bodyPr/>
        <a:lstStyle/>
        <a:p>
          <a:endParaRPr lang="en-US"/>
        </a:p>
      </dgm:t>
    </dgm:pt>
    <dgm:pt modelId="{EE9E89AD-83D1-4279-929D-459F165DA371}" type="sibTrans" cxnId="{B0A7D359-7BAC-43F5-BD21-47B134F10E0C}">
      <dgm:prSet/>
      <dgm:spPr/>
      <dgm:t>
        <a:bodyPr/>
        <a:lstStyle/>
        <a:p>
          <a:endParaRPr lang="en-US"/>
        </a:p>
      </dgm:t>
    </dgm:pt>
    <dgm:pt modelId="{A6645E0B-714A-4EEE-A911-D426F7808848}">
      <dgm:prSet phldrT="[Text]" custT="1"/>
      <dgm:spPr/>
      <dgm:t>
        <a:bodyPr/>
        <a:lstStyle/>
        <a:p>
          <a:pPr>
            <a:buNone/>
          </a:pPr>
          <a:r>
            <a:rPr lang="ar-EG" sz="2400" b="1" dirty="0"/>
            <a:t>كتابة السكربت</a:t>
          </a:r>
          <a:endParaRPr lang="en-US" sz="2400" dirty="0"/>
        </a:p>
      </dgm:t>
    </dgm:pt>
    <dgm:pt modelId="{18E4B605-9D3C-4D7E-9987-0E793B580D6A}" type="parTrans" cxnId="{D395D7EC-6CF2-4123-88F9-1021A9BCCA2F}">
      <dgm:prSet/>
      <dgm:spPr/>
      <dgm:t>
        <a:bodyPr/>
        <a:lstStyle/>
        <a:p>
          <a:endParaRPr lang="en-US"/>
        </a:p>
      </dgm:t>
    </dgm:pt>
    <dgm:pt modelId="{BD86DAF9-0CBD-4F3F-B62D-2ACDC8E79AA7}" type="sibTrans" cxnId="{D395D7EC-6CF2-4123-88F9-1021A9BCCA2F}">
      <dgm:prSet/>
      <dgm:spPr/>
      <dgm:t>
        <a:bodyPr/>
        <a:lstStyle/>
        <a:p>
          <a:endParaRPr lang="en-US"/>
        </a:p>
      </dgm:t>
    </dgm:pt>
    <dgm:pt modelId="{C030E87C-060B-448B-980C-079821D45AA4}">
      <dgm:prSet phldrT="[Text]" custT="1"/>
      <dgm:spPr>
        <a:solidFill>
          <a:prstClr val="white">
            <a:alpha val="90000"/>
            <a:hueOff val="0"/>
            <a:satOff val="0"/>
            <a:lumOff val="0"/>
            <a:alphaOff val="0"/>
          </a:prst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gm:spPr>
      <dgm:t>
        <a:bodyPr spcFirstLastPara="0" vert="horz" wrap="square" lIns="170688" tIns="170688" rIns="170688" bIns="170688" numCol="1" spcCol="1270" anchor="ctr" anchorCtr="0"/>
        <a:lstStyle/>
        <a:p>
          <a:pPr>
            <a:buNone/>
          </a:pPr>
          <a:r>
            <a:rPr lang="ar-SA" sz="2400" b="1" dirty="0"/>
            <a:t>وضع الميزانية</a:t>
          </a:r>
          <a:endParaRPr lang="en-US" sz="2400" dirty="0"/>
        </a:p>
      </dgm:t>
    </dgm:pt>
    <dgm:pt modelId="{E74D41FD-5FC0-4331-9D15-9E7A78767A27}" type="parTrans" cxnId="{3EECB360-65BE-4E78-AA47-6033DC944A85}">
      <dgm:prSet/>
      <dgm:spPr/>
      <dgm:t>
        <a:bodyPr/>
        <a:lstStyle/>
        <a:p>
          <a:endParaRPr lang="en-US"/>
        </a:p>
      </dgm:t>
    </dgm:pt>
    <dgm:pt modelId="{28925D62-3273-4EC6-A146-40A73BFD05E6}" type="sibTrans" cxnId="{3EECB360-65BE-4E78-AA47-6033DC944A85}">
      <dgm:prSet/>
      <dgm:spPr/>
      <dgm:t>
        <a:bodyPr/>
        <a:lstStyle/>
        <a:p>
          <a:endParaRPr lang="en-US"/>
        </a:p>
      </dgm:t>
    </dgm:pt>
    <dgm:pt modelId="{2E6B15CD-EAD1-442D-82F8-A9B0FC9BBDCE}">
      <dgm:prSet phldrT="[Text]" custT="1"/>
      <dgm:spPr/>
      <dgm:t>
        <a:bodyPr/>
        <a:lstStyle/>
        <a:p>
          <a:pPr>
            <a:buNone/>
          </a:pPr>
          <a:r>
            <a:rPr lang="ar-SA" sz="2400" b="1" dirty="0"/>
            <a:t>اختيار فريق</a:t>
          </a:r>
          <a:r>
            <a:rPr lang="ar-EG" sz="2400" b="1" dirty="0"/>
            <a:t> العمل</a:t>
          </a:r>
          <a:endParaRPr lang="en-US" sz="2400" dirty="0"/>
        </a:p>
      </dgm:t>
    </dgm:pt>
    <dgm:pt modelId="{14256778-5E96-445C-86F5-0299F45047FE}" type="parTrans" cxnId="{9EA0AF04-3FD8-4E9F-B4B3-9CB67B4641A4}">
      <dgm:prSet/>
      <dgm:spPr/>
      <dgm:t>
        <a:bodyPr/>
        <a:lstStyle/>
        <a:p>
          <a:endParaRPr lang="en-US"/>
        </a:p>
      </dgm:t>
    </dgm:pt>
    <dgm:pt modelId="{12B14B52-AC8D-4C53-A3E4-77E7BA6AE31F}" type="sibTrans" cxnId="{9EA0AF04-3FD8-4E9F-B4B3-9CB67B4641A4}">
      <dgm:prSet/>
      <dgm:spPr/>
      <dgm:t>
        <a:bodyPr/>
        <a:lstStyle/>
        <a:p>
          <a:endParaRPr lang="en-US"/>
        </a:p>
      </dgm:t>
    </dgm:pt>
    <dgm:pt modelId="{477E6467-9D9A-428E-9AF4-30663615DE47}">
      <dgm:prSet phldrT="[Text]" custT="1"/>
      <dgm:spPr/>
      <dgm:t>
        <a:bodyPr/>
        <a:lstStyle/>
        <a:p>
          <a:r>
            <a:rPr lang="ar-SA" sz="2400" b="1" dirty="0"/>
            <a:t>تحديد مواقع التصوير</a:t>
          </a:r>
          <a:endParaRPr lang="en-US" sz="2400" b="1" dirty="0"/>
        </a:p>
      </dgm:t>
    </dgm:pt>
    <dgm:pt modelId="{CFB973D5-7EEE-406C-828F-D488C27D0135}" type="parTrans" cxnId="{BB06EAF9-86E5-4E6C-A42F-BC946ADDA373}">
      <dgm:prSet/>
      <dgm:spPr/>
      <dgm:t>
        <a:bodyPr/>
        <a:lstStyle/>
        <a:p>
          <a:endParaRPr lang="en-US"/>
        </a:p>
      </dgm:t>
    </dgm:pt>
    <dgm:pt modelId="{F2E00A05-3B74-4F23-86B8-25FD0632A700}" type="sibTrans" cxnId="{BB06EAF9-86E5-4E6C-A42F-BC946ADDA373}">
      <dgm:prSet/>
      <dgm:spPr/>
      <dgm:t>
        <a:bodyPr/>
        <a:lstStyle/>
        <a:p>
          <a:endParaRPr lang="en-US"/>
        </a:p>
      </dgm:t>
    </dgm:pt>
    <dgm:pt modelId="{61A61749-3909-4371-8FD9-03F8151D3048}">
      <dgm:prSet phldrT="[Text]" custT="1"/>
      <dgm:spPr/>
      <dgm:t>
        <a:bodyPr/>
        <a:lstStyle/>
        <a:p>
          <a:r>
            <a:rPr lang="ar-SA" sz="2400" b="1" dirty="0"/>
            <a:t>وضع الجدول الزمني</a:t>
          </a:r>
          <a:endParaRPr lang="en-US" sz="2400" b="1" dirty="0"/>
        </a:p>
      </dgm:t>
    </dgm:pt>
    <dgm:pt modelId="{631B9771-7FB6-4BC1-AA94-CC45D3550D96}" type="parTrans" cxnId="{5C8AE314-3C46-4F31-A325-9602A1DBC228}">
      <dgm:prSet/>
      <dgm:spPr/>
      <dgm:t>
        <a:bodyPr/>
        <a:lstStyle/>
        <a:p>
          <a:endParaRPr lang="en-US"/>
        </a:p>
      </dgm:t>
    </dgm:pt>
    <dgm:pt modelId="{4E67B9D4-D398-408D-A67D-A6FAD3CA9AC0}" type="sibTrans" cxnId="{5C8AE314-3C46-4F31-A325-9602A1DBC228}">
      <dgm:prSet/>
      <dgm:spPr/>
      <dgm:t>
        <a:bodyPr/>
        <a:lstStyle/>
        <a:p>
          <a:endParaRPr lang="en-US"/>
        </a:p>
      </dgm:t>
    </dgm:pt>
    <dgm:pt modelId="{2A2C1FDF-6219-4353-9300-F78AE6619DD2}" type="pres">
      <dgm:prSet presAssocID="{96DDB91C-3D7B-414D-BD28-9ADB90C8DFC7}" presName="Name0" presStyleCnt="0">
        <dgm:presLayoutVars>
          <dgm:dir val="rev"/>
          <dgm:resizeHandles val="exact"/>
        </dgm:presLayoutVars>
      </dgm:prSet>
      <dgm:spPr/>
    </dgm:pt>
    <dgm:pt modelId="{1172D26C-137D-42AE-B8D3-90611344392B}" type="pres">
      <dgm:prSet presAssocID="{AE7AAD66-A760-493E-A472-F42F339E93AC}" presName="composite" presStyleCnt="0"/>
      <dgm:spPr/>
    </dgm:pt>
    <dgm:pt modelId="{000C5DFC-F060-41FD-93B0-E070598CB3DF}" type="pres">
      <dgm:prSet presAssocID="{AE7AAD66-A760-493E-A472-F42F339E93AC}" presName="bgChev" presStyleLbl="node1" presStyleIdx="0" presStyleCnt="6" custScaleY="256147"/>
      <dgm:spPr/>
    </dgm:pt>
    <dgm:pt modelId="{F6382021-0459-4346-854B-4895D03AEE19}" type="pres">
      <dgm:prSet presAssocID="{AE7AAD66-A760-493E-A472-F42F339E93AC}" presName="txNode" presStyleLbl="fgAcc1" presStyleIdx="0" presStyleCnt="6" custScaleX="161312" custScaleY="177638">
        <dgm:presLayoutVars>
          <dgm:bulletEnabled val="1"/>
        </dgm:presLayoutVars>
      </dgm:prSet>
      <dgm:spPr/>
    </dgm:pt>
    <dgm:pt modelId="{80CEE0E5-D081-4341-9206-A10532EFEFDA}" type="pres">
      <dgm:prSet presAssocID="{EE9E89AD-83D1-4279-929D-459F165DA371}" presName="compositeSpace" presStyleCnt="0"/>
      <dgm:spPr/>
    </dgm:pt>
    <dgm:pt modelId="{B7B90798-1CC3-48E0-9A91-86771ECF8483}" type="pres">
      <dgm:prSet presAssocID="{A6645E0B-714A-4EEE-A911-D426F7808848}" presName="composite" presStyleCnt="0"/>
      <dgm:spPr/>
    </dgm:pt>
    <dgm:pt modelId="{1A4E0405-B239-4707-A502-856BED384A08}" type="pres">
      <dgm:prSet presAssocID="{A6645E0B-714A-4EEE-A911-D426F7808848}" presName="bgChev" presStyleLbl="node1" presStyleIdx="1" presStyleCnt="6" custScaleY="256147"/>
      <dgm:spPr/>
    </dgm:pt>
    <dgm:pt modelId="{D54CF514-0952-4B69-ADBD-C78F41D9E690}" type="pres">
      <dgm:prSet presAssocID="{A6645E0B-714A-4EEE-A911-D426F7808848}" presName="txNode" presStyleLbl="fgAcc1" presStyleIdx="1" presStyleCnt="6" custScaleX="161312" custScaleY="177638">
        <dgm:presLayoutVars>
          <dgm:bulletEnabled val="1"/>
        </dgm:presLayoutVars>
      </dgm:prSet>
      <dgm:spPr/>
    </dgm:pt>
    <dgm:pt modelId="{89E6DD53-D296-4C8A-BF3C-3812D8B4CD20}" type="pres">
      <dgm:prSet presAssocID="{BD86DAF9-0CBD-4F3F-B62D-2ACDC8E79AA7}" presName="compositeSpace" presStyleCnt="0"/>
      <dgm:spPr/>
    </dgm:pt>
    <dgm:pt modelId="{012A54E4-8EE0-46B5-837E-7769ED1302C7}" type="pres">
      <dgm:prSet presAssocID="{C030E87C-060B-448B-980C-079821D45AA4}" presName="composite" presStyleCnt="0"/>
      <dgm:spPr/>
    </dgm:pt>
    <dgm:pt modelId="{F788FDEC-4093-4F6F-8F47-B4260735E06D}" type="pres">
      <dgm:prSet presAssocID="{C030E87C-060B-448B-980C-079821D45AA4}" presName="bgChev" presStyleLbl="node1" presStyleIdx="2" presStyleCnt="6" custScaleY="256147"/>
      <dgm:spPr/>
    </dgm:pt>
    <dgm:pt modelId="{CB5E0C93-2A56-4341-A368-6FBE9E0ABC1F}" type="pres">
      <dgm:prSet presAssocID="{C030E87C-060B-448B-980C-079821D45AA4}" presName="txNode" presStyleLbl="fgAcc1" presStyleIdx="2" presStyleCnt="6" custScaleX="161312" custScaleY="177638" custLinFactNeighborX="-304">
        <dgm:presLayoutVars>
          <dgm:bulletEnabled val="1"/>
        </dgm:presLayoutVars>
      </dgm:prSet>
      <dgm:spPr>
        <a:xfrm>
          <a:off x="2692018" y="1243344"/>
          <a:ext cx="1990979" cy="910087"/>
        </a:xfrm>
        <a:prstGeom prst="roundRect">
          <a:avLst>
            <a:gd name="adj" fmla="val 10000"/>
          </a:avLst>
        </a:prstGeom>
      </dgm:spPr>
    </dgm:pt>
    <dgm:pt modelId="{BCAC7B0D-AD51-4235-A2C1-BC190725E8F2}" type="pres">
      <dgm:prSet presAssocID="{28925D62-3273-4EC6-A146-40A73BFD05E6}" presName="compositeSpace" presStyleCnt="0"/>
      <dgm:spPr/>
    </dgm:pt>
    <dgm:pt modelId="{ACB4342A-D251-4842-A05F-4982CFBA50F3}" type="pres">
      <dgm:prSet presAssocID="{2E6B15CD-EAD1-442D-82F8-A9B0FC9BBDCE}" presName="composite" presStyleCnt="0"/>
      <dgm:spPr/>
    </dgm:pt>
    <dgm:pt modelId="{CFABAF43-2241-4E18-893B-06FB322658A1}" type="pres">
      <dgm:prSet presAssocID="{2E6B15CD-EAD1-442D-82F8-A9B0FC9BBDCE}" presName="bgChev" presStyleLbl="node1" presStyleIdx="3" presStyleCnt="6" custScaleY="256147" custLinFactNeighborX="-260"/>
      <dgm:spPr/>
    </dgm:pt>
    <dgm:pt modelId="{D27A2145-C4F2-4200-B15E-37BCDB135039}" type="pres">
      <dgm:prSet presAssocID="{2E6B15CD-EAD1-442D-82F8-A9B0FC9BBDCE}" presName="txNode" presStyleLbl="fgAcc1" presStyleIdx="3" presStyleCnt="6" custScaleX="161312" custScaleY="177638">
        <dgm:presLayoutVars>
          <dgm:bulletEnabled val="1"/>
        </dgm:presLayoutVars>
      </dgm:prSet>
      <dgm:spPr/>
    </dgm:pt>
    <dgm:pt modelId="{07487A0A-BEE0-4059-B680-0E09A4956EA8}" type="pres">
      <dgm:prSet presAssocID="{12B14B52-AC8D-4C53-A3E4-77E7BA6AE31F}" presName="compositeSpace" presStyleCnt="0"/>
      <dgm:spPr/>
    </dgm:pt>
    <dgm:pt modelId="{DB02C163-87C8-4A36-B0E8-3C63C782051E}" type="pres">
      <dgm:prSet presAssocID="{477E6467-9D9A-428E-9AF4-30663615DE47}" presName="composite" presStyleCnt="0"/>
      <dgm:spPr/>
    </dgm:pt>
    <dgm:pt modelId="{99952A8A-214A-4AEE-8CEE-21ED78DD1485}" type="pres">
      <dgm:prSet presAssocID="{477E6467-9D9A-428E-9AF4-30663615DE47}" presName="bgChev" presStyleLbl="node1" presStyleIdx="4" presStyleCnt="6" custScaleY="256147"/>
      <dgm:spPr/>
    </dgm:pt>
    <dgm:pt modelId="{F25112A7-5386-4E69-BA8A-0DE19DD22B75}" type="pres">
      <dgm:prSet presAssocID="{477E6467-9D9A-428E-9AF4-30663615DE47}" presName="txNode" presStyleLbl="fgAcc1" presStyleIdx="4" presStyleCnt="6" custScaleX="161312" custScaleY="177638">
        <dgm:presLayoutVars>
          <dgm:bulletEnabled val="1"/>
        </dgm:presLayoutVars>
      </dgm:prSet>
      <dgm:spPr/>
    </dgm:pt>
    <dgm:pt modelId="{CE83CEEF-0E6C-46F6-A776-B427B7C9A076}" type="pres">
      <dgm:prSet presAssocID="{F2E00A05-3B74-4F23-86B8-25FD0632A700}" presName="compositeSpace" presStyleCnt="0"/>
      <dgm:spPr/>
    </dgm:pt>
    <dgm:pt modelId="{32DB085D-2239-456C-ACF1-B4FEB4A6F57F}" type="pres">
      <dgm:prSet presAssocID="{61A61749-3909-4371-8FD9-03F8151D3048}" presName="composite" presStyleCnt="0"/>
      <dgm:spPr/>
    </dgm:pt>
    <dgm:pt modelId="{8E321363-F119-4169-BF73-63260C2C47A6}" type="pres">
      <dgm:prSet presAssocID="{61A61749-3909-4371-8FD9-03F8151D3048}" presName="bgChev" presStyleLbl="node1" presStyleIdx="5" presStyleCnt="6" custScaleY="256147"/>
      <dgm:spPr/>
    </dgm:pt>
    <dgm:pt modelId="{AE51C8A2-AD0F-459E-9D90-014EC8668BFD}" type="pres">
      <dgm:prSet presAssocID="{61A61749-3909-4371-8FD9-03F8151D3048}" presName="txNode" presStyleLbl="fgAcc1" presStyleIdx="5" presStyleCnt="6" custScaleX="161312" custScaleY="177638">
        <dgm:presLayoutVars>
          <dgm:bulletEnabled val="1"/>
        </dgm:presLayoutVars>
      </dgm:prSet>
      <dgm:spPr/>
    </dgm:pt>
  </dgm:ptLst>
  <dgm:cxnLst>
    <dgm:cxn modelId="{9EA0AF04-3FD8-4E9F-B4B3-9CB67B4641A4}" srcId="{96DDB91C-3D7B-414D-BD28-9ADB90C8DFC7}" destId="{2E6B15CD-EAD1-442D-82F8-A9B0FC9BBDCE}" srcOrd="3" destOrd="0" parTransId="{14256778-5E96-445C-86F5-0299F45047FE}" sibTransId="{12B14B52-AC8D-4C53-A3E4-77E7BA6AE31F}"/>
    <dgm:cxn modelId="{B6E4C314-4226-4EBB-8194-6447CD99BA75}" type="presOf" srcId="{A6645E0B-714A-4EEE-A911-D426F7808848}" destId="{D54CF514-0952-4B69-ADBD-C78F41D9E690}" srcOrd="0" destOrd="0" presId="urn:microsoft.com/office/officeart/2005/8/layout/chevronAccent+Icon"/>
    <dgm:cxn modelId="{5C8AE314-3C46-4F31-A325-9602A1DBC228}" srcId="{96DDB91C-3D7B-414D-BD28-9ADB90C8DFC7}" destId="{61A61749-3909-4371-8FD9-03F8151D3048}" srcOrd="5" destOrd="0" parTransId="{631B9771-7FB6-4BC1-AA94-CC45D3550D96}" sibTransId="{4E67B9D4-D398-408D-A67D-A6FAD3CA9AC0}"/>
    <dgm:cxn modelId="{14A9143E-3425-4637-BF35-5C48111BF7CF}" type="presOf" srcId="{AE7AAD66-A760-493E-A472-F42F339E93AC}" destId="{F6382021-0459-4346-854B-4895D03AEE19}" srcOrd="0" destOrd="0" presId="urn:microsoft.com/office/officeart/2005/8/layout/chevronAccent+Icon"/>
    <dgm:cxn modelId="{6864A93E-CBB7-49A0-835F-7C9BA97D362C}" type="presOf" srcId="{477E6467-9D9A-428E-9AF4-30663615DE47}" destId="{F25112A7-5386-4E69-BA8A-0DE19DD22B75}" srcOrd="0" destOrd="0" presId="urn:microsoft.com/office/officeart/2005/8/layout/chevronAccent+Icon"/>
    <dgm:cxn modelId="{3EECB360-65BE-4E78-AA47-6033DC944A85}" srcId="{96DDB91C-3D7B-414D-BD28-9ADB90C8DFC7}" destId="{C030E87C-060B-448B-980C-079821D45AA4}" srcOrd="2" destOrd="0" parTransId="{E74D41FD-5FC0-4331-9D15-9E7A78767A27}" sibTransId="{28925D62-3273-4EC6-A146-40A73BFD05E6}"/>
    <dgm:cxn modelId="{79903A42-CDED-41CF-8306-D459E0C35931}" type="presOf" srcId="{61A61749-3909-4371-8FD9-03F8151D3048}" destId="{AE51C8A2-AD0F-459E-9D90-014EC8668BFD}" srcOrd="0" destOrd="0" presId="urn:microsoft.com/office/officeart/2005/8/layout/chevronAccent+Icon"/>
    <dgm:cxn modelId="{B0A7D359-7BAC-43F5-BD21-47B134F10E0C}" srcId="{96DDB91C-3D7B-414D-BD28-9ADB90C8DFC7}" destId="{AE7AAD66-A760-493E-A472-F42F339E93AC}" srcOrd="0" destOrd="0" parTransId="{ED91824D-8819-461F-931C-F0FBEC0EC5C1}" sibTransId="{EE9E89AD-83D1-4279-929D-459F165DA371}"/>
    <dgm:cxn modelId="{8BCDC45A-2718-42E3-B6FA-667F1D894ABD}" type="presOf" srcId="{C030E87C-060B-448B-980C-079821D45AA4}" destId="{CB5E0C93-2A56-4341-A368-6FBE9E0ABC1F}" srcOrd="0" destOrd="0" presId="urn:microsoft.com/office/officeart/2005/8/layout/chevronAccent+Icon"/>
    <dgm:cxn modelId="{CCDDA490-B0B0-40B0-9BF4-505BB13A992E}" type="presOf" srcId="{96DDB91C-3D7B-414D-BD28-9ADB90C8DFC7}" destId="{2A2C1FDF-6219-4353-9300-F78AE6619DD2}" srcOrd="0" destOrd="0" presId="urn:microsoft.com/office/officeart/2005/8/layout/chevronAccent+Icon"/>
    <dgm:cxn modelId="{3941A6D7-8330-4088-86A2-FE1570001C32}" type="presOf" srcId="{2E6B15CD-EAD1-442D-82F8-A9B0FC9BBDCE}" destId="{D27A2145-C4F2-4200-B15E-37BCDB135039}" srcOrd="0" destOrd="0" presId="urn:microsoft.com/office/officeart/2005/8/layout/chevronAccent+Icon"/>
    <dgm:cxn modelId="{D395D7EC-6CF2-4123-88F9-1021A9BCCA2F}" srcId="{96DDB91C-3D7B-414D-BD28-9ADB90C8DFC7}" destId="{A6645E0B-714A-4EEE-A911-D426F7808848}" srcOrd="1" destOrd="0" parTransId="{18E4B605-9D3C-4D7E-9987-0E793B580D6A}" sibTransId="{BD86DAF9-0CBD-4F3F-B62D-2ACDC8E79AA7}"/>
    <dgm:cxn modelId="{BB06EAF9-86E5-4E6C-A42F-BC946ADDA373}" srcId="{96DDB91C-3D7B-414D-BD28-9ADB90C8DFC7}" destId="{477E6467-9D9A-428E-9AF4-30663615DE47}" srcOrd="4" destOrd="0" parTransId="{CFB973D5-7EEE-406C-828F-D488C27D0135}" sibTransId="{F2E00A05-3B74-4F23-86B8-25FD0632A700}"/>
    <dgm:cxn modelId="{B63F96C2-C775-4A2B-B333-297433545483}" type="presParOf" srcId="{2A2C1FDF-6219-4353-9300-F78AE6619DD2}" destId="{1172D26C-137D-42AE-B8D3-90611344392B}" srcOrd="0" destOrd="0" presId="urn:microsoft.com/office/officeart/2005/8/layout/chevronAccent+Icon"/>
    <dgm:cxn modelId="{240FED63-AD96-4EE9-BA4A-B1C3B84F1FFE}" type="presParOf" srcId="{1172D26C-137D-42AE-B8D3-90611344392B}" destId="{000C5DFC-F060-41FD-93B0-E070598CB3DF}" srcOrd="0" destOrd="0" presId="urn:microsoft.com/office/officeart/2005/8/layout/chevronAccent+Icon"/>
    <dgm:cxn modelId="{C1162232-0B9F-49BB-9CC1-3F00D312A89D}" type="presParOf" srcId="{1172D26C-137D-42AE-B8D3-90611344392B}" destId="{F6382021-0459-4346-854B-4895D03AEE19}" srcOrd="1" destOrd="0" presId="urn:microsoft.com/office/officeart/2005/8/layout/chevronAccent+Icon"/>
    <dgm:cxn modelId="{A5AF1C08-B3DA-4209-9138-A5979BEBB820}" type="presParOf" srcId="{2A2C1FDF-6219-4353-9300-F78AE6619DD2}" destId="{80CEE0E5-D081-4341-9206-A10532EFEFDA}" srcOrd="1" destOrd="0" presId="urn:microsoft.com/office/officeart/2005/8/layout/chevronAccent+Icon"/>
    <dgm:cxn modelId="{36C59557-3A2C-4817-B349-200882F63795}" type="presParOf" srcId="{2A2C1FDF-6219-4353-9300-F78AE6619DD2}" destId="{B7B90798-1CC3-48E0-9A91-86771ECF8483}" srcOrd="2" destOrd="0" presId="urn:microsoft.com/office/officeart/2005/8/layout/chevronAccent+Icon"/>
    <dgm:cxn modelId="{6ECB8C58-D4D3-47F6-8324-A36923D12471}" type="presParOf" srcId="{B7B90798-1CC3-48E0-9A91-86771ECF8483}" destId="{1A4E0405-B239-4707-A502-856BED384A08}" srcOrd="0" destOrd="0" presId="urn:microsoft.com/office/officeart/2005/8/layout/chevronAccent+Icon"/>
    <dgm:cxn modelId="{FB196CDE-CBEE-4852-9F17-325A9F0F8DD0}" type="presParOf" srcId="{B7B90798-1CC3-48E0-9A91-86771ECF8483}" destId="{D54CF514-0952-4B69-ADBD-C78F41D9E690}" srcOrd="1" destOrd="0" presId="urn:microsoft.com/office/officeart/2005/8/layout/chevronAccent+Icon"/>
    <dgm:cxn modelId="{76ECA6B6-F6C5-4290-9731-4637E899E9B0}" type="presParOf" srcId="{2A2C1FDF-6219-4353-9300-F78AE6619DD2}" destId="{89E6DD53-D296-4C8A-BF3C-3812D8B4CD20}" srcOrd="3" destOrd="0" presId="urn:microsoft.com/office/officeart/2005/8/layout/chevronAccent+Icon"/>
    <dgm:cxn modelId="{494CC780-6503-4CDD-AC2D-F2B2E1249339}" type="presParOf" srcId="{2A2C1FDF-6219-4353-9300-F78AE6619DD2}" destId="{012A54E4-8EE0-46B5-837E-7769ED1302C7}" srcOrd="4" destOrd="0" presId="urn:microsoft.com/office/officeart/2005/8/layout/chevronAccent+Icon"/>
    <dgm:cxn modelId="{8CDEB5AC-BC27-474A-BDD5-E20F8B2B61A5}" type="presParOf" srcId="{012A54E4-8EE0-46B5-837E-7769ED1302C7}" destId="{F788FDEC-4093-4F6F-8F47-B4260735E06D}" srcOrd="0" destOrd="0" presId="urn:microsoft.com/office/officeart/2005/8/layout/chevronAccent+Icon"/>
    <dgm:cxn modelId="{9CA56DDC-5D13-4C57-9AA5-B645BB0F165F}" type="presParOf" srcId="{012A54E4-8EE0-46B5-837E-7769ED1302C7}" destId="{CB5E0C93-2A56-4341-A368-6FBE9E0ABC1F}" srcOrd="1" destOrd="0" presId="urn:microsoft.com/office/officeart/2005/8/layout/chevronAccent+Icon"/>
    <dgm:cxn modelId="{8BB7459C-2103-4FC9-842F-303F2C79AAAF}" type="presParOf" srcId="{2A2C1FDF-6219-4353-9300-F78AE6619DD2}" destId="{BCAC7B0D-AD51-4235-A2C1-BC190725E8F2}" srcOrd="5" destOrd="0" presId="urn:microsoft.com/office/officeart/2005/8/layout/chevronAccent+Icon"/>
    <dgm:cxn modelId="{236BA714-F4C8-4074-BFA5-9AFE84B8FFDA}" type="presParOf" srcId="{2A2C1FDF-6219-4353-9300-F78AE6619DD2}" destId="{ACB4342A-D251-4842-A05F-4982CFBA50F3}" srcOrd="6" destOrd="0" presId="urn:microsoft.com/office/officeart/2005/8/layout/chevronAccent+Icon"/>
    <dgm:cxn modelId="{54592FBB-6661-48AF-94DD-8AEF0DAE025F}" type="presParOf" srcId="{ACB4342A-D251-4842-A05F-4982CFBA50F3}" destId="{CFABAF43-2241-4E18-893B-06FB322658A1}" srcOrd="0" destOrd="0" presId="urn:microsoft.com/office/officeart/2005/8/layout/chevronAccent+Icon"/>
    <dgm:cxn modelId="{D5034D54-3A2C-4FC7-9F4A-E4C69AAB87D7}" type="presParOf" srcId="{ACB4342A-D251-4842-A05F-4982CFBA50F3}" destId="{D27A2145-C4F2-4200-B15E-37BCDB135039}" srcOrd="1" destOrd="0" presId="urn:microsoft.com/office/officeart/2005/8/layout/chevronAccent+Icon"/>
    <dgm:cxn modelId="{91058512-86CC-44F5-8DE5-F98A2BF6BC1C}" type="presParOf" srcId="{2A2C1FDF-6219-4353-9300-F78AE6619DD2}" destId="{07487A0A-BEE0-4059-B680-0E09A4956EA8}" srcOrd="7" destOrd="0" presId="urn:microsoft.com/office/officeart/2005/8/layout/chevronAccent+Icon"/>
    <dgm:cxn modelId="{83BDB530-9EA4-4A03-8EC1-BC6B9EDC7551}" type="presParOf" srcId="{2A2C1FDF-6219-4353-9300-F78AE6619DD2}" destId="{DB02C163-87C8-4A36-B0E8-3C63C782051E}" srcOrd="8" destOrd="0" presId="urn:microsoft.com/office/officeart/2005/8/layout/chevronAccent+Icon"/>
    <dgm:cxn modelId="{BA72E7A1-612C-4943-9E45-8917609CC2E3}" type="presParOf" srcId="{DB02C163-87C8-4A36-B0E8-3C63C782051E}" destId="{99952A8A-214A-4AEE-8CEE-21ED78DD1485}" srcOrd="0" destOrd="0" presId="urn:microsoft.com/office/officeart/2005/8/layout/chevronAccent+Icon"/>
    <dgm:cxn modelId="{B57E0EAC-B369-4A9B-9E51-07E84202FAB7}" type="presParOf" srcId="{DB02C163-87C8-4A36-B0E8-3C63C782051E}" destId="{F25112A7-5386-4E69-BA8A-0DE19DD22B75}" srcOrd="1" destOrd="0" presId="urn:microsoft.com/office/officeart/2005/8/layout/chevronAccent+Icon"/>
    <dgm:cxn modelId="{7EF01DD4-2A68-4522-A2B5-DC361831EAC2}" type="presParOf" srcId="{2A2C1FDF-6219-4353-9300-F78AE6619DD2}" destId="{CE83CEEF-0E6C-46F6-A776-B427B7C9A076}" srcOrd="9" destOrd="0" presId="urn:microsoft.com/office/officeart/2005/8/layout/chevronAccent+Icon"/>
    <dgm:cxn modelId="{3BD0F5F7-A932-4BF5-A6FE-D9BB0B4E3196}" type="presParOf" srcId="{2A2C1FDF-6219-4353-9300-F78AE6619DD2}" destId="{32DB085D-2239-456C-ACF1-B4FEB4A6F57F}" srcOrd="10" destOrd="0" presId="urn:microsoft.com/office/officeart/2005/8/layout/chevronAccent+Icon"/>
    <dgm:cxn modelId="{D2D2A1FA-A968-4C50-AFBF-2A19C61887B8}" type="presParOf" srcId="{32DB085D-2239-456C-ACF1-B4FEB4A6F57F}" destId="{8E321363-F119-4169-BF73-63260C2C47A6}" srcOrd="0" destOrd="0" presId="urn:microsoft.com/office/officeart/2005/8/layout/chevronAccent+Icon"/>
    <dgm:cxn modelId="{C2CCF83C-B9DC-4A97-8F0E-B25A1B98D650}" type="presParOf" srcId="{32DB085D-2239-456C-ACF1-B4FEB4A6F57F}" destId="{AE51C8A2-AD0F-459E-9D90-014EC8668BFD}" srcOrd="1" destOrd="0" presId="urn:microsoft.com/office/officeart/2005/8/layout/chevronAccent+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47E22E-99AA-4F7D-B0F3-8D444D510759}">
      <dsp:nvSpPr>
        <dsp:cNvPr id="0" name=""/>
        <dsp:cNvSpPr/>
      </dsp:nvSpPr>
      <dsp:spPr>
        <a:xfrm>
          <a:off x="1634798" y="0"/>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مرحلة ما قبل الإنتاج</a:t>
          </a:r>
          <a:endParaRPr lang="en-US" sz="2800" kern="1200" dirty="0"/>
        </a:p>
      </dsp:txBody>
      <dsp:txXfrm>
        <a:off x="1654363" y="19565"/>
        <a:ext cx="4954949" cy="628864"/>
      </dsp:txXfrm>
    </dsp:sp>
    <dsp:sp modelId="{A1378CE9-0AC2-46D2-A904-732DD3FFA3BC}">
      <dsp:nvSpPr>
        <dsp:cNvPr id="0" name=""/>
        <dsp:cNvSpPr/>
      </dsp:nvSpPr>
      <dsp:spPr>
        <a:xfrm rot="5350803">
          <a:off x="4036865" y="682987"/>
          <a:ext cx="203386"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65771" y="701880"/>
        <a:ext cx="144700" cy="142370"/>
      </dsp:txXfrm>
    </dsp:sp>
    <dsp:sp modelId="{5C426000-9FE7-4568-98F3-AA23B695977D}">
      <dsp:nvSpPr>
        <dsp:cNvPr id="0" name=""/>
        <dsp:cNvSpPr/>
      </dsp:nvSpPr>
      <dsp:spPr>
        <a:xfrm>
          <a:off x="1648239" y="939148"/>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a:t>
          </a:r>
          <a:r>
            <a:rPr lang="ar-EG" sz="2800" b="1" kern="1200" dirty="0"/>
            <a:t> </a:t>
          </a:r>
          <a:r>
            <a:rPr lang="ar-SA" sz="2800" b="1" kern="1200" dirty="0"/>
            <a:t>الإنتاج </a:t>
          </a:r>
          <a:endParaRPr lang="en-US" sz="2800" kern="1200" dirty="0"/>
        </a:p>
      </dsp:txBody>
      <dsp:txXfrm>
        <a:off x="1667804" y="958713"/>
        <a:ext cx="4954949" cy="628864"/>
      </dsp:txXfrm>
    </dsp:sp>
    <dsp:sp modelId="{69F73CA3-C2AD-46BD-940D-E1D0F2A6B24B}">
      <dsp:nvSpPr>
        <dsp:cNvPr id="0" name=""/>
        <dsp:cNvSpPr/>
      </dsp:nvSpPr>
      <dsp:spPr>
        <a:xfrm rot="5400000">
          <a:off x="4043757" y="1621922"/>
          <a:ext cx="203044"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72930" y="1640983"/>
        <a:ext cx="144700" cy="142131"/>
      </dsp:txXfrm>
    </dsp:sp>
    <dsp:sp modelId="{90485791-194C-4D72-8B4F-3C4C731D6EB6}">
      <dsp:nvSpPr>
        <dsp:cNvPr id="0" name=""/>
        <dsp:cNvSpPr/>
      </dsp:nvSpPr>
      <dsp:spPr>
        <a:xfrm>
          <a:off x="1648239" y="1877868"/>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 ما بعد الإنتاج</a:t>
          </a:r>
          <a:endParaRPr lang="en-US" sz="2800" kern="1200" dirty="0"/>
        </a:p>
      </dsp:txBody>
      <dsp:txXfrm>
        <a:off x="1667804" y="1897433"/>
        <a:ext cx="4954949" cy="628864"/>
      </dsp:txXfrm>
    </dsp:sp>
    <dsp:sp modelId="{49B91EDC-3F84-4582-9503-18AEA1A82BD1}">
      <dsp:nvSpPr>
        <dsp:cNvPr id="0" name=""/>
        <dsp:cNvSpPr/>
      </dsp:nvSpPr>
      <dsp:spPr>
        <a:xfrm rot="5400000">
          <a:off x="4045829" y="2557879"/>
          <a:ext cx="198900" cy="241166"/>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4072929" y="2579012"/>
        <a:ext cx="144700" cy="139230"/>
      </dsp:txXfrm>
    </dsp:sp>
    <dsp:sp modelId="{573EFC4A-D16B-4566-B5D2-51746F8D68BC}">
      <dsp:nvSpPr>
        <dsp:cNvPr id="0" name=""/>
        <dsp:cNvSpPr/>
      </dsp:nvSpPr>
      <dsp:spPr>
        <a:xfrm>
          <a:off x="1648239" y="2811062"/>
          <a:ext cx="4994079" cy="667994"/>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SA" sz="2800" b="1" kern="1200" dirty="0"/>
            <a:t>مرحلة التوزيع والعرض</a:t>
          </a:r>
          <a:endParaRPr lang="en-US" sz="2800" kern="1200" dirty="0"/>
        </a:p>
      </dsp:txBody>
      <dsp:txXfrm>
        <a:off x="1667804" y="2830627"/>
        <a:ext cx="4954949" cy="6288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0C5DFC-F060-41FD-93B0-E070598CB3DF}">
      <dsp:nvSpPr>
        <dsp:cNvPr id="0" name=""/>
        <dsp:cNvSpPr/>
      </dsp:nvSpPr>
      <dsp:spPr>
        <a:xfrm rot="10800000">
          <a:off x="9427408" y="553463"/>
          <a:ext cx="1277696" cy="1263293"/>
        </a:xfrm>
        <a:prstGeom prst="chevron">
          <a:avLst>
            <a:gd name="adj" fmla="val 4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6382021-0459-4346-854B-4895D03AEE19}">
      <dsp:nvSpPr>
        <dsp:cNvPr id="0" name=""/>
        <dsp:cNvSpPr/>
      </dsp:nvSpPr>
      <dsp:spPr>
        <a:xfrm>
          <a:off x="8954681" y="870360"/>
          <a:ext cx="1740465" cy="876094"/>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b="1" kern="1200" dirty="0"/>
            <a:t>توليد الفكرة</a:t>
          </a:r>
          <a:endParaRPr lang="en-US" sz="2400" b="1" kern="1200" dirty="0"/>
        </a:p>
      </dsp:txBody>
      <dsp:txXfrm>
        <a:off x="8980341" y="896020"/>
        <a:ext cx="1689145" cy="824774"/>
      </dsp:txXfrm>
    </dsp:sp>
    <dsp:sp modelId="{1A4E0405-B239-4707-A502-856BED384A08}">
      <dsp:nvSpPr>
        <dsp:cNvPr id="0" name=""/>
        <dsp:cNvSpPr/>
      </dsp:nvSpPr>
      <dsp:spPr>
        <a:xfrm rot="10800000">
          <a:off x="7637233" y="553463"/>
          <a:ext cx="1277696" cy="1263293"/>
        </a:xfrm>
        <a:prstGeom prst="chevron">
          <a:avLst>
            <a:gd name="adj" fmla="val 4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54CF514-0952-4B69-ADBD-C78F41D9E690}">
      <dsp:nvSpPr>
        <dsp:cNvPr id="0" name=""/>
        <dsp:cNvSpPr/>
      </dsp:nvSpPr>
      <dsp:spPr>
        <a:xfrm>
          <a:off x="7164506" y="870360"/>
          <a:ext cx="1740465" cy="876094"/>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EG" sz="2400" b="1" kern="1200" dirty="0"/>
            <a:t>كتابة السكربت</a:t>
          </a:r>
          <a:endParaRPr lang="en-US" sz="2400" kern="1200" dirty="0"/>
        </a:p>
      </dsp:txBody>
      <dsp:txXfrm>
        <a:off x="7190166" y="896020"/>
        <a:ext cx="1689145" cy="824774"/>
      </dsp:txXfrm>
    </dsp:sp>
    <dsp:sp modelId="{F788FDEC-4093-4F6F-8F47-B4260735E06D}">
      <dsp:nvSpPr>
        <dsp:cNvPr id="0" name=""/>
        <dsp:cNvSpPr/>
      </dsp:nvSpPr>
      <dsp:spPr>
        <a:xfrm rot="10800000">
          <a:off x="5847059" y="553463"/>
          <a:ext cx="1277696" cy="1263293"/>
        </a:xfrm>
        <a:prstGeom prst="chevron">
          <a:avLst>
            <a:gd name="adj" fmla="val 4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CB5E0C93-2A56-4341-A368-6FBE9E0ABC1F}">
      <dsp:nvSpPr>
        <dsp:cNvPr id="0" name=""/>
        <dsp:cNvSpPr/>
      </dsp:nvSpPr>
      <dsp:spPr>
        <a:xfrm>
          <a:off x="5371051" y="870360"/>
          <a:ext cx="1740465" cy="876094"/>
        </a:xfrm>
        <a:prstGeom prst="roundRect">
          <a:avLst>
            <a:gd name="adj" fmla="val 10000"/>
          </a:avLst>
        </a:prstGeom>
        <a:solidFill>
          <a:prstClr val="white">
            <a:alpha val="90000"/>
            <a:hueOff val="0"/>
            <a:satOff val="0"/>
            <a:lumOff val="0"/>
            <a:alphaOff val="0"/>
          </a:prst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b="1" kern="1200" dirty="0"/>
            <a:t>وضع الميزانية</a:t>
          </a:r>
          <a:endParaRPr lang="en-US" sz="2400" kern="1200" dirty="0"/>
        </a:p>
      </dsp:txBody>
      <dsp:txXfrm>
        <a:off x="5396711" y="896020"/>
        <a:ext cx="1689145" cy="824774"/>
      </dsp:txXfrm>
    </dsp:sp>
    <dsp:sp modelId="{CFABAF43-2241-4E18-893B-06FB322658A1}">
      <dsp:nvSpPr>
        <dsp:cNvPr id="0" name=""/>
        <dsp:cNvSpPr/>
      </dsp:nvSpPr>
      <dsp:spPr>
        <a:xfrm rot="10800000">
          <a:off x="4053562" y="553463"/>
          <a:ext cx="1277696" cy="1263293"/>
        </a:xfrm>
        <a:prstGeom prst="chevron">
          <a:avLst>
            <a:gd name="adj" fmla="val 4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27A2145-C4F2-4200-B15E-37BCDB135039}">
      <dsp:nvSpPr>
        <dsp:cNvPr id="0" name=""/>
        <dsp:cNvSpPr/>
      </dsp:nvSpPr>
      <dsp:spPr>
        <a:xfrm>
          <a:off x="3584157" y="870360"/>
          <a:ext cx="1740465" cy="876094"/>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b="1" kern="1200" dirty="0"/>
            <a:t>اختيار فريق</a:t>
          </a:r>
          <a:r>
            <a:rPr lang="ar-EG" sz="2400" b="1" kern="1200" dirty="0"/>
            <a:t> العمل</a:t>
          </a:r>
          <a:endParaRPr lang="en-US" sz="2400" kern="1200" dirty="0"/>
        </a:p>
      </dsp:txBody>
      <dsp:txXfrm>
        <a:off x="3609817" y="896020"/>
        <a:ext cx="1689145" cy="824774"/>
      </dsp:txXfrm>
    </dsp:sp>
    <dsp:sp modelId="{99952A8A-214A-4AEE-8CEE-21ED78DD1485}">
      <dsp:nvSpPr>
        <dsp:cNvPr id="0" name=""/>
        <dsp:cNvSpPr/>
      </dsp:nvSpPr>
      <dsp:spPr>
        <a:xfrm rot="10800000">
          <a:off x="2266709" y="553463"/>
          <a:ext cx="1277696" cy="1263293"/>
        </a:xfrm>
        <a:prstGeom prst="chevron">
          <a:avLst>
            <a:gd name="adj" fmla="val 4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25112A7-5386-4E69-BA8A-0DE19DD22B75}">
      <dsp:nvSpPr>
        <dsp:cNvPr id="0" name=""/>
        <dsp:cNvSpPr/>
      </dsp:nvSpPr>
      <dsp:spPr>
        <a:xfrm>
          <a:off x="1793982" y="870360"/>
          <a:ext cx="1740465" cy="876094"/>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b="1" kern="1200" dirty="0"/>
            <a:t>تحديد مواقع التصوير</a:t>
          </a:r>
          <a:endParaRPr lang="en-US" sz="2400" b="1" kern="1200" dirty="0"/>
        </a:p>
      </dsp:txBody>
      <dsp:txXfrm>
        <a:off x="1819642" y="896020"/>
        <a:ext cx="1689145" cy="824774"/>
      </dsp:txXfrm>
    </dsp:sp>
    <dsp:sp modelId="{8E321363-F119-4169-BF73-63260C2C47A6}">
      <dsp:nvSpPr>
        <dsp:cNvPr id="0" name=""/>
        <dsp:cNvSpPr/>
      </dsp:nvSpPr>
      <dsp:spPr>
        <a:xfrm rot="10800000">
          <a:off x="476535" y="553463"/>
          <a:ext cx="1277696" cy="1263293"/>
        </a:xfrm>
        <a:prstGeom prst="chevron">
          <a:avLst>
            <a:gd name="adj" fmla="val 4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E51C8A2-AD0F-459E-9D90-014EC8668BFD}">
      <dsp:nvSpPr>
        <dsp:cNvPr id="0" name=""/>
        <dsp:cNvSpPr/>
      </dsp:nvSpPr>
      <dsp:spPr>
        <a:xfrm>
          <a:off x="3807" y="870360"/>
          <a:ext cx="1740465" cy="876094"/>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ar-SA" sz="2400" b="1" kern="1200" dirty="0"/>
            <a:t>وضع الجدول الزمني</a:t>
          </a:r>
          <a:endParaRPr lang="en-US" sz="2400" b="1" kern="1200" dirty="0"/>
        </a:p>
      </dsp:txBody>
      <dsp:txXfrm>
        <a:off x="29467" y="896020"/>
        <a:ext cx="1689145" cy="824774"/>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6649102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1B0A2-7CAA-64E2-CF54-4FCEE07EC7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918E68-B0C0-66EE-7726-6CBC4BBF62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3B9EDE-A0FB-1035-1E40-F496C55743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6E2485-FDC3-2466-4FF1-D50BB0A15EE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9764619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EAD92-E8A2-AFD6-07A6-F639A95FC3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5F4D57-FF72-504C-0185-2D7677DB5A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E5F66C-6E8C-1A96-F635-AC41695750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32D419-1148-65F0-26F1-D8090155126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343140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AF2F7-C933-03DC-4A78-332A15859D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21E1A1-3A3E-DF4D-759E-765AFC9272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74AEC9-8B7B-DF21-BE43-E90430DE2E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4CD7B9-5FF1-98AD-B6D9-A2FE5E37B5F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39584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2.JP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7/06/relationships/model3d" Target="../media/model3d1.glb"/><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17/06/relationships/model3d" Target="../media/model3d4.glb"/><Relationship Id="rId3" Type="http://schemas.openxmlformats.org/officeDocument/2006/relationships/image" Target="../media/image2.JPG"/><Relationship Id="rId7" Type="http://schemas.openxmlformats.org/officeDocument/2006/relationships/diagramColors" Target="../diagrams/colors1.xml"/><Relationship Id="rId12" Type="http://schemas.openxmlformats.org/officeDocument/2006/relationships/image" Target="../media/image12.png"/><Relationship Id="rId2" Type="http://schemas.openxmlformats.org/officeDocument/2006/relationships/slideLayout" Target="../slideLayouts/slideLayout14.xml"/><Relationship Id="rId16" Type="http://schemas.openxmlformats.org/officeDocument/2006/relationships/image" Target="../media/image14.png"/><Relationship Id="rId1" Type="http://schemas.openxmlformats.org/officeDocument/2006/relationships/themeOverride" Target="../theme/themeOverride4.xml"/><Relationship Id="rId6" Type="http://schemas.openxmlformats.org/officeDocument/2006/relationships/diagramQuickStyle" Target="../diagrams/quickStyle1.xml"/><Relationship Id="rId11" Type="http://schemas.microsoft.com/office/2017/06/relationships/model3d" Target="../media/model3d3.glb"/><Relationship Id="rId5" Type="http://schemas.openxmlformats.org/officeDocument/2006/relationships/diagramLayout" Target="../diagrams/layout1.xml"/><Relationship Id="rId15" Type="http://schemas.microsoft.com/office/2017/06/relationships/model3d" Target="../media/model3d5.glb"/><Relationship Id="rId10" Type="http://schemas.openxmlformats.org/officeDocument/2006/relationships/image" Target="../media/image11.png"/><Relationship Id="rId4" Type="http://schemas.openxmlformats.org/officeDocument/2006/relationships/diagramData" Target="../diagrams/data1.xml"/><Relationship Id="rId9" Type="http://schemas.microsoft.com/office/2017/06/relationships/model3d" Target="../media/model3d2.glb"/><Relationship Id="rId14"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G"/><Relationship Id="rId7" Type="http://schemas.openxmlformats.org/officeDocument/2006/relationships/diagramColors" Target="../diagrams/colors2.xml"/><Relationship Id="rId2" Type="http://schemas.openxmlformats.org/officeDocument/2006/relationships/slideLayout" Target="../slideLayouts/slideLayout14.xml"/><Relationship Id="rId1" Type="http://schemas.openxmlformats.org/officeDocument/2006/relationships/themeOverride" Target="../theme/themeOverride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16.png"/><Relationship Id="rId2" Type="http://schemas.openxmlformats.org/officeDocument/2006/relationships/slideLayout" Target="../slideLayouts/slideLayout14.xml"/><Relationship Id="rId1" Type="http://schemas.openxmlformats.org/officeDocument/2006/relationships/themeOverride" Target="../theme/themeOverride6.xml"/><Relationship Id="rId6" Type="http://schemas.openxmlformats.org/officeDocument/2006/relationships/image" Target="../media/image15.png"/><Relationship Id="rId5" Type="http://schemas.openxmlformats.org/officeDocument/2006/relationships/hyperlink" Target="https://trends.google.com/" TargetMode="External"/><Relationship Id="rId4" Type="http://schemas.openxmlformats.org/officeDocument/2006/relationships/hyperlink" Target="https://studio.youtube.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7.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8.xml"/><Relationship Id="rId5" Type="http://schemas.openxmlformats.org/officeDocument/2006/relationships/hyperlink" Target="https://reutersinstitute.politics.ox.ac.uk/" TargetMode="Externa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9.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0.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1.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2.xml"/><Relationship Id="rId5" Type="http://schemas.openxmlformats.org/officeDocument/2006/relationships/image" Target="../media/image22.png"/><Relationship Id="rId4" Type="http://schemas.openxmlformats.org/officeDocument/2006/relationships/hyperlink" Target="https://www.youtube.com/watch?v=C2Kt0yKm0kg&amp;list=PLRCzrSHS5u_El_AeD1fhnDGx7gb6zOBNk&amp;index=54"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3.xml"/><Relationship Id="rId5" Type="http://schemas.openxmlformats.org/officeDocument/2006/relationships/image" Target="../media/image23.png"/><Relationship Id="rId4" Type="http://schemas.openxmlformats.org/officeDocument/2006/relationships/hyperlink" Target="https://www.youtube.com/watch?v=oHezCW1pL7U&amp;t=2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4.xml"/><Relationship Id="rId5" Type="http://schemas.openxmlformats.org/officeDocument/2006/relationships/image" Target="../media/image24.png"/><Relationship Id="rId4" Type="http://schemas.openxmlformats.org/officeDocument/2006/relationships/hyperlink" Target="https://www.youtube.com/watch?v=7iI1qzUhTa8"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5.xml"/><Relationship Id="rId5" Type="http://schemas.openxmlformats.org/officeDocument/2006/relationships/image" Target="../media/image26.jpe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hemeOverride" Target="../theme/themeOverride16.xml"/><Relationship Id="rId5" Type="http://schemas.openxmlformats.org/officeDocument/2006/relationships/image" Target="../media/image27.jpeg"/><Relationship Id="rId4" Type="http://schemas.openxmlformats.org/officeDocument/2006/relationships/image" Target="../media/image2.JP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hemeOverride" Target="../theme/themeOverride17.xml"/><Relationship Id="rId6" Type="http://schemas.openxmlformats.org/officeDocument/2006/relationships/image" Target="../media/image28.jpeg"/><Relationship Id="rId5" Type="http://schemas.openxmlformats.org/officeDocument/2006/relationships/hyperlink" Target="https://www.facebook.com/share/p/171wHqgwYR/?mibextid=wwXIfr" TargetMode="External"/><Relationship Id="rId4" Type="http://schemas.openxmlformats.org/officeDocument/2006/relationships/image" Target="../media/image2.JP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hemeOverride" Target="../theme/themeOverride18.xml"/><Relationship Id="rId6" Type="http://schemas.openxmlformats.org/officeDocument/2006/relationships/image" Target="../media/image29.png"/><Relationship Id="rId5" Type="http://schemas.openxmlformats.org/officeDocument/2006/relationships/hyperlink" Target="https://shaimaaafifi.net/%D9%83%D9%8A%D9%81%D9%8A%D8%A9-%D9%83%D8%AA%D8%A7%D8%A8%D8%A9-%D8%B3%D9%83%D8%B1%D8%A8%D8%AA/" TargetMode="External"/><Relationship Id="rId4" Type="http://schemas.openxmlformats.org/officeDocument/2006/relationships/image" Target="../media/image2.JP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19.xml"/><Relationship Id="rId6" Type="http://schemas.openxmlformats.org/officeDocument/2006/relationships/hyperlink" Target="https://shaimaaafifi.net/%D9%83%D9%8A%D9%81%D9%8A%D8%A9-%D9%83%D8%AA%D8%A7%D8%A8%D8%A9-%D8%B3%D9%83%D8%B1%D8%A8%D8%AA/" TargetMode="External"/><Relationship Id="rId5" Type="http://schemas.openxmlformats.org/officeDocument/2006/relationships/image" Target="../media/image30.png"/><Relationship Id="rId4" Type="http://schemas.openxmlformats.org/officeDocument/2006/relationships/image" Target="../media/image2.JPG"/></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0.xml"/><Relationship Id="rId5" Type="http://schemas.openxmlformats.org/officeDocument/2006/relationships/image" Target="../media/image31.png"/><Relationship Id="rId4" Type="http://schemas.openxmlformats.org/officeDocument/2006/relationships/hyperlink" Target="https://newsroom.ap.org/"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1.xml"/><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2.xml"/><Relationship Id="rId5" Type="http://schemas.openxmlformats.org/officeDocument/2006/relationships/image" Target="../media/image33.png"/><Relationship Id="rId4" Type="http://schemas.openxmlformats.org/officeDocument/2006/relationships/hyperlink" Target="https://analytics.google.com/analytics/web/provision/#/provision"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3.xml"/><Relationship Id="rId4" Type="http://schemas.openxmlformats.org/officeDocument/2006/relationships/image" Target="../media/image34.jpeg"/></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hyperlink" Target="https://www.youtube.com/watch?v=_fW7hHXSyJM" TargetMode="External"/><Relationship Id="rId2" Type="http://schemas.openxmlformats.org/officeDocument/2006/relationships/slideLayout" Target="../slideLayouts/slideLayout14.xml"/><Relationship Id="rId1" Type="http://schemas.openxmlformats.org/officeDocument/2006/relationships/themeOverride" Target="../theme/themeOverride24.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5.xml"/><Relationship Id="rId5" Type="http://schemas.openxmlformats.org/officeDocument/2006/relationships/hyperlink" Target="https://www.youtube.com/@3shwa2yatTV" TargetMode="External"/><Relationship Id="rId4" Type="http://schemas.openxmlformats.org/officeDocument/2006/relationships/image" Target="../media/image38.png"/></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6.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7.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8.xml"/><Relationship Id="rId5" Type="http://schemas.openxmlformats.org/officeDocument/2006/relationships/image" Target="../media/image41.png"/><Relationship Id="rId4" Type="http://schemas.openxmlformats.org/officeDocument/2006/relationships/hyperlink" Target="https://www.youtube.com/watch?v=rwn6Th9u2O8"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hyperlink" Target="https://www.youtube.com/watch?v=3bqjfXvvOhU" TargetMode="External"/><Relationship Id="rId2" Type="http://schemas.openxmlformats.org/officeDocument/2006/relationships/slideLayout" Target="../slideLayouts/slideLayout14.xml"/><Relationship Id="rId1" Type="http://schemas.openxmlformats.org/officeDocument/2006/relationships/themeOverride" Target="../theme/themeOverride29.xml"/><Relationship Id="rId6" Type="http://schemas.openxmlformats.org/officeDocument/2006/relationships/image" Target="../media/image42.png"/><Relationship Id="rId5" Type="http://schemas.openxmlformats.org/officeDocument/2006/relationships/hyperlink" Target="https://www.pexels.com/" TargetMode="External"/><Relationship Id="rId4" Type="http://schemas.openxmlformats.org/officeDocument/2006/relationships/hyperlink" Target="https://earth.google.com/studio/"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0.xml"/><Relationship Id="rId4" Type="http://schemas.openxmlformats.org/officeDocument/2006/relationships/image" Target="../media/image43.png"/></Relationships>
</file>

<file path=ppt/slides/_rels/slide3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1.xml"/><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2.xml"/><Relationship Id="rId4" Type="http://schemas.openxmlformats.org/officeDocument/2006/relationships/image" Target="../media/image6.jpe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hyperlink" Target="https://doi.org/10.4324/9780080505121" TargetMode="External"/><Relationship Id="rId2" Type="http://schemas.openxmlformats.org/officeDocument/2006/relationships/slideLayout" Target="../slideLayouts/slideLayout14.xml"/><Relationship Id="rId1" Type="http://schemas.openxmlformats.org/officeDocument/2006/relationships/themeOverride" Target="../theme/themeOverride33.xml"/><Relationship Id="rId6" Type="http://schemas.openxmlformats.org/officeDocument/2006/relationships/hyperlink" Target="https://doi.org/10.2307/3204537" TargetMode="External"/><Relationship Id="rId5" Type="http://schemas.openxmlformats.org/officeDocument/2006/relationships/hyperlink" Target="https://journals.sagepub.com/doi/10.1177/0263276413482382" TargetMode="External"/><Relationship Id="rId4" Type="http://schemas.openxmlformats.org/officeDocument/2006/relationships/hyperlink" Target="https://digiday.com/media/inside-bbcs-visual-journalism-unit/"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4.xml"/><Relationship Id="rId5" Type="http://schemas.openxmlformats.org/officeDocument/2006/relationships/hyperlink" Target="https://doi.org/10.31866/2617-2674.7.1.2024.302766" TargetMode="External"/><Relationship Id="rId4" Type="http://schemas.openxmlformats.org/officeDocument/2006/relationships/hyperlink" Target="https://doi.org/10.4324/9780429027581"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2.xml"/><Relationship Id="rId5" Type="http://schemas.openxmlformats.org/officeDocument/2006/relationships/image" Target="../media/image48.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644532"/>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8616" y="5651859"/>
            <a:ext cx="4516671" cy="53599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t>إعداد المُحتوى التلفزيوني للجُمهور</a:t>
            </a:r>
            <a:r>
              <a:rPr lang="ar-EG" sz="2400" b="1" dirty="0"/>
              <a:t> </a:t>
            </a:r>
            <a:r>
              <a:rPr lang="ar-SA" sz="2400" b="1" dirty="0"/>
              <a:t>الرقم</a:t>
            </a:r>
            <a:r>
              <a:rPr lang="ar-EG" sz="2400" b="1" dirty="0"/>
              <a:t>ي</a:t>
            </a:r>
            <a:endParaRPr lang="en-US" sz="3200" b="1" dirty="0">
              <a:solidFill>
                <a:schemeClr val="bg1"/>
              </a:solidFill>
              <a:latin typeface="Alexandria" charset="0"/>
              <a:cs typeface="Alexandria" charset="0"/>
            </a:endParaRPr>
          </a:p>
        </p:txBody>
      </p:sp>
      <p:sp>
        <p:nvSpPr>
          <p:cNvPr id="46" name="TextBox 45"/>
          <p:cNvSpPr txBox="1"/>
          <p:nvPr/>
        </p:nvSpPr>
        <p:spPr>
          <a:xfrm>
            <a:off x="1437370" y="4895367"/>
            <a:ext cx="1260281"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DGM 414</a:t>
            </a:r>
            <a:endParaRPr lang="en-US" sz="2000" b="1" dirty="0">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120755" y="2834740"/>
            <a:ext cx="2801921" cy="584775"/>
          </a:xfrm>
          <a:prstGeom prst="rect">
            <a:avLst/>
          </a:prstGeom>
          <a:noFill/>
        </p:spPr>
        <p:txBody>
          <a:bodyPr wrap="none" rtlCol="0">
            <a:spAutoFit/>
          </a:bodyPr>
          <a:lstStyle/>
          <a:p>
            <a:r>
              <a:rPr lang="en-US" sz="3200" b="1" dirty="0">
                <a:latin typeface="Times New Roman" panose="02020603050405020304" pitchFamily="18" charset="0"/>
                <a:cs typeface="Times New Roman" panose="02020603050405020304" pitchFamily="18" charset="0"/>
              </a:rPr>
              <a:t>TV Production</a:t>
            </a:r>
          </a:p>
        </p:txBody>
      </p:sp>
      <p:sp>
        <p:nvSpPr>
          <p:cNvPr id="2" name="TextBox 1">
            <a:extLst>
              <a:ext uri="{FF2B5EF4-FFF2-40B4-BE49-F238E27FC236}">
                <a16:creationId xmlns:a16="http://schemas.microsoft.com/office/drawing/2014/main" id="{F3709298-8B98-8FAF-83F5-E566848C865E}"/>
              </a:ext>
            </a:extLst>
          </p:cNvPr>
          <p:cNvSpPr txBox="1"/>
          <p:nvPr/>
        </p:nvSpPr>
        <p:spPr>
          <a:xfrm>
            <a:off x="812032" y="2065299"/>
            <a:ext cx="3344184" cy="769441"/>
          </a:xfrm>
          <a:prstGeom prst="rect">
            <a:avLst/>
          </a:prstGeom>
          <a:noFill/>
        </p:spPr>
        <p:txBody>
          <a:bodyPr wrap="none" rtlCol="0">
            <a:spAutoFit/>
          </a:bodyPr>
          <a:lstStyle/>
          <a:p>
            <a:pPr algn="ctr"/>
            <a:r>
              <a:rPr lang="ar-SA" sz="4400" b="1" dirty="0">
                <a:solidFill>
                  <a:srgbClr val="00B0F0"/>
                </a:solidFill>
                <a:effectLst>
                  <a:outerShdw blurRad="38100" dist="38100" dir="2700000" algn="tl">
                    <a:srgbClr val="000000">
                      <a:alpha val="43137"/>
                    </a:srgbClr>
                  </a:outerShdw>
                </a:effectLst>
                <a:latin typeface="Alexandria" charset="0"/>
                <a:cs typeface="Alexandria" charset="0"/>
              </a:rPr>
              <a:t>الإنتاج التلفزيوني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26A1DCCA-4AEC-1F54-7B63-495B89275D14}"/>
              </a:ext>
            </a:extLst>
          </p:cNvPr>
          <p:cNvSpPr txBox="1"/>
          <p:nvPr/>
        </p:nvSpPr>
        <p:spPr>
          <a:xfrm>
            <a:off x="-38286" y="6275657"/>
            <a:ext cx="3758990"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طل</a:t>
            </a:r>
            <a:r>
              <a:rPr lang="ar-EG" dirty="0">
                <a:solidFill>
                  <a:srgbClr val="2E3957"/>
                </a:solidFill>
                <a:latin typeface="Alexandria"/>
                <a:cs typeface="+mj-cs"/>
              </a:rPr>
              <a:t>ُ</a:t>
            </a:r>
            <a:r>
              <a:rPr lang="ar-SA" dirty="0">
                <a:solidFill>
                  <a:srgbClr val="2E3957"/>
                </a:solidFill>
                <a:latin typeface="Alexandria"/>
                <a:cs typeface="+mj-cs"/>
              </a:rPr>
              <a:t>اب الإعلام</a:t>
            </a:r>
            <a:r>
              <a:rPr lang="ar-EG" dirty="0">
                <a:solidFill>
                  <a:srgbClr val="2E3957"/>
                </a:solidFill>
                <a:latin typeface="Alexandria"/>
                <a:cs typeface="+mj-cs"/>
              </a:rPr>
              <a:t> الرقمي</a:t>
            </a:r>
          </a:p>
        </p:txBody>
      </p:sp>
      <p:sp>
        <p:nvSpPr>
          <p:cNvPr id="7" name="TextBox 6">
            <a:extLst>
              <a:ext uri="{FF2B5EF4-FFF2-40B4-BE49-F238E27FC236}">
                <a16:creationId xmlns:a16="http://schemas.microsoft.com/office/drawing/2014/main" id="{DD25FC66-187D-BB6D-B6DA-4255C1341C17}"/>
              </a:ext>
            </a:extLst>
          </p:cNvPr>
          <p:cNvSpPr txBox="1"/>
          <p:nvPr/>
        </p:nvSpPr>
        <p:spPr>
          <a:xfrm>
            <a:off x="1403102" y="5283733"/>
            <a:ext cx="1292341"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cs typeface="+mj-cs"/>
              </a:rPr>
              <a:t>المُحاضرة الثانية</a:t>
            </a:r>
            <a:endParaRPr lang="en-US" sz="1600" dirty="0">
              <a:effectLst>
                <a:outerShdw blurRad="38100" dist="38100" dir="2700000" algn="tl">
                  <a:srgbClr val="000000">
                    <a:alpha val="43137"/>
                  </a:srgbClr>
                </a:outerShdw>
              </a:effectLst>
              <a:latin typeface="Alexandria" charset="0"/>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10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3"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E03C1-32F4-6E05-BD3A-75F3857857F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C5C958C-E1FB-0CBB-B4EC-2E18F2A8A675}"/>
              </a:ext>
            </a:extLst>
          </p:cNvPr>
          <p:cNvSpPr txBox="1"/>
          <p:nvPr/>
        </p:nvSpPr>
        <p:spPr>
          <a:xfrm>
            <a:off x="3668917" y="2251184"/>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BB3B5A3B-8212-BC93-329C-251E5FA3059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421804BE-B612-B988-702C-8B070F108337}"/>
                  </a:ext>
                </a:extLst>
              </p:cNvPr>
              <p:cNvGraphicFramePr>
                <a:graphicFrameLocks noChangeAspect="1"/>
              </p:cNvGraphicFramePr>
              <p:nvPr>
                <p:extLst>
                  <p:ext uri="{D42A27DB-BD31-4B8C-83A1-F6EECF244321}">
                    <p14:modId xmlns:p14="http://schemas.microsoft.com/office/powerpoint/2010/main" val="706018708"/>
                  </p:ext>
                </p:extLst>
              </p:nvPr>
            </p:nvGraphicFramePr>
            <p:xfrm>
              <a:off x="1082832" y="988246"/>
              <a:ext cx="3662538" cy="4504295"/>
            </p:xfrm>
            <a:graphic>
              <a:graphicData uri="http://schemas.microsoft.com/office/drawing/2017/model3d">
                <am3d:model3d r:embed="rId2">
                  <am3d:spPr>
                    <a:xfrm>
                      <a:off x="0" y="0"/>
                      <a:ext cx="3662538" cy="4504295"/>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3"/>
                  </am3d:raster>
                  <am3d:objViewport viewportSz="50057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421804BE-B612-B988-702C-8B070F108337}"/>
                  </a:ext>
                </a:extLst>
              </p:cNvPr>
              <p:cNvPicPr>
                <a:picLocks noGrp="1" noRot="1" noChangeAspect="1" noMove="1" noResize="1" noEditPoints="1" noAdjustHandles="1" noChangeArrowheads="1" noChangeShapeType="1" noCrop="1"/>
              </p:cNvPicPr>
              <p:nvPr/>
            </p:nvPicPr>
            <p:blipFill>
              <a:blip r:embed="rId3"/>
              <a:stretch>
                <a:fillRect/>
              </a:stretch>
            </p:blipFill>
            <p:spPr>
              <a:xfrm>
                <a:off x="1082832" y="988246"/>
                <a:ext cx="3662538" cy="4504295"/>
              </a:xfrm>
              <a:prstGeom prst="rect">
                <a:avLst/>
              </a:prstGeom>
            </p:spPr>
          </p:pic>
        </mc:Fallback>
      </mc:AlternateContent>
      <p:sp>
        <p:nvSpPr>
          <p:cNvPr id="3" name="TextBox 2">
            <a:extLst>
              <a:ext uri="{FF2B5EF4-FFF2-40B4-BE49-F238E27FC236}">
                <a16:creationId xmlns:a16="http://schemas.microsoft.com/office/drawing/2014/main" id="{238E3774-F7D6-EDD1-AF48-DC5171000AA7}"/>
              </a:ext>
            </a:extLst>
          </p:cNvPr>
          <p:cNvSpPr txBox="1"/>
          <p:nvPr/>
        </p:nvSpPr>
        <p:spPr>
          <a:xfrm>
            <a:off x="6719921" y="3203272"/>
            <a:ext cx="4015135" cy="1200329"/>
          </a:xfrm>
          <a:prstGeom prst="rect">
            <a:avLst/>
          </a:prstGeom>
          <a:noFill/>
        </p:spPr>
        <p:txBody>
          <a:bodyPr wrap="square" rtlCol="0">
            <a:spAutoFit/>
          </a:bodyPr>
          <a:lstStyle/>
          <a:p>
            <a:pPr marL="457200" indent="-457200" algn="just" rtl="1">
              <a:buFont typeface="+mj-lt"/>
              <a:buAutoNum type="arabicPeriod"/>
            </a:pPr>
            <a:r>
              <a:rPr lang="ar-EG" sz="2400" b="1" dirty="0">
                <a:solidFill>
                  <a:srgbClr val="2E3957"/>
                </a:solidFill>
                <a:latin typeface="Alexandria"/>
                <a:cs typeface="+mj-cs"/>
              </a:rPr>
              <a:t>ما هو الإعلام الرقمي؟</a:t>
            </a:r>
          </a:p>
          <a:p>
            <a:pPr marL="457200" indent="-457200" algn="just" rtl="1">
              <a:buFont typeface="+mj-lt"/>
              <a:buAutoNum type="arabicPeriod"/>
            </a:pPr>
            <a:r>
              <a:rPr lang="ar-EG" sz="2400" b="1" dirty="0">
                <a:solidFill>
                  <a:srgbClr val="2E3957"/>
                </a:solidFill>
                <a:latin typeface="Alexandria"/>
                <a:cs typeface="+mj-cs"/>
              </a:rPr>
              <a:t>تأثيره على الصناعة التلفزيونية.</a:t>
            </a:r>
          </a:p>
          <a:p>
            <a:pPr marL="457200" indent="-457200" algn="just" rtl="1">
              <a:buFont typeface="+mj-lt"/>
              <a:buAutoNum type="arabicPeriod"/>
            </a:pPr>
            <a:r>
              <a:rPr lang="ar-EG" sz="2400" b="1" dirty="0">
                <a:solidFill>
                  <a:srgbClr val="2E3957"/>
                </a:solidFill>
                <a:latin typeface="Alexandria"/>
                <a:cs typeface="+mj-cs"/>
              </a:rPr>
              <a:t>التحولات في أنماط المُشاهدة.</a:t>
            </a:r>
          </a:p>
        </p:txBody>
      </p:sp>
    </p:spTree>
    <p:extLst>
      <p:ext uri="{BB962C8B-B14F-4D97-AF65-F5344CB8AC3E}">
        <p14:creationId xmlns:p14="http://schemas.microsoft.com/office/powerpoint/2010/main" val="176983110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8" name="TextBox 7">
            <a:extLst>
              <a:ext uri="{FF2B5EF4-FFF2-40B4-BE49-F238E27FC236}">
                <a16:creationId xmlns:a16="http://schemas.microsoft.com/office/drawing/2014/main" id="{39872AC9-0280-78B2-70E9-9CC01B505468}"/>
              </a:ext>
            </a:extLst>
          </p:cNvPr>
          <p:cNvSpPr txBox="1"/>
          <p:nvPr/>
        </p:nvSpPr>
        <p:spPr>
          <a:xfrm>
            <a:off x="3345602" y="2264789"/>
            <a:ext cx="7653343" cy="584775"/>
          </a:xfrm>
          <a:prstGeom prst="rect">
            <a:avLst/>
          </a:prstGeom>
          <a:noFill/>
        </p:spPr>
        <p:txBody>
          <a:bodyPr wrap="square" rtlCol="0">
            <a:spAutoFit/>
          </a:bodyPr>
          <a:lstStyle/>
          <a:p>
            <a:pPr algn="just" rtl="1"/>
            <a:r>
              <a:rPr lang="ar-SA" sz="3200" b="1" u="sng" dirty="0">
                <a:solidFill>
                  <a:schemeClr val="accent5">
                    <a:lumMod val="75000"/>
                  </a:schemeClr>
                </a:solidFill>
                <a:effectLst>
                  <a:outerShdw blurRad="38100" dist="38100" dir="2700000" algn="tl">
                    <a:srgbClr val="000000">
                      <a:alpha val="43137"/>
                    </a:srgbClr>
                  </a:outerShdw>
                </a:effectLst>
                <a:latin typeface="Alexandria"/>
                <a:cs typeface="+mj-cs"/>
              </a:rPr>
              <a:t>إعداد المُحتوى التلفزيوني للجُمهور</a:t>
            </a:r>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 </a:t>
            </a:r>
            <a:r>
              <a:rPr lang="ar-SA" sz="3200" b="1" u="sng" dirty="0">
                <a:solidFill>
                  <a:schemeClr val="accent5">
                    <a:lumMod val="75000"/>
                  </a:schemeClr>
                </a:solidFill>
                <a:effectLst>
                  <a:outerShdw blurRad="38100" dist="38100" dir="2700000" algn="tl">
                    <a:srgbClr val="000000">
                      <a:alpha val="43137"/>
                    </a:srgbClr>
                  </a:outerShdw>
                </a:effectLst>
                <a:latin typeface="Alexandria"/>
                <a:cs typeface="+mj-cs"/>
              </a:rPr>
              <a:t>الرقمي</a:t>
            </a:r>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p:txBody>
      </p:sp>
      <p:sp>
        <p:nvSpPr>
          <p:cNvPr id="9" name="TextBox 8">
            <a:extLst>
              <a:ext uri="{FF2B5EF4-FFF2-40B4-BE49-F238E27FC236}">
                <a16:creationId xmlns:a16="http://schemas.microsoft.com/office/drawing/2014/main" id="{089BC710-3AAE-596A-C8F5-0823083F9CAC}"/>
              </a:ext>
            </a:extLst>
          </p:cNvPr>
          <p:cNvSpPr txBox="1"/>
          <p:nvPr/>
        </p:nvSpPr>
        <p:spPr>
          <a:xfrm>
            <a:off x="5474124" y="3166448"/>
            <a:ext cx="5678240" cy="2308324"/>
          </a:xfrm>
          <a:prstGeom prst="rect">
            <a:avLst/>
          </a:prstGeom>
          <a:noFill/>
        </p:spPr>
        <p:txBody>
          <a:bodyPr wrap="square" rtlCol="0">
            <a:spAutoFit/>
          </a:bodyPr>
          <a:lstStyle/>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إعداد المُحتوى التلفزيوني للجُمهور</a:t>
            </a:r>
            <a:r>
              <a:rPr lang="en-US" sz="2400" b="1" dirty="0">
                <a:solidFill>
                  <a:srgbClr val="2E3957"/>
                </a:solidFill>
                <a:effectLst>
                  <a:outerShdw blurRad="38100" dist="38100" dir="2700000" algn="tl">
                    <a:srgbClr val="000000">
                      <a:alpha val="43137"/>
                    </a:srgbClr>
                  </a:outerShdw>
                </a:effectLst>
                <a:latin typeface="Alexandria"/>
                <a:cs typeface="+mj-cs"/>
              </a:rPr>
              <a:t> </a:t>
            </a:r>
            <a:r>
              <a:rPr lang="ar-EG" sz="2400" b="1" dirty="0">
                <a:solidFill>
                  <a:srgbClr val="2E3957"/>
                </a:solidFill>
                <a:effectLst>
                  <a:outerShdw blurRad="38100" dist="38100" dir="2700000" algn="tl">
                    <a:srgbClr val="000000">
                      <a:alpha val="43137"/>
                    </a:srgbClr>
                  </a:outerShdw>
                </a:effectLst>
                <a:latin typeface="Alexandria"/>
                <a:cs typeface="+mj-cs"/>
              </a:rPr>
              <a:t>الرقمي:</a:t>
            </a:r>
          </a:p>
          <a:p>
            <a:pPr marL="342900" indent="-342900" algn="just" rtl="1">
              <a:buFont typeface="Arial" panose="020B0604020202020204" pitchFamily="34" charset="0"/>
              <a:buChar char="•"/>
            </a:pPr>
            <a:r>
              <a:rPr lang="ar-EG" sz="2400" b="1" dirty="0">
                <a:solidFill>
                  <a:srgbClr val="2E3957"/>
                </a:solidFill>
                <a:latin typeface="Alexandria"/>
                <a:cs typeface="+mj-cs"/>
              </a:rPr>
              <a:t>ما هي المُكونات الأساسية لعملية الإنتاج التلفزيوني؟</a:t>
            </a:r>
          </a:p>
          <a:p>
            <a:pPr marL="342900" indent="-342900" algn="just" rtl="1">
              <a:buFont typeface="Courier New" panose="02070309020205020404" pitchFamily="49" charset="0"/>
              <a:buChar char="o"/>
            </a:pPr>
            <a:r>
              <a:rPr lang="ar-SA" sz="2000" b="1" dirty="0">
                <a:solidFill>
                  <a:srgbClr val="2E3957"/>
                </a:solidFill>
                <a:latin typeface="Alexandria"/>
                <a:cs typeface="+mj-cs"/>
              </a:rPr>
              <a:t>مرحلة </a:t>
            </a:r>
            <a:r>
              <a:rPr lang="ar-EG" sz="2000" b="1" dirty="0">
                <a:solidFill>
                  <a:srgbClr val="2E3957"/>
                </a:solidFill>
                <a:latin typeface="Alexandria"/>
                <a:cs typeface="+mj-cs"/>
              </a:rPr>
              <a:t>ما قبل الإنتاج.</a:t>
            </a:r>
          </a:p>
          <a:p>
            <a:pPr marL="342900" indent="-342900" algn="just" rtl="1">
              <a:buFont typeface="Arial" panose="020B0604020202020204" pitchFamily="34" charset="0"/>
              <a:buChar char="•"/>
            </a:pPr>
            <a:endParaRPr lang="ar-EG" sz="1200" b="1" dirty="0">
              <a:solidFill>
                <a:srgbClr val="2E3957"/>
              </a:solidFill>
              <a:latin typeface="Alexandria"/>
              <a:cs typeface="+mj-cs"/>
            </a:endParaRPr>
          </a:p>
          <a:p>
            <a:pPr marL="457200" indent="-457200" algn="just" rtl="1">
              <a:buFont typeface="+mj-lt"/>
              <a:buAutoNum type="arabicPeriod" startAt="2"/>
            </a:pPr>
            <a:r>
              <a:rPr lang="ar-EG" sz="2400" b="1" dirty="0">
                <a:solidFill>
                  <a:srgbClr val="2E3957"/>
                </a:solidFill>
                <a:effectLst>
                  <a:outerShdw blurRad="38100" dist="38100" dir="2700000" algn="tl">
                    <a:srgbClr val="000000">
                      <a:alpha val="43137"/>
                    </a:srgbClr>
                  </a:outerShdw>
                </a:effectLst>
                <a:latin typeface="Alexandria"/>
                <a:cs typeface="+mj-cs"/>
              </a:rPr>
              <a:t>الخُلاصة</a:t>
            </a:r>
            <a:r>
              <a:rPr lang="en-US" sz="2400" b="1" dirty="0">
                <a:solidFill>
                  <a:srgbClr val="2E3957"/>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a:p>
            <a:pPr marL="457200" indent="-457200" algn="just" rtl="1">
              <a:buFont typeface="+mj-lt"/>
              <a:buAutoNum type="arabicPeriod" startAt="2"/>
            </a:pPr>
            <a:endParaRPr lang="en-US" sz="1400" b="1" dirty="0">
              <a:solidFill>
                <a:srgbClr val="2E3957"/>
              </a:solidFill>
              <a:effectLst>
                <a:outerShdw blurRad="38100" dist="38100" dir="2700000" algn="tl">
                  <a:srgbClr val="000000">
                    <a:alpha val="43137"/>
                  </a:srgbClr>
                </a:outerShdw>
              </a:effectLst>
              <a:latin typeface="Alexandria"/>
              <a:cs typeface="+mj-cs"/>
            </a:endParaRPr>
          </a:p>
          <a:p>
            <a:pPr marL="457200" indent="-457200" algn="just" rtl="1">
              <a:buFont typeface="+mj-lt"/>
              <a:buAutoNum type="arabicPeriod" startAt="2"/>
            </a:pPr>
            <a:r>
              <a:rPr lang="ar-EG" sz="2400" b="1" dirty="0">
                <a:solidFill>
                  <a:srgbClr val="2E3957"/>
                </a:solidFill>
                <a:effectLst>
                  <a:outerShdw blurRad="38100" dist="38100" dir="2700000" algn="tl">
                    <a:srgbClr val="000000">
                      <a:alpha val="43137"/>
                    </a:srgbClr>
                  </a:outerShdw>
                </a:effectLst>
                <a:latin typeface="Alexandria"/>
                <a:cs typeface="+mj-cs"/>
              </a:rPr>
              <a:t>المَراجِع.</a:t>
            </a:r>
          </a:p>
        </p:txBody>
      </p:sp>
      <p:pic>
        <p:nvPicPr>
          <p:cNvPr id="3" name="Picture 2" descr="A video camera and a computer&#10;&#10;AI-generated content may be incorrect.">
            <a:extLst>
              <a:ext uri="{FF2B5EF4-FFF2-40B4-BE49-F238E27FC236}">
                <a16:creationId xmlns:a16="http://schemas.microsoft.com/office/drawing/2014/main" id="{FF6A3AEC-BFCD-57BF-B5AA-3321FD4AF46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9365" y="2489824"/>
            <a:ext cx="3246912" cy="324691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711585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60983" y="5087474"/>
            <a:ext cx="5426487" cy="553998"/>
          </a:xfrm>
          <a:prstGeom prst="rect">
            <a:avLst/>
          </a:prstGeom>
          <a:noFill/>
        </p:spPr>
        <p:txBody>
          <a:bodyPr wrap="none" rtlCol="0">
            <a:spAutoFit/>
          </a:bodyPr>
          <a:lstStyle/>
          <a:p>
            <a:pPr algn="ctr" rtl="1"/>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mj-cs"/>
              </a:rPr>
              <a:t>إعداد المُحتوى التلفزيوني للجُمهور الرقمي</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5DD65DE-ABDB-7EF0-DCDB-FDAC79113E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F439D08-127F-B166-95BD-281E1263F80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B978F8E8-9EA7-6570-E48B-EA1EAE4430C1}"/>
              </a:ext>
            </a:extLst>
          </p:cNvPr>
          <p:cNvSpPr txBox="1"/>
          <p:nvPr/>
        </p:nvSpPr>
        <p:spPr>
          <a:xfrm>
            <a:off x="5110619" y="1855376"/>
            <a:ext cx="6093173" cy="584775"/>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ar-EG" sz="3200" dirty="0">
                <a:solidFill>
                  <a:schemeClr val="accent5">
                    <a:lumMod val="75000"/>
                  </a:schemeClr>
                </a:solidFill>
                <a:latin typeface="Alexandria" charset="0"/>
              </a:rPr>
              <a:t>إعداد المُحتوى التلفزيوني للجُمهور الرقمي:</a:t>
            </a:r>
          </a:p>
        </p:txBody>
      </p:sp>
      <p:sp>
        <p:nvSpPr>
          <p:cNvPr id="13" name="TextBox 12">
            <a:extLst>
              <a:ext uri="{FF2B5EF4-FFF2-40B4-BE49-F238E27FC236}">
                <a16:creationId xmlns:a16="http://schemas.microsoft.com/office/drawing/2014/main" id="{9634894A-0D87-0DA5-5CE1-AF0ACCEF65D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إعداد المُحتوى التلفزيوني للجُمهور الرقمي</a:t>
            </a:r>
          </a:p>
        </p:txBody>
      </p:sp>
      <p:sp>
        <p:nvSpPr>
          <p:cNvPr id="10" name="TextBox 9">
            <a:extLst>
              <a:ext uri="{FF2B5EF4-FFF2-40B4-BE49-F238E27FC236}">
                <a16:creationId xmlns:a16="http://schemas.microsoft.com/office/drawing/2014/main" id="{B5C7FE28-85F3-C0A2-7403-AED1C980057F}"/>
              </a:ext>
            </a:extLst>
          </p:cNvPr>
          <p:cNvSpPr txBox="1"/>
          <p:nvPr/>
        </p:nvSpPr>
        <p:spPr>
          <a:xfrm>
            <a:off x="4503107" y="2662691"/>
            <a:ext cx="6770675" cy="3170099"/>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العملية الإنتاجية في التلفزيون ليست مُجرد خطوات فنية معزولة، بل هي سلسلة مترابطة من المراحل تبدأ بمرحلة ما قبل الإنتاج (الفكرة والتخطيط)، وتمر بمرحلة الإنتاج (التنفيذ)، ثم المُعالجة في ما بعد الإنتاج، وتنتهي بالتوزيع والعرض.</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هذه المراحل تتطلب تكاملًا بين الجوانب الإبداعية (مثل كتابة السكربت والإخراج والتصميم)، والجوانب التنظيمية (مثل إدارة الفريق والميزانية).</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ولتحقيق هذا التكامُل، يجب الإلمام بالمُكونات الأساسية لعملية الإنتاج التلفزيوني.</a:t>
            </a:r>
          </a:p>
        </p:txBody>
      </p:sp>
      <p:pic>
        <p:nvPicPr>
          <p:cNvPr id="3" name="Picture 2" descr="A diagram of a video content creation&#10;&#10;AI-generated content may be incorrect.">
            <a:extLst>
              <a:ext uri="{FF2B5EF4-FFF2-40B4-BE49-F238E27FC236}">
                <a16:creationId xmlns:a16="http://schemas.microsoft.com/office/drawing/2014/main" id="{C4688F79-737B-96C4-D949-19DB903F1DE9}"/>
              </a:ext>
            </a:extLst>
          </p:cNvPr>
          <p:cNvPicPr>
            <a:picLocks noChangeAspect="1"/>
          </p:cNvPicPr>
          <p:nvPr/>
        </p:nvPicPr>
        <p:blipFill>
          <a:blip r:embed="rId4" cstate="print">
            <a:extLst>
              <a:ext uri="{28A0092B-C50C-407E-A947-70E740481C1C}">
                <a14:useLocalDpi xmlns:a14="http://schemas.microsoft.com/office/drawing/2010/main" val="0"/>
              </a:ext>
            </a:extLst>
          </a:blip>
          <a:srcRect b="22147"/>
          <a:stretch>
            <a:fillRect/>
          </a:stretch>
        </p:blipFill>
        <p:spPr>
          <a:xfrm>
            <a:off x="749982" y="3137545"/>
            <a:ext cx="3499945" cy="181652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4919824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8C54EFA-8826-53DE-AA48-B116F6705A7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1DC96BD-6120-EFB7-82F4-759826A8EBF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E2B5F151-3813-C9F5-0EF0-06847576705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cs typeface="+mj-cs"/>
              </a:rPr>
              <a:t>1. إعداد المُحتوى التلفزيوني للجُمهور الرقمي</a:t>
            </a:r>
          </a:p>
        </p:txBody>
      </p:sp>
      <p:sp>
        <p:nvSpPr>
          <p:cNvPr id="10" name="TextBox 9">
            <a:extLst>
              <a:ext uri="{FF2B5EF4-FFF2-40B4-BE49-F238E27FC236}">
                <a16:creationId xmlns:a16="http://schemas.microsoft.com/office/drawing/2014/main" id="{8C701AFA-7B2C-6E4F-A838-6899806F3558}"/>
              </a:ext>
            </a:extLst>
          </p:cNvPr>
          <p:cNvSpPr txBox="1"/>
          <p:nvPr/>
        </p:nvSpPr>
        <p:spPr>
          <a:xfrm>
            <a:off x="5302290" y="3084292"/>
            <a:ext cx="5775108" cy="2246769"/>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لم تًعُد العملية الإنتاجية في التلفزيون أو الإعلام المرئي الرقمي مُجرد عملية خطية أو اتصال من جانب واحد يمر بعدد من المراحل التقليدية كما كانت في التلفزيون التقليدي.</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 بل أصبحت شبكة مُترابطة من المراحل التي يتداخل فيها الإبداع البشري مع الأدوات الرقمية، وأيضًا يُشارك فيها الجُمهور من خلال تفاعلاته وبياناته.</a:t>
            </a:r>
          </a:p>
        </p:txBody>
      </p:sp>
      <p:sp>
        <p:nvSpPr>
          <p:cNvPr id="2" name="TextBox 1">
            <a:extLst>
              <a:ext uri="{FF2B5EF4-FFF2-40B4-BE49-F238E27FC236}">
                <a16:creationId xmlns:a16="http://schemas.microsoft.com/office/drawing/2014/main" id="{5272A431-9846-BBE7-B6F4-D8B2A1713C48}"/>
              </a:ext>
            </a:extLst>
          </p:cNvPr>
          <p:cNvSpPr txBox="1"/>
          <p:nvPr/>
        </p:nvSpPr>
        <p:spPr>
          <a:xfrm>
            <a:off x="3915351" y="2027209"/>
            <a:ext cx="7288442"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en-US" sz="3000" dirty="0"/>
              <a:t>🔍 </a:t>
            </a:r>
            <a:r>
              <a:rPr lang="ar-EG" sz="3000" dirty="0">
                <a:solidFill>
                  <a:schemeClr val="accent5">
                    <a:lumMod val="75000"/>
                  </a:schemeClr>
                </a:solidFill>
                <a:latin typeface="Alexandria" charset="0"/>
              </a:rPr>
              <a:t>ما هي </a:t>
            </a:r>
            <a:r>
              <a:rPr lang="ar-EG" sz="3000" dirty="0"/>
              <a:t>المُكونات الأساسية لعملية الإنتاج التلفزيوني؟</a:t>
            </a:r>
            <a:endParaRPr lang="ar-EG" sz="3000" dirty="0">
              <a:solidFill>
                <a:schemeClr val="accent5">
                  <a:lumMod val="75000"/>
                </a:schemeClr>
              </a:solidFill>
              <a:latin typeface="Alexandria" charset="0"/>
            </a:endParaRPr>
          </a:p>
        </p:txBody>
      </p:sp>
      <p:pic>
        <p:nvPicPr>
          <p:cNvPr id="6" name="Picture 5" descr="A diagram of a television production&#10;&#10;AI-generated content may be incorrect.">
            <a:extLst>
              <a:ext uri="{FF2B5EF4-FFF2-40B4-BE49-F238E27FC236}">
                <a16:creationId xmlns:a16="http://schemas.microsoft.com/office/drawing/2014/main" id="{5B359A3C-0AD8-B7D2-D13A-07D5069C14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8218" y="2841179"/>
            <a:ext cx="3644048" cy="242936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732903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FF96A5A-56D9-B9FD-559C-06D5A905E55F}"/>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0DDB3AF-55A2-445C-A62D-E11C6A018159}"/>
              </a:ext>
            </a:extLst>
          </p:cNvPr>
          <p:cNvGraphicFramePr/>
          <p:nvPr>
            <p:extLst>
              <p:ext uri="{D42A27DB-BD31-4B8C-83A1-F6EECF244321}">
                <p14:modId xmlns:p14="http://schemas.microsoft.com/office/powerpoint/2010/main" val="115819166"/>
              </p:ext>
            </p:extLst>
          </p:nvPr>
        </p:nvGraphicFramePr>
        <p:xfrm>
          <a:off x="1950720" y="2495105"/>
          <a:ext cx="8290559" cy="34822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TextBox 4">
            <a:extLst>
              <a:ext uri="{FF2B5EF4-FFF2-40B4-BE49-F238E27FC236}">
                <a16:creationId xmlns:a16="http://schemas.microsoft.com/office/drawing/2014/main" id="{E6FA0EA2-1E63-1D8B-43CB-EBD7C1ADD5E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947791E-5EB9-5B0B-2CD7-41C168005D8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10" name="TextBox 9">
            <a:extLst>
              <a:ext uri="{FF2B5EF4-FFF2-40B4-BE49-F238E27FC236}">
                <a16:creationId xmlns:a16="http://schemas.microsoft.com/office/drawing/2014/main" id="{8F7ED60A-CE53-354E-06E5-54E618EE5683}"/>
              </a:ext>
            </a:extLst>
          </p:cNvPr>
          <p:cNvSpPr txBox="1"/>
          <p:nvPr/>
        </p:nvSpPr>
        <p:spPr>
          <a:xfrm>
            <a:off x="1657530" y="1833594"/>
            <a:ext cx="8512171" cy="400110"/>
          </a:xfrm>
          <a:prstGeom prst="rect">
            <a:avLst/>
          </a:prstGeom>
          <a:noFill/>
        </p:spPr>
        <p:txBody>
          <a:bodyPr wrap="square">
            <a:spAutoFit/>
          </a:bodyPr>
          <a:lstStyle/>
          <a:p>
            <a:pPr algn="ctr" rtl="1"/>
            <a:r>
              <a:rPr lang="ar-EG" sz="2000" u="sng" dirty="0"/>
              <a:t>وتتكون عملية الإنتاج التلفزيوني من عدد من المراحل، التي يُمكن إجمالها فيما يلي:</a:t>
            </a:r>
          </a:p>
        </p:txBody>
      </p:sp>
      <mc:AlternateContent xmlns:mc="http://schemas.openxmlformats.org/markup-compatibility/2006">
        <mc:Choice xmlns:am3d="http://schemas.microsoft.com/office/drawing/2017/model3d" Requires="am3d">
          <p:graphicFrame>
            <p:nvGraphicFramePr>
              <p:cNvPr id="7" name="3D Model 6" descr="3">
                <a:extLst>
                  <a:ext uri="{FF2B5EF4-FFF2-40B4-BE49-F238E27FC236}">
                    <a16:creationId xmlns:a16="http://schemas.microsoft.com/office/drawing/2014/main" id="{81BFFB26-AC4D-3427-08B7-6AE97C736C79}"/>
                  </a:ext>
                </a:extLst>
              </p:cNvPr>
              <p:cNvGraphicFramePr>
                <a:graphicFrameLocks noChangeAspect="1"/>
              </p:cNvGraphicFramePr>
              <p:nvPr>
                <p:extLst>
                  <p:ext uri="{D42A27DB-BD31-4B8C-83A1-F6EECF244321}">
                    <p14:modId xmlns:p14="http://schemas.microsoft.com/office/powerpoint/2010/main" val="2070889302"/>
                  </p:ext>
                </p:extLst>
              </p:nvPr>
            </p:nvGraphicFramePr>
            <p:xfrm>
              <a:off x="7773152" y="4322855"/>
              <a:ext cx="533671" cy="729629"/>
            </p:xfrm>
            <a:graphic>
              <a:graphicData uri="http://schemas.microsoft.com/office/drawing/2017/model3d">
                <am3d:model3d r:embed="rId9">
                  <am3d:spPr>
                    <a:xfrm>
                      <a:off x="0" y="0"/>
                      <a:ext cx="533671" cy="729629"/>
                    </a:xfrm>
                    <a:prstGeom prst="rect">
                      <a:avLst/>
                    </a:prstGeom>
                  </am3d:spPr>
                  <am3d:camera>
                    <am3d:pos x="0" y="0" z="62797456"/>
                    <am3d:up dx="0" dy="36000000" dz="0"/>
                    <am3d:lookAt x="0" y="0" z="0"/>
                    <am3d:perspective fov="2700000"/>
                  </am3d:camera>
                  <am3d:trans>
                    <am3d:meterPerModelUnit n="12332865" d="1000000"/>
                    <am3d:preTrans dx="-13" dy="-17566164" dz="0"/>
                    <am3d:scale>
                      <am3d:sx n="1000000" d="1000000"/>
                      <am3d:sy n="1000000" d="1000000"/>
                      <am3d:sz n="1000000" d="1000000"/>
                    </am3d:scale>
                    <am3d:rot ax="925806" ay="-1794929" az="-470257"/>
                    <am3d:postTrans dx="0" dy="0" dz="0"/>
                  </am3d:trans>
                  <am3d:raster rName="Office3DRenderer" rVer="16.0.8326">
                    <am3d:blip r:embed="rId10"/>
                  </am3d:raster>
                  <am3d:objViewport viewportSz="79911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7" name="3D Model 6" descr="3">
                <a:extLst>
                  <a:ext uri="{FF2B5EF4-FFF2-40B4-BE49-F238E27FC236}">
                    <a16:creationId xmlns:a16="http://schemas.microsoft.com/office/drawing/2014/main" id="{81BFFB26-AC4D-3427-08B7-6AE97C736C79}"/>
                  </a:ext>
                </a:extLst>
              </p:cNvPr>
              <p:cNvPicPr>
                <a:picLocks noGrp="1" noRot="1" noChangeAspect="1" noMove="1" noResize="1" noEditPoints="1" noAdjustHandles="1" noChangeArrowheads="1" noChangeShapeType="1" noCrop="1"/>
              </p:cNvPicPr>
              <p:nvPr/>
            </p:nvPicPr>
            <p:blipFill>
              <a:blip r:embed="rId10"/>
              <a:stretch>
                <a:fillRect/>
              </a:stretch>
            </p:blipFill>
            <p:spPr>
              <a:xfrm>
                <a:off x="7773152" y="4322855"/>
                <a:ext cx="533671" cy="729629"/>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8" name="3D Model 7" descr="4">
                <a:extLst>
                  <a:ext uri="{FF2B5EF4-FFF2-40B4-BE49-F238E27FC236}">
                    <a16:creationId xmlns:a16="http://schemas.microsoft.com/office/drawing/2014/main" id="{1124BBBC-4120-11B2-3FB2-0B95297CE013}"/>
                  </a:ext>
                </a:extLst>
              </p:cNvPr>
              <p:cNvGraphicFramePr>
                <a:graphicFrameLocks noChangeAspect="1"/>
              </p:cNvGraphicFramePr>
              <p:nvPr>
                <p:extLst>
                  <p:ext uri="{D42A27DB-BD31-4B8C-83A1-F6EECF244321}">
                    <p14:modId xmlns:p14="http://schemas.microsoft.com/office/powerpoint/2010/main" val="3455091510"/>
                  </p:ext>
                </p:extLst>
              </p:nvPr>
            </p:nvGraphicFramePr>
            <p:xfrm>
              <a:off x="7771074" y="5315065"/>
              <a:ext cx="506050" cy="666399"/>
            </p:xfrm>
            <a:graphic>
              <a:graphicData uri="http://schemas.microsoft.com/office/drawing/2017/model3d">
                <am3d:model3d r:embed="rId11">
                  <am3d:spPr>
                    <a:xfrm>
                      <a:off x="0" y="0"/>
                      <a:ext cx="506050" cy="666399"/>
                    </a:xfrm>
                    <a:prstGeom prst="rect">
                      <a:avLst/>
                    </a:prstGeom>
                  </am3d:spPr>
                  <am3d:camera>
                    <am3d:pos x="0" y="0" z="64772154"/>
                    <am3d:up dx="0" dy="36000000" dz="0"/>
                    <am3d:lookAt x="0" y="0" z="0"/>
                    <am3d:perspective fov="2700000"/>
                  </am3d:camera>
                  <am3d:trans>
                    <am3d:meterPerModelUnit n="12485176" d="1000000"/>
                    <am3d:preTrans dx="0" dy="-18031856" dz="0"/>
                    <am3d:scale>
                      <am3d:sx n="1000000" d="1000000"/>
                      <am3d:sy n="1000000" d="1000000"/>
                      <am3d:sz n="1000000" d="1000000"/>
                    </am3d:scale>
                    <am3d:rot ay="-1800001"/>
                    <am3d:postTrans dx="0" dy="0" dz="0"/>
                  </am3d:trans>
                  <am3d:raster rName="Office3DRenderer" rVer="16.0.8326">
                    <am3d:blip r:embed="rId12"/>
                  </am3d:raster>
                  <am3d:objViewport viewportSz="78036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8" name="3D Model 7" descr="4">
                <a:extLst>
                  <a:ext uri="{FF2B5EF4-FFF2-40B4-BE49-F238E27FC236}">
                    <a16:creationId xmlns:a16="http://schemas.microsoft.com/office/drawing/2014/main" id="{1124BBBC-4120-11B2-3FB2-0B95297CE013}"/>
                  </a:ext>
                </a:extLst>
              </p:cNvPr>
              <p:cNvPicPr>
                <a:picLocks noGrp="1" noRot="1" noChangeAspect="1" noMove="1" noResize="1" noEditPoints="1" noAdjustHandles="1" noChangeArrowheads="1" noChangeShapeType="1" noCrop="1"/>
              </p:cNvPicPr>
              <p:nvPr/>
            </p:nvPicPr>
            <p:blipFill>
              <a:blip r:embed="rId12"/>
              <a:stretch>
                <a:fillRect/>
              </a:stretch>
            </p:blipFill>
            <p:spPr>
              <a:xfrm>
                <a:off x="7771074" y="5315065"/>
                <a:ext cx="506050" cy="666399"/>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4" name="3D Model 3" descr="1">
                <a:extLst>
                  <a:ext uri="{FF2B5EF4-FFF2-40B4-BE49-F238E27FC236}">
                    <a16:creationId xmlns:a16="http://schemas.microsoft.com/office/drawing/2014/main" id="{8CE7C1BB-AECA-E3C7-1005-2FEFD2071160}"/>
                  </a:ext>
                </a:extLst>
              </p:cNvPr>
              <p:cNvGraphicFramePr>
                <a:graphicFrameLocks noChangeAspect="1"/>
              </p:cNvGraphicFramePr>
              <p:nvPr>
                <p:extLst>
                  <p:ext uri="{D42A27DB-BD31-4B8C-83A1-F6EECF244321}">
                    <p14:modId xmlns:p14="http://schemas.microsoft.com/office/powerpoint/2010/main" val="575902253"/>
                  </p:ext>
                </p:extLst>
              </p:nvPr>
            </p:nvGraphicFramePr>
            <p:xfrm>
              <a:off x="7938812" y="2500534"/>
              <a:ext cx="356442" cy="652452"/>
            </p:xfrm>
            <a:graphic>
              <a:graphicData uri="http://schemas.microsoft.com/office/drawing/2017/model3d">
                <am3d:model3d r:embed="rId13">
                  <am3d:spPr>
                    <a:xfrm>
                      <a:off x="0" y="0"/>
                      <a:ext cx="356442" cy="652452"/>
                    </a:xfrm>
                    <a:prstGeom prst="rect">
                      <a:avLst/>
                    </a:prstGeom>
                    <a:noFill/>
                  </am3d:spPr>
                  <am3d:camera>
                    <am3d:pos x="0" y="0" z="57437888"/>
                    <am3d:up dx="0" dy="36000000" dz="0"/>
                    <am3d:lookAt x="0" y="0" z="0"/>
                    <am3d:perspective fov="2700000"/>
                  </am3d:camera>
                  <am3d:trans>
                    <am3d:meterPerModelUnit n="12410527" d="1000000"/>
                    <am3d:preTrans dx="0" dy="-17999797" dz="0"/>
                    <am3d:scale>
                      <am3d:sx n="1000000" d="1000000"/>
                      <am3d:sy n="1000000" d="1000000"/>
                      <am3d:sz n="1000000" d="1000000"/>
                    </am3d:scale>
                    <am3d:rot ay="-1800001"/>
                    <am3d:postTrans dx="0" dy="0" dz="0"/>
                  </am3d:trans>
                  <am3d:raster rName="Office3DRenderer" rVer="16.0.8326">
                    <am3d:blip r:embed="rId14"/>
                  </am3d:raster>
                  <am3d:objViewport viewportSz="663390"/>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 Model 3" descr="1">
                <a:extLst>
                  <a:ext uri="{FF2B5EF4-FFF2-40B4-BE49-F238E27FC236}">
                    <a16:creationId xmlns:a16="http://schemas.microsoft.com/office/drawing/2014/main" id="{8CE7C1BB-AECA-E3C7-1005-2FEFD2071160}"/>
                  </a:ext>
                </a:extLst>
              </p:cNvPr>
              <p:cNvPicPr>
                <a:picLocks noGrp="1" noRot="1" noChangeAspect="1" noMove="1" noResize="1" noEditPoints="1" noAdjustHandles="1" noChangeArrowheads="1" noChangeShapeType="1" noCrop="1"/>
              </p:cNvPicPr>
              <p:nvPr/>
            </p:nvPicPr>
            <p:blipFill>
              <a:blip r:embed="rId14"/>
              <a:stretch>
                <a:fillRect/>
              </a:stretch>
            </p:blipFill>
            <p:spPr>
              <a:xfrm>
                <a:off x="7938812" y="2500534"/>
                <a:ext cx="356442" cy="652452"/>
              </a:xfrm>
              <a:prstGeom prst="rect">
                <a:avLst/>
              </a:prstGeom>
              <a:noFill/>
            </p:spPr>
          </p:pic>
        </mc:Fallback>
      </mc:AlternateContent>
      <mc:AlternateContent xmlns:mc="http://schemas.openxmlformats.org/markup-compatibility/2006">
        <mc:Choice xmlns:am3d="http://schemas.microsoft.com/office/drawing/2017/model3d" Requires="am3d">
          <p:graphicFrame>
            <p:nvGraphicFramePr>
              <p:cNvPr id="6" name="3D Model 5" descr="2">
                <a:extLst>
                  <a:ext uri="{FF2B5EF4-FFF2-40B4-BE49-F238E27FC236}">
                    <a16:creationId xmlns:a16="http://schemas.microsoft.com/office/drawing/2014/main" id="{BFAA721F-24D5-8DE6-6D38-0615BE4C81D8}"/>
                  </a:ext>
                </a:extLst>
              </p:cNvPr>
              <p:cNvGraphicFramePr>
                <a:graphicFrameLocks noChangeAspect="1"/>
              </p:cNvGraphicFramePr>
              <p:nvPr>
                <p:extLst>
                  <p:ext uri="{D42A27DB-BD31-4B8C-83A1-F6EECF244321}">
                    <p14:modId xmlns:p14="http://schemas.microsoft.com/office/powerpoint/2010/main" val="909700179"/>
                  </p:ext>
                </p:extLst>
              </p:nvPr>
            </p:nvGraphicFramePr>
            <p:xfrm>
              <a:off x="7817712" y="3414387"/>
              <a:ext cx="461490" cy="663604"/>
            </p:xfrm>
            <a:graphic>
              <a:graphicData uri="http://schemas.microsoft.com/office/drawing/2017/model3d">
                <am3d:model3d r:embed="rId15">
                  <am3d:spPr>
                    <a:xfrm>
                      <a:off x="0" y="0"/>
                      <a:ext cx="461490" cy="663604"/>
                    </a:xfrm>
                    <a:prstGeom prst="rect">
                      <a:avLst/>
                    </a:prstGeom>
                  </am3d:spPr>
                  <am3d:camera>
                    <am3d:pos x="0" y="0" z="63452126"/>
                    <am3d:up dx="0" dy="36000000" dz="0"/>
                    <am3d:lookAt x="0" y="0" z="0"/>
                    <am3d:perspective fov="2700000"/>
                  </am3d:camera>
                  <am3d:trans>
                    <am3d:meterPerModelUnit n="12440630" d="1000000"/>
                    <am3d:preTrans dx="-4" dy="-18000000" dz="0"/>
                    <am3d:scale>
                      <am3d:sx n="1000000" d="1000000"/>
                      <am3d:sy n="1000000" d="1000000"/>
                      <am3d:sz n="1000000" d="1000000"/>
                    </am3d:scale>
                    <am3d:rot ay="-1800001"/>
                    <am3d:postTrans dx="0" dy="0" dz="0"/>
                  </am3d:trans>
                  <am3d:raster rName="Office3DRenderer" rVer="16.0.8326">
                    <am3d:blip r:embed="rId16"/>
                  </am3d:raster>
                  <am3d:objViewport viewportSz="731868"/>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6" name="3D Model 5" descr="2">
                <a:extLst>
                  <a:ext uri="{FF2B5EF4-FFF2-40B4-BE49-F238E27FC236}">
                    <a16:creationId xmlns:a16="http://schemas.microsoft.com/office/drawing/2014/main" id="{BFAA721F-24D5-8DE6-6D38-0615BE4C81D8}"/>
                  </a:ext>
                </a:extLst>
              </p:cNvPr>
              <p:cNvPicPr>
                <a:picLocks noGrp="1" noRot="1" noChangeAspect="1" noMove="1" noResize="1" noEditPoints="1" noAdjustHandles="1" noChangeArrowheads="1" noChangeShapeType="1" noCrop="1"/>
              </p:cNvPicPr>
              <p:nvPr/>
            </p:nvPicPr>
            <p:blipFill>
              <a:blip r:embed="rId16"/>
              <a:stretch>
                <a:fillRect/>
              </a:stretch>
            </p:blipFill>
            <p:spPr>
              <a:xfrm>
                <a:off x="7817712" y="3414387"/>
                <a:ext cx="461490" cy="663604"/>
              </a:xfrm>
              <a:prstGeom prst="rect">
                <a:avLst/>
              </a:prstGeom>
            </p:spPr>
          </p:pic>
        </mc:Fallback>
      </mc:AlternateContent>
    </p:spTree>
    <p:extLst>
      <p:ext uri="{BB962C8B-B14F-4D97-AF65-F5344CB8AC3E}">
        <p14:creationId xmlns:p14="http://schemas.microsoft.com/office/powerpoint/2010/main" val="34420428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93CA99C-1E39-B881-A3D8-9237DC2D26F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4495C42-41D3-DA0C-777B-227ECF74DFA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340FED54-94C2-FC33-B4BC-778D3407CE9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10" name="TextBox 9">
            <a:extLst>
              <a:ext uri="{FF2B5EF4-FFF2-40B4-BE49-F238E27FC236}">
                <a16:creationId xmlns:a16="http://schemas.microsoft.com/office/drawing/2014/main" id="{858F6BD5-BA7D-A781-037F-559CE29468F0}"/>
              </a:ext>
            </a:extLst>
          </p:cNvPr>
          <p:cNvSpPr txBox="1"/>
          <p:nvPr/>
        </p:nvSpPr>
        <p:spPr>
          <a:xfrm>
            <a:off x="4503107" y="2654701"/>
            <a:ext cx="6770675" cy="461665"/>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أولًا: </a:t>
            </a:r>
            <a:r>
              <a:rPr lang="ar-SA" sz="2400" b="1" dirty="0">
                <a:effectLst>
                  <a:outerShdw blurRad="38100" dist="38100" dir="2700000" algn="tl">
                    <a:srgbClr val="000000">
                      <a:alpha val="43137"/>
                    </a:srgbClr>
                  </a:outerShdw>
                </a:effectLst>
              </a:rPr>
              <a:t>مرحلة </a:t>
            </a:r>
            <a:r>
              <a:rPr lang="ar-EG" sz="2400" b="1" dirty="0">
                <a:effectLst>
                  <a:outerShdw blurRad="38100" dist="38100" dir="2700000" algn="tl">
                    <a:srgbClr val="000000">
                      <a:alpha val="43137"/>
                    </a:srgbClr>
                  </a:outerShdw>
                </a:effectLst>
              </a:rPr>
              <a:t>ما قبل الإنتاج </a:t>
            </a:r>
            <a:r>
              <a:rPr lang="en-US" sz="2400" b="1" dirty="0">
                <a:effectLst>
                  <a:outerShdw blurRad="38100" dist="38100" dir="2700000" algn="tl">
                    <a:srgbClr val="000000">
                      <a:alpha val="43137"/>
                    </a:srgbClr>
                  </a:outerShdw>
                </a:effectLst>
              </a:rPr>
              <a:t>(Pre-production)</a:t>
            </a:r>
            <a:r>
              <a:rPr lang="ar-EG" sz="2400" b="1" dirty="0">
                <a:effectLst>
                  <a:outerShdw blurRad="38100" dist="38100" dir="2700000" algn="tl">
                    <a:srgbClr val="000000">
                      <a:alpha val="43137"/>
                    </a:srgbClr>
                  </a:outerShdw>
                </a:effectLst>
              </a:rPr>
              <a:t>:</a:t>
            </a:r>
          </a:p>
        </p:txBody>
      </p:sp>
      <p:sp>
        <p:nvSpPr>
          <p:cNvPr id="2" name="TextBox 1">
            <a:extLst>
              <a:ext uri="{FF2B5EF4-FFF2-40B4-BE49-F238E27FC236}">
                <a16:creationId xmlns:a16="http://schemas.microsoft.com/office/drawing/2014/main" id="{154612CF-4692-ED53-BC86-2C9D3476554B}"/>
              </a:ext>
            </a:extLst>
          </p:cNvPr>
          <p:cNvSpPr txBox="1"/>
          <p:nvPr/>
        </p:nvSpPr>
        <p:spPr>
          <a:xfrm>
            <a:off x="3915351" y="1855376"/>
            <a:ext cx="7288442" cy="553998"/>
          </a:xfrm>
          <a:prstGeom prst="rect">
            <a:avLst/>
          </a:prstGeom>
          <a:noFill/>
        </p:spPr>
        <p:txBody>
          <a:bodyPr wrap="square" rtlCol="0">
            <a:spAutoFit/>
          </a:bodyPr>
          <a:lstStyle>
            <a:defPPr>
              <a:defRPr lang="en-US"/>
            </a:defPPr>
            <a:lvl1pPr algn="just" rtl="1">
              <a:defRPr sz="2400" b="1">
                <a:solidFill>
                  <a:srgbClr val="0070C0"/>
                </a:solidFill>
                <a:effectLst>
                  <a:outerShdw blurRad="38100" dist="38100" dir="2700000" algn="tl">
                    <a:srgbClr val="000000">
                      <a:alpha val="43137"/>
                    </a:srgbClr>
                  </a:outerShdw>
                </a:effectLst>
              </a:defRPr>
            </a:lvl1pPr>
          </a:lstStyle>
          <a:p>
            <a:r>
              <a:rPr lang="en-US" sz="3000" dirty="0"/>
              <a:t>🔍 </a:t>
            </a:r>
            <a:r>
              <a:rPr lang="ar-EG" sz="3000" dirty="0">
                <a:solidFill>
                  <a:schemeClr val="accent5">
                    <a:lumMod val="75000"/>
                  </a:schemeClr>
                </a:solidFill>
                <a:latin typeface="Alexandria" charset="0"/>
              </a:rPr>
              <a:t>ما هي </a:t>
            </a:r>
            <a:r>
              <a:rPr lang="ar-EG" sz="3000" dirty="0"/>
              <a:t>المُكونات الأساسية لعملية الإنتاج التلفزيوني؟</a:t>
            </a:r>
            <a:endParaRPr lang="ar-EG" sz="3000" dirty="0">
              <a:solidFill>
                <a:schemeClr val="accent5">
                  <a:lumMod val="75000"/>
                </a:schemeClr>
              </a:solidFill>
              <a:latin typeface="Alexandria" charset="0"/>
            </a:endParaRPr>
          </a:p>
        </p:txBody>
      </p:sp>
      <p:sp>
        <p:nvSpPr>
          <p:cNvPr id="3" name="TextBox 2">
            <a:extLst>
              <a:ext uri="{FF2B5EF4-FFF2-40B4-BE49-F238E27FC236}">
                <a16:creationId xmlns:a16="http://schemas.microsoft.com/office/drawing/2014/main" id="{467BC152-13DB-394D-B32E-0944EEEE933A}"/>
              </a:ext>
            </a:extLst>
          </p:cNvPr>
          <p:cNvSpPr txBox="1"/>
          <p:nvPr/>
        </p:nvSpPr>
        <p:spPr>
          <a:xfrm>
            <a:off x="2761611" y="3262255"/>
            <a:ext cx="8512171" cy="400110"/>
          </a:xfrm>
          <a:prstGeom prst="rect">
            <a:avLst/>
          </a:prstGeom>
          <a:noFill/>
        </p:spPr>
        <p:txBody>
          <a:bodyPr wrap="square">
            <a:spAutoFit/>
          </a:bodyPr>
          <a:lstStyle/>
          <a:p>
            <a:pPr algn="just" rtl="1"/>
            <a:r>
              <a:rPr lang="ar-EG" sz="2000" u="sng" dirty="0"/>
              <a:t>تشمل هذه المرحلة عدد من الخُطوات التي يُمكن إجمالها فيما يلي:</a:t>
            </a:r>
          </a:p>
        </p:txBody>
      </p:sp>
      <p:graphicFrame>
        <p:nvGraphicFramePr>
          <p:cNvPr id="4" name="Diagram 3">
            <a:extLst>
              <a:ext uri="{FF2B5EF4-FFF2-40B4-BE49-F238E27FC236}">
                <a16:creationId xmlns:a16="http://schemas.microsoft.com/office/drawing/2014/main" id="{CBF2FEAE-51C1-5529-F2E4-A418B2BE1AAA}"/>
              </a:ext>
            </a:extLst>
          </p:cNvPr>
          <p:cNvGraphicFramePr/>
          <p:nvPr>
            <p:extLst>
              <p:ext uri="{D42A27DB-BD31-4B8C-83A1-F6EECF244321}">
                <p14:modId xmlns:p14="http://schemas.microsoft.com/office/powerpoint/2010/main" val="4155180393"/>
              </p:ext>
            </p:extLst>
          </p:nvPr>
        </p:nvGraphicFramePr>
        <p:xfrm>
          <a:off x="668922" y="3662364"/>
          <a:ext cx="10708913" cy="23702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770753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4511B86-B4A1-ACC0-32C3-B1113CB8A56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C2B4B87-6017-2530-EAAB-1B15C68184F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E335CEA2-4713-FCA5-16B9-51CC032053E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10" name="TextBox 9">
            <a:extLst>
              <a:ext uri="{FF2B5EF4-FFF2-40B4-BE49-F238E27FC236}">
                <a16:creationId xmlns:a16="http://schemas.microsoft.com/office/drawing/2014/main" id="{9EFA9E58-8A9F-1D50-054A-2CB994D18426}"/>
              </a:ext>
            </a:extLst>
          </p:cNvPr>
          <p:cNvSpPr txBox="1"/>
          <p:nvPr/>
        </p:nvSpPr>
        <p:spPr>
          <a:xfrm>
            <a:off x="4503107" y="1713356"/>
            <a:ext cx="6770675" cy="461665"/>
          </a:xfrm>
          <a:prstGeom prst="rect">
            <a:avLst/>
          </a:prstGeom>
          <a:noFill/>
        </p:spPr>
        <p:txBody>
          <a:bodyPr wrap="square">
            <a:spAutoFit/>
          </a:bodyPr>
          <a:lstStyle/>
          <a:p>
            <a:pPr algn="just" rtl="1"/>
            <a:r>
              <a:rPr lang="ar-EG" sz="2400" b="1" dirty="0">
                <a:effectLst>
                  <a:outerShdw blurRad="38100" dist="38100" dir="2700000" algn="tl">
                    <a:srgbClr val="000000">
                      <a:alpha val="43137"/>
                    </a:srgbClr>
                  </a:outerShdw>
                </a:effectLst>
              </a:rPr>
              <a:t>أولًا: </a:t>
            </a:r>
            <a:r>
              <a:rPr lang="ar-SA" sz="2400" b="1" dirty="0">
                <a:effectLst>
                  <a:outerShdw blurRad="38100" dist="38100" dir="2700000" algn="tl">
                    <a:srgbClr val="000000">
                      <a:alpha val="43137"/>
                    </a:srgbClr>
                  </a:outerShdw>
                </a:effectLst>
              </a:rPr>
              <a:t>مرحلة </a:t>
            </a:r>
            <a:r>
              <a:rPr lang="ar-EG" sz="2400" b="1" dirty="0">
                <a:effectLst>
                  <a:outerShdw blurRad="38100" dist="38100" dir="2700000" algn="tl">
                    <a:srgbClr val="000000">
                      <a:alpha val="43137"/>
                    </a:srgbClr>
                  </a:outerShdw>
                </a:effectLst>
              </a:rPr>
              <a:t>ما قبل الإنتاج </a:t>
            </a:r>
            <a:r>
              <a:rPr lang="en-US" sz="2400" b="1" dirty="0">
                <a:effectLst>
                  <a:outerShdw blurRad="38100" dist="38100" dir="2700000" algn="tl">
                    <a:srgbClr val="000000">
                      <a:alpha val="43137"/>
                    </a:srgbClr>
                  </a:outerShdw>
                </a:effectLst>
              </a:rPr>
              <a:t>(Pre-production)</a:t>
            </a:r>
            <a:r>
              <a:rPr lang="ar-EG" sz="2400" b="1" dirty="0">
                <a:effectLst>
                  <a:outerShdw blurRad="38100" dist="38100" dir="2700000" algn="tl">
                    <a:srgbClr val="000000">
                      <a:alpha val="43137"/>
                    </a:srgbClr>
                  </a:outerShdw>
                </a:effectLst>
              </a:rPr>
              <a:t>:</a:t>
            </a:r>
          </a:p>
        </p:txBody>
      </p:sp>
      <p:sp>
        <p:nvSpPr>
          <p:cNvPr id="3" name="TextBox 2">
            <a:extLst>
              <a:ext uri="{FF2B5EF4-FFF2-40B4-BE49-F238E27FC236}">
                <a16:creationId xmlns:a16="http://schemas.microsoft.com/office/drawing/2014/main" id="{2DD1AC19-E019-9458-AA65-AF59CF4978D6}"/>
              </a:ext>
            </a:extLst>
          </p:cNvPr>
          <p:cNvSpPr txBox="1"/>
          <p:nvPr/>
        </p:nvSpPr>
        <p:spPr>
          <a:xfrm>
            <a:off x="419623" y="2254411"/>
            <a:ext cx="10854160" cy="1231106"/>
          </a:xfrm>
          <a:prstGeom prst="rect">
            <a:avLst/>
          </a:prstGeom>
          <a:noFill/>
        </p:spPr>
        <p:txBody>
          <a:bodyPr wrap="square">
            <a:spAutoFit/>
          </a:bodyPr>
          <a:lstStyle/>
          <a:p>
            <a:pPr marL="457200" indent="-457200" algn="justLow" rtl="1">
              <a:buAutoNum type="arabicParenBoth"/>
            </a:pPr>
            <a:r>
              <a:rPr lang="ar-EG" sz="2400" b="1" dirty="0"/>
              <a:t>توليد الفكرة:</a:t>
            </a:r>
            <a:endParaRPr lang="ar-EG" sz="2400" dirty="0"/>
          </a:p>
          <a:p>
            <a:pPr algn="justLow" rtl="1"/>
            <a:r>
              <a:rPr lang="ar-SA" sz="2000" u="sng" dirty="0"/>
              <a:t>الأفكار لا تأتي عشوائيًا، بل ي</a:t>
            </a:r>
            <a:r>
              <a:rPr lang="ar-EG" sz="2000" u="sng" dirty="0"/>
              <a:t>ُ</a:t>
            </a:r>
            <a:r>
              <a:rPr lang="ar-SA" sz="2000" u="sng" dirty="0"/>
              <a:t>مكن استخراجها من عدة مصادر</a:t>
            </a:r>
            <a:r>
              <a:rPr lang="ar-EG" sz="2000" u="sng" dirty="0"/>
              <a:t>، مثل:</a:t>
            </a:r>
          </a:p>
          <a:p>
            <a:pPr algn="justLow" rtl="1"/>
            <a:endParaRPr lang="en-US" sz="1000" dirty="0"/>
          </a:p>
          <a:p>
            <a:pPr marL="342900" lvl="0" indent="-342900" algn="just" rtl="1">
              <a:buFont typeface="+mj-lt"/>
              <a:buAutoNum type="arabicPeriod"/>
            </a:pPr>
            <a:r>
              <a:rPr lang="ar-SA" sz="2000" b="1" dirty="0"/>
              <a:t>تحليل البيانات الرقمية</a:t>
            </a:r>
            <a:r>
              <a:rPr lang="ar-EG" sz="2000" b="1" dirty="0"/>
              <a:t>: </a:t>
            </a:r>
            <a:r>
              <a:rPr lang="ar-SA" sz="2000" dirty="0"/>
              <a:t>مثل</a:t>
            </a:r>
            <a:r>
              <a:rPr lang="en-US" sz="2000" dirty="0"/>
              <a:t> </a:t>
            </a:r>
            <a:r>
              <a:rPr lang="en-US" sz="2000" dirty="0">
                <a:effectLst>
                  <a:outerShdw blurRad="38100" dist="38100" dir="2700000" algn="tl">
                    <a:srgbClr val="000000">
                      <a:alpha val="43137"/>
                    </a:srgbClr>
                  </a:outerShdw>
                </a:effectLst>
              </a:rPr>
              <a:t>Google Trends </a:t>
            </a:r>
            <a:r>
              <a:rPr lang="ar-SA" sz="2000" dirty="0"/>
              <a:t>أو</a:t>
            </a:r>
            <a:r>
              <a:rPr lang="en-US" sz="2000" dirty="0"/>
              <a:t> </a:t>
            </a:r>
            <a:r>
              <a:rPr lang="en-US" sz="2000" dirty="0">
                <a:effectLst>
                  <a:outerShdw blurRad="38100" dist="38100" dir="2700000" algn="tl">
                    <a:srgbClr val="000000">
                      <a:alpha val="43137"/>
                    </a:srgbClr>
                  </a:outerShdw>
                </a:effectLst>
              </a:rPr>
              <a:t>YouTube Analytics </a:t>
            </a:r>
            <a:r>
              <a:rPr lang="ar-SA" sz="2000" dirty="0"/>
              <a:t>لمعرفة ما يبحث عنه الج</a:t>
            </a:r>
            <a:r>
              <a:rPr lang="ar-EG" sz="2000" dirty="0"/>
              <a:t>ُ</a:t>
            </a:r>
            <a:r>
              <a:rPr lang="ar-SA" sz="2000" dirty="0"/>
              <a:t>مهور أو ما ي</a:t>
            </a:r>
            <a:r>
              <a:rPr lang="ar-EG" sz="2000" dirty="0"/>
              <a:t>ُ</a:t>
            </a:r>
            <a:r>
              <a:rPr lang="ar-SA" sz="2000" dirty="0" err="1"/>
              <a:t>شاهدونه</a:t>
            </a:r>
            <a:r>
              <a:rPr lang="ar-SA" sz="2000" dirty="0"/>
              <a:t> بكثرة</a:t>
            </a:r>
            <a:r>
              <a:rPr lang="en-US" sz="2000" dirty="0"/>
              <a:t>.</a:t>
            </a:r>
            <a:endParaRPr lang="en-US" dirty="0"/>
          </a:p>
        </p:txBody>
      </p:sp>
      <p:sp>
        <p:nvSpPr>
          <p:cNvPr id="7" name="TextBox 6">
            <a:extLst>
              <a:ext uri="{FF2B5EF4-FFF2-40B4-BE49-F238E27FC236}">
                <a16:creationId xmlns:a16="http://schemas.microsoft.com/office/drawing/2014/main" id="{498FFA79-61E2-3FCF-C2C2-47343206AA25}"/>
              </a:ext>
            </a:extLst>
          </p:cNvPr>
          <p:cNvSpPr txBox="1"/>
          <p:nvPr/>
        </p:nvSpPr>
        <p:spPr>
          <a:xfrm>
            <a:off x="1540365" y="6136357"/>
            <a:ext cx="3025498" cy="369332"/>
          </a:xfrm>
          <a:prstGeom prst="rect">
            <a:avLst/>
          </a:prstGeom>
          <a:noFill/>
          <a:ln w="25400">
            <a:solidFill>
              <a:srgbClr val="C00000"/>
            </a:solidFill>
          </a:ln>
        </p:spPr>
        <p:txBody>
          <a:bodyPr wrap="square">
            <a:spAutoFit/>
          </a:bodyPr>
          <a:lstStyle/>
          <a:p>
            <a:pPr algn="ctr"/>
            <a:r>
              <a:rPr lang="en-US" dirty="0">
                <a:hlinkClick r:id="rId4"/>
              </a:rPr>
              <a:t>https://studio.youtube.com</a:t>
            </a:r>
            <a:endParaRPr lang="en-US" dirty="0"/>
          </a:p>
        </p:txBody>
      </p:sp>
      <p:sp>
        <p:nvSpPr>
          <p:cNvPr id="9" name="TextBox 8">
            <a:extLst>
              <a:ext uri="{FF2B5EF4-FFF2-40B4-BE49-F238E27FC236}">
                <a16:creationId xmlns:a16="http://schemas.microsoft.com/office/drawing/2014/main" id="{B0BBA966-A3F0-9421-49E1-611AE6389B47}"/>
              </a:ext>
            </a:extLst>
          </p:cNvPr>
          <p:cNvSpPr txBox="1"/>
          <p:nvPr/>
        </p:nvSpPr>
        <p:spPr>
          <a:xfrm>
            <a:off x="6763768" y="6136357"/>
            <a:ext cx="3025498" cy="369332"/>
          </a:xfrm>
          <a:prstGeom prst="rect">
            <a:avLst/>
          </a:prstGeom>
          <a:noFill/>
          <a:ln w="25400">
            <a:solidFill>
              <a:srgbClr val="C00000"/>
            </a:solidFill>
          </a:ln>
        </p:spPr>
        <p:txBody>
          <a:bodyPr wrap="square">
            <a:spAutoFit/>
          </a:bodyPr>
          <a:lstStyle>
            <a:defPPr>
              <a:defRPr lang="en-US"/>
            </a:defPPr>
            <a:lvl1pPr algn="ctr"/>
          </a:lstStyle>
          <a:p>
            <a:r>
              <a:rPr lang="en-US" dirty="0">
                <a:hlinkClick r:id="rId5"/>
              </a:rPr>
              <a:t>https://trends.google</a:t>
            </a:r>
            <a:r>
              <a:rPr lang="en-US">
                <a:hlinkClick r:id="rId5"/>
              </a:rPr>
              <a:t>.com</a:t>
            </a:r>
            <a:endParaRPr lang="ar-EG" dirty="0"/>
          </a:p>
        </p:txBody>
      </p:sp>
      <p:pic>
        <p:nvPicPr>
          <p:cNvPr id="15" name="Picture 14">
            <a:extLst>
              <a:ext uri="{FF2B5EF4-FFF2-40B4-BE49-F238E27FC236}">
                <a16:creationId xmlns:a16="http://schemas.microsoft.com/office/drawing/2014/main" id="{9FE823BF-0D0F-A43A-031F-586D5693FFC7}"/>
              </a:ext>
            </a:extLst>
          </p:cNvPr>
          <p:cNvPicPr>
            <a:picLocks noChangeAspect="1"/>
          </p:cNvPicPr>
          <p:nvPr/>
        </p:nvPicPr>
        <p:blipFill>
          <a:blip r:embed="rId6"/>
          <a:stretch>
            <a:fillRect/>
          </a:stretch>
        </p:blipFill>
        <p:spPr>
          <a:xfrm>
            <a:off x="5437931" y="3687549"/>
            <a:ext cx="5639811" cy="215479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7" name="Picture 16">
            <a:extLst>
              <a:ext uri="{FF2B5EF4-FFF2-40B4-BE49-F238E27FC236}">
                <a16:creationId xmlns:a16="http://schemas.microsoft.com/office/drawing/2014/main" id="{E4E1A709-1A8D-3C64-20DF-54FA514C5B91}"/>
              </a:ext>
            </a:extLst>
          </p:cNvPr>
          <p:cNvPicPr>
            <a:picLocks noChangeAspect="1"/>
          </p:cNvPicPr>
          <p:nvPr/>
        </p:nvPicPr>
        <p:blipFill>
          <a:blip r:embed="rId7"/>
          <a:stretch>
            <a:fillRect/>
          </a:stretch>
        </p:blipFill>
        <p:spPr>
          <a:xfrm>
            <a:off x="993150" y="3495106"/>
            <a:ext cx="4032982" cy="241352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9906964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7B354819-A126-B3E2-109B-FE03E8D5B7F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5E5F867-6151-6D51-71B8-BA9287228D1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BFBFC1B9-4588-1729-AA89-DCC25CB84D4E}"/>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BCCB2C51-D941-5BDD-D479-B969DC063C17}"/>
              </a:ext>
            </a:extLst>
          </p:cNvPr>
          <p:cNvSpPr txBox="1"/>
          <p:nvPr/>
        </p:nvSpPr>
        <p:spPr>
          <a:xfrm>
            <a:off x="6609458" y="3150404"/>
            <a:ext cx="4437261" cy="1692771"/>
          </a:xfrm>
          <a:prstGeom prst="rect">
            <a:avLst/>
          </a:prstGeom>
          <a:noFill/>
        </p:spPr>
        <p:txBody>
          <a:bodyPr wrap="square">
            <a:spAutoFit/>
          </a:bodyPr>
          <a:lstStyle/>
          <a:p>
            <a:pPr marL="457200" indent="-457200" algn="just" rtl="1">
              <a:buAutoNum type="arabicParenBoth"/>
            </a:pPr>
            <a:r>
              <a:rPr lang="ar-EG" sz="2400" b="1" dirty="0"/>
              <a:t>توليد الفكرة:</a:t>
            </a:r>
          </a:p>
          <a:p>
            <a:pPr marL="457200" indent="-457200" algn="just" rtl="1">
              <a:buAutoNum type="arabicParenBoth"/>
            </a:pPr>
            <a:endParaRPr lang="ar-EG" sz="2000" dirty="0"/>
          </a:p>
          <a:p>
            <a:pPr marL="342900" lvl="0" indent="-342900" algn="just" rtl="1">
              <a:buFont typeface="+mj-lt"/>
              <a:buAutoNum type="arabicPeriod" startAt="2"/>
            </a:pPr>
            <a:r>
              <a:rPr lang="ar-SA" sz="2000" b="1" dirty="0"/>
              <a:t>م</a:t>
            </a:r>
            <a:r>
              <a:rPr lang="ar-EG" sz="2000" b="1" dirty="0"/>
              <a:t>ُ</a:t>
            </a:r>
            <a:r>
              <a:rPr lang="ar-SA" sz="2000" b="1" dirty="0"/>
              <a:t>تابعة </a:t>
            </a:r>
            <a:r>
              <a:rPr lang="ar-EG" sz="2000" b="1" dirty="0"/>
              <a:t>وسائل التواصل الاجتماعي: </a:t>
            </a:r>
            <a:r>
              <a:rPr lang="ar-SA" sz="2000" dirty="0"/>
              <a:t>مثل م</a:t>
            </a:r>
            <a:r>
              <a:rPr lang="ar-EG" sz="2000" dirty="0"/>
              <a:t>ُ</a:t>
            </a:r>
            <a:r>
              <a:rPr lang="ar-SA" sz="2000" dirty="0"/>
              <a:t>تابعة </a:t>
            </a:r>
            <a:r>
              <a:rPr lang="ar-SA" sz="2000" dirty="0" err="1"/>
              <a:t>الهاشتا</a:t>
            </a:r>
            <a:r>
              <a:rPr lang="ar-EG" sz="2000" dirty="0"/>
              <a:t>ج</a:t>
            </a:r>
            <a:r>
              <a:rPr lang="ar-SA" sz="2000" dirty="0"/>
              <a:t>ات ال</a:t>
            </a:r>
            <a:r>
              <a:rPr lang="ar-EG" sz="2000" dirty="0"/>
              <a:t>أوسع انتشارًا</a:t>
            </a:r>
            <a:r>
              <a:rPr lang="ar-SA" sz="2000" dirty="0"/>
              <a:t> على </a:t>
            </a:r>
            <a:r>
              <a:rPr lang="en-US" sz="2000" dirty="0"/>
              <a:t>X</a:t>
            </a:r>
            <a:r>
              <a:rPr lang="ar-SA" sz="2000" dirty="0"/>
              <a:t> أو النقاشات في مجموعات فيسبوك</a:t>
            </a:r>
            <a:r>
              <a:rPr lang="en-US" sz="2000" dirty="0"/>
              <a:t>.</a:t>
            </a:r>
          </a:p>
        </p:txBody>
      </p:sp>
      <p:pic>
        <p:nvPicPr>
          <p:cNvPr id="4" name="Picture 3">
            <a:extLst>
              <a:ext uri="{FF2B5EF4-FFF2-40B4-BE49-F238E27FC236}">
                <a16:creationId xmlns:a16="http://schemas.microsoft.com/office/drawing/2014/main" id="{DF48F1BA-A41E-5DFE-AD7C-BC666A2A6511}"/>
              </a:ext>
            </a:extLst>
          </p:cNvPr>
          <p:cNvPicPr>
            <a:picLocks noChangeAspect="1"/>
          </p:cNvPicPr>
          <p:nvPr/>
        </p:nvPicPr>
        <p:blipFill>
          <a:blip r:embed="rId4"/>
          <a:stretch>
            <a:fillRect/>
          </a:stretch>
        </p:blipFill>
        <p:spPr>
          <a:xfrm>
            <a:off x="1096191" y="2171197"/>
            <a:ext cx="5182108" cy="376319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9487217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E56E39C0-B3C6-15D0-BA55-B8DDCA12D57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52D7C44-488F-7A2F-5D25-21C30126BC0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76609160-190D-0A04-DAF7-48BF64DA9D1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350AA673-CAB6-BDF4-BB4F-CDD94ABEEF19}"/>
              </a:ext>
            </a:extLst>
          </p:cNvPr>
          <p:cNvSpPr txBox="1"/>
          <p:nvPr/>
        </p:nvSpPr>
        <p:spPr>
          <a:xfrm>
            <a:off x="4596547" y="1892322"/>
            <a:ext cx="6829868" cy="4062651"/>
          </a:xfrm>
          <a:prstGeom prst="rect">
            <a:avLst/>
          </a:prstGeom>
          <a:noFill/>
        </p:spPr>
        <p:txBody>
          <a:bodyPr wrap="square">
            <a:spAutoFit/>
          </a:bodyPr>
          <a:lstStyle/>
          <a:p>
            <a:pPr marL="457200" indent="-457200" algn="just" rtl="1">
              <a:buAutoNum type="arabicParenBoth"/>
            </a:pPr>
            <a:r>
              <a:rPr lang="ar-EG" sz="2400" b="1" dirty="0"/>
              <a:t>توليد الفكرة:</a:t>
            </a:r>
          </a:p>
          <a:p>
            <a:pPr marL="457200" indent="-457200" algn="just" rtl="1">
              <a:buAutoNum type="arabicParenBoth"/>
            </a:pPr>
            <a:endParaRPr lang="ar-EG" sz="1600" b="1" dirty="0"/>
          </a:p>
          <a:p>
            <a:pPr marL="457200" indent="-457200" algn="just" rtl="1">
              <a:buFont typeface="+mj-lt"/>
              <a:buAutoNum type="arabicPeriod" startAt="3"/>
            </a:pPr>
            <a:r>
              <a:rPr lang="ar-SA" sz="2000" b="1" dirty="0"/>
              <a:t>الم</a:t>
            </a:r>
            <a:r>
              <a:rPr lang="ar-EG" sz="2000" b="1" dirty="0"/>
              <a:t>ُ</a:t>
            </a:r>
            <a:r>
              <a:rPr lang="ar-SA" sz="2000" b="1" dirty="0"/>
              <a:t>راجعة الع</a:t>
            </a:r>
            <a:r>
              <a:rPr lang="ar-EG" sz="2000" b="1" dirty="0"/>
              <a:t>ِ</a:t>
            </a:r>
            <a:r>
              <a:rPr lang="ar-SA" sz="2000" b="1" dirty="0"/>
              <a:t>لمية والم</a:t>
            </a:r>
            <a:r>
              <a:rPr lang="ar-EG" sz="2000" b="1" dirty="0"/>
              <a:t>ِ</a:t>
            </a:r>
            <a:r>
              <a:rPr lang="ar-SA" sz="2000" b="1" dirty="0"/>
              <a:t>هنية</a:t>
            </a:r>
            <a:r>
              <a:rPr lang="ar-EG" sz="2000" b="1" dirty="0"/>
              <a:t>: </a:t>
            </a:r>
            <a:r>
              <a:rPr lang="ar-EG" sz="2000" dirty="0"/>
              <a:t>يُعَد الاطلاع على الدراسات الأكاديمية الحديثة، والإحصاءات الرسمية، والتقارير الصادرة عن المؤسسات الإعلامية أو البحثية أو حتى الحقوقية من أهم مصادر توليد الأفكار. هذه المصادر تمنح صانع المُحتوى قاعدة صلبة لاختيار موضوعات ترتبط باتجاهات واقعية وموثقة.</a:t>
            </a:r>
          </a:p>
          <a:p>
            <a:pPr marL="457200" indent="-457200" algn="just" rtl="1">
              <a:buFont typeface="+mj-lt"/>
              <a:buAutoNum type="arabicPeriod" startAt="3"/>
            </a:pPr>
            <a:endParaRPr lang="ar-EG" sz="1400" b="1" dirty="0"/>
          </a:p>
          <a:p>
            <a:pPr marL="342900" indent="-342900" algn="just" rtl="1">
              <a:buFont typeface="Wingdings" panose="05000000000000000000" pitchFamily="2" charset="2"/>
              <a:buChar char="ü"/>
            </a:pPr>
            <a:r>
              <a:rPr lang="ar-EG" u="sng" dirty="0">
                <a:solidFill>
                  <a:schemeClr val="accent1"/>
                </a:solidFill>
              </a:rPr>
              <a:t>فمثلًا:</a:t>
            </a:r>
            <a:r>
              <a:rPr lang="ar-EG" dirty="0">
                <a:solidFill>
                  <a:schemeClr val="accent1"/>
                </a:solidFill>
              </a:rPr>
              <a:t> </a:t>
            </a:r>
            <a:r>
              <a:rPr lang="ar-EG" dirty="0"/>
              <a:t>عند مُراجعة تقرير</a:t>
            </a:r>
            <a:r>
              <a:rPr lang="en-US" dirty="0"/>
              <a:t>Reuters Institute </a:t>
            </a:r>
            <a:r>
              <a:rPr lang="ar-EG" dirty="0"/>
              <a:t> لعام 2025 حول الأخبار الرقمية، قد نجد أن نسبة كبيرة من الجمهور، خاصة الشباب، يُفضلون الأخبار عبر منصات مثل </a:t>
            </a:r>
            <a:r>
              <a:rPr lang="en-US" dirty="0"/>
              <a:t>TikTok</a:t>
            </a:r>
            <a:r>
              <a:rPr lang="ar-EG" dirty="0"/>
              <a:t> و</a:t>
            </a:r>
            <a:r>
              <a:rPr lang="en-US" dirty="0"/>
              <a:t>Instagram</a:t>
            </a:r>
            <a:r>
              <a:rPr lang="ar-EG" dirty="0"/>
              <a:t> و</a:t>
            </a:r>
            <a:r>
              <a:rPr lang="en-US" dirty="0"/>
              <a:t>Snapchat</a:t>
            </a:r>
            <a:r>
              <a:rPr lang="ar-EG" dirty="0"/>
              <a:t>، بدلًا من الأخبار التقليدية. هذه الإحصائية قد تؤدي لعدة أفكار يتم مناقشتها إعلاميًا مثل فجوة الأجيال في الحصول على المعلومات أو تراجُع الثقة في الأخبار التقليدية أو غير ذلك.</a:t>
            </a:r>
          </a:p>
          <a:p>
            <a:pPr marL="342900" indent="-342900" algn="just" rtl="1">
              <a:buFont typeface="Wingdings" panose="05000000000000000000" pitchFamily="2" charset="2"/>
              <a:buChar char="ü"/>
            </a:pPr>
            <a:r>
              <a:rPr lang="ar-EG" dirty="0"/>
              <a:t>أيضًا كثير من المؤسسات الإعلامية الغربية والعربية بنت خططها التحريرية على تقارير مماثلة، فأنشأت نشرات إخبارية قصيرة مُصممة خصيصًا لهذه المنصات الرقمية.</a:t>
            </a:r>
            <a:endParaRPr lang="en-US" dirty="0"/>
          </a:p>
        </p:txBody>
      </p:sp>
      <p:pic>
        <p:nvPicPr>
          <p:cNvPr id="4" name="Picture 3">
            <a:extLst>
              <a:ext uri="{FF2B5EF4-FFF2-40B4-BE49-F238E27FC236}">
                <a16:creationId xmlns:a16="http://schemas.microsoft.com/office/drawing/2014/main" id="{C3F685D4-1C9E-23FC-96EE-8BAAF8A1B42A}"/>
              </a:ext>
            </a:extLst>
          </p:cNvPr>
          <p:cNvPicPr>
            <a:picLocks noChangeAspect="1"/>
          </p:cNvPicPr>
          <p:nvPr/>
        </p:nvPicPr>
        <p:blipFill>
          <a:blip r:embed="rId4"/>
          <a:stretch>
            <a:fillRect/>
          </a:stretch>
        </p:blipFill>
        <p:spPr>
          <a:xfrm>
            <a:off x="702957" y="2651146"/>
            <a:ext cx="3816716" cy="307875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7" name="TextBox 6">
            <a:extLst>
              <a:ext uri="{FF2B5EF4-FFF2-40B4-BE49-F238E27FC236}">
                <a16:creationId xmlns:a16="http://schemas.microsoft.com/office/drawing/2014/main" id="{94434B37-4809-72EF-7D2A-1B1347EC8116}"/>
              </a:ext>
            </a:extLst>
          </p:cNvPr>
          <p:cNvSpPr txBox="1"/>
          <p:nvPr/>
        </p:nvSpPr>
        <p:spPr>
          <a:xfrm>
            <a:off x="757526" y="6184290"/>
            <a:ext cx="3626009" cy="338554"/>
          </a:xfrm>
          <a:prstGeom prst="rect">
            <a:avLst/>
          </a:prstGeom>
          <a:noFill/>
          <a:ln w="25400">
            <a:solidFill>
              <a:srgbClr val="C00000"/>
            </a:solidFill>
          </a:ln>
        </p:spPr>
        <p:txBody>
          <a:bodyPr wrap="square">
            <a:spAutoFit/>
          </a:bodyPr>
          <a:lstStyle>
            <a:defPPr>
              <a:defRPr lang="en-US"/>
            </a:defPPr>
            <a:lvl1pPr algn="ctr"/>
          </a:lstStyle>
          <a:p>
            <a:r>
              <a:rPr lang="en-US" sz="1600" dirty="0">
                <a:hlinkClick r:id="rId5"/>
              </a:rPr>
              <a:t>https://reutersinstitute.politics.ox.ac.uk/</a:t>
            </a:r>
            <a:endParaRPr lang="en-US" sz="1600" dirty="0"/>
          </a:p>
        </p:txBody>
      </p:sp>
    </p:spTree>
    <p:extLst>
      <p:ext uri="{BB962C8B-B14F-4D97-AF65-F5344CB8AC3E}">
        <p14:creationId xmlns:p14="http://schemas.microsoft.com/office/powerpoint/2010/main" val="42254000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DC5A989-B47D-9539-B4B6-478679F2B3B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140806B-93DB-90BB-0310-42D9834E1B8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55A2C06F-0E7D-3FF0-1987-6CDA3E9CD3AD}"/>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BCEB081D-3A9C-41D8-DF7E-BC63B2ACC802}"/>
              </a:ext>
            </a:extLst>
          </p:cNvPr>
          <p:cNvSpPr txBox="1"/>
          <p:nvPr/>
        </p:nvSpPr>
        <p:spPr>
          <a:xfrm>
            <a:off x="3712833" y="2309349"/>
            <a:ext cx="7560950" cy="3231654"/>
          </a:xfrm>
          <a:prstGeom prst="rect">
            <a:avLst/>
          </a:prstGeom>
          <a:noFill/>
        </p:spPr>
        <p:txBody>
          <a:bodyPr wrap="square">
            <a:spAutoFit/>
          </a:bodyPr>
          <a:lstStyle/>
          <a:p>
            <a:pPr marL="457200" indent="-457200" algn="just" rtl="1">
              <a:buAutoNum type="arabicParenBoth"/>
            </a:pPr>
            <a:r>
              <a:rPr lang="ar-EG" sz="2400" b="1" dirty="0"/>
              <a:t>توليد الفكرة:</a:t>
            </a:r>
            <a:endParaRPr lang="ar-EG" sz="2400" dirty="0"/>
          </a:p>
          <a:p>
            <a:pPr marL="342900" lvl="0" indent="-342900" algn="just" rtl="1">
              <a:buFont typeface="+mj-lt"/>
              <a:buAutoNum type="arabicPeriod"/>
            </a:pPr>
            <a:endParaRPr lang="ar-EG" sz="1600" dirty="0"/>
          </a:p>
          <a:p>
            <a:pPr marL="457200" lvl="0" indent="-457200" algn="just" rtl="1">
              <a:buFont typeface="+mj-lt"/>
              <a:buAutoNum type="arabicPeriod" startAt="4"/>
            </a:pPr>
            <a:r>
              <a:rPr lang="ar-SA" sz="2000" b="1" dirty="0"/>
              <a:t>الخبر</a:t>
            </a:r>
            <a:r>
              <a:rPr lang="ar-EG" sz="2000" b="1" dirty="0"/>
              <a:t>ات</a:t>
            </a:r>
            <a:r>
              <a:rPr lang="ar-SA" sz="2000" b="1" dirty="0"/>
              <a:t> الذاتية </a:t>
            </a:r>
            <a:r>
              <a:rPr lang="ar-EG" sz="2000" b="1" dirty="0"/>
              <a:t>والعصف الذهني: </a:t>
            </a:r>
            <a:r>
              <a:rPr lang="ar-EG" sz="2000" dirty="0"/>
              <a:t>تُعَد أيضًا من المصادر المهمة لتوليد الأفكار الإعلامية، </a:t>
            </a:r>
            <a:r>
              <a:rPr lang="ar-EG" sz="2000" u="sng" dirty="0"/>
              <a:t>من خلال:</a:t>
            </a:r>
          </a:p>
          <a:p>
            <a:pPr lvl="0" algn="just" rtl="1"/>
            <a:endParaRPr lang="ar-EG" sz="800" dirty="0"/>
          </a:p>
          <a:p>
            <a:pPr marL="342900" indent="-342900" algn="just" rtl="1">
              <a:buFont typeface="Arial" panose="020B0604020202020204" pitchFamily="34" charset="0"/>
              <a:buChar char="•"/>
            </a:pPr>
            <a:r>
              <a:rPr lang="ar-EG" sz="2000" b="1" dirty="0">
                <a:effectLst>
                  <a:outerShdw blurRad="38100" dist="38100" dir="2700000" algn="tl">
                    <a:srgbClr val="000000">
                      <a:alpha val="43137"/>
                    </a:srgbClr>
                  </a:outerShdw>
                </a:effectLst>
              </a:rPr>
              <a:t>الخبرات الذاتية: </a:t>
            </a:r>
            <a:r>
              <a:rPr lang="ar-EG" sz="2000" dirty="0"/>
              <a:t>أحيانًا تكون التجارب الشخصية أو المواقف اليومية منطلقًا لفكرة إعلامية ناجحة، خصوصًا إذا عكست قضية اجتماعية أو ثقافية قريبة من اهتمامات الجمهور.</a:t>
            </a:r>
          </a:p>
          <a:p>
            <a:pPr marL="342900" indent="-342900" algn="just" rtl="1">
              <a:buFont typeface="Arial" panose="020B0604020202020204" pitchFamily="34" charset="0"/>
              <a:buChar char="•"/>
            </a:pPr>
            <a:endParaRPr lang="ar-EG" sz="1600" dirty="0"/>
          </a:p>
          <a:p>
            <a:pPr marL="342900" indent="-342900" algn="just" rtl="1">
              <a:buFont typeface="Wingdings" panose="05000000000000000000" pitchFamily="2" charset="2"/>
              <a:buChar char="ü"/>
            </a:pPr>
            <a:r>
              <a:rPr lang="ar-EG" sz="2000" u="sng" dirty="0">
                <a:solidFill>
                  <a:schemeClr val="accent1"/>
                </a:solidFill>
              </a:rPr>
              <a:t>فمثلًا:</a:t>
            </a:r>
            <a:r>
              <a:rPr lang="ar-EG" sz="2000" dirty="0">
                <a:solidFill>
                  <a:schemeClr val="accent1"/>
                </a:solidFill>
              </a:rPr>
              <a:t> </a:t>
            </a:r>
            <a:r>
              <a:rPr lang="ar-EG" sz="2000" dirty="0"/>
              <a:t>يُمكن تحويل موقف شخصي مثل صعوبة الحصول على خدمة حكومية عبر الإنترنت إلى نقاش أوسع حول التحول الرقمي في المؤسسات الحكومية.</a:t>
            </a:r>
          </a:p>
        </p:txBody>
      </p:sp>
      <p:pic>
        <p:nvPicPr>
          <p:cNvPr id="7" name="Picture 6" descr="A person sitting at a computer with a computer and a light bulb and a light bulb&#10;&#10;AI-generated content may be incorrect.">
            <a:extLst>
              <a:ext uri="{FF2B5EF4-FFF2-40B4-BE49-F238E27FC236}">
                <a16:creationId xmlns:a16="http://schemas.microsoft.com/office/drawing/2014/main" id="{E0318099-7F10-CFBC-590D-7FD4D585F3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5429" y="2215426"/>
            <a:ext cx="2394202" cy="359130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62793723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2AA9933C-7340-6754-AFC7-2CC0F548831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F3F8319-8EE8-65AA-19D0-C2F27130269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9D30F19A-EBA0-6146-4322-827A0D2BE0E2}"/>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CEB01A51-5E41-D48D-4672-573C1FB9BD47}"/>
              </a:ext>
            </a:extLst>
          </p:cNvPr>
          <p:cNvSpPr txBox="1"/>
          <p:nvPr/>
        </p:nvSpPr>
        <p:spPr>
          <a:xfrm>
            <a:off x="4921805" y="2143945"/>
            <a:ext cx="6437895" cy="3670236"/>
          </a:xfrm>
          <a:prstGeom prst="rect">
            <a:avLst/>
          </a:prstGeom>
          <a:noFill/>
        </p:spPr>
        <p:txBody>
          <a:bodyPr wrap="square">
            <a:spAutoFit/>
          </a:bodyPr>
          <a:lstStyle/>
          <a:p>
            <a:pPr marL="457200" indent="-457200" algn="just" rtl="1">
              <a:buAutoNum type="arabicParenBoth"/>
            </a:pPr>
            <a:r>
              <a:rPr lang="ar-EG" sz="2400" b="1" dirty="0"/>
              <a:t>توليد الفكرة:</a:t>
            </a:r>
            <a:endParaRPr lang="ar-EG" sz="2400" dirty="0"/>
          </a:p>
          <a:p>
            <a:pPr marL="342900" lvl="0" indent="-342900" algn="just" rtl="1">
              <a:buFont typeface="+mj-lt"/>
              <a:buAutoNum type="arabicPeriod"/>
            </a:pPr>
            <a:endParaRPr lang="ar-EG" sz="1000" dirty="0"/>
          </a:p>
          <a:p>
            <a:pPr marL="457200" lvl="0" indent="-457200" algn="just" rtl="1">
              <a:buFont typeface="+mj-lt"/>
              <a:buAutoNum type="arabicPeriod" startAt="4"/>
            </a:pPr>
            <a:r>
              <a:rPr lang="ar-SA" sz="2000" b="1" dirty="0"/>
              <a:t>الخبر</a:t>
            </a:r>
            <a:r>
              <a:rPr lang="ar-EG" sz="2000" b="1" dirty="0"/>
              <a:t>ات</a:t>
            </a:r>
            <a:r>
              <a:rPr lang="ar-SA" sz="2000" b="1" dirty="0"/>
              <a:t> الذاتية </a:t>
            </a:r>
            <a:r>
              <a:rPr lang="ar-EG" sz="2000" b="1" dirty="0"/>
              <a:t>والعصف الذهني: </a:t>
            </a:r>
            <a:r>
              <a:rPr lang="ar-EG" sz="2000" dirty="0"/>
              <a:t>تُعَد أيضًا من المصادر المهمة لتوليد الأفكار الإعلامية، من خلال:</a:t>
            </a:r>
          </a:p>
          <a:p>
            <a:pPr marL="342900" lvl="0" indent="-342900" algn="just" rtl="1">
              <a:buFont typeface="+mj-lt"/>
              <a:buAutoNum type="arabicPeriod" startAt="4"/>
            </a:pPr>
            <a:endParaRPr lang="ar-EG" sz="800" dirty="0"/>
          </a:p>
          <a:p>
            <a:pPr marL="342900" indent="-342900" algn="just" rtl="1">
              <a:buFont typeface="Arial" panose="020B0604020202020204" pitchFamily="34" charset="0"/>
              <a:buChar char="•"/>
            </a:pPr>
            <a:r>
              <a:rPr lang="ar-EG" sz="2000" b="1" dirty="0">
                <a:effectLst>
                  <a:outerShdw blurRad="38100" dist="38100" dir="2700000" algn="tl">
                    <a:srgbClr val="000000">
                      <a:alpha val="43137"/>
                    </a:srgbClr>
                  </a:outerShdw>
                </a:effectLst>
              </a:rPr>
              <a:t>العصف الذهني: </a:t>
            </a:r>
            <a:r>
              <a:rPr lang="ar-EG" sz="2000" dirty="0"/>
              <a:t>أحيانًا يتم عقد الاجتماعات التحريرية اليومية بنمط "العصف الذهني"، حيث يقترح كل عضو موضوعًا أو زاوية مُختلفة لتغطية خبر مُنتشِر، مما </a:t>
            </a:r>
            <a:r>
              <a:rPr lang="ar-EG" sz="2000" dirty="0">
                <a:effectLst>
                  <a:outerShdw blurRad="38100" dist="38100" dir="2700000" algn="tl">
                    <a:srgbClr val="000000">
                      <a:alpha val="43137"/>
                    </a:srgbClr>
                  </a:outerShdw>
                </a:effectLst>
              </a:rPr>
              <a:t>يضمن إنتاج مُحتوى مُتنوع وغير تقليدي</a:t>
            </a:r>
            <a:r>
              <a:rPr lang="ar-EG" sz="2000" dirty="0"/>
              <a:t>.</a:t>
            </a:r>
          </a:p>
          <a:p>
            <a:pPr marL="342900" indent="-342900" algn="just" rtl="1">
              <a:buFont typeface="Arial" panose="020B0604020202020204" pitchFamily="34" charset="0"/>
              <a:buChar char="•"/>
            </a:pPr>
            <a:endParaRPr lang="ar-EG" sz="1050" dirty="0"/>
          </a:p>
          <a:p>
            <a:pPr marL="342900" indent="-342900" algn="just" rtl="1">
              <a:buFont typeface="Arial" panose="020B0604020202020204" pitchFamily="34" charset="0"/>
              <a:buChar char="•"/>
            </a:pPr>
            <a:r>
              <a:rPr lang="ar-EG" sz="2000" dirty="0"/>
              <a:t>وفي عصر الذكاء الاصطناعي، يُمكن أيضًا القيام بذلك باستخدام بعض أدوات الذكاء الاصطناعي مثل </a:t>
            </a:r>
            <a:r>
              <a:rPr lang="en-US" sz="2000" dirty="0"/>
              <a:t>Grok</a:t>
            </a:r>
            <a:r>
              <a:rPr lang="ar-EG" sz="2000" dirty="0"/>
              <a:t> أو </a:t>
            </a:r>
            <a:r>
              <a:rPr lang="en-US" sz="2000" dirty="0"/>
              <a:t>ChatGPT</a:t>
            </a:r>
            <a:r>
              <a:rPr lang="ar-EG" sz="2000" dirty="0"/>
              <a:t>، ثم اختيار الأنسب بناءً على معايير مثل قابلية التنفيذ، وأهمية الموضوع للجُمهور، وتفرّد الطرح.</a:t>
            </a:r>
          </a:p>
        </p:txBody>
      </p:sp>
      <p:pic>
        <p:nvPicPr>
          <p:cNvPr id="4" name="Picture 3">
            <a:extLst>
              <a:ext uri="{FF2B5EF4-FFF2-40B4-BE49-F238E27FC236}">
                <a16:creationId xmlns:a16="http://schemas.microsoft.com/office/drawing/2014/main" id="{46A00741-E172-100D-2512-26EA5D5FFC70}"/>
              </a:ext>
            </a:extLst>
          </p:cNvPr>
          <p:cNvPicPr>
            <a:picLocks noChangeAspect="1"/>
          </p:cNvPicPr>
          <p:nvPr/>
        </p:nvPicPr>
        <p:blipFill>
          <a:blip r:embed="rId4"/>
          <a:stretch>
            <a:fillRect/>
          </a:stretch>
        </p:blipFill>
        <p:spPr>
          <a:xfrm>
            <a:off x="1039477" y="2403131"/>
            <a:ext cx="3667917" cy="325851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3578186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2D55451-1D03-6434-4C66-320510423D3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51CBBEE-B075-A423-6A04-CA124D69E18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6FAAF241-D15B-D124-8395-059252B8856D}"/>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467726EF-216B-AF7B-52F2-E1378833262D}"/>
              </a:ext>
            </a:extLst>
          </p:cNvPr>
          <p:cNvSpPr txBox="1"/>
          <p:nvPr/>
        </p:nvSpPr>
        <p:spPr>
          <a:xfrm>
            <a:off x="4105595" y="2108509"/>
            <a:ext cx="7168187" cy="3693319"/>
          </a:xfrm>
          <a:prstGeom prst="rect">
            <a:avLst/>
          </a:prstGeom>
          <a:noFill/>
        </p:spPr>
        <p:txBody>
          <a:bodyPr wrap="square">
            <a:spAutoFit/>
          </a:bodyPr>
          <a:lstStyle/>
          <a:p>
            <a:pPr algn="just" rtl="1"/>
            <a:r>
              <a:rPr lang="ar-EG" sz="2400" b="1" dirty="0"/>
              <a:t>(2)</a:t>
            </a:r>
            <a:r>
              <a:rPr lang="en-US" sz="2400" b="1" dirty="0"/>
              <a:t> </a:t>
            </a:r>
            <a:r>
              <a:rPr lang="ar-SA" sz="2400" b="1" dirty="0"/>
              <a:t>كتابة السكربت</a:t>
            </a:r>
            <a:r>
              <a:rPr lang="ar-EG" sz="2400" b="1" dirty="0"/>
              <a:t> (</a:t>
            </a:r>
            <a:r>
              <a:rPr lang="en-US" sz="2400" b="1" dirty="0"/>
              <a:t>Script</a:t>
            </a:r>
            <a:r>
              <a:rPr lang="ar-EG" sz="2400" b="1" dirty="0"/>
              <a:t>):</a:t>
            </a:r>
            <a:endParaRPr lang="en-US" sz="2400" b="1" dirty="0"/>
          </a:p>
          <a:p>
            <a:pPr marL="285750" indent="-285750" algn="just" rtl="1">
              <a:buFont typeface="Arial" panose="020B0604020202020204" pitchFamily="34" charset="0"/>
              <a:buChar char="•"/>
            </a:pPr>
            <a:endParaRPr lang="ar-EG" sz="1000" b="1" dirty="0"/>
          </a:p>
          <a:p>
            <a:pPr marL="342900" indent="-342900" algn="just" rtl="1">
              <a:buFont typeface="Arial" panose="020B0604020202020204" pitchFamily="34" charset="0"/>
              <a:buChar char="•"/>
            </a:pPr>
            <a:r>
              <a:rPr lang="ar-EG" sz="2000" dirty="0"/>
              <a:t>تُعد كتابة السكربت في الإعلام المرئي الرقمي مرحلة أساسية لضمان أن تصل الرسالة بوضوح وسرعة إلى الجُمهور المُستهدَف. </a:t>
            </a:r>
            <a:endParaRPr lang="en-US" sz="2000" dirty="0"/>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وبخلاف التلفزيون التقليدي الذي يُتيح للمُشاهِد وقتًا أطول للتفاعُل مع المُحتوى، يعتمد الإعلام الرقمي على </a:t>
            </a:r>
            <a:r>
              <a:rPr lang="ar-EG" sz="2000" b="1" dirty="0"/>
              <a:t>جذب الانتباه منذ اللحظة الأولى</a:t>
            </a:r>
            <a:r>
              <a:rPr lang="ar-EG" sz="2000" dirty="0"/>
              <a:t>، مع الاستمرار في الاحتفاظ بتركيز المُشاهِد وتفاعله حتى النهاية.</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هذا الأمر يتطلب جُهدًا كبيرًا من كاتب السكربت، ولا سيّما في البيئة الرقمية المليئة بمُختلف أنواع المُحتوى والتنافسية الشديدة. لذا، </a:t>
            </a:r>
            <a:r>
              <a:rPr lang="ar-EG" sz="2000" dirty="0">
                <a:effectLst>
                  <a:outerShdw blurRad="38100" dist="38100" dir="2700000" algn="tl">
                    <a:srgbClr val="000000">
                      <a:alpha val="43137"/>
                    </a:srgbClr>
                  </a:outerShdw>
                </a:effectLst>
              </a:rPr>
              <a:t>يجب كتابة السكربت بعناية</a:t>
            </a:r>
            <a:r>
              <a:rPr lang="ar-EG" sz="2000" dirty="0"/>
              <a:t>، مع مُراعاة عدد من الاعتبارات الأساسية.</a:t>
            </a:r>
          </a:p>
        </p:txBody>
      </p:sp>
      <p:pic>
        <p:nvPicPr>
          <p:cNvPr id="4" name="Picture 3" descr="A hand writing on a piece of paper&#10;&#10;AI-generated content may be incorrect.">
            <a:extLst>
              <a:ext uri="{FF2B5EF4-FFF2-40B4-BE49-F238E27FC236}">
                <a16:creationId xmlns:a16="http://schemas.microsoft.com/office/drawing/2014/main" id="{07D97FF9-1C06-D74E-A3E1-B7D90012384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312" y="2546818"/>
            <a:ext cx="2954923" cy="295492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2695837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ED12985-51BB-D5F6-EFAA-D2FDE85A865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0756E32-3822-44C8-21DD-0299ABF060B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96D3E00F-D6A7-6049-F6C6-6B0AFB2A4661}"/>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C84752C1-E934-BD5A-A893-F0A20E4BB991}"/>
              </a:ext>
            </a:extLst>
          </p:cNvPr>
          <p:cNvSpPr txBox="1"/>
          <p:nvPr/>
        </p:nvSpPr>
        <p:spPr>
          <a:xfrm>
            <a:off x="4866571" y="1813933"/>
            <a:ext cx="6504912" cy="4308872"/>
          </a:xfrm>
          <a:prstGeom prst="rect">
            <a:avLst/>
          </a:prstGeom>
          <a:noFill/>
        </p:spPr>
        <p:txBody>
          <a:bodyPr wrap="square">
            <a:spAutoFit/>
          </a:bodyPr>
          <a:lstStyle/>
          <a:p>
            <a:pPr algn="just" rtl="1"/>
            <a:r>
              <a:rPr lang="ar-EG" sz="2400" b="1" dirty="0"/>
              <a:t>(2)</a:t>
            </a:r>
            <a:r>
              <a:rPr lang="en-US" sz="2400" b="1" dirty="0"/>
              <a:t> </a:t>
            </a:r>
            <a:r>
              <a:rPr lang="ar-SA" sz="2400" b="1" dirty="0"/>
              <a:t>كتابة السكربت</a:t>
            </a:r>
            <a:r>
              <a:rPr lang="ar-EG" sz="2400" b="1" dirty="0"/>
              <a:t>:</a:t>
            </a:r>
            <a:endParaRPr lang="en-US" sz="2400" b="1" dirty="0"/>
          </a:p>
          <a:p>
            <a:pPr algn="just" rtl="1"/>
            <a:endParaRPr lang="ar-EG" sz="800" b="1" dirty="0"/>
          </a:p>
          <a:p>
            <a:pPr algn="just" rtl="1"/>
            <a:r>
              <a:rPr lang="ar-EG" sz="2000" u="sng" dirty="0"/>
              <a:t>من أبرز هذه الاعتبارات الأساسية التي يجب الحرص عليها:</a:t>
            </a:r>
          </a:p>
          <a:p>
            <a:pPr algn="just" rtl="1"/>
            <a:endParaRPr lang="ar-EG" sz="1100" dirty="0"/>
          </a:p>
          <a:p>
            <a:pPr marL="457200" indent="-457200" algn="just" rtl="1">
              <a:buFont typeface="+mj-lt"/>
              <a:buAutoNum type="arabicPeriod"/>
            </a:pPr>
            <a:r>
              <a:rPr lang="ar-EG" sz="2000" b="1" dirty="0"/>
              <a:t>البداية اللافتة (</a:t>
            </a:r>
            <a:r>
              <a:rPr lang="en-US" sz="2000" b="1" dirty="0"/>
              <a:t>Hook</a:t>
            </a:r>
            <a:r>
              <a:rPr lang="ar-EG" sz="2000" b="1" dirty="0"/>
              <a:t>):</a:t>
            </a:r>
          </a:p>
          <a:p>
            <a:pPr marL="342900" indent="-342900" algn="just" rtl="1">
              <a:buFont typeface="Arial" panose="020B0604020202020204" pitchFamily="34" charset="0"/>
              <a:buChar char="•"/>
            </a:pPr>
            <a:r>
              <a:rPr lang="ar-EG" sz="2000" dirty="0"/>
              <a:t>من الضروري أن يبدأ السكربت ببداية قوية ولافتة (مثل مشهد تمثيلي، أو عبارة صادمة، أو قصة طريفة أو مُشوقة، أو سؤال مُثير، أو معلومة غير مُتوقعة) </a:t>
            </a:r>
            <a:r>
              <a:rPr lang="ar-EG" sz="2000" dirty="0">
                <a:effectLst>
                  <a:outerShdw blurRad="38100" dist="38100" dir="2700000" algn="tl">
                    <a:srgbClr val="000000">
                      <a:alpha val="43137"/>
                    </a:srgbClr>
                  </a:outerShdw>
                </a:effectLst>
              </a:rPr>
              <a:t>تجعل المُشاهِد يتوقف عن التمرير أو التصفح ويقرر مُتابعة الفيديو</a:t>
            </a:r>
            <a:r>
              <a:rPr lang="ar-EG" sz="2000" dirty="0"/>
              <a:t>. </a:t>
            </a:r>
          </a:p>
          <a:p>
            <a:pPr marL="342900" indent="-342900" algn="just" rtl="1">
              <a:buFont typeface="Arial" panose="020B0604020202020204" pitchFamily="34" charset="0"/>
              <a:buChar char="•"/>
            </a:pPr>
            <a:r>
              <a:rPr lang="ar-EG" sz="2000" dirty="0"/>
              <a:t>ويُفضل البدء بهذا الأمر، حتى قبل </a:t>
            </a:r>
            <a:r>
              <a:rPr lang="ar-EG" sz="2000" dirty="0" err="1"/>
              <a:t>تيتر</a:t>
            </a:r>
            <a:r>
              <a:rPr lang="ar-EG" sz="2000" dirty="0"/>
              <a:t> البداية، حيثُ أن هذا المدخل يُعَد مفتاحًا رئيسًا لضمان التوقف عند هذا المُحتوى واستهلاكه، رُبما لآخر ثانية.</a:t>
            </a:r>
          </a:p>
          <a:p>
            <a:pPr marL="342900" indent="-342900" algn="just" rtl="1">
              <a:buFont typeface="Arial" panose="020B0604020202020204" pitchFamily="34" charset="0"/>
              <a:buChar char="•"/>
            </a:pPr>
            <a:endParaRPr lang="ar-EG" sz="110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solidFill>
                  <a:srgbClr val="0070C0"/>
                </a:solidFill>
              </a:rPr>
              <a:t> </a:t>
            </a:r>
            <a:r>
              <a:rPr lang="ar-EG" sz="2000" dirty="0"/>
              <a:t>"ماذا لو اختفت مواقع التواصل الاجتماعي غدًا؟ كيف ستتغير حياتنا؟".</a:t>
            </a:r>
          </a:p>
          <a:p>
            <a:pPr marL="342900" indent="-342900" algn="just" rtl="1">
              <a:buFont typeface="Wingdings" panose="05000000000000000000" pitchFamily="2" charset="2"/>
              <a:buChar char="ü"/>
            </a:pPr>
            <a:r>
              <a:rPr lang="ar-EG" sz="2000" dirty="0"/>
              <a:t>بعض برامج وتقارير قناة</a:t>
            </a:r>
            <a:r>
              <a:rPr lang="en-US" sz="2000" dirty="0"/>
              <a:t>AJ+ </a:t>
            </a:r>
            <a:r>
              <a:rPr lang="ar-EG" sz="2000" dirty="0"/>
              <a:t> عربي تقوم بتطبيق هذا الأمر مثل الفيديو الموضح بالصورة، والرابط الخاص به أسفل الصورة. </a:t>
            </a:r>
          </a:p>
        </p:txBody>
      </p:sp>
      <p:sp>
        <p:nvSpPr>
          <p:cNvPr id="9" name="TextBox 8">
            <a:extLst>
              <a:ext uri="{FF2B5EF4-FFF2-40B4-BE49-F238E27FC236}">
                <a16:creationId xmlns:a16="http://schemas.microsoft.com/office/drawing/2014/main" id="{8A61709C-9673-F5C2-71F5-44433E15E2E7}"/>
              </a:ext>
            </a:extLst>
          </p:cNvPr>
          <p:cNvSpPr txBox="1"/>
          <p:nvPr/>
        </p:nvSpPr>
        <p:spPr>
          <a:xfrm>
            <a:off x="767078" y="6174154"/>
            <a:ext cx="4003096" cy="400110"/>
          </a:xfrm>
          <a:prstGeom prst="rect">
            <a:avLst/>
          </a:prstGeom>
          <a:noFill/>
          <a:ln w="25400">
            <a:solidFill>
              <a:srgbClr val="C00000"/>
            </a:solidFill>
          </a:ln>
        </p:spPr>
        <p:txBody>
          <a:bodyPr wrap="square">
            <a:spAutoFit/>
          </a:bodyPr>
          <a:lstStyle>
            <a:defPPr>
              <a:defRPr lang="en-US"/>
            </a:defPPr>
            <a:lvl1pPr algn="ctr"/>
          </a:lstStyle>
          <a:p>
            <a:r>
              <a:rPr lang="en-US" sz="1000" dirty="0">
                <a:hlinkClick r:id="rId4"/>
              </a:rPr>
              <a:t>https://www.youtube.com/watch?v=C2Kt0yKm0kg&amp;list=PLRCzrSHS5u_El_AeD1fhnDGx7gb6zOBNk&amp;index=54</a:t>
            </a:r>
            <a:endParaRPr lang="en-US" sz="1000" dirty="0"/>
          </a:p>
        </p:txBody>
      </p:sp>
      <p:pic>
        <p:nvPicPr>
          <p:cNvPr id="17" name="Picture 16">
            <a:extLst>
              <a:ext uri="{FF2B5EF4-FFF2-40B4-BE49-F238E27FC236}">
                <a16:creationId xmlns:a16="http://schemas.microsoft.com/office/drawing/2014/main" id="{5374761C-0170-726D-B5FF-35B3DCD9AFA1}"/>
              </a:ext>
            </a:extLst>
          </p:cNvPr>
          <p:cNvPicPr>
            <a:picLocks noChangeAspect="1"/>
          </p:cNvPicPr>
          <p:nvPr/>
        </p:nvPicPr>
        <p:blipFill>
          <a:blip r:embed="rId5"/>
          <a:srcRect t="1845"/>
          <a:stretch>
            <a:fillRect/>
          </a:stretch>
        </p:blipFill>
        <p:spPr>
          <a:xfrm>
            <a:off x="734601" y="3101632"/>
            <a:ext cx="4003096" cy="254507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3653563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E1703090-0A8A-C4C6-C423-890A6850867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140A4C3-EC78-5215-45BD-59DD4E6E0E2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E82873A2-19D8-84C1-C415-0D72415BEFB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F1FC308D-90A1-0E2B-7667-508BC9FC6ADB}"/>
              </a:ext>
            </a:extLst>
          </p:cNvPr>
          <p:cNvSpPr txBox="1"/>
          <p:nvPr/>
        </p:nvSpPr>
        <p:spPr>
          <a:xfrm>
            <a:off x="3988994" y="1777111"/>
            <a:ext cx="7382490" cy="4308872"/>
          </a:xfrm>
          <a:prstGeom prst="rect">
            <a:avLst/>
          </a:prstGeom>
          <a:noFill/>
        </p:spPr>
        <p:txBody>
          <a:bodyPr wrap="square">
            <a:spAutoFit/>
          </a:bodyPr>
          <a:lstStyle/>
          <a:p>
            <a:pPr algn="just" rtl="1"/>
            <a:r>
              <a:rPr lang="ar-EG" sz="2400" b="1" dirty="0"/>
              <a:t>(2)</a:t>
            </a:r>
            <a:r>
              <a:rPr lang="en-US" sz="2400" b="1" dirty="0"/>
              <a:t> </a:t>
            </a:r>
            <a:r>
              <a:rPr lang="ar-SA" sz="2400" b="1" dirty="0"/>
              <a:t>كتابة السكربت</a:t>
            </a:r>
            <a:r>
              <a:rPr lang="ar-EG" sz="2400" b="1" dirty="0"/>
              <a:t>:</a:t>
            </a:r>
            <a:endParaRPr lang="en-US" sz="2400" b="1" dirty="0"/>
          </a:p>
          <a:p>
            <a:pPr algn="just" rtl="1"/>
            <a:endParaRPr lang="ar-EG" sz="800" b="1" dirty="0"/>
          </a:p>
          <a:p>
            <a:pPr algn="just" rtl="1"/>
            <a:r>
              <a:rPr lang="ar-EG" sz="2000" u="sng" dirty="0"/>
              <a:t>من أبرز هذه الاعتبارات الأساسية التي يجب الحرص عليها:</a:t>
            </a:r>
          </a:p>
          <a:p>
            <a:pPr algn="just" rtl="1"/>
            <a:endParaRPr lang="ar-EG" sz="800" dirty="0"/>
          </a:p>
          <a:p>
            <a:pPr marL="457200" indent="-457200" algn="just" rtl="1">
              <a:buFont typeface="+mj-lt"/>
              <a:buAutoNum type="arabicPeriod" startAt="2"/>
            </a:pPr>
            <a:r>
              <a:rPr lang="ar-EG" sz="2000" b="1" dirty="0"/>
              <a:t>إمكانية </a:t>
            </a:r>
            <a:r>
              <a:rPr lang="ar-SA" sz="2000" b="1" dirty="0"/>
              <a:t>تقسيم النص إلى وحدات قصيرة</a:t>
            </a:r>
            <a:r>
              <a:rPr lang="ar-EG" sz="2000" b="1" dirty="0"/>
              <a:t>:</a:t>
            </a:r>
            <a:endParaRPr lang="ar-EG" b="1" dirty="0"/>
          </a:p>
          <a:p>
            <a:pPr marL="342900" indent="-342900" algn="just" rtl="1">
              <a:buFont typeface="Arial" panose="020B0604020202020204" pitchFamily="34" charset="0"/>
              <a:buChar char="•"/>
            </a:pPr>
            <a:r>
              <a:rPr lang="ar-SA" sz="2000" dirty="0"/>
              <a:t>الج</a:t>
            </a:r>
            <a:r>
              <a:rPr lang="ar-EG" sz="2000" dirty="0"/>
              <a:t>ُ</a:t>
            </a:r>
            <a:r>
              <a:rPr lang="ar-SA" sz="2000" dirty="0"/>
              <a:t>مهور الرقمي لا يتفاعل مع التقارير</a:t>
            </a:r>
            <a:r>
              <a:rPr lang="ar-EG" sz="2000" dirty="0"/>
              <a:t> الطويلة أو</a:t>
            </a:r>
            <a:r>
              <a:rPr lang="ar-SA" sz="2000" dirty="0"/>
              <a:t> الم</a:t>
            </a:r>
            <a:r>
              <a:rPr lang="ar-EG" sz="2000" dirty="0"/>
              <a:t>ُ</a:t>
            </a:r>
            <a:r>
              <a:rPr lang="ar-SA" sz="2000" dirty="0"/>
              <a:t>عقدة، بل يحتاج إلى رسائل سريعة </a:t>
            </a:r>
            <a:r>
              <a:rPr lang="ar-SA" sz="2000" dirty="0" err="1"/>
              <a:t>وم</a:t>
            </a:r>
            <a:r>
              <a:rPr lang="ar-EG" sz="2000" dirty="0"/>
              <a:t>ُ</a:t>
            </a:r>
            <a:r>
              <a:rPr lang="ar-SA" sz="2000" dirty="0" err="1"/>
              <a:t>باشرة</a:t>
            </a:r>
            <a:r>
              <a:rPr lang="ar-SA" sz="2000" dirty="0"/>
              <a:t>. </a:t>
            </a:r>
            <a:r>
              <a:rPr lang="ar-EG" sz="2000" dirty="0"/>
              <a:t>ولهذا السبب، يتم كتابة السكربت بحيث يسمح أن يتم</a:t>
            </a:r>
            <a:r>
              <a:rPr lang="ar-SA" sz="2000" dirty="0"/>
              <a:t> </a:t>
            </a:r>
            <a:r>
              <a:rPr lang="ar-EG" sz="2000" dirty="0"/>
              <a:t>تقسيم</a:t>
            </a:r>
            <a:r>
              <a:rPr lang="ar-SA" sz="2000" dirty="0"/>
              <a:t> ال</a:t>
            </a:r>
            <a:r>
              <a:rPr lang="ar-EG" sz="2000" dirty="0"/>
              <a:t>فيديو</a:t>
            </a:r>
            <a:r>
              <a:rPr lang="ar-SA" sz="2000" dirty="0"/>
              <a:t> إلى وحدات صغيرة</a:t>
            </a:r>
            <a:r>
              <a:rPr lang="ar-EG" sz="2000" dirty="0"/>
              <a:t> مُكتملة </a:t>
            </a:r>
            <a:r>
              <a:rPr lang="ar-SA" sz="2000" dirty="0"/>
              <a:t>مثل ج</a:t>
            </a:r>
            <a:r>
              <a:rPr lang="ar-EG" sz="2000" dirty="0"/>
              <a:t>ُ</a:t>
            </a:r>
            <a:r>
              <a:rPr lang="ar-SA" sz="2000" dirty="0"/>
              <a:t>مل قصيرة وواضحة</a:t>
            </a:r>
            <a:r>
              <a:rPr lang="ar-EG" sz="2000" dirty="0"/>
              <a:t>، على أن تكون</a:t>
            </a:r>
            <a:r>
              <a:rPr lang="ar-SA" sz="2000" dirty="0"/>
              <a:t> مدعومة بعناصر بصرية مثل لقطات م</a:t>
            </a:r>
            <a:r>
              <a:rPr lang="ar-EG" sz="2000" dirty="0"/>
              <a:t>ُ</a:t>
            </a:r>
            <a:r>
              <a:rPr lang="ar-SA" sz="2000" dirty="0"/>
              <a:t>صورة، أو رسوم م</a:t>
            </a:r>
            <a:r>
              <a:rPr lang="ar-EG" sz="2000" dirty="0"/>
              <a:t>ُ</a:t>
            </a:r>
            <a:r>
              <a:rPr lang="ar-SA" sz="2000" dirty="0" err="1"/>
              <a:t>تحركة</a:t>
            </a:r>
            <a:r>
              <a:rPr lang="ar-EG" sz="2000" dirty="0"/>
              <a:t> أو تمثيل بصري للبيانات، أو غير ذلك</a:t>
            </a:r>
            <a:r>
              <a:rPr lang="ar-SA" sz="2000" dirty="0"/>
              <a:t>. </a:t>
            </a:r>
            <a:endParaRPr lang="ar-EG" sz="2000" dirty="0"/>
          </a:p>
          <a:p>
            <a:pPr marL="342900" indent="-342900" algn="just" rtl="1">
              <a:buFont typeface="Arial" panose="020B0604020202020204" pitchFamily="34" charset="0"/>
              <a:buChar char="•"/>
            </a:pPr>
            <a:r>
              <a:rPr lang="ar-EG" sz="2000" dirty="0"/>
              <a:t>وتقوم العديد من البرامج التلفزيونية بتقسيم حلقاتها إلى مقاطع قصيرة، يتناول كُل منها فكرة أو موضوعًا واحدًا من الموضوعات الواردة بالحلقة، ورفعها على منصات التواصل الاجتماعي مثل يوتيوب.</a:t>
            </a:r>
          </a:p>
          <a:p>
            <a:pPr marL="342900" indent="-342900" algn="just" rtl="1">
              <a:buFont typeface="Arial" panose="020B0604020202020204" pitchFamily="34" charset="0"/>
              <a:buChar char="•"/>
            </a:pPr>
            <a:endParaRPr lang="ar-EG" sz="140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solidFill>
                  <a:srgbClr val="0070C0"/>
                </a:solidFill>
              </a:rPr>
              <a:t> </a:t>
            </a:r>
            <a:r>
              <a:rPr lang="ar-EG" sz="2000" dirty="0"/>
              <a:t>تقسيم حلقات برنامج شبكات على قناة الجزيرة إلى مقاطع قصيرة مثل المقطع الموضح بالصورة، والرابط الخاص به أسفل الصورة. </a:t>
            </a:r>
          </a:p>
        </p:txBody>
      </p:sp>
      <p:sp>
        <p:nvSpPr>
          <p:cNvPr id="9" name="TextBox 8">
            <a:extLst>
              <a:ext uri="{FF2B5EF4-FFF2-40B4-BE49-F238E27FC236}">
                <a16:creationId xmlns:a16="http://schemas.microsoft.com/office/drawing/2014/main" id="{E3D187F4-C729-2347-8BD4-6C8089CA4436}"/>
              </a:ext>
            </a:extLst>
          </p:cNvPr>
          <p:cNvSpPr txBox="1"/>
          <p:nvPr/>
        </p:nvSpPr>
        <p:spPr>
          <a:xfrm>
            <a:off x="575711" y="6211771"/>
            <a:ext cx="3828763" cy="276999"/>
          </a:xfrm>
          <a:prstGeom prst="rect">
            <a:avLst/>
          </a:prstGeom>
          <a:noFill/>
          <a:ln w="25400">
            <a:solidFill>
              <a:srgbClr val="C00000"/>
            </a:solidFill>
          </a:ln>
        </p:spPr>
        <p:txBody>
          <a:bodyPr wrap="square">
            <a:spAutoFit/>
          </a:bodyPr>
          <a:lstStyle>
            <a:defPPr>
              <a:defRPr lang="en-US"/>
            </a:defPPr>
            <a:lvl1pPr algn="ctr"/>
          </a:lstStyle>
          <a:p>
            <a:r>
              <a:rPr lang="en-US" sz="1200" dirty="0">
                <a:hlinkClick r:id="rId4"/>
              </a:rPr>
              <a:t>https://www.youtube.com/watch?v=oHezCW1pL7U&amp;t=2s</a:t>
            </a:r>
            <a:endParaRPr lang="en-US" sz="1200" dirty="0"/>
          </a:p>
        </p:txBody>
      </p:sp>
      <p:pic>
        <p:nvPicPr>
          <p:cNvPr id="4" name="Picture 3">
            <a:extLst>
              <a:ext uri="{FF2B5EF4-FFF2-40B4-BE49-F238E27FC236}">
                <a16:creationId xmlns:a16="http://schemas.microsoft.com/office/drawing/2014/main" id="{0924FFFE-A179-626D-C60B-6B8D04479BD2}"/>
              </a:ext>
            </a:extLst>
          </p:cNvPr>
          <p:cNvPicPr>
            <a:picLocks noChangeAspect="1"/>
          </p:cNvPicPr>
          <p:nvPr/>
        </p:nvPicPr>
        <p:blipFill>
          <a:blip r:embed="rId5"/>
          <a:srcRect l="1816" t="2456" r="1630" b="676"/>
          <a:stretch>
            <a:fillRect/>
          </a:stretch>
        </p:blipFill>
        <p:spPr>
          <a:xfrm>
            <a:off x="746760" y="3429000"/>
            <a:ext cx="3092445" cy="182296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61016143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D299B81-7EB7-64EF-6CED-12FC5967FB9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B4E372B-2ACF-D2DD-42DC-53044626D76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E7E434C7-21DF-D8AB-A29C-973752F34FE2}"/>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673624F9-CE5A-831D-154A-4A1CBCC41D8F}"/>
              </a:ext>
            </a:extLst>
          </p:cNvPr>
          <p:cNvSpPr txBox="1"/>
          <p:nvPr/>
        </p:nvSpPr>
        <p:spPr>
          <a:xfrm>
            <a:off x="4516768" y="1777111"/>
            <a:ext cx="6854716" cy="4401205"/>
          </a:xfrm>
          <a:prstGeom prst="rect">
            <a:avLst/>
          </a:prstGeom>
          <a:noFill/>
        </p:spPr>
        <p:txBody>
          <a:bodyPr wrap="square">
            <a:spAutoFit/>
          </a:bodyPr>
          <a:lstStyle/>
          <a:p>
            <a:pPr algn="just" rtl="1"/>
            <a:r>
              <a:rPr lang="ar-EG" sz="2400" b="1" dirty="0"/>
              <a:t>(2)</a:t>
            </a:r>
            <a:r>
              <a:rPr lang="en-US" sz="2400" b="1" dirty="0"/>
              <a:t> </a:t>
            </a:r>
            <a:r>
              <a:rPr lang="ar-SA" sz="2400" b="1" dirty="0"/>
              <a:t>كتابة السكربت</a:t>
            </a:r>
            <a:r>
              <a:rPr lang="ar-EG" sz="2400" b="1" dirty="0"/>
              <a:t>:</a:t>
            </a:r>
            <a:endParaRPr lang="en-US" sz="2400" b="1" dirty="0"/>
          </a:p>
          <a:p>
            <a:pPr algn="just" rtl="1"/>
            <a:endParaRPr lang="ar-EG" sz="800" b="1" dirty="0"/>
          </a:p>
          <a:p>
            <a:pPr algn="just" rtl="1"/>
            <a:r>
              <a:rPr lang="ar-EG" sz="2000" u="sng" dirty="0"/>
              <a:t>من أبرز هذه الاعتبارات الأساسية التي يجب الحرص عليها:</a:t>
            </a:r>
          </a:p>
          <a:p>
            <a:pPr algn="just" rtl="1"/>
            <a:endParaRPr lang="ar-EG" sz="800" dirty="0"/>
          </a:p>
          <a:p>
            <a:pPr marL="457200" indent="-457200" algn="just" rtl="1">
              <a:buFont typeface="+mj-lt"/>
              <a:buAutoNum type="arabicPeriod" startAt="3"/>
            </a:pPr>
            <a:r>
              <a:rPr lang="ar-SA" sz="2000" b="1" dirty="0"/>
              <a:t>الاعتماد على المصادر الدقيقة والموثوقة</a:t>
            </a:r>
            <a:r>
              <a:rPr lang="ar-EG" sz="2000" b="1" dirty="0"/>
              <a:t>:</a:t>
            </a:r>
            <a:endParaRPr lang="ar-EG" b="1" dirty="0"/>
          </a:p>
          <a:p>
            <a:pPr marL="342900" indent="-342900" algn="just" rtl="1">
              <a:buFont typeface="Arial" panose="020B0604020202020204" pitchFamily="34" charset="0"/>
              <a:buChar char="•"/>
            </a:pPr>
            <a:r>
              <a:rPr lang="ar-SA" sz="2000" dirty="0"/>
              <a:t>في بيئة رقمية يكثر فيها تضارب الأخبار والمعلومات المُضللة، يصبح التحقق من صحة البيانات أساسًا ع</a:t>
            </a:r>
            <a:r>
              <a:rPr lang="ar-EG" sz="2000" dirty="0"/>
              <a:t>ِ</a:t>
            </a:r>
            <a:r>
              <a:rPr lang="ar-SA" sz="2000" dirty="0"/>
              <a:t>لميًا في كتابة السكربت.</a:t>
            </a:r>
            <a:endParaRPr lang="ar-EG" sz="2000" dirty="0"/>
          </a:p>
          <a:p>
            <a:pPr marL="342900" indent="-342900" algn="just" rtl="1">
              <a:buFont typeface="Arial" panose="020B0604020202020204" pitchFamily="34" charset="0"/>
              <a:buChar char="•"/>
            </a:pPr>
            <a:r>
              <a:rPr lang="ar-SA" sz="2000" dirty="0"/>
              <a:t>يجب أن يُبنى ال</a:t>
            </a:r>
            <a:r>
              <a:rPr lang="ar-EG" sz="2000" dirty="0"/>
              <a:t>سكربت</a:t>
            </a:r>
            <a:r>
              <a:rPr lang="ar-SA" sz="2000" dirty="0"/>
              <a:t> على </a:t>
            </a:r>
            <a:r>
              <a:rPr lang="ar-EG" sz="2000" dirty="0"/>
              <a:t>المعلومات الدقيقة و</a:t>
            </a:r>
            <a:r>
              <a:rPr lang="ar-SA" sz="2000" dirty="0"/>
              <a:t>الموثوقة </a:t>
            </a:r>
            <a:r>
              <a:rPr lang="ar-EG" sz="2000" dirty="0"/>
              <a:t>من النماذج الواقعية أو المصادر </a:t>
            </a:r>
            <a:r>
              <a:rPr lang="ar-SA" sz="2000" dirty="0"/>
              <a:t>المُعترف بها مثل الدراسات</a:t>
            </a:r>
            <a:r>
              <a:rPr lang="ar-EG" sz="2000" dirty="0"/>
              <a:t> العِلمية</a:t>
            </a:r>
            <a:r>
              <a:rPr lang="ar-SA" sz="2000" dirty="0"/>
              <a:t>، </a:t>
            </a:r>
            <a:r>
              <a:rPr lang="ar-EG" sz="2000" dirty="0"/>
              <a:t>والإحصاءات الرسمية،</a:t>
            </a:r>
            <a:r>
              <a:rPr lang="ar-SA" sz="2000" dirty="0"/>
              <a:t> </a:t>
            </a:r>
            <a:r>
              <a:rPr lang="ar-EG" sz="2000" dirty="0"/>
              <a:t>و</a:t>
            </a:r>
            <a:r>
              <a:rPr lang="ar-SA" sz="2000" dirty="0"/>
              <a:t>تقارير المؤسسات الدولية، و</a:t>
            </a:r>
            <a:r>
              <a:rPr lang="ar-EG" sz="2000" dirty="0"/>
              <a:t>ال</a:t>
            </a:r>
            <a:r>
              <a:rPr lang="ar-SA" sz="2000" dirty="0"/>
              <a:t>بيانات الصحفية المُعتمدة</a:t>
            </a:r>
            <a:r>
              <a:rPr lang="ar-EG" sz="2000" dirty="0"/>
              <a:t>، </a:t>
            </a:r>
            <a:r>
              <a:rPr lang="ar-SA" sz="2000" dirty="0"/>
              <a:t>والتصريحات الرسمية</a:t>
            </a:r>
            <a:r>
              <a:rPr lang="ar-EG" sz="2000" dirty="0"/>
              <a:t>، </a:t>
            </a:r>
            <a:r>
              <a:rPr lang="ar-SA" sz="2000" dirty="0"/>
              <a:t>و</a:t>
            </a:r>
            <a:r>
              <a:rPr lang="ar-EG" sz="2000" dirty="0"/>
              <a:t>الباحثين المُتخصصين، و</a:t>
            </a:r>
            <a:r>
              <a:rPr lang="ar-SA" sz="2000" dirty="0"/>
              <a:t>غير</a:t>
            </a:r>
            <a:r>
              <a:rPr lang="ar-EG" sz="2000" dirty="0"/>
              <a:t> ذلك</a:t>
            </a:r>
            <a:r>
              <a:rPr lang="en-US" sz="2000" dirty="0"/>
              <a:t>.</a:t>
            </a:r>
          </a:p>
          <a:p>
            <a:pPr marL="342900" indent="-342900" algn="just" rtl="1">
              <a:buFont typeface="Arial" panose="020B0604020202020204" pitchFamily="34" charset="0"/>
              <a:buChar char="•"/>
            </a:pPr>
            <a:endParaRPr lang="ar-EG" sz="120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solidFill>
                  <a:srgbClr val="0070C0"/>
                </a:solidFill>
              </a:rPr>
              <a:t> </a:t>
            </a:r>
            <a:r>
              <a:rPr lang="ar-EG" sz="2000" dirty="0"/>
              <a:t>الاعتماد على الحالات الواقعية والمتخصصين والأرقام من المصادر الموثوقة بتقرير قناة</a:t>
            </a:r>
            <a:r>
              <a:rPr lang="en-US" b="1" dirty="0"/>
              <a:t>BBC News </a:t>
            </a:r>
            <a:r>
              <a:rPr lang="ar-EG" b="1" dirty="0"/>
              <a:t> عربي </a:t>
            </a:r>
            <a:r>
              <a:rPr lang="ar-EG" sz="2000" dirty="0"/>
              <a:t>الموضح بالصورة، والرابط الخاص به أسفل الصورة.</a:t>
            </a:r>
          </a:p>
        </p:txBody>
      </p:sp>
      <p:sp>
        <p:nvSpPr>
          <p:cNvPr id="9" name="TextBox 8">
            <a:extLst>
              <a:ext uri="{FF2B5EF4-FFF2-40B4-BE49-F238E27FC236}">
                <a16:creationId xmlns:a16="http://schemas.microsoft.com/office/drawing/2014/main" id="{38164560-55CA-39FA-3A4F-EB626AA8F7B0}"/>
              </a:ext>
            </a:extLst>
          </p:cNvPr>
          <p:cNvSpPr txBox="1"/>
          <p:nvPr/>
        </p:nvSpPr>
        <p:spPr>
          <a:xfrm>
            <a:off x="673936" y="5452898"/>
            <a:ext cx="3765444" cy="307777"/>
          </a:xfrm>
          <a:prstGeom prst="rect">
            <a:avLst/>
          </a:prstGeom>
          <a:noFill/>
          <a:ln w="25400">
            <a:noFill/>
          </a:ln>
        </p:spPr>
        <p:txBody>
          <a:bodyPr wrap="square">
            <a:spAutoFit/>
          </a:bodyPr>
          <a:lstStyle>
            <a:defPPr>
              <a:defRPr lang="en-US"/>
            </a:defPPr>
            <a:lvl1pPr algn="ctr"/>
          </a:lstStyle>
          <a:p>
            <a:r>
              <a:rPr lang="en-US" sz="1400" dirty="0">
                <a:hlinkClick r:id="rId4"/>
              </a:rPr>
              <a:t>https://www.youtube.com/watch?v=7iI1qzUhTa8</a:t>
            </a:r>
            <a:endParaRPr lang="en-US" sz="1400" dirty="0"/>
          </a:p>
        </p:txBody>
      </p:sp>
      <p:pic>
        <p:nvPicPr>
          <p:cNvPr id="6" name="Picture 5">
            <a:extLst>
              <a:ext uri="{FF2B5EF4-FFF2-40B4-BE49-F238E27FC236}">
                <a16:creationId xmlns:a16="http://schemas.microsoft.com/office/drawing/2014/main" id="{E51AF6A3-ABB6-B477-652D-3B2C89C1F5B6}"/>
              </a:ext>
            </a:extLst>
          </p:cNvPr>
          <p:cNvPicPr>
            <a:picLocks noChangeAspect="1"/>
          </p:cNvPicPr>
          <p:nvPr/>
        </p:nvPicPr>
        <p:blipFill>
          <a:blip r:embed="rId5"/>
          <a:srcRect l="2047" t="2907" b="7442"/>
          <a:stretch>
            <a:fillRect/>
          </a:stretch>
        </p:blipFill>
        <p:spPr>
          <a:xfrm>
            <a:off x="779326" y="3192125"/>
            <a:ext cx="3537482" cy="202139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61331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8E1CAB3-70A0-F068-11A2-024AA57A1C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0983C66-853C-D408-913E-7A9002534C2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EC6FC99A-F2A6-22CC-10B0-4B1041BD61A9}"/>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BAD4C270-780D-9C78-0C3A-3C628E093F63}"/>
              </a:ext>
            </a:extLst>
          </p:cNvPr>
          <p:cNvSpPr txBox="1"/>
          <p:nvPr/>
        </p:nvSpPr>
        <p:spPr>
          <a:xfrm>
            <a:off x="3000950" y="1734152"/>
            <a:ext cx="8370534" cy="4324261"/>
          </a:xfrm>
          <a:prstGeom prst="rect">
            <a:avLst/>
          </a:prstGeom>
          <a:noFill/>
        </p:spPr>
        <p:txBody>
          <a:bodyPr wrap="square">
            <a:spAutoFit/>
          </a:bodyPr>
          <a:lstStyle/>
          <a:p>
            <a:pPr algn="just" rtl="1"/>
            <a:r>
              <a:rPr lang="ar-EG" sz="2400" b="1" dirty="0"/>
              <a:t>(2)</a:t>
            </a:r>
            <a:r>
              <a:rPr lang="en-US" sz="2400" b="1" dirty="0"/>
              <a:t> </a:t>
            </a:r>
            <a:r>
              <a:rPr lang="ar-SA" sz="2400" b="1" dirty="0"/>
              <a:t>كتابة السكربت</a:t>
            </a:r>
            <a:r>
              <a:rPr lang="ar-EG" sz="2400" b="1" dirty="0"/>
              <a:t>:</a:t>
            </a:r>
            <a:endParaRPr lang="en-US" sz="2400" b="1" dirty="0"/>
          </a:p>
          <a:p>
            <a:pPr algn="just" rtl="1"/>
            <a:endParaRPr lang="ar-EG" sz="800" b="1" dirty="0"/>
          </a:p>
          <a:p>
            <a:pPr algn="just" rtl="1"/>
            <a:r>
              <a:rPr lang="ar-EG" sz="2000" u="sng" dirty="0"/>
              <a:t>من أبرز هذه الاعتبارات الأساسية التي يجب الحرص عليها:</a:t>
            </a:r>
          </a:p>
          <a:p>
            <a:pPr algn="just" rtl="1"/>
            <a:endParaRPr lang="ar-EG" sz="800" dirty="0"/>
          </a:p>
          <a:p>
            <a:pPr marL="457200" indent="-457200" algn="just" rtl="1">
              <a:buFont typeface="+mj-lt"/>
              <a:buAutoNum type="arabicPeriod" startAt="4"/>
            </a:pPr>
            <a:r>
              <a:rPr lang="ar-SA" sz="2000" b="1" dirty="0"/>
              <a:t>استخدام ل</a:t>
            </a:r>
            <a:r>
              <a:rPr lang="ar-EG" sz="2000" b="1" dirty="0"/>
              <a:t>ُ</a:t>
            </a:r>
            <a:r>
              <a:rPr lang="ar-SA" sz="2000" b="1" dirty="0" err="1"/>
              <a:t>غة</a:t>
            </a:r>
            <a:r>
              <a:rPr lang="ar-SA" sz="2000" b="1" dirty="0"/>
              <a:t> بصري</a:t>
            </a:r>
            <a:r>
              <a:rPr lang="ar-EG" sz="2000" b="1" dirty="0"/>
              <a:t>ة:</a:t>
            </a:r>
          </a:p>
          <a:p>
            <a:pPr algn="just" rtl="1"/>
            <a:endParaRPr lang="ar-EG" sz="500" dirty="0"/>
          </a:p>
          <a:p>
            <a:pPr marL="342900" indent="-342900" algn="just" rtl="1">
              <a:buFont typeface="Arial" panose="020B0604020202020204" pitchFamily="34" charset="0"/>
              <a:buChar char="•"/>
            </a:pPr>
            <a:r>
              <a:rPr lang="ar-SA" sz="2000" dirty="0"/>
              <a:t>يجب صياغة النص الوارد بالسكربت على نحو ي</a:t>
            </a:r>
            <a:r>
              <a:rPr lang="ar-EG" sz="2000" dirty="0"/>
              <a:t>ُ</a:t>
            </a:r>
            <a:r>
              <a:rPr lang="ar-SA" sz="2000" dirty="0"/>
              <a:t>س</a:t>
            </a:r>
            <a:r>
              <a:rPr lang="ar-EG" sz="2000" dirty="0"/>
              <a:t>هل من</a:t>
            </a:r>
            <a:r>
              <a:rPr lang="ar-SA" sz="2000" dirty="0"/>
              <a:t> تحويله إلى مشهد بصري أو صورة مؤثرة. </a:t>
            </a:r>
            <a:r>
              <a:rPr lang="ar-EG" sz="2000" dirty="0"/>
              <a:t>ف</a:t>
            </a:r>
            <a:r>
              <a:rPr lang="ar-SA" sz="2000" dirty="0"/>
              <a:t>النص هنا ليس مجرد كلمات، بل هو جزء من تجربة بصرية وأساس لإخراج بصري يجذب المُشاهِد</a:t>
            </a:r>
            <a:r>
              <a:rPr lang="en-US" sz="2000" dirty="0"/>
              <a:t>.</a:t>
            </a:r>
            <a:endParaRPr lang="ar-EG" sz="2000" dirty="0"/>
          </a:p>
          <a:p>
            <a:pPr marL="342900" indent="-342900" algn="just" rtl="1">
              <a:buFont typeface="Wingdings" panose="05000000000000000000" pitchFamily="2" charset="2"/>
              <a:buChar char="ü"/>
            </a:pPr>
            <a:endParaRPr lang="ar-EG" sz="100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solidFill>
                  <a:srgbClr val="0070C0"/>
                </a:solidFill>
              </a:rPr>
              <a:t> </a:t>
            </a:r>
            <a:r>
              <a:rPr lang="ar-SA" sz="2000" dirty="0"/>
              <a:t>بدل</a:t>
            </a:r>
            <a:r>
              <a:rPr lang="ar-EG" sz="2000" dirty="0"/>
              <a:t>ًا</a:t>
            </a:r>
            <a:r>
              <a:rPr lang="ar-SA" sz="2000" dirty="0"/>
              <a:t> من </a:t>
            </a:r>
            <a:r>
              <a:rPr lang="ar-EG" sz="2000" dirty="0"/>
              <a:t>كتابة</a:t>
            </a:r>
            <a:r>
              <a:rPr lang="ar-SA" sz="2000" dirty="0"/>
              <a:t> </a:t>
            </a:r>
            <a:r>
              <a:rPr lang="en-US" sz="2000" dirty="0"/>
              <a:t>"</a:t>
            </a:r>
            <a:r>
              <a:rPr lang="ar-SA" sz="2000" dirty="0"/>
              <a:t>ه</a:t>
            </a:r>
            <a:r>
              <a:rPr lang="ar-EG" sz="2000" dirty="0"/>
              <a:t>ُ</a:t>
            </a:r>
            <a:r>
              <a:rPr lang="ar-SA" sz="2000" dirty="0"/>
              <a:t>ناك </a:t>
            </a:r>
            <a:r>
              <a:rPr lang="ar-EG" sz="2000" dirty="0"/>
              <a:t>ا</a:t>
            </a:r>
            <a:r>
              <a:rPr lang="ar-SA" sz="2000" dirty="0"/>
              <a:t>ز</a:t>
            </a:r>
            <a:r>
              <a:rPr lang="ar-EG" sz="2000" dirty="0"/>
              <a:t>د</a:t>
            </a:r>
            <a:r>
              <a:rPr lang="ar-SA" sz="2000" dirty="0"/>
              <a:t>حام مروري</a:t>
            </a:r>
            <a:r>
              <a:rPr lang="en-US" sz="2000" dirty="0"/>
              <a:t>"</a:t>
            </a:r>
            <a:r>
              <a:rPr lang="ar-SA" sz="2000" dirty="0"/>
              <a:t>، ي</a:t>
            </a:r>
            <a:r>
              <a:rPr lang="ar-EG" sz="2000" dirty="0"/>
              <a:t>ُ</a:t>
            </a:r>
            <a:r>
              <a:rPr lang="ar-SA" sz="2000" dirty="0"/>
              <a:t>مكن </a:t>
            </a:r>
            <a:r>
              <a:rPr lang="ar-EG" sz="2000" dirty="0"/>
              <a:t>كتابة: </a:t>
            </a:r>
            <a:r>
              <a:rPr lang="en-US" sz="2000" dirty="0"/>
              <a:t>"</a:t>
            </a:r>
            <a:r>
              <a:rPr lang="ar-SA" sz="2000" dirty="0"/>
              <a:t>الطريق اليوم </a:t>
            </a:r>
            <a:r>
              <a:rPr lang="ar-EG" sz="2000" dirty="0"/>
              <a:t>مُكتظ</a:t>
            </a:r>
            <a:r>
              <a:rPr lang="ar-SA" sz="2000" dirty="0"/>
              <a:t> </a:t>
            </a:r>
            <a:r>
              <a:rPr lang="ar-EG" sz="2000" dirty="0"/>
              <a:t>ب</a:t>
            </a:r>
            <a:r>
              <a:rPr lang="ar-SA" sz="2000" dirty="0"/>
              <a:t>طابور لا ينتهي من السيارات</a:t>
            </a:r>
            <a:r>
              <a:rPr lang="ar-EG" sz="2000" dirty="0"/>
              <a:t> والدراجات النارية والشاحنات</a:t>
            </a:r>
            <a:r>
              <a:rPr lang="en-US" sz="2000" dirty="0"/>
              <a:t>"</a:t>
            </a:r>
            <a:r>
              <a:rPr lang="ar-SA" sz="2000" dirty="0"/>
              <a:t>، وهي صياغة تسمح بتصوير حي أو تصميم جرافيكي واضح</a:t>
            </a:r>
            <a:r>
              <a:rPr lang="en-US" sz="2000" dirty="0"/>
              <a:t>.</a:t>
            </a:r>
          </a:p>
          <a:p>
            <a:pPr marL="342900" indent="-342900" algn="just" rtl="1">
              <a:buFont typeface="Wingdings" panose="05000000000000000000" pitchFamily="2" charset="2"/>
              <a:buChar char="ü"/>
            </a:pPr>
            <a:r>
              <a:rPr lang="ar-EG" sz="2000" u="sng" dirty="0">
                <a:solidFill>
                  <a:srgbClr val="0070C0"/>
                </a:solidFill>
              </a:rPr>
              <a:t>مثال آخر:</a:t>
            </a:r>
            <a:r>
              <a:rPr lang="ar-EG" sz="2000" dirty="0">
                <a:solidFill>
                  <a:srgbClr val="0070C0"/>
                </a:solidFill>
              </a:rPr>
              <a:t> </a:t>
            </a:r>
            <a:r>
              <a:rPr lang="ar-SA" sz="2000" dirty="0"/>
              <a:t>في</a:t>
            </a:r>
            <a:r>
              <a:rPr lang="ar-EG" sz="2000" dirty="0"/>
              <a:t> سكربت</a:t>
            </a:r>
            <a:r>
              <a:rPr lang="ar-SA" sz="2000" dirty="0"/>
              <a:t> </a:t>
            </a:r>
            <a:r>
              <a:rPr lang="ar-EG" sz="2000" dirty="0"/>
              <a:t>ل</a:t>
            </a:r>
            <a:r>
              <a:rPr lang="ar-SA" sz="2000" dirty="0"/>
              <a:t>قصة إنسانية، يمكن كتابة</a:t>
            </a:r>
            <a:r>
              <a:rPr lang="ar-EG" sz="2000" dirty="0"/>
              <a:t>: "... حيث تجلس </a:t>
            </a:r>
            <a:r>
              <a:rPr lang="ar-SA" sz="2000" dirty="0"/>
              <a:t>الأم وسط أنقاض منزلها المهدّم، </a:t>
            </a:r>
            <a:r>
              <a:rPr lang="ar-EG" sz="2000" dirty="0"/>
              <a:t>مُحتضنة</a:t>
            </a:r>
            <a:r>
              <a:rPr lang="ar-SA" sz="2000" dirty="0"/>
              <a:t> طفلها </a:t>
            </a:r>
            <a:r>
              <a:rPr lang="ar-EG" sz="2000" dirty="0"/>
              <a:t>الرضيع بحنان، </a:t>
            </a:r>
            <a:r>
              <a:rPr lang="ar-SA" sz="2000" dirty="0"/>
              <a:t>وتحاول</a:t>
            </a:r>
            <a:r>
              <a:rPr lang="ar-EG" sz="2000" dirty="0"/>
              <a:t> رسم</a:t>
            </a:r>
            <a:r>
              <a:rPr lang="ar-SA" sz="2000" dirty="0"/>
              <a:t> ابتسامة باهتة</a:t>
            </a:r>
            <a:r>
              <a:rPr lang="ar-EG" sz="2000" dirty="0"/>
              <a:t> تُشعره بالأمان"</a:t>
            </a:r>
            <a:r>
              <a:rPr lang="ar-SA" sz="2000" dirty="0"/>
              <a:t>، وهي صياغة تنقل المشهد بوضوح للعين والعاطفة</a:t>
            </a:r>
            <a:r>
              <a:rPr lang="en-US" sz="2000" dirty="0"/>
              <a:t>.</a:t>
            </a:r>
          </a:p>
        </p:txBody>
      </p:sp>
      <p:pic>
        <p:nvPicPr>
          <p:cNvPr id="4" name="Picture 3" descr="A traffic jam on a busy street&#10;&#10;AI-generated content may be incorrect.">
            <a:extLst>
              <a:ext uri="{FF2B5EF4-FFF2-40B4-BE49-F238E27FC236}">
                <a16:creationId xmlns:a16="http://schemas.microsoft.com/office/drawing/2014/main" id="{702BC3D5-C5C1-C433-1896-C4DF838BE3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2470" y="2118312"/>
            <a:ext cx="1745950" cy="17459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7" descr="A person holding a baby&#10;&#10;AI-generated content may be incorrect.">
            <a:extLst>
              <a:ext uri="{FF2B5EF4-FFF2-40B4-BE49-F238E27FC236}">
                <a16:creationId xmlns:a16="http://schemas.microsoft.com/office/drawing/2014/main" id="{046E034E-9919-FD93-C9C8-6CFBC468D70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9088" y="3901260"/>
            <a:ext cx="2108057" cy="21080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743115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41C9D964-7B34-836A-A0DC-D965A550B3B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E389D18-ACEE-DEFC-704E-B5EA481F979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9AA1F65B-99CD-1B0D-0444-6E0F39C19D7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07CFF014-0272-7F56-677E-FEA4FDDCE802}"/>
              </a:ext>
            </a:extLst>
          </p:cNvPr>
          <p:cNvSpPr txBox="1"/>
          <p:nvPr/>
        </p:nvSpPr>
        <p:spPr>
          <a:xfrm>
            <a:off x="4474888" y="1734152"/>
            <a:ext cx="6854716" cy="4478149"/>
          </a:xfrm>
          <a:prstGeom prst="rect">
            <a:avLst/>
          </a:prstGeom>
          <a:noFill/>
        </p:spPr>
        <p:txBody>
          <a:bodyPr wrap="square">
            <a:spAutoFit/>
          </a:bodyPr>
          <a:lstStyle/>
          <a:p>
            <a:pPr algn="just" rtl="1"/>
            <a:r>
              <a:rPr lang="ar-EG" sz="2400" b="1" dirty="0"/>
              <a:t>(2)</a:t>
            </a:r>
            <a:r>
              <a:rPr lang="en-US" sz="2400" b="1" dirty="0"/>
              <a:t> </a:t>
            </a:r>
            <a:r>
              <a:rPr lang="ar-SA" sz="2400" b="1" dirty="0"/>
              <a:t>كتابة السكربت</a:t>
            </a:r>
            <a:r>
              <a:rPr lang="ar-EG" sz="2400" b="1" dirty="0"/>
              <a:t>:</a:t>
            </a:r>
            <a:endParaRPr lang="en-US" sz="2400" b="1" dirty="0"/>
          </a:p>
          <a:p>
            <a:pPr algn="just" rtl="1"/>
            <a:endParaRPr lang="ar-EG" sz="800" b="1" dirty="0"/>
          </a:p>
          <a:p>
            <a:pPr algn="just" rtl="1"/>
            <a:r>
              <a:rPr lang="ar-EG" sz="2000" u="sng" dirty="0"/>
              <a:t>من أبرز هذه الاعتبارات الأساسية التي يجب الحرص عليها:</a:t>
            </a:r>
          </a:p>
          <a:p>
            <a:pPr algn="just" rtl="1"/>
            <a:endParaRPr lang="ar-EG" sz="800" dirty="0"/>
          </a:p>
          <a:p>
            <a:pPr marL="457200" indent="-457200" algn="just" rtl="1">
              <a:buFont typeface="+mj-lt"/>
              <a:buAutoNum type="arabicPeriod" startAt="5"/>
            </a:pPr>
            <a:r>
              <a:rPr lang="ar-EG" sz="2000" b="1" dirty="0"/>
              <a:t>إضافة دعوة إلى التفاعل (</a:t>
            </a:r>
            <a:r>
              <a:rPr lang="en-US" sz="2000" b="1" dirty="0"/>
              <a:t>Call To Action</a:t>
            </a:r>
            <a:r>
              <a:rPr lang="ar-EG" sz="2000" b="1" dirty="0"/>
              <a:t>):</a:t>
            </a:r>
          </a:p>
          <a:p>
            <a:pPr algn="just" rtl="1"/>
            <a:endParaRPr lang="ar-EG" sz="500" dirty="0"/>
          </a:p>
          <a:p>
            <a:pPr marL="342900" indent="-342900" algn="just" rtl="1">
              <a:buFont typeface="Arial" panose="020B0604020202020204" pitchFamily="34" charset="0"/>
              <a:buChar char="•"/>
            </a:pPr>
            <a:r>
              <a:rPr lang="ar-EG" sz="2000" dirty="0"/>
              <a:t>في الإعلام الرقمي، الجُمهور غالبًا لا يتفاعل من تلقاء نفسه، إلا إذا طُلب منه ذلك بشكل مُباشر. لذلك، من المهم أن يتضمن السكربت دعوة واضحة إلى التفاعل مثل: الإعجاب، والتعليق، والمُشاركة، أو الاشتراك في القناة. ودون هذا الطلب، قد يستهلك الجُمهور المُحتوى ويمضي دون أثر.</a:t>
            </a:r>
          </a:p>
          <a:p>
            <a:pPr marL="342900" indent="-342900" algn="just" rtl="1">
              <a:buFont typeface="Arial" panose="020B0604020202020204" pitchFamily="34" charset="0"/>
              <a:buChar char="•"/>
            </a:pPr>
            <a:r>
              <a:rPr lang="ar-EG" sz="2000" dirty="0"/>
              <a:t>بعض البرامج حاولت الابتكار في هذه الدعوة بدعوة الجُمهور إلى تفاعل أكبر مثل تسجيل فيديوهات باسم البرنامج لبثها في بداية حلقاته. </a:t>
            </a:r>
          </a:p>
          <a:p>
            <a:pPr algn="just" rtl="1"/>
            <a:endParaRPr lang="ar-EG" sz="1200" u="sng" dirty="0">
              <a:solidFill>
                <a:srgbClr val="0070C0"/>
              </a:solidFill>
            </a:endParaRPr>
          </a:p>
          <a:p>
            <a:pPr marL="342900" indent="-342900" algn="just" rtl="1">
              <a:buFont typeface="Wingdings" panose="05000000000000000000" pitchFamily="2" charset="2"/>
              <a:buChar char="ü"/>
            </a:pPr>
            <a:r>
              <a:rPr lang="ar-EG" sz="2000" u="sng" dirty="0">
                <a:solidFill>
                  <a:srgbClr val="0070C0"/>
                </a:solidFill>
              </a:rPr>
              <a:t>مثال:</a:t>
            </a:r>
            <a:r>
              <a:rPr lang="ar-EG" sz="2000" dirty="0">
                <a:solidFill>
                  <a:srgbClr val="0070C0"/>
                </a:solidFill>
              </a:rPr>
              <a:t> </a:t>
            </a:r>
            <a:r>
              <a:rPr lang="ar-EG" sz="2000" dirty="0"/>
              <a:t>"إذا أعجبك الفيديو لا تنسَ أن تُشاركه مع أصدقائك"</a:t>
            </a:r>
          </a:p>
          <a:p>
            <a:pPr marL="342900" indent="-342900" algn="just" rtl="1">
              <a:buFont typeface="Wingdings" panose="05000000000000000000" pitchFamily="2" charset="2"/>
              <a:buChar char="ü"/>
            </a:pPr>
            <a:r>
              <a:rPr lang="ar-EG" sz="2000" dirty="0"/>
              <a:t>أو "شاركنا رأيك في التعليقات: هل تُفضل مُشاهدة الأفلام على </a:t>
            </a:r>
            <a:r>
              <a:rPr lang="ar-EG" sz="2000" dirty="0" err="1"/>
              <a:t>نتفلكس</a:t>
            </a:r>
            <a:r>
              <a:rPr lang="ar-EG" sz="2000" dirty="0"/>
              <a:t> أم في السينما؟".</a:t>
            </a:r>
          </a:p>
        </p:txBody>
      </p:sp>
      <p:pic>
        <p:nvPicPr>
          <p:cNvPr id="7" name="Picture 6" descr="A person holding a phone&#10;&#10;AI-generated content may be incorrect.">
            <a:extLst>
              <a:ext uri="{FF2B5EF4-FFF2-40B4-BE49-F238E27FC236}">
                <a16:creationId xmlns:a16="http://schemas.microsoft.com/office/drawing/2014/main" id="{157E4BF8-6382-545E-E5A7-6965DD76D29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31002" y="2542779"/>
            <a:ext cx="2977374" cy="297737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6068931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D3743BAC-EF32-2783-653B-A7E0BF66E39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94C6359-7565-BEFC-CE29-352910F82FA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20626B5-3FF1-8546-26ED-4AE78564653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DEE76B9E-48DE-FA8C-5B4C-8D8F33D8B464}"/>
              </a:ext>
            </a:extLst>
          </p:cNvPr>
          <p:cNvSpPr txBox="1"/>
          <p:nvPr/>
        </p:nvSpPr>
        <p:spPr>
          <a:xfrm>
            <a:off x="2415743" y="1683437"/>
            <a:ext cx="6854716" cy="400110"/>
          </a:xfrm>
          <a:prstGeom prst="rect">
            <a:avLst/>
          </a:prstGeom>
          <a:noFill/>
        </p:spPr>
        <p:txBody>
          <a:bodyPr wrap="square">
            <a:spAutoFit/>
          </a:bodyPr>
          <a:lstStyle/>
          <a:p>
            <a:pPr algn="ctr" rtl="1"/>
            <a:r>
              <a:rPr lang="ar-EG" sz="2000" u="sng" dirty="0"/>
              <a:t>مثال تطبيقي لكتابة السكربت:</a:t>
            </a:r>
            <a:endParaRPr lang="ar-EG" u="sng" dirty="0"/>
          </a:p>
        </p:txBody>
      </p:sp>
      <p:sp>
        <p:nvSpPr>
          <p:cNvPr id="8" name="TextBox 7">
            <a:extLst>
              <a:ext uri="{FF2B5EF4-FFF2-40B4-BE49-F238E27FC236}">
                <a16:creationId xmlns:a16="http://schemas.microsoft.com/office/drawing/2014/main" id="{FADC6791-B268-5D93-B1B7-70AA1DD67CDF}"/>
              </a:ext>
            </a:extLst>
          </p:cNvPr>
          <p:cNvSpPr txBox="1"/>
          <p:nvPr/>
        </p:nvSpPr>
        <p:spPr>
          <a:xfrm>
            <a:off x="3556660" y="6179475"/>
            <a:ext cx="4566062" cy="276999"/>
          </a:xfrm>
          <a:prstGeom prst="rect">
            <a:avLst/>
          </a:prstGeom>
          <a:noFill/>
          <a:ln w="25400">
            <a:solidFill>
              <a:srgbClr val="C00000"/>
            </a:solidFill>
          </a:ln>
        </p:spPr>
        <p:txBody>
          <a:bodyPr wrap="square">
            <a:spAutoFit/>
          </a:bodyPr>
          <a:lstStyle/>
          <a:p>
            <a:pPr algn="ctr"/>
            <a:r>
              <a:rPr lang="en-US" sz="1200" dirty="0">
                <a:hlinkClick r:id="rId5"/>
              </a:rPr>
              <a:t>https://www.facebook.com/share/p/171wHqgwYR/?mibextid=wwXIfr</a:t>
            </a:r>
            <a:endParaRPr lang="en-US" sz="1200" dirty="0"/>
          </a:p>
        </p:txBody>
      </p:sp>
      <p:pic>
        <p:nvPicPr>
          <p:cNvPr id="1026" name="Picture 2" descr="No photo description available.">
            <a:extLst>
              <a:ext uri="{FF2B5EF4-FFF2-40B4-BE49-F238E27FC236}">
                <a16:creationId xmlns:a16="http://schemas.microsoft.com/office/drawing/2014/main" id="{C96E263D-FFF4-566C-159B-76894AA6738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4828" t="10970" r="4507" b="11614"/>
          <a:stretch>
            <a:fillRect/>
          </a:stretch>
        </p:blipFill>
        <p:spPr bwMode="auto">
          <a:xfrm>
            <a:off x="2872915" y="2231161"/>
            <a:ext cx="6097162" cy="367681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83083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19806824-8C69-5CDD-35EA-585B962831B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5E9262B-F849-F53F-316A-3245B7D2C14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0A68AB9-11BB-3F2E-38A8-538398351B3D}"/>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6C3C6E7E-03BB-1959-65F2-56AC79885CDD}"/>
              </a:ext>
            </a:extLst>
          </p:cNvPr>
          <p:cNvSpPr txBox="1"/>
          <p:nvPr/>
        </p:nvSpPr>
        <p:spPr>
          <a:xfrm>
            <a:off x="2665127" y="1683437"/>
            <a:ext cx="6854716" cy="400110"/>
          </a:xfrm>
          <a:prstGeom prst="rect">
            <a:avLst/>
          </a:prstGeom>
          <a:noFill/>
        </p:spPr>
        <p:txBody>
          <a:bodyPr wrap="square">
            <a:spAutoFit/>
          </a:bodyPr>
          <a:lstStyle/>
          <a:p>
            <a:pPr algn="ctr" rtl="1"/>
            <a:r>
              <a:rPr lang="ar-EG" sz="2000" u="sng" dirty="0"/>
              <a:t>مثال تطبيقي لكتابة السكربت:</a:t>
            </a:r>
            <a:endParaRPr lang="ar-EG" u="sng" dirty="0"/>
          </a:p>
        </p:txBody>
      </p:sp>
      <p:sp>
        <p:nvSpPr>
          <p:cNvPr id="8" name="TextBox 7">
            <a:extLst>
              <a:ext uri="{FF2B5EF4-FFF2-40B4-BE49-F238E27FC236}">
                <a16:creationId xmlns:a16="http://schemas.microsoft.com/office/drawing/2014/main" id="{E9AC7994-B0D7-611C-7C4E-1E39F5E3AE4B}"/>
              </a:ext>
            </a:extLst>
          </p:cNvPr>
          <p:cNvSpPr txBox="1"/>
          <p:nvPr/>
        </p:nvSpPr>
        <p:spPr>
          <a:xfrm>
            <a:off x="2872915" y="6124923"/>
            <a:ext cx="6097162" cy="461665"/>
          </a:xfrm>
          <a:prstGeom prst="rect">
            <a:avLst/>
          </a:prstGeom>
          <a:noFill/>
          <a:ln w="25400">
            <a:solidFill>
              <a:srgbClr val="C00000"/>
            </a:solidFill>
          </a:ln>
        </p:spPr>
        <p:txBody>
          <a:bodyPr wrap="square">
            <a:spAutoFit/>
          </a:bodyPr>
          <a:lstStyle/>
          <a:p>
            <a:pPr algn="ctr"/>
            <a:r>
              <a:rPr lang="en-US" sz="1200" dirty="0">
                <a:hlinkClick r:id="rId5"/>
              </a:rPr>
              <a:t>https://shaimaaafifi.net/%D9%83%D9%8A%D9%81%D9%8A%D8%A9-%D9%83%D8%AA%D8%A7%D8%A8%D8%A9-%D8%B3%D9%83%D8%B1%D8%A8%D8%AA/</a:t>
            </a:r>
            <a:endParaRPr lang="en-US" sz="1200" dirty="0"/>
          </a:p>
        </p:txBody>
      </p:sp>
      <p:pic>
        <p:nvPicPr>
          <p:cNvPr id="6" name="Picture 5">
            <a:extLst>
              <a:ext uri="{FF2B5EF4-FFF2-40B4-BE49-F238E27FC236}">
                <a16:creationId xmlns:a16="http://schemas.microsoft.com/office/drawing/2014/main" id="{B4455723-CC59-2D6C-FA67-739942B4A43B}"/>
              </a:ext>
            </a:extLst>
          </p:cNvPr>
          <p:cNvPicPr>
            <a:picLocks noChangeAspect="1"/>
          </p:cNvPicPr>
          <p:nvPr/>
        </p:nvPicPr>
        <p:blipFill>
          <a:blip r:embed="rId6"/>
          <a:stretch>
            <a:fillRect/>
          </a:stretch>
        </p:blipFill>
        <p:spPr>
          <a:xfrm>
            <a:off x="2370776" y="2145351"/>
            <a:ext cx="7481455" cy="377884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42937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1AA9193A-341A-BF6D-C2FE-36EFF0C2890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5A8A2F9-7FD0-7547-0D06-72A8F19AF3F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C70F27A-71D0-2F47-C4E1-1A5E6928716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F39EBA0A-A303-00BE-6C64-E8913248DC9D}"/>
              </a:ext>
            </a:extLst>
          </p:cNvPr>
          <p:cNvSpPr txBox="1"/>
          <p:nvPr/>
        </p:nvSpPr>
        <p:spPr>
          <a:xfrm>
            <a:off x="2415743" y="1683437"/>
            <a:ext cx="6854716" cy="400110"/>
          </a:xfrm>
          <a:prstGeom prst="rect">
            <a:avLst/>
          </a:prstGeom>
          <a:noFill/>
        </p:spPr>
        <p:txBody>
          <a:bodyPr wrap="square">
            <a:spAutoFit/>
          </a:bodyPr>
          <a:lstStyle/>
          <a:p>
            <a:pPr algn="ctr" rtl="1"/>
            <a:r>
              <a:rPr lang="ar-EG" sz="2000" u="sng" dirty="0"/>
              <a:t>مثال تطبيقي لكتابة السكربت في العصر الرقمي:</a:t>
            </a:r>
            <a:endParaRPr lang="ar-EG" u="sng" dirty="0"/>
          </a:p>
        </p:txBody>
      </p:sp>
      <p:pic>
        <p:nvPicPr>
          <p:cNvPr id="4" name="Picture 3">
            <a:extLst>
              <a:ext uri="{FF2B5EF4-FFF2-40B4-BE49-F238E27FC236}">
                <a16:creationId xmlns:a16="http://schemas.microsoft.com/office/drawing/2014/main" id="{1BEAA766-23C4-465E-7F2A-4681620E75E7}"/>
              </a:ext>
            </a:extLst>
          </p:cNvPr>
          <p:cNvPicPr>
            <a:picLocks noChangeAspect="1"/>
          </p:cNvPicPr>
          <p:nvPr/>
        </p:nvPicPr>
        <p:blipFill>
          <a:blip r:embed="rId5"/>
          <a:srcRect t="2370"/>
          <a:stretch>
            <a:fillRect/>
          </a:stretch>
        </p:blipFill>
        <p:spPr>
          <a:xfrm>
            <a:off x="2864977" y="2115661"/>
            <a:ext cx="5910327" cy="382506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7" name="TextBox 6">
            <a:extLst>
              <a:ext uri="{FF2B5EF4-FFF2-40B4-BE49-F238E27FC236}">
                <a16:creationId xmlns:a16="http://schemas.microsoft.com/office/drawing/2014/main" id="{4873430F-1EDC-66AC-59FD-5F7BA17DB29D}"/>
              </a:ext>
            </a:extLst>
          </p:cNvPr>
          <p:cNvSpPr txBox="1"/>
          <p:nvPr/>
        </p:nvSpPr>
        <p:spPr>
          <a:xfrm>
            <a:off x="2840769" y="6196362"/>
            <a:ext cx="6038914" cy="461665"/>
          </a:xfrm>
          <a:prstGeom prst="rect">
            <a:avLst/>
          </a:prstGeom>
          <a:noFill/>
          <a:ln w="25400">
            <a:solidFill>
              <a:srgbClr val="C00000"/>
            </a:solidFill>
          </a:ln>
        </p:spPr>
        <p:txBody>
          <a:bodyPr wrap="square">
            <a:spAutoFit/>
          </a:bodyPr>
          <a:lstStyle/>
          <a:p>
            <a:pPr algn="ctr"/>
            <a:r>
              <a:rPr lang="en-US" sz="1200" dirty="0">
                <a:hlinkClick r:id="rId6"/>
              </a:rPr>
              <a:t>https://shaimaaafifi.net/%D9%83%D9%8A%D9%81%D9%8A%D8%A9-%D9%83%D8%AA%D8%A7%D8%A8%D8%A9-%D8%B3%D9%83%D8%B1%D8%A8%D8%AA/</a:t>
            </a:r>
            <a:endParaRPr lang="en-US" sz="1200" dirty="0"/>
          </a:p>
        </p:txBody>
      </p:sp>
    </p:spTree>
    <p:extLst>
      <p:ext uri="{BB962C8B-B14F-4D97-AF65-F5344CB8AC3E}">
        <p14:creationId xmlns:p14="http://schemas.microsoft.com/office/powerpoint/2010/main" val="19771038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2EE8BEB-4BAE-7842-16AD-48C9E8F5570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949A9A8-7E59-F059-65A9-8010C6296B1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1C406AEC-0083-B4C1-9C72-A403BCFADEDF}"/>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9B382C2D-9883-8E44-EC33-37BC924704B0}"/>
              </a:ext>
            </a:extLst>
          </p:cNvPr>
          <p:cNvSpPr txBox="1"/>
          <p:nvPr/>
        </p:nvSpPr>
        <p:spPr>
          <a:xfrm>
            <a:off x="4811340" y="1826212"/>
            <a:ext cx="6536086" cy="4285789"/>
          </a:xfrm>
          <a:prstGeom prst="rect">
            <a:avLst/>
          </a:prstGeom>
          <a:noFill/>
        </p:spPr>
        <p:txBody>
          <a:bodyPr wrap="square">
            <a:spAutoFit/>
          </a:bodyPr>
          <a:lstStyle/>
          <a:p>
            <a:pPr algn="justLow" rtl="1"/>
            <a:r>
              <a:rPr lang="ar-EG" sz="2400" b="1" dirty="0"/>
              <a:t>(3) وضع الميزانية:</a:t>
            </a:r>
          </a:p>
          <a:p>
            <a:pPr algn="justLow" rtl="1"/>
            <a:endParaRPr lang="ar-EG" sz="1000" b="1" dirty="0"/>
          </a:p>
          <a:p>
            <a:pPr marL="342900" indent="-342900" algn="just" rtl="1">
              <a:buFont typeface="Arial" panose="020B0604020202020204" pitchFamily="34" charset="0"/>
              <a:buChar char="•"/>
            </a:pPr>
            <a:r>
              <a:rPr lang="ar-EG" sz="2000" dirty="0"/>
              <a:t>أصبحت الميزانية في الإعلام الرقمي أكثر تعقيدًا وتفصيلًا مُقارنة بالتلفزيون التقليدي، لأنها لم تعد تقتصر على تكاليف الإنتاج التقليدية (مثل: التصوير، والإضاءة، والديكور، وغيرهم)، بل أصبحت تشمل أيضًا عناصر جديدة مُرتبطة ببيئة النشر الرقمية، </a:t>
            </a:r>
            <a:r>
              <a:rPr lang="ar-EG" sz="2000" u="sng" dirty="0"/>
              <a:t>ومنها:</a:t>
            </a:r>
          </a:p>
          <a:p>
            <a:pPr marL="342900" indent="-342900" algn="just" rtl="1">
              <a:buFont typeface="Arial" panose="020B0604020202020204" pitchFamily="34" charset="0"/>
              <a:buChar char="•"/>
            </a:pPr>
            <a:endParaRPr lang="ar-EG" sz="2000" dirty="0"/>
          </a:p>
          <a:p>
            <a:pPr marL="457200" indent="-457200" algn="just" rtl="1">
              <a:buFont typeface="+mj-lt"/>
              <a:buAutoNum type="arabicPeriod"/>
            </a:pPr>
            <a:r>
              <a:rPr lang="ar-EG" sz="2000" b="1" dirty="0"/>
              <a:t>تكاليف البحث والتحقق من المعلومات:</a:t>
            </a:r>
          </a:p>
          <a:p>
            <a:pPr algn="just" rtl="1"/>
            <a:endParaRPr lang="ar-EG" sz="800" dirty="0"/>
          </a:p>
          <a:p>
            <a:pPr algn="just" rtl="1"/>
            <a:r>
              <a:rPr lang="ar-EG" sz="2000" dirty="0"/>
              <a:t>يشمل ذلك الاشتراك في قواعد بيانات عالمية، أو شراء تقارير مُتخصصة، أو استخدام خدمات التحقق من الأخبار</a:t>
            </a:r>
            <a:r>
              <a:rPr lang="en-US" sz="2000" dirty="0"/>
              <a:t>Fact-checking) </a:t>
            </a:r>
            <a:r>
              <a:rPr lang="ar-EG" sz="2000" dirty="0"/>
              <a:t>) لضمان المصداقية.</a:t>
            </a:r>
          </a:p>
          <a:p>
            <a:pPr algn="just" rtl="1"/>
            <a:endParaRPr lang="ar-EG" sz="105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solidFill>
                  <a:srgbClr val="0070C0"/>
                </a:solidFill>
              </a:rPr>
              <a:t> </a:t>
            </a:r>
            <a:r>
              <a:rPr lang="ar-EG" sz="2000" dirty="0"/>
              <a:t>بعض القنوات الإخبارية تشترك في أدوات مثل </a:t>
            </a:r>
            <a:r>
              <a:rPr lang="en-US" sz="2000" dirty="0"/>
              <a:t> AP Newsroom</a:t>
            </a:r>
            <a:r>
              <a:rPr lang="ar-EG" sz="2000" dirty="0"/>
              <a:t> للحصول على صور وفيديوهات موثوقة مقابل دفع رسوم مُحددة.</a:t>
            </a:r>
          </a:p>
          <a:p>
            <a:pPr algn="ctr" rtl="1"/>
            <a:r>
              <a:rPr lang="en-US" dirty="0">
                <a:hlinkClick r:id="rId4"/>
              </a:rPr>
              <a:t>https://newsroom.ap.org/</a:t>
            </a:r>
            <a:endParaRPr lang="ar-EG" dirty="0"/>
          </a:p>
        </p:txBody>
      </p:sp>
      <p:pic>
        <p:nvPicPr>
          <p:cNvPr id="4" name="Picture 3">
            <a:extLst>
              <a:ext uri="{FF2B5EF4-FFF2-40B4-BE49-F238E27FC236}">
                <a16:creationId xmlns:a16="http://schemas.microsoft.com/office/drawing/2014/main" id="{5FA6F4A5-666A-DAE5-BD55-394D69D19A59}"/>
              </a:ext>
            </a:extLst>
          </p:cNvPr>
          <p:cNvPicPr>
            <a:picLocks noChangeAspect="1"/>
          </p:cNvPicPr>
          <p:nvPr/>
        </p:nvPicPr>
        <p:blipFill>
          <a:blip r:embed="rId5"/>
          <a:stretch>
            <a:fillRect/>
          </a:stretch>
        </p:blipFill>
        <p:spPr>
          <a:xfrm>
            <a:off x="783929" y="3051382"/>
            <a:ext cx="3788071" cy="214346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2545852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14D9B63-51A0-2621-78A7-1A925400FF6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62B90CD-6500-4730-72DC-C357D518E85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EB6F5E4-4253-FC7E-FB41-0D2CC5C8646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35C0AF59-C2BD-51A8-D4E1-06105C41DCDE}"/>
              </a:ext>
            </a:extLst>
          </p:cNvPr>
          <p:cNvSpPr txBox="1"/>
          <p:nvPr/>
        </p:nvSpPr>
        <p:spPr>
          <a:xfrm>
            <a:off x="4443125" y="2163742"/>
            <a:ext cx="6830657" cy="3393237"/>
          </a:xfrm>
          <a:prstGeom prst="rect">
            <a:avLst/>
          </a:prstGeom>
          <a:noFill/>
        </p:spPr>
        <p:txBody>
          <a:bodyPr wrap="square">
            <a:spAutoFit/>
          </a:bodyPr>
          <a:lstStyle/>
          <a:p>
            <a:pPr algn="justLow" rtl="1"/>
            <a:r>
              <a:rPr lang="ar-EG" sz="2400" b="1" dirty="0"/>
              <a:t>(3) وضع الميزانية:</a:t>
            </a:r>
          </a:p>
          <a:p>
            <a:pPr algn="justLow" rtl="1"/>
            <a:endParaRPr lang="ar-EG" sz="2000" b="1" dirty="0"/>
          </a:p>
          <a:p>
            <a:pPr marL="457200" indent="-457200" algn="just" rtl="1">
              <a:buFont typeface="+mj-lt"/>
              <a:buAutoNum type="arabicPeriod" startAt="2"/>
            </a:pPr>
            <a:r>
              <a:rPr lang="ar-EG" sz="2000" b="1" dirty="0"/>
              <a:t>تكاليف التوزيع الرقمي والترويج:</a:t>
            </a:r>
          </a:p>
          <a:p>
            <a:pPr marL="342900" indent="-342900" algn="just" rtl="1">
              <a:buFont typeface="Arial" panose="020B0604020202020204" pitchFamily="34" charset="0"/>
              <a:buChar char="•"/>
            </a:pPr>
            <a:endParaRPr lang="ar-EG" sz="1050" dirty="0"/>
          </a:p>
          <a:p>
            <a:pPr marL="342900" indent="-342900" algn="just" rtl="1">
              <a:buFont typeface="Arial" panose="020B0604020202020204" pitchFamily="34" charset="0"/>
              <a:buChar char="•"/>
            </a:pPr>
            <a:r>
              <a:rPr lang="ar-EG" sz="2000" dirty="0"/>
              <a:t>في ظل التنافسية الشديدة في العالم الإعلامي الرقمي، فإن المُحتوى لا يصل وحده إلى الجمهور. لذا، يتم تخصيص بند من الميزانية لشراء إعلانات مُمولة على منصات مثل فيسبوك، ويوتيوب، </a:t>
            </a:r>
            <a:r>
              <a:rPr lang="ar-EG" sz="2000" dirty="0" err="1"/>
              <a:t>وإنستجرام</a:t>
            </a:r>
            <a:r>
              <a:rPr lang="ar-EG" sz="2000" dirty="0"/>
              <a:t>، وغيرهم لضمان وصول الفيديو للفئات المُستهدفة.</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solidFill>
                  <a:srgbClr val="0070C0"/>
                </a:solidFill>
              </a:rPr>
              <a:t> </a:t>
            </a:r>
            <a:r>
              <a:rPr lang="ar-EG" sz="2000" dirty="0"/>
              <a:t>منصة شاهد تستثمر بشكل كبير في الحملات الإعلانية الرقمية عبر تيك توك </a:t>
            </a:r>
            <a:r>
              <a:rPr lang="ar-EG" sz="2000" dirty="0" err="1"/>
              <a:t>وإنستجرام</a:t>
            </a:r>
            <a:r>
              <a:rPr lang="ar-EG" sz="2000" dirty="0"/>
              <a:t> لاستهداف جُمهور الشباب مُباشرة حيث يقضون وقتهم.</a:t>
            </a:r>
          </a:p>
        </p:txBody>
      </p:sp>
      <p:pic>
        <p:nvPicPr>
          <p:cNvPr id="7" name="Picture 6" descr="A blue and white poster with logos&#10;&#10;AI-generated content may be incorrect.">
            <a:extLst>
              <a:ext uri="{FF2B5EF4-FFF2-40B4-BE49-F238E27FC236}">
                <a16:creationId xmlns:a16="http://schemas.microsoft.com/office/drawing/2014/main" id="{2B06E017-09D1-1896-E739-39D772A55D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62947" y="2238389"/>
            <a:ext cx="2239420" cy="341651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9044438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05BCD756-22DA-97D9-858E-256939A634C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26F0126-CE94-9570-8703-B405BE0EEF5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87DE65D0-2426-A350-7C6B-BE94DE748DD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8C9F050C-C5C9-6775-45F6-9089A934D039}"/>
              </a:ext>
            </a:extLst>
          </p:cNvPr>
          <p:cNvSpPr txBox="1"/>
          <p:nvPr/>
        </p:nvSpPr>
        <p:spPr>
          <a:xfrm>
            <a:off x="5308430" y="2353989"/>
            <a:ext cx="5965352" cy="3662541"/>
          </a:xfrm>
          <a:prstGeom prst="rect">
            <a:avLst/>
          </a:prstGeom>
          <a:noFill/>
        </p:spPr>
        <p:txBody>
          <a:bodyPr wrap="square">
            <a:spAutoFit/>
          </a:bodyPr>
          <a:lstStyle/>
          <a:p>
            <a:pPr algn="just" rtl="1"/>
            <a:r>
              <a:rPr lang="ar-EG" sz="2400" b="1" dirty="0"/>
              <a:t>(3) وضع الميزانية:</a:t>
            </a:r>
          </a:p>
          <a:p>
            <a:pPr algn="just" rtl="1"/>
            <a:endParaRPr lang="ar-EG" sz="2400" b="1" dirty="0"/>
          </a:p>
          <a:p>
            <a:pPr marL="457200" indent="-457200" algn="just" rtl="1">
              <a:buFont typeface="+mj-lt"/>
              <a:buAutoNum type="arabicPeriod" startAt="3"/>
            </a:pPr>
            <a:r>
              <a:rPr lang="ar-EG" sz="2000" b="1" dirty="0"/>
              <a:t>تكاليف أدوات تحليل الأداء:</a:t>
            </a:r>
          </a:p>
          <a:p>
            <a:pPr marL="457200" indent="-457200" algn="just" rtl="1">
              <a:buFont typeface="+mj-lt"/>
              <a:buAutoNum type="arabicPeriod" startAt="3"/>
            </a:pPr>
            <a:endParaRPr lang="ar-EG" sz="1000" b="1" dirty="0"/>
          </a:p>
          <a:p>
            <a:pPr marL="342900" indent="-342900" algn="just" rtl="1">
              <a:buFont typeface="Arial" panose="020B0604020202020204" pitchFamily="34" charset="0"/>
              <a:buChar char="•"/>
            </a:pPr>
            <a:r>
              <a:rPr lang="ar-EG" sz="2000" dirty="0"/>
              <a:t>لمُتابعة نجاح المُحتوى وقياس مدى تفاعُل الجُمهور، تحتاج المؤسسات إلى أدوات تحليل مثل </a:t>
            </a:r>
            <a:r>
              <a:rPr lang="en-US" sz="2000" dirty="0"/>
              <a:t>Google Analytics، </a:t>
            </a:r>
            <a:r>
              <a:rPr lang="ar-EG" sz="2000" dirty="0"/>
              <a:t>وأدوات تحسين فُرص الظُهور في مُحركات البحث (</a:t>
            </a:r>
            <a:r>
              <a:rPr lang="en-US" sz="2000" dirty="0"/>
              <a:t>SEO</a:t>
            </a:r>
            <a:r>
              <a:rPr lang="ar-EG" sz="2000" dirty="0"/>
              <a:t>)</a:t>
            </a:r>
            <a:r>
              <a:rPr lang="en-US" sz="2000" dirty="0"/>
              <a:t>، </a:t>
            </a:r>
            <a:r>
              <a:rPr lang="ar-EG" sz="2000" dirty="0"/>
              <a:t>وأحيانًا أدوات مدفوعة أكثر تخصصًا. هذه التكاليف أصبحت أساسية في أي خطة إنتاج.</a:t>
            </a:r>
          </a:p>
          <a:p>
            <a:pPr algn="just" rtl="1"/>
            <a:endParaRPr lang="ar-EG" sz="2000" dirty="0"/>
          </a:p>
          <a:p>
            <a:pPr algn="ctr" rtl="1"/>
            <a:r>
              <a:rPr lang="en-US" sz="1400" dirty="0">
                <a:hlinkClick r:id="rId4"/>
              </a:rPr>
              <a:t>https://analytics.google.com/analytics/web/provision/#/provision</a:t>
            </a:r>
            <a:endParaRPr lang="ar-EG" sz="1400" dirty="0"/>
          </a:p>
          <a:p>
            <a:pPr algn="just" rtl="1"/>
            <a:endParaRPr lang="ar-EG" sz="2000" dirty="0"/>
          </a:p>
        </p:txBody>
      </p:sp>
      <p:pic>
        <p:nvPicPr>
          <p:cNvPr id="9" name="Picture 8">
            <a:extLst>
              <a:ext uri="{FF2B5EF4-FFF2-40B4-BE49-F238E27FC236}">
                <a16:creationId xmlns:a16="http://schemas.microsoft.com/office/drawing/2014/main" id="{D89D817A-7647-C7A4-5738-813A9613F7CF}"/>
              </a:ext>
            </a:extLst>
          </p:cNvPr>
          <p:cNvPicPr>
            <a:picLocks noChangeAspect="1"/>
          </p:cNvPicPr>
          <p:nvPr/>
        </p:nvPicPr>
        <p:blipFill>
          <a:blip r:embed="rId5"/>
          <a:srcRect l="9715" t="524" r="2651" b="232"/>
          <a:stretch>
            <a:fillRect/>
          </a:stretch>
        </p:blipFill>
        <p:spPr>
          <a:xfrm>
            <a:off x="803936" y="2878211"/>
            <a:ext cx="3948059" cy="250334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43154273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71DA5E8-E95E-176C-599A-149942E1D9C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00E501F-6EC2-2115-2D3B-B40AA4F11A6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BD2B2315-CBB1-860B-6029-776361C7F693}"/>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D9235350-8312-735C-ED87-6BBA12336F80}"/>
              </a:ext>
            </a:extLst>
          </p:cNvPr>
          <p:cNvSpPr txBox="1"/>
          <p:nvPr/>
        </p:nvSpPr>
        <p:spPr>
          <a:xfrm>
            <a:off x="4222196" y="1764841"/>
            <a:ext cx="7192737" cy="4201150"/>
          </a:xfrm>
          <a:prstGeom prst="rect">
            <a:avLst/>
          </a:prstGeom>
          <a:noFill/>
        </p:spPr>
        <p:txBody>
          <a:bodyPr wrap="square">
            <a:spAutoFit/>
          </a:bodyPr>
          <a:lstStyle/>
          <a:p>
            <a:pPr algn="justLow" rtl="1"/>
            <a:r>
              <a:rPr lang="ar-EG" sz="2400" b="1" dirty="0"/>
              <a:t>(3) وضع الميزانية:</a:t>
            </a:r>
          </a:p>
          <a:p>
            <a:pPr algn="justLow" rtl="1"/>
            <a:endParaRPr lang="ar-EG" sz="1200" b="1" dirty="0"/>
          </a:p>
          <a:p>
            <a:pPr marL="342900" indent="-342900" algn="just" rtl="1">
              <a:buFont typeface="Arial" panose="020B0604020202020204" pitchFamily="34" charset="0"/>
              <a:buChar char="•"/>
            </a:pPr>
            <a:r>
              <a:rPr lang="ar-EG" sz="2000" dirty="0"/>
              <a:t>وفي هذا الشأن، يجب التأكيد على أهمية المرونة في تخصيص الموارد الخاصة بميزانية الإعلام الرقمي، بحيث يمكن إعادة توجيه جزء من الميزانية بشكل سريع إلى عناصر مثل التوزيع أو الترويج، عند ملاحظة فرصة للانتشار </a:t>
            </a:r>
            <a:r>
              <a:rPr lang="en-US" sz="2000" dirty="0"/>
              <a:t>Trend)</a:t>
            </a:r>
            <a:r>
              <a:rPr lang="ar-EG" sz="2000" dirty="0"/>
              <a:t>).</a:t>
            </a:r>
          </a:p>
          <a:p>
            <a:pPr algn="just" rtl="1"/>
            <a:endParaRPr lang="ar-EG" sz="110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solidFill>
                  <a:srgbClr val="0070C0"/>
                </a:solidFill>
              </a:rPr>
              <a:t> </a:t>
            </a:r>
            <a:r>
              <a:rPr lang="ar-EG" sz="2000" dirty="0"/>
              <a:t>إذا لاحظ فريق الإنتاج أن فيديو عن الذكاء الاصطناعي بدأ يُحقق مُشاهدات عالية، يُمكنهم فورًا زيادة الإنفاق الإعلاني عليه لتعزيز انتشاره قبل أن يقل الاهتمام بالموضوع.</a:t>
            </a:r>
          </a:p>
          <a:p>
            <a:pPr marL="342900" indent="-342900" algn="just" rtl="1">
              <a:buFont typeface="Wingdings" panose="05000000000000000000" pitchFamily="2" charset="2"/>
              <a:buChar char="ü"/>
            </a:pPr>
            <a:endParaRPr lang="ar-EG" sz="2000" dirty="0"/>
          </a:p>
          <a:p>
            <a:pPr algn="just" rtl="1"/>
            <a:r>
              <a:rPr lang="en-US" sz="2000" dirty="0"/>
              <a:t>✨ </a:t>
            </a:r>
            <a:r>
              <a:rPr lang="ar-EG" sz="2000" b="1" dirty="0"/>
              <a:t>الخُلاصة:</a:t>
            </a:r>
          </a:p>
          <a:p>
            <a:pPr algn="just" rtl="1"/>
            <a:r>
              <a:rPr lang="ar-EG" sz="2000" dirty="0"/>
              <a:t>الميزانية في الإعلام الرقمي لم تعد تُدار كتكاليف إنتاج تقليدية فقط، بل أصبحت منظومة شاملة تتضمن البحث، والتحقق، والتوزيع، والتحليل، والترويج، مع مرونة عالية في تعديل الأولويات وفقًا لسرعة تغير التوجهات على المنصات الرقمية.</a:t>
            </a:r>
          </a:p>
        </p:txBody>
      </p:sp>
      <p:pic>
        <p:nvPicPr>
          <p:cNvPr id="6" name="Picture 5" descr="A blue person with a circuit board&#10;&#10;AI-generated content may be incorrect.">
            <a:extLst>
              <a:ext uri="{FF2B5EF4-FFF2-40B4-BE49-F238E27FC236}">
                <a16:creationId xmlns:a16="http://schemas.microsoft.com/office/drawing/2014/main" id="{48E0F5F5-34B2-EC14-BE6F-EBEBD9B0FD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0980" y="3054136"/>
            <a:ext cx="3270752" cy="218050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3579595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A61E183-A904-01D9-6301-64DD96F495E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4B5146C-5B37-883F-DEF3-2E6876A58A3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7CD89549-0B18-89F6-F9CF-D31CC8C5EB6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EAB3A443-48AD-DA13-5BAD-F1863AB0EB29}"/>
              </a:ext>
            </a:extLst>
          </p:cNvPr>
          <p:cNvSpPr txBox="1"/>
          <p:nvPr/>
        </p:nvSpPr>
        <p:spPr>
          <a:xfrm>
            <a:off x="3185059" y="1850757"/>
            <a:ext cx="8168506" cy="4247317"/>
          </a:xfrm>
          <a:prstGeom prst="rect">
            <a:avLst/>
          </a:prstGeom>
          <a:noFill/>
        </p:spPr>
        <p:txBody>
          <a:bodyPr wrap="square">
            <a:spAutoFit/>
          </a:bodyPr>
          <a:lstStyle/>
          <a:p>
            <a:pPr algn="justLow" rtl="1"/>
            <a:r>
              <a:rPr lang="ar-EG" sz="2400" b="1" dirty="0"/>
              <a:t>(4) </a:t>
            </a:r>
            <a:r>
              <a:rPr lang="ar-SA" sz="2400" b="1" dirty="0"/>
              <a:t>اختيار فريق العمل</a:t>
            </a:r>
            <a:r>
              <a:rPr lang="ar-EG" sz="2400" b="1" dirty="0"/>
              <a:t>:</a:t>
            </a:r>
          </a:p>
          <a:p>
            <a:pPr algn="justLow" rtl="1"/>
            <a:endParaRPr lang="en-US" sz="1400" dirty="0"/>
          </a:p>
          <a:p>
            <a:pPr marL="285750" indent="-285750" algn="justLow" rtl="1">
              <a:buFont typeface="Arial" panose="020B0604020202020204" pitchFamily="34" charset="0"/>
              <a:buChar char="•"/>
            </a:pPr>
            <a:r>
              <a:rPr lang="ar-EG" sz="2000" dirty="0"/>
              <a:t>يتميز </a:t>
            </a:r>
            <a:r>
              <a:rPr lang="ar-SA" sz="2000" dirty="0"/>
              <a:t>فريق</a:t>
            </a:r>
            <a:r>
              <a:rPr lang="ar-EG" sz="2000" dirty="0"/>
              <a:t> الإنتاج التلفزيوني</a:t>
            </a:r>
            <a:r>
              <a:rPr lang="ar-SA" sz="2000" dirty="0"/>
              <a:t> في ا</a:t>
            </a:r>
            <a:r>
              <a:rPr lang="ar-EG" sz="2000" dirty="0"/>
              <a:t>لعصر</a:t>
            </a:r>
            <a:r>
              <a:rPr lang="ar-SA" sz="2000" dirty="0"/>
              <a:t> الرقمي بأنه أكثر ديناميكية وتخصصًا</a:t>
            </a:r>
            <a:r>
              <a:rPr lang="ar-EG" sz="2000" dirty="0"/>
              <a:t>،</a:t>
            </a:r>
            <a:r>
              <a:rPr lang="ar-SA" sz="2000" dirty="0"/>
              <a:t> م</a:t>
            </a:r>
            <a:r>
              <a:rPr lang="ar-EG" sz="2000" dirty="0"/>
              <a:t>ُ</a:t>
            </a:r>
            <a:r>
              <a:rPr lang="ar-SA" sz="2000" dirty="0"/>
              <a:t>قارنة بالفِر</a:t>
            </a:r>
            <a:r>
              <a:rPr lang="ar-EG" sz="2000" dirty="0"/>
              <a:t>َ</a:t>
            </a:r>
            <a:r>
              <a:rPr lang="ar-SA" sz="2000" dirty="0"/>
              <a:t>ق التقليدية في الإعلام المرئي. فالطبيعة السريعة والم</a:t>
            </a:r>
            <a:r>
              <a:rPr lang="ar-EG" sz="2000" dirty="0"/>
              <a:t>ُ</a:t>
            </a:r>
            <a:r>
              <a:rPr lang="ar-SA" sz="2000" dirty="0" err="1"/>
              <a:t>تغيرة</a:t>
            </a:r>
            <a:r>
              <a:rPr lang="ar-SA" sz="2000" dirty="0"/>
              <a:t> للمنصات الرقمية تفرض تكوين فرق مرنة قادرة على التكيف مع احتياجات ك</a:t>
            </a:r>
            <a:r>
              <a:rPr lang="ar-EG" sz="2000" dirty="0"/>
              <a:t>ُ</a:t>
            </a:r>
            <a:r>
              <a:rPr lang="ar-SA" sz="2000" dirty="0"/>
              <a:t>ل مشروع.</a:t>
            </a:r>
            <a:endParaRPr lang="ar-EG" sz="2000" dirty="0"/>
          </a:p>
          <a:p>
            <a:pPr marL="285750" indent="-285750" algn="justLow" rtl="1">
              <a:buFont typeface="Arial" panose="020B0604020202020204" pitchFamily="34" charset="0"/>
              <a:buChar char="•"/>
            </a:pPr>
            <a:r>
              <a:rPr lang="ar-EG" sz="2000" dirty="0"/>
              <a:t>كما يتسم </a:t>
            </a:r>
            <a:r>
              <a:rPr lang="ar-SA" sz="2000" dirty="0"/>
              <a:t>فريق</a:t>
            </a:r>
            <a:r>
              <a:rPr lang="ar-EG" sz="2000" dirty="0"/>
              <a:t> الإنتاج التلفزيوني</a:t>
            </a:r>
            <a:r>
              <a:rPr lang="ar-SA" sz="2000" dirty="0"/>
              <a:t> في ا</a:t>
            </a:r>
            <a:r>
              <a:rPr lang="ar-EG" sz="2000" dirty="0"/>
              <a:t>لعصر</a:t>
            </a:r>
            <a:r>
              <a:rPr lang="ar-SA" sz="2000" dirty="0"/>
              <a:t> الرقمي</a:t>
            </a:r>
            <a:r>
              <a:rPr lang="ar-EG" sz="2000" dirty="0"/>
              <a:t> بعدد من السمات، </a:t>
            </a:r>
            <a:r>
              <a:rPr lang="ar-EG" sz="2000" u="sng" dirty="0"/>
              <a:t>منها:</a:t>
            </a:r>
            <a:r>
              <a:rPr lang="ar-SA" sz="2000" u="sng" dirty="0"/>
              <a:t> </a:t>
            </a:r>
            <a:endParaRPr lang="en-US" sz="2000" u="sng" dirty="0"/>
          </a:p>
          <a:p>
            <a:pPr marL="285750" indent="-285750" algn="justLow" rtl="1">
              <a:buFont typeface="Arial" panose="020B0604020202020204" pitchFamily="34" charset="0"/>
              <a:buChar char="•"/>
            </a:pPr>
            <a:endParaRPr lang="ar-EG" sz="1400" dirty="0"/>
          </a:p>
          <a:p>
            <a:pPr marL="457200" indent="-457200" algn="just" rtl="1">
              <a:buFont typeface="+mj-lt"/>
              <a:buAutoNum type="arabicPeriod"/>
            </a:pPr>
            <a:r>
              <a:rPr lang="ar-SA" sz="2000" b="1" dirty="0"/>
              <a:t>التنوع في التخصصات</a:t>
            </a:r>
            <a:r>
              <a:rPr lang="en-US" sz="2000" b="1" dirty="0"/>
              <a:t>:</a:t>
            </a:r>
            <a:r>
              <a:rPr lang="ar-EG" sz="2000" b="1" dirty="0"/>
              <a:t> </a:t>
            </a:r>
            <a:r>
              <a:rPr lang="ar-SA" sz="2000" dirty="0"/>
              <a:t>غالبًا ما يتكون الفريق من باحث أكاديمي يتولى التحقق من صحة المعلومات، وكاتب م</a:t>
            </a:r>
            <a:r>
              <a:rPr lang="ar-EG" sz="2000" dirty="0"/>
              <a:t>ُ</a:t>
            </a:r>
            <a:r>
              <a:rPr lang="ar-SA" sz="2000" dirty="0" err="1"/>
              <a:t>حتوى</a:t>
            </a:r>
            <a:r>
              <a:rPr lang="ar-SA" sz="2000" dirty="0"/>
              <a:t> مسؤول عن صياغة الفكرة وجعلها م</a:t>
            </a:r>
            <a:r>
              <a:rPr lang="ar-EG" sz="2000" dirty="0"/>
              <a:t>ُ</a:t>
            </a:r>
            <a:r>
              <a:rPr lang="ar-SA" sz="2000" dirty="0" err="1"/>
              <a:t>ناسبة</a:t>
            </a:r>
            <a:r>
              <a:rPr lang="ar-SA" sz="2000" dirty="0"/>
              <a:t> للج</a:t>
            </a:r>
            <a:r>
              <a:rPr lang="ar-EG" sz="2000" dirty="0"/>
              <a:t>ُ</a:t>
            </a:r>
            <a:r>
              <a:rPr lang="ar-SA" sz="2000" dirty="0"/>
              <a:t>مهور الم</a:t>
            </a:r>
            <a:r>
              <a:rPr lang="ar-EG" sz="2000" dirty="0"/>
              <a:t>ُ</a:t>
            </a:r>
            <a:r>
              <a:rPr lang="ar-SA" sz="2000" dirty="0"/>
              <a:t>ستهد</a:t>
            </a:r>
            <a:r>
              <a:rPr lang="ar-EG" sz="2000" dirty="0"/>
              <a:t>َ</a:t>
            </a:r>
            <a:r>
              <a:rPr lang="ar-SA" sz="2000" dirty="0"/>
              <a:t>ف، </a:t>
            </a:r>
            <a:r>
              <a:rPr lang="ar-SA" sz="2000" dirty="0" err="1"/>
              <a:t>وم</a:t>
            </a:r>
            <a:r>
              <a:rPr lang="ar-EG" sz="2000" dirty="0"/>
              <a:t>ُ</a:t>
            </a:r>
            <a:r>
              <a:rPr lang="ar-SA" sz="2000" dirty="0"/>
              <a:t>صم</a:t>
            </a:r>
            <a:r>
              <a:rPr lang="ar-EG" sz="2000" dirty="0"/>
              <a:t>ِ</a:t>
            </a:r>
            <a:r>
              <a:rPr lang="ar-SA" sz="2000" dirty="0"/>
              <a:t>م جرافيك يقوم بتحويل النصوص إلى صور ورسوم توضيحية، بالإضافة إلى م</a:t>
            </a:r>
            <a:r>
              <a:rPr lang="ar-EG" sz="2000" dirty="0"/>
              <a:t>ُ</a:t>
            </a:r>
            <a:r>
              <a:rPr lang="ar-SA" sz="2000" dirty="0"/>
              <a:t>تخصص</a:t>
            </a:r>
            <a:r>
              <a:rPr lang="en-US" sz="2000" dirty="0"/>
              <a:t> SEO </a:t>
            </a:r>
            <a:r>
              <a:rPr lang="ar-EG" sz="2000" dirty="0"/>
              <a:t> </a:t>
            </a:r>
            <a:r>
              <a:rPr lang="ar-SA" sz="2000" dirty="0"/>
              <a:t>يضمن ظهور الم</a:t>
            </a:r>
            <a:r>
              <a:rPr lang="ar-EG" sz="2000" dirty="0"/>
              <a:t>ُ</a:t>
            </a:r>
            <a:r>
              <a:rPr lang="ar-SA" sz="2000" dirty="0" err="1"/>
              <a:t>حتوى</a:t>
            </a:r>
            <a:r>
              <a:rPr lang="ar-SA" sz="2000" dirty="0"/>
              <a:t> في نتائج البحث، </a:t>
            </a:r>
            <a:r>
              <a:rPr lang="ar-SA" sz="2000" dirty="0" err="1"/>
              <a:t>وم</a:t>
            </a:r>
            <a:r>
              <a:rPr lang="ar-EG" sz="2000" dirty="0"/>
              <a:t>ُ</a:t>
            </a:r>
            <a:r>
              <a:rPr lang="ar-SA" sz="2000" dirty="0"/>
              <a:t>حلل بيانات يقيس التفاع</a:t>
            </a:r>
            <a:r>
              <a:rPr lang="ar-EG" sz="2000" dirty="0"/>
              <a:t>ُ</a:t>
            </a:r>
            <a:r>
              <a:rPr lang="ar-SA" sz="2000" dirty="0"/>
              <a:t>ل والأداء</a:t>
            </a:r>
            <a:r>
              <a:rPr lang="en-US" sz="2000" dirty="0"/>
              <a:t>.</a:t>
            </a:r>
            <a:endParaRPr lang="ar-EG" sz="2000" dirty="0"/>
          </a:p>
          <a:p>
            <a:pPr marL="457200" indent="-457200" algn="just" rtl="1">
              <a:buFont typeface="+mj-lt"/>
              <a:buAutoNum type="arabicPeriod"/>
            </a:pPr>
            <a:endParaRPr lang="ar-EG" sz="200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solidFill>
                  <a:srgbClr val="0070C0"/>
                </a:solidFill>
              </a:rPr>
              <a:t> </a:t>
            </a:r>
            <a:r>
              <a:rPr lang="ar-EG" sz="2000" dirty="0"/>
              <a:t>تنوع تخصصات فريق عمل برنامج </a:t>
            </a:r>
            <a:r>
              <a:rPr lang="ar-EG" b="1" dirty="0"/>
              <a:t>المُخبر الاقتصادي+ </a:t>
            </a:r>
            <a:r>
              <a:rPr lang="ar-EG" dirty="0"/>
              <a:t>على قناة</a:t>
            </a:r>
            <a:r>
              <a:rPr lang="ar-EG" b="1" dirty="0"/>
              <a:t> </a:t>
            </a:r>
            <a:r>
              <a:rPr lang="en-US" b="1" dirty="0"/>
              <a:t>AJ+</a:t>
            </a:r>
            <a:r>
              <a:rPr lang="ar-EG" dirty="0"/>
              <a:t> عربي، كما هو موضح بالصور، والرابط الخاص بإحدى حلقات البرنامج أسفل الصور.</a:t>
            </a:r>
            <a:endParaRPr lang="en-US" sz="2000" dirty="0"/>
          </a:p>
        </p:txBody>
      </p:sp>
      <p:pic>
        <p:nvPicPr>
          <p:cNvPr id="4" name="Picture 3">
            <a:extLst>
              <a:ext uri="{FF2B5EF4-FFF2-40B4-BE49-F238E27FC236}">
                <a16:creationId xmlns:a16="http://schemas.microsoft.com/office/drawing/2014/main" id="{FB0298F1-5EA7-59F6-8C97-EE36B2AB8457}"/>
              </a:ext>
            </a:extLst>
          </p:cNvPr>
          <p:cNvPicPr>
            <a:picLocks noChangeAspect="1"/>
          </p:cNvPicPr>
          <p:nvPr/>
        </p:nvPicPr>
        <p:blipFill>
          <a:blip r:embed="rId4"/>
          <a:srcRect l="54881" t="25066" r="3668" b="23134"/>
          <a:stretch>
            <a:fillRect/>
          </a:stretch>
        </p:blipFill>
        <p:spPr>
          <a:xfrm>
            <a:off x="882310" y="3293676"/>
            <a:ext cx="1809270" cy="127765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a:extLst>
              <a:ext uri="{FF2B5EF4-FFF2-40B4-BE49-F238E27FC236}">
                <a16:creationId xmlns:a16="http://schemas.microsoft.com/office/drawing/2014/main" id="{7E92AAC9-75E7-650E-8FC5-A2468E4D20F9}"/>
              </a:ext>
            </a:extLst>
          </p:cNvPr>
          <p:cNvPicPr>
            <a:picLocks noChangeAspect="1"/>
          </p:cNvPicPr>
          <p:nvPr/>
        </p:nvPicPr>
        <p:blipFill>
          <a:blip r:embed="rId5"/>
          <a:srcRect t="16197" r="1795" b="28161"/>
          <a:stretch>
            <a:fillRect/>
          </a:stretch>
        </p:blipFill>
        <p:spPr>
          <a:xfrm>
            <a:off x="947439" y="2185467"/>
            <a:ext cx="1679012" cy="10490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Picture 8">
            <a:extLst>
              <a:ext uri="{FF2B5EF4-FFF2-40B4-BE49-F238E27FC236}">
                <a16:creationId xmlns:a16="http://schemas.microsoft.com/office/drawing/2014/main" id="{84897F71-2995-A310-E940-6ED49E8E7CC5}"/>
              </a:ext>
            </a:extLst>
          </p:cNvPr>
          <p:cNvPicPr>
            <a:picLocks noChangeAspect="1"/>
          </p:cNvPicPr>
          <p:nvPr/>
        </p:nvPicPr>
        <p:blipFill>
          <a:blip r:embed="rId6"/>
          <a:srcRect l="4743" t="18860" r="1357" b="17306"/>
          <a:stretch>
            <a:fillRect/>
          </a:stretch>
        </p:blipFill>
        <p:spPr>
          <a:xfrm>
            <a:off x="838436" y="4614960"/>
            <a:ext cx="1809270" cy="138694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4" name="TextBox 13">
            <a:extLst>
              <a:ext uri="{FF2B5EF4-FFF2-40B4-BE49-F238E27FC236}">
                <a16:creationId xmlns:a16="http://schemas.microsoft.com/office/drawing/2014/main" id="{B637D7A8-1298-93D7-656E-67B11A088A41}"/>
              </a:ext>
            </a:extLst>
          </p:cNvPr>
          <p:cNvSpPr txBox="1"/>
          <p:nvPr/>
        </p:nvSpPr>
        <p:spPr>
          <a:xfrm>
            <a:off x="300150" y="6213684"/>
            <a:ext cx="3144067" cy="261610"/>
          </a:xfrm>
          <a:prstGeom prst="rect">
            <a:avLst/>
          </a:prstGeom>
          <a:noFill/>
          <a:ln w="25400">
            <a:solidFill>
              <a:srgbClr val="C00000"/>
            </a:solidFill>
          </a:ln>
        </p:spPr>
        <p:txBody>
          <a:bodyPr wrap="square">
            <a:spAutoFit/>
          </a:bodyPr>
          <a:lstStyle>
            <a:defPPr>
              <a:defRPr lang="en-US"/>
            </a:defPPr>
            <a:lvl1pPr algn="ctr"/>
          </a:lstStyle>
          <a:p>
            <a:r>
              <a:rPr lang="en-US" sz="1100" dirty="0">
                <a:hlinkClick r:id="rId7"/>
              </a:rPr>
              <a:t>https://www.youtube.com/watch?v=_fW7hHXSyJM</a:t>
            </a:r>
            <a:endParaRPr lang="en-US" sz="1100" dirty="0"/>
          </a:p>
        </p:txBody>
      </p:sp>
    </p:spTree>
    <p:extLst>
      <p:ext uri="{BB962C8B-B14F-4D97-AF65-F5344CB8AC3E}">
        <p14:creationId xmlns:p14="http://schemas.microsoft.com/office/powerpoint/2010/main" val="5879348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08C5672-F0D0-6459-7190-F05C1052E7C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8CAE640-ACAB-59C5-441A-F2F4E54CE9B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194669D6-3B9C-4DE6-A5CC-EB00C5DF9079}"/>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C5C54C69-257B-EB84-445D-936055AFBCBA}"/>
              </a:ext>
            </a:extLst>
          </p:cNvPr>
          <p:cNvSpPr txBox="1"/>
          <p:nvPr/>
        </p:nvSpPr>
        <p:spPr>
          <a:xfrm>
            <a:off x="3731244" y="1789387"/>
            <a:ext cx="7622319" cy="4124206"/>
          </a:xfrm>
          <a:prstGeom prst="rect">
            <a:avLst/>
          </a:prstGeom>
          <a:noFill/>
        </p:spPr>
        <p:txBody>
          <a:bodyPr wrap="square">
            <a:spAutoFit/>
          </a:bodyPr>
          <a:lstStyle/>
          <a:p>
            <a:pPr algn="justLow" rtl="1"/>
            <a:r>
              <a:rPr lang="ar-EG" sz="2400" b="1" dirty="0"/>
              <a:t>(4) </a:t>
            </a:r>
            <a:r>
              <a:rPr lang="ar-SA" sz="2400" b="1" dirty="0"/>
              <a:t>اختيار فريق العمل</a:t>
            </a:r>
            <a:r>
              <a:rPr lang="ar-EG" sz="2400" b="1" dirty="0"/>
              <a:t>:</a:t>
            </a:r>
          </a:p>
          <a:p>
            <a:pPr algn="justLow" rtl="1"/>
            <a:endParaRPr lang="en-US" sz="2000" dirty="0"/>
          </a:p>
          <a:p>
            <a:pPr marL="457200" indent="-457200" algn="just" rtl="1">
              <a:buFont typeface="+mj-lt"/>
              <a:buAutoNum type="arabicPeriod" startAt="2"/>
            </a:pPr>
            <a:r>
              <a:rPr lang="ar-SA" b="1" dirty="0"/>
              <a:t>تقسيم المهام بناءً على م</a:t>
            </a:r>
            <a:r>
              <a:rPr lang="ar-EG" b="1" dirty="0"/>
              <a:t>ُ</a:t>
            </a:r>
            <a:r>
              <a:rPr lang="ar-SA" b="1" dirty="0"/>
              <a:t>خرجات البحث</a:t>
            </a:r>
            <a:r>
              <a:rPr lang="en-US" b="1" dirty="0"/>
              <a:t>:</a:t>
            </a:r>
            <a:r>
              <a:rPr lang="ar-EG" b="1" dirty="0"/>
              <a:t> </a:t>
            </a:r>
            <a:r>
              <a:rPr lang="ar-SA" dirty="0"/>
              <a:t>لا يتم تقسيم المهام عشوائيًا، بل بناءً على ما يكشفه البحث المسبق. فإذا أظهر البحث أن الج</a:t>
            </a:r>
            <a:r>
              <a:rPr lang="ar-EG" dirty="0"/>
              <a:t>ُ</a:t>
            </a:r>
            <a:r>
              <a:rPr lang="ar-SA" dirty="0"/>
              <a:t>مهور المستهدف يتفاعل أكثر مع الفيديو القصير، يركز الم</a:t>
            </a:r>
            <a:r>
              <a:rPr lang="ar-EG" dirty="0"/>
              <a:t>ُ</a:t>
            </a:r>
            <a:r>
              <a:rPr lang="ar-SA" dirty="0"/>
              <a:t>صمم والمونتير على الشكل البصري السريع، بينما يعد الكاتب النص بأسلوب قصير </a:t>
            </a:r>
            <a:r>
              <a:rPr lang="ar-SA" dirty="0" err="1"/>
              <a:t>وم</a:t>
            </a:r>
            <a:r>
              <a:rPr lang="ar-EG" dirty="0"/>
              <a:t>ُ</a:t>
            </a:r>
            <a:r>
              <a:rPr lang="ar-SA" dirty="0"/>
              <a:t>باشر</a:t>
            </a:r>
            <a:r>
              <a:rPr lang="en-US" dirty="0"/>
              <a:t>.</a:t>
            </a:r>
          </a:p>
          <a:p>
            <a:pPr marL="457200" indent="-457200" algn="just" rtl="1">
              <a:buFont typeface="+mj-lt"/>
              <a:buAutoNum type="arabicPeriod" startAt="2"/>
            </a:pPr>
            <a:endParaRPr lang="ar-EG" sz="2000" b="1" dirty="0"/>
          </a:p>
          <a:p>
            <a:pPr marL="457200" indent="-457200" algn="just" rtl="1">
              <a:buFont typeface="+mj-lt"/>
              <a:buAutoNum type="arabicPeriod" startAt="2"/>
            </a:pPr>
            <a:r>
              <a:rPr lang="ar-EG" sz="2000" b="1" dirty="0"/>
              <a:t>إمكانية </a:t>
            </a:r>
            <a:r>
              <a:rPr lang="ar-SA" sz="2000" b="1" dirty="0"/>
              <a:t>دمج الأدوار</a:t>
            </a:r>
            <a:r>
              <a:rPr lang="en-US" sz="2000" b="1" dirty="0"/>
              <a:t>:</a:t>
            </a:r>
            <a:r>
              <a:rPr lang="ar-EG" sz="2000" dirty="0"/>
              <a:t> </a:t>
            </a:r>
            <a:r>
              <a:rPr lang="ar-SA" sz="2000" dirty="0"/>
              <a:t>في المشاريع الصغيرة، خاصة قنوات اليوتيوب الفردية أو صفحات تيك توك، قد يقوم شخص واحد بعدة أدوار في نفس الوقت</a:t>
            </a:r>
            <a:r>
              <a:rPr lang="ar-EG" sz="2000" dirty="0"/>
              <a:t>، مثل</a:t>
            </a:r>
            <a:r>
              <a:rPr lang="ar-SA" sz="2000" dirty="0"/>
              <a:t>: كتابة النص، </a:t>
            </a:r>
            <a:r>
              <a:rPr lang="ar-EG" sz="2000" dirty="0"/>
              <a:t>و</a:t>
            </a:r>
            <a:r>
              <a:rPr lang="ar-SA" sz="2000" dirty="0"/>
              <a:t>تصوير الفيديو، </a:t>
            </a:r>
            <a:r>
              <a:rPr lang="ar-EG" sz="2000" dirty="0"/>
              <a:t>و</a:t>
            </a:r>
            <a:r>
              <a:rPr lang="ar-SA" sz="2000" dirty="0"/>
              <a:t>تحريره، </a:t>
            </a:r>
            <a:r>
              <a:rPr lang="ar-EG" sz="2000" dirty="0"/>
              <a:t>و</a:t>
            </a:r>
            <a:r>
              <a:rPr lang="ar-SA" sz="2000" dirty="0"/>
              <a:t>تصميم الصورة الم</a:t>
            </a:r>
            <a:r>
              <a:rPr lang="ar-EG" sz="2000" dirty="0"/>
              <a:t>ُ</a:t>
            </a:r>
            <a:r>
              <a:rPr lang="ar-SA" sz="2000" dirty="0"/>
              <a:t>صغرة</a:t>
            </a:r>
            <a:r>
              <a:rPr lang="ar-EG" sz="2000" dirty="0"/>
              <a:t> </a:t>
            </a:r>
            <a:r>
              <a:rPr lang="en-US" sz="2000" dirty="0"/>
              <a:t>(Thumbnail)</a:t>
            </a:r>
            <a:r>
              <a:rPr lang="ar-SA" sz="2000" dirty="0"/>
              <a:t>، وأيضًا الترويج له على المنصات</a:t>
            </a:r>
            <a:r>
              <a:rPr lang="en-US" sz="2000" dirty="0"/>
              <a:t>.</a:t>
            </a:r>
            <a:endParaRPr lang="ar-EG" sz="2000" dirty="0"/>
          </a:p>
          <a:p>
            <a:pPr marL="457200" indent="-457200" algn="just" rtl="1">
              <a:buFont typeface="+mj-lt"/>
              <a:buAutoNum type="arabicPeriod" startAt="2"/>
            </a:pPr>
            <a:endParaRPr lang="ar-EG" sz="600" dirty="0"/>
          </a:p>
          <a:p>
            <a:pPr marL="342900" indent="-342900" algn="just" rtl="1">
              <a:buFont typeface="Wingdings" panose="05000000000000000000" pitchFamily="2" charset="2"/>
              <a:buChar char="ü"/>
            </a:pPr>
            <a:r>
              <a:rPr lang="ar-EG" sz="2000" u="sng" dirty="0">
                <a:solidFill>
                  <a:srgbClr val="0070C0"/>
                </a:solidFill>
              </a:rPr>
              <a:t>مثال:</a:t>
            </a:r>
            <a:r>
              <a:rPr lang="ar-EG" sz="2000" dirty="0">
                <a:solidFill>
                  <a:srgbClr val="0070C0"/>
                </a:solidFill>
              </a:rPr>
              <a:t> </a:t>
            </a:r>
            <a:r>
              <a:rPr lang="ar-SA" sz="2000" dirty="0"/>
              <a:t>كثير من صُنّاع الم</a:t>
            </a:r>
            <a:r>
              <a:rPr lang="ar-EG" sz="2000" dirty="0"/>
              <a:t>ُ</a:t>
            </a:r>
            <a:r>
              <a:rPr lang="ar-SA" sz="2000" dirty="0" err="1"/>
              <a:t>حتوى</a:t>
            </a:r>
            <a:r>
              <a:rPr lang="ar-SA" sz="2000" dirty="0"/>
              <a:t> العرب مثل أحمد الغندور </a:t>
            </a:r>
            <a:r>
              <a:rPr lang="ar-EG" sz="2000" dirty="0"/>
              <a:t>(</a:t>
            </a:r>
            <a:r>
              <a:rPr lang="ar-SA" sz="2000" dirty="0" err="1"/>
              <a:t>الدحيح</a:t>
            </a:r>
            <a:r>
              <a:rPr lang="ar-EG" sz="2000" dirty="0"/>
              <a:t>)، أو عمرو عابدين (عشوائيات)</a:t>
            </a:r>
            <a:r>
              <a:rPr lang="ar-SA" sz="2000" dirty="0"/>
              <a:t> بدأوا بشكل فردي، حيث تولى </a:t>
            </a:r>
            <a:r>
              <a:rPr lang="ar-EG" sz="2000" dirty="0"/>
              <a:t>صانع المُحتوى</a:t>
            </a:r>
            <a:r>
              <a:rPr lang="ar-SA" sz="2000" dirty="0"/>
              <a:t> بنفسه</a:t>
            </a:r>
            <a:r>
              <a:rPr lang="ar-EG" sz="2000" dirty="0"/>
              <a:t> الإعداد</a:t>
            </a:r>
            <a:r>
              <a:rPr lang="ar-SA" sz="2000" dirty="0"/>
              <a:t> </a:t>
            </a:r>
            <a:r>
              <a:rPr lang="ar-EG" sz="2000" dirty="0"/>
              <a:t>و</a:t>
            </a:r>
            <a:r>
              <a:rPr lang="ar-SA" sz="2000" dirty="0"/>
              <a:t>الكتابة والتقديم</a:t>
            </a:r>
            <a:r>
              <a:rPr lang="ar-EG" sz="2000" dirty="0"/>
              <a:t> والنشر والترويج، إلى أن بدأوا لاحقًا الاستعانة</a:t>
            </a:r>
            <a:r>
              <a:rPr lang="ar-SA" sz="2000" dirty="0"/>
              <a:t> </a:t>
            </a:r>
            <a:r>
              <a:rPr lang="ar-EG" sz="2000" dirty="0"/>
              <a:t>ب</a:t>
            </a:r>
            <a:r>
              <a:rPr lang="ar-SA" sz="2000" dirty="0"/>
              <a:t>فرق</a:t>
            </a:r>
            <a:r>
              <a:rPr lang="ar-EG" sz="2000" dirty="0"/>
              <a:t> عمل</a:t>
            </a:r>
            <a:r>
              <a:rPr lang="ar-SA" sz="2000" dirty="0"/>
              <a:t> صغير</a:t>
            </a:r>
            <a:r>
              <a:rPr lang="ar-EG" sz="2000" dirty="0"/>
              <a:t>ة.</a:t>
            </a:r>
          </a:p>
        </p:txBody>
      </p:sp>
      <p:pic>
        <p:nvPicPr>
          <p:cNvPr id="4" name="Picture 3">
            <a:extLst>
              <a:ext uri="{FF2B5EF4-FFF2-40B4-BE49-F238E27FC236}">
                <a16:creationId xmlns:a16="http://schemas.microsoft.com/office/drawing/2014/main" id="{A8394848-2E39-61E3-B791-D6C2DC6AA32B}"/>
              </a:ext>
            </a:extLst>
          </p:cNvPr>
          <p:cNvPicPr>
            <a:picLocks noChangeAspect="1"/>
          </p:cNvPicPr>
          <p:nvPr/>
        </p:nvPicPr>
        <p:blipFill>
          <a:blip r:embed="rId4"/>
          <a:stretch>
            <a:fillRect/>
          </a:stretch>
        </p:blipFill>
        <p:spPr>
          <a:xfrm>
            <a:off x="678185" y="3320070"/>
            <a:ext cx="3003963" cy="11046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Box 6">
            <a:extLst>
              <a:ext uri="{FF2B5EF4-FFF2-40B4-BE49-F238E27FC236}">
                <a16:creationId xmlns:a16="http://schemas.microsoft.com/office/drawing/2014/main" id="{EC733A8D-14A5-084B-D2C5-CBE075B4705B}"/>
              </a:ext>
            </a:extLst>
          </p:cNvPr>
          <p:cNvSpPr txBox="1"/>
          <p:nvPr/>
        </p:nvSpPr>
        <p:spPr>
          <a:xfrm>
            <a:off x="691938" y="4507002"/>
            <a:ext cx="3003963" cy="276999"/>
          </a:xfrm>
          <a:prstGeom prst="rect">
            <a:avLst/>
          </a:prstGeom>
          <a:noFill/>
        </p:spPr>
        <p:txBody>
          <a:bodyPr wrap="square">
            <a:spAutoFit/>
          </a:bodyPr>
          <a:lstStyle/>
          <a:p>
            <a:pPr algn="ctr"/>
            <a:r>
              <a:rPr lang="en-US" sz="1200" dirty="0">
                <a:hlinkClick r:id="rId5"/>
              </a:rPr>
              <a:t>https://www.youtube.com/@3shwa2yatTV</a:t>
            </a:r>
            <a:endParaRPr lang="en-US" sz="1200" dirty="0"/>
          </a:p>
        </p:txBody>
      </p:sp>
    </p:spTree>
    <p:extLst>
      <p:ext uri="{BB962C8B-B14F-4D97-AF65-F5344CB8AC3E}">
        <p14:creationId xmlns:p14="http://schemas.microsoft.com/office/powerpoint/2010/main" val="14064159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E8888E3F-9018-3F91-3231-B8541959B87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ABF9D21-BAE9-0777-75C3-60C2075CD7B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85957015-3C5A-F46E-460A-32D8410FCE0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A85FDF31-C682-B18C-99FB-5FA7D724D15C}"/>
              </a:ext>
            </a:extLst>
          </p:cNvPr>
          <p:cNvSpPr txBox="1"/>
          <p:nvPr/>
        </p:nvSpPr>
        <p:spPr>
          <a:xfrm>
            <a:off x="3731244" y="1912127"/>
            <a:ext cx="7622319" cy="4001095"/>
          </a:xfrm>
          <a:prstGeom prst="rect">
            <a:avLst/>
          </a:prstGeom>
          <a:noFill/>
        </p:spPr>
        <p:txBody>
          <a:bodyPr wrap="square">
            <a:spAutoFit/>
          </a:bodyPr>
          <a:lstStyle/>
          <a:p>
            <a:pPr algn="just" rtl="1"/>
            <a:r>
              <a:rPr lang="ar-EG" sz="2400" b="1" dirty="0"/>
              <a:t>(4) </a:t>
            </a:r>
            <a:r>
              <a:rPr lang="ar-SA" sz="2400" b="1" dirty="0"/>
              <a:t>اختيار فريق العمل</a:t>
            </a:r>
            <a:r>
              <a:rPr lang="ar-EG" sz="2400" b="1" dirty="0"/>
              <a:t>:</a:t>
            </a:r>
          </a:p>
          <a:p>
            <a:pPr algn="just" rtl="1"/>
            <a:endParaRPr lang="en-US" sz="2000" dirty="0"/>
          </a:p>
          <a:p>
            <a:pPr marL="342900" lvl="0" indent="-342900" algn="just" rtl="1">
              <a:buFont typeface="+mj-lt"/>
              <a:buAutoNum type="arabicPeriod" startAt="4"/>
            </a:pPr>
            <a:r>
              <a:rPr lang="ar-SA" sz="2000" b="1" dirty="0"/>
              <a:t>مرونة الفريق</a:t>
            </a:r>
            <a:r>
              <a:rPr lang="en-US" sz="2000" b="1" dirty="0"/>
              <a:t>:</a:t>
            </a:r>
            <a:r>
              <a:rPr lang="ar-EG" sz="2000" b="1" dirty="0"/>
              <a:t> </a:t>
            </a:r>
            <a:r>
              <a:rPr lang="ar-EG" sz="2000" dirty="0"/>
              <a:t>تتميز </a:t>
            </a:r>
            <a:r>
              <a:rPr lang="ar-SA" sz="2000" dirty="0"/>
              <a:t>فرق عمل</a:t>
            </a:r>
            <a:r>
              <a:rPr lang="ar-EG" sz="2000" dirty="0"/>
              <a:t> الإنتاج التلفزيوني</a:t>
            </a:r>
            <a:r>
              <a:rPr lang="ar-SA" sz="2000" dirty="0"/>
              <a:t> </a:t>
            </a:r>
            <a:r>
              <a:rPr lang="ar-EG" sz="2000" dirty="0"/>
              <a:t>في العصر </a:t>
            </a:r>
            <a:r>
              <a:rPr lang="ar-SA" sz="2000" dirty="0"/>
              <a:t>الرقمي </a:t>
            </a:r>
            <a:r>
              <a:rPr lang="ar-EG" sz="2000" dirty="0"/>
              <a:t>ب</a:t>
            </a:r>
            <a:r>
              <a:rPr lang="ar-SA" sz="2000" dirty="0"/>
              <a:t>الق</a:t>
            </a:r>
            <a:r>
              <a:rPr lang="ar-EG" sz="2000" dirty="0"/>
              <a:t>ُ</a:t>
            </a:r>
            <a:r>
              <a:rPr lang="ar-SA" sz="2000" dirty="0"/>
              <a:t>درة على </a:t>
            </a:r>
            <a:r>
              <a:rPr lang="ar-EG" sz="2000" dirty="0"/>
              <a:t>زيادة</a:t>
            </a:r>
            <a:r>
              <a:rPr lang="ar-SA" sz="2000" dirty="0"/>
              <a:t> أو </a:t>
            </a:r>
            <a:r>
              <a:rPr lang="ar-EG" sz="2000" dirty="0"/>
              <a:t>خفض عدد أعضاء فريق العمل</a:t>
            </a:r>
            <a:r>
              <a:rPr lang="ar-SA" sz="2000" dirty="0"/>
              <a:t> بسرعة</a:t>
            </a:r>
            <a:r>
              <a:rPr lang="ar-EG" sz="2000" dirty="0"/>
              <a:t>، وحسب الحاجة</a:t>
            </a:r>
            <a:r>
              <a:rPr lang="ar-SA" sz="2000" dirty="0"/>
              <a:t>.</a:t>
            </a:r>
            <a:endParaRPr lang="ar-EG" sz="2000" dirty="0"/>
          </a:p>
          <a:p>
            <a:pPr marL="342900" lvl="0" indent="-342900" algn="just" rtl="1">
              <a:buFont typeface="+mj-lt"/>
              <a:buAutoNum type="arabicPeriod" startAt="4"/>
            </a:pPr>
            <a:endParaRPr lang="ar-EG" sz="1000" dirty="0"/>
          </a:p>
          <a:p>
            <a:pPr marL="342900" lvl="0" indent="-342900" algn="just" rtl="1">
              <a:buFont typeface="Wingdings" panose="05000000000000000000" pitchFamily="2" charset="2"/>
              <a:buChar char="ü"/>
            </a:pPr>
            <a:r>
              <a:rPr lang="ar-EG" sz="2000" u="sng" dirty="0">
                <a:solidFill>
                  <a:schemeClr val="accent1"/>
                </a:solidFill>
              </a:rPr>
              <a:t>فمثلًا:</a:t>
            </a:r>
            <a:r>
              <a:rPr lang="ar-EG" sz="2000" dirty="0">
                <a:solidFill>
                  <a:schemeClr val="accent1"/>
                </a:solidFill>
              </a:rPr>
              <a:t> </a:t>
            </a:r>
            <a:r>
              <a:rPr lang="ar-SA" sz="2000" dirty="0"/>
              <a:t>قد يكون المشروع </a:t>
            </a:r>
            <a:r>
              <a:rPr lang="ar-EG" sz="2000" dirty="0"/>
              <a:t>التلفزيوني </a:t>
            </a:r>
            <a:r>
              <a:rPr lang="ar-SA" sz="2000" dirty="0"/>
              <a:t>في بدايته بحاجة إلى </a:t>
            </a:r>
            <a:r>
              <a:rPr lang="ar-EG" sz="2000" dirty="0"/>
              <a:t>عضوان</a:t>
            </a:r>
            <a:r>
              <a:rPr lang="ar-SA" sz="2000" dirty="0"/>
              <a:t> أو ثلاثة فقط، لكنه يتوسع عند الحاجة إلى حملة إعلانية</a:t>
            </a:r>
            <a:r>
              <a:rPr lang="ar-EG" sz="2000" dirty="0"/>
              <a:t> كبيرة</a:t>
            </a:r>
            <a:r>
              <a:rPr lang="ar-SA" sz="2000" dirty="0"/>
              <a:t> أو تغطية حدث ضخم</a:t>
            </a:r>
            <a:r>
              <a:rPr lang="en-US" sz="2000" dirty="0"/>
              <a:t>.</a:t>
            </a:r>
          </a:p>
          <a:p>
            <a:pPr algn="just" rtl="1"/>
            <a:r>
              <a:rPr lang="en-US" sz="2000" b="1" dirty="0"/>
              <a:t> </a:t>
            </a:r>
            <a:endParaRPr lang="en-US" sz="2000" dirty="0"/>
          </a:p>
          <a:p>
            <a:pPr algn="just" rtl="1"/>
            <a:r>
              <a:rPr lang="en-US" sz="2000" b="1" dirty="0"/>
              <a:t>✨ </a:t>
            </a:r>
            <a:r>
              <a:rPr lang="ar-SA" sz="2000" b="1" dirty="0"/>
              <a:t>الخ</a:t>
            </a:r>
            <a:r>
              <a:rPr lang="ar-EG" sz="2000" b="1" dirty="0"/>
              <a:t>ُ</a:t>
            </a:r>
            <a:r>
              <a:rPr lang="ar-SA" sz="2000" b="1" dirty="0" err="1"/>
              <a:t>لاصة</a:t>
            </a:r>
            <a:r>
              <a:rPr lang="en-US" sz="2000" b="1" dirty="0"/>
              <a:t>:</a:t>
            </a:r>
            <a:endParaRPr lang="ar-EG" sz="2000" b="1" dirty="0"/>
          </a:p>
          <a:p>
            <a:pPr algn="just" rtl="1"/>
            <a:r>
              <a:rPr lang="ar-SA" sz="2000" dirty="0"/>
              <a:t>اختيار فريق عمل</a:t>
            </a:r>
            <a:r>
              <a:rPr lang="ar-EG" sz="2000" dirty="0"/>
              <a:t> الإنتاج المرئي</a:t>
            </a:r>
            <a:r>
              <a:rPr lang="ar-SA" sz="2000" dirty="0"/>
              <a:t> في ال</a:t>
            </a:r>
            <a:r>
              <a:rPr lang="ar-EG" sz="2000" dirty="0"/>
              <a:t>عصر</a:t>
            </a:r>
            <a:r>
              <a:rPr lang="ar-SA" sz="2000" dirty="0"/>
              <a:t> الرقمي يعتمد على الجمع بين </a:t>
            </a:r>
            <a:r>
              <a:rPr lang="ar-EG" sz="2000" dirty="0"/>
              <a:t>عُنصريّ </a:t>
            </a:r>
            <a:r>
              <a:rPr lang="ar-SA" sz="2000" dirty="0" err="1"/>
              <a:t>التخص</a:t>
            </a:r>
            <a:r>
              <a:rPr lang="ar-EG" sz="2000" dirty="0"/>
              <a:t>ُ</a:t>
            </a:r>
            <a:r>
              <a:rPr lang="ar-SA" sz="2000" dirty="0"/>
              <a:t>ص والمرونة</a:t>
            </a:r>
            <a:r>
              <a:rPr lang="en-US" sz="2000" dirty="0"/>
              <a:t>.</a:t>
            </a:r>
            <a:r>
              <a:rPr lang="ar-EG" sz="2000" dirty="0"/>
              <a:t> </a:t>
            </a:r>
            <a:r>
              <a:rPr lang="ar-SA" sz="2000" dirty="0"/>
              <a:t>فالفريق قد يكون م</a:t>
            </a:r>
            <a:r>
              <a:rPr lang="ar-EG" sz="2000" dirty="0"/>
              <a:t>ُ</a:t>
            </a:r>
            <a:r>
              <a:rPr lang="ar-SA" sz="2000" dirty="0"/>
              <a:t>تعدد الأدوار في ال</a:t>
            </a:r>
            <a:r>
              <a:rPr lang="ar-EG" sz="2000" dirty="0"/>
              <a:t>إنتاجات</a:t>
            </a:r>
            <a:r>
              <a:rPr lang="ar-SA" sz="2000" dirty="0"/>
              <a:t> الفردية، أو متكامل التخصصات في المؤسسات الك</a:t>
            </a:r>
            <a:r>
              <a:rPr lang="ar-EG" sz="2000" dirty="0"/>
              <a:t>ُ</a:t>
            </a:r>
            <a:r>
              <a:rPr lang="ar-SA" sz="2000" dirty="0"/>
              <a:t>برى. النجاح ه</a:t>
            </a:r>
            <a:r>
              <a:rPr lang="ar-EG" sz="2000" dirty="0"/>
              <a:t>ُ</a:t>
            </a:r>
            <a:r>
              <a:rPr lang="ar-SA" sz="2000" dirty="0" err="1"/>
              <a:t>نا</a:t>
            </a:r>
            <a:r>
              <a:rPr lang="ar-SA" sz="2000" dirty="0"/>
              <a:t> </a:t>
            </a:r>
            <a:r>
              <a:rPr lang="ar-EG" sz="2000" dirty="0"/>
              <a:t>ي</a:t>
            </a:r>
            <a:r>
              <a:rPr lang="ar-SA" sz="2000" dirty="0" err="1"/>
              <a:t>رتبط</a:t>
            </a:r>
            <a:r>
              <a:rPr lang="ar-SA" sz="2000" dirty="0"/>
              <a:t> ب</a:t>
            </a:r>
            <a:r>
              <a:rPr lang="ar-EG" sz="2000" dirty="0"/>
              <a:t>ال</a:t>
            </a:r>
            <a:r>
              <a:rPr lang="ar-SA" sz="2000" dirty="0"/>
              <a:t>قدرة </a:t>
            </a:r>
            <a:r>
              <a:rPr lang="ar-EG" sz="2000" dirty="0"/>
              <a:t>على توظيف </a:t>
            </a:r>
            <a:r>
              <a:rPr lang="ar-SA" sz="2000" dirty="0"/>
              <a:t>كل عضو بما يتناسب مع</a:t>
            </a:r>
            <a:r>
              <a:rPr lang="ar-EG" sz="2000" dirty="0"/>
              <a:t> خبرته</a:t>
            </a:r>
            <a:r>
              <a:rPr lang="ar-SA" sz="2000" dirty="0"/>
              <a:t> </a:t>
            </a:r>
            <a:r>
              <a:rPr lang="ar-EG" sz="2000" dirty="0"/>
              <a:t>و</a:t>
            </a:r>
            <a:r>
              <a:rPr lang="ar-SA" sz="2000" dirty="0"/>
              <a:t>احتياجات المشروع</a:t>
            </a:r>
            <a:r>
              <a:rPr lang="ar-EG" sz="2000" dirty="0"/>
              <a:t> المرئي</a:t>
            </a:r>
            <a:r>
              <a:rPr lang="ar-SA" sz="2000" dirty="0"/>
              <a:t> والج</a:t>
            </a:r>
            <a:r>
              <a:rPr lang="ar-EG" sz="2000" dirty="0"/>
              <a:t>ُ</a:t>
            </a:r>
            <a:r>
              <a:rPr lang="ar-SA" sz="2000" dirty="0"/>
              <a:t>مهور الم</a:t>
            </a:r>
            <a:r>
              <a:rPr lang="ar-EG" sz="2000" dirty="0"/>
              <a:t>ُ</a:t>
            </a:r>
            <a:r>
              <a:rPr lang="ar-SA" sz="2000" dirty="0"/>
              <a:t>ستهد</a:t>
            </a:r>
            <a:r>
              <a:rPr lang="ar-EG" sz="2000" dirty="0"/>
              <a:t>َ</a:t>
            </a:r>
            <a:r>
              <a:rPr lang="ar-SA" sz="2000" dirty="0"/>
              <a:t>ف</a:t>
            </a:r>
            <a:r>
              <a:rPr lang="en-US" sz="2000" dirty="0"/>
              <a:t>.</a:t>
            </a:r>
          </a:p>
        </p:txBody>
      </p:sp>
      <p:pic>
        <p:nvPicPr>
          <p:cNvPr id="11" name="Picture 10" descr="A person sitting at a desk with a computer and a clipboard with a person in the background&#10;&#10;AI-generated content may be incorrect.">
            <a:extLst>
              <a:ext uri="{FF2B5EF4-FFF2-40B4-BE49-F238E27FC236}">
                <a16:creationId xmlns:a16="http://schemas.microsoft.com/office/drawing/2014/main" id="{C9BDD987-BB76-B36D-F2F5-83ADEAA9B2B0}"/>
              </a:ext>
            </a:extLst>
          </p:cNvPr>
          <p:cNvPicPr>
            <a:picLocks noChangeAspect="1"/>
          </p:cNvPicPr>
          <p:nvPr/>
        </p:nvPicPr>
        <p:blipFill>
          <a:blip r:embed="rId4" cstate="print">
            <a:extLst>
              <a:ext uri="{28A0092B-C50C-407E-A947-70E740481C1C}">
                <a14:useLocalDpi xmlns:a14="http://schemas.microsoft.com/office/drawing/2010/main" val="0"/>
              </a:ext>
            </a:extLst>
          </a:blip>
          <a:srcRect b="10157"/>
          <a:stretch>
            <a:fillRect/>
          </a:stretch>
        </p:blipFill>
        <p:spPr>
          <a:xfrm>
            <a:off x="983312" y="2221561"/>
            <a:ext cx="2432258" cy="327783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941525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838FB09-CC5A-18BA-C884-C8E205BEE70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F3098D5-4BB3-276B-A3C3-65FAAF6C935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EA558D55-76BE-6E89-5E66-6FDBA837D66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7DD5C449-5130-25B3-89DA-FA677B068BD0}"/>
              </a:ext>
            </a:extLst>
          </p:cNvPr>
          <p:cNvSpPr txBox="1"/>
          <p:nvPr/>
        </p:nvSpPr>
        <p:spPr>
          <a:xfrm>
            <a:off x="4645643" y="1697334"/>
            <a:ext cx="6628139" cy="4370427"/>
          </a:xfrm>
          <a:prstGeom prst="rect">
            <a:avLst/>
          </a:prstGeom>
          <a:noFill/>
        </p:spPr>
        <p:txBody>
          <a:bodyPr wrap="square">
            <a:spAutoFit/>
          </a:bodyPr>
          <a:lstStyle/>
          <a:p>
            <a:pPr algn="justLow" rtl="1"/>
            <a:r>
              <a:rPr lang="ar-EG" sz="2400" b="1" dirty="0"/>
              <a:t>(</a:t>
            </a:r>
            <a:r>
              <a:rPr lang="en-US" sz="2400" b="1" dirty="0"/>
              <a:t>5</a:t>
            </a:r>
            <a:r>
              <a:rPr lang="ar-EG" sz="2400" b="1" dirty="0"/>
              <a:t>) </a:t>
            </a:r>
            <a:r>
              <a:rPr lang="ar-SA" sz="2400" b="1" dirty="0"/>
              <a:t>تحديد مواقع التصوير</a:t>
            </a:r>
            <a:r>
              <a:rPr lang="ar-EG" sz="2400" b="1" dirty="0"/>
              <a:t>:</a:t>
            </a:r>
          </a:p>
          <a:p>
            <a:pPr algn="just" rtl="1"/>
            <a:endParaRPr lang="en-US" sz="1400" dirty="0"/>
          </a:p>
          <a:p>
            <a:pPr marL="342900" indent="-342900" algn="just" rtl="1">
              <a:buFont typeface="Arial" panose="020B0604020202020204" pitchFamily="34" charset="0"/>
              <a:buChar char="•"/>
            </a:pPr>
            <a:r>
              <a:rPr lang="ar-EG" sz="2000" dirty="0"/>
              <a:t>في التلفزيون التقليدي كان موقع التصوير يعتمد بدرجة كبيرة على الأماكن الواقعية أو الأستوديوهات المُزودة بخاصية الخلفية الخضراء، أو أحيانًا الزرقاء (</a:t>
            </a:r>
            <a:r>
              <a:rPr lang="ar-EG" sz="2000" dirty="0" err="1"/>
              <a:t>الكروما</a:t>
            </a:r>
            <a:r>
              <a:rPr lang="ar-EG" sz="2000" dirty="0"/>
              <a:t>: </a:t>
            </a:r>
            <a:r>
              <a:rPr lang="en-US" sz="2000" dirty="0"/>
              <a:t>Chroma</a:t>
            </a:r>
            <a:r>
              <a:rPr lang="ar-EG" sz="2000" dirty="0"/>
              <a:t>). أمّا في العصر الرقمي، فقد توسع الأمر إلى آفاق أوسع وأكثر تفاعلية، بحيث لم يعد الموقع مُجرد خلفية جامدة، بل تحول إلى بيئة إنتاج مُتكاملة قائمة على التكنولوجيا الحديثة.</a:t>
            </a:r>
          </a:p>
          <a:p>
            <a:pPr marL="342900" indent="-342900" algn="just" rtl="1">
              <a:buFont typeface="Arial" panose="020B0604020202020204" pitchFamily="34" charset="0"/>
              <a:buChar char="•"/>
            </a:pPr>
            <a:r>
              <a:rPr lang="ar-EG" sz="2000" dirty="0"/>
              <a:t>يُمكن اليوم توظيف تقنيات الأستوديوهات الافتراضية ثلاثية الأبعاد وتقنيات الواقع المعزز</a:t>
            </a:r>
            <a:r>
              <a:rPr lang="en-US" sz="2000" dirty="0"/>
              <a:t>AR) </a:t>
            </a:r>
            <a:r>
              <a:rPr lang="ar-EG" sz="2000" dirty="0"/>
              <a:t>) والواقع الافتراضي </a:t>
            </a:r>
            <a:r>
              <a:rPr lang="en-US" sz="2000" dirty="0"/>
              <a:t>VR)</a:t>
            </a:r>
            <a:r>
              <a:rPr lang="ar-EG" sz="2000" dirty="0"/>
              <a:t>) التي تتيح للمُذيع أو المُراسل التفاعل مع بيانات ورسوم حية تُدمج في الصورة لحظة البث.</a:t>
            </a:r>
          </a:p>
          <a:p>
            <a:pPr marL="342900" indent="-342900" algn="just" rtl="1">
              <a:buFont typeface="Arial" panose="020B0604020202020204" pitchFamily="34" charset="0"/>
              <a:buChar char="•"/>
            </a:pPr>
            <a:r>
              <a:rPr lang="ar-EG" sz="2000" dirty="0"/>
              <a:t>ويعكس ذلك تحول الإنتاج التلفزيوني الرقمي نحو بيئات تفاعلية تجمع بين الواقعي والافتراضي لتعزيز الفهم والجاذبية لدى الجمهور، معتمدًا على تقنيات متقدمة مثل دمج الجرافيكس في الوقت الفعلي لنقل معلومات معقدة بطريقة بصرية مشوقة وتعليمية.</a:t>
            </a:r>
            <a:endParaRPr lang="en-US" sz="2000" dirty="0"/>
          </a:p>
        </p:txBody>
      </p:sp>
      <p:pic>
        <p:nvPicPr>
          <p:cNvPr id="11" name="Picture 10" descr="A person standing in front of a screen&#10;&#10;AI-generated content may be incorrect.">
            <a:extLst>
              <a:ext uri="{FF2B5EF4-FFF2-40B4-BE49-F238E27FC236}">
                <a16:creationId xmlns:a16="http://schemas.microsoft.com/office/drawing/2014/main" id="{F9CECE42-D021-3B08-3AC1-D80E5B22849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5096" y="3093004"/>
            <a:ext cx="3166648" cy="211109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4668224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6037B41-1320-8605-828E-AABFEF81F3A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CEDB2F4-A247-5479-9AC0-F9450ADBD69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50E60617-5D29-6B6F-9905-01FDA1B7E0F4}"/>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7DE5CDB8-0CFC-5EFD-A798-A1362C3EA590}"/>
              </a:ext>
            </a:extLst>
          </p:cNvPr>
          <p:cNvSpPr txBox="1"/>
          <p:nvPr/>
        </p:nvSpPr>
        <p:spPr>
          <a:xfrm>
            <a:off x="4725424" y="2353981"/>
            <a:ext cx="6628139" cy="2831544"/>
          </a:xfrm>
          <a:prstGeom prst="rect">
            <a:avLst/>
          </a:prstGeom>
          <a:noFill/>
        </p:spPr>
        <p:txBody>
          <a:bodyPr wrap="square">
            <a:spAutoFit/>
          </a:bodyPr>
          <a:lstStyle/>
          <a:p>
            <a:pPr algn="justLow" rtl="1"/>
            <a:r>
              <a:rPr lang="ar-EG" sz="2400" b="1" dirty="0"/>
              <a:t>(</a:t>
            </a:r>
            <a:r>
              <a:rPr lang="en-US" sz="2400" b="1" dirty="0"/>
              <a:t>5</a:t>
            </a:r>
            <a:r>
              <a:rPr lang="ar-EG" sz="2400" b="1" dirty="0"/>
              <a:t>) </a:t>
            </a:r>
            <a:r>
              <a:rPr lang="ar-SA" sz="2400" b="1" dirty="0"/>
              <a:t>تحديد مواقع التصوير</a:t>
            </a:r>
            <a:r>
              <a:rPr lang="ar-EG" sz="2400" b="1" dirty="0"/>
              <a:t>:</a:t>
            </a:r>
          </a:p>
          <a:p>
            <a:pPr algn="just" rtl="1"/>
            <a:endParaRPr lang="en-US" sz="1400" dirty="0"/>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في أعقاب جائحة كورونا عام 2020، بثت قناة العربية مقطعًا إخباريًا غامرًا يستخدم تقنية الواقع المعزز لتسليط الضوء على ارتباط فيروس كورونا بأسواق الحياة البرية في الصين، حيث تفاعلت مُقدمة البرنامج مع عناصر افتراضية حية ثُلاثية الأبعاد مثل: نماذج للأسواق والحيوانات، مما يدمج الرسوم المتحركة في البث لحظيًا لتوضيح الانتشار الوبائي وتأثيراته بطريقة بصرية توضيحية مُشوقة. يُمكن مُشاهدة هذا المقطع من الرابط بالشريحة.</a:t>
            </a:r>
            <a:endParaRPr lang="en-US" sz="2000" dirty="0"/>
          </a:p>
        </p:txBody>
      </p:sp>
      <p:sp>
        <p:nvSpPr>
          <p:cNvPr id="4" name="TextBox 3">
            <a:extLst>
              <a:ext uri="{FF2B5EF4-FFF2-40B4-BE49-F238E27FC236}">
                <a16:creationId xmlns:a16="http://schemas.microsoft.com/office/drawing/2014/main" id="{2908C2CB-F43F-F45F-53F9-24A9538252A8}"/>
              </a:ext>
            </a:extLst>
          </p:cNvPr>
          <p:cNvSpPr txBox="1"/>
          <p:nvPr/>
        </p:nvSpPr>
        <p:spPr>
          <a:xfrm>
            <a:off x="913070" y="5403802"/>
            <a:ext cx="3370699" cy="276999"/>
          </a:xfrm>
          <a:prstGeom prst="rect">
            <a:avLst/>
          </a:prstGeom>
          <a:noFill/>
        </p:spPr>
        <p:txBody>
          <a:bodyPr wrap="square">
            <a:spAutoFit/>
          </a:bodyPr>
          <a:lstStyle/>
          <a:p>
            <a:pPr algn="ctr"/>
            <a:r>
              <a:rPr lang="en-US" sz="1200" dirty="0">
                <a:hlinkClick r:id="rId4"/>
              </a:rPr>
              <a:t>https://www.youtube.com/watch?v=rwn6Th9u2O8</a:t>
            </a:r>
            <a:endParaRPr lang="en-US" sz="1200" dirty="0"/>
          </a:p>
        </p:txBody>
      </p:sp>
      <p:pic>
        <p:nvPicPr>
          <p:cNvPr id="7" name="Picture 6">
            <a:extLst>
              <a:ext uri="{FF2B5EF4-FFF2-40B4-BE49-F238E27FC236}">
                <a16:creationId xmlns:a16="http://schemas.microsoft.com/office/drawing/2014/main" id="{55629B8C-36A0-EF27-CE0D-ED26B786609C}"/>
              </a:ext>
            </a:extLst>
          </p:cNvPr>
          <p:cNvPicPr>
            <a:picLocks noChangeAspect="1"/>
          </p:cNvPicPr>
          <p:nvPr/>
        </p:nvPicPr>
        <p:blipFill>
          <a:blip r:embed="rId5"/>
          <a:stretch>
            <a:fillRect/>
          </a:stretch>
        </p:blipFill>
        <p:spPr>
          <a:xfrm>
            <a:off x="789712" y="3099140"/>
            <a:ext cx="3691060" cy="210802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086000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B5A4CB6-AD16-B78F-1BE0-59EEAAFA1AF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72777A0-59F1-04BF-843B-9E2FEF3C515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99BF2C44-343F-47E0-04CE-48A3BCF8A94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2A31E9FB-97C4-8FFD-BDC9-2155BBC702A5}"/>
              </a:ext>
            </a:extLst>
          </p:cNvPr>
          <p:cNvSpPr txBox="1"/>
          <p:nvPr/>
        </p:nvSpPr>
        <p:spPr>
          <a:xfrm>
            <a:off x="4516972" y="1758707"/>
            <a:ext cx="6873138" cy="4154984"/>
          </a:xfrm>
          <a:prstGeom prst="rect">
            <a:avLst/>
          </a:prstGeom>
          <a:noFill/>
        </p:spPr>
        <p:txBody>
          <a:bodyPr wrap="square">
            <a:spAutoFit/>
          </a:bodyPr>
          <a:lstStyle/>
          <a:p>
            <a:pPr algn="justLow" rtl="1"/>
            <a:r>
              <a:rPr lang="ar-EG" sz="2400" b="1" dirty="0"/>
              <a:t>(</a:t>
            </a:r>
            <a:r>
              <a:rPr lang="en-US" sz="2400" b="1" dirty="0"/>
              <a:t>5</a:t>
            </a:r>
            <a:r>
              <a:rPr lang="ar-EG" sz="2400" b="1" dirty="0"/>
              <a:t>) </a:t>
            </a:r>
            <a:r>
              <a:rPr lang="ar-SA" sz="2400" b="1" dirty="0"/>
              <a:t>تحديد مواقع التصوير</a:t>
            </a:r>
            <a:r>
              <a:rPr lang="ar-EG" sz="2400" b="1" dirty="0"/>
              <a:t>:</a:t>
            </a:r>
          </a:p>
          <a:p>
            <a:pPr algn="just" rtl="1"/>
            <a:endParaRPr lang="en-US" sz="1200" dirty="0"/>
          </a:p>
          <a:p>
            <a:pPr marL="342900" indent="-342900" algn="just" rtl="1">
              <a:buFont typeface="Arial" panose="020B0604020202020204" pitchFamily="34" charset="0"/>
              <a:buChar char="•"/>
            </a:pPr>
            <a:r>
              <a:rPr lang="ar-EG" sz="2000" dirty="0"/>
              <a:t>إضافة إلى ذلك، أصبح التصوير بزاوية </a:t>
            </a:r>
            <a:r>
              <a:rPr lang="ar-EG" sz="2000" b="1" dirty="0"/>
              <a:t>360 درجة</a:t>
            </a:r>
            <a:r>
              <a:rPr lang="ar-EG" sz="2000" dirty="0"/>
              <a:t> أحد الأدوات الأساسية في الإنتاج التلفزيوني في العصر الرقمي لإعطاء المُشاهد تجربة ثرية.</a:t>
            </a:r>
          </a:p>
          <a:p>
            <a:pPr marL="342900" indent="-342900" algn="just" rtl="1">
              <a:buFont typeface="Arial" panose="020B0604020202020204" pitchFamily="34" charset="0"/>
              <a:buChar char="•"/>
            </a:pPr>
            <a:endParaRPr lang="ar-EG" sz="8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t> قدّمت</a:t>
            </a:r>
            <a:r>
              <a:rPr lang="en-US" sz="2000" b="1" dirty="0"/>
              <a:t>BBC News </a:t>
            </a:r>
            <a:r>
              <a:rPr lang="ar-EG" sz="2000" b="1" dirty="0"/>
              <a:t> عربي</a:t>
            </a:r>
            <a:r>
              <a:rPr lang="ar-EG" sz="2000" dirty="0"/>
              <a:t> ملفًا تفاعليًا بانوراميًا بتقنية 360 درجة من أعماق البحار وسط أسماك </a:t>
            </a:r>
            <a:r>
              <a:rPr lang="ar-EG" sz="2000" dirty="0" err="1"/>
              <a:t>الباراكودا</a:t>
            </a:r>
            <a:r>
              <a:rPr lang="ar-EG" sz="2000" dirty="0"/>
              <a:t>. يمكن مُشاهدته من الرابط أسفل الصورة.</a:t>
            </a:r>
          </a:p>
          <a:p>
            <a:pPr marL="342900" indent="-342900" algn="just" rtl="1">
              <a:buFont typeface="Wingdings" panose="05000000000000000000" pitchFamily="2" charset="2"/>
              <a:buChar char="ü"/>
            </a:pPr>
            <a:endParaRPr lang="ar-EG" sz="2000" i="1" dirty="0"/>
          </a:p>
          <a:p>
            <a:pPr marL="342900" indent="-342900" algn="just" rtl="1">
              <a:buFont typeface="Arial" panose="020B0604020202020204" pitchFamily="34" charset="0"/>
              <a:buChar char="•"/>
            </a:pPr>
            <a:r>
              <a:rPr lang="ar-EG" sz="2000" dirty="0"/>
              <a:t>كما يتم الاعتماد على مكتبات رقمية وخرائط تفاعلية، مثل</a:t>
            </a:r>
            <a:r>
              <a:rPr lang="en-US" sz="2000" dirty="0"/>
              <a:t>Google Earth Studio </a:t>
            </a:r>
            <a:r>
              <a:rPr lang="ar-EG" sz="2000" dirty="0"/>
              <a:t> لإنشاء فيديوهات ديناميكية للمواقع الجغرافية دون الحاجة لإرسال فريق ميداني. </a:t>
            </a:r>
            <a:r>
              <a:rPr lang="en-US" sz="2000" dirty="0">
                <a:hlinkClick r:id="rId4"/>
              </a:rPr>
              <a:t>https://earth.google.com/studio/</a:t>
            </a:r>
            <a:endParaRPr lang="ar-EG" dirty="0"/>
          </a:p>
          <a:p>
            <a:pPr marL="342900" indent="-342900" algn="just" rtl="1">
              <a:buFont typeface="Arial" panose="020B0604020202020204" pitchFamily="34" charset="0"/>
              <a:buChar char="•"/>
            </a:pPr>
            <a:endParaRPr lang="ar-EG" sz="2000" dirty="0"/>
          </a:p>
          <a:p>
            <a:pPr marL="342900" indent="-342900" algn="ctr" rtl="1">
              <a:buFont typeface="Arial" panose="020B0604020202020204" pitchFamily="34" charset="0"/>
              <a:buChar char="•"/>
            </a:pPr>
            <a:r>
              <a:rPr lang="ar-EG" sz="2000" dirty="0"/>
              <a:t> أو الاستعانة بمشاهد جاهزة من المكتبات الرقمية مفتوحة المصدر مثل </a:t>
            </a:r>
            <a:r>
              <a:rPr lang="en-US" sz="2000" dirty="0" err="1"/>
              <a:t>Pexels</a:t>
            </a:r>
            <a:r>
              <a:rPr lang="ar-EG" sz="2000" dirty="0"/>
              <a:t>.</a:t>
            </a:r>
            <a:br>
              <a:rPr lang="en-US" sz="2000" dirty="0"/>
            </a:br>
            <a:r>
              <a:rPr lang="en-US" sz="2000" dirty="0">
                <a:hlinkClick r:id="rId5"/>
              </a:rPr>
              <a:t>https://www.pexels.com/</a:t>
            </a:r>
            <a:endParaRPr lang="en-US" dirty="0"/>
          </a:p>
        </p:txBody>
      </p:sp>
      <p:pic>
        <p:nvPicPr>
          <p:cNvPr id="4" name="Picture 3">
            <a:extLst>
              <a:ext uri="{FF2B5EF4-FFF2-40B4-BE49-F238E27FC236}">
                <a16:creationId xmlns:a16="http://schemas.microsoft.com/office/drawing/2014/main" id="{F667B49C-FC50-AFF7-EFE4-4062697356C0}"/>
              </a:ext>
            </a:extLst>
          </p:cNvPr>
          <p:cNvPicPr>
            <a:picLocks noChangeAspect="1"/>
          </p:cNvPicPr>
          <p:nvPr/>
        </p:nvPicPr>
        <p:blipFill>
          <a:blip r:embed="rId6"/>
          <a:srcRect l="436" t="2081" r="1127" b="110"/>
          <a:stretch>
            <a:fillRect/>
          </a:stretch>
        </p:blipFill>
        <p:spPr>
          <a:xfrm>
            <a:off x="801890" y="2566363"/>
            <a:ext cx="3487278" cy="195767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9" name="TextBox 8">
            <a:extLst>
              <a:ext uri="{FF2B5EF4-FFF2-40B4-BE49-F238E27FC236}">
                <a16:creationId xmlns:a16="http://schemas.microsoft.com/office/drawing/2014/main" id="{D972224D-6738-FA91-238B-9D43C60DBF09}"/>
              </a:ext>
            </a:extLst>
          </p:cNvPr>
          <p:cNvSpPr txBox="1"/>
          <p:nvPr/>
        </p:nvSpPr>
        <p:spPr>
          <a:xfrm>
            <a:off x="626977" y="4668908"/>
            <a:ext cx="3837104" cy="307777"/>
          </a:xfrm>
          <a:prstGeom prst="rect">
            <a:avLst/>
          </a:prstGeom>
          <a:noFill/>
        </p:spPr>
        <p:txBody>
          <a:bodyPr wrap="square">
            <a:spAutoFit/>
          </a:bodyPr>
          <a:lstStyle/>
          <a:p>
            <a:pPr algn="ctr"/>
            <a:r>
              <a:rPr lang="en-US" sz="1400" dirty="0">
                <a:hlinkClick r:id="rId7"/>
              </a:rPr>
              <a:t>https://www.youtube.com/watch?v=3bqjfXvvOhU</a:t>
            </a:r>
            <a:endParaRPr lang="en-US" sz="1400" dirty="0"/>
          </a:p>
        </p:txBody>
      </p:sp>
    </p:spTree>
    <p:extLst>
      <p:ext uri="{BB962C8B-B14F-4D97-AF65-F5344CB8AC3E}">
        <p14:creationId xmlns:p14="http://schemas.microsoft.com/office/powerpoint/2010/main" val="8776157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68FBAD1-DDF2-11B5-8449-DDDD94F89BD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61A0DD6-120E-A5AE-70B7-35FB3307483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DC4FC53-C38A-0362-76C8-3526B2FD80F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5774340A-CA05-71B0-6F71-358B0D47CDBD}"/>
              </a:ext>
            </a:extLst>
          </p:cNvPr>
          <p:cNvSpPr txBox="1"/>
          <p:nvPr/>
        </p:nvSpPr>
        <p:spPr>
          <a:xfrm>
            <a:off x="4068773" y="2065891"/>
            <a:ext cx="7205009" cy="3508653"/>
          </a:xfrm>
          <a:prstGeom prst="rect">
            <a:avLst/>
          </a:prstGeom>
          <a:noFill/>
        </p:spPr>
        <p:txBody>
          <a:bodyPr wrap="square">
            <a:spAutoFit/>
          </a:bodyPr>
          <a:lstStyle/>
          <a:p>
            <a:pPr algn="just" rtl="1"/>
            <a:r>
              <a:rPr lang="ar-EG" sz="2400" b="1" dirty="0"/>
              <a:t>(</a:t>
            </a:r>
            <a:r>
              <a:rPr lang="en-US" sz="2400" b="1" dirty="0"/>
              <a:t>6</a:t>
            </a:r>
            <a:r>
              <a:rPr lang="ar-EG" sz="2400" b="1" dirty="0"/>
              <a:t>)</a:t>
            </a:r>
            <a:r>
              <a:rPr lang="en-US" sz="2400" b="1" dirty="0"/>
              <a:t> </a:t>
            </a:r>
            <a:r>
              <a:rPr lang="ar-SA" sz="2400" b="1" dirty="0"/>
              <a:t>وضع الجدول الزمني</a:t>
            </a:r>
            <a:r>
              <a:rPr lang="ar-EG" sz="2400" b="1" dirty="0"/>
              <a:t> للإنتاج:</a:t>
            </a:r>
          </a:p>
          <a:p>
            <a:pPr algn="just" rtl="1"/>
            <a:endParaRPr lang="en-US" sz="2000" dirty="0"/>
          </a:p>
          <a:p>
            <a:pPr marL="342900" indent="-342900" algn="just" rtl="1">
              <a:buFont typeface="Arial" panose="020B0604020202020204" pitchFamily="34" charset="0"/>
              <a:buChar char="•"/>
            </a:pPr>
            <a:r>
              <a:rPr lang="ar-EG" sz="2000" dirty="0"/>
              <a:t>في التلفزيون التقليدي، كان الجدول الزمني للإنتاج يعتمد على خطط طويلة الأمد تمتد لشهور، وغالبًا ما يُحجز وقت البث مُسبقًا ضمن شبكة برامج ثابتة. أما في العصر الرقمي، فقد أصبح عنصر </a:t>
            </a:r>
            <a:r>
              <a:rPr lang="ar-EG" sz="2000" b="1" dirty="0"/>
              <a:t>المرونة والسرعة</a:t>
            </a:r>
            <a:r>
              <a:rPr lang="ar-EG" sz="2000" dirty="0"/>
              <a:t> أساسًا في إدارة الوقت.</a:t>
            </a:r>
          </a:p>
          <a:p>
            <a:pPr marL="342900" indent="-342900" algn="just" rtl="1">
              <a:buFont typeface="Arial" panose="020B0604020202020204" pitchFamily="34" charset="0"/>
              <a:buChar char="•"/>
            </a:pPr>
            <a:r>
              <a:rPr lang="ar-EG" sz="2000" dirty="0"/>
              <a:t>اليوم أصبح من الممكن إنتاج مُحتوى تلفزيوني رقمي ونشره خلال ساعات قليلة، بل أحيانًا في دقائق معدودة استجابةً لحدث عاجل (</a:t>
            </a:r>
            <a:r>
              <a:rPr lang="en-US" sz="2000" dirty="0"/>
              <a:t>Breaking News</a:t>
            </a:r>
            <a:r>
              <a:rPr lang="ar-EG" sz="2000" dirty="0"/>
              <a:t>).</a:t>
            </a:r>
          </a:p>
          <a:p>
            <a:pPr marL="342900" indent="-342900" algn="just" rtl="1">
              <a:buFont typeface="Arial" panose="020B0604020202020204" pitchFamily="34" charset="0"/>
              <a:buChar char="•"/>
            </a:pPr>
            <a:endParaRPr lang="ar-EG" dirty="0"/>
          </a:p>
          <a:p>
            <a:pPr marL="342900" indent="-342900" algn="just" rtl="1">
              <a:buFont typeface="Wingdings" panose="05000000000000000000" pitchFamily="2" charset="2"/>
              <a:buChar char="ü"/>
            </a:pPr>
            <a:r>
              <a:rPr lang="ar-EG" sz="2000" u="sng" dirty="0">
                <a:solidFill>
                  <a:schemeClr val="accent1"/>
                </a:solidFill>
              </a:rPr>
              <a:t>مثال على ذلك:</a:t>
            </a:r>
            <a:r>
              <a:rPr lang="ar-EG" sz="2000" dirty="0"/>
              <a:t> أثناء مُباريات كأس العالم، تعتمد العديد من المنصات الرقمية على البث المُباشر عبر </a:t>
            </a:r>
            <a:r>
              <a:rPr lang="en-US" sz="2000" dirty="0"/>
              <a:t>Facebook Live </a:t>
            </a:r>
            <a:r>
              <a:rPr lang="ar-EG" sz="2000" dirty="0"/>
              <a:t> أو </a:t>
            </a:r>
            <a:r>
              <a:rPr lang="en-US" sz="2000" dirty="0"/>
              <a:t>YouTube Live</a:t>
            </a:r>
            <a:r>
              <a:rPr lang="ar-EG" sz="2000" dirty="0"/>
              <a:t> فور تسجيل الأهداف، مع تقديم تحليلات فورية.</a:t>
            </a:r>
          </a:p>
        </p:txBody>
      </p:sp>
      <p:pic>
        <p:nvPicPr>
          <p:cNvPr id="4" name="Picture 3" descr="A person wearing headphones and a microphone&#10;&#10;AI-generated content may be incorrect.">
            <a:extLst>
              <a:ext uri="{FF2B5EF4-FFF2-40B4-BE49-F238E27FC236}">
                <a16:creationId xmlns:a16="http://schemas.microsoft.com/office/drawing/2014/main" id="{0FD75686-1C75-7E2E-2D0D-E1A51D2E9464}"/>
              </a:ext>
            </a:extLst>
          </p:cNvPr>
          <p:cNvPicPr>
            <a:picLocks noChangeAspect="1"/>
          </p:cNvPicPr>
          <p:nvPr/>
        </p:nvPicPr>
        <p:blipFill>
          <a:blip r:embed="rId4" cstate="print">
            <a:extLst>
              <a:ext uri="{28A0092B-C50C-407E-A947-70E740481C1C}">
                <a14:useLocalDpi xmlns:a14="http://schemas.microsoft.com/office/drawing/2010/main" val="0"/>
              </a:ext>
            </a:extLst>
          </a:blip>
          <a:srcRect b="8814"/>
          <a:stretch>
            <a:fillRect/>
          </a:stretch>
        </p:blipFill>
        <p:spPr>
          <a:xfrm>
            <a:off x="1163025" y="2367313"/>
            <a:ext cx="2343307" cy="320514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289276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2537EC0D-F3A7-8ECC-95D8-D6F87595FBB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37E074E-3D3A-B2A1-A182-88A93A85F75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7A5ADDB4-826D-34A2-9738-94DADB4CE27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إعداد المُحتوى التلفزيوني للجُمهور الرقمي</a:t>
            </a:r>
          </a:p>
        </p:txBody>
      </p:sp>
      <p:sp>
        <p:nvSpPr>
          <p:cNvPr id="3" name="TextBox 2">
            <a:extLst>
              <a:ext uri="{FF2B5EF4-FFF2-40B4-BE49-F238E27FC236}">
                <a16:creationId xmlns:a16="http://schemas.microsoft.com/office/drawing/2014/main" id="{3FC7FBEB-2D17-2403-478E-5BE1A8D8F66C}"/>
              </a:ext>
            </a:extLst>
          </p:cNvPr>
          <p:cNvSpPr txBox="1"/>
          <p:nvPr/>
        </p:nvSpPr>
        <p:spPr>
          <a:xfrm>
            <a:off x="4467673" y="1834160"/>
            <a:ext cx="6806110" cy="4154984"/>
          </a:xfrm>
          <a:prstGeom prst="rect">
            <a:avLst/>
          </a:prstGeom>
          <a:noFill/>
        </p:spPr>
        <p:txBody>
          <a:bodyPr wrap="square">
            <a:spAutoFit/>
          </a:bodyPr>
          <a:lstStyle/>
          <a:p>
            <a:pPr algn="just" rtl="1"/>
            <a:r>
              <a:rPr lang="ar-EG" sz="2400" b="1" dirty="0"/>
              <a:t>(</a:t>
            </a:r>
            <a:r>
              <a:rPr lang="en-US" sz="2400" b="1" dirty="0"/>
              <a:t>6</a:t>
            </a:r>
            <a:r>
              <a:rPr lang="ar-EG" sz="2400" b="1" dirty="0"/>
              <a:t>)</a:t>
            </a:r>
            <a:r>
              <a:rPr lang="en-US" sz="2400" b="1" dirty="0"/>
              <a:t> </a:t>
            </a:r>
            <a:r>
              <a:rPr lang="ar-SA" sz="2400" b="1" dirty="0"/>
              <a:t>وضع الجدول الزمني</a:t>
            </a:r>
            <a:r>
              <a:rPr lang="ar-EG" sz="2400" b="1" dirty="0"/>
              <a:t> للإنتاج:</a:t>
            </a:r>
          </a:p>
          <a:p>
            <a:pPr algn="just" rtl="1"/>
            <a:endParaRPr lang="en-US" sz="2000" dirty="0"/>
          </a:p>
          <a:p>
            <a:pPr marL="342900" indent="-342900" algn="just" rtl="1">
              <a:buFont typeface="Arial" panose="020B0604020202020204" pitchFamily="34" charset="0"/>
              <a:buChar char="•"/>
            </a:pPr>
            <a:r>
              <a:rPr lang="ar-EG" sz="2000" dirty="0"/>
              <a:t>لكن هذه السرعة لا تعني التخلي عن الجانب العِلمي والبحثي. فهناك جزء أساسي من التخطيط يتعلق بجمع البيانات، والتحقق من المعلومات، واستخدام أدوات تحليل الأداء قبل النشر.</a:t>
            </a:r>
          </a:p>
          <a:p>
            <a:pPr marL="342900" indent="-342900" algn="just" rtl="1">
              <a:buFont typeface="Arial" panose="020B0604020202020204" pitchFamily="34" charset="0"/>
              <a:buChar char="•"/>
            </a:pPr>
            <a:r>
              <a:rPr lang="ar-EG" sz="2000" dirty="0"/>
              <a:t>وفي هذا الإطار، تلجأ المؤسسات إلى دمج </a:t>
            </a:r>
            <a:r>
              <a:rPr lang="ar-EG" sz="2000" b="1" dirty="0"/>
              <a:t>أدوات التحليل الرقمي</a:t>
            </a:r>
            <a:r>
              <a:rPr lang="ar-EG" sz="2000" dirty="0"/>
              <a:t> (مثل </a:t>
            </a:r>
            <a:r>
              <a:rPr lang="en-US" sz="2000" dirty="0"/>
              <a:t>Google Trends </a:t>
            </a:r>
            <a:r>
              <a:rPr lang="ar-EG" sz="2000" dirty="0"/>
              <a:t> و</a:t>
            </a:r>
            <a:r>
              <a:rPr lang="en-US" sz="2000" dirty="0"/>
              <a:t>Google Analytics</a:t>
            </a:r>
            <a:r>
              <a:rPr lang="ar-EG" sz="2000" dirty="0"/>
              <a:t> في التخطيط الزمني، لضمان أن المُحتوى يُنتج وينشر في اللحظة التي يتوقع فيها أكبر قدر من التفاعل.</a:t>
            </a:r>
          </a:p>
          <a:p>
            <a:pPr marL="342900" indent="-342900" algn="just" rtl="1">
              <a:buFont typeface="Arial" panose="020B0604020202020204" pitchFamily="34" charset="0"/>
              <a:buChar char="•"/>
            </a:pPr>
            <a:r>
              <a:rPr lang="ar-EG" sz="2000" dirty="0"/>
              <a:t>إضافة إلى ذلك، يعتمد بعض المنتجين على </a:t>
            </a:r>
            <a:r>
              <a:rPr lang="ar-EG" sz="2000" b="1" dirty="0"/>
              <a:t>الجداول الزمنية الديناميكية</a:t>
            </a:r>
            <a:r>
              <a:rPr lang="ar-EG" sz="2000" dirty="0"/>
              <a:t> التي تتغير وفقًا لتفاعل الجُمهور.</a:t>
            </a:r>
          </a:p>
          <a:p>
            <a:pPr marL="342900" indent="-342900" algn="just" rtl="1">
              <a:buFont typeface="Arial" panose="020B0604020202020204" pitchFamily="34" charset="0"/>
              <a:buChar char="•"/>
            </a:pPr>
            <a:endParaRPr lang="ar-EG" sz="1400" dirty="0"/>
          </a:p>
          <a:p>
            <a:pPr marL="342900" indent="-342900" algn="just" rtl="1">
              <a:buFont typeface="Wingdings" panose="05000000000000000000" pitchFamily="2" charset="2"/>
              <a:buChar char="ü"/>
            </a:pPr>
            <a:r>
              <a:rPr lang="ar-EG" sz="2000" u="sng" dirty="0">
                <a:solidFill>
                  <a:schemeClr val="accent1"/>
                </a:solidFill>
              </a:rPr>
              <a:t>فمثلًا:</a:t>
            </a:r>
            <a:r>
              <a:rPr lang="ar-EG" sz="2000" dirty="0"/>
              <a:t> إذا لاحظت منصة رقمية أن نسبة المُشاهدة الأعلى تقع بين الساعة 8 و10 مساءً، يتم تعديل توقيت النشر بما يتناسب مع هذه البيانات.</a:t>
            </a:r>
          </a:p>
        </p:txBody>
      </p:sp>
      <p:pic>
        <p:nvPicPr>
          <p:cNvPr id="4" name="Picture 3" descr="A person sitting at a desk&#10;&#10;AI-generated content may be incorrect.">
            <a:extLst>
              <a:ext uri="{FF2B5EF4-FFF2-40B4-BE49-F238E27FC236}">
                <a16:creationId xmlns:a16="http://schemas.microsoft.com/office/drawing/2014/main" id="{6CB9DD5A-9441-BBEB-3100-F1614AEE5F2A}"/>
              </a:ext>
            </a:extLst>
          </p:cNvPr>
          <p:cNvPicPr>
            <a:picLocks noChangeAspect="1"/>
          </p:cNvPicPr>
          <p:nvPr/>
        </p:nvPicPr>
        <p:blipFill>
          <a:blip r:embed="rId4" cstate="print">
            <a:extLst>
              <a:ext uri="{28A0092B-C50C-407E-A947-70E740481C1C}">
                <a14:useLocalDpi xmlns:a14="http://schemas.microsoft.com/office/drawing/2010/main" val="0"/>
              </a:ext>
            </a:extLst>
          </a:blip>
          <a:srcRect t="23355"/>
          <a:stretch>
            <a:fillRect/>
          </a:stretch>
        </p:blipFill>
        <p:spPr>
          <a:xfrm>
            <a:off x="1201814" y="2222706"/>
            <a:ext cx="3001972" cy="345126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57941150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wipe(down)">
                                      <p:cBhvr>
                                        <p:cTn id="1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EG" sz="3200" b="1" dirty="0">
                <a:effectLst>
                  <a:outerShdw blurRad="38100" dist="38100" dir="2700000" algn="tl">
                    <a:srgbClr val="000000">
                      <a:alpha val="43137"/>
                    </a:srgbClr>
                  </a:outerShdw>
                </a:effectLst>
                <a:latin typeface="Alexandria" charset="0"/>
                <a:cs typeface="Alexandria" charset="0"/>
              </a:rPr>
              <a:t>الخُلاصة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7" name="TextBox 6">
            <a:extLst>
              <a:ext uri="{FF2B5EF4-FFF2-40B4-BE49-F238E27FC236}">
                <a16:creationId xmlns:a16="http://schemas.microsoft.com/office/drawing/2014/main" id="{EE1CE0C4-42C9-250B-1B77-AB18E6839F5E}"/>
              </a:ext>
            </a:extLst>
          </p:cNvPr>
          <p:cNvSpPr txBox="1"/>
          <p:nvPr/>
        </p:nvSpPr>
        <p:spPr>
          <a:xfrm>
            <a:off x="5474124" y="3166448"/>
            <a:ext cx="5678240" cy="2308324"/>
          </a:xfrm>
          <a:prstGeom prst="rect">
            <a:avLst/>
          </a:prstGeom>
          <a:noFill/>
        </p:spPr>
        <p:txBody>
          <a:bodyPr wrap="square" rtlCol="0">
            <a:spAutoFit/>
          </a:bodyPr>
          <a:lstStyle/>
          <a:p>
            <a:pPr marL="457200" indent="-457200" algn="just" rtl="1">
              <a:buFont typeface="+mj-lt"/>
              <a:buAutoNum type="arabicPeriod"/>
            </a:pPr>
            <a:r>
              <a:rPr lang="ar-EG" sz="2400" b="1" dirty="0">
                <a:solidFill>
                  <a:srgbClr val="2E3957"/>
                </a:solidFill>
                <a:effectLst>
                  <a:outerShdw blurRad="38100" dist="38100" dir="2700000" algn="tl">
                    <a:srgbClr val="000000">
                      <a:alpha val="43137"/>
                    </a:srgbClr>
                  </a:outerShdw>
                </a:effectLst>
                <a:latin typeface="Alexandria"/>
                <a:cs typeface="+mj-cs"/>
              </a:rPr>
              <a:t>إعداد المُحتوى التلفزيوني للجُمهور</a:t>
            </a:r>
            <a:r>
              <a:rPr lang="en-US" sz="2400" b="1" dirty="0">
                <a:solidFill>
                  <a:srgbClr val="2E3957"/>
                </a:solidFill>
                <a:effectLst>
                  <a:outerShdw blurRad="38100" dist="38100" dir="2700000" algn="tl">
                    <a:srgbClr val="000000">
                      <a:alpha val="43137"/>
                    </a:srgbClr>
                  </a:outerShdw>
                </a:effectLst>
                <a:latin typeface="Alexandria"/>
                <a:cs typeface="+mj-cs"/>
              </a:rPr>
              <a:t> </a:t>
            </a:r>
            <a:r>
              <a:rPr lang="ar-EG" sz="2400" b="1" dirty="0">
                <a:solidFill>
                  <a:srgbClr val="2E3957"/>
                </a:solidFill>
                <a:effectLst>
                  <a:outerShdw blurRad="38100" dist="38100" dir="2700000" algn="tl">
                    <a:srgbClr val="000000">
                      <a:alpha val="43137"/>
                    </a:srgbClr>
                  </a:outerShdw>
                </a:effectLst>
                <a:latin typeface="Alexandria"/>
                <a:cs typeface="+mj-cs"/>
              </a:rPr>
              <a:t>الرقمي:</a:t>
            </a:r>
          </a:p>
          <a:p>
            <a:pPr marL="342900" indent="-342900" algn="just" rtl="1">
              <a:buFont typeface="Arial" panose="020B0604020202020204" pitchFamily="34" charset="0"/>
              <a:buChar char="•"/>
            </a:pPr>
            <a:r>
              <a:rPr lang="ar-EG" sz="2400" b="1" dirty="0">
                <a:solidFill>
                  <a:srgbClr val="2E3957"/>
                </a:solidFill>
                <a:latin typeface="Alexandria"/>
                <a:cs typeface="+mj-cs"/>
              </a:rPr>
              <a:t>ما هي المُكونات الأساسية لعملية الإنتاج التلفزيوني؟</a:t>
            </a:r>
          </a:p>
          <a:p>
            <a:pPr marL="342900" indent="-342900" algn="just" rtl="1">
              <a:buFont typeface="Courier New" panose="02070309020205020404" pitchFamily="49" charset="0"/>
              <a:buChar char="o"/>
            </a:pPr>
            <a:r>
              <a:rPr lang="ar-SA" sz="2000" b="1" dirty="0">
                <a:solidFill>
                  <a:srgbClr val="2E3957"/>
                </a:solidFill>
                <a:latin typeface="Alexandria"/>
                <a:cs typeface="+mj-cs"/>
              </a:rPr>
              <a:t>مرحلة </a:t>
            </a:r>
            <a:r>
              <a:rPr lang="ar-EG" sz="2000" b="1" dirty="0">
                <a:solidFill>
                  <a:srgbClr val="2E3957"/>
                </a:solidFill>
                <a:latin typeface="Alexandria"/>
                <a:cs typeface="+mj-cs"/>
              </a:rPr>
              <a:t>ما قبل الإنتاج.</a:t>
            </a:r>
          </a:p>
          <a:p>
            <a:pPr marL="342900" indent="-342900" algn="just" rtl="1">
              <a:buFont typeface="Arial" panose="020B0604020202020204" pitchFamily="34" charset="0"/>
              <a:buChar char="•"/>
            </a:pPr>
            <a:endParaRPr lang="ar-EG" sz="1200" b="1" dirty="0">
              <a:solidFill>
                <a:srgbClr val="2E3957"/>
              </a:solidFill>
              <a:latin typeface="Alexandria"/>
              <a:cs typeface="+mj-cs"/>
            </a:endParaRPr>
          </a:p>
          <a:p>
            <a:pPr marL="457200" indent="-457200" algn="just" rtl="1">
              <a:buFont typeface="+mj-lt"/>
              <a:buAutoNum type="arabicPeriod" startAt="2"/>
            </a:pPr>
            <a:r>
              <a:rPr lang="ar-EG" sz="2400" b="1" dirty="0">
                <a:solidFill>
                  <a:srgbClr val="2E3957"/>
                </a:solidFill>
                <a:effectLst>
                  <a:outerShdw blurRad="38100" dist="38100" dir="2700000" algn="tl">
                    <a:srgbClr val="000000">
                      <a:alpha val="43137"/>
                    </a:srgbClr>
                  </a:outerShdw>
                </a:effectLst>
                <a:latin typeface="Alexandria"/>
                <a:cs typeface="+mj-cs"/>
              </a:rPr>
              <a:t>الخُلاصة</a:t>
            </a:r>
            <a:r>
              <a:rPr lang="en-US" sz="2400" b="1" dirty="0">
                <a:solidFill>
                  <a:srgbClr val="2E3957"/>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a:p>
            <a:pPr marL="457200" indent="-457200" algn="just" rtl="1">
              <a:buFont typeface="+mj-lt"/>
              <a:buAutoNum type="arabicPeriod" startAt="2"/>
            </a:pPr>
            <a:endParaRPr lang="en-US" sz="1400" b="1" dirty="0">
              <a:solidFill>
                <a:srgbClr val="2E3957"/>
              </a:solidFill>
              <a:effectLst>
                <a:outerShdw blurRad="38100" dist="38100" dir="2700000" algn="tl">
                  <a:srgbClr val="000000">
                    <a:alpha val="43137"/>
                  </a:srgbClr>
                </a:outerShdw>
              </a:effectLst>
              <a:latin typeface="Alexandria"/>
              <a:cs typeface="+mj-cs"/>
            </a:endParaRPr>
          </a:p>
          <a:p>
            <a:pPr marL="457200" indent="-457200" algn="just" rtl="1">
              <a:buFont typeface="+mj-lt"/>
              <a:buAutoNum type="arabicPeriod" startAt="2"/>
            </a:pPr>
            <a:r>
              <a:rPr lang="ar-EG" sz="2400" b="1" dirty="0">
                <a:solidFill>
                  <a:srgbClr val="2E3957"/>
                </a:solidFill>
                <a:effectLst>
                  <a:outerShdw blurRad="38100" dist="38100" dir="2700000" algn="tl">
                    <a:srgbClr val="000000">
                      <a:alpha val="43137"/>
                    </a:srgbClr>
                  </a:outerShdw>
                </a:effectLst>
                <a:latin typeface="Alexandria"/>
                <a:cs typeface="+mj-cs"/>
              </a:rPr>
              <a:t>المَراجِع.</a:t>
            </a:r>
          </a:p>
        </p:txBody>
      </p:sp>
      <p:sp>
        <p:nvSpPr>
          <p:cNvPr id="2" name="TextBox 1">
            <a:extLst>
              <a:ext uri="{FF2B5EF4-FFF2-40B4-BE49-F238E27FC236}">
                <a16:creationId xmlns:a16="http://schemas.microsoft.com/office/drawing/2014/main" id="{A772A009-5D18-9828-A295-D4C2CC1E65DA}"/>
              </a:ext>
            </a:extLst>
          </p:cNvPr>
          <p:cNvSpPr txBox="1"/>
          <p:nvPr/>
        </p:nvSpPr>
        <p:spPr>
          <a:xfrm>
            <a:off x="3345602" y="2264789"/>
            <a:ext cx="7653343" cy="584775"/>
          </a:xfrm>
          <a:prstGeom prst="rect">
            <a:avLst/>
          </a:prstGeom>
          <a:noFill/>
        </p:spPr>
        <p:txBody>
          <a:bodyPr wrap="square" rtlCol="0">
            <a:spAutoFit/>
          </a:bodyPr>
          <a:lstStyle/>
          <a:p>
            <a:pPr algn="just" rtl="1"/>
            <a:r>
              <a:rPr lang="ar-SA" sz="3200" b="1" u="sng" dirty="0">
                <a:solidFill>
                  <a:schemeClr val="accent5">
                    <a:lumMod val="75000"/>
                  </a:schemeClr>
                </a:solidFill>
                <a:effectLst>
                  <a:outerShdw blurRad="38100" dist="38100" dir="2700000" algn="tl">
                    <a:srgbClr val="000000">
                      <a:alpha val="43137"/>
                    </a:srgbClr>
                  </a:outerShdw>
                </a:effectLst>
                <a:latin typeface="Alexandria"/>
                <a:cs typeface="+mj-cs"/>
              </a:rPr>
              <a:t>إعداد المُحتوى التلفزيوني للجُمهور</a:t>
            </a:r>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 </a:t>
            </a:r>
            <a:r>
              <a:rPr lang="ar-SA" sz="3200" b="1" u="sng" dirty="0">
                <a:solidFill>
                  <a:schemeClr val="accent5">
                    <a:lumMod val="75000"/>
                  </a:schemeClr>
                </a:solidFill>
                <a:effectLst>
                  <a:outerShdw blurRad="38100" dist="38100" dir="2700000" algn="tl">
                    <a:srgbClr val="000000">
                      <a:alpha val="43137"/>
                    </a:srgbClr>
                  </a:outerShdw>
                </a:effectLst>
                <a:latin typeface="Alexandria"/>
                <a:cs typeface="+mj-cs"/>
              </a:rPr>
              <a:t>الرقمي</a:t>
            </a:r>
            <a:r>
              <a:rPr lang="ar-EG" sz="3200" b="1" u="sng" dirty="0">
                <a:solidFill>
                  <a:schemeClr val="accent5">
                    <a:lumMod val="75000"/>
                  </a:schemeClr>
                </a:solidFill>
                <a:effectLst>
                  <a:outerShdw blurRad="38100" dist="38100" dir="2700000" algn="tl">
                    <a:srgbClr val="000000">
                      <a:alpha val="43137"/>
                    </a:srgbClr>
                  </a:outerShdw>
                </a:effectLst>
                <a:latin typeface="Alexandria"/>
                <a:cs typeface="+mj-cs"/>
              </a:rPr>
              <a:t>:</a:t>
            </a:r>
            <a:endParaRPr lang="ar-EG" sz="2400" b="1" dirty="0">
              <a:solidFill>
                <a:srgbClr val="2E3957"/>
              </a:solidFill>
              <a:effectLst>
                <a:outerShdw blurRad="38100" dist="38100" dir="2700000" algn="tl">
                  <a:srgbClr val="000000">
                    <a:alpha val="43137"/>
                  </a:srgbClr>
                </a:outerShdw>
              </a:effectLst>
              <a:latin typeface="Alexandria"/>
              <a:cs typeface="+mj-cs"/>
            </a:endParaRPr>
          </a:p>
        </p:txBody>
      </p:sp>
      <p:pic>
        <p:nvPicPr>
          <p:cNvPr id="3" name="Picture 2" descr="A video camera and a computer&#10;&#10;AI-generated content may be incorrect.">
            <a:extLst>
              <a:ext uri="{FF2B5EF4-FFF2-40B4-BE49-F238E27FC236}">
                <a16:creationId xmlns:a16="http://schemas.microsoft.com/office/drawing/2014/main" id="{E44BA7DD-C26D-254F-A2D2-1F37925899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9365" y="2489824"/>
            <a:ext cx="3246912" cy="324691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9927243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EEA1C379-8D38-DF08-61EE-3E084AFF1C9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69E2229-19CB-8994-2915-DADCF285B30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36EFDD1-0CB4-646A-C5B8-E53FC9936C5F}"/>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3. ال</a:t>
            </a:r>
            <a:r>
              <a:rPr lang="ar-SA" sz="2800" b="1" dirty="0">
                <a:solidFill>
                  <a:srgbClr val="2E3957"/>
                </a:solidFill>
                <a:effectLst>
                  <a:outerShdw blurRad="38100" dist="38100" dir="2700000" algn="tl">
                    <a:srgbClr val="000000">
                      <a:alpha val="43137"/>
                    </a:srgbClr>
                  </a:outerShdw>
                </a:effectLst>
                <a:latin typeface="Alexandria"/>
              </a:rPr>
              <a:t>مراجع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B95B9DE5-66A8-5C91-B3C7-1D4919827A5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FC3C828E-8565-3B88-FDB9-A47FF6E20BFB}"/>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7E975C6-1C24-3EDD-43BD-9682C48313BE}"/>
              </a:ext>
            </a:extLst>
          </p:cNvPr>
          <p:cNvSpPr txBox="1"/>
          <p:nvPr/>
        </p:nvSpPr>
        <p:spPr>
          <a:xfrm>
            <a:off x="840153" y="2590713"/>
            <a:ext cx="10446972" cy="2862322"/>
          </a:xfrm>
          <a:prstGeom prst="rect">
            <a:avLst/>
          </a:prstGeom>
          <a:noFill/>
        </p:spPr>
        <p:txBody>
          <a:bodyPr wrap="square" rtlCol="0">
            <a:spAutoFit/>
          </a:bodyPr>
          <a:lstStyle/>
          <a:p>
            <a:pPr marL="285750" indent="-285750" algn="just">
              <a:buFont typeface="Arial" panose="020B0604020202020204" pitchFamily="34" charset="0"/>
              <a:buChar char="•"/>
            </a:pPr>
            <a:r>
              <a:rPr lang="en-US" dirty="0" err="1"/>
              <a:t>Correia</a:t>
            </a:r>
            <a:r>
              <a:rPr lang="en-US" dirty="0"/>
              <a:t>, I. (2016). </a:t>
            </a:r>
            <a:r>
              <a:rPr lang="es-ES" dirty="0"/>
              <a:t>Modelos e </a:t>
            </a:r>
            <a:r>
              <a:rPr lang="es-ES" dirty="0" err="1"/>
              <a:t>processos</a:t>
            </a:r>
            <a:r>
              <a:rPr lang="es-ES" dirty="0"/>
              <a:t> de </a:t>
            </a:r>
            <a:r>
              <a:rPr lang="es-ES" dirty="0" err="1"/>
              <a:t>produção</a:t>
            </a:r>
            <a:r>
              <a:rPr lang="es-ES" dirty="0"/>
              <a:t> </a:t>
            </a:r>
            <a:r>
              <a:rPr lang="es-ES" dirty="0" err="1"/>
              <a:t>em</a:t>
            </a:r>
            <a:r>
              <a:rPr lang="es-ES" dirty="0"/>
              <a:t> </a:t>
            </a:r>
            <a:r>
              <a:rPr lang="es-ES" dirty="0" err="1"/>
              <a:t>televisão</a:t>
            </a:r>
            <a:r>
              <a:rPr lang="es-ES" dirty="0"/>
              <a:t> na área do </a:t>
            </a:r>
            <a:r>
              <a:rPr lang="es-ES" dirty="0" err="1"/>
              <a:t>entretenimento</a:t>
            </a:r>
            <a:r>
              <a:rPr lang="es-ES" dirty="0"/>
              <a:t>. </a:t>
            </a:r>
            <a:endParaRPr lang="ar-EG" dirty="0"/>
          </a:p>
          <a:p>
            <a:pPr marL="285750" indent="-285750" algn="just">
              <a:buFont typeface="Arial" panose="020B0604020202020204" pitchFamily="34" charset="0"/>
              <a:buChar char="•"/>
            </a:pPr>
            <a:r>
              <a:rPr lang="en-US" dirty="0" err="1"/>
              <a:t>Digiday</a:t>
            </a:r>
            <a:r>
              <a:rPr lang="en-US" dirty="0"/>
              <a:t>. (2024). </a:t>
            </a:r>
            <a:r>
              <a:rPr lang="en-US" i="1" dirty="0"/>
              <a:t>Inside the BBC’s visual journalism unit. </a:t>
            </a:r>
            <a:br>
              <a:rPr lang="en-US" i="1" dirty="0"/>
            </a:br>
            <a:r>
              <a:rPr lang="en-US" dirty="0">
                <a:hlinkClick r:id="rId4"/>
              </a:rPr>
              <a:t>https://digiday.com/media/inside-bbcs-visual-journalism-unit/</a:t>
            </a:r>
            <a:endParaRPr lang="en-US" dirty="0"/>
          </a:p>
          <a:p>
            <a:pPr marL="285750" indent="-285750" algn="just">
              <a:buFont typeface="Arial" panose="020B0604020202020204" pitchFamily="34" charset="0"/>
              <a:buChar char="•"/>
            </a:pPr>
            <a:r>
              <a:rPr lang="en-US" dirty="0"/>
              <a:t>Gillespie, M. (2013). BBC Arabic, Social Media and Citizen Production: An Experiment in Digital Democracy before the Arab Spring. </a:t>
            </a:r>
            <a:r>
              <a:rPr lang="en-US" i="1" dirty="0"/>
              <a:t>Theory, Culture &amp; Society. </a:t>
            </a:r>
            <a:r>
              <a:rPr lang="en-US" dirty="0"/>
              <a:t>30 (4). </a:t>
            </a:r>
            <a:r>
              <a:rPr lang="en-US" dirty="0">
                <a:hlinkClick r:id="rId5"/>
              </a:rPr>
              <a:t>https://journals.sagepub.com/doi/10.1177/0263276413482382</a:t>
            </a:r>
            <a:endParaRPr lang="en-US" dirty="0"/>
          </a:p>
          <a:p>
            <a:pPr marL="285750" indent="-285750" algn="just">
              <a:buFont typeface="Arial" panose="020B0604020202020204" pitchFamily="34" charset="0"/>
              <a:buChar char="•"/>
            </a:pPr>
            <a:r>
              <a:rPr lang="en-US" dirty="0" err="1"/>
              <a:t>Millerson</a:t>
            </a:r>
            <a:r>
              <a:rPr lang="en-US" dirty="0"/>
              <a:t>, G. (196</a:t>
            </a:r>
            <a:r>
              <a:rPr lang="ar-EG" dirty="0"/>
              <a:t>2</a:t>
            </a:r>
            <a:r>
              <a:rPr lang="en-US" dirty="0"/>
              <a:t>). </a:t>
            </a:r>
            <a:r>
              <a:rPr lang="en-US" i="1" dirty="0"/>
              <a:t>The technique of television production</a:t>
            </a:r>
            <a:r>
              <a:rPr lang="en-US" dirty="0"/>
              <a:t>. 14(2).180-181. </a:t>
            </a:r>
            <a:r>
              <a:rPr lang="en-US" u="sng" dirty="0">
                <a:hlinkClick r:id="rId6"/>
              </a:rPr>
              <a:t>https://doi.org/10.2307/3204537</a:t>
            </a:r>
            <a:endParaRPr lang="en-US" dirty="0"/>
          </a:p>
          <a:p>
            <a:pPr marL="285750" indent="-285750" algn="just">
              <a:buFont typeface="Arial" panose="020B0604020202020204" pitchFamily="34" charset="0"/>
              <a:buChar char="•"/>
            </a:pPr>
            <a:r>
              <a:rPr lang="en-US" dirty="0" err="1"/>
              <a:t>Millerson</a:t>
            </a:r>
            <a:r>
              <a:rPr lang="en-US" dirty="0"/>
              <a:t>, G. (1976). </a:t>
            </a:r>
            <a:r>
              <a:rPr lang="en-US" i="1" dirty="0"/>
              <a:t>Effective TV production.</a:t>
            </a:r>
            <a:r>
              <a:rPr lang="en-US" dirty="0"/>
              <a:t> 3</a:t>
            </a:r>
            <a:r>
              <a:rPr lang="en-US" baseline="30000" dirty="0"/>
              <a:t>rd </a:t>
            </a:r>
            <a:r>
              <a:rPr lang="en-US" dirty="0"/>
              <a:t>ed., Routledge. New York. </a:t>
            </a:r>
            <a:r>
              <a:rPr lang="en-US" u="sng" dirty="0">
                <a:hlinkClick r:id="rId7"/>
              </a:rPr>
              <a:t>https://doi.org/10.4324/9780080505121</a:t>
            </a:r>
            <a:endParaRPr lang="en-US" dirty="0"/>
          </a:p>
        </p:txBody>
      </p:sp>
    </p:spTree>
    <p:extLst>
      <p:ext uri="{BB962C8B-B14F-4D97-AF65-F5344CB8AC3E}">
        <p14:creationId xmlns:p14="http://schemas.microsoft.com/office/powerpoint/2010/main" val="31731140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4389B0D-84E7-A686-BD0C-FC37DF6F21D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AB337D0-E7B5-5E4E-F53A-89EE9237996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3459D5E2-64E4-7A11-0ABD-6DE9F7DE28A4}"/>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latin typeface="Alexandria"/>
              </a:rPr>
              <a:t>3. ال</a:t>
            </a:r>
            <a:r>
              <a:rPr lang="ar-SA" sz="2800" b="1" dirty="0">
                <a:solidFill>
                  <a:srgbClr val="2E3957"/>
                </a:solidFill>
                <a:latin typeface="Alexandria"/>
              </a:rPr>
              <a:t>مراجع</a:t>
            </a:r>
            <a:r>
              <a:rPr lang="ar-EG" sz="2800" b="1" dirty="0">
                <a:latin typeface="Alexandria" charset="0"/>
                <a:cs typeface="Alexandria" charset="0"/>
              </a:rPr>
              <a:t>:</a:t>
            </a:r>
            <a:endParaRPr lang="en-US" sz="2800" b="1" dirty="0">
              <a:latin typeface="Alexandria" charset="0"/>
              <a:cs typeface="Alexandria" charset="0"/>
            </a:endParaRPr>
          </a:p>
        </p:txBody>
      </p:sp>
      <p:sp>
        <p:nvSpPr>
          <p:cNvPr id="2" name="TextBox 1">
            <a:extLst>
              <a:ext uri="{FF2B5EF4-FFF2-40B4-BE49-F238E27FC236}">
                <a16:creationId xmlns:a16="http://schemas.microsoft.com/office/drawing/2014/main" id="{8BEBBE07-34FE-7395-2381-1CF860D56770}"/>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0B1E4680-2D91-8873-3C0F-F93F5DF5EA20}"/>
              </a:ext>
            </a:extLst>
          </p:cNvPr>
          <p:cNvSpPr txBox="1"/>
          <p:nvPr/>
        </p:nvSpPr>
        <p:spPr>
          <a:xfrm>
            <a:off x="859014" y="2481951"/>
            <a:ext cx="10520735" cy="2308324"/>
          </a:xfrm>
          <a:prstGeom prst="rect">
            <a:avLst/>
          </a:prstGeom>
          <a:noFill/>
        </p:spPr>
        <p:txBody>
          <a:bodyPr wrap="square" rtlCol="0">
            <a:spAutoFit/>
          </a:bodyPr>
          <a:lstStyle/>
          <a:p>
            <a:pPr marL="285750" indent="-285750" algn="just">
              <a:buFont typeface="Arial" panose="020B0604020202020204" pitchFamily="34" charset="0"/>
              <a:buChar char="•"/>
            </a:pPr>
            <a:r>
              <a:rPr lang="en-US" dirty="0"/>
              <a:t>Owens, J. (2019). </a:t>
            </a:r>
            <a:r>
              <a:rPr lang="en-US" i="1" dirty="0"/>
              <a:t>Television Production</a:t>
            </a:r>
            <a:r>
              <a:rPr lang="en-US" dirty="0"/>
              <a:t>. Routledge. New York. </a:t>
            </a:r>
            <a:r>
              <a:rPr lang="en-US" u="sng" dirty="0">
                <a:hlinkClick r:id="rId4"/>
              </a:rPr>
              <a:t>https://doi.org/10.4324/9780429027581</a:t>
            </a:r>
            <a:endParaRPr lang="en-US" u="sng" dirty="0"/>
          </a:p>
          <a:p>
            <a:pPr marL="285750" indent="-285750" algn="just">
              <a:buFont typeface="Arial" panose="020B0604020202020204" pitchFamily="34" charset="0"/>
              <a:buChar char="•"/>
            </a:pPr>
            <a:r>
              <a:rPr lang="en-US" dirty="0" err="1"/>
              <a:t>Røsok</a:t>
            </a:r>
            <a:r>
              <a:rPr lang="en-US" dirty="0"/>
              <a:t>-Dahl, H., &amp; Kristine Olsen, R. (2024). Snapping the news: Dynamic gatekeeping in a public service media newsroom reaching young people with news on Snapchat. </a:t>
            </a:r>
            <a:r>
              <a:rPr lang="en-US" i="1" dirty="0"/>
              <a:t>Journalism</a:t>
            </a:r>
            <a:r>
              <a:rPr lang="en-US" dirty="0"/>
              <a:t>, 1-20.</a:t>
            </a:r>
          </a:p>
          <a:p>
            <a:pPr marL="285750" indent="-285750" algn="just">
              <a:buFont typeface="Arial" panose="020B0604020202020204" pitchFamily="34" charset="0"/>
              <a:buChar char="•"/>
            </a:pPr>
            <a:r>
              <a:rPr lang="en-US" dirty="0" err="1"/>
              <a:t>Svanidze</a:t>
            </a:r>
            <a:r>
              <a:rPr lang="en-US" dirty="0"/>
              <a:t>, L., &amp; </a:t>
            </a:r>
            <a:r>
              <a:rPr lang="en-US" dirty="0" err="1"/>
              <a:t>Verchenko</a:t>
            </a:r>
            <a:r>
              <a:rPr lang="en-US" dirty="0"/>
              <a:t>, O. (2024). Director in Modern Content: From Idea to Implementation. </a:t>
            </a:r>
            <a:r>
              <a:rPr lang="en-US" i="1" dirty="0"/>
              <a:t>Bulletin of Kyiv National University of Culture and Arts. Series in Audiovisual Art and Production</a:t>
            </a:r>
            <a:r>
              <a:rPr lang="en-US" dirty="0"/>
              <a:t>. </a:t>
            </a:r>
            <a:r>
              <a:rPr lang="en-US" u="sng" dirty="0">
                <a:hlinkClick r:id="rId5"/>
              </a:rPr>
              <a:t>https://doi.org/10.31866/2617-2674.7.1.2024.302766</a:t>
            </a:r>
            <a:endParaRPr lang="en-US" u="sng" dirty="0"/>
          </a:p>
          <a:p>
            <a:pPr marL="285750" indent="-285750" algn="just">
              <a:buFont typeface="Arial" panose="020B0604020202020204" pitchFamily="34" charset="0"/>
              <a:buChar char="•"/>
            </a:pPr>
            <a:endParaRPr lang="ar-EG" u="sng" dirty="0"/>
          </a:p>
          <a:p>
            <a:pPr marL="285750" indent="-285750" algn="just">
              <a:buFont typeface="Arial" panose="020B0604020202020204" pitchFamily="34" charset="0"/>
              <a:buChar char="•"/>
            </a:pPr>
            <a:endParaRPr lang="en-US" dirty="0"/>
          </a:p>
        </p:txBody>
      </p:sp>
      <p:sp>
        <p:nvSpPr>
          <p:cNvPr id="4" name="TextBox 3">
            <a:extLst>
              <a:ext uri="{FF2B5EF4-FFF2-40B4-BE49-F238E27FC236}">
                <a16:creationId xmlns:a16="http://schemas.microsoft.com/office/drawing/2014/main" id="{D5D6C8B5-9686-88D6-7B17-68D91614AF80}"/>
              </a:ext>
            </a:extLst>
          </p:cNvPr>
          <p:cNvSpPr txBox="1"/>
          <p:nvPr/>
        </p:nvSpPr>
        <p:spPr>
          <a:xfrm>
            <a:off x="912354" y="4627955"/>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مَراجِع عربية:</a:t>
            </a:r>
            <a:endParaRPr lang="en-US" sz="2400" b="1" dirty="0">
              <a:solidFill>
                <a:srgbClr val="0070C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3D85298B-2C14-F1EE-F417-815404C0D349}"/>
              </a:ext>
            </a:extLst>
          </p:cNvPr>
          <p:cNvSpPr txBox="1"/>
          <p:nvPr/>
        </p:nvSpPr>
        <p:spPr>
          <a:xfrm>
            <a:off x="859014" y="5366619"/>
            <a:ext cx="10296334" cy="369332"/>
          </a:xfrm>
          <a:prstGeom prst="rect">
            <a:avLst/>
          </a:prstGeom>
          <a:noFill/>
        </p:spPr>
        <p:txBody>
          <a:bodyPr wrap="square" rtlCol="0">
            <a:spAutoFit/>
          </a:bodyPr>
          <a:lstStyle/>
          <a:p>
            <a:pPr marL="285750" lvl="0" indent="-285750" algn="just" rtl="1">
              <a:buFont typeface="Arial" panose="020B0604020202020204" pitchFamily="34" charset="0"/>
              <a:buChar char="•"/>
            </a:pPr>
            <a:r>
              <a:rPr lang="ar-EG" dirty="0" err="1"/>
              <a:t>الجفيري</a:t>
            </a:r>
            <a:r>
              <a:rPr lang="ar-EG" dirty="0"/>
              <a:t>، م. (</a:t>
            </a:r>
            <a:r>
              <a:rPr lang="en-US" dirty="0"/>
              <a:t>2017</a:t>
            </a:r>
            <a:r>
              <a:rPr lang="ar-EG" dirty="0"/>
              <a:t>). </a:t>
            </a:r>
            <a:r>
              <a:rPr lang="ar-EG" i="1" dirty="0"/>
              <a:t>إعداد وتقديم البرامج الإذاعية والتلفزيونية. </a:t>
            </a:r>
            <a:r>
              <a:rPr lang="ar-EG" dirty="0"/>
              <a:t>دار صناع الإبداع للإنتاج والتوزيع.</a:t>
            </a:r>
            <a:endParaRPr lang="en-US" dirty="0"/>
          </a:p>
        </p:txBody>
      </p:sp>
    </p:spTree>
    <p:extLst>
      <p:ext uri="{BB962C8B-B14F-4D97-AF65-F5344CB8AC3E}">
        <p14:creationId xmlns:p14="http://schemas.microsoft.com/office/powerpoint/2010/main" val="62130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100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100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4"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purl.org/dc/terms/"/>
    <ds:schemaRef ds:uri="http://schemas.microsoft.com/office/2006/documentManagement/types"/>
    <ds:schemaRef ds:uri="http://schemas.microsoft.com/office/2006/metadata/properties"/>
    <ds:schemaRef ds:uri="http://schemas.microsoft.com/office/infopath/2007/PartnerControls"/>
    <ds:schemaRef ds:uri="http://purl.org/dc/elements/1.1/"/>
    <ds:schemaRef ds:uri="688354b5-287c-4cda-825e-1d7935aea40e"/>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0E70734-7B6A-4D92-97FC-DDE909BCEDF5}"/>
</file>

<file path=docProps/app.xml><?xml version="1.0" encoding="utf-8"?>
<Properties xmlns="http://schemas.openxmlformats.org/officeDocument/2006/extended-properties" xmlns:vt="http://schemas.openxmlformats.org/officeDocument/2006/docPropsVTypes">
  <TotalTime>9467</TotalTime>
  <Words>3760</Words>
  <Application>Microsoft Office PowerPoint</Application>
  <PresentationFormat>Widescreen</PresentationFormat>
  <Paragraphs>332</Paragraphs>
  <Slides>40</Slides>
  <Notes>5</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40</vt:i4>
      </vt:variant>
    </vt:vector>
  </HeadingPairs>
  <TitlesOfParts>
    <vt:vector size="50" baseType="lpstr">
      <vt:lpstr>Alexandria</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198</cp:revision>
  <dcterms:created xsi:type="dcterms:W3CDTF">2023-04-29T09:08:00Z</dcterms:created>
  <dcterms:modified xsi:type="dcterms:W3CDTF">2025-10-03T13:39:22Z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