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57.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56.xml" ContentType="application/vnd.openxmlformats-officedocument.presentationml.notesSlide+xml"/>
  <Override PartName="/ppt/notesSlides/notesSlide58.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47.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1.xml" ContentType="application/vnd.openxmlformats-officedocument.presentationml.tags+xml"/>
  <Override PartName="/ppt/tags/tag1.xml" ContentType="application/vnd.openxmlformats-officedocument.presentationml.tags+xml"/>
  <Override PartName="/ppt/tags/tag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8.xml" ContentType="application/vnd.openxmlformats-officedocument.presentationml.tags+xml"/>
  <Override PartName="/docProps/custom.xml" ContentType="application/vnd.openxmlformats-officedocument.custom-properties+xml"/>
  <Override PartName="/ppt/tags/tag12.xml" ContentType="application/vnd.openxmlformats-officedocument.presentationml.tags+xml"/>
  <Override PartName="/ppt/tags/tag5.xml" ContentType="application/vnd.openxmlformats-officedocument.presentationml.tags+xml"/>
  <Override PartName="/ppt/tags/tag9.xml" ContentType="application/vnd.openxmlformats-officedocument.presentationml.tags+xml"/>
  <Override PartName="/ppt/tags/tag6.xml" ContentType="application/vnd.openxmlformats-officedocument.presentationml.tags+xml"/>
  <Override PartName="/ppt/tags/tag10.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1"/>
  </p:notesMasterIdLst>
  <p:handoutMasterIdLst>
    <p:handoutMasterId r:id="rId62"/>
  </p:handoutMasterIdLst>
  <p:sldIdLst>
    <p:sldId id="480" r:id="rId2"/>
    <p:sldId id="836" r:id="rId3"/>
    <p:sldId id="837" r:id="rId4"/>
    <p:sldId id="838" r:id="rId5"/>
    <p:sldId id="839" r:id="rId6"/>
    <p:sldId id="840" r:id="rId7"/>
    <p:sldId id="841" r:id="rId8"/>
    <p:sldId id="842" r:id="rId9"/>
    <p:sldId id="754" r:id="rId10"/>
    <p:sldId id="843" r:id="rId11"/>
    <p:sldId id="844" r:id="rId12"/>
    <p:sldId id="845" r:id="rId13"/>
    <p:sldId id="846" r:id="rId14"/>
    <p:sldId id="847" r:id="rId15"/>
    <p:sldId id="848" r:id="rId16"/>
    <p:sldId id="849" r:id="rId17"/>
    <p:sldId id="832" r:id="rId18"/>
    <p:sldId id="850" r:id="rId19"/>
    <p:sldId id="851" r:id="rId20"/>
    <p:sldId id="852" r:id="rId21"/>
    <p:sldId id="853" r:id="rId22"/>
    <p:sldId id="854" r:id="rId23"/>
    <p:sldId id="855" r:id="rId24"/>
    <p:sldId id="856" r:id="rId25"/>
    <p:sldId id="857" r:id="rId26"/>
    <p:sldId id="858" r:id="rId27"/>
    <p:sldId id="859" r:id="rId28"/>
    <p:sldId id="860" r:id="rId29"/>
    <p:sldId id="861" r:id="rId30"/>
    <p:sldId id="862" r:id="rId31"/>
    <p:sldId id="863" r:id="rId32"/>
    <p:sldId id="864" r:id="rId33"/>
    <p:sldId id="865" r:id="rId34"/>
    <p:sldId id="866" r:id="rId35"/>
    <p:sldId id="867" r:id="rId36"/>
    <p:sldId id="868" r:id="rId37"/>
    <p:sldId id="869" r:id="rId38"/>
    <p:sldId id="870" r:id="rId39"/>
    <p:sldId id="871" r:id="rId40"/>
    <p:sldId id="872" r:id="rId41"/>
    <p:sldId id="873" r:id="rId42"/>
    <p:sldId id="874" r:id="rId43"/>
    <p:sldId id="875" r:id="rId44"/>
    <p:sldId id="876" r:id="rId45"/>
    <p:sldId id="877" r:id="rId46"/>
    <p:sldId id="878" r:id="rId47"/>
    <p:sldId id="879" r:id="rId48"/>
    <p:sldId id="880" r:id="rId49"/>
    <p:sldId id="881" r:id="rId50"/>
    <p:sldId id="882" r:id="rId51"/>
    <p:sldId id="883" r:id="rId52"/>
    <p:sldId id="884" r:id="rId53"/>
    <p:sldId id="885" r:id="rId54"/>
    <p:sldId id="886" r:id="rId55"/>
    <p:sldId id="887" r:id="rId56"/>
    <p:sldId id="888" r:id="rId57"/>
    <p:sldId id="833" r:id="rId58"/>
    <p:sldId id="78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36"/>
            <p14:sldId id="837"/>
            <p14:sldId id="838"/>
            <p14:sldId id="839"/>
            <p14:sldId id="840"/>
            <p14:sldId id="841"/>
            <p14:sldId id="842"/>
            <p14:sldId id="754"/>
            <p14:sldId id="843"/>
            <p14:sldId id="844"/>
            <p14:sldId id="845"/>
            <p14:sldId id="846"/>
            <p14:sldId id="847"/>
            <p14:sldId id="848"/>
            <p14:sldId id="849"/>
            <p14:sldId id="832"/>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commentAuthors" Target="commentAuthors.xml"/><Relationship Id="rId68"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خصائص وسمات الجريمة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cs typeface="+mn-cs"/>
            </a:rPr>
            <a:t>محاور المحاضرة</a:t>
          </a:r>
          <a:endParaRPr lang="en-US" b="1" dirty="0">
            <a:cs typeface="+mn-cs"/>
          </a:endParaRPr>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الأسباب الرئيسية لإرتكاب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a:t>
          </a:r>
          <a:r>
            <a:rPr lang="ar-EG" sz="2600" b="1" i="0" kern="1200" baseline="0" dirty="0"/>
            <a:t>ة</a:t>
          </a:r>
          <a:r>
            <a:rPr lang="ar-EG" sz="2600" b="1" kern="1200" dirty="0"/>
            <a:t> الثاني</a:t>
          </a:r>
        </a:p>
        <a:p>
          <a:pPr marL="0" lvl="0" indent="0" algn="ctr" defTabSz="1155700">
            <a:lnSpc>
              <a:spcPct val="90000"/>
            </a:lnSpc>
            <a:spcBef>
              <a:spcPct val="0"/>
            </a:spcBef>
            <a:spcAft>
              <a:spcPct val="35000"/>
            </a:spcAft>
            <a:buNone/>
          </a:pPr>
          <a:r>
            <a:rPr lang="ar-EG" sz="2600" b="1" kern="1200" dirty="0"/>
            <a:t>خصائص وسمات الجريمة السيبرانية</a:t>
          </a:r>
          <a:endParaRPr lang="en-US" sz="26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i="0" kern="1200" baseline="0" dirty="0">
              <a:cs typeface="+mn-cs"/>
            </a:rPr>
            <a:t>محاور المحاضرة</a:t>
          </a:r>
          <a:endParaRPr lang="en-US" sz="2600" b="1" kern="1200" dirty="0">
            <a:cs typeface="+mn-cs"/>
          </a:endParaRPr>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p>
        <a:p>
          <a:pPr marL="0" lvl="0" indent="0" algn="ctr" defTabSz="1155700">
            <a:lnSpc>
              <a:spcPct val="90000"/>
            </a:lnSpc>
            <a:spcBef>
              <a:spcPct val="0"/>
            </a:spcBef>
            <a:spcAft>
              <a:spcPct val="35000"/>
            </a:spcAft>
            <a:buNone/>
          </a:pPr>
          <a:r>
            <a:rPr lang="ar-EG" sz="2600" b="1" kern="1200" dirty="0"/>
            <a:t>الأسباب الرئيسية لإرتكاب الجريمة السيبرانية</a:t>
          </a:r>
          <a:endParaRPr lang="en-US" sz="26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2/25/2026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4268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2366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2389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6931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596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1349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77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512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5644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7156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5164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0238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8939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338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16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0981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9596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56315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2874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2596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8136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5444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2840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0287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884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5290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2019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031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09444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675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86861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95937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34078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62253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72128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97120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0453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9071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9113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21124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3921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82254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41715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20621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56055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28033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06437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72405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96828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3281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91222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491668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63061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05688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1198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gif"/><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3.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3.gif"/></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gif"/></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hyperlink" Target="http://www.eastlaws.com/" TargetMode="External"/><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hyperlink" Target="https://gifer.com/en/gifs/cybercrime" TargetMode="External"/><Relationship Id="rId13" Type="http://schemas.openxmlformats.org/officeDocument/2006/relationships/hyperlink" Target="https://sotor.com/" TargetMode="External"/><Relationship Id="rId3" Type="http://schemas.openxmlformats.org/officeDocument/2006/relationships/notesSlide" Target="../notesSlides/notesSlide57.xml"/><Relationship Id="rId7" Type="http://schemas.openxmlformats.org/officeDocument/2006/relationships/hyperlink" Target="https://www.google.com/" TargetMode="External"/><Relationship Id="rId12" Type="http://schemas.openxmlformats.org/officeDocument/2006/relationships/hyperlink" Target="https://www.csoonline.com/article/573811/most-hackers-need-5-hours-or-less-to-break-into-enterprise-environments.html" TargetMode="External"/><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hyperlink" Target="https://arewatalent.com/the-beginners-guide-to-understanding-what-cybersecurity-is/" TargetMode="External"/><Relationship Id="rId11" Type="http://schemas.openxmlformats.org/officeDocument/2006/relationships/hyperlink" Target="https://www.eff.org/" TargetMode="External"/><Relationship Id="rId5" Type="http://schemas.openxmlformats.org/officeDocument/2006/relationships/hyperlink" Target="https://adcy.io/viewing-a-gif-in-microsoft-teams-allows-hackers-to-takeover-accounts/" TargetMode="External"/><Relationship Id="rId10" Type="http://schemas.openxmlformats.org/officeDocument/2006/relationships/hyperlink" Target="https://pinjarirehan.medium.com/transform-your-it-strategy-the-eye-opening-insights-from-hackers-53ad493eafb8" TargetMode="External"/><Relationship Id="rId4" Type="http://schemas.openxmlformats.org/officeDocument/2006/relationships/hyperlink" Target="http://www.indianmediacouncil.in/" TargetMode="External"/><Relationship Id="rId9" Type="http://schemas.openxmlformats.org/officeDocument/2006/relationships/hyperlink" Target="https://gifer.com/en/gifs/searching#google_vignette" TargetMode="External"/><Relationship Id="rId14" Type="http://schemas.openxmlformats.org/officeDocument/2006/relationships/hyperlink" Target="https://officialdvius.medium.com/" TargetMode="External"/></Relationships>
</file>

<file path=ppt/slides/_rels/slide58.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16.png"/><Relationship Id="rId2" Type="http://schemas.microsoft.com/office/2007/relationships/media" Target="../media/media1.m4a"/><Relationship Id="rId1" Type="http://schemas.openxmlformats.org/officeDocument/2006/relationships/tags" Target="../tags/tag12.xml"/><Relationship Id="rId6" Type="http://schemas.openxmlformats.org/officeDocument/2006/relationships/image" Target="../media/image15.gif"/><Relationship Id="rId5" Type="http://schemas.openxmlformats.org/officeDocument/2006/relationships/notesSlide" Target="../notesSlides/notesSlide58.xml"/><Relationship Id="rId4"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3.xml"/><Relationship Id="rId7" Type="http://schemas.openxmlformats.org/officeDocument/2006/relationships/image" Target="../media/image20.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474411" y="5653093"/>
            <a:ext cx="4314177" cy="82839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الأسباب الرئيسية لإرتكاب الجريمة السيبرانية وخصائصها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الرابعة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63841"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Viewing a GIF in Microsoft Teams allows hackers to Takeover Accounts –  Advanced Cybersecurity Experts">
            <a:extLst>
              <a:ext uri="{FF2B5EF4-FFF2-40B4-BE49-F238E27FC236}">
                <a16:creationId xmlns:a16="http://schemas.microsoft.com/office/drawing/2014/main" id="{276C83A0-D028-400E-8E53-B7C4CB1250D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635" y="1504421"/>
            <a:ext cx="8982636" cy="3892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041869" y="5082584"/>
            <a:ext cx="7189694" cy="1066800"/>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a:t>
            </a:r>
            <a:r>
              <a:rPr lang="ar-EG" sz="2800" b="1" dirty="0">
                <a:solidFill>
                  <a:schemeClr val="tx1"/>
                </a:solidFill>
                <a:latin typeface="Times New Roman" panose="02020603050405020304" pitchFamily="18" charset="0"/>
                <a:ea typeface="Calibri" panose="020F0502020204030204" pitchFamily="34" charset="0"/>
              </a:rPr>
              <a:t>ما سبق بالمحاضرة الحالية</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B2078650-1283-4A46-8C46-F86D60A65246}"/>
              </a:ext>
            </a:extLst>
          </p:cNvPr>
          <p:cNvSpPr>
            <a:spLocks noGrp="1"/>
          </p:cNvSpPr>
          <p:nvPr>
            <p:ph type="sldNum" sz="quarter" idx="12"/>
          </p:nvPr>
        </p:nvSpPr>
        <p:spPr/>
        <p:txBody>
          <a:bodyPr/>
          <a:lstStyle/>
          <a:p>
            <a:fld id="{F7542ADD-394E-41F3-B704-951748884AEE}" type="slidenum">
              <a:rPr lang="en-US" smtClean="0"/>
              <a:t>2</a:t>
            </a:fld>
            <a:endParaRPr lang="en-US" dirty="0"/>
          </a:p>
        </p:txBody>
      </p:sp>
    </p:spTree>
    <p:custDataLst>
      <p:tags r:id="rId1"/>
    </p:custDataLst>
    <p:extLst>
      <p:ext uri="{BB962C8B-B14F-4D97-AF65-F5344CB8AC3E}">
        <p14:creationId xmlns:p14="http://schemas.microsoft.com/office/powerpoint/2010/main" val="418167527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23816" y="10234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24982"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170" name="Picture 2" descr="The Beginner's Guide to Understanding What CyberSecurity Is">
            <a:extLst>
              <a:ext uri="{FF2B5EF4-FFF2-40B4-BE49-F238E27FC236}">
                <a16:creationId xmlns:a16="http://schemas.microsoft.com/office/drawing/2014/main" id="{F254796A-8DDF-40F9-A859-7F3895411AF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54974" y="1355830"/>
            <a:ext cx="9163421" cy="41463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146143" y="4598894"/>
            <a:ext cx="4631174" cy="547169"/>
          </a:xfrm>
          <a:prstGeom prst="ellipse">
            <a:avLst/>
          </a:prstGeom>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rPr>
              <a:t>تمهيد وتقسيم :</a:t>
            </a:r>
            <a:endParaRPr kumimoji="0" lang="ar-EG" sz="32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2" name="Slide Number Placeholder 1">
            <a:extLst>
              <a:ext uri="{FF2B5EF4-FFF2-40B4-BE49-F238E27FC236}">
                <a16:creationId xmlns:a16="http://schemas.microsoft.com/office/drawing/2014/main" id="{2D3C05BD-9F7F-4079-87F5-81B1BAA9BE6F}"/>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custDataLst>
      <p:tags r:id="rId1"/>
    </p:custDataLst>
    <p:extLst>
      <p:ext uri="{BB962C8B-B14F-4D97-AF65-F5344CB8AC3E}">
        <p14:creationId xmlns:p14="http://schemas.microsoft.com/office/powerpoint/2010/main" val="125436694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228499"/>
            <a:ext cx="9352347" cy="4420005"/>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1028" name="Picture 4" descr="Edna se recarga | Technology wallpaper, Background ppt, Glitch gif">
            <a:extLst>
              <a:ext uri="{FF2B5EF4-FFF2-40B4-BE49-F238E27FC236}">
                <a16:creationId xmlns:a16="http://schemas.microsoft.com/office/drawing/2014/main" id="{3DD9B006-5464-40CC-9C98-CBAF457B027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7331" y="1241606"/>
            <a:ext cx="9126070" cy="4329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902745573"/>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a:extLst>
              <a:ext uri="{FF2B5EF4-FFF2-40B4-BE49-F238E27FC236}">
                <a16:creationId xmlns:a16="http://schemas.microsoft.com/office/drawing/2014/main" id="{36A3CDFF-0BF9-4A92-B23C-5BAC675B7751}"/>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custDataLst>
      <p:tags r:id="rId1"/>
    </p:custDataLst>
    <p:extLst>
      <p:ext uri="{BB962C8B-B14F-4D97-AF65-F5344CB8AC3E}">
        <p14:creationId xmlns:p14="http://schemas.microsoft.com/office/powerpoint/2010/main" val="384023814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2731773"/>
          </a:xfrm>
          <a:prstGeom prst="rect">
            <a:avLst/>
          </a:prstGeom>
          <a:noFill/>
        </p:spPr>
        <p:txBody>
          <a:bodyPr wrap="square" rtlCol="0">
            <a:spAutoFit/>
          </a:bodyPr>
          <a:lstStyle/>
          <a:p>
            <a:pPr algn="r" rtl="1">
              <a:lnSpc>
                <a:spcPct val="107000"/>
              </a:lnSpc>
              <a:spcAft>
                <a:spcPts val="500"/>
              </a:spcAft>
            </a:pPr>
            <a:r>
              <a:rPr lang="ar-EG" b="1" dirty="0">
                <a:solidFill>
                  <a:srgbClr val="FF0000"/>
                </a:solidFill>
                <a:latin typeface="Calibri" panose="020F0502020204030204" pitchFamily="34" charset="0"/>
                <a:ea typeface="Calibri" panose="020F0502020204030204" pitchFamily="34" charset="0"/>
              </a:rPr>
              <a:t>المحور الأول: الأسباب الرئيسية لارتكاب الجرائم السيبرانية:</a:t>
            </a:r>
          </a:p>
          <a:p>
            <a:pPr algn="r" rtl="1">
              <a:lnSpc>
                <a:spcPct val="107000"/>
              </a:lnSpc>
              <a:spcAft>
                <a:spcPts val="500"/>
              </a:spcAft>
            </a:pPr>
            <a:endParaRPr lang="en-US" dirty="0">
              <a:latin typeface="Times New Roman" panose="02020603050405020304" pitchFamily="18" charset="0"/>
              <a:ea typeface="Times New Roman" panose="02020603050405020304" pitchFamily="18" charset="0"/>
            </a:endParaRPr>
          </a:p>
          <a:p>
            <a:pPr algn="r" rtl="1"/>
            <a:r>
              <a:rPr lang="ar-IQ" b="1" dirty="0">
                <a:solidFill>
                  <a:srgbClr val="44546A"/>
                </a:solidFill>
                <a:latin typeface="Times New Roman" panose="02020603050405020304" pitchFamily="18" charset="0"/>
                <a:ea typeface="Calibri" panose="020F0502020204030204" pitchFamily="34" charset="0"/>
              </a:rPr>
              <a:t>أولا : أسباب الجريمة السيبرانية على المستوى الفردي:</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الفرصة.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النشاط الروتيني.</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النفسية.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العقائدية والسياسية والعنصرية.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الشخصية.</a:t>
            </a:r>
            <a:endParaRPr lang="en-US" dirty="0">
              <a:latin typeface="Times New Roman" panose="02020603050405020304" pitchFamily="18" charset="0"/>
              <a:ea typeface="Times New Roman" panose="02020603050405020304" pitchFamily="18" charset="0"/>
            </a:endParaRPr>
          </a:p>
        </p:txBody>
      </p:sp>
      <p:pic>
        <p:nvPicPr>
          <p:cNvPr id="1026" name="Picture 2" descr="Searching GIFs - Get the best gif on GIFER">
            <a:extLst>
              <a:ext uri="{FF2B5EF4-FFF2-40B4-BE49-F238E27FC236}">
                <a16:creationId xmlns:a16="http://schemas.microsoft.com/office/drawing/2014/main" id="{080E5B72-D70B-43E3-B153-B332121AA4C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7641" y="2932916"/>
            <a:ext cx="3068662" cy="25941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A264BF40-1600-4836-9D34-C00EC20B4E4C}"/>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custDataLst>
      <p:tags r:id="rId1"/>
    </p:custDataLst>
    <p:extLst>
      <p:ext uri="{BB962C8B-B14F-4D97-AF65-F5344CB8AC3E}">
        <p14:creationId xmlns:p14="http://schemas.microsoft.com/office/powerpoint/2010/main" val="124697675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68273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91920" y="1317812"/>
            <a:ext cx="9603906" cy="4715435"/>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32619" y="147292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32505" y="2231825"/>
            <a:ext cx="6807040" cy="3652282"/>
          </a:xfrm>
          <a:prstGeom prst="rect">
            <a:avLst/>
          </a:prstGeom>
          <a:noFill/>
        </p:spPr>
        <p:txBody>
          <a:bodyPr wrap="square" rtlCol="0">
            <a:spAutoFit/>
          </a:bodyPr>
          <a:lstStyle/>
          <a:p>
            <a:pPr algn="r" rtl="1"/>
            <a:r>
              <a:rPr lang="ar-IQ" b="1" dirty="0">
                <a:solidFill>
                  <a:srgbClr val="FF0000"/>
                </a:solidFill>
                <a:ea typeface="Calibri" panose="020F0502020204030204" pitchFamily="34" charset="0"/>
              </a:rPr>
              <a:t>ثانيا: أسباب الجريمة السيبرانية على المستوى المجتمعي:</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التحضر.</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البطالة.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الضغوط العامة.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ea typeface="Calibri" panose="020F0502020204030204" pitchFamily="34" charset="0"/>
              </a:rPr>
              <a:t>البحث عن الثراء السريع.</a:t>
            </a:r>
            <a:endParaRPr lang="en-US"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ea typeface="Calibri" panose="020F0502020204030204" pitchFamily="34" charset="0"/>
              </a:rPr>
              <a:t>ضعف إنفاذ القانون وتطبيقه في الجريمة السيبرانية : </a:t>
            </a:r>
            <a:endParaRPr lang="en-US" b="1" dirty="0">
              <a:ea typeface="Times New Roman" panose="02020603050405020304" pitchFamily="18" charset="0"/>
            </a:endParaRPr>
          </a:p>
          <a:p>
            <a:pPr algn="r" rtl="1"/>
            <a:r>
              <a:rPr lang="ar-IQ" b="1" dirty="0">
                <a:solidFill>
                  <a:srgbClr val="FF0000"/>
                </a:solidFill>
                <a:ea typeface="Calibri" panose="020F0502020204030204" pitchFamily="34" charset="0"/>
              </a:rPr>
              <a:t>ثالثا: أسباب الجريمة السيبرانية على المستوى الكوني:</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التحول للمجتمع الرقمي.</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العولمة.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إنكشاف البنية التحتية المعلوماتية الكونية.  </a:t>
            </a:r>
            <a:endParaRPr lang="en-US" b="1" dirty="0">
              <a:ea typeface="Times New Roman" panose="02020603050405020304" pitchFamily="18" charset="0"/>
            </a:endParaRPr>
          </a:p>
          <a:p>
            <a:pPr algn="r" rtl="1"/>
            <a:r>
              <a:rPr lang="ar-IQ" b="1" dirty="0">
                <a:solidFill>
                  <a:srgbClr val="FF0000"/>
                </a:solidFill>
                <a:ea typeface="Calibri" panose="020F0502020204030204" pitchFamily="34" charset="0"/>
              </a:rPr>
              <a:t>رابعا: أسباب تتعلق بخصائص وسمات الجريمة ال</a:t>
            </a:r>
            <a:r>
              <a:rPr lang="ar-EG" b="1" dirty="0">
                <a:solidFill>
                  <a:srgbClr val="FF0000"/>
                </a:solidFill>
                <a:ea typeface="Calibri" panose="020F0502020204030204" pitchFamily="34" charset="0"/>
              </a:rPr>
              <a:t>سيبرانية:</a:t>
            </a:r>
            <a:endParaRPr lang="en-US" b="1" dirty="0">
              <a:solidFill>
                <a:srgbClr val="FF0000"/>
              </a:solidFill>
              <a:ea typeface="Times New Roman" panose="02020603050405020304" pitchFamily="18" charset="0"/>
            </a:endParaRPr>
          </a:p>
        </p:txBody>
      </p:sp>
      <p:pic>
        <p:nvPicPr>
          <p:cNvPr id="10" name="Picture 2" descr="Searching GIFs - Get the best gif on GIFER">
            <a:extLst>
              <a:ext uri="{FF2B5EF4-FFF2-40B4-BE49-F238E27FC236}">
                <a16:creationId xmlns:a16="http://schemas.microsoft.com/office/drawing/2014/main" id="{381695C6-822C-422C-9BE6-8F4760D182D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76276" y="2518247"/>
            <a:ext cx="3068662" cy="3079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ACBBD07B-D022-401B-8E8D-6102D08B60A4}"/>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custDataLst>
      <p:tags r:id="rId1"/>
    </p:custDataLst>
    <p:extLst>
      <p:ext uri="{BB962C8B-B14F-4D97-AF65-F5344CB8AC3E}">
        <p14:creationId xmlns:p14="http://schemas.microsoft.com/office/powerpoint/2010/main" val="370907139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99247"/>
            <a:ext cx="4128422" cy="540571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952843"/>
            <a:ext cx="9563266" cy="4952309"/>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4739759"/>
          </a:xfrm>
          <a:prstGeom prst="rect">
            <a:avLst/>
          </a:prstGeom>
          <a:noFill/>
        </p:spPr>
        <p:txBody>
          <a:bodyPr wrap="square" rtlCol="0">
            <a:spAutoFit/>
          </a:bodyPr>
          <a:lstStyle/>
          <a:p>
            <a:pPr algn="r" rtl="1"/>
            <a:r>
              <a:rPr lang="ar-IQ" b="1" dirty="0">
                <a:solidFill>
                  <a:srgbClr val="FF0000"/>
                </a:solidFill>
                <a:latin typeface="Times New Roman" panose="02020603050405020304" pitchFamily="18" charset="0"/>
                <a:ea typeface="Calibri" panose="020F0502020204030204" pitchFamily="34" charset="0"/>
              </a:rPr>
              <a:t>المحور الثاني : خصائص وسمات الجرائم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سرعة التنفيذ.</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القيمة والديمومة.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سرعة التطور في إرتكاب الجريمة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التنفيذ عن بعد.</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خفاء الجريمة.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إحجام المجني عليهم عن الإبلاغ.</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جاذبية الجريمة السيبرانية والشغف بها.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جرائم ناعمة.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غياب المفهوم العام.</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صعوبة إثباتها.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التلوث الثقافي.</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المؤثرات الخارجية.</a:t>
            </a:r>
            <a:r>
              <a:rPr lang="ar-EG" dirty="0">
                <a:latin typeface="Times New Roman" panose="02020603050405020304" pitchFamily="18" charset="0"/>
                <a:ea typeface="Calibri" panose="020F0502020204030204" pitchFamily="34" charset="0"/>
              </a:rPr>
              <a:t>                    </a:t>
            </a:r>
            <a:r>
              <a:rPr lang="ar-EG" b="1" dirty="0">
                <a:latin typeface="Times New Roman" panose="02020603050405020304" pitchFamily="18" charset="0"/>
                <a:ea typeface="Calibri" panose="020F0502020204030204" pitchFamily="34" charset="0"/>
              </a:rPr>
              <a:t>13</a:t>
            </a:r>
            <a:r>
              <a:rPr lang="ar-EG" dirty="0">
                <a:latin typeface="Times New Roman" panose="02020603050405020304" pitchFamily="18" charset="0"/>
                <a:ea typeface="Calibri" panose="020F0502020204030204" pitchFamily="34" charset="0"/>
              </a:rPr>
              <a:t>.  </a:t>
            </a:r>
            <a:r>
              <a:rPr lang="ar-IQ" b="1" dirty="0">
                <a:latin typeface="Times New Roman" panose="02020603050405020304" pitchFamily="18" charset="0"/>
                <a:ea typeface="Calibri" panose="020F0502020204030204" pitchFamily="34" charset="0"/>
              </a:rPr>
              <a:t>التعاون والتواطؤ للإضرار بالغير.</a:t>
            </a:r>
            <a:r>
              <a:rPr lang="en-US" b="1" dirty="0">
                <a:latin typeface="Times New Roman" panose="02020603050405020304" pitchFamily="18" charset="0"/>
                <a:ea typeface="Calibri" panose="020F0502020204030204" pitchFamily="34" charset="0"/>
              </a:rPr>
              <a:t>  </a:t>
            </a:r>
            <a:r>
              <a:rPr lang="ar-EG" b="1" dirty="0">
                <a:latin typeface="Times New Roman" panose="02020603050405020304" pitchFamily="18" charset="0"/>
                <a:ea typeface="Calibri" panose="020F0502020204030204" pitchFamily="34" charset="0"/>
              </a:rPr>
              <a:t> </a:t>
            </a:r>
          </a:p>
          <a:p>
            <a:pPr marR="0" lvl="0" algn="just" rtl="1">
              <a:spcBef>
                <a:spcPts val="0"/>
              </a:spcBef>
              <a:spcAft>
                <a:spcPts val="500"/>
              </a:spcAft>
            </a:pPr>
            <a:r>
              <a:rPr lang="ar-EG" b="1" dirty="0">
                <a:latin typeface="Times New Roman" panose="02020603050405020304" pitchFamily="18" charset="0"/>
                <a:ea typeface="Calibri" panose="020F0502020204030204" pitchFamily="34" charset="0"/>
              </a:rPr>
              <a:t>14. </a:t>
            </a:r>
            <a:r>
              <a:rPr lang="ar-IQ" b="1" dirty="0">
                <a:solidFill>
                  <a:prstClr val="black"/>
                </a:solidFill>
                <a:latin typeface="Times New Roman" panose="02020603050405020304" pitchFamily="18" charset="0"/>
                <a:ea typeface="Calibri" panose="020F0502020204030204" pitchFamily="34" charset="0"/>
              </a:rPr>
              <a:t>أسباب خاصة بالمنشأة.</a:t>
            </a:r>
            <a:r>
              <a:rPr lang="ar-EG" b="1" dirty="0">
                <a:solidFill>
                  <a:prstClr val="black"/>
                </a:solidFill>
                <a:latin typeface="Times New Roman" panose="02020603050405020304" pitchFamily="18" charset="0"/>
                <a:ea typeface="Calibri" panose="020F0502020204030204" pitchFamily="34" charset="0"/>
              </a:rPr>
              <a:t>               15. عالمية الجرائم السيبرانية.</a:t>
            </a:r>
            <a:endParaRPr lang="en-US" dirty="0">
              <a:solidFill>
                <a:prstClr val="black"/>
              </a:solidFill>
              <a:latin typeface="Times New Roman" panose="02020603050405020304" pitchFamily="18" charset="0"/>
              <a:ea typeface="Times New Roman" panose="02020603050405020304" pitchFamily="18" charset="0"/>
            </a:endParaRPr>
          </a:p>
        </p:txBody>
      </p:sp>
      <p:pic>
        <p:nvPicPr>
          <p:cNvPr id="7" name="Picture 2" descr="Cybercrime GIFs - Get the best gif on GIFER">
            <a:extLst>
              <a:ext uri="{FF2B5EF4-FFF2-40B4-BE49-F238E27FC236}">
                <a16:creationId xmlns:a16="http://schemas.microsoft.com/office/drawing/2014/main" id="{C18A4A87-61A1-4F58-A075-EAE2A81575D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392" y="1452282"/>
            <a:ext cx="3020213" cy="3503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DFE75CA4-1BDE-48A7-AE11-1C90C933BAB2}"/>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custDataLst>
      <p:tags r:id="rId1"/>
    </p:custDataLst>
    <p:extLst>
      <p:ext uri="{BB962C8B-B14F-4D97-AF65-F5344CB8AC3E}">
        <p14:creationId xmlns:p14="http://schemas.microsoft.com/office/powerpoint/2010/main" val="232116736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4" descr="Edna se recarga | Technology wallpaper, Background ppt, Glitch gif">
            <a:extLst>
              <a:ext uri="{FF2B5EF4-FFF2-40B4-BE49-F238E27FC236}">
                <a16:creationId xmlns:a16="http://schemas.microsoft.com/office/drawing/2014/main" id="{ADB3D06E-1DFD-4104-B4D3-FE5E379D537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7331" y="1371600"/>
            <a:ext cx="9126070" cy="4199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73506" y="3039034"/>
            <a:ext cx="7377954" cy="1037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000" b="1" dirty="0">
                <a:solidFill>
                  <a:srgbClr val="FF0000"/>
                </a:solidFill>
                <a:latin typeface="Times New Roman" panose="02020603050405020304" pitchFamily="18" charset="0"/>
                <a:ea typeface="Calibri" panose="020F0502020204030204" pitchFamily="34" charset="0"/>
              </a:rPr>
              <a:t>الأسباب الرئيسية لإرتكاب الجريمة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42B0A1C2-602D-4310-9B57-866B040A0361}"/>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custDataLst>
      <p:tags r:id="rId1"/>
    </p:custDataLst>
    <p:extLst>
      <p:ext uri="{BB962C8B-B14F-4D97-AF65-F5344CB8AC3E}">
        <p14:creationId xmlns:p14="http://schemas.microsoft.com/office/powerpoint/2010/main" val="29667656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Transform Your IT Strategy: The Eye-Opening Insights from Hackers | by  Pinjari Rehan | Medium">
            <a:extLst>
              <a:ext uri="{FF2B5EF4-FFF2-40B4-BE49-F238E27FC236}">
                <a16:creationId xmlns:a16="http://schemas.microsoft.com/office/drawing/2014/main" id="{200C8ED4-7198-467B-BADE-5B81134895F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99882" y="3503252"/>
            <a:ext cx="2236395" cy="6696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1</a:t>
            </a:r>
            <a:r>
              <a:rPr lang="ar-EG" sz="3200" b="1" dirty="0">
                <a:solidFill>
                  <a:schemeClr val="tx1"/>
                </a:solidFill>
                <a:latin typeface="Cascadia Code" panose="020B0609020000020004" pitchFamily="49" charset="0"/>
                <a:ea typeface="Cascadia Code" panose="020B0609020000020004" pitchFamily="49" charset="0"/>
              </a:rPr>
              <a:t>. الفرصة: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3145867" y="1954305"/>
            <a:ext cx="4661648" cy="97258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r>
              <a:rPr lang="ar-EG" sz="2400" b="1" dirty="0">
                <a:solidFill>
                  <a:srgbClr val="FF0000"/>
                </a:solidFill>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5889F3EA-435C-4C6B-9313-96D1E3FBE73F}"/>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187600934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Transform Your IT Strategy: The Eye-Opening Insights from Hackers | by  Pinjari Rehan | Medium">
            <a:extLst>
              <a:ext uri="{FF2B5EF4-FFF2-40B4-BE49-F238E27FC236}">
                <a16:creationId xmlns:a16="http://schemas.microsoft.com/office/drawing/2014/main" id="{8F87680D-3FD1-4E32-A521-F029E657C58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47326" y="4575055"/>
            <a:ext cx="3711388" cy="8157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2</a:t>
            </a:r>
            <a:r>
              <a:rPr lang="ar-EG" sz="3200" b="1" dirty="0">
                <a:solidFill>
                  <a:prstClr val="black"/>
                </a:solidFill>
                <a:latin typeface="Cascadia Code" panose="020B0609020000020004" pitchFamily="49" charset="0"/>
                <a:ea typeface="Cascadia Code" panose="020B0609020000020004" pitchFamily="49" charset="0"/>
              </a:rPr>
              <a:t>. النشاط الروتيني</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1227682" y="1963271"/>
            <a:ext cx="4630184" cy="132366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FEFEA29-1807-4FF4-BA57-D02394A606D0}"/>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3096183104"/>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2214253B-0EBE-4A10-B080-D707D7F9A7E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46094" y="4438928"/>
            <a:ext cx="3977341" cy="61716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rPr>
              <a:t>3. الدوافع النفسية</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2980107" y="1702562"/>
            <a:ext cx="4827408" cy="114615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52D0013A-0A22-4233-9F11-82A20F2EA121}"/>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78361923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4" descr="Edna se recarga | Technology wallpaper, Background ppt, Glitch gif">
            <a:extLst>
              <a:ext uri="{FF2B5EF4-FFF2-40B4-BE49-F238E27FC236}">
                <a16:creationId xmlns:a16="http://schemas.microsoft.com/office/drawing/2014/main" id="{98611936-C596-4B11-9AB5-264362EA4CE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39905" y="1368808"/>
            <a:ext cx="10067365" cy="4329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79" y="2259106"/>
            <a:ext cx="8820473" cy="269203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solidFill>
                  <a:schemeClr val="tx1"/>
                </a:solidFill>
                <a:latin typeface="Calibri" panose="020F0502020204030204" pitchFamily="34" charset="0"/>
                <a:ea typeface="Calibri" panose="020F0502020204030204" pitchFamily="34" charset="0"/>
              </a:rPr>
              <a:t>       </a:t>
            </a:r>
            <a:r>
              <a:rPr lang="ar-IQ" sz="2400" dirty="0">
                <a:solidFill>
                  <a:schemeClr val="tx1"/>
                </a:solidFill>
                <a:latin typeface="Alexandria Medium" pitchFamily="2" charset="-78"/>
                <a:ea typeface="Calibri" panose="020F0502020204030204" pitchFamily="34" charset="0"/>
                <a:cs typeface="Alexandria Medium" pitchFamily="2" charset="-78"/>
              </a:rPr>
              <a:t>ومن ناحية أخري تنطلق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دراسة ضبط الذات المنخفض</a:t>
            </a:r>
            <a:r>
              <a:rPr lang="ar-IQ" sz="2400" dirty="0">
                <a:solidFill>
                  <a:schemeClr val="tx1"/>
                </a:solidFill>
                <a:latin typeface="Alexandria Medium" pitchFamily="2" charset="-78"/>
                <a:ea typeface="Calibri" panose="020F0502020204030204" pitchFamily="34" charset="0"/>
                <a:cs typeface="Alexandria Medium" pitchFamily="2" charset="-78"/>
              </a:rPr>
              <a:t> من النظرية العامة في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السلوك الطائش</a:t>
            </a:r>
            <a:r>
              <a:rPr lang="ar-IQ" sz="2400" dirty="0">
                <a:solidFill>
                  <a:schemeClr val="tx1"/>
                </a:solidFill>
                <a:latin typeface="Alexandria Medium" pitchFamily="2" charset="-78"/>
                <a:ea typeface="Calibri" panose="020F0502020204030204" pitchFamily="34" charset="0"/>
                <a:cs typeface="Alexandria Medium" pitchFamily="2" charset="-78"/>
              </a:rPr>
              <a:t> وتؤكد هذه النظرية أن احتمالية انخراط الأفراد في فعل إجرامي تحدث بسبب وجود الفرصة مع توفر سمة شخصية من سمات الضبط الذاتي المنخفض وقد عرف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السلوك الطائش بأنّه: كل فعل يقوم على القوّة والخداع لتحقيق الرغبات الذاتية.</a:t>
            </a:r>
            <a:r>
              <a:rPr lang="ar-IQ" sz="2400" dirty="0">
                <a:solidFill>
                  <a:schemeClr val="tx1"/>
                </a:solidFill>
                <a:latin typeface="Alexandria Medium" pitchFamily="2" charset="-78"/>
                <a:ea typeface="Calibri" panose="020F0502020204030204" pitchFamily="34" charset="0"/>
                <a:cs typeface="Alexandria Medium" pitchFamily="2" charset="-78"/>
              </a:rPr>
              <a:t> </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
        <p:nvSpPr>
          <p:cNvPr id="2" name="Slide Number Placeholder 1">
            <a:extLst>
              <a:ext uri="{FF2B5EF4-FFF2-40B4-BE49-F238E27FC236}">
                <a16:creationId xmlns:a16="http://schemas.microsoft.com/office/drawing/2014/main" id="{F68F5432-A806-4E26-8C5E-457CEF7ECC39}"/>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65563379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B66DC664-8F77-4EE2-90B8-972DEE91236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02659" y="4501949"/>
            <a:ext cx="3843992" cy="10180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rPr>
              <a:t>4</a:t>
            </a:r>
            <a:r>
              <a:rPr lang="ar-EG" sz="2800" b="1" dirty="0">
                <a:solidFill>
                  <a:prstClr val="black"/>
                </a:solidFill>
                <a:latin typeface="Cascadia Code" panose="020B0609020000020004" pitchFamily="49" charset="0"/>
                <a:ea typeface="Cascadia Code" panose="020B0609020000020004" pitchFamily="49" charset="0"/>
              </a:rPr>
              <a:t>. الدوافع العقائدية والسياسية والعنصرية</a:t>
            </a: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3017506" y="1652248"/>
            <a:ext cx="4731784" cy="128554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 أسباب الجريمة علي المستوي الفردي:</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04D25AC0-B327-46BD-A746-0E72BD2C1DDD}"/>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381221571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FCBDA018-6FAF-4DC0-9616-495990EB958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02499" y="3262122"/>
            <a:ext cx="3143623" cy="69530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scadia Code" panose="020B0609020000020004" pitchFamily="49" charset="0"/>
                <a:ea typeface="Cascadia Code" panose="020B0609020000020004" pitchFamily="49" charset="0"/>
              </a:rPr>
              <a:t>5. الدوافع الشخصية:</a:t>
            </a:r>
            <a:endParaRPr kumimoji="0" lang="ar-EG" sz="24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3531297" y="1689161"/>
            <a:ext cx="4043082" cy="121141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CC646BFF-E0DD-4830-8828-717304651FB7}"/>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138592421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Transform Your IT Strategy: The Eye-Opening Insights from Hackers | by  Pinjari Rehan | Medium">
            <a:extLst>
              <a:ext uri="{FF2B5EF4-FFF2-40B4-BE49-F238E27FC236}">
                <a16:creationId xmlns:a16="http://schemas.microsoft.com/office/drawing/2014/main" id="{093F8F47-1AFE-461B-9CD0-5B4EB8A1896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5"/>
            <a:ext cx="10004612" cy="41685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3882105"/>
            <a:ext cx="8820473" cy="133574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kumimoji="0" lang="en-US" sz="32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mn-cs"/>
              </a:rPr>
              <a:t> </a:t>
            </a:r>
            <a:r>
              <a:rPr lang="en-US" sz="3200" dirty="0">
                <a:solidFill>
                  <a:schemeClr val="tx1"/>
                </a:solidFill>
                <a:latin typeface="Calibri" panose="020F0502020204030204" pitchFamily="34" charset="0"/>
                <a:ea typeface="Calibri" panose="020F0502020204030204" pitchFamily="34" charset="0"/>
              </a:rPr>
              <a:t> </a:t>
            </a:r>
            <a:r>
              <a:rPr lang="ar-IQ" sz="2400" dirty="0">
                <a:solidFill>
                  <a:schemeClr val="tx1"/>
                </a:solidFill>
                <a:highlight>
                  <a:srgbClr val="FFFF00"/>
                </a:highlight>
                <a:latin typeface="Calibri" panose="020F0502020204030204" pitchFamily="34" charset="0"/>
                <a:ea typeface="Calibri" panose="020F0502020204030204" pitchFamily="34" charset="0"/>
              </a:rPr>
              <a:t>ونلاحظ أن الفعل الواحد قد يعكس دوافع متعددة خاصة ما إذا اشترك فيه أكثر من شخص </a:t>
            </a:r>
            <a:r>
              <a:rPr lang="ar-IQ" sz="2400" dirty="0">
                <a:solidFill>
                  <a:schemeClr val="tx1"/>
                </a:solidFill>
                <a:latin typeface="Calibri" panose="020F0502020204030204" pitchFamily="34" charset="0"/>
                <a:ea typeface="Calibri" panose="020F0502020204030204" pitchFamily="34" charset="0"/>
              </a:rPr>
              <a:t>انطلق كل منهم من دوافع خاصة تختلف عن غيره. </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2C5E6DFE-3DD7-4F16-B52C-5FDCD27557F5}"/>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35318019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Observation Mission Stresses Key Elements of Ola Bini's Case for Upholding  Digital Rights | Electronic Frontier Foundation">
            <a:extLst>
              <a:ext uri="{FF2B5EF4-FFF2-40B4-BE49-F238E27FC236}">
                <a16:creationId xmlns:a16="http://schemas.microsoft.com/office/drawing/2014/main" id="{52C56FB4-C878-4A86-BBCF-6119E59F68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525218" y="4007122"/>
            <a:ext cx="5214743" cy="262349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التحضر.</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البطالة.</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الضغوط العامة.</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البحث عن الثراء السريع.</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ضعف إنفاذ القانون وتطبيقه في الجريمة السيبرانية :</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7667048" y="997023"/>
            <a:ext cx="3885190" cy="127888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ثانيا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الجريمة السيبرانية علي المستوي المجتمعي:</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2FEA403-D584-4E63-AB54-1EC89491BDCD}"/>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3492497501"/>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91881366-F77F-4126-B40F-B9FD28FC34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550894" y="4395529"/>
            <a:ext cx="2079812" cy="86957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ctr" defTabSz="914400" rtl="1" eaLnBrk="1" fontAlgn="auto" latinLnBrk="0" hangingPunct="1">
              <a:lnSpc>
                <a:spcPct val="100000"/>
              </a:lnSpc>
              <a:spcBef>
                <a:spcPts val="0"/>
              </a:spcBef>
              <a:spcAft>
                <a:spcPts val="500"/>
              </a:spcAft>
              <a:buClrTx/>
              <a:buSzTx/>
              <a:buFont typeface="+mj-lt"/>
              <a:buAutoNum type="arabicPeriod"/>
              <a:tabLst/>
              <a:defRPr/>
            </a:pPr>
            <a:r>
              <a:rPr kumimoji="0" lang="ar-IQ"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التحضر</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41093" y="1146745"/>
            <a:ext cx="6341697" cy="9950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923D1D6-02E8-4D66-AB57-EC88325401CC}"/>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549589363"/>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Observation Mission Stresses Key Elements of Ola Bini's Case for Upholding  Digital Rights | Electronic Frontier Foundation">
            <a:extLst>
              <a:ext uri="{FF2B5EF4-FFF2-40B4-BE49-F238E27FC236}">
                <a16:creationId xmlns:a16="http://schemas.microsoft.com/office/drawing/2014/main" id="{B215E6FD-ECE7-4F56-80C1-3BE19C3C89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281953" y="4794039"/>
            <a:ext cx="2617694" cy="6364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2. </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البطالة</a:t>
            </a: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a:t>
            </a:r>
            <a:endPar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69858" y="1126222"/>
            <a:ext cx="6163148" cy="10219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A5B7CCB5-D027-45B8-A9A2-28B1DC5B05FC}"/>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07653433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60DE2C90-7F74-48B9-B287-109C910824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733077" y="4132730"/>
            <a:ext cx="3935505" cy="8786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dirty="0">
                <a:solidFill>
                  <a:prstClr val="black"/>
                </a:solidFill>
                <a:latin typeface="Times New Roman" panose="02020603050405020304" pitchFamily="18" charset="0"/>
                <a:ea typeface="Times New Roman" panose="02020603050405020304" pitchFamily="18" charset="0"/>
              </a:rPr>
              <a:t>3. الضغوط العامة</a:t>
            </a: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74819" y="1126222"/>
            <a:ext cx="6121100" cy="10977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609A3C6F-4062-4603-99FA-2F3635F7A527}"/>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57057737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D540F4E4-2F7F-4A8C-9FD3-19DD711707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269251" y="4500128"/>
            <a:ext cx="5154706" cy="91455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4</a:t>
            </a:r>
            <a:r>
              <a:rPr lang="ar-EG" sz="3200" b="1" dirty="0">
                <a:solidFill>
                  <a:prstClr val="black"/>
                </a:solidFill>
                <a:latin typeface="Times New Roman" panose="02020603050405020304" pitchFamily="18" charset="0"/>
                <a:ea typeface="Times New Roman" panose="02020603050405020304" pitchFamily="18" charset="0"/>
              </a:rPr>
              <a:t>. البحث عن الثراء السريع</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42322" y="1122700"/>
            <a:ext cx="6056620" cy="114044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09FB595-E3A8-4FE5-8E9F-3413246A5044}"/>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3869658169"/>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81EE9EBF-9619-4F03-9CF8-F5B8AB283C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Oval 12">
            <a:extLst>
              <a:ext uri="{FF2B5EF4-FFF2-40B4-BE49-F238E27FC236}">
                <a16:creationId xmlns:a16="http://schemas.microsoft.com/office/drawing/2014/main" id="{27376E63-A78A-BD8F-1A56-52837C863F12}"/>
              </a:ext>
            </a:extLst>
          </p:cNvPr>
          <p:cNvSpPr/>
          <p:nvPr/>
        </p:nvSpPr>
        <p:spPr>
          <a:xfrm>
            <a:off x="4384486" y="1014954"/>
            <a:ext cx="7584141" cy="129189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8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89530" y="4825603"/>
            <a:ext cx="8086164" cy="582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5. ضعف إنفاذ القانون وتطبيقه في الجريمة السيبرانية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E4F369A7-33A7-4812-B287-434761079DF3}"/>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59296824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122" name="Picture 2" descr="Most hackers need 5 hours or less to break into enterprise environments |  CSO Online">
            <a:extLst>
              <a:ext uri="{FF2B5EF4-FFF2-40B4-BE49-F238E27FC236}">
                <a16:creationId xmlns:a16="http://schemas.microsoft.com/office/drawing/2014/main" id="{C4F671D3-4608-4E60-A49A-052D405766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323375" y="3711603"/>
            <a:ext cx="3647874" cy="16697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التحول للمجتمع الرقمي.</a:t>
            </a:r>
            <a:endParaRPr lang="en-US" sz="20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العولمة.</a:t>
            </a:r>
            <a:endParaRPr lang="en-US" sz="20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إنكشاف البنية التحتية</a:t>
            </a:r>
            <a:r>
              <a:rPr lang="en-US" sz="2000" b="1" dirty="0">
                <a:solidFill>
                  <a:schemeClr val="tx1"/>
                </a:solidFill>
                <a:latin typeface="Times New Roman" panose="02020603050405020304" pitchFamily="18" charset="0"/>
                <a:ea typeface="Calibri" panose="020F0502020204030204" pitchFamily="34" charset="0"/>
              </a:rPr>
              <a:t> </a:t>
            </a:r>
            <a:r>
              <a:rPr lang="ar-IQ" sz="2000" b="1" dirty="0">
                <a:solidFill>
                  <a:schemeClr val="tx1"/>
                </a:solidFill>
                <a:latin typeface="Times New Roman" panose="02020603050405020304" pitchFamily="18" charset="0"/>
                <a:ea typeface="Calibri" panose="020F0502020204030204" pitchFamily="34" charset="0"/>
              </a:rPr>
              <a:t>المعلوماتية الكونية. </a:t>
            </a:r>
            <a:endParaRPr lang="en-US" sz="20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82856" y="1048239"/>
            <a:ext cx="6013063" cy="109917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7E051E64-8FEF-4C6F-AFAF-CE92CA4AC767}"/>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126604625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93DC85FC-05D2-459D-ABA1-5AA998C67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357975" y="4724400"/>
            <a:ext cx="4128423" cy="5533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التحول للمجتمع الرقمي</a:t>
            </a:r>
            <a:r>
              <a:rPr lang="ar-EG" sz="2400" b="1" dirty="0">
                <a:solidFill>
                  <a:prstClr val="black"/>
                </a:solidFill>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81990" y="1146745"/>
            <a:ext cx="6113929" cy="100518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8F275D89-C31A-49BE-8D69-93BF768BE4CD}"/>
              </a:ext>
            </a:extLst>
          </p:cNvPr>
          <p:cNvSpPr>
            <a:spLocks noGrp="1"/>
          </p:cNvSpPr>
          <p:nvPr>
            <p:ph type="sldNum" sz="quarter" idx="12"/>
          </p:nvPr>
        </p:nvSpPr>
        <p:spPr/>
        <p:txBody>
          <a:bodyPr/>
          <a:lstStyle/>
          <a:p>
            <a:fld id="{F7542ADD-394E-41F3-B704-951748884AEE}" type="slidenum">
              <a:rPr lang="en-US" smtClean="0"/>
              <a:t>23</a:t>
            </a:fld>
            <a:endParaRPr lang="en-US" dirty="0"/>
          </a:p>
        </p:txBody>
      </p:sp>
    </p:spTree>
    <p:extLst>
      <p:ext uri="{BB962C8B-B14F-4D97-AF65-F5344CB8AC3E}">
        <p14:creationId xmlns:p14="http://schemas.microsoft.com/office/powerpoint/2010/main" val="3105572847"/>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0D2A11CD-833B-43DF-9CD6-F7E7A59C6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9141" y="4603031"/>
            <a:ext cx="2590800" cy="6878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lang="ar-EG" sz="2400" b="1" dirty="0">
                <a:solidFill>
                  <a:prstClr val="black"/>
                </a:solidFill>
                <a:latin typeface="Times New Roman" panose="02020603050405020304" pitchFamily="18" charset="0"/>
                <a:ea typeface="Calibri" panose="020F0502020204030204" pitchFamily="34" charset="0"/>
              </a:rPr>
              <a:t>2. العولمة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50291" y="1126222"/>
            <a:ext cx="6185646" cy="96370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AFE4B54F-26AA-4403-B730-90F637A0805E}"/>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348262303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008612"/>
            <a:ext cx="4128422" cy="489654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69569"/>
            <a:ext cx="10259463" cy="434168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9" name="Picture 2" descr="Most hackers need 5 hours or less to break into enterprise environments |  CSO Online">
            <a:extLst>
              <a:ext uri="{FF2B5EF4-FFF2-40B4-BE49-F238E27FC236}">
                <a16:creationId xmlns:a16="http://schemas.microsoft.com/office/drawing/2014/main" id="{70D0B613-9CDE-4AC3-B00C-099EE6869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449606" y="4762460"/>
            <a:ext cx="6656579" cy="54084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3. إنكشاف البنية التحتية المعلوماتية الكونية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113796" y="1175670"/>
            <a:ext cx="6822141" cy="91987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4" name="Slide Number Placeholder 3">
            <a:extLst>
              <a:ext uri="{FF2B5EF4-FFF2-40B4-BE49-F238E27FC236}">
                <a16:creationId xmlns:a16="http://schemas.microsoft.com/office/drawing/2014/main" id="{6E30E997-034C-4450-A847-E1BBF9555BC5}"/>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9060775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866597A8-4821-4231-B6A0-FDDB71E23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048869" y="2958300"/>
            <a:ext cx="4948517" cy="26662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3. إنكشاف البنية التحتية المعلوماتية الكونية: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     </a:t>
            </a:r>
            <a:r>
              <a:rPr lang="ar-EG" sz="2000" b="1" dirty="0">
                <a:solidFill>
                  <a:schemeClr val="accent1">
                    <a:lumMod val="75000"/>
                  </a:schemeClr>
                </a:solidFill>
                <a:latin typeface="Times New Roman" panose="02020603050405020304" pitchFamily="18" charset="0"/>
                <a:ea typeface="Calibri" panose="020F0502020204030204" pitchFamily="34" charset="0"/>
              </a:rPr>
              <a:t>أ. قطاع الإتصالات والمعلومات:</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rPr>
              <a:t>     ب. قطاع التوزيع المادي (الفيزيقي):</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chemeClr val="accent1">
                    <a:lumMod val="75000"/>
                  </a:schemeClr>
                </a:solidFill>
                <a:latin typeface="Times New Roman" panose="02020603050405020304" pitchFamily="18" charset="0"/>
                <a:ea typeface="Calibri" panose="020F0502020204030204" pitchFamily="34" charset="0"/>
              </a:rPr>
              <a:t>     ت . قطاع الطاقة: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chemeClr val="accent1">
                    <a:lumMod val="75000"/>
                  </a:schemeClr>
                </a:solidFill>
                <a:latin typeface="Times New Roman" panose="02020603050405020304" pitchFamily="18" charset="0"/>
                <a:ea typeface="Calibri" panose="020F0502020204030204" pitchFamily="34" charset="0"/>
              </a:rPr>
              <a:t>     ث . قطاع المال والبنوك:    </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rPr>
              <a:t>     ج. قطاع الخدمات الإنسانية الحيوية:</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6505108" y="1146745"/>
            <a:ext cx="5047130" cy="115284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ثالثا: أسباب الجريمة السيبرانية علي المستوي الكوني:</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36A45DD1-1CD6-43B0-913E-E8AB95EC1405}"/>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2659826607"/>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4CC688A9-F3A9-4344-810A-1736FE256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272987" y="4509645"/>
            <a:ext cx="9663953" cy="90543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b="1" dirty="0">
                <a:solidFill>
                  <a:schemeClr val="tx1"/>
                </a:solidFill>
                <a:highlight>
                  <a:srgbClr val="FFFF00"/>
                </a:highlight>
                <a:latin typeface="Times New Roman" panose="02020603050405020304" pitchFamily="18" charset="0"/>
                <a:ea typeface="Calibri" panose="020F0502020204030204" pitchFamily="34" charset="0"/>
              </a:rPr>
              <a:t>من الصعب ربط التهديدات الإلكترونية بمكان أو زمان ، أو جماعة</a:t>
            </a:r>
            <a:r>
              <a:rPr lang="ar-IQ" sz="2000" b="1" dirty="0">
                <a:solidFill>
                  <a:schemeClr val="tx1"/>
                </a:solidFill>
                <a:latin typeface="Times New Roman" panose="02020603050405020304" pitchFamily="18" charset="0"/>
                <a:ea typeface="Calibri" panose="020F0502020204030204" pitchFamily="34" charset="0"/>
              </a:rPr>
              <a:t>، فقد تصدر من هاو أو من طفل</a:t>
            </a:r>
            <a:r>
              <a:rPr lang="ar-EG" sz="2000" b="1" dirty="0">
                <a:solidFill>
                  <a:schemeClr val="tx1"/>
                </a:solidFill>
                <a:latin typeface="Times New Roman" panose="02020603050405020304" pitchFamily="18" charset="0"/>
                <a:ea typeface="Calibri" panose="020F0502020204030204" pitchFamily="34" charset="0"/>
              </a:rPr>
              <a:t> </a:t>
            </a:r>
            <a:r>
              <a:rPr lang="ar-IQ" sz="2000" b="1" dirty="0">
                <a:solidFill>
                  <a:schemeClr val="tx1"/>
                </a:solidFill>
                <a:latin typeface="Times New Roman" panose="02020603050405020304" pitchFamily="18" charset="0"/>
                <a:ea typeface="Calibri" panose="020F0502020204030204" pitchFamily="34" charset="0"/>
              </a:rPr>
              <a:t>أو محترف، أو جماعة إرهابية، أو جماعة تنافسية، أو استخبارات أجنبية . </a:t>
            </a:r>
            <a:endParaRPr lang="en-US" sz="2000" b="1" dirty="0">
              <a:solidFill>
                <a:schemeClr val="tx1"/>
              </a:solidFill>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B5B19E47-DB9C-4F84-93FB-56D47D513E83}"/>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4215101551"/>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187875"/>
            <a:ext cx="4128422" cy="471727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528517"/>
            <a:ext cx="10259463" cy="418273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0A2FFFE2-11CF-4DCE-A21C-33094C66E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658471"/>
            <a:ext cx="9950823" cy="3879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4414001"/>
            <a:ext cx="8498540" cy="96919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tx1"/>
                </a:solidFill>
                <a:ea typeface="Calibri" panose="020F0502020204030204" pitchFamily="34" charset="0"/>
              </a:rPr>
              <a:t>       </a:t>
            </a:r>
            <a:r>
              <a:rPr lang="ar-IQ" sz="2000" b="1" dirty="0">
                <a:solidFill>
                  <a:schemeClr val="tx1"/>
                </a:solidFill>
                <a:ea typeface="Calibri" panose="020F0502020204030204" pitchFamily="34" charset="0"/>
              </a:rPr>
              <a:t>فخطورة الإرهاب الإلكتروني </a:t>
            </a:r>
            <a:r>
              <a:rPr lang="ar-IQ" sz="2000" b="1" dirty="0">
                <a:solidFill>
                  <a:schemeClr val="tx1"/>
                </a:solidFill>
                <a:highlight>
                  <a:srgbClr val="FFFF00"/>
                </a:highlight>
                <a:ea typeface="Calibri" panose="020F0502020204030204" pitchFamily="34" charset="0"/>
              </a:rPr>
              <a:t>تزداد في الدول المتقدمة </a:t>
            </a:r>
            <a:r>
              <a:rPr lang="ar-IQ" sz="2000" b="1" dirty="0">
                <a:solidFill>
                  <a:schemeClr val="tx1"/>
                </a:solidFill>
                <a:ea typeface="Calibri" panose="020F0502020204030204" pitchFamily="34" charset="0"/>
              </a:rPr>
              <a:t>التي تضار بنيتها التحتية بالحواسيب الآلية والشبكات المعلوماتية مما يجعلها هدفا سهل المنال.</a:t>
            </a:r>
            <a:endParaRPr lang="en-US" sz="2000" b="1" dirty="0">
              <a:solidFill>
                <a:schemeClr val="tx1"/>
              </a:solidFill>
              <a:ea typeface="Times New Roman" panose="02020603050405020304" pitchFamily="18" charset="0"/>
            </a:endParaRPr>
          </a:p>
        </p:txBody>
      </p:sp>
      <p:sp>
        <p:nvSpPr>
          <p:cNvPr id="3" name="Slide Number Placeholder 2">
            <a:extLst>
              <a:ext uri="{FF2B5EF4-FFF2-40B4-BE49-F238E27FC236}">
                <a16:creationId xmlns:a16="http://schemas.microsoft.com/office/drawing/2014/main" id="{6C7CD5C9-D82A-44AA-BC8F-3FBFA5A8742E}"/>
              </a:ext>
            </a:extLst>
          </p:cNvPr>
          <p:cNvSpPr>
            <a:spLocks noGrp="1"/>
          </p:cNvSpPr>
          <p:nvPr>
            <p:ph type="sldNum" sz="quarter" idx="12"/>
          </p:nvPr>
        </p:nvSpPr>
        <p:spPr/>
        <p:txBody>
          <a:bodyPr/>
          <a:lstStyle/>
          <a:p>
            <a:fld id="{F7542ADD-394E-41F3-B704-951748884AEE}" type="slidenum">
              <a:rPr lang="en-US" smtClean="0"/>
              <a:t>28</a:t>
            </a:fld>
            <a:endParaRPr lang="en-US" dirty="0"/>
          </a:p>
        </p:txBody>
      </p:sp>
    </p:spTree>
    <p:extLst>
      <p:ext uri="{BB962C8B-B14F-4D97-AF65-F5344CB8AC3E}">
        <p14:creationId xmlns:p14="http://schemas.microsoft.com/office/powerpoint/2010/main" val="1863333163"/>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1257BA7C-5CA8-473A-9AE9-D8C83A990B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25388"/>
            <a:ext cx="9950823" cy="41124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Oval 13">
            <a:extLst>
              <a:ext uri="{FF2B5EF4-FFF2-40B4-BE49-F238E27FC236}">
                <a16:creationId xmlns:a16="http://schemas.microsoft.com/office/drawing/2014/main" id="{489F9069-D1A2-418C-9014-51994BBF17FB}"/>
              </a:ext>
            </a:extLst>
          </p:cNvPr>
          <p:cNvSpPr/>
          <p:nvPr/>
        </p:nvSpPr>
        <p:spPr>
          <a:xfrm>
            <a:off x="2422929" y="1007037"/>
            <a:ext cx="6920754" cy="108289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Calibri" panose="020F0502020204030204"/>
                <a:ea typeface="Calibri" panose="020F0502020204030204" pitchFamily="34" charset="0"/>
              </a:rPr>
              <a:t>رابعا </a:t>
            </a: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a:t>
            </a:r>
            <a:r>
              <a:rPr lang="ar-EG" sz="2800" b="1" dirty="0">
                <a:solidFill>
                  <a:srgbClr val="FF0000"/>
                </a:solidFill>
                <a:latin typeface="Calibri" panose="020F0502020204030204"/>
                <a:ea typeface="Calibri" panose="020F0502020204030204" pitchFamily="34" charset="0"/>
              </a:rPr>
              <a:t>تتعلق بخصائص وسمات الجرائم السيبرانية</a:t>
            </a: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800" b="1" i="0" u="none" strike="noStrike" kern="1200" cap="none" spc="0" normalizeH="0" baseline="0" noProof="0" dirty="0">
              <a:ln>
                <a:noFill/>
              </a:ln>
              <a:solidFill>
                <a:srgbClr val="FF0000"/>
              </a:solidFill>
              <a:effectLst/>
              <a:uLnTx/>
              <a:uFillTx/>
              <a:latin typeface="Calibri"/>
              <a:ea typeface="+mn-ea"/>
            </a:endParaRPr>
          </a:p>
        </p:txBody>
      </p:sp>
      <p:sp>
        <p:nvSpPr>
          <p:cNvPr id="4" name="Slide Number Placeholder 3">
            <a:extLst>
              <a:ext uri="{FF2B5EF4-FFF2-40B4-BE49-F238E27FC236}">
                <a16:creationId xmlns:a16="http://schemas.microsoft.com/office/drawing/2014/main" id="{91FC7F8F-4F79-49E4-98F2-A76996EC811A}"/>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2255829461"/>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959929" y="2677105"/>
            <a:ext cx="4839671" cy="150378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800" b="1" dirty="0">
                <a:solidFill>
                  <a:srgbClr val="FF0000"/>
                </a:solidFill>
                <a:latin typeface="Times New Roman" panose="02020603050405020304" pitchFamily="18" charset="0"/>
                <a:ea typeface="Calibri" panose="020F0502020204030204" pitchFamily="34" charset="0"/>
              </a:rPr>
              <a:t>خصائص وسمات الجرائم السيبرانية</a:t>
            </a:r>
            <a:endParaRPr kumimoji="0" lang="ar-EG" sz="28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endParaRPr>
          </a:p>
        </p:txBody>
      </p:sp>
      <p:pic>
        <p:nvPicPr>
          <p:cNvPr id="3074" name="Picture 2" descr="Gif hacker im in (340 gratis afbeeldingen)">
            <a:extLst>
              <a:ext uri="{FF2B5EF4-FFF2-40B4-BE49-F238E27FC236}">
                <a16:creationId xmlns:a16="http://schemas.microsoft.com/office/drawing/2014/main" id="{04C47911-FE57-4A6D-BFB6-40CAF70C7B1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43207" y="1938476"/>
            <a:ext cx="4348843" cy="2887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F3B57BC-5C31-4A9E-813D-2F593CCCD89C}"/>
              </a:ext>
            </a:extLst>
          </p:cNvPr>
          <p:cNvSpPr>
            <a:spLocks noGrp="1"/>
          </p:cNvSpPr>
          <p:nvPr>
            <p:ph type="sldNum" sz="quarter" idx="12"/>
          </p:nvPr>
        </p:nvSpPr>
        <p:spPr/>
        <p:txBody>
          <a:bodyPr/>
          <a:lstStyle/>
          <a:p>
            <a:fld id="{F7542ADD-394E-41F3-B704-951748884AEE}" type="slidenum">
              <a:rPr lang="en-US" smtClean="0"/>
              <a:t>30</a:t>
            </a:fld>
            <a:endParaRPr lang="en-US" dirty="0"/>
          </a:p>
        </p:txBody>
      </p:sp>
    </p:spTree>
    <p:custDataLst>
      <p:tags r:id="rId1"/>
    </p:custDataLst>
    <p:extLst>
      <p:ext uri="{BB962C8B-B14F-4D97-AF65-F5344CB8AC3E}">
        <p14:creationId xmlns:p14="http://schemas.microsoft.com/office/powerpoint/2010/main" val="284488228"/>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5450" y="1100508"/>
            <a:ext cx="9563266" cy="5117729"/>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5542543"/>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IQ"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 : خصائص وسمات الجرائم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سرعة التنفيذ.</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القيمة والديمومة.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سرعة التطور في إرتكاب الجريمة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التنفيذ عن بعد.</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خفاء الجريمة.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إحجام المجني عليهم عن الإبلاغ.</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جاذبية الجريمة السيبرانية والشغف بها.</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جرائم ناعمة.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غياب المفهوم العام.</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صعوبة إثباتها.</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التلوث الثقافي.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المؤثرات الخارجية.</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13</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التعاون والتواطؤ للإضرار بالغير.</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14.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أسباب خاصة بالمنشأة.</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15. عالمية الجرائم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11" name="Picture 2" descr="Gif hacker im in (340 gratis afbeeldingen)">
            <a:extLst>
              <a:ext uri="{FF2B5EF4-FFF2-40B4-BE49-F238E27FC236}">
                <a16:creationId xmlns:a16="http://schemas.microsoft.com/office/drawing/2014/main" id="{1F39C71A-101B-44B1-9719-171E1E5935B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3284" y="2523604"/>
            <a:ext cx="4348843" cy="2887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9264724B-D814-4F3D-B99E-4981CB10D22F}"/>
              </a:ext>
            </a:extLst>
          </p:cNvPr>
          <p:cNvSpPr>
            <a:spLocks noGrp="1"/>
          </p:cNvSpPr>
          <p:nvPr>
            <p:ph type="sldNum" sz="quarter" idx="12"/>
          </p:nvPr>
        </p:nvSpPr>
        <p:spPr/>
        <p:txBody>
          <a:bodyPr/>
          <a:lstStyle/>
          <a:p>
            <a:fld id="{F7542ADD-394E-41F3-B704-951748884AEE}" type="slidenum">
              <a:rPr lang="en-US" smtClean="0"/>
              <a:t>31</a:t>
            </a:fld>
            <a:endParaRPr lang="en-US" dirty="0"/>
          </a:p>
        </p:txBody>
      </p:sp>
    </p:spTree>
    <p:custDataLst>
      <p:tags r:id="rId1"/>
    </p:custDataLst>
    <p:extLst>
      <p:ext uri="{BB962C8B-B14F-4D97-AF65-F5344CB8AC3E}">
        <p14:creationId xmlns:p14="http://schemas.microsoft.com/office/powerpoint/2010/main" val="1546289507"/>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4267200"/>
            <a:ext cx="3397623" cy="8633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1. سرعة التنفيذ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4107758" y="1765745"/>
            <a:ext cx="6991727" cy="135076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B4EF578-BFE1-4229-9714-FF7606FB795C}"/>
              </a:ext>
            </a:extLst>
          </p:cNvPr>
          <p:cNvSpPr>
            <a:spLocks noGrp="1"/>
          </p:cNvSpPr>
          <p:nvPr>
            <p:ph type="sldNum" sz="quarter" idx="12"/>
          </p:nvPr>
        </p:nvSpPr>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2129156340"/>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48808" y="4338917"/>
            <a:ext cx="3989294" cy="59795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2. القيمة والديمومة</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p:txBody>
      </p:sp>
      <p:sp>
        <p:nvSpPr>
          <p:cNvPr id="13" name="Oval 12">
            <a:extLst>
              <a:ext uri="{FF2B5EF4-FFF2-40B4-BE49-F238E27FC236}">
                <a16:creationId xmlns:a16="http://schemas.microsoft.com/office/drawing/2014/main" id="{B6BFE337-1D94-4B0D-A7A8-1EC87A84ABFF}"/>
              </a:ext>
            </a:extLst>
          </p:cNvPr>
          <p:cNvSpPr/>
          <p:nvPr/>
        </p:nvSpPr>
        <p:spPr>
          <a:xfrm>
            <a:off x="4107758" y="1765745"/>
            <a:ext cx="6991727" cy="135076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5468FF4-BF30-4EAC-8FE6-BF6875BFB7C5}"/>
              </a:ext>
            </a:extLst>
          </p:cNvPr>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4257448985"/>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765" y="1699416"/>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75013" y="4625787"/>
            <a:ext cx="6347012" cy="80414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Alexandria Medium" pitchFamily="2" charset="-78"/>
                <a:ea typeface="Calibri" panose="020F0502020204030204" pitchFamily="34" charset="0"/>
              </a:rPr>
              <a:t>3. سرعة التطور في إرتكاب الجريمة السيبرانية:</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3742285" y="1882588"/>
            <a:ext cx="7188950" cy="115353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FB88416-8D31-4A6F-97A2-3FEEA0BC3094}"/>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746944160"/>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86009" y="4159624"/>
            <a:ext cx="3389404" cy="64278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Alexandria Medium" pitchFamily="2" charset="-78"/>
                <a:ea typeface="Calibri" panose="020F0502020204030204" pitchFamily="34" charset="0"/>
                <a:cs typeface="Alexandria Medium" pitchFamily="2" charset="-78"/>
              </a:rPr>
              <a:t>4. التنفيذ عن بعد</a:t>
            </a:r>
            <a:r>
              <a:rPr kumimoji="0" lang="ar-EG" sz="28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a:t>
            </a:r>
          </a:p>
        </p:txBody>
      </p:sp>
      <p:sp>
        <p:nvSpPr>
          <p:cNvPr id="13" name="Oval 12">
            <a:extLst>
              <a:ext uri="{FF2B5EF4-FFF2-40B4-BE49-F238E27FC236}">
                <a16:creationId xmlns:a16="http://schemas.microsoft.com/office/drawing/2014/main" id="{F0EDA90D-57C6-4BCB-B98D-6E771D4BD72C}"/>
              </a:ext>
            </a:extLst>
          </p:cNvPr>
          <p:cNvSpPr/>
          <p:nvPr/>
        </p:nvSpPr>
        <p:spPr>
          <a:xfrm>
            <a:off x="3990038" y="1878271"/>
            <a:ext cx="6991727" cy="94698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36670B43-F1B6-4000-9E24-F22E28E01777}"/>
              </a:ext>
            </a:extLst>
          </p:cNvPr>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236233579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715435"/>
            <a:ext cx="3389404" cy="7145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5. خفاء الجريمة:</a:t>
            </a:r>
          </a:p>
        </p:txBody>
      </p:sp>
      <p:sp>
        <p:nvSpPr>
          <p:cNvPr id="13" name="Oval 12">
            <a:extLst>
              <a:ext uri="{FF2B5EF4-FFF2-40B4-BE49-F238E27FC236}">
                <a16:creationId xmlns:a16="http://schemas.microsoft.com/office/drawing/2014/main" id="{595F3599-4476-4F9E-9872-5C35BC65623F}"/>
              </a:ext>
            </a:extLst>
          </p:cNvPr>
          <p:cNvSpPr/>
          <p:nvPr/>
        </p:nvSpPr>
        <p:spPr>
          <a:xfrm>
            <a:off x="3990038" y="1878271"/>
            <a:ext cx="6991727" cy="94698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40BD49CA-4884-4BD3-B74A-3E97A8512ABA}"/>
              </a:ext>
            </a:extLst>
          </p:cNvPr>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301358677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017059" y="4823011"/>
            <a:ext cx="5071724" cy="6069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6. إحجام المجني عليهم عن الإبلاغ</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596026" y="1855694"/>
            <a:ext cx="7161621" cy="115353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03A3B0C0-0E97-401B-B2AA-1D62663DBBCE}"/>
              </a:ext>
            </a:extLst>
          </p:cNvPr>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2869849347"/>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622612"/>
            <a:ext cx="9663953" cy="38458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082372" y="4554069"/>
            <a:ext cx="5719483" cy="59795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7. جاذبية الجريمة السيبرانية والشغف بها</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1D5C9A58-77DC-4F89-9D9A-2E3F616413E8}"/>
              </a:ext>
            </a:extLst>
          </p:cNvPr>
          <p:cNvSpPr>
            <a:spLocks noGrp="1"/>
          </p:cNvSpPr>
          <p:nvPr>
            <p:ph type="sldNum" sz="quarter" idx="12"/>
          </p:nvPr>
        </p:nvSpPr>
        <p:spPr/>
        <p:txBody>
          <a:bodyPr/>
          <a:lstStyle/>
          <a:p>
            <a:fld id="{F7542ADD-394E-41F3-B704-951748884AEE}" type="slidenum">
              <a:rPr lang="en-US" smtClean="0"/>
              <a:t>38</a:t>
            </a:fld>
            <a:endParaRPr lang="en-US" dirty="0"/>
          </a:p>
        </p:txBody>
      </p:sp>
    </p:spTree>
    <p:extLst>
      <p:ext uri="{BB962C8B-B14F-4D97-AF65-F5344CB8AC3E}">
        <p14:creationId xmlns:p14="http://schemas.microsoft.com/office/powerpoint/2010/main" val="245013728"/>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279" y="1738229"/>
            <a:ext cx="10013487" cy="40699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52282" y="3182471"/>
            <a:ext cx="9421906" cy="159338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chemeClr val="tx1"/>
                </a:solidFill>
                <a:latin typeface="Times New Roman" panose="02020603050405020304" pitchFamily="18" charset="0"/>
                <a:ea typeface="Calibri" panose="020F0502020204030204" pitchFamily="34" charset="0"/>
              </a:rPr>
              <a:t>     </a:t>
            </a:r>
            <a:r>
              <a:rPr lang="ar-IQ" sz="2400" dirty="0">
                <a:solidFill>
                  <a:schemeClr val="tx1"/>
                </a:solidFill>
                <a:latin typeface="Times New Roman" panose="02020603050405020304" pitchFamily="18" charset="0"/>
                <a:ea typeface="Calibri" panose="020F0502020204030204" pitchFamily="34" charset="0"/>
              </a:rPr>
              <a:t>والبعض يرتكب تلك الجرائم بدافع </a:t>
            </a:r>
            <a:r>
              <a:rPr lang="ar-IQ" sz="2400" dirty="0">
                <a:solidFill>
                  <a:schemeClr val="tx1"/>
                </a:solidFill>
                <a:highlight>
                  <a:srgbClr val="FFFF00"/>
                </a:highlight>
                <a:latin typeface="Times New Roman" panose="02020603050405020304" pitchFamily="18" charset="0"/>
                <a:ea typeface="Calibri" panose="020F0502020204030204" pitchFamily="34" charset="0"/>
              </a:rPr>
              <a:t>المزاح والدعابة</a:t>
            </a:r>
            <a:r>
              <a:rPr lang="ar-IQ" sz="2400" dirty="0">
                <a:solidFill>
                  <a:schemeClr val="tx1"/>
                </a:solidFill>
                <a:latin typeface="Times New Roman" panose="02020603050405020304" pitchFamily="18" charset="0"/>
                <a:ea typeface="Calibri" panose="020F0502020204030204" pitchFamily="34" charset="0"/>
              </a:rPr>
              <a:t>، فيقوم الشخص بتصرفات وإن كان لا يقصد من ورائها إحداث جرائم، وإنما بغرض المزاح فقط ولكن هذه التصرفات قد ترقي إلي مستوي الجريمة وذلك إن كان هناك قانون يجرم مثل هذا الفعل.</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8C0E22F5-16A9-44DD-A37E-957EC0CD99FF}"/>
              </a:ext>
            </a:extLst>
          </p:cNvPr>
          <p:cNvSpPr>
            <a:spLocks noGrp="1"/>
          </p:cNvSpPr>
          <p:nvPr>
            <p:ph type="sldNum" sz="quarter" idx="12"/>
          </p:nvPr>
        </p:nvSpPr>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185935577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3" y="4392705"/>
            <a:ext cx="2995701" cy="7731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8. جرائم ناعمة</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3" name="Oval 12">
            <a:extLst>
              <a:ext uri="{FF2B5EF4-FFF2-40B4-BE49-F238E27FC236}">
                <a16:creationId xmlns:a16="http://schemas.microsoft.com/office/drawing/2014/main" id="{93B9EA40-1FB9-4D3C-BD16-572D5378BA9A}"/>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CD6F8611-94FD-44F7-9A04-95F2D47F4ADE}"/>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3516583112"/>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86753" y="4267200"/>
            <a:ext cx="3657600" cy="71717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9. غياب المفهوم العام:</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E7C94B40-417F-44ED-9247-AB6096A095E1}"/>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2B2ED3F-F82D-486B-8935-976DCF5CA235}"/>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175714498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11623" y="2913529"/>
            <a:ext cx="6254263" cy="27555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prstClr val="black"/>
                </a:solidFill>
                <a:latin typeface="Alexandria Medium" pitchFamily="2" charset="-78"/>
                <a:ea typeface="Calibri" panose="020F0502020204030204" pitchFamily="34" charset="0"/>
                <a:cs typeface="Alexandria Medium" pitchFamily="2" charset="-78"/>
              </a:rPr>
              <a:t>10. صعوبة إثباتها</a:t>
            </a:r>
            <a:r>
              <a:rPr kumimoji="0" lang="ar-EG"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أ. سرعة غياب الدليل المرئي.</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schemeClr val="accent2">
                    <a:lumMod val="75000"/>
                  </a:schemeClr>
                </a:solidFill>
                <a:effectLst/>
                <a:uLnTx/>
                <a:uFillTx/>
                <a:latin typeface="Alexandria Medium" pitchFamily="2" charset="-78"/>
                <a:ea typeface="Calibri" panose="020F0502020204030204" pitchFamily="34" charset="0"/>
                <a:cs typeface="Alexandria Medium" pitchFamily="2" charset="-78"/>
              </a:rPr>
              <a:t>ب. إنعدام الأثار التقليدية للجريمة.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ج. تشتيت جهود التحري فيها.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د. إعاقة الوصول للدليل الرقمي بوسائل الحماية الفنية.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ه. نقص الخبرة لدي الأجهزة الأمنية و الفضائية.</a:t>
            </a:r>
          </a:p>
        </p:txBody>
      </p:sp>
      <p:sp>
        <p:nvSpPr>
          <p:cNvPr id="13" name="Oval 12">
            <a:extLst>
              <a:ext uri="{FF2B5EF4-FFF2-40B4-BE49-F238E27FC236}">
                <a16:creationId xmlns:a16="http://schemas.microsoft.com/office/drawing/2014/main" id="{787A0680-8A3A-4396-BF27-86149B245259}"/>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FCA59A69-33FE-4121-9702-EF1C237065E2}"/>
              </a:ext>
            </a:extLst>
          </p:cNvPr>
          <p:cNvSpPr>
            <a:spLocks noGrp="1"/>
          </p:cNvSpPr>
          <p:nvPr>
            <p:ph type="sldNum" sz="quarter" idx="12"/>
          </p:nvPr>
        </p:nvSpPr>
        <p:spPr/>
        <p:txBody>
          <a:bodyPr/>
          <a:lstStyle/>
          <a:p>
            <a:fld id="{F7542ADD-394E-41F3-B704-951748884AEE}" type="slidenum">
              <a:rPr lang="en-US" smtClean="0"/>
              <a:t>42</a:t>
            </a:fld>
            <a:endParaRPr lang="en-US" dirty="0"/>
          </a:p>
        </p:txBody>
      </p:sp>
    </p:spTree>
    <p:extLst>
      <p:ext uri="{BB962C8B-B14F-4D97-AF65-F5344CB8AC3E}">
        <p14:creationId xmlns:p14="http://schemas.microsoft.com/office/powerpoint/2010/main" val="413189944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15036" y="4473388"/>
            <a:ext cx="3191435" cy="77004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rPr>
              <a:t>أ. سرعة غياب الدليل المرئي.</a:t>
            </a:r>
          </a:p>
        </p:txBody>
      </p:sp>
      <p:sp>
        <p:nvSpPr>
          <p:cNvPr id="13" name="Oval 12">
            <a:extLst>
              <a:ext uri="{FF2B5EF4-FFF2-40B4-BE49-F238E27FC236}">
                <a16:creationId xmlns:a16="http://schemas.microsoft.com/office/drawing/2014/main" id="{D5BDB376-BD82-40E5-94A4-A7D47ABDAA07}"/>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21EE0BAE-6B8E-4E61-9DAA-F68328420AEB}"/>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220516491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15036" y="4113875"/>
            <a:ext cx="4128422"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rgbClr val="ED7D31">
                    <a:lumMod val="75000"/>
                  </a:srgbClr>
                </a:solidFill>
                <a:latin typeface="Times New Roman" panose="02020603050405020304" pitchFamily="18" charset="0"/>
                <a:ea typeface="Calibri" panose="020F0502020204030204" pitchFamily="34" charset="0"/>
              </a:rPr>
              <a:t>ب. انعدام الآثار التقليدية للجريمة:</a:t>
            </a:r>
            <a:endParaRPr kumimoji="0" lang="ar-EG" sz="20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DA8B3A2A-9C91-4B00-AC69-9028173DD16C}"/>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9E5C880-13C5-473B-AA65-A035EB1C89C9}"/>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3005206083"/>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11623" y="4222632"/>
            <a:ext cx="3451412"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rgbClr val="ED7D31">
                    <a:lumMod val="75000"/>
                  </a:srgbClr>
                </a:solidFill>
                <a:latin typeface="Times New Roman" panose="02020603050405020304" pitchFamily="18" charset="0"/>
                <a:ea typeface="Calibri" panose="020F0502020204030204" pitchFamily="34" charset="0"/>
                <a:cs typeface="Calibri" panose="020F0502020204030204" pitchFamily="34" charset="0"/>
              </a:rPr>
              <a:t>ج. تشتيت جهود التحري فيها:</a:t>
            </a:r>
            <a:endPar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13" name="Oval 12">
            <a:extLst>
              <a:ext uri="{FF2B5EF4-FFF2-40B4-BE49-F238E27FC236}">
                <a16:creationId xmlns:a16="http://schemas.microsoft.com/office/drawing/2014/main" id="{FFD77277-A1F4-4C9F-A01C-00424E5235EB}"/>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B8ABCE0D-6459-4667-8908-45EEECA23BDD}"/>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3397848457"/>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073406" y="4473388"/>
            <a:ext cx="7102405" cy="98461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rgbClr val="ED7D31">
                    <a:lumMod val="75000"/>
                  </a:srgbClr>
                </a:solidFill>
                <a:latin typeface="Alexandria Medium" pitchFamily="2" charset="-78"/>
                <a:ea typeface="Calibri" panose="020F0502020204030204" pitchFamily="34" charset="0"/>
                <a:cs typeface="Alexandria Medium" pitchFamily="2" charset="-78"/>
              </a:rPr>
              <a:t>د. إعاقة الوصول إلي الدليل الرقمي بوسائل الحماية الفنية:</a:t>
            </a:r>
            <a:endParaRPr kumimoji="0" lang="ar-EG" sz="2000" b="1" i="0" u="none" strike="noStrike" kern="1200" cap="none" spc="0" normalizeH="0" baseline="0" noProof="0" dirty="0">
              <a:ln>
                <a:noFill/>
              </a:ln>
              <a:solidFill>
                <a:srgbClr val="ED7D31">
                  <a:lumMod val="75000"/>
                </a:srgbClr>
              </a:solidFill>
              <a:effectLst/>
              <a:uLnTx/>
              <a:uFillTx/>
              <a:latin typeface="Alexandria Medium" pitchFamily="2" charset="-78"/>
              <a:ea typeface="Calibri" panose="020F0502020204030204" pitchFamily="34" charset="0"/>
              <a:cs typeface="Alexandria Medium" pitchFamily="2" charset="-78"/>
            </a:endParaRPr>
          </a:p>
        </p:txBody>
      </p:sp>
      <p:sp>
        <p:nvSpPr>
          <p:cNvPr id="13" name="Oval 12">
            <a:extLst>
              <a:ext uri="{FF2B5EF4-FFF2-40B4-BE49-F238E27FC236}">
                <a16:creationId xmlns:a16="http://schemas.microsoft.com/office/drawing/2014/main" id="{07FB9FA3-0772-4F34-B191-D13EF7BCB342}"/>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C8119A83-C396-4938-A5D9-E8A9A85874D3}"/>
              </a:ext>
            </a:extLst>
          </p:cNvPr>
          <p:cNvSpPr>
            <a:spLocks noGrp="1"/>
          </p:cNvSpPr>
          <p:nvPr>
            <p:ph type="sldNum" sz="quarter" idx="12"/>
          </p:nvPr>
        </p:nvSpPr>
        <p:spPr/>
        <p:txBody>
          <a:bodyPr/>
          <a:lstStyle/>
          <a:p>
            <a:fld id="{F7542ADD-394E-41F3-B704-951748884AEE}" type="slidenum">
              <a:rPr lang="en-US" smtClean="0"/>
              <a:t>46</a:t>
            </a:fld>
            <a:endParaRPr lang="en-US" dirty="0"/>
          </a:p>
        </p:txBody>
      </p:sp>
    </p:spTree>
    <p:extLst>
      <p:ext uri="{BB962C8B-B14F-4D97-AF65-F5344CB8AC3E}">
        <p14:creationId xmlns:p14="http://schemas.microsoft.com/office/powerpoint/2010/main" val="2764715765"/>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6423" y="4481151"/>
            <a:ext cx="6042211"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rPr>
              <a:t>      ه. نقص الخبرة لدي الأجهزة الأمنية والقضائية:</a:t>
            </a:r>
          </a:p>
        </p:txBody>
      </p:sp>
      <p:sp>
        <p:nvSpPr>
          <p:cNvPr id="13" name="Oval 12">
            <a:extLst>
              <a:ext uri="{FF2B5EF4-FFF2-40B4-BE49-F238E27FC236}">
                <a16:creationId xmlns:a16="http://schemas.microsoft.com/office/drawing/2014/main" id="{B01D1EB4-1064-41C8-9840-ED211542B3A3}"/>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510F3A84-2E83-43C3-8BC8-5B337238AD0E}"/>
              </a:ext>
            </a:extLst>
          </p:cNvPr>
          <p:cNvSpPr>
            <a:spLocks noGrp="1"/>
          </p:cNvSpPr>
          <p:nvPr>
            <p:ph type="sldNum" sz="quarter" idx="12"/>
          </p:nvPr>
        </p:nvSpPr>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1850918664"/>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3692698" y="1966515"/>
            <a:ext cx="7082878" cy="11295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17811" y="4831976"/>
            <a:ext cx="2818893" cy="62428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11. التلوث الثقافي: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3D6495BB-6EB1-4B00-B06F-E013D62381C0}"/>
              </a:ext>
            </a:extLst>
          </p:cNvPr>
          <p:cNvSpPr>
            <a:spLocks noGrp="1"/>
          </p:cNvSpPr>
          <p:nvPr>
            <p:ph type="sldNum" sz="quarter" idx="12"/>
          </p:nvPr>
        </p:nvSpPr>
        <p:spPr/>
        <p:txBody>
          <a:bodyPr/>
          <a:lstStyle/>
          <a:p>
            <a:fld id="{F7542ADD-394E-41F3-B704-951748884AEE}" type="slidenum">
              <a:rPr lang="en-US" smtClean="0"/>
              <a:t>48</a:t>
            </a:fld>
            <a:endParaRPr lang="en-US" dirty="0"/>
          </a:p>
        </p:txBody>
      </p:sp>
    </p:spTree>
    <p:extLst>
      <p:ext uri="{BB962C8B-B14F-4D97-AF65-F5344CB8AC3E}">
        <p14:creationId xmlns:p14="http://schemas.microsoft.com/office/powerpoint/2010/main" val="805814502"/>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08846" y="4751294"/>
            <a:ext cx="3794369" cy="7049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12. المؤثرات الخارجية:</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94AA6761-AC3A-4617-B668-47DD74B69476}"/>
              </a:ext>
            </a:extLst>
          </p:cNvPr>
          <p:cNvSpPr/>
          <p:nvPr/>
        </p:nvSpPr>
        <p:spPr>
          <a:xfrm>
            <a:off x="3692698" y="1966515"/>
            <a:ext cx="7082878" cy="11295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8E99D9A6-7A58-49DB-8E75-423A1A91BF5B}"/>
              </a:ext>
            </a:extLst>
          </p:cNvPr>
          <p:cNvSpPr>
            <a:spLocks noGrp="1"/>
          </p:cNvSpPr>
          <p:nvPr>
            <p:ph type="sldNum" sz="quarter" idx="12"/>
          </p:nvPr>
        </p:nvSpPr>
        <p:spPr/>
        <p:txBody>
          <a:bodyPr/>
          <a:lstStyle/>
          <a:p>
            <a:fld id="{F7542ADD-394E-41F3-B704-951748884AEE}" type="slidenum">
              <a:rPr lang="en-US" smtClean="0"/>
              <a:t>49</a:t>
            </a:fld>
            <a:endParaRPr lang="en-US" dirty="0"/>
          </a:p>
        </p:txBody>
      </p:sp>
    </p:spTree>
    <p:extLst>
      <p:ext uri="{BB962C8B-B14F-4D97-AF65-F5344CB8AC3E}">
        <p14:creationId xmlns:p14="http://schemas.microsoft.com/office/powerpoint/2010/main" val="1107639099"/>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604682" y="4921624"/>
            <a:ext cx="4972581" cy="53463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13. التعاون والتواطؤ للإضرار بالغير</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3" name="Slide Number Placeholder 2">
            <a:extLst>
              <a:ext uri="{FF2B5EF4-FFF2-40B4-BE49-F238E27FC236}">
                <a16:creationId xmlns:a16="http://schemas.microsoft.com/office/drawing/2014/main" id="{A3F73367-1686-4465-A281-3C5DDB019852}"/>
              </a:ext>
            </a:extLst>
          </p:cNvPr>
          <p:cNvSpPr>
            <a:spLocks noGrp="1"/>
          </p:cNvSpPr>
          <p:nvPr>
            <p:ph type="sldNum" sz="quarter" idx="12"/>
          </p:nvPr>
        </p:nvSpPr>
        <p:spPr/>
        <p:txBody>
          <a:bodyPr/>
          <a:lstStyle/>
          <a:p>
            <a:fld id="{F7542ADD-394E-41F3-B704-951748884AEE}" type="slidenum">
              <a:rPr lang="en-US" smtClean="0"/>
              <a:t>50</a:t>
            </a:fld>
            <a:endParaRPr lang="en-US" dirty="0"/>
          </a:p>
        </p:txBody>
      </p:sp>
    </p:spTree>
    <p:extLst>
      <p:ext uri="{BB962C8B-B14F-4D97-AF65-F5344CB8AC3E}">
        <p14:creationId xmlns:p14="http://schemas.microsoft.com/office/powerpoint/2010/main" val="1070819772"/>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94328" y="5002306"/>
            <a:ext cx="3863799" cy="57378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Alexandria Medium" pitchFamily="2" charset="-78"/>
                <a:ea typeface="Calibri" panose="020F0502020204030204" pitchFamily="34" charset="0"/>
              </a:rPr>
              <a:t>14. أسباب خاصة بالمنشأة:</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endParaRPr>
          </a:p>
        </p:txBody>
      </p:sp>
      <p:sp>
        <p:nvSpPr>
          <p:cNvPr id="13" name="Oval 12">
            <a:extLst>
              <a:ext uri="{FF2B5EF4-FFF2-40B4-BE49-F238E27FC236}">
                <a16:creationId xmlns:a16="http://schemas.microsoft.com/office/drawing/2014/main" id="{B64E35CC-66E7-4CE6-A1D2-CD10610DE1E5}"/>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749FFDD-0B5B-4186-B2F9-B65D54379C02}"/>
              </a:ext>
            </a:extLst>
          </p:cNvPr>
          <p:cNvSpPr>
            <a:spLocks noGrp="1"/>
          </p:cNvSpPr>
          <p:nvPr>
            <p:ph type="sldNum" sz="quarter" idx="12"/>
          </p:nvPr>
        </p:nvSpPr>
        <p:spPr/>
        <p:txBody>
          <a:bodyPr/>
          <a:lstStyle/>
          <a:p>
            <a:fld id="{F7542ADD-394E-41F3-B704-951748884AEE}" type="slidenum">
              <a:rPr lang="en-US" smtClean="0"/>
              <a:t>51</a:t>
            </a:fld>
            <a:endParaRPr lang="en-US" dirty="0"/>
          </a:p>
        </p:txBody>
      </p:sp>
    </p:spTree>
    <p:extLst>
      <p:ext uri="{BB962C8B-B14F-4D97-AF65-F5344CB8AC3E}">
        <p14:creationId xmlns:p14="http://schemas.microsoft.com/office/powerpoint/2010/main" val="2155729062"/>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58470" y="4948517"/>
            <a:ext cx="4317213" cy="62756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15. عالمية الجريمة السيبرانية:</a:t>
            </a:r>
          </a:p>
        </p:txBody>
      </p:sp>
      <p:sp>
        <p:nvSpPr>
          <p:cNvPr id="13" name="Oval 12">
            <a:extLst>
              <a:ext uri="{FF2B5EF4-FFF2-40B4-BE49-F238E27FC236}">
                <a16:creationId xmlns:a16="http://schemas.microsoft.com/office/drawing/2014/main" id="{7E731D1B-9246-477E-8EAC-4A5A42DF293E}"/>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726569A7-3297-44BE-B966-A13C65655D6E}"/>
              </a:ext>
            </a:extLst>
          </p:cNvPr>
          <p:cNvSpPr>
            <a:spLocks noGrp="1"/>
          </p:cNvSpPr>
          <p:nvPr>
            <p:ph type="sldNum" sz="quarter" idx="12"/>
          </p:nvPr>
        </p:nvSpPr>
        <p:spPr/>
        <p:txBody>
          <a:bodyPr/>
          <a:lstStyle/>
          <a:p>
            <a:fld id="{F7542ADD-394E-41F3-B704-951748884AEE}" type="slidenum">
              <a:rPr lang="en-US" smtClean="0"/>
              <a:t>52</a:t>
            </a:fld>
            <a:endParaRPr lang="en-US" dirty="0"/>
          </a:p>
        </p:txBody>
      </p:sp>
    </p:spTree>
    <p:extLst>
      <p:ext uri="{BB962C8B-B14F-4D97-AF65-F5344CB8AC3E}">
        <p14:creationId xmlns:p14="http://schemas.microsoft.com/office/powerpoint/2010/main" val="80608778"/>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Viewing a GIF in Microsoft Teams allows hackers to Takeover Accounts –  Advanced Cybersecurity Experts">
            <a:extLst>
              <a:ext uri="{FF2B5EF4-FFF2-40B4-BE49-F238E27FC236}">
                <a16:creationId xmlns:a16="http://schemas.microsoft.com/office/drawing/2014/main" id="{6D78B2C5-3AEF-4D95-BBC3-4E4815EBA7E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635" y="1504421"/>
            <a:ext cx="8982636" cy="3892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885763" y="4258509"/>
            <a:ext cx="3836341" cy="115644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4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48BB6D3C-0C60-4F44-99B7-B0DFCEA2364D}"/>
              </a:ext>
            </a:extLst>
          </p:cNvPr>
          <p:cNvSpPr>
            <a:spLocks noGrp="1"/>
          </p:cNvSpPr>
          <p:nvPr>
            <p:ph type="sldNum" sz="quarter" idx="12"/>
          </p:nvPr>
        </p:nvSpPr>
        <p:spPr/>
        <p:txBody>
          <a:bodyPr/>
          <a:lstStyle/>
          <a:p>
            <a:fld id="{F7542ADD-394E-41F3-B704-951748884AEE}" type="slidenum">
              <a:rPr lang="en-US" smtClean="0"/>
              <a:t>53</a:t>
            </a:fld>
            <a:endParaRPr lang="en-US" dirty="0"/>
          </a:p>
        </p:txBody>
      </p:sp>
    </p:spTree>
    <p:custDataLst>
      <p:tags r:id="rId1"/>
    </p:custDataLst>
    <p:extLst>
      <p:ext uri="{BB962C8B-B14F-4D97-AF65-F5344CB8AC3E}">
        <p14:creationId xmlns:p14="http://schemas.microsoft.com/office/powerpoint/2010/main" val="1810932277"/>
      </p:ext>
    </p:extLst>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b="1" dirty="0">
                <a:solidFill>
                  <a:srgbClr val="FF0000"/>
                </a:solidFill>
                <a:ea typeface="Calibri" panose="020F0502020204030204" pitchFamily="34" charset="0"/>
              </a:rPr>
              <a:t>  </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Symbol" panose="05050102010706020507" pitchFamily="18" charset="2"/>
              <a:buChar char=""/>
            </a:pPr>
            <a:r>
              <a:rPr lang="ar-IQ" b="1" dirty="0">
                <a:solidFill>
                  <a:schemeClr val="accent1"/>
                </a:solidFill>
                <a:ea typeface="Calibri" panose="020F0502020204030204" pitchFamily="34" charset="0"/>
              </a:rPr>
              <a:t>الكتب: </a:t>
            </a:r>
            <a:endParaRPr lang="en-US" dirty="0">
              <a:solidFill>
                <a:schemeClr val="accent1"/>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highlight>
                  <a:srgbClr val="FFFF00"/>
                </a:highlight>
                <a:ea typeface="Calibri" panose="020F0502020204030204" pitchFamily="34" charset="0"/>
              </a:rPr>
              <a:t>د. أحمد خليفة الملط </a:t>
            </a:r>
            <a:r>
              <a:rPr lang="ar-IQ" dirty="0">
                <a:solidFill>
                  <a:schemeClr val="tx1"/>
                </a:solidFill>
                <a:ea typeface="Calibri" panose="020F0502020204030204" pitchFamily="34" charset="0"/>
              </a:rPr>
              <a:t>، الجرائم المعلوماتية، الطبعة الأولي، دار الفكر الجامعي / الأسكندرية، سنة 2005.   </a:t>
            </a:r>
            <a:endParaRPr lang="en-US" dirty="0">
              <a:solidFill>
                <a:schemeClr val="tx1"/>
              </a:solidFill>
              <a:ea typeface="Calibri" panose="020F0502020204030204" pitchFamily="34"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dirty="0">
                <a:solidFill>
                  <a:schemeClr val="tx1"/>
                </a:solidFill>
                <a:ea typeface="Calibri" panose="020F0502020204030204" pitchFamily="34" charset="0"/>
              </a:rPr>
              <a:t>د.  أيمن عبد الحفيظ: { الاتجاهات الفنية والأمنية لمواجهة جرائم المعلوماتية } – بدون دار نشر – الطبعة الأولي – سنة 2005 م .</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جميل عبد الباقي الصغير : { القانون الجنائي و التكنولوجيا الحديثة - الجرائم الناشئة عن استخدام الحاسب الآلي - الكتاب الأول - دار النهضة العربية - الطبعة الأولى - سنة ۲۰۱۲.</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highlight>
                  <a:srgbClr val="FFFF00"/>
                </a:highlight>
                <a:ea typeface="Calibri" panose="020F0502020204030204" pitchFamily="34" charset="0"/>
              </a:rPr>
              <a:t>د.  عبد الفتاح بيومي حجازي </a:t>
            </a:r>
            <a:r>
              <a:rPr lang="ar-IQ" dirty="0">
                <a:solidFill>
                  <a:schemeClr val="tx1"/>
                </a:solidFill>
                <a:ea typeface="Calibri" panose="020F0502020204030204" pitchFamily="34" charset="0"/>
              </a:rPr>
              <a:t>: { مبادئ الإجراءات الجنائية في جرائم الكمبيوتر والإنترنت } - دار الفكر الجامعي – الطبعة الأولى - سنة ٢٠٠٦ م .</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محمد علي العريان : [ الجرائم المعلوماتية ] – الدار الجامعية الجديدة للنشر الإلكتروني – الطبعة الأولي – سنة 2004م.</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kumimoji="0" lang="ar-EG" b="0" i="0" u="none" strike="noStrike" kern="1200" cap="none" spc="0" normalizeH="0" baseline="0" noProof="0" dirty="0">
              <a:ln>
                <a:noFill/>
              </a:ln>
              <a:solidFill>
                <a:schemeClr val="tx1"/>
              </a:solidFill>
              <a:effectLst/>
              <a:uLnTx/>
              <a:uFillTx/>
              <a:ea typeface="Times New Roman" panose="02020603050405020304" pitchFamily="18" charset="0"/>
            </a:endParaRPr>
          </a:p>
        </p:txBody>
      </p:sp>
      <p:sp>
        <p:nvSpPr>
          <p:cNvPr id="9" name="Rounded Rectangle 12">
            <a:extLst>
              <a:ext uri="{FF2B5EF4-FFF2-40B4-BE49-F238E27FC236}">
                <a16:creationId xmlns:a16="http://schemas.microsoft.com/office/drawing/2014/main" id="{DEC6E416-842E-4F2D-8F0A-6BC06FD9F3C8}"/>
              </a:ext>
            </a:extLst>
          </p:cNvPr>
          <p:cNvSpPr/>
          <p:nvPr/>
        </p:nvSpPr>
        <p:spPr>
          <a:xfrm>
            <a:off x="5020235" y="1425390"/>
            <a:ext cx="1783952" cy="51098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المراجع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FB2EFD24-2D14-41B3-AD1C-C373D9799DA2}"/>
              </a:ext>
            </a:extLst>
          </p:cNvPr>
          <p:cNvSpPr>
            <a:spLocks noGrp="1"/>
          </p:cNvSpPr>
          <p:nvPr>
            <p:ph type="sldNum" sz="quarter" idx="12"/>
          </p:nvPr>
        </p:nvSpPr>
        <p:spPr/>
        <p:txBody>
          <a:bodyPr/>
          <a:lstStyle/>
          <a:p>
            <a:fld id="{F7542ADD-394E-41F3-B704-951748884AEE}" type="slidenum">
              <a:rPr lang="en-US" smtClean="0"/>
              <a:t>54</a:t>
            </a:fld>
            <a:endParaRPr lang="en-US" dirty="0"/>
          </a:p>
        </p:txBody>
      </p:sp>
    </p:spTree>
    <p:extLst>
      <p:ext uri="{BB962C8B-B14F-4D97-AF65-F5344CB8AC3E}">
        <p14:creationId xmlns:p14="http://schemas.microsoft.com/office/powerpoint/2010/main" val="865592543"/>
      </p:ext>
    </p:extLst>
  </p:cSld>
  <p:clrMapOvr>
    <a:masterClrMapping/>
  </p:clrMapOvr>
  <p:transition spd="slow">
    <p:push dir="u"/>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000" b="1" dirty="0">
                <a:solidFill>
                  <a:schemeClr val="accent1"/>
                </a:solidFill>
                <a:ea typeface="Calibri" panose="020F0502020204030204" pitchFamily="34" charset="0"/>
              </a:rPr>
              <a:t>الرسائل:</a:t>
            </a:r>
            <a:endParaRPr lang="en-US" sz="2000" b="1" dirty="0">
              <a:solidFill>
                <a:schemeClr val="accent1"/>
              </a:solidFill>
              <a:ea typeface="Calibri" panose="020F0502020204030204" pitchFamily="34" charset="0"/>
            </a:endParaRPr>
          </a:p>
          <a:p>
            <a:pPr marR="0" lvl="0" algn="just" rtl="1">
              <a:lnSpc>
                <a:spcPct val="107000"/>
              </a:lnSpc>
              <a:spcBef>
                <a:spcPts val="0"/>
              </a:spcBef>
              <a:spcAft>
                <a:spcPts val="800"/>
              </a:spcAft>
              <a:buSzPts val="1400"/>
            </a:pPr>
            <a:r>
              <a:rPr lang="ar-EG" sz="2000" dirty="0">
                <a:solidFill>
                  <a:schemeClr val="tx1"/>
                </a:solidFill>
                <a:latin typeface="Calibri" panose="020F0502020204030204" pitchFamily="34" charset="0"/>
                <a:ea typeface="Calibri" panose="020F0502020204030204" pitchFamily="34" charset="0"/>
              </a:rPr>
              <a:t>1. </a:t>
            </a:r>
            <a:r>
              <a:rPr lang="ar-IQ" sz="2000" dirty="0">
                <a:solidFill>
                  <a:schemeClr val="tx1"/>
                </a:solidFill>
                <a:latin typeface="Calibri" panose="020F0502020204030204" pitchFamily="34" charset="0"/>
                <a:ea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000" dirty="0">
              <a:solidFill>
                <a:schemeClr val="tx1"/>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800"/>
              </a:spcAft>
              <a:buSzPts val="1400"/>
            </a:pPr>
            <a:r>
              <a:rPr lang="ar-EG" sz="2000" dirty="0">
                <a:solidFill>
                  <a:schemeClr val="tx1"/>
                </a:solidFill>
                <a:latin typeface="Times New Roman" panose="02020603050405020304" pitchFamily="18" charset="0"/>
                <a:ea typeface="Calibri" panose="020F0502020204030204" pitchFamily="34" charset="0"/>
              </a:rPr>
              <a:t>2. </a:t>
            </a:r>
            <a:r>
              <a:rPr lang="ar-IQ" sz="2000" dirty="0">
                <a:solidFill>
                  <a:schemeClr val="tx1"/>
                </a:solidFill>
                <a:latin typeface="Times New Roman" panose="02020603050405020304" pitchFamily="18" charset="0"/>
                <a:ea typeface="Calibri" panose="020F0502020204030204" pitchFamily="34" charset="0"/>
              </a:rPr>
              <a:t>د. عبير فؤاد عبد العزيز : { الحماية الجنائية لبرامج الحاسب الآلي } - رسالة ماجستير - جامعة القاهرة – كلية الحقوق – سنة ۲۰۰۷م.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3. </a:t>
            </a:r>
            <a:r>
              <a:rPr lang="ar-IQ" sz="2000" dirty="0">
                <a:solidFill>
                  <a:schemeClr val="tx1"/>
                </a:solidFill>
                <a:latin typeface="Times New Roman" panose="02020603050405020304" pitchFamily="18" charset="0"/>
                <a:ea typeface="Calibri" panose="020F0502020204030204" pitchFamily="34" charset="0"/>
              </a:rPr>
              <a:t>د. فهد سلطان محمد أحمد : [ مواجهة جرائم الإنترنت ] – رسالة ماجستير – كلية الحقوق – جامعة القاهرة – سنة 2004 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4. د. محمد عبيد الكعبي : [ الجرائم الناشئة عن الإستخدام غير المشروع لشبكة الإنترنت ] – رسالة ماجستير – كلية الحقوق – جامعة القاهرة – 2004م.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5. د. نائلة عادل محمد فريد قورة : [ جرائم الحاسب الإقتصادية ] – رسالة دكتوراة – جامعة القاهرة – 2003م. </a:t>
            </a:r>
            <a:endParaRPr lang="en-US" sz="2000" dirty="0">
              <a:solidFill>
                <a:schemeClr val="tx1"/>
              </a:solidFill>
              <a:latin typeface="Times New Roman" panose="02020603050405020304" pitchFamily="18" charset="0"/>
              <a:ea typeface="Calibri" panose="020F0502020204030204" pitchFamily="34" charset="0"/>
            </a:endParaRPr>
          </a:p>
        </p:txBody>
      </p:sp>
      <p:sp>
        <p:nvSpPr>
          <p:cNvPr id="3" name="Slide Number Placeholder 2">
            <a:extLst>
              <a:ext uri="{FF2B5EF4-FFF2-40B4-BE49-F238E27FC236}">
                <a16:creationId xmlns:a16="http://schemas.microsoft.com/office/drawing/2014/main" id="{35ACA6C1-099A-4C9A-A69C-25326CD86EF6}"/>
              </a:ext>
            </a:extLst>
          </p:cNvPr>
          <p:cNvSpPr>
            <a:spLocks noGrp="1"/>
          </p:cNvSpPr>
          <p:nvPr>
            <p:ph type="sldNum" sz="quarter" idx="12"/>
          </p:nvPr>
        </p:nvSpPr>
        <p:spPr/>
        <p:txBody>
          <a:bodyPr/>
          <a:lstStyle/>
          <a:p>
            <a:fld id="{F7542ADD-394E-41F3-B704-951748884AEE}" type="slidenum">
              <a:rPr lang="en-US" smtClean="0"/>
              <a:t>55</a:t>
            </a:fld>
            <a:endParaRPr lang="en-US" dirty="0"/>
          </a:p>
        </p:txBody>
      </p:sp>
    </p:spTree>
    <p:extLst>
      <p:ext uri="{BB962C8B-B14F-4D97-AF65-F5344CB8AC3E}">
        <p14:creationId xmlns:p14="http://schemas.microsoft.com/office/powerpoint/2010/main" val="420437782"/>
      </p:ext>
    </p:extLst>
  </p:cSld>
  <p:clrMapOvr>
    <a:masterClrMapping/>
  </p:clrMapOvr>
  <p:transition spd="slow">
    <p:push dir="u"/>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1600" b="1" dirty="0">
                <a:solidFill>
                  <a:schemeClr val="accent1">
                    <a:lumMod val="75000"/>
                  </a:schemeClr>
                </a:solidFill>
                <a:ea typeface="Calibri" panose="020F0502020204030204" pitchFamily="34" charset="0"/>
              </a:rPr>
              <a:t>الدوريات والمؤتمرات:</a:t>
            </a:r>
            <a:endParaRPr lang="en-US" sz="1600" dirty="0">
              <a:solidFill>
                <a:schemeClr val="accent1">
                  <a:lumMod val="75000"/>
                </a:schemeClr>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أسامة محمد عبد الله، عبير مجلي أبو ديه " الجرائم الإلكترونية " الملتقي الخامس للرابطة العلمية للبحث العلمي وعلوم الإتصال بعنوان " إشكالية المصطلح في علوم الإعلام والإتصال في العالم العربي " بيروت من 29 نوفمبر إلي 1 ديسمبر 2018.</a:t>
            </a:r>
            <a:endParaRPr lang="en-US" sz="1600"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د. ذياب البداينة: { أمن المعلومات } - مجلة دراسات مستقبلية – السنة السادسة - العدد الثامن يوليو ۲۰۰۳م .</a:t>
            </a:r>
            <a:endParaRPr lang="en-US" sz="1600" dirty="0">
              <a:solidFill>
                <a:schemeClr val="tx1"/>
              </a:solidFill>
              <a:ea typeface="Calibri" panose="020F0502020204030204" pitchFamily="34" charset="0"/>
            </a:endParaRPr>
          </a:p>
          <a:p>
            <a:pPr marL="457200" marR="0" algn="just" rtl="1">
              <a:spcBef>
                <a:spcPts val="0"/>
              </a:spcBef>
              <a:spcAft>
                <a:spcPts val="500"/>
              </a:spcAft>
            </a:pPr>
            <a:r>
              <a:rPr lang="ar-IQ" sz="1600" dirty="0">
                <a:solidFill>
                  <a:schemeClr val="tx1"/>
                </a:solidFill>
                <a:ea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1600" dirty="0">
              <a:solidFill>
                <a:schemeClr val="tx1"/>
              </a:solidFill>
              <a:ea typeface="Times New Roman" panose="02020603050405020304" pitchFamily="18"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د. محمد أبو العلا عقيدة : {التحقيق وجمع الأدلة في مجال الجرائم الإلكترونية}، ورقة عمل مقدمة للمؤتمر العلمي الأول حول الجوانب القانونية والأمنية للعمليات الإلكترونية - منظم المؤتمر: إكاديمية شرطة دبي ، مركز البحوث والدراسات، تاريخ الانعقاد : من ٢٦ إلي ۲۸ نیسان ۲۰۰۳م - الدولة : دبي الإمارات العربية المتحدة.</a:t>
            </a:r>
            <a:endParaRPr lang="en-US" sz="1600" dirty="0">
              <a:solidFill>
                <a:schemeClr val="tx1"/>
              </a:solidFill>
              <a:ea typeface="Calibri" panose="020F0502020204030204" pitchFamily="34" charset="0"/>
            </a:endParaRPr>
          </a:p>
          <a:p>
            <a:pPr algn="just" rtl="1"/>
            <a:r>
              <a:rPr lang="ar-IQ" sz="1600" dirty="0">
                <a:solidFill>
                  <a:schemeClr val="tx1"/>
                </a:solidFill>
                <a:ea typeface="Calibri" panose="020F0502020204030204" pitchFamily="34" charset="0"/>
              </a:rPr>
              <a:t> </a:t>
            </a:r>
            <a:endParaRPr lang="en-US" sz="1600" dirty="0">
              <a:solidFill>
                <a:schemeClr val="tx1"/>
              </a:solidFill>
              <a:ea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chemeClr val="accent1">
                    <a:lumMod val="75000"/>
                  </a:schemeClr>
                </a:solidFill>
                <a:ea typeface="Calibri" panose="020F0502020204030204" pitchFamily="34" charset="0"/>
              </a:rPr>
              <a:t>مواقع إلكترونية:</a:t>
            </a:r>
            <a:endParaRPr lang="en-US" sz="1600" dirty="0">
              <a:solidFill>
                <a:schemeClr val="accent1">
                  <a:lumMod val="75000"/>
                </a:schemeClr>
              </a:solidFill>
              <a:ea typeface="Calibri" panose="020F0502020204030204" pitchFamily="34" charset="0"/>
            </a:endParaRPr>
          </a:p>
          <a:p>
            <a:pPr marL="342900" marR="0" lvl="0" indent="-342900" algn="just" rtl="1">
              <a:lnSpc>
                <a:spcPct val="107000"/>
              </a:lnSpc>
              <a:spcBef>
                <a:spcPts val="0"/>
              </a:spcBef>
              <a:spcAft>
                <a:spcPts val="500"/>
              </a:spcAft>
              <a:buSzPts val="1400"/>
              <a:buFont typeface="Calibri" panose="020F0502020204030204" pitchFamily="34" charset="0"/>
              <a:buAutoNum type="arabicPeriod"/>
            </a:pPr>
            <a:r>
              <a:rPr lang="en-US" sz="1600" b="1" dirty="0">
                <a:solidFill>
                  <a:schemeClr val="tx1"/>
                </a:solidFill>
                <a:ea typeface="Calibri" panose="020F0502020204030204" pitchFamily="34" charset="0"/>
              </a:rPr>
              <a:t> </a:t>
            </a:r>
            <a:r>
              <a:rPr lang="ar-IQ" sz="1600" dirty="0">
                <a:solidFill>
                  <a:schemeClr val="tx1"/>
                </a:solidFill>
                <a:ea typeface="Calibri" panose="020F0502020204030204" pitchFamily="34" charset="0"/>
              </a:rPr>
              <a:t>محمد محمد صالح الألفي : [ أنماط جرائم الإنترنت ] – بحث منشور علي موقع</a:t>
            </a:r>
            <a:endParaRPr lang="en-US" sz="1600" dirty="0">
              <a:solidFill>
                <a:schemeClr val="tx1"/>
              </a:solidFill>
              <a:ea typeface="Calibri" panose="020F0502020204030204" pitchFamily="34" charset="0"/>
            </a:endParaRPr>
          </a:p>
          <a:p>
            <a:r>
              <a:rPr lang="en-US" sz="1600" u="sng" dirty="0">
                <a:solidFill>
                  <a:schemeClr val="tx1"/>
                </a:solidFill>
                <a:ea typeface="Calibri" panose="020F0502020204030204" pitchFamily="34" charset="0"/>
                <a:hlinkClick r:id="rId3">
                  <a:extLst>
                    <a:ext uri="{A12FA001-AC4F-418D-AE19-62706E023703}">
                      <ahyp:hlinkClr xmlns:ahyp="http://schemas.microsoft.com/office/drawing/2018/hyperlinkcolor" val="tx"/>
                    </a:ext>
                  </a:extLst>
                </a:hlinkClick>
              </a:rPr>
              <a:t>www.eastlaws.com</a:t>
            </a:r>
            <a:endParaRPr kumimoji="0" lang="en-US" sz="1600" b="0" i="0" u="none" strike="noStrike" kern="1200" cap="none" spc="0" normalizeH="0" baseline="0" noProof="0" dirty="0">
              <a:ln>
                <a:noFill/>
              </a:ln>
              <a:solidFill>
                <a:schemeClr val="tx1"/>
              </a:solidFill>
              <a:effectLst/>
              <a:uLnTx/>
              <a:uFillTx/>
              <a:ea typeface="Calibri" panose="020F0502020204030204" pitchFamily="34" charset="0"/>
            </a:endParaRPr>
          </a:p>
        </p:txBody>
      </p:sp>
      <p:sp>
        <p:nvSpPr>
          <p:cNvPr id="2" name="Slide Number Placeholder 1">
            <a:extLst>
              <a:ext uri="{FF2B5EF4-FFF2-40B4-BE49-F238E27FC236}">
                <a16:creationId xmlns:a16="http://schemas.microsoft.com/office/drawing/2014/main" id="{E3E37DA8-C56B-4676-BFE3-D2B2668B3537}"/>
              </a:ext>
            </a:extLst>
          </p:cNvPr>
          <p:cNvSpPr>
            <a:spLocks noGrp="1"/>
          </p:cNvSpPr>
          <p:nvPr>
            <p:ph type="sldNum" sz="quarter" idx="12"/>
          </p:nvPr>
        </p:nvSpPr>
        <p:spPr/>
        <p:txBody>
          <a:bodyPr/>
          <a:lstStyle/>
          <a:p>
            <a:fld id="{F7542ADD-394E-41F3-B704-951748884AEE}" type="slidenum">
              <a:rPr lang="en-US" smtClean="0"/>
              <a:t>56</a:t>
            </a:fld>
            <a:endParaRPr lang="en-US" dirty="0"/>
          </a:p>
        </p:txBody>
      </p:sp>
    </p:spTree>
    <p:extLst>
      <p:ext uri="{BB962C8B-B14F-4D97-AF65-F5344CB8AC3E}">
        <p14:creationId xmlns:p14="http://schemas.microsoft.com/office/powerpoint/2010/main" val="537620969"/>
      </p:ext>
    </p:extLst>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82198" y="1759696"/>
            <a:ext cx="7898379" cy="3970318"/>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2,35  </a:t>
            </a:r>
            <a:r>
              <a:rPr lang="en-US" sz="1600" dirty="0">
                <a:latin typeface="Alexandria Medium" pitchFamily="2" charset="-78"/>
                <a:ea typeface="Times New Roman" panose="02020603050405020304" pitchFamily="18" charset="0"/>
                <a:cs typeface="Alexandria Medium" pitchFamily="2" charset="-78"/>
                <a:hlinkClick r:id="rId5"/>
              </a:rPr>
              <a:t>https://adcy.io/viewing-a-gif-in-microsoft-teams-allows-hackers-to-takeover-accounts/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 </a:t>
            </a:r>
            <a:r>
              <a:rPr lang="en-US" sz="1600" dirty="0">
                <a:latin typeface="Alexandria Medium" pitchFamily="2" charset="-78"/>
                <a:ea typeface="Times New Roman" panose="02020603050405020304" pitchFamily="18" charset="0"/>
                <a:cs typeface="Alexandria Medium" pitchFamily="2" charset="-78"/>
                <a:hlinkClick r:id="rId6"/>
              </a:rPr>
              <a:t>https://arewatalent.com/the-beginners-guide-to-understanding-what-cybersecurity-is/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4,8,12 </a:t>
            </a:r>
            <a:r>
              <a:rPr lang="en-US" sz="1600" dirty="0">
                <a:latin typeface="Alexandria Medium" pitchFamily="2" charset="-78"/>
                <a:ea typeface="Times New Roman" panose="02020603050405020304" pitchFamily="18" charset="0"/>
                <a:cs typeface="Alexandria Medium" pitchFamily="2" charset="-78"/>
                <a:hlinkClick r:id="rId7"/>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5,6.  </a:t>
            </a:r>
            <a:r>
              <a:rPr lang="en-US" sz="1600" dirty="0">
                <a:latin typeface="Alexandria Medium" pitchFamily="2" charset="-78"/>
                <a:ea typeface="Times New Roman" panose="02020603050405020304" pitchFamily="18" charset="0"/>
                <a:cs typeface="Alexandria Medium" pitchFamily="2" charset="-78"/>
                <a:hlinkClick r:id="rId8"/>
              </a:rPr>
              <a:t>https://gifer.com/en/gifs/cybercrime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hlinkClick r:id="rId9"/>
              </a:rPr>
              <a:t>7. https://gifer.com/en/gifs/searching#google_vignette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9 : 15 </a:t>
            </a:r>
            <a:r>
              <a:rPr lang="en-US" sz="1600" dirty="0">
                <a:latin typeface="Alexandria Medium" pitchFamily="2" charset="-78"/>
                <a:ea typeface="Times New Roman" panose="02020603050405020304" pitchFamily="18" charset="0"/>
                <a:cs typeface="Alexandria Medium" pitchFamily="2" charset="-78"/>
                <a:hlinkClick r:id="rId10"/>
              </a:rPr>
              <a:t>https://pinjarirehan.medium.com/transform-your-it-strategy-the-eye-opening-insights-from-hackers-53ad493eafb8</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16:21 . </a:t>
            </a:r>
            <a:r>
              <a:rPr lang="en-US" sz="1600" dirty="0">
                <a:latin typeface="Alexandria Medium" pitchFamily="2" charset="-78"/>
                <a:ea typeface="Times New Roman" panose="02020603050405020304" pitchFamily="18" charset="0"/>
                <a:cs typeface="Alexandria Medium" pitchFamily="2" charset="-78"/>
                <a:hlinkClick r:id="rId11"/>
              </a:rPr>
              <a:t>https://www.eff.org</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22:29. </a:t>
            </a:r>
            <a:r>
              <a:rPr lang="en-US" sz="1600" dirty="0">
                <a:latin typeface="Alexandria Medium" pitchFamily="2" charset="-78"/>
                <a:ea typeface="Times New Roman" panose="02020603050405020304" pitchFamily="18" charset="0"/>
                <a:cs typeface="Alexandria Medium" pitchFamily="2" charset="-78"/>
                <a:hlinkClick r:id="rId12"/>
              </a:rPr>
              <a:t>https://www.csoonline.com/article/573811/most-hackers-need-5-hours-or-less-to-break-into-enterprise-environments.html</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30 : 52 </a:t>
            </a:r>
            <a:r>
              <a:rPr lang="en-US" sz="1600" dirty="0">
                <a:latin typeface="Alexandria Medium" pitchFamily="2" charset="-78"/>
                <a:ea typeface="Times New Roman" panose="02020603050405020304" pitchFamily="18" charset="0"/>
                <a:cs typeface="Alexandria Medium" pitchFamily="2" charset="-78"/>
                <a:hlinkClick r:id="rId13"/>
              </a:rPr>
              <a:t>https://sotor.com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58</a:t>
            </a:r>
            <a:r>
              <a:rPr lang="en-US" sz="1600" dirty="0">
                <a:latin typeface="Alexandria Medium" pitchFamily="2" charset="-78"/>
                <a:ea typeface="Times New Roman" panose="02020603050405020304" pitchFamily="18" charset="0"/>
                <a:cs typeface="Alexandria Medium" pitchFamily="2" charset="-78"/>
              </a:rPr>
              <a:t>. - </a:t>
            </a:r>
            <a:r>
              <a:rPr lang="en-US" sz="1600" dirty="0">
                <a:latin typeface="Alexandria Medium" pitchFamily="2" charset="-78"/>
                <a:ea typeface="Times New Roman" panose="02020603050405020304" pitchFamily="18" charset="0"/>
                <a:cs typeface="Alexandria Medium" pitchFamily="2" charset="-78"/>
                <a:hlinkClick r:id="rId14"/>
              </a:rPr>
              <a:t>https://officialdvius.medium.com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343154" y="1031799"/>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487271" y="2686548"/>
            <a:ext cx="6373906" cy="146124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لرابعة</a:t>
            </a:r>
            <a:endParaRPr lang="en-US" sz="20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58</a:t>
            </a:fld>
            <a:endParaRPr lang="en-US"/>
          </a:p>
        </p:txBody>
      </p:sp>
      <p:pic>
        <p:nvPicPr>
          <p:cNvPr id="8" name="Audio 1">
            <a:hlinkClick r:id="" action="ppaction://media"/>
            <a:extLst>
              <a:ext uri="{FF2B5EF4-FFF2-40B4-BE49-F238E27FC236}">
                <a16:creationId xmlns:a16="http://schemas.microsoft.com/office/drawing/2014/main" id="{D38F45DC-E780-426A-816B-93ACCE11C8D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8519367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8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12" name="Audio 3">
            <a:hlinkClick r:id="" action="ppaction://media"/>
            <a:extLst>
              <a:ext uri="{FF2B5EF4-FFF2-40B4-BE49-F238E27FC236}">
                <a16:creationId xmlns:a16="http://schemas.microsoft.com/office/drawing/2014/main" id="{04BD5A70-8B45-43AB-987A-138D505C6D9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52238" y="6218238"/>
            <a:ext cx="487362" cy="487362"/>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749"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131A656-555D-4AAA-B828-7AA30686E953}"/>
</file>

<file path=customXml/itemProps2.xml><?xml version="1.0" encoding="utf-8"?>
<ds:datastoreItem xmlns:ds="http://schemas.openxmlformats.org/officeDocument/2006/customXml" ds:itemID="{58FE56E4-7CF1-44CC-BF51-2D72F01714B5}"/>
</file>

<file path=customXml/itemProps3.xml><?xml version="1.0" encoding="utf-8"?>
<ds:datastoreItem xmlns:ds="http://schemas.openxmlformats.org/officeDocument/2006/customXml" ds:itemID="{D03E0C6A-5E03-458B-A2DE-48277BBB436F}"/>
</file>

<file path=docProps/app.xml><?xml version="1.0" encoding="utf-8"?>
<Properties xmlns="http://schemas.openxmlformats.org/officeDocument/2006/extended-properties" xmlns:vt="http://schemas.openxmlformats.org/officeDocument/2006/docPropsVTypes">
  <TotalTime>3931</TotalTime>
  <Words>1901</Words>
  <Application>Microsoft Office PowerPoint</Application>
  <PresentationFormat>Widescreen</PresentationFormat>
  <Paragraphs>529</Paragraphs>
  <Slides>59</Slides>
  <Notes>58</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Alexandria ExtraBold</vt:lpstr>
      <vt:lpstr>Alexandria Medium</vt:lpstr>
      <vt:lpstr>Arial</vt:lpstr>
      <vt:lpstr>Calibri</vt:lpstr>
      <vt:lpstr>Cascadia Code</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784</cp:revision>
  <dcterms:created xsi:type="dcterms:W3CDTF">2023-04-29T09:08:00Z</dcterms:created>
  <dcterms:modified xsi:type="dcterms:W3CDTF">2026-02-25T00:27:26Z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