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15.xml" ContentType="application/vnd.openxmlformats-officedocument.presentationml.tags+xml"/>
  <Override PartName="/ppt/tags/tag13.xml" ContentType="application/vnd.openxmlformats-officedocument.presentationml.tags+xml"/>
  <Override PartName="/ppt/tags/tag17.xml" ContentType="application/vnd.openxmlformats-officedocument.presentationml.tags+xml"/>
  <Override PartName="/ppt/tags/tag14.xml" ContentType="application/vnd.openxmlformats-officedocument.presentationml.tags+xml"/>
  <Override PartName="/ppt/tags/tag2.xml" ContentType="application/vnd.openxmlformats-officedocument.presentationml.tags+xml"/>
  <Override PartName="/ppt/tags/tag18.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ppt/tags/tag19.xml" ContentType="application/vnd.openxmlformats-officedocument.presentationml.tags+xml"/>
  <Override PartName="/docProps/app.xml" ContentType="application/vnd.openxmlformats-officedocument.extended-properties+xml"/>
  <Override PartName="/ppt/tags/tag1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81" r:id="rId8"/>
    <p:sldId id="557" r:id="rId9"/>
    <p:sldId id="659" r:id="rId10"/>
    <p:sldId id="682" r:id="rId11"/>
    <p:sldId id="559" r:id="rId12"/>
    <p:sldId id="635" r:id="rId13"/>
    <p:sldId id="683" r:id="rId14"/>
    <p:sldId id="271" r:id="rId15"/>
    <p:sldId id="554" r:id="rId16"/>
    <p:sldId id="602" r:id="rId17"/>
    <p:sldId id="684" r:id="rId18"/>
    <p:sldId id="586" r:id="rId19"/>
    <p:sldId id="685" r:id="rId20"/>
    <p:sldId id="645" r:id="rId21"/>
    <p:sldId id="686" r:id="rId22"/>
    <p:sldId id="674" r:id="rId23"/>
    <p:sldId id="687" r:id="rId24"/>
    <p:sldId id="507" r:id="rId25"/>
    <p:sldId id="509" r:id="rId26"/>
    <p:sldId id="508" r:id="rId27"/>
    <p:sldId id="697" r:id="rId28"/>
    <p:sldId id="590" r:id="rId29"/>
    <p:sldId id="698" r:id="rId30"/>
    <p:sldId id="699" r:id="rId31"/>
    <p:sldId id="700" r:id="rId32"/>
    <p:sldId id="568" r:id="rId33"/>
    <p:sldId id="569" r:id="rId34"/>
    <p:sldId id="691" r:id="rId35"/>
    <p:sldId id="692" r:id="rId36"/>
    <p:sldId id="693" r:id="rId37"/>
    <p:sldId id="694"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81"/>
            <p14:sldId id="557"/>
            <p14:sldId id="659"/>
            <p14:sldId id="682"/>
            <p14:sldId id="559"/>
            <p14:sldId id="635"/>
            <p14:sldId id="683"/>
            <p14:sldId id="271"/>
            <p14:sldId id="554"/>
            <p14:sldId id="602"/>
            <p14:sldId id="684"/>
            <p14:sldId id="586"/>
            <p14:sldId id="685"/>
            <p14:sldId id="645"/>
            <p14:sldId id="686"/>
            <p14:sldId id="674"/>
            <p14:sldId id="687"/>
            <p14:sldId id="507"/>
            <p14:sldId id="509"/>
            <p14:sldId id="508"/>
            <p14:sldId id="697"/>
            <p14:sldId id="590"/>
            <p14:sldId id="698"/>
            <p14:sldId id="699"/>
            <p14:sldId id="700"/>
            <p14:sldId id="568"/>
            <p14:sldId id="569"/>
            <p14:sldId id="691"/>
            <p14:sldId id="692"/>
            <p14:sldId id="693"/>
            <p14:sldId id="694"/>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78" d="100"/>
          <a:sy n="78" d="100"/>
        </p:scale>
        <p:origin x="79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12/03/2026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12/03/2026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12/03/2026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10.jpeg"/><Relationship Id="rId4" Type="http://schemas.openxmlformats.org/officeDocument/2006/relationships/hyperlink" Target="https://www.google.com/search?hl=en-EG&amp;sca_esv=ad51375bc05ed99f&amp;q=unethical+negotiation+tactics&amp;docid=8CbwAXanYRsWmM&amp;ibp=video&amp;shem=epsdc,shrtsdl&amp;shndl=41&amp;shmd=H4sIAAAAAAAA_1WSwU7cMBCGVVVVKz9CT3PqoYLFTrK72UgIgQQFFcpSlqo9IW_iTawkdhp7N-TGQ_TSE4_Ud6Av0pmkF25fHI__b8Zmf96xeRjBnVG-0Kms4Eoa3Wwr6bU14GXqdepAPTTWqQy0ARFDrc3WK_e-LLxvXHJwoEza9o1X2b5fGz7JncfydJLa-kDXMlfu6Och_kmOv2SLT-nN5fn59bezr3Nex-K-DJbxWVsuL0_iNc_M_V1x2yyXp7tVd6dvz7rv-c0Hdyj4x6e3LzSXrk8LW9l8-Fq1Oi0drArpYalsUym4cwquDfywW8ZOd6qFjVIVVLpU4GytrFHPj78d-LbXJgdvoVbOQad9Ab3dtlAomR3BBc6g0A52OlN2DzoqahXOpSqpTK7t1gOKOaNk2eNpg0czKmxRAQ_OlYeOzHyheuik8RO49dvNZrTBVXC6UgY3tEr6GmkPKrtTsLb1GmP2QJoMcukqnRceF54ff2k_6hf46UYvLJBVBZmSlR8bwUzqFRqrKXSFSbm1GRjVuSMaDWTWYKWHQu4G1w2dsLEtaI-hfW1bNYEL3ILL-AgqiS-gsB1JY3P1i7cy9t7Zthx8aRtOElJpwHnbUE09AWDsqgcjUQvneiW9H9u7GFveaJPRZDvZOxLSddPSet3jtDYoc2txmD2USjUkSRfXO1VtjvBgzhPOYR8EUSSQAsZFImZIIVEUI0WMB4lYIE2JphHSjPEwCUOkOeNRwmktJgqpYsH4NBH0V3DCKS0KTJkl4ZQQY-YJp0AREgZzwohwOmzApDgJhhMwavFfc04YUpaImeCJGHBBGJJzwJlA_YBQEEZUFgRMYAMDhoSDYxAxESZ8wCnh0E0wIxx8gzkT0WgWxITREIFp2BtJhpwwIocQ02ZJQBFhQDgdRohp2Bu1GUaMfTZ4w8dwgrdwhe_k4e-bx1dPr_8BKQ453lIEAAA&amp;shmds=v1_ATWGeeNBFk_REGAJmRHF11H9iRy_LhgV0QAAqDZ_vCvwVYgS5A&amp;source=sh/x/vid/m1/3&amp;kgs=720e077020ccc9b8&amp;utm_source=epsdc,shrtsdl,sh/x/vid/m1/3#fpstate=ive&amp;vld=cid:57c6fc2a,vid:FO-YmZBgLRI,st: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ZoKihFLCY0s" TargetMode="External"/><Relationship Id="rId2" Type="http://schemas.openxmlformats.org/officeDocument/2006/relationships/slideLayout" Target="../slideLayouts/slideLayout16.xml"/><Relationship Id="rId1" Type="http://schemas.openxmlformats.org/officeDocument/2006/relationships/tags" Target="../tags/tag19.xml"/><Relationship Id="rId5" Type="http://schemas.openxmlformats.org/officeDocument/2006/relationships/image" Target="../media/image22.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shorts/4PDzwbtyJ4c" TargetMode="External"/><Relationship Id="rId1" Type="http://schemas.openxmlformats.org/officeDocument/2006/relationships/slideLayout" Target="../slideLayouts/slideLayout16.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Exwp8A-nIX4" TargetMode="External"/><Relationship Id="rId1" Type="http://schemas.openxmlformats.org/officeDocument/2006/relationships/slideLayout" Target="../slideLayouts/slideLayout16.xml"/><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972029" y="3815493"/>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أخلاقيات التفاوض</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الثامنة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5837"/>
    </mc:Choice>
    <mc:Fallback xmlns="">
      <p:transition spd="slow" advTm="258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456339"/>
            <a:ext cx="8417320" cy="5344476"/>
          </a:xfrm>
          <a:prstGeom prst="rect">
            <a:avLst/>
          </a:prstGeom>
          <a:noFill/>
        </p:spPr>
        <p:txBody>
          <a:bodyPr wrap="square" rtlCol="0">
            <a:spAutoFit/>
          </a:bodyPr>
          <a:lstStyle/>
          <a:p>
            <a:pPr algn="just" rtl="1">
              <a:lnSpc>
                <a:spcPct val="250000"/>
              </a:lnSpc>
            </a:pPr>
            <a:r>
              <a:rPr lang="ar-SY" sz="2000" dirty="0"/>
              <a:t>تُعد أخلاقيات التفاوض من الموضوعات الأساسية في مجال إدارة الأعمال والعلاقات المهنية، حيث تمثل الإطار القيمي الذي يوجّه سلوك المفاوضين أثناء عملية التفاوض. فالتفاوض لا يقتصر على تبادل العروض والمطالب فقط، بل يتضمن مجموعة من القرارات والسلوكيات التي قد يكون لها بعد أخلاقي واضح. لذلك فإن فهم الحدود الفاصلة بين السلوك الأخلاقي وغير الأخلاقي يساعد المفاوضين على تحقيق أهدافهم بطريقة مسؤولة ومستدامة. كما أن الالتزام بالمعايير الأخلاقية يسهم في بناء الثقة وتعزيز العلاقات المهنية طويلة الأمد بين الأطراف المختلفة. وتزداد أهمية هذا الموضوع في البيئات التنظيمية المعاصرة التي تعتمد بشكل كبير على الشراكات والتعاون.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60751"/>
    </mc:Choice>
    <mc:Fallback xmlns="">
      <p:transition spd="slow" advTm="1607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201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9163" y="964489"/>
            <a:ext cx="8495854" cy="5690725"/>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50000"/>
              </a:lnSpc>
              <a:buFont typeface="Arial" panose="020B0604020202020204" pitchFamily="34" charset="0"/>
              <a:buChar char="•"/>
            </a:pPr>
            <a:r>
              <a:rPr lang="ar-SY" sz="2000" dirty="0"/>
              <a:t>توضيح مفهوم السلوك الأخلاقي وغير الأخلاقي في التفاوض والتمييز بين ممارساتهما المختلفة.</a:t>
            </a:r>
          </a:p>
          <a:p>
            <a:pPr marL="342900" indent="-342900" algn="just" rtl="1">
              <a:lnSpc>
                <a:spcPct val="250000"/>
              </a:lnSpc>
              <a:buFont typeface="Arial" panose="020B0604020202020204" pitchFamily="34" charset="0"/>
              <a:buChar char="•"/>
            </a:pPr>
            <a:r>
              <a:rPr lang="ar-SY" sz="2000" dirty="0"/>
              <a:t>تحليل المعايير الأخلاقية المستخدمة في تقييم السلوك التفاوضي مثل معيار النتائج والقواعد والعدالة والمسؤولية الاجتماعية.</a:t>
            </a:r>
          </a:p>
          <a:p>
            <a:pPr marL="342900" indent="-342900" algn="just" rtl="1">
              <a:lnSpc>
                <a:spcPct val="250000"/>
              </a:lnSpc>
              <a:buFont typeface="Arial" panose="020B0604020202020204" pitchFamily="34" charset="0"/>
              <a:buChar char="•"/>
            </a:pPr>
            <a:r>
              <a:rPr lang="ar-SY" sz="2000" dirty="0"/>
              <a:t>تفسير مفاهيم الخداع والتلاعب والتبرير الأخلاقي في التفاوض وبيان آثارها في العلاقات التفاوضية.</a:t>
            </a:r>
          </a:p>
          <a:p>
            <a:pPr marL="342900" indent="-342900" algn="just" rtl="1">
              <a:lnSpc>
                <a:spcPct val="250000"/>
              </a:lnSpc>
              <a:buFont typeface="Arial" panose="020B0604020202020204" pitchFamily="34" charset="0"/>
              <a:buChar char="•"/>
            </a:pPr>
            <a:r>
              <a:rPr lang="ar-SY" sz="2000" dirty="0"/>
              <a:t>تحليل المعضلات الأخلاقية التي قد تواجه المفاوضين واقتراح أساليب مناسبة للتعامل معها.</a:t>
            </a:r>
          </a:p>
          <a:p>
            <a:pPr marL="342900" indent="-342900" algn="just" rtl="1">
              <a:lnSpc>
                <a:spcPct val="200000"/>
              </a:lnSpc>
              <a:buFont typeface="Arial" panose="020B0604020202020204" pitchFamily="34" charset="0"/>
              <a:buChar char="•"/>
            </a:pPr>
            <a:r>
              <a:rPr lang="ar-SY" sz="2000" dirty="0"/>
              <a:t>إدراك أهمية بناء الثقة والمحافظة عليها كعنصر أساسي في نجاح العملية التفاوضية وتحقيق اتفاقات مستدامة.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87163"/>
    </mc:Choice>
    <mc:Fallback xmlns="">
      <p:transition spd="slow" advTm="871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35485" y="707470"/>
            <a:ext cx="4021493"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السلوك الأخلاقي وغير الأخلاقي في التفاوض</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2824"/>
    </mc:Choice>
    <mc:Fallback xmlns="">
      <p:transition spd="slow" advTm="12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10372" y="1120118"/>
            <a:ext cx="4955590" cy="5582619"/>
          </a:xfrm>
          <a:prstGeom prst="rect">
            <a:avLst/>
          </a:prstGeom>
        </p:spPr>
        <p:txBody>
          <a:bodyPr wrap="square">
            <a:spAutoFit/>
          </a:bodyPr>
          <a:lstStyle/>
          <a:p>
            <a:pPr algn="just" rtl="1">
              <a:lnSpc>
                <a:spcPct val="150000"/>
              </a:lnSpc>
            </a:pPr>
            <a:r>
              <a:rPr lang="ar-SY" sz="2000" dirty="0"/>
              <a:t>يُعد السلوك التفاوضي أحد العوامل الأساسية التي تؤثر في نجاح أو فشل عملية التفاوض، إذ لا تتحدد نتائج التفاوض فقط بقدرة المفاوض على تحقيق مصالحه، بل أيضاً بالأساليب التي يستخدمها أثناء التفاعل مع الطرف الآخر. وفي هذا السياق يبرز البعد الأخلاقي بوصفه إطاراً يحدد ما هو مقبول أو غير مقبول من الممارسات التفاوضية. فبعض المفاوضين يعتمدون على الصدق والشفافية لبناء علاقات طويلة الأمد، بينما قد يلجأ آخرون إلى أساليب غير أخلاقية مثل الخداع أو التضليل لتحقيق مكاسب سريعة. لذلك يركز هذا المحور على توضيح مفهوم السلوك الأخلاقي وغير الأخلاقي في التفاوض وتحليل تأثير كل منهما في طبيعة العلاقات التفاوضية ونتائجها.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cSld>
  <p:clrMapOvr>
    <a:masterClrMapping/>
  </p:clrMapOvr>
  <p:transition spd="slow" advTm="12296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44547" y="927337"/>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السلوك الأخلاقي في التفاوض</a:t>
            </a:r>
          </a:p>
        </p:txBody>
      </p:sp>
      <p:sp>
        <p:nvSpPr>
          <p:cNvPr id="48" name="TextBox 47"/>
          <p:cNvSpPr txBox="1"/>
          <p:nvPr/>
        </p:nvSpPr>
        <p:spPr>
          <a:xfrm>
            <a:off x="825500" y="1494254"/>
            <a:ext cx="10576508" cy="3613233"/>
          </a:xfrm>
          <a:prstGeom prst="rect">
            <a:avLst/>
          </a:prstGeom>
          <a:noFill/>
        </p:spPr>
        <p:txBody>
          <a:bodyPr wrap="square" rtlCol="0">
            <a:spAutoFit/>
          </a:bodyPr>
          <a:lstStyle/>
          <a:p>
            <a:pPr algn="just" rtl="1">
              <a:lnSpc>
                <a:spcPct val="300000"/>
              </a:lnSpc>
            </a:pPr>
            <a:r>
              <a:rPr lang="ar-SY" sz="2000" dirty="0"/>
              <a:t>يشير السلوك الأخلاقي في التفاوض إلى مجموعة الممارسات التي يلتزم فيها المفاوض بالصدق والشفافية والاحترام المتبادل أثناء عملية التفاوض. ويقوم هذا السلوك على مبادئ أساسية مثل الأمانة في عرض المعلومات، والوفاء بالوعود، وتجنب التضليل المتعمد للطرف الآخر. فالتفاوض الأخلاقي لا يهدف فقط إلى تحقيق المكاسب، بل يسعى أيضاً إلى بناء علاقات مهنية قائمة على الثقة والاستدامة.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026" name="Picture 2" descr="Ethics: The Missing Link to a Better ...">
            <a:extLst>
              <a:ext uri="{FF2B5EF4-FFF2-40B4-BE49-F238E27FC236}">
                <a16:creationId xmlns:a16="http://schemas.microsoft.com/office/drawing/2014/main" id="{F4F518D2-B8DF-4FCB-BC75-E4AEA23CCA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762" y="418758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169480"/>
    </mc:Choice>
    <mc:Fallback xmlns="">
      <p:transition advTm="1694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94254"/>
            <a:ext cx="10541000" cy="4536563"/>
          </a:xfrm>
          <a:prstGeom prst="rect">
            <a:avLst/>
          </a:prstGeom>
          <a:noFill/>
        </p:spPr>
        <p:txBody>
          <a:bodyPr wrap="square" rtlCol="0">
            <a:spAutoFit/>
          </a:bodyPr>
          <a:lstStyle/>
          <a:p>
            <a:pPr algn="just" rtl="1">
              <a:lnSpc>
                <a:spcPct val="300000"/>
              </a:lnSpc>
            </a:pPr>
            <a:r>
              <a:rPr lang="ar-SY" sz="2000" dirty="0"/>
              <a:t>وتؤكد الدراسات في علم التفاوض أن السلوك الأخلاقي يسهم في خلق بيئة تفاوضية أكثر تعاوناً واستقراراً. لذلك يُعد احترام الطرف الآخر والالتزام بالمعايير المهنية جزءاً أساسياً من نجاح العملية التفاوضية. كما أن التفاوض الأخلاقي يركز على تحقيق حلول عادلة ومقبولة للطرفين، وليس على استغلال نقاط ضعف الطرف الآخر.</a:t>
            </a:r>
          </a:p>
          <a:p>
            <a:pPr algn="just" rtl="1">
              <a:lnSpc>
                <a:spcPct val="300000"/>
              </a:lnSpc>
            </a:pPr>
            <a:r>
              <a:rPr lang="ar-SY" sz="2000" b="1" dirty="0"/>
              <a:t>مثال</a:t>
            </a:r>
            <a:r>
              <a:rPr lang="ar-SY" sz="2000" dirty="0"/>
              <a:t>: عندما تقوم شركة بالتفاوض مع موردٍ ما وتعرض بشكل صادق قدراتها المالية واحتياجاتها </a:t>
            </a:r>
          </a:p>
          <a:p>
            <a:pPr algn="just" rtl="1">
              <a:lnSpc>
                <a:spcPct val="300000"/>
              </a:lnSpc>
            </a:pPr>
            <a:r>
              <a:rPr lang="ar-SY" sz="2000" dirty="0"/>
              <a:t>الفعلية دون إخفاء معلومات مؤثرة في الاتفاق، فإنها تمارس سلوكاً تفاوضياً أخلاقياً يعزز الثقة ويزيد فرص التعاون المستقبلي.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8" name="Picture 2" descr="Negotiation Skills | Shapiro Negotiations">
            <a:extLst>
              <a:ext uri="{FF2B5EF4-FFF2-40B4-BE49-F238E27FC236}">
                <a16:creationId xmlns:a16="http://schemas.microsoft.com/office/drawing/2014/main" id="{C9675C45-1873-4140-8D42-1737F73ED8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487321"/>
            <a:ext cx="2438400" cy="18764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53310461"/>
      </p:ext>
    </p:extLst>
  </p:cSld>
  <p:clrMapOvr>
    <a:masterClrMapping/>
  </p:clrMapOvr>
  <mc:AlternateContent xmlns:mc="http://schemas.openxmlformats.org/markup-compatibility/2006" xmlns:p14="http://schemas.microsoft.com/office/powerpoint/2010/main">
    <mc:Choice Requires="p14">
      <p:transition p14:dur="10" advTm="231318"/>
    </mc:Choice>
    <mc:Fallback xmlns="">
      <p:transition advTm="23131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86615" y="982465"/>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مظاهر السلوك غير الأخلاقي في التفاوض</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72155" y="1627715"/>
            <a:ext cx="10730205" cy="361323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السلوك غير الأخلاقي في التفاوض يشير إلى استخدام أساليب تهدف إلى تحقيق مكاسب على حساب النزاهة والشفافية. ويشمل ذلك تقديم معلومات مضللة، أو إخفاء حقائق مهمة، أو استخدام الخداع المتعمد للتأثير في قرارات الطرف الآخر. وغالباً ما يلجأ بعض المفاوضين إلى هذه الأساليب عندما يركزون بشكل مفرط على تحقيق مكاسب قصيرة المدى دون الاهتمام بالعلاقات طويلة الأمد. </a:t>
            </a:r>
            <a:r>
              <a:rPr lang="ar-SY" sz="2000" b="1" dirty="0">
                <a:latin typeface="Times New Roman" panose="02020603050405020304" pitchFamily="18" charset="0"/>
              </a:rPr>
              <a:t>فيما يأتي رابط فيديو يوضح السلوك غير الأخلاقي في التفاوض: </a:t>
            </a:r>
            <a:r>
              <a:rPr lang="ar-SY" sz="2000" b="1" u="sng" dirty="0">
                <a:latin typeface="Times New Roman" panose="02020603050405020304" pitchFamily="18" charset="0"/>
                <a:hlinkClick r:id="rId4"/>
              </a:rPr>
              <a:t>اضغط هنا للدخول.</a:t>
            </a:r>
            <a:endParaRPr lang="ar-SY" sz="2000" b="1" u="sng"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3074" name="Picture 2" descr="5 Warning Signs of Unethical Behaviors ...">
            <a:extLst>
              <a:ext uri="{FF2B5EF4-FFF2-40B4-BE49-F238E27FC236}">
                <a16:creationId xmlns:a16="http://schemas.microsoft.com/office/drawing/2014/main" id="{8628283A-8AC3-4D1E-BDE0-B1C89D6362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894" y="4359632"/>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38596"/>
    </mc:Choice>
    <mc:Fallback xmlns="">
      <p:transition advTm="23859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63136"/>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كما أن انتشار السلوك غير الأخلاقي يخلق بيئة تفاوضية تتسم بالشك وعدم اليقين. لذلك تحذر الأدبيات العلمية في مجال التفاوض من الاعتماد على هذه الأساليب، لأنها قد تؤدي إلى أضرار قانونية أو سمعة سلبية للمفاوض أو المؤسسة التي يمثلها. وبمرور الوقت قد يفقد المفاوض مصداقيته إذا اكتشف الطرف الآخر ممارساته غير الأخلاقية.</a:t>
            </a:r>
          </a:p>
          <a:p>
            <a:pPr algn="just" rtl="1">
              <a:lnSpc>
                <a:spcPct val="30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 إذا قام مفاوض بإعطاء معلومات خاطئة حول وجود عروض أخرى وهمية بهدف الضغط على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الطرف المقابل لخفض السعر بسرعة، فإن هذا يعد شكلاً من أشكال السلوك غير الأخلاقي في التفاوض.</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050" name="Picture 2" descr="Business Ethics, why they are so ...">
            <a:extLst>
              <a:ext uri="{FF2B5EF4-FFF2-40B4-BE49-F238E27FC236}">
                <a16:creationId xmlns:a16="http://schemas.microsoft.com/office/drawing/2014/main" id="{40123DFF-E90B-40C6-88ED-E0F8D16F03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883" y="3582954"/>
            <a:ext cx="2623165" cy="21072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403327"/>
      </p:ext>
    </p:extLst>
  </p:cSld>
  <p:clrMapOvr>
    <a:masterClrMapping/>
  </p:clrMapOvr>
  <mc:AlternateContent xmlns:mc="http://schemas.openxmlformats.org/markup-compatibility/2006" xmlns:p14="http://schemas.microsoft.com/office/powerpoint/2010/main">
    <mc:Choice Requires="p14">
      <p:transition p14:dur="10" advTm="247506"/>
    </mc:Choice>
    <mc:Fallback xmlns="">
      <p:transition advTm="24750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25500" y="993078"/>
            <a:ext cx="791054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تأثير السلوك الأخلاقي على نتائج التفاوض</a:t>
            </a:r>
          </a:p>
        </p:txBody>
      </p:sp>
      <p:sp>
        <p:nvSpPr>
          <p:cNvPr id="48" name="TextBox 47"/>
          <p:cNvSpPr txBox="1"/>
          <p:nvPr/>
        </p:nvSpPr>
        <p:spPr>
          <a:xfrm>
            <a:off x="825500" y="1449223"/>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يؤثر السلوك الأخلاقي بشكل كبير في طبيعة ونتائج العملية التفاوضية. فالمفاوض الذي يلتزم بالقيم الأخلاقية غالباً ما ينجح في بناء علاقات تعاون طويلة الأمد مع الأطراف الأخرى. كما أن السلوك الأخلاقي يعزز الثقة المتبادلة، وهو عنصر أساسي في إنجاح المفاوضات المعقدة التي تتطلب تبادل معلومات حساسة.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وتشير البحوث في إدارة الأعمال إلى أن المفاوضات التي تقوم على الشفافية والاحترام غالباً ما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تؤدي إلى حلول أكثر استقراراً ورضاً للطرفين.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 name="Picture 2" descr="Impact Design - A Tool for the Future ...">
            <a:extLst>
              <a:ext uri="{FF2B5EF4-FFF2-40B4-BE49-F238E27FC236}">
                <a16:creationId xmlns:a16="http://schemas.microsoft.com/office/drawing/2014/main" id="{EB8B3916-AB66-42C6-942C-9E9B8BCD26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965076"/>
            <a:ext cx="3036586" cy="20207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68589259"/>
      </p:ext>
    </p:extLst>
  </p:cSld>
  <p:clrMapOvr>
    <a:masterClrMapping/>
  </p:clrMapOvr>
  <mc:AlternateContent xmlns:mc="http://schemas.openxmlformats.org/markup-compatibility/2006" xmlns:p14="http://schemas.microsoft.com/office/powerpoint/2010/main">
    <mc:Choice Requires="p14">
      <p:transition p14:dur="10" advTm="189273"/>
    </mc:Choice>
    <mc:Fallback xmlns="">
      <p:transition advTm="1892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15849"/>
            <a:ext cx="10541000" cy="3805594"/>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وفي المقابل فإن استخدام الأساليب غير الأخلاقية قد يحقق مكاسب مؤقتة لكنه يهدد استمرارية العلاقة التفاوضية. كذلك فإن المؤسسات التي تشجع السلوك الأخلاقي في التفاوض تحافظ على سمعتها المهنية وتزيد من فرص التعاون مع شركاء جدد. لذلك يُعد الالتزام بالأخلاقيات أحد عوامل النجاح الاستراتيجي في التفاوض</a:t>
            </a:r>
            <a:endParaRPr lang="en-US"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 عندما تتفاوض جامعة مع شركة تقنية لتزويدها ببرمجيات تعليمية وتعرض احتياجاتها </a:t>
            </a:r>
            <a:endParaRPr lang="en-US"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وميزانيتها بوضوح، فإن هذا الأسلوب الأخلاقي يسهل الوصول إلى اتفاق مناسب ويؤسس لشراكة طويلة الأمد.</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3" name="Picture 2" descr="Results Word Shows Score Result ...">
            <a:extLst>
              <a:ext uri="{FF2B5EF4-FFF2-40B4-BE49-F238E27FC236}">
                <a16:creationId xmlns:a16="http://schemas.microsoft.com/office/drawing/2014/main" id="{B7362945-9405-485C-907C-6C2BE9ADEA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978" y="3296481"/>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25103"/>
    </mc:Choice>
    <mc:Fallback xmlns="">
      <p:transition advTm="22510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825500" y="962958"/>
            <a:ext cx="779838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التوازن بين تحقيق المصالح والالتزام بالأخلاق</a:t>
            </a:r>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541424"/>
            <a:ext cx="10541000" cy="3805594"/>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يمثل التفاوض عملية تهدف في الأساس إلى تحقيق المصالح، إلا أن تحقيق هذه المصالح يجب أن يتم ضمن إطار أخلاقي واضح. فالمفاوض الناجح لا يعتمد على الخداع أو الاستغلال، بل يستخدم مهارات التواصل والتحليل للوصول إلى اتفاق يحقق قيمة للطرفين. ويتطلب هذا التوازن قدرة على التمييز بين الاستراتيجيات التفاوضية المشروعة وبين الممارسات التي تتجاوز الحدود الأخلاقية. </a:t>
            </a:r>
            <a:endParaRPr lang="en-US"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كما أن الالتزام بالأخلاق لا يعني التنازل عن المصالح، بل يعني تحقيقها بطرق عادلة ومهنية. </a:t>
            </a:r>
          </a:p>
        </p:txBody>
      </p:sp>
      <p:pic>
        <p:nvPicPr>
          <p:cNvPr id="6146" name="Picture 2" descr="Importance of ethics in business">
            <a:extLst>
              <a:ext uri="{FF2B5EF4-FFF2-40B4-BE49-F238E27FC236}">
                <a16:creationId xmlns:a16="http://schemas.microsoft.com/office/drawing/2014/main" id="{6E647882-E722-4B32-BAC6-DF383D0624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8783" y="3923752"/>
            <a:ext cx="2238375" cy="20478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9978241"/>
      </p:ext>
    </p:extLst>
  </p:cSld>
  <p:clrMapOvr>
    <a:masterClrMapping/>
  </p:clrMapOvr>
  <mc:AlternateContent xmlns:mc="http://schemas.openxmlformats.org/markup-compatibility/2006" xmlns:p14="http://schemas.microsoft.com/office/powerpoint/2010/main">
    <mc:Choice Requires="p14">
      <p:transition p14:dur="10" advTm="206367"/>
    </mc:Choice>
    <mc:Fallback xmlns="">
      <p:transition advTm="2063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513490"/>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كما أن المؤسسات الحديثة تضع مدونات سلوك أخلاقي توجه مفاوضيها أثناء التعامل مع الشركاء والعملاء. لذلك فإن التوازن بين المصالح والقيم الأخلاقية يمثل عنصراً أساسياً في التفاوض الفعال. ويساعد هذا التوازن في بناء بيئة تفاوضية قائمة على الاحترام والمسؤولية المهنية.</a:t>
            </a:r>
          </a:p>
          <a:p>
            <a:pPr algn="just" rtl="1">
              <a:lnSpc>
                <a:spcPct val="250000"/>
              </a:lnSpc>
            </a:pPr>
            <a:r>
              <a:rPr lang="ar-SA" sz="2000" dirty="0">
                <a:effectLst/>
                <a:ea typeface="Times New Roman" panose="02020603050405020304" pitchFamily="18" charset="0"/>
              </a:rPr>
              <a:t>مثال: عندما يتفاوض مدير مشروع مع مورد لتخفيض السعر، فإنه قد يستخدم بيانات السوق </a:t>
            </a:r>
            <a:endParaRPr lang="en-US"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والمنافسة كحجة تفاوضية، لكنه يتجنب تقديم معلومات غير صحيحة أو ممارسة ضغوط غير </a:t>
            </a:r>
            <a:endParaRPr lang="en-US"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عادلة، وبذلك يحقق مصلحته مع الحفاظ على السلوك الأخلاقي.</a:t>
            </a:r>
          </a:p>
        </p:txBody>
      </p:sp>
      <p:pic>
        <p:nvPicPr>
          <p:cNvPr id="7170" name="Picture 2" descr="Three Causes of Unethical Behavior at Work">
            <a:extLst>
              <a:ext uri="{FF2B5EF4-FFF2-40B4-BE49-F238E27FC236}">
                <a16:creationId xmlns:a16="http://schemas.microsoft.com/office/drawing/2014/main" id="{B3F7A5F8-4B13-40AA-9385-A9CDC32F7A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023628"/>
            <a:ext cx="2875263" cy="185839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9780253"/>
      </p:ext>
    </p:extLst>
  </p:cSld>
  <p:clrMapOvr>
    <a:masterClrMapping/>
  </p:clrMapOvr>
  <mc:AlternateContent xmlns:mc="http://schemas.openxmlformats.org/markup-compatibility/2006" xmlns:p14="http://schemas.microsoft.com/office/powerpoint/2010/main">
    <mc:Choice Requires="p14">
      <p:transition p14:dur="10" advTm="177268"/>
    </mc:Choice>
    <mc:Fallback xmlns="">
      <p:transition advTm="17726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200673" y="856180"/>
            <a:ext cx="4730782"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المعايير الأخلاقية لتقييم السلوك التفاوضي</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7877"/>
    </mc:Choice>
    <mc:Fallback xmlns="">
      <p:transition spd="slow" advTm="178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6136" y="1803677"/>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87063" y="1396315"/>
            <a:ext cx="5205083" cy="4313040"/>
          </a:xfrm>
          <a:prstGeom prst="rect">
            <a:avLst/>
          </a:prstGeom>
        </p:spPr>
        <p:txBody>
          <a:bodyPr wrap="square">
            <a:spAutoFit/>
          </a:bodyPr>
          <a:lstStyle/>
          <a:p>
            <a:pPr algn="just" rtl="1">
              <a:lnSpc>
                <a:spcPct val="200000"/>
              </a:lnSpc>
            </a:pPr>
            <a:r>
              <a:rPr lang="ar-SY" sz="2000" dirty="0"/>
              <a:t>تتطلب دراسة أخلاقيات التفاوض وجود معايير واضحة يمكن من خلالها تقييم السلوكيات التي يمارسها المفاوضون أثناء العملية التفاوضية. فالحكم على السلوك التفاوضي لا يعتمد فقط على تحقيق النتائج، بل يتأثر أيضاً بالوسائل المستخدمة والقيم التي تحكم التفاعل بين الأطراف. لذلك طوّر الباحثون في مجال أخلاقيات الأعمال مجموعة من المعايير التي تساعد على تحليل السلوك التفاوضي وتحديد مدى التزامه بالمبادئ الأخلاقية.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2107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9640" y="937768"/>
            <a:ext cx="819203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معيار النتائج في تقييم السلوك التفاوضي</a:t>
            </a:r>
          </a:p>
        </p:txBody>
      </p:sp>
      <p:sp>
        <p:nvSpPr>
          <p:cNvPr id="48" name="TextBox 47"/>
          <p:cNvSpPr txBox="1"/>
          <p:nvPr/>
        </p:nvSpPr>
        <p:spPr>
          <a:xfrm>
            <a:off x="825500" y="1509835"/>
            <a:ext cx="10541000" cy="4536563"/>
          </a:xfrm>
          <a:prstGeom prst="rect">
            <a:avLst/>
          </a:prstGeom>
          <a:noFill/>
        </p:spPr>
        <p:txBody>
          <a:bodyPr wrap="square" rtlCol="0">
            <a:spAutoFit/>
          </a:bodyPr>
          <a:lstStyle/>
          <a:p>
            <a:pPr algn="just" rtl="1">
              <a:lnSpc>
                <a:spcPct val="300000"/>
              </a:lnSpc>
            </a:pPr>
            <a:r>
              <a:rPr lang="ar-SY" sz="2000" dirty="0"/>
              <a:t>يعد معيار النتائج أو المنفعة من المعايير المهمة المستخدمة في تقييم السلوك الأخلاقي في التفاوض. ويعتمد هذا المعيار على فكرة أن الحكم على السلوك يتم من خلال نتائجه وتأثيره في الأطراف المعنية. فإذا أدى السلوك التفاوضي إلى تحقيق منفعة عامة أو نتائج إيجابية للطرفين، فقد يُنظر إليه على أنه سلوك مقبول أو أخلاقي. ويرتبط هذا المعيار بفكرة تحقيق أكبر قدر من الفائدة مع تقليل الأضرار المحتملة. ومع ذلك فإن الاعتماد على النتائج وحدها قد يكون محدوداً، </a:t>
            </a:r>
          </a:p>
          <a:p>
            <a:pPr algn="just" rtl="1">
              <a:lnSpc>
                <a:spcPct val="300000"/>
              </a:lnSpc>
            </a:pPr>
            <a:r>
              <a:rPr lang="ar-SY" sz="2000" dirty="0"/>
              <a:t>لأن بعض الأساليب قد تحقق نتائج جيدة لكنها تعتمد على وسائل غير أخلاقية.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8194" name="Picture 2" descr="Brisbane Resume">
            <a:extLst>
              <a:ext uri="{FF2B5EF4-FFF2-40B4-BE49-F238E27FC236}">
                <a16:creationId xmlns:a16="http://schemas.microsoft.com/office/drawing/2014/main" id="{C8CC16EF-2082-49AB-8767-1E3B14DEEA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318" y="4177157"/>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01412"/>
    </mc:Choice>
    <mc:Fallback xmlns="">
      <p:transition advTm="2014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89548"/>
            <a:ext cx="10541000" cy="4536563"/>
          </a:xfrm>
          <a:prstGeom prst="rect">
            <a:avLst/>
          </a:prstGeom>
          <a:noFill/>
        </p:spPr>
        <p:txBody>
          <a:bodyPr wrap="square" rtlCol="0">
            <a:spAutoFit/>
          </a:bodyPr>
          <a:lstStyle/>
          <a:p>
            <a:pPr algn="just" rtl="1">
              <a:lnSpc>
                <a:spcPct val="300000"/>
              </a:lnSpc>
            </a:pPr>
            <a:r>
              <a:rPr lang="ar-SY" sz="2000" dirty="0"/>
              <a:t>لذلك يوصي الباحثون في مجال التفاوض بضرورة موازنة تقييم النتائج مع النظر في الوسائل المستخدمة للوصول إليها. كما أن التركيز المفرط على النتائج قد يدفع بعض المفاوضين إلى تجاهل المبادئ الأخلاقية لتحقيق مكاسب سريعة. ولهذا السبب يجب النظر إلى النتائج ضمن إطار أخلاقي أشمل يأخذ بعين الاعتبار العدالة والشفافية.</a:t>
            </a:r>
          </a:p>
          <a:p>
            <a:pPr algn="just" rtl="1">
              <a:lnSpc>
                <a:spcPct val="300000"/>
              </a:lnSpc>
            </a:pPr>
            <a:r>
              <a:rPr lang="ar-SY" sz="2000" b="1" dirty="0"/>
              <a:t>مثال</a:t>
            </a:r>
            <a:r>
              <a:rPr lang="ar-SY" sz="2000" dirty="0"/>
              <a:t>: إذا استخدم مفاوض معلومات دقيقة وتحليلاً موضوعياً للسوق للوصول إلى اتفاق يحقق </a:t>
            </a:r>
            <a:endParaRPr lang="en-US" sz="2000" dirty="0"/>
          </a:p>
          <a:p>
            <a:pPr algn="just" rtl="1">
              <a:lnSpc>
                <a:spcPct val="300000"/>
              </a:lnSpc>
            </a:pPr>
            <a:r>
              <a:rPr lang="ar-SY" sz="2000" dirty="0"/>
              <a:t>فائدة للطرفين، فإن النتائج الإيجابية هنا تعكس سلوكاً تفاوضياً مقبولاً وفق معيار المنفعة.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9218" name="Picture 2" descr="Criteria Design Illustration Concepts ...">
            <a:extLst>
              <a:ext uri="{FF2B5EF4-FFF2-40B4-BE49-F238E27FC236}">
                <a16:creationId xmlns:a16="http://schemas.microsoft.com/office/drawing/2014/main" id="{9607B443-0FCD-475A-8BAD-268E6831CF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618" y="3750907"/>
            <a:ext cx="2753021" cy="21185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08790385"/>
      </p:ext>
    </p:extLst>
  </p:cSld>
  <p:clrMapOvr>
    <a:masterClrMapping/>
  </p:clrMapOvr>
  <mc:AlternateContent xmlns:mc="http://schemas.openxmlformats.org/markup-compatibility/2006" xmlns:p14="http://schemas.microsoft.com/office/powerpoint/2010/main">
    <mc:Choice Requires="p14">
      <p:transition p14:dur="10" advTm="128578"/>
    </mc:Choice>
    <mc:Fallback xmlns="">
      <p:transition advTm="1285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0" y="994042"/>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معيار القواعد والواجبات الأخلاقية</a:t>
            </a:r>
          </a:p>
        </p:txBody>
      </p:sp>
      <p:sp>
        <p:nvSpPr>
          <p:cNvPr id="48" name="TextBox 47"/>
          <p:cNvSpPr txBox="1"/>
          <p:nvPr/>
        </p:nvSpPr>
        <p:spPr>
          <a:xfrm>
            <a:off x="825500" y="1945213"/>
            <a:ext cx="10541000" cy="3613233"/>
          </a:xfrm>
          <a:prstGeom prst="rect">
            <a:avLst/>
          </a:prstGeom>
          <a:noFill/>
        </p:spPr>
        <p:txBody>
          <a:bodyPr wrap="square" rtlCol="0">
            <a:spAutoFit/>
          </a:bodyPr>
          <a:lstStyle/>
          <a:p>
            <a:pPr algn="just" rtl="1">
              <a:lnSpc>
                <a:spcPct val="300000"/>
              </a:lnSpc>
            </a:pPr>
            <a:r>
              <a:rPr lang="ar-SY" sz="2000" dirty="0"/>
              <a:t>يركز معيار القواعد الأخلاقية على تقييم السلوك التفاوضي من خلال مدى التزام المفاوض بالمبادئ والقواعد المهنية المتعارف عليها. ويعتمد هذا المعيار على فكرة أن بعض الأفعال تعد صحيحة أو خاطئة بغض النظر عن نتائجها. وتشمل هذه القواعد الصدق في تقديم المعلومات، والوفاء بالوعود، واحترام الاتفاقات المبرمة بين الأطراف. </a:t>
            </a:r>
            <a:endParaRPr lang="en-US" sz="2000" dirty="0"/>
          </a:p>
          <a:p>
            <a:pPr algn="just" rtl="1">
              <a:lnSpc>
                <a:spcPct val="300000"/>
              </a:lnSpc>
            </a:pPr>
            <a:r>
              <a:rPr lang="ar-SY" sz="2000" dirty="0"/>
              <a:t>كما أنه يشدد على أهمية الالتزام بالمعايير المهنية التي تحكم العلاقات بين الأفراد والمؤسسات.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1266" name="Picture 2" descr="ACT Counselling &amp; CBT ...">
            <a:extLst>
              <a:ext uri="{FF2B5EF4-FFF2-40B4-BE49-F238E27FC236}">
                <a16:creationId xmlns:a16="http://schemas.microsoft.com/office/drawing/2014/main" id="{0D94DE88-DC52-48F1-9948-4BF071B57D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941" y="4279252"/>
            <a:ext cx="2667000" cy="1714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47122"/>
    </mc:Choice>
    <mc:Fallback xmlns="">
      <p:transition advTm="14712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13490"/>
            <a:ext cx="10541000" cy="4536563"/>
          </a:xfrm>
          <a:prstGeom prst="rect">
            <a:avLst/>
          </a:prstGeom>
          <a:noFill/>
        </p:spPr>
        <p:txBody>
          <a:bodyPr wrap="square" rtlCol="0">
            <a:spAutoFit/>
          </a:bodyPr>
          <a:lstStyle/>
          <a:p>
            <a:pPr algn="just" rtl="1">
              <a:lnSpc>
                <a:spcPct val="300000"/>
              </a:lnSpc>
            </a:pPr>
            <a:r>
              <a:rPr lang="ar-SY" sz="2000" dirty="0"/>
              <a:t>ويساعد هذا النهج في حماية الثقة المتبادلة بين الأطراف التفاوضية. فحين يلتزم المفاوض بالقواعد الأخلاقية، يصبح سلوكه أكثر مصداقية واستقراراً. ولهذا فإن العديد من المؤسسات تضع مدونات أخلاقية لتنظيم سلوك موظفيها أثناء التفاوض.</a:t>
            </a:r>
          </a:p>
          <a:p>
            <a:pPr algn="just" rtl="1">
              <a:lnSpc>
                <a:spcPct val="300000"/>
              </a:lnSpc>
            </a:pPr>
            <a:r>
              <a:rPr lang="ar-SY" sz="2000" b="1" dirty="0"/>
              <a:t>مثال</a:t>
            </a:r>
            <a:r>
              <a:rPr lang="ar-SY" sz="2000" dirty="0"/>
              <a:t>: عندما يلتزم مدير شركة بعدم تقديم معلومات مضللة حول قدرات شركته أثناء التفاوض مع </a:t>
            </a:r>
            <a:endParaRPr lang="en-US" sz="2000" dirty="0"/>
          </a:p>
          <a:p>
            <a:pPr algn="just" rtl="1">
              <a:lnSpc>
                <a:spcPct val="300000"/>
              </a:lnSpc>
            </a:pPr>
            <a:r>
              <a:rPr lang="ar-SY" sz="2000" dirty="0"/>
              <a:t>شريك تجاري، فإنه يطبق معيار القواعد الأخلاقية حتى لو كان بإمكانه تحقيق مكاسب </a:t>
            </a:r>
            <a:endParaRPr lang="en-US" sz="2000" dirty="0"/>
          </a:p>
          <a:p>
            <a:pPr algn="just" rtl="1">
              <a:lnSpc>
                <a:spcPct val="300000"/>
              </a:lnSpc>
            </a:pPr>
            <a:r>
              <a:rPr lang="ar-SY" sz="2000" dirty="0"/>
              <a:t>أكبر عبر التضليل.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 name="Picture 2" descr="90+ Criteria Analysis Stock Photos ...">
            <a:extLst>
              <a:ext uri="{FF2B5EF4-FFF2-40B4-BE49-F238E27FC236}">
                <a16:creationId xmlns:a16="http://schemas.microsoft.com/office/drawing/2014/main" id="{0456E1EE-5A54-4A8C-9E46-3A3B60805F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2944" y="3568820"/>
            <a:ext cx="2346746" cy="23467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3491023"/>
      </p:ext>
    </p:extLst>
  </p:cSld>
  <p:clrMapOvr>
    <a:masterClrMapping/>
  </p:clrMapOvr>
  <mc:AlternateContent xmlns:mc="http://schemas.openxmlformats.org/markup-compatibility/2006" xmlns:p14="http://schemas.microsoft.com/office/powerpoint/2010/main">
    <mc:Choice Requires="p14">
      <p:transition p14:dur="10" advTm="147921"/>
    </mc:Choice>
    <mc:Fallback xmlns="">
      <p:transition advTm="14792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44583" y="99466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معيار العدالة والإنصاف</a:t>
            </a:r>
          </a:p>
        </p:txBody>
      </p:sp>
      <p:sp>
        <p:nvSpPr>
          <p:cNvPr id="48" name="TextBox 47"/>
          <p:cNvSpPr txBox="1"/>
          <p:nvPr/>
        </p:nvSpPr>
        <p:spPr>
          <a:xfrm>
            <a:off x="825500" y="1628907"/>
            <a:ext cx="10541000" cy="4305730"/>
          </a:xfrm>
          <a:prstGeom prst="rect">
            <a:avLst/>
          </a:prstGeom>
          <a:noFill/>
        </p:spPr>
        <p:txBody>
          <a:bodyPr wrap="square" rtlCol="0">
            <a:spAutoFit/>
          </a:bodyPr>
          <a:lstStyle/>
          <a:p>
            <a:pPr algn="just" rtl="1">
              <a:lnSpc>
                <a:spcPct val="300000"/>
              </a:lnSpc>
            </a:pPr>
            <a:r>
              <a:rPr lang="ar-SY" sz="2000" dirty="0"/>
              <a:t>يعد معيار العدالة من المعايير الأساسية التي تُستخدم لتقييم السلوك الأخلاقي في التفاوض. ويركز هذا المعيار على مدى تحقيق التوازن والإنصاف بين مصالح الأطراف المختلفة. فالسلوك التفاوضي الأخلاقي يجب أن يراعي حقوق جميع الأطراف، وألا يعتمد على استغلال ضعف أحدهم لتحقيق مكاسب غير عادلة. كما أن العدالة في التفاوض تعني توزيع المنافع بطريقة مقبولة ومعقولة للطرفين. </a:t>
            </a:r>
            <a:endParaRPr lang="en-US" sz="2000" dirty="0"/>
          </a:p>
          <a:p>
            <a:pPr algn="just" rtl="1">
              <a:lnSpc>
                <a:spcPct val="200000"/>
              </a:lnSpc>
            </a:pPr>
            <a:r>
              <a:rPr lang="ar-SY" sz="2000" dirty="0"/>
              <a:t>ويساعد الالتزام بهذا المعيار في تعزيز الشعور بالرضا لدى الأطراف بعد التوصل إلى الاتفاق.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2290" name="Picture 2" descr="A wrap up – applying ethics in practice ...">
            <a:extLst>
              <a:ext uri="{FF2B5EF4-FFF2-40B4-BE49-F238E27FC236}">
                <a16:creationId xmlns:a16="http://schemas.microsoft.com/office/drawing/2014/main" id="{E8B2CB6F-CCA7-4E84-9F67-8174ED98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572174"/>
            <a:ext cx="3181350" cy="14382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154649"/>
    </mc:Choice>
    <mc:Fallback xmlns="">
      <p:transition advTm="15464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04668" y="1513490"/>
            <a:ext cx="10541000" cy="4536563"/>
          </a:xfrm>
          <a:prstGeom prst="rect">
            <a:avLst/>
          </a:prstGeom>
          <a:noFill/>
        </p:spPr>
        <p:txBody>
          <a:bodyPr wrap="square" rtlCol="0">
            <a:spAutoFit/>
          </a:bodyPr>
          <a:lstStyle/>
          <a:p>
            <a:pPr algn="just" rtl="1">
              <a:lnSpc>
                <a:spcPct val="300000"/>
              </a:lnSpc>
            </a:pPr>
            <a:r>
              <a:rPr lang="ar-SY" sz="2000" dirty="0"/>
              <a:t>فالاتفاقات التي تقوم على العدالة تكون أكثر استقراراً واستمرارية. كما أن الإحساس بالإنصاف يقلل من احتمالية نشوء النزاعات المستقبلية. لذلك يُعد تحقيق التوازن في المصالح أحد الأهداف المهمة للتفاوض الأخلاقي. ويعزز هذا النهج العلاقات المهنية ويزيد من فرص التعاون المستقبلي.</a:t>
            </a:r>
          </a:p>
          <a:p>
            <a:pPr algn="just" rtl="1">
              <a:lnSpc>
                <a:spcPct val="300000"/>
              </a:lnSpc>
            </a:pPr>
            <a:r>
              <a:rPr lang="ar-SY" sz="2000" b="1" dirty="0"/>
              <a:t>مثال</a:t>
            </a:r>
            <a:r>
              <a:rPr lang="ar-SY" sz="2000" dirty="0"/>
              <a:t>: عندما تتفاوض مؤسسة تعليمية مع شركة لتزويدها بخدمات تدريبية، ويتم الاتفاق على سعر </a:t>
            </a:r>
            <a:endParaRPr lang="en-US" sz="2000" dirty="0"/>
          </a:p>
          <a:p>
            <a:pPr algn="just" rtl="1">
              <a:lnSpc>
                <a:spcPct val="300000"/>
              </a:lnSpc>
            </a:pPr>
            <a:r>
              <a:rPr lang="ar-SY" sz="2000" dirty="0"/>
              <a:t>مناسب يحقق الربح للشركة وفي الوقت نفسه يتوافق مع ميزانية المؤسسة، فإن هذا الاتفاق يعكس مبدأ العدالة في التفاوض.</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3314" name="Picture 2" descr="Word JUSTICE in Bold Distressed Font ...">
            <a:extLst>
              <a:ext uri="{FF2B5EF4-FFF2-40B4-BE49-F238E27FC236}">
                <a16:creationId xmlns:a16="http://schemas.microsoft.com/office/drawing/2014/main" id="{375E9FA5-F763-45CA-B9AA-C45AA669C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3914" y="3610960"/>
            <a:ext cx="2638425" cy="1733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6120246"/>
      </p:ext>
    </p:extLst>
  </p:cSld>
  <p:clrMapOvr>
    <a:masterClrMapping/>
  </p:clrMapOvr>
  <mc:AlternateContent xmlns:mc="http://schemas.openxmlformats.org/markup-compatibility/2006" xmlns:p14="http://schemas.microsoft.com/office/powerpoint/2010/main">
    <mc:Choice Requires="p14">
      <p:transition p14:dur="10" advTm="137301"/>
    </mc:Choice>
    <mc:Fallback xmlns="">
      <p:transition advTm="13730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51966" y="96009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معيار المسؤولية الاجتماعية في التفاوض</a:t>
            </a:r>
          </a:p>
        </p:txBody>
      </p:sp>
      <p:sp>
        <p:nvSpPr>
          <p:cNvPr id="48" name="TextBox 47"/>
          <p:cNvSpPr txBox="1"/>
          <p:nvPr/>
        </p:nvSpPr>
        <p:spPr>
          <a:xfrm>
            <a:off x="689640" y="1675606"/>
            <a:ext cx="10541000" cy="3620543"/>
          </a:xfrm>
          <a:prstGeom prst="rect">
            <a:avLst/>
          </a:prstGeom>
          <a:noFill/>
        </p:spPr>
        <p:txBody>
          <a:bodyPr wrap="square" rtlCol="0">
            <a:spAutoFit/>
          </a:bodyPr>
          <a:lstStyle/>
          <a:p>
            <a:pPr algn="just" rtl="1">
              <a:lnSpc>
                <a:spcPct val="300000"/>
              </a:lnSpc>
            </a:pPr>
            <a:r>
              <a:rPr lang="ar-SY" sz="2000" dirty="0"/>
              <a:t>لا يقتصر تقييم السلوك الأخلاقي في التفاوض على مصالح الأطراف المباشرة فقط، بل يمتد أيضاً إلى تأثير هذا السلوك في المجتمع والبيئة المحيطة. ويعرف هذا المعيار بمعيار المسؤولية الاجتماعية، حيث يتم النظر إلى التفاوض باعتباره نشاطاً يمكن أن يؤثر في أطراف غير مشاركة بشكل مباشر. ولذلك ينبغي على المفاوضين مراعاة الآثار الاجتماعية والاقتصادية لقراراتهم التفاوضية. </a:t>
            </a:r>
          </a:p>
          <a:p>
            <a:pPr algn="just" rtl="1">
              <a:lnSpc>
                <a:spcPct val="300000"/>
              </a:lnSpc>
            </a:pPr>
            <a:r>
              <a:rPr lang="ar-SY" sz="2000" b="1" dirty="0"/>
              <a:t>فيما يأتي فيديو يوضح المسؤولية الاجتماعية للشركات: </a:t>
            </a:r>
            <a:r>
              <a:rPr lang="ar-SY" sz="2000" b="1" u="sng" dirty="0">
                <a:hlinkClick r:id="rId3"/>
              </a:rPr>
              <a:t>اضغط هنا للدخول.</a:t>
            </a:r>
            <a:endParaRPr lang="en-US" sz="2000" b="1" u="sng"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4338" name="Picture 2" descr="Corporate Social Responsibility | Cavaon">
            <a:extLst>
              <a:ext uri="{FF2B5EF4-FFF2-40B4-BE49-F238E27FC236}">
                <a16:creationId xmlns:a16="http://schemas.microsoft.com/office/drawing/2014/main" id="{46B47C3D-FA74-4A51-B844-EDF813395E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343186"/>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63546723"/>
      </p:ext>
    </p:extLst>
  </p:cSld>
  <p:clrMapOvr>
    <a:masterClrMapping/>
  </p:clrMapOvr>
  <mc:AlternateContent xmlns:mc="http://schemas.openxmlformats.org/markup-compatibility/2006" xmlns:p14="http://schemas.microsoft.com/office/powerpoint/2010/main">
    <mc:Choice Requires="p14">
      <p:transition p14:dur="10" advTm="157670"/>
    </mc:Choice>
    <mc:Fallback xmlns="">
      <p:transition advTm="15767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54484"/>
            <a:ext cx="10541000" cy="4536563"/>
          </a:xfrm>
          <a:prstGeom prst="rect">
            <a:avLst/>
          </a:prstGeom>
          <a:noFill/>
        </p:spPr>
        <p:txBody>
          <a:bodyPr wrap="square" rtlCol="0">
            <a:spAutoFit/>
          </a:bodyPr>
          <a:lstStyle/>
          <a:p>
            <a:pPr algn="just" rtl="1">
              <a:lnSpc>
                <a:spcPct val="300000"/>
              </a:lnSpc>
            </a:pPr>
            <a:r>
              <a:rPr lang="ar-SY" sz="2000" dirty="0"/>
              <a:t>ويشمل ذلك احترام القوانين، وحماية البيئة، وضمان العدالة في التعامل مع الموردين والموظفين. ويساعد هذا النهج في تعزيز سمعة المؤسسة وبناء علاقات مستدامة مع المجتمع. كما أنه يعكس مستوى عالياً من الوعي الأخلاقي لدى المفاوضين. لذلك فإن المسؤولية الاجتماعية تعد جزءاً مهماً من تقييم السلوك التفاوضي المعاصر.</a:t>
            </a:r>
          </a:p>
          <a:p>
            <a:pPr algn="just" rtl="1">
              <a:lnSpc>
                <a:spcPct val="300000"/>
              </a:lnSpc>
            </a:pPr>
            <a:r>
              <a:rPr lang="ar-SY" sz="2000" b="1" dirty="0"/>
              <a:t>مثال</a:t>
            </a:r>
            <a:r>
              <a:rPr lang="ar-SY" sz="2000" dirty="0"/>
              <a:t>: عندما تتفاوض شركة صناعية مع مورد للمواد الخام وتحرص على اختيار مورد يلتزم </a:t>
            </a:r>
            <a:endParaRPr lang="en-US" sz="2000" dirty="0"/>
          </a:p>
          <a:p>
            <a:pPr algn="just" rtl="1">
              <a:lnSpc>
                <a:spcPct val="300000"/>
              </a:lnSpc>
            </a:pPr>
            <a:r>
              <a:rPr lang="ar-SY" sz="2000" dirty="0"/>
              <a:t>بالمعايير البيئية وعدم الإضرار بالبيئة، فإنها تطبق مبدأ المسؤولية الاجتماعية في عملية التفاوض.</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5362" name="Picture 2" descr="Corporate Social Responsibility | DMT ...">
            <a:extLst>
              <a:ext uri="{FF2B5EF4-FFF2-40B4-BE49-F238E27FC236}">
                <a16:creationId xmlns:a16="http://schemas.microsoft.com/office/drawing/2014/main" id="{266E2745-6282-4874-B921-5B6C76A5B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366372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67640231"/>
      </p:ext>
    </p:extLst>
  </p:cSld>
  <p:clrMapOvr>
    <a:masterClrMapping/>
  </p:clrMapOvr>
  <mc:AlternateContent xmlns:mc="http://schemas.openxmlformats.org/markup-compatibility/2006" xmlns:p14="http://schemas.microsoft.com/office/powerpoint/2010/main">
    <mc:Choice Requires="p14">
      <p:transition p14:dur="10" advTm="213491"/>
    </mc:Choice>
    <mc:Fallback xmlns="">
      <p:transition advTm="21349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79124" y="1013122"/>
            <a:ext cx="503855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الخداع والتلاعب والتبرير الأخلاقي في التفاوض</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4763"/>
    </mc:Choice>
    <mc:Fallback xmlns="">
      <p:transition spd="slow" advTm="14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63246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30806" y="1396315"/>
            <a:ext cx="5360392" cy="4305730"/>
          </a:xfrm>
          <a:prstGeom prst="rect">
            <a:avLst/>
          </a:prstGeom>
        </p:spPr>
        <p:txBody>
          <a:bodyPr wrap="square">
            <a:spAutoFit/>
          </a:bodyPr>
          <a:lstStyle/>
          <a:p>
            <a:pPr algn="just" rtl="1">
              <a:lnSpc>
                <a:spcPct val="200000"/>
              </a:lnSpc>
            </a:pPr>
            <a:r>
              <a:rPr lang="ar-SY" sz="2000" dirty="0"/>
              <a:t>يمثل الخداع والتلاعب من القضايا الجدلية في مجال التفاوض، حيث يثيران تساؤلات مهمة حول الحدود الفاصلة بين الاستراتيجيات التفاوضية المشروعة والممارسات غير الأخلاقية. ففي بعض الحالات قد يلجأ المفاوضون إلى استخدام أساليب تأثير مختلفة بهدف تحسين موقعهم التفاوضي أو تحقيق مكاسب أكبر. إلا أن هذه الممارسات قد تؤدي إلى تقويض الثقة وإضعاف العلاقات المهنية بين الأطراف إذا تجاوزت الحدود الأخلاقية. </a:t>
            </a:r>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76243">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8206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الخداع في التفاوض</a:t>
            </a:r>
          </a:p>
        </p:txBody>
      </p:sp>
      <p:sp>
        <p:nvSpPr>
          <p:cNvPr id="48" name="TextBox 47"/>
          <p:cNvSpPr txBox="1"/>
          <p:nvPr/>
        </p:nvSpPr>
        <p:spPr>
          <a:xfrm>
            <a:off x="725820" y="1715847"/>
            <a:ext cx="10613360" cy="3779946"/>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يشير الخداع في التفاوض إلى استخدام معلومات غير صحيحة أو مضللة بهدف التأثير في قرارات الطرف الآخر وتحقيق مكاسب تفاوضية. ويعد الخداع من الأساليب التي قد يلجأ إليها بعض المفاوضين عندما يسعون إلى تحسين موقعهم التفاوضي أو إخفاء نقاط ضعفهم. ويتخذ الخداع أشكالاً متعددة، مثل المبالغة في تقدير البدائل المتاحة، أو التقليل من قيمة الموارد التي يمتلكها المفاوض. </a:t>
            </a:r>
          </a:p>
          <a:p>
            <a:pPr algn="just" defTabSz="344488" rtl="1">
              <a:lnSpc>
                <a:spcPct val="250000"/>
              </a:lnSpc>
              <a:spcAft>
                <a:spcPts val="800"/>
              </a:spcAft>
              <a:tabLst>
                <a:tab pos="285750" algn="l"/>
              </a:tabLst>
            </a:pPr>
            <a:r>
              <a:rPr lang="ar-SY" sz="2000" dirty="0"/>
              <a:t>وعلى الرغم من أن بعض المفاوضين يعتقدون أن الخداع يمثل جزءاً من الاستراتيجية التفاوضية،</a:t>
            </a:r>
          </a:p>
          <a:p>
            <a:pPr algn="just" defTabSz="344488" rtl="1">
              <a:lnSpc>
                <a:spcPct val="150000"/>
              </a:lnSpc>
              <a:spcAft>
                <a:spcPts val="800"/>
              </a:spcAft>
              <a:tabLst>
                <a:tab pos="285750" algn="l"/>
              </a:tabLst>
            </a:pPr>
            <a:r>
              <a:rPr lang="ar-SY" sz="2000" dirty="0"/>
              <a:t> إلا أن استخدامه قد يؤدي إلى تقويض الثقة بين الأطراف.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026" name="Picture 2" descr="1,531 Deception Logo Royalty-Free ...">
            <a:extLst>
              <a:ext uri="{FF2B5EF4-FFF2-40B4-BE49-F238E27FC236}">
                <a16:creationId xmlns:a16="http://schemas.microsoft.com/office/drawing/2014/main" id="{A47EEAF3-FFD6-4C6A-9D49-3FAB4AB3AC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40" y="3923450"/>
            <a:ext cx="2698200"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77196"/>
    </mc:Choice>
    <mc:Fallback xmlns="">
      <p:transition advTm="17719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25820" y="1715847"/>
            <a:ext cx="10613360" cy="4010778"/>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كما أن اكتشاف الخداع قد يؤدي إلى انهيار المفاوضات أو تدهور العلاقة المهنية بين المتفاوضين. لذلك ينظر العديد من الباحثين إلى الخداع بوصفه ممارسة خطرة قد تحقق مكاسب قصيرة المدى لكنها تحمل آثاراً سلبية على المدى الطويل. ولهذا يوصى بالاعتماد على استراتيجيات تفاوضية تقوم على الشفافية والتحليل الموضوعي للمصالح بدلاً من التضليل.</a:t>
            </a:r>
          </a:p>
          <a:p>
            <a:pPr algn="just" defTabSz="344488" rtl="1">
              <a:lnSpc>
                <a:spcPct val="250000"/>
              </a:lnSpc>
              <a:spcAft>
                <a:spcPts val="800"/>
              </a:spcAft>
              <a:tabLst>
                <a:tab pos="285750" algn="l"/>
              </a:tabLst>
            </a:pPr>
            <a:r>
              <a:rPr lang="ar-SY" sz="2000" b="1" dirty="0"/>
              <a:t>مثال</a:t>
            </a:r>
            <a:r>
              <a:rPr lang="ar-SY" sz="2000" dirty="0"/>
              <a:t>: قد يدّعي أحد المفاوضين أثناء التفاوض على عقد توريد أن لديه عروضاً أفضل من شركات </a:t>
            </a:r>
          </a:p>
          <a:p>
            <a:pPr algn="just" defTabSz="344488" rtl="1">
              <a:lnSpc>
                <a:spcPct val="250000"/>
              </a:lnSpc>
              <a:spcAft>
                <a:spcPts val="800"/>
              </a:spcAft>
              <a:tabLst>
                <a:tab pos="285750" algn="l"/>
              </a:tabLst>
            </a:pPr>
            <a:r>
              <a:rPr lang="ar-SY" sz="2000" dirty="0"/>
              <a:t>أخرى، رغم أن هذا الادعاء غير صحيح، وذلك بهدف الضغط على الطرف الآخر لتقديم تنازلات أكبر.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050" name="Picture 2" descr="How to Negotiate with a Liar">
            <a:extLst>
              <a:ext uri="{FF2B5EF4-FFF2-40B4-BE49-F238E27FC236}">
                <a16:creationId xmlns:a16="http://schemas.microsoft.com/office/drawing/2014/main" id="{3F48A14E-9798-4ABF-A930-C24F99E09A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16" y="3627462"/>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420207"/>
      </p:ext>
    </p:extLst>
  </p:cSld>
  <p:clrMapOvr>
    <a:masterClrMapping/>
  </p:clrMapOvr>
  <mc:AlternateContent xmlns:mc="http://schemas.openxmlformats.org/markup-compatibility/2006" xmlns:p14="http://schemas.microsoft.com/office/powerpoint/2010/main">
    <mc:Choice Requires="p14">
      <p:transition p14:dur="10" advTm="137484"/>
    </mc:Choice>
    <mc:Fallback xmlns="">
      <p:transition advTm="1374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941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التلاعب كاستراتيجية تفاوضية غير أخلاقية</a:t>
            </a:r>
          </a:p>
        </p:txBody>
      </p:sp>
      <p:sp>
        <p:nvSpPr>
          <p:cNvPr id="48" name="TextBox 47"/>
          <p:cNvSpPr txBox="1"/>
          <p:nvPr/>
        </p:nvSpPr>
        <p:spPr>
          <a:xfrm>
            <a:off x="707887" y="1727973"/>
            <a:ext cx="10613360" cy="37158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يختلف التلاعب عن الخداع في أنه يعتمد على التأثير النفسي أو السلوكي في الطرف الآخر بدلاً من تقديم معلومات غير صحيحة بشكل مباشر. ويهدف التلاعب إلى توجيه تفكير الطرف المقابل بطريقة تخدم مصالح المفاوض دون أن يكون هذا التأثير واضحاً أو معلناً. وقد يأخذ التلاعب أشكالاً مختلفة مثل المبالغة في إظهار الغضب، أو استخدام الضغط الزمني</a:t>
            </a:r>
            <a:endParaRPr lang="en-US" sz="2000" dirty="0"/>
          </a:p>
          <a:p>
            <a:pPr algn="just" defTabSz="344488" rtl="1">
              <a:lnSpc>
                <a:spcPct val="300000"/>
              </a:lnSpc>
              <a:spcAft>
                <a:spcPts val="800"/>
              </a:spcAft>
              <a:tabLst>
                <a:tab pos="285750" algn="l"/>
              </a:tabLst>
            </a:pPr>
            <a:r>
              <a:rPr lang="ar-SY" sz="2000" b="1" dirty="0"/>
              <a:t>فيما يأتي فيديو قصير يوضح كيف يحدث التلاعب في التفاوض: </a:t>
            </a:r>
            <a:r>
              <a:rPr lang="ar-SY" sz="2000" b="1" dirty="0">
                <a:hlinkClick r:id="rId2"/>
              </a:rPr>
              <a:t>اضغط هنا للدخول.</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0" name="Picture 2" descr="Understanding manipulation and ...">
            <a:extLst>
              <a:ext uri="{FF2B5EF4-FFF2-40B4-BE49-F238E27FC236}">
                <a16:creationId xmlns:a16="http://schemas.microsoft.com/office/drawing/2014/main" id="{A064F29B-4FE5-40D4-9DD4-3279AA2AE5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753" y="3810602"/>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56083"/>
    </mc:Choice>
    <mc:Fallback xmlns="">
      <p:transition advTm="1560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42958"/>
            <a:ext cx="10541000" cy="4626331"/>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كما أن التلاعب قد يؤدي إلى شعور الطرف المقابل بعدم الارتياح أو الاستغلال، مما يؤثر في جودة العلاقة التفاوضية. ولذلك ينصح الخبراء في التفاوض باستخدام الأساليب التي تقوم على الإقناع المنطقي والحوار المفتوح بدلاً من التأثير النفسي غير المباشر. </a:t>
            </a:r>
            <a:endParaRPr lang="en-US" sz="2000" dirty="0"/>
          </a:p>
          <a:p>
            <a:pPr algn="just" defTabSz="344488" rtl="1">
              <a:lnSpc>
                <a:spcPct val="300000"/>
              </a:lnSpc>
              <a:spcAft>
                <a:spcPts val="800"/>
              </a:spcAft>
              <a:tabLst>
                <a:tab pos="285750" algn="l"/>
              </a:tabLst>
            </a:pPr>
            <a:r>
              <a:rPr lang="ar-SY" sz="2000" b="1" dirty="0"/>
              <a:t>مثال</a:t>
            </a:r>
            <a:r>
              <a:rPr lang="ar-SY" sz="2000" dirty="0"/>
              <a:t>: قد يقوم مفاوض بتحديد موعد نهائي قصير جداً لإجبار الطرف الآخر على اتخاذ قرار سريع </a:t>
            </a:r>
          </a:p>
          <a:p>
            <a:pPr algn="just" defTabSz="344488" rtl="1">
              <a:lnSpc>
                <a:spcPct val="250000"/>
              </a:lnSpc>
              <a:spcAft>
                <a:spcPts val="800"/>
              </a:spcAft>
              <a:tabLst>
                <a:tab pos="285750" algn="l"/>
              </a:tabLst>
            </a:pPr>
            <a:r>
              <a:rPr lang="ar-SY" sz="2000" dirty="0"/>
              <a:t>دون دراسة كافية للعرض، وهو أسلوب قد يُعد شكلاً من أشكال التلاعب بالضغط الزمني.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3076" name="Picture 4" descr="Manipulation Concept Vector ...">
            <a:extLst>
              <a:ext uri="{FF2B5EF4-FFF2-40B4-BE49-F238E27FC236}">
                <a16:creationId xmlns:a16="http://schemas.microsoft.com/office/drawing/2014/main" id="{F2E5C676-4161-447B-BEB9-6FD1CBB6CF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670110"/>
            <a:ext cx="2503244" cy="1251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57586542"/>
      </p:ext>
    </p:extLst>
  </p:cSld>
  <p:clrMapOvr>
    <a:masterClrMapping/>
  </p:clrMapOvr>
  <mc:AlternateContent xmlns:mc="http://schemas.openxmlformats.org/markup-compatibility/2006" xmlns:p14="http://schemas.microsoft.com/office/powerpoint/2010/main">
    <mc:Choice Requires="p14">
      <p:transition p14:dur="10" advTm="157029"/>
    </mc:Choice>
    <mc:Fallback xmlns="">
      <p:transition advTm="15702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941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التبرير الأخلاقي للسلوك غير الأخلاقي</a:t>
            </a:r>
          </a:p>
        </p:txBody>
      </p:sp>
      <p:sp>
        <p:nvSpPr>
          <p:cNvPr id="48" name="TextBox 47"/>
          <p:cNvSpPr txBox="1"/>
          <p:nvPr/>
        </p:nvSpPr>
        <p:spPr>
          <a:xfrm>
            <a:off x="762000" y="1472638"/>
            <a:ext cx="10541000" cy="463915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يلجأ بعض المفاوضين إلى تبرير ممارساتهم غير الأخلاقية من خلال مجموعة من المبررات التي تجعل هذه الممارسات تبدو مقبولة في نظرهم. ويعرف هذا السلوك بالتبرير الأخلاقي، حيث يحاول الفرد إقناع نفسه بأن ما يقوم به ضروري أو مبرر في سياق التفاوض. ومن بين هذه التبريرات الاعتقاد بأن الطرف الآخر قد يستخدم الأساليب نفسها، أو أن الهدف من التفاوض يبرر الوسيلة المستخدمة. كما قد يرى بعض المفاوضين أن الضغوط التنظيمية </a:t>
            </a:r>
          </a:p>
          <a:p>
            <a:pPr algn="just" defTabSz="344488" rtl="1">
              <a:lnSpc>
                <a:spcPct val="300000"/>
              </a:lnSpc>
              <a:spcAft>
                <a:spcPts val="800"/>
              </a:spcAft>
              <a:tabLst>
                <a:tab pos="285750" algn="l"/>
              </a:tabLst>
            </a:pPr>
            <a:r>
              <a:rPr lang="ar-SY" sz="2000" dirty="0"/>
              <a:t>أو التنافس الشديد في السوق يدفعهم إلى استخدام أساليب غير أخلاقية.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5122" name="Picture 2" descr="Is there any moral justification for ...">
            <a:extLst>
              <a:ext uri="{FF2B5EF4-FFF2-40B4-BE49-F238E27FC236}">
                <a16:creationId xmlns:a16="http://schemas.microsoft.com/office/drawing/2014/main" id="{EA851682-1D25-4878-902E-7526CDE8FC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196" y="4166118"/>
            <a:ext cx="2505075"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727603"/>
      </p:ext>
    </p:extLst>
  </p:cSld>
  <p:clrMapOvr>
    <a:masterClrMapping/>
  </p:clrMapOvr>
  <mc:AlternateContent xmlns:mc="http://schemas.openxmlformats.org/markup-compatibility/2006" xmlns:p14="http://schemas.microsoft.com/office/powerpoint/2010/main">
    <mc:Choice Requires="p14">
      <p:transition p14:dur="10" advTm="122774"/>
    </mc:Choice>
    <mc:Fallback xmlns="">
      <p:transition advTm="12277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345306"/>
            <a:ext cx="10541000" cy="4741747"/>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وإن الاعتماد المستمر على التبرير الأخلاقي قد يؤدي إلى تآكل المعايير المهنية داخل المؤسسات. ولذلك تؤكد الدراسات في مجال أخلاقيات الأعمال على أهمية تعزيز الوعي الأخلاقي لدى المفاوضين. ويساعد التدريب على أخلاقيات التفاوض في الحد من استخدام هذه المبررات وتشجيع السلوك المسؤول.</a:t>
            </a:r>
          </a:p>
          <a:p>
            <a:pPr algn="just" defTabSz="344488" rtl="1">
              <a:lnSpc>
                <a:spcPct val="300000"/>
              </a:lnSpc>
              <a:spcAft>
                <a:spcPts val="800"/>
              </a:spcAft>
              <a:tabLst>
                <a:tab pos="285750" algn="l"/>
              </a:tabLst>
            </a:pPr>
            <a:r>
              <a:rPr lang="ar-SY" sz="2000" b="1" dirty="0"/>
              <a:t>مثال</a:t>
            </a:r>
            <a:r>
              <a:rPr lang="ar-SY" sz="2000" dirty="0"/>
              <a:t>: قد يبرر أحد المفاوضين تقديم معلومات مضللة خلال التفاوض بحجة أن المنافسين </a:t>
            </a:r>
          </a:p>
          <a:p>
            <a:pPr algn="just" defTabSz="344488" rtl="1">
              <a:lnSpc>
                <a:spcPct val="300000"/>
              </a:lnSpc>
              <a:spcAft>
                <a:spcPts val="800"/>
              </a:spcAft>
              <a:tabLst>
                <a:tab pos="285750" algn="l"/>
              </a:tabLst>
            </a:pPr>
            <a:r>
              <a:rPr lang="ar-SY" sz="2000" dirty="0"/>
              <a:t>يفعلون الشيء نفسه، وأنه مضطر لاستخدام الأسلوب ذاته للحفاظ على مصالح شركته.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6146" name="Picture 2" descr="242 Business Justification Icon Royalty ...">
            <a:extLst>
              <a:ext uri="{FF2B5EF4-FFF2-40B4-BE49-F238E27FC236}">
                <a16:creationId xmlns:a16="http://schemas.microsoft.com/office/drawing/2014/main" id="{19A66F19-806D-4282-8E2A-B65EA1CCBB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047" y="3901053"/>
            <a:ext cx="2819400" cy="1619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637042"/>
      </p:ext>
    </p:extLst>
  </p:cSld>
  <p:clrMapOvr>
    <a:masterClrMapping/>
  </p:clrMapOvr>
  <mc:AlternateContent xmlns:mc="http://schemas.openxmlformats.org/markup-compatibility/2006" xmlns:p14="http://schemas.microsoft.com/office/powerpoint/2010/main">
    <mc:Choice Requires="p14">
      <p:transition p14:dur="10" advTm="156391"/>
    </mc:Choice>
    <mc:Fallback xmlns="">
      <p:transition advTm="15639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5968495" y="721876"/>
            <a:ext cx="5244744"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إدارة المعضلات الأخلاقية وبناء الثقة في التفاوض</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7072"/>
    </mc:Choice>
    <mc:Fallback xmlns="">
      <p:transition spd="slow" advTm="170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69026" y="1499201"/>
            <a:ext cx="5352019" cy="4313040"/>
          </a:xfrm>
          <a:prstGeom prst="rect">
            <a:avLst/>
          </a:prstGeom>
        </p:spPr>
        <p:txBody>
          <a:bodyPr wrap="square">
            <a:spAutoFit/>
          </a:bodyPr>
          <a:lstStyle/>
          <a:p>
            <a:pPr algn="just" rtl="1">
              <a:lnSpc>
                <a:spcPct val="200000"/>
              </a:lnSpc>
              <a:tabLst>
                <a:tab pos="569913" algn="l"/>
              </a:tabLst>
            </a:pPr>
            <a:r>
              <a:rPr lang="ar-SY" sz="2000" dirty="0"/>
              <a:t>تُعد المعضلات الأخلاقية من التحديات المهمة التي قد يواجهها المفاوض أثناء سعيه لتحقيق مصالحه أو مصالح المؤسسة التي يمثلها. ففي كثير من المواقف التفاوضية يتعين على المفاوض اتخاذ قرارات معقدة تتطلب الموازنة بين تحقيق الأهداف والمحافظة على القيم الأخلاقية والمهنية. وتبرز أهمية هذه القضية لأن القرارات غير الأخلاقية قد تؤدي إلى فقدان الثقة وتضر بسمعة الأفراد والمؤسسات على المدى الطويل.</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96837">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8518" y="96417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المعضلات الأخلاقية في التفاوض</a:t>
            </a:r>
          </a:p>
        </p:txBody>
      </p:sp>
      <p:sp>
        <p:nvSpPr>
          <p:cNvPr id="48" name="TextBox 47"/>
          <p:cNvSpPr txBox="1"/>
          <p:nvPr/>
        </p:nvSpPr>
        <p:spPr>
          <a:xfrm>
            <a:off x="688518" y="1451334"/>
            <a:ext cx="10613360" cy="463915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تشير المعضلات الأخلاقية في التفاوض إلى المواقف التي يجد فيها المفاوض نفسه أمام خيارين أو أكثر، وكل خيار منها يحمل نتائج أخلاقية مختلفة أو متعارضة. وغالباً ما تظهر هذه المعضلات عندما يتعارض تحقيق المصلحة الشخصية أو التنظيمية مع الالتزام بالقيم الأخلاقية مثل الصدق أو الشفافية. ففي بعض الحالات قد يواجه المفاوض ضغوطاً لتحقيق نتائج سريعة أو مكاسب أكبر، مما قد يدفعه إلى التفكير في استخدام أساليب غير أخلاقية. وتكمن صعوبة هذه المواقف </a:t>
            </a:r>
          </a:p>
          <a:p>
            <a:pPr algn="just" defTabSz="344488" rtl="1">
              <a:lnSpc>
                <a:spcPct val="300000"/>
              </a:lnSpc>
              <a:spcAft>
                <a:spcPts val="800"/>
              </a:spcAft>
              <a:tabLst>
                <a:tab pos="285750" algn="l"/>
              </a:tabLst>
            </a:pPr>
            <a:r>
              <a:rPr lang="ar-SY" sz="2000" dirty="0"/>
              <a:t>في أن القرار المتخذ قد يؤثر في سمعة المفاوض أو المؤسسة التي يمثلها.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0482" name="Picture 2" descr="Distributive Negotiation Stock ...">
            <a:extLst>
              <a:ext uri="{FF2B5EF4-FFF2-40B4-BE49-F238E27FC236}">
                <a16:creationId xmlns:a16="http://schemas.microsoft.com/office/drawing/2014/main" id="{762AF748-C8AD-43AB-AB7D-959C58A739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122" y="4292707"/>
            <a:ext cx="2773831" cy="19038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30868"/>
      </p:ext>
    </p:extLst>
  </p:cSld>
  <p:clrMapOvr>
    <a:masterClrMapping/>
  </p:clrMapOvr>
  <mc:AlternateContent xmlns:mc="http://schemas.openxmlformats.org/markup-compatibility/2006" xmlns:p14="http://schemas.microsoft.com/office/powerpoint/2010/main">
    <mc:Choice Requires="p14">
      <p:transition p14:dur="10" advTm="139729"/>
    </mc:Choice>
    <mc:Fallback xmlns="">
      <p:transition advTm="13972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39794"/>
            <a:ext cx="10613360" cy="463915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وإن التفكير في النتائج طويلة المدى يساعد المفاوض على اتخاذ قرارات أكثر مسؤولية. ويعد الالتزام بالمبادئ المهنية واحترام الطرف الآخر من الأسس المهمة للتعامل مع هذه المواقف. ولهذا ينصح الخبراء بتقييم القرارات التفاوضية ليس فقط من حيث الربح، بل أيضاً من حيث تأثيرها الأخلاقي.</a:t>
            </a:r>
          </a:p>
          <a:p>
            <a:pPr algn="just" defTabSz="344488" rtl="1">
              <a:lnSpc>
                <a:spcPct val="300000"/>
              </a:lnSpc>
              <a:spcAft>
                <a:spcPts val="800"/>
              </a:spcAft>
              <a:tabLst>
                <a:tab pos="285750" algn="l"/>
              </a:tabLst>
            </a:pPr>
            <a:r>
              <a:rPr lang="ar-SY" sz="2000" b="1" dirty="0"/>
              <a:t>مثال</a:t>
            </a:r>
            <a:r>
              <a:rPr lang="ar-SY" sz="2000" dirty="0"/>
              <a:t>: قد يكتشف مفاوض أثناء التفاوض معلومات حساسة عن الطرف الآخر لم يحصل عليها بطريقة مباشرة، وهنا يواجه معضلة أخلاقية حول ما إذا كان يجب استخدام هذه المعلومات لتحقيق مكسب تفاوضي أم تجاهلها احتراماً للمعايير المهنية.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7170" name="Picture 2" descr="Ethical Dilemmas in Coaching - Natalia ...">
            <a:extLst>
              <a:ext uri="{FF2B5EF4-FFF2-40B4-BE49-F238E27FC236}">
                <a16:creationId xmlns:a16="http://schemas.microsoft.com/office/drawing/2014/main" id="{509B7937-6078-487E-A535-B50F84160B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9187" y="3279225"/>
            <a:ext cx="3228975" cy="141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75052"/>
      </p:ext>
    </p:extLst>
  </p:cSld>
  <p:clrMapOvr>
    <a:masterClrMapping/>
  </p:clrMapOvr>
  <mc:AlternateContent xmlns:mc="http://schemas.openxmlformats.org/markup-compatibility/2006" xmlns:p14="http://schemas.microsoft.com/office/powerpoint/2010/main">
    <mc:Choice Requires="p14">
      <p:transition p14:dur="10" advTm="162646"/>
    </mc:Choice>
    <mc:Fallback xmlns="">
      <p:transition advTm="16264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6279"/>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الثقة والمحافظة عليها أثناء التفاوض</a:t>
            </a:r>
          </a:p>
        </p:txBody>
      </p:sp>
      <p:sp>
        <p:nvSpPr>
          <p:cNvPr id="48" name="TextBox 47"/>
          <p:cNvSpPr txBox="1"/>
          <p:nvPr/>
        </p:nvSpPr>
        <p:spPr>
          <a:xfrm>
            <a:off x="762000" y="1863982"/>
            <a:ext cx="10541000" cy="348499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يتطلب بناء الثقة في التفاوض مجموعة من السلوكيات والممارسات التي تعكس الالتزام بالقيم الأخلاقية. ومن أهم هذه الممارسات الصدق في عرض المعلومات، والوضوح في النوايا، واحترام مصالح الطرف الآخر. كما أن التواصل الفعّال والاستماع الجيد يساعدان في تعزيز التفاهم بين الأطراف. ويعد الوفاء بالوعود والالتزام بالاتفاقات من العوامل الأساسية التي تدعم الثقة المتبادلة. </a:t>
            </a:r>
          </a:p>
          <a:p>
            <a:pPr algn="just" defTabSz="344488" rtl="1">
              <a:lnSpc>
                <a:spcPct val="200000"/>
              </a:lnSpc>
              <a:spcAft>
                <a:spcPts val="800"/>
              </a:spcAft>
              <a:tabLst>
                <a:tab pos="285750" algn="l"/>
              </a:tabLst>
            </a:pPr>
            <a:r>
              <a:rPr lang="ar-SY" sz="2000" b="1" dirty="0"/>
              <a:t>اليكم رابط فيديو يوضح طرق بناء الثقة في التفاوض: </a:t>
            </a:r>
            <a:r>
              <a:rPr lang="ar-SY" sz="2000" b="1" u="sng" dirty="0">
                <a:hlinkClick r:id="rId2"/>
              </a:rPr>
              <a:t>اضغط هنا للدخول.</a:t>
            </a:r>
            <a:endParaRPr lang="ar-SY" sz="2000" b="1" u="sng"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1506" name="Picture 2" descr="Building Trust as a Leader: The ...">
            <a:extLst>
              <a:ext uri="{FF2B5EF4-FFF2-40B4-BE49-F238E27FC236}">
                <a16:creationId xmlns:a16="http://schemas.microsoft.com/office/drawing/2014/main" id="{2507D3DC-1556-4E1B-A223-02E9E9AA66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341" y="4428909"/>
            <a:ext cx="2762250" cy="1657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272382"/>
      </p:ext>
    </p:extLst>
  </p:cSld>
  <p:clrMapOvr>
    <a:masterClrMapping/>
  </p:clrMapOvr>
  <mc:AlternateContent xmlns:mc="http://schemas.openxmlformats.org/markup-compatibility/2006" xmlns:p14="http://schemas.microsoft.com/office/powerpoint/2010/main">
    <mc:Choice Requires="p14">
      <p:transition p14:dur="10" advTm="145844"/>
    </mc:Choice>
    <mc:Fallback xmlns="">
      <p:transition advTm="1458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47104"/>
            <a:ext cx="10541000" cy="4613507"/>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وينبغي على المفاوضين الاهتمام بسلوكهم المهني في جميع مراحل التفاوض. كما أن تبني نهج قائم على التعاون بدلاً من الصراع يسهم في تعزيز العلاقات طويلة الأمد. وبذلك تصبح الثقة عاملاً أساسياً في تحقيق اتفاقات ناجحة ومستدامة.</a:t>
            </a:r>
          </a:p>
          <a:p>
            <a:pPr algn="just" defTabSz="344488" rtl="1">
              <a:lnSpc>
                <a:spcPct val="300000"/>
              </a:lnSpc>
              <a:spcAft>
                <a:spcPts val="800"/>
              </a:spcAft>
              <a:tabLst>
                <a:tab pos="285750" algn="l"/>
              </a:tabLst>
            </a:pPr>
            <a:r>
              <a:rPr lang="ar-SY" sz="2000" b="1" dirty="0"/>
              <a:t>مثال</a:t>
            </a:r>
            <a:r>
              <a:rPr lang="ar-SY" sz="2000" dirty="0"/>
              <a:t>: عندما يوضح مفاوض للطرف الآخر حدود ميزانيته الحقيقية ويبحث معه </a:t>
            </a:r>
          </a:p>
          <a:p>
            <a:pPr algn="just" defTabSz="344488" rtl="1">
              <a:lnSpc>
                <a:spcPct val="300000"/>
              </a:lnSpc>
              <a:spcAft>
                <a:spcPts val="800"/>
              </a:spcAft>
              <a:tabLst>
                <a:tab pos="285750" algn="l"/>
              </a:tabLst>
            </a:pPr>
            <a:r>
              <a:rPr lang="ar-SY" sz="2000" dirty="0"/>
              <a:t>عن حلول مناسبة للطرفين بدلاً من إخفاء المعلومات، فإنه يسهم في بناء علاقة قائمة </a:t>
            </a:r>
          </a:p>
          <a:p>
            <a:pPr algn="just" defTabSz="344488" rtl="1">
              <a:lnSpc>
                <a:spcPct val="200000"/>
              </a:lnSpc>
              <a:spcAft>
                <a:spcPts val="800"/>
              </a:spcAft>
              <a:tabLst>
                <a:tab pos="285750" algn="l"/>
              </a:tabLst>
            </a:pPr>
            <a:r>
              <a:rPr lang="ar-SY" sz="2000" dirty="0"/>
              <a:t>على الثقة والاحترام المتبادل.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8" name="Picture 2" descr="Your Business's Credibility">
            <a:extLst>
              <a:ext uri="{FF2B5EF4-FFF2-40B4-BE49-F238E27FC236}">
                <a16:creationId xmlns:a16="http://schemas.microsoft.com/office/drawing/2014/main" id="{99BD958D-9D8A-4C25-89C2-8883C45F47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095" y="396168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17435"/>
      </p:ext>
    </p:extLst>
  </p:cSld>
  <p:clrMapOvr>
    <a:masterClrMapping/>
  </p:clrMapOvr>
  <mc:AlternateContent xmlns:mc="http://schemas.openxmlformats.org/markup-compatibility/2006" xmlns:p14="http://schemas.microsoft.com/office/powerpoint/2010/main">
    <mc:Choice Requires="p14">
      <p:transition p14:dur="10" advTm="180924"/>
    </mc:Choice>
    <mc:Fallback xmlns="">
      <p:transition advTm="18092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846" y="1587054"/>
            <a:ext cx="8130073" cy="4921284"/>
          </a:xfrm>
          <a:prstGeom prst="rect">
            <a:avLst/>
          </a:prstGeom>
          <a:noFill/>
        </p:spPr>
        <p:txBody>
          <a:bodyPr wrap="square" rtlCol="0">
            <a:spAutoFit/>
          </a:bodyPr>
          <a:lstStyle/>
          <a:p>
            <a:pPr algn="just" rtl="1">
              <a:lnSpc>
                <a:spcPct val="200000"/>
              </a:lnSpc>
            </a:pPr>
            <a:r>
              <a:rPr lang="ar-SY" sz="2000" dirty="0"/>
              <a:t>يتضح من خلال هذه المحاضرة أن أخلاقيات التفاوض تمثل عنصراً أساسياً في نجاح العلاقات المهنية والمؤسسية. فالسلوك الأخلاقي لا يقتصر على الالتزام بالقواعد فقط، بل يشمل أيضاً احترام مصالح الأطراف المختلفة والسعي إلى تحقيق اتفاقات عادلة ومستدامة. كما أن استخدام أساليب مثل الخداع أو التلاعب قد يحقق مكاسب قصيرة المدى، لكنه غالباً ما يؤدي إلى تآكل الثقة وتدهور العلاقات التفاوضية. لذلك فإن المفاوض الناجح هو الذي يستطيع تحقيق التوازن بين السعي لتحقيق المصالح والالتزام بالمبادئ الأخلاقية. ويسهم هذا التوازن في تعزيز سمعة الأفراد والمؤسسات وبناء شراكات طويلة الأمد. ومن هنا تصبح أخلاقيات التفاوض أساساً مهماً لتطوير ممارسات تفاوضية مسؤولة وفعّالة في مختلف المجالات.</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36005"/>
    </mc:Choice>
    <mc:Fallback xmlns="">
      <p:transition spd="slow" advTm="1360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74644" y="5054978"/>
            <a:ext cx="6176443" cy="1569660"/>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الإلكتروني وخدمة العملاء الرقمية وتطبيقات الذكاء الاصطناعي</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2251"/>
    </mc:Choice>
    <mc:Fallback xmlns="">
      <p:transition spd="slow" advTm="122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5"/>
    </mc:Choice>
    <mc:Fallback xmlns="">
      <p:transition spd="slow" advTm="625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0.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DDD275-9B13-499A-8C2E-FC25917F932F}"/>
</file>

<file path=customXml/itemProps2.xml><?xml version="1.0" encoding="utf-8"?>
<ds:datastoreItem xmlns:ds="http://schemas.openxmlformats.org/officeDocument/2006/customXml" ds:itemID="{EAF12105-1C54-4699-8E4F-A6E2A184BE76}"/>
</file>

<file path=customXml/itemProps3.xml><?xml version="1.0" encoding="utf-8"?>
<ds:datastoreItem xmlns:ds="http://schemas.openxmlformats.org/officeDocument/2006/customXml" ds:itemID="{C1D3F881-F149-481D-8113-9821E3A69F5C}"/>
</file>

<file path=docProps/app.xml><?xml version="1.0" encoding="utf-8"?>
<Properties xmlns="http://schemas.openxmlformats.org/officeDocument/2006/extended-properties" xmlns:vt="http://schemas.openxmlformats.org/officeDocument/2006/docPropsVTypes">
  <TotalTime>13387</TotalTime>
  <Words>2913</Words>
  <Application>Microsoft Office PowerPoint</Application>
  <PresentationFormat>Widescreen</PresentationFormat>
  <Paragraphs>186</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1357</cp:revision>
  <dcterms:created xsi:type="dcterms:W3CDTF">2025-07-01T03:58:26Z</dcterms:created>
  <dcterms:modified xsi:type="dcterms:W3CDTF">2026-03-12T11:04:51Z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