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2"/>
  </p:notesMasterIdLst>
  <p:sldIdLst>
    <p:sldId id="480" r:id="rId3"/>
    <p:sldId id="303" r:id="rId4"/>
    <p:sldId id="313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pn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695475" y="-328671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Sourcing decisions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Purchasing</a:t>
            </a:r>
            <a:r>
              <a:rPr lang="en-US" altLang="en-US" dirty="0"/>
              <a:t>,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 decisions</a:t>
            </a:r>
            <a:r>
              <a:rPr lang="en-US" altLang="en-US" dirty="0">
                <a:solidFill>
                  <a:srgbClr val="C0000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5545"/>
            <a:ext cx="2151667" cy="10616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791" y="210787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Recall</a:t>
            </a:r>
            <a:r>
              <a:rPr lang="en-US" altLang="en-US" dirty="0"/>
              <a:t> 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804" y="125491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9586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Clearly</a:t>
            </a:r>
            <a:r>
              <a:rPr lang="en-US" altLang="en-US" dirty="0"/>
              <a:t>,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9586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188889" cy="10820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8522"/>
            <a:ext cx="2192610" cy="9524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97840" y="1794916"/>
            <a:ext cx="10420066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8882"/>
            <a:ext cx="2015190" cy="9106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pic>
        <p:nvPicPr>
          <p:cNvPr id="3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2692"/>
            <a:ext cx="2015190" cy="91060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933303" cy="87060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232" y="79337"/>
            <a:ext cx="1933303" cy="87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416561" y="1841501"/>
            <a:ext cx="1036517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5949"/>
            <a:ext cx="2260849" cy="7204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6429"/>
            <a:ext cx="2161903" cy="8842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124372" cy="9797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5629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Benefits of Effective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98" y="0"/>
            <a:ext cx="2083428" cy="10616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1489"/>
            <a:ext cx="1987894" cy="11162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58" y="183682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001542" cy="938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564408"/>
              </p:ext>
            </p:extLst>
          </p:nvPr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41" y="-16379"/>
            <a:ext cx="2261915" cy="9661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01472" y="248508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650240" y="1668892"/>
            <a:ext cx="11369039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0518"/>
            <a:ext cx="2083428" cy="7812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Third- and Fourth-Party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0636383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2431" y="0"/>
            <a:ext cx="2028837" cy="8706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Third- and Fourth-Party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29436"/>
              </p:ext>
            </p:extLst>
          </p:nvPr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2080" y="-18630"/>
            <a:ext cx="2315440" cy="8569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Using Total Cost to 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975029"/>
              </p:ext>
            </p:extLst>
          </p:nvPr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48509"/>
            <a:ext cx="2329088" cy="6960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Second-price (Vickery) auctions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436" y="63214"/>
            <a:ext cx="1892360" cy="9629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083428" cy="7812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2800" b="1" dirty="0">
                <a:solidFill>
                  <a:schemeClr val="accent1"/>
                </a:solidFill>
              </a:rPr>
            </a:br>
            <a:r>
              <a:rPr lang="en-US" altLang="en-US" sz="28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833" y="71704"/>
            <a:ext cx="2015190" cy="9115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4038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C0000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028837" cy="10598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chemeClr val="accent1"/>
                </a:solidFill>
              </a:rPr>
            </a:br>
            <a:r>
              <a:rPr lang="en-US" altLang="en-US" sz="2800" b="1" dirty="0">
                <a:solidFill>
                  <a:schemeClr val="accent1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641650"/>
            <a:ext cx="10607040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8118"/>
            <a:ext cx="2110724" cy="856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for Product Availability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0641305" cy="4648200"/>
          </a:xfrm>
        </p:spPr>
        <p:txBody>
          <a:bodyPr/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Quantity flexibility contracts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011680" cy="10198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110724" cy="9115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0637519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151667" cy="8023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" y="1506428"/>
            <a:ext cx="10525760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102" y="90597"/>
            <a:ext cx="2130817" cy="9115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1" y="1849120"/>
            <a:ext cx="10289956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4226" y="70069"/>
            <a:ext cx="2069781" cy="9967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Coordinate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0527427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011" y="-5095"/>
            <a:ext cx="2151667" cy="938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606188" y="-98899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chemeClr val="accent1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0579737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48" y="0"/>
            <a:ext cx="1946951" cy="856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Induce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070864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39039"/>
            <a:ext cx="2206258" cy="7887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255988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22" y="104595"/>
            <a:ext cx="2028837" cy="10512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0579737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C0000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C0000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269" y="0"/>
            <a:ext cx="2097076" cy="11558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Differences Between Direct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78787"/>
              </p:ext>
            </p:extLst>
          </p:nvPr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996801" cy="9934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551597" y="156386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5" y="1901014"/>
            <a:ext cx="10847462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Options with regard to whom and where to source from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865064" cy="10597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12060" y="-23342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31400"/>
              </p:ext>
            </p:extLst>
          </p:nvPr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8946"/>
            <a:ext cx="1991360" cy="1003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65259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8504"/>
              </p:ext>
            </p:extLst>
          </p:nvPr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171" y="-56531"/>
            <a:ext cx="1971403" cy="8433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7441"/>
            <a:ext cx="2073003" cy="9251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Making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110724" cy="8979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166051" y="23658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91267" y="41317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308354" y="1860649"/>
            <a:ext cx="95724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802674"/>
            <a:ext cx="10280470" cy="43210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    Chapter 15</a:t>
            </a:r>
            <a:endParaRPr lang="en-US" sz="2800" b="1" kern="0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buClr>
                <a:srgbClr val="000000"/>
              </a:buClr>
            </a:pPr>
            <a:endParaRPr lang="en-US" sz="2800" b="1" kern="0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buClr>
                <a:srgbClr val="000000"/>
              </a:buClr>
            </a:pPr>
            <a:endParaRPr lang="en-US" sz="2800" b="1" kern="0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8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522689" y="394947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7BBCDFA-28B2-44DC-BB31-00FA03CFD8FB}"/>
</file>

<file path=customXml/itemProps2.xml><?xml version="1.0" encoding="utf-8"?>
<ds:datastoreItem xmlns:ds="http://schemas.openxmlformats.org/officeDocument/2006/customXml" ds:itemID="{C5990DA0-E28F-499A-A075-1A6F0EB2B520}"/>
</file>

<file path=customXml/itemProps3.xml><?xml version="1.0" encoding="utf-8"?>
<ds:datastoreItem xmlns:ds="http://schemas.openxmlformats.org/officeDocument/2006/customXml" ds:itemID="{DC4EDF55-B76B-4D23-9B25-0F616F5C23CA}"/>
</file>

<file path=docProps/app.xml><?xml version="1.0" encoding="utf-8"?>
<Properties xmlns="http://schemas.openxmlformats.org/officeDocument/2006/extended-properties" xmlns:vt="http://schemas.openxmlformats.org/officeDocument/2006/docPropsVTypes">
  <TotalTime>8497</TotalTime>
  <Words>3058</Words>
  <Application>Microsoft Office PowerPoint</Application>
  <PresentationFormat>Widescreen</PresentationFormat>
  <Paragraphs>496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DotumChe</vt:lpstr>
      <vt:lpstr>Arial</vt:lpstr>
      <vt:lpstr>Arial Black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193</cp:revision>
  <dcterms:created xsi:type="dcterms:W3CDTF">2023-04-29T09:08:23Z</dcterms:created>
  <dcterms:modified xsi:type="dcterms:W3CDTF">2024-03-29T13:35:54Z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