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80" r:id="rId5"/>
    <p:sldId id="303" r:id="rId6"/>
    <p:sldId id="578" r:id="rId7"/>
    <p:sldId id="587" r:id="rId8"/>
    <p:sldId id="271" r:id="rId9"/>
    <p:sldId id="532" r:id="rId10"/>
    <p:sldId id="533" r:id="rId11"/>
    <p:sldId id="534" r:id="rId12"/>
    <p:sldId id="535" r:id="rId13"/>
    <p:sldId id="276" r:id="rId14"/>
    <p:sldId id="555" r:id="rId15"/>
    <p:sldId id="562" r:id="rId16"/>
    <p:sldId id="546" r:id="rId17"/>
    <p:sldId id="556" r:id="rId18"/>
    <p:sldId id="557" r:id="rId19"/>
    <p:sldId id="558" r:id="rId20"/>
    <p:sldId id="559" r:id="rId21"/>
    <p:sldId id="560" r:id="rId22"/>
    <p:sldId id="561" r:id="rId23"/>
    <p:sldId id="563" r:id="rId24"/>
    <p:sldId id="579" r:id="rId25"/>
    <p:sldId id="564" r:id="rId26"/>
    <p:sldId id="565" r:id="rId27"/>
    <p:sldId id="566" r:id="rId28"/>
    <p:sldId id="547" r:id="rId29"/>
    <p:sldId id="548" r:id="rId30"/>
    <p:sldId id="549" r:id="rId31"/>
    <p:sldId id="550" r:id="rId32"/>
    <p:sldId id="551" r:id="rId33"/>
    <p:sldId id="552" r:id="rId34"/>
    <p:sldId id="553" r:id="rId35"/>
    <p:sldId id="580" r:id="rId36"/>
    <p:sldId id="554" r:id="rId37"/>
    <p:sldId id="545" r:id="rId38"/>
    <p:sldId id="581" r:id="rId39"/>
    <p:sldId id="582" r:id="rId40"/>
    <p:sldId id="583" r:id="rId41"/>
    <p:sldId id="584" r:id="rId42"/>
    <p:sldId id="585" r:id="rId43"/>
    <p:sldId id="586" r:id="rId44"/>
    <p:sldId id="574"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78"/>
            <p14:sldId id="587"/>
            <p14:sldId id="271"/>
            <p14:sldId id="532"/>
            <p14:sldId id="533"/>
            <p14:sldId id="534"/>
            <p14:sldId id="535"/>
            <p14:sldId id="276"/>
            <p14:sldId id="555"/>
            <p14:sldId id="562"/>
            <p14:sldId id="546"/>
            <p14:sldId id="556"/>
            <p14:sldId id="557"/>
            <p14:sldId id="558"/>
            <p14:sldId id="559"/>
            <p14:sldId id="560"/>
            <p14:sldId id="561"/>
            <p14:sldId id="563"/>
            <p14:sldId id="579"/>
            <p14:sldId id="564"/>
            <p14:sldId id="565"/>
            <p14:sldId id="566"/>
            <p14:sldId id="547"/>
            <p14:sldId id="548"/>
            <p14:sldId id="549"/>
            <p14:sldId id="550"/>
            <p14:sldId id="551"/>
            <p14:sldId id="552"/>
            <p14:sldId id="553"/>
            <p14:sldId id="580"/>
            <p14:sldId id="554"/>
            <p14:sldId id="545"/>
            <p14:sldId id="581"/>
            <p14:sldId id="582"/>
            <p14:sldId id="583"/>
            <p14:sldId id="584"/>
            <p14:sldId id="585"/>
            <p14:sldId id="586"/>
            <p14:sldId id="57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F58221"/>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EC8123-4E36-32CB-B676-02DE788E087E}" v="13" dt="2026-01-31T10:55:13.0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1" d="100"/>
          <a:sy n="61" d="100"/>
        </p:scale>
        <p:origin x="106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l Alghanem" userId="S::amalalghanem@midocean.edu.km::2f0a81a1-a384-4ac9-b4fc-7b72cd7f65fe" providerId="AD" clId="Web-{F4EC8123-4E36-32CB-B676-02DE788E087E}"/>
    <pc:docChg chg="modSld">
      <pc:chgData name="Amal Alghanem" userId="S::amalalghanem@midocean.edu.km::2f0a81a1-a384-4ac9-b4fc-7b72cd7f65fe" providerId="AD" clId="Web-{F4EC8123-4E36-32CB-B676-02DE788E087E}" dt="2026-01-31T10:55:10.852" v="4" actId="20577"/>
      <pc:docMkLst>
        <pc:docMk/>
      </pc:docMkLst>
      <pc:sldChg chg="modSp">
        <pc:chgData name="Amal Alghanem" userId="S::amalalghanem@midocean.edu.km::2f0a81a1-a384-4ac9-b4fc-7b72cd7f65fe" providerId="AD" clId="Web-{F4EC8123-4E36-32CB-B676-02DE788E087E}" dt="2026-01-31T10:55:10.852" v="4" actId="20577"/>
        <pc:sldMkLst>
          <pc:docMk/>
          <pc:sldMk cId="1911770859" sldId="552"/>
        </pc:sldMkLst>
        <pc:spChg chg="mod">
          <ac:chgData name="Amal Alghanem" userId="S::amalalghanem@midocean.edu.km::2f0a81a1-a384-4ac9-b4fc-7b72cd7f65fe" providerId="AD" clId="Web-{F4EC8123-4E36-32CB-B676-02DE788E087E}" dt="2026-01-31T10:55:10.852" v="4" actId="20577"/>
          <ac:spMkLst>
            <pc:docMk/>
            <pc:sldMk cId="1911770859" sldId="552"/>
            <ac:spMk id="4" creationId="{00000000-0000-0000-0000-000000000000}"/>
          </ac:spMkLst>
        </pc:spChg>
      </pc:sldChg>
      <pc:sldChg chg="delSp modSp">
        <pc:chgData name="Amal Alghanem" userId="S::amalalghanem@midocean.edu.km::2f0a81a1-a384-4ac9-b4fc-7b72cd7f65fe" providerId="AD" clId="Web-{F4EC8123-4E36-32CB-B676-02DE788E087E}" dt="2026-01-31T10:55:07.071" v="3"/>
        <pc:sldMkLst>
          <pc:docMk/>
          <pc:sldMk cId="2067422617" sldId="563"/>
        </pc:sldMkLst>
        <pc:spChg chg="del mod">
          <ac:chgData name="Amal Alghanem" userId="S::amalalghanem@midocean.edu.km::2f0a81a1-a384-4ac9-b4fc-7b72cd7f65fe" providerId="AD" clId="Web-{F4EC8123-4E36-32CB-B676-02DE788E087E}" dt="2026-01-31T10:55:07.071" v="3"/>
          <ac:spMkLst>
            <pc:docMk/>
            <pc:sldMk cId="2067422617" sldId="563"/>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1/31/2026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76234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006870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483980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811469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1/31/2026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6.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6.xml"/><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6.xml"/><Relationship Id="rId4" Type="http://schemas.openxmlformats.org/officeDocument/2006/relationships/image" Target="../media/image8.svg"/></Relationships>
</file>

<file path=ppt/slides/_rels/slide4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7.xml"/><Relationship Id="rId5" Type="http://schemas.openxmlformats.org/officeDocument/2006/relationships/image" Target="../media/image17.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34525" y="4184758"/>
            <a:ext cx="5216525" cy="398780"/>
          </a:xfrm>
          <a:prstGeom prst="rect">
            <a:avLst/>
          </a:prstGeom>
          <a:noFill/>
        </p:spPr>
        <p:txBody>
          <a:bodyPr wrap="square" rtlCol="0">
            <a:spAutoFit/>
          </a:bodyPr>
          <a:lstStyle/>
          <a:p>
            <a:r>
              <a:rPr lang="en-US" sz="2000" dirty="0">
                <a:latin typeface="Alexandria" charset="0"/>
                <a:cs typeface="Alexandria" charset="0"/>
              </a:rPr>
              <a:t>Prepared by Dr. Ashraf </a:t>
            </a:r>
            <a:r>
              <a:rPr lang="en-US" sz="2000" dirty="0" err="1">
                <a:latin typeface="Alexandria" charset="0"/>
                <a:cs typeface="Alexandria" charset="0"/>
              </a:rPr>
              <a:t>Alrai</a:t>
            </a:r>
            <a:endParaRPr lang="en-US" sz="2000" dirty="0">
              <a:latin typeface="Alexandria" charset="0"/>
              <a:cs typeface="Alexandria" charset="0"/>
            </a:endParaRPr>
          </a:p>
        </p:txBody>
      </p:sp>
      <p:sp>
        <p:nvSpPr>
          <p:cNvPr id="31" name="TextBox 30"/>
          <p:cNvSpPr txBox="1"/>
          <p:nvPr/>
        </p:nvSpPr>
        <p:spPr>
          <a:xfrm>
            <a:off x="194617" y="2169977"/>
            <a:ext cx="5725160" cy="1569660"/>
          </a:xfrm>
          <a:prstGeom prst="rect">
            <a:avLst/>
          </a:prstGeom>
          <a:noFill/>
        </p:spPr>
        <p:txBody>
          <a:bodyPr wrap="square" rtlCol="0">
            <a:spAutoFit/>
          </a:bodyPr>
          <a:lstStyle/>
          <a:p>
            <a:pPr rtl="1"/>
            <a:r>
              <a:rPr lang="en-US" sz="3200" b="1" dirty="0">
                <a:solidFill>
                  <a:srgbClr val="00B0F0"/>
                </a:solidFill>
                <a:latin typeface="Alexandria" charset="0"/>
                <a:cs typeface="Alexandria" charset="0"/>
              </a:rPr>
              <a:t>Principles of Legal Studies</a:t>
            </a:r>
            <a:endParaRPr lang="ar-AE" sz="3200" b="1" dirty="0">
              <a:solidFill>
                <a:srgbClr val="00B0F0"/>
              </a:solidFill>
              <a:latin typeface="Alexandria" charset="0"/>
              <a:cs typeface="Alexandria" charset="0"/>
            </a:endParaRPr>
          </a:p>
          <a:p>
            <a:pPr rtl="1"/>
            <a:endParaRPr lang="en-US" sz="3200" b="1" dirty="0">
              <a:solidFill>
                <a:srgbClr val="00B0F0"/>
              </a:solidFill>
              <a:latin typeface="Alexandria" charset="0"/>
              <a:cs typeface="Alexandria" charset="0"/>
            </a:endParaRPr>
          </a:p>
          <a:p>
            <a:r>
              <a:rPr lang="ar-AE" sz="3200" b="1" dirty="0">
                <a:solidFill>
                  <a:srgbClr val="00B0F0"/>
                </a:solidFill>
                <a:latin typeface="Alexandria" charset="0"/>
                <a:cs typeface="Alexandria" charset="0"/>
              </a:rPr>
              <a:t>مبادئ الدراسات القانونية</a:t>
            </a:r>
            <a:endParaRPr lang="en-US" sz="3200" b="1" dirty="0">
              <a:solidFill>
                <a:srgbClr val="00B0F0"/>
              </a:solidFill>
              <a:latin typeface="Alexandria" charset="0"/>
              <a:cs typeface="Alexandria" charset="0"/>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ar-AE" sz="2800" b="1" dirty="0">
                <a:solidFill>
                  <a:schemeClr val="bg1"/>
                </a:solidFill>
                <a:latin typeface="Alexandria" charset="0"/>
                <a:cs typeface="Alexandria" charset="0"/>
              </a:rPr>
              <a:t>02</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2802370" cy="677108"/>
          </a:xfrm>
          <a:prstGeom prst="rect">
            <a:avLst/>
          </a:prstGeom>
          <a:noFill/>
        </p:spPr>
        <p:txBody>
          <a:bodyPr wrap="none" rtlCol="0">
            <a:spAutoFit/>
          </a:bodyPr>
          <a:lstStyle/>
          <a:p>
            <a:r>
              <a:rPr lang="en-GB" sz="1800" kern="0" dirty="0">
                <a:solidFill>
                  <a:srgbClr val="111111"/>
                </a:solidFill>
                <a:effectLst/>
                <a:highlight>
                  <a:srgbClr val="FFFFFF"/>
                </a:highlight>
                <a:latin typeface="Arial" panose="020B0604020202020204" pitchFamily="34" charset="0"/>
                <a:ea typeface="Times New Roman" panose="02020603050405020304" pitchFamily="18" charset="0"/>
              </a:rPr>
              <a:t>LAW612</a:t>
            </a:r>
            <a:endParaRPr lang="ar-AE" sz="1800" kern="0" dirty="0">
              <a:solidFill>
                <a:srgbClr val="111111"/>
              </a:solidFill>
              <a:effectLst/>
              <a:highlight>
                <a:srgbClr val="FFFFFF"/>
              </a:highlight>
              <a:latin typeface="Arial" panose="020B0604020202020204" pitchFamily="34" charset="0"/>
              <a:ea typeface="Times New Roman" panose="02020603050405020304" pitchFamily="18" charset="0"/>
            </a:endParaRPr>
          </a:p>
          <a:p>
            <a:r>
              <a:rPr lang="en-US" sz="2000" dirty="0">
                <a:latin typeface="Alexandria" charset="0"/>
                <a:cs typeface="Alexandria" charset="0"/>
              </a:rPr>
              <a:t>Master of Digital law</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095998" y="3294410"/>
            <a:ext cx="5051383" cy="523220"/>
          </a:xfrm>
          <a:prstGeom prst="rect">
            <a:avLst/>
          </a:prstGeom>
          <a:noFill/>
        </p:spPr>
        <p:txBody>
          <a:bodyPr wrap="none" rtlCol="0">
            <a:spAutoFit/>
          </a:bodyPr>
          <a:lstStyle/>
          <a:p>
            <a:pPr rtl="1"/>
            <a:r>
              <a:rPr lang="en-US" sz="2800" b="1" dirty="0">
                <a:solidFill>
                  <a:srgbClr val="00B0F0"/>
                </a:solidFill>
                <a:latin typeface="Alexandria" charset="0"/>
                <a:cs typeface="Alexandria" charset="0"/>
              </a:rPr>
              <a:t>Principles of Legal Studies</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a:t>
            </a:r>
            <a:r>
              <a:rPr lang="ar-AE" sz="2800" b="1" dirty="0">
                <a:solidFill>
                  <a:schemeClr val="tx1"/>
                </a:solidFill>
                <a:latin typeface="Alexandria" charset="0"/>
                <a:cs typeface="Alexandria" charset="0"/>
              </a:rPr>
              <a:t>02</a:t>
            </a:r>
            <a:endParaRPr lang="en-US" sz="2800" b="1" dirty="0">
              <a:solidFill>
                <a:schemeClr val="tx1"/>
              </a:solidFill>
              <a:latin typeface="Alexandria" charset="0"/>
              <a:cs typeface="Alexandria" charset="0"/>
            </a:endParaRP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Ashraf </a:t>
            </a:r>
            <a:r>
              <a:rPr lang="en-US" sz="2800" b="1" dirty="0" err="1">
                <a:solidFill>
                  <a:srgbClr val="00B0F0"/>
                </a:solidFill>
                <a:latin typeface="Alexandria" charset="0"/>
                <a:cs typeface="Alexandria" charset="0"/>
              </a:rPr>
              <a:t>Alrai</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CCEA6902-6CFA-E903-CA07-CAFE1881BF48}"/>
              </a:ext>
            </a:extLst>
          </p:cNvPr>
          <p:cNvSpPr txBox="1"/>
          <p:nvPr/>
        </p:nvSpPr>
        <p:spPr>
          <a:xfrm>
            <a:off x="6686078" y="4918702"/>
            <a:ext cx="2802370" cy="677108"/>
          </a:xfrm>
          <a:prstGeom prst="rect">
            <a:avLst/>
          </a:prstGeom>
          <a:noFill/>
        </p:spPr>
        <p:txBody>
          <a:bodyPr wrap="none" rtlCol="0">
            <a:spAutoFit/>
          </a:bodyPr>
          <a:lstStyle/>
          <a:p>
            <a:r>
              <a:rPr lang="en-GB" sz="1800" kern="0" dirty="0">
                <a:solidFill>
                  <a:srgbClr val="111111"/>
                </a:solidFill>
                <a:effectLst/>
                <a:highlight>
                  <a:srgbClr val="FFFFFF"/>
                </a:highlight>
                <a:latin typeface="Arial" panose="020B0604020202020204" pitchFamily="34" charset="0"/>
                <a:ea typeface="Times New Roman" panose="02020603050405020304" pitchFamily="18" charset="0"/>
              </a:rPr>
              <a:t>LAW612</a:t>
            </a:r>
            <a:endParaRPr lang="ar-AE" sz="1800" kern="0" dirty="0">
              <a:solidFill>
                <a:srgbClr val="111111"/>
              </a:solidFill>
              <a:effectLst/>
              <a:highlight>
                <a:srgbClr val="FFFFFF"/>
              </a:highlight>
              <a:latin typeface="Arial" panose="020B0604020202020204" pitchFamily="34" charset="0"/>
              <a:ea typeface="Times New Roman" panose="02020603050405020304" pitchFamily="18" charset="0"/>
            </a:endParaRPr>
          </a:p>
          <a:p>
            <a:r>
              <a:rPr lang="en-US" sz="2000" dirty="0">
                <a:latin typeface="Alexandria" charset="0"/>
                <a:cs typeface="Alexandria" charset="0"/>
              </a:rPr>
              <a:t>Master of Digital law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75852" y="2154521"/>
            <a:ext cx="10240296" cy="3551613"/>
          </a:xfrm>
          <a:prstGeom prst="rect">
            <a:avLst/>
          </a:prstGeom>
          <a:noFill/>
        </p:spPr>
        <p:txBody>
          <a:bodyPr wrap="square" rtlCol="0">
            <a:spAutoFit/>
          </a:bodyPr>
          <a:lstStyle/>
          <a:p>
            <a:pPr marR="0" lvl="0" algn="just" rtl="1">
              <a:lnSpc>
                <a:spcPct val="200000"/>
              </a:lnSpc>
              <a:spcBef>
                <a:spcPts val="600"/>
              </a:spcBef>
              <a:spcAft>
                <a:spcPts val="300"/>
              </a:spcAft>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تناولنا في المحاضرة السابقة مجموعة من الموضوعات على النحو التالي:</a:t>
            </a: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a:t>
            </a: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مفهوم القانون وأهميته وخصائصه ووظائفه ونطاق تطبيقه </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أهمية القانون في المجتمع. </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خصائص القاعدة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وظائف القاعدة القانونية في المجتمع.</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تطبيق القاعدة القانونية في المجتمع.</a:t>
            </a:r>
            <a:endParaRPr lang="en-US" sz="1600" b="1" dirty="0">
              <a:effectLst>
                <a:outerShdw blurRad="38100" dist="38100" dir="2700000" algn="tl">
                  <a:srgbClr val="000000">
                    <a:alpha val="43137"/>
                  </a:srgbClr>
                </a:outerShdw>
              </a:effectLst>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pic>
        <p:nvPicPr>
          <p:cNvPr id="5" name="Graphic 4" descr="Document with solid fill">
            <a:extLst>
              <a:ext uri="{FF2B5EF4-FFF2-40B4-BE49-F238E27FC236}">
                <a16:creationId xmlns:a16="http://schemas.microsoft.com/office/drawing/2014/main" id="{34B26C51-9F4E-4BF5-2039-DBBC376A263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572570" y="3556068"/>
            <a:ext cx="2005701" cy="2008990"/>
          </a:xfrm>
          <a:prstGeom prst="rect">
            <a:avLst/>
          </a:prstGeom>
        </p:spPr>
      </p:pic>
    </p:spTree>
    <p:extLst>
      <p:ext uri="{BB962C8B-B14F-4D97-AF65-F5344CB8AC3E}">
        <p14:creationId xmlns:p14="http://schemas.microsoft.com/office/powerpoint/2010/main" val="267552178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03492" y="2411562"/>
            <a:ext cx="10240296" cy="2943755"/>
          </a:xfrm>
          <a:prstGeom prst="rect">
            <a:avLst/>
          </a:prstGeom>
          <a:noFill/>
        </p:spPr>
        <p:txBody>
          <a:bodyPr wrap="square" rtlCol="0">
            <a:spAutoFit/>
          </a:bodyPr>
          <a:lstStyle/>
          <a:p>
            <a:pPr marR="0" lvl="0" algn="just" rtl="1">
              <a:lnSpc>
                <a:spcPct val="200000"/>
              </a:lnSpc>
              <a:spcBef>
                <a:spcPts val="600"/>
              </a:spcBef>
              <a:spcAft>
                <a:spcPts val="300"/>
              </a:spcAft>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وسوف نستعرض في هذه المحاضرة مجموعة من الموضوعات </a:t>
            </a:r>
            <a:r>
              <a:rPr lang="ar-AE" sz="1600" b="1">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على النحو التالي:</a:t>
            </a: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الإطار المفاهيمي للقواعد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التأصيل التاريخي للقانون.</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مستقبل القواعد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القانون الرقمي في ظل التطور والتقدم التقني.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pic>
        <p:nvPicPr>
          <p:cNvPr id="3" name="Graphic 2" descr="Document with solid fill">
            <a:extLst>
              <a:ext uri="{FF2B5EF4-FFF2-40B4-BE49-F238E27FC236}">
                <a16:creationId xmlns:a16="http://schemas.microsoft.com/office/drawing/2014/main" id="{DE57C39F-4E1F-5057-5F96-5A29B5AC8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95590" y="3346327"/>
            <a:ext cx="2005701" cy="2008990"/>
          </a:xfrm>
          <a:prstGeom prst="rect">
            <a:avLst/>
          </a:prstGeom>
        </p:spPr>
      </p:pic>
    </p:spTree>
    <p:extLst>
      <p:ext uri="{BB962C8B-B14F-4D97-AF65-F5344CB8AC3E}">
        <p14:creationId xmlns:p14="http://schemas.microsoft.com/office/powerpoint/2010/main" val="47764933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62592" y="4827253"/>
            <a:ext cx="4872381" cy="1707519"/>
          </a:xfrm>
          <a:prstGeom prst="rect">
            <a:avLst/>
          </a:prstGeom>
          <a:noFill/>
        </p:spPr>
        <p:txBody>
          <a:bodyPr wrap="square">
            <a:spAutoFit/>
          </a:bodyPr>
          <a:lstStyle/>
          <a:p>
            <a:pPr marL="0" marR="0" algn="just" rtl="1">
              <a:lnSpc>
                <a:spcPct val="150000"/>
              </a:lnSpc>
              <a:spcBef>
                <a:spcPts val="0"/>
              </a:spcBef>
              <a:spcAft>
                <a:spcPts val="0"/>
              </a:spcAft>
            </a:pPr>
            <a:r>
              <a:rPr lang="ar-AE" sz="1800" b="1" dirty="0">
                <a:effectLst/>
                <a:latin typeface="Alexandria" pitchFamily="2" charset="-78"/>
                <a:ea typeface="Calibri" panose="020F0502020204030204" pitchFamily="34" charset="0"/>
                <a:cs typeface="Alexandria" pitchFamily="2" charset="-78"/>
              </a:rPr>
              <a:t>الإطار المفاهيمي للقواعد القانونية يشير إلى النظام الذي يحدد المبادئ، والأسس التي تقوم عليها القوانين وكيفية تطبيقها وتفسيرها.</a:t>
            </a:r>
            <a:endParaRPr lang="en-US" sz="1800" b="1" dirty="0">
              <a:effectLst/>
              <a:latin typeface="Alexandria" pitchFamily="2" charset="-78"/>
              <a:ea typeface="Times New Roman" panose="02020603050405020304" pitchFamily="18" charset="0"/>
              <a:cs typeface="Alexandria" pitchFamily="2" charset="-78"/>
            </a:endParaRPr>
          </a:p>
        </p:txBody>
      </p:sp>
      <p:sp>
        <p:nvSpPr>
          <p:cNvPr id="41" name="TextBox 40"/>
          <p:cNvSpPr txBox="1"/>
          <p:nvPr/>
        </p:nvSpPr>
        <p:spPr>
          <a:xfrm>
            <a:off x="5509491" y="1390989"/>
            <a:ext cx="5470012" cy="400110"/>
          </a:xfrm>
          <a:prstGeom prst="rect">
            <a:avLst/>
          </a:prstGeom>
          <a:noFill/>
        </p:spPr>
        <p:txBody>
          <a:bodyPr wrap="square" rtlCol="0">
            <a:spAutoFit/>
          </a:bodyPr>
          <a:lstStyle/>
          <a:p>
            <a:pPr algn="r" rtl="1"/>
            <a:r>
              <a:rPr lang="ar-AE" sz="2000" b="1" dirty="0">
                <a:solidFill>
                  <a:srgbClr val="00B0F0"/>
                </a:solidFill>
                <a:latin typeface="Alexandria" charset="0"/>
                <a:cs typeface="Alexandria" charset="0"/>
              </a:rPr>
              <a:t>الإطار المفاهيمي للقواعد القانونية</a:t>
            </a:r>
            <a:endParaRPr lang="en-US" sz="20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7410130" y="2224958"/>
            <a:ext cx="4113898"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التأصيل التاريخي للقانون</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2969342" y="2751619"/>
            <a:ext cx="8911483" cy="3599190"/>
          </a:xfrm>
          <a:prstGeom prst="rect">
            <a:avLst/>
          </a:prstGeom>
          <a:noFill/>
          <a:effectLst>
            <a:innerShdw blurRad="63500" dist="50800" dir="13500000">
              <a:prstClr val="black">
                <a:alpha val="50000"/>
              </a:prstClr>
            </a:innerShdw>
          </a:effectLst>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مفهوم تاريخ القانون؛ هو الدراسة التي تعنى بنشوء وتطور النظم القانونية ومصادر القانون السابقة ومدى تأثيرها على مصادر ونظم القانون الوضعي، وكذلك البحث في نشوء وتطور مصادر الأحكام والنظم القانونية من (دين ، تشريع ، عرف ، قضاء ، فقه) ولهذا فان جامعات العالم تضع دراسة تاريخ القانون بنفس المركز الذي تحتله دراسة مواد القانون الوضعي.</a:t>
            </a:r>
          </a:p>
          <a:p>
            <a:pPr marR="0" lvl="0" algn="ctr" rtl="1">
              <a:lnSpc>
                <a:spcPct val="200000"/>
              </a:lnSpc>
              <a:spcBef>
                <a:spcPts val="0"/>
              </a:spcBef>
              <a:spcAft>
                <a:spcPts val="0"/>
              </a:spcAft>
            </a:pPr>
            <a:r>
              <a:rPr lang="ar-AE" b="1" dirty="0">
                <a:solidFill>
                  <a:srgbClr val="00B0F0"/>
                </a:solidFill>
                <a:effectLst>
                  <a:outerShdw blurRad="38100" dist="38100" dir="2700000" algn="tl">
                    <a:srgbClr val="000000">
                      <a:alpha val="43137"/>
                    </a:srgbClr>
                  </a:outerShdw>
                </a:effectLst>
                <a:latin typeface="Alexandria" pitchFamily="2" charset="-78"/>
                <a:cs typeface="Alexandria" pitchFamily="2" charset="-78"/>
              </a:rPr>
              <a:t>العصور التاريخية وعصور ما قبل التاريخ</a:t>
            </a:r>
          </a:p>
          <a:p>
            <a:pPr marR="0" lvl="0" algn="just" rtl="1">
              <a:lnSpc>
                <a:spcPct val="200000"/>
              </a:lnSpc>
              <a:spcBef>
                <a:spcPts val="0"/>
              </a:spcBef>
              <a:spcAft>
                <a:spcPts val="0"/>
              </a:spcAft>
            </a:pPr>
            <a:r>
              <a:rPr lang="ar-AE" sz="1400" b="1" dirty="0">
                <a:latin typeface="Alexandria" pitchFamily="2" charset="-78"/>
                <a:cs typeface="Alexandria" pitchFamily="2" charset="-78"/>
              </a:rPr>
              <a:t>تعتبر ظهور الكتابة هي الحد الفاصل بين عصور ما قبل التاريخ والعصور التاريخية ، وتبدأ العصور التاريخية قبل 7000 سنة في البلاد الواقعة إلى الشرق من البحر الأبيض المتوسط، وقبل 2000 سنة في بلد غرب أوروبا.</a:t>
            </a:r>
            <a:endParaRPr lang="en-US" sz="1400" b="1" dirty="0">
              <a:latin typeface="Alexandria" pitchFamily="2" charset="-78"/>
              <a:cs typeface="Alexandria" pitchFamily="2" charset="-78"/>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EE8ECB9A-2FA5-49EB-A9DE-5CDD3791DB2E}"/>
              </a:ext>
            </a:extLst>
          </p:cNvPr>
          <p:cNvSpPr/>
          <p:nvPr/>
        </p:nvSpPr>
        <p:spPr>
          <a:xfrm>
            <a:off x="3816286" y="120144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C46416C2-9C22-6B30-EBB2-5C2B59A4A2A4}"/>
              </a:ext>
            </a:extLst>
          </p:cNvPr>
          <p:cNvSpPr txBox="1"/>
          <p:nvPr/>
        </p:nvSpPr>
        <p:spPr>
          <a:xfrm>
            <a:off x="3936438" y="122308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04BB1697-3920-EF7F-8986-93E0DB847595}"/>
              </a:ext>
            </a:extLst>
          </p:cNvPr>
          <p:cNvSpPr txBox="1"/>
          <p:nvPr/>
        </p:nvSpPr>
        <p:spPr>
          <a:xfrm>
            <a:off x="3870412" y="143794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587405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3852047" y="2566596"/>
            <a:ext cx="7232995" cy="646331"/>
          </a:xfrm>
          <a:prstGeom prst="rect">
            <a:avLst/>
          </a:prstGeom>
          <a:noFill/>
        </p:spPr>
        <p:txBody>
          <a:bodyPr wrap="square" rtlCol="0">
            <a:spAutoFit/>
          </a:bodyPr>
          <a:lstStyle/>
          <a:p>
            <a:pPr algn="ctr" rtl="1"/>
            <a:r>
              <a:rPr lang="ar-AE" sz="3600" b="1" dirty="0">
                <a:solidFill>
                  <a:srgbClr val="00B0F0"/>
                </a:solidFill>
                <a:latin typeface="Alexandria" charset="0"/>
                <a:cs typeface="Alexandria" charset="0"/>
              </a:rPr>
              <a:t>المجتمع البدائي</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63505" y="3677861"/>
            <a:ext cx="8417320" cy="1989647"/>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600" b="1" dirty="0">
                <a:latin typeface="Alexandria" pitchFamily="2" charset="-78"/>
                <a:cs typeface="Alexandria" pitchFamily="2" charset="-78"/>
              </a:rPr>
              <a:t>لقد اختلفت الآراء في شكل الجماعة الإنسانية الأولى، ولذلك لجأ العلماء إلى النظريات التي يفسرون بها حالة المجتمع الإنساني الأول، ويعللون على ضوئها نشوء "فكرة الحق والقانون" في ذلك المجتمع وتطور هذه الفكرة، في ذلك ظهرت مجموعة من النظريات التي وضعها العلماء حول شكل الجماعة الإنسانية الأولى:</a:t>
            </a:r>
            <a:endParaRPr lang="en-US" sz="1600" b="1" dirty="0">
              <a:latin typeface="Alexandria" pitchFamily="2" charset="-78"/>
              <a:cs typeface="Alexandria" pitchFamily="2" charset="-78"/>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796360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2755536" y="2787423"/>
            <a:ext cx="9309187" cy="3472104"/>
          </a:xfrm>
          <a:prstGeom prst="rect">
            <a:avLst/>
          </a:prstGeom>
          <a:noFill/>
        </p:spPr>
        <p:txBody>
          <a:bodyPr wrap="square" rtlCol="0">
            <a:spAutoFit/>
          </a:bodyPr>
          <a:lstStyle/>
          <a:p>
            <a:pPr marL="342900" marR="0" lvl="0" indent="-342900" algn="just" rtl="1">
              <a:lnSpc>
                <a:spcPct val="150000"/>
              </a:lnSpc>
              <a:spcBef>
                <a:spcPts val="0"/>
              </a:spcBef>
              <a:spcAft>
                <a:spcPts val="800"/>
              </a:spcAft>
              <a:buFont typeface="Wingdings" panose="05000000000000000000" pitchFamily="2" charset="2"/>
              <a:buChar char="ü"/>
            </a:pPr>
            <a:r>
              <a:rPr lang="ar-SA" sz="1800" b="1" dirty="0">
                <a:solidFill>
                  <a:srgbClr val="00B0F0"/>
                </a:solidFill>
                <a:effectLst/>
                <a:latin typeface="Alexandria" pitchFamily="2" charset="-78"/>
                <a:ea typeface="Times New Roman" panose="02020603050405020304" pitchFamily="18" charset="0"/>
                <a:cs typeface="Alexandria" pitchFamily="2" charset="-78"/>
              </a:rPr>
              <a:t>أولاً: نظرية العشيرة أو القبيلة هي الخلية الاجتماعية الأولى</a:t>
            </a:r>
          </a:p>
          <a:p>
            <a:pPr marL="342900" marR="0" lvl="0" indent="-342900" algn="just" rtl="1">
              <a:lnSpc>
                <a:spcPct val="150000"/>
              </a:lnSpc>
              <a:spcBef>
                <a:spcPts val="0"/>
              </a:spcBef>
              <a:spcAft>
                <a:spcPts val="800"/>
              </a:spcAft>
              <a:buFont typeface="Wingdings" panose="05000000000000000000" pitchFamily="2" charset="2"/>
              <a:buChar char="ü"/>
            </a:pPr>
            <a:r>
              <a:rPr lang="ar-SA" sz="1800" b="1" dirty="0">
                <a:effectLst/>
                <a:latin typeface="Alexandria" pitchFamily="2" charset="-78"/>
                <a:ea typeface="Times New Roman" panose="02020603050405020304" pitchFamily="18" charset="0"/>
                <a:cs typeface="Alexandria" pitchFamily="2" charset="-78"/>
              </a:rPr>
              <a:t>وبحسب رأي عالم الاجتماع ماك لينان؛ فإن أول جماعة إنسانية كانت مكونة من أفراد لم تجمعهم رابطة القربى وإنما جمعتهم الصدفة أو الحاجة إلى دفع الأخطار والحصول على القوت، وبسبب هذه الظروف الصعبة، عمدت هذه الجماعة إلى التخلص من بعض أفرادها؛ فكانت تقتل الإناث وتبقي على الذكور بهدف "درء المخاطر والحصول على القوت، وأدت قلة النساء إلى قيام الجماعة الأولى بخطفهن، ونتج عن ذلك الإباحية الجنسية التي اعتبرت الصلة بالأم هي صلة النسب المؤكدة الوحيدة؛ فكان ذلك النظام "نظام الأسرة الأمية".</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33DEFFAB-DFBE-345B-0A56-D1FE4E6F972F}"/>
              </a:ext>
            </a:extLst>
          </p:cNvPr>
          <p:cNvSpPr/>
          <p:nvPr/>
        </p:nvSpPr>
        <p:spPr>
          <a:xfrm>
            <a:off x="3918708" y="133652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7" name="TextBox 6">
            <a:extLst>
              <a:ext uri="{FF2B5EF4-FFF2-40B4-BE49-F238E27FC236}">
                <a16:creationId xmlns:a16="http://schemas.microsoft.com/office/drawing/2014/main" id="{A8437FD8-CA09-FE54-0163-6F0271F21CE0}"/>
              </a:ext>
            </a:extLst>
          </p:cNvPr>
          <p:cNvSpPr txBox="1"/>
          <p:nvPr/>
        </p:nvSpPr>
        <p:spPr>
          <a:xfrm>
            <a:off x="4038860" y="1358159"/>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9" name="TextBox 8">
            <a:extLst>
              <a:ext uri="{FF2B5EF4-FFF2-40B4-BE49-F238E27FC236}">
                <a16:creationId xmlns:a16="http://schemas.microsoft.com/office/drawing/2014/main" id="{E5B57A2C-76A9-F266-1FD0-275419C00995}"/>
              </a:ext>
            </a:extLst>
          </p:cNvPr>
          <p:cNvSpPr txBox="1"/>
          <p:nvPr/>
        </p:nvSpPr>
        <p:spPr>
          <a:xfrm>
            <a:off x="3972834" y="1573024"/>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126173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7410130" y="2224958"/>
            <a:ext cx="4113898"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نقد النظرية:</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006753" y="2935394"/>
            <a:ext cx="8806753" cy="2430794"/>
          </a:xfrm>
          <a:prstGeom prst="rect">
            <a:avLst/>
          </a:prstGeom>
          <a:noFill/>
        </p:spPr>
        <p:txBody>
          <a:bodyPr wrap="square" rtlCol="0">
            <a:spAutoFit/>
          </a:bodyPr>
          <a:lstStyle/>
          <a:p>
            <a:pPr marL="285750" marR="0" lvl="0" indent="-285750" algn="just" rtl="1">
              <a:lnSpc>
                <a:spcPct val="150000"/>
              </a:lnSpc>
              <a:spcBef>
                <a:spcPts val="0"/>
              </a:spcBef>
              <a:spcAft>
                <a:spcPts val="800"/>
              </a:spcAft>
              <a:buFont typeface="Wingdings" panose="05000000000000000000" pitchFamily="2" charset="2"/>
              <a:buChar char="q"/>
            </a:pPr>
            <a:r>
              <a:rPr lang="ar-AE" b="1" dirty="0">
                <a:effectLst/>
                <a:latin typeface="Alexandria" pitchFamily="2" charset="-78"/>
                <a:ea typeface="Calibri" panose="020F0502020204030204" pitchFamily="34" charset="0"/>
                <a:cs typeface="Alexandria" pitchFamily="2" charset="-78"/>
              </a:rPr>
              <a:t>تقوم هذه النظرية على الافتراضات ولا سند تاريخياً لها.</a:t>
            </a:r>
          </a:p>
          <a:p>
            <a:pPr marL="285750" marR="0" lvl="0" indent="-285750" algn="just" rtl="1">
              <a:lnSpc>
                <a:spcPct val="150000"/>
              </a:lnSpc>
              <a:spcBef>
                <a:spcPts val="0"/>
              </a:spcBef>
              <a:spcAft>
                <a:spcPts val="800"/>
              </a:spcAft>
              <a:buFont typeface="Wingdings" panose="05000000000000000000" pitchFamily="2" charset="2"/>
              <a:buChar char="q"/>
            </a:pPr>
            <a:r>
              <a:rPr lang="ar-AE" b="1" dirty="0">
                <a:effectLst/>
                <a:latin typeface="Alexandria" pitchFamily="2" charset="-78"/>
                <a:ea typeface="Calibri" panose="020F0502020204030204" pitchFamily="34" charset="0"/>
                <a:cs typeface="Alexandria" pitchFamily="2" charset="-78"/>
              </a:rPr>
              <a:t>تعميم الإباحية الجنسية لدى الشعوب المتأخرة وهو أمر لا يمكن التسليم أو الجزم به.</a:t>
            </a:r>
          </a:p>
          <a:p>
            <a:pPr marL="285750" marR="0" lvl="0" indent="-285750" algn="just" rtl="1">
              <a:lnSpc>
                <a:spcPct val="150000"/>
              </a:lnSpc>
              <a:spcBef>
                <a:spcPts val="0"/>
              </a:spcBef>
              <a:spcAft>
                <a:spcPts val="800"/>
              </a:spcAft>
              <a:buFont typeface="Wingdings" panose="05000000000000000000" pitchFamily="2" charset="2"/>
              <a:buChar char="q"/>
            </a:pPr>
            <a:r>
              <a:rPr lang="ar-AE" b="1" dirty="0">
                <a:effectLst/>
                <a:latin typeface="Alexandria" pitchFamily="2" charset="-78"/>
                <a:ea typeface="Calibri" panose="020F0502020204030204" pitchFamily="34" charset="0"/>
                <a:cs typeface="Alexandria" pitchFamily="2" charset="-78"/>
              </a:rPr>
              <a:t>تنتقص هذه النظرية من الإنسان وتضعه في منزلة متأخرة.</a:t>
            </a:r>
          </a:p>
          <a:p>
            <a:pPr marL="285750" marR="0" lvl="0" indent="-285750" algn="just" rtl="1">
              <a:lnSpc>
                <a:spcPct val="150000"/>
              </a:lnSpc>
              <a:spcBef>
                <a:spcPts val="0"/>
              </a:spcBef>
              <a:spcAft>
                <a:spcPts val="800"/>
              </a:spcAft>
              <a:buFont typeface="Wingdings" panose="05000000000000000000" pitchFamily="2" charset="2"/>
              <a:buChar char="q"/>
            </a:pPr>
            <a:r>
              <a:rPr lang="ar-AE" b="1" dirty="0">
                <a:solidFill>
                  <a:srgbClr val="00B0F0"/>
                </a:solidFill>
                <a:latin typeface="Alexandria" pitchFamily="2" charset="-78"/>
                <a:ea typeface="Calibri" panose="020F0502020204030204" pitchFamily="34" charset="0"/>
                <a:cs typeface="Alexandria" pitchFamily="2" charset="-78"/>
              </a:rPr>
              <a:t>وهو ما أدى إلى نشوء نظريات أخرى.</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B623847D-7268-0D59-F67C-3A38B6AD9FF1}"/>
              </a:ext>
            </a:extLst>
          </p:cNvPr>
          <p:cNvSpPr/>
          <p:nvPr/>
        </p:nvSpPr>
        <p:spPr>
          <a:xfrm>
            <a:off x="3805959" y="12973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7" name="TextBox 6">
            <a:extLst>
              <a:ext uri="{FF2B5EF4-FFF2-40B4-BE49-F238E27FC236}">
                <a16:creationId xmlns:a16="http://schemas.microsoft.com/office/drawing/2014/main" id="{DBD34339-C68A-2699-95B2-68FBBDBEACC0}"/>
              </a:ext>
            </a:extLst>
          </p:cNvPr>
          <p:cNvSpPr txBox="1"/>
          <p:nvPr/>
        </p:nvSpPr>
        <p:spPr>
          <a:xfrm>
            <a:off x="3926111" y="1318945"/>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9" name="TextBox 8">
            <a:extLst>
              <a:ext uri="{FF2B5EF4-FFF2-40B4-BE49-F238E27FC236}">
                <a16:creationId xmlns:a16="http://schemas.microsoft.com/office/drawing/2014/main" id="{D6810732-408A-8B97-FD68-C26645DC4938}"/>
              </a:ext>
            </a:extLst>
          </p:cNvPr>
          <p:cNvSpPr txBox="1"/>
          <p:nvPr/>
        </p:nvSpPr>
        <p:spPr>
          <a:xfrm>
            <a:off x="3860085" y="1533810"/>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673078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477962" y="2223339"/>
            <a:ext cx="9236075" cy="343747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ثانياً: نظرية العشيرة </a:t>
            </a:r>
            <a:r>
              <a:rPr lang="ar-AE" sz="1800" b="1" dirty="0" err="1">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التوتمية</a:t>
            </a: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أي التي تضم مجموعة من الأفراد الذين لا تربطهم صلة بالقرابة وينحدرون من توتم واحد، وإنما تجمعهم صلة روحية ناتجة عن اعتقادهم بأنهم جميعاً جدهم الأعلى هو توتم واحد، ولكن هذا الافتراض افتراض عقيم ولا أساس له من الصحة كما أنه يجافي المنطق؛ فكيف يجتمع أشخاص لا ينحدرون من قرابة واحدة لاعتقادهم بأنهم ينحدرون من جد واحد! </a:t>
            </a:r>
          </a:p>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وهو ما أدى إلى استبعاد هذه النظرية؛ فظهرت نظرية أخرى وهي نظرية الأسرة.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62000" y="2628751"/>
            <a:ext cx="10392695" cy="278088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ثالثاً: نظرية الأسرة؛ إذ تعتبر الأسرة هي الخلية الاجتماعية الأولى، والتي تتكون من مجموعة من الأفراد يرتبطون برابط أسري واحد وينحدرون من الجد أو الأب الذي يقود هذه الأسرة ويحدد احتياجاتها ويراعي ظروف أفرادها؛ </a:t>
            </a: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وهذه النظرية تتفق مع آراء العديد من الفقهاء الذين قالوا إن بدايات المجتمعات كانت من خلال نشوء الأسر حتى استقرت في شكل جماعة منظمة وأدى ذلك إلى ضرورة وجود قانون يحكم هذه الجماعة.</a:t>
            </a:r>
            <a:endParaRPr lang="en-US"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69709967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9" name="Rectangle 206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2070" name="Freeform: Shape 2069">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71" name="Freeform: Shape 2070">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050" name="Picture 2" descr="مما تتكون القاعدة القانونية | المرسال">
            <a:extLst>
              <a:ext uri="{FF2B5EF4-FFF2-40B4-BE49-F238E27FC236}">
                <a16:creationId xmlns:a16="http://schemas.microsoft.com/office/drawing/2014/main" id="{0BED34DF-6C40-373E-AFF7-EC596326D2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511"/>
          <a:stretch/>
        </p:blipFill>
        <p:spPr bwMode="auto">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2072" name="Freeform: Shape 2071">
            <a:extLst>
              <a:ext uri="{FF2B5EF4-FFF2-40B4-BE49-F238E27FC236}">
                <a16:creationId xmlns:a16="http://schemas.microsoft.com/office/drawing/2014/main" id="{B1F9B6B4-B0C4-45C6-A086-901C960D0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2756893" cy="6858000"/>
          </a:xfrm>
          <a:custGeom>
            <a:avLst/>
            <a:gdLst>
              <a:gd name="connsiteX0" fmla="*/ 1133870 w 2756893"/>
              <a:gd name="connsiteY0" fmla="*/ 0 h 6858000"/>
              <a:gd name="connsiteX1" fmla="*/ 898082 w 2756893"/>
              <a:gd name="connsiteY1" fmla="*/ 0 h 6858000"/>
              <a:gd name="connsiteX2" fmla="*/ 920668 w 2756893"/>
              <a:gd name="connsiteY2" fmla="*/ 14997 h 6858000"/>
              <a:gd name="connsiteX3" fmla="*/ 2554961 w 2756893"/>
              <a:gd name="connsiteY3" fmla="*/ 3621656 h 6858000"/>
              <a:gd name="connsiteX4" fmla="*/ 641513 w 2756893"/>
              <a:gd name="connsiteY4" fmla="*/ 6374814 h 6858000"/>
              <a:gd name="connsiteX5" fmla="*/ 114086 w 2756893"/>
              <a:gd name="connsiteY5" fmla="*/ 6780599 h 6858000"/>
              <a:gd name="connsiteX6" fmla="*/ 0 w 2756893"/>
              <a:gd name="connsiteY6" fmla="*/ 6858000 h 6858000"/>
              <a:gd name="connsiteX7" fmla="*/ 40637 w 2756893"/>
              <a:gd name="connsiteY7" fmla="*/ 6858000 h 6858000"/>
              <a:gd name="connsiteX8" fmla="*/ 254139 w 2756893"/>
              <a:gd name="connsiteY8" fmla="*/ 6858000 h 6858000"/>
              <a:gd name="connsiteX9" fmla="*/ 365895 w 2756893"/>
              <a:gd name="connsiteY9" fmla="*/ 6780599 h 6858000"/>
              <a:gd name="connsiteX10" fmla="*/ 882543 w 2756893"/>
              <a:gd name="connsiteY10" fmla="*/ 6374814 h 6858000"/>
              <a:gd name="connsiteX11" fmla="*/ 2756893 w 2756893"/>
              <a:gd name="connsiteY11" fmla="*/ 3621656 h 6858000"/>
              <a:gd name="connsiteX12" fmla="*/ 1155994 w 2756893"/>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56893" h="6858000">
                <a:moveTo>
                  <a:pt x="1133870" y="0"/>
                </a:moveTo>
                <a:lnTo>
                  <a:pt x="898082" y="0"/>
                </a:lnTo>
                <a:lnTo>
                  <a:pt x="920668" y="14997"/>
                </a:lnTo>
                <a:cubicBezTo>
                  <a:pt x="1969257" y="754641"/>
                  <a:pt x="2554961" y="2093192"/>
                  <a:pt x="2554961" y="3621656"/>
                </a:cubicBezTo>
                <a:cubicBezTo>
                  <a:pt x="2554961" y="4969131"/>
                  <a:pt x="1606863" y="5602839"/>
                  <a:pt x="641513" y="6374814"/>
                </a:cubicBezTo>
                <a:cubicBezTo>
                  <a:pt x="465717" y="6515397"/>
                  <a:pt x="291531" y="6653108"/>
                  <a:pt x="114086" y="6780599"/>
                </a:cubicBezTo>
                <a:lnTo>
                  <a:pt x="0" y="6858000"/>
                </a:lnTo>
                <a:lnTo>
                  <a:pt x="40637" y="6858000"/>
                </a:lnTo>
                <a:lnTo>
                  <a:pt x="254139" y="6858000"/>
                </a:lnTo>
                <a:lnTo>
                  <a:pt x="365895" y="6780599"/>
                </a:lnTo>
                <a:cubicBezTo>
                  <a:pt x="539713" y="6653108"/>
                  <a:pt x="710340" y="6515397"/>
                  <a:pt x="882543" y="6374814"/>
                </a:cubicBezTo>
                <a:cubicBezTo>
                  <a:pt x="1828168" y="5602839"/>
                  <a:pt x="2756893" y="4969131"/>
                  <a:pt x="2756893" y="3621656"/>
                </a:cubicBezTo>
                <a:cubicBezTo>
                  <a:pt x="2756893" y="2093192"/>
                  <a:pt x="2183157" y="754641"/>
                  <a:pt x="1155994"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1E2D379B-3261-37DB-FA18-DB44BD8E9F62}"/>
              </a:ext>
            </a:extLst>
          </p:cNvPr>
          <p:cNvSpPr txBox="1"/>
          <p:nvPr/>
        </p:nvSpPr>
        <p:spPr>
          <a:xfrm>
            <a:off x="-204530" y="2157547"/>
            <a:ext cx="3124712" cy="2009204"/>
          </a:xfrm>
          <a:prstGeom prst="rect">
            <a:avLst/>
          </a:prstGeom>
          <a:noFill/>
        </p:spPr>
        <p:txBody>
          <a:bodyPr wrap="square" rtlCol="0">
            <a:spAutoFit/>
          </a:bodyPr>
          <a:lstStyle/>
          <a:p>
            <a:pPr marL="0" marR="0" algn="ctr" rtl="1">
              <a:lnSpc>
                <a:spcPct val="150000"/>
              </a:lnSpc>
              <a:spcBef>
                <a:spcPts val="1200"/>
              </a:spcBef>
              <a:spcAft>
                <a:spcPts val="1200"/>
              </a:spcAft>
            </a:pPr>
            <a:r>
              <a:rPr lang="ar-AE" sz="44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نشأة القانون</a:t>
            </a:r>
            <a:endParaRPr lang="en-US" sz="4400"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p:txBody>
      </p:sp>
    </p:spTree>
    <p:extLst>
      <p:ext uri="{BB962C8B-B14F-4D97-AF65-F5344CB8AC3E}">
        <p14:creationId xmlns:p14="http://schemas.microsoft.com/office/powerpoint/2010/main" val="3456823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617280" y="2032555"/>
            <a:ext cx="10695141" cy="4369786"/>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solidFill>
                  <a:schemeClr val="accent1"/>
                </a:solidFill>
                <a:effectLst>
                  <a:outerShdw blurRad="38100" dist="38100" dir="2700000" algn="tl">
                    <a:srgbClr val="000000">
                      <a:alpha val="43137"/>
                    </a:srgbClr>
                  </a:outerShdw>
                </a:effectLst>
                <a:latin typeface="Alexandria" pitchFamily="2" charset="-78"/>
                <a:cs typeface="Alexandria" pitchFamily="2" charset="-78"/>
              </a:rPr>
              <a:t>نشأة القانون </a:t>
            </a:r>
            <a:r>
              <a:rPr lang="ar-AE" sz="1600" b="1" dirty="0">
                <a:effectLst>
                  <a:outerShdw blurRad="38100" dist="38100" dir="2700000" algn="tl">
                    <a:srgbClr val="000000">
                      <a:alpha val="43137"/>
                    </a:srgbClr>
                  </a:outerShdw>
                </a:effectLst>
                <a:latin typeface="Alexandria" pitchFamily="2" charset="-78"/>
                <a:cs typeface="Alexandria" pitchFamily="2" charset="-78"/>
              </a:rPr>
              <a:t>هي عملية تطورية بدأت منذ أن بدأ الإنسان يعيش في مجتمعات منظمة؛ كما أن نشأة القانون تأتي من الحاجة لتنظيم العلاقات بين الأفراد وحل النزاعات وضمان الأمن والنظام، ومن هنا يمكن تتبع نشوء القانون عبر المراحل التاريخية المختلفة التي سنشير إليها على النحو الآتي:</a:t>
            </a: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solidFill>
                  <a:srgbClr val="00B0F0"/>
                </a:solidFill>
                <a:effectLst>
                  <a:outerShdw blurRad="38100" dist="38100" dir="2700000" algn="tl">
                    <a:srgbClr val="000000">
                      <a:alpha val="43137"/>
                    </a:srgbClr>
                  </a:outerShdw>
                </a:effectLst>
                <a:latin typeface="Alexandria" pitchFamily="2" charset="-78"/>
                <a:cs typeface="Alexandria" pitchFamily="2" charset="-78"/>
              </a:rPr>
              <a:t>1. الفترة البدائية:</a:t>
            </a: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solidFill>
                  <a:srgbClr val="00B0F0"/>
                </a:solidFill>
                <a:effectLst>
                  <a:outerShdw blurRad="38100" dist="38100" dir="2700000" algn="tl">
                    <a:srgbClr val="000000">
                      <a:alpha val="43137"/>
                    </a:srgbClr>
                  </a:outerShdw>
                </a:effectLst>
                <a:latin typeface="Alexandria" pitchFamily="2" charset="-78"/>
                <a:cs typeface="Alexandria" pitchFamily="2" charset="-78"/>
              </a:rPr>
              <a:t>القوانين العرفية:</a:t>
            </a: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cs typeface="Alexandria" pitchFamily="2" charset="-78"/>
              </a:rPr>
              <a:t>في المجتمعات البدائية، اعتمد الناس على العادات والتقاليد والأعراف التي توارثوها عبر الأجيال لتنظيم سلوكهم. كانت هذه الأعراف غير مكتوبة وتعتمد على القبول العام والاحترام المتبادل.</a:t>
            </a:r>
          </a:p>
          <a:p>
            <a:pPr marL="342900" marR="0" lvl="0" indent="-342900" algn="just" rtl="1">
              <a:lnSpc>
                <a:spcPct val="200000"/>
              </a:lnSpc>
              <a:spcBef>
                <a:spcPts val="0"/>
              </a:spcBef>
              <a:spcAft>
                <a:spcPts val="800"/>
              </a:spcAft>
              <a:buFont typeface="Wingdings" panose="05000000000000000000" pitchFamily="2" charset="2"/>
              <a:buChar char="Ø"/>
            </a:pPr>
            <a:endParaRPr lang="en-US" sz="1600" b="1" dirty="0">
              <a:effectLst>
                <a:outerShdw blurRad="38100" dist="38100" dir="2700000" algn="tl">
                  <a:srgbClr val="000000">
                    <a:alpha val="43137"/>
                  </a:srgbClr>
                </a:outerShdw>
              </a:effectLst>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62498116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56007" y="2013836"/>
            <a:ext cx="10535265" cy="3783856"/>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4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2. الحضارات القديمة:</a:t>
            </a:r>
          </a:p>
          <a:p>
            <a:pPr marL="342900" marR="0" lvl="0" indent="-342900" algn="just" rtl="1">
              <a:lnSpc>
                <a:spcPct val="200000"/>
              </a:lnSpc>
              <a:spcBef>
                <a:spcPts val="0"/>
              </a:spcBef>
              <a:spcAft>
                <a:spcPts val="800"/>
              </a:spcAft>
              <a:buFont typeface="Wingdings" panose="05000000000000000000" pitchFamily="2" charset="2"/>
              <a:buChar char="Ø"/>
            </a:pP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بلاد ما بين النهرين (سومر وبابل): إذ تعتبر قوانين أور نمو (حوالي 2100 ق.م) وشريعة حمورابي (حوالي 1754 ق.م) من أقدم القوانين المكتوبة. شريعة حمورابي، على سبيل المثال، تضمنت قواعد تتعلق بالتجارة والعقوبات والعلاقات الأسرية، وكانت محفورة على لوح حجري لكي يراها الجميع.</a:t>
            </a:r>
          </a:p>
          <a:p>
            <a:pPr marL="342900" marR="0" lvl="0" indent="-342900" algn="just" rtl="1">
              <a:lnSpc>
                <a:spcPct val="200000"/>
              </a:lnSpc>
              <a:spcBef>
                <a:spcPts val="0"/>
              </a:spcBef>
              <a:spcAft>
                <a:spcPts val="800"/>
              </a:spcAft>
              <a:buFont typeface="Wingdings" panose="05000000000000000000" pitchFamily="2" charset="2"/>
              <a:buChar char="Ø"/>
            </a:pP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مصر القديمة؛ حيث اعتمدت القوانين المصرية القديمة على مبادئ "ماعت" (الحق والعدالة والنظام)، وكانت تهدف إلى تحقيق العدالة الاجتماعية والاقتصادية.</a:t>
            </a:r>
          </a:p>
          <a:p>
            <a:pPr marL="342900" marR="0" lvl="0" indent="-342900" algn="just" rtl="1">
              <a:lnSpc>
                <a:spcPct val="200000"/>
              </a:lnSpc>
              <a:spcBef>
                <a:spcPts val="0"/>
              </a:spcBef>
              <a:spcAft>
                <a:spcPts val="800"/>
              </a:spcAft>
              <a:buFont typeface="Wingdings" panose="05000000000000000000" pitchFamily="2" charset="2"/>
              <a:buChar char="Ø"/>
            </a:pP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الهند القديمة؛ ظهرت قوانين "مانو" (حوالي 200 ق.م - 200 م) والتي نظمت الحياة الاجتماعية والدينية والأسرية، واعتبرت دليلاً على العدالة والواجبات الدينية.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5987353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1335" y="3016941"/>
            <a:ext cx="10164609" cy="1861407"/>
          </a:xfrm>
          <a:prstGeom prst="rect">
            <a:avLst/>
          </a:prstGeom>
          <a:noFill/>
        </p:spPr>
        <p:txBody>
          <a:bodyPr wrap="square" rtlCol="0">
            <a:spAutoFit/>
          </a:bodyPr>
          <a:lstStyle/>
          <a:p>
            <a:pPr marL="0" marR="0" indent="274320" algn="just" rtl="1">
              <a:lnSpc>
                <a:spcPct val="150000"/>
              </a:lnSpc>
              <a:spcBef>
                <a:spcPts val="600"/>
              </a:spcBef>
              <a:spcAft>
                <a:spcPts val="600"/>
              </a:spcAft>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3. الحضارة اليونانية:</a:t>
            </a:r>
          </a:p>
          <a:p>
            <a:pPr marL="0" marR="0" indent="274320" algn="just" rtl="1">
              <a:lnSpc>
                <a:spcPct val="150000"/>
              </a:lnSpc>
              <a:spcBef>
                <a:spcPts val="600"/>
              </a:spcBef>
              <a:spcAft>
                <a:spcPts val="600"/>
              </a:spcAft>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القوانين </a:t>
            </a:r>
            <a:r>
              <a:rPr lang="ar-AE" sz="1800" b="1" dirty="0" err="1">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الأثينية</a:t>
            </a: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 حيث قدمت أثينا قوانين دراكو </a:t>
            </a:r>
            <a:r>
              <a:rPr lang="ar-AE" sz="1800" b="1" dirty="0" err="1">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وسولون</a:t>
            </a: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 في القرن السابع والسادس قبل الميلاد. دراكو وضع قوانين صارمة، بينما </a:t>
            </a:r>
            <a:r>
              <a:rPr lang="ar-AE" sz="1800" b="1" dirty="0" err="1">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سولون</a:t>
            </a: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 أدخل إصلاحات لتخفيف تلك الصرامة وتحقيق مزيد من العدالة الاجتماعية.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29457117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62001" y="2300410"/>
            <a:ext cx="10343944" cy="2846292"/>
          </a:xfrm>
          <a:prstGeom prst="rect">
            <a:avLst/>
          </a:prstGeom>
          <a:noFill/>
        </p:spPr>
        <p:txBody>
          <a:bodyPr wrap="square" rtlCol="0">
            <a:spAutoFit/>
          </a:bodyPr>
          <a:lstStyle/>
          <a:p>
            <a:pPr marL="0" marR="0" indent="274320" algn="just" rtl="1">
              <a:lnSpc>
                <a:spcPct val="150000"/>
              </a:lnSpc>
              <a:spcBef>
                <a:spcPts val="600"/>
              </a:spcBef>
              <a:spcAft>
                <a:spcPts val="600"/>
              </a:spcAft>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4. الحضارة الرومانية:</a:t>
            </a:r>
          </a:p>
          <a:p>
            <a:pPr marL="0" marR="0" indent="274320" algn="just" rtl="1">
              <a:lnSpc>
                <a:spcPct val="150000"/>
              </a:lnSpc>
              <a:spcBef>
                <a:spcPts val="600"/>
              </a:spcBef>
              <a:spcAft>
                <a:spcPts val="600"/>
              </a:spcAft>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قانون الألواح الاثني عشر: ففي 450 ق.م، كتب الرومان قانون الألواح الاثني عشر، والذي كان أول محاولة لتدوين القانون الروماني لضمان تطبيقه بشكل موحد وعادل.</a:t>
            </a:r>
          </a:p>
          <a:p>
            <a:pPr marL="0" marR="0" indent="274320" algn="just" rtl="1">
              <a:lnSpc>
                <a:spcPct val="150000"/>
              </a:lnSpc>
              <a:spcBef>
                <a:spcPts val="600"/>
              </a:spcBef>
              <a:spcAft>
                <a:spcPts val="600"/>
              </a:spcAft>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قانون جستنيان: وفي القرن السادس الميلادي، أمر الإمبراطور جستنيان بتدوين القوانين الرومانية في "مجموعة قوانين جستنيان"، والتي أصبحت أساسًا للقانون المدني في العديد من الدول الأوروبية.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3722869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1335" y="1847252"/>
            <a:ext cx="10164609" cy="3985065"/>
          </a:xfrm>
          <a:prstGeom prst="rect">
            <a:avLst/>
          </a:prstGeom>
          <a:noFill/>
        </p:spPr>
        <p:txBody>
          <a:bodyPr wrap="square" rtlCol="0">
            <a:spAutoFit/>
          </a:bodyPr>
          <a:lstStyle/>
          <a:p>
            <a:pPr marL="342900" marR="0" lvl="0" indent="-342900" algn="just" rtl="1">
              <a:lnSpc>
                <a:spcPct val="150000"/>
              </a:lnSpc>
              <a:spcBef>
                <a:spcPts val="600"/>
              </a:spcBef>
              <a:spcAft>
                <a:spcPts val="600"/>
              </a:spcAft>
              <a:buFont typeface="Wingdings" panose="05000000000000000000" pitchFamily="2" charset="2"/>
              <a:buChar char="v"/>
            </a:pPr>
            <a:endPar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a:p>
            <a:pPr marL="342900" marR="0" lvl="0" indent="-342900" algn="just" rtl="1">
              <a:lnSpc>
                <a:spcPct val="150000"/>
              </a:lnSpc>
              <a:spcBef>
                <a:spcPts val="600"/>
              </a:spcBef>
              <a:spcAft>
                <a:spcPts val="600"/>
              </a:spcAft>
              <a:buFont typeface="Wingdings" panose="05000000000000000000" pitchFamily="2" charset="2"/>
              <a:buChar char="v"/>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5. العصور الوسطى:</a:t>
            </a:r>
          </a:p>
          <a:p>
            <a:pPr marL="342900" marR="0" lvl="0" indent="-342900" algn="just" rtl="1">
              <a:lnSpc>
                <a:spcPct val="150000"/>
              </a:lnSpc>
              <a:spcBef>
                <a:spcPts val="600"/>
              </a:spcBef>
              <a:spcAft>
                <a:spcPts val="600"/>
              </a:spcAft>
              <a:buFont typeface="Wingdings" panose="05000000000000000000" pitchFamily="2" charset="2"/>
              <a:buChar char="v"/>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القانون الكنسي:</a:t>
            </a:r>
          </a:p>
          <a:p>
            <a:pPr marL="342900" marR="0" lvl="0" indent="-342900" algn="just" rtl="1">
              <a:lnSpc>
                <a:spcPct val="150000"/>
              </a:lnSpc>
              <a:spcBef>
                <a:spcPts val="600"/>
              </a:spcBef>
              <a:spcAft>
                <a:spcPts val="600"/>
              </a:spcAft>
              <a:buFont typeface="Wingdings" panose="05000000000000000000" pitchFamily="2" charset="2"/>
              <a:buChar char="v"/>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طورت الكنيسة الكاثوليكية قوانينها لتنظيم الشؤون الدينية والمجتمعية، والتي أصبحت ذات تأثير كبير في أوروبا.</a:t>
            </a:r>
          </a:p>
          <a:p>
            <a:pPr marL="342900" marR="0" lvl="0" indent="-342900" algn="just" rtl="1">
              <a:lnSpc>
                <a:spcPct val="150000"/>
              </a:lnSpc>
              <a:spcBef>
                <a:spcPts val="600"/>
              </a:spcBef>
              <a:spcAft>
                <a:spcPts val="600"/>
              </a:spcAft>
              <a:buFont typeface="Wingdings" panose="05000000000000000000" pitchFamily="2" charset="2"/>
              <a:buChar char="v"/>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القانون الإقطاعي: ظهر في أوروبا، حيث اعتمد النظام القانوني في العصور الوسطى على العلاقات الإقطاعية بين السادة والأقنان (العبيد أو العمال أو العامة)، وتميز بالقوانين العرفية المحلية.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60169741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1335" y="2049369"/>
            <a:ext cx="10164609" cy="3642664"/>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6. العصور الحديثة:</a:t>
            </a:r>
          </a:p>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القانون العام الإنجليزي:</a:t>
            </a:r>
          </a:p>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تطور في إنجلترا بعد غزو النورمان، وكان يعتمد بشكل كبير على السوابق القضائية، حيث كانت القرارات القضائية السابقة توجه القرارات المستقبلية.</a:t>
            </a:r>
          </a:p>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القانون المدني (القاري) تطور من القانون الروماني وبلغ ذروته مع القانون </a:t>
            </a:r>
            <a:r>
              <a:rPr lang="ar-AE" sz="1800" b="1" dirty="0" err="1">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النابليوني</a:t>
            </a: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في فرنسا (1804)، والذي أثر بدوره على العديد من النظم القانونية في أوروبا والعالم.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7920127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39" y="150706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013694" y="2454593"/>
            <a:ext cx="10164609" cy="2884700"/>
          </a:xfrm>
          <a:prstGeom prst="rect">
            <a:avLst/>
          </a:prstGeom>
          <a:noFill/>
        </p:spPr>
        <p:txBody>
          <a:bodyPr wrap="square" rtlCol="0">
            <a:spAutoFit/>
          </a:bodyPr>
          <a:lstStyle/>
          <a:p>
            <a:pPr marL="0" marR="0" indent="360045" algn="justLow" rtl="1">
              <a:lnSpc>
                <a:spcPct val="150000"/>
              </a:lnSpc>
              <a:spcBef>
                <a:spcPts val="600"/>
              </a:spcBef>
              <a:spcAft>
                <a:spcPts val="300"/>
              </a:spcAft>
            </a:pPr>
            <a:r>
              <a:rPr lang="ar-AE" sz="1800"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7. القانون في العصر الحديث:</a:t>
            </a:r>
          </a:p>
          <a:p>
            <a:pPr marL="0" marR="0" indent="360045" algn="justLow" rtl="1">
              <a:lnSpc>
                <a:spcPct val="150000"/>
              </a:lnSpc>
              <a:spcBef>
                <a:spcPts val="600"/>
              </a:spcBef>
              <a:spcAft>
                <a:spcPts val="300"/>
              </a:spcAft>
            </a:pPr>
            <a:r>
              <a:rPr lang="ar-AE" sz="1800"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التشريعات الوطنية والدولية:</a:t>
            </a:r>
          </a:p>
          <a:p>
            <a:pPr marL="0" marR="0" indent="360045" algn="justLow" rtl="1">
              <a:lnSpc>
                <a:spcPct val="150000"/>
              </a:lnSpc>
              <a:spcBef>
                <a:spcPts val="600"/>
              </a:spcBef>
              <a:spcAft>
                <a:spcPts val="300"/>
              </a:spcAft>
            </a:pPr>
            <a:r>
              <a:rPr lang="ar-AE" sz="1800"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اليوم، تتنوع النظم القانونية بين القوانين المدنية والعامة، وتلعب التشريعات الوطنية والدولية دورًا كبيرًا في تنظيم العلاقات على مختلف المستويات.</a:t>
            </a:r>
          </a:p>
          <a:p>
            <a:pPr marL="0" marR="0" indent="360045" algn="justLow" rtl="1">
              <a:lnSpc>
                <a:spcPct val="150000"/>
              </a:lnSpc>
              <a:spcBef>
                <a:spcPts val="600"/>
              </a:spcBef>
              <a:spcAft>
                <a:spcPts val="300"/>
              </a:spcAft>
            </a:pPr>
            <a:r>
              <a:rPr lang="ar-AE" sz="1800"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ظهرت قوانين حقوق الإنسان والقوانين البيئية وقوانين التجارة الدولية، مع تزايد أهمية المنظمات الدولية مثل الأمم المتحدة ومنظمة التجارة العالمية.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81711683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46547" y="3172990"/>
            <a:ext cx="10164609" cy="1707519"/>
          </a:xfrm>
          <a:prstGeom prst="rect">
            <a:avLst/>
          </a:prstGeom>
          <a:noFill/>
        </p:spPr>
        <p:txBody>
          <a:bodyPr wrap="square" rtlCol="0">
            <a:spAutoFit/>
          </a:bodyPr>
          <a:lstStyle/>
          <a:p>
            <a:pPr marL="0" marR="0" algn="justLow" rtl="1">
              <a:lnSpc>
                <a:spcPct val="150000"/>
              </a:lnSpc>
              <a:spcBef>
                <a:spcPts val="600"/>
              </a:spcBef>
              <a:spcAft>
                <a:spcPts val="300"/>
              </a:spcAft>
            </a:pPr>
            <a:r>
              <a:rPr lang="ar-AE" sz="1800" b="1" dirty="0">
                <a:effectLst/>
                <a:latin typeface="Alexandria" pitchFamily="2" charset="-78"/>
                <a:ea typeface="Calibri" panose="020F0502020204030204" pitchFamily="34" charset="0"/>
                <a:cs typeface="Alexandria" pitchFamily="2" charset="-78"/>
              </a:rPr>
              <a:t>في الختام، ما أريد أن أقوله حول نشأة القانون أن هذه العملية هي عملية معقدة وطويلة تطورت عبر العصور لتعكس التغيرات الاجتماعية والسياسية والاقتصادية من القوانين العرفية في المجتمعات البدائية إلى القوانين المعقدة والمتنوعة في العصر الحديث، في حين يبقى الهدف الأساسي للقانون هو تحقيق النظام والعدالة في المجتمع.</a:t>
            </a:r>
            <a:endParaRPr lang="en-US" sz="1800" dirty="0">
              <a:effectLst/>
              <a:latin typeface="Alexandria" pitchFamily="2" charset="-78"/>
              <a:ea typeface="Calibri" panose="020F0502020204030204" pitchFamily="34"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06742261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دور القانون في حياتنا | المرسال">
            <a:extLst>
              <a:ext uri="{FF2B5EF4-FFF2-40B4-BE49-F238E27FC236}">
                <a16:creationId xmlns:a16="http://schemas.microsoft.com/office/drawing/2014/main" id="{A1BA3540-88AF-6DCD-4108-7FF31E8519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116" r="7753"/>
          <a:stretch/>
        </p:blipFill>
        <p:spPr bwMode="auto">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21585FA-8F2D-3A6B-6626-5145BBF4D947}"/>
              </a:ext>
            </a:extLst>
          </p:cNvPr>
          <p:cNvSpPr txBox="1"/>
          <p:nvPr/>
        </p:nvSpPr>
        <p:spPr>
          <a:xfrm>
            <a:off x="0" y="2183178"/>
            <a:ext cx="2428568" cy="2491644"/>
          </a:xfrm>
          <a:prstGeom prst="rect">
            <a:avLst/>
          </a:prstGeom>
          <a:noFill/>
        </p:spPr>
        <p:txBody>
          <a:bodyPr wrap="square" rtlCol="0">
            <a:spAutoFit/>
          </a:bodyPr>
          <a:lstStyle/>
          <a:p>
            <a:pPr algn="r" rtl="1">
              <a:lnSpc>
                <a:spcPct val="150000"/>
              </a:lnSpc>
            </a:pPr>
            <a:r>
              <a:rPr lang="ar-AE" sz="3600" b="1" dirty="0">
                <a:effectLst>
                  <a:outerShdw blurRad="38100" dist="38100" dir="2700000" algn="tl">
                    <a:srgbClr val="000000">
                      <a:alpha val="43137"/>
                    </a:srgbClr>
                  </a:outerShdw>
                </a:effectLst>
                <a:latin typeface="Alexandria" charset="0"/>
                <a:cs typeface="Alexandria" charset="0"/>
              </a:rPr>
              <a:t>مستقبل القواعد القانونية</a:t>
            </a:r>
            <a:endParaRPr lang="en-US" sz="3600" b="1" dirty="0">
              <a:effectLst>
                <a:outerShdw blurRad="38100" dist="38100" dir="2700000" algn="tl">
                  <a:srgbClr val="000000">
                    <a:alpha val="43137"/>
                  </a:srgbClr>
                </a:outerShdw>
              </a:effectLst>
              <a:latin typeface="Alexandria" charset="0"/>
              <a:cs typeface="Alexandria" charset="0"/>
            </a:endParaRPr>
          </a:p>
        </p:txBody>
      </p:sp>
    </p:spTree>
    <p:extLst>
      <p:ext uri="{BB962C8B-B14F-4D97-AF65-F5344CB8AC3E}">
        <p14:creationId xmlns:p14="http://schemas.microsoft.com/office/powerpoint/2010/main" val="1366300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1335" y="2415100"/>
            <a:ext cx="10164609" cy="3369512"/>
          </a:xfrm>
          <a:prstGeom prst="rect">
            <a:avLst/>
          </a:prstGeom>
          <a:noFill/>
        </p:spPr>
        <p:txBody>
          <a:bodyPr wrap="square" rtlCol="0">
            <a:spAutoFit/>
          </a:bodyPr>
          <a:lstStyle/>
          <a:p>
            <a:pPr marL="0" marR="0" algn="justLow" rtl="1">
              <a:lnSpc>
                <a:spcPct val="150000"/>
              </a:lnSpc>
              <a:spcBef>
                <a:spcPts val="600"/>
              </a:spcBef>
              <a:spcAft>
                <a:spcPts val="300"/>
              </a:spcAft>
            </a:pPr>
            <a:r>
              <a:rPr lang="ar-AE" sz="1800" b="1" dirty="0">
                <a:effectLst/>
                <a:latin typeface="Alexandria" pitchFamily="2" charset="-78"/>
                <a:ea typeface="Calibri" panose="020F0502020204030204" pitchFamily="34" charset="0"/>
                <a:cs typeface="Alexandria" pitchFamily="2" charset="-78"/>
              </a:rPr>
              <a:t>في ظل التطور الذي نشهده اليوم وانتشار أنظمة الحوسبة السحابية والمنصات الرقمية وأنظمة الذكاء الاصطناعي؛ تغيرت طرائق التعامل مع النصوص القانونية لا بل تغيرت النصوص القانونية بحد ذاتها لتوكب هذا التطور وأصبحت أكثر ملاءمة لظروف المجتمعات المتعلقة بالسرعة والتطور والازدهار؛ فضلاً عن السلبيات التي نجمت عن العولمة، والتي أدت إلى انتشار الجريمة المنظمة حول العالم، مما يستدعي تطوير النصوص القانونية والإجراءات بطريقة تسهل على الناس وتطبق القانون بكل سهولة؛ فمثلاً يمكن اليوم لشخص يقيم في دولة (أ) أن يقاضي آخر مقيم في دولة (ب) على فعل معين، وهو أمر لم يكن متصوراً في السابق.</a:t>
            </a:r>
            <a:endParaRPr lang="en-US" sz="1800" dirty="0">
              <a:effectLst/>
              <a:latin typeface="Alexandria" pitchFamily="2" charset="-78"/>
              <a:ea typeface="Calibri" panose="020F0502020204030204" pitchFamily="34"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62194382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1335" y="3224691"/>
            <a:ext cx="10164609" cy="1292020"/>
          </a:xfrm>
          <a:prstGeom prst="rect">
            <a:avLst/>
          </a:prstGeom>
          <a:noFill/>
        </p:spPr>
        <p:txBody>
          <a:bodyPr wrap="square" rtlCol="0">
            <a:spAutoFit/>
          </a:bodyPr>
          <a:lstStyle/>
          <a:p>
            <a:pPr marL="342900" marR="0" lvl="0" indent="-342900" algn="justLow" rtl="1">
              <a:lnSpc>
                <a:spcPct val="150000"/>
              </a:lnSpc>
              <a:spcBef>
                <a:spcPts val="600"/>
              </a:spcBef>
              <a:spcAft>
                <a:spcPts val="300"/>
              </a:spcAft>
              <a:buFont typeface="Symbol" panose="05050102010706020507" pitchFamily="18" charset="2"/>
              <a:buChar char=""/>
            </a:pPr>
            <a:r>
              <a:rPr lang="ar-AE" sz="1800" b="1" dirty="0">
                <a:solidFill>
                  <a:srgbClr val="00B0F0"/>
                </a:solidFill>
                <a:effectLst/>
                <a:latin typeface="Alexandria" pitchFamily="2" charset="-78"/>
                <a:ea typeface="Calibri" panose="020F0502020204030204" pitchFamily="34" charset="0"/>
                <a:cs typeface="Alexandria" pitchFamily="2" charset="-78"/>
              </a:rPr>
              <a:t>وبالتالي؛ </a:t>
            </a:r>
            <a:r>
              <a:rPr lang="ar-AE" sz="1800" b="1" dirty="0">
                <a:effectLst/>
                <a:latin typeface="Alexandria" pitchFamily="2" charset="-78"/>
                <a:ea typeface="Calibri" panose="020F0502020204030204" pitchFamily="34" charset="0"/>
                <a:cs typeface="Alexandria" pitchFamily="2" charset="-78"/>
              </a:rPr>
              <a:t>فإن مستقبل القواعد القانونية يتأثر بعدة عوامل، منها التطورات التكنولوجية، العولمة، التغيرات الاجتماعية والسياسية، والتحديات البيئية. هنا بعض الاتجاهات والتوقعات لمستقبل القواعد القانونية:</a:t>
            </a:r>
            <a:endParaRPr lang="en-US" sz="1800" dirty="0">
              <a:effectLst/>
              <a:latin typeface="Alexandria" pitchFamily="2" charset="-78"/>
              <a:ea typeface="Calibri" panose="020F0502020204030204" pitchFamily="34"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98731359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013695" y="2162926"/>
            <a:ext cx="10164609" cy="3951723"/>
          </a:xfrm>
          <a:prstGeom prst="rect">
            <a:avLst/>
          </a:prstGeom>
          <a:noFill/>
        </p:spPr>
        <p:txBody>
          <a:bodyPr wrap="square" rtlCol="0">
            <a:spAutoFit/>
          </a:bodyPr>
          <a:lstStyle/>
          <a:p>
            <a:pPr marL="342900" marR="0" lvl="0" indent="-342900" algn="justLow" rtl="1">
              <a:lnSpc>
                <a:spcPct val="150000"/>
              </a:lnSpc>
              <a:spcBef>
                <a:spcPts val="600"/>
              </a:spcBef>
              <a:spcAft>
                <a:spcPts val="300"/>
              </a:spcAft>
              <a:buFont typeface="Symbol" panose="05050102010706020507" pitchFamily="18" charset="2"/>
              <a:buChar char=""/>
            </a:pPr>
            <a:r>
              <a:rPr lang="ar-AE" sz="1600" b="1" dirty="0">
                <a:solidFill>
                  <a:srgbClr val="00B0F0"/>
                </a:solidFill>
                <a:effectLst/>
                <a:latin typeface="Alexandria" pitchFamily="2" charset="-78"/>
                <a:ea typeface="Calibri" panose="020F0502020204030204" pitchFamily="34" charset="0"/>
                <a:cs typeface="Alexandria" pitchFamily="2" charset="-78"/>
              </a:rPr>
              <a:t>1. التكنولوجيا والقانون:</a:t>
            </a:r>
          </a:p>
          <a:p>
            <a:pPr marL="342900" marR="0" lvl="0" indent="-342900" algn="justLow" rtl="1">
              <a:lnSpc>
                <a:spcPct val="150000"/>
              </a:lnSpc>
              <a:spcBef>
                <a:spcPts val="600"/>
              </a:spcBef>
              <a:spcAft>
                <a:spcPts val="300"/>
              </a:spcAft>
              <a:buFont typeface="Symbol" panose="05050102010706020507" pitchFamily="18" charset="2"/>
              <a:buChar char=""/>
            </a:pPr>
            <a:r>
              <a:rPr lang="ar-AE" sz="1600" b="1" dirty="0">
                <a:solidFill>
                  <a:srgbClr val="00B0F0"/>
                </a:solidFill>
                <a:effectLst/>
                <a:latin typeface="Alexandria" pitchFamily="2" charset="-78"/>
                <a:ea typeface="Calibri" panose="020F0502020204030204" pitchFamily="34" charset="0"/>
                <a:cs typeface="Alexandria" pitchFamily="2" charset="-78"/>
              </a:rPr>
              <a:t>الذكاء الاصطناعي</a:t>
            </a:r>
            <a:r>
              <a:rPr lang="en-US" sz="1600" b="1" dirty="0">
                <a:solidFill>
                  <a:srgbClr val="00B0F0"/>
                </a:solidFill>
                <a:effectLst/>
                <a:latin typeface="Alexandria" pitchFamily="2" charset="-78"/>
                <a:ea typeface="Calibri" panose="020F0502020204030204" pitchFamily="34" charset="0"/>
                <a:cs typeface="Alexandria" pitchFamily="2" charset="-78"/>
              </a:rPr>
              <a:t> </a:t>
            </a:r>
            <a:r>
              <a:rPr lang="ar-AE" sz="1600" b="1" dirty="0">
                <a:solidFill>
                  <a:srgbClr val="00B0F0"/>
                </a:solidFill>
                <a:effectLst/>
                <a:latin typeface="Alexandria" pitchFamily="2" charset="-78"/>
                <a:ea typeface="Calibri" panose="020F0502020204030204" pitchFamily="34" charset="0"/>
                <a:cs typeface="Alexandria" pitchFamily="2" charset="-78"/>
              </a:rPr>
              <a:t>والقانون:</a:t>
            </a:r>
          </a:p>
          <a:p>
            <a:pPr marL="342900" marR="0" lvl="0" indent="-342900" algn="justLow" rtl="1">
              <a:lnSpc>
                <a:spcPct val="150000"/>
              </a:lnSpc>
              <a:spcBef>
                <a:spcPts val="600"/>
              </a:spcBef>
              <a:spcAft>
                <a:spcPts val="300"/>
              </a:spcAft>
              <a:buFont typeface="Symbol" panose="05050102010706020507" pitchFamily="18" charset="2"/>
              <a:buChar char=""/>
            </a:pPr>
            <a:r>
              <a:rPr lang="ar-AE" sz="1600" b="1" dirty="0">
                <a:effectLst/>
                <a:latin typeface="Alexandria" pitchFamily="2" charset="-78"/>
                <a:ea typeface="Calibri" panose="020F0502020204030204" pitchFamily="34" charset="0"/>
                <a:cs typeface="Alexandria" pitchFamily="2" charset="-78"/>
              </a:rPr>
              <a:t>يمكن للذكاء الاصطناعي أن يلعب دورًا كبيرًا في تحليل البيانات القانونية، تقديم الاستشارات القانونية، وحتى في إصدار الأحكام البسيطة. وهذا قد يزيد من الكفاءة والدقة، ولكن يثير أيضًا تساؤلات حول الأخلاقيات والمسؤولية القانونية.</a:t>
            </a:r>
          </a:p>
          <a:p>
            <a:pPr marL="342900" marR="0" lvl="0" indent="-342900" algn="justLow" rtl="1">
              <a:lnSpc>
                <a:spcPct val="150000"/>
              </a:lnSpc>
              <a:spcBef>
                <a:spcPts val="600"/>
              </a:spcBef>
              <a:spcAft>
                <a:spcPts val="300"/>
              </a:spcAft>
              <a:buFont typeface="Symbol" panose="05050102010706020507" pitchFamily="18" charset="2"/>
              <a:buChar char=""/>
            </a:pPr>
            <a:r>
              <a:rPr lang="ar-AE" sz="1600" b="1" dirty="0" err="1">
                <a:solidFill>
                  <a:srgbClr val="00B0F0"/>
                </a:solidFill>
                <a:effectLst/>
                <a:latin typeface="Alexandria" pitchFamily="2" charset="-78"/>
                <a:ea typeface="Calibri" panose="020F0502020204030204" pitchFamily="34" charset="0"/>
                <a:cs typeface="Alexandria" pitchFamily="2" charset="-78"/>
              </a:rPr>
              <a:t>البلوكشين</a:t>
            </a:r>
            <a:r>
              <a:rPr lang="ar-AE" sz="1600" b="1" dirty="0">
                <a:solidFill>
                  <a:srgbClr val="00B0F0"/>
                </a:solidFill>
                <a:effectLst/>
                <a:latin typeface="Alexandria" pitchFamily="2" charset="-78"/>
                <a:ea typeface="Calibri" panose="020F0502020204030204" pitchFamily="34" charset="0"/>
                <a:cs typeface="Alexandria" pitchFamily="2" charset="-78"/>
              </a:rPr>
              <a:t> والعقود الذكية:</a:t>
            </a:r>
          </a:p>
          <a:p>
            <a:pPr marL="342900" marR="0" lvl="0" indent="-342900" algn="justLow" rtl="1">
              <a:lnSpc>
                <a:spcPct val="150000"/>
              </a:lnSpc>
              <a:spcBef>
                <a:spcPts val="600"/>
              </a:spcBef>
              <a:spcAft>
                <a:spcPts val="300"/>
              </a:spcAft>
              <a:buFont typeface="Symbol" panose="05050102010706020507" pitchFamily="18" charset="2"/>
              <a:buChar char=""/>
            </a:pPr>
            <a:r>
              <a:rPr lang="ar-AE" sz="1600" b="1" dirty="0">
                <a:effectLst/>
                <a:latin typeface="Alexandria" pitchFamily="2" charset="-78"/>
                <a:ea typeface="Calibri" panose="020F0502020204030204" pitchFamily="34" charset="0"/>
                <a:cs typeface="Alexandria" pitchFamily="2" charset="-78"/>
              </a:rPr>
              <a:t>التكنولوجيا القائمة على </a:t>
            </a:r>
            <a:r>
              <a:rPr lang="ar-AE" sz="1600" b="1" dirty="0" err="1">
                <a:effectLst/>
                <a:latin typeface="Alexandria" pitchFamily="2" charset="-78"/>
                <a:ea typeface="Calibri" panose="020F0502020204030204" pitchFamily="34" charset="0"/>
                <a:cs typeface="Alexandria" pitchFamily="2" charset="-78"/>
              </a:rPr>
              <a:t>البلوكشين</a:t>
            </a:r>
            <a:r>
              <a:rPr lang="ar-AE" sz="1600" b="1" dirty="0">
                <a:effectLst/>
                <a:latin typeface="Alexandria" pitchFamily="2" charset="-78"/>
                <a:ea typeface="Calibri" panose="020F0502020204030204" pitchFamily="34" charset="0"/>
                <a:cs typeface="Alexandria" pitchFamily="2" charset="-78"/>
              </a:rPr>
              <a:t> والعقود الذكية يمكن أن تؤدي إلى ثورة في الطريقة التي تُدار بها العقود والاتفاقيات القانونية، مما يزيد من الشفافية ويقلل من الحاجة إلى الوساطات التقليدية.</a:t>
            </a:r>
          </a:p>
          <a:p>
            <a:pPr marL="342900" marR="0" lvl="0" indent="-342900" algn="justLow" rtl="1">
              <a:lnSpc>
                <a:spcPct val="150000"/>
              </a:lnSpc>
              <a:spcBef>
                <a:spcPts val="600"/>
              </a:spcBef>
              <a:spcAft>
                <a:spcPts val="300"/>
              </a:spcAft>
              <a:buFont typeface="Symbol" panose="05050102010706020507" pitchFamily="18" charset="2"/>
              <a:buChar char=""/>
            </a:pPr>
            <a:endParaRPr lang="ar-AE" sz="1600" b="1" dirty="0">
              <a:effectLst/>
              <a:latin typeface="Alexandria" pitchFamily="2" charset="-78"/>
              <a:ea typeface="Calibri" panose="020F0502020204030204" pitchFamily="34"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75885984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48327" y="158180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30953" y="1918191"/>
            <a:ext cx="10603962" cy="3831177"/>
          </a:xfrm>
          <a:prstGeom prst="rect">
            <a:avLst/>
          </a:prstGeom>
          <a:noFill/>
        </p:spPr>
        <p:txBody>
          <a:bodyPr wrap="square" rtlCol="0">
            <a:spAutoFit/>
          </a:bodyPr>
          <a:lstStyle/>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solidFill>
                  <a:srgbClr val="00B0F0"/>
                </a:solidFill>
                <a:effectLst/>
                <a:latin typeface="Alexandria" pitchFamily="2" charset="-78"/>
                <a:ea typeface="Calibri" panose="020F0502020204030204" pitchFamily="34" charset="0"/>
                <a:cs typeface="Alexandria" pitchFamily="2" charset="-78"/>
              </a:rPr>
              <a:t>2. العولمة والقانون:</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solidFill>
                  <a:srgbClr val="00B0F0"/>
                </a:solidFill>
                <a:effectLst/>
                <a:latin typeface="Alexandria" pitchFamily="2" charset="-78"/>
                <a:ea typeface="Calibri" panose="020F0502020204030204" pitchFamily="34" charset="0"/>
                <a:cs typeface="Alexandria" pitchFamily="2" charset="-78"/>
              </a:rPr>
              <a:t>القانون الدولي:</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effectLst/>
                <a:latin typeface="Alexandria" pitchFamily="2" charset="-78"/>
                <a:ea typeface="Calibri" panose="020F0502020204030204" pitchFamily="34" charset="0"/>
                <a:cs typeface="Alexandria" pitchFamily="2" charset="-78"/>
              </a:rPr>
              <a:t>مع تزايد العولمة، يصبح القانون الدولي أكثر أهمية في تنظيم العلاقات بين الدول، وحل النزاعات الدولية، وتعزيز حقوق الإنسان. ومن المتوقع أن تنمو القوانين المتعلقة بالتجارة الدولية، البيئة، وحقوق الإنسان.</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solidFill>
                  <a:srgbClr val="00B0F0"/>
                </a:solidFill>
                <a:effectLst/>
                <a:latin typeface="Alexandria" pitchFamily="2" charset="-78"/>
                <a:ea typeface="Calibri" panose="020F0502020204030204" pitchFamily="34" charset="0"/>
                <a:cs typeface="Alexandria" pitchFamily="2" charset="-78"/>
              </a:rPr>
              <a:t>القوانين الموحدة:</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effectLst/>
                <a:latin typeface="Alexandria" pitchFamily="2" charset="-78"/>
                <a:ea typeface="Calibri" panose="020F0502020204030204" pitchFamily="34" charset="0"/>
                <a:cs typeface="Alexandria" pitchFamily="2" charset="-78"/>
              </a:rPr>
              <a:t>قد يكون هناك اتجاه نحو توحيد القوانين في مجالات معينة مثل التجارة الإلكترونية، حقوق الملكية الفكرية، والجرائم السيبرانية، لتسهيل التعاملات الدولية وحماية الحقوق عبر الحدود.</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69741323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14400" y="2227676"/>
            <a:ext cx="10277092" cy="3946593"/>
          </a:xfrm>
          <a:prstGeom prst="rect">
            <a:avLst/>
          </a:prstGeom>
          <a:noFill/>
        </p:spPr>
        <p:txBody>
          <a:bodyPr wrap="square" rtlCol="0">
            <a:spAutoFit/>
          </a:bodyPr>
          <a:lstStyle/>
          <a:p>
            <a:pPr marL="342900" marR="0" lvl="0" indent="-342900" algn="justLow" rtl="1">
              <a:lnSpc>
                <a:spcPct val="150000"/>
              </a:lnSpc>
              <a:spcBef>
                <a:spcPts val="600"/>
              </a:spcBef>
              <a:spcAft>
                <a:spcPts val="300"/>
              </a:spcAft>
              <a:buFont typeface="Courier New" panose="02070309020205020404" pitchFamily="49" charset="0"/>
              <a:buChar char="o"/>
            </a:pPr>
            <a:endPar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3. القانون وحقوق الإنسان:</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التشريعات المتقدمة لحقوق الإنسان:</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ستستمر القوانين في التطور لحماية حقوق الفئات المهمشة وضمان المساواة بين جميع الأفراد. قد تتضمن هذه القوانين حماية حقوق الأقليات، حقوق المرأة، وحقوق الأشخاص ذوي الإعاقة.</a:t>
            </a:r>
          </a:p>
          <a:p>
            <a:pPr marL="342900" marR="0" lvl="0" indent="-342900" algn="justLow" rtl="1">
              <a:lnSpc>
                <a:spcPct val="150000"/>
              </a:lnSpc>
              <a:spcBef>
                <a:spcPts val="600"/>
              </a:spcBef>
              <a:spcAft>
                <a:spcPts val="300"/>
              </a:spcAft>
              <a:buFont typeface="Courier New" panose="02070309020205020404" pitchFamily="49" charset="0"/>
              <a:buChar char="o"/>
            </a:pPr>
            <a:endPar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a:p>
            <a:pPr marL="342900" marR="0" lvl="0" indent="-342900" algn="justLow" rtl="1">
              <a:lnSpc>
                <a:spcPct val="150000"/>
              </a:lnSpc>
              <a:spcBef>
                <a:spcPts val="600"/>
              </a:spcBef>
              <a:spcAft>
                <a:spcPts val="300"/>
              </a:spcAft>
              <a:buFont typeface="Courier New" panose="02070309020205020404" pitchFamily="49" charset="0"/>
              <a:buChar char="o"/>
            </a:pPr>
            <a:endPar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99336636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617280" y="2657964"/>
            <a:ext cx="10481998" cy="1758815"/>
          </a:xfrm>
          <a:prstGeom prst="rect">
            <a:avLst/>
          </a:prstGeom>
          <a:noFill/>
        </p:spPr>
        <p:txBody>
          <a:bodyPr wrap="square" rtlCol="0">
            <a:spAutoFit/>
          </a:bodyPr>
          <a:lstStyle/>
          <a:p>
            <a:pPr marL="342900" marR="0" lvl="0" indent="-342900" algn="just" rtl="1">
              <a:lnSpc>
                <a:spcPct val="150000"/>
              </a:lnSpc>
              <a:spcBef>
                <a:spcPts val="600"/>
              </a:spcBef>
              <a:spcAft>
                <a:spcPts val="300"/>
              </a:spcAft>
              <a:buFont typeface="Wingdings" panose="05000000000000000000" pitchFamily="2" charset="2"/>
              <a:buChar char="Ø"/>
            </a:pPr>
            <a:r>
              <a:rPr lang="ar-AE" sz="16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4. التحديات البيئية والقانون:</a:t>
            </a:r>
          </a:p>
          <a:p>
            <a:pPr marL="342900" marR="0" lvl="0" indent="-342900" algn="just" rtl="1">
              <a:lnSpc>
                <a:spcPct val="150000"/>
              </a:lnSpc>
              <a:spcBef>
                <a:spcPts val="600"/>
              </a:spcBef>
              <a:spcAft>
                <a:spcPts val="300"/>
              </a:spcAft>
              <a:buFont typeface="Wingdings" panose="05000000000000000000" pitchFamily="2" charset="2"/>
              <a:buChar char="Ø"/>
            </a:pPr>
            <a:r>
              <a:rPr lang="ar-AE" sz="16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القانون البيئي:</a:t>
            </a:r>
          </a:p>
          <a:p>
            <a:pPr marL="342900" marR="0" lvl="0" indent="-342900" algn="just" rtl="1">
              <a:lnSpc>
                <a:spcPct val="150000"/>
              </a:lnSpc>
              <a:spcBef>
                <a:spcPts val="600"/>
              </a:spcBef>
              <a:spcAft>
                <a:spcPts val="3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مع تزايد الوعي بالتحديات البيئية، من المتوقع أن تشهد القوانين البيئية تطورات كبيرة. يمكن أن تشمل هذه القوانين تنظيمات صارمة بشأن انبعاثات الكربون، حماية التنوع البيولوجي، وإدارة الموارد الطبيعية.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408673074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071716" y="2336843"/>
            <a:ext cx="9469283" cy="3415679"/>
          </a:xfrm>
          <a:prstGeom prst="rect">
            <a:avLst/>
          </a:prstGeom>
          <a:noFill/>
        </p:spPr>
        <p:txBody>
          <a:bodyPr wrap="square" rtlCol="0">
            <a:spAutoFit/>
          </a:bodyPr>
          <a:lstStyle/>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5. التغيرات الاجتماعية والسياسية:</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التشريعات التقدمية:</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مع تغير القيم الاجتماعية والسياسية، يمكن أن تتطور القوانين لتشمل قضايا مثل حقوق المثليين، العدالة الاجتماعية، وإصلاح العدالة الجنائية.</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استجابة للأزمات:</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الأزمات العالمية مثل الجائحة، الأزمات الاقتصادية، والهجرة قد تؤدي إلى تطوير قوانين جديدة تتعامل مع هذه التحديات بطرق أكثر فعالية وإنسانية.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42552842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92221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63561" y="2422669"/>
            <a:ext cx="9867859" cy="3531095"/>
          </a:xfrm>
          <a:prstGeom prst="rect">
            <a:avLst/>
          </a:prstGeom>
          <a:noFill/>
        </p:spPr>
        <p:txBody>
          <a:bodyPr wrap="square" rtlCol="0">
            <a:spAutoFit/>
          </a:bodyPr>
          <a:lstStyle/>
          <a:p>
            <a:pPr marL="342900" marR="0" lvl="0" indent="-342900" algn="just" rtl="1">
              <a:lnSpc>
                <a:spcPct val="150000"/>
              </a:lnSpc>
              <a:spcBef>
                <a:spcPts val="600"/>
              </a:spcBef>
              <a:spcAft>
                <a:spcPts val="300"/>
              </a:spcAft>
              <a:buFont typeface="Wingdings" panose="05000000000000000000" pitchFamily="2" charset="2"/>
              <a:buChar char="Ø"/>
            </a:pPr>
            <a:endPar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6. القانون والعمل عن بعد:</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التشريعات العمالية:</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مع تحول المزيد من الشركات إلى العمل عن بعد، قد تتطور القوانين لتنظيم هذا الشكل الجديد من العمل، بما في ذلك حقوق العمال، الأجور، وساعات العمل.</a:t>
            </a:r>
          </a:p>
          <a:p>
            <a:pPr marL="342900" marR="0" lvl="0" indent="-342900" algn="just" rtl="1">
              <a:lnSpc>
                <a:spcPct val="150000"/>
              </a:lnSpc>
              <a:spcBef>
                <a:spcPts val="600"/>
              </a:spcBef>
              <a:spcAft>
                <a:spcPts val="300"/>
              </a:spcAft>
              <a:buFont typeface="Wingdings" panose="05000000000000000000" pitchFamily="2" charset="2"/>
              <a:buChar char="Ø"/>
            </a:pPr>
            <a:endPar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150000"/>
              </a:lnSpc>
              <a:spcBef>
                <a:spcPts val="600"/>
              </a:spcBef>
              <a:spcAft>
                <a:spcPts val="300"/>
              </a:spcAft>
              <a:buFont typeface="Wingdings" panose="05000000000000000000" pitchFamily="2" charset="2"/>
              <a:buChar char="Ø"/>
            </a:pPr>
            <a:endPar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91150451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081549" y="2481479"/>
            <a:ext cx="9651228" cy="2353850"/>
          </a:xfrm>
          <a:prstGeom prst="rect">
            <a:avLst/>
          </a:prstGeom>
          <a:noFill/>
        </p:spPr>
        <p:txBody>
          <a:bodyPr wrap="square" rtlCol="0">
            <a:spAutoFit/>
          </a:bodyPr>
          <a:lstStyle/>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7. التكنولوجيا المالية (</a:t>
            </a:r>
            <a:r>
              <a:rPr lang="en-US"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FinTech</a:t>
            </a: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a:t>
            </a:r>
            <a:endParaRPr lang="en-US"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التنظيمات المالية:</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مع نمو التكنولوجيا المالية، ستكون هناك حاجة لتطوير قوانين تنظم العملات الرقمية، القروض الإلكترونية، وأنظمة الدفع الجديدة، لضمان الشفافية والأمان المالي.</a:t>
            </a:r>
          </a:p>
        </p:txBody>
      </p:sp>
      <p:sp>
        <p:nvSpPr>
          <p:cNvPr id="4" name="TextBox 3"/>
          <p:cNvSpPr txBox="1"/>
          <p:nvPr/>
        </p:nvSpPr>
        <p:spPr>
          <a:xfrm>
            <a:off x="9264625" y="6292631"/>
            <a:ext cx="2616200" cy="400110"/>
          </a:xfrm>
          <a:prstGeom prst="rect">
            <a:avLst/>
          </a:prstGeom>
          <a:noFill/>
        </p:spPr>
        <p:txBody>
          <a:bodyPr wrap="square" lIns="91440" tIns="45720" rIns="91440" bIns="45720" rtlCol="0" anchor="t">
            <a:spAutoFit/>
          </a:bodyPr>
          <a:lstStyle/>
          <a:p>
            <a:pPr algn="ctr"/>
            <a:endParaRPr lang="en-US" sz="2000" b="1" dirty="0">
              <a:ea typeface="Calibri"/>
              <a:cs typeface="Calibri"/>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91177085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134047" y="2809192"/>
            <a:ext cx="9697373" cy="2123017"/>
          </a:xfrm>
          <a:prstGeom prst="rect">
            <a:avLst/>
          </a:prstGeom>
          <a:noFill/>
        </p:spPr>
        <p:txBody>
          <a:bodyPr wrap="square" rtlCol="0">
            <a:spAutoFit/>
          </a:bodyPr>
          <a:lstStyle/>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ومن هنا نرى أن مستقبل القواعد القانونية يبدو مشرقًا، ولكنه مليء بالتحديات والفرص، والتطورات التكنولوجية، العولمة، التغيرات الاجتماعية والسياسية، والتحديات البيئية ستشكل جميعها هذا المستقبل. </a:t>
            </a: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كما نعتقد أن من المهم أن تتطور القوانين بمرونة واستجابة سريعة لهذه التغيرات لضمان العدالة، الشفافية، والأمان في المجتمع.</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63470890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033" name="Freeform: Shape 1032">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35" name="Freeform: Shape 1034">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26" name="Picture 2" descr="قانون جديد يحدث وكالة لتمويل وتنمية الاقتصاد الرقمي بالمغرب">
            <a:extLst>
              <a:ext uri="{FF2B5EF4-FFF2-40B4-BE49-F238E27FC236}">
                <a16:creationId xmlns:a16="http://schemas.microsoft.com/office/drawing/2014/main" id="{5821635A-348C-9A51-1D55-828C0A2730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48" r="1175"/>
          <a:stretch/>
        </p:blipFill>
        <p:spPr bwMode="auto">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B1F9B6B4-B0C4-45C6-A086-901C960D0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2756893" cy="6858000"/>
          </a:xfrm>
          <a:custGeom>
            <a:avLst/>
            <a:gdLst>
              <a:gd name="connsiteX0" fmla="*/ 1133870 w 2756893"/>
              <a:gd name="connsiteY0" fmla="*/ 0 h 6858000"/>
              <a:gd name="connsiteX1" fmla="*/ 898082 w 2756893"/>
              <a:gd name="connsiteY1" fmla="*/ 0 h 6858000"/>
              <a:gd name="connsiteX2" fmla="*/ 920668 w 2756893"/>
              <a:gd name="connsiteY2" fmla="*/ 14997 h 6858000"/>
              <a:gd name="connsiteX3" fmla="*/ 2554961 w 2756893"/>
              <a:gd name="connsiteY3" fmla="*/ 3621656 h 6858000"/>
              <a:gd name="connsiteX4" fmla="*/ 641513 w 2756893"/>
              <a:gd name="connsiteY4" fmla="*/ 6374814 h 6858000"/>
              <a:gd name="connsiteX5" fmla="*/ 114086 w 2756893"/>
              <a:gd name="connsiteY5" fmla="*/ 6780599 h 6858000"/>
              <a:gd name="connsiteX6" fmla="*/ 0 w 2756893"/>
              <a:gd name="connsiteY6" fmla="*/ 6858000 h 6858000"/>
              <a:gd name="connsiteX7" fmla="*/ 40637 w 2756893"/>
              <a:gd name="connsiteY7" fmla="*/ 6858000 h 6858000"/>
              <a:gd name="connsiteX8" fmla="*/ 254139 w 2756893"/>
              <a:gd name="connsiteY8" fmla="*/ 6858000 h 6858000"/>
              <a:gd name="connsiteX9" fmla="*/ 365895 w 2756893"/>
              <a:gd name="connsiteY9" fmla="*/ 6780599 h 6858000"/>
              <a:gd name="connsiteX10" fmla="*/ 882543 w 2756893"/>
              <a:gd name="connsiteY10" fmla="*/ 6374814 h 6858000"/>
              <a:gd name="connsiteX11" fmla="*/ 2756893 w 2756893"/>
              <a:gd name="connsiteY11" fmla="*/ 3621656 h 6858000"/>
              <a:gd name="connsiteX12" fmla="*/ 1155994 w 2756893"/>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56893" h="6858000">
                <a:moveTo>
                  <a:pt x="1133870" y="0"/>
                </a:moveTo>
                <a:lnTo>
                  <a:pt x="898082" y="0"/>
                </a:lnTo>
                <a:lnTo>
                  <a:pt x="920668" y="14997"/>
                </a:lnTo>
                <a:cubicBezTo>
                  <a:pt x="1969257" y="754641"/>
                  <a:pt x="2554961" y="2093192"/>
                  <a:pt x="2554961" y="3621656"/>
                </a:cubicBezTo>
                <a:cubicBezTo>
                  <a:pt x="2554961" y="4969131"/>
                  <a:pt x="1606863" y="5602839"/>
                  <a:pt x="641513" y="6374814"/>
                </a:cubicBezTo>
                <a:cubicBezTo>
                  <a:pt x="465717" y="6515397"/>
                  <a:pt x="291531" y="6653108"/>
                  <a:pt x="114086" y="6780599"/>
                </a:cubicBezTo>
                <a:lnTo>
                  <a:pt x="0" y="6858000"/>
                </a:lnTo>
                <a:lnTo>
                  <a:pt x="40637" y="6858000"/>
                </a:lnTo>
                <a:lnTo>
                  <a:pt x="254139" y="6858000"/>
                </a:lnTo>
                <a:lnTo>
                  <a:pt x="365895" y="6780599"/>
                </a:lnTo>
                <a:cubicBezTo>
                  <a:pt x="539713" y="6653108"/>
                  <a:pt x="710340" y="6515397"/>
                  <a:pt x="882543" y="6374814"/>
                </a:cubicBezTo>
                <a:cubicBezTo>
                  <a:pt x="1828168" y="5602839"/>
                  <a:pt x="2756893" y="4969131"/>
                  <a:pt x="2756893" y="3621656"/>
                </a:cubicBezTo>
                <a:cubicBezTo>
                  <a:pt x="2756893" y="2093192"/>
                  <a:pt x="2183157" y="754641"/>
                  <a:pt x="1155994"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5AC7051A-4272-28CD-ED2A-2FBF09A0B84A}"/>
              </a:ext>
            </a:extLst>
          </p:cNvPr>
          <p:cNvSpPr txBox="1"/>
          <p:nvPr/>
        </p:nvSpPr>
        <p:spPr>
          <a:xfrm>
            <a:off x="246964" y="1480261"/>
            <a:ext cx="1862570" cy="3897477"/>
          </a:xfrm>
          <a:prstGeom prst="rect">
            <a:avLst/>
          </a:prstGeom>
          <a:noFill/>
        </p:spPr>
        <p:txBody>
          <a:bodyPr wrap="square" rtlCol="0">
            <a:spAutoFit/>
          </a:bodyPr>
          <a:lstStyle/>
          <a:p>
            <a:pPr algn="r" rtl="1">
              <a:lnSpc>
                <a:spcPct val="150000"/>
              </a:lnSpc>
            </a:pPr>
            <a:r>
              <a:rPr lang="ar-AE" sz="2800" b="1" dirty="0">
                <a:effectLst>
                  <a:outerShdw blurRad="38100" dist="38100" dir="2700000" algn="tl">
                    <a:srgbClr val="000000">
                      <a:alpha val="43137"/>
                    </a:srgbClr>
                  </a:outerShdw>
                </a:effectLst>
                <a:latin typeface="Alexandria" charset="0"/>
                <a:cs typeface="Alexandria" charset="0"/>
              </a:rPr>
              <a:t>القانون الرقمي في ظل التطور والتقدم التقني</a:t>
            </a:r>
            <a:endParaRPr lang="en-US" sz="2800" b="1" dirty="0">
              <a:effectLst>
                <a:outerShdw blurRad="38100" dist="38100" dir="2700000" algn="tl">
                  <a:srgbClr val="000000">
                    <a:alpha val="43137"/>
                  </a:srgbClr>
                </a:outerShdw>
              </a:effectLst>
              <a:latin typeface="Alexandria" charset="0"/>
              <a:cs typeface="Alexandria" charset="0"/>
            </a:endParaRPr>
          </a:p>
        </p:txBody>
      </p:sp>
    </p:spTree>
    <p:extLst>
      <p:ext uri="{BB962C8B-B14F-4D97-AF65-F5344CB8AC3E}">
        <p14:creationId xmlns:p14="http://schemas.microsoft.com/office/powerpoint/2010/main" val="31075934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70318" y="2481479"/>
            <a:ext cx="10016758" cy="3089948"/>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r>
              <a:rPr lang="ar-AE" sz="1600" b="1" dirty="0">
                <a:latin typeface="Alexandria" pitchFamily="2" charset="-78"/>
                <a:ea typeface="Times New Roman" panose="02020603050405020304" pitchFamily="18" charset="0"/>
                <a:cs typeface="Alexandria" pitchFamily="2" charset="-78"/>
              </a:rPr>
              <a:t>في عصر التكنولوجيا المتقدمة، أصبحت الحياة الرقمية جزءاً لا يتجزأ من حياتنا اليومية؛ حيث يتطلب التحول السريع في البيئة الرقمية إطاراً قانونياً جديداً يتماشى مع التحديات والمستجدات التي تفرضها التكنولوجيا، </a:t>
            </a:r>
            <a:r>
              <a:rPr lang="ar-AE" sz="1600" b="1" dirty="0">
                <a:solidFill>
                  <a:srgbClr val="00B0F0"/>
                </a:solidFill>
                <a:latin typeface="Alexandria" pitchFamily="2" charset="-78"/>
                <a:ea typeface="Times New Roman" panose="02020603050405020304" pitchFamily="18" charset="0"/>
                <a:cs typeface="Alexandria" pitchFamily="2" charset="-78"/>
              </a:rPr>
              <a:t>ومن هنا ظهرت الحاجة إلى "القانون الرقمي الذي يعني النظام القانوني الذي يتعامل مع المسائل القانونية المتعلقة بالأنشطة الرقمية والإنترنت". </a:t>
            </a:r>
          </a:p>
          <a:p>
            <a:pPr marL="342900" marR="0" lvl="0" indent="-342900" algn="just" rtl="1">
              <a:lnSpc>
                <a:spcPct val="200000"/>
              </a:lnSpc>
              <a:spcBef>
                <a:spcPts val="600"/>
              </a:spcBef>
              <a:spcAft>
                <a:spcPts val="300"/>
              </a:spcAft>
              <a:buFont typeface="Wingdings" panose="05000000000000000000" pitchFamily="2" charset="2"/>
              <a:buChar char="Ø"/>
            </a:pPr>
            <a:r>
              <a:rPr lang="ar-AE" sz="1600" b="1" dirty="0">
                <a:latin typeface="Alexandria" pitchFamily="2" charset="-78"/>
                <a:ea typeface="Times New Roman" panose="02020603050405020304" pitchFamily="18" charset="0"/>
                <a:cs typeface="Alexandria" pitchFamily="2" charset="-78"/>
              </a:rPr>
              <a:t>ويشمل القانون الرقمي مجالات متعددة، منها حماية البيانات الشخصية، الجريمة السيبرانية، التجارة الإلكترونية، وحقوق الملكية الفكرية في البيئة الرقمية.</a:t>
            </a:r>
            <a:endParaRPr lang="en-US" sz="1600" b="1"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06510208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80275" y="1060022"/>
            <a:ext cx="10097729" cy="4914935"/>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endParaRPr lang="ar-AE" sz="1400" b="1" dirty="0">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1. حماية البيانات الشخصية: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تشريعات حماية البيانات:</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مع تزايد استخدام الإنترنت وتبادل المعلومات الشخصية عبر الشبكات الرقمية، أصبحت حماية البيانات الشخصية قضية حيوية. فعلى سبيل المثال، يعد القانون العام لحماية البيانات (</a:t>
            </a:r>
            <a:r>
              <a:rPr lang="en-US" sz="1400" b="1" dirty="0">
                <a:latin typeface="Alexandria" pitchFamily="2" charset="-78"/>
                <a:ea typeface="Times New Roman" panose="02020603050405020304" pitchFamily="18" charset="0"/>
                <a:cs typeface="Alexandria" pitchFamily="2" charset="-78"/>
              </a:rPr>
              <a:t>GDPR) </a:t>
            </a:r>
            <a:r>
              <a:rPr lang="ar-AE" sz="1400" b="1" dirty="0">
                <a:latin typeface="Alexandria" pitchFamily="2" charset="-78"/>
                <a:ea typeface="Times New Roman" panose="02020603050405020304" pitchFamily="18" charset="0"/>
                <a:cs typeface="Alexandria" pitchFamily="2" charset="-78"/>
              </a:rPr>
              <a:t>) في الاتحاد الأوروبي أحد أكثر التشريعات شمولاً في هذا المجال، حيث يفرض قواعد صارمة على كيفية جمع البيانات الشخصية ومعالجتها وتخزينها.</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الخصوصية الرقمية: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تزداد أهمية الخصوصية الرقمية في ظل استخدام التطبيقات والخدمات التي تجمع بيانات المستخدمين؛ حيث يتطلب القانون الرقمي وضع ضوابط لحماية خصوصية الأفراد وضمان عدم استخدام بياناتهم بطرق غير مشروعة.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54173925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80275" y="1195230"/>
            <a:ext cx="10097729" cy="4484048"/>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endParaRPr lang="ar-AE" sz="1400" b="1" dirty="0">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2. الجريمة السيبرانية: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التهديدات السيبرانية: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تشمل الجريمة السيبرانية مجموعة واسعة من الأنشطة غير القانونية التي تتم عبر الإنترنت، مثل الاختراق، والاحتيال الإلكتروني، وسرقة الهوية. تتطلب مواجهة هذه التهديدات قوانين صارمة وتعاوناً دولياً للتصدي لها بفعالية.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التشريعات والاتفاقيات الدولية: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تتبنى العديد من الدول تشريعات لمكافحة الجريمة السيبرانية. على المستوى الدولي، تلعب اتفاقيات مثل اتفاقية بودابست لمكافحة الجريمة السيبرانية دوراً مهماً في تنسيق الجهود الدولية لمكافحة هذه الجرائم.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3629170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72525" y="1345305"/>
            <a:ext cx="10097729" cy="4053161"/>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endParaRPr lang="ar-AE" sz="1400" b="1" dirty="0">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3. التجارة الإلكترونية: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تنظيم التجارة الإلكترونية: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يزداد حجم التجارة الإلكترونية يوماً بعد يوم، مما يستدعي وجود قوانين تنظم هذه التجارة. تشمل هذه القوانين حماية حقوق المستهلكين، وتنظيم العقود الإلكترونية، وضمان سلامة وأمان المعاملات المالية عبر الإنترنت.</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المنافسة والاحتكار:</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يجب أن تتناول القوانين الرقمية قضايا المنافسة العادلة ومنع الاحتكار في السوق الرقمي، حيث تسيطر شركات تقنية كبرى على جزء كبير من السوق.</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85363084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34288" y="158180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03986" y="1905217"/>
            <a:ext cx="10097729" cy="3506857"/>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4. حقوق الملكية الفكرية: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حقوق النشر والتأليف في العصر الرقمي:</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يتعين على القوانين الرقمية حماية حقوق الملكية الفكرية في البيئة الرقمية، بما في ذلك حقوق النشر والتأليف. يتطلب ذلك وضع قواعد واضحة للملكية الفكرية الرقمية ومنع القرصنة وانتهاك حقوق المؤلفين والمبدعين.</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التحديات الجديدة: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تواجه القوانين التقليدية لحقوق الملكية الفكرية تحديات في تطبيقها على المحتوى الرقمي. يتطلب ذلك تعديلات تشريعية وتأطير جديد لحماية حقوق المبدعين في الفضاء الرقمي.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61674593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93010" y="1838847"/>
            <a:ext cx="10097729" cy="3937745"/>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5. التطورات المستقبلية: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الذكاء الاصطناعي:</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يشكل الذكاء الاصطناعي تحدياً جديداً للقوانين الرقمية، حيث يثير مسائل قانونية تتعلق بالمسؤولية والأخلاقيات وحقوق الملكية. تحتاج الأنظمة القانونية إلى مواكبة التطورات في هذا المجال لضمان تنظيم استخدام الذكاء الاصطناعي بطرق آمنة وفعالة.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err="1">
                <a:solidFill>
                  <a:srgbClr val="00B0F0"/>
                </a:solidFill>
                <a:latin typeface="Alexandria" pitchFamily="2" charset="-78"/>
                <a:ea typeface="Times New Roman" panose="02020603050405020304" pitchFamily="18" charset="0"/>
                <a:cs typeface="Alexandria" pitchFamily="2" charset="-78"/>
              </a:rPr>
              <a:t>البلوكشين</a:t>
            </a:r>
            <a:r>
              <a:rPr lang="ar-AE" sz="1400" b="1" dirty="0">
                <a:solidFill>
                  <a:srgbClr val="00B0F0"/>
                </a:solidFill>
                <a:latin typeface="Alexandria" pitchFamily="2" charset="-78"/>
                <a:ea typeface="Times New Roman" panose="02020603050405020304" pitchFamily="18" charset="0"/>
                <a:cs typeface="Alexandria" pitchFamily="2" charset="-78"/>
              </a:rPr>
              <a:t> والعقود الذكية: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تكنولوجيا </a:t>
            </a:r>
            <a:r>
              <a:rPr lang="ar-AE" sz="1400" b="1" dirty="0" err="1">
                <a:latin typeface="Alexandria" pitchFamily="2" charset="-78"/>
                <a:ea typeface="Times New Roman" panose="02020603050405020304" pitchFamily="18" charset="0"/>
                <a:cs typeface="Alexandria" pitchFamily="2" charset="-78"/>
              </a:rPr>
              <a:t>البلوكشين</a:t>
            </a:r>
            <a:r>
              <a:rPr lang="ar-AE" sz="1400" b="1" dirty="0">
                <a:latin typeface="Alexandria" pitchFamily="2" charset="-78"/>
                <a:ea typeface="Times New Roman" panose="02020603050405020304" pitchFamily="18" charset="0"/>
                <a:cs typeface="Alexandria" pitchFamily="2" charset="-78"/>
              </a:rPr>
              <a:t> والعقود الذكية تقدم إمكانيات جديدة لتنفيذ العقود والمعاملات المالية بطرق شفافة وآمنة. يتطلب ذلك تطوير قوانين تنظم هذه التكنولوجيا وتحمي حقوق الأطراف المتعاقدة.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44947416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53254" y="177770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113996" y="2484463"/>
            <a:ext cx="10097729" cy="3079561"/>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r>
              <a:rPr lang="ar-AE" sz="2000" b="1" dirty="0">
                <a:solidFill>
                  <a:srgbClr val="00B0F0"/>
                </a:solidFill>
                <a:latin typeface="Alexandria" pitchFamily="2" charset="-78"/>
                <a:ea typeface="Times New Roman" panose="02020603050405020304" pitchFamily="18" charset="0"/>
                <a:cs typeface="Alexandria" pitchFamily="2" charset="-78"/>
              </a:rPr>
              <a:t>وبالتالي؛ </a:t>
            </a:r>
            <a:r>
              <a:rPr lang="ar-AE" sz="2000" b="1" dirty="0">
                <a:latin typeface="Alexandria" pitchFamily="2" charset="-78"/>
                <a:ea typeface="Times New Roman" panose="02020603050405020304" pitchFamily="18" charset="0"/>
                <a:cs typeface="Alexandria" pitchFamily="2" charset="-78"/>
              </a:rPr>
              <a:t>فإن القانون الرقمي يعد مجالاً حيوياً ومتطوراً يسعى لمواكبة التغيرات السريعة في البيئة الرقمية. يتطلب ذلك تعاوناً دولياً وتشريعات </a:t>
            </a:r>
            <a:r>
              <a:rPr lang="ar-AE" sz="2000" b="1" dirty="0">
                <a:solidFill>
                  <a:srgbClr val="FF0000"/>
                </a:solidFill>
                <a:latin typeface="Alexandria" pitchFamily="2" charset="-78"/>
                <a:ea typeface="Times New Roman" panose="02020603050405020304" pitchFamily="18" charset="0"/>
                <a:cs typeface="Alexandria" pitchFamily="2" charset="-78"/>
              </a:rPr>
              <a:t>مرنة ومتجددة </a:t>
            </a:r>
            <a:r>
              <a:rPr lang="ar-AE" sz="2000" b="1" dirty="0">
                <a:latin typeface="Alexandria" pitchFamily="2" charset="-78"/>
                <a:ea typeface="Times New Roman" panose="02020603050405020304" pitchFamily="18" charset="0"/>
                <a:cs typeface="Alexandria" pitchFamily="2" charset="-78"/>
              </a:rPr>
              <a:t>لضمان حماية الحقوق وتحقيق العدالة في الفضاء الرقمي من حماية البيانات الشخصية إلى مكافحة الجريمة السيبرانية وتنظيم التجارة الإلكترونية، </a:t>
            </a:r>
            <a:r>
              <a:rPr lang="ar-AE" sz="2000" b="1" dirty="0">
                <a:solidFill>
                  <a:srgbClr val="00B0F0"/>
                </a:solidFill>
                <a:latin typeface="Alexandria" pitchFamily="2" charset="-78"/>
                <a:ea typeface="Times New Roman" panose="02020603050405020304" pitchFamily="18" charset="0"/>
                <a:cs typeface="Alexandria" pitchFamily="2" charset="-78"/>
              </a:rPr>
              <a:t>حيث يلعب القانون الرقمي دوراً أساسياً في بناء مجتمع رقمي آمن ومستدام.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60505975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80275" y="1060022"/>
            <a:ext cx="10097729" cy="4914935"/>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endPar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1. حماية البيانات الشخصية: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تشريعات حماية البيانات:</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مع تزايد استخدام الإنترنت وتبادل المعلومات الشخصية عبر الشبكات الرقمية، أصبحت حماية البيانات الشخصية قضية حيوية. فعلى سبيل المثال، يعد القانون العام لحماية البيانات (</a:t>
            </a:r>
            <a:r>
              <a:rPr lang="en-US"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GDPR) </a:t>
            </a: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في الاتحاد الأوروبي أحد أكثر التشريعات شمولاً في هذا المجال، حيث يفرض قواعد صارمة على كيفية جمع البيانات الشخصية ومعالجتها وتخزينها.</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الخصوصية الرقمية: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تزداد أهمية الخصوصية الرقمية في ظل استخدام التطبيقات والخدمات التي تجمع بيانات المستخدمين؛ حيث يتطلب القانون الرقمي وضع ضوابط لحماية خصوصية الأفراد وضمان عدم استخدام بياناتهم بطرق غير مشروعة.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86172315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03492" y="2411562"/>
            <a:ext cx="10240296" cy="2943755"/>
          </a:xfrm>
          <a:prstGeom prst="rect">
            <a:avLst/>
          </a:prstGeom>
          <a:noFill/>
        </p:spPr>
        <p:txBody>
          <a:bodyPr wrap="square" rtlCol="0">
            <a:spAutoFit/>
          </a:bodyPr>
          <a:lstStyle/>
          <a:p>
            <a:pPr marR="0" lvl="0" algn="just" rtl="1">
              <a:lnSpc>
                <a:spcPct val="200000"/>
              </a:lnSpc>
              <a:spcBef>
                <a:spcPts val="600"/>
              </a:spcBef>
              <a:spcAft>
                <a:spcPts val="300"/>
              </a:spcAft>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تناولنا في المحاضرة مجموعة من الموضوعات على النحو التالي:</a:t>
            </a: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a:t>
            </a: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الإطار المفاهيمي للقواعد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التأصيل التاريخي للقانون.</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مستقبل القواعد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القانون الرقمي في ظل التطور والتقدم التقني.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pic>
        <p:nvPicPr>
          <p:cNvPr id="3" name="Graphic 2" descr="Document with solid fill">
            <a:extLst>
              <a:ext uri="{FF2B5EF4-FFF2-40B4-BE49-F238E27FC236}">
                <a16:creationId xmlns:a16="http://schemas.microsoft.com/office/drawing/2014/main" id="{DE57C39F-4E1F-5057-5F96-5A29B5AC8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95590" y="3346327"/>
            <a:ext cx="2005701" cy="2008990"/>
          </a:xfrm>
          <a:prstGeom prst="rect">
            <a:avLst/>
          </a:prstGeom>
        </p:spPr>
      </p:pic>
    </p:spTree>
    <p:extLst>
      <p:ext uri="{BB962C8B-B14F-4D97-AF65-F5344CB8AC3E}">
        <p14:creationId xmlns:p14="http://schemas.microsoft.com/office/powerpoint/2010/main" val="13252626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68826" y="0"/>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CD4C5E3-6914-4EDE-9B25-2786D67B06B2}">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727B6F77-4AF8-4D53-AAE6-0D4A50EC084F}">
  <ds:schemaRefs>
    <ds:schemaRef ds:uri="http://schemas.microsoft.com/sharepoint/v3/contenttype/forms"/>
  </ds:schemaRefs>
</ds:datastoreItem>
</file>

<file path=customXml/itemProps3.xml><?xml version="1.0" encoding="utf-8"?>
<ds:datastoreItem xmlns:ds="http://schemas.openxmlformats.org/officeDocument/2006/customXml" ds:itemID="{0155D41B-6871-452B-B21A-613043C04A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450</TotalTime>
  <Words>2525</Words>
  <Application>Microsoft Office PowerPoint</Application>
  <PresentationFormat>شاشة عريضة</PresentationFormat>
  <Paragraphs>225</Paragraphs>
  <Slides>42</Slides>
  <Notes>6</Notes>
  <HiddenSlides>0</HiddenSlides>
  <MMClips>0</MMClips>
  <ScaleCrop>false</ScaleCrop>
  <HeadingPairs>
    <vt:vector size="6" baseType="variant">
      <vt:variant>
        <vt:lpstr>الخطوط المستخدمة</vt:lpstr>
      </vt:variant>
      <vt:variant>
        <vt:i4>9</vt:i4>
      </vt:variant>
      <vt:variant>
        <vt:lpstr>نسق</vt:lpstr>
      </vt:variant>
      <vt:variant>
        <vt:i4>1</vt:i4>
      </vt:variant>
      <vt:variant>
        <vt:lpstr>عناوين الشرائح</vt:lpstr>
      </vt:variant>
      <vt:variant>
        <vt:i4>42</vt:i4>
      </vt:variant>
    </vt:vector>
  </HeadingPairs>
  <TitlesOfParts>
    <vt:vector size="52" baseType="lpstr">
      <vt:lpstr>Meiryo</vt:lpstr>
      <vt:lpstr>Alexandria</vt:lpstr>
      <vt:lpstr>Arial</vt:lpstr>
      <vt:lpstr>Calibri</vt:lpstr>
      <vt:lpstr>Calibri Light</vt:lpstr>
      <vt:lpstr>Courier New</vt:lpstr>
      <vt:lpstr>Roboto Light</vt:lpstr>
      <vt:lpstr>Symbol</vt:lpstr>
      <vt:lpstr>Wingdings</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Amal Alghanem</cp:lastModifiedBy>
  <cp:revision>39</cp:revision>
  <dcterms:created xsi:type="dcterms:W3CDTF">2023-04-29T09:08:00Z</dcterms:created>
  <dcterms:modified xsi:type="dcterms:W3CDTF">2026-01-31T12:32:40Z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